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2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4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57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87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20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9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68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357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61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705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935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44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5B01F-EFB2-4445-BF85-9A07650332D0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EC4A9-C003-0F44-B0BB-9C53336DE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40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7239000" cy="457200"/>
          </a:xfrm>
        </p:spPr>
        <p:txBody>
          <a:bodyPr>
            <a:normAutofit fontScale="90000"/>
          </a:bodyPr>
          <a:lstStyle/>
          <a:p>
            <a:r>
              <a:rPr lang="en-CA"/>
              <a:t>What Is a Group?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6858000" cy="4648200"/>
          </a:xfrm>
        </p:spPr>
        <p:txBody>
          <a:bodyPr/>
          <a:lstStyle/>
          <a:p>
            <a:r>
              <a:rPr lang="en-CA"/>
              <a:t>A </a:t>
            </a:r>
            <a:r>
              <a:rPr lang="en-CA" i="1"/>
              <a:t>group</a:t>
            </a:r>
            <a:r>
              <a:rPr lang="en-CA"/>
              <a:t> consists of two or more people interacting interdependently to achieve a common goal.</a:t>
            </a:r>
          </a:p>
          <a:p>
            <a:r>
              <a:rPr lang="en-CA"/>
              <a:t>Interaction is the most basic aspect of a group.</a:t>
            </a:r>
          </a:p>
          <a:p>
            <a:r>
              <a:rPr lang="en-CA"/>
              <a:t>Interdependence means that group members rely to some degree on each other to accomplish goals.</a:t>
            </a:r>
          </a:p>
        </p:txBody>
      </p:sp>
    </p:spTree>
    <p:extLst>
      <p:ext uri="{BB962C8B-B14F-4D97-AF65-F5344CB8AC3E}">
        <p14:creationId xmlns:p14="http://schemas.microsoft.com/office/powerpoint/2010/main" val="3896982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Group Norms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Social norms are collective expectations that members of social units have regarding the behaviour of each other.</a:t>
            </a:r>
          </a:p>
          <a:p>
            <a:r>
              <a:rPr lang="en-US"/>
              <a:t>They are codes of conduct that specify the standards against which we evaluate the appropriateness of behaviour.</a:t>
            </a:r>
          </a:p>
          <a:p>
            <a:r>
              <a:rPr lang="en-US"/>
              <a:t>Most normative influence is unconscious; we are only aware of it in special circumstances.</a:t>
            </a:r>
          </a:p>
        </p:txBody>
      </p:sp>
    </p:spTree>
    <p:extLst>
      <p:ext uri="{BB962C8B-B14F-4D97-AF65-F5344CB8AC3E}">
        <p14:creationId xmlns:p14="http://schemas.microsoft.com/office/powerpoint/2010/main" val="3077058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Typical Norms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Some types of norms that exist in most organizations and affect the behaviour of members include:</a:t>
            </a:r>
          </a:p>
          <a:p>
            <a:pPr lvl="1"/>
            <a:r>
              <a:rPr lang="en-US"/>
              <a:t>Dress norms</a:t>
            </a:r>
          </a:p>
          <a:p>
            <a:pPr lvl="1"/>
            <a:r>
              <a:rPr lang="en-US"/>
              <a:t>Reward allocation norms (equity, equality, reciprocity, social responsibility)</a:t>
            </a:r>
          </a:p>
          <a:p>
            <a:pPr lvl="1"/>
            <a:r>
              <a:rPr lang="en-US"/>
              <a:t>Performance norms </a:t>
            </a:r>
          </a:p>
        </p:txBody>
      </p:sp>
    </p:spTree>
    <p:extLst>
      <p:ext uri="{BB962C8B-B14F-4D97-AF65-F5344CB8AC3E}">
        <p14:creationId xmlns:p14="http://schemas.microsoft.com/office/powerpoint/2010/main" val="1791042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Roles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Positions in a group that have a set of expected behaviours attached to them.</a:t>
            </a:r>
          </a:p>
          <a:p>
            <a:r>
              <a:rPr lang="en-US"/>
              <a:t>Roles represent “packages” of norms that apply to particular group members.</a:t>
            </a:r>
          </a:p>
          <a:p>
            <a:r>
              <a:rPr lang="en-US"/>
              <a:t>There are two basic kinds of roles in organizations:</a:t>
            </a:r>
          </a:p>
          <a:p>
            <a:pPr lvl="1"/>
            <a:r>
              <a:rPr lang="en-US"/>
              <a:t>Assigned roles</a:t>
            </a:r>
          </a:p>
          <a:p>
            <a:pPr lvl="1"/>
            <a:r>
              <a:rPr lang="en-US"/>
              <a:t>Emergent roles</a:t>
            </a:r>
          </a:p>
        </p:txBody>
      </p:sp>
    </p:spTree>
    <p:extLst>
      <p:ext uri="{BB962C8B-B14F-4D97-AF65-F5344CB8AC3E}">
        <p14:creationId xmlns:p14="http://schemas.microsoft.com/office/powerpoint/2010/main" val="3069485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Group Cohesiveness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Group cohesiveness is a critical property of groups.</a:t>
            </a:r>
          </a:p>
          <a:p>
            <a:r>
              <a:rPr lang="en-US"/>
              <a:t>It refers to the degree to which a group is especially attractive to its members.</a:t>
            </a:r>
          </a:p>
          <a:p>
            <a:r>
              <a:rPr lang="en-US"/>
              <a:t>Members want to stay in the group and they describe the group in favourable terms.</a:t>
            </a:r>
          </a:p>
          <a:p>
            <a:r>
              <a:rPr lang="en-US"/>
              <a:t>Cohesiveness is a relative, rather than absolute, property of groups.</a:t>
            </a:r>
          </a:p>
        </p:txBody>
      </p:sp>
    </p:spTree>
    <p:extLst>
      <p:ext uri="{BB962C8B-B14F-4D97-AF65-F5344CB8AC3E}">
        <p14:creationId xmlns:p14="http://schemas.microsoft.com/office/powerpoint/2010/main" val="120468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Social Loafing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The tendency to withhold physical or intellectual effort when performing a group task.</a:t>
            </a:r>
          </a:p>
          <a:p>
            <a:r>
              <a:rPr lang="en-US"/>
              <a:t>Social loafing is a motivation problem.</a:t>
            </a:r>
          </a:p>
          <a:p>
            <a:r>
              <a:rPr lang="en-US"/>
              <a:t>The tendency for social loafing is probably more pronounced in individualistic North America than in more collective and group-oriented cultures.</a:t>
            </a:r>
          </a:p>
          <a:p>
            <a:r>
              <a:rPr lang="en-US"/>
              <a:t>Social loafing has two different forms.</a:t>
            </a:r>
          </a:p>
        </p:txBody>
      </p:sp>
    </p:spTree>
    <p:extLst>
      <p:ext uri="{BB962C8B-B14F-4D97-AF65-F5344CB8AC3E}">
        <p14:creationId xmlns:p14="http://schemas.microsoft.com/office/powerpoint/2010/main" val="3202930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Counteracting Social Loafing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00200"/>
            <a:ext cx="7162800" cy="4572000"/>
          </a:xfrm>
        </p:spPr>
        <p:txBody>
          <a:bodyPr>
            <a:normAutofit fontScale="92500"/>
          </a:bodyPr>
          <a:lstStyle/>
          <a:p>
            <a:r>
              <a:rPr lang="en-US" b="1"/>
              <a:t>Make individual performance more visible</a:t>
            </a:r>
          </a:p>
          <a:p>
            <a:pPr lvl="1"/>
            <a:r>
              <a:rPr lang="en-US"/>
              <a:t>Keep group size small.</a:t>
            </a:r>
          </a:p>
          <a:p>
            <a:r>
              <a:rPr lang="en-US" b="1"/>
              <a:t>Make sure that the work is interesting</a:t>
            </a:r>
          </a:p>
          <a:p>
            <a:pPr lvl="1"/>
            <a:r>
              <a:rPr lang="en-US"/>
              <a:t>If work is involving, intrinsic motivation should counteract social loafing.</a:t>
            </a:r>
          </a:p>
          <a:p>
            <a:r>
              <a:rPr lang="en-US" b="1"/>
              <a:t>Increase feelings of indispensability</a:t>
            </a:r>
          </a:p>
          <a:p>
            <a:pPr lvl="1"/>
            <a:r>
              <a:rPr lang="en-US"/>
              <a:t>Use training and the status system to provide group members with unique inputs.</a:t>
            </a:r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292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5334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Counteracting Social Loafing (continued)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828800"/>
            <a:ext cx="7162800" cy="4572000"/>
          </a:xfrm>
        </p:spPr>
        <p:txBody>
          <a:bodyPr/>
          <a:lstStyle/>
          <a:p>
            <a:r>
              <a:rPr lang="en-US" b="1"/>
              <a:t>Increase performance feedback</a:t>
            </a:r>
          </a:p>
          <a:p>
            <a:pPr lvl="1"/>
            <a:r>
              <a:rPr lang="en-US"/>
              <a:t>Increase feedback from the boss, peers, and customers.</a:t>
            </a:r>
          </a:p>
          <a:p>
            <a:r>
              <a:rPr lang="en-US" b="1"/>
              <a:t>Reward group performance</a:t>
            </a:r>
          </a:p>
          <a:p>
            <a:pPr lvl="1"/>
            <a:r>
              <a:rPr lang="en-US"/>
              <a:t>Members are more likely to monitor and maximize their own performance and that of their colleagues when the group receives rewards for effectiveness.</a:t>
            </a:r>
          </a:p>
        </p:txBody>
      </p:sp>
    </p:spTree>
    <p:extLst>
      <p:ext uri="{BB962C8B-B14F-4D97-AF65-F5344CB8AC3E}">
        <p14:creationId xmlns:p14="http://schemas.microsoft.com/office/powerpoint/2010/main" val="416222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 Team?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The term “team” is generally used to describe “groups” in organizational settings.</a:t>
            </a:r>
          </a:p>
          <a:p>
            <a:r>
              <a:rPr lang="en-US"/>
              <a:t>Teams have become a major building block of organizations and are now quite common in North America.</a:t>
            </a:r>
          </a:p>
          <a:p>
            <a:r>
              <a:rPr lang="en-US"/>
              <a:t>Research has shown improvements in organizational performance in terms of both efficiency and quality as a result of team-based work arrangements.</a:t>
            </a:r>
          </a:p>
        </p:txBody>
      </p:sp>
    </p:spTree>
    <p:extLst>
      <p:ext uri="{BB962C8B-B14F-4D97-AF65-F5344CB8AC3E}">
        <p14:creationId xmlns:p14="http://schemas.microsoft.com/office/powerpoint/2010/main" val="1963985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Designing Effective Work Teams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According to J. Richard Hackman, a work group is effective when:</a:t>
            </a:r>
          </a:p>
          <a:p>
            <a:pPr lvl="1"/>
            <a:r>
              <a:rPr lang="en-US"/>
              <a:t>Its physical or intellectual output is acceptable to management and to other parts of the organization that use this output.</a:t>
            </a:r>
          </a:p>
          <a:p>
            <a:pPr lvl="1"/>
            <a:r>
              <a:rPr lang="en-US"/>
              <a:t>Group members’ needs are satisfied rather than frustrated by the group.</a:t>
            </a:r>
          </a:p>
          <a:p>
            <a:pPr lvl="1"/>
            <a:r>
              <a:rPr lang="en-US"/>
              <a:t>The group experience enables members to </a:t>
            </a:r>
            <a:r>
              <a:rPr lang="en-US" i="1"/>
              <a:t>continue </a:t>
            </a:r>
            <a:r>
              <a:rPr lang="en-US"/>
              <a:t>to work together.</a:t>
            </a:r>
          </a:p>
        </p:txBody>
      </p:sp>
    </p:spTree>
    <p:extLst>
      <p:ext uri="{BB962C8B-B14F-4D97-AF65-F5344CB8AC3E}">
        <p14:creationId xmlns:p14="http://schemas.microsoft.com/office/powerpoint/2010/main" val="563978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Designing Effective Work Teams (continued)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>
            <a:normAutofit lnSpcReduction="10000"/>
          </a:bodyPr>
          <a:lstStyle/>
          <a:p>
            <a:r>
              <a:rPr lang="en-US"/>
              <a:t>Group effectiveness occurs when:</a:t>
            </a:r>
          </a:p>
          <a:p>
            <a:pPr lvl="1"/>
            <a:r>
              <a:rPr lang="en-US"/>
              <a:t>High effort is directed toward the group’s task.</a:t>
            </a:r>
          </a:p>
          <a:p>
            <a:pPr lvl="1"/>
            <a:r>
              <a:rPr lang="en-US"/>
              <a:t>When great knowledge and skill are directed toward the task.</a:t>
            </a:r>
          </a:p>
          <a:p>
            <a:pPr lvl="1"/>
            <a:r>
              <a:rPr lang="en-US"/>
              <a:t>When the group adopts sensible strategies for accomplishing its goals.</a:t>
            </a:r>
          </a:p>
          <a:p>
            <a:r>
              <a:rPr lang="en-US"/>
              <a:t>One way to design groups to be more effective is to make them self-managed work teams.</a:t>
            </a:r>
          </a:p>
        </p:txBody>
      </p:sp>
    </p:spTree>
    <p:extLst>
      <p:ext uri="{BB962C8B-B14F-4D97-AF65-F5344CB8AC3E}">
        <p14:creationId xmlns:p14="http://schemas.microsoft.com/office/powerpoint/2010/main" val="473923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7239000" cy="457200"/>
          </a:xfrm>
        </p:spPr>
        <p:txBody>
          <a:bodyPr>
            <a:normAutofit fontScale="90000"/>
          </a:bodyPr>
          <a:lstStyle/>
          <a:p>
            <a:r>
              <a:rPr lang="en-CA"/>
              <a:t>What Is a Group? (continued)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6858000" cy="4648200"/>
          </a:xfrm>
        </p:spPr>
        <p:txBody>
          <a:bodyPr/>
          <a:lstStyle/>
          <a:p>
            <a:r>
              <a:rPr lang="en-CA"/>
              <a:t>Why is group membership important?</a:t>
            </a:r>
          </a:p>
          <a:p>
            <a:pPr lvl="1"/>
            <a:r>
              <a:rPr lang="en-CA"/>
              <a:t>Groups exert influence on us.</a:t>
            </a:r>
          </a:p>
          <a:p>
            <a:pPr lvl="1"/>
            <a:r>
              <a:rPr lang="en-CA"/>
              <a:t>Groups provide a context in which </a:t>
            </a:r>
            <a:r>
              <a:rPr lang="en-CA" i="1"/>
              <a:t>we</a:t>
            </a:r>
            <a:r>
              <a:rPr lang="en-CA"/>
              <a:t> are able to exert influence on </a:t>
            </a:r>
            <a:r>
              <a:rPr lang="en-CA" i="1"/>
              <a:t>others</a:t>
            </a:r>
            <a:r>
              <a:rPr lang="en-CA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3774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048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Self-Managed Work Teams (SMWTs)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00200"/>
            <a:ext cx="71628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/>
              <a:t>Work groups that have the opportunity to do challenging work under reduced supervision.</a:t>
            </a:r>
          </a:p>
          <a:p>
            <a:r>
              <a:rPr lang="en-US"/>
              <a:t>The groups regulate much of their own members’ behaviour.</a:t>
            </a:r>
          </a:p>
          <a:p>
            <a:r>
              <a:rPr lang="en-US"/>
              <a:t>Critical success factors of self-managed teams include: </a:t>
            </a:r>
          </a:p>
          <a:p>
            <a:pPr lvl="1"/>
            <a:r>
              <a:rPr lang="en-US"/>
              <a:t>The nature of the task. </a:t>
            </a:r>
          </a:p>
          <a:p>
            <a:pPr lvl="1"/>
            <a:r>
              <a:rPr lang="en-US"/>
              <a:t>The composition of the group.</a:t>
            </a:r>
          </a:p>
          <a:p>
            <a:pPr lvl="1"/>
            <a:r>
              <a:rPr lang="en-US"/>
              <a:t>Various support mechanisms.</a:t>
            </a:r>
          </a:p>
        </p:txBody>
      </p:sp>
    </p:spTree>
    <p:extLst>
      <p:ext uri="{BB962C8B-B14F-4D97-AF65-F5344CB8AC3E}">
        <p14:creationId xmlns:p14="http://schemas.microsoft.com/office/powerpoint/2010/main" val="3049198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 for Effectiveness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Composition</a:t>
            </a:r>
          </a:p>
          <a:p>
            <a:r>
              <a:rPr lang="en-US" dirty="0" smtClean="0"/>
              <a:t>Superordinate goals</a:t>
            </a:r>
          </a:p>
          <a:p>
            <a:r>
              <a:rPr lang="en-US" dirty="0" smtClean="0"/>
              <a:t>Physical proximity</a:t>
            </a:r>
          </a:p>
          <a:p>
            <a:r>
              <a:rPr lang="en-US" dirty="0" smtClean="0"/>
              <a:t>Rules and procedures</a:t>
            </a:r>
          </a:p>
          <a:p>
            <a:r>
              <a:rPr lang="en-US" dirty="0" smtClean="0"/>
              <a:t>Leadership</a:t>
            </a:r>
          </a:p>
          <a:p>
            <a:r>
              <a:rPr lang="en-US" dirty="0" smtClean="0"/>
              <a:t>Autonomy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065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Virtual Teams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/>
              <a:t>Virtual teams</a:t>
            </a:r>
            <a:r>
              <a:rPr lang="en-US"/>
              <a:t> are work groups that use technology to communicate and collaborate across time, space, and organizational boundaries.</a:t>
            </a:r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284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Advantages of Virtual Teams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1447800"/>
            <a:ext cx="7162800" cy="4572000"/>
          </a:xfrm>
        </p:spPr>
        <p:txBody>
          <a:bodyPr>
            <a:normAutofit lnSpcReduction="10000"/>
          </a:bodyPr>
          <a:lstStyle/>
          <a:p>
            <a:r>
              <a:rPr lang="en-US" b="1"/>
              <a:t>Around-the-clock work</a:t>
            </a:r>
          </a:p>
          <a:p>
            <a:pPr lvl="1"/>
            <a:r>
              <a:rPr lang="en-US"/>
              <a:t>Globally, using a virtual team can create a 24-hour team that never sleeps.</a:t>
            </a:r>
          </a:p>
          <a:p>
            <a:r>
              <a:rPr lang="en-US" b="1"/>
              <a:t>Reduced travel time and cost</a:t>
            </a:r>
          </a:p>
          <a:p>
            <a:pPr lvl="1"/>
            <a:r>
              <a:rPr lang="en-US"/>
              <a:t>Virtual teaming reduces travel time and costs associated with face-to-face meetings.</a:t>
            </a:r>
          </a:p>
          <a:p>
            <a:pPr lvl="1"/>
            <a:r>
              <a:rPr lang="en-US"/>
              <a:t>Can lead to significant savings of time, money, and security concerns over air travel.</a:t>
            </a:r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269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Advantages of Virtual Teams (continued)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76400"/>
            <a:ext cx="7162800" cy="4572000"/>
          </a:xfrm>
        </p:spPr>
        <p:txBody>
          <a:bodyPr/>
          <a:lstStyle/>
          <a:p>
            <a:r>
              <a:rPr lang="en-US" b="1"/>
              <a:t>Larger talent pool</a:t>
            </a:r>
          </a:p>
          <a:p>
            <a:pPr lvl="1"/>
            <a:r>
              <a:rPr lang="en-US"/>
              <a:t>Virtual teams allow companies to expand their potential labour markets and go after the best people, even if these people have no interest in relocating.</a:t>
            </a:r>
          </a:p>
          <a:p>
            <a:pPr lvl="1"/>
            <a:r>
              <a:rPr lang="en-US"/>
              <a:t>They can also give employees added flexibility and better work-life balance.</a:t>
            </a:r>
          </a:p>
        </p:txBody>
      </p:sp>
    </p:spTree>
    <p:extLst>
      <p:ext uri="{BB962C8B-B14F-4D97-AF65-F5344CB8AC3E}">
        <p14:creationId xmlns:p14="http://schemas.microsoft.com/office/powerpoint/2010/main" val="1756952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Challenges of Virtual Teams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219200"/>
            <a:ext cx="7162800" cy="4572000"/>
          </a:xfrm>
        </p:spPr>
        <p:txBody>
          <a:bodyPr>
            <a:normAutofit fontScale="92500" lnSpcReduction="20000"/>
          </a:bodyPr>
          <a:lstStyle/>
          <a:p>
            <a:r>
              <a:rPr lang="en-US" b="1"/>
              <a:t>Miscommunication</a:t>
            </a:r>
          </a:p>
          <a:p>
            <a:pPr lvl="1"/>
            <a:r>
              <a:rPr lang="en-US"/>
              <a:t>The loss of face-to-face communication presents certain risks for virtual teams that can result in miscommunication.</a:t>
            </a:r>
          </a:p>
          <a:p>
            <a:r>
              <a:rPr lang="en-US" b="1"/>
              <a:t>Trust</a:t>
            </a:r>
          </a:p>
          <a:p>
            <a:pPr lvl="1"/>
            <a:r>
              <a:rPr lang="en-US"/>
              <a:t>Trust is difficult to develop between virtual team members.</a:t>
            </a:r>
          </a:p>
          <a:p>
            <a:r>
              <a:rPr lang="en-US" b="1"/>
              <a:t>Isolation</a:t>
            </a:r>
          </a:p>
          <a:p>
            <a:pPr lvl="1"/>
            <a:r>
              <a:rPr lang="en-US"/>
              <a:t>A lack of casual interactions among team members can lead to feelings of isolation and detachment.</a:t>
            </a:r>
          </a:p>
        </p:txBody>
      </p:sp>
    </p:spTree>
    <p:extLst>
      <p:ext uri="{BB962C8B-B14F-4D97-AF65-F5344CB8AC3E}">
        <p14:creationId xmlns:p14="http://schemas.microsoft.com/office/powerpoint/2010/main" val="28870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5334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Challenges of Virtual Teams (continued)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905000"/>
            <a:ext cx="7162800" cy="4572000"/>
          </a:xfrm>
        </p:spPr>
        <p:txBody>
          <a:bodyPr/>
          <a:lstStyle/>
          <a:p>
            <a:r>
              <a:rPr lang="en-US" b="1"/>
              <a:t>High costs</a:t>
            </a:r>
          </a:p>
          <a:p>
            <a:pPr lvl="1"/>
            <a:r>
              <a:rPr lang="en-US"/>
              <a:t>The costs of cutting-edge technology, initial set-up, and maintenance can be substantial.</a:t>
            </a:r>
          </a:p>
          <a:p>
            <a:r>
              <a:rPr lang="en-US" b="1"/>
              <a:t>Management issues</a:t>
            </a:r>
          </a:p>
          <a:p>
            <a:pPr lvl="1"/>
            <a:r>
              <a:rPr lang="en-US"/>
              <a:t>For managers, virtual teams can create new challenges in terms of dealing with employees who are no longer in view.</a:t>
            </a:r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25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Formal Work Groups</a:t>
            </a: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CA" i="1"/>
              <a:t>Formal work groups</a:t>
            </a:r>
            <a:r>
              <a:rPr lang="en-CA"/>
              <a:t> are groups that are established by organizations to facilitate the achievement of organizational goals.</a:t>
            </a:r>
          </a:p>
          <a:p>
            <a:r>
              <a:rPr lang="en-CA"/>
              <a:t>The most common formal group consists of a manager and the employees who report to the manager.</a:t>
            </a:r>
          </a:p>
          <a:p>
            <a:r>
              <a:rPr lang="en-CA"/>
              <a:t>Other types of formal work groups:</a:t>
            </a:r>
          </a:p>
          <a:p>
            <a:pPr lvl="1"/>
            <a:r>
              <a:rPr lang="en-CA"/>
              <a:t>Task forces</a:t>
            </a:r>
          </a:p>
          <a:p>
            <a:pPr lvl="1"/>
            <a:r>
              <a:rPr lang="en-CA"/>
              <a:t>Committees</a:t>
            </a:r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84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Informal Groups</a:t>
            </a:r>
            <a:endParaRPr lang="en-US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i="1"/>
              <a:t>Informal groups</a:t>
            </a:r>
            <a:r>
              <a:rPr lang="en-CA"/>
              <a:t> are groups that emerge naturally in response to the common interests of organizational members.</a:t>
            </a:r>
          </a:p>
          <a:p>
            <a:r>
              <a:rPr lang="en-CA"/>
              <a:t>They are seldom sanctioned by the organization.</a:t>
            </a:r>
          </a:p>
          <a:p>
            <a:r>
              <a:rPr lang="en-CA"/>
              <a:t>Informal groups can either help or hurt an organization, depending on their norms for behaviour.</a:t>
            </a:r>
            <a:endParaRPr lang="en-CA" i="1"/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96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Stages of Group Development</a:t>
            </a:r>
          </a:p>
        </p:txBody>
      </p:sp>
      <p:pic>
        <p:nvPicPr>
          <p:cNvPr id="15365" name="Picture 5" descr="john_ex7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57400"/>
            <a:ext cx="7367588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044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Group Structure and Its Consequences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52600"/>
            <a:ext cx="7162800" cy="4572000"/>
          </a:xfrm>
        </p:spPr>
        <p:txBody>
          <a:bodyPr>
            <a:normAutofit fontScale="92500"/>
          </a:bodyPr>
          <a:lstStyle/>
          <a:p>
            <a:r>
              <a:rPr lang="en-US" i="1"/>
              <a:t>Group structure</a:t>
            </a:r>
            <a:r>
              <a:rPr lang="en-US"/>
              <a:t> refers to the characteristics of the stable social organization of a group - the way a group is “put together.”</a:t>
            </a:r>
          </a:p>
          <a:p>
            <a:r>
              <a:rPr lang="en-US"/>
              <a:t>The most basic structural characteristics along which groups vary are size and member diversity.</a:t>
            </a:r>
          </a:p>
          <a:p>
            <a:r>
              <a:rPr lang="en-US"/>
              <a:t>Other structural characteristics are group norms, roles, status, and cohesiveness.</a:t>
            </a:r>
            <a:endParaRPr lang="en-US" i="1"/>
          </a:p>
        </p:txBody>
      </p:sp>
    </p:spTree>
    <p:extLst>
      <p:ext uri="{BB962C8B-B14F-4D97-AF65-F5344CB8AC3E}">
        <p14:creationId xmlns:p14="http://schemas.microsoft.com/office/powerpoint/2010/main" val="4009309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Group Size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smallest possible group consists of two people, such as a manager and a particular employee.</a:t>
            </a:r>
          </a:p>
          <a:p>
            <a:r>
              <a:rPr lang="en-US"/>
              <a:t>In practice, most work groups, including task forces and committees, usually have between 3 and 20 members.</a:t>
            </a:r>
          </a:p>
        </p:txBody>
      </p:sp>
    </p:spTree>
    <p:extLst>
      <p:ext uri="{BB962C8B-B14F-4D97-AF65-F5344CB8AC3E}">
        <p14:creationId xmlns:p14="http://schemas.microsoft.com/office/powerpoint/2010/main" val="3829435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Diversity of Group Membership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Diverse groups have a more difficult time communicating effectively and becoming cohesive.</a:t>
            </a:r>
          </a:p>
          <a:p>
            <a:r>
              <a:rPr lang="en-US"/>
              <a:t>Diverse groups might take longer to do their forming, storming, and norming.</a:t>
            </a:r>
          </a:p>
          <a:p>
            <a:r>
              <a:rPr lang="en-US"/>
              <a:t>Once they do develop, more and less diverse groups are equally cohesive and productive.</a:t>
            </a:r>
          </a:p>
        </p:txBody>
      </p:sp>
    </p:spTree>
    <p:extLst>
      <p:ext uri="{BB962C8B-B14F-4D97-AF65-F5344CB8AC3E}">
        <p14:creationId xmlns:p14="http://schemas.microsoft.com/office/powerpoint/2010/main" val="3587845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457200"/>
            <a:ext cx="7162800" cy="685800"/>
          </a:xfrm>
        </p:spPr>
        <p:txBody>
          <a:bodyPr>
            <a:normAutofit fontScale="90000"/>
          </a:bodyPr>
          <a:lstStyle/>
          <a:p>
            <a:r>
              <a:rPr lang="en-US"/>
              <a:t>Diversity of Group Membership (continued)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52600"/>
            <a:ext cx="71628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/>
              <a:t>Diverse groups sometimes perform better when the task requires cognitive, creativity-demanding tasks, and problem-solving.</a:t>
            </a:r>
          </a:p>
          <a:p>
            <a:r>
              <a:rPr lang="en-US"/>
              <a:t>In general, any negative effects of “surface diversity” in age, gender, or race seem to wear off over time.</a:t>
            </a:r>
          </a:p>
          <a:p>
            <a:r>
              <a:rPr lang="en-US"/>
              <a:t>“Deep diversity” in attitudes toward work or how to accomplish a goal can badly damage cohesiveness.</a:t>
            </a:r>
          </a:p>
        </p:txBody>
      </p:sp>
    </p:spTree>
    <p:extLst>
      <p:ext uri="{BB962C8B-B14F-4D97-AF65-F5344CB8AC3E}">
        <p14:creationId xmlns:p14="http://schemas.microsoft.com/office/powerpoint/2010/main" val="427477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1422</Words>
  <Application>Microsoft Macintosh PowerPoint</Application>
  <PresentationFormat>On-screen Show (4:3)</PresentationFormat>
  <Paragraphs>149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What Is a Group?</vt:lpstr>
      <vt:lpstr>What Is a Group? (continued)</vt:lpstr>
      <vt:lpstr>Formal Work Groups</vt:lpstr>
      <vt:lpstr>Informal Groups</vt:lpstr>
      <vt:lpstr>Stages of Group Development</vt:lpstr>
      <vt:lpstr>Group Structure and Its Consequences</vt:lpstr>
      <vt:lpstr>Group Size</vt:lpstr>
      <vt:lpstr>Diversity of Group Membership</vt:lpstr>
      <vt:lpstr>Diversity of Group Membership (continued)</vt:lpstr>
      <vt:lpstr>Group Norms</vt:lpstr>
      <vt:lpstr>Some Typical Norms</vt:lpstr>
      <vt:lpstr>Roles</vt:lpstr>
      <vt:lpstr>Group Cohesiveness</vt:lpstr>
      <vt:lpstr>Social Loafing</vt:lpstr>
      <vt:lpstr>Counteracting Social Loafing</vt:lpstr>
      <vt:lpstr>Counteracting Social Loafing (continued)</vt:lpstr>
      <vt:lpstr>What Is a Team?</vt:lpstr>
      <vt:lpstr>Designing Effective Work Teams</vt:lpstr>
      <vt:lpstr>Designing Effective Work Teams (continued)</vt:lpstr>
      <vt:lpstr>Self-Managed Work Teams (SMWTs)</vt:lpstr>
      <vt:lpstr>Principles for Effectiveness</vt:lpstr>
      <vt:lpstr>Virtual Teams</vt:lpstr>
      <vt:lpstr>Advantages of Virtual Teams</vt:lpstr>
      <vt:lpstr>Advantages of Virtual Teams (continued)</vt:lpstr>
      <vt:lpstr>Challenges of Virtual Teams</vt:lpstr>
      <vt:lpstr>Challenges of Virtual Teams (continued)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Rhianna Hardy</dc:creator>
  <cp:lastModifiedBy>Rhianna Hardy</cp:lastModifiedBy>
  <cp:revision>3</cp:revision>
  <dcterms:created xsi:type="dcterms:W3CDTF">2012-11-07T04:28:14Z</dcterms:created>
  <dcterms:modified xsi:type="dcterms:W3CDTF">2012-11-07T04:56:54Z</dcterms:modified>
</cp:coreProperties>
</file>