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5" r:id="rId6"/>
    <p:sldId id="261" r:id="rId7"/>
    <p:sldId id="269" r:id="rId8"/>
    <p:sldId id="262" r:id="rId9"/>
    <p:sldId id="267" r:id="rId10"/>
    <p:sldId id="268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27"/>
  </p:normalViewPr>
  <p:slideViewPr>
    <p:cSldViewPr>
      <p:cViewPr>
        <p:scale>
          <a:sx n="100" d="100"/>
          <a:sy n="100" d="100"/>
        </p:scale>
        <p:origin x="1424" y="-3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645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2641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8248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361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87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1319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0226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18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3209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245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79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FDB1E-6FC7-45B1-99C5-4D22BD3C43AB}" type="datetimeFigureOut">
              <a:rPr lang="en-GB" smtClean="0"/>
              <a:t>28/09/2016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B5F73-F649-45B0-9F3C-81C2DC7428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715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b="1" u="sng" dirty="0" smtClean="0"/>
              <a:t>Philosophie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r-CA" sz="2200" b="1" dirty="0" smtClean="0"/>
              <a:t>Essais </a:t>
            </a:r>
            <a:r>
              <a:rPr lang="fr-CA" sz="2200" b="1" dirty="0"/>
              <a:t>de définition : c’est…, c’est…, </a:t>
            </a:r>
            <a:r>
              <a:rPr lang="fr-CA" sz="2200" b="1" dirty="0" smtClean="0"/>
              <a:t>c’est…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/>
              <a:t> </a:t>
            </a:r>
            <a:endParaRPr lang="en-GB" sz="2200" dirty="0"/>
          </a:p>
          <a:p>
            <a:r>
              <a:rPr lang="fr-CA" sz="2200" b="1" dirty="0"/>
              <a:t>Philosophie en cinq points :  </a:t>
            </a:r>
            <a:endParaRPr lang="en-GB" sz="2200" dirty="0" smtClean="0"/>
          </a:p>
          <a:p>
            <a:pPr marL="985838" lvl="0" indent="-514350">
              <a:buFont typeface="+mj-lt"/>
              <a:buAutoNum type="alphaUcPeriod"/>
            </a:pPr>
            <a:r>
              <a:rPr lang="fr-CA" sz="2200" b="1" dirty="0" smtClean="0">
                <a:solidFill>
                  <a:srgbClr val="FF0000"/>
                </a:solidFill>
              </a:rPr>
              <a:t>Un discours sur la réalité.</a:t>
            </a:r>
            <a:endParaRPr lang="en-GB" sz="2200" dirty="0" smtClean="0">
              <a:solidFill>
                <a:srgbClr val="FF0000"/>
              </a:solidFill>
            </a:endParaRPr>
          </a:p>
          <a:p>
            <a:pPr marL="985838" indent="-514350">
              <a:buFont typeface="+mj-lt"/>
              <a:buAutoNum type="alphaUcPeriod"/>
            </a:pPr>
            <a:endParaRPr lang="en-GB" sz="2200" dirty="0">
              <a:solidFill>
                <a:srgbClr val="FF0000"/>
              </a:solidFill>
            </a:endParaRPr>
          </a:p>
          <a:p>
            <a:pPr marL="985838" lvl="0" indent="-514350">
              <a:buFont typeface="+mj-lt"/>
              <a:buAutoNum type="alphaUcPeriod"/>
            </a:pPr>
            <a:r>
              <a:rPr lang="fr-CA" sz="2200" b="1" dirty="0" smtClean="0">
                <a:solidFill>
                  <a:srgbClr val="FF0000"/>
                </a:solidFill>
              </a:rPr>
              <a:t>Une </a:t>
            </a:r>
            <a:r>
              <a:rPr lang="fr-CA" sz="2200" b="1" dirty="0">
                <a:solidFill>
                  <a:srgbClr val="FF0000"/>
                </a:solidFill>
              </a:rPr>
              <a:t>réflexion sur les questions </a:t>
            </a:r>
            <a:r>
              <a:rPr lang="fr-CA" sz="2200" b="1" dirty="0" smtClean="0">
                <a:solidFill>
                  <a:srgbClr val="FF0000"/>
                </a:solidFill>
              </a:rPr>
              <a:t>fondamentales.</a:t>
            </a:r>
            <a:endParaRPr lang="en-GB" sz="2200" dirty="0" smtClean="0">
              <a:solidFill>
                <a:srgbClr val="FF0000"/>
              </a:solidFill>
            </a:endParaRPr>
          </a:p>
          <a:p>
            <a:pPr marL="985838" lvl="0" indent="-514350">
              <a:buFont typeface="+mj-lt"/>
              <a:buAutoNum type="alphaUcPeriod"/>
            </a:pPr>
            <a:endParaRPr lang="en-GB" sz="2200" b="1" dirty="0">
              <a:solidFill>
                <a:srgbClr val="FF0000"/>
              </a:solidFill>
            </a:endParaRPr>
          </a:p>
          <a:p>
            <a:pPr marL="985838" lvl="0" indent="-514350">
              <a:buFont typeface="+mj-lt"/>
              <a:buAutoNum type="alphaUcPeriod"/>
            </a:pPr>
            <a:r>
              <a:rPr lang="fr-CA" sz="2200" b="1" dirty="0" smtClean="0">
                <a:solidFill>
                  <a:srgbClr val="FF0000"/>
                </a:solidFill>
              </a:rPr>
              <a:t>Une </a:t>
            </a:r>
            <a:r>
              <a:rPr lang="fr-CA" sz="2200" b="1" dirty="0">
                <a:solidFill>
                  <a:srgbClr val="FF0000"/>
                </a:solidFill>
              </a:rPr>
              <a:t>théorie sur la </a:t>
            </a:r>
            <a:r>
              <a:rPr lang="fr-CA" sz="2200" b="1" dirty="0" smtClean="0">
                <a:solidFill>
                  <a:srgbClr val="FF0000"/>
                </a:solidFill>
              </a:rPr>
              <a:t>société.</a:t>
            </a:r>
            <a:endParaRPr lang="en-GB" sz="2200" dirty="0" smtClean="0">
              <a:solidFill>
                <a:srgbClr val="FF0000"/>
              </a:solidFill>
            </a:endParaRPr>
          </a:p>
          <a:p>
            <a:pPr marL="985838" lvl="0" indent="-514350">
              <a:buFont typeface="+mj-lt"/>
              <a:buAutoNum type="alphaUcPeriod"/>
            </a:pPr>
            <a:endParaRPr lang="en-GB" sz="2200" b="1" dirty="0">
              <a:solidFill>
                <a:srgbClr val="FF0000"/>
              </a:solidFill>
            </a:endParaRPr>
          </a:p>
          <a:p>
            <a:pPr marL="985838" lvl="0" indent="-514350">
              <a:buFont typeface="+mj-lt"/>
              <a:buAutoNum type="alphaUcPeriod"/>
            </a:pPr>
            <a:r>
              <a:rPr lang="fr-CA" sz="2200" b="1" dirty="0" smtClean="0">
                <a:solidFill>
                  <a:srgbClr val="FF0000"/>
                </a:solidFill>
              </a:rPr>
              <a:t>Une </a:t>
            </a:r>
            <a:r>
              <a:rPr lang="fr-CA" sz="2200" b="1" dirty="0">
                <a:solidFill>
                  <a:srgbClr val="FF0000"/>
                </a:solidFill>
              </a:rPr>
              <a:t>réflexion sur le vivant (l’humanité particulièrement).</a:t>
            </a:r>
            <a:endParaRPr lang="en-GB" sz="2200" dirty="0">
              <a:solidFill>
                <a:srgbClr val="FF0000"/>
              </a:solidFill>
            </a:endParaRPr>
          </a:p>
          <a:p>
            <a:pPr marL="985838" indent="-514350">
              <a:buFont typeface="+mj-lt"/>
              <a:buAutoNum type="alphaUcPeriod"/>
            </a:pPr>
            <a:endParaRPr lang="en-GB" sz="2200" dirty="0">
              <a:solidFill>
                <a:srgbClr val="FF0000"/>
              </a:solidFill>
            </a:endParaRPr>
          </a:p>
          <a:p>
            <a:pPr marL="985838" lvl="0" indent="-514350">
              <a:buFont typeface="+mj-lt"/>
              <a:buAutoNum type="alphaUcPeriod"/>
            </a:pPr>
            <a:r>
              <a:rPr lang="fr-CA" sz="2200" b="1" dirty="0">
                <a:solidFill>
                  <a:srgbClr val="FF0000"/>
                </a:solidFill>
              </a:rPr>
              <a:t>Une autocritique.</a:t>
            </a:r>
            <a:endParaRPr lang="en-GB" sz="2200" dirty="0">
              <a:solidFill>
                <a:srgbClr val="FF0000"/>
              </a:solidFill>
            </a:endParaRP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53786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b="1" u="sng" dirty="0" smtClean="0"/>
              <a:t>A. Un </a:t>
            </a:r>
            <a:r>
              <a:rPr lang="fr-CA" b="1" u="sng" dirty="0"/>
              <a:t>discours sur la </a:t>
            </a:r>
            <a:r>
              <a:rPr lang="fr-CA" b="1" u="sng" dirty="0" smtClean="0"/>
              <a:t>réalité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fr-CA" sz="2200" b="1" dirty="0"/>
              <a:t>Tâche importante en philosophie : La clarification des concepts.  </a:t>
            </a:r>
            <a:endParaRPr lang="en-GB" sz="2200" dirty="0"/>
          </a:p>
          <a:p>
            <a:pPr marL="514350" lvl="0" indent="-514350">
              <a:buFont typeface="+mj-lt"/>
              <a:buAutoNum type="arabicPeriod"/>
            </a:pPr>
            <a:r>
              <a:rPr lang="fr-CA" sz="2200" b="1" dirty="0" smtClean="0"/>
              <a:t>Discours</a:t>
            </a:r>
            <a:r>
              <a:rPr lang="fr-CA" sz="2200" b="1" dirty="0"/>
              <a:t> : </a:t>
            </a:r>
            <a:endParaRPr lang="en-GB" sz="2200" dirty="0" smtClean="0"/>
          </a:p>
          <a:p>
            <a:pPr marL="530225" lvl="0" indent="0">
              <a:buNone/>
            </a:pPr>
            <a:r>
              <a:rPr lang="fr-CA" sz="2200" b="1" dirty="0" smtClean="0"/>
              <a:t>Essais </a:t>
            </a:r>
            <a:r>
              <a:rPr lang="fr-CA" sz="2200" b="1" dirty="0"/>
              <a:t>de définition : C’est…, c’est…, c’est…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/>
              <a:t> </a:t>
            </a:r>
            <a:r>
              <a:rPr lang="fr-CA" sz="2200" b="1" u="sng" dirty="0" smtClean="0"/>
              <a:t>Ses </a:t>
            </a:r>
            <a:r>
              <a:rPr lang="fr-CA" sz="2200" b="1" u="sng" dirty="0"/>
              <a:t>formes </a:t>
            </a:r>
            <a:r>
              <a:rPr lang="fr-CA" sz="2200" b="1" u="sng" dirty="0" smtClean="0"/>
              <a:t>:</a:t>
            </a:r>
          </a:p>
          <a:p>
            <a:pPr lvl="0"/>
            <a:r>
              <a:rPr lang="fr-CA" sz="2200" b="1" dirty="0" smtClean="0"/>
              <a:t>Une </a:t>
            </a:r>
            <a:r>
              <a:rPr lang="fr-CA" sz="2200" b="1" dirty="0"/>
              <a:t>description….</a:t>
            </a:r>
            <a:endParaRPr lang="en-GB" sz="2200" dirty="0"/>
          </a:p>
          <a:p>
            <a:pPr lvl="0"/>
            <a:r>
              <a:rPr lang="fr-CA" sz="2200" b="1" dirty="0" smtClean="0"/>
              <a:t>Une </a:t>
            </a:r>
            <a:r>
              <a:rPr lang="fr-CA" sz="2200" b="1" dirty="0"/>
              <a:t>explication….</a:t>
            </a:r>
            <a:endParaRPr lang="en-GB" sz="2200" dirty="0"/>
          </a:p>
          <a:p>
            <a:pPr lvl="0"/>
            <a:r>
              <a:rPr lang="fr-CA" sz="2200" b="1" dirty="0" smtClean="0"/>
              <a:t>Une </a:t>
            </a:r>
            <a:r>
              <a:rPr lang="fr-CA" sz="2200" b="1" dirty="0"/>
              <a:t>analyse en vue d’une compréhension…</a:t>
            </a:r>
            <a:endParaRPr lang="en-GB" sz="2200" dirty="0"/>
          </a:p>
          <a:p>
            <a:pPr lvl="0"/>
            <a:r>
              <a:rPr lang="fr-CA" sz="2200" b="1" dirty="0" smtClean="0"/>
              <a:t>Une </a:t>
            </a:r>
            <a:r>
              <a:rPr lang="fr-CA" sz="2200" b="1" dirty="0"/>
              <a:t>évaluation….</a:t>
            </a:r>
            <a:endParaRPr lang="en-GB" sz="2200" dirty="0"/>
          </a:p>
          <a:p>
            <a:pPr lvl="0"/>
            <a:r>
              <a:rPr lang="fr-CA" sz="2200" b="1" dirty="0" smtClean="0"/>
              <a:t>Une </a:t>
            </a:r>
            <a:r>
              <a:rPr lang="fr-CA" sz="2200" b="1" dirty="0"/>
              <a:t>critique</a:t>
            </a:r>
            <a:r>
              <a:rPr lang="fr-CA" sz="2200" b="1" dirty="0" smtClean="0"/>
              <a:t>…</a:t>
            </a:r>
            <a:r>
              <a:rPr lang="fr-CA" sz="2200" b="1" dirty="0"/>
              <a:t> </a:t>
            </a:r>
            <a:endParaRPr lang="en-GB" sz="2200" dirty="0"/>
          </a:p>
          <a:p>
            <a:pPr lvl="0"/>
            <a:r>
              <a:rPr lang="fr-CA" sz="2200" b="1" dirty="0"/>
              <a:t>Un ensemble de propositions de changement et d’action sur le réel pour le </a:t>
            </a:r>
            <a:r>
              <a:rPr lang="fr-CA" sz="2200" b="1" dirty="0" smtClean="0"/>
              <a:t>transformer…</a:t>
            </a:r>
          </a:p>
          <a:p>
            <a:pPr lvl="1"/>
            <a:r>
              <a:rPr lang="fr-CA" sz="2200" b="1" dirty="0" smtClean="0"/>
              <a:t>exemples</a:t>
            </a:r>
            <a:r>
              <a:rPr lang="fr-CA" sz="2200" b="1" dirty="0"/>
              <a:t>…</a:t>
            </a:r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10001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u="sng" dirty="0" smtClean="0"/>
              <a:t>Un discours sur la réalité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fr-CA" sz="2200" b="1" dirty="0" smtClean="0"/>
              <a:t>Réalité</a:t>
            </a:r>
            <a:r>
              <a:rPr lang="fr-CA" sz="2200" b="1" dirty="0"/>
              <a:t> : </a:t>
            </a:r>
            <a:endParaRPr lang="en-GB" sz="2200" dirty="0"/>
          </a:p>
          <a:p>
            <a:pPr marL="530225" indent="0">
              <a:buNone/>
            </a:pPr>
            <a:r>
              <a:rPr lang="fr-CA" sz="2200" b="1" dirty="0"/>
              <a:t>Essais de définition : C’est…, c’est…. c’est…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 smtClean="0"/>
              <a:t>L’histoire </a:t>
            </a:r>
            <a:r>
              <a:rPr lang="fr-CA" sz="2200" b="1" dirty="0"/>
              <a:t>nous apprend que nous avons eu essentiellement deux visions de la réalité </a:t>
            </a:r>
            <a:r>
              <a:rPr lang="fr-CA" sz="2200" b="1" dirty="0" smtClean="0"/>
              <a:t>:</a:t>
            </a:r>
            <a:endParaRPr lang="en-GB" sz="2200" dirty="0" smtClean="0"/>
          </a:p>
          <a:p>
            <a:pPr lvl="1"/>
            <a:r>
              <a:rPr lang="fr-CA" sz="2200" b="1" dirty="0" smtClean="0"/>
              <a:t>Une </a:t>
            </a:r>
            <a:r>
              <a:rPr lang="fr-CA" sz="2200" b="1" dirty="0"/>
              <a:t>vision chez les anciens, une autre chez les modernes.</a:t>
            </a:r>
            <a:endParaRPr lang="en-GB" sz="2200" dirty="0"/>
          </a:p>
          <a:p>
            <a:pPr lvl="0"/>
            <a:r>
              <a:rPr lang="fr-CA" sz="2200" b="1" u="sng" dirty="0" smtClean="0"/>
              <a:t>Celle </a:t>
            </a:r>
            <a:r>
              <a:rPr lang="fr-CA" sz="2200" b="1" u="sng" dirty="0"/>
              <a:t>des anciens : DUALISME</a:t>
            </a:r>
            <a:endParaRPr lang="en-GB" sz="2200" dirty="0"/>
          </a:p>
          <a:p>
            <a:pPr lvl="1"/>
            <a:r>
              <a:rPr lang="fr-CA" sz="2200" b="1" dirty="0"/>
              <a:t>Références historiques : rappel des époques avec quelques philosophes marquants (Platon, Aristote)</a:t>
            </a:r>
            <a:endParaRPr lang="en-GB" sz="2200" dirty="0"/>
          </a:p>
          <a:p>
            <a:pPr lvl="0"/>
            <a:r>
              <a:rPr lang="fr-CA" sz="2200" b="1" u="sng" dirty="0" smtClean="0"/>
              <a:t>Celle </a:t>
            </a:r>
            <a:r>
              <a:rPr lang="fr-CA" sz="2200" b="1" u="sng" dirty="0"/>
              <a:t>des modernes : MONISME</a:t>
            </a:r>
            <a:endParaRPr lang="en-GB" sz="2200" dirty="0"/>
          </a:p>
          <a:p>
            <a:pPr lvl="1"/>
            <a:r>
              <a:rPr lang="fr-CA" sz="2200" b="1" dirty="0"/>
              <a:t>Références historiques avec quelques philosophes importants (Descartes, Newton, Galilée…)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 smtClean="0"/>
              <a:t>Le </a:t>
            </a:r>
            <a:r>
              <a:rPr lang="fr-CA" sz="2200" b="1" dirty="0"/>
              <a:t>dualisme propre aux anciens  et le monisme propre aux modernes : explication</a:t>
            </a:r>
            <a:endParaRPr lang="en-GB" sz="2200" dirty="0"/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51331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 startAt="3"/>
            </a:pPr>
            <a:r>
              <a:rPr lang="fr-CA" sz="2200" b="1" dirty="0"/>
              <a:t>La réalité chez les anciens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 smtClean="0"/>
              <a:t>L’origine </a:t>
            </a:r>
            <a:r>
              <a:rPr lang="fr-CA" sz="2200" b="1" dirty="0"/>
              <a:t>de la vision : les cosmogonies 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/>
              <a:t>Sa présence chez les philosophes grecs pour ce qui est de la dualité du monde : </a:t>
            </a:r>
            <a:r>
              <a:rPr lang="fr-CA" sz="2200" b="1" u="sng" dirty="0"/>
              <a:t>Platon et Aristote.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/>
              <a:t> 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/>
              <a:t>Incidences sur le savoir : </a:t>
            </a:r>
            <a:endParaRPr lang="en-GB" sz="2200" dirty="0" smtClean="0"/>
          </a:p>
          <a:p>
            <a:r>
              <a:rPr lang="fr-CA" sz="2200" b="1" dirty="0" smtClean="0"/>
              <a:t>Deux sortes de savoir :</a:t>
            </a:r>
            <a:endParaRPr lang="en-GB" sz="2200" dirty="0" smtClean="0"/>
          </a:p>
          <a:p>
            <a:pPr lvl="1"/>
            <a:r>
              <a:rPr lang="fr-CA" sz="2200" b="1" i="1" dirty="0" smtClean="0"/>
              <a:t>Critique</a:t>
            </a:r>
            <a:endParaRPr lang="en-GB" sz="2200" dirty="0"/>
          </a:p>
          <a:p>
            <a:pPr lvl="1"/>
            <a:r>
              <a:rPr lang="fr-CA" sz="2200" b="1" i="1" dirty="0"/>
              <a:t>Contemplatif</a:t>
            </a:r>
            <a:r>
              <a:rPr lang="fr-CA" sz="2200" b="1" dirty="0"/>
              <a:t> …. (géocentrisme</a:t>
            </a:r>
            <a:r>
              <a:rPr lang="fr-CA" sz="2200" b="1" dirty="0" smtClean="0"/>
              <a:t>)</a:t>
            </a:r>
          </a:p>
          <a:p>
            <a:pPr lvl="1"/>
            <a:endParaRPr lang="fr-CA" sz="2200" b="1" dirty="0"/>
          </a:p>
          <a:p>
            <a:pPr lvl="1"/>
            <a:endParaRPr lang="fr-CA" sz="2200" b="1" dirty="0" smtClean="0"/>
          </a:p>
          <a:p>
            <a:pPr lvl="1"/>
            <a:endParaRPr lang="fr-CA" sz="2200" b="1" dirty="0"/>
          </a:p>
          <a:p>
            <a:pPr lvl="1"/>
            <a:endParaRPr lang="fr-CA" sz="2200" b="1" dirty="0" smtClean="0"/>
          </a:p>
          <a:p>
            <a:pPr lvl="1"/>
            <a:endParaRPr lang="fr-CA" sz="2200" b="1" dirty="0"/>
          </a:p>
          <a:p>
            <a:pPr lvl="1"/>
            <a:r>
              <a:rPr lang="fr-CA" sz="2200" b="1" dirty="0" smtClean="0"/>
              <a:t>B La philosophie comme réflexion sur les questions fondamentale</a:t>
            </a:r>
            <a:endParaRPr lang="en-GB" sz="2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b="1" u="sng" dirty="0" smtClean="0"/>
              <a:t>Un discours sur la réalité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508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fr-CA" sz="2200" b="1" dirty="0" smtClean="0"/>
              <a:t>Cependant</a:t>
            </a:r>
            <a:r>
              <a:rPr lang="fr-CA" sz="2200" b="1" dirty="0"/>
              <a:t>, ce discours philosophique se retrouve, avec l’avènement du christianisme, confronté à une autre vision du monde :</a:t>
            </a:r>
            <a:r>
              <a:rPr lang="fr-CA" sz="2200" b="1" u="sng" dirty="0"/>
              <a:t> la vision religieuse.</a:t>
            </a:r>
            <a:endParaRPr lang="en-GB" sz="2200" dirty="0"/>
          </a:p>
          <a:p>
            <a:pPr marL="0" indent="0">
              <a:buNone/>
            </a:pPr>
            <a:endParaRPr lang="fr-CA" sz="2200" b="1" dirty="0" smtClean="0"/>
          </a:p>
          <a:p>
            <a:pPr marL="0" indent="0">
              <a:buNone/>
            </a:pPr>
            <a:r>
              <a:rPr lang="fr-CA" sz="2200" b="1" dirty="0" smtClean="0"/>
              <a:t>Ainsi</a:t>
            </a:r>
            <a:r>
              <a:rPr lang="fr-CA" sz="2200" b="1" dirty="0"/>
              <a:t>, on se retrouve en présence d’un nouveau discours sur la réalité ayant les mêmes prétentions : le discours religieux.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/>
              <a:t> </a:t>
            </a:r>
            <a:endParaRPr lang="en-GB" sz="2200" dirty="0" smtClean="0"/>
          </a:p>
          <a:p>
            <a:pPr lvl="0"/>
            <a:r>
              <a:rPr lang="fr-CA" sz="2200" b="1" dirty="0" smtClean="0"/>
              <a:t>Le discours religieux et ses forces ou comment il s’est imposé durant le moyen-âge ?</a:t>
            </a:r>
            <a:endParaRPr lang="en-GB" sz="2200" dirty="0" smtClean="0"/>
          </a:p>
          <a:p>
            <a:r>
              <a:rPr lang="fr-CA" sz="2200" b="1" dirty="0"/>
              <a:t> </a:t>
            </a:r>
            <a:r>
              <a:rPr lang="fr-CA" sz="2200" b="1" dirty="0" smtClean="0"/>
              <a:t>Le </a:t>
            </a:r>
            <a:r>
              <a:rPr lang="fr-CA" sz="2200" b="1" dirty="0"/>
              <a:t>déclin du discours philosophique et sa récupération par le religieux.</a:t>
            </a:r>
            <a:endParaRPr lang="en-GB" sz="2200" dirty="0"/>
          </a:p>
          <a:p>
            <a:r>
              <a:rPr lang="fr-CA" sz="2200" b="1" dirty="0"/>
              <a:t> </a:t>
            </a:r>
            <a:r>
              <a:rPr lang="fr-CA" sz="2200" b="1" dirty="0" smtClean="0"/>
              <a:t>La </a:t>
            </a:r>
            <a:r>
              <a:rPr lang="fr-CA" sz="2200" b="1" dirty="0"/>
              <a:t>place du religieux dans la réalité des gens : </a:t>
            </a:r>
            <a:r>
              <a:rPr lang="fr-CA" sz="2200" b="1" dirty="0" smtClean="0"/>
              <a:t>exemples</a:t>
            </a:r>
            <a:endParaRPr lang="en-GB" sz="2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b="1" u="sng" dirty="0" smtClean="0"/>
              <a:t>Un discours sur la réalité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448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b="1" u="sng" dirty="0" smtClean="0"/>
              <a:t>Résultats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CA" sz="2200" b="1" i="1" dirty="0" smtClean="0"/>
              <a:t>Remise </a:t>
            </a:r>
            <a:r>
              <a:rPr lang="fr-CA" sz="2200" b="1" i="1" dirty="0"/>
              <a:t>en question du géocentrisme : </a:t>
            </a:r>
            <a:endParaRPr lang="en-GB" sz="2200" i="1" dirty="0"/>
          </a:p>
          <a:p>
            <a:r>
              <a:rPr lang="fr-CA" sz="2200" b="1" i="1" dirty="0"/>
              <a:t>Les sources </a:t>
            </a:r>
            <a:endParaRPr lang="en-GB" sz="2200" i="1" dirty="0"/>
          </a:p>
          <a:p>
            <a:r>
              <a:rPr lang="fr-CA" sz="2200" b="1" i="1" dirty="0"/>
              <a:t>La nouvelle vision … (héliocentrisme)</a:t>
            </a:r>
            <a:endParaRPr lang="en-GB" sz="2200" i="1" dirty="0"/>
          </a:p>
          <a:p>
            <a:r>
              <a:rPr lang="fr-CA" sz="2200" b="1" i="1" dirty="0"/>
              <a:t>Impacts sur notre vision du monde (monisme)</a:t>
            </a:r>
            <a:endParaRPr lang="en-GB" sz="2200" i="1" dirty="0"/>
          </a:p>
          <a:p>
            <a:r>
              <a:rPr lang="fr-CA" sz="2200" b="1" i="1" dirty="0"/>
              <a:t>Impact sur l’organisation et le fonctionnement du </a:t>
            </a:r>
            <a:r>
              <a:rPr lang="fr-CA" sz="2200" b="1" i="1" dirty="0" smtClean="0"/>
              <a:t>savoir</a:t>
            </a:r>
            <a:endParaRPr lang="en-GB" sz="2200" i="1" dirty="0"/>
          </a:p>
          <a:p>
            <a:r>
              <a:rPr lang="fr-CA" sz="2200" b="1" i="1" dirty="0"/>
              <a:t>Querelle des </a:t>
            </a:r>
            <a:r>
              <a:rPr lang="fr-CA" sz="2200" b="1" dirty="0"/>
              <a:t>universaux (réalisme &amp; nominalisme)</a:t>
            </a:r>
            <a:endParaRPr lang="en-GB" sz="2200" dirty="0"/>
          </a:p>
          <a:p>
            <a:r>
              <a:rPr lang="fr-CA" sz="2200" b="1" dirty="0"/>
              <a:t>Le réalisme et </a:t>
            </a:r>
            <a:r>
              <a:rPr lang="fr-CA" sz="2200" b="1" dirty="0" smtClean="0"/>
              <a:t>le modèle </a:t>
            </a:r>
            <a:r>
              <a:rPr lang="fr-CA" sz="2200" b="1" dirty="0"/>
              <a:t>de </a:t>
            </a:r>
            <a:r>
              <a:rPr lang="fr-CA" sz="2200" b="1" dirty="0" smtClean="0"/>
              <a:t>connaissance</a:t>
            </a:r>
          </a:p>
          <a:p>
            <a:r>
              <a:rPr lang="fr-CA" sz="2200" b="1" dirty="0" smtClean="0"/>
              <a:t>Un essai de classification des connaissances:</a:t>
            </a:r>
          </a:p>
          <a:p>
            <a:endParaRPr lang="fr-CA" sz="2200" b="1" dirty="0" smtClean="0"/>
          </a:p>
          <a:p>
            <a:pPr marL="0" indent="0">
              <a:buNone/>
            </a:pPr>
            <a:r>
              <a:rPr lang="fr-CA" sz="2200" b="1" dirty="0" smtClean="0"/>
              <a:t>            - </a:t>
            </a:r>
            <a:r>
              <a:rPr lang="fr-CA" sz="2200" b="1" dirty="0" smtClean="0">
                <a:solidFill>
                  <a:srgbClr val="FF0000"/>
                </a:solidFill>
              </a:rPr>
              <a:t>des C de nature historique</a:t>
            </a:r>
          </a:p>
          <a:p>
            <a:pPr marL="0" indent="0">
              <a:buNone/>
            </a:pPr>
            <a:r>
              <a:rPr lang="fr-CA" sz="2200" b="1" dirty="0" smtClean="0"/>
              <a:t>            - </a:t>
            </a:r>
            <a:r>
              <a:rPr lang="fr-CA" sz="2200" b="1" dirty="0" smtClean="0">
                <a:solidFill>
                  <a:srgbClr val="FF0000"/>
                </a:solidFill>
              </a:rPr>
              <a:t>des C de nature religieuse</a:t>
            </a:r>
          </a:p>
          <a:p>
            <a:pPr marL="0" indent="0">
              <a:buNone/>
            </a:pPr>
            <a:r>
              <a:rPr lang="fr-CA" sz="2200" b="1" dirty="0" smtClean="0">
                <a:solidFill>
                  <a:srgbClr val="FF0000"/>
                </a:solidFill>
              </a:rPr>
              <a:t>            - des C de nature linguistique</a:t>
            </a:r>
          </a:p>
          <a:p>
            <a:pPr marL="0" indent="0">
              <a:buNone/>
            </a:pPr>
            <a:r>
              <a:rPr lang="fr-CA" sz="2200" b="1" dirty="0" smtClean="0">
                <a:solidFill>
                  <a:srgbClr val="FF0000"/>
                </a:solidFill>
              </a:rPr>
              <a:t>            - des C artistiques</a:t>
            </a:r>
          </a:p>
          <a:p>
            <a:pPr marL="0" indent="0">
              <a:buNone/>
            </a:pPr>
            <a:r>
              <a:rPr lang="fr-CA" sz="2200" b="1" dirty="0" smtClean="0">
                <a:solidFill>
                  <a:srgbClr val="FF0000"/>
                </a:solidFill>
              </a:rPr>
              <a:t>            - des  C juridiques</a:t>
            </a:r>
          </a:p>
        </p:txBody>
      </p:sp>
    </p:spTree>
    <p:extLst>
      <p:ext uri="{BB962C8B-B14F-4D97-AF65-F5344CB8AC3E}">
        <p14:creationId xmlns:p14="http://schemas.microsoft.com/office/powerpoint/2010/main" val="188244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b="1" u="sng" dirty="0" smtClean="0"/>
              <a:t>Résultats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CA" sz="2200" b="1" dirty="0" smtClean="0">
                <a:solidFill>
                  <a:srgbClr val="FF0000"/>
                </a:solidFill>
              </a:rPr>
              <a:t>      - des C techniques</a:t>
            </a:r>
          </a:p>
          <a:p>
            <a:pPr marL="0" indent="0">
              <a:buNone/>
            </a:pPr>
            <a:r>
              <a:rPr lang="fr-CA" sz="2200" b="1" dirty="0" smtClean="0">
                <a:solidFill>
                  <a:srgbClr val="FF0000"/>
                </a:solidFill>
              </a:rPr>
              <a:t>      - des C musicales</a:t>
            </a:r>
          </a:p>
          <a:p>
            <a:endParaRPr lang="fr-CA" sz="2200" b="1" dirty="0"/>
          </a:p>
          <a:p>
            <a:pPr marL="0" indent="0">
              <a:buNone/>
            </a:pPr>
            <a:r>
              <a:rPr lang="fr-CA" sz="2200" b="1" dirty="0" smtClean="0"/>
              <a:t>      </a:t>
            </a:r>
            <a:r>
              <a:rPr lang="fr-CA" sz="2200" b="1" dirty="0" smtClean="0">
                <a:solidFill>
                  <a:srgbClr val="FF0000"/>
                </a:solidFill>
              </a:rPr>
              <a:t>----</a:t>
            </a:r>
            <a:r>
              <a:rPr lang="fr-CA" sz="2200" b="1" dirty="0" smtClean="0"/>
              <a:t> </a:t>
            </a:r>
            <a:r>
              <a:rPr lang="fr-CA" sz="2200" b="1" dirty="0" smtClean="0">
                <a:solidFill>
                  <a:srgbClr val="FF0000"/>
                </a:solidFill>
              </a:rPr>
              <a:t>des C scientifiques :  des sciences de l’homme</a:t>
            </a:r>
          </a:p>
          <a:p>
            <a:pPr marL="0" indent="0">
              <a:buNone/>
            </a:pPr>
            <a:r>
              <a:rPr lang="fr-CA" sz="2200" b="1" dirty="0"/>
              <a:t> </a:t>
            </a:r>
            <a:r>
              <a:rPr lang="fr-CA" sz="2200" b="1" dirty="0" smtClean="0"/>
              <a:t>                                                  </a:t>
            </a:r>
            <a:r>
              <a:rPr lang="fr-CA" sz="2200" b="1" dirty="0" smtClean="0">
                <a:solidFill>
                  <a:srgbClr val="FF0000"/>
                </a:solidFill>
              </a:rPr>
              <a:t>des sciences de la nature</a:t>
            </a:r>
          </a:p>
          <a:p>
            <a:pPr marL="0" indent="0">
              <a:buNone/>
            </a:pPr>
            <a:r>
              <a:rPr lang="fr-CA" sz="2200" b="1" dirty="0">
                <a:solidFill>
                  <a:srgbClr val="FF0000"/>
                </a:solidFill>
              </a:rPr>
              <a:t> </a:t>
            </a:r>
            <a:r>
              <a:rPr lang="fr-CA" sz="2200" b="1" dirty="0" smtClean="0">
                <a:solidFill>
                  <a:srgbClr val="FF0000"/>
                </a:solidFill>
              </a:rPr>
              <a:t>                                                  des sciences sociales</a:t>
            </a:r>
          </a:p>
          <a:p>
            <a:pPr marL="0" indent="0">
              <a:buNone/>
            </a:pPr>
            <a:r>
              <a:rPr lang="fr-CA" sz="2200" b="1" dirty="0">
                <a:solidFill>
                  <a:srgbClr val="FF0000"/>
                </a:solidFill>
              </a:rPr>
              <a:t> </a:t>
            </a:r>
            <a:r>
              <a:rPr lang="fr-CA" sz="2200" b="1" dirty="0" smtClean="0">
                <a:solidFill>
                  <a:srgbClr val="FF0000"/>
                </a:solidFill>
              </a:rPr>
              <a:t>                                                  des sciences expérimentales</a:t>
            </a:r>
          </a:p>
          <a:p>
            <a:pPr marL="0" indent="0">
              <a:buNone/>
            </a:pPr>
            <a:r>
              <a:rPr lang="fr-CA" sz="2200" b="1" dirty="0">
                <a:solidFill>
                  <a:srgbClr val="FF0000"/>
                </a:solidFill>
              </a:rPr>
              <a:t> </a:t>
            </a:r>
            <a:r>
              <a:rPr lang="fr-CA" sz="2200" b="1" dirty="0" smtClean="0">
                <a:solidFill>
                  <a:srgbClr val="FF0000"/>
                </a:solidFill>
              </a:rPr>
              <a:t>                                                  des sciences cognitives</a:t>
            </a:r>
          </a:p>
          <a:p>
            <a:pPr marL="0" indent="0">
              <a:buNone/>
            </a:pPr>
            <a:r>
              <a:rPr lang="fr-CA" sz="2200" b="1" dirty="0">
                <a:solidFill>
                  <a:srgbClr val="FF0000"/>
                </a:solidFill>
              </a:rPr>
              <a:t> </a:t>
            </a:r>
            <a:r>
              <a:rPr lang="fr-CA" sz="2200" b="1" dirty="0" smtClean="0">
                <a:solidFill>
                  <a:srgbClr val="FF0000"/>
                </a:solidFill>
              </a:rPr>
              <a:t>                                                  des sciences formelles</a:t>
            </a:r>
          </a:p>
          <a:p>
            <a:endParaRPr lang="en-GB" sz="2200" dirty="0"/>
          </a:p>
          <a:p>
            <a:r>
              <a:rPr lang="fr-CA" sz="2200" b="1" dirty="0"/>
              <a:t>L’organisation de la connaissance et </a:t>
            </a:r>
            <a:r>
              <a:rPr lang="fr-CA" sz="2200" b="1" dirty="0" smtClean="0"/>
              <a:t>un nouveau rôle pour </a:t>
            </a:r>
            <a:r>
              <a:rPr lang="fr-CA" sz="2200" b="1" dirty="0"/>
              <a:t>la philosophie</a:t>
            </a:r>
            <a:endParaRPr lang="en-GB" sz="2200" dirty="0"/>
          </a:p>
          <a:p>
            <a:r>
              <a:rPr lang="fr-CA" sz="2200" b="1" dirty="0"/>
              <a:t>Science et philosophie</a:t>
            </a:r>
            <a:endParaRPr lang="en-GB" sz="2200" dirty="0"/>
          </a:p>
          <a:p>
            <a:r>
              <a:rPr lang="fr-CA" sz="2200" b="1" dirty="0"/>
              <a:t>La philosophie comme discours et métadiscours ; de nouveaux objectifs…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88244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u="sng" dirty="0" smtClean="0"/>
              <a:t>Résultats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CA" sz="2200" b="1" dirty="0"/>
              <a:t>La critique </a:t>
            </a:r>
            <a:r>
              <a:rPr lang="fr-CA" sz="2200" b="1" dirty="0" smtClean="0"/>
              <a:t>devient un </a:t>
            </a:r>
            <a:r>
              <a:rPr lang="fr-CA" sz="2200" b="1" dirty="0"/>
              <a:t>élément fondamental de l’activité philosophique avec la modernité</a:t>
            </a:r>
            <a:r>
              <a:rPr lang="fr-CA" sz="2200" b="1" dirty="0" smtClean="0"/>
              <a:t>.</a:t>
            </a:r>
          </a:p>
          <a:p>
            <a:r>
              <a:rPr lang="fr-CA" sz="2200" b="1" dirty="0" smtClean="0"/>
              <a:t>L’outil du philosophe :……?………..</a:t>
            </a:r>
            <a:endParaRPr lang="en-GB" sz="2200" dirty="0"/>
          </a:p>
          <a:p>
            <a:endParaRPr lang="fr-CA" sz="2200" b="1" dirty="0" smtClean="0"/>
          </a:p>
          <a:p>
            <a:r>
              <a:rPr lang="fr-CA" sz="2200" b="1" dirty="0" smtClean="0"/>
              <a:t>Trois </a:t>
            </a:r>
            <a:r>
              <a:rPr lang="fr-CA" sz="2200" b="1" dirty="0"/>
              <a:t>analyses : syntaxique, sémantique et pragmatique</a:t>
            </a: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r>
              <a:rPr lang="fr-CA" sz="2200" b="1" dirty="0"/>
              <a:t>Les énoncés visés par la </a:t>
            </a:r>
            <a:r>
              <a:rPr lang="fr-CA" sz="2200" b="1" dirty="0" smtClean="0"/>
              <a:t>critique: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 smtClean="0"/>
              <a:t>	</a:t>
            </a:r>
            <a:r>
              <a:rPr lang="fr-CA" sz="2200" b="1" dirty="0" smtClean="0">
                <a:solidFill>
                  <a:srgbClr val="FF0000"/>
                </a:solidFill>
              </a:rPr>
              <a:t>Les </a:t>
            </a:r>
            <a:r>
              <a:rPr lang="fr-CA" sz="2200" b="1" dirty="0">
                <a:solidFill>
                  <a:srgbClr val="FF0000"/>
                </a:solidFill>
              </a:rPr>
              <a:t>propositions </a:t>
            </a:r>
            <a:r>
              <a:rPr lang="fr-CA" sz="2200" b="1" dirty="0" smtClean="0">
                <a:solidFill>
                  <a:srgbClr val="FF0000"/>
                </a:solidFill>
              </a:rPr>
              <a:t>analytiques </a:t>
            </a:r>
            <a:r>
              <a:rPr lang="fr-CA" sz="2200" b="1" dirty="0" smtClean="0"/>
              <a:t>:………?……….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 smtClean="0"/>
              <a:t>	</a:t>
            </a:r>
            <a:r>
              <a:rPr lang="fr-CA" sz="2200" b="1" dirty="0" smtClean="0">
                <a:solidFill>
                  <a:srgbClr val="FF0000"/>
                </a:solidFill>
              </a:rPr>
              <a:t>Les </a:t>
            </a:r>
            <a:r>
              <a:rPr lang="fr-CA" sz="2200" b="1" dirty="0">
                <a:solidFill>
                  <a:srgbClr val="FF0000"/>
                </a:solidFill>
              </a:rPr>
              <a:t>propositions </a:t>
            </a:r>
            <a:r>
              <a:rPr lang="fr-CA" sz="2200" b="1" dirty="0" smtClean="0">
                <a:solidFill>
                  <a:srgbClr val="FF0000"/>
                </a:solidFill>
              </a:rPr>
              <a:t>synthétiques</a:t>
            </a:r>
            <a:r>
              <a:rPr lang="fr-CA" sz="2200" b="1" dirty="0" smtClean="0"/>
              <a:t>:………?………</a:t>
            </a:r>
          </a:p>
          <a:p>
            <a:pPr marL="0" indent="0">
              <a:buNone/>
            </a:pPr>
            <a:r>
              <a:rPr lang="fr-CA" sz="2200" b="1" dirty="0" smtClean="0"/>
              <a:t>	( La question de la vérité : les théories de la vérité:……?………….)</a:t>
            </a:r>
            <a:endParaRPr lang="en-GB" sz="2200" dirty="0"/>
          </a:p>
          <a:p>
            <a:pPr marL="0" indent="0">
              <a:buNone/>
            </a:pPr>
            <a:r>
              <a:rPr lang="fr-CA" sz="2200" b="1" dirty="0" smtClean="0"/>
              <a:t>	</a:t>
            </a:r>
            <a:r>
              <a:rPr lang="fr-CA" sz="2200" b="1" dirty="0" smtClean="0">
                <a:solidFill>
                  <a:srgbClr val="FF0000"/>
                </a:solidFill>
              </a:rPr>
              <a:t>Les </a:t>
            </a:r>
            <a:r>
              <a:rPr lang="fr-CA" sz="2200" b="1" dirty="0">
                <a:solidFill>
                  <a:srgbClr val="FF0000"/>
                </a:solidFill>
              </a:rPr>
              <a:t>propositions </a:t>
            </a:r>
            <a:r>
              <a:rPr lang="fr-CA" sz="2200" b="1" dirty="0" smtClean="0">
                <a:solidFill>
                  <a:srgbClr val="FF0000"/>
                </a:solidFill>
              </a:rPr>
              <a:t>syncrétiques </a:t>
            </a:r>
            <a:r>
              <a:rPr lang="fr-CA" sz="2200" b="1" dirty="0" smtClean="0"/>
              <a:t>et les idéologèmes:……?……………….</a:t>
            </a:r>
          </a:p>
          <a:p>
            <a:r>
              <a:rPr lang="fr-CA" sz="2200" b="1" dirty="0"/>
              <a:t> </a:t>
            </a:r>
            <a:r>
              <a:rPr lang="fr-CA" sz="2200" b="1" dirty="0" smtClean="0"/>
              <a:t>Idéologie et philosophie : la philosophie et  les théories de l’idéologie (</a:t>
            </a:r>
            <a:r>
              <a:rPr lang="fr-CA" sz="2200" b="1" dirty="0" smtClean="0">
                <a:solidFill>
                  <a:srgbClr val="FF0000"/>
                </a:solidFill>
              </a:rPr>
              <a:t>une critique des idéologies</a:t>
            </a:r>
            <a:r>
              <a:rPr lang="fr-CA" sz="2200" b="1" dirty="0" smtClean="0"/>
              <a:t>)</a:t>
            </a:r>
          </a:p>
          <a:p>
            <a:r>
              <a:rPr lang="fr-CA" sz="2200" b="1" dirty="0" smtClean="0"/>
              <a:t>Idéologie et science (</a:t>
            </a:r>
            <a:r>
              <a:rPr lang="fr-CA" sz="2200" b="1" dirty="0" smtClean="0">
                <a:solidFill>
                  <a:srgbClr val="FF0000"/>
                </a:solidFill>
              </a:rPr>
              <a:t>une opposition</a:t>
            </a:r>
            <a:r>
              <a:rPr lang="fr-CA" sz="2200" b="1" dirty="0" smtClean="0"/>
              <a:t>) ?</a:t>
            </a:r>
          </a:p>
          <a:p>
            <a:endParaRPr lang="fr-CA" sz="2200" b="1" dirty="0" smtClean="0"/>
          </a:p>
          <a:p>
            <a:pPr marL="0" indent="0">
              <a:buNone/>
            </a:pPr>
            <a:endParaRPr lang="fr-CA" sz="2200" b="1" dirty="0" smtClean="0"/>
          </a:p>
          <a:p>
            <a:endParaRPr lang="fr-CA" sz="2200" b="1" dirty="0"/>
          </a:p>
          <a:p>
            <a:endParaRPr lang="en-GB" sz="2200" dirty="0"/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772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 smtClean="0"/>
              <a:t>B. LA PHILOSOPHIE COMME RÉFLEXION SUR LES QUESTIONS FONDAMENTALES</a:t>
            </a: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200" b="1" dirty="0" smtClean="0"/>
              <a:t>Comment établir  qu’une question est  fondamentale?</a:t>
            </a:r>
          </a:p>
          <a:p>
            <a:pPr marL="0" indent="0">
              <a:buNone/>
            </a:pPr>
            <a:endParaRPr lang="en-GB" sz="2200" b="1" dirty="0" smtClean="0"/>
          </a:p>
          <a:p>
            <a:r>
              <a:rPr lang="en-GB" sz="2200" b="1" dirty="0" smtClean="0"/>
              <a:t>Exemples de questions fondamentales.</a:t>
            </a:r>
          </a:p>
          <a:p>
            <a:pPr marL="0" indent="0">
              <a:buNone/>
            </a:pPr>
            <a:endParaRPr lang="en-GB" sz="2200" b="1" dirty="0" smtClean="0"/>
          </a:p>
          <a:p>
            <a:r>
              <a:rPr lang="en-GB" sz="2200" b="1" dirty="0" smtClean="0"/>
              <a:t>Pourquoi il revient à la philosophie de traiter des questions fondamentales ?</a:t>
            </a:r>
          </a:p>
          <a:p>
            <a:pPr marL="0" indent="0">
              <a:buNone/>
            </a:pPr>
            <a:endParaRPr lang="en-GB" sz="2200" b="1" dirty="0" smtClean="0"/>
          </a:p>
          <a:p>
            <a:r>
              <a:rPr lang="en-GB" sz="2200" b="1" dirty="0" smtClean="0"/>
              <a:t>Ce traitement </a:t>
            </a:r>
            <a:r>
              <a:rPr lang="fr-CA" sz="2200" b="1" dirty="0" smtClean="0"/>
              <a:t>est-il</a:t>
            </a:r>
            <a:r>
              <a:rPr lang="en-GB" sz="2200" b="1" dirty="0" smtClean="0"/>
              <a:t> utile et nécessaire?</a:t>
            </a:r>
          </a:p>
          <a:p>
            <a:endParaRPr lang="en-GB" sz="2200" b="1" dirty="0" smtClean="0"/>
          </a:p>
        </p:txBody>
      </p:sp>
    </p:spTree>
    <p:extLst>
      <p:ext uri="{BB962C8B-B14F-4D97-AF65-F5344CB8AC3E}">
        <p14:creationId xmlns:p14="http://schemas.microsoft.com/office/powerpoint/2010/main" val="19772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B. LA PHILOSOPHIE COMME RÉFLEXION SUR LES QUESTIONS FONDAMENTALES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200" b="1" dirty="0" smtClean="0"/>
              <a:t>La </a:t>
            </a:r>
            <a:r>
              <a:rPr lang="fr-CA" sz="2200" b="1" dirty="0" smtClean="0"/>
              <a:t>philosophie</a:t>
            </a:r>
            <a:r>
              <a:rPr lang="en-GB" sz="2200" b="1" dirty="0" smtClean="0"/>
              <a:t> </a:t>
            </a:r>
            <a:r>
              <a:rPr lang="fr-CA" sz="2200" b="1" dirty="0" smtClean="0"/>
              <a:t>remplit-elle</a:t>
            </a:r>
            <a:r>
              <a:rPr lang="en-GB" sz="2200" b="1" dirty="0" smtClean="0"/>
              <a:t> sa promesse dans  ce travail ?</a:t>
            </a:r>
          </a:p>
          <a:p>
            <a:pPr marL="0" indent="0">
              <a:buNone/>
            </a:pPr>
            <a:endParaRPr lang="en-GB" sz="2200" b="1" dirty="0" smtClean="0"/>
          </a:p>
          <a:p>
            <a:r>
              <a:rPr lang="en-GB" sz="2200" b="1" dirty="0" smtClean="0"/>
              <a:t>Les productions philosophiques se trouvent sous quelles formes ? ( réponses claires</a:t>
            </a:r>
            <a:r>
              <a:rPr lang="en-GB" sz="2200" b="1" dirty="0"/>
              <a:t> </a:t>
            </a:r>
            <a:r>
              <a:rPr lang="en-GB" sz="2200" b="1" dirty="0" smtClean="0"/>
              <a:t>et définitives, sous forme de nouvelles interrogations, sous forme d’hypothèses…)</a:t>
            </a:r>
          </a:p>
          <a:p>
            <a:endParaRPr lang="en-GB" sz="2200" b="1" dirty="0" smtClean="0"/>
          </a:p>
          <a:p>
            <a:r>
              <a:rPr lang="en-GB" sz="2200" b="1" dirty="0" smtClean="0"/>
              <a:t>Ces formes doivent-elles rester les mêmes ou doivent-elles changer ? (</a:t>
            </a:r>
            <a:r>
              <a:rPr lang="en-GB" sz="2200" b="1" dirty="0"/>
              <a:t>s</a:t>
            </a:r>
            <a:r>
              <a:rPr lang="en-GB" sz="2200" b="1" dirty="0" smtClean="0"/>
              <a:t>i oui, quelles seraient nos attentes quant à la contribution de la philosophie pour traiter de ces questions ? )</a:t>
            </a:r>
          </a:p>
          <a:p>
            <a:endParaRPr lang="en-GB" sz="2200" b="1" dirty="0" smtClean="0"/>
          </a:p>
          <a:p>
            <a:r>
              <a:rPr lang="en-GB" sz="2200" b="1" dirty="0" smtClean="0"/>
              <a:t>D’autres disciplines ou discours pourraient-ils traiter de ces questions ? Les quelles ou les quels ?</a:t>
            </a:r>
          </a:p>
          <a:p>
            <a:pPr marL="0" indent="0">
              <a:buNone/>
            </a:pPr>
            <a:endParaRPr lang="en-GB" sz="2200" dirty="0" smtClean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772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u="sng" dirty="0" smtClean="0"/>
              <a:t>Résultats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772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288</Words>
  <Application>Microsoft Macintosh PowerPoint</Application>
  <PresentationFormat>On-screen Show (4:3)</PresentationFormat>
  <Paragraphs>121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Calibri</vt:lpstr>
      <vt:lpstr>Arial</vt:lpstr>
      <vt:lpstr>Office Theme</vt:lpstr>
      <vt:lpstr>Philosophie</vt:lpstr>
      <vt:lpstr>A. Un discours sur la réalité</vt:lpstr>
      <vt:lpstr>Un discours sur la réalité</vt:lpstr>
      <vt:lpstr>PowerPoint Presentation</vt:lpstr>
      <vt:lpstr>PowerPoint Presentation</vt:lpstr>
      <vt:lpstr>Résultats</vt:lpstr>
      <vt:lpstr>Résultats</vt:lpstr>
      <vt:lpstr>Résultats</vt:lpstr>
      <vt:lpstr>B. LA PHILOSOPHIE COMME RÉFLEXION SUR LES QUESTIONS FONDAMENTALES</vt:lpstr>
      <vt:lpstr>B. LA PHILOSOPHIE COMME RÉFLEXION SUR LES QUESTIONS FONDAMENTALES</vt:lpstr>
      <vt:lpstr>Résultats</vt:lpstr>
    </vt:vector>
  </TitlesOfParts>
  <Company>Ernst &amp; Young</Company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Philosophie</dc:title>
  <dc:creator>Sihem Mouelhi</dc:creator>
  <cp:lastModifiedBy>Ralph Halabi</cp:lastModifiedBy>
  <cp:revision>23</cp:revision>
  <dcterms:created xsi:type="dcterms:W3CDTF">2016-09-19T16:27:10Z</dcterms:created>
  <dcterms:modified xsi:type="dcterms:W3CDTF">2016-09-28T14:17:44Z</dcterms:modified>
</cp:coreProperties>
</file>