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5" r:id="rId1"/>
  </p:sldMasterIdLst>
  <p:notesMasterIdLst>
    <p:notesMasterId r:id="rId7"/>
  </p:notesMasterIdLst>
  <p:handoutMasterIdLst>
    <p:handoutMasterId r:id="rId8"/>
  </p:handoutMasterIdLst>
  <p:sldIdLst>
    <p:sldId id="484" r:id="rId2"/>
    <p:sldId id="284" r:id="rId3"/>
    <p:sldId id="631" r:id="rId4"/>
    <p:sldId id="632" r:id="rId5"/>
    <p:sldId id="633" r:id="rId6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5pPr>
    <a:lvl6pPr marL="22860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6pPr>
    <a:lvl7pPr marL="27432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7pPr>
    <a:lvl8pPr marL="32004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8pPr>
    <a:lvl9pPr marL="36576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5696"/>
    <a:srgbClr val="990000"/>
    <a:srgbClr val="CDD8E5"/>
    <a:srgbClr val="00C005"/>
    <a:srgbClr val="FFFF00"/>
    <a:srgbClr val="FFB7B7"/>
    <a:srgbClr val="9FB5CD"/>
    <a:srgbClr val="FFFFFF"/>
    <a:srgbClr val="FEA501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48" autoAdjust="0"/>
    <p:restoredTop sz="47300" autoAdjust="0"/>
  </p:normalViewPr>
  <p:slideViewPr>
    <p:cSldViewPr snapToGrid="0">
      <p:cViewPr varScale="1">
        <p:scale>
          <a:sx n="42" d="100"/>
          <a:sy n="42" d="100"/>
        </p:scale>
        <p:origin x="-1960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4652"/>
    </p:cViewPr>
    <p:sldLst>
      <p:sld r:id="rId1" collapse="1"/>
    </p:sldLst>
  </p:outlineViewPr>
  <p:notesTextViewPr>
    <p:cViewPr>
      <p:scale>
        <a:sx n="100" d="100"/>
        <a:sy n="100" d="100"/>
      </p:scale>
      <p:origin x="0" y="176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0" d="100"/>
          <a:sy n="70" d="100"/>
        </p:scale>
        <p:origin x="-1950" y="-90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8" Type="http://schemas.openxmlformats.org/officeDocument/2006/relationships/handoutMaster" Target="handoutMasters/handoutMaster1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3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911" y="0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4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30223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5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911" y="9430223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D592492-A561-CA4B-9BC8-43DCBD6D63A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5050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911" y="0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91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254" y="4715907"/>
            <a:ext cx="5437168" cy="446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30223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911" y="9430223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87A0291-C69D-8B46-8086-5509DFD799B1}" type="slidenum">
              <a:rPr lang="de-DE"/>
              <a:pPr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992019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9934" indent="-288436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53744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15242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76740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38237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99735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61233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922730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C8A0044B-9621-D442-9C88-6ED8B240719D}" type="slidenum">
              <a:rPr lang="de-DE" sz="1200"/>
              <a:pPr eaLnBrk="1" hangingPunct="1"/>
              <a:t>1</a:t>
            </a:fld>
            <a:endParaRPr lang="de-DE" sz="1200" dirty="0"/>
          </a:p>
        </p:txBody>
      </p:sp>
      <p:sp>
        <p:nvSpPr>
          <p:cNvPr id="50179" name="Rectangle 7"/>
          <p:cNvSpPr txBox="1">
            <a:spLocks noGrp="1" noChangeArrowheads="1"/>
          </p:cNvSpPr>
          <p:nvPr/>
        </p:nvSpPr>
        <p:spPr bwMode="auto">
          <a:xfrm>
            <a:off x="3853150" y="9434996"/>
            <a:ext cx="2944525" cy="493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15" tIns="47862" rIns="95715" bIns="47862" anchor="b"/>
          <a:lstStyle>
            <a:lvl1pPr defTabSz="947738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r" eaLnBrk="1" hangingPunct="1"/>
            <a:fld id="{2A8D0DA8-2A05-DC43-8D66-A7511AEB48C0}" type="slidenum">
              <a:rPr lang="en-GB" sz="1300"/>
              <a:pPr algn="r" eaLnBrk="1" hangingPunct="1"/>
              <a:t>1</a:t>
            </a:fld>
            <a:endParaRPr lang="en-GB" sz="1300" dirty="0"/>
          </a:p>
        </p:txBody>
      </p:sp>
      <p:sp>
        <p:nvSpPr>
          <p:cNvPr id="5018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44538"/>
            <a:ext cx="4967287" cy="3724275"/>
          </a:xfrm>
          <a:ln/>
        </p:spPr>
      </p:sp>
      <p:sp>
        <p:nvSpPr>
          <p:cNvPr id="5018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005" y="4715907"/>
            <a:ext cx="4983666" cy="4467701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95715" tIns="47862" rIns="95715" bIns="47862"/>
          <a:lstStyle/>
          <a:p>
            <a:pPr eaLnBrk="1" hangingPunct="1"/>
            <a:endParaRPr lang="de-DE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9934" indent="-288436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53744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15242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76740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38237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99735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61233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922730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FCF8E7E5-1230-9148-8DB2-61F287C6ACD1}" type="slidenum">
              <a:rPr lang="de-DE" sz="1200"/>
              <a:pPr eaLnBrk="1" hangingPunct="1"/>
              <a:t>2</a:t>
            </a:fld>
            <a:endParaRPr lang="de-DE" sz="1200" dirty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44538"/>
            <a:ext cx="4967287" cy="3724275"/>
          </a:xfrm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005" y="4715907"/>
            <a:ext cx="4983666" cy="4467701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noProof="1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1. Quels sont les différents éléments de l’environnement d’une organisation?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D’abord l’environnement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lorganisation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est l’ensemble des éléments internes et externes à cette entreprise qui influencent de manière direct ou indirect sur les décision de ses gestionnaires. Les éléments externes se répartissent en 3 parties : 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b="1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l’environnement générale 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(contexte politique, juridique, économique, social et international et technologique) 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Nous avons ensuite l’</a:t>
            </a:r>
            <a:r>
              <a:rPr lang="fr-CA" sz="1200" b="1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environnement immédiat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(les consommateurs, les fournisseurs, les concurrents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établient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, les nouveaux concurrents et les produits de substituent)Les intervenant externes (les communauté, les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organnisme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, les médias, les organismes religieux, les groupes minoritaires)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b="1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L’environnement interne 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désignent l’ensemble former par des éléments internes et par la culture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organisationelle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, donc qui permet au membres et aux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equipes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d’une organisation de vivre en harmonie. Ces éléments sont la culture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organisationelles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 : les croyances, les normes et les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kvaleurs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, les fonctions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organisationelles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, 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Les intervenant internes : les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actionnaire,s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les gestionnaires et les syndicats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en-US" dirty="0" smtClean="0"/>
          </a:p>
          <a:p>
            <a:endParaRPr lang="en-US" dirty="0" smtClean="0"/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2. Pourquoi est il important pour les dirigeants d’analyser leur environnement?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L’examen des éléments interne permet au dirigeants,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danalyser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les forces et les faiblesses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lorganisation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. Tandis que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lenviroennement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externe continu à dégagé les occasion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daffaires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, ainsi que les dangers ou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menances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que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representent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cette environnement.</a:t>
            </a:r>
          </a:p>
          <a:p>
            <a:endParaRPr lang="fr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3. Quels sont les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differents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elements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lkenvuironnement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interne?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La fonction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lorganisation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 la culture relationnel et des intervenant??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4. Quels sont les principaux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intevenant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internes d’une organisation????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A0291-C69D-8B46-8086-5509DFD799B1}" type="slidenum">
              <a:rPr lang="de-DE" smtClean="0"/>
              <a:pPr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353273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5. Expliquez ce que l’on entend par culture organisationnelle? 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C’est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lensemble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des valeurs et traits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caracteristique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comme la langue, les religion, la situation social commun au membre d’une organisation. Ces valeur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influ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sur 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tousles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aspects du comportement du personnel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lorganisation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(comme expression, conduite à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legard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d’autrui, recherche du but personnel) 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en-US" dirty="0" smtClean="0"/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6. Quelles sont les caractéristiques d’une culture organisationnelle?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Il faut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etudier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la structure et le soutient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lorganisation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, on a parler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lidentité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,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lautonomie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individuelle,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tolerence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a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legard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ocnflits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, capacité d’accepter des risques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en-US" dirty="0" smtClean="0"/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7. Pourquoi les gestionnaires doivent-ils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connaitres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l’environnement externe?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L’analyse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lenvironnement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aide a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evluer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les possibilité et les dangers. Comme possibilité ce sont des actes ou des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evenement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positifs qui permette a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lentreprise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 se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developper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(la croissance, la baisse des taux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dinteret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et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labolition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barrieres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de commerce) les dangers sont des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elements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externe qui menace la stabilité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lorganisation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.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en-US" dirty="0" smtClean="0"/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8.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Prinicpaux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éléments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lenvironnement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général et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decrivez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2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dentre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eux?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????</a:t>
            </a:r>
            <a:endParaRPr lang="en-CA" sz="1200" kern="1200" dirty="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en-US" dirty="0" smtClean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9.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Quest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ce que la gestion de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lenvironnement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? Consiste a utiliser des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strategies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proactive ayant pour but de modifier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l;e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contexte dans lequel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evolue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une entreprise afin que celle ci puisse satisfaire a ses besoins. Et nous distinguons les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strategies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commercials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(nouveaux produits,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etc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) et des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strategies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 politiques (parle des pression de la </a:t>
            </a:r>
            <a:r>
              <a:rPr lang="fr-CA" sz="1200" kern="1200" dirty="0" err="1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representation</a:t>
            </a:r>
            <a:r>
              <a:rPr lang="fr-CA" sz="12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charset="0"/>
                <a:cs typeface="+mn-cs"/>
              </a:rPr>
              <a:t>). </a:t>
            </a:r>
            <a:endParaRPr lang="en-CA" sz="1200" kern="1200" smtClean="0">
              <a:solidFill>
                <a:schemeClr val="tx1"/>
              </a:solidFill>
              <a:effectLst/>
              <a:latin typeface="Arial" charset="0"/>
              <a:ea typeface="ＭＳ Ｐゴシック" charset="0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A0291-C69D-8B46-8086-5509DFD799B1}" type="slidenum">
              <a:rPr lang="de-DE" smtClean="0"/>
              <a:pPr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2806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9" name="Rectangle 7"/>
          <p:cNvSpPr>
            <a:spLocks noGrp="1" noChangeArrowheads="1"/>
          </p:cNvSpPr>
          <p:nvPr>
            <p:ph type="ctrTitle"/>
          </p:nvPr>
        </p:nvSpPr>
        <p:spPr>
          <a:xfrm>
            <a:off x="1809530" y="3882000"/>
            <a:ext cx="7200000" cy="1912218"/>
          </a:xfrm>
        </p:spPr>
        <p:txBody>
          <a:bodyPr anchor="t"/>
          <a:lstStyle>
            <a:lvl1pPr algn="r">
              <a:lnSpc>
                <a:spcPct val="110000"/>
              </a:lnSpc>
              <a:defRPr sz="320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Cliquez pour modifier le style du titre</a:t>
            </a:r>
            <a:endParaRPr lang="de-DE" dirty="0"/>
          </a:p>
        </p:txBody>
      </p:sp>
      <p:sp>
        <p:nvSpPr>
          <p:cNvPr id="111630" name="Rectangle 12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809530" y="5829300"/>
            <a:ext cx="7200000" cy="497541"/>
          </a:xfrm>
        </p:spPr>
        <p:txBody>
          <a:bodyPr tIns="45720" bIns="45720"/>
          <a:lstStyle>
            <a:lvl1pPr marL="0" indent="0" algn="r">
              <a:buFontTx/>
              <a:buNone/>
              <a:defRPr sz="2400" cap="small" baseline="0"/>
            </a:lvl1pPr>
          </a:lstStyle>
          <a:p>
            <a:r>
              <a:rPr lang="fr-FR" dirty="0" smtClean="0"/>
              <a:t>Cliquez pour modifier le style des sous-titres du masque</a:t>
            </a:r>
            <a:endParaRPr lang="de-DE" dirty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1"/>
          </p:nvPr>
        </p:nvSpPr>
        <p:spPr>
          <a:xfrm>
            <a:off x="1815353" y="6373440"/>
            <a:ext cx="7194177" cy="484560"/>
          </a:xfrm>
        </p:spPr>
        <p:txBody>
          <a:bodyPr/>
          <a:lstStyle>
            <a:lvl1pPr algn="r">
              <a:buFontTx/>
              <a:buNone/>
              <a:defRPr sz="2400" i="1" baseline="0"/>
            </a:lvl1pPr>
            <a:lvl2pPr algn="r">
              <a:buFontTx/>
              <a:buNone/>
              <a:defRPr sz="2400"/>
            </a:lvl2pPr>
            <a:lvl3pPr algn="r">
              <a:buFontTx/>
              <a:buNone/>
              <a:defRPr sz="2400"/>
            </a:lvl3pPr>
            <a:lvl4pPr algn="r">
              <a:buFontTx/>
              <a:buNone/>
              <a:defRPr sz="2400"/>
            </a:lvl4pPr>
            <a:lvl5pPr algn="r">
              <a:buFontTx/>
              <a:buNone/>
              <a:defRPr sz="24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pic>
        <p:nvPicPr>
          <p:cNvPr id="7" name="Image 6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72536" y="6023262"/>
            <a:ext cx="1317273" cy="64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344083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" y="0"/>
            <a:ext cx="9020174" cy="968375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1763486" y="1219201"/>
            <a:ext cx="3650343" cy="5329238"/>
          </a:xfrm>
        </p:spPr>
        <p:txBody>
          <a:bodyPr/>
          <a:lstStyle>
            <a:lvl1pPr>
              <a:defRPr sz="2400" b="1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>
              <a:lnSpc>
                <a:spcPct val="120000"/>
              </a:lnSpc>
            </a:pPr>
            <a:r>
              <a:rPr lang="fr-FR" dirty="0" smtClean="0"/>
              <a:t>De quoi il s’agit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Objectif(s)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>
              <a:lnSpc>
                <a:spcPct val="120000"/>
              </a:lnSpc>
            </a:pPr>
            <a:endParaRPr lang="fr-FR" dirty="0"/>
          </a:p>
        </p:txBody>
      </p:sp>
      <p:sp>
        <p:nvSpPr>
          <p:cNvPr id="10" name="Espace réservé du pied de page 3"/>
          <p:cNvSpPr>
            <a:spLocks noGrp="1"/>
          </p:cNvSpPr>
          <p:nvPr>
            <p:ph type="ftr" sz="quarter" idx="12"/>
          </p:nvPr>
        </p:nvSpPr>
        <p:spPr>
          <a:xfrm>
            <a:off x="3151188" y="6548438"/>
            <a:ext cx="3168650" cy="309562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Rectangle à coins arrondis 10"/>
          <p:cNvSpPr/>
          <p:nvPr userDrawn="1"/>
        </p:nvSpPr>
        <p:spPr bwMode="auto">
          <a:xfrm>
            <a:off x="67237" y="1364343"/>
            <a:ext cx="1674478" cy="5406832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12" name="Rectangle à coins arrondis 11"/>
          <p:cNvSpPr/>
          <p:nvPr userDrawn="1"/>
        </p:nvSpPr>
        <p:spPr bwMode="auto">
          <a:xfrm>
            <a:off x="134357" y="6125029"/>
            <a:ext cx="1549300" cy="582729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15" name="Espace réservé du contenu 2"/>
          <p:cNvSpPr>
            <a:spLocks noGrp="1"/>
          </p:cNvSpPr>
          <p:nvPr>
            <p:ph idx="11"/>
          </p:nvPr>
        </p:nvSpPr>
        <p:spPr>
          <a:xfrm>
            <a:off x="116113" y="1422400"/>
            <a:ext cx="1603829" cy="4695371"/>
          </a:xfrm>
        </p:spPr>
        <p:txBody>
          <a:bodyPr/>
          <a:lstStyle>
            <a:lvl1pPr marL="93663" indent="-93663">
              <a:spcAft>
                <a:spcPts val="0"/>
              </a:spcAft>
              <a:defRPr sz="1100" b="1" i="0" cap="small" baseline="0">
                <a:solidFill>
                  <a:srgbClr val="0061B2"/>
                </a:solidFill>
                <a:effectLst/>
                <a:latin typeface="Arial Narrow" pitchFamily="34" charset="0"/>
                <a:cs typeface="Times New Roman" pitchFamily="18" charset="0"/>
              </a:defRPr>
            </a:lvl1pPr>
            <a:lvl2pPr marL="268288" indent="-85725">
              <a:spcAft>
                <a:spcPts val="0"/>
              </a:spcAft>
              <a:buFont typeface="Arial" pitchFamily="34" charset="0"/>
              <a:buChar char="•"/>
              <a:defRPr sz="1000" b="0"/>
            </a:lvl2pPr>
            <a:lvl3pPr marL="363538" indent="-95250">
              <a:spcAft>
                <a:spcPts val="0"/>
              </a:spcAft>
              <a:defRPr sz="900" i="1"/>
            </a:lvl3pPr>
            <a:lvl4pPr marL="538163" indent="-174625">
              <a:defRPr sz="1200"/>
            </a:lvl4pPr>
            <a:lvl5pPr marL="538163" indent="-174625">
              <a:defRPr sz="1200"/>
            </a:lvl5pPr>
          </a:lstStyle>
          <a:p>
            <a:pPr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Caractérisation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Contexte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Périmètre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Collecte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Prétraitement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Analyse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statistique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cognitive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Solution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Plan d’action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Système IP</a:t>
            </a:r>
          </a:p>
          <a:p>
            <a:pPr lvl="2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Représentation </a:t>
            </a:r>
            <a:r>
              <a:rPr lang="fr-FR" dirty="0" err="1" smtClean="0"/>
              <a:t>Stat&amp;Co</a:t>
            </a:r>
            <a:endParaRPr lang="fr-FR" dirty="0" smtClean="0"/>
          </a:p>
          <a:p>
            <a:pPr lvl="1">
              <a:lnSpc>
                <a:spcPct val="120000"/>
              </a:lnSpc>
            </a:pPr>
            <a:r>
              <a:rPr lang="fr-FR" b="1" dirty="0" smtClean="0"/>
              <a:t>Décomposition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Décision</a:t>
            </a:r>
          </a:p>
          <a:p>
            <a:pPr lvl="1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Entrepôt d’expériences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Modèles à stocker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Alternatives </a:t>
            </a:r>
          </a:p>
          <a:p>
            <a:pPr lvl="1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Exploitation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Inférence bayésienne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Arbres de décision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Autres</a:t>
            </a:r>
            <a:endParaRPr lang="fr-FR" b="1" dirty="0"/>
          </a:p>
        </p:txBody>
      </p:sp>
      <p:sp>
        <p:nvSpPr>
          <p:cNvPr id="20" name="Espace réservé du contenu 2"/>
          <p:cNvSpPr>
            <a:spLocks noGrp="1"/>
          </p:cNvSpPr>
          <p:nvPr>
            <p:ph idx="13" hasCustomPrompt="1"/>
          </p:nvPr>
        </p:nvSpPr>
        <p:spPr>
          <a:xfrm>
            <a:off x="5493657" y="1219201"/>
            <a:ext cx="3650343" cy="5329238"/>
          </a:xfrm>
        </p:spPr>
        <p:txBody>
          <a:bodyPr/>
          <a:lstStyle>
            <a:lvl1pPr>
              <a:defRPr sz="2400" b="1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Cas industriel</a:t>
            </a:r>
            <a:endParaRPr lang="fr-FR" dirty="0"/>
          </a:p>
        </p:txBody>
      </p:sp>
      <p:pic>
        <p:nvPicPr>
          <p:cNvPr id="16" name="Image 15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72537" y="6244936"/>
            <a:ext cx="1338054" cy="426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179829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" y="0"/>
            <a:ext cx="9020174" cy="968375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63486" y="1489075"/>
            <a:ext cx="7380514" cy="50593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0" name="Espace réservé du pied de page 3"/>
          <p:cNvSpPr>
            <a:spLocks noGrp="1"/>
          </p:cNvSpPr>
          <p:nvPr>
            <p:ph type="ftr" sz="quarter" idx="12"/>
          </p:nvPr>
        </p:nvSpPr>
        <p:spPr>
          <a:xfrm>
            <a:off x="3151188" y="6548438"/>
            <a:ext cx="3168650" cy="309562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Rectangle à coins arrondis 10"/>
          <p:cNvSpPr/>
          <p:nvPr userDrawn="1"/>
        </p:nvSpPr>
        <p:spPr bwMode="auto">
          <a:xfrm>
            <a:off x="67237" y="1364343"/>
            <a:ext cx="1674478" cy="5406832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12" name="Rectangle à coins arrondis 11"/>
          <p:cNvSpPr/>
          <p:nvPr userDrawn="1"/>
        </p:nvSpPr>
        <p:spPr bwMode="auto">
          <a:xfrm>
            <a:off x="134357" y="6125029"/>
            <a:ext cx="1549300" cy="582729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15" name="Espace réservé du contenu 2"/>
          <p:cNvSpPr>
            <a:spLocks noGrp="1"/>
          </p:cNvSpPr>
          <p:nvPr>
            <p:ph idx="11" hasCustomPrompt="1"/>
          </p:nvPr>
        </p:nvSpPr>
        <p:spPr>
          <a:xfrm>
            <a:off x="116113" y="1422400"/>
            <a:ext cx="1603829" cy="4695371"/>
          </a:xfrm>
        </p:spPr>
        <p:txBody>
          <a:bodyPr/>
          <a:lstStyle>
            <a:lvl1pPr marL="93663" indent="-93663">
              <a:spcAft>
                <a:spcPts val="0"/>
              </a:spcAft>
              <a:defRPr sz="1100" b="1" i="0" cap="small" baseline="0">
                <a:solidFill>
                  <a:srgbClr val="0061B2"/>
                </a:solidFill>
                <a:effectLst/>
                <a:latin typeface="Arial Narrow" pitchFamily="34" charset="0"/>
                <a:cs typeface="Times New Roman" pitchFamily="18" charset="0"/>
              </a:defRPr>
            </a:lvl1pPr>
            <a:lvl2pPr marL="268288" indent="-85725">
              <a:spcAft>
                <a:spcPts val="0"/>
              </a:spcAft>
              <a:buFont typeface="Arial" pitchFamily="34" charset="0"/>
              <a:buChar char="•"/>
              <a:defRPr sz="1000" b="0"/>
            </a:lvl2pPr>
            <a:lvl3pPr marL="363538" indent="-95250">
              <a:spcAft>
                <a:spcPts val="0"/>
              </a:spcAft>
              <a:defRPr sz="900" i="1"/>
            </a:lvl3pPr>
            <a:lvl4pPr marL="538163" indent="-174625">
              <a:defRPr sz="1200"/>
            </a:lvl4pPr>
            <a:lvl5pPr marL="538163" indent="-174625">
              <a:defRPr sz="1200"/>
            </a:lvl5pPr>
          </a:lstStyle>
          <a:p>
            <a:pPr eaLnBrk="1" hangingPunct="1">
              <a:defRPr/>
            </a:pPr>
            <a:r>
              <a:rPr lang="fr-FR" dirty="0" smtClean="0"/>
              <a:t>Introduction &amp; problématique</a:t>
            </a:r>
          </a:p>
          <a:p>
            <a:pPr eaLnBrk="1" hangingPunct="1">
              <a:defRPr/>
            </a:pPr>
            <a:r>
              <a:rPr lang="fr-FR" dirty="0" smtClean="0"/>
              <a:t>Etat de l’art</a:t>
            </a:r>
          </a:p>
          <a:p>
            <a:pPr lvl="1" eaLnBrk="1" hangingPunct="1">
              <a:defRPr/>
            </a:pPr>
            <a:r>
              <a:rPr lang="fr-FR" dirty="0" smtClean="0"/>
              <a:t>Partie1</a:t>
            </a:r>
          </a:p>
          <a:p>
            <a:pPr lvl="1" eaLnBrk="1" hangingPunct="1">
              <a:defRPr/>
            </a:pPr>
            <a:r>
              <a:rPr lang="fr-FR" dirty="0" smtClean="0"/>
              <a:t>Partie 2</a:t>
            </a:r>
          </a:p>
          <a:p>
            <a:pPr lvl="2" eaLnBrk="1" hangingPunct="1">
              <a:defRPr/>
            </a:pPr>
            <a:r>
              <a:rPr lang="fr-FR" dirty="0" smtClean="0"/>
              <a:t>Sous-partie</a:t>
            </a:r>
          </a:p>
          <a:p>
            <a:pPr eaLnBrk="1" hangingPunct="1">
              <a:defRPr/>
            </a:pPr>
            <a:r>
              <a:rPr lang="fr-FR" dirty="0" smtClean="0"/>
              <a:t>Solution proposée</a:t>
            </a:r>
          </a:p>
          <a:p>
            <a:pPr lvl="1" eaLnBrk="1" hangingPunct="1">
              <a:defRPr/>
            </a:pPr>
            <a:r>
              <a:rPr lang="fr-FR" dirty="0" smtClean="0"/>
              <a:t>Notions de base</a:t>
            </a:r>
          </a:p>
          <a:p>
            <a:pPr lvl="1" eaLnBrk="1" hangingPunct="1">
              <a:defRPr/>
            </a:pPr>
            <a:r>
              <a:rPr lang="fr-FR" dirty="0" smtClean="0"/>
              <a:t>Hypothèses</a:t>
            </a:r>
          </a:p>
          <a:p>
            <a:pPr lvl="1" eaLnBrk="1" hangingPunct="1">
              <a:defRPr/>
            </a:pPr>
            <a:r>
              <a:rPr lang="fr-FR" dirty="0" smtClean="0"/>
              <a:t>Modélisation</a:t>
            </a:r>
          </a:p>
          <a:p>
            <a:pPr lvl="1" eaLnBrk="1" hangingPunct="1">
              <a:defRPr/>
            </a:pPr>
            <a:r>
              <a:rPr lang="fr-FR" dirty="0" smtClean="0"/>
              <a:t>Données</a:t>
            </a:r>
          </a:p>
          <a:p>
            <a:pPr eaLnBrk="1" hangingPunct="1">
              <a:defRPr/>
            </a:pPr>
            <a:r>
              <a:rPr lang="fr-FR" dirty="0" smtClean="0"/>
              <a:t>Simulation</a:t>
            </a:r>
          </a:p>
          <a:p>
            <a:pPr lvl="1" eaLnBrk="1" hangingPunct="1">
              <a:defRPr/>
            </a:pPr>
            <a:r>
              <a:rPr lang="fr-FR" dirty="0" smtClean="0"/>
              <a:t>Résultats obtenus</a:t>
            </a:r>
          </a:p>
          <a:p>
            <a:pPr lvl="1" eaLnBrk="1" hangingPunct="1">
              <a:defRPr/>
            </a:pPr>
            <a:r>
              <a:rPr lang="fr-FR" dirty="0" smtClean="0"/>
              <a:t>Interprétation</a:t>
            </a:r>
          </a:p>
          <a:p>
            <a:pPr eaLnBrk="1" hangingPunct="1">
              <a:defRPr/>
            </a:pPr>
            <a:r>
              <a:rPr lang="fr-FR" dirty="0" smtClean="0"/>
              <a:t>Conclusion</a:t>
            </a:r>
          </a:p>
          <a:p>
            <a:pPr eaLnBrk="1" hangingPunct="1">
              <a:defRPr/>
            </a:pPr>
            <a:r>
              <a:rPr lang="fr-FR" dirty="0" smtClean="0"/>
              <a:t>Perspective</a:t>
            </a:r>
          </a:p>
        </p:txBody>
      </p:sp>
      <p:pic>
        <p:nvPicPr>
          <p:cNvPr id="16" name="Image 15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72536" y="6192982"/>
            <a:ext cx="1275709" cy="477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5851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 userDrawn="1"/>
        </p:nvSpPr>
        <p:spPr bwMode="auto">
          <a:xfrm>
            <a:off x="243059" y="1457609"/>
            <a:ext cx="8645525" cy="3935130"/>
          </a:xfrm>
          <a:prstGeom prst="roundRect">
            <a:avLst>
              <a:gd name="adj" fmla="val 3143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3999" cy="968375"/>
          </a:xfrm>
        </p:spPr>
        <p:txBody>
          <a:bodyPr/>
          <a:lstStyle>
            <a:lvl1pPr>
              <a:defRPr sz="5400"/>
            </a:lvl1pPr>
          </a:lstStyle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16860" y="1489074"/>
            <a:ext cx="8337176" cy="3879631"/>
          </a:xfrm>
        </p:spPr>
        <p:txBody>
          <a:bodyPr anchor="ctr"/>
          <a:lstStyle>
            <a:lvl1pPr marL="457200" indent="-457200">
              <a:buFont typeface="+mj-lt"/>
              <a:buAutoNum type="arabicPeriod"/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</a:p>
        </p:txBody>
      </p:sp>
      <p:sp>
        <p:nvSpPr>
          <p:cNvPr id="8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2935288" y="6521450"/>
            <a:ext cx="2895600" cy="336550"/>
          </a:xfrm>
          <a:prstGeom prst="rect">
            <a:avLst/>
          </a:prstGeom>
        </p:spPr>
        <p:txBody>
          <a:bodyPr/>
          <a:lstStyle>
            <a:lvl1pPr algn="ctr">
              <a:defRPr sz="1600"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pic>
        <p:nvPicPr>
          <p:cNvPr id="9" name="Image 8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7099363" y="5690753"/>
            <a:ext cx="1649782" cy="64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44393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 userDrawn="1"/>
        </p:nvSpPr>
        <p:spPr bwMode="auto">
          <a:xfrm>
            <a:off x="67236" y="1479175"/>
            <a:ext cx="1963270" cy="5292000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5" name="Rectangle à coins arrondis 4"/>
          <p:cNvSpPr/>
          <p:nvPr userDrawn="1"/>
        </p:nvSpPr>
        <p:spPr bwMode="auto">
          <a:xfrm>
            <a:off x="148871" y="5943600"/>
            <a:ext cx="1800000" cy="742387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54" r="22118"/>
          <a:stretch>
            <a:fillRect/>
          </a:stretch>
        </p:blipFill>
        <p:spPr bwMode="auto">
          <a:xfrm>
            <a:off x="266700" y="6045200"/>
            <a:ext cx="75088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350" y="6184900"/>
            <a:ext cx="6985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9196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097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14550" y="1489075"/>
            <a:ext cx="3276600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543550" y="1489075"/>
            <a:ext cx="3276600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331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227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0531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8847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8060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5972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450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91313" y="252413"/>
            <a:ext cx="2128837" cy="55499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0038" y="252413"/>
            <a:ext cx="6238875" cy="55499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36418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4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 userDrawn="1"/>
        </p:nvSpPr>
        <p:spPr bwMode="auto">
          <a:xfrm>
            <a:off x="67237" y="1364343"/>
            <a:ext cx="1674478" cy="5406832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" y="0"/>
            <a:ext cx="9020174" cy="968375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92514" y="1489075"/>
            <a:ext cx="7351486" cy="50593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0" name="Espace réservé du pied de page 3"/>
          <p:cNvSpPr>
            <a:spLocks noGrp="1"/>
          </p:cNvSpPr>
          <p:nvPr>
            <p:ph type="ftr" sz="quarter" idx="12"/>
          </p:nvPr>
        </p:nvSpPr>
        <p:spPr>
          <a:xfrm>
            <a:off x="3151188" y="6548438"/>
            <a:ext cx="3168650" cy="309562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Rectangle à coins arrondis 10"/>
          <p:cNvSpPr/>
          <p:nvPr userDrawn="1"/>
        </p:nvSpPr>
        <p:spPr bwMode="auto">
          <a:xfrm>
            <a:off x="134357" y="6125029"/>
            <a:ext cx="1549300" cy="582729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6" name="Espace réservé du contenu 2"/>
          <p:cNvSpPr>
            <a:spLocks noGrp="1"/>
          </p:cNvSpPr>
          <p:nvPr>
            <p:ph idx="11" hasCustomPrompt="1"/>
          </p:nvPr>
        </p:nvSpPr>
        <p:spPr>
          <a:xfrm>
            <a:off x="116113" y="1422400"/>
            <a:ext cx="1603829" cy="4688114"/>
          </a:xfrm>
        </p:spPr>
        <p:txBody>
          <a:bodyPr/>
          <a:lstStyle>
            <a:lvl1pPr marL="93663" indent="-93663">
              <a:spcAft>
                <a:spcPts val="0"/>
              </a:spcAft>
              <a:defRPr sz="1100" b="1" i="0" cap="small" baseline="0">
                <a:solidFill>
                  <a:srgbClr val="C00000"/>
                </a:solidFill>
                <a:effectLst/>
                <a:latin typeface="Arial Narrow" pitchFamily="34" charset="0"/>
                <a:cs typeface="Times New Roman" pitchFamily="18" charset="0"/>
              </a:defRPr>
            </a:lvl1pPr>
            <a:lvl2pPr marL="268288" indent="-85725">
              <a:spcAft>
                <a:spcPts val="0"/>
              </a:spcAft>
              <a:buFont typeface="Arial" pitchFamily="34" charset="0"/>
              <a:buChar char="•"/>
              <a:defRPr sz="1000" b="0"/>
            </a:lvl2pPr>
            <a:lvl3pPr marL="363538" indent="-95250">
              <a:spcAft>
                <a:spcPts val="0"/>
              </a:spcAft>
              <a:defRPr sz="900" i="1"/>
            </a:lvl3pPr>
            <a:lvl4pPr marL="538163" indent="-174625">
              <a:defRPr sz="1200"/>
            </a:lvl4pPr>
            <a:lvl5pPr marL="538163" indent="-174625">
              <a:defRPr sz="1200"/>
            </a:lvl5pPr>
          </a:lstStyle>
          <a:p>
            <a:pPr eaLnBrk="1" hangingPunct="1">
              <a:defRPr/>
            </a:pPr>
            <a:r>
              <a:rPr lang="fr-FR" dirty="0" smtClean="0"/>
              <a:t>Introduction &amp; problématique</a:t>
            </a:r>
          </a:p>
          <a:p>
            <a:pPr eaLnBrk="1" hangingPunct="1">
              <a:defRPr/>
            </a:pPr>
            <a:r>
              <a:rPr lang="fr-FR" dirty="0" smtClean="0"/>
              <a:t>Etat de l’art</a:t>
            </a:r>
          </a:p>
          <a:p>
            <a:pPr lvl="1" eaLnBrk="1" hangingPunct="1">
              <a:defRPr/>
            </a:pPr>
            <a:r>
              <a:rPr lang="fr-FR" dirty="0" smtClean="0"/>
              <a:t>Partie1</a:t>
            </a:r>
          </a:p>
          <a:p>
            <a:pPr lvl="1" eaLnBrk="1" hangingPunct="1">
              <a:defRPr/>
            </a:pPr>
            <a:r>
              <a:rPr lang="fr-FR" dirty="0" smtClean="0"/>
              <a:t>Partie 2</a:t>
            </a:r>
          </a:p>
          <a:p>
            <a:pPr lvl="2" eaLnBrk="1" hangingPunct="1">
              <a:defRPr/>
            </a:pPr>
            <a:r>
              <a:rPr lang="fr-FR" dirty="0" smtClean="0"/>
              <a:t>Sous-partie</a:t>
            </a:r>
          </a:p>
          <a:p>
            <a:pPr eaLnBrk="1" hangingPunct="1">
              <a:defRPr/>
            </a:pPr>
            <a:r>
              <a:rPr lang="fr-FR" dirty="0" smtClean="0"/>
              <a:t>Solution proposée</a:t>
            </a:r>
          </a:p>
          <a:p>
            <a:pPr lvl="1" eaLnBrk="1" hangingPunct="1">
              <a:defRPr/>
            </a:pPr>
            <a:r>
              <a:rPr lang="fr-FR" dirty="0" smtClean="0"/>
              <a:t>Notions de base</a:t>
            </a:r>
          </a:p>
          <a:p>
            <a:pPr lvl="1" eaLnBrk="1" hangingPunct="1">
              <a:defRPr/>
            </a:pPr>
            <a:r>
              <a:rPr lang="fr-FR" dirty="0" smtClean="0"/>
              <a:t>Hypothèses</a:t>
            </a:r>
          </a:p>
          <a:p>
            <a:pPr lvl="1" eaLnBrk="1" hangingPunct="1">
              <a:defRPr/>
            </a:pPr>
            <a:r>
              <a:rPr lang="fr-FR" dirty="0" smtClean="0"/>
              <a:t>Modélisation</a:t>
            </a:r>
          </a:p>
          <a:p>
            <a:pPr lvl="1" eaLnBrk="1" hangingPunct="1">
              <a:defRPr/>
            </a:pPr>
            <a:r>
              <a:rPr lang="fr-FR" dirty="0" smtClean="0"/>
              <a:t>Données</a:t>
            </a:r>
          </a:p>
          <a:p>
            <a:pPr eaLnBrk="1" hangingPunct="1">
              <a:defRPr/>
            </a:pPr>
            <a:r>
              <a:rPr lang="fr-FR" dirty="0" smtClean="0"/>
              <a:t>Simulation</a:t>
            </a:r>
          </a:p>
          <a:p>
            <a:pPr lvl="1" eaLnBrk="1" hangingPunct="1">
              <a:defRPr/>
            </a:pPr>
            <a:r>
              <a:rPr lang="fr-FR" dirty="0" smtClean="0"/>
              <a:t>Résultats obtenus</a:t>
            </a:r>
          </a:p>
          <a:p>
            <a:pPr lvl="1" eaLnBrk="1" hangingPunct="1">
              <a:defRPr/>
            </a:pPr>
            <a:r>
              <a:rPr lang="fr-FR" dirty="0" smtClean="0"/>
              <a:t>Interprétation</a:t>
            </a:r>
          </a:p>
          <a:p>
            <a:pPr eaLnBrk="1" hangingPunct="1">
              <a:defRPr/>
            </a:pPr>
            <a:r>
              <a:rPr lang="fr-FR" dirty="0" smtClean="0"/>
              <a:t>Conclusion</a:t>
            </a:r>
          </a:p>
          <a:p>
            <a:pPr eaLnBrk="1" hangingPunct="1">
              <a:defRPr/>
            </a:pPr>
            <a:r>
              <a:rPr lang="fr-FR" dirty="0" smtClean="0"/>
              <a:t>Perspective</a:t>
            </a:r>
          </a:p>
        </p:txBody>
      </p:sp>
      <p:pic>
        <p:nvPicPr>
          <p:cNvPr id="14" name="Image 13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34436" y="6182591"/>
            <a:ext cx="1386546" cy="47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628969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Diapositive de titr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9" name="Rectangle 7"/>
          <p:cNvSpPr>
            <a:spLocks noGrp="1" noChangeArrowheads="1"/>
          </p:cNvSpPr>
          <p:nvPr>
            <p:ph type="ctrTitle"/>
          </p:nvPr>
        </p:nvSpPr>
        <p:spPr>
          <a:xfrm>
            <a:off x="1809530" y="3882000"/>
            <a:ext cx="7200000" cy="1912218"/>
          </a:xfrm>
        </p:spPr>
        <p:txBody>
          <a:bodyPr anchor="t"/>
          <a:lstStyle>
            <a:lvl1pPr algn="r">
              <a:lnSpc>
                <a:spcPct val="110000"/>
              </a:lnSpc>
              <a:defRPr sz="320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Cliquez pour modifier le style du titre</a:t>
            </a:r>
            <a:endParaRPr lang="de-DE" dirty="0"/>
          </a:p>
        </p:txBody>
      </p:sp>
      <p:sp>
        <p:nvSpPr>
          <p:cNvPr id="111630" name="Rectangle 12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809530" y="5829300"/>
            <a:ext cx="7200000" cy="497541"/>
          </a:xfrm>
        </p:spPr>
        <p:txBody>
          <a:bodyPr tIns="45720" bIns="45720"/>
          <a:lstStyle>
            <a:lvl1pPr marL="0" indent="0" algn="r">
              <a:buFontTx/>
              <a:buNone/>
              <a:defRPr sz="2400" cap="small" baseline="0"/>
            </a:lvl1pPr>
          </a:lstStyle>
          <a:p>
            <a:r>
              <a:rPr lang="fr-FR" dirty="0" smtClean="0"/>
              <a:t>Cliquez pour modifier le style des sous-titres du masque</a:t>
            </a:r>
            <a:endParaRPr lang="de-DE" dirty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1"/>
          </p:nvPr>
        </p:nvSpPr>
        <p:spPr>
          <a:xfrm>
            <a:off x="1815353" y="6373440"/>
            <a:ext cx="7194177" cy="484560"/>
          </a:xfrm>
        </p:spPr>
        <p:txBody>
          <a:bodyPr/>
          <a:lstStyle>
            <a:lvl1pPr algn="r">
              <a:buFontTx/>
              <a:buNone/>
              <a:defRPr sz="2400" i="1" baseline="0"/>
            </a:lvl1pPr>
            <a:lvl2pPr algn="r">
              <a:buFontTx/>
              <a:buNone/>
              <a:defRPr sz="2400"/>
            </a:lvl2pPr>
            <a:lvl3pPr algn="r">
              <a:buFontTx/>
              <a:buNone/>
              <a:defRPr sz="2400"/>
            </a:lvl3pPr>
            <a:lvl4pPr algn="r">
              <a:buFontTx/>
              <a:buNone/>
              <a:defRPr sz="2400"/>
            </a:lvl4pPr>
            <a:lvl5pPr algn="r">
              <a:buFontTx/>
              <a:buNone/>
              <a:defRPr sz="24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735077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8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8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14550" y="1489075"/>
            <a:ext cx="7029450" cy="505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0" y="0"/>
            <a:ext cx="9020175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de-DE"/>
          </a:p>
        </p:txBody>
      </p:sp>
      <p:sp>
        <p:nvSpPr>
          <p:cNvPr id="110597" name="Rectangle 5"/>
          <p:cNvSpPr>
            <a:spLocks noChangeArrowheads="1"/>
          </p:cNvSpPr>
          <p:nvPr/>
        </p:nvSpPr>
        <p:spPr bwMode="gray">
          <a:xfrm>
            <a:off x="8172450" y="6575425"/>
            <a:ext cx="971550" cy="282575"/>
          </a:xfrm>
          <a:prstGeom prst="round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de-DE" sz="1000" b="1"/>
              <a:t>Page </a:t>
            </a:r>
            <a:r>
              <a:rPr lang="de-DE" sz="1000" b="1">
                <a:sym typeface="Wingdings" charset="0"/>
              </a:rPr>
              <a:t></a:t>
            </a:r>
            <a:r>
              <a:rPr lang="de-DE" sz="1000" b="1"/>
              <a:t> </a:t>
            </a:r>
            <a:fld id="{C82124D2-446A-A944-BF31-428EFCEA3674}" type="slidenum">
              <a:rPr lang="de-DE" sz="1000" b="1"/>
              <a:pPr algn="ctr"/>
              <a:t>‹#›</a:t>
            </a:fld>
            <a:endParaRPr lang="de-DE" sz="1000" b="1"/>
          </a:p>
        </p:txBody>
      </p:sp>
    </p:spTree>
    <p:extLst>
      <p:ext uri="{BB962C8B-B14F-4D97-AF65-F5344CB8AC3E}">
        <p14:creationId xmlns:p14="http://schemas.microsoft.com/office/powerpoint/2010/main" val="1437243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59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60" r:id="rId15"/>
    <p:sldLayoutId id="2147483731" r:id="rId16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180975" indent="-180975" algn="l" rtl="0" eaLnBrk="0" fontAlgn="base" hangingPunct="0">
        <a:spcBef>
          <a:spcPct val="0"/>
        </a:spcBef>
        <a:spcAft>
          <a:spcPct val="40000"/>
        </a:spcAft>
        <a:buFont typeface="Wingdings" charset="0"/>
        <a:buChar char="§"/>
        <a:defRPr sz="20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444500" indent="-261938" algn="l" rtl="0" eaLnBrk="0" fontAlgn="base" hangingPunct="0">
        <a:spcBef>
          <a:spcPct val="0"/>
        </a:spcBef>
        <a:spcAft>
          <a:spcPct val="4000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720725" indent="-274638" algn="l" rtl="0" eaLnBrk="0" fontAlgn="base" hangingPunct="0">
        <a:spcBef>
          <a:spcPct val="0"/>
        </a:spcBef>
        <a:spcAft>
          <a:spcPct val="4000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987425" indent="-265113" algn="l" rtl="0" eaLnBrk="0" fontAlgn="base" hangingPunct="0">
        <a:spcBef>
          <a:spcPct val="0"/>
        </a:spcBef>
        <a:spcAft>
          <a:spcPct val="4000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1254125" indent="-265113" algn="l" rtl="0" eaLnBrk="0" fontAlgn="base" hangingPunct="0">
        <a:spcBef>
          <a:spcPct val="0"/>
        </a:spcBef>
        <a:spcAft>
          <a:spcPct val="4000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17113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ctrTitle"/>
          </p:nvPr>
        </p:nvSpPr>
        <p:spPr>
          <a:xfrm>
            <a:off x="0" y="4546947"/>
            <a:ext cx="9009530" cy="1202499"/>
          </a:xfrm>
        </p:spPr>
        <p:txBody>
          <a:bodyPr/>
          <a:lstStyle/>
          <a:p>
            <a:pPr algn="ctr">
              <a:lnSpc>
                <a:spcPts val="3200"/>
              </a:lnSpc>
            </a:pPr>
            <a:r>
              <a:rPr lang="en-CA" dirty="0" smtClean="0"/>
              <a:t>CHAPITRE 2:  Les </a:t>
            </a:r>
            <a:r>
              <a:rPr lang="en-CA" dirty="0" err="1" smtClean="0"/>
              <a:t>environnements</a:t>
            </a:r>
            <a:r>
              <a:rPr lang="en-CA" dirty="0" smtClean="0"/>
              <a:t> et les cultures </a:t>
            </a:r>
            <a:r>
              <a:rPr lang="en-CA" dirty="0" err="1" smtClean="0"/>
              <a:t>organisationnelles</a:t>
            </a:r>
            <a:r>
              <a:rPr lang="en-CA" dirty="0" smtClean="0">
                <a:solidFill>
                  <a:schemeClr val="bg1"/>
                </a:solidFill>
              </a:rPr>
              <a:t/>
            </a:r>
            <a:br>
              <a:rPr lang="en-CA" dirty="0" smtClean="0">
                <a:solidFill>
                  <a:schemeClr val="bg1"/>
                </a:solidFill>
              </a:rPr>
            </a:br>
            <a:endParaRPr lang="fr-FR" i="1" dirty="0">
              <a:solidFill>
                <a:schemeClr val="bg1"/>
              </a:solidFill>
            </a:endParaRPr>
          </a:p>
        </p:txBody>
      </p:sp>
      <p:sp>
        <p:nvSpPr>
          <p:cNvPr id="6" name="Sous-titre 5"/>
          <p:cNvSpPr>
            <a:spLocks noGrp="1"/>
          </p:cNvSpPr>
          <p:nvPr>
            <p:ph type="subTitle" idx="1"/>
          </p:nvPr>
        </p:nvSpPr>
        <p:spPr>
          <a:xfrm>
            <a:off x="2843409" y="3695179"/>
            <a:ext cx="3569918" cy="588723"/>
          </a:xfrm>
        </p:spPr>
        <p:txBody>
          <a:bodyPr/>
          <a:lstStyle/>
          <a:p>
            <a:pPr algn="ctr"/>
            <a:r>
              <a:rPr lang="fr-FR" sz="1800" cap="none" dirty="0" smtClean="0">
                <a:solidFill>
                  <a:schemeClr val="bg2"/>
                </a:solidFill>
              </a:rPr>
              <a:t> </a:t>
            </a:r>
          </a:p>
          <a:p>
            <a:pPr algn="ctr"/>
            <a:r>
              <a:rPr lang="fr-FR" b="1" dirty="0" smtClean="0">
                <a:solidFill>
                  <a:schemeClr val="bg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fr-FR" sz="1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Professeur :Dr </a:t>
            </a:r>
            <a:r>
              <a:rPr lang="fr-FR" sz="1800" b="1" dirty="0" err="1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Séli</a:t>
            </a:r>
            <a:r>
              <a:rPr lang="fr-FR" sz="1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APEDOME</a:t>
            </a: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10448" y="2658022"/>
            <a:ext cx="2901005" cy="755795"/>
          </a:xfrm>
          <a:prstGeom prst="rect">
            <a:avLst/>
          </a:prstGeom>
        </p:spPr>
        <p:txBody>
          <a:bodyPr>
            <a:prstTxWarp prst="textCanUp">
              <a:avLst>
                <a:gd name="adj" fmla="val 91037"/>
              </a:avLst>
            </a:prstTxWarp>
            <a:spAutoFit/>
          </a:bodyPr>
          <a:lstStyle/>
          <a:p>
            <a:pPr algn="ctr"/>
            <a:r>
              <a:rPr lang="fr-FR" sz="3200" i="1" kern="0" dirty="0" smtClean="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n-lt"/>
                <a:cs typeface="Calibri"/>
              </a:rPr>
              <a:t>Automne 2015</a:t>
            </a:r>
            <a:endParaRPr lang="fr-FR" dirty="0">
              <a:solidFill>
                <a:schemeClr val="bg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+mn-lt"/>
            </a:endParaRPr>
          </a:p>
        </p:txBody>
      </p:sp>
      <p:sp>
        <p:nvSpPr>
          <p:cNvPr id="7" name="Titre 4"/>
          <p:cNvSpPr txBox="1">
            <a:spLocks/>
          </p:cNvSpPr>
          <p:nvPr/>
        </p:nvSpPr>
        <p:spPr bwMode="gray">
          <a:xfrm>
            <a:off x="0" y="200415"/>
            <a:ext cx="9009530" cy="1202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CA" sz="3200" b="1" kern="0" dirty="0" smtClean="0">
                <a:solidFill>
                  <a:schemeClr val="bg1"/>
                </a:solidFill>
                <a:latin typeface="Arial Narrow" pitchFamily="34" charset="0"/>
                <a:cs typeface="Tahoma" pitchFamily="34" charset="0"/>
              </a:rPr>
              <a:t>Introduction à la </a:t>
            </a:r>
            <a:r>
              <a:rPr lang="en-CA" sz="3200" b="1" kern="0" dirty="0" err="1" smtClean="0">
                <a:solidFill>
                  <a:schemeClr val="bg1"/>
                </a:solidFill>
                <a:latin typeface="Arial Narrow" pitchFamily="34" charset="0"/>
                <a:cs typeface="Tahoma" pitchFamily="34" charset="0"/>
              </a:rPr>
              <a:t>gestion</a:t>
            </a:r>
            <a:r>
              <a:rPr lang="en-CA" sz="3200" b="1" kern="0" dirty="0" smtClean="0">
                <a:solidFill>
                  <a:schemeClr val="bg1"/>
                </a:solidFill>
                <a:latin typeface="Arial Narrow" pitchFamily="34" charset="0"/>
                <a:cs typeface="Tahoma" pitchFamily="34" charset="0"/>
              </a:rPr>
              <a:t> des affaires</a:t>
            </a:r>
            <a:r>
              <a:rPr kumimoji="0" lang="en-CA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/>
            </a:r>
            <a:br>
              <a:rPr kumimoji="0" lang="en-CA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</a:br>
            <a:r>
              <a:rPr kumimoji="0" lang="en-CA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>ADM1500 </a:t>
            </a:r>
            <a:r>
              <a:rPr lang="en-CA" sz="3200" b="1" kern="0" dirty="0" smtClean="0">
                <a:solidFill>
                  <a:schemeClr val="bg1"/>
                </a:solidFill>
                <a:latin typeface="Arial Narrow" pitchFamily="34" charset="0"/>
                <a:cs typeface="Tahoma" pitchFamily="34" charset="0"/>
              </a:rPr>
              <a:t>A</a:t>
            </a:r>
            <a:r>
              <a:rPr kumimoji="0" lang="fr-FR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/>
            </a:r>
            <a:br>
              <a:rPr kumimoji="0" lang="fr-FR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</a:br>
            <a:endParaRPr kumimoji="0" lang="fr-FR" sz="3200" b="1" i="1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ＭＳ Ｐゴシック" charset="0"/>
              <a:cs typeface="Tahoma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2317315" y="5686816"/>
            <a:ext cx="41586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i="1" dirty="0" smtClean="0"/>
              <a:t>Révision</a:t>
            </a:r>
            <a:endParaRPr lang="fr-FR" sz="3200" i="1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dirty="0" smtClean="0">
                <a:latin typeface="Arial Narrow" charset="0"/>
                <a:cs typeface="Tahoma" charset="0"/>
              </a:rPr>
              <a:t>Révision</a:t>
            </a:r>
            <a:endParaRPr lang="fr-FR" dirty="0">
              <a:latin typeface="Arial Narrow" charset="0"/>
              <a:cs typeface="Tahoma" charset="0"/>
            </a:endParaRPr>
          </a:p>
        </p:txBody>
      </p:sp>
      <p:sp>
        <p:nvSpPr>
          <p:cNvPr id="16387" name="Rectangle 9"/>
          <p:cNvSpPr>
            <a:spLocks noGrp="1" noChangeArrowheads="1"/>
          </p:cNvSpPr>
          <p:nvPr>
            <p:ph idx="1"/>
          </p:nvPr>
        </p:nvSpPr>
        <p:spPr>
          <a:xfrm>
            <a:off x="300625" y="3419605"/>
            <a:ext cx="4221272" cy="1979112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Font typeface="+mj-lt"/>
              <a:buAutoNum type="arabicPeriod"/>
            </a:pPr>
            <a:endParaRPr lang="fr-FR" b="1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b="1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sz="2800" b="1" dirty="0">
              <a:latin typeface="Arial" charset="0"/>
              <a:cs typeface="Arial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63255" y="1465545"/>
            <a:ext cx="841749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fr-FR" b="1" dirty="0" smtClean="0"/>
              <a:t>Question de cours</a:t>
            </a:r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b="1" dirty="0" smtClean="0"/>
              <a:t>Sujets de discussion</a:t>
            </a:r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/>
            <a:endParaRPr lang="fr-FR" b="1" dirty="0" smtClean="0"/>
          </a:p>
          <a:p>
            <a:pPr marL="457200" indent="-457200"/>
            <a:endParaRPr lang="fr-FR" b="1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Révision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3031299" y="1277655"/>
            <a:ext cx="3657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Question de cours</a:t>
            </a:r>
            <a:endParaRPr lang="fr-FR" b="1" dirty="0"/>
          </a:p>
        </p:txBody>
      </p:sp>
      <p:sp>
        <p:nvSpPr>
          <p:cNvPr id="12" name="Flèche vers la droite 6"/>
          <p:cNvSpPr/>
          <p:nvPr/>
        </p:nvSpPr>
        <p:spPr bwMode="auto">
          <a:xfrm>
            <a:off x="250521" y="2016246"/>
            <a:ext cx="1773564" cy="396000"/>
          </a:xfrm>
          <a:prstGeom prst="rightArrow">
            <a:avLst>
              <a:gd name="adj1" fmla="val 50000"/>
              <a:gd name="adj2" fmla="val 29999"/>
            </a:avLst>
          </a:prstGeom>
          <a:solidFill>
            <a:schemeClr val="bg2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0" y="1579689"/>
            <a:ext cx="1778697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Question de cours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Sujets de discussion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</p:txBody>
      </p:sp>
      <p:sp>
        <p:nvSpPr>
          <p:cNvPr id="6" name="ZoneTexte 5"/>
          <p:cNvSpPr txBox="1"/>
          <p:nvPr/>
        </p:nvSpPr>
        <p:spPr>
          <a:xfrm>
            <a:off x="2304789" y="1929008"/>
            <a:ext cx="68392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1. Quels sont les différents éléments de l’environnement d’une organisation ?</a:t>
            </a:r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1991638" y="3194137"/>
            <a:ext cx="71523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2.Pourquoi </a:t>
            </a:r>
            <a:r>
              <a:rPr lang="fr-FR" smtClean="0"/>
              <a:t>est t-’il </a:t>
            </a:r>
            <a:r>
              <a:rPr lang="fr-FR" dirty="0" smtClean="0"/>
              <a:t>important pour les dirigeants d’analyser leur environnement?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1816274" y="4246323"/>
            <a:ext cx="65761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3.Quels sont les différents éléments de l’environnement interne?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1878904" y="5248405"/>
            <a:ext cx="66638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4. Quels sont les principaux intervenants internes d’une organisation?</a:t>
            </a:r>
            <a:endParaRPr lang="fr-FR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Révision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991638" y="2379945"/>
            <a:ext cx="67264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6. Quelles sont les caractéristiques d’une culture organisationnelle?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1979112" y="3356975"/>
            <a:ext cx="69018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7.Pourquoi les gestionnaires doivent-ils connaître l’environnement externe?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1916481" y="4396636"/>
            <a:ext cx="66513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8.Enumérez les principaux éléments de l’environnement général et décrivez deux d’entre eux</a:t>
            </a:r>
            <a:endParaRPr lang="fr-FR" dirty="0"/>
          </a:p>
        </p:txBody>
      </p:sp>
      <p:sp>
        <p:nvSpPr>
          <p:cNvPr id="9" name="Flèche vers la droite 6"/>
          <p:cNvSpPr/>
          <p:nvPr/>
        </p:nvSpPr>
        <p:spPr bwMode="auto">
          <a:xfrm>
            <a:off x="250521" y="2016246"/>
            <a:ext cx="1773564" cy="396000"/>
          </a:xfrm>
          <a:prstGeom prst="rightArrow">
            <a:avLst>
              <a:gd name="adj1" fmla="val 50000"/>
              <a:gd name="adj2" fmla="val 29999"/>
            </a:avLst>
          </a:prstGeom>
          <a:solidFill>
            <a:schemeClr val="bg2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0" y="1579689"/>
            <a:ext cx="1778697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Question de cours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Sujets de discussion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</p:txBody>
      </p:sp>
      <p:sp>
        <p:nvSpPr>
          <p:cNvPr id="8" name="ZoneTexte 7"/>
          <p:cNvSpPr txBox="1"/>
          <p:nvPr/>
        </p:nvSpPr>
        <p:spPr>
          <a:xfrm>
            <a:off x="2229633" y="1377863"/>
            <a:ext cx="63882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5. Expliquez ce que l’on entend par «  culture organisationnelle »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2004165" y="5511452"/>
            <a:ext cx="6363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9.Qu’est ce que la gestion de l’environnement?</a:t>
            </a:r>
            <a:endParaRPr lang="fr-F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Révision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517732" y="1490597"/>
            <a:ext cx="45970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2. Sujets de discussion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1916483" y="2141951"/>
            <a:ext cx="69394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1.Etait-il  plus difficile de gérer une entreprise autrefois que cela ne l’est aujourd’hui? Justifier votre réponse.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1828800" y="3933173"/>
            <a:ext cx="69769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2. Selon vous, peut-on justifier l’existence d’association et de regroupements de consommateurs dans la société actuelle? Expliquez votre réponse</a:t>
            </a:r>
            <a:endParaRPr lang="fr-FR" dirty="0"/>
          </a:p>
        </p:txBody>
      </p:sp>
      <p:sp>
        <p:nvSpPr>
          <p:cNvPr id="8" name="Flèche vers la droite 6"/>
          <p:cNvSpPr/>
          <p:nvPr/>
        </p:nvSpPr>
        <p:spPr bwMode="auto">
          <a:xfrm>
            <a:off x="388307" y="3193692"/>
            <a:ext cx="1773564" cy="396000"/>
          </a:xfrm>
          <a:prstGeom prst="rightArrow">
            <a:avLst>
              <a:gd name="adj1" fmla="val 50000"/>
              <a:gd name="adj2" fmla="val 29999"/>
            </a:avLst>
          </a:prstGeom>
          <a:solidFill>
            <a:schemeClr val="bg2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1579689"/>
            <a:ext cx="1778697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/>
            <a:endParaRPr lang="fr-FR" sz="11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Question de cours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sz="1200" b="1" dirty="0" smtClean="0"/>
              <a:t>Sujets de discussion</a:t>
            </a:r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Standarddesign">
  <a:themeElements>
    <a:clrScheme name="">
      <a:dk1>
        <a:srgbClr val="000000"/>
      </a:dk1>
      <a:lt1>
        <a:srgbClr val="FFFFFF"/>
      </a:lt1>
      <a:dk2>
        <a:srgbClr val="4C7013"/>
      </a:dk2>
      <a:lt2>
        <a:srgbClr val="0061B2"/>
      </a:lt2>
      <a:accent1>
        <a:srgbClr val="FEA501"/>
      </a:accent1>
      <a:accent2>
        <a:srgbClr val="C8A058"/>
      </a:accent2>
      <a:accent3>
        <a:srgbClr val="FFFFFF"/>
      </a:accent3>
      <a:accent4>
        <a:srgbClr val="000000"/>
      </a:accent4>
      <a:accent5>
        <a:srgbClr val="FECFAA"/>
      </a:accent5>
      <a:accent6>
        <a:srgbClr val="B5914F"/>
      </a:accent6>
      <a:hlink>
        <a:srgbClr val="990000"/>
      </a:hlink>
      <a:folHlink>
        <a:srgbClr val="990000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8A058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5914F"/>
        </a:accent6>
        <a:hlink>
          <a:srgbClr val="C40505"/>
        </a:hlink>
        <a:folHlink>
          <a:srgbClr val="91919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15713</TotalTime>
  <Words>482</Words>
  <Application>Microsoft Macintosh PowerPoint</Application>
  <PresentationFormat>On-screen Show (4:3)</PresentationFormat>
  <Paragraphs>112</Paragraphs>
  <Slides>5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1_Standarddesign</vt:lpstr>
      <vt:lpstr>CHAPITRE 2:  Les environnements et les cultures organisationnelles </vt:lpstr>
      <vt:lpstr>Révision</vt:lpstr>
      <vt:lpstr>Révision</vt:lpstr>
      <vt:lpstr>Révision</vt:lpstr>
      <vt:lpstr>Révision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seli</dc:creator>
  <dc:description>PresentationLoad.com</dc:description>
  <cp:lastModifiedBy>mob mob</cp:lastModifiedBy>
  <cp:revision>1517</cp:revision>
  <dcterms:created xsi:type="dcterms:W3CDTF">2007-11-27T23:54:21Z</dcterms:created>
  <dcterms:modified xsi:type="dcterms:W3CDTF">2015-10-31T21:39:00Z</dcterms:modified>
</cp:coreProperties>
</file>