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>
        <p:scale>
          <a:sx n="71" d="100"/>
          <a:sy n="71" d="100"/>
        </p:scale>
        <p:origin x="-136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C8428-7A60-48BA-BA0D-18635053E231}" type="datetimeFigureOut">
              <a:rPr lang="en-US" smtClean="0"/>
              <a:t>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D1785-2AE7-451C-98C4-A56FA37AFEC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tutorial.math.lamar.edu/Classes/DE/Separable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image" Target="../media/image62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Chapter 2</a:t>
            </a:r>
            <a:br>
              <a:rPr lang="en-US" dirty="0" smtClean="0"/>
            </a:br>
            <a:r>
              <a:rPr lang="en-US" dirty="0" smtClean="0"/>
              <a:t>Sec </a:t>
            </a:r>
            <a:r>
              <a:rPr lang="en-US" dirty="0" smtClean="0"/>
              <a:t>2.5 Solutions by </a:t>
            </a:r>
            <a:r>
              <a:rPr lang="en-US" dirty="0" smtClean="0"/>
              <a:t>Substitutions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</a:t>
            </a:r>
          </a:p>
          <a:p>
            <a:r>
              <a:rPr lang="en-US" dirty="0" smtClean="0"/>
              <a:t>Dr. </a:t>
            </a:r>
            <a:r>
              <a:rPr lang="en-US" dirty="0" err="1" smtClean="0"/>
              <a:t>Iman</a:t>
            </a:r>
            <a:r>
              <a:rPr lang="en-US" dirty="0" smtClean="0"/>
              <a:t> </a:t>
            </a:r>
            <a:r>
              <a:rPr lang="en-US" dirty="0" err="1" smtClean="0"/>
              <a:t>Gohar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Substitutions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Substitutions can </a:t>
            </a:r>
            <a:r>
              <a:rPr lang="en-US" sz="1800" dirty="0"/>
              <a:t>be used to reduce some differential equations down to a solvable form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FF0000"/>
                </a:solidFill>
              </a:rPr>
              <a:t>The first</a:t>
            </a:r>
            <a:r>
              <a:rPr lang="en-US" sz="1800" dirty="0"/>
              <a:t> substitution we’ll take a look at will require the differential equation to </a:t>
            </a:r>
            <a:r>
              <a:rPr lang="en-US" sz="1800" dirty="0" smtClean="0"/>
              <a:t>be in </a:t>
            </a:r>
            <a:r>
              <a:rPr lang="en-US" sz="1800" dirty="0"/>
              <a:t>the </a:t>
            </a:r>
            <a:r>
              <a:rPr lang="en-US" sz="1800" dirty="0" smtClean="0"/>
              <a:t>form,                      </a:t>
            </a:r>
            <a:r>
              <a:rPr lang="en-US" sz="1800" b="1" dirty="0" smtClean="0"/>
              <a:t>homogeneous</a:t>
            </a:r>
            <a:r>
              <a:rPr lang="en-US" sz="1800" dirty="0" smtClean="0"/>
              <a:t> </a:t>
            </a:r>
            <a:r>
              <a:rPr lang="en-US" sz="1800" dirty="0"/>
              <a:t>differential equations.  Note that we will </a:t>
            </a:r>
            <a:r>
              <a:rPr lang="en-US" sz="1800" dirty="0" smtClean="0"/>
              <a:t>usually </a:t>
            </a:r>
            <a:r>
              <a:rPr lang="en-US" sz="1800" dirty="0"/>
              <a:t>have to do some rewriting in order to put the differential equation into the proper form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/>
              <a:t>Then, use the following substitution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eq0002pop" descr="http://tutorial.math.lamar.edu/Classes/DE/Substitutions_files/eq0002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248025"/>
            <a:ext cx="10001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3pop" descr="http://tutorial.math.lamar.edu/Classes/DE/Substitutions_files/eq0003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7525" y="5467350"/>
            <a:ext cx="8286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8674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Remember </a:t>
            </a:r>
            <a:r>
              <a:rPr lang="en-US" sz="1800" dirty="0"/>
              <a:t>that both </a:t>
            </a:r>
            <a:r>
              <a:rPr lang="en-US" sz="1800" i="1" dirty="0"/>
              <a:t>y</a:t>
            </a:r>
            <a:r>
              <a:rPr lang="en-US" sz="1800" dirty="0"/>
              <a:t> and </a:t>
            </a:r>
            <a:r>
              <a:rPr lang="en-US" sz="1800" i="1" dirty="0"/>
              <a:t>v</a:t>
            </a:r>
            <a:r>
              <a:rPr lang="en-US" sz="1800" dirty="0"/>
              <a:t> are functions of </a:t>
            </a:r>
            <a:r>
              <a:rPr lang="en-US" sz="1800" i="1" dirty="0"/>
              <a:t>x</a:t>
            </a:r>
            <a:r>
              <a:rPr lang="en-US" sz="1800" dirty="0"/>
              <a:t> we can use the product </a:t>
            </a:r>
            <a:r>
              <a:rPr lang="en-US" sz="1800" dirty="0" smtClean="0"/>
              <a:t>rule</a:t>
            </a:r>
            <a:r>
              <a:rPr lang="en-US" sz="1800" dirty="0" smtClean="0"/>
              <a:t>,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 </a:t>
            </a:r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differential equation is then</a:t>
            </a:r>
            <a:r>
              <a:rPr lang="en-US" dirty="0" smtClean="0"/>
              <a:t>,</a:t>
            </a:r>
          </a:p>
          <a:p>
            <a:endParaRPr lang="en-US" dirty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With </a:t>
            </a:r>
            <a:r>
              <a:rPr lang="en-US" sz="1800" dirty="0"/>
              <a:t>a small rewrite of the new differential equation we will have a </a:t>
            </a:r>
            <a:r>
              <a:rPr lang="en-US" sz="1800" u="sng" dirty="0">
                <a:hlinkClick r:id="rId2"/>
              </a:rPr>
              <a:t>separable differential equation</a:t>
            </a:r>
            <a:r>
              <a:rPr lang="en-US" sz="1800" dirty="0"/>
              <a:t> after the substitution. 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eq0004pop" descr="http://tutorial.math.lamar.edu/Classes/DE/Substitutions_files/eq0004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2700" y="1447800"/>
            <a:ext cx="5334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06pop" descr="http://tutorial.math.lamar.edu/Classes/DE/Substitutions_files/eq000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2560" y="2947987"/>
            <a:ext cx="57245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4064000" y="2362200"/>
                <a:ext cx="14641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𝑣</m:t>
                      </m:r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𝑥𝑣</m:t>
                      </m:r>
                      <m:r>
                        <a:rPr lang="en-CA" b="0" i="1" smtClean="0">
                          <a:latin typeface="Cambria Math"/>
                        </a:rPr>
                        <m:t>′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000" y="2362200"/>
                <a:ext cx="146418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</a:t>
            </a:r>
            <a:r>
              <a:rPr lang="en-US" sz="4000" b="1" dirty="0" smtClean="0"/>
              <a:t>1</a:t>
            </a:r>
            <a:endParaRPr lang="en-US" sz="40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47800"/>
                <a:ext cx="8229600" cy="4678363"/>
              </a:xfrm>
            </p:spPr>
            <p:txBody>
              <a:bodyPr/>
              <a:lstStyle/>
              <a:p>
                <a:r>
                  <a:rPr lang="en-US" sz="1800" dirty="0" smtClean="0"/>
                  <a:t>Solve the following IVP and find the interval of validity for the solution.</a:t>
                </a:r>
              </a:p>
              <a:p>
                <a:endParaRPr lang="en-US" sz="1800" dirty="0" smtClean="0"/>
              </a:p>
              <a:p>
                <a:endParaRPr lang="en-US" sz="1800" dirty="0"/>
              </a:p>
              <a:p>
                <a:pPr marL="0" indent="0">
                  <a:buNone/>
                </a:pPr>
                <a:endParaRPr lang="en-US" sz="1800" dirty="0" smtClean="0"/>
              </a:p>
              <a:p>
                <a:r>
                  <a:rPr lang="en-US" sz="1800" dirty="0" smtClean="0"/>
                  <a:t>Solution:</a:t>
                </a:r>
              </a:p>
              <a:p>
                <a:pPr marL="0" indent="0">
                  <a:buNone/>
                </a:pPr>
                <a:r>
                  <a:rPr lang="en-US" sz="1800" dirty="0" smtClean="0"/>
                  <a:t>1- First </a:t>
                </a:r>
                <a:r>
                  <a:rPr lang="en-US" sz="1800" dirty="0"/>
                  <a:t>divide both sides by </a:t>
                </a:r>
                <a:r>
                  <a:rPr lang="en-US" sz="1800" dirty="0" smtClean="0"/>
                  <a:t>  </a:t>
                </a:r>
                <a:r>
                  <a:rPr lang="en-US" sz="1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sz="1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1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800" dirty="0" smtClean="0"/>
                  <a:t> </a:t>
                </a:r>
                <a:r>
                  <a:rPr lang="en-US" sz="1800" dirty="0"/>
                  <a:t> to rewrite the differential equation as follows,</a:t>
                </a:r>
              </a:p>
              <a:p>
                <a:pPr marL="0" indent="0">
                  <a:buNone/>
                </a:pPr>
                <a:endParaRPr lang="en-US" sz="1800" dirty="0" smtClean="0"/>
              </a:p>
              <a:p>
                <a:pPr marL="0" indent="0">
                  <a:buNone/>
                </a:pPr>
                <a:endParaRPr lang="en-US" sz="1800" dirty="0" smtClean="0"/>
              </a:p>
              <a:p>
                <a:pPr marL="0" indent="0">
                  <a:buNone/>
                </a:pPr>
                <a:endParaRPr lang="en-US" sz="1800" dirty="0"/>
              </a:p>
              <a:p>
                <a:pPr marL="0" indent="0">
                  <a:buNone/>
                </a:pPr>
                <a:r>
                  <a:rPr lang="en-US" sz="1800" dirty="0" smtClean="0"/>
                  <a:t>2- Use </a:t>
                </a:r>
                <a:r>
                  <a:rPr lang="en-US" sz="1800" dirty="0" smtClean="0"/>
                  <a:t>the substitution                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47800"/>
                <a:ext cx="8229600" cy="4678363"/>
              </a:xfrm>
              <a:blipFill rotWithShape="1">
                <a:blip r:embed="rId2"/>
                <a:stretch>
                  <a:fillRect l="-593" t="-6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eq0007pop" descr="http://tutorial.math.lamar.edu/Classes/DE/Substitutions_files/eq0007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3200" y="21336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09pop" descr="http://tutorial.math.lamar.edu/Classes/DE/Substitutions_files/eq0009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95587" y="3657600"/>
            <a:ext cx="241935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03pop" descr="http://tutorial.math.lamar.edu/Classes/DE/Substitutions_files/eq000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24125" y="4953000"/>
            <a:ext cx="8286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3886200" y="4953000"/>
                <a:ext cx="14641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𝑣</m:t>
                      </m:r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𝑥𝑣</m:t>
                      </m:r>
                      <m:r>
                        <a:rPr lang="en-CA" b="0" i="1" smtClean="0">
                          <a:latin typeface="Cambria Math"/>
                        </a:rPr>
                        <m:t>′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200" y="4953000"/>
                <a:ext cx="1464183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smtClean="0"/>
              <a:t>3- Plug </a:t>
            </a:r>
            <a:r>
              <a:rPr lang="en-US" sz="1800" dirty="0"/>
              <a:t>the substitution into this form of the differential equation to get,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4- Rewrite </a:t>
            </a:r>
            <a:r>
              <a:rPr lang="en-US" sz="1800" dirty="0"/>
              <a:t>the differential equation to get everything separated out</a:t>
            </a:r>
            <a:r>
              <a:rPr lang="en-US" sz="1800" dirty="0" smtClean="0"/>
              <a:t>.</a:t>
            </a:r>
          </a:p>
          <a:p>
            <a:endParaRPr lang="en-US" dirty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5- Integrating </a:t>
            </a:r>
            <a:r>
              <a:rPr lang="en-US" sz="1800" dirty="0"/>
              <a:t>both sides gives,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q0010pop" descr="http://tutorial.math.lamar.edu/Classes/DE/Substitutions_files/eq0010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1295400"/>
            <a:ext cx="17145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1pop" descr="http://tutorial.math.lamar.edu/Classes/DE/Substitutions_files/eq001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2" y="2819400"/>
            <a:ext cx="19716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2pop" descr="http://tutorial.math.lamar.edu/Classes/DE/Substitutions_files/eq001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8950" y="5029200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smtClean="0"/>
              <a:t>6- Use </a:t>
            </a:r>
            <a:r>
              <a:rPr lang="en-US" sz="1800" dirty="0" smtClean="0"/>
              <a:t>basic </a:t>
            </a:r>
            <a:r>
              <a:rPr lang="en-US" sz="1800" dirty="0"/>
              <a:t>logarithm properties in order to be able to easily solve this </a:t>
            </a:r>
            <a:r>
              <a:rPr lang="en-US" sz="1800" dirty="0" smtClean="0"/>
              <a:t>for </a:t>
            </a:r>
            <a:r>
              <a:rPr lang="en-US" sz="1800" i="1" dirty="0" smtClean="0"/>
              <a:t>v</a:t>
            </a:r>
            <a:r>
              <a:rPr lang="en-US" sz="1800" dirty="0"/>
              <a:t>.</a:t>
            </a:r>
            <a:r>
              <a:rPr lang="en-US" sz="1800" dirty="0" smtClean="0"/>
              <a:t>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13pop" descr="http://tutorial.math.lamar.edu/Classes/DE/Substitutions_files/eq0013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6562" y="1066800"/>
            <a:ext cx="23241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4pop" descr="http://tutorial.math.lamar.edu/Classes/DE/Substitutions_files/eq0014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6561" y="1905000"/>
            <a:ext cx="31908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6pop" descr="http://tutorial.math.lamar.edu/Classes/DE/Substitutions_files/eq001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6562" y="2579594"/>
            <a:ext cx="30003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7- Apply </a:t>
            </a:r>
            <a:r>
              <a:rPr lang="en-US" sz="1800" dirty="0" smtClean="0"/>
              <a:t>BC.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8- The </a:t>
            </a:r>
            <a:r>
              <a:rPr lang="en-US" sz="1800" dirty="0"/>
              <a:t>initial condition tells us that the </a:t>
            </a:r>
            <a:r>
              <a:rPr lang="en-US" sz="1800" dirty="0" smtClean="0"/>
              <a:t>“- </a:t>
            </a:r>
            <a:r>
              <a:rPr lang="en-US" sz="1800" dirty="0"/>
              <a:t>” must be the correct sign and so the actual solution is,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9- The </a:t>
            </a:r>
            <a:r>
              <a:rPr lang="en-US" sz="1800" dirty="0"/>
              <a:t>interval of validity </a:t>
            </a:r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10- The </a:t>
            </a:r>
            <a:r>
              <a:rPr lang="en-US" sz="1800" dirty="0" smtClean="0"/>
              <a:t>actual solution to satisfy the </a:t>
            </a:r>
            <a:r>
              <a:rPr lang="en-US" sz="1800" dirty="0"/>
              <a:t>initial condition </a:t>
            </a:r>
          </a:p>
        </p:txBody>
      </p:sp>
      <p:pic>
        <p:nvPicPr>
          <p:cNvPr id="4" name="eq0017pop" descr="http://tutorial.math.lamar.edu/Classes/DE/Substitutions_files/eq001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051" y="627528"/>
            <a:ext cx="4791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8pop" descr="http://tutorial.math.lamar.edu/Classes/DE/Substitutions_files/eq0018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2279" y="1295400"/>
            <a:ext cx="53435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9pop" descr="http://tutorial.math.lamar.edu/Classes/DE/Substitutions_files/eq0019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2779618"/>
            <a:ext cx="18573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21pop" descr="http://tutorial.math.lamar.edu/Classes/DE/Substitutions_files/eq0021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9187" y="4419600"/>
            <a:ext cx="601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23pop" descr="http://tutorial.math.lamar.edu/Classes/DE/Substitutions_files/eq0023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23941" y="57531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For the next </a:t>
            </a:r>
            <a:r>
              <a:rPr lang="en-US" dirty="0"/>
              <a:t>substitution </a:t>
            </a:r>
            <a:r>
              <a:rPr lang="en-US" dirty="0" smtClean="0"/>
              <a:t>we’ll </a:t>
            </a:r>
            <a:r>
              <a:rPr lang="en-US" dirty="0"/>
              <a:t>need the differential equation in the form</a:t>
            </a:r>
            <a:r>
              <a:rPr lang="en-US" dirty="0" smtClean="0"/>
              <a:t>,</a:t>
            </a:r>
          </a:p>
          <a:p>
            <a:r>
              <a:rPr lang="en-US" dirty="0" smtClean="0"/>
              <a:t>Use </a:t>
            </a:r>
            <a:r>
              <a:rPr lang="en-US" dirty="0"/>
              <a:t>the substitution,</a:t>
            </a:r>
          </a:p>
          <a:p>
            <a:endParaRPr lang="en-US" dirty="0" smtClean="0"/>
          </a:p>
          <a:p>
            <a:r>
              <a:rPr lang="en-US" dirty="0"/>
              <a:t> </a:t>
            </a:r>
            <a:r>
              <a:rPr lang="en-US" dirty="0" smtClean="0"/>
              <a:t>Plugging </a:t>
            </a:r>
            <a:r>
              <a:rPr lang="en-US" dirty="0"/>
              <a:t>this into the differential equation </a:t>
            </a:r>
            <a:r>
              <a:rPr lang="en-US" dirty="0" smtClean="0"/>
              <a:t>gives</a:t>
            </a:r>
          </a:p>
          <a:p>
            <a:endParaRPr lang="en-US" dirty="0"/>
          </a:p>
          <a:p>
            <a:r>
              <a:rPr lang="en-US" dirty="0" smtClean="0"/>
              <a:t>A </a:t>
            </a:r>
            <a:r>
              <a:rPr lang="en-US" dirty="0"/>
              <a:t>new separable differential equation that we can solve.</a:t>
            </a:r>
          </a:p>
          <a:p>
            <a:endParaRPr lang="en-US" dirty="0"/>
          </a:p>
        </p:txBody>
      </p:sp>
      <p:pic>
        <p:nvPicPr>
          <p:cNvPr id="4" name="eq0035pop" descr="http://tutorial.math.lamar.edu/Classes/DE/Substitutions_files/eq003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2209800"/>
            <a:ext cx="1390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6pop" descr="http://tutorial.math.lamar.edu/Classes/DE/Substitutions_files/eq003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743200"/>
            <a:ext cx="50958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37pop" descr="http://tutorial.math.lamar.edu/Classes/DE/Substitutions_files/eq0037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962400"/>
            <a:ext cx="546735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 5.2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Solve the following IVP and find the interval of validity for the solution.</a:t>
            </a:r>
          </a:p>
          <a:p>
            <a:r>
              <a:rPr lang="en-US" dirty="0"/>
              <a:t>                                         </a:t>
            </a:r>
          </a:p>
          <a:p>
            <a:r>
              <a:rPr lang="en-US" b="1" i="1" dirty="0"/>
              <a:t>Solution</a:t>
            </a:r>
            <a:endParaRPr lang="en-US" dirty="0"/>
          </a:p>
          <a:p>
            <a:endParaRPr lang="en-US" dirty="0"/>
          </a:p>
        </p:txBody>
      </p:sp>
      <p:pic>
        <p:nvPicPr>
          <p:cNvPr id="4" name="eq0038pop" descr="http://tutorial.math.lamar.edu/Classes/DE/Substitutions_files/eq0038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74320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9pop" descr="http://tutorial.math.lamar.edu/Classes/DE/Substitutions_files/eq003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657600"/>
            <a:ext cx="36195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0pop" descr="http://tutorial.math.lamar.edu/Classes/DE/Substitutions_files/eq0040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4038600"/>
            <a:ext cx="24384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eq0041pop" descr="http://tutorial.math.lamar.edu/Classes/DE/Substitutions_files/eq004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33400"/>
            <a:ext cx="43815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2pop" descr="http://tutorial.math.lamar.edu/Classes/DE/Substitutions_files/eq0042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3048000"/>
            <a:ext cx="24479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43pop" descr="http://tutorial.math.lamar.edu/Classes/DE/Substitutions_files/eq0043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495800"/>
            <a:ext cx="2133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Apply BC.</a:t>
            </a:r>
          </a:p>
          <a:p>
            <a:r>
              <a:rPr lang="en-US" dirty="0" smtClean="0"/>
              <a:t>The solution</a:t>
            </a:r>
          </a:p>
          <a:p>
            <a:endParaRPr lang="en-US" dirty="0"/>
          </a:p>
          <a:p>
            <a:r>
              <a:rPr lang="en-US" dirty="0" smtClean="0"/>
              <a:t>  </a:t>
            </a:r>
            <a:r>
              <a:rPr lang="en-US" dirty="0"/>
              <a:t>Note that because exponentials exist everywhere and the denominator of the second term is always positive (because exponentials are always positive and adding a positive one onto that won’t change the fact that it’s positive) the interval of validity for this solution will be all real numbers.</a:t>
            </a:r>
          </a:p>
          <a:p>
            <a:endParaRPr lang="en-US" dirty="0"/>
          </a:p>
        </p:txBody>
      </p:sp>
      <p:pic>
        <p:nvPicPr>
          <p:cNvPr id="4" name="eq0044pop" descr="http://tutorial.math.lamar.edu/Classes/DE/Substitutions_files/eq0044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752600"/>
            <a:ext cx="46482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5pop" descr="http://tutorial.math.lamar.edu/Classes/DE/Substitutions_files/eq0045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514600"/>
            <a:ext cx="19335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 5.3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Solve the following IVP and find the interval of validity for the solution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Solution: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Multiplying </a:t>
            </a:r>
            <a:r>
              <a:rPr lang="en-US" dirty="0"/>
              <a:t>the numerator and denominator by  </a:t>
            </a:r>
            <a:r>
              <a:rPr lang="en-US" dirty="0" smtClean="0"/>
              <a:t>   to have a simple </a:t>
            </a:r>
            <a:r>
              <a:rPr lang="en-US" dirty="0"/>
              <a:t>substitution integration problem.  So, upon integrating both sides we get,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q0046pop" descr="http://tutorial.math.lamar.edu/Classes/DE/Substitutions_files/eq0046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438400"/>
            <a:ext cx="28384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7pop" descr="http://tutorial.math.lamar.edu/Classes/DE/Substitutions_files/eq0047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124200"/>
            <a:ext cx="36861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8pop" descr="http://tutorial.math.lamar.edu/Classes/DE/Substitutions_files/eq004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3429000"/>
            <a:ext cx="5334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9pop" descr="http://tutorial.math.lamar.edu/Classes/DE/Substitutions_files/eq0049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4800600"/>
            <a:ext cx="2667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50pop" descr="http://tutorial.math.lamar.edu/Classes/DE/Substitutions_files/eq0050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2800" y="6019800"/>
            <a:ext cx="160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Apply </a:t>
            </a:r>
            <a:r>
              <a:rPr lang="en-US" dirty="0"/>
              <a:t>the initial condition and solve for </a:t>
            </a:r>
            <a:r>
              <a:rPr lang="en-US" i="1" dirty="0"/>
              <a:t>c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interval </a:t>
            </a:r>
            <a:r>
              <a:rPr lang="en-US" dirty="0"/>
              <a:t>of validity 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51pop" descr="http://tutorial.math.lamar.edu/Classes/DE/Substitutions_files/eq005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676400"/>
            <a:ext cx="1981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2pop" descr="http://tutorial.math.lamar.edu/Classes/DE/Substitutions_files/eq0052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2971800"/>
            <a:ext cx="23050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3pop" descr="http://tutorial.math.lamar.edu/Classes/DE/Substitutions_files/eq0053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4114800"/>
            <a:ext cx="5219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4pop" descr="http://tutorial.math.lamar.edu/Classes/DE/Substitutions_files/eq0054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4648200"/>
            <a:ext cx="23050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55pop" descr="http://tutorial.math.lamar.edu/Classes/DE/Substitutions_files/eq0055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5867400"/>
            <a:ext cx="76676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 Bernoulli Differential Equations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Bernoulli ‘s Equation in the form of</a:t>
            </a:r>
          </a:p>
          <a:p>
            <a:endParaRPr lang="en-US" dirty="0"/>
          </a:p>
          <a:p>
            <a:r>
              <a:rPr lang="en-US" dirty="0" smtClean="0"/>
              <a:t>where </a:t>
            </a:r>
            <a:r>
              <a:rPr lang="en-US" i="1" dirty="0"/>
              <a:t>p(x)</a:t>
            </a:r>
            <a:r>
              <a:rPr lang="en-US" dirty="0"/>
              <a:t> and </a:t>
            </a:r>
            <a:r>
              <a:rPr lang="en-US" i="1" dirty="0"/>
              <a:t>q(x)</a:t>
            </a:r>
            <a:r>
              <a:rPr lang="en-US" dirty="0"/>
              <a:t> are continuous functions on the interval we’re working on and </a:t>
            </a:r>
            <a:r>
              <a:rPr lang="en-US" i="1" dirty="0"/>
              <a:t>n</a:t>
            </a:r>
            <a:r>
              <a:rPr lang="en-US" dirty="0"/>
              <a:t> is a real number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eq0001pop" descr="http://tutorial.math.lamar.edu/Classes/DE/Bernoulli_files/eq000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2479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2"/>
                </a:solidFill>
              </a:rPr>
              <a:t>Solution Process</a:t>
            </a:r>
            <a:endParaRPr lang="en-US" sz="40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First </a:t>
            </a:r>
            <a:r>
              <a:rPr lang="en-US" sz="1800" dirty="0"/>
              <a:t>divide the differential equation by </a:t>
            </a:r>
            <a:r>
              <a:rPr lang="en-US" sz="1800" dirty="0" smtClean="0"/>
              <a:t>  </a:t>
            </a:r>
            <a:r>
              <a:rPr lang="en-US" sz="1800" dirty="0" smtClean="0"/>
              <a:t>       </a:t>
            </a:r>
            <a:r>
              <a:rPr lang="en-US" sz="1800" dirty="0"/>
              <a:t> to </a:t>
            </a:r>
            <a:r>
              <a:rPr lang="en-US" sz="1800" dirty="0" smtClean="0"/>
              <a:t>get </a:t>
            </a:r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Use </a:t>
            </a:r>
            <a:r>
              <a:rPr lang="en-US" sz="1800" dirty="0"/>
              <a:t>the substitution </a:t>
            </a:r>
            <a:r>
              <a:rPr lang="en-US" sz="1800" dirty="0" smtClean="0"/>
              <a:t>        </a:t>
            </a:r>
            <a:r>
              <a:rPr lang="en-US" sz="1800" dirty="0" smtClean="0"/>
              <a:t>           </a:t>
            </a:r>
            <a:r>
              <a:rPr lang="en-US" sz="1800" dirty="0"/>
              <a:t>to convert this into a differential equation in terms of </a:t>
            </a:r>
            <a:r>
              <a:rPr lang="en-US" sz="1800" i="1" dirty="0"/>
              <a:t>v</a:t>
            </a:r>
            <a:r>
              <a:rPr lang="en-US" sz="1800" dirty="0"/>
              <a:t>. </a:t>
            </a:r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Determine </a:t>
            </a:r>
            <a:r>
              <a:rPr lang="en-US" sz="1800" dirty="0"/>
              <a:t>just what </a:t>
            </a:r>
            <a:r>
              <a:rPr lang="en-US" sz="1800" dirty="0" smtClean="0"/>
              <a:t>is       . By using the chain rules </a:t>
            </a:r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Plugging </a:t>
            </a:r>
            <a:r>
              <a:rPr lang="en-US" sz="1800" dirty="0"/>
              <a:t>this as well as our substitution </a:t>
            </a:r>
            <a:r>
              <a:rPr lang="en-US" sz="1800" dirty="0" smtClean="0"/>
              <a:t>into the </a:t>
            </a:r>
            <a:r>
              <a:rPr lang="en-US" sz="1800" dirty="0"/>
              <a:t>differential equation </a:t>
            </a:r>
            <a:r>
              <a:rPr lang="en-US" sz="1800" dirty="0" smtClean="0"/>
              <a:t>gives</a:t>
            </a:r>
            <a:r>
              <a:rPr lang="en-US" sz="1800" dirty="0" smtClean="0"/>
              <a:t>,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Solve this LDE in </a:t>
            </a:r>
            <a:r>
              <a:rPr lang="en-US" sz="1800" i="1" dirty="0" smtClean="0"/>
              <a:t>v , </a:t>
            </a:r>
            <a:r>
              <a:rPr lang="en-US" sz="1800" dirty="0" smtClean="0"/>
              <a:t>then substitute back  and solve for y</a:t>
            </a:r>
            <a:endParaRPr lang="en-US" sz="1800" dirty="0"/>
          </a:p>
        </p:txBody>
      </p:sp>
      <p:pic>
        <p:nvPicPr>
          <p:cNvPr id="4" name="eq0004pop" descr="http://tutorial.math.lamar.edu/Classes/DE/Bernoulli_files/eq0004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2192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5pop" descr="http://tutorial.math.lamar.edu/Classes/DE/Bernoulli_files/eq0005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3735" y="1595718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06pop" descr="http://tutorial.math.lamar.edu/Classes/DE/Bernoulli_files/eq000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22098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08pop" descr="http://tutorial.math.lamar.edu/Classes/DE/Bernoulli_files/eq0008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34290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09pop" descr="http://tutorial.math.lamar.edu/Classes/DE/Bernoulli_files/eq0009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76525" y="3838575"/>
            <a:ext cx="1438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10pop" descr="http://tutorial.math.lamar.edu/Classes/DE/Bernoulli_files/eq0010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3118" y="4742330"/>
            <a:ext cx="2209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 5.4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Solve the following IVP and find the interval of validity for the solution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Solution:</a:t>
            </a:r>
          </a:p>
          <a:p>
            <a:r>
              <a:rPr lang="en-US" dirty="0"/>
              <a:t>So, the first thing that we need to do is get this into the “proper” form and that means dividing everything </a:t>
            </a:r>
            <a:r>
              <a:rPr lang="en-US" dirty="0" smtClean="0"/>
              <a:t>by   .</a:t>
            </a:r>
            <a:r>
              <a:rPr lang="en-US" dirty="0"/>
              <a:t>  Doing this gives,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11pop" descr="http://tutorial.math.lamar.edu/Classes/DE/Bernoulli_files/eq001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819400"/>
            <a:ext cx="46672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2pop" descr="http://tutorial.math.lamar.edu/Classes/DE/Bernoulli_files/eq0012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029200"/>
            <a:ext cx="190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3pop" descr="http://tutorial.math.lamar.edu/Classes/DE/Bernoulli_files/eq0013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5410200"/>
            <a:ext cx="15716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substitution and derivative that we’ll need here is</a:t>
            </a:r>
            <a:r>
              <a:rPr lang="en-US" dirty="0" smtClean="0"/>
              <a:t>,</a:t>
            </a:r>
          </a:p>
          <a:p>
            <a:endParaRPr lang="en-US" dirty="0"/>
          </a:p>
          <a:p>
            <a:r>
              <a:rPr lang="en-US" dirty="0" smtClean="0"/>
              <a:t>Solve as a first order linear differential equation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Note </a:t>
            </a:r>
            <a:r>
              <a:rPr lang="en-US" dirty="0"/>
              <a:t>that we dropped the absolute value bars on the </a:t>
            </a:r>
            <a:r>
              <a:rPr lang="en-US" i="1" dirty="0"/>
              <a:t>x</a:t>
            </a:r>
            <a:r>
              <a:rPr lang="en-US" dirty="0"/>
              <a:t> in the logarithm because of the assumption that </a:t>
            </a:r>
            <a:r>
              <a:rPr lang="en-US" dirty="0" smtClean="0"/>
              <a:t>          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q0014pop" descr="http://tutorial.math.lamar.edu/Classes/DE/Bernoulli_files/eq0014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914400"/>
            <a:ext cx="37338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5pop" descr="http://tutorial.math.lamar.edu/Classes/DE/Bernoulli_files/eq0015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1371600"/>
            <a:ext cx="11811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6pop" descr="http://tutorial.math.lamar.edu/Classes/DE/Bernoulli_files/eq001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2895600"/>
            <a:ext cx="59055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17pop" descr="http://tutorial.math.lamar.edu/Classes/DE/Bernoulli_files/eq0017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3429000"/>
            <a:ext cx="5829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eq0018pop" descr="http://tutorial.math.lamar.edu/Classes/DE/Bernoulli_files/eq0018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5334000"/>
            <a:ext cx="447675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"/>
            <a:ext cx="8229600" cy="58975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Plug </a:t>
            </a:r>
            <a:r>
              <a:rPr lang="en-US" dirty="0"/>
              <a:t>the substitution back </a:t>
            </a:r>
            <a:r>
              <a:rPr lang="en-US" dirty="0" smtClean="0"/>
              <a:t>in</a:t>
            </a:r>
          </a:p>
          <a:p>
            <a:endParaRPr lang="en-US" dirty="0"/>
          </a:p>
          <a:p>
            <a:r>
              <a:rPr lang="en-US" dirty="0" smtClean="0"/>
              <a:t>Apply B.C. to find the constant of the integration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two possible intervals of validity are then</a:t>
            </a:r>
          </a:p>
          <a:p>
            <a:r>
              <a:rPr lang="en-US" dirty="0" smtClean="0"/>
              <a:t>                                              and the solution is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19pop" descr="http://tutorial.math.lamar.edu/Classes/DE/Bernoulli_files/eq001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762000"/>
            <a:ext cx="158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20pop" descr="http://tutorial.math.lamar.edu/Classes/DE/Bernoulli_files/eq002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1981200"/>
            <a:ext cx="52292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21pop" descr="http://tutorial.math.lamar.edu/Classes/DE/Bernoulli_files/eq0021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2971800"/>
            <a:ext cx="61341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26pop" descr="http://tutorial.math.lamar.edu/Classes/DE/Bernoulli_files/eq0026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27pop" descr="http://tutorial.math.lamar.edu/Classes/DE/Bernoulli_files/eq0027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5562600"/>
            <a:ext cx="394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28pop" descr="http://tutorial.math.lamar.edu/Classes/DE/Bernoulli_files/eq0028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6172200"/>
            <a:ext cx="11620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 5.5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Solve the following IVP and find the interval of validity for the solution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Solution:</a:t>
            </a:r>
          </a:p>
          <a:p>
            <a:r>
              <a:rPr lang="en-US" dirty="0" smtClean="0"/>
              <a:t>Multiply </a:t>
            </a:r>
            <a:r>
              <a:rPr lang="en-US" dirty="0"/>
              <a:t>through by  </a:t>
            </a:r>
            <a:r>
              <a:rPr lang="en-US" i="1" dirty="0" smtClean="0"/>
              <a:t>Y</a:t>
            </a:r>
            <a:r>
              <a:rPr lang="en-US" i="1" baseline="30000" dirty="0" smtClean="0"/>
              <a:t>2</a:t>
            </a:r>
            <a:r>
              <a:rPr lang="en-US" dirty="0" smtClean="0"/>
              <a:t> and rearrange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Solve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29pop" descr="http://tutorial.math.lamar.edu/Classes/DE/Bernoulli_files/eq002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743200"/>
            <a:ext cx="3657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1pop" descr="http://tutorial.math.lamar.edu/Classes/DE/Bernoulli_files/eq003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4572000"/>
            <a:ext cx="1514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32pop" descr="http://tutorial.math.lamar.edu/Classes/DE/Bernoulli_files/eq003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5029200"/>
            <a:ext cx="36099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33pop" descr="http://tutorial.math.lamar.edu/Classes/DE/Bernoulli_files/eq003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5486400"/>
            <a:ext cx="59055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34pop" descr="http://tutorial.math.lamar.edu/Classes/DE/Bernoulli_files/eq0034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5943600"/>
            <a:ext cx="17907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Substitute, </a:t>
            </a:r>
          </a:p>
          <a:p>
            <a:r>
              <a:rPr lang="en-US" dirty="0"/>
              <a:t>Applying the initial condition and solving for </a:t>
            </a:r>
            <a:r>
              <a:rPr lang="en-US" i="1" dirty="0"/>
              <a:t>c</a:t>
            </a:r>
            <a:r>
              <a:rPr lang="en-US" dirty="0"/>
              <a:t> gives</a:t>
            </a:r>
            <a:r>
              <a:rPr lang="en-US" dirty="0" smtClean="0"/>
              <a:t>,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Interval </a:t>
            </a:r>
            <a:r>
              <a:rPr lang="en-US" dirty="0"/>
              <a:t>of validity is all real numbers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q0035pop" descr="http://tutorial.math.lamar.edu/Classes/DE/Bernoulli_files/eq003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1600200"/>
            <a:ext cx="18002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6pop" descr="http://tutorial.math.lamar.edu/Classes/DE/Bernoulli_files/eq003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2971800"/>
            <a:ext cx="39909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37pop" descr="http://tutorial.math.lamar.edu/Classes/DE/Bernoulli_files/eq0037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429000"/>
            <a:ext cx="23145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 5.6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199"/>
          </a:xfrm>
        </p:spPr>
        <p:txBody>
          <a:bodyPr>
            <a:normAutofit/>
          </a:bodyPr>
          <a:lstStyle/>
          <a:p>
            <a:r>
              <a:rPr lang="en-US" dirty="0" smtClean="0"/>
              <a:t>Solve the following IVP</a:t>
            </a:r>
          </a:p>
          <a:p>
            <a:endParaRPr lang="en-US" dirty="0" smtClean="0"/>
          </a:p>
          <a:p>
            <a:r>
              <a:rPr lang="en-US" dirty="0" smtClean="0"/>
              <a:t>Solution:</a:t>
            </a:r>
          </a:p>
          <a:p>
            <a:r>
              <a:rPr lang="en-US" dirty="0"/>
              <a:t>First get the differential equation in the proper form and then write down the substitution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Solve</a:t>
            </a:r>
            <a:endParaRPr lang="en-US" dirty="0"/>
          </a:p>
        </p:txBody>
      </p:sp>
      <p:pic>
        <p:nvPicPr>
          <p:cNvPr id="4" name="eq0038pop" descr="http://tutorial.math.lamar.edu/Classes/DE/Bernoulli_files/eq0038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057400"/>
            <a:ext cx="29813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9pop" descr="http://tutorial.math.lamar.edu/Classes/DE/Bernoulli_files/eq003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4114800"/>
            <a:ext cx="65722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0pop" descr="http://tutorial.math.lamar.edu/Classes/DE/Bernoulli_files/eq0040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4648200"/>
            <a:ext cx="5715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1pop" descr="http://tutorial.math.lamar.edu/Classes/DE/Bernoulli_files/eq0041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5486400"/>
            <a:ext cx="2085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Substitute, </a:t>
            </a:r>
          </a:p>
          <a:p>
            <a:r>
              <a:rPr lang="en-US" dirty="0" smtClean="0"/>
              <a:t>Applying the initial condition and solving for </a:t>
            </a:r>
            <a:r>
              <a:rPr lang="en-US" i="1" dirty="0" smtClean="0"/>
              <a:t>c</a:t>
            </a:r>
            <a:r>
              <a:rPr lang="en-US" dirty="0" smtClean="0"/>
              <a:t> gives,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42pop" descr="http://tutorial.math.lamar.edu/Classes/DE/Bernoulli_files/eq0042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1676400"/>
            <a:ext cx="19621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3pop" descr="http://tutorial.math.lamar.edu/Classes/DE/Bernoulli_files/eq0043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2971800"/>
            <a:ext cx="4029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4pop" descr="http://tutorial.math.lamar.edu/Classes/DE/Bernoulli_files/eq0044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3581400"/>
            <a:ext cx="2324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5.7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Solve the following IVP and find the interval of validity for the solution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Solution:</a:t>
            </a:r>
          </a:p>
          <a:p>
            <a:r>
              <a:rPr lang="en-US" dirty="0" smtClean="0"/>
              <a:t>First </a:t>
            </a:r>
            <a:r>
              <a:rPr lang="en-US" dirty="0"/>
              <a:t>get the differential equation into proper </a:t>
            </a:r>
            <a:r>
              <a:rPr lang="en-US" dirty="0" smtClean="0"/>
              <a:t>form</a:t>
            </a:r>
          </a:p>
          <a:p>
            <a:r>
              <a:rPr lang="en-US" dirty="0" smtClean="0"/>
              <a:t>Substitute, </a:t>
            </a:r>
            <a:endParaRPr lang="en-US" dirty="0"/>
          </a:p>
          <a:p>
            <a:endParaRPr lang="en-US" dirty="0"/>
          </a:p>
        </p:txBody>
      </p:sp>
      <p:pic>
        <p:nvPicPr>
          <p:cNvPr id="4" name="eq0045pop" descr="http://tutorial.math.lamar.edu/Classes/DE/Bernoulli_files/eq004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2819400"/>
            <a:ext cx="35052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6pop" descr="http://tutorial.math.lamar.edu/Classes/DE/Bernoulli_files/eq004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4495800"/>
            <a:ext cx="5562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7pop" descr="http://tutorial.math.lamar.edu/Classes/DE/Bernoulli_files/eq0047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5029200"/>
            <a:ext cx="30861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8pop" descr="http://tutorial.math.lamar.edu/Classes/DE/Bernoulli_files/eq0048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5638800"/>
            <a:ext cx="64008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Solve,</a:t>
            </a:r>
          </a:p>
          <a:p>
            <a:r>
              <a:rPr lang="en-US" dirty="0" smtClean="0"/>
              <a:t> </a:t>
            </a:r>
          </a:p>
          <a:p>
            <a:r>
              <a:rPr lang="en-US" dirty="0"/>
              <a:t>Applying the initial condition and solving for </a:t>
            </a:r>
            <a:r>
              <a:rPr lang="en-US" i="1" dirty="0"/>
              <a:t>c</a:t>
            </a:r>
            <a:r>
              <a:rPr lang="en-US" dirty="0"/>
              <a:t> gives</a:t>
            </a:r>
            <a:r>
              <a:rPr lang="en-US" dirty="0" smtClean="0"/>
              <a:t>,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Because of the root (in the second term in the numerator) and the </a:t>
            </a:r>
            <a:r>
              <a:rPr lang="en-US" i="1" dirty="0"/>
              <a:t>x</a:t>
            </a:r>
            <a:r>
              <a:rPr lang="en-US" dirty="0"/>
              <a:t> in the denominator we can see that  </a:t>
            </a:r>
            <a:r>
              <a:rPr lang="en-US" dirty="0" smtClean="0"/>
              <a:t>          </a:t>
            </a:r>
            <a:r>
              <a:rPr lang="en-US" dirty="0"/>
              <a:t>in order for the solution to exist </a:t>
            </a:r>
          </a:p>
          <a:p>
            <a:endParaRPr lang="en-US" dirty="0"/>
          </a:p>
        </p:txBody>
      </p:sp>
      <p:pic>
        <p:nvPicPr>
          <p:cNvPr id="4" name="eq0049pop" descr="http://tutorial.math.lamar.edu/Classes/DE/Bernoulli_files/eq004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600200"/>
            <a:ext cx="14478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0pop" descr="http://tutorial.math.lamar.edu/Classes/DE/Bernoulli_files/eq005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2133600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1pop" descr="http://tutorial.math.lamar.edu/Classes/DE/Bernoulli_files/eq0051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276600"/>
            <a:ext cx="40195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2pop" descr="http://tutorial.math.lamar.edu/Classes/DE/Bernoulli_files/eq0052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3657600"/>
            <a:ext cx="3181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53pop" descr="http://tutorial.math.lamar.edu/Classes/DE/Bernoulli_files/eq0053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548640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634</Words>
  <Application>Microsoft Office PowerPoint</Application>
  <PresentationFormat>On-screen Show (4:3)</PresentationFormat>
  <Paragraphs>174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Chapter 2 Sec 2.5 Solutions by Substitutions</vt:lpstr>
      <vt:lpstr>Substitutions</vt:lpstr>
      <vt:lpstr>PowerPoint Presentation</vt:lpstr>
      <vt:lpstr>Example 1</vt:lpstr>
      <vt:lpstr>PowerPoint Presentation</vt:lpstr>
      <vt:lpstr>PowerPoint Presentation</vt:lpstr>
      <vt:lpstr>PowerPoint Presentation</vt:lpstr>
      <vt:lpstr>PowerPoint Presentation</vt:lpstr>
      <vt:lpstr>Example 5.2</vt:lpstr>
      <vt:lpstr>PowerPoint Presentation</vt:lpstr>
      <vt:lpstr>PowerPoint Presentation</vt:lpstr>
      <vt:lpstr>Example 5.3</vt:lpstr>
      <vt:lpstr>PowerPoint Presentation</vt:lpstr>
      <vt:lpstr> Bernoulli Differential Equations </vt:lpstr>
      <vt:lpstr>Solution Process</vt:lpstr>
      <vt:lpstr>Example 5.4</vt:lpstr>
      <vt:lpstr>PowerPoint Presentation</vt:lpstr>
      <vt:lpstr>PowerPoint Presentation</vt:lpstr>
      <vt:lpstr>Example 5.5</vt:lpstr>
      <vt:lpstr>PowerPoint Presentation</vt:lpstr>
      <vt:lpstr>Example 5.6</vt:lpstr>
      <vt:lpstr>PowerPoint Presentation</vt:lpstr>
      <vt:lpstr>Example 5.7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Mohammad</dc:creator>
  <cp:lastModifiedBy>Clozzy</cp:lastModifiedBy>
  <cp:revision>23</cp:revision>
  <dcterms:created xsi:type="dcterms:W3CDTF">2013-01-24T06:19:30Z</dcterms:created>
  <dcterms:modified xsi:type="dcterms:W3CDTF">2013-02-04T02:05:12Z</dcterms:modified>
</cp:coreProperties>
</file>