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1"/>
  </p:sldMasterIdLst>
  <p:notesMasterIdLst>
    <p:notesMasterId r:id="rId35"/>
  </p:notesMasterIdLst>
  <p:sldIdLst>
    <p:sldId id="256" r:id="rId2"/>
    <p:sldId id="257" r:id="rId3"/>
    <p:sldId id="291" r:id="rId4"/>
    <p:sldId id="314" r:id="rId5"/>
    <p:sldId id="336" r:id="rId6"/>
    <p:sldId id="327" r:id="rId7"/>
    <p:sldId id="329" r:id="rId8"/>
    <p:sldId id="338" r:id="rId9"/>
    <p:sldId id="292" r:id="rId10"/>
    <p:sldId id="337" r:id="rId11"/>
    <p:sldId id="316" r:id="rId12"/>
    <p:sldId id="349" r:id="rId13"/>
    <p:sldId id="350" r:id="rId14"/>
    <p:sldId id="303" r:id="rId15"/>
    <p:sldId id="339" r:id="rId16"/>
    <p:sldId id="342" r:id="rId17"/>
    <p:sldId id="343" r:id="rId18"/>
    <p:sldId id="353" r:id="rId19"/>
    <p:sldId id="319" r:id="rId20"/>
    <p:sldId id="334" r:id="rId21"/>
    <p:sldId id="323" r:id="rId22"/>
    <p:sldId id="335" r:id="rId23"/>
    <p:sldId id="325" r:id="rId24"/>
    <p:sldId id="340" r:id="rId25"/>
    <p:sldId id="344" r:id="rId26"/>
    <p:sldId id="345" r:id="rId27"/>
    <p:sldId id="347" r:id="rId28"/>
    <p:sldId id="326" r:id="rId29"/>
    <p:sldId id="354" r:id="rId30"/>
    <p:sldId id="355" r:id="rId31"/>
    <p:sldId id="356" r:id="rId32"/>
    <p:sldId id="289" r:id="rId33"/>
    <p:sldId id="352" r:id="rId3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FF7D19"/>
    <a:srgbClr val="FF9933"/>
    <a:srgbClr val="3E5D78"/>
    <a:srgbClr val="CCCCFF"/>
    <a:srgbClr val="006666"/>
    <a:srgbClr val="339933"/>
    <a:srgbClr val="FF6600"/>
    <a:srgbClr val="99003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1F1831-2A67-4649-9652-58A3B6515E2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9B03487-1C6A-44DE-8A7D-0B067B1C7DEF}">
      <dgm:prSet custT="1"/>
      <dgm:spPr>
        <a:solidFill>
          <a:schemeClr val="accent4">
            <a:lumMod val="60000"/>
            <a:lumOff val="40000"/>
          </a:schemeClr>
        </a:solidFill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pPr rtl="0"/>
          <a:r>
            <a:rPr lang="en-US" sz="2100" dirty="0" smtClean="0"/>
            <a:t>Conclude: Sugar and Cereals have a more concentration structure than </a:t>
          </a:r>
          <a:r>
            <a:rPr lang="en-US" sz="2400" dirty="0" smtClean="0"/>
            <a:t>meat</a:t>
          </a:r>
          <a:r>
            <a:rPr lang="en-US" sz="2100" dirty="0" smtClean="0"/>
            <a:t> processing</a:t>
          </a:r>
          <a:endParaRPr lang="en-US" sz="2100" dirty="0"/>
        </a:p>
      </dgm:t>
    </dgm:pt>
    <dgm:pt modelId="{71D21857-6B44-4917-B782-2D01013968F4}" type="parTrans" cxnId="{0ACC4445-6421-4770-8F54-41BF3AFA46CA}">
      <dgm:prSet/>
      <dgm:spPr/>
      <dgm:t>
        <a:bodyPr/>
        <a:lstStyle/>
        <a:p>
          <a:endParaRPr lang="en-US"/>
        </a:p>
      </dgm:t>
    </dgm:pt>
    <dgm:pt modelId="{05218E9A-EB2F-4139-A602-3DBBE9AF2AD6}" type="sibTrans" cxnId="{0ACC4445-6421-4770-8F54-41BF3AFA46CA}">
      <dgm:prSet/>
      <dgm:spPr/>
      <dgm:t>
        <a:bodyPr/>
        <a:lstStyle/>
        <a:p>
          <a:endParaRPr lang="en-US"/>
        </a:p>
      </dgm:t>
    </dgm:pt>
    <dgm:pt modelId="{13F299D6-1F47-4D62-A356-F54606EBFB2E}" type="pres">
      <dgm:prSet presAssocID="{CC1F1831-2A67-4649-9652-58A3B6515E2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964422-792B-4001-AD96-5918CE16CFCF}" type="pres">
      <dgm:prSet presAssocID="{B9B03487-1C6A-44DE-8A7D-0B067B1C7DE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7A3336-22E3-4A0A-8A02-A67E59E3F8AD}" type="presOf" srcId="{CC1F1831-2A67-4649-9652-58A3B6515E29}" destId="{13F299D6-1F47-4D62-A356-F54606EBFB2E}" srcOrd="0" destOrd="0" presId="urn:microsoft.com/office/officeart/2005/8/layout/vList2"/>
    <dgm:cxn modelId="{6D729386-FF85-4BE2-935F-B4C01C9214C5}" type="presOf" srcId="{B9B03487-1C6A-44DE-8A7D-0B067B1C7DEF}" destId="{85964422-792B-4001-AD96-5918CE16CFCF}" srcOrd="0" destOrd="0" presId="urn:microsoft.com/office/officeart/2005/8/layout/vList2"/>
    <dgm:cxn modelId="{0ACC4445-6421-4770-8F54-41BF3AFA46CA}" srcId="{CC1F1831-2A67-4649-9652-58A3B6515E29}" destId="{B9B03487-1C6A-44DE-8A7D-0B067B1C7DEF}" srcOrd="0" destOrd="0" parTransId="{71D21857-6B44-4917-B782-2D01013968F4}" sibTransId="{05218E9A-EB2F-4139-A602-3DBBE9AF2AD6}"/>
    <dgm:cxn modelId="{F0449621-05E1-41E9-9B0A-15014EC67EA2}" type="presParOf" srcId="{13F299D6-1F47-4D62-A356-F54606EBFB2E}" destId="{85964422-792B-4001-AD96-5918CE16CFC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6F3E52-51AE-409F-8638-51E6A03BB30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1E9323-56A7-4580-B51C-4F664B49DC5E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New firms enter, reduce the share of each firm, and supernormal profits are eliminated</a:t>
          </a:r>
          <a:endParaRPr lang="en-US" dirty="0"/>
        </a:p>
      </dgm:t>
    </dgm:pt>
    <dgm:pt modelId="{7197B1B9-B654-4B00-BC16-7E5155D63191}" type="parTrans" cxnId="{D436765B-3B3B-4EEA-ADF1-2F31505D8599}">
      <dgm:prSet/>
      <dgm:spPr/>
      <dgm:t>
        <a:bodyPr/>
        <a:lstStyle/>
        <a:p>
          <a:endParaRPr lang="en-US"/>
        </a:p>
      </dgm:t>
    </dgm:pt>
    <dgm:pt modelId="{EF37DB41-9176-4315-8B67-23F666FE07AD}" type="sibTrans" cxnId="{D436765B-3B3B-4EEA-ADF1-2F31505D8599}">
      <dgm:prSet/>
      <dgm:spPr/>
      <dgm:t>
        <a:bodyPr/>
        <a:lstStyle/>
        <a:p>
          <a:endParaRPr lang="en-US"/>
        </a:p>
      </dgm:t>
    </dgm:pt>
    <dgm:pt modelId="{5E5AEB3E-C3AA-4540-9FD1-258B802E8CC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Note the tangency between demand and ATC. This ensures zero economic profit in LR</a:t>
          </a:r>
          <a:endParaRPr lang="en-US" dirty="0"/>
        </a:p>
      </dgm:t>
    </dgm:pt>
    <dgm:pt modelId="{C347EFAD-DFC4-43EF-A627-9E98F4E2EFCC}" type="parTrans" cxnId="{A18221BE-CFA5-4CA8-A8AE-21FB8B533E1A}">
      <dgm:prSet/>
      <dgm:spPr/>
      <dgm:t>
        <a:bodyPr/>
        <a:lstStyle/>
        <a:p>
          <a:endParaRPr lang="en-US"/>
        </a:p>
      </dgm:t>
    </dgm:pt>
    <dgm:pt modelId="{BC63D09E-4B99-4E2D-9B5C-BFBE11C5F7EB}" type="sibTrans" cxnId="{A18221BE-CFA5-4CA8-A8AE-21FB8B533E1A}">
      <dgm:prSet/>
      <dgm:spPr/>
      <dgm:t>
        <a:bodyPr/>
        <a:lstStyle/>
        <a:p>
          <a:endParaRPr lang="en-US"/>
        </a:p>
      </dgm:t>
    </dgm:pt>
    <dgm:pt modelId="{8CF8503E-4916-46B9-BD9E-F45F726B3760}" type="pres">
      <dgm:prSet presAssocID="{356F3E52-51AE-409F-8638-51E6A03BB30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72EDCF5-94CB-4849-B572-91F75957ABC4}" type="pres">
      <dgm:prSet presAssocID="{A11E9323-56A7-4580-B51C-4F664B49DC5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D94079-49BF-4FD0-BB28-37211149E490}" type="pres">
      <dgm:prSet presAssocID="{EF37DB41-9176-4315-8B67-23F666FE07AD}" presName="spacer" presStyleCnt="0"/>
      <dgm:spPr/>
    </dgm:pt>
    <dgm:pt modelId="{C432DB3F-EF05-4E9C-952C-78A166D608AB}" type="pres">
      <dgm:prSet presAssocID="{5E5AEB3E-C3AA-4540-9FD1-258B802E8CC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36765B-3B3B-4EEA-ADF1-2F31505D8599}" srcId="{356F3E52-51AE-409F-8638-51E6A03BB304}" destId="{A11E9323-56A7-4580-B51C-4F664B49DC5E}" srcOrd="0" destOrd="0" parTransId="{7197B1B9-B654-4B00-BC16-7E5155D63191}" sibTransId="{EF37DB41-9176-4315-8B67-23F666FE07AD}"/>
    <dgm:cxn modelId="{A18221BE-CFA5-4CA8-A8AE-21FB8B533E1A}" srcId="{356F3E52-51AE-409F-8638-51E6A03BB304}" destId="{5E5AEB3E-C3AA-4540-9FD1-258B802E8CC9}" srcOrd="1" destOrd="0" parTransId="{C347EFAD-DFC4-43EF-A627-9E98F4E2EFCC}" sibTransId="{BC63D09E-4B99-4E2D-9B5C-BFBE11C5F7EB}"/>
    <dgm:cxn modelId="{137341A5-8204-40D6-B170-4C2848F62E31}" type="presOf" srcId="{356F3E52-51AE-409F-8638-51E6A03BB304}" destId="{8CF8503E-4916-46B9-BD9E-F45F726B3760}" srcOrd="0" destOrd="0" presId="urn:microsoft.com/office/officeart/2005/8/layout/vList2"/>
    <dgm:cxn modelId="{E9505075-153D-469F-9134-EB1085E0AD75}" type="presOf" srcId="{A11E9323-56A7-4580-B51C-4F664B49DC5E}" destId="{572EDCF5-94CB-4849-B572-91F75957ABC4}" srcOrd="0" destOrd="0" presId="urn:microsoft.com/office/officeart/2005/8/layout/vList2"/>
    <dgm:cxn modelId="{4A57640E-910E-433B-B1AE-1351653A3BE4}" type="presOf" srcId="{5E5AEB3E-C3AA-4540-9FD1-258B802E8CC9}" destId="{C432DB3F-EF05-4E9C-952C-78A166D608AB}" srcOrd="0" destOrd="0" presId="urn:microsoft.com/office/officeart/2005/8/layout/vList2"/>
    <dgm:cxn modelId="{4FFEF49B-B1EC-42EC-A3F1-B53260F7CBAE}" type="presParOf" srcId="{8CF8503E-4916-46B9-BD9E-F45F726B3760}" destId="{572EDCF5-94CB-4849-B572-91F75957ABC4}" srcOrd="0" destOrd="0" presId="urn:microsoft.com/office/officeart/2005/8/layout/vList2"/>
    <dgm:cxn modelId="{55779451-7225-47B5-B328-A85274F7A8BD}" type="presParOf" srcId="{8CF8503E-4916-46B9-BD9E-F45F726B3760}" destId="{D2D94079-49BF-4FD0-BB28-37211149E490}" srcOrd="1" destOrd="0" presId="urn:microsoft.com/office/officeart/2005/8/layout/vList2"/>
    <dgm:cxn modelId="{B849CA6E-BB00-4F4D-99CF-7FB0B9CA71AD}" type="presParOf" srcId="{8CF8503E-4916-46B9-BD9E-F45F726B3760}" destId="{C432DB3F-EF05-4E9C-952C-78A166D608A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9CA44F-9D37-4C1F-9658-C6BD8A80495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5AED65A-C0E7-45FA-B8A4-B432C4E8380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Each firm makes a profit-maximizing decision conditional upon the output produced by the other</a:t>
          </a:r>
          <a:endParaRPr lang="en-US" dirty="0"/>
        </a:p>
      </dgm:t>
    </dgm:pt>
    <dgm:pt modelId="{5AD1379A-FE6E-4EE3-8337-A2BC9CC0096C}" type="parTrans" cxnId="{64874282-FD16-4B92-BCC5-EBB887EDFECB}">
      <dgm:prSet/>
      <dgm:spPr/>
      <dgm:t>
        <a:bodyPr/>
        <a:lstStyle/>
        <a:p>
          <a:endParaRPr lang="en-US"/>
        </a:p>
      </dgm:t>
    </dgm:pt>
    <dgm:pt modelId="{B4D4123D-0B91-499D-BAEE-CC8D2602702D}" type="sibTrans" cxnId="{64874282-FD16-4B92-BCC5-EBB887EDFECB}">
      <dgm:prSet/>
      <dgm:spPr/>
      <dgm:t>
        <a:bodyPr/>
        <a:lstStyle/>
        <a:p>
          <a:endParaRPr lang="en-US"/>
        </a:p>
      </dgm:t>
    </dgm:pt>
    <dgm:pt modelId="{ABE02570-4840-46E5-9B14-8FDFA219AE40}" type="pres">
      <dgm:prSet presAssocID="{6F9CA44F-9D37-4C1F-9658-C6BD8A80495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B7AEF46-42E3-4EC8-81CD-A34F5251CD87}" type="pres">
      <dgm:prSet presAssocID="{95AED65A-C0E7-45FA-B8A4-B432C4E8380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4874282-FD16-4B92-BCC5-EBB887EDFECB}" srcId="{6F9CA44F-9D37-4C1F-9658-C6BD8A804959}" destId="{95AED65A-C0E7-45FA-B8A4-B432C4E8380C}" srcOrd="0" destOrd="0" parTransId="{5AD1379A-FE6E-4EE3-8337-A2BC9CC0096C}" sibTransId="{B4D4123D-0B91-499D-BAEE-CC8D2602702D}"/>
    <dgm:cxn modelId="{BE559360-27B0-4167-9596-B03A317BD409}" type="presOf" srcId="{6F9CA44F-9D37-4C1F-9658-C6BD8A804959}" destId="{ABE02570-4840-46E5-9B14-8FDFA219AE40}" srcOrd="0" destOrd="0" presId="urn:microsoft.com/office/officeart/2005/8/layout/vList2"/>
    <dgm:cxn modelId="{B9589927-65F5-4A95-AC01-F7BC29F75381}" type="presOf" srcId="{95AED65A-C0E7-45FA-B8A4-B432C4E8380C}" destId="{3B7AEF46-42E3-4EC8-81CD-A34F5251CD87}" srcOrd="0" destOrd="0" presId="urn:microsoft.com/office/officeart/2005/8/layout/vList2"/>
    <dgm:cxn modelId="{02AE4818-8F6C-4F49-843F-8B72BFA4B416}" type="presParOf" srcId="{ABE02570-4840-46E5-9B14-8FDFA219AE40}" destId="{3B7AEF46-42E3-4EC8-81CD-A34F5251CD8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EBC48B-0056-4403-822D-05B42CDB1F9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5C498D-2F62-4A4E-92D3-22B473EB136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Duopoly Behaviour</a:t>
          </a:r>
          <a:endParaRPr lang="en-US" dirty="0"/>
        </a:p>
      </dgm:t>
    </dgm:pt>
    <dgm:pt modelId="{325E249B-1CDB-4564-9DCB-E8DDBD99F48D}" type="parTrans" cxnId="{F57E30D4-F2DD-4EA6-8F14-F951F7273490}">
      <dgm:prSet/>
      <dgm:spPr/>
      <dgm:t>
        <a:bodyPr/>
        <a:lstStyle/>
        <a:p>
          <a:endParaRPr lang="en-US"/>
        </a:p>
      </dgm:t>
    </dgm:pt>
    <dgm:pt modelId="{74BEE8A5-F809-4E75-B8EF-77F8BC74AC59}" type="sibTrans" cxnId="{F57E30D4-F2DD-4EA6-8F14-F951F7273490}">
      <dgm:prSet/>
      <dgm:spPr/>
      <dgm:t>
        <a:bodyPr/>
        <a:lstStyle/>
        <a:p>
          <a:endParaRPr lang="en-US"/>
        </a:p>
      </dgm:t>
    </dgm:pt>
    <dgm:pt modelId="{B2DCD9F2-52D7-4790-AA78-8840BAC2BF44}" type="pres">
      <dgm:prSet presAssocID="{B1EBC48B-0056-4403-822D-05B42CDB1F9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59B9EB-4003-41CA-A9F5-1314338556E9}" type="pres">
      <dgm:prSet presAssocID="{215C498D-2F62-4A4E-92D3-22B473EB136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FCF3D51-C779-4E6C-BB80-00EA579C709B}" type="presOf" srcId="{B1EBC48B-0056-4403-822D-05B42CDB1F96}" destId="{B2DCD9F2-52D7-4790-AA78-8840BAC2BF44}" srcOrd="0" destOrd="0" presId="urn:microsoft.com/office/officeart/2005/8/layout/vList2"/>
    <dgm:cxn modelId="{F57E30D4-F2DD-4EA6-8F14-F951F7273490}" srcId="{B1EBC48B-0056-4403-822D-05B42CDB1F96}" destId="{215C498D-2F62-4A4E-92D3-22B473EB136C}" srcOrd="0" destOrd="0" parTransId="{325E249B-1CDB-4564-9DCB-E8DDBD99F48D}" sibTransId="{74BEE8A5-F809-4E75-B8EF-77F8BC74AC59}"/>
    <dgm:cxn modelId="{4C20A551-9378-442F-A6B1-8C1319423D95}" type="presOf" srcId="{215C498D-2F62-4A4E-92D3-22B473EB136C}" destId="{0E59B9EB-4003-41CA-A9F5-1314338556E9}" srcOrd="0" destOrd="0" presId="urn:microsoft.com/office/officeart/2005/8/layout/vList2"/>
    <dgm:cxn modelId="{0722E5C7-FB7A-468E-A07D-4389AD7EC54C}" type="presParOf" srcId="{B2DCD9F2-52D7-4790-AA78-8840BAC2BF44}" destId="{0E59B9EB-4003-41CA-A9F5-1314338556E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F54541C-513C-4BA9-8492-31F2790B81B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2665CE-3640-4394-8A17-3DA3DD7DBEDC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800" dirty="0" smtClean="0"/>
            <a:t>Conditional on B producing q</a:t>
          </a:r>
          <a:r>
            <a:rPr lang="en-US" sz="1800" baseline="-25000" dirty="0" smtClean="0"/>
            <a:t>B1</a:t>
          </a:r>
          <a:r>
            <a:rPr lang="en-US" sz="1800" dirty="0" smtClean="0"/>
            <a:t>, A’s demand curve becomes D</a:t>
          </a:r>
          <a:r>
            <a:rPr lang="en-US" sz="1800" baseline="-25000" dirty="0" smtClean="0"/>
            <a:t>AR</a:t>
          </a:r>
          <a:r>
            <a:rPr lang="en-US" sz="1800" dirty="0" smtClean="0"/>
            <a:t> – the </a:t>
          </a:r>
          <a:r>
            <a:rPr lang="en-US" sz="1800" dirty="0" smtClean="0">
              <a:solidFill>
                <a:schemeClr val="tx1"/>
              </a:solidFill>
            </a:rPr>
            <a:t>residual demand</a:t>
          </a:r>
          <a:r>
            <a:rPr lang="en-US" sz="1800" dirty="0" smtClean="0"/>
            <a:t> facing A</a:t>
          </a:r>
          <a:endParaRPr lang="en-US" sz="1800" dirty="0"/>
        </a:p>
      </dgm:t>
    </dgm:pt>
    <dgm:pt modelId="{1B875168-B576-4E84-BBB6-08BAFC570464}" type="parTrans" cxnId="{95457991-9770-4733-B9ED-331A018BB5E4}">
      <dgm:prSet/>
      <dgm:spPr/>
      <dgm:t>
        <a:bodyPr/>
        <a:lstStyle/>
        <a:p>
          <a:endParaRPr lang="en-US" sz="1800"/>
        </a:p>
      </dgm:t>
    </dgm:pt>
    <dgm:pt modelId="{B3658AEA-534B-4356-A0A5-DB689CA0C9E2}" type="sibTrans" cxnId="{95457991-9770-4733-B9ED-331A018BB5E4}">
      <dgm:prSet/>
      <dgm:spPr/>
      <dgm:t>
        <a:bodyPr/>
        <a:lstStyle/>
        <a:p>
          <a:endParaRPr lang="en-US" sz="1800"/>
        </a:p>
      </dgm:t>
    </dgm:pt>
    <dgm:pt modelId="{581A26E3-6987-4AA5-B658-E03DA1DC3090}" type="pres">
      <dgm:prSet presAssocID="{CF54541C-513C-4BA9-8492-31F2790B81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1B18E6C-1BB4-4FDE-93D8-E614438B2DB9}" type="pres">
      <dgm:prSet presAssocID="{D42665CE-3640-4394-8A17-3DA3DD7DBEDC}" presName="parentText" presStyleLbl="node1" presStyleIdx="0" presStyleCnt="1" custScaleY="53707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226E8E-2CD8-4F81-869E-B33E9D7E600A}" type="presOf" srcId="{CF54541C-513C-4BA9-8492-31F2790B81B6}" destId="{581A26E3-6987-4AA5-B658-E03DA1DC3090}" srcOrd="0" destOrd="0" presId="urn:microsoft.com/office/officeart/2005/8/layout/vList2"/>
    <dgm:cxn modelId="{95457991-9770-4733-B9ED-331A018BB5E4}" srcId="{CF54541C-513C-4BA9-8492-31F2790B81B6}" destId="{D42665CE-3640-4394-8A17-3DA3DD7DBEDC}" srcOrd="0" destOrd="0" parTransId="{1B875168-B576-4E84-BBB6-08BAFC570464}" sibTransId="{B3658AEA-534B-4356-A0A5-DB689CA0C9E2}"/>
    <dgm:cxn modelId="{D67B7B37-83F7-44C2-8A9B-B7BE0015FBB4}" type="presOf" srcId="{D42665CE-3640-4394-8A17-3DA3DD7DBEDC}" destId="{61B18E6C-1BB4-4FDE-93D8-E614438B2DB9}" srcOrd="0" destOrd="0" presId="urn:microsoft.com/office/officeart/2005/8/layout/vList2"/>
    <dgm:cxn modelId="{EF359268-FC0A-411B-A0C0-F7A8C4EB8627}" type="presParOf" srcId="{581A26E3-6987-4AA5-B658-E03DA1DC3090}" destId="{61B18E6C-1BB4-4FDE-93D8-E614438B2DB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4CF7DA0-D541-4A91-AE22-892598AE705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CF6280-76F4-453E-8A67-5A35DB15633D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1600" dirty="0" smtClean="0"/>
            <a:t>Equilibrium shown at point E, called a </a:t>
          </a:r>
          <a:r>
            <a:rPr lang="en-US" sz="1600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Nash equilibrium </a:t>
          </a:r>
          <a:r>
            <a:rPr lang="en-US" sz="1600" dirty="0" smtClean="0"/>
            <a:t>to a </a:t>
          </a:r>
          <a:r>
            <a:rPr lang="en-US" sz="1600" dirty="0" err="1" smtClean="0"/>
            <a:t>Cournot</a:t>
          </a:r>
          <a:r>
            <a:rPr lang="en-US" sz="1600" dirty="0" smtClean="0"/>
            <a:t>  game</a:t>
          </a:r>
          <a:endParaRPr lang="en-US" sz="1600" dirty="0"/>
        </a:p>
      </dgm:t>
    </dgm:pt>
    <dgm:pt modelId="{057ACB9E-1AEB-4AF0-BDA7-7DC68FD0D56E}" type="parTrans" cxnId="{80506EA8-D94D-4820-BC7C-6415D0323B2C}">
      <dgm:prSet/>
      <dgm:spPr/>
      <dgm:t>
        <a:bodyPr/>
        <a:lstStyle/>
        <a:p>
          <a:endParaRPr lang="en-US"/>
        </a:p>
      </dgm:t>
    </dgm:pt>
    <dgm:pt modelId="{41D667FE-E5B3-4D9C-BB1A-1F618EEBC6AD}" type="sibTrans" cxnId="{80506EA8-D94D-4820-BC7C-6415D0323B2C}">
      <dgm:prSet/>
      <dgm:spPr/>
      <dgm:t>
        <a:bodyPr/>
        <a:lstStyle/>
        <a:p>
          <a:endParaRPr lang="en-US"/>
        </a:p>
      </dgm:t>
    </dgm:pt>
    <dgm:pt modelId="{2A395998-5E64-4E3F-8C23-F9D722A043C4}" type="pres">
      <dgm:prSet presAssocID="{14CF7DA0-D541-4A91-AE22-892598AE70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50A11A-C40A-479B-A0F0-9A9A945616C3}" type="pres">
      <dgm:prSet presAssocID="{5ACF6280-76F4-453E-8A67-5A35DB15633D}" presName="parentText" presStyleLbl="node1" presStyleIdx="0" presStyleCnt="1" custScaleY="34655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506EA8-D94D-4820-BC7C-6415D0323B2C}" srcId="{14CF7DA0-D541-4A91-AE22-892598AE7056}" destId="{5ACF6280-76F4-453E-8A67-5A35DB15633D}" srcOrd="0" destOrd="0" parTransId="{057ACB9E-1AEB-4AF0-BDA7-7DC68FD0D56E}" sibTransId="{41D667FE-E5B3-4D9C-BB1A-1F618EEBC6AD}"/>
    <dgm:cxn modelId="{7623BC2F-02BE-4A9D-8993-BD90B2F976CF}" type="presOf" srcId="{14CF7DA0-D541-4A91-AE22-892598AE7056}" destId="{2A395998-5E64-4E3F-8C23-F9D722A043C4}" srcOrd="0" destOrd="0" presId="urn:microsoft.com/office/officeart/2005/8/layout/vList2"/>
    <dgm:cxn modelId="{A1C77F36-B75B-4F46-9188-34C7E99550A4}" type="presOf" srcId="{5ACF6280-76F4-453E-8A67-5A35DB15633D}" destId="{6B50A11A-C40A-479B-A0F0-9A9A945616C3}" srcOrd="0" destOrd="0" presId="urn:microsoft.com/office/officeart/2005/8/layout/vList2"/>
    <dgm:cxn modelId="{5321923A-27FF-492B-AD88-7CAFE787A746}" type="presParOf" srcId="{2A395998-5E64-4E3F-8C23-F9D722A043C4}" destId="{6B50A11A-C40A-479B-A0F0-9A9A945616C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9310D0-44D8-4E77-8FE2-60AF2359116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28C4F8-0AEF-4979-B53B-9FC1CA3B5FF5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A’s reaction function </a:t>
          </a:r>
          <a:r>
            <a:rPr lang="en-US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R</a:t>
          </a:r>
          <a:r>
            <a:rPr lang="en-US" i="1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  </a:t>
          </a:r>
          <a:r>
            <a:rPr lang="en-US" dirty="0" smtClean="0"/>
            <a:t>defines its optimal output for each output chosen by B</a:t>
          </a:r>
          <a:endParaRPr lang="en-US" baseline="-25000" dirty="0"/>
        </a:p>
      </dgm:t>
    </dgm:pt>
    <dgm:pt modelId="{A29C124F-587D-4E73-B85C-A4CC5569B7DA}" type="parTrans" cxnId="{408FD582-2A8E-4662-9646-AD7D4A961074}">
      <dgm:prSet/>
      <dgm:spPr/>
      <dgm:t>
        <a:bodyPr/>
        <a:lstStyle/>
        <a:p>
          <a:endParaRPr lang="en-US"/>
        </a:p>
      </dgm:t>
    </dgm:pt>
    <dgm:pt modelId="{D725C90D-C42D-4FA2-B117-50106FD42FDB}" type="sibTrans" cxnId="{408FD582-2A8E-4662-9646-AD7D4A961074}">
      <dgm:prSet/>
      <dgm:spPr/>
      <dgm:t>
        <a:bodyPr/>
        <a:lstStyle/>
        <a:p>
          <a:endParaRPr lang="en-US"/>
        </a:p>
      </dgm:t>
    </dgm:pt>
    <dgm:pt modelId="{615FC692-4D8A-4455-90BB-64DC2F703E1C}" type="pres">
      <dgm:prSet presAssocID="{C79310D0-44D8-4E77-8FE2-60AF2359116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521873-A69A-44F3-96C6-D3EEEA60E806}" type="pres">
      <dgm:prSet presAssocID="{2628C4F8-0AEF-4979-B53B-9FC1CA3B5FF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8FD582-2A8E-4662-9646-AD7D4A961074}" srcId="{C79310D0-44D8-4E77-8FE2-60AF2359116A}" destId="{2628C4F8-0AEF-4979-B53B-9FC1CA3B5FF5}" srcOrd="0" destOrd="0" parTransId="{A29C124F-587D-4E73-B85C-A4CC5569B7DA}" sibTransId="{D725C90D-C42D-4FA2-B117-50106FD42FDB}"/>
    <dgm:cxn modelId="{05CFB7CB-CF7C-4E5E-95CE-38D691DE449A}" type="presOf" srcId="{C79310D0-44D8-4E77-8FE2-60AF2359116A}" destId="{615FC692-4D8A-4455-90BB-64DC2F703E1C}" srcOrd="0" destOrd="0" presId="urn:microsoft.com/office/officeart/2005/8/layout/vList2"/>
    <dgm:cxn modelId="{B5A6B792-A521-49DA-B6B5-2A763E3CC32F}" type="presOf" srcId="{2628C4F8-0AEF-4979-B53B-9FC1CA3B5FF5}" destId="{02521873-A69A-44F3-96C6-D3EEEA60E806}" srcOrd="0" destOrd="0" presId="urn:microsoft.com/office/officeart/2005/8/layout/vList2"/>
    <dgm:cxn modelId="{50E627AF-9CFE-4E60-A419-DFD12B8DE8C2}" type="presParOf" srcId="{615FC692-4D8A-4455-90BB-64DC2F703E1C}" destId="{02521873-A69A-44F3-96C6-D3EEEA60E80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C5182AA-A007-4387-B2A9-DB422DEA98D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263BE0-DB24-4A64-8463-A4A6E70FE3DA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Reaction Functions and Equilibrium</a:t>
          </a:r>
          <a:endParaRPr lang="en-US" dirty="0"/>
        </a:p>
      </dgm:t>
    </dgm:pt>
    <dgm:pt modelId="{A30002E1-C8F3-4521-A835-4B0EFA03898E}" type="parTrans" cxnId="{28EA2ED1-B64E-4CB7-9201-F359C2C04D8F}">
      <dgm:prSet/>
      <dgm:spPr/>
      <dgm:t>
        <a:bodyPr/>
        <a:lstStyle/>
        <a:p>
          <a:endParaRPr lang="en-US"/>
        </a:p>
      </dgm:t>
    </dgm:pt>
    <dgm:pt modelId="{11C5A39E-5A5A-4A07-B5B9-2DBB28003A58}" type="sibTrans" cxnId="{28EA2ED1-B64E-4CB7-9201-F359C2C04D8F}">
      <dgm:prSet/>
      <dgm:spPr/>
      <dgm:t>
        <a:bodyPr/>
        <a:lstStyle/>
        <a:p>
          <a:endParaRPr lang="en-US"/>
        </a:p>
      </dgm:t>
    </dgm:pt>
    <dgm:pt modelId="{2164714C-B3E4-4BC7-AE3E-41445991CBBC}" type="pres">
      <dgm:prSet presAssocID="{EC5182AA-A007-4387-B2A9-DB422DEA98D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75E8CEF-843C-4962-B9E4-CA7B9E6BD23F}" type="pres">
      <dgm:prSet presAssocID="{40263BE0-DB24-4A64-8463-A4A6E70FE3D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5C94C0E-2C24-4A3B-A30C-3CEC2AA96758}" type="presOf" srcId="{40263BE0-DB24-4A64-8463-A4A6E70FE3DA}" destId="{475E8CEF-843C-4962-B9E4-CA7B9E6BD23F}" srcOrd="0" destOrd="0" presId="urn:microsoft.com/office/officeart/2005/8/layout/vList2"/>
    <dgm:cxn modelId="{D2A32CBC-481A-4D6E-BD53-A1B57C74BDDB}" type="presOf" srcId="{EC5182AA-A007-4387-B2A9-DB422DEA98D9}" destId="{2164714C-B3E4-4BC7-AE3E-41445991CBBC}" srcOrd="0" destOrd="0" presId="urn:microsoft.com/office/officeart/2005/8/layout/vList2"/>
    <dgm:cxn modelId="{28EA2ED1-B64E-4CB7-9201-F359C2C04D8F}" srcId="{EC5182AA-A007-4387-B2A9-DB422DEA98D9}" destId="{40263BE0-DB24-4A64-8463-A4A6E70FE3DA}" srcOrd="0" destOrd="0" parTransId="{A30002E1-C8F3-4521-A835-4B0EFA03898E}" sibTransId="{11C5A39E-5A5A-4A07-B5B9-2DBB28003A58}"/>
    <dgm:cxn modelId="{AC0204DB-9A1E-4CC9-B7BC-5A455DA52316}" type="presParOf" srcId="{2164714C-B3E4-4BC7-AE3E-41445991CBBC}" destId="{475E8CEF-843C-4962-B9E4-CA7B9E6BD23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964422-792B-4001-AD96-5918CE16CFCF}">
      <dsp:nvSpPr>
        <dsp:cNvPr id="0" name=""/>
        <dsp:cNvSpPr/>
      </dsp:nvSpPr>
      <dsp:spPr>
        <a:xfrm>
          <a:off x="0" y="111679"/>
          <a:ext cx="4320480" cy="12168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reflection blurRad="6350" stA="50000" endA="300" endPos="55000" dir="5400000" sy="-100000" algn="bl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Conclude: Sugar and Cereals have a more concentration structure than </a:t>
          </a:r>
          <a:r>
            <a:rPr lang="en-US" sz="2400" kern="1200" dirty="0" smtClean="0"/>
            <a:t>meat</a:t>
          </a:r>
          <a:r>
            <a:rPr lang="en-US" sz="2100" kern="1200" dirty="0" smtClean="0"/>
            <a:t> processing</a:t>
          </a:r>
          <a:endParaRPr lang="en-US" sz="2100" kern="1200" dirty="0"/>
        </a:p>
      </dsp:txBody>
      <dsp:txXfrm>
        <a:off x="59399" y="171078"/>
        <a:ext cx="4201682" cy="10980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2EDCF5-94CB-4849-B572-91F75957ABC4}">
      <dsp:nvSpPr>
        <dsp:cNvPr id="0" name=""/>
        <dsp:cNvSpPr/>
      </dsp:nvSpPr>
      <dsp:spPr>
        <a:xfrm>
          <a:off x="0" y="35035"/>
          <a:ext cx="3527425" cy="78975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New firms enter, reduce the share of each firm, and supernormal profits are eliminated</a:t>
          </a:r>
          <a:endParaRPr lang="en-US" sz="1500" kern="1200" dirty="0"/>
        </a:p>
      </dsp:txBody>
      <dsp:txXfrm>
        <a:off x="38552" y="73587"/>
        <a:ext cx="3450321" cy="712646"/>
      </dsp:txXfrm>
    </dsp:sp>
    <dsp:sp modelId="{C432DB3F-EF05-4E9C-952C-78A166D608AB}">
      <dsp:nvSpPr>
        <dsp:cNvPr id="0" name=""/>
        <dsp:cNvSpPr/>
      </dsp:nvSpPr>
      <dsp:spPr>
        <a:xfrm>
          <a:off x="0" y="867985"/>
          <a:ext cx="3527425" cy="78975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Note the tangency between demand and ATC. This ensures zero economic profit in LR</a:t>
          </a:r>
          <a:endParaRPr lang="en-US" sz="1500" kern="1200" dirty="0"/>
        </a:p>
      </dsp:txBody>
      <dsp:txXfrm>
        <a:off x="38552" y="906537"/>
        <a:ext cx="3450321" cy="7126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3A7A683-F5DE-422D-A5A4-FB5DB30C73D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908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7A683-F5DE-422D-A5A4-FB5DB30C73DF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851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7A683-F5DE-422D-A5A4-FB5DB30C73D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967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7A683-F5DE-422D-A5A4-FB5DB30C73D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123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A7A683-F5DE-422D-A5A4-FB5DB30C73D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98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8753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049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64823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730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902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646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1987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9906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95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745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ate Placeholder 2"/>
          <p:cNvSpPr txBox="1">
            <a:spLocks/>
          </p:cNvSpPr>
          <p:nvPr userDrawn="1"/>
        </p:nvSpPr>
        <p:spPr>
          <a:xfrm>
            <a:off x="2435430" y="6474895"/>
            <a:ext cx="18002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200"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dirty="0" smtClean="0"/>
              <a:t>2017</a:t>
            </a:r>
            <a:r>
              <a:rPr lang="en-US" dirty="0" smtClean="0"/>
              <a:t>, Curtis &amp; Irvine</a:t>
            </a: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5580112" y="6442352"/>
            <a:ext cx="2895600" cy="365125"/>
          </a:xfrm>
          <a:prstGeom prst="rect">
            <a:avLst/>
          </a:prstGeom>
          <a:noFill/>
        </p:spPr>
        <p:txBody>
          <a:bodyPr/>
          <a:lstStyle>
            <a:defPPr>
              <a:defRPr lang="en-CA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US" sz="1600" dirty="0" smtClean="0"/>
              <a:t>Chapter 11</a:t>
            </a:r>
            <a:endParaRPr lang="en-US" sz="1600" dirty="0"/>
          </a:p>
        </p:txBody>
      </p:sp>
      <p:sp>
        <p:nvSpPr>
          <p:cNvPr id="12" name="Slide Number Placeholder 4"/>
          <p:cNvSpPr txBox="1">
            <a:spLocks/>
          </p:cNvSpPr>
          <p:nvPr userDrawn="1"/>
        </p:nvSpPr>
        <p:spPr>
          <a:xfrm>
            <a:off x="6876256" y="6442352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en-CA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 baseline="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fld id="{EE9406CB-E5A3-40F3-8A52-4CD67AA6287A}" type="slidenum">
              <a:rPr lang="en-CA" sz="1600" smtClean="0"/>
              <a:pPr algn="r"/>
              <a:t>‹#›</a:t>
            </a:fld>
            <a:endParaRPr lang="en-CA" sz="1600" dirty="0"/>
          </a:p>
        </p:txBody>
      </p:sp>
      <p:pic>
        <p:nvPicPr>
          <p:cNvPr id="13" name="Picture 2" descr="C:\Users\Natman\Desktop\by-nc-sa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6333885"/>
            <a:ext cx="1227138" cy="430212"/>
          </a:xfrm>
          <a:prstGeom prst="rect">
            <a:avLst/>
          </a:prstGeom>
          <a:noFill/>
        </p:spPr>
      </p:pic>
      <p:pic>
        <p:nvPicPr>
          <p:cNvPr id="14" name="Picture 4" descr="C:\Users\Natman\Desktop\lyryx-logo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504" y="6442352"/>
            <a:ext cx="999745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8025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FF7D19"/>
                </a:solidFill>
              </a:rPr>
              <a:t>Chapter 11</a:t>
            </a:r>
            <a:br>
              <a:rPr lang="en-US" dirty="0">
                <a:solidFill>
                  <a:srgbClr val="FF7D19"/>
                </a:solidFill>
              </a:rPr>
            </a:br>
            <a:r>
              <a:rPr lang="en-US" sz="4000" dirty="0">
                <a:solidFill>
                  <a:srgbClr val="FF7D19"/>
                </a:solidFill>
              </a:rPr>
              <a:t>Imperfect Competition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Principles of Microeconomics</a:t>
            </a:r>
          </a:p>
          <a:p>
            <a:pPr>
              <a:lnSpc>
                <a:spcPct val="80000"/>
              </a:lnSpc>
            </a:pPr>
            <a:r>
              <a:rPr lang="en-US" sz="2000">
                <a:solidFill>
                  <a:srgbClr val="3E5D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Douglas Curtis &amp; Ian Irvine</a:t>
            </a:r>
            <a:endParaRPr lang="en-US" sz="2000" i="1">
              <a:solidFill>
                <a:srgbClr val="3E5D78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Learning Outcomes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556792"/>
            <a:ext cx="8496944" cy="4708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the end of this chapter you should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understand..</a:t>
            </a:r>
            <a:endParaRPr lang="en-US" sz="2000" i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 smtClean="0"/>
              <a:t>The idea of the </a:t>
            </a:r>
            <a:r>
              <a:rPr lang="en-US" sz="2000" dirty="0"/>
              <a:t>imperfect </a:t>
            </a:r>
            <a:r>
              <a:rPr lang="en-US" sz="2000" dirty="0" smtClean="0"/>
              <a:t>competitor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Market power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Monopolistic </a:t>
            </a:r>
            <a:r>
              <a:rPr lang="en-US" sz="2000" dirty="0" smtClean="0"/>
              <a:t>competition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Oligopoly, game theory and </a:t>
            </a:r>
            <a:r>
              <a:rPr lang="en-US" sz="2000" dirty="0" smtClean="0"/>
              <a:t>interdependence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Duopoly and </a:t>
            </a:r>
            <a:r>
              <a:rPr lang="en-US" sz="2000" dirty="0" err="1"/>
              <a:t>Cournot</a:t>
            </a:r>
            <a:r>
              <a:rPr lang="en-US" sz="2000" dirty="0"/>
              <a:t> </a:t>
            </a:r>
            <a:r>
              <a:rPr lang="en-US" sz="2000" dirty="0" smtClean="0"/>
              <a:t>competition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Entry, exit and potential </a:t>
            </a:r>
            <a:r>
              <a:rPr lang="en-US" sz="2000" dirty="0"/>
              <a:t>competition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Defining the Imperfect Competitor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An </a:t>
            </a: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imperfectly competitive firm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faces a downward-sloping demand curve, and its output price reflects the quantity it </a:t>
            </a:r>
            <a:r>
              <a:rPr lang="en-US" sz="2000" dirty="0" smtClean="0"/>
              <a:t>sells</a:t>
            </a:r>
          </a:p>
          <a:p>
            <a:pPr marL="0" indent="0">
              <a:buNone/>
            </a:pPr>
            <a:endParaRPr lang="en-US" sz="2000" dirty="0" smtClean="0"/>
          </a:p>
          <a:p>
            <a:pPr marL="182880" lvl="1"/>
            <a:r>
              <a:rPr lang="en-US" dirty="0" smtClean="0"/>
              <a:t>Imperfect </a:t>
            </a:r>
            <a:r>
              <a:rPr lang="en-US" dirty="0"/>
              <a:t>Competition is a general name incorporating several distinct </a:t>
            </a:r>
            <a:r>
              <a:rPr lang="en-US" dirty="0" smtClean="0"/>
              <a:t>structures</a:t>
            </a:r>
          </a:p>
          <a:p>
            <a:pPr marL="0" lvl="1" indent="0">
              <a:buNone/>
            </a:pPr>
            <a:endParaRPr lang="en-US" dirty="0" smtClean="0"/>
          </a:p>
          <a:p>
            <a:r>
              <a:rPr lang="en-US" sz="2000" dirty="0" smtClean="0"/>
              <a:t>An </a:t>
            </a: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oligopoly</a:t>
            </a:r>
            <a:r>
              <a:rPr lang="en-US" sz="2000" dirty="0"/>
              <a:t> is an industry with few producers, each recognizing its </a:t>
            </a:r>
            <a:r>
              <a:rPr lang="en-US" sz="2000" dirty="0" smtClean="0"/>
              <a:t>interdependence (a </a:t>
            </a:r>
            <a:r>
              <a:rPr lang="en-US" sz="20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duopoly</a:t>
            </a:r>
            <a:r>
              <a:rPr lang="en-US" sz="2000" dirty="0" smtClean="0"/>
              <a:t> has two firms for example)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An industry with </a:t>
            </a: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monopolistic competition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has many sellers of products that are close substitutes for one another. Each firm has only a limited ability to affect its output </a:t>
            </a:r>
            <a:r>
              <a:rPr lang="en-US" sz="2000" dirty="0" smtClean="0"/>
              <a:t>price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Market Structure</a:t>
            </a:r>
          </a:p>
        </p:txBody>
      </p:sp>
      <p:graphicFrame>
        <p:nvGraphicFramePr>
          <p:cNvPr id="105711" name="Group 23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9433427"/>
              </p:ext>
            </p:extLst>
          </p:nvPr>
        </p:nvGraphicFramePr>
        <p:xfrm>
          <a:off x="457200" y="1600200"/>
          <a:ext cx="8229599" cy="4135756"/>
        </p:xfrm>
        <a:graphic>
          <a:graphicData uri="http://schemas.openxmlformats.org/drawingml/2006/table">
            <a:tbl>
              <a:tblPr/>
              <a:tblGrid>
                <a:gridCol w="1903273"/>
                <a:gridCol w="1599220"/>
                <a:gridCol w="1673133"/>
                <a:gridCol w="1446354"/>
                <a:gridCol w="1607619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Competition</a:t>
                      </a:r>
                    </a:p>
                  </a:txBody>
                  <a:tcPr marL="96760" marR="967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Number of Firms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Ability to Affect Price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Entry Barriers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Example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Perfect</a:t>
                      </a:r>
                    </a:p>
                  </a:txBody>
                  <a:tcPr marL="96760" marR="967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Very many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Zero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None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Laundromat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103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charset="0"/>
                        </a:rPr>
                        <a:t>Imperfect</a:t>
                      </a:r>
                    </a:p>
                  </a:txBody>
                  <a:tcPr marL="96760" marR="967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2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Monopolistic</a:t>
                      </a:r>
                    </a:p>
                  </a:txBody>
                  <a:tcPr marL="96760" marR="967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Many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Little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Small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Corner store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Oligopoly</a:t>
                      </a:r>
                    </a:p>
                  </a:txBody>
                  <a:tcPr marL="96760" marR="967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Few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Medium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Bigger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Autos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charset="0"/>
                        </a:rPr>
                        <a:t>Monopoly</a:t>
                      </a:r>
                    </a:p>
                  </a:txBody>
                  <a:tcPr marL="96760" marR="967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One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Large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Very large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Hydro Quebec</a:t>
                      </a:r>
                    </a:p>
                  </a:txBody>
                  <a:tcPr marL="96760" marR="967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Why Market Structures Differ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key factor is the size of the market (the amount of demand) relative to the cost structure in the industry</a:t>
            </a:r>
          </a:p>
          <a:p>
            <a:pPr marL="0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If many firms can produce at a cost-efficient scale, the market is likely to be competitive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If one or only a few firms can produce at a cost-efficient scale, the market is not likely to be competitive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That cost-efficient scale called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minimum efficient scale</a:t>
            </a:r>
            <a:endParaRPr lang="en-US" i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Why Market Structures Differ</a:t>
            </a:r>
          </a:p>
        </p:txBody>
      </p:sp>
      <p:sp>
        <p:nvSpPr>
          <p:cNvPr id="125955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56" name="Line 4"/>
          <p:cNvSpPr>
            <a:spLocks noChangeShapeType="1"/>
          </p:cNvSpPr>
          <p:nvPr/>
        </p:nvSpPr>
        <p:spPr bwMode="auto">
          <a:xfrm>
            <a:off x="2124075" y="5445125"/>
            <a:ext cx="41767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1619250" y="34290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25959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125960" name="Text Box 8"/>
          <p:cNvSpPr txBox="1">
            <a:spLocks noChangeArrowheads="1"/>
          </p:cNvSpPr>
          <p:nvPr/>
        </p:nvSpPr>
        <p:spPr bwMode="auto">
          <a:xfrm>
            <a:off x="6229350" y="5242860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125961" name="Line 9"/>
          <p:cNvSpPr>
            <a:spLocks noChangeShapeType="1"/>
          </p:cNvSpPr>
          <p:nvPr/>
        </p:nvSpPr>
        <p:spPr bwMode="auto">
          <a:xfrm>
            <a:off x="2268538" y="2852738"/>
            <a:ext cx="4319587" cy="1800225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63" name="Line 11"/>
          <p:cNvSpPr>
            <a:spLocks noChangeShapeType="1"/>
          </p:cNvSpPr>
          <p:nvPr/>
        </p:nvSpPr>
        <p:spPr bwMode="auto">
          <a:xfrm>
            <a:off x="2771775" y="3860800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64" name="Line 12"/>
          <p:cNvSpPr>
            <a:spLocks noChangeShapeType="1"/>
          </p:cNvSpPr>
          <p:nvPr/>
        </p:nvSpPr>
        <p:spPr bwMode="auto">
          <a:xfrm flipH="1">
            <a:off x="4643438" y="3860800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66" name="Text Box 14"/>
          <p:cNvSpPr txBox="1">
            <a:spLocks noChangeArrowheads="1"/>
          </p:cNvSpPr>
          <p:nvPr/>
        </p:nvSpPr>
        <p:spPr bwMode="auto">
          <a:xfrm>
            <a:off x="6300788" y="47244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25968" name="Line 16"/>
          <p:cNvSpPr>
            <a:spLocks noChangeShapeType="1"/>
          </p:cNvSpPr>
          <p:nvPr/>
        </p:nvSpPr>
        <p:spPr bwMode="auto">
          <a:xfrm flipH="1" flipV="1">
            <a:off x="2124075" y="3860800"/>
            <a:ext cx="25923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69" name="Text Box 17"/>
          <p:cNvSpPr txBox="1">
            <a:spLocks noChangeArrowheads="1"/>
          </p:cNvSpPr>
          <p:nvPr/>
        </p:nvSpPr>
        <p:spPr bwMode="auto">
          <a:xfrm>
            <a:off x="1619250" y="386080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25970" name="Text Box 18"/>
          <p:cNvSpPr txBox="1">
            <a:spLocks noChangeArrowheads="1"/>
          </p:cNvSpPr>
          <p:nvPr/>
        </p:nvSpPr>
        <p:spPr bwMode="auto">
          <a:xfrm>
            <a:off x="25558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25972" name="Text Box 20"/>
          <p:cNvSpPr txBox="1">
            <a:spLocks noChangeArrowheads="1"/>
          </p:cNvSpPr>
          <p:nvPr/>
        </p:nvSpPr>
        <p:spPr bwMode="auto">
          <a:xfrm>
            <a:off x="44275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25973" name="Text Box 21"/>
          <p:cNvSpPr txBox="1">
            <a:spLocks noChangeArrowheads="1"/>
          </p:cNvSpPr>
          <p:nvPr/>
        </p:nvSpPr>
        <p:spPr bwMode="auto">
          <a:xfrm>
            <a:off x="5292725" y="1844675"/>
            <a:ext cx="3240088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+mj-lt"/>
              </a:rPr>
              <a:t>With a </a:t>
            </a:r>
            <a:r>
              <a:rPr lang="en-US" sz="2000" dirty="0" smtClean="0">
                <a:solidFill>
                  <a:schemeClr val="bg1"/>
                </a:solidFill>
                <a:latin typeface="+mj-lt"/>
              </a:rPr>
              <a:t>LR cost 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structure defined by ATC</a:t>
            </a:r>
            <a:r>
              <a:rPr lang="en-US" sz="2000" baseline="-25000" dirty="0">
                <a:solidFill>
                  <a:schemeClr val="bg1"/>
                </a:solidFill>
                <a:latin typeface="+mj-lt"/>
              </a:rPr>
              <a:t>1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, this market has space for many firms.</a:t>
            </a:r>
          </a:p>
        </p:txBody>
      </p:sp>
      <p:sp>
        <p:nvSpPr>
          <p:cNvPr id="125974" name="Arc 22"/>
          <p:cNvSpPr>
            <a:spLocks/>
          </p:cNvSpPr>
          <p:nvPr/>
        </p:nvSpPr>
        <p:spPr bwMode="auto">
          <a:xfrm rot="3632405" flipV="1">
            <a:off x="2502694" y="3266282"/>
            <a:ext cx="574675" cy="7572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8365"/>
              <a:gd name="T2" fmla="*/ 20513 w 21600"/>
              <a:gd name="T3" fmla="*/ 28365 h 28365"/>
              <a:gd name="T4" fmla="*/ 0 w 21600"/>
              <a:gd name="T5" fmla="*/ 21600 h 28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8365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3898"/>
                  <a:pt x="21233" y="26182"/>
                  <a:pt x="20513" y="28365"/>
                </a:cubicBezTo>
              </a:path>
              <a:path w="21600" h="28365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3898"/>
                  <a:pt x="21233" y="26182"/>
                  <a:pt x="20513" y="28365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66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5975" name="Arc 23"/>
          <p:cNvSpPr>
            <a:spLocks/>
          </p:cNvSpPr>
          <p:nvPr/>
        </p:nvSpPr>
        <p:spPr bwMode="auto">
          <a:xfrm rot="2695541" flipV="1">
            <a:off x="3323580" y="3463971"/>
            <a:ext cx="857411" cy="646141"/>
          </a:xfrm>
          <a:custGeom>
            <a:avLst/>
            <a:gdLst>
              <a:gd name="G0" fmla="+- 11851 0 0"/>
              <a:gd name="G1" fmla="+- 21600 0 0"/>
              <a:gd name="G2" fmla="+- 21600 0 0"/>
              <a:gd name="T0" fmla="*/ 0 w 33451"/>
              <a:gd name="T1" fmla="*/ 3541 h 21600"/>
              <a:gd name="T2" fmla="*/ 33451 w 33451"/>
              <a:gd name="T3" fmla="*/ 21600 h 21600"/>
              <a:gd name="T4" fmla="*/ 11851 w 3345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3451" h="21600" fill="none" extrusionOk="0">
                <a:moveTo>
                  <a:pt x="0" y="3541"/>
                </a:moveTo>
                <a:cubicBezTo>
                  <a:pt x="3520" y="1230"/>
                  <a:pt x="7639" y="-1"/>
                  <a:pt x="11851" y="0"/>
                </a:cubicBezTo>
                <a:cubicBezTo>
                  <a:pt x="23780" y="0"/>
                  <a:pt x="33451" y="9670"/>
                  <a:pt x="33451" y="21600"/>
                </a:cubicBezTo>
              </a:path>
              <a:path w="33451" h="21600" stroke="0" extrusionOk="0">
                <a:moveTo>
                  <a:pt x="0" y="3541"/>
                </a:moveTo>
                <a:cubicBezTo>
                  <a:pt x="3520" y="1230"/>
                  <a:pt x="7639" y="-1"/>
                  <a:pt x="11851" y="0"/>
                </a:cubicBezTo>
                <a:cubicBezTo>
                  <a:pt x="23780" y="0"/>
                  <a:pt x="33451" y="9670"/>
                  <a:pt x="33451" y="21600"/>
                </a:cubicBezTo>
                <a:lnTo>
                  <a:pt x="11851" y="21600"/>
                </a:lnTo>
                <a:close/>
              </a:path>
            </a:pathLst>
          </a:custGeom>
          <a:noFill/>
          <a:ln w="38100">
            <a:solidFill>
              <a:srgbClr val="0066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5978" name="Line 26"/>
          <p:cNvSpPr>
            <a:spLocks noChangeShapeType="1"/>
          </p:cNvSpPr>
          <p:nvPr/>
        </p:nvSpPr>
        <p:spPr bwMode="auto">
          <a:xfrm flipH="1" flipV="1">
            <a:off x="2195513" y="4076700"/>
            <a:ext cx="29527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80" name="Line 28"/>
          <p:cNvSpPr>
            <a:spLocks noChangeShapeType="1"/>
          </p:cNvSpPr>
          <p:nvPr/>
        </p:nvSpPr>
        <p:spPr bwMode="auto">
          <a:xfrm flipH="1">
            <a:off x="3779838" y="4149725"/>
            <a:ext cx="0" cy="1295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81" name="Arc 29"/>
          <p:cNvSpPr>
            <a:spLocks noChangeAspect="1"/>
          </p:cNvSpPr>
          <p:nvPr/>
        </p:nvSpPr>
        <p:spPr bwMode="auto">
          <a:xfrm rot="10271435">
            <a:off x="2339975" y="3068638"/>
            <a:ext cx="4408488" cy="1660525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0736"/>
              <a:gd name="T1" fmla="*/ 0 h 21600"/>
              <a:gd name="T2" fmla="*/ 20736 w 20736"/>
              <a:gd name="T3" fmla="*/ 15551 h 21600"/>
              <a:gd name="T4" fmla="*/ 0 w 20736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36" h="21600" fill="none" extrusionOk="0">
                <a:moveTo>
                  <a:pt x="-1" y="0"/>
                </a:moveTo>
                <a:cubicBezTo>
                  <a:pt x="9599" y="0"/>
                  <a:pt x="18047" y="6335"/>
                  <a:pt x="20735" y="15551"/>
                </a:cubicBezTo>
              </a:path>
              <a:path w="20736" h="21600" stroke="0" extrusionOk="0">
                <a:moveTo>
                  <a:pt x="-1" y="0"/>
                </a:moveTo>
                <a:cubicBezTo>
                  <a:pt x="9599" y="0"/>
                  <a:pt x="18047" y="6335"/>
                  <a:pt x="20735" y="15551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25982" name="Text Box 30"/>
          <p:cNvSpPr txBox="1">
            <a:spLocks noChangeArrowheads="1"/>
          </p:cNvSpPr>
          <p:nvPr/>
        </p:nvSpPr>
        <p:spPr bwMode="auto">
          <a:xfrm>
            <a:off x="2268538" y="3357563"/>
            <a:ext cx="1008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25983" name="Text Box 31"/>
          <p:cNvSpPr txBox="1">
            <a:spLocks noChangeArrowheads="1"/>
          </p:cNvSpPr>
          <p:nvPr/>
        </p:nvSpPr>
        <p:spPr bwMode="auto">
          <a:xfrm>
            <a:off x="6588125" y="4076700"/>
            <a:ext cx="10080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25984" name="Text Box 32"/>
          <p:cNvSpPr txBox="1">
            <a:spLocks noChangeArrowheads="1"/>
          </p:cNvSpPr>
          <p:nvPr/>
        </p:nvSpPr>
        <p:spPr bwMode="auto">
          <a:xfrm>
            <a:off x="3419475" y="3573463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3</a:t>
            </a:r>
          </a:p>
        </p:txBody>
      </p:sp>
      <p:sp>
        <p:nvSpPr>
          <p:cNvPr id="125985" name="Text Box 33"/>
          <p:cNvSpPr txBox="1">
            <a:spLocks noChangeArrowheads="1"/>
          </p:cNvSpPr>
          <p:nvPr/>
        </p:nvSpPr>
        <p:spPr bwMode="auto">
          <a:xfrm>
            <a:off x="3492500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3</a:t>
            </a:r>
          </a:p>
        </p:txBody>
      </p:sp>
      <p:sp>
        <p:nvSpPr>
          <p:cNvPr id="125986" name="Line 34"/>
          <p:cNvSpPr>
            <a:spLocks noChangeShapeType="1"/>
          </p:cNvSpPr>
          <p:nvPr/>
        </p:nvSpPr>
        <p:spPr bwMode="auto">
          <a:xfrm>
            <a:off x="5148263" y="4076700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5987" name="Text Box 35"/>
          <p:cNvSpPr txBox="1">
            <a:spLocks noChangeArrowheads="1"/>
          </p:cNvSpPr>
          <p:nvPr/>
        </p:nvSpPr>
        <p:spPr bwMode="auto">
          <a:xfrm>
            <a:off x="4932363" y="5445125"/>
            <a:ext cx="12239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2</a:t>
            </a:r>
            <a:r>
              <a:rPr lang="en-US">
                <a:latin typeface="+mj-lt"/>
              </a:rPr>
              <a:t> = Q</a:t>
            </a:r>
            <a:r>
              <a:rPr lang="en-US" baseline="-25000">
                <a:latin typeface="+mj-lt"/>
              </a:rPr>
              <a:t>2</a:t>
            </a:r>
          </a:p>
        </p:txBody>
      </p:sp>
      <p:sp>
        <p:nvSpPr>
          <p:cNvPr id="125988" name="Text Box 36"/>
          <p:cNvSpPr txBox="1">
            <a:spLocks noChangeArrowheads="1"/>
          </p:cNvSpPr>
          <p:nvPr/>
        </p:nvSpPr>
        <p:spPr bwMode="auto">
          <a:xfrm>
            <a:off x="5215853" y="1793528"/>
            <a:ext cx="3529012" cy="1384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+mj-lt"/>
              </a:rPr>
              <a:t>If the cost structure is ATC</a:t>
            </a:r>
            <a:r>
              <a:rPr lang="en-US" sz="2000" baseline="-25000" dirty="0">
                <a:solidFill>
                  <a:schemeClr val="bg1"/>
                </a:solidFill>
                <a:latin typeface="+mj-lt"/>
              </a:rPr>
              <a:t>2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, where scale economies are substantial, there may be space for only 1 firm</a:t>
            </a:r>
            <a:r>
              <a:rPr lang="en-US" sz="2400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sp>
        <p:nvSpPr>
          <p:cNvPr id="125990" name="Text Box 38"/>
          <p:cNvSpPr txBox="1">
            <a:spLocks noChangeArrowheads="1"/>
          </p:cNvSpPr>
          <p:nvPr/>
        </p:nvSpPr>
        <p:spPr bwMode="auto">
          <a:xfrm>
            <a:off x="5516908" y="1861759"/>
            <a:ext cx="2665412" cy="132343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+mj-lt"/>
              </a:rPr>
              <a:t>ATC</a:t>
            </a:r>
            <a:r>
              <a:rPr lang="en-US" sz="2000" baseline="-25000" dirty="0">
                <a:solidFill>
                  <a:schemeClr val="bg1"/>
                </a:solidFill>
                <a:latin typeface="+mj-lt"/>
              </a:rPr>
              <a:t>3</a:t>
            </a:r>
            <a:r>
              <a:rPr lang="en-US" sz="2000" dirty="0">
                <a:solidFill>
                  <a:schemeClr val="bg1"/>
                </a:solidFill>
                <a:latin typeface="+mj-lt"/>
              </a:rPr>
              <a:t> is the intermediate case, which can give rise to oligopoly.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5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5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259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5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5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25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259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5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25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25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25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25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/>
      <p:bldP spid="125963" grpId="0" animBg="1"/>
      <p:bldP spid="125964" grpId="0" animBg="1"/>
      <p:bldP spid="125968" grpId="0" animBg="1"/>
      <p:bldP spid="125969" grpId="0"/>
      <p:bldP spid="125970" grpId="0"/>
      <p:bldP spid="125972" grpId="0"/>
      <p:bldP spid="125973" grpId="0" animBg="1"/>
      <p:bldP spid="125973" grpId="1" animBg="1"/>
      <p:bldP spid="125974" grpId="0" animBg="1"/>
      <p:bldP spid="125975" grpId="0" animBg="1"/>
      <p:bldP spid="125978" grpId="0" animBg="1"/>
      <p:bldP spid="125980" grpId="0" animBg="1"/>
      <p:bldP spid="125981" grpId="0" animBg="1"/>
      <p:bldP spid="125982" grpId="0"/>
      <p:bldP spid="125983" grpId="0"/>
      <p:bldP spid="125984" grpId="0"/>
      <p:bldP spid="125985" grpId="0"/>
      <p:bldP spid="125986" grpId="0" animBg="1"/>
      <p:bldP spid="125987" grpId="0"/>
      <p:bldP spid="125988" grpId="0" animBg="1"/>
      <p:bldP spid="125988" grpId="1" animBg="1"/>
      <p:bldP spid="12599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Market Structures - Measurement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Evidence on Market Structure</a:t>
            </a:r>
          </a:p>
          <a:p>
            <a:pPr lvl="1"/>
            <a:r>
              <a:rPr lang="en-US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Concentration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ratio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is a measure that is frequently used to gauge market power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2"/>
            <a:r>
              <a:rPr lang="en-US" sz="2000" dirty="0" smtClean="0"/>
              <a:t>What % of the market is served by the </a:t>
            </a:r>
            <a:r>
              <a:rPr lang="en-US" sz="2000" i="1" dirty="0" smtClean="0">
                <a:solidFill>
                  <a:srgbClr val="003366"/>
                </a:solidFill>
              </a:rPr>
              <a:t>N largest firms</a:t>
            </a:r>
            <a:r>
              <a:rPr lang="en-US" sz="2000" dirty="0" smtClean="0"/>
              <a:t>?</a:t>
            </a:r>
          </a:p>
          <a:p>
            <a:pPr lvl="2"/>
            <a:r>
              <a:rPr lang="en-US" sz="2000" dirty="0" smtClean="0"/>
              <a:t>High ratio denotes imperfect competition</a:t>
            </a:r>
          </a:p>
          <a:p>
            <a:pPr lvl="2"/>
            <a:r>
              <a:rPr lang="en-US" sz="2000" dirty="0" smtClean="0"/>
              <a:t>Low ratio denotes a higher degree of competition</a:t>
            </a:r>
          </a:p>
          <a:p>
            <a:pPr marL="548640" lvl="2" indent="0" algn="r">
              <a:buNone/>
            </a:pPr>
            <a:r>
              <a:rPr lang="en-US" sz="2000" i="1" dirty="0" smtClean="0">
                <a:solidFill>
                  <a:srgbClr val="003366"/>
                </a:solidFill>
              </a:rPr>
              <a:t>Example next slide…</a:t>
            </a:r>
          </a:p>
          <a:p>
            <a:r>
              <a:rPr lang="en-US" dirty="0" smtClean="0"/>
              <a:t>Globalization </a:t>
            </a:r>
            <a:r>
              <a:rPr lang="en-US" dirty="0"/>
              <a:t>and </a:t>
            </a:r>
            <a:r>
              <a:rPr lang="en-US" dirty="0" smtClean="0"/>
              <a:t>Multinationals</a:t>
            </a:r>
          </a:p>
          <a:p>
            <a:pPr lvl="1"/>
            <a:r>
              <a:rPr lang="en-US" dirty="0" smtClean="0"/>
              <a:t>The concentration ratio means less in this context</a:t>
            </a:r>
          </a:p>
          <a:p>
            <a:pPr lvl="1"/>
            <a:r>
              <a:rPr lang="en-US" dirty="0" smtClean="0"/>
              <a:t>Further economies of scale may be possible than if the firm were purely domestic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90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9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9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The Four-Firm Concentration Rate</a:t>
            </a:r>
            <a:endParaRPr lang="en-US" sz="3600" dirty="0">
              <a:solidFill>
                <a:srgbClr val="FF7D19"/>
              </a:solidFill>
            </a:endParaRPr>
          </a:p>
        </p:txBody>
      </p:sp>
      <p:graphicFrame>
        <p:nvGraphicFramePr>
          <p:cNvPr id="7" name="Group 36"/>
          <p:cNvGraphicFramePr>
            <a:graphicFrameLocks noGrp="1"/>
          </p:cNvGraphicFramePr>
          <p:nvPr>
            <p:ph idx="1"/>
          </p:nvPr>
        </p:nvGraphicFramePr>
        <p:xfrm>
          <a:off x="457200" y="2060575"/>
          <a:ext cx="8229600" cy="2898776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Sector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Percentage of 2001 Shipments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Sugar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98 %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Breakfast cereals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96 %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Canning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60 %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Meat processing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017519383"/>
              </p:ext>
            </p:extLst>
          </p:nvPr>
        </p:nvGraphicFramePr>
        <p:xfrm>
          <a:off x="2699792" y="5140134"/>
          <a:ext cx="4320480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Monopolistic Competition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12776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/>
              <a:t>Downward-sloping demand </a:t>
            </a:r>
            <a:r>
              <a:rPr lang="en-US" sz="2000" dirty="0" smtClean="0"/>
              <a:t>curve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Many suppliers of a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differentiated product</a:t>
            </a:r>
          </a:p>
          <a:p>
            <a:pPr lvl="1"/>
            <a:r>
              <a:rPr lang="en-US" dirty="0" smtClean="0"/>
              <a:t>Contrast to perfect competition – it can be a ‘fine’ distinction at times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dirty="0"/>
              <a:t>Limited opportunity to exploit scale </a:t>
            </a:r>
            <a:r>
              <a:rPr lang="en-US" sz="2000" dirty="0" smtClean="0"/>
              <a:t>economies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Profit is maximized when </a:t>
            </a:r>
            <a:r>
              <a:rPr lang="en-US" sz="2000" i="1" dirty="0">
                <a:solidFill>
                  <a:srgbClr val="003366"/>
                </a:solidFill>
              </a:rPr>
              <a:t>MR = </a:t>
            </a:r>
            <a:r>
              <a:rPr lang="en-US" sz="2000" i="1" dirty="0" smtClean="0">
                <a:solidFill>
                  <a:srgbClr val="003366"/>
                </a:solidFill>
              </a:rPr>
              <a:t>MC</a:t>
            </a:r>
          </a:p>
          <a:p>
            <a:pPr marL="0" indent="0">
              <a:buNone/>
            </a:pPr>
            <a:endParaRPr lang="en-US" sz="2000" i="1" dirty="0">
              <a:solidFill>
                <a:srgbClr val="003366"/>
              </a:solidFill>
            </a:endParaRPr>
          </a:p>
          <a:p>
            <a:r>
              <a:rPr lang="en-US" sz="2000" dirty="0"/>
              <a:t>Free </a:t>
            </a:r>
            <a:r>
              <a:rPr lang="en-US" sz="2000" dirty="0" smtClean="0"/>
              <a:t>entry implies no </a:t>
            </a:r>
            <a:r>
              <a:rPr lang="en-US" sz="2000" dirty="0"/>
              <a:t>supernormal </a:t>
            </a:r>
            <a:r>
              <a:rPr lang="en-US" sz="2000" dirty="0" smtClean="0"/>
              <a:t>profits in the long run</a:t>
            </a:r>
          </a:p>
          <a:p>
            <a:endParaRPr lang="en-US" sz="2000" dirty="0" smtClean="0"/>
          </a:p>
          <a:p>
            <a:r>
              <a:rPr lang="en-US" sz="2000" i="1" dirty="0" smtClean="0">
                <a:solidFill>
                  <a:srgbClr val="003366"/>
                </a:solidFill>
              </a:rPr>
              <a:t>Examples:</a:t>
            </a:r>
            <a:r>
              <a:rPr lang="en-US" sz="2000" dirty="0" smtClean="0"/>
              <a:t> local restaurants, corner stores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06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06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065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435280" cy="990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Monopolistic Competition – the Mechanics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Consider a situation in which a firm is earning profits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This induces entry into the industry, which shifts the D curves for the existing firms to the left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i="1" dirty="0" smtClean="0">
                <a:solidFill>
                  <a:srgbClr val="003366"/>
                </a:solidFill>
              </a:rPr>
              <a:t>Entry will end when economic profits = 0</a:t>
            </a:r>
          </a:p>
          <a:p>
            <a:pPr marL="0" indent="0">
              <a:buNone/>
            </a:pPr>
            <a:endParaRPr lang="en-US" i="1" dirty="0" smtClean="0">
              <a:solidFill>
                <a:srgbClr val="003366"/>
              </a:solidFill>
            </a:endParaRPr>
          </a:p>
          <a:p>
            <a:r>
              <a:rPr lang="en-US" dirty="0" smtClean="0"/>
              <a:t>This must occur at an output level where</a:t>
            </a:r>
            <a:r>
              <a:rPr lang="en-US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i="1" dirty="0" smtClean="0">
                <a:solidFill>
                  <a:srgbClr val="003366"/>
                </a:solidFill>
              </a:rPr>
              <a:t>P = ATC, and…</a:t>
            </a:r>
          </a:p>
          <a:p>
            <a:pPr marL="0" indent="0">
              <a:buNone/>
            </a:pPr>
            <a:endParaRPr lang="en-US" i="1" dirty="0" smtClean="0">
              <a:solidFill>
                <a:srgbClr val="003366"/>
              </a:solidFill>
            </a:endParaRPr>
          </a:p>
          <a:p>
            <a:r>
              <a:rPr lang="en-US" i="1" dirty="0" smtClean="0">
                <a:solidFill>
                  <a:srgbClr val="003366"/>
                </a:solidFill>
              </a:rPr>
              <a:t>MR = MC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always, for profit maximization</a:t>
            </a:r>
          </a:p>
          <a:p>
            <a:endParaRPr lang="en-US" dirty="0"/>
          </a:p>
          <a:p>
            <a:endParaRPr lang="en-US" dirty="0" smtClean="0"/>
          </a:p>
          <a:p>
            <a:pPr marL="0" indent="0" algn="r">
              <a:buNone/>
            </a:pPr>
            <a:r>
              <a:rPr lang="en-US" i="1" dirty="0" smtClean="0"/>
              <a:t>Illustration…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9933"/>
                </a:solidFill>
              </a:rPr>
              <a:t>The </a:t>
            </a:r>
            <a:r>
              <a:rPr lang="en-US" sz="3600" dirty="0" smtClean="0">
                <a:solidFill>
                  <a:srgbClr val="FF9933"/>
                </a:solidFill>
              </a:rPr>
              <a:t>Firm </a:t>
            </a:r>
            <a:r>
              <a:rPr lang="en-US" sz="3600" dirty="0">
                <a:solidFill>
                  <a:srgbClr val="FF9933"/>
                </a:solidFill>
              </a:rPr>
              <a:t>Equilibrium</a:t>
            </a:r>
          </a:p>
        </p:txBody>
      </p:sp>
      <p:sp>
        <p:nvSpPr>
          <p:cNvPr id="113667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68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69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1619250" y="32845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113671" name="Text Box 7"/>
          <p:cNvSpPr txBox="1">
            <a:spLocks noChangeArrowheads="1"/>
          </p:cNvSpPr>
          <p:nvPr/>
        </p:nvSpPr>
        <p:spPr bwMode="auto">
          <a:xfrm>
            <a:off x="1547813" y="2060575"/>
            <a:ext cx="465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$</a:t>
            </a:r>
          </a:p>
        </p:txBody>
      </p:sp>
      <p:sp>
        <p:nvSpPr>
          <p:cNvPr id="113672" name="Text Box 8"/>
          <p:cNvSpPr txBox="1">
            <a:spLocks noChangeArrowheads="1"/>
          </p:cNvSpPr>
          <p:nvPr/>
        </p:nvSpPr>
        <p:spPr bwMode="auto">
          <a:xfrm>
            <a:off x="4910951" y="5484653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113675" name="Line 11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38100">
            <a:solidFill>
              <a:srgbClr val="00206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76" name="Line 12"/>
          <p:cNvSpPr>
            <a:spLocks noChangeShapeType="1"/>
          </p:cNvSpPr>
          <p:nvPr/>
        </p:nvSpPr>
        <p:spPr bwMode="auto">
          <a:xfrm>
            <a:off x="2124075" y="2852738"/>
            <a:ext cx="1727200" cy="2592387"/>
          </a:xfrm>
          <a:prstGeom prst="line">
            <a:avLst/>
          </a:prstGeom>
          <a:noFill/>
          <a:ln w="31750">
            <a:solidFill>
              <a:srgbClr val="CC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81" name="Line 17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685" name="Text Box 21"/>
          <p:cNvSpPr txBox="1">
            <a:spLocks noChangeArrowheads="1"/>
          </p:cNvSpPr>
          <p:nvPr/>
        </p:nvSpPr>
        <p:spPr bwMode="auto">
          <a:xfrm>
            <a:off x="3924300" y="5013325"/>
            <a:ext cx="7191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MR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113687" name="Text Box 23"/>
          <p:cNvSpPr txBox="1">
            <a:spLocks noChangeArrowheads="1"/>
          </p:cNvSpPr>
          <p:nvPr/>
        </p:nvSpPr>
        <p:spPr bwMode="auto">
          <a:xfrm>
            <a:off x="6156325" y="50133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113692" name="Arc 28"/>
          <p:cNvSpPr>
            <a:spLocks/>
          </p:cNvSpPr>
          <p:nvPr/>
        </p:nvSpPr>
        <p:spPr bwMode="auto">
          <a:xfrm flipV="1">
            <a:off x="1763713" y="2924175"/>
            <a:ext cx="2632075" cy="1752600"/>
          </a:xfrm>
          <a:custGeom>
            <a:avLst/>
            <a:gdLst>
              <a:gd name="G0" fmla="+- 0 0 0"/>
              <a:gd name="G1" fmla="+- 21022 0 0"/>
              <a:gd name="G2" fmla="+- 21600 0 0"/>
              <a:gd name="T0" fmla="*/ 4965 w 20781"/>
              <a:gd name="T1" fmla="*/ 0 h 21022"/>
              <a:gd name="T2" fmla="*/ 20781 w 20781"/>
              <a:gd name="T3" fmla="*/ 15129 h 21022"/>
              <a:gd name="T4" fmla="*/ 0 w 20781"/>
              <a:gd name="T5" fmla="*/ 21022 h 210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781" h="21022" fill="none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</a:path>
              <a:path w="20781" h="21022" stroke="0" extrusionOk="0">
                <a:moveTo>
                  <a:pt x="4964" y="0"/>
                </a:moveTo>
                <a:cubicBezTo>
                  <a:pt x="12590" y="1801"/>
                  <a:pt x="18642" y="7590"/>
                  <a:pt x="20780" y="15129"/>
                </a:cubicBezTo>
                <a:lnTo>
                  <a:pt x="0" y="21022"/>
                </a:lnTo>
                <a:close/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693" name="Text Box 29"/>
          <p:cNvSpPr txBox="1">
            <a:spLocks noChangeArrowheads="1"/>
          </p:cNvSpPr>
          <p:nvPr/>
        </p:nvSpPr>
        <p:spPr bwMode="auto">
          <a:xfrm>
            <a:off x="4356100" y="3068638"/>
            <a:ext cx="574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</a:p>
        </p:txBody>
      </p:sp>
      <p:sp>
        <p:nvSpPr>
          <p:cNvPr id="113695" name="Arc 31"/>
          <p:cNvSpPr>
            <a:spLocks/>
          </p:cNvSpPr>
          <p:nvPr/>
        </p:nvSpPr>
        <p:spPr bwMode="auto">
          <a:xfrm rot="2172942" flipV="1">
            <a:off x="2411413" y="2997200"/>
            <a:ext cx="1920875" cy="1266825"/>
          </a:xfrm>
          <a:custGeom>
            <a:avLst/>
            <a:gdLst>
              <a:gd name="G0" fmla="+- 10366 0 0"/>
              <a:gd name="G1" fmla="+- 21600 0 0"/>
              <a:gd name="G2" fmla="+- 21600 0 0"/>
              <a:gd name="T0" fmla="*/ 0 w 31856"/>
              <a:gd name="T1" fmla="*/ 2650 h 21600"/>
              <a:gd name="T2" fmla="*/ 31856 w 31856"/>
              <a:gd name="T3" fmla="*/ 19423 h 21600"/>
              <a:gd name="T4" fmla="*/ 10366 w 31856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1856" h="21600" fill="none" extrusionOk="0">
                <a:moveTo>
                  <a:pt x="-1" y="2649"/>
                </a:moveTo>
                <a:cubicBezTo>
                  <a:pt x="3178" y="911"/>
                  <a:pt x="6743" y="-1"/>
                  <a:pt x="10366" y="0"/>
                </a:cubicBezTo>
                <a:cubicBezTo>
                  <a:pt x="21452" y="0"/>
                  <a:pt x="30738" y="8393"/>
                  <a:pt x="31856" y="19422"/>
                </a:cubicBezTo>
              </a:path>
              <a:path w="31856" h="21600" stroke="0" extrusionOk="0">
                <a:moveTo>
                  <a:pt x="-1" y="2649"/>
                </a:moveTo>
                <a:cubicBezTo>
                  <a:pt x="3178" y="911"/>
                  <a:pt x="6743" y="-1"/>
                  <a:pt x="10366" y="0"/>
                </a:cubicBezTo>
                <a:cubicBezTo>
                  <a:pt x="21452" y="0"/>
                  <a:pt x="30738" y="8393"/>
                  <a:pt x="31856" y="19422"/>
                </a:cubicBezTo>
                <a:lnTo>
                  <a:pt x="10366" y="21600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696" name="Text Box 32"/>
          <p:cNvSpPr txBox="1">
            <a:spLocks noChangeArrowheads="1"/>
          </p:cNvSpPr>
          <p:nvPr/>
        </p:nvSpPr>
        <p:spPr bwMode="auto">
          <a:xfrm>
            <a:off x="4500563" y="3716338"/>
            <a:ext cx="790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</a:p>
        </p:txBody>
      </p:sp>
      <p:sp>
        <p:nvSpPr>
          <p:cNvPr id="113699" name="Line 35"/>
          <p:cNvSpPr>
            <a:spLocks noChangeShapeType="1"/>
          </p:cNvSpPr>
          <p:nvPr/>
        </p:nvSpPr>
        <p:spPr bwMode="auto">
          <a:xfrm flipH="1" flipV="1">
            <a:off x="2124075" y="4149725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00" name="Text Box 36"/>
          <p:cNvSpPr txBox="1">
            <a:spLocks noChangeArrowheads="1"/>
          </p:cNvSpPr>
          <p:nvPr/>
        </p:nvSpPr>
        <p:spPr bwMode="auto">
          <a:xfrm>
            <a:off x="1331913" y="3933825"/>
            <a:ext cx="793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ATC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113701" name="Text Box 37"/>
          <p:cNvSpPr txBox="1">
            <a:spLocks noChangeArrowheads="1"/>
          </p:cNvSpPr>
          <p:nvPr/>
        </p:nvSpPr>
        <p:spPr bwMode="auto">
          <a:xfrm>
            <a:off x="2268538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E</a:t>
            </a:r>
          </a:p>
        </p:txBody>
      </p:sp>
      <p:sp>
        <p:nvSpPr>
          <p:cNvPr id="113703" name="Oval 39"/>
          <p:cNvSpPr>
            <a:spLocks noChangeArrowheads="1"/>
          </p:cNvSpPr>
          <p:nvPr/>
        </p:nvSpPr>
        <p:spPr bwMode="auto">
          <a:xfrm>
            <a:off x="3132138" y="4365625"/>
            <a:ext cx="144462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705" name="Line 41"/>
          <p:cNvSpPr>
            <a:spLocks noChangeShapeType="1"/>
          </p:cNvSpPr>
          <p:nvPr/>
        </p:nvSpPr>
        <p:spPr bwMode="auto">
          <a:xfrm>
            <a:off x="2124075" y="3141663"/>
            <a:ext cx="1223963" cy="2087562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06" name="Text Box 42"/>
          <p:cNvSpPr txBox="1">
            <a:spLocks noChangeArrowheads="1"/>
          </p:cNvSpPr>
          <p:nvPr/>
        </p:nvSpPr>
        <p:spPr bwMode="auto">
          <a:xfrm>
            <a:off x="3348038" y="5084763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  <a:endParaRPr lang="en-US" baseline="-25000">
              <a:latin typeface="+mj-lt"/>
            </a:endParaRPr>
          </a:p>
        </p:txBody>
      </p:sp>
      <p:sp>
        <p:nvSpPr>
          <p:cNvPr id="113707" name="Line 43"/>
          <p:cNvSpPr>
            <a:spLocks noChangeShapeType="1"/>
          </p:cNvSpPr>
          <p:nvPr/>
        </p:nvSpPr>
        <p:spPr bwMode="auto">
          <a:xfrm flipH="1" flipV="1">
            <a:off x="2124075" y="3716338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08" name="Line 44"/>
          <p:cNvSpPr>
            <a:spLocks noChangeShapeType="1"/>
          </p:cNvSpPr>
          <p:nvPr/>
        </p:nvSpPr>
        <p:spPr bwMode="auto">
          <a:xfrm>
            <a:off x="2452498" y="3716338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09" name="Text Box 45"/>
          <p:cNvSpPr txBox="1">
            <a:spLocks noChangeArrowheads="1"/>
          </p:cNvSpPr>
          <p:nvPr/>
        </p:nvSpPr>
        <p:spPr bwMode="auto">
          <a:xfrm>
            <a:off x="3059113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113711" name="Line 47"/>
          <p:cNvSpPr>
            <a:spLocks noChangeShapeType="1"/>
          </p:cNvSpPr>
          <p:nvPr/>
        </p:nvSpPr>
        <p:spPr bwMode="auto">
          <a:xfrm>
            <a:off x="2167535" y="3500438"/>
            <a:ext cx="463549" cy="1787028"/>
          </a:xfrm>
          <a:prstGeom prst="line">
            <a:avLst/>
          </a:prstGeom>
          <a:noFill/>
          <a:ln w="31750">
            <a:solidFill>
              <a:srgbClr val="CC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3712" name="Oval 48"/>
          <p:cNvSpPr>
            <a:spLocks noChangeArrowheads="1"/>
          </p:cNvSpPr>
          <p:nvPr/>
        </p:nvSpPr>
        <p:spPr bwMode="auto">
          <a:xfrm>
            <a:off x="2409825" y="4580801"/>
            <a:ext cx="144463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3713" name="Text Box 49"/>
          <p:cNvSpPr txBox="1">
            <a:spLocks noChangeArrowheads="1"/>
          </p:cNvSpPr>
          <p:nvPr/>
        </p:nvSpPr>
        <p:spPr bwMode="auto">
          <a:xfrm>
            <a:off x="1619250" y="35004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E</a:t>
            </a:r>
          </a:p>
        </p:txBody>
      </p:sp>
      <p:sp>
        <p:nvSpPr>
          <p:cNvPr id="113714" name="Text Box 50"/>
          <p:cNvSpPr txBox="1">
            <a:spLocks noChangeArrowheads="1"/>
          </p:cNvSpPr>
          <p:nvPr/>
        </p:nvSpPr>
        <p:spPr bwMode="auto">
          <a:xfrm>
            <a:off x="3281046" y="1780957"/>
            <a:ext cx="31686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Profits exist at the initial </a:t>
            </a:r>
            <a:r>
              <a:rPr lang="en-US" dirty="0" smtClean="0">
                <a:latin typeface="+mj-lt"/>
              </a:rPr>
              <a:t>equilibrium</a:t>
            </a:r>
            <a:endParaRPr lang="en-US" dirty="0">
              <a:latin typeface="+mj-lt"/>
            </a:endParaRPr>
          </a:p>
        </p:txBody>
      </p:sp>
      <p:graphicFrame>
        <p:nvGraphicFramePr>
          <p:cNvPr id="36" name="Diagram 35"/>
          <p:cNvGraphicFramePr/>
          <p:nvPr>
            <p:extLst>
              <p:ext uri="{D42A27DB-BD31-4B8C-83A1-F6EECF244321}">
                <p14:modId xmlns:p14="http://schemas.microsoft.com/office/powerpoint/2010/main" val="1991447487"/>
              </p:ext>
            </p:extLst>
          </p:nvPr>
        </p:nvGraphicFramePr>
        <p:xfrm>
          <a:off x="5292725" y="3141663"/>
          <a:ext cx="3527425" cy="1692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3716" name="Text Box 52"/>
          <p:cNvSpPr txBox="1">
            <a:spLocks noChangeArrowheads="1"/>
          </p:cNvSpPr>
          <p:nvPr/>
        </p:nvSpPr>
        <p:spPr bwMode="auto">
          <a:xfrm>
            <a:off x="2198516" y="5045869"/>
            <a:ext cx="574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37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37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3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137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137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99" grpId="0" animBg="1"/>
      <p:bldP spid="113700" grpId="0"/>
      <p:bldP spid="113701" grpId="0"/>
      <p:bldP spid="113703" grpId="0" animBg="1"/>
      <p:bldP spid="113705" grpId="0" animBg="1"/>
      <p:bldP spid="113706" grpId="0"/>
      <p:bldP spid="113707" grpId="0" animBg="1"/>
      <p:bldP spid="113708" grpId="0" animBg="1"/>
      <p:bldP spid="113711" grpId="0" animBg="1"/>
      <p:bldP spid="113712" grpId="0" animBg="1"/>
      <p:bldP spid="113712" grpId="1" animBg="1"/>
      <p:bldP spid="113713" grpId="0"/>
      <p:bldP spid="113714" grpId="0"/>
      <p:bldGraphic spid="36" grpId="0">
        <p:bldAsOne/>
      </p:bldGraphic>
      <p:bldP spid="1137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9933"/>
                </a:solidFill>
              </a:rPr>
              <a:t>Characteristics of the Market</a:t>
            </a:r>
            <a:endParaRPr lang="en-CA" sz="3600" dirty="0">
              <a:solidFill>
                <a:srgbClr val="FF993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/>
              <a:t>Since each firm produces a </a:t>
            </a:r>
            <a:r>
              <a:rPr lang="en-CA" sz="2000" i="1" dirty="0" smtClean="0">
                <a:solidFill>
                  <a:srgbClr val="003366"/>
                </a:solidFill>
              </a:rPr>
              <a:t>differentiated product</a:t>
            </a:r>
            <a:r>
              <a:rPr lang="en-CA" sz="2000" dirty="0" smtClean="0"/>
              <a:t> we do not examine a </a:t>
            </a:r>
            <a:r>
              <a:rPr lang="en-CA" sz="2000" i="1" dirty="0" smtClean="0"/>
              <a:t>market supply and demand</a:t>
            </a:r>
            <a:r>
              <a:rPr lang="en-CA" sz="2000" dirty="0" smtClean="0"/>
              <a:t> set-up – we cannot easily add meals from an Italian restaurant and meals from a Thai restaurant; just as we cannot easily add apples and oranges</a:t>
            </a:r>
          </a:p>
          <a:p>
            <a:pPr marL="0" indent="0">
              <a:buNone/>
            </a:pPr>
            <a:r>
              <a:rPr lang="en-CA" sz="2000" dirty="0" smtClean="0"/>
              <a:t> </a:t>
            </a:r>
          </a:p>
          <a:p>
            <a:r>
              <a:rPr lang="en-CA" sz="2000" dirty="0" smtClean="0"/>
              <a:t>Prices are not necessarily identical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Because of differentiated goods, price increases do not mean that all customers leave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110761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404664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Perfect Competition and Monopolistic Competition</a:t>
            </a:r>
            <a:endParaRPr lang="en-CA" sz="3600" dirty="0">
              <a:solidFill>
                <a:srgbClr val="FF7D19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2060848"/>
            <a:ext cx="7560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003366"/>
              </a:buClr>
              <a:buFont typeface="Arial" pitchFamily="34" charset="0"/>
              <a:buChar char="•"/>
            </a:pPr>
            <a:r>
              <a:rPr lang="en-CA" sz="2000" dirty="0" smtClean="0"/>
              <a:t>Does perfect competition exist - or does every market have a degree of product differentiation?</a:t>
            </a:r>
          </a:p>
          <a:p>
            <a:pPr>
              <a:buClr>
                <a:srgbClr val="003366"/>
              </a:buClr>
            </a:pPr>
            <a:endParaRPr lang="en-CA" sz="2000" dirty="0" smtClean="0"/>
          </a:p>
          <a:p>
            <a:pPr marL="342900" indent="-342900">
              <a:buClr>
                <a:srgbClr val="003366"/>
              </a:buClr>
              <a:buFont typeface="Arial" pitchFamily="34" charset="0"/>
              <a:buChar char="•"/>
            </a:pPr>
            <a:r>
              <a:rPr lang="en-CA" sz="2000" dirty="0" smtClean="0"/>
              <a:t>Perfect competition characterizes many product markets at the wholesale level</a:t>
            </a:r>
          </a:p>
          <a:p>
            <a:pPr>
              <a:buClr>
                <a:srgbClr val="003366"/>
              </a:buClr>
            </a:pPr>
            <a:endParaRPr lang="en-CA" sz="2000" dirty="0" smtClean="0"/>
          </a:p>
          <a:p>
            <a:pPr lvl="1"/>
            <a:r>
              <a:rPr lang="en-CA" sz="2000" i="1" dirty="0" smtClean="0">
                <a:solidFill>
                  <a:srgbClr val="003366"/>
                </a:solidFill>
              </a:rPr>
              <a:t>Examples:</a:t>
            </a:r>
            <a:r>
              <a:rPr lang="en-CA" sz="2000" dirty="0" smtClean="0"/>
              <a:t> markets for agricultural products have a uniform price at any given moment - sugar, wheat, canola </a:t>
            </a:r>
            <a:r>
              <a:rPr lang="en-CA" sz="2000" dirty="0" err="1" smtClean="0"/>
              <a:t>etc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4173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7D19"/>
                </a:solidFill>
              </a:rPr>
              <a:t>Oligopoly - Concepts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556792"/>
            <a:ext cx="8503920" cy="45720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With a small number of firms each must </a:t>
            </a:r>
            <a:r>
              <a:rPr lang="en-US" sz="2000" dirty="0"/>
              <a:t>consider how its actions affect the decisions of its </a:t>
            </a:r>
            <a:r>
              <a:rPr lang="en-US" sz="2000" dirty="0" smtClean="0"/>
              <a:t>competitors</a:t>
            </a:r>
          </a:p>
          <a:p>
            <a:pPr marL="0" indent="0">
              <a:buNone/>
            </a:pPr>
            <a:endParaRPr lang="en-US" sz="2000" dirty="0"/>
          </a:p>
          <a:p>
            <a:pPr lvl="1"/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Collusion</a:t>
            </a:r>
            <a:r>
              <a:rPr lang="en-US" dirty="0" smtClean="0"/>
              <a:t> is where firms attempt to form a cartel in order to act like a monopolist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This is also known as the </a:t>
            </a:r>
            <a:r>
              <a:rPr lang="en-US" i="1" dirty="0" smtClean="0">
                <a:solidFill>
                  <a:srgbClr val="003366"/>
                </a:solidFill>
              </a:rPr>
              <a:t>co-operative outcome </a:t>
            </a:r>
            <a:r>
              <a:rPr lang="en-US" i="1" dirty="0" smtClean="0"/>
              <a:t>- </a:t>
            </a:r>
            <a:r>
              <a:rPr lang="en-US" dirty="0" smtClean="0"/>
              <a:t>though it is illegal, despite the name</a:t>
            </a:r>
          </a:p>
          <a:p>
            <a:pPr marL="274320" lvl="1" indent="0">
              <a:buNone/>
            </a:pPr>
            <a:endParaRPr lang="en-US" i="1" dirty="0">
              <a:solidFill>
                <a:srgbClr val="003366"/>
              </a:solidFill>
            </a:endParaRPr>
          </a:p>
          <a:p>
            <a:pPr lvl="1"/>
            <a:r>
              <a:rPr lang="en-US" dirty="0" smtClean="0"/>
              <a:t>A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conjecture</a:t>
            </a:r>
            <a:r>
              <a:rPr lang="en-US" dirty="0" smtClean="0"/>
              <a:t> is a belief regarding how other firms will react to a strategy or a decision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548640" lvl="2" indent="0">
              <a:buNone/>
            </a:pPr>
            <a:r>
              <a:rPr lang="en-US" sz="2000" i="1" dirty="0"/>
              <a:t>e</a:t>
            </a:r>
            <a:r>
              <a:rPr lang="en-US" sz="2000" i="1" dirty="0" smtClean="0"/>
              <a:t>.g.</a:t>
            </a:r>
            <a:r>
              <a:rPr lang="en-US" sz="2000" dirty="0" smtClean="0"/>
              <a:t> if I lower my price will my competitors follow?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591344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Oligopoly - Concepts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5544616"/>
          </a:xfrm>
        </p:spPr>
        <p:txBody>
          <a:bodyPr>
            <a:noAutofit/>
          </a:bodyPr>
          <a:lstStyle/>
          <a:p>
            <a:r>
              <a:rPr lang="en-US" sz="2000" dirty="0" smtClean="0"/>
              <a:t>Firms recognize their </a:t>
            </a:r>
            <a:r>
              <a:rPr lang="en-US" sz="2000" i="1" dirty="0" smtClean="0">
                <a:solidFill>
                  <a:srgbClr val="003366"/>
                </a:solidFill>
              </a:rPr>
              <a:t>interdependence</a:t>
            </a:r>
            <a:r>
              <a:rPr lang="en-US" sz="2000" dirty="0" smtClean="0"/>
              <a:t> and are thus perhaps involved in a type of ‘game’ – particularly if there are very few competitors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The players are the firms, and they </a:t>
            </a:r>
            <a:r>
              <a:rPr lang="en-US" sz="2000" i="1" dirty="0" smtClean="0"/>
              <a:t>adopt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strategies</a:t>
            </a:r>
            <a:r>
              <a:rPr lang="en-US" sz="2000" dirty="0" smtClean="0"/>
              <a:t> which they hope will maximize their profit:</a:t>
            </a:r>
          </a:p>
          <a:p>
            <a:pPr lvl="1"/>
            <a:r>
              <a:rPr lang="en-US" sz="1600" dirty="0" smtClean="0"/>
              <a:t>What price or quantity decision should they make?</a:t>
            </a:r>
          </a:p>
          <a:p>
            <a:pPr lvl="1"/>
            <a:r>
              <a:rPr lang="en-US" sz="1600" dirty="0" smtClean="0"/>
              <a:t>What advertising decisions should they make, if any?</a:t>
            </a:r>
          </a:p>
          <a:p>
            <a:endParaRPr lang="en-US" sz="2000" dirty="0" smtClean="0"/>
          </a:p>
          <a:p>
            <a:r>
              <a:rPr lang="en-US" sz="2000" dirty="0" smtClean="0"/>
              <a:t>A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Nash equilibrium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is attained when each firm chooses the best strategy given the strategies of the other firms</a:t>
            </a:r>
          </a:p>
          <a:p>
            <a:endParaRPr lang="en-US" sz="1200" dirty="0" smtClean="0"/>
          </a:p>
          <a:p>
            <a:r>
              <a:rPr lang="en-US" sz="2000" dirty="0" smtClean="0"/>
              <a:t>A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dominant strategy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is one that is best regardless of the particular strategy chosen by an opponent or rival</a:t>
            </a:r>
          </a:p>
          <a:p>
            <a:endParaRPr lang="en-US" sz="1200" dirty="0" smtClean="0"/>
          </a:p>
          <a:p>
            <a:r>
              <a:rPr lang="en-US" sz="2000" dirty="0" smtClean="0"/>
              <a:t>Games are frequently illustrated using a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payoff matrix</a:t>
            </a:r>
            <a:r>
              <a:rPr lang="en-US" sz="2000" dirty="0" smtClean="0"/>
              <a:t>, which defines the outcomes in the various scenarios                       </a:t>
            </a:r>
            <a:r>
              <a:rPr lang="en-US" i="1" dirty="0" smtClean="0">
                <a:solidFill>
                  <a:srgbClr val="003366"/>
                </a:solidFill>
              </a:rPr>
              <a:t>Illustrated…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Dominant Strategies</a:t>
            </a:r>
            <a:endParaRPr lang="en-CA" sz="3600" dirty="0">
              <a:solidFill>
                <a:srgbClr val="FF7D19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3809035"/>
              </p:ext>
            </p:extLst>
          </p:nvPr>
        </p:nvGraphicFramePr>
        <p:xfrm>
          <a:off x="611560" y="1700808"/>
          <a:ext cx="6408713" cy="3312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1420"/>
                <a:gridCol w="1602431"/>
                <a:gridCol w="1602431"/>
                <a:gridCol w="1602431"/>
              </a:tblGrid>
              <a:tr h="473373">
                <a:tc gridSpan="4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A </a:t>
                      </a:r>
                      <a:r>
                        <a:rPr lang="en-US" sz="2000" dirty="0">
                          <a:effectLst/>
                        </a:rPr>
                        <a:t>game with dominant strategies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73373"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Kate’s choice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73373"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Contribute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Laze</a:t>
                      </a:r>
                      <a:endParaRPr lang="en-CA" sz="20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3373">
                <a:tc row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Will’s choice</a:t>
                      </a:r>
                      <a:endParaRPr lang="en-CA" sz="2000" b="0" dirty="0">
                        <a:solidFill>
                          <a:schemeClr val="tx1"/>
                        </a:solidFill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Contribute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5,5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2,6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867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Laze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6,2</a:t>
                      </a:r>
                      <a:endParaRPr lang="en-CA" sz="20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3,3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05009">
                <a:tc gridSpan="4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CA" sz="2000" b="0" dirty="0">
                          <a:effectLst/>
                        </a:rPr>
                        <a:t>The first element in each cell denotes the payoff or utility to Will; the second element the utility to Kate.</a:t>
                      </a:r>
                      <a:endParaRPr lang="en-CA" sz="2000" b="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691680" y="5229200"/>
            <a:ext cx="628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3366"/>
                </a:solidFill>
              </a:rPr>
              <a:t>Nash equilibrium</a:t>
            </a:r>
            <a:r>
              <a:rPr lang="en-CA" dirty="0" smtClean="0"/>
              <a:t> is the {laze, laze} combination</a:t>
            </a:r>
            <a:endParaRPr lang="en-CA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716016" y="4038600"/>
            <a:ext cx="694184" cy="1190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403648" y="5692606"/>
            <a:ext cx="630070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No incentive for either player to move away from {laze, laze}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64288" y="1844824"/>
            <a:ext cx="16561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Regardless of Will’s choice, Kate’s choice is always laze: this choice always </a:t>
            </a:r>
            <a:r>
              <a:rPr lang="en-CA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dominates</a:t>
            </a:r>
            <a:r>
              <a:rPr lang="en-CA" dirty="0" smtClean="0"/>
              <a:t>.</a:t>
            </a:r>
          </a:p>
          <a:p>
            <a:endParaRPr lang="en-CA" dirty="0" smtClean="0"/>
          </a:p>
          <a:p>
            <a:r>
              <a:rPr lang="en-CA" dirty="0" smtClean="0"/>
              <a:t>Likewise for Will</a:t>
            </a:r>
            <a:endParaRPr lang="en-CA" dirty="0"/>
          </a:p>
        </p:txBody>
      </p:sp>
      <p:sp>
        <p:nvSpPr>
          <p:cNvPr id="3" name="Oval 2"/>
          <p:cNvSpPr/>
          <p:nvPr/>
        </p:nvSpPr>
        <p:spPr>
          <a:xfrm>
            <a:off x="5311213" y="3429000"/>
            <a:ext cx="720080" cy="75741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643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82" y="404664"/>
            <a:ext cx="8229600" cy="990600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No Dominant Strategies</a:t>
            </a:r>
            <a:endParaRPr lang="en-CA" sz="3600" dirty="0">
              <a:solidFill>
                <a:srgbClr val="FF7D19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1876550"/>
              </p:ext>
            </p:extLst>
          </p:nvPr>
        </p:nvGraphicFramePr>
        <p:xfrm>
          <a:off x="611560" y="1700808"/>
          <a:ext cx="6408713" cy="3312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1420"/>
                <a:gridCol w="1602431"/>
                <a:gridCol w="1602431"/>
                <a:gridCol w="1602431"/>
              </a:tblGrid>
              <a:tr h="473373">
                <a:tc gridSpan="4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A </a:t>
                      </a:r>
                      <a:r>
                        <a:rPr lang="en-US" sz="2000" dirty="0">
                          <a:effectLst/>
                        </a:rPr>
                        <a:t>game with </a:t>
                      </a:r>
                      <a:r>
                        <a:rPr lang="en-US" sz="2000" dirty="0" smtClean="0">
                          <a:effectLst/>
                        </a:rPr>
                        <a:t>no dominant </a:t>
                      </a:r>
                      <a:r>
                        <a:rPr lang="en-US" sz="2000" dirty="0">
                          <a:effectLst/>
                        </a:rPr>
                        <a:t>strategies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73373"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Kate’s choice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73373"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Contribute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Laze</a:t>
                      </a:r>
                      <a:endParaRPr lang="en-CA" sz="20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73373">
                <a:tc row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effectLst/>
                        </a:rPr>
                        <a:t>Will’s choice</a:t>
                      </a:r>
                      <a:endParaRPr lang="en-CA" sz="2000" b="0" dirty="0">
                        <a:solidFill>
                          <a:schemeClr val="tx1"/>
                        </a:solidFill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Contribute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5,5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0,4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3867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Laze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4,0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000" dirty="0" smtClean="0">
                          <a:effectLst/>
                        </a:rPr>
                        <a:t>3,3</a:t>
                      </a:r>
                      <a:endParaRPr lang="en-CA" sz="20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05009">
                <a:tc gridSpan="4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CA" sz="2000" b="0" dirty="0">
                          <a:effectLst/>
                        </a:rPr>
                        <a:t>The first element in each cell denotes the payoff or utility to Will; the second element the utility to Kate.</a:t>
                      </a:r>
                      <a:endParaRPr lang="en-CA" sz="2000" b="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691681" y="522920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There are two Nash </a:t>
            </a:r>
            <a:r>
              <a:rPr lang="en-CA" dirty="0" err="1" smtClean="0"/>
              <a:t>equilibria</a:t>
            </a:r>
            <a:r>
              <a:rPr lang="en-CA" dirty="0" smtClean="0"/>
              <a:t> here: {laze, laze} is one, the other is {contribute, contribute}</a:t>
            </a:r>
            <a:endParaRPr lang="en-CA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4716016" y="4038600"/>
            <a:ext cx="694184" cy="1190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358440" y="5923438"/>
            <a:ext cx="640871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Note still no incentive for either player to move away from {laze, laze} or {contribute, contribute}</a:t>
            </a:r>
            <a:endParaRPr lang="en-CA" dirty="0">
              <a:solidFill>
                <a:schemeClr val="bg1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419872" y="3535680"/>
            <a:ext cx="420608" cy="169352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164288" y="1916832"/>
            <a:ext cx="17281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If Will contributes Kate’ s best choice is also to contribute. If Will lazes Kate’s best choice also is to laze.</a:t>
            </a:r>
          </a:p>
          <a:p>
            <a:r>
              <a:rPr lang="en-CA" dirty="0" smtClean="0"/>
              <a:t>Hence no dominant strategies</a:t>
            </a:r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5940152" y="692696"/>
            <a:ext cx="2827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We have different personal dynamics here</a:t>
            </a:r>
            <a:endParaRPr lang="en-CA" dirty="0"/>
          </a:p>
        </p:txBody>
      </p:sp>
      <p:sp>
        <p:nvSpPr>
          <p:cNvPr id="15" name="Oval 14"/>
          <p:cNvSpPr/>
          <p:nvPr/>
        </p:nvSpPr>
        <p:spPr>
          <a:xfrm>
            <a:off x="3669380" y="2996952"/>
            <a:ext cx="720080" cy="628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311213" y="3417040"/>
            <a:ext cx="720080" cy="65073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576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  <p:bldP spid="14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79712" y="764704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solidFill>
                  <a:srgbClr val="FF7D19"/>
                </a:solidFill>
              </a:rPr>
              <a:t>Firm behaviour in a Game</a:t>
            </a:r>
            <a:endParaRPr lang="en-CA" sz="32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1844824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 smtClean="0"/>
              <a:t>Let us see how these concepts can be applied to a firm competing with another firm</a:t>
            </a:r>
          </a:p>
          <a:p>
            <a:endParaRPr lang="en-CA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 smtClean="0"/>
              <a:t>We will illustrate with the use of a payoff matrix again, in which the elements represent profit rather than utility</a:t>
            </a:r>
            <a:endParaRPr lang="en-CA" sz="2400" dirty="0"/>
          </a:p>
        </p:txBody>
      </p:sp>
    </p:spTree>
    <p:extLst>
      <p:ext uri="{BB962C8B-B14F-4D97-AF65-F5344CB8AC3E}">
        <p14:creationId xmlns:p14="http://schemas.microsoft.com/office/powerpoint/2010/main" val="114389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774269"/>
          </a:xfrm>
        </p:spPr>
        <p:txBody>
          <a:bodyPr/>
          <a:lstStyle/>
          <a:p>
            <a:r>
              <a:rPr lang="en-US" sz="3600" dirty="0" smtClean="0">
                <a:solidFill>
                  <a:srgbClr val="FF9933"/>
                </a:solidFill>
              </a:rPr>
              <a:t>Prisoners’ Dilemma Game</a:t>
            </a:r>
            <a:endParaRPr lang="en-US" sz="3600" dirty="0">
              <a:solidFill>
                <a:srgbClr val="FF9933"/>
              </a:solidFill>
            </a:endParaRPr>
          </a:p>
        </p:txBody>
      </p:sp>
      <p:graphicFrame>
        <p:nvGraphicFramePr>
          <p:cNvPr id="116791" name="Group 5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3135554"/>
              </p:ext>
            </p:extLst>
          </p:nvPr>
        </p:nvGraphicFramePr>
        <p:xfrm>
          <a:off x="2880589" y="2148678"/>
          <a:ext cx="4105275" cy="2849564"/>
        </p:xfrm>
        <a:graphic>
          <a:graphicData uri="http://schemas.openxmlformats.org/drawingml/2006/table">
            <a:tbl>
              <a:tblPr/>
              <a:tblGrid>
                <a:gridCol w="1443037"/>
                <a:gridCol w="866775"/>
                <a:gridCol w="866775"/>
                <a:gridCol w="928688"/>
              </a:tblGrid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Firm B Output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12788"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Firm A Output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7127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High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7127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116792" name="Text Box 56"/>
          <p:cNvSpPr txBox="1">
            <a:spLocks noChangeArrowheads="1"/>
          </p:cNvSpPr>
          <p:nvPr/>
        </p:nvSpPr>
        <p:spPr bwMode="auto">
          <a:xfrm>
            <a:off x="1547664" y="1557338"/>
            <a:ext cx="712879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chemeClr val="bg1"/>
                </a:solidFill>
                <a:latin typeface="+mj-lt"/>
              </a:rPr>
              <a:t>Each element in the payoff matrix represents a value for A, B</a:t>
            </a:r>
            <a:endParaRPr 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6793" name="Oval 57"/>
          <p:cNvSpPr>
            <a:spLocks noChangeArrowheads="1"/>
          </p:cNvSpPr>
          <p:nvPr/>
        </p:nvSpPr>
        <p:spPr bwMode="auto">
          <a:xfrm>
            <a:off x="5039519" y="2852738"/>
            <a:ext cx="936625" cy="2232025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6794" name="Text Box 58"/>
          <p:cNvSpPr txBox="1">
            <a:spLocks noChangeArrowheads="1"/>
          </p:cNvSpPr>
          <p:nvPr/>
        </p:nvSpPr>
        <p:spPr bwMode="auto">
          <a:xfrm>
            <a:off x="7127057" y="3538185"/>
            <a:ext cx="1800869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Given Firm A’s strategy, Firm B always chooses high.</a:t>
            </a:r>
          </a:p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High </a:t>
            </a:r>
            <a:r>
              <a:rPr lang="en-US" dirty="0" smtClean="0">
                <a:latin typeface="+mj-lt"/>
              </a:rPr>
              <a:t>is a </a:t>
            </a:r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Dominant </a:t>
            </a:r>
            <a:r>
              <a:rPr lang="en-US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Strategy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dirty="0" smtClean="0">
                <a:latin typeface="+mj-lt"/>
              </a:rPr>
              <a:t>for B</a:t>
            </a:r>
            <a:endParaRPr lang="en-US" b="1" dirty="0">
              <a:latin typeface="+mj-lt"/>
            </a:endParaRPr>
          </a:p>
        </p:txBody>
      </p:sp>
      <p:sp>
        <p:nvSpPr>
          <p:cNvPr id="116795" name="Oval 59"/>
          <p:cNvSpPr>
            <a:spLocks noChangeArrowheads="1"/>
          </p:cNvSpPr>
          <p:nvPr/>
        </p:nvSpPr>
        <p:spPr bwMode="auto">
          <a:xfrm rot="16200000">
            <a:off x="5039519" y="2601119"/>
            <a:ext cx="936625" cy="2519362"/>
          </a:xfrm>
          <a:prstGeom prst="ellipse">
            <a:avLst/>
          </a:prstGeom>
          <a:noFill/>
          <a:ln w="381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6796" name="Text Box 60"/>
          <p:cNvSpPr txBox="1">
            <a:spLocks noChangeArrowheads="1"/>
          </p:cNvSpPr>
          <p:nvPr/>
        </p:nvSpPr>
        <p:spPr bwMode="auto">
          <a:xfrm>
            <a:off x="2952750" y="5097345"/>
            <a:ext cx="4319587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Given Firm B’s strategy, Firm A always chooses high.</a:t>
            </a:r>
          </a:p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High is </a:t>
            </a:r>
            <a:r>
              <a:rPr lang="en-US" dirty="0" smtClean="0">
                <a:latin typeface="+mj-lt"/>
              </a:rPr>
              <a:t>also the </a:t>
            </a:r>
            <a:r>
              <a:rPr lang="en-US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Dominant </a:t>
            </a:r>
            <a:r>
              <a:rPr lang="en-US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Strategy</a:t>
            </a:r>
            <a:r>
              <a:rPr lang="en-US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dirty="0" smtClean="0">
                <a:latin typeface="+mj-lt"/>
              </a:rPr>
              <a:t>for A</a:t>
            </a:r>
            <a:endParaRPr lang="en-US" b="1" dirty="0">
              <a:latin typeface="+mj-lt"/>
            </a:endParaRPr>
          </a:p>
        </p:txBody>
      </p:sp>
      <p:sp>
        <p:nvSpPr>
          <p:cNvPr id="116797" name="Oval 61"/>
          <p:cNvSpPr>
            <a:spLocks noChangeArrowheads="1"/>
          </p:cNvSpPr>
          <p:nvPr/>
        </p:nvSpPr>
        <p:spPr bwMode="auto">
          <a:xfrm>
            <a:off x="5183982" y="3500438"/>
            <a:ext cx="792162" cy="720725"/>
          </a:xfrm>
          <a:prstGeom prst="ellipse">
            <a:avLst/>
          </a:prstGeom>
          <a:noFill/>
          <a:ln w="57150">
            <a:solidFill>
              <a:srgbClr val="003366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116798" name="Text Box 62"/>
          <p:cNvSpPr txBox="1">
            <a:spLocks noChangeArrowheads="1"/>
          </p:cNvSpPr>
          <p:nvPr/>
        </p:nvSpPr>
        <p:spPr bwMode="auto">
          <a:xfrm>
            <a:off x="0" y="1916832"/>
            <a:ext cx="2771800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+mj-lt"/>
              </a:rPr>
              <a:t>The Nash Equilibrium involves a high output for each. It differs from the max profit strategy – there are incentives to diverge from this latter.</a:t>
            </a:r>
          </a:p>
        </p:txBody>
      </p:sp>
      <p:sp>
        <p:nvSpPr>
          <p:cNvPr id="116799" name="Line 63"/>
          <p:cNvSpPr>
            <a:spLocks noChangeShapeType="1"/>
          </p:cNvSpPr>
          <p:nvPr/>
        </p:nvSpPr>
        <p:spPr bwMode="auto">
          <a:xfrm flipH="1" flipV="1">
            <a:off x="2915816" y="2852935"/>
            <a:ext cx="1943522" cy="72052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4161433"/>
            <a:ext cx="2771800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If they could collude they each increase profits</a:t>
            </a:r>
          </a:p>
          <a:p>
            <a:endParaRPr lang="en-US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85900" y="1307669"/>
            <a:ext cx="6360435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Prisoners’ dilemma is a game where the players end up at an equilibrium which is inferior to a co-operative equilibrium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72337" y="2148678"/>
            <a:ext cx="1414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Elements in the matrix represent profit levels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16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16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16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93" grpId="0" animBg="1"/>
      <p:bldP spid="116794" grpId="0"/>
      <p:bldP spid="116795" grpId="0" animBg="1"/>
      <p:bldP spid="116797" grpId="0" animBg="1"/>
      <p:bldP spid="116798" grpId="0" animBg="1"/>
      <p:bldP spid="116799" grpId="0" animBg="1"/>
      <p:bldP spid="16" grpId="0" animBg="1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7D19"/>
                </a:solidFill>
              </a:rPr>
              <a:t>Duopoly – a </a:t>
            </a:r>
            <a:r>
              <a:rPr lang="en-US" sz="3600" dirty="0" err="1" smtClean="0">
                <a:solidFill>
                  <a:srgbClr val="FF7D19"/>
                </a:solidFill>
              </a:rPr>
              <a:t>Cournot</a:t>
            </a:r>
            <a:r>
              <a:rPr lang="en-US" sz="3600" dirty="0" smtClean="0">
                <a:solidFill>
                  <a:srgbClr val="FF7D19"/>
                </a:solidFill>
              </a:rPr>
              <a:t> Game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sz="1800" dirty="0" smtClean="0"/>
              <a:t>The </a:t>
            </a:r>
            <a:r>
              <a:rPr lang="en-US" sz="1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duopoly model</a:t>
            </a:r>
            <a:r>
              <a:rPr lang="en-US" sz="18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smtClean="0"/>
              <a:t>has two firms who make optimal quantity choices, given the choice made by the other firm</a:t>
            </a:r>
          </a:p>
          <a:p>
            <a:pPr marL="0" indent="0">
              <a:buNone/>
            </a:pPr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Named after the economist </a:t>
            </a:r>
            <a:r>
              <a:rPr lang="en-US" sz="18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Cournot</a:t>
            </a:r>
            <a:r>
              <a:rPr lang="en-US" sz="1800" dirty="0" smtClean="0"/>
              <a:t>, who first analyzed the problem</a:t>
            </a:r>
          </a:p>
          <a:p>
            <a:pPr marL="0" indent="0">
              <a:buNone/>
            </a:pPr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The central idea is: if player one makes some decision, what is the best response on the part of the second player? Then reverse the process: ask what player one’s best strategy would be in response to player two’s choice</a:t>
            </a:r>
          </a:p>
          <a:p>
            <a:pPr marL="0" indent="0">
              <a:buNone/>
            </a:pPr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To determine </a:t>
            </a:r>
            <a:r>
              <a:rPr lang="en-US" sz="1800" i="1" dirty="0" smtClean="0">
                <a:solidFill>
                  <a:srgbClr val="003366"/>
                </a:solidFill>
              </a:rPr>
              <a:t>A’</a:t>
            </a:r>
            <a:r>
              <a:rPr lang="en-US" sz="1800" dirty="0" smtClean="0">
                <a:solidFill>
                  <a:srgbClr val="003366"/>
                </a:solidFill>
              </a:rPr>
              <a:t>s</a:t>
            </a:r>
            <a:r>
              <a:rPr lang="en-US" sz="1800" dirty="0" smtClean="0"/>
              <a:t> strategy, suppose </a:t>
            </a:r>
            <a:r>
              <a:rPr lang="en-US" sz="1800" i="1" dirty="0" smtClean="0">
                <a:solidFill>
                  <a:srgbClr val="003366"/>
                </a:solidFill>
              </a:rPr>
              <a:t>B</a:t>
            </a:r>
            <a:r>
              <a:rPr lang="en-US" sz="18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smtClean="0"/>
              <a:t>decides to supply some quantity, say </a:t>
            </a:r>
            <a:r>
              <a:rPr lang="en-US" sz="1800" i="1" dirty="0" smtClean="0">
                <a:solidFill>
                  <a:srgbClr val="003366"/>
                </a:solidFill>
              </a:rPr>
              <a:t>q</a:t>
            </a:r>
            <a:r>
              <a:rPr lang="en-US" sz="1800" i="1" baseline="-25000" dirty="0" smtClean="0">
                <a:solidFill>
                  <a:srgbClr val="003366"/>
                </a:solidFill>
              </a:rPr>
              <a:t>B1</a:t>
            </a:r>
          </a:p>
          <a:p>
            <a:pPr marL="0" indent="0">
              <a:buNone/>
            </a:pPr>
            <a:endParaRPr lang="en-US" sz="1800" i="1" baseline="-25000" dirty="0" smtClean="0">
              <a:solidFill>
                <a:srgbClr val="003366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A takes this as a given, figures out her demand curve and maximizes profit by choosing an output where </a:t>
            </a:r>
            <a:r>
              <a:rPr lang="en-US" sz="1800" i="1" dirty="0" smtClean="0">
                <a:solidFill>
                  <a:srgbClr val="003366"/>
                </a:solidFill>
              </a:rPr>
              <a:t>MC = MR</a:t>
            </a:r>
          </a:p>
          <a:p>
            <a:pPr>
              <a:buNone/>
            </a:pPr>
            <a:endParaRPr lang="en-US" sz="1800" dirty="0" smtClean="0"/>
          </a:p>
          <a:p>
            <a:pPr algn="r">
              <a:buNone/>
            </a:pPr>
            <a:r>
              <a:rPr lang="en-US" sz="1800" i="1" dirty="0" smtClean="0">
                <a:solidFill>
                  <a:srgbClr val="003366"/>
                </a:solidFill>
              </a:rPr>
              <a:t>Illustration…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Duopoly and </a:t>
            </a:r>
            <a:r>
              <a:rPr lang="en-US" sz="3600" dirty="0" err="1">
                <a:solidFill>
                  <a:srgbClr val="FF7D19"/>
                </a:solidFill>
              </a:rPr>
              <a:t>Cournot</a:t>
            </a:r>
            <a:r>
              <a:rPr lang="en-US" sz="3600" dirty="0">
                <a:solidFill>
                  <a:srgbClr val="FF7D19"/>
                </a:solidFill>
              </a:rPr>
              <a:t> Games</a:t>
            </a:r>
          </a:p>
        </p:txBody>
      </p:sp>
      <p:sp>
        <p:nvSpPr>
          <p:cNvPr id="121859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60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61" name="Line 5"/>
          <p:cNvSpPr>
            <a:spLocks noChangeShapeType="1"/>
          </p:cNvSpPr>
          <p:nvPr/>
        </p:nvSpPr>
        <p:spPr bwMode="auto">
          <a:xfrm flipH="1" flipV="1">
            <a:off x="2124075" y="3573463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1619250" y="3357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0</a:t>
            </a:r>
          </a:p>
        </p:txBody>
      </p:sp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1258888" y="2133600"/>
            <a:ext cx="792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Price</a:t>
            </a: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6372225" y="5461000"/>
            <a:ext cx="1366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121866" name="Line 10"/>
          <p:cNvSpPr>
            <a:spLocks noChangeShapeType="1"/>
          </p:cNvSpPr>
          <p:nvPr/>
        </p:nvSpPr>
        <p:spPr bwMode="auto">
          <a:xfrm>
            <a:off x="2124075" y="2852738"/>
            <a:ext cx="4032250" cy="2592387"/>
          </a:xfrm>
          <a:prstGeom prst="line">
            <a:avLst/>
          </a:prstGeom>
          <a:noFill/>
          <a:ln w="28575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67" name="Line 11"/>
          <p:cNvSpPr>
            <a:spLocks noChangeShapeType="1"/>
          </p:cNvSpPr>
          <p:nvPr/>
        </p:nvSpPr>
        <p:spPr bwMode="auto">
          <a:xfrm>
            <a:off x="2124074" y="2852738"/>
            <a:ext cx="1800027" cy="2576513"/>
          </a:xfrm>
          <a:prstGeom prst="line">
            <a:avLst/>
          </a:prstGeom>
          <a:noFill/>
          <a:ln w="31750">
            <a:solidFill>
              <a:srgbClr val="CCCC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68" name="Line 12"/>
          <p:cNvSpPr>
            <a:spLocks noChangeShapeType="1"/>
          </p:cNvSpPr>
          <p:nvPr/>
        </p:nvSpPr>
        <p:spPr bwMode="auto">
          <a:xfrm>
            <a:off x="3203575" y="3573463"/>
            <a:ext cx="0" cy="18716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69" name="Line 13"/>
          <p:cNvSpPr>
            <a:spLocks noChangeShapeType="1"/>
          </p:cNvSpPr>
          <p:nvPr/>
        </p:nvSpPr>
        <p:spPr bwMode="auto">
          <a:xfrm flipH="1">
            <a:off x="2916238" y="3933825"/>
            <a:ext cx="0" cy="15097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70" name="Text Box 14"/>
          <p:cNvSpPr txBox="1">
            <a:spLocks noChangeArrowheads="1"/>
          </p:cNvSpPr>
          <p:nvPr/>
        </p:nvSpPr>
        <p:spPr bwMode="auto">
          <a:xfrm>
            <a:off x="3762831" y="5084763"/>
            <a:ext cx="592574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MR</a:t>
            </a:r>
          </a:p>
        </p:txBody>
      </p:sp>
      <p:sp>
        <p:nvSpPr>
          <p:cNvPr id="121872" name="Text Box 16"/>
          <p:cNvSpPr txBox="1">
            <a:spLocks noChangeArrowheads="1"/>
          </p:cNvSpPr>
          <p:nvPr/>
        </p:nvSpPr>
        <p:spPr bwMode="auto">
          <a:xfrm>
            <a:off x="5779453" y="4901406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121874" name="Text Box 18"/>
          <p:cNvSpPr txBox="1">
            <a:spLocks noChangeArrowheads="1"/>
          </p:cNvSpPr>
          <p:nvPr/>
        </p:nvSpPr>
        <p:spPr bwMode="auto">
          <a:xfrm>
            <a:off x="4067175" y="3141663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MC</a:t>
            </a:r>
            <a:r>
              <a:rPr lang="en-US" baseline="-25000">
                <a:latin typeface="+mj-lt"/>
              </a:rPr>
              <a:t>A</a:t>
            </a:r>
          </a:p>
        </p:txBody>
      </p:sp>
      <p:sp>
        <p:nvSpPr>
          <p:cNvPr id="121877" name="Line 21"/>
          <p:cNvSpPr>
            <a:spLocks noChangeShapeType="1"/>
          </p:cNvSpPr>
          <p:nvPr/>
        </p:nvSpPr>
        <p:spPr bwMode="auto">
          <a:xfrm flipH="1" flipV="1">
            <a:off x="2124075" y="3933825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78" name="Text Box 22"/>
          <p:cNvSpPr txBox="1">
            <a:spLocks noChangeArrowheads="1"/>
          </p:cNvSpPr>
          <p:nvPr/>
        </p:nvSpPr>
        <p:spPr bwMode="auto">
          <a:xfrm>
            <a:off x="1619250" y="371633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  <a:r>
              <a:rPr lang="en-US" baseline="-25000">
                <a:latin typeface="+mj-lt"/>
              </a:rPr>
              <a:t>1</a:t>
            </a:r>
          </a:p>
        </p:txBody>
      </p:sp>
      <p:sp>
        <p:nvSpPr>
          <p:cNvPr id="121879" name="Text Box 23"/>
          <p:cNvSpPr txBox="1">
            <a:spLocks noChangeArrowheads="1"/>
          </p:cNvSpPr>
          <p:nvPr/>
        </p:nvSpPr>
        <p:spPr bwMode="auto">
          <a:xfrm>
            <a:off x="3202629" y="6186145"/>
            <a:ext cx="2736304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dirty="0" smtClean="0">
                <a:latin typeface="+mj-lt"/>
              </a:rPr>
              <a:t>Profit max choice for A:</a:t>
            </a:r>
            <a:r>
              <a:rPr lang="en-US" dirty="0" smtClean="0">
                <a:latin typeface="+mj-lt"/>
              </a:rPr>
              <a:t> q</a:t>
            </a:r>
            <a:r>
              <a:rPr lang="en-US" baseline="-25000" dirty="0" smtClean="0">
                <a:latin typeface="+mj-lt"/>
              </a:rPr>
              <a:t>A1</a:t>
            </a:r>
            <a:endParaRPr lang="en-US" baseline="-25000" dirty="0">
              <a:latin typeface="+mj-lt"/>
            </a:endParaRPr>
          </a:p>
        </p:txBody>
      </p:sp>
      <p:sp>
        <p:nvSpPr>
          <p:cNvPr id="121882" name="Line 26"/>
          <p:cNvSpPr>
            <a:spLocks noChangeShapeType="1"/>
          </p:cNvSpPr>
          <p:nvPr/>
        </p:nvSpPr>
        <p:spPr bwMode="auto">
          <a:xfrm flipV="1">
            <a:off x="2555875" y="3573463"/>
            <a:ext cx="1943100" cy="12239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83" name="Text Box 27"/>
          <p:cNvSpPr txBox="1">
            <a:spLocks noChangeArrowheads="1"/>
          </p:cNvSpPr>
          <p:nvPr/>
        </p:nvSpPr>
        <p:spPr bwMode="auto">
          <a:xfrm>
            <a:off x="3059113" y="5445125"/>
            <a:ext cx="5048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A0</a:t>
            </a:r>
          </a:p>
        </p:txBody>
      </p:sp>
      <p:graphicFrame>
        <p:nvGraphicFramePr>
          <p:cNvPr id="33" name="Diagram 32"/>
          <p:cNvGraphicFramePr/>
          <p:nvPr>
            <p:extLst>
              <p:ext uri="{D42A27DB-BD31-4B8C-83A1-F6EECF244321}">
                <p14:modId xmlns:p14="http://schemas.microsoft.com/office/powerpoint/2010/main" val="126745113"/>
              </p:ext>
            </p:extLst>
          </p:nvPr>
        </p:nvGraphicFramePr>
        <p:xfrm>
          <a:off x="5278274" y="2143820"/>
          <a:ext cx="3456186" cy="1213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1885" name="Line 29"/>
          <p:cNvSpPr>
            <a:spLocks noChangeShapeType="1"/>
          </p:cNvSpPr>
          <p:nvPr/>
        </p:nvSpPr>
        <p:spPr bwMode="auto">
          <a:xfrm>
            <a:off x="2124075" y="3429000"/>
            <a:ext cx="3023989" cy="2016224"/>
          </a:xfrm>
          <a:prstGeom prst="line">
            <a:avLst/>
          </a:prstGeom>
          <a:noFill/>
          <a:ln w="28575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86" name="Line 30"/>
          <p:cNvSpPr>
            <a:spLocks noChangeShapeType="1"/>
          </p:cNvSpPr>
          <p:nvPr/>
        </p:nvSpPr>
        <p:spPr bwMode="auto">
          <a:xfrm>
            <a:off x="2124075" y="3429000"/>
            <a:ext cx="1368425" cy="2016125"/>
          </a:xfrm>
          <a:prstGeom prst="line">
            <a:avLst/>
          </a:prstGeom>
          <a:noFill/>
          <a:ln w="31750">
            <a:solidFill>
              <a:srgbClr val="CCCC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1887" name="Text Box 31"/>
          <p:cNvSpPr txBox="1">
            <a:spLocks noChangeArrowheads="1"/>
          </p:cNvSpPr>
          <p:nvPr/>
        </p:nvSpPr>
        <p:spPr bwMode="auto">
          <a:xfrm>
            <a:off x="4932363" y="5084763"/>
            <a:ext cx="719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  <a:r>
              <a:rPr lang="en-US" baseline="-25000">
                <a:latin typeface="+mj-lt"/>
              </a:rPr>
              <a:t>AR</a:t>
            </a:r>
          </a:p>
        </p:txBody>
      </p:sp>
      <p:sp>
        <p:nvSpPr>
          <p:cNvPr id="121888" name="Text Box 32"/>
          <p:cNvSpPr txBox="1">
            <a:spLocks noChangeArrowheads="1"/>
          </p:cNvSpPr>
          <p:nvPr/>
        </p:nvSpPr>
        <p:spPr bwMode="auto">
          <a:xfrm>
            <a:off x="1099896" y="4682969"/>
            <a:ext cx="863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dirty="0">
                <a:latin typeface="+mj-lt"/>
              </a:rPr>
              <a:t>MR</a:t>
            </a:r>
            <a:r>
              <a:rPr lang="en-US" baseline="-25000" dirty="0">
                <a:latin typeface="+mj-lt"/>
              </a:rPr>
              <a:t>AR</a:t>
            </a:r>
          </a:p>
        </p:txBody>
      </p:sp>
      <p:sp>
        <p:nvSpPr>
          <p:cNvPr id="121889" name="Text Box 33"/>
          <p:cNvSpPr txBox="1">
            <a:spLocks noChangeArrowheads="1"/>
          </p:cNvSpPr>
          <p:nvPr/>
        </p:nvSpPr>
        <p:spPr bwMode="auto">
          <a:xfrm>
            <a:off x="5580063" y="55165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B1</a:t>
            </a:r>
          </a:p>
        </p:txBody>
      </p:sp>
      <p:sp>
        <p:nvSpPr>
          <p:cNvPr id="121890" name="AutoShape 34"/>
          <p:cNvSpPr>
            <a:spLocks/>
          </p:cNvSpPr>
          <p:nvPr/>
        </p:nvSpPr>
        <p:spPr bwMode="auto">
          <a:xfrm rot="16200000">
            <a:off x="5615930" y="5193382"/>
            <a:ext cx="73025" cy="720725"/>
          </a:xfrm>
          <a:prstGeom prst="leftBrace">
            <a:avLst>
              <a:gd name="adj1" fmla="val 82246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2669626802"/>
              </p:ext>
            </p:extLst>
          </p:nvPr>
        </p:nvGraphicFramePr>
        <p:xfrm>
          <a:off x="2843213" y="1773238"/>
          <a:ext cx="2304851" cy="45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1979577365"/>
              </p:ext>
            </p:extLst>
          </p:nvPr>
        </p:nvGraphicFramePr>
        <p:xfrm>
          <a:off x="5580063" y="3419475"/>
          <a:ext cx="3384376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3" name="Straight Arrow Connector 2"/>
          <p:cNvCxnSpPr/>
          <p:nvPr/>
        </p:nvCxnSpPr>
        <p:spPr>
          <a:xfrm flipV="1">
            <a:off x="1943894" y="4333876"/>
            <a:ext cx="683420" cy="246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627314" y="5476359"/>
            <a:ext cx="503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r>
              <a:rPr lang="en-CA" baseline="-25000" dirty="0" smtClean="0"/>
              <a:t>A1</a:t>
            </a:r>
            <a:endParaRPr lang="en-CA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121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121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4" dur="500"/>
                                        <p:tgtEl>
                                          <p:spTgt spid="121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1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9" grpId="0" animBg="1"/>
      <p:bldP spid="121877" grpId="0" animBg="1"/>
      <p:bldP spid="121878" grpId="0"/>
      <p:bldP spid="121879" grpId="0" animBg="1"/>
      <p:bldGraphic spid="33" grpId="0">
        <p:bldAsOne/>
      </p:bldGraphic>
      <p:bldP spid="121885" grpId="0" animBg="1"/>
      <p:bldP spid="121886" grpId="0" animBg="1"/>
      <p:bldP spid="121887" grpId="0"/>
      <p:bldP spid="121888" grpId="0"/>
      <p:bldP spid="121889" grpId="0"/>
      <p:bldP spid="121890" grpId="0" animBg="1"/>
      <p:bldGraphic spid="35" grpId="0">
        <p:bldAsOne/>
      </p:bldGraphic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9933"/>
                </a:solidFill>
              </a:rPr>
              <a:t>Reaction Functions</a:t>
            </a:r>
            <a:endParaRPr lang="en-US" sz="3600" dirty="0">
              <a:solidFill>
                <a:srgbClr val="FF9933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Suppose we consider a whole series of outputs such as </a:t>
            </a:r>
            <a:r>
              <a:rPr lang="en-US" sz="2000" i="1" dirty="0" smtClean="0">
                <a:solidFill>
                  <a:srgbClr val="003366"/>
                </a:solidFill>
              </a:rPr>
              <a:t>q</a:t>
            </a:r>
            <a:r>
              <a:rPr lang="en-US" sz="2000" i="1" baseline="-25000" dirty="0" smtClean="0">
                <a:solidFill>
                  <a:srgbClr val="003366"/>
                </a:solidFill>
              </a:rPr>
              <a:t>B1</a:t>
            </a:r>
            <a:r>
              <a:rPr lang="en-US" sz="2000" dirty="0" smtClean="0"/>
              <a:t>, and figure out </a:t>
            </a:r>
            <a:r>
              <a:rPr lang="en-US" sz="2000" i="1" dirty="0" smtClean="0">
                <a:solidFill>
                  <a:srgbClr val="003366"/>
                </a:solidFill>
              </a:rPr>
              <a:t>A</a:t>
            </a:r>
            <a:r>
              <a:rPr lang="en-US" sz="2000" dirty="0" smtClean="0">
                <a:solidFill>
                  <a:srgbClr val="003366"/>
                </a:solidFill>
              </a:rPr>
              <a:t>’s </a:t>
            </a:r>
            <a:r>
              <a:rPr lang="en-US" sz="2000" i="1" dirty="0" smtClean="0">
                <a:solidFill>
                  <a:srgbClr val="003366"/>
                </a:solidFill>
              </a:rPr>
              <a:t>profit maximizing reaction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003366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We could plot </a:t>
            </a:r>
            <a:r>
              <a:rPr lang="en-US" sz="2000" i="1" dirty="0" smtClean="0">
                <a:solidFill>
                  <a:srgbClr val="003366"/>
                </a:solidFill>
              </a:rPr>
              <a:t>A</a:t>
            </a:r>
            <a:r>
              <a:rPr lang="en-US" sz="2000" dirty="0" smtClean="0">
                <a:solidFill>
                  <a:srgbClr val="003366"/>
                </a:solidFill>
              </a:rPr>
              <a:t>’s</a:t>
            </a:r>
            <a:r>
              <a:rPr lang="en-US" sz="2000" dirty="0" smtClean="0"/>
              <a:t> reaction on one axis as a response to </a:t>
            </a:r>
            <a:r>
              <a:rPr lang="en-US" sz="2000" i="1" dirty="0" smtClean="0">
                <a:solidFill>
                  <a:srgbClr val="003366"/>
                </a:solidFill>
              </a:rPr>
              <a:t>B</a:t>
            </a:r>
            <a:r>
              <a:rPr lang="en-US" sz="2000" dirty="0" smtClean="0">
                <a:solidFill>
                  <a:srgbClr val="003366"/>
                </a:solidFill>
              </a:rPr>
              <a:t>’s</a:t>
            </a:r>
            <a:r>
              <a:rPr lang="en-US" sz="2000" dirty="0" smtClean="0"/>
              <a:t> choice, giving us a </a:t>
            </a:r>
            <a:r>
              <a:rPr lang="en-US" sz="2000" i="1" dirty="0" smtClean="0">
                <a:solidFill>
                  <a:srgbClr val="003366"/>
                </a:solidFill>
              </a:rPr>
              <a:t>reaction function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0152" y="4725144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003366"/>
                </a:solidFill>
                <a:latin typeface="+mj-lt"/>
              </a:rPr>
              <a:t>Illustration…</a:t>
            </a:r>
            <a:endParaRPr lang="en-US" sz="2400" i="1" dirty="0">
              <a:solidFill>
                <a:srgbClr val="003366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Duopoly and </a:t>
            </a:r>
            <a:r>
              <a:rPr lang="en-US" sz="3600" dirty="0" err="1">
                <a:solidFill>
                  <a:srgbClr val="FF7D19"/>
                </a:solidFill>
              </a:rPr>
              <a:t>Cournot</a:t>
            </a:r>
            <a:r>
              <a:rPr lang="en-US" sz="3600" dirty="0">
                <a:solidFill>
                  <a:srgbClr val="FF7D19"/>
                </a:solidFill>
              </a:rPr>
              <a:t> Games</a:t>
            </a:r>
          </a:p>
        </p:txBody>
      </p:sp>
      <p:sp>
        <p:nvSpPr>
          <p:cNvPr id="123907" name="Line 3"/>
          <p:cNvSpPr>
            <a:spLocks noChangeShapeType="1"/>
          </p:cNvSpPr>
          <p:nvPr/>
        </p:nvSpPr>
        <p:spPr bwMode="auto">
          <a:xfrm>
            <a:off x="2124075" y="2060575"/>
            <a:ext cx="0" cy="33845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08" name="Line 4"/>
          <p:cNvSpPr>
            <a:spLocks noChangeShapeType="1"/>
          </p:cNvSpPr>
          <p:nvPr/>
        </p:nvSpPr>
        <p:spPr bwMode="auto">
          <a:xfrm>
            <a:off x="2124075" y="5445125"/>
            <a:ext cx="4392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09" name="Line 5"/>
          <p:cNvSpPr>
            <a:spLocks noChangeShapeType="1"/>
          </p:cNvSpPr>
          <p:nvPr/>
        </p:nvSpPr>
        <p:spPr bwMode="auto">
          <a:xfrm flipH="1" flipV="1">
            <a:off x="2124075" y="4005263"/>
            <a:ext cx="71913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10" name="Text Box 6"/>
          <p:cNvSpPr txBox="1">
            <a:spLocks noChangeArrowheads="1"/>
          </p:cNvSpPr>
          <p:nvPr/>
        </p:nvSpPr>
        <p:spPr bwMode="auto">
          <a:xfrm>
            <a:off x="1547813" y="4076700"/>
            <a:ext cx="649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latin typeface="+mj-lt"/>
              </a:rPr>
              <a:t>q</a:t>
            </a:r>
            <a:r>
              <a:rPr lang="en-US" baseline="-25000" dirty="0" err="1">
                <a:latin typeface="+mj-lt"/>
              </a:rPr>
              <a:t>AE</a:t>
            </a:r>
            <a:endParaRPr lang="en-US" baseline="-25000" dirty="0">
              <a:latin typeface="+mj-lt"/>
            </a:endParaRPr>
          </a:p>
        </p:txBody>
      </p:sp>
      <p:sp>
        <p:nvSpPr>
          <p:cNvPr id="123914" name="Line 10"/>
          <p:cNvSpPr>
            <a:spLocks noChangeShapeType="1"/>
          </p:cNvSpPr>
          <p:nvPr/>
        </p:nvSpPr>
        <p:spPr bwMode="auto">
          <a:xfrm>
            <a:off x="2124075" y="2852738"/>
            <a:ext cx="2663825" cy="2592387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15" name="Line 11"/>
          <p:cNvSpPr>
            <a:spLocks noChangeShapeType="1"/>
          </p:cNvSpPr>
          <p:nvPr/>
        </p:nvSpPr>
        <p:spPr bwMode="auto">
          <a:xfrm>
            <a:off x="2124075" y="3716338"/>
            <a:ext cx="4248150" cy="165735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16" name="Line 12"/>
          <p:cNvSpPr>
            <a:spLocks noChangeShapeType="1"/>
          </p:cNvSpPr>
          <p:nvPr/>
        </p:nvSpPr>
        <p:spPr bwMode="auto">
          <a:xfrm>
            <a:off x="2843213" y="400526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17" name="Line 13"/>
          <p:cNvSpPr>
            <a:spLocks noChangeShapeType="1"/>
          </p:cNvSpPr>
          <p:nvPr/>
        </p:nvSpPr>
        <p:spPr bwMode="auto">
          <a:xfrm flipH="1">
            <a:off x="3563938" y="4221163"/>
            <a:ext cx="0" cy="122237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29" name="Diagram 28"/>
          <p:cNvGraphicFramePr/>
          <p:nvPr>
            <p:extLst>
              <p:ext uri="{D42A27DB-BD31-4B8C-83A1-F6EECF244321}">
                <p14:modId xmlns:p14="http://schemas.microsoft.com/office/powerpoint/2010/main" val="2365800099"/>
              </p:ext>
            </p:extLst>
          </p:nvPr>
        </p:nvGraphicFramePr>
        <p:xfrm>
          <a:off x="4204122" y="3154338"/>
          <a:ext cx="3312890" cy="729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3927" name="Text Box 23"/>
          <p:cNvSpPr txBox="1">
            <a:spLocks noChangeArrowheads="1"/>
          </p:cNvSpPr>
          <p:nvPr/>
        </p:nvSpPr>
        <p:spPr bwMode="auto">
          <a:xfrm>
            <a:off x="2555875" y="54451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</a:t>
            </a:r>
            <a:r>
              <a:rPr lang="en-US" baseline="-25000" dirty="0">
                <a:latin typeface="+mj-lt"/>
              </a:rPr>
              <a:t>B1</a:t>
            </a:r>
          </a:p>
        </p:txBody>
      </p:sp>
      <p:sp>
        <p:nvSpPr>
          <p:cNvPr id="123934" name="Line 30"/>
          <p:cNvSpPr>
            <a:spLocks noChangeShapeType="1"/>
          </p:cNvSpPr>
          <p:nvPr/>
        </p:nvSpPr>
        <p:spPr bwMode="auto">
          <a:xfrm flipH="1" flipV="1">
            <a:off x="2124075" y="4292600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3936" name="Text Box 32"/>
          <p:cNvSpPr txBox="1">
            <a:spLocks noChangeArrowheads="1"/>
          </p:cNvSpPr>
          <p:nvPr/>
        </p:nvSpPr>
        <p:spPr bwMode="auto">
          <a:xfrm>
            <a:off x="3348038" y="5445125"/>
            <a:ext cx="57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latin typeface="+mj-lt"/>
              </a:rPr>
              <a:t>q</a:t>
            </a:r>
            <a:r>
              <a:rPr lang="en-US" baseline="-25000" dirty="0" err="1">
                <a:latin typeface="+mj-lt"/>
              </a:rPr>
              <a:t>BE</a:t>
            </a:r>
            <a:endParaRPr lang="en-US" baseline="-25000" dirty="0">
              <a:latin typeface="+mj-lt"/>
            </a:endParaRPr>
          </a:p>
        </p:txBody>
      </p:sp>
      <p:sp>
        <p:nvSpPr>
          <p:cNvPr id="123937" name="Text Box 33"/>
          <p:cNvSpPr txBox="1">
            <a:spLocks noChangeArrowheads="1"/>
          </p:cNvSpPr>
          <p:nvPr/>
        </p:nvSpPr>
        <p:spPr bwMode="auto">
          <a:xfrm>
            <a:off x="1908175" y="5445125"/>
            <a:ext cx="5048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B0</a:t>
            </a:r>
          </a:p>
        </p:txBody>
      </p:sp>
      <p:sp>
        <p:nvSpPr>
          <p:cNvPr id="123938" name="Text Box 34"/>
          <p:cNvSpPr txBox="1">
            <a:spLocks noChangeArrowheads="1"/>
          </p:cNvSpPr>
          <p:nvPr/>
        </p:nvSpPr>
        <p:spPr bwMode="auto">
          <a:xfrm>
            <a:off x="1547813" y="37893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</a:t>
            </a:r>
            <a:r>
              <a:rPr lang="en-US" baseline="-25000" dirty="0">
                <a:latin typeface="+mj-lt"/>
              </a:rPr>
              <a:t>A1</a:t>
            </a:r>
          </a:p>
        </p:txBody>
      </p:sp>
      <p:sp>
        <p:nvSpPr>
          <p:cNvPr id="123939" name="Text Box 35"/>
          <p:cNvSpPr txBox="1">
            <a:spLocks noChangeArrowheads="1"/>
          </p:cNvSpPr>
          <p:nvPr/>
        </p:nvSpPr>
        <p:spPr bwMode="auto">
          <a:xfrm>
            <a:off x="1547813" y="3500438"/>
            <a:ext cx="5048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</a:t>
            </a:r>
            <a:r>
              <a:rPr lang="en-US" baseline="-25000" dirty="0">
                <a:latin typeface="+mj-lt"/>
              </a:rPr>
              <a:t>A0</a:t>
            </a:r>
          </a:p>
        </p:txBody>
      </p:sp>
      <p:sp>
        <p:nvSpPr>
          <p:cNvPr id="123940" name="Text Box 36"/>
          <p:cNvSpPr txBox="1">
            <a:spLocks noChangeArrowheads="1"/>
          </p:cNvSpPr>
          <p:nvPr/>
        </p:nvSpPr>
        <p:spPr bwMode="auto">
          <a:xfrm>
            <a:off x="2411413" y="2636838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B’s Reaction Function R</a:t>
            </a:r>
            <a:r>
              <a:rPr lang="en-US" baseline="-25000" dirty="0">
                <a:latin typeface="+mj-lt"/>
              </a:rPr>
              <a:t>B</a:t>
            </a: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2343734617"/>
              </p:ext>
            </p:extLst>
          </p:nvPr>
        </p:nvGraphicFramePr>
        <p:xfrm>
          <a:off x="5436096" y="4437112"/>
          <a:ext cx="3456880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1808084641"/>
              </p:ext>
            </p:extLst>
          </p:nvPr>
        </p:nvGraphicFramePr>
        <p:xfrm>
          <a:off x="2555776" y="1628800"/>
          <a:ext cx="4032101" cy="45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23944" name="Text Box 40"/>
          <p:cNvSpPr txBox="1">
            <a:spLocks noChangeArrowheads="1"/>
          </p:cNvSpPr>
          <p:nvPr/>
        </p:nvSpPr>
        <p:spPr bwMode="auto">
          <a:xfrm>
            <a:off x="4429125" y="5550693"/>
            <a:ext cx="2087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B’s Output</a:t>
            </a:r>
          </a:p>
        </p:txBody>
      </p:sp>
      <p:sp>
        <p:nvSpPr>
          <p:cNvPr id="123945" name="Text Box 41"/>
          <p:cNvSpPr txBox="1">
            <a:spLocks noChangeArrowheads="1"/>
          </p:cNvSpPr>
          <p:nvPr/>
        </p:nvSpPr>
        <p:spPr bwMode="auto">
          <a:xfrm>
            <a:off x="333263" y="2060575"/>
            <a:ext cx="153919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A’s Output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63938" y="3964600"/>
            <a:ext cx="215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E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3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3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3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3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3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3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3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3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3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9" grpId="0" animBg="1"/>
      <p:bldP spid="123910" grpId="0"/>
      <p:bldP spid="123914" grpId="0" animBg="1"/>
      <p:bldP spid="123915" grpId="0" animBg="1"/>
      <p:bldP spid="123916" grpId="0" animBg="1"/>
      <p:bldP spid="123917" grpId="0" animBg="1"/>
      <p:bldGraphic spid="29" grpId="0">
        <p:bldAsOne/>
      </p:bldGraphic>
      <p:bldP spid="123927" grpId="0"/>
      <p:bldP spid="123934" grpId="0" animBg="1"/>
      <p:bldP spid="123936" grpId="0"/>
      <p:bldP spid="123938" grpId="0"/>
      <p:bldP spid="123939" grpId="0"/>
      <p:bldP spid="123940" grpId="0"/>
      <p:bldGraphic spid="28" grpId="0">
        <p:bldAsOne/>
      </p:bldGraphic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FF9933"/>
                </a:solidFill>
              </a:rPr>
              <a:t>Duopoly and </a:t>
            </a:r>
            <a:r>
              <a:rPr lang="en-US" sz="3600" dirty="0" err="1" smtClean="0">
                <a:solidFill>
                  <a:srgbClr val="FF9933"/>
                </a:solidFill>
              </a:rPr>
              <a:t>Cournot</a:t>
            </a:r>
            <a:r>
              <a:rPr lang="en-US" sz="3600" dirty="0" smtClean="0">
                <a:solidFill>
                  <a:srgbClr val="FF9933"/>
                </a:solidFill>
              </a:rPr>
              <a:t> Games</a:t>
            </a:r>
            <a:endParaRPr lang="en-US" sz="3600" dirty="0">
              <a:solidFill>
                <a:srgbClr val="FF9933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This equilibrium is not collusive (or cooperative), and thus it is not the monopoly equilibrium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Joint output is higher, and price is lower, than the case of a cooperative game with a successful cartel (monopoly)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Less is produced than in perfect competition  -  why?</a:t>
            </a:r>
          </a:p>
          <a:p>
            <a:r>
              <a:rPr lang="en-US" sz="2000" dirty="0" smtClean="0"/>
              <a:t>Because each producer equates MC = </a:t>
            </a:r>
            <a:r>
              <a:rPr lang="en-US" sz="2000" dirty="0" err="1" smtClean="0"/>
              <a:t>MR</a:t>
            </a:r>
            <a:r>
              <a:rPr lang="en-US" sz="2000" baseline="-25000" dirty="0" err="1" smtClean="0"/>
              <a:t>residual</a:t>
            </a:r>
            <a:r>
              <a:rPr lang="en-US" sz="2000" dirty="0" smtClean="0"/>
              <a:t>, not MC = Price</a:t>
            </a:r>
          </a:p>
          <a:p>
            <a:pPr marL="0" indent="0">
              <a:buNone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9933"/>
                </a:solidFill>
              </a:rPr>
              <a:t>Entry with Duopoly – Fixed Costs</a:t>
            </a:r>
            <a:endParaRPr lang="en-US" sz="3600" dirty="0">
              <a:solidFill>
                <a:srgbClr val="FF993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661248"/>
          </a:xfrm>
        </p:spPr>
        <p:txBody>
          <a:bodyPr>
            <a:noAutofit/>
          </a:bodyPr>
          <a:lstStyle/>
          <a:p>
            <a:r>
              <a:rPr lang="en-CA" sz="2000" dirty="0" smtClean="0"/>
              <a:t>Are duopoly </a:t>
            </a:r>
            <a:r>
              <a:rPr lang="en-CA" sz="2000" dirty="0" smtClean="0">
                <a:solidFill>
                  <a:srgbClr val="3E5D78"/>
                </a:solidFill>
              </a:rPr>
              <a:t>profits sustainable</a:t>
            </a:r>
            <a:r>
              <a:rPr lang="en-CA" sz="2000" dirty="0" smtClean="0"/>
              <a:t>? In our example each firm makes an economic profit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Will new competitor enter? </a:t>
            </a:r>
          </a:p>
          <a:p>
            <a:r>
              <a:rPr lang="en-CA" sz="2000" dirty="0" smtClean="0"/>
              <a:t>This may depend upon </a:t>
            </a:r>
            <a:r>
              <a:rPr lang="en-CA" sz="2000" i="1" dirty="0" smtClean="0">
                <a:solidFill>
                  <a:srgbClr val="3E5D78"/>
                </a:solidFill>
              </a:rPr>
              <a:t>fixed costs….Example..</a:t>
            </a:r>
          </a:p>
          <a:p>
            <a:pPr marL="0" indent="0">
              <a:buNone/>
            </a:pPr>
            <a:endParaRPr lang="en-CA" sz="2000" i="1" dirty="0" smtClean="0">
              <a:solidFill>
                <a:srgbClr val="3E5D78"/>
              </a:solidFill>
            </a:endParaRPr>
          </a:p>
          <a:p>
            <a:r>
              <a:rPr lang="en-CA" sz="2000" dirty="0" smtClean="0"/>
              <a:t>In addition to a constant MC, suppose each firm has a fixed cost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Here, </a:t>
            </a:r>
            <a:r>
              <a:rPr lang="en-CA" sz="2000" dirty="0" smtClean="0">
                <a:solidFill>
                  <a:srgbClr val="3E5D78"/>
                </a:solidFill>
              </a:rPr>
              <a:t>operating profits (revenues – variable costs) must cover fixed costs</a:t>
            </a:r>
          </a:p>
          <a:p>
            <a:pPr marL="0" indent="0">
              <a:buNone/>
            </a:pPr>
            <a:endParaRPr lang="en-CA" sz="2000" dirty="0" smtClean="0">
              <a:solidFill>
                <a:srgbClr val="3E5D78"/>
              </a:solidFill>
            </a:endParaRPr>
          </a:p>
          <a:p>
            <a:r>
              <a:rPr lang="en-CA" sz="2000" dirty="0" smtClean="0"/>
              <a:t>With a third or forth firm competing, operating profits may not be sufficient to cover fixed costs and so potential entrants may decide not to enter</a:t>
            </a:r>
          </a:p>
          <a:p>
            <a:pPr marL="0" indent="0" algn="r">
              <a:buNone/>
            </a:pPr>
            <a:r>
              <a:rPr lang="en-CA" sz="2000" i="1" dirty="0" smtClean="0">
                <a:solidFill>
                  <a:srgbClr val="003366"/>
                </a:solidFill>
              </a:rPr>
              <a:t>Examples….</a:t>
            </a:r>
            <a:endParaRPr lang="en-US" sz="2000" i="1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46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>
                <a:solidFill>
                  <a:srgbClr val="FF7D19"/>
                </a:solidFill>
              </a:rPr>
              <a:t>Duopolies with profit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dirty="0" smtClean="0"/>
              <a:t>Boeing and Airbus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/>
              <a:t>Canadian National and Canadian Pacific Railways</a:t>
            </a:r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>
                <a:solidFill>
                  <a:srgbClr val="003366"/>
                </a:solidFill>
              </a:rPr>
              <a:t>Entry costs are too great </a:t>
            </a:r>
          </a:p>
          <a:p>
            <a:pPr lvl="1"/>
            <a:r>
              <a:rPr lang="en-CA" sz="1800" dirty="0" smtClean="0"/>
              <a:t>More generally: Why is Lexus not an independent firm (Toyota is its parent)? Why is Honda the parent of Acura, and Nissan the parent of Infinity?</a:t>
            </a:r>
          </a:p>
          <a:p>
            <a:pPr marL="274320" lvl="1" indent="0">
              <a:buNone/>
            </a:pPr>
            <a:endParaRPr lang="en-CA" sz="1600" dirty="0" smtClean="0"/>
          </a:p>
          <a:p>
            <a:r>
              <a:rPr lang="en-CA" sz="2000" dirty="0" smtClean="0"/>
              <a:t>Fixed costs – research and development, marketing and distribution etc.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845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FF7D19"/>
                </a:solidFill>
              </a:rPr>
              <a:t>Monopoly – Perfect Competition Output</a:t>
            </a:r>
            <a:endParaRPr lang="en-US" dirty="0">
              <a:solidFill>
                <a:srgbClr val="FF7D19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539134" y="1631702"/>
            <a:ext cx="0" cy="345638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539134" y="5088086"/>
            <a:ext cx="55446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539134" y="3863950"/>
            <a:ext cx="55446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937402" y="3004206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Assume Constant MC = Perf Comp supply curve</a:t>
            </a:r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539134" y="1847726"/>
            <a:ext cx="5688632" cy="2952328"/>
          </a:xfrm>
          <a:prstGeom prst="line">
            <a:avLst/>
          </a:prstGeom>
          <a:ln w="38100">
            <a:solidFill>
              <a:srgbClr val="3E5D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539134" y="1847726"/>
            <a:ext cx="3096344" cy="3240360"/>
          </a:xfrm>
          <a:prstGeom prst="line">
            <a:avLst/>
          </a:prstGeom>
          <a:ln w="31750">
            <a:solidFill>
              <a:srgbClr val="CCCC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795718" y="422399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D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4131422" y="422399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MR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787606" y="1962125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Perfect Competition output P = MC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 flipH="1">
            <a:off x="5427566" y="3143870"/>
            <a:ext cx="360040" cy="6480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59014" y="4265630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Monopoly output</a:t>
            </a:r>
            <a:endParaRPr lang="en-US" dirty="0"/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1755158" y="4007966"/>
            <a:ext cx="1512168" cy="46805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043190" y="5304110"/>
            <a:ext cx="640871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</a:rPr>
              <a:t>Since MR has twice the slope of the D curve, it intersects any horizontal line at half the value of D; Hence Q</a:t>
            </a:r>
            <a:r>
              <a:rPr lang="en-CA" baseline="-25000" dirty="0" smtClean="0">
                <a:solidFill>
                  <a:schemeClr val="bg1"/>
                </a:solidFill>
              </a:rPr>
              <a:t>M</a:t>
            </a:r>
            <a:r>
              <a:rPr lang="en-CA" dirty="0" smtClean="0">
                <a:solidFill>
                  <a:schemeClr val="bg1"/>
                </a:solidFill>
              </a:rPr>
              <a:t> = (1/2)Q</a:t>
            </a:r>
            <a:r>
              <a:rPr lang="en-CA" baseline="-25000" dirty="0" smtClean="0">
                <a:solidFill>
                  <a:schemeClr val="bg1"/>
                </a:solidFill>
              </a:rPr>
              <a:t>PC</a:t>
            </a:r>
            <a:r>
              <a:rPr lang="en-CA" dirty="0" smtClean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5427566" y="4007966"/>
            <a:ext cx="0" cy="108012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411342" y="3863950"/>
            <a:ext cx="0" cy="122413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455897" y="4728046"/>
            <a:ext cx="684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r>
              <a:rPr lang="en-CA" baseline="-25000" dirty="0" smtClean="0"/>
              <a:t>PC</a:t>
            </a:r>
            <a:endParaRPr lang="en-US" baseline="-25000" dirty="0"/>
          </a:p>
        </p:txBody>
      </p:sp>
      <p:sp>
        <p:nvSpPr>
          <p:cNvPr id="34" name="TextBox 33"/>
          <p:cNvSpPr txBox="1"/>
          <p:nvPr/>
        </p:nvSpPr>
        <p:spPr>
          <a:xfrm>
            <a:off x="2871282" y="4728046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r>
              <a:rPr lang="en-CA" baseline="-25000" dirty="0" smtClean="0"/>
              <a:t>M</a:t>
            </a:r>
            <a:endParaRPr lang="en-US" baseline="-25000" dirty="0"/>
          </a:p>
        </p:txBody>
      </p:sp>
      <p:sp>
        <p:nvSpPr>
          <p:cNvPr id="35" name="TextBox 34"/>
          <p:cNvSpPr txBox="1"/>
          <p:nvPr/>
        </p:nvSpPr>
        <p:spPr>
          <a:xfrm>
            <a:off x="1107086" y="196212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$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6291662" y="4745829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Quantity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67326" y="1775718"/>
            <a:ext cx="17281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The Cournot equilibrium lies between Q</a:t>
            </a:r>
            <a:r>
              <a:rPr lang="en-CA" sz="1600" baseline="-25000" dirty="0" smtClean="0"/>
              <a:t>M</a:t>
            </a:r>
            <a:r>
              <a:rPr lang="en-CA" sz="1600" dirty="0" smtClean="0"/>
              <a:t> and Q</a:t>
            </a:r>
            <a:r>
              <a:rPr lang="en-CA" sz="1600" baseline="-25000" dirty="0" smtClean="0"/>
              <a:t>PC</a:t>
            </a:r>
            <a:endParaRPr lang="en-CA" sz="1600" baseline="-25000" dirty="0"/>
          </a:p>
        </p:txBody>
      </p:sp>
    </p:spTree>
    <p:extLst>
      <p:ext uri="{BB962C8B-B14F-4D97-AF65-F5344CB8AC3E}">
        <p14:creationId xmlns:p14="http://schemas.microsoft.com/office/powerpoint/2010/main" val="245249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  <p:bldP spid="25" grpId="0"/>
      <p:bldP spid="28" grpId="0" animBg="1"/>
      <p:bldP spid="33" grpId="0"/>
      <p:bldP spid="34" grpId="0"/>
      <p:bldP spid="35" grpId="0"/>
      <p:bldP spid="36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Entry and Potential </a:t>
            </a:r>
            <a:r>
              <a:rPr lang="en-US" sz="3600" dirty="0" smtClean="0">
                <a:solidFill>
                  <a:srgbClr val="FF7D19"/>
                </a:solidFill>
              </a:rPr>
              <a:t>Competition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340768"/>
            <a:ext cx="8229600" cy="4876800"/>
          </a:xfrm>
        </p:spPr>
        <p:txBody>
          <a:bodyPr>
            <a:normAutofit fontScale="92500" lnSpcReduction="20000"/>
          </a:bodyPr>
          <a:lstStyle/>
          <a:p>
            <a:pPr marL="274320" lvl="1" indent="0">
              <a:buNone/>
            </a:pPr>
            <a:endParaRPr lang="en-US" dirty="0"/>
          </a:p>
          <a:p>
            <a:r>
              <a:rPr lang="en-US" sz="2000" dirty="0" smtClean="0"/>
              <a:t>A 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strategic entry barrier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might involve constructing additional, unused capacity in order to deter entry. </a:t>
            </a:r>
            <a:r>
              <a:rPr lang="en-US" sz="2000" i="1" dirty="0" smtClean="0">
                <a:solidFill>
                  <a:srgbClr val="003366"/>
                </a:solidFill>
              </a:rPr>
              <a:t>Examples:</a:t>
            </a:r>
            <a:r>
              <a:rPr lang="en-US" sz="2000" dirty="0" smtClean="0"/>
              <a:t> profitable ski hills or  amusement parks or ‘event’ facilities. </a:t>
            </a:r>
            <a:r>
              <a:rPr lang="en-CA" sz="2000" dirty="0" smtClean="0"/>
              <a:t>Such </a:t>
            </a:r>
            <a:r>
              <a:rPr lang="en-CA" sz="2000" dirty="0"/>
              <a:t>barriers are frequently defined under the heading </a:t>
            </a:r>
            <a:r>
              <a:rPr lang="en-CA" sz="2000" dirty="0" smtClean="0">
                <a:solidFill>
                  <a:srgbClr val="003366"/>
                </a:solidFill>
              </a:rPr>
              <a:t>over-investment</a:t>
            </a:r>
          </a:p>
          <a:p>
            <a:pPr marL="0" indent="0">
              <a:buNone/>
            </a:pPr>
            <a:endParaRPr lang="en-CA" sz="2000" dirty="0">
              <a:solidFill>
                <a:srgbClr val="003366"/>
              </a:solidFill>
            </a:endParaRPr>
          </a:p>
          <a:p>
            <a:r>
              <a:rPr lang="en-CA" sz="2000" dirty="0">
                <a:solidFill>
                  <a:srgbClr val="003366"/>
                </a:solidFill>
              </a:rPr>
              <a:t>Transition or termination costs</a:t>
            </a:r>
            <a:r>
              <a:rPr lang="en-CA" sz="2000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CA" sz="2000" dirty="0"/>
              <a:t>Firms can make termination of a contract costly – as in auto leasing or cell-phone plans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CA" sz="2000" dirty="0" smtClean="0"/>
              <a:t>This is in contrast to a </a:t>
            </a:r>
            <a:r>
              <a:rPr lang="en-CA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</a:t>
            </a:r>
            <a:r>
              <a:rPr lang="en-CA" sz="2000" dirty="0" smtClean="0"/>
              <a:t> barrier such as fixed costs/scale economies</a:t>
            </a:r>
            <a:endParaRPr lang="en-CA" sz="2000" dirty="0"/>
          </a:p>
          <a:p>
            <a:pPr marL="0" indent="0">
              <a:buNone/>
            </a:pPr>
            <a:endParaRPr lang="en-CA" sz="2000" dirty="0" smtClean="0"/>
          </a:p>
          <a:p>
            <a:r>
              <a:rPr lang="en-CA" sz="2000" dirty="0" smtClean="0">
                <a:solidFill>
                  <a:srgbClr val="003366"/>
                </a:solidFill>
              </a:rPr>
              <a:t>Network</a:t>
            </a:r>
            <a:r>
              <a:rPr lang="en-CA" sz="20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>
                <a:solidFill>
                  <a:srgbClr val="003366"/>
                </a:solidFill>
              </a:rPr>
              <a:t>externalities</a:t>
            </a:r>
            <a:r>
              <a:rPr lang="en-CA" sz="20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CA" sz="2000" dirty="0" smtClean="0"/>
              <a:t>are a form of entry barrier. Facebook’s extensive network of users make entry for other social networks difficult. In this instance Facebook had the benefit of being the first entrant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Conclusion: The reality of our many different market structures is complex 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4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49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49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49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49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533400"/>
            <a:ext cx="8229600" cy="80736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F7D19"/>
                </a:solidFill>
              </a:rPr>
              <a:t>Heterogeneous Agents and Matching Markets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340768"/>
            <a:ext cx="71287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Markets are somewhat like clearing houses: they equate supply with demand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Some markets involve </a:t>
            </a: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heterogeneous ‘goods’ </a:t>
            </a:r>
            <a:r>
              <a:rPr lang="en-CA" dirty="0" smtClean="0"/>
              <a:t>and </a:t>
            </a: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heterogeneous demanders </a:t>
            </a:r>
            <a:r>
              <a:rPr lang="en-CA" dirty="0" smtClean="0"/>
              <a:t>at the same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As examples: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How do medical graduates get ‘matched’ with hospitals for their internships?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How do we match kidney donors with patients who need a kidney transplant?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How do children get placed in schools that reside within a multi-school school board?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Money does not mediate these exchanges </a:t>
            </a:r>
            <a:r>
              <a:rPr lang="en-CA" dirty="0" smtClean="0"/>
              <a:t>– kidneys are not auctioned to the highest bidder, nor do graduating students buy their way into their choice of hospital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 idea of mediating these markets with money is </a:t>
            </a: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repugnant</a:t>
            </a:r>
          </a:p>
        </p:txBody>
      </p:sp>
    </p:spTree>
    <p:extLst>
      <p:ext uri="{BB962C8B-B14F-4D97-AF65-F5344CB8AC3E}">
        <p14:creationId xmlns:p14="http://schemas.microsoft.com/office/powerpoint/2010/main" val="107231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339752" y="548680"/>
            <a:ext cx="4042792" cy="80736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F7D19"/>
                </a:solidFill>
              </a:rPr>
              <a:t>Matching Markets</a:t>
            </a:r>
            <a:endParaRPr lang="en-US" sz="3600" dirty="0">
              <a:solidFill>
                <a:srgbClr val="FF7D19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628800"/>
            <a:ext cx="676875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Some markets </a:t>
            </a: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evolve naturally </a:t>
            </a:r>
            <a:r>
              <a:rPr lang="en-CA" dirty="0" smtClean="0"/>
              <a:t>over time – such as food markets</a:t>
            </a:r>
          </a:p>
          <a:p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Other markets are </a:t>
            </a: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designed</a:t>
            </a:r>
            <a:r>
              <a:rPr lang="en-CA" dirty="0" smtClean="0"/>
              <a:t> by the institution governing the market. Examples of designed markets are everywhere: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Kijiji, eBay, Amazon, the Dutch tulip market, Airbnb</a:t>
            </a:r>
          </a:p>
          <a:p>
            <a:pPr lvl="1"/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There exist many modern designed markets. The Economics Nobel Prize was awarded in 2011 to two economists who designed several markets: Alvin Roth and Lloyd Shapley.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They devised algorithms to allocate children to schools, graduating students to hospitals and several others</a:t>
            </a:r>
          </a:p>
          <a:p>
            <a:pPr lvl="1"/>
            <a:endParaRPr lang="en-CA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 smtClean="0"/>
              <a:t>Many designed markets are possible only with the advent of </a:t>
            </a:r>
            <a:r>
              <a:rPr lang="en-CA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electronic communication</a:t>
            </a:r>
          </a:p>
        </p:txBody>
      </p:sp>
    </p:spTree>
    <p:extLst>
      <p:ext uri="{BB962C8B-B14F-4D97-AF65-F5344CB8AC3E}">
        <p14:creationId xmlns:p14="http://schemas.microsoft.com/office/powerpoint/2010/main" val="418129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1268760"/>
            <a:ext cx="554461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Characteristics of good design</a:t>
            </a:r>
            <a:r>
              <a:rPr lang="en-CA" dirty="0"/>
              <a:t>:   </a:t>
            </a:r>
            <a:endParaRPr lang="en-CA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Suppose </a:t>
            </a:r>
            <a:r>
              <a:rPr lang="en-CA" dirty="0"/>
              <a:t>Christina and Ulrich are graduating and Christina has a preference for the </a:t>
            </a:r>
            <a:r>
              <a:rPr lang="en-CA" dirty="0" smtClean="0"/>
              <a:t>Children’s </a:t>
            </a:r>
            <a:r>
              <a:rPr lang="en-CA" dirty="0"/>
              <a:t>hospital in her applications, and Ulrich has a preference for the University </a:t>
            </a:r>
            <a:r>
              <a:rPr lang="en-CA" dirty="0" smtClean="0"/>
              <a:t>hospital</a:t>
            </a:r>
          </a:p>
          <a:p>
            <a:pPr lvl="1"/>
            <a:endParaRPr lang="en-CA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But when the hospital choices are made, they do not get their preferred choice: Ulrich is chosen by the Children’s and Christina by the University</a:t>
            </a:r>
          </a:p>
          <a:p>
            <a:pPr lvl="1"/>
            <a:endParaRPr lang="en-CA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 smtClean="0"/>
              <a:t>According to Roth, the assignment algorithm was not efficient. An efficient market design mechanism would not have </a:t>
            </a:r>
            <a:r>
              <a:rPr lang="en-CA" smtClean="0"/>
              <a:t>this outcome</a:t>
            </a:r>
            <a:endParaRPr lang="en-CA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339752" y="548680"/>
            <a:ext cx="4042792" cy="80736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600" dirty="0" smtClean="0">
                <a:solidFill>
                  <a:srgbClr val="FF7D19"/>
                </a:solidFill>
              </a:rPr>
              <a:t>Matching Markets </a:t>
            </a:r>
            <a:r>
              <a:rPr lang="en-US" sz="2300" dirty="0" smtClean="0">
                <a:solidFill>
                  <a:srgbClr val="FF7D19"/>
                </a:solidFill>
              </a:rPr>
              <a:t>cont..</a:t>
            </a:r>
            <a:endParaRPr lang="en-US" sz="2300" dirty="0">
              <a:solidFill>
                <a:srgbClr val="FF7D1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04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340768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Imperfect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competition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defines a market where the producer faces a downward sloping demand curve</a:t>
            </a:r>
            <a:endParaRPr lang="en-US" sz="2000" i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110000"/>
              </a:lnSpc>
            </a:pPr>
            <a:r>
              <a:rPr lang="en-US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Monopolistic </a:t>
            </a:r>
            <a:r>
              <a:rPr lang="en-US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competition, oligopoly, monopoly</a:t>
            </a:r>
          </a:p>
          <a:p>
            <a:pPr marL="274320" lvl="1" indent="0">
              <a:lnSpc>
                <a:spcPct val="110000"/>
              </a:lnSpc>
              <a:buNone/>
            </a:pPr>
            <a:endParaRPr lang="en-US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dirty="0" smtClean="0"/>
              <a:t>Traditionally measure market power by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concentration ratios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dirty="0" smtClean="0"/>
              <a:t>Monopolistic </a:t>
            </a:r>
            <a:r>
              <a:rPr lang="en-US" sz="2000" dirty="0"/>
              <a:t>competitors face </a:t>
            </a:r>
            <a:r>
              <a:rPr lang="en-US" sz="2000" i="1" dirty="0">
                <a:solidFill>
                  <a:srgbClr val="003366"/>
                </a:solidFill>
              </a:rPr>
              <a:t>free entry and </a:t>
            </a:r>
            <a:r>
              <a:rPr lang="en-US" sz="2000" i="1" dirty="0" smtClean="0">
                <a:solidFill>
                  <a:srgbClr val="003366"/>
                </a:solidFill>
              </a:rPr>
              <a:t>exit,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produce a differentiated product, and make zero economic profits in the LR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7D19"/>
                </a:solidFill>
              </a:rPr>
              <a:t>Chapter Summary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340768"/>
            <a:ext cx="8229600" cy="48768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2000" i="1" dirty="0" smtClean="0">
                <a:solidFill>
                  <a:srgbClr val="3E5D78"/>
                </a:solidFill>
              </a:rPr>
              <a:t>Entry conditions are critical in determining structure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i="1" dirty="0" smtClean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dirty="0" smtClean="0"/>
              <a:t>Monopolistic </a:t>
            </a:r>
            <a:r>
              <a:rPr lang="en-US" sz="2000" dirty="0"/>
              <a:t>competitors face </a:t>
            </a:r>
            <a:r>
              <a:rPr lang="en-US" sz="2000" i="1" dirty="0">
                <a:solidFill>
                  <a:srgbClr val="003366"/>
                </a:solidFill>
              </a:rPr>
              <a:t>free entry and </a:t>
            </a:r>
            <a:r>
              <a:rPr lang="en-US" sz="2000" i="1" dirty="0" smtClean="0">
                <a:solidFill>
                  <a:srgbClr val="003366"/>
                </a:solidFill>
              </a:rPr>
              <a:t>exit,</a:t>
            </a:r>
            <a:r>
              <a:rPr lang="en-US" sz="2000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produce a differentiated product, and make zero economic profits in the LR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dirty="0"/>
          </a:p>
          <a:p>
            <a:pPr>
              <a:lnSpc>
                <a:spcPct val="110000"/>
              </a:lnSpc>
            </a:pPr>
            <a:r>
              <a:rPr lang="en-US" sz="2000" i="1" dirty="0" err="1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Oligopolists</a:t>
            </a:r>
            <a:r>
              <a:rPr lang="en-US" sz="2000" dirty="0"/>
              <a:t> face tension between </a:t>
            </a:r>
            <a:r>
              <a:rPr lang="en-US" sz="2000" i="1" dirty="0">
                <a:solidFill>
                  <a:srgbClr val="003366"/>
                </a:solidFill>
              </a:rPr>
              <a:t>collusion and </a:t>
            </a:r>
            <a:r>
              <a:rPr lang="en-US" sz="2000" i="1" dirty="0" smtClean="0">
                <a:solidFill>
                  <a:srgbClr val="003366"/>
                </a:solidFill>
              </a:rPr>
              <a:t>competition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i="1" dirty="0">
              <a:solidFill>
                <a:srgbClr val="003366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Game theory, strategy</a:t>
            </a: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and</a:t>
            </a:r>
            <a:r>
              <a:rPr lang="en-US" sz="2000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Nash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equilibrium </a:t>
            </a:r>
            <a:r>
              <a:rPr lang="en-US" sz="2000" dirty="0" smtClean="0"/>
              <a:t> are useful concepts and tools of analysis</a:t>
            </a:r>
            <a:endParaRPr lang="en-US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i="1" dirty="0" err="1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Cournot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games</a:t>
            </a:r>
            <a:r>
              <a:rPr lang="en-US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/>
              <a:t>and </a:t>
            </a:r>
            <a:r>
              <a:rPr lang="en-US" sz="2000" i="1" dirty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reaction </a:t>
            </a:r>
            <a:r>
              <a:rPr lang="en-US" sz="2000" i="1" dirty="0" smtClean="0">
                <a:solidFill>
                  <a:srgbClr val="3E5D7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functions</a:t>
            </a:r>
            <a:r>
              <a:rPr lang="en-US" sz="2000" dirty="0" smtClean="0"/>
              <a:t> illustrate duopoly structures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i="1" dirty="0">
              <a:solidFill>
                <a:srgbClr val="3E5D7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i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n-US" sz="2000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trategic and non-strategic entry barriers</a:t>
            </a:r>
            <a:endParaRPr lang="en-US" sz="2000" i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501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665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3166</TotalTime>
  <Words>2397</Words>
  <Application>Microsoft Office PowerPoint</Application>
  <PresentationFormat>On-screen Show (4:3)</PresentationFormat>
  <Paragraphs>389</Paragraphs>
  <Slides>33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1_Clarity</vt:lpstr>
      <vt:lpstr>Chapter 11 Imperfect Competition</vt:lpstr>
      <vt:lpstr>Learning Outcomes</vt:lpstr>
      <vt:lpstr>Defining the Imperfect Competitor</vt:lpstr>
      <vt:lpstr>Market Structure</vt:lpstr>
      <vt:lpstr>Why Market Structures Differ</vt:lpstr>
      <vt:lpstr>Why Market Structures Differ</vt:lpstr>
      <vt:lpstr>Market Structures - Measurement</vt:lpstr>
      <vt:lpstr>The Four-Firm Concentration Rate</vt:lpstr>
      <vt:lpstr>Monopolistic Competition</vt:lpstr>
      <vt:lpstr>Monopolistic Competition – the Mechanics</vt:lpstr>
      <vt:lpstr>The Firm Equilibrium</vt:lpstr>
      <vt:lpstr>Characteristics of the Market</vt:lpstr>
      <vt:lpstr>PowerPoint Presentation</vt:lpstr>
      <vt:lpstr>Oligopoly - Concepts</vt:lpstr>
      <vt:lpstr>Oligopoly - Concepts</vt:lpstr>
      <vt:lpstr>Dominant Strategies</vt:lpstr>
      <vt:lpstr>No Dominant Strategies</vt:lpstr>
      <vt:lpstr>PowerPoint Presentation</vt:lpstr>
      <vt:lpstr>Prisoners’ Dilemma Game</vt:lpstr>
      <vt:lpstr>Duopoly – a Cournot Game</vt:lpstr>
      <vt:lpstr>Duopoly and Cournot Games</vt:lpstr>
      <vt:lpstr>Reaction Functions</vt:lpstr>
      <vt:lpstr>Duopoly and Cournot Games</vt:lpstr>
      <vt:lpstr>Duopoly and Cournot Games</vt:lpstr>
      <vt:lpstr>Entry with Duopoly – Fixed Costs</vt:lpstr>
      <vt:lpstr>Duopolies with profit</vt:lpstr>
      <vt:lpstr>Monopoly – Perfect Competition Output</vt:lpstr>
      <vt:lpstr>Entry and Potential Competition</vt:lpstr>
      <vt:lpstr>PowerPoint Presentation</vt:lpstr>
      <vt:lpstr>PowerPoint Presentation</vt:lpstr>
      <vt:lpstr>PowerPoint Presentation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11 - Imperfect Competition</dc:title>
  <dc:creator>Ian J Irvine</dc:creator>
  <dc:description>Copyright McGraw-Hill Ryerson Ltd. 2007</dc:description>
  <cp:lastModifiedBy>Lyryx Learning</cp:lastModifiedBy>
  <cp:revision>261</cp:revision>
  <dcterms:created xsi:type="dcterms:W3CDTF">2007-01-12T20:47:53Z</dcterms:created>
  <dcterms:modified xsi:type="dcterms:W3CDTF">2017-08-16T20:32:02Z</dcterms:modified>
</cp:coreProperties>
</file>