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xls" ContentType="application/vnd.ms-excel"/>
  <Default Extension="bin" ContentType="application/vnd.openxmlformats-officedocument.presentationml.printerSettings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notesSlides/notesSlide5.xml" ContentType="application/vnd.openxmlformats-officedocument.presentationml.notesSlide+xml"/>
  <Override PartName="/ppt/embeddings/oleObject3.bin" ContentType="application/vnd.openxmlformats-officedocument.oleObject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embeddings/oleObject4.bin" ContentType="application/vnd.openxmlformats-officedocument.oleObject"/>
  <Override PartName="/ppt/theme/themeOverride19.xml" ContentType="application/vnd.openxmlformats-officedocument.themeOverride+xml"/>
  <Override PartName="/ppt/notesSlides/notesSlide6.xml" ContentType="application/vnd.openxmlformats-officedocument.presentationml.notesSlide+xml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theme/themeOverride20.xml" ContentType="application/vnd.openxmlformats-officedocument.themeOverride+xml"/>
  <Override PartName="/ppt/theme/themeOverride21.xml" ContentType="application/vnd.openxmlformats-officedocument.themeOverride+xml"/>
  <Override PartName="/ppt/theme/themeOverride22.xml" ContentType="application/vnd.openxmlformats-officedocument.themeOverride+xml"/>
  <Override PartName="/ppt/theme/themeOverride23.xml" ContentType="application/vnd.openxmlformats-officedocument.themeOverride+xml"/>
  <Override PartName="/ppt/theme/themeOverride24.xml" ContentType="application/vnd.openxmlformats-officedocument.themeOverride+xml"/>
  <Override PartName="/ppt/theme/themeOverride25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26.xml" ContentType="application/vnd.openxmlformats-officedocument.themeOverride+xml"/>
  <Override PartName="/ppt/theme/themeOverride27.xml" ContentType="application/vnd.openxmlformats-officedocument.themeOverride+xml"/>
  <Override PartName="/ppt/embeddings/oleObject7.bin" ContentType="application/vnd.openxmlformats-officedocument.oleObject"/>
  <Override PartName="/ppt/theme/themeOverride28.xml" ContentType="application/vnd.openxmlformats-officedocument.themeOverride+xml"/>
  <Override PartName="/ppt/theme/themeOverride29.xml" ContentType="application/vnd.openxmlformats-officedocument.themeOverride+xml"/>
  <Override PartName="/ppt/embeddings/oleObject8.bin" ContentType="application/vnd.openxmlformats-officedocument.oleObject"/>
  <Override PartName="/ppt/theme/themeOverride30.xml" ContentType="application/vnd.openxmlformats-officedocument.themeOverride+xml"/>
  <Override PartName="/ppt/embeddings/oleObject9.bin" ContentType="application/vnd.openxmlformats-officedocument.oleObject"/>
  <Override PartName="/ppt/theme/themeOverride31.xml" ContentType="application/vnd.openxmlformats-officedocument.themeOverride+xml"/>
  <Override PartName="/ppt/notesSlides/notesSlide8.xml" ContentType="application/vnd.openxmlformats-officedocument.presentationml.notesSlide+xml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theme/themeOverride32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33.xml" ContentType="application/vnd.openxmlformats-officedocument.themeOverride+xml"/>
  <Override PartName="/ppt/theme/themeOverride34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35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36.xml" ContentType="application/vnd.openxmlformats-officedocument.themeOverride+xml"/>
  <Override PartName="/ppt/theme/themeOverride3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3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39.xml" ContentType="application/vnd.openxmlformats-officedocument.themeOverride+xml"/>
  <Override PartName="/ppt/notesSlides/notesSlide14.xml" ContentType="application/vnd.openxmlformats-officedocument.presentationml.notesSlide+xml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theme/themeOverride40.xml" ContentType="application/vnd.openxmlformats-officedocument.themeOverride+xml"/>
  <Override PartName="/ppt/notesSlides/notesSlide15.xml" ContentType="application/vnd.openxmlformats-officedocument.presentationml.notesSlide+xml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theme/themeOverride41.xml" ContentType="application/vnd.openxmlformats-officedocument.themeOverride+xml"/>
  <Override PartName="/ppt/notesSlides/notesSlide16.xml" ContentType="application/vnd.openxmlformats-officedocument.presentationml.notesSlide+xml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theme/themeOverride42.xml" ContentType="application/vnd.openxmlformats-officedocument.themeOverride+xml"/>
  <Override PartName="/ppt/notesSlides/notesSlide17.xml" ContentType="application/vnd.openxmlformats-officedocument.presentationml.notesSlide+xml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theme/themeOverride43.xml" ContentType="application/vnd.openxmlformats-officedocument.themeOverride+xml"/>
  <Override PartName="/ppt/theme/themeOverride44.xml" ContentType="application/vnd.openxmlformats-officedocument.themeOverride+xml"/>
  <Override PartName="/ppt/theme/themeOverride45.xml" ContentType="application/vnd.openxmlformats-officedocument.themeOverride+xml"/>
  <Override PartName="/ppt/theme/themeOverride46.xml" ContentType="application/vnd.openxmlformats-officedocument.themeOverride+xml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theme/themeOverride47.xml" ContentType="application/vnd.openxmlformats-officedocument.themeOverride+xml"/>
  <Override PartName="/ppt/notesSlides/notesSlide18.xml" ContentType="application/vnd.openxmlformats-officedocument.presentationml.notesSlide+xml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theme/themeOverride48.xml" ContentType="application/vnd.openxmlformats-officedocument.themeOverride+xml"/>
  <Override PartName="/ppt/notesSlides/notesSlide19.xml" ContentType="application/vnd.openxmlformats-officedocument.presentationml.notesSlide+xml"/>
  <Override PartName="/ppt/embeddings/oleObject26.bin" ContentType="application/vnd.openxmlformats-officedocument.oleObject"/>
  <Override PartName="/ppt/embeddings/oleObject27.bin" ContentType="application/vnd.openxmlformats-officedocument.oleObject"/>
  <Override PartName="/ppt/theme/themeOverride49.xml" ContentType="application/vnd.openxmlformats-officedocument.themeOverride+xml"/>
  <Override PartName="/ppt/notesSlides/notesSlide20.xml" ContentType="application/vnd.openxmlformats-officedocument.presentationml.notesSlide+xml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theme/themeOverride50.xml" ContentType="application/vnd.openxmlformats-officedocument.themeOverride+xml"/>
  <Override PartName="/ppt/notesSlides/notesSlide21.xml" ContentType="application/vnd.openxmlformats-officedocument.presentationml.notesSlide+xml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embeddings/oleObject32.bin" ContentType="application/vnd.openxmlformats-officedocument.oleObject"/>
  <Override PartName="/ppt/embeddings/oleObject33.bin" ContentType="application/vnd.openxmlformats-officedocument.oleObject"/>
  <Override PartName="/ppt/theme/themeOverride51.xml" ContentType="application/vnd.openxmlformats-officedocument.themeOverride+xml"/>
  <Override PartName="/ppt/notesSlides/notesSlide22.xml" ContentType="application/vnd.openxmlformats-officedocument.presentationml.notesSlide+xml"/>
  <Override PartName="/ppt/embeddings/oleObject34.bin" ContentType="application/vnd.openxmlformats-officedocument.oleObject"/>
  <Override PartName="/ppt/embeddings/oleObject35.bin" ContentType="application/vnd.openxmlformats-officedocument.oleObject"/>
  <Override PartName="/ppt/theme/themeOverride52.xml" ContentType="application/vnd.openxmlformats-officedocument.themeOverride+xml"/>
  <Override PartName="/ppt/embeddings/oleObject36.bin" ContentType="application/vnd.openxmlformats-officedocument.oleObject"/>
  <Override PartName="/ppt/embeddings/oleObject37.bin" ContentType="application/vnd.openxmlformats-officedocument.oleObject"/>
  <Override PartName="/ppt/theme/themeOverride53.xml" ContentType="application/vnd.openxmlformats-officedocument.themeOverride+xml"/>
  <Override PartName="/ppt/embeddings/oleObject38.bin" ContentType="application/vnd.openxmlformats-officedocument.oleObject"/>
  <Override PartName="/ppt/embeddings/oleObject39.bin" ContentType="application/vnd.openxmlformats-officedocument.oleObject"/>
  <Override PartName="/ppt/theme/themeOverride54.xml" ContentType="application/vnd.openxmlformats-officedocument.themeOverride+xml"/>
  <Override PartName="/ppt/embeddings/oleObject40.bin" ContentType="application/vnd.openxmlformats-officedocument.oleObject"/>
  <Override PartName="/ppt/embeddings/oleObject41.bin" ContentType="application/vnd.openxmlformats-officedocument.oleObject"/>
  <Override PartName="/ppt/embeddings/oleObject42.bin" ContentType="application/vnd.openxmlformats-officedocument.oleObject"/>
  <Override PartName="/ppt/theme/themeOverride55.xml" ContentType="application/vnd.openxmlformats-officedocument.themeOverride+xml"/>
  <Override PartName="/ppt/embeddings/oleObject43.bin" ContentType="application/vnd.openxmlformats-officedocument.oleObject"/>
  <Override PartName="/ppt/theme/themeOverride56.xml" ContentType="application/vnd.openxmlformats-officedocument.themeOverride+xml"/>
  <Override PartName="/ppt/embeddings/oleObject44.bin" ContentType="application/vnd.openxmlformats-officedocument.oleObject"/>
  <Override PartName="/ppt/embeddings/oleObject45.bin" ContentType="application/vnd.openxmlformats-officedocument.oleObject"/>
  <Override PartName="/ppt/embeddings/oleObject46.bin" ContentType="application/vnd.openxmlformats-officedocument.oleObject"/>
  <Override PartName="/ppt/embeddings/oleObject47.bin" ContentType="application/vnd.openxmlformats-officedocument.oleObject"/>
  <Override PartName="/ppt/theme/themeOverride57.xml" ContentType="application/vnd.openxmlformats-officedocument.themeOverride+xml"/>
  <Override PartName="/ppt/theme/themeOverride58.xml" ContentType="application/vnd.openxmlformats-officedocument.themeOverride+xml"/>
  <Override PartName="/ppt/embeddings/oleObject48.bin" ContentType="application/vnd.openxmlformats-officedocument.oleObject"/>
  <Override PartName="/ppt/embeddings/oleObject49.bin" ContentType="application/vnd.openxmlformats-officedocument.oleObject"/>
  <Override PartName="/ppt/theme/themeOverride59.xml" ContentType="application/vnd.openxmlformats-officedocument.themeOverride+xml"/>
  <Override PartName="/ppt/embeddings/oleObject50.bin" ContentType="application/vnd.openxmlformats-officedocument.oleObject"/>
  <Override PartName="/ppt/embeddings/oleObject51.bin" ContentType="application/vnd.openxmlformats-officedocument.oleObject"/>
  <Override PartName="/ppt/theme/themeOverride60.xml" ContentType="application/vnd.openxmlformats-officedocument.themeOverride+xml"/>
  <Override PartName="/ppt/embeddings/oleObject52.bin" ContentType="application/vnd.openxmlformats-officedocument.oleObject"/>
  <Override PartName="/ppt/embeddings/oleObject53.bin" ContentType="application/vnd.openxmlformats-officedocument.oleObject"/>
  <Override PartName="/ppt/embeddings/oleObject54.bin" ContentType="application/vnd.openxmlformats-officedocument.oleObject"/>
  <Override PartName="/ppt/theme/themeOverride61.xml" ContentType="application/vnd.openxmlformats-officedocument.themeOverride+xml"/>
  <Override PartName="/ppt/embeddings/oleObject55.bin" ContentType="application/vnd.openxmlformats-officedocument.oleObject"/>
  <Override PartName="/ppt/embeddings/oleObject56.bin" ContentType="application/vnd.openxmlformats-officedocument.oleObject"/>
  <Override PartName="/ppt/embeddings/oleObject57.bin" ContentType="application/vnd.openxmlformats-officedocument.oleObject"/>
  <Override PartName="/ppt/embeddings/oleObject58.bin" ContentType="application/vnd.openxmlformats-officedocument.oleObject"/>
  <Override PartName="/ppt/theme/themeOverride62.xml" ContentType="application/vnd.openxmlformats-officedocument.themeOverride+xml"/>
  <Override PartName="/ppt/theme/themeOverride63.xml" ContentType="application/vnd.openxmlformats-officedocument.themeOverride+xml"/>
  <Override PartName="/ppt/theme/themeOverride64.xml" ContentType="application/vnd.openxmlformats-officedocument.themeOverride+xml"/>
  <Override PartName="/ppt/embeddings/oleObject59.bin" ContentType="application/vnd.openxmlformats-officedocument.oleObject"/>
  <Override PartName="/ppt/embeddings/oleObject60.bin" ContentType="application/vnd.openxmlformats-officedocument.oleObject"/>
  <Override PartName="/ppt/theme/themeOverride65.xml" ContentType="application/vnd.openxmlformats-officedocument.themeOverride+xml"/>
  <Override PartName="/ppt/theme/themeOverride66.xml" ContentType="application/vnd.openxmlformats-officedocument.themeOverride+xml"/>
  <Override PartName="/ppt/theme/themeOverride67.xml" ContentType="application/vnd.openxmlformats-officedocument.themeOverride+xml"/>
  <Override PartName="/ppt/theme/themeOverride68.xml" ContentType="application/vnd.openxmlformats-officedocument.themeOverride+xml"/>
  <Override PartName="/ppt/theme/themeOverride69.xml" ContentType="application/vnd.openxmlformats-officedocument.themeOverride+xml"/>
  <Override PartName="/ppt/embeddings/oleObject61.bin" ContentType="application/vnd.openxmlformats-officedocument.oleObject"/>
  <Override PartName="/ppt/embeddings/oleObject62.bin" ContentType="application/vnd.openxmlformats-officedocument.oleObject"/>
  <Override PartName="/ppt/theme/themeOverride70.xml" ContentType="application/vnd.openxmlformats-officedocument.themeOverride+xml"/>
  <Override PartName="/ppt/theme/themeOverride71.xml" ContentType="application/vnd.openxmlformats-officedocument.themeOverride+xml"/>
  <Override PartName="/ppt/theme/themeOverride7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73.xml" ContentType="application/vnd.openxmlformats-officedocument.themeOverride+xml"/>
  <Override PartName="/ppt/notesSlides/notesSlide24.xml" ContentType="application/vnd.openxmlformats-officedocument.presentationml.notesSlide+xml"/>
  <Override PartName="/ppt/embeddings/oleObject63.bin" ContentType="application/vnd.openxmlformats-officedocument.oleObject"/>
  <Override PartName="/ppt/theme/themeOverride74.xml" ContentType="application/vnd.openxmlformats-officedocument.themeOverride+xml"/>
  <Override PartName="/ppt/notesSlides/notesSlide25.xml" ContentType="application/vnd.openxmlformats-officedocument.presentationml.notesSlide+xml"/>
  <Override PartName="/ppt/embeddings/oleObject64.bin" ContentType="application/vnd.openxmlformats-officedocument.oleObject"/>
  <Override PartName="/ppt/embeddings/oleObject65.bin" ContentType="application/vnd.openxmlformats-officedocument.oleObject"/>
  <Override PartName="/ppt/embeddings/oleObject66.bin" ContentType="application/vnd.openxmlformats-officedocument.oleObject"/>
  <Override PartName="/ppt/embeddings/oleObject67.bin" ContentType="application/vnd.openxmlformats-officedocument.oleObject"/>
  <Override PartName="/ppt/theme/themeOverride75.xml" ContentType="application/vnd.openxmlformats-officedocument.themeOverride+xml"/>
  <Override PartName="/ppt/embeddings/oleObject68.bin" ContentType="application/vnd.openxmlformats-officedocument.oleObject"/>
  <Override PartName="/ppt/embeddings/oleObject69.bin" ContentType="application/vnd.openxmlformats-officedocument.oleObject"/>
  <Override PartName="/ppt/embeddings/oleObject70.bin" ContentType="application/vnd.openxmlformats-officedocument.oleObject"/>
  <Override PartName="/ppt/embeddings/oleObject71.bin" ContentType="application/vnd.openxmlformats-officedocument.oleObject"/>
  <Override PartName="/ppt/embeddings/oleObject72.bin" ContentType="application/vnd.openxmlformats-officedocument.oleObject"/>
  <Override PartName="/ppt/theme/themeOverride76.xml" ContentType="application/vnd.openxmlformats-officedocument.themeOverride+xml"/>
  <Override PartName="/ppt/embeddings/oleObject73.bin" ContentType="application/vnd.openxmlformats-officedocument.oleObject"/>
  <Override PartName="/ppt/embeddings/oleObject74.bin" ContentType="application/vnd.openxmlformats-officedocument.oleObject"/>
  <Override PartName="/ppt/embeddings/oleObject75.bin" ContentType="application/vnd.openxmlformats-officedocument.oleObject"/>
  <Override PartName="/ppt/embeddings/oleObject76.bin" ContentType="application/vnd.openxmlformats-officedocument.oleObject"/>
  <Override PartName="/ppt/theme/themeOverride77.xml" ContentType="application/vnd.openxmlformats-officedocument.themeOverride+xml"/>
  <Override PartName="/ppt/embeddings/oleObject77.bin" ContentType="application/vnd.openxmlformats-officedocument.oleObject"/>
  <Override PartName="/ppt/embeddings/oleObject78.bin" ContentType="application/vnd.openxmlformats-officedocument.oleObject"/>
  <Override PartName="/ppt/embeddings/oleObject79.bin" ContentType="application/vnd.openxmlformats-officedocument.oleObject"/>
  <Override PartName="/ppt/embeddings/oleObject80.bin" ContentType="application/vnd.openxmlformats-officedocument.oleObject"/>
  <Override PartName="/ppt/theme/themeOverride78.xml" ContentType="application/vnd.openxmlformats-officedocument.themeOverride+xml"/>
  <Override PartName="/ppt/theme/themeOverride79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80.xml" ContentType="application/vnd.openxmlformats-officedocument.themeOverride+xml"/>
  <Override PartName="/ppt/notesSlides/notesSlide27.xml" ContentType="application/vnd.openxmlformats-officedocument.presentationml.notesSlide+xml"/>
  <Override PartName="/ppt/embeddings/oleObject81.bin" ContentType="application/vnd.openxmlformats-officedocument.oleObject"/>
  <Override PartName="/ppt/theme/themeOverride81.xml" ContentType="application/vnd.openxmlformats-officedocument.themeOverride+xml"/>
  <Override PartName="/ppt/embeddings/oleObject82.bin" ContentType="application/vnd.openxmlformats-officedocument.oleObject"/>
  <Override PartName="/ppt/embeddings/oleObject83.bin" ContentType="application/vnd.openxmlformats-officedocument.oleObject"/>
  <Override PartName="/ppt/embeddings/oleObject84.bin" ContentType="application/vnd.openxmlformats-officedocument.oleObject"/>
  <Override PartName="/ppt/theme/themeOverride82.xml" ContentType="application/vnd.openxmlformats-officedocument.themeOverride+xml"/>
  <Override PartName="/ppt/embeddings/oleObject85.bin" ContentType="application/vnd.openxmlformats-officedocument.oleObject"/>
  <Override PartName="/ppt/embeddings/oleObject86.bin" ContentType="application/vnd.openxmlformats-officedocument.oleObject"/>
  <Override PartName="/ppt/embeddings/oleObject87.bin" ContentType="application/vnd.openxmlformats-officedocument.oleObject"/>
  <Override PartName="/ppt/embeddings/oleObject88.bin" ContentType="application/vnd.openxmlformats-officedocument.oleObject"/>
  <Override PartName="/ppt/theme/themeOverride83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84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85.xml" ContentType="application/vnd.openxmlformats-officedocument.themeOverride+xml"/>
  <Override PartName="/ppt/notesSlides/notesSlide30.xml" ContentType="application/vnd.openxmlformats-officedocument.presentationml.notesSlide+xml"/>
  <Override PartName="/ppt/embeddings/oleObject89.bin" ContentType="application/vnd.openxmlformats-officedocument.oleObject"/>
  <Override PartName="/ppt/embeddings/oleObject90.bin" ContentType="application/vnd.openxmlformats-officedocument.oleObject"/>
  <Override PartName="/ppt/embeddings/oleObject91.bin" ContentType="application/vnd.openxmlformats-officedocument.oleObject"/>
  <Override PartName="/ppt/theme/themeOverride86.xml" ContentType="application/vnd.openxmlformats-officedocument.themeOverride+xml"/>
  <Override PartName="/ppt/notesSlides/notesSlide31.xml" ContentType="application/vnd.openxmlformats-officedocument.presentationml.notesSlide+xml"/>
  <Override PartName="/ppt/embeddings/oleObject92.bin" ContentType="application/vnd.openxmlformats-officedocument.oleObject"/>
  <Override PartName="/ppt/theme/themeOverride87.xml" ContentType="application/vnd.openxmlformats-officedocument.themeOverride+xml"/>
  <Override PartName="/ppt/notesSlides/notesSlide32.xml" ContentType="application/vnd.openxmlformats-officedocument.presentationml.notesSlide+xml"/>
  <Override PartName="/ppt/theme/themeOverride88.xml" ContentType="application/vnd.openxmlformats-officedocument.themeOverride+xml"/>
  <Override PartName="/ppt/notesSlides/notesSlide33.xml" ContentType="application/vnd.openxmlformats-officedocument.presentationml.notesSlide+xml"/>
  <Override PartName="/ppt/theme/themeOverride89.xml" ContentType="application/vnd.openxmlformats-officedocument.themeOverride+xml"/>
  <Override PartName="/ppt/embeddings/oleObject93.bin" ContentType="application/vnd.openxmlformats-officedocument.oleObject"/>
  <Override PartName="/ppt/theme/themeOverride90.xml" ContentType="application/vnd.openxmlformats-officedocument.themeOverride+xml"/>
  <Override PartName="/ppt/notesSlides/notesSlide34.xml" ContentType="application/vnd.openxmlformats-officedocument.presentationml.notesSlide+xml"/>
  <Override PartName="/ppt/theme/themeOverride91.xml" ContentType="application/vnd.openxmlformats-officedocument.themeOverride+xml"/>
  <Override PartName="/ppt/notesSlides/notesSlide35.xml" ContentType="application/vnd.openxmlformats-officedocument.presentationml.notesSlide+xml"/>
  <Override PartName="/ppt/theme/themeOverride92.xml" ContentType="application/vnd.openxmlformats-officedocument.themeOverride+xml"/>
  <Override PartName="/ppt/embeddings/oleObject94.bin" ContentType="application/vnd.openxmlformats-officedocument.oleObject"/>
  <Override PartName="/ppt/theme/themeOverride93.xml" ContentType="application/vnd.openxmlformats-officedocument.themeOverride+xml"/>
  <Override PartName="/ppt/embeddings/oleObject95.bin" ContentType="application/vnd.openxmlformats-officedocument.oleObject"/>
  <Override PartName="/ppt/embeddings/oleObject96.bin" ContentType="application/vnd.openxmlformats-officedocument.oleObject"/>
  <Override PartName="/ppt/theme/themeOverride94.xml" ContentType="application/vnd.openxmlformats-officedocument.themeOverride+xml"/>
  <Override PartName="/ppt/embeddings/oleObject97.bin" ContentType="application/vnd.openxmlformats-officedocument.oleObject"/>
  <Override PartName="/ppt/embeddings/oleObject98.bin" ContentType="application/vnd.openxmlformats-officedocument.oleObject"/>
  <Override PartName="/ppt/embeddings/oleObject99.bin" ContentType="application/vnd.openxmlformats-officedocument.oleObject"/>
  <Override PartName="/ppt/theme/themeOverride95.xml" ContentType="application/vnd.openxmlformats-officedocument.themeOverride+xml"/>
  <Override PartName="/ppt/embeddings/oleObject100.bin" ContentType="application/vnd.openxmlformats-officedocument.oleObject"/>
  <Override PartName="/ppt/embeddings/oleObject101.bin" ContentType="application/vnd.openxmlformats-officedocument.oleObject"/>
  <Override PartName="/ppt/embeddings/oleObject102.bin" ContentType="application/vnd.openxmlformats-officedocument.oleObject"/>
  <Override PartName="/ppt/embeddings/oleObject103.bin" ContentType="application/vnd.openxmlformats-officedocument.oleObject"/>
  <Override PartName="/ppt/theme/themeOverride96.xml" ContentType="application/vnd.openxmlformats-officedocument.themeOverride+xml"/>
  <Override PartName="/ppt/notesSlides/notesSlide36.xml" ContentType="application/vnd.openxmlformats-officedocument.presentationml.notesSlide+xml"/>
  <Override PartName="/ppt/embeddings/oleObject104.bin" ContentType="application/vnd.openxmlformats-officedocument.oleObject"/>
  <Override PartName="/ppt/embeddings/oleObject105.bin" ContentType="application/vnd.openxmlformats-officedocument.oleObject"/>
  <Override PartName="/ppt/theme/themeOverride97.xml" ContentType="application/vnd.openxmlformats-officedocument.themeOverride+xml"/>
  <Override PartName="/ppt/notesSlides/notesSlide37.xml" ContentType="application/vnd.openxmlformats-officedocument.presentationml.notesSlide+xml"/>
  <Override PartName="/ppt/theme/themeOverride98.xml" ContentType="application/vnd.openxmlformats-officedocument.themeOverride+xml"/>
  <Override PartName="/ppt/notesSlides/notesSlide38.xml" ContentType="application/vnd.openxmlformats-officedocument.presentationml.notesSlide+xml"/>
  <Override PartName="/ppt/embeddings/oleObject106.bin" ContentType="application/vnd.openxmlformats-officedocument.oleObject"/>
  <Override PartName="/ppt/embeddings/oleObject107.bin" ContentType="application/vnd.openxmlformats-officedocument.oleObject"/>
  <Override PartName="/ppt/embeddings/oleObject108.bin" ContentType="application/vnd.openxmlformats-officedocument.oleObject"/>
  <Override PartName="/ppt/theme/themeOverride99.xml" ContentType="application/vnd.openxmlformats-officedocument.themeOverride+xml"/>
  <Override PartName="/ppt/notesSlides/notesSlide39.xml" ContentType="application/vnd.openxmlformats-officedocument.presentationml.notesSlide+xml"/>
  <Override PartName="/ppt/embeddings/oleObject109.bin" ContentType="application/vnd.openxmlformats-officedocument.oleObject"/>
  <Override PartName="/ppt/theme/themeOverride100.xml" ContentType="application/vnd.openxmlformats-officedocument.themeOverride+xml"/>
  <Override PartName="/ppt/notesSlides/notesSlide40.xml" ContentType="application/vnd.openxmlformats-officedocument.presentationml.notesSlide+xml"/>
  <Override PartName="/ppt/embeddings/oleObject110.bin" ContentType="application/vnd.openxmlformats-officedocument.oleObject"/>
  <Override PartName="/ppt/theme/themeOverride101.xml" ContentType="application/vnd.openxmlformats-officedocument.themeOverride+xml"/>
  <Override PartName="/ppt/theme/themeOverride10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93" r:id="rId2"/>
  </p:sldMasterIdLst>
  <p:notesMasterIdLst>
    <p:notesMasterId r:id="rId105"/>
  </p:notesMasterIdLst>
  <p:handoutMasterIdLst>
    <p:handoutMasterId r:id="rId106"/>
  </p:handoutMasterIdLst>
  <p:sldIdLst>
    <p:sldId id="368" r:id="rId3"/>
    <p:sldId id="478" r:id="rId4"/>
    <p:sldId id="370" r:id="rId5"/>
    <p:sldId id="479" r:id="rId6"/>
    <p:sldId id="480" r:id="rId7"/>
    <p:sldId id="481" r:id="rId8"/>
    <p:sldId id="482" r:id="rId9"/>
    <p:sldId id="374" r:id="rId10"/>
    <p:sldId id="378" r:id="rId11"/>
    <p:sldId id="483" r:id="rId12"/>
    <p:sldId id="485" r:id="rId13"/>
    <p:sldId id="487" r:id="rId14"/>
    <p:sldId id="488" r:id="rId15"/>
    <p:sldId id="489" r:id="rId16"/>
    <p:sldId id="381" r:id="rId17"/>
    <p:sldId id="490" r:id="rId18"/>
    <p:sldId id="511" r:id="rId19"/>
    <p:sldId id="512" r:id="rId20"/>
    <p:sldId id="385" r:id="rId21"/>
    <p:sldId id="493" r:id="rId22"/>
    <p:sldId id="496" r:id="rId23"/>
    <p:sldId id="492" r:id="rId24"/>
    <p:sldId id="501" r:id="rId25"/>
    <p:sldId id="502" r:id="rId26"/>
    <p:sldId id="388" r:id="rId27"/>
    <p:sldId id="513" r:id="rId28"/>
    <p:sldId id="506" r:id="rId29"/>
    <p:sldId id="505" r:id="rId30"/>
    <p:sldId id="498" r:id="rId31"/>
    <p:sldId id="497" r:id="rId32"/>
    <p:sldId id="390" r:id="rId33"/>
    <p:sldId id="391" r:id="rId34"/>
    <p:sldId id="507" r:id="rId35"/>
    <p:sldId id="508" r:id="rId36"/>
    <p:sldId id="394" r:id="rId37"/>
    <p:sldId id="520" r:id="rId38"/>
    <p:sldId id="396" r:id="rId39"/>
    <p:sldId id="399" r:id="rId40"/>
    <p:sldId id="521" r:id="rId41"/>
    <p:sldId id="401" r:id="rId42"/>
    <p:sldId id="402" r:id="rId43"/>
    <p:sldId id="403" r:id="rId44"/>
    <p:sldId id="515" r:id="rId45"/>
    <p:sldId id="514" r:id="rId46"/>
    <p:sldId id="516" r:id="rId47"/>
    <p:sldId id="517" r:id="rId48"/>
    <p:sldId id="411" r:id="rId49"/>
    <p:sldId id="414" r:id="rId50"/>
    <p:sldId id="416" r:id="rId51"/>
    <p:sldId id="417" r:id="rId52"/>
    <p:sldId id="418" r:id="rId53"/>
    <p:sldId id="518" r:id="rId54"/>
    <p:sldId id="522" r:id="rId55"/>
    <p:sldId id="523" r:id="rId56"/>
    <p:sldId id="524" r:id="rId57"/>
    <p:sldId id="525" r:id="rId58"/>
    <p:sldId id="526" r:id="rId59"/>
    <p:sldId id="527" r:id="rId60"/>
    <p:sldId id="529" r:id="rId61"/>
    <p:sldId id="530" r:id="rId62"/>
    <p:sldId id="531" r:id="rId63"/>
    <p:sldId id="557" r:id="rId64"/>
    <p:sldId id="559" r:id="rId65"/>
    <p:sldId id="563" r:id="rId66"/>
    <p:sldId id="558" r:id="rId67"/>
    <p:sldId id="560" r:id="rId68"/>
    <p:sldId id="561" r:id="rId69"/>
    <p:sldId id="562" r:id="rId70"/>
    <p:sldId id="564" r:id="rId71"/>
    <p:sldId id="532" r:id="rId72"/>
    <p:sldId id="533" r:id="rId73"/>
    <p:sldId id="436" r:id="rId74"/>
    <p:sldId id="437" r:id="rId75"/>
    <p:sldId id="441" r:id="rId76"/>
    <p:sldId id="534" r:id="rId77"/>
    <p:sldId id="536" r:id="rId78"/>
    <p:sldId id="537" r:id="rId79"/>
    <p:sldId id="538" r:id="rId80"/>
    <p:sldId id="448" r:id="rId81"/>
    <p:sldId id="449" r:id="rId82"/>
    <p:sldId id="539" r:id="rId83"/>
    <p:sldId id="540" r:id="rId84"/>
    <p:sldId id="456" r:id="rId85"/>
    <p:sldId id="457" r:id="rId86"/>
    <p:sldId id="458" r:id="rId87"/>
    <p:sldId id="460" r:id="rId88"/>
    <p:sldId id="461" r:id="rId89"/>
    <p:sldId id="463" r:id="rId90"/>
    <p:sldId id="541" r:id="rId91"/>
    <p:sldId id="465" r:id="rId92"/>
    <p:sldId id="466" r:id="rId93"/>
    <p:sldId id="542" r:id="rId94"/>
    <p:sldId id="543" r:id="rId95"/>
    <p:sldId id="544" r:id="rId96"/>
    <p:sldId id="545" r:id="rId97"/>
    <p:sldId id="473" r:id="rId98"/>
    <p:sldId id="474" r:id="rId99"/>
    <p:sldId id="475" r:id="rId100"/>
    <p:sldId id="476" r:id="rId101"/>
    <p:sldId id="477" r:id="rId102"/>
    <p:sldId id="547" r:id="rId103"/>
    <p:sldId id="548" r:id="rId104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91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FF89"/>
    <a:srgbClr val="E7FFE7"/>
    <a:srgbClr val="E1FFE1"/>
    <a:srgbClr val="FF6600"/>
    <a:srgbClr val="D5FFD5"/>
    <a:srgbClr val="CCFFFF"/>
    <a:srgbClr val="000099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90" autoAdjust="0"/>
    <p:restoredTop sz="73654" autoAdjust="0"/>
  </p:normalViewPr>
  <p:slideViewPr>
    <p:cSldViewPr snapToGrid="0" showGuides="1">
      <p:cViewPr varScale="1">
        <p:scale>
          <a:sx n="66" d="100"/>
          <a:sy n="66" d="100"/>
        </p:scale>
        <p:origin x="-2192" y="-104"/>
      </p:cViewPr>
      <p:guideLst>
        <p:guide orient="horz" pos="2160"/>
        <p:guide pos="291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82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01" Type="http://schemas.openxmlformats.org/officeDocument/2006/relationships/slide" Target="slides/slide99.xml"/><Relationship Id="rId102" Type="http://schemas.openxmlformats.org/officeDocument/2006/relationships/slide" Target="slides/slide100.xml"/><Relationship Id="rId103" Type="http://schemas.openxmlformats.org/officeDocument/2006/relationships/slide" Target="slides/slide101.xml"/><Relationship Id="rId104" Type="http://schemas.openxmlformats.org/officeDocument/2006/relationships/slide" Target="slides/slide102.xml"/><Relationship Id="rId105" Type="http://schemas.openxmlformats.org/officeDocument/2006/relationships/notesMaster" Target="notesMasters/notesMaster1.xml"/><Relationship Id="rId106" Type="http://schemas.openxmlformats.org/officeDocument/2006/relationships/handoutMaster" Target="handoutMasters/handoutMaster1.xml"/><Relationship Id="rId107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8" Type="http://schemas.openxmlformats.org/officeDocument/2006/relationships/presProps" Target="presProps.xml"/><Relationship Id="rId109" Type="http://schemas.openxmlformats.org/officeDocument/2006/relationships/viewProps" Target="viewProp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50" Type="http://schemas.openxmlformats.org/officeDocument/2006/relationships/slide" Target="slides/slide48.xml"/><Relationship Id="rId51" Type="http://schemas.openxmlformats.org/officeDocument/2006/relationships/slide" Target="slides/slide49.xml"/><Relationship Id="rId52" Type="http://schemas.openxmlformats.org/officeDocument/2006/relationships/slide" Target="slides/slide50.xml"/><Relationship Id="rId53" Type="http://schemas.openxmlformats.org/officeDocument/2006/relationships/slide" Target="slides/slide51.xml"/><Relationship Id="rId54" Type="http://schemas.openxmlformats.org/officeDocument/2006/relationships/slide" Target="slides/slide52.xml"/><Relationship Id="rId55" Type="http://schemas.openxmlformats.org/officeDocument/2006/relationships/slide" Target="slides/slide53.xml"/><Relationship Id="rId56" Type="http://schemas.openxmlformats.org/officeDocument/2006/relationships/slide" Target="slides/slide54.xml"/><Relationship Id="rId57" Type="http://schemas.openxmlformats.org/officeDocument/2006/relationships/slide" Target="slides/slide55.xml"/><Relationship Id="rId58" Type="http://schemas.openxmlformats.org/officeDocument/2006/relationships/slide" Target="slides/slide56.xml"/><Relationship Id="rId59" Type="http://schemas.openxmlformats.org/officeDocument/2006/relationships/slide" Target="slides/slide57.xml"/><Relationship Id="rId70" Type="http://schemas.openxmlformats.org/officeDocument/2006/relationships/slide" Target="slides/slide68.xml"/><Relationship Id="rId71" Type="http://schemas.openxmlformats.org/officeDocument/2006/relationships/slide" Target="slides/slide69.xml"/><Relationship Id="rId72" Type="http://schemas.openxmlformats.org/officeDocument/2006/relationships/slide" Target="slides/slide70.xml"/><Relationship Id="rId73" Type="http://schemas.openxmlformats.org/officeDocument/2006/relationships/slide" Target="slides/slide71.xml"/><Relationship Id="rId74" Type="http://schemas.openxmlformats.org/officeDocument/2006/relationships/slide" Target="slides/slide72.xml"/><Relationship Id="rId75" Type="http://schemas.openxmlformats.org/officeDocument/2006/relationships/slide" Target="slides/slide73.xml"/><Relationship Id="rId76" Type="http://schemas.openxmlformats.org/officeDocument/2006/relationships/slide" Target="slides/slide74.xml"/><Relationship Id="rId77" Type="http://schemas.openxmlformats.org/officeDocument/2006/relationships/slide" Target="slides/slide75.xml"/><Relationship Id="rId78" Type="http://schemas.openxmlformats.org/officeDocument/2006/relationships/slide" Target="slides/slide76.xml"/><Relationship Id="rId79" Type="http://schemas.openxmlformats.org/officeDocument/2006/relationships/slide" Target="slides/slide77.xml"/><Relationship Id="rId110" Type="http://schemas.openxmlformats.org/officeDocument/2006/relationships/theme" Target="theme/theme1.xml"/><Relationship Id="rId90" Type="http://schemas.openxmlformats.org/officeDocument/2006/relationships/slide" Target="slides/slide88.xml"/><Relationship Id="rId91" Type="http://schemas.openxmlformats.org/officeDocument/2006/relationships/slide" Target="slides/slide89.xml"/><Relationship Id="rId92" Type="http://schemas.openxmlformats.org/officeDocument/2006/relationships/slide" Target="slides/slide90.xml"/><Relationship Id="rId93" Type="http://schemas.openxmlformats.org/officeDocument/2006/relationships/slide" Target="slides/slide91.xml"/><Relationship Id="rId94" Type="http://schemas.openxmlformats.org/officeDocument/2006/relationships/slide" Target="slides/slide92.xml"/><Relationship Id="rId95" Type="http://schemas.openxmlformats.org/officeDocument/2006/relationships/slide" Target="slides/slide93.xml"/><Relationship Id="rId96" Type="http://schemas.openxmlformats.org/officeDocument/2006/relationships/slide" Target="slides/slide94.xml"/><Relationship Id="rId97" Type="http://schemas.openxmlformats.org/officeDocument/2006/relationships/slide" Target="slides/slide95.xml"/><Relationship Id="rId98" Type="http://schemas.openxmlformats.org/officeDocument/2006/relationships/slide" Target="slides/slide96.xml"/><Relationship Id="rId99" Type="http://schemas.openxmlformats.org/officeDocument/2006/relationships/slide" Target="slides/slide97.xml"/><Relationship Id="rId111" Type="http://schemas.openxmlformats.org/officeDocument/2006/relationships/tableStyles" Target="tableStyles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slide" Target="slides/slide40.xml"/><Relationship Id="rId43" Type="http://schemas.openxmlformats.org/officeDocument/2006/relationships/slide" Target="slides/slide41.xml"/><Relationship Id="rId44" Type="http://schemas.openxmlformats.org/officeDocument/2006/relationships/slide" Target="slides/slide42.xml"/><Relationship Id="rId45" Type="http://schemas.openxmlformats.org/officeDocument/2006/relationships/slide" Target="slides/slide43.xml"/><Relationship Id="rId46" Type="http://schemas.openxmlformats.org/officeDocument/2006/relationships/slide" Target="slides/slide44.xml"/><Relationship Id="rId47" Type="http://schemas.openxmlformats.org/officeDocument/2006/relationships/slide" Target="slides/slide45.xml"/><Relationship Id="rId48" Type="http://schemas.openxmlformats.org/officeDocument/2006/relationships/slide" Target="slides/slide46.xml"/><Relationship Id="rId49" Type="http://schemas.openxmlformats.org/officeDocument/2006/relationships/slide" Target="slides/slide47.xml"/><Relationship Id="rId60" Type="http://schemas.openxmlformats.org/officeDocument/2006/relationships/slide" Target="slides/slide58.xml"/><Relationship Id="rId61" Type="http://schemas.openxmlformats.org/officeDocument/2006/relationships/slide" Target="slides/slide59.xml"/><Relationship Id="rId62" Type="http://schemas.openxmlformats.org/officeDocument/2006/relationships/slide" Target="slides/slide60.xml"/><Relationship Id="rId63" Type="http://schemas.openxmlformats.org/officeDocument/2006/relationships/slide" Target="slides/slide61.xml"/><Relationship Id="rId64" Type="http://schemas.openxmlformats.org/officeDocument/2006/relationships/slide" Target="slides/slide62.xml"/><Relationship Id="rId65" Type="http://schemas.openxmlformats.org/officeDocument/2006/relationships/slide" Target="slides/slide63.xml"/><Relationship Id="rId66" Type="http://schemas.openxmlformats.org/officeDocument/2006/relationships/slide" Target="slides/slide64.xml"/><Relationship Id="rId67" Type="http://schemas.openxmlformats.org/officeDocument/2006/relationships/slide" Target="slides/slide65.xml"/><Relationship Id="rId68" Type="http://schemas.openxmlformats.org/officeDocument/2006/relationships/slide" Target="slides/slide66.xml"/><Relationship Id="rId69" Type="http://schemas.openxmlformats.org/officeDocument/2006/relationships/slide" Target="slides/slide67.xml"/><Relationship Id="rId100" Type="http://schemas.openxmlformats.org/officeDocument/2006/relationships/slide" Target="slides/slide98.xml"/><Relationship Id="rId80" Type="http://schemas.openxmlformats.org/officeDocument/2006/relationships/slide" Target="slides/slide78.xml"/><Relationship Id="rId81" Type="http://schemas.openxmlformats.org/officeDocument/2006/relationships/slide" Target="slides/slide79.xml"/><Relationship Id="rId82" Type="http://schemas.openxmlformats.org/officeDocument/2006/relationships/slide" Target="slides/slide80.xml"/><Relationship Id="rId83" Type="http://schemas.openxmlformats.org/officeDocument/2006/relationships/slide" Target="slides/slide81.xml"/><Relationship Id="rId84" Type="http://schemas.openxmlformats.org/officeDocument/2006/relationships/slide" Target="slides/slide82.xml"/><Relationship Id="rId85" Type="http://schemas.openxmlformats.org/officeDocument/2006/relationships/slide" Target="slides/slide83.xml"/><Relationship Id="rId86" Type="http://schemas.openxmlformats.org/officeDocument/2006/relationships/slide" Target="slides/slide84.xml"/><Relationship Id="rId87" Type="http://schemas.openxmlformats.org/officeDocument/2006/relationships/slide" Target="slides/slide85.xml"/><Relationship Id="rId88" Type="http://schemas.openxmlformats.org/officeDocument/2006/relationships/slide" Target="slides/slide86.xml"/><Relationship Id="rId89" Type="http://schemas.openxmlformats.org/officeDocument/2006/relationships/slide" Target="slides/slide8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Relationship Id="rId2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Relationship Id="rId2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Relationship Id="rId2" Type="http://schemas.openxmlformats.org/officeDocument/2006/relationships/image" Target="../media/image1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Relationship Id="rId2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Relationship Id="rId2" Type="http://schemas.openxmlformats.org/officeDocument/2006/relationships/image" Target="../media/image21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Relationship Id="rId2" Type="http://schemas.openxmlformats.org/officeDocument/2006/relationships/image" Target="../media/image23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Relationship Id="rId2" Type="http://schemas.openxmlformats.org/officeDocument/2006/relationships/image" Target="../media/image25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4" Type="http://schemas.openxmlformats.org/officeDocument/2006/relationships/image" Target="../media/image29.wmf"/><Relationship Id="rId1" Type="http://schemas.openxmlformats.org/officeDocument/2006/relationships/image" Target="../media/image26.wmf"/><Relationship Id="rId2" Type="http://schemas.openxmlformats.org/officeDocument/2006/relationships/image" Target="../media/image27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Relationship Id="rId2" Type="http://schemas.openxmlformats.org/officeDocument/2006/relationships/image" Target="../media/image31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Relationship Id="rId2" Type="http://schemas.openxmlformats.org/officeDocument/2006/relationships/image" Target="../media/image33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Relationship Id="rId2" Type="http://schemas.openxmlformats.org/officeDocument/2006/relationships/image" Target="../media/image35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4" Type="http://schemas.openxmlformats.org/officeDocument/2006/relationships/image" Target="../media/image39.wmf"/><Relationship Id="rId1" Type="http://schemas.openxmlformats.org/officeDocument/2006/relationships/image" Target="../media/image36.wmf"/><Relationship Id="rId2" Type="http://schemas.openxmlformats.org/officeDocument/2006/relationships/image" Target="../media/image37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Relationship Id="rId2" Type="http://schemas.openxmlformats.org/officeDocument/2006/relationships/image" Target="../media/image41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Relationship Id="rId2" Type="http://schemas.openxmlformats.org/officeDocument/2006/relationships/image" Target="../media/image43.emf"/><Relationship Id="rId3" Type="http://schemas.openxmlformats.org/officeDocument/2006/relationships/image" Target="../media/image44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Relationship Id="rId2" Type="http://schemas.openxmlformats.org/officeDocument/2006/relationships/image" Target="../media/image46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Relationship Id="rId2" Type="http://schemas.openxmlformats.org/officeDocument/2006/relationships/image" Target="../media/image48.wmf"/><Relationship Id="rId3" Type="http://schemas.openxmlformats.org/officeDocument/2006/relationships/image" Target="../media/image49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4" Type="http://schemas.openxmlformats.org/officeDocument/2006/relationships/image" Target="../media/image54.wmf"/><Relationship Id="rId1" Type="http://schemas.openxmlformats.org/officeDocument/2006/relationships/image" Target="../media/image51.wmf"/><Relationship Id="rId2" Type="http://schemas.openxmlformats.org/officeDocument/2006/relationships/image" Target="../media/image52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Relationship Id="rId2" Type="http://schemas.openxmlformats.org/officeDocument/2006/relationships/image" Target="../media/image57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Relationship Id="rId2" Type="http://schemas.openxmlformats.org/officeDocument/2006/relationships/image" Target="../media/image59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Relationship Id="rId2" Type="http://schemas.openxmlformats.org/officeDocument/2006/relationships/image" Target="../media/image61.wmf"/><Relationship Id="rId3" Type="http://schemas.openxmlformats.org/officeDocument/2006/relationships/image" Target="../media/image62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4" Type="http://schemas.openxmlformats.org/officeDocument/2006/relationships/image" Target="../media/image66.wmf"/><Relationship Id="rId1" Type="http://schemas.openxmlformats.org/officeDocument/2006/relationships/image" Target="../media/image63.wmf"/><Relationship Id="rId2" Type="http://schemas.openxmlformats.org/officeDocument/2006/relationships/image" Target="../media/image64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Relationship Id="rId2" Type="http://schemas.openxmlformats.org/officeDocument/2006/relationships/image" Target="../media/image68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Relationship Id="rId2" Type="http://schemas.openxmlformats.org/officeDocument/2006/relationships/image" Target="../media/image70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4" Type="http://schemas.openxmlformats.org/officeDocument/2006/relationships/image" Target="../media/image75.wmf"/><Relationship Id="rId1" Type="http://schemas.openxmlformats.org/officeDocument/2006/relationships/image" Target="../media/image72.wmf"/><Relationship Id="rId2" Type="http://schemas.openxmlformats.org/officeDocument/2006/relationships/image" Target="../media/image73.w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emf"/><Relationship Id="rId4" Type="http://schemas.openxmlformats.org/officeDocument/2006/relationships/image" Target="../media/image79.wmf"/><Relationship Id="rId5" Type="http://schemas.openxmlformats.org/officeDocument/2006/relationships/image" Target="../media/image80.wmf"/><Relationship Id="rId1" Type="http://schemas.openxmlformats.org/officeDocument/2006/relationships/image" Target="../media/image76.wmf"/><Relationship Id="rId2" Type="http://schemas.openxmlformats.org/officeDocument/2006/relationships/image" Target="../media/image77.e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3.wmf"/><Relationship Id="rId4" Type="http://schemas.openxmlformats.org/officeDocument/2006/relationships/image" Target="../media/image84.wmf"/><Relationship Id="rId1" Type="http://schemas.openxmlformats.org/officeDocument/2006/relationships/image" Target="../media/image81.wmf"/><Relationship Id="rId2" Type="http://schemas.openxmlformats.org/officeDocument/2006/relationships/image" Target="../media/image82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wmf"/><Relationship Id="rId4" Type="http://schemas.openxmlformats.org/officeDocument/2006/relationships/image" Target="../media/image88.wmf"/><Relationship Id="rId1" Type="http://schemas.openxmlformats.org/officeDocument/2006/relationships/image" Target="../media/image85.wmf"/><Relationship Id="rId2" Type="http://schemas.openxmlformats.org/officeDocument/2006/relationships/image" Target="../media/image86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9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0.wmf"/><Relationship Id="rId2" Type="http://schemas.openxmlformats.org/officeDocument/2006/relationships/image" Target="../media/image91.wmf"/><Relationship Id="rId3" Type="http://schemas.openxmlformats.org/officeDocument/2006/relationships/image" Target="../media/image92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wmf"/><Relationship Id="rId4" Type="http://schemas.openxmlformats.org/officeDocument/2006/relationships/image" Target="../media/image96.wmf"/><Relationship Id="rId1" Type="http://schemas.openxmlformats.org/officeDocument/2006/relationships/image" Target="../media/image93.wmf"/><Relationship Id="rId2" Type="http://schemas.openxmlformats.org/officeDocument/2006/relationships/image" Target="../media/image94.w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7.wmf"/><Relationship Id="rId2" Type="http://schemas.openxmlformats.org/officeDocument/2006/relationships/image" Target="../media/image98.wmf"/><Relationship Id="rId3" Type="http://schemas.openxmlformats.org/officeDocument/2006/relationships/image" Target="../media/image99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0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3.wmf"/><Relationship Id="rId2" Type="http://schemas.openxmlformats.org/officeDocument/2006/relationships/image" Target="../media/image104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5.wmf"/><Relationship Id="rId2" Type="http://schemas.openxmlformats.org/officeDocument/2006/relationships/image" Target="../media/image106.wmf"/><Relationship Id="rId3" Type="http://schemas.openxmlformats.org/officeDocument/2006/relationships/image" Target="../media/image107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wmf"/><Relationship Id="rId4" Type="http://schemas.openxmlformats.org/officeDocument/2006/relationships/image" Target="../media/image111.wmf"/><Relationship Id="rId1" Type="http://schemas.openxmlformats.org/officeDocument/2006/relationships/image" Target="../media/image108.wmf"/><Relationship Id="rId2" Type="http://schemas.openxmlformats.org/officeDocument/2006/relationships/image" Target="../media/image109.w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2.wmf"/><Relationship Id="rId2" Type="http://schemas.openxmlformats.org/officeDocument/2006/relationships/image" Target="../media/image113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5.wmf"/><Relationship Id="rId2" Type="http://schemas.openxmlformats.org/officeDocument/2006/relationships/image" Target="../media/image116.wmf"/><Relationship Id="rId3" Type="http://schemas.openxmlformats.org/officeDocument/2006/relationships/image" Target="../media/image117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8.w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9.w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6026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smtClean="0"/>
              <a:t>Cliquez pour modifier le style de texte du masque</a:t>
            </a:r>
          </a:p>
          <a:p>
            <a:pPr lvl="1"/>
            <a:r>
              <a:rPr lang="fr-CA" noProof="0" smtClean="0"/>
              <a:t>Second niveau</a:t>
            </a:r>
          </a:p>
          <a:p>
            <a:pPr lvl="2"/>
            <a:r>
              <a:rPr lang="fr-CA" noProof="0" smtClean="0"/>
              <a:t>Troisième niveau</a:t>
            </a:r>
          </a:p>
          <a:p>
            <a:pPr lvl="3"/>
            <a:r>
              <a:rPr lang="fr-CA" noProof="0" smtClean="0"/>
              <a:t>Quatrième niveau</a:t>
            </a:r>
          </a:p>
          <a:p>
            <a:pPr lvl="4"/>
            <a:r>
              <a:rPr lang="fr-CA" noProof="0" smtClean="0"/>
              <a:t>Cinquième niveau</a:t>
            </a:r>
          </a:p>
        </p:txBody>
      </p:sp>
      <p:sp>
        <p:nvSpPr>
          <p:cNvPr id="106499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9395703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2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3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4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9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0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3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4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5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6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7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8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0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1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6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7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8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9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2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</a:t>
            </a:r>
          </a:p>
        </p:txBody>
      </p:sp>
      <p:sp>
        <p:nvSpPr>
          <p:cNvPr id="10752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2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2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2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</a:t>
            </a:r>
          </a:p>
        </p:txBody>
      </p:sp>
      <p:sp>
        <p:nvSpPr>
          <p:cNvPr id="10752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2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30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31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</a:t>
            </a:r>
          </a:p>
        </p:txBody>
      </p:sp>
      <p:sp>
        <p:nvSpPr>
          <p:cNvPr id="107532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33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34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35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</a:t>
            </a:r>
          </a:p>
        </p:txBody>
      </p:sp>
      <p:sp>
        <p:nvSpPr>
          <p:cNvPr id="107536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37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38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39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</a:t>
            </a:r>
          </a:p>
        </p:txBody>
      </p:sp>
      <p:sp>
        <p:nvSpPr>
          <p:cNvPr id="107540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41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42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43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</a:t>
            </a:r>
          </a:p>
        </p:txBody>
      </p:sp>
      <p:sp>
        <p:nvSpPr>
          <p:cNvPr id="107544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45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46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7547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998009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</a:t>
            </a:r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5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5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</a:t>
            </a:r>
          </a:p>
        </p:txBody>
      </p:sp>
      <p:sp>
        <p:nvSpPr>
          <p:cNvPr id="10855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5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54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55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</a:t>
            </a:r>
          </a:p>
        </p:txBody>
      </p:sp>
      <p:sp>
        <p:nvSpPr>
          <p:cNvPr id="108556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57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58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59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</a:t>
            </a:r>
          </a:p>
        </p:txBody>
      </p:sp>
      <p:sp>
        <p:nvSpPr>
          <p:cNvPr id="108560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61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62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63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</a:t>
            </a:r>
          </a:p>
        </p:txBody>
      </p:sp>
      <p:sp>
        <p:nvSpPr>
          <p:cNvPr id="108564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65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66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67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</a:t>
            </a:r>
          </a:p>
        </p:txBody>
      </p:sp>
      <p:sp>
        <p:nvSpPr>
          <p:cNvPr id="108568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69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70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8571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r>
              <a:rPr lang="fr-CA" noProof="0" dirty="0" smtClean="0"/>
              <a:t>Espace</a:t>
            </a:r>
            <a:r>
              <a:rPr lang="fr-CA" baseline="0" noProof="0" dirty="0" smtClean="0"/>
              <a:t> </a:t>
            </a:r>
            <a:r>
              <a:rPr lang="fr-CA" baseline="0" noProof="0" dirty="0" err="1" smtClean="0"/>
              <a:t>echantillonnal</a:t>
            </a:r>
            <a:r>
              <a:rPr lang="fr-CA" baseline="0" noProof="0" dirty="0" smtClean="0"/>
              <a:t>: </a:t>
            </a:r>
            <a:r>
              <a:rPr lang="fr-CA" noProof="0" dirty="0" smtClean="0"/>
              <a:t>Varier</a:t>
            </a:r>
            <a:r>
              <a:rPr lang="fr-CA" baseline="0" noProof="0" dirty="0" smtClean="0"/>
              <a:t> avec l’</a:t>
            </a:r>
            <a:r>
              <a:rPr lang="fr-CA" baseline="0" noProof="0" dirty="0" err="1" smtClean="0"/>
              <a:t>epreuve</a:t>
            </a:r>
            <a:r>
              <a:rPr lang="fr-CA" baseline="0" noProof="0" dirty="0" smtClean="0"/>
              <a:t>, par ex: lancer 2 des </a:t>
            </a:r>
            <a:r>
              <a:rPr lang="fr-CA" baseline="0" noProof="0" dirty="0" smtClean="0">
                <a:sym typeface="Wingdings"/>
              </a:rPr>
              <a:t> 1-2, 1-3, il y a 36 possibilités.</a:t>
            </a:r>
          </a:p>
          <a:p>
            <a:r>
              <a:rPr lang="en-US" dirty="0" err="1" smtClean="0"/>
              <a:t>Epreuve</a:t>
            </a:r>
            <a:r>
              <a:rPr lang="en-US" dirty="0" smtClean="0"/>
              <a:t>: lancer </a:t>
            </a:r>
            <a:r>
              <a:rPr lang="en-US" dirty="0" err="1" smtClean="0"/>
              <a:t>une</a:t>
            </a:r>
            <a:r>
              <a:rPr lang="en-US" dirty="0" smtClean="0"/>
              <a:t> de</a:t>
            </a:r>
          </a:p>
          <a:p>
            <a:r>
              <a:rPr lang="en-US" dirty="0" err="1" smtClean="0"/>
              <a:t>Evenement</a:t>
            </a:r>
            <a:r>
              <a:rPr lang="en-US" dirty="0" smtClean="0"/>
              <a:t>: c </a:t>
            </a:r>
            <a:r>
              <a:rPr lang="en-US" dirty="0" err="1" smtClean="0"/>
              <a:t>moi</a:t>
            </a:r>
            <a:r>
              <a:rPr lang="en-US" dirty="0" smtClean="0"/>
              <a:t> qui </a:t>
            </a:r>
            <a:r>
              <a:rPr lang="en-US" dirty="0" err="1" smtClean="0"/>
              <a:t>chosit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6734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7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</a:t>
            </a:r>
          </a:p>
        </p:txBody>
      </p:sp>
      <p:sp>
        <p:nvSpPr>
          <p:cNvPr id="10957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7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7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7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</a:t>
            </a:r>
          </a:p>
        </p:txBody>
      </p:sp>
      <p:sp>
        <p:nvSpPr>
          <p:cNvPr id="10957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7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78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79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</a:t>
            </a:r>
          </a:p>
        </p:txBody>
      </p:sp>
      <p:sp>
        <p:nvSpPr>
          <p:cNvPr id="109580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81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82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83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</a:t>
            </a:r>
          </a:p>
        </p:txBody>
      </p:sp>
      <p:sp>
        <p:nvSpPr>
          <p:cNvPr id="109584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85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86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87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</a:t>
            </a:r>
          </a:p>
        </p:txBody>
      </p:sp>
      <p:sp>
        <p:nvSpPr>
          <p:cNvPr id="109588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89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90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91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</a:t>
            </a:r>
          </a:p>
        </p:txBody>
      </p:sp>
      <p:sp>
        <p:nvSpPr>
          <p:cNvPr id="109592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93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94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9595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5055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5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11</a:t>
            </a:r>
          </a:p>
        </p:txBody>
      </p:sp>
      <p:sp>
        <p:nvSpPr>
          <p:cNvPr id="1105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59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59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11</a:t>
            </a:r>
          </a:p>
        </p:txBody>
      </p:sp>
      <p:sp>
        <p:nvSpPr>
          <p:cNvPr id="11060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60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602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603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11</a:t>
            </a:r>
          </a:p>
        </p:txBody>
      </p:sp>
      <p:sp>
        <p:nvSpPr>
          <p:cNvPr id="110604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605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606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607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11</a:t>
            </a:r>
          </a:p>
        </p:txBody>
      </p:sp>
      <p:sp>
        <p:nvSpPr>
          <p:cNvPr id="110608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609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610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611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11</a:t>
            </a:r>
          </a:p>
        </p:txBody>
      </p:sp>
      <p:sp>
        <p:nvSpPr>
          <p:cNvPr id="110612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613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614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615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11</a:t>
            </a:r>
          </a:p>
        </p:txBody>
      </p:sp>
      <p:sp>
        <p:nvSpPr>
          <p:cNvPr id="110616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617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618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0619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1049318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1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14</a:t>
            </a:r>
          </a:p>
        </p:txBody>
      </p:sp>
      <p:sp>
        <p:nvSpPr>
          <p:cNvPr id="11162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2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2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14</a:t>
            </a:r>
          </a:p>
        </p:txBody>
      </p:sp>
      <p:sp>
        <p:nvSpPr>
          <p:cNvPr id="11162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2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26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27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14</a:t>
            </a:r>
          </a:p>
        </p:txBody>
      </p:sp>
      <p:sp>
        <p:nvSpPr>
          <p:cNvPr id="111628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29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30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31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14</a:t>
            </a:r>
          </a:p>
        </p:txBody>
      </p:sp>
      <p:sp>
        <p:nvSpPr>
          <p:cNvPr id="111632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33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34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35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14</a:t>
            </a:r>
          </a:p>
        </p:txBody>
      </p:sp>
      <p:sp>
        <p:nvSpPr>
          <p:cNvPr id="111636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37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38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39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14</a:t>
            </a:r>
          </a:p>
        </p:txBody>
      </p:sp>
      <p:sp>
        <p:nvSpPr>
          <p:cNvPr id="111640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41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42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1643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57502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18</a:t>
            </a:r>
          </a:p>
        </p:txBody>
      </p:sp>
      <p:sp>
        <p:nvSpPr>
          <p:cNvPr id="1126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4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4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18</a:t>
            </a:r>
          </a:p>
        </p:txBody>
      </p:sp>
      <p:sp>
        <p:nvSpPr>
          <p:cNvPr id="11264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4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50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51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18</a:t>
            </a:r>
          </a:p>
        </p:txBody>
      </p:sp>
      <p:sp>
        <p:nvSpPr>
          <p:cNvPr id="112652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53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54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55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18</a:t>
            </a:r>
          </a:p>
        </p:txBody>
      </p:sp>
      <p:sp>
        <p:nvSpPr>
          <p:cNvPr id="112656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57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58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59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18</a:t>
            </a:r>
          </a:p>
        </p:txBody>
      </p:sp>
      <p:sp>
        <p:nvSpPr>
          <p:cNvPr id="112660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61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62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63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18</a:t>
            </a:r>
          </a:p>
        </p:txBody>
      </p:sp>
      <p:sp>
        <p:nvSpPr>
          <p:cNvPr id="112664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65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66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2667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302809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366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21</a:t>
            </a:r>
          </a:p>
        </p:txBody>
      </p:sp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366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367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367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313714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69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23</a:t>
            </a:r>
          </a:p>
        </p:txBody>
      </p:sp>
      <p:sp>
        <p:nvSpPr>
          <p:cNvPr id="11469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69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69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69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22</a:t>
            </a:r>
          </a:p>
        </p:txBody>
      </p:sp>
      <p:sp>
        <p:nvSpPr>
          <p:cNvPr id="11469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69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698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699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22</a:t>
            </a:r>
          </a:p>
        </p:txBody>
      </p:sp>
      <p:sp>
        <p:nvSpPr>
          <p:cNvPr id="114700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701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702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703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22</a:t>
            </a:r>
          </a:p>
        </p:txBody>
      </p:sp>
      <p:sp>
        <p:nvSpPr>
          <p:cNvPr id="114704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705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706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707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22</a:t>
            </a:r>
          </a:p>
        </p:txBody>
      </p:sp>
      <p:sp>
        <p:nvSpPr>
          <p:cNvPr id="114708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709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710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711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22</a:t>
            </a:r>
          </a:p>
        </p:txBody>
      </p:sp>
      <p:sp>
        <p:nvSpPr>
          <p:cNvPr id="114712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713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714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4715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826319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1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24</a:t>
            </a:r>
          </a:p>
        </p:txBody>
      </p:sp>
      <p:sp>
        <p:nvSpPr>
          <p:cNvPr id="11571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1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1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1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23</a:t>
            </a:r>
          </a:p>
        </p:txBody>
      </p:sp>
      <p:sp>
        <p:nvSpPr>
          <p:cNvPr id="11572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2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22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23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23</a:t>
            </a:r>
          </a:p>
        </p:txBody>
      </p:sp>
      <p:sp>
        <p:nvSpPr>
          <p:cNvPr id="115724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25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26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27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23</a:t>
            </a:r>
          </a:p>
        </p:txBody>
      </p:sp>
      <p:sp>
        <p:nvSpPr>
          <p:cNvPr id="115728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29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30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31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23</a:t>
            </a:r>
          </a:p>
        </p:txBody>
      </p:sp>
      <p:sp>
        <p:nvSpPr>
          <p:cNvPr id="115732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33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34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35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23</a:t>
            </a:r>
          </a:p>
        </p:txBody>
      </p:sp>
      <p:sp>
        <p:nvSpPr>
          <p:cNvPr id="115736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37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38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5739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522983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87547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3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27</a:t>
            </a:r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4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4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4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26</a:t>
            </a:r>
          </a:p>
        </p:txBody>
      </p:sp>
      <p:sp>
        <p:nvSpPr>
          <p:cNvPr id="11674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4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46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47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26</a:t>
            </a:r>
          </a:p>
        </p:txBody>
      </p:sp>
      <p:sp>
        <p:nvSpPr>
          <p:cNvPr id="116748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49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50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51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26</a:t>
            </a:r>
          </a:p>
        </p:txBody>
      </p:sp>
      <p:sp>
        <p:nvSpPr>
          <p:cNvPr id="116752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53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54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55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26</a:t>
            </a:r>
          </a:p>
        </p:txBody>
      </p:sp>
      <p:sp>
        <p:nvSpPr>
          <p:cNvPr id="116756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57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58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59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26</a:t>
            </a:r>
          </a:p>
        </p:txBody>
      </p:sp>
      <p:sp>
        <p:nvSpPr>
          <p:cNvPr id="116760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61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62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6763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909210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6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29</a:t>
            </a:r>
          </a:p>
        </p:txBody>
      </p:sp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6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6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6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28</a:t>
            </a:r>
          </a:p>
        </p:txBody>
      </p:sp>
      <p:sp>
        <p:nvSpPr>
          <p:cNvPr id="11776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6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70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71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28</a:t>
            </a:r>
          </a:p>
        </p:txBody>
      </p:sp>
      <p:sp>
        <p:nvSpPr>
          <p:cNvPr id="117772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73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74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75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28</a:t>
            </a:r>
          </a:p>
        </p:txBody>
      </p:sp>
      <p:sp>
        <p:nvSpPr>
          <p:cNvPr id="117776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77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78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79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28</a:t>
            </a:r>
          </a:p>
        </p:txBody>
      </p:sp>
      <p:sp>
        <p:nvSpPr>
          <p:cNvPr id="117780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81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82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83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28</a:t>
            </a:r>
          </a:p>
        </p:txBody>
      </p:sp>
      <p:sp>
        <p:nvSpPr>
          <p:cNvPr id="117784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85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86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7787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564754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31</a:t>
            </a:r>
          </a:p>
        </p:txBody>
      </p:sp>
      <p:sp>
        <p:nvSpPr>
          <p:cNvPr id="11878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78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79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79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30</a:t>
            </a:r>
          </a:p>
        </p:txBody>
      </p:sp>
      <p:sp>
        <p:nvSpPr>
          <p:cNvPr id="11879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79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794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795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30</a:t>
            </a:r>
          </a:p>
        </p:txBody>
      </p:sp>
      <p:sp>
        <p:nvSpPr>
          <p:cNvPr id="118796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797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798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799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30</a:t>
            </a:r>
          </a:p>
        </p:txBody>
      </p:sp>
      <p:sp>
        <p:nvSpPr>
          <p:cNvPr id="118800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801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802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803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30</a:t>
            </a:r>
          </a:p>
        </p:txBody>
      </p:sp>
      <p:sp>
        <p:nvSpPr>
          <p:cNvPr id="118804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805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806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807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30</a:t>
            </a:r>
          </a:p>
        </p:txBody>
      </p:sp>
      <p:sp>
        <p:nvSpPr>
          <p:cNvPr id="118808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809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810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8811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69764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1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31</a:t>
            </a:r>
          </a:p>
        </p:txBody>
      </p:sp>
      <p:sp>
        <p:nvSpPr>
          <p:cNvPr id="11981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1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1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1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30</a:t>
            </a:r>
          </a:p>
        </p:txBody>
      </p:sp>
      <p:sp>
        <p:nvSpPr>
          <p:cNvPr id="11981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1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18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19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30</a:t>
            </a:r>
          </a:p>
        </p:txBody>
      </p:sp>
      <p:sp>
        <p:nvSpPr>
          <p:cNvPr id="119820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21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22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23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30</a:t>
            </a:r>
          </a:p>
        </p:txBody>
      </p:sp>
      <p:sp>
        <p:nvSpPr>
          <p:cNvPr id="119824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25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26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27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30</a:t>
            </a:r>
          </a:p>
        </p:txBody>
      </p:sp>
      <p:sp>
        <p:nvSpPr>
          <p:cNvPr id="119828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29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30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31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30</a:t>
            </a:r>
          </a:p>
        </p:txBody>
      </p:sp>
      <p:sp>
        <p:nvSpPr>
          <p:cNvPr id="119832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33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34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9835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850994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3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33</a:t>
            </a:r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3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32</a:t>
            </a:r>
          </a:p>
        </p:txBody>
      </p:sp>
      <p:sp>
        <p:nvSpPr>
          <p:cNvPr id="12084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4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42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43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32</a:t>
            </a:r>
          </a:p>
        </p:txBody>
      </p:sp>
      <p:sp>
        <p:nvSpPr>
          <p:cNvPr id="120844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45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46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47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32</a:t>
            </a:r>
          </a:p>
        </p:txBody>
      </p:sp>
      <p:sp>
        <p:nvSpPr>
          <p:cNvPr id="120848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49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50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51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32</a:t>
            </a:r>
          </a:p>
        </p:txBody>
      </p:sp>
      <p:sp>
        <p:nvSpPr>
          <p:cNvPr id="120852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53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54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55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32</a:t>
            </a:r>
          </a:p>
        </p:txBody>
      </p:sp>
      <p:sp>
        <p:nvSpPr>
          <p:cNvPr id="120856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57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58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0859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395565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5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34</a:t>
            </a:r>
          </a:p>
        </p:txBody>
      </p:sp>
      <p:sp>
        <p:nvSpPr>
          <p:cNvPr id="12186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6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6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6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33</a:t>
            </a:r>
          </a:p>
        </p:txBody>
      </p:sp>
      <p:sp>
        <p:nvSpPr>
          <p:cNvPr id="12186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6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66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67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33</a:t>
            </a:r>
          </a:p>
        </p:txBody>
      </p:sp>
      <p:sp>
        <p:nvSpPr>
          <p:cNvPr id="121868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69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70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71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33</a:t>
            </a:r>
          </a:p>
        </p:txBody>
      </p:sp>
      <p:sp>
        <p:nvSpPr>
          <p:cNvPr id="121872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73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74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75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33</a:t>
            </a:r>
          </a:p>
        </p:txBody>
      </p:sp>
      <p:sp>
        <p:nvSpPr>
          <p:cNvPr id="121876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77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78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79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33</a:t>
            </a:r>
          </a:p>
        </p:txBody>
      </p:sp>
      <p:sp>
        <p:nvSpPr>
          <p:cNvPr id="121880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81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82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1883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966357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8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35</a:t>
            </a:r>
          </a:p>
        </p:txBody>
      </p:sp>
      <p:sp>
        <p:nvSpPr>
          <p:cNvPr id="12288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8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8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8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34</a:t>
            </a:r>
          </a:p>
        </p:txBody>
      </p:sp>
      <p:sp>
        <p:nvSpPr>
          <p:cNvPr id="12288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8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90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91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34</a:t>
            </a:r>
          </a:p>
        </p:txBody>
      </p:sp>
      <p:sp>
        <p:nvSpPr>
          <p:cNvPr id="122892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93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94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95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34</a:t>
            </a:r>
          </a:p>
        </p:txBody>
      </p:sp>
      <p:sp>
        <p:nvSpPr>
          <p:cNvPr id="122896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97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98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99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34</a:t>
            </a:r>
          </a:p>
        </p:txBody>
      </p:sp>
      <p:sp>
        <p:nvSpPr>
          <p:cNvPr id="122900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01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02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03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34</a:t>
            </a:r>
          </a:p>
        </p:txBody>
      </p:sp>
      <p:sp>
        <p:nvSpPr>
          <p:cNvPr id="122904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05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06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2907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846660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0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42</a:t>
            </a:r>
          </a:p>
        </p:txBody>
      </p:sp>
      <p:sp>
        <p:nvSpPr>
          <p:cNvPr id="12390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0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1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1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41</a:t>
            </a:r>
          </a:p>
        </p:txBody>
      </p:sp>
      <p:sp>
        <p:nvSpPr>
          <p:cNvPr id="12391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1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14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15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41</a:t>
            </a:r>
          </a:p>
        </p:txBody>
      </p:sp>
      <p:sp>
        <p:nvSpPr>
          <p:cNvPr id="123916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17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18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19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41</a:t>
            </a:r>
          </a:p>
        </p:txBody>
      </p:sp>
      <p:sp>
        <p:nvSpPr>
          <p:cNvPr id="123920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21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22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23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41</a:t>
            </a:r>
          </a:p>
        </p:txBody>
      </p:sp>
      <p:sp>
        <p:nvSpPr>
          <p:cNvPr id="123924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25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26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27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41</a:t>
            </a:r>
          </a:p>
        </p:txBody>
      </p:sp>
      <p:sp>
        <p:nvSpPr>
          <p:cNvPr id="123928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29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30" name="Rectangle 2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  <p:sp>
        <p:nvSpPr>
          <p:cNvPr id="123931" name="Rectangle 2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  <p:extLst>
      <p:ext uri="{BB962C8B-B14F-4D97-AF65-F5344CB8AC3E}">
        <p14:creationId xmlns:p14="http://schemas.microsoft.com/office/powerpoint/2010/main" val="5133736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45</a:t>
            </a:r>
          </a:p>
        </p:txBody>
      </p:sp>
      <p:sp>
        <p:nvSpPr>
          <p:cNvPr id="12493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44</a:t>
            </a:r>
          </a:p>
        </p:txBody>
      </p:sp>
      <p:sp>
        <p:nvSpPr>
          <p:cNvPr id="12493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8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9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44</a:t>
            </a:r>
          </a:p>
        </p:txBody>
      </p:sp>
      <p:sp>
        <p:nvSpPr>
          <p:cNvPr id="124940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41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42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43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44</a:t>
            </a:r>
          </a:p>
        </p:txBody>
      </p:sp>
      <p:sp>
        <p:nvSpPr>
          <p:cNvPr id="124944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45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46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47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44</a:t>
            </a:r>
          </a:p>
        </p:txBody>
      </p:sp>
      <p:sp>
        <p:nvSpPr>
          <p:cNvPr id="124948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49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50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51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44</a:t>
            </a:r>
          </a:p>
        </p:txBody>
      </p:sp>
      <p:sp>
        <p:nvSpPr>
          <p:cNvPr id="124952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53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54" name="Rectangle 2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  <p:sp>
        <p:nvSpPr>
          <p:cNvPr id="124955" name="Rectangle 2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  <p:extLst>
      <p:ext uri="{BB962C8B-B14F-4D97-AF65-F5344CB8AC3E}">
        <p14:creationId xmlns:p14="http://schemas.microsoft.com/office/powerpoint/2010/main" val="21269599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5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47</a:t>
            </a:r>
          </a:p>
        </p:txBody>
      </p:sp>
      <p:sp>
        <p:nvSpPr>
          <p:cNvPr id="12595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5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5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5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46</a:t>
            </a:r>
          </a:p>
        </p:txBody>
      </p:sp>
      <p:sp>
        <p:nvSpPr>
          <p:cNvPr id="12596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6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62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63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46</a:t>
            </a:r>
          </a:p>
        </p:txBody>
      </p:sp>
      <p:sp>
        <p:nvSpPr>
          <p:cNvPr id="125964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65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66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67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46</a:t>
            </a:r>
          </a:p>
        </p:txBody>
      </p:sp>
      <p:sp>
        <p:nvSpPr>
          <p:cNvPr id="125968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69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70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71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46</a:t>
            </a:r>
          </a:p>
        </p:txBody>
      </p:sp>
      <p:sp>
        <p:nvSpPr>
          <p:cNvPr id="125972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73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74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75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46</a:t>
            </a:r>
          </a:p>
        </p:txBody>
      </p:sp>
      <p:sp>
        <p:nvSpPr>
          <p:cNvPr id="125976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77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78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5979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075110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7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48</a:t>
            </a:r>
          </a:p>
        </p:txBody>
      </p:sp>
      <p:sp>
        <p:nvSpPr>
          <p:cNvPr id="12698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8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8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8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47</a:t>
            </a:r>
          </a:p>
        </p:txBody>
      </p:sp>
      <p:sp>
        <p:nvSpPr>
          <p:cNvPr id="12698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8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86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87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47</a:t>
            </a:r>
          </a:p>
        </p:txBody>
      </p:sp>
      <p:sp>
        <p:nvSpPr>
          <p:cNvPr id="126988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89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90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91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47</a:t>
            </a:r>
          </a:p>
        </p:txBody>
      </p:sp>
      <p:sp>
        <p:nvSpPr>
          <p:cNvPr id="126992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93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94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95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47</a:t>
            </a:r>
          </a:p>
        </p:txBody>
      </p:sp>
      <p:sp>
        <p:nvSpPr>
          <p:cNvPr id="126996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97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98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99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47</a:t>
            </a:r>
          </a:p>
        </p:txBody>
      </p:sp>
      <p:sp>
        <p:nvSpPr>
          <p:cNvPr id="127000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7001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7002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7003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728425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0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49</a:t>
            </a:r>
          </a:p>
        </p:txBody>
      </p:sp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0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0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0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48</a:t>
            </a:r>
          </a:p>
        </p:txBody>
      </p:sp>
      <p:sp>
        <p:nvSpPr>
          <p:cNvPr id="12800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0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10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11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48</a:t>
            </a:r>
          </a:p>
        </p:txBody>
      </p:sp>
      <p:sp>
        <p:nvSpPr>
          <p:cNvPr id="128012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13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14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15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48</a:t>
            </a:r>
          </a:p>
        </p:txBody>
      </p:sp>
      <p:sp>
        <p:nvSpPr>
          <p:cNvPr id="128016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17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18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19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48</a:t>
            </a:r>
          </a:p>
        </p:txBody>
      </p:sp>
      <p:sp>
        <p:nvSpPr>
          <p:cNvPr id="128020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21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22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23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48</a:t>
            </a:r>
          </a:p>
        </p:txBody>
      </p:sp>
      <p:sp>
        <p:nvSpPr>
          <p:cNvPr id="128024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25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26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8027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054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67</a:t>
            </a:r>
          </a:p>
        </p:txBody>
      </p:sp>
      <p:sp>
        <p:nvSpPr>
          <p:cNvPr id="12902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2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3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3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66</a:t>
            </a:r>
          </a:p>
        </p:txBody>
      </p:sp>
      <p:sp>
        <p:nvSpPr>
          <p:cNvPr id="12903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3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34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35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66</a:t>
            </a:r>
          </a:p>
        </p:txBody>
      </p:sp>
      <p:sp>
        <p:nvSpPr>
          <p:cNvPr id="129036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37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38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39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66</a:t>
            </a:r>
          </a:p>
        </p:txBody>
      </p:sp>
      <p:sp>
        <p:nvSpPr>
          <p:cNvPr id="129040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41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42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43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66</a:t>
            </a:r>
          </a:p>
        </p:txBody>
      </p:sp>
      <p:sp>
        <p:nvSpPr>
          <p:cNvPr id="129044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45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46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47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66</a:t>
            </a:r>
          </a:p>
        </p:txBody>
      </p:sp>
      <p:sp>
        <p:nvSpPr>
          <p:cNvPr id="129048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49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50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9051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978379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68</a:t>
            </a:r>
          </a:p>
        </p:txBody>
      </p:sp>
      <p:sp>
        <p:nvSpPr>
          <p:cNvPr id="1300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67</a:t>
            </a:r>
          </a:p>
        </p:txBody>
      </p:sp>
      <p:sp>
        <p:nvSpPr>
          <p:cNvPr id="13005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8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9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67</a:t>
            </a:r>
          </a:p>
        </p:txBody>
      </p:sp>
      <p:sp>
        <p:nvSpPr>
          <p:cNvPr id="130060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61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62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63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67</a:t>
            </a:r>
          </a:p>
        </p:txBody>
      </p:sp>
      <p:sp>
        <p:nvSpPr>
          <p:cNvPr id="130064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65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66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67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67</a:t>
            </a:r>
          </a:p>
        </p:txBody>
      </p:sp>
      <p:sp>
        <p:nvSpPr>
          <p:cNvPr id="130068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69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70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71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67</a:t>
            </a:r>
          </a:p>
        </p:txBody>
      </p:sp>
      <p:sp>
        <p:nvSpPr>
          <p:cNvPr id="130072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73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74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0075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575296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7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72</a:t>
            </a:r>
          </a:p>
        </p:txBody>
      </p:sp>
      <p:sp>
        <p:nvSpPr>
          <p:cNvPr id="13107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7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7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7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71</a:t>
            </a:r>
          </a:p>
        </p:txBody>
      </p:sp>
      <p:sp>
        <p:nvSpPr>
          <p:cNvPr id="13108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8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82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83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71</a:t>
            </a:r>
          </a:p>
        </p:txBody>
      </p:sp>
      <p:sp>
        <p:nvSpPr>
          <p:cNvPr id="131084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85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86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87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71</a:t>
            </a:r>
          </a:p>
        </p:txBody>
      </p:sp>
      <p:sp>
        <p:nvSpPr>
          <p:cNvPr id="131088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89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90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91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71</a:t>
            </a:r>
          </a:p>
        </p:txBody>
      </p:sp>
      <p:sp>
        <p:nvSpPr>
          <p:cNvPr id="131092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93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94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95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71</a:t>
            </a:r>
          </a:p>
        </p:txBody>
      </p:sp>
      <p:sp>
        <p:nvSpPr>
          <p:cNvPr id="131096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97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98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1099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2294159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09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79</a:t>
            </a:r>
          </a:p>
        </p:txBody>
      </p:sp>
      <p:sp>
        <p:nvSpPr>
          <p:cNvPr id="13210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0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0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0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78</a:t>
            </a:r>
          </a:p>
        </p:txBody>
      </p:sp>
      <p:sp>
        <p:nvSpPr>
          <p:cNvPr id="13210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0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06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07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78</a:t>
            </a:r>
          </a:p>
        </p:txBody>
      </p:sp>
      <p:sp>
        <p:nvSpPr>
          <p:cNvPr id="132108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09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10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11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78</a:t>
            </a:r>
          </a:p>
        </p:txBody>
      </p:sp>
      <p:sp>
        <p:nvSpPr>
          <p:cNvPr id="132112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13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14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15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78</a:t>
            </a:r>
          </a:p>
        </p:txBody>
      </p:sp>
      <p:sp>
        <p:nvSpPr>
          <p:cNvPr id="132116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17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18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19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78</a:t>
            </a:r>
          </a:p>
        </p:txBody>
      </p:sp>
      <p:sp>
        <p:nvSpPr>
          <p:cNvPr id="132120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21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22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2123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815841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2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80</a:t>
            </a:r>
          </a:p>
        </p:txBody>
      </p:sp>
      <p:sp>
        <p:nvSpPr>
          <p:cNvPr id="13312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2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2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2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79</a:t>
            </a:r>
          </a:p>
        </p:txBody>
      </p:sp>
      <p:sp>
        <p:nvSpPr>
          <p:cNvPr id="13312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2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30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31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79</a:t>
            </a:r>
          </a:p>
        </p:txBody>
      </p:sp>
      <p:sp>
        <p:nvSpPr>
          <p:cNvPr id="133132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33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34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35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79</a:t>
            </a:r>
          </a:p>
        </p:txBody>
      </p:sp>
      <p:sp>
        <p:nvSpPr>
          <p:cNvPr id="133136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37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38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39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79</a:t>
            </a:r>
          </a:p>
        </p:txBody>
      </p:sp>
      <p:sp>
        <p:nvSpPr>
          <p:cNvPr id="133140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41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42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43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79</a:t>
            </a:r>
          </a:p>
        </p:txBody>
      </p:sp>
      <p:sp>
        <p:nvSpPr>
          <p:cNvPr id="133144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45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46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3147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8464045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4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87</a:t>
            </a:r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4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5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5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86</a:t>
            </a:r>
          </a:p>
        </p:txBody>
      </p:sp>
      <p:sp>
        <p:nvSpPr>
          <p:cNvPr id="13415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5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54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55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86</a:t>
            </a:r>
          </a:p>
        </p:txBody>
      </p:sp>
      <p:sp>
        <p:nvSpPr>
          <p:cNvPr id="134156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57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58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59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86</a:t>
            </a:r>
          </a:p>
        </p:txBody>
      </p:sp>
      <p:sp>
        <p:nvSpPr>
          <p:cNvPr id="134160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61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62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63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86</a:t>
            </a:r>
          </a:p>
        </p:txBody>
      </p:sp>
      <p:sp>
        <p:nvSpPr>
          <p:cNvPr id="134164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65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66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67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86</a:t>
            </a:r>
          </a:p>
        </p:txBody>
      </p:sp>
      <p:sp>
        <p:nvSpPr>
          <p:cNvPr id="134168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69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70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4171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04418713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7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88</a:t>
            </a:r>
          </a:p>
        </p:txBody>
      </p:sp>
      <p:sp>
        <p:nvSpPr>
          <p:cNvPr id="13517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7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7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7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87</a:t>
            </a:r>
          </a:p>
        </p:txBody>
      </p:sp>
      <p:sp>
        <p:nvSpPr>
          <p:cNvPr id="13517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7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78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79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87</a:t>
            </a:r>
          </a:p>
        </p:txBody>
      </p:sp>
      <p:sp>
        <p:nvSpPr>
          <p:cNvPr id="135180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81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82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83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87</a:t>
            </a:r>
          </a:p>
        </p:txBody>
      </p:sp>
      <p:sp>
        <p:nvSpPr>
          <p:cNvPr id="135184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85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86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87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87</a:t>
            </a:r>
          </a:p>
        </p:txBody>
      </p:sp>
      <p:sp>
        <p:nvSpPr>
          <p:cNvPr id="135188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89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90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91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87</a:t>
            </a:r>
          </a:p>
        </p:txBody>
      </p:sp>
      <p:sp>
        <p:nvSpPr>
          <p:cNvPr id="135192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93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94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5195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142110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1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89</a:t>
            </a:r>
          </a:p>
        </p:txBody>
      </p:sp>
      <p:sp>
        <p:nvSpPr>
          <p:cNvPr id="1361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1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19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19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88</a:t>
            </a:r>
          </a:p>
        </p:txBody>
      </p:sp>
      <p:sp>
        <p:nvSpPr>
          <p:cNvPr id="13620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0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02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03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88</a:t>
            </a:r>
          </a:p>
        </p:txBody>
      </p:sp>
      <p:sp>
        <p:nvSpPr>
          <p:cNvPr id="136204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05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06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07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88</a:t>
            </a:r>
          </a:p>
        </p:txBody>
      </p:sp>
      <p:sp>
        <p:nvSpPr>
          <p:cNvPr id="136208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09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10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11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88</a:t>
            </a:r>
          </a:p>
        </p:txBody>
      </p:sp>
      <p:sp>
        <p:nvSpPr>
          <p:cNvPr id="136212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13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14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15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88</a:t>
            </a:r>
          </a:p>
        </p:txBody>
      </p:sp>
      <p:sp>
        <p:nvSpPr>
          <p:cNvPr id="136216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17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18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6219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7442366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1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91</a:t>
            </a:r>
          </a:p>
        </p:txBody>
      </p:sp>
      <p:sp>
        <p:nvSpPr>
          <p:cNvPr id="13722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2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2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2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90</a:t>
            </a:r>
          </a:p>
        </p:txBody>
      </p:sp>
      <p:sp>
        <p:nvSpPr>
          <p:cNvPr id="13722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2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26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27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90</a:t>
            </a:r>
          </a:p>
        </p:txBody>
      </p:sp>
      <p:sp>
        <p:nvSpPr>
          <p:cNvPr id="137228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29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30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31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90</a:t>
            </a:r>
          </a:p>
        </p:txBody>
      </p:sp>
      <p:sp>
        <p:nvSpPr>
          <p:cNvPr id="137232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33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34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35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90</a:t>
            </a:r>
          </a:p>
        </p:txBody>
      </p:sp>
      <p:sp>
        <p:nvSpPr>
          <p:cNvPr id="137236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37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38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39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90</a:t>
            </a:r>
          </a:p>
        </p:txBody>
      </p:sp>
      <p:sp>
        <p:nvSpPr>
          <p:cNvPr id="137240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41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42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7243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7059125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92</a:t>
            </a:r>
          </a:p>
        </p:txBody>
      </p:sp>
      <p:sp>
        <p:nvSpPr>
          <p:cNvPr id="1382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4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4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91</a:t>
            </a:r>
          </a:p>
        </p:txBody>
      </p:sp>
      <p:sp>
        <p:nvSpPr>
          <p:cNvPr id="13824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4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50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51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91</a:t>
            </a:r>
          </a:p>
        </p:txBody>
      </p:sp>
      <p:sp>
        <p:nvSpPr>
          <p:cNvPr id="138252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53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54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55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91</a:t>
            </a:r>
          </a:p>
        </p:txBody>
      </p:sp>
      <p:sp>
        <p:nvSpPr>
          <p:cNvPr id="138256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57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58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59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91</a:t>
            </a:r>
          </a:p>
        </p:txBody>
      </p:sp>
      <p:sp>
        <p:nvSpPr>
          <p:cNvPr id="138260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61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62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63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91</a:t>
            </a:r>
          </a:p>
        </p:txBody>
      </p:sp>
      <p:sp>
        <p:nvSpPr>
          <p:cNvPr id="138264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65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66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8267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8527526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6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94</a:t>
            </a:r>
          </a:p>
        </p:txBody>
      </p:sp>
      <p:sp>
        <p:nvSpPr>
          <p:cNvPr id="13926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6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7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7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93</a:t>
            </a:r>
          </a:p>
        </p:txBody>
      </p:sp>
      <p:sp>
        <p:nvSpPr>
          <p:cNvPr id="13927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7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74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75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93</a:t>
            </a:r>
          </a:p>
        </p:txBody>
      </p:sp>
      <p:sp>
        <p:nvSpPr>
          <p:cNvPr id="139276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77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78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79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93</a:t>
            </a:r>
          </a:p>
        </p:txBody>
      </p:sp>
      <p:sp>
        <p:nvSpPr>
          <p:cNvPr id="139280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81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82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83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93</a:t>
            </a:r>
          </a:p>
        </p:txBody>
      </p:sp>
      <p:sp>
        <p:nvSpPr>
          <p:cNvPr id="139284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85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86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87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93</a:t>
            </a:r>
          </a:p>
        </p:txBody>
      </p:sp>
      <p:sp>
        <p:nvSpPr>
          <p:cNvPr id="139288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89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90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9291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70622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29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96</a:t>
            </a:r>
          </a:p>
        </p:txBody>
      </p:sp>
      <p:sp>
        <p:nvSpPr>
          <p:cNvPr id="14029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29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29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29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95</a:t>
            </a:r>
          </a:p>
        </p:txBody>
      </p:sp>
      <p:sp>
        <p:nvSpPr>
          <p:cNvPr id="14029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29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298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299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95</a:t>
            </a:r>
          </a:p>
        </p:txBody>
      </p:sp>
      <p:sp>
        <p:nvSpPr>
          <p:cNvPr id="140300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301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302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303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95</a:t>
            </a:r>
          </a:p>
        </p:txBody>
      </p:sp>
      <p:sp>
        <p:nvSpPr>
          <p:cNvPr id="140304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305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306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307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95</a:t>
            </a:r>
          </a:p>
        </p:txBody>
      </p:sp>
      <p:sp>
        <p:nvSpPr>
          <p:cNvPr id="140308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309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310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311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95</a:t>
            </a:r>
          </a:p>
        </p:txBody>
      </p:sp>
      <p:sp>
        <p:nvSpPr>
          <p:cNvPr id="140312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313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314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0315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2001577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1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97</a:t>
            </a:r>
          </a:p>
        </p:txBody>
      </p:sp>
      <p:sp>
        <p:nvSpPr>
          <p:cNvPr id="14131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1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1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1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96</a:t>
            </a:r>
          </a:p>
        </p:txBody>
      </p:sp>
      <p:sp>
        <p:nvSpPr>
          <p:cNvPr id="14132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2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22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23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96</a:t>
            </a:r>
          </a:p>
        </p:txBody>
      </p:sp>
      <p:sp>
        <p:nvSpPr>
          <p:cNvPr id="141324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25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26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27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96</a:t>
            </a:r>
          </a:p>
        </p:txBody>
      </p:sp>
      <p:sp>
        <p:nvSpPr>
          <p:cNvPr id="141328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29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30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31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96</a:t>
            </a:r>
          </a:p>
        </p:txBody>
      </p:sp>
      <p:sp>
        <p:nvSpPr>
          <p:cNvPr id="141332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33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34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35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96</a:t>
            </a:r>
          </a:p>
        </p:txBody>
      </p:sp>
      <p:sp>
        <p:nvSpPr>
          <p:cNvPr id="141336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37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38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1339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6848958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104</a:t>
            </a:r>
          </a:p>
        </p:txBody>
      </p:sp>
      <p:sp>
        <p:nvSpPr>
          <p:cNvPr id="14234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4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4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4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103</a:t>
            </a:r>
          </a:p>
        </p:txBody>
      </p:sp>
      <p:sp>
        <p:nvSpPr>
          <p:cNvPr id="14234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4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46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47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103</a:t>
            </a:r>
          </a:p>
        </p:txBody>
      </p:sp>
      <p:sp>
        <p:nvSpPr>
          <p:cNvPr id="142348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49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50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51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103</a:t>
            </a:r>
          </a:p>
        </p:txBody>
      </p:sp>
      <p:sp>
        <p:nvSpPr>
          <p:cNvPr id="142352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53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54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55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103</a:t>
            </a:r>
          </a:p>
        </p:txBody>
      </p:sp>
      <p:sp>
        <p:nvSpPr>
          <p:cNvPr id="142356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57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58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59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103</a:t>
            </a:r>
          </a:p>
        </p:txBody>
      </p:sp>
      <p:sp>
        <p:nvSpPr>
          <p:cNvPr id="142360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61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62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2363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8452963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6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105</a:t>
            </a:r>
          </a:p>
        </p:txBody>
      </p:sp>
      <p:sp>
        <p:nvSpPr>
          <p:cNvPr id="14336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6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6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6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104</a:t>
            </a:r>
          </a:p>
        </p:txBody>
      </p:sp>
      <p:sp>
        <p:nvSpPr>
          <p:cNvPr id="14336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6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70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71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104</a:t>
            </a:r>
          </a:p>
        </p:txBody>
      </p:sp>
      <p:sp>
        <p:nvSpPr>
          <p:cNvPr id="143372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73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74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75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104</a:t>
            </a:r>
          </a:p>
        </p:txBody>
      </p:sp>
      <p:sp>
        <p:nvSpPr>
          <p:cNvPr id="143376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77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78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79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104</a:t>
            </a:r>
          </a:p>
        </p:txBody>
      </p:sp>
      <p:sp>
        <p:nvSpPr>
          <p:cNvPr id="143380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81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82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83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104</a:t>
            </a:r>
          </a:p>
        </p:txBody>
      </p:sp>
      <p:sp>
        <p:nvSpPr>
          <p:cNvPr id="143384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85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86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3387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1768731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38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106</a:t>
            </a:r>
          </a:p>
        </p:txBody>
      </p:sp>
      <p:sp>
        <p:nvSpPr>
          <p:cNvPr id="14438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38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39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39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105</a:t>
            </a:r>
          </a:p>
        </p:txBody>
      </p:sp>
      <p:sp>
        <p:nvSpPr>
          <p:cNvPr id="14439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39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394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395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105</a:t>
            </a:r>
          </a:p>
        </p:txBody>
      </p:sp>
      <p:sp>
        <p:nvSpPr>
          <p:cNvPr id="144396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397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398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399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105</a:t>
            </a:r>
          </a:p>
        </p:txBody>
      </p:sp>
      <p:sp>
        <p:nvSpPr>
          <p:cNvPr id="144400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401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402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403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105</a:t>
            </a:r>
          </a:p>
        </p:txBody>
      </p:sp>
      <p:sp>
        <p:nvSpPr>
          <p:cNvPr id="144404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405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406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407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105</a:t>
            </a:r>
          </a:p>
        </p:txBody>
      </p:sp>
      <p:sp>
        <p:nvSpPr>
          <p:cNvPr id="144408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409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410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4411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84081696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1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107</a:t>
            </a:r>
          </a:p>
        </p:txBody>
      </p:sp>
      <p:sp>
        <p:nvSpPr>
          <p:cNvPr id="14541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1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1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1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106</a:t>
            </a:r>
          </a:p>
        </p:txBody>
      </p:sp>
      <p:sp>
        <p:nvSpPr>
          <p:cNvPr id="14541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1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18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19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106</a:t>
            </a:r>
          </a:p>
        </p:txBody>
      </p:sp>
      <p:sp>
        <p:nvSpPr>
          <p:cNvPr id="145420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21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22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23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106</a:t>
            </a:r>
          </a:p>
        </p:txBody>
      </p:sp>
      <p:sp>
        <p:nvSpPr>
          <p:cNvPr id="145424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25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26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27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106</a:t>
            </a:r>
          </a:p>
        </p:txBody>
      </p:sp>
      <p:sp>
        <p:nvSpPr>
          <p:cNvPr id="145428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29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30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31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106</a:t>
            </a:r>
          </a:p>
        </p:txBody>
      </p:sp>
      <p:sp>
        <p:nvSpPr>
          <p:cNvPr id="145432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33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34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5435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024845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3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108</a:t>
            </a:r>
          </a:p>
        </p:txBody>
      </p:sp>
      <p:sp>
        <p:nvSpPr>
          <p:cNvPr id="14643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3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3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3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107</a:t>
            </a:r>
          </a:p>
        </p:txBody>
      </p:sp>
      <p:sp>
        <p:nvSpPr>
          <p:cNvPr id="14644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4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42" name="Rectangle 10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43" name="Rectangle 11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107</a:t>
            </a:r>
          </a:p>
        </p:txBody>
      </p:sp>
      <p:sp>
        <p:nvSpPr>
          <p:cNvPr id="146444" name="Rectangle 12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45" name="Rectangle 13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46" name="Rectangle 14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47" name="Rectangle 15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107</a:t>
            </a:r>
          </a:p>
        </p:txBody>
      </p:sp>
      <p:sp>
        <p:nvSpPr>
          <p:cNvPr id="146448" name="Rectangle 16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49" name="Rectangle 17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50" name="Rectangle 18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51" name="Rectangle 19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107</a:t>
            </a:r>
          </a:p>
        </p:txBody>
      </p:sp>
      <p:sp>
        <p:nvSpPr>
          <p:cNvPr id="146452" name="Rectangle 20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53" name="Rectangle 21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54" name="Rectangle 2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55" name="Rectangle 2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107</a:t>
            </a:r>
          </a:p>
        </p:txBody>
      </p:sp>
      <p:sp>
        <p:nvSpPr>
          <p:cNvPr id="146456" name="Rectangle 2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57" name="Rectangle 2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58" name="Rectangle 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6459" name="Rectangle 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 lIns="76200" tIns="38100" rIns="76200" bIns="38100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95100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716861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61123148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9768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95048536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80290625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52804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9765794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22123908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190347927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2307254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14577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C3-</a:t>
            </a:r>
            <a:fld id="{C3C04A82-5558-4244-9A4A-8920F3874F24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511316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023344"/>
      </p:ext>
    </p:extLst>
  </p:cSld>
  <p:clrMapOvr>
    <a:masterClrMapping/>
  </p:clrMapOvr>
  <p:transition xmlns:p14="http://schemas.microsoft.com/office/powerpoint/2010/main">
    <p:wipe dir="r"/>
  </p:transition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974657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1442499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4841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49193869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24631208"/>
      </p:ext>
    </p:extLst>
  </p:cSld>
  <p:clrMapOvr>
    <a:masterClrMapping/>
  </p:clrMapOvr>
  <p:hf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232704"/>
      </p:ext>
    </p:extLst>
  </p:cSld>
  <p:clrMapOvr>
    <a:masterClrMapping/>
  </p:clrMapOvr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926060"/>
      </p:ext>
    </p:extLst>
  </p:cSld>
  <p:clrMapOvr>
    <a:masterClrMapping/>
  </p:clrMapOvr>
  <p:hf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61165558"/>
      </p:ext>
    </p:extLst>
  </p:cSld>
  <p:clrMapOvr>
    <a:masterClrMapping/>
  </p:clrMapOvr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300091233"/>
      </p:ext>
    </p:extLst>
  </p:cSld>
  <p:clrMapOvr>
    <a:masterClrMapping/>
  </p:clrMapOvr>
  <p:hf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605820"/>
      </p:ext>
    </p:extLst>
  </p:cSld>
  <p:clrMapOvr>
    <a:masterClrMapping/>
  </p:clrMapOvr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691447"/>
      </p:ext>
    </p:extLst>
  </p:cSld>
  <p:clrMapOvr>
    <a:masterClrMapping/>
  </p:clrMapOvr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C3-</a:t>
            </a:r>
            <a:fld id="{C3C04A82-5558-4244-9A4A-8920F3874F24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217614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27012"/>
      </p:ext>
    </p:extLst>
  </p:cSld>
  <p:clrMapOvr>
    <a:masterClrMapping/>
  </p:clrMapOvr>
  <p:transition xmlns:p14="http://schemas.microsoft.com/office/powerpoint/2010/main">
    <p:wipe dir="r"/>
  </p:transition>
  <p:hf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re et texte sur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C3-</a:t>
            </a:r>
            <a:fld id="{DC9C08E2-36FE-49A2-A94B-9D709A75FBF3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33110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C3-</a:t>
            </a:r>
            <a:fld id="{69913EC5-5F39-47E7-BF33-EE6124F031E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7812655"/>
      </p:ext>
    </p:extLst>
  </p:cSld>
  <p:clrMapOvr>
    <a:masterClrMapping/>
  </p:clrMapOvr>
  <p:transition xmlns:p14="http://schemas.microsoft.com/office/powerpoint/2010/main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8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119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</p:sldLayoutIdLst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mtClean="0"/>
              <a:t>C3-</a:t>
            </a:r>
            <a:fld id="{7915DDF9-CBA7-424D-8E57-508B6CA6F61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3846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.xml"/><Relationship Id="rId2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.xml"/><Relationship Id="rId2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.xml"/><Relationship Id="rId2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.xml"/><Relationship Id="rId2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.xml"/><Relationship Id="rId2" Type="http://schemas.openxmlformats.org/officeDocument/2006/relationships/slideLayout" Target="../slideLayouts/slideLayout19.xml"/><Relationship Id="rId3" Type="http://schemas.openxmlformats.org/officeDocument/2006/relationships/notesSlide" Target="../notesSlides/notesSlid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0.xml"/><Relationship Id="rId2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1.xml"/><Relationship Id="rId2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2.xml"/><Relationship Id="rId2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wmf"/><Relationship Id="rId6" Type="http://schemas.openxmlformats.org/officeDocument/2006/relationships/oleObject" Target="../embeddings/oleObject2.bin"/><Relationship Id="rId7" Type="http://schemas.openxmlformats.org/officeDocument/2006/relationships/image" Target="../media/image3.wmf"/><Relationship Id="rId1" Type="http://schemas.openxmlformats.org/officeDocument/2006/relationships/themeOverride" Target="../theme/themeOverride13.xml"/><Relationship Id="rId2" Type="http://schemas.openxmlformats.org/officeDocument/2006/relationships/vmlDrawing" Target="../drawings/vmlDrawing1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4.xml"/><Relationship Id="rId2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5.xml"/><Relationship Id="rId5" Type="http://schemas.openxmlformats.org/officeDocument/2006/relationships/oleObject" Target="../embeddings/oleObject3.bin"/><Relationship Id="rId6" Type="http://schemas.openxmlformats.org/officeDocument/2006/relationships/image" Target="../media/image4.wmf"/><Relationship Id="rId1" Type="http://schemas.openxmlformats.org/officeDocument/2006/relationships/themeOverride" Target="../theme/themeOverride15.xml"/><Relationship Id="rId2" Type="http://schemas.openxmlformats.org/officeDocument/2006/relationships/vmlDrawing" Target="../drawings/vmlDrawing2.v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6.xml"/><Relationship Id="rId2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7.xml"/><Relationship Id="rId2" Type="http://schemas.openxmlformats.org/officeDocument/2006/relationships/slideLayout" Target="../slideLayouts/slideLayout15.xml"/><Relationship Id="rId3" Type="http://schemas.openxmlformats.org/officeDocument/2006/relationships/image" Target="../media/image5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4.bin"/><Relationship Id="rId5" Type="http://schemas.openxmlformats.org/officeDocument/2006/relationships/image" Target="../media/image6.wmf"/><Relationship Id="rId1" Type="http://schemas.openxmlformats.org/officeDocument/2006/relationships/themeOverride" Target="../theme/themeOverride18.xml"/><Relationship Id="rId2" Type="http://schemas.openxmlformats.org/officeDocument/2006/relationships/vmlDrawing" Target="../drawings/vmlDrawing3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6.xml"/><Relationship Id="rId5" Type="http://schemas.openxmlformats.org/officeDocument/2006/relationships/oleObject" Target="../embeddings/oleObject5.bin"/><Relationship Id="rId6" Type="http://schemas.openxmlformats.org/officeDocument/2006/relationships/image" Target="../media/image7.wmf"/><Relationship Id="rId7" Type="http://schemas.openxmlformats.org/officeDocument/2006/relationships/oleObject" Target="../embeddings/oleObject6.bin"/><Relationship Id="rId8" Type="http://schemas.openxmlformats.org/officeDocument/2006/relationships/image" Target="../media/image8.wmf"/><Relationship Id="rId1" Type="http://schemas.openxmlformats.org/officeDocument/2006/relationships/themeOverride" Target="../theme/themeOverride19.xml"/><Relationship Id="rId2" Type="http://schemas.openxmlformats.org/officeDocument/2006/relationships/vmlDrawing" Target="../drawings/vmlDrawing4.v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4" Type="http://schemas.openxmlformats.org/officeDocument/2006/relationships/image" Target="../media/image10.emf"/><Relationship Id="rId5" Type="http://schemas.openxmlformats.org/officeDocument/2006/relationships/image" Target="../media/image11.emf"/><Relationship Id="rId1" Type="http://schemas.openxmlformats.org/officeDocument/2006/relationships/themeOverride" Target="../theme/themeOverride20.xml"/><Relationship Id="rId2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1.xml"/><Relationship Id="rId2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2.xml"/><Relationship Id="rId2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3.xml"/><Relationship Id="rId2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4.xml"/><Relationship Id="rId2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5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6.xml"/><Relationship Id="rId2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4" Type="http://schemas.openxmlformats.org/officeDocument/2006/relationships/oleObject" Target="../embeddings/oleObject7.bin"/><Relationship Id="rId5" Type="http://schemas.openxmlformats.org/officeDocument/2006/relationships/image" Target="../media/image12.wmf"/><Relationship Id="rId1" Type="http://schemas.openxmlformats.org/officeDocument/2006/relationships/themeOverride" Target="../theme/themeOverride27.xml"/><Relationship Id="rId2" Type="http://schemas.openxmlformats.org/officeDocument/2006/relationships/vmlDrawing" Target="../drawings/vmlDrawing5.v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8.xml"/><Relationship Id="rId2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8.bin"/><Relationship Id="rId5" Type="http://schemas.openxmlformats.org/officeDocument/2006/relationships/image" Target="../media/image13.wmf"/><Relationship Id="rId1" Type="http://schemas.openxmlformats.org/officeDocument/2006/relationships/themeOverride" Target="../theme/themeOverride29.xml"/><Relationship Id="rId2" Type="http://schemas.openxmlformats.org/officeDocument/2006/relationships/vmlDrawing" Target="../drawings/vmlDrawing6.v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9.bin"/><Relationship Id="rId5" Type="http://schemas.openxmlformats.org/officeDocument/2006/relationships/image" Target="../media/image14.wmf"/><Relationship Id="rId1" Type="http://schemas.openxmlformats.org/officeDocument/2006/relationships/themeOverride" Target="../theme/themeOverride30.xml"/><Relationship Id="rId2" Type="http://schemas.openxmlformats.org/officeDocument/2006/relationships/vmlDrawing" Target="../drawings/vmlDrawing7.v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8.xml"/><Relationship Id="rId5" Type="http://schemas.openxmlformats.org/officeDocument/2006/relationships/oleObject" Target="../embeddings/oleObject10.bin"/><Relationship Id="rId6" Type="http://schemas.openxmlformats.org/officeDocument/2006/relationships/image" Target="../media/image15.wmf"/><Relationship Id="rId7" Type="http://schemas.openxmlformats.org/officeDocument/2006/relationships/oleObject" Target="../embeddings/oleObject11.bin"/><Relationship Id="rId8" Type="http://schemas.openxmlformats.org/officeDocument/2006/relationships/image" Target="../media/image16.wmf"/><Relationship Id="rId1" Type="http://schemas.openxmlformats.org/officeDocument/2006/relationships/themeOverride" Target="../theme/themeOverride31.xml"/><Relationship Id="rId2" Type="http://schemas.openxmlformats.org/officeDocument/2006/relationships/vmlDrawing" Target="../drawings/vmlDrawing8.v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2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3.xml"/><Relationship Id="rId2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4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4" Type="http://schemas.openxmlformats.org/officeDocument/2006/relationships/image" Target="../media/image17.emf"/><Relationship Id="rId1" Type="http://schemas.openxmlformats.org/officeDocument/2006/relationships/themeOverride" Target="../theme/themeOverride35.xml"/><Relationship Id="rId2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6.xml"/><Relationship Id="rId2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7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8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14.xml"/><Relationship Id="rId5" Type="http://schemas.openxmlformats.org/officeDocument/2006/relationships/oleObject" Target="../embeddings/oleObject12.bin"/><Relationship Id="rId6" Type="http://schemas.openxmlformats.org/officeDocument/2006/relationships/image" Target="../media/image18.wmf"/><Relationship Id="rId7" Type="http://schemas.openxmlformats.org/officeDocument/2006/relationships/oleObject" Target="../embeddings/oleObject13.bin"/><Relationship Id="rId8" Type="http://schemas.openxmlformats.org/officeDocument/2006/relationships/image" Target="../media/image19.wmf"/><Relationship Id="rId1" Type="http://schemas.openxmlformats.org/officeDocument/2006/relationships/themeOverride" Target="../theme/themeOverride39.xml"/><Relationship Id="rId2" Type="http://schemas.openxmlformats.org/officeDocument/2006/relationships/vmlDrawing" Target="../drawings/vmlDrawing9.v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15.xml"/><Relationship Id="rId5" Type="http://schemas.openxmlformats.org/officeDocument/2006/relationships/oleObject" Target="../embeddings/oleObject14.bin"/><Relationship Id="rId6" Type="http://schemas.openxmlformats.org/officeDocument/2006/relationships/image" Target="../media/image20.wmf"/><Relationship Id="rId7" Type="http://schemas.openxmlformats.org/officeDocument/2006/relationships/oleObject" Target="../embeddings/oleObject15.bin"/><Relationship Id="rId8" Type="http://schemas.openxmlformats.org/officeDocument/2006/relationships/image" Target="../media/image21.wmf"/><Relationship Id="rId1" Type="http://schemas.openxmlformats.org/officeDocument/2006/relationships/themeOverride" Target="../theme/themeOverride40.xml"/><Relationship Id="rId2" Type="http://schemas.openxmlformats.org/officeDocument/2006/relationships/vmlDrawing" Target="../drawings/vmlDrawing10.v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16.xml"/><Relationship Id="rId5" Type="http://schemas.openxmlformats.org/officeDocument/2006/relationships/oleObject" Target="../embeddings/oleObject16.bin"/><Relationship Id="rId6" Type="http://schemas.openxmlformats.org/officeDocument/2006/relationships/image" Target="../media/image22.wmf"/><Relationship Id="rId7" Type="http://schemas.openxmlformats.org/officeDocument/2006/relationships/oleObject" Target="../embeddings/oleObject17.bin"/><Relationship Id="rId8" Type="http://schemas.openxmlformats.org/officeDocument/2006/relationships/image" Target="../media/image23.wmf"/><Relationship Id="rId1" Type="http://schemas.openxmlformats.org/officeDocument/2006/relationships/themeOverride" Target="../theme/themeOverride41.xml"/><Relationship Id="rId2" Type="http://schemas.openxmlformats.org/officeDocument/2006/relationships/vmlDrawing" Target="../drawings/vmlDrawing11.v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17.xml"/><Relationship Id="rId5" Type="http://schemas.openxmlformats.org/officeDocument/2006/relationships/oleObject" Target="../embeddings/oleObject18.bin"/><Relationship Id="rId6" Type="http://schemas.openxmlformats.org/officeDocument/2006/relationships/image" Target="../media/image24.wmf"/><Relationship Id="rId7" Type="http://schemas.openxmlformats.org/officeDocument/2006/relationships/oleObject" Target="../embeddings/oleObject19.bin"/><Relationship Id="rId8" Type="http://schemas.openxmlformats.org/officeDocument/2006/relationships/image" Target="../media/image25.wmf"/><Relationship Id="rId1" Type="http://schemas.openxmlformats.org/officeDocument/2006/relationships/themeOverride" Target="../theme/themeOverride42.xml"/><Relationship Id="rId2" Type="http://schemas.openxmlformats.org/officeDocument/2006/relationships/vmlDrawing" Target="../drawings/vmlDrawing12.v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3.xml"/><Relationship Id="rId2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4.xml"/><Relationship Id="rId2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5.xml"/><Relationship Id="rId2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20.bin"/><Relationship Id="rId5" Type="http://schemas.openxmlformats.org/officeDocument/2006/relationships/image" Target="../media/image26.wmf"/><Relationship Id="rId6" Type="http://schemas.openxmlformats.org/officeDocument/2006/relationships/oleObject" Target="../embeddings/oleObject21.bin"/><Relationship Id="rId7" Type="http://schemas.openxmlformats.org/officeDocument/2006/relationships/image" Target="../media/image27.wmf"/><Relationship Id="rId8" Type="http://schemas.openxmlformats.org/officeDocument/2006/relationships/oleObject" Target="../embeddings/oleObject22.bin"/><Relationship Id="rId9" Type="http://schemas.openxmlformats.org/officeDocument/2006/relationships/image" Target="../media/image28.wmf"/><Relationship Id="rId10" Type="http://schemas.openxmlformats.org/officeDocument/2006/relationships/oleObject" Target="../embeddings/oleObject23.bin"/><Relationship Id="rId11" Type="http://schemas.openxmlformats.org/officeDocument/2006/relationships/image" Target="../media/image29.wmf"/><Relationship Id="rId1" Type="http://schemas.openxmlformats.org/officeDocument/2006/relationships/themeOverride" Target="../theme/themeOverride46.xml"/><Relationship Id="rId2" Type="http://schemas.openxmlformats.org/officeDocument/2006/relationships/vmlDrawing" Target="../drawings/vmlDrawing13.v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4" Type="http://schemas.openxmlformats.org/officeDocument/2006/relationships/notesSlide" Target="../notesSlides/notesSlide18.xml"/><Relationship Id="rId5" Type="http://schemas.openxmlformats.org/officeDocument/2006/relationships/oleObject" Target="../embeddings/oleObject24.bin"/><Relationship Id="rId6" Type="http://schemas.openxmlformats.org/officeDocument/2006/relationships/image" Target="../media/image30.wmf"/><Relationship Id="rId7" Type="http://schemas.openxmlformats.org/officeDocument/2006/relationships/oleObject" Target="../embeddings/oleObject25.bin"/><Relationship Id="rId8" Type="http://schemas.openxmlformats.org/officeDocument/2006/relationships/image" Target="../media/image31.wmf"/><Relationship Id="rId1" Type="http://schemas.openxmlformats.org/officeDocument/2006/relationships/themeOverride" Target="../theme/themeOverride47.xml"/><Relationship Id="rId2" Type="http://schemas.openxmlformats.org/officeDocument/2006/relationships/vmlDrawing" Target="../drawings/vmlDrawing14.v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19.xml"/><Relationship Id="rId5" Type="http://schemas.openxmlformats.org/officeDocument/2006/relationships/oleObject" Target="../embeddings/oleObject26.bin"/><Relationship Id="rId6" Type="http://schemas.openxmlformats.org/officeDocument/2006/relationships/image" Target="../media/image32.wmf"/><Relationship Id="rId7" Type="http://schemas.openxmlformats.org/officeDocument/2006/relationships/oleObject" Target="../embeddings/oleObject27.bin"/><Relationship Id="rId8" Type="http://schemas.openxmlformats.org/officeDocument/2006/relationships/image" Target="../media/image33.wmf"/><Relationship Id="rId1" Type="http://schemas.openxmlformats.org/officeDocument/2006/relationships/themeOverride" Target="../theme/themeOverride48.xml"/><Relationship Id="rId2" Type="http://schemas.openxmlformats.org/officeDocument/2006/relationships/vmlDrawing" Target="../drawings/vmlDrawing15.v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20.xml"/><Relationship Id="rId5" Type="http://schemas.openxmlformats.org/officeDocument/2006/relationships/oleObject" Target="../embeddings/oleObject28.bin"/><Relationship Id="rId6" Type="http://schemas.openxmlformats.org/officeDocument/2006/relationships/image" Target="../media/image34.wmf"/><Relationship Id="rId7" Type="http://schemas.openxmlformats.org/officeDocument/2006/relationships/oleObject" Target="../embeddings/oleObject29.bin"/><Relationship Id="rId8" Type="http://schemas.openxmlformats.org/officeDocument/2006/relationships/image" Target="../media/image35.wmf"/><Relationship Id="rId1" Type="http://schemas.openxmlformats.org/officeDocument/2006/relationships/themeOverride" Target="../theme/themeOverride49.xml"/><Relationship Id="rId2" Type="http://schemas.openxmlformats.org/officeDocument/2006/relationships/vmlDrawing" Target="../drawings/vmlDrawing16.vml"/></Relationships>
</file>

<file path=ppt/slides/_rels/slide50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33.bin"/><Relationship Id="rId12" Type="http://schemas.openxmlformats.org/officeDocument/2006/relationships/image" Target="../media/image39.wmf"/><Relationship Id="rId1" Type="http://schemas.openxmlformats.org/officeDocument/2006/relationships/themeOverride" Target="../theme/themeOverride50.xml"/><Relationship Id="rId2" Type="http://schemas.openxmlformats.org/officeDocument/2006/relationships/vmlDrawing" Target="../drawings/vmlDrawing17.vml"/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21.xml"/><Relationship Id="rId5" Type="http://schemas.openxmlformats.org/officeDocument/2006/relationships/oleObject" Target="../embeddings/oleObject30.bin"/><Relationship Id="rId6" Type="http://schemas.openxmlformats.org/officeDocument/2006/relationships/image" Target="../media/image36.wmf"/><Relationship Id="rId7" Type="http://schemas.openxmlformats.org/officeDocument/2006/relationships/oleObject" Target="../embeddings/oleObject31.bin"/><Relationship Id="rId8" Type="http://schemas.openxmlformats.org/officeDocument/2006/relationships/image" Target="../media/image37.wmf"/><Relationship Id="rId9" Type="http://schemas.openxmlformats.org/officeDocument/2006/relationships/oleObject" Target="../embeddings/oleObject32.bin"/><Relationship Id="rId10" Type="http://schemas.openxmlformats.org/officeDocument/2006/relationships/image" Target="../media/image38.w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22.xml"/><Relationship Id="rId5" Type="http://schemas.openxmlformats.org/officeDocument/2006/relationships/oleObject" Target="../embeddings/oleObject34.bin"/><Relationship Id="rId6" Type="http://schemas.openxmlformats.org/officeDocument/2006/relationships/image" Target="../media/image40.wmf"/><Relationship Id="rId7" Type="http://schemas.openxmlformats.org/officeDocument/2006/relationships/oleObject" Target="../embeddings/oleObject35.bin"/><Relationship Id="rId8" Type="http://schemas.openxmlformats.org/officeDocument/2006/relationships/image" Target="../media/image41.wmf"/><Relationship Id="rId1" Type="http://schemas.openxmlformats.org/officeDocument/2006/relationships/themeOverride" Target="../theme/themeOverride51.xml"/><Relationship Id="rId2" Type="http://schemas.openxmlformats.org/officeDocument/2006/relationships/vmlDrawing" Target="../drawings/vmlDrawing18.v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4" Type="http://schemas.openxmlformats.org/officeDocument/2006/relationships/oleObject" Target="../embeddings/oleObject36.bin"/><Relationship Id="rId5" Type="http://schemas.openxmlformats.org/officeDocument/2006/relationships/image" Target="../media/image42.wmf"/><Relationship Id="rId6" Type="http://schemas.openxmlformats.org/officeDocument/2006/relationships/oleObject" Target="../embeddings/Microsoft_Excel_97_-_2004_Worksheet1.xls"/><Relationship Id="rId7" Type="http://schemas.openxmlformats.org/officeDocument/2006/relationships/image" Target="../media/image43.emf"/><Relationship Id="rId8" Type="http://schemas.openxmlformats.org/officeDocument/2006/relationships/oleObject" Target="../embeddings/oleObject37.bin"/><Relationship Id="rId9" Type="http://schemas.openxmlformats.org/officeDocument/2006/relationships/image" Target="../media/image44.wmf"/><Relationship Id="rId1" Type="http://schemas.openxmlformats.org/officeDocument/2006/relationships/themeOverride" Target="../theme/themeOverride52.xml"/><Relationship Id="rId2" Type="http://schemas.openxmlformats.org/officeDocument/2006/relationships/vmlDrawing" Target="../drawings/vmlDrawing19.v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38.bin"/><Relationship Id="rId5" Type="http://schemas.openxmlformats.org/officeDocument/2006/relationships/image" Target="../media/image45.wmf"/><Relationship Id="rId6" Type="http://schemas.openxmlformats.org/officeDocument/2006/relationships/oleObject" Target="../embeddings/oleObject39.bin"/><Relationship Id="rId7" Type="http://schemas.openxmlformats.org/officeDocument/2006/relationships/image" Target="../media/image46.wmf"/><Relationship Id="rId1" Type="http://schemas.openxmlformats.org/officeDocument/2006/relationships/themeOverride" Target="../theme/themeOverride53.xml"/><Relationship Id="rId2" Type="http://schemas.openxmlformats.org/officeDocument/2006/relationships/vmlDrawing" Target="../drawings/vmlDrawing20.v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40.bin"/><Relationship Id="rId5" Type="http://schemas.openxmlformats.org/officeDocument/2006/relationships/image" Target="../media/image47.wmf"/><Relationship Id="rId6" Type="http://schemas.openxmlformats.org/officeDocument/2006/relationships/oleObject" Target="../embeddings/oleObject41.bin"/><Relationship Id="rId7" Type="http://schemas.openxmlformats.org/officeDocument/2006/relationships/image" Target="../media/image48.wmf"/><Relationship Id="rId8" Type="http://schemas.openxmlformats.org/officeDocument/2006/relationships/oleObject" Target="../embeddings/oleObject42.bin"/><Relationship Id="rId9" Type="http://schemas.openxmlformats.org/officeDocument/2006/relationships/image" Target="../media/image49.wmf"/><Relationship Id="rId1" Type="http://schemas.openxmlformats.org/officeDocument/2006/relationships/themeOverride" Target="../theme/themeOverride54.xml"/><Relationship Id="rId2" Type="http://schemas.openxmlformats.org/officeDocument/2006/relationships/vmlDrawing" Target="../drawings/vmlDrawing21.v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4" Type="http://schemas.openxmlformats.org/officeDocument/2006/relationships/oleObject" Target="../embeddings/oleObject43.bin"/><Relationship Id="rId5" Type="http://schemas.openxmlformats.org/officeDocument/2006/relationships/image" Target="../media/image50.wmf"/><Relationship Id="rId1" Type="http://schemas.openxmlformats.org/officeDocument/2006/relationships/themeOverride" Target="../theme/themeOverride55.xml"/><Relationship Id="rId2" Type="http://schemas.openxmlformats.org/officeDocument/2006/relationships/vmlDrawing" Target="../drawings/vmlDrawing22.v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44.bin"/><Relationship Id="rId5" Type="http://schemas.openxmlformats.org/officeDocument/2006/relationships/image" Target="../media/image51.wmf"/><Relationship Id="rId6" Type="http://schemas.openxmlformats.org/officeDocument/2006/relationships/oleObject" Target="../embeddings/oleObject45.bin"/><Relationship Id="rId7" Type="http://schemas.openxmlformats.org/officeDocument/2006/relationships/image" Target="../media/image52.wmf"/><Relationship Id="rId8" Type="http://schemas.openxmlformats.org/officeDocument/2006/relationships/oleObject" Target="../embeddings/oleObject46.bin"/><Relationship Id="rId9" Type="http://schemas.openxmlformats.org/officeDocument/2006/relationships/image" Target="../media/image53.wmf"/><Relationship Id="rId10" Type="http://schemas.openxmlformats.org/officeDocument/2006/relationships/oleObject" Target="../embeddings/oleObject47.bin"/><Relationship Id="rId11" Type="http://schemas.openxmlformats.org/officeDocument/2006/relationships/image" Target="../media/image54.wmf"/><Relationship Id="rId1" Type="http://schemas.openxmlformats.org/officeDocument/2006/relationships/themeOverride" Target="../theme/themeOverride56.xml"/><Relationship Id="rId2" Type="http://schemas.openxmlformats.org/officeDocument/2006/relationships/vmlDrawing" Target="../drawings/vmlDrawing23.v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Microsoft_Excel_97_-_2004_Worksheet2.xls"/><Relationship Id="rId5" Type="http://schemas.openxmlformats.org/officeDocument/2006/relationships/image" Target="../media/image55.emf"/><Relationship Id="rId1" Type="http://schemas.openxmlformats.org/officeDocument/2006/relationships/themeOverride" Target="../theme/themeOverride57.xml"/><Relationship Id="rId2" Type="http://schemas.openxmlformats.org/officeDocument/2006/relationships/vmlDrawing" Target="../drawings/vmlDrawing24.v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48.bin"/><Relationship Id="rId5" Type="http://schemas.openxmlformats.org/officeDocument/2006/relationships/image" Target="../media/image56.wmf"/><Relationship Id="rId6" Type="http://schemas.openxmlformats.org/officeDocument/2006/relationships/oleObject" Target="../embeddings/oleObject49.bin"/><Relationship Id="rId7" Type="http://schemas.openxmlformats.org/officeDocument/2006/relationships/image" Target="../media/image57.wmf"/><Relationship Id="rId1" Type="http://schemas.openxmlformats.org/officeDocument/2006/relationships/themeOverride" Target="../theme/themeOverride58.xml"/><Relationship Id="rId2" Type="http://schemas.openxmlformats.org/officeDocument/2006/relationships/vmlDrawing" Target="../drawings/vmlDrawing25.v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50.bin"/><Relationship Id="rId5" Type="http://schemas.openxmlformats.org/officeDocument/2006/relationships/image" Target="../media/image58.wmf"/><Relationship Id="rId6" Type="http://schemas.openxmlformats.org/officeDocument/2006/relationships/oleObject" Target="../embeddings/oleObject51.bin"/><Relationship Id="rId7" Type="http://schemas.openxmlformats.org/officeDocument/2006/relationships/image" Target="../media/image59.wmf"/><Relationship Id="rId1" Type="http://schemas.openxmlformats.org/officeDocument/2006/relationships/themeOverride" Target="../theme/themeOverride59.xml"/><Relationship Id="rId2" Type="http://schemas.openxmlformats.org/officeDocument/2006/relationships/vmlDrawing" Target="../drawings/vmlDrawing26.v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52.bin"/><Relationship Id="rId5" Type="http://schemas.openxmlformats.org/officeDocument/2006/relationships/image" Target="../media/image60.wmf"/><Relationship Id="rId6" Type="http://schemas.openxmlformats.org/officeDocument/2006/relationships/oleObject" Target="../embeddings/oleObject53.bin"/><Relationship Id="rId7" Type="http://schemas.openxmlformats.org/officeDocument/2006/relationships/image" Target="../media/image61.wmf"/><Relationship Id="rId8" Type="http://schemas.openxmlformats.org/officeDocument/2006/relationships/oleObject" Target="../embeddings/oleObject54.bin"/><Relationship Id="rId9" Type="http://schemas.openxmlformats.org/officeDocument/2006/relationships/image" Target="../media/image62.wmf"/><Relationship Id="rId1" Type="http://schemas.openxmlformats.org/officeDocument/2006/relationships/themeOverride" Target="../theme/themeOverride60.xml"/><Relationship Id="rId2" Type="http://schemas.openxmlformats.org/officeDocument/2006/relationships/vmlDrawing" Target="../drawings/vmlDrawing27.v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55.bin"/><Relationship Id="rId5" Type="http://schemas.openxmlformats.org/officeDocument/2006/relationships/image" Target="../media/image63.wmf"/><Relationship Id="rId6" Type="http://schemas.openxmlformats.org/officeDocument/2006/relationships/oleObject" Target="../embeddings/oleObject56.bin"/><Relationship Id="rId7" Type="http://schemas.openxmlformats.org/officeDocument/2006/relationships/image" Target="../media/image64.wmf"/><Relationship Id="rId8" Type="http://schemas.openxmlformats.org/officeDocument/2006/relationships/oleObject" Target="../embeddings/oleObject57.bin"/><Relationship Id="rId9" Type="http://schemas.openxmlformats.org/officeDocument/2006/relationships/image" Target="../media/image65.wmf"/><Relationship Id="rId10" Type="http://schemas.openxmlformats.org/officeDocument/2006/relationships/oleObject" Target="../embeddings/oleObject58.bin"/><Relationship Id="rId11" Type="http://schemas.openxmlformats.org/officeDocument/2006/relationships/image" Target="../media/image66.wmf"/><Relationship Id="rId1" Type="http://schemas.openxmlformats.org/officeDocument/2006/relationships/themeOverride" Target="../theme/themeOverride61.xml"/><Relationship Id="rId2" Type="http://schemas.openxmlformats.org/officeDocument/2006/relationships/vmlDrawing" Target="../drawings/vmlDrawing28.v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2.xml"/><Relationship Id="rId2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3.xml"/><Relationship Id="rId2" Type="http://schemas.openxmlformats.org/officeDocument/2006/relationships/slideLayout" Target="../slideLayouts/slideLayout2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4" Type="http://schemas.openxmlformats.org/officeDocument/2006/relationships/oleObject" Target="../embeddings/oleObject59.bin"/><Relationship Id="rId5" Type="http://schemas.openxmlformats.org/officeDocument/2006/relationships/image" Target="../media/image67.wmf"/><Relationship Id="rId6" Type="http://schemas.openxmlformats.org/officeDocument/2006/relationships/oleObject" Target="../embeddings/oleObject60.bin"/><Relationship Id="rId7" Type="http://schemas.openxmlformats.org/officeDocument/2006/relationships/image" Target="../media/image68.wmf"/><Relationship Id="rId1" Type="http://schemas.openxmlformats.org/officeDocument/2006/relationships/themeOverride" Target="../theme/themeOverride64.xml"/><Relationship Id="rId2" Type="http://schemas.openxmlformats.org/officeDocument/2006/relationships/vmlDrawing" Target="../drawings/vmlDrawing29.v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5.xml"/><Relationship Id="rId2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6.xml"/><Relationship Id="rId2" Type="http://schemas.openxmlformats.org/officeDocument/2006/relationships/slideLayout" Target="../slideLayouts/slideLayout28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7.xml"/><Relationship Id="rId2" Type="http://schemas.openxmlformats.org/officeDocument/2006/relationships/slideLayout" Target="../slideLayouts/slideLayout28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8.xml"/><Relationship Id="rId2" Type="http://schemas.openxmlformats.org/officeDocument/2006/relationships/slideLayout" Target="../slideLayouts/slideLayout15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61.bin"/><Relationship Id="rId5" Type="http://schemas.openxmlformats.org/officeDocument/2006/relationships/image" Target="../media/image69.wmf"/><Relationship Id="rId6" Type="http://schemas.openxmlformats.org/officeDocument/2006/relationships/oleObject" Target="../embeddings/oleObject62.bin"/><Relationship Id="rId7" Type="http://schemas.openxmlformats.org/officeDocument/2006/relationships/image" Target="../media/image70.wmf"/><Relationship Id="rId1" Type="http://schemas.openxmlformats.org/officeDocument/2006/relationships/themeOverride" Target="../theme/themeOverride69.xml"/><Relationship Id="rId2" Type="http://schemas.openxmlformats.org/officeDocument/2006/relationships/vmlDrawing" Target="../drawings/vmlDrawing30.v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0.xml"/><Relationship Id="rId2" Type="http://schemas.openxmlformats.org/officeDocument/2006/relationships/slideLayout" Target="../slideLayouts/slideLayout15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1.xml"/><Relationship Id="rId2" Type="http://schemas.openxmlformats.org/officeDocument/2006/relationships/slideLayout" Target="../slideLayouts/slideLayout15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2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2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24.xml"/><Relationship Id="rId5" Type="http://schemas.openxmlformats.org/officeDocument/2006/relationships/oleObject" Target="../embeddings/oleObject63.bin"/><Relationship Id="rId6" Type="http://schemas.openxmlformats.org/officeDocument/2006/relationships/image" Target="../media/image71.wmf"/><Relationship Id="rId1" Type="http://schemas.openxmlformats.org/officeDocument/2006/relationships/themeOverride" Target="../theme/themeOverride73.xml"/><Relationship Id="rId2" Type="http://schemas.openxmlformats.org/officeDocument/2006/relationships/vmlDrawing" Target="../drawings/vmlDrawing31.vml"/></Relationships>
</file>

<file path=ppt/slides/_rels/slide74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67.bin"/><Relationship Id="rId12" Type="http://schemas.openxmlformats.org/officeDocument/2006/relationships/image" Target="../media/image75.wmf"/><Relationship Id="rId1" Type="http://schemas.openxmlformats.org/officeDocument/2006/relationships/themeOverride" Target="../theme/themeOverride74.xml"/><Relationship Id="rId2" Type="http://schemas.openxmlformats.org/officeDocument/2006/relationships/vmlDrawing" Target="../drawings/vmlDrawing32.vml"/><Relationship Id="rId3" Type="http://schemas.openxmlformats.org/officeDocument/2006/relationships/slideLayout" Target="../slideLayouts/slideLayout19.xml"/><Relationship Id="rId4" Type="http://schemas.openxmlformats.org/officeDocument/2006/relationships/notesSlide" Target="../notesSlides/notesSlide25.xml"/><Relationship Id="rId5" Type="http://schemas.openxmlformats.org/officeDocument/2006/relationships/oleObject" Target="../embeddings/oleObject64.bin"/><Relationship Id="rId6" Type="http://schemas.openxmlformats.org/officeDocument/2006/relationships/image" Target="../media/image72.wmf"/><Relationship Id="rId7" Type="http://schemas.openxmlformats.org/officeDocument/2006/relationships/oleObject" Target="../embeddings/oleObject65.bin"/><Relationship Id="rId8" Type="http://schemas.openxmlformats.org/officeDocument/2006/relationships/image" Target="../media/image73.wmf"/><Relationship Id="rId9" Type="http://schemas.openxmlformats.org/officeDocument/2006/relationships/oleObject" Target="../embeddings/oleObject66.bin"/><Relationship Id="rId10" Type="http://schemas.openxmlformats.org/officeDocument/2006/relationships/image" Target="../media/image74.wmf"/></Relationships>
</file>

<file path=ppt/slides/_rels/slide7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9.wmf"/><Relationship Id="rId12" Type="http://schemas.openxmlformats.org/officeDocument/2006/relationships/oleObject" Target="../embeddings/oleObject72.bin"/><Relationship Id="rId13" Type="http://schemas.openxmlformats.org/officeDocument/2006/relationships/image" Target="../media/image80.wmf"/><Relationship Id="rId1" Type="http://schemas.openxmlformats.org/officeDocument/2006/relationships/themeOverride" Target="../theme/themeOverride75.xml"/><Relationship Id="rId2" Type="http://schemas.openxmlformats.org/officeDocument/2006/relationships/vmlDrawing" Target="../drawings/vmlDrawing33.vml"/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68.bin"/><Relationship Id="rId5" Type="http://schemas.openxmlformats.org/officeDocument/2006/relationships/image" Target="../media/image76.wmf"/><Relationship Id="rId6" Type="http://schemas.openxmlformats.org/officeDocument/2006/relationships/oleObject" Target="../embeddings/oleObject69.bin"/><Relationship Id="rId7" Type="http://schemas.openxmlformats.org/officeDocument/2006/relationships/image" Target="../media/image77.emf"/><Relationship Id="rId8" Type="http://schemas.openxmlformats.org/officeDocument/2006/relationships/oleObject" Target="../embeddings/oleObject70.bin"/><Relationship Id="rId9" Type="http://schemas.openxmlformats.org/officeDocument/2006/relationships/image" Target="../media/image78.emf"/><Relationship Id="rId10" Type="http://schemas.openxmlformats.org/officeDocument/2006/relationships/oleObject" Target="../embeddings/oleObject71.bin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73.bin"/><Relationship Id="rId5" Type="http://schemas.openxmlformats.org/officeDocument/2006/relationships/image" Target="../media/image81.wmf"/><Relationship Id="rId6" Type="http://schemas.openxmlformats.org/officeDocument/2006/relationships/oleObject" Target="../embeddings/oleObject74.bin"/><Relationship Id="rId7" Type="http://schemas.openxmlformats.org/officeDocument/2006/relationships/image" Target="../media/image82.wmf"/><Relationship Id="rId8" Type="http://schemas.openxmlformats.org/officeDocument/2006/relationships/oleObject" Target="../embeddings/oleObject75.bin"/><Relationship Id="rId9" Type="http://schemas.openxmlformats.org/officeDocument/2006/relationships/image" Target="../media/image83.wmf"/><Relationship Id="rId10" Type="http://schemas.openxmlformats.org/officeDocument/2006/relationships/oleObject" Target="../embeddings/oleObject76.bin"/><Relationship Id="rId11" Type="http://schemas.openxmlformats.org/officeDocument/2006/relationships/image" Target="../media/image84.wmf"/><Relationship Id="rId1" Type="http://schemas.openxmlformats.org/officeDocument/2006/relationships/themeOverride" Target="../theme/themeOverride76.xml"/><Relationship Id="rId2" Type="http://schemas.openxmlformats.org/officeDocument/2006/relationships/vmlDrawing" Target="../drawings/vmlDrawing34.v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77.bin"/><Relationship Id="rId5" Type="http://schemas.openxmlformats.org/officeDocument/2006/relationships/image" Target="../media/image85.wmf"/><Relationship Id="rId6" Type="http://schemas.openxmlformats.org/officeDocument/2006/relationships/oleObject" Target="../embeddings/oleObject78.bin"/><Relationship Id="rId7" Type="http://schemas.openxmlformats.org/officeDocument/2006/relationships/image" Target="../media/image86.wmf"/><Relationship Id="rId8" Type="http://schemas.openxmlformats.org/officeDocument/2006/relationships/oleObject" Target="../embeddings/oleObject79.bin"/><Relationship Id="rId9" Type="http://schemas.openxmlformats.org/officeDocument/2006/relationships/image" Target="../media/image87.wmf"/><Relationship Id="rId10" Type="http://schemas.openxmlformats.org/officeDocument/2006/relationships/oleObject" Target="../embeddings/oleObject80.bin"/><Relationship Id="rId11" Type="http://schemas.openxmlformats.org/officeDocument/2006/relationships/image" Target="../media/image88.wmf"/><Relationship Id="rId1" Type="http://schemas.openxmlformats.org/officeDocument/2006/relationships/themeOverride" Target="../theme/themeOverride77.xml"/><Relationship Id="rId2" Type="http://schemas.openxmlformats.org/officeDocument/2006/relationships/vmlDrawing" Target="../drawings/vmlDrawing35.v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8.xml"/><Relationship Id="rId2" Type="http://schemas.openxmlformats.org/officeDocument/2006/relationships/slideLayout" Target="../slideLayouts/slideLayout15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9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26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27.xml"/><Relationship Id="rId5" Type="http://schemas.openxmlformats.org/officeDocument/2006/relationships/oleObject" Target="../embeddings/oleObject81.bin"/><Relationship Id="rId6" Type="http://schemas.openxmlformats.org/officeDocument/2006/relationships/image" Target="../media/image89.wmf"/><Relationship Id="rId1" Type="http://schemas.openxmlformats.org/officeDocument/2006/relationships/themeOverride" Target="../theme/themeOverride80.xml"/><Relationship Id="rId2" Type="http://schemas.openxmlformats.org/officeDocument/2006/relationships/vmlDrawing" Target="../drawings/vmlDrawing36.v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82.bin"/><Relationship Id="rId5" Type="http://schemas.openxmlformats.org/officeDocument/2006/relationships/image" Target="../media/image90.wmf"/><Relationship Id="rId6" Type="http://schemas.openxmlformats.org/officeDocument/2006/relationships/oleObject" Target="../embeddings/oleObject83.bin"/><Relationship Id="rId7" Type="http://schemas.openxmlformats.org/officeDocument/2006/relationships/image" Target="../media/image91.wmf"/><Relationship Id="rId8" Type="http://schemas.openxmlformats.org/officeDocument/2006/relationships/oleObject" Target="../embeddings/oleObject84.bin"/><Relationship Id="rId9" Type="http://schemas.openxmlformats.org/officeDocument/2006/relationships/image" Target="../media/image92.wmf"/><Relationship Id="rId1" Type="http://schemas.openxmlformats.org/officeDocument/2006/relationships/themeOverride" Target="../theme/themeOverride81.xml"/><Relationship Id="rId2" Type="http://schemas.openxmlformats.org/officeDocument/2006/relationships/vmlDrawing" Target="../drawings/vmlDrawing37.v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85.bin"/><Relationship Id="rId5" Type="http://schemas.openxmlformats.org/officeDocument/2006/relationships/image" Target="../media/image93.wmf"/><Relationship Id="rId6" Type="http://schemas.openxmlformats.org/officeDocument/2006/relationships/oleObject" Target="../embeddings/oleObject86.bin"/><Relationship Id="rId7" Type="http://schemas.openxmlformats.org/officeDocument/2006/relationships/image" Target="../media/image94.wmf"/><Relationship Id="rId8" Type="http://schemas.openxmlformats.org/officeDocument/2006/relationships/oleObject" Target="../embeddings/oleObject87.bin"/><Relationship Id="rId9" Type="http://schemas.openxmlformats.org/officeDocument/2006/relationships/image" Target="../media/image95.wmf"/><Relationship Id="rId10" Type="http://schemas.openxmlformats.org/officeDocument/2006/relationships/oleObject" Target="../embeddings/oleObject88.bin"/><Relationship Id="rId11" Type="http://schemas.openxmlformats.org/officeDocument/2006/relationships/image" Target="../media/image96.wmf"/><Relationship Id="rId1" Type="http://schemas.openxmlformats.org/officeDocument/2006/relationships/themeOverride" Target="../theme/themeOverride82.xml"/><Relationship Id="rId2" Type="http://schemas.openxmlformats.org/officeDocument/2006/relationships/vmlDrawing" Target="../drawings/vmlDrawing38.v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3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28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4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29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30.xml"/><Relationship Id="rId5" Type="http://schemas.openxmlformats.org/officeDocument/2006/relationships/oleObject" Target="../embeddings/oleObject89.bin"/><Relationship Id="rId6" Type="http://schemas.openxmlformats.org/officeDocument/2006/relationships/image" Target="../media/image97.wmf"/><Relationship Id="rId7" Type="http://schemas.openxmlformats.org/officeDocument/2006/relationships/oleObject" Target="../embeddings/oleObject90.bin"/><Relationship Id="rId8" Type="http://schemas.openxmlformats.org/officeDocument/2006/relationships/image" Target="../media/image98.wmf"/><Relationship Id="rId9" Type="http://schemas.openxmlformats.org/officeDocument/2006/relationships/oleObject" Target="../embeddings/oleObject91.bin"/><Relationship Id="rId10" Type="http://schemas.openxmlformats.org/officeDocument/2006/relationships/image" Target="../media/image99.wmf"/><Relationship Id="rId1" Type="http://schemas.openxmlformats.org/officeDocument/2006/relationships/themeOverride" Target="../theme/themeOverride85.xml"/><Relationship Id="rId2" Type="http://schemas.openxmlformats.org/officeDocument/2006/relationships/vmlDrawing" Target="../drawings/vmlDrawing39.v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31.xml"/><Relationship Id="rId5" Type="http://schemas.openxmlformats.org/officeDocument/2006/relationships/oleObject" Target="../embeddings/oleObject92.bin"/><Relationship Id="rId6" Type="http://schemas.openxmlformats.org/officeDocument/2006/relationships/image" Target="../media/image100.wmf"/><Relationship Id="rId1" Type="http://schemas.openxmlformats.org/officeDocument/2006/relationships/themeOverride" Target="../theme/themeOverride86.xml"/><Relationship Id="rId2" Type="http://schemas.openxmlformats.org/officeDocument/2006/relationships/vmlDrawing" Target="../drawings/vmlDrawing40.v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7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3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8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33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93.bin"/><Relationship Id="rId5" Type="http://schemas.openxmlformats.org/officeDocument/2006/relationships/image" Target="../media/image101.wmf"/><Relationship Id="rId1" Type="http://schemas.openxmlformats.org/officeDocument/2006/relationships/themeOverride" Target="../theme/themeOverride89.xml"/><Relationship Id="rId2" Type="http://schemas.openxmlformats.org/officeDocument/2006/relationships/vmlDrawing" Target="../drawings/vmlDrawing41.v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0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34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1.xml"/><Relationship Id="rId2" Type="http://schemas.openxmlformats.org/officeDocument/2006/relationships/slideLayout" Target="../slideLayouts/slideLayout15.xml"/><Relationship Id="rId3" Type="http://schemas.openxmlformats.org/officeDocument/2006/relationships/notesSlide" Target="../notesSlides/notesSlide35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94.bin"/><Relationship Id="rId5" Type="http://schemas.openxmlformats.org/officeDocument/2006/relationships/image" Target="../media/image102.wmf"/><Relationship Id="rId1" Type="http://schemas.openxmlformats.org/officeDocument/2006/relationships/themeOverride" Target="../theme/themeOverride92.xml"/><Relationship Id="rId2" Type="http://schemas.openxmlformats.org/officeDocument/2006/relationships/vmlDrawing" Target="../drawings/vmlDrawing42.v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95.bin"/><Relationship Id="rId5" Type="http://schemas.openxmlformats.org/officeDocument/2006/relationships/image" Target="../media/image103.wmf"/><Relationship Id="rId6" Type="http://schemas.openxmlformats.org/officeDocument/2006/relationships/oleObject" Target="../embeddings/oleObject96.bin"/><Relationship Id="rId7" Type="http://schemas.openxmlformats.org/officeDocument/2006/relationships/image" Target="../media/image104.wmf"/><Relationship Id="rId1" Type="http://schemas.openxmlformats.org/officeDocument/2006/relationships/themeOverride" Target="../theme/themeOverride93.xml"/><Relationship Id="rId2" Type="http://schemas.openxmlformats.org/officeDocument/2006/relationships/vmlDrawing" Target="../drawings/vmlDrawing43.v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97.bin"/><Relationship Id="rId5" Type="http://schemas.openxmlformats.org/officeDocument/2006/relationships/image" Target="../media/image105.wmf"/><Relationship Id="rId6" Type="http://schemas.openxmlformats.org/officeDocument/2006/relationships/oleObject" Target="../embeddings/oleObject98.bin"/><Relationship Id="rId7" Type="http://schemas.openxmlformats.org/officeDocument/2006/relationships/image" Target="../media/image106.wmf"/><Relationship Id="rId8" Type="http://schemas.openxmlformats.org/officeDocument/2006/relationships/oleObject" Target="../embeddings/oleObject99.bin"/><Relationship Id="rId9" Type="http://schemas.openxmlformats.org/officeDocument/2006/relationships/image" Target="../media/image107.wmf"/><Relationship Id="rId1" Type="http://schemas.openxmlformats.org/officeDocument/2006/relationships/themeOverride" Target="../theme/themeOverride94.xml"/><Relationship Id="rId2" Type="http://schemas.openxmlformats.org/officeDocument/2006/relationships/vmlDrawing" Target="../drawings/vmlDrawing44.v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100.bin"/><Relationship Id="rId5" Type="http://schemas.openxmlformats.org/officeDocument/2006/relationships/image" Target="../media/image108.wmf"/><Relationship Id="rId6" Type="http://schemas.openxmlformats.org/officeDocument/2006/relationships/oleObject" Target="../embeddings/oleObject101.bin"/><Relationship Id="rId7" Type="http://schemas.openxmlformats.org/officeDocument/2006/relationships/image" Target="../media/image109.wmf"/><Relationship Id="rId8" Type="http://schemas.openxmlformats.org/officeDocument/2006/relationships/oleObject" Target="../embeddings/oleObject102.bin"/><Relationship Id="rId9" Type="http://schemas.openxmlformats.org/officeDocument/2006/relationships/image" Target="../media/image110.wmf"/><Relationship Id="rId10" Type="http://schemas.openxmlformats.org/officeDocument/2006/relationships/oleObject" Target="../embeddings/oleObject103.bin"/><Relationship Id="rId11" Type="http://schemas.openxmlformats.org/officeDocument/2006/relationships/image" Target="../media/image111.wmf"/><Relationship Id="rId1" Type="http://schemas.openxmlformats.org/officeDocument/2006/relationships/themeOverride" Target="../theme/themeOverride95.xml"/><Relationship Id="rId2" Type="http://schemas.openxmlformats.org/officeDocument/2006/relationships/vmlDrawing" Target="../drawings/vmlDrawing45.v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4" Type="http://schemas.openxmlformats.org/officeDocument/2006/relationships/notesSlide" Target="../notesSlides/notesSlide36.xml"/><Relationship Id="rId5" Type="http://schemas.openxmlformats.org/officeDocument/2006/relationships/oleObject" Target="../embeddings/oleObject104.bin"/><Relationship Id="rId6" Type="http://schemas.openxmlformats.org/officeDocument/2006/relationships/image" Target="../media/image112.wmf"/><Relationship Id="rId7" Type="http://schemas.openxmlformats.org/officeDocument/2006/relationships/oleObject" Target="../embeddings/oleObject105.bin"/><Relationship Id="rId8" Type="http://schemas.openxmlformats.org/officeDocument/2006/relationships/image" Target="../media/image113.wmf"/><Relationship Id="rId1" Type="http://schemas.openxmlformats.org/officeDocument/2006/relationships/themeOverride" Target="../theme/themeOverride96.xml"/><Relationship Id="rId2" Type="http://schemas.openxmlformats.org/officeDocument/2006/relationships/vmlDrawing" Target="../drawings/vmlDrawing46.v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4" Type="http://schemas.openxmlformats.org/officeDocument/2006/relationships/image" Target="../media/image114.emf"/><Relationship Id="rId1" Type="http://schemas.openxmlformats.org/officeDocument/2006/relationships/themeOverride" Target="../theme/themeOverride97.xml"/><Relationship Id="rId2" Type="http://schemas.openxmlformats.org/officeDocument/2006/relationships/slideLayout" Target="../slideLayouts/slideLayout19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38.xml"/><Relationship Id="rId5" Type="http://schemas.openxmlformats.org/officeDocument/2006/relationships/oleObject" Target="../embeddings/oleObject106.bin"/><Relationship Id="rId6" Type="http://schemas.openxmlformats.org/officeDocument/2006/relationships/image" Target="../media/image115.wmf"/><Relationship Id="rId7" Type="http://schemas.openxmlformats.org/officeDocument/2006/relationships/oleObject" Target="../embeddings/oleObject107.bin"/><Relationship Id="rId8" Type="http://schemas.openxmlformats.org/officeDocument/2006/relationships/image" Target="../media/image116.wmf"/><Relationship Id="rId9" Type="http://schemas.openxmlformats.org/officeDocument/2006/relationships/oleObject" Target="../embeddings/oleObject108.bin"/><Relationship Id="rId10" Type="http://schemas.openxmlformats.org/officeDocument/2006/relationships/image" Target="../media/image117.wmf"/><Relationship Id="rId1" Type="http://schemas.openxmlformats.org/officeDocument/2006/relationships/themeOverride" Target="../theme/themeOverride98.xml"/><Relationship Id="rId2" Type="http://schemas.openxmlformats.org/officeDocument/2006/relationships/vmlDrawing" Target="../drawings/vmlDrawing47.v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39.xml"/><Relationship Id="rId5" Type="http://schemas.openxmlformats.org/officeDocument/2006/relationships/oleObject" Target="../embeddings/oleObject109.bin"/><Relationship Id="rId6" Type="http://schemas.openxmlformats.org/officeDocument/2006/relationships/image" Target="../media/image118.wmf"/><Relationship Id="rId1" Type="http://schemas.openxmlformats.org/officeDocument/2006/relationships/themeOverride" Target="../theme/themeOverride99.xml"/><Relationship Id="rId2" Type="http://schemas.openxmlformats.org/officeDocument/2006/relationships/vmlDrawing" Target="../drawings/vmlDrawing48.v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40.xml"/><Relationship Id="rId5" Type="http://schemas.openxmlformats.org/officeDocument/2006/relationships/oleObject" Target="../embeddings/oleObject110.bin"/><Relationship Id="rId6" Type="http://schemas.openxmlformats.org/officeDocument/2006/relationships/image" Target="../media/image119.wmf"/><Relationship Id="rId1" Type="http://schemas.openxmlformats.org/officeDocument/2006/relationships/themeOverride" Target="../theme/themeOverride100.xml"/><Relationship Id="rId2" Type="http://schemas.openxmlformats.org/officeDocument/2006/relationships/vmlDrawing" Target="../drawings/vmlDrawing49.v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Microsoft_Excel_97_-_2004_Worksheet3.xls"/><Relationship Id="rId5" Type="http://schemas.openxmlformats.org/officeDocument/2006/relationships/image" Target="../media/image120.emf"/><Relationship Id="rId1" Type="http://schemas.openxmlformats.org/officeDocument/2006/relationships/themeOverride" Target="../theme/themeOverride101.xml"/><Relationship Id="rId2" Type="http://schemas.openxmlformats.org/officeDocument/2006/relationships/vmlDrawing" Target="../drawings/vmlDrawing50.v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02.xml"/><Relationship Id="rId2" Type="http://schemas.openxmlformats.org/officeDocument/2006/relationships/slideLayout" Target="../slideLayouts/slideLayout15.xml"/><Relationship Id="rId3" Type="http://schemas.openxmlformats.org/officeDocument/2006/relationships/image" Target="../media/image12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1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dirty="0" smtClean="0">
                <a:solidFill>
                  <a:srgbClr val="FF0000"/>
                </a:solidFill>
              </a:rPr>
              <a:t>Chapitre 3. </a:t>
            </a:r>
            <a:r>
              <a:rPr lang="fr-FR" dirty="0" smtClean="0"/>
              <a:t>Calcul des probabilités</a:t>
            </a:r>
            <a:endParaRPr lang="fr-FR" sz="3200" dirty="0" smtClean="0"/>
          </a:p>
        </p:txBody>
      </p:sp>
      <p:sp>
        <p:nvSpPr>
          <p:cNvPr id="5325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/>
          <a:p>
            <a:r>
              <a:rPr lang="fr-FR"/>
              <a:t>C3-</a:t>
            </a:r>
            <a:fld id="{CA11B6E4-363C-4F40-9A25-1C8CC498980D}" type="slidenum">
              <a:rPr lang="fr-FR"/>
              <a:pPr/>
              <a:t>1</a:t>
            </a:fld>
            <a:endParaRPr lang="fr-FR"/>
          </a:p>
        </p:txBody>
      </p:sp>
      <p:sp>
        <p:nvSpPr>
          <p:cNvPr id="53252" name="Rectangle 15"/>
          <p:cNvSpPr>
            <a:spLocks noGrp="1" noChangeArrowheads="1"/>
          </p:cNvSpPr>
          <p:nvPr>
            <p:ph sz="quarter" idx="1"/>
          </p:nvPr>
        </p:nvSpPr>
        <p:spPr>
          <a:xfrm>
            <a:off x="457200" y="1524000"/>
            <a:ext cx="8229600" cy="4779963"/>
          </a:xfrm>
          <a:noFill/>
        </p:spPr>
        <p:txBody>
          <a:bodyPr lIns="90488" tIns="44450" rIns="90488" bIns="44450"/>
          <a:lstStyle/>
          <a:p>
            <a:pPr marL="450850" indent="-450850" eaLnBrk="1" hangingPunct="1"/>
            <a:r>
              <a:rPr lang="en-US" smtClean="0"/>
              <a:t>Introduction</a:t>
            </a:r>
            <a:endParaRPr lang="fr-FR" smtClean="0"/>
          </a:p>
          <a:p>
            <a:pPr marL="450850" indent="-450850" eaLnBrk="1" hangingPunct="1"/>
            <a:r>
              <a:rPr lang="fr-FR" dirty="0" smtClean="0"/>
              <a:t>Notions fondamentales</a:t>
            </a:r>
          </a:p>
          <a:p>
            <a:pPr marL="450850" indent="-450850" eaLnBrk="1" hangingPunct="1"/>
            <a:r>
              <a:rPr lang="fr-FR" dirty="0" smtClean="0"/>
              <a:t>Calcul des probabilités</a:t>
            </a:r>
          </a:p>
          <a:p>
            <a:pPr marL="450850" indent="-450850" eaLnBrk="1" hangingPunct="1"/>
            <a:r>
              <a:rPr lang="fr-FR" dirty="0" smtClean="0"/>
              <a:t>Probabilités conditionnelles</a:t>
            </a:r>
          </a:p>
          <a:p>
            <a:pPr marL="450850" indent="-450850" eaLnBrk="1" hangingPunct="1"/>
            <a:r>
              <a:rPr lang="fr-FR" dirty="0" smtClean="0"/>
              <a:t>Probabilités composées (règle de multiplication)</a:t>
            </a:r>
          </a:p>
          <a:p>
            <a:pPr marL="450850" indent="-450850" eaLnBrk="1" hangingPunct="1"/>
            <a:r>
              <a:rPr lang="fr-FR" dirty="0" smtClean="0"/>
              <a:t>Événements indépendants </a:t>
            </a:r>
          </a:p>
          <a:p>
            <a:pPr marL="450850" indent="-450850" eaLnBrk="1" hangingPunct="1"/>
            <a:r>
              <a:rPr lang="fr-FR" dirty="0" smtClean="0"/>
              <a:t>Règle d’élimination</a:t>
            </a:r>
          </a:p>
          <a:p>
            <a:pPr marL="450850" indent="-450850" eaLnBrk="1" hangingPunct="1"/>
            <a:r>
              <a:rPr lang="fr-FR" dirty="0" smtClean="0"/>
              <a:t>Formule de Bayes</a:t>
            </a:r>
          </a:p>
          <a:p>
            <a:pPr marL="450850" indent="-450850" eaLnBrk="1" hangingPunct="1"/>
            <a:r>
              <a:rPr lang="fr-FR" dirty="0" smtClean="0"/>
              <a:t>Analyse combinatoire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Introduction</a:t>
            </a:r>
            <a:endParaRPr lang="fr-FR" smtClean="0"/>
          </a:p>
        </p:txBody>
      </p:sp>
      <p:sp>
        <p:nvSpPr>
          <p:cNvPr id="5427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2C06CD64-743F-4EC1-A1FE-9FCC4F608F1B}" type="slidenum">
              <a:rPr lang="fr-FR" smtClean="0"/>
              <a:pPr/>
              <a:t>2</a:t>
            </a:fld>
            <a:endParaRPr lang="fr-FR" smtClean="0"/>
          </a:p>
        </p:txBody>
      </p:sp>
      <p:sp>
        <p:nvSpPr>
          <p:cNvPr id="54276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Plusieurs phénomènes dans le milieu des affaires impliquent le hasard:</a:t>
            </a:r>
          </a:p>
          <a:p>
            <a:pPr lvl="1" eaLnBrk="1" hangingPunct="1"/>
            <a:r>
              <a:rPr lang="fr-FR" smtClean="0"/>
              <a:t>L’arrivée des clients aux guichets d’une banque</a:t>
            </a:r>
          </a:p>
          <a:p>
            <a:pPr lvl="1" eaLnBrk="1" hangingPunct="1"/>
            <a:r>
              <a:rPr lang="fr-FR" smtClean="0"/>
              <a:t>Le nombre d’items défectueux produits au cours d’une période</a:t>
            </a:r>
          </a:p>
          <a:p>
            <a:pPr lvl="1" eaLnBrk="1" hangingPunct="1"/>
            <a:r>
              <a:rPr lang="fr-FR" smtClean="0"/>
              <a:t>Le risque relié à un projet</a:t>
            </a:r>
          </a:p>
          <a:p>
            <a:pPr eaLnBrk="1" hangingPunct="1"/>
            <a:r>
              <a:rPr lang="fr-FR" smtClean="0"/>
              <a:t>Une bonne connaissance du calcul des probabilités aide à mieux prédire et à gérer ces phénomènes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1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CA" dirty="0" smtClean="0"/>
              <a:t>Notions fondamentales</a:t>
            </a:r>
            <a:endParaRPr lang="fr-FR" dirty="0" smtClean="0"/>
          </a:p>
        </p:txBody>
      </p:sp>
      <p:sp>
        <p:nvSpPr>
          <p:cNvPr id="5529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76C6A693-E8C7-466D-A509-0DEEEAF62D97}" type="slidenum">
              <a:rPr lang="fr-FR" smtClean="0"/>
              <a:pPr/>
              <a:t>3</a:t>
            </a:fld>
            <a:endParaRPr lang="fr-FR" dirty="0" smtClean="0"/>
          </a:p>
        </p:txBody>
      </p:sp>
      <p:sp>
        <p:nvSpPr>
          <p:cNvPr id="55300" name="Rectangle 15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i="1" dirty="0" smtClean="0">
                <a:solidFill>
                  <a:srgbClr val="000099"/>
                </a:solidFill>
              </a:rPr>
              <a:t>Épreuve (expérience aléatoire)</a:t>
            </a:r>
            <a:r>
              <a:rPr lang="fr-FR" dirty="0" smtClean="0"/>
              <a:t>: tout processus qui fait intervenir le hasard et qui peut engendrer un ou plusieurs résultats</a:t>
            </a:r>
          </a:p>
          <a:p>
            <a:pPr eaLnBrk="1" hangingPunct="1"/>
            <a:endParaRPr lang="fr-FR" dirty="0" smtClean="0"/>
          </a:p>
          <a:p>
            <a:pPr eaLnBrk="1" hangingPunct="1"/>
            <a:r>
              <a:rPr lang="fr-FR" i="1" dirty="0" smtClean="0">
                <a:solidFill>
                  <a:srgbClr val="000099"/>
                </a:solidFill>
              </a:rPr>
              <a:t>Espace </a:t>
            </a:r>
            <a:r>
              <a:rPr lang="fr-FR" i="1" dirty="0" err="1" smtClean="0">
                <a:solidFill>
                  <a:srgbClr val="000099"/>
                </a:solidFill>
              </a:rPr>
              <a:t>échantillonnal</a:t>
            </a:r>
            <a:r>
              <a:rPr lang="fr-FR" i="1" dirty="0" smtClean="0">
                <a:solidFill>
                  <a:srgbClr val="000099"/>
                </a:solidFill>
              </a:rPr>
              <a:t>, S</a:t>
            </a:r>
            <a:r>
              <a:rPr lang="fr-FR" dirty="0" smtClean="0"/>
              <a:t>: l’ensemble de tous les résultats possibles d</a:t>
            </a:r>
            <a:r>
              <a:rPr lang="fr-CA" dirty="0" smtClean="0"/>
              <a:t>’un</a:t>
            </a:r>
            <a:r>
              <a:rPr lang="fr-FR" dirty="0" smtClean="0"/>
              <a:t>e expérience aléatoire</a:t>
            </a:r>
          </a:p>
          <a:p>
            <a:pPr lvl="1" eaLnBrk="1" hangingPunct="1">
              <a:buFontTx/>
              <a:buNone/>
            </a:pPr>
            <a:r>
              <a:rPr lang="fr-FR" i="1" dirty="0" smtClean="0"/>
              <a:t>P(S) = 1</a:t>
            </a:r>
          </a:p>
          <a:p>
            <a:pPr lvl="1" eaLnBrk="1" hangingPunct="1">
              <a:buFontTx/>
              <a:buNone/>
            </a:pPr>
            <a:endParaRPr lang="fr-FR" i="1" dirty="0" smtClean="0"/>
          </a:p>
          <a:p>
            <a:pPr eaLnBrk="1" hangingPunct="1"/>
            <a:r>
              <a:rPr lang="fr-FR" i="1" dirty="0" smtClean="0">
                <a:solidFill>
                  <a:srgbClr val="000099"/>
                </a:solidFill>
              </a:rPr>
              <a:t>Événement, E</a:t>
            </a:r>
            <a:r>
              <a:rPr lang="fr-FR" dirty="0" smtClean="0"/>
              <a:t>: sous-ensemble de l’espace </a:t>
            </a:r>
            <a:r>
              <a:rPr lang="fr-FR" dirty="0" err="1" smtClean="0"/>
              <a:t>échantillonnal</a:t>
            </a:r>
            <a:r>
              <a:rPr lang="fr-FR" dirty="0" smtClean="0"/>
              <a:t>, </a:t>
            </a:r>
            <a:r>
              <a:rPr lang="fr-FR" i="1" dirty="0" smtClean="0"/>
              <a:t>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Types d’espace échantillonnal</a:t>
            </a:r>
          </a:p>
        </p:txBody>
      </p:sp>
      <p:sp>
        <p:nvSpPr>
          <p:cNvPr id="5632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6354DBAE-51B7-43E6-93B7-691E06F6E558}" type="slidenum">
              <a:rPr lang="fr-FR" smtClean="0"/>
              <a:pPr/>
              <a:t>4</a:t>
            </a:fld>
            <a:endParaRPr lang="fr-FR" dirty="0" smtClean="0"/>
          </a:p>
        </p:txBody>
      </p:sp>
      <p:sp>
        <p:nvSpPr>
          <p:cNvPr id="5632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67700" cy="4525963"/>
          </a:xfrm>
        </p:spPr>
        <p:txBody>
          <a:bodyPr/>
          <a:lstStyle/>
          <a:p>
            <a:pPr eaLnBrk="1" hangingPunct="1"/>
            <a:r>
              <a:rPr lang="fr-FR" smtClean="0"/>
              <a:t>L’espace échantillonnal peut être:</a:t>
            </a:r>
          </a:p>
          <a:p>
            <a:pPr lvl="1" eaLnBrk="1" hangingPunct="1"/>
            <a:r>
              <a:rPr lang="fr-FR" smtClean="0">
                <a:solidFill>
                  <a:srgbClr val="000099"/>
                </a:solidFill>
              </a:rPr>
              <a:t>fini</a:t>
            </a:r>
            <a:r>
              <a:rPr lang="fr-FR" smtClean="0"/>
              <a:t>, l’état d’un item fabriqué, </a:t>
            </a:r>
          </a:p>
          <a:p>
            <a:pPr lvl="1" eaLnBrk="1" hangingPunct="1">
              <a:buFontTx/>
              <a:buNone/>
            </a:pPr>
            <a:r>
              <a:rPr lang="fr-FR" i="1" smtClean="0"/>
              <a:t>			S = </a:t>
            </a:r>
            <a:r>
              <a:rPr lang="en-US" i="1" smtClean="0"/>
              <a:t>{</a:t>
            </a:r>
            <a:r>
              <a:rPr lang="fr-FR" i="1" smtClean="0"/>
              <a:t>acceptable, défectueux}</a:t>
            </a:r>
          </a:p>
          <a:p>
            <a:pPr lvl="1" eaLnBrk="1" hangingPunct="1"/>
            <a:r>
              <a:rPr lang="fr-FR" smtClean="0">
                <a:solidFill>
                  <a:srgbClr val="000099"/>
                </a:solidFill>
              </a:rPr>
              <a:t>infini dénombrable</a:t>
            </a:r>
            <a:r>
              <a:rPr lang="fr-FR" smtClean="0"/>
              <a:t>, le nombre de clients qui arrivent aux guichets d’une banque dans un intervalle de temps donné, </a:t>
            </a:r>
            <a:r>
              <a:rPr lang="fr-FR" i="1" smtClean="0"/>
              <a:t>S = </a:t>
            </a:r>
            <a:r>
              <a:rPr lang="en-US" i="1" smtClean="0"/>
              <a:t>{0</a:t>
            </a:r>
            <a:r>
              <a:rPr lang="fr-FR" i="1" smtClean="0"/>
              <a:t>, 1, 2, …}</a:t>
            </a:r>
          </a:p>
          <a:p>
            <a:pPr lvl="1" eaLnBrk="1" hangingPunct="1"/>
            <a:r>
              <a:rPr lang="fr-FR" smtClean="0">
                <a:solidFill>
                  <a:srgbClr val="000099"/>
                </a:solidFill>
              </a:rPr>
              <a:t>infini non dénombrable</a:t>
            </a:r>
            <a:r>
              <a:rPr lang="fr-FR" smtClean="0"/>
              <a:t>, le temps qui sépare l’arrivée de deux clients successifs, </a:t>
            </a:r>
            <a:r>
              <a:rPr lang="fr-FR" i="1" smtClean="0"/>
              <a:t>S = [</a:t>
            </a:r>
            <a:r>
              <a:rPr lang="en-US" i="1" smtClean="0"/>
              <a:t>0</a:t>
            </a:r>
            <a:r>
              <a:rPr lang="fr-FR" i="1" smtClean="0"/>
              <a:t>, </a:t>
            </a:r>
            <a:r>
              <a:rPr lang="fr-FR" i="1" smtClean="0">
                <a:cs typeface="Times New Roman" pitchFamily="18" charset="0"/>
              </a:rPr>
              <a:t>∞</a:t>
            </a:r>
            <a:r>
              <a:rPr lang="fr-FR" i="1" smtClean="0"/>
              <a:t>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Types d’évènements</a:t>
            </a:r>
          </a:p>
        </p:txBody>
      </p:sp>
      <p:sp>
        <p:nvSpPr>
          <p:cNvPr id="5734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392D91C3-B88B-4A49-A678-B0488B79DA9B}" type="slidenum">
              <a:rPr lang="fr-FR" smtClean="0"/>
              <a:pPr/>
              <a:t>5</a:t>
            </a:fld>
            <a:endParaRPr lang="fr-FR" dirty="0" smtClean="0"/>
          </a:p>
        </p:txBody>
      </p:sp>
      <p:sp>
        <p:nvSpPr>
          <p:cNvPr id="57348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Un évènement peut être:</a:t>
            </a:r>
          </a:p>
          <a:p>
            <a:pPr lvl="1" eaLnBrk="1" hangingPunct="1">
              <a:lnSpc>
                <a:spcPct val="90000"/>
              </a:lnSpc>
            </a:pPr>
            <a:r>
              <a:rPr lang="fr-FR" smtClean="0">
                <a:solidFill>
                  <a:srgbClr val="000099"/>
                </a:solidFill>
              </a:rPr>
              <a:t>simple</a:t>
            </a:r>
            <a:r>
              <a:rPr lang="fr-FR" smtClean="0"/>
              <a:t> (un seul résultat possible de </a:t>
            </a:r>
            <a:r>
              <a:rPr lang="fr-FR" i="1" smtClean="0"/>
              <a:t>S</a:t>
            </a:r>
            <a:r>
              <a:rPr lang="fr-FR" smtClean="0"/>
              <a:t>)</a:t>
            </a:r>
          </a:p>
          <a:p>
            <a:pPr lvl="1" eaLnBrk="1" hangingPunct="1">
              <a:lnSpc>
                <a:spcPct val="90000"/>
              </a:lnSpc>
            </a:pPr>
            <a:r>
              <a:rPr lang="fr-FR" smtClean="0">
                <a:solidFill>
                  <a:srgbClr val="000099"/>
                </a:solidFill>
              </a:rPr>
              <a:t>composé</a:t>
            </a:r>
            <a:r>
              <a:rPr lang="fr-FR" smtClean="0"/>
              <a:t> (plusieurs résultats possibles de </a:t>
            </a:r>
            <a:r>
              <a:rPr lang="fr-FR" i="1" smtClean="0"/>
              <a:t>S</a:t>
            </a:r>
            <a:r>
              <a:rPr lang="fr-FR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Soit l’expérience qui consiste à lancer un dé, </a:t>
            </a:r>
            <a:r>
              <a:rPr lang="fr-FR" i="1" smtClean="0"/>
              <a:t>S=</a:t>
            </a:r>
            <a:r>
              <a:rPr lang="en-US" i="1" smtClean="0"/>
              <a:t>{1,2,…,6</a:t>
            </a:r>
            <a:r>
              <a:rPr lang="fr-FR" i="1" smtClean="0"/>
              <a:t>}</a:t>
            </a:r>
            <a:r>
              <a:rPr lang="fr-FR" smtClean="0"/>
              <a:t> </a:t>
            </a:r>
          </a:p>
          <a:p>
            <a:pPr lvl="1" eaLnBrk="1" hangingPunct="1">
              <a:lnSpc>
                <a:spcPct val="90000"/>
              </a:lnSpc>
            </a:pPr>
            <a:r>
              <a:rPr lang="fr-FR" smtClean="0"/>
              <a:t>événement simple</a:t>
            </a:r>
          </a:p>
          <a:p>
            <a:pPr marL="1435100" lvl="2" indent="-266700" eaLnBrk="1" hangingPunct="1">
              <a:lnSpc>
                <a:spcPct val="90000"/>
              </a:lnSpc>
              <a:buFontTx/>
              <a:buNone/>
            </a:pPr>
            <a:r>
              <a:rPr lang="fr-FR" smtClean="0"/>
              <a:t>	</a:t>
            </a:r>
            <a:r>
              <a:rPr lang="fr-FR" i="1" smtClean="0"/>
              <a:t>E</a:t>
            </a:r>
            <a:r>
              <a:rPr lang="fr-FR" smtClean="0"/>
              <a:t>: obtenir le nombre 6, </a:t>
            </a:r>
            <a:r>
              <a:rPr lang="fr-FR" i="1" smtClean="0"/>
              <a:t>E =</a:t>
            </a:r>
            <a:r>
              <a:rPr lang="fr-FR" smtClean="0"/>
              <a:t> </a:t>
            </a:r>
            <a:r>
              <a:rPr lang="en-US" i="1" smtClean="0"/>
              <a:t>{6</a:t>
            </a:r>
            <a:r>
              <a:rPr lang="fr-FR" i="1" smtClean="0"/>
              <a:t>}</a:t>
            </a:r>
            <a:r>
              <a:rPr lang="fr-FR" smtClean="0"/>
              <a:t> </a:t>
            </a:r>
          </a:p>
          <a:p>
            <a:pPr lvl="1" eaLnBrk="1" hangingPunct="1">
              <a:lnSpc>
                <a:spcPct val="90000"/>
              </a:lnSpc>
            </a:pPr>
            <a:r>
              <a:rPr lang="fr-FR" smtClean="0"/>
              <a:t>événement composé</a:t>
            </a:r>
          </a:p>
          <a:p>
            <a:pPr marL="1435100" lvl="2" indent="-266700" eaLnBrk="1" hangingPunct="1">
              <a:lnSpc>
                <a:spcPct val="90000"/>
              </a:lnSpc>
              <a:buFontTx/>
              <a:buNone/>
            </a:pPr>
            <a:r>
              <a:rPr lang="fr-FR" smtClean="0"/>
              <a:t>	</a:t>
            </a:r>
            <a:r>
              <a:rPr lang="fr-FR" i="1" smtClean="0"/>
              <a:t>E</a:t>
            </a:r>
            <a:r>
              <a:rPr lang="fr-FR" smtClean="0"/>
              <a:t>: obtenir un nombre pair, </a:t>
            </a:r>
            <a:r>
              <a:rPr lang="fr-FR" i="1" smtClean="0"/>
              <a:t>E =</a:t>
            </a:r>
            <a:r>
              <a:rPr lang="fr-FR" smtClean="0"/>
              <a:t> </a:t>
            </a:r>
            <a:r>
              <a:rPr lang="en-US" i="1" smtClean="0"/>
              <a:t>{2,4,6</a:t>
            </a:r>
            <a:r>
              <a:rPr lang="fr-FR" i="1" smtClean="0"/>
              <a:t>}</a:t>
            </a:r>
            <a:r>
              <a:rPr lang="fr-FR" smtClean="0"/>
              <a:t>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1: espace échantillonnal</a:t>
            </a:r>
            <a:br>
              <a:rPr lang="fr-FR" sz="3600" smtClean="0"/>
            </a:br>
            <a:r>
              <a:rPr lang="fr-FR" sz="3600" smtClean="0"/>
              <a:t>et événements</a:t>
            </a:r>
          </a:p>
        </p:txBody>
      </p:sp>
      <p:sp>
        <p:nvSpPr>
          <p:cNvPr id="5837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539E3740-5FBE-4495-A98A-934666D05244}" type="slidenum">
              <a:rPr lang="fr-FR" smtClean="0"/>
              <a:pPr/>
              <a:t>6</a:t>
            </a:fld>
            <a:endParaRPr lang="fr-FR" smtClean="0"/>
          </a:p>
        </p:txBody>
      </p:sp>
      <p:sp>
        <p:nvSpPr>
          <p:cNvPr id="58372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On prélève au hasard une facture et on vérifie la validité du numéro du client</a:t>
            </a:r>
          </a:p>
          <a:p>
            <a:pPr lvl="1" eaLnBrk="1" hangingPunct="1"/>
            <a:r>
              <a:rPr lang="fr-FR" i="1" smtClean="0"/>
              <a:t>S = </a:t>
            </a:r>
            <a:r>
              <a:rPr lang="en-US" i="1" smtClean="0"/>
              <a:t>{</a:t>
            </a:r>
            <a:r>
              <a:rPr lang="fr-FR" i="1" smtClean="0"/>
              <a:t>valide, non valide }</a:t>
            </a:r>
          </a:p>
          <a:p>
            <a:pPr lvl="1" eaLnBrk="1" hangingPunct="1"/>
            <a:r>
              <a:rPr lang="fr-FR" i="1" smtClean="0"/>
              <a:t>E</a:t>
            </a:r>
            <a:r>
              <a:rPr lang="fr-FR" smtClean="0"/>
              <a:t>:  le numéro est valide  </a:t>
            </a:r>
          </a:p>
          <a:p>
            <a:pPr eaLnBrk="1" hangingPunct="1"/>
            <a:r>
              <a:rPr lang="fr-FR" smtClean="0"/>
              <a:t>On prélève au hasard une facture et on en vérifie les erreurs</a:t>
            </a:r>
          </a:p>
          <a:p>
            <a:pPr lvl="1" eaLnBrk="1" hangingPunct="1"/>
            <a:r>
              <a:rPr lang="fr-FR" i="1" smtClean="0"/>
              <a:t>S = </a:t>
            </a:r>
            <a:r>
              <a:rPr lang="en-US" i="1" smtClean="0"/>
              <a:t>{0,1,2,…</a:t>
            </a:r>
            <a:r>
              <a:rPr lang="fr-FR" i="1" smtClean="0"/>
              <a:t>}</a:t>
            </a:r>
            <a:r>
              <a:rPr lang="fr-FR" smtClean="0"/>
              <a:t> </a:t>
            </a:r>
            <a:endParaRPr lang="fr-FR" i="1" smtClean="0"/>
          </a:p>
          <a:p>
            <a:pPr lvl="1" eaLnBrk="1" hangingPunct="1"/>
            <a:r>
              <a:rPr lang="fr-FR" i="1" smtClean="0"/>
              <a:t>E</a:t>
            </a:r>
            <a:r>
              <a:rPr lang="fr-FR" i="1" baseline="-25000" smtClean="0"/>
              <a:t>1</a:t>
            </a:r>
            <a:r>
              <a:rPr lang="fr-FR" smtClean="0"/>
              <a:t>:  la facture ne contient pas d’erreur</a:t>
            </a:r>
          </a:p>
          <a:p>
            <a:pPr lvl="1" eaLnBrk="1" hangingPunct="1"/>
            <a:r>
              <a:rPr lang="fr-FR" i="1" smtClean="0"/>
              <a:t>E</a:t>
            </a:r>
            <a:r>
              <a:rPr lang="fr-FR" i="1" baseline="-25000" smtClean="0"/>
              <a:t>2</a:t>
            </a:r>
            <a:r>
              <a:rPr lang="fr-FR" smtClean="0"/>
              <a:t>:  la facture contient deux erreurs ou moins</a:t>
            </a:r>
            <a:r>
              <a:rPr lang="fr-FR" i="1" smtClean="0"/>
              <a:t> 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2: espace échantillonnal</a:t>
            </a:r>
            <a:br>
              <a:rPr lang="fr-FR" sz="3600" smtClean="0"/>
            </a:br>
            <a:r>
              <a:rPr lang="fr-FR" sz="3600" smtClean="0"/>
              <a:t>et événements</a:t>
            </a:r>
          </a:p>
        </p:txBody>
      </p:sp>
      <p:sp>
        <p:nvSpPr>
          <p:cNvPr id="5939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7F8F07DF-5313-4E22-9E9D-34A5DEF4BE38}" type="slidenum">
              <a:rPr lang="fr-FR" smtClean="0"/>
              <a:pPr/>
              <a:t>7</a:t>
            </a:fld>
            <a:endParaRPr lang="fr-FR" dirty="0" smtClean="0"/>
          </a:p>
        </p:txBody>
      </p:sp>
      <p:sp>
        <p:nvSpPr>
          <p:cNvPr id="5939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418513" cy="4641850"/>
          </a:xfrm>
        </p:spPr>
        <p:txBody>
          <a:bodyPr/>
          <a:lstStyle/>
          <a:p>
            <a:pPr eaLnBrk="1" hangingPunct="1">
              <a:tabLst>
                <a:tab pos="1262063" algn="l"/>
              </a:tabLst>
            </a:pPr>
            <a:r>
              <a:rPr lang="fr-FR" sz="2600" smtClean="0"/>
              <a:t>On contacte au hasard un des clients de l’entreprise et on vérifie sa satisfaction envers nos services</a:t>
            </a:r>
          </a:p>
          <a:p>
            <a:pPr lvl="1" eaLnBrk="1" hangingPunct="1">
              <a:tabLst>
                <a:tab pos="1262063" algn="l"/>
              </a:tabLst>
            </a:pPr>
            <a:r>
              <a:rPr lang="fr-FR" sz="2600" i="1" smtClean="0"/>
              <a:t>S = </a:t>
            </a:r>
            <a:r>
              <a:rPr lang="en-US" sz="2600" i="1" smtClean="0"/>
              <a:t>{</a:t>
            </a:r>
            <a:r>
              <a:rPr lang="fr-FR" sz="2600" i="1" smtClean="0"/>
              <a:t>satisfait, insatisfait}</a:t>
            </a:r>
          </a:p>
          <a:p>
            <a:pPr lvl="1" eaLnBrk="1" hangingPunct="1">
              <a:tabLst>
                <a:tab pos="1262063" algn="l"/>
              </a:tabLst>
            </a:pPr>
            <a:r>
              <a:rPr lang="fr-FR" sz="2600" i="1" smtClean="0"/>
              <a:t>E</a:t>
            </a:r>
            <a:r>
              <a:rPr lang="fr-FR" sz="2600" smtClean="0"/>
              <a:t>:  le client est satisfait  </a:t>
            </a:r>
          </a:p>
          <a:p>
            <a:pPr eaLnBrk="1" hangingPunct="1">
              <a:tabLst>
                <a:tab pos="1262063" algn="l"/>
              </a:tabLst>
            </a:pPr>
            <a:r>
              <a:rPr lang="fr-FR" sz="2600" smtClean="0"/>
              <a:t>On contacte au hasard un des clients de l’entreprise et on vérifie combien de fois il a utilisé nos services dans le mois</a:t>
            </a:r>
          </a:p>
          <a:p>
            <a:pPr lvl="1" eaLnBrk="1" hangingPunct="1">
              <a:tabLst>
                <a:tab pos="1262063" algn="l"/>
              </a:tabLst>
            </a:pPr>
            <a:r>
              <a:rPr lang="fr-FR" sz="2600" i="1" smtClean="0"/>
              <a:t>S = </a:t>
            </a:r>
            <a:r>
              <a:rPr lang="en-US" sz="2600" i="1" smtClean="0"/>
              <a:t>{0,1,2,…</a:t>
            </a:r>
            <a:r>
              <a:rPr lang="fr-FR" sz="2600" i="1" smtClean="0"/>
              <a:t>}</a:t>
            </a:r>
            <a:r>
              <a:rPr lang="fr-FR" sz="2600" smtClean="0"/>
              <a:t> </a:t>
            </a:r>
            <a:endParaRPr lang="fr-FR" sz="2600" i="1" smtClean="0"/>
          </a:p>
          <a:p>
            <a:pPr lvl="1" eaLnBrk="1" hangingPunct="1">
              <a:tabLst>
                <a:tab pos="1262063" algn="l"/>
              </a:tabLst>
            </a:pPr>
            <a:r>
              <a:rPr lang="fr-FR" sz="2600" i="1" smtClean="0"/>
              <a:t>E</a:t>
            </a:r>
            <a:r>
              <a:rPr lang="fr-FR" sz="2600" i="1" baseline="-25000" smtClean="0"/>
              <a:t>1</a:t>
            </a:r>
            <a:r>
              <a:rPr lang="fr-FR" sz="2600" smtClean="0"/>
              <a:t>:  le client n’a pas eu recours à nos services</a:t>
            </a:r>
          </a:p>
          <a:p>
            <a:pPr lvl="1" eaLnBrk="1" hangingPunct="1">
              <a:tabLst>
                <a:tab pos="1262063" algn="l"/>
              </a:tabLst>
            </a:pPr>
            <a:r>
              <a:rPr lang="fr-FR" sz="2600" i="1" smtClean="0"/>
              <a:t>E</a:t>
            </a:r>
            <a:r>
              <a:rPr lang="fr-FR" sz="2600" i="1" baseline="-25000" smtClean="0"/>
              <a:t>2</a:t>
            </a:r>
            <a:r>
              <a:rPr lang="fr-FR" sz="2600" smtClean="0"/>
              <a:t>:  le client a  eu recours à nos services au moins une</a:t>
            </a:r>
          </a:p>
          <a:p>
            <a:pPr lvl="1" eaLnBrk="1" hangingPunct="1">
              <a:buFontTx/>
              <a:buNone/>
              <a:tabLst>
                <a:tab pos="1262063" algn="l"/>
              </a:tabLst>
            </a:pPr>
            <a:r>
              <a:rPr lang="fr-FR" sz="2600" smtClean="0"/>
              <a:t> 		 fois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14"/>
          <p:cNvSpPr>
            <a:spLocks noGrp="1" noChangeArrowheads="1"/>
          </p:cNvSpPr>
          <p:nvPr>
            <p:ph type="title"/>
          </p:nvPr>
        </p:nvSpPr>
        <p:spPr>
          <a:xfrm>
            <a:off x="304800" y="63500"/>
            <a:ext cx="8610600" cy="148113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3600" smtClean="0"/>
              <a:t>Exemple 3: espace échantillonnal</a:t>
            </a:r>
            <a:br>
              <a:rPr lang="fr-FR" sz="3600" smtClean="0"/>
            </a:br>
            <a:r>
              <a:rPr lang="fr-FR" sz="3600" smtClean="0"/>
              <a:t>et événements</a:t>
            </a:r>
          </a:p>
        </p:txBody>
      </p:sp>
      <p:sp>
        <p:nvSpPr>
          <p:cNvPr id="6041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CD17D515-1DF4-4EFD-A33E-C13E12D1EE69}" type="slidenum">
              <a:rPr lang="fr-FR" smtClean="0"/>
              <a:pPr/>
              <a:t>8</a:t>
            </a:fld>
            <a:endParaRPr lang="fr-FR" dirty="0" smtClean="0"/>
          </a:p>
        </p:txBody>
      </p:sp>
      <p:sp>
        <p:nvSpPr>
          <p:cNvPr id="60420" name="Rectangle 15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Une expérience consiste à prélever au hasard trois pièces d'un lot de production et à vérifier leur état de fonctionnement</a:t>
            </a:r>
          </a:p>
          <a:p>
            <a:pPr eaLnBrk="1" hangingPunct="1"/>
            <a:r>
              <a:rPr lang="fr-FR" smtClean="0"/>
              <a:t>Soit les événements suivants:</a:t>
            </a:r>
          </a:p>
          <a:p>
            <a:pPr lvl="1" eaLnBrk="1" hangingPunct="1">
              <a:buFontTx/>
              <a:buNone/>
            </a:pPr>
            <a:r>
              <a:rPr lang="fr-FR" i="1" smtClean="0"/>
              <a:t>A: </a:t>
            </a:r>
            <a:r>
              <a:rPr lang="fr-FR" smtClean="0"/>
              <a:t>pièce acceptable</a:t>
            </a:r>
            <a:r>
              <a:rPr lang="fr-FR" i="1" smtClean="0"/>
              <a:t> </a:t>
            </a:r>
          </a:p>
          <a:p>
            <a:pPr lvl="1" eaLnBrk="1" hangingPunct="1">
              <a:buFontTx/>
              <a:buNone/>
            </a:pPr>
            <a:r>
              <a:rPr lang="fr-FR" i="1" smtClean="0"/>
              <a:t>D: </a:t>
            </a:r>
            <a:r>
              <a:rPr lang="fr-FR" smtClean="0"/>
              <a:t>pièce défectueuse</a:t>
            </a:r>
          </a:p>
          <a:p>
            <a:pPr eaLnBrk="1" hangingPunct="1"/>
            <a:r>
              <a:rPr lang="fr-FR" smtClean="0"/>
              <a:t>Déterminer l’espace échantillonnal, </a:t>
            </a:r>
            <a:r>
              <a:rPr lang="fr-FR" i="1" smtClean="0"/>
              <a:t>S</a:t>
            </a:r>
            <a:endParaRPr lang="fr-FR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Rectangle 55"/>
          <p:cNvSpPr>
            <a:spLocks noGrp="1" noChangeArrowheads="1"/>
          </p:cNvSpPr>
          <p:nvPr>
            <p:ph type="title"/>
          </p:nvPr>
        </p:nvSpPr>
        <p:spPr>
          <a:xfrm>
            <a:off x="449263" y="88900"/>
            <a:ext cx="8239125" cy="10033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3600" smtClean="0"/>
              <a:t>Exemple 3: diagramme en arbre (suite)</a:t>
            </a:r>
          </a:p>
        </p:txBody>
      </p:sp>
      <p:sp>
        <p:nvSpPr>
          <p:cNvPr id="61442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572B711B-53BC-4251-926A-DA620E3B730E}" type="slidenum">
              <a:rPr lang="fr-FR" smtClean="0"/>
              <a:pPr/>
              <a:t>9</a:t>
            </a:fld>
            <a:endParaRPr lang="fr-FR" dirty="0" smtClean="0"/>
          </a:p>
        </p:txBody>
      </p:sp>
      <p:grpSp>
        <p:nvGrpSpPr>
          <p:cNvPr id="61443" name="Group 57"/>
          <p:cNvGrpSpPr>
            <a:grpSpLocks/>
          </p:cNvGrpSpPr>
          <p:nvPr/>
        </p:nvGrpSpPr>
        <p:grpSpPr bwMode="auto">
          <a:xfrm>
            <a:off x="960438" y="1138238"/>
            <a:ext cx="7689850" cy="5705475"/>
            <a:chOff x="605" y="717"/>
            <a:chExt cx="4844" cy="3594"/>
          </a:xfrm>
        </p:grpSpPr>
        <p:sp>
          <p:nvSpPr>
            <p:cNvPr id="61445" name="Rectangle 14"/>
            <p:cNvSpPr>
              <a:spLocks noChangeArrowheads="1"/>
            </p:cNvSpPr>
            <p:nvPr/>
          </p:nvSpPr>
          <p:spPr bwMode="auto">
            <a:xfrm>
              <a:off x="3924" y="737"/>
              <a:ext cx="1525" cy="3552"/>
            </a:xfrm>
            <a:prstGeom prst="rect">
              <a:avLst/>
            </a:prstGeom>
            <a:solidFill>
              <a:srgbClr val="CCFF99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61446" name="Rectangle 15"/>
            <p:cNvSpPr>
              <a:spLocks noChangeArrowheads="1"/>
            </p:cNvSpPr>
            <p:nvPr/>
          </p:nvSpPr>
          <p:spPr bwMode="auto">
            <a:xfrm>
              <a:off x="3226" y="949"/>
              <a:ext cx="546" cy="30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A</a:t>
              </a:r>
            </a:p>
          </p:txBody>
        </p:sp>
        <p:sp>
          <p:nvSpPr>
            <p:cNvPr id="61447" name="Rectangle 16"/>
            <p:cNvSpPr>
              <a:spLocks noChangeArrowheads="1"/>
            </p:cNvSpPr>
            <p:nvPr/>
          </p:nvSpPr>
          <p:spPr bwMode="auto">
            <a:xfrm>
              <a:off x="3226" y="1316"/>
              <a:ext cx="546" cy="302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D</a:t>
              </a:r>
            </a:p>
          </p:txBody>
        </p:sp>
        <p:sp>
          <p:nvSpPr>
            <p:cNvPr id="61448" name="Rectangle 17"/>
            <p:cNvSpPr>
              <a:spLocks noChangeArrowheads="1"/>
            </p:cNvSpPr>
            <p:nvPr/>
          </p:nvSpPr>
          <p:spPr bwMode="auto">
            <a:xfrm>
              <a:off x="3226" y="1684"/>
              <a:ext cx="546" cy="30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A</a:t>
              </a:r>
            </a:p>
          </p:txBody>
        </p:sp>
        <p:sp>
          <p:nvSpPr>
            <p:cNvPr id="61449" name="Rectangle 18"/>
            <p:cNvSpPr>
              <a:spLocks noChangeArrowheads="1"/>
            </p:cNvSpPr>
            <p:nvPr/>
          </p:nvSpPr>
          <p:spPr bwMode="auto">
            <a:xfrm>
              <a:off x="3226" y="2051"/>
              <a:ext cx="546" cy="302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D</a:t>
              </a:r>
            </a:p>
          </p:txBody>
        </p:sp>
        <p:sp>
          <p:nvSpPr>
            <p:cNvPr id="61450" name="Rectangle 19"/>
            <p:cNvSpPr>
              <a:spLocks noChangeArrowheads="1"/>
            </p:cNvSpPr>
            <p:nvPr/>
          </p:nvSpPr>
          <p:spPr bwMode="auto">
            <a:xfrm>
              <a:off x="3226" y="2419"/>
              <a:ext cx="546" cy="30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A</a:t>
              </a:r>
            </a:p>
          </p:txBody>
        </p:sp>
        <p:sp>
          <p:nvSpPr>
            <p:cNvPr id="61451" name="Rectangle 20"/>
            <p:cNvSpPr>
              <a:spLocks noChangeArrowheads="1"/>
            </p:cNvSpPr>
            <p:nvPr/>
          </p:nvSpPr>
          <p:spPr bwMode="auto">
            <a:xfrm>
              <a:off x="3226" y="2786"/>
              <a:ext cx="546" cy="302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D</a:t>
              </a:r>
            </a:p>
          </p:txBody>
        </p:sp>
        <p:sp>
          <p:nvSpPr>
            <p:cNvPr id="61452" name="Rectangle 21"/>
            <p:cNvSpPr>
              <a:spLocks noChangeArrowheads="1"/>
            </p:cNvSpPr>
            <p:nvPr/>
          </p:nvSpPr>
          <p:spPr bwMode="auto">
            <a:xfrm>
              <a:off x="3226" y="3520"/>
              <a:ext cx="546" cy="302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D</a:t>
              </a:r>
            </a:p>
          </p:txBody>
        </p:sp>
        <p:sp>
          <p:nvSpPr>
            <p:cNvPr id="61453" name="Rectangle 22"/>
            <p:cNvSpPr>
              <a:spLocks noChangeArrowheads="1"/>
            </p:cNvSpPr>
            <p:nvPr/>
          </p:nvSpPr>
          <p:spPr bwMode="auto">
            <a:xfrm>
              <a:off x="3226" y="3153"/>
              <a:ext cx="546" cy="30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A</a:t>
              </a:r>
            </a:p>
          </p:txBody>
        </p:sp>
        <p:sp>
          <p:nvSpPr>
            <p:cNvPr id="61454" name="Rectangle 23"/>
            <p:cNvSpPr>
              <a:spLocks noChangeArrowheads="1"/>
            </p:cNvSpPr>
            <p:nvPr/>
          </p:nvSpPr>
          <p:spPr bwMode="auto">
            <a:xfrm>
              <a:off x="1935" y="1133"/>
              <a:ext cx="546" cy="30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A</a:t>
              </a:r>
            </a:p>
          </p:txBody>
        </p:sp>
        <p:sp>
          <p:nvSpPr>
            <p:cNvPr id="61455" name="Rectangle 24"/>
            <p:cNvSpPr>
              <a:spLocks noChangeArrowheads="1"/>
            </p:cNvSpPr>
            <p:nvPr/>
          </p:nvSpPr>
          <p:spPr bwMode="auto">
            <a:xfrm>
              <a:off x="1935" y="1821"/>
              <a:ext cx="546" cy="302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D</a:t>
              </a:r>
            </a:p>
          </p:txBody>
        </p:sp>
        <p:sp>
          <p:nvSpPr>
            <p:cNvPr id="61456" name="Rectangle 25"/>
            <p:cNvSpPr>
              <a:spLocks noChangeArrowheads="1"/>
            </p:cNvSpPr>
            <p:nvPr/>
          </p:nvSpPr>
          <p:spPr bwMode="auto">
            <a:xfrm>
              <a:off x="1935" y="2556"/>
              <a:ext cx="546" cy="30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A</a:t>
              </a:r>
            </a:p>
          </p:txBody>
        </p:sp>
        <p:sp>
          <p:nvSpPr>
            <p:cNvPr id="61457" name="Rectangle 26"/>
            <p:cNvSpPr>
              <a:spLocks noChangeArrowheads="1"/>
            </p:cNvSpPr>
            <p:nvPr/>
          </p:nvSpPr>
          <p:spPr bwMode="auto">
            <a:xfrm>
              <a:off x="1935" y="3291"/>
              <a:ext cx="546" cy="302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D</a:t>
              </a:r>
            </a:p>
          </p:txBody>
        </p:sp>
        <p:sp>
          <p:nvSpPr>
            <p:cNvPr id="61458" name="Rectangle 27"/>
            <p:cNvSpPr>
              <a:spLocks noChangeArrowheads="1"/>
            </p:cNvSpPr>
            <p:nvPr/>
          </p:nvSpPr>
          <p:spPr bwMode="auto">
            <a:xfrm>
              <a:off x="690" y="1500"/>
              <a:ext cx="546" cy="30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A</a:t>
              </a:r>
            </a:p>
          </p:txBody>
        </p:sp>
        <p:sp>
          <p:nvSpPr>
            <p:cNvPr id="61459" name="Rectangle 28"/>
            <p:cNvSpPr>
              <a:spLocks noChangeArrowheads="1"/>
            </p:cNvSpPr>
            <p:nvPr/>
          </p:nvSpPr>
          <p:spPr bwMode="auto">
            <a:xfrm>
              <a:off x="643" y="2877"/>
              <a:ext cx="546" cy="302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D</a:t>
              </a:r>
            </a:p>
          </p:txBody>
        </p:sp>
        <p:sp>
          <p:nvSpPr>
            <p:cNvPr id="61460" name="Line 29"/>
            <p:cNvSpPr>
              <a:spLocks noChangeShapeType="1"/>
            </p:cNvSpPr>
            <p:nvPr/>
          </p:nvSpPr>
          <p:spPr bwMode="auto">
            <a:xfrm flipV="1">
              <a:off x="1256" y="1260"/>
              <a:ext cx="658" cy="39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61" name="Line 30"/>
            <p:cNvSpPr>
              <a:spLocks noChangeShapeType="1"/>
            </p:cNvSpPr>
            <p:nvPr/>
          </p:nvSpPr>
          <p:spPr bwMode="auto">
            <a:xfrm>
              <a:off x="1257" y="1660"/>
              <a:ext cx="658" cy="28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62" name="Line 31"/>
            <p:cNvSpPr>
              <a:spLocks noChangeShapeType="1"/>
            </p:cNvSpPr>
            <p:nvPr/>
          </p:nvSpPr>
          <p:spPr bwMode="auto">
            <a:xfrm flipV="1">
              <a:off x="1210" y="2683"/>
              <a:ext cx="704" cy="35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63" name="Line 32"/>
            <p:cNvSpPr>
              <a:spLocks noChangeShapeType="1"/>
            </p:cNvSpPr>
            <p:nvPr/>
          </p:nvSpPr>
          <p:spPr bwMode="auto">
            <a:xfrm>
              <a:off x="1211" y="3084"/>
              <a:ext cx="704" cy="37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64" name="Line 33"/>
            <p:cNvSpPr>
              <a:spLocks noChangeShapeType="1"/>
            </p:cNvSpPr>
            <p:nvPr/>
          </p:nvSpPr>
          <p:spPr bwMode="auto">
            <a:xfrm flipV="1">
              <a:off x="2501" y="1076"/>
              <a:ext cx="705" cy="21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65" name="Line 34"/>
            <p:cNvSpPr>
              <a:spLocks noChangeShapeType="1"/>
            </p:cNvSpPr>
            <p:nvPr/>
          </p:nvSpPr>
          <p:spPr bwMode="auto">
            <a:xfrm>
              <a:off x="2502" y="1293"/>
              <a:ext cx="705" cy="14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66" name="Line 35"/>
            <p:cNvSpPr>
              <a:spLocks noChangeShapeType="1"/>
            </p:cNvSpPr>
            <p:nvPr/>
          </p:nvSpPr>
          <p:spPr bwMode="auto">
            <a:xfrm flipV="1">
              <a:off x="2501" y="1811"/>
              <a:ext cx="705" cy="16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67" name="Line 36"/>
            <p:cNvSpPr>
              <a:spLocks noChangeShapeType="1"/>
            </p:cNvSpPr>
            <p:nvPr/>
          </p:nvSpPr>
          <p:spPr bwMode="auto">
            <a:xfrm>
              <a:off x="2502" y="1981"/>
              <a:ext cx="705" cy="19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68" name="Line 37"/>
            <p:cNvSpPr>
              <a:spLocks noChangeShapeType="1"/>
            </p:cNvSpPr>
            <p:nvPr/>
          </p:nvSpPr>
          <p:spPr bwMode="auto">
            <a:xfrm flipV="1">
              <a:off x="2501" y="2546"/>
              <a:ext cx="705" cy="16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69" name="Line 38"/>
            <p:cNvSpPr>
              <a:spLocks noChangeShapeType="1"/>
            </p:cNvSpPr>
            <p:nvPr/>
          </p:nvSpPr>
          <p:spPr bwMode="auto">
            <a:xfrm>
              <a:off x="2502" y="2716"/>
              <a:ext cx="705" cy="19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70" name="Line 39"/>
            <p:cNvSpPr>
              <a:spLocks noChangeShapeType="1"/>
            </p:cNvSpPr>
            <p:nvPr/>
          </p:nvSpPr>
          <p:spPr bwMode="auto">
            <a:xfrm flipV="1">
              <a:off x="2501" y="3280"/>
              <a:ext cx="705" cy="1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71" name="Line 40"/>
            <p:cNvSpPr>
              <a:spLocks noChangeShapeType="1"/>
            </p:cNvSpPr>
            <p:nvPr/>
          </p:nvSpPr>
          <p:spPr bwMode="auto">
            <a:xfrm>
              <a:off x="2502" y="3451"/>
              <a:ext cx="705" cy="19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72" name="Rectangle 41"/>
            <p:cNvSpPr>
              <a:spLocks noChangeArrowheads="1"/>
            </p:cNvSpPr>
            <p:nvPr/>
          </p:nvSpPr>
          <p:spPr bwMode="auto">
            <a:xfrm>
              <a:off x="3948" y="3871"/>
              <a:ext cx="1464" cy="44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lnSpc>
                  <a:spcPct val="75000"/>
                </a:lnSpc>
                <a:spcBef>
                  <a:spcPct val="50000"/>
                </a:spcBef>
              </a:pPr>
              <a:r>
                <a:rPr lang="fr-FR" sz="2000" b="1"/>
                <a:t>Espace </a:t>
              </a:r>
            </a:p>
            <a:p>
              <a:pPr algn="ctr" eaLnBrk="0" hangingPunct="0">
                <a:lnSpc>
                  <a:spcPct val="75000"/>
                </a:lnSpc>
                <a:spcBef>
                  <a:spcPct val="50000"/>
                </a:spcBef>
              </a:pPr>
              <a:r>
                <a:rPr lang="fr-FR" sz="2000" b="1"/>
                <a:t>Échantillonnal, </a:t>
              </a:r>
              <a:r>
                <a:rPr lang="fr-FR" sz="2000" b="1" i="1"/>
                <a:t>S</a:t>
              </a:r>
            </a:p>
          </p:txBody>
        </p:sp>
        <p:grpSp>
          <p:nvGrpSpPr>
            <p:cNvPr id="61473" name="Group 42"/>
            <p:cNvGrpSpPr>
              <a:grpSpLocks/>
            </p:cNvGrpSpPr>
            <p:nvPr/>
          </p:nvGrpSpPr>
          <p:grpSpPr bwMode="auto">
            <a:xfrm>
              <a:off x="4097" y="953"/>
              <a:ext cx="1177" cy="2857"/>
              <a:chOff x="4097" y="953"/>
              <a:chExt cx="1177" cy="2857"/>
            </a:xfrm>
          </p:grpSpPr>
          <p:sp>
            <p:nvSpPr>
              <p:cNvPr id="61475" name="Rectangle 43"/>
              <p:cNvSpPr>
                <a:spLocks noChangeArrowheads="1"/>
              </p:cNvSpPr>
              <p:nvPr/>
            </p:nvSpPr>
            <p:spPr bwMode="auto">
              <a:xfrm>
                <a:off x="4097" y="953"/>
                <a:ext cx="574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fr-FR" sz="2400" i="1"/>
                  <a:t>AAA</a:t>
                </a:r>
              </a:p>
            </p:txBody>
          </p:sp>
          <p:sp>
            <p:nvSpPr>
              <p:cNvPr id="61476" name="Rectangle 44"/>
              <p:cNvSpPr>
                <a:spLocks noChangeArrowheads="1"/>
              </p:cNvSpPr>
              <p:nvPr/>
            </p:nvSpPr>
            <p:spPr bwMode="auto">
              <a:xfrm>
                <a:off x="4097" y="1320"/>
                <a:ext cx="574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fr-FR" sz="2400" i="1"/>
                  <a:t>AAD</a:t>
                </a:r>
              </a:p>
            </p:txBody>
          </p:sp>
          <p:sp>
            <p:nvSpPr>
              <p:cNvPr id="61477" name="Rectangle 45"/>
              <p:cNvSpPr>
                <a:spLocks noChangeArrowheads="1"/>
              </p:cNvSpPr>
              <p:nvPr/>
            </p:nvSpPr>
            <p:spPr bwMode="auto">
              <a:xfrm>
                <a:off x="4104" y="1688"/>
                <a:ext cx="574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fr-FR" sz="2400" i="1"/>
                  <a:t>ADA</a:t>
                </a:r>
              </a:p>
            </p:txBody>
          </p:sp>
          <p:sp>
            <p:nvSpPr>
              <p:cNvPr id="61478" name="Rectangle 46"/>
              <p:cNvSpPr>
                <a:spLocks noChangeArrowheads="1"/>
              </p:cNvSpPr>
              <p:nvPr/>
            </p:nvSpPr>
            <p:spPr bwMode="auto">
              <a:xfrm>
                <a:off x="4117" y="2055"/>
                <a:ext cx="574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fr-FR" sz="2400" i="1"/>
                  <a:t>ADD</a:t>
                </a:r>
              </a:p>
            </p:txBody>
          </p:sp>
          <p:sp>
            <p:nvSpPr>
              <p:cNvPr id="61479" name="Rectangle 47"/>
              <p:cNvSpPr>
                <a:spLocks noChangeArrowheads="1"/>
              </p:cNvSpPr>
              <p:nvPr/>
            </p:nvSpPr>
            <p:spPr bwMode="auto">
              <a:xfrm>
                <a:off x="4117" y="2468"/>
                <a:ext cx="574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fr-FR" sz="2400" i="1"/>
                  <a:t>DAA</a:t>
                </a:r>
              </a:p>
            </p:txBody>
          </p:sp>
          <p:sp>
            <p:nvSpPr>
              <p:cNvPr id="61480" name="Rectangle 48"/>
              <p:cNvSpPr>
                <a:spLocks noChangeArrowheads="1"/>
              </p:cNvSpPr>
              <p:nvPr/>
            </p:nvSpPr>
            <p:spPr bwMode="auto">
              <a:xfrm>
                <a:off x="4117" y="2790"/>
                <a:ext cx="574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fr-FR" sz="2400" i="1"/>
                  <a:t>DAD</a:t>
                </a:r>
              </a:p>
            </p:txBody>
          </p:sp>
          <p:sp>
            <p:nvSpPr>
              <p:cNvPr id="61481" name="Rectangle 49"/>
              <p:cNvSpPr>
                <a:spLocks noChangeArrowheads="1"/>
              </p:cNvSpPr>
              <p:nvPr/>
            </p:nvSpPr>
            <p:spPr bwMode="auto">
              <a:xfrm>
                <a:off x="4117" y="3157"/>
                <a:ext cx="574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fr-FR" sz="2400" i="1"/>
                  <a:t>DDA</a:t>
                </a:r>
              </a:p>
            </p:txBody>
          </p:sp>
          <p:sp>
            <p:nvSpPr>
              <p:cNvPr id="61482" name="Rectangle 50"/>
              <p:cNvSpPr>
                <a:spLocks noChangeArrowheads="1"/>
              </p:cNvSpPr>
              <p:nvPr/>
            </p:nvSpPr>
            <p:spPr bwMode="auto">
              <a:xfrm>
                <a:off x="4117" y="3524"/>
                <a:ext cx="574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fr-FR" sz="2400" i="1"/>
                  <a:t>DDD</a:t>
                </a:r>
              </a:p>
            </p:txBody>
          </p:sp>
          <p:sp>
            <p:nvSpPr>
              <p:cNvPr id="61483" name="Rectangle 51"/>
              <p:cNvSpPr>
                <a:spLocks noChangeArrowheads="1"/>
              </p:cNvSpPr>
              <p:nvPr/>
            </p:nvSpPr>
            <p:spPr bwMode="auto">
              <a:xfrm rot="5400000">
                <a:off x="4355" y="2078"/>
                <a:ext cx="1398" cy="44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fr-FR" sz="2000" b="1"/>
                  <a:t>Huit  résultats élémentaires</a:t>
                </a:r>
              </a:p>
            </p:txBody>
          </p:sp>
          <p:sp>
            <p:nvSpPr>
              <p:cNvPr id="61484" name="Freeform 52"/>
              <p:cNvSpPr>
                <a:spLocks/>
              </p:cNvSpPr>
              <p:nvPr/>
            </p:nvSpPr>
            <p:spPr bwMode="auto">
              <a:xfrm>
                <a:off x="4633" y="1086"/>
                <a:ext cx="409" cy="661"/>
              </a:xfrm>
              <a:custGeom>
                <a:avLst/>
                <a:gdLst>
                  <a:gd name="T0" fmla="*/ 408 w 409"/>
                  <a:gd name="T1" fmla="*/ 660 h 661"/>
                  <a:gd name="T2" fmla="*/ 408 w 409"/>
                  <a:gd name="T3" fmla="*/ 0 h 661"/>
                  <a:gd name="T4" fmla="*/ 0 w 409"/>
                  <a:gd name="T5" fmla="*/ 0 h 661"/>
                  <a:gd name="T6" fmla="*/ 0 60000 65536"/>
                  <a:gd name="T7" fmla="*/ 0 60000 65536"/>
                  <a:gd name="T8" fmla="*/ 0 60000 65536"/>
                  <a:gd name="T9" fmla="*/ 0 w 409"/>
                  <a:gd name="T10" fmla="*/ 0 h 661"/>
                  <a:gd name="T11" fmla="*/ 409 w 409"/>
                  <a:gd name="T12" fmla="*/ 661 h 66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09" h="661">
                    <a:moveTo>
                      <a:pt x="408" y="660"/>
                    </a:moveTo>
                    <a:lnTo>
                      <a:pt x="408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1485" name="Freeform 53"/>
              <p:cNvSpPr>
                <a:spLocks/>
              </p:cNvSpPr>
              <p:nvPr/>
            </p:nvSpPr>
            <p:spPr bwMode="auto">
              <a:xfrm>
                <a:off x="4705" y="2982"/>
                <a:ext cx="349" cy="697"/>
              </a:xfrm>
              <a:custGeom>
                <a:avLst/>
                <a:gdLst>
                  <a:gd name="T0" fmla="*/ 348 w 349"/>
                  <a:gd name="T1" fmla="*/ 0 h 697"/>
                  <a:gd name="T2" fmla="*/ 348 w 349"/>
                  <a:gd name="T3" fmla="*/ 696 h 697"/>
                  <a:gd name="T4" fmla="*/ 0 w 349"/>
                  <a:gd name="T5" fmla="*/ 696 h 697"/>
                  <a:gd name="T6" fmla="*/ 0 60000 65536"/>
                  <a:gd name="T7" fmla="*/ 0 60000 65536"/>
                  <a:gd name="T8" fmla="*/ 0 60000 65536"/>
                  <a:gd name="T9" fmla="*/ 0 w 349"/>
                  <a:gd name="T10" fmla="*/ 0 h 697"/>
                  <a:gd name="T11" fmla="*/ 349 w 349"/>
                  <a:gd name="T12" fmla="*/ 697 h 69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49" h="697">
                    <a:moveTo>
                      <a:pt x="348" y="0"/>
                    </a:moveTo>
                    <a:lnTo>
                      <a:pt x="348" y="696"/>
                    </a:lnTo>
                    <a:lnTo>
                      <a:pt x="0" y="696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61474" name="Rectangle 54"/>
            <p:cNvSpPr>
              <a:spLocks noChangeArrowheads="1"/>
            </p:cNvSpPr>
            <p:nvPr/>
          </p:nvSpPr>
          <p:spPr bwMode="auto">
            <a:xfrm>
              <a:off x="605" y="717"/>
              <a:ext cx="4761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000" b="1"/>
                <a:t>1er tirage	  2e tirage	      3e tirage      Résultats possibles</a:t>
              </a: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3: événements</a:t>
            </a:r>
          </a:p>
        </p:txBody>
      </p:sp>
      <p:sp>
        <p:nvSpPr>
          <p:cNvPr id="6246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1FCD5FAA-2F94-47A1-94BF-DE56D11FD7F8}" type="slidenum">
              <a:rPr lang="fr-FR" smtClean="0"/>
              <a:pPr/>
              <a:t>10</a:t>
            </a:fld>
            <a:endParaRPr lang="fr-FR" smtClean="0"/>
          </a:p>
        </p:txBody>
      </p:sp>
      <p:sp>
        <p:nvSpPr>
          <p:cNvPr id="6246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90525" y="1600200"/>
            <a:ext cx="8458200" cy="4525963"/>
          </a:xfrm>
        </p:spPr>
        <p:txBody>
          <a:bodyPr/>
          <a:lstStyle/>
          <a:p>
            <a:pPr defTabSz="952500" eaLnBrk="1" hangingPunct="1">
              <a:tabLst>
                <a:tab pos="8077200" algn="r"/>
              </a:tabLst>
            </a:pPr>
            <a:r>
              <a:rPr lang="fr-FR" sz="2400" smtClean="0"/>
              <a:t>Soit l’événement défini par: les trois pièces sont acceptables</a:t>
            </a:r>
          </a:p>
          <a:p>
            <a:pPr lvl="1" defTabSz="952500" eaLnBrk="1" hangingPunct="1">
              <a:buFont typeface="Wingdings" pitchFamily="2" charset="2"/>
              <a:buChar char=" "/>
              <a:tabLst>
                <a:tab pos="8077200" algn="r"/>
              </a:tabLst>
            </a:pPr>
            <a:r>
              <a:rPr lang="fr-FR" sz="2400" i="1" smtClean="0"/>
              <a:t>B</a:t>
            </a:r>
            <a:r>
              <a:rPr lang="fr-FR" sz="2400" smtClean="0"/>
              <a:t>: trois pièces acceptables</a:t>
            </a:r>
          </a:p>
          <a:p>
            <a:pPr lvl="2" defTabSz="952500" eaLnBrk="1" hangingPunct="1">
              <a:buFontTx/>
              <a:buNone/>
              <a:tabLst>
                <a:tab pos="8077200" algn="r"/>
              </a:tabLst>
            </a:pPr>
            <a:r>
              <a:rPr lang="fr-FR" sz="2400" smtClean="0"/>
              <a:t>	</a:t>
            </a:r>
            <a:r>
              <a:rPr lang="fr-FR" sz="2400" i="1" smtClean="0"/>
              <a:t>B = {(AAA)}</a:t>
            </a:r>
            <a:r>
              <a:rPr lang="fr-FR" sz="2400" smtClean="0"/>
              <a:t>	(événement simple)</a:t>
            </a:r>
            <a:endParaRPr lang="fr-FR" sz="2400" i="1" smtClean="0"/>
          </a:p>
          <a:p>
            <a:pPr defTabSz="952500" eaLnBrk="1" hangingPunct="1">
              <a:tabLst>
                <a:tab pos="8077200" algn="r"/>
              </a:tabLst>
            </a:pPr>
            <a:r>
              <a:rPr lang="fr-FR" sz="2400" smtClean="0"/>
              <a:t>Soit l’événement défini par: une des trois pièces est acceptable</a:t>
            </a:r>
          </a:p>
          <a:p>
            <a:pPr lvl="1" defTabSz="952500" eaLnBrk="1" hangingPunct="1">
              <a:buFont typeface="Wingdings" pitchFamily="2" charset="2"/>
              <a:buChar char=" "/>
              <a:tabLst>
                <a:tab pos="8077200" algn="r"/>
              </a:tabLst>
            </a:pPr>
            <a:r>
              <a:rPr lang="fr-FR" sz="2400" i="1" smtClean="0"/>
              <a:t>C</a:t>
            </a:r>
            <a:r>
              <a:rPr lang="fr-FR" sz="2400" smtClean="0"/>
              <a:t>: une des trois pièces est acceptable</a:t>
            </a:r>
          </a:p>
          <a:p>
            <a:pPr lvl="2" defTabSz="952500" eaLnBrk="1" hangingPunct="1">
              <a:buFontTx/>
              <a:buNone/>
              <a:tabLst>
                <a:tab pos="8077200" algn="r"/>
              </a:tabLst>
            </a:pPr>
            <a:r>
              <a:rPr lang="fr-FR" sz="2400" smtClean="0"/>
              <a:t>	</a:t>
            </a:r>
            <a:r>
              <a:rPr lang="fr-FR" sz="2400" i="1" smtClean="0"/>
              <a:t>C = {(ADD), ),(DAD),(DDA)}</a:t>
            </a:r>
            <a:r>
              <a:rPr lang="fr-FR" sz="2400" smtClean="0"/>
              <a:t>	(événement composé)</a:t>
            </a:r>
            <a:endParaRPr lang="fr-FR" sz="2400" i="1" smtClean="0"/>
          </a:p>
          <a:p>
            <a:pPr defTabSz="952500" eaLnBrk="1" hangingPunct="1">
              <a:tabLst>
                <a:tab pos="8077200" algn="r"/>
              </a:tabLst>
            </a:pPr>
            <a:r>
              <a:rPr lang="fr-FR" sz="2400" smtClean="0"/>
              <a:t>Soit l’événement défini par: au moins une pièce est acceptable</a:t>
            </a:r>
          </a:p>
          <a:p>
            <a:pPr lvl="1" defTabSz="952500" eaLnBrk="1" hangingPunct="1">
              <a:buFont typeface="Wingdings" pitchFamily="2" charset="2"/>
              <a:buChar char=" "/>
              <a:tabLst>
                <a:tab pos="8077200" algn="r"/>
              </a:tabLst>
            </a:pPr>
            <a:r>
              <a:rPr lang="fr-FR" sz="2400" i="1" smtClean="0"/>
              <a:t>D</a:t>
            </a:r>
            <a:r>
              <a:rPr lang="fr-FR" sz="2400" smtClean="0"/>
              <a:t>: au moins une pièce acceptable</a:t>
            </a:r>
          </a:p>
          <a:p>
            <a:pPr lvl="2" defTabSz="952500" eaLnBrk="1" hangingPunct="1">
              <a:buFontTx/>
              <a:buNone/>
              <a:tabLst>
                <a:tab pos="8077200" algn="r"/>
              </a:tabLst>
            </a:pPr>
            <a:r>
              <a:rPr lang="fr-FR" sz="2400" smtClean="0"/>
              <a:t>	</a:t>
            </a:r>
            <a:r>
              <a:rPr lang="fr-FR" sz="2400" i="1" smtClean="0"/>
              <a:t>D = {(ADD),(DAD),(DDA),(AAD),(ADA),(DAA),(AAA)	</a:t>
            </a:r>
            <a:r>
              <a:rPr lang="fr-FR" sz="2400" smtClean="0"/>
              <a:t>(événement composé)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Définition de probabilité</a:t>
            </a:r>
          </a:p>
        </p:txBody>
      </p:sp>
      <p:sp>
        <p:nvSpPr>
          <p:cNvPr id="6349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03B5059A-1BAD-42C3-B2A5-634396C8D4B5}" type="slidenum">
              <a:rPr lang="fr-FR" smtClean="0"/>
              <a:pPr/>
              <a:t>11</a:t>
            </a:fld>
            <a:endParaRPr lang="fr-FR" dirty="0" smtClean="0"/>
          </a:p>
        </p:txBody>
      </p:sp>
      <p:sp>
        <p:nvSpPr>
          <p:cNvPr id="6349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2714625"/>
          </a:xfrm>
        </p:spPr>
        <p:txBody>
          <a:bodyPr/>
          <a:lstStyle/>
          <a:p>
            <a:pPr eaLnBrk="1" hangingPunct="1"/>
            <a:r>
              <a:rPr lang="fr-FR" sz="2600" smtClean="0"/>
              <a:t>La probabilité mesure les chances qu’un événement se réalise </a:t>
            </a:r>
          </a:p>
          <a:p>
            <a:pPr eaLnBrk="1" hangingPunct="1"/>
            <a:r>
              <a:rPr lang="fr-FR" sz="2600" smtClean="0"/>
              <a:t>La probabilité d’un événement certain est égale à 1 (100%)</a:t>
            </a:r>
          </a:p>
          <a:p>
            <a:pPr eaLnBrk="1" hangingPunct="1"/>
            <a:r>
              <a:rPr lang="fr-FR" sz="2600" smtClean="0"/>
              <a:t>Si un événement est impossible, sa probabilité est de 0     ( 0%)</a:t>
            </a:r>
          </a:p>
        </p:txBody>
      </p:sp>
      <p:grpSp>
        <p:nvGrpSpPr>
          <p:cNvPr id="63493" name="Group 13"/>
          <p:cNvGrpSpPr>
            <a:grpSpLocks/>
          </p:cNvGrpSpPr>
          <p:nvPr/>
        </p:nvGrpSpPr>
        <p:grpSpPr bwMode="auto">
          <a:xfrm>
            <a:off x="625475" y="4224338"/>
            <a:ext cx="7951788" cy="1790700"/>
            <a:chOff x="394" y="2661"/>
            <a:chExt cx="5009" cy="1128"/>
          </a:xfrm>
        </p:grpSpPr>
        <p:sp>
          <p:nvSpPr>
            <p:cNvPr id="758789" name="Rectangle 5"/>
            <p:cNvSpPr>
              <a:spLocks noChangeArrowheads="1"/>
            </p:cNvSpPr>
            <p:nvPr/>
          </p:nvSpPr>
          <p:spPr bwMode="auto">
            <a:xfrm>
              <a:off x="1174" y="3340"/>
              <a:ext cx="3584" cy="32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rgbClr val="CC6600"/>
                </a:gs>
                <a:gs pos="100000">
                  <a:schemeClr val="accent1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CA"/>
            </a:p>
          </p:txBody>
        </p:sp>
        <p:sp>
          <p:nvSpPr>
            <p:cNvPr id="63495" name="Text Box 6"/>
            <p:cNvSpPr txBox="1">
              <a:spLocks noChangeArrowheads="1"/>
            </p:cNvSpPr>
            <p:nvPr/>
          </p:nvSpPr>
          <p:spPr bwMode="auto">
            <a:xfrm>
              <a:off x="394" y="3347"/>
              <a:ext cx="156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fr-CA" sz="2000"/>
                <a:t>0</a:t>
              </a:r>
            </a:p>
            <a:p>
              <a:pPr algn="ctr"/>
              <a:r>
                <a:rPr lang="fr-CA" sz="2000"/>
                <a:t>Événement impossible</a:t>
              </a:r>
              <a:endParaRPr lang="fr-FR" sz="2000"/>
            </a:p>
          </p:txBody>
        </p:sp>
        <p:sp>
          <p:nvSpPr>
            <p:cNvPr id="63496" name="Text Box 7"/>
            <p:cNvSpPr txBox="1">
              <a:spLocks noChangeArrowheads="1"/>
            </p:cNvSpPr>
            <p:nvPr/>
          </p:nvSpPr>
          <p:spPr bwMode="auto">
            <a:xfrm>
              <a:off x="4094" y="3347"/>
              <a:ext cx="130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fr-CA" sz="2000"/>
                <a:t>1</a:t>
              </a:r>
            </a:p>
            <a:p>
              <a:pPr algn="ctr"/>
              <a:r>
                <a:rPr lang="fr-CA" sz="2000"/>
                <a:t>Événement certain</a:t>
              </a:r>
              <a:endParaRPr lang="fr-FR" sz="2000"/>
            </a:p>
          </p:txBody>
        </p:sp>
        <p:sp>
          <p:nvSpPr>
            <p:cNvPr id="63497" name="Text Box 8"/>
            <p:cNvSpPr txBox="1">
              <a:spLocks noChangeArrowheads="1"/>
            </p:cNvSpPr>
            <p:nvPr/>
          </p:nvSpPr>
          <p:spPr bwMode="auto">
            <a:xfrm>
              <a:off x="2239" y="2661"/>
              <a:ext cx="143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fr-CA" sz="2000"/>
                <a:t>Événement probable</a:t>
              </a:r>
              <a:endParaRPr lang="fr-FR" sz="2000"/>
            </a:p>
          </p:txBody>
        </p:sp>
        <p:sp>
          <p:nvSpPr>
            <p:cNvPr id="63498" name="AutoShape 9"/>
            <p:cNvSpPr>
              <a:spLocks/>
            </p:cNvSpPr>
            <p:nvPr/>
          </p:nvSpPr>
          <p:spPr bwMode="auto">
            <a:xfrm rot="5400000" flipV="1">
              <a:off x="2844" y="1404"/>
              <a:ext cx="227" cy="3556"/>
            </a:xfrm>
            <a:prstGeom prst="leftBrace">
              <a:avLst>
                <a:gd name="adj1" fmla="val 130543"/>
                <a:gd name="adj2" fmla="val 50000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63499" name="Text Box 10"/>
            <p:cNvSpPr txBox="1">
              <a:spLocks noChangeArrowheads="1"/>
            </p:cNvSpPr>
            <p:nvPr/>
          </p:nvSpPr>
          <p:spPr bwMode="auto">
            <a:xfrm>
              <a:off x="1371" y="2938"/>
              <a:ext cx="94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fr-CA" sz="2000"/>
                <a:t>peu probable</a:t>
              </a:r>
              <a:endParaRPr lang="fr-FR" sz="2000"/>
            </a:p>
          </p:txBody>
        </p:sp>
        <p:sp>
          <p:nvSpPr>
            <p:cNvPr id="63500" name="Text Box 11"/>
            <p:cNvSpPr txBox="1">
              <a:spLocks noChangeArrowheads="1"/>
            </p:cNvSpPr>
            <p:nvPr/>
          </p:nvSpPr>
          <p:spPr bwMode="auto">
            <a:xfrm>
              <a:off x="3591" y="2938"/>
              <a:ext cx="945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fr-CA" sz="2000"/>
                <a:t>très probable</a:t>
              </a:r>
              <a:endParaRPr lang="fr-FR" sz="2000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CA" sz="3600" smtClean="0"/>
              <a:t>Deux façons de définir</a:t>
            </a:r>
            <a:br>
              <a:rPr lang="fr-CA" sz="3600" smtClean="0"/>
            </a:br>
            <a:r>
              <a:rPr lang="fr-CA" sz="3600" smtClean="0"/>
              <a:t>les probabilités</a:t>
            </a:r>
            <a:endParaRPr lang="fr-FR" sz="3600" smtClean="0"/>
          </a:p>
        </p:txBody>
      </p:sp>
      <p:sp>
        <p:nvSpPr>
          <p:cNvPr id="6451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B1F2A263-67B3-46C1-B32B-5942AA3D3BD3}" type="slidenum">
              <a:rPr lang="fr-FR" smtClean="0"/>
              <a:pPr/>
              <a:t>12</a:t>
            </a:fld>
            <a:endParaRPr lang="fr-FR" dirty="0" smtClean="0"/>
          </a:p>
        </p:txBody>
      </p:sp>
      <p:sp>
        <p:nvSpPr>
          <p:cNvPr id="64516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définition classique de probabilité</a:t>
            </a:r>
          </a:p>
          <a:p>
            <a:pPr eaLnBrk="1" hangingPunct="1"/>
            <a:r>
              <a:rPr lang="fr-FR" smtClean="0"/>
              <a:t>La définition fréquentiste de probabilité</a:t>
            </a:r>
          </a:p>
          <a:p>
            <a:pPr lvl="1" eaLnBrk="1" hangingPunct="1"/>
            <a:r>
              <a:rPr lang="fr-FR" smtClean="0"/>
              <a:t>En gestion, on doit souvent utiliser la définition fréquentiste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Définition classique </a:t>
            </a:r>
            <a:br>
              <a:rPr lang="fr-FR" sz="3600" smtClean="0"/>
            </a:br>
            <a:r>
              <a:rPr lang="fr-FR" sz="3600" smtClean="0"/>
              <a:t>de probabilité</a:t>
            </a:r>
          </a:p>
        </p:txBody>
      </p:sp>
      <p:sp>
        <p:nvSpPr>
          <p:cNvPr id="102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58A605D4-63B3-4E28-8650-013E2236749D}" type="slidenum">
              <a:rPr lang="fr-FR" smtClean="0"/>
              <a:pPr/>
              <a:t>13</a:t>
            </a:fld>
            <a:endParaRPr lang="fr-FR" smtClean="0"/>
          </a:p>
        </p:txBody>
      </p:sp>
      <p:graphicFrame>
        <p:nvGraphicFramePr>
          <p:cNvPr id="1026" name="Object 6">
            <a:hlinkClick r:id="" action="ppaction://ole?verb=0"/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3738563" y="5268913"/>
          <a:ext cx="1762125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4" name="Equation" r:id="rId4" imgW="799920" imgH="215640" progId="Equation.3">
                  <p:embed/>
                </p:oleObj>
              </mc:Choice>
              <mc:Fallback>
                <p:oleObj name="Equation" r:id="rId4" imgW="799920" imgH="21564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8563" y="5268913"/>
                        <a:ext cx="1762125" cy="476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2855913"/>
          </a:xfrm>
        </p:spPr>
        <p:txBody>
          <a:bodyPr/>
          <a:lstStyle/>
          <a:p>
            <a:pPr eaLnBrk="1" hangingPunct="1"/>
            <a:r>
              <a:rPr lang="fr-FR" smtClean="0"/>
              <a:t>La probabilité d'un événement, </a:t>
            </a:r>
            <a:r>
              <a:rPr lang="fr-FR" i="1" smtClean="0"/>
              <a:t>E</a:t>
            </a:r>
            <a:r>
              <a:rPr lang="fr-FR" smtClean="0"/>
              <a:t>, notée </a:t>
            </a:r>
            <a:r>
              <a:rPr lang="fr-FR" i="1" smtClean="0"/>
              <a:t>P(E)</a:t>
            </a:r>
            <a:r>
              <a:rPr lang="fr-FR" smtClean="0"/>
              <a:t>, est le rapport entre le nombre de résultats favorables à l'événement </a:t>
            </a:r>
            <a:r>
              <a:rPr lang="fr-FR" i="1" smtClean="0"/>
              <a:t>E</a:t>
            </a:r>
            <a:r>
              <a:rPr lang="fr-FR" smtClean="0"/>
              <a:t>, </a:t>
            </a:r>
            <a:r>
              <a:rPr lang="fr-FR" i="1" smtClean="0"/>
              <a:t>n</a:t>
            </a:r>
            <a:r>
              <a:rPr lang="fr-FR" i="1" baseline="-25000" smtClean="0"/>
              <a:t>E</a:t>
            </a:r>
            <a:r>
              <a:rPr lang="fr-FR" smtClean="0"/>
              <a:t>, et le nombre total de résultats possibles, </a:t>
            </a:r>
            <a:r>
              <a:rPr lang="fr-FR" i="1" smtClean="0"/>
              <a:t>N</a:t>
            </a:r>
            <a:r>
              <a:rPr lang="fr-FR" smtClean="0"/>
              <a:t>, tous également vraisemblables</a:t>
            </a:r>
          </a:p>
        </p:txBody>
      </p:sp>
      <p:graphicFrame>
        <p:nvGraphicFramePr>
          <p:cNvPr id="1027" name="Object 9"/>
          <p:cNvGraphicFramePr>
            <a:graphicFrameLocks noChangeAspect="1"/>
          </p:cNvGraphicFramePr>
          <p:nvPr/>
        </p:nvGraphicFramePr>
        <p:xfrm>
          <a:off x="857250" y="3663950"/>
          <a:ext cx="6999288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" name="Equation" r:id="rId6" imgW="3124080" imgH="431640" progId="Equation.3">
                  <p:embed/>
                </p:oleObj>
              </mc:Choice>
              <mc:Fallback>
                <p:oleObj name="Equation" r:id="rId6" imgW="3124080" imgH="43164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7250" y="3663950"/>
                        <a:ext cx="6999288" cy="968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4: définition classique</a:t>
            </a:r>
            <a:br>
              <a:rPr lang="fr-FR" sz="3600" smtClean="0"/>
            </a:br>
            <a:r>
              <a:rPr lang="fr-FR" sz="3600" smtClean="0"/>
              <a:t>de probabilité</a:t>
            </a:r>
          </a:p>
        </p:txBody>
      </p:sp>
      <p:sp>
        <p:nvSpPr>
          <p:cNvPr id="6553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31F89E76-573F-4B5F-A304-E53085B48B86}" type="slidenum">
              <a:rPr lang="fr-FR" smtClean="0"/>
              <a:pPr/>
              <a:t>14</a:t>
            </a:fld>
            <a:endParaRPr lang="fr-FR" smtClean="0"/>
          </a:p>
        </p:txBody>
      </p:sp>
      <p:sp>
        <p:nvSpPr>
          <p:cNvPr id="6554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z="2400" smtClean="0"/>
              <a:t>Soit l’événement </a:t>
            </a:r>
            <a:r>
              <a:rPr lang="fr-FR" sz="2400" i="1" smtClean="0"/>
              <a:t>E: obtenir un total de 7 en lançant deux dés</a:t>
            </a:r>
            <a:r>
              <a:rPr lang="fr-FR" sz="2400" smtClean="0"/>
              <a:t> </a:t>
            </a:r>
          </a:p>
          <a:p>
            <a:pPr eaLnBrk="1" hangingPunct="1"/>
            <a:r>
              <a:rPr lang="fr-FR" sz="2400" smtClean="0"/>
              <a:t>Résultats favorables à </a:t>
            </a:r>
            <a:r>
              <a:rPr lang="fr-FR" sz="2400" i="1" smtClean="0"/>
              <a:t>E (6 résultats)</a:t>
            </a:r>
            <a:r>
              <a:rPr lang="fr-FR" sz="2400" smtClean="0"/>
              <a:t> </a:t>
            </a:r>
          </a:p>
          <a:p>
            <a:pPr eaLnBrk="1" hangingPunct="1">
              <a:buFontTx/>
              <a:buNone/>
            </a:pPr>
            <a:r>
              <a:rPr lang="fr-FR" sz="2400" smtClean="0"/>
              <a:t>		</a:t>
            </a:r>
            <a:r>
              <a:rPr lang="fr-FR" sz="2400" i="1" smtClean="0"/>
              <a:t>E= {(1,6), (2,5), (3,4),(4,3),(5,2),(6,1)}</a:t>
            </a:r>
            <a:endParaRPr lang="fr-FR" sz="2400" smtClean="0"/>
          </a:p>
          <a:p>
            <a:pPr eaLnBrk="1" hangingPunct="1"/>
            <a:r>
              <a:rPr lang="fr-FR" sz="2400" smtClean="0"/>
              <a:t>Résultats possibles (</a:t>
            </a:r>
            <a:r>
              <a:rPr lang="fr-FR" sz="2400" i="1" smtClean="0"/>
              <a:t>36 résultats</a:t>
            </a:r>
            <a:r>
              <a:rPr lang="fr-FR" sz="2400" smtClean="0"/>
              <a:t>) </a:t>
            </a:r>
          </a:p>
          <a:p>
            <a:pPr eaLnBrk="1" hangingPunct="1">
              <a:buFontTx/>
              <a:buNone/>
            </a:pPr>
            <a:r>
              <a:rPr lang="fr-FR" sz="2400" smtClean="0"/>
              <a:t>		</a:t>
            </a:r>
            <a:r>
              <a:rPr lang="fr-FR" sz="2400" i="1" smtClean="0"/>
              <a:t>S = {(1,1),(1,2),(1,3),(1,4),(1,5),(1,6),</a:t>
            </a:r>
          </a:p>
          <a:p>
            <a:pPr lvl="2" eaLnBrk="1" hangingPunct="1">
              <a:buFontTx/>
              <a:buNone/>
            </a:pPr>
            <a:r>
              <a:rPr lang="fr-FR" sz="2400" i="1" smtClean="0"/>
              <a:t>	    (2,1),(2,2),(2,3),(2,4),(2,5),(2,6),</a:t>
            </a:r>
          </a:p>
          <a:p>
            <a:pPr lvl="2" eaLnBrk="1" hangingPunct="1">
              <a:buFontTx/>
              <a:buNone/>
            </a:pPr>
            <a:r>
              <a:rPr lang="fr-FR" sz="2400" i="1" smtClean="0"/>
              <a:t>			…</a:t>
            </a:r>
          </a:p>
          <a:p>
            <a:pPr lvl="2" eaLnBrk="1" hangingPunct="1">
              <a:buFontTx/>
              <a:buNone/>
            </a:pPr>
            <a:r>
              <a:rPr lang="fr-FR" sz="2400" i="1" smtClean="0"/>
              <a:t> 	    (6,1),(6,2),(6,3),(6,4),(6,5),(6,6)}</a:t>
            </a:r>
          </a:p>
          <a:p>
            <a:pPr eaLnBrk="1" hangingPunct="1"/>
            <a:r>
              <a:rPr lang="fr-FR" sz="2400" smtClean="0"/>
              <a:t>Si les dés sont équilibrés, la probabilité de </a:t>
            </a:r>
            <a:r>
              <a:rPr lang="fr-FR" sz="2400" i="1" smtClean="0"/>
              <a:t>E</a:t>
            </a:r>
            <a:r>
              <a:rPr lang="fr-FR" sz="2400" smtClean="0"/>
              <a:t> est</a:t>
            </a:r>
          </a:p>
          <a:p>
            <a:pPr lvl="1" eaLnBrk="1" hangingPunct="1">
              <a:buFontTx/>
              <a:buNone/>
            </a:pPr>
            <a:r>
              <a:rPr lang="fr-FR" sz="2400" i="1" smtClean="0"/>
              <a:t>		P(E) = 6/36 = 0,1667     (16,67%)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1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Définition fréquentiste </a:t>
            </a:r>
            <a:r>
              <a:rPr lang="fr-CA" sz="3600" smtClean="0"/>
              <a:t/>
            </a:r>
            <a:br>
              <a:rPr lang="fr-CA" sz="3600" smtClean="0"/>
            </a:br>
            <a:r>
              <a:rPr lang="fr-FR" sz="3600" smtClean="0"/>
              <a:t>de probabilité</a:t>
            </a:r>
          </a:p>
        </p:txBody>
      </p:sp>
      <p:sp>
        <p:nvSpPr>
          <p:cNvPr id="2051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A71F6250-3092-4E62-A7FC-1C251BA6BC79}" type="slidenum">
              <a:rPr lang="fr-FR" smtClean="0"/>
              <a:pPr/>
              <a:t>15</a:t>
            </a:fld>
            <a:endParaRPr lang="fr-FR" smtClean="0"/>
          </a:p>
        </p:txBody>
      </p:sp>
      <p:sp>
        <p:nvSpPr>
          <p:cNvPr id="2052" name="Rectangle 14"/>
          <p:cNvSpPr>
            <a:spLocks noGrp="1" noChangeArrowheads="1"/>
          </p:cNvSpPr>
          <p:nvPr>
            <p:ph sz="quarter" idx="1"/>
          </p:nvPr>
        </p:nvSpPr>
        <p:spPr>
          <a:xfrm>
            <a:off x="457200" y="1844675"/>
            <a:ext cx="8229600" cy="1031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Si une expérience aléatoire est répétée </a:t>
            </a:r>
            <a:r>
              <a:rPr lang="fr-FR" i="1" smtClean="0"/>
              <a:t>N</a:t>
            </a:r>
            <a:r>
              <a:rPr lang="fr-FR" smtClean="0"/>
              <a:t> fois alors </a:t>
            </a:r>
            <a:r>
              <a:rPr lang="fr-CA" smtClean="0"/>
              <a:t>la probabilité qu’un événement </a:t>
            </a:r>
            <a:r>
              <a:rPr lang="fr-CA" i="1" smtClean="0"/>
              <a:t>E</a:t>
            </a:r>
            <a:r>
              <a:rPr lang="fr-CA" smtClean="0"/>
              <a:t> se réalise est</a:t>
            </a:r>
            <a:r>
              <a:rPr lang="fr-FR" smtClean="0"/>
              <a:t> </a:t>
            </a:r>
          </a:p>
        </p:txBody>
      </p:sp>
      <p:sp>
        <p:nvSpPr>
          <p:cNvPr id="2054" name="Rectangle 17"/>
          <p:cNvSpPr>
            <a:spLocks noChangeArrowheads="1"/>
          </p:cNvSpPr>
          <p:nvPr/>
        </p:nvSpPr>
        <p:spPr bwMode="auto">
          <a:xfrm>
            <a:off x="523875" y="4162425"/>
            <a:ext cx="8239125" cy="2085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  <a:buClr>
                <a:schemeClr val="tx2"/>
              </a:buClr>
              <a:buSzPct val="100000"/>
            </a:pPr>
            <a:r>
              <a:rPr lang="fr-CA" sz="2800" b="1"/>
              <a:t>	</a:t>
            </a:r>
            <a:r>
              <a:rPr lang="fr-CA" sz="2800"/>
              <a:t>où </a:t>
            </a:r>
            <a:r>
              <a:rPr lang="fr-CA" sz="2800" i="1"/>
              <a:t>n</a:t>
            </a:r>
            <a:r>
              <a:rPr lang="fr-CA" sz="2800" i="1" baseline="-25000"/>
              <a:t>E</a:t>
            </a:r>
            <a:r>
              <a:rPr lang="fr-CA" sz="2800" i="1"/>
              <a:t> </a:t>
            </a:r>
            <a:r>
              <a:rPr lang="fr-CA" sz="2800"/>
              <a:t>est le nombre de fois que l’événement </a:t>
            </a:r>
            <a:r>
              <a:rPr lang="fr-CA" sz="2800" i="1"/>
              <a:t>E</a:t>
            </a:r>
            <a:r>
              <a:rPr lang="fr-CA" sz="2800"/>
              <a:t> s’est produit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tx2"/>
              </a:buClr>
              <a:buSzPct val="100000"/>
              <a:buFontTx/>
              <a:buChar char="•"/>
            </a:pPr>
            <a:r>
              <a:rPr lang="fr-FR" sz="2800"/>
              <a:t>Plus </a:t>
            </a:r>
            <a:r>
              <a:rPr lang="fr-FR" sz="2800" i="1"/>
              <a:t>N</a:t>
            </a:r>
            <a:r>
              <a:rPr lang="fr-FR" sz="2800"/>
              <a:t> est grand et plus l’estimation de </a:t>
            </a:r>
            <a:r>
              <a:rPr lang="fr-FR" sz="2800" i="1"/>
              <a:t>P(E)</a:t>
            </a:r>
            <a:r>
              <a:rPr lang="fr-FR" sz="2800"/>
              <a:t> est précise</a:t>
            </a:r>
          </a:p>
        </p:txBody>
      </p:sp>
      <p:graphicFrame>
        <p:nvGraphicFramePr>
          <p:cNvPr id="2050" name="Object 18"/>
          <p:cNvGraphicFramePr>
            <a:graphicFrameLocks noChangeAspect="1"/>
          </p:cNvGraphicFramePr>
          <p:nvPr/>
        </p:nvGraphicFramePr>
        <p:xfrm>
          <a:off x="831850" y="3027363"/>
          <a:ext cx="8145463" cy="94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6" name="Equation" r:id="rId5" imgW="3606480" imgH="419040" progId="Equation.3">
                  <p:embed/>
                </p:oleObj>
              </mc:Choice>
              <mc:Fallback>
                <p:oleObj name="Equation" r:id="rId5" imgW="3606480" imgH="41904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850" y="3027363"/>
                        <a:ext cx="8145463" cy="946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5: définition fréquentiste</a:t>
            </a:r>
            <a:br>
              <a:rPr lang="fr-FR" sz="3600" smtClean="0"/>
            </a:br>
            <a:r>
              <a:rPr lang="fr-FR" sz="3600" smtClean="0"/>
              <a:t>de probabilité</a:t>
            </a:r>
          </a:p>
        </p:txBody>
      </p:sp>
      <p:sp>
        <p:nvSpPr>
          <p:cNvPr id="6656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D8BF7FED-38C1-43A2-B857-CB8032AAE76A}" type="slidenum">
              <a:rPr lang="fr-FR" smtClean="0"/>
              <a:pPr/>
              <a:t>16</a:t>
            </a:fld>
            <a:endParaRPr lang="fr-FR" smtClean="0"/>
          </a:p>
        </p:txBody>
      </p:sp>
      <p:sp>
        <p:nvSpPr>
          <p:cNvPr id="6656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Selon les archives d’un hôpital de la région, 53 filles et 59 garçons sont nés au cours de l’année</a:t>
            </a:r>
          </a:p>
          <a:p>
            <a:pPr lvl="1" eaLnBrk="1" hangingPunct="1"/>
            <a:r>
              <a:rPr lang="fr-FR" smtClean="0"/>
              <a:t>la probabilité qu’une fille naisse, </a:t>
            </a:r>
            <a:r>
              <a:rPr lang="fr-FR" i="1" smtClean="0"/>
              <a:t>A,</a:t>
            </a:r>
            <a:r>
              <a:rPr lang="fr-FR" smtClean="0"/>
              <a:t> est donc </a:t>
            </a:r>
          </a:p>
          <a:p>
            <a:pPr eaLnBrk="1" hangingPunct="1">
              <a:buFontTx/>
              <a:buNone/>
            </a:pPr>
            <a:r>
              <a:rPr lang="fr-FR" smtClean="0"/>
              <a:t>		</a:t>
            </a:r>
            <a:r>
              <a:rPr lang="fr-FR" i="1" smtClean="0"/>
              <a:t>P(A) = 53 / 112 = 0,473     (47,3 %)</a:t>
            </a:r>
            <a:r>
              <a:rPr lang="fr-FR" smtClean="0"/>
              <a:t> </a:t>
            </a:r>
          </a:p>
          <a:p>
            <a:pPr eaLnBrk="1" hangingPunct="1"/>
            <a:r>
              <a:rPr lang="fr-FR" smtClean="0"/>
              <a:t>Selon Statistique Canada, 169 865 garçons et 161 657 filles sont nés au Canada l’an passé</a:t>
            </a:r>
          </a:p>
          <a:p>
            <a:pPr lvl="1" eaLnBrk="1" hangingPunct="1"/>
            <a:r>
              <a:rPr lang="fr-FR" smtClean="0"/>
              <a:t>la probabilité qu’une fille naisse, </a:t>
            </a:r>
            <a:r>
              <a:rPr lang="fr-FR" i="1" smtClean="0"/>
              <a:t>A,</a:t>
            </a:r>
            <a:r>
              <a:rPr lang="fr-FR" smtClean="0"/>
              <a:t> est donc </a:t>
            </a:r>
          </a:p>
          <a:p>
            <a:pPr eaLnBrk="1" hangingPunct="1">
              <a:buFontTx/>
              <a:buNone/>
            </a:pPr>
            <a:r>
              <a:rPr lang="fr-FR" smtClean="0"/>
              <a:t>		</a:t>
            </a:r>
            <a:r>
              <a:rPr lang="fr-FR" i="1" smtClean="0"/>
              <a:t>P(A) = 161 657 / 331 522 = 0,488     (48,8 %)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6: définition fréquentiste</a:t>
            </a:r>
            <a:br>
              <a:rPr lang="fr-FR" sz="3600" smtClean="0"/>
            </a:br>
            <a:r>
              <a:rPr lang="fr-FR" sz="3600" smtClean="0"/>
              <a:t>de probabilité</a:t>
            </a:r>
          </a:p>
        </p:txBody>
      </p:sp>
      <p:sp>
        <p:nvSpPr>
          <p:cNvPr id="6758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AEE0A3D2-C476-4FFE-918A-D22B512886EE}" type="slidenum">
              <a:rPr lang="fr-FR" smtClean="0"/>
              <a:pPr/>
              <a:t>17</a:t>
            </a:fld>
            <a:endParaRPr lang="fr-FR" smtClean="0"/>
          </a:p>
        </p:txBody>
      </p:sp>
      <p:sp>
        <p:nvSpPr>
          <p:cNvPr id="67589" name="Rectangle 5"/>
          <p:cNvSpPr>
            <a:spLocks noChangeArrowheads="1"/>
          </p:cNvSpPr>
          <p:nvPr/>
        </p:nvSpPr>
        <p:spPr bwMode="auto">
          <a:xfrm>
            <a:off x="609600" y="5965825"/>
            <a:ext cx="7470775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fr-FR" sz="2800"/>
              <a:t>Plus </a:t>
            </a:r>
            <a:r>
              <a:rPr lang="fr-FR" sz="2800" i="1"/>
              <a:t>N</a:t>
            </a:r>
            <a:r>
              <a:rPr lang="fr-FR" sz="2800"/>
              <a:t> est grand, meilleure est </a:t>
            </a:r>
            <a:r>
              <a:rPr lang="en-US" sz="2800"/>
              <a:t>l</a:t>
            </a:r>
            <a:r>
              <a:rPr lang="fr-CA" sz="2800"/>
              <a:t>’estimation de </a:t>
            </a:r>
            <a:r>
              <a:rPr lang="fr-FR" sz="2800" i="1"/>
              <a:t>P(E</a:t>
            </a:r>
            <a:r>
              <a:rPr lang="fr-FR" sz="2800" b="1" i="1"/>
              <a:t>)</a:t>
            </a:r>
          </a:p>
        </p:txBody>
      </p:sp>
      <p:sp>
        <p:nvSpPr>
          <p:cNvPr id="67590" name="Line 6"/>
          <p:cNvSpPr>
            <a:spLocks noChangeShapeType="1"/>
          </p:cNvSpPr>
          <p:nvPr/>
        </p:nvSpPr>
        <p:spPr bwMode="auto">
          <a:xfrm flipV="1">
            <a:off x="1758950" y="5643563"/>
            <a:ext cx="1890713" cy="425450"/>
          </a:xfrm>
          <a:prstGeom prst="line">
            <a:avLst/>
          </a:prstGeom>
          <a:noFill/>
          <a:ln w="38100">
            <a:solidFill>
              <a:srgbClr val="FF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7591" name="Line 7"/>
          <p:cNvSpPr>
            <a:spLocks noChangeShapeType="1"/>
          </p:cNvSpPr>
          <p:nvPr/>
        </p:nvSpPr>
        <p:spPr bwMode="auto">
          <a:xfrm>
            <a:off x="5816600" y="4265613"/>
            <a:ext cx="1565275" cy="1928812"/>
          </a:xfrm>
          <a:prstGeom prst="line">
            <a:avLst/>
          </a:prstGeom>
          <a:noFill/>
          <a:ln w="38100">
            <a:solidFill>
              <a:srgbClr val="FF6600"/>
            </a:solidFill>
            <a:prstDash val="dash"/>
            <a:round/>
            <a:headEnd type="triangle" w="med" len="med"/>
            <a:tailEnd/>
          </a:ln>
        </p:spPr>
        <p:txBody>
          <a:bodyPr/>
          <a:lstStyle/>
          <a:p>
            <a:endParaRPr lang="en-CA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24" y="1538287"/>
            <a:ext cx="5535613" cy="4298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6: définition fréquentiste</a:t>
            </a:r>
            <a:br>
              <a:rPr lang="fr-FR" sz="3600" smtClean="0"/>
            </a:br>
            <a:r>
              <a:rPr lang="fr-FR" sz="3600" smtClean="0"/>
              <a:t>de probabilité (suite)</a:t>
            </a:r>
          </a:p>
        </p:txBody>
      </p:sp>
      <p:sp>
        <p:nvSpPr>
          <p:cNvPr id="3075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25F30EB0-C447-4FD7-A223-10B0089ED3E0}" type="slidenum">
              <a:rPr lang="fr-FR" smtClean="0"/>
              <a:pPr/>
              <a:t>18</a:t>
            </a:fld>
            <a:endParaRPr lang="fr-FR" smtClean="0"/>
          </a:p>
        </p:txBody>
      </p:sp>
      <p:graphicFrame>
        <p:nvGraphicFramePr>
          <p:cNvPr id="3074" name="Object 4">
            <a:hlinkClick r:id="" action="ppaction://ole?verb=0"/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2465388" y="3968750"/>
          <a:ext cx="4251325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Equation" r:id="rId4" imgW="1752480" imgH="393480" progId="Equation.3">
                  <p:embed/>
                </p:oleObj>
              </mc:Choice>
              <mc:Fallback>
                <p:oleObj name="Equation" r:id="rId4" imgW="1752480" imgH="39348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5388" y="3968750"/>
                        <a:ext cx="4251325" cy="95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7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eaLnBrk="1" hangingPunct="1"/>
            <a:r>
              <a:rPr lang="fr-FR" dirty="0" smtClean="0"/>
              <a:t>Déterminer la probabilité que les ventes journalières soient entre 235$ et 250$</a:t>
            </a:r>
          </a:p>
          <a:p>
            <a:pPr eaLnBrk="1" hangingPunct="1"/>
            <a:r>
              <a:rPr lang="fr-FR" dirty="0" smtClean="0"/>
              <a:t>Soit l’événement </a:t>
            </a:r>
            <a:r>
              <a:rPr lang="fr-FR" i="1" dirty="0" smtClean="0"/>
              <a:t>E</a:t>
            </a:r>
            <a:r>
              <a:rPr lang="fr-FR" dirty="0" smtClean="0"/>
              <a:t>: ventes journalières entre 235$ et 250$ alors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Vocabulaire des événements</a:t>
            </a:r>
          </a:p>
        </p:txBody>
      </p:sp>
      <p:sp>
        <p:nvSpPr>
          <p:cNvPr id="410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B6A479F1-2C19-4149-A523-6D2039BF5A26}" type="slidenum">
              <a:rPr lang="fr-FR" smtClean="0"/>
              <a:pPr/>
              <a:t>19</a:t>
            </a:fld>
            <a:endParaRPr lang="fr-FR" smtClean="0"/>
          </a:p>
        </p:txBody>
      </p:sp>
      <p:sp>
        <p:nvSpPr>
          <p:cNvPr id="410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49288" y="1776413"/>
            <a:ext cx="8277225" cy="4864100"/>
          </a:xfrm>
          <a:noFill/>
        </p:spPr>
        <p:txBody>
          <a:bodyPr lIns="90488" tIns="44450" rIns="90488" bIns="44450"/>
          <a:lstStyle/>
          <a:p>
            <a:pPr marL="450850" indent="-450850" eaLnBrk="1" hangingPunct="1">
              <a:tabLst>
                <a:tab pos="2336800" algn="l"/>
              </a:tabLst>
            </a:pPr>
            <a:r>
              <a:rPr lang="fr-FR" i="1" smtClean="0"/>
              <a:t>S</a:t>
            </a:r>
            <a:r>
              <a:rPr lang="fr-FR" smtClean="0"/>
              <a:t>	</a:t>
            </a:r>
            <a:r>
              <a:rPr lang="fr-CA" smtClean="0"/>
              <a:t>espace échantillonnal, </a:t>
            </a:r>
            <a:r>
              <a:rPr lang="fr-FR" smtClean="0"/>
              <a:t>événement 		certain</a:t>
            </a:r>
          </a:p>
          <a:p>
            <a:pPr marL="450850" indent="-450850" eaLnBrk="1" hangingPunct="1">
              <a:tabLst>
                <a:tab pos="2336800" algn="l"/>
              </a:tabLst>
            </a:pPr>
            <a:r>
              <a:rPr lang="fr-FR" i="1" smtClean="0"/>
              <a:t> </a:t>
            </a:r>
            <a:r>
              <a:rPr lang="fr-FR" i="1" smtClean="0">
                <a:latin typeface="Symbol" pitchFamily="18" charset="2"/>
              </a:rPr>
              <a:t>f</a:t>
            </a:r>
            <a:r>
              <a:rPr lang="fr-FR" smtClean="0"/>
              <a:t> 	événement impossible, ensemble vide</a:t>
            </a:r>
          </a:p>
          <a:p>
            <a:pPr marL="450850" indent="-450850" eaLnBrk="1" hangingPunct="1">
              <a:tabLst>
                <a:tab pos="2336800" algn="l"/>
              </a:tabLst>
            </a:pPr>
            <a:r>
              <a:rPr lang="fr-FR" i="1" smtClean="0"/>
              <a:t>A</a:t>
            </a:r>
            <a:r>
              <a:rPr lang="fr-FR" smtClean="0"/>
              <a:t>	événement quelconque</a:t>
            </a:r>
          </a:p>
          <a:p>
            <a:pPr marL="450850" indent="-450850" eaLnBrk="1" hangingPunct="1">
              <a:tabLst>
                <a:tab pos="2336800" algn="l"/>
              </a:tabLst>
            </a:pPr>
            <a:r>
              <a:rPr lang="fr-FR" i="1" smtClean="0"/>
              <a:t>A'</a:t>
            </a:r>
            <a:r>
              <a:rPr lang="fr-FR" smtClean="0"/>
              <a:t>	événement contraire</a:t>
            </a:r>
            <a:r>
              <a:rPr lang="fr-CA" smtClean="0"/>
              <a:t> à </a:t>
            </a:r>
            <a:r>
              <a:rPr lang="fr-CA" i="1" smtClean="0"/>
              <a:t>A</a:t>
            </a:r>
            <a:r>
              <a:rPr lang="fr-CA" smtClean="0"/>
              <a:t> ou	</a:t>
            </a:r>
            <a:r>
              <a:rPr lang="fr-FR" smtClean="0"/>
              <a:t>complémentaire de A (</a:t>
            </a:r>
            <a:r>
              <a:rPr lang="fr-FR" i="1" smtClean="0"/>
              <a:t>non A</a:t>
            </a:r>
            <a:r>
              <a:rPr lang="fr-FR" smtClean="0"/>
              <a:t>)</a:t>
            </a:r>
          </a:p>
          <a:p>
            <a:pPr marL="450850" indent="-450850" eaLnBrk="1" hangingPunct="1">
              <a:tabLst>
                <a:tab pos="2336800" algn="l"/>
              </a:tabLst>
            </a:pPr>
            <a:r>
              <a:rPr lang="fr-FR" smtClean="0"/>
              <a:t> 	</a:t>
            </a:r>
            <a:r>
              <a:rPr lang="fr-FR" i="1" smtClean="0"/>
              <a:t>A</a:t>
            </a:r>
            <a:r>
              <a:rPr lang="fr-FR" smtClean="0"/>
              <a:t> union </a:t>
            </a:r>
            <a:r>
              <a:rPr lang="fr-FR" i="1" smtClean="0"/>
              <a:t>B</a:t>
            </a:r>
            <a:r>
              <a:rPr lang="fr-FR" smtClean="0"/>
              <a:t> (</a:t>
            </a:r>
            <a:r>
              <a:rPr lang="fr-FR" i="1" smtClean="0"/>
              <a:t>A ou B</a:t>
            </a:r>
            <a:r>
              <a:rPr lang="fr-FR" smtClean="0"/>
              <a:t>)</a:t>
            </a:r>
          </a:p>
          <a:p>
            <a:pPr marL="450850" indent="-450850" eaLnBrk="1" hangingPunct="1">
              <a:tabLst>
                <a:tab pos="2336800" algn="l"/>
              </a:tabLst>
            </a:pPr>
            <a:r>
              <a:rPr lang="fr-FR" smtClean="0"/>
              <a:t> 	</a:t>
            </a:r>
            <a:r>
              <a:rPr lang="fr-FR" i="1" smtClean="0"/>
              <a:t>A</a:t>
            </a:r>
            <a:r>
              <a:rPr lang="fr-FR" smtClean="0"/>
              <a:t> intersection </a:t>
            </a:r>
            <a:r>
              <a:rPr lang="fr-FR" i="1" smtClean="0"/>
              <a:t>B</a:t>
            </a:r>
            <a:r>
              <a:rPr lang="fr-FR" smtClean="0"/>
              <a:t> (</a:t>
            </a:r>
            <a:r>
              <a:rPr lang="fr-FR" i="1" smtClean="0"/>
              <a:t>A et B</a:t>
            </a:r>
            <a:r>
              <a:rPr lang="fr-FR" smtClean="0"/>
              <a:t>)</a:t>
            </a:r>
          </a:p>
        </p:txBody>
      </p:sp>
      <p:graphicFrame>
        <p:nvGraphicFramePr>
          <p:cNvPr id="4098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1127125" y="4784725"/>
          <a:ext cx="1073150" cy="420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6" name="Equation" r:id="rId5" imgW="419040" imgH="164880" progId="Equation.3">
                  <p:embed/>
                </p:oleObj>
              </mc:Choice>
              <mc:Fallback>
                <p:oleObj name="Equation" r:id="rId5" imgW="419040" imgH="16488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7125" y="4784725"/>
                        <a:ext cx="1073150" cy="420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1122363" y="5299075"/>
          <a:ext cx="1073150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7" name="Equation" r:id="rId7" imgW="419040" imgH="164880" progId="Equation.3">
                  <p:embed/>
                </p:oleObj>
              </mc:Choice>
              <mc:Fallback>
                <p:oleObj name="Equation" r:id="rId7" imgW="419040" imgH="16488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2363" y="5299075"/>
                        <a:ext cx="1073150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Les diagrammes de Venn</a:t>
            </a:r>
          </a:p>
        </p:txBody>
      </p:sp>
      <p:sp>
        <p:nvSpPr>
          <p:cNvPr id="686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9AE13A63-3D5A-4B01-A6C6-133C3597573B}" type="slidenum">
              <a:rPr lang="fr-FR" smtClean="0"/>
              <a:pPr/>
              <a:t>20</a:t>
            </a:fld>
            <a:endParaRPr lang="fr-FR" smtClean="0"/>
          </a:p>
        </p:txBody>
      </p:sp>
      <p:sp>
        <p:nvSpPr>
          <p:cNvPr id="68612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Soit </a:t>
            </a:r>
            <a:r>
              <a:rPr lang="fr-FR" i="1" smtClean="0"/>
              <a:t>A</a:t>
            </a:r>
            <a:r>
              <a:rPr lang="fr-FR" smtClean="0"/>
              <a:t> un événement quelconque de </a:t>
            </a:r>
            <a:r>
              <a:rPr lang="fr-FR" i="1" smtClean="0"/>
              <a:t>S</a:t>
            </a:r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r>
              <a:rPr lang="fr-FR" smtClean="0"/>
              <a:t>Soit </a:t>
            </a:r>
            <a:r>
              <a:rPr lang="fr-FR" i="1" smtClean="0"/>
              <a:t>A</a:t>
            </a:r>
            <a:r>
              <a:rPr lang="fr-FR" smtClean="0"/>
              <a:t> et </a:t>
            </a:r>
            <a:r>
              <a:rPr lang="fr-FR" i="1" smtClean="0"/>
              <a:t>B</a:t>
            </a:r>
            <a:r>
              <a:rPr lang="fr-FR" smtClean="0"/>
              <a:t> deux événements de </a:t>
            </a:r>
            <a:r>
              <a:rPr lang="fr-FR" i="1" smtClean="0"/>
              <a:t>S</a:t>
            </a:r>
            <a:r>
              <a:rPr lang="fr-FR" smtClean="0"/>
              <a:t>:</a:t>
            </a:r>
          </a:p>
          <a:p>
            <a:pPr eaLnBrk="1" hangingPunct="1">
              <a:buFontTx/>
              <a:buNone/>
            </a:pPr>
            <a:r>
              <a:rPr lang="fr-FR" smtClean="0"/>
              <a:t>		incompatibles		compatibles</a:t>
            </a:r>
          </a:p>
        </p:txBody>
      </p:sp>
      <p:pic>
        <p:nvPicPr>
          <p:cNvPr id="68613" name="Picture 1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7222" y="2067969"/>
            <a:ext cx="2249487" cy="13636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pic>
        <p:nvPicPr>
          <p:cNvPr id="68614" name="Picture 1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98588" y="4752975"/>
            <a:ext cx="2249487" cy="13874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pic>
        <p:nvPicPr>
          <p:cNvPr id="68615" name="Picture 12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05375" y="4752975"/>
            <a:ext cx="2178050" cy="13906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7: diagramme de Venn</a:t>
            </a:r>
          </a:p>
        </p:txBody>
      </p:sp>
      <p:sp>
        <p:nvSpPr>
          <p:cNvPr id="6963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A3E246F1-8C4D-4C0F-9428-EBD9DD71E7DD}" type="slidenum">
              <a:rPr lang="fr-FR" smtClean="0"/>
              <a:pPr/>
              <a:t>21</a:t>
            </a:fld>
            <a:endParaRPr lang="fr-FR" smtClean="0"/>
          </a:p>
        </p:txBody>
      </p:sp>
      <p:sp>
        <p:nvSpPr>
          <p:cNvPr id="6963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828800"/>
          </a:xfrm>
        </p:spPr>
        <p:txBody>
          <a:bodyPr/>
          <a:lstStyle/>
          <a:p>
            <a:pPr eaLnBrk="1" hangingPunct="1"/>
            <a:r>
              <a:rPr lang="fr-FR" smtClean="0"/>
              <a:t>Lancer un dé une fois</a:t>
            </a:r>
          </a:p>
          <a:p>
            <a:pPr lvl="1" eaLnBrk="1" hangingPunct="1">
              <a:buFontTx/>
              <a:buNone/>
            </a:pPr>
            <a:r>
              <a:rPr lang="fr-FR" smtClean="0"/>
              <a:t>	</a:t>
            </a:r>
            <a:r>
              <a:rPr lang="fr-FR" i="1" smtClean="0"/>
              <a:t>S = </a:t>
            </a:r>
            <a:r>
              <a:rPr lang="en-US" i="1" smtClean="0"/>
              <a:t>{1,2,3,4,5,6}</a:t>
            </a:r>
            <a:r>
              <a:rPr lang="fr-FR" smtClean="0"/>
              <a:t> </a:t>
            </a:r>
          </a:p>
          <a:p>
            <a:pPr lvl="1" eaLnBrk="1" hangingPunct="1">
              <a:buFontTx/>
              <a:buNone/>
            </a:pPr>
            <a:r>
              <a:rPr lang="fr-FR" smtClean="0"/>
              <a:t>	</a:t>
            </a:r>
            <a:r>
              <a:rPr lang="fr-FR" i="1" smtClean="0"/>
              <a:t>A</a:t>
            </a:r>
            <a:r>
              <a:rPr lang="fr-FR" smtClean="0"/>
              <a:t>: obtenir un nombre pair, </a:t>
            </a:r>
            <a:r>
              <a:rPr lang="fr-FR" i="1" smtClean="0"/>
              <a:t>A={2,4,6}</a:t>
            </a:r>
          </a:p>
        </p:txBody>
      </p:sp>
      <p:grpSp>
        <p:nvGrpSpPr>
          <p:cNvPr id="69637" name="Group 23"/>
          <p:cNvGrpSpPr>
            <a:grpSpLocks/>
          </p:cNvGrpSpPr>
          <p:nvPr/>
        </p:nvGrpSpPr>
        <p:grpSpPr bwMode="auto">
          <a:xfrm>
            <a:off x="2800350" y="3471863"/>
            <a:ext cx="3956050" cy="2311400"/>
            <a:chOff x="1764" y="2187"/>
            <a:chExt cx="2492" cy="1456"/>
          </a:xfrm>
        </p:grpSpPr>
        <p:sp>
          <p:nvSpPr>
            <p:cNvPr id="69638" name="Oval 11"/>
            <p:cNvSpPr>
              <a:spLocks noChangeArrowheads="1"/>
            </p:cNvSpPr>
            <p:nvPr/>
          </p:nvSpPr>
          <p:spPr bwMode="auto">
            <a:xfrm>
              <a:off x="1910" y="2478"/>
              <a:ext cx="1061" cy="1015"/>
            </a:xfrm>
            <a:prstGeom prst="ellipse">
              <a:avLst/>
            </a:prstGeom>
            <a:solidFill>
              <a:srgbClr val="CCFF99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69639" name="Rectangle 4"/>
            <p:cNvSpPr>
              <a:spLocks noChangeArrowheads="1"/>
            </p:cNvSpPr>
            <p:nvPr/>
          </p:nvSpPr>
          <p:spPr bwMode="auto">
            <a:xfrm>
              <a:off x="1764" y="2244"/>
              <a:ext cx="2203" cy="1399"/>
            </a:xfrm>
            <a:prstGeom prst="rect">
              <a:avLst/>
            </a:prstGeom>
            <a:noFill/>
            <a:ln w="28575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69640" name="Text Box 5"/>
            <p:cNvSpPr txBox="1">
              <a:spLocks noChangeArrowheads="1"/>
            </p:cNvSpPr>
            <p:nvPr/>
          </p:nvSpPr>
          <p:spPr bwMode="auto">
            <a:xfrm>
              <a:off x="2110" y="2788"/>
              <a:ext cx="302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2</a:t>
              </a:r>
              <a:endParaRPr lang="fr-FR" sz="2400"/>
            </a:p>
          </p:txBody>
        </p:sp>
        <p:sp>
          <p:nvSpPr>
            <p:cNvPr id="69641" name="Text Box 6"/>
            <p:cNvSpPr txBox="1">
              <a:spLocks noChangeArrowheads="1"/>
            </p:cNvSpPr>
            <p:nvPr/>
          </p:nvSpPr>
          <p:spPr bwMode="auto">
            <a:xfrm>
              <a:off x="2422" y="2661"/>
              <a:ext cx="302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4</a:t>
              </a:r>
              <a:endParaRPr lang="fr-FR" sz="2400"/>
            </a:p>
          </p:txBody>
        </p:sp>
        <p:sp>
          <p:nvSpPr>
            <p:cNvPr id="69642" name="Text Box 7"/>
            <p:cNvSpPr txBox="1">
              <a:spLocks noChangeArrowheads="1"/>
            </p:cNvSpPr>
            <p:nvPr/>
          </p:nvSpPr>
          <p:spPr bwMode="auto">
            <a:xfrm>
              <a:off x="3426" y="2537"/>
              <a:ext cx="302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1</a:t>
              </a:r>
              <a:endParaRPr lang="fr-FR" sz="2400"/>
            </a:p>
          </p:txBody>
        </p:sp>
        <p:sp>
          <p:nvSpPr>
            <p:cNvPr id="69643" name="Text Box 8"/>
            <p:cNvSpPr txBox="1">
              <a:spLocks noChangeArrowheads="1"/>
            </p:cNvSpPr>
            <p:nvPr/>
          </p:nvSpPr>
          <p:spPr bwMode="auto">
            <a:xfrm>
              <a:off x="3106" y="2771"/>
              <a:ext cx="302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3</a:t>
              </a:r>
              <a:endParaRPr lang="fr-FR" sz="2400"/>
            </a:p>
          </p:txBody>
        </p:sp>
        <p:sp>
          <p:nvSpPr>
            <p:cNvPr id="69644" name="Text Box 9"/>
            <p:cNvSpPr txBox="1">
              <a:spLocks noChangeArrowheads="1"/>
            </p:cNvSpPr>
            <p:nvPr/>
          </p:nvSpPr>
          <p:spPr bwMode="auto">
            <a:xfrm>
              <a:off x="2473" y="2990"/>
              <a:ext cx="302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6</a:t>
              </a:r>
              <a:endParaRPr lang="fr-FR" sz="2400"/>
            </a:p>
          </p:txBody>
        </p:sp>
        <p:sp>
          <p:nvSpPr>
            <p:cNvPr id="69645" name="Text Box 10"/>
            <p:cNvSpPr txBox="1">
              <a:spLocks noChangeArrowheads="1"/>
            </p:cNvSpPr>
            <p:nvPr/>
          </p:nvSpPr>
          <p:spPr bwMode="auto">
            <a:xfrm>
              <a:off x="3426" y="3047"/>
              <a:ext cx="302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5</a:t>
              </a:r>
              <a:endParaRPr lang="fr-FR" sz="2400"/>
            </a:p>
          </p:txBody>
        </p:sp>
        <p:sp>
          <p:nvSpPr>
            <p:cNvPr id="69646" name="Text Box 12"/>
            <p:cNvSpPr txBox="1">
              <a:spLocks noChangeArrowheads="1"/>
            </p:cNvSpPr>
            <p:nvPr/>
          </p:nvSpPr>
          <p:spPr bwMode="auto">
            <a:xfrm>
              <a:off x="3954" y="2187"/>
              <a:ext cx="302" cy="327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i="1"/>
                <a:t>S</a:t>
              </a:r>
              <a:endParaRPr lang="fr-FR" sz="2800" i="1"/>
            </a:p>
          </p:txBody>
        </p:sp>
        <p:sp>
          <p:nvSpPr>
            <p:cNvPr id="69647" name="Text Box 13"/>
            <p:cNvSpPr txBox="1">
              <a:spLocks noChangeArrowheads="1"/>
            </p:cNvSpPr>
            <p:nvPr/>
          </p:nvSpPr>
          <p:spPr bwMode="auto">
            <a:xfrm>
              <a:off x="1891" y="2360"/>
              <a:ext cx="312" cy="327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i="1"/>
                <a:t>A</a:t>
              </a:r>
              <a:endParaRPr lang="fr-FR" sz="2800" i="1"/>
            </a:p>
          </p:txBody>
        </p:sp>
        <p:sp>
          <p:nvSpPr>
            <p:cNvPr id="69648" name="Oval 16"/>
            <p:cNvSpPr>
              <a:spLocks noChangeArrowheads="1"/>
            </p:cNvSpPr>
            <p:nvPr/>
          </p:nvSpPr>
          <p:spPr bwMode="auto">
            <a:xfrm>
              <a:off x="3503" y="3275"/>
              <a:ext cx="56" cy="56"/>
            </a:xfrm>
            <a:prstGeom prst="ellipse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69649" name="Oval 17"/>
            <p:cNvSpPr>
              <a:spLocks noChangeArrowheads="1"/>
            </p:cNvSpPr>
            <p:nvPr/>
          </p:nvSpPr>
          <p:spPr bwMode="auto">
            <a:xfrm>
              <a:off x="2184" y="3028"/>
              <a:ext cx="56" cy="56"/>
            </a:xfrm>
            <a:prstGeom prst="ellipse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69650" name="Oval 18"/>
            <p:cNvSpPr>
              <a:spLocks noChangeArrowheads="1"/>
            </p:cNvSpPr>
            <p:nvPr/>
          </p:nvSpPr>
          <p:spPr bwMode="auto">
            <a:xfrm>
              <a:off x="2504" y="2891"/>
              <a:ext cx="56" cy="56"/>
            </a:xfrm>
            <a:prstGeom prst="ellipse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69651" name="Oval 19"/>
            <p:cNvSpPr>
              <a:spLocks noChangeArrowheads="1"/>
            </p:cNvSpPr>
            <p:nvPr/>
          </p:nvSpPr>
          <p:spPr bwMode="auto">
            <a:xfrm>
              <a:off x="2541" y="3220"/>
              <a:ext cx="56" cy="56"/>
            </a:xfrm>
            <a:prstGeom prst="ellipse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69652" name="Oval 20"/>
            <p:cNvSpPr>
              <a:spLocks noChangeArrowheads="1"/>
            </p:cNvSpPr>
            <p:nvPr/>
          </p:nvSpPr>
          <p:spPr bwMode="auto">
            <a:xfrm>
              <a:off x="3173" y="3010"/>
              <a:ext cx="56" cy="56"/>
            </a:xfrm>
            <a:prstGeom prst="ellipse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69653" name="Oval 21"/>
            <p:cNvSpPr>
              <a:spLocks noChangeArrowheads="1"/>
            </p:cNvSpPr>
            <p:nvPr/>
          </p:nvSpPr>
          <p:spPr bwMode="auto">
            <a:xfrm>
              <a:off x="3502" y="2781"/>
              <a:ext cx="56" cy="56"/>
            </a:xfrm>
            <a:prstGeom prst="ellipse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CA" sz="3600" smtClean="0"/>
              <a:t>L’union et l’intersection </a:t>
            </a:r>
            <a:br>
              <a:rPr lang="fr-CA" sz="3600" smtClean="0"/>
            </a:br>
            <a:r>
              <a:rPr lang="fr-CA" sz="3600" smtClean="0"/>
              <a:t>de deux événements </a:t>
            </a:r>
            <a:r>
              <a:rPr lang="fr-CA" sz="3600" i="1" smtClean="0"/>
              <a:t>A</a:t>
            </a:r>
            <a:r>
              <a:rPr lang="fr-CA" sz="3600" smtClean="0"/>
              <a:t> et </a:t>
            </a:r>
            <a:r>
              <a:rPr lang="fr-CA" sz="3600" i="1" smtClean="0"/>
              <a:t>B</a:t>
            </a:r>
            <a:endParaRPr lang="fr-FR" sz="3600" i="1" smtClean="0"/>
          </a:p>
        </p:txBody>
      </p:sp>
      <p:sp>
        <p:nvSpPr>
          <p:cNvPr id="70659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600200"/>
            <a:ext cx="7772400" cy="4637088"/>
          </a:xfrm>
        </p:spPr>
        <p:txBody>
          <a:bodyPr/>
          <a:lstStyle/>
          <a:p>
            <a:pPr marL="354013" indent="-354013" eaLnBrk="1" hangingPunct="1">
              <a:tabLst>
                <a:tab pos="4129088" algn="l"/>
              </a:tabLst>
            </a:pPr>
            <a:r>
              <a:rPr lang="fr-CA" i="1" smtClean="0"/>
              <a:t>A </a:t>
            </a:r>
            <a:r>
              <a:rPr lang="fr-CA" i="1" smtClean="0">
                <a:sym typeface="Symbol" pitchFamily="18" charset="2"/>
              </a:rPr>
              <a:t></a:t>
            </a:r>
            <a:r>
              <a:rPr lang="fr-CA" i="1" smtClean="0"/>
              <a:t> B</a:t>
            </a:r>
          </a:p>
          <a:p>
            <a:pPr marL="354013" indent="-354013" eaLnBrk="1" hangingPunct="1">
              <a:tabLst>
                <a:tab pos="4129088" algn="l"/>
              </a:tabLst>
            </a:pPr>
            <a:endParaRPr lang="fr-CA" smtClean="0"/>
          </a:p>
          <a:p>
            <a:pPr marL="354013" indent="-354013" eaLnBrk="1" hangingPunct="1">
              <a:tabLst>
                <a:tab pos="4129088" algn="l"/>
              </a:tabLst>
            </a:pPr>
            <a:endParaRPr lang="fr-CA" smtClean="0"/>
          </a:p>
          <a:p>
            <a:pPr marL="354013" indent="-354013" eaLnBrk="1" hangingPunct="1">
              <a:tabLst>
                <a:tab pos="4129088" algn="l"/>
              </a:tabLst>
            </a:pPr>
            <a:endParaRPr lang="fr-CA" smtClean="0"/>
          </a:p>
          <a:p>
            <a:pPr marL="354013" indent="-354013" eaLnBrk="1" hangingPunct="1">
              <a:tabLst>
                <a:tab pos="4129088" algn="l"/>
              </a:tabLst>
            </a:pPr>
            <a:r>
              <a:rPr lang="fr-CA" i="1" smtClean="0"/>
              <a:t>A </a:t>
            </a:r>
            <a:r>
              <a:rPr lang="fr-CA" i="1" smtClean="0">
                <a:sym typeface="Symbol" pitchFamily="18" charset="2"/>
              </a:rPr>
              <a:t></a:t>
            </a:r>
            <a:r>
              <a:rPr lang="fr-CA" i="1" smtClean="0"/>
              <a:t> B</a:t>
            </a:r>
          </a:p>
          <a:p>
            <a:pPr marL="354013" indent="-354013" eaLnBrk="1" hangingPunct="1">
              <a:buFontTx/>
              <a:buNone/>
              <a:tabLst>
                <a:tab pos="4129088" algn="l"/>
              </a:tabLst>
            </a:pPr>
            <a:endParaRPr lang="fr-CA" smtClean="0"/>
          </a:p>
        </p:txBody>
      </p:sp>
      <p:sp>
        <p:nvSpPr>
          <p:cNvPr id="70658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74A75DF5-38B9-413D-A29D-605976EE644E}" type="slidenum">
              <a:rPr lang="fr-FR" smtClean="0"/>
              <a:pPr/>
              <a:t>22</a:t>
            </a:fld>
            <a:endParaRPr lang="fr-FR" smtClean="0"/>
          </a:p>
        </p:txBody>
      </p:sp>
      <p:grpSp>
        <p:nvGrpSpPr>
          <p:cNvPr id="70661" name="Group 4"/>
          <p:cNvGrpSpPr>
            <a:grpSpLocks/>
          </p:cNvGrpSpPr>
          <p:nvPr/>
        </p:nvGrpSpPr>
        <p:grpSpPr bwMode="auto">
          <a:xfrm>
            <a:off x="1692275" y="4224338"/>
            <a:ext cx="2232025" cy="1368425"/>
            <a:chOff x="1251" y="1831"/>
            <a:chExt cx="1101" cy="663"/>
          </a:xfrm>
        </p:grpSpPr>
        <p:sp>
          <p:nvSpPr>
            <p:cNvPr id="70685" name="Rectangle 5"/>
            <p:cNvSpPr>
              <a:spLocks noChangeArrowheads="1"/>
            </p:cNvSpPr>
            <p:nvPr/>
          </p:nvSpPr>
          <p:spPr bwMode="auto">
            <a:xfrm>
              <a:off x="1251" y="1842"/>
              <a:ext cx="1080" cy="65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86" name="Text Box 6"/>
            <p:cNvSpPr txBox="1">
              <a:spLocks noChangeArrowheads="1"/>
            </p:cNvSpPr>
            <p:nvPr/>
          </p:nvSpPr>
          <p:spPr bwMode="auto">
            <a:xfrm>
              <a:off x="2184" y="1831"/>
              <a:ext cx="168" cy="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>
                  <a:cs typeface="Times New Roman" pitchFamily="18" charset="0"/>
                </a:rPr>
                <a:t>S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70687" name="Oval 7"/>
            <p:cNvSpPr>
              <a:spLocks noChangeArrowheads="1"/>
            </p:cNvSpPr>
            <p:nvPr/>
          </p:nvSpPr>
          <p:spPr bwMode="auto">
            <a:xfrm>
              <a:off x="1299" y="1965"/>
              <a:ext cx="456" cy="391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88" name="Oval 8"/>
            <p:cNvSpPr>
              <a:spLocks noChangeArrowheads="1"/>
            </p:cNvSpPr>
            <p:nvPr/>
          </p:nvSpPr>
          <p:spPr bwMode="auto">
            <a:xfrm>
              <a:off x="1824" y="1962"/>
              <a:ext cx="456" cy="391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89" name="Text Box 9"/>
            <p:cNvSpPr txBox="1">
              <a:spLocks noChangeArrowheads="1"/>
            </p:cNvSpPr>
            <p:nvPr/>
          </p:nvSpPr>
          <p:spPr bwMode="auto">
            <a:xfrm>
              <a:off x="1344" y="1959"/>
              <a:ext cx="168" cy="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>
                  <a:cs typeface="Times New Roman" pitchFamily="18" charset="0"/>
                </a:rPr>
                <a:t>A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70690" name="Text Box 10"/>
            <p:cNvSpPr txBox="1">
              <a:spLocks noChangeArrowheads="1"/>
            </p:cNvSpPr>
            <p:nvPr/>
          </p:nvSpPr>
          <p:spPr bwMode="auto">
            <a:xfrm>
              <a:off x="2064" y="1965"/>
              <a:ext cx="168" cy="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>
                  <a:cs typeface="Times New Roman" pitchFamily="18" charset="0"/>
                </a:rPr>
                <a:t>B</a:t>
              </a:r>
              <a:endParaRPr lang="fr-CA" sz="2400">
                <a:latin typeface="Arial" charset="0"/>
              </a:endParaRPr>
            </a:p>
          </p:txBody>
        </p:sp>
      </p:grpSp>
      <p:grpSp>
        <p:nvGrpSpPr>
          <p:cNvPr id="70662" name="Group 13"/>
          <p:cNvGrpSpPr>
            <a:grpSpLocks/>
          </p:cNvGrpSpPr>
          <p:nvPr/>
        </p:nvGrpSpPr>
        <p:grpSpPr bwMode="auto">
          <a:xfrm>
            <a:off x="1692275" y="2249488"/>
            <a:ext cx="2232025" cy="1368425"/>
            <a:chOff x="1251" y="1831"/>
            <a:chExt cx="1101" cy="663"/>
          </a:xfrm>
        </p:grpSpPr>
        <p:sp>
          <p:nvSpPr>
            <p:cNvPr id="70679" name="Rectangle 14"/>
            <p:cNvSpPr>
              <a:spLocks noChangeArrowheads="1"/>
            </p:cNvSpPr>
            <p:nvPr/>
          </p:nvSpPr>
          <p:spPr bwMode="auto">
            <a:xfrm>
              <a:off x="1251" y="1842"/>
              <a:ext cx="1080" cy="65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80" name="Text Box 15"/>
            <p:cNvSpPr txBox="1">
              <a:spLocks noChangeArrowheads="1"/>
            </p:cNvSpPr>
            <p:nvPr/>
          </p:nvSpPr>
          <p:spPr bwMode="auto">
            <a:xfrm>
              <a:off x="2184" y="1831"/>
              <a:ext cx="168" cy="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>
                  <a:cs typeface="Times New Roman" pitchFamily="18" charset="0"/>
                </a:rPr>
                <a:t>S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70681" name="Oval 16" descr="Diagonales larges vers le haut"/>
            <p:cNvSpPr>
              <a:spLocks noChangeArrowheads="1"/>
            </p:cNvSpPr>
            <p:nvPr/>
          </p:nvSpPr>
          <p:spPr bwMode="auto">
            <a:xfrm>
              <a:off x="1299" y="1965"/>
              <a:ext cx="456" cy="391"/>
            </a:xfrm>
            <a:prstGeom prst="ellipse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82" name="Oval 17" descr="Diagonales larges vers le haut"/>
            <p:cNvSpPr>
              <a:spLocks noChangeArrowheads="1"/>
            </p:cNvSpPr>
            <p:nvPr/>
          </p:nvSpPr>
          <p:spPr bwMode="auto">
            <a:xfrm>
              <a:off x="1824" y="1962"/>
              <a:ext cx="456" cy="391"/>
            </a:xfrm>
            <a:prstGeom prst="ellipse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83" name="Text Box 18"/>
            <p:cNvSpPr txBox="1">
              <a:spLocks noChangeArrowheads="1"/>
            </p:cNvSpPr>
            <p:nvPr/>
          </p:nvSpPr>
          <p:spPr bwMode="auto">
            <a:xfrm>
              <a:off x="1344" y="1959"/>
              <a:ext cx="168" cy="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>
                  <a:cs typeface="Times New Roman" pitchFamily="18" charset="0"/>
                </a:rPr>
                <a:t>A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70684" name="Text Box 19"/>
            <p:cNvSpPr txBox="1">
              <a:spLocks noChangeArrowheads="1"/>
            </p:cNvSpPr>
            <p:nvPr/>
          </p:nvSpPr>
          <p:spPr bwMode="auto">
            <a:xfrm>
              <a:off x="2064" y="1965"/>
              <a:ext cx="168" cy="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>
                  <a:cs typeface="Times New Roman" pitchFamily="18" charset="0"/>
                </a:rPr>
                <a:t>B</a:t>
              </a:r>
              <a:endParaRPr lang="fr-CA" sz="2400">
                <a:latin typeface="Arial" charset="0"/>
              </a:endParaRPr>
            </a:p>
          </p:txBody>
        </p:sp>
      </p:grpSp>
      <p:grpSp>
        <p:nvGrpSpPr>
          <p:cNvPr id="70663" name="Group 20"/>
          <p:cNvGrpSpPr>
            <a:grpSpLocks/>
          </p:cNvGrpSpPr>
          <p:nvPr/>
        </p:nvGrpSpPr>
        <p:grpSpPr bwMode="auto">
          <a:xfrm>
            <a:off x="5364163" y="2249488"/>
            <a:ext cx="2160587" cy="1368425"/>
            <a:chOff x="2521" y="1826"/>
            <a:chExt cx="1103" cy="652"/>
          </a:xfrm>
        </p:grpSpPr>
        <p:sp>
          <p:nvSpPr>
            <p:cNvPr id="70673" name="Rectangle 21"/>
            <p:cNvSpPr>
              <a:spLocks noChangeArrowheads="1"/>
            </p:cNvSpPr>
            <p:nvPr/>
          </p:nvSpPr>
          <p:spPr bwMode="auto">
            <a:xfrm>
              <a:off x="2521" y="1826"/>
              <a:ext cx="1080" cy="65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74" name="Text Box 22"/>
            <p:cNvSpPr txBox="1">
              <a:spLocks noChangeArrowheads="1"/>
            </p:cNvSpPr>
            <p:nvPr/>
          </p:nvSpPr>
          <p:spPr bwMode="auto">
            <a:xfrm>
              <a:off x="3456" y="1829"/>
              <a:ext cx="168" cy="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>
                  <a:cs typeface="Times New Roman" pitchFamily="18" charset="0"/>
                </a:rPr>
                <a:t>S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70675" name="Oval 23" descr="Diagonales larges vers le haut"/>
            <p:cNvSpPr>
              <a:spLocks noChangeArrowheads="1"/>
            </p:cNvSpPr>
            <p:nvPr/>
          </p:nvSpPr>
          <p:spPr bwMode="auto">
            <a:xfrm>
              <a:off x="2640" y="1959"/>
              <a:ext cx="456" cy="391"/>
            </a:xfrm>
            <a:prstGeom prst="ellipse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76" name="Oval 24" descr="Diagonales larges vers le haut"/>
            <p:cNvSpPr>
              <a:spLocks noChangeArrowheads="1"/>
            </p:cNvSpPr>
            <p:nvPr/>
          </p:nvSpPr>
          <p:spPr bwMode="auto">
            <a:xfrm>
              <a:off x="2928" y="1959"/>
              <a:ext cx="456" cy="391"/>
            </a:xfrm>
            <a:prstGeom prst="ellipse">
              <a:avLst/>
            </a:prstGeom>
            <a:pattFill prst="wdUpDiag">
              <a:fgClr>
                <a:schemeClr val="accent1">
                  <a:alpha val="85097"/>
                </a:schemeClr>
              </a:fgClr>
              <a:bgClr>
                <a:schemeClr val="bg1">
                  <a:alpha val="85097"/>
                </a:schemeClr>
              </a:bgClr>
            </a:patt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77" name="Text Box 25"/>
            <p:cNvSpPr txBox="1">
              <a:spLocks noChangeArrowheads="1"/>
            </p:cNvSpPr>
            <p:nvPr/>
          </p:nvSpPr>
          <p:spPr bwMode="auto">
            <a:xfrm>
              <a:off x="3144" y="1965"/>
              <a:ext cx="168" cy="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>
                  <a:cs typeface="Times New Roman" pitchFamily="18" charset="0"/>
                </a:rPr>
                <a:t>B</a:t>
              </a:r>
              <a:endParaRPr lang="fr-CA" sz="2400">
                <a:latin typeface="Arial" charset="0"/>
              </a:endParaRPr>
            </a:p>
          </p:txBody>
        </p:sp>
        <p:sp>
          <p:nvSpPr>
            <p:cNvPr id="70678" name="Text Box 26"/>
            <p:cNvSpPr txBox="1">
              <a:spLocks noChangeArrowheads="1"/>
            </p:cNvSpPr>
            <p:nvPr/>
          </p:nvSpPr>
          <p:spPr bwMode="auto">
            <a:xfrm>
              <a:off x="2664" y="1959"/>
              <a:ext cx="168" cy="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>
                  <a:cs typeface="Times New Roman" pitchFamily="18" charset="0"/>
                </a:rPr>
                <a:t>A</a:t>
              </a:r>
              <a:endParaRPr lang="fr-CA" sz="2400">
                <a:latin typeface="Arial" charset="0"/>
              </a:endParaRPr>
            </a:p>
          </p:txBody>
        </p:sp>
      </p:grpSp>
      <p:grpSp>
        <p:nvGrpSpPr>
          <p:cNvPr id="70664" name="Group 27"/>
          <p:cNvGrpSpPr>
            <a:grpSpLocks/>
          </p:cNvGrpSpPr>
          <p:nvPr/>
        </p:nvGrpSpPr>
        <p:grpSpPr bwMode="auto">
          <a:xfrm>
            <a:off x="5435600" y="4224338"/>
            <a:ext cx="2160588" cy="1368425"/>
            <a:chOff x="3424" y="2976"/>
            <a:chExt cx="1361" cy="862"/>
          </a:xfrm>
        </p:grpSpPr>
        <p:grpSp>
          <p:nvGrpSpPr>
            <p:cNvPr id="70665" name="Group 28"/>
            <p:cNvGrpSpPr>
              <a:grpSpLocks/>
            </p:cNvGrpSpPr>
            <p:nvPr/>
          </p:nvGrpSpPr>
          <p:grpSpPr bwMode="auto">
            <a:xfrm>
              <a:off x="3424" y="2976"/>
              <a:ext cx="1361" cy="862"/>
              <a:chOff x="2521" y="1826"/>
              <a:chExt cx="1103" cy="652"/>
            </a:xfrm>
          </p:grpSpPr>
          <p:sp>
            <p:nvSpPr>
              <p:cNvPr id="70667" name="Rectangle 29"/>
              <p:cNvSpPr>
                <a:spLocks noChangeArrowheads="1"/>
              </p:cNvSpPr>
              <p:nvPr/>
            </p:nvSpPr>
            <p:spPr bwMode="auto">
              <a:xfrm>
                <a:off x="2521" y="1826"/>
                <a:ext cx="1080" cy="652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70668" name="Text Box 30"/>
              <p:cNvSpPr txBox="1">
                <a:spLocks noChangeArrowheads="1"/>
              </p:cNvSpPr>
              <p:nvPr/>
            </p:nvSpPr>
            <p:spPr bwMode="auto">
              <a:xfrm>
                <a:off x="3456" y="1829"/>
                <a:ext cx="168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/>
                <a:r>
                  <a:rPr lang="fr-CA" sz="2400">
                    <a:cs typeface="Times New Roman" pitchFamily="18" charset="0"/>
                  </a:rPr>
                  <a:t>S</a:t>
                </a:r>
                <a:endParaRPr lang="fr-CA" sz="2400">
                  <a:latin typeface="Arial" charset="0"/>
                </a:endParaRPr>
              </a:p>
            </p:txBody>
          </p:sp>
          <p:sp>
            <p:nvSpPr>
              <p:cNvPr id="70669" name="Oval 31"/>
              <p:cNvSpPr>
                <a:spLocks noChangeArrowheads="1"/>
              </p:cNvSpPr>
              <p:nvPr/>
            </p:nvSpPr>
            <p:spPr bwMode="auto">
              <a:xfrm>
                <a:off x="2640" y="1959"/>
                <a:ext cx="456" cy="391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70670" name="Oval 32"/>
              <p:cNvSpPr>
                <a:spLocks noChangeArrowheads="1"/>
              </p:cNvSpPr>
              <p:nvPr/>
            </p:nvSpPr>
            <p:spPr bwMode="auto">
              <a:xfrm>
                <a:off x="2928" y="1959"/>
                <a:ext cx="456" cy="391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70671" name="Text Box 33"/>
              <p:cNvSpPr txBox="1">
                <a:spLocks noChangeArrowheads="1"/>
              </p:cNvSpPr>
              <p:nvPr/>
            </p:nvSpPr>
            <p:spPr bwMode="auto">
              <a:xfrm>
                <a:off x="3144" y="1965"/>
                <a:ext cx="168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/>
                <a:r>
                  <a:rPr lang="fr-CA" sz="2400">
                    <a:cs typeface="Times New Roman" pitchFamily="18" charset="0"/>
                  </a:rPr>
                  <a:t>B</a:t>
                </a:r>
                <a:endParaRPr lang="fr-CA" sz="2400">
                  <a:latin typeface="Arial" charset="0"/>
                </a:endParaRPr>
              </a:p>
            </p:txBody>
          </p:sp>
          <p:sp>
            <p:nvSpPr>
              <p:cNvPr id="70672" name="Text Box 34"/>
              <p:cNvSpPr txBox="1">
                <a:spLocks noChangeArrowheads="1"/>
              </p:cNvSpPr>
              <p:nvPr/>
            </p:nvSpPr>
            <p:spPr bwMode="auto">
              <a:xfrm>
                <a:off x="2664" y="1959"/>
                <a:ext cx="168" cy="1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/>
                <a:r>
                  <a:rPr lang="fr-CA" sz="2400">
                    <a:cs typeface="Times New Roman" pitchFamily="18" charset="0"/>
                  </a:rPr>
                  <a:t>A</a:t>
                </a:r>
                <a:endParaRPr lang="fr-CA" sz="2400">
                  <a:latin typeface="Arial" charset="0"/>
                </a:endParaRPr>
              </a:p>
            </p:txBody>
          </p:sp>
        </p:grpSp>
        <p:sp>
          <p:nvSpPr>
            <p:cNvPr id="70666" name="Freeform 35" descr="Diagonales larges vers le haut"/>
            <p:cNvSpPr>
              <a:spLocks/>
            </p:cNvSpPr>
            <p:nvPr/>
          </p:nvSpPr>
          <p:spPr bwMode="auto">
            <a:xfrm>
              <a:off x="3923" y="3203"/>
              <a:ext cx="212" cy="400"/>
            </a:xfrm>
            <a:custGeom>
              <a:avLst/>
              <a:gdLst>
                <a:gd name="T0" fmla="*/ 102 w 212"/>
                <a:gd name="T1" fmla="*/ 2 h 400"/>
                <a:gd name="T2" fmla="*/ 26 w 212"/>
                <a:gd name="T3" fmla="*/ 92 h 400"/>
                <a:gd name="T4" fmla="*/ 2 w 212"/>
                <a:gd name="T5" fmla="*/ 216 h 400"/>
                <a:gd name="T6" fmla="*/ 38 w 212"/>
                <a:gd name="T7" fmla="*/ 324 h 400"/>
                <a:gd name="T8" fmla="*/ 102 w 212"/>
                <a:gd name="T9" fmla="*/ 400 h 400"/>
                <a:gd name="T10" fmla="*/ 112 w 212"/>
                <a:gd name="T11" fmla="*/ 400 h 400"/>
                <a:gd name="T12" fmla="*/ 198 w 212"/>
                <a:gd name="T13" fmla="*/ 282 h 400"/>
                <a:gd name="T14" fmla="*/ 194 w 212"/>
                <a:gd name="T15" fmla="*/ 120 h 400"/>
                <a:gd name="T16" fmla="*/ 114 w 212"/>
                <a:gd name="T17" fmla="*/ 0 h 4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2"/>
                <a:gd name="T28" fmla="*/ 0 h 400"/>
                <a:gd name="T29" fmla="*/ 212 w 212"/>
                <a:gd name="T30" fmla="*/ 400 h 4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2" h="400">
                  <a:moveTo>
                    <a:pt x="102" y="2"/>
                  </a:moveTo>
                  <a:cubicBezTo>
                    <a:pt x="89" y="17"/>
                    <a:pt x="43" y="56"/>
                    <a:pt x="26" y="92"/>
                  </a:cubicBezTo>
                  <a:cubicBezTo>
                    <a:pt x="9" y="128"/>
                    <a:pt x="0" y="177"/>
                    <a:pt x="2" y="216"/>
                  </a:cubicBezTo>
                  <a:cubicBezTo>
                    <a:pt x="4" y="255"/>
                    <a:pt x="21" y="293"/>
                    <a:pt x="38" y="324"/>
                  </a:cubicBezTo>
                  <a:cubicBezTo>
                    <a:pt x="55" y="355"/>
                    <a:pt x="90" y="387"/>
                    <a:pt x="102" y="400"/>
                  </a:cubicBezTo>
                  <a:lnTo>
                    <a:pt x="112" y="400"/>
                  </a:lnTo>
                  <a:cubicBezTo>
                    <a:pt x="128" y="380"/>
                    <a:pt x="184" y="329"/>
                    <a:pt x="198" y="282"/>
                  </a:cubicBezTo>
                  <a:cubicBezTo>
                    <a:pt x="212" y="235"/>
                    <a:pt x="208" y="167"/>
                    <a:pt x="194" y="120"/>
                  </a:cubicBezTo>
                  <a:cubicBezTo>
                    <a:pt x="180" y="73"/>
                    <a:pt x="131" y="25"/>
                    <a:pt x="114" y="0"/>
                  </a:cubicBezTo>
                </a:path>
              </a:pathLst>
            </a:cu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Lois sur les ensembles</a:t>
            </a:r>
          </a:p>
        </p:txBody>
      </p:sp>
      <p:sp>
        <p:nvSpPr>
          <p:cNvPr id="7168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CF3B4763-3B44-42FD-A94B-88287036DC60}" type="slidenum">
              <a:rPr lang="fr-FR" smtClean="0"/>
              <a:pPr/>
              <a:t>23</a:t>
            </a:fld>
            <a:endParaRPr lang="fr-FR" smtClean="0"/>
          </a:p>
        </p:txBody>
      </p:sp>
      <p:sp>
        <p:nvSpPr>
          <p:cNvPr id="7168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tabLst>
                <a:tab pos="3584575" algn="l"/>
              </a:tabLst>
            </a:pPr>
            <a:r>
              <a:rPr lang="fr-FR" smtClean="0"/>
              <a:t>Loi d’identité	</a:t>
            </a:r>
            <a:r>
              <a:rPr lang="fr-FR" i="1" smtClean="0"/>
              <a:t>A </a:t>
            </a:r>
            <a:r>
              <a:rPr lang="fr-FR" i="1" smtClean="0">
                <a:sym typeface="Symbol" pitchFamily="18" charset="2"/>
              </a:rPr>
              <a:t></a:t>
            </a:r>
            <a:r>
              <a:rPr lang="fr-FR" i="1" smtClean="0"/>
              <a:t> A = A</a:t>
            </a:r>
          </a:p>
          <a:p>
            <a:pPr eaLnBrk="1" hangingPunct="1">
              <a:buFontTx/>
              <a:buNone/>
              <a:tabLst>
                <a:tab pos="3584575" algn="l"/>
              </a:tabLst>
            </a:pPr>
            <a:r>
              <a:rPr lang="fr-FR" smtClean="0"/>
              <a:t>		</a:t>
            </a:r>
            <a:r>
              <a:rPr lang="fr-FR" i="1" smtClean="0"/>
              <a:t>A </a:t>
            </a:r>
            <a:r>
              <a:rPr lang="fr-FR" i="1" smtClean="0">
                <a:sym typeface="Symbol" pitchFamily="18" charset="2"/>
              </a:rPr>
              <a:t></a:t>
            </a:r>
            <a:r>
              <a:rPr lang="fr-FR" i="1" smtClean="0"/>
              <a:t> A = A</a:t>
            </a:r>
          </a:p>
          <a:p>
            <a:pPr eaLnBrk="1" hangingPunct="1">
              <a:tabLst>
                <a:tab pos="3584575" algn="l"/>
              </a:tabLst>
            </a:pPr>
            <a:r>
              <a:rPr lang="fr-FR" smtClean="0"/>
              <a:t>Loi d’associativité	</a:t>
            </a:r>
            <a:r>
              <a:rPr lang="fr-FR" i="1" smtClean="0"/>
              <a:t>(A </a:t>
            </a:r>
            <a:r>
              <a:rPr lang="fr-FR" i="1" smtClean="0">
                <a:sym typeface="Symbol" pitchFamily="18" charset="2"/>
              </a:rPr>
              <a:t></a:t>
            </a:r>
            <a:r>
              <a:rPr lang="fr-FR" i="1" smtClean="0"/>
              <a:t> B) </a:t>
            </a:r>
            <a:r>
              <a:rPr lang="fr-FR" i="1" smtClean="0">
                <a:sym typeface="Symbol" pitchFamily="18" charset="2"/>
              </a:rPr>
              <a:t></a:t>
            </a:r>
            <a:r>
              <a:rPr lang="fr-FR" i="1" smtClean="0"/>
              <a:t> C = A </a:t>
            </a:r>
            <a:r>
              <a:rPr lang="fr-FR" i="1" smtClean="0">
                <a:sym typeface="Symbol" pitchFamily="18" charset="2"/>
              </a:rPr>
              <a:t></a:t>
            </a:r>
            <a:r>
              <a:rPr lang="fr-FR" i="1" smtClean="0"/>
              <a:t> (B </a:t>
            </a:r>
            <a:r>
              <a:rPr lang="fr-FR" i="1" smtClean="0">
                <a:sym typeface="Symbol" pitchFamily="18" charset="2"/>
              </a:rPr>
              <a:t></a:t>
            </a:r>
            <a:r>
              <a:rPr lang="fr-FR" i="1" smtClean="0"/>
              <a:t> C)</a:t>
            </a:r>
            <a:endParaRPr lang="fr-FR" i="1" u="sng" smtClean="0"/>
          </a:p>
          <a:p>
            <a:pPr eaLnBrk="1" hangingPunct="1">
              <a:buFontTx/>
              <a:buNone/>
              <a:tabLst>
                <a:tab pos="3584575" algn="l"/>
              </a:tabLst>
            </a:pPr>
            <a:r>
              <a:rPr lang="fr-FR" smtClean="0"/>
              <a:t>		</a:t>
            </a:r>
            <a:r>
              <a:rPr lang="fr-FR" i="1" smtClean="0"/>
              <a:t>(A </a:t>
            </a:r>
            <a:r>
              <a:rPr lang="fr-FR" i="1" smtClean="0">
                <a:sym typeface="Symbol" pitchFamily="18" charset="2"/>
              </a:rPr>
              <a:t></a:t>
            </a:r>
            <a:r>
              <a:rPr lang="fr-FR" i="1" smtClean="0"/>
              <a:t> B) </a:t>
            </a:r>
            <a:r>
              <a:rPr lang="fr-FR" i="1" smtClean="0">
                <a:sym typeface="Symbol" pitchFamily="18" charset="2"/>
              </a:rPr>
              <a:t></a:t>
            </a:r>
            <a:r>
              <a:rPr lang="fr-FR" i="1" smtClean="0"/>
              <a:t> C = A </a:t>
            </a:r>
            <a:r>
              <a:rPr lang="fr-FR" i="1" smtClean="0">
                <a:sym typeface="Symbol" pitchFamily="18" charset="2"/>
              </a:rPr>
              <a:t></a:t>
            </a:r>
            <a:r>
              <a:rPr lang="fr-FR" i="1" smtClean="0"/>
              <a:t> (B </a:t>
            </a:r>
            <a:r>
              <a:rPr lang="fr-FR" i="1" smtClean="0">
                <a:sym typeface="Symbol" pitchFamily="18" charset="2"/>
              </a:rPr>
              <a:t></a:t>
            </a:r>
            <a:r>
              <a:rPr lang="fr-FR" i="1" smtClean="0"/>
              <a:t> C)</a:t>
            </a:r>
          </a:p>
          <a:p>
            <a:pPr eaLnBrk="1" hangingPunct="1">
              <a:tabLst>
                <a:tab pos="3584575" algn="l"/>
              </a:tabLst>
            </a:pPr>
            <a:r>
              <a:rPr lang="fr-FR" smtClean="0"/>
              <a:t>Loi de commutativité	</a:t>
            </a:r>
            <a:r>
              <a:rPr lang="fr-FR" i="1" smtClean="0"/>
              <a:t>A </a:t>
            </a:r>
            <a:r>
              <a:rPr lang="fr-FR" i="1" smtClean="0">
                <a:sym typeface="Symbol" pitchFamily="18" charset="2"/>
              </a:rPr>
              <a:t></a:t>
            </a:r>
            <a:r>
              <a:rPr lang="fr-FR" i="1" smtClean="0"/>
              <a:t> B = B </a:t>
            </a:r>
            <a:r>
              <a:rPr lang="fr-FR" i="1" smtClean="0">
                <a:sym typeface="Symbol" pitchFamily="18" charset="2"/>
              </a:rPr>
              <a:t></a:t>
            </a:r>
            <a:r>
              <a:rPr lang="fr-FR" i="1" smtClean="0"/>
              <a:t> A</a:t>
            </a:r>
            <a:endParaRPr lang="fr-FR" i="1" u="sng" smtClean="0"/>
          </a:p>
          <a:p>
            <a:pPr eaLnBrk="1" hangingPunct="1">
              <a:buFontTx/>
              <a:buNone/>
              <a:tabLst>
                <a:tab pos="3584575" algn="l"/>
              </a:tabLst>
            </a:pPr>
            <a:r>
              <a:rPr lang="fr-FR" smtClean="0"/>
              <a:t>		</a:t>
            </a:r>
            <a:r>
              <a:rPr lang="fr-FR" i="1" smtClean="0"/>
              <a:t>A </a:t>
            </a:r>
            <a:r>
              <a:rPr lang="fr-FR" i="1" smtClean="0">
                <a:sym typeface="Symbol" pitchFamily="18" charset="2"/>
              </a:rPr>
              <a:t></a:t>
            </a:r>
            <a:r>
              <a:rPr lang="fr-FR" i="1" smtClean="0"/>
              <a:t> B = B </a:t>
            </a:r>
            <a:r>
              <a:rPr lang="fr-FR" i="1" smtClean="0">
                <a:sym typeface="Symbol" pitchFamily="18" charset="2"/>
              </a:rPr>
              <a:t></a:t>
            </a:r>
            <a:r>
              <a:rPr lang="fr-FR" i="1" smtClean="0"/>
              <a:t> 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Lois sur les ensembles (suite)</a:t>
            </a:r>
          </a:p>
        </p:txBody>
      </p:sp>
      <p:sp>
        <p:nvSpPr>
          <p:cNvPr id="7270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4ED4FCB3-9B91-4405-83D6-46CFA6891976}" type="slidenum">
              <a:rPr lang="fr-FR" smtClean="0"/>
              <a:pPr/>
              <a:t>24</a:t>
            </a:fld>
            <a:endParaRPr lang="fr-FR" smtClean="0"/>
          </a:p>
        </p:txBody>
      </p:sp>
      <p:sp>
        <p:nvSpPr>
          <p:cNvPr id="72708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tabLst>
                <a:tab pos="3497263" algn="l"/>
                <a:tab pos="4848225" algn="l"/>
                <a:tab pos="6183313" algn="l"/>
              </a:tabLst>
            </a:pPr>
            <a:r>
              <a:rPr lang="fr-CA" sz="2400" smtClean="0"/>
              <a:t>Loi de distributivité	</a:t>
            </a:r>
            <a:r>
              <a:rPr lang="en-CA" sz="2400" i="1" smtClean="0"/>
              <a:t>A 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en-CA" sz="2400" i="1" smtClean="0"/>
              <a:t> (B 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en-CA" sz="2400" i="1" smtClean="0"/>
              <a:t> C) = (A 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en-CA" sz="2400" i="1" smtClean="0"/>
              <a:t> B) 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en-CA" sz="2400" i="1" smtClean="0"/>
              <a:t> (A 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en-CA" sz="2400" i="1" smtClean="0"/>
              <a:t> C)</a:t>
            </a:r>
            <a:endParaRPr lang="fr-CA" sz="2400" i="1" u="sng" smtClean="0"/>
          </a:p>
          <a:p>
            <a:pPr eaLnBrk="1" hangingPunct="1">
              <a:buFontTx/>
              <a:buNone/>
              <a:tabLst>
                <a:tab pos="3497263" algn="l"/>
                <a:tab pos="4848225" algn="l"/>
                <a:tab pos="6183313" algn="l"/>
              </a:tabLst>
            </a:pPr>
            <a:r>
              <a:rPr lang="en-CA" sz="2400" smtClean="0"/>
              <a:t>		</a:t>
            </a:r>
            <a:r>
              <a:rPr lang="en-CA" sz="2400" i="1" smtClean="0"/>
              <a:t>A 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en-CA" sz="2400" i="1" smtClean="0"/>
              <a:t> (B 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en-CA" sz="2400" i="1" smtClean="0"/>
              <a:t> C) = (A 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en-CA" sz="2400" i="1" smtClean="0"/>
              <a:t> B)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en-CA" sz="2400" i="1" smtClean="0"/>
              <a:t> (A 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en-CA" sz="2400" i="1" smtClean="0"/>
              <a:t> C)</a:t>
            </a:r>
            <a:endParaRPr lang="fr-CA" sz="2400" i="1" smtClean="0"/>
          </a:p>
          <a:p>
            <a:pPr eaLnBrk="1" hangingPunct="1">
              <a:tabLst>
                <a:tab pos="3497263" algn="l"/>
                <a:tab pos="4848225" algn="l"/>
                <a:tab pos="6183313" algn="l"/>
              </a:tabLst>
            </a:pPr>
            <a:r>
              <a:rPr lang="fr-CA" sz="2400" smtClean="0"/>
              <a:t>Loi d’identité	</a:t>
            </a:r>
            <a:r>
              <a:rPr lang="en-CA" sz="2400" i="1" smtClean="0"/>
              <a:t>A 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fr-CA" sz="2400" i="1" smtClean="0"/>
              <a:t> </a:t>
            </a:r>
            <a:r>
              <a:rPr lang="fr-CA" sz="2400" i="1" smtClean="0">
                <a:latin typeface="Symbol" pitchFamily="18" charset="2"/>
              </a:rPr>
              <a:t>f</a:t>
            </a:r>
            <a:r>
              <a:rPr lang="en-CA" sz="2400" i="1" smtClean="0"/>
              <a:t> = A		A 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en-CA" sz="2400" i="1" smtClean="0"/>
              <a:t> S = S</a:t>
            </a:r>
          </a:p>
          <a:p>
            <a:pPr eaLnBrk="1" hangingPunct="1">
              <a:buFontTx/>
              <a:buNone/>
              <a:tabLst>
                <a:tab pos="3497263" algn="l"/>
                <a:tab pos="4848225" algn="l"/>
                <a:tab pos="6183313" algn="l"/>
              </a:tabLst>
            </a:pPr>
            <a:r>
              <a:rPr lang="en-CA" sz="2400" smtClean="0"/>
              <a:t>		</a:t>
            </a:r>
            <a:r>
              <a:rPr lang="en-CA" sz="2400" i="1" smtClean="0"/>
              <a:t>A 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fr-CA" sz="2400" i="1" smtClean="0"/>
              <a:t> </a:t>
            </a:r>
            <a:r>
              <a:rPr lang="fr-CA" sz="2400" i="1" smtClean="0">
                <a:latin typeface="Symbol" pitchFamily="18" charset="2"/>
              </a:rPr>
              <a:t>f</a:t>
            </a:r>
            <a:r>
              <a:rPr lang="en-CA" sz="2400" i="1" smtClean="0"/>
              <a:t> = </a:t>
            </a:r>
            <a:r>
              <a:rPr lang="fr-CA" sz="2400" i="1" smtClean="0">
                <a:latin typeface="Symbol" pitchFamily="18" charset="2"/>
              </a:rPr>
              <a:t>f	</a:t>
            </a:r>
            <a:r>
              <a:rPr lang="fr-CA" sz="2400" i="1" smtClean="0"/>
              <a:t>	</a:t>
            </a:r>
            <a:r>
              <a:rPr lang="en-CA" sz="2400" i="1" smtClean="0"/>
              <a:t>A 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en-CA" sz="2400" i="1" smtClean="0"/>
              <a:t> S = A</a:t>
            </a:r>
            <a:endParaRPr lang="fr-CA" sz="2400" i="1" smtClean="0"/>
          </a:p>
          <a:p>
            <a:pPr eaLnBrk="1" hangingPunct="1">
              <a:tabLst>
                <a:tab pos="3497263" algn="l"/>
                <a:tab pos="4848225" algn="l"/>
                <a:tab pos="6183313" algn="l"/>
              </a:tabLst>
            </a:pPr>
            <a:r>
              <a:rPr lang="fr-CA" sz="2400" smtClean="0"/>
              <a:t>Loi de complémentarité	</a:t>
            </a:r>
            <a:r>
              <a:rPr lang="fr-FR" sz="2400" i="1" smtClean="0"/>
              <a:t>(A</a:t>
            </a:r>
            <a:r>
              <a:rPr lang="fr-FR" sz="2400" i="1" smtClean="0">
                <a:solidFill>
                  <a:srgbClr val="000000"/>
                </a:solidFill>
              </a:rPr>
              <a:t>'</a:t>
            </a:r>
            <a:r>
              <a:rPr lang="fr-FR" sz="2400" i="1" smtClean="0"/>
              <a:t>)</a:t>
            </a:r>
            <a:r>
              <a:rPr lang="fr-FR" sz="2400" i="1" smtClean="0">
                <a:solidFill>
                  <a:srgbClr val="000000"/>
                </a:solidFill>
              </a:rPr>
              <a:t>'</a:t>
            </a:r>
            <a:r>
              <a:rPr lang="fr-FR" sz="2400" i="1" smtClean="0"/>
              <a:t>=A	 S</a:t>
            </a:r>
            <a:r>
              <a:rPr lang="fr-FR" sz="2400" i="1" smtClean="0">
                <a:solidFill>
                  <a:srgbClr val="000000"/>
                </a:solidFill>
              </a:rPr>
              <a:t>'</a:t>
            </a:r>
            <a:r>
              <a:rPr lang="fr-FR" sz="2400" i="1" smtClean="0"/>
              <a:t> = </a:t>
            </a:r>
            <a:r>
              <a:rPr lang="fr-CA" sz="2400" i="1" smtClean="0">
                <a:latin typeface="Symbol" pitchFamily="18" charset="2"/>
              </a:rPr>
              <a:t>f</a:t>
            </a:r>
            <a:r>
              <a:rPr lang="fr-CA" sz="2400" i="1" smtClean="0"/>
              <a:t> 	 </a:t>
            </a:r>
            <a:r>
              <a:rPr lang="fr-CA" sz="2400" i="1" smtClean="0">
                <a:latin typeface="Symbol" pitchFamily="18" charset="2"/>
              </a:rPr>
              <a:t>f</a:t>
            </a:r>
            <a:r>
              <a:rPr lang="fr-FR" sz="2400" i="1" smtClean="0">
                <a:solidFill>
                  <a:srgbClr val="000000"/>
                </a:solidFill>
              </a:rPr>
              <a:t>'</a:t>
            </a:r>
            <a:r>
              <a:rPr lang="fr-FR" sz="2400" i="1" smtClean="0"/>
              <a:t>= S</a:t>
            </a:r>
            <a:endParaRPr lang="fr-CA" sz="2400" i="1" smtClean="0"/>
          </a:p>
          <a:p>
            <a:pPr eaLnBrk="1" hangingPunct="1">
              <a:buFontTx/>
              <a:buNone/>
              <a:tabLst>
                <a:tab pos="3497263" algn="l"/>
                <a:tab pos="4848225" algn="l"/>
                <a:tab pos="6183313" algn="l"/>
              </a:tabLst>
            </a:pPr>
            <a:r>
              <a:rPr lang="fr-CA" sz="2400" smtClean="0"/>
              <a:t>		</a:t>
            </a:r>
            <a:r>
              <a:rPr lang="fr-CA" sz="2400" i="1" smtClean="0"/>
              <a:t>A 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fr-CA" sz="2400" i="1" smtClean="0"/>
              <a:t> A</a:t>
            </a:r>
            <a:r>
              <a:rPr lang="fr-FR" sz="2400" i="1" smtClean="0">
                <a:solidFill>
                  <a:srgbClr val="000000"/>
                </a:solidFill>
              </a:rPr>
              <a:t>'</a:t>
            </a:r>
            <a:r>
              <a:rPr lang="fr-CA" sz="2400" i="1" smtClean="0"/>
              <a:t> = S  	A 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fr-CA" sz="2400" i="1" smtClean="0"/>
              <a:t> A</a:t>
            </a:r>
            <a:r>
              <a:rPr lang="fr-FR" sz="2400" i="1" smtClean="0">
                <a:solidFill>
                  <a:srgbClr val="000000"/>
                </a:solidFill>
              </a:rPr>
              <a:t>'</a:t>
            </a:r>
            <a:r>
              <a:rPr lang="fr-CA" sz="2400" i="1" smtClean="0"/>
              <a:t> = </a:t>
            </a:r>
            <a:r>
              <a:rPr lang="fr-CA" sz="2400" i="1" smtClean="0">
                <a:latin typeface="Symbol" pitchFamily="18" charset="2"/>
              </a:rPr>
              <a:t>f</a:t>
            </a:r>
            <a:endParaRPr lang="fr-CA" sz="2400" i="1" smtClean="0"/>
          </a:p>
          <a:p>
            <a:pPr eaLnBrk="1" hangingPunct="1">
              <a:tabLst>
                <a:tab pos="3497263" algn="l"/>
                <a:tab pos="4848225" algn="l"/>
                <a:tab pos="6183313" algn="l"/>
              </a:tabLst>
            </a:pPr>
            <a:r>
              <a:rPr lang="fr-CA" sz="2400" smtClean="0"/>
              <a:t>Loi de De Morgan	</a:t>
            </a:r>
            <a:r>
              <a:rPr lang="fr-FR" sz="2400" i="1" smtClean="0"/>
              <a:t>(A 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fr-FR" sz="2400" i="1" smtClean="0"/>
              <a:t> B)</a:t>
            </a:r>
            <a:r>
              <a:rPr lang="fr-FR" sz="2400" i="1" smtClean="0">
                <a:solidFill>
                  <a:srgbClr val="000000"/>
                </a:solidFill>
              </a:rPr>
              <a:t>'</a:t>
            </a:r>
            <a:r>
              <a:rPr lang="fr-FR" sz="2400" i="1" smtClean="0"/>
              <a:t> = A</a:t>
            </a:r>
            <a:r>
              <a:rPr lang="fr-FR" sz="2400" i="1" smtClean="0">
                <a:solidFill>
                  <a:srgbClr val="000000"/>
                </a:solidFill>
              </a:rPr>
              <a:t>'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fr-FR" sz="2400" i="1" smtClean="0"/>
              <a:t> B</a:t>
            </a:r>
            <a:r>
              <a:rPr lang="fr-FR" sz="2400" i="1" smtClean="0">
                <a:solidFill>
                  <a:srgbClr val="000000"/>
                </a:solidFill>
              </a:rPr>
              <a:t>'</a:t>
            </a:r>
            <a:endParaRPr lang="fr-CA" sz="2400" i="1" smtClean="0"/>
          </a:p>
          <a:p>
            <a:pPr eaLnBrk="1" hangingPunct="1">
              <a:buFontTx/>
              <a:buNone/>
              <a:tabLst>
                <a:tab pos="3497263" algn="l"/>
                <a:tab pos="4848225" algn="l"/>
                <a:tab pos="6183313" algn="l"/>
              </a:tabLst>
            </a:pPr>
            <a:r>
              <a:rPr lang="en-CA" sz="2400" smtClean="0"/>
              <a:t>		</a:t>
            </a:r>
            <a:r>
              <a:rPr lang="en-CA" sz="2400" i="1" smtClean="0"/>
              <a:t>(A 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en-CA" sz="2400" i="1" smtClean="0"/>
              <a:t> B)</a:t>
            </a:r>
            <a:r>
              <a:rPr lang="fr-FR" sz="2400" i="1" smtClean="0">
                <a:solidFill>
                  <a:srgbClr val="000000"/>
                </a:solidFill>
              </a:rPr>
              <a:t>'</a:t>
            </a:r>
            <a:r>
              <a:rPr lang="en-CA" sz="2400" i="1" smtClean="0"/>
              <a:t> = A</a:t>
            </a:r>
            <a:r>
              <a:rPr lang="fr-FR" sz="2400" i="1" smtClean="0">
                <a:solidFill>
                  <a:srgbClr val="000000"/>
                </a:solidFill>
              </a:rPr>
              <a:t>'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en-CA" sz="2400" i="1" smtClean="0"/>
              <a:t> B</a:t>
            </a:r>
            <a:r>
              <a:rPr lang="fr-FR" sz="2400" i="1" smtClean="0">
                <a:solidFill>
                  <a:srgbClr val="000000"/>
                </a:solidFill>
              </a:rPr>
              <a:t>'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Axiomes régissant </a:t>
            </a:r>
            <a:br>
              <a:rPr lang="fr-FR" sz="3600" smtClean="0"/>
            </a:br>
            <a:r>
              <a:rPr lang="fr-FR" sz="3600" smtClean="0"/>
              <a:t>le calcul des probabilités</a:t>
            </a:r>
          </a:p>
        </p:txBody>
      </p:sp>
      <p:sp>
        <p:nvSpPr>
          <p:cNvPr id="7373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5E8427EC-544E-4B0C-8627-E65FE1CFE6AE}" type="slidenum">
              <a:rPr lang="fr-FR" smtClean="0"/>
              <a:pPr/>
              <a:t>25</a:t>
            </a:fld>
            <a:endParaRPr lang="fr-FR" smtClean="0"/>
          </a:p>
        </p:txBody>
      </p:sp>
      <p:sp>
        <p:nvSpPr>
          <p:cNvPr id="73732" name="Rectangle 5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CA" smtClean="0"/>
              <a:t>A1:  </a:t>
            </a:r>
            <a:r>
              <a:rPr lang="fr-CA" i="1" smtClean="0"/>
              <a:t>P(A)  </a:t>
            </a:r>
            <a:r>
              <a:rPr lang="fr-CA" i="1" smtClean="0">
                <a:sym typeface="Symbol" pitchFamily="18" charset="2"/>
              </a:rPr>
              <a:t> </a:t>
            </a:r>
            <a:r>
              <a:rPr lang="fr-CA" i="1" smtClean="0"/>
              <a:t>0</a:t>
            </a:r>
          </a:p>
          <a:p>
            <a:pPr eaLnBrk="1" hangingPunct="1"/>
            <a:r>
              <a:rPr lang="fr-CA" smtClean="0"/>
              <a:t>A2:  </a:t>
            </a:r>
            <a:r>
              <a:rPr lang="fr-CA" i="1" smtClean="0"/>
              <a:t>P(S) = 1</a:t>
            </a:r>
          </a:p>
          <a:p>
            <a:pPr eaLnBrk="1" hangingPunct="1"/>
            <a:r>
              <a:rPr lang="fr-CA" smtClean="0"/>
              <a:t>A3:  Si </a:t>
            </a:r>
            <a:r>
              <a:rPr lang="fr-CA" i="1" smtClean="0"/>
              <a:t>A</a:t>
            </a:r>
            <a:r>
              <a:rPr lang="fr-CA" smtClean="0"/>
              <a:t> et </a:t>
            </a:r>
            <a:r>
              <a:rPr lang="fr-CA" i="1" smtClean="0"/>
              <a:t>B</a:t>
            </a:r>
            <a:r>
              <a:rPr lang="fr-CA" smtClean="0"/>
              <a:t> sont deux événements incompatibles 	  alors </a:t>
            </a:r>
            <a:r>
              <a:rPr lang="fr-CA" i="1" smtClean="0"/>
              <a:t>P(A </a:t>
            </a:r>
            <a:r>
              <a:rPr lang="fr-CA" i="1" smtClean="0">
                <a:sym typeface="Symbol" pitchFamily="18" charset="2"/>
              </a:rPr>
              <a:t></a:t>
            </a:r>
            <a:r>
              <a:rPr lang="fr-CA" i="1" smtClean="0"/>
              <a:t> B) = P(A) + P(B)</a:t>
            </a:r>
            <a:endParaRPr lang="fr-FR" i="1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Règles du calcul des probabilités</a:t>
            </a:r>
          </a:p>
        </p:txBody>
      </p:sp>
      <p:sp>
        <p:nvSpPr>
          <p:cNvPr id="7475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F366E0E8-C58C-48B2-A881-D208F760FB17}" type="slidenum">
              <a:rPr lang="fr-FR" smtClean="0"/>
              <a:pPr/>
              <a:t>26</a:t>
            </a:fld>
            <a:endParaRPr lang="fr-FR" smtClean="0"/>
          </a:p>
        </p:txBody>
      </p:sp>
      <p:sp>
        <p:nvSpPr>
          <p:cNvPr id="74756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z="2400" smtClean="0"/>
              <a:t>Pour tout événement </a:t>
            </a:r>
            <a:r>
              <a:rPr lang="fr-FR" sz="2400" i="1" smtClean="0"/>
              <a:t>A</a:t>
            </a:r>
            <a:r>
              <a:rPr lang="fr-FR" sz="2400" smtClean="0"/>
              <a:t> 	</a:t>
            </a:r>
          </a:p>
          <a:p>
            <a:pPr eaLnBrk="1" hangingPunct="1">
              <a:buFontTx/>
              <a:buNone/>
            </a:pPr>
            <a:r>
              <a:rPr lang="fr-FR" sz="2400" smtClean="0"/>
              <a:t>		</a:t>
            </a:r>
            <a:r>
              <a:rPr lang="fr-FR" sz="2400" i="1" smtClean="0"/>
              <a:t>0 ≤ P(A) ≤ 1</a:t>
            </a:r>
          </a:p>
          <a:p>
            <a:pPr eaLnBrk="1" hangingPunct="1"/>
            <a:r>
              <a:rPr lang="fr-FR" sz="2400" smtClean="0"/>
              <a:t>Un événement impossible a une probabilité nulle</a:t>
            </a:r>
          </a:p>
          <a:p>
            <a:pPr eaLnBrk="1" hangingPunct="1">
              <a:buFontTx/>
              <a:buNone/>
            </a:pPr>
            <a:r>
              <a:rPr lang="fr-FR" sz="2400" smtClean="0"/>
              <a:t>		</a:t>
            </a:r>
            <a:r>
              <a:rPr lang="fr-FR" sz="2400" i="1" smtClean="0"/>
              <a:t>P(</a:t>
            </a:r>
            <a:r>
              <a:rPr lang="fr-FR" sz="2400" i="1" smtClean="0">
                <a:latin typeface="Symbol" pitchFamily="18" charset="2"/>
              </a:rPr>
              <a:t>f</a:t>
            </a:r>
            <a:r>
              <a:rPr lang="fr-FR" sz="2400" i="1" smtClean="0"/>
              <a:t>) = 0</a:t>
            </a:r>
          </a:p>
          <a:p>
            <a:pPr eaLnBrk="1" hangingPunct="1"/>
            <a:r>
              <a:rPr lang="fr-FR" sz="2400" smtClean="0"/>
              <a:t>Si </a:t>
            </a:r>
            <a:r>
              <a:rPr lang="fr-FR" sz="2400" i="1" smtClean="0"/>
              <a:t>A</a:t>
            </a:r>
            <a:r>
              <a:rPr lang="fr-FR" sz="2400" i="1" smtClean="0">
                <a:solidFill>
                  <a:srgbClr val="000000"/>
                </a:solidFill>
              </a:rPr>
              <a:t>'</a:t>
            </a:r>
            <a:r>
              <a:rPr lang="fr-FR" sz="2400" smtClean="0"/>
              <a:t> est le complément de </a:t>
            </a:r>
            <a:r>
              <a:rPr lang="fr-FR" sz="2400" i="1" smtClean="0"/>
              <a:t>A</a:t>
            </a:r>
          </a:p>
          <a:p>
            <a:pPr eaLnBrk="1" hangingPunct="1">
              <a:buFontTx/>
              <a:buNone/>
            </a:pPr>
            <a:r>
              <a:rPr lang="fr-FR" sz="2400" smtClean="0"/>
              <a:t>		</a:t>
            </a:r>
            <a:r>
              <a:rPr lang="fr-FR" sz="2400" i="1" smtClean="0"/>
              <a:t>P(A</a:t>
            </a:r>
            <a:r>
              <a:rPr lang="fr-FR" sz="2400" i="1" smtClean="0">
                <a:solidFill>
                  <a:srgbClr val="000000"/>
                </a:solidFill>
              </a:rPr>
              <a:t>'</a:t>
            </a:r>
            <a:r>
              <a:rPr lang="fr-FR" sz="2400" i="1" smtClean="0"/>
              <a:t>) = 1 - P(A)</a:t>
            </a:r>
          </a:p>
          <a:p>
            <a:pPr eaLnBrk="1" hangingPunct="1"/>
            <a:r>
              <a:rPr lang="fr-FR" sz="2400" smtClean="0"/>
              <a:t>Si </a:t>
            </a:r>
            <a:r>
              <a:rPr lang="fr-CA" sz="2400" i="1" smtClean="0"/>
              <a:t>A</a:t>
            </a:r>
            <a:r>
              <a:rPr lang="fr-CA" sz="2400" i="1" baseline="-25000" smtClean="0"/>
              <a:t>1</a:t>
            </a:r>
            <a:r>
              <a:rPr lang="fr-CA" sz="2400" i="1" smtClean="0"/>
              <a:t>, A</a:t>
            </a:r>
            <a:r>
              <a:rPr lang="fr-CA" sz="2400" i="1" baseline="-25000" smtClean="0"/>
              <a:t>2</a:t>
            </a:r>
            <a:r>
              <a:rPr lang="fr-CA" sz="2400" i="1" smtClean="0"/>
              <a:t>, …, A</a:t>
            </a:r>
            <a:r>
              <a:rPr lang="fr-CA" sz="2400" i="1" baseline="-25000" smtClean="0"/>
              <a:t>n</a:t>
            </a:r>
            <a:r>
              <a:rPr lang="fr-CA" sz="2400" smtClean="0"/>
              <a:t> sont des événements mutuellement exclusifs, alors la probabilité de réalisation d’un de ces événements est</a:t>
            </a:r>
          </a:p>
          <a:p>
            <a:pPr lvl="1" eaLnBrk="1" hangingPunct="1">
              <a:buFontTx/>
              <a:buNone/>
            </a:pPr>
            <a:r>
              <a:rPr lang="en-CA" sz="2400" smtClean="0"/>
              <a:t>		</a:t>
            </a:r>
            <a:r>
              <a:rPr lang="en-CA" sz="2400" i="1" smtClean="0"/>
              <a:t>P(A</a:t>
            </a:r>
            <a:r>
              <a:rPr lang="en-CA" sz="2400" i="1" baseline="-25000" smtClean="0"/>
              <a:t>1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en-CA" sz="2400" i="1" smtClean="0"/>
              <a:t> A</a:t>
            </a:r>
            <a:r>
              <a:rPr lang="en-CA" sz="2400" i="1" baseline="-25000" smtClean="0"/>
              <a:t>2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en-CA" sz="2400" i="1" smtClean="0"/>
              <a:t> …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en-CA" sz="2400" i="1" smtClean="0"/>
              <a:t> A</a:t>
            </a:r>
            <a:r>
              <a:rPr lang="en-CA" sz="2400" i="1" baseline="-25000" smtClean="0"/>
              <a:t>n</a:t>
            </a:r>
            <a:r>
              <a:rPr lang="en-CA" sz="2400" i="1" smtClean="0"/>
              <a:t>) = P(A</a:t>
            </a:r>
            <a:r>
              <a:rPr lang="en-CA" sz="2400" i="1" baseline="-25000" smtClean="0"/>
              <a:t>1</a:t>
            </a:r>
            <a:r>
              <a:rPr lang="en-CA" sz="2400" i="1" smtClean="0"/>
              <a:t>) + P(A</a:t>
            </a:r>
            <a:r>
              <a:rPr lang="en-CA" sz="2400" i="1" baseline="-25000" smtClean="0"/>
              <a:t>2</a:t>
            </a:r>
            <a:r>
              <a:rPr lang="en-CA" sz="2400" i="1" smtClean="0"/>
              <a:t>) + … + P(A</a:t>
            </a:r>
            <a:r>
              <a:rPr lang="en-CA" sz="2400" i="1" baseline="-25000" smtClean="0"/>
              <a:t>n</a:t>
            </a:r>
            <a:r>
              <a:rPr lang="en-CA" sz="2400" i="1" smtClean="0"/>
              <a:t>)</a:t>
            </a:r>
            <a:endParaRPr lang="fr-FR" sz="2400" i="1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Probabilité d’un événement </a:t>
            </a:r>
            <a:r>
              <a:rPr lang="fr-FR" i="1" smtClean="0"/>
              <a:t>A</a:t>
            </a:r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772400" cy="4525963"/>
          </a:xfrm>
        </p:spPr>
        <p:txBody>
          <a:bodyPr/>
          <a:lstStyle/>
          <a:p>
            <a:pPr eaLnBrk="1" hangingPunct="1"/>
            <a:r>
              <a:rPr lang="fr-FR" smtClean="0"/>
              <a:t>Soit </a:t>
            </a:r>
            <a:r>
              <a:rPr lang="fr-FR" i="1" smtClean="0"/>
              <a:t>A</a:t>
            </a:r>
            <a:r>
              <a:rPr lang="fr-FR" smtClean="0"/>
              <a:t> et </a:t>
            </a:r>
            <a:r>
              <a:rPr lang="fr-FR" i="1" smtClean="0"/>
              <a:t>B</a:t>
            </a:r>
            <a:r>
              <a:rPr lang="fr-FR" smtClean="0"/>
              <a:t>, deux événements compatibles de </a:t>
            </a:r>
            <a:r>
              <a:rPr lang="fr-FR" i="1" smtClean="0"/>
              <a:t>S</a:t>
            </a:r>
          </a:p>
          <a:p>
            <a:pPr eaLnBrk="1" hangingPunct="1">
              <a:buFontTx/>
              <a:buNone/>
            </a:pPr>
            <a:r>
              <a:rPr lang="fr-FR" smtClean="0"/>
              <a:t>		</a:t>
            </a:r>
            <a:r>
              <a:rPr lang="fr-FR" i="1" smtClean="0"/>
              <a:t>P(A) = P(A </a:t>
            </a:r>
            <a:r>
              <a:rPr lang="fr-CA" i="1" smtClean="0">
                <a:sym typeface="Symbol" pitchFamily="18" charset="2"/>
              </a:rPr>
              <a:t></a:t>
            </a:r>
            <a:r>
              <a:rPr lang="fr-FR" i="1" smtClean="0"/>
              <a:t>  B) + P(A </a:t>
            </a:r>
            <a:r>
              <a:rPr lang="fr-CA" i="1" smtClean="0">
                <a:sym typeface="Symbol" pitchFamily="18" charset="2"/>
              </a:rPr>
              <a:t></a:t>
            </a:r>
            <a:r>
              <a:rPr lang="fr-FR" i="1" smtClean="0"/>
              <a:t>  B</a:t>
            </a:r>
            <a:r>
              <a:rPr lang="fr-FR" i="1" smtClean="0">
                <a:solidFill>
                  <a:srgbClr val="000000"/>
                </a:solidFill>
              </a:rPr>
              <a:t>'</a:t>
            </a:r>
            <a:r>
              <a:rPr lang="fr-FR" i="1" smtClean="0"/>
              <a:t>)</a:t>
            </a:r>
          </a:p>
        </p:txBody>
      </p:sp>
      <p:graphicFrame>
        <p:nvGraphicFramePr>
          <p:cNvPr id="5122" name="Object 17">
            <a:hlinkClick r:id="" action="ppaction://ole?verb=0"/>
          </p:cNvPr>
          <p:cNvGraphicFramePr>
            <a:graphicFrameLocks noGrp="1"/>
          </p:cNvGraphicFramePr>
          <p:nvPr>
            <p:ph sz="half" idx="2"/>
          </p:nvPr>
        </p:nvGraphicFramePr>
        <p:xfrm>
          <a:off x="1401763" y="5218113"/>
          <a:ext cx="4052887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8" name="Equation" r:id="rId4" imgW="1752480" imgH="203040" progId="Equation.3">
                  <p:embed/>
                </p:oleObj>
              </mc:Choice>
              <mc:Fallback>
                <p:oleObj name="Equation" r:id="rId4" imgW="1752480" imgH="203040" progId="Equation.3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1763" y="5218113"/>
                        <a:ext cx="4052887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67EAB5FA-B029-489E-BF51-7A3FB9157570}" type="slidenum">
              <a:rPr lang="fr-FR" smtClean="0"/>
              <a:pPr/>
              <a:t>27</a:t>
            </a:fld>
            <a:endParaRPr lang="fr-FR" smtClean="0"/>
          </a:p>
        </p:txBody>
      </p:sp>
      <p:grpSp>
        <p:nvGrpSpPr>
          <p:cNvPr id="5126" name="Group 4"/>
          <p:cNvGrpSpPr>
            <a:grpSpLocks/>
          </p:cNvGrpSpPr>
          <p:nvPr/>
        </p:nvGrpSpPr>
        <p:grpSpPr bwMode="auto">
          <a:xfrm>
            <a:off x="2898775" y="3144838"/>
            <a:ext cx="3413125" cy="1584325"/>
            <a:chOff x="3383" y="2568"/>
            <a:chExt cx="2150" cy="998"/>
          </a:xfrm>
        </p:grpSpPr>
        <p:sp>
          <p:nvSpPr>
            <p:cNvPr id="5129" name="Rectangle 5"/>
            <p:cNvSpPr>
              <a:spLocks noChangeArrowheads="1"/>
            </p:cNvSpPr>
            <p:nvPr/>
          </p:nvSpPr>
          <p:spPr bwMode="auto">
            <a:xfrm>
              <a:off x="3383" y="2659"/>
              <a:ext cx="1860" cy="90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30" name="Text Box 6"/>
            <p:cNvSpPr txBox="1">
              <a:spLocks noChangeArrowheads="1"/>
            </p:cNvSpPr>
            <p:nvPr/>
          </p:nvSpPr>
          <p:spPr bwMode="auto">
            <a:xfrm>
              <a:off x="5243" y="2568"/>
              <a:ext cx="290" cy="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 i="1">
                  <a:cs typeface="Times New Roman" pitchFamily="18" charset="0"/>
                </a:rPr>
                <a:t>S</a:t>
              </a:r>
              <a:endParaRPr lang="fr-CA" sz="2400" i="1"/>
            </a:p>
          </p:txBody>
        </p:sp>
        <p:sp>
          <p:nvSpPr>
            <p:cNvPr id="5131" name="Oval 7"/>
            <p:cNvSpPr>
              <a:spLocks noChangeArrowheads="1"/>
            </p:cNvSpPr>
            <p:nvPr/>
          </p:nvSpPr>
          <p:spPr bwMode="auto">
            <a:xfrm>
              <a:off x="3499" y="2810"/>
              <a:ext cx="787" cy="707"/>
            </a:xfrm>
            <a:prstGeom prst="ellipse">
              <a:avLst/>
            </a:prstGeom>
            <a:solidFill>
              <a:srgbClr val="C4FF89">
                <a:alpha val="72156"/>
              </a:srgbClr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32" name="Oval 8"/>
            <p:cNvSpPr>
              <a:spLocks noChangeArrowheads="1"/>
            </p:cNvSpPr>
            <p:nvPr/>
          </p:nvSpPr>
          <p:spPr bwMode="auto">
            <a:xfrm>
              <a:off x="3996" y="2810"/>
              <a:ext cx="787" cy="707"/>
            </a:xfrm>
            <a:prstGeom prst="ellipse">
              <a:avLst/>
            </a:prstGeom>
            <a:solidFill>
              <a:srgbClr val="E7FFE7">
                <a:alpha val="29019"/>
              </a:srgbClr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33" name="Text Box 9"/>
            <p:cNvSpPr txBox="1">
              <a:spLocks noChangeArrowheads="1"/>
            </p:cNvSpPr>
            <p:nvPr/>
          </p:nvSpPr>
          <p:spPr bwMode="auto">
            <a:xfrm>
              <a:off x="3404" y="2682"/>
              <a:ext cx="290" cy="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 i="1">
                  <a:cs typeface="Times New Roman" pitchFamily="18" charset="0"/>
                </a:rPr>
                <a:t>A</a:t>
              </a:r>
              <a:endParaRPr lang="fr-CA" sz="2400" i="1"/>
            </a:p>
          </p:txBody>
        </p:sp>
        <p:sp>
          <p:nvSpPr>
            <p:cNvPr id="5134" name="Text Box 10"/>
            <p:cNvSpPr txBox="1">
              <a:spLocks noChangeArrowheads="1"/>
            </p:cNvSpPr>
            <p:nvPr/>
          </p:nvSpPr>
          <p:spPr bwMode="auto">
            <a:xfrm>
              <a:off x="4702" y="2729"/>
              <a:ext cx="290" cy="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 i="1">
                  <a:cs typeface="Times New Roman" pitchFamily="18" charset="0"/>
                </a:rPr>
                <a:t>B</a:t>
              </a:r>
              <a:endParaRPr lang="fr-CA" sz="2400" i="1"/>
            </a:p>
          </p:txBody>
        </p:sp>
      </p:grpSp>
      <p:sp>
        <p:nvSpPr>
          <p:cNvPr id="5127" name="Line 11"/>
          <p:cNvSpPr>
            <a:spLocks noChangeShapeType="1"/>
          </p:cNvSpPr>
          <p:nvPr/>
        </p:nvSpPr>
        <p:spPr bwMode="auto">
          <a:xfrm>
            <a:off x="2962275" y="2609850"/>
            <a:ext cx="1085850" cy="1428750"/>
          </a:xfrm>
          <a:prstGeom prst="line">
            <a:avLst/>
          </a:prstGeom>
          <a:noFill/>
          <a:ln w="19050">
            <a:solidFill>
              <a:srgbClr val="FF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5128" name="Line 12"/>
          <p:cNvSpPr>
            <a:spLocks noChangeShapeType="1"/>
          </p:cNvSpPr>
          <p:nvPr/>
        </p:nvSpPr>
        <p:spPr bwMode="auto">
          <a:xfrm flipH="1">
            <a:off x="3905250" y="2609850"/>
            <a:ext cx="1333500" cy="1085850"/>
          </a:xfrm>
          <a:prstGeom prst="line">
            <a:avLst/>
          </a:prstGeom>
          <a:noFill/>
          <a:ln w="19050">
            <a:solidFill>
              <a:srgbClr val="FF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loi de De Morgan</a:t>
            </a:r>
          </a:p>
        </p:txBody>
      </p:sp>
      <p:sp>
        <p:nvSpPr>
          <p:cNvPr id="7577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77A3E6F1-B6A7-423C-9292-0F403C02A442}" type="slidenum">
              <a:rPr lang="fr-FR" smtClean="0"/>
              <a:pPr/>
              <a:t>28</a:t>
            </a:fld>
            <a:endParaRPr lang="fr-FR" smtClean="0"/>
          </a:p>
        </p:txBody>
      </p:sp>
      <p:sp>
        <p:nvSpPr>
          <p:cNvPr id="7578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854075"/>
          </a:xfrm>
        </p:spPr>
        <p:txBody>
          <a:bodyPr/>
          <a:lstStyle/>
          <a:p>
            <a:pPr eaLnBrk="1" hangingPunct="1"/>
            <a:r>
              <a:rPr lang="fr-FR" smtClean="0"/>
              <a:t>Soient deux événements </a:t>
            </a:r>
            <a:r>
              <a:rPr lang="fr-FR" i="1" smtClean="0"/>
              <a:t>A</a:t>
            </a:r>
            <a:r>
              <a:rPr lang="fr-FR" smtClean="0"/>
              <a:t> et </a:t>
            </a:r>
            <a:r>
              <a:rPr lang="fr-FR" i="1" smtClean="0"/>
              <a:t>B</a:t>
            </a:r>
            <a:r>
              <a:rPr lang="fr-FR" smtClean="0"/>
              <a:t> compatibles de </a:t>
            </a:r>
            <a:r>
              <a:rPr lang="fr-FR" i="1" smtClean="0"/>
              <a:t>S</a:t>
            </a:r>
          </a:p>
        </p:txBody>
      </p:sp>
      <p:grpSp>
        <p:nvGrpSpPr>
          <p:cNvPr id="75781" name="Group 41"/>
          <p:cNvGrpSpPr>
            <a:grpSpLocks/>
          </p:cNvGrpSpPr>
          <p:nvPr/>
        </p:nvGrpSpPr>
        <p:grpSpPr bwMode="auto">
          <a:xfrm>
            <a:off x="1431925" y="2546350"/>
            <a:ext cx="6362700" cy="2601913"/>
            <a:chOff x="638" y="1604"/>
            <a:chExt cx="4008" cy="1639"/>
          </a:xfrm>
        </p:grpSpPr>
        <p:sp>
          <p:nvSpPr>
            <p:cNvPr id="75782" name="Rectangle 5"/>
            <p:cNvSpPr>
              <a:spLocks noChangeArrowheads="1"/>
            </p:cNvSpPr>
            <p:nvPr/>
          </p:nvSpPr>
          <p:spPr bwMode="auto">
            <a:xfrm>
              <a:off x="638" y="1604"/>
              <a:ext cx="2427" cy="805"/>
            </a:xfrm>
            <a:prstGeom prst="rect">
              <a:avLst/>
            </a:prstGeom>
            <a:solidFill>
              <a:srgbClr val="C8FEC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grpSp>
          <p:nvGrpSpPr>
            <p:cNvPr id="75783" name="Group 6"/>
            <p:cNvGrpSpPr>
              <a:grpSpLocks/>
            </p:cNvGrpSpPr>
            <p:nvPr/>
          </p:nvGrpSpPr>
          <p:grpSpPr bwMode="auto">
            <a:xfrm>
              <a:off x="893" y="2577"/>
              <a:ext cx="2010" cy="666"/>
              <a:chOff x="1154" y="3534"/>
              <a:chExt cx="2010" cy="666"/>
            </a:xfrm>
          </p:grpSpPr>
          <p:sp>
            <p:nvSpPr>
              <p:cNvPr id="75815" name="AutoShape 7"/>
              <p:cNvSpPr>
                <a:spLocks noChangeArrowheads="1"/>
              </p:cNvSpPr>
              <p:nvPr/>
            </p:nvSpPr>
            <p:spPr bwMode="auto">
              <a:xfrm rot="-5400000">
                <a:off x="1968" y="2720"/>
                <a:ext cx="244" cy="1872"/>
              </a:xfrm>
              <a:prstGeom prst="rightArrow">
                <a:avLst>
                  <a:gd name="adj1" fmla="val 50000"/>
                  <a:gd name="adj2" fmla="val 50023"/>
                </a:avLst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5816" name="Rectangle 8"/>
              <p:cNvSpPr>
                <a:spLocks noChangeArrowheads="1"/>
              </p:cNvSpPr>
              <p:nvPr/>
            </p:nvSpPr>
            <p:spPr bwMode="auto">
              <a:xfrm>
                <a:off x="1390" y="3875"/>
                <a:ext cx="1774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fr-FR" sz="2800"/>
                  <a:t>Loi de De Morgan</a:t>
                </a:r>
              </a:p>
            </p:txBody>
          </p:sp>
        </p:grpSp>
        <p:grpSp>
          <p:nvGrpSpPr>
            <p:cNvPr id="75784" name="Group 10"/>
            <p:cNvGrpSpPr>
              <a:grpSpLocks/>
            </p:cNvGrpSpPr>
            <p:nvPr/>
          </p:nvGrpSpPr>
          <p:grpSpPr bwMode="auto">
            <a:xfrm>
              <a:off x="772" y="1630"/>
              <a:ext cx="3874" cy="654"/>
              <a:chOff x="1033" y="2587"/>
              <a:chExt cx="3874" cy="654"/>
            </a:xfrm>
          </p:grpSpPr>
          <p:sp>
            <p:nvSpPr>
              <p:cNvPr id="75785" name="Rectangle 11"/>
              <p:cNvSpPr>
                <a:spLocks noChangeArrowheads="1"/>
              </p:cNvSpPr>
              <p:nvPr/>
            </p:nvSpPr>
            <p:spPr bwMode="auto">
              <a:xfrm>
                <a:off x="1033" y="2614"/>
                <a:ext cx="397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P(A'</a:t>
                </a:r>
                <a:endParaRPr lang="fr-FR" sz="2800" i="1"/>
              </a:p>
            </p:txBody>
          </p:sp>
          <p:sp>
            <p:nvSpPr>
              <p:cNvPr id="75786" name="Rectangle 12"/>
              <p:cNvSpPr>
                <a:spLocks noChangeArrowheads="1"/>
              </p:cNvSpPr>
              <p:nvPr/>
            </p:nvSpPr>
            <p:spPr bwMode="auto">
              <a:xfrm>
                <a:off x="1678" y="2614"/>
                <a:ext cx="185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B'</a:t>
                </a:r>
                <a:endParaRPr lang="fr-FR" sz="2800" i="1"/>
              </a:p>
            </p:txBody>
          </p:sp>
          <p:sp>
            <p:nvSpPr>
              <p:cNvPr id="75787" name="Rectangle 13"/>
              <p:cNvSpPr>
                <a:spLocks noChangeArrowheads="1"/>
              </p:cNvSpPr>
              <p:nvPr/>
            </p:nvSpPr>
            <p:spPr bwMode="auto">
              <a:xfrm>
                <a:off x="1927" y="2614"/>
                <a:ext cx="131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) </a:t>
                </a:r>
                <a:endParaRPr lang="fr-FR" sz="2800" i="1"/>
              </a:p>
            </p:txBody>
          </p:sp>
          <p:sp>
            <p:nvSpPr>
              <p:cNvPr id="75788" name="Rectangle 14"/>
              <p:cNvSpPr>
                <a:spLocks noChangeArrowheads="1"/>
              </p:cNvSpPr>
              <p:nvPr/>
            </p:nvSpPr>
            <p:spPr bwMode="auto">
              <a:xfrm>
                <a:off x="2022" y="2614"/>
                <a:ext cx="151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=</a:t>
                </a:r>
                <a:endParaRPr lang="fr-FR" sz="2800" i="1"/>
              </a:p>
            </p:txBody>
          </p:sp>
          <p:sp>
            <p:nvSpPr>
              <p:cNvPr id="75789" name="Rectangle 15"/>
              <p:cNvSpPr>
                <a:spLocks noChangeArrowheads="1"/>
              </p:cNvSpPr>
              <p:nvPr/>
            </p:nvSpPr>
            <p:spPr bwMode="auto">
              <a:xfrm>
                <a:off x="2219" y="2614"/>
                <a:ext cx="405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 P(A</a:t>
                </a:r>
                <a:endParaRPr lang="fr-FR" sz="2800" i="1"/>
              </a:p>
            </p:txBody>
          </p:sp>
          <p:sp>
            <p:nvSpPr>
              <p:cNvPr id="75790" name="Rectangle 16"/>
              <p:cNvSpPr>
                <a:spLocks noChangeArrowheads="1"/>
              </p:cNvSpPr>
              <p:nvPr/>
            </p:nvSpPr>
            <p:spPr bwMode="auto">
              <a:xfrm>
                <a:off x="2958" y="2614"/>
                <a:ext cx="260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B)'</a:t>
                </a:r>
                <a:endParaRPr lang="fr-FR" sz="2800" i="1"/>
              </a:p>
            </p:txBody>
          </p:sp>
          <p:sp>
            <p:nvSpPr>
              <p:cNvPr id="75791" name="Rectangle 17"/>
              <p:cNvSpPr>
                <a:spLocks noChangeArrowheads="1"/>
              </p:cNvSpPr>
              <p:nvPr/>
            </p:nvSpPr>
            <p:spPr bwMode="auto">
              <a:xfrm>
                <a:off x="3288" y="2614"/>
                <a:ext cx="56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 </a:t>
                </a:r>
                <a:endParaRPr lang="fr-FR" sz="2800" i="1"/>
              </a:p>
            </p:txBody>
          </p:sp>
          <p:sp>
            <p:nvSpPr>
              <p:cNvPr id="75792" name="Rectangle 18"/>
              <p:cNvSpPr>
                <a:spLocks noChangeArrowheads="1"/>
              </p:cNvSpPr>
              <p:nvPr/>
            </p:nvSpPr>
            <p:spPr bwMode="auto">
              <a:xfrm>
                <a:off x="3419" y="2614"/>
                <a:ext cx="151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=</a:t>
                </a:r>
                <a:endParaRPr lang="fr-FR" sz="2800" i="1"/>
              </a:p>
            </p:txBody>
          </p:sp>
          <p:sp>
            <p:nvSpPr>
              <p:cNvPr id="75793" name="Rectangle 19"/>
              <p:cNvSpPr>
                <a:spLocks noChangeArrowheads="1"/>
              </p:cNvSpPr>
              <p:nvPr/>
            </p:nvSpPr>
            <p:spPr bwMode="auto">
              <a:xfrm>
                <a:off x="3616" y="2614"/>
                <a:ext cx="168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 1</a:t>
                </a:r>
                <a:endParaRPr lang="fr-FR" sz="2800" i="1"/>
              </a:p>
            </p:txBody>
          </p:sp>
          <p:sp>
            <p:nvSpPr>
              <p:cNvPr id="75794" name="Rectangle 20"/>
              <p:cNvSpPr>
                <a:spLocks noChangeArrowheads="1"/>
              </p:cNvSpPr>
              <p:nvPr/>
            </p:nvSpPr>
            <p:spPr bwMode="auto">
              <a:xfrm>
                <a:off x="3835" y="2614"/>
                <a:ext cx="75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-</a:t>
                </a:r>
                <a:endParaRPr lang="fr-FR" sz="2800" i="1"/>
              </a:p>
            </p:txBody>
          </p:sp>
          <p:sp>
            <p:nvSpPr>
              <p:cNvPr id="75795" name="Rectangle 21"/>
              <p:cNvSpPr>
                <a:spLocks noChangeArrowheads="1"/>
              </p:cNvSpPr>
              <p:nvPr/>
            </p:nvSpPr>
            <p:spPr bwMode="auto">
              <a:xfrm>
                <a:off x="3971" y="2614"/>
                <a:ext cx="349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P(A</a:t>
                </a:r>
                <a:endParaRPr lang="fr-FR" sz="2800" i="1"/>
              </a:p>
            </p:txBody>
          </p:sp>
          <p:sp>
            <p:nvSpPr>
              <p:cNvPr id="75796" name="Rectangle 22"/>
              <p:cNvSpPr>
                <a:spLocks noChangeArrowheads="1"/>
              </p:cNvSpPr>
              <p:nvPr/>
            </p:nvSpPr>
            <p:spPr bwMode="auto">
              <a:xfrm>
                <a:off x="4695" y="2614"/>
                <a:ext cx="212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B)</a:t>
                </a:r>
                <a:endParaRPr lang="fr-FR" sz="2800" i="1"/>
              </a:p>
            </p:txBody>
          </p:sp>
          <p:sp>
            <p:nvSpPr>
              <p:cNvPr id="75797" name="Rectangle 23"/>
              <p:cNvSpPr>
                <a:spLocks noChangeArrowheads="1"/>
              </p:cNvSpPr>
              <p:nvPr/>
            </p:nvSpPr>
            <p:spPr bwMode="auto">
              <a:xfrm>
                <a:off x="1033" y="2972"/>
                <a:ext cx="397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P(A'</a:t>
                </a:r>
                <a:endParaRPr lang="fr-FR" sz="2800" i="1"/>
              </a:p>
            </p:txBody>
          </p:sp>
          <p:sp>
            <p:nvSpPr>
              <p:cNvPr id="75798" name="Rectangle 24"/>
              <p:cNvSpPr>
                <a:spLocks noChangeArrowheads="1"/>
              </p:cNvSpPr>
              <p:nvPr/>
            </p:nvSpPr>
            <p:spPr bwMode="auto">
              <a:xfrm>
                <a:off x="1678" y="2972"/>
                <a:ext cx="185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B'</a:t>
                </a:r>
                <a:endParaRPr lang="fr-FR" sz="2800" i="1"/>
              </a:p>
            </p:txBody>
          </p:sp>
          <p:sp>
            <p:nvSpPr>
              <p:cNvPr id="75799" name="Rectangle 25"/>
              <p:cNvSpPr>
                <a:spLocks noChangeArrowheads="1"/>
              </p:cNvSpPr>
              <p:nvPr/>
            </p:nvSpPr>
            <p:spPr bwMode="auto">
              <a:xfrm>
                <a:off x="1927" y="2972"/>
                <a:ext cx="131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) </a:t>
                </a:r>
                <a:endParaRPr lang="fr-FR" sz="2800" i="1"/>
              </a:p>
            </p:txBody>
          </p:sp>
          <p:sp>
            <p:nvSpPr>
              <p:cNvPr id="75800" name="Rectangle 26"/>
              <p:cNvSpPr>
                <a:spLocks noChangeArrowheads="1"/>
              </p:cNvSpPr>
              <p:nvPr/>
            </p:nvSpPr>
            <p:spPr bwMode="auto">
              <a:xfrm>
                <a:off x="2022" y="2972"/>
                <a:ext cx="151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=</a:t>
                </a:r>
                <a:endParaRPr lang="fr-FR" sz="2800" i="1"/>
              </a:p>
            </p:txBody>
          </p:sp>
          <p:sp>
            <p:nvSpPr>
              <p:cNvPr id="75801" name="Rectangle 27"/>
              <p:cNvSpPr>
                <a:spLocks noChangeArrowheads="1"/>
              </p:cNvSpPr>
              <p:nvPr/>
            </p:nvSpPr>
            <p:spPr bwMode="auto">
              <a:xfrm>
                <a:off x="2219" y="2972"/>
                <a:ext cx="405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 P(A</a:t>
                </a:r>
                <a:endParaRPr lang="fr-FR" sz="2800" i="1"/>
              </a:p>
            </p:txBody>
          </p:sp>
          <p:sp>
            <p:nvSpPr>
              <p:cNvPr id="75802" name="Rectangle 28"/>
              <p:cNvSpPr>
                <a:spLocks noChangeArrowheads="1"/>
              </p:cNvSpPr>
              <p:nvPr/>
            </p:nvSpPr>
            <p:spPr bwMode="auto">
              <a:xfrm>
                <a:off x="2958" y="2972"/>
                <a:ext cx="260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B)'</a:t>
                </a:r>
                <a:endParaRPr lang="fr-FR" sz="2800" i="1"/>
              </a:p>
            </p:txBody>
          </p:sp>
          <p:sp>
            <p:nvSpPr>
              <p:cNvPr id="75803" name="Rectangle 29"/>
              <p:cNvSpPr>
                <a:spLocks noChangeArrowheads="1"/>
              </p:cNvSpPr>
              <p:nvPr/>
            </p:nvSpPr>
            <p:spPr bwMode="auto">
              <a:xfrm>
                <a:off x="3288" y="2972"/>
                <a:ext cx="56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 </a:t>
                </a:r>
                <a:endParaRPr lang="fr-FR" sz="2800" i="1"/>
              </a:p>
            </p:txBody>
          </p:sp>
          <p:sp>
            <p:nvSpPr>
              <p:cNvPr id="75804" name="Rectangle 30"/>
              <p:cNvSpPr>
                <a:spLocks noChangeArrowheads="1"/>
              </p:cNvSpPr>
              <p:nvPr/>
            </p:nvSpPr>
            <p:spPr bwMode="auto">
              <a:xfrm>
                <a:off x="3419" y="2972"/>
                <a:ext cx="151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=</a:t>
                </a:r>
                <a:endParaRPr lang="fr-FR" sz="2800" i="1"/>
              </a:p>
            </p:txBody>
          </p:sp>
          <p:sp>
            <p:nvSpPr>
              <p:cNvPr id="75805" name="Rectangle 31"/>
              <p:cNvSpPr>
                <a:spLocks noChangeArrowheads="1"/>
              </p:cNvSpPr>
              <p:nvPr/>
            </p:nvSpPr>
            <p:spPr bwMode="auto">
              <a:xfrm>
                <a:off x="3616" y="2972"/>
                <a:ext cx="168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 1</a:t>
                </a:r>
                <a:endParaRPr lang="fr-FR" sz="2800" i="1"/>
              </a:p>
            </p:txBody>
          </p:sp>
          <p:sp>
            <p:nvSpPr>
              <p:cNvPr id="75806" name="Rectangle 32"/>
              <p:cNvSpPr>
                <a:spLocks noChangeArrowheads="1"/>
              </p:cNvSpPr>
              <p:nvPr/>
            </p:nvSpPr>
            <p:spPr bwMode="auto">
              <a:xfrm>
                <a:off x="3835" y="2972"/>
                <a:ext cx="75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-</a:t>
                </a:r>
                <a:endParaRPr lang="fr-FR" sz="2800" i="1"/>
              </a:p>
            </p:txBody>
          </p:sp>
          <p:sp>
            <p:nvSpPr>
              <p:cNvPr id="75807" name="Rectangle 33"/>
              <p:cNvSpPr>
                <a:spLocks noChangeArrowheads="1"/>
              </p:cNvSpPr>
              <p:nvPr/>
            </p:nvSpPr>
            <p:spPr bwMode="auto">
              <a:xfrm>
                <a:off x="3971" y="2972"/>
                <a:ext cx="349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P(A</a:t>
                </a:r>
                <a:endParaRPr lang="fr-FR" sz="2800" i="1"/>
              </a:p>
            </p:txBody>
          </p:sp>
          <p:sp>
            <p:nvSpPr>
              <p:cNvPr id="75808" name="Rectangle 34"/>
              <p:cNvSpPr>
                <a:spLocks noChangeArrowheads="1"/>
              </p:cNvSpPr>
              <p:nvPr/>
            </p:nvSpPr>
            <p:spPr bwMode="auto">
              <a:xfrm>
                <a:off x="4695" y="2972"/>
                <a:ext cx="212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</a:rPr>
                  <a:t>B)</a:t>
                </a:r>
                <a:endParaRPr lang="fr-FR" sz="2800" i="1"/>
              </a:p>
            </p:txBody>
          </p:sp>
          <p:sp>
            <p:nvSpPr>
              <p:cNvPr id="75809" name="Rectangle 35"/>
              <p:cNvSpPr>
                <a:spLocks noChangeArrowheads="1"/>
              </p:cNvSpPr>
              <p:nvPr/>
            </p:nvSpPr>
            <p:spPr bwMode="auto">
              <a:xfrm>
                <a:off x="1464" y="2587"/>
                <a:ext cx="172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  <a:latin typeface="Symbol" pitchFamily="18" charset="2"/>
                  </a:rPr>
                  <a:t>Ç</a:t>
                </a:r>
                <a:endParaRPr lang="fr-FR" sz="2800" i="1"/>
              </a:p>
            </p:txBody>
          </p:sp>
          <p:sp>
            <p:nvSpPr>
              <p:cNvPr id="75810" name="Rectangle 36"/>
              <p:cNvSpPr>
                <a:spLocks noChangeArrowheads="1"/>
              </p:cNvSpPr>
              <p:nvPr/>
            </p:nvSpPr>
            <p:spPr bwMode="auto">
              <a:xfrm>
                <a:off x="2684" y="2614"/>
                <a:ext cx="172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  <a:latin typeface="Symbol" pitchFamily="18" charset="2"/>
                  </a:rPr>
                  <a:t>È</a:t>
                </a:r>
                <a:endParaRPr lang="fr-FR" sz="2800" i="1"/>
              </a:p>
            </p:txBody>
          </p:sp>
          <p:sp>
            <p:nvSpPr>
              <p:cNvPr id="75811" name="Rectangle 37"/>
              <p:cNvSpPr>
                <a:spLocks noChangeArrowheads="1"/>
              </p:cNvSpPr>
              <p:nvPr/>
            </p:nvSpPr>
            <p:spPr bwMode="auto">
              <a:xfrm>
                <a:off x="4403" y="2587"/>
                <a:ext cx="199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  <a:latin typeface="Symbol" pitchFamily="18" charset="2"/>
                  </a:rPr>
                  <a:t>È</a:t>
                </a:r>
                <a:endParaRPr lang="fr-FR" sz="2800" i="1"/>
              </a:p>
            </p:txBody>
          </p:sp>
          <p:sp>
            <p:nvSpPr>
              <p:cNvPr id="75812" name="Rectangle 38"/>
              <p:cNvSpPr>
                <a:spLocks noChangeArrowheads="1"/>
              </p:cNvSpPr>
              <p:nvPr/>
            </p:nvSpPr>
            <p:spPr bwMode="auto">
              <a:xfrm>
                <a:off x="1455" y="2945"/>
                <a:ext cx="172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  <a:latin typeface="Symbol" pitchFamily="18" charset="2"/>
                  </a:rPr>
                  <a:t>È</a:t>
                </a:r>
                <a:endParaRPr lang="fr-FR" sz="2800" i="1"/>
              </a:p>
            </p:txBody>
          </p:sp>
          <p:sp>
            <p:nvSpPr>
              <p:cNvPr id="75813" name="Rectangle 39"/>
              <p:cNvSpPr>
                <a:spLocks noChangeArrowheads="1"/>
              </p:cNvSpPr>
              <p:nvPr/>
            </p:nvSpPr>
            <p:spPr bwMode="auto">
              <a:xfrm>
                <a:off x="2684" y="2945"/>
                <a:ext cx="172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  <a:latin typeface="Symbol" pitchFamily="18" charset="2"/>
                  </a:rPr>
                  <a:t>Ç</a:t>
                </a:r>
                <a:endParaRPr lang="fr-FR" sz="2800" i="1"/>
              </a:p>
            </p:txBody>
          </p:sp>
          <p:sp>
            <p:nvSpPr>
              <p:cNvPr id="75814" name="Rectangle 40"/>
              <p:cNvSpPr>
                <a:spLocks noChangeArrowheads="1"/>
              </p:cNvSpPr>
              <p:nvPr/>
            </p:nvSpPr>
            <p:spPr bwMode="auto">
              <a:xfrm>
                <a:off x="4403" y="2945"/>
                <a:ext cx="254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r>
                  <a:rPr lang="fr-FR" sz="2800" i="1">
                    <a:solidFill>
                      <a:srgbClr val="000000"/>
                    </a:solidFill>
                    <a:latin typeface="Symbol" pitchFamily="18" charset="2"/>
                  </a:rPr>
                  <a:t>Ç</a:t>
                </a:r>
                <a:endParaRPr lang="fr-FR" sz="2800" i="1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mtClean="0"/>
              <a:t>Illustration 1 de la loi de De Morgan</a:t>
            </a:r>
          </a:p>
        </p:txBody>
      </p:sp>
      <p:sp>
        <p:nvSpPr>
          <p:cNvPr id="614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2F3553B4-824A-4989-A1EF-C03A4FCB221B}" type="slidenum">
              <a:rPr lang="fr-FR" smtClean="0"/>
              <a:pPr/>
              <a:t>29</a:t>
            </a:fld>
            <a:endParaRPr lang="fr-FR" smtClean="0"/>
          </a:p>
        </p:txBody>
      </p:sp>
      <p:grpSp>
        <p:nvGrpSpPr>
          <p:cNvPr id="6149" name="Group 43"/>
          <p:cNvGrpSpPr>
            <a:grpSpLocks/>
          </p:cNvGrpSpPr>
          <p:nvPr/>
        </p:nvGrpSpPr>
        <p:grpSpPr bwMode="auto">
          <a:xfrm>
            <a:off x="914400" y="1530350"/>
            <a:ext cx="7380288" cy="4746625"/>
            <a:chOff x="834" y="964"/>
            <a:chExt cx="4649" cy="2990"/>
          </a:xfrm>
        </p:grpSpPr>
        <p:grpSp>
          <p:nvGrpSpPr>
            <p:cNvPr id="6150" name="Group 3"/>
            <p:cNvGrpSpPr>
              <a:grpSpLocks/>
            </p:cNvGrpSpPr>
            <p:nvPr/>
          </p:nvGrpSpPr>
          <p:grpSpPr bwMode="auto">
            <a:xfrm>
              <a:off x="834" y="2584"/>
              <a:ext cx="1651" cy="1370"/>
              <a:chOff x="834" y="2584"/>
              <a:chExt cx="1651" cy="1370"/>
            </a:xfrm>
          </p:grpSpPr>
          <p:grpSp>
            <p:nvGrpSpPr>
              <p:cNvPr id="6171" name="Group 4"/>
              <p:cNvGrpSpPr>
                <a:grpSpLocks/>
              </p:cNvGrpSpPr>
              <p:nvPr/>
            </p:nvGrpSpPr>
            <p:grpSpPr bwMode="auto">
              <a:xfrm>
                <a:off x="834" y="2584"/>
                <a:ext cx="1651" cy="1370"/>
                <a:chOff x="462" y="2584"/>
                <a:chExt cx="1651" cy="1370"/>
              </a:xfrm>
            </p:grpSpPr>
            <p:sp>
              <p:nvSpPr>
                <p:cNvPr id="6173" name="Rectangle 5"/>
                <p:cNvSpPr>
                  <a:spLocks noChangeArrowheads="1"/>
                </p:cNvSpPr>
                <p:nvPr/>
              </p:nvSpPr>
              <p:spPr bwMode="auto">
                <a:xfrm>
                  <a:off x="462" y="2844"/>
                  <a:ext cx="1596" cy="1110"/>
                </a:xfrm>
                <a:prstGeom prst="rect">
                  <a:avLst/>
                </a:prstGeom>
                <a:solidFill>
                  <a:schemeClr val="bg2"/>
                </a:soli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6174" name="Rectangle 6"/>
                <p:cNvSpPr>
                  <a:spLocks noChangeArrowheads="1"/>
                </p:cNvSpPr>
                <p:nvPr/>
              </p:nvSpPr>
              <p:spPr bwMode="auto">
                <a:xfrm>
                  <a:off x="559" y="2915"/>
                  <a:ext cx="231" cy="28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lIns="90488" tIns="44450" rIns="90488" bIns="44450">
                  <a:spAutoFit/>
                </a:bodyPr>
                <a:lstStyle/>
                <a:p>
                  <a:pPr eaLnBrk="0" hangingPunct="0"/>
                  <a:r>
                    <a:rPr lang="en-GB" sz="2400" i="1"/>
                    <a:t>A</a:t>
                  </a:r>
                </a:p>
              </p:txBody>
            </p:sp>
            <p:sp>
              <p:nvSpPr>
                <p:cNvPr id="6175" name="Rectangle 7"/>
                <p:cNvSpPr>
                  <a:spLocks noChangeArrowheads="1"/>
                </p:cNvSpPr>
                <p:nvPr/>
              </p:nvSpPr>
              <p:spPr bwMode="auto">
                <a:xfrm>
                  <a:off x="1657" y="2969"/>
                  <a:ext cx="231" cy="28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lIns="90488" tIns="44450" rIns="90488" bIns="44450">
                  <a:spAutoFit/>
                </a:bodyPr>
                <a:lstStyle/>
                <a:p>
                  <a:pPr eaLnBrk="0" hangingPunct="0"/>
                  <a:r>
                    <a:rPr lang="en-GB" sz="2400" i="1"/>
                    <a:t>B</a:t>
                  </a:r>
                </a:p>
              </p:txBody>
            </p:sp>
            <p:sp>
              <p:nvSpPr>
                <p:cNvPr id="6176" name="Rectangle 8"/>
                <p:cNvSpPr>
                  <a:spLocks noChangeArrowheads="1"/>
                </p:cNvSpPr>
                <p:nvPr/>
              </p:nvSpPr>
              <p:spPr bwMode="auto">
                <a:xfrm>
                  <a:off x="1903" y="2617"/>
                  <a:ext cx="210" cy="28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lIns="90488" tIns="44450" rIns="90488" bIns="44450">
                  <a:spAutoFit/>
                </a:bodyPr>
                <a:lstStyle/>
                <a:p>
                  <a:pPr eaLnBrk="0" hangingPunct="0"/>
                  <a:r>
                    <a:rPr lang="en-GB" sz="2400" i="1"/>
                    <a:t>S</a:t>
                  </a:r>
                </a:p>
              </p:txBody>
            </p:sp>
            <p:sp>
              <p:nvSpPr>
                <p:cNvPr id="6177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468" y="2584"/>
                  <a:ext cx="519" cy="288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CA" sz="2400" i="1"/>
                    <a:t>P(B</a:t>
                  </a:r>
                  <a:r>
                    <a:rPr lang="fr-FR" sz="2400" i="1">
                      <a:solidFill>
                        <a:srgbClr val="000000"/>
                      </a:solidFill>
                    </a:rPr>
                    <a:t>'</a:t>
                  </a:r>
                  <a:r>
                    <a:rPr lang="en-CA" sz="2400" i="1"/>
                    <a:t>)</a:t>
                  </a:r>
                </a:p>
              </p:txBody>
            </p:sp>
            <p:sp>
              <p:nvSpPr>
                <p:cNvPr id="6178" name="Oval 10"/>
                <p:cNvSpPr>
                  <a:spLocks noChangeArrowheads="1"/>
                </p:cNvSpPr>
                <p:nvPr/>
              </p:nvSpPr>
              <p:spPr bwMode="auto">
                <a:xfrm>
                  <a:off x="624" y="3072"/>
                  <a:ext cx="690" cy="612"/>
                </a:xfrm>
                <a:prstGeom prst="ellipse">
                  <a:avLst/>
                </a:prstGeom>
                <a:solidFill>
                  <a:schemeClr val="bg2"/>
                </a:solidFill>
                <a:ln w="1270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6179" name="Oval 11"/>
                <p:cNvSpPr>
                  <a:spLocks noChangeArrowheads="1"/>
                </p:cNvSpPr>
                <p:nvPr/>
              </p:nvSpPr>
              <p:spPr bwMode="auto">
                <a:xfrm>
                  <a:off x="1074" y="3066"/>
                  <a:ext cx="690" cy="612"/>
                </a:xfrm>
                <a:prstGeom prst="ellipse">
                  <a:avLst/>
                </a:prstGeom>
                <a:solidFill>
                  <a:srgbClr val="CCFF99"/>
                </a:solidFill>
                <a:ln w="1270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6180" name="Freeform 12"/>
                <p:cNvSpPr>
                  <a:spLocks/>
                </p:cNvSpPr>
                <p:nvPr/>
              </p:nvSpPr>
              <p:spPr bwMode="auto">
                <a:xfrm>
                  <a:off x="840" y="2820"/>
                  <a:ext cx="318" cy="228"/>
                </a:xfrm>
                <a:custGeom>
                  <a:avLst/>
                  <a:gdLst>
                    <a:gd name="T0" fmla="*/ 0 w 204"/>
                    <a:gd name="T1" fmla="*/ 0 h 378"/>
                    <a:gd name="T2" fmla="*/ 84 w 204"/>
                    <a:gd name="T3" fmla="*/ 72 h 378"/>
                    <a:gd name="T4" fmla="*/ 131 w 204"/>
                    <a:gd name="T5" fmla="*/ 58 h 378"/>
                    <a:gd name="T6" fmla="*/ 318 w 204"/>
                    <a:gd name="T7" fmla="*/ 228 h 37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04"/>
                    <a:gd name="T13" fmla="*/ 0 h 378"/>
                    <a:gd name="T14" fmla="*/ 204 w 204"/>
                    <a:gd name="T15" fmla="*/ 378 h 37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04" h="378">
                      <a:moveTo>
                        <a:pt x="0" y="0"/>
                      </a:moveTo>
                      <a:lnTo>
                        <a:pt x="54" y="120"/>
                      </a:lnTo>
                      <a:lnTo>
                        <a:pt x="84" y="96"/>
                      </a:lnTo>
                      <a:lnTo>
                        <a:pt x="204" y="378"/>
                      </a:lnTo>
                    </a:path>
                  </a:pathLst>
                </a:custGeom>
                <a:noFill/>
                <a:ln w="19050" cap="flat" cmpd="sng">
                  <a:solidFill>
                    <a:srgbClr val="CC6600"/>
                  </a:solidFill>
                  <a:prstDash val="dash"/>
                  <a:round/>
                  <a:headEnd type="none" w="sm" len="sm"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sp>
            <p:nvSpPr>
              <p:cNvPr id="6172" name="Freeform 13"/>
              <p:cNvSpPr>
                <a:spLocks/>
              </p:cNvSpPr>
              <p:nvPr/>
            </p:nvSpPr>
            <p:spPr bwMode="auto">
              <a:xfrm>
                <a:off x="1558" y="3143"/>
                <a:ext cx="132" cy="469"/>
              </a:xfrm>
              <a:custGeom>
                <a:avLst/>
                <a:gdLst>
                  <a:gd name="T0" fmla="*/ 8 w 132"/>
                  <a:gd name="T1" fmla="*/ 0 h 469"/>
                  <a:gd name="T2" fmla="*/ 84 w 132"/>
                  <a:gd name="T3" fmla="*/ 75 h 469"/>
                  <a:gd name="T4" fmla="*/ 128 w 132"/>
                  <a:gd name="T5" fmla="*/ 207 h 469"/>
                  <a:gd name="T6" fmla="*/ 108 w 132"/>
                  <a:gd name="T7" fmla="*/ 333 h 469"/>
                  <a:gd name="T8" fmla="*/ 65 w 132"/>
                  <a:gd name="T9" fmla="*/ 408 h 469"/>
                  <a:gd name="T10" fmla="*/ 0 w 132"/>
                  <a:gd name="T11" fmla="*/ 469 h 4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32"/>
                  <a:gd name="T19" fmla="*/ 0 h 469"/>
                  <a:gd name="T20" fmla="*/ 132 w 132"/>
                  <a:gd name="T21" fmla="*/ 469 h 4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32" h="469">
                    <a:moveTo>
                      <a:pt x="8" y="0"/>
                    </a:moveTo>
                    <a:cubicBezTo>
                      <a:pt x="36" y="20"/>
                      <a:pt x="64" y="40"/>
                      <a:pt x="84" y="75"/>
                    </a:cubicBezTo>
                    <a:cubicBezTo>
                      <a:pt x="104" y="110"/>
                      <a:pt x="124" y="164"/>
                      <a:pt x="128" y="207"/>
                    </a:cubicBezTo>
                    <a:cubicBezTo>
                      <a:pt x="132" y="250"/>
                      <a:pt x="118" y="300"/>
                      <a:pt x="108" y="333"/>
                    </a:cubicBezTo>
                    <a:cubicBezTo>
                      <a:pt x="98" y="366"/>
                      <a:pt x="83" y="386"/>
                      <a:pt x="65" y="408"/>
                    </a:cubicBezTo>
                    <a:cubicBezTo>
                      <a:pt x="47" y="430"/>
                      <a:pt x="23" y="449"/>
                      <a:pt x="0" y="469"/>
                    </a:cubicBezTo>
                  </a:path>
                </a:pathLst>
              </a:custGeom>
              <a:noFill/>
              <a:ln w="12700" cap="sq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6151" name="Group 42"/>
            <p:cNvGrpSpPr>
              <a:grpSpLocks/>
            </p:cNvGrpSpPr>
            <p:nvPr/>
          </p:nvGrpSpPr>
          <p:grpSpPr bwMode="auto">
            <a:xfrm>
              <a:off x="834" y="964"/>
              <a:ext cx="1651" cy="1370"/>
              <a:chOff x="834" y="964"/>
              <a:chExt cx="1651" cy="1370"/>
            </a:xfrm>
          </p:grpSpPr>
          <p:sp>
            <p:nvSpPr>
              <p:cNvPr id="6161" name="Rectangle 29"/>
              <p:cNvSpPr>
                <a:spLocks noChangeArrowheads="1"/>
              </p:cNvSpPr>
              <p:nvPr/>
            </p:nvSpPr>
            <p:spPr bwMode="auto">
              <a:xfrm>
                <a:off x="834" y="1224"/>
                <a:ext cx="1596" cy="1110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162" name="Rectangle 32"/>
              <p:cNvSpPr>
                <a:spLocks noChangeArrowheads="1"/>
              </p:cNvSpPr>
              <p:nvPr/>
            </p:nvSpPr>
            <p:spPr bwMode="auto">
              <a:xfrm>
                <a:off x="931" y="1295"/>
                <a:ext cx="231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GB" sz="2400" i="1"/>
                  <a:t>A</a:t>
                </a:r>
              </a:p>
            </p:txBody>
          </p:sp>
          <p:sp>
            <p:nvSpPr>
              <p:cNvPr id="6163" name="Rectangle 33"/>
              <p:cNvSpPr>
                <a:spLocks noChangeArrowheads="1"/>
              </p:cNvSpPr>
              <p:nvPr/>
            </p:nvSpPr>
            <p:spPr bwMode="auto">
              <a:xfrm>
                <a:off x="2029" y="1349"/>
                <a:ext cx="231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GB" sz="2400" i="1"/>
                  <a:t>B</a:t>
                </a:r>
              </a:p>
            </p:txBody>
          </p:sp>
          <p:sp>
            <p:nvSpPr>
              <p:cNvPr id="6164" name="Rectangle 34"/>
              <p:cNvSpPr>
                <a:spLocks noChangeArrowheads="1"/>
              </p:cNvSpPr>
              <p:nvPr/>
            </p:nvSpPr>
            <p:spPr bwMode="auto">
              <a:xfrm>
                <a:off x="2275" y="997"/>
                <a:ext cx="210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GB" sz="2400" i="1"/>
                  <a:t>S</a:t>
                </a:r>
              </a:p>
            </p:txBody>
          </p:sp>
          <p:sp>
            <p:nvSpPr>
              <p:cNvPr id="6165" name="Text Box 35"/>
              <p:cNvSpPr txBox="1">
                <a:spLocks noChangeArrowheads="1"/>
              </p:cNvSpPr>
              <p:nvPr/>
            </p:nvSpPr>
            <p:spPr bwMode="auto">
              <a:xfrm>
                <a:off x="840" y="964"/>
                <a:ext cx="519" cy="28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CA" sz="2400" i="1"/>
                  <a:t>P(A</a:t>
                </a:r>
                <a:r>
                  <a:rPr lang="fr-FR" sz="2400" i="1">
                    <a:solidFill>
                      <a:srgbClr val="000000"/>
                    </a:solidFill>
                  </a:rPr>
                  <a:t>'</a:t>
                </a:r>
                <a:r>
                  <a:rPr lang="en-CA" sz="2400" i="1"/>
                  <a:t>)</a:t>
                </a:r>
              </a:p>
            </p:txBody>
          </p:sp>
          <p:sp>
            <p:nvSpPr>
              <p:cNvPr id="6166" name="Freeform 36"/>
              <p:cNvSpPr>
                <a:spLocks/>
              </p:cNvSpPr>
              <p:nvPr/>
            </p:nvSpPr>
            <p:spPr bwMode="auto">
              <a:xfrm>
                <a:off x="1278" y="1206"/>
                <a:ext cx="258" cy="216"/>
              </a:xfrm>
              <a:custGeom>
                <a:avLst/>
                <a:gdLst>
                  <a:gd name="T0" fmla="*/ 0 w 204"/>
                  <a:gd name="T1" fmla="*/ 0 h 378"/>
                  <a:gd name="T2" fmla="*/ 68 w 204"/>
                  <a:gd name="T3" fmla="*/ 69 h 378"/>
                  <a:gd name="T4" fmla="*/ 106 w 204"/>
                  <a:gd name="T5" fmla="*/ 55 h 378"/>
                  <a:gd name="T6" fmla="*/ 258 w 204"/>
                  <a:gd name="T7" fmla="*/ 216 h 37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4"/>
                  <a:gd name="T13" fmla="*/ 0 h 378"/>
                  <a:gd name="T14" fmla="*/ 204 w 204"/>
                  <a:gd name="T15" fmla="*/ 378 h 37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4" h="378">
                    <a:moveTo>
                      <a:pt x="0" y="0"/>
                    </a:moveTo>
                    <a:lnTo>
                      <a:pt x="54" y="120"/>
                    </a:lnTo>
                    <a:lnTo>
                      <a:pt x="84" y="96"/>
                    </a:lnTo>
                    <a:lnTo>
                      <a:pt x="204" y="378"/>
                    </a:lnTo>
                  </a:path>
                </a:pathLst>
              </a:custGeom>
              <a:noFill/>
              <a:ln w="19050" cap="flat" cmpd="sng">
                <a:solidFill>
                  <a:srgbClr val="CC6600"/>
                </a:solidFill>
                <a:prstDash val="dash"/>
                <a:round/>
                <a:headEnd type="none" w="sm" len="sm"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167" name="Freeform 37"/>
              <p:cNvSpPr>
                <a:spLocks/>
              </p:cNvSpPr>
              <p:nvPr/>
            </p:nvSpPr>
            <p:spPr bwMode="auto">
              <a:xfrm>
                <a:off x="2008" y="1523"/>
                <a:ext cx="132" cy="469"/>
              </a:xfrm>
              <a:custGeom>
                <a:avLst/>
                <a:gdLst>
                  <a:gd name="T0" fmla="*/ 8 w 132"/>
                  <a:gd name="T1" fmla="*/ 0 h 469"/>
                  <a:gd name="T2" fmla="*/ 84 w 132"/>
                  <a:gd name="T3" fmla="*/ 75 h 469"/>
                  <a:gd name="T4" fmla="*/ 128 w 132"/>
                  <a:gd name="T5" fmla="*/ 207 h 469"/>
                  <a:gd name="T6" fmla="*/ 108 w 132"/>
                  <a:gd name="T7" fmla="*/ 333 h 469"/>
                  <a:gd name="T8" fmla="*/ 65 w 132"/>
                  <a:gd name="T9" fmla="*/ 408 h 469"/>
                  <a:gd name="T10" fmla="*/ 0 w 132"/>
                  <a:gd name="T11" fmla="*/ 469 h 4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32"/>
                  <a:gd name="T19" fmla="*/ 0 h 469"/>
                  <a:gd name="T20" fmla="*/ 132 w 132"/>
                  <a:gd name="T21" fmla="*/ 469 h 4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32" h="469">
                    <a:moveTo>
                      <a:pt x="8" y="0"/>
                    </a:moveTo>
                    <a:cubicBezTo>
                      <a:pt x="36" y="20"/>
                      <a:pt x="64" y="40"/>
                      <a:pt x="84" y="75"/>
                    </a:cubicBezTo>
                    <a:cubicBezTo>
                      <a:pt x="104" y="110"/>
                      <a:pt x="124" y="164"/>
                      <a:pt x="128" y="207"/>
                    </a:cubicBezTo>
                    <a:cubicBezTo>
                      <a:pt x="132" y="250"/>
                      <a:pt x="118" y="300"/>
                      <a:pt x="108" y="333"/>
                    </a:cubicBezTo>
                    <a:cubicBezTo>
                      <a:pt x="98" y="366"/>
                      <a:pt x="83" y="386"/>
                      <a:pt x="65" y="408"/>
                    </a:cubicBezTo>
                    <a:cubicBezTo>
                      <a:pt x="47" y="430"/>
                      <a:pt x="23" y="449"/>
                      <a:pt x="0" y="469"/>
                    </a:cubicBezTo>
                  </a:path>
                </a:pathLst>
              </a:custGeom>
              <a:noFill/>
              <a:ln w="12700" cap="sq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168" name="Oval 30"/>
              <p:cNvSpPr>
                <a:spLocks noChangeArrowheads="1"/>
              </p:cNvSpPr>
              <p:nvPr/>
            </p:nvSpPr>
            <p:spPr bwMode="auto">
              <a:xfrm>
                <a:off x="1446" y="1446"/>
                <a:ext cx="690" cy="612"/>
              </a:xfrm>
              <a:prstGeom prst="ellipse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169" name="Oval 31"/>
              <p:cNvSpPr>
                <a:spLocks noChangeArrowheads="1"/>
              </p:cNvSpPr>
              <p:nvPr/>
            </p:nvSpPr>
            <p:spPr bwMode="auto">
              <a:xfrm>
                <a:off x="996" y="1452"/>
                <a:ext cx="690" cy="612"/>
              </a:xfrm>
              <a:prstGeom prst="ellipse">
                <a:avLst/>
              </a:prstGeom>
              <a:solidFill>
                <a:srgbClr val="CCFFCC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170" name="Freeform 38"/>
              <p:cNvSpPr>
                <a:spLocks/>
              </p:cNvSpPr>
              <p:nvPr/>
            </p:nvSpPr>
            <p:spPr bwMode="auto">
              <a:xfrm flipH="1" flipV="1">
                <a:off x="1432" y="1517"/>
                <a:ext cx="132" cy="469"/>
              </a:xfrm>
              <a:custGeom>
                <a:avLst/>
                <a:gdLst>
                  <a:gd name="T0" fmla="*/ 8 w 132"/>
                  <a:gd name="T1" fmla="*/ 0 h 469"/>
                  <a:gd name="T2" fmla="*/ 84 w 132"/>
                  <a:gd name="T3" fmla="*/ 75 h 469"/>
                  <a:gd name="T4" fmla="*/ 128 w 132"/>
                  <a:gd name="T5" fmla="*/ 207 h 469"/>
                  <a:gd name="T6" fmla="*/ 108 w 132"/>
                  <a:gd name="T7" fmla="*/ 333 h 469"/>
                  <a:gd name="T8" fmla="*/ 65 w 132"/>
                  <a:gd name="T9" fmla="*/ 408 h 469"/>
                  <a:gd name="T10" fmla="*/ 0 w 132"/>
                  <a:gd name="T11" fmla="*/ 469 h 4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32"/>
                  <a:gd name="T19" fmla="*/ 0 h 469"/>
                  <a:gd name="T20" fmla="*/ 132 w 132"/>
                  <a:gd name="T21" fmla="*/ 469 h 4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32" h="469">
                    <a:moveTo>
                      <a:pt x="8" y="0"/>
                    </a:moveTo>
                    <a:cubicBezTo>
                      <a:pt x="36" y="20"/>
                      <a:pt x="64" y="40"/>
                      <a:pt x="84" y="75"/>
                    </a:cubicBezTo>
                    <a:cubicBezTo>
                      <a:pt x="104" y="110"/>
                      <a:pt x="124" y="164"/>
                      <a:pt x="128" y="207"/>
                    </a:cubicBezTo>
                    <a:cubicBezTo>
                      <a:pt x="132" y="250"/>
                      <a:pt x="118" y="300"/>
                      <a:pt x="108" y="333"/>
                    </a:cubicBezTo>
                    <a:cubicBezTo>
                      <a:pt x="98" y="366"/>
                      <a:pt x="83" y="386"/>
                      <a:pt x="65" y="408"/>
                    </a:cubicBezTo>
                    <a:cubicBezTo>
                      <a:pt x="47" y="430"/>
                      <a:pt x="23" y="449"/>
                      <a:pt x="0" y="469"/>
                    </a:cubicBezTo>
                  </a:path>
                </a:pathLst>
              </a:custGeom>
              <a:noFill/>
              <a:ln w="12700" cap="sq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6152" name="Group 41"/>
            <p:cNvGrpSpPr>
              <a:grpSpLocks/>
            </p:cNvGrpSpPr>
            <p:nvPr/>
          </p:nvGrpSpPr>
          <p:grpSpPr bwMode="auto">
            <a:xfrm>
              <a:off x="2924" y="1565"/>
              <a:ext cx="2559" cy="1555"/>
              <a:chOff x="2930" y="1565"/>
              <a:chExt cx="2559" cy="1555"/>
            </a:xfrm>
          </p:grpSpPr>
          <p:sp>
            <p:nvSpPr>
              <p:cNvPr id="6153" name="Rectangle 18"/>
              <p:cNvSpPr>
                <a:spLocks noChangeArrowheads="1"/>
              </p:cNvSpPr>
              <p:nvPr/>
            </p:nvSpPr>
            <p:spPr bwMode="auto">
              <a:xfrm>
                <a:off x="2988" y="2010"/>
                <a:ext cx="1596" cy="1110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154" name="Oval 19"/>
              <p:cNvSpPr>
                <a:spLocks noChangeArrowheads="1"/>
              </p:cNvSpPr>
              <p:nvPr/>
            </p:nvSpPr>
            <p:spPr bwMode="auto">
              <a:xfrm>
                <a:off x="3150" y="2238"/>
                <a:ext cx="690" cy="612"/>
              </a:xfrm>
              <a:prstGeom prst="ellipse">
                <a:avLst/>
              </a:prstGeom>
              <a:solidFill>
                <a:srgbClr val="CCFFCC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155" name="Rectangle 20"/>
              <p:cNvSpPr>
                <a:spLocks noChangeArrowheads="1"/>
              </p:cNvSpPr>
              <p:nvPr/>
            </p:nvSpPr>
            <p:spPr bwMode="auto">
              <a:xfrm>
                <a:off x="3085" y="2081"/>
                <a:ext cx="231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GB" sz="2400" i="1"/>
                  <a:t>A</a:t>
                </a:r>
              </a:p>
            </p:txBody>
          </p:sp>
          <p:sp>
            <p:nvSpPr>
              <p:cNvPr id="6156" name="Rectangle 21"/>
              <p:cNvSpPr>
                <a:spLocks noChangeArrowheads="1"/>
              </p:cNvSpPr>
              <p:nvPr/>
            </p:nvSpPr>
            <p:spPr bwMode="auto">
              <a:xfrm>
                <a:off x="4183" y="2135"/>
                <a:ext cx="231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GB" sz="2400" i="1"/>
                  <a:t>B</a:t>
                </a:r>
              </a:p>
            </p:txBody>
          </p:sp>
          <p:sp>
            <p:nvSpPr>
              <p:cNvPr id="6157" name="Rectangle 22"/>
              <p:cNvSpPr>
                <a:spLocks noChangeArrowheads="1"/>
              </p:cNvSpPr>
              <p:nvPr/>
            </p:nvSpPr>
            <p:spPr bwMode="auto">
              <a:xfrm>
                <a:off x="4429" y="1783"/>
                <a:ext cx="210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en-GB" sz="2400" i="1"/>
                  <a:t>S</a:t>
                </a:r>
              </a:p>
            </p:txBody>
          </p:sp>
          <p:sp>
            <p:nvSpPr>
              <p:cNvPr id="6158" name="Oval 23"/>
              <p:cNvSpPr>
                <a:spLocks noChangeArrowheads="1"/>
              </p:cNvSpPr>
              <p:nvPr/>
            </p:nvSpPr>
            <p:spPr bwMode="auto">
              <a:xfrm>
                <a:off x="3600" y="2232"/>
                <a:ext cx="690" cy="612"/>
              </a:xfrm>
              <a:prstGeom prst="ellipse">
                <a:avLst/>
              </a:prstGeom>
              <a:solidFill>
                <a:srgbClr val="CCFF99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6159" name="Freeform 24"/>
              <p:cNvSpPr>
                <a:spLocks/>
              </p:cNvSpPr>
              <p:nvPr/>
            </p:nvSpPr>
            <p:spPr bwMode="auto">
              <a:xfrm>
                <a:off x="3408" y="1776"/>
                <a:ext cx="312" cy="462"/>
              </a:xfrm>
              <a:custGeom>
                <a:avLst/>
                <a:gdLst>
                  <a:gd name="T0" fmla="*/ 0 w 204"/>
                  <a:gd name="T1" fmla="*/ 0 h 378"/>
                  <a:gd name="T2" fmla="*/ 83 w 204"/>
                  <a:gd name="T3" fmla="*/ 147 h 378"/>
                  <a:gd name="T4" fmla="*/ 128 w 204"/>
                  <a:gd name="T5" fmla="*/ 117 h 378"/>
                  <a:gd name="T6" fmla="*/ 312 w 204"/>
                  <a:gd name="T7" fmla="*/ 462 h 37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4"/>
                  <a:gd name="T13" fmla="*/ 0 h 378"/>
                  <a:gd name="T14" fmla="*/ 204 w 204"/>
                  <a:gd name="T15" fmla="*/ 378 h 37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4" h="378">
                    <a:moveTo>
                      <a:pt x="0" y="0"/>
                    </a:moveTo>
                    <a:lnTo>
                      <a:pt x="54" y="120"/>
                    </a:lnTo>
                    <a:lnTo>
                      <a:pt x="84" y="96"/>
                    </a:lnTo>
                    <a:lnTo>
                      <a:pt x="204" y="378"/>
                    </a:lnTo>
                  </a:path>
                </a:pathLst>
              </a:custGeom>
              <a:noFill/>
              <a:ln w="19050" cap="flat" cmpd="sng">
                <a:solidFill>
                  <a:srgbClr val="CC6600"/>
                </a:solidFill>
                <a:prstDash val="dash"/>
                <a:round/>
                <a:headEnd type="none" w="sm" len="sm"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160" name="Freeform 25"/>
              <p:cNvSpPr>
                <a:spLocks/>
              </p:cNvSpPr>
              <p:nvPr/>
            </p:nvSpPr>
            <p:spPr bwMode="auto">
              <a:xfrm>
                <a:off x="3706" y="2309"/>
                <a:ext cx="132" cy="469"/>
              </a:xfrm>
              <a:custGeom>
                <a:avLst/>
                <a:gdLst>
                  <a:gd name="T0" fmla="*/ 8 w 132"/>
                  <a:gd name="T1" fmla="*/ 0 h 469"/>
                  <a:gd name="T2" fmla="*/ 84 w 132"/>
                  <a:gd name="T3" fmla="*/ 75 h 469"/>
                  <a:gd name="T4" fmla="*/ 128 w 132"/>
                  <a:gd name="T5" fmla="*/ 207 h 469"/>
                  <a:gd name="T6" fmla="*/ 108 w 132"/>
                  <a:gd name="T7" fmla="*/ 333 h 469"/>
                  <a:gd name="T8" fmla="*/ 65 w 132"/>
                  <a:gd name="T9" fmla="*/ 408 h 469"/>
                  <a:gd name="T10" fmla="*/ 0 w 132"/>
                  <a:gd name="T11" fmla="*/ 469 h 4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32"/>
                  <a:gd name="T19" fmla="*/ 0 h 469"/>
                  <a:gd name="T20" fmla="*/ 132 w 132"/>
                  <a:gd name="T21" fmla="*/ 469 h 4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32" h="469">
                    <a:moveTo>
                      <a:pt x="8" y="0"/>
                    </a:moveTo>
                    <a:cubicBezTo>
                      <a:pt x="36" y="20"/>
                      <a:pt x="64" y="40"/>
                      <a:pt x="84" y="75"/>
                    </a:cubicBezTo>
                    <a:cubicBezTo>
                      <a:pt x="104" y="110"/>
                      <a:pt x="124" y="164"/>
                      <a:pt x="128" y="207"/>
                    </a:cubicBezTo>
                    <a:cubicBezTo>
                      <a:pt x="132" y="250"/>
                      <a:pt x="118" y="300"/>
                      <a:pt x="108" y="333"/>
                    </a:cubicBezTo>
                    <a:cubicBezTo>
                      <a:pt x="98" y="366"/>
                      <a:pt x="83" y="386"/>
                      <a:pt x="65" y="408"/>
                    </a:cubicBezTo>
                    <a:cubicBezTo>
                      <a:pt x="47" y="430"/>
                      <a:pt x="23" y="449"/>
                      <a:pt x="0" y="469"/>
                    </a:cubicBezTo>
                  </a:path>
                </a:pathLst>
              </a:custGeom>
              <a:noFill/>
              <a:ln w="12700" cap="sq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graphicFrame>
            <p:nvGraphicFramePr>
              <p:cNvPr id="6146" name="Object 39">
                <a:hlinkClick r:id="" action="ppaction://ole?verb=0"/>
              </p:cNvPr>
              <p:cNvGraphicFramePr>
                <a:graphicFrameLocks/>
              </p:cNvGraphicFramePr>
              <p:nvPr/>
            </p:nvGraphicFramePr>
            <p:xfrm>
              <a:off x="2930" y="1565"/>
              <a:ext cx="2559" cy="23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182" name="Equation" r:id="rId4" imgW="2260440" imgH="203040" progId="Equation.3">
                      <p:embed/>
                    </p:oleObj>
                  </mc:Choice>
                  <mc:Fallback>
                    <p:oleObj name="Equation" r:id="rId4" imgW="2260440" imgH="203040" progId="Equation.3">
                      <p:embed/>
                      <p:pic>
                        <p:nvPicPr>
                          <p:cNvPr id="0" name="Object 39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930" y="1565"/>
                            <a:ext cx="2559" cy="23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mtClean="0"/>
              <a:t>Illustration 2 de la loi de De Morgan</a:t>
            </a:r>
          </a:p>
        </p:txBody>
      </p:sp>
      <p:sp>
        <p:nvSpPr>
          <p:cNvPr id="7171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3BE1221F-7D3A-4E6A-8CB7-8415CAEB8386}" type="slidenum">
              <a:rPr lang="fr-FR" smtClean="0"/>
              <a:pPr/>
              <a:t>30</a:t>
            </a:fld>
            <a:endParaRPr lang="fr-FR" smtClean="0"/>
          </a:p>
        </p:txBody>
      </p:sp>
      <p:grpSp>
        <p:nvGrpSpPr>
          <p:cNvPr id="7173" name="Group 94"/>
          <p:cNvGrpSpPr>
            <a:grpSpLocks/>
          </p:cNvGrpSpPr>
          <p:nvPr/>
        </p:nvGrpSpPr>
        <p:grpSpPr bwMode="auto">
          <a:xfrm>
            <a:off x="1257300" y="1530350"/>
            <a:ext cx="6689725" cy="4746625"/>
            <a:chOff x="834" y="964"/>
            <a:chExt cx="4214" cy="2990"/>
          </a:xfrm>
        </p:grpSpPr>
        <p:grpSp>
          <p:nvGrpSpPr>
            <p:cNvPr id="7174" name="Group 92"/>
            <p:cNvGrpSpPr>
              <a:grpSpLocks/>
            </p:cNvGrpSpPr>
            <p:nvPr/>
          </p:nvGrpSpPr>
          <p:grpSpPr bwMode="auto">
            <a:xfrm>
              <a:off x="834" y="2584"/>
              <a:ext cx="1651" cy="1370"/>
              <a:chOff x="834" y="2584"/>
              <a:chExt cx="1651" cy="1370"/>
            </a:xfrm>
          </p:grpSpPr>
          <p:grpSp>
            <p:nvGrpSpPr>
              <p:cNvPr id="7199" name="Group 64"/>
              <p:cNvGrpSpPr>
                <a:grpSpLocks/>
              </p:cNvGrpSpPr>
              <p:nvPr/>
            </p:nvGrpSpPr>
            <p:grpSpPr bwMode="auto">
              <a:xfrm>
                <a:off x="834" y="2584"/>
                <a:ext cx="1651" cy="1370"/>
                <a:chOff x="462" y="2584"/>
                <a:chExt cx="1651" cy="1370"/>
              </a:xfrm>
            </p:grpSpPr>
            <p:sp>
              <p:nvSpPr>
                <p:cNvPr id="7201" name="Rectangle 33"/>
                <p:cNvSpPr>
                  <a:spLocks noChangeArrowheads="1"/>
                </p:cNvSpPr>
                <p:nvPr/>
              </p:nvSpPr>
              <p:spPr bwMode="auto">
                <a:xfrm>
                  <a:off x="462" y="2844"/>
                  <a:ext cx="1596" cy="1110"/>
                </a:xfrm>
                <a:prstGeom prst="rect">
                  <a:avLst/>
                </a:prstGeom>
                <a:solidFill>
                  <a:schemeClr val="bg2"/>
                </a:soli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02" name="Rectangle 36"/>
                <p:cNvSpPr>
                  <a:spLocks noChangeArrowheads="1"/>
                </p:cNvSpPr>
                <p:nvPr/>
              </p:nvSpPr>
              <p:spPr bwMode="auto">
                <a:xfrm>
                  <a:off x="559" y="2915"/>
                  <a:ext cx="231" cy="28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lIns="90488" tIns="44450" rIns="90488" bIns="44450">
                  <a:spAutoFit/>
                </a:bodyPr>
                <a:lstStyle/>
                <a:p>
                  <a:pPr eaLnBrk="0" hangingPunct="0"/>
                  <a:r>
                    <a:rPr lang="en-GB" sz="2400" i="1"/>
                    <a:t>A</a:t>
                  </a:r>
                </a:p>
              </p:txBody>
            </p:sp>
            <p:sp>
              <p:nvSpPr>
                <p:cNvPr id="7203" name="Rectangle 37"/>
                <p:cNvSpPr>
                  <a:spLocks noChangeArrowheads="1"/>
                </p:cNvSpPr>
                <p:nvPr/>
              </p:nvSpPr>
              <p:spPr bwMode="auto">
                <a:xfrm>
                  <a:off x="1657" y="2969"/>
                  <a:ext cx="231" cy="28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lIns="90488" tIns="44450" rIns="90488" bIns="44450">
                  <a:spAutoFit/>
                </a:bodyPr>
                <a:lstStyle/>
                <a:p>
                  <a:pPr eaLnBrk="0" hangingPunct="0"/>
                  <a:r>
                    <a:rPr lang="en-GB" sz="2400" i="1"/>
                    <a:t>B</a:t>
                  </a:r>
                </a:p>
              </p:txBody>
            </p:sp>
            <p:sp>
              <p:nvSpPr>
                <p:cNvPr id="7204" name="Rectangle 38"/>
                <p:cNvSpPr>
                  <a:spLocks noChangeArrowheads="1"/>
                </p:cNvSpPr>
                <p:nvPr/>
              </p:nvSpPr>
              <p:spPr bwMode="auto">
                <a:xfrm>
                  <a:off x="1903" y="2617"/>
                  <a:ext cx="210" cy="28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lIns="90488" tIns="44450" rIns="90488" bIns="44450">
                  <a:spAutoFit/>
                </a:bodyPr>
                <a:lstStyle/>
                <a:p>
                  <a:pPr eaLnBrk="0" hangingPunct="0"/>
                  <a:r>
                    <a:rPr lang="en-GB" sz="2400" i="1"/>
                    <a:t>S</a:t>
                  </a:r>
                </a:p>
              </p:txBody>
            </p:sp>
            <p:sp>
              <p:nvSpPr>
                <p:cNvPr id="7205" name="Text Box 39"/>
                <p:cNvSpPr txBox="1">
                  <a:spLocks noChangeArrowheads="1"/>
                </p:cNvSpPr>
                <p:nvPr/>
              </p:nvSpPr>
              <p:spPr bwMode="auto">
                <a:xfrm>
                  <a:off x="468" y="2584"/>
                  <a:ext cx="519" cy="288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CA" sz="2400" i="1"/>
                    <a:t>P(B</a:t>
                  </a:r>
                  <a:r>
                    <a:rPr lang="fr-FR" sz="2400" i="1">
                      <a:solidFill>
                        <a:srgbClr val="000000"/>
                      </a:solidFill>
                    </a:rPr>
                    <a:t>'</a:t>
                  </a:r>
                  <a:r>
                    <a:rPr lang="en-CA" sz="2400" i="1"/>
                    <a:t>)</a:t>
                  </a:r>
                </a:p>
              </p:txBody>
            </p:sp>
            <p:sp>
              <p:nvSpPr>
                <p:cNvPr id="7206" name="Oval 35"/>
                <p:cNvSpPr>
                  <a:spLocks noChangeArrowheads="1"/>
                </p:cNvSpPr>
                <p:nvPr/>
              </p:nvSpPr>
              <p:spPr bwMode="auto">
                <a:xfrm>
                  <a:off x="624" y="3072"/>
                  <a:ext cx="690" cy="612"/>
                </a:xfrm>
                <a:prstGeom prst="ellipse">
                  <a:avLst/>
                </a:prstGeom>
                <a:solidFill>
                  <a:schemeClr val="bg2"/>
                </a:solidFill>
                <a:ln w="1270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07" name="Oval 34"/>
                <p:cNvSpPr>
                  <a:spLocks noChangeArrowheads="1"/>
                </p:cNvSpPr>
                <p:nvPr/>
              </p:nvSpPr>
              <p:spPr bwMode="auto">
                <a:xfrm>
                  <a:off x="1074" y="3066"/>
                  <a:ext cx="690" cy="612"/>
                </a:xfrm>
                <a:prstGeom prst="ellipse">
                  <a:avLst/>
                </a:prstGeom>
                <a:solidFill>
                  <a:srgbClr val="CCFF99"/>
                </a:solidFill>
                <a:ln w="1270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208" name="Freeform 41"/>
                <p:cNvSpPr>
                  <a:spLocks/>
                </p:cNvSpPr>
                <p:nvPr/>
              </p:nvSpPr>
              <p:spPr bwMode="auto">
                <a:xfrm>
                  <a:off x="840" y="2820"/>
                  <a:ext cx="318" cy="228"/>
                </a:xfrm>
                <a:custGeom>
                  <a:avLst/>
                  <a:gdLst>
                    <a:gd name="T0" fmla="*/ 0 w 204"/>
                    <a:gd name="T1" fmla="*/ 0 h 378"/>
                    <a:gd name="T2" fmla="*/ 84 w 204"/>
                    <a:gd name="T3" fmla="*/ 72 h 378"/>
                    <a:gd name="T4" fmla="*/ 131 w 204"/>
                    <a:gd name="T5" fmla="*/ 58 h 378"/>
                    <a:gd name="T6" fmla="*/ 318 w 204"/>
                    <a:gd name="T7" fmla="*/ 228 h 37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04"/>
                    <a:gd name="T13" fmla="*/ 0 h 378"/>
                    <a:gd name="T14" fmla="*/ 204 w 204"/>
                    <a:gd name="T15" fmla="*/ 378 h 37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04" h="378">
                      <a:moveTo>
                        <a:pt x="0" y="0"/>
                      </a:moveTo>
                      <a:lnTo>
                        <a:pt x="54" y="120"/>
                      </a:lnTo>
                      <a:lnTo>
                        <a:pt x="84" y="96"/>
                      </a:lnTo>
                      <a:lnTo>
                        <a:pt x="204" y="378"/>
                      </a:lnTo>
                    </a:path>
                  </a:pathLst>
                </a:custGeom>
                <a:noFill/>
                <a:ln w="19050" cap="flat" cmpd="sng">
                  <a:solidFill>
                    <a:srgbClr val="CC6600"/>
                  </a:solidFill>
                  <a:prstDash val="dash"/>
                  <a:round/>
                  <a:headEnd type="none" w="sm" len="sm"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sp>
            <p:nvSpPr>
              <p:cNvPr id="7200" name="Freeform 88"/>
              <p:cNvSpPr>
                <a:spLocks/>
              </p:cNvSpPr>
              <p:nvPr/>
            </p:nvSpPr>
            <p:spPr bwMode="auto">
              <a:xfrm>
                <a:off x="1558" y="3143"/>
                <a:ext cx="132" cy="469"/>
              </a:xfrm>
              <a:custGeom>
                <a:avLst/>
                <a:gdLst>
                  <a:gd name="T0" fmla="*/ 8 w 132"/>
                  <a:gd name="T1" fmla="*/ 0 h 469"/>
                  <a:gd name="T2" fmla="*/ 84 w 132"/>
                  <a:gd name="T3" fmla="*/ 75 h 469"/>
                  <a:gd name="T4" fmla="*/ 128 w 132"/>
                  <a:gd name="T5" fmla="*/ 207 h 469"/>
                  <a:gd name="T6" fmla="*/ 108 w 132"/>
                  <a:gd name="T7" fmla="*/ 333 h 469"/>
                  <a:gd name="T8" fmla="*/ 65 w 132"/>
                  <a:gd name="T9" fmla="*/ 408 h 469"/>
                  <a:gd name="T10" fmla="*/ 0 w 132"/>
                  <a:gd name="T11" fmla="*/ 469 h 4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32"/>
                  <a:gd name="T19" fmla="*/ 0 h 469"/>
                  <a:gd name="T20" fmla="*/ 132 w 132"/>
                  <a:gd name="T21" fmla="*/ 469 h 4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32" h="469">
                    <a:moveTo>
                      <a:pt x="8" y="0"/>
                    </a:moveTo>
                    <a:cubicBezTo>
                      <a:pt x="36" y="20"/>
                      <a:pt x="64" y="40"/>
                      <a:pt x="84" y="75"/>
                    </a:cubicBezTo>
                    <a:cubicBezTo>
                      <a:pt x="104" y="110"/>
                      <a:pt x="124" y="164"/>
                      <a:pt x="128" y="207"/>
                    </a:cubicBezTo>
                    <a:cubicBezTo>
                      <a:pt x="132" y="250"/>
                      <a:pt x="118" y="300"/>
                      <a:pt x="108" y="333"/>
                    </a:cubicBezTo>
                    <a:cubicBezTo>
                      <a:pt x="98" y="366"/>
                      <a:pt x="83" y="386"/>
                      <a:pt x="65" y="408"/>
                    </a:cubicBezTo>
                    <a:cubicBezTo>
                      <a:pt x="47" y="430"/>
                      <a:pt x="23" y="449"/>
                      <a:pt x="0" y="469"/>
                    </a:cubicBezTo>
                  </a:path>
                </a:pathLst>
              </a:custGeom>
              <a:noFill/>
              <a:ln w="12700" cap="sq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7175" name="Group 93"/>
            <p:cNvGrpSpPr>
              <a:grpSpLocks/>
            </p:cNvGrpSpPr>
            <p:nvPr/>
          </p:nvGrpSpPr>
          <p:grpSpPr bwMode="auto">
            <a:xfrm>
              <a:off x="2936" y="1574"/>
              <a:ext cx="2112" cy="1546"/>
              <a:chOff x="2936" y="1574"/>
              <a:chExt cx="2112" cy="1546"/>
            </a:xfrm>
          </p:grpSpPr>
          <p:grpSp>
            <p:nvGrpSpPr>
              <p:cNvPr id="7189" name="Group 63"/>
              <p:cNvGrpSpPr>
                <a:grpSpLocks/>
              </p:cNvGrpSpPr>
              <p:nvPr/>
            </p:nvGrpSpPr>
            <p:grpSpPr bwMode="auto">
              <a:xfrm>
                <a:off x="2936" y="1574"/>
                <a:ext cx="2112" cy="1546"/>
                <a:chOff x="2564" y="1574"/>
                <a:chExt cx="2112" cy="1546"/>
              </a:xfrm>
            </p:grpSpPr>
            <p:graphicFrame>
              <p:nvGraphicFramePr>
                <p:cNvPr id="7170" name="Object 49">
                  <a:hlinkClick r:id="" action="ppaction://ole?verb=0"/>
                </p:cNvPr>
                <p:cNvGraphicFramePr>
                  <a:graphicFrameLocks/>
                </p:cNvGraphicFramePr>
                <p:nvPr/>
              </p:nvGraphicFramePr>
              <p:xfrm>
                <a:off x="2564" y="1574"/>
                <a:ext cx="2112" cy="23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7206" name="Equation" r:id="rId4" imgW="1752480" imgH="203040" progId="Equation.3">
                        <p:embed/>
                      </p:oleObj>
                    </mc:Choice>
                    <mc:Fallback>
                      <p:oleObj name="Equation" r:id="rId4" imgW="1752480" imgH="203040" progId="Equation.3">
                        <p:embed/>
                        <p:pic>
                          <p:nvPicPr>
                            <p:cNvPr id="0" name="Object 49"/>
                            <p:cNvPicPr>
                              <a:picLocks noChangeArrowheads="1"/>
                            </p:cNvPicPr>
                            <p:nvPr/>
                          </p:nvPicPr>
                          <p:blipFill>
                            <a:blip r:embed="rId5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564" y="1574"/>
                              <a:ext cx="2112" cy="236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12700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pSp>
              <p:nvGrpSpPr>
                <p:cNvPr id="7191" name="Group 61"/>
                <p:cNvGrpSpPr>
                  <a:grpSpLocks/>
                </p:cNvGrpSpPr>
                <p:nvPr/>
              </p:nvGrpSpPr>
              <p:grpSpPr bwMode="auto">
                <a:xfrm>
                  <a:off x="2868" y="1783"/>
                  <a:ext cx="1651" cy="1337"/>
                  <a:chOff x="3108" y="955"/>
                  <a:chExt cx="1651" cy="1337"/>
                </a:xfrm>
              </p:grpSpPr>
              <p:sp>
                <p:nvSpPr>
                  <p:cNvPr id="7193" name="Rectangle 54"/>
                  <p:cNvSpPr>
                    <a:spLocks noChangeArrowheads="1"/>
                  </p:cNvSpPr>
                  <p:nvPr/>
                </p:nvSpPr>
                <p:spPr bwMode="auto">
                  <a:xfrm>
                    <a:off x="3108" y="1182"/>
                    <a:ext cx="1596" cy="1110"/>
                  </a:xfrm>
                  <a:prstGeom prst="rect">
                    <a:avLst/>
                  </a:prstGeom>
                  <a:solidFill>
                    <a:srgbClr val="00928F"/>
                  </a:solidFill>
                  <a:ln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7194" name="Oval 56"/>
                  <p:cNvSpPr>
                    <a:spLocks noChangeArrowheads="1"/>
                  </p:cNvSpPr>
                  <p:nvPr/>
                </p:nvSpPr>
                <p:spPr bwMode="auto">
                  <a:xfrm>
                    <a:off x="3270" y="1410"/>
                    <a:ext cx="690" cy="612"/>
                  </a:xfrm>
                  <a:prstGeom prst="ellipse">
                    <a:avLst/>
                  </a:prstGeom>
                  <a:solidFill>
                    <a:schemeClr val="bg2"/>
                  </a:solidFill>
                  <a:ln w="1270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7195" name="Rectangle 57"/>
                  <p:cNvSpPr>
                    <a:spLocks noChangeArrowheads="1"/>
                  </p:cNvSpPr>
                  <p:nvPr/>
                </p:nvSpPr>
                <p:spPr bwMode="auto">
                  <a:xfrm>
                    <a:off x="3205" y="1253"/>
                    <a:ext cx="231" cy="286"/>
                  </a:xfrm>
                  <a:prstGeom prst="rect">
                    <a:avLst/>
                  </a:prstGeom>
                  <a:noFill/>
                  <a:ln w="12700">
                    <a:noFill/>
                    <a:miter lim="800000"/>
                    <a:headEnd/>
                    <a:tailEnd/>
                  </a:ln>
                </p:spPr>
                <p:txBody>
                  <a:bodyPr wrap="none" lIns="90488" tIns="44450" rIns="90488" bIns="44450">
                    <a:spAutoFit/>
                  </a:bodyPr>
                  <a:lstStyle/>
                  <a:p>
                    <a:pPr eaLnBrk="0" hangingPunct="0"/>
                    <a:r>
                      <a:rPr lang="en-GB" sz="2400" i="1"/>
                      <a:t>A</a:t>
                    </a:r>
                  </a:p>
                </p:txBody>
              </p:sp>
              <p:sp>
                <p:nvSpPr>
                  <p:cNvPr id="7196" name="Rectangle 58"/>
                  <p:cNvSpPr>
                    <a:spLocks noChangeArrowheads="1"/>
                  </p:cNvSpPr>
                  <p:nvPr/>
                </p:nvSpPr>
                <p:spPr bwMode="auto">
                  <a:xfrm>
                    <a:off x="4303" y="1307"/>
                    <a:ext cx="231" cy="286"/>
                  </a:xfrm>
                  <a:prstGeom prst="rect">
                    <a:avLst/>
                  </a:prstGeom>
                  <a:noFill/>
                  <a:ln w="12700">
                    <a:noFill/>
                    <a:miter lim="800000"/>
                    <a:headEnd/>
                    <a:tailEnd/>
                  </a:ln>
                </p:spPr>
                <p:txBody>
                  <a:bodyPr wrap="none" lIns="90488" tIns="44450" rIns="90488" bIns="44450">
                    <a:spAutoFit/>
                  </a:bodyPr>
                  <a:lstStyle/>
                  <a:p>
                    <a:pPr eaLnBrk="0" hangingPunct="0"/>
                    <a:r>
                      <a:rPr lang="en-GB" sz="2400" i="1"/>
                      <a:t>B</a:t>
                    </a:r>
                  </a:p>
                </p:txBody>
              </p:sp>
              <p:sp>
                <p:nvSpPr>
                  <p:cNvPr id="7197" name="Rectangle 59"/>
                  <p:cNvSpPr>
                    <a:spLocks noChangeArrowheads="1"/>
                  </p:cNvSpPr>
                  <p:nvPr/>
                </p:nvSpPr>
                <p:spPr bwMode="auto">
                  <a:xfrm>
                    <a:off x="4549" y="955"/>
                    <a:ext cx="210" cy="286"/>
                  </a:xfrm>
                  <a:prstGeom prst="rect">
                    <a:avLst/>
                  </a:prstGeom>
                  <a:noFill/>
                  <a:ln w="12700">
                    <a:noFill/>
                    <a:miter lim="800000"/>
                    <a:headEnd/>
                    <a:tailEnd/>
                  </a:ln>
                </p:spPr>
                <p:txBody>
                  <a:bodyPr wrap="none" lIns="90488" tIns="44450" rIns="90488" bIns="44450">
                    <a:spAutoFit/>
                  </a:bodyPr>
                  <a:lstStyle/>
                  <a:p>
                    <a:pPr eaLnBrk="0" hangingPunct="0"/>
                    <a:r>
                      <a:rPr lang="en-GB" sz="2400" i="1"/>
                      <a:t>S</a:t>
                    </a:r>
                  </a:p>
                </p:txBody>
              </p:sp>
              <p:sp>
                <p:nvSpPr>
                  <p:cNvPr id="7198" name="Oval 55"/>
                  <p:cNvSpPr>
                    <a:spLocks noChangeArrowheads="1"/>
                  </p:cNvSpPr>
                  <p:nvPr/>
                </p:nvSpPr>
                <p:spPr bwMode="auto">
                  <a:xfrm>
                    <a:off x="3720" y="1404"/>
                    <a:ext cx="690" cy="612"/>
                  </a:xfrm>
                  <a:prstGeom prst="ellipse">
                    <a:avLst/>
                  </a:prstGeom>
                  <a:solidFill>
                    <a:srgbClr val="CCFF99"/>
                  </a:solidFill>
                  <a:ln w="1270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  <p:sp>
              <p:nvSpPr>
                <p:cNvPr id="7192" name="Freeform 62"/>
                <p:cNvSpPr>
                  <a:spLocks/>
                </p:cNvSpPr>
                <p:nvPr/>
              </p:nvSpPr>
              <p:spPr bwMode="auto">
                <a:xfrm>
                  <a:off x="3060" y="1812"/>
                  <a:ext cx="204" cy="504"/>
                </a:xfrm>
                <a:custGeom>
                  <a:avLst/>
                  <a:gdLst>
                    <a:gd name="T0" fmla="*/ 0 w 204"/>
                    <a:gd name="T1" fmla="*/ 0 h 378"/>
                    <a:gd name="T2" fmla="*/ 54 w 204"/>
                    <a:gd name="T3" fmla="*/ 160 h 378"/>
                    <a:gd name="T4" fmla="*/ 84 w 204"/>
                    <a:gd name="T5" fmla="*/ 128 h 378"/>
                    <a:gd name="T6" fmla="*/ 204 w 204"/>
                    <a:gd name="T7" fmla="*/ 504 h 37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04"/>
                    <a:gd name="T13" fmla="*/ 0 h 378"/>
                    <a:gd name="T14" fmla="*/ 204 w 204"/>
                    <a:gd name="T15" fmla="*/ 378 h 37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04" h="378">
                      <a:moveTo>
                        <a:pt x="0" y="0"/>
                      </a:moveTo>
                      <a:lnTo>
                        <a:pt x="54" y="120"/>
                      </a:lnTo>
                      <a:lnTo>
                        <a:pt x="84" y="96"/>
                      </a:lnTo>
                      <a:lnTo>
                        <a:pt x="204" y="378"/>
                      </a:lnTo>
                    </a:path>
                  </a:pathLst>
                </a:custGeom>
                <a:noFill/>
                <a:ln w="19050" cap="flat" cmpd="sng">
                  <a:solidFill>
                    <a:srgbClr val="CC6600"/>
                  </a:solidFill>
                  <a:prstDash val="dash"/>
                  <a:round/>
                  <a:headEnd type="none" w="sm" len="sm"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sp>
            <p:nvSpPr>
              <p:cNvPr id="7190" name="Freeform 89"/>
              <p:cNvSpPr>
                <a:spLocks/>
              </p:cNvSpPr>
              <p:nvPr/>
            </p:nvSpPr>
            <p:spPr bwMode="auto">
              <a:xfrm>
                <a:off x="3958" y="2309"/>
                <a:ext cx="132" cy="469"/>
              </a:xfrm>
              <a:custGeom>
                <a:avLst/>
                <a:gdLst>
                  <a:gd name="T0" fmla="*/ 8 w 132"/>
                  <a:gd name="T1" fmla="*/ 0 h 469"/>
                  <a:gd name="T2" fmla="*/ 84 w 132"/>
                  <a:gd name="T3" fmla="*/ 75 h 469"/>
                  <a:gd name="T4" fmla="*/ 128 w 132"/>
                  <a:gd name="T5" fmla="*/ 207 h 469"/>
                  <a:gd name="T6" fmla="*/ 108 w 132"/>
                  <a:gd name="T7" fmla="*/ 333 h 469"/>
                  <a:gd name="T8" fmla="*/ 65 w 132"/>
                  <a:gd name="T9" fmla="*/ 408 h 469"/>
                  <a:gd name="T10" fmla="*/ 0 w 132"/>
                  <a:gd name="T11" fmla="*/ 469 h 4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32"/>
                  <a:gd name="T19" fmla="*/ 0 h 469"/>
                  <a:gd name="T20" fmla="*/ 132 w 132"/>
                  <a:gd name="T21" fmla="*/ 469 h 4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32" h="469">
                    <a:moveTo>
                      <a:pt x="8" y="0"/>
                    </a:moveTo>
                    <a:cubicBezTo>
                      <a:pt x="36" y="20"/>
                      <a:pt x="64" y="40"/>
                      <a:pt x="84" y="75"/>
                    </a:cubicBezTo>
                    <a:cubicBezTo>
                      <a:pt x="104" y="110"/>
                      <a:pt x="124" y="164"/>
                      <a:pt x="128" y="207"/>
                    </a:cubicBezTo>
                    <a:cubicBezTo>
                      <a:pt x="132" y="250"/>
                      <a:pt x="118" y="300"/>
                      <a:pt x="108" y="333"/>
                    </a:cubicBezTo>
                    <a:cubicBezTo>
                      <a:pt x="98" y="366"/>
                      <a:pt x="83" y="386"/>
                      <a:pt x="65" y="408"/>
                    </a:cubicBezTo>
                    <a:cubicBezTo>
                      <a:pt x="47" y="430"/>
                      <a:pt x="23" y="449"/>
                      <a:pt x="0" y="469"/>
                    </a:cubicBezTo>
                  </a:path>
                </a:pathLst>
              </a:custGeom>
              <a:noFill/>
              <a:ln w="12700" cap="sq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7176" name="Group 91"/>
            <p:cNvGrpSpPr>
              <a:grpSpLocks/>
            </p:cNvGrpSpPr>
            <p:nvPr/>
          </p:nvGrpSpPr>
          <p:grpSpPr bwMode="auto">
            <a:xfrm>
              <a:off x="834" y="964"/>
              <a:ext cx="1651" cy="1370"/>
              <a:chOff x="834" y="964"/>
              <a:chExt cx="1651" cy="1370"/>
            </a:xfrm>
          </p:grpSpPr>
          <p:grpSp>
            <p:nvGrpSpPr>
              <p:cNvPr id="7177" name="Group 65"/>
              <p:cNvGrpSpPr>
                <a:grpSpLocks/>
              </p:cNvGrpSpPr>
              <p:nvPr/>
            </p:nvGrpSpPr>
            <p:grpSpPr bwMode="auto">
              <a:xfrm>
                <a:off x="834" y="964"/>
                <a:ext cx="1651" cy="1370"/>
                <a:chOff x="462" y="964"/>
                <a:chExt cx="1651" cy="1370"/>
              </a:xfrm>
            </p:grpSpPr>
            <p:grpSp>
              <p:nvGrpSpPr>
                <p:cNvPr id="7180" name="Group 21"/>
                <p:cNvGrpSpPr>
                  <a:grpSpLocks/>
                </p:cNvGrpSpPr>
                <p:nvPr/>
              </p:nvGrpSpPr>
              <p:grpSpPr bwMode="auto">
                <a:xfrm>
                  <a:off x="462" y="964"/>
                  <a:ext cx="1651" cy="1370"/>
                  <a:chOff x="3198" y="946"/>
                  <a:chExt cx="1651" cy="1370"/>
                </a:xfrm>
              </p:grpSpPr>
              <p:sp>
                <p:nvSpPr>
                  <p:cNvPr id="7182" name="Rectangle 14"/>
                  <p:cNvSpPr>
                    <a:spLocks noChangeArrowheads="1"/>
                  </p:cNvSpPr>
                  <p:nvPr/>
                </p:nvSpPr>
                <p:spPr bwMode="auto">
                  <a:xfrm>
                    <a:off x="3198" y="1206"/>
                    <a:ext cx="1596" cy="1110"/>
                  </a:xfrm>
                  <a:prstGeom prst="rect">
                    <a:avLst/>
                  </a:prstGeom>
                  <a:solidFill>
                    <a:srgbClr val="00928F"/>
                  </a:solidFill>
                  <a:ln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7183" name="Oval 17"/>
                  <p:cNvSpPr>
                    <a:spLocks noChangeArrowheads="1"/>
                  </p:cNvSpPr>
                  <p:nvPr/>
                </p:nvSpPr>
                <p:spPr bwMode="auto">
                  <a:xfrm>
                    <a:off x="3810" y="1428"/>
                    <a:ext cx="690" cy="612"/>
                  </a:xfrm>
                  <a:prstGeom prst="ellipse">
                    <a:avLst/>
                  </a:prstGeom>
                  <a:solidFill>
                    <a:srgbClr val="CCFF99"/>
                  </a:solidFill>
                  <a:ln w="1270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7184" name="Oval 15"/>
                  <p:cNvSpPr>
                    <a:spLocks noChangeArrowheads="1"/>
                  </p:cNvSpPr>
                  <p:nvPr/>
                </p:nvSpPr>
                <p:spPr bwMode="auto">
                  <a:xfrm>
                    <a:off x="3360" y="1434"/>
                    <a:ext cx="690" cy="612"/>
                  </a:xfrm>
                  <a:prstGeom prst="ellipse">
                    <a:avLst/>
                  </a:prstGeom>
                  <a:solidFill>
                    <a:schemeClr val="bg2"/>
                  </a:solidFill>
                  <a:ln w="12700" cap="sq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7185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3295" y="1277"/>
                    <a:ext cx="231" cy="286"/>
                  </a:xfrm>
                  <a:prstGeom prst="rect">
                    <a:avLst/>
                  </a:prstGeom>
                  <a:noFill/>
                  <a:ln w="12700">
                    <a:noFill/>
                    <a:miter lim="800000"/>
                    <a:headEnd/>
                    <a:tailEnd/>
                  </a:ln>
                </p:spPr>
                <p:txBody>
                  <a:bodyPr wrap="none" lIns="90488" tIns="44450" rIns="90488" bIns="44450">
                    <a:spAutoFit/>
                  </a:bodyPr>
                  <a:lstStyle/>
                  <a:p>
                    <a:pPr eaLnBrk="0" hangingPunct="0"/>
                    <a:r>
                      <a:rPr lang="en-GB" sz="2400" i="1"/>
                      <a:t>A</a:t>
                    </a:r>
                  </a:p>
                </p:txBody>
              </p:sp>
              <p:sp>
                <p:nvSpPr>
                  <p:cNvPr id="7186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1331"/>
                    <a:ext cx="231" cy="286"/>
                  </a:xfrm>
                  <a:prstGeom prst="rect">
                    <a:avLst/>
                  </a:prstGeom>
                  <a:noFill/>
                  <a:ln w="12700">
                    <a:noFill/>
                    <a:miter lim="800000"/>
                    <a:headEnd/>
                    <a:tailEnd/>
                  </a:ln>
                </p:spPr>
                <p:txBody>
                  <a:bodyPr wrap="none" lIns="90488" tIns="44450" rIns="90488" bIns="44450">
                    <a:spAutoFit/>
                  </a:bodyPr>
                  <a:lstStyle/>
                  <a:p>
                    <a:pPr eaLnBrk="0" hangingPunct="0"/>
                    <a:r>
                      <a:rPr lang="en-GB" sz="2400" i="1"/>
                      <a:t>B</a:t>
                    </a:r>
                  </a:p>
                </p:txBody>
              </p:sp>
              <p:sp>
                <p:nvSpPr>
                  <p:cNvPr id="7187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4639" y="979"/>
                    <a:ext cx="210" cy="286"/>
                  </a:xfrm>
                  <a:prstGeom prst="rect">
                    <a:avLst/>
                  </a:prstGeom>
                  <a:noFill/>
                  <a:ln w="12700">
                    <a:noFill/>
                    <a:miter lim="800000"/>
                    <a:headEnd/>
                    <a:tailEnd/>
                  </a:ln>
                </p:spPr>
                <p:txBody>
                  <a:bodyPr wrap="none" lIns="90488" tIns="44450" rIns="90488" bIns="44450">
                    <a:spAutoFit/>
                  </a:bodyPr>
                  <a:lstStyle/>
                  <a:p>
                    <a:pPr eaLnBrk="0" hangingPunct="0"/>
                    <a:r>
                      <a:rPr lang="en-GB" sz="2400" i="1"/>
                      <a:t>S</a:t>
                    </a:r>
                  </a:p>
                </p:txBody>
              </p:sp>
              <p:sp>
                <p:nvSpPr>
                  <p:cNvPr id="7188" name="Text Box 2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204" y="946"/>
                    <a:ext cx="478" cy="288"/>
                  </a:xfrm>
                  <a:prstGeom prst="rect">
                    <a:avLst/>
                  </a:prstGeom>
                  <a:noFill/>
                  <a:ln w="12700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0" hangingPunct="0"/>
                    <a:r>
                      <a:rPr lang="en-CA" sz="2400" i="1"/>
                      <a:t>P(A)</a:t>
                    </a:r>
                  </a:p>
                </p:txBody>
              </p:sp>
            </p:grpSp>
            <p:sp>
              <p:nvSpPr>
                <p:cNvPr id="7181" name="Freeform 40"/>
                <p:cNvSpPr>
                  <a:spLocks/>
                </p:cNvSpPr>
                <p:nvPr/>
              </p:nvSpPr>
              <p:spPr bwMode="auto">
                <a:xfrm>
                  <a:off x="720" y="1194"/>
                  <a:ext cx="204" cy="378"/>
                </a:xfrm>
                <a:custGeom>
                  <a:avLst/>
                  <a:gdLst>
                    <a:gd name="T0" fmla="*/ 0 w 204"/>
                    <a:gd name="T1" fmla="*/ 0 h 378"/>
                    <a:gd name="T2" fmla="*/ 54 w 204"/>
                    <a:gd name="T3" fmla="*/ 120 h 378"/>
                    <a:gd name="T4" fmla="*/ 84 w 204"/>
                    <a:gd name="T5" fmla="*/ 96 h 378"/>
                    <a:gd name="T6" fmla="*/ 204 w 204"/>
                    <a:gd name="T7" fmla="*/ 378 h 37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04"/>
                    <a:gd name="T13" fmla="*/ 0 h 378"/>
                    <a:gd name="T14" fmla="*/ 204 w 204"/>
                    <a:gd name="T15" fmla="*/ 378 h 37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04" h="378">
                      <a:moveTo>
                        <a:pt x="0" y="0"/>
                      </a:moveTo>
                      <a:lnTo>
                        <a:pt x="54" y="120"/>
                      </a:lnTo>
                      <a:lnTo>
                        <a:pt x="84" y="96"/>
                      </a:lnTo>
                      <a:lnTo>
                        <a:pt x="204" y="378"/>
                      </a:lnTo>
                    </a:path>
                  </a:pathLst>
                </a:custGeom>
                <a:noFill/>
                <a:ln w="19050" cap="flat" cmpd="sng">
                  <a:solidFill>
                    <a:srgbClr val="CC6600"/>
                  </a:solidFill>
                  <a:prstDash val="dash"/>
                  <a:round/>
                  <a:headEnd type="none" w="sm" len="sm"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sp>
            <p:nvSpPr>
              <p:cNvPr id="7178" name="Freeform 87"/>
              <p:cNvSpPr>
                <a:spLocks/>
              </p:cNvSpPr>
              <p:nvPr/>
            </p:nvSpPr>
            <p:spPr bwMode="auto">
              <a:xfrm>
                <a:off x="2008" y="1523"/>
                <a:ext cx="132" cy="469"/>
              </a:xfrm>
              <a:custGeom>
                <a:avLst/>
                <a:gdLst>
                  <a:gd name="T0" fmla="*/ 8 w 132"/>
                  <a:gd name="T1" fmla="*/ 0 h 469"/>
                  <a:gd name="T2" fmla="*/ 84 w 132"/>
                  <a:gd name="T3" fmla="*/ 75 h 469"/>
                  <a:gd name="T4" fmla="*/ 128 w 132"/>
                  <a:gd name="T5" fmla="*/ 207 h 469"/>
                  <a:gd name="T6" fmla="*/ 108 w 132"/>
                  <a:gd name="T7" fmla="*/ 333 h 469"/>
                  <a:gd name="T8" fmla="*/ 65 w 132"/>
                  <a:gd name="T9" fmla="*/ 408 h 469"/>
                  <a:gd name="T10" fmla="*/ 0 w 132"/>
                  <a:gd name="T11" fmla="*/ 469 h 4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32"/>
                  <a:gd name="T19" fmla="*/ 0 h 469"/>
                  <a:gd name="T20" fmla="*/ 132 w 132"/>
                  <a:gd name="T21" fmla="*/ 469 h 4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32" h="469">
                    <a:moveTo>
                      <a:pt x="8" y="0"/>
                    </a:moveTo>
                    <a:cubicBezTo>
                      <a:pt x="36" y="20"/>
                      <a:pt x="64" y="40"/>
                      <a:pt x="84" y="75"/>
                    </a:cubicBezTo>
                    <a:cubicBezTo>
                      <a:pt x="104" y="110"/>
                      <a:pt x="124" y="164"/>
                      <a:pt x="128" y="207"/>
                    </a:cubicBezTo>
                    <a:cubicBezTo>
                      <a:pt x="132" y="250"/>
                      <a:pt x="118" y="300"/>
                      <a:pt x="108" y="333"/>
                    </a:cubicBezTo>
                    <a:cubicBezTo>
                      <a:pt x="98" y="366"/>
                      <a:pt x="83" y="386"/>
                      <a:pt x="65" y="408"/>
                    </a:cubicBezTo>
                    <a:cubicBezTo>
                      <a:pt x="47" y="430"/>
                      <a:pt x="23" y="449"/>
                      <a:pt x="0" y="469"/>
                    </a:cubicBezTo>
                  </a:path>
                </a:pathLst>
              </a:custGeom>
              <a:noFill/>
              <a:ln w="12700" cap="sq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79" name="Freeform 90"/>
              <p:cNvSpPr>
                <a:spLocks/>
              </p:cNvSpPr>
              <p:nvPr/>
            </p:nvSpPr>
            <p:spPr bwMode="auto">
              <a:xfrm flipH="1">
                <a:off x="1438" y="1517"/>
                <a:ext cx="132" cy="469"/>
              </a:xfrm>
              <a:custGeom>
                <a:avLst/>
                <a:gdLst>
                  <a:gd name="T0" fmla="*/ 8 w 132"/>
                  <a:gd name="T1" fmla="*/ 0 h 469"/>
                  <a:gd name="T2" fmla="*/ 84 w 132"/>
                  <a:gd name="T3" fmla="*/ 75 h 469"/>
                  <a:gd name="T4" fmla="*/ 128 w 132"/>
                  <a:gd name="T5" fmla="*/ 207 h 469"/>
                  <a:gd name="T6" fmla="*/ 108 w 132"/>
                  <a:gd name="T7" fmla="*/ 333 h 469"/>
                  <a:gd name="T8" fmla="*/ 65 w 132"/>
                  <a:gd name="T9" fmla="*/ 408 h 469"/>
                  <a:gd name="T10" fmla="*/ 0 w 132"/>
                  <a:gd name="T11" fmla="*/ 469 h 4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32"/>
                  <a:gd name="T19" fmla="*/ 0 h 469"/>
                  <a:gd name="T20" fmla="*/ 132 w 132"/>
                  <a:gd name="T21" fmla="*/ 469 h 4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32" h="469">
                    <a:moveTo>
                      <a:pt x="8" y="0"/>
                    </a:moveTo>
                    <a:cubicBezTo>
                      <a:pt x="36" y="20"/>
                      <a:pt x="64" y="40"/>
                      <a:pt x="84" y="75"/>
                    </a:cubicBezTo>
                    <a:cubicBezTo>
                      <a:pt x="104" y="110"/>
                      <a:pt x="124" y="164"/>
                      <a:pt x="128" y="207"/>
                    </a:cubicBezTo>
                    <a:cubicBezTo>
                      <a:pt x="132" y="250"/>
                      <a:pt x="118" y="300"/>
                      <a:pt x="108" y="333"/>
                    </a:cubicBezTo>
                    <a:cubicBezTo>
                      <a:pt x="98" y="366"/>
                      <a:pt x="83" y="386"/>
                      <a:pt x="65" y="408"/>
                    </a:cubicBezTo>
                    <a:cubicBezTo>
                      <a:pt x="47" y="430"/>
                      <a:pt x="23" y="449"/>
                      <a:pt x="0" y="469"/>
                    </a:cubicBezTo>
                  </a:path>
                </a:pathLst>
              </a:custGeom>
              <a:noFill/>
              <a:ln w="12700" cap="sq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Calcul des probabilités</a:t>
            </a:r>
            <a:br>
              <a:rPr lang="fr-FR" sz="3600" smtClean="0"/>
            </a:br>
            <a:r>
              <a:rPr lang="fr-FR" sz="3600" smtClean="0"/>
              <a:t>deux événements</a:t>
            </a:r>
          </a:p>
        </p:txBody>
      </p:sp>
      <p:sp>
        <p:nvSpPr>
          <p:cNvPr id="819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B22E3C24-9C68-481D-8B8E-D825B296150D}" type="slidenum">
              <a:rPr lang="fr-FR" smtClean="0"/>
              <a:pPr/>
              <a:t>31</a:t>
            </a:fld>
            <a:endParaRPr lang="fr-FR" smtClean="0"/>
          </a:p>
        </p:txBody>
      </p:sp>
      <p:sp>
        <p:nvSpPr>
          <p:cNvPr id="81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33363" y="1882775"/>
            <a:ext cx="4795837" cy="102711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2600" smtClean="0"/>
              <a:t>Soit </a:t>
            </a:r>
            <a:r>
              <a:rPr lang="fr-FR" sz="2600" i="1" smtClean="0"/>
              <a:t>A</a:t>
            </a:r>
            <a:r>
              <a:rPr lang="fr-FR" sz="2600" smtClean="0"/>
              <a:t> et </a:t>
            </a:r>
            <a:r>
              <a:rPr lang="fr-FR" sz="2600" i="1" smtClean="0"/>
              <a:t>B</a:t>
            </a:r>
            <a:r>
              <a:rPr lang="fr-FR" sz="2600" smtClean="0"/>
              <a:t>, deux événements incompatibles, alors</a:t>
            </a:r>
          </a:p>
        </p:txBody>
      </p:sp>
      <p:grpSp>
        <p:nvGrpSpPr>
          <p:cNvPr id="8197" name="Group 46"/>
          <p:cNvGrpSpPr>
            <a:grpSpLocks/>
          </p:cNvGrpSpPr>
          <p:nvPr/>
        </p:nvGrpSpPr>
        <p:grpSpPr bwMode="auto">
          <a:xfrm>
            <a:off x="5370513" y="4076700"/>
            <a:ext cx="3413125" cy="1584325"/>
            <a:chOff x="3383" y="2568"/>
            <a:chExt cx="2150" cy="998"/>
          </a:xfrm>
        </p:grpSpPr>
        <p:sp>
          <p:nvSpPr>
            <p:cNvPr id="8214" name="Rectangle 37"/>
            <p:cNvSpPr>
              <a:spLocks noChangeArrowheads="1"/>
            </p:cNvSpPr>
            <p:nvPr/>
          </p:nvSpPr>
          <p:spPr bwMode="auto">
            <a:xfrm>
              <a:off x="3383" y="2659"/>
              <a:ext cx="1860" cy="90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15" name="Text Box 38"/>
            <p:cNvSpPr txBox="1">
              <a:spLocks noChangeArrowheads="1"/>
            </p:cNvSpPr>
            <p:nvPr/>
          </p:nvSpPr>
          <p:spPr bwMode="auto">
            <a:xfrm>
              <a:off x="5243" y="2568"/>
              <a:ext cx="290" cy="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 i="1">
                  <a:cs typeface="Times New Roman" pitchFamily="18" charset="0"/>
                </a:rPr>
                <a:t>S</a:t>
              </a:r>
              <a:endParaRPr lang="fr-CA" sz="2400" i="1"/>
            </a:p>
          </p:txBody>
        </p:sp>
        <p:sp>
          <p:nvSpPr>
            <p:cNvPr id="8216" name="Oval 39"/>
            <p:cNvSpPr>
              <a:spLocks noChangeArrowheads="1"/>
            </p:cNvSpPr>
            <p:nvPr/>
          </p:nvSpPr>
          <p:spPr bwMode="auto">
            <a:xfrm>
              <a:off x="3499" y="2810"/>
              <a:ext cx="787" cy="707"/>
            </a:xfrm>
            <a:prstGeom prst="ellipse">
              <a:avLst/>
            </a:prstGeom>
            <a:solidFill>
              <a:srgbClr val="CCFF99">
                <a:alpha val="56862"/>
              </a:srgbClr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17" name="Oval 40"/>
            <p:cNvSpPr>
              <a:spLocks noChangeArrowheads="1"/>
            </p:cNvSpPr>
            <p:nvPr/>
          </p:nvSpPr>
          <p:spPr bwMode="auto">
            <a:xfrm>
              <a:off x="3996" y="2810"/>
              <a:ext cx="787" cy="707"/>
            </a:xfrm>
            <a:prstGeom prst="ellipse">
              <a:avLst/>
            </a:prstGeom>
            <a:solidFill>
              <a:srgbClr val="CCFFCC">
                <a:alpha val="58823"/>
              </a:srgbClr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18" name="Text Box 42"/>
            <p:cNvSpPr txBox="1">
              <a:spLocks noChangeArrowheads="1"/>
            </p:cNvSpPr>
            <p:nvPr/>
          </p:nvSpPr>
          <p:spPr bwMode="auto">
            <a:xfrm>
              <a:off x="3404" y="2682"/>
              <a:ext cx="290" cy="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 i="1">
                  <a:cs typeface="Times New Roman" pitchFamily="18" charset="0"/>
                </a:rPr>
                <a:t>A</a:t>
              </a:r>
              <a:endParaRPr lang="fr-CA" sz="2400" i="1"/>
            </a:p>
          </p:txBody>
        </p:sp>
        <p:sp>
          <p:nvSpPr>
            <p:cNvPr id="8219" name="Text Box 43"/>
            <p:cNvSpPr txBox="1">
              <a:spLocks noChangeArrowheads="1"/>
            </p:cNvSpPr>
            <p:nvPr/>
          </p:nvSpPr>
          <p:spPr bwMode="auto">
            <a:xfrm>
              <a:off x="4702" y="2729"/>
              <a:ext cx="290" cy="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CA" sz="2400" i="1">
                  <a:cs typeface="Times New Roman" pitchFamily="18" charset="0"/>
                </a:rPr>
                <a:t>B</a:t>
              </a:r>
              <a:endParaRPr lang="fr-CA" sz="2400" i="1"/>
            </a:p>
          </p:txBody>
        </p:sp>
      </p:grpSp>
      <p:sp>
        <p:nvSpPr>
          <p:cNvPr id="8200" name="Rectangle 5"/>
          <p:cNvSpPr>
            <a:spLocks noChangeArrowheads="1"/>
          </p:cNvSpPr>
          <p:nvPr/>
        </p:nvSpPr>
        <p:spPr bwMode="auto">
          <a:xfrm>
            <a:off x="5145088" y="1792288"/>
            <a:ext cx="3317875" cy="12255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201" name="Oval 6"/>
          <p:cNvSpPr>
            <a:spLocks noChangeArrowheads="1"/>
          </p:cNvSpPr>
          <p:nvPr/>
        </p:nvSpPr>
        <p:spPr bwMode="auto">
          <a:xfrm>
            <a:off x="6927850" y="2014538"/>
            <a:ext cx="1020763" cy="860425"/>
          </a:xfrm>
          <a:prstGeom prst="ellipse">
            <a:avLst/>
          </a:prstGeom>
          <a:solidFill>
            <a:srgbClr val="CCFFCC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202" name="Oval 7"/>
          <p:cNvSpPr>
            <a:spLocks noChangeArrowheads="1"/>
          </p:cNvSpPr>
          <p:nvPr/>
        </p:nvSpPr>
        <p:spPr bwMode="auto">
          <a:xfrm>
            <a:off x="5645150" y="2020888"/>
            <a:ext cx="1022350" cy="858837"/>
          </a:xfrm>
          <a:prstGeom prst="ellipse">
            <a:avLst/>
          </a:prstGeom>
          <a:solidFill>
            <a:srgbClr val="CCFF99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203" name="Rectangle 8"/>
          <p:cNvSpPr>
            <a:spLocks noChangeArrowheads="1"/>
          </p:cNvSpPr>
          <p:nvPr/>
        </p:nvSpPr>
        <p:spPr bwMode="auto">
          <a:xfrm>
            <a:off x="5289550" y="1881188"/>
            <a:ext cx="63976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400" i="1"/>
              <a:t>A</a:t>
            </a:r>
          </a:p>
        </p:txBody>
      </p:sp>
      <p:sp>
        <p:nvSpPr>
          <p:cNvPr id="8204" name="Rectangle 9"/>
          <p:cNvSpPr>
            <a:spLocks noChangeArrowheads="1"/>
          </p:cNvSpPr>
          <p:nvPr/>
        </p:nvSpPr>
        <p:spPr bwMode="auto">
          <a:xfrm>
            <a:off x="8312150" y="1627188"/>
            <a:ext cx="63976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400" i="1"/>
              <a:t>S</a:t>
            </a:r>
          </a:p>
        </p:txBody>
      </p:sp>
      <p:sp>
        <p:nvSpPr>
          <p:cNvPr id="8205" name="Rectangle 10"/>
          <p:cNvSpPr>
            <a:spLocks noChangeArrowheads="1"/>
          </p:cNvSpPr>
          <p:nvPr/>
        </p:nvSpPr>
        <p:spPr bwMode="auto">
          <a:xfrm>
            <a:off x="7739063" y="1881188"/>
            <a:ext cx="639762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400" i="1"/>
              <a:t>B</a:t>
            </a:r>
          </a:p>
        </p:txBody>
      </p:sp>
      <p:graphicFrame>
        <p:nvGraphicFramePr>
          <p:cNvPr id="8194" name="Object 11">
            <a:hlinkClick r:id="" action="ppaction://ole?verb=0"/>
          </p:cNvPr>
          <p:cNvGraphicFramePr>
            <a:graphicFrameLocks/>
          </p:cNvGraphicFramePr>
          <p:nvPr/>
        </p:nvGraphicFramePr>
        <p:xfrm>
          <a:off x="2814638" y="3370263"/>
          <a:ext cx="3570287" cy="50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2" name="Equation" r:id="rId5" imgW="1447560" imgH="203040" progId="Equation.3">
                  <p:embed/>
                </p:oleObj>
              </mc:Choice>
              <mc:Fallback>
                <p:oleObj name="Equation" r:id="rId5" imgW="1447560" imgH="203040" progId="Equation.3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4638" y="3370263"/>
                        <a:ext cx="3570287" cy="501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6" name="Rectangle 12"/>
          <p:cNvSpPr>
            <a:spLocks noChangeArrowheads="1"/>
          </p:cNvSpPr>
          <p:nvPr/>
        </p:nvSpPr>
        <p:spPr bwMode="auto">
          <a:xfrm>
            <a:off x="404813" y="4457700"/>
            <a:ext cx="4559300" cy="9699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  <a:buClr>
                <a:schemeClr val="tx2"/>
              </a:buClr>
              <a:buSzPct val="100000"/>
              <a:buFontTx/>
              <a:buChar char="•"/>
            </a:pPr>
            <a:r>
              <a:rPr lang="fr-FR" sz="2600"/>
              <a:t>Soit </a:t>
            </a:r>
            <a:r>
              <a:rPr lang="fr-FR" sz="2600" i="1"/>
              <a:t>A</a:t>
            </a:r>
            <a:r>
              <a:rPr lang="fr-FR" sz="2600"/>
              <a:t> et </a:t>
            </a:r>
            <a:r>
              <a:rPr lang="fr-FR" sz="2600" i="1"/>
              <a:t>B</a:t>
            </a:r>
            <a:r>
              <a:rPr lang="fr-FR" sz="2600"/>
              <a:t>, deux événements compatibles, alors</a:t>
            </a:r>
          </a:p>
        </p:txBody>
      </p:sp>
      <p:sp>
        <p:nvSpPr>
          <p:cNvPr id="8207" name="Line 21"/>
          <p:cNvSpPr>
            <a:spLocks noChangeShapeType="1"/>
          </p:cNvSpPr>
          <p:nvPr/>
        </p:nvSpPr>
        <p:spPr bwMode="auto">
          <a:xfrm>
            <a:off x="728663" y="4105275"/>
            <a:ext cx="8120062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graphicFrame>
        <p:nvGraphicFramePr>
          <p:cNvPr id="8195" name="Object 22">
            <a:hlinkClick r:id="" action="ppaction://ole?verb=0"/>
          </p:cNvPr>
          <p:cNvGraphicFramePr>
            <a:graphicFrameLocks/>
          </p:cNvGraphicFramePr>
          <p:nvPr/>
        </p:nvGraphicFramePr>
        <p:xfrm>
          <a:off x="3357563" y="5829300"/>
          <a:ext cx="5013325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3" name="Equation" r:id="rId7" imgW="2031840" imgH="203040" progId="Equation.3">
                  <p:embed/>
                </p:oleObj>
              </mc:Choice>
              <mc:Fallback>
                <p:oleObj name="Equation" r:id="rId7" imgW="2031840" imgH="203040" progId="Equation.3">
                  <p:embed/>
                  <p:pic>
                    <p:nvPicPr>
                      <p:cNvPr id="0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7563" y="5829300"/>
                        <a:ext cx="5013325" cy="500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8" name="Line 23"/>
          <p:cNvSpPr>
            <a:spLocks noChangeShapeType="1"/>
          </p:cNvSpPr>
          <p:nvPr/>
        </p:nvSpPr>
        <p:spPr bwMode="auto">
          <a:xfrm flipV="1">
            <a:off x="5135563" y="2435225"/>
            <a:ext cx="966787" cy="974725"/>
          </a:xfrm>
          <a:prstGeom prst="line">
            <a:avLst/>
          </a:prstGeom>
          <a:noFill/>
          <a:ln w="19050">
            <a:solidFill>
              <a:srgbClr val="FF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8209" name="Line 24"/>
          <p:cNvSpPr>
            <a:spLocks noChangeShapeType="1"/>
          </p:cNvSpPr>
          <p:nvPr/>
        </p:nvSpPr>
        <p:spPr bwMode="auto">
          <a:xfrm flipV="1">
            <a:off x="6164263" y="2486025"/>
            <a:ext cx="1157287" cy="931863"/>
          </a:xfrm>
          <a:prstGeom prst="line">
            <a:avLst/>
          </a:prstGeom>
          <a:noFill/>
          <a:ln w="19050">
            <a:solidFill>
              <a:srgbClr val="FF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8210" name="Line 25"/>
          <p:cNvSpPr>
            <a:spLocks noChangeShapeType="1"/>
          </p:cNvSpPr>
          <p:nvPr/>
        </p:nvSpPr>
        <p:spPr bwMode="auto">
          <a:xfrm flipV="1">
            <a:off x="5649913" y="5292725"/>
            <a:ext cx="395287" cy="571500"/>
          </a:xfrm>
          <a:prstGeom prst="line">
            <a:avLst/>
          </a:prstGeom>
          <a:noFill/>
          <a:ln w="19050">
            <a:solidFill>
              <a:srgbClr val="FF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8211" name="Line 26"/>
          <p:cNvSpPr>
            <a:spLocks noChangeShapeType="1"/>
          </p:cNvSpPr>
          <p:nvPr/>
        </p:nvSpPr>
        <p:spPr bwMode="auto">
          <a:xfrm flipV="1">
            <a:off x="6608763" y="5411788"/>
            <a:ext cx="244475" cy="430212"/>
          </a:xfrm>
          <a:prstGeom prst="line">
            <a:avLst/>
          </a:prstGeom>
          <a:noFill/>
          <a:ln w="19050">
            <a:solidFill>
              <a:srgbClr val="FF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8212" name="Rectangle 28"/>
          <p:cNvSpPr>
            <a:spLocks noChangeArrowheads="1"/>
          </p:cNvSpPr>
          <p:nvPr/>
        </p:nvSpPr>
        <p:spPr bwMode="auto">
          <a:xfrm>
            <a:off x="484188" y="5788025"/>
            <a:ext cx="2716212" cy="498475"/>
          </a:xfrm>
          <a:prstGeom prst="rect">
            <a:avLst/>
          </a:prstGeom>
          <a:solidFill>
            <a:srgbClr val="CC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600"/>
              <a:t>Probabilités totales</a:t>
            </a:r>
          </a:p>
        </p:txBody>
      </p:sp>
      <p:sp>
        <p:nvSpPr>
          <p:cNvPr id="8213" name="Line 49"/>
          <p:cNvSpPr>
            <a:spLocks noChangeShapeType="1"/>
          </p:cNvSpPr>
          <p:nvPr/>
        </p:nvSpPr>
        <p:spPr bwMode="auto">
          <a:xfrm flipH="1" flipV="1">
            <a:off x="6589713" y="5019675"/>
            <a:ext cx="1179512" cy="938213"/>
          </a:xfrm>
          <a:prstGeom prst="line">
            <a:avLst/>
          </a:prstGeom>
          <a:noFill/>
          <a:ln w="19050">
            <a:solidFill>
              <a:srgbClr val="FF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4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Calcul des probabilités</a:t>
            </a:r>
            <a:br>
              <a:rPr lang="fr-FR" sz="3600" smtClean="0"/>
            </a:br>
            <a:r>
              <a:rPr lang="fr-FR" sz="3600" smtClean="0"/>
              <a:t>trois événements</a:t>
            </a:r>
          </a:p>
        </p:txBody>
      </p:sp>
      <p:sp>
        <p:nvSpPr>
          <p:cNvPr id="7680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6B5DFC21-4115-431B-80EE-D80B7A81267A}" type="slidenum">
              <a:rPr lang="fr-FR" smtClean="0"/>
              <a:pPr/>
              <a:t>32</a:t>
            </a:fld>
            <a:endParaRPr lang="fr-FR" smtClean="0"/>
          </a:p>
        </p:txBody>
      </p:sp>
      <p:sp>
        <p:nvSpPr>
          <p:cNvPr id="76803" name="Rectangle 1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050213" cy="148748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2400" smtClean="0"/>
              <a:t>Soit </a:t>
            </a:r>
            <a:r>
              <a:rPr lang="fr-FR" sz="2400" i="1" smtClean="0"/>
              <a:t>A</a:t>
            </a:r>
            <a:r>
              <a:rPr lang="fr-FR" sz="2400" smtClean="0"/>
              <a:t>, </a:t>
            </a:r>
            <a:r>
              <a:rPr lang="fr-FR" sz="2400" i="1" smtClean="0"/>
              <a:t>B</a:t>
            </a:r>
            <a:r>
              <a:rPr lang="fr-FR" sz="2400" smtClean="0"/>
              <a:t> et </a:t>
            </a:r>
            <a:r>
              <a:rPr lang="fr-FR" sz="2400" i="1" smtClean="0"/>
              <a:t>C</a:t>
            </a:r>
            <a:r>
              <a:rPr lang="fr-FR" sz="2400" smtClean="0"/>
              <a:t>, trois événements compatibles</a:t>
            </a:r>
          </a:p>
          <a:p>
            <a:pPr eaLnBrk="1" hangingPunct="1">
              <a:buFontTx/>
              <a:buNone/>
            </a:pPr>
            <a:r>
              <a:rPr lang="en-CA" sz="2400" smtClean="0"/>
              <a:t>	</a:t>
            </a:r>
            <a:r>
              <a:rPr lang="en-CA" sz="2400" i="1" smtClean="0"/>
              <a:t>P(A 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en-CA" sz="2400" i="1" smtClean="0"/>
              <a:t> B </a:t>
            </a:r>
            <a:r>
              <a:rPr lang="fr-CA" sz="2400" i="1" smtClean="0">
                <a:sym typeface="Symbol" pitchFamily="18" charset="2"/>
              </a:rPr>
              <a:t></a:t>
            </a:r>
            <a:r>
              <a:rPr lang="en-CA" sz="2400" i="1" smtClean="0"/>
              <a:t> C) = P(A) + P(B) + P(C) – P(A 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en-CA" sz="2400" i="1" smtClean="0"/>
              <a:t> B) – P(A 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fr-CA" sz="2400" i="1" smtClean="0"/>
              <a:t> </a:t>
            </a:r>
            <a:r>
              <a:rPr lang="en-CA" sz="2400" i="1" smtClean="0"/>
              <a:t>C) 			– P(B 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fr-CA" sz="2400" i="1" smtClean="0"/>
              <a:t> </a:t>
            </a:r>
            <a:r>
              <a:rPr lang="en-CA" sz="2400" i="1" smtClean="0"/>
              <a:t>C) + P(A 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fr-CA" sz="2400" i="1" smtClean="0"/>
              <a:t> </a:t>
            </a:r>
            <a:r>
              <a:rPr lang="en-CA" sz="2400" i="1" smtClean="0"/>
              <a:t>B </a:t>
            </a:r>
            <a:r>
              <a:rPr lang="fr-CA" sz="2400" i="1" smtClean="0">
                <a:sym typeface="Symbol" pitchFamily="18" charset="2"/>
              </a:rPr>
              <a:t></a:t>
            </a:r>
            <a:r>
              <a:rPr lang="fr-CA" sz="2400" i="1" smtClean="0"/>
              <a:t> </a:t>
            </a:r>
            <a:r>
              <a:rPr lang="en-CA" sz="2400" i="1" smtClean="0"/>
              <a:t>C)</a:t>
            </a:r>
            <a:endParaRPr lang="fr-FR" sz="2400" i="1" smtClean="0"/>
          </a:p>
        </p:txBody>
      </p:sp>
      <p:grpSp>
        <p:nvGrpSpPr>
          <p:cNvPr id="76805" name="Group 26"/>
          <p:cNvGrpSpPr>
            <a:grpSpLocks/>
          </p:cNvGrpSpPr>
          <p:nvPr/>
        </p:nvGrpSpPr>
        <p:grpSpPr bwMode="auto">
          <a:xfrm>
            <a:off x="2114550" y="3243263"/>
            <a:ext cx="4968875" cy="2746375"/>
            <a:chOff x="1638" y="2295"/>
            <a:chExt cx="3130" cy="1730"/>
          </a:xfrm>
        </p:grpSpPr>
        <p:sp>
          <p:nvSpPr>
            <p:cNvPr id="76806" name="Rectangle 17"/>
            <p:cNvSpPr>
              <a:spLocks noChangeArrowheads="1"/>
            </p:cNvSpPr>
            <p:nvPr/>
          </p:nvSpPr>
          <p:spPr bwMode="auto">
            <a:xfrm>
              <a:off x="1638" y="2331"/>
              <a:ext cx="2782" cy="169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76807" name="Rectangle 18"/>
            <p:cNvSpPr>
              <a:spLocks noChangeArrowheads="1"/>
            </p:cNvSpPr>
            <p:nvPr/>
          </p:nvSpPr>
          <p:spPr bwMode="auto">
            <a:xfrm>
              <a:off x="4365" y="2295"/>
              <a:ext cx="403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S</a:t>
              </a:r>
            </a:p>
          </p:txBody>
        </p:sp>
        <p:sp>
          <p:nvSpPr>
            <p:cNvPr id="76808" name="Rectangle 19"/>
            <p:cNvSpPr>
              <a:spLocks noChangeArrowheads="1"/>
            </p:cNvSpPr>
            <p:nvPr/>
          </p:nvSpPr>
          <p:spPr bwMode="auto">
            <a:xfrm>
              <a:off x="1906" y="2450"/>
              <a:ext cx="403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A</a:t>
              </a:r>
            </a:p>
          </p:txBody>
        </p:sp>
        <p:sp>
          <p:nvSpPr>
            <p:cNvPr id="76809" name="Rectangle 20"/>
            <p:cNvSpPr>
              <a:spLocks noChangeArrowheads="1"/>
            </p:cNvSpPr>
            <p:nvPr/>
          </p:nvSpPr>
          <p:spPr bwMode="auto">
            <a:xfrm>
              <a:off x="3539" y="2443"/>
              <a:ext cx="403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B</a:t>
              </a:r>
            </a:p>
          </p:txBody>
        </p:sp>
        <p:sp>
          <p:nvSpPr>
            <p:cNvPr id="76810" name="Rectangle 21"/>
            <p:cNvSpPr>
              <a:spLocks noChangeArrowheads="1"/>
            </p:cNvSpPr>
            <p:nvPr/>
          </p:nvSpPr>
          <p:spPr bwMode="auto">
            <a:xfrm>
              <a:off x="2130" y="3542"/>
              <a:ext cx="403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C</a:t>
              </a:r>
            </a:p>
          </p:txBody>
        </p:sp>
        <p:sp>
          <p:nvSpPr>
            <p:cNvPr id="76811" name="Oval 22"/>
            <p:cNvSpPr>
              <a:spLocks noChangeArrowheads="1"/>
            </p:cNvSpPr>
            <p:nvPr/>
          </p:nvSpPr>
          <p:spPr bwMode="auto">
            <a:xfrm>
              <a:off x="2100" y="2468"/>
              <a:ext cx="968" cy="931"/>
            </a:xfrm>
            <a:prstGeom prst="ellipse">
              <a:avLst/>
            </a:prstGeom>
            <a:solidFill>
              <a:srgbClr val="CCFF99">
                <a:alpha val="56078"/>
              </a:srgb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76812" name="Oval 23"/>
            <p:cNvSpPr>
              <a:spLocks noChangeArrowheads="1"/>
            </p:cNvSpPr>
            <p:nvPr/>
          </p:nvSpPr>
          <p:spPr bwMode="auto">
            <a:xfrm>
              <a:off x="2708" y="2454"/>
              <a:ext cx="1014" cy="931"/>
            </a:xfrm>
            <a:prstGeom prst="ellipse">
              <a:avLst/>
            </a:prstGeom>
            <a:solidFill>
              <a:srgbClr val="CCFFCC">
                <a:alpha val="54901"/>
              </a:srgb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fr-FR" sz="2400" i="1"/>
            </a:p>
          </p:txBody>
        </p:sp>
        <p:sp>
          <p:nvSpPr>
            <p:cNvPr id="76813" name="Oval 24"/>
            <p:cNvSpPr>
              <a:spLocks noChangeArrowheads="1"/>
            </p:cNvSpPr>
            <p:nvPr/>
          </p:nvSpPr>
          <p:spPr bwMode="auto">
            <a:xfrm>
              <a:off x="2401" y="2988"/>
              <a:ext cx="1001" cy="931"/>
            </a:xfrm>
            <a:prstGeom prst="ellipse">
              <a:avLst/>
            </a:prstGeom>
            <a:solidFill>
              <a:srgbClr val="00928F">
                <a:alpha val="54901"/>
              </a:srgb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8: événements incompatibles </a:t>
            </a:r>
          </a:p>
        </p:txBody>
      </p:sp>
      <p:sp>
        <p:nvSpPr>
          <p:cNvPr id="7782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15572F1E-94C1-475B-A150-596D11E81F6B}" type="slidenum">
              <a:rPr lang="fr-FR" smtClean="0"/>
              <a:pPr/>
              <a:t>33</a:t>
            </a:fld>
            <a:endParaRPr lang="fr-FR" smtClean="0"/>
          </a:p>
        </p:txBody>
      </p:sp>
      <p:sp>
        <p:nvSpPr>
          <p:cNvPr id="77828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>
                <a:cs typeface="Times New Roman" pitchFamily="18" charset="0"/>
              </a:rPr>
              <a:t>On prélève au hasard une pièce d’une ligne de production</a:t>
            </a:r>
          </a:p>
          <a:p>
            <a:pPr eaLnBrk="1" hangingPunct="1"/>
            <a:r>
              <a:rPr lang="fr-FR" smtClean="0">
                <a:cs typeface="Times New Roman" pitchFamily="18" charset="0"/>
              </a:rPr>
              <a:t>Lors de l’inspection, elle peut s’avérer soit bonne, </a:t>
            </a:r>
            <a:r>
              <a:rPr lang="fr-FR" i="1" smtClean="0">
                <a:cs typeface="Times New Roman" pitchFamily="18" charset="0"/>
              </a:rPr>
              <a:t>B</a:t>
            </a:r>
            <a:r>
              <a:rPr lang="fr-FR" smtClean="0">
                <a:cs typeface="Times New Roman" pitchFamily="18" charset="0"/>
              </a:rPr>
              <a:t>, soit défectueuse, </a:t>
            </a:r>
            <a:r>
              <a:rPr lang="fr-FR" i="1" smtClean="0">
                <a:cs typeface="Times New Roman" pitchFamily="18" charset="0"/>
              </a:rPr>
              <a:t>D</a:t>
            </a:r>
          </a:p>
          <a:p>
            <a:pPr eaLnBrk="1" hangingPunct="1"/>
            <a:r>
              <a:rPr lang="fr-FR" smtClean="0">
                <a:cs typeface="Times New Roman" pitchFamily="18" charset="0"/>
              </a:rPr>
              <a:t>Deux résultats incompatibles sont possibles </a:t>
            </a:r>
          </a:p>
          <a:p>
            <a:pPr eaLnBrk="1" hangingPunct="1">
              <a:buFontTx/>
              <a:buNone/>
            </a:pPr>
            <a:r>
              <a:rPr lang="fr-FR" i="1" smtClean="0">
                <a:cs typeface="Times New Roman" pitchFamily="18" charset="0"/>
              </a:rPr>
              <a:t>		S = {B,D}</a:t>
            </a:r>
          </a:p>
          <a:p>
            <a:pPr eaLnBrk="1" hangingPunct="1"/>
            <a:r>
              <a:rPr lang="fr-FR" smtClean="0">
                <a:cs typeface="Times New Roman" pitchFamily="18" charset="0"/>
              </a:rPr>
              <a:t>Si </a:t>
            </a:r>
            <a:r>
              <a:rPr lang="fr-FR" i="1" smtClean="0">
                <a:cs typeface="Times New Roman" pitchFamily="18" charset="0"/>
              </a:rPr>
              <a:t>P(B) = 0</a:t>
            </a:r>
            <a:r>
              <a:rPr lang="fr-CA" i="1" smtClean="0">
                <a:cs typeface="Times New Roman" pitchFamily="18" charset="0"/>
              </a:rPr>
              <a:t>,</a:t>
            </a:r>
            <a:r>
              <a:rPr lang="fr-FR" i="1" smtClean="0">
                <a:cs typeface="Times New Roman" pitchFamily="18" charset="0"/>
              </a:rPr>
              <a:t>90</a:t>
            </a:r>
            <a:r>
              <a:rPr lang="fr-FR" smtClean="0">
                <a:cs typeface="Times New Roman" pitchFamily="18" charset="0"/>
              </a:rPr>
              <a:t>, déterminer </a:t>
            </a:r>
            <a:r>
              <a:rPr lang="fr-FR" i="1" smtClean="0">
                <a:cs typeface="Times New Roman" pitchFamily="18" charset="0"/>
              </a:rPr>
              <a:t>P(D)</a:t>
            </a:r>
          </a:p>
          <a:p>
            <a:pPr lvl="1" eaLnBrk="1" hangingPunct="1">
              <a:buFontTx/>
              <a:buNone/>
            </a:pPr>
            <a:r>
              <a:rPr lang="fr-FR" smtClean="0">
                <a:cs typeface="Times New Roman" pitchFamily="18" charset="0"/>
              </a:rPr>
              <a:t>	</a:t>
            </a:r>
            <a:r>
              <a:rPr lang="fr-FR" i="1" smtClean="0">
                <a:cs typeface="Times New Roman" pitchFamily="18" charset="0"/>
              </a:rPr>
              <a:t>P(D) = P(S) - P(B) = 1 - P(B) = 1 – 0</a:t>
            </a:r>
            <a:r>
              <a:rPr lang="fr-CA" i="1" smtClean="0">
                <a:cs typeface="Times New Roman" pitchFamily="18" charset="0"/>
              </a:rPr>
              <a:t>,</a:t>
            </a:r>
            <a:r>
              <a:rPr lang="fr-FR" i="1" smtClean="0">
                <a:cs typeface="Times New Roman" pitchFamily="18" charset="0"/>
              </a:rPr>
              <a:t>90 = 0</a:t>
            </a:r>
            <a:r>
              <a:rPr lang="fr-CA" i="1" smtClean="0">
                <a:cs typeface="Times New Roman" pitchFamily="18" charset="0"/>
              </a:rPr>
              <a:t>,</a:t>
            </a:r>
            <a:r>
              <a:rPr lang="fr-FR" i="1" smtClean="0">
                <a:cs typeface="Times New Roman" pitchFamily="18" charset="0"/>
              </a:rPr>
              <a:t>10</a:t>
            </a:r>
            <a:endParaRPr lang="fr-FR" i="1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9: événements incompatibles </a:t>
            </a:r>
          </a:p>
        </p:txBody>
      </p:sp>
      <p:sp>
        <p:nvSpPr>
          <p:cNvPr id="7885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1DEB283B-A37C-4E84-8B67-861C4D38CE9D}" type="slidenum">
              <a:rPr lang="fr-FR" smtClean="0"/>
              <a:pPr/>
              <a:t>34</a:t>
            </a:fld>
            <a:endParaRPr lang="fr-FR" smtClean="0"/>
          </a:p>
        </p:txBody>
      </p:sp>
      <p:sp>
        <p:nvSpPr>
          <p:cNvPr id="78852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dirty="0" smtClean="0"/>
              <a:t>Soit </a:t>
            </a:r>
            <a:r>
              <a:rPr lang="fr-FR" i="1" dirty="0" smtClean="0"/>
              <a:t>A</a:t>
            </a:r>
            <a:r>
              <a:rPr lang="fr-FR" dirty="0" smtClean="0"/>
              <a:t> et </a:t>
            </a:r>
            <a:r>
              <a:rPr lang="fr-FR" i="1" dirty="0" smtClean="0"/>
              <a:t>B</a:t>
            </a:r>
            <a:r>
              <a:rPr lang="fr-FR" dirty="0" smtClean="0"/>
              <a:t>, deux événements incompatibles de </a:t>
            </a:r>
            <a:r>
              <a:rPr lang="fr-FR" i="1" dirty="0" smtClean="0"/>
              <a:t>S</a:t>
            </a:r>
            <a:r>
              <a:rPr lang="fr-FR" dirty="0" smtClean="0"/>
              <a:t>, tel que </a:t>
            </a:r>
            <a:r>
              <a:rPr lang="fr-FR" i="1" dirty="0" smtClean="0"/>
              <a:t>P(A) = 0,4</a:t>
            </a:r>
            <a:r>
              <a:rPr lang="fr-FR" dirty="0" smtClean="0"/>
              <a:t>   et  </a:t>
            </a:r>
            <a:r>
              <a:rPr lang="fr-FR" i="1" dirty="0" smtClean="0"/>
              <a:t>P(B) = 0,45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dirty="0" smtClean="0">
                <a:solidFill>
                  <a:srgbClr val="000000"/>
                </a:solidFill>
              </a:rPr>
              <a:t>		</a:t>
            </a:r>
            <a:r>
              <a:rPr lang="fr-FR" i="1" smtClean="0">
                <a:solidFill>
                  <a:srgbClr val="000000"/>
                </a:solidFill>
              </a:rPr>
              <a:t>P(A') </a:t>
            </a:r>
            <a:r>
              <a:rPr lang="fr-FR" i="1" dirty="0" smtClean="0">
                <a:solidFill>
                  <a:srgbClr val="000000"/>
                </a:solidFill>
              </a:rPr>
              <a:t>= 1- P(A) = 1- 0,4 = 0,6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i="1" dirty="0" smtClean="0"/>
              <a:t>		</a:t>
            </a:r>
            <a:r>
              <a:rPr lang="fr-FR" i="1" dirty="0" smtClean="0">
                <a:solidFill>
                  <a:srgbClr val="000000"/>
                </a:solidFill>
              </a:rPr>
              <a:t>P(A </a:t>
            </a:r>
            <a:r>
              <a:rPr lang="fr-FR" i="1" dirty="0" smtClean="0">
                <a:solidFill>
                  <a:srgbClr val="000000"/>
                </a:solidFill>
                <a:latin typeface="Symbol" pitchFamily="18" charset="2"/>
              </a:rPr>
              <a:t>Ç </a:t>
            </a:r>
            <a:r>
              <a:rPr lang="fr-FR" i="1" dirty="0" smtClean="0">
                <a:solidFill>
                  <a:srgbClr val="000000"/>
                </a:solidFill>
              </a:rPr>
              <a:t>B) = 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i="1" dirty="0" smtClean="0">
                <a:solidFill>
                  <a:srgbClr val="000000"/>
                </a:solidFill>
              </a:rPr>
              <a:t>		P(A </a:t>
            </a:r>
            <a:r>
              <a:rPr lang="fr-FR" i="1" dirty="0" smtClean="0">
                <a:solidFill>
                  <a:srgbClr val="000000"/>
                </a:solidFill>
                <a:latin typeface="Symbol" pitchFamily="18" charset="2"/>
              </a:rPr>
              <a:t>È </a:t>
            </a:r>
            <a:r>
              <a:rPr lang="fr-FR" i="1" dirty="0" smtClean="0">
                <a:solidFill>
                  <a:srgbClr val="000000"/>
                </a:solidFill>
              </a:rPr>
              <a:t>B) = P(A) + P(B) = 0,4 + 0,45 = 0,85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i="1" dirty="0" smtClean="0">
                <a:solidFill>
                  <a:srgbClr val="000000"/>
                </a:solidFill>
              </a:rPr>
              <a:t>		P(A' </a:t>
            </a:r>
            <a:r>
              <a:rPr lang="fr-FR" i="1" dirty="0" smtClean="0">
                <a:solidFill>
                  <a:srgbClr val="000000"/>
                </a:solidFill>
                <a:latin typeface="Symbol" pitchFamily="18" charset="2"/>
              </a:rPr>
              <a:t>Ç </a:t>
            </a:r>
            <a:r>
              <a:rPr lang="fr-FR" i="1" dirty="0" smtClean="0">
                <a:solidFill>
                  <a:srgbClr val="000000"/>
                </a:solidFill>
              </a:rPr>
              <a:t>B') = P(A </a:t>
            </a:r>
            <a:r>
              <a:rPr lang="fr-FR" i="1" dirty="0" smtClean="0">
                <a:solidFill>
                  <a:srgbClr val="000000"/>
                </a:solidFill>
                <a:latin typeface="Symbol" pitchFamily="18" charset="2"/>
              </a:rPr>
              <a:t>È </a:t>
            </a:r>
            <a:r>
              <a:rPr lang="fr-FR" i="1" dirty="0" smtClean="0">
                <a:solidFill>
                  <a:srgbClr val="000000"/>
                </a:solidFill>
              </a:rPr>
              <a:t>B)' = 1- P(A </a:t>
            </a:r>
            <a:r>
              <a:rPr lang="fr-FR" i="1" dirty="0" smtClean="0">
                <a:solidFill>
                  <a:srgbClr val="000000"/>
                </a:solidFill>
                <a:latin typeface="Symbol" pitchFamily="18" charset="2"/>
              </a:rPr>
              <a:t>È </a:t>
            </a:r>
            <a:r>
              <a:rPr lang="fr-FR" i="1" dirty="0" smtClean="0">
                <a:solidFill>
                  <a:srgbClr val="000000"/>
                </a:solidFill>
              </a:rPr>
              <a:t>B)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i="1" dirty="0" smtClean="0">
                <a:solidFill>
                  <a:srgbClr val="000000"/>
                </a:solidFill>
              </a:rPr>
              <a:t>			       = 1- 0,85 = 0,15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i="1" dirty="0" smtClean="0">
                <a:solidFill>
                  <a:srgbClr val="000000"/>
                </a:solidFill>
              </a:rPr>
              <a:t>		</a:t>
            </a:r>
            <a:r>
              <a:rPr lang="fr-FR" i="1" dirty="0" smtClean="0">
                <a:solidFill>
                  <a:srgbClr val="000000"/>
                </a:solidFill>
              </a:rPr>
              <a:t>P(A </a:t>
            </a:r>
            <a:r>
              <a:rPr lang="fr-FR" i="1" dirty="0" smtClean="0">
                <a:solidFill>
                  <a:srgbClr val="000000"/>
                </a:solidFill>
                <a:latin typeface="Symbol" pitchFamily="18" charset="2"/>
              </a:rPr>
              <a:t>Ç </a:t>
            </a:r>
            <a:r>
              <a:rPr lang="fr-FR" i="1" dirty="0" smtClean="0">
                <a:solidFill>
                  <a:srgbClr val="000000"/>
                </a:solidFill>
              </a:rPr>
              <a:t>B') = P(A) - P(A </a:t>
            </a:r>
            <a:r>
              <a:rPr lang="fr-FR" i="1" dirty="0" smtClean="0">
                <a:solidFill>
                  <a:srgbClr val="000000"/>
                </a:solidFill>
                <a:latin typeface="Symbol" pitchFamily="18" charset="2"/>
              </a:rPr>
              <a:t>Ç </a:t>
            </a:r>
            <a:r>
              <a:rPr lang="fr-FR" i="1" dirty="0" smtClean="0">
                <a:solidFill>
                  <a:srgbClr val="000000"/>
                </a:solidFill>
              </a:rPr>
              <a:t>B) = 0,4-0 = 0,4</a:t>
            </a:r>
            <a:endParaRPr lang="fr-FR" i="1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fr-FR" i="1" dirty="0" smtClean="0">
              <a:solidFill>
                <a:srgbClr val="0000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2"/>
          <p:cNvSpPr>
            <a:spLocks noGrp="1" noChangeArrowheads="1"/>
          </p:cNvSpPr>
          <p:nvPr>
            <p:ph type="title"/>
          </p:nvPr>
        </p:nvSpPr>
        <p:spPr>
          <a:xfrm>
            <a:off x="245302" y="-495344"/>
            <a:ext cx="8516937" cy="131603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3600" smtClean="0"/>
              <a:t>Exemple 10: événements incompatibles</a:t>
            </a:r>
          </a:p>
        </p:txBody>
      </p:sp>
      <p:sp>
        <p:nvSpPr>
          <p:cNvPr id="79874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B56BE0E2-EE90-4F84-A20E-114F4E7B0E69}" type="slidenum">
              <a:rPr lang="fr-FR" smtClean="0"/>
              <a:pPr/>
              <a:t>35</a:t>
            </a:fld>
            <a:endParaRPr lang="fr-FR" smtClean="0"/>
          </a:p>
        </p:txBody>
      </p:sp>
      <p:grpSp>
        <p:nvGrpSpPr>
          <p:cNvPr id="4" name="Groupe 3"/>
          <p:cNvGrpSpPr/>
          <p:nvPr/>
        </p:nvGrpSpPr>
        <p:grpSpPr>
          <a:xfrm>
            <a:off x="1535113" y="1250950"/>
            <a:ext cx="6146800" cy="5222875"/>
            <a:chOff x="1544638" y="1241425"/>
            <a:chExt cx="6146800" cy="5222875"/>
          </a:xfrm>
        </p:grpSpPr>
        <p:sp>
          <p:nvSpPr>
            <p:cNvPr id="79877" name="Rectangle 17"/>
            <p:cNvSpPr>
              <a:spLocks noChangeArrowheads="1"/>
            </p:cNvSpPr>
            <p:nvPr/>
          </p:nvSpPr>
          <p:spPr bwMode="auto">
            <a:xfrm>
              <a:off x="1600200" y="2301875"/>
              <a:ext cx="528637" cy="4540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 dirty="0"/>
                <a:t>A</a:t>
              </a:r>
              <a:r>
                <a:rPr lang="fr-FR" sz="2400" i="1" baseline="-25000" dirty="0"/>
                <a:t>1</a:t>
              </a:r>
            </a:p>
          </p:txBody>
        </p:sp>
        <p:sp>
          <p:nvSpPr>
            <p:cNvPr id="79878" name="Rectangle 18"/>
            <p:cNvSpPr>
              <a:spLocks noChangeArrowheads="1"/>
            </p:cNvSpPr>
            <p:nvPr/>
          </p:nvSpPr>
          <p:spPr bwMode="auto">
            <a:xfrm>
              <a:off x="1600200" y="2652713"/>
              <a:ext cx="528637" cy="4540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 dirty="0"/>
                <a:t>A</a:t>
              </a:r>
              <a:r>
                <a:rPr lang="fr-FR" sz="2400" i="1" baseline="-25000" dirty="0"/>
                <a:t>2</a:t>
              </a:r>
            </a:p>
          </p:txBody>
        </p:sp>
        <p:sp>
          <p:nvSpPr>
            <p:cNvPr id="79879" name="Rectangle 19"/>
            <p:cNvSpPr>
              <a:spLocks noChangeArrowheads="1"/>
            </p:cNvSpPr>
            <p:nvPr/>
          </p:nvSpPr>
          <p:spPr bwMode="auto">
            <a:xfrm>
              <a:off x="1577975" y="2994025"/>
              <a:ext cx="528637" cy="4540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 dirty="0"/>
                <a:t>A</a:t>
              </a:r>
              <a:r>
                <a:rPr lang="fr-FR" sz="2400" i="1" baseline="-25000" dirty="0"/>
                <a:t>3</a:t>
              </a:r>
            </a:p>
          </p:txBody>
        </p:sp>
        <p:sp>
          <p:nvSpPr>
            <p:cNvPr id="79880" name="Rectangle 20"/>
            <p:cNvSpPr>
              <a:spLocks noChangeArrowheads="1"/>
            </p:cNvSpPr>
            <p:nvPr/>
          </p:nvSpPr>
          <p:spPr bwMode="auto">
            <a:xfrm>
              <a:off x="1577975" y="3348038"/>
              <a:ext cx="528637" cy="4540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 dirty="0"/>
                <a:t>A</a:t>
              </a:r>
              <a:r>
                <a:rPr lang="fr-FR" sz="2400" i="1" baseline="-25000" dirty="0"/>
                <a:t>4</a:t>
              </a:r>
            </a:p>
          </p:txBody>
        </p:sp>
        <p:sp>
          <p:nvSpPr>
            <p:cNvPr id="79881" name="Rectangle 21"/>
            <p:cNvSpPr>
              <a:spLocks noChangeArrowheads="1"/>
            </p:cNvSpPr>
            <p:nvPr/>
          </p:nvSpPr>
          <p:spPr bwMode="auto">
            <a:xfrm>
              <a:off x="1600200" y="3695700"/>
              <a:ext cx="528637" cy="4540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 dirty="0"/>
                <a:t>A</a:t>
              </a:r>
              <a:r>
                <a:rPr lang="fr-FR" sz="2400" i="1" baseline="-25000" dirty="0"/>
                <a:t>5</a:t>
              </a:r>
            </a:p>
          </p:txBody>
        </p:sp>
        <p:sp>
          <p:nvSpPr>
            <p:cNvPr id="79882" name="Rectangle 22"/>
            <p:cNvSpPr>
              <a:spLocks noChangeArrowheads="1"/>
            </p:cNvSpPr>
            <p:nvPr/>
          </p:nvSpPr>
          <p:spPr bwMode="auto">
            <a:xfrm>
              <a:off x="1600200" y="4052888"/>
              <a:ext cx="528637" cy="4540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 dirty="0"/>
                <a:t>A</a:t>
              </a:r>
              <a:r>
                <a:rPr lang="fr-FR" sz="2400" i="1" baseline="-25000" dirty="0"/>
                <a:t>6</a:t>
              </a:r>
            </a:p>
          </p:txBody>
        </p:sp>
        <p:sp>
          <p:nvSpPr>
            <p:cNvPr id="79883" name="Rectangle 23"/>
            <p:cNvSpPr>
              <a:spLocks noChangeArrowheads="1"/>
            </p:cNvSpPr>
            <p:nvPr/>
          </p:nvSpPr>
          <p:spPr bwMode="auto">
            <a:xfrm>
              <a:off x="1600200" y="4395788"/>
              <a:ext cx="528637" cy="4540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 dirty="0"/>
                <a:t>A</a:t>
              </a:r>
              <a:r>
                <a:rPr lang="fr-FR" sz="2400" i="1" baseline="-25000" dirty="0"/>
                <a:t>7</a:t>
              </a:r>
            </a:p>
          </p:txBody>
        </p:sp>
        <p:sp>
          <p:nvSpPr>
            <p:cNvPr id="79884" name="Rectangle 24"/>
            <p:cNvSpPr>
              <a:spLocks noChangeArrowheads="1"/>
            </p:cNvSpPr>
            <p:nvPr/>
          </p:nvSpPr>
          <p:spPr bwMode="auto">
            <a:xfrm>
              <a:off x="1577975" y="4746625"/>
              <a:ext cx="528637" cy="4540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 dirty="0"/>
                <a:t>A</a:t>
              </a:r>
              <a:r>
                <a:rPr lang="fr-FR" sz="2400" i="1" baseline="-25000" dirty="0"/>
                <a:t>8</a:t>
              </a:r>
            </a:p>
          </p:txBody>
        </p:sp>
        <p:sp>
          <p:nvSpPr>
            <p:cNvPr id="79885" name="Rectangle 25"/>
            <p:cNvSpPr>
              <a:spLocks noChangeArrowheads="1"/>
            </p:cNvSpPr>
            <p:nvPr/>
          </p:nvSpPr>
          <p:spPr bwMode="auto">
            <a:xfrm>
              <a:off x="1573213" y="5881688"/>
              <a:ext cx="4678362" cy="582612"/>
            </a:xfrm>
            <a:prstGeom prst="rect">
              <a:avLst/>
            </a:prstGeom>
            <a:solidFill>
              <a:srgbClr val="C8FEC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/>
            <a:lstStyle/>
            <a:p>
              <a:pPr marL="342900" indent="-342900" eaLnBrk="0" hangingPunct="0">
                <a:spcBef>
                  <a:spcPct val="20000"/>
                </a:spcBef>
              </a:pPr>
              <a:r>
                <a:rPr lang="fr-FR" sz="2400" i="1"/>
                <a:t>S = {A</a:t>
              </a:r>
              <a:r>
                <a:rPr lang="fr-FR" sz="2400" i="1" baseline="-25000"/>
                <a:t>1</a:t>
              </a:r>
              <a:r>
                <a:rPr lang="fr-FR" sz="2400" i="1"/>
                <a:t>, A</a:t>
              </a:r>
              <a:r>
                <a:rPr lang="fr-FR" sz="2400" i="1" baseline="-25000"/>
                <a:t>2</a:t>
              </a:r>
              <a:r>
                <a:rPr lang="fr-FR" sz="2400" i="1"/>
                <a:t>, A</a:t>
              </a:r>
              <a:r>
                <a:rPr lang="fr-FR" sz="2400" i="1" baseline="-25000"/>
                <a:t>3</a:t>
              </a:r>
              <a:r>
                <a:rPr lang="fr-FR" sz="2400" i="1"/>
                <a:t>, A</a:t>
              </a:r>
              <a:r>
                <a:rPr lang="fr-FR" sz="2400" i="1" baseline="-25000"/>
                <a:t>4</a:t>
              </a:r>
              <a:r>
                <a:rPr lang="fr-FR" sz="2400" i="1"/>
                <a:t>, A</a:t>
              </a:r>
              <a:r>
                <a:rPr lang="fr-FR" sz="2400" i="1" baseline="-25000"/>
                <a:t>5</a:t>
              </a:r>
              <a:r>
                <a:rPr lang="fr-FR" sz="2400" i="1"/>
                <a:t>, A</a:t>
              </a:r>
              <a:r>
                <a:rPr lang="fr-FR" sz="2400" i="1" baseline="-25000"/>
                <a:t>6</a:t>
              </a:r>
              <a:r>
                <a:rPr lang="fr-FR" sz="2400" i="1"/>
                <a:t>, A</a:t>
              </a:r>
              <a:r>
                <a:rPr lang="fr-FR" sz="2400" i="1" baseline="-25000"/>
                <a:t>7</a:t>
              </a:r>
              <a:r>
                <a:rPr lang="fr-FR" sz="2400" i="1"/>
                <a:t>, A</a:t>
              </a:r>
              <a:r>
                <a:rPr lang="fr-FR" sz="2400" i="1" baseline="-25000"/>
                <a:t>8</a:t>
              </a:r>
              <a:r>
                <a:rPr lang="fr-FR" sz="2400" i="1"/>
                <a:t>}</a:t>
              </a:r>
            </a:p>
          </p:txBody>
        </p:sp>
        <p:sp>
          <p:nvSpPr>
            <p:cNvPr id="79886" name="AutoShape 26"/>
            <p:cNvSpPr>
              <a:spLocks noChangeArrowheads="1"/>
            </p:cNvSpPr>
            <p:nvPr/>
          </p:nvSpPr>
          <p:spPr bwMode="auto">
            <a:xfrm rot="16200000">
              <a:off x="1489076" y="5262563"/>
              <a:ext cx="622300" cy="511175"/>
            </a:xfrm>
            <a:prstGeom prst="rightArrow">
              <a:avLst>
                <a:gd name="adj1" fmla="val 50000"/>
                <a:gd name="adj2" fmla="val 60898"/>
              </a:avLst>
            </a:prstGeom>
            <a:solidFill>
              <a:srgbClr val="CC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79887" name="Rectangle 27"/>
            <p:cNvSpPr>
              <a:spLocks noChangeArrowheads="1"/>
            </p:cNvSpPr>
            <p:nvPr/>
          </p:nvSpPr>
          <p:spPr bwMode="auto">
            <a:xfrm>
              <a:off x="6364288" y="5873750"/>
              <a:ext cx="1293812" cy="582612"/>
            </a:xfrm>
            <a:prstGeom prst="rect">
              <a:avLst/>
            </a:prstGeom>
            <a:solidFill>
              <a:srgbClr val="C8FEC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/>
            <a:lstStyle/>
            <a:p>
              <a:pPr marL="342900" indent="-342900" algn="ctr" eaLnBrk="0" hangingPunct="0">
                <a:spcBef>
                  <a:spcPct val="20000"/>
                </a:spcBef>
              </a:pPr>
              <a:r>
                <a:rPr lang="fr-FR" sz="2400" i="1"/>
                <a:t>P(S) = 1</a:t>
              </a:r>
            </a:p>
          </p:txBody>
        </p:sp>
        <p:sp>
          <p:nvSpPr>
            <p:cNvPr id="79889" name="Line 28"/>
            <p:cNvSpPr>
              <a:spLocks noChangeShapeType="1"/>
            </p:cNvSpPr>
            <p:nvPr/>
          </p:nvSpPr>
          <p:spPr bwMode="auto">
            <a:xfrm flipH="1" flipV="1">
              <a:off x="6959600" y="5489574"/>
              <a:ext cx="24606" cy="384175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7413" y="1241425"/>
              <a:ext cx="5534025" cy="4297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mtClean="0"/>
              <a:t>Exemple 10: les événements (suite)</a:t>
            </a:r>
          </a:p>
        </p:txBody>
      </p:sp>
      <p:sp>
        <p:nvSpPr>
          <p:cNvPr id="8089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2A67967E-D196-4BD1-BE6B-10D875E50794}" type="slidenum">
              <a:rPr lang="fr-FR" smtClean="0"/>
              <a:pPr/>
              <a:t>36</a:t>
            </a:fld>
            <a:endParaRPr lang="fr-FR" smtClean="0"/>
          </a:p>
        </p:txBody>
      </p:sp>
      <p:sp>
        <p:nvSpPr>
          <p:cNvPr id="8090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375150"/>
          </a:xfrm>
        </p:spPr>
        <p:txBody>
          <a:bodyPr/>
          <a:lstStyle/>
          <a:p>
            <a:pPr eaLnBrk="1" hangingPunct="1"/>
            <a:r>
              <a:rPr lang="pt-BR" sz="2600" dirty="0" smtClean="0"/>
              <a:t>On définit les événements suivants:</a:t>
            </a:r>
          </a:p>
          <a:p>
            <a:pPr lvl="1" eaLnBrk="1" hangingPunct="1"/>
            <a:r>
              <a:rPr lang="pt-BR" sz="2600" i="1" dirty="0" smtClean="0"/>
              <a:t>A</a:t>
            </a:r>
            <a:r>
              <a:rPr lang="pt-BR" sz="2600" i="1" baseline="-25000" dirty="0" smtClean="0"/>
              <a:t>1</a:t>
            </a:r>
            <a:r>
              <a:rPr lang="pt-BR" sz="2600" dirty="0" smtClean="0"/>
              <a:t>: les ventes journalières sont entre 220$ et 235$</a:t>
            </a:r>
          </a:p>
          <a:p>
            <a:pPr lvl="1" eaLnBrk="1" hangingPunct="1"/>
            <a:r>
              <a:rPr lang="pt-BR" sz="2600" i="1" dirty="0" smtClean="0"/>
              <a:t>A</a:t>
            </a:r>
            <a:r>
              <a:rPr lang="pt-BR" sz="2600" i="1" baseline="-25000" dirty="0" smtClean="0"/>
              <a:t>2</a:t>
            </a:r>
            <a:r>
              <a:rPr lang="pt-BR" sz="2600" dirty="0" smtClean="0"/>
              <a:t>: les ventes journalières sont entre 235$ et 250$</a:t>
            </a:r>
          </a:p>
          <a:p>
            <a:pPr lvl="1" eaLnBrk="1" hangingPunct="1"/>
            <a:r>
              <a:rPr lang="pt-BR" sz="2600" i="1" dirty="0" smtClean="0"/>
              <a:t>A</a:t>
            </a:r>
            <a:r>
              <a:rPr lang="pt-BR" sz="2600" i="1" baseline="-25000" dirty="0" smtClean="0"/>
              <a:t>3</a:t>
            </a:r>
            <a:r>
              <a:rPr lang="pt-BR" sz="2600" dirty="0" smtClean="0"/>
              <a:t>: les ventes journalières sont entre 250$ et 265$ </a:t>
            </a:r>
          </a:p>
          <a:p>
            <a:pPr lvl="1" eaLnBrk="1" hangingPunct="1"/>
            <a:r>
              <a:rPr lang="pt-BR" sz="2600" i="1" dirty="0" smtClean="0"/>
              <a:t>A</a:t>
            </a:r>
            <a:r>
              <a:rPr lang="pt-BR" sz="2600" i="1" baseline="-25000" dirty="0" smtClean="0"/>
              <a:t>4</a:t>
            </a:r>
            <a:r>
              <a:rPr lang="pt-BR" sz="2600" dirty="0" smtClean="0"/>
              <a:t>: les ventes journalières sont entre 265$ et 280$ </a:t>
            </a:r>
          </a:p>
          <a:p>
            <a:pPr lvl="1" eaLnBrk="1" hangingPunct="1"/>
            <a:r>
              <a:rPr lang="pt-BR" sz="2600" i="1" dirty="0" smtClean="0"/>
              <a:t>A</a:t>
            </a:r>
            <a:r>
              <a:rPr lang="pt-BR" sz="2600" i="1" baseline="-25000" dirty="0" smtClean="0"/>
              <a:t>5</a:t>
            </a:r>
            <a:r>
              <a:rPr lang="pt-BR" sz="2600" dirty="0" smtClean="0"/>
              <a:t>: les ventes journalières sont entre 280$ et 295$ </a:t>
            </a:r>
          </a:p>
          <a:p>
            <a:pPr lvl="1" eaLnBrk="1" hangingPunct="1"/>
            <a:r>
              <a:rPr lang="pt-BR" sz="2600" i="1" dirty="0" smtClean="0"/>
              <a:t>A</a:t>
            </a:r>
            <a:r>
              <a:rPr lang="pt-BR" sz="2600" i="1" baseline="-25000" dirty="0" smtClean="0"/>
              <a:t>6</a:t>
            </a:r>
            <a:r>
              <a:rPr lang="pt-BR" sz="2600" dirty="0" smtClean="0"/>
              <a:t>: les ventes journalières sont entre 295$ et 310$ </a:t>
            </a:r>
          </a:p>
          <a:p>
            <a:pPr lvl="1" eaLnBrk="1" hangingPunct="1"/>
            <a:r>
              <a:rPr lang="pt-BR" sz="2600" i="1" dirty="0" smtClean="0"/>
              <a:t>A</a:t>
            </a:r>
            <a:r>
              <a:rPr lang="pt-BR" sz="2600" i="1" baseline="-25000" dirty="0" smtClean="0"/>
              <a:t>7</a:t>
            </a:r>
            <a:r>
              <a:rPr lang="pt-BR" sz="2600" dirty="0" smtClean="0"/>
              <a:t>: les ventes journalières sont entre 310$ et 325$ </a:t>
            </a:r>
          </a:p>
          <a:p>
            <a:pPr lvl="1" eaLnBrk="1" hangingPunct="1"/>
            <a:r>
              <a:rPr lang="pt-BR" sz="2600" i="1" dirty="0" smtClean="0"/>
              <a:t>A</a:t>
            </a:r>
            <a:r>
              <a:rPr lang="pt-BR" sz="2600" i="1" baseline="-25000" dirty="0" smtClean="0"/>
              <a:t>8</a:t>
            </a:r>
            <a:r>
              <a:rPr lang="pt-BR" sz="2600" dirty="0" smtClean="0"/>
              <a:t>: les ventes journalières sont entre 325$ et 340$</a:t>
            </a:r>
            <a:endParaRPr lang="fr-FR" sz="2600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Rectangle 15"/>
          <p:cNvSpPr>
            <a:spLocks noGrp="1" noChangeArrowheads="1"/>
          </p:cNvSpPr>
          <p:nvPr>
            <p:ph type="title"/>
          </p:nvPr>
        </p:nvSpPr>
        <p:spPr>
          <a:xfrm>
            <a:off x="246063" y="139700"/>
            <a:ext cx="8686800" cy="137636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3600" smtClean="0"/>
              <a:t>Exemple 10: calcul des probabilités (suite)</a:t>
            </a:r>
          </a:p>
        </p:txBody>
      </p:sp>
      <p:sp>
        <p:nvSpPr>
          <p:cNvPr id="8192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328D5AEF-175D-4A0A-AF7F-2CE25EA7132F}" type="slidenum">
              <a:rPr lang="fr-FR" smtClean="0"/>
              <a:pPr/>
              <a:t>37</a:t>
            </a:fld>
            <a:endParaRPr lang="fr-FR" smtClean="0"/>
          </a:p>
        </p:txBody>
      </p:sp>
      <p:sp>
        <p:nvSpPr>
          <p:cNvPr id="81923" name="Rectangle 14"/>
          <p:cNvSpPr>
            <a:spLocks noGrp="1" noChangeArrowheads="1"/>
          </p:cNvSpPr>
          <p:nvPr>
            <p:ph sz="quarter" idx="1"/>
          </p:nvPr>
        </p:nvSpPr>
        <p:spPr>
          <a:xfrm>
            <a:off x="474663" y="1595438"/>
            <a:ext cx="8526462" cy="4864100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Déterminer la probabilité que les ventes journalières soient de 265$ ou plus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Soit </a:t>
            </a:r>
            <a:r>
              <a:rPr lang="fr-FR" i="1" smtClean="0"/>
              <a:t>E</a:t>
            </a:r>
            <a:r>
              <a:rPr lang="fr-FR" smtClean="0"/>
              <a:t>: les ventes journalières sont de 265$ ou plus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fr-FR" smtClean="0"/>
              <a:t>	</a:t>
            </a:r>
            <a:r>
              <a:rPr lang="fr-FR" i="1" smtClean="0"/>
              <a:t>P(E) = P(A</a:t>
            </a:r>
            <a:r>
              <a:rPr lang="fr-FR" i="1" baseline="-25000" smtClean="0"/>
              <a:t>4</a:t>
            </a:r>
            <a:r>
              <a:rPr lang="fr-FR" i="1" smtClean="0"/>
              <a:t>)+P(A</a:t>
            </a:r>
            <a:r>
              <a:rPr lang="fr-FR" i="1" baseline="-25000" smtClean="0"/>
              <a:t>5</a:t>
            </a:r>
            <a:r>
              <a:rPr lang="fr-FR" i="1" smtClean="0"/>
              <a:t>)+P(A</a:t>
            </a:r>
            <a:r>
              <a:rPr lang="fr-FR" i="1" baseline="-25000" smtClean="0"/>
              <a:t>6</a:t>
            </a:r>
            <a:r>
              <a:rPr lang="fr-FR" i="1" smtClean="0"/>
              <a:t>)+P(A</a:t>
            </a:r>
            <a:r>
              <a:rPr lang="fr-FR" i="1" baseline="-25000" smtClean="0"/>
              <a:t>7</a:t>
            </a:r>
            <a:r>
              <a:rPr lang="fr-FR" i="1" smtClean="0"/>
              <a:t>)+P(A</a:t>
            </a:r>
            <a:r>
              <a:rPr lang="fr-FR" i="1" baseline="-25000" smtClean="0"/>
              <a:t>8</a:t>
            </a:r>
            <a:r>
              <a:rPr lang="fr-FR" i="1" smtClean="0"/>
              <a:t>)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fr-FR" i="1" smtClean="0"/>
              <a:t>		       = </a:t>
            </a:r>
            <a:r>
              <a:rPr lang="fr-CA" i="1" smtClean="0"/>
              <a:t>0,</a:t>
            </a:r>
            <a:r>
              <a:rPr lang="fr-FR" i="1" smtClean="0"/>
              <a:t>2267+</a:t>
            </a:r>
            <a:r>
              <a:rPr lang="fr-CA" i="1" smtClean="0"/>
              <a:t>0,</a:t>
            </a:r>
            <a:r>
              <a:rPr lang="fr-FR" i="1" smtClean="0"/>
              <a:t>1733+</a:t>
            </a:r>
            <a:r>
              <a:rPr lang="fr-CA" i="1" smtClean="0"/>
              <a:t>0,</a:t>
            </a:r>
            <a:r>
              <a:rPr lang="fr-FR" i="1" smtClean="0"/>
              <a:t>1333+</a:t>
            </a:r>
            <a:r>
              <a:rPr lang="fr-CA" i="1" smtClean="0"/>
              <a:t>0,</a:t>
            </a:r>
            <a:r>
              <a:rPr lang="fr-FR" i="1" smtClean="0"/>
              <a:t>0667+</a:t>
            </a:r>
            <a:r>
              <a:rPr lang="fr-CA" i="1" smtClean="0"/>
              <a:t>0,</a:t>
            </a:r>
            <a:r>
              <a:rPr lang="fr-FR" i="1" smtClean="0"/>
              <a:t>0267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fr-FR" i="1" smtClean="0"/>
              <a:t>		       = </a:t>
            </a:r>
            <a:r>
              <a:rPr lang="fr-CA" i="1" smtClean="0"/>
              <a:t>0,</a:t>
            </a:r>
            <a:r>
              <a:rPr lang="fr-FR" i="1" smtClean="0"/>
              <a:t>6267   (62</a:t>
            </a:r>
            <a:r>
              <a:rPr lang="fr-CA" i="1" smtClean="0"/>
              <a:t>,</a:t>
            </a:r>
            <a:r>
              <a:rPr lang="fr-FR" i="1" smtClean="0"/>
              <a:t>67%)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Autre solution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fr-FR" smtClean="0"/>
              <a:t>	</a:t>
            </a:r>
            <a:r>
              <a:rPr lang="fr-FR" i="1" smtClean="0"/>
              <a:t>P(E) = 1 - [P(A</a:t>
            </a:r>
            <a:r>
              <a:rPr lang="fr-FR" i="1" baseline="-25000" smtClean="0"/>
              <a:t>1</a:t>
            </a:r>
            <a:r>
              <a:rPr lang="fr-FR" i="1" smtClean="0"/>
              <a:t>)+P(A</a:t>
            </a:r>
            <a:r>
              <a:rPr lang="fr-FR" i="1" baseline="-25000" smtClean="0"/>
              <a:t>2</a:t>
            </a:r>
            <a:r>
              <a:rPr lang="fr-FR" i="1" smtClean="0"/>
              <a:t>)+P(A</a:t>
            </a:r>
            <a:r>
              <a:rPr lang="fr-FR" i="1" baseline="-25000" smtClean="0"/>
              <a:t>3</a:t>
            </a:r>
            <a:r>
              <a:rPr lang="fr-FR" i="1" smtClean="0"/>
              <a:t>)] = 1 - P(E</a:t>
            </a:r>
            <a:r>
              <a:rPr lang="fr-FR" i="1" smtClean="0">
                <a:solidFill>
                  <a:srgbClr val="000000"/>
                </a:solidFill>
              </a:rPr>
              <a:t>'</a:t>
            </a:r>
            <a:r>
              <a:rPr lang="fr-FR" i="1" smtClean="0"/>
              <a:t>)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fr-FR" i="1" smtClean="0"/>
              <a:t>		       = 1 - [</a:t>
            </a:r>
            <a:r>
              <a:rPr lang="fr-CA" i="1" smtClean="0"/>
              <a:t>0,</a:t>
            </a:r>
            <a:r>
              <a:rPr lang="fr-FR" i="1" smtClean="0"/>
              <a:t>0400+</a:t>
            </a:r>
            <a:r>
              <a:rPr lang="fr-CA" i="1" smtClean="0"/>
              <a:t>0,</a:t>
            </a:r>
            <a:r>
              <a:rPr lang="fr-FR" i="1" smtClean="0"/>
              <a:t>1200+</a:t>
            </a:r>
            <a:r>
              <a:rPr lang="fr-CA" i="1" smtClean="0"/>
              <a:t>0,</a:t>
            </a:r>
            <a:r>
              <a:rPr lang="fr-FR" i="1" smtClean="0"/>
              <a:t>2133] = </a:t>
            </a:r>
            <a:r>
              <a:rPr lang="fr-CA" i="1" smtClean="0"/>
              <a:t>0,</a:t>
            </a:r>
            <a:r>
              <a:rPr lang="fr-FR" i="1" smtClean="0"/>
              <a:t>6267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8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3600" smtClean="0"/>
              <a:t>Exemple 11: événements compatibles</a:t>
            </a:r>
          </a:p>
        </p:txBody>
      </p:sp>
      <p:sp>
        <p:nvSpPr>
          <p:cNvPr id="8294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BBE4B16D-055D-4C3B-95DA-DDB595599543}" type="slidenum">
              <a:rPr lang="fr-FR" smtClean="0"/>
              <a:pPr/>
              <a:t>38</a:t>
            </a:fld>
            <a:endParaRPr lang="fr-FR" smtClean="0"/>
          </a:p>
        </p:txBody>
      </p:sp>
      <p:sp>
        <p:nvSpPr>
          <p:cNvPr id="82947" name="Rectangle 1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42595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Une enquête portant sur la lecture de deux journaux a été réalisée auprès de 400 étudiants </a:t>
            </a:r>
            <a:endParaRPr lang="fr-CA" smtClean="0"/>
          </a:p>
          <a:p>
            <a:pPr eaLnBrk="1" hangingPunct="1"/>
            <a:r>
              <a:rPr lang="fr-FR" smtClean="0"/>
              <a:t>On définit les événements suivants:</a:t>
            </a:r>
          </a:p>
          <a:p>
            <a:pPr lvl="1" eaLnBrk="1" hangingPunct="1"/>
            <a:r>
              <a:rPr lang="fr-FR" i="1" smtClean="0"/>
              <a:t>A</a:t>
            </a:r>
            <a:r>
              <a:rPr lang="fr-FR" smtClean="0"/>
              <a:t>: l’étudiant lit "La Presse"</a:t>
            </a:r>
          </a:p>
          <a:p>
            <a:pPr lvl="1" eaLnBrk="1" hangingPunct="1"/>
            <a:r>
              <a:rPr lang="fr-FR" i="1" smtClean="0"/>
              <a:t>B</a:t>
            </a:r>
            <a:r>
              <a:rPr lang="fr-FR" smtClean="0"/>
              <a:t>: l’étudiant lit "Le Devoir"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Exemple 11: les résultats (suite)</a:t>
            </a:r>
          </a:p>
        </p:txBody>
      </p:sp>
      <p:sp>
        <p:nvSpPr>
          <p:cNvPr id="922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94097BC0-10E6-4421-B039-C30DCE6C7FAB}" type="slidenum">
              <a:rPr lang="fr-FR" smtClean="0"/>
              <a:pPr/>
              <a:t>39</a:t>
            </a:fld>
            <a:endParaRPr lang="fr-FR" smtClean="0"/>
          </a:p>
        </p:txBody>
      </p:sp>
      <p:sp>
        <p:nvSpPr>
          <p:cNvPr id="9221" name="Rectangle 1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46881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dirty="0" smtClean="0"/>
              <a:t>Les résultats sont:</a:t>
            </a:r>
          </a:p>
          <a:p>
            <a:pPr lvl="1" eaLnBrk="1" hangingPunct="1"/>
            <a:r>
              <a:rPr lang="fr-FR" dirty="0" smtClean="0"/>
              <a:t>165 lisent "La Presse"</a:t>
            </a:r>
          </a:p>
          <a:p>
            <a:pPr lvl="1" eaLnBrk="1" hangingPunct="1"/>
            <a:r>
              <a:rPr lang="fr-FR" dirty="0" smtClean="0"/>
              <a:t>240 lisent "Le Devoir"</a:t>
            </a:r>
          </a:p>
          <a:p>
            <a:pPr lvl="1" eaLnBrk="1" hangingPunct="1"/>
            <a:r>
              <a:rPr lang="fr-FR" dirty="0" smtClean="0"/>
              <a:t>  90 lisent les deux </a:t>
            </a:r>
          </a:p>
          <a:p>
            <a:pPr eaLnBrk="1" hangingPunct="1"/>
            <a:r>
              <a:rPr lang="fr-FR" dirty="0" smtClean="0"/>
              <a:t>Déterminer la probabilité qu’un étudiant lise "La Presse " </a:t>
            </a:r>
          </a:p>
          <a:p>
            <a:pPr eaLnBrk="1" hangingPunct="1"/>
            <a:endParaRPr lang="fr-FR" dirty="0" smtClean="0"/>
          </a:p>
          <a:p>
            <a:pPr eaLnBrk="1" hangingPunct="1"/>
            <a:endParaRPr lang="fr-FR" dirty="0" smtClean="0"/>
          </a:p>
          <a:p>
            <a:pPr eaLnBrk="1" hangingPunct="1"/>
            <a:r>
              <a:rPr lang="fr-FR" dirty="0" smtClean="0"/>
              <a:t>Déterminer la probabilité qu’un étudiant lise "Le Devoir"</a:t>
            </a:r>
          </a:p>
        </p:txBody>
      </p:sp>
      <p:graphicFrame>
        <p:nvGraphicFramePr>
          <p:cNvPr id="9218" name="Object 16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13219605"/>
              </p:ext>
            </p:extLst>
          </p:nvPr>
        </p:nvGraphicFramePr>
        <p:xfrm>
          <a:off x="2240408" y="3735306"/>
          <a:ext cx="2833688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6" name="Equation" r:id="rId5" imgW="1244520" imgH="393480" progId="Equation.3">
                  <p:embed/>
                </p:oleObj>
              </mc:Choice>
              <mc:Fallback>
                <p:oleObj name="Equation" r:id="rId5" imgW="1244520" imgH="393480" progId="Equation.3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0408" y="3735306"/>
                        <a:ext cx="2833688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17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6702706"/>
              </p:ext>
            </p:extLst>
          </p:nvPr>
        </p:nvGraphicFramePr>
        <p:xfrm>
          <a:off x="2375091" y="5335662"/>
          <a:ext cx="2486025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7" name="Equation" r:id="rId7" imgW="1091880" imgH="393480" progId="Equation.3">
                  <p:embed/>
                </p:oleObj>
              </mc:Choice>
              <mc:Fallback>
                <p:oleObj name="Equation" r:id="rId7" imgW="1091880" imgH="393480" progId="Equation.3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5091" y="5335662"/>
                        <a:ext cx="2486025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2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3600" smtClean="0"/>
              <a:t>Exemple 11: le tableau croisé (suite)</a:t>
            </a:r>
          </a:p>
        </p:txBody>
      </p:sp>
      <p:sp>
        <p:nvSpPr>
          <p:cNvPr id="1024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2DFB4C0A-0042-4A4B-8DCD-C39FE22004CC}" type="slidenum">
              <a:rPr lang="fr-FR" smtClean="0"/>
              <a:pPr/>
              <a:t>40</a:t>
            </a:fld>
            <a:endParaRPr lang="fr-FR" smtClean="0"/>
          </a:p>
        </p:txBody>
      </p:sp>
      <p:sp>
        <p:nvSpPr>
          <p:cNvPr id="10246" name="Rectangle 35"/>
          <p:cNvSpPr>
            <a:spLocks noGrp="1" noChangeArrowheads="1"/>
          </p:cNvSpPr>
          <p:nvPr>
            <p:ph sz="quarter" idx="1"/>
          </p:nvPr>
        </p:nvSpPr>
        <p:spPr>
          <a:xfrm>
            <a:off x="474663" y="1643063"/>
            <a:ext cx="8521700" cy="12573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Calculer la probabilité qu’un étudiant lise "La Presse" et "Le Devoir"</a:t>
            </a:r>
          </a:p>
        </p:txBody>
      </p:sp>
      <p:grpSp>
        <p:nvGrpSpPr>
          <p:cNvPr id="10247" name="Group 41"/>
          <p:cNvGrpSpPr>
            <a:grpSpLocks/>
          </p:cNvGrpSpPr>
          <p:nvPr/>
        </p:nvGrpSpPr>
        <p:grpSpPr bwMode="auto">
          <a:xfrm>
            <a:off x="450850" y="2660650"/>
            <a:ext cx="8559800" cy="2682875"/>
            <a:chOff x="284" y="1676"/>
            <a:chExt cx="5392" cy="1690"/>
          </a:xfrm>
        </p:grpSpPr>
        <p:sp>
          <p:nvSpPr>
            <p:cNvPr id="10248" name="Oval 14"/>
            <p:cNvSpPr>
              <a:spLocks noChangeArrowheads="1"/>
            </p:cNvSpPr>
            <p:nvPr/>
          </p:nvSpPr>
          <p:spPr bwMode="auto">
            <a:xfrm>
              <a:off x="989" y="1680"/>
              <a:ext cx="852" cy="290"/>
            </a:xfrm>
            <a:prstGeom prst="ellipse">
              <a:avLst/>
            </a:prstGeom>
            <a:solidFill>
              <a:srgbClr val="FCFEB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grpSp>
          <p:nvGrpSpPr>
            <p:cNvPr id="10249" name="Group 15"/>
            <p:cNvGrpSpPr>
              <a:grpSpLocks/>
            </p:cNvGrpSpPr>
            <p:nvPr/>
          </p:nvGrpSpPr>
          <p:grpSpPr bwMode="auto">
            <a:xfrm>
              <a:off x="284" y="1983"/>
              <a:ext cx="5392" cy="1379"/>
              <a:chOff x="284" y="2190"/>
              <a:chExt cx="5392" cy="1379"/>
            </a:xfrm>
          </p:grpSpPr>
          <p:sp>
            <p:nvSpPr>
              <p:cNvPr id="10253" name="Rectangle 16"/>
              <p:cNvSpPr>
                <a:spLocks noChangeArrowheads="1"/>
              </p:cNvSpPr>
              <p:nvPr/>
            </p:nvSpPr>
            <p:spPr bwMode="auto">
              <a:xfrm>
                <a:off x="284" y="2190"/>
                <a:ext cx="5392" cy="1379"/>
              </a:xfrm>
              <a:prstGeom prst="rect">
                <a:avLst/>
              </a:prstGeom>
              <a:solidFill>
                <a:srgbClr val="C8FEC8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54" name="Line 17"/>
              <p:cNvSpPr>
                <a:spLocks noChangeShapeType="1"/>
              </p:cNvSpPr>
              <p:nvPr/>
            </p:nvSpPr>
            <p:spPr bwMode="auto">
              <a:xfrm>
                <a:off x="2000" y="2212"/>
                <a:ext cx="0" cy="1324"/>
              </a:xfrm>
              <a:prstGeom prst="line">
                <a:avLst/>
              </a:prstGeom>
              <a:noFill/>
              <a:ln w="38100" cmpd="dbl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0255" name="Line 18"/>
              <p:cNvSpPr>
                <a:spLocks noChangeShapeType="1"/>
              </p:cNvSpPr>
              <p:nvPr/>
            </p:nvSpPr>
            <p:spPr bwMode="auto">
              <a:xfrm>
                <a:off x="3427" y="2196"/>
                <a:ext cx="0" cy="135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0256" name="Line 19"/>
              <p:cNvSpPr>
                <a:spLocks noChangeShapeType="1"/>
              </p:cNvSpPr>
              <p:nvPr/>
            </p:nvSpPr>
            <p:spPr bwMode="auto">
              <a:xfrm>
                <a:off x="5040" y="2225"/>
                <a:ext cx="0" cy="1324"/>
              </a:xfrm>
              <a:prstGeom prst="line">
                <a:avLst/>
              </a:prstGeom>
              <a:noFill/>
              <a:ln w="38100" cmpd="dbl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0257" name="Line 20"/>
              <p:cNvSpPr>
                <a:spLocks noChangeShapeType="1"/>
              </p:cNvSpPr>
              <p:nvPr/>
            </p:nvSpPr>
            <p:spPr bwMode="auto">
              <a:xfrm>
                <a:off x="319" y="2539"/>
                <a:ext cx="5337" cy="0"/>
              </a:xfrm>
              <a:prstGeom prst="line">
                <a:avLst/>
              </a:prstGeom>
              <a:noFill/>
              <a:ln w="38100" cmpd="dbl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0258" name="Line 21"/>
              <p:cNvSpPr>
                <a:spLocks noChangeShapeType="1"/>
              </p:cNvSpPr>
              <p:nvPr/>
            </p:nvSpPr>
            <p:spPr bwMode="auto">
              <a:xfrm>
                <a:off x="306" y="3180"/>
                <a:ext cx="5350" cy="0"/>
              </a:xfrm>
              <a:prstGeom prst="line">
                <a:avLst/>
              </a:prstGeom>
              <a:noFill/>
              <a:ln w="38100" cmpd="dbl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0259" name="Line 22"/>
              <p:cNvSpPr>
                <a:spLocks noChangeShapeType="1"/>
              </p:cNvSpPr>
              <p:nvPr/>
            </p:nvSpPr>
            <p:spPr bwMode="auto">
              <a:xfrm>
                <a:off x="290" y="2853"/>
                <a:ext cx="538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10250" name="Oval 23"/>
            <p:cNvSpPr>
              <a:spLocks noChangeArrowheads="1"/>
            </p:cNvSpPr>
            <p:nvPr/>
          </p:nvSpPr>
          <p:spPr bwMode="auto">
            <a:xfrm>
              <a:off x="2551" y="2344"/>
              <a:ext cx="512" cy="298"/>
            </a:xfrm>
            <a:prstGeom prst="ellipse">
              <a:avLst/>
            </a:prstGeom>
            <a:solidFill>
              <a:srgbClr val="FCFEB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graphicFrame>
          <p:nvGraphicFramePr>
            <p:cNvPr id="10243" name="Object 36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1075" y="1676"/>
            <a:ext cx="706" cy="2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10" name="Equation" r:id="rId5" imgW="419040" imgH="164880" progId="Equation.3">
                    <p:embed/>
                  </p:oleObj>
                </mc:Choice>
                <mc:Fallback>
                  <p:oleObj name="Equation" r:id="rId5" imgW="419040" imgH="164880" progId="Equation.3">
                    <p:embed/>
                    <p:pic>
                      <p:nvPicPr>
                        <p:cNvPr id="0" name="Object 3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75" y="1676"/>
                          <a:ext cx="706" cy="27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51" name="Rectangle 37"/>
            <p:cNvSpPr>
              <a:spLocks noChangeArrowheads="1"/>
            </p:cNvSpPr>
            <p:nvPr/>
          </p:nvSpPr>
          <p:spPr bwMode="auto">
            <a:xfrm>
              <a:off x="341" y="2017"/>
              <a:ext cx="5326" cy="134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/>
            <a:lstStyle/>
            <a:p>
              <a:pPr marL="342900" indent="-342900" eaLnBrk="0" hangingPunct="0">
                <a:spcBef>
                  <a:spcPct val="20000"/>
                </a:spcBef>
              </a:pPr>
              <a:r>
                <a:rPr lang="fr-FR" sz="2800" dirty="0"/>
                <a:t>				</a:t>
              </a:r>
              <a:r>
                <a:rPr lang="fr-FR" sz="2800" i="1" dirty="0"/>
                <a:t>B</a:t>
              </a:r>
              <a:r>
                <a:rPr lang="fr-FR" sz="2800" dirty="0"/>
                <a:t>: Le Devoir   </a:t>
              </a:r>
              <a:r>
                <a:rPr lang="fr-FR" sz="2800" i="1" dirty="0"/>
                <a:t>B'</a:t>
              </a:r>
              <a:r>
                <a:rPr lang="fr-FR" sz="2800" dirty="0"/>
                <a:t>: (Le Devoir)'</a:t>
              </a:r>
            </a:p>
            <a:p>
              <a:pPr marL="342900" indent="-342900" eaLnBrk="0" hangingPunct="0">
                <a:spcBef>
                  <a:spcPct val="20000"/>
                </a:spcBef>
              </a:pPr>
              <a:r>
                <a:rPr lang="fr-FR" sz="2800" i="1" dirty="0"/>
                <a:t>A</a:t>
              </a:r>
              <a:r>
                <a:rPr lang="fr-FR" sz="2800" dirty="0"/>
                <a:t> : La Presse		90		     75		    </a:t>
              </a:r>
              <a:r>
                <a:rPr lang="fr-FR" sz="2800" dirty="0" smtClean="0"/>
                <a:t>165</a:t>
              </a:r>
              <a:endParaRPr lang="fr-FR" sz="2800" dirty="0"/>
            </a:p>
            <a:p>
              <a:pPr marL="342900" indent="-342900" eaLnBrk="0" hangingPunct="0">
                <a:spcBef>
                  <a:spcPct val="20000"/>
                </a:spcBef>
              </a:pPr>
              <a:r>
                <a:rPr lang="fr-FR" sz="2800" i="1" dirty="0"/>
                <a:t>A</a:t>
              </a:r>
              <a:r>
                <a:rPr lang="fr-FR" sz="2800" i="1" dirty="0">
                  <a:solidFill>
                    <a:srgbClr val="000000"/>
                  </a:solidFill>
                </a:rPr>
                <a:t>'</a:t>
              </a:r>
              <a:r>
                <a:rPr lang="fr-FR" sz="2800" dirty="0"/>
                <a:t>: (La Presse)</a:t>
              </a:r>
              <a:r>
                <a:rPr lang="fr-FR" sz="2800" i="1" dirty="0">
                  <a:solidFill>
                    <a:srgbClr val="000000"/>
                  </a:solidFill>
                </a:rPr>
                <a:t>'</a:t>
              </a:r>
              <a:r>
                <a:rPr lang="fr-FR" sz="2800" dirty="0"/>
                <a:t>	         150		     85		    235</a:t>
              </a:r>
            </a:p>
            <a:p>
              <a:pPr marL="342900" indent="-342900" eaLnBrk="0" hangingPunct="0">
                <a:spcBef>
                  <a:spcPct val="20000"/>
                </a:spcBef>
              </a:pPr>
              <a:r>
                <a:rPr lang="fr-FR" sz="2800" dirty="0"/>
                <a:t>				         240		    160		    400</a:t>
              </a:r>
            </a:p>
          </p:txBody>
        </p:sp>
        <p:sp>
          <p:nvSpPr>
            <p:cNvPr id="10252" name="Line 38"/>
            <p:cNvSpPr>
              <a:spLocks noChangeShapeType="1"/>
            </p:cNvSpPr>
            <p:nvPr/>
          </p:nvSpPr>
          <p:spPr bwMode="auto">
            <a:xfrm>
              <a:off x="1444" y="1977"/>
              <a:ext cx="1067" cy="513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graphicFrame>
        <p:nvGraphicFramePr>
          <p:cNvPr id="10242" name="Object 39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8129184"/>
              </p:ext>
            </p:extLst>
          </p:nvPr>
        </p:nvGraphicFramePr>
        <p:xfrm>
          <a:off x="1535943" y="5644494"/>
          <a:ext cx="4011613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1" name="Equation" r:id="rId7" imgW="1549080" imgH="393480" progId="Equation.3">
                  <p:embed/>
                </p:oleObj>
              </mc:Choice>
              <mc:Fallback>
                <p:oleObj name="Equation" r:id="rId7" imgW="1549080" imgH="393480" progId="Equation.3">
                  <p:embed/>
                  <p:pic>
                    <p:nvPicPr>
                      <p:cNvPr id="0" name="Object 3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5943" y="5644494"/>
                        <a:ext cx="4011613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Rectangle 2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11: le diagramme de Venn (suite)</a:t>
            </a:r>
          </a:p>
        </p:txBody>
      </p:sp>
      <p:sp>
        <p:nvSpPr>
          <p:cNvPr id="1126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95390344-B434-4E4F-A462-2180DC356CF7}" type="slidenum">
              <a:rPr lang="fr-FR" smtClean="0"/>
              <a:pPr/>
              <a:t>41</a:t>
            </a:fld>
            <a:endParaRPr lang="fr-FR" smtClean="0"/>
          </a:p>
        </p:txBody>
      </p:sp>
      <p:sp>
        <p:nvSpPr>
          <p:cNvPr id="11269" name="Rectangle 1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07156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Déterminer combien d’étudiants lisent ni l’un ni l’autre des journaux</a:t>
            </a:r>
          </a:p>
        </p:txBody>
      </p:sp>
      <p:grpSp>
        <p:nvGrpSpPr>
          <p:cNvPr id="11271" name="Group 42"/>
          <p:cNvGrpSpPr>
            <a:grpSpLocks/>
          </p:cNvGrpSpPr>
          <p:nvPr/>
        </p:nvGrpSpPr>
        <p:grpSpPr bwMode="auto">
          <a:xfrm>
            <a:off x="2000250" y="2435225"/>
            <a:ext cx="5230813" cy="2192338"/>
            <a:chOff x="1215" y="1480"/>
            <a:chExt cx="3295" cy="1381"/>
          </a:xfrm>
        </p:grpSpPr>
        <p:sp>
          <p:nvSpPr>
            <p:cNvPr id="11273" name="Rectangle 16"/>
            <p:cNvSpPr>
              <a:spLocks noChangeArrowheads="1"/>
            </p:cNvSpPr>
            <p:nvPr/>
          </p:nvSpPr>
          <p:spPr bwMode="auto">
            <a:xfrm>
              <a:off x="1215" y="1571"/>
              <a:ext cx="2981" cy="129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1274" name="Oval 17"/>
            <p:cNvSpPr>
              <a:spLocks noChangeArrowheads="1"/>
            </p:cNvSpPr>
            <p:nvPr/>
          </p:nvSpPr>
          <p:spPr bwMode="auto">
            <a:xfrm>
              <a:off x="2364" y="1663"/>
              <a:ext cx="1260" cy="1133"/>
            </a:xfrm>
            <a:prstGeom prst="ellipse">
              <a:avLst/>
            </a:prstGeom>
            <a:solidFill>
              <a:srgbClr val="CCFFCC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1275" name="Oval 18"/>
            <p:cNvSpPr>
              <a:spLocks noChangeArrowheads="1"/>
            </p:cNvSpPr>
            <p:nvPr/>
          </p:nvSpPr>
          <p:spPr bwMode="auto">
            <a:xfrm>
              <a:off x="1494" y="1671"/>
              <a:ext cx="1261" cy="1133"/>
            </a:xfrm>
            <a:prstGeom prst="ellipse">
              <a:avLst/>
            </a:prstGeom>
            <a:solidFill>
              <a:srgbClr val="CCFFCC">
                <a:alpha val="54901"/>
              </a:srgb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1276" name="Rectangle 19"/>
            <p:cNvSpPr>
              <a:spLocks noChangeArrowheads="1"/>
            </p:cNvSpPr>
            <p:nvPr/>
          </p:nvSpPr>
          <p:spPr bwMode="auto">
            <a:xfrm>
              <a:off x="1706" y="1997"/>
              <a:ext cx="403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75</a:t>
              </a:r>
            </a:p>
          </p:txBody>
        </p:sp>
        <p:sp>
          <p:nvSpPr>
            <p:cNvPr id="11277" name="Rectangle 20"/>
            <p:cNvSpPr>
              <a:spLocks noChangeArrowheads="1"/>
            </p:cNvSpPr>
            <p:nvPr/>
          </p:nvSpPr>
          <p:spPr bwMode="auto">
            <a:xfrm>
              <a:off x="4107" y="1480"/>
              <a:ext cx="403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S</a:t>
              </a:r>
            </a:p>
          </p:txBody>
        </p:sp>
        <p:sp>
          <p:nvSpPr>
            <p:cNvPr id="11278" name="Rectangle 21"/>
            <p:cNvSpPr>
              <a:spLocks noChangeArrowheads="1"/>
            </p:cNvSpPr>
            <p:nvPr/>
          </p:nvSpPr>
          <p:spPr bwMode="auto">
            <a:xfrm>
              <a:off x="3670" y="1552"/>
              <a:ext cx="60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85</a:t>
              </a:r>
            </a:p>
          </p:txBody>
        </p:sp>
        <p:sp>
          <p:nvSpPr>
            <p:cNvPr id="11279" name="Rectangle 23"/>
            <p:cNvSpPr>
              <a:spLocks noChangeArrowheads="1"/>
            </p:cNvSpPr>
            <p:nvPr/>
          </p:nvSpPr>
          <p:spPr bwMode="auto">
            <a:xfrm>
              <a:off x="2377" y="2110"/>
              <a:ext cx="403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90</a:t>
              </a:r>
            </a:p>
          </p:txBody>
        </p:sp>
        <p:sp>
          <p:nvSpPr>
            <p:cNvPr id="11280" name="Rectangle 24"/>
            <p:cNvSpPr>
              <a:spLocks noChangeArrowheads="1"/>
            </p:cNvSpPr>
            <p:nvPr/>
          </p:nvSpPr>
          <p:spPr bwMode="auto">
            <a:xfrm>
              <a:off x="2905" y="2068"/>
              <a:ext cx="60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150</a:t>
              </a:r>
            </a:p>
          </p:txBody>
        </p:sp>
        <p:sp>
          <p:nvSpPr>
            <p:cNvPr id="11281" name="Rectangle 36"/>
            <p:cNvSpPr>
              <a:spLocks noChangeArrowheads="1"/>
            </p:cNvSpPr>
            <p:nvPr/>
          </p:nvSpPr>
          <p:spPr bwMode="auto">
            <a:xfrm>
              <a:off x="1245" y="1701"/>
              <a:ext cx="403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A</a:t>
              </a:r>
            </a:p>
          </p:txBody>
        </p:sp>
        <p:sp>
          <p:nvSpPr>
            <p:cNvPr id="11282" name="Rectangle 37"/>
            <p:cNvSpPr>
              <a:spLocks noChangeArrowheads="1"/>
            </p:cNvSpPr>
            <p:nvPr/>
          </p:nvSpPr>
          <p:spPr bwMode="auto">
            <a:xfrm>
              <a:off x="3385" y="1580"/>
              <a:ext cx="403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B</a:t>
              </a:r>
            </a:p>
          </p:txBody>
        </p:sp>
      </p:grpSp>
      <p:sp>
        <p:nvSpPr>
          <p:cNvPr id="11272" name="Rectangle 39"/>
          <p:cNvSpPr>
            <a:spLocks noChangeArrowheads="1"/>
          </p:cNvSpPr>
          <p:nvPr/>
        </p:nvSpPr>
        <p:spPr bwMode="auto">
          <a:xfrm>
            <a:off x="6592888" y="4784725"/>
            <a:ext cx="2454275" cy="466725"/>
          </a:xfrm>
          <a:prstGeom prst="rect">
            <a:avLst/>
          </a:prstGeom>
          <a:solidFill>
            <a:srgbClr val="CC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fr-FR" sz="2400" i="1"/>
              <a:t>Loi de De Morgan</a:t>
            </a:r>
          </a:p>
        </p:txBody>
      </p:sp>
      <p:graphicFrame>
        <p:nvGraphicFramePr>
          <p:cNvPr id="11266" name="Object 40">
            <a:hlinkClick r:id="" action="ppaction://ole?verb=0"/>
          </p:cNvPr>
          <p:cNvGraphicFramePr>
            <a:graphicFrameLocks/>
          </p:cNvGraphicFramePr>
          <p:nvPr/>
        </p:nvGraphicFramePr>
        <p:xfrm>
          <a:off x="908050" y="4833938"/>
          <a:ext cx="5419725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4" name="Equation" r:id="rId5" imgW="2298600" imgH="203040" progId="Equation.3">
                  <p:embed/>
                </p:oleObj>
              </mc:Choice>
              <mc:Fallback>
                <p:oleObj name="Equation" r:id="rId5" imgW="2298600" imgH="203040" progId="Equation.3">
                  <p:embed/>
                  <p:pic>
                    <p:nvPicPr>
                      <p:cNvPr id="0" name="Object 40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8050" y="4833938"/>
                        <a:ext cx="5419725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41">
            <a:hlinkClick r:id="" action="ppaction://ole?verb=0"/>
          </p:cNvPr>
          <p:cNvGraphicFramePr>
            <a:graphicFrameLocks/>
          </p:cNvGraphicFramePr>
          <p:nvPr/>
        </p:nvGraphicFramePr>
        <p:xfrm>
          <a:off x="2419350" y="5353050"/>
          <a:ext cx="5630863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5" name="Equation" r:id="rId7" imgW="2374560" imgH="393480" progId="Equation.3">
                  <p:embed/>
                </p:oleObj>
              </mc:Choice>
              <mc:Fallback>
                <p:oleObj name="Equation" r:id="rId7" imgW="2374560" imgH="393480" progId="Equation.3">
                  <p:embed/>
                  <p:pic>
                    <p:nvPicPr>
                      <p:cNvPr id="0" name="Object 41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9350" y="5353050"/>
                        <a:ext cx="5630863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11: événements compatibles (suite)</a:t>
            </a:r>
          </a:p>
        </p:txBody>
      </p:sp>
      <p:sp>
        <p:nvSpPr>
          <p:cNvPr id="1229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3D9E45DB-4AFA-44B8-A6B6-58EA928CA8CC}" type="slidenum">
              <a:rPr lang="fr-FR" smtClean="0"/>
              <a:pPr/>
              <a:t>42</a:t>
            </a:fld>
            <a:endParaRPr lang="fr-FR" smtClean="0"/>
          </a:p>
        </p:txBody>
      </p:sp>
      <p:sp>
        <p:nvSpPr>
          <p:cNvPr id="12293" name="Rectangle 1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Déterminer la probabilité qu’un étudiant lise un ou l’autre de ces journaux</a:t>
            </a:r>
          </a:p>
          <a:p>
            <a:pPr eaLnBrk="1" hangingPunct="1">
              <a:buFontTx/>
              <a:buNone/>
            </a:pPr>
            <a:r>
              <a:rPr lang="fr-FR" smtClean="0"/>
              <a:t>	</a:t>
            </a:r>
            <a:r>
              <a:rPr lang="fr-FR" i="1" smtClean="0"/>
              <a:t>Attention</a:t>
            </a:r>
            <a:r>
              <a:rPr lang="fr-FR" smtClean="0"/>
              <a:t>, ces événements sont compatibles</a:t>
            </a:r>
          </a:p>
        </p:txBody>
      </p:sp>
      <p:graphicFrame>
        <p:nvGraphicFramePr>
          <p:cNvPr id="12290" name="Object 26">
            <a:hlinkClick r:id="" action="ppaction://ole?verb=0"/>
          </p:cNvPr>
          <p:cNvGraphicFramePr>
            <a:graphicFrameLocks/>
          </p:cNvGraphicFramePr>
          <p:nvPr/>
        </p:nvGraphicFramePr>
        <p:xfrm>
          <a:off x="1636713" y="3529013"/>
          <a:ext cx="4919662" cy="496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8" name="Equation" r:id="rId5" imgW="2019240" imgH="203040" progId="Equation.3">
                  <p:embed/>
                </p:oleObj>
              </mc:Choice>
              <mc:Fallback>
                <p:oleObj name="Equation" r:id="rId5" imgW="2019240" imgH="203040" progId="Equation.3">
                  <p:embed/>
                  <p:pic>
                    <p:nvPicPr>
                      <p:cNvPr id="0" name="Object 2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6713" y="3529013"/>
                        <a:ext cx="4919662" cy="496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Object 28">
            <a:hlinkClick r:id="" action="ppaction://ole?verb=0"/>
          </p:cNvPr>
          <p:cNvGraphicFramePr>
            <a:graphicFrameLocks/>
          </p:cNvGraphicFramePr>
          <p:nvPr/>
        </p:nvGraphicFramePr>
        <p:xfrm>
          <a:off x="2982913" y="4233863"/>
          <a:ext cx="5013325" cy="96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9" name="Equation" r:id="rId7" imgW="2057400" imgH="393480" progId="Equation.3">
                  <p:embed/>
                </p:oleObj>
              </mc:Choice>
              <mc:Fallback>
                <p:oleObj name="Equation" r:id="rId7" imgW="2057400" imgH="393480" progId="Equation.3">
                  <p:embed/>
                  <p:pic>
                    <p:nvPicPr>
                      <p:cNvPr id="0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2913" y="4233863"/>
                        <a:ext cx="5013325" cy="962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12: trois événements compatibles</a:t>
            </a:r>
          </a:p>
        </p:txBody>
      </p:sp>
      <p:sp>
        <p:nvSpPr>
          <p:cNvPr id="8397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A789D58C-7676-4E0F-B450-A31BA0AF9725}" type="slidenum">
              <a:rPr lang="fr-FR" smtClean="0"/>
              <a:pPr/>
              <a:t>43</a:t>
            </a:fld>
            <a:endParaRPr lang="fr-FR" smtClean="0"/>
          </a:p>
        </p:txBody>
      </p:sp>
      <p:sp>
        <p:nvSpPr>
          <p:cNvPr id="8397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462963" cy="4932363"/>
          </a:xfrm>
        </p:spPr>
        <p:txBody>
          <a:bodyPr/>
          <a:lstStyle/>
          <a:p>
            <a:pPr eaLnBrk="1" hangingPunct="1">
              <a:tabLst>
                <a:tab pos="8258175" algn="r"/>
              </a:tabLst>
            </a:pPr>
            <a:r>
              <a:rPr lang="fr-FR" smtClean="0"/>
              <a:t>Un total de 1000 personnes ont été interrogées à Ottawa pour connaître leurs préférences de lecture pour trois périodiques sur la finance</a:t>
            </a:r>
          </a:p>
          <a:p>
            <a:pPr eaLnBrk="1" hangingPunct="1">
              <a:tabLst>
                <a:tab pos="8258175" algn="r"/>
              </a:tabLst>
            </a:pPr>
            <a:r>
              <a:rPr lang="fr-FR" smtClean="0"/>
              <a:t>Soit les événements:</a:t>
            </a:r>
          </a:p>
          <a:p>
            <a:pPr lvl="1" eaLnBrk="1" hangingPunct="1">
              <a:buFontTx/>
              <a:buChar char="•"/>
              <a:tabLst>
                <a:tab pos="8258175" algn="r"/>
              </a:tabLst>
            </a:pPr>
            <a:r>
              <a:rPr lang="fr-FR" i="1" smtClean="0"/>
              <a:t>A</a:t>
            </a:r>
            <a:r>
              <a:rPr lang="fr-FR" smtClean="0"/>
              <a:t>: la personne lit le périodique "Les Affaires"</a:t>
            </a:r>
          </a:p>
          <a:p>
            <a:pPr lvl="1" eaLnBrk="1" hangingPunct="1">
              <a:buFontTx/>
              <a:buChar char="•"/>
              <a:tabLst>
                <a:tab pos="8258175" algn="r"/>
              </a:tabLst>
            </a:pPr>
            <a:r>
              <a:rPr lang="fr-FR" i="1" smtClean="0"/>
              <a:t>B</a:t>
            </a:r>
            <a:r>
              <a:rPr lang="fr-FR" smtClean="0"/>
              <a:t>: la personne lit le périodique "</a:t>
            </a:r>
            <a:r>
              <a:rPr lang="en-US" smtClean="0"/>
              <a:t>Business Week</a:t>
            </a:r>
            <a:r>
              <a:rPr lang="fr-FR" smtClean="0"/>
              <a:t>"</a:t>
            </a:r>
          </a:p>
          <a:p>
            <a:pPr lvl="1" eaLnBrk="1" hangingPunct="1">
              <a:buFontTx/>
              <a:buChar char="•"/>
              <a:tabLst>
                <a:tab pos="8258175" algn="r"/>
              </a:tabLst>
            </a:pPr>
            <a:r>
              <a:rPr lang="fr-FR" i="1" smtClean="0"/>
              <a:t>C</a:t>
            </a:r>
            <a:r>
              <a:rPr lang="fr-FR" smtClean="0"/>
              <a:t>: la personne lit le périodique "Financial Post"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12: les probabilités (suite)</a:t>
            </a:r>
          </a:p>
        </p:txBody>
      </p:sp>
      <p:sp>
        <p:nvSpPr>
          <p:cNvPr id="8499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090CBFCD-D979-43B4-BFE6-263B962E9CB6}" type="slidenum">
              <a:rPr lang="fr-FR" smtClean="0"/>
              <a:pPr/>
              <a:t>44</a:t>
            </a:fld>
            <a:endParaRPr lang="fr-FR" smtClean="0"/>
          </a:p>
        </p:txBody>
      </p:sp>
      <p:sp>
        <p:nvSpPr>
          <p:cNvPr id="8499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0" y="1600201"/>
            <a:ext cx="9843844" cy="4865708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tabLst>
                <a:tab pos="8491538" algn="r"/>
              </a:tabLst>
            </a:pPr>
            <a:r>
              <a:rPr lang="fr-FR" sz="2400" dirty="0" smtClean="0"/>
              <a:t>Sur 1000 personnes interrogées à Ottawa: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tabLst>
                <a:tab pos="8491538" algn="r"/>
              </a:tabLst>
            </a:pPr>
            <a:r>
              <a:rPr lang="fr-FR" sz="2400" dirty="0" smtClean="0"/>
              <a:t>200 lisent "Les Affaires »                                                             </a:t>
            </a:r>
            <a:r>
              <a:rPr lang="fr-FR" sz="2400" i="1" dirty="0" smtClean="0"/>
              <a:t>P(A) = </a:t>
            </a:r>
            <a:r>
              <a:rPr lang="fr-CA" sz="2400" i="1" dirty="0" smtClean="0"/>
              <a:t>0,</a:t>
            </a:r>
            <a:r>
              <a:rPr lang="fr-FR" sz="2400" i="1" dirty="0" smtClean="0"/>
              <a:t>20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tabLst>
                <a:tab pos="8491538" algn="r"/>
              </a:tabLst>
            </a:pPr>
            <a:r>
              <a:rPr lang="fr-FR" sz="2400" dirty="0" smtClean="0"/>
              <a:t>300 lisent le "</a:t>
            </a:r>
            <a:r>
              <a:rPr lang="en-US" sz="2400" dirty="0" smtClean="0"/>
              <a:t>Business Week</a:t>
            </a:r>
            <a:r>
              <a:rPr lang="fr-FR" sz="2400" dirty="0" smtClean="0"/>
              <a:t>"	 </a:t>
            </a:r>
            <a:r>
              <a:rPr lang="fr-FR" sz="2400" i="1" dirty="0" smtClean="0"/>
              <a:t>P(B) = </a:t>
            </a:r>
            <a:r>
              <a:rPr lang="fr-CA" sz="2400" i="1" dirty="0" smtClean="0"/>
              <a:t>0,</a:t>
            </a:r>
            <a:r>
              <a:rPr lang="fr-FR" sz="2400" i="1" dirty="0" smtClean="0"/>
              <a:t>30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tabLst>
                <a:tab pos="8491538" algn="r"/>
              </a:tabLst>
            </a:pPr>
            <a:r>
              <a:rPr lang="fr-FR" sz="2400" dirty="0" smtClean="0"/>
              <a:t>250 lisent le "Financial Post »	</a:t>
            </a:r>
            <a:r>
              <a:rPr lang="fr-FR" sz="2400" i="1" dirty="0" smtClean="0"/>
              <a:t>P(C) = </a:t>
            </a:r>
            <a:r>
              <a:rPr lang="fr-CA" sz="2400" i="1" dirty="0" smtClean="0"/>
              <a:t>0,</a:t>
            </a:r>
            <a:r>
              <a:rPr lang="fr-FR" sz="2400" i="1" dirty="0" smtClean="0"/>
              <a:t>25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tabLst>
                <a:tab pos="8491538" algn="r"/>
              </a:tabLst>
            </a:pPr>
            <a:endParaRPr lang="fr-FR" sz="2400" i="1" dirty="0" smtClean="0"/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tabLst>
                <a:tab pos="8491538" algn="r"/>
              </a:tabLst>
            </a:pPr>
            <a:r>
              <a:rPr lang="fr-FR" sz="2400" dirty="0" smtClean="0"/>
              <a:t>100 lisent "Les Affaires" et le "</a:t>
            </a:r>
            <a:r>
              <a:rPr lang="en-US" sz="2400" dirty="0" smtClean="0"/>
              <a:t>Business Week</a:t>
            </a:r>
            <a:r>
              <a:rPr lang="fr-FR" sz="2400" dirty="0" smtClean="0"/>
              <a:t>"	</a:t>
            </a:r>
            <a:r>
              <a:rPr lang="fr-FR" sz="2400" i="1" dirty="0" smtClean="0"/>
              <a:t>P(A </a:t>
            </a:r>
            <a:r>
              <a:rPr lang="fr-FR" sz="2400" i="1" dirty="0" err="1" smtClean="0">
                <a:solidFill>
                  <a:srgbClr val="000000"/>
                </a:solidFill>
                <a:latin typeface="Symbol" pitchFamily="18" charset="2"/>
              </a:rPr>
              <a:t>Ç</a:t>
            </a:r>
            <a:r>
              <a:rPr lang="fr-FR" sz="2400" i="1" dirty="0" smtClean="0"/>
              <a:t> B) = </a:t>
            </a:r>
            <a:r>
              <a:rPr lang="fr-CA" sz="2400" i="1" dirty="0" smtClean="0"/>
              <a:t>0,</a:t>
            </a:r>
            <a:r>
              <a:rPr lang="fr-FR" sz="2400" i="1" dirty="0" smtClean="0"/>
              <a:t>10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tabLst>
                <a:tab pos="8491538" algn="r"/>
              </a:tabLst>
            </a:pPr>
            <a:r>
              <a:rPr lang="fr-FR" sz="2400" dirty="0" smtClean="0"/>
              <a:t>120 lisent "Les Affaires" et le "Financial Post"	</a:t>
            </a:r>
            <a:r>
              <a:rPr lang="fr-FR" sz="2400" i="1" dirty="0" smtClean="0"/>
              <a:t>P(A </a:t>
            </a:r>
            <a:r>
              <a:rPr lang="fr-FR" sz="2400" i="1" dirty="0" err="1" smtClean="0">
                <a:solidFill>
                  <a:srgbClr val="000000"/>
                </a:solidFill>
                <a:latin typeface="Symbol" pitchFamily="18" charset="2"/>
              </a:rPr>
              <a:t>Ç</a:t>
            </a:r>
            <a:r>
              <a:rPr lang="fr-FR" sz="2400" i="1" dirty="0" smtClean="0"/>
              <a:t> C) = </a:t>
            </a:r>
            <a:r>
              <a:rPr lang="fr-CA" sz="2400" i="1" dirty="0" smtClean="0"/>
              <a:t>0,</a:t>
            </a:r>
            <a:r>
              <a:rPr lang="fr-FR" sz="2400" i="1" dirty="0" smtClean="0"/>
              <a:t>12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tabLst>
                <a:tab pos="8491538" algn="r"/>
              </a:tabLst>
            </a:pPr>
            <a:r>
              <a:rPr lang="fr-FR" sz="2400" dirty="0" smtClean="0"/>
              <a:t>100 lisent le "</a:t>
            </a:r>
            <a:r>
              <a:rPr lang="en-US" sz="2400" dirty="0" smtClean="0"/>
              <a:t>Business Week</a:t>
            </a:r>
            <a:r>
              <a:rPr lang="fr-FR" sz="2400" dirty="0" smtClean="0"/>
              <a:t>" et le "Financial Post"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tabLst>
                <a:tab pos="8491538" algn="r"/>
              </a:tabLst>
            </a:pPr>
            <a:r>
              <a:rPr lang="fr-FR" sz="2400" i="1" dirty="0" smtClean="0"/>
              <a:t>		P(B </a:t>
            </a:r>
            <a:r>
              <a:rPr lang="fr-FR" sz="2400" i="1" dirty="0" err="1" smtClean="0">
                <a:solidFill>
                  <a:srgbClr val="000000"/>
                </a:solidFill>
                <a:latin typeface="Symbol" pitchFamily="18" charset="2"/>
              </a:rPr>
              <a:t>Ç</a:t>
            </a:r>
            <a:r>
              <a:rPr lang="fr-FR" sz="2400" i="1" dirty="0" smtClean="0"/>
              <a:t> C) = </a:t>
            </a:r>
            <a:r>
              <a:rPr lang="fr-CA" sz="2400" i="1" dirty="0" smtClean="0"/>
              <a:t>0,</a:t>
            </a:r>
            <a:r>
              <a:rPr lang="fr-FR" sz="2400" i="1" dirty="0" smtClean="0"/>
              <a:t>10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tabLst>
                <a:tab pos="8491538" algn="r"/>
              </a:tabLst>
            </a:pPr>
            <a:r>
              <a:rPr lang="fr-FR" sz="2400" dirty="0" smtClean="0"/>
              <a:t>20 lisent les trois périodiques	</a:t>
            </a:r>
            <a:r>
              <a:rPr lang="fr-FR" sz="2400" i="1" dirty="0" smtClean="0"/>
              <a:t>P(A </a:t>
            </a:r>
            <a:r>
              <a:rPr lang="fr-FR" sz="2400" i="1" dirty="0" err="1" smtClean="0">
                <a:solidFill>
                  <a:srgbClr val="000000"/>
                </a:solidFill>
                <a:latin typeface="Symbol" pitchFamily="18" charset="2"/>
              </a:rPr>
              <a:t>Ç</a:t>
            </a:r>
            <a:r>
              <a:rPr lang="fr-FR" sz="2400" i="1" dirty="0" smtClean="0"/>
              <a:t> B </a:t>
            </a:r>
            <a:r>
              <a:rPr lang="fr-FR" sz="2400" i="1" dirty="0" err="1" smtClean="0">
                <a:solidFill>
                  <a:srgbClr val="000000"/>
                </a:solidFill>
                <a:latin typeface="Symbol" pitchFamily="18" charset="2"/>
              </a:rPr>
              <a:t>Ç</a:t>
            </a:r>
            <a:r>
              <a:rPr lang="fr-FR" sz="2400" i="1" dirty="0" smtClean="0"/>
              <a:t> C) = </a:t>
            </a:r>
            <a:r>
              <a:rPr lang="fr-CA" sz="2400" i="1" dirty="0" smtClean="0"/>
              <a:t>0,</a:t>
            </a:r>
            <a:r>
              <a:rPr lang="fr-FR" sz="2400" i="1" dirty="0" smtClean="0"/>
              <a:t>02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12: le diagramme de Venn (suite)</a:t>
            </a:r>
          </a:p>
        </p:txBody>
      </p:sp>
      <p:sp>
        <p:nvSpPr>
          <p:cNvPr id="8601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A6E3B207-CCC1-46FC-9047-F9A07A77226E}" type="slidenum">
              <a:rPr lang="fr-FR" smtClean="0"/>
              <a:pPr/>
              <a:t>45</a:t>
            </a:fld>
            <a:endParaRPr lang="fr-FR" smtClean="0"/>
          </a:p>
        </p:txBody>
      </p:sp>
      <p:grpSp>
        <p:nvGrpSpPr>
          <p:cNvPr id="86020" name="Group 5"/>
          <p:cNvGrpSpPr>
            <a:grpSpLocks/>
          </p:cNvGrpSpPr>
          <p:nvPr/>
        </p:nvGrpSpPr>
        <p:grpSpPr bwMode="auto">
          <a:xfrm>
            <a:off x="1508125" y="2235200"/>
            <a:ext cx="6164263" cy="3679825"/>
            <a:chOff x="1184" y="1588"/>
            <a:chExt cx="3883" cy="2318"/>
          </a:xfrm>
        </p:grpSpPr>
        <p:sp>
          <p:nvSpPr>
            <p:cNvPr id="86021" name="Rectangle 6"/>
            <p:cNvSpPr>
              <a:spLocks noChangeArrowheads="1"/>
            </p:cNvSpPr>
            <p:nvPr/>
          </p:nvSpPr>
          <p:spPr bwMode="auto">
            <a:xfrm>
              <a:off x="1184" y="1588"/>
              <a:ext cx="3496" cy="231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86022" name="Rectangle 7"/>
            <p:cNvSpPr>
              <a:spLocks noChangeArrowheads="1"/>
            </p:cNvSpPr>
            <p:nvPr/>
          </p:nvSpPr>
          <p:spPr bwMode="auto">
            <a:xfrm>
              <a:off x="4664" y="1603"/>
              <a:ext cx="403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S</a:t>
              </a:r>
            </a:p>
          </p:txBody>
        </p:sp>
        <p:sp>
          <p:nvSpPr>
            <p:cNvPr id="86023" name="Rectangle 8"/>
            <p:cNvSpPr>
              <a:spLocks noChangeArrowheads="1"/>
            </p:cNvSpPr>
            <p:nvPr/>
          </p:nvSpPr>
          <p:spPr bwMode="auto">
            <a:xfrm>
              <a:off x="1642" y="1730"/>
              <a:ext cx="403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A</a:t>
              </a:r>
            </a:p>
          </p:txBody>
        </p:sp>
        <p:sp>
          <p:nvSpPr>
            <p:cNvPr id="86024" name="Rectangle 9"/>
            <p:cNvSpPr>
              <a:spLocks noChangeArrowheads="1"/>
            </p:cNvSpPr>
            <p:nvPr/>
          </p:nvSpPr>
          <p:spPr bwMode="auto">
            <a:xfrm>
              <a:off x="3875" y="1786"/>
              <a:ext cx="403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B</a:t>
              </a:r>
            </a:p>
          </p:txBody>
        </p:sp>
        <p:sp>
          <p:nvSpPr>
            <p:cNvPr id="86025" name="Rectangle 10"/>
            <p:cNvSpPr>
              <a:spLocks noChangeArrowheads="1"/>
            </p:cNvSpPr>
            <p:nvPr/>
          </p:nvSpPr>
          <p:spPr bwMode="auto">
            <a:xfrm>
              <a:off x="1895" y="3255"/>
              <a:ext cx="403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C</a:t>
              </a:r>
            </a:p>
          </p:txBody>
        </p:sp>
        <p:sp>
          <p:nvSpPr>
            <p:cNvPr id="86026" name="Oval 11"/>
            <p:cNvSpPr>
              <a:spLocks noChangeArrowheads="1"/>
            </p:cNvSpPr>
            <p:nvPr/>
          </p:nvSpPr>
          <p:spPr bwMode="auto">
            <a:xfrm>
              <a:off x="1810" y="1771"/>
              <a:ext cx="1332" cy="1284"/>
            </a:xfrm>
            <a:prstGeom prst="ellipse">
              <a:avLst/>
            </a:prstGeom>
            <a:solidFill>
              <a:srgbClr val="CCFF99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86027" name="Oval 12"/>
            <p:cNvSpPr>
              <a:spLocks noChangeArrowheads="1"/>
            </p:cNvSpPr>
            <p:nvPr/>
          </p:nvSpPr>
          <p:spPr bwMode="auto">
            <a:xfrm>
              <a:off x="2639" y="1752"/>
              <a:ext cx="1395" cy="1284"/>
            </a:xfrm>
            <a:prstGeom prst="ellipse">
              <a:avLst/>
            </a:prstGeom>
            <a:solidFill>
              <a:srgbClr val="CCFFCC">
                <a:alpha val="58823"/>
              </a:srgb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86028" name="Oval 13"/>
            <p:cNvSpPr>
              <a:spLocks noChangeArrowheads="1"/>
            </p:cNvSpPr>
            <p:nvPr/>
          </p:nvSpPr>
          <p:spPr bwMode="auto">
            <a:xfrm>
              <a:off x="2220" y="2482"/>
              <a:ext cx="1378" cy="1284"/>
            </a:xfrm>
            <a:prstGeom prst="ellipse">
              <a:avLst/>
            </a:prstGeom>
            <a:solidFill>
              <a:srgbClr val="CCFFFF">
                <a:alpha val="54117"/>
              </a:srgb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86029" name="Rectangle 14"/>
            <p:cNvSpPr>
              <a:spLocks noChangeArrowheads="1"/>
            </p:cNvSpPr>
            <p:nvPr/>
          </p:nvSpPr>
          <p:spPr bwMode="auto">
            <a:xfrm>
              <a:off x="2667" y="2443"/>
              <a:ext cx="45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CA" sz="2400"/>
                <a:t>0,</a:t>
              </a:r>
              <a:r>
                <a:rPr lang="fr-FR" sz="2400"/>
                <a:t>02</a:t>
              </a:r>
            </a:p>
          </p:txBody>
        </p:sp>
        <p:sp>
          <p:nvSpPr>
            <p:cNvPr id="86030" name="Rectangle 15"/>
            <p:cNvSpPr>
              <a:spLocks noChangeArrowheads="1"/>
            </p:cNvSpPr>
            <p:nvPr/>
          </p:nvSpPr>
          <p:spPr bwMode="auto">
            <a:xfrm>
              <a:off x="2652" y="2119"/>
              <a:ext cx="45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CA" sz="2400"/>
                <a:t>0,</a:t>
              </a:r>
              <a:r>
                <a:rPr lang="fr-FR" sz="2400"/>
                <a:t>08</a:t>
              </a:r>
            </a:p>
          </p:txBody>
        </p:sp>
        <p:sp>
          <p:nvSpPr>
            <p:cNvPr id="86031" name="Rectangle 16"/>
            <p:cNvSpPr>
              <a:spLocks noChangeArrowheads="1"/>
            </p:cNvSpPr>
            <p:nvPr/>
          </p:nvSpPr>
          <p:spPr bwMode="auto">
            <a:xfrm>
              <a:off x="3022" y="2717"/>
              <a:ext cx="45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CA" sz="2400"/>
                <a:t>0,</a:t>
              </a:r>
              <a:r>
                <a:rPr lang="fr-FR" sz="2400"/>
                <a:t>08</a:t>
              </a:r>
            </a:p>
          </p:txBody>
        </p:sp>
        <p:sp>
          <p:nvSpPr>
            <p:cNvPr id="86032" name="Rectangle 17"/>
            <p:cNvSpPr>
              <a:spLocks noChangeArrowheads="1"/>
            </p:cNvSpPr>
            <p:nvPr/>
          </p:nvSpPr>
          <p:spPr bwMode="auto">
            <a:xfrm>
              <a:off x="3246" y="2149"/>
              <a:ext cx="45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CA" sz="2400"/>
                <a:t>0,</a:t>
              </a:r>
              <a:r>
                <a:rPr lang="fr-FR" sz="2400"/>
                <a:t>12</a:t>
              </a:r>
            </a:p>
          </p:txBody>
        </p:sp>
        <p:sp>
          <p:nvSpPr>
            <p:cNvPr id="86033" name="Rectangle 18"/>
            <p:cNvSpPr>
              <a:spLocks noChangeArrowheads="1"/>
            </p:cNvSpPr>
            <p:nvPr/>
          </p:nvSpPr>
          <p:spPr bwMode="auto">
            <a:xfrm>
              <a:off x="2049" y="2145"/>
              <a:ext cx="45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FR" sz="2400"/>
                <a:t>0</a:t>
              </a:r>
              <a:r>
                <a:rPr lang="fr-CA" sz="2400"/>
                <a:t>,00</a:t>
              </a:r>
              <a:endParaRPr lang="fr-FR" sz="2400"/>
            </a:p>
          </p:txBody>
        </p:sp>
        <p:sp>
          <p:nvSpPr>
            <p:cNvPr id="86034" name="Rectangle 19"/>
            <p:cNvSpPr>
              <a:spLocks noChangeArrowheads="1"/>
            </p:cNvSpPr>
            <p:nvPr/>
          </p:nvSpPr>
          <p:spPr bwMode="auto">
            <a:xfrm>
              <a:off x="2686" y="3209"/>
              <a:ext cx="45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CA" sz="2400"/>
                <a:t>0,</a:t>
              </a:r>
              <a:r>
                <a:rPr lang="fr-FR" sz="2400"/>
                <a:t>05</a:t>
              </a:r>
            </a:p>
          </p:txBody>
        </p:sp>
        <p:sp>
          <p:nvSpPr>
            <p:cNvPr id="86035" name="Rectangle 20"/>
            <p:cNvSpPr>
              <a:spLocks noChangeArrowheads="1"/>
            </p:cNvSpPr>
            <p:nvPr/>
          </p:nvSpPr>
          <p:spPr bwMode="auto">
            <a:xfrm>
              <a:off x="2337" y="2731"/>
              <a:ext cx="45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CA" sz="2400"/>
                <a:t>0,</a:t>
              </a:r>
              <a:r>
                <a:rPr lang="fr-FR" sz="2400"/>
                <a:t>10</a:t>
              </a: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12: calcul des probabilités (suite)</a:t>
            </a:r>
          </a:p>
        </p:txBody>
      </p:sp>
      <p:sp>
        <p:nvSpPr>
          <p:cNvPr id="1331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3FD17014-7901-4AAD-A841-3689B8E9AD1B}" type="slidenum">
              <a:rPr lang="fr-FR" smtClean="0"/>
              <a:pPr/>
              <a:t>46</a:t>
            </a:fld>
            <a:endParaRPr lang="fr-FR" smtClean="0"/>
          </a:p>
        </p:txBody>
      </p:sp>
      <p:graphicFrame>
        <p:nvGraphicFramePr>
          <p:cNvPr id="13314" name="Object 4">
            <a:hlinkClick r:id="" action="ppaction://ole?verb=0"/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838200" y="2789238"/>
          <a:ext cx="5500688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6" name="Equation" r:id="rId4" imgW="2145960" imgH="203040" progId="Equation.3">
                  <p:embed/>
                </p:oleObj>
              </mc:Choice>
              <mc:Fallback>
                <p:oleObj name="Equation" r:id="rId4" imgW="2145960" imgH="2030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2789238"/>
                        <a:ext cx="5500688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0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2305050"/>
          </a:xfrm>
        </p:spPr>
        <p:txBody>
          <a:bodyPr/>
          <a:lstStyle/>
          <a:p>
            <a:pPr eaLnBrk="1" hangingPunct="1"/>
            <a:r>
              <a:rPr lang="fr-FR" smtClean="0"/>
              <a:t>Déterminer la probabilité qu’une personne lise au moins l’un des trois journaux</a:t>
            </a:r>
          </a:p>
        </p:txBody>
      </p:sp>
      <p:graphicFrame>
        <p:nvGraphicFramePr>
          <p:cNvPr id="13315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3490913" y="3341688"/>
          <a:ext cx="5129212" cy="522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7" name="Equation" r:id="rId6" imgW="1993680" imgH="203040" progId="Equation.3">
                  <p:embed/>
                </p:oleObj>
              </mc:Choice>
              <mc:Fallback>
                <p:oleObj name="Equation" r:id="rId6" imgW="1993680" imgH="2030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0913" y="3341688"/>
                        <a:ext cx="5129212" cy="522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6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1079500" y="4792663"/>
          <a:ext cx="7745413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8" name="Equation" r:id="rId8" imgW="3225600" imgH="203040" progId="Equation.3">
                  <p:embed/>
                </p:oleObj>
              </mc:Choice>
              <mc:Fallback>
                <p:oleObj name="Equation" r:id="rId8" imgW="3225600" imgH="20304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0" y="4792663"/>
                        <a:ext cx="7745413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7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6389688" y="3894138"/>
          <a:ext cx="2581275" cy="522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9" name="Equation" r:id="rId10" imgW="1002960" imgH="203040" progId="Equation.3">
                  <p:embed/>
                </p:oleObj>
              </mc:Choice>
              <mc:Fallback>
                <p:oleObj name="Equation" r:id="rId10" imgW="1002960" imgH="20304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89688" y="3894138"/>
                        <a:ext cx="2581275" cy="522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1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Probabilités conditionnelles</a:t>
            </a:r>
          </a:p>
        </p:txBody>
      </p:sp>
      <p:sp>
        <p:nvSpPr>
          <p:cNvPr id="14342" name="Rectangle 1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29600" cy="1306513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Soit </a:t>
            </a:r>
            <a:r>
              <a:rPr lang="fr-FR" i="1" smtClean="0"/>
              <a:t>A</a:t>
            </a:r>
            <a:r>
              <a:rPr lang="fr-FR" smtClean="0"/>
              <a:t> et </a:t>
            </a:r>
            <a:r>
              <a:rPr lang="fr-FR" i="1" smtClean="0"/>
              <a:t>B</a:t>
            </a:r>
            <a:r>
              <a:rPr lang="fr-FR" smtClean="0"/>
              <a:t> deux événements quelconques de </a:t>
            </a:r>
            <a:r>
              <a:rPr lang="fr-FR" i="1" smtClean="0"/>
              <a:t>S</a:t>
            </a:r>
            <a:endParaRPr lang="fr-CA" i="1" smtClean="0"/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La probabilité de réalisation de </a:t>
            </a:r>
            <a:r>
              <a:rPr lang="fr-FR" i="1" smtClean="0"/>
              <a:t>A</a:t>
            </a:r>
            <a:r>
              <a:rPr lang="fr-FR" smtClean="0"/>
              <a:t> sachant que </a:t>
            </a:r>
            <a:r>
              <a:rPr lang="fr-FR" i="1" smtClean="0"/>
              <a:t>B</a:t>
            </a:r>
            <a:r>
              <a:rPr lang="fr-FR" smtClean="0"/>
              <a:t> s’est réalisé est</a:t>
            </a:r>
          </a:p>
        </p:txBody>
      </p:sp>
      <p:sp>
        <p:nvSpPr>
          <p:cNvPr id="14340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04FB5582-9526-436C-AB9D-2A494F79C425}" type="slidenum">
              <a:rPr lang="fr-FR" smtClean="0"/>
              <a:pPr/>
              <a:t>47</a:t>
            </a:fld>
            <a:endParaRPr lang="fr-FR" smtClean="0"/>
          </a:p>
        </p:txBody>
      </p:sp>
      <p:graphicFrame>
        <p:nvGraphicFramePr>
          <p:cNvPr id="14338" name="Object 16">
            <a:hlinkClick r:id="" action="ppaction://ole?verb=0"/>
          </p:cNvPr>
          <p:cNvGraphicFramePr>
            <a:graphicFrameLocks/>
          </p:cNvGraphicFramePr>
          <p:nvPr/>
        </p:nvGraphicFramePr>
        <p:xfrm>
          <a:off x="1673225" y="3163888"/>
          <a:ext cx="5856288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6" name="Equation" r:id="rId5" imgW="2425680" imgH="419040" progId="Equation.3">
                  <p:embed/>
                </p:oleObj>
              </mc:Choice>
              <mc:Fallback>
                <p:oleObj name="Equation" r:id="rId5" imgW="2425680" imgH="419040" progId="Equation.3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3225" y="3163888"/>
                        <a:ext cx="5856288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Object 17">
            <a:hlinkClick r:id="" action="ppaction://ole?verb=0"/>
          </p:cNvPr>
          <p:cNvGraphicFramePr>
            <a:graphicFrameLocks/>
          </p:cNvGraphicFramePr>
          <p:nvPr/>
        </p:nvGraphicFramePr>
        <p:xfrm>
          <a:off x="1654175" y="5108575"/>
          <a:ext cx="5902325" cy="1014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7" name="Equation" r:id="rId7" imgW="2438280" imgH="419040" progId="Equation.3">
                  <p:embed/>
                </p:oleObj>
              </mc:Choice>
              <mc:Fallback>
                <p:oleObj name="Equation" r:id="rId7" imgW="2438280" imgH="419040" progId="Equation.3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4175" y="5108575"/>
                        <a:ext cx="5902325" cy="1014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3" name="Rectangle 18"/>
          <p:cNvSpPr>
            <a:spLocks noChangeArrowheads="1"/>
          </p:cNvSpPr>
          <p:nvPr/>
        </p:nvSpPr>
        <p:spPr bwMode="auto">
          <a:xfrm>
            <a:off x="627063" y="4378325"/>
            <a:ext cx="2293937" cy="552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  <a:buClr>
                <a:schemeClr val="tx2"/>
              </a:buClr>
              <a:buSzPct val="100000"/>
              <a:buFontTx/>
              <a:buChar char="•"/>
            </a:pPr>
            <a:r>
              <a:rPr lang="fr-FR" sz="2800"/>
              <a:t>De même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1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Probabilités composées</a:t>
            </a:r>
            <a:br>
              <a:rPr lang="fr-FR" sz="3600" smtClean="0"/>
            </a:br>
            <a:r>
              <a:rPr lang="fr-FR" sz="3600" smtClean="0"/>
              <a:t>(règle de multiplication)</a:t>
            </a:r>
          </a:p>
        </p:txBody>
      </p:sp>
      <p:sp>
        <p:nvSpPr>
          <p:cNvPr id="1536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7D6BDF29-3F08-4C77-B87C-6A588FFD7666}" type="slidenum">
              <a:rPr lang="fr-FR" smtClean="0"/>
              <a:pPr/>
              <a:t>48</a:t>
            </a:fld>
            <a:endParaRPr lang="fr-FR" smtClean="0"/>
          </a:p>
        </p:txBody>
      </p:sp>
      <p:sp>
        <p:nvSpPr>
          <p:cNvPr id="15366" name="Rectangle 15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Soit </a:t>
            </a:r>
            <a:r>
              <a:rPr lang="fr-FR" i="1" smtClean="0"/>
              <a:t>A</a:t>
            </a:r>
            <a:r>
              <a:rPr lang="fr-FR" smtClean="0"/>
              <a:t> et </a:t>
            </a:r>
            <a:r>
              <a:rPr lang="fr-FR" i="1" smtClean="0"/>
              <a:t>B</a:t>
            </a:r>
            <a:r>
              <a:rPr lang="fr-FR" smtClean="0"/>
              <a:t> deux événements quelconques de </a:t>
            </a:r>
            <a:r>
              <a:rPr lang="fr-FR" i="1" smtClean="0"/>
              <a:t>S, </a:t>
            </a:r>
            <a:r>
              <a:rPr lang="fr-FR" smtClean="0"/>
              <a:t>la probabilité de réalisation de </a:t>
            </a:r>
            <a:r>
              <a:rPr lang="fr-FR" i="1" smtClean="0"/>
              <a:t>A</a:t>
            </a:r>
            <a:r>
              <a:rPr lang="fr-FR" smtClean="0"/>
              <a:t> et </a:t>
            </a:r>
            <a:r>
              <a:rPr lang="fr-FR" i="1" smtClean="0"/>
              <a:t>B</a:t>
            </a:r>
            <a:r>
              <a:rPr lang="fr-FR" smtClean="0"/>
              <a:t> est</a:t>
            </a:r>
          </a:p>
          <a:p>
            <a:pPr eaLnBrk="1" hangingPunct="1">
              <a:lnSpc>
                <a:spcPct val="90000"/>
              </a:lnSpc>
            </a:pPr>
            <a:endParaRPr lang="fr-FR" smtClean="0"/>
          </a:p>
          <a:p>
            <a:pPr eaLnBrk="1" hangingPunct="1">
              <a:lnSpc>
                <a:spcPct val="90000"/>
              </a:lnSpc>
            </a:pPr>
            <a:endParaRPr lang="fr-FR" smtClean="0"/>
          </a:p>
          <a:p>
            <a:pPr eaLnBrk="1" hangingPunct="1">
              <a:lnSpc>
                <a:spcPct val="90000"/>
              </a:lnSpc>
            </a:pPr>
            <a:endParaRPr lang="fr-FR" smtClean="0"/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De même</a:t>
            </a:r>
          </a:p>
        </p:txBody>
      </p:sp>
      <p:graphicFrame>
        <p:nvGraphicFramePr>
          <p:cNvPr id="15362" name="Object 17">
            <a:hlinkClick r:id="" action="ppaction://ole?verb=0"/>
          </p:cNvPr>
          <p:cNvGraphicFramePr>
            <a:graphicFrameLocks/>
          </p:cNvGraphicFramePr>
          <p:nvPr/>
        </p:nvGraphicFramePr>
        <p:xfrm>
          <a:off x="2384425" y="2981325"/>
          <a:ext cx="4418013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0" name="Equation" r:id="rId5" imgW="1777680" imgH="203040" progId="Equation.3">
                  <p:embed/>
                </p:oleObj>
              </mc:Choice>
              <mc:Fallback>
                <p:oleObj name="Equation" r:id="rId5" imgW="1777680" imgH="203040" progId="Equation.3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4425" y="2981325"/>
                        <a:ext cx="4418013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3" name="Object 18">
            <a:hlinkClick r:id="" action="ppaction://ole?verb=0"/>
          </p:cNvPr>
          <p:cNvGraphicFramePr>
            <a:graphicFrameLocks/>
          </p:cNvGraphicFramePr>
          <p:nvPr/>
        </p:nvGraphicFramePr>
        <p:xfrm>
          <a:off x="2374900" y="4927600"/>
          <a:ext cx="4430713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1" name="Equation" r:id="rId7" imgW="1777680" imgH="203040" progId="Equation.3">
                  <p:embed/>
                </p:oleObj>
              </mc:Choice>
              <mc:Fallback>
                <p:oleObj name="Equation" r:id="rId7" imgW="1777680" imgH="203040" progId="Equation.3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4900" y="4927600"/>
                        <a:ext cx="4430713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1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Événements indépendants</a:t>
            </a:r>
          </a:p>
        </p:txBody>
      </p:sp>
      <p:sp>
        <p:nvSpPr>
          <p:cNvPr id="1638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CE621221-9CD5-4CC4-9171-3AFA326C0218}" type="slidenum">
              <a:rPr lang="fr-FR" smtClean="0"/>
              <a:pPr/>
              <a:t>49</a:t>
            </a:fld>
            <a:endParaRPr lang="fr-FR" smtClean="0"/>
          </a:p>
        </p:txBody>
      </p:sp>
      <p:sp>
        <p:nvSpPr>
          <p:cNvPr id="16390" name="Rectangle 15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47833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Deux événements </a:t>
            </a:r>
            <a:r>
              <a:rPr lang="fr-FR" i="1" smtClean="0"/>
              <a:t>A</a:t>
            </a:r>
            <a:r>
              <a:rPr lang="fr-FR" smtClean="0"/>
              <a:t> et </a:t>
            </a:r>
            <a:r>
              <a:rPr lang="fr-FR" i="1" smtClean="0"/>
              <a:t>B</a:t>
            </a:r>
            <a:r>
              <a:rPr lang="fr-FR" smtClean="0"/>
              <a:t> sont indépendants si</a:t>
            </a:r>
          </a:p>
          <a:p>
            <a:pPr eaLnBrk="1" hangingPunct="1">
              <a:buFontTx/>
              <a:buNone/>
            </a:pPr>
            <a:endParaRPr lang="fr-FR" smtClean="0"/>
          </a:p>
          <a:p>
            <a:pPr eaLnBrk="1" hangingPunct="1">
              <a:buFontTx/>
              <a:buNone/>
            </a:pPr>
            <a:r>
              <a:rPr lang="fr-FR" smtClean="0"/>
              <a:t>	ou si</a:t>
            </a:r>
          </a:p>
          <a:p>
            <a:pPr eaLnBrk="1" hangingPunct="1">
              <a:buFontTx/>
              <a:buNone/>
            </a:pPr>
            <a:endParaRPr lang="fr-FR" smtClean="0"/>
          </a:p>
          <a:p>
            <a:pPr eaLnBrk="1" hangingPunct="1"/>
            <a:r>
              <a:rPr lang="fr-FR" i="1" smtClean="0"/>
              <a:t>P(B/A)=P(B)</a:t>
            </a:r>
            <a:r>
              <a:rPr lang="fr-FR" smtClean="0"/>
              <a:t> signifie que la probabilité de réalisation de l’événement </a:t>
            </a:r>
            <a:r>
              <a:rPr lang="fr-FR" i="1" smtClean="0"/>
              <a:t>B</a:t>
            </a:r>
            <a:r>
              <a:rPr lang="fr-FR" smtClean="0"/>
              <a:t> est la même que l’événement </a:t>
            </a:r>
            <a:r>
              <a:rPr lang="fr-FR" i="1" smtClean="0"/>
              <a:t>A</a:t>
            </a:r>
            <a:r>
              <a:rPr lang="fr-FR" smtClean="0"/>
              <a:t> se soit réalisé ou non</a:t>
            </a:r>
          </a:p>
          <a:p>
            <a:pPr eaLnBrk="1" hangingPunct="1"/>
            <a:r>
              <a:rPr lang="fr-FR" smtClean="0"/>
              <a:t>L’indépendance est une relation symétrique et les événements </a:t>
            </a:r>
            <a:r>
              <a:rPr lang="fr-FR" i="1" smtClean="0"/>
              <a:t>A</a:t>
            </a:r>
            <a:r>
              <a:rPr lang="fr-FR" smtClean="0"/>
              <a:t> et </a:t>
            </a:r>
            <a:r>
              <a:rPr lang="fr-FR" i="1" smtClean="0"/>
              <a:t>B</a:t>
            </a:r>
            <a:r>
              <a:rPr lang="fr-FR" smtClean="0"/>
              <a:t> sont mutuellement indépendants</a:t>
            </a:r>
          </a:p>
        </p:txBody>
      </p:sp>
      <p:graphicFrame>
        <p:nvGraphicFramePr>
          <p:cNvPr id="16386" name="Object 17">
            <a:hlinkClick r:id="" action="ppaction://ole?verb=0"/>
          </p:cNvPr>
          <p:cNvGraphicFramePr>
            <a:graphicFrameLocks/>
          </p:cNvGraphicFramePr>
          <p:nvPr/>
        </p:nvGraphicFramePr>
        <p:xfrm>
          <a:off x="3462338" y="3006725"/>
          <a:ext cx="2286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54" name="Equation" r:id="rId5" imgW="914400" imgH="203040" progId="Equation.3">
                  <p:embed/>
                </p:oleObj>
              </mc:Choice>
              <mc:Fallback>
                <p:oleObj name="Equation" r:id="rId5" imgW="914400" imgH="203040" progId="Equation.3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2338" y="3006725"/>
                        <a:ext cx="2286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Object 18">
            <a:hlinkClick r:id="" action="ppaction://ole?verb=0"/>
          </p:cNvPr>
          <p:cNvGraphicFramePr>
            <a:graphicFrameLocks/>
          </p:cNvGraphicFramePr>
          <p:nvPr/>
        </p:nvGraphicFramePr>
        <p:xfrm>
          <a:off x="3476625" y="2195513"/>
          <a:ext cx="2255838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55" name="Equation" r:id="rId7" imgW="901440" imgH="203040" progId="Equation.3">
                  <p:embed/>
                </p:oleObj>
              </mc:Choice>
              <mc:Fallback>
                <p:oleObj name="Equation" r:id="rId7" imgW="901440" imgH="203040" progId="Equation.3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6625" y="2195513"/>
                        <a:ext cx="2255838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6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Événements indépendants</a:t>
            </a:r>
          </a:p>
        </p:txBody>
      </p:sp>
      <p:sp>
        <p:nvSpPr>
          <p:cNvPr id="1741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ACA18CD2-8CD4-4BE1-A8E3-E91B47DEAAA7}" type="slidenum">
              <a:rPr lang="fr-FR" smtClean="0"/>
              <a:pPr/>
              <a:t>50</a:t>
            </a:fld>
            <a:endParaRPr lang="fr-FR" smtClean="0"/>
          </a:p>
        </p:txBody>
      </p:sp>
      <p:sp>
        <p:nvSpPr>
          <p:cNvPr id="17415" name="Rectangle 1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97155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Si </a:t>
            </a:r>
            <a:r>
              <a:rPr lang="fr-FR" i="1" smtClean="0"/>
              <a:t>A</a:t>
            </a:r>
            <a:r>
              <a:rPr lang="fr-FR" smtClean="0"/>
              <a:t> et </a:t>
            </a:r>
            <a:r>
              <a:rPr lang="fr-FR" i="1" smtClean="0"/>
              <a:t>B</a:t>
            </a:r>
            <a:r>
              <a:rPr lang="fr-FR" smtClean="0"/>
              <a:t> sont indépendants, la formule des probabilités composées devient</a:t>
            </a:r>
          </a:p>
        </p:txBody>
      </p:sp>
      <p:graphicFrame>
        <p:nvGraphicFramePr>
          <p:cNvPr id="17410" name="Object 16">
            <a:hlinkClick r:id="" action="ppaction://ole?verb=0"/>
          </p:cNvPr>
          <p:cNvGraphicFramePr>
            <a:graphicFrameLocks/>
          </p:cNvGraphicFramePr>
          <p:nvPr/>
        </p:nvGraphicFramePr>
        <p:xfrm>
          <a:off x="2927350" y="2687638"/>
          <a:ext cx="3325813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2" name="Equation" r:id="rId5" imgW="1384200" imgH="203040" progId="Equation.3">
                  <p:embed/>
                </p:oleObj>
              </mc:Choice>
              <mc:Fallback>
                <p:oleObj name="Equation" r:id="rId5" imgW="1384200" imgH="203040" progId="Equation.3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7350" y="2687638"/>
                        <a:ext cx="3325813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7" name="Rectangle 17"/>
          <p:cNvSpPr>
            <a:spLocks noChangeArrowheads="1"/>
          </p:cNvSpPr>
          <p:nvPr/>
        </p:nvSpPr>
        <p:spPr bwMode="auto">
          <a:xfrm>
            <a:off x="520700" y="3302000"/>
            <a:ext cx="8239125" cy="34083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  <a:buClr>
                <a:schemeClr val="tx2"/>
              </a:buClr>
              <a:buSzPct val="100000"/>
              <a:buFontTx/>
              <a:buChar char="•"/>
            </a:pPr>
            <a:r>
              <a:rPr lang="fr-FR" sz="2800"/>
              <a:t>Cette expression </a:t>
            </a:r>
            <a:r>
              <a:rPr lang="fr-FR" sz="2800" i="1"/>
              <a:t>évaluée séparément</a:t>
            </a:r>
            <a:r>
              <a:rPr lang="fr-FR" sz="2800"/>
              <a:t> permet d’obtenir une règle pour vérifier l’indépendance de deux événements:</a:t>
            </a:r>
          </a:p>
          <a:p>
            <a:pPr marL="742950" lvl="1" indent="-285750" eaLnBrk="0" hangingPunct="0">
              <a:spcBef>
                <a:spcPct val="20000"/>
              </a:spcBef>
              <a:buClr>
                <a:schemeClr val="tx2"/>
              </a:buClr>
              <a:buSzPct val="100000"/>
              <a:buFontTx/>
              <a:buChar char="-"/>
            </a:pPr>
            <a:r>
              <a:rPr lang="fr-FR" sz="2800" i="1"/>
              <a:t>étape 1</a:t>
            </a:r>
            <a:r>
              <a:rPr lang="fr-FR" sz="2800"/>
              <a:t>: trouver </a:t>
            </a:r>
          </a:p>
          <a:p>
            <a:pPr marL="742950" lvl="1" indent="-285750" eaLnBrk="0" hangingPunct="0">
              <a:spcBef>
                <a:spcPct val="20000"/>
              </a:spcBef>
              <a:buClr>
                <a:schemeClr val="tx2"/>
              </a:buClr>
              <a:buSzPct val="100000"/>
              <a:buFontTx/>
              <a:buChar char="-"/>
            </a:pPr>
            <a:r>
              <a:rPr lang="fr-FR" sz="2800" i="1"/>
              <a:t>étape 2</a:t>
            </a:r>
            <a:r>
              <a:rPr lang="fr-FR" sz="2800"/>
              <a:t>: trouver</a:t>
            </a:r>
          </a:p>
          <a:p>
            <a:pPr marL="742950" lvl="1" indent="-285750" eaLnBrk="0" hangingPunct="0">
              <a:spcBef>
                <a:spcPct val="20000"/>
              </a:spcBef>
              <a:buClr>
                <a:schemeClr val="tx2"/>
              </a:buClr>
              <a:buSzPct val="100000"/>
              <a:buFontTx/>
              <a:buChar char="-"/>
            </a:pPr>
            <a:r>
              <a:rPr lang="fr-FR" sz="2800" i="1"/>
              <a:t>étape 3</a:t>
            </a:r>
            <a:r>
              <a:rPr lang="fr-FR" sz="2800"/>
              <a:t>: comparer</a:t>
            </a:r>
          </a:p>
        </p:txBody>
      </p:sp>
      <p:graphicFrame>
        <p:nvGraphicFramePr>
          <p:cNvPr id="17411" name="Object 18">
            <a:hlinkClick r:id="" action="ppaction://ole?verb=0"/>
          </p:cNvPr>
          <p:cNvGraphicFramePr>
            <a:graphicFrameLocks/>
          </p:cNvGraphicFramePr>
          <p:nvPr/>
        </p:nvGraphicFramePr>
        <p:xfrm>
          <a:off x="4092575" y="5226050"/>
          <a:ext cx="167640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3" name="Equation" r:id="rId7" imgW="698400" imgH="203040" progId="Equation.3">
                  <p:embed/>
                </p:oleObj>
              </mc:Choice>
              <mc:Fallback>
                <p:oleObj name="Equation" r:id="rId7" imgW="698400" imgH="203040" progId="Equation.3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2575" y="5226050"/>
                        <a:ext cx="1676400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2" name="Object 19">
            <a:hlinkClick r:id="" action="ppaction://ole?verb=0"/>
          </p:cNvPr>
          <p:cNvGraphicFramePr>
            <a:graphicFrameLocks/>
          </p:cNvGraphicFramePr>
          <p:nvPr/>
        </p:nvGraphicFramePr>
        <p:xfrm>
          <a:off x="4092575" y="4735513"/>
          <a:ext cx="1403350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4" name="Equation" r:id="rId9" imgW="583920" imgH="203040" progId="Equation.3">
                  <p:embed/>
                </p:oleObj>
              </mc:Choice>
              <mc:Fallback>
                <p:oleObj name="Equation" r:id="rId9" imgW="583920" imgH="203040" progId="Equation.3">
                  <p:embed/>
                  <p:pic>
                    <p:nvPicPr>
                      <p:cNvPr id="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2575" y="4735513"/>
                        <a:ext cx="1403350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3" name="Object 20">
            <a:hlinkClick r:id="" action="ppaction://ole?verb=0"/>
          </p:cNvPr>
          <p:cNvGraphicFramePr>
            <a:graphicFrameLocks/>
          </p:cNvGraphicFramePr>
          <p:nvPr/>
        </p:nvGraphicFramePr>
        <p:xfrm>
          <a:off x="4092575" y="5734050"/>
          <a:ext cx="3382963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5" name="Equation" r:id="rId11" imgW="1409400" imgH="203040" progId="Equation.3">
                  <p:embed/>
                </p:oleObj>
              </mc:Choice>
              <mc:Fallback>
                <p:oleObj name="Equation" r:id="rId11" imgW="1409400" imgH="203040" progId="Equation.3">
                  <p:embed/>
                  <p:pic>
                    <p:nvPicPr>
                      <p:cNvPr id="0" name="Object 20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2575" y="5734050"/>
                        <a:ext cx="3382963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1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Événements incompatibles</a:t>
            </a:r>
            <a:r>
              <a:rPr lang="fr-CA" sz="3600" smtClean="0"/>
              <a:t/>
            </a:r>
            <a:br>
              <a:rPr lang="fr-CA" sz="3600" smtClean="0"/>
            </a:br>
            <a:r>
              <a:rPr lang="fr-FR" sz="3600" smtClean="0"/>
              <a:t> et indépendants</a:t>
            </a:r>
          </a:p>
        </p:txBody>
      </p:sp>
      <p:sp>
        <p:nvSpPr>
          <p:cNvPr id="1843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3361ADF1-7194-4B69-904C-9E8A6922DF7A}" type="slidenum">
              <a:rPr lang="fr-FR" smtClean="0"/>
              <a:pPr/>
              <a:t>51</a:t>
            </a:fld>
            <a:endParaRPr lang="fr-FR" smtClean="0"/>
          </a:p>
        </p:txBody>
      </p:sp>
      <p:sp>
        <p:nvSpPr>
          <p:cNvPr id="18438" name="Rectangle 15"/>
          <p:cNvSpPr>
            <a:spLocks noGrp="1" noChangeArrowheads="1"/>
          </p:cNvSpPr>
          <p:nvPr>
            <p:ph sz="quarter" idx="1"/>
          </p:nvPr>
        </p:nvSpPr>
        <p:spPr>
          <a:xfrm>
            <a:off x="457200" y="1884363"/>
            <a:ext cx="8229600" cy="103505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Il ne faut pas confondre événements incompatibles et indépendants  </a:t>
            </a:r>
          </a:p>
        </p:txBody>
      </p:sp>
      <p:sp>
        <p:nvSpPr>
          <p:cNvPr id="18439" name="Rectangle 16"/>
          <p:cNvSpPr>
            <a:spLocks noChangeArrowheads="1"/>
          </p:cNvSpPr>
          <p:nvPr/>
        </p:nvSpPr>
        <p:spPr bwMode="auto">
          <a:xfrm>
            <a:off x="627063" y="4616450"/>
            <a:ext cx="8239125" cy="936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  <a:buClr>
                <a:schemeClr val="tx2"/>
              </a:buClr>
              <a:buSzPct val="100000"/>
              <a:buFontTx/>
              <a:buChar char="•"/>
            </a:pPr>
            <a:r>
              <a:rPr lang="fr-FR" sz="2800" i="1"/>
              <a:t>A</a:t>
            </a:r>
            <a:r>
              <a:rPr lang="fr-FR" sz="2800"/>
              <a:t> et </a:t>
            </a:r>
            <a:r>
              <a:rPr lang="fr-FR" sz="2800" i="1"/>
              <a:t>B</a:t>
            </a:r>
            <a:r>
              <a:rPr lang="fr-FR" sz="2800"/>
              <a:t> sont incompatibles et indépendants si  </a:t>
            </a:r>
            <a:r>
              <a:rPr lang="fr-FR" sz="2800" i="1"/>
              <a:t>P(A) = 0</a:t>
            </a:r>
            <a:r>
              <a:rPr lang="fr-FR" sz="2800"/>
              <a:t> ou </a:t>
            </a:r>
            <a:r>
              <a:rPr lang="fr-FR" sz="2800" i="1"/>
              <a:t>P(B) = 0</a:t>
            </a:r>
            <a:r>
              <a:rPr lang="fr-FR" sz="2800" b="1"/>
              <a:t>  </a:t>
            </a:r>
          </a:p>
        </p:txBody>
      </p:sp>
      <p:graphicFrame>
        <p:nvGraphicFramePr>
          <p:cNvPr id="18434" name="Object 17">
            <a:hlinkClick r:id="" action="ppaction://ole?verb=0"/>
          </p:cNvPr>
          <p:cNvGraphicFramePr>
            <a:graphicFrameLocks/>
          </p:cNvGraphicFramePr>
          <p:nvPr/>
        </p:nvGraphicFramePr>
        <p:xfrm>
          <a:off x="1443038" y="3014663"/>
          <a:ext cx="46196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02" name="Equation" r:id="rId5" imgW="1930320" imgH="203040" progId="Equation.3">
                  <p:embed/>
                </p:oleObj>
              </mc:Choice>
              <mc:Fallback>
                <p:oleObj name="Equation" r:id="rId5" imgW="1930320" imgH="203040" progId="Equation.3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3038" y="3014663"/>
                        <a:ext cx="46196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Object 18">
            <a:hlinkClick r:id="" action="ppaction://ole?verb=0"/>
          </p:cNvPr>
          <p:cNvGraphicFramePr>
            <a:graphicFrameLocks/>
          </p:cNvGraphicFramePr>
          <p:nvPr/>
        </p:nvGraphicFramePr>
        <p:xfrm>
          <a:off x="1492250" y="3660775"/>
          <a:ext cx="5872163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03" name="Equation" r:id="rId7" imgW="2438280" imgH="203040" progId="Equation.3">
                  <p:embed/>
                </p:oleObj>
              </mc:Choice>
              <mc:Fallback>
                <p:oleObj name="Equation" r:id="rId7" imgW="2438280" imgH="203040" progId="Equation.3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2250" y="3660775"/>
                        <a:ext cx="5872163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0" name="Rectangle 19"/>
          <p:cNvSpPr>
            <a:spLocks noChangeArrowheads="1"/>
          </p:cNvSpPr>
          <p:nvPr/>
        </p:nvSpPr>
        <p:spPr bwMode="auto">
          <a:xfrm>
            <a:off x="901700" y="3600450"/>
            <a:ext cx="460375" cy="528638"/>
          </a:xfrm>
          <a:prstGeom prst="rect">
            <a:avLst/>
          </a:prstGeom>
          <a:solidFill>
            <a:srgbClr val="DBFFB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800"/>
              <a:t>2.</a:t>
            </a:r>
          </a:p>
        </p:txBody>
      </p:sp>
      <p:sp>
        <p:nvSpPr>
          <p:cNvPr id="18441" name="Rectangle 20"/>
          <p:cNvSpPr>
            <a:spLocks noChangeArrowheads="1"/>
          </p:cNvSpPr>
          <p:nvPr/>
        </p:nvSpPr>
        <p:spPr bwMode="auto">
          <a:xfrm>
            <a:off x="901700" y="2946400"/>
            <a:ext cx="460375" cy="528638"/>
          </a:xfrm>
          <a:prstGeom prst="rect">
            <a:avLst/>
          </a:prstGeom>
          <a:solidFill>
            <a:srgbClr val="DBFFB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800"/>
              <a:t>1.</a:t>
            </a:r>
          </a:p>
        </p:txBody>
      </p:sp>
      <p:grpSp>
        <p:nvGrpSpPr>
          <p:cNvPr id="18442" name="Group 32"/>
          <p:cNvGrpSpPr>
            <a:grpSpLocks/>
          </p:cNvGrpSpPr>
          <p:nvPr/>
        </p:nvGrpSpPr>
        <p:grpSpPr bwMode="auto">
          <a:xfrm>
            <a:off x="6680200" y="2703513"/>
            <a:ext cx="2227263" cy="835025"/>
            <a:chOff x="4172" y="2063"/>
            <a:chExt cx="1403" cy="526"/>
          </a:xfrm>
        </p:grpSpPr>
        <p:sp>
          <p:nvSpPr>
            <p:cNvPr id="18444" name="Rectangle 22"/>
            <p:cNvSpPr>
              <a:spLocks noChangeArrowheads="1"/>
            </p:cNvSpPr>
            <p:nvPr/>
          </p:nvSpPr>
          <p:spPr bwMode="auto">
            <a:xfrm>
              <a:off x="4265" y="2142"/>
              <a:ext cx="1106" cy="447"/>
            </a:xfrm>
            <a:prstGeom prst="rect">
              <a:avLst/>
            </a:prstGeom>
            <a:solidFill>
              <a:srgbClr val="DBFFB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8445" name="Oval 23"/>
            <p:cNvSpPr>
              <a:spLocks noChangeArrowheads="1"/>
            </p:cNvSpPr>
            <p:nvPr/>
          </p:nvSpPr>
          <p:spPr bwMode="auto">
            <a:xfrm>
              <a:off x="4861" y="2224"/>
              <a:ext cx="337" cy="313"/>
            </a:xfrm>
            <a:prstGeom prst="ellipse">
              <a:avLst/>
            </a:prstGeom>
            <a:solidFill>
              <a:srgbClr val="CCFFCC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8446" name="Oval 24"/>
            <p:cNvSpPr>
              <a:spLocks noChangeArrowheads="1"/>
            </p:cNvSpPr>
            <p:nvPr/>
          </p:nvSpPr>
          <p:spPr bwMode="auto">
            <a:xfrm>
              <a:off x="4431" y="2226"/>
              <a:ext cx="339" cy="312"/>
            </a:xfrm>
            <a:prstGeom prst="ellipse">
              <a:avLst/>
            </a:prstGeom>
            <a:solidFill>
              <a:srgbClr val="CC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8447" name="Rectangle 25"/>
            <p:cNvSpPr>
              <a:spLocks noChangeArrowheads="1"/>
            </p:cNvSpPr>
            <p:nvPr/>
          </p:nvSpPr>
          <p:spPr bwMode="auto">
            <a:xfrm>
              <a:off x="4172" y="2143"/>
              <a:ext cx="4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000"/>
                <a:t>B</a:t>
              </a:r>
            </a:p>
          </p:txBody>
        </p:sp>
        <p:sp>
          <p:nvSpPr>
            <p:cNvPr id="18448" name="Rectangle 26"/>
            <p:cNvSpPr>
              <a:spLocks noChangeArrowheads="1"/>
            </p:cNvSpPr>
            <p:nvPr/>
          </p:nvSpPr>
          <p:spPr bwMode="auto">
            <a:xfrm>
              <a:off x="5318" y="2063"/>
              <a:ext cx="257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000"/>
                <a:t>S</a:t>
              </a:r>
            </a:p>
          </p:txBody>
        </p:sp>
        <p:sp>
          <p:nvSpPr>
            <p:cNvPr id="18449" name="Rectangle 27"/>
            <p:cNvSpPr>
              <a:spLocks noChangeArrowheads="1"/>
            </p:cNvSpPr>
            <p:nvPr/>
          </p:nvSpPr>
          <p:spPr bwMode="auto">
            <a:xfrm>
              <a:off x="5116" y="2134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000"/>
                <a:t>D</a:t>
              </a:r>
            </a:p>
          </p:txBody>
        </p:sp>
      </p:grpSp>
      <p:sp>
        <p:nvSpPr>
          <p:cNvPr id="18443" name="AutoShape 28"/>
          <p:cNvSpPr>
            <a:spLocks noChangeArrowheads="1"/>
          </p:cNvSpPr>
          <p:nvPr/>
        </p:nvSpPr>
        <p:spPr bwMode="auto">
          <a:xfrm flipH="1">
            <a:off x="6327775" y="3052763"/>
            <a:ext cx="452438" cy="325437"/>
          </a:xfrm>
          <a:prstGeom prst="rightArrow">
            <a:avLst>
              <a:gd name="adj1" fmla="val 50000"/>
              <a:gd name="adj2" fmla="val 69545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13: probabilités conditionnelles</a:t>
            </a:r>
          </a:p>
        </p:txBody>
      </p:sp>
      <p:sp>
        <p:nvSpPr>
          <p:cNvPr id="19463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85900"/>
            <a:ext cx="8272463" cy="16954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400" smtClean="0"/>
              <a:t>Soit les événements: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400" i="1" smtClean="0"/>
              <a:t>A</a:t>
            </a:r>
            <a:r>
              <a:rPr lang="fr-FR" sz="2400" smtClean="0"/>
              <a:t>: le consommateur a acheté le produit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400" i="1" smtClean="0"/>
              <a:t>B</a:t>
            </a:r>
            <a:r>
              <a:rPr lang="fr-FR" sz="2400" smtClean="0"/>
              <a:t>: le consommateur a vu l'annonce télévisée du produit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Avec les probabilités:</a:t>
            </a:r>
          </a:p>
        </p:txBody>
      </p:sp>
      <p:graphicFrame>
        <p:nvGraphicFramePr>
          <p:cNvPr id="19459" name="Object 7">
            <a:hlinkClick r:id="" action="ppaction://ole?verb=0"/>
          </p:cNvPr>
          <p:cNvGraphicFramePr>
            <a:graphicFrameLocks noGrp="1"/>
          </p:cNvGraphicFramePr>
          <p:nvPr>
            <p:ph sz="half" idx="2"/>
          </p:nvPr>
        </p:nvGraphicFramePr>
        <p:xfrm>
          <a:off x="5091113" y="5519738"/>
          <a:ext cx="227012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58" name="Equation" r:id="rId4" imgW="2095200" imgH="571320" progId="Equation.3">
                  <p:embed/>
                </p:oleObj>
              </mc:Choice>
              <mc:Fallback>
                <p:oleObj name="Equation" r:id="rId4" imgW="2095200" imgH="57132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91113" y="5519738"/>
                        <a:ext cx="2270125" cy="619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1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B71FC3B9-31B4-4BD3-94DA-5E4737F4F0A0}" type="slidenum">
              <a:rPr lang="fr-FR" smtClean="0"/>
              <a:pPr/>
              <a:t>52</a:t>
            </a:fld>
            <a:endParaRPr lang="fr-FR" smtClean="0"/>
          </a:p>
        </p:txBody>
      </p:sp>
      <p:graphicFrame>
        <p:nvGraphicFramePr>
          <p:cNvPr id="19458" name="Object 4">
            <a:hlinkClick r:id="" action="ppaction://ole?verb=0"/>
          </p:cNvPr>
          <p:cNvGraphicFramePr>
            <a:graphicFrameLocks noGrp="1"/>
          </p:cNvGraphicFramePr>
          <p:nvPr>
            <p:ph idx="4294967295"/>
          </p:nvPr>
        </p:nvGraphicFramePr>
        <p:xfrm>
          <a:off x="1116013" y="3197225"/>
          <a:ext cx="8027987" cy="206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59" name="Feuille de calcul" r:id="rId6" imgW="4029004" imgH="1038130" progId="Excel.Sheet.8">
                  <p:embed/>
                </p:oleObj>
              </mc:Choice>
              <mc:Fallback>
                <p:oleObj name="Feuille de calcul" r:id="rId6" imgW="4029004" imgH="1038130" progId="Excel.Sheet.8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6013" y="3197225"/>
                        <a:ext cx="8027987" cy="2068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0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1363663" y="5519738"/>
          <a:ext cx="235267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0" name="Equation" r:id="rId8" imgW="2171520" imgH="571320" progId="Equation.3">
                  <p:embed/>
                </p:oleObj>
              </mc:Choice>
              <mc:Fallback>
                <p:oleObj name="Equation" r:id="rId8" imgW="2171520" imgH="57132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3663" y="5519738"/>
                        <a:ext cx="2352675" cy="619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13: calcul des probabilités conditionnelles (suite)</a:t>
            </a:r>
          </a:p>
        </p:txBody>
      </p:sp>
      <p:sp>
        <p:nvSpPr>
          <p:cNvPr id="2048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5446115B-9C2D-4767-ACF4-6A0126F89CDE}" type="slidenum">
              <a:rPr lang="fr-FR" smtClean="0"/>
              <a:pPr/>
              <a:t>53</a:t>
            </a:fld>
            <a:endParaRPr lang="fr-FR" smtClean="0"/>
          </a:p>
        </p:txBody>
      </p:sp>
      <p:sp>
        <p:nvSpPr>
          <p:cNvPr id="20486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Déterminer la probabilité que le consommateur ait acheté et qu’il ait vu l’annonce</a:t>
            </a:r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r>
              <a:rPr lang="fr-FR" smtClean="0"/>
              <a:t>Déterminer la probabilité que le consommateur ait acheté sachant qu’il a vu l’annonce</a:t>
            </a:r>
          </a:p>
          <a:p>
            <a:pPr eaLnBrk="1" hangingPunct="1"/>
            <a:endParaRPr lang="fr-FR" smtClean="0"/>
          </a:p>
        </p:txBody>
      </p:sp>
      <p:graphicFrame>
        <p:nvGraphicFramePr>
          <p:cNvPr id="20482" name="Object 4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3272583"/>
              </p:ext>
            </p:extLst>
          </p:nvPr>
        </p:nvGraphicFramePr>
        <p:xfrm>
          <a:off x="2838259" y="2287662"/>
          <a:ext cx="3494088" cy="97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0" name="Equation" r:id="rId4" imgW="1409400" imgH="393480" progId="Equation.3">
                  <p:embed/>
                </p:oleObj>
              </mc:Choice>
              <mc:Fallback>
                <p:oleObj name="Equation" r:id="rId4" imgW="1409400" imgH="39348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8259" y="2287662"/>
                        <a:ext cx="3494088" cy="974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3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1384300" y="4630738"/>
          <a:ext cx="6400800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1" name="Equation" r:id="rId6" imgW="2577960" imgH="419040" progId="Equation.3">
                  <p:embed/>
                </p:oleObj>
              </mc:Choice>
              <mc:Fallback>
                <p:oleObj name="Equation" r:id="rId6" imgW="2577960" imgH="41904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4300" y="4630738"/>
                        <a:ext cx="6400800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487" name="Group 6"/>
          <p:cNvGrpSpPr>
            <a:grpSpLocks/>
          </p:cNvGrpSpPr>
          <p:nvPr/>
        </p:nvGrpSpPr>
        <p:grpSpPr bwMode="auto">
          <a:xfrm>
            <a:off x="1138238" y="5449888"/>
            <a:ext cx="2070100" cy="1212850"/>
            <a:chOff x="773" y="3511"/>
            <a:chExt cx="1304" cy="764"/>
          </a:xfrm>
        </p:grpSpPr>
        <p:sp>
          <p:nvSpPr>
            <p:cNvPr id="20488" name="Rectangle 7"/>
            <p:cNvSpPr>
              <a:spLocks noChangeArrowheads="1"/>
            </p:cNvSpPr>
            <p:nvPr/>
          </p:nvSpPr>
          <p:spPr bwMode="auto">
            <a:xfrm>
              <a:off x="773" y="3719"/>
              <a:ext cx="1304" cy="55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FR" sz="2600"/>
                <a:t>Probabilité</a:t>
              </a:r>
            </a:p>
            <a:p>
              <a:pPr algn="ctr" eaLnBrk="0" hangingPunct="0"/>
              <a:r>
                <a:rPr lang="fr-FR" sz="2600"/>
                <a:t>conditionnelle</a:t>
              </a:r>
            </a:p>
          </p:txBody>
        </p:sp>
        <p:sp>
          <p:nvSpPr>
            <p:cNvPr id="20489" name="AutoShape 8"/>
            <p:cNvSpPr>
              <a:spLocks noChangeArrowheads="1"/>
            </p:cNvSpPr>
            <p:nvPr/>
          </p:nvSpPr>
          <p:spPr bwMode="auto">
            <a:xfrm rot="-5400000">
              <a:off x="1324" y="3471"/>
              <a:ext cx="192" cy="272"/>
            </a:xfrm>
            <a:prstGeom prst="rightArrow">
              <a:avLst>
                <a:gd name="adj1" fmla="val 50000"/>
                <a:gd name="adj2" fmla="val 50023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13: calcul des probabilités composées (suite)</a:t>
            </a:r>
          </a:p>
        </p:txBody>
      </p:sp>
      <p:sp>
        <p:nvSpPr>
          <p:cNvPr id="21509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08C45A4D-5AB7-4B70-ADCC-95107766A77B}" type="slidenum">
              <a:rPr lang="fr-FR" smtClean="0"/>
              <a:pPr/>
              <a:t>54</a:t>
            </a:fld>
            <a:endParaRPr lang="fr-FR" smtClean="0"/>
          </a:p>
        </p:txBody>
      </p:sp>
      <p:sp>
        <p:nvSpPr>
          <p:cNvPr id="2151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Avec l’aide du dernier résultat, trouver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mtClean="0"/>
              <a:t>       		  en utilisant la formule des probabilités composées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Même résultat qu’à la première question!</a:t>
            </a:r>
          </a:p>
        </p:txBody>
      </p:sp>
      <p:graphicFrame>
        <p:nvGraphicFramePr>
          <p:cNvPr id="21506" name="Object 4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9868301"/>
              </p:ext>
            </p:extLst>
          </p:nvPr>
        </p:nvGraphicFramePr>
        <p:xfrm>
          <a:off x="983996" y="1877663"/>
          <a:ext cx="1641475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06" name="Equation" r:id="rId4" imgW="660240" imgH="203040" progId="Equation.3">
                  <p:embed/>
                </p:oleObj>
              </mc:Choice>
              <mc:Fallback>
                <p:oleObj name="Equation" r:id="rId4" imgW="660240" imgH="203040" progId="Equation.3">
                  <p:embed/>
                  <p:pic>
                    <p:nvPicPr>
                      <p:cNvPr id="0" name="Object 4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3996" y="1877663"/>
                        <a:ext cx="1641475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1466850" y="3275013"/>
          <a:ext cx="4410075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07" name="Equation" r:id="rId6" imgW="1777680" imgH="203040" progId="Equation.3">
                  <p:embed/>
                </p:oleObj>
              </mc:Choice>
              <mc:Fallback>
                <p:oleObj name="Equation" r:id="rId6" imgW="1777680" imgH="20304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6850" y="3275013"/>
                        <a:ext cx="4410075" cy="503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1512" name="Group 6"/>
          <p:cNvGrpSpPr>
            <a:grpSpLocks/>
          </p:cNvGrpSpPr>
          <p:nvPr/>
        </p:nvGrpSpPr>
        <p:grpSpPr bwMode="auto">
          <a:xfrm>
            <a:off x="6161088" y="3108325"/>
            <a:ext cx="2322512" cy="882650"/>
            <a:chOff x="4124" y="2012"/>
            <a:chExt cx="1463" cy="556"/>
          </a:xfrm>
        </p:grpSpPr>
        <p:sp>
          <p:nvSpPr>
            <p:cNvPr id="21513" name="Rectangle 7"/>
            <p:cNvSpPr>
              <a:spLocks noChangeArrowheads="1"/>
            </p:cNvSpPr>
            <p:nvPr/>
          </p:nvSpPr>
          <p:spPr bwMode="auto">
            <a:xfrm>
              <a:off x="4479" y="2012"/>
              <a:ext cx="1108" cy="55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FR" sz="2600"/>
                <a:t>Probabilités</a:t>
              </a:r>
            </a:p>
            <a:p>
              <a:pPr algn="ctr" eaLnBrk="0" hangingPunct="0"/>
              <a:r>
                <a:rPr lang="fr-FR" sz="2600"/>
                <a:t>composées</a:t>
              </a:r>
            </a:p>
          </p:txBody>
        </p:sp>
        <p:sp>
          <p:nvSpPr>
            <p:cNvPr id="21514" name="AutoShape 8"/>
            <p:cNvSpPr>
              <a:spLocks noChangeArrowheads="1"/>
            </p:cNvSpPr>
            <p:nvPr/>
          </p:nvSpPr>
          <p:spPr bwMode="auto">
            <a:xfrm flipH="1">
              <a:off x="4124" y="2137"/>
              <a:ext cx="299" cy="259"/>
            </a:xfrm>
            <a:prstGeom prst="rightArrow">
              <a:avLst>
                <a:gd name="adj1" fmla="val 50000"/>
                <a:gd name="adj2" fmla="val 57749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graphicFrame>
        <p:nvGraphicFramePr>
          <p:cNvPr id="21508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3068638" y="3952875"/>
          <a:ext cx="2551112" cy="97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08" name="Equation" r:id="rId8" imgW="1028520" imgH="393480" progId="Equation.3">
                  <p:embed/>
                </p:oleObj>
              </mc:Choice>
              <mc:Fallback>
                <p:oleObj name="Equation" r:id="rId8" imgW="1028520" imgH="39348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8638" y="3952875"/>
                        <a:ext cx="2551112" cy="974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13: calcul des probabilités conditionnelles (suite)</a:t>
            </a:r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26400" cy="4525963"/>
          </a:xfrm>
        </p:spPr>
        <p:txBody>
          <a:bodyPr/>
          <a:lstStyle/>
          <a:p>
            <a:pPr eaLnBrk="1" hangingPunct="1"/>
            <a:r>
              <a:rPr lang="fr-FR" smtClean="0"/>
              <a:t>Déterminer la probabilité que le consommateur ait acheté et qu’il ait vu l’annonce sachant qu’il a vu l’annonce</a:t>
            </a:r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r>
              <a:rPr lang="fr-FR" smtClean="0"/>
              <a:t>Même résultat qu’à  la deuxième question!</a:t>
            </a:r>
          </a:p>
        </p:txBody>
      </p:sp>
      <p:graphicFrame>
        <p:nvGraphicFramePr>
          <p:cNvPr id="22530" name="Object 4">
            <a:hlinkClick r:id="" action="ppaction://ole?verb=0"/>
          </p:cNvPr>
          <p:cNvGraphicFramePr>
            <a:graphicFrameLocks noGrp="1"/>
          </p:cNvGraphicFramePr>
          <p:nvPr>
            <p:ph sz="half" idx="2"/>
          </p:nvPr>
        </p:nvGraphicFramePr>
        <p:xfrm>
          <a:off x="1439863" y="3103563"/>
          <a:ext cx="6262687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6" name="Equation" r:id="rId4" imgW="2527200" imgH="419040" progId="Equation.3">
                  <p:embed/>
                </p:oleObj>
              </mc:Choice>
              <mc:Fallback>
                <p:oleObj name="Equation" r:id="rId4" imgW="2527200" imgH="4190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9863" y="3103563"/>
                        <a:ext cx="6262687" cy="1038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1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F1562745-ECB7-423F-BB95-AE5E3753CFE8}" type="slidenum">
              <a:rPr lang="fr-FR" smtClean="0"/>
              <a:pPr/>
              <a:t>55</a:t>
            </a:fld>
            <a:endParaRPr lang="fr-FR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13: indépendance d’événements (suite)</a:t>
            </a:r>
          </a:p>
        </p:txBody>
      </p:sp>
      <p:sp>
        <p:nvSpPr>
          <p:cNvPr id="2355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6FC40E05-4FF4-4F4E-8C51-E072058F54DB}" type="slidenum">
              <a:rPr lang="fr-FR" smtClean="0"/>
              <a:pPr/>
              <a:t>56</a:t>
            </a:fld>
            <a:endParaRPr lang="fr-FR" smtClean="0"/>
          </a:p>
        </p:txBody>
      </p:sp>
      <p:sp>
        <p:nvSpPr>
          <p:cNvPr id="2356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dirty="0" smtClean="0"/>
              <a:t>Les événements </a:t>
            </a:r>
            <a:r>
              <a:rPr lang="fr-FR" i="1" dirty="0" smtClean="0"/>
              <a:t>A</a:t>
            </a:r>
            <a:r>
              <a:rPr lang="fr-FR" dirty="0" smtClean="0"/>
              <a:t> et </a:t>
            </a:r>
            <a:r>
              <a:rPr lang="fr-FR" i="1" dirty="0" smtClean="0"/>
              <a:t>B</a:t>
            </a:r>
            <a:r>
              <a:rPr lang="fr-FR" dirty="0" smtClean="0"/>
              <a:t> sont-ils indépendants?</a:t>
            </a:r>
          </a:p>
          <a:p>
            <a:pPr eaLnBrk="1" hangingPunct="1"/>
            <a:r>
              <a:rPr lang="fr-FR" dirty="0" smtClean="0"/>
              <a:t>Il faut montrer que:</a:t>
            </a:r>
          </a:p>
          <a:p>
            <a:pPr lvl="1" eaLnBrk="1" hangingPunct="1"/>
            <a:r>
              <a:rPr lang="fr-FR" dirty="0" smtClean="0"/>
              <a:t>étape 1:</a:t>
            </a:r>
          </a:p>
          <a:p>
            <a:pPr lvl="1" eaLnBrk="1" hangingPunct="1"/>
            <a:r>
              <a:rPr lang="fr-FR" dirty="0" smtClean="0"/>
              <a:t>étape 2: </a:t>
            </a:r>
          </a:p>
          <a:p>
            <a:pPr lvl="1" eaLnBrk="1" hangingPunct="1"/>
            <a:r>
              <a:rPr lang="fr-FR" dirty="0" smtClean="0"/>
              <a:t>étape 3:</a:t>
            </a:r>
          </a:p>
          <a:p>
            <a:pPr lvl="1" eaLnBrk="1" hangingPunct="1">
              <a:buFontTx/>
              <a:buNone/>
            </a:pPr>
            <a:endParaRPr lang="fr-FR" dirty="0" smtClean="0"/>
          </a:p>
          <a:p>
            <a:pPr lvl="1" eaLnBrk="1" hangingPunct="1">
              <a:buFontTx/>
              <a:buNone/>
            </a:pPr>
            <a:r>
              <a:rPr lang="fr-FR" dirty="0" smtClean="0"/>
              <a:t>Donc, </a:t>
            </a:r>
            <a:r>
              <a:rPr lang="fr-FR" i="1" dirty="0" smtClean="0"/>
              <a:t>A</a:t>
            </a:r>
            <a:r>
              <a:rPr lang="fr-FR" dirty="0" smtClean="0"/>
              <a:t> et </a:t>
            </a:r>
            <a:r>
              <a:rPr lang="fr-FR" i="1" dirty="0" smtClean="0"/>
              <a:t>B</a:t>
            </a:r>
            <a:r>
              <a:rPr lang="fr-FR" dirty="0" smtClean="0"/>
              <a:t> ne sont pas indépendants</a:t>
            </a:r>
          </a:p>
        </p:txBody>
      </p:sp>
      <p:graphicFrame>
        <p:nvGraphicFramePr>
          <p:cNvPr id="23554" name="Object 4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8211685"/>
              </p:ext>
            </p:extLst>
          </p:nvPr>
        </p:nvGraphicFramePr>
        <p:xfrm>
          <a:off x="2652713" y="2410287"/>
          <a:ext cx="3436937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86" name="Equation" r:id="rId4" imgW="1384200" imgH="203040" progId="Equation.3">
                  <p:embed/>
                </p:oleObj>
              </mc:Choice>
              <mc:Fallback>
                <p:oleObj name="Equation" r:id="rId4" imgW="1384200" imgH="2030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2713" y="2410287"/>
                        <a:ext cx="3436937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5" name="Object 5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02520417"/>
              </p:ext>
            </p:extLst>
          </p:nvPr>
        </p:nvGraphicFramePr>
        <p:xfrm>
          <a:off x="2652713" y="2934162"/>
          <a:ext cx="2278062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87" name="Equation" r:id="rId6" imgW="1892160" imgH="368280" progId="Equation.3">
                  <p:embed/>
                </p:oleObj>
              </mc:Choice>
              <mc:Fallback>
                <p:oleObj name="Equation" r:id="rId6" imgW="1892160" imgH="36828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2713" y="2934162"/>
                        <a:ext cx="2278062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Object 6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5476666"/>
              </p:ext>
            </p:extLst>
          </p:nvPr>
        </p:nvGraphicFramePr>
        <p:xfrm>
          <a:off x="3881057" y="4674301"/>
          <a:ext cx="1352550" cy="347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88" name="Equation" r:id="rId8" imgW="1143000" imgH="291960" progId="Equation.3">
                  <p:embed/>
                </p:oleObj>
              </mc:Choice>
              <mc:Fallback>
                <p:oleObj name="Equation" r:id="rId8" imgW="1143000" imgH="29196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1057" y="4674301"/>
                        <a:ext cx="1352550" cy="347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7" name="Object 7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9053054"/>
              </p:ext>
            </p:extLst>
          </p:nvPr>
        </p:nvGraphicFramePr>
        <p:xfrm>
          <a:off x="2614232" y="3431438"/>
          <a:ext cx="5668962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89" name="Equation" r:id="rId10" imgW="2286000" imgH="203040" progId="Equation.3">
                  <p:embed/>
                </p:oleObj>
              </mc:Choice>
              <mc:Fallback>
                <p:oleObj name="Equation" r:id="rId10" imgW="2286000" imgH="2030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4232" y="3431438"/>
                        <a:ext cx="5668962" cy="503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3561" name="Group 8"/>
          <p:cNvGrpSpPr>
            <a:grpSpLocks/>
          </p:cNvGrpSpPr>
          <p:nvPr/>
        </p:nvGrpSpPr>
        <p:grpSpPr bwMode="auto">
          <a:xfrm>
            <a:off x="6203950" y="2532063"/>
            <a:ext cx="2619375" cy="882650"/>
            <a:chOff x="3791" y="1685"/>
            <a:chExt cx="1650" cy="556"/>
          </a:xfrm>
        </p:grpSpPr>
        <p:sp>
          <p:nvSpPr>
            <p:cNvPr id="23562" name="Rectangle 9"/>
            <p:cNvSpPr>
              <a:spLocks noChangeArrowheads="1"/>
            </p:cNvSpPr>
            <p:nvPr/>
          </p:nvSpPr>
          <p:spPr bwMode="auto">
            <a:xfrm>
              <a:off x="4230" y="1685"/>
              <a:ext cx="1211" cy="55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FR" sz="2600"/>
                <a:t>Événements</a:t>
              </a:r>
            </a:p>
            <a:p>
              <a:pPr algn="ctr" eaLnBrk="0" hangingPunct="0"/>
              <a:r>
                <a:rPr lang="fr-FR" sz="2600"/>
                <a:t>indépendants</a:t>
              </a:r>
            </a:p>
          </p:txBody>
        </p:sp>
        <p:sp>
          <p:nvSpPr>
            <p:cNvPr id="23563" name="AutoShape 10"/>
            <p:cNvSpPr>
              <a:spLocks noChangeArrowheads="1"/>
            </p:cNvSpPr>
            <p:nvPr/>
          </p:nvSpPr>
          <p:spPr bwMode="auto">
            <a:xfrm flipH="1">
              <a:off x="3791" y="1791"/>
              <a:ext cx="299" cy="259"/>
            </a:xfrm>
            <a:prstGeom prst="rightArrow">
              <a:avLst>
                <a:gd name="adj1" fmla="val 50000"/>
                <a:gd name="adj2" fmla="val 57749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14: probabilités conditionnelles</a:t>
            </a:r>
          </a:p>
        </p:txBody>
      </p:sp>
      <p:sp>
        <p:nvSpPr>
          <p:cNvPr id="24579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F8D22DA4-98A7-4AD8-804D-4CCE484928A0}" type="slidenum">
              <a:rPr lang="fr-FR" smtClean="0"/>
              <a:pPr/>
              <a:t>57</a:t>
            </a:fld>
            <a:endParaRPr lang="fr-FR" smtClean="0"/>
          </a:p>
        </p:txBody>
      </p:sp>
      <p:graphicFrame>
        <p:nvGraphicFramePr>
          <p:cNvPr id="24578" name="Object 4">
            <a:hlinkClick r:id="" action="ppaction://ole?verb=0"/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914400" y="2882900"/>
          <a:ext cx="7550150" cy="2490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14" name="Feuille de calcul" r:id="rId4" imgW="3695462" imgH="1219152" progId="Excel.Sheet.8">
                  <p:embed/>
                </p:oleObj>
              </mc:Choice>
              <mc:Fallback>
                <p:oleObj name="Feuille de calcul" r:id="rId4" imgW="3695462" imgH="1219152" progId="Excel.Sheet.8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2882900"/>
                        <a:ext cx="7550150" cy="2490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1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1273175"/>
          </a:xfrm>
        </p:spPr>
        <p:txBody>
          <a:bodyPr/>
          <a:lstStyle/>
          <a:p>
            <a:pPr eaLnBrk="1" hangingPunct="1"/>
            <a:r>
              <a:rPr lang="fr-FR" smtClean="0"/>
              <a:t>Le dénombrement des dossiers d’une entreprise de 16000 employés en fonction de l’âge et du sexe est: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14: calcul des probabilités (suite)</a:t>
            </a:r>
          </a:p>
        </p:txBody>
      </p:sp>
      <p:sp>
        <p:nvSpPr>
          <p:cNvPr id="2560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00584" y="6210300"/>
            <a:ext cx="457200" cy="457200"/>
          </a:xfrm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4B74B612-92D9-4801-BC71-3F7E8DCA7808}" type="slidenum">
              <a:rPr lang="fr-FR" smtClean="0"/>
              <a:pPr/>
              <a:t>58</a:t>
            </a:fld>
            <a:endParaRPr lang="fr-FR" smtClean="0"/>
          </a:p>
        </p:txBody>
      </p:sp>
      <p:sp>
        <p:nvSpPr>
          <p:cNvPr id="25606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dirty="0" smtClean="0"/>
              <a:t>Déterminer la probabilité qu’un employé ait moins de 30 ans</a:t>
            </a:r>
          </a:p>
          <a:p>
            <a:pPr eaLnBrk="1" hangingPunct="1"/>
            <a:endParaRPr lang="fr-FR" dirty="0" smtClean="0"/>
          </a:p>
          <a:p>
            <a:pPr eaLnBrk="1" hangingPunct="1"/>
            <a:endParaRPr lang="fr-FR" dirty="0" smtClean="0"/>
          </a:p>
          <a:p>
            <a:pPr eaLnBrk="1" hangingPunct="1"/>
            <a:endParaRPr lang="fr-FR" dirty="0" smtClean="0"/>
          </a:p>
          <a:p>
            <a:pPr eaLnBrk="1" hangingPunct="1"/>
            <a:r>
              <a:rPr lang="fr-FR" dirty="0" smtClean="0"/>
              <a:t>Déterminer </a:t>
            </a:r>
            <a:r>
              <a:rPr lang="fr-FR" dirty="0" smtClean="0"/>
              <a:t>la probabilité qu’un employé ait moins de 30 ans et qu’il soit de sexe féminin</a:t>
            </a:r>
          </a:p>
          <a:p>
            <a:pPr eaLnBrk="1" hangingPunct="1"/>
            <a:endParaRPr lang="fr-FR" dirty="0" smtClean="0"/>
          </a:p>
        </p:txBody>
      </p:sp>
      <p:graphicFrame>
        <p:nvGraphicFramePr>
          <p:cNvPr id="25602" name="Object 4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2890431"/>
              </p:ext>
            </p:extLst>
          </p:nvPr>
        </p:nvGraphicFramePr>
        <p:xfrm>
          <a:off x="2223200" y="4523832"/>
          <a:ext cx="4225925" cy="92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70" name="Equation" r:id="rId4" imgW="1790640" imgH="393480" progId="Equation.3">
                  <p:embed/>
                </p:oleObj>
              </mc:Choice>
              <mc:Fallback>
                <p:oleObj name="Equation" r:id="rId4" imgW="1790640" imgH="39348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3200" y="4523832"/>
                        <a:ext cx="4225925" cy="928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Object 5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5754680"/>
              </p:ext>
            </p:extLst>
          </p:nvPr>
        </p:nvGraphicFramePr>
        <p:xfrm>
          <a:off x="2595436" y="2015037"/>
          <a:ext cx="3700463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71" name="Equation" r:id="rId6" imgW="1473120" imgH="393480" progId="Equation.3">
                  <p:embed/>
                </p:oleObj>
              </mc:Choice>
              <mc:Fallback>
                <p:oleObj name="Equation" r:id="rId6" imgW="1473120" imgH="39348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5436" y="2015037"/>
                        <a:ext cx="3700463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14: calcul des probabilités conditionnelles (suite)</a:t>
            </a:r>
          </a:p>
        </p:txBody>
      </p:sp>
      <p:sp>
        <p:nvSpPr>
          <p:cNvPr id="2662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27097F59-D7A6-4750-BD3E-AE92B6661FCE}" type="slidenum">
              <a:rPr lang="fr-FR" smtClean="0"/>
              <a:pPr/>
              <a:t>59</a:t>
            </a:fld>
            <a:endParaRPr lang="fr-FR" dirty="0" smtClean="0"/>
          </a:p>
        </p:txBody>
      </p:sp>
      <p:sp>
        <p:nvSpPr>
          <p:cNvPr id="2663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Déterminer la probabilité qu’un employé ait moins de 30 ans sachant qu’il est de sexe féminin</a:t>
            </a:r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>
              <a:buClr>
                <a:schemeClr val="tx2"/>
              </a:buClr>
            </a:pPr>
            <a:r>
              <a:rPr lang="fr-FR" smtClean="0"/>
              <a:t>Déterminer la probabilité qu’un employé ait plus de 40 ans et qu’il soit de sexe masculin</a:t>
            </a:r>
          </a:p>
        </p:txBody>
      </p:sp>
      <p:graphicFrame>
        <p:nvGraphicFramePr>
          <p:cNvPr id="26626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2543175" y="5141913"/>
          <a:ext cx="4044950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94" name="Equation" r:id="rId4" imgW="1612800" imgH="393480" progId="Equation.3">
                  <p:embed/>
                </p:oleObj>
              </mc:Choice>
              <mc:Fallback>
                <p:oleObj name="Equation" r:id="rId4" imgW="1612800" imgH="39348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3175" y="5141913"/>
                        <a:ext cx="4044950" cy="984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Object 5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7887054"/>
              </p:ext>
            </p:extLst>
          </p:nvPr>
        </p:nvGraphicFramePr>
        <p:xfrm>
          <a:off x="1141413" y="2676369"/>
          <a:ext cx="6904037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95" name="Equation" r:id="rId6" imgW="2793960" imgH="431640" progId="Equation.3">
                  <p:embed/>
                </p:oleObj>
              </mc:Choice>
              <mc:Fallback>
                <p:oleObj name="Equation" r:id="rId6" imgW="2793960" imgH="43164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1413" y="2676369"/>
                        <a:ext cx="6904037" cy="1073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14: calcul des probabilités (suite)</a:t>
            </a:r>
          </a:p>
        </p:txBody>
      </p:sp>
      <p:sp>
        <p:nvSpPr>
          <p:cNvPr id="27653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09FCBAFB-5EFB-46C3-BC65-9CBFCCB3D077}" type="slidenum">
              <a:rPr lang="fr-FR" smtClean="0"/>
              <a:pPr/>
              <a:t>60</a:t>
            </a:fld>
            <a:endParaRPr lang="fr-FR" dirty="0" smtClean="0"/>
          </a:p>
        </p:txBody>
      </p:sp>
      <p:graphicFrame>
        <p:nvGraphicFramePr>
          <p:cNvPr id="27650" name="Object 4">
            <a:hlinkClick r:id="" action="ppaction://ole?verb=0"/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860425" y="2913063"/>
          <a:ext cx="6237288" cy="50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0" name="Equation" r:id="rId4" imgW="2527200" imgH="203040" progId="Equation.3">
                  <p:embed/>
                </p:oleObj>
              </mc:Choice>
              <mc:Fallback>
                <p:oleObj name="Equation" r:id="rId4" imgW="2527200" imgH="2030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0425" y="2913063"/>
                        <a:ext cx="6237288" cy="501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5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eaLnBrk="1" hangingPunct="1"/>
            <a:r>
              <a:rPr lang="fr-FR" smtClean="0"/>
              <a:t>Déterminer la probabilité qu’un employé ait moins de 40 ans et qu’il soit de sexe féminin</a:t>
            </a:r>
          </a:p>
        </p:txBody>
      </p:sp>
      <p:graphicFrame>
        <p:nvGraphicFramePr>
          <p:cNvPr id="27651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3319463" y="3733800"/>
          <a:ext cx="3749675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1" name="Equation" r:id="rId6" imgW="1511280" imgH="203040" progId="Equation.3">
                  <p:embed/>
                </p:oleObj>
              </mc:Choice>
              <mc:Fallback>
                <p:oleObj name="Equation" r:id="rId6" imgW="1511280" imgH="2030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9463" y="3733800"/>
                        <a:ext cx="3749675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2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3346450" y="4479925"/>
          <a:ext cx="5740400" cy="987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2" name="Equation" r:id="rId8" imgW="2286000" imgH="393480" progId="Equation.3">
                  <p:embed/>
                </p:oleObj>
              </mc:Choice>
              <mc:Fallback>
                <p:oleObj name="Equation" r:id="rId8" imgW="2286000" imgH="39348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6450" y="4479925"/>
                        <a:ext cx="5740400" cy="987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14: calcul des probabilités (suite)</a:t>
            </a:r>
          </a:p>
        </p:txBody>
      </p:sp>
      <p:sp>
        <p:nvSpPr>
          <p:cNvPr id="2867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0477317F-D439-42D4-A4B9-C55DDCCAB68F}" type="slidenum">
              <a:rPr lang="fr-FR" smtClean="0"/>
              <a:pPr/>
              <a:t>61</a:t>
            </a:fld>
            <a:endParaRPr lang="fr-FR" dirty="0" smtClean="0"/>
          </a:p>
        </p:txBody>
      </p:sp>
      <p:sp>
        <p:nvSpPr>
          <p:cNvPr id="2868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845050"/>
          </a:xfrm>
        </p:spPr>
        <p:txBody>
          <a:bodyPr/>
          <a:lstStyle/>
          <a:p>
            <a:pPr eaLnBrk="1" hangingPunct="1"/>
            <a:r>
              <a:rPr lang="fr-FR" smtClean="0"/>
              <a:t>Les événements </a:t>
            </a:r>
            <a:r>
              <a:rPr lang="fr-FR" i="1" smtClean="0"/>
              <a:t>A</a:t>
            </a:r>
            <a:r>
              <a:rPr lang="fr-FR" smtClean="0"/>
              <a:t> et </a:t>
            </a:r>
            <a:r>
              <a:rPr lang="fr-FR" i="1" smtClean="0"/>
              <a:t>F</a:t>
            </a:r>
            <a:r>
              <a:rPr lang="fr-FR" smtClean="0"/>
              <a:t> sont-ils indépendants?</a:t>
            </a:r>
            <a:endParaRPr lang="fr-CA" smtClean="0"/>
          </a:p>
          <a:p>
            <a:pPr eaLnBrk="1" hangingPunct="1"/>
            <a:r>
              <a:rPr lang="fr-FR" smtClean="0"/>
              <a:t>Il faut montrer que:</a:t>
            </a:r>
          </a:p>
          <a:p>
            <a:pPr lvl="1" eaLnBrk="1" hangingPunct="1">
              <a:spcBef>
                <a:spcPct val="40000"/>
              </a:spcBef>
              <a:buFontTx/>
              <a:buNone/>
            </a:pPr>
            <a:r>
              <a:rPr lang="fr-FR" sz="3000" smtClean="0"/>
              <a:t>étape 1:</a:t>
            </a:r>
          </a:p>
          <a:p>
            <a:pPr lvl="1" eaLnBrk="1" hangingPunct="1">
              <a:spcBef>
                <a:spcPct val="40000"/>
              </a:spcBef>
              <a:buFontTx/>
              <a:buNone/>
            </a:pPr>
            <a:r>
              <a:rPr lang="fr-FR" sz="3000" smtClean="0"/>
              <a:t>étape 2: </a:t>
            </a:r>
          </a:p>
          <a:p>
            <a:pPr lvl="1" eaLnBrk="1" hangingPunct="1">
              <a:spcBef>
                <a:spcPct val="40000"/>
              </a:spcBef>
              <a:buFontTx/>
              <a:buNone/>
            </a:pPr>
            <a:r>
              <a:rPr lang="fr-FR" sz="3000" smtClean="0"/>
              <a:t>étape 3</a:t>
            </a:r>
            <a:r>
              <a:rPr lang="fr-CA" sz="3000" smtClean="0"/>
              <a:t>:</a:t>
            </a:r>
            <a:endParaRPr lang="fr-FR" sz="3300" smtClean="0"/>
          </a:p>
          <a:p>
            <a:pPr eaLnBrk="1" hangingPunct="1"/>
            <a:endParaRPr lang="en-US" smtClean="0"/>
          </a:p>
          <a:p>
            <a:pPr eaLnBrk="1" hangingPunct="1"/>
            <a:endParaRPr lang="fr-FR" smtClean="0"/>
          </a:p>
          <a:p>
            <a:pPr eaLnBrk="1" hangingPunct="1"/>
            <a:r>
              <a:rPr lang="fr-FR" smtClean="0"/>
              <a:t>Donc, </a:t>
            </a:r>
            <a:r>
              <a:rPr lang="fr-FR" i="1" smtClean="0"/>
              <a:t>A</a:t>
            </a:r>
            <a:r>
              <a:rPr lang="fr-FR" smtClean="0"/>
              <a:t> et </a:t>
            </a:r>
            <a:r>
              <a:rPr lang="fr-FR" i="1" smtClean="0"/>
              <a:t>F</a:t>
            </a:r>
            <a:r>
              <a:rPr lang="fr-FR" smtClean="0"/>
              <a:t> ne sont pas indépendants</a:t>
            </a:r>
          </a:p>
        </p:txBody>
      </p:sp>
      <p:graphicFrame>
        <p:nvGraphicFramePr>
          <p:cNvPr id="28674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2401888" y="2825750"/>
          <a:ext cx="293687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06" name="Equation" r:id="rId4" imgW="1384200" imgH="203040" progId="Equation.3">
                  <p:embed/>
                </p:oleObj>
              </mc:Choice>
              <mc:Fallback>
                <p:oleObj name="Equation" r:id="rId4" imgW="1384200" imgH="2030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1888" y="2825750"/>
                        <a:ext cx="2936875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5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2400300" y="3484563"/>
          <a:ext cx="4791075" cy="39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07" name="Equation" r:id="rId6" imgW="4457520" imgH="368280" progId="Equation.3">
                  <p:embed/>
                </p:oleObj>
              </mc:Choice>
              <mc:Fallback>
                <p:oleObj name="Equation" r:id="rId6" imgW="4457520" imgH="36828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3484563"/>
                        <a:ext cx="4791075" cy="39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6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3309938" y="5037138"/>
          <a:ext cx="2592387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08" name="Equation" r:id="rId8" imgW="2590560" imgH="330120" progId="Equation.3">
                  <p:embed/>
                </p:oleObj>
              </mc:Choice>
              <mc:Fallback>
                <p:oleObj name="Equation" r:id="rId8" imgW="2590560" imgH="33012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9938" y="5037138"/>
                        <a:ext cx="2592387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7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2330450" y="3859213"/>
          <a:ext cx="5162550" cy="90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09" name="Equation" r:id="rId10" imgW="2412720" imgH="393480" progId="Equation.3">
                  <p:embed/>
                </p:oleObj>
              </mc:Choice>
              <mc:Fallback>
                <p:oleObj name="Equation" r:id="rId10" imgW="2412720" imgH="39348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0450" y="3859213"/>
                        <a:ext cx="5162550" cy="909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8681" name="Group 8"/>
          <p:cNvGrpSpPr>
            <a:grpSpLocks/>
          </p:cNvGrpSpPr>
          <p:nvPr/>
        </p:nvGrpSpPr>
        <p:grpSpPr bwMode="auto">
          <a:xfrm>
            <a:off x="6289675" y="2576513"/>
            <a:ext cx="2435225" cy="882650"/>
            <a:chOff x="3481" y="1652"/>
            <a:chExt cx="1534" cy="556"/>
          </a:xfrm>
        </p:grpSpPr>
        <p:sp>
          <p:nvSpPr>
            <p:cNvPr id="28682" name="Rectangle 9"/>
            <p:cNvSpPr>
              <a:spLocks noChangeArrowheads="1"/>
            </p:cNvSpPr>
            <p:nvPr/>
          </p:nvSpPr>
          <p:spPr bwMode="auto">
            <a:xfrm>
              <a:off x="3716" y="1652"/>
              <a:ext cx="1299" cy="55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fr-FR" sz="2600"/>
                <a:t>Événements indépendants</a:t>
              </a:r>
            </a:p>
          </p:txBody>
        </p:sp>
        <p:sp>
          <p:nvSpPr>
            <p:cNvPr id="28683" name="AutoShape 10"/>
            <p:cNvSpPr>
              <a:spLocks noChangeArrowheads="1"/>
            </p:cNvSpPr>
            <p:nvPr/>
          </p:nvSpPr>
          <p:spPr bwMode="auto">
            <a:xfrm flipH="1">
              <a:off x="3481" y="1791"/>
              <a:ext cx="208" cy="259"/>
            </a:xfrm>
            <a:prstGeom prst="rightArrow">
              <a:avLst>
                <a:gd name="adj1" fmla="val 50000"/>
                <a:gd name="adj2" fmla="val 50023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Calcul des probabilités à partir d’un tableau croisé</a:t>
            </a:r>
          </a:p>
        </p:txBody>
      </p:sp>
      <p:sp>
        <p:nvSpPr>
          <p:cNvPr id="8704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7AAC5B18-15F3-4A67-A4FA-E7195CDBA544}" type="slidenum">
              <a:rPr lang="fr-FR" smtClean="0"/>
              <a:pPr/>
              <a:t>62</a:t>
            </a:fld>
            <a:endParaRPr lang="fr-FR" dirty="0" smtClean="0"/>
          </a:p>
        </p:txBody>
      </p:sp>
      <p:sp>
        <p:nvSpPr>
          <p:cNvPr id="8704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On dispose quelques fois d’un tableau croisé pour calculer les probabilités</a:t>
            </a:r>
          </a:p>
          <a:p>
            <a:pPr eaLnBrk="1" hangingPunct="1"/>
            <a:r>
              <a:rPr lang="fr-FR" smtClean="0"/>
              <a:t>On peut alors utiliser les probabilités conjointes ou les probabilités marginales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Les probabilités conjointes et marginales</a:t>
            </a:r>
          </a:p>
        </p:txBody>
      </p:sp>
      <p:graphicFrame>
        <p:nvGraphicFramePr>
          <p:cNvPr id="875703" name="Group 183"/>
          <p:cNvGraphicFramePr>
            <a:graphicFrameLocks noGrp="1"/>
          </p:cNvGraphicFramePr>
          <p:nvPr>
            <p:ph sz="quarter" idx="2"/>
          </p:nvPr>
        </p:nvGraphicFramePr>
        <p:xfrm>
          <a:off x="1304925" y="2790825"/>
          <a:ext cx="7043738" cy="2790825"/>
        </p:xfrm>
        <a:graphic>
          <a:graphicData uri="http://schemas.openxmlformats.org/drawingml/2006/table">
            <a:tbl>
              <a:tblPr/>
              <a:tblGrid>
                <a:gridCol w="1724025"/>
                <a:gridCol w="1428750"/>
                <a:gridCol w="1419225"/>
                <a:gridCol w="1390650"/>
                <a:gridCol w="1081088"/>
              </a:tblGrid>
              <a:tr h="50482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Caractère </a:t>
                      </a:r>
                      <a:r>
                        <a:rPr kumimoji="0" lang="fr-FR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Caractère </a:t>
                      </a:r>
                      <a:r>
                        <a:rPr kumimoji="0" lang="fr-FR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P(A 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sym typeface="Symbol" pitchFamily="18" charset="2"/>
                        </a:rPr>
                        <a:t>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P(B 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sym typeface="Symbol" pitchFamily="18" charset="2"/>
                        </a:rPr>
                        <a:t>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P(C 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sym typeface="Symbol" pitchFamily="18" charset="2"/>
                        </a:rPr>
                        <a:t>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P(A 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sym typeface="Symbol" pitchFamily="18" charset="2"/>
                        </a:rPr>
                        <a:t>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E)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P(B 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sym typeface="Symbol" pitchFamily="18" charset="2"/>
                        </a:rPr>
                        <a:t>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E)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P(C 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sym typeface="Symbol" pitchFamily="18" charset="2"/>
                        </a:rPr>
                        <a:t>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E)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P(E)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P(A 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sym typeface="Symbol" pitchFamily="18" charset="2"/>
                        </a:rPr>
                        <a:t>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F)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P(B 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sym typeface="Symbol" pitchFamily="18" charset="2"/>
                        </a:rPr>
                        <a:t>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F)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P(C 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sym typeface="Symbol" pitchFamily="18" charset="2"/>
                        </a:rPr>
                        <a:t> 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P(F)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P(B)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P(S)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8066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8D9BCE2A-8EFB-4F04-9E62-0329DD9A1447}" type="slidenum">
              <a:rPr lang="fr-FR" smtClean="0"/>
              <a:pPr/>
              <a:t>63</a:t>
            </a:fld>
            <a:endParaRPr lang="fr-FR" dirty="0" smtClean="0"/>
          </a:p>
        </p:txBody>
      </p:sp>
      <p:sp>
        <p:nvSpPr>
          <p:cNvPr id="88107" name="Text Box 156"/>
          <p:cNvSpPr txBox="1">
            <a:spLocks noChangeArrowheads="1"/>
          </p:cNvSpPr>
          <p:nvPr/>
        </p:nvSpPr>
        <p:spPr bwMode="auto">
          <a:xfrm>
            <a:off x="1419225" y="180975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/>
              <a:t>Probabilités conjointes</a:t>
            </a:r>
          </a:p>
        </p:txBody>
      </p:sp>
      <p:sp>
        <p:nvSpPr>
          <p:cNvPr id="88108" name="Text Box 157"/>
          <p:cNvSpPr txBox="1">
            <a:spLocks noChangeArrowheads="1"/>
          </p:cNvSpPr>
          <p:nvPr/>
        </p:nvSpPr>
        <p:spPr bwMode="auto">
          <a:xfrm>
            <a:off x="5572125" y="1762125"/>
            <a:ext cx="318135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FR" sz="2400"/>
              <a:t>Probabilités marginales du caractère 2</a:t>
            </a:r>
          </a:p>
        </p:txBody>
      </p:sp>
      <p:sp>
        <p:nvSpPr>
          <p:cNvPr id="88109" name="Text Box 158"/>
          <p:cNvSpPr txBox="1">
            <a:spLocks noChangeArrowheads="1"/>
          </p:cNvSpPr>
          <p:nvPr/>
        </p:nvSpPr>
        <p:spPr bwMode="auto">
          <a:xfrm>
            <a:off x="3543300" y="5753100"/>
            <a:ext cx="318135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400"/>
              <a:t>Probabilités marginales du caractère 1</a:t>
            </a:r>
          </a:p>
        </p:txBody>
      </p:sp>
      <p:sp>
        <p:nvSpPr>
          <p:cNvPr id="88110" name="AutoShape 163"/>
          <p:cNvSpPr>
            <a:spLocks/>
          </p:cNvSpPr>
          <p:nvPr/>
        </p:nvSpPr>
        <p:spPr bwMode="auto">
          <a:xfrm rot="-5400000" flipH="1" flipV="1">
            <a:off x="4981575" y="3867150"/>
            <a:ext cx="333375" cy="3609975"/>
          </a:xfrm>
          <a:prstGeom prst="rightBrace">
            <a:avLst>
              <a:gd name="adj1" fmla="val 90238"/>
              <a:gd name="adj2" fmla="val 50000"/>
            </a:avLst>
          </a:prstGeom>
          <a:noFill/>
          <a:ln w="28575" cap="sq">
            <a:solidFill>
              <a:srgbClr val="FF66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8111" name="AutoShape 164"/>
          <p:cNvSpPr>
            <a:spLocks/>
          </p:cNvSpPr>
          <p:nvPr/>
        </p:nvSpPr>
        <p:spPr bwMode="auto">
          <a:xfrm rot="10800000" flipH="1" flipV="1">
            <a:off x="8229600" y="3819525"/>
            <a:ext cx="333375" cy="1238250"/>
          </a:xfrm>
          <a:prstGeom prst="rightBrace">
            <a:avLst>
              <a:gd name="adj1" fmla="val 30952"/>
              <a:gd name="adj2" fmla="val 50000"/>
            </a:avLst>
          </a:prstGeom>
          <a:noFill/>
          <a:ln w="28575" cap="sq">
            <a:solidFill>
              <a:srgbClr val="FF66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8112" name="Freeform 165"/>
          <p:cNvSpPr>
            <a:spLocks/>
          </p:cNvSpPr>
          <p:nvPr/>
        </p:nvSpPr>
        <p:spPr bwMode="auto">
          <a:xfrm>
            <a:off x="8439150" y="2505075"/>
            <a:ext cx="352425" cy="1933575"/>
          </a:xfrm>
          <a:custGeom>
            <a:avLst/>
            <a:gdLst>
              <a:gd name="T0" fmla="*/ 109373 w 174"/>
              <a:gd name="T1" fmla="*/ 1933575 h 1224"/>
              <a:gd name="T2" fmla="*/ 352425 w 174"/>
              <a:gd name="T3" fmla="*/ 1914618 h 1224"/>
              <a:gd name="T4" fmla="*/ 0 w 174"/>
              <a:gd name="T5" fmla="*/ 0 h 1224"/>
              <a:gd name="T6" fmla="*/ 0 60000 65536"/>
              <a:gd name="T7" fmla="*/ 0 60000 65536"/>
              <a:gd name="T8" fmla="*/ 0 60000 65536"/>
              <a:gd name="T9" fmla="*/ 0 w 174"/>
              <a:gd name="T10" fmla="*/ 0 h 1224"/>
              <a:gd name="T11" fmla="*/ 174 w 174"/>
              <a:gd name="T12" fmla="*/ 1224 h 12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4" h="1224">
                <a:moveTo>
                  <a:pt x="54" y="1224"/>
                </a:moveTo>
                <a:lnTo>
                  <a:pt x="174" y="1212"/>
                </a:lnTo>
                <a:lnTo>
                  <a:pt x="0" y="0"/>
                </a:lnTo>
              </a:path>
            </a:pathLst>
          </a:custGeom>
          <a:noFill/>
          <a:ln w="28575" cap="flat" cmpd="sng">
            <a:solidFill>
              <a:srgbClr val="FF6600"/>
            </a:solidFill>
            <a:prstDash val="dash"/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88113" name="Line 166"/>
          <p:cNvSpPr>
            <a:spLocks noChangeShapeType="1"/>
          </p:cNvSpPr>
          <p:nvPr/>
        </p:nvSpPr>
        <p:spPr bwMode="auto">
          <a:xfrm>
            <a:off x="2962275" y="2190750"/>
            <a:ext cx="533400" cy="1638300"/>
          </a:xfrm>
          <a:prstGeom prst="line">
            <a:avLst/>
          </a:prstGeom>
          <a:noFill/>
          <a:ln w="28575">
            <a:solidFill>
              <a:srgbClr val="FF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88114" name="Line 167"/>
          <p:cNvSpPr>
            <a:spLocks noChangeShapeType="1"/>
          </p:cNvSpPr>
          <p:nvPr/>
        </p:nvSpPr>
        <p:spPr bwMode="auto">
          <a:xfrm>
            <a:off x="3619500" y="2181225"/>
            <a:ext cx="1000125" cy="1647825"/>
          </a:xfrm>
          <a:prstGeom prst="line">
            <a:avLst/>
          </a:prstGeom>
          <a:noFill/>
          <a:ln w="28575">
            <a:solidFill>
              <a:srgbClr val="FF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Calcul des probabilités marginales</a:t>
            </a:r>
            <a:br>
              <a:rPr lang="fr-FR" sz="3600" smtClean="0"/>
            </a:br>
            <a:r>
              <a:rPr lang="fr-FR" sz="3600" smtClean="0"/>
              <a:t>et conditionnelles</a:t>
            </a:r>
          </a:p>
        </p:txBody>
      </p:sp>
      <p:sp>
        <p:nvSpPr>
          <p:cNvPr id="2970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514350" y="1588770"/>
            <a:ext cx="8115300" cy="4525963"/>
          </a:xfrm>
        </p:spPr>
        <p:txBody>
          <a:bodyPr/>
          <a:lstStyle/>
          <a:p>
            <a:pPr eaLnBrk="1" hangingPunct="1"/>
            <a:r>
              <a:rPr lang="fr-FR" i="1" smtClean="0"/>
              <a:t>P(A) = P(A </a:t>
            </a:r>
            <a:r>
              <a:rPr lang="fr-FR" i="1" smtClean="0">
                <a:sym typeface="Symbol" pitchFamily="18" charset="2"/>
              </a:rPr>
              <a:t></a:t>
            </a:r>
            <a:r>
              <a:rPr lang="fr-FR" i="1" smtClean="0"/>
              <a:t> D) + P(A </a:t>
            </a:r>
            <a:r>
              <a:rPr lang="fr-FR" i="1" smtClean="0">
                <a:sym typeface="Symbol" pitchFamily="18" charset="2"/>
              </a:rPr>
              <a:t></a:t>
            </a:r>
            <a:r>
              <a:rPr lang="fr-FR" i="1" smtClean="0"/>
              <a:t> E) + P(A </a:t>
            </a:r>
            <a:r>
              <a:rPr lang="fr-FR" i="1" smtClean="0">
                <a:sym typeface="Symbol" pitchFamily="18" charset="2"/>
              </a:rPr>
              <a:t></a:t>
            </a:r>
            <a:r>
              <a:rPr lang="fr-FR" i="1" smtClean="0"/>
              <a:t> F)</a:t>
            </a:r>
          </a:p>
          <a:p>
            <a:pPr eaLnBrk="1" hangingPunct="1"/>
            <a:r>
              <a:rPr lang="fr-FR" i="1" smtClean="0"/>
              <a:t>P(D) = P(A </a:t>
            </a:r>
            <a:r>
              <a:rPr lang="fr-FR" i="1" smtClean="0">
                <a:sym typeface="Symbol" pitchFamily="18" charset="2"/>
              </a:rPr>
              <a:t></a:t>
            </a:r>
            <a:r>
              <a:rPr lang="fr-FR" i="1" smtClean="0"/>
              <a:t> D) + P(B </a:t>
            </a:r>
            <a:r>
              <a:rPr lang="fr-FR" i="1" smtClean="0">
                <a:sym typeface="Symbol" pitchFamily="18" charset="2"/>
              </a:rPr>
              <a:t></a:t>
            </a:r>
            <a:r>
              <a:rPr lang="fr-FR" i="1" smtClean="0"/>
              <a:t> D) + P(C </a:t>
            </a:r>
            <a:r>
              <a:rPr lang="fr-FR" i="1" smtClean="0">
                <a:sym typeface="Symbol" pitchFamily="18" charset="2"/>
              </a:rPr>
              <a:t></a:t>
            </a:r>
            <a:r>
              <a:rPr lang="fr-FR" i="1" smtClean="0"/>
              <a:t> D)</a:t>
            </a:r>
          </a:p>
          <a:p>
            <a:pPr eaLnBrk="1" hangingPunct="1"/>
            <a:r>
              <a:rPr lang="fr-FR" smtClean="0"/>
              <a:t>Probabilités conditionnelles</a:t>
            </a:r>
          </a:p>
          <a:p>
            <a:pPr eaLnBrk="1" hangingPunct="1"/>
            <a:endParaRPr lang="fr-FR" smtClean="0"/>
          </a:p>
          <a:p>
            <a:pPr eaLnBrk="1" hangingPunct="1">
              <a:buFontTx/>
              <a:buNone/>
            </a:pPr>
            <a:endParaRPr lang="fr-FR" smtClean="0"/>
          </a:p>
          <a:p>
            <a:pPr eaLnBrk="1" hangingPunct="1">
              <a:buFontTx/>
              <a:buNone/>
            </a:pPr>
            <a:r>
              <a:rPr lang="fr-FR" smtClean="0"/>
              <a:t>	De même</a:t>
            </a:r>
          </a:p>
        </p:txBody>
      </p:sp>
      <p:graphicFrame>
        <p:nvGraphicFramePr>
          <p:cNvPr id="29698" name="Object 6"/>
          <p:cNvGraphicFramePr>
            <a:graphicFrameLocks noGrp="1" noChangeAspect="1"/>
          </p:cNvGraphicFramePr>
          <p:nvPr>
            <p:ph sz="half" idx="2"/>
          </p:nvPr>
        </p:nvGraphicFramePr>
        <p:xfrm>
          <a:off x="3000375" y="3286125"/>
          <a:ext cx="3171825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6" name="Equation" r:id="rId4" imgW="1422360" imgH="419040" progId="Equation.3">
                  <p:embed/>
                </p:oleObj>
              </mc:Choice>
              <mc:Fallback>
                <p:oleObj name="Equation" r:id="rId4" imgW="1422360" imgH="4190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75" y="3286125"/>
                        <a:ext cx="3171825" cy="935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0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A0179FC4-8C22-4509-998E-5498AD94988B}" type="slidenum">
              <a:rPr lang="fr-FR" smtClean="0"/>
              <a:pPr/>
              <a:t>64</a:t>
            </a:fld>
            <a:endParaRPr lang="fr-FR" smtClean="0"/>
          </a:p>
        </p:txBody>
      </p:sp>
      <p:graphicFrame>
        <p:nvGraphicFramePr>
          <p:cNvPr id="29699" name="Object 8"/>
          <p:cNvGraphicFramePr>
            <a:graphicFrameLocks noChangeAspect="1"/>
          </p:cNvGraphicFramePr>
          <p:nvPr/>
        </p:nvGraphicFramePr>
        <p:xfrm>
          <a:off x="3033713" y="4533900"/>
          <a:ext cx="3171825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7" name="Equation" r:id="rId6" imgW="1422360" imgH="419040" progId="Equation.3">
                  <p:embed/>
                </p:oleObj>
              </mc:Choice>
              <mc:Fallback>
                <p:oleObj name="Equation" r:id="rId6" imgW="1422360" imgH="4190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3713" y="4533900"/>
                        <a:ext cx="3171825" cy="935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15: calcul des probabilités à partir d’un tableau croisé</a:t>
            </a:r>
          </a:p>
        </p:txBody>
      </p:sp>
      <p:sp>
        <p:nvSpPr>
          <p:cNvPr id="8909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96C5FDA2-26D1-4480-A2AC-8A9728F23950}" type="slidenum">
              <a:rPr lang="fr-FR" smtClean="0"/>
              <a:pPr/>
              <a:t>65</a:t>
            </a:fld>
            <a:endParaRPr lang="fr-FR" smtClean="0"/>
          </a:p>
        </p:txBody>
      </p:sp>
      <p:sp>
        <p:nvSpPr>
          <p:cNvPr id="89092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z="2400" smtClean="0"/>
              <a:t>Soit une épreuve aléatoire qui vise à vérifier la catégorie salariale et l’ancienneté d’un employé d’un ministère fédéral</a:t>
            </a:r>
          </a:p>
          <a:p>
            <a:pPr eaLnBrk="1" hangingPunct="1"/>
            <a:r>
              <a:rPr lang="fr-FR" sz="2400" smtClean="0"/>
              <a:t>On définit les événements suivants:</a:t>
            </a:r>
          </a:p>
          <a:p>
            <a:pPr lvl="1" eaLnBrk="1" hangingPunct="1"/>
            <a:r>
              <a:rPr lang="fr-FR" sz="2400" i="1" smtClean="0"/>
              <a:t>A</a:t>
            </a:r>
            <a:r>
              <a:rPr lang="fr-FR" sz="2400" smtClean="0"/>
              <a:t>: l’employé a un salaire de moins 30 000$</a:t>
            </a:r>
          </a:p>
          <a:p>
            <a:pPr lvl="1" eaLnBrk="1" hangingPunct="1"/>
            <a:r>
              <a:rPr lang="fr-FR" sz="2400" i="1" smtClean="0"/>
              <a:t>B</a:t>
            </a:r>
            <a:r>
              <a:rPr lang="fr-FR" sz="2400" smtClean="0"/>
              <a:t>: l’employé a un salaire entre 30 000$ et 50 000$</a:t>
            </a:r>
          </a:p>
          <a:p>
            <a:pPr lvl="1" eaLnBrk="1" hangingPunct="1"/>
            <a:r>
              <a:rPr lang="fr-FR" sz="2400" i="1" smtClean="0"/>
              <a:t>C</a:t>
            </a:r>
            <a:r>
              <a:rPr lang="fr-FR" sz="2400" smtClean="0"/>
              <a:t>: l’employé a un salaire supérieur à 50 000$</a:t>
            </a:r>
          </a:p>
          <a:p>
            <a:pPr lvl="1" eaLnBrk="1" hangingPunct="1"/>
            <a:endParaRPr lang="fr-FR" sz="2400" smtClean="0"/>
          </a:p>
          <a:p>
            <a:pPr lvl="1" eaLnBrk="1" hangingPunct="1"/>
            <a:r>
              <a:rPr lang="fr-FR" sz="2400" i="1" smtClean="0"/>
              <a:t>D</a:t>
            </a:r>
            <a:r>
              <a:rPr lang="fr-FR" sz="2400" smtClean="0"/>
              <a:t>: l’employé a moins de 2 ans d’ancienneté</a:t>
            </a:r>
          </a:p>
          <a:p>
            <a:pPr lvl="1" eaLnBrk="1" hangingPunct="1"/>
            <a:r>
              <a:rPr lang="fr-FR" sz="2400" i="1" smtClean="0"/>
              <a:t>E</a:t>
            </a:r>
            <a:r>
              <a:rPr lang="fr-FR" sz="2400" smtClean="0"/>
              <a:t>: l’employé a entre 2 ans et 5 ans d’ancienneté</a:t>
            </a:r>
          </a:p>
          <a:p>
            <a:pPr lvl="1" eaLnBrk="1" hangingPunct="1"/>
            <a:r>
              <a:rPr lang="fr-FR" sz="2400" i="1" smtClean="0"/>
              <a:t>F</a:t>
            </a:r>
            <a:r>
              <a:rPr lang="fr-FR" sz="2400" smtClean="0"/>
              <a:t>: l’employé a plus de 5 ans d’ancienneté 	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15: les données (suite)</a:t>
            </a:r>
          </a:p>
        </p:txBody>
      </p:sp>
      <p:sp>
        <p:nvSpPr>
          <p:cNvPr id="9011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05775" cy="1058863"/>
          </a:xfrm>
        </p:spPr>
        <p:txBody>
          <a:bodyPr/>
          <a:lstStyle/>
          <a:p>
            <a:pPr lvl="1" eaLnBrk="1" hangingPunct="1">
              <a:buFontTx/>
              <a:buChar char="•"/>
            </a:pPr>
            <a:r>
              <a:rPr lang="fr-CA" smtClean="0"/>
              <a:t>La répartition des données pour ce ministère de 1000 employés est:</a:t>
            </a:r>
            <a:endParaRPr lang="fr-FR" smtClean="0"/>
          </a:p>
        </p:txBody>
      </p:sp>
      <p:graphicFrame>
        <p:nvGraphicFramePr>
          <p:cNvPr id="878596" name="Group 4"/>
          <p:cNvGraphicFramePr>
            <a:graphicFrameLocks noGrp="1"/>
          </p:cNvGraphicFramePr>
          <p:nvPr>
            <p:ph sz="quarter" idx="2"/>
          </p:nvPr>
        </p:nvGraphicFramePr>
        <p:xfrm>
          <a:off x="1304925" y="2886075"/>
          <a:ext cx="6867525" cy="2790825"/>
        </p:xfrm>
        <a:graphic>
          <a:graphicData uri="http://schemas.openxmlformats.org/drawingml/2006/table">
            <a:tbl>
              <a:tblPr/>
              <a:tblGrid>
                <a:gridCol w="1657350"/>
                <a:gridCol w="1090613"/>
                <a:gridCol w="1371600"/>
                <a:gridCol w="1373187"/>
                <a:gridCol w="1374775"/>
              </a:tblGrid>
              <a:tr h="50482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Ancienneté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Catégorie salariale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0114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DDDA8420-195F-4C9B-B327-BBB76FF56A75}" type="slidenum">
              <a:rPr lang="fr-FR" smtClean="0"/>
              <a:pPr/>
              <a:t>66</a:t>
            </a:fld>
            <a:endParaRPr lang="fr-FR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15: les probabilités (suite)</a:t>
            </a:r>
          </a:p>
        </p:txBody>
      </p:sp>
      <p:sp>
        <p:nvSpPr>
          <p:cNvPr id="9114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05775" cy="1058863"/>
          </a:xfrm>
        </p:spPr>
        <p:txBody>
          <a:bodyPr/>
          <a:lstStyle/>
          <a:p>
            <a:pPr lvl="1" eaLnBrk="1" hangingPunct="1">
              <a:buFontTx/>
              <a:buChar char="•"/>
            </a:pPr>
            <a:r>
              <a:rPr lang="fr-CA" smtClean="0"/>
              <a:t>Les probabilités conjointes et marginales sont données dans le tableau croisé suivant:</a:t>
            </a:r>
            <a:endParaRPr lang="fr-FR" smtClean="0"/>
          </a:p>
        </p:txBody>
      </p:sp>
      <p:graphicFrame>
        <p:nvGraphicFramePr>
          <p:cNvPr id="880644" name="Group 4"/>
          <p:cNvGraphicFramePr>
            <a:graphicFrameLocks noGrp="1"/>
          </p:cNvGraphicFramePr>
          <p:nvPr>
            <p:ph sz="quarter" idx="2"/>
          </p:nvPr>
        </p:nvGraphicFramePr>
        <p:xfrm>
          <a:off x="1304925" y="2886075"/>
          <a:ext cx="6867525" cy="2790825"/>
        </p:xfrm>
        <a:graphic>
          <a:graphicData uri="http://schemas.openxmlformats.org/drawingml/2006/table">
            <a:tbl>
              <a:tblPr/>
              <a:tblGrid>
                <a:gridCol w="1657350"/>
                <a:gridCol w="1090613"/>
                <a:gridCol w="1371600"/>
                <a:gridCol w="1373187"/>
                <a:gridCol w="1374775"/>
              </a:tblGrid>
              <a:tr h="50482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Ancienneté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Catégorie salariale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0,23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0,47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113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508C1EBD-B9CE-422D-BB87-289D7713CDF5}" type="slidenum">
              <a:rPr lang="fr-FR" smtClean="0"/>
              <a:pPr/>
              <a:t>67</a:t>
            </a:fld>
            <a:endParaRPr lang="fr-FR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15: calcul des probabilités (suite)</a:t>
            </a:r>
          </a:p>
        </p:txBody>
      </p:sp>
      <p:sp>
        <p:nvSpPr>
          <p:cNvPr id="9216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C25EA4CE-C94C-40D1-8D0B-D3A88CE57CA9}" type="slidenum">
              <a:rPr lang="fr-FR" smtClean="0"/>
              <a:pPr/>
              <a:t>68</a:t>
            </a:fld>
            <a:endParaRPr lang="fr-FR" dirty="0" smtClean="0"/>
          </a:p>
        </p:txBody>
      </p:sp>
      <p:sp>
        <p:nvSpPr>
          <p:cNvPr id="9216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dirty="0" smtClean="0"/>
              <a:t>Déterminer la probabilité qu’un employé ait moins de 2 ans d’ancienneté</a:t>
            </a:r>
          </a:p>
          <a:p>
            <a:pPr eaLnBrk="1" hangingPunct="1">
              <a:buFontTx/>
              <a:buNone/>
            </a:pPr>
            <a:r>
              <a:rPr lang="fr-FR" dirty="0" smtClean="0"/>
              <a:t>		</a:t>
            </a:r>
            <a:r>
              <a:rPr lang="fr-FR" i="1" dirty="0" smtClean="0"/>
              <a:t>P(D) = 250/1000 = 0,25</a:t>
            </a:r>
          </a:p>
          <a:p>
            <a:pPr eaLnBrk="1" hangingPunct="1"/>
            <a:r>
              <a:rPr lang="fr-FR" dirty="0" smtClean="0"/>
              <a:t>Déterminer la probabilité qu’un employé ait moins de 2 ans d’ancienneté et qu’il gagne moins de  30 000$</a:t>
            </a:r>
          </a:p>
          <a:p>
            <a:pPr lvl="1" eaLnBrk="1" hangingPunct="1">
              <a:buFontTx/>
              <a:buNone/>
            </a:pPr>
            <a:r>
              <a:rPr lang="fr-FR" i="1" dirty="0" smtClean="0"/>
              <a:t>	P(A </a:t>
            </a:r>
            <a:r>
              <a:rPr lang="fr-FR" sz="3200" i="1" dirty="0" smtClean="0">
                <a:sym typeface="Symbol" pitchFamily="18" charset="2"/>
              </a:rPr>
              <a:t></a:t>
            </a:r>
            <a:r>
              <a:rPr lang="fr-FR" i="1" dirty="0" smtClean="0"/>
              <a:t> D) = 190/1000 = 0,19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dirty="0" smtClean="0"/>
              <a:t>Exemple 15: calcul des probabilités conditionnelles (suite)</a:t>
            </a:r>
          </a:p>
        </p:txBody>
      </p:sp>
      <p:sp>
        <p:nvSpPr>
          <p:cNvPr id="3072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A4A3D554-B0B3-4D2F-B040-A198A17C327D}" type="slidenum">
              <a:rPr lang="fr-FR" smtClean="0"/>
              <a:pPr/>
              <a:t>69</a:t>
            </a:fld>
            <a:endParaRPr lang="fr-FR" smtClean="0"/>
          </a:p>
        </p:txBody>
      </p:sp>
      <p:graphicFrame>
        <p:nvGraphicFramePr>
          <p:cNvPr id="30722" name="Object 4"/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768961409"/>
              </p:ext>
            </p:extLst>
          </p:nvPr>
        </p:nvGraphicFramePr>
        <p:xfrm>
          <a:off x="1335345" y="2615499"/>
          <a:ext cx="5300662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0" name="Equation" r:id="rId4" imgW="2412720" imgH="419040" progId="Equation.3">
                  <p:embed/>
                </p:oleObj>
              </mc:Choice>
              <mc:Fallback>
                <p:oleObj name="Equation" r:id="rId4" imgW="2412720" imgH="419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5345" y="2615499"/>
                        <a:ext cx="5300662" cy="920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eaLnBrk="1" hangingPunct="1"/>
            <a:r>
              <a:rPr lang="fr-FR" dirty="0" smtClean="0"/>
              <a:t>Déterminer la probabilité qu’un employé ait moins de 2 ans d’ancienneté étant donné qu’il gagne moins de  30 000$</a:t>
            </a:r>
          </a:p>
          <a:p>
            <a:pPr eaLnBrk="1" hangingPunct="1"/>
            <a:endParaRPr lang="fr-FR" dirty="0" smtClean="0"/>
          </a:p>
          <a:p>
            <a:pPr eaLnBrk="1" hangingPunct="1"/>
            <a:endParaRPr lang="fr-FR" dirty="0" smtClean="0"/>
          </a:p>
          <a:p>
            <a:pPr eaLnBrk="1" hangingPunct="1"/>
            <a:r>
              <a:rPr lang="fr-FR" dirty="0" smtClean="0"/>
              <a:t>Déterminer la probabilité qu’un employé gagne moins de  30 000$ étant donné qu’il a moins de 2 ans d’ancienneté</a:t>
            </a:r>
          </a:p>
        </p:txBody>
      </p:sp>
      <p:graphicFrame>
        <p:nvGraphicFramePr>
          <p:cNvPr id="30723" name="Object 5"/>
          <p:cNvGraphicFramePr>
            <a:graphicFrameLocks noChangeAspect="1"/>
          </p:cNvGraphicFramePr>
          <p:nvPr/>
        </p:nvGraphicFramePr>
        <p:xfrm>
          <a:off x="2109788" y="5362575"/>
          <a:ext cx="4999037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1" name="Equation" r:id="rId6" imgW="2273040" imgH="419040" progId="Equation.3">
                  <p:embed/>
                </p:oleObj>
              </mc:Choice>
              <mc:Fallback>
                <p:oleObj name="Equation" r:id="rId6" imgW="2273040" imgH="419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9788" y="5362575"/>
                        <a:ext cx="4999037" cy="920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règle d'élimination</a:t>
            </a:r>
          </a:p>
        </p:txBody>
      </p:sp>
      <p:sp>
        <p:nvSpPr>
          <p:cNvPr id="9318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056EC1DC-785A-460B-8534-F4B8780EE32D}" type="slidenum">
              <a:rPr lang="fr-FR" smtClean="0"/>
              <a:pPr/>
              <a:t>70</a:t>
            </a:fld>
            <a:endParaRPr lang="fr-FR" smtClean="0"/>
          </a:p>
        </p:txBody>
      </p:sp>
      <p:sp>
        <p:nvSpPr>
          <p:cNvPr id="93188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600" smtClean="0"/>
              <a:t>La réalisation d’un événement </a:t>
            </a:r>
            <a:r>
              <a:rPr lang="fr-FR" sz="2600" i="1" smtClean="0"/>
              <a:t>A</a:t>
            </a:r>
            <a:r>
              <a:rPr lang="fr-FR" sz="2600" smtClean="0"/>
              <a:t> peut être conditionnée par la réalisation de d’autres événements </a:t>
            </a:r>
            <a:r>
              <a:rPr lang="fr-FR" sz="2600" i="1" smtClean="0"/>
              <a:t>E</a:t>
            </a:r>
            <a:r>
              <a:rPr lang="fr-FR" sz="2600" i="1" baseline="-25000" smtClean="0"/>
              <a:t>i</a:t>
            </a:r>
            <a:endParaRPr lang="fr-FR" sz="2600" i="1" smtClean="0"/>
          </a:p>
          <a:p>
            <a:pPr lvl="1" eaLnBrk="1" hangingPunct="1">
              <a:lnSpc>
                <a:spcPct val="90000"/>
              </a:lnSpc>
            </a:pPr>
            <a:r>
              <a:rPr lang="fr-FR" sz="2600" smtClean="0"/>
              <a:t>La probabilité de réalisation de l’événement </a:t>
            </a:r>
            <a:r>
              <a:rPr lang="fr-FR" sz="2600" i="1" smtClean="0"/>
              <a:t>A</a:t>
            </a:r>
            <a:r>
              <a:rPr lang="fr-FR" sz="2600" smtClean="0"/>
              <a:t> peut alors être exprimée comme une somme de probabilités conditionnelles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600" smtClean="0"/>
              <a:t>Dans certains cas, il est plus facile d’évaluer les probabilités conditionnelles que la probabilité de l’événement </a:t>
            </a:r>
            <a:r>
              <a:rPr lang="fr-FR" sz="2600" i="1" smtClean="0"/>
              <a:t>A</a:t>
            </a:r>
          </a:p>
          <a:p>
            <a:pPr eaLnBrk="1" hangingPunct="1">
              <a:lnSpc>
                <a:spcPct val="90000"/>
              </a:lnSpc>
            </a:pPr>
            <a:r>
              <a:rPr lang="fr-FR" sz="2600" smtClean="0"/>
              <a:t>La règle d’élimination permet de calculer la probabilité totale de </a:t>
            </a:r>
            <a:r>
              <a:rPr lang="fr-FR" sz="2600" i="1" smtClean="0"/>
              <a:t>A</a:t>
            </a:r>
            <a:r>
              <a:rPr lang="fr-FR" sz="2600" smtClean="0"/>
              <a:t>, </a:t>
            </a:r>
            <a:r>
              <a:rPr lang="fr-FR" sz="2600" i="1" smtClean="0"/>
              <a:t>P(A)</a:t>
            </a:r>
            <a:r>
              <a:rPr lang="fr-FR" sz="2600" smtClean="0"/>
              <a:t>, à partir des probabilités conditionnelles de </a:t>
            </a:r>
            <a:r>
              <a:rPr lang="fr-FR" sz="2600" i="1" smtClean="0"/>
              <a:t>A</a:t>
            </a:r>
            <a:r>
              <a:rPr lang="fr-FR" sz="2600" smtClean="0"/>
              <a:t> étant donné </a:t>
            </a:r>
            <a:r>
              <a:rPr lang="fr-FR" sz="2600" i="1" smtClean="0"/>
              <a:t>E</a:t>
            </a:r>
            <a:r>
              <a:rPr lang="fr-FR" sz="2600" i="1" baseline="-25000" smtClean="0"/>
              <a:t>i</a:t>
            </a:r>
            <a:r>
              <a:rPr lang="fr-FR" sz="2600" smtClean="0"/>
              <a:t>, </a:t>
            </a:r>
            <a:r>
              <a:rPr lang="fr-FR" sz="2600" i="1" smtClean="0"/>
              <a:t>P(A/E</a:t>
            </a:r>
            <a:r>
              <a:rPr lang="fr-FR" sz="2600" i="1" baseline="-25000" smtClean="0"/>
              <a:t>i</a:t>
            </a:r>
            <a:r>
              <a:rPr lang="fr-FR" sz="2600" i="1" smtClean="0"/>
              <a:t>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16: la règle d'élimination</a:t>
            </a:r>
          </a:p>
        </p:txBody>
      </p:sp>
      <p:sp>
        <p:nvSpPr>
          <p:cNvPr id="942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1A9354BD-8E9B-460A-B6A8-F62EA928560D}" type="slidenum">
              <a:rPr lang="fr-FR" smtClean="0"/>
              <a:pPr/>
              <a:t>71</a:t>
            </a:fld>
            <a:endParaRPr lang="fr-FR" smtClean="0"/>
          </a:p>
        </p:txBody>
      </p:sp>
      <p:sp>
        <p:nvSpPr>
          <p:cNvPr id="94212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L’entreprise Calai estime que ses chances d'obtenir un contrat pour la construction d'un pont est de </a:t>
            </a:r>
            <a:r>
              <a:rPr lang="fr-FR" i="1" smtClean="0"/>
              <a:t>60%</a:t>
            </a:r>
          </a:p>
          <a:p>
            <a:pPr eaLnBrk="1" hangingPunct="1"/>
            <a:r>
              <a:rPr lang="fr-FR" smtClean="0"/>
              <a:t>Si ce contrat lui est accordé, il y a </a:t>
            </a:r>
            <a:r>
              <a:rPr lang="fr-FR" i="1" smtClean="0"/>
              <a:t>2/3</a:t>
            </a:r>
            <a:r>
              <a:rPr lang="fr-FR" smtClean="0"/>
              <a:t> chances qu’elle obtienne un deuxième contrat pour la construction des voies d’accès</a:t>
            </a:r>
          </a:p>
          <a:p>
            <a:pPr eaLnBrk="1" hangingPunct="1"/>
            <a:r>
              <a:rPr lang="fr-FR" smtClean="0"/>
              <a:t>Si le premier contrat lui est refusé, ses chances d'obtenir le deuxième contrat sont de </a:t>
            </a:r>
            <a:r>
              <a:rPr lang="fr-FR" i="1" smtClean="0"/>
              <a:t>30%</a:t>
            </a:r>
          </a:p>
          <a:p>
            <a:pPr eaLnBrk="1" hangingPunct="1"/>
            <a:r>
              <a:rPr lang="fr-FR" smtClean="0"/>
              <a:t>Déterminer la probabilité que l’entreprise obtienne le deuxième contrat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6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16: la règle d'élimination (suite)</a:t>
            </a:r>
          </a:p>
        </p:txBody>
      </p:sp>
      <p:sp>
        <p:nvSpPr>
          <p:cNvPr id="9523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F5DE7AAA-33E0-4A7B-A4F1-E4CD6089904A}" type="slidenum">
              <a:rPr lang="fr-FR" smtClean="0"/>
              <a:pPr/>
              <a:t>72</a:t>
            </a:fld>
            <a:endParaRPr lang="fr-FR" smtClean="0"/>
          </a:p>
        </p:txBody>
      </p:sp>
      <p:sp>
        <p:nvSpPr>
          <p:cNvPr id="95235" name="Rectangle 1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802188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Soit les événements:</a:t>
            </a:r>
          </a:p>
          <a:p>
            <a:pPr lvl="1" eaLnBrk="1" hangingPunct="1">
              <a:lnSpc>
                <a:spcPct val="90000"/>
              </a:lnSpc>
            </a:pPr>
            <a:r>
              <a:rPr lang="fr-FR" i="1" smtClean="0"/>
              <a:t>A</a:t>
            </a:r>
            <a:r>
              <a:rPr lang="fr-FR" smtClean="0"/>
              <a:t>: l’entreprise obtient le premier contrat</a:t>
            </a:r>
          </a:p>
          <a:p>
            <a:pPr lvl="1" eaLnBrk="1" hangingPunct="1">
              <a:lnSpc>
                <a:spcPct val="90000"/>
              </a:lnSpc>
            </a:pPr>
            <a:r>
              <a:rPr lang="fr-FR" i="1" smtClean="0"/>
              <a:t>B</a:t>
            </a:r>
            <a:r>
              <a:rPr lang="fr-FR" smtClean="0"/>
              <a:t>: l’entreprise obtient le deuxième contrat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Les données du problème sont:</a:t>
            </a:r>
          </a:p>
          <a:p>
            <a:pPr lvl="1" eaLnBrk="1" hangingPunct="1">
              <a:lnSpc>
                <a:spcPct val="90000"/>
              </a:lnSpc>
            </a:pPr>
            <a:r>
              <a:rPr lang="fr-FR" i="1" smtClean="0"/>
              <a:t>P(A) = </a:t>
            </a:r>
            <a:r>
              <a:rPr lang="fr-CA" i="1" smtClean="0"/>
              <a:t>0,</a:t>
            </a:r>
            <a:r>
              <a:rPr lang="fr-FR" i="1" smtClean="0"/>
              <a:t>6</a:t>
            </a:r>
            <a:r>
              <a:rPr lang="fr-FR" smtClean="0"/>
              <a:t> 	  on trouve 	</a:t>
            </a:r>
            <a:r>
              <a:rPr lang="fr-FR" i="1" smtClean="0"/>
              <a:t>P(A</a:t>
            </a:r>
            <a:r>
              <a:rPr lang="fr-FR" i="1" smtClean="0">
                <a:solidFill>
                  <a:srgbClr val="000000"/>
                </a:solidFill>
              </a:rPr>
              <a:t>'</a:t>
            </a:r>
            <a:r>
              <a:rPr lang="fr-FR" i="1" smtClean="0"/>
              <a:t>) = </a:t>
            </a:r>
            <a:r>
              <a:rPr lang="fr-CA" i="1" smtClean="0"/>
              <a:t>0,</a:t>
            </a:r>
            <a:r>
              <a:rPr lang="fr-FR" i="1" smtClean="0"/>
              <a:t>4</a:t>
            </a:r>
          </a:p>
          <a:p>
            <a:pPr lvl="1" eaLnBrk="1" hangingPunct="1">
              <a:lnSpc>
                <a:spcPct val="90000"/>
              </a:lnSpc>
            </a:pPr>
            <a:r>
              <a:rPr lang="fr-FR" i="1" smtClean="0"/>
              <a:t>P(B/A) = 2/3</a:t>
            </a:r>
            <a:r>
              <a:rPr lang="fr-FR" smtClean="0"/>
              <a:t> 	  on trouve 	</a:t>
            </a:r>
            <a:r>
              <a:rPr lang="fr-FR" i="1" smtClean="0"/>
              <a:t>P(B</a:t>
            </a:r>
            <a:r>
              <a:rPr lang="fr-FR" i="1" smtClean="0">
                <a:solidFill>
                  <a:srgbClr val="000000"/>
                </a:solidFill>
              </a:rPr>
              <a:t>'</a:t>
            </a:r>
            <a:r>
              <a:rPr lang="fr-FR" i="1" smtClean="0"/>
              <a:t>/A) = 1/3</a:t>
            </a:r>
          </a:p>
          <a:p>
            <a:pPr lvl="1" eaLnBrk="1" hangingPunct="1">
              <a:lnSpc>
                <a:spcPct val="90000"/>
              </a:lnSpc>
            </a:pPr>
            <a:r>
              <a:rPr lang="fr-FR" i="1" smtClean="0"/>
              <a:t>P(B/A</a:t>
            </a:r>
            <a:r>
              <a:rPr lang="fr-FR" i="1" smtClean="0">
                <a:solidFill>
                  <a:srgbClr val="000000"/>
                </a:solidFill>
              </a:rPr>
              <a:t>'</a:t>
            </a:r>
            <a:r>
              <a:rPr lang="fr-FR" i="1" smtClean="0"/>
              <a:t>) = </a:t>
            </a:r>
            <a:r>
              <a:rPr lang="fr-CA" i="1" smtClean="0"/>
              <a:t>0,</a:t>
            </a:r>
            <a:r>
              <a:rPr lang="fr-FR" i="1" smtClean="0"/>
              <a:t>3</a:t>
            </a:r>
            <a:r>
              <a:rPr lang="fr-FR" smtClean="0"/>
              <a:t>   on trouve 	</a:t>
            </a:r>
            <a:r>
              <a:rPr lang="fr-FR" i="1" smtClean="0"/>
              <a:t>P(B</a:t>
            </a:r>
            <a:r>
              <a:rPr lang="fr-FR" i="1" smtClean="0">
                <a:solidFill>
                  <a:srgbClr val="000000"/>
                </a:solidFill>
              </a:rPr>
              <a:t>'</a:t>
            </a:r>
            <a:r>
              <a:rPr lang="fr-FR" i="1" smtClean="0"/>
              <a:t>/A</a:t>
            </a:r>
            <a:r>
              <a:rPr lang="fr-FR" i="1" smtClean="0">
                <a:solidFill>
                  <a:srgbClr val="000000"/>
                </a:solidFill>
              </a:rPr>
              <a:t>'</a:t>
            </a:r>
            <a:r>
              <a:rPr lang="fr-FR" i="1" smtClean="0"/>
              <a:t>) = </a:t>
            </a:r>
            <a:r>
              <a:rPr lang="fr-CA" i="1" smtClean="0"/>
              <a:t>0,</a:t>
            </a:r>
            <a:r>
              <a:rPr lang="fr-FR" i="1" smtClean="0"/>
              <a:t>7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Il faut donc trouver </a:t>
            </a:r>
            <a:r>
              <a:rPr lang="fr-FR" i="1" smtClean="0"/>
              <a:t>P(B)</a:t>
            </a:r>
            <a:r>
              <a:rPr lang="fr-FR" smtClean="0"/>
              <a:t> à partir de</a:t>
            </a:r>
          </a:p>
          <a:p>
            <a:pPr lvl="1" eaLnBrk="1" hangingPunct="1">
              <a:lnSpc>
                <a:spcPct val="90000"/>
              </a:lnSpc>
            </a:pPr>
            <a:r>
              <a:rPr lang="fr-FR" i="1" smtClean="0"/>
              <a:t>P(A)</a:t>
            </a:r>
            <a:r>
              <a:rPr lang="fr-FR" smtClean="0"/>
              <a:t> et</a:t>
            </a:r>
          </a:p>
          <a:p>
            <a:pPr lvl="1" eaLnBrk="1" hangingPunct="1">
              <a:lnSpc>
                <a:spcPct val="90000"/>
              </a:lnSpc>
            </a:pPr>
            <a:r>
              <a:rPr lang="fr-FR" smtClean="0"/>
              <a:t>des probabilités conditionnelles disponibles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1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3600" smtClean="0"/>
              <a:t> Visualisation de la règle d'élimination</a:t>
            </a:r>
          </a:p>
        </p:txBody>
      </p:sp>
      <p:sp>
        <p:nvSpPr>
          <p:cNvPr id="3174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475A7854-2886-4251-95F1-8A81BA171508}" type="slidenum">
              <a:rPr lang="fr-FR" smtClean="0"/>
              <a:pPr/>
              <a:t>73</a:t>
            </a:fld>
            <a:endParaRPr lang="fr-FR" smtClean="0"/>
          </a:p>
        </p:txBody>
      </p:sp>
      <p:grpSp>
        <p:nvGrpSpPr>
          <p:cNvPr id="31749" name="Group 28"/>
          <p:cNvGrpSpPr>
            <a:grpSpLocks/>
          </p:cNvGrpSpPr>
          <p:nvPr/>
        </p:nvGrpSpPr>
        <p:grpSpPr bwMode="auto">
          <a:xfrm>
            <a:off x="2352675" y="1660525"/>
            <a:ext cx="4513263" cy="4352925"/>
            <a:chOff x="1452" y="1046"/>
            <a:chExt cx="2843" cy="2742"/>
          </a:xfrm>
        </p:grpSpPr>
        <p:grpSp>
          <p:nvGrpSpPr>
            <p:cNvPr id="31750" name="Group 25"/>
            <p:cNvGrpSpPr>
              <a:grpSpLocks/>
            </p:cNvGrpSpPr>
            <p:nvPr/>
          </p:nvGrpSpPr>
          <p:grpSpPr bwMode="auto">
            <a:xfrm>
              <a:off x="1507" y="1406"/>
              <a:ext cx="2778" cy="1909"/>
              <a:chOff x="1444" y="1406"/>
              <a:chExt cx="2778" cy="1909"/>
            </a:xfrm>
          </p:grpSpPr>
          <p:sp>
            <p:nvSpPr>
              <p:cNvPr id="31754" name="Rectangle 14"/>
              <p:cNvSpPr>
                <a:spLocks noChangeArrowheads="1"/>
              </p:cNvSpPr>
              <p:nvPr/>
            </p:nvSpPr>
            <p:spPr bwMode="auto">
              <a:xfrm>
                <a:off x="1444" y="1473"/>
                <a:ext cx="1392" cy="1832"/>
              </a:xfrm>
              <a:prstGeom prst="rect">
                <a:avLst/>
              </a:prstGeom>
              <a:pattFill prst="wdUpDiag">
                <a:fgClr>
                  <a:schemeClr val="accent1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1755" name="Rectangle 15"/>
              <p:cNvSpPr>
                <a:spLocks noChangeArrowheads="1"/>
              </p:cNvSpPr>
              <p:nvPr/>
            </p:nvSpPr>
            <p:spPr bwMode="auto">
              <a:xfrm>
                <a:off x="2844" y="1474"/>
                <a:ext cx="1045" cy="1832"/>
              </a:xfrm>
              <a:prstGeom prst="rect">
                <a:avLst/>
              </a:prstGeom>
              <a:pattFill prst="wdDnDiag">
                <a:fgClr>
                  <a:srgbClr val="3365FB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1756" name="Oval 17"/>
              <p:cNvSpPr>
                <a:spLocks noChangeArrowheads="1"/>
              </p:cNvSpPr>
              <p:nvPr/>
            </p:nvSpPr>
            <p:spPr bwMode="auto">
              <a:xfrm>
                <a:off x="2055" y="1860"/>
                <a:ext cx="1142" cy="994"/>
              </a:xfrm>
              <a:prstGeom prst="ellips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1757" name="Line 18"/>
              <p:cNvSpPr>
                <a:spLocks noChangeShapeType="1"/>
              </p:cNvSpPr>
              <p:nvPr/>
            </p:nvSpPr>
            <p:spPr bwMode="auto">
              <a:xfrm>
                <a:off x="2840" y="1480"/>
                <a:ext cx="0" cy="183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58" name="Rectangle 19"/>
              <p:cNvSpPr>
                <a:spLocks noChangeArrowheads="1"/>
              </p:cNvSpPr>
              <p:nvPr/>
            </p:nvSpPr>
            <p:spPr bwMode="auto">
              <a:xfrm>
                <a:off x="3996" y="1406"/>
                <a:ext cx="226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fr-FR" sz="2800" i="1"/>
                  <a:t>S</a:t>
                </a:r>
              </a:p>
            </p:txBody>
          </p:sp>
          <p:sp>
            <p:nvSpPr>
              <p:cNvPr id="31759" name="Rectangle 20"/>
              <p:cNvSpPr>
                <a:spLocks noChangeArrowheads="1"/>
              </p:cNvSpPr>
              <p:nvPr/>
            </p:nvSpPr>
            <p:spPr bwMode="auto">
              <a:xfrm>
                <a:off x="1736" y="1555"/>
                <a:ext cx="251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fr-FR" sz="2800" i="1"/>
                  <a:t>A</a:t>
                </a:r>
              </a:p>
            </p:txBody>
          </p:sp>
          <p:sp>
            <p:nvSpPr>
              <p:cNvPr id="31760" name="Rectangle 21"/>
              <p:cNvSpPr>
                <a:spLocks noChangeArrowheads="1"/>
              </p:cNvSpPr>
              <p:nvPr/>
            </p:nvSpPr>
            <p:spPr bwMode="auto">
              <a:xfrm>
                <a:off x="3277" y="1554"/>
                <a:ext cx="299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fr-FR" sz="2800" i="1"/>
                  <a:t>A</a:t>
                </a:r>
                <a:r>
                  <a:rPr lang="fr-FR" sz="2800" i="1">
                    <a:solidFill>
                      <a:srgbClr val="000000"/>
                    </a:solidFill>
                  </a:rPr>
                  <a:t>'</a:t>
                </a:r>
              </a:p>
            </p:txBody>
          </p:sp>
          <p:sp>
            <p:nvSpPr>
              <p:cNvPr id="31761" name="Rectangle 22"/>
              <p:cNvSpPr>
                <a:spLocks noChangeArrowheads="1"/>
              </p:cNvSpPr>
              <p:nvPr/>
            </p:nvSpPr>
            <p:spPr bwMode="auto">
              <a:xfrm>
                <a:off x="2549" y="2160"/>
                <a:ext cx="251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fr-FR" sz="2800" i="1"/>
                  <a:t>B</a:t>
                </a:r>
              </a:p>
            </p:txBody>
          </p:sp>
        </p:grpSp>
        <p:sp>
          <p:nvSpPr>
            <p:cNvPr id="31751" name="Rectangle 23"/>
            <p:cNvSpPr>
              <a:spLocks noChangeArrowheads="1"/>
            </p:cNvSpPr>
            <p:nvPr/>
          </p:nvSpPr>
          <p:spPr bwMode="auto">
            <a:xfrm>
              <a:off x="1615" y="1046"/>
              <a:ext cx="2160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800"/>
                <a:t>Il faut déterminer</a:t>
              </a:r>
              <a:r>
                <a:rPr lang="fr-FR" sz="2800" i="1"/>
                <a:t> P(B)</a:t>
              </a:r>
            </a:p>
          </p:txBody>
        </p:sp>
        <p:graphicFrame>
          <p:nvGraphicFramePr>
            <p:cNvPr id="31746" name="Object 24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1452" y="3480"/>
            <a:ext cx="2843" cy="3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82" name="Equation" r:id="rId5" imgW="1879560" imgH="203040" progId="Equation.3">
                    <p:embed/>
                  </p:oleObj>
                </mc:Choice>
                <mc:Fallback>
                  <p:oleObj name="Equation" r:id="rId5" imgW="1879560" imgH="203040" progId="Equation.3">
                    <p:embed/>
                    <p:pic>
                      <p:nvPicPr>
                        <p:cNvPr id="0" name="Object 2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52" y="3480"/>
                          <a:ext cx="2843" cy="3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752" name="Line 26"/>
            <p:cNvSpPr>
              <a:spLocks noChangeShapeType="1"/>
            </p:cNvSpPr>
            <p:nvPr/>
          </p:nvSpPr>
          <p:spPr bwMode="auto">
            <a:xfrm>
              <a:off x="2597" y="2660"/>
              <a:ext cx="182" cy="887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prstDash val="dash"/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1753" name="Line 27"/>
            <p:cNvSpPr>
              <a:spLocks noChangeShapeType="1"/>
            </p:cNvSpPr>
            <p:nvPr/>
          </p:nvSpPr>
          <p:spPr bwMode="auto">
            <a:xfrm>
              <a:off x="3109" y="2459"/>
              <a:ext cx="766" cy="1087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prstDash val="dash"/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6" name="Rectangle 41"/>
          <p:cNvSpPr>
            <a:spLocks noGrp="1" noChangeArrowheads="1"/>
          </p:cNvSpPr>
          <p:nvPr>
            <p:ph type="title"/>
          </p:nvPr>
        </p:nvSpPr>
        <p:spPr>
          <a:xfrm>
            <a:off x="457200" y="227013"/>
            <a:ext cx="8229600" cy="1143000"/>
          </a:xfrm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16: le diagramme en arbre (suite)</a:t>
            </a:r>
          </a:p>
        </p:txBody>
      </p:sp>
      <p:sp>
        <p:nvSpPr>
          <p:cNvPr id="32774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BB3515C6-1491-4FF3-85F0-B9EE31C4C87D}" type="slidenum">
              <a:rPr lang="fr-FR" smtClean="0"/>
              <a:pPr/>
              <a:t>74</a:t>
            </a:fld>
            <a:endParaRPr lang="fr-FR" smtClean="0"/>
          </a:p>
        </p:txBody>
      </p:sp>
      <p:grpSp>
        <p:nvGrpSpPr>
          <p:cNvPr id="32775" name="Group 43"/>
          <p:cNvGrpSpPr>
            <a:grpSpLocks/>
          </p:cNvGrpSpPr>
          <p:nvPr/>
        </p:nvGrpSpPr>
        <p:grpSpPr bwMode="auto">
          <a:xfrm>
            <a:off x="149225" y="1481138"/>
            <a:ext cx="8882063" cy="4727575"/>
            <a:chOff x="76" y="942"/>
            <a:chExt cx="5595" cy="2978"/>
          </a:xfrm>
        </p:grpSpPr>
        <p:sp>
          <p:nvSpPr>
            <p:cNvPr id="32777" name="Rectangle 15"/>
            <p:cNvSpPr>
              <a:spLocks noChangeArrowheads="1"/>
            </p:cNvSpPr>
            <p:nvPr/>
          </p:nvSpPr>
          <p:spPr bwMode="auto">
            <a:xfrm>
              <a:off x="3427" y="1054"/>
              <a:ext cx="752" cy="272"/>
            </a:xfrm>
            <a:prstGeom prst="rect">
              <a:avLst/>
            </a:prstGeom>
            <a:solidFill>
              <a:srgbClr val="DBFFB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32778" name="Rectangle 16"/>
            <p:cNvSpPr>
              <a:spLocks noChangeArrowheads="1"/>
            </p:cNvSpPr>
            <p:nvPr/>
          </p:nvSpPr>
          <p:spPr bwMode="auto">
            <a:xfrm>
              <a:off x="3441" y="2494"/>
              <a:ext cx="749" cy="272"/>
            </a:xfrm>
            <a:prstGeom prst="rect">
              <a:avLst/>
            </a:prstGeom>
            <a:solidFill>
              <a:srgbClr val="DBFFB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grpSp>
          <p:nvGrpSpPr>
            <p:cNvPr id="32779" name="Group 18"/>
            <p:cNvGrpSpPr>
              <a:grpSpLocks/>
            </p:cNvGrpSpPr>
            <p:nvPr/>
          </p:nvGrpSpPr>
          <p:grpSpPr bwMode="auto">
            <a:xfrm>
              <a:off x="1794" y="2626"/>
              <a:ext cx="1626" cy="939"/>
              <a:chOff x="2064" y="2869"/>
              <a:chExt cx="1626" cy="939"/>
            </a:xfrm>
          </p:grpSpPr>
          <p:sp>
            <p:nvSpPr>
              <p:cNvPr id="32796" name="Freeform 19"/>
              <p:cNvSpPr>
                <a:spLocks/>
              </p:cNvSpPr>
              <p:nvPr/>
            </p:nvSpPr>
            <p:spPr bwMode="auto">
              <a:xfrm>
                <a:off x="2064" y="2869"/>
                <a:ext cx="1626" cy="458"/>
              </a:xfrm>
              <a:custGeom>
                <a:avLst/>
                <a:gdLst>
                  <a:gd name="T0" fmla="*/ 0 w 1626"/>
                  <a:gd name="T1" fmla="*/ 457 h 458"/>
                  <a:gd name="T2" fmla="*/ 469 w 1626"/>
                  <a:gd name="T3" fmla="*/ 0 h 458"/>
                  <a:gd name="T4" fmla="*/ 1625 w 1626"/>
                  <a:gd name="T5" fmla="*/ 0 h 458"/>
                  <a:gd name="T6" fmla="*/ 0 60000 65536"/>
                  <a:gd name="T7" fmla="*/ 0 60000 65536"/>
                  <a:gd name="T8" fmla="*/ 0 60000 65536"/>
                  <a:gd name="T9" fmla="*/ 0 w 1626"/>
                  <a:gd name="T10" fmla="*/ 0 h 458"/>
                  <a:gd name="T11" fmla="*/ 1626 w 1626"/>
                  <a:gd name="T12" fmla="*/ 458 h 45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26" h="458">
                    <a:moveTo>
                      <a:pt x="0" y="457"/>
                    </a:moveTo>
                    <a:lnTo>
                      <a:pt x="469" y="0"/>
                    </a:lnTo>
                    <a:lnTo>
                      <a:pt x="1625" y="0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97" name="Freeform 20"/>
              <p:cNvSpPr>
                <a:spLocks/>
              </p:cNvSpPr>
              <p:nvPr/>
            </p:nvSpPr>
            <p:spPr bwMode="auto">
              <a:xfrm>
                <a:off x="2064" y="3351"/>
                <a:ext cx="1626" cy="457"/>
              </a:xfrm>
              <a:custGeom>
                <a:avLst/>
                <a:gdLst>
                  <a:gd name="T0" fmla="*/ 0 w 1626"/>
                  <a:gd name="T1" fmla="*/ 0 h 457"/>
                  <a:gd name="T2" fmla="*/ 469 w 1626"/>
                  <a:gd name="T3" fmla="*/ 456 h 457"/>
                  <a:gd name="T4" fmla="*/ 1625 w 1626"/>
                  <a:gd name="T5" fmla="*/ 456 h 457"/>
                  <a:gd name="T6" fmla="*/ 0 60000 65536"/>
                  <a:gd name="T7" fmla="*/ 0 60000 65536"/>
                  <a:gd name="T8" fmla="*/ 0 60000 65536"/>
                  <a:gd name="T9" fmla="*/ 0 w 1626"/>
                  <a:gd name="T10" fmla="*/ 0 h 457"/>
                  <a:gd name="T11" fmla="*/ 1626 w 1626"/>
                  <a:gd name="T12" fmla="*/ 457 h 45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26" h="457">
                    <a:moveTo>
                      <a:pt x="0" y="0"/>
                    </a:moveTo>
                    <a:lnTo>
                      <a:pt x="469" y="456"/>
                    </a:lnTo>
                    <a:lnTo>
                      <a:pt x="1625" y="456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32780" name="Group 21"/>
            <p:cNvGrpSpPr>
              <a:grpSpLocks/>
            </p:cNvGrpSpPr>
            <p:nvPr/>
          </p:nvGrpSpPr>
          <p:grpSpPr bwMode="auto">
            <a:xfrm>
              <a:off x="1786" y="1207"/>
              <a:ext cx="1626" cy="939"/>
              <a:chOff x="2056" y="1450"/>
              <a:chExt cx="1626" cy="939"/>
            </a:xfrm>
          </p:grpSpPr>
          <p:sp>
            <p:nvSpPr>
              <p:cNvPr id="32794" name="Freeform 22"/>
              <p:cNvSpPr>
                <a:spLocks/>
              </p:cNvSpPr>
              <p:nvPr/>
            </p:nvSpPr>
            <p:spPr bwMode="auto">
              <a:xfrm>
                <a:off x="2056" y="1450"/>
                <a:ext cx="1626" cy="457"/>
              </a:xfrm>
              <a:custGeom>
                <a:avLst/>
                <a:gdLst>
                  <a:gd name="T0" fmla="*/ 0 w 1626"/>
                  <a:gd name="T1" fmla="*/ 456 h 457"/>
                  <a:gd name="T2" fmla="*/ 469 w 1626"/>
                  <a:gd name="T3" fmla="*/ 0 h 457"/>
                  <a:gd name="T4" fmla="*/ 1625 w 1626"/>
                  <a:gd name="T5" fmla="*/ 0 h 457"/>
                  <a:gd name="T6" fmla="*/ 0 60000 65536"/>
                  <a:gd name="T7" fmla="*/ 0 60000 65536"/>
                  <a:gd name="T8" fmla="*/ 0 60000 65536"/>
                  <a:gd name="T9" fmla="*/ 0 w 1626"/>
                  <a:gd name="T10" fmla="*/ 0 h 457"/>
                  <a:gd name="T11" fmla="*/ 1626 w 1626"/>
                  <a:gd name="T12" fmla="*/ 457 h 45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26" h="457">
                    <a:moveTo>
                      <a:pt x="0" y="456"/>
                    </a:moveTo>
                    <a:lnTo>
                      <a:pt x="469" y="0"/>
                    </a:lnTo>
                    <a:lnTo>
                      <a:pt x="1625" y="0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95" name="Freeform 23"/>
              <p:cNvSpPr>
                <a:spLocks/>
              </p:cNvSpPr>
              <p:nvPr/>
            </p:nvSpPr>
            <p:spPr bwMode="auto">
              <a:xfrm>
                <a:off x="2056" y="1931"/>
                <a:ext cx="1626" cy="458"/>
              </a:xfrm>
              <a:custGeom>
                <a:avLst/>
                <a:gdLst>
                  <a:gd name="T0" fmla="*/ 0 w 1626"/>
                  <a:gd name="T1" fmla="*/ 0 h 458"/>
                  <a:gd name="T2" fmla="*/ 469 w 1626"/>
                  <a:gd name="T3" fmla="*/ 457 h 458"/>
                  <a:gd name="T4" fmla="*/ 1625 w 1626"/>
                  <a:gd name="T5" fmla="*/ 457 h 458"/>
                  <a:gd name="T6" fmla="*/ 0 60000 65536"/>
                  <a:gd name="T7" fmla="*/ 0 60000 65536"/>
                  <a:gd name="T8" fmla="*/ 0 60000 65536"/>
                  <a:gd name="T9" fmla="*/ 0 w 1626"/>
                  <a:gd name="T10" fmla="*/ 0 h 458"/>
                  <a:gd name="T11" fmla="*/ 1626 w 1626"/>
                  <a:gd name="T12" fmla="*/ 458 h 45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26" h="458">
                    <a:moveTo>
                      <a:pt x="0" y="0"/>
                    </a:moveTo>
                    <a:lnTo>
                      <a:pt x="469" y="457"/>
                    </a:lnTo>
                    <a:lnTo>
                      <a:pt x="1625" y="457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32781" name="Group 24"/>
            <p:cNvGrpSpPr>
              <a:grpSpLocks/>
            </p:cNvGrpSpPr>
            <p:nvPr/>
          </p:nvGrpSpPr>
          <p:grpSpPr bwMode="auto">
            <a:xfrm>
              <a:off x="318" y="1675"/>
              <a:ext cx="1475" cy="1421"/>
              <a:chOff x="588" y="1918"/>
              <a:chExt cx="1475" cy="1421"/>
            </a:xfrm>
          </p:grpSpPr>
          <p:sp>
            <p:nvSpPr>
              <p:cNvPr id="32792" name="Freeform 25"/>
              <p:cNvSpPr>
                <a:spLocks/>
              </p:cNvSpPr>
              <p:nvPr/>
            </p:nvSpPr>
            <p:spPr bwMode="auto">
              <a:xfrm>
                <a:off x="588" y="1918"/>
                <a:ext cx="1461" cy="711"/>
              </a:xfrm>
              <a:custGeom>
                <a:avLst/>
                <a:gdLst>
                  <a:gd name="T0" fmla="*/ 1460 w 1461"/>
                  <a:gd name="T1" fmla="*/ 0 h 711"/>
                  <a:gd name="T2" fmla="*/ 730 w 1461"/>
                  <a:gd name="T3" fmla="*/ 0 h 711"/>
                  <a:gd name="T4" fmla="*/ 0 w 1461"/>
                  <a:gd name="T5" fmla="*/ 710 h 711"/>
                  <a:gd name="T6" fmla="*/ 0 60000 65536"/>
                  <a:gd name="T7" fmla="*/ 0 60000 65536"/>
                  <a:gd name="T8" fmla="*/ 0 60000 65536"/>
                  <a:gd name="T9" fmla="*/ 0 w 1461"/>
                  <a:gd name="T10" fmla="*/ 0 h 711"/>
                  <a:gd name="T11" fmla="*/ 1461 w 1461"/>
                  <a:gd name="T12" fmla="*/ 711 h 71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461" h="711">
                    <a:moveTo>
                      <a:pt x="1460" y="0"/>
                    </a:moveTo>
                    <a:lnTo>
                      <a:pt x="730" y="0"/>
                    </a:lnTo>
                    <a:lnTo>
                      <a:pt x="0" y="710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93" name="Freeform 26"/>
              <p:cNvSpPr>
                <a:spLocks/>
              </p:cNvSpPr>
              <p:nvPr/>
            </p:nvSpPr>
            <p:spPr bwMode="auto">
              <a:xfrm>
                <a:off x="602" y="2628"/>
                <a:ext cx="1461" cy="711"/>
              </a:xfrm>
              <a:custGeom>
                <a:avLst/>
                <a:gdLst>
                  <a:gd name="T0" fmla="*/ 1460 w 1461"/>
                  <a:gd name="T1" fmla="*/ 710 h 711"/>
                  <a:gd name="T2" fmla="*/ 730 w 1461"/>
                  <a:gd name="T3" fmla="*/ 710 h 711"/>
                  <a:gd name="T4" fmla="*/ 0 w 1461"/>
                  <a:gd name="T5" fmla="*/ 0 h 711"/>
                  <a:gd name="T6" fmla="*/ 0 60000 65536"/>
                  <a:gd name="T7" fmla="*/ 0 60000 65536"/>
                  <a:gd name="T8" fmla="*/ 0 60000 65536"/>
                  <a:gd name="T9" fmla="*/ 0 w 1461"/>
                  <a:gd name="T10" fmla="*/ 0 h 711"/>
                  <a:gd name="T11" fmla="*/ 1461 w 1461"/>
                  <a:gd name="T12" fmla="*/ 711 h 71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461" h="711">
                    <a:moveTo>
                      <a:pt x="1460" y="710"/>
                    </a:moveTo>
                    <a:lnTo>
                      <a:pt x="730" y="71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32782" name="Rectangle 27"/>
            <p:cNvSpPr>
              <a:spLocks noChangeArrowheads="1"/>
            </p:cNvSpPr>
            <p:nvPr/>
          </p:nvSpPr>
          <p:spPr bwMode="auto">
            <a:xfrm>
              <a:off x="94" y="1568"/>
              <a:ext cx="933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P(A)=</a:t>
              </a:r>
              <a:r>
                <a:rPr lang="en-US" sz="2400" i="1"/>
                <a:t>0,</a:t>
              </a:r>
              <a:r>
                <a:rPr lang="fr-FR" sz="2400" i="1"/>
                <a:t>6</a:t>
              </a:r>
            </a:p>
          </p:txBody>
        </p:sp>
        <p:sp>
          <p:nvSpPr>
            <p:cNvPr id="32783" name="Rectangle 28"/>
            <p:cNvSpPr>
              <a:spLocks noChangeArrowheads="1"/>
            </p:cNvSpPr>
            <p:nvPr/>
          </p:nvSpPr>
          <p:spPr bwMode="auto">
            <a:xfrm>
              <a:off x="76" y="2952"/>
              <a:ext cx="101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P(A')=</a:t>
              </a:r>
              <a:r>
                <a:rPr lang="en-US" sz="2400" i="1"/>
                <a:t>0,</a:t>
              </a:r>
              <a:r>
                <a:rPr lang="fr-FR" sz="2400" i="1"/>
                <a:t>4</a:t>
              </a:r>
            </a:p>
          </p:txBody>
        </p:sp>
        <p:sp>
          <p:nvSpPr>
            <p:cNvPr id="32784" name="Rectangle 29"/>
            <p:cNvSpPr>
              <a:spLocks noChangeArrowheads="1"/>
            </p:cNvSpPr>
            <p:nvPr/>
          </p:nvSpPr>
          <p:spPr bwMode="auto">
            <a:xfrm>
              <a:off x="2179" y="942"/>
              <a:ext cx="125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P(B/A)=2/3</a:t>
              </a:r>
            </a:p>
          </p:txBody>
        </p:sp>
        <p:sp>
          <p:nvSpPr>
            <p:cNvPr id="32785" name="Rectangle 30"/>
            <p:cNvSpPr>
              <a:spLocks noChangeArrowheads="1"/>
            </p:cNvSpPr>
            <p:nvPr/>
          </p:nvSpPr>
          <p:spPr bwMode="auto">
            <a:xfrm>
              <a:off x="2165" y="1891"/>
              <a:ext cx="125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P(B'/A)=1/3</a:t>
              </a:r>
            </a:p>
          </p:txBody>
        </p:sp>
        <p:sp>
          <p:nvSpPr>
            <p:cNvPr id="32786" name="Rectangle 31"/>
            <p:cNvSpPr>
              <a:spLocks noChangeArrowheads="1"/>
            </p:cNvSpPr>
            <p:nvPr/>
          </p:nvSpPr>
          <p:spPr bwMode="auto">
            <a:xfrm>
              <a:off x="2249" y="2366"/>
              <a:ext cx="125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P(B/A')=</a:t>
              </a:r>
              <a:r>
                <a:rPr lang="en-US" sz="2400" i="1"/>
                <a:t>0,</a:t>
              </a:r>
              <a:r>
                <a:rPr lang="fr-FR" sz="2400" i="1"/>
                <a:t>3</a:t>
              </a:r>
            </a:p>
          </p:txBody>
        </p:sp>
        <p:sp>
          <p:nvSpPr>
            <p:cNvPr id="32787" name="Rectangle 32"/>
            <p:cNvSpPr>
              <a:spLocks noChangeArrowheads="1"/>
            </p:cNvSpPr>
            <p:nvPr/>
          </p:nvSpPr>
          <p:spPr bwMode="auto">
            <a:xfrm>
              <a:off x="2248" y="3286"/>
              <a:ext cx="125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P(B'/A')=</a:t>
              </a:r>
              <a:r>
                <a:rPr lang="en-US" sz="2400" i="1"/>
                <a:t>0,</a:t>
              </a:r>
              <a:r>
                <a:rPr lang="fr-FR" sz="2400" i="1"/>
                <a:t>7</a:t>
              </a:r>
            </a:p>
          </p:txBody>
        </p:sp>
        <p:graphicFrame>
          <p:nvGraphicFramePr>
            <p:cNvPr id="32770" name="Object 33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405" y="1070"/>
            <a:ext cx="2056" cy="2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02" name="Equation" r:id="rId5" imgW="1701720" imgH="203040" progId="Equation.3">
                    <p:embed/>
                  </p:oleObj>
                </mc:Choice>
                <mc:Fallback>
                  <p:oleObj name="Equation" r:id="rId5" imgW="1701720" imgH="203040" progId="Equation.3">
                    <p:embed/>
                    <p:pic>
                      <p:nvPicPr>
                        <p:cNvPr id="0" name="Object 3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5" y="1070"/>
                          <a:ext cx="2056" cy="2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771" name="Object 34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417" y="2020"/>
            <a:ext cx="2174" cy="2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03" name="Equation" r:id="rId7" imgW="1777680" imgH="203040" progId="Equation.3">
                    <p:embed/>
                  </p:oleObj>
                </mc:Choice>
                <mc:Fallback>
                  <p:oleObj name="Equation" r:id="rId7" imgW="1777680" imgH="203040" progId="Equation.3">
                    <p:embed/>
                    <p:pic>
                      <p:nvPicPr>
                        <p:cNvPr id="0" name="Object 3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17" y="2020"/>
                          <a:ext cx="2174" cy="2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772" name="Object 35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425" y="2497"/>
            <a:ext cx="2176" cy="2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04" name="Equation" r:id="rId9" imgW="1790640" imgH="203040" progId="Equation.3">
                    <p:embed/>
                  </p:oleObj>
                </mc:Choice>
                <mc:Fallback>
                  <p:oleObj name="Equation" r:id="rId9" imgW="1790640" imgH="203040" progId="Equation.3">
                    <p:embed/>
                    <p:pic>
                      <p:nvPicPr>
                        <p:cNvPr id="0" name="Object 3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25" y="2497"/>
                          <a:ext cx="2176" cy="2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773" name="Object 36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399" y="3433"/>
            <a:ext cx="2272" cy="2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05" name="Equation" r:id="rId11" imgW="1866600" imgH="203040" progId="Equation.3">
                    <p:embed/>
                  </p:oleObj>
                </mc:Choice>
                <mc:Fallback>
                  <p:oleObj name="Equation" r:id="rId11" imgW="1866600" imgH="203040" progId="Equation.3">
                    <p:embed/>
                    <p:pic>
                      <p:nvPicPr>
                        <p:cNvPr id="0" name="Object 3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99" y="3433"/>
                          <a:ext cx="2272" cy="2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788" name="Rectangle 37"/>
            <p:cNvSpPr>
              <a:spLocks noChangeArrowheads="1"/>
            </p:cNvSpPr>
            <p:nvPr/>
          </p:nvSpPr>
          <p:spPr bwMode="auto">
            <a:xfrm>
              <a:off x="4139" y="1282"/>
              <a:ext cx="118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FR" sz="2400" i="1"/>
                <a:t>=(</a:t>
              </a:r>
              <a:r>
                <a:rPr lang="en-US" sz="2400" i="1"/>
                <a:t>,</a:t>
              </a:r>
              <a:r>
                <a:rPr lang="fr-FR" sz="2400" i="1"/>
                <a:t>6)(2/3)=</a:t>
              </a:r>
              <a:r>
                <a:rPr lang="en-US" sz="2400" i="1"/>
                <a:t>,</a:t>
              </a:r>
              <a:r>
                <a:rPr lang="fr-FR" sz="2400" i="1"/>
                <a:t>4</a:t>
              </a:r>
            </a:p>
          </p:txBody>
        </p:sp>
        <p:sp>
          <p:nvSpPr>
            <p:cNvPr id="32789" name="Rectangle 38"/>
            <p:cNvSpPr>
              <a:spLocks noChangeArrowheads="1"/>
            </p:cNvSpPr>
            <p:nvPr/>
          </p:nvSpPr>
          <p:spPr bwMode="auto">
            <a:xfrm>
              <a:off x="4202" y="2211"/>
              <a:ext cx="118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FR" sz="2400" i="1"/>
                <a:t>=(</a:t>
              </a:r>
              <a:r>
                <a:rPr lang="en-US" sz="2400" i="1"/>
                <a:t>,</a:t>
              </a:r>
              <a:r>
                <a:rPr lang="fr-FR" sz="2400" i="1"/>
                <a:t>6)(1/3)=</a:t>
              </a:r>
              <a:r>
                <a:rPr lang="en-US" sz="2400" i="1"/>
                <a:t>,</a:t>
              </a:r>
              <a:r>
                <a:rPr lang="fr-FR" sz="2400" i="1"/>
                <a:t>2</a:t>
              </a:r>
            </a:p>
          </p:txBody>
        </p:sp>
        <p:sp>
          <p:nvSpPr>
            <p:cNvPr id="32790" name="Rectangle 39"/>
            <p:cNvSpPr>
              <a:spLocks noChangeArrowheads="1"/>
            </p:cNvSpPr>
            <p:nvPr/>
          </p:nvSpPr>
          <p:spPr bwMode="auto">
            <a:xfrm>
              <a:off x="4133" y="2727"/>
              <a:ext cx="118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FR" sz="2400" i="1"/>
                <a:t>=(</a:t>
              </a:r>
              <a:r>
                <a:rPr lang="en-US" sz="2400" i="1"/>
                <a:t>,</a:t>
              </a:r>
              <a:r>
                <a:rPr lang="fr-FR" sz="2400" i="1"/>
                <a:t>4)(</a:t>
              </a:r>
              <a:r>
                <a:rPr lang="en-US" sz="2400" i="1"/>
                <a:t>,</a:t>
              </a:r>
              <a:r>
                <a:rPr lang="fr-FR" sz="2400" i="1"/>
                <a:t>3)=</a:t>
              </a:r>
              <a:r>
                <a:rPr lang="en-US" sz="2400" i="1"/>
                <a:t>,</a:t>
              </a:r>
              <a:r>
                <a:rPr lang="fr-FR" sz="2400" i="1"/>
                <a:t>12</a:t>
              </a:r>
            </a:p>
          </p:txBody>
        </p:sp>
        <p:sp>
          <p:nvSpPr>
            <p:cNvPr id="32791" name="Rectangle 40"/>
            <p:cNvSpPr>
              <a:spLocks noChangeArrowheads="1"/>
            </p:cNvSpPr>
            <p:nvPr/>
          </p:nvSpPr>
          <p:spPr bwMode="auto">
            <a:xfrm>
              <a:off x="4187" y="3634"/>
              <a:ext cx="118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FR" sz="2400" i="1"/>
                <a:t>=(</a:t>
              </a:r>
              <a:r>
                <a:rPr lang="en-US" sz="2400" i="1"/>
                <a:t>,</a:t>
              </a:r>
              <a:r>
                <a:rPr lang="fr-FR" sz="2400" i="1"/>
                <a:t>4)(</a:t>
              </a:r>
              <a:r>
                <a:rPr lang="en-US" sz="2400" i="1"/>
                <a:t>,</a:t>
              </a:r>
              <a:r>
                <a:rPr lang="fr-FR" sz="2400" i="1"/>
                <a:t>7)=</a:t>
              </a:r>
              <a:r>
                <a:rPr lang="en-US" sz="2400" i="1"/>
                <a:t>,</a:t>
              </a:r>
              <a:r>
                <a:rPr lang="fr-FR" sz="2400" i="1"/>
                <a:t>28</a:t>
              </a: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16: visualisation (suite)</a:t>
            </a:r>
          </a:p>
        </p:txBody>
      </p:sp>
      <p:sp>
        <p:nvSpPr>
          <p:cNvPr id="33799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DA143D13-587C-44B0-97A1-C459396DAB6C}" type="slidenum">
              <a:rPr lang="fr-FR" smtClean="0"/>
              <a:pPr/>
              <a:t>75</a:t>
            </a:fld>
            <a:endParaRPr lang="fr-FR" smtClean="0"/>
          </a:p>
        </p:txBody>
      </p:sp>
      <p:graphicFrame>
        <p:nvGraphicFramePr>
          <p:cNvPr id="33794" name="Object 13">
            <a:hlinkClick r:id="" action="ppaction://ole?verb=0"/>
          </p:cNvPr>
          <p:cNvGraphicFramePr>
            <a:graphicFrameLocks/>
          </p:cNvGraphicFramePr>
          <p:nvPr/>
        </p:nvGraphicFramePr>
        <p:xfrm>
          <a:off x="2413000" y="4754563"/>
          <a:ext cx="4413250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58" name="Equation" r:id="rId4" imgW="1854000" imgH="203040" progId="Equation.3">
                  <p:embed/>
                </p:oleObj>
              </mc:Choice>
              <mc:Fallback>
                <p:oleObj name="Equation" r:id="rId4" imgW="1854000" imgH="203040" progId="Equation.3">
                  <p:embed/>
                  <p:pic>
                    <p:nvPicPr>
                      <p:cNvPr id="0" name="Object 1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3000" y="4754563"/>
                        <a:ext cx="4413250" cy="484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3801" name="Group 18"/>
          <p:cNvGrpSpPr>
            <a:grpSpLocks/>
          </p:cNvGrpSpPr>
          <p:nvPr/>
        </p:nvGrpSpPr>
        <p:grpSpPr bwMode="auto">
          <a:xfrm>
            <a:off x="388938" y="1558925"/>
            <a:ext cx="8459787" cy="3030538"/>
            <a:chOff x="320" y="990"/>
            <a:chExt cx="5329" cy="1909"/>
          </a:xfrm>
        </p:grpSpPr>
        <p:grpSp>
          <p:nvGrpSpPr>
            <p:cNvPr id="33802" name="Group 4"/>
            <p:cNvGrpSpPr>
              <a:grpSpLocks/>
            </p:cNvGrpSpPr>
            <p:nvPr/>
          </p:nvGrpSpPr>
          <p:grpSpPr bwMode="auto">
            <a:xfrm>
              <a:off x="1828" y="990"/>
              <a:ext cx="2778" cy="1909"/>
              <a:chOff x="1431" y="1097"/>
              <a:chExt cx="2778" cy="1909"/>
            </a:xfrm>
          </p:grpSpPr>
          <p:sp>
            <p:nvSpPr>
              <p:cNvPr id="33805" name="Rectangle 5"/>
              <p:cNvSpPr>
                <a:spLocks noChangeArrowheads="1"/>
              </p:cNvSpPr>
              <p:nvPr/>
            </p:nvSpPr>
            <p:spPr bwMode="auto">
              <a:xfrm>
                <a:off x="1431" y="1164"/>
                <a:ext cx="1392" cy="1832"/>
              </a:xfrm>
              <a:prstGeom prst="rect">
                <a:avLst/>
              </a:prstGeom>
              <a:pattFill prst="wdUpDiag">
                <a:fgClr>
                  <a:schemeClr val="accent1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3806" name="Rectangle 6"/>
              <p:cNvSpPr>
                <a:spLocks noChangeArrowheads="1"/>
              </p:cNvSpPr>
              <p:nvPr/>
            </p:nvSpPr>
            <p:spPr bwMode="auto">
              <a:xfrm>
                <a:off x="2831" y="1165"/>
                <a:ext cx="1045" cy="1832"/>
              </a:xfrm>
              <a:prstGeom prst="rect">
                <a:avLst/>
              </a:prstGeom>
              <a:pattFill prst="wdDnDiag">
                <a:fgClr>
                  <a:srgbClr val="3365FB"/>
                </a:fgClr>
                <a:bgClr>
                  <a:schemeClr val="bg1"/>
                </a:bgClr>
              </a:patt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3807" name="Oval 7"/>
              <p:cNvSpPr>
                <a:spLocks noChangeArrowheads="1"/>
              </p:cNvSpPr>
              <p:nvPr/>
            </p:nvSpPr>
            <p:spPr bwMode="auto">
              <a:xfrm>
                <a:off x="2042" y="1551"/>
                <a:ext cx="1142" cy="994"/>
              </a:xfrm>
              <a:prstGeom prst="ellips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33808" name="Line 8"/>
              <p:cNvSpPr>
                <a:spLocks noChangeShapeType="1"/>
              </p:cNvSpPr>
              <p:nvPr/>
            </p:nvSpPr>
            <p:spPr bwMode="auto">
              <a:xfrm>
                <a:off x="2827" y="1171"/>
                <a:ext cx="0" cy="183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809" name="Rectangle 9"/>
              <p:cNvSpPr>
                <a:spLocks noChangeArrowheads="1"/>
              </p:cNvSpPr>
              <p:nvPr/>
            </p:nvSpPr>
            <p:spPr bwMode="auto">
              <a:xfrm>
                <a:off x="3983" y="1097"/>
                <a:ext cx="226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fr-FR" sz="2800" i="1"/>
                  <a:t>S</a:t>
                </a:r>
              </a:p>
            </p:txBody>
          </p:sp>
          <p:sp>
            <p:nvSpPr>
              <p:cNvPr id="33810" name="Rectangle 10"/>
              <p:cNvSpPr>
                <a:spLocks noChangeArrowheads="1"/>
              </p:cNvSpPr>
              <p:nvPr/>
            </p:nvSpPr>
            <p:spPr bwMode="auto">
              <a:xfrm>
                <a:off x="1723" y="1246"/>
                <a:ext cx="251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fr-FR" sz="2800" i="1"/>
                  <a:t>A</a:t>
                </a:r>
              </a:p>
            </p:txBody>
          </p:sp>
          <p:sp>
            <p:nvSpPr>
              <p:cNvPr id="33811" name="Rectangle 11"/>
              <p:cNvSpPr>
                <a:spLocks noChangeArrowheads="1"/>
              </p:cNvSpPr>
              <p:nvPr/>
            </p:nvSpPr>
            <p:spPr bwMode="auto">
              <a:xfrm>
                <a:off x="3264" y="1245"/>
                <a:ext cx="299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fr-FR" sz="2800" i="1"/>
                  <a:t>A</a:t>
                </a:r>
                <a:r>
                  <a:rPr lang="fr-FR" sz="2800" i="1">
                    <a:solidFill>
                      <a:srgbClr val="000000"/>
                    </a:solidFill>
                  </a:rPr>
                  <a:t>'</a:t>
                </a:r>
              </a:p>
            </p:txBody>
          </p:sp>
          <p:sp>
            <p:nvSpPr>
              <p:cNvPr id="33812" name="Rectangle 12"/>
              <p:cNvSpPr>
                <a:spLocks noChangeArrowheads="1"/>
              </p:cNvSpPr>
              <p:nvPr/>
            </p:nvSpPr>
            <p:spPr bwMode="auto">
              <a:xfrm>
                <a:off x="2536" y="1857"/>
                <a:ext cx="251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eaLnBrk="0" hangingPunct="0"/>
                <a:r>
                  <a:rPr lang="fr-FR" sz="2800" i="1"/>
                  <a:t>B</a:t>
                </a:r>
              </a:p>
            </p:txBody>
          </p:sp>
        </p:grpSp>
        <p:graphicFrame>
          <p:nvGraphicFramePr>
            <p:cNvPr id="33797" name="Object 14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20" y="1481"/>
            <a:ext cx="1224" cy="2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959" name="Equation" r:id="rId6" imgW="1562040" imgH="304560" progId="Equation.3">
                    <p:embed/>
                  </p:oleObj>
                </mc:Choice>
                <mc:Fallback>
                  <p:oleObj name="Equation" r:id="rId6" imgW="1562040" imgH="304560" progId="Equation.3">
                    <p:embed/>
                    <p:pic>
                      <p:nvPicPr>
                        <p:cNvPr id="0" name="Object 1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0" y="1481"/>
                          <a:ext cx="1224" cy="2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798" name="Object 15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4425" y="1531"/>
            <a:ext cx="1224" cy="2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960" name="Equation" r:id="rId8" imgW="1562040" imgH="304560" progId="Equation.3">
                    <p:embed/>
                  </p:oleObj>
                </mc:Choice>
                <mc:Fallback>
                  <p:oleObj name="Equation" r:id="rId8" imgW="1562040" imgH="304560" progId="Equation.3">
                    <p:embed/>
                    <p:pic>
                      <p:nvPicPr>
                        <p:cNvPr id="0" name="Object 1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25" y="1531"/>
                          <a:ext cx="1224" cy="2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803" name="Line 16"/>
            <p:cNvSpPr>
              <a:spLocks noChangeShapeType="1"/>
            </p:cNvSpPr>
            <p:nvPr/>
          </p:nvSpPr>
          <p:spPr bwMode="auto">
            <a:xfrm flipH="1">
              <a:off x="3457" y="1739"/>
              <a:ext cx="1078" cy="290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04" name="Line 17"/>
            <p:cNvSpPr>
              <a:spLocks noChangeShapeType="1"/>
            </p:cNvSpPr>
            <p:nvPr/>
          </p:nvSpPr>
          <p:spPr bwMode="auto">
            <a:xfrm>
              <a:off x="1030" y="1679"/>
              <a:ext cx="1601" cy="353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graphicFrame>
        <p:nvGraphicFramePr>
          <p:cNvPr id="33795" name="Object 19">
            <a:hlinkClick r:id="" action="ppaction://ole?verb=0"/>
          </p:cNvPr>
          <p:cNvGraphicFramePr>
            <a:graphicFrameLocks/>
          </p:cNvGraphicFramePr>
          <p:nvPr/>
        </p:nvGraphicFramePr>
        <p:xfrm>
          <a:off x="3284538" y="5848350"/>
          <a:ext cx="3748087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61" name="Equation" r:id="rId10" imgW="1574640" imgH="203040" progId="Equation.3">
                  <p:embed/>
                </p:oleObj>
              </mc:Choice>
              <mc:Fallback>
                <p:oleObj name="Equation" r:id="rId10" imgW="1574640" imgH="203040" progId="Equation.3">
                  <p:embed/>
                  <p:pic>
                    <p:nvPicPr>
                      <p:cNvPr id="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4538" y="5848350"/>
                        <a:ext cx="3748087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6" name="Object 20">
            <a:hlinkClick r:id="" action="ppaction://ole?verb=0"/>
          </p:cNvPr>
          <p:cNvGraphicFramePr>
            <a:graphicFrameLocks/>
          </p:cNvGraphicFramePr>
          <p:nvPr/>
        </p:nvGraphicFramePr>
        <p:xfrm>
          <a:off x="3294063" y="5276850"/>
          <a:ext cx="5470525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62" name="Equation" r:id="rId12" imgW="2298600" imgH="203040" progId="Equation.3">
                  <p:embed/>
                </p:oleObj>
              </mc:Choice>
              <mc:Fallback>
                <p:oleObj name="Equation" r:id="rId12" imgW="2298600" imgH="203040" progId="Equation.3">
                  <p:embed/>
                  <p:pic>
                    <p:nvPicPr>
                      <p:cNvPr id="0" name="Object 20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4063" y="5276850"/>
                        <a:ext cx="5470525" cy="484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Généralisation de la règle d'élimination</a:t>
            </a:r>
          </a:p>
        </p:txBody>
      </p:sp>
      <p:sp>
        <p:nvSpPr>
          <p:cNvPr id="3482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E9781A79-C31B-4E67-A88D-6292E7BB074F}" type="slidenum">
              <a:rPr lang="fr-FR" smtClean="0"/>
              <a:pPr/>
              <a:t>76</a:t>
            </a:fld>
            <a:endParaRPr lang="fr-FR" smtClean="0"/>
          </a:p>
        </p:txBody>
      </p:sp>
      <p:sp>
        <p:nvSpPr>
          <p:cNvPr id="3482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Soit </a:t>
            </a:r>
            <a:r>
              <a:rPr lang="fr-FR" i="1" smtClean="0"/>
              <a:t>A</a:t>
            </a:r>
            <a:r>
              <a:rPr lang="fr-FR" smtClean="0"/>
              <a:t>, un événement de </a:t>
            </a:r>
            <a:r>
              <a:rPr lang="fr-FR" i="1" smtClean="0"/>
              <a:t>S</a:t>
            </a:r>
            <a:r>
              <a:rPr lang="fr-FR" smtClean="0"/>
              <a:t> et </a:t>
            </a:r>
            <a:r>
              <a:rPr lang="fr-FR" i="1" smtClean="0"/>
              <a:t>E</a:t>
            </a:r>
            <a:r>
              <a:rPr lang="fr-FR" i="1" baseline="-25000" smtClean="0"/>
              <a:t>1</a:t>
            </a:r>
            <a:r>
              <a:rPr lang="fr-FR" i="1" smtClean="0"/>
              <a:t>, E</a:t>
            </a:r>
            <a:r>
              <a:rPr lang="fr-FR" i="1" baseline="-25000" smtClean="0"/>
              <a:t>2</a:t>
            </a:r>
            <a:r>
              <a:rPr lang="fr-FR" i="1" smtClean="0"/>
              <a:t>, ..., E</a:t>
            </a:r>
            <a:r>
              <a:rPr lang="fr-FR" i="1" baseline="-25000" smtClean="0"/>
              <a:t>n</a:t>
            </a:r>
            <a:r>
              <a:rPr lang="fr-FR" smtClean="0"/>
              <a:t> une </a:t>
            </a:r>
          </a:p>
          <a:p>
            <a:pPr eaLnBrk="1" hangingPunct="1">
              <a:buFontTx/>
              <a:buNone/>
            </a:pPr>
            <a:r>
              <a:rPr lang="fr-FR" sz="1200" smtClean="0"/>
              <a:t>	</a:t>
            </a:r>
          </a:p>
          <a:p>
            <a:pPr eaLnBrk="1" hangingPunct="1">
              <a:buFontTx/>
              <a:buNone/>
            </a:pPr>
            <a:r>
              <a:rPr lang="fr-FR" smtClean="0"/>
              <a:t>	partition de </a:t>
            </a:r>
            <a:r>
              <a:rPr lang="fr-FR" i="1" smtClean="0"/>
              <a:t>S</a:t>
            </a:r>
            <a:r>
              <a:rPr lang="fr-FR" smtClean="0"/>
              <a:t>,                       , alors</a:t>
            </a:r>
          </a:p>
        </p:txBody>
      </p:sp>
      <p:graphicFrame>
        <p:nvGraphicFramePr>
          <p:cNvPr id="34818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922338" y="5573713"/>
          <a:ext cx="7345362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50" name="Equation" r:id="rId4" imgW="3060360" imgH="228600" progId="Equation.3">
                  <p:embed/>
                </p:oleObj>
              </mc:Choice>
              <mc:Fallback>
                <p:oleObj name="Equation" r:id="rId4" imgW="3060360" imgH="22860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2338" y="5573713"/>
                        <a:ext cx="7345362" cy="54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19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5176838" y="3965575"/>
          <a:ext cx="3930650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51" name="Equation" r:id="rId6" imgW="1638000" imgH="228600" progId="Equation.3">
                  <p:embed/>
                </p:oleObj>
              </mc:Choice>
              <mc:Fallback>
                <p:oleObj name="Equation" r:id="rId6" imgW="1638000" imgH="22860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6838" y="3965575"/>
                        <a:ext cx="3930650" cy="547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0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2913063" y="2122488"/>
          <a:ext cx="1982787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52" name="Equation" r:id="rId8" imgW="825480" imgH="431640" progId="Equation.3">
                  <p:embed/>
                </p:oleObj>
              </mc:Choice>
              <mc:Fallback>
                <p:oleObj name="Equation" r:id="rId8" imgW="825480" imgH="43164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3063" y="2122488"/>
                        <a:ext cx="1982787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1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4543425" y="3403600"/>
          <a:ext cx="4114800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53" name="Equation" r:id="rId10" imgW="1714320" imgH="215640" progId="Equation.3">
                  <p:embed/>
                </p:oleObj>
              </mc:Choice>
              <mc:Fallback>
                <p:oleObj name="Equation" r:id="rId10" imgW="1714320" imgH="2156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3425" y="3403600"/>
                        <a:ext cx="4114800" cy="517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4825" name="Group 23"/>
          <p:cNvGrpSpPr>
            <a:grpSpLocks/>
          </p:cNvGrpSpPr>
          <p:nvPr/>
        </p:nvGrpSpPr>
        <p:grpSpPr bwMode="auto">
          <a:xfrm>
            <a:off x="552450" y="3392488"/>
            <a:ext cx="3895725" cy="1906587"/>
            <a:chOff x="348" y="2137"/>
            <a:chExt cx="2454" cy="1201"/>
          </a:xfrm>
        </p:grpSpPr>
        <p:sp>
          <p:nvSpPr>
            <p:cNvPr id="34826" name="Rectangle 9"/>
            <p:cNvSpPr>
              <a:spLocks noChangeArrowheads="1"/>
            </p:cNvSpPr>
            <p:nvPr/>
          </p:nvSpPr>
          <p:spPr bwMode="auto">
            <a:xfrm>
              <a:off x="348" y="2140"/>
              <a:ext cx="2454" cy="1198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34827" name="Arc 10"/>
            <p:cNvSpPr>
              <a:spLocks/>
            </p:cNvSpPr>
            <p:nvPr/>
          </p:nvSpPr>
          <p:spPr bwMode="auto">
            <a:xfrm>
              <a:off x="348" y="2137"/>
              <a:ext cx="779" cy="501"/>
            </a:xfrm>
            <a:custGeom>
              <a:avLst/>
              <a:gdLst>
                <a:gd name="T0" fmla="*/ 28 w 21600"/>
                <a:gd name="T1" fmla="*/ 0 h 21600"/>
                <a:gd name="T2" fmla="*/ 0 w 21600"/>
                <a:gd name="T3" fmla="*/ 12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19050" cap="rnd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4828" name="Arc 11"/>
            <p:cNvSpPr>
              <a:spLocks/>
            </p:cNvSpPr>
            <p:nvPr/>
          </p:nvSpPr>
          <p:spPr bwMode="auto">
            <a:xfrm>
              <a:off x="835" y="2528"/>
              <a:ext cx="584" cy="807"/>
            </a:xfrm>
            <a:custGeom>
              <a:avLst/>
              <a:gdLst>
                <a:gd name="T0" fmla="*/ 0 w 21600"/>
                <a:gd name="T1" fmla="*/ 0 h 21600"/>
                <a:gd name="T2" fmla="*/ 16 w 21600"/>
                <a:gd name="T3" fmla="*/ 30 h 21600"/>
                <a:gd name="T4" fmla="*/ 0 w 21600"/>
                <a:gd name="T5" fmla="*/ 3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9050" cap="rnd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4829" name="Arc 12"/>
            <p:cNvSpPr>
              <a:spLocks/>
            </p:cNvSpPr>
            <p:nvPr/>
          </p:nvSpPr>
          <p:spPr bwMode="auto">
            <a:xfrm>
              <a:off x="1334" y="2138"/>
              <a:ext cx="626" cy="780"/>
            </a:xfrm>
            <a:custGeom>
              <a:avLst/>
              <a:gdLst>
                <a:gd name="T0" fmla="*/ 18 w 21600"/>
                <a:gd name="T1" fmla="*/ 0 h 21600"/>
                <a:gd name="T2" fmla="*/ 0 w 21600"/>
                <a:gd name="T3" fmla="*/ 28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19050" cap="rnd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4830" name="Arc 13"/>
            <p:cNvSpPr>
              <a:spLocks/>
            </p:cNvSpPr>
            <p:nvPr/>
          </p:nvSpPr>
          <p:spPr bwMode="auto">
            <a:xfrm>
              <a:off x="1871" y="2140"/>
              <a:ext cx="849" cy="417"/>
            </a:xfrm>
            <a:custGeom>
              <a:avLst/>
              <a:gdLst>
                <a:gd name="T0" fmla="*/ 33 w 21600"/>
                <a:gd name="T1" fmla="*/ 0 h 21600"/>
                <a:gd name="T2" fmla="*/ 0 w 21600"/>
                <a:gd name="T3" fmla="*/ 8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19050" cap="rnd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4831" name="Arc 14"/>
            <p:cNvSpPr>
              <a:spLocks/>
            </p:cNvSpPr>
            <p:nvPr/>
          </p:nvSpPr>
          <p:spPr bwMode="auto">
            <a:xfrm>
              <a:off x="1750" y="2719"/>
              <a:ext cx="765" cy="612"/>
            </a:xfrm>
            <a:custGeom>
              <a:avLst/>
              <a:gdLst>
                <a:gd name="T0" fmla="*/ 0 w 21600"/>
                <a:gd name="T1" fmla="*/ 0 h 21600"/>
                <a:gd name="T2" fmla="*/ 27 w 21600"/>
                <a:gd name="T3" fmla="*/ 17 h 21600"/>
                <a:gd name="T4" fmla="*/ 0 w 21600"/>
                <a:gd name="T5" fmla="*/ 17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9050" cap="rnd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4832" name="Rectangle 15"/>
            <p:cNvSpPr>
              <a:spLocks noChangeArrowheads="1"/>
            </p:cNvSpPr>
            <p:nvPr/>
          </p:nvSpPr>
          <p:spPr bwMode="auto">
            <a:xfrm>
              <a:off x="383" y="2245"/>
              <a:ext cx="416" cy="3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600" i="1"/>
                <a:t>E</a:t>
              </a:r>
              <a:r>
                <a:rPr lang="fr-FR" sz="2600" i="1" baseline="-25000"/>
                <a:t>1</a:t>
              </a:r>
            </a:p>
          </p:txBody>
        </p:sp>
        <p:sp>
          <p:nvSpPr>
            <p:cNvPr id="34833" name="Rectangle 16"/>
            <p:cNvSpPr>
              <a:spLocks noChangeArrowheads="1"/>
            </p:cNvSpPr>
            <p:nvPr/>
          </p:nvSpPr>
          <p:spPr bwMode="auto">
            <a:xfrm>
              <a:off x="1066" y="2161"/>
              <a:ext cx="416" cy="3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600" i="1"/>
                <a:t>E</a:t>
              </a:r>
              <a:r>
                <a:rPr lang="fr-FR" sz="2600" i="1" baseline="-25000"/>
                <a:t>3</a:t>
              </a:r>
            </a:p>
          </p:txBody>
        </p:sp>
        <p:sp>
          <p:nvSpPr>
            <p:cNvPr id="34834" name="Rectangle 17"/>
            <p:cNvSpPr>
              <a:spLocks noChangeArrowheads="1"/>
            </p:cNvSpPr>
            <p:nvPr/>
          </p:nvSpPr>
          <p:spPr bwMode="auto">
            <a:xfrm>
              <a:off x="2096" y="3016"/>
              <a:ext cx="416" cy="3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600" i="1"/>
                <a:t>E</a:t>
              </a:r>
              <a:r>
                <a:rPr lang="fr-FR" sz="2600" i="1" baseline="-25000"/>
                <a:t>5</a:t>
              </a:r>
            </a:p>
          </p:txBody>
        </p:sp>
        <p:sp>
          <p:nvSpPr>
            <p:cNvPr id="34835" name="Rectangle 18"/>
            <p:cNvSpPr>
              <a:spLocks noChangeArrowheads="1"/>
            </p:cNvSpPr>
            <p:nvPr/>
          </p:nvSpPr>
          <p:spPr bwMode="auto">
            <a:xfrm>
              <a:off x="2044" y="2159"/>
              <a:ext cx="416" cy="3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600" i="1"/>
                <a:t>E</a:t>
              </a:r>
              <a:r>
                <a:rPr lang="fr-FR" sz="2600" i="1" baseline="-25000"/>
                <a:t>4</a:t>
              </a:r>
            </a:p>
          </p:txBody>
        </p:sp>
        <p:sp>
          <p:nvSpPr>
            <p:cNvPr id="34836" name="Rectangle 19"/>
            <p:cNvSpPr>
              <a:spLocks noChangeArrowheads="1"/>
            </p:cNvSpPr>
            <p:nvPr/>
          </p:nvSpPr>
          <p:spPr bwMode="auto">
            <a:xfrm>
              <a:off x="2323" y="2564"/>
              <a:ext cx="416" cy="3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600" i="1"/>
                <a:t>E</a:t>
              </a:r>
              <a:r>
                <a:rPr lang="fr-FR" sz="2600" i="1" baseline="-25000"/>
                <a:t>n</a:t>
              </a:r>
            </a:p>
          </p:txBody>
        </p:sp>
        <p:sp>
          <p:nvSpPr>
            <p:cNvPr id="34837" name="Oval 20"/>
            <p:cNvSpPr>
              <a:spLocks noChangeArrowheads="1"/>
            </p:cNvSpPr>
            <p:nvPr/>
          </p:nvSpPr>
          <p:spPr bwMode="auto">
            <a:xfrm>
              <a:off x="1207" y="2357"/>
              <a:ext cx="931" cy="918"/>
            </a:xfrm>
            <a:prstGeom prst="ellipse">
              <a:avLst/>
            </a:prstGeom>
            <a:solidFill>
              <a:srgbClr val="CCFFCC">
                <a:alpha val="52940"/>
              </a:srgb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34838" name="Rectangle 21"/>
            <p:cNvSpPr>
              <a:spLocks noChangeArrowheads="1"/>
            </p:cNvSpPr>
            <p:nvPr/>
          </p:nvSpPr>
          <p:spPr bwMode="auto">
            <a:xfrm>
              <a:off x="439" y="2831"/>
              <a:ext cx="416" cy="3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600" i="1"/>
                <a:t>E</a:t>
              </a:r>
              <a:r>
                <a:rPr lang="fr-FR" sz="2600" i="1" baseline="-25000"/>
                <a:t>2</a:t>
              </a:r>
            </a:p>
          </p:txBody>
        </p:sp>
        <p:sp>
          <p:nvSpPr>
            <p:cNvPr id="34839" name="Rectangle 22"/>
            <p:cNvSpPr>
              <a:spLocks noChangeArrowheads="1"/>
            </p:cNvSpPr>
            <p:nvPr/>
          </p:nvSpPr>
          <p:spPr bwMode="auto">
            <a:xfrm>
              <a:off x="1390" y="2498"/>
              <a:ext cx="416" cy="3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600" i="1"/>
                <a:t>A</a:t>
              </a: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Formule de la règle d'élimination</a:t>
            </a:r>
          </a:p>
        </p:txBody>
      </p:sp>
      <p:sp>
        <p:nvSpPr>
          <p:cNvPr id="3584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C0CCA19A-5C22-4D16-B24C-FB7A27DA6C1F}" type="slidenum">
              <a:rPr lang="fr-FR" smtClean="0"/>
              <a:pPr/>
              <a:t>77</a:t>
            </a:fld>
            <a:endParaRPr lang="fr-FR" smtClean="0"/>
          </a:p>
        </p:txBody>
      </p:sp>
      <p:sp>
        <p:nvSpPr>
          <p:cNvPr id="35848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Soit </a:t>
            </a:r>
            <a:r>
              <a:rPr lang="fr-FR" i="1" smtClean="0"/>
              <a:t>A</a:t>
            </a:r>
            <a:r>
              <a:rPr lang="fr-FR" smtClean="0"/>
              <a:t>, un événement de </a:t>
            </a:r>
            <a:r>
              <a:rPr lang="fr-FR" i="1" smtClean="0"/>
              <a:t>S</a:t>
            </a:r>
            <a:r>
              <a:rPr lang="fr-FR" smtClean="0"/>
              <a:t> et </a:t>
            </a:r>
            <a:r>
              <a:rPr lang="fr-FR" i="1" smtClean="0"/>
              <a:t>E</a:t>
            </a:r>
            <a:r>
              <a:rPr lang="fr-FR" i="1" baseline="-25000" smtClean="0"/>
              <a:t>1</a:t>
            </a:r>
            <a:r>
              <a:rPr lang="fr-FR" i="1" smtClean="0"/>
              <a:t>, E</a:t>
            </a:r>
            <a:r>
              <a:rPr lang="fr-FR" i="1" baseline="-25000" smtClean="0"/>
              <a:t>2</a:t>
            </a:r>
            <a:r>
              <a:rPr lang="fr-FR" i="1" smtClean="0"/>
              <a:t>, ..., E</a:t>
            </a:r>
            <a:r>
              <a:rPr lang="fr-FR" i="1" baseline="-25000" smtClean="0"/>
              <a:t>n</a:t>
            </a:r>
            <a:r>
              <a:rPr lang="fr-FR" smtClean="0"/>
              <a:t> une</a:t>
            </a:r>
            <a:r>
              <a:rPr lang="fr-FR" sz="1200" smtClean="0"/>
              <a:t>	</a:t>
            </a:r>
          </a:p>
          <a:p>
            <a:pPr eaLnBrk="1" hangingPunct="1">
              <a:buFontTx/>
              <a:buNone/>
            </a:pPr>
            <a:r>
              <a:rPr lang="fr-FR" smtClean="0"/>
              <a:t>	partition de </a:t>
            </a:r>
            <a:r>
              <a:rPr lang="fr-FR" i="1" smtClean="0"/>
              <a:t>S</a:t>
            </a:r>
            <a:r>
              <a:rPr lang="fr-FR" smtClean="0"/>
              <a:t> alors</a:t>
            </a:r>
          </a:p>
        </p:txBody>
      </p:sp>
      <p:graphicFrame>
        <p:nvGraphicFramePr>
          <p:cNvPr id="35842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933450" y="2652713"/>
          <a:ext cx="7345363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74" name="Equation" r:id="rId4" imgW="3060360" imgH="228600" progId="Equation.3">
                  <p:embed/>
                </p:oleObj>
              </mc:Choice>
              <mc:Fallback>
                <p:oleObj name="Equation" r:id="rId4" imgW="3060360" imgH="22860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3450" y="2652713"/>
                        <a:ext cx="7345363" cy="54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3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936625" y="4246563"/>
          <a:ext cx="7373938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75" name="Equation" r:id="rId6" imgW="3073320" imgH="215640" progId="Equation.3">
                  <p:embed/>
                </p:oleObj>
              </mc:Choice>
              <mc:Fallback>
                <p:oleObj name="Equation" r:id="rId6" imgW="3073320" imgH="21564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6625" y="4246563"/>
                        <a:ext cx="7373938" cy="517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4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2581275" y="5348288"/>
          <a:ext cx="4054475" cy="1036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76" name="Equation" r:id="rId8" imgW="1688760" imgH="431640" progId="Equation.3">
                  <p:embed/>
                </p:oleObj>
              </mc:Choice>
              <mc:Fallback>
                <p:oleObj name="Equation" r:id="rId8" imgW="1688760" imgH="4316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1275" y="5348288"/>
                        <a:ext cx="4054475" cy="1036637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9" name="Rectangle 8"/>
          <p:cNvSpPr>
            <a:spLocks noChangeArrowheads="1"/>
          </p:cNvSpPr>
          <p:nvPr/>
        </p:nvSpPr>
        <p:spPr bwMode="auto">
          <a:xfrm>
            <a:off x="1376363" y="3481388"/>
            <a:ext cx="3302000" cy="498475"/>
          </a:xfrm>
          <a:prstGeom prst="rect">
            <a:avLst/>
          </a:prstGeom>
          <a:solidFill>
            <a:srgbClr val="DBFFB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600"/>
              <a:t>Probabilités composées</a:t>
            </a:r>
          </a:p>
        </p:txBody>
      </p:sp>
      <p:sp>
        <p:nvSpPr>
          <p:cNvPr id="35850" name="AutoShape 9"/>
          <p:cNvSpPr>
            <a:spLocks noChangeArrowheads="1"/>
          </p:cNvSpPr>
          <p:nvPr/>
        </p:nvSpPr>
        <p:spPr bwMode="auto">
          <a:xfrm rot="16200000" flipH="1">
            <a:off x="2952750" y="3027363"/>
            <a:ext cx="155575" cy="641350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5851" name="AutoShape 10"/>
          <p:cNvSpPr>
            <a:spLocks noChangeArrowheads="1"/>
          </p:cNvSpPr>
          <p:nvPr/>
        </p:nvSpPr>
        <p:spPr bwMode="auto">
          <a:xfrm rot="16200000" flipH="1">
            <a:off x="2965450" y="3787776"/>
            <a:ext cx="155575" cy="641350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graphicFrame>
        <p:nvGraphicFramePr>
          <p:cNvPr id="35845" name="Object 11">
            <a:hlinkClick r:id="" action="ppaction://ole?verb=0"/>
          </p:cNvPr>
          <p:cNvGraphicFramePr>
            <a:graphicFrameLocks/>
          </p:cNvGraphicFramePr>
          <p:nvPr/>
        </p:nvGraphicFramePr>
        <p:xfrm>
          <a:off x="6327775" y="4672013"/>
          <a:ext cx="2590800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77" name="Equation" r:id="rId10" imgW="1079280" imgH="228600" progId="Equation.3">
                  <p:embed/>
                </p:oleObj>
              </mc:Choice>
              <mc:Fallback>
                <p:oleObj name="Equation" r:id="rId10" imgW="1079280" imgH="228600" progId="Equation.3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7775" y="4672013"/>
                        <a:ext cx="2590800" cy="54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17: la règle d’élimination</a:t>
            </a:r>
          </a:p>
        </p:txBody>
      </p:sp>
      <p:sp>
        <p:nvSpPr>
          <p:cNvPr id="9625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32507C46-B083-4AA7-AA74-99F6D7A7E24B}" type="slidenum">
              <a:rPr lang="fr-FR" smtClean="0"/>
              <a:pPr/>
              <a:t>78</a:t>
            </a:fld>
            <a:endParaRPr lang="fr-FR" smtClean="0"/>
          </a:p>
        </p:txBody>
      </p:sp>
      <p:sp>
        <p:nvSpPr>
          <p:cNvPr id="9626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Dans une usine, des pièces mécaniques sont produites par trois machines, M</a:t>
            </a:r>
            <a:r>
              <a:rPr lang="fr-FR" baseline="-25000" smtClean="0"/>
              <a:t>1</a:t>
            </a:r>
            <a:r>
              <a:rPr lang="fr-FR" smtClean="0"/>
              <a:t>, M</a:t>
            </a:r>
            <a:r>
              <a:rPr lang="fr-FR" baseline="-25000" smtClean="0"/>
              <a:t>2</a:t>
            </a:r>
            <a:r>
              <a:rPr lang="fr-FR" smtClean="0"/>
              <a:t> et M</a:t>
            </a:r>
            <a:r>
              <a:rPr lang="fr-FR" baseline="-25000" smtClean="0"/>
              <a:t>3</a:t>
            </a:r>
            <a:r>
              <a:rPr lang="fr-FR" smtClean="0"/>
              <a:t>, dans des proportions de </a:t>
            </a:r>
            <a:r>
              <a:rPr lang="fr-FR" i="1" smtClean="0"/>
              <a:t>50%,</a:t>
            </a:r>
            <a:r>
              <a:rPr lang="fr-FR" smtClean="0"/>
              <a:t> </a:t>
            </a:r>
            <a:r>
              <a:rPr lang="fr-FR" i="1" smtClean="0"/>
              <a:t>30%</a:t>
            </a:r>
            <a:r>
              <a:rPr lang="fr-FR" smtClean="0"/>
              <a:t> et </a:t>
            </a:r>
            <a:r>
              <a:rPr lang="fr-FR" i="1" smtClean="0"/>
              <a:t>20%</a:t>
            </a:r>
            <a:r>
              <a:rPr lang="fr-FR" smtClean="0"/>
              <a:t> respectivement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La probabilité qu’une pièce soit défectueuse sachant qu’elle a été produite par la machine M</a:t>
            </a:r>
            <a:r>
              <a:rPr lang="fr-FR" baseline="-25000" smtClean="0"/>
              <a:t>1</a:t>
            </a:r>
            <a:r>
              <a:rPr lang="fr-FR" smtClean="0"/>
              <a:t>, M</a:t>
            </a:r>
            <a:r>
              <a:rPr lang="fr-FR" baseline="-25000" smtClean="0"/>
              <a:t>2</a:t>
            </a:r>
            <a:r>
              <a:rPr lang="fr-FR" smtClean="0"/>
              <a:t> et M</a:t>
            </a:r>
            <a:r>
              <a:rPr lang="fr-FR" baseline="-25000" smtClean="0"/>
              <a:t>3</a:t>
            </a:r>
            <a:r>
              <a:rPr lang="fr-FR" smtClean="0"/>
              <a:t> est respectivement de </a:t>
            </a:r>
            <a:r>
              <a:rPr lang="fr-FR" i="1" smtClean="0"/>
              <a:t>3%</a:t>
            </a:r>
            <a:r>
              <a:rPr lang="fr-FR" smtClean="0"/>
              <a:t>, </a:t>
            </a:r>
            <a:r>
              <a:rPr lang="fr-FR" i="1" smtClean="0"/>
              <a:t>4%</a:t>
            </a:r>
            <a:r>
              <a:rPr lang="fr-FR" smtClean="0"/>
              <a:t> et </a:t>
            </a:r>
            <a:r>
              <a:rPr lang="fr-FR" i="1" smtClean="0"/>
              <a:t>5%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On choisit une pièce au hasard de la production d’une journée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Quelle est la probabilité que cette pièce soit défectueuse?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17: la règle d’élimination (suite)</a:t>
            </a:r>
          </a:p>
        </p:txBody>
      </p:sp>
      <p:sp>
        <p:nvSpPr>
          <p:cNvPr id="9728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CAED4013-9C72-4C78-9E14-B32E073C5944}" type="slidenum">
              <a:rPr lang="fr-FR" smtClean="0"/>
              <a:pPr/>
              <a:t>79</a:t>
            </a:fld>
            <a:endParaRPr lang="fr-FR" smtClean="0"/>
          </a:p>
        </p:txBody>
      </p:sp>
      <p:sp>
        <p:nvSpPr>
          <p:cNvPr id="97283" name="Rectangle 14"/>
          <p:cNvSpPr>
            <a:spLocks noGrp="1" noChangeArrowheads="1"/>
          </p:cNvSpPr>
          <p:nvPr>
            <p:ph sz="quarter" idx="1"/>
          </p:nvPr>
        </p:nvSpPr>
        <p:spPr>
          <a:xfrm>
            <a:off x="684213" y="1600200"/>
            <a:ext cx="7418387" cy="452596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Ce que l’on cherche, c’est la probabilité de l’événement</a:t>
            </a:r>
          </a:p>
          <a:p>
            <a:pPr lvl="1" eaLnBrk="1" hangingPunct="1"/>
            <a:r>
              <a:rPr lang="fr-FR" i="1" smtClean="0"/>
              <a:t>A</a:t>
            </a:r>
            <a:r>
              <a:rPr lang="fr-FR" smtClean="0"/>
              <a:t>: la pièce est défectueuse</a:t>
            </a:r>
          </a:p>
          <a:p>
            <a:pPr eaLnBrk="1" hangingPunct="1"/>
            <a:r>
              <a:rPr lang="fr-FR" smtClean="0"/>
              <a:t>Notons les événements:</a:t>
            </a:r>
          </a:p>
          <a:p>
            <a:pPr lvl="1" eaLnBrk="1" hangingPunct="1"/>
            <a:r>
              <a:rPr lang="fr-FR" i="1" smtClean="0"/>
              <a:t>E</a:t>
            </a:r>
            <a:r>
              <a:rPr lang="fr-FR" i="1" baseline="-25000" smtClean="0"/>
              <a:t>1</a:t>
            </a:r>
            <a:r>
              <a:rPr lang="fr-FR" smtClean="0"/>
              <a:t>: la pièce choisie vient de M</a:t>
            </a:r>
            <a:r>
              <a:rPr lang="fr-FR" baseline="-25000" smtClean="0"/>
              <a:t>1</a:t>
            </a:r>
            <a:endParaRPr lang="fr-FR" smtClean="0"/>
          </a:p>
          <a:p>
            <a:pPr lvl="1" eaLnBrk="1" hangingPunct="1"/>
            <a:r>
              <a:rPr lang="fr-FR" i="1" smtClean="0"/>
              <a:t>E</a:t>
            </a:r>
            <a:r>
              <a:rPr lang="fr-FR" i="1" baseline="-25000" smtClean="0"/>
              <a:t>2</a:t>
            </a:r>
            <a:r>
              <a:rPr lang="fr-FR" smtClean="0"/>
              <a:t>: la pièce choisie vient de M</a:t>
            </a:r>
            <a:r>
              <a:rPr lang="fr-FR" baseline="-25000" smtClean="0"/>
              <a:t>2</a:t>
            </a:r>
            <a:endParaRPr lang="fr-FR" smtClean="0"/>
          </a:p>
          <a:p>
            <a:pPr lvl="1" eaLnBrk="1" hangingPunct="1"/>
            <a:r>
              <a:rPr lang="fr-FR" i="1" smtClean="0"/>
              <a:t>E</a:t>
            </a:r>
            <a:r>
              <a:rPr lang="fr-FR" i="1" baseline="-25000" smtClean="0"/>
              <a:t>3</a:t>
            </a:r>
            <a:r>
              <a:rPr lang="fr-FR" smtClean="0"/>
              <a:t>: la pièce choisie vient de M</a:t>
            </a:r>
            <a:r>
              <a:rPr lang="fr-FR" baseline="-25000" smtClean="0"/>
              <a:t>3</a:t>
            </a:r>
            <a:endParaRPr lang="fr-FR" smtClean="0"/>
          </a:p>
          <a:p>
            <a:pPr eaLnBrk="1" hangingPunct="1"/>
            <a:r>
              <a:rPr lang="fr-FR" i="1" smtClean="0"/>
              <a:t>E</a:t>
            </a:r>
            <a:r>
              <a:rPr lang="fr-FR" i="1" baseline="-25000" smtClean="0"/>
              <a:t>1</a:t>
            </a:r>
            <a:r>
              <a:rPr lang="fr-FR" smtClean="0"/>
              <a:t>, </a:t>
            </a:r>
            <a:r>
              <a:rPr lang="fr-FR" i="1" smtClean="0"/>
              <a:t>E</a:t>
            </a:r>
            <a:r>
              <a:rPr lang="fr-FR" i="1" baseline="-25000" smtClean="0"/>
              <a:t>2</a:t>
            </a:r>
            <a:r>
              <a:rPr lang="fr-FR" smtClean="0"/>
              <a:t> et </a:t>
            </a:r>
            <a:r>
              <a:rPr lang="fr-FR" i="1" smtClean="0"/>
              <a:t>E</a:t>
            </a:r>
            <a:r>
              <a:rPr lang="fr-FR" i="1" baseline="-25000" smtClean="0"/>
              <a:t>3</a:t>
            </a:r>
            <a:r>
              <a:rPr lang="fr-FR" smtClean="0"/>
              <a:t> constituent une partition de </a:t>
            </a:r>
            <a:r>
              <a:rPr lang="fr-FR" i="1" smtClean="0"/>
              <a:t>S</a:t>
            </a:r>
            <a:r>
              <a:rPr lang="fr-FR" smtClean="0"/>
              <a:t>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Exemple 17: visualisation (suite)</a:t>
            </a:r>
          </a:p>
        </p:txBody>
      </p:sp>
      <p:sp>
        <p:nvSpPr>
          <p:cNvPr id="3686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AF703C7E-B35F-4778-A2E0-23D875DAFF9D}" type="slidenum">
              <a:rPr lang="fr-FR" smtClean="0"/>
              <a:pPr/>
              <a:t>80</a:t>
            </a:fld>
            <a:endParaRPr lang="fr-FR" smtClean="0"/>
          </a:p>
        </p:txBody>
      </p:sp>
      <p:sp>
        <p:nvSpPr>
          <p:cNvPr id="36868" name="Rectangle 1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203358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On ne connaît pas directement la probabilité de </a:t>
            </a:r>
            <a:r>
              <a:rPr lang="fr-FR" i="1" smtClean="0"/>
              <a:t>A</a:t>
            </a:r>
            <a:r>
              <a:rPr lang="fr-FR" smtClean="0"/>
              <a:t>  </a:t>
            </a:r>
            <a:r>
              <a:rPr lang="fr-CA" smtClean="0"/>
              <a:t>mais</a:t>
            </a:r>
            <a:r>
              <a:rPr lang="fr-FR" smtClean="0"/>
              <a:t> on connaît les probabilités</a:t>
            </a:r>
            <a:r>
              <a:rPr lang="fr-CA" smtClean="0"/>
              <a:t> suivantes</a:t>
            </a:r>
            <a:r>
              <a:rPr lang="fr-FR" smtClean="0"/>
              <a:t>:</a:t>
            </a:r>
          </a:p>
          <a:p>
            <a:pPr lvl="1" eaLnBrk="1" hangingPunct="1"/>
            <a:r>
              <a:rPr lang="fr-FR" i="1" smtClean="0"/>
              <a:t>P(E</a:t>
            </a:r>
            <a:r>
              <a:rPr lang="fr-FR" i="1" baseline="-25000" smtClean="0"/>
              <a:t>1</a:t>
            </a:r>
            <a:r>
              <a:rPr lang="fr-FR" i="1" smtClean="0"/>
              <a:t>)=0</a:t>
            </a:r>
            <a:r>
              <a:rPr lang="fr-CA" i="1" smtClean="0"/>
              <a:t>,</a:t>
            </a:r>
            <a:r>
              <a:rPr lang="fr-FR" i="1" smtClean="0"/>
              <a:t>5	    P(E</a:t>
            </a:r>
            <a:r>
              <a:rPr lang="fr-FR" i="1" baseline="-25000" smtClean="0"/>
              <a:t>2</a:t>
            </a:r>
            <a:r>
              <a:rPr lang="fr-FR" i="1" smtClean="0"/>
              <a:t>)=0</a:t>
            </a:r>
            <a:r>
              <a:rPr lang="fr-CA" i="1" smtClean="0"/>
              <a:t>,</a:t>
            </a:r>
            <a:r>
              <a:rPr lang="fr-FR" i="1" smtClean="0"/>
              <a:t>3	P(E</a:t>
            </a:r>
            <a:r>
              <a:rPr lang="fr-FR" i="1" baseline="-25000" smtClean="0"/>
              <a:t>3</a:t>
            </a:r>
            <a:r>
              <a:rPr lang="fr-FR" i="1" smtClean="0"/>
              <a:t>)=0</a:t>
            </a:r>
            <a:r>
              <a:rPr lang="fr-CA" i="1" smtClean="0"/>
              <a:t>,</a:t>
            </a:r>
            <a:r>
              <a:rPr lang="fr-FR" i="1" smtClean="0"/>
              <a:t>2</a:t>
            </a:r>
          </a:p>
          <a:p>
            <a:pPr lvl="1" eaLnBrk="1" hangingPunct="1"/>
            <a:r>
              <a:rPr lang="fr-FR" i="1" smtClean="0"/>
              <a:t>P(A/E</a:t>
            </a:r>
            <a:r>
              <a:rPr lang="fr-FR" i="1" baseline="-25000" smtClean="0"/>
              <a:t>1</a:t>
            </a:r>
            <a:r>
              <a:rPr lang="fr-FR" i="1" smtClean="0"/>
              <a:t>)=0</a:t>
            </a:r>
            <a:r>
              <a:rPr lang="fr-CA" i="1" smtClean="0"/>
              <a:t>,</a:t>
            </a:r>
            <a:r>
              <a:rPr lang="fr-FR" i="1" smtClean="0"/>
              <a:t>03   P(A/E</a:t>
            </a:r>
            <a:r>
              <a:rPr lang="fr-FR" i="1" baseline="-25000" smtClean="0"/>
              <a:t>2</a:t>
            </a:r>
            <a:r>
              <a:rPr lang="fr-FR" i="1" smtClean="0"/>
              <a:t>)=0</a:t>
            </a:r>
            <a:r>
              <a:rPr lang="fr-CA" i="1" smtClean="0"/>
              <a:t>,</a:t>
            </a:r>
            <a:r>
              <a:rPr lang="fr-FR" i="1" smtClean="0"/>
              <a:t>04	P(A/ E</a:t>
            </a:r>
            <a:r>
              <a:rPr lang="fr-FR" i="1" baseline="-25000" smtClean="0"/>
              <a:t>3</a:t>
            </a:r>
            <a:r>
              <a:rPr lang="fr-FR" i="1" smtClean="0"/>
              <a:t>)=0</a:t>
            </a:r>
            <a:r>
              <a:rPr lang="fr-CA" i="1" smtClean="0"/>
              <a:t>,</a:t>
            </a:r>
            <a:r>
              <a:rPr lang="fr-FR" i="1" smtClean="0"/>
              <a:t>05</a:t>
            </a:r>
          </a:p>
        </p:txBody>
      </p:sp>
      <p:graphicFrame>
        <p:nvGraphicFramePr>
          <p:cNvPr id="36866" name="Object 16">
            <a:hlinkClick r:id="" action="ppaction://ole?verb=0"/>
          </p:cNvPr>
          <p:cNvGraphicFramePr>
            <a:graphicFrameLocks/>
          </p:cNvGraphicFramePr>
          <p:nvPr/>
        </p:nvGraphicFramePr>
        <p:xfrm>
          <a:off x="6191250" y="3619500"/>
          <a:ext cx="1982788" cy="1036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2" name="Equation" r:id="rId5" imgW="825480" imgH="431640" progId="Equation.3">
                  <p:embed/>
                </p:oleObj>
              </mc:Choice>
              <mc:Fallback>
                <p:oleObj name="Equation" r:id="rId5" imgW="825480" imgH="431640" progId="Equation.3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1250" y="3619500"/>
                        <a:ext cx="1982788" cy="1036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6870" name="Group 17"/>
          <p:cNvGrpSpPr>
            <a:grpSpLocks/>
          </p:cNvGrpSpPr>
          <p:nvPr/>
        </p:nvGrpSpPr>
        <p:grpSpPr bwMode="auto">
          <a:xfrm>
            <a:off x="1320800" y="3684588"/>
            <a:ext cx="5662613" cy="2955925"/>
            <a:chOff x="1684" y="2291"/>
            <a:chExt cx="3567" cy="1862"/>
          </a:xfrm>
        </p:grpSpPr>
        <p:sp>
          <p:nvSpPr>
            <p:cNvPr id="36872" name="Rectangle 18"/>
            <p:cNvSpPr>
              <a:spLocks noChangeArrowheads="1"/>
            </p:cNvSpPr>
            <p:nvPr/>
          </p:nvSpPr>
          <p:spPr bwMode="auto">
            <a:xfrm>
              <a:off x="3524" y="2311"/>
              <a:ext cx="419" cy="1832"/>
            </a:xfrm>
            <a:prstGeom prst="rect">
              <a:avLst/>
            </a:prstGeom>
            <a:pattFill prst="wdDnDiag">
              <a:fgClr>
                <a:schemeClr val="accent2"/>
              </a:fgClr>
              <a:bgClr>
                <a:schemeClr val="bg1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36873" name="Rectangle 19"/>
            <p:cNvSpPr>
              <a:spLocks noChangeArrowheads="1"/>
            </p:cNvSpPr>
            <p:nvPr/>
          </p:nvSpPr>
          <p:spPr bwMode="auto">
            <a:xfrm>
              <a:off x="1684" y="2311"/>
              <a:ext cx="1139" cy="1832"/>
            </a:xfrm>
            <a:prstGeom prst="rect">
              <a:avLst/>
            </a:prstGeom>
            <a:pattFill prst="wdUpDiag">
              <a:fgClr>
                <a:schemeClr val="accent1"/>
              </a:fgClr>
              <a:bgClr>
                <a:schemeClr val="bg1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36874" name="Rectangle 20"/>
            <p:cNvSpPr>
              <a:spLocks noChangeArrowheads="1"/>
            </p:cNvSpPr>
            <p:nvPr/>
          </p:nvSpPr>
          <p:spPr bwMode="auto">
            <a:xfrm>
              <a:off x="2831" y="2311"/>
              <a:ext cx="685" cy="1833"/>
            </a:xfrm>
            <a:prstGeom prst="rect">
              <a:avLst/>
            </a:prstGeom>
            <a:pattFill prst="ltVert">
              <a:fgClr>
                <a:srgbClr val="3365FB"/>
              </a:fgClr>
              <a:bgClr>
                <a:schemeClr val="bg1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36875" name="Line 21"/>
            <p:cNvSpPr>
              <a:spLocks noChangeShapeType="1"/>
            </p:cNvSpPr>
            <p:nvPr/>
          </p:nvSpPr>
          <p:spPr bwMode="auto">
            <a:xfrm>
              <a:off x="2827" y="2318"/>
              <a:ext cx="0" cy="183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6876" name="Rectangle 22"/>
            <p:cNvSpPr>
              <a:spLocks noChangeArrowheads="1"/>
            </p:cNvSpPr>
            <p:nvPr/>
          </p:nvSpPr>
          <p:spPr bwMode="auto">
            <a:xfrm>
              <a:off x="4091" y="2291"/>
              <a:ext cx="22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800" i="1"/>
                <a:t>S</a:t>
              </a:r>
            </a:p>
          </p:txBody>
        </p:sp>
        <p:sp>
          <p:nvSpPr>
            <p:cNvPr id="36877" name="Oval 23"/>
            <p:cNvSpPr>
              <a:spLocks noChangeArrowheads="1"/>
            </p:cNvSpPr>
            <p:nvPr/>
          </p:nvSpPr>
          <p:spPr bwMode="auto">
            <a:xfrm>
              <a:off x="2576" y="2858"/>
              <a:ext cx="1142" cy="994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36878" name="Rectangle 24"/>
            <p:cNvSpPr>
              <a:spLocks noChangeArrowheads="1"/>
            </p:cNvSpPr>
            <p:nvPr/>
          </p:nvSpPr>
          <p:spPr bwMode="auto">
            <a:xfrm>
              <a:off x="3051" y="3131"/>
              <a:ext cx="251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800" i="1"/>
                <a:t>A</a:t>
              </a:r>
            </a:p>
          </p:txBody>
        </p:sp>
        <p:sp>
          <p:nvSpPr>
            <p:cNvPr id="36879" name="Rectangle 25"/>
            <p:cNvSpPr>
              <a:spLocks noChangeArrowheads="1"/>
            </p:cNvSpPr>
            <p:nvPr/>
          </p:nvSpPr>
          <p:spPr bwMode="auto">
            <a:xfrm>
              <a:off x="1829" y="2478"/>
              <a:ext cx="615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lvl="1" eaLnBrk="0" hangingPunct="0">
                <a:spcBef>
                  <a:spcPct val="20000"/>
                </a:spcBef>
              </a:pPr>
              <a:r>
                <a:rPr lang="fr-FR" sz="2800" i="1"/>
                <a:t>E</a:t>
              </a:r>
              <a:r>
                <a:rPr lang="fr-FR" sz="2800" i="1" baseline="-25000"/>
                <a:t>1</a:t>
              </a:r>
            </a:p>
          </p:txBody>
        </p:sp>
        <p:sp>
          <p:nvSpPr>
            <p:cNvPr id="36880" name="Rectangle 26"/>
            <p:cNvSpPr>
              <a:spLocks noChangeArrowheads="1"/>
            </p:cNvSpPr>
            <p:nvPr/>
          </p:nvSpPr>
          <p:spPr bwMode="auto">
            <a:xfrm>
              <a:off x="2771" y="2477"/>
              <a:ext cx="615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lvl="1" eaLnBrk="0" hangingPunct="0">
                <a:spcBef>
                  <a:spcPct val="20000"/>
                </a:spcBef>
              </a:pPr>
              <a:r>
                <a:rPr lang="fr-FR" sz="2800" i="1"/>
                <a:t>E</a:t>
              </a:r>
              <a:r>
                <a:rPr lang="fr-FR" sz="2800" i="1" baseline="-25000"/>
                <a:t>2</a:t>
              </a:r>
            </a:p>
          </p:txBody>
        </p:sp>
        <p:sp>
          <p:nvSpPr>
            <p:cNvPr id="36881" name="Rectangle 27"/>
            <p:cNvSpPr>
              <a:spLocks noChangeArrowheads="1"/>
            </p:cNvSpPr>
            <p:nvPr/>
          </p:nvSpPr>
          <p:spPr bwMode="auto">
            <a:xfrm>
              <a:off x="3330" y="2490"/>
              <a:ext cx="615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lvl="1" eaLnBrk="0" hangingPunct="0">
                <a:spcBef>
                  <a:spcPct val="20000"/>
                </a:spcBef>
              </a:pPr>
              <a:r>
                <a:rPr lang="fr-FR" sz="2800" i="1"/>
                <a:t>E</a:t>
              </a:r>
              <a:r>
                <a:rPr lang="fr-FR" sz="2800" i="1" baseline="-25000"/>
                <a:t>3</a:t>
              </a:r>
            </a:p>
          </p:txBody>
        </p:sp>
        <p:sp>
          <p:nvSpPr>
            <p:cNvPr id="36882" name="Rectangle 28"/>
            <p:cNvSpPr>
              <a:spLocks noChangeArrowheads="1"/>
            </p:cNvSpPr>
            <p:nvPr/>
          </p:nvSpPr>
          <p:spPr bwMode="auto">
            <a:xfrm>
              <a:off x="4326" y="3113"/>
              <a:ext cx="925" cy="337"/>
            </a:xfrm>
            <a:prstGeom prst="rect">
              <a:avLst/>
            </a:prstGeom>
            <a:solidFill>
              <a:srgbClr val="DBFFB8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800" i="1"/>
                <a:t>P(A) = ?</a:t>
              </a:r>
            </a:p>
          </p:txBody>
        </p:sp>
      </p:grpSp>
      <p:sp>
        <p:nvSpPr>
          <p:cNvPr id="36871" name="Line 29"/>
          <p:cNvSpPr>
            <a:spLocks noChangeShapeType="1"/>
          </p:cNvSpPr>
          <p:nvPr/>
        </p:nvSpPr>
        <p:spPr bwMode="auto">
          <a:xfrm flipH="1">
            <a:off x="3913188" y="5275263"/>
            <a:ext cx="1473200" cy="0"/>
          </a:xfrm>
          <a:prstGeom prst="line">
            <a:avLst/>
          </a:prstGeom>
          <a:noFill/>
          <a:ln w="28575">
            <a:solidFill>
              <a:srgbClr val="FF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17: calcul des probabilités (suite)</a:t>
            </a:r>
          </a:p>
        </p:txBody>
      </p:sp>
      <p:sp>
        <p:nvSpPr>
          <p:cNvPr id="37893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6548A617-CEF9-48BF-B2AF-328882A44B47}" type="slidenum">
              <a:rPr lang="fr-FR" smtClean="0"/>
              <a:pPr/>
              <a:t>81</a:t>
            </a:fld>
            <a:endParaRPr lang="fr-FR" smtClean="0"/>
          </a:p>
        </p:txBody>
      </p:sp>
      <p:sp>
        <p:nvSpPr>
          <p:cNvPr id="3789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A l’aide de la règle d’élimination, on obtient</a:t>
            </a:r>
          </a:p>
          <a:p>
            <a:pPr eaLnBrk="1" hangingPunct="1">
              <a:lnSpc>
                <a:spcPct val="90000"/>
              </a:lnSpc>
            </a:pPr>
            <a:endParaRPr lang="fr-FR" smtClean="0"/>
          </a:p>
          <a:p>
            <a:pPr eaLnBrk="1" hangingPunct="1">
              <a:lnSpc>
                <a:spcPct val="90000"/>
              </a:lnSpc>
            </a:pPr>
            <a:endParaRPr lang="fr-FR" smtClean="0"/>
          </a:p>
          <a:p>
            <a:pPr eaLnBrk="1" hangingPunct="1">
              <a:lnSpc>
                <a:spcPct val="90000"/>
              </a:lnSpc>
            </a:pPr>
            <a:endParaRPr lang="fr-FR" smtClean="0"/>
          </a:p>
          <a:p>
            <a:pPr eaLnBrk="1" hangingPunct="1">
              <a:lnSpc>
                <a:spcPct val="90000"/>
              </a:lnSpc>
            </a:pPr>
            <a:endParaRPr lang="fr-FR" smtClean="0"/>
          </a:p>
          <a:p>
            <a:pPr eaLnBrk="1" hangingPunct="1">
              <a:lnSpc>
                <a:spcPct val="90000"/>
              </a:lnSpc>
            </a:pPr>
            <a:endParaRPr lang="fr-FR" smtClean="0"/>
          </a:p>
          <a:p>
            <a:pPr eaLnBrk="1" hangingPunct="1">
              <a:lnSpc>
                <a:spcPct val="90000"/>
              </a:lnSpc>
            </a:pPr>
            <a:endParaRPr lang="fr-FR" smtClean="0"/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Donc, la probabilité qu’une pièce soit défectueuse dans la production d’une journée est de </a:t>
            </a:r>
            <a:r>
              <a:rPr lang="fr-FR" i="1" smtClean="0"/>
              <a:t>3</a:t>
            </a:r>
            <a:r>
              <a:rPr lang="fr-CA" i="1" smtClean="0"/>
              <a:t>,</a:t>
            </a:r>
            <a:r>
              <a:rPr lang="fr-FR" i="1" smtClean="0"/>
              <a:t>7%</a:t>
            </a:r>
          </a:p>
        </p:txBody>
      </p:sp>
      <p:graphicFrame>
        <p:nvGraphicFramePr>
          <p:cNvPr id="37890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2568575" y="2166938"/>
          <a:ext cx="4065588" cy="1033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0" name="Equation" r:id="rId4" imgW="1688760" imgH="431640" progId="Equation.3">
                  <p:embed/>
                </p:oleObj>
              </mc:Choice>
              <mc:Fallback>
                <p:oleObj name="Equation" r:id="rId4" imgW="1688760" imgH="4316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8575" y="2166938"/>
                        <a:ext cx="4065588" cy="1033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1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3600450" y="4117975"/>
          <a:ext cx="2062163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1" name="Equation" r:id="rId6" imgW="901440" imgH="203040" progId="Equation.3">
                  <p:embed/>
                </p:oleObj>
              </mc:Choice>
              <mc:Fallback>
                <p:oleObj name="Equation" r:id="rId6" imgW="901440" imgH="20304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0450" y="4117975"/>
                        <a:ext cx="2062163" cy="465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2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1423988" y="3351213"/>
          <a:ext cx="6391275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2" name="Equation" r:id="rId8" imgW="2793960" imgH="203040" progId="Equation.3">
                  <p:embed/>
                </p:oleObj>
              </mc:Choice>
              <mc:Fallback>
                <p:oleObj name="Equation" r:id="rId8" imgW="2793960" imgH="20304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3351213"/>
                        <a:ext cx="6391275" cy="465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formule de Bayes</a:t>
            </a:r>
          </a:p>
        </p:txBody>
      </p:sp>
      <p:sp>
        <p:nvSpPr>
          <p:cNvPr id="3891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FA60C0E8-D4EB-4575-8BE5-F5D0AF7B1AFA}" type="slidenum">
              <a:rPr lang="fr-FR" smtClean="0"/>
              <a:pPr/>
              <a:t>82</a:t>
            </a:fld>
            <a:endParaRPr lang="fr-FR" smtClean="0"/>
          </a:p>
        </p:txBody>
      </p:sp>
      <p:sp>
        <p:nvSpPr>
          <p:cNvPr id="3892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CA" sz="2400" noProof="1" smtClean="0"/>
              <a:t>Soit </a:t>
            </a:r>
            <a:r>
              <a:rPr lang="en-CA" sz="2400" i="1" noProof="1" smtClean="0"/>
              <a:t>A</a:t>
            </a:r>
            <a:r>
              <a:rPr lang="en-CA" sz="2400" noProof="1" smtClean="0"/>
              <a:t>, un événement de </a:t>
            </a:r>
            <a:r>
              <a:rPr lang="en-CA" sz="2400" i="1" noProof="1" smtClean="0"/>
              <a:t>S</a:t>
            </a:r>
            <a:r>
              <a:rPr lang="en-CA" sz="2400" noProof="1" smtClean="0"/>
              <a:t> et </a:t>
            </a:r>
            <a:r>
              <a:rPr lang="en-CA" sz="2400" i="1" noProof="1" smtClean="0"/>
              <a:t>E</a:t>
            </a:r>
            <a:r>
              <a:rPr lang="en-CA" sz="2400" i="1" baseline="-25000" noProof="1" smtClean="0"/>
              <a:t>1</a:t>
            </a:r>
            <a:r>
              <a:rPr lang="en-CA" sz="2400" i="1" noProof="1" smtClean="0"/>
              <a:t>, E</a:t>
            </a:r>
            <a:r>
              <a:rPr lang="en-CA" sz="2400" i="1" baseline="-25000" noProof="1" smtClean="0"/>
              <a:t>2</a:t>
            </a:r>
            <a:r>
              <a:rPr lang="en-CA" sz="2400" i="1" noProof="1" smtClean="0"/>
              <a:t>, ..., E</a:t>
            </a:r>
            <a:r>
              <a:rPr lang="en-CA" sz="2400" i="1" baseline="-25000" noProof="1" smtClean="0"/>
              <a:t>n</a:t>
            </a:r>
            <a:r>
              <a:rPr lang="en-CA" sz="2400" noProof="1" smtClean="0"/>
              <a:t> une partition de </a:t>
            </a:r>
            <a:r>
              <a:rPr lang="en-CA" sz="2400" i="1" noProof="1" smtClean="0"/>
              <a:t>S</a:t>
            </a:r>
            <a:r>
              <a:rPr lang="en-CA" sz="2400" noProof="1" smtClean="0"/>
              <a:t>, on veut </a:t>
            </a:r>
            <a:r>
              <a:rPr lang="en-CA" sz="2400" i="1" noProof="1" smtClean="0"/>
              <a:t>P(E</a:t>
            </a:r>
            <a:r>
              <a:rPr lang="en-CA" sz="2400" i="1" baseline="-25000" noProof="1" smtClean="0"/>
              <a:t>j </a:t>
            </a:r>
            <a:r>
              <a:rPr lang="en-CA" sz="2400" i="1" noProof="1" smtClean="0"/>
              <a:t>/ A)</a:t>
            </a:r>
            <a:endParaRPr lang="en-CA" sz="2400" noProof="1" smtClean="0"/>
          </a:p>
        </p:txBody>
      </p:sp>
      <p:graphicFrame>
        <p:nvGraphicFramePr>
          <p:cNvPr id="38914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982663" y="2330450"/>
          <a:ext cx="3324225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46" name="Equation" r:id="rId4" imgW="1511280" imgH="444240" progId="Equation.3">
                  <p:embed/>
                </p:oleObj>
              </mc:Choice>
              <mc:Fallback>
                <p:oleObj name="Equation" r:id="rId4" imgW="1511280" imgH="4442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2663" y="2330450"/>
                        <a:ext cx="3324225" cy="984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5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982663" y="3492500"/>
          <a:ext cx="4167187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47" name="Equation" r:id="rId6" imgW="1892160" imgH="241200" progId="Equation.3">
                  <p:embed/>
                </p:oleObj>
              </mc:Choice>
              <mc:Fallback>
                <p:oleObj name="Equation" r:id="rId6" imgW="1892160" imgH="24120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2663" y="3492500"/>
                        <a:ext cx="4167187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6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982663" y="4191000"/>
          <a:ext cx="3743325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48" name="Equation" r:id="rId8" imgW="1701720" imgH="431640" progId="Equation.3">
                  <p:embed/>
                </p:oleObj>
              </mc:Choice>
              <mc:Fallback>
                <p:oleObj name="Equation" r:id="rId8" imgW="1701720" imgH="43164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2663" y="4191000"/>
                        <a:ext cx="3743325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7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982663" y="5326063"/>
          <a:ext cx="4386262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49" name="Equation" r:id="rId10" imgW="1993680" imgH="647640" progId="Equation.3">
                  <p:embed/>
                </p:oleObj>
              </mc:Choice>
              <mc:Fallback>
                <p:oleObj name="Equation" r:id="rId10" imgW="1993680" imgH="6476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2663" y="5326063"/>
                        <a:ext cx="4386262" cy="1425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1" name="Rectangle 8"/>
          <p:cNvSpPr>
            <a:spLocks noChangeArrowheads="1"/>
          </p:cNvSpPr>
          <p:nvPr/>
        </p:nvSpPr>
        <p:spPr bwMode="auto">
          <a:xfrm>
            <a:off x="6218238" y="4419600"/>
            <a:ext cx="266065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400"/>
              <a:t>règle d'élimination</a:t>
            </a:r>
          </a:p>
        </p:txBody>
      </p:sp>
      <p:sp>
        <p:nvSpPr>
          <p:cNvPr id="38922" name="Rectangle 9"/>
          <p:cNvSpPr>
            <a:spLocks noChangeArrowheads="1"/>
          </p:cNvSpPr>
          <p:nvPr/>
        </p:nvSpPr>
        <p:spPr bwMode="auto">
          <a:xfrm>
            <a:off x="5740400" y="3505200"/>
            <a:ext cx="328295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400"/>
              <a:t>probabilités composées</a:t>
            </a:r>
          </a:p>
        </p:txBody>
      </p:sp>
      <p:sp>
        <p:nvSpPr>
          <p:cNvPr id="38923" name="Rectangle 10"/>
          <p:cNvSpPr>
            <a:spLocks noChangeArrowheads="1"/>
          </p:cNvSpPr>
          <p:nvPr/>
        </p:nvSpPr>
        <p:spPr bwMode="auto">
          <a:xfrm>
            <a:off x="6662738" y="5588000"/>
            <a:ext cx="244475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400"/>
              <a:t>formule de Bayes</a:t>
            </a:r>
          </a:p>
        </p:txBody>
      </p:sp>
      <p:sp>
        <p:nvSpPr>
          <p:cNvPr id="38924" name="Rectangle 11"/>
          <p:cNvSpPr>
            <a:spLocks noChangeArrowheads="1"/>
          </p:cNvSpPr>
          <p:nvPr/>
        </p:nvSpPr>
        <p:spPr bwMode="auto">
          <a:xfrm>
            <a:off x="5426075" y="2578100"/>
            <a:ext cx="361791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400"/>
              <a:t>probabilités conditionnelles</a:t>
            </a:r>
          </a:p>
        </p:txBody>
      </p:sp>
      <p:sp>
        <p:nvSpPr>
          <p:cNvPr id="38925" name="AutoShape 12"/>
          <p:cNvSpPr>
            <a:spLocks noChangeArrowheads="1"/>
          </p:cNvSpPr>
          <p:nvPr/>
        </p:nvSpPr>
        <p:spPr bwMode="auto">
          <a:xfrm flipH="1">
            <a:off x="5216525" y="3578225"/>
            <a:ext cx="642938" cy="306388"/>
          </a:xfrm>
          <a:prstGeom prst="rightArrow">
            <a:avLst>
              <a:gd name="adj1" fmla="val 50000"/>
              <a:gd name="adj2" fmla="val 104971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8926" name="AutoShape 20"/>
          <p:cNvSpPr>
            <a:spLocks noChangeArrowheads="1"/>
          </p:cNvSpPr>
          <p:nvPr/>
        </p:nvSpPr>
        <p:spPr bwMode="auto">
          <a:xfrm flipH="1">
            <a:off x="4810125" y="2663825"/>
            <a:ext cx="642938" cy="306388"/>
          </a:xfrm>
          <a:prstGeom prst="rightArrow">
            <a:avLst>
              <a:gd name="adj1" fmla="val 50000"/>
              <a:gd name="adj2" fmla="val 104971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8927" name="AutoShape 21"/>
          <p:cNvSpPr>
            <a:spLocks noChangeArrowheads="1"/>
          </p:cNvSpPr>
          <p:nvPr/>
        </p:nvSpPr>
        <p:spPr bwMode="auto">
          <a:xfrm flipH="1">
            <a:off x="5610225" y="4505325"/>
            <a:ext cx="642938" cy="306388"/>
          </a:xfrm>
          <a:prstGeom prst="rightArrow">
            <a:avLst>
              <a:gd name="adj1" fmla="val 50000"/>
              <a:gd name="adj2" fmla="val 104971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8928" name="AutoShape 22"/>
          <p:cNvSpPr>
            <a:spLocks noChangeArrowheads="1"/>
          </p:cNvSpPr>
          <p:nvPr/>
        </p:nvSpPr>
        <p:spPr bwMode="auto">
          <a:xfrm flipH="1">
            <a:off x="6016625" y="5673725"/>
            <a:ext cx="642938" cy="306388"/>
          </a:xfrm>
          <a:prstGeom prst="rightArrow">
            <a:avLst>
              <a:gd name="adj1" fmla="val 50000"/>
              <a:gd name="adj2" fmla="val 104971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8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Exemple 18: la formule de Bayes</a:t>
            </a:r>
          </a:p>
        </p:txBody>
      </p:sp>
      <p:sp>
        <p:nvSpPr>
          <p:cNvPr id="9830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396F0DED-1F63-4DFB-B41D-E63501923146}" type="slidenum">
              <a:rPr lang="fr-FR" smtClean="0"/>
              <a:pPr/>
              <a:t>83</a:t>
            </a:fld>
            <a:endParaRPr lang="fr-FR" smtClean="0"/>
          </a:p>
        </p:txBody>
      </p:sp>
      <p:sp>
        <p:nvSpPr>
          <p:cNvPr id="98307" name="Rectangle 1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Dans l’exemple 17, on connaissait </a:t>
            </a:r>
            <a:r>
              <a:rPr lang="fr-FR" i="1" smtClean="0"/>
              <a:t>P(A/E</a:t>
            </a:r>
            <a:r>
              <a:rPr lang="fr-FR" i="1" baseline="-25000" smtClean="0"/>
              <a:t>i</a:t>
            </a:r>
            <a:r>
              <a:rPr lang="fr-FR" i="1" smtClean="0"/>
              <a:t>)</a:t>
            </a:r>
            <a:r>
              <a:rPr lang="fr-FR" smtClean="0"/>
              <a:t>, la probabilité qu’une pièce soit défectueuse étant donné qu’elle a été fabriquée par la machine M</a:t>
            </a:r>
            <a:r>
              <a:rPr lang="fr-FR" baseline="-25000" smtClean="0"/>
              <a:t>i</a:t>
            </a:r>
            <a:r>
              <a:rPr lang="fr-FR" smtClean="0"/>
              <a:t> (événement </a:t>
            </a:r>
            <a:r>
              <a:rPr lang="fr-FR" i="1" smtClean="0"/>
              <a:t>E</a:t>
            </a:r>
            <a:r>
              <a:rPr lang="fr-FR" i="1" baseline="-25000" smtClean="0"/>
              <a:t>i</a:t>
            </a:r>
            <a:r>
              <a:rPr lang="fr-FR" smtClean="0"/>
              <a:t>)</a:t>
            </a:r>
          </a:p>
          <a:p>
            <a:pPr eaLnBrk="1" hangingPunct="1"/>
            <a:r>
              <a:rPr lang="fr-FR" smtClean="0"/>
              <a:t>Maintenant, si on prélève au hasard une pièce de la production d’une journée et qu’elle s’avère défectueuse, quelle est la probabilité qu’elle a été fabriquée par la machine M</a:t>
            </a:r>
            <a:r>
              <a:rPr lang="fr-FR" baseline="-25000" smtClean="0"/>
              <a:t>3 </a:t>
            </a:r>
            <a:r>
              <a:rPr lang="fr-FR" smtClean="0"/>
              <a:t>(événement </a:t>
            </a:r>
            <a:r>
              <a:rPr lang="fr-FR" i="1" smtClean="0"/>
              <a:t>E</a:t>
            </a:r>
            <a:r>
              <a:rPr lang="fr-FR" i="1" baseline="-25000" smtClean="0"/>
              <a:t>3</a:t>
            </a:r>
            <a:r>
              <a:rPr lang="fr-FR" smtClean="0"/>
              <a:t>)?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2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Exemple 18: les données (suite)</a:t>
            </a:r>
          </a:p>
        </p:txBody>
      </p:sp>
      <p:sp>
        <p:nvSpPr>
          <p:cNvPr id="9933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FEB73A4D-32E9-463D-96FF-65505D448DCB}" type="slidenum">
              <a:rPr lang="fr-FR" smtClean="0"/>
              <a:pPr/>
              <a:t>84</a:t>
            </a:fld>
            <a:endParaRPr lang="fr-FR" smtClean="0"/>
          </a:p>
        </p:txBody>
      </p:sp>
      <p:sp>
        <p:nvSpPr>
          <p:cNvPr id="99331" name="Rectangle 1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On cherche donc la probabilité que la pièce choisie provienne de M</a:t>
            </a:r>
            <a:r>
              <a:rPr lang="fr-FR" baseline="-25000" smtClean="0"/>
              <a:t>3</a:t>
            </a:r>
            <a:r>
              <a:rPr lang="fr-FR" smtClean="0"/>
              <a:t> (événement E</a:t>
            </a:r>
            <a:r>
              <a:rPr lang="fr-FR" baseline="-25000" smtClean="0"/>
              <a:t>3</a:t>
            </a:r>
            <a:r>
              <a:rPr lang="fr-FR" smtClean="0"/>
              <a:t>) sachant que la pièce est défectueuse, c’est-à-dire </a:t>
            </a:r>
            <a:r>
              <a:rPr lang="fr-FR" i="1" smtClean="0"/>
              <a:t>P(E</a:t>
            </a:r>
            <a:r>
              <a:rPr lang="fr-FR" i="1" baseline="-25000" smtClean="0"/>
              <a:t>3</a:t>
            </a:r>
            <a:r>
              <a:rPr lang="fr-FR" i="1" smtClean="0"/>
              <a:t>/A)</a:t>
            </a:r>
          </a:p>
          <a:p>
            <a:pPr eaLnBrk="1" hangingPunct="1"/>
            <a:r>
              <a:rPr lang="fr-FR" smtClean="0"/>
              <a:t>Les données du problème sont:</a:t>
            </a:r>
          </a:p>
          <a:p>
            <a:pPr eaLnBrk="1" hangingPunct="1">
              <a:buFontTx/>
              <a:buNone/>
            </a:pPr>
            <a:r>
              <a:rPr lang="fr-FR" i="1" smtClean="0"/>
              <a:t>	P(E</a:t>
            </a:r>
            <a:r>
              <a:rPr lang="fr-FR" i="1" baseline="-25000" smtClean="0"/>
              <a:t>1</a:t>
            </a:r>
            <a:r>
              <a:rPr lang="fr-FR" i="1" smtClean="0"/>
              <a:t>) = 0</a:t>
            </a:r>
            <a:r>
              <a:rPr lang="fr-CA" i="1" smtClean="0"/>
              <a:t>,</a:t>
            </a:r>
            <a:r>
              <a:rPr lang="fr-FR" i="1" smtClean="0"/>
              <a:t>5	    P(E</a:t>
            </a:r>
            <a:r>
              <a:rPr lang="fr-FR" i="1" baseline="-25000" smtClean="0"/>
              <a:t>2</a:t>
            </a:r>
            <a:r>
              <a:rPr lang="fr-FR" i="1" smtClean="0"/>
              <a:t>) = 0</a:t>
            </a:r>
            <a:r>
              <a:rPr lang="fr-CA" i="1" smtClean="0"/>
              <a:t>,</a:t>
            </a:r>
            <a:r>
              <a:rPr lang="fr-FR" i="1" smtClean="0"/>
              <a:t>3	P(E</a:t>
            </a:r>
            <a:r>
              <a:rPr lang="fr-FR" i="1" baseline="-25000" smtClean="0"/>
              <a:t>3</a:t>
            </a:r>
            <a:r>
              <a:rPr lang="fr-FR" i="1" smtClean="0"/>
              <a:t>) = 0</a:t>
            </a:r>
            <a:r>
              <a:rPr lang="fr-CA" i="1" smtClean="0"/>
              <a:t>,</a:t>
            </a:r>
            <a:r>
              <a:rPr lang="fr-FR" i="1" smtClean="0"/>
              <a:t>2</a:t>
            </a:r>
          </a:p>
          <a:p>
            <a:pPr eaLnBrk="1" hangingPunct="1">
              <a:buFontTx/>
              <a:buNone/>
            </a:pPr>
            <a:r>
              <a:rPr lang="fr-FR" i="1" smtClean="0"/>
              <a:t>	P(A/E</a:t>
            </a:r>
            <a:r>
              <a:rPr lang="fr-FR" i="1" baseline="-25000" smtClean="0"/>
              <a:t>1</a:t>
            </a:r>
            <a:r>
              <a:rPr lang="fr-FR" i="1" smtClean="0"/>
              <a:t>) = 0</a:t>
            </a:r>
            <a:r>
              <a:rPr lang="fr-CA" i="1" smtClean="0"/>
              <a:t>,</a:t>
            </a:r>
            <a:r>
              <a:rPr lang="fr-FR" i="1" smtClean="0"/>
              <a:t>03   P(A/E</a:t>
            </a:r>
            <a:r>
              <a:rPr lang="fr-FR" i="1" baseline="-25000" smtClean="0"/>
              <a:t>2</a:t>
            </a:r>
            <a:r>
              <a:rPr lang="fr-FR" i="1" smtClean="0"/>
              <a:t>) = 0</a:t>
            </a:r>
            <a:r>
              <a:rPr lang="fr-CA" i="1" smtClean="0"/>
              <a:t>,</a:t>
            </a:r>
            <a:r>
              <a:rPr lang="fr-FR" i="1" smtClean="0"/>
              <a:t>04	P(A/E</a:t>
            </a:r>
            <a:r>
              <a:rPr lang="fr-FR" i="1" baseline="-25000" smtClean="0"/>
              <a:t>3</a:t>
            </a:r>
            <a:r>
              <a:rPr lang="fr-FR" i="1" smtClean="0"/>
              <a:t>) = 0</a:t>
            </a:r>
            <a:r>
              <a:rPr lang="fr-CA" i="1" smtClean="0"/>
              <a:t>,</a:t>
            </a:r>
            <a:r>
              <a:rPr lang="fr-FR" i="1" smtClean="0"/>
              <a:t>05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3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18: calcul des probabilités (suite)</a:t>
            </a:r>
          </a:p>
        </p:txBody>
      </p:sp>
      <p:sp>
        <p:nvSpPr>
          <p:cNvPr id="39941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46D3448B-7105-41ED-B3F7-4615D3D6EFDF}" type="slidenum">
              <a:rPr lang="fr-FR" smtClean="0"/>
              <a:pPr/>
              <a:t>85</a:t>
            </a:fld>
            <a:endParaRPr lang="fr-FR" smtClean="0"/>
          </a:p>
        </p:txBody>
      </p:sp>
      <p:sp>
        <p:nvSpPr>
          <p:cNvPr id="39942" name="Rectangle 1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2951163" cy="97155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De la formule de Bayes, on a</a:t>
            </a:r>
          </a:p>
        </p:txBody>
      </p:sp>
      <p:graphicFrame>
        <p:nvGraphicFramePr>
          <p:cNvPr id="39938" name="Object 16">
            <a:hlinkClick r:id="" action="ppaction://ole?verb=0"/>
          </p:cNvPr>
          <p:cNvGraphicFramePr>
            <a:graphicFrameLocks/>
          </p:cNvGraphicFramePr>
          <p:nvPr/>
        </p:nvGraphicFramePr>
        <p:xfrm>
          <a:off x="3451225" y="1608138"/>
          <a:ext cx="4422775" cy="1436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38" name="Equation" r:id="rId5" imgW="1993680" imgH="647640" progId="Equation.3">
                  <p:embed/>
                </p:oleObj>
              </mc:Choice>
              <mc:Fallback>
                <p:oleObj name="Equation" r:id="rId5" imgW="1993680" imgH="647640" progId="Equation.3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1225" y="1608138"/>
                        <a:ext cx="4422775" cy="1436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4" name="Rectangle 17"/>
          <p:cNvSpPr>
            <a:spLocks noChangeArrowheads="1"/>
          </p:cNvSpPr>
          <p:nvPr/>
        </p:nvSpPr>
        <p:spPr bwMode="auto">
          <a:xfrm>
            <a:off x="8081963" y="2303463"/>
            <a:ext cx="887412" cy="528637"/>
          </a:xfrm>
          <a:prstGeom prst="rect">
            <a:avLst/>
          </a:prstGeom>
          <a:solidFill>
            <a:srgbClr val="DBFFB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800"/>
              <a:t>P(A)</a:t>
            </a:r>
          </a:p>
        </p:txBody>
      </p:sp>
      <p:sp>
        <p:nvSpPr>
          <p:cNvPr id="39945" name="Line 18"/>
          <p:cNvSpPr>
            <a:spLocks noChangeShapeType="1"/>
          </p:cNvSpPr>
          <p:nvPr/>
        </p:nvSpPr>
        <p:spPr bwMode="auto">
          <a:xfrm flipH="1">
            <a:off x="7796213" y="2560638"/>
            <a:ext cx="301625" cy="0"/>
          </a:xfrm>
          <a:prstGeom prst="line">
            <a:avLst/>
          </a:prstGeom>
          <a:noFill/>
          <a:ln w="25400">
            <a:solidFill>
              <a:srgbClr val="FF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aphicFrame>
        <p:nvGraphicFramePr>
          <p:cNvPr id="39939" name="Object 19">
            <a:hlinkClick r:id="" action="ppaction://ole?verb=0"/>
          </p:cNvPr>
          <p:cNvGraphicFramePr>
            <a:graphicFrameLocks/>
          </p:cNvGraphicFramePr>
          <p:nvPr/>
        </p:nvGraphicFramePr>
        <p:xfrm>
          <a:off x="1433513" y="3190875"/>
          <a:ext cx="63373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39" name="Equation" r:id="rId7" imgW="3073320" imgH="431640" progId="Equation.3">
                  <p:embed/>
                </p:oleObj>
              </mc:Choice>
              <mc:Fallback>
                <p:oleObj name="Equation" r:id="rId7" imgW="3073320" imgH="431640" progId="Equation.3">
                  <p:embed/>
                  <p:pic>
                    <p:nvPicPr>
                      <p:cNvPr id="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3513" y="3190875"/>
                        <a:ext cx="6337300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0" name="Object 20">
            <a:hlinkClick r:id="" action="ppaction://ole?verb=0"/>
          </p:cNvPr>
          <p:cNvGraphicFramePr>
            <a:graphicFrameLocks/>
          </p:cNvGraphicFramePr>
          <p:nvPr/>
        </p:nvGraphicFramePr>
        <p:xfrm>
          <a:off x="2749550" y="4130675"/>
          <a:ext cx="2671763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40" name="Equation" r:id="rId9" imgW="1295280" imgH="406080" progId="Equation.3">
                  <p:embed/>
                </p:oleObj>
              </mc:Choice>
              <mc:Fallback>
                <p:oleObj name="Equation" r:id="rId9" imgW="1295280" imgH="406080" progId="Equation.3">
                  <p:embed/>
                  <p:pic>
                    <p:nvPicPr>
                      <p:cNvPr id="0" name="Object 2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9550" y="4130675"/>
                        <a:ext cx="2671763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6" name="Rectangle 22"/>
          <p:cNvSpPr>
            <a:spLocks noChangeArrowheads="1"/>
          </p:cNvSpPr>
          <p:nvPr/>
        </p:nvSpPr>
        <p:spPr bwMode="auto">
          <a:xfrm>
            <a:off x="627063" y="5003800"/>
            <a:ext cx="8239125" cy="17351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  <a:buClr>
                <a:schemeClr val="tx2"/>
              </a:buClr>
              <a:buSzPct val="100000"/>
              <a:buFontTx/>
              <a:buChar char="•"/>
            </a:pPr>
            <a:r>
              <a:rPr lang="fr-FR" sz="2800"/>
              <a:t>Ainsi, une fois que l’on sait que la pièce est défectueuse, la probabilité qu’elle provienne de la machine M</a:t>
            </a:r>
            <a:r>
              <a:rPr lang="fr-FR" sz="2800" baseline="-25000"/>
              <a:t>3</a:t>
            </a:r>
            <a:r>
              <a:rPr lang="fr-FR" sz="2800"/>
              <a:t> passe de </a:t>
            </a:r>
            <a:r>
              <a:rPr lang="fr-FR" sz="2800" i="1"/>
              <a:t>20%</a:t>
            </a:r>
            <a:r>
              <a:rPr lang="fr-CA" sz="2800"/>
              <a:t> à </a:t>
            </a:r>
            <a:r>
              <a:rPr lang="fr-CA" sz="2800" i="1"/>
              <a:t>27%</a:t>
            </a:r>
            <a:endParaRPr lang="fr-FR" sz="2800" i="1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1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Cheminement pour résoudre un problème de calcul de probabilités</a:t>
            </a:r>
          </a:p>
        </p:txBody>
      </p:sp>
      <p:sp>
        <p:nvSpPr>
          <p:cNvPr id="40963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dirty="0" smtClean="0"/>
              <a:t>C3-</a:t>
            </a:r>
            <a:fld id="{5DCE66A8-AEE5-4D2B-BFC5-699AF201D46E}" type="slidenum">
              <a:rPr lang="fr-FR" smtClean="0"/>
              <a:pPr/>
              <a:t>86</a:t>
            </a:fld>
            <a:endParaRPr lang="fr-FR" dirty="0" smtClean="0"/>
          </a:p>
        </p:txBody>
      </p:sp>
      <p:sp>
        <p:nvSpPr>
          <p:cNvPr id="40965" name="Rectangle 15"/>
          <p:cNvSpPr>
            <a:spLocks noGrp="1" noChangeArrowheads="1"/>
          </p:cNvSpPr>
          <p:nvPr>
            <p:ph sz="quarter" idx="1"/>
          </p:nvPr>
        </p:nvSpPr>
        <p:spPr>
          <a:xfrm>
            <a:off x="457200" y="1778000"/>
            <a:ext cx="8343900" cy="4348163"/>
          </a:xfrm>
          <a:noFill/>
        </p:spPr>
        <p:txBody>
          <a:bodyPr lIns="90488" tIns="44450" rIns="90488" bIns="44450"/>
          <a:lstStyle/>
          <a:p>
            <a:pPr eaLnBrk="1" hangingPunct="1">
              <a:buFont typeface="Wingdings" pitchFamily="2" charset="2"/>
              <a:buNone/>
            </a:pPr>
            <a:r>
              <a:rPr lang="fr-FR" sz="2400" smtClean="0"/>
              <a:t>1. </a:t>
            </a:r>
            <a:r>
              <a:rPr lang="fr-FR" smtClean="0"/>
              <a:t>Identifier les événements élémentaires associés à l’expérience et le contenu de l’espace échantillonnal, </a:t>
            </a:r>
            <a:r>
              <a:rPr lang="fr-FR" i="1" smtClean="0"/>
              <a:t>S</a:t>
            </a:r>
          </a:p>
          <a:p>
            <a:pPr eaLnBrk="1" hangingPunct="1">
              <a:buFontTx/>
              <a:buNone/>
            </a:pPr>
            <a:r>
              <a:rPr lang="fr-FR" smtClean="0"/>
              <a:t>2. Associer, s’il y a lieu, à chaque événement élémentaire, sa probabilité correspondante de manière à ce que </a:t>
            </a:r>
          </a:p>
        </p:txBody>
      </p:sp>
      <p:graphicFrame>
        <p:nvGraphicFramePr>
          <p:cNvPr id="40962" name="Object 16">
            <a:hlinkClick r:id="" action="ppaction://ole?verb=0"/>
          </p:cNvPr>
          <p:cNvGraphicFramePr>
            <a:graphicFrameLocks/>
          </p:cNvGraphicFramePr>
          <p:nvPr/>
        </p:nvGraphicFramePr>
        <p:xfrm>
          <a:off x="3683000" y="4100513"/>
          <a:ext cx="1836738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8" name="Equation" r:id="rId5" imgW="1168200" imgH="545760" progId="Equation.3">
                  <p:embed/>
                </p:oleObj>
              </mc:Choice>
              <mc:Fallback>
                <p:oleObj name="Equation" r:id="rId5" imgW="1168200" imgH="545760" progId="Equation.3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0" y="4100513"/>
                        <a:ext cx="1836738" cy="857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6" name="Rectangle 1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Cheminement pour résoudre un problème de calcul de probabilités (suite)</a:t>
            </a:r>
          </a:p>
        </p:txBody>
      </p:sp>
      <p:sp>
        <p:nvSpPr>
          <p:cNvPr id="10035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7CB2149C-FE88-46F3-83D5-DF8D7440D9ED}" type="slidenum">
              <a:rPr lang="fr-FR" smtClean="0"/>
              <a:pPr/>
              <a:t>87</a:t>
            </a:fld>
            <a:endParaRPr lang="fr-FR" smtClean="0"/>
          </a:p>
        </p:txBody>
      </p:sp>
      <p:sp>
        <p:nvSpPr>
          <p:cNvPr id="100355" name="Rectangle 13"/>
          <p:cNvSpPr>
            <a:spLocks noGrp="1" noChangeArrowheads="1"/>
          </p:cNvSpPr>
          <p:nvPr>
            <p:ph sz="quarter" idx="1"/>
          </p:nvPr>
        </p:nvSpPr>
        <p:spPr>
          <a:xfrm>
            <a:off x="561975" y="1762125"/>
            <a:ext cx="8108950" cy="4351338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z="2400" smtClean="0"/>
              <a:t>3.	</a:t>
            </a:r>
            <a:r>
              <a:rPr lang="fr-FR" smtClean="0"/>
              <a:t>Identifier les événements simples ou composés dans le problème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mtClean="0"/>
              <a:t>4.	Appliquer la formule appropriée permettant de calculer la probabilité de l’événement: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600" smtClean="0"/>
              <a:t>événement élémentaire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600" smtClean="0"/>
              <a:t>événement complémentaire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600" smtClean="0"/>
              <a:t>événements ne s’excluant pas (probabilités totales)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600" smtClean="0"/>
              <a:t>événements liés (conditionnelles, composées)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600" smtClean="0"/>
              <a:t>événements indépendants</a:t>
            </a:r>
          </a:p>
          <a:p>
            <a:pPr lvl="1" eaLnBrk="1" hangingPunct="1">
              <a:lnSpc>
                <a:spcPct val="90000"/>
              </a:lnSpc>
            </a:pPr>
            <a:r>
              <a:rPr lang="fr-CA" sz="2600" smtClean="0"/>
              <a:t>probabilité de Bayes</a:t>
            </a:r>
            <a:endParaRPr lang="fr-FR" sz="240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80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Analyse combinatoire</a:t>
            </a:r>
          </a:p>
        </p:txBody>
      </p:sp>
      <p:sp>
        <p:nvSpPr>
          <p:cNvPr id="10137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C0D870C4-9A8F-4513-A386-9B2B60EC2E34}" type="slidenum">
              <a:rPr lang="fr-FR" smtClean="0"/>
              <a:pPr/>
              <a:t>88</a:t>
            </a:fld>
            <a:endParaRPr lang="fr-FR" smtClean="0"/>
          </a:p>
        </p:txBody>
      </p:sp>
      <p:sp>
        <p:nvSpPr>
          <p:cNvPr id="101379" name="Rectangle 1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Lorsque les résultats possibles d’une expérience aléatoire sont très nombreux, il est très difficile, voire inutile, de les énumérer tous</a:t>
            </a:r>
          </a:p>
          <a:p>
            <a:pPr eaLnBrk="1" hangingPunct="1"/>
            <a:r>
              <a:rPr lang="fr-FR" smtClean="0"/>
              <a:t>L’analyse combinatoire permet d’évaluer plus facilement à l’aide de formules de dénombrement le nombre de possibilités d’un événement:</a:t>
            </a:r>
          </a:p>
          <a:p>
            <a:pPr lvl="1" eaLnBrk="1" hangingPunct="1"/>
            <a:r>
              <a:rPr lang="fr-FR" smtClean="0"/>
              <a:t>principe de multiplication</a:t>
            </a:r>
          </a:p>
          <a:p>
            <a:pPr lvl="1" eaLnBrk="1" hangingPunct="1"/>
            <a:r>
              <a:rPr lang="fr-FR" smtClean="0"/>
              <a:t>échantillonnage avec remise</a:t>
            </a:r>
          </a:p>
          <a:p>
            <a:pPr lvl="1" eaLnBrk="1" hangingPunct="1"/>
            <a:r>
              <a:rPr lang="fr-FR" smtClean="0"/>
              <a:t>échantillonnage sans remise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Principe de multiplication</a:t>
            </a:r>
          </a:p>
        </p:txBody>
      </p:sp>
      <p:sp>
        <p:nvSpPr>
          <p:cNvPr id="4198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11424665-F0D7-4529-A731-E22F0EAB7DF8}" type="slidenum">
              <a:rPr lang="fr-FR" smtClean="0"/>
              <a:pPr/>
              <a:t>89</a:t>
            </a:fld>
            <a:endParaRPr lang="fr-FR" smtClean="0"/>
          </a:p>
        </p:txBody>
      </p:sp>
      <p:graphicFrame>
        <p:nvGraphicFramePr>
          <p:cNvPr id="41986" name="Object 5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3317875" y="5076825"/>
          <a:ext cx="2563813" cy="51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2" name="Equation" r:id="rId4" imgW="1143000" imgH="228600" progId="Equation.3">
                  <p:embed/>
                </p:oleObj>
              </mc:Choice>
              <mc:Fallback>
                <p:oleObj name="Equation" r:id="rId4" imgW="114300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7875" y="5076825"/>
                        <a:ext cx="2563813" cy="512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eaLnBrk="1" hangingPunct="1"/>
            <a:r>
              <a:rPr lang="fr-FR" smtClean="0"/>
              <a:t>Si un événement </a:t>
            </a:r>
            <a:r>
              <a:rPr lang="fr-FR" i="1" smtClean="0"/>
              <a:t>A</a:t>
            </a:r>
            <a:r>
              <a:rPr lang="fr-FR" i="1" baseline="-25000" smtClean="0"/>
              <a:t>1</a:t>
            </a:r>
            <a:r>
              <a:rPr lang="fr-FR" smtClean="0"/>
              <a:t> peut se produire de </a:t>
            </a:r>
            <a:r>
              <a:rPr lang="fr-FR" i="1" smtClean="0"/>
              <a:t>n</a:t>
            </a:r>
            <a:r>
              <a:rPr lang="fr-FR" i="1" baseline="-25000" smtClean="0"/>
              <a:t>1</a:t>
            </a:r>
            <a:r>
              <a:rPr lang="fr-FR" smtClean="0"/>
              <a:t> façons différentes et si, suivant cet événement, un second événement </a:t>
            </a:r>
            <a:r>
              <a:rPr lang="fr-FR" i="1" smtClean="0"/>
              <a:t>A</a:t>
            </a:r>
            <a:r>
              <a:rPr lang="fr-FR" i="1" baseline="-25000" smtClean="0"/>
              <a:t>2</a:t>
            </a:r>
            <a:r>
              <a:rPr lang="fr-FR" smtClean="0"/>
              <a:t> peut se produire de </a:t>
            </a:r>
            <a:r>
              <a:rPr lang="fr-FR" i="1" smtClean="0"/>
              <a:t>n</a:t>
            </a:r>
            <a:r>
              <a:rPr lang="fr-FR" i="1" baseline="-25000" smtClean="0"/>
              <a:t>2</a:t>
            </a:r>
            <a:r>
              <a:rPr lang="fr-FR" smtClean="0"/>
              <a:t> façons différentes et ainsi de suite jusqu'au k</a:t>
            </a:r>
            <a:r>
              <a:rPr lang="fr-FR" baseline="30000" smtClean="0"/>
              <a:t>ième </a:t>
            </a:r>
            <a:r>
              <a:rPr lang="fr-FR" smtClean="0"/>
              <a:t>événement </a:t>
            </a:r>
            <a:r>
              <a:rPr lang="fr-FR" i="1" smtClean="0"/>
              <a:t>A</a:t>
            </a:r>
            <a:r>
              <a:rPr lang="fr-FR" i="1" baseline="-25000" smtClean="0"/>
              <a:t>k</a:t>
            </a:r>
            <a:r>
              <a:rPr lang="fr-FR" smtClean="0"/>
              <a:t> qui peut se produire de </a:t>
            </a:r>
            <a:r>
              <a:rPr lang="fr-FR" i="1" smtClean="0"/>
              <a:t>n</a:t>
            </a:r>
            <a:r>
              <a:rPr lang="fr-FR" i="1" baseline="-25000" smtClean="0"/>
              <a:t>k</a:t>
            </a:r>
            <a:r>
              <a:rPr lang="fr-FR" smtClean="0"/>
              <a:t> façons différentes alors le nombre de façons dont les événements peuvent se produire est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4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mtClean="0"/>
              <a:t>Exemple 19: calcul des combinaisons</a:t>
            </a:r>
          </a:p>
        </p:txBody>
      </p:sp>
      <p:sp>
        <p:nvSpPr>
          <p:cNvPr id="10240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7EBC4CFB-756C-4EC9-9CD0-5DBC2E47A378}" type="slidenum">
              <a:rPr lang="fr-FR" smtClean="0"/>
              <a:pPr/>
              <a:t>90</a:t>
            </a:fld>
            <a:endParaRPr lang="fr-FR" smtClean="0"/>
          </a:p>
        </p:txBody>
      </p:sp>
      <p:sp>
        <p:nvSpPr>
          <p:cNvPr id="102403" name="Rectangle 1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Pour une automobile, on offre les options</a:t>
            </a:r>
            <a:r>
              <a:rPr lang="fr-CA" smtClean="0"/>
              <a:t> </a:t>
            </a:r>
            <a:r>
              <a:rPr lang="fr-FR" smtClean="0"/>
              <a:t>suivantes:</a:t>
            </a:r>
          </a:p>
          <a:p>
            <a:pPr lvl="1" eaLnBrk="1" hangingPunct="1"/>
            <a:r>
              <a:rPr lang="fr-FR" i="1" smtClean="0"/>
              <a:t>4</a:t>
            </a:r>
            <a:r>
              <a:rPr lang="fr-FR" smtClean="0"/>
              <a:t> types de moteur</a:t>
            </a:r>
          </a:p>
          <a:p>
            <a:pPr lvl="1" eaLnBrk="1" hangingPunct="1"/>
            <a:r>
              <a:rPr lang="fr-FR" i="1" smtClean="0"/>
              <a:t>2</a:t>
            </a:r>
            <a:r>
              <a:rPr lang="fr-FR" smtClean="0"/>
              <a:t> types de transmission</a:t>
            </a:r>
            <a:endParaRPr lang="fr-CA" smtClean="0"/>
          </a:p>
          <a:p>
            <a:pPr lvl="1" eaLnBrk="1" hangingPunct="1"/>
            <a:r>
              <a:rPr lang="fr-FR" i="1" smtClean="0"/>
              <a:t>6</a:t>
            </a:r>
            <a:r>
              <a:rPr lang="fr-FR" smtClean="0"/>
              <a:t> couleurs extérieures</a:t>
            </a:r>
          </a:p>
          <a:p>
            <a:pPr lvl="1" eaLnBrk="1" hangingPunct="1"/>
            <a:r>
              <a:rPr lang="fr-FR" i="1" smtClean="0"/>
              <a:t>4</a:t>
            </a:r>
            <a:r>
              <a:rPr lang="fr-FR" smtClean="0"/>
              <a:t> finitions intérieures</a:t>
            </a:r>
          </a:p>
          <a:p>
            <a:pPr eaLnBrk="1" hangingPunct="1"/>
            <a:r>
              <a:rPr lang="fr-FR" smtClean="0"/>
              <a:t>Combien y-a-t-il de combinaisons possibles pour cette automobile?</a:t>
            </a:r>
          </a:p>
          <a:p>
            <a:pPr eaLnBrk="1" hangingPunct="1">
              <a:buFontTx/>
              <a:buNone/>
            </a:pPr>
            <a:r>
              <a:rPr lang="fr-FR" smtClean="0"/>
              <a:t>		</a:t>
            </a:r>
            <a:r>
              <a:rPr lang="fr-FR" i="1" smtClean="0"/>
              <a:t>4 </a:t>
            </a:r>
            <a:r>
              <a:rPr lang="fr-FR" i="1" smtClean="0">
                <a:cs typeface="Times New Roman" pitchFamily="18" charset="0"/>
              </a:rPr>
              <a:t>×</a:t>
            </a:r>
            <a:r>
              <a:rPr lang="fr-FR" i="1" smtClean="0"/>
              <a:t> 2 </a:t>
            </a:r>
            <a:r>
              <a:rPr lang="fr-FR" i="1" smtClean="0">
                <a:cs typeface="Times New Roman" pitchFamily="18" charset="0"/>
              </a:rPr>
              <a:t>×</a:t>
            </a:r>
            <a:r>
              <a:rPr lang="fr-FR" i="1" smtClean="0"/>
              <a:t> 6 </a:t>
            </a:r>
            <a:r>
              <a:rPr lang="fr-FR" i="1" smtClean="0">
                <a:cs typeface="Times New Roman" pitchFamily="18" charset="0"/>
              </a:rPr>
              <a:t>×</a:t>
            </a:r>
            <a:r>
              <a:rPr lang="fr-FR" i="1" smtClean="0"/>
              <a:t> 4 = 192</a:t>
            </a:r>
            <a:r>
              <a:rPr lang="fr-FR" smtClean="0"/>
              <a:t> combinaisons possibles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8" name="Rectangle 2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mtClean="0"/>
              <a:t>Exemple 20: calcul des combinaisons</a:t>
            </a:r>
          </a:p>
        </p:txBody>
      </p:sp>
      <p:sp>
        <p:nvSpPr>
          <p:cNvPr id="10342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3AB1AA5A-ADB1-466E-9257-6544893F3187}" type="slidenum">
              <a:rPr lang="fr-FR" smtClean="0"/>
              <a:pPr/>
              <a:t>91</a:t>
            </a:fld>
            <a:endParaRPr lang="fr-FR" smtClean="0"/>
          </a:p>
        </p:txBody>
      </p:sp>
      <p:sp>
        <p:nvSpPr>
          <p:cNvPr id="103429" name="Rectangle 22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Combien peut-on avoir de plaques automobiles composées de trois lettres en premier, suivies de trois chiffres?</a:t>
            </a:r>
          </a:p>
          <a:p>
            <a:pPr eaLnBrk="1" hangingPunct="1">
              <a:buFontTx/>
              <a:buNone/>
            </a:pPr>
            <a:r>
              <a:rPr lang="fr-FR" smtClean="0"/>
              <a:t>				ABC 123</a:t>
            </a:r>
          </a:p>
          <a:p>
            <a:pPr eaLnBrk="1" hangingPunct="1">
              <a:buFontTx/>
              <a:buNone/>
            </a:pPr>
            <a:endParaRPr lang="fr-FR" smtClean="0"/>
          </a:p>
          <a:p>
            <a:pPr eaLnBrk="1" hangingPunct="1">
              <a:buFontTx/>
              <a:buNone/>
            </a:pPr>
            <a:r>
              <a:rPr lang="fr-FR" smtClean="0"/>
              <a:t>26 </a:t>
            </a:r>
            <a:r>
              <a:rPr lang="fr-FR" i="1" smtClean="0">
                <a:cs typeface="Times New Roman" pitchFamily="18" charset="0"/>
              </a:rPr>
              <a:t>×</a:t>
            </a:r>
            <a:r>
              <a:rPr lang="fr-FR" smtClean="0"/>
              <a:t> 26 </a:t>
            </a:r>
            <a:r>
              <a:rPr lang="fr-FR" i="1" smtClean="0">
                <a:cs typeface="Times New Roman" pitchFamily="18" charset="0"/>
              </a:rPr>
              <a:t>×</a:t>
            </a:r>
            <a:r>
              <a:rPr lang="fr-FR" smtClean="0"/>
              <a:t> 26 </a:t>
            </a:r>
            <a:r>
              <a:rPr lang="fr-FR" i="1" smtClean="0">
                <a:cs typeface="Times New Roman" pitchFamily="18" charset="0"/>
              </a:rPr>
              <a:t>×</a:t>
            </a:r>
            <a:r>
              <a:rPr lang="fr-FR" smtClean="0"/>
              <a:t> 10 </a:t>
            </a:r>
            <a:r>
              <a:rPr lang="fr-FR" i="1" smtClean="0">
                <a:cs typeface="Times New Roman" pitchFamily="18" charset="0"/>
              </a:rPr>
              <a:t>×</a:t>
            </a:r>
            <a:r>
              <a:rPr lang="fr-FR" smtClean="0"/>
              <a:t> 10 </a:t>
            </a:r>
            <a:r>
              <a:rPr lang="fr-FR" i="1" smtClean="0">
                <a:cs typeface="Times New Roman" pitchFamily="18" charset="0"/>
              </a:rPr>
              <a:t>×</a:t>
            </a:r>
            <a:r>
              <a:rPr lang="fr-FR" smtClean="0"/>
              <a:t> 10 = 17 576 000 possibilités </a:t>
            </a:r>
          </a:p>
        </p:txBody>
      </p:sp>
      <p:grpSp>
        <p:nvGrpSpPr>
          <p:cNvPr id="103427" name="Group 24"/>
          <p:cNvGrpSpPr>
            <a:grpSpLocks/>
          </p:cNvGrpSpPr>
          <p:nvPr/>
        </p:nvGrpSpPr>
        <p:grpSpPr bwMode="auto">
          <a:xfrm>
            <a:off x="760413" y="2970213"/>
            <a:ext cx="4057650" cy="1150937"/>
            <a:chOff x="479" y="1871"/>
            <a:chExt cx="2556" cy="725"/>
          </a:xfrm>
        </p:grpSpPr>
        <p:sp>
          <p:nvSpPr>
            <p:cNvPr id="103430" name="Rectangle 3"/>
            <p:cNvSpPr>
              <a:spLocks noChangeArrowheads="1"/>
            </p:cNvSpPr>
            <p:nvPr/>
          </p:nvSpPr>
          <p:spPr bwMode="auto">
            <a:xfrm>
              <a:off x="1990" y="1871"/>
              <a:ext cx="1045" cy="352"/>
            </a:xfrm>
            <a:prstGeom prst="rect">
              <a:avLst/>
            </a:prstGeom>
            <a:solidFill>
              <a:srgbClr val="CC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03431" name="Line 4"/>
            <p:cNvSpPr>
              <a:spLocks noChangeShapeType="1"/>
            </p:cNvSpPr>
            <p:nvPr/>
          </p:nvSpPr>
          <p:spPr bwMode="auto">
            <a:xfrm flipH="1">
              <a:off x="479" y="2226"/>
              <a:ext cx="1654" cy="355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03432" name="Line 5"/>
            <p:cNvSpPr>
              <a:spLocks noChangeShapeType="1"/>
            </p:cNvSpPr>
            <p:nvPr/>
          </p:nvSpPr>
          <p:spPr bwMode="auto">
            <a:xfrm flipH="1">
              <a:off x="972" y="2226"/>
              <a:ext cx="1334" cy="369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03433" name="Line 6"/>
            <p:cNvSpPr>
              <a:spLocks noChangeShapeType="1"/>
            </p:cNvSpPr>
            <p:nvPr/>
          </p:nvSpPr>
          <p:spPr bwMode="auto">
            <a:xfrm flipH="1">
              <a:off x="1479" y="2226"/>
              <a:ext cx="974" cy="363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03434" name="Line 7"/>
            <p:cNvSpPr>
              <a:spLocks noChangeShapeType="1"/>
            </p:cNvSpPr>
            <p:nvPr/>
          </p:nvSpPr>
          <p:spPr bwMode="auto">
            <a:xfrm flipH="1">
              <a:off x="1935" y="2226"/>
              <a:ext cx="704" cy="367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03435" name="Line 8"/>
            <p:cNvSpPr>
              <a:spLocks noChangeShapeType="1"/>
            </p:cNvSpPr>
            <p:nvPr/>
          </p:nvSpPr>
          <p:spPr bwMode="auto">
            <a:xfrm flipH="1">
              <a:off x="2400" y="2226"/>
              <a:ext cx="400" cy="367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03436" name="Line 9"/>
            <p:cNvSpPr>
              <a:spLocks noChangeShapeType="1"/>
            </p:cNvSpPr>
            <p:nvPr/>
          </p:nvSpPr>
          <p:spPr bwMode="auto">
            <a:xfrm>
              <a:off x="2879" y="2226"/>
              <a:ext cx="31" cy="370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Échantillonnage avec remise</a:t>
            </a:r>
            <a:br>
              <a:rPr lang="fr-FR" sz="3600" smtClean="0"/>
            </a:br>
            <a:r>
              <a:rPr lang="fr-FR" sz="3600" smtClean="0"/>
              <a:t>(non-exhaustif)</a:t>
            </a:r>
          </a:p>
        </p:txBody>
      </p:sp>
      <p:sp>
        <p:nvSpPr>
          <p:cNvPr id="43011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7142044A-72D3-4D2D-8F17-53484D26677C}" type="slidenum">
              <a:rPr lang="fr-FR" smtClean="0"/>
              <a:pPr/>
              <a:t>92</a:t>
            </a:fld>
            <a:endParaRPr lang="fr-FR" smtClean="0"/>
          </a:p>
        </p:txBody>
      </p:sp>
      <p:graphicFrame>
        <p:nvGraphicFramePr>
          <p:cNvPr id="43010" name="Object 4">
            <a:hlinkClick r:id="" action="ppaction://ole?verb=0"/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2959100" y="3429000"/>
          <a:ext cx="3275013" cy="1081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46" name="Equation" r:id="rId4" imgW="1307880" imgH="431640" progId="Equation.3">
                  <p:embed/>
                </p:oleObj>
              </mc:Choice>
              <mc:Fallback>
                <p:oleObj name="Equation" r:id="rId4" imgW="1307880" imgH="4316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9100" y="3429000"/>
                        <a:ext cx="3275013" cy="1081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eaLnBrk="1" hangingPunct="1"/>
            <a:r>
              <a:rPr lang="fr-FR" smtClean="0"/>
              <a:t>Le nombre d’échantillons possibles de taille </a:t>
            </a:r>
            <a:r>
              <a:rPr lang="fr-FR" i="1" smtClean="0"/>
              <a:t>n</a:t>
            </a:r>
            <a:r>
              <a:rPr lang="fr-FR" smtClean="0"/>
              <a:t> prélevés d’une population de </a:t>
            </a:r>
            <a:r>
              <a:rPr lang="fr-FR" i="1" smtClean="0"/>
              <a:t>N</a:t>
            </a:r>
            <a:r>
              <a:rPr lang="fr-FR" smtClean="0"/>
              <a:t> individus et dont le tirage s’effectue avec remise est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21: échantillonnage avec remise</a:t>
            </a:r>
          </a:p>
        </p:txBody>
      </p:sp>
      <p:sp>
        <p:nvSpPr>
          <p:cNvPr id="4403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AEBF8B9D-4D52-4AD5-B03E-1B78F228CF3F}" type="slidenum">
              <a:rPr lang="fr-FR" smtClean="0"/>
              <a:pPr/>
              <a:t>93</a:t>
            </a:fld>
            <a:endParaRPr lang="fr-FR" smtClean="0"/>
          </a:p>
        </p:txBody>
      </p:sp>
      <p:graphicFrame>
        <p:nvGraphicFramePr>
          <p:cNvPr id="44034" name="Object 4">
            <a:hlinkClick r:id="" action="ppaction://ole?verb=0"/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1549400" y="4660900"/>
          <a:ext cx="6108700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02" name="Equation" r:id="rId4" imgW="2539800" imgH="419040" progId="Equation.3">
                  <p:embed/>
                </p:oleObj>
              </mc:Choice>
              <mc:Fallback>
                <p:oleObj name="Equation" r:id="rId4" imgW="2539800" imgH="4190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9400" y="4660900"/>
                        <a:ext cx="6108700" cy="1008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8" name="Rectangle 8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397000"/>
            <a:ext cx="8229600" cy="4525963"/>
          </a:xfrm>
        </p:spPr>
        <p:txBody>
          <a:bodyPr/>
          <a:lstStyle/>
          <a:p>
            <a:pPr eaLnBrk="1" hangingPunct="1"/>
            <a:r>
              <a:rPr lang="fr-FR" smtClean="0"/>
              <a:t>S’il y a </a:t>
            </a:r>
            <a:r>
              <a:rPr lang="fr-FR" i="1" smtClean="0"/>
              <a:t>5</a:t>
            </a:r>
            <a:r>
              <a:rPr lang="fr-FR" smtClean="0"/>
              <a:t> personnes dans un groupe, combien y-a-t-il de façons de décerner </a:t>
            </a:r>
            <a:r>
              <a:rPr lang="fr-FR" i="1" smtClean="0"/>
              <a:t>2</a:t>
            </a:r>
            <a:r>
              <a:rPr lang="fr-FR" smtClean="0"/>
              <a:t> prix?	</a:t>
            </a:r>
          </a:p>
          <a:p>
            <a:pPr lvl="1" eaLnBrk="1" hangingPunct="1"/>
            <a:r>
              <a:rPr lang="fr-FR" smtClean="0"/>
              <a:t>Après avoir décerné le premier prix, nous avons toujours </a:t>
            </a:r>
            <a:r>
              <a:rPr lang="fr-FR" i="1" smtClean="0"/>
              <a:t>5</a:t>
            </a:r>
            <a:r>
              <a:rPr lang="fr-FR" smtClean="0"/>
              <a:t> personnes, </a:t>
            </a:r>
            <a:r>
              <a:rPr lang="fr-FR" i="1" smtClean="0"/>
              <a:t>N = 5</a:t>
            </a:r>
            <a:r>
              <a:rPr lang="fr-FR" smtClean="0"/>
              <a:t> et </a:t>
            </a:r>
            <a:r>
              <a:rPr lang="fr-FR" i="1" smtClean="0"/>
              <a:t>n = 2</a:t>
            </a:r>
            <a:r>
              <a:rPr lang="fr-FR" smtClean="0"/>
              <a:t>, alors</a:t>
            </a:r>
          </a:p>
          <a:p>
            <a:pPr eaLnBrk="1" hangingPunct="1">
              <a:buFontTx/>
              <a:buNone/>
            </a:pPr>
            <a:r>
              <a:rPr lang="fr-FR" smtClean="0"/>
              <a:t>			</a:t>
            </a:r>
            <a:r>
              <a:rPr lang="fr-FR" sz="2600" i="1" smtClean="0"/>
              <a:t>5 </a:t>
            </a:r>
            <a:r>
              <a:rPr lang="fr-FR" sz="2600" i="1" smtClean="0">
                <a:cs typeface="Times New Roman" pitchFamily="18" charset="0"/>
              </a:rPr>
              <a:t>×</a:t>
            </a:r>
            <a:r>
              <a:rPr lang="fr-FR" sz="2600" i="1" smtClean="0"/>
              <a:t> 5 = 5</a:t>
            </a:r>
            <a:r>
              <a:rPr lang="fr-FR" sz="2600" i="1" baseline="30000" smtClean="0"/>
              <a:t>2</a:t>
            </a:r>
            <a:r>
              <a:rPr lang="fr-FR" sz="2600" i="1" smtClean="0"/>
              <a:t> = 25</a:t>
            </a:r>
            <a:r>
              <a:rPr lang="fr-FR" sz="2600" smtClean="0"/>
              <a:t> échantillons possibles</a:t>
            </a:r>
          </a:p>
          <a:p>
            <a:pPr eaLnBrk="1" hangingPunct="1"/>
            <a:r>
              <a:rPr lang="fr-FR" smtClean="0"/>
              <a:t>Quelle est la probabilité de choisir un échantillon quelconque?</a:t>
            </a:r>
          </a:p>
        </p:txBody>
      </p:sp>
      <p:graphicFrame>
        <p:nvGraphicFramePr>
          <p:cNvPr id="44035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3332163" y="5641975"/>
          <a:ext cx="168592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03" name="Equation" r:id="rId6" imgW="711000" imgH="393480" progId="Equation.3">
                  <p:embed/>
                </p:oleObj>
              </mc:Choice>
              <mc:Fallback>
                <p:oleObj name="Equation" r:id="rId6" imgW="711000" imgH="39348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2163" y="5641975"/>
                        <a:ext cx="168592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Échantillonnage sans remise</a:t>
            </a:r>
          </a:p>
        </p:txBody>
      </p:sp>
      <p:sp>
        <p:nvSpPr>
          <p:cNvPr id="45061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5ADA9DF0-23C5-45C8-B379-717B40C4DD1A}" type="slidenum">
              <a:rPr lang="fr-FR" smtClean="0"/>
              <a:pPr/>
              <a:t>94</a:t>
            </a:fld>
            <a:endParaRPr lang="fr-FR" smtClean="0"/>
          </a:p>
        </p:txBody>
      </p:sp>
      <p:sp>
        <p:nvSpPr>
          <p:cNvPr id="45064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57200" y="1346200"/>
            <a:ext cx="8229600" cy="479425"/>
          </a:xfrm>
          <a:noFill/>
        </p:spPr>
        <p:txBody>
          <a:bodyPr lIns="90488" tIns="44450" rIns="90488" bIns="44450">
            <a:normAutofit lnSpcReduction="10000"/>
          </a:bodyPr>
          <a:lstStyle/>
          <a:p>
            <a:pPr eaLnBrk="1" hangingPunct="1"/>
            <a:r>
              <a:rPr lang="fr-FR" smtClean="0"/>
              <a:t>On doit distinguer deux cas:</a:t>
            </a:r>
          </a:p>
        </p:txBody>
      </p:sp>
      <p:grpSp>
        <p:nvGrpSpPr>
          <p:cNvPr id="45062" name="Group 32"/>
          <p:cNvGrpSpPr>
            <a:grpSpLocks/>
          </p:cNvGrpSpPr>
          <p:nvPr/>
        </p:nvGrpSpPr>
        <p:grpSpPr bwMode="auto">
          <a:xfrm>
            <a:off x="1217613" y="2043113"/>
            <a:ext cx="6804025" cy="3800475"/>
            <a:chOff x="767" y="1287"/>
            <a:chExt cx="4286" cy="2394"/>
          </a:xfrm>
        </p:grpSpPr>
        <p:sp>
          <p:nvSpPr>
            <p:cNvPr id="45066" name="Line 14"/>
            <p:cNvSpPr>
              <a:spLocks noChangeShapeType="1"/>
            </p:cNvSpPr>
            <p:nvPr/>
          </p:nvSpPr>
          <p:spPr bwMode="auto">
            <a:xfrm flipH="1">
              <a:off x="1686" y="1583"/>
              <a:ext cx="334" cy="129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5067" name="Line 15"/>
            <p:cNvSpPr>
              <a:spLocks noChangeShapeType="1"/>
            </p:cNvSpPr>
            <p:nvPr/>
          </p:nvSpPr>
          <p:spPr bwMode="auto">
            <a:xfrm>
              <a:off x="3795" y="1576"/>
              <a:ext cx="264" cy="136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graphicFrame>
          <p:nvGraphicFramePr>
            <p:cNvPr id="45058" name="Object 8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2654" y="3452"/>
            <a:ext cx="492" cy="22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158" name="Equation" r:id="rId4" imgW="355320" imgH="164880" progId="Equation.3">
                    <p:embed/>
                  </p:oleObj>
                </mc:Choice>
                <mc:Fallback>
                  <p:oleObj name="Equation" r:id="rId4" imgW="355320" imgH="164880" progId="Equation.3">
                    <p:embed/>
                    <p:pic>
                      <p:nvPicPr>
                        <p:cNvPr id="0" name="Object 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54" y="3452"/>
                          <a:ext cx="492" cy="229"/>
                        </a:xfrm>
                        <a:prstGeom prst="rect">
                          <a:avLst/>
                        </a:prstGeom>
                        <a:solidFill>
                          <a:srgbClr val="CCFFCC"/>
                        </a:solidFill>
                        <a:ln w="12700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5068" name="Rectangle 9"/>
            <p:cNvSpPr>
              <a:spLocks noChangeArrowheads="1"/>
            </p:cNvSpPr>
            <p:nvPr/>
          </p:nvSpPr>
          <p:spPr bwMode="auto">
            <a:xfrm>
              <a:off x="1748" y="1287"/>
              <a:ext cx="2305" cy="294"/>
            </a:xfrm>
            <a:prstGeom prst="rect">
              <a:avLst/>
            </a:prstGeom>
            <a:solidFill>
              <a:srgbClr val="CC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400"/>
                <a:t>Échantillonnage sans remise</a:t>
              </a:r>
            </a:p>
          </p:txBody>
        </p:sp>
        <p:sp>
          <p:nvSpPr>
            <p:cNvPr id="45069" name="Line 21"/>
            <p:cNvSpPr>
              <a:spLocks noChangeShapeType="1"/>
            </p:cNvSpPr>
            <p:nvPr/>
          </p:nvSpPr>
          <p:spPr bwMode="auto">
            <a:xfrm flipV="1">
              <a:off x="3162" y="3305"/>
              <a:ext cx="507" cy="267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5070" name="Line 22"/>
            <p:cNvSpPr>
              <a:spLocks noChangeShapeType="1"/>
            </p:cNvSpPr>
            <p:nvPr/>
          </p:nvSpPr>
          <p:spPr bwMode="auto">
            <a:xfrm flipH="1" flipV="1">
              <a:off x="2067" y="3334"/>
              <a:ext cx="580" cy="236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5071" name="Rectangle 10"/>
            <p:cNvSpPr>
              <a:spLocks noChangeArrowheads="1"/>
            </p:cNvSpPr>
            <p:nvPr/>
          </p:nvSpPr>
          <p:spPr bwMode="auto">
            <a:xfrm>
              <a:off x="1240" y="1722"/>
              <a:ext cx="794" cy="29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400"/>
                <a:t>Ordonné</a:t>
              </a:r>
            </a:p>
          </p:txBody>
        </p:sp>
        <p:sp>
          <p:nvSpPr>
            <p:cNvPr id="45072" name="Rectangle 11"/>
            <p:cNvSpPr>
              <a:spLocks noChangeArrowheads="1"/>
            </p:cNvSpPr>
            <p:nvPr/>
          </p:nvSpPr>
          <p:spPr bwMode="auto">
            <a:xfrm>
              <a:off x="3557" y="1710"/>
              <a:ext cx="1146" cy="294"/>
            </a:xfrm>
            <a:prstGeom prst="rect">
              <a:avLst/>
            </a:prstGeom>
            <a:solidFill>
              <a:srgbClr val="FCFEB9"/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400"/>
                <a:t>Non-ordonné</a:t>
              </a:r>
            </a:p>
          </p:txBody>
        </p:sp>
        <p:sp>
          <p:nvSpPr>
            <p:cNvPr id="45073" name="Rectangle 12"/>
            <p:cNvSpPr>
              <a:spLocks noChangeArrowheads="1"/>
            </p:cNvSpPr>
            <p:nvPr/>
          </p:nvSpPr>
          <p:spPr bwMode="auto">
            <a:xfrm>
              <a:off x="1070" y="2214"/>
              <a:ext cx="1134" cy="29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400"/>
                <a:t>Permutations</a:t>
              </a:r>
            </a:p>
          </p:txBody>
        </p:sp>
        <p:sp>
          <p:nvSpPr>
            <p:cNvPr id="45074" name="Rectangle 13"/>
            <p:cNvSpPr>
              <a:spLocks noChangeArrowheads="1"/>
            </p:cNvSpPr>
            <p:nvPr/>
          </p:nvSpPr>
          <p:spPr bwMode="auto">
            <a:xfrm>
              <a:off x="3520" y="2195"/>
              <a:ext cx="1220" cy="294"/>
            </a:xfrm>
            <a:prstGeom prst="rect">
              <a:avLst/>
            </a:prstGeom>
            <a:solidFill>
              <a:srgbClr val="FCFEB9"/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400"/>
                <a:t>Combinaisons</a:t>
              </a:r>
            </a:p>
          </p:txBody>
        </p:sp>
        <p:sp>
          <p:nvSpPr>
            <p:cNvPr id="45075" name="Rectangle 18"/>
            <p:cNvSpPr>
              <a:spLocks noChangeArrowheads="1"/>
            </p:cNvSpPr>
            <p:nvPr/>
          </p:nvSpPr>
          <p:spPr bwMode="auto">
            <a:xfrm>
              <a:off x="767" y="2692"/>
              <a:ext cx="1739" cy="63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5076" name="Rectangle 19"/>
            <p:cNvSpPr>
              <a:spLocks noChangeArrowheads="1"/>
            </p:cNvSpPr>
            <p:nvPr/>
          </p:nvSpPr>
          <p:spPr bwMode="auto">
            <a:xfrm>
              <a:off x="3207" y="2679"/>
              <a:ext cx="1846" cy="632"/>
            </a:xfrm>
            <a:prstGeom prst="rect">
              <a:avLst/>
            </a:prstGeom>
            <a:solidFill>
              <a:srgbClr val="FCFEB9"/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graphicFrame>
          <p:nvGraphicFramePr>
            <p:cNvPr id="45059" name="Object 20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835" y="2682"/>
            <a:ext cx="1603" cy="5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159" name="Equation" r:id="rId6" imgW="1155600" imgH="419040" progId="Equation.3">
                    <p:embed/>
                  </p:oleObj>
                </mc:Choice>
                <mc:Fallback>
                  <p:oleObj name="Equation" r:id="rId6" imgW="1155600" imgH="419040" progId="Equation.3">
                    <p:embed/>
                    <p:pic>
                      <p:nvPicPr>
                        <p:cNvPr id="0" name="Object 2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35" y="2682"/>
                          <a:ext cx="1603" cy="5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060" name="Object 25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223" y="2680"/>
            <a:ext cx="1814" cy="5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160" name="Equation" r:id="rId8" imgW="1307880" imgH="419040" progId="Equation.3">
                    <p:embed/>
                  </p:oleObj>
                </mc:Choice>
                <mc:Fallback>
                  <p:oleObj name="Equation" r:id="rId8" imgW="1307880" imgH="419040" progId="Equation.3">
                    <p:embed/>
                    <p:pic>
                      <p:nvPicPr>
                        <p:cNvPr id="0" name="Object 2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23" y="2680"/>
                          <a:ext cx="1814" cy="5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5077" name="Line 27"/>
            <p:cNvSpPr>
              <a:spLocks noChangeShapeType="1"/>
            </p:cNvSpPr>
            <p:nvPr/>
          </p:nvSpPr>
          <p:spPr bwMode="auto">
            <a:xfrm flipV="1">
              <a:off x="1630" y="2504"/>
              <a:ext cx="0" cy="184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prstDash val="dash"/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5078" name="Line 28"/>
            <p:cNvSpPr>
              <a:spLocks noChangeShapeType="1"/>
            </p:cNvSpPr>
            <p:nvPr/>
          </p:nvSpPr>
          <p:spPr bwMode="auto">
            <a:xfrm flipV="1">
              <a:off x="1638" y="2020"/>
              <a:ext cx="0" cy="184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prstDash val="dash"/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5079" name="Line 29"/>
            <p:cNvSpPr>
              <a:spLocks noChangeShapeType="1"/>
            </p:cNvSpPr>
            <p:nvPr/>
          </p:nvSpPr>
          <p:spPr bwMode="auto">
            <a:xfrm flipV="1">
              <a:off x="4142" y="2488"/>
              <a:ext cx="0" cy="184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prstDash val="dash"/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5080" name="Line 30"/>
            <p:cNvSpPr>
              <a:spLocks noChangeShapeType="1"/>
            </p:cNvSpPr>
            <p:nvPr/>
          </p:nvSpPr>
          <p:spPr bwMode="auto">
            <a:xfrm flipV="1">
              <a:off x="4150" y="2004"/>
              <a:ext cx="0" cy="184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prstDash val="dash"/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5065" name="Rectangle 5"/>
          <p:cNvSpPr>
            <a:spLocks noChangeArrowheads="1"/>
          </p:cNvSpPr>
          <p:nvPr/>
        </p:nvSpPr>
        <p:spPr bwMode="auto">
          <a:xfrm>
            <a:off x="866775" y="5862638"/>
            <a:ext cx="747871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>
              <a:spcBef>
                <a:spcPct val="20000"/>
              </a:spcBef>
              <a:buClr>
                <a:schemeClr val="tx2"/>
              </a:buClr>
              <a:buSzPct val="100000"/>
              <a:buFont typeface="Wingdings" pitchFamily="2" charset="2"/>
              <a:buChar char=" "/>
            </a:pPr>
            <a:r>
              <a:rPr lang="fr-FR" sz="2400" i="1"/>
              <a:t>x</a:t>
            </a:r>
            <a:r>
              <a:rPr lang="fr-FR" sz="2400"/>
              <a:t> éléments distincts choisis dans un groupe de </a:t>
            </a:r>
            <a:r>
              <a:rPr lang="fr-FR" sz="2400" i="1"/>
              <a:t>n</a:t>
            </a:r>
            <a:r>
              <a:rPr lang="fr-FR" sz="2400"/>
              <a:t> éléments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Échantillonnage sans remise</a:t>
            </a:r>
          </a:p>
        </p:txBody>
      </p:sp>
      <p:sp>
        <p:nvSpPr>
          <p:cNvPr id="4608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A7979D25-5A99-4607-A2AE-75E9C259E853}" type="slidenum">
              <a:rPr lang="fr-FR" smtClean="0"/>
              <a:pPr/>
              <a:t>95</a:t>
            </a:fld>
            <a:endParaRPr lang="fr-FR" smtClean="0"/>
          </a:p>
        </p:txBody>
      </p:sp>
      <p:sp>
        <p:nvSpPr>
          <p:cNvPr id="4608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473200"/>
            <a:ext cx="8229600" cy="4525963"/>
          </a:xfrm>
        </p:spPr>
        <p:txBody>
          <a:bodyPr/>
          <a:lstStyle/>
          <a:p>
            <a:pPr eaLnBrk="1" hangingPunct="1"/>
            <a:r>
              <a:rPr lang="fr-FR" i="1" smtClean="0">
                <a:solidFill>
                  <a:srgbClr val="000099"/>
                </a:solidFill>
              </a:rPr>
              <a:t>Permutation</a:t>
            </a:r>
          </a:p>
          <a:p>
            <a:pPr eaLnBrk="1" hangingPunct="1">
              <a:buFont typeface="Wingdings" pitchFamily="2" charset="2"/>
              <a:buChar char=" "/>
            </a:pPr>
            <a:r>
              <a:rPr lang="fr-FR" smtClean="0"/>
              <a:t>Toute disposition </a:t>
            </a:r>
            <a:r>
              <a:rPr lang="fr-FR" u="sng" smtClean="0"/>
              <a:t>ordonnée</a:t>
            </a:r>
            <a:r>
              <a:rPr lang="fr-FR" smtClean="0"/>
              <a:t> de </a:t>
            </a:r>
            <a:r>
              <a:rPr lang="fr-FR" i="1" smtClean="0"/>
              <a:t>x</a:t>
            </a:r>
            <a:r>
              <a:rPr lang="fr-FR" smtClean="0"/>
              <a:t> éléments distincts choisis dans un groupe de n éléments</a:t>
            </a:r>
            <a:endParaRPr lang="fr-FR" sz="2400" smtClean="0"/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r>
              <a:rPr lang="fr-FR" i="1" smtClean="0">
                <a:solidFill>
                  <a:srgbClr val="000099"/>
                </a:solidFill>
              </a:rPr>
              <a:t>Combinaison</a:t>
            </a:r>
            <a:endParaRPr lang="fr-FR" smtClean="0"/>
          </a:p>
          <a:p>
            <a:pPr eaLnBrk="1" hangingPunct="1">
              <a:buFontTx/>
              <a:buNone/>
            </a:pPr>
            <a:r>
              <a:rPr lang="fr-FR" smtClean="0"/>
              <a:t>	Toute disposition </a:t>
            </a:r>
            <a:r>
              <a:rPr lang="fr-FR" u="sng" smtClean="0"/>
              <a:t>non-ordonnée</a:t>
            </a:r>
            <a:r>
              <a:rPr lang="fr-FR" smtClean="0"/>
              <a:t> de x éléments distincts choisis dans un groupe de n éléments</a:t>
            </a:r>
          </a:p>
        </p:txBody>
      </p:sp>
      <p:graphicFrame>
        <p:nvGraphicFramePr>
          <p:cNvPr id="46082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3211513" y="2970213"/>
          <a:ext cx="2774950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14" name="Equation" r:id="rId4" imgW="1155600" imgH="419040" progId="Equation.3">
                  <p:embed/>
                </p:oleObj>
              </mc:Choice>
              <mc:Fallback>
                <p:oleObj name="Equation" r:id="rId4" imgW="1155600" imgH="4190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1513" y="2970213"/>
                        <a:ext cx="2774950" cy="1008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3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3025775" y="5402263"/>
          <a:ext cx="3138488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15" name="Equation" r:id="rId6" imgW="1307880" imgH="419040" progId="Equation.3">
                  <p:embed/>
                </p:oleObj>
              </mc:Choice>
              <mc:Fallback>
                <p:oleObj name="Equation" r:id="rId6" imgW="1307880" imgH="41904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5775" y="5402263"/>
                        <a:ext cx="3138488" cy="1008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4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6607175" y="3222625"/>
          <a:ext cx="849313" cy="39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16" name="Equation" r:id="rId8" imgW="355320" imgH="164880" progId="Equation.3">
                  <p:embed/>
                </p:oleObj>
              </mc:Choice>
              <mc:Fallback>
                <p:oleObj name="Equation" r:id="rId8" imgW="355320" imgH="16488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7175" y="3222625"/>
                        <a:ext cx="849313" cy="395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5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6629400" y="5676900"/>
          <a:ext cx="852488" cy="39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17" name="Equation" r:id="rId10" imgW="355320" imgH="164880" progId="Equation.3">
                  <p:embed/>
                </p:oleObj>
              </mc:Choice>
              <mc:Fallback>
                <p:oleObj name="Equation" r:id="rId10" imgW="355320" imgH="16488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0" y="5676900"/>
                        <a:ext cx="852488" cy="395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Rectangle 1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22: échantillonnage sans remise</a:t>
            </a:r>
          </a:p>
        </p:txBody>
      </p:sp>
      <p:sp>
        <p:nvSpPr>
          <p:cNvPr id="47108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B851A7C3-7287-4785-A9E7-02619BC0073D}" type="slidenum">
              <a:rPr lang="fr-FR" smtClean="0"/>
              <a:pPr/>
              <a:t>96</a:t>
            </a:fld>
            <a:endParaRPr lang="fr-FR" smtClean="0"/>
          </a:p>
        </p:txBody>
      </p:sp>
      <p:sp>
        <p:nvSpPr>
          <p:cNvPr id="47110" name="Rectangle 15"/>
          <p:cNvSpPr>
            <a:spLocks noChangeArrowheads="1"/>
          </p:cNvSpPr>
          <p:nvPr/>
        </p:nvSpPr>
        <p:spPr bwMode="auto">
          <a:xfrm>
            <a:off x="474663" y="1566863"/>
            <a:ext cx="8239125" cy="1905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  <a:buClr>
                <a:schemeClr val="tx2"/>
              </a:buClr>
              <a:buSzPct val="100000"/>
              <a:buFontTx/>
              <a:buChar char="•"/>
            </a:pPr>
            <a:r>
              <a:rPr lang="fr-FR" sz="2800"/>
              <a:t>Déterminer le nombre de combinaisons et de permutations de </a:t>
            </a:r>
            <a:r>
              <a:rPr lang="fr-FR" sz="2800" i="1"/>
              <a:t>2</a:t>
            </a:r>
            <a:r>
              <a:rPr lang="fr-FR" sz="2800"/>
              <a:t> lettres que l’on peut former avec le groupe de </a:t>
            </a:r>
            <a:r>
              <a:rPr lang="fr-FR" sz="2800" i="1"/>
              <a:t>4</a:t>
            </a:r>
            <a:r>
              <a:rPr lang="fr-FR" sz="2800"/>
              <a:t> lettres suivantes: </a:t>
            </a:r>
            <a:r>
              <a:rPr lang="fr-FR" sz="2800" i="1"/>
              <a:t>A</a:t>
            </a:r>
            <a:r>
              <a:rPr lang="fr-FR" sz="2800"/>
              <a:t>, </a:t>
            </a:r>
            <a:r>
              <a:rPr lang="fr-FR" sz="2800" i="1"/>
              <a:t>B</a:t>
            </a:r>
            <a:r>
              <a:rPr lang="fr-FR" sz="2800"/>
              <a:t>, </a:t>
            </a:r>
            <a:r>
              <a:rPr lang="fr-FR" sz="2800" i="1"/>
              <a:t>C</a:t>
            </a:r>
            <a:r>
              <a:rPr lang="fr-FR" sz="2800"/>
              <a:t> et </a:t>
            </a:r>
            <a:r>
              <a:rPr lang="fr-FR" sz="2800" i="1"/>
              <a:t>D</a:t>
            </a:r>
            <a:endParaRPr lang="fr-FR" sz="2800"/>
          </a:p>
          <a:p>
            <a:pPr marL="342900" indent="-342900" eaLnBrk="0" hangingPunct="0">
              <a:spcBef>
                <a:spcPct val="20000"/>
              </a:spcBef>
              <a:buClr>
                <a:schemeClr val="tx2"/>
              </a:buClr>
              <a:buSzPct val="100000"/>
              <a:buFontTx/>
              <a:buChar char="•"/>
            </a:pPr>
            <a:r>
              <a:rPr lang="fr-FR" sz="2800"/>
              <a:t>On a </a:t>
            </a:r>
            <a:r>
              <a:rPr lang="fr-FR" sz="2800" i="1"/>
              <a:t>n = 4</a:t>
            </a:r>
            <a:r>
              <a:rPr lang="fr-FR" sz="2800"/>
              <a:t> et </a:t>
            </a:r>
            <a:r>
              <a:rPr lang="fr-FR" sz="2800" i="1"/>
              <a:t>x = 2</a:t>
            </a:r>
            <a:endParaRPr lang="fr-FR" sz="2800"/>
          </a:p>
        </p:txBody>
      </p:sp>
      <p:graphicFrame>
        <p:nvGraphicFramePr>
          <p:cNvPr id="47106" name="Object 16">
            <a:hlinkClick r:id="" action="ppaction://ole?verb=0"/>
          </p:cNvPr>
          <p:cNvGraphicFramePr>
            <a:graphicFrameLocks/>
          </p:cNvGraphicFramePr>
          <p:nvPr/>
        </p:nvGraphicFramePr>
        <p:xfrm>
          <a:off x="1333500" y="3703638"/>
          <a:ext cx="6578600" cy="871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74" name="Equation" r:id="rId5" imgW="3162240" imgH="419040" progId="Equation.3">
                  <p:embed/>
                </p:oleObj>
              </mc:Choice>
              <mc:Fallback>
                <p:oleObj name="Equation" r:id="rId5" imgW="3162240" imgH="419040" progId="Equation.3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3500" y="3703638"/>
                        <a:ext cx="6578600" cy="871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7" name="Object 17">
            <a:hlinkClick r:id="" action="ppaction://ole?verb=0"/>
          </p:cNvPr>
          <p:cNvGraphicFramePr>
            <a:graphicFrameLocks/>
          </p:cNvGraphicFramePr>
          <p:nvPr/>
        </p:nvGraphicFramePr>
        <p:xfrm>
          <a:off x="958850" y="4892675"/>
          <a:ext cx="7307263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75" name="Equation" r:id="rId7" imgW="3530520" imgH="419040" progId="Equation.3">
                  <p:embed/>
                </p:oleObj>
              </mc:Choice>
              <mc:Fallback>
                <p:oleObj name="Equation" r:id="rId7" imgW="3530520" imgH="419040" progId="Equation.3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8850" y="4892675"/>
                        <a:ext cx="7307263" cy="871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23: échantillonnage sans remise</a:t>
            </a:r>
          </a:p>
        </p:txBody>
      </p:sp>
      <p:sp>
        <p:nvSpPr>
          <p:cNvPr id="104450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28896BEE-6A7C-4310-93F2-3813946798BD}" type="slidenum">
              <a:rPr lang="fr-FR" smtClean="0"/>
              <a:pPr/>
              <a:t>97</a:t>
            </a:fld>
            <a:endParaRPr lang="fr-FR" smtClean="0"/>
          </a:p>
        </p:txBody>
      </p:sp>
      <p:pic>
        <p:nvPicPr>
          <p:cNvPr id="104452" name="Picture 5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04913" y="1663700"/>
            <a:ext cx="6834187" cy="4368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5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24: échantillonnage sans remise</a:t>
            </a:r>
          </a:p>
        </p:txBody>
      </p:sp>
      <p:sp>
        <p:nvSpPr>
          <p:cNvPr id="48133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5A165208-DD2C-4FC0-AC5E-0757EFBC9963}" type="slidenum">
              <a:rPr lang="fr-FR" smtClean="0"/>
              <a:pPr/>
              <a:t>98</a:t>
            </a:fld>
            <a:endParaRPr lang="fr-FR" smtClean="0"/>
          </a:p>
        </p:txBody>
      </p:sp>
      <p:sp>
        <p:nvSpPr>
          <p:cNvPr id="48134" name="Rectangle 1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07156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A la 6/49, l’ordre n’est pas important, c’est une combinaison</a:t>
            </a:r>
          </a:p>
        </p:txBody>
      </p:sp>
      <p:graphicFrame>
        <p:nvGraphicFramePr>
          <p:cNvPr id="48130" name="Object 16">
            <a:hlinkClick r:id="" action="ppaction://ole?verb=0"/>
          </p:cNvPr>
          <p:cNvGraphicFramePr>
            <a:graphicFrameLocks/>
          </p:cNvGraphicFramePr>
          <p:nvPr/>
        </p:nvGraphicFramePr>
        <p:xfrm>
          <a:off x="874713" y="2843213"/>
          <a:ext cx="74691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30" name="Equation" r:id="rId5" imgW="6273720" imgH="583920" progId="Equation.3">
                  <p:embed/>
                </p:oleObj>
              </mc:Choice>
              <mc:Fallback>
                <p:oleObj name="Equation" r:id="rId5" imgW="6273720" imgH="583920" progId="Equation.3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4713" y="2843213"/>
                        <a:ext cx="7469187" cy="696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6" name="Rectangle 17"/>
          <p:cNvSpPr>
            <a:spLocks noChangeArrowheads="1"/>
          </p:cNvSpPr>
          <p:nvPr/>
        </p:nvSpPr>
        <p:spPr bwMode="auto">
          <a:xfrm>
            <a:off x="520700" y="3976688"/>
            <a:ext cx="8239125" cy="574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  <a:buClr>
                <a:schemeClr val="tx2"/>
              </a:buClr>
              <a:buSzPct val="100000"/>
              <a:buFontTx/>
              <a:buChar char="•"/>
            </a:pPr>
            <a:r>
              <a:rPr lang="fr-FR" sz="2800"/>
              <a:t>Quelle est la probabilité de gagner à la 6/49?</a:t>
            </a:r>
          </a:p>
        </p:txBody>
      </p:sp>
      <p:graphicFrame>
        <p:nvGraphicFramePr>
          <p:cNvPr id="48131" name="Object 18">
            <a:hlinkClick r:id="" action="ppaction://ole?verb=0"/>
          </p:cNvPr>
          <p:cNvGraphicFramePr>
            <a:graphicFrameLocks/>
          </p:cNvGraphicFramePr>
          <p:nvPr/>
        </p:nvGraphicFramePr>
        <p:xfrm>
          <a:off x="2684463" y="5622925"/>
          <a:ext cx="2092325" cy="884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31" name="Equation" r:id="rId7" imgW="876240" imgH="406080" progId="Equation.3">
                  <p:embed/>
                </p:oleObj>
              </mc:Choice>
              <mc:Fallback>
                <p:oleObj name="Equation" r:id="rId7" imgW="876240" imgH="406080" progId="Equation.3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4463" y="5622925"/>
                        <a:ext cx="2092325" cy="884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2" name="Object 19">
            <a:hlinkClick r:id="" action="ppaction://ole?verb=0"/>
          </p:cNvPr>
          <p:cNvGraphicFramePr>
            <a:graphicFrameLocks/>
          </p:cNvGraphicFramePr>
          <p:nvPr/>
        </p:nvGraphicFramePr>
        <p:xfrm>
          <a:off x="922338" y="4573588"/>
          <a:ext cx="5837237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32" name="Equation" r:id="rId9" imgW="2539800" imgH="419040" progId="Equation.3">
                  <p:embed/>
                </p:oleObj>
              </mc:Choice>
              <mc:Fallback>
                <p:oleObj name="Equation" r:id="rId9" imgW="2539800" imgH="419040" progId="Equation.3">
                  <p:embed/>
                  <p:pic>
                    <p:nvPicPr>
                      <p:cNvPr id="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2338" y="4573588"/>
                        <a:ext cx="5837237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25: échantillonnage sans remise</a:t>
            </a:r>
          </a:p>
        </p:txBody>
      </p:sp>
      <p:sp>
        <p:nvSpPr>
          <p:cNvPr id="49155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230D147D-EDD7-4A90-8B95-33F2B2494161}" type="slidenum">
              <a:rPr lang="fr-FR" smtClean="0"/>
              <a:pPr/>
              <a:t>99</a:t>
            </a:fld>
            <a:endParaRPr lang="fr-FR" smtClean="0"/>
          </a:p>
        </p:txBody>
      </p:sp>
      <p:sp>
        <p:nvSpPr>
          <p:cNvPr id="49156" name="Rectangle 1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79863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Combien d’équipes de </a:t>
            </a:r>
            <a:r>
              <a:rPr lang="fr-FR" i="1" smtClean="0"/>
              <a:t>5</a:t>
            </a:r>
            <a:r>
              <a:rPr lang="fr-FR" smtClean="0"/>
              <a:t> personnes peut-on former à partir d’un groupe de </a:t>
            </a:r>
            <a:r>
              <a:rPr lang="fr-FR" i="1" smtClean="0"/>
              <a:t>20</a:t>
            </a:r>
            <a:r>
              <a:rPr lang="fr-FR" smtClean="0"/>
              <a:t> personnes?</a:t>
            </a:r>
          </a:p>
          <a:p>
            <a:pPr eaLnBrk="1" hangingPunct="1"/>
            <a:r>
              <a:rPr lang="fr-FR" smtClean="0"/>
              <a:t>Puisque l’ordre n’est pas important, c’est une combinaison</a:t>
            </a:r>
            <a:r>
              <a:rPr lang="fr-CA" smtClean="0"/>
              <a:t> avec</a:t>
            </a:r>
            <a:r>
              <a:rPr lang="fr-FR" smtClean="0"/>
              <a:t>  </a:t>
            </a:r>
            <a:r>
              <a:rPr lang="fr-FR" i="1" smtClean="0"/>
              <a:t>n = 20</a:t>
            </a:r>
            <a:r>
              <a:rPr lang="fr-FR" smtClean="0"/>
              <a:t> et </a:t>
            </a:r>
            <a:r>
              <a:rPr lang="fr-FR" i="1" smtClean="0"/>
              <a:t>x = 5</a:t>
            </a:r>
            <a:endParaRPr lang="fr-FR" smtClean="0"/>
          </a:p>
        </p:txBody>
      </p:sp>
      <p:graphicFrame>
        <p:nvGraphicFramePr>
          <p:cNvPr id="49154" name="Object 16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93807312"/>
              </p:ext>
            </p:extLst>
          </p:nvPr>
        </p:nvGraphicFramePr>
        <p:xfrm>
          <a:off x="995363" y="3830638"/>
          <a:ext cx="7002462" cy="77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90" name="Équation" r:id="rId5" imgW="5295600" imgH="583920" progId="Equation.3">
                  <p:embed/>
                </p:oleObj>
              </mc:Choice>
              <mc:Fallback>
                <p:oleObj name="Équation" r:id="rId5" imgW="5295600" imgH="583920" progId="Equation.3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5363" y="3830638"/>
                        <a:ext cx="7002462" cy="773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26: échantillonnage sans remise</a:t>
            </a:r>
          </a:p>
        </p:txBody>
      </p:sp>
      <p:sp>
        <p:nvSpPr>
          <p:cNvPr id="50179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6BBA7CDB-08FE-4652-9565-A694B18BFAE4}" type="slidenum">
              <a:rPr lang="fr-FR" smtClean="0"/>
              <a:pPr/>
              <a:t>100</a:t>
            </a:fld>
            <a:endParaRPr lang="fr-FR" smtClean="0"/>
          </a:p>
        </p:txBody>
      </p:sp>
      <p:sp>
        <p:nvSpPr>
          <p:cNvPr id="50180" name="Rectangle 13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Dans une course de chevaux, il y a </a:t>
            </a:r>
            <a:r>
              <a:rPr lang="fr-FR" i="1" smtClean="0"/>
              <a:t>10</a:t>
            </a:r>
            <a:r>
              <a:rPr lang="fr-FR" smtClean="0"/>
              <a:t> chevaux au départ, numérotés </a:t>
            </a:r>
            <a:r>
              <a:rPr lang="fr-FR" i="1" smtClean="0"/>
              <a:t>1</a:t>
            </a:r>
            <a:r>
              <a:rPr lang="fr-FR" smtClean="0"/>
              <a:t> à </a:t>
            </a:r>
            <a:r>
              <a:rPr lang="fr-FR" i="1" smtClean="0"/>
              <a:t>10</a:t>
            </a:r>
            <a:endParaRPr lang="fr-CA" i="1" smtClean="0"/>
          </a:p>
          <a:p>
            <a:pPr eaLnBrk="1" hangingPunct="1"/>
            <a:r>
              <a:rPr lang="fr-FR" smtClean="0"/>
              <a:t>De combien de façons les trois premières places peuvent-elle être remportées?</a:t>
            </a:r>
          </a:p>
          <a:p>
            <a:pPr eaLnBrk="1" hangingPunct="1"/>
            <a:r>
              <a:rPr lang="fr-FR" smtClean="0"/>
              <a:t>Ici, l’ordre est important</a:t>
            </a:r>
            <a:r>
              <a:rPr lang="fr-CA" smtClean="0"/>
              <a:t>,</a:t>
            </a:r>
            <a:r>
              <a:rPr lang="fr-FR" smtClean="0"/>
              <a:t> </a:t>
            </a:r>
            <a:r>
              <a:rPr lang="fr-CA" smtClean="0"/>
              <a:t>c</a:t>
            </a:r>
            <a:r>
              <a:rPr lang="fr-FR" smtClean="0"/>
              <a:t>’est donc une permutation</a:t>
            </a:r>
            <a:r>
              <a:rPr lang="fr-CA" smtClean="0"/>
              <a:t> avec</a:t>
            </a:r>
            <a:r>
              <a:rPr lang="fr-FR" smtClean="0"/>
              <a:t> </a:t>
            </a:r>
            <a:r>
              <a:rPr lang="fr-FR" i="1" smtClean="0"/>
              <a:t>n = 10</a:t>
            </a:r>
            <a:r>
              <a:rPr lang="fr-FR" smtClean="0"/>
              <a:t> et </a:t>
            </a:r>
            <a:r>
              <a:rPr lang="fr-FR" i="1" smtClean="0"/>
              <a:t>x = 3</a:t>
            </a:r>
            <a:endParaRPr lang="fr-FR" smtClean="0"/>
          </a:p>
        </p:txBody>
      </p:sp>
      <p:graphicFrame>
        <p:nvGraphicFramePr>
          <p:cNvPr id="50178" name="Object 15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1713144"/>
              </p:ext>
            </p:extLst>
          </p:nvPr>
        </p:nvGraphicFramePr>
        <p:xfrm>
          <a:off x="1125538" y="4683125"/>
          <a:ext cx="7213600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14" name="Équation" r:id="rId5" imgW="3276360" imgH="419040" progId="Equation.3">
                  <p:embed/>
                </p:oleObj>
              </mc:Choice>
              <mc:Fallback>
                <p:oleObj name="Équation" r:id="rId5" imgW="3276360" imgH="419040" progId="Equation.3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5538" y="4683125"/>
                        <a:ext cx="7213600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Table de nombres aléatoires</a:t>
            </a:r>
          </a:p>
        </p:txBody>
      </p:sp>
      <p:sp>
        <p:nvSpPr>
          <p:cNvPr id="51203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8FBA5D27-E152-4893-8B25-71F96A6400D5}" type="slidenum">
              <a:rPr lang="fr-FR" smtClean="0"/>
              <a:pPr/>
              <a:t>101</a:t>
            </a:fld>
            <a:endParaRPr lang="fr-FR" smtClean="0"/>
          </a:p>
        </p:txBody>
      </p:sp>
      <p:graphicFrame>
        <p:nvGraphicFramePr>
          <p:cNvPr id="51202" name="Object 1024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463550" y="1741488"/>
          <a:ext cx="4248150" cy="4287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8" name="Feuille de calcul" r:id="rId4" imgW="3057382" imgH="3086100" progId="Excel.Sheet.8">
                  <p:embed/>
                </p:oleObj>
              </mc:Choice>
              <mc:Fallback>
                <p:oleObj name="Feuille de calcul" r:id="rId4" imgW="3057382" imgH="3086100" progId="Excel.Sheet.8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550" y="1741488"/>
                        <a:ext cx="4248150" cy="4287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6261" name="Text Box 1029"/>
          <p:cNvSpPr txBox="1">
            <a:spLocks noChangeArrowheads="1"/>
          </p:cNvSpPr>
          <p:nvPr/>
        </p:nvSpPr>
        <p:spPr bwMode="auto">
          <a:xfrm>
            <a:off x="4803775" y="1704975"/>
            <a:ext cx="4254500" cy="441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7800" indent="-177800">
              <a:spcBef>
                <a:spcPct val="50000"/>
              </a:spcBef>
              <a:buFontTx/>
              <a:buChar char="•"/>
            </a:pPr>
            <a:r>
              <a:rPr lang="fr-FR" sz="2400"/>
              <a:t>Des nombres aléatoires peuvent être utilisés pour simuler une expérience</a:t>
            </a:r>
          </a:p>
          <a:p>
            <a:pPr marL="177800" indent="-177800">
              <a:spcBef>
                <a:spcPct val="50000"/>
              </a:spcBef>
              <a:buFontTx/>
              <a:buChar char="•"/>
            </a:pPr>
            <a:r>
              <a:rPr lang="fr-FR" sz="2400"/>
              <a:t>Les nombres dans cette table sont pseudo aléatoires puisqu’ils ont été générés mathématiquement</a:t>
            </a:r>
          </a:p>
          <a:p>
            <a:pPr marL="177800" indent="-177800">
              <a:spcBef>
                <a:spcPct val="50000"/>
              </a:spcBef>
              <a:buFontTx/>
              <a:buChar char="•"/>
            </a:pPr>
            <a:r>
              <a:rPr lang="fr-FR" sz="2400"/>
              <a:t>On peut utiliser la fonction Excel </a:t>
            </a:r>
            <a:r>
              <a:rPr lang="fr-FR" sz="2200" i="1"/>
              <a:t>ALEA.ENTRE.BORNES(0,99999)       RANDBETWEEN(0,99999)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1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27: utilisation</a:t>
            </a:r>
            <a:br>
              <a:rPr lang="fr-FR" sz="3600" smtClean="0"/>
            </a:br>
            <a:r>
              <a:rPr lang="fr-FR" sz="3600" smtClean="0"/>
              <a:t>de nombres aléatoires</a:t>
            </a:r>
          </a:p>
        </p:txBody>
      </p:sp>
      <p:sp>
        <p:nvSpPr>
          <p:cNvPr id="10547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fr-FR" smtClean="0"/>
              <a:t>C3-</a:t>
            </a:r>
            <a:fld id="{30F6139E-0B9A-4D6D-B97E-9B29229C9D33}" type="slidenum">
              <a:rPr lang="fr-FR" smtClean="0"/>
              <a:pPr/>
              <a:t>102</a:t>
            </a:fld>
            <a:endParaRPr lang="fr-FR" smtClean="0"/>
          </a:p>
        </p:txBody>
      </p:sp>
      <p:sp>
        <p:nvSpPr>
          <p:cNvPr id="105476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A l’aide de la fonction Excel </a:t>
            </a:r>
            <a:r>
              <a:rPr lang="fr-FR" i="1" smtClean="0"/>
              <a:t>alea(1,49)</a:t>
            </a:r>
            <a:r>
              <a:rPr lang="fr-FR" smtClean="0"/>
              <a:t>, nous allons simuler des résultats possibles de la 6/49</a:t>
            </a:r>
          </a:p>
        </p:txBody>
      </p:sp>
      <p:pic>
        <p:nvPicPr>
          <p:cNvPr id="10547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03475" y="2874963"/>
            <a:ext cx="4410075" cy="23653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ADM2704c6-échantillonnage 2009</Template>
  <TotalTime>3224</TotalTime>
  <Pages>120</Pages>
  <Words>4510</Words>
  <Application>Microsoft Macintosh PowerPoint</Application>
  <PresentationFormat>On-screen Show (4:3)</PresentationFormat>
  <Paragraphs>1139</Paragraphs>
  <Slides>102</Slides>
  <Notes>40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102</vt:i4>
      </vt:variant>
    </vt:vector>
  </HeadingPairs>
  <TitlesOfParts>
    <vt:vector size="107" baseType="lpstr">
      <vt:lpstr>Equity</vt:lpstr>
      <vt:lpstr>1_Equity</vt:lpstr>
      <vt:lpstr>Equation</vt:lpstr>
      <vt:lpstr>Feuille de calcul</vt:lpstr>
      <vt:lpstr>Équation</vt:lpstr>
      <vt:lpstr>Chapitre 3. Calcul des probabilités</vt:lpstr>
      <vt:lpstr>Introduction</vt:lpstr>
      <vt:lpstr>Notions fondamentales</vt:lpstr>
      <vt:lpstr>Types d’espace échantillonnal</vt:lpstr>
      <vt:lpstr>Types d’évènements</vt:lpstr>
      <vt:lpstr>Exemple 1: espace échantillonnal et événements</vt:lpstr>
      <vt:lpstr>Exemple 2: espace échantillonnal et événements</vt:lpstr>
      <vt:lpstr>Exemple 3: espace échantillonnal et événements</vt:lpstr>
      <vt:lpstr>Exemple 3: diagramme en arbre (suite)</vt:lpstr>
      <vt:lpstr>Exemple 3: événements</vt:lpstr>
      <vt:lpstr>Définition de probabilité</vt:lpstr>
      <vt:lpstr>Deux façons de définir les probabilités</vt:lpstr>
      <vt:lpstr>Définition classique  de probabilité</vt:lpstr>
      <vt:lpstr>Exemple 4: définition classique de probabilité</vt:lpstr>
      <vt:lpstr>Définition fréquentiste  de probabilité</vt:lpstr>
      <vt:lpstr>Exemple 5: définition fréquentiste de probabilité</vt:lpstr>
      <vt:lpstr>Exemple 6: définition fréquentiste de probabilité</vt:lpstr>
      <vt:lpstr>Exemple 6: définition fréquentiste de probabilité (suite)</vt:lpstr>
      <vt:lpstr>Vocabulaire des événements</vt:lpstr>
      <vt:lpstr>Les diagrammes de Venn</vt:lpstr>
      <vt:lpstr>Exemple 7: diagramme de Venn</vt:lpstr>
      <vt:lpstr>L’union et l’intersection  de deux événements A et B</vt:lpstr>
      <vt:lpstr>Lois sur les ensembles</vt:lpstr>
      <vt:lpstr>Lois sur les ensembles (suite)</vt:lpstr>
      <vt:lpstr>Axiomes régissant  le calcul des probabilités</vt:lpstr>
      <vt:lpstr>Règles du calcul des probabilités</vt:lpstr>
      <vt:lpstr>Probabilité d’un événement A</vt:lpstr>
      <vt:lpstr>La loi de De Morgan</vt:lpstr>
      <vt:lpstr>Illustration 1 de la loi de De Morgan</vt:lpstr>
      <vt:lpstr>Illustration 2 de la loi de De Morgan</vt:lpstr>
      <vt:lpstr>Calcul des probabilités deux événements</vt:lpstr>
      <vt:lpstr>Calcul des probabilités trois événements</vt:lpstr>
      <vt:lpstr>Exemple 8: événements incompatibles </vt:lpstr>
      <vt:lpstr>Exemple 9: événements incompatibles </vt:lpstr>
      <vt:lpstr>Exemple 10: événements incompatibles</vt:lpstr>
      <vt:lpstr>Exemple 10: les événements (suite)</vt:lpstr>
      <vt:lpstr>Exemple 10: calcul des probabilités (suite)</vt:lpstr>
      <vt:lpstr>Exemple 11: événements compatibles</vt:lpstr>
      <vt:lpstr>Exemple 11: les résultats (suite)</vt:lpstr>
      <vt:lpstr>Exemple 11: le tableau croisé (suite)</vt:lpstr>
      <vt:lpstr>Exemple 11: le diagramme de Venn (suite)</vt:lpstr>
      <vt:lpstr>Exemple 11: événements compatibles (suite)</vt:lpstr>
      <vt:lpstr>Exemple 12: trois événements compatibles</vt:lpstr>
      <vt:lpstr>Exemple 12: les probabilités (suite)</vt:lpstr>
      <vt:lpstr>Exemple 12: le diagramme de Venn (suite)</vt:lpstr>
      <vt:lpstr>Exemple 12: calcul des probabilités (suite)</vt:lpstr>
      <vt:lpstr>Probabilités conditionnelles</vt:lpstr>
      <vt:lpstr>Probabilités composées (règle de multiplication)</vt:lpstr>
      <vt:lpstr>Événements indépendants</vt:lpstr>
      <vt:lpstr>Événements indépendants</vt:lpstr>
      <vt:lpstr>Événements incompatibles  et indépendants</vt:lpstr>
      <vt:lpstr>Exemple 13: probabilités conditionnelles</vt:lpstr>
      <vt:lpstr>Exemple 13: calcul des probabilités conditionnelles (suite)</vt:lpstr>
      <vt:lpstr>Exemple 13: calcul des probabilités composées (suite)</vt:lpstr>
      <vt:lpstr>Exemple 13: calcul des probabilités conditionnelles (suite)</vt:lpstr>
      <vt:lpstr>Exemple 13: indépendance d’événements (suite)</vt:lpstr>
      <vt:lpstr>Exemple 14: probabilités conditionnelles</vt:lpstr>
      <vt:lpstr>Exemple 14: calcul des probabilités (suite)</vt:lpstr>
      <vt:lpstr>Exemple 14: calcul des probabilités conditionnelles (suite)</vt:lpstr>
      <vt:lpstr>Exemple 14: calcul des probabilités (suite)</vt:lpstr>
      <vt:lpstr>Exemple 14: calcul des probabilités (suite)</vt:lpstr>
      <vt:lpstr>Calcul des probabilités à partir d’un tableau croisé</vt:lpstr>
      <vt:lpstr>Les probabilités conjointes et marginales</vt:lpstr>
      <vt:lpstr>Calcul des probabilités marginales et conditionnelles</vt:lpstr>
      <vt:lpstr>Exemple 15: calcul des probabilités à partir d’un tableau croisé</vt:lpstr>
      <vt:lpstr>Exemple 15: les données (suite)</vt:lpstr>
      <vt:lpstr>Exemple 15: les probabilités (suite)</vt:lpstr>
      <vt:lpstr>Exemple 15: calcul des probabilités (suite)</vt:lpstr>
      <vt:lpstr>Exemple 15: calcul des probabilités conditionnelles (suite)</vt:lpstr>
      <vt:lpstr>La règle d'élimination</vt:lpstr>
      <vt:lpstr>Exemple 16: la règle d'élimination</vt:lpstr>
      <vt:lpstr>Exemple 16: la règle d'élimination (suite)</vt:lpstr>
      <vt:lpstr> Visualisation de la règle d'élimination</vt:lpstr>
      <vt:lpstr>Exemple 16: le diagramme en arbre (suite)</vt:lpstr>
      <vt:lpstr>Exemple 16: visualisation (suite)</vt:lpstr>
      <vt:lpstr>Généralisation de la règle d'élimination</vt:lpstr>
      <vt:lpstr>Formule de la règle d'élimination</vt:lpstr>
      <vt:lpstr>Exemple 17: la règle d’élimination</vt:lpstr>
      <vt:lpstr>Exemple 17: la règle d’élimination (suite)</vt:lpstr>
      <vt:lpstr>Exemple 17: visualisation (suite)</vt:lpstr>
      <vt:lpstr>Exemple 17: calcul des probabilités (suite)</vt:lpstr>
      <vt:lpstr>La formule de Bayes</vt:lpstr>
      <vt:lpstr>Exemple 18: la formule de Bayes</vt:lpstr>
      <vt:lpstr>Exemple 18: les données (suite)</vt:lpstr>
      <vt:lpstr>Exemple 18: calcul des probabilités (suite)</vt:lpstr>
      <vt:lpstr>Cheminement pour résoudre un problème de calcul de probabilités</vt:lpstr>
      <vt:lpstr>Cheminement pour résoudre un problème de calcul de probabilités (suite)</vt:lpstr>
      <vt:lpstr>Analyse combinatoire</vt:lpstr>
      <vt:lpstr>Principe de multiplication</vt:lpstr>
      <vt:lpstr>Exemple 19: calcul des combinaisons</vt:lpstr>
      <vt:lpstr>Exemple 20: calcul des combinaisons</vt:lpstr>
      <vt:lpstr>Échantillonnage avec remise (non-exhaustif)</vt:lpstr>
      <vt:lpstr>Exemple 21: échantillonnage avec remise</vt:lpstr>
      <vt:lpstr>Échantillonnage sans remise</vt:lpstr>
      <vt:lpstr>Échantillonnage sans remise</vt:lpstr>
      <vt:lpstr>Exemple 22: échantillonnage sans remise</vt:lpstr>
      <vt:lpstr>Exemple 23: échantillonnage sans remise</vt:lpstr>
      <vt:lpstr>Exemple 24: échantillonnage sans remise</vt:lpstr>
      <vt:lpstr>Exemple 25: échantillonnage sans remise</vt:lpstr>
      <vt:lpstr>Exemple 26: échantillonnage sans remise</vt:lpstr>
      <vt:lpstr>Table de nombres aléatoires</vt:lpstr>
      <vt:lpstr>Exemple 27: utilisation de nombres aléatoires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Chapitre 1</dc:title>
  <dc:subject>Statistique descriptive</dc:subject>
  <dc:creator>Carl Doyon et Jean Couillard</dc:creator>
  <cp:lastModifiedBy>Valerie Montambeault</cp:lastModifiedBy>
  <cp:revision>285</cp:revision>
  <cp:lastPrinted>1996-08-06T15:58:36Z</cp:lastPrinted>
  <dcterms:created xsi:type="dcterms:W3CDTF">1996-07-25T15:36:52Z</dcterms:created>
  <dcterms:modified xsi:type="dcterms:W3CDTF">2014-10-07T15:17:30Z</dcterms:modified>
</cp:coreProperties>
</file>