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68" r:id="rId5"/>
    <p:sldId id="270" r:id="rId6"/>
    <p:sldId id="269" r:id="rId7"/>
    <p:sldId id="271" r:id="rId8"/>
    <p:sldId id="280" r:id="rId9"/>
    <p:sldId id="259" r:id="rId10"/>
    <p:sldId id="281" r:id="rId11"/>
    <p:sldId id="265" r:id="rId12"/>
    <p:sldId id="282" r:id="rId13"/>
    <p:sldId id="283" r:id="rId14"/>
    <p:sldId id="273" r:id="rId15"/>
    <p:sldId id="260" r:id="rId16"/>
    <p:sldId id="263" r:id="rId17"/>
    <p:sldId id="264" r:id="rId18"/>
    <p:sldId id="277" r:id="rId19"/>
    <p:sldId id="278" r:id="rId20"/>
    <p:sldId id="288" r:id="rId21"/>
    <p:sldId id="289" r:id="rId22"/>
    <p:sldId id="284" r:id="rId23"/>
    <p:sldId id="285" r:id="rId24"/>
    <p:sldId id="286" r:id="rId25"/>
    <p:sldId id="287" r:id="rId26"/>
    <p:sldId id="262" r:id="rId27"/>
    <p:sldId id="279" r:id="rId28"/>
    <p:sldId id="267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Old Burundian Camp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10.5 y</c:v>
                </c:pt>
                <c:pt idx="1">
                  <c:v>11.5 y</c:v>
                </c:pt>
                <c:pt idx="2">
                  <c:v>12.5 y</c:v>
                </c:pt>
                <c:pt idx="3">
                  <c:v>13.5 y</c:v>
                </c:pt>
                <c:pt idx="4">
                  <c:v>14.5 y</c:v>
                </c:pt>
                <c:pt idx="5">
                  <c:v>15.5 y</c:v>
                </c:pt>
                <c:pt idx="6">
                  <c:v>16.5 y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129.96</c:v>
                </c:pt>
                <c:pt idx="1">
                  <c:v>133.16999999999999</c:v>
                </c:pt>
                <c:pt idx="2">
                  <c:v>137.69</c:v>
                </c:pt>
                <c:pt idx="3">
                  <c:v>142.38999999999999</c:v>
                </c:pt>
                <c:pt idx="4">
                  <c:v>149.54</c:v>
                </c:pt>
                <c:pt idx="5">
                  <c:v>157.02000000000001</c:v>
                </c:pt>
                <c:pt idx="6">
                  <c:v>161.27000000000001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Burundian Camp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10.5 y</c:v>
                </c:pt>
                <c:pt idx="1">
                  <c:v>11.5 y</c:v>
                </c:pt>
                <c:pt idx="2">
                  <c:v>12.5 y</c:v>
                </c:pt>
                <c:pt idx="3">
                  <c:v>13.5 y</c:v>
                </c:pt>
                <c:pt idx="4">
                  <c:v>14.5 y</c:v>
                </c:pt>
                <c:pt idx="5">
                  <c:v>15.5 y</c:v>
                </c:pt>
                <c:pt idx="6">
                  <c:v>16.5 y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128.41999999999999</c:v>
                </c:pt>
                <c:pt idx="1">
                  <c:v>133.04</c:v>
                </c:pt>
                <c:pt idx="2">
                  <c:v>136.52000000000001</c:v>
                </c:pt>
                <c:pt idx="3">
                  <c:v>141.62</c:v>
                </c:pt>
                <c:pt idx="4">
                  <c:v>147.13999999999999</c:v>
                </c:pt>
                <c:pt idx="5">
                  <c:v>153.93</c:v>
                </c:pt>
                <c:pt idx="6">
                  <c:v>159.38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Tanzanian Village Schools</c:v>
                </c:pt>
              </c:strCache>
            </c:strRef>
          </c:tx>
          <c:cat>
            <c:strRef>
              <c:f>Sheet1!$A$2:$A$8</c:f>
              <c:strCache>
                <c:ptCount val="7"/>
                <c:pt idx="0">
                  <c:v>10.5 y</c:v>
                </c:pt>
                <c:pt idx="1">
                  <c:v>11.5 y</c:v>
                </c:pt>
                <c:pt idx="2">
                  <c:v>12.5 y</c:v>
                </c:pt>
                <c:pt idx="3">
                  <c:v>13.5 y</c:v>
                </c:pt>
                <c:pt idx="4">
                  <c:v>14.5 y</c:v>
                </c:pt>
                <c:pt idx="5">
                  <c:v>15.5 y</c:v>
                </c:pt>
                <c:pt idx="6">
                  <c:v>16.5 y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131.29</c:v>
                </c:pt>
                <c:pt idx="1">
                  <c:v>133.36000000000001</c:v>
                </c:pt>
                <c:pt idx="2">
                  <c:v>136.41</c:v>
                </c:pt>
                <c:pt idx="3">
                  <c:v>141.66</c:v>
                </c:pt>
                <c:pt idx="4">
                  <c:v>145.09</c:v>
                </c:pt>
                <c:pt idx="5">
                  <c:v>148.62</c:v>
                </c:pt>
                <c:pt idx="6">
                  <c:v>154.51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772160"/>
        <c:axId val="23778048"/>
      </c:lineChart>
      <c:catAx>
        <c:axId val="23772160"/>
        <c:scaling>
          <c:orientation val="minMax"/>
        </c:scaling>
        <c:delete val="0"/>
        <c:axPos val="b"/>
        <c:majorTickMark val="out"/>
        <c:minorTickMark val="none"/>
        <c:tickLblPos val="nextTo"/>
        <c:crossAx val="23778048"/>
        <c:crosses val="autoZero"/>
        <c:auto val="1"/>
        <c:lblAlgn val="ctr"/>
        <c:lblOffset val="100"/>
        <c:noMultiLvlLbl val="0"/>
      </c:catAx>
      <c:valAx>
        <c:axId val="23778048"/>
        <c:scaling>
          <c:orientation val="minMax"/>
          <c:min val="125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77216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BF9C1-61A8-42F3-8C51-321DC658657B}" type="datetimeFigureOut">
              <a:rPr lang="en-CA" smtClean="0"/>
              <a:t>2012-01-18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19979-2E6F-40AA-81F6-6283CEF7FF6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932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19979-2E6F-40AA-81F6-6283CEF7FF66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2243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From Tanner, JM History</a:t>
            </a:r>
            <a:r>
              <a:rPr lang="en-CA" baseline="0" dirty="0" smtClean="0"/>
              <a:t> of Human Growth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19979-2E6F-40AA-81F6-6283CEF7FF66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5177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US data from NIH; refugee data</a:t>
            </a:r>
            <a:r>
              <a:rPr lang="en-CA" baseline="0" dirty="0" smtClean="0"/>
              <a:t> from </a:t>
            </a:r>
            <a:r>
              <a:rPr lang="en-CA" baseline="0" dirty="0" smtClean="0"/>
              <a:t>TKP</a:t>
            </a:r>
          </a:p>
          <a:p>
            <a:r>
              <a:rPr lang="en-CA" baseline="0" dirty="0" smtClean="0"/>
              <a:t>Male equivalent of menarche is </a:t>
            </a:r>
            <a:r>
              <a:rPr lang="en-CA" baseline="0" dirty="0" err="1" smtClean="0"/>
              <a:t>spermarche</a:t>
            </a:r>
            <a:r>
              <a:rPr lang="en-CA" baseline="0" dirty="0" smtClean="0"/>
              <a:t> (first nocturnal emission or ‘wet dream’).  Generally occurs 2 years later than menarche in women and about 2 years after the first appearance of the onset of puberty.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19979-2E6F-40AA-81F6-6283CEF7FF66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286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From ‘Heredity and environment in the control of growth’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19979-2E6F-40AA-81F6-6283CEF7FF66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2876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Skin</a:t>
            </a:r>
            <a:r>
              <a:rPr lang="en-CA" baseline="0" dirty="0" smtClean="0"/>
              <a:t> and hair fragility are signs of VAD.</a:t>
            </a:r>
          </a:p>
          <a:p>
            <a:r>
              <a:rPr lang="en-CA" baseline="0" dirty="0" smtClean="0"/>
              <a:t>VAD increases the likelihood of blindness in measles.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19979-2E6F-40AA-81F6-6283CEF7FF66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229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7108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717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4616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7402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9855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9572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9027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976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5065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8535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2820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B4865-BDF8-45F8-9B52-F811A02D33A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2576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kporter@uottawa.c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9" y="233676"/>
            <a:ext cx="8897669" cy="611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1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8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Health: A Global Context</a:t>
            </a:r>
            <a:b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CA" dirty="0" smtClean="0">
                <a:solidFill>
                  <a:schemeClr val="accent2">
                    <a:lumMod val="75000"/>
                  </a:schemeClr>
                </a:solidFill>
              </a:rPr>
              <a:t>APA 1122</a:t>
            </a:r>
            <a:endParaRPr lang="en-CA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/>
          <a:lstStyle/>
          <a:p>
            <a:r>
              <a:rPr lang="en-CA" dirty="0" smtClean="0"/>
              <a:t>Professor:  Ken Porter, DPhil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0211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Today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err="1" smtClean="0"/>
              <a:t>Administrivia</a:t>
            </a:r>
            <a:endParaRPr lang="en-CA" dirty="0" smtClean="0"/>
          </a:p>
          <a:p>
            <a:r>
              <a:rPr lang="en-CA" dirty="0" smtClean="0"/>
              <a:t>Case Study: Nutrition in a refugee context</a:t>
            </a:r>
          </a:p>
          <a:p>
            <a:r>
              <a:rPr lang="en-CA" dirty="0" smtClean="0"/>
              <a:t>Micronutrients:  </a:t>
            </a:r>
          </a:p>
          <a:p>
            <a:pPr lvl="1"/>
            <a:r>
              <a:rPr lang="en-CA" dirty="0"/>
              <a:t>R</a:t>
            </a:r>
            <a:r>
              <a:rPr lang="en-CA" dirty="0" smtClean="0"/>
              <a:t>elated diseases</a:t>
            </a:r>
          </a:p>
          <a:p>
            <a:pPr lvl="1"/>
            <a:r>
              <a:rPr lang="en-CA" dirty="0" smtClean="0"/>
              <a:t>Effects on growth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789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/>
              <a:t>Health Issue Assignment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Due Feb 10 – just 3 weeks away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See me if you diverge much from the options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>
                <a:hlinkClick r:id="rId2"/>
              </a:rPr>
              <a:t>kporter@uottawa.ca</a:t>
            </a:r>
            <a:r>
              <a:rPr lang="en-CA" dirty="0" smtClean="0"/>
              <a:t> or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Wednesdays, </a:t>
            </a:r>
            <a:r>
              <a:rPr lang="en-CA" dirty="0" err="1" smtClean="0"/>
              <a:t>Montpetit</a:t>
            </a:r>
            <a:r>
              <a:rPr lang="en-CA" dirty="0" smtClean="0"/>
              <a:t> 349,  </a:t>
            </a:r>
            <a:r>
              <a:rPr lang="en-CA" smtClean="0"/>
              <a:t>13:30 </a:t>
            </a:r>
            <a:r>
              <a:rPr lang="en-CA" smtClean="0"/>
              <a:t> to </a:t>
            </a:r>
            <a:r>
              <a:rPr lang="en-CA" dirty="0" smtClean="0"/>
              <a:t>15:30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254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Administrivia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contd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en-CA" dirty="0" smtClean="0"/>
              <a:t>Added to Virtual Campus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Links </a:t>
            </a:r>
            <a:r>
              <a:rPr lang="en-CA" dirty="0"/>
              <a:t>to various health </a:t>
            </a:r>
            <a:r>
              <a:rPr lang="en-CA" dirty="0" smtClean="0"/>
              <a:t>databases</a:t>
            </a:r>
          </a:p>
          <a:p>
            <a:pPr marL="914400" lvl="1" indent="-514350">
              <a:buFont typeface="+mj-lt"/>
              <a:buAutoNum type="alphaLcParenR"/>
            </a:pPr>
            <a:r>
              <a:rPr lang="en-CA" dirty="0" smtClean="0"/>
              <a:t>Most </a:t>
            </a:r>
            <a:r>
              <a:rPr lang="en-CA" dirty="0"/>
              <a:t>are user friendly</a:t>
            </a:r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588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Nutrition and Health - Example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You must live most of your life with a single food</a:t>
            </a:r>
          </a:p>
          <a:p>
            <a:r>
              <a:rPr lang="en-CA" dirty="0" smtClean="0"/>
              <a:t>That food is the potato</a:t>
            </a:r>
          </a:p>
          <a:p>
            <a:r>
              <a:rPr lang="en-CA" dirty="0" smtClean="0"/>
              <a:t>How much would you need daily to survive well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61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Nutritional Information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1 medium-sized baked </a:t>
            </a:r>
            <a:r>
              <a:rPr lang="en-CA" dirty="0" smtClean="0"/>
              <a:t>potato (raw weight 173 </a:t>
            </a:r>
            <a:r>
              <a:rPr lang="en-CA" dirty="0" err="1" smtClean="0"/>
              <a:t>gm</a:t>
            </a:r>
            <a:r>
              <a:rPr lang="en-CA" dirty="0" smtClean="0"/>
              <a:t>) contains:</a:t>
            </a:r>
            <a:endParaRPr lang="en-CA" dirty="0" smtClean="0"/>
          </a:p>
          <a:p>
            <a:pPr lvl="1"/>
            <a:r>
              <a:rPr lang="en-CA" dirty="0" smtClean="0"/>
              <a:t>161 </a:t>
            </a:r>
            <a:r>
              <a:rPr lang="en-CA" dirty="0" smtClean="0"/>
              <a:t>kilocalories</a:t>
            </a:r>
          </a:p>
          <a:p>
            <a:pPr lvl="1"/>
            <a:r>
              <a:rPr lang="en-CA" dirty="0" smtClean="0"/>
              <a:t>5 </a:t>
            </a:r>
            <a:r>
              <a:rPr lang="en-CA" dirty="0" err="1" smtClean="0"/>
              <a:t>gm</a:t>
            </a:r>
            <a:r>
              <a:rPr lang="en-CA" dirty="0" smtClean="0"/>
              <a:t> protein</a:t>
            </a:r>
          </a:p>
          <a:p>
            <a:pPr lvl="1"/>
            <a:r>
              <a:rPr lang="en-CA" dirty="0" smtClean="0"/>
              <a:t>37 </a:t>
            </a:r>
            <a:r>
              <a:rPr lang="en-CA" dirty="0" err="1" smtClean="0"/>
              <a:t>gm</a:t>
            </a:r>
            <a:r>
              <a:rPr lang="en-CA" dirty="0" smtClean="0"/>
              <a:t> carbohydrate</a:t>
            </a:r>
          </a:p>
          <a:p>
            <a:r>
              <a:rPr lang="en-CA" dirty="0" smtClean="0"/>
              <a:t>37 </a:t>
            </a:r>
            <a:r>
              <a:rPr lang="en-CA" dirty="0" smtClean="0"/>
              <a:t>medium-sized potatoes contain</a:t>
            </a:r>
          </a:p>
          <a:p>
            <a:pPr lvl="1"/>
            <a:r>
              <a:rPr lang="en-CA" dirty="0" smtClean="0"/>
              <a:t>5957 </a:t>
            </a:r>
            <a:r>
              <a:rPr lang="en-CA" dirty="0" smtClean="0"/>
              <a:t>kilocalories</a:t>
            </a:r>
          </a:p>
          <a:p>
            <a:pPr lvl="1"/>
            <a:r>
              <a:rPr lang="en-CA" dirty="0" smtClean="0"/>
              <a:t>185 </a:t>
            </a:r>
            <a:r>
              <a:rPr lang="en-CA" dirty="0" err="1" smtClean="0"/>
              <a:t>gm</a:t>
            </a:r>
            <a:r>
              <a:rPr lang="en-CA" dirty="0" smtClean="0"/>
              <a:t> of protein</a:t>
            </a:r>
          </a:p>
          <a:p>
            <a:pPr lvl="1"/>
            <a:r>
              <a:rPr lang="en-CA" dirty="0" smtClean="0"/>
              <a:t>1369 </a:t>
            </a:r>
            <a:r>
              <a:rPr lang="en-CA" dirty="0" err="1" smtClean="0"/>
              <a:t>gm</a:t>
            </a:r>
            <a:r>
              <a:rPr lang="en-CA" dirty="0" smtClean="0"/>
              <a:t> carbohydrate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441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Irish Potato Famine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Began in 1845 continued 6 years</a:t>
            </a:r>
          </a:p>
          <a:p>
            <a:r>
              <a:rPr lang="en-CA" dirty="0" smtClean="0"/>
              <a:t>Potato blight destroyed the potato crop</a:t>
            </a:r>
          </a:p>
          <a:p>
            <a:r>
              <a:rPr lang="en-CA" dirty="0" smtClean="0"/>
              <a:t>1+ million died, I+ million emigrated</a:t>
            </a:r>
          </a:p>
          <a:p>
            <a:r>
              <a:rPr lang="en-CA" dirty="0" smtClean="0"/>
              <a:t>Population of Ireland in 1845 – est. 8 million</a:t>
            </a:r>
          </a:p>
          <a:p>
            <a:r>
              <a:rPr lang="en-CA" dirty="0" smtClean="0"/>
              <a:t>Population of Ireland in 1852 – est. 5.8 million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057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Effects on Growth and Development of Refugee Children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Compare anthropometric measurements of adolescent children in </a:t>
            </a:r>
          </a:p>
          <a:p>
            <a:pPr lvl="1"/>
            <a:r>
              <a:rPr lang="en-CA" dirty="0"/>
              <a:t>A</a:t>
            </a:r>
            <a:r>
              <a:rPr lang="en-CA" dirty="0" smtClean="0"/>
              <a:t> Burundian refugee camp established 1993</a:t>
            </a:r>
          </a:p>
          <a:p>
            <a:pPr lvl="1"/>
            <a:r>
              <a:rPr lang="en-CA" dirty="0" smtClean="0"/>
              <a:t>A Burundian refugee camp established 1996</a:t>
            </a:r>
          </a:p>
          <a:p>
            <a:pPr lvl="1"/>
            <a:r>
              <a:rPr lang="en-CA" dirty="0" smtClean="0"/>
              <a:t>Schools in 3 Tanzanian villages surrounding the camps</a:t>
            </a:r>
          </a:p>
          <a:p>
            <a:pPr lvl="1"/>
            <a:r>
              <a:rPr lang="en-CA" dirty="0" smtClean="0"/>
              <a:t>Data collected in 1998</a:t>
            </a:r>
            <a:br>
              <a:rPr lang="en-CA" dirty="0" smtClean="0"/>
            </a:br>
            <a:r>
              <a:rPr lang="en-CA" dirty="0" smtClean="0"/>
              <a:t>	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396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Refugee Food Basket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 smtClean="0"/>
              <a:t>Available bi-weekly</a:t>
            </a:r>
          </a:p>
          <a:p>
            <a:r>
              <a:rPr lang="en-CA" dirty="0" smtClean="0"/>
              <a:t>Based on the number in the household</a:t>
            </a:r>
          </a:p>
          <a:p>
            <a:r>
              <a:rPr lang="en-CA" dirty="0" smtClean="0"/>
              <a:t>Cereal (corn, wheat, rice etc.) – 300 </a:t>
            </a:r>
            <a:r>
              <a:rPr lang="en-CA" dirty="0" err="1" smtClean="0"/>
              <a:t>gm</a:t>
            </a:r>
            <a:r>
              <a:rPr lang="en-CA" dirty="0" smtClean="0"/>
              <a:t>/person/day</a:t>
            </a:r>
          </a:p>
          <a:p>
            <a:r>
              <a:rPr lang="en-CA" dirty="0" smtClean="0"/>
              <a:t>Pulse (dried beans, peas, lentils) – 100 </a:t>
            </a:r>
            <a:r>
              <a:rPr lang="en-CA" dirty="0" err="1" smtClean="0"/>
              <a:t>gm</a:t>
            </a:r>
            <a:r>
              <a:rPr lang="en-CA" dirty="0" smtClean="0"/>
              <a:t>/person/day</a:t>
            </a:r>
          </a:p>
          <a:p>
            <a:r>
              <a:rPr lang="en-CA" dirty="0" smtClean="0"/>
              <a:t>Oil (corn, palm, canola) – 10 ml/person/day</a:t>
            </a:r>
          </a:p>
          <a:p>
            <a:r>
              <a:rPr lang="en-CA" dirty="0" smtClean="0"/>
              <a:t>At a distribution a household of 8 would receive</a:t>
            </a:r>
          </a:p>
          <a:p>
            <a:pPr lvl="1"/>
            <a:r>
              <a:rPr lang="en-CA" dirty="0" smtClean="0"/>
              <a:t>33.6 kg of cereal</a:t>
            </a:r>
          </a:p>
          <a:p>
            <a:pPr lvl="1"/>
            <a:r>
              <a:rPr lang="en-CA" dirty="0" smtClean="0"/>
              <a:t>11.2 kg of pulse</a:t>
            </a:r>
          </a:p>
          <a:p>
            <a:pPr lvl="1"/>
            <a:r>
              <a:rPr lang="en-CA" dirty="0" smtClean="0"/>
              <a:t>1.2 ml of oil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373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Height Comparisons - Boys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295587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4702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Chart bld="series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Height Comparisons -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Girls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12</a:t>
            </a:fld>
            <a:endParaRPr lang="en-CA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18" y="1340768"/>
            <a:ext cx="8157021" cy="4902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399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Weight Comparisons -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Boys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13</a:t>
            </a:fld>
            <a:endParaRPr lang="en-CA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19" y="1412776"/>
            <a:ext cx="8026661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08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Weight Comparisons - Girls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14</a:t>
            </a:fld>
            <a:endParaRPr lang="en-C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18" y="1340768"/>
            <a:ext cx="8229030" cy="4946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21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Effects of Malnutrition in History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err="1" smtClean="0"/>
              <a:t>Thomasschule</a:t>
            </a:r>
            <a:endParaRPr lang="en-CA" dirty="0" smtClean="0"/>
          </a:p>
          <a:p>
            <a:pPr lvl="1"/>
            <a:r>
              <a:rPr lang="en-CA" dirty="0" smtClean="0"/>
              <a:t>Choirboys moved from soprano to alto as their voices changed</a:t>
            </a:r>
          </a:p>
          <a:p>
            <a:pPr lvl="1"/>
            <a:r>
              <a:rPr lang="en-CA" dirty="0" smtClean="0"/>
              <a:t>One of JS Bach’s  choirs in a Leipzig kept records of the section the boys were in</a:t>
            </a:r>
          </a:p>
          <a:p>
            <a:pPr lvl="1"/>
            <a:r>
              <a:rPr lang="en-CA" dirty="0" smtClean="0"/>
              <a:t>For a period of 8 years during the War of the Austrian Succession the average age of transition moved from 16 year to almost 17 years</a:t>
            </a:r>
          </a:p>
          <a:p>
            <a:pPr lvl="1"/>
            <a:r>
              <a:rPr lang="en-CA" dirty="0" smtClean="0"/>
              <a:t>The age reverted after the War ended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421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Effects of Malnutrition in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History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Dutch famine – 1944 - 45</a:t>
            </a:r>
          </a:p>
          <a:p>
            <a:pPr lvl="1"/>
            <a:r>
              <a:rPr lang="en-CA" dirty="0" smtClean="0"/>
              <a:t>Began November 1944</a:t>
            </a:r>
          </a:p>
          <a:p>
            <a:pPr lvl="1"/>
            <a:r>
              <a:rPr lang="en-CA" dirty="0" smtClean="0"/>
              <a:t>Continued to May 1945</a:t>
            </a:r>
          </a:p>
          <a:p>
            <a:pPr lvl="1"/>
            <a:r>
              <a:rPr lang="en-CA" dirty="0" smtClean="0"/>
              <a:t>Rations dropped to 400-800 kcal/day</a:t>
            </a:r>
          </a:p>
          <a:p>
            <a:pPr lvl="1"/>
            <a:r>
              <a:rPr lang="en-CA" dirty="0" smtClean="0"/>
              <a:t>18,000 deaths attributed to malnutrition</a:t>
            </a:r>
          </a:p>
          <a:p>
            <a:pPr lvl="1"/>
            <a:endParaRPr lang="en-CA" dirty="0"/>
          </a:p>
          <a:p>
            <a:pPr lvl="1"/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0769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Effects of Malnutrition in History –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/>
              <a:t>Dutch Famine Cohort </a:t>
            </a:r>
            <a:r>
              <a:rPr lang="en-CA" dirty="0" smtClean="0"/>
              <a:t>Study</a:t>
            </a:r>
          </a:p>
          <a:p>
            <a:pPr lvl="1"/>
            <a:r>
              <a:rPr lang="en-CA" dirty="0" smtClean="0"/>
              <a:t>Examines </a:t>
            </a:r>
            <a:r>
              <a:rPr lang="en-CA" dirty="0"/>
              <a:t>effects of nutrition a points in pregnancy on childhood and adult </a:t>
            </a:r>
            <a:r>
              <a:rPr lang="en-CA" dirty="0" smtClean="0"/>
              <a:t>development</a:t>
            </a:r>
          </a:p>
          <a:p>
            <a:pPr lvl="1"/>
            <a:r>
              <a:rPr lang="en-CA" dirty="0" smtClean="0"/>
              <a:t>Offspring </a:t>
            </a:r>
            <a:r>
              <a:rPr lang="en-CA" dirty="0"/>
              <a:t>of mothers who were pregnant during the famine have more </a:t>
            </a:r>
            <a:r>
              <a:rPr lang="en-CA" dirty="0" smtClean="0"/>
              <a:t>diabetes</a:t>
            </a:r>
          </a:p>
          <a:p>
            <a:pPr lvl="1"/>
            <a:r>
              <a:rPr lang="en-CA" dirty="0" smtClean="0"/>
              <a:t>Exposure </a:t>
            </a:r>
            <a:r>
              <a:rPr lang="en-CA" dirty="0"/>
              <a:t>to famine mid-gestation develop more obstructive pulmonary disease and </a:t>
            </a:r>
            <a:r>
              <a:rPr lang="en-CA" dirty="0" err="1"/>
              <a:t>microalbuminuria</a:t>
            </a:r>
            <a:r>
              <a:rPr lang="en-CA" dirty="0"/>
              <a:t>. </a:t>
            </a:r>
            <a:endParaRPr lang="en-CA" dirty="0" smtClean="0"/>
          </a:p>
          <a:p>
            <a:pPr lvl="1"/>
            <a:r>
              <a:rPr lang="en-CA" dirty="0" smtClean="0"/>
              <a:t>Exposure </a:t>
            </a:r>
            <a:r>
              <a:rPr lang="en-CA" dirty="0"/>
              <a:t>in early gestation have more </a:t>
            </a:r>
            <a:r>
              <a:rPr lang="en-CA" dirty="0" err="1"/>
              <a:t>atherogenic</a:t>
            </a:r>
            <a:r>
              <a:rPr lang="en-CA" dirty="0"/>
              <a:t> lipid profile, altered clotting, more obesity, and a 3-fold increase in cardiovascular </a:t>
            </a:r>
            <a:r>
              <a:rPr lang="en-CA" dirty="0" smtClean="0"/>
              <a:t>disease</a:t>
            </a:r>
          </a:p>
          <a:p>
            <a:pPr lvl="1"/>
            <a:r>
              <a:rPr lang="en-CA" dirty="0" smtClean="0"/>
              <a:t>Epigenetic transfer (intergenerational transfer)</a:t>
            </a:r>
            <a:endParaRPr lang="en-CA" dirty="0"/>
          </a:p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439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Nutrition and Menarche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Fat levels </a:t>
            </a:r>
            <a:r>
              <a:rPr lang="en-CA" dirty="0" smtClean="0"/>
              <a:t>trigger </a:t>
            </a:r>
            <a:r>
              <a:rPr lang="en-CA" dirty="0" smtClean="0"/>
              <a:t>onset (and maintenance) of menstruation (see </a:t>
            </a:r>
            <a:r>
              <a:rPr lang="en-CA" dirty="0" err="1" smtClean="0"/>
              <a:t>Frische</a:t>
            </a:r>
            <a:r>
              <a:rPr lang="en-CA" dirty="0" smtClean="0"/>
              <a:t> and McArthur, ‘74; </a:t>
            </a:r>
            <a:r>
              <a:rPr lang="en-CA" dirty="0" err="1" smtClean="0"/>
              <a:t>Frische</a:t>
            </a:r>
            <a:r>
              <a:rPr lang="en-CA" dirty="0" smtClean="0"/>
              <a:t> and </a:t>
            </a:r>
            <a:r>
              <a:rPr lang="en-CA" dirty="0" err="1" smtClean="0"/>
              <a:t>Rivelle</a:t>
            </a:r>
            <a:r>
              <a:rPr lang="en-CA" dirty="0" smtClean="0"/>
              <a:t>, ’70)</a:t>
            </a:r>
          </a:p>
          <a:p>
            <a:r>
              <a:rPr lang="en-CA" dirty="0" smtClean="0"/>
              <a:t>Refugee comparisons</a:t>
            </a:r>
          </a:p>
          <a:p>
            <a:pPr lvl="1"/>
            <a:r>
              <a:rPr lang="en-CA" dirty="0" smtClean="0"/>
              <a:t>Tanzanian non-refugees		15 years 8.5 </a:t>
            </a:r>
            <a:r>
              <a:rPr lang="en-CA" dirty="0" err="1" smtClean="0"/>
              <a:t>mos</a:t>
            </a:r>
            <a:endParaRPr lang="en-CA" dirty="0" smtClean="0"/>
          </a:p>
          <a:p>
            <a:pPr lvl="1"/>
            <a:r>
              <a:rPr lang="en-CA" dirty="0" smtClean="0"/>
              <a:t>New Burundian refugee camp	15 years 2 weeks</a:t>
            </a:r>
          </a:p>
          <a:p>
            <a:pPr lvl="1"/>
            <a:r>
              <a:rPr lang="en-CA" dirty="0" smtClean="0"/>
              <a:t>Old Burundian refugee camp	14 years 8 </a:t>
            </a:r>
            <a:r>
              <a:rPr lang="en-CA" dirty="0" err="1" smtClean="0"/>
              <a:t>mos</a:t>
            </a:r>
            <a:endParaRPr lang="en-CA" dirty="0" smtClean="0"/>
          </a:p>
          <a:p>
            <a:r>
              <a:rPr lang="en-CA" dirty="0" smtClean="0"/>
              <a:t>US median onset of menarche 	12 years 6 </a:t>
            </a:r>
            <a:r>
              <a:rPr lang="en-CA" dirty="0" err="1" smtClean="0"/>
              <a:t>mos</a:t>
            </a:r>
            <a:endParaRPr lang="en-CA" dirty="0" smtClean="0"/>
          </a:p>
          <a:p>
            <a:r>
              <a:rPr lang="en-CA" dirty="0" smtClean="0"/>
              <a:t>Amenorrhea (cessation of menstruation) begins when </a:t>
            </a:r>
            <a:r>
              <a:rPr lang="en-CA" dirty="0" smtClean="0"/>
              <a:t>under-nutrition </a:t>
            </a:r>
            <a:r>
              <a:rPr lang="en-CA" dirty="0" smtClean="0"/>
              <a:t>persists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2012-01-18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272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Secular Change - Norway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24744"/>
            <a:ext cx="7704856" cy="5256584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459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Micronutrient Disorders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Iron Deficiency Anaemia (IDA)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Iron needed to make </a:t>
            </a:r>
            <a:r>
              <a:rPr lang="en-CA" dirty="0" err="1" smtClean="0"/>
              <a:t>Hb</a:t>
            </a:r>
            <a:endParaRPr lang="en-CA" dirty="0" smtClean="0"/>
          </a:p>
          <a:p>
            <a:r>
              <a:rPr lang="en-CA" dirty="0" smtClean="0"/>
              <a:t>If pregnant, has higher risk of premature delivery and underweight baby</a:t>
            </a:r>
          </a:p>
          <a:p>
            <a:r>
              <a:rPr lang="en-CA" dirty="0" smtClean="0"/>
              <a:t>Heart murmurs</a:t>
            </a:r>
          </a:p>
          <a:p>
            <a:r>
              <a:rPr lang="en-CA" dirty="0" smtClean="0"/>
              <a:t>Delays in growth &amp; development</a:t>
            </a:r>
          </a:p>
          <a:p>
            <a:r>
              <a:rPr lang="en-CA" dirty="0" smtClean="0"/>
              <a:t>Fatigue, lower productivity</a:t>
            </a:r>
          </a:p>
          <a:p>
            <a:r>
              <a:rPr lang="en-CA" dirty="0" smtClean="0"/>
              <a:t>In Canada: 20% women, 50% pregnant, 3% men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CA" dirty="0" err="1" smtClean="0">
                <a:solidFill>
                  <a:schemeClr val="accent1">
                    <a:lumMod val="75000"/>
                  </a:schemeClr>
                </a:solidFill>
              </a:rPr>
              <a:t>Folate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 Deficiency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CA" dirty="0" smtClean="0"/>
              <a:t>Principal cause of neural tube defects </a:t>
            </a:r>
            <a:r>
              <a:rPr lang="en-CA" i="1" dirty="0" smtClean="0"/>
              <a:t>in utero</a:t>
            </a:r>
            <a:r>
              <a:rPr lang="en-CA" dirty="0" smtClean="0"/>
              <a:t>.</a:t>
            </a:r>
          </a:p>
          <a:p>
            <a:r>
              <a:rPr lang="en-CA" dirty="0" smtClean="0"/>
              <a:t>Increases risk of </a:t>
            </a:r>
            <a:r>
              <a:rPr lang="en-CA" dirty="0" err="1" smtClean="0"/>
              <a:t>arteriosclorosis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518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Micronutrient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Disorders –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Vitamin A Deficiency (VAD)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 err="1" smtClean="0"/>
              <a:t>Xerophthalmia</a:t>
            </a:r>
            <a:r>
              <a:rPr lang="en-CA" dirty="0" smtClean="0"/>
              <a:t> (night blindness)</a:t>
            </a:r>
          </a:p>
          <a:p>
            <a:r>
              <a:rPr lang="en-CA" dirty="0" smtClean="0"/>
              <a:t>Low resistance to infections</a:t>
            </a:r>
          </a:p>
          <a:p>
            <a:r>
              <a:rPr lang="en-CA" dirty="0" smtClean="0"/>
              <a:t>VA important for tissue growth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Iodine Deficiency Disorder (IDD)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r"/>
            <a:r>
              <a:rPr lang="en-CA" dirty="0" smtClean="0"/>
              <a:t>Goi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tre</a:t>
            </a:r>
          </a:p>
          <a:p>
            <a:r>
              <a:rPr lang="en-CA" dirty="0" smtClean="0"/>
              <a:t>Impaired cognition </a:t>
            </a:r>
          </a:p>
          <a:p>
            <a:r>
              <a:rPr lang="en-CA" dirty="0" smtClean="0"/>
              <a:t>Miscarriages</a:t>
            </a:r>
          </a:p>
          <a:p>
            <a:r>
              <a:rPr lang="en-CA" dirty="0" smtClean="0"/>
              <a:t>Premature birth</a:t>
            </a:r>
          </a:p>
          <a:p>
            <a:r>
              <a:rPr lang="en-CA" dirty="0" smtClean="0"/>
              <a:t>Cretinism</a:t>
            </a:r>
          </a:p>
          <a:p>
            <a:endParaRPr lang="en-CA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254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Case Study – Growth Faltering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CA" u="sng" dirty="0" smtClean="0"/>
              <a:t>Background</a:t>
            </a:r>
            <a:endParaRPr lang="en-CA" dirty="0" smtClean="0"/>
          </a:p>
          <a:p>
            <a:r>
              <a:rPr lang="en-CA" dirty="0" smtClean="0"/>
              <a:t>Health officers felt that children among new camp arrivals were failing to thrive</a:t>
            </a:r>
          </a:p>
          <a:p>
            <a:r>
              <a:rPr lang="en-CA" dirty="0" smtClean="0"/>
              <a:t>Additional rations were given to school children in the new camp</a:t>
            </a:r>
          </a:p>
          <a:p>
            <a:r>
              <a:rPr lang="en-CA" dirty="0" smtClean="0"/>
              <a:t>Appropriate number of kcal was not known</a:t>
            </a:r>
          </a:p>
          <a:p>
            <a:r>
              <a:rPr lang="en-CA" dirty="0" smtClean="0"/>
              <a:t>6 week intervention with high energy biscuits</a:t>
            </a:r>
          </a:p>
          <a:p>
            <a:pPr lvl="1"/>
            <a:r>
              <a:rPr lang="en-CA" dirty="0" smtClean="0"/>
              <a:t>One school received 244kcal/day</a:t>
            </a:r>
          </a:p>
          <a:p>
            <a:pPr lvl="1"/>
            <a:r>
              <a:rPr lang="en-CA" dirty="0" smtClean="0"/>
              <a:t>One received 366 kcal/day</a:t>
            </a:r>
          </a:p>
          <a:p>
            <a:pPr lvl="1"/>
            <a:r>
              <a:rPr lang="en-CA" dirty="0" smtClean="0"/>
              <a:t>One received 488 kcal/day</a:t>
            </a:r>
          </a:p>
          <a:p>
            <a:r>
              <a:rPr lang="en-CA" dirty="0" smtClean="0"/>
              <a:t>Biscuit eaten in call under supervision of teacher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690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Case Study – Growth </a:t>
            </a:r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Faltering cont’d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Measurements undertaken 12 </a:t>
            </a:r>
            <a:r>
              <a:rPr lang="en-CA" dirty="0" err="1" smtClean="0"/>
              <a:t>mos</a:t>
            </a:r>
            <a:r>
              <a:rPr lang="en-CA" dirty="0" smtClean="0"/>
              <a:t> later as part of a school study</a:t>
            </a:r>
          </a:p>
          <a:p>
            <a:r>
              <a:rPr lang="en-CA" dirty="0" smtClean="0"/>
              <a:t>Four separate groups were identified</a:t>
            </a:r>
          </a:p>
          <a:p>
            <a:pPr lvl="1"/>
            <a:r>
              <a:rPr lang="en-CA" dirty="0" smtClean="0"/>
              <a:t>3 groups who had received supplementation</a:t>
            </a:r>
          </a:p>
          <a:p>
            <a:pPr lvl="1"/>
            <a:r>
              <a:rPr lang="en-CA" dirty="0" smtClean="0"/>
              <a:t>Those who were now in school but hadn’t been during the intervention and hadn’t received biscuits – the control</a:t>
            </a:r>
          </a:p>
          <a:p>
            <a:pPr lvl="1"/>
            <a:r>
              <a:rPr lang="en-CA" dirty="0" smtClean="0"/>
              <a:t>The 4 groups had approximately the same </a:t>
            </a:r>
            <a:r>
              <a:rPr lang="en-CA" i="1" dirty="0" smtClean="0"/>
              <a:t>n.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279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Case Study – Growth Faltering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u="sng" dirty="0" smtClean="0"/>
              <a:t>Findings</a:t>
            </a: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No differences were expected after one year.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Iatrogenic (dose-related) effects were found.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Measurements of height, weight, and MUAC were lowest in the group that received the most (488 kcal/day)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Highest levels of height, weight and MUAC in those who received nothing</a:t>
            </a:r>
          </a:p>
          <a:p>
            <a:pPr marL="514350" indent="-514350">
              <a:buFont typeface="+mj-lt"/>
              <a:buAutoNum type="arabicPeriod"/>
            </a:pP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232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>
                <a:solidFill>
                  <a:schemeClr val="accent1">
                    <a:lumMod val="75000"/>
                  </a:schemeClr>
                </a:solidFill>
              </a:rPr>
              <a:t>Case Study – Growth Faltering cont’d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u="sng" dirty="0" smtClean="0"/>
              <a:t>Possible Causes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The biscuits contained no zinc.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Zinc is needed for body growth and repair.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The body has no zinc store.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Giving other nutrients but no zinc diluted the zinc available for growth. Faltering began.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308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Growth Related to Income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17837"/>
            <a:ext cx="6624736" cy="545357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368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chemeClr val="accent1">
                    <a:lumMod val="75000"/>
                  </a:schemeClr>
                </a:solidFill>
              </a:rPr>
              <a:t>For Friday</a:t>
            </a:r>
            <a:endParaRPr lang="en-CA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Determine you Health Issue topic</a:t>
            </a:r>
          </a:p>
          <a:p>
            <a:r>
              <a:rPr lang="en-CA" dirty="0" smtClean="0"/>
              <a:t>Read:</a:t>
            </a:r>
          </a:p>
          <a:p>
            <a:pPr lvl="1"/>
            <a:r>
              <a:rPr lang="en-CA" dirty="0"/>
              <a:t>Gordon, R., Rose, M., </a:t>
            </a:r>
            <a:r>
              <a:rPr lang="en-CA" dirty="0" err="1"/>
              <a:t>Skeaff</a:t>
            </a:r>
            <a:r>
              <a:rPr lang="en-CA" dirty="0"/>
              <a:t>, S., Gray, A., Morgan, M., and </a:t>
            </a:r>
            <a:r>
              <a:rPr lang="en-CA" dirty="0" err="1"/>
              <a:t>Ruffman</a:t>
            </a:r>
            <a:r>
              <a:rPr lang="en-CA" dirty="0"/>
              <a:t>, T.; 2009.  Iodine supplementation improves cognition in mildly iodine-deficient children, </a:t>
            </a:r>
            <a:r>
              <a:rPr lang="en-CA" i="1" dirty="0"/>
              <a:t>American Journal of Clinical Nutrition </a:t>
            </a:r>
            <a:r>
              <a:rPr lang="en-CA" dirty="0"/>
              <a:t>2009;90:1264–71.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333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2012-01-18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APA 1122</a:t>
            </a: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B4865-BDF8-45F8-9B52-F811A02D33A7}" type="slidenum">
              <a:rPr lang="en-CA" smtClean="0"/>
              <a:t>28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9" y="73966"/>
            <a:ext cx="8967668" cy="616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03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1094</Words>
  <Application>Microsoft Office PowerPoint</Application>
  <PresentationFormat>On-screen Show (4:3)</PresentationFormat>
  <Paragraphs>232</Paragraphs>
  <Slides>28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Health: A Global Context APA 1122</vt:lpstr>
      <vt:lpstr>Today</vt:lpstr>
      <vt:lpstr>Administrivia</vt:lpstr>
      <vt:lpstr>Administrivia – contd</vt:lpstr>
      <vt:lpstr>Nutrition and Health - Example</vt:lpstr>
      <vt:lpstr>Nutritional Information</vt:lpstr>
      <vt:lpstr>Irish Potato Famine</vt:lpstr>
      <vt:lpstr>Effects on Growth and Development of Refugee Children</vt:lpstr>
      <vt:lpstr>Refugee Food Basket</vt:lpstr>
      <vt:lpstr>Height Comparisons - Boys</vt:lpstr>
      <vt:lpstr>Height Comparisons - Girls</vt:lpstr>
      <vt:lpstr>Weight Comparisons - Boys</vt:lpstr>
      <vt:lpstr>Weight Comparisons - Girls</vt:lpstr>
      <vt:lpstr>Effects of Malnutrition in History</vt:lpstr>
      <vt:lpstr>Effects of Malnutrition in History – cont’d</vt:lpstr>
      <vt:lpstr>Effects of Malnutrition in History – cont’d</vt:lpstr>
      <vt:lpstr>Nutrition and Menarche</vt:lpstr>
      <vt:lpstr>Secular Change - Norway</vt:lpstr>
      <vt:lpstr>Micronutrient Disorders</vt:lpstr>
      <vt:lpstr>Micronutrient Disorders – cont’d</vt:lpstr>
      <vt:lpstr>Case Study – Growth Faltering</vt:lpstr>
      <vt:lpstr>Case Study – Growth Faltering cont’d</vt:lpstr>
      <vt:lpstr>Case Study – Growth Faltering cont’d</vt:lpstr>
      <vt:lpstr>Case Study – Growth Faltering cont’d</vt:lpstr>
      <vt:lpstr>Growth Related to Income</vt:lpstr>
      <vt:lpstr>For Friday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KenNetbook</dc:creator>
  <cp:lastModifiedBy>KenNetbook</cp:lastModifiedBy>
  <cp:revision>59</cp:revision>
  <dcterms:created xsi:type="dcterms:W3CDTF">2012-01-15T19:25:52Z</dcterms:created>
  <dcterms:modified xsi:type="dcterms:W3CDTF">2012-01-18T17:14:25Z</dcterms:modified>
</cp:coreProperties>
</file>