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6" r:id="rId16"/>
    <p:sldId id="270" r:id="rId17"/>
    <p:sldId id="271" r:id="rId18"/>
    <p:sldId id="272" r:id="rId19"/>
    <p:sldId id="273" r:id="rId20"/>
    <p:sldId id="274" r:id="rId21"/>
    <p:sldId id="275" r:id="rId22"/>
    <p:sldId id="277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2" d="100"/>
          <a:sy n="62" d="100"/>
        </p:scale>
        <p:origin x="-112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8E26-F68D-0C45-A79D-9EB1846EFD9A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9EE95-7C9C-6944-8098-83B0EA350D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0780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8E26-F68D-0C45-A79D-9EB1846EFD9A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9EE95-7C9C-6944-8098-83B0EA350D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169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8E26-F68D-0C45-A79D-9EB1846EFD9A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9EE95-7C9C-6944-8098-83B0EA350D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6398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8E26-F68D-0C45-A79D-9EB1846EFD9A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9EE95-7C9C-6944-8098-83B0EA350D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483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8E26-F68D-0C45-A79D-9EB1846EFD9A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9EE95-7C9C-6944-8098-83B0EA350D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031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8E26-F68D-0C45-A79D-9EB1846EFD9A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9EE95-7C9C-6944-8098-83B0EA350D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3750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8E26-F68D-0C45-A79D-9EB1846EFD9A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9EE95-7C9C-6944-8098-83B0EA350D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216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8E26-F68D-0C45-A79D-9EB1846EFD9A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9EE95-7C9C-6944-8098-83B0EA350D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718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8E26-F68D-0C45-A79D-9EB1846EFD9A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9EE95-7C9C-6944-8098-83B0EA350D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015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8E26-F68D-0C45-A79D-9EB1846EFD9A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9EE95-7C9C-6944-8098-83B0EA350D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486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8E26-F68D-0C45-A79D-9EB1846EFD9A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9EE95-7C9C-6944-8098-83B0EA350D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559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48E26-F68D-0C45-A79D-9EB1846EFD9A}" type="datetimeFigureOut">
              <a:rPr lang="en-US" smtClean="0"/>
              <a:t>2012-12-14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B9EE95-7C9C-6944-8098-83B0EA350D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787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000" smtClean="0"/>
              <a:t>Chapter 10 </a:t>
            </a:r>
            <a:endParaRPr lang="en-US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Journalism and News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97350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News media history recall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8729"/>
            <a:ext cx="8229600" cy="5649271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US" dirty="0"/>
          </a:p>
          <a:p>
            <a:r>
              <a:rPr lang="en-US" b="1" dirty="0" smtClean="0"/>
              <a:t>Transplant</a:t>
            </a:r>
            <a:r>
              <a:rPr lang="en-US" dirty="0" smtClean="0"/>
              <a:t> period: 1752- 1807</a:t>
            </a:r>
          </a:p>
          <a:p>
            <a:r>
              <a:rPr lang="en-US" b="1" dirty="0" smtClean="0"/>
              <a:t>Growth period</a:t>
            </a:r>
            <a:r>
              <a:rPr lang="en-US" dirty="0" smtClean="0"/>
              <a:t>: 1807-1858</a:t>
            </a:r>
          </a:p>
          <a:p>
            <a:r>
              <a:rPr lang="en-US" dirty="0" smtClean="0"/>
              <a:t>*</a:t>
            </a:r>
            <a:r>
              <a:rPr lang="en-US" dirty="0"/>
              <a:t>Newspapers were very much organs of government with limited advertising </a:t>
            </a:r>
            <a:endParaRPr lang="en-US" dirty="0" smtClean="0"/>
          </a:p>
          <a:p>
            <a:r>
              <a:rPr lang="en-US" b="1" dirty="0" smtClean="0"/>
              <a:t>Westward growth </a:t>
            </a:r>
            <a:r>
              <a:rPr lang="en-US" dirty="0" smtClean="0"/>
              <a:t>period/ “yellow” journalism: 1858-1900</a:t>
            </a:r>
          </a:p>
          <a:p>
            <a:r>
              <a:rPr lang="en-US" dirty="0" smtClean="0"/>
              <a:t>20</a:t>
            </a:r>
            <a:r>
              <a:rPr lang="en-US" baseline="30000" dirty="0" smtClean="0"/>
              <a:t>th</a:t>
            </a:r>
            <a:r>
              <a:rPr lang="en-US" dirty="0" smtClean="0"/>
              <a:t> century onwards </a:t>
            </a:r>
          </a:p>
          <a:p>
            <a:endParaRPr lang="en-US" dirty="0"/>
          </a:p>
          <a:p>
            <a:r>
              <a:rPr lang="en-US" dirty="0"/>
              <a:t>94 newspapers in Canada; 4 major companies own 92 of those </a:t>
            </a:r>
          </a:p>
          <a:p>
            <a:r>
              <a:rPr lang="en-US" dirty="0"/>
              <a:t>Press </a:t>
            </a:r>
            <a:r>
              <a:rPr lang="en-US" dirty="0" smtClean="0"/>
              <a:t>in the past was </a:t>
            </a:r>
            <a:r>
              <a:rPr lang="en-US" dirty="0"/>
              <a:t>particular to a governmental party, very analytical</a:t>
            </a:r>
          </a:p>
          <a:p>
            <a:r>
              <a:rPr lang="en-US" dirty="0"/>
              <a:t>At the advent of </a:t>
            </a:r>
            <a:r>
              <a:rPr lang="en-US" dirty="0" smtClean="0"/>
              <a:t>television in the 50’s-60’s, </a:t>
            </a:r>
            <a:r>
              <a:rPr lang="en-US" dirty="0"/>
              <a:t>people become less loyal to political parties, newspapers become more about advertising </a:t>
            </a:r>
          </a:p>
          <a:p>
            <a:r>
              <a:rPr lang="en-US" dirty="0"/>
              <a:t>Political journalism was born: a large shift in interest about </a:t>
            </a:r>
            <a:r>
              <a:rPr lang="en-US" dirty="0" smtClean="0"/>
              <a:t>scandals and less about actual politics</a:t>
            </a:r>
            <a:endParaRPr lang="en-US" dirty="0"/>
          </a:p>
          <a:p>
            <a:r>
              <a:rPr lang="en-US" dirty="0"/>
              <a:t>Open journalism- </a:t>
            </a:r>
            <a:r>
              <a:rPr lang="en-US" dirty="0" smtClean="0"/>
              <a:t>Ex. Wikileaks 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2039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Models of Journalism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 Market model </a:t>
            </a:r>
          </a:p>
          <a:p>
            <a:pPr marL="0" indent="0">
              <a:buNone/>
            </a:pPr>
            <a:r>
              <a:rPr lang="en-US" b="1" dirty="0" smtClean="0"/>
              <a:t>2. Advocacy model </a:t>
            </a:r>
          </a:p>
          <a:p>
            <a:pPr marL="0" indent="0">
              <a:buNone/>
            </a:pPr>
            <a:r>
              <a:rPr lang="en-US" b="1" dirty="0" smtClean="0"/>
              <a:t>3. Trustee model</a:t>
            </a:r>
            <a:r>
              <a:rPr lang="en-US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86485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5729"/>
            <a:ext cx="8229600" cy="1143000"/>
          </a:xfrm>
        </p:spPr>
        <p:txBody>
          <a:bodyPr/>
          <a:lstStyle/>
          <a:p>
            <a:r>
              <a:rPr lang="en-US" dirty="0" smtClean="0"/>
              <a:t>1. Market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8729"/>
            <a:ext cx="8229600" cy="5490497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Journalists serve the public by providing the public with what it wants</a:t>
            </a:r>
          </a:p>
          <a:p>
            <a:r>
              <a:rPr lang="en-US" dirty="0" smtClean="0"/>
              <a:t>Tries to appeal to audiences that advertisers will find attractive and can base revenue in </a:t>
            </a:r>
          </a:p>
          <a:p>
            <a:pPr lvl="0"/>
            <a:r>
              <a:rPr lang="en-US" dirty="0" smtClean="0"/>
              <a:t>Most journalists dislike this model because journalists provide the public with what they want. If they want violence, sports, celebrities etc. give them access to that </a:t>
            </a:r>
          </a:p>
          <a:p>
            <a:r>
              <a:rPr lang="en-US" u="sng" dirty="0" smtClean="0"/>
              <a:t>The model doesn’t care too much about showing what’s right, just what sells </a:t>
            </a:r>
          </a:p>
          <a:p>
            <a:r>
              <a:rPr lang="en-US" dirty="0" smtClean="0"/>
              <a:t> The market model limits investigative journalism (because it’s expensive to support)</a:t>
            </a:r>
          </a:p>
          <a:p>
            <a:r>
              <a:rPr lang="en-US" dirty="0" smtClean="0"/>
              <a:t>Local </a:t>
            </a:r>
            <a:r>
              <a:rPr lang="en-US" dirty="0"/>
              <a:t>news is a common form of market journalism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64087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08"/>
            <a:ext cx="8229600" cy="1143000"/>
          </a:xfrm>
        </p:spPr>
        <p:txBody>
          <a:bodyPr/>
          <a:lstStyle/>
          <a:p>
            <a:r>
              <a:rPr lang="en-US" dirty="0" smtClean="0"/>
              <a:t>2. Advocacy model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3374"/>
            <a:ext cx="8229600" cy="5674878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Journalists are agents for transmitting news to the public from different perspectives </a:t>
            </a:r>
          </a:p>
          <a:p>
            <a:r>
              <a:rPr lang="en-US" b="1" dirty="0"/>
              <a:t>Supports the fact that journalists and stations can adhere to their particular ideas and ideologies </a:t>
            </a:r>
          </a:p>
          <a:p>
            <a:r>
              <a:rPr lang="en-US" dirty="0"/>
              <a:t>Can support one political party exclusively </a:t>
            </a:r>
            <a:endParaRPr lang="en-US" dirty="0" smtClean="0"/>
          </a:p>
          <a:p>
            <a:r>
              <a:rPr lang="en-US" dirty="0" smtClean="0"/>
              <a:t>Ex. Fox news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Pre</a:t>
            </a:r>
            <a:r>
              <a:rPr lang="en-US" dirty="0"/>
              <a:t>-Vietnam war- no journalists questioned the </a:t>
            </a:r>
            <a:r>
              <a:rPr lang="en-US" dirty="0" smtClean="0"/>
              <a:t>government’s motives</a:t>
            </a:r>
            <a:endParaRPr lang="en-US" dirty="0"/>
          </a:p>
          <a:p>
            <a:r>
              <a:rPr lang="en-US" dirty="0" smtClean="0"/>
              <a:t>After the war ended- </a:t>
            </a:r>
            <a:r>
              <a:rPr lang="en-US" dirty="0"/>
              <a:t>journalists started to question motives and actions </a:t>
            </a:r>
            <a:r>
              <a:rPr lang="en-US" dirty="0" smtClean="0"/>
              <a:t>more </a:t>
            </a:r>
          </a:p>
          <a:p>
            <a:r>
              <a:rPr lang="en-US" dirty="0" smtClean="0"/>
              <a:t>Same </a:t>
            </a:r>
            <a:r>
              <a:rPr lang="en-US" dirty="0"/>
              <a:t>thing happened after 9/11 </a:t>
            </a:r>
          </a:p>
          <a:p>
            <a:endParaRPr lang="en-US" dirty="0" smtClean="0"/>
          </a:p>
          <a:p>
            <a:r>
              <a:rPr lang="en-US" u="sng" dirty="0" smtClean="0"/>
              <a:t>In </a:t>
            </a:r>
            <a:r>
              <a:rPr lang="en-US" u="sng" dirty="0"/>
              <a:t>the Canadian context, we do not have a strong tradition of advocacy journalism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18884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Trustee model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Journalists provide news that citizens should know </a:t>
            </a:r>
          </a:p>
          <a:p>
            <a:r>
              <a:rPr lang="en-US" b="1" dirty="0" smtClean="0"/>
              <a:t>Journalists are preservers of  the public interest</a:t>
            </a:r>
          </a:p>
          <a:p>
            <a:r>
              <a:rPr lang="en-US" b="1" dirty="0" smtClean="0"/>
              <a:t>Journalists should be objective and not take stances</a:t>
            </a:r>
          </a:p>
          <a:p>
            <a:r>
              <a:rPr lang="en-US" dirty="0" smtClean="0"/>
              <a:t>They commit to reporting news over giving commentary (who, what, where, when, how, but not necessarily </a:t>
            </a:r>
            <a:r>
              <a:rPr lang="en-US" b="1" dirty="0" smtClean="0"/>
              <a:t>why </a:t>
            </a:r>
            <a:r>
              <a:rPr lang="en-US" dirty="0" smtClean="0"/>
              <a:t>things happen)</a:t>
            </a:r>
          </a:p>
          <a:p>
            <a:r>
              <a:rPr lang="en-US" dirty="0"/>
              <a:t>The idea of journalists being “defenders” of the public interest</a:t>
            </a:r>
          </a:p>
          <a:p>
            <a:r>
              <a:rPr lang="en-US" dirty="0"/>
              <a:t>Can be considered the opposite of the market model</a:t>
            </a:r>
          </a:p>
          <a:p>
            <a:r>
              <a:rPr lang="en-US" dirty="0"/>
              <a:t>Promotes the myth of journalistic objectivity </a:t>
            </a:r>
          </a:p>
          <a:p>
            <a:r>
              <a:rPr lang="en-US" dirty="0"/>
              <a:t>The idea: news should come out of a journalist’s quest for truth and be delivered to the public </a:t>
            </a:r>
          </a:p>
        </p:txBody>
      </p:sp>
    </p:spTree>
    <p:extLst>
      <p:ext uri="{BB962C8B-B14F-4D97-AF65-F5344CB8AC3E}">
        <p14:creationId xmlns:p14="http://schemas.microsoft.com/office/powerpoint/2010/main" val="29929175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382"/>
            <a:ext cx="8229600" cy="6391923"/>
          </a:xfrm>
        </p:spPr>
        <p:txBody>
          <a:bodyPr>
            <a:normAutofit fontScale="85000" lnSpcReduction="10000"/>
          </a:bodyPr>
          <a:lstStyle/>
          <a:p>
            <a:r>
              <a:rPr lang="en-US" b="1" dirty="0" smtClean="0"/>
              <a:t>When it comes to journalism, we don’t want to ask why something happens, because if we do, we’re forced to choose a stance or position </a:t>
            </a:r>
          </a:p>
          <a:p>
            <a:r>
              <a:rPr lang="en-US" b="1" dirty="0" smtClean="0"/>
              <a:t>We want to remain objective in this model </a:t>
            </a:r>
          </a:p>
          <a:p>
            <a:r>
              <a:rPr lang="en-US" dirty="0" smtClean="0"/>
              <a:t>Citizens aren’t considered engaged; as citizens, we don’t have time to engage, we are “monitors” of our environment and trust journalists to deliver their news</a:t>
            </a:r>
          </a:p>
          <a:p>
            <a:r>
              <a:rPr lang="en-US" dirty="0" smtClean="0"/>
              <a:t>Remain as objective as possible, values objectivity above all else</a:t>
            </a:r>
          </a:p>
          <a:p>
            <a:r>
              <a:rPr lang="en-US" dirty="0" smtClean="0"/>
              <a:t>The role of a journalist is to deliver the facts and nothing more, no position is given </a:t>
            </a:r>
          </a:p>
          <a:p>
            <a:r>
              <a:rPr lang="en-US" dirty="0" smtClean="0"/>
              <a:t>Ignores context and bigger picture, and doesn’t suggest taking a position </a:t>
            </a:r>
          </a:p>
          <a:p>
            <a:r>
              <a:rPr lang="en-US" dirty="0" smtClean="0"/>
              <a:t> People critique journalists by saying they don’t report the facts and should refer to the trustee model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90969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63073"/>
            <a:ext cx="8229600" cy="645395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smtClean="0"/>
              <a:t>Democracy tasks of mass media:</a:t>
            </a:r>
          </a:p>
          <a:p>
            <a:pPr marL="0" lvl="0" indent="0">
              <a:buNone/>
            </a:pPr>
            <a:r>
              <a:rPr lang="en-US" dirty="0" smtClean="0"/>
              <a:t>1. </a:t>
            </a:r>
            <a:r>
              <a:rPr lang="en-US" b="1" dirty="0" smtClean="0"/>
              <a:t>Be a civic forum</a:t>
            </a:r>
            <a:r>
              <a:rPr lang="en-US" dirty="0" smtClean="0"/>
              <a:t>: be </a:t>
            </a:r>
            <a:r>
              <a:rPr lang="en-US" dirty="0"/>
              <a:t>a forum for </a:t>
            </a:r>
            <a:r>
              <a:rPr lang="en-US" dirty="0" smtClean="0"/>
              <a:t>debate that </a:t>
            </a:r>
            <a:r>
              <a:rPr lang="en-US" dirty="0"/>
              <a:t>can provide a venue for exploring and educating people about new ideas; want healthy </a:t>
            </a:r>
            <a:r>
              <a:rPr lang="en-US" dirty="0" smtClean="0"/>
              <a:t>public dialog </a:t>
            </a:r>
            <a:r>
              <a:rPr lang="en-US" dirty="0"/>
              <a:t>to come from this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2. </a:t>
            </a:r>
            <a:r>
              <a:rPr lang="en-US" b="1" dirty="0" smtClean="0"/>
              <a:t>Play a watchdog role</a:t>
            </a:r>
            <a:r>
              <a:rPr lang="en-US" dirty="0" smtClean="0"/>
              <a:t>: </a:t>
            </a:r>
            <a:r>
              <a:rPr lang="en-US" dirty="0"/>
              <a:t>A paradox occurs in the watchdog role- is considered to lower the amount of political debate, and any debate is now polarized, everything is negative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Ex</a:t>
            </a:r>
            <a:r>
              <a:rPr lang="en-US" dirty="0"/>
              <a:t>. Politicians speaking through a script, very small sound bites of information, we only report on scandals and not progress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3. </a:t>
            </a:r>
            <a:r>
              <a:rPr lang="en-US" b="1" dirty="0" smtClean="0"/>
              <a:t>Mobilize political participation</a:t>
            </a:r>
            <a:r>
              <a:rPr lang="en-US" dirty="0" smtClean="0"/>
              <a:t>: </a:t>
            </a:r>
            <a:r>
              <a:rPr lang="en-US" dirty="0"/>
              <a:t>Critics that the media is only theatre when reporting on political activity, everything is a joke, lacks engagement from public</a:t>
            </a:r>
          </a:p>
          <a:p>
            <a:pPr marL="0" indent="0">
              <a:buNone/>
            </a:pPr>
            <a:r>
              <a:rPr lang="en-US" dirty="0" smtClean="0"/>
              <a:t>It’s all about the spectacle </a:t>
            </a:r>
            <a:r>
              <a:rPr lang="en-US" dirty="0"/>
              <a:t>vs. </a:t>
            </a:r>
            <a:r>
              <a:rPr lang="en-US" dirty="0" smtClean="0"/>
              <a:t>the substance of politics 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60847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can we consider news today?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Hard news vs. soft news 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 smtClean="0"/>
              <a:t>Hard news</a:t>
            </a:r>
            <a:r>
              <a:rPr lang="en-US" dirty="0" smtClean="0"/>
              <a:t>: what an informed person in a society should know</a:t>
            </a:r>
          </a:p>
          <a:p>
            <a:pPr marL="0" indent="0">
              <a:buNone/>
            </a:pPr>
            <a:r>
              <a:rPr lang="en-US" dirty="0" smtClean="0"/>
              <a:t>Ex. Government activities, positions of political parties, international developments, social issues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 smtClean="0"/>
              <a:t>Soft news</a:t>
            </a:r>
            <a:r>
              <a:rPr lang="en-US" dirty="0" smtClean="0"/>
              <a:t>: Little or no social significance, “filler”</a:t>
            </a:r>
          </a:p>
          <a:p>
            <a:pPr marL="0" indent="0">
              <a:buNone/>
            </a:pPr>
            <a:r>
              <a:rPr lang="en-US" dirty="0" smtClean="0"/>
              <a:t>Ex. Sports coverage, celebrity gossip </a:t>
            </a:r>
          </a:p>
          <a:p>
            <a:pPr marL="0" indent="0">
              <a:buNone/>
            </a:pPr>
            <a:r>
              <a:rPr lang="en-US" dirty="0" smtClean="0"/>
              <a:t>Information provided is mostly for entertainment value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42089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Gatekeeping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Having </a:t>
            </a:r>
            <a:r>
              <a:rPr lang="en-US" b="1" dirty="0"/>
              <a:t>an influence over how media is distributed and produced </a:t>
            </a:r>
            <a:endParaRPr lang="en-US" b="1" dirty="0" smtClean="0"/>
          </a:p>
          <a:p>
            <a:r>
              <a:rPr lang="en-US" dirty="0" smtClean="0"/>
              <a:t>Gatekeeping news organizations are gatekeepers of the media </a:t>
            </a:r>
          </a:p>
          <a:p>
            <a:r>
              <a:rPr lang="en-US" dirty="0" smtClean="0"/>
              <a:t>Different people within the media play different gatekeeping roles </a:t>
            </a:r>
          </a:p>
          <a:p>
            <a:r>
              <a:rPr lang="en-US" dirty="0" smtClean="0"/>
              <a:t>Providing a selective account of an event is considered gatekeeping because someone is taking the information and filtering or manipulating it</a:t>
            </a:r>
          </a:p>
          <a:p>
            <a:r>
              <a:rPr lang="en-US" dirty="0" smtClean="0"/>
              <a:t>A form of censorship </a:t>
            </a:r>
          </a:p>
          <a:p>
            <a:r>
              <a:rPr lang="en-US" dirty="0"/>
              <a:t>Associated press</a:t>
            </a:r>
            <a:r>
              <a:rPr lang="en-US" dirty="0" smtClean="0"/>
              <a:t>- is the largest news agency </a:t>
            </a:r>
            <a:r>
              <a:rPr lang="en-US" dirty="0"/>
              <a:t>in the world </a:t>
            </a:r>
          </a:p>
          <a:p>
            <a:endParaRPr lang="en-US" dirty="0" smtClean="0"/>
          </a:p>
          <a:p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22010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News worthiness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ct val="50000"/>
              </a:spcAft>
              <a:buClr>
                <a:srgbClr val="FF0000"/>
              </a:buClr>
              <a:buSzPct val="75000"/>
              <a:buNone/>
            </a:pPr>
            <a:r>
              <a:rPr lang="en-CA" sz="2400" dirty="0" smtClean="0"/>
              <a:t>An event becomes ‘newsworthy’ when:</a:t>
            </a:r>
          </a:p>
          <a:p>
            <a:pPr lvl="1"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CA" sz="2400" dirty="0" smtClean="0"/>
              <a:t>It is considered significant and can be explained simply </a:t>
            </a:r>
          </a:p>
          <a:p>
            <a:pPr marL="457200" lvl="1" indent="0">
              <a:buClr>
                <a:srgbClr val="FF0000"/>
              </a:buClr>
              <a:buSzPct val="75000"/>
              <a:buNone/>
            </a:pPr>
            <a:r>
              <a:rPr lang="en-US" sz="2400" dirty="0" smtClean="0"/>
              <a:t>    Ex</a:t>
            </a:r>
            <a:r>
              <a:rPr lang="en-US" sz="2400" dirty="0"/>
              <a:t>. Israeli-Palestinian conflict </a:t>
            </a:r>
          </a:p>
          <a:p>
            <a:pPr marL="457200" lvl="1" indent="0">
              <a:buClr>
                <a:srgbClr val="FF0000"/>
              </a:buClr>
              <a:buSzPct val="75000"/>
              <a:buNone/>
            </a:pPr>
            <a:endParaRPr lang="en-CA" sz="2400" dirty="0" smtClean="0"/>
          </a:p>
          <a:p>
            <a:pPr lvl="1"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CA" sz="2400" dirty="0" smtClean="0"/>
              <a:t>It has personal significance to someone</a:t>
            </a:r>
          </a:p>
          <a:p>
            <a:pPr lvl="1">
              <a:spcBef>
                <a:spcPct val="75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CA" sz="2400" dirty="0" smtClean="0"/>
              <a:t>It fits into certain ideologies held by journalists</a:t>
            </a:r>
          </a:p>
          <a:p>
            <a:pPr lvl="1">
              <a:spcBef>
                <a:spcPct val="75000"/>
              </a:spcBef>
              <a:buClr>
                <a:srgbClr val="FF0000"/>
              </a:buClr>
              <a:buSzPct val="75000"/>
              <a:buFont typeface="Wingdings" charset="0"/>
              <a:buChar char="Ø"/>
            </a:pPr>
            <a:r>
              <a:rPr lang="en-CA" sz="2400" dirty="0" smtClean="0"/>
              <a:t>When it is a totally unexpected occurrence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94026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News is not a mirror on society. It is meant to be neutral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82798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Factors that affect news construction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dirty="0"/>
              <a:t>News holes</a:t>
            </a:r>
            <a:r>
              <a:rPr lang="en-US" dirty="0"/>
              <a:t>- space for advertising that needs to be filled</a:t>
            </a:r>
          </a:p>
          <a:p>
            <a:r>
              <a:rPr lang="en-US" b="1" dirty="0"/>
              <a:t>News flows</a:t>
            </a:r>
            <a:r>
              <a:rPr lang="en-US" dirty="0"/>
              <a:t>- what’s hot/ an important story</a:t>
            </a:r>
          </a:p>
          <a:p>
            <a:r>
              <a:rPr lang="en-US" b="1" dirty="0"/>
              <a:t>Audience perception</a:t>
            </a:r>
            <a:r>
              <a:rPr lang="en-US" dirty="0"/>
              <a:t>- what are people going to buy into, what do people want to hear</a:t>
            </a:r>
          </a:p>
          <a:p>
            <a:r>
              <a:rPr lang="en-US" b="1" dirty="0"/>
              <a:t>Availability of material </a:t>
            </a:r>
          </a:p>
          <a:p>
            <a:r>
              <a:rPr lang="en-US" b="1" dirty="0"/>
              <a:t>Pressure to get the story out- </a:t>
            </a:r>
            <a:r>
              <a:rPr lang="en-US" b="1" dirty="0" smtClean="0"/>
              <a:t>competition</a:t>
            </a:r>
            <a:r>
              <a:rPr lang="en-US" dirty="0"/>
              <a:t>-</a:t>
            </a:r>
            <a:r>
              <a:rPr lang="en-US" dirty="0" smtClean="0"/>
              <a:t> we live in an </a:t>
            </a:r>
            <a:r>
              <a:rPr lang="en-US" dirty="0"/>
              <a:t>instant news </a:t>
            </a:r>
            <a:r>
              <a:rPr lang="en-US" dirty="0" smtClean="0"/>
              <a:t>cycle, we have access to news via technology any time we like and news agencies strive to offer the fastest possible updated coverage </a:t>
            </a:r>
            <a:endParaRPr lang="en-US" dirty="0"/>
          </a:p>
          <a:p>
            <a:r>
              <a:rPr lang="en-US" dirty="0"/>
              <a:t>Because of the above mentioned, standards are lax. Not enough follow up is being done on stories </a:t>
            </a:r>
            <a:r>
              <a:rPr lang="en-US" dirty="0" smtClean="0"/>
              <a:t>by audiences to </a:t>
            </a:r>
            <a:r>
              <a:rPr lang="en-US" dirty="0"/>
              <a:t>find out if they’re true or not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29793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Davey &amp; Kent commissions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Davey commission- 1971</a:t>
            </a:r>
          </a:p>
          <a:p>
            <a:r>
              <a:rPr lang="en-US" dirty="0"/>
              <a:t>R</a:t>
            </a:r>
            <a:r>
              <a:rPr lang="en-US" dirty="0" smtClean="0"/>
              <a:t>ecommended the </a:t>
            </a:r>
            <a:r>
              <a:rPr lang="en-US" dirty="0"/>
              <a:t>government to get more involved </a:t>
            </a:r>
            <a:r>
              <a:rPr lang="en-US" dirty="0" smtClean="0"/>
              <a:t>in press media by </a:t>
            </a:r>
            <a:r>
              <a:rPr lang="en-US" dirty="0"/>
              <a:t>setting up a press ownership review board which </a:t>
            </a:r>
            <a:r>
              <a:rPr lang="en-US" dirty="0" smtClean="0"/>
              <a:t>would </a:t>
            </a:r>
            <a:r>
              <a:rPr lang="en-US" dirty="0"/>
              <a:t>have the ability to veto companies merging </a:t>
            </a:r>
            <a:endParaRPr lang="en-US" dirty="0" smtClean="0"/>
          </a:p>
          <a:p>
            <a:r>
              <a:rPr lang="en-US" b="1" dirty="0" smtClean="0"/>
              <a:t>However, no press ownership board was established at this time</a:t>
            </a:r>
            <a:endParaRPr lang="en-US" b="1" dirty="0"/>
          </a:p>
          <a:p>
            <a:r>
              <a:rPr lang="en-US" dirty="0"/>
              <a:t>They were concerned about competition in the marketplace </a:t>
            </a:r>
          </a:p>
          <a:p>
            <a:r>
              <a:rPr lang="en-US" dirty="0"/>
              <a:t>Nothing happened for a decade </a:t>
            </a:r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1191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Kent commission- 1980</a:t>
            </a:r>
            <a:r>
              <a:rPr lang="en-US" dirty="0" smtClean="0"/>
              <a:t> </a:t>
            </a:r>
          </a:p>
          <a:p>
            <a:r>
              <a:rPr lang="en-US" dirty="0" smtClean="0"/>
              <a:t>Fueled </a:t>
            </a:r>
            <a:r>
              <a:rPr lang="en-US" dirty="0"/>
              <a:t>by the </a:t>
            </a:r>
            <a:r>
              <a:rPr lang="en-US" dirty="0" smtClean="0"/>
              <a:t>controversial merging of </a:t>
            </a:r>
            <a:r>
              <a:rPr lang="en-US" dirty="0"/>
              <a:t>the Ottawa </a:t>
            </a:r>
            <a:r>
              <a:rPr lang="en-US" dirty="0" smtClean="0"/>
              <a:t>Citizen </a:t>
            </a:r>
            <a:r>
              <a:rPr lang="en-US" dirty="0"/>
              <a:t>and the Winnipeg </a:t>
            </a:r>
            <a:r>
              <a:rPr lang="en-US" dirty="0" smtClean="0"/>
              <a:t>Tribune newspapers</a:t>
            </a:r>
          </a:p>
          <a:p>
            <a:r>
              <a:rPr lang="en-US" dirty="0" smtClean="0"/>
              <a:t>A </a:t>
            </a:r>
            <a:r>
              <a:rPr lang="en-US" dirty="0"/>
              <a:t>royal commission was called to review competition in the ownership domain of </a:t>
            </a:r>
            <a:r>
              <a:rPr lang="en-US" dirty="0" smtClean="0"/>
              <a:t>newspapers</a:t>
            </a:r>
          </a:p>
          <a:p>
            <a:r>
              <a:rPr lang="en-US" b="1" dirty="0"/>
              <a:t>No one company can control more than 5% of Canada’s total circulation, own more than 5 newspapers, and they can’t be in more than a 500 mile radius </a:t>
            </a:r>
          </a:p>
          <a:p>
            <a:r>
              <a:rPr lang="en-US" dirty="0"/>
              <a:t>Wrapped up report in </a:t>
            </a:r>
            <a:r>
              <a:rPr lang="en-US" dirty="0" smtClean="0"/>
              <a:t>1984</a:t>
            </a:r>
          </a:p>
          <a:p>
            <a:r>
              <a:rPr lang="en-US" u="sng" dirty="0" smtClean="0"/>
              <a:t>Now: the Canadian government has so far refused to regulate the press </a:t>
            </a:r>
            <a:endParaRPr lang="en-US" u="sng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64421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Gender division in the news context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Before </a:t>
            </a:r>
            <a:r>
              <a:rPr lang="en-US" dirty="0"/>
              <a:t>the 90’s- there was a divide in the feminine presence in journalism, very much white-male </a:t>
            </a:r>
          </a:p>
          <a:p>
            <a:r>
              <a:rPr lang="en-US" dirty="0"/>
              <a:t> </a:t>
            </a:r>
            <a:r>
              <a:rPr lang="en-US" dirty="0" smtClean="0"/>
              <a:t>More </a:t>
            </a:r>
            <a:r>
              <a:rPr lang="en-US" dirty="0"/>
              <a:t>gender equity now in our days</a:t>
            </a:r>
          </a:p>
          <a:p>
            <a:endParaRPr lang="en-US" dirty="0" smtClean="0"/>
          </a:p>
          <a:p>
            <a:r>
              <a:rPr lang="en-US" dirty="0" smtClean="0"/>
              <a:t>Management </a:t>
            </a:r>
            <a:r>
              <a:rPr lang="en-US" dirty="0"/>
              <a:t>levels </a:t>
            </a:r>
            <a:r>
              <a:rPr lang="en-US" dirty="0" smtClean="0"/>
              <a:t>in media for </a:t>
            </a:r>
            <a:r>
              <a:rPr lang="en-US" dirty="0"/>
              <a:t>women are lower, same with income  </a:t>
            </a:r>
          </a:p>
          <a:p>
            <a:r>
              <a:rPr lang="en-US" dirty="0"/>
              <a:t>Divide in these between women and men </a:t>
            </a:r>
          </a:p>
          <a:p>
            <a:r>
              <a:rPr lang="en-US" dirty="0"/>
              <a:t>We still don’t really have satisfactory gender equity now </a:t>
            </a:r>
            <a:r>
              <a:rPr lang="en-US" dirty="0" smtClean="0"/>
              <a:t>in our days, but it’s better than it has been in the past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80876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Media and the law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Section 2 of the charter of rights and freedoms </a:t>
            </a:r>
          </a:p>
          <a:p>
            <a:r>
              <a:rPr lang="en-US" dirty="0"/>
              <a:t>Media don’t have complete freedom; they are subject to laws and publication bans</a:t>
            </a:r>
          </a:p>
          <a:p>
            <a:r>
              <a:rPr lang="en-US" b="1" dirty="0"/>
              <a:t>We have a relatively free media environment in Canada</a:t>
            </a:r>
          </a:p>
          <a:p>
            <a:r>
              <a:rPr lang="en-US" dirty="0"/>
              <a:t>Ex. We can’t report information about young offenders under 18 </a:t>
            </a:r>
            <a:r>
              <a:rPr lang="en-US" dirty="0" smtClean="0"/>
              <a:t>to protect personal information about the offender and their family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1765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Defamation, slander vs. libel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347089"/>
          </a:xfrm>
        </p:spPr>
        <p:txBody>
          <a:bodyPr>
            <a:normAutofit/>
          </a:bodyPr>
          <a:lstStyle/>
          <a:p>
            <a:r>
              <a:rPr lang="en-US" dirty="0"/>
              <a:t>Journalists can’t just say whatever they want to </a:t>
            </a:r>
            <a:r>
              <a:rPr lang="en-US" dirty="0" smtClean="0"/>
              <a:t>say, especially about other people</a:t>
            </a:r>
          </a:p>
          <a:p>
            <a:r>
              <a:rPr lang="en-US" b="1" dirty="0"/>
              <a:t>Slander is spoken </a:t>
            </a:r>
            <a:r>
              <a:rPr lang="en-US" b="1" dirty="0" smtClean="0"/>
              <a:t>defamation</a:t>
            </a:r>
            <a:endParaRPr lang="en-US" dirty="0" smtClean="0"/>
          </a:p>
          <a:p>
            <a:r>
              <a:rPr lang="en-US" b="1" dirty="0" smtClean="0"/>
              <a:t>Libel </a:t>
            </a:r>
            <a:r>
              <a:rPr lang="en-US" b="1" dirty="0"/>
              <a:t>is written defamation </a:t>
            </a:r>
            <a:endParaRPr lang="en-US" b="1" dirty="0" smtClean="0"/>
          </a:p>
          <a:p>
            <a:endParaRPr lang="en-US" b="1" dirty="0"/>
          </a:p>
          <a:p>
            <a:r>
              <a:rPr lang="en-US" dirty="0"/>
              <a:t>Media organizations start to self-censor so they don’t face charges of defamation </a:t>
            </a:r>
          </a:p>
          <a:p>
            <a:r>
              <a:rPr lang="en-US" dirty="0"/>
              <a:t>Defamation can lead to self -censorship </a:t>
            </a:r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85611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defamation ISN’T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CA" b="1" dirty="0" smtClean="0"/>
              <a:t>If</a:t>
            </a:r>
            <a:r>
              <a:rPr lang="en-CA" b="1" dirty="0"/>
              <a:t> </a:t>
            </a:r>
            <a:r>
              <a:rPr lang="en-CA" b="1" dirty="0" smtClean="0"/>
              <a:t>the </a:t>
            </a:r>
            <a:r>
              <a:rPr lang="en-CA" b="1" dirty="0"/>
              <a:t>person depicted in the story or picture consented to its broadcast, the words or pictures are true, the words or pictures were fair</a:t>
            </a:r>
            <a:r>
              <a:rPr lang="en-CA" b="1" dirty="0" smtClean="0"/>
              <a:t>.</a:t>
            </a:r>
          </a:p>
          <a:p>
            <a:pPr marL="0" indent="0">
              <a:buNone/>
            </a:pPr>
            <a:endParaRPr lang="en-CA" b="1" dirty="0"/>
          </a:p>
          <a:p>
            <a:pPr marL="0" indent="0">
              <a:buNone/>
            </a:pPr>
            <a:r>
              <a:rPr lang="en-US" dirty="0" smtClean="0"/>
              <a:t>* If </a:t>
            </a:r>
            <a:r>
              <a:rPr lang="en-US" dirty="0"/>
              <a:t>someone consents ahead of time to have their picture taken, interview done etc. they can’t retort with charges of defamation if they don’t like the way something played out </a:t>
            </a:r>
          </a:p>
          <a:p>
            <a:pPr marL="0" indent="0">
              <a:buNone/>
            </a:pPr>
            <a:endParaRPr lang="en-CA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02467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Alternative journalism- Public/ civic journalism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defTabSz="762000">
              <a:spcBef>
                <a:spcPct val="50000"/>
              </a:spcBef>
              <a:buClr>
                <a:srgbClr val="FF3300"/>
              </a:buClr>
              <a:buSzPct val="75000"/>
              <a:buNone/>
            </a:pPr>
            <a:r>
              <a:rPr lang="en-US" b="1" dirty="0" smtClean="0">
                <a:latin typeface="Calibri" charset="0"/>
              </a:rPr>
              <a:t>News organizations inviting citizens to participate in the shaping of news </a:t>
            </a:r>
            <a:r>
              <a:rPr lang="en-US" b="1" dirty="0" smtClean="0">
                <a:latin typeface="Calibri" charset="0"/>
              </a:rPr>
              <a:t>coverage</a:t>
            </a:r>
          </a:p>
          <a:p>
            <a:pPr marL="0" indent="0" defTabSz="762000">
              <a:spcBef>
                <a:spcPct val="50000"/>
              </a:spcBef>
              <a:buClr>
                <a:srgbClr val="FF3300"/>
              </a:buClr>
              <a:buSzPct val="75000"/>
              <a:buNone/>
            </a:pPr>
            <a:r>
              <a:rPr lang="en-US" dirty="0" smtClean="0">
                <a:latin typeface="Calibri" charset="0"/>
              </a:rPr>
              <a:t>Tries to represent the ideas of poorly represented groups</a:t>
            </a:r>
          </a:p>
          <a:p>
            <a:pPr marL="0" indent="0" defTabSz="762000">
              <a:spcBef>
                <a:spcPct val="50000"/>
              </a:spcBef>
              <a:buClr>
                <a:srgbClr val="FF3300"/>
              </a:buClr>
              <a:buSzPct val="75000"/>
              <a:buNone/>
            </a:pPr>
            <a:r>
              <a:rPr lang="en-US" dirty="0" smtClean="0">
                <a:latin typeface="Calibri" charset="0"/>
              </a:rPr>
              <a:t>Ex. Feminist rights, student journals etc. </a:t>
            </a:r>
            <a:endParaRPr lang="en-US" dirty="0" smtClean="0">
              <a:latin typeface="Calibri" charset="0"/>
            </a:endParaRPr>
          </a:p>
          <a:p>
            <a:pPr marL="0" indent="0" defTabSz="762000">
              <a:spcBef>
                <a:spcPct val="50000"/>
              </a:spcBef>
              <a:buClr>
                <a:srgbClr val="FF3300"/>
              </a:buClr>
              <a:buSzPct val="75000"/>
              <a:buNone/>
            </a:pPr>
            <a:r>
              <a:rPr lang="en-US" dirty="0" smtClean="0">
                <a:latin typeface="Calibri" charset="0"/>
              </a:rPr>
              <a:t>Journalism not just about informing the public but also about opening channels for debate</a:t>
            </a:r>
          </a:p>
          <a:p>
            <a:pPr marL="0" indent="0" defTabSz="762000">
              <a:spcBef>
                <a:spcPct val="50000"/>
              </a:spcBef>
              <a:buClr>
                <a:srgbClr val="FF3300"/>
              </a:buClr>
              <a:buSzPct val="75000"/>
              <a:buNone/>
            </a:pPr>
            <a:r>
              <a:rPr lang="en-US" dirty="0" smtClean="0">
                <a:latin typeface="Calibri" charset="0"/>
              </a:rPr>
              <a:t>The public journalist is not detached and objective, they take an advocacy position </a:t>
            </a:r>
          </a:p>
          <a:p>
            <a:pPr marL="0" indent="0" defTabSz="762000">
              <a:spcBef>
                <a:spcPct val="50000"/>
              </a:spcBef>
              <a:buClr>
                <a:srgbClr val="FF3300"/>
              </a:buClr>
              <a:buSzPct val="75000"/>
              <a:buNone/>
            </a:pPr>
            <a:r>
              <a:rPr lang="en-US" dirty="0" smtClean="0">
                <a:latin typeface="Calibri" charset="0"/>
              </a:rPr>
              <a:t>The j</a:t>
            </a:r>
            <a:r>
              <a:rPr lang="en-US" dirty="0" smtClean="0">
                <a:latin typeface="Calibri" charset="0"/>
              </a:rPr>
              <a:t>ournalists </a:t>
            </a:r>
            <a:r>
              <a:rPr lang="en-US" dirty="0" smtClean="0">
                <a:latin typeface="Calibri" charset="0"/>
              </a:rPr>
              <a:t>work directly with communities to help solve </a:t>
            </a:r>
            <a:r>
              <a:rPr lang="en-US" dirty="0" smtClean="0">
                <a:latin typeface="Calibri" charset="0"/>
              </a:rPr>
              <a:t>problems </a:t>
            </a:r>
            <a:r>
              <a:rPr lang="en-US" smtClean="0">
                <a:latin typeface="Calibri" charset="0"/>
              </a:rPr>
              <a:t>within them </a:t>
            </a:r>
            <a:endParaRPr lang="en-US" dirty="0" smtClean="0">
              <a:latin typeface="Calibri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57135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1990’s- pubic/ civic </a:t>
            </a:r>
            <a:r>
              <a:rPr lang="en-US" dirty="0" smtClean="0"/>
              <a:t>journalism was </a:t>
            </a:r>
            <a:r>
              <a:rPr lang="en-US" dirty="0"/>
              <a:t>a reaction to what they saw from corporate- driven mass media not paying attention to the citizens at ground level</a:t>
            </a:r>
          </a:p>
          <a:p>
            <a:r>
              <a:rPr lang="en-US" dirty="0"/>
              <a:t> </a:t>
            </a:r>
            <a:r>
              <a:rPr lang="en-US" dirty="0" smtClean="0"/>
              <a:t>Open </a:t>
            </a:r>
            <a:r>
              <a:rPr lang="en-US" dirty="0"/>
              <a:t>journalism- actively engaging with people to help create the news  </a:t>
            </a:r>
          </a:p>
          <a:p>
            <a:r>
              <a:rPr lang="en-US" dirty="0"/>
              <a:t>Much debate recently regarding Wiki leaks- is it journalism?</a:t>
            </a:r>
          </a:p>
          <a:p>
            <a:r>
              <a:rPr lang="en-US" b="1" dirty="0"/>
              <a:t>Does making information public make it journalism?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07770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6817"/>
            <a:ext cx="8229600" cy="6371435"/>
          </a:xfrm>
        </p:spPr>
        <p:txBody>
          <a:bodyPr>
            <a:normAutofit fontScale="47500" lnSpcReduction="20000"/>
          </a:bodyPr>
          <a:lstStyle/>
          <a:p>
            <a:r>
              <a:rPr lang="en-US" sz="4500" dirty="0"/>
              <a:t>Documentary- </a:t>
            </a:r>
            <a:r>
              <a:rPr lang="en-US" sz="4500" b="1" dirty="0"/>
              <a:t>Control Room </a:t>
            </a:r>
          </a:p>
          <a:p>
            <a:r>
              <a:rPr lang="en-US" sz="4500" dirty="0"/>
              <a:t>You cannot wage a war without media and propaganda </a:t>
            </a:r>
          </a:p>
          <a:p>
            <a:r>
              <a:rPr lang="en-US" sz="4500" dirty="0"/>
              <a:t>Bush’s broadcast to Iraq, which was translated and transmitted to the public </a:t>
            </a:r>
          </a:p>
          <a:p>
            <a:r>
              <a:rPr lang="en-US" sz="4500" dirty="0"/>
              <a:t>Al Jazeera prompted the citizens to wake up and realize there is a war going to happen</a:t>
            </a:r>
          </a:p>
          <a:p>
            <a:r>
              <a:rPr lang="en-US" sz="4500" dirty="0"/>
              <a:t>The most controversial broadcast station in Arab history </a:t>
            </a:r>
          </a:p>
          <a:p>
            <a:r>
              <a:rPr lang="en-US" sz="4500" dirty="0"/>
              <a:t>Images shown to engage shock and grief in the American population </a:t>
            </a:r>
          </a:p>
          <a:p>
            <a:r>
              <a:rPr lang="en-US" sz="4500" dirty="0"/>
              <a:t>No proof of the Iraqi army using people as human shields by the means of pictures and media, so Americans are portrayed in a negative view </a:t>
            </a:r>
          </a:p>
          <a:p>
            <a:r>
              <a:rPr lang="en-US" sz="4500" dirty="0"/>
              <a:t>Everything becoming “one image” in the means of Arab perception </a:t>
            </a:r>
          </a:p>
          <a:p>
            <a:r>
              <a:rPr lang="en-US" sz="4500" dirty="0"/>
              <a:t>Al Jazeera accused of portrayed images via propaganda </a:t>
            </a:r>
          </a:p>
          <a:p>
            <a:r>
              <a:rPr lang="en-US" sz="4500" dirty="0"/>
              <a:t>How to represent the station and media, but also represent the people </a:t>
            </a:r>
          </a:p>
          <a:p>
            <a:r>
              <a:rPr lang="en-US" sz="4500" dirty="0"/>
              <a:t>Violation of Geneva contract portraying captured soldiers by media </a:t>
            </a:r>
          </a:p>
          <a:p>
            <a:r>
              <a:rPr lang="en-US" sz="4500" dirty="0"/>
              <a:t>Objectivity is a mirage almost </a:t>
            </a:r>
          </a:p>
          <a:p>
            <a:r>
              <a:rPr lang="en-US" sz="4500" dirty="0"/>
              <a:t>If there was true objectivity, information from both sides would be accepted</a:t>
            </a:r>
          </a:p>
          <a:p>
            <a:r>
              <a:rPr lang="en-US" sz="4500" dirty="0"/>
              <a:t>Treated media propaganda as unbiased reporting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51449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1546</Words>
  <Application>Microsoft Macintosh PowerPoint</Application>
  <PresentationFormat>On-screen Show (4:3)</PresentationFormat>
  <Paragraphs>157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Chapter 10 </vt:lpstr>
      <vt:lpstr>News media history recall</vt:lpstr>
      <vt:lpstr>Models of Journalism </vt:lpstr>
      <vt:lpstr>1. Market model</vt:lpstr>
      <vt:lpstr>2. Advocacy model </vt:lpstr>
      <vt:lpstr>3. Trustee model </vt:lpstr>
      <vt:lpstr>PowerPoint Presentation</vt:lpstr>
      <vt:lpstr>PowerPoint Presentation</vt:lpstr>
      <vt:lpstr>What can we consider news today?</vt:lpstr>
      <vt:lpstr>Gatekeeping</vt:lpstr>
      <vt:lpstr>News worthiness </vt:lpstr>
      <vt:lpstr>PowerPoint Presentation</vt:lpstr>
      <vt:lpstr>Factors that affect news construction</vt:lpstr>
      <vt:lpstr>Davey &amp; Kent commissions</vt:lpstr>
      <vt:lpstr>PowerPoint Presentation</vt:lpstr>
      <vt:lpstr>Gender division in the news context</vt:lpstr>
      <vt:lpstr>Media and the law </vt:lpstr>
      <vt:lpstr>Defamation, slander vs. libel</vt:lpstr>
      <vt:lpstr>What defamation ISN’T </vt:lpstr>
      <vt:lpstr>Alternative journalism- Public/ civic journalism </vt:lpstr>
      <vt:lpstr>PowerPoint Presentation</vt:lpstr>
      <vt:lpstr>PowerPoint Presentation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9 </dc:title>
  <dc:creator>Belinda Mae Garcia-Breadmore</dc:creator>
  <cp:lastModifiedBy>Belinda Mae Garcia-Breadmore</cp:lastModifiedBy>
  <cp:revision>19</cp:revision>
  <dcterms:created xsi:type="dcterms:W3CDTF">2012-12-14T22:49:37Z</dcterms:created>
  <dcterms:modified xsi:type="dcterms:W3CDTF">2012-12-15T03:44:24Z</dcterms:modified>
</cp:coreProperties>
</file>