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8" r:id="rId23"/>
    <p:sldId id="280" r:id="rId24"/>
    <p:sldId id="281" r:id="rId25"/>
    <p:sldId id="279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785"/>
  </p:normalViewPr>
  <p:slideViewPr>
    <p:cSldViewPr>
      <p:cViewPr varScale="1">
        <p:scale>
          <a:sx n="107" d="100"/>
          <a:sy n="107" d="100"/>
        </p:scale>
        <p:origin x="1760" y="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E371DED-CE9E-4CBA-A9CD-6519EAEFB2F1}" type="datetimeFigureOut">
              <a:rPr lang="en-CA" smtClean="0"/>
              <a:t>2019-03-21</a:t>
            </a:fld>
            <a:endParaRPr lang="en-CA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CA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84812BB-B984-458F-8A5E-6A1514173B03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71DED-CE9E-4CBA-A9CD-6519EAEFB2F1}" type="datetimeFigureOut">
              <a:rPr lang="en-CA" smtClean="0"/>
              <a:t>2019-03-21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812BB-B984-458F-8A5E-6A1514173B03}" type="slidenum">
              <a:rPr lang="en-CA" smtClean="0"/>
              <a:t>‹#›</a:t>
            </a:fld>
            <a:endParaRPr lang="en-CA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71DED-CE9E-4CBA-A9CD-6519EAEFB2F1}" type="datetimeFigureOut">
              <a:rPr lang="en-CA" smtClean="0"/>
              <a:t>2019-03-21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812BB-B984-458F-8A5E-6A1514173B03}" type="slidenum">
              <a:rPr lang="en-CA" smtClean="0"/>
              <a:t>‹#›</a:t>
            </a:fld>
            <a:endParaRPr lang="en-CA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71DED-CE9E-4CBA-A9CD-6519EAEFB2F1}" type="datetimeFigureOut">
              <a:rPr lang="en-CA" smtClean="0"/>
              <a:t>2019-03-21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812BB-B984-458F-8A5E-6A1514173B03}" type="slidenum">
              <a:rPr lang="en-CA" smtClean="0"/>
              <a:t>‹#›</a:t>
            </a:fld>
            <a:endParaRPr lang="en-CA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71DED-CE9E-4CBA-A9CD-6519EAEFB2F1}" type="datetimeFigureOut">
              <a:rPr lang="en-CA" smtClean="0"/>
              <a:t>2019-03-21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812BB-B984-458F-8A5E-6A1514173B03}" type="slidenum">
              <a:rPr lang="en-CA" smtClean="0"/>
              <a:t>‹#›</a:t>
            </a:fld>
            <a:endParaRPr lang="en-C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71DED-CE9E-4CBA-A9CD-6519EAEFB2F1}" type="datetimeFigureOut">
              <a:rPr lang="en-CA" smtClean="0"/>
              <a:t>2019-03-21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812BB-B984-458F-8A5E-6A1514173B03}" type="slidenum">
              <a:rPr lang="en-CA" smtClean="0"/>
              <a:t>‹#›</a:t>
            </a:fld>
            <a:endParaRPr lang="en-CA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71DED-CE9E-4CBA-A9CD-6519EAEFB2F1}" type="datetimeFigureOut">
              <a:rPr lang="en-CA" smtClean="0"/>
              <a:t>2019-03-21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812BB-B984-458F-8A5E-6A1514173B03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3E371DED-CE9E-4CBA-A9CD-6519EAEFB2F1}" type="datetimeFigureOut">
              <a:rPr lang="en-CA" smtClean="0"/>
              <a:t>2019-03-21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812BB-B984-458F-8A5E-6A1514173B03}" type="slidenum">
              <a:rPr lang="en-CA" smtClean="0"/>
              <a:t>‹#›</a:t>
            </a:fld>
            <a:endParaRPr lang="en-C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E371DED-CE9E-4CBA-A9CD-6519EAEFB2F1}" type="datetimeFigureOut">
              <a:rPr lang="en-CA" smtClean="0"/>
              <a:t>2019-03-21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84812BB-B984-458F-8A5E-6A1514173B03}" type="slidenum">
              <a:rPr lang="en-CA" smtClean="0"/>
              <a:t>‹#›</a:t>
            </a:fld>
            <a:endParaRPr lang="en-CA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71DED-CE9E-4CBA-A9CD-6519EAEFB2F1}" type="datetimeFigureOut">
              <a:rPr lang="en-CA" smtClean="0"/>
              <a:t>2019-03-21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812BB-B984-458F-8A5E-6A1514173B03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71DED-CE9E-4CBA-A9CD-6519EAEFB2F1}" type="datetimeFigureOut">
              <a:rPr lang="en-CA" smtClean="0"/>
              <a:t>2019-03-21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812BB-B984-458F-8A5E-6A1514173B03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3E371DED-CE9E-4CBA-A9CD-6519EAEFB2F1}" type="datetimeFigureOut">
              <a:rPr lang="en-CA" smtClean="0"/>
              <a:t>2019-03-21</a:t>
            </a:fld>
            <a:endParaRPr lang="en-CA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CA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D84812BB-B984-458F-8A5E-6A1514173B03}" type="slidenum">
              <a:rPr lang="en-CA" smtClean="0"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en-CA" sz="2800" dirty="0">
                <a:solidFill>
                  <a:schemeClr val="tx1"/>
                </a:solidFill>
                <a:effectLst/>
              </a:rPr>
              <a:t>The Human Rights of Specific Groups</a:t>
            </a:r>
            <a:br>
              <a:rPr lang="en-CA" sz="2800" dirty="0">
                <a:solidFill>
                  <a:schemeClr val="tx1"/>
                </a:solidFill>
                <a:effectLst/>
              </a:rPr>
            </a:br>
            <a:endParaRPr lang="en-CA" sz="2800" dirty="0">
              <a:solidFill>
                <a:schemeClr val="tx1"/>
              </a:solidFill>
              <a:effectLst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CA" sz="1800" dirty="0">
                <a:solidFill>
                  <a:schemeClr val="tx1"/>
                </a:solidFill>
              </a:rPr>
              <a:t>Dr. Ronald </a:t>
            </a:r>
            <a:r>
              <a:rPr lang="en-CA" sz="1800" dirty="0" err="1">
                <a:solidFill>
                  <a:schemeClr val="tx1"/>
                </a:solidFill>
              </a:rPr>
              <a:t>Behringer</a:t>
            </a:r>
            <a:endParaRPr lang="en-CA" sz="1800" dirty="0">
              <a:solidFill>
                <a:schemeClr val="tx1"/>
              </a:solidFill>
            </a:endParaRPr>
          </a:p>
          <a:p>
            <a:pPr algn="ctr"/>
            <a:r>
              <a:rPr lang="en-CA" sz="1800" dirty="0">
                <a:solidFill>
                  <a:schemeClr val="tx1"/>
                </a:solidFill>
              </a:rPr>
              <a:t>ECH3310</a:t>
            </a:r>
          </a:p>
          <a:p>
            <a:pPr algn="ctr"/>
            <a:r>
              <a:rPr lang="en-CA" sz="1800" dirty="0">
                <a:solidFill>
                  <a:schemeClr val="tx1"/>
                </a:solidFill>
              </a:rPr>
              <a:t>University of Ottawa</a:t>
            </a:r>
          </a:p>
        </p:txBody>
      </p:sp>
    </p:spTree>
    <p:extLst>
      <p:ext uri="{BB962C8B-B14F-4D97-AF65-F5344CB8AC3E}">
        <p14:creationId xmlns:p14="http://schemas.microsoft.com/office/powerpoint/2010/main" val="12508189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109728" indent="0">
              <a:buNone/>
            </a:pPr>
            <a:r>
              <a:rPr lang="en-CA" dirty="0"/>
              <a:t>1) Trafficked Persons.</a:t>
            </a:r>
          </a:p>
          <a:p>
            <a:endParaRPr lang="en-CA" dirty="0"/>
          </a:p>
          <a:p>
            <a:pPr marL="109728" indent="0">
              <a:buNone/>
            </a:pPr>
            <a:r>
              <a:rPr lang="en-CA" dirty="0"/>
              <a:t>2) Children.</a:t>
            </a:r>
          </a:p>
          <a:p>
            <a:endParaRPr lang="en-CA" dirty="0"/>
          </a:p>
          <a:p>
            <a:pPr marL="109728" indent="0">
              <a:buNone/>
            </a:pPr>
            <a:r>
              <a:rPr lang="en-CA" dirty="0"/>
              <a:t>3) Migrants.</a:t>
            </a:r>
          </a:p>
          <a:p>
            <a:endParaRPr lang="en-CA" dirty="0"/>
          </a:p>
          <a:p>
            <a:pPr marL="109728" indent="0">
              <a:buNone/>
            </a:pPr>
            <a:r>
              <a:rPr lang="en-CA" dirty="0"/>
              <a:t>4) Indigenous peoples.</a:t>
            </a:r>
          </a:p>
          <a:p>
            <a:endParaRPr lang="en-CA" dirty="0"/>
          </a:p>
          <a:p>
            <a:pPr marL="109728" indent="0">
              <a:buNone/>
            </a:pPr>
            <a:r>
              <a:rPr lang="en-CA" dirty="0"/>
              <a:t>5) LGBTQ+ persons.</a:t>
            </a:r>
          </a:p>
        </p:txBody>
      </p:sp>
    </p:spTree>
    <p:extLst>
      <p:ext uri="{BB962C8B-B14F-4D97-AF65-F5344CB8AC3E}">
        <p14:creationId xmlns:p14="http://schemas.microsoft.com/office/powerpoint/2010/main" val="38301139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pPr marL="109728" indent="0" algn="ctr">
              <a:buNone/>
            </a:pPr>
            <a:r>
              <a:rPr lang="en-CA" b="1" u="sng" dirty="0"/>
              <a:t>Trafficked Persons</a:t>
            </a:r>
          </a:p>
          <a:p>
            <a:endParaRPr lang="en-CA" dirty="0"/>
          </a:p>
          <a:p>
            <a:r>
              <a:rPr lang="en-CA" dirty="0"/>
              <a:t>In 2000, human trafficking was codified in the </a:t>
            </a:r>
            <a:r>
              <a:rPr lang="en-CA" dirty="0">
                <a:solidFill>
                  <a:schemeClr val="accent1"/>
                </a:solidFill>
              </a:rPr>
              <a:t>Protocol to Prevent, Suppress, and Punish Trafficking in Persons, especially Women and Children</a:t>
            </a:r>
            <a:r>
              <a:rPr lang="en-CA" dirty="0"/>
              <a:t>.</a:t>
            </a:r>
          </a:p>
          <a:p>
            <a:endParaRPr lang="en-CA" dirty="0"/>
          </a:p>
          <a:p>
            <a:r>
              <a:rPr lang="en-CA" dirty="0"/>
              <a:t>Also known as the </a:t>
            </a:r>
            <a:r>
              <a:rPr lang="en-CA" dirty="0">
                <a:solidFill>
                  <a:schemeClr val="accent1"/>
                </a:solidFill>
              </a:rPr>
              <a:t>Palermo Protocol</a:t>
            </a:r>
            <a:r>
              <a:rPr lang="en-CA" dirty="0"/>
              <a:t>, it supplemented the </a:t>
            </a:r>
            <a:r>
              <a:rPr lang="en-CA" dirty="0">
                <a:solidFill>
                  <a:schemeClr val="accent1"/>
                </a:solidFill>
              </a:rPr>
              <a:t>UN Convention against Transnational Organized Crime</a:t>
            </a:r>
            <a:r>
              <a:rPr lang="en-CA" dirty="0"/>
              <a:t>.</a:t>
            </a:r>
          </a:p>
          <a:p>
            <a:endParaRPr lang="en-CA" dirty="0"/>
          </a:p>
          <a:p>
            <a:r>
              <a:rPr lang="en-CA" dirty="0"/>
              <a:t>It entered into force in 2003, and has 173 states party as of 2019.</a:t>
            </a:r>
          </a:p>
        </p:txBody>
      </p:sp>
    </p:spTree>
    <p:extLst>
      <p:ext uri="{BB962C8B-B14F-4D97-AF65-F5344CB8AC3E}">
        <p14:creationId xmlns:p14="http://schemas.microsoft.com/office/powerpoint/2010/main" val="37062551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CA" dirty="0">
                <a:solidFill>
                  <a:schemeClr val="accent1"/>
                </a:solidFill>
              </a:rPr>
              <a:t>Trafficking in persons is defined as </a:t>
            </a:r>
            <a:r>
              <a:rPr lang="en-CA" dirty="0"/>
              <a:t>the recruitment, transportation, transfer, harbouring or receipt of persons, by means of:</a:t>
            </a:r>
          </a:p>
          <a:p>
            <a:endParaRPr lang="en-CA" dirty="0"/>
          </a:p>
          <a:p>
            <a:pPr marL="109728" indent="0">
              <a:buNone/>
            </a:pPr>
            <a:r>
              <a:rPr lang="en-CA" dirty="0"/>
              <a:t>a) the threat or use of force or other forms of coercion;</a:t>
            </a:r>
          </a:p>
          <a:p>
            <a:endParaRPr lang="en-CA" dirty="0"/>
          </a:p>
          <a:p>
            <a:pPr marL="109728" indent="0">
              <a:buNone/>
            </a:pPr>
            <a:r>
              <a:rPr lang="en-CA" dirty="0"/>
              <a:t>b) abduction;</a:t>
            </a:r>
          </a:p>
          <a:p>
            <a:endParaRPr lang="en-CA" dirty="0"/>
          </a:p>
          <a:p>
            <a:pPr marL="109728" indent="0">
              <a:buNone/>
            </a:pPr>
            <a:r>
              <a:rPr lang="en-CA" dirty="0"/>
              <a:t>c) fraud;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1642198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marL="109728" indent="0">
              <a:buNone/>
            </a:pPr>
            <a:r>
              <a:rPr lang="en-CA" dirty="0"/>
              <a:t>d) deception;</a:t>
            </a:r>
          </a:p>
          <a:p>
            <a:endParaRPr lang="en-CA" dirty="0"/>
          </a:p>
          <a:p>
            <a:pPr marL="109728" indent="0">
              <a:buNone/>
            </a:pPr>
            <a:r>
              <a:rPr lang="en-CA" dirty="0"/>
              <a:t>e) the abuse of power or of a position of vulnerability; or</a:t>
            </a:r>
          </a:p>
          <a:p>
            <a:endParaRPr lang="en-CA" dirty="0"/>
          </a:p>
          <a:p>
            <a:pPr marL="109728" indent="0">
              <a:buNone/>
            </a:pPr>
            <a:r>
              <a:rPr lang="en-CA" dirty="0"/>
              <a:t>f) the giving or receiving of payments or benefits to achieve the consent of a person having control over another person, for the purpose of exploitation.</a:t>
            </a:r>
          </a:p>
        </p:txBody>
      </p:sp>
    </p:spTree>
    <p:extLst>
      <p:ext uri="{BB962C8B-B14F-4D97-AF65-F5344CB8AC3E}">
        <p14:creationId xmlns:p14="http://schemas.microsoft.com/office/powerpoint/2010/main" val="39852761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CA" dirty="0">
                <a:solidFill>
                  <a:schemeClr val="accent1"/>
                </a:solidFill>
              </a:rPr>
              <a:t>Exploitation includes</a:t>
            </a:r>
            <a:r>
              <a:rPr lang="en-CA" dirty="0"/>
              <a:t>:</a:t>
            </a:r>
          </a:p>
          <a:p>
            <a:endParaRPr lang="en-CA" dirty="0"/>
          </a:p>
          <a:p>
            <a:pPr marL="109728" indent="0">
              <a:buNone/>
            </a:pPr>
            <a:r>
              <a:rPr lang="en-CA" dirty="0"/>
              <a:t>a) the prostitution of others or other forms of sexual exploitation;</a:t>
            </a:r>
          </a:p>
          <a:p>
            <a:endParaRPr lang="en-CA" dirty="0"/>
          </a:p>
          <a:p>
            <a:pPr marL="109728" indent="0">
              <a:buNone/>
            </a:pPr>
            <a:r>
              <a:rPr lang="en-CA" dirty="0"/>
              <a:t>b) forced labour or services;</a:t>
            </a:r>
          </a:p>
          <a:p>
            <a:endParaRPr lang="en-CA" dirty="0"/>
          </a:p>
          <a:p>
            <a:pPr marL="109728" indent="0">
              <a:buNone/>
            </a:pPr>
            <a:r>
              <a:rPr lang="en-CA" dirty="0"/>
              <a:t>c) slavery or similar practices;</a:t>
            </a:r>
          </a:p>
          <a:p>
            <a:endParaRPr lang="en-CA" dirty="0"/>
          </a:p>
          <a:p>
            <a:pPr marL="109728" indent="0">
              <a:buNone/>
            </a:pPr>
            <a:r>
              <a:rPr lang="en-CA" dirty="0"/>
              <a:t>d) servitude; or</a:t>
            </a:r>
          </a:p>
          <a:p>
            <a:endParaRPr lang="en-CA" dirty="0"/>
          </a:p>
          <a:p>
            <a:pPr marL="109728" indent="0">
              <a:buNone/>
            </a:pPr>
            <a:r>
              <a:rPr lang="en-CA" dirty="0"/>
              <a:t>e) the removal of organs.</a:t>
            </a:r>
          </a:p>
        </p:txBody>
      </p:sp>
    </p:spTree>
    <p:extLst>
      <p:ext uri="{BB962C8B-B14F-4D97-AF65-F5344CB8AC3E}">
        <p14:creationId xmlns:p14="http://schemas.microsoft.com/office/powerpoint/2010/main" val="25841610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marL="109728" indent="0" algn="ctr">
              <a:buNone/>
            </a:pPr>
            <a:r>
              <a:rPr lang="en-CA" b="1" u="sng" dirty="0"/>
              <a:t>Children</a:t>
            </a:r>
          </a:p>
          <a:p>
            <a:endParaRPr lang="en-CA" dirty="0"/>
          </a:p>
          <a:p>
            <a:r>
              <a:rPr lang="en-CA" dirty="0">
                <a:solidFill>
                  <a:schemeClr val="accent1"/>
                </a:solidFill>
              </a:rPr>
              <a:t>The UN Convention on the Rights of the Child (CRC) </a:t>
            </a:r>
            <a:r>
              <a:rPr lang="en-CA" dirty="0"/>
              <a:t>was signed in 1989 and took effect in 1990.</a:t>
            </a:r>
          </a:p>
          <a:p>
            <a:endParaRPr lang="en-CA" dirty="0"/>
          </a:p>
          <a:p>
            <a:r>
              <a:rPr lang="en-CA" dirty="0"/>
              <a:t>There are </a:t>
            </a:r>
            <a:r>
              <a:rPr lang="en-CA" dirty="0">
                <a:solidFill>
                  <a:schemeClr val="accent1"/>
                </a:solidFill>
              </a:rPr>
              <a:t>196 states party</a:t>
            </a:r>
            <a:r>
              <a:rPr lang="en-CA" dirty="0"/>
              <a:t>.</a:t>
            </a:r>
          </a:p>
          <a:p>
            <a:endParaRPr lang="en-CA" dirty="0"/>
          </a:p>
          <a:p>
            <a:r>
              <a:rPr lang="en-CA" dirty="0"/>
              <a:t>The only UN member that is a non-party is the United States.</a:t>
            </a:r>
          </a:p>
        </p:txBody>
      </p:sp>
    </p:spTree>
    <p:extLst>
      <p:ext uri="{BB962C8B-B14F-4D97-AF65-F5344CB8AC3E}">
        <p14:creationId xmlns:p14="http://schemas.microsoft.com/office/powerpoint/2010/main" val="36290771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/>
              <a:t>The CRC defines a child as any human being </a:t>
            </a:r>
            <a:r>
              <a:rPr lang="en-CA" dirty="0">
                <a:solidFill>
                  <a:schemeClr val="accent1"/>
                </a:solidFill>
              </a:rPr>
              <a:t>under the age of 18</a:t>
            </a:r>
            <a:r>
              <a:rPr lang="en-CA" dirty="0"/>
              <a:t>, unless the age of majority is attained earlier under national legislation.</a:t>
            </a:r>
          </a:p>
          <a:p>
            <a:endParaRPr lang="en-CA" dirty="0"/>
          </a:p>
          <a:p>
            <a:r>
              <a:rPr lang="en-CA" dirty="0"/>
              <a:t>The CRC protects the civil, political, economic, social, health, and cultural rights of children.</a:t>
            </a:r>
          </a:p>
        </p:txBody>
      </p:sp>
    </p:spTree>
    <p:extLst>
      <p:ext uri="{BB962C8B-B14F-4D97-AF65-F5344CB8AC3E}">
        <p14:creationId xmlns:p14="http://schemas.microsoft.com/office/powerpoint/2010/main" val="15955685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>
                <a:solidFill>
                  <a:schemeClr val="accent1"/>
                </a:solidFill>
              </a:rPr>
              <a:t>The UN Committee on the Rights of the Child </a:t>
            </a:r>
            <a:r>
              <a:rPr lang="en-CA" dirty="0"/>
              <a:t>monitors compliance with the CTC.</a:t>
            </a:r>
          </a:p>
          <a:p>
            <a:endParaRPr lang="en-CA" dirty="0"/>
          </a:p>
          <a:p>
            <a:r>
              <a:rPr lang="en-CA" dirty="0"/>
              <a:t>The Committee submits an annual report to the UN General Assembly, which subsequently adopts a resolution on the Rights of the Child.</a:t>
            </a:r>
          </a:p>
        </p:txBody>
      </p:sp>
    </p:spTree>
    <p:extLst>
      <p:ext uri="{BB962C8B-B14F-4D97-AF65-F5344CB8AC3E}">
        <p14:creationId xmlns:p14="http://schemas.microsoft.com/office/powerpoint/2010/main" val="13186317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CA" dirty="0"/>
              <a:t>There are 3 optional protocols to the CRC:</a:t>
            </a:r>
          </a:p>
          <a:p>
            <a:endParaRPr lang="en-CA" dirty="0"/>
          </a:p>
          <a:p>
            <a:pPr marL="109728" indent="0">
              <a:buNone/>
            </a:pPr>
            <a:r>
              <a:rPr lang="en-CA" dirty="0"/>
              <a:t>A) </a:t>
            </a:r>
            <a:r>
              <a:rPr lang="en-CA" dirty="0">
                <a:solidFill>
                  <a:schemeClr val="accent1"/>
                </a:solidFill>
              </a:rPr>
              <a:t>The Optional Protocol on the Involvement of Children in Armed Conflict </a:t>
            </a:r>
            <a:r>
              <a:rPr lang="en-CA" dirty="0"/>
              <a:t>(2002; 168 states party).</a:t>
            </a:r>
          </a:p>
          <a:p>
            <a:endParaRPr lang="en-CA" dirty="0"/>
          </a:p>
          <a:p>
            <a:r>
              <a:rPr lang="en-CA" dirty="0"/>
              <a:t>Children under 18 may not be compulsorily recruited into armed forces.</a:t>
            </a:r>
          </a:p>
          <a:p>
            <a:endParaRPr lang="en-CA" dirty="0"/>
          </a:p>
          <a:p>
            <a:r>
              <a:rPr lang="en-CA" dirty="0"/>
              <a:t>Armed forces members under 18 should not engage in hostilities.</a:t>
            </a:r>
          </a:p>
        </p:txBody>
      </p:sp>
    </p:spTree>
    <p:extLst>
      <p:ext uri="{BB962C8B-B14F-4D97-AF65-F5344CB8AC3E}">
        <p14:creationId xmlns:p14="http://schemas.microsoft.com/office/powerpoint/2010/main" val="29307023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marL="109728" indent="0">
              <a:buNone/>
            </a:pPr>
            <a:r>
              <a:rPr lang="en-CA" dirty="0"/>
              <a:t>B) </a:t>
            </a:r>
            <a:r>
              <a:rPr lang="en-CA" dirty="0">
                <a:solidFill>
                  <a:schemeClr val="accent1"/>
                </a:solidFill>
              </a:rPr>
              <a:t>The Optional Protocol on the Sale of Children, Child Prostitution and Child Pornography </a:t>
            </a:r>
            <a:r>
              <a:rPr lang="en-CA" dirty="0"/>
              <a:t>(2002; 175 states party).</a:t>
            </a:r>
          </a:p>
          <a:p>
            <a:endParaRPr lang="en-CA" dirty="0"/>
          </a:p>
          <a:p>
            <a:pPr marL="109728" indent="0">
              <a:buNone/>
            </a:pPr>
            <a:r>
              <a:rPr lang="en-CA" dirty="0"/>
              <a:t>C) </a:t>
            </a:r>
            <a:r>
              <a:rPr lang="en-CA" dirty="0">
                <a:solidFill>
                  <a:schemeClr val="accent1"/>
                </a:solidFill>
              </a:rPr>
              <a:t>The Optional Protocol to the CRC on a Communications Procedure </a:t>
            </a:r>
            <a:r>
              <a:rPr lang="en-CA" dirty="0"/>
              <a:t>(2012; 41 states party).</a:t>
            </a:r>
          </a:p>
          <a:p>
            <a:endParaRPr lang="en-CA" dirty="0"/>
          </a:p>
          <a:p>
            <a:r>
              <a:rPr lang="en-CA" dirty="0"/>
              <a:t>Allows children or their representatives to file individual complaints about violations.</a:t>
            </a:r>
          </a:p>
        </p:txBody>
      </p:sp>
    </p:spTree>
    <p:extLst>
      <p:ext uri="{BB962C8B-B14F-4D97-AF65-F5344CB8AC3E}">
        <p14:creationId xmlns:p14="http://schemas.microsoft.com/office/powerpoint/2010/main" val="8147223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CA" dirty="0">
                <a:solidFill>
                  <a:schemeClr val="accent1"/>
                </a:solidFill>
              </a:rPr>
              <a:t>A couple of issues:</a:t>
            </a:r>
          </a:p>
          <a:p>
            <a:endParaRPr lang="en-CA" dirty="0"/>
          </a:p>
          <a:p>
            <a:pPr marL="109728" indent="0">
              <a:buNone/>
            </a:pPr>
            <a:r>
              <a:rPr lang="en-CA" dirty="0"/>
              <a:t>1) Children need advocates to secure their rights.</a:t>
            </a:r>
          </a:p>
          <a:p>
            <a:endParaRPr lang="en-CA" dirty="0"/>
          </a:p>
          <a:p>
            <a:pPr marL="109728" indent="0">
              <a:buNone/>
            </a:pPr>
            <a:r>
              <a:rPr lang="en-CA" dirty="0"/>
              <a:t>2) Who should represent the child and define their best interests?</a:t>
            </a:r>
          </a:p>
        </p:txBody>
      </p:sp>
    </p:spTree>
    <p:extLst>
      <p:ext uri="{BB962C8B-B14F-4D97-AF65-F5344CB8AC3E}">
        <p14:creationId xmlns:p14="http://schemas.microsoft.com/office/powerpoint/2010/main" val="14369580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pPr marL="109728" indent="0" algn="ctr">
              <a:buNone/>
            </a:pPr>
            <a:r>
              <a:rPr lang="en-CA" b="1" u="sng" dirty="0"/>
              <a:t>Migrants</a:t>
            </a:r>
          </a:p>
          <a:p>
            <a:endParaRPr lang="en-CA" dirty="0"/>
          </a:p>
          <a:p>
            <a:r>
              <a:rPr lang="en-CA" dirty="0"/>
              <a:t>According to the </a:t>
            </a:r>
            <a:r>
              <a:rPr lang="en-CA" dirty="0">
                <a:solidFill>
                  <a:schemeClr val="accent1"/>
                </a:solidFill>
              </a:rPr>
              <a:t>International Organization for Migration (IOM)</a:t>
            </a:r>
            <a:r>
              <a:rPr lang="en-CA" dirty="0"/>
              <a:t>, more than </a:t>
            </a:r>
            <a:r>
              <a:rPr lang="en-CA" dirty="0">
                <a:solidFill>
                  <a:schemeClr val="accent1"/>
                </a:solidFill>
              </a:rPr>
              <a:t>750,000 migrants </a:t>
            </a:r>
            <a:r>
              <a:rPr lang="en-CA" dirty="0"/>
              <a:t>arrived in Europe by sea in 2015.</a:t>
            </a:r>
          </a:p>
          <a:p>
            <a:endParaRPr lang="en-CA" dirty="0"/>
          </a:p>
          <a:p>
            <a:r>
              <a:rPr lang="en-CA" dirty="0"/>
              <a:t>More than </a:t>
            </a:r>
            <a:r>
              <a:rPr lang="en-CA" dirty="0">
                <a:solidFill>
                  <a:schemeClr val="accent1"/>
                </a:solidFill>
              </a:rPr>
              <a:t>3,400 migrants drowned </a:t>
            </a:r>
            <a:r>
              <a:rPr lang="en-CA" dirty="0"/>
              <a:t>while attempting to cross the Mediterranean Sea.</a:t>
            </a:r>
          </a:p>
          <a:p>
            <a:endParaRPr lang="en-CA" dirty="0"/>
          </a:p>
          <a:p>
            <a:r>
              <a:rPr lang="en-CA" dirty="0"/>
              <a:t>More than 700,00 migrants demanded </a:t>
            </a:r>
            <a:r>
              <a:rPr lang="en-CA" dirty="0">
                <a:solidFill>
                  <a:schemeClr val="accent1"/>
                </a:solidFill>
              </a:rPr>
              <a:t>asylum </a:t>
            </a:r>
            <a:r>
              <a:rPr lang="en-CA" dirty="0"/>
              <a:t>in Europe.</a:t>
            </a:r>
          </a:p>
          <a:p>
            <a:endParaRPr lang="en-CA" dirty="0"/>
          </a:p>
          <a:p>
            <a:r>
              <a:rPr lang="en-CA" dirty="0"/>
              <a:t>Most of these applications for asylum were rejected.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1907271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CA" dirty="0"/>
              <a:t>The principal </a:t>
            </a:r>
            <a:r>
              <a:rPr lang="en-CA" dirty="0">
                <a:solidFill>
                  <a:schemeClr val="accent1"/>
                </a:solidFill>
              </a:rPr>
              <a:t>countries of origin </a:t>
            </a:r>
            <a:r>
              <a:rPr lang="en-CA" dirty="0"/>
              <a:t>of European migrants in 2015 were:</a:t>
            </a:r>
          </a:p>
          <a:p>
            <a:endParaRPr lang="en-CA" dirty="0"/>
          </a:p>
          <a:p>
            <a:pPr marL="109728" indent="0">
              <a:buNone/>
            </a:pPr>
            <a:r>
              <a:rPr lang="en-CA" dirty="0"/>
              <a:t>1) Syria (over 180,000).</a:t>
            </a:r>
          </a:p>
          <a:p>
            <a:pPr marL="109728" indent="0">
              <a:buNone/>
            </a:pPr>
            <a:r>
              <a:rPr lang="en-CA" dirty="0"/>
              <a:t>2) Afghanistan (over 80,000).</a:t>
            </a:r>
          </a:p>
          <a:p>
            <a:pPr marL="109728" indent="0">
              <a:buNone/>
            </a:pPr>
            <a:r>
              <a:rPr lang="en-CA" dirty="0"/>
              <a:t>3) Kosovo (over 60,000).</a:t>
            </a:r>
          </a:p>
          <a:p>
            <a:pPr marL="109728" indent="0">
              <a:buNone/>
            </a:pPr>
            <a:r>
              <a:rPr lang="en-CA" dirty="0"/>
              <a:t>4) Iraq (over 50,000).</a:t>
            </a:r>
          </a:p>
          <a:p>
            <a:pPr marL="109728" indent="0">
              <a:buNone/>
            </a:pPr>
            <a:r>
              <a:rPr lang="en-CA" dirty="0"/>
              <a:t>5) Albania (over 50,000).</a:t>
            </a:r>
          </a:p>
        </p:txBody>
      </p:sp>
    </p:spTree>
    <p:extLst>
      <p:ext uri="{BB962C8B-B14F-4D97-AF65-F5344CB8AC3E}">
        <p14:creationId xmlns:p14="http://schemas.microsoft.com/office/powerpoint/2010/main" val="40329469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CA" dirty="0"/>
              <a:t>Migrants flee </a:t>
            </a:r>
            <a:r>
              <a:rPr lang="en-CA" dirty="0">
                <a:solidFill>
                  <a:schemeClr val="accent1"/>
                </a:solidFill>
              </a:rPr>
              <a:t>armed conflict and poor economic conditions</a:t>
            </a:r>
            <a:r>
              <a:rPr lang="en-CA" dirty="0"/>
              <a:t>.</a:t>
            </a:r>
          </a:p>
          <a:p>
            <a:endParaRPr lang="en-CA" dirty="0"/>
          </a:p>
          <a:p>
            <a:r>
              <a:rPr lang="en-CA" dirty="0"/>
              <a:t>But the problem is that destination countries often treat migrants as </a:t>
            </a:r>
            <a:r>
              <a:rPr lang="en-CA" dirty="0">
                <a:solidFill>
                  <a:schemeClr val="accent1"/>
                </a:solidFill>
              </a:rPr>
              <a:t>security threats</a:t>
            </a:r>
            <a:r>
              <a:rPr lang="en-CA" dirty="0"/>
              <a:t>, labelling them as potential criminals and terrorists.</a:t>
            </a:r>
          </a:p>
        </p:txBody>
      </p:sp>
    </p:spTree>
    <p:extLst>
      <p:ext uri="{BB962C8B-B14F-4D97-AF65-F5344CB8AC3E}">
        <p14:creationId xmlns:p14="http://schemas.microsoft.com/office/powerpoint/2010/main" val="15479388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/>
              <a:t>The migrants are subjected to </a:t>
            </a:r>
            <a:r>
              <a:rPr lang="en-CA" dirty="0">
                <a:solidFill>
                  <a:schemeClr val="accent1"/>
                </a:solidFill>
              </a:rPr>
              <a:t>abuse by human traffickers</a:t>
            </a:r>
            <a:r>
              <a:rPr lang="en-CA" dirty="0"/>
              <a:t>.</a:t>
            </a:r>
          </a:p>
          <a:p>
            <a:endParaRPr lang="en-CA" dirty="0"/>
          </a:p>
          <a:p>
            <a:r>
              <a:rPr lang="en-CA" dirty="0"/>
              <a:t>The military forces which intercept the migrants treat them as </a:t>
            </a:r>
            <a:r>
              <a:rPr lang="en-CA" dirty="0">
                <a:solidFill>
                  <a:schemeClr val="accent1"/>
                </a:solidFill>
              </a:rPr>
              <a:t>prisoners</a:t>
            </a:r>
            <a:r>
              <a:rPr lang="en-CA" dirty="0"/>
              <a:t>.</a:t>
            </a:r>
          </a:p>
          <a:p>
            <a:endParaRPr lang="en-CA" dirty="0"/>
          </a:p>
          <a:p>
            <a:r>
              <a:rPr lang="en-CA" dirty="0"/>
              <a:t>The migrants are often </a:t>
            </a:r>
            <a:r>
              <a:rPr lang="en-CA" dirty="0">
                <a:solidFill>
                  <a:schemeClr val="accent1"/>
                </a:solidFill>
              </a:rPr>
              <a:t>mistreated by xenophobic citizens</a:t>
            </a:r>
            <a:r>
              <a:rPr lang="en-CA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15806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CA" dirty="0"/>
              <a:t>Under the </a:t>
            </a:r>
            <a:r>
              <a:rPr lang="en-CA" dirty="0">
                <a:solidFill>
                  <a:schemeClr val="accent1"/>
                </a:solidFill>
              </a:rPr>
              <a:t>UN Convention Relating to the Status of Refugees </a:t>
            </a:r>
            <a:r>
              <a:rPr lang="en-CA" dirty="0"/>
              <a:t>(1951, 145 parties), refugees have the right of non-</a:t>
            </a:r>
            <a:r>
              <a:rPr lang="en-CA" dirty="0" err="1"/>
              <a:t>refoulement</a:t>
            </a:r>
            <a:r>
              <a:rPr lang="en-CA" dirty="0"/>
              <a:t> to countries where their lives will be endangered.</a:t>
            </a:r>
          </a:p>
          <a:p>
            <a:endParaRPr lang="en-CA" dirty="0"/>
          </a:p>
          <a:p>
            <a:r>
              <a:rPr lang="en-CA" dirty="0"/>
              <a:t>The convention assures refugees’ rights to work, education, public assistance, social security, and travel documents.</a:t>
            </a:r>
          </a:p>
        </p:txBody>
      </p:sp>
    </p:spTree>
    <p:extLst>
      <p:ext uri="{BB962C8B-B14F-4D97-AF65-F5344CB8AC3E}">
        <p14:creationId xmlns:p14="http://schemas.microsoft.com/office/powerpoint/2010/main" val="28425902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CA" dirty="0"/>
              <a:t>The UN Refugee Convention was originally restricted to refugees from events “occurring in Europe” or “occurring in Europe or elsewhere” prior to 1951. </a:t>
            </a:r>
          </a:p>
          <a:p>
            <a:endParaRPr lang="en-CA" dirty="0">
              <a:solidFill>
                <a:schemeClr val="accent1"/>
              </a:solidFill>
            </a:endParaRPr>
          </a:p>
          <a:p>
            <a:r>
              <a:rPr lang="en-CA" dirty="0">
                <a:solidFill>
                  <a:schemeClr val="accent1"/>
                </a:solidFill>
              </a:rPr>
              <a:t>The Protocol Relating to the Status of Refugees </a:t>
            </a:r>
            <a:r>
              <a:rPr lang="en-CA" dirty="0"/>
              <a:t>(1967; 146 parties) removed the temporal and geographic restrictions of the Refugee Convention.</a:t>
            </a:r>
          </a:p>
        </p:txBody>
      </p:sp>
    </p:spTree>
    <p:extLst>
      <p:ext uri="{BB962C8B-B14F-4D97-AF65-F5344CB8AC3E}">
        <p14:creationId xmlns:p14="http://schemas.microsoft.com/office/powerpoint/2010/main" val="33129540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marL="109728" indent="0" algn="ctr">
              <a:buNone/>
            </a:pPr>
            <a:r>
              <a:rPr lang="en-CA" b="1" u="sng" dirty="0"/>
              <a:t>Indigenous Peoples</a:t>
            </a:r>
          </a:p>
          <a:p>
            <a:endParaRPr lang="en-CA" dirty="0"/>
          </a:p>
          <a:p>
            <a:r>
              <a:rPr lang="en-CA" dirty="0">
                <a:solidFill>
                  <a:schemeClr val="accent1"/>
                </a:solidFill>
              </a:rPr>
              <a:t>The UN Declaration on the Rights of Indigenous Peoples (UNDRIP) </a:t>
            </a:r>
            <a:r>
              <a:rPr lang="en-CA" dirty="0"/>
              <a:t>was adopted by the General Assembly in September 2007.</a:t>
            </a:r>
          </a:p>
          <a:p>
            <a:endParaRPr lang="en-CA" dirty="0"/>
          </a:p>
          <a:p>
            <a:r>
              <a:rPr lang="en-CA" dirty="0"/>
              <a:t>144 states voted in favour, 11 abstained, and 4 voted against (Australia, Canada, New Zealand, United States).</a:t>
            </a:r>
          </a:p>
        </p:txBody>
      </p:sp>
    </p:spTree>
    <p:extLst>
      <p:ext uri="{BB962C8B-B14F-4D97-AF65-F5344CB8AC3E}">
        <p14:creationId xmlns:p14="http://schemas.microsoft.com/office/powerpoint/2010/main" val="32306447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CA" dirty="0"/>
              <a:t>In May 2016, Canada officially removed its objector status to UNDRIP. All four objectors now support the UNDRIP as a non-legally-binding resolution.</a:t>
            </a:r>
          </a:p>
          <a:p>
            <a:endParaRPr lang="en-CA" dirty="0"/>
          </a:p>
          <a:p>
            <a:r>
              <a:rPr lang="en-CA" dirty="0"/>
              <a:t>UNDRIP proclaims the</a:t>
            </a:r>
            <a:r>
              <a:rPr lang="en-CA" dirty="0">
                <a:solidFill>
                  <a:schemeClr val="accent1"/>
                </a:solidFill>
              </a:rPr>
              <a:t> individual and collective rights</a:t>
            </a:r>
            <a:r>
              <a:rPr lang="en-CA" dirty="0"/>
              <a:t> of indigenous peoples, as well as their rights to culture, language, identity, health, education, and employment, among other issues.</a:t>
            </a:r>
          </a:p>
        </p:txBody>
      </p:sp>
    </p:spTree>
    <p:extLst>
      <p:ext uri="{BB962C8B-B14F-4D97-AF65-F5344CB8AC3E}">
        <p14:creationId xmlns:p14="http://schemas.microsoft.com/office/powerpoint/2010/main" val="27871798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marL="109728" indent="0">
              <a:buNone/>
            </a:pPr>
            <a:r>
              <a:rPr lang="en-CA" dirty="0"/>
              <a:t>UNDRIP:</a:t>
            </a:r>
          </a:p>
          <a:p>
            <a:r>
              <a:rPr lang="en-CA" dirty="0"/>
              <a:t>Stresses the rights of indigenous peoples to </a:t>
            </a:r>
            <a:r>
              <a:rPr lang="en-CA" dirty="0">
                <a:solidFill>
                  <a:schemeClr val="accent1"/>
                </a:solidFill>
              </a:rPr>
              <a:t>maintain their cultures</a:t>
            </a:r>
            <a:r>
              <a:rPr lang="en-CA" dirty="0"/>
              <a:t>.</a:t>
            </a:r>
          </a:p>
          <a:p>
            <a:endParaRPr lang="en-CA" dirty="0"/>
          </a:p>
          <a:p>
            <a:r>
              <a:rPr lang="en-CA" dirty="0">
                <a:solidFill>
                  <a:schemeClr val="accent1"/>
                </a:solidFill>
              </a:rPr>
              <a:t>Prohibits discrimination</a:t>
            </a:r>
            <a:r>
              <a:rPr lang="en-CA" dirty="0"/>
              <a:t> against them.</a:t>
            </a:r>
          </a:p>
          <a:p>
            <a:endParaRPr lang="en-CA" dirty="0"/>
          </a:p>
          <a:p>
            <a:r>
              <a:rPr lang="en-CA" dirty="0">
                <a:solidFill>
                  <a:schemeClr val="accent1"/>
                </a:solidFill>
              </a:rPr>
              <a:t>Encourages countries to work with indigenous peoples </a:t>
            </a:r>
            <a:r>
              <a:rPr lang="en-CA" dirty="0"/>
              <a:t>to solve global issues.</a:t>
            </a:r>
          </a:p>
        </p:txBody>
      </p:sp>
    </p:spTree>
    <p:extLst>
      <p:ext uri="{BB962C8B-B14F-4D97-AF65-F5344CB8AC3E}">
        <p14:creationId xmlns:p14="http://schemas.microsoft.com/office/powerpoint/2010/main" val="194780199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marL="109728" indent="0" algn="ctr">
              <a:buNone/>
            </a:pPr>
            <a:r>
              <a:rPr lang="en-CA" b="1" u="sng" dirty="0"/>
              <a:t>LGBTQ+ Persons</a:t>
            </a:r>
          </a:p>
          <a:p>
            <a:endParaRPr lang="en-CA" dirty="0"/>
          </a:p>
          <a:p>
            <a:r>
              <a:rPr lang="en-CA" dirty="0"/>
              <a:t>In 2011, the </a:t>
            </a:r>
            <a:r>
              <a:rPr lang="en-CA" dirty="0">
                <a:solidFill>
                  <a:schemeClr val="accent1"/>
                </a:solidFill>
              </a:rPr>
              <a:t>UN Human Rights Council </a:t>
            </a:r>
            <a:r>
              <a:rPr lang="en-CA" dirty="0"/>
              <a:t>adopted a resolution calling for universal rights for LGBTQ+ people.</a:t>
            </a:r>
          </a:p>
          <a:p>
            <a:endParaRPr lang="en-CA" dirty="0"/>
          </a:p>
          <a:p>
            <a:r>
              <a:rPr lang="en-CA" dirty="0"/>
              <a:t>The resolution was introduced by South Africa, and passed by a vote of 23-19, with 3 abstentions.</a:t>
            </a:r>
          </a:p>
        </p:txBody>
      </p:sp>
    </p:spTree>
    <p:extLst>
      <p:ext uri="{BB962C8B-B14F-4D97-AF65-F5344CB8AC3E}">
        <p14:creationId xmlns:p14="http://schemas.microsoft.com/office/powerpoint/2010/main" val="98321941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CA" dirty="0">
                <a:solidFill>
                  <a:schemeClr val="accent1"/>
                </a:solidFill>
              </a:rPr>
              <a:t>LGBTQ+ rights include:</a:t>
            </a:r>
          </a:p>
          <a:p>
            <a:endParaRPr lang="en-CA" dirty="0"/>
          </a:p>
          <a:p>
            <a:r>
              <a:rPr lang="en-CA" dirty="0"/>
              <a:t>Government recognition of same-sex relationships.</a:t>
            </a:r>
          </a:p>
          <a:p>
            <a:r>
              <a:rPr lang="en-CA" dirty="0"/>
              <a:t>Allowing LGBTQ+ adoption.</a:t>
            </a:r>
          </a:p>
          <a:p>
            <a:r>
              <a:rPr lang="en-CA" dirty="0"/>
              <a:t>Anti-bullying and hate crime laws.</a:t>
            </a:r>
          </a:p>
          <a:p>
            <a:r>
              <a:rPr lang="en-CA" dirty="0"/>
              <a:t>Legal recognition of reassigned gender.</a:t>
            </a:r>
          </a:p>
        </p:txBody>
      </p:sp>
    </p:spTree>
    <p:extLst>
      <p:ext uri="{BB962C8B-B14F-4D97-AF65-F5344CB8AC3E}">
        <p14:creationId xmlns:p14="http://schemas.microsoft.com/office/powerpoint/2010/main" val="246838686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CA" dirty="0"/>
              <a:t>Immigration equality laws.</a:t>
            </a:r>
          </a:p>
          <a:p>
            <a:r>
              <a:rPr lang="en-CA" dirty="0"/>
              <a:t>Anti-discrimination laws.</a:t>
            </a:r>
          </a:p>
          <a:p>
            <a:r>
              <a:rPr lang="en-CA" dirty="0"/>
              <a:t>Equal age of consent laws.</a:t>
            </a:r>
          </a:p>
          <a:p>
            <a:r>
              <a:rPr lang="en-CA" dirty="0"/>
              <a:t>Equal access to assisted reproductive technology.</a:t>
            </a:r>
          </a:p>
          <a:p>
            <a:r>
              <a:rPr lang="en-CA" dirty="0"/>
              <a:t>Access to sex reassignment surgery and hormone replacement therapy.</a:t>
            </a:r>
          </a:p>
          <a:p>
            <a:r>
              <a:rPr lang="en-CA" dirty="0"/>
              <a:t>Allowing LGBTQ+ persons to serve openly in the military.</a:t>
            </a:r>
          </a:p>
          <a:p>
            <a:r>
              <a:rPr lang="en-CA" dirty="0"/>
              <a:t>Allowing men who have sex with men to donate blood.</a:t>
            </a:r>
          </a:p>
        </p:txBody>
      </p:sp>
    </p:spTree>
    <p:extLst>
      <p:ext uri="{BB962C8B-B14F-4D97-AF65-F5344CB8AC3E}">
        <p14:creationId xmlns:p14="http://schemas.microsoft.com/office/powerpoint/2010/main" val="2143752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CA" dirty="0"/>
              <a:t>As of 2018, </a:t>
            </a:r>
            <a:r>
              <a:rPr lang="en-CA" dirty="0">
                <a:solidFill>
                  <a:schemeClr val="accent1"/>
                </a:solidFill>
              </a:rPr>
              <a:t>26 countries</a:t>
            </a:r>
            <a:r>
              <a:rPr lang="en-CA" dirty="0"/>
              <a:t>, mostly Western, </a:t>
            </a:r>
            <a:r>
              <a:rPr lang="en-CA" dirty="0">
                <a:solidFill>
                  <a:schemeClr val="accent1"/>
                </a:solidFill>
              </a:rPr>
              <a:t>recognized same-sex marriage and grant LGBTQ+ rights</a:t>
            </a:r>
            <a:r>
              <a:rPr lang="en-CA" dirty="0"/>
              <a:t>.</a:t>
            </a:r>
          </a:p>
          <a:p>
            <a:endParaRPr lang="en-CA" dirty="0"/>
          </a:p>
          <a:p>
            <a:r>
              <a:rPr lang="en-CA" dirty="0"/>
              <a:t>But </a:t>
            </a:r>
            <a:r>
              <a:rPr lang="en-CA" dirty="0">
                <a:solidFill>
                  <a:schemeClr val="accent1"/>
                </a:solidFill>
              </a:rPr>
              <a:t>73 countries</a:t>
            </a:r>
            <a:r>
              <a:rPr lang="en-CA" dirty="0"/>
              <a:t>, mostly Asian and African, </a:t>
            </a:r>
            <a:r>
              <a:rPr lang="en-CA" dirty="0">
                <a:solidFill>
                  <a:schemeClr val="accent1"/>
                </a:solidFill>
              </a:rPr>
              <a:t>had laws criminalizing homosexuality</a:t>
            </a:r>
            <a:r>
              <a:rPr lang="en-CA" dirty="0"/>
              <a:t>.</a:t>
            </a:r>
          </a:p>
          <a:p>
            <a:endParaRPr lang="en-CA" dirty="0"/>
          </a:p>
          <a:p>
            <a:r>
              <a:rPr lang="en-CA" dirty="0"/>
              <a:t>See: https://</a:t>
            </a:r>
            <a:r>
              <a:rPr lang="en-CA" dirty="0" err="1"/>
              <a:t>www.weforum.org</a:t>
            </a:r>
            <a:r>
              <a:rPr lang="en-CA" dirty="0"/>
              <a:t>/agenda/2018/06/lgbti-rights-around-the-world-in-2018/</a:t>
            </a:r>
          </a:p>
        </p:txBody>
      </p:sp>
    </p:spTree>
    <p:extLst>
      <p:ext uri="{BB962C8B-B14F-4D97-AF65-F5344CB8AC3E}">
        <p14:creationId xmlns:p14="http://schemas.microsoft.com/office/powerpoint/2010/main" val="213877089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356</TotalTime>
  <Words>1072</Words>
  <Application>Microsoft Macintosh PowerPoint</Application>
  <PresentationFormat>On-screen Show (4:3)</PresentationFormat>
  <Paragraphs>140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0" baseType="lpstr">
      <vt:lpstr>Lucida Sans Unicode</vt:lpstr>
      <vt:lpstr>Verdana</vt:lpstr>
      <vt:lpstr>Wingdings 2</vt:lpstr>
      <vt:lpstr>Wingdings 3</vt:lpstr>
      <vt:lpstr>Concourse</vt:lpstr>
      <vt:lpstr>The Human Rights of Specific Groups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Toshiba</Company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Human Rights of Particular Groups</dc:title>
  <dc:creator>Ron&amp;Helen</dc:creator>
  <cp:lastModifiedBy>Mitra Bahmannia</cp:lastModifiedBy>
  <cp:revision>74</cp:revision>
  <dcterms:created xsi:type="dcterms:W3CDTF">2016-11-19T21:55:07Z</dcterms:created>
  <dcterms:modified xsi:type="dcterms:W3CDTF">2019-03-21T14:53:50Z</dcterms:modified>
  <cp:contentStatus/>
</cp:coreProperties>
</file>