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notesSlides/notesSlide1.xml" ContentType="application/vnd.openxmlformats-officedocument.presentationml.notesSlide+xml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embeddings/oleObject20.bin" ContentType="application/vnd.openxmlformats-officedocument.oleObject"/>
  <Override PartName="/ppt/embeddings/oleObject21.bin" ContentType="application/vnd.openxmlformats-officedocument.oleObject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embeddings/oleObject24.bin" ContentType="application/vnd.openxmlformats-officedocument.oleObject"/>
  <Override PartName="/ppt/embeddings/oleObject25.bin" ContentType="application/vnd.openxmlformats-officedocument.oleObject"/>
  <Override PartName="/ppt/embeddings/Microsoft_Equation1.bin" ContentType="application/vnd.openxmlformats-officedocument.oleObject"/>
  <Override PartName="/ppt/embeddings/oleObject26.bin" ContentType="application/vnd.openxmlformats-officedocument.oleObject"/>
  <Override PartName="/ppt/embeddings/oleObject27.bin" ContentType="application/vnd.openxmlformats-officedocument.oleObject"/>
  <Override PartName="/ppt/embeddings/oleObject28.bin" ContentType="application/vnd.openxmlformats-officedocument.oleObject"/>
  <Override PartName="/ppt/embeddings/oleObject29.bin" ContentType="application/vnd.openxmlformats-officedocument.oleObject"/>
  <Override PartName="/ppt/embeddings/oleObject30.bin" ContentType="application/vnd.openxmlformats-officedocument.oleObject"/>
  <Override PartName="/ppt/embeddings/oleObject31.bin" ContentType="application/vnd.openxmlformats-officedocument.oleObject"/>
  <Override PartName="/ppt/embeddings/oleObject32.bin" ContentType="application/vnd.openxmlformats-officedocument.oleObject"/>
  <Override PartName="/ppt/embeddings/oleObject33.bin" ContentType="application/vnd.openxmlformats-officedocument.oleObject"/>
  <Override PartName="/ppt/embeddings/oleObject34.bin" ContentType="application/vnd.openxmlformats-officedocument.oleObject"/>
  <Override PartName="/ppt/embeddings/oleObject35.bin" ContentType="application/vnd.openxmlformats-officedocument.oleObject"/>
  <Override PartName="/ppt/embeddings/oleObject36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87" r:id="rId1"/>
  </p:sldMasterIdLst>
  <p:notesMasterIdLst>
    <p:notesMasterId r:id="rId46"/>
  </p:notesMasterIdLst>
  <p:handoutMasterIdLst>
    <p:handoutMasterId r:id="rId47"/>
  </p:handoutMasterIdLst>
  <p:sldIdLst>
    <p:sldId id="357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315" r:id="rId17"/>
    <p:sldId id="276" r:id="rId18"/>
    <p:sldId id="317" r:id="rId19"/>
    <p:sldId id="326" r:id="rId20"/>
    <p:sldId id="327" r:id="rId21"/>
    <p:sldId id="320" r:id="rId22"/>
    <p:sldId id="321" r:id="rId23"/>
    <p:sldId id="323" r:id="rId24"/>
    <p:sldId id="324" r:id="rId25"/>
    <p:sldId id="325" r:id="rId26"/>
    <p:sldId id="331" r:id="rId27"/>
    <p:sldId id="333" r:id="rId28"/>
    <p:sldId id="332" r:id="rId29"/>
    <p:sldId id="278" r:id="rId30"/>
    <p:sldId id="281" r:id="rId31"/>
    <p:sldId id="282" r:id="rId32"/>
    <p:sldId id="283" r:id="rId33"/>
    <p:sldId id="284" r:id="rId34"/>
    <p:sldId id="287" r:id="rId35"/>
    <p:sldId id="288" r:id="rId36"/>
    <p:sldId id="346" r:id="rId37"/>
    <p:sldId id="349" r:id="rId38"/>
    <p:sldId id="354" r:id="rId39"/>
    <p:sldId id="350" r:id="rId40"/>
    <p:sldId id="351" r:id="rId41"/>
    <p:sldId id="352" r:id="rId42"/>
    <p:sldId id="353" r:id="rId43"/>
    <p:sldId id="355" r:id="rId44"/>
    <p:sldId id="356" r:id="rId45"/>
  </p:sldIdLst>
  <p:sldSz cx="9144000" cy="6858000" type="screen4x3"/>
  <p:notesSz cx="6858000" cy="91440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DE0BD"/>
    <a:srgbClr val="F983C1"/>
    <a:srgbClr val="00CC99"/>
    <a:srgbClr val="FCC98C"/>
    <a:srgbClr val="FFCCFF"/>
    <a:srgbClr val="CCFF99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79" autoAdjust="0"/>
    <p:restoredTop sz="94647" autoAdjust="0"/>
  </p:normalViewPr>
  <p:slideViewPr>
    <p:cSldViewPr>
      <p:cViewPr varScale="1">
        <p:scale>
          <a:sx n="108" d="100"/>
          <a:sy n="108" d="100"/>
        </p:scale>
        <p:origin x="-1352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28"/>
    </p:cViewPr>
  </p:sorterViewPr>
  <p:notesViewPr>
    <p:cSldViewPr>
      <p:cViewPr>
        <p:scale>
          <a:sx n="75" d="100"/>
          <a:sy n="75" d="100"/>
        </p:scale>
        <p:origin x="-2220" y="-336"/>
      </p:cViewPr>
      <p:guideLst>
        <p:guide orient="horz" pos="2880"/>
        <p:guide pos="2160"/>
      </p:guideLst>
    </p:cSldViewPr>
  </p:notesViewPr>
  <p:gridSpacing cx="36576" cy="36576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notesMaster" Target="notesMasters/notesMaster1.xml"/><Relationship Id="rId47" Type="http://schemas.openxmlformats.org/officeDocument/2006/relationships/handoutMaster" Target="handoutMasters/handoutMaster1.xml"/><Relationship Id="rId48" Type="http://schemas.openxmlformats.org/officeDocument/2006/relationships/printerSettings" Target="printerSettings/printerSettings1.bin"/><Relationship Id="rId49" Type="http://schemas.openxmlformats.org/officeDocument/2006/relationships/presProps" Target="pres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viewProps" Target="viewProps.xml"/><Relationship Id="rId51" Type="http://schemas.openxmlformats.org/officeDocument/2006/relationships/theme" Target="theme/theme1.xml"/><Relationship Id="rId5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Relationship Id="rId2" Type="http://schemas.openxmlformats.org/officeDocument/2006/relationships/image" Target="../media/image4.wmf"/><Relationship Id="rId3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4" Type="http://schemas.openxmlformats.org/officeDocument/2006/relationships/image" Target="../media/image11.wmf"/><Relationship Id="rId1" Type="http://schemas.openxmlformats.org/officeDocument/2006/relationships/image" Target="../media/image8.wmf"/><Relationship Id="rId2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4" Type="http://schemas.openxmlformats.org/officeDocument/2006/relationships/image" Target="../media/image14.wmf"/><Relationship Id="rId5" Type="http://schemas.openxmlformats.org/officeDocument/2006/relationships/image" Target="../media/image15.wmf"/><Relationship Id="rId1" Type="http://schemas.openxmlformats.org/officeDocument/2006/relationships/image" Target="../media/image8.wmf"/><Relationship Id="rId2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Relationship Id="rId2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Relationship Id="rId2" Type="http://schemas.openxmlformats.org/officeDocument/2006/relationships/image" Target="../media/image15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Relationship Id="rId2" Type="http://schemas.openxmlformats.org/officeDocument/2006/relationships/image" Target="../media/image21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4" Type="http://schemas.openxmlformats.org/officeDocument/2006/relationships/image" Target="../media/image26.wmf"/><Relationship Id="rId5" Type="http://schemas.openxmlformats.org/officeDocument/2006/relationships/image" Target="../media/image27.wmf"/><Relationship Id="rId1" Type="http://schemas.openxmlformats.org/officeDocument/2006/relationships/image" Target="../media/image25.wmf"/><Relationship Id="rId2" Type="http://schemas.openxmlformats.org/officeDocument/2006/relationships/image" Target="../media/image9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Relationship Id="rId2" Type="http://schemas.openxmlformats.org/officeDocument/2006/relationships/image" Target="../media/image29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Relationship Id="rId2" Type="http://schemas.openxmlformats.org/officeDocument/2006/relationships/image" Target="../media/image28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Relationship Id="rId2" Type="http://schemas.openxmlformats.org/officeDocument/2006/relationships/image" Target="../media/image2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76200" y="8823325"/>
            <a:ext cx="6705600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79" name="Line 7"/>
          <p:cNvSpPr>
            <a:spLocks noChangeShapeType="1"/>
          </p:cNvSpPr>
          <p:nvPr/>
        </p:nvSpPr>
        <p:spPr bwMode="auto">
          <a:xfrm>
            <a:off x="828675" y="8763000"/>
            <a:ext cx="56229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71438" y="55563"/>
            <a:ext cx="671512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l" eaLnBrk="0" hangingPunct="0">
              <a:tabLst>
                <a:tab pos="285750" algn="l"/>
                <a:tab pos="3257550" algn="ctr"/>
                <a:tab pos="6457950" algn="r"/>
              </a:tabLst>
              <a:defRPr/>
            </a:pPr>
            <a:r>
              <a:rPr lang="en-US" sz="1200" dirty="0">
                <a:latin typeface="Arial" pitchFamily="34" charset="0"/>
              </a:rPr>
              <a:t>	Chapter 9		 9-</a:t>
            </a:r>
            <a:fld id="{906A0779-8239-4759-91CF-FADB39DA77FD}" type="slidenum">
              <a:rPr lang="en-US" sz="1200">
                <a:latin typeface="Arial" pitchFamily="34" charset="0"/>
              </a:rPr>
              <a:pPr algn="l" eaLnBrk="0" hangingPunct="0">
                <a:tabLst>
                  <a:tab pos="285750" algn="l"/>
                  <a:tab pos="3257550" algn="ctr"/>
                  <a:tab pos="6457950" algn="r"/>
                </a:tabLst>
                <a:defRPr/>
              </a:pPr>
              <a:t>‹#›</a:t>
            </a:fld>
            <a:endParaRPr lang="en-US" sz="1200" dirty="0">
              <a:latin typeface="Arial" pitchFamily="34" charset="0"/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71438" y="8818563"/>
            <a:ext cx="6715125" cy="241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hangingPunct="0">
              <a:tabLst>
                <a:tab pos="285750" algn="l"/>
                <a:tab pos="6457950" algn="r"/>
              </a:tabLst>
              <a:defRPr/>
            </a:pPr>
            <a:r>
              <a:rPr lang="en-US" sz="1000" dirty="0">
                <a:latin typeface="Arial" pitchFamily="34" charset="0"/>
              </a:rPr>
              <a:t>Statistics for Business and Economics, 7/e	Copyright © 2010 Pearson Education, Inc. Publishing as Prentice Hall</a:t>
            </a:r>
          </a:p>
        </p:txBody>
      </p:sp>
    </p:spTree>
    <p:extLst>
      <p:ext uri="{BB962C8B-B14F-4D97-AF65-F5344CB8AC3E}">
        <p14:creationId xmlns:p14="http://schemas.microsoft.com/office/powerpoint/2010/main" val="576503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76600"/>
            <a:ext cx="5029200" cy="5181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6563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524000" y="533400"/>
            <a:ext cx="3886200" cy="26606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120775" y="3581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1120775" y="3886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1120775" y="41910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5" name="Line 7"/>
          <p:cNvSpPr>
            <a:spLocks noChangeShapeType="1"/>
          </p:cNvSpPr>
          <p:nvPr/>
        </p:nvSpPr>
        <p:spPr bwMode="auto">
          <a:xfrm>
            <a:off x="1120775" y="44958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6" name="Line 8"/>
          <p:cNvSpPr>
            <a:spLocks noChangeShapeType="1"/>
          </p:cNvSpPr>
          <p:nvPr/>
        </p:nvSpPr>
        <p:spPr bwMode="auto">
          <a:xfrm>
            <a:off x="1120775" y="48006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>
            <a:off x="1120775" y="5105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>
            <a:off x="1120775" y="5105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9" name="Line 11"/>
          <p:cNvSpPr>
            <a:spLocks noChangeShapeType="1"/>
          </p:cNvSpPr>
          <p:nvPr/>
        </p:nvSpPr>
        <p:spPr bwMode="auto">
          <a:xfrm>
            <a:off x="1120775" y="5410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>
            <a:off x="1120775" y="57150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1" name="Line 13"/>
          <p:cNvSpPr>
            <a:spLocks noChangeShapeType="1"/>
          </p:cNvSpPr>
          <p:nvPr/>
        </p:nvSpPr>
        <p:spPr bwMode="auto">
          <a:xfrm>
            <a:off x="1120775" y="60198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2" name="Line 14"/>
          <p:cNvSpPr>
            <a:spLocks noChangeShapeType="1"/>
          </p:cNvSpPr>
          <p:nvPr/>
        </p:nvSpPr>
        <p:spPr bwMode="auto">
          <a:xfrm>
            <a:off x="1120775" y="63246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3" name="Line 15"/>
          <p:cNvSpPr>
            <a:spLocks noChangeShapeType="1"/>
          </p:cNvSpPr>
          <p:nvPr/>
        </p:nvSpPr>
        <p:spPr bwMode="auto">
          <a:xfrm>
            <a:off x="1120775" y="6629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4" name="Line 16"/>
          <p:cNvSpPr>
            <a:spLocks noChangeShapeType="1"/>
          </p:cNvSpPr>
          <p:nvPr/>
        </p:nvSpPr>
        <p:spPr bwMode="auto">
          <a:xfrm>
            <a:off x="1120775" y="6934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5" name="Line 17"/>
          <p:cNvSpPr>
            <a:spLocks noChangeShapeType="1"/>
          </p:cNvSpPr>
          <p:nvPr/>
        </p:nvSpPr>
        <p:spPr bwMode="auto">
          <a:xfrm>
            <a:off x="1120775" y="72390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6" name="Line 18"/>
          <p:cNvSpPr>
            <a:spLocks noChangeShapeType="1"/>
          </p:cNvSpPr>
          <p:nvPr/>
        </p:nvSpPr>
        <p:spPr bwMode="auto">
          <a:xfrm>
            <a:off x="1120775" y="75438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7" name="Line 19"/>
          <p:cNvSpPr>
            <a:spLocks noChangeShapeType="1"/>
          </p:cNvSpPr>
          <p:nvPr/>
        </p:nvSpPr>
        <p:spPr bwMode="auto">
          <a:xfrm>
            <a:off x="1120775" y="78486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8" name="Line 20"/>
          <p:cNvSpPr>
            <a:spLocks noChangeShapeType="1"/>
          </p:cNvSpPr>
          <p:nvPr/>
        </p:nvSpPr>
        <p:spPr bwMode="auto">
          <a:xfrm>
            <a:off x="1120775" y="81534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9" name="Line 21"/>
          <p:cNvSpPr>
            <a:spLocks noChangeShapeType="1"/>
          </p:cNvSpPr>
          <p:nvPr/>
        </p:nvSpPr>
        <p:spPr bwMode="auto">
          <a:xfrm>
            <a:off x="1120775" y="8458200"/>
            <a:ext cx="46577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72" name="Line 24"/>
          <p:cNvSpPr>
            <a:spLocks noChangeShapeType="1"/>
          </p:cNvSpPr>
          <p:nvPr/>
        </p:nvSpPr>
        <p:spPr bwMode="auto">
          <a:xfrm>
            <a:off x="523875" y="8763000"/>
            <a:ext cx="58515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77788" y="61913"/>
            <a:ext cx="670242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l" eaLnBrk="0" hangingPunct="0">
              <a:tabLst>
                <a:tab pos="285750" algn="l"/>
                <a:tab pos="3257550" algn="ctr"/>
                <a:tab pos="6457950" algn="r"/>
              </a:tabLst>
              <a:defRPr/>
            </a:pPr>
            <a:r>
              <a:rPr lang="en-US" sz="1200" dirty="0">
                <a:latin typeface="Arial" pitchFamily="34" charset="0"/>
              </a:rPr>
              <a:t>	Chapter 9		9-</a:t>
            </a:r>
            <a:fld id="{8A844BA3-DC9B-4D8A-8211-2285A06826CC}" type="slidenum">
              <a:rPr lang="en-US" sz="1200">
                <a:latin typeface="Arial" pitchFamily="34" charset="0"/>
              </a:rPr>
              <a:pPr algn="l" eaLnBrk="0" hangingPunct="0">
                <a:tabLst>
                  <a:tab pos="285750" algn="l"/>
                  <a:tab pos="3257550" algn="ctr"/>
                  <a:tab pos="6457950" algn="r"/>
                </a:tabLst>
                <a:defRPr/>
              </a:pPr>
              <a:t>‹#›</a:t>
            </a:fld>
            <a:endParaRPr lang="en-US" sz="1200" dirty="0">
              <a:latin typeface="Arial" pitchFamily="34" charset="0"/>
            </a:endParaRPr>
          </a:p>
        </p:txBody>
      </p:sp>
      <p:sp>
        <p:nvSpPr>
          <p:cNvPr id="2075" name="Rectangle 27"/>
          <p:cNvSpPr>
            <a:spLocks noChangeArrowheads="1"/>
          </p:cNvSpPr>
          <p:nvPr/>
        </p:nvSpPr>
        <p:spPr bwMode="auto">
          <a:xfrm>
            <a:off x="71438" y="8818563"/>
            <a:ext cx="6715125" cy="241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hangingPunct="0">
              <a:tabLst>
                <a:tab pos="285750" algn="l"/>
                <a:tab pos="6457950" algn="r"/>
              </a:tabLst>
              <a:defRPr/>
            </a:pPr>
            <a:r>
              <a:rPr lang="en-US" sz="1000" dirty="0">
                <a:latin typeface="Arial" pitchFamily="34" charset="0"/>
              </a:rPr>
              <a:t>Statistics for Business and Economics, 7/e	Copyright © 2010 Pearson Education, Inc. Publishing as Prentice Hall</a:t>
            </a:r>
          </a:p>
        </p:txBody>
      </p:sp>
    </p:spTree>
    <p:extLst>
      <p:ext uri="{BB962C8B-B14F-4D97-AF65-F5344CB8AC3E}">
        <p14:creationId xmlns:p14="http://schemas.microsoft.com/office/powerpoint/2010/main" val="39147620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0225"/>
            <a:ext cx="5029200" cy="4117975"/>
          </a:xfrm>
          <a:noFill/>
          <a:ln w="9525"/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6758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cap="flat"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ewbold-7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608263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97" name="Rectangle 103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1438"/>
            <a:ext cx="6400800" cy="176212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Rectangle 1074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6" name="Rectangle 107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9-</a:t>
            </a:r>
            <a:fld id="{5B734309-A5B1-435C-93A7-F07B809E19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</a:t>
            </a:r>
            <a:r>
              <a:rPr lang="en-US" smtClean="0"/>
              <a:t>9-</a:t>
            </a:r>
            <a:fld id="{A87F8DB5-5EAD-4986-83FA-71169E04C08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828800"/>
            <a:ext cx="3962400" cy="4532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828800"/>
            <a:ext cx="3962400" cy="45323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</a:t>
            </a:r>
            <a:r>
              <a:rPr lang="en-US" smtClean="0"/>
              <a:t>9-</a:t>
            </a:r>
            <a:fld id="{2CD4D6A3-222E-48FB-8A4F-AC92D201F1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</a:t>
            </a:r>
            <a:r>
              <a:rPr lang="en-US" smtClean="0"/>
              <a:t>9-</a:t>
            </a:r>
            <a:fld id="{CF67B6DA-DAD1-4E27-808A-ED921BD4824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3" name="Rectangle 1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Ch. </a:t>
            </a:r>
            <a:r>
              <a:rPr lang="en-US" smtClean="0"/>
              <a:t>9-</a:t>
            </a:r>
            <a:fld id="{63F12114-A19F-435F-8797-72B32E4B5E1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8600" y="53340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28600"/>
            <a:ext cx="7383462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342" tIns="42672" rIns="85342" bIns="42672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2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828800"/>
            <a:ext cx="8077200" cy="453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5342" tIns="42672" rIns="85342" bIns="4267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17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534150"/>
            <a:ext cx="438943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5342" tIns="42672" rIns="85342" bIns="42672" numCol="1" anchor="b" anchorCtr="0" compatLnSpc="1">
            <a:prstTxWarp prst="textNoShape">
              <a:avLst/>
            </a:prstTxWarp>
          </a:bodyPr>
          <a:lstStyle>
            <a:lvl1pPr>
              <a:defRPr sz="10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Copyright © 2010 Pearson Education, Inc. Publishing as Prentice Hall</a:t>
            </a:r>
          </a:p>
        </p:txBody>
      </p:sp>
      <p:sp>
        <p:nvSpPr>
          <p:cNvPr id="9217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53415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5342" tIns="42672" rIns="85342" bIns="42672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Ch. 9-</a:t>
            </a:r>
            <a:fld id="{21D834F2-9878-42CF-8A99-69DE8BB044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</p:sldLayoutIdLst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2pPr>
      <a:lvl3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3pPr>
      <a:lvl4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4pPr>
      <a:lvl5pPr algn="ctr" defTabSz="852488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5pPr>
      <a:lvl6pPr marL="457200" algn="ctr" defTabSz="852488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6pPr>
      <a:lvl7pPr marL="914400" algn="ctr" defTabSz="852488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7pPr>
      <a:lvl8pPr marL="1371600" algn="ctr" defTabSz="852488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8pPr>
      <a:lvl9pPr marL="1828800" algn="ctr" defTabSz="852488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itchFamily="34" charset="0"/>
        </a:defRPr>
      </a:lvl9pPr>
    </p:titleStyle>
    <p:bodyStyle>
      <a:lvl1pPr marL="320675" indent="-320675" algn="l" defTabSz="852488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93738" indent="-268288" algn="l" defTabSz="852488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068388" indent="-215900" algn="l" defTabSz="852488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3pPr>
      <a:lvl4pPr marL="1493838" indent="-212725" algn="l" defTabSz="852488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4pPr>
      <a:lvl5pPr marL="1919288" indent="-212725" algn="l" defTabSz="852488" rtl="0" eaLnBrk="0" fontAlgn="base" hangingPunct="0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5pPr>
      <a:lvl6pPr marL="2376488" indent="-212725" algn="l" defTabSz="852488" rtl="0" eaLnBrk="1" fontAlgn="base" hangingPunct="1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6pPr>
      <a:lvl7pPr marL="2833688" indent="-212725" algn="l" defTabSz="852488" rtl="0" eaLnBrk="1" fontAlgn="base" hangingPunct="1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7pPr>
      <a:lvl8pPr marL="3290888" indent="-212725" algn="l" defTabSz="852488" rtl="0" eaLnBrk="1" fontAlgn="base" hangingPunct="1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8pPr>
      <a:lvl9pPr marL="3748088" indent="-212725" algn="l" defTabSz="852488" rtl="0" eaLnBrk="1" fontAlgn="base" hangingPunct="1">
        <a:spcBef>
          <a:spcPct val="20000"/>
        </a:spcBef>
        <a:spcAft>
          <a:spcPct val="0"/>
        </a:spcAft>
        <a:buClr>
          <a:srgbClr val="FD2B4E"/>
        </a:buClr>
        <a:buSzPct val="5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6" Type="http://schemas.openxmlformats.org/officeDocument/2006/relationships/image" Target="../media/image4.wmf"/><Relationship Id="rId7" Type="http://schemas.openxmlformats.org/officeDocument/2006/relationships/oleObject" Target="../embeddings/oleObject3.bin"/><Relationship Id="rId8" Type="http://schemas.openxmlformats.org/officeDocument/2006/relationships/image" Target="../media/image5.wmf"/><Relationship Id="rId9" Type="http://schemas.openxmlformats.org/officeDocument/2006/relationships/image" Target="../media/image6.jpe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4" Type="http://schemas.openxmlformats.org/officeDocument/2006/relationships/image" Target="../media/image7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4" Type="http://schemas.openxmlformats.org/officeDocument/2006/relationships/image" Target="../media/image8.wmf"/><Relationship Id="rId5" Type="http://schemas.openxmlformats.org/officeDocument/2006/relationships/oleObject" Target="../embeddings/oleObject6.bin"/><Relationship Id="rId6" Type="http://schemas.openxmlformats.org/officeDocument/2006/relationships/image" Target="../media/image9.wmf"/><Relationship Id="rId7" Type="http://schemas.openxmlformats.org/officeDocument/2006/relationships/oleObject" Target="../embeddings/oleObject7.bin"/><Relationship Id="rId8" Type="http://schemas.openxmlformats.org/officeDocument/2006/relationships/image" Target="../media/image10.wmf"/><Relationship Id="rId9" Type="http://schemas.openxmlformats.org/officeDocument/2006/relationships/oleObject" Target="../embeddings/oleObject8.bin"/><Relationship Id="rId10" Type="http://schemas.openxmlformats.org/officeDocument/2006/relationships/image" Target="../media/image11.w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3.bin"/><Relationship Id="rId12" Type="http://schemas.openxmlformats.org/officeDocument/2006/relationships/image" Target="../media/image15.w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9.bin"/><Relationship Id="rId4" Type="http://schemas.openxmlformats.org/officeDocument/2006/relationships/image" Target="../media/image8.wmf"/><Relationship Id="rId5" Type="http://schemas.openxmlformats.org/officeDocument/2006/relationships/oleObject" Target="../embeddings/oleObject10.bin"/><Relationship Id="rId6" Type="http://schemas.openxmlformats.org/officeDocument/2006/relationships/image" Target="../media/image12.wmf"/><Relationship Id="rId7" Type="http://schemas.openxmlformats.org/officeDocument/2006/relationships/oleObject" Target="../embeddings/oleObject11.bin"/><Relationship Id="rId8" Type="http://schemas.openxmlformats.org/officeDocument/2006/relationships/image" Target="../media/image13.wmf"/><Relationship Id="rId9" Type="http://schemas.openxmlformats.org/officeDocument/2006/relationships/oleObject" Target="../embeddings/oleObject12.bin"/><Relationship Id="rId10" Type="http://schemas.openxmlformats.org/officeDocument/2006/relationships/image" Target="../media/image14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4" Type="http://schemas.openxmlformats.org/officeDocument/2006/relationships/image" Target="../media/image11.wmf"/><Relationship Id="rId5" Type="http://schemas.openxmlformats.org/officeDocument/2006/relationships/oleObject" Target="../embeddings/oleObject15.bin"/><Relationship Id="rId6" Type="http://schemas.openxmlformats.org/officeDocument/2006/relationships/image" Target="../media/image16.w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4" Type="http://schemas.openxmlformats.org/officeDocument/2006/relationships/image" Target="../media/image18.wmf"/><Relationship Id="rId5" Type="http://schemas.openxmlformats.org/officeDocument/2006/relationships/image" Target="../media/image17.png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4" Type="http://schemas.openxmlformats.org/officeDocument/2006/relationships/image" Target="../media/image19.wmf"/><Relationship Id="rId5" Type="http://schemas.openxmlformats.org/officeDocument/2006/relationships/image" Target="../media/image17.png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4" Type="http://schemas.openxmlformats.org/officeDocument/2006/relationships/image" Target="../media/image20.wmf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4" Type="http://schemas.openxmlformats.org/officeDocument/2006/relationships/image" Target="../media/image11.wmf"/><Relationship Id="rId5" Type="http://schemas.openxmlformats.org/officeDocument/2006/relationships/oleObject" Target="../embeddings/oleObject20.bin"/><Relationship Id="rId6" Type="http://schemas.openxmlformats.org/officeDocument/2006/relationships/image" Target="../media/image15.wmf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4" Type="http://schemas.openxmlformats.org/officeDocument/2006/relationships/image" Target="../media/image11.wmf"/><Relationship Id="rId5" Type="http://schemas.openxmlformats.org/officeDocument/2006/relationships/oleObject" Target="../embeddings/oleObject22.bin"/><Relationship Id="rId6" Type="http://schemas.openxmlformats.org/officeDocument/2006/relationships/image" Target="../media/image21.wmf"/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oleObject" Target="../embeddings/oleObject23.bin"/><Relationship Id="rId5" Type="http://schemas.openxmlformats.org/officeDocument/2006/relationships/image" Target="../media/image23.wmf"/><Relationship Id="rId1" Type="http://schemas.openxmlformats.org/officeDocument/2006/relationships/vmlDrawing" Target="../drawings/vmlDrawing11.vml"/><Relationship Id="rId2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4" Type="http://schemas.openxmlformats.org/officeDocument/2006/relationships/image" Target="../media/image24.wmf"/><Relationship Id="rId1" Type="http://schemas.openxmlformats.org/officeDocument/2006/relationships/vmlDrawing" Target="../drawings/vmlDrawing12.vml"/><Relationship Id="rId2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28.bin"/><Relationship Id="rId12" Type="http://schemas.openxmlformats.org/officeDocument/2006/relationships/image" Target="../media/image27.wmf"/><Relationship Id="rId1" Type="http://schemas.openxmlformats.org/officeDocument/2006/relationships/vmlDrawing" Target="../drawings/vmlDrawing13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25.bin"/><Relationship Id="rId4" Type="http://schemas.openxmlformats.org/officeDocument/2006/relationships/image" Target="../media/image25.wmf"/><Relationship Id="rId5" Type="http://schemas.openxmlformats.org/officeDocument/2006/relationships/oleObject" Target="../embeddings/Microsoft_Equation1.bin"/><Relationship Id="rId6" Type="http://schemas.openxmlformats.org/officeDocument/2006/relationships/image" Target="../media/image9.wmf"/><Relationship Id="rId7" Type="http://schemas.openxmlformats.org/officeDocument/2006/relationships/oleObject" Target="../embeddings/oleObject26.bin"/><Relationship Id="rId8" Type="http://schemas.openxmlformats.org/officeDocument/2006/relationships/image" Target="../media/image10.wmf"/><Relationship Id="rId9" Type="http://schemas.openxmlformats.org/officeDocument/2006/relationships/oleObject" Target="../embeddings/oleObject27.bin"/><Relationship Id="rId10" Type="http://schemas.openxmlformats.org/officeDocument/2006/relationships/image" Target="../media/image26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4" Type="http://schemas.openxmlformats.org/officeDocument/2006/relationships/image" Target="../media/image28.wmf"/><Relationship Id="rId1" Type="http://schemas.openxmlformats.org/officeDocument/2006/relationships/vmlDrawing" Target="../drawings/vmlDrawing14.vml"/><Relationship Id="rId2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4" Type="http://schemas.openxmlformats.org/officeDocument/2006/relationships/image" Target="../media/image28.wmf"/><Relationship Id="rId1" Type="http://schemas.openxmlformats.org/officeDocument/2006/relationships/vmlDrawing" Target="../drawings/vmlDrawing15.vml"/><Relationship Id="rId2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4" Type="http://schemas.openxmlformats.org/officeDocument/2006/relationships/image" Target="../media/image28.wmf"/><Relationship Id="rId5" Type="http://schemas.openxmlformats.org/officeDocument/2006/relationships/oleObject" Target="../embeddings/oleObject32.bin"/><Relationship Id="rId6" Type="http://schemas.openxmlformats.org/officeDocument/2006/relationships/image" Target="../media/image29.wmf"/><Relationship Id="rId1" Type="http://schemas.openxmlformats.org/officeDocument/2006/relationships/vmlDrawing" Target="../drawings/vmlDrawing16.vml"/><Relationship Id="rId2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4" Type="http://schemas.openxmlformats.org/officeDocument/2006/relationships/image" Target="../media/image30.wmf"/><Relationship Id="rId5" Type="http://schemas.openxmlformats.org/officeDocument/2006/relationships/oleObject" Target="../embeddings/oleObject34.bin"/><Relationship Id="rId6" Type="http://schemas.openxmlformats.org/officeDocument/2006/relationships/image" Target="../media/image28.wmf"/><Relationship Id="rId1" Type="http://schemas.openxmlformats.org/officeDocument/2006/relationships/vmlDrawing" Target="../drawings/vmlDrawing17.vml"/><Relationship Id="rId2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4" Type="http://schemas.openxmlformats.org/officeDocument/2006/relationships/image" Target="../media/image31.wmf"/><Relationship Id="rId5" Type="http://schemas.openxmlformats.org/officeDocument/2006/relationships/oleObject" Target="../embeddings/oleObject36.bin"/><Relationship Id="rId6" Type="http://schemas.openxmlformats.org/officeDocument/2006/relationships/image" Target="../media/image28.wmf"/><Relationship Id="rId1" Type="http://schemas.openxmlformats.org/officeDocument/2006/relationships/vmlDrawing" Target="../drawings/vmlDrawing18.vml"/><Relationship Id="rId2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6867" name="Rectangle 6"/>
          <p:cNvSpPr>
            <a:spLocks noChangeArrowheads="1"/>
          </p:cNvSpPr>
          <p:nvPr/>
        </p:nvSpPr>
        <p:spPr bwMode="auto">
          <a:xfrm>
            <a:off x="1447800" y="838200"/>
            <a:ext cx="70104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 anchor="b"/>
          <a:lstStyle/>
          <a:p>
            <a:pPr defTabSz="852488"/>
            <a:r>
              <a:rPr lang="en-US" sz="4000">
                <a:solidFill>
                  <a:schemeClr val="folHlink"/>
                </a:solidFill>
              </a:rPr>
              <a:t>Statistics for </a:t>
            </a:r>
          </a:p>
          <a:p>
            <a:pPr defTabSz="852488"/>
            <a:r>
              <a:rPr lang="en-US" sz="4000">
                <a:solidFill>
                  <a:schemeClr val="folHlink"/>
                </a:solidFill>
              </a:rPr>
              <a:t>Business and Economics</a:t>
            </a:r>
            <a:r>
              <a:rPr lang="en-US" sz="4100">
                <a:solidFill>
                  <a:schemeClr val="folHlink"/>
                </a:solidFill>
              </a:rPr>
              <a:t> </a:t>
            </a:r>
            <a:br>
              <a:rPr lang="en-US" sz="4100">
                <a:solidFill>
                  <a:schemeClr val="folHlink"/>
                </a:solidFill>
              </a:rPr>
            </a:br>
            <a:r>
              <a:rPr lang="en-US" sz="2800">
                <a:solidFill>
                  <a:schemeClr val="folHlink"/>
                </a:solidFill>
              </a:rPr>
              <a:t>7</a:t>
            </a:r>
            <a:r>
              <a:rPr lang="en-US" sz="2800" baseline="30000">
                <a:solidFill>
                  <a:schemeClr val="folHlink"/>
                </a:solidFill>
              </a:rPr>
              <a:t>th</a:t>
            </a:r>
            <a:r>
              <a:rPr lang="en-US" sz="2800">
                <a:solidFill>
                  <a:schemeClr val="folHlink"/>
                </a:solidFill>
              </a:rPr>
              <a:t> Edition</a:t>
            </a:r>
          </a:p>
        </p:txBody>
      </p:sp>
      <p:sp>
        <p:nvSpPr>
          <p:cNvPr id="3686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3657600"/>
            <a:ext cx="6400800" cy="24368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500" b="1" smtClean="0"/>
              <a:t>Chapter 9</a:t>
            </a:r>
          </a:p>
          <a:p>
            <a:pPr eaLnBrk="1" hangingPunct="1">
              <a:lnSpc>
                <a:spcPct val="90000"/>
              </a:lnSpc>
            </a:pPr>
            <a:endParaRPr lang="en-US" sz="3500" smtClean="0"/>
          </a:p>
          <a:p>
            <a:pPr eaLnBrk="1" hangingPunct="1">
              <a:lnSpc>
                <a:spcPct val="90000"/>
              </a:lnSpc>
            </a:pPr>
            <a:r>
              <a:rPr lang="en-US" sz="3500" smtClean="0"/>
              <a:t>Hypothesis Testing:</a:t>
            </a:r>
          </a:p>
          <a:p>
            <a:pPr eaLnBrk="1" hangingPunct="1">
              <a:lnSpc>
                <a:spcPct val="90000"/>
              </a:lnSpc>
            </a:pPr>
            <a:r>
              <a:rPr lang="en-US" sz="3500" smtClean="0"/>
              <a:t>Single Population</a:t>
            </a:r>
          </a:p>
        </p:txBody>
      </p:sp>
      <p:sp>
        <p:nvSpPr>
          <p:cNvPr id="3686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BF6F59B9-6E5B-4139-9C60-47E8B2B97175}" type="slidenum">
              <a:rPr lang="en-US" smtClean="0">
                <a:latin typeface="Arial" charset="0"/>
              </a:rPr>
              <a:pPr/>
              <a:t>1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Chapter Goals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884238" y="1530350"/>
            <a:ext cx="7848600" cy="48768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b="1" dirty="0" smtClean="0"/>
              <a:t>After completing this chapter, you should be able to:</a:t>
            </a:r>
            <a:r>
              <a:rPr lang="en-US" sz="2400" dirty="0" smtClean="0"/>
              <a:t> 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buSzPct val="80000"/>
            </a:pPr>
            <a:r>
              <a:rPr lang="en-US" sz="2400" dirty="0" smtClean="0"/>
              <a:t>Formulate null and alternative hypotheses for applications involving </a:t>
            </a:r>
          </a:p>
          <a:p>
            <a:pPr lvl="1" eaLnBrk="1" hangingPunct="1">
              <a:lnSpc>
                <a:spcPct val="80000"/>
              </a:lnSpc>
              <a:spcBef>
                <a:spcPts val="600"/>
              </a:spcBef>
              <a:buSzPct val="80000"/>
            </a:pPr>
            <a:r>
              <a:rPr lang="en-US" sz="2000" dirty="0" smtClean="0"/>
              <a:t>a single population mean from a normal distribution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buSzPct val="80000"/>
            </a:pPr>
            <a:r>
              <a:rPr lang="en-US" sz="2400" dirty="0" smtClean="0"/>
              <a:t>Formulate </a:t>
            </a:r>
            <a:r>
              <a:rPr lang="en-US" sz="2400" dirty="0" smtClean="0"/>
              <a:t>a decision rule for testing a hypothesis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buSzPct val="80000"/>
            </a:pPr>
            <a:r>
              <a:rPr lang="en-US" sz="2400" dirty="0" smtClean="0"/>
              <a:t>Know how to use the critical value and p-value approaches to test the null </a:t>
            </a:r>
            <a:r>
              <a:rPr lang="en-US" sz="2400" dirty="0" smtClean="0"/>
              <a:t>hypothesis</a:t>
            </a:r>
            <a:endParaRPr lang="en-US" sz="2400" dirty="0" smtClean="0"/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buSzPct val="80000"/>
            </a:pPr>
            <a:r>
              <a:rPr lang="en-US" sz="2400" dirty="0" smtClean="0"/>
              <a:t>Know what Type I and Type II errors are</a:t>
            </a:r>
          </a:p>
          <a:p>
            <a:pPr eaLnBrk="1" hangingPunct="1">
              <a:lnSpc>
                <a:spcPct val="80000"/>
              </a:lnSpc>
              <a:spcBef>
                <a:spcPct val="40000"/>
              </a:spcBef>
              <a:buSzPct val="80000"/>
            </a:pPr>
            <a:r>
              <a:rPr lang="en-US" sz="2400" dirty="0" smtClean="0"/>
              <a:t>Assess the power of a test</a:t>
            </a:r>
          </a:p>
        </p:txBody>
      </p:sp>
      <p:sp>
        <p:nvSpPr>
          <p:cNvPr id="3789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789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E14D6585-7859-45FE-8A9E-A97BBB2B971D}" type="slidenum">
              <a:rPr lang="en-US" smtClean="0">
                <a:latin typeface="Arial" charset="0"/>
              </a:rPr>
              <a:pPr/>
              <a:t>2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What is a Hypothesis?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752600"/>
            <a:ext cx="8077200" cy="4419600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en-US" sz="3100" smtClean="0"/>
              <a:t>A hypothesis is a claim 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en-US" sz="3100" smtClean="0"/>
              <a:t>	(assumption) about a 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en-US" sz="3100" smtClean="0"/>
              <a:t>	population parameter: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endParaRPr lang="en-US" sz="2300" smtClean="0"/>
          </a:p>
          <a:p>
            <a:pPr lvl="1" eaLnBrk="1" hangingPunct="1"/>
            <a:r>
              <a:rPr lang="en-US" sz="2700" smtClean="0">
                <a:solidFill>
                  <a:schemeClr val="folHlink"/>
                </a:solidFill>
              </a:rPr>
              <a:t>population mean</a:t>
            </a:r>
          </a:p>
          <a:p>
            <a:pPr lvl="1" eaLnBrk="1" hangingPunct="1">
              <a:buFont typeface="Wingdings" pitchFamily="2" charset="2"/>
              <a:buNone/>
            </a:pPr>
            <a:endParaRPr lang="en-US" sz="2700" smtClean="0"/>
          </a:p>
          <a:p>
            <a:pPr lvl="1" eaLnBrk="1" hangingPunct="1"/>
            <a:endParaRPr lang="en-US" sz="2700" smtClean="0"/>
          </a:p>
          <a:p>
            <a:pPr lvl="1" eaLnBrk="1" hangingPunct="1"/>
            <a:r>
              <a:rPr lang="en-US" sz="2700" smtClean="0">
                <a:solidFill>
                  <a:schemeClr val="folHlink"/>
                </a:solidFill>
              </a:rPr>
              <a:t>population proportion</a:t>
            </a:r>
          </a:p>
          <a:p>
            <a:pPr lvl="1" eaLnBrk="1" hangingPunct="1">
              <a:buFont typeface="Wingdings" pitchFamily="2" charset="2"/>
              <a:buNone/>
            </a:pPr>
            <a:endParaRPr lang="en-US" smtClean="0"/>
          </a:p>
        </p:txBody>
      </p:sp>
      <p:sp>
        <p:nvSpPr>
          <p:cNvPr id="3891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8917" name="Rectangle 4"/>
          <p:cNvSpPr>
            <a:spLocks noChangeArrowheads="1"/>
          </p:cNvSpPr>
          <p:nvPr/>
        </p:nvSpPr>
        <p:spPr bwMode="auto">
          <a:xfrm>
            <a:off x="1524000" y="3962400"/>
            <a:ext cx="6629400" cy="828675"/>
          </a:xfrm>
          <a:prstGeom prst="rect">
            <a:avLst/>
          </a:prstGeom>
          <a:solidFill>
            <a:srgbClr val="FDE0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Example:  The mean monthly cell phone bill of this city is  </a:t>
            </a:r>
            <a:r>
              <a:rPr lang="el-GR" b="1">
                <a:cs typeface="Arial" charset="0"/>
                <a:sym typeface="Symbol" pitchFamily="18" charset="2"/>
              </a:rPr>
              <a:t>μ</a:t>
            </a:r>
            <a:r>
              <a:rPr lang="en-US" b="1">
                <a:sym typeface="Symbol" pitchFamily="18" charset="2"/>
              </a:rPr>
              <a:t> =</a:t>
            </a:r>
            <a:r>
              <a:rPr lang="en-US" b="1"/>
              <a:t> $42</a:t>
            </a:r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1524000" y="5486400"/>
            <a:ext cx="6629400" cy="828675"/>
          </a:xfrm>
          <a:prstGeom prst="rect">
            <a:avLst/>
          </a:prstGeom>
          <a:solidFill>
            <a:srgbClr val="C7DAF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Example:  The proportion of adults in this city with cell phones is  p = .68</a:t>
            </a:r>
          </a:p>
        </p:txBody>
      </p:sp>
      <p:sp>
        <p:nvSpPr>
          <p:cNvPr id="38919" name="Slide Number Placeholder 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0A748128-9F66-4279-BA24-08669F7D500E}" type="slidenum">
              <a:rPr lang="en-US" smtClean="0">
                <a:latin typeface="Arial" charset="0"/>
              </a:rPr>
              <a:pPr/>
              <a:t>3</a:t>
            </a:fld>
            <a:endParaRPr lang="en-US" smtClean="0">
              <a:latin typeface="Arial" charset="0"/>
            </a:endParaRPr>
          </a:p>
        </p:txBody>
      </p:sp>
      <p:pic>
        <p:nvPicPr>
          <p:cNvPr id="38920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32500" y="1712913"/>
            <a:ext cx="1606550" cy="1731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38921" name="TextBox 6"/>
          <p:cNvSpPr txBox="1">
            <a:spLocks noChangeArrowheads="1"/>
          </p:cNvSpPr>
          <p:nvPr/>
        </p:nvSpPr>
        <p:spPr bwMode="auto">
          <a:xfrm>
            <a:off x="336550" y="50800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9.1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2"/>
          <p:cNvSpPr>
            <a:spLocks noChangeArrowheads="1"/>
          </p:cNvSpPr>
          <p:nvPr/>
        </p:nvSpPr>
        <p:spPr bwMode="auto">
          <a:xfrm>
            <a:off x="1143000" y="2743200"/>
            <a:ext cx="7239000" cy="1143000"/>
          </a:xfrm>
          <a:prstGeom prst="rect">
            <a:avLst/>
          </a:prstGeom>
          <a:solidFill>
            <a:srgbClr val="FDE0B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3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Null Hypothesis, H</a:t>
            </a:r>
            <a:r>
              <a:rPr lang="en-US" baseline="-25000" smtClean="0"/>
              <a:t>0</a:t>
            </a:r>
          </a:p>
        </p:txBody>
      </p:sp>
      <p:sp>
        <p:nvSpPr>
          <p:cNvPr id="1031" name="Rectangle 5"/>
          <p:cNvSpPr>
            <a:spLocks noGrp="1" noChangeArrowheads="1"/>
          </p:cNvSpPr>
          <p:nvPr>
            <p:ph idx="1"/>
          </p:nvPr>
        </p:nvSpPr>
        <p:spPr>
          <a:xfrm>
            <a:off x="838200" y="1676400"/>
            <a:ext cx="8077200" cy="4532313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sz="3100" smtClean="0"/>
              <a:t>States the assumption (numerical) to be tested</a:t>
            </a:r>
          </a:p>
          <a:p>
            <a:pPr lvl="1" eaLnBrk="1" hangingPunct="1">
              <a:lnSpc>
                <a:spcPct val="120000"/>
              </a:lnSpc>
              <a:spcBef>
                <a:spcPct val="40000"/>
              </a:spcBef>
              <a:buFont typeface="Wingdings" pitchFamily="2" charset="2"/>
              <a:buNone/>
            </a:pPr>
            <a:r>
              <a:rPr lang="en-US" sz="2700" smtClean="0">
                <a:solidFill>
                  <a:schemeClr val="folHlink"/>
                </a:solidFill>
              </a:rPr>
              <a:t>Example:</a:t>
            </a:r>
            <a:r>
              <a:rPr lang="en-US" sz="2700" smtClean="0"/>
              <a:t>  The average number of TV sets in U.S. Homes is equal to three  (                  )</a:t>
            </a:r>
            <a:endParaRPr lang="en-US" sz="2300" smtClean="0"/>
          </a:p>
          <a:p>
            <a:pPr eaLnBrk="1" hangingPunct="1">
              <a:spcBef>
                <a:spcPct val="40000"/>
              </a:spcBef>
            </a:pPr>
            <a:r>
              <a:rPr lang="en-US" sz="3100" smtClean="0"/>
              <a:t>Is always about a population parameter,         not about a sample statistic</a:t>
            </a:r>
            <a:r>
              <a:rPr lang="en-US" sz="2700" smtClean="0"/>
              <a:t> </a:t>
            </a:r>
          </a:p>
        </p:txBody>
      </p:sp>
      <p:sp>
        <p:nvSpPr>
          <p:cNvPr id="103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033" name="Line 3"/>
          <p:cNvSpPr>
            <a:spLocks noChangeShapeType="1"/>
          </p:cNvSpPr>
          <p:nvPr/>
        </p:nvSpPr>
        <p:spPr bwMode="auto">
          <a:xfrm flipV="1">
            <a:off x="5638800" y="5257800"/>
            <a:ext cx="1371600" cy="990600"/>
          </a:xfrm>
          <a:prstGeom prst="line">
            <a:avLst/>
          </a:prstGeom>
          <a:noFill/>
          <a:ln w="76200">
            <a:solidFill>
              <a:schemeClr val="hlink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034" name="Oval 6"/>
          <p:cNvSpPr>
            <a:spLocks noChangeArrowheads="1"/>
          </p:cNvSpPr>
          <p:nvPr/>
        </p:nvSpPr>
        <p:spPr bwMode="auto">
          <a:xfrm>
            <a:off x="2057400" y="5029200"/>
            <a:ext cx="1981200" cy="1371600"/>
          </a:xfrm>
          <a:prstGeom prst="ellipse">
            <a:avLst/>
          </a:prstGeom>
          <a:noFill/>
          <a:ln w="762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35" name="Oval 7"/>
          <p:cNvSpPr>
            <a:spLocks noChangeArrowheads="1"/>
          </p:cNvSpPr>
          <p:nvPr/>
        </p:nvSpPr>
        <p:spPr bwMode="auto">
          <a:xfrm>
            <a:off x="5257800" y="5029200"/>
            <a:ext cx="1981200" cy="1371600"/>
          </a:xfrm>
          <a:prstGeom prst="ellipse">
            <a:avLst/>
          </a:prstGeom>
          <a:noFill/>
          <a:ln w="7620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026" name="Object 8"/>
          <p:cNvGraphicFramePr>
            <a:graphicFrameLocks noChangeAspect="1"/>
          </p:cNvGraphicFramePr>
          <p:nvPr/>
        </p:nvGraphicFramePr>
        <p:xfrm>
          <a:off x="6308725" y="3352800"/>
          <a:ext cx="1555750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Equation" r:id="rId3" imgW="634680" imgH="228600" progId="Equation.3">
                  <p:embed/>
                </p:oleObj>
              </mc:Choice>
              <mc:Fallback>
                <p:oleObj name="Equation" r:id="rId3" imgW="634680" imgH="228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08725" y="3352800"/>
                        <a:ext cx="1555750" cy="560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9"/>
          <p:cNvGraphicFramePr>
            <a:graphicFrameLocks noChangeAspect="1"/>
          </p:cNvGraphicFramePr>
          <p:nvPr/>
        </p:nvGraphicFramePr>
        <p:xfrm>
          <a:off x="2270125" y="5410200"/>
          <a:ext cx="1555750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Equation" r:id="rId5" imgW="634680" imgH="228600" progId="Equation.3">
                  <p:embed/>
                </p:oleObj>
              </mc:Choice>
              <mc:Fallback>
                <p:oleObj name="Equation" r:id="rId5" imgW="634680" imgH="2286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0125" y="5410200"/>
                        <a:ext cx="1555750" cy="560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" name="Object 10"/>
          <p:cNvGraphicFramePr>
            <a:graphicFrameLocks noChangeAspect="1"/>
          </p:cNvGraphicFramePr>
          <p:nvPr/>
        </p:nvGraphicFramePr>
        <p:xfrm>
          <a:off x="5456238" y="5334000"/>
          <a:ext cx="1617662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Equation" r:id="rId7" imgW="660240" imgH="253800" progId="Equation.3">
                  <p:embed/>
                </p:oleObj>
              </mc:Choice>
              <mc:Fallback>
                <p:oleObj name="Equation" r:id="rId7" imgW="660240" imgH="2538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6238" y="5334000"/>
                        <a:ext cx="1617662" cy="622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6" name="Slide Number Placeholder 1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6C740FED-B2EE-478E-9F0B-4C156A78D6C6}" type="slidenum">
              <a:rPr lang="en-US" smtClean="0">
                <a:latin typeface="Arial" charset="0"/>
              </a:rPr>
              <a:pPr/>
              <a:t>4</a:t>
            </a:fld>
            <a:endParaRPr lang="en-US" smtClean="0">
              <a:latin typeface="Arial" charset="0"/>
            </a:endParaRPr>
          </a:p>
        </p:txBody>
      </p:sp>
      <p:pic>
        <p:nvPicPr>
          <p:cNvPr id="1037" name="Picture 1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383463" y="4560888"/>
            <a:ext cx="1684337" cy="11255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381000"/>
            <a:ext cx="7793038" cy="838200"/>
          </a:xfrm>
        </p:spPr>
        <p:txBody>
          <a:bodyPr/>
          <a:lstStyle/>
          <a:p>
            <a:pPr eaLnBrk="1" hangingPunct="1"/>
            <a:r>
              <a:rPr lang="en-US" smtClean="0"/>
              <a:t>The Null Hypothesis, H</a:t>
            </a:r>
            <a:r>
              <a:rPr lang="en-US" baseline="-25000" smtClean="0"/>
              <a:t>0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752600"/>
            <a:ext cx="8077200" cy="4114800"/>
          </a:xfrm>
        </p:spPr>
        <p:txBody>
          <a:bodyPr/>
          <a:lstStyle/>
          <a:p>
            <a:pPr eaLnBrk="1" hangingPunct="1"/>
            <a:r>
              <a:rPr lang="en-US" sz="3100" smtClean="0"/>
              <a:t>Begin with the assumption that the null hypothesis is true</a:t>
            </a:r>
          </a:p>
          <a:p>
            <a:pPr lvl="1" eaLnBrk="1" hangingPunct="1"/>
            <a:r>
              <a:rPr lang="en-US" sz="3100" smtClean="0"/>
              <a:t>Similar to the notion of innocent until</a:t>
            </a:r>
            <a:br>
              <a:rPr lang="en-US" sz="3100" smtClean="0"/>
            </a:br>
            <a:r>
              <a:rPr lang="en-US" sz="3100" smtClean="0"/>
              <a:t> proven guilty</a:t>
            </a:r>
          </a:p>
          <a:p>
            <a:pPr eaLnBrk="1" hangingPunct="1"/>
            <a:r>
              <a:rPr lang="en-US" sz="3100" smtClean="0"/>
              <a:t>Refers to the status quo</a:t>
            </a:r>
          </a:p>
          <a:p>
            <a:pPr eaLnBrk="1" hangingPunct="1"/>
            <a:r>
              <a:rPr lang="en-US" sz="3100" smtClean="0"/>
              <a:t>Always contains “=” , “≤” or “</a:t>
            </a:r>
            <a:r>
              <a:rPr lang="en-US" sz="3100" b="1" smtClean="0">
                <a:sym typeface="Symbol" pitchFamily="18" charset="2"/>
              </a:rPr>
              <a:t></a:t>
            </a:r>
            <a:r>
              <a:rPr lang="en-US" sz="3100" smtClean="0">
                <a:sym typeface="Symbol" pitchFamily="18" charset="2"/>
              </a:rPr>
              <a:t>” </a:t>
            </a:r>
            <a:r>
              <a:rPr lang="en-US" sz="3100" smtClean="0"/>
              <a:t>sign</a:t>
            </a:r>
          </a:p>
          <a:p>
            <a:pPr eaLnBrk="1" hangingPunct="1"/>
            <a:r>
              <a:rPr lang="en-US" sz="3100" smtClean="0"/>
              <a:t>May or may not be rejected</a:t>
            </a:r>
          </a:p>
        </p:txBody>
      </p:sp>
      <p:sp>
        <p:nvSpPr>
          <p:cNvPr id="205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2050" name="Object 4">
            <a:hlinkClick r:id="" action="ppaction://ole?verb=0"/>
          </p:cNvPr>
          <p:cNvGraphicFramePr>
            <a:graphicFrameLocks/>
          </p:cNvGraphicFramePr>
          <p:nvPr/>
        </p:nvGraphicFramePr>
        <p:xfrm>
          <a:off x="7696200" y="3200400"/>
          <a:ext cx="12954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Clip" r:id="rId3" imgW="1752480" imgH="1600200" progId="MS_ClipArt_Gallery.2">
                  <p:embed/>
                </p:oleObj>
              </mc:Choice>
              <mc:Fallback>
                <p:oleObj name="Clip" r:id="rId3" imgW="1752480" imgH="1600200" progId="MS_ClipArt_Gallery.2">
                  <p:embed/>
                  <p:pic>
                    <p:nvPicPr>
                      <p:cNvPr id="0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6200" y="3200400"/>
                        <a:ext cx="12954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4" name="Text Box 5"/>
          <p:cNvSpPr txBox="1">
            <a:spLocks noChangeArrowheads="1"/>
          </p:cNvSpPr>
          <p:nvPr/>
        </p:nvSpPr>
        <p:spPr bwMode="auto">
          <a:xfrm>
            <a:off x="7593013" y="1223963"/>
            <a:ext cx="145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sp>
        <p:nvSpPr>
          <p:cNvPr id="2055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56677368-C499-4C06-98DE-D895FFE07BE7}" type="slidenum">
              <a:rPr lang="en-US" smtClean="0">
                <a:latin typeface="Arial" charset="0"/>
              </a:rPr>
              <a:pPr/>
              <a:t>5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228600"/>
            <a:ext cx="7459662" cy="99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The Alternative Hypothesis, H</a:t>
            </a:r>
            <a:r>
              <a:rPr lang="en-US" baseline="-25000" smtClean="0"/>
              <a:t>1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76400"/>
            <a:ext cx="7391400" cy="4532313"/>
          </a:xfrm>
        </p:spPr>
        <p:txBody>
          <a:bodyPr/>
          <a:lstStyle/>
          <a:p>
            <a:pPr eaLnBrk="1" hangingPunct="1"/>
            <a:r>
              <a:rPr lang="en-US" dirty="0" smtClean="0"/>
              <a:t>Is the opposite of the null hypothesis</a:t>
            </a:r>
          </a:p>
          <a:p>
            <a:pPr lvl="1" eaLnBrk="1" hangingPunct="1"/>
            <a:r>
              <a:rPr lang="en-US" dirty="0" smtClean="0"/>
              <a:t>e.g., The average number of TV sets in U.S. homes is not equal to 3  ( H</a:t>
            </a:r>
            <a:r>
              <a:rPr lang="en-US" baseline="-25000" dirty="0" smtClean="0"/>
              <a:t>1</a:t>
            </a:r>
            <a:r>
              <a:rPr lang="en-US" dirty="0" smtClean="0"/>
              <a:t>: </a:t>
            </a:r>
            <a:r>
              <a:rPr lang="el-GR" dirty="0" smtClean="0">
                <a:cs typeface="Arial" charset="0"/>
                <a:sym typeface="Symbol" pitchFamily="18" charset="2"/>
              </a:rPr>
              <a:t>μ</a:t>
            </a:r>
            <a:r>
              <a:rPr lang="en-US" dirty="0" smtClean="0">
                <a:sym typeface="Symbol" pitchFamily="18" charset="2"/>
              </a:rPr>
              <a:t> </a:t>
            </a:r>
            <a:r>
              <a:rPr lang="en-US" dirty="0" smtClean="0">
                <a:cs typeface="Arial" charset="0"/>
                <a:sym typeface="Symbol" pitchFamily="18" charset="2"/>
              </a:rPr>
              <a:t>≠</a:t>
            </a:r>
            <a:r>
              <a:rPr lang="en-US" dirty="0" smtClean="0">
                <a:sym typeface="Symbol" pitchFamily="18" charset="2"/>
              </a:rPr>
              <a:t> 3 </a:t>
            </a:r>
            <a:r>
              <a:rPr lang="en-US" dirty="0" smtClean="0"/>
              <a:t>)</a:t>
            </a:r>
          </a:p>
          <a:p>
            <a:pPr eaLnBrk="1" hangingPunct="1"/>
            <a:r>
              <a:rPr lang="en-US" dirty="0" smtClean="0"/>
              <a:t>Challenges the status quo</a:t>
            </a:r>
          </a:p>
          <a:p>
            <a:pPr eaLnBrk="1" hangingPunct="1"/>
            <a:r>
              <a:rPr lang="en-US" dirty="0" smtClean="0"/>
              <a:t>May </a:t>
            </a:r>
            <a:r>
              <a:rPr lang="en-US" dirty="0" smtClean="0"/>
              <a:t>or may not be supported</a:t>
            </a:r>
          </a:p>
          <a:p>
            <a:pPr eaLnBrk="1" hangingPunct="1"/>
            <a:r>
              <a:rPr lang="en-US" dirty="0" smtClean="0"/>
              <a:t>Is generally the hypothesis that the researcher is trying to support</a:t>
            </a:r>
          </a:p>
        </p:txBody>
      </p:sp>
      <p:sp>
        <p:nvSpPr>
          <p:cNvPr id="3994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994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1B89264F-FCAE-461C-8BB6-499ED57BD5A9}" type="slidenum">
              <a:rPr lang="en-US" smtClean="0">
                <a:latin typeface="Arial" charset="0"/>
              </a:rPr>
              <a:pPr/>
              <a:t>6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0963" name="AutoShape 2"/>
          <p:cNvSpPr>
            <a:spLocks noChangeArrowheads="1"/>
          </p:cNvSpPr>
          <p:nvPr/>
        </p:nvSpPr>
        <p:spPr bwMode="auto">
          <a:xfrm>
            <a:off x="304800" y="4953000"/>
            <a:ext cx="2819400" cy="1524000"/>
          </a:xfrm>
          <a:prstGeom prst="roundRect">
            <a:avLst>
              <a:gd name="adj" fmla="val 16667"/>
            </a:avLst>
          </a:prstGeom>
          <a:solidFill>
            <a:srgbClr val="FDE0BD"/>
          </a:solidFill>
          <a:ln w="50800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964" name="Rectangle 3"/>
          <p:cNvSpPr>
            <a:spLocks noChangeArrowheads="1"/>
          </p:cNvSpPr>
          <p:nvPr/>
        </p:nvSpPr>
        <p:spPr bwMode="auto">
          <a:xfrm>
            <a:off x="5562600" y="3200400"/>
            <a:ext cx="17526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b="1">
                <a:solidFill>
                  <a:srgbClr val="FF3300"/>
                </a:solidFill>
              </a:rPr>
              <a:t>Population</a:t>
            </a:r>
          </a:p>
        </p:txBody>
      </p:sp>
      <p:sp>
        <p:nvSpPr>
          <p:cNvPr id="40965" name="Rectangle 4"/>
          <p:cNvSpPr>
            <a:spLocks noChangeArrowheads="1"/>
          </p:cNvSpPr>
          <p:nvPr/>
        </p:nvSpPr>
        <p:spPr bwMode="auto">
          <a:xfrm>
            <a:off x="641350" y="1927225"/>
            <a:ext cx="1654175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b="1">
                <a:solidFill>
                  <a:srgbClr val="0000FF"/>
                </a:solidFill>
              </a:rPr>
              <a:t>Claim:</a:t>
            </a:r>
            <a:r>
              <a:rPr lang="en-US" b="1">
                <a:solidFill>
                  <a:srgbClr val="66FFFF"/>
                </a:solidFill>
              </a:rPr>
              <a:t> </a:t>
            </a:r>
            <a:r>
              <a:rPr lang="en-US" b="1">
                <a:solidFill>
                  <a:schemeClr val="bg2"/>
                </a:solidFill>
              </a:rPr>
              <a:t>the</a:t>
            </a:r>
          </a:p>
        </p:txBody>
      </p:sp>
      <p:sp>
        <p:nvSpPr>
          <p:cNvPr id="40966" name="Rectangle 5"/>
          <p:cNvSpPr>
            <a:spLocks noChangeArrowheads="1"/>
          </p:cNvSpPr>
          <p:nvPr/>
        </p:nvSpPr>
        <p:spPr bwMode="auto">
          <a:xfrm>
            <a:off x="641350" y="2293938"/>
            <a:ext cx="1735138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b="1">
                <a:solidFill>
                  <a:schemeClr val="bg2"/>
                </a:solidFill>
              </a:rPr>
              <a:t>population</a:t>
            </a:r>
          </a:p>
        </p:txBody>
      </p:sp>
      <p:sp>
        <p:nvSpPr>
          <p:cNvPr id="40967" name="Rectangle 6"/>
          <p:cNvSpPr>
            <a:spLocks noChangeArrowheads="1"/>
          </p:cNvSpPr>
          <p:nvPr/>
        </p:nvSpPr>
        <p:spPr bwMode="auto">
          <a:xfrm>
            <a:off x="641350" y="2659063"/>
            <a:ext cx="2433638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b="1">
                <a:solidFill>
                  <a:schemeClr val="bg2"/>
                </a:solidFill>
              </a:rPr>
              <a:t>mean age is 50.</a:t>
            </a:r>
          </a:p>
        </p:txBody>
      </p:sp>
      <p:sp>
        <p:nvSpPr>
          <p:cNvPr id="40968" name="Rectangle 7"/>
          <p:cNvSpPr>
            <a:spLocks noChangeArrowheads="1"/>
          </p:cNvSpPr>
          <p:nvPr/>
        </p:nvSpPr>
        <p:spPr bwMode="auto">
          <a:xfrm>
            <a:off x="641350" y="3025775"/>
            <a:ext cx="268605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b="1">
                <a:solidFill>
                  <a:schemeClr val="bg2"/>
                </a:solidFill>
              </a:rPr>
              <a:t>(Null Hypothesis:</a:t>
            </a:r>
          </a:p>
        </p:txBody>
      </p:sp>
      <p:sp>
        <p:nvSpPr>
          <p:cNvPr id="40969" name="Freeform 8"/>
          <p:cNvSpPr>
            <a:spLocks/>
          </p:cNvSpPr>
          <p:nvPr/>
        </p:nvSpPr>
        <p:spPr bwMode="auto">
          <a:xfrm>
            <a:off x="6324600" y="3733800"/>
            <a:ext cx="677863" cy="685800"/>
          </a:xfrm>
          <a:custGeom>
            <a:avLst/>
            <a:gdLst>
              <a:gd name="T0" fmla="*/ 2147483647 w 427"/>
              <a:gd name="T1" fmla="*/ 0 h 444"/>
              <a:gd name="T2" fmla="*/ 2147483647 w 427"/>
              <a:gd name="T3" fmla="*/ 0 h 444"/>
              <a:gd name="T4" fmla="*/ 2147483647 w 427"/>
              <a:gd name="T5" fmla="*/ 2147483647 h 444"/>
              <a:gd name="T6" fmla="*/ 2147483647 w 427"/>
              <a:gd name="T7" fmla="*/ 2147483647 h 444"/>
              <a:gd name="T8" fmla="*/ 2147483647 w 427"/>
              <a:gd name="T9" fmla="*/ 2147483647 h 444"/>
              <a:gd name="T10" fmla="*/ 0 w 427"/>
              <a:gd name="T11" fmla="*/ 2147483647 h 444"/>
              <a:gd name="T12" fmla="*/ 2147483647 w 427"/>
              <a:gd name="T13" fmla="*/ 2147483647 h 444"/>
              <a:gd name="T14" fmla="*/ 2147483647 w 427"/>
              <a:gd name="T15" fmla="*/ 0 h 4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427"/>
              <a:gd name="T25" fmla="*/ 0 h 444"/>
              <a:gd name="T26" fmla="*/ 427 w 427"/>
              <a:gd name="T27" fmla="*/ 444 h 44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427" h="444">
                <a:moveTo>
                  <a:pt x="107" y="0"/>
                </a:moveTo>
                <a:lnTo>
                  <a:pt x="320" y="0"/>
                </a:lnTo>
                <a:lnTo>
                  <a:pt x="320" y="335"/>
                </a:lnTo>
                <a:lnTo>
                  <a:pt x="426" y="335"/>
                </a:lnTo>
                <a:lnTo>
                  <a:pt x="214" y="443"/>
                </a:lnTo>
                <a:lnTo>
                  <a:pt x="0" y="335"/>
                </a:lnTo>
                <a:lnTo>
                  <a:pt x="107" y="335"/>
                </a:lnTo>
                <a:lnTo>
                  <a:pt x="107" y="0"/>
                </a:lnTo>
              </a:path>
            </a:pathLst>
          </a:custGeom>
          <a:solidFill>
            <a:schemeClr val="folHlink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70" name="Freeform 9"/>
          <p:cNvSpPr>
            <a:spLocks/>
          </p:cNvSpPr>
          <p:nvPr/>
        </p:nvSpPr>
        <p:spPr bwMode="auto">
          <a:xfrm>
            <a:off x="3276600" y="5105400"/>
            <a:ext cx="914400" cy="687388"/>
          </a:xfrm>
          <a:custGeom>
            <a:avLst/>
            <a:gdLst>
              <a:gd name="T0" fmla="*/ 2147483647 w 576"/>
              <a:gd name="T1" fmla="*/ 2147483647 h 433"/>
              <a:gd name="T2" fmla="*/ 2147483647 w 576"/>
              <a:gd name="T3" fmla="*/ 2147483647 h 433"/>
              <a:gd name="T4" fmla="*/ 2147483647 w 576"/>
              <a:gd name="T5" fmla="*/ 2147483647 h 433"/>
              <a:gd name="T6" fmla="*/ 0 w 576"/>
              <a:gd name="T7" fmla="*/ 2147483647 h 433"/>
              <a:gd name="T8" fmla="*/ 2147483647 w 576"/>
              <a:gd name="T9" fmla="*/ 0 h 433"/>
              <a:gd name="T10" fmla="*/ 2147483647 w 576"/>
              <a:gd name="T11" fmla="*/ 2147483647 h 433"/>
              <a:gd name="T12" fmla="*/ 2147483647 w 576"/>
              <a:gd name="T13" fmla="*/ 2147483647 h 43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76"/>
              <a:gd name="T22" fmla="*/ 0 h 433"/>
              <a:gd name="T23" fmla="*/ 576 w 576"/>
              <a:gd name="T24" fmla="*/ 433 h 43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76" h="433">
                <a:moveTo>
                  <a:pt x="575" y="324"/>
                </a:moveTo>
                <a:lnTo>
                  <a:pt x="107" y="324"/>
                </a:lnTo>
                <a:lnTo>
                  <a:pt x="107" y="432"/>
                </a:lnTo>
                <a:lnTo>
                  <a:pt x="0" y="215"/>
                </a:lnTo>
                <a:lnTo>
                  <a:pt x="107" y="0"/>
                </a:lnTo>
                <a:lnTo>
                  <a:pt x="107" y="107"/>
                </a:lnTo>
                <a:lnTo>
                  <a:pt x="575" y="107"/>
                </a:lnTo>
              </a:path>
            </a:pathLst>
          </a:custGeom>
          <a:solidFill>
            <a:schemeClr val="folHlink"/>
          </a:solidFill>
          <a:ln w="12700" cap="rnd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71" name="Rectangle 10"/>
          <p:cNvSpPr>
            <a:spLocks noChangeArrowheads="1"/>
          </p:cNvSpPr>
          <p:nvPr/>
        </p:nvSpPr>
        <p:spPr bwMode="auto">
          <a:xfrm>
            <a:off x="990600" y="5562600"/>
            <a:ext cx="13843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b="1">
                <a:solidFill>
                  <a:srgbClr val="FF3300"/>
                </a:solidFill>
              </a:rPr>
              <a:t>REJECT</a:t>
            </a:r>
          </a:p>
        </p:txBody>
      </p:sp>
      <p:sp>
        <p:nvSpPr>
          <p:cNvPr id="40972" name="Freeform 11"/>
          <p:cNvSpPr>
            <a:spLocks/>
          </p:cNvSpPr>
          <p:nvPr/>
        </p:nvSpPr>
        <p:spPr bwMode="auto">
          <a:xfrm>
            <a:off x="6096000" y="4876800"/>
            <a:ext cx="533400" cy="611188"/>
          </a:xfrm>
          <a:custGeom>
            <a:avLst/>
            <a:gdLst>
              <a:gd name="T0" fmla="*/ 2147483647 w 336"/>
              <a:gd name="T1" fmla="*/ 2147483647 h 385"/>
              <a:gd name="T2" fmla="*/ 2147483647 w 336"/>
              <a:gd name="T3" fmla="*/ 2147483647 h 385"/>
              <a:gd name="T4" fmla="*/ 2147483647 w 336"/>
              <a:gd name="T5" fmla="*/ 2147483647 h 385"/>
              <a:gd name="T6" fmla="*/ 0 w 336"/>
              <a:gd name="T7" fmla="*/ 2147483647 h 385"/>
              <a:gd name="T8" fmla="*/ 2147483647 w 336"/>
              <a:gd name="T9" fmla="*/ 0 h 385"/>
              <a:gd name="T10" fmla="*/ 2147483647 w 336"/>
              <a:gd name="T11" fmla="*/ 2147483647 h 385"/>
              <a:gd name="T12" fmla="*/ 2147483647 w 336"/>
              <a:gd name="T13" fmla="*/ 2147483647 h 38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36"/>
              <a:gd name="T22" fmla="*/ 0 h 385"/>
              <a:gd name="T23" fmla="*/ 336 w 336"/>
              <a:gd name="T24" fmla="*/ 385 h 38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36" h="385">
                <a:moveTo>
                  <a:pt x="335" y="288"/>
                </a:moveTo>
                <a:lnTo>
                  <a:pt x="63" y="288"/>
                </a:lnTo>
                <a:lnTo>
                  <a:pt x="63" y="384"/>
                </a:lnTo>
                <a:lnTo>
                  <a:pt x="0" y="191"/>
                </a:lnTo>
                <a:lnTo>
                  <a:pt x="63" y="0"/>
                </a:lnTo>
                <a:lnTo>
                  <a:pt x="63" y="95"/>
                </a:lnTo>
                <a:lnTo>
                  <a:pt x="335" y="95"/>
                </a:lnTo>
              </a:path>
            </a:pathLst>
          </a:custGeom>
          <a:solidFill>
            <a:schemeClr val="folHlink"/>
          </a:solidFill>
          <a:ln w="12700" cap="rnd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73" name="Freeform 12"/>
          <p:cNvSpPr>
            <a:spLocks/>
          </p:cNvSpPr>
          <p:nvPr/>
        </p:nvSpPr>
        <p:spPr bwMode="auto">
          <a:xfrm>
            <a:off x="3265488" y="2324100"/>
            <a:ext cx="933450" cy="677863"/>
          </a:xfrm>
          <a:custGeom>
            <a:avLst/>
            <a:gdLst>
              <a:gd name="T0" fmla="*/ 0 w 588"/>
              <a:gd name="T1" fmla="*/ 2147483647 h 427"/>
              <a:gd name="T2" fmla="*/ 0 w 588"/>
              <a:gd name="T3" fmla="*/ 2147483647 h 427"/>
              <a:gd name="T4" fmla="*/ 2147483647 w 588"/>
              <a:gd name="T5" fmla="*/ 2147483647 h 427"/>
              <a:gd name="T6" fmla="*/ 2147483647 w 588"/>
              <a:gd name="T7" fmla="*/ 0 h 427"/>
              <a:gd name="T8" fmla="*/ 2147483647 w 588"/>
              <a:gd name="T9" fmla="*/ 2147483647 h 427"/>
              <a:gd name="T10" fmla="*/ 2147483647 w 588"/>
              <a:gd name="T11" fmla="*/ 2147483647 h 427"/>
              <a:gd name="T12" fmla="*/ 2147483647 w 588"/>
              <a:gd name="T13" fmla="*/ 2147483647 h 427"/>
              <a:gd name="T14" fmla="*/ 0 w 588"/>
              <a:gd name="T15" fmla="*/ 2147483647 h 42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88"/>
              <a:gd name="T25" fmla="*/ 0 h 427"/>
              <a:gd name="T26" fmla="*/ 588 w 588"/>
              <a:gd name="T27" fmla="*/ 427 h 42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88" h="427">
                <a:moveTo>
                  <a:pt x="0" y="320"/>
                </a:moveTo>
                <a:lnTo>
                  <a:pt x="0" y="106"/>
                </a:lnTo>
                <a:lnTo>
                  <a:pt x="479" y="106"/>
                </a:lnTo>
                <a:lnTo>
                  <a:pt x="479" y="0"/>
                </a:lnTo>
                <a:lnTo>
                  <a:pt x="587" y="214"/>
                </a:lnTo>
                <a:lnTo>
                  <a:pt x="479" y="426"/>
                </a:lnTo>
                <a:lnTo>
                  <a:pt x="479" y="320"/>
                </a:lnTo>
                <a:lnTo>
                  <a:pt x="0" y="320"/>
                </a:lnTo>
              </a:path>
            </a:pathLst>
          </a:custGeom>
          <a:solidFill>
            <a:schemeClr val="folHlink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74" name="Freeform 13"/>
          <p:cNvSpPr>
            <a:spLocks/>
          </p:cNvSpPr>
          <p:nvPr/>
        </p:nvSpPr>
        <p:spPr bwMode="auto">
          <a:xfrm>
            <a:off x="3292475" y="2324100"/>
            <a:ext cx="915988" cy="687388"/>
          </a:xfrm>
          <a:custGeom>
            <a:avLst/>
            <a:gdLst>
              <a:gd name="T0" fmla="*/ 0 w 577"/>
              <a:gd name="T1" fmla="*/ 2147483647 h 433"/>
              <a:gd name="T2" fmla="*/ 2147483647 w 577"/>
              <a:gd name="T3" fmla="*/ 2147483647 h 433"/>
              <a:gd name="T4" fmla="*/ 2147483647 w 577"/>
              <a:gd name="T5" fmla="*/ 0 h 433"/>
              <a:gd name="T6" fmla="*/ 2147483647 w 577"/>
              <a:gd name="T7" fmla="*/ 2147483647 h 433"/>
              <a:gd name="T8" fmla="*/ 2147483647 w 577"/>
              <a:gd name="T9" fmla="*/ 2147483647 h 433"/>
              <a:gd name="T10" fmla="*/ 2147483647 w 577"/>
              <a:gd name="T11" fmla="*/ 2147483647 h 433"/>
              <a:gd name="T12" fmla="*/ 0 w 577"/>
              <a:gd name="T13" fmla="*/ 2147483647 h 43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77"/>
              <a:gd name="T22" fmla="*/ 0 h 433"/>
              <a:gd name="T23" fmla="*/ 577 w 577"/>
              <a:gd name="T24" fmla="*/ 433 h 43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77" h="433">
                <a:moveTo>
                  <a:pt x="0" y="107"/>
                </a:moveTo>
                <a:lnTo>
                  <a:pt x="467" y="107"/>
                </a:lnTo>
                <a:lnTo>
                  <a:pt x="467" y="0"/>
                </a:lnTo>
                <a:lnTo>
                  <a:pt x="576" y="217"/>
                </a:lnTo>
                <a:lnTo>
                  <a:pt x="467" y="432"/>
                </a:lnTo>
                <a:lnTo>
                  <a:pt x="467" y="324"/>
                </a:lnTo>
                <a:lnTo>
                  <a:pt x="0" y="324"/>
                </a:lnTo>
              </a:path>
            </a:pathLst>
          </a:custGeom>
          <a:solidFill>
            <a:schemeClr val="folHlink"/>
          </a:solidFill>
          <a:ln w="12700" cap="rnd">
            <a:solidFill>
              <a:srgbClr val="00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75" name="Rectangle 14"/>
          <p:cNvSpPr>
            <a:spLocks noChangeArrowheads="1"/>
          </p:cNvSpPr>
          <p:nvPr/>
        </p:nvSpPr>
        <p:spPr bwMode="auto">
          <a:xfrm>
            <a:off x="2116138" y="4678363"/>
            <a:ext cx="184150" cy="9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976" name="Rectangle 15"/>
          <p:cNvSpPr>
            <a:spLocks noChangeArrowheads="1"/>
          </p:cNvSpPr>
          <p:nvPr/>
        </p:nvSpPr>
        <p:spPr bwMode="auto">
          <a:xfrm>
            <a:off x="2759075" y="4779963"/>
            <a:ext cx="184150" cy="9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977" name="Rectangle 16"/>
          <p:cNvSpPr>
            <a:spLocks noChangeArrowheads="1"/>
          </p:cNvSpPr>
          <p:nvPr/>
        </p:nvSpPr>
        <p:spPr bwMode="auto">
          <a:xfrm>
            <a:off x="4343400" y="4953000"/>
            <a:ext cx="1773238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b="1"/>
              <a:t>Suppose</a:t>
            </a:r>
          </a:p>
          <a:p>
            <a:pPr algn="l" eaLnBrk="0" hangingPunct="0"/>
            <a:r>
              <a:rPr lang="en-US" b="1"/>
              <a:t>the sample</a:t>
            </a:r>
          </a:p>
        </p:txBody>
      </p:sp>
      <p:sp>
        <p:nvSpPr>
          <p:cNvPr id="40978" name="Rectangle 17"/>
          <p:cNvSpPr>
            <a:spLocks noChangeArrowheads="1"/>
          </p:cNvSpPr>
          <p:nvPr/>
        </p:nvSpPr>
        <p:spPr bwMode="auto">
          <a:xfrm>
            <a:off x="4343400" y="5638800"/>
            <a:ext cx="1976438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b="1"/>
              <a:t>mean age </a:t>
            </a:r>
          </a:p>
          <a:p>
            <a:pPr algn="l" eaLnBrk="0" hangingPunct="0"/>
            <a:r>
              <a:rPr lang="en-US" b="1"/>
              <a:t>is 20: </a:t>
            </a:r>
            <a:r>
              <a:rPr lang="en-US" sz="1200" b="1"/>
              <a:t> </a:t>
            </a:r>
            <a:r>
              <a:rPr lang="en-US" b="1">
                <a:solidFill>
                  <a:schemeClr val="folHlink"/>
                </a:solidFill>
              </a:rPr>
              <a:t>X = 20</a:t>
            </a:r>
          </a:p>
        </p:txBody>
      </p:sp>
      <p:sp>
        <p:nvSpPr>
          <p:cNvPr id="40979" name="Freeform 18"/>
          <p:cNvSpPr>
            <a:spLocks/>
          </p:cNvSpPr>
          <p:nvPr/>
        </p:nvSpPr>
        <p:spPr bwMode="auto">
          <a:xfrm>
            <a:off x="5983288" y="2211388"/>
            <a:ext cx="365125" cy="903287"/>
          </a:xfrm>
          <a:custGeom>
            <a:avLst/>
            <a:gdLst>
              <a:gd name="T0" fmla="*/ 2147483647 w 230"/>
              <a:gd name="T1" fmla="*/ 2147483647 h 569"/>
              <a:gd name="T2" fmla="*/ 2147483647 w 230"/>
              <a:gd name="T3" fmla="*/ 2147483647 h 569"/>
              <a:gd name="T4" fmla="*/ 2147483647 w 230"/>
              <a:gd name="T5" fmla="*/ 2147483647 h 569"/>
              <a:gd name="T6" fmla="*/ 2147483647 w 230"/>
              <a:gd name="T7" fmla="*/ 2147483647 h 569"/>
              <a:gd name="T8" fmla="*/ 2147483647 w 230"/>
              <a:gd name="T9" fmla="*/ 2147483647 h 569"/>
              <a:gd name="T10" fmla="*/ 2147483647 w 230"/>
              <a:gd name="T11" fmla="*/ 2147483647 h 569"/>
              <a:gd name="T12" fmla="*/ 2147483647 w 230"/>
              <a:gd name="T13" fmla="*/ 2147483647 h 569"/>
              <a:gd name="T14" fmla="*/ 2147483647 w 230"/>
              <a:gd name="T15" fmla="*/ 2147483647 h 569"/>
              <a:gd name="T16" fmla="*/ 2147483647 w 230"/>
              <a:gd name="T17" fmla="*/ 2147483647 h 569"/>
              <a:gd name="T18" fmla="*/ 2147483647 w 230"/>
              <a:gd name="T19" fmla="*/ 2147483647 h 569"/>
              <a:gd name="T20" fmla="*/ 2147483647 w 230"/>
              <a:gd name="T21" fmla="*/ 2147483647 h 569"/>
              <a:gd name="T22" fmla="*/ 2147483647 w 230"/>
              <a:gd name="T23" fmla="*/ 2147483647 h 569"/>
              <a:gd name="T24" fmla="*/ 2147483647 w 230"/>
              <a:gd name="T25" fmla="*/ 2147483647 h 569"/>
              <a:gd name="T26" fmla="*/ 2147483647 w 230"/>
              <a:gd name="T27" fmla="*/ 2147483647 h 569"/>
              <a:gd name="T28" fmla="*/ 0 w 230"/>
              <a:gd name="T29" fmla="*/ 2147483647 h 569"/>
              <a:gd name="T30" fmla="*/ 2147483647 w 230"/>
              <a:gd name="T31" fmla="*/ 2147483647 h 569"/>
              <a:gd name="T32" fmla="*/ 2147483647 w 230"/>
              <a:gd name="T33" fmla="*/ 2147483647 h 569"/>
              <a:gd name="T34" fmla="*/ 2147483647 w 230"/>
              <a:gd name="T35" fmla="*/ 2147483647 h 569"/>
              <a:gd name="T36" fmla="*/ 2147483647 w 230"/>
              <a:gd name="T37" fmla="*/ 2147483647 h 569"/>
              <a:gd name="T38" fmla="*/ 2147483647 w 230"/>
              <a:gd name="T39" fmla="*/ 2147483647 h 569"/>
              <a:gd name="T40" fmla="*/ 2147483647 w 230"/>
              <a:gd name="T41" fmla="*/ 2147483647 h 569"/>
              <a:gd name="T42" fmla="*/ 2147483647 w 230"/>
              <a:gd name="T43" fmla="*/ 2147483647 h 569"/>
              <a:gd name="T44" fmla="*/ 2147483647 w 230"/>
              <a:gd name="T45" fmla="*/ 2147483647 h 569"/>
              <a:gd name="T46" fmla="*/ 2147483647 w 230"/>
              <a:gd name="T47" fmla="*/ 2147483647 h 569"/>
              <a:gd name="T48" fmla="*/ 2147483647 w 230"/>
              <a:gd name="T49" fmla="*/ 2147483647 h 569"/>
              <a:gd name="T50" fmla="*/ 2147483647 w 230"/>
              <a:gd name="T51" fmla="*/ 2147483647 h 569"/>
              <a:gd name="T52" fmla="*/ 2147483647 w 230"/>
              <a:gd name="T53" fmla="*/ 2147483647 h 569"/>
              <a:gd name="T54" fmla="*/ 2147483647 w 230"/>
              <a:gd name="T55" fmla="*/ 2147483647 h 569"/>
              <a:gd name="T56" fmla="*/ 2147483647 w 230"/>
              <a:gd name="T57" fmla="*/ 2147483647 h 569"/>
              <a:gd name="T58" fmla="*/ 2147483647 w 230"/>
              <a:gd name="T59" fmla="*/ 2147483647 h 569"/>
              <a:gd name="T60" fmla="*/ 2147483647 w 230"/>
              <a:gd name="T61" fmla="*/ 0 h 569"/>
              <a:gd name="T62" fmla="*/ 2147483647 w 230"/>
              <a:gd name="T63" fmla="*/ 2147483647 h 569"/>
              <a:gd name="T64" fmla="*/ 2147483647 w 230"/>
              <a:gd name="T65" fmla="*/ 2147483647 h 569"/>
              <a:gd name="T66" fmla="*/ 2147483647 w 230"/>
              <a:gd name="T67" fmla="*/ 2147483647 h 569"/>
              <a:gd name="T68" fmla="*/ 2147483647 w 230"/>
              <a:gd name="T69" fmla="*/ 2147483647 h 569"/>
              <a:gd name="T70" fmla="*/ 2147483647 w 230"/>
              <a:gd name="T71" fmla="*/ 2147483647 h 569"/>
              <a:gd name="T72" fmla="*/ 2147483647 w 230"/>
              <a:gd name="T73" fmla="*/ 2147483647 h 569"/>
              <a:gd name="T74" fmla="*/ 2147483647 w 230"/>
              <a:gd name="T75" fmla="*/ 2147483647 h 569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230"/>
              <a:gd name="T115" fmla="*/ 0 h 569"/>
              <a:gd name="T116" fmla="*/ 230 w 230"/>
              <a:gd name="T117" fmla="*/ 569 h 569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230" h="569">
                <a:moveTo>
                  <a:pt x="127" y="539"/>
                </a:moveTo>
                <a:lnTo>
                  <a:pt x="130" y="552"/>
                </a:lnTo>
                <a:lnTo>
                  <a:pt x="139" y="564"/>
                </a:lnTo>
                <a:lnTo>
                  <a:pt x="153" y="568"/>
                </a:lnTo>
                <a:lnTo>
                  <a:pt x="158" y="568"/>
                </a:lnTo>
                <a:lnTo>
                  <a:pt x="171" y="564"/>
                </a:lnTo>
                <a:lnTo>
                  <a:pt x="181" y="552"/>
                </a:lnTo>
                <a:lnTo>
                  <a:pt x="184" y="539"/>
                </a:lnTo>
                <a:lnTo>
                  <a:pt x="184" y="331"/>
                </a:lnTo>
                <a:lnTo>
                  <a:pt x="184" y="168"/>
                </a:lnTo>
                <a:lnTo>
                  <a:pt x="186" y="163"/>
                </a:lnTo>
                <a:lnTo>
                  <a:pt x="189" y="161"/>
                </a:lnTo>
                <a:lnTo>
                  <a:pt x="193" y="163"/>
                </a:lnTo>
                <a:lnTo>
                  <a:pt x="195" y="168"/>
                </a:lnTo>
                <a:lnTo>
                  <a:pt x="195" y="320"/>
                </a:lnTo>
                <a:lnTo>
                  <a:pt x="197" y="327"/>
                </a:lnTo>
                <a:lnTo>
                  <a:pt x="203" y="334"/>
                </a:lnTo>
                <a:lnTo>
                  <a:pt x="212" y="336"/>
                </a:lnTo>
                <a:lnTo>
                  <a:pt x="221" y="334"/>
                </a:lnTo>
                <a:lnTo>
                  <a:pt x="227" y="327"/>
                </a:lnTo>
                <a:lnTo>
                  <a:pt x="229" y="320"/>
                </a:lnTo>
                <a:lnTo>
                  <a:pt x="229" y="140"/>
                </a:lnTo>
                <a:lnTo>
                  <a:pt x="227" y="130"/>
                </a:lnTo>
                <a:lnTo>
                  <a:pt x="221" y="122"/>
                </a:lnTo>
                <a:lnTo>
                  <a:pt x="212" y="120"/>
                </a:lnTo>
                <a:lnTo>
                  <a:pt x="17" y="120"/>
                </a:lnTo>
                <a:lnTo>
                  <a:pt x="8" y="122"/>
                </a:lnTo>
                <a:lnTo>
                  <a:pt x="2" y="130"/>
                </a:lnTo>
                <a:lnTo>
                  <a:pt x="0" y="140"/>
                </a:lnTo>
                <a:lnTo>
                  <a:pt x="0" y="320"/>
                </a:lnTo>
                <a:lnTo>
                  <a:pt x="2" y="327"/>
                </a:lnTo>
                <a:lnTo>
                  <a:pt x="8" y="334"/>
                </a:lnTo>
                <a:lnTo>
                  <a:pt x="17" y="336"/>
                </a:lnTo>
                <a:lnTo>
                  <a:pt x="26" y="334"/>
                </a:lnTo>
                <a:lnTo>
                  <a:pt x="32" y="327"/>
                </a:lnTo>
                <a:lnTo>
                  <a:pt x="34" y="320"/>
                </a:lnTo>
                <a:lnTo>
                  <a:pt x="34" y="168"/>
                </a:lnTo>
                <a:lnTo>
                  <a:pt x="36" y="163"/>
                </a:lnTo>
                <a:lnTo>
                  <a:pt x="42" y="161"/>
                </a:lnTo>
                <a:lnTo>
                  <a:pt x="44" y="163"/>
                </a:lnTo>
                <a:lnTo>
                  <a:pt x="46" y="168"/>
                </a:lnTo>
                <a:lnTo>
                  <a:pt x="46" y="331"/>
                </a:lnTo>
                <a:lnTo>
                  <a:pt x="46" y="539"/>
                </a:lnTo>
                <a:lnTo>
                  <a:pt x="48" y="552"/>
                </a:lnTo>
                <a:lnTo>
                  <a:pt x="58" y="564"/>
                </a:lnTo>
                <a:lnTo>
                  <a:pt x="71" y="568"/>
                </a:lnTo>
                <a:lnTo>
                  <a:pt x="78" y="568"/>
                </a:lnTo>
                <a:lnTo>
                  <a:pt x="91" y="564"/>
                </a:lnTo>
                <a:lnTo>
                  <a:pt x="100" y="552"/>
                </a:lnTo>
                <a:lnTo>
                  <a:pt x="104" y="539"/>
                </a:lnTo>
                <a:lnTo>
                  <a:pt x="104" y="342"/>
                </a:lnTo>
                <a:lnTo>
                  <a:pt x="106" y="334"/>
                </a:lnTo>
                <a:lnTo>
                  <a:pt x="115" y="331"/>
                </a:lnTo>
                <a:lnTo>
                  <a:pt x="123" y="334"/>
                </a:lnTo>
                <a:lnTo>
                  <a:pt x="127" y="342"/>
                </a:lnTo>
                <a:lnTo>
                  <a:pt x="127" y="539"/>
                </a:lnTo>
                <a:lnTo>
                  <a:pt x="64" y="52"/>
                </a:lnTo>
                <a:lnTo>
                  <a:pt x="67" y="34"/>
                </a:lnTo>
                <a:lnTo>
                  <a:pt x="76" y="19"/>
                </a:lnTo>
                <a:lnTo>
                  <a:pt x="90" y="7"/>
                </a:lnTo>
                <a:lnTo>
                  <a:pt x="106" y="0"/>
                </a:lnTo>
                <a:lnTo>
                  <a:pt x="123" y="0"/>
                </a:lnTo>
                <a:lnTo>
                  <a:pt x="139" y="7"/>
                </a:lnTo>
                <a:lnTo>
                  <a:pt x="155" y="19"/>
                </a:lnTo>
                <a:lnTo>
                  <a:pt x="161" y="34"/>
                </a:lnTo>
                <a:lnTo>
                  <a:pt x="165" y="52"/>
                </a:lnTo>
                <a:lnTo>
                  <a:pt x="161" y="72"/>
                </a:lnTo>
                <a:lnTo>
                  <a:pt x="155" y="89"/>
                </a:lnTo>
                <a:lnTo>
                  <a:pt x="139" y="100"/>
                </a:lnTo>
                <a:lnTo>
                  <a:pt x="123" y="106"/>
                </a:lnTo>
                <a:lnTo>
                  <a:pt x="106" y="106"/>
                </a:lnTo>
                <a:lnTo>
                  <a:pt x="90" y="100"/>
                </a:lnTo>
                <a:lnTo>
                  <a:pt x="76" y="89"/>
                </a:lnTo>
                <a:lnTo>
                  <a:pt x="67" y="72"/>
                </a:lnTo>
                <a:lnTo>
                  <a:pt x="64" y="52"/>
                </a:lnTo>
                <a:lnTo>
                  <a:pt x="127" y="539"/>
                </a:lnTo>
              </a:path>
            </a:pathLst>
          </a:custGeom>
          <a:solidFill>
            <a:srgbClr val="3366FF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80" name="Freeform 19"/>
          <p:cNvSpPr>
            <a:spLocks/>
          </p:cNvSpPr>
          <p:nvPr/>
        </p:nvSpPr>
        <p:spPr bwMode="auto">
          <a:xfrm>
            <a:off x="5983288" y="2405063"/>
            <a:ext cx="365125" cy="709612"/>
          </a:xfrm>
          <a:custGeom>
            <a:avLst/>
            <a:gdLst>
              <a:gd name="T0" fmla="*/ 2147483647 w 230"/>
              <a:gd name="T1" fmla="*/ 2147483647 h 447"/>
              <a:gd name="T2" fmla="*/ 2147483647 w 230"/>
              <a:gd name="T3" fmla="*/ 2147483647 h 447"/>
              <a:gd name="T4" fmla="*/ 2147483647 w 230"/>
              <a:gd name="T5" fmla="*/ 2147483647 h 447"/>
              <a:gd name="T6" fmla="*/ 2147483647 w 230"/>
              <a:gd name="T7" fmla="*/ 2147483647 h 447"/>
              <a:gd name="T8" fmla="*/ 2147483647 w 230"/>
              <a:gd name="T9" fmla="*/ 2147483647 h 447"/>
              <a:gd name="T10" fmla="*/ 2147483647 w 230"/>
              <a:gd name="T11" fmla="*/ 2147483647 h 447"/>
              <a:gd name="T12" fmla="*/ 2147483647 w 230"/>
              <a:gd name="T13" fmla="*/ 2147483647 h 447"/>
              <a:gd name="T14" fmla="*/ 2147483647 w 230"/>
              <a:gd name="T15" fmla="*/ 2147483647 h 447"/>
              <a:gd name="T16" fmla="*/ 2147483647 w 230"/>
              <a:gd name="T17" fmla="*/ 2147483647 h 447"/>
              <a:gd name="T18" fmla="*/ 2147483647 w 230"/>
              <a:gd name="T19" fmla="*/ 2147483647 h 447"/>
              <a:gd name="T20" fmla="*/ 2147483647 w 230"/>
              <a:gd name="T21" fmla="*/ 2147483647 h 447"/>
              <a:gd name="T22" fmla="*/ 2147483647 w 230"/>
              <a:gd name="T23" fmla="*/ 2147483647 h 447"/>
              <a:gd name="T24" fmla="*/ 2147483647 w 230"/>
              <a:gd name="T25" fmla="*/ 2147483647 h 447"/>
              <a:gd name="T26" fmla="*/ 2147483647 w 230"/>
              <a:gd name="T27" fmla="*/ 2147483647 h 447"/>
              <a:gd name="T28" fmla="*/ 2147483647 w 230"/>
              <a:gd name="T29" fmla="*/ 2147483647 h 447"/>
              <a:gd name="T30" fmla="*/ 2147483647 w 230"/>
              <a:gd name="T31" fmla="*/ 2147483647 h 447"/>
              <a:gd name="T32" fmla="*/ 2147483647 w 230"/>
              <a:gd name="T33" fmla="*/ 2147483647 h 447"/>
              <a:gd name="T34" fmla="*/ 2147483647 w 230"/>
              <a:gd name="T35" fmla="*/ 2147483647 h 447"/>
              <a:gd name="T36" fmla="*/ 2147483647 w 230"/>
              <a:gd name="T37" fmla="*/ 2147483647 h 447"/>
              <a:gd name="T38" fmla="*/ 2147483647 w 230"/>
              <a:gd name="T39" fmla="*/ 2147483647 h 447"/>
              <a:gd name="T40" fmla="*/ 2147483647 w 230"/>
              <a:gd name="T41" fmla="*/ 2147483647 h 447"/>
              <a:gd name="T42" fmla="*/ 2147483647 w 230"/>
              <a:gd name="T43" fmla="*/ 2147483647 h 447"/>
              <a:gd name="T44" fmla="*/ 2147483647 w 230"/>
              <a:gd name="T45" fmla="*/ 2147483647 h 447"/>
              <a:gd name="T46" fmla="*/ 2147483647 w 230"/>
              <a:gd name="T47" fmla="*/ 2147483647 h 447"/>
              <a:gd name="T48" fmla="*/ 2147483647 w 230"/>
              <a:gd name="T49" fmla="*/ 0 h 447"/>
              <a:gd name="T50" fmla="*/ 2147483647 w 230"/>
              <a:gd name="T51" fmla="*/ 0 h 447"/>
              <a:gd name="T52" fmla="*/ 2147483647 w 230"/>
              <a:gd name="T53" fmla="*/ 2147483647 h 447"/>
              <a:gd name="T54" fmla="*/ 2147483647 w 230"/>
              <a:gd name="T55" fmla="*/ 2147483647 h 447"/>
              <a:gd name="T56" fmla="*/ 0 w 230"/>
              <a:gd name="T57" fmla="*/ 2147483647 h 447"/>
              <a:gd name="T58" fmla="*/ 0 w 230"/>
              <a:gd name="T59" fmla="*/ 2147483647 h 447"/>
              <a:gd name="T60" fmla="*/ 2147483647 w 230"/>
              <a:gd name="T61" fmla="*/ 2147483647 h 447"/>
              <a:gd name="T62" fmla="*/ 2147483647 w 230"/>
              <a:gd name="T63" fmla="*/ 2147483647 h 447"/>
              <a:gd name="T64" fmla="*/ 2147483647 w 230"/>
              <a:gd name="T65" fmla="*/ 2147483647 h 447"/>
              <a:gd name="T66" fmla="*/ 2147483647 w 230"/>
              <a:gd name="T67" fmla="*/ 2147483647 h 447"/>
              <a:gd name="T68" fmla="*/ 2147483647 w 230"/>
              <a:gd name="T69" fmla="*/ 2147483647 h 447"/>
              <a:gd name="T70" fmla="*/ 2147483647 w 230"/>
              <a:gd name="T71" fmla="*/ 2147483647 h 447"/>
              <a:gd name="T72" fmla="*/ 2147483647 w 230"/>
              <a:gd name="T73" fmla="*/ 2147483647 h 447"/>
              <a:gd name="T74" fmla="*/ 2147483647 w 230"/>
              <a:gd name="T75" fmla="*/ 2147483647 h 447"/>
              <a:gd name="T76" fmla="*/ 2147483647 w 230"/>
              <a:gd name="T77" fmla="*/ 2147483647 h 447"/>
              <a:gd name="T78" fmla="*/ 2147483647 w 230"/>
              <a:gd name="T79" fmla="*/ 2147483647 h 447"/>
              <a:gd name="T80" fmla="*/ 2147483647 w 230"/>
              <a:gd name="T81" fmla="*/ 2147483647 h 447"/>
              <a:gd name="T82" fmla="*/ 2147483647 w 230"/>
              <a:gd name="T83" fmla="*/ 2147483647 h 447"/>
              <a:gd name="T84" fmla="*/ 2147483647 w 230"/>
              <a:gd name="T85" fmla="*/ 2147483647 h 447"/>
              <a:gd name="T86" fmla="*/ 2147483647 w 230"/>
              <a:gd name="T87" fmla="*/ 2147483647 h 447"/>
              <a:gd name="T88" fmla="*/ 2147483647 w 230"/>
              <a:gd name="T89" fmla="*/ 2147483647 h 447"/>
              <a:gd name="T90" fmla="*/ 2147483647 w 230"/>
              <a:gd name="T91" fmla="*/ 2147483647 h 447"/>
              <a:gd name="T92" fmla="*/ 2147483647 w 230"/>
              <a:gd name="T93" fmla="*/ 2147483647 h 447"/>
              <a:gd name="T94" fmla="*/ 2147483647 w 230"/>
              <a:gd name="T95" fmla="*/ 2147483647 h 447"/>
              <a:gd name="T96" fmla="*/ 2147483647 w 230"/>
              <a:gd name="T97" fmla="*/ 2147483647 h 447"/>
              <a:gd name="T98" fmla="*/ 2147483647 w 230"/>
              <a:gd name="T99" fmla="*/ 2147483647 h 447"/>
              <a:gd name="T100" fmla="*/ 2147483647 w 230"/>
              <a:gd name="T101" fmla="*/ 2147483647 h 447"/>
              <a:gd name="T102" fmla="*/ 2147483647 w 230"/>
              <a:gd name="T103" fmla="*/ 2147483647 h 447"/>
              <a:gd name="T104" fmla="*/ 2147483647 w 230"/>
              <a:gd name="T105" fmla="*/ 2147483647 h 447"/>
              <a:gd name="T106" fmla="*/ 2147483647 w 230"/>
              <a:gd name="T107" fmla="*/ 2147483647 h 447"/>
              <a:gd name="T108" fmla="*/ 2147483647 w 230"/>
              <a:gd name="T109" fmla="*/ 2147483647 h 447"/>
              <a:gd name="T110" fmla="*/ 2147483647 w 230"/>
              <a:gd name="T111" fmla="*/ 2147483647 h 447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230"/>
              <a:gd name="T169" fmla="*/ 0 h 447"/>
              <a:gd name="T170" fmla="*/ 230 w 230"/>
              <a:gd name="T171" fmla="*/ 447 h 447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230" h="447">
                <a:moveTo>
                  <a:pt x="127" y="418"/>
                </a:moveTo>
                <a:lnTo>
                  <a:pt x="130" y="430"/>
                </a:lnTo>
                <a:lnTo>
                  <a:pt x="139" y="442"/>
                </a:lnTo>
                <a:lnTo>
                  <a:pt x="153" y="446"/>
                </a:lnTo>
                <a:lnTo>
                  <a:pt x="158" y="446"/>
                </a:lnTo>
                <a:lnTo>
                  <a:pt x="171" y="442"/>
                </a:lnTo>
                <a:lnTo>
                  <a:pt x="181" y="430"/>
                </a:lnTo>
                <a:lnTo>
                  <a:pt x="184" y="418"/>
                </a:lnTo>
                <a:lnTo>
                  <a:pt x="184" y="210"/>
                </a:lnTo>
                <a:lnTo>
                  <a:pt x="184" y="47"/>
                </a:lnTo>
                <a:lnTo>
                  <a:pt x="186" y="42"/>
                </a:lnTo>
                <a:lnTo>
                  <a:pt x="189" y="40"/>
                </a:lnTo>
                <a:lnTo>
                  <a:pt x="193" y="42"/>
                </a:lnTo>
                <a:lnTo>
                  <a:pt x="195" y="47"/>
                </a:lnTo>
                <a:lnTo>
                  <a:pt x="195" y="198"/>
                </a:lnTo>
                <a:lnTo>
                  <a:pt x="197" y="206"/>
                </a:lnTo>
                <a:lnTo>
                  <a:pt x="203" y="213"/>
                </a:lnTo>
                <a:lnTo>
                  <a:pt x="212" y="215"/>
                </a:lnTo>
                <a:lnTo>
                  <a:pt x="221" y="213"/>
                </a:lnTo>
                <a:lnTo>
                  <a:pt x="227" y="206"/>
                </a:lnTo>
                <a:lnTo>
                  <a:pt x="229" y="198"/>
                </a:lnTo>
                <a:lnTo>
                  <a:pt x="229" y="20"/>
                </a:lnTo>
                <a:lnTo>
                  <a:pt x="227" y="10"/>
                </a:lnTo>
                <a:lnTo>
                  <a:pt x="221" y="2"/>
                </a:lnTo>
                <a:lnTo>
                  <a:pt x="212" y="0"/>
                </a:lnTo>
                <a:lnTo>
                  <a:pt x="17" y="0"/>
                </a:lnTo>
                <a:lnTo>
                  <a:pt x="8" y="2"/>
                </a:lnTo>
                <a:lnTo>
                  <a:pt x="2" y="10"/>
                </a:lnTo>
                <a:lnTo>
                  <a:pt x="0" y="20"/>
                </a:lnTo>
                <a:lnTo>
                  <a:pt x="0" y="198"/>
                </a:lnTo>
                <a:lnTo>
                  <a:pt x="2" y="206"/>
                </a:lnTo>
                <a:lnTo>
                  <a:pt x="8" y="213"/>
                </a:lnTo>
                <a:lnTo>
                  <a:pt x="17" y="215"/>
                </a:lnTo>
                <a:lnTo>
                  <a:pt x="26" y="213"/>
                </a:lnTo>
                <a:lnTo>
                  <a:pt x="32" y="206"/>
                </a:lnTo>
                <a:lnTo>
                  <a:pt x="34" y="198"/>
                </a:lnTo>
                <a:lnTo>
                  <a:pt x="34" y="47"/>
                </a:lnTo>
                <a:lnTo>
                  <a:pt x="36" y="42"/>
                </a:lnTo>
                <a:lnTo>
                  <a:pt x="42" y="40"/>
                </a:lnTo>
                <a:lnTo>
                  <a:pt x="44" y="42"/>
                </a:lnTo>
                <a:lnTo>
                  <a:pt x="46" y="47"/>
                </a:lnTo>
                <a:lnTo>
                  <a:pt x="46" y="210"/>
                </a:lnTo>
                <a:lnTo>
                  <a:pt x="46" y="418"/>
                </a:lnTo>
                <a:lnTo>
                  <a:pt x="48" y="430"/>
                </a:lnTo>
                <a:lnTo>
                  <a:pt x="58" y="442"/>
                </a:lnTo>
                <a:lnTo>
                  <a:pt x="71" y="446"/>
                </a:lnTo>
                <a:lnTo>
                  <a:pt x="78" y="446"/>
                </a:lnTo>
                <a:lnTo>
                  <a:pt x="91" y="442"/>
                </a:lnTo>
                <a:lnTo>
                  <a:pt x="100" y="430"/>
                </a:lnTo>
                <a:lnTo>
                  <a:pt x="104" y="418"/>
                </a:lnTo>
                <a:lnTo>
                  <a:pt x="104" y="221"/>
                </a:lnTo>
                <a:lnTo>
                  <a:pt x="106" y="213"/>
                </a:lnTo>
                <a:lnTo>
                  <a:pt x="115" y="210"/>
                </a:lnTo>
                <a:lnTo>
                  <a:pt x="123" y="213"/>
                </a:lnTo>
                <a:lnTo>
                  <a:pt x="127" y="221"/>
                </a:lnTo>
                <a:lnTo>
                  <a:pt x="127" y="418"/>
                </a:lnTo>
              </a:path>
            </a:pathLst>
          </a:custGeom>
          <a:solidFill>
            <a:srgbClr val="3366FF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81" name="Freeform 20"/>
          <p:cNvSpPr>
            <a:spLocks/>
          </p:cNvSpPr>
          <p:nvPr/>
        </p:nvSpPr>
        <p:spPr bwMode="auto">
          <a:xfrm>
            <a:off x="6088063" y="2211388"/>
            <a:ext cx="155575" cy="158750"/>
          </a:xfrm>
          <a:custGeom>
            <a:avLst/>
            <a:gdLst>
              <a:gd name="T0" fmla="*/ 0 w 98"/>
              <a:gd name="T1" fmla="*/ 2147483647 h 100"/>
              <a:gd name="T2" fmla="*/ 2147483647 w 98"/>
              <a:gd name="T3" fmla="*/ 2147483647 h 100"/>
              <a:gd name="T4" fmla="*/ 2147483647 w 98"/>
              <a:gd name="T5" fmla="*/ 2147483647 h 100"/>
              <a:gd name="T6" fmla="*/ 2147483647 w 98"/>
              <a:gd name="T7" fmla="*/ 2147483647 h 100"/>
              <a:gd name="T8" fmla="*/ 2147483647 w 98"/>
              <a:gd name="T9" fmla="*/ 0 h 100"/>
              <a:gd name="T10" fmla="*/ 2147483647 w 98"/>
              <a:gd name="T11" fmla="*/ 0 h 100"/>
              <a:gd name="T12" fmla="*/ 2147483647 w 98"/>
              <a:gd name="T13" fmla="*/ 2147483647 h 100"/>
              <a:gd name="T14" fmla="*/ 2147483647 w 98"/>
              <a:gd name="T15" fmla="*/ 2147483647 h 100"/>
              <a:gd name="T16" fmla="*/ 2147483647 w 98"/>
              <a:gd name="T17" fmla="*/ 2147483647 h 100"/>
              <a:gd name="T18" fmla="*/ 2147483647 w 98"/>
              <a:gd name="T19" fmla="*/ 2147483647 h 100"/>
              <a:gd name="T20" fmla="*/ 2147483647 w 98"/>
              <a:gd name="T21" fmla="*/ 2147483647 h 100"/>
              <a:gd name="T22" fmla="*/ 2147483647 w 98"/>
              <a:gd name="T23" fmla="*/ 2147483647 h 100"/>
              <a:gd name="T24" fmla="*/ 2147483647 w 98"/>
              <a:gd name="T25" fmla="*/ 2147483647 h 100"/>
              <a:gd name="T26" fmla="*/ 2147483647 w 98"/>
              <a:gd name="T27" fmla="*/ 2147483647 h 100"/>
              <a:gd name="T28" fmla="*/ 2147483647 w 98"/>
              <a:gd name="T29" fmla="*/ 2147483647 h 100"/>
              <a:gd name="T30" fmla="*/ 2147483647 w 98"/>
              <a:gd name="T31" fmla="*/ 2147483647 h 100"/>
              <a:gd name="T32" fmla="*/ 2147483647 w 98"/>
              <a:gd name="T33" fmla="*/ 2147483647 h 100"/>
              <a:gd name="T34" fmla="*/ 2147483647 w 98"/>
              <a:gd name="T35" fmla="*/ 2147483647 h 100"/>
              <a:gd name="T36" fmla="*/ 0 w 98"/>
              <a:gd name="T37" fmla="*/ 2147483647 h 1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8"/>
              <a:gd name="T58" fmla="*/ 0 h 100"/>
              <a:gd name="T59" fmla="*/ 98 w 98"/>
              <a:gd name="T60" fmla="*/ 100 h 10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8" h="100">
                <a:moveTo>
                  <a:pt x="0" y="49"/>
                </a:moveTo>
                <a:lnTo>
                  <a:pt x="3" y="31"/>
                </a:lnTo>
                <a:lnTo>
                  <a:pt x="12" y="18"/>
                </a:lnTo>
                <a:lnTo>
                  <a:pt x="25" y="6"/>
                </a:lnTo>
                <a:lnTo>
                  <a:pt x="41" y="0"/>
                </a:lnTo>
                <a:lnTo>
                  <a:pt x="56" y="0"/>
                </a:lnTo>
                <a:lnTo>
                  <a:pt x="72" y="6"/>
                </a:lnTo>
                <a:lnTo>
                  <a:pt x="87" y="18"/>
                </a:lnTo>
                <a:lnTo>
                  <a:pt x="93" y="31"/>
                </a:lnTo>
                <a:lnTo>
                  <a:pt x="97" y="49"/>
                </a:lnTo>
                <a:lnTo>
                  <a:pt x="93" y="68"/>
                </a:lnTo>
                <a:lnTo>
                  <a:pt x="87" y="83"/>
                </a:lnTo>
                <a:lnTo>
                  <a:pt x="72" y="93"/>
                </a:lnTo>
                <a:lnTo>
                  <a:pt x="56" y="99"/>
                </a:lnTo>
                <a:lnTo>
                  <a:pt x="41" y="99"/>
                </a:lnTo>
                <a:lnTo>
                  <a:pt x="25" y="93"/>
                </a:lnTo>
                <a:lnTo>
                  <a:pt x="12" y="83"/>
                </a:lnTo>
                <a:lnTo>
                  <a:pt x="3" y="68"/>
                </a:lnTo>
                <a:lnTo>
                  <a:pt x="0" y="49"/>
                </a:lnTo>
              </a:path>
            </a:pathLst>
          </a:custGeom>
          <a:noFill/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82" name="Freeform 21"/>
          <p:cNvSpPr>
            <a:spLocks/>
          </p:cNvSpPr>
          <p:nvPr/>
        </p:nvSpPr>
        <p:spPr bwMode="auto">
          <a:xfrm>
            <a:off x="5068888" y="2211388"/>
            <a:ext cx="365125" cy="903287"/>
          </a:xfrm>
          <a:custGeom>
            <a:avLst/>
            <a:gdLst>
              <a:gd name="T0" fmla="*/ 2147483647 w 230"/>
              <a:gd name="T1" fmla="*/ 2147483647 h 569"/>
              <a:gd name="T2" fmla="*/ 2147483647 w 230"/>
              <a:gd name="T3" fmla="*/ 2147483647 h 569"/>
              <a:gd name="T4" fmla="*/ 2147483647 w 230"/>
              <a:gd name="T5" fmla="*/ 2147483647 h 569"/>
              <a:gd name="T6" fmla="*/ 2147483647 w 230"/>
              <a:gd name="T7" fmla="*/ 2147483647 h 569"/>
              <a:gd name="T8" fmla="*/ 2147483647 w 230"/>
              <a:gd name="T9" fmla="*/ 2147483647 h 569"/>
              <a:gd name="T10" fmla="*/ 2147483647 w 230"/>
              <a:gd name="T11" fmla="*/ 2147483647 h 569"/>
              <a:gd name="T12" fmla="*/ 2147483647 w 230"/>
              <a:gd name="T13" fmla="*/ 2147483647 h 569"/>
              <a:gd name="T14" fmla="*/ 2147483647 w 230"/>
              <a:gd name="T15" fmla="*/ 2147483647 h 569"/>
              <a:gd name="T16" fmla="*/ 2147483647 w 230"/>
              <a:gd name="T17" fmla="*/ 2147483647 h 569"/>
              <a:gd name="T18" fmla="*/ 2147483647 w 230"/>
              <a:gd name="T19" fmla="*/ 2147483647 h 569"/>
              <a:gd name="T20" fmla="*/ 2147483647 w 230"/>
              <a:gd name="T21" fmla="*/ 2147483647 h 569"/>
              <a:gd name="T22" fmla="*/ 2147483647 w 230"/>
              <a:gd name="T23" fmla="*/ 2147483647 h 569"/>
              <a:gd name="T24" fmla="*/ 2147483647 w 230"/>
              <a:gd name="T25" fmla="*/ 2147483647 h 569"/>
              <a:gd name="T26" fmla="*/ 2147483647 w 230"/>
              <a:gd name="T27" fmla="*/ 2147483647 h 569"/>
              <a:gd name="T28" fmla="*/ 0 w 230"/>
              <a:gd name="T29" fmla="*/ 2147483647 h 569"/>
              <a:gd name="T30" fmla="*/ 2147483647 w 230"/>
              <a:gd name="T31" fmla="*/ 2147483647 h 569"/>
              <a:gd name="T32" fmla="*/ 2147483647 w 230"/>
              <a:gd name="T33" fmla="*/ 2147483647 h 569"/>
              <a:gd name="T34" fmla="*/ 2147483647 w 230"/>
              <a:gd name="T35" fmla="*/ 2147483647 h 569"/>
              <a:gd name="T36" fmla="*/ 2147483647 w 230"/>
              <a:gd name="T37" fmla="*/ 2147483647 h 569"/>
              <a:gd name="T38" fmla="*/ 2147483647 w 230"/>
              <a:gd name="T39" fmla="*/ 2147483647 h 569"/>
              <a:gd name="T40" fmla="*/ 2147483647 w 230"/>
              <a:gd name="T41" fmla="*/ 2147483647 h 569"/>
              <a:gd name="T42" fmla="*/ 2147483647 w 230"/>
              <a:gd name="T43" fmla="*/ 2147483647 h 569"/>
              <a:gd name="T44" fmla="*/ 2147483647 w 230"/>
              <a:gd name="T45" fmla="*/ 2147483647 h 569"/>
              <a:gd name="T46" fmla="*/ 2147483647 w 230"/>
              <a:gd name="T47" fmla="*/ 2147483647 h 569"/>
              <a:gd name="T48" fmla="*/ 2147483647 w 230"/>
              <a:gd name="T49" fmla="*/ 2147483647 h 569"/>
              <a:gd name="T50" fmla="*/ 2147483647 w 230"/>
              <a:gd name="T51" fmla="*/ 2147483647 h 569"/>
              <a:gd name="T52" fmla="*/ 2147483647 w 230"/>
              <a:gd name="T53" fmla="*/ 2147483647 h 569"/>
              <a:gd name="T54" fmla="*/ 2147483647 w 230"/>
              <a:gd name="T55" fmla="*/ 2147483647 h 569"/>
              <a:gd name="T56" fmla="*/ 2147483647 w 230"/>
              <a:gd name="T57" fmla="*/ 2147483647 h 569"/>
              <a:gd name="T58" fmla="*/ 2147483647 w 230"/>
              <a:gd name="T59" fmla="*/ 2147483647 h 569"/>
              <a:gd name="T60" fmla="*/ 2147483647 w 230"/>
              <a:gd name="T61" fmla="*/ 0 h 569"/>
              <a:gd name="T62" fmla="*/ 2147483647 w 230"/>
              <a:gd name="T63" fmla="*/ 2147483647 h 569"/>
              <a:gd name="T64" fmla="*/ 2147483647 w 230"/>
              <a:gd name="T65" fmla="*/ 2147483647 h 569"/>
              <a:gd name="T66" fmla="*/ 2147483647 w 230"/>
              <a:gd name="T67" fmla="*/ 2147483647 h 569"/>
              <a:gd name="T68" fmla="*/ 2147483647 w 230"/>
              <a:gd name="T69" fmla="*/ 2147483647 h 569"/>
              <a:gd name="T70" fmla="*/ 2147483647 w 230"/>
              <a:gd name="T71" fmla="*/ 2147483647 h 569"/>
              <a:gd name="T72" fmla="*/ 2147483647 w 230"/>
              <a:gd name="T73" fmla="*/ 2147483647 h 569"/>
              <a:gd name="T74" fmla="*/ 2147483647 w 230"/>
              <a:gd name="T75" fmla="*/ 2147483647 h 569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230"/>
              <a:gd name="T115" fmla="*/ 0 h 569"/>
              <a:gd name="T116" fmla="*/ 230 w 230"/>
              <a:gd name="T117" fmla="*/ 569 h 569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230" h="569">
                <a:moveTo>
                  <a:pt x="127" y="539"/>
                </a:moveTo>
                <a:lnTo>
                  <a:pt x="130" y="552"/>
                </a:lnTo>
                <a:lnTo>
                  <a:pt x="139" y="564"/>
                </a:lnTo>
                <a:lnTo>
                  <a:pt x="153" y="568"/>
                </a:lnTo>
                <a:lnTo>
                  <a:pt x="158" y="568"/>
                </a:lnTo>
                <a:lnTo>
                  <a:pt x="171" y="564"/>
                </a:lnTo>
                <a:lnTo>
                  <a:pt x="181" y="552"/>
                </a:lnTo>
                <a:lnTo>
                  <a:pt x="184" y="539"/>
                </a:lnTo>
                <a:lnTo>
                  <a:pt x="184" y="331"/>
                </a:lnTo>
                <a:lnTo>
                  <a:pt x="184" y="168"/>
                </a:lnTo>
                <a:lnTo>
                  <a:pt x="186" y="163"/>
                </a:lnTo>
                <a:lnTo>
                  <a:pt x="189" y="161"/>
                </a:lnTo>
                <a:lnTo>
                  <a:pt x="193" y="163"/>
                </a:lnTo>
                <a:lnTo>
                  <a:pt x="195" y="168"/>
                </a:lnTo>
                <a:lnTo>
                  <a:pt x="195" y="320"/>
                </a:lnTo>
                <a:lnTo>
                  <a:pt x="197" y="327"/>
                </a:lnTo>
                <a:lnTo>
                  <a:pt x="203" y="334"/>
                </a:lnTo>
                <a:lnTo>
                  <a:pt x="212" y="336"/>
                </a:lnTo>
                <a:lnTo>
                  <a:pt x="221" y="334"/>
                </a:lnTo>
                <a:lnTo>
                  <a:pt x="227" y="327"/>
                </a:lnTo>
                <a:lnTo>
                  <a:pt x="229" y="320"/>
                </a:lnTo>
                <a:lnTo>
                  <a:pt x="229" y="140"/>
                </a:lnTo>
                <a:lnTo>
                  <a:pt x="227" y="130"/>
                </a:lnTo>
                <a:lnTo>
                  <a:pt x="221" y="122"/>
                </a:lnTo>
                <a:lnTo>
                  <a:pt x="212" y="120"/>
                </a:lnTo>
                <a:lnTo>
                  <a:pt x="17" y="120"/>
                </a:lnTo>
                <a:lnTo>
                  <a:pt x="8" y="122"/>
                </a:lnTo>
                <a:lnTo>
                  <a:pt x="2" y="130"/>
                </a:lnTo>
                <a:lnTo>
                  <a:pt x="0" y="140"/>
                </a:lnTo>
                <a:lnTo>
                  <a:pt x="0" y="320"/>
                </a:lnTo>
                <a:lnTo>
                  <a:pt x="2" y="327"/>
                </a:lnTo>
                <a:lnTo>
                  <a:pt x="8" y="334"/>
                </a:lnTo>
                <a:lnTo>
                  <a:pt x="17" y="336"/>
                </a:lnTo>
                <a:lnTo>
                  <a:pt x="26" y="334"/>
                </a:lnTo>
                <a:lnTo>
                  <a:pt x="32" y="327"/>
                </a:lnTo>
                <a:lnTo>
                  <a:pt x="34" y="320"/>
                </a:lnTo>
                <a:lnTo>
                  <a:pt x="34" y="168"/>
                </a:lnTo>
                <a:lnTo>
                  <a:pt x="36" y="163"/>
                </a:lnTo>
                <a:lnTo>
                  <a:pt x="42" y="161"/>
                </a:lnTo>
                <a:lnTo>
                  <a:pt x="44" y="163"/>
                </a:lnTo>
                <a:lnTo>
                  <a:pt x="46" y="168"/>
                </a:lnTo>
                <a:lnTo>
                  <a:pt x="46" y="331"/>
                </a:lnTo>
                <a:lnTo>
                  <a:pt x="46" y="539"/>
                </a:lnTo>
                <a:lnTo>
                  <a:pt x="48" y="552"/>
                </a:lnTo>
                <a:lnTo>
                  <a:pt x="58" y="564"/>
                </a:lnTo>
                <a:lnTo>
                  <a:pt x="71" y="568"/>
                </a:lnTo>
                <a:lnTo>
                  <a:pt x="78" y="568"/>
                </a:lnTo>
                <a:lnTo>
                  <a:pt x="91" y="564"/>
                </a:lnTo>
                <a:lnTo>
                  <a:pt x="100" y="552"/>
                </a:lnTo>
                <a:lnTo>
                  <a:pt x="104" y="539"/>
                </a:lnTo>
                <a:lnTo>
                  <a:pt x="104" y="342"/>
                </a:lnTo>
                <a:lnTo>
                  <a:pt x="106" y="334"/>
                </a:lnTo>
                <a:lnTo>
                  <a:pt x="115" y="331"/>
                </a:lnTo>
                <a:lnTo>
                  <a:pt x="123" y="334"/>
                </a:lnTo>
                <a:lnTo>
                  <a:pt x="127" y="342"/>
                </a:lnTo>
                <a:lnTo>
                  <a:pt x="127" y="539"/>
                </a:lnTo>
                <a:lnTo>
                  <a:pt x="64" y="52"/>
                </a:lnTo>
                <a:lnTo>
                  <a:pt x="68" y="34"/>
                </a:lnTo>
                <a:lnTo>
                  <a:pt x="76" y="19"/>
                </a:lnTo>
                <a:lnTo>
                  <a:pt x="90" y="7"/>
                </a:lnTo>
                <a:lnTo>
                  <a:pt x="106" y="0"/>
                </a:lnTo>
                <a:lnTo>
                  <a:pt x="123" y="0"/>
                </a:lnTo>
                <a:lnTo>
                  <a:pt x="139" y="7"/>
                </a:lnTo>
                <a:lnTo>
                  <a:pt x="155" y="19"/>
                </a:lnTo>
                <a:lnTo>
                  <a:pt x="161" y="34"/>
                </a:lnTo>
                <a:lnTo>
                  <a:pt x="165" y="52"/>
                </a:lnTo>
                <a:lnTo>
                  <a:pt x="161" y="72"/>
                </a:lnTo>
                <a:lnTo>
                  <a:pt x="155" y="89"/>
                </a:lnTo>
                <a:lnTo>
                  <a:pt x="139" y="100"/>
                </a:lnTo>
                <a:lnTo>
                  <a:pt x="123" y="106"/>
                </a:lnTo>
                <a:lnTo>
                  <a:pt x="106" y="106"/>
                </a:lnTo>
                <a:lnTo>
                  <a:pt x="90" y="100"/>
                </a:lnTo>
                <a:lnTo>
                  <a:pt x="76" y="89"/>
                </a:lnTo>
                <a:lnTo>
                  <a:pt x="68" y="72"/>
                </a:lnTo>
                <a:lnTo>
                  <a:pt x="64" y="52"/>
                </a:lnTo>
                <a:lnTo>
                  <a:pt x="127" y="539"/>
                </a:lnTo>
              </a:path>
            </a:pathLst>
          </a:custGeom>
          <a:solidFill>
            <a:srgbClr val="00B7A5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83" name="Freeform 22"/>
          <p:cNvSpPr>
            <a:spLocks/>
          </p:cNvSpPr>
          <p:nvPr/>
        </p:nvSpPr>
        <p:spPr bwMode="auto">
          <a:xfrm>
            <a:off x="5068888" y="2405063"/>
            <a:ext cx="365125" cy="709612"/>
          </a:xfrm>
          <a:custGeom>
            <a:avLst/>
            <a:gdLst>
              <a:gd name="T0" fmla="*/ 2147483647 w 230"/>
              <a:gd name="T1" fmla="*/ 2147483647 h 447"/>
              <a:gd name="T2" fmla="*/ 2147483647 w 230"/>
              <a:gd name="T3" fmla="*/ 2147483647 h 447"/>
              <a:gd name="T4" fmla="*/ 2147483647 w 230"/>
              <a:gd name="T5" fmla="*/ 2147483647 h 447"/>
              <a:gd name="T6" fmla="*/ 2147483647 w 230"/>
              <a:gd name="T7" fmla="*/ 2147483647 h 447"/>
              <a:gd name="T8" fmla="*/ 2147483647 w 230"/>
              <a:gd name="T9" fmla="*/ 2147483647 h 447"/>
              <a:gd name="T10" fmla="*/ 2147483647 w 230"/>
              <a:gd name="T11" fmla="*/ 2147483647 h 447"/>
              <a:gd name="T12" fmla="*/ 2147483647 w 230"/>
              <a:gd name="T13" fmla="*/ 2147483647 h 447"/>
              <a:gd name="T14" fmla="*/ 2147483647 w 230"/>
              <a:gd name="T15" fmla="*/ 2147483647 h 447"/>
              <a:gd name="T16" fmla="*/ 2147483647 w 230"/>
              <a:gd name="T17" fmla="*/ 2147483647 h 447"/>
              <a:gd name="T18" fmla="*/ 2147483647 w 230"/>
              <a:gd name="T19" fmla="*/ 2147483647 h 447"/>
              <a:gd name="T20" fmla="*/ 2147483647 w 230"/>
              <a:gd name="T21" fmla="*/ 2147483647 h 447"/>
              <a:gd name="T22" fmla="*/ 2147483647 w 230"/>
              <a:gd name="T23" fmla="*/ 2147483647 h 447"/>
              <a:gd name="T24" fmla="*/ 2147483647 w 230"/>
              <a:gd name="T25" fmla="*/ 2147483647 h 447"/>
              <a:gd name="T26" fmla="*/ 2147483647 w 230"/>
              <a:gd name="T27" fmla="*/ 2147483647 h 447"/>
              <a:gd name="T28" fmla="*/ 2147483647 w 230"/>
              <a:gd name="T29" fmla="*/ 2147483647 h 447"/>
              <a:gd name="T30" fmla="*/ 2147483647 w 230"/>
              <a:gd name="T31" fmla="*/ 2147483647 h 447"/>
              <a:gd name="T32" fmla="*/ 2147483647 w 230"/>
              <a:gd name="T33" fmla="*/ 2147483647 h 447"/>
              <a:gd name="T34" fmla="*/ 2147483647 w 230"/>
              <a:gd name="T35" fmla="*/ 2147483647 h 447"/>
              <a:gd name="T36" fmla="*/ 2147483647 w 230"/>
              <a:gd name="T37" fmla="*/ 2147483647 h 447"/>
              <a:gd name="T38" fmla="*/ 2147483647 w 230"/>
              <a:gd name="T39" fmla="*/ 2147483647 h 447"/>
              <a:gd name="T40" fmla="*/ 2147483647 w 230"/>
              <a:gd name="T41" fmla="*/ 2147483647 h 447"/>
              <a:gd name="T42" fmla="*/ 2147483647 w 230"/>
              <a:gd name="T43" fmla="*/ 2147483647 h 447"/>
              <a:gd name="T44" fmla="*/ 2147483647 w 230"/>
              <a:gd name="T45" fmla="*/ 2147483647 h 447"/>
              <a:gd name="T46" fmla="*/ 2147483647 w 230"/>
              <a:gd name="T47" fmla="*/ 2147483647 h 447"/>
              <a:gd name="T48" fmla="*/ 2147483647 w 230"/>
              <a:gd name="T49" fmla="*/ 0 h 447"/>
              <a:gd name="T50" fmla="*/ 2147483647 w 230"/>
              <a:gd name="T51" fmla="*/ 0 h 447"/>
              <a:gd name="T52" fmla="*/ 2147483647 w 230"/>
              <a:gd name="T53" fmla="*/ 2147483647 h 447"/>
              <a:gd name="T54" fmla="*/ 2147483647 w 230"/>
              <a:gd name="T55" fmla="*/ 2147483647 h 447"/>
              <a:gd name="T56" fmla="*/ 0 w 230"/>
              <a:gd name="T57" fmla="*/ 2147483647 h 447"/>
              <a:gd name="T58" fmla="*/ 0 w 230"/>
              <a:gd name="T59" fmla="*/ 2147483647 h 447"/>
              <a:gd name="T60" fmla="*/ 2147483647 w 230"/>
              <a:gd name="T61" fmla="*/ 2147483647 h 447"/>
              <a:gd name="T62" fmla="*/ 2147483647 w 230"/>
              <a:gd name="T63" fmla="*/ 2147483647 h 447"/>
              <a:gd name="T64" fmla="*/ 2147483647 w 230"/>
              <a:gd name="T65" fmla="*/ 2147483647 h 447"/>
              <a:gd name="T66" fmla="*/ 2147483647 w 230"/>
              <a:gd name="T67" fmla="*/ 2147483647 h 447"/>
              <a:gd name="T68" fmla="*/ 2147483647 w 230"/>
              <a:gd name="T69" fmla="*/ 2147483647 h 447"/>
              <a:gd name="T70" fmla="*/ 2147483647 w 230"/>
              <a:gd name="T71" fmla="*/ 2147483647 h 447"/>
              <a:gd name="T72" fmla="*/ 2147483647 w 230"/>
              <a:gd name="T73" fmla="*/ 2147483647 h 447"/>
              <a:gd name="T74" fmla="*/ 2147483647 w 230"/>
              <a:gd name="T75" fmla="*/ 2147483647 h 447"/>
              <a:gd name="T76" fmla="*/ 2147483647 w 230"/>
              <a:gd name="T77" fmla="*/ 2147483647 h 447"/>
              <a:gd name="T78" fmla="*/ 2147483647 w 230"/>
              <a:gd name="T79" fmla="*/ 2147483647 h 447"/>
              <a:gd name="T80" fmla="*/ 2147483647 w 230"/>
              <a:gd name="T81" fmla="*/ 2147483647 h 447"/>
              <a:gd name="T82" fmla="*/ 2147483647 w 230"/>
              <a:gd name="T83" fmla="*/ 2147483647 h 447"/>
              <a:gd name="T84" fmla="*/ 2147483647 w 230"/>
              <a:gd name="T85" fmla="*/ 2147483647 h 447"/>
              <a:gd name="T86" fmla="*/ 2147483647 w 230"/>
              <a:gd name="T87" fmla="*/ 2147483647 h 447"/>
              <a:gd name="T88" fmla="*/ 2147483647 w 230"/>
              <a:gd name="T89" fmla="*/ 2147483647 h 447"/>
              <a:gd name="T90" fmla="*/ 2147483647 w 230"/>
              <a:gd name="T91" fmla="*/ 2147483647 h 447"/>
              <a:gd name="T92" fmla="*/ 2147483647 w 230"/>
              <a:gd name="T93" fmla="*/ 2147483647 h 447"/>
              <a:gd name="T94" fmla="*/ 2147483647 w 230"/>
              <a:gd name="T95" fmla="*/ 2147483647 h 447"/>
              <a:gd name="T96" fmla="*/ 2147483647 w 230"/>
              <a:gd name="T97" fmla="*/ 2147483647 h 447"/>
              <a:gd name="T98" fmla="*/ 2147483647 w 230"/>
              <a:gd name="T99" fmla="*/ 2147483647 h 447"/>
              <a:gd name="T100" fmla="*/ 2147483647 w 230"/>
              <a:gd name="T101" fmla="*/ 2147483647 h 447"/>
              <a:gd name="T102" fmla="*/ 2147483647 w 230"/>
              <a:gd name="T103" fmla="*/ 2147483647 h 447"/>
              <a:gd name="T104" fmla="*/ 2147483647 w 230"/>
              <a:gd name="T105" fmla="*/ 2147483647 h 447"/>
              <a:gd name="T106" fmla="*/ 2147483647 w 230"/>
              <a:gd name="T107" fmla="*/ 2147483647 h 447"/>
              <a:gd name="T108" fmla="*/ 2147483647 w 230"/>
              <a:gd name="T109" fmla="*/ 2147483647 h 447"/>
              <a:gd name="T110" fmla="*/ 2147483647 w 230"/>
              <a:gd name="T111" fmla="*/ 2147483647 h 447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230"/>
              <a:gd name="T169" fmla="*/ 0 h 447"/>
              <a:gd name="T170" fmla="*/ 230 w 230"/>
              <a:gd name="T171" fmla="*/ 447 h 447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230" h="447">
                <a:moveTo>
                  <a:pt x="127" y="418"/>
                </a:moveTo>
                <a:lnTo>
                  <a:pt x="130" y="430"/>
                </a:lnTo>
                <a:lnTo>
                  <a:pt x="139" y="442"/>
                </a:lnTo>
                <a:lnTo>
                  <a:pt x="153" y="446"/>
                </a:lnTo>
                <a:lnTo>
                  <a:pt x="158" y="446"/>
                </a:lnTo>
                <a:lnTo>
                  <a:pt x="171" y="442"/>
                </a:lnTo>
                <a:lnTo>
                  <a:pt x="181" y="430"/>
                </a:lnTo>
                <a:lnTo>
                  <a:pt x="184" y="418"/>
                </a:lnTo>
                <a:lnTo>
                  <a:pt x="184" y="210"/>
                </a:lnTo>
                <a:lnTo>
                  <a:pt x="184" y="47"/>
                </a:lnTo>
                <a:lnTo>
                  <a:pt x="186" y="42"/>
                </a:lnTo>
                <a:lnTo>
                  <a:pt x="189" y="40"/>
                </a:lnTo>
                <a:lnTo>
                  <a:pt x="193" y="42"/>
                </a:lnTo>
                <a:lnTo>
                  <a:pt x="195" y="47"/>
                </a:lnTo>
                <a:lnTo>
                  <a:pt x="195" y="198"/>
                </a:lnTo>
                <a:lnTo>
                  <a:pt x="197" y="206"/>
                </a:lnTo>
                <a:lnTo>
                  <a:pt x="203" y="213"/>
                </a:lnTo>
                <a:lnTo>
                  <a:pt x="212" y="215"/>
                </a:lnTo>
                <a:lnTo>
                  <a:pt x="221" y="213"/>
                </a:lnTo>
                <a:lnTo>
                  <a:pt x="227" y="206"/>
                </a:lnTo>
                <a:lnTo>
                  <a:pt x="229" y="198"/>
                </a:lnTo>
                <a:lnTo>
                  <a:pt x="229" y="20"/>
                </a:lnTo>
                <a:lnTo>
                  <a:pt x="227" y="10"/>
                </a:lnTo>
                <a:lnTo>
                  <a:pt x="221" y="2"/>
                </a:lnTo>
                <a:lnTo>
                  <a:pt x="212" y="0"/>
                </a:lnTo>
                <a:lnTo>
                  <a:pt x="17" y="0"/>
                </a:lnTo>
                <a:lnTo>
                  <a:pt x="8" y="2"/>
                </a:lnTo>
                <a:lnTo>
                  <a:pt x="2" y="10"/>
                </a:lnTo>
                <a:lnTo>
                  <a:pt x="0" y="20"/>
                </a:lnTo>
                <a:lnTo>
                  <a:pt x="0" y="198"/>
                </a:lnTo>
                <a:lnTo>
                  <a:pt x="2" y="206"/>
                </a:lnTo>
                <a:lnTo>
                  <a:pt x="8" y="213"/>
                </a:lnTo>
                <a:lnTo>
                  <a:pt x="17" y="215"/>
                </a:lnTo>
                <a:lnTo>
                  <a:pt x="26" y="213"/>
                </a:lnTo>
                <a:lnTo>
                  <a:pt x="32" y="206"/>
                </a:lnTo>
                <a:lnTo>
                  <a:pt x="34" y="198"/>
                </a:lnTo>
                <a:lnTo>
                  <a:pt x="34" y="47"/>
                </a:lnTo>
                <a:lnTo>
                  <a:pt x="36" y="42"/>
                </a:lnTo>
                <a:lnTo>
                  <a:pt x="42" y="40"/>
                </a:lnTo>
                <a:lnTo>
                  <a:pt x="44" y="42"/>
                </a:lnTo>
                <a:lnTo>
                  <a:pt x="46" y="47"/>
                </a:lnTo>
                <a:lnTo>
                  <a:pt x="46" y="210"/>
                </a:lnTo>
                <a:lnTo>
                  <a:pt x="46" y="418"/>
                </a:lnTo>
                <a:lnTo>
                  <a:pt x="48" y="430"/>
                </a:lnTo>
                <a:lnTo>
                  <a:pt x="58" y="442"/>
                </a:lnTo>
                <a:lnTo>
                  <a:pt x="71" y="446"/>
                </a:lnTo>
                <a:lnTo>
                  <a:pt x="78" y="446"/>
                </a:lnTo>
                <a:lnTo>
                  <a:pt x="91" y="442"/>
                </a:lnTo>
                <a:lnTo>
                  <a:pt x="100" y="430"/>
                </a:lnTo>
                <a:lnTo>
                  <a:pt x="104" y="418"/>
                </a:lnTo>
                <a:lnTo>
                  <a:pt x="104" y="221"/>
                </a:lnTo>
                <a:lnTo>
                  <a:pt x="106" y="213"/>
                </a:lnTo>
                <a:lnTo>
                  <a:pt x="115" y="210"/>
                </a:lnTo>
                <a:lnTo>
                  <a:pt x="123" y="213"/>
                </a:lnTo>
                <a:lnTo>
                  <a:pt x="127" y="221"/>
                </a:lnTo>
                <a:lnTo>
                  <a:pt x="127" y="418"/>
                </a:lnTo>
              </a:path>
            </a:pathLst>
          </a:custGeom>
          <a:solidFill>
            <a:srgbClr val="00A898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84" name="Freeform 23"/>
          <p:cNvSpPr>
            <a:spLocks/>
          </p:cNvSpPr>
          <p:nvPr/>
        </p:nvSpPr>
        <p:spPr bwMode="auto">
          <a:xfrm>
            <a:off x="5173663" y="2211388"/>
            <a:ext cx="155575" cy="158750"/>
          </a:xfrm>
          <a:custGeom>
            <a:avLst/>
            <a:gdLst>
              <a:gd name="T0" fmla="*/ 0 w 98"/>
              <a:gd name="T1" fmla="*/ 2147483647 h 100"/>
              <a:gd name="T2" fmla="*/ 2147483647 w 98"/>
              <a:gd name="T3" fmla="*/ 2147483647 h 100"/>
              <a:gd name="T4" fmla="*/ 2147483647 w 98"/>
              <a:gd name="T5" fmla="*/ 2147483647 h 100"/>
              <a:gd name="T6" fmla="*/ 2147483647 w 98"/>
              <a:gd name="T7" fmla="*/ 2147483647 h 100"/>
              <a:gd name="T8" fmla="*/ 2147483647 w 98"/>
              <a:gd name="T9" fmla="*/ 0 h 100"/>
              <a:gd name="T10" fmla="*/ 2147483647 w 98"/>
              <a:gd name="T11" fmla="*/ 0 h 100"/>
              <a:gd name="T12" fmla="*/ 2147483647 w 98"/>
              <a:gd name="T13" fmla="*/ 2147483647 h 100"/>
              <a:gd name="T14" fmla="*/ 2147483647 w 98"/>
              <a:gd name="T15" fmla="*/ 2147483647 h 100"/>
              <a:gd name="T16" fmla="*/ 2147483647 w 98"/>
              <a:gd name="T17" fmla="*/ 2147483647 h 100"/>
              <a:gd name="T18" fmla="*/ 2147483647 w 98"/>
              <a:gd name="T19" fmla="*/ 2147483647 h 100"/>
              <a:gd name="T20" fmla="*/ 2147483647 w 98"/>
              <a:gd name="T21" fmla="*/ 2147483647 h 100"/>
              <a:gd name="T22" fmla="*/ 2147483647 w 98"/>
              <a:gd name="T23" fmla="*/ 2147483647 h 100"/>
              <a:gd name="T24" fmla="*/ 2147483647 w 98"/>
              <a:gd name="T25" fmla="*/ 2147483647 h 100"/>
              <a:gd name="T26" fmla="*/ 2147483647 w 98"/>
              <a:gd name="T27" fmla="*/ 2147483647 h 100"/>
              <a:gd name="T28" fmla="*/ 2147483647 w 98"/>
              <a:gd name="T29" fmla="*/ 2147483647 h 100"/>
              <a:gd name="T30" fmla="*/ 2147483647 w 98"/>
              <a:gd name="T31" fmla="*/ 2147483647 h 100"/>
              <a:gd name="T32" fmla="*/ 2147483647 w 98"/>
              <a:gd name="T33" fmla="*/ 2147483647 h 100"/>
              <a:gd name="T34" fmla="*/ 2147483647 w 98"/>
              <a:gd name="T35" fmla="*/ 2147483647 h 100"/>
              <a:gd name="T36" fmla="*/ 0 w 98"/>
              <a:gd name="T37" fmla="*/ 2147483647 h 1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8"/>
              <a:gd name="T58" fmla="*/ 0 h 100"/>
              <a:gd name="T59" fmla="*/ 98 w 98"/>
              <a:gd name="T60" fmla="*/ 100 h 10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8" h="100">
                <a:moveTo>
                  <a:pt x="0" y="49"/>
                </a:moveTo>
                <a:lnTo>
                  <a:pt x="4" y="31"/>
                </a:lnTo>
                <a:lnTo>
                  <a:pt x="12" y="18"/>
                </a:lnTo>
                <a:lnTo>
                  <a:pt x="25" y="6"/>
                </a:lnTo>
                <a:lnTo>
                  <a:pt x="41" y="0"/>
                </a:lnTo>
                <a:lnTo>
                  <a:pt x="56" y="0"/>
                </a:lnTo>
                <a:lnTo>
                  <a:pt x="72" y="6"/>
                </a:lnTo>
                <a:lnTo>
                  <a:pt x="87" y="18"/>
                </a:lnTo>
                <a:lnTo>
                  <a:pt x="93" y="31"/>
                </a:lnTo>
                <a:lnTo>
                  <a:pt x="97" y="49"/>
                </a:lnTo>
                <a:lnTo>
                  <a:pt x="93" y="68"/>
                </a:lnTo>
                <a:lnTo>
                  <a:pt x="87" y="83"/>
                </a:lnTo>
                <a:lnTo>
                  <a:pt x="72" y="93"/>
                </a:lnTo>
                <a:lnTo>
                  <a:pt x="56" y="99"/>
                </a:lnTo>
                <a:lnTo>
                  <a:pt x="41" y="99"/>
                </a:lnTo>
                <a:lnTo>
                  <a:pt x="25" y="93"/>
                </a:lnTo>
                <a:lnTo>
                  <a:pt x="12" y="83"/>
                </a:lnTo>
                <a:lnTo>
                  <a:pt x="4" y="68"/>
                </a:lnTo>
                <a:lnTo>
                  <a:pt x="0" y="49"/>
                </a:lnTo>
              </a:path>
            </a:pathLst>
          </a:custGeom>
          <a:solidFill>
            <a:srgbClr val="00A898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85" name="Freeform 24"/>
          <p:cNvSpPr>
            <a:spLocks/>
          </p:cNvSpPr>
          <p:nvPr/>
        </p:nvSpPr>
        <p:spPr bwMode="auto">
          <a:xfrm>
            <a:off x="6897688" y="2211388"/>
            <a:ext cx="363537" cy="903287"/>
          </a:xfrm>
          <a:custGeom>
            <a:avLst/>
            <a:gdLst>
              <a:gd name="T0" fmla="*/ 2147483647 w 229"/>
              <a:gd name="T1" fmla="*/ 2147483647 h 569"/>
              <a:gd name="T2" fmla="*/ 2147483647 w 229"/>
              <a:gd name="T3" fmla="*/ 2147483647 h 569"/>
              <a:gd name="T4" fmla="*/ 2147483647 w 229"/>
              <a:gd name="T5" fmla="*/ 2147483647 h 569"/>
              <a:gd name="T6" fmla="*/ 2147483647 w 229"/>
              <a:gd name="T7" fmla="*/ 2147483647 h 569"/>
              <a:gd name="T8" fmla="*/ 2147483647 w 229"/>
              <a:gd name="T9" fmla="*/ 2147483647 h 569"/>
              <a:gd name="T10" fmla="*/ 2147483647 w 229"/>
              <a:gd name="T11" fmla="*/ 2147483647 h 569"/>
              <a:gd name="T12" fmla="*/ 2147483647 w 229"/>
              <a:gd name="T13" fmla="*/ 2147483647 h 569"/>
              <a:gd name="T14" fmla="*/ 2147483647 w 229"/>
              <a:gd name="T15" fmla="*/ 2147483647 h 569"/>
              <a:gd name="T16" fmla="*/ 2147483647 w 229"/>
              <a:gd name="T17" fmla="*/ 2147483647 h 569"/>
              <a:gd name="T18" fmla="*/ 2147483647 w 229"/>
              <a:gd name="T19" fmla="*/ 2147483647 h 569"/>
              <a:gd name="T20" fmla="*/ 2147483647 w 229"/>
              <a:gd name="T21" fmla="*/ 2147483647 h 569"/>
              <a:gd name="T22" fmla="*/ 2147483647 w 229"/>
              <a:gd name="T23" fmla="*/ 2147483647 h 569"/>
              <a:gd name="T24" fmla="*/ 2147483647 w 229"/>
              <a:gd name="T25" fmla="*/ 2147483647 h 569"/>
              <a:gd name="T26" fmla="*/ 2147483647 w 229"/>
              <a:gd name="T27" fmla="*/ 2147483647 h 569"/>
              <a:gd name="T28" fmla="*/ 0 w 229"/>
              <a:gd name="T29" fmla="*/ 2147483647 h 569"/>
              <a:gd name="T30" fmla="*/ 2147483647 w 229"/>
              <a:gd name="T31" fmla="*/ 2147483647 h 569"/>
              <a:gd name="T32" fmla="*/ 2147483647 w 229"/>
              <a:gd name="T33" fmla="*/ 2147483647 h 569"/>
              <a:gd name="T34" fmla="*/ 2147483647 w 229"/>
              <a:gd name="T35" fmla="*/ 2147483647 h 569"/>
              <a:gd name="T36" fmla="*/ 2147483647 w 229"/>
              <a:gd name="T37" fmla="*/ 2147483647 h 569"/>
              <a:gd name="T38" fmla="*/ 2147483647 w 229"/>
              <a:gd name="T39" fmla="*/ 2147483647 h 569"/>
              <a:gd name="T40" fmla="*/ 2147483647 w 229"/>
              <a:gd name="T41" fmla="*/ 2147483647 h 569"/>
              <a:gd name="T42" fmla="*/ 2147483647 w 229"/>
              <a:gd name="T43" fmla="*/ 2147483647 h 569"/>
              <a:gd name="T44" fmla="*/ 2147483647 w 229"/>
              <a:gd name="T45" fmla="*/ 2147483647 h 569"/>
              <a:gd name="T46" fmla="*/ 2147483647 w 229"/>
              <a:gd name="T47" fmla="*/ 2147483647 h 569"/>
              <a:gd name="T48" fmla="*/ 2147483647 w 229"/>
              <a:gd name="T49" fmla="*/ 2147483647 h 569"/>
              <a:gd name="T50" fmla="*/ 2147483647 w 229"/>
              <a:gd name="T51" fmla="*/ 2147483647 h 569"/>
              <a:gd name="T52" fmla="*/ 2147483647 w 229"/>
              <a:gd name="T53" fmla="*/ 2147483647 h 569"/>
              <a:gd name="T54" fmla="*/ 2147483647 w 229"/>
              <a:gd name="T55" fmla="*/ 2147483647 h 569"/>
              <a:gd name="T56" fmla="*/ 2147483647 w 229"/>
              <a:gd name="T57" fmla="*/ 2147483647 h 569"/>
              <a:gd name="T58" fmla="*/ 2147483647 w 229"/>
              <a:gd name="T59" fmla="*/ 2147483647 h 569"/>
              <a:gd name="T60" fmla="*/ 2147483647 w 229"/>
              <a:gd name="T61" fmla="*/ 0 h 569"/>
              <a:gd name="T62" fmla="*/ 2147483647 w 229"/>
              <a:gd name="T63" fmla="*/ 2147483647 h 569"/>
              <a:gd name="T64" fmla="*/ 2147483647 w 229"/>
              <a:gd name="T65" fmla="*/ 2147483647 h 569"/>
              <a:gd name="T66" fmla="*/ 2147483647 w 229"/>
              <a:gd name="T67" fmla="*/ 2147483647 h 569"/>
              <a:gd name="T68" fmla="*/ 2147483647 w 229"/>
              <a:gd name="T69" fmla="*/ 2147483647 h 569"/>
              <a:gd name="T70" fmla="*/ 2147483647 w 229"/>
              <a:gd name="T71" fmla="*/ 2147483647 h 569"/>
              <a:gd name="T72" fmla="*/ 2147483647 w 229"/>
              <a:gd name="T73" fmla="*/ 2147483647 h 569"/>
              <a:gd name="T74" fmla="*/ 2147483647 w 229"/>
              <a:gd name="T75" fmla="*/ 2147483647 h 569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229"/>
              <a:gd name="T115" fmla="*/ 0 h 569"/>
              <a:gd name="T116" fmla="*/ 229 w 229"/>
              <a:gd name="T117" fmla="*/ 569 h 569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229" h="569">
                <a:moveTo>
                  <a:pt x="127" y="539"/>
                </a:moveTo>
                <a:lnTo>
                  <a:pt x="130" y="552"/>
                </a:lnTo>
                <a:lnTo>
                  <a:pt x="139" y="564"/>
                </a:lnTo>
                <a:lnTo>
                  <a:pt x="153" y="568"/>
                </a:lnTo>
                <a:lnTo>
                  <a:pt x="158" y="568"/>
                </a:lnTo>
                <a:lnTo>
                  <a:pt x="171" y="564"/>
                </a:lnTo>
                <a:lnTo>
                  <a:pt x="181" y="552"/>
                </a:lnTo>
                <a:lnTo>
                  <a:pt x="184" y="539"/>
                </a:lnTo>
                <a:lnTo>
                  <a:pt x="184" y="331"/>
                </a:lnTo>
                <a:lnTo>
                  <a:pt x="184" y="168"/>
                </a:lnTo>
                <a:lnTo>
                  <a:pt x="185" y="163"/>
                </a:lnTo>
                <a:lnTo>
                  <a:pt x="189" y="161"/>
                </a:lnTo>
                <a:lnTo>
                  <a:pt x="193" y="163"/>
                </a:lnTo>
                <a:lnTo>
                  <a:pt x="195" y="168"/>
                </a:lnTo>
                <a:lnTo>
                  <a:pt x="195" y="320"/>
                </a:lnTo>
                <a:lnTo>
                  <a:pt x="197" y="327"/>
                </a:lnTo>
                <a:lnTo>
                  <a:pt x="203" y="334"/>
                </a:lnTo>
                <a:lnTo>
                  <a:pt x="212" y="336"/>
                </a:lnTo>
                <a:lnTo>
                  <a:pt x="221" y="334"/>
                </a:lnTo>
                <a:lnTo>
                  <a:pt x="227" y="327"/>
                </a:lnTo>
                <a:lnTo>
                  <a:pt x="228" y="320"/>
                </a:lnTo>
                <a:lnTo>
                  <a:pt x="228" y="140"/>
                </a:lnTo>
                <a:lnTo>
                  <a:pt x="227" y="130"/>
                </a:lnTo>
                <a:lnTo>
                  <a:pt x="221" y="122"/>
                </a:lnTo>
                <a:lnTo>
                  <a:pt x="212" y="120"/>
                </a:lnTo>
                <a:lnTo>
                  <a:pt x="17" y="120"/>
                </a:lnTo>
                <a:lnTo>
                  <a:pt x="8" y="122"/>
                </a:lnTo>
                <a:lnTo>
                  <a:pt x="2" y="130"/>
                </a:lnTo>
                <a:lnTo>
                  <a:pt x="0" y="140"/>
                </a:lnTo>
                <a:lnTo>
                  <a:pt x="0" y="320"/>
                </a:lnTo>
                <a:lnTo>
                  <a:pt x="2" y="327"/>
                </a:lnTo>
                <a:lnTo>
                  <a:pt x="8" y="334"/>
                </a:lnTo>
                <a:lnTo>
                  <a:pt x="17" y="336"/>
                </a:lnTo>
                <a:lnTo>
                  <a:pt x="26" y="334"/>
                </a:lnTo>
                <a:lnTo>
                  <a:pt x="32" y="327"/>
                </a:lnTo>
                <a:lnTo>
                  <a:pt x="34" y="320"/>
                </a:lnTo>
                <a:lnTo>
                  <a:pt x="34" y="168"/>
                </a:lnTo>
                <a:lnTo>
                  <a:pt x="36" y="163"/>
                </a:lnTo>
                <a:lnTo>
                  <a:pt x="42" y="161"/>
                </a:lnTo>
                <a:lnTo>
                  <a:pt x="44" y="163"/>
                </a:lnTo>
                <a:lnTo>
                  <a:pt x="46" y="168"/>
                </a:lnTo>
                <a:lnTo>
                  <a:pt x="46" y="331"/>
                </a:lnTo>
                <a:lnTo>
                  <a:pt x="46" y="539"/>
                </a:lnTo>
                <a:lnTo>
                  <a:pt x="48" y="552"/>
                </a:lnTo>
                <a:lnTo>
                  <a:pt x="58" y="564"/>
                </a:lnTo>
                <a:lnTo>
                  <a:pt x="71" y="568"/>
                </a:lnTo>
                <a:lnTo>
                  <a:pt x="78" y="568"/>
                </a:lnTo>
                <a:lnTo>
                  <a:pt x="91" y="564"/>
                </a:lnTo>
                <a:lnTo>
                  <a:pt x="100" y="552"/>
                </a:lnTo>
                <a:lnTo>
                  <a:pt x="104" y="539"/>
                </a:lnTo>
                <a:lnTo>
                  <a:pt x="104" y="342"/>
                </a:lnTo>
                <a:lnTo>
                  <a:pt x="106" y="334"/>
                </a:lnTo>
                <a:lnTo>
                  <a:pt x="115" y="331"/>
                </a:lnTo>
                <a:lnTo>
                  <a:pt x="123" y="334"/>
                </a:lnTo>
                <a:lnTo>
                  <a:pt x="127" y="342"/>
                </a:lnTo>
                <a:lnTo>
                  <a:pt x="127" y="539"/>
                </a:lnTo>
                <a:lnTo>
                  <a:pt x="64" y="52"/>
                </a:lnTo>
                <a:lnTo>
                  <a:pt x="67" y="34"/>
                </a:lnTo>
                <a:lnTo>
                  <a:pt x="76" y="19"/>
                </a:lnTo>
                <a:lnTo>
                  <a:pt x="89" y="7"/>
                </a:lnTo>
                <a:lnTo>
                  <a:pt x="106" y="0"/>
                </a:lnTo>
                <a:lnTo>
                  <a:pt x="123" y="0"/>
                </a:lnTo>
                <a:lnTo>
                  <a:pt x="139" y="7"/>
                </a:lnTo>
                <a:lnTo>
                  <a:pt x="155" y="19"/>
                </a:lnTo>
                <a:lnTo>
                  <a:pt x="161" y="34"/>
                </a:lnTo>
                <a:lnTo>
                  <a:pt x="165" y="52"/>
                </a:lnTo>
                <a:lnTo>
                  <a:pt x="161" y="72"/>
                </a:lnTo>
                <a:lnTo>
                  <a:pt x="155" y="89"/>
                </a:lnTo>
                <a:lnTo>
                  <a:pt x="139" y="100"/>
                </a:lnTo>
                <a:lnTo>
                  <a:pt x="123" y="106"/>
                </a:lnTo>
                <a:lnTo>
                  <a:pt x="106" y="106"/>
                </a:lnTo>
                <a:lnTo>
                  <a:pt x="89" y="100"/>
                </a:lnTo>
                <a:lnTo>
                  <a:pt x="76" y="89"/>
                </a:lnTo>
                <a:lnTo>
                  <a:pt x="67" y="72"/>
                </a:lnTo>
                <a:lnTo>
                  <a:pt x="64" y="52"/>
                </a:lnTo>
                <a:lnTo>
                  <a:pt x="127" y="539"/>
                </a:lnTo>
              </a:path>
            </a:pathLst>
          </a:custGeom>
          <a:solidFill>
            <a:srgbClr val="00B7A5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86" name="Freeform 25"/>
          <p:cNvSpPr>
            <a:spLocks/>
          </p:cNvSpPr>
          <p:nvPr/>
        </p:nvSpPr>
        <p:spPr bwMode="auto">
          <a:xfrm>
            <a:off x="6897688" y="2405063"/>
            <a:ext cx="363537" cy="709612"/>
          </a:xfrm>
          <a:custGeom>
            <a:avLst/>
            <a:gdLst>
              <a:gd name="T0" fmla="*/ 2147483647 w 229"/>
              <a:gd name="T1" fmla="*/ 2147483647 h 447"/>
              <a:gd name="T2" fmla="*/ 2147483647 w 229"/>
              <a:gd name="T3" fmla="*/ 2147483647 h 447"/>
              <a:gd name="T4" fmla="*/ 2147483647 w 229"/>
              <a:gd name="T5" fmla="*/ 2147483647 h 447"/>
              <a:gd name="T6" fmla="*/ 2147483647 w 229"/>
              <a:gd name="T7" fmla="*/ 2147483647 h 447"/>
              <a:gd name="T8" fmla="*/ 2147483647 w 229"/>
              <a:gd name="T9" fmla="*/ 2147483647 h 447"/>
              <a:gd name="T10" fmla="*/ 2147483647 w 229"/>
              <a:gd name="T11" fmla="*/ 2147483647 h 447"/>
              <a:gd name="T12" fmla="*/ 2147483647 w 229"/>
              <a:gd name="T13" fmla="*/ 2147483647 h 447"/>
              <a:gd name="T14" fmla="*/ 2147483647 w 229"/>
              <a:gd name="T15" fmla="*/ 2147483647 h 447"/>
              <a:gd name="T16" fmla="*/ 2147483647 w 229"/>
              <a:gd name="T17" fmla="*/ 2147483647 h 447"/>
              <a:gd name="T18" fmla="*/ 2147483647 w 229"/>
              <a:gd name="T19" fmla="*/ 2147483647 h 447"/>
              <a:gd name="T20" fmla="*/ 2147483647 w 229"/>
              <a:gd name="T21" fmla="*/ 2147483647 h 447"/>
              <a:gd name="T22" fmla="*/ 2147483647 w 229"/>
              <a:gd name="T23" fmla="*/ 2147483647 h 447"/>
              <a:gd name="T24" fmla="*/ 2147483647 w 229"/>
              <a:gd name="T25" fmla="*/ 2147483647 h 447"/>
              <a:gd name="T26" fmla="*/ 2147483647 w 229"/>
              <a:gd name="T27" fmla="*/ 2147483647 h 447"/>
              <a:gd name="T28" fmla="*/ 2147483647 w 229"/>
              <a:gd name="T29" fmla="*/ 2147483647 h 447"/>
              <a:gd name="T30" fmla="*/ 2147483647 w 229"/>
              <a:gd name="T31" fmla="*/ 2147483647 h 447"/>
              <a:gd name="T32" fmla="*/ 2147483647 w 229"/>
              <a:gd name="T33" fmla="*/ 2147483647 h 447"/>
              <a:gd name="T34" fmla="*/ 2147483647 w 229"/>
              <a:gd name="T35" fmla="*/ 2147483647 h 447"/>
              <a:gd name="T36" fmla="*/ 2147483647 w 229"/>
              <a:gd name="T37" fmla="*/ 2147483647 h 447"/>
              <a:gd name="T38" fmla="*/ 2147483647 w 229"/>
              <a:gd name="T39" fmla="*/ 2147483647 h 447"/>
              <a:gd name="T40" fmla="*/ 2147483647 w 229"/>
              <a:gd name="T41" fmla="*/ 2147483647 h 447"/>
              <a:gd name="T42" fmla="*/ 2147483647 w 229"/>
              <a:gd name="T43" fmla="*/ 2147483647 h 447"/>
              <a:gd name="T44" fmla="*/ 2147483647 w 229"/>
              <a:gd name="T45" fmla="*/ 2147483647 h 447"/>
              <a:gd name="T46" fmla="*/ 2147483647 w 229"/>
              <a:gd name="T47" fmla="*/ 2147483647 h 447"/>
              <a:gd name="T48" fmla="*/ 2147483647 w 229"/>
              <a:gd name="T49" fmla="*/ 0 h 447"/>
              <a:gd name="T50" fmla="*/ 2147483647 w 229"/>
              <a:gd name="T51" fmla="*/ 0 h 447"/>
              <a:gd name="T52" fmla="*/ 2147483647 w 229"/>
              <a:gd name="T53" fmla="*/ 2147483647 h 447"/>
              <a:gd name="T54" fmla="*/ 2147483647 w 229"/>
              <a:gd name="T55" fmla="*/ 2147483647 h 447"/>
              <a:gd name="T56" fmla="*/ 0 w 229"/>
              <a:gd name="T57" fmla="*/ 2147483647 h 447"/>
              <a:gd name="T58" fmla="*/ 0 w 229"/>
              <a:gd name="T59" fmla="*/ 2147483647 h 447"/>
              <a:gd name="T60" fmla="*/ 2147483647 w 229"/>
              <a:gd name="T61" fmla="*/ 2147483647 h 447"/>
              <a:gd name="T62" fmla="*/ 2147483647 w 229"/>
              <a:gd name="T63" fmla="*/ 2147483647 h 447"/>
              <a:gd name="T64" fmla="*/ 2147483647 w 229"/>
              <a:gd name="T65" fmla="*/ 2147483647 h 447"/>
              <a:gd name="T66" fmla="*/ 2147483647 w 229"/>
              <a:gd name="T67" fmla="*/ 2147483647 h 447"/>
              <a:gd name="T68" fmla="*/ 2147483647 w 229"/>
              <a:gd name="T69" fmla="*/ 2147483647 h 447"/>
              <a:gd name="T70" fmla="*/ 2147483647 w 229"/>
              <a:gd name="T71" fmla="*/ 2147483647 h 447"/>
              <a:gd name="T72" fmla="*/ 2147483647 w 229"/>
              <a:gd name="T73" fmla="*/ 2147483647 h 447"/>
              <a:gd name="T74" fmla="*/ 2147483647 w 229"/>
              <a:gd name="T75" fmla="*/ 2147483647 h 447"/>
              <a:gd name="T76" fmla="*/ 2147483647 w 229"/>
              <a:gd name="T77" fmla="*/ 2147483647 h 447"/>
              <a:gd name="T78" fmla="*/ 2147483647 w 229"/>
              <a:gd name="T79" fmla="*/ 2147483647 h 447"/>
              <a:gd name="T80" fmla="*/ 2147483647 w 229"/>
              <a:gd name="T81" fmla="*/ 2147483647 h 447"/>
              <a:gd name="T82" fmla="*/ 2147483647 w 229"/>
              <a:gd name="T83" fmla="*/ 2147483647 h 447"/>
              <a:gd name="T84" fmla="*/ 2147483647 w 229"/>
              <a:gd name="T85" fmla="*/ 2147483647 h 447"/>
              <a:gd name="T86" fmla="*/ 2147483647 w 229"/>
              <a:gd name="T87" fmla="*/ 2147483647 h 447"/>
              <a:gd name="T88" fmla="*/ 2147483647 w 229"/>
              <a:gd name="T89" fmla="*/ 2147483647 h 447"/>
              <a:gd name="T90" fmla="*/ 2147483647 w 229"/>
              <a:gd name="T91" fmla="*/ 2147483647 h 447"/>
              <a:gd name="T92" fmla="*/ 2147483647 w 229"/>
              <a:gd name="T93" fmla="*/ 2147483647 h 447"/>
              <a:gd name="T94" fmla="*/ 2147483647 w 229"/>
              <a:gd name="T95" fmla="*/ 2147483647 h 447"/>
              <a:gd name="T96" fmla="*/ 2147483647 w 229"/>
              <a:gd name="T97" fmla="*/ 2147483647 h 447"/>
              <a:gd name="T98" fmla="*/ 2147483647 w 229"/>
              <a:gd name="T99" fmla="*/ 2147483647 h 447"/>
              <a:gd name="T100" fmla="*/ 2147483647 w 229"/>
              <a:gd name="T101" fmla="*/ 2147483647 h 447"/>
              <a:gd name="T102" fmla="*/ 2147483647 w 229"/>
              <a:gd name="T103" fmla="*/ 2147483647 h 447"/>
              <a:gd name="T104" fmla="*/ 2147483647 w 229"/>
              <a:gd name="T105" fmla="*/ 2147483647 h 447"/>
              <a:gd name="T106" fmla="*/ 2147483647 w 229"/>
              <a:gd name="T107" fmla="*/ 2147483647 h 447"/>
              <a:gd name="T108" fmla="*/ 2147483647 w 229"/>
              <a:gd name="T109" fmla="*/ 2147483647 h 447"/>
              <a:gd name="T110" fmla="*/ 2147483647 w 229"/>
              <a:gd name="T111" fmla="*/ 2147483647 h 447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229"/>
              <a:gd name="T169" fmla="*/ 0 h 447"/>
              <a:gd name="T170" fmla="*/ 229 w 229"/>
              <a:gd name="T171" fmla="*/ 447 h 447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229" h="447">
                <a:moveTo>
                  <a:pt x="127" y="418"/>
                </a:moveTo>
                <a:lnTo>
                  <a:pt x="130" y="430"/>
                </a:lnTo>
                <a:lnTo>
                  <a:pt x="139" y="442"/>
                </a:lnTo>
                <a:lnTo>
                  <a:pt x="153" y="446"/>
                </a:lnTo>
                <a:lnTo>
                  <a:pt x="158" y="446"/>
                </a:lnTo>
                <a:lnTo>
                  <a:pt x="171" y="442"/>
                </a:lnTo>
                <a:lnTo>
                  <a:pt x="181" y="430"/>
                </a:lnTo>
                <a:lnTo>
                  <a:pt x="184" y="418"/>
                </a:lnTo>
                <a:lnTo>
                  <a:pt x="184" y="210"/>
                </a:lnTo>
                <a:lnTo>
                  <a:pt x="184" y="47"/>
                </a:lnTo>
                <a:lnTo>
                  <a:pt x="185" y="42"/>
                </a:lnTo>
                <a:lnTo>
                  <a:pt x="189" y="40"/>
                </a:lnTo>
                <a:lnTo>
                  <a:pt x="193" y="42"/>
                </a:lnTo>
                <a:lnTo>
                  <a:pt x="195" y="47"/>
                </a:lnTo>
                <a:lnTo>
                  <a:pt x="195" y="198"/>
                </a:lnTo>
                <a:lnTo>
                  <a:pt x="197" y="206"/>
                </a:lnTo>
                <a:lnTo>
                  <a:pt x="203" y="213"/>
                </a:lnTo>
                <a:lnTo>
                  <a:pt x="212" y="215"/>
                </a:lnTo>
                <a:lnTo>
                  <a:pt x="221" y="213"/>
                </a:lnTo>
                <a:lnTo>
                  <a:pt x="227" y="206"/>
                </a:lnTo>
                <a:lnTo>
                  <a:pt x="228" y="198"/>
                </a:lnTo>
                <a:lnTo>
                  <a:pt x="228" y="20"/>
                </a:lnTo>
                <a:lnTo>
                  <a:pt x="227" y="10"/>
                </a:lnTo>
                <a:lnTo>
                  <a:pt x="221" y="2"/>
                </a:lnTo>
                <a:lnTo>
                  <a:pt x="212" y="0"/>
                </a:lnTo>
                <a:lnTo>
                  <a:pt x="17" y="0"/>
                </a:lnTo>
                <a:lnTo>
                  <a:pt x="8" y="2"/>
                </a:lnTo>
                <a:lnTo>
                  <a:pt x="2" y="10"/>
                </a:lnTo>
                <a:lnTo>
                  <a:pt x="0" y="20"/>
                </a:lnTo>
                <a:lnTo>
                  <a:pt x="0" y="198"/>
                </a:lnTo>
                <a:lnTo>
                  <a:pt x="2" y="206"/>
                </a:lnTo>
                <a:lnTo>
                  <a:pt x="8" y="213"/>
                </a:lnTo>
                <a:lnTo>
                  <a:pt x="17" y="215"/>
                </a:lnTo>
                <a:lnTo>
                  <a:pt x="26" y="213"/>
                </a:lnTo>
                <a:lnTo>
                  <a:pt x="32" y="206"/>
                </a:lnTo>
                <a:lnTo>
                  <a:pt x="34" y="198"/>
                </a:lnTo>
                <a:lnTo>
                  <a:pt x="34" y="47"/>
                </a:lnTo>
                <a:lnTo>
                  <a:pt x="36" y="42"/>
                </a:lnTo>
                <a:lnTo>
                  <a:pt x="42" y="40"/>
                </a:lnTo>
                <a:lnTo>
                  <a:pt x="44" y="42"/>
                </a:lnTo>
                <a:lnTo>
                  <a:pt x="46" y="47"/>
                </a:lnTo>
                <a:lnTo>
                  <a:pt x="46" y="210"/>
                </a:lnTo>
                <a:lnTo>
                  <a:pt x="46" y="418"/>
                </a:lnTo>
                <a:lnTo>
                  <a:pt x="48" y="430"/>
                </a:lnTo>
                <a:lnTo>
                  <a:pt x="58" y="442"/>
                </a:lnTo>
                <a:lnTo>
                  <a:pt x="71" y="446"/>
                </a:lnTo>
                <a:lnTo>
                  <a:pt x="78" y="446"/>
                </a:lnTo>
                <a:lnTo>
                  <a:pt x="91" y="442"/>
                </a:lnTo>
                <a:lnTo>
                  <a:pt x="100" y="430"/>
                </a:lnTo>
                <a:lnTo>
                  <a:pt x="104" y="418"/>
                </a:lnTo>
                <a:lnTo>
                  <a:pt x="104" y="221"/>
                </a:lnTo>
                <a:lnTo>
                  <a:pt x="106" y="213"/>
                </a:lnTo>
                <a:lnTo>
                  <a:pt x="115" y="210"/>
                </a:lnTo>
                <a:lnTo>
                  <a:pt x="123" y="213"/>
                </a:lnTo>
                <a:lnTo>
                  <a:pt x="127" y="221"/>
                </a:lnTo>
                <a:lnTo>
                  <a:pt x="127" y="418"/>
                </a:lnTo>
              </a:path>
            </a:pathLst>
          </a:custGeom>
          <a:solidFill>
            <a:srgbClr val="00A898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87" name="Freeform 26"/>
          <p:cNvSpPr>
            <a:spLocks/>
          </p:cNvSpPr>
          <p:nvPr/>
        </p:nvSpPr>
        <p:spPr bwMode="auto">
          <a:xfrm>
            <a:off x="7002463" y="2211388"/>
            <a:ext cx="155575" cy="158750"/>
          </a:xfrm>
          <a:custGeom>
            <a:avLst/>
            <a:gdLst>
              <a:gd name="T0" fmla="*/ 0 w 98"/>
              <a:gd name="T1" fmla="*/ 2147483647 h 100"/>
              <a:gd name="T2" fmla="*/ 2147483647 w 98"/>
              <a:gd name="T3" fmla="*/ 2147483647 h 100"/>
              <a:gd name="T4" fmla="*/ 2147483647 w 98"/>
              <a:gd name="T5" fmla="*/ 2147483647 h 100"/>
              <a:gd name="T6" fmla="*/ 2147483647 w 98"/>
              <a:gd name="T7" fmla="*/ 2147483647 h 100"/>
              <a:gd name="T8" fmla="*/ 2147483647 w 98"/>
              <a:gd name="T9" fmla="*/ 0 h 100"/>
              <a:gd name="T10" fmla="*/ 2147483647 w 98"/>
              <a:gd name="T11" fmla="*/ 0 h 100"/>
              <a:gd name="T12" fmla="*/ 2147483647 w 98"/>
              <a:gd name="T13" fmla="*/ 2147483647 h 100"/>
              <a:gd name="T14" fmla="*/ 2147483647 w 98"/>
              <a:gd name="T15" fmla="*/ 2147483647 h 100"/>
              <a:gd name="T16" fmla="*/ 2147483647 w 98"/>
              <a:gd name="T17" fmla="*/ 2147483647 h 100"/>
              <a:gd name="T18" fmla="*/ 2147483647 w 98"/>
              <a:gd name="T19" fmla="*/ 2147483647 h 100"/>
              <a:gd name="T20" fmla="*/ 2147483647 w 98"/>
              <a:gd name="T21" fmla="*/ 2147483647 h 100"/>
              <a:gd name="T22" fmla="*/ 2147483647 w 98"/>
              <a:gd name="T23" fmla="*/ 2147483647 h 100"/>
              <a:gd name="T24" fmla="*/ 2147483647 w 98"/>
              <a:gd name="T25" fmla="*/ 2147483647 h 100"/>
              <a:gd name="T26" fmla="*/ 2147483647 w 98"/>
              <a:gd name="T27" fmla="*/ 2147483647 h 100"/>
              <a:gd name="T28" fmla="*/ 2147483647 w 98"/>
              <a:gd name="T29" fmla="*/ 2147483647 h 100"/>
              <a:gd name="T30" fmla="*/ 2147483647 w 98"/>
              <a:gd name="T31" fmla="*/ 2147483647 h 100"/>
              <a:gd name="T32" fmla="*/ 2147483647 w 98"/>
              <a:gd name="T33" fmla="*/ 2147483647 h 100"/>
              <a:gd name="T34" fmla="*/ 2147483647 w 98"/>
              <a:gd name="T35" fmla="*/ 2147483647 h 100"/>
              <a:gd name="T36" fmla="*/ 0 w 98"/>
              <a:gd name="T37" fmla="*/ 2147483647 h 1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8"/>
              <a:gd name="T58" fmla="*/ 0 h 100"/>
              <a:gd name="T59" fmla="*/ 98 w 98"/>
              <a:gd name="T60" fmla="*/ 100 h 10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8" h="100">
                <a:moveTo>
                  <a:pt x="0" y="49"/>
                </a:moveTo>
                <a:lnTo>
                  <a:pt x="3" y="31"/>
                </a:lnTo>
                <a:lnTo>
                  <a:pt x="12" y="18"/>
                </a:lnTo>
                <a:lnTo>
                  <a:pt x="24" y="6"/>
                </a:lnTo>
                <a:lnTo>
                  <a:pt x="41" y="0"/>
                </a:lnTo>
                <a:lnTo>
                  <a:pt x="56" y="0"/>
                </a:lnTo>
                <a:lnTo>
                  <a:pt x="72" y="6"/>
                </a:lnTo>
                <a:lnTo>
                  <a:pt x="87" y="18"/>
                </a:lnTo>
                <a:lnTo>
                  <a:pt x="93" y="31"/>
                </a:lnTo>
                <a:lnTo>
                  <a:pt x="97" y="49"/>
                </a:lnTo>
                <a:lnTo>
                  <a:pt x="93" y="68"/>
                </a:lnTo>
                <a:lnTo>
                  <a:pt x="87" y="83"/>
                </a:lnTo>
                <a:lnTo>
                  <a:pt x="72" y="93"/>
                </a:lnTo>
                <a:lnTo>
                  <a:pt x="56" y="99"/>
                </a:lnTo>
                <a:lnTo>
                  <a:pt x="41" y="99"/>
                </a:lnTo>
                <a:lnTo>
                  <a:pt x="24" y="93"/>
                </a:lnTo>
                <a:lnTo>
                  <a:pt x="12" y="83"/>
                </a:lnTo>
                <a:lnTo>
                  <a:pt x="3" y="68"/>
                </a:lnTo>
                <a:lnTo>
                  <a:pt x="0" y="49"/>
                </a:lnTo>
              </a:path>
            </a:pathLst>
          </a:custGeom>
          <a:solidFill>
            <a:srgbClr val="00A898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88" name="Freeform 27"/>
          <p:cNvSpPr>
            <a:spLocks/>
          </p:cNvSpPr>
          <p:nvPr/>
        </p:nvSpPr>
        <p:spPr bwMode="auto">
          <a:xfrm>
            <a:off x="4611688" y="2211388"/>
            <a:ext cx="365125" cy="903287"/>
          </a:xfrm>
          <a:custGeom>
            <a:avLst/>
            <a:gdLst>
              <a:gd name="T0" fmla="*/ 2147483647 w 230"/>
              <a:gd name="T1" fmla="*/ 2147483647 h 569"/>
              <a:gd name="T2" fmla="*/ 2147483647 w 230"/>
              <a:gd name="T3" fmla="*/ 2147483647 h 569"/>
              <a:gd name="T4" fmla="*/ 2147483647 w 230"/>
              <a:gd name="T5" fmla="*/ 2147483647 h 569"/>
              <a:gd name="T6" fmla="*/ 2147483647 w 230"/>
              <a:gd name="T7" fmla="*/ 2147483647 h 569"/>
              <a:gd name="T8" fmla="*/ 2147483647 w 230"/>
              <a:gd name="T9" fmla="*/ 2147483647 h 569"/>
              <a:gd name="T10" fmla="*/ 2147483647 w 230"/>
              <a:gd name="T11" fmla="*/ 2147483647 h 569"/>
              <a:gd name="T12" fmla="*/ 2147483647 w 230"/>
              <a:gd name="T13" fmla="*/ 2147483647 h 569"/>
              <a:gd name="T14" fmla="*/ 2147483647 w 230"/>
              <a:gd name="T15" fmla="*/ 2147483647 h 569"/>
              <a:gd name="T16" fmla="*/ 2147483647 w 230"/>
              <a:gd name="T17" fmla="*/ 2147483647 h 569"/>
              <a:gd name="T18" fmla="*/ 2147483647 w 230"/>
              <a:gd name="T19" fmla="*/ 2147483647 h 569"/>
              <a:gd name="T20" fmla="*/ 2147483647 w 230"/>
              <a:gd name="T21" fmla="*/ 2147483647 h 569"/>
              <a:gd name="T22" fmla="*/ 2147483647 w 230"/>
              <a:gd name="T23" fmla="*/ 2147483647 h 569"/>
              <a:gd name="T24" fmla="*/ 2147483647 w 230"/>
              <a:gd name="T25" fmla="*/ 2147483647 h 569"/>
              <a:gd name="T26" fmla="*/ 2147483647 w 230"/>
              <a:gd name="T27" fmla="*/ 2147483647 h 569"/>
              <a:gd name="T28" fmla="*/ 0 w 230"/>
              <a:gd name="T29" fmla="*/ 2147483647 h 569"/>
              <a:gd name="T30" fmla="*/ 2147483647 w 230"/>
              <a:gd name="T31" fmla="*/ 2147483647 h 569"/>
              <a:gd name="T32" fmla="*/ 2147483647 w 230"/>
              <a:gd name="T33" fmla="*/ 2147483647 h 569"/>
              <a:gd name="T34" fmla="*/ 2147483647 w 230"/>
              <a:gd name="T35" fmla="*/ 2147483647 h 569"/>
              <a:gd name="T36" fmla="*/ 2147483647 w 230"/>
              <a:gd name="T37" fmla="*/ 2147483647 h 569"/>
              <a:gd name="T38" fmla="*/ 2147483647 w 230"/>
              <a:gd name="T39" fmla="*/ 2147483647 h 569"/>
              <a:gd name="T40" fmla="*/ 2147483647 w 230"/>
              <a:gd name="T41" fmla="*/ 2147483647 h 569"/>
              <a:gd name="T42" fmla="*/ 2147483647 w 230"/>
              <a:gd name="T43" fmla="*/ 2147483647 h 569"/>
              <a:gd name="T44" fmla="*/ 2147483647 w 230"/>
              <a:gd name="T45" fmla="*/ 2147483647 h 569"/>
              <a:gd name="T46" fmla="*/ 2147483647 w 230"/>
              <a:gd name="T47" fmla="*/ 2147483647 h 569"/>
              <a:gd name="T48" fmla="*/ 2147483647 w 230"/>
              <a:gd name="T49" fmla="*/ 2147483647 h 569"/>
              <a:gd name="T50" fmla="*/ 2147483647 w 230"/>
              <a:gd name="T51" fmla="*/ 2147483647 h 569"/>
              <a:gd name="T52" fmla="*/ 2147483647 w 230"/>
              <a:gd name="T53" fmla="*/ 2147483647 h 569"/>
              <a:gd name="T54" fmla="*/ 2147483647 w 230"/>
              <a:gd name="T55" fmla="*/ 2147483647 h 569"/>
              <a:gd name="T56" fmla="*/ 2147483647 w 230"/>
              <a:gd name="T57" fmla="*/ 2147483647 h 569"/>
              <a:gd name="T58" fmla="*/ 2147483647 w 230"/>
              <a:gd name="T59" fmla="*/ 2147483647 h 569"/>
              <a:gd name="T60" fmla="*/ 2147483647 w 230"/>
              <a:gd name="T61" fmla="*/ 0 h 569"/>
              <a:gd name="T62" fmla="*/ 2147483647 w 230"/>
              <a:gd name="T63" fmla="*/ 2147483647 h 569"/>
              <a:gd name="T64" fmla="*/ 2147483647 w 230"/>
              <a:gd name="T65" fmla="*/ 2147483647 h 569"/>
              <a:gd name="T66" fmla="*/ 2147483647 w 230"/>
              <a:gd name="T67" fmla="*/ 2147483647 h 569"/>
              <a:gd name="T68" fmla="*/ 2147483647 w 230"/>
              <a:gd name="T69" fmla="*/ 2147483647 h 569"/>
              <a:gd name="T70" fmla="*/ 2147483647 w 230"/>
              <a:gd name="T71" fmla="*/ 2147483647 h 569"/>
              <a:gd name="T72" fmla="*/ 2147483647 w 230"/>
              <a:gd name="T73" fmla="*/ 2147483647 h 569"/>
              <a:gd name="T74" fmla="*/ 2147483647 w 230"/>
              <a:gd name="T75" fmla="*/ 2147483647 h 569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230"/>
              <a:gd name="T115" fmla="*/ 0 h 569"/>
              <a:gd name="T116" fmla="*/ 230 w 230"/>
              <a:gd name="T117" fmla="*/ 569 h 569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230" h="569">
                <a:moveTo>
                  <a:pt x="127" y="539"/>
                </a:moveTo>
                <a:lnTo>
                  <a:pt x="130" y="552"/>
                </a:lnTo>
                <a:lnTo>
                  <a:pt x="139" y="564"/>
                </a:lnTo>
                <a:lnTo>
                  <a:pt x="153" y="568"/>
                </a:lnTo>
                <a:lnTo>
                  <a:pt x="158" y="568"/>
                </a:lnTo>
                <a:lnTo>
                  <a:pt x="171" y="564"/>
                </a:lnTo>
                <a:lnTo>
                  <a:pt x="181" y="552"/>
                </a:lnTo>
                <a:lnTo>
                  <a:pt x="184" y="539"/>
                </a:lnTo>
                <a:lnTo>
                  <a:pt x="184" y="331"/>
                </a:lnTo>
                <a:lnTo>
                  <a:pt x="184" y="168"/>
                </a:lnTo>
                <a:lnTo>
                  <a:pt x="186" y="163"/>
                </a:lnTo>
                <a:lnTo>
                  <a:pt x="189" y="161"/>
                </a:lnTo>
                <a:lnTo>
                  <a:pt x="193" y="163"/>
                </a:lnTo>
                <a:lnTo>
                  <a:pt x="195" y="168"/>
                </a:lnTo>
                <a:lnTo>
                  <a:pt x="195" y="320"/>
                </a:lnTo>
                <a:lnTo>
                  <a:pt x="197" y="327"/>
                </a:lnTo>
                <a:lnTo>
                  <a:pt x="203" y="334"/>
                </a:lnTo>
                <a:lnTo>
                  <a:pt x="212" y="336"/>
                </a:lnTo>
                <a:lnTo>
                  <a:pt x="221" y="334"/>
                </a:lnTo>
                <a:lnTo>
                  <a:pt x="227" y="327"/>
                </a:lnTo>
                <a:lnTo>
                  <a:pt x="229" y="320"/>
                </a:lnTo>
                <a:lnTo>
                  <a:pt x="229" y="140"/>
                </a:lnTo>
                <a:lnTo>
                  <a:pt x="227" y="130"/>
                </a:lnTo>
                <a:lnTo>
                  <a:pt x="221" y="122"/>
                </a:lnTo>
                <a:lnTo>
                  <a:pt x="212" y="120"/>
                </a:lnTo>
                <a:lnTo>
                  <a:pt x="17" y="120"/>
                </a:lnTo>
                <a:lnTo>
                  <a:pt x="8" y="122"/>
                </a:lnTo>
                <a:lnTo>
                  <a:pt x="2" y="130"/>
                </a:lnTo>
                <a:lnTo>
                  <a:pt x="0" y="140"/>
                </a:lnTo>
                <a:lnTo>
                  <a:pt x="0" y="320"/>
                </a:lnTo>
                <a:lnTo>
                  <a:pt x="2" y="327"/>
                </a:lnTo>
                <a:lnTo>
                  <a:pt x="8" y="334"/>
                </a:lnTo>
                <a:lnTo>
                  <a:pt x="17" y="336"/>
                </a:lnTo>
                <a:lnTo>
                  <a:pt x="26" y="334"/>
                </a:lnTo>
                <a:lnTo>
                  <a:pt x="32" y="327"/>
                </a:lnTo>
                <a:lnTo>
                  <a:pt x="34" y="320"/>
                </a:lnTo>
                <a:lnTo>
                  <a:pt x="34" y="168"/>
                </a:lnTo>
                <a:lnTo>
                  <a:pt x="36" y="163"/>
                </a:lnTo>
                <a:lnTo>
                  <a:pt x="42" y="161"/>
                </a:lnTo>
                <a:lnTo>
                  <a:pt x="44" y="163"/>
                </a:lnTo>
                <a:lnTo>
                  <a:pt x="46" y="168"/>
                </a:lnTo>
                <a:lnTo>
                  <a:pt x="46" y="331"/>
                </a:lnTo>
                <a:lnTo>
                  <a:pt x="46" y="539"/>
                </a:lnTo>
                <a:lnTo>
                  <a:pt x="48" y="552"/>
                </a:lnTo>
                <a:lnTo>
                  <a:pt x="58" y="564"/>
                </a:lnTo>
                <a:lnTo>
                  <a:pt x="71" y="568"/>
                </a:lnTo>
                <a:lnTo>
                  <a:pt x="78" y="568"/>
                </a:lnTo>
                <a:lnTo>
                  <a:pt x="91" y="564"/>
                </a:lnTo>
                <a:lnTo>
                  <a:pt x="100" y="552"/>
                </a:lnTo>
                <a:lnTo>
                  <a:pt x="104" y="539"/>
                </a:lnTo>
                <a:lnTo>
                  <a:pt x="104" y="342"/>
                </a:lnTo>
                <a:lnTo>
                  <a:pt x="106" y="334"/>
                </a:lnTo>
                <a:lnTo>
                  <a:pt x="115" y="331"/>
                </a:lnTo>
                <a:lnTo>
                  <a:pt x="123" y="334"/>
                </a:lnTo>
                <a:lnTo>
                  <a:pt x="127" y="342"/>
                </a:lnTo>
                <a:lnTo>
                  <a:pt x="127" y="539"/>
                </a:lnTo>
                <a:lnTo>
                  <a:pt x="64" y="52"/>
                </a:lnTo>
                <a:lnTo>
                  <a:pt x="68" y="34"/>
                </a:lnTo>
                <a:lnTo>
                  <a:pt x="76" y="19"/>
                </a:lnTo>
                <a:lnTo>
                  <a:pt x="90" y="7"/>
                </a:lnTo>
                <a:lnTo>
                  <a:pt x="106" y="0"/>
                </a:lnTo>
                <a:lnTo>
                  <a:pt x="123" y="0"/>
                </a:lnTo>
                <a:lnTo>
                  <a:pt x="139" y="7"/>
                </a:lnTo>
                <a:lnTo>
                  <a:pt x="155" y="19"/>
                </a:lnTo>
                <a:lnTo>
                  <a:pt x="161" y="34"/>
                </a:lnTo>
                <a:lnTo>
                  <a:pt x="165" y="52"/>
                </a:lnTo>
                <a:lnTo>
                  <a:pt x="161" y="72"/>
                </a:lnTo>
                <a:lnTo>
                  <a:pt x="155" y="89"/>
                </a:lnTo>
                <a:lnTo>
                  <a:pt x="139" y="100"/>
                </a:lnTo>
                <a:lnTo>
                  <a:pt x="123" y="106"/>
                </a:lnTo>
                <a:lnTo>
                  <a:pt x="106" y="106"/>
                </a:lnTo>
                <a:lnTo>
                  <a:pt x="90" y="100"/>
                </a:lnTo>
                <a:lnTo>
                  <a:pt x="76" y="89"/>
                </a:lnTo>
                <a:lnTo>
                  <a:pt x="68" y="72"/>
                </a:lnTo>
                <a:lnTo>
                  <a:pt x="64" y="52"/>
                </a:lnTo>
                <a:lnTo>
                  <a:pt x="127" y="539"/>
                </a:lnTo>
              </a:path>
            </a:pathLst>
          </a:custGeom>
          <a:solidFill>
            <a:srgbClr val="3366FF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89" name="Freeform 28"/>
          <p:cNvSpPr>
            <a:spLocks/>
          </p:cNvSpPr>
          <p:nvPr/>
        </p:nvSpPr>
        <p:spPr bwMode="auto">
          <a:xfrm>
            <a:off x="4611688" y="2405063"/>
            <a:ext cx="365125" cy="709612"/>
          </a:xfrm>
          <a:custGeom>
            <a:avLst/>
            <a:gdLst>
              <a:gd name="T0" fmla="*/ 2147483647 w 230"/>
              <a:gd name="T1" fmla="*/ 2147483647 h 447"/>
              <a:gd name="T2" fmla="*/ 2147483647 w 230"/>
              <a:gd name="T3" fmla="*/ 2147483647 h 447"/>
              <a:gd name="T4" fmla="*/ 2147483647 w 230"/>
              <a:gd name="T5" fmla="*/ 2147483647 h 447"/>
              <a:gd name="T6" fmla="*/ 2147483647 w 230"/>
              <a:gd name="T7" fmla="*/ 2147483647 h 447"/>
              <a:gd name="T8" fmla="*/ 2147483647 w 230"/>
              <a:gd name="T9" fmla="*/ 2147483647 h 447"/>
              <a:gd name="T10" fmla="*/ 2147483647 w 230"/>
              <a:gd name="T11" fmla="*/ 2147483647 h 447"/>
              <a:gd name="T12" fmla="*/ 2147483647 w 230"/>
              <a:gd name="T13" fmla="*/ 2147483647 h 447"/>
              <a:gd name="T14" fmla="*/ 2147483647 w 230"/>
              <a:gd name="T15" fmla="*/ 2147483647 h 447"/>
              <a:gd name="T16" fmla="*/ 2147483647 w 230"/>
              <a:gd name="T17" fmla="*/ 2147483647 h 447"/>
              <a:gd name="T18" fmla="*/ 2147483647 w 230"/>
              <a:gd name="T19" fmla="*/ 2147483647 h 447"/>
              <a:gd name="T20" fmla="*/ 2147483647 w 230"/>
              <a:gd name="T21" fmla="*/ 2147483647 h 447"/>
              <a:gd name="T22" fmla="*/ 2147483647 w 230"/>
              <a:gd name="T23" fmla="*/ 2147483647 h 447"/>
              <a:gd name="T24" fmla="*/ 2147483647 w 230"/>
              <a:gd name="T25" fmla="*/ 2147483647 h 447"/>
              <a:gd name="T26" fmla="*/ 2147483647 w 230"/>
              <a:gd name="T27" fmla="*/ 2147483647 h 447"/>
              <a:gd name="T28" fmla="*/ 2147483647 w 230"/>
              <a:gd name="T29" fmla="*/ 2147483647 h 447"/>
              <a:gd name="T30" fmla="*/ 2147483647 w 230"/>
              <a:gd name="T31" fmla="*/ 2147483647 h 447"/>
              <a:gd name="T32" fmla="*/ 2147483647 w 230"/>
              <a:gd name="T33" fmla="*/ 2147483647 h 447"/>
              <a:gd name="T34" fmla="*/ 2147483647 w 230"/>
              <a:gd name="T35" fmla="*/ 2147483647 h 447"/>
              <a:gd name="T36" fmla="*/ 2147483647 w 230"/>
              <a:gd name="T37" fmla="*/ 2147483647 h 447"/>
              <a:gd name="T38" fmla="*/ 2147483647 w 230"/>
              <a:gd name="T39" fmla="*/ 2147483647 h 447"/>
              <a:gd name="T40" fmla="*/ 2147483647 w 230"/>
              <a:gd name="T41" fmla="*/ 2147483647 h 447"/>
              <a:gd name="T42" fmla="*/ 2147483647 w 230"/>
              <a:gd name="T43" fmla="*/ 2147483647 h 447"/>
              <a:gd name="T44" fmla="*/ 2147483647 w 230"/>
              <a:gd name="T45" fmla="*/ 2147483647 h 447"/>
              <a:gd name="T46" fmla="*/ 2147483647 w 230"/>
              <a:gd name="T47" fmla="*/ 2147483647 h 447"/>
              <a:gd name="T48" fmla="*/ 2147483647 w 230"/>
              <a:gd name="T49" fmla="*/ 0 h 447"/>
              <a:gd name="T50" fmla="*/ 2147483647 w 230"/>
              <a:gd name="T51" fmla="*/ 0 h 447"/>
              <a:gd name="T52" fmla="*/ 2147483647 w 230"/>
              <a:gd name="T53" fmla="*/ 2147483647 h 447"/>
              <a:gd name="T54" fmla="*/ 2147483647 w 230"/>
              <a:gd name="T55" fmla="*/ 2147483647 h 447"/>
              <a:gd name="T56" fmla="*/ 0 w 230"/>
              <a:gd name="T57" fmla="*/ 2147483647 h 447"/>
              <a:gd name="T58" fmla="*/ 0 w 230"/>
              <a:gd name="T59" fmla="*/ 2147483647 h 447"/>
              <a:gd name="T60" fmla="*/ 2147483647 w 230"/>
              <a:gd name="T61" fmla="*/ 2147483647 h 447"/>
              <a:gd name="T62" fmla="*/ 2147483647 w 230"/>
              <a:gd name="T63" fmla="*/ 2147483647 h 447"/>
              <a:gd name="T64" fmla="*/ 2147483647 w 230"/>
              <a:gd name="T65" fmla="*/ 2147483647 h 447"/>
              <a:gd name="T66" fmla="*/ 2147483647 w 230"/>
              <a:gd name="T67" fmla="*/ 2147483647 h 447"/>
              <a:gd name="T68" fmla="*/ 2147483647 w 230"/>
              <a:gd name="T69" fmla="*/ 2147483647 h 447"/>
              <a:gd name="T70" fmla="*/ 2147483647 w 230"/>
              <a:gd name="T71" fmla="*/ 2147483647 h 447"/>
              <a:gd name="T72" fmla="*/ 2147483647 w 230"/>
              <a:gd name="T73" fmla="*/ 2147483647 h 447"/>
              <a:gd name="T74" fmla="*/ 2147483647 w 230"/>
              <a:gd name="T75" fmla="*/ 2147483647 h 447"/>
              <a:gd name="T76" fmla="*/ 2147483647 w 230"/>
              <a:gd name="T77" fmla="*/ 2147483647 h 447"/>
              <a:gd name="T78" fmla="*/ 2147483647 w 230"/>
              <a:gd name="T79" fmla="*/ 2147483647 h 447"/>
              <a:gd name="T80" fmla="*/ 2147483647 w 230"/>
              <a:gd name="T81" fmla="*/ 2147483647 h 447"/>
              <a:gd name="T82" fmla="*/ 2147483647 w 230"/>
              <a:gd name="T83" fmla="*/ 2147483647 h 447"/>
              <a:gd name="T84" fmla="*/ 2147483647 w 230"/>
              <a:gd name="T85" fmla="*/ 2147483647 h 447"/>
              <a:gd name="T86" fmla="*/ 2147483647 w 230"/>
              <a:gd name="T87" fmla="*/ 2147483647 h 447"/>
              <a:gd name="T88" fmla="*/ 2147483647 w 230"/>
              <a:gd name="T89" fmla="*/ 2147483647 h 447"/>
              <a:gd name="T90" fmla="*/ 2147483647 w 230"/>
              <a:gd name="T91" fmla="*/ 2147483647 h 447"/>
              <a:gd name="T92" fmla="*/ 2147483647 w 230"/>
              <a:gd name="T93" fmla="*/ 2147483647 h 447"/>
              <a:gd name="T94" fmla="*/ 2147483647 w 230"/>
              <a:gd name="T95" fmla="*/ 2147483647 h 447"/>
              <a:gd name="T96" fmla="*/ 2147483647 w 230"/>
              <a:gd name="T97" fmla="*/ 2147483647 h 447"/>
              <a:gd name="T98" fmla="*/ 2147483647 w 230"/>
              <a:gd name="T99" fmla="*/ 2147483647 h 447"/>
              <a:gd name="T100" fmla="*/ 2147483647 w 230"/>
              <a:gd name="T101" fmla="*/ 2147483647 h 447"/>
              <a:gd name="T102" fmla="*/ 2147483647 w 230"/>
              <a:gd name="T103" fmla="*/ 2147483647 h 447"/>
              <a:gd name="T104" fmla="*/ 2147483647 w 230"/>
              <a:gd name="T105" fmla="*/ 2147483647 h 447"/>
              <a:gd name="T106" fmla="*/ 2147483647 w 230"/>
              <a:gd name="T107" fmla="*/ 2147483647 h 447"/>
              <a:gd name="T108" fmla="*/ 2147483647 w 230"/>
              <a:gd name="T109" fmla="*/ 2147483647 h 447"/>
              <a:gd name="T110" fmla="*/ 2147483647 w 230"/>
              <a:gd name="T111" fmla="*/ 2147483647 h 447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230"/>
              <a:gd name="T169" fmla="*/ 0 h 447"/>
              <a:gd name="T170" fmla="*/ 230 w 230"/>
              <a:gd name="T171" fmla="*/ 447 h 447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230" h="447">
                <a:moveTo>
                  <a:pt x="127" y="418"/>
                </a:moveTo>
                <a:lnTo>
                  <a:pt x="130" y="430"/>
                </a:lnTo>
                <a:lnTo>
                  <a:pt x="139" y="442"/>
                </a:lnTo>
                <a:lnTo>
                  <a:pt x="153" y="446"/>
                </a:lnTo>
                <a:lnTo>
                  <a:pt x="158" y="446"/>
                </a:lnTo>
                <a:lnTo>
                  <a:pt x="171" y="442"/>
                </a:lnTo>
                <a:lnTo>
                  <a:pt x="181" y="430"/>
                </a:lnTo>
                <a:lnTo>
                  <a:pt x="184" y="418"/>
                </a:lnTo>
                <a:lnTo>
                  <a:pt x="184" y="210"/>
                </a:lnTo>
                <a:lnTo>
                  <a:pt x="184" y="47"/>
                </a:lnTo>
                <a:lnTo>
                  <a:pt x="186" y="42"/>
                </a:lnTo>
                <a:lnTo>
                  <a:pt x="189" y="40"/>
                </a:lnTo>
                <a:lnTo>
                  <a:pt x="193" y="42"/>
                </a:lnTo>
                <a:lnTo>
                  <a:pt x="195" y="47"/>
                </a:lnTo>
                <a:lnTo>
                  <a:pt x="195" y="198"/>
                </a:lnTo>
                <a:lnTo>
                  <a:pt x="197" y="206"/>
                </a:lnTo>
                <a:lnTo>
                  <a:pt x="203" y="213"/>
                </a:lnTo>
                <a:lnTo>
                  <a:pt x="212" y="215"/>
                </a:lnTo>
                <a:lnTo>
                  <a:pt x="221" y="213"/>
                </a:lnTo>
                <a:lnTo>
                  <a:pt x="227" y="206"/>
                </a:lnTo>
                <a:lnTo>
                  <a:pt x="229" y="198"/>
                </a:lnTo>
                <a:lnTo>
                  <a:pt x="229" y="20"/>
                </a:lnTo>
                <a:lnTo>
                  <a:pt x="227" y="10"/>
                </a:lnTo>
                <a:lnTo>
                  <a:pt x="221" y="2"/>
                </a:lnTo>
                <a:lnTo>
                  <a:pt x="212" y="0"/>
                </a:lnTo>
                <a:lnTo>
                  <a:pt x="17" y="0"/>
                </a:lnTo>
                <a:lnTo>
                  <a:pt x="8" y="2"/>
                </a:lnTo>
                <a:lnTo>
                  <a:pt x="2" y="10"/>
                </a:lnTo>
                <a:lnTo>
                  <a:pt x="0" y="20"/>
                </a:lnTo>
                <a:lnTo>
                  <a:pt x="0" y="198"/>
                </a:lnTo>
                <a:lnTo>
                  <a:pt x="2" y="206"/>
                </a:lnTo>
                <a:lnTo>
                  <a:pt x="8" y="213"/>
                </a:lnTo>
                <a:lnTo>
                  <a:pt x="17" y="215"/>
                </a:lnTo>
                <a:lnTo>
                  <a:pt x="26" y="213"/>
                </a:lnTo>
                <a:lnTo>
                  <a:pt x="32" y="206"/>
                </a:lnTo>
                <a:lnTo>
                  <a:pt x="34" y="198"/>
                </a:lnTo>
                <a:lnTo>
                  <a:pt x="34" y="47"/>
                </a:lnTo>
                <a:lnTo>
                  <a:pt x="36" y="42"/>
                </a:lnTo>
                <a:lnTo>
                  <a:pt x="42" y="40"/>
                </a:lnTo>
                <a:lnTo>
                  <a:pt x="44" y="42"/>
                </a:lnTo>
                <a:lnTo>
                  <a:pt x="46" y="47"/>
                </a:lnTo>
                <a:lnTo>
                  <a:pt x="46" y="210"/>
                </a:lnTo>
                <a:lnTo>
                  <a:pt x="46" y="418"/>
                </a:lnTo>
                <a:lnTo>
                  <a:pt x="48" y="430"/>
                </a:lnTo>
                <a:lnTo>
                  <a:pt x="58" y="442"/>
                </a:lnTo>
                <a:lnTo>
                  <a:pt x="71" y="446"/>
                </a:lnTo>
                <a:lnTo>
                  <a:pt x="78" y="446"/>
                </a:lnTo>
                <a:lnTo>
                  <a:pt x="91" y="442"/>
                </a:lnTo>
                <a:lnTo>
                  <a:pt x="100" y="430"/>
                </a:lnTo>
                <a:lnTo>
                  <a:pt x="104" y="418"/>
                </a:lnTo>
                <a:lnTo>
                  <a:pt x="104" y="221"/>
                </a:lnTo>
                <a:lnTo>
                  <a:pt x="106" y="213"/>
                </a:lnTo>
                <a:lnTo>
                  <a:pt x="115" y="210"/>
                </a:lnTo>
                <a:lnTo>
                  <a:pt x="123" y="213"/>
                </a:lnTo>
                <a:lnTo>
                  <a:pt x="127" y="221"/>
                </a:lnTo>
                <a:lnTo>
                  <a:pt x="127" y="418"/>
                </a:lnTo>
              </a:path>
            </a:pathLst>
          </a:custGeom>
          <a:noFill/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90" name="Freeform 29"/>
          <p:cNvSpPr>
            <a:spLocks/>
          </p:cNvSpPr>
          <p:nvPr/>
        </p:nvSpPr>
        <p:spPr bwMode="auto">
          <a:xfrm>
            <a:off x="4716463" y="2211388"/>
            <a:ext cx="155575" cy="158750"/>
          </a:xfrm>
          <a:custGeom>
            <a:avLst/>
            <a:gdLst>
              <a:gd name="T0" fmla="*/ 0 w 98"/>
              <a:gd name="T1" fmla="*/ 2147483647 h 100"/>
              <a:gd name="T2" fmla="*/ 2147483647 w 98"/>
              <a:gd name="T3" fmla="*/ 2147483647 h 100"/>
              <a:gd name="T4" fmla="*/ 2147483647 w 98"/>
              <a:gd name="T5" fmla="*/ 2147483647 h 100"/>
              <a:gd name="T6" fmla="*/ 2147483647 w 98"/>
              <a:gd name="T7" fmla="*/ 2147483647 h 100"/>
              <a:gd name="T8" fmla="*/ 2147483647 w 98"/>
              <a:gd name="T9" fmla="*/ 0 h 100"/>
              <a:gd name="T10" fmla="*/ 2147483647 w 98"/>
              <a:gd name="T11" fmla="*/ 0 h 100"/>
              <a:gd name="T12" fmla="*/ 2147483647 w 98"/>
              <a:gd name="T13" fmla="*/ 2147483647 h 100"/>
              <a:gd name="T14" fmla="*/ 2147483647 w 98"/>
              <a:gd name="T15" fmla="*/ 2147483647 h 100"/>
              <a:gd name="T16" fmla="*/ 2147483647 w 98"/>
              <a:gd name="T17" fmla="*/ 2147483647 h 100"/>
              <a:gd name="T18" fmla="*/ 2147483647 w 98"/>
              <a:gd name="T19" fmla="*/ 2147483647 h 100"/>
              <a:gd name="T20" fmla="*/ 2147483647 w 98"/>
              <a:gd name="T21" fmla="*/ 2147483647 h 100"/>
              <a:gd name="T22" fmla="*/ 2147483647 w 98"/>
              <a:gd name="T23" fmla="*/ 2147483647 h 100"/>
              <a:gd name="T24" fmla="*/ 2147483647 w 98"/>
              <a:gd name="T25" fmla="*/ 2147483647 h 100"/>
              <a:gd name="T26" fmla="*/ 2147483647 w 98"/>
              <a:gd name="T27" fmla="*/ 2147483647 h 100"/>
              <a:gd name="T28" fmla="*/ 2147483647 w 98"/>
              <a:gd name="T29" fmla="*/ 2147483647 h 100"/>
              <a:gd name="T30" fmla="*/ 2147483647 w 98"/>
              <a:gd name="T31" fmla="*/ 2147483647 h 100"/>
              <a:gd name="T32" fmla="*/ 2147483647 w 98"/>
              <a:gd name="T33" fmla="*/ 2147483647 h 100"/>
              <a:gd name="T34" fmla="*/ 2147483647 w 98"/>
              <a:gd name="T35" fmla="*/ 2147483647 h 100"/>
              <a:gd name="T36" fmla="*/ 0 w 98"/>
              <a:gd name="T37" fmla="*/ 2147483647 h 1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8"/>
              <a:gd name="T58" fmla="*/ 0 h 100"/>
              <a:gd name="T59" fmla="*/ 98 w 98"/>
              <a:gd name="T60" fmla="*/ 100 h 10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8" h="100">
                <a:moveTo>
                  <a:pt x="0" y="49"/>
                </a:moveTo>
                <a:lnTo>
                  <a:pt x="4" y="31"/>
                </a:lnTo>
                <a:lnTo>
                  <a:pt x="12" y="18"/>
                </a:lnTo>
                <a:lnTo>
                  <a:pt x="25" y="6"/>
                </a:lnTo>
                <a:lnTo>
                  <a:pt x="41" y="0"/>
                </a:lnTo>
                <a:lnTo>
                  <a:pt x="56" y="0"/>
                </a:lnTo>
                <a:lnTo>
                  <a:pt x="72" y="6"/>
                </a:lnTo>
                <a:lnTo>
                  <a:pt x="87" y="18"/>
                </a:lnTo>
                <a:lnTo>
                  <a:pt x="93" y="31"/>
                </a:lnTo>
                <a:lnTo>
                  <a:pt x="97" y="49"/>
                </a:lnTo>
                <a:lnTo>
                  <a:pt x="93" y="68"/>
                </a:lnTo>
                <a:lnTo>
                  <a:pt x="87" y="83"/>
                </a:lnTo>
                <a:lnTo>
                  <a:pt x="72" y="93"/>
                </a:lnTo>
                <a:lnTo>
                  <a:pt x="56" y="99"/>
                </a:lnTo>
                <a:lnTo>
                  <a:pt x="41" y="99"/>
                </a:lnTo>
                <a:lnTo>
                  <a:pt x="25" y="93"/>
                </a:lnTo>
                <a:lnTo>
                  <a:pt x="12" y="83"/>
                </a:lnTo>
                <a:lnTo>
                  <a:pt x="4" y="68"/>
                </a:lnTo>
                <a:lnTo>
                  <a:pt x="0" y="49"/>
                </a:lnTo>
              </a:path>
            </a:pathLst>
          </a:custGeom>
          <a:noFill/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91" name="Freeform 30"/>
          <p:cNvSpPr>
            <a:spLocks/>
          </p:cNvSpPr>
          <p:nvPr/>
        </p:nvSpPr>
        <p:spPr bwMode="auto">
          <a:xfrm>
            <a:off x="5526088" y="2211388"/>
            <a:ext cx="365125" cy="903287"/>
          </a:xfrm>
          <a:custGeom>
            <a:avLst/>
            <a:gdLst>
              <a:gd name="T0" fmla="*/ 2147483647 w 230"/>
              <a:gd name="T1" fmla="*/ 2147483647 h 569"/>
              <a:gd name="T2" fmla="*/ 2147483647 w 230"/>
              <a:gd name="T3" fmla="*/ 2147483647 h 569"/>
              <a:gd name="T4" fmla="*/ 2147483647 w 230"/>
              <a:gd name="T5" fmla="*/ 2147483647 h 569"/>
              <a:gd name="T6" fmla="*/ 2147483647 w 230"/>
              <a:gd name="T7" fmla="*/ 2147483647 h 569"/>
              <a:gd name="T8" fmla="*/ 2147483647 w 230"/>
              <a:gd name="T9" fmla="*/ 2147483647 h 569"/>
              <a:gd name="T10" fmla="*/ 2147483647 w 230"/>
              <a:gd name="T11" fmla="*/ 2147483647 h 569"/>
              <a:gd name="T12" fmla="*/ 2147483647 w 230"/>
              <a:gd name="T13" fmla="*/ 2147483647 h 569"/>
              <a:gd name="T14" fmla="*/ 2147483647 w 230"/>
              <a:gd name="T15" fmla="*/ 2147483647 h 569"/>
              <a:gd name="T16" fmla="*/ 2147483647 w 230"/>
              <a:gd name="T17" fmla="*/ 2147483647 h 569"/>
              <a:gd name="T18" fmla="*/ 2147483647 w 230"/>
              <a:gd name="T19" fmla="*/ 2147483647 h 569"/>
              <a:gd name="T20" fmla="*/ 2147483647 w 230"/>
              <a:gd name="T21" fmla="*/ 2147483647 h 569"/>
              <a:gd name="T22" fmla="*/ 2147483647 w 230"/>
              <a:gd name="T23" fmla="*/ 2147483647 h 569"/>
              <a:gd name="T24" fmla="*/ 2147483647 w 230"/>
              <a:gd name="T25" fmla="*/ 2147483647 h 569"/>
              <a:gd name="T26" fmla="*/ 2147483647 w 230"/>
              <a:gd name="T27" fmla="*/ 2147483647 h 569"/>
              <a:gd name="T28" fmla="*/ 0 w 230"/>
              <a:gd name="T29" fmla="*/ 2147483647 h 569"/>
              <a:gd name="T30" fmla="*/ 2147483647 w 230"/>
              <a:gd name="T31" fmla="*/ 2147483647 h 569"/>
              <a:gd name="T32" fmla="*/ 2147483647 w 230"/>
              <a:gd name="T33" fmla="*/ 2147483647 h 569"/>
              <a:gd name="T34" fmla="*/ 2147483647 w 230"/>
              <a:gd name="T35" fmla="*/ 2147483647 h 569"/>
              <a:gd name="T36" fmla="*/ 2147483647 w 230"/>
              <a:gd name="T37" fmla="*/ 2147483647 h 569"/>
              <a:gd name="T38" fmla="*/ 2147483647 w 230"/>
              <a:gd name="T39" fmla="*/ 2147483647 h 569"/>
              <a:gd name="T40" fmla="*/ 2147483647 w 230"/>
              <a:gd name="T41" fmla="*/ 2147483647 h 569"/>
              <a:gd name="T42" fmla="*/ 2147483647 w 230"/>
              <a:gd name="T43" fmla="*/ 2147483647 h 569"/>
              <a:gd name="T44" fmla="*/ 2147483647 w 230"/>
              <a:gd name="T45" fmla="*/ 2147483647 h 569"/>
              <a:gd name="T46" fmla="*/ 2147483647 w 230"/>
              <a:gd name="T47" fmla="*/ 2147483647 h 569"/>
              <a:gd name="T48" fmla="*/ 2147483647 w 230"/>
              <a:gd name="T49" fmla="*/ 2147483647 h 569"/>
              <a:gd name="T50" fmla="*/ 2147483647 w 230"/>
              <a:gd name="T51" fmla="*/ 2147483647 h 569"/>
              <a:gd name="T52" fmla="*/ 2147483647 w 230"/>
              <a:gd name="T53" fmla="*/ 2147483647 h 569"/>
              <a:gd name="T54" fmla="*/ 2147483647 w 230"/>
              <a:gd name="T55" fmla="*/ 2147483647 h 569"/>
              <a:gd name="T56" fmla="*/ 2147483647 w 230"/>
              <a:gd name="T57" fmla="*/ 2147483647 h 569"/>
              <a:gd name="T58" fmla="*/ 2147483647 w 230"/>
              <a:gd name="T59" fmla="*/ 2147483647 h 569"/>
              <a:gd name="T60" fmla="*/ 2147483647 w 230"/>
              <a:gd name="T61" fmla="*/ 0 h 569"/>
              <a:gd name="T62" fmla="*/ 2147483647 w 230"/>
              <a:gd name="T63" fmla="*/ 2147483647 h 569"/>
              <a:gd name="T64" fmla="*/ 2147483647 w 230"/>
              <a:gd name="T65" fmla="*/ 2147483647 h 569"/>
              <a:gd name="T66" fmla="*/ 2147483647 w 230"/>
              <a:gd name="T67" fmla="*/ 2147483647 h 569"/>
              <a:gd name="T68" fmla="*/ 2147483647 w 230"/>
              <a:gd name="T69" fmla="*/ 2147483647 h 569"/>
              <a:gd name="T70" fmla="*/ 2147483647 w 230"/>
              <a:gd name="T71" fmla="*/ 2147483647 h 569"/>
              <a:gd name="T72" fmla="*/ 2147483647 w 230"/>
              <a:gd name="T73" fmla="*/ 2147483647 h 569"/>
              <a:gd name="T74" fmla="*/ 2147483647 w 230"/>
              <a:gd name="T75" fmla="*/ 2147483647 h 569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230"/>
              <a:gd name="T115" fmla="*/ 0 h 569"/>
              <a:gd name="T116" fmla="*/ 230 w 230"/>
              <a:gd name="T117" fmla="*/ 569 h 569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230" h="569">
                <a:moveTo>
                  <a:pt x="127" y="539"/>
                </a:moveTo>
                <a:lnTo>
                  <a:pt x="130" y="552"/>
                </a:lnTo>
                <a:lnTo>
                  <a:pt x="139" y="564"/>
                </a:lnTo>
                <a:lnTo>
                  <a:pt x="153" y="568"/>
                </a:lnTo>
                <a:lnTo>
                  <a:pt x="158" y="568"/>
                </a:lnTo>
                <a:lnTo>
                  <a:pt x="171" y="564"/>
                </a:lnTo>
                <a:lnTo>
                  <a:pt x="181" y="552"/>
                </a:lnTo>
                <a:lnTo>
                  <a:pt x="184" y="539"/>
                </a:lnTo>
                <a:lnTo>
                  <a:pt x="184" y="331"/>
                </a:lnTo>
                <a:lnTo>
                  <a:pt x="184" y="168"/>
                </a:lnTo>
                <a:lnTo>
                  <a:pt x="186" y="163"/>
                </a:lnTo>
                <a:lnTo>
                  <a:pt x="189" y="161"/>
                </a:lnTo>
                <a:lnTo>
                  <a:pt x="193" y="163"/>
                </a:lnTo>
                <a:lnTo>
                  <a:pt x="195" y="168"/>
                </a:lnTo>
                <a:lnTo>
                  <a:pt x="195" y="320"/>
                </a:lnTo>
                <a:lnTo>
                  <a:pt x="197" y="327"/>
                </a:lnTo>
                <a:lnTo>
                  <a:pt x="203" y="334"/>
                </a:lnTo>
                <a:lnTo>
                  <a:pt x="212" y="336"/>
                </a:lnTo>
                <a:lnTo>
                  <a:pt x="221" y="334"/>
                </a:lnTo>
                <a:lnTo>
                  <a:pt x="227" y="327"/>
                </a:lnTo>
                <a:lnTo>
                  <a:pt x="229" y="320"/>
                </a:lnTo>
                <a:lnTo>
                  <a:pt x="229" y="140"/>
                </a:lnTo>
                <a:lnTo>
                  <a:pt x="227" y="130"/>
                </a:lnTo>
                <a:lnTo>
                  <a:pt x="221" y="122"/>
                </a:lnTo>
                <a:lnTo>
                  <a:pt x="212" y="120"/>
                </a:lnTo>
                <a:lnTo>
                  <a:pt x="17" y="120"/>
                </a:lnTo>
                <a:lnTo>
                  <a:pt x="8" y="122"/>
                </a:lnTo>
                <a:lnTo>
                  <a:pt x="2" y="130"/>
                </a:lnTo>
                <a:lnTo>
                  <a:pt x="0" y="140"/>
                </a:lnTo>
                <a:lnTo>
                  <a:pt x="0" y="320"/>
                </a:lnTo>
                <a:lnTo>
                  <a:pt x="2" y="327"/>
                </a:lnTo>
                <a:lnTo>
                  <a:pt x="8" y="334"/>
                </a:lnTo>
                <a:lnTo>
                  <a:pt x="17" y="336"/>
                </a:lnTo>
                <a:lnTo>
                  <a:pt x="26" y="334"/>
                </a:lnTo>
                <a:lnTo>
                  <a:pt x="32" y="327"/>
                </a:lnTo>
                <a:lnTo>
                  <a:pt x="34" y="320"/>
                </a:lnTo>
                <a:lnTo>
                  <a:pt x="34" y="168"/>
                </a:lnTo>
                <a:lnTo>
                  <a:pt x="36" y="163"/>
                </a:lnTo>
                <a:lnTo>
                  <a:pt x="42" y="161"/>
                </a:lnTo>
                <a:lnTo>
                  <a:pt x="44" y="163"/>
                </a:lnTo>
                <a:lnTo>
                  <a:pt x="46" y="168"/>
                </a:lnTo>
                <a:lnTo>
                  <a:pt x="46" y="331"/>
                </a:lnTo>
                <a:lnTo>
                  <a:pt x="46" y="539"/>
                </a:lnTo>
                <a:lnTo>
                  <a:pt x="48" y="552"/>
                </a:lnTo>
                <a:lnTo>
                  <a:pt x="58" y="564"/>
                </a:lnTo>
                <a:lnTo>
                  <a:pt x="71" y="568"/>
                </a:lnTo>
                <a:lnTo>
                  <a:pt x="78" y="568"/>
                </a:lnTo>
                <a:lnTo>
                  <a:pt x="91" y="564"/>
                </a:lnTo>
                <a:lnTo>
                  <a:pt x="100" y="552"/>
                </a:lnTo>
                <a:lnTo>
                  <a:pt x="104" y="539"/>
                </a:lnTo>
                <a:lnTo>
                  <a:pt x="104" y="342"/>
                </a:lnTo>
                <a:lnTo>
                  <a:pt x="106" y="334"/>
                </a:lnTo>
                <a:lnTo>
                  <a:pt x="115" y="331"/>
                </a:lnTo>
                <a:lnTo>
                  <a:pt x="123" y="334"/>
                </a:lnTo>
                <a:lnTo>
                  <a:pt x="127" y="342"/>
                </a:lnTo>
                <a:lnTo>
                  <a:pt x="127" y="539"/>
                </a:lnTo>
                <a:lnTo>
                  <a:pt x="64" y="52"/>
                </a:lnTo>
                <a:lnTo>
                  <a:pt x="68" y="34"/>
                </a:lnTo>
                <a:lnTo>
                  <a:pt x="76" y="19"/>
                </a:lnTo>
                <a:lnTo>
                  <a:pt x="90" y="7"/>
                </a:lnTo>
                <a:lnTo>
                  <a:pt x="106" y="0"/>
                </a:lnTo>
                <a:lnTo>
                  <a:pt x="123" y="0"/>
                </a:lnTo>
                <a:lnTo>
                  <a:pt x="139" y="7"/>
                </a:lnTo>
                <a:lnTo>
                  <a:pt x="155" y="19"/>
                </a:lnTo>
                <a:lnTo>
                  <a:pt x="161" y="34"/>
                </a:lnTo>
                <a:lnTo>
                  <a:pt x="165" y="52"/>
                </a:lnTo>
                <a:lnTo>
                  <a:pt x="161" y="72"/>
                </a:lnTo>
                <a:lnTo>
                  <a:pt x="155" y="89"/>
                </a:lnTo>
                <a:lnTo>
                  <a:pt x="139" y="100"/>
                </a:lnTo>
                <a:lnTo>
                  <a:pt x="123" y="106"/>
                </a:lnTo>
                <a:lnTo>
                  <a:pt x="106" y="106"/>
                </a:lnTo>
                <a:lnTo>
                  <a:pt x="90" y="100"/>
                </a:lnTo>
                <a:lnTo>
                  <a:pt x="76" y="89"/>
                </a:lnTo>
                <a:lnTo>
                  <a:pt x="68" y="72"/>
                </a:lnTo>
                <a:lnTo>
                  <a:pt x="64" y="52"/>
                </a:lnTo>
                <a:lnTo>
                  <a:pt x="127" y="539"/>
                </a:lnTo>
              </a:path>
            </a:pathLst>
          </a:custGeom>
          <a:solidFill>
            <a:srgbClr val="00B7A5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92" name="Freeform 31"/>
          <p:cNvSpPr>
            <a:spLocks/>
          </p:cNvSpPr>
          <p:nvPr/>
        </p:nvSpPr>
        <p:spPr bwMode="auto">
          <a:xfrm>
            <a:off x="5526088" y="2405063"/>
            <a:ext cx="365125" cy="709612"/>
          </a:xfrm>
          <a:custGeom>
            <a:avLst/>
            <a:gdLst>
              <a:gd name="T0" fmla="*/ 2147483647 w 230"/>
              <a:gd name="T1" fmla="*/ 2147483647 h 447"/>
              <a:gd name="T2" fmla="*/ 2147483647 w 230"/>
              <a:gd name="T3" fmla="*/ 2147483647 h 447"/>
              <a:gd name="T4" fmla="*/ 2147483647 w 230"/>
              <a:gd name="T5" fmla="*/ 2147483647 h 447"/>
              <a:gd name="T6" fmla="*/ 2147483647 w 230"/>
              <a:gd name="T7" fmla="*/ 2147483647 h 447"/>
              <a:gd name="T8" fmla="*/ 2147483647 w 230"/>
              <a:gd name="T9" fmla="*/ 2147483647 h 447"/>
              <a:gd name="T10" fmla="*/ 2147483647 w 230"/>
              <a:gd name="T11" fmla="*/ 2147483647 h 447"/>
              <a:gd name="T12" fmla="*/ 2147483647 w 230"/>
              <a:gd name="T13" fmla="*/ 2147483647 h 447"/>
              <a:gd name="T14" fmla="*/ 2147483647 w 230"/>
              <a:gd name="T15" fmla="*/ 2147483647 h 447"/>
              <a:gd name="T16" fmla="*/ 2147483647 w 230"/>
              <a:gd name="T17" fmla="*/ 2147483647 h 447"/>
              <a:gd name="T18" fmla="*/ 2147483647 w 230"/>
              <a:gd name="T19" fmla="*/ 2147483647 h 447"/>
              <a:gd name="T20" fmla="*/ 2147483647 w 230"/>
              <a:gd name="T21" fmla="*/ 2147483647 h 447"/>
              <a:gd name="T22" fmla="*/ 2147483647 w 230"/>
              <a:gd name="T23" fmla="*/ 2147483647 h 447"/>
              <a:gd name="T24" fmla="*/ 2147483647 w 230"/>
              <a:gd name="T25" fmla="*/ 2147483647 h 447"/>
              <a:gd name="T26" fmla="*/ 2147483647 w 230"/>
              <a:gd name="T27" fmla="*/ 2147483647 h 447"/>
              <a:gd name="T28" fmla="*/ 2147483647 w 230"/>
              <a:gd name="T29" fmla="*/ 2147483647 h 447"/>
              <a:gd name="T30" fmla="*/ 2147483647 w 230"/>
              <a:gd name="T31" fmla="*/ 2147483647 h 447"/>
              <a:gd name="T32" fmla="*/ 2147483647 w 230"/>
              <a:gd name="T33" fmla="*/ 2147483647 h 447"/>
              <a:gd name="T34" fmla="*/ 2147483647 w 230"/>
              <a:gd name="T35" fmla="*/ 2147483647 h 447"/>
              <a:gd name="T36" fmla="*/ 2147483647 w 230"/>
              <a:gd name="T37" fmla="*/ 2147483647 h 447"/>
              <a:gd name="T38" fmla="*/ 2147483647 w 230"/>
              <a:gd name="T39" fmla="*/ 2147483647 h 447"/>
              <a:gd name="T40" fmla="*/ 2147483647 w 230"/>
              <a:gd name="T41" fmla="*/ 2147483647 h 447"/>
              <a:gd name="T42" fmla="*/ 2147483647 w 230"/>
              <a:gd name="T43" fmla="*/ 2147483647 h 447"/>
              <a:gd name="T44" fmla="*/ 2147483647 w 230"/>
              <a:gd name="T45" fmla="*/ 2147483647 h 447"/>
              <a:gd name="T46" fmla="*/ 2147483647 w 230"/>
              <a:gd name="T47" fmla="*/ 2147483647 h 447"/>
              <a:gd name="T48" fmla="*/ 2147483647 w 230"/>
              <a:gd name="T49" fmla="*/ 0 h 447"/>
              <a:gd name="T50" fmla="*/ 2147483647 w 230"/>
              <a:gd name="T51" fmla="*/ 0 h 447"/>
              <a:gd name="T52" fmla="*/ 2147483647 w 230"/>
              <a:gd name="T53" fmla="*/ 2147483647 h 447"/>
              <a:gd name="T54" fmla="*/ 2147483647 w 230"/>
              <a:gd name="T55" fmla="*/ 2147483647 h 447"/>
              <a:gd name="T56" fmla="*/ 0 w 230"/>
              <a:gd name="T57" fmla="*/ 2147483647 h 447"/>
              <a:gd name="T58" fmla="*/ 0 w 230"/>
              <a:gd name="T59" fmla="*/ 2147483647 h 447"/>
              <a:gd name="T60" fmla="*/ 2147483647 w 230"/>
              <a:gd name="T61" fmla="*/ 2147483647 h 447"/>
              <a:gd name="T62" fmla="*/ 2147483647 w 230"/>
              <a:gd name="T63" fmla="*/ 2147483647 h 447"/>
              <a:gd name="T64" fmla="*/ 2147483647 w 230"/>
              <a:gd name="T65" fmla="*/ 2147483647 h 447"/>
              <a:gd name="T66" fmla="*/ 2147483647 w 230"/>
              <a:gd name="T67" fmla="*/ 2147483647 h 447"/>
              <a:gd name="T68" fmla="*/ 2147483647 w 230"/>
              <a:gd name="T69" fmla="*/ 2147483647 h 447"/>
              <a:gd name="T70" fmla="*/ 2147483647 w 230"/>
              <a:gd name="T71" fmla="*/ 2147483647 h 447"/>
              <a:gd name="T72" fmla="*/ 2147483647 w 230"/>
              <a:gd name="T73" fmla="*/ 2147483647 h 447"/>
              <a:gd name="T74" fmla="*/ 2147483647 w 230"/>
              <a:gd name="T75" fmla="*/ 2147483647 h 447"/>
              <a:gd name="T76" fmla="*/ 2147483647 w 230"/>
              <a:gd name="T77" fmla="*/ 2147483647 h 447"/>
              <a:gd name="T78" fmla="*/ 2147483647 w 230"/>
              <a:gd name="T79" fmla="*/ 2147483647 h 447"/>
              <a:gd name="T80" fmla="*/ 2147483647 w 230"/>
              <a:gd name="T81" fmla="*/ 2147483647 h 447"/>
              <a:gd name="T82" fmla="*/ 2147483647 w 230"/>
              <a:gd name="T83" fmla="*/ 2147483647 h 447"/>
              <a:gd name="T84" fmla="*/ 2147483647 w 230"/>
              <a:gd name="T85" fmla="*/ 2147483647 h 447"/>
              <a:gd name="T86" fmla="*/ 2147483647 w 230"/>
              <a:gd name="T87" fmla="*/ 2147483647 h 447"/>
              <a:gd name="T88" fmla="*/ 2147483647 w 230"/>
              <a:gd name="T89" fmla="*/ 2147483647 h 447"/>
              <a:gd name="T90" fmla="*/ 2147483647 w 230"/>
              <a:gd name="T91" fmla="*/ 2147483647 h 447"/>
              <a:gd name="T92" fmla="*/ 2147483647 w 230"/>
              <a:gd name="T93" fmla="*/ 2147483647 h 447"/>
              <a:gd name="T94" fmla="*/ 2147483647 w 230"/>
              <a:gd name="T95" fmla="*/ 2147483647 h 447"/>
              <a:gd name="T96" fmla="*/ 2147483647 w 230"/>
              <a:gd name="T97" fmla="*/ 2147483647 h 447"/>
              <a:gd name="T98" fmla="*/ 2147483647 w 230"/>
              <a:gd name="T99" fmla="*/ 2147483647 h 447"/>
              <a:gd name="T100" fmla="*/ 2147483647 w 230"/>
              <a:gd name="T101" fmla="*/ 2147483647 h 447"/>
              <a:gd name="T102" fmla="*/ 2147483647 w 230"/>
              <a:gd name="T103" fmla="*/ 2147483647 h 447"/>
              <a:gd name="T104" fmla="*/ 2147483647 w 230"/>
              <a:gd name="T105" fmla="*/ 2147483647 h 447"/>
              <a:gd name="T106" fmla="*/ 2147483647 w 230"/>
              <a:gd name="T107" fmla="*/ 2147483647 h 447"/>
              <a:gd name="T108" fmla="*/ 2147483647 w 230"/>
              <a:gd name="T109" fmla="*/ 2147483647 h 447"/>
              <a:gd name="T110" fmla="*/ 2147483647 w 230"/>
              <a:gd name="T111" fmla="*/ 2147483647 h 447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230"/>
              <a:gd name="T169" fmla="*/ 0 h 447"/>
              <a:gd name="T170" fmla="*/ 230 w 230"/>
              <a:gd name="T171" fmla="*/ 447 h 447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230" h="447">
                <a:moveTo>
                  <a:pt x="127" y="418"/>
                </a:moveTo>
                <a:lnTo>
                  <a:pt x="130" y="430"/>
                </a:lnTo>
                <a:lnTo>
                  <a:pt x="139" y="442"/>
                </a:lnTo>
                <a:lnTo>
                  <a:pt x="153" y="446"/>
                </a:lnTo>
                <a:lnTo>
                  <a:pt x="158" y="446"/>
                </a:lnTo>
                <a:lnTo>
                  <a:pt x="171" y="442"/>
                </a:lnTo>
                <a:lnTo>
                  <a:pt x="181" y="430"/>
                </a:lnTo>
                <a:lnTo>
                  <a:pt x="184" y="418"/>
                </a:lnTo>
                <a:lnTo>
                  <a:pt x="184" y="210"/>
                </a:lnTo>
                <a:lnTo>
                  <a:pt x="184" y="47"/>
                </a:lnTo>
                <a:lnTo>
                  <a:pt x="186" y="42"/>
                </a:lnTo>
                <a:lnTo>
                  <a:pt x="189" y="40"/>
                </a:lnTo>
                <a:lnTo>
                  <a:pt x="193" y="42"/>
                </a:lnTo>
                <a:lnTo>
                  <a:pt x="195" y="47"/>
                </a:lnTo>
                <a:lnTo>
                  <a:pt x="195" y="198"/>
                </a:lnTo>
                <a:lnTo>
                  <a:pt x="197" y="206"/>
                </a:lnTo>
                <a:lnTo>
                  <a:pt x="203" y="213"/>
                </a:lnTo>
                <a:lnTo>
                  <a:pt x="212" y="215"/>
                </a:lnTo>
                <a:lnTo>
                  <a:pt x="221" y="213"/>
                </a:lnTo>
                <a:lnTo>
                  <a:pt x="227" y="206"/>
                </a:lnTo>
                <a:lnTo>
                  <a:pt x="229" y="198"/>
                </a:lnTo>
                <a:lnTo>
                  <a:pt x="229" y="20"/>
                </a:lnTo>
                <a:lnTo>
                  <a:pt x="227" y="10"/>
                </a:lnTo>
                <a:lnTo>
                  <a:pt x="221" y="2"/>
                </a:lnTo>
                <a:lnTo>
                  <a:pt x="212" y="0"/>
                </a:lnTo>
                <a:lnTo>
                  <a:pt x="17" y="0"/>
                </a:lnTo>
                <a:lnTo>
                  <a:pt x="8" y="2"/>
                </a:lnTo>
                <a:lnTo>
                  <a:pt x="2" y="10"/>
                </a:lnTo>
                <a:lnTo>
                  <a:pt x="0" y="20"/>
                </a:lnTo>
                <a:lnTo>
                  <a:pt x="0" y="198"/>
                </a:lnTo>
                <a:lnTo>
                  <a:pt x="2" y="206"/>
                </a:lnTo>
                <a:lnTo>
                  <a:pt x="8" y="213"/>
                </a:lnTo>
                <a:lnTo>
                  <a:pt x="17" y="215"/>
                </a:lnTo>
                <a:lnTo>
                  <a:pt x="26" y="213"/>
                </a:lnTo>
                <a:lnTo>
                  <a:pt x="32" y="206"/>
                </a:lnTo>
                <a:lnTo>
                  <a:pt x="34" y="198"/>
                </a:lnTo>
                <a:lnTo>
                  <a:pt x="34" y="47"/>
                </a:lnTo>
                <a:lnTo>
                  <a:pt x="36" y="42"/>
                </a:lnTo>
                <a:lnTo>
                  <a:pt x="42" y="40"/>
                </a:lnTo>
                <a:lnTo>
                  <a:pt x="44" y="42"/>
                </a:lnTo>
                <a:lnTo>
                  <a:pt x="46" y="47"/>
                </a:lnTo>
                <a:lnTo>
                  <a:pt x="46" y="210"/>
                </a:lnTo>
                <a:lnTo>
                  <a:pt x="46" y="418"/>
                </a:lnTo>
                <a:lnTo>
                  <a:pt x="48" y="430"/>
                </a:lnTo>
                <a:lnTo>
                  <a:pt x="58" y="442"/>
                </a:lnTo>
                <a:lnTo>
                  <a:pt x="71" y="446"/>
                </a:lnTo>
                <a:lnTo>
                  <a:pt x="78" y="446"/>
                </a:lnTo>
                <a:lnTo>
                  <a:pt x="91" y="442"/>
                </a:lnTo>
                <a:lnTo>
                  <a:pt x="100" y="430"/>
                </a:lnTo>
                <a:lnTo>
                  <a:pt x="104" y="418"/>
                </a:lnTo>
                <a:lnTo>
                  <a:pt x="104" y="221"/>
                </a:lnTo>
                <a:lnTo>
                  <a:pt x="106" y="213"/>
                </a:lnTo>
                <a:lnTo>
                  <a:pt x="115" y="210"/>
                </a:lnTo>
                <a:lnTo>
                  <a:pt x="123" y="213"/>
                </a:lnTo>
                <a:lnTo>
                  <a:pt x="127" y="221"/>
                </a:lnTo>
                <a:lnTo>
                  <a:pt x="127" y="418"/>
                </a:lnTo>
              </a:path>
            </a:pathLst>
          </a:custGeom>
          <a:solidFill>
            <a:schemeClr val="tx2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93" name="Freeform 32"/>
          <p:cNvSpPr>
            <a:spLocks/>
          </p:cNvSpPr>
          <p:nvPr/>
        </p:nvSpPr>
        <p:spPr bwMode="auto">
          <a:xfrm>
            <a:off x="5630863" y="2211388"/>
            <a:ext cx="155575" cy="158750"/>
          </a:xfrm>
          <a:custGeom>
            <a:avLst/>
            <a:gdLst>
              <a:gd name="T0" fmla="*/ 0 w 98"/>
              <a:gd name="T1" fmla="*/ 2147483647 h 100"/>
              <a:gd name="T2" fmla="*/ 2147483647 w 98"/>
              <a:gd name="T3" fmla="*/ 2147483647 h 100"/>
              <a:gd name="T4" fmla="*/ 2147483647 w 98"/>
              <a:gd name="T5" fmla="*/ 2147483647 h 100"/>
              <a:gd name="T6" fmla="*/ 2147483647 w 98"/>
              <a:gd name="T7" fmla="*/ 2147483647 h 100"/>
              <a:gd name="T8" fmla="*/ 2147483647 w 98"/>
              <a:gd name="T9" fmla="*/ 0 h 100"/>
              <a:gd name="T10" fmla="*/ 2147483647 w 98"/>
              <a:gd name="T11" fmla="*/ 0 h 100"/>
              <a:gd name="T12" fmla="*/ 2147483647 w 98"/>
              <a:gd name="T13" fmla="*/ 2147483647 h 100"/>
              <a:gd name="T14" fmla="*/ 2147483647 w 98"/>
              <a:gd name="T15" fmla="*/ 2147483647 h 100"/>
              <a:gd name="T16" fmla="*/ 2147483647 w 98"/>
              <a:gd name="T17" fmla="*/ 2147483647 h 100"/>
              <a:gd name="T18" fmla="*/ 2147483647 w 98"/>
              <a:gd name="T19" fmla="*/ 2147483647 h 100"/>
              <a:gd name="T20" fmla="*/ 2147483647 w 98"/>
              <a:gd name="T21" fmla="*/ 2147483647 h 100"/>
              <a:gd name="T22" fmla="*/ 2147483647 w 98"/>
              <a:gd name="T23" fmla="*/ 2147483647 h 100"/>
              <a:gd name="T24" fmla="*/ 2147483647 w 98"/>
              <a:gd name="T25" fmla="*/ 2147483647 h 100"/>
              <a:gd name="T26" fmla="*/ 2147483647 w 98"/>
              <a:gd name="T27" fmla="*/ 2147483647 h 100"/>
              <a:gd name="T28" fmla="*/ 2147483647 w 98"/>
              <a:gd name="T29" fmla="*/ 2147483647 h 100"/>
              <a:gd name="T30" fmla="*/ 2147483647 w 98"/>
              <a:gd name="T31" fmla="*/ 2147483647 h 100"/>
              <a:gd name="T32" fmla="*/ 2147483647 w 98"/>
              <a:gd name="T33" fmla="*/ 2147483647 h 100"/>
              <a:gd name="T34" fmla="*/ 2147483647 w 98"/>
              <a:gd name="T35" fmla="*/ 2147483647 h 100"/>
              <a:gd name="T36" fmla="*/ 0 w 98"/>
              <a:gd name="T37" fmla="*/ 2147483647 h 1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8"/>
              <a:gd name="T58" fmla="*/ 0 h 100"/>
              <a:gd name="T59" fmla="*/ 98 w 98"/>
              <a:gd name="T60" fmla="*/ 100 h 10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8" h="100">
                <a:moveTo>
                  <a:pt x="0" y="49"/>
                </a:moveTo>
                <a:lnTo>
                  <a:pt x="4" y="31"/>
                </a:lnTo>
                <a:lnTo>
                  <a:pt x="12" y="18"/>
                </a:lnTo>
                <a:lnTo>
                  <a:pt x="25" y="6"/>
                </a:lnTo>
                <a:lnTo>
                  <a:pt x="41" y="0"/>
                </a:lnTo>
                <a:lnTo>
                  <a:pt x="56" y="0"/>
                </a:lnTo>
                <a:lnTo>
                  <a:pt x="72" y="6"/>
                </a:lnTo>
                <a:lnTo>
                  <a:pt x="87" y="18"/>
                </a:lnTo>
                <a:lnTo>
                  <a:pt x="93" y="31"/>
                </a:lnTo>
                <a:lnTo>
                  <a:pt x="97" y="49"/>
                </a:lnTo>
                <a:lnTo>
                  <a:pt x="93" y="68"/>
                </a:lnTo>
                <a:lnTo>
                  <a:pt x="87" y="83"/>
                </a:lnTo>
                <a:lnTo>
                  <a:pt x="72" y="93"/>
                </a:lnTo>
                <a:lnTo>
                  <a:pt x="56" y="99"/>
                </a:lnTo>
                <a:lnTo>
                  <a:pt x="41" y="99"/>
                </a:lnTo>
                <a:lnTo>
                  <a:pt x="25" y="93"/>
                </a:lnTo>
                <a:lnTo>
                  <a:pt x="12" y="83"/>
                </a:lnTo>
                <a:lnTo>
                  <a:pt x="4" y="68"/>
                </a:lnTo>
                <a:lnTo>
                  <a:pt x="0" y="49"/>
                </a:lnTo>
              </a:path>
            </a:pathLst>
          </a:custGeom>
          <a:solidFill>
            <a:schemeClr val="tx2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94" name="Freeform 33"/>
          <p:cNvSpPr>
            <a:spLocks/>
          </p:cNvSpPr>
          <p:nvPr/>
        </p:nvSpPr>
        <p:spPr bwMode="auto">
          <a:xfrm>
            <a:off x="6440488" y="2211388"/>
            <a:ext cx="363537" cy="903287"/>
          </a:xfrm>
          <a:custGeom>
            <a:avLst/>
            <a:gdLst>
              <a:gd name="T0" fmla="*/ 2147483647 w 229"/>
              <a:gd name="T1" fmla="*/ 2147483647 h 569"/>
              <a:gd name="T2" fmla="*/ 2147483647 w 229"/>
              <a:gd name="T3" fmla="*/ 2147483647 h 569"/>
              <a:gd name="T4" fmla="*/ 2147483647 w 229"/>
              <a:gd name="T5" fmla="*/ 2147483647 h 569"/>
              <a:gd name="T6" fmla="*/ 2147483647 w 229"/>
              <a:gd name="T7" fmla="*/ 2147483647 h 569"/>
              <a:gd name="T8" fmla="*/ 2147483647 w 229"/>
              <a:gd name="T9" fmla="*/ 2147483647 h 569"/>
              <a:gd name="T10" fmla="*/ 2147483647 w 229"/>
              <a:gd name="T11" fmla="*/ 2147483647 h 569"/>
              <a:gd name="T12" fmla="*/ 2147483647 w 229"/>
              <a:gd name="T13" fmla="*/ 2147483647 h 569"/>
              <a:gd name="T14" fmla="*/ 2147483647 w 229"/>
              <a:gd name="T15" fmla="*/ 2147483647 h 569"/>
              <a:gd name="T16" fmla="*/ 2147483647 w 229"/>
              <a:gd name="T17" fmla="*/ 2147483647 h 569"/>
              <a:gd name="T18" fmla="*/ 2147483647 w 229"/>
              <a:gd name="T19" fmla="*/ 2147483647 h 569"/>
              <a:gd name="T20" fmla="*/ 2147483647 w 229"/>
              <a:gd name="T21" fmla="*/ 2147483647 h 569"/>
              <a:gd name="T22" fmla="*/ 2147483647 w 229"/>
              <a:gd name="T23" fmla="*/ 2147483647 h 569"/>
              <a:gd name="T24" fmla="*/ 2147483647 w 229"/>
              <a:gd name="T25" fmla="*/ 2147483647 h 569"/>
              <a:gd name="T26" fmla="*/ 2147483647 w 229"/>
              <a:gd name="T27" fmla="*/ 2147483647 h 569"/>
              <a:gd name="T28" fmla="*/ 0 w 229"/>
              <a:gd name="T29" fmla="*/ 2147483647 h 569"/>
              <a:gd name="T30" fmla="*/ 2147483647 w 229"/>
              <a:gd name="T31" fmla="*/ 2147483647 h 569"/>
              <a:gd name="T32" fmla="*/ 2147483647 w 229"/>
              <a:gd name="T33" fmla="*/ 2147483647 h 569"/>
              <a:gd name="T34" fmla="*/ 2147483647 w 229"/>
              <a:gd name="T35" fmla="*/ 2147483647 h 569"/>
              <a:gd name="T36" fmla="*/ 2147483647 w 229"/>
              <a:gd name="T37" fmla="*/ 2147483647 h 569"/>
              <a:gd name="T38" fmla="*/ 2147483647 w 229"/>
              <a:gd name="T39" fmla="*/ 2147483647 h 569"/>
              <a:gd name="T40" fmla="*/ 2147483647 w 229"/>
              <a:gd name="T41" fmla="*/ 2147483647 h 569"/>
              <a:gd name="T42" fmla="*/ 2147483647 w 229"/>
              <a:gd name="T43" fmla="*/ 2147483647 h 569"/>
              <a:gd name="T44" fmla="*/ 2147483647 w 229"/>
              <a:gd name="T45" fmla="*/ 2147483647 h 569"/>
              <a:gd name="T46" fmla="*/ 2147483647 w 229"/>
              <a:gd name="T47" fmla="*/ 2147483647 h 569"/>
              <a:gd name="T48" fmla="*/ 2147483647 w 229"/>
              <a:gd name="T49" fmla="*/ 2147483647 h 569"/>
              <a:gd name="T50" fmla="*/ 2147483647 w 229"/>
              <a:gd name="T51" fmla="*/ 2147483647 h 569"/>
              <a:gd name="T52" fmla="*/ 2147483647 w 229"/>
              <a:gd name="T53" fmla="*/ 2147483647 h 569"/>
              <a:gd name="T54" fmla="*/ 2147483647 w 229"/>
              <a:gd name="T55" fmla="*/ 2147483647 h 569"/>
              <a:gd name="T56" fmla="*/ 2147483647 w 229"/>
              <a:gd name="T57" fmla="*/ 2147483647 h 569"/>
              <a:gd name="T58" fmla="*/ 2147483647 w 229"/>
              <a:gd name="T59" fmla="*/ 2147483647 h 569"/>
              <a:gd name="T60" fmla="*/ 2147483647 w 229"/>
              <a:gd name="T61" fmla="*/ 0 h 569"/>
              <a:gd name="T62" fmla="*/ 2147483647 w 229"/>
              <a:gd name="T63" fmla="*/ 2147483647 h 569"/>
              <a:gd name="T64" fmla="*/ 2147483647 w 229"/>
              <a:gd name="T65" fmla="*/ 2147483647 h 569"/>
              <a:gd name="T66" fmla="*/ 2147483647 w 229"/>
              <a:gd name="T67" fmla="*/ 2147483647 h 569"/>
              <a:gd name="T68" fmla="*/ 2147483647 w 229"/>
              <a:gd name="T69" fmla="*/ 2147483647 h 569"/>
              <a:gd name="T70" fmla="*/ 2147483647 w 229"/>
              <a:gd name="T71" fmla="*/ 2147483647 h 569"/>
              <a:gd name="T72" fmla="*/ 2147483647 w 229"/>
              <a:gd name="T73" fmla="*/ 2147483647 h 569"/>
              <a:gd name="T74" fmla="*/ 2147483647 w 229"/>
              <a:gd name="T75" fmla="*/ 2147483647 h 569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229"/>
              <a:gd name="T115" fmla="*/ 0 h 569"/>
              <a:gd name="T116" fmla="*/ 229 w 229"/>
              <a:gd name="T117" fmla="*/ 569 h 569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229" h="569">
                <a:moveTo>
                  <a:pt x="127" y="539"/>
                </a:moveTo>
                <a:lnTo>
                  <a:pt x="130" y="552"/>
                </a:lnTo>
                <a:lnTo>
                  <a:pt x="139" y="564"/>
                </a:lnTo>
                <a:lnTo>
                  <a:pt x="153" y="568"/>
                </a:lnTo>
                <a:lnTo>
                  <a:pt x="158" y="568"/>
                </a:lnTo>
                <a:lnTo>
                  <a:pt x="171" y="564"/>
                </a:lnTo>
                <a:lnTo>
                  <a:pt x="181" y="552"/>
                </a:lnTo>
                <a:lnTo>
                  <a:pt x="184" y="539"/>
                </a:lnTo>
                <a:lnTo>
                  <a:pt x="184" y="331"/>
                </a:lnTo>
                <a:lnTo>
                  <a:pt x="184" y="168"/>
                </a:lnTo>
                <a:lnTo>
                  <a:pt x="185" y="163"/>
                </a:lnTo>
                <a:lnTo>
                  <a:pt x="189" y="161"/>
                </a:lnTo>
                <a:lnTo>
                  <a:pt x="193" y="163"/>
                </a:lnTo>
                <a:lnTo>
                  <a:pt x="195" y="168"/>
                </a:lnTo>
                <a:lnTo>
                  <a:pt x="195" y="320"/>
                </a:lnTo>
                <a:lnTo>
                  <a:pt x="197" y="327"/>
                </a:lnTo>
                <a:lnTo>
                  <a:pt x="203" y="334"/>
                </a:lnTo>
                <a:lnTo>
                  <a:pt x="212" y="336"/>
                </a:lnTo>
                <a:lnTo>
                  <a:pt x="221" y="334"/>
                </a:lnTo>
                <a:lnTo>
                  <a:pt x="227" y="327"/>
                </a:lnTo>
                <a:lnTo>
                  <a:pt x="228" y="320"/>
                </a:lnTo>
                <a:lnTo>
                  <a:pt x="228" y="140"/>
                </a:lnTo>
                <a:lnTo>
                  <a:pt x="227" y="130"/>
                </a:lnTo>
                <a:lnTo>
                  <a:pt x="221" y="122"/>
                </a:lnTo>
                <a:lnTo>
                  <a:pt x="212" y="120"/>
                </a:lnTo>
                <a:lnTo>
                  <a:pt x="17" y="120"/>
                </a:lnTo>
                <a:lnTo>
                  <a:pt x="8" y="122"/>
                </a:lnTo>
                <a:lnTo>
                  <a:pt x="2" y="130"/>
                </a:lnTo>
                <a:lnTo>
                  <a:pt x="0" y="140"/>
                </a:lnTo>
                <a:lnTo>
                  <a:pt x="0" y="320"/>
                </a:lnTo>
                <a:lnTo>
                  <a:pt x="2" y="327"/>
                </a:lnTo>
                <a:lnTo>
                  <a:pt x="8" y="334"/>
                </a:lnTo>
                <a:lnTo>
                  <a:pt x="17" y="336"/>
                </a:lnTo>
                <a:lnTo>
                  <a:pt x="26" y="334"/>
                </a:lnTo>
                <a:lnTo>
                  <a:pt x="32" y="327"/>
                </a:lnTo>
                <a:lnTo>
                  <a:pt x="34" y="320"/>
                </a:lnTo>
                <a:lnTo>
                  <a:pt x="34" y="168"/>
                </a:lnTo>
                <a:lnTo>
                  <a:pt x="36" y="163"/>
                </a:lnTo>
                <a:lnTo>
                  <a:pt x="42" y="161"/>
                </a:lnTo>
                <a:lnTo>
                  <a:pt x="44" y="163"/>
                </a:lnTo>
                <a:lnTo>
                  <a:pt x="46" y="168"/>
                </a:lnTo>
                <a:lnTo>
                  <a:pt x="46" y="331"/>
                </a:lnTo>
                <a:lnTo>
                  <a:pt x="46" y="539"/>
                </a:lnTo>
                <a:lnTo>
                  <a:pt x="48" y="552"/>
                </a:lnTo>
                <a:lnTo>
                  <a:pt x="58" y="564"/>
                </a:lnTo>
                <a:lnTo>
                  <a:pt x="71" y="568"/>
                </a:lnTo>
                <a:lnTo>
                  <a:pt x="78" y="568"/>
                </a:lnTo>
                <a:lnTo>
                  <a:pt x="91" y="564"/>
                </a:lnTo>
                <a:lnTo>
                  <a:pt x="100" y="552"/>
                </a:lnTo>
                <a:lnTo>
                  <a:pt x="104" y="539"/>
                </a:lnTo>
                <a:lnTo>
                  <a:pt x="104" y="342"/>
                </a:lnTo>
                <a:lnTo>
                  <a:pt x="106" y="334"/>
                </a:lnTo>
                <a:lnTo>
                  <a:pt x="115" y="331"/>
                </a:lnTo>
                <a:lnTo>
                  <a:pt x="123" y="334"/>
                </a:lnTo>
                <a:lnTo>
                  <a:pt x="127" y="342"/>
                </a:lnTo>
                <a:lnTo>
                  <a:pt x="127" y="539"/>
                </a:lnTo>
                <a:lnTo>
                  <a:pt x="64" y="52"/>
                </a:lnTo>
                <a:lnTo>
                  <a:pt x="67" y="34"/>
                </a:lnTo>
                <a:lnTo>
                  <a:pt x="76" y="19"/>
                </a:lnTo>
                <a:lnTo>
                  <a:pt x="90" y="7"/>
                </a:lnTo>
                <a:lnTo>
                  <a:pt x="106" y="0"/>
                </a:lnTo>
                <a:lnTo>
                  <a:pt x="123" y="0"/>
                </a:lnTo>
                <a:lnTo>
                  <a:pt x="139" y="7"/>
                </a:lnTo>
                <a:lnTo>
                  <a:pt x="155" y="19"/>
                </a:lnTo>
                <a:lnTo>
                  <a:pt x="161" y="34"/>
                </a:lnTo>
                <a:lnTo>
                  <a:pt x="165" y="52"/>
                </a:lnTo>
                <a:lnTo>
                  <a:pt x="161" y="72"/>
                </a:lnTo>
                <a:lnTo>
                  <a:pt x="155" y="89"/>
                </a:lnTo>
                <a:lnTo>
                  <a:pt x="139" y="100"/>
                </a:lnTo>
                <a:lnTo>
                  <a:pt x="123" y="106"/>
                </a:lnTo>
                <a:lnTo>
                  <a:pt x="106" y="106"/>
                </a:lnTo>
                <a:lnTo>
                  <a:pt x="90" y="100"/>
                </a:lnTo>
                <a:lnTo>
                  <a:pt x="76" y="89"/>
                </a:lnTo>
                <a:lnTo>
                  <a:pt x="67" y="72"/>
                </a:lnTo>
                <a:lnTo>
                  <a:pt x="64" y="52"/>
                </a:lnTo>
                <a:lnTo>
                  <a:pt x="127" y="539"/>
                </a:lnTo>
              </a:path>
            </a:pathLst>
          </a:custGeom>
          <a:solidFill>
            <a:srgbClr val="3366FF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95" name="Freeform 34"/>
          <p:cNvSpPr>
            <a:spLocks/>
          </p:cNvSpPr>
          <p:nvPr/>
        </p:nvSpPr>
        <p:spPr bwMode="auto">
          <a:xfrm>
            <a:off x="6440488" y="2405063"/>
            <a:ext cx="363537" cy="709612"/>
          </a:xfrm>
          <a:custGeom>
            <a:avLst/>
            <a:gdLst>
              <a:gd name="T0" fmla="*/ 2147483647 w 229"/>
              <a:gd name="T1" fmla="*/ 2147483647 h 447"/>
              <a:gd name="T2" fmla="*/ 2147483647 w 229"/>
              <a:gd name="T3" fmla="*/ 2147483647 h 447"/>
              <a:gd name="T4" fmla="*/ 2147483647 w 229"/>
              <a:gd name="T5" fmla="*/ 2147483647 h 447"/>
              <a:gd name="T6" fmla="*/ 2147483647 w 229"/>
              <a:gd name="T7" fmla="*/ 2147483647 h 447"/>
              <a:gd name="T8" fmla="*/ 2147483647 w 229"/>
              <a:gd name="T9" fmla="*/ 2147483647 h 447"/>
              <a:gd name="T10" fmla="*/ 2147483647 w 229"/>
              <a:gd name="T11" fmla="*/ 2147483647 h 447"/>
              <a:gd name="T12" fmla="*/ 2147483647 w 229"/>
              <a:gd name="T13" fmla="*/ 2147483647 h 447"/>
              <a:gd name="T14" fmla="*/ 2147483647 w 229"/>
              <a:gd name="T15" fmla="*/ 2147483647 h 447"/>
              <a:gd name="T16" fmla="*/ 2147483647 w 229"/>
              <a:gd name="T17" fmla="*/ 2147483647 h 447"/>
              <a:gd name="T18" fmla="*/ 2147483647 w 229"/>
              <a:gd name="T19" fmla="*/ 2147483647 h 447"/>
              <a:gd name="T20" fmla="*/ 2147483647 w 229"/>
              <a:gd name="T21" fmla="*/ 2147483647 h 447"/>
              <a:gd name="T22" fmla="*/ 2147483647 w 229"/>
              <a:gd name="T23" fmla="*/ 2147483647 h 447"/>
              <a:gd name="T24" fmla="*/ 2147483647 w 229"/>
              <a:gd name="T25" fmla="*/ 2147483647 h 447"/>
              <a:gd name="T26" fmla="*/ 2147483647 w 229"/>
              <a:gd name="T27" fmla="*/ 2147483647 h 447"/>
              <a:gd name="T28" fmla="*/ 2147483647 w 229"/>
              <a:gd name="T29" fmla="*/ 2147483647 h 447"/>
              <a:gd name="T30" fmla="*/ 2147483647 w 229"/>
              <a:gd name="T31" fmla="*/ 2147483647 h 447"/>
              <a:gd name="T32" fmla="*/ 2147483647 w 229"/>
              <a:gd name="T33" fmla="*/ 2147483647 h 447"/>
              <a:gd name="T34" fmla="*/ 2147483647 w 229"/>
              <a:gd name="T35" fmla="*/ 2147483647 h 447"/>
              <a:gd name="T36" fmla="*/ 2147483647 w 229"/>
              <a:gd name="T37" fmla="*/ 2147483647 h 447"/>
              <a:gd name="T38" fmla="*/ 2147483647 w 229"/>
              <a:gd name="T39" fmla="*/ 2147483647 h 447"/>
              <a:gd name="T40" fmla="*/ 2147483647 w 229"/>
              <a:gd name="T41" fmla="*/ 2147483647 h 447"/>
              <a:gd name="T42" fmla="*/ 2147483647 w 229"/>
              <a:gd name="T43" fmla="*/ 2147483647 h 447"/>
              <a:gd name="T44" fmla="*/ 2147483647 w 229"/>
              <a:gd name="T45" fmla="*/ 2147483647 h 447"/>
              <a:gd name="T46" fmla="*/ 2147483647 w 229"/>
              <a:gd name="T47" fmla="*/ 2147483647 h 447"/>
              <a:gd name="T48" fmla="*/ 2147483647 w 229"/>
              <a:gd name="T49" fmla="*/ 0 h 447"/>
              <a:gd name="T50" fmla="*/ 2147483647 w 229"/>
              <a:gd name="T51" fmla="*/ 0 h 447"/>
              <a:gd name="T52" fmla="*/ 2147483647 w 229"/>
              <a:gd name="T53" fmla="*/ 2147483647 h 447"/>
              <a:gd name="T54" fmla="*/ 2147483647 w 229"/>
              <a:gd name="T55" fmla="*/ 2147483647 h 447"/>
              <a:gd name="T56" fmla="*/ 0 w 229"/>
              <a:gd name="T57" fmla="*/ 2147483647 h 447"/>
              <a:gd name="T58" fmla="*/ 0 w 229"/>
              <a:gd name="T59" fmla="*/ 2147483647 h 447"/>
              <a:gd name="T60" fmla="*/ 2147483647 w 229"/>
              <a:gd name="T61" fmla="*/ 2147483647 h 447"/>
              <a:gd name="T62" fmla="*/ 2147483647 w 229"/>
              <a:gd name="T63" fmla="*/ 2147483647 h 447"/>
              <a:gd name="T64" fmla="*/ 2147483647 w 229"/>
              <a:gd name="T65" fmla="*/ 2147483647 h 447"/>
              <a:gd name="T66" fmla="*/ 2147483647 w 229"/>
              <a:gd name="T67" fmla="*/ 2147483647 h 447"/>
              <a:gd name="T68" fmla="*/ 2147483647 w 229"/>
              <a:gd name="T69" fmla="*/ 2147483647 h 447"/>
              <a:gd name="T70" fmla="*/ 2147483647 w 229"/>
              <a:gd name="T71" fmla="*/ 2147483647 h 447"/>
              <a:gd name="T72" fmla="*/ 2147483647 w 229"/>
              <a:gd name="T73" fmla="*/ 2147483647 h 447"/>
              <a:gd name="T74" fmla="*/ 2147483647 w 229"/>
              <a:gd name="T75" fmla="*/ 2147483647 h 447"/>
              <a:gd name="T76" fmla="*/ 2147483647 w 229"/>
              <a:gd name="T77" fmla="*/ 2147483647 h 447"/>
              <a:gd name="T78" fmla="*/ 2147483647 w 229"/>
              <a:gd name="T79" fmla="*/ 2147483647 h 447"/>
              <a:gd name="T80" fmla="*/ 2147483647 w 229"/>
              <a:gd name="T81" fmla="*/ 2147483647 h 447"/>
              <a:gd name="T82" fmla="*/ 2147483647 w 229"/>
              <a:gd name="T83" fmla="*/ 2147483647 h 447"/>
              <a:gd name="T84" fmla="*/ 2147483647 w 229"/>
              <a:gd name="T85" fmla="*/ 2147483647 h 447"/>
              <a:gd name="T86" fmla="*/ 2147483647 w 229"/>
              <a:gd name="T87" fmla="*/ 2147483647 h 447"/>
              <a:gd name="T88" fmla="*/ 2147483647 w 229"/>
              <a:gd name="T89" fmla="*/ 2147483647 h 447"/>
              <a:gd name="T90" fmla="*/ 2147483647 w 229"/>
              <a:gd name="T91" fmla="*/ 2147483647 h 447"/>
              <a:gd name="T92" fmla="*/ 2147483647 w 229"/>
              <a:gd name="T93" fmla="*/ 2147483647 h 447"/>
              <a:gd name="T94" fmla="*/ 2147483647 w 229"/>
              <a:gd name="T95" fmla="*/ 2147483647 h 447"/>
              <a:gd name="T96" fmla="*/ 2147483647 w 229"/>
              <a:gd name="T97" fmla="*/ 2147483647 h 447"/>
              <a:gd name="T98" fmla="*/ 2147483647 w 229"/>
              <a:gd name="T99" fmla="*/ 2147483647 h 447"/>
              <a:gd name="T100" fmla="*/ 2147483647 w 229"/>
              <a:gd name="T101" fmla="*/ 2147483647 h 447"/>
              <a:gd name="T102" fmla="*/ 2147483647 w 229"/>
              <a:gd name="T103" fmla="*/ 2147483647 h 447"/>
              <a:gd name="T104" fmla="*/ 2147483647 w 229"/>
              <a:gd name="T105" fmla="*/ 2147483647 h 447"/>
              <a:gd name="T106" fmla="*/ 2147483647 w 229"/>
              <a:gd name="T107" fmla="*/ 2147483647 h 447"/>
              <a:gd name="T108" fmla="*/ 2147483647 w 229"/>
              <a:gd name="T109" fmla="*/ 2147483647 h 447"/>
              <a:gd name="T110" fmla="*/ 2147483647 w 229"/>
              <a:gd name="T111" fmla="*/ 2147483647 h 447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229"/>
              <a:gd name="T169" fmla="*/ 0 h 447"/>
              <a:gd name="T170" fmla="*/ 229 w 229"/>
              <a:gd name="T171" fmla="*/ 447 h 447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229" h="447">
                <a:moveTo>
                  <a:pt x="127" y="418"/>
                </a:moveTo>
                <a:lnTo>
                  <a:pt x="130" y="430"/>
                </a:lnTo>
                <a:lnTo>
                  <a:pt x="139" y="442"/>
                </a:lnTo>
                <a:lnTo>
                  <a:pt x="153" y="446"/>
                </a:lnTo>
                <a:lnTo>
                  <a:pt x="158" y="446"/>
                </a:lnTo>
                <a:lnTo>
                  <a:pt x="171" y="442"/>
                </a:lnTo>
                <a:lnTo>
                  <a:pt x="181" y="430"/>
                </a:lnTo>
                <a:lnTo>
                  <a:pt x="184" y="418"/>
                </a:lnTo>
                <a:lnTo>
                  <a:pt x="184" y="210"/>
                </a:lnTo>
                <a:lnTo>
                  <a:pt x="184" y="47"/>
                </a:lnTo>
                <a:lnTo>
                  <a:pt x="185" y="42"/>
                </a:lnTo>
                <a:lnTo>
                  <a:pt x="189" y="40"/>
                </a:lnTo>
                <a:lnTo>
                  <a:pt x="193" y="42"/>
                </a:lnTo>
                <a:lnTo>
                  <a:pt x="195" y="47"/>
                </a:lnTo>
                <a:lnTo>
                  <a:pt x="195" y="198"/>
                </a:lnTo>
                <a:lnTo>
                  <a:pt x="197" y="206"/>
                </a:lnTo>
                <a:lnTo>
                  <a:pt x="203" y="213"/>
                </a:lnTo>
                <a:lnTo>
                  <a:pt x="212" y="215"/>
                </a:lnTo>
                <a:lnTo>
                  <a:pt x="221" y="213"/>
                </a:lnTo>
                <a:lnTo>
                  <a:pt x="227" y="206"/>
                </a:lnTo>
                <a:lnTo>
                  <a:pt x="228" y="198"/>
                </a:lnTo>
                <a:lnTo>
                  <a:pt x="228" y="20"/>
                </a:lnTo>
                <a:lnTo>
                  <a:pt x="227" y="10"/>
                </a:lnTo>
                <a:lnTo>
                  <a:pt x="221" y="2"/>
                </a:lnTo>
                <a:lnTo>
                  <a:pt x="212" y="0"/>
                </a:lnTo>
                <a:lnTo>
                  <a:pt x="17" y="0"/>
                </a:lnTo>
                <a:lnTo>
                  <a:pt x="8" y="2"/>
                </a:lnTo>
                <a:lnTo>
                  <a:pt x="2" y="10"/>
                </a:lnTo>
                <a:lnTo>
                  <a:pt x="0" y="20"/>
                </a:lnTo>
                <a:lnTo>
                  <a:pt x="0" y="198"/>
                </a:lnTo>
                <a:lnTo>
                  <a:pt x="2" y="206"/>
                </a:lnTo>
                <a:lnTo>
                  <a:pt x="8" y="213"/>
                </a:lnTo>
                <a:lnTo>
                  <a:pt x="17" y="215"/>
                </a:lnTo>
                <a:lnTo>
                  <a:pt x="26" y="213"/>
                </a:lnTo>
                <a:lnTo>
                  <a:pt x="32" y="206"/>
                </a:lnTo>
                <a:lnTo>
                  <a:pt x="34" y="198"/>
                </a:lnTo>
                <a:lnTo>
                  <a:pt x="34" y="47"/>
                </a:lnTo>
                <a:lnTo>
                  <a:pt x="36" y="42"/>
                </a:lnTo>
                <a:lnTo>
                  <a:pt x="42" y="40"/>
                </a:lnTo>
                <a:lnTo>
                  <a:pt x="44" y="42"/>
                </a:lnTo>
                <a:lnTo>
                  <a:pt x="46" y="47"/>
                </a:lnTo>
                <a:lnTo>
                  <a:pt x="46" y="210"/>
                </a:lnTo>
                <a:lnTo>
                  <a:pt x="46" y="418"/>
                </a:lnTo>
                <a:lnTo>
                  <a:pt x="48" y="430"/>
                </a:lnTo>
                <a:lnTo>
                  <a:pt x="58" y="442"/>
                </a:lnTo>
                <a:lnTo>
                  <a:pt x="71" y="446"/>
                </a:lnTo>
                <a:lnTo>
                  <a:pt x="78" y="446"/>
                </a:lnTo>
                <a:lnTo>
                  <a:pt x="91" y="442"/>
                </a:lnTo>
                <a:lnTo>
                  <a:pt x="100" y="430"/>
                </a:lnTo>
                <a:lnTo>
                  <a:pt x="104" y="418"/>
                </a:lnTo>
                <a:lnTo>
                  <a:pt x="104" y="221"/>
                </a:lnTo>
                <a:lnTo>
                  <a:pt x="106" y="213"/>
                </a:lnTo>
                <a:lnTo>
                  <a:pt x="115" y="210"/>
                </a:lnTo>
                <a:lnTo>
                  <a:pt x="123" y="213"/>
                </a:lnTo>
                <a:lnTo>
                  <a:pt x="127" y="221"/>
                </a:lnTo>
                <a:lnTo>
                  <a:pt x="127" y="418"/>
                </a:lnTo>
              </a:path>
            </a:pathLst>
          </a:custGeom>
          <a:noFill/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96" name="Freeform 35"/>
          <p:cNvSpPr>
            <a:spLocks/>
          </p:cNvSpPr>
          <p:nvPr/>
        </p:nvSpPr>
        <p:spPr bwMode="auto">
          <a:xfrm>
            <a:off x="6545263" y="2211388"/>
            <a:ext cx="155575" cy="158750"/>
          </a:xfrm>
          <a:custGeom>
            <a:avLst/>
            <a:gdLst>
              <a:gd name="T0" fmla="*/ 0 w 98"/>
              <a:gd name="T1" fmla="*/ 2147483647 h 100"/>
              <a:gd name="T2" fmla="*/ 2147483647 w 98"/>
              <a:gd name="T3" fmla="*/ 2147483647 h 100"/>
              <a:gd name="T4" fmla="*/ 2147483647 w 98"/>
              <a:gd name="T5" fmla="*/ 2147483647 h 100"/>
              <a:gd name="T6" fmla="*/ 2147483647 w 98"/>
              <a:gd name="T7" fmla="*/ 2147483647 h 100"/>
              <a:gd name="T8" fmla="*/ 2147483647 w 98"/>
              <a:gd name="T9" fmla="*/ 0 h 100"/>
              <a:gd name="T10" fmla="*/ 2147483647 w 98"/>
              <a:gd name="T11" fmla="*/ 0 h 100"/>
              <a:gd name="T12" fmla="*/ 2147483647 w 98"/>
              <a:gd name="T13" fmla="*/ 2147483647 h 100"/>
              <a:gd name="T14" fmla="*/ 2147483647 w 98"/>
              <a:gd name="T15" fmla="*/ 2147483647 h 100"/>
              <a:gd name="T16" fmla="*/ 2147483647 w 98"/>
              <a:gd name="T17" fmla="*/ 2147483647 h 100"/>
              <a:gd name="T18" fmla="*/ 2147483647 w 98"/>
              <a:gd name="T19" fmla="*/ 2147483647 h 100"/>
              <a:gd name="T20" fmla="*/ 2147483647 w 98"/>
              <a:gd name="T21" fmla="*/ 2147483647 h 100"/>
              <a:gd name="T22" fmla="*/ 2147483647 w 98"/>
              <a:gd name="T23" fmla="*/ 2147483647 h 100"/>
              <a:gd name="T24" fmla="*/ 2147483647 w 98"/>
              <a:gd name="T25" fmla="*/ 2147483647 h 100"/>
              <a:gd name="T26" fmla="*/ 2147483647 w 98"/>
              <a:gd name="T27" fmla="*/ 2147483647 h 100"/>
              <a:gd name="T28" fmla="*/ 2147483647 w 98"/>
              <a:gd name="T29" fmla="*/ 2147483647 h 100"/>
              <a:gd name="T30" fmla="*/ 2147483647 w 98"/>
              <a:gd name="T31" fmla="*/ 2147483647 h 100"/>
              <a:gd name="T32" fmla="*/ 2147483647 w 98"/>
              <a:gd name="T33" fmla="*/ 2147483647 h 100"/>
              <a:gd name="T34" fmla="*/ 2147483647 w 98"/>
              <a:gd name="T35" fmla="*/ 2147483647 h 100"/>
              <a:gd name="T36" fmla="*/ 0 w 98"/>
              <a:gd name="T37" fmla="*/ 2147483647 h 1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8"/>
              <a:gd name="T58" fmla="*/ 0 h 100"/>
              <a:gd name="T59" fmla="*/ 98 w 98"/>
              <a:gd name="T60" fmla="*/ 100 h 10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8" h="100">
                <a:moveTo>
                  <a:pt x="0" y="49"/>
                </a:moveTo>
                <a:lnTo>
                  <a:pt x="3" y="31"/>
                </a:lnTo>
                <a:lnTo>
                  <a:pt x="12" y="18"/>
                </a:lnTo>
                <a:lnTo>
                  <a:pt x="25" y="6"/>
                </a:lnTo>
                <a:lnTo>
                  <a:pt x="41" y="0"/>
                </a:lnTo>
                <a:lnTo>
                  <a:pt x="56" y="0"/>
                </a:lnTo>
                <a:lnTo>
                  <a:pt x="72" y="6"/>
                </a:lnTo>
                <a:lnTo>
                  <a:pt x="87" y="18"/>
                </a:lnTo>
                <a:lnTo>
                  <a:pt x="93" y="31"/>
                </a:lnTo>
                <a:lnTo>
                  <a:pt x="97" y="49"/>
                </a:lnTo>
                <a:lnTo>
                  <a:pt x="93" y="68"/>
                </a:lnTo>
                <a:lnTo>
                  <a:pt x="87" y="83"/>
                </a:lnTo>
                <a:lnTo>
                  <a:pt x="72" y="93"/>
                </a:lnTo>
                <a:lnTo>
                  <a:pt x="56" y="99"/>
                </a:lnTo>
                <a:lnTo>
                  <a:pt x="41" y="99"/>
                </a:lnTo>
                <a:lnTo>
                  <a:pt x="25" y="93"/>
                </a:lnTo>
                <a:lnTo>
                  <a:pt x="12" y="83"/>
                </a:lnTo>
                <a:lnTo>
                  <a:pt x="3" y="68"/>
                </a:lnTo>
                <a:lnTo>
                  <a:pt x="0" y="49"/>
                </a:lnTo>
              </a:path>
            </a:pathLst>
          </a:custGeom>
          <a:noFill/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97" name="Freeform 36"/>
          <p:cNvSpPr>
            <a:spLocks/>
          </p:cNvSpPr>
          <p:nvPr/>
        </p:nvSpPr>
        <p:spPr bwMode="auto">
          <a:xfrm>
            <a:off x="7354888" y="2211388"/>
            <a:ext cx="363537" cy="903287"/>
          </a:xfrm>
          <a:custGeom>
            <a:avLst/>
            <a:gdLst>
              <a:gd name="T0" fmla="*/ 2147483647 w 229"/>
              <a:gd name="T1" fmla="*/ 2147483647 h 569"/>
              <a:gd name="T2" fmla="*/ 2147483647 w 229"/>
              <a:gd name="T3" fmla="*/ 2147483647 h 569"/>
              <a:gd name="T4" fmla="*/ 2147483647 w 229"/>
              <a:gd name="T5" fmla="*/ 2147483647 h 569"/>
              <a:gd name="T6" fmla="*/ 2147483647 w 229"/>
              <a:gd name="T7" fmla="*/ 2147483647 h 569"/>
              <a:gd name="T8" fmla="*/ 2147483647 w 229"/>
              <a:gd name="T9" fmla="*/ 2147483647 h 569"/>
              <a:gd name="T10" fmla="*/ 2147483647 w 229"/>
              <a:gd name="T11" fmla="*/ 2147483647 h 569"/>
              <a:gd name="T12" fmla="*/ 2147483647 w 229"/>
              <a:gd name="T13" fmla="*/ 2147483647 h 569"/>
              <a:gd name="T14" fmla="*/ 2147483647 w 229"/>
              <a:gd name="T15" fmla="*/ 2147483647 h 569"/>
              <a:gd name="T16" fmla="*/ 2147483647 w 229"/>
              <a:gd name="T17" fmla="*/ 2147483647 h 569"/>
              <a:gd name="T18" fmla="*/ 2147483647 w 229"/>
              <a:gd name="T19" fmla="*/ 2147483647 h 569"/>
              <a:gd name="T20" fmla="*/ 2147483647 w 229"/>
              <a:gd name="T21" fmla="*/ 2147483647 h 569"/>
              <a:gd name="T22" fmla="*/ 2147483647 w 229"/>
              <a:gd name="T23" fmla="*/ 2147483647 h 569"/>
              <a:gd name="T24" fmla="*/ 2147483647 w 229"/>
              <a:gd name="T25" fmla="*/ 2147483647 h 569"/>
              <a:gd name="T26" fmla="*/ 2147483647 w 229"/>
              <a:gd name="T27" fmla="*/ 2147483647 h 569"/>
              <a:gd name="T28" fmla="*/ 0 w 229"/>
              <a:gd name="T29" fmla="*/ 2147483647 h 569"/>
              <a:gd name="T30" fmla="*/ 2147483647 w 229"/>
              <a:gd name="T31" fmla="*/ 2147483647 h 569"/>
              <a:gd name="T32" fmla="*/ 2147483647 w 229"/>
              <a:gd name="T33" fmla="*/ 2147483647 h 569"/>
              <a:gd name="T34" fmla="*/ 2147483647 w 229"/>
              <a:gd name="T35" fmla="*/ 2147483647 h 569"/>
              <a:gd name="T36" fmla="*/ 2147483647 w 229"/>
              <a:gd name="T37" fmla="*/ 2147483647 h 569"/>
              <a:gd name="T38" fmla="*/ 2147483647 w 229"/>
              <a:gd name="T39" fmla="*/ 2147483647 h 569"/>
              <a:gd name="T40" fmla="*/ 2147483647 w 229"/>
              <a:gd name="T41" fmla="*/ 2147483647 h 569"/>
              <a:gd name="T42" fmla="*/ 2147483647 w 229"/>
              <a:gd name="T43" fmla="*/ 2147483647 h 569"/>
              <a:gd name="T44" fmla="*/ 2147483647 w 229"/>
              <a:gd name="T45" fmla="*/ 2147483647 h 569"/>
              <a:gd name="T46" fmla="*/ 2147483647 w 229"/>
              <a:gd name="T47" fmla="*/ 2147483647 h 569"/>
              <a:gd name="T48" fmla="*/ 2147483647 w 229"/>
              <a:gd name="T49" fmla="*/ 2147483647 h 569"/>
              <a:gd name="T50" fmla="*/ 2147483647 w 229"/>
              <a:gd name="T51" fmla="*/ 2147483647 h 569"/>
              <a:gd name="T52" fmla="*/ 2147483647 w 229"/>
              <a:gd name="T53" fmla="*/ 2147483647 h 569"/>
              <a:gd name="T54" fmla="*/ 2147483647 w 229"/>
              <a:gd name="T55" fmla="*/ 2147483647 h 569"/>
              <a:gd name="T56" fmla="*/ 2147483647 w 229"/>
              <a:gd name="T57" fmla="*/ 2147483647 h 569"/>
              <a:gd name="T58" fmla="*/ 2147483647 w 229"/>
              <a:gd name="T59" fmla="*/ 2147483647 h 569"/>
              <a:gd name="T60" fmla="*/ 2147483647 w 229"/>
              <a:gd name="T61" fmla="*/ 0 h 569"/>
              <a:gd name="T62" fmla="*/ 2147483647 w 229"/>
              <a:gd name="T63" fmla="*/ 2147483647 h 569"/>
              <a:gd name="T64" fmla="*/ 2147483647 w 229"/>
              <a:gd name="T65" fmla="*/ 2147483647 h 569"/>
              <a:gd name="T66" fmla="*/ 2147483647 w 229"/>
              <a:gd name="T67" fmla="*/ 2147483647 h 569"/>
              <a:gd name="T68" fmla="*/ 2147483647 w 229"/>
              <a:gd name="T69" fmla="*/ 2147483647 h 569"/>
              <a:gd name="T70" fmla="*/ 2147483647 w 229"/>
              <a:gd name="T71" fmla="*/ 2147483647 h 569"/>
              <a:gd name="T72" fmla="*/ 2147483647 w 229"/>
              <a:gd name="T73" fmla="*/ 2147483647 h 569"/>
              <a:gd name="T74" fmla="*/ 2147483647 w 229"/>
              <a:gd name="T75" fmla="*/ 2147483647 h 569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229"/>
              <a:gd name="T115" fmla="*/ 0 h 569"/>
              <a:gd name="T116" fmla="*/ 229 w 229"/>
              <a:gd name="T117" fmla="*/ 569 h 569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229" h="569">
                <a:moveTo>
                  <a:pt x="127" y="539"/>
                </a:moveTo>
                <a:lnTo>
                  <a:pt x="130" y="552"/>
                </a:lnTo>
                <a:lnTo>
                  <a:pt x="139" y="564"/>
                </a:lnTo>
                <a:lnTo>
                  <a:pt x="153" y="568"/>
                </a:lnTo>
                <a:lnTo>
                  <a:pt x="158" y="568"/>
                </a:lnTo>
                <a:lnTo>
                  <a:pt x="171" y="564"/>
                </a:lnTo>
                <a:lnTo>
                  <a:pt x="181" y="552"/>
                </a:lnTo>
                <a:lnTo>
                  <a:pt x="184" y="539"/>
                </a:lnTo>
                <a:lnTo>
                  <a:pt x="184" y="331"/>
                </a:lnTo>
                <a:lnTo>
                  <a:pt x="184" y="168"/>
                </a:lnTo>
                <a:lnTo>
                  <a:pt x="185" y="163"/>
                </a:lnTo>
                <a:lnTo>
                  <a:pt x="189" y="161"/>
                </a:lnTo>
                <a:lnTo>
                  <a:pt x="193" y="163"/>
                </a:lnTo>
                <a:lnTo>
                  <a:pt x="195" y="168"/>
                </a:lnTo>
                <a:lnTo>
                  <a:pt x="195" y="320"/>
                </a:lnTo>
                <a:lnTo>
                  <a:pt x="197" y="327"/>
                </a:lnTo>
                <a:lnTo>
                  <a:pt x="203" y="334"/>
                </a:lnTo>
                <a:lnTo>
                  <a:pt x="212" y="336"/>
                </a:lnTo>
                <a:lnTo>
                  <a:pt x="221" y="334"/>
                </a:lnTo>
                <a:lnTo>
                  <a:pt x="227" y="327"/>
                </a:lnTo>
                <a:lnTo>
                  <a:pt x="228" y="320"/>
                </a:lnTo>
                <a:lnTo>
                  <a:pt x="228" y="140"/>
                </a:lnTo>
                <a:lnTo>
                  <a:pt x="227" y="130"/>
                </a:lnTo>
                <a:lnTo>
                  <a:pt x="221" y="122"/>
                </a:lnTo>
                <a:lnTo>
                  <a:pt x="212" y="120"/>
                </a:lnTo>
                <a:lnTo>
                  <a:pt x="17" y="120"/>
                </a:lnTo>
                <a:lnTo>
                  <a:pt x="8" y="122"/>
                </a:lnTo>
                <a:lnTo>
                  <a:pt x="2" y="130"/>
                </a:lnTo>
                <a:lnTo>
                  <a:pt x="0" y="140"/>
                </a:lnTo>
                <a:lnTo>
                  <a:pt x="0" y="320"/>
                </a:lnTo>
                <a:lnTo>
                  <a:pt x="2" y="327"/>
                </a:lnTo>
                <a:lnTo>
                  <a:pt x="8" y="334"/>
                </a:lnTo>
                <a:lnTo>
                  <a:pt x="17" y="336"/>
                </a:lnTo>
                <a:lnTo>
                  <a:pt x="26" y="334"/>
                </a:lnTo>
                <a:lnTo>
                  <a:pt x="32" y="327"/>
                </a:lnTo>
                <a:lnTo>
                  <a:pt x="34" y="320"/>
                </a:lnTo>
                <a:lnTo>
                  <a:pt x="34" y="168"/>
                </a:lnTo>
                <a:lnTo>
                  <a:pt x="36" y="163"/>
                </a:lnTo>
                <a:lnTo>
                  <a:pt x="42" y="161"/>
                </a:lnTo>
                <a:lnTo>
                  <a:pt x="44" y="163"/>
                </a:lnTo>
                <a:lnTo>
                  <a:pt x="46" y="168"/>
                </a:lnTo>
                <a:lnTo>
                  <a:pt x="46" y="331"/>
                </a:lnTo>
                <a:lnTo>
                  <a:pt x="46" y="539"/>
                </a:lnTo>
                <a:lnTo>
                  <a:pt x="48" y="552"/>
                </a:lnTo>
                <a:lnTo>
                  <a:pt x="58" y="564"/>
                </a:lnTo>
                <a:lnTo>
                  <a:pt x="71" y="568"/>
                </a:lnTo>
                <a:lnTo>
                  <a:pt x="78" y="568"/>
                </a:lnTo>
                <a:lnTo>
                  <a:pt x="91" y="564"/>
                </a:lnTo>
                <a:lnTo>
                  <a:pt x="100" y="552"/>
                </a:lnTo>
                <a:lnTo>
                  <a:pt x="104" y="539"/>
                </a:lnTo>
                <a:lnTo>
                  <a:pt x="104" y="342"/>
                </a:lnTo>
                <a:lnTo>
                  <a:pt x="106" y="334"/>
                </a:lnTo>
                <a:lnTo>
                  <a:pt x="115" y="331"/>
                </a:lnTo>
                <a:lnTo>
                  <a:pt x="123" y="334"/>
                </a:lnTo>
                <a:lnTo>
                  <a:pt x="127" y="342"/>
                </a:lnTo>
                <a:lnTo>
                  <a:pt x="127" y="539"/>
                </a:lnTo>
                <a:lnTo>
                  <a:pt x="64" y="52"/>
                </a:lnTo>
                <a:lnTo>
                  <a:pt x="67" y="34"/>
                </a:lnTo>
                <a:lnTo>
                  <a:pt x="76" y="19"/>
                </a:lnTo>
                <a:lnTo>
                  <a:pt x="89" y="7"/>
                </a:lnTo>
                <a:lnTo>
                  <a:pt x="106" y="0"/>
                </a:lnTo>
                <a:lnTo>
                  <a:pt x="123" y="0"/>
                </a:lnTo>
                <a:lnTo>
                  <a:pt x="139" y="7"/>
                </a:lnTo>
                <a:lnTo>
                  <a:pt x="155" y="19"/>
                </a:lnTo>
                <a:lnTo>
                  <a:pt x="161" y="34"/>
                </a:lnTo>
                <a:lnTo>
                  <a:pt x="165" y="52"/>
                </a:lnTo>
                <a:lnTo>
                  <a:pt x="161" y="72"/>
                </a:lnTo>
                <a:lnTo>
                  <a:pt x="155" y="89"/>
                </a:lnTo>
                <a:lnTo>
                  <a:pt x="139" y="100"/>
                </a:lnTo>
                <a:lnTo>
                  <a:pt x="123" y="106"/>
                </a:lnTo>
                <a:lnTo>
                  <a:pt x="106" y="106"/>
                </a:lnTo>
                <a:lnTo>
                  <a:pt x="89" y="100"/>
                </a:lnTo>
                <a:lnTo>
                  <a:pt x="76" y="89"/>
                </a:lnTo>
                <a:lnTo>
                  <a:pt x="67" y="72"/>
                </a:lnTo>
                <a:lnTo>
                  <a:pt x="64" y="52"/>
                </a:lnTo>
                <a:lnTo>
                  <a:pt x="127" y="539"/>
                </a:lnTo>
              </a:path>
            </a:pathLst>
          </a:custGeom>
          <a:solidFill>
            <a:srgbClr val="3366FF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98" name="Freeform 37"/>
          <p:cNvSpPr>
            <a:spLocks/>
          </p:cNvSpPr>
          <p:nvPr/>
        </p:nvSpPr>
        <p:spPr bwMode="auto">
          <a:xfrm>
            <a:off x="7354888" y="2405063"/>
            <a:ext cx="363537" cy="709612"/>
          </a:xfrm>
          <a:custGeom>
            <a:avLst/>
            <a:gdLst>
              <a:gd name="T0" fmla="*/ 2147483647 w 229"/>
              <a:gd name="T1" fmla="*/ 2147483647 h 447"/>
              <a:gd name="T2" fmla="*/ 2147483647 w 229"/>
              <a:gd name="T3" fmla="*/ 2147483647 h 447"/>
              <a:gd name="T4" fmla="*/ 2147483647 w 229"/>
              <a:gd name="T5" fmla="*/ 2147483647 h 447"/>
              <a:gd name="T6" fmla="*/ 2147483647 w 229"/>
              <a:gd name="T7" fmla="*/ 2147483647 h 447"/>
              <a:gd name="T8" fmla="*/ 2147483647 w 229"/>
              <a:gd name="T9" fmla="*/ 2147483647 h 447"/>
              <a:gd name="T10" fmla="*/ 2147483647 w 229"/>
              <a:gd name="T11" fmla="*/ 2147483647 h 447"/>
              <a:gd name="T12" fmla="*/ 2147483647 w 229"/>
              <a:gd name="T13" fmla="*/ 2147483647 h 447"/>
              <a:gd name="T14" fmla="*/ 2147483647 w 229"/>
              <a:gd name="T15" fmla="*/ 2147483647 h 447"/>
              <a:gd name="T16" fmla="*/ 2147483647 w 229"/>
              <a:gd name="T17" fmla="*/ 2147483647 h 447"/>
              <a:gd name="T18" fmla="*/ 2147483647 w 229"/>
              <a:gd name="T19" fmla="*/ 2147483647 h 447"/>
              <a:gd name="T20" fmla="*/ 2147483647 w 229"/>
              <a:gd name="T21" fmla="*/ 2147483647 h 447"/>
              <a:gd name="T22" fmla="*/ 2147483647 w 229"/>
              <a:gd name="T23" fmla="*/ 2147483647 h 447"/>
              <a:gd name="T24" fmla="*/ 2147483647 w 229"/>
              <a:gd name="T25" fmla="*/ 2147483647 h 447"/>
              <a:gd name="T26" fmla="*/ 2147483647 w 229"/>
              <a:gd name="T27" fmla="*/ 2147483647 h 447"/>
              <a:gd name="T28" fmla="*/ 2147483647 w 229"/>
              <a:gd name="T29" fmla="*/ 2147483647 h 447"/>
              <a:gd name="T30" fmla="*/ 2147483647 w 229"/>
              <a:gd name="T31" fmla="*/ 2147483647 h 447"/>
              <a:gd name="T32" fmla="*/ 2147483647 w 229"/>
              <a:gd name="T33" fmla="*/ 2147483647 h 447"/>
              <a:gd name="T34" fmla="*/ 2147483647 w 229"/>
              <a:gd name="T35" fmla="*/ 2147483647 h 447"/>
              <a:gd name="T36" fmla="*/ 2147483647 w 229"/>
              <a:gd name="T37" fmla="*/ 2147483647 h 447"/>
              <a:gd name="T38" fmla="*/ 2147483647 w 229"/>
              <a:gd name="T39" fmla="*/ 2147483647 h 447"/>
              <a:gd name="T40" fmla="*/ 2147483647 w 229"/>
              <a:gd name="T41" fmla="*/ 2147483647 h 447"/>
              <a:gd name="T42" fmla="*/ 2147483647 w 229"/>
              <a:gd name="T43" fmla="*/ 2147483647 h 447"/>
              <a:gd name="T44" fmla="*/ 2147483647 w 229"/>
              <a:gd name="T45" fmla="*/ 2147483647 h 447"/>
              <a:gd name="T46" fmla="*/ 2147483647 w 229"/>
              <a:gd name="T47" fmla="*/ 2147483647 h 447"/>
              <a:gd name="T48" fmla="*/ 2147483647 w 229"/>
              <a:gd name="T49" fmla="*/ 0 h 447"/>
              <a:gd name="T50" fmla="*/ 2147483647 w 229"/>
              <a:gd name="T51" fmla="*/ 0 h 447"/>
              <a:gd name="T52" fmla="*/ 2147483647 w 229"/>
              <a:gd name="T53" fmla="*/ 2147483647 h 447"/>
              <a:gd name="T54" fmla="*/ 2147483647 w 229"/>
              <a:gd name="T55" fmla="*/ 2147483647 h 447"/>
              <a:gd name="T56" fmla="*/ 0 w 229"/>
              <a:gd name="T57" fmla="*/ 2147483647 h 447"/>
              <a:gd name="T58" fmla="*/ 0 w 229"/>
              <a:gd name="T59" fmla="*/ 2147483647 h 447"/>
              <a:gd name="T60" fmla="*/ 2147483647 w 229"/>
              <a:gd name="T61" fmla="*/ 2147483647 h 447"/>
              <a:gd name="T62" fmla="*/ 2147483647 w 229"/>
              <a:gd name="T63" fmla="*/ 2147483647 h 447"/>
              <a:gd name="T64" fmla="*/ 2147483647 w 229"/>
              <a:gd name="T65" fmla="*/ 2147483647 h 447"/>
              <a:gd name="T66" fmla="*/ 2147483647 w 229"/>
              <a:gd name="T67" fmla="*/ 2147483647 h 447"/>
              <a:gd name="T68" fmla="*/ 2147483647 w 229"/>
              <a:gd name="T69" fmla="*/ 2147483647 h 447"/>
              <a:gd name="T70" fmla="*/ 2147483647 w 229"/>
              <a:gd name="T71" fmla="*/ 2147483647 h 447"/>
              <a:gd name="T72" fmla="*/ 2147483647 w 229"/>
              <a:gd name="T73" fmla="*/ 2147483647 h 447"/>
              <a:gd name="T74" fmla="*/ 2147483647 w 229"/>
              <a:gd name="T75" fmla="*/ 2147483647 h 447"/>
              <a:gd name="T76" fmla="*/ 2147483647 w 229"/>
              <a:gd name="T77" fmla="*/ 2147483647 h 447"/>
              <a:gd name="T78" fmla="*/ 2147483647 w 229"/>
              <a:gd name="T79" fmla="*/ 2147483647 h 447"/>
              <a:gd name="T80" fmla="*/ 2147483647 w 229"/>
              <a:gd name="T81" fmla="*/ 2147483647 h 447"/>
              <a:gd name="T82" fmla="*/ 2147483647 w 229"/>
              <a:gd name="T83" fmla="*/ 2147483647 h 447"/>
              <a:gd name="T84" fmla="*/ 2147483647 w 229"/>
              <a:gd name="T85" fmla="*/ 2147483647 h 447"/>
              <a:gd name="T86" fmla="*/ 2147483647 w 229"/>
              <a:gd name="T87" fmla="*/ 2147483647 h 447"/>
              <a:gd name="T88" fmla="*/ 2147483647 w 229"/>
              <a:gd name="T89" fmla="*/ 2147483647 h 447"/>
              <a:gd name="T90" fmla="*/ 2147483647 w 229"/>
              <a:gd name="T91" fmla="*/ 2147483647 h 447"/>
              <a:gd name="T92" fmla="*/ 2147483647 w 229"/>
              <a:gd name="T93" fmla="*/ 2147483647 h 447"/>
              <a:gd name="T94" fmla="*/ 2147483647 w 229"/>
              <a:gd name="T95" fmla="*/ 2147483647 h 447"/>
              <a:gd name="T96" fmla="*/ 2147483647 w 229"/>
              <a:gd name="T97" fmla="*/ 2147483647 h 447"/>
              <a:gd name="T98" fmla="*/ 2147483647 w 229"/>
              <a:gd name="T99" fmla="*/ 2147483647 h 447"/>
              <a:gd name="T100" fmla="*/ 2147483647 w 229"/>
              <a:gd name="T101" fmla="*/ 2147483647 h 447"/>
              <a:gd name="T102" fmla="*/ 2147483647 w 229"/>
              <a:gd name="T103" fmla="*/ 2147483647 h 447"/>
              <a:gd name="T104" fmla="*/ 2147483647 w 229"/>
              <a:gd name="T105" fmla="*/ 2147483647 h 447"/>
              <a:gd name="T106" fmla="*/ 2147483647 w 229"/>
              <a:gd name="T107" fmla="*/ 2147483647 h 447"/>
              <a:gd name="T108" fmla="*/ 2147483647 w 229"/>
              <a:gd name="T109" fmla="*/ 2147483647 h 447"/>
              <a:gd name="T110" fmla="*/ 2147483647 w 229"/>
              <a:gd name="T111" fmla="*/ 2147483647 h 447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229"/>
              <a:gd name="T169" fmla="*/ 0 h 447"/>
              <a:gd name="T170" fmla="*/ 229 w 229"/>
              <a:gd name="T171" fmla="*/ 447 h 447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229" h="447">
                <a:moveTo>
                  <a:pt x="127" y="418"/>
                </a:moveTo>
                <a:lnTo>
                  <a:pt x="130" y="430"/>
                </a:lnTo>
                <a:lnTo>
                  <a:pt x="139" y="442"/>
                </a:lnTo>
                <a:lnTo>
                  <a:pt x="153" y="446"/>
                </a:lnTo>
                <a:lnTo>
                  <a:pt x="158" y="446"/>
                </a:lnTo>
                <a:lnTo>
                  <a:pt x="171" y="442"/>
                </a:lnTo>
                <a:lnTo>
                  <a:pt x="181" y="430"/>
                </a:lnTo>
                <a:lnTo>
                  <a:pt x="184" y="418"/>
                </a:lnTo>
                <a:lnTo>
                  <a:pt x="184" y="210"/>
                </a:lnTo>
                <a:lnTo>
                  <a:pt x="184" y="47"/>
                </a:lnTo>
                <a:lnTo>
                  <a:pt x="185" y="42"/>
                </a:lnTo>
                <a:lnTo>
                  <a:pt x="189" y="40"/>
                </a:lnTo>
                <a:lnTo>
                  <a:pt x="193" y="42"/>
                </a:lnTo>
                <a:lnTo>
                  <a:pt x="195" y="47"/>
                </a:lnTo>
                <a:lnTo>
                  <a:pt x="195" y="198"/>
                </a:lnTo>
                <a:lnTo>
                  <a:pt x="197" y="206"/>
                </a:lnTo>
                <a:lnTo>
                  <a:pt x="203" y="213"/>
                </a:lnTo>
                <a:lnTo>
                  <a:pt x="212" y="215"/>
                </a:lnTo>
                <a:lnTo>
                  <a:pt x="221" y="213"/>
                </a:lnTo>
                <a:lnTo>
                  <a:pt x="227" y="206"/>
                </a:lnTo>
                <a:lnTo>
                  <a:pt x="228" y="198"/>
                </a:lnTo>
                <a:lnTo>
                  <a:pt x="228" y="20"/>
                </a:lnTo>
                <a:lnTo>
                  <a:pt x="227" y="10"/>
                </a:lnTo>
                <a:lnTo>
                  <a:pt x="221" y="2"/>
                </a:lnTo>
                <a:lnTo>
                  <a:pt x="212" y="0"/>
                </a:lnTo>
                <a:lnTo>
                  <a:pt x="17" y="0"/>
                </a:lnTo>
                <a:lnTo>
                  <a:pt x="8" y="2"/>
                </a:lnTo>
                <a:lnTo>
                  <a:pt x="2" y="10"/>
                </a:lnTo>
                <a:lnTo>
                  <a:pt x="0" y="20"/>
                </a:lnTo>
                <a:lnTo>
                  <a:pt x="0" y="198"/>
                </a:lnTo>
                <a:lnTo>
                  <a:pt x="2" y="206"/>
                </a:lnTo>
                <a:lnTo>
                  <a:pt x="8" y="213"/>
                </a:lnTo>
                <a:lnTo>
                  <a:pt x="17" y="215"/>
                </a:lnTo>
                <a:lnTo>
                  <a:pt x="26" y="213"/>
                </a:lnTo>
                <a:lnTo>
                  <a:pt x="32" y="206"/>
                </a:lnTo>
                <a:lnTo>
                  <a:pt x="34" y="198"/>
                </a:lnTo>
                <a:lnTo>
                  <a:pt x="34" y="47"/>
                </a:lnTo>
                <a:lnTo>
                  <a:pt x="36" y="42"/>
                </a:lnTo>
                <a:lnTo>
                  <a:pt x="42" y="40"/>
                </a:lnTo>
                <a:lnTo>
                  <a:pt x="44" y="42"/>
                </a:lnTo>
                <a:lnTo>
                  <a:pt x="46" y="47"/>
                </a:lnTo>
                <a:lnTo>
                  <a:pt x="46" y="210"/>
                </a:lnTo>
                <a:lnTo>
                  <a:pt x="46" y="418"/>
                </a:lnTo>
                <a:lnTo>
                  <a:pt x="48" y="430"/>
                </a:lnTo>
                <a:lnTo>
                  <a:pt x="58" y="442"/>
                </a:lnTo>
                <a:lnTo>
                  <a:pt x="71" y="446"/>
                </a:lnTo>
                <a:lnTo>
                  <a:pt x="78" y="446"/>
                </a:lnTo>
                <a:lnTo>
                  <a:pt x="91" y="442"/>
                </a:lnTo>
                <a:lnTo>
                  <a:pt x="100" y="430"/>
                </a:lnTo>
                <a:lnTo>
                  <a:pt x="104" y="418"/>
                </a:lnTo>
                <a:lnTo>
                  <a:pt x="104" y="221"/>
                </a:lnTo>
                <a:lnTo>
                  <a:pt x="106" y="213"/>
                </a:lnTo>
                <a:lnTo>
                  <a:pt x="115" y="210"/>
                </a:lnTo>
                <a:lnTo>
                  <a:pt x="123" y="213"/>
                </a:lnTo>
                <a:lnTo>
                  <a:pt x="127" y="221"/>
                </a:lnTo>
                <a:lnTo>
                  <a:pt x="127" y="418"/>
                </a:lnTo>
              </a:path>
            </a:pathLst>
          </a:custGeom>
          <a:noFill/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0999" name="Freeform 38"/>
          <p:cNvSpPr>
            <a:spLocks/>
          </p:cNvSpPr>
          <p:nvPr/>
        </p:nvSpPr>
        <p:spPr bwMode="auto">
          <a:xfrm>
            <a:off x="7459663" y="2211388"/>
            <a:ext cx="155575" cy="158750"/>
          </a:xfrm>
          <a:custGeom>
            <a:avLst/>
            <a:gdLst>
              <a:gd name="T0" fmla="*/ 0 w 98"/>
              <a:gd name="T1" fmla="*/ 2147483647 h 100"/>
              <a:gd name="T2" fmla="*/ 2147483647 w 98"/>
              <a:gd name="T3" fmla="*/ 2147483647 h 100"/>
              <a:gd name="T4" fmla="*/ 2147483647 w 98"/>
              <a:gd name="T5" fmla="*/ 2147483647 h 100"/>
              <a:gd name="T6" fmla="*/ 2147483647 w 98"/>
              <a:gd name="T7" fmla="*/ 2147483647 h 100"/>
              <a:gd name="T8" fmla="*/ 2147483647 w 98"/>
              <a:gd name="T9" fmla="*/ 0 h 100"/>
              <a:gd name="T10" fmla="*/ 2147483647 w 98"/>
              <a:gd name="T11" fmla="*/ 0 h 100"/>
              <a:gd name="T12" fmla="*/ 2147483647 w 98"/>
              <a:gd name="T13" fmla="*/ 2147483647 h 100"/>
              <a:gd name="T14" fmla="*/ 2147483647 w 98"/>
              <a:gd name="T15" fmla="*/ 2147483647 h 100"/>
              <a:gd name="T16" fmla="*/ 2147483647 w 98"/>
              <a:gd name="T17" fmla="*/ 2147483647 h 100"/>
              <a:gd name="T18" fmla="*/ 2147483647 w 98"/>
              <a:gd name="T19" fmla="*/ 2147483647 h 100"/>
              <a:gd name="T20" fmla="*/ 2147483647 w 98"/>
              <a:gd name="T21" fmla="*/ 2147483647 h 100"/>
              <a:gd name="T22" fmla="*/ 2147483647 w 98"/>
              <a:gd name="T23" fmla="*/ 2147483647 h 100"/>
              <a:gd name="T24" fmla="*/ 2147483647 w 98"/>
              <a:gd name="T25" fmla="*/ 2147483647 h 100"/>
              <a:gd name="T26" fmla="*/ 2147483647 w 98"/>
              <a:gd name="T27" fmla="*/ 2147483647 h 100"/>
              <a:gd name="T28" fmla="*/ 2147483647 w 98"/>
              <a:gd name="T29" fmla="*/ 2147483647 h 100"/>
              <a:gd name="T30" fmla="*/ 2147483647 w 98"/>
              <a:gd name="T31" fmla="*/ 2147483647 h 100"/>
              <a:gd name="T32" fmla="*/ 2147483647 w 98"/>
              <a:gd name="T33" fmla="*/ 2147483647 h 100"/>
              <a:gd name="T34" fmla="*/ 2147483647 w 98"/>
              <a:gd name="T35" fmla="*/ 2147483647 h 100"/>
              <a:gd name="T36" fmla="*/ 0 w 98"/>
              <a:gd name="T37" fmla="*/ 2147483647 h 1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8"/>
              <a:gd name="T58" fmla="*/ 0 h 100"/>
              <a:gd name="T59" fmla="*/ 98 w 98"/>
              <a:gd name="T60" fmla="*/ 100 h 10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8" h="100">
                <a:moveTo>
                  <a:pt x="0" y="49"/>
                </a:moveTo>
                <a:lnTo>
                  <a:pt x="3" y="31"/>
                </a:lnTo>
                <a:lnTo>
                  <a:pt x="12" y="18"/>
                </a:lnTo>
                <a:lnTo>
                  <a:pt x="24" y="6"/>
                </a:lnTo>
                <a:lnTo>
                  <a:pt x="41" y="0"/>
                </a:lnTo>
                <a:lnTo>
                  <a:pt x="56" y="0"/>
                </a:lnTo>
                <a:lnTo>
                  <a:pt x="72" y="6"/>
                </a:lnTo>
                <a:lnTo>
                  <a:pt x="87" y="18"/>
                </a:lnTo>
                <a:lnTo>
                  <a:pt x="93" y="31"/>
                </a:lnTo>
                <a:lnTo>
                  <a:pt x="97" y="49"/>
                </a:lnTo>
                <a:lnTo>
                  <a:pt x="93" y="68"/>
                </a:lnTo>
                <a:lnTo>
                  <a:pt x="87" y="83"/>
                </a:lnTo>
                <a:lnTo>
                  <a:pt x="72" y="93"/>
                </a:lnTo>
                <a:lnTo>
                  <a:pt x="56" y="99"/>
                </a:lnTo>
                <a:lnTo>
                  <a:pt x="41" y="99"/>
                </a:lnTo>
                <a:lnTo>
                  <a:pt x="24" y="93"/>
                </a:lnTo>
                <a:lnTo>
                  <a:pt x="12" y="83"/>
                </a:lnTo>
                <a:lnTo>
                  <a:pt x="3" y="68"/>
                </a:lnTo>
                <a:lnTo>
                  <a:pt x="0" y="49"/>
                </a:lnTo>
              </a:path>
            </a:pathLst>
          </a:custGeom>
          <a:noFill/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00" name="Freeform 39"/>
          <p:cNvSpPr>
            <a:spLocks/>
          </p:cNvSpPr>
          <p:nvPr/>
        </p:nvSpPr>
        <p:spPr bwMode="auto">
          <a:xfrm>
            <a:off x="7812088" y="2211388"/>
            <a:ext cx="363537" cy="903287"/>
          </a:xfrm>
          <a:custGeom>
            <a:avLst/>
            <a:gdLst>
              <a:gd name="T0" fmla="*/ 2147483647 w 229"/>
              <a:gd name="T1" fmla="*/ 2147483647 h 569"/>
              <a:gd name="T2" fmla="*/ 2147483647 w 229"/>
              <a:gd name="T3" fmla="*/ 2147483647 h 569"/>
              <a:gd name="T4" fmla="*/ 2147483647 w 229"/>
              <a:gd name="T5" fmla="*/ 2147483647 h 569"/>
              <a:gd name="T6" fmla="*/ 2147483647 w 229"/>
              <a:gd name="T7" fmla="*/ 2147483647 h 569"/>
              <a:gd name="T8" fmla="*/ 2147483647 w 229"/>
              <a:gd name="T9" fmla="*/ 2147483647 h 569"/>
              <a:gd name="T10" fmla="*/ 2147483647 w 229"/>
              <a:gd name="T11" fmla="*/ 2147483647 h 569"/>
              <a:gd name="T12" fmla="*/ 2147483647 w 229"/>
              <a:gd name="T13" fmla="*/ 2147483647 h 569"/>
              <a:gd name="T14" fmla="*/ 2147483647 w 229"/>
              <a:gd name="T15" fmla="*/ 2147483647 h 569"/>
              <a:gd name="T16" fmla="*/ 2147483647 w 229"/>
              <a:gd name="T17" fmla="*/ 2147483647 h 569"/>
              <a:gd name="T18" fmla="*/ 2147483647 w 229"/>
              <a:gd name="T19" fmla="*/ 2147483647 h 569"/>
              <a:gd name="T20" fmla="*/ 2147483647 w 229"/>
              <a:gd name="T21" fmla="*/ 2147483647 h 569"/>
              <a:gd name="T22" fmla="*/ 2147483647 w 229"/>
              <a:gd name="T23" fmla="*/ 2147483647 h 569"/>
              <a:gd name="T24" fmla="*/ 2147483647 w 229"/>
              <a:gd name="T25" fmla="*/ 2147483647 h 569"/>
              <a:gd name="T26" fmla="*/ 2147483647 w 229"/>
              <a:gd name="T27" fmla="*/ 2147483647 h 569"/>
              <a:gd name="T28" fmla="*/ 0 w 229"/>
              <a:gd name="T29" fmla="*/ 2147483647 h 569"/>
              <a:gd name="T30" fmla="*/ 2147483647 w 229"/>
              <a:gd name="T31" fmla="*/ 2147483647 h 569"/>
              <a:gd name="T32" fmla="*/ 2147483647 w 229"/>
              <a:gd name="T33" fmla="*/ 2147483647 h 569"/>
              <a:gd name="T34" fmla="*/ 2147483647 w 229"/>
              <a:gd name="T35" fmla="*/ 2147483647 h 569"/>
              <a:gd name="T36" fmla="*/ 2147483647 w 229"/>
              <a:gd name="T37" fmla="*/ 2147483647 h 569"/>
              <a:gd name="T38" fmla="*/ 2147483647 w 229"/>
              <a:gd name="T39" fmla="*/ 2147483647 h 569"/>
              <a:gd name="T40" fmla="*/ 2147483647 w 229"/>
              <a:gd name="T41" fmla="*/ 2147483647 h 569"/>
              <a:gd name="T42" fmla="*/ 2147483647 w 229"/>
              <a:gd name="T43" fmla="*/ 2147483647 h 569"/>
              <a:gd name="T44" fmla="*/ 2147483647 w 229"/>
              <a:gd name="T45" fmla="*/ 2147483647 h 569"/>
              <a:gd name="T46" fmla="*/ 2147483647 w 229"/>
              <a:gd name="T47" fmla="*/ 2147483647 h 569"/>
              <a:gd name="T48" fmla="*/ 2147483647 w 229"/>
              <a:gd name="T49" fmla="*/ 2147483647 h 569"/>
              <a:gd name="T50" fmla="*/ 2147483647 w 229"/>
              <a:gd name="T51" fmla="*/ 2147483647 h 569"/>
              <a:gd name="T52" fmla="*/ 2147483647 w 229"/>
              <a:gd name="T53" fmla="*/ 2147483647 h 569"/>
              <a:gd name="T54" fmla="*/ 2147483647 w 229"/>
              <a:gd name="T55" fmla="*/ 2147483647 h 569"/>
              <a:gd name="T56" fmla="*/ 2147483647 w 229"/>
              <a:gd name="T57" fmla="*/ 2147483647 h 569"/>
              <a:gd name="T58" fmla="*/ 2147483647 w 229"/>
              <a:gd name="T59" fmla="*/ 2147483647 h 569"/>
              <a:gd name="T60" fmla="*/ 2147483647 w 229"/>
              <a:gd name="T61" fmla="*/ 0 h 569"/>
              <a:gd name="T62" fmla="*/ 2147483647 w 229"/>
              <a:gd name="T63" fmla="*/ 2147483647 h 569"/>
              <a:gd name="T64" fmla="*/ 2147483647 w 229"/>
              <a:gd name="T65" fmla="*/ 2147483647 h 569"/>
              <a:gd name="T66" fmla="*/ 2147483647 w 229"/>
              <a:gd name="T67" fmla="*/ 2147483647 h 569"/>
              <a:gd name="T68" fmla="*/ 2147483647 w 229"/>
              <a:gd name="T69" fmla="*/ 2147483647 h 569"/>
              <a:gd name="T70" fmla="*/ 2147483647 w 229"/>
              <a:gd name="T71" fmla="*/ 2147483647 h 569"/>
              <a:gd name="T72" fmla="*/ 2147483647 w 229"/>
              <a:gd name="T73" fmla="*/ 2147483647 h 569"/>
              <a:gd name="T74" fmla="*/ 2147483647 w 229"/>
              <a:gd name="T75" fmla="*/ 2147483647 h 569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229"/>
              <a:gd name="T115" fmla="*/ 0 h 569"/>
              <a:gd name="T116" fmla="*/ 229 w 229"/>
              <a:gd name="T117" fmla="*/ 569 h 569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229" h="569">
                <a:moveTo>
                  <a:pt x="127" y="539"/>
                </a:moveTo>
                <a:lnTo>
                  <a:pt x="130" y="552"/>
                </a:lnTo>
                <a:lnTo>
                  <a:pt x="139" y="564"/>
                </a:lnTo>
                <a:lnTo>
                  <a:pt x="153" y="568"/>
                </a:lnTo>
                <a:lnTo>
                  <a:pt x="157" y="568"/>
                </a:lnTo>
                <a:lnTo>
                  <a:pt x="171" y="564"/>
                </a:lnTo>
                <a:lnTo>
                  <a:pt x="181" y="552"/>
                </a:lnTo>
                <a:lnTo>
                  <a:pt x="184" y="539"/>
                </a:lnTo>
                <a:lnTo>
                  <a:pt x="184" y="331"/>
                </a:lnTo>
                <a:lnTo>
                  <a:pt x="184" y="168"/>
                </a:lnTo>
                <a:lnTo>
                  <a:pt x="185" y="163"/>
                </a:lnTo>
                <a:lnTo>
                  <a:pt x="189" y="161"/>
                </a:lnTo>
                <a:lnTo>
                  <a:pt x="193" y="163"/>
                </a:lnTo>
                <a:lnTo>
                  <a:pt x="195" y="168"/>
                </a:lnTo>
                <a:lnTo>
                  <a:pt x="195" y="320"/>
                </a:lnTo>
                <a:lnTo>
                  <a:pt x="197" y="327"/>
                </a:lnTo>
                <a:lnTo>
                  <a:pt x="203" y="334"/>
                </a:lnTo>
                <a:lnTo>
                  <a:pt x="212" y="336"/>
                </a:lnTo>
                <a:lnTo>
                  <a:pt x="221" y="334"/>
                </a:lnTo>
                <a:lnTo>
                  <a:pt x="227" y="327"/>
                </a:lnTo>
                <a:lnTo>
                  <a:pt x="228" y="320"/>
                </a:lnTo>
                <a:lnTo>
                  <a:pt x="228" y="140"/>
                </a:lnTo>
                <a:lnTo>
                  <a:pt x="227" y="130"/>
                </a:lnTo>
                <a:lnTo>
                  <a:pt x="221" y="122"/>
                </a:lnTo>
                <a:lnTo>
                  <a:pt x="212" y="120"/>
                </a:lnTo>
                <a:lnTo>
                  <a:pt x="17" y="120"/>
                </a:lnTo>
                <a:lnTo>
                  <a:pt x="8" y="122"/>
                </a:lnTo>
                <a:lnTo>
                  <a:pt x="2" y="130"/>
                </a:lnTo>
                <a:lnTo>
                  <a:pt x="0" y="140"/>
                </a:lnTo>
                <a:lnTo>
                  <a:pt x="0" y="320"/>
                </a:lnTo>
                <a:lnTo>
                  <a:pt x="2" y="327"/>
                </a:lnTo>
                <a:lnTo>
                  <a:pt x="8" y="334"/>
                </a:lnTo>
                <a:lnTo>
                  <a:pt x="17" y="336"/>
                </a:lnTo>
                <a:lnTo>
                  <a:pt x="26" y="334"/>
                </a:lnTo>
                <a:lnTo>
                  <a:pt x="32" y="327"/>
                </a:lnTo>
                <a:lnTo>
                  <a:pt x="34" y="320"/>
                </a:lnTo>
                <a:lnTo>
                  <a:pt x="34" y="168"/>
                </a:lnTo>
                <a:lnTo>
                  <a:pt x="36" y="163"/>
                </a:lnTo>
                <a:lnTo>
                  <a:pt x="42" y="161"/>
                </a:lnTo>
                <a:lnTo>
                  <a:pt x="44" y="163"/>
                </a:lnTo>
                <a:lnTo>
                  <a:pt x="46" y="168"/>
                </a:lnTo>
                <a:lnTo>
                  <a:pt x="46" y="331"/>
                </a:lnTo>
                <a:lnTo>
                  <a:pt x="46" y="539"/>
                </a:lnTo>
                <a:lnTo>
                  <a:pt x="48" y="552"/>
                </a:lnTo>
                <a:lnTo>
                  <a:pt x="58" y="564"/>
                </a:lnTo>
                <a:lnTo>
                  <a:pt x="71" y="568"/>
                </a:lnTo>
                <a:lnTo>
                  <a:pt x="78" y="568"/>
                </a:lnTo>
                <a:lnTo>
                  <a:pt x="91" y="564"/>
                </a:lnTo>
                <a:lnTo>
                  <a:pt x="100" y="552"/>
                </a:lnTo>
                <a:lnTo>
                  <a:pt x="104" y="539"/>
                </a:lnTo>
                <a:lnTo>
                  <a:pt x="104" y="342"/>
                </a:lnTo>
                <a:lnTo>
                  <a:pt x="106" y="334"/>
                </a:lnTo>
                <a:lnTo>
                  <a:pt x="115" y="331"/>
                </a:lnTo>
                <a:lnTo>
                  <a:pt x="123" y="334"/>
                </a:lnTo>
                <a:lnTo>
                  <a:pt x="127" y="342"/>
                </a:lnTo>
                <a:lnTo>
                  <a:pt x="127" y="539"/>
                </a:lnTo>
                <a:lnTo>
                  <a:pt x="64" y="52"/>
                </a:lnTo>
                <a:lnTo>
                  <a:pt x="67" y="34"/>
                </a:lnTo>
                <a:lnTo>
                  <a:pt x="76" y="19"/>
                </a:lnTo>
                <a:lnTo>
                  <a:pt x="89" y="7"/>
                </a:lnTo>
                <a:lnTo>
                  <a:pt x="106" y="0"/>
                </a:lnTo>
                <a:lnTo>
                  <a:pt x="123" y="0"/>
                </a:lnTo>
                <a:lnTo>
                  <a:pt x="139" y="7"/>
                </a:lnTo>
                <a:lnTo>
                  <a:pt x="155" y="19"/>
                </a:lnTo>
                <a:lnTo>
                  <a:pt x="161" y="34"/>
                </a:lnTo>
                <a:lnTo>
                  <a:pt x="165" y="52"/>
                </a:lnTo>
                <a:lnTo>
                  <a:pt x="161" y="72"/>
                </a:lnTo>
                <a:lnTo>
                  <a:pt x="155" y="89"/>
                </a:lnTo>
                <a:lnTo>
                  <a:pt x="139" y="100"/>
                </a:lnTo>
                <a:lnTo>
                  <a:pt x="123" y="106"/>
                </a:lnTo>
                <a:lnTo>
                  <a:pt x="106" y="106"/>
                </a:lnTo>
                <a:lnTo>
                  <a:pt x="89" y="100"/>
                </a:lnTo>
                <a:lnTo>
                  <a:pt x="76" y="89"/>
                </a:lnTo>
                <a:lnTo>
                  <a:pt x="67" y="72"/>
                </a:lnTo>
                <a:lnTo>
                  <a:pt x="64" y="52"/>
                </a:lnTo>
                <a:lnTo>
                  <a:pt x="127" y="539"/>
                </a:lnTo>
              </a:path>
            </a:pathLst>
          </a:custGeom>
          <a:solidFill>
            <a:srgbClr val="00FFFF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01" name="Freeform 40"/>
          <p:cNvSpPr>
            <a:spLocks/>
          </p:cNvSpPr>
          <p:nvPr/>
        </p:nvSpPr>
        <p:spPr bwMode="auto">
          <a:xfrm>
            <a:off x="7812088" y="2405063"/>
            <a:ext cx="363537" cy="709612"/>
          </a:xfrm>
          <a:custGeom>
            <a:avLst/>
            <a:gdLst>
              <a:gd name="T0" fmla="*/ 2147483647 w 229"/>
              <a:gd name="T1" fmla="*/ 2147483647 h 447"/>
              <a:gd name="T2" fmla="*/ 2147483647 w 229"/>
              <a:gd name="T3" fmla="*/ 2147483647 h 447"/>
              <a:gd name="T4" fmla="*/ 2147483647 w 229"/>
              <a:gd name="T5" fmla="*/ 2147483647 h 447"/>
              <a:gd name="T6" fmla="*/ 2147483647 w 229"/>
              <a:gd name="T7" fmla="*/ 2147483647 h 447"/>
              <a:gd name="T8" fmla="*/ 2147483647 w 229"/>
              <a:gd name="T9" fmla="*/ 2147483647 h 447"/>
              <a:gd name="T10" fmla="*/ 2147483647 w 229"/>
              <a:gd name="T11" fmla="*/ 2147483647 h 447"/>
              <a:gd name="T12" fmla="*/ 2147483647 w 229"/>
              <a:gd name="T13" fmla="*/ 2147483647 h 447"/>
              <a:gd name="T14" fmla="*/ 2147483647 w 229"/>
              <a:gd name="T15" fmla="*/ 2147483647 h 447"/>
              <a:gd name="T16" fmla="*/ 2147483647 w 229"/>
              <a:gd name="T17" fmla="*/ 2147483647 h 447"/>
              <a:gd name="T18" fmla="*/ 2147483647 w 229"/>
              <a:gd name="T19" fmla="*/ 2147483647 h 447"/>
              <a:gd name="T20" fmla="*/ 2147483647 w 229"/>
              <a:gd name="T21" fmla="*/ 2147483647 h 447"/>
              <a:gd name="T22" fmla="*/ 2147483647 w 229"/>
              <a:gd name="T23" fmla="*/ 2147483647 h 447"/>
              <a:gd name="T24" fmla="*/ 2147483647 w 229"/>
              <a:gd name="T25" fmla="*/ 2147483647 h 447"/>
              <a:gd name="T26" fmla="*/ 2147483647 w 229"/>
              <a:gd name="T27" fmla="*/ 2147483647 h 447"/>
              <a:gd name="T28" fmla="*/ 2147483647 w 229"/>
              <a:gd name="T29" fmla="*/ 2147483647 h 447"/>
              <a:gd name="T30" fmla="*/ 2147483647 w 229"/>
              <a:gd name="T31" fmla="*/ 2147483647 h 447"/>
              <a:gd name="T32" fmla="*/ 2147483647 w 229"/>
              <a:gd name="T33" fmla="*/ 2147483647 h 447"/>
              <a:gd name="T34" fmla="*/ 2147483647 w 229"/>
              <a:gd name="T35" fmla="*/ 2147483647 h 447"/>
              <a:gd name="T36" fmla="*/ 2147483647 w 229"/>
              <a:gd name="T37" fmla="*/ 2147483647 h 447"/>
              <a:gd name="T38" fmla="*/ 2147483647 w 229"/>
              <a:gd name="T39" fmla="*/ 2147483647 h 447"/>
              <a:gd name="T40" fmla="*/ 2147483647 w 229"/>
              <a:gd name="T41" fmla="*/ 2147483647 h 447"/>
              <a:gd name="T42" fmla="*/ 2147483647 w 229"/>
              <a:gd name="T43" fmla="*/ 2147483647 h 447"/>
              <a:gd name="T44" fmla="*/ 2147483647 w 229"/>
              <a:gd name="T45" fmla="*/ 2147483647 h 447"/>
              <a:gd name="T46" fmla="*/ 2147483647 w 229"/>
              <a:gd name="T47" fmla="*/ 2147483647 h 447"/>
              <a:gd name="T48" fmla="*/ 2147483647 w 229"/>
              <a:gd name="T49" fmla="*/ 0 h 447"/>
              <a:gd name="T50" fmla="*/ 2147483647 w 229"/>
              <a:gd name="T51" fmla="*/ 0 h 447"/>
              <a:gd name="T52" fmla="*/ 2147483647 w 229"/>
              <a:gd name="T53" fmla="*/ 2147483647 h 447"/>
              <a:gd name="T54" fmla="*/ 2147483647 w 229"/>
              <a:gd name="T55" fmla="*/ 2147483647 h 447"/>
              <a:gd name="T56" fmla="*/ 0 w 229"/>
              <a:gd name="T57" fmla="*/ 2147483647 h 447"/>
              <a:gd name="T58" fmla="*/ 0 w 229"/>
              <a:gd name="T59" fmla="*/ 2147483647 h 447"/>
              <a:gd name="T60" fmla="*/ 2147483647 w 229"/>
              <a:gd name="T61" fmla="*/ 2147483647 h 447"/>
              <a:gd name="T62" fmla="*/ 2147483647 w 229"/>
              <a:gd name="T63" fmla="*/ 2147483647 h 447"/>
              <a:gd name="T64" fmla="*/ 2147483647 w 229"/>
              <a:gd name="T65" fmla="*/ 2147483647 h 447"/>
              <a:gd name="T66" fmla="*/ 2147483647 w 229"/>
              <a:gd name="T67" fmla="*/ 2147483647 h 447"/>
              <a:gd name="T68" fmla="*/ 2147483647 w 229"/>
              <a:gd name="T69" fmla="*/ 2147483647 h 447"/>
              <a:gd name="T70" fmla="*/ 2147483647 w 229"/>
              <a:gd name="T71" fmla="*/ 2147483647 h 447"/>
              <a:gd name="T72" fmla="*/ 2147483647 w 229"/>
              <a:gd name="T73" fmla="*/ 2147483647 h 447"/>
              <a:gd name="T74" fmla="*/ 2147483647 w 229"/>
              <a:gd name="T75" fmla="*/ 2147483647 h 447"/>
              <a:gd name="T76" fmla="*/ 2147483647 w 229"/>
              <a:gd name="T77" fmla="*/ 2147483647 h 447"/>
              <a:gd name="T78" fmla="*/ 2147483647 w 229"/>
              <a:gd name="T79" fmla="*/ 2147483647 h 447"/>
              <a:gd name="T80" fmla="*/ 2147483647 w 229"/>
              <a:gd name="T81" fmla="*/ 2147483647 h 447"/>
              <a:gd name="T82" fmla="*/ 2147483647 w 229"/>
              <a:gd name="T83" fmla="*/ 2147483647 h 447"/>
              <a:gd name="T84" fmla="*/ 2147483647 w 229"/>
              <a:gd name="T85" fmla="*/ 2147483647 h 447"/>
              <a:gd name="T86" fmla="*/ 2147483647 w 229"/>
              <a:gd name="T87" fmla="*/ 2147483647 h 447"/>
              <a:gd name="T88" fmla="*/ 2147483647 w 229"/>
              <a:gd name="T89" fmla="*/ 2147483647 h 447"/>
              <a:gd name="T90" fmla="*/ 2147483647 w 229"/>
              <a:gd name="T91" fmla="*/ 2147483647 h 447"/>
              <a:gd name="T92" fmla="*/ 2147483647 w 229"/>
              <a:gd name="T93" fmla="*/ 2147483647 h 447"/>
              <a:gd name="T94" fmla="*/ 2147483647 w 229"/>
              <a:gd name="T95" fmla="*/ 2147483647 h 447"/>
              <a:gd name="T96" fmla="*/ 2147483647 w 229"/>
              <a:gd name="T97" fmla="*/ 2147483647 h 447"/>
              <a:gd name="T98" fmla="*/ 2147483647 w 229"/>
              <a:gd name="T99" fmla="*/ 2147483647 h 447"/>
              <a:gd name="T100" fmla="*/ 2147483647 w 229"/>
              <a:gd name="T101" fmla="*/ 2147483647 h 447"/>
              <a:gd name="T102" fmla="*/ 2147483647 w 229"/>
              <a:gd name="T103" fmla="*/ 2147483647 h 447"/>
              <a:gd name="T104" fmla="*/ 2147483647 w 229"/>
              <a:gd name="T105" fmla="*/ 2147483647 h 447"/>
              <a:gd name="T106" fmla="*/ 2147483647 w 229"/>
              <a:gd name="T107" fmla="*/ 2147483647 h 447"/>
              <a:gd name="T108" fmla="*/ 2147483647 w 229"/>
              <a:gd name="T109" fmla="*/ 2147483647 h 447"/>
              <a:gd name="T110" fmla="*/ 2147483647 w 229"/>
              <a:gd name="T111" fmla="*/ 2147483647 h 447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229"/>
              <a:gd name="T169" fmla="*/ 0 h 447"/>
              <a:gd name="T170" fmla="*/ 229 w 229"/>
              <a:gd name="T171" fmla="*/ 447 h 447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229" h="447">
                <a:moveTo>
                  <a:pt x="127" y="418"/>
                </a:moveTo>
                <a:lnTo>
                  <a:pt x="130" y="430"/>
                </a:lnTo>
                <a:lnTo>
                  <a:pt x="139" y="442"/>
                </a:lnTo>
                <a:lnTo>
                  <a:pt x="153" y="446"/>
                </a:lnTo>
                <a:lnTo>
                  <a:pt x="157" y="446"/>
                </a:lnTo>
                <a:lnTo>
                  <a:pt x="171" y="442"/>
                </a:lnTo>
                <a:lnTo>
                  <a:pt x="181" y="430"/>
                </a:lnTo>
                <a:lnTo>
                  <a:pt x="184" y="418"/>
                </a:lnTo>
                <a:lnTo>
                  <a:pt x="184" y="210"/>
                </a:lnTo>
                <a:lnTo>
                  <a:pt x="184" y="47"/>
                </a:lnTo>
                <a:lnTo>
                  <a:pt x="185" y="42"/>
                </a:lnTo>
                <a:lnTo>
                  <a:pt x="189" y="40"/>
                </a:lnTo>
                <a:lnTo>
                  <a:pt x="193" y="42"/>
                </a:lnTo>
                <a:lnTo>
                  <a:pt x="195" y="47"/>
                </a:lnTo>
                <a:lnTo>
                  <a:pt x="195" y="198"/>
                </a:lnTo>
                <a:lnTo>
                  <a:pt x="197" y="206"/>
                </a:lnTo>
                <a:lnTo>
                  <a:pt x="203" y="213"/>
                </a:lnTo>
                <a:lnTo>
                  <a:pt x="212" y="215"/>
                </a:lnTo>
                <a:lnTo>
                  <a:pt x="221" y="213"/>
                </a:lnTo>
                <a:lnTo>
                  <a:pt x="227" y="206"/>
                </a:lnTo>
                <a:lnTo>
                  <a:pt x="228" y="198"/>
                </a:lnTo>
                <a:lnTo>
                  <a:pt x="228" y="20"/>
                </a:lnTo>
                <a:lnTo>
                  <a:pt x="227" y="10"/>
                </a:lnTo>
                <a:lnTo>
                  <a:pt x="221" y="2"/>
                </a:lnTo>
                <a:lnTo>
                  <a:pt x="212" y="0"/>
                </a:lnTo>
                <a:lnTo>
                  <a:pt x="17" y="0"/>
                </a:lnTo>
                <a:lnTo>
                  <a:pt x="8" y="2"/>
                </a:lnTo>
                <a:lnTo>
                  <a:pt x="2" y="10"/>
                </a:lnTo>
                <a:lnTo>
                  <a:pt x="0" y="20"/>
                </a:lnTo>
                <a:lnTo>
                  <a:pt x="0" y="198"/>
                </a:lnTo>
                <a:lnTo>
                  <a:pt x="2" y="206"/>
                </a:lnTo>
                <a:lnTo>
                  <a:pt x="8" y="213"/>
                </a:lnTo>
                <a:lnTo>
                  <a:pt x="17" y="215"/>
                </a:lnTo>
                <a:lnTo>
                  <a:pt x="26" y="213"/>
                </a:lnTo>
                <a:lnTo>
                  <a:pt x="32" y="206"/>
                </a:lnTo>
                <a:lnTo>
                  <a:pt x="34" y="198"/>
                </a:lnTo>
                <a:lnTo>
                  <a:pt x="34" y="47"/>
                </a:lnTo>
                <a:lnTo>
                  <a:pt x="36" y="42"/>
                </a:lnTo>
                <a:lnTo>
                  <a:pt x="42" y="40"/>
                </a:lnTo>
                <a:lnTo>
                  <a:pt x="44" y="42"/>
                </a:lnTo>
                <a:lnTo>
                  <a:pt x="46" y="47"/>
                </a:lnTo>
                <a:lnTo>
                  <a:pt x="46" y="210"/>
                </a:lnTo>
                <a:lnTo>
                  <a:pt x="46" y="418"/>
                </a:lnTo>
                <a:lnTo>
                  <a:pt x="48" y="430"/>
                </a:lnTo>
                <a:lnTo>
                  <a:pt x="58" y="442"/>
                </a:lnTo>
                <a:lnTo>
                  <a:pt x="71" y="446"/>
                </a:lnTo>
                <a:lnTo>
                  <a:pt x="78" y="446"/>
                </a:lnTo>
                <a:lnTo>
                  <a:pt x="91" y="442"/>
                </a:lnTo>
                <a:lnTo>
                  <a:pt x="100" y="430"/>
                </a:lnTo>
                <a:lnTo>
                  <a:pt x="104" y="418"/>
                </a:lnTo>
                <a:lnTo>
                  <a:pt x="104" y="221"/>
                </a:lnTo>
                <a:lnTo>
                  <a:pt x="106" y="213"/>
                </a:lnTo>
                <a:lnTo>
                  <a:pt x="115" y="210"/>
                </a:lnTo>
                <a:lnTo>
                  <a:pt x="123" y="213"/>
                </a:lnTo>
                <a:lnTo>
                  <a:pt x="127" y="221"/>
                </a:lnTo>
                <a:lnTo>
                  <a:pt x="127" y="418"/>
                </a:lnTo>
              </a:path>
            </a:pathLst>
          </a:custGeom>
          <a:solidFill>
            <a:schemeClr val="tx2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02" name="Freeform 41"/>
          <p:cNvSpPr>
            <a:spLocks/>
          </p:cNvSpPr>
          <p:nvPr/>
        </p:nvSpPr>
        <p:spPr bwMode="auto">
          <a:xfrm>
            <a:off x="7924800" y="2211388"/>
            <a:ext cx="147638" cy="150812"/>
          </a:xfrm>
          <a:custGeom>
            <a:avLst/>
            <a:gdLst>
              <a:gd name="T0" fmla="*/ 0 w 98"/>
              <a:gd name="T1" fmla="*/ 2147483647 h 100"/>
              <a:gd name="T2" fmla="*/ 2147483647 w 98"/>
              <a:gd name="T3" fmla="*/ 2147483647 h 100"/>
              <a:gd name="T4" fmla="*/ 2147483647 w 98"/>
              <a:gd name="T5" fmla="*/ 2147483647 h 100"/>
              <a:gd name="T6" fmla="*/ 2147483647 w 98"/>
              <a:gd name="T7" fmla="*/ 2147483647 h 100"/>
              <a:gd name="T8" fmla="*/ 2147483647 w 98"/>
              <a:gd name="T9" fmla="*/ 0 h 100"/>
              <a:gd name="T10" fmla="*/ 2147483647 w 98"/>
              <a:gd name="T11" fmla="*/ 0 h 100"/>
              <a:gd name="T12" fmla="*/ 2147483647 w 98"/>
              <a:gd name="T13" fmla="*/ 2147483647 h 100"/>
              <a:gd name="T14" fmla="*/ 2147483647 w 98"/>
              <a:gd name="T15" fmla="*/ 2147483647 h 100"/>
              <a:gd name="T16" fmla="*/ 2147483647 w 98"/>
              <a:gd name="T17" fmla="*/ 2147483647 h 100"/>
              <a:gd name="T18" fmla="*/ 2147483647 w 98"/>
              <a:gd name="T19" fmla="*/ 2147483647 h 100"/>
              <a:gd name="T20" fmla="*/ 2147483647 w 98"/>
              <a:gd name="T21" fmla="*/ 2147483647 h 100"/>
              <a:gd name="T22" fmla="*/ 2147483647 w 98"/>
              <a:gd name="T23" fmla="*/ 2147483647 h 100"/>
              <a:gd name="T24" fmla="*/ 2147483647 w 98"/>
              <a:gd name="T25" fmla="*/ 2147483647 h 100"/>
              <a:gd name="T26" fmla="*/ 2147483647 w 98"/>
              <a:gd name="T27" fmla="*/ 2147483647 h 100"/>
              <a:gd name="T28" fmla="*/ 2147483647 w 98"/>
              <a:gd name="T29" fmla="*/ 2147483647 h 100"/>
              <a:gd name="T30" fmla="*/ 2147483647 w 98"/>
              <a:gd name="T31" fmla="*/ 2147483647 h 100"/>
              <a:gd name="T32" fmla="*/ 2147483647 w 98"/>
              <a:gd name="T33" fmla="*/ 2147483647 h 100"/>
              <a:gd name="T34" fmla="*/ 2147483647 w 98"/>
              <a:gd name="T35" fmla="*/ 2147483647 h 100"/>
              <a:gd name="T36" fmla="*/ 0 w 98"/>
              <a:gd name="T37" fmla="*/ 2147483647 h 1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8"/>
              <a:gd name="T58" fmla="*/ 0 h 100"/>
              <a:gd name="T59" fmla="*/ 98 w 98"/>
              <a:gd name="T60" fmla="*/ 100 h 10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8" h="100">
                <a:moveTo>
                  <a:pt x="0" y="49"/>
                </a:moveTo>
                <a:lnTo>
                  <a:pt x="3" y="31"/>
                </a:lnTo>
                <a:lnTo>
                  <a:pt x="12" y="18"/>
                </a:lnTo>
                <a:lnTo>
                  <a:pt x="24" y="6"/>
                </a:lnTo>
                <a:lnTo>
                  <a:pt x="41" y="0"/>
                </a:lnTo>
                <a:lnTo>
                  <a:pt x="56" y="0"/>
                </a:lnTo>
                <a:lnTo>
                  <a:pt x="72" y="6"/>
                </a:lnTo>
                <a:lnTo>
                  <a:pt x="87" y="18"/>
                </a:lnTo>
                <a:lnTo>
                  <a:pt x="93" y="31"/>
                </a:lnTo>
                <a:lnTo>
                  <a:pt x="97" y="49"/>
                </a:lnTo>
                <a:lnTo>
                  <a:pt x="93" y="68"/>
                </a:lnTo>
                <a:lnTo>
                  <a:pt x="87" y="83"/>
                </a:lnTo>
                <a:lnTo>
                  <a:pt x="72" y="93"/>
                </a:lnTo>
                <a:lnTo>
                  <a:pt x="56" y="99"/>
                </a:lnTo>
                <a:lnTo>
                  <a:pt x="41" y="99"/>
                </a:lnTo>
                <a:lnTo>
                  <a:pt x="24" y="93"/>
                </a:lnTo>
                <a:lnTo>
                  <a:pt x="12" y="83"/>
                </a:lnTo>
                <a:lnTo>
                  <a:pt x="3" y="68"/>
                </a:lnTo>
                <a:lnTo>
                  <a:pt x="0" y="49"/>
                </a:lnTo>
              </a:path>
            </a:pathLst>
          </a:custGeom>
          <a:solidFill>
            <a:schemeClr val="tx2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03" name="Freeform 42"/>
          <p:cNvSpPr>
            <a:spLocks/>
          </p:cNvSpPr>
          <p:nvPr/>
        </p:nvSpPr>
        <p:spPr bwMode="auto">
          <a:xfrm>
            <a:off x="7162800" y="4876800"/>
            <a:ext cx="365125" cy="708025"/>
          </a:xfrm>
          <a:custGeom>
            <a:avLst/>
            <a:gdLst>
              <a:gd name="T0" fmla="*/ 2147483647 w 230"/>
              <a:gd name="T1" fmla="*/ 2147483647 h 446"/>
              <a:gd name="T2" fmla="*/ 2147483647 w 230"/>
              <a:gd name="T3" fmla="*/ 2147483647 h 446"/>
              <a:gd name="T4" fmla="*/ 2147483647 w 230"/>
              <a:gd name="T5" fmla="*/ 2147483647 h 446"/>
              <a:gd name="T6" fmla="*/ 2147483647 w 230"/>
              <a:gd name="T7" fmla="*/ 2147483647 h 446"/>
              <a:gd name="T8" fmla="*/ 2147483647 w 230"/>
              <a:gd name="T9" fmla="*/ 2147483647 h 446"/>
              <a:gd name="T10" fmla="*/ 2147483647 w 230"/>
              <a:gd name="T11" fmla="*/ 2147483647 h 446"/>
              <a:gd name="T12" fmla="*/ 2147483647 w 230"/>
              <a:gd name="T13" fmla="*/ 2147483647 h 446"/>
              <a:gd name="T14" fmla="*/ 2147483647 w 230"/>
              <a:gd name="T15" fmla="*/ 2147483647 h 446"/>
              <a:gd name="T16" fmla="*/ 2147483647 w 230"/>
              <a:gd name="T17" fmla="*/ 2147483647 h 446"/>
              <a:gd name="T18" fmla="*/ 2147483647 w 230"/>
              <a:gd name="T19" fmla="*/ 2147483647 h 446"/>
              <a:gd name="T20" fmla="*/ 2147483647 w 230"/>
              <a:gd name="T21" fmla="*/ 2147483647 h 446"/>
              <a:gd name="T22" fmla="*/ 2147483647 w 230"/>
              <a:gd name="T23" fmla="*/ 2147483647 h 446"/>
              <a:gd name="T24" fmla="*/ 2147483647 w 230"/>
              <a:gd name="T25" fmla="*/ 2147483647 h 446"/>
              <a:gd name="T26" fmla="*/ 2147483647 w 230"/>
              <a:gd name="T27" fmla="*/ 2147483647 h 446"/>
              <a:gd name="T28" fmla="*/ 2147483647 w 230"/>
              <a:gd name="T29" fmla="*/ 2147483647 h 446"/>
              <a:gd name="T30" fmla="*/ 2147483647 w 230"/>
              <a:gd name="T31" fmla="*/ 2147483647 h 446"/>
              <a:gd name="T32" fmla="*/ 2147483647 w 230"/>
              <a:gd name="T33" fmla="*/ 2147483647 h 446"/>
              <a:gd name="T34" fmla="*/ 2147483647 w 230"/>
              <a:gd name="T35" fmla="*/ 2147483647 h 446"/>
              <a:gd name="T36" fmla="*/ 2147483647 w 230"/>
              <a:gd name="T37" fmla="*/ 2147483647 h 446"/>
              <a:gd name="T38" fmla="*/ 2147483647 w 230"/>
              <a:gd name="T39" fmla="*/ 2147483647 h 446"/>
              <a:gd name="T40" fmla="*/ 2147483647 w 230"/>
              <a:gd name="T41" fmla="*/ 2147483647 h 446"/>
              <a:gd name="T42" fmla="*/ 2147483647 w 230"/>
              <a:gd name="T43" fmla="*/ 2147483647 h 446"/>
              <a:gd name="T44" fmla="*/ 2147483647 w 230"/>
              <a:gd name="T45" fmla="*/ 2147483647 h 446"/>
              <a:gd name="T46" fmla="*/ 2147483647 w 230"/>
              <a:gd name="T47" fmla="*/ 2147483647 h 446"/>
              <a:gd name="T48" fmla="*/ 2147483647 w 230"/>
              <a:gd name="T49" fmla="*/ 0 h 446"/>
              <a:gd name="T50" fmla="*/ 2147483647 w 230"/>
              <a:gd name="T51" fmla="*/ 0 h 446"/>
              <a:gd name="T52" fmla="*/ 2147483647 w 230"/>
              <a:gd name="T53" fmla="*/ 2147483647 h 446"/>
              <a:gd name="T54" fmla="*/ 2147483647 w 230"/>
              <a:gd name="T55" fmla="*/ 2147483647 h 446"/>
              <a:gd name="T56" fmla="*/ 0 w 230"/>
              <a:gd name="T57" fmla="*/ 2147483647 h 446"/>
              <a:gd name="T58" fmla="*/ 0 w 230"/>
              <a:gd name="T59" fmla="*/ 2147483647 h 446"/>
              <a:gd name="T60" fmla="*/ 2147483647 w 230"/>
              <a:gd name="T61" fmla="*/ 2147483647 h 446"/>
              <a:gd name="T62" fmla="*/ 2147483647 w 230"/>
              <a:gd name="T63" fmla="*/ 2147483647 h 446"/>
              <a:gd name="T64" fmla="*/ 2147483647 w 230"/>
              <a:gd name="T65" fmla="*/ 2147483647 h 446"/>
              <a:gd name="T66" fmla="*/ 2147483647 w 230"/>
              <a:gd name="T67" fmla="*/ 2147483647 h 446"/>
              <a:gd name="T68" fmla="*/ 2147483647 w 230"/>
              <a:gd name="T69" fmla="*/ 2147483647 h 446"/>
              <a:gd name="T70" fmla="*/ 2147483647 w 230"/>
              <a:gd name="T71" fmla="*/ 2147483647 h 446"/>
              <a:gd name="T72" fmla="*/ 2147483647 w 230"/>
              <a:gd name="T73" fmla="*/ 2147483647 h 446"/>
              <a:gd name="T74" fmla="*/ 2147483647 w 230"/>
              <a:gd name="T75" fmla="*/ 2147483647 h 446"/>
              <a:gd name="T76" fmla="*/ 2147483647 w 230"/>
              <a:gd name="T77" fmla="*/ 2147483647 h 446"/>
              <a:gd name="T78" fmla="*/ 2147483647 w 230"/>
              <a:gd name="T79" fmla="*/ 2147483647 h 446"/>
              <a:gd name="T80" fmla="*/ 2147483647 w 230"/>
              <a:gd name="T81" fmla="*/ 2147483647 h 446"/>
              <a:gd name="T82" fmla="*/ 2147483647 w 230"/>
              <a:gd name="T83" fmla="*/ 2147483647 h 446"/>
              <a:gd name="T84" fmla="*/ 2147483647 w 230"/>
              <a:gd name="T85" fmla="*/ 2147483647 h 446"/>
              <a:gd name="T86" fmla="*/ 2147483647 w 230"/>
              <a:gd name="T87" fmla="*/ 2147483647 h 446"/>
              <a:gd name="T88" fmla="*/ 2147483647 w 230"/>
              <a:gd name="T89" fmla="*/ 2147483647 h 446"/>
              <a:gd name="T90" fmla="*/ 2147483647 w 230"/>
              <a:gd name="T91" fmla="*/ 2147483647 h 446"/>
              <a:gd name="T92" fmla="*/ 2147483647 w 230"/>
              <a:gd name="T93" fmla="*/ 2147483647 h 446"/>
              <a:gd name="T94" fmla="*/ 2147483647 w 230"/>
              <a:gd name="T95" fmla="*/ 2147483647 h 446"/>
              <a:gd name="T96" fmla="*/ 2147483647 w 230"/>
              <a:gd name="T97" fmla="*/ 2147483647 h 446"/>
              <a:gd name="T98" fmla="*/ 2147483647 w 230"/>
              <a:gd name="T99" fmla="*/ 2147483647 h 446"/>
              <a:gd name="T100" fmla="*/ 2147483647 w 230"/>
              <a:gd name="T101" fmla="*/ 2147483647 h 446"/>
              <a:gd name="T102" fmla="*/ 2147483647 w 230"/>
              <a:gd name="T103" fmla="*/ 2147483647 h 446"/>
              <a:gd name="T104" fmla="*/ 2147483647 w 230"/>
              <a:gd name="T105" fmla="*/ 2147483647 h 446"/>
              <a:gd name="T106" fmla="*/ 2147483647 w 230"/>
              <a:gd name="T107" fmla="*/ 2147483647 h 446"/>
              <a:gd name="T108" fmla="*/ 2147483647 w 230"/>
              <a:gd name="T109" fmla="*/ 2147483647 h 446"/>
              <a:gd name="T110" fmla="*/ 2147483647 w 230"/>
              <a:gd name="T111" fmla="*/ 2147483647 h 44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230"/>
              <a:gd name="T169" fmla="*/ 0 h 446"/>
              <a:gd name="T170" fmla="*/ 230 w 230"/>
              <a:gd name="T171" fmla="*/ 446 h 44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230" h="446">
                <a:moveTo>
                  <a:pt x="127" y="417"/>
                </a:moveTo>
                <a:lnTo>
                  <a:pt x="129" y="430"/>
                </a:lnTo>
                <a:lnTo>
                  <a:pt x="137" y="442"/>
                </a:lnTo>
                <a:lnTo>
                  <a:pt x="151" y="445"/>
                </a:lnTo>
                <a:lnTo>
                  <a:pt x="158" y="445"/>
                </a:lnTo>
                <a:lnTo>
                  <a:pt x="171" y="442"/>
                </a:lnTo>
                <a:lnTo>
                  <a:pt x="181" y="430"/>
                </a:lnTo>
                <a:lnTo>
                  <a:pt x="184" y="417"/>
                </a:lnTo>
                <a:lnTo>
                  <a:pt x="184" y="209"/>
                </a:lnTo>
                <a:lnTo>
                  <a:pt x="184" y="47"/>
                </a:lnTo>
                <a:lnTo>
                  <a:pt x="184" y="42"/>
                </a:lnTo>
                <a:lnTo>
                  <a:pt x="189" y="40"/>
                </a:lnTo>
                <a:lnTo>
                  <a:pt x="193" y="42"/>
                </a:lnTo>
                <a:lnTo>
                  <a:pt x="195" y="47"/>
                </a:lnTo>
                <a:lnTo>
                  <a:pt x="195" y="198"/>
                </a:lnTo>
                <a:lnTo>
                  <a:pt x="197" y="206"/>
                </a:lnTo>
                <a:lnTo>
                  <a:pt x="203" y="213"/>
                </a:lnTo>
                <a:lnTo>
                  <a:pt x="212" y="215"/>
                </a:lnTo>
                <a:lnTo>
                  <a:pt x="221" y="213"/>
                </a:lnTo>
                <a:lnTo>
                  <a:pt x="227" y="206"/>
                </a:lnTo>
                <a:lnTo>
                  <a:pt x="229" y="198"/>
                </a:lnTo>
                <a:lnTo>
                  <a:pt x="229" y="19"/>
                </a:lnTo>
                <a:lnTo>
                  <a:pt x="227" y="10"/>
                </a:lnTo>
                <a:lnTo>
                  <a:pt x="221" y="2"/>
                </a:lnTo>
                <a:lnTo>
                  <a:pt x="212" y="0"/>
                </a:lnTo>
                <a:lnTo>
                  <a:pt x="17" y="0"/>
                </a:lnTo>
                <a:lnTo>
                  <a:pt x="8" y="2"/>
                </a:lnTo>
                <a:lnTo>
                  <a:pt x="2" y="10"/>
                </a:lnTo>
                <a:lnTo>
                  <a:pt x="0" y="19"/>
                </a:lnTo>
                <a:lnTo>
                  <a:pt x="0" y="198"/>
                </a:lnTo>
                <a:lnTo>
                  <a:pt x="2" y="206"/>
                </a:lnTo>
                <a:lnTo>
                  <a:pt x="8" y="213"/>
                </a:lnTo>
                <a:lnTo>
                  <a:pt x="17" y="215"/>
                </a:lnTo>
                <a:lnTo>
                  <a:pt x="26" y="213"/>
                </a:lnTo>
                <a:lnTo>
                  <a:pt x="32" y="206"/>
                </a:lnTo>
                <a:lnTo>
                  <a:pt x="34" y="198"/>
                </a:lnTo>
                <a:lnTo>
                  <a:pt x="34" y="47"/>
                </a:lnTo>
                <a:lnTo>
                  <a:pt x="36" y="42"/>
                </a:lnTo>
                <a:lnTo>
                  <a:pt x="40" y="40"/>
                </a:lnTo>
                <a:lnTo>
                  <a:pt x="44" y="42"/>
                </a:lnTo>
                <a:lnTo>
                  <a:pt x="44" y="47"/>
                </a:lnTo>
                <a:lnTo>
                  <a:pt x="44" y="209"/>
                </a:lnTo>
                <a:lnTo>
                  <a:pt x="44" y="417"/>
                </a:lnTo>
                <a:lnTo>
                  <a:pt x="48" y="430"/>
                </a:lnTo>
                <a:lnTo>
                  <a:pt x="58" y="442"/>
                </a:lnTo>
                <a:lnTo>
                  <a:pt x="71" y="445"/>
                </a:lnTo>
                <a:lnTo>
                  <a:pt x="78" y="445"/>
                </a:lnTo>
                <a:lnTo>
                  <a:pt x="91" y="442"/>
                </a:lnTo>
                <a:lnTo>
                  <a:pt x="100" y="430"/>
                </a:lnTo>
                <a:lnTo>
                  <a:pt x="102" y="417"/>
                </a:lnTo>
                <a:lnTo>
                  <a:pt x="102" y="221"/>
                </a:lnTo>
                <a:lnTo>
                  <a:pt x="106" y="213"/>
                </a:lnTo>
                <a:lnTo>
                  <a:pt x="114" y="209"/>
                </a:lnTo>
                <a:lnTo>
                  <a:pt x="123" y="213"/>
                </a:lnTo>
                <a:lnTo>
                  <a:pt x="127" y="221"/>
                </a:lnTo>
                <a:lnTo>
                  <a:pt x="127" y="417"/>
                </a:lnTo>
              </a:path>
            </a:pathLst>
          </a:custGeom>
          <a:solidFill>
            <a:srgbClr val="00A898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04" name="Freeform 43"/>
          <p:cNvSpPr>
            <a:spLocks/>
          </p:cNvSpPr>
          <p:nvPr/>
        </p:nvSpPr>
        <p:spPr bwMode="auto">
          <a:xfrm>
            <a:off x="7267575" y="4681538"/>
            <a:ext cx="155575" cy="160337"/>
          </a:xfrm>
          <a:custGeom>
            <a:avLst/>
            <a:gdLst>
              <a:gd name="T0" fmla="*/ 0 w 98"/>
              <a:gd name="T1" fmla="*/ 2147483647 h 101"/>
              <a:gd name="T2" fmla="*/ 2147483647 w 98"/>
              <a:gd name="T3" fmla="*/ 2147483647 h 101"/>
              <a:gd name="T4" fmla="*/ 2147483647 w 98"/>
              <a:gd name="T5" fmla="*/ 2147483647 h 101"/>
              <a:gd name="T6" fmla="*/ 2147483647 w 98"/>
              <a:gd name="T7" fmla="*/ 2147483647 h 101"/>
              <a:gd name="T8" fmla="*/ 2147483647 w 98"/>
              <a:gd name="T9" fmla="*/ 0 h 101"/>
              <a:gd name="T10" fmla="*/ 2147483647 w 98"/>
              <a:gd name="T11" fmla="*/ 0 h 101"/>
              <a:gd name="T12" fmla="*/ 2147483647 w 98"/>
              <a:gd name="T13" fmla="*/ 2147483647 h 101"/>
              <a:gd name="T14" fmla="*/ 2147483647 w 98"/>
              <a:gd name="T15" fmla="*/ 2147483647 h 101"/>
              <a:gd name="T16" fmla="*/ 2147483647 w 98"/>
              <a:gd name="T17" fmla="*/ 2147483647 h 101"/>
              <a:gd name="T18" fmla="*/ 2147483647 w 98"/>
              <a:gd name="T19" fmla="*/ 2147483647 h 101"/>
              <a:gd name="T20" fmla="*/ 2147483647 w 98"/>
              <a:gd name="T21" fmla="*/ 2147483647 h 101"/>
              <a:gd name="T22" fmla="*/ 2147483647 w 98"/>
              <a:gd name="T23" fmla="*/ 2147483647 h 101"/>
              <a:gd name="T24" fmla="*/ 2147483647 w 98"/>
              <a:gd name="T25" fmla="*/ 2147483647 h 101"/>
              <a:gd name="T26" fmla="*/ 2147483647 w 98"/>
              <a:gd name="T27" fmla="*/ 2147483647 h 101"/>
              <a:gd name="T28" fmla="*/ 2147483647 w 98"/>
              <a:gd name="T29" fmla="*/ 2147483647 h 101"/>
              <a:gd name="T30" fmla="*/ 2147483647 w 98"/>
              <a:gd name="T31" fmla="*/ 2147483647 h 101"/>
              <a:gd name="T32" fmla="*/ 2147483647 w 98"/>
              <a:gd name="T33" fmla="*/ 2147483647 h 101"/>
              <a:gd name="T34" fmla="*/ 2147483647 w 98"/>
              <a:gd name="T35" fmla="*/ 2147483647 h 101"/>
              <a:gd name="T36" fmla="*/ 0 w 98"/>
              <a:gd name="T37" fmla="*/ 2147483647 h 101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8"/>
              <a:gd name="T58" fmla="*/ 0 h 101"/>
              <a:gd name="T59" fmla="*/ 98 w 98"/>
              <a:gd name="T60" fmla="*/ 101 h 101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8" h="101">
                <a:moveTo>
                  <a:pt x="0" y="50"/>
                </a:moveTo>
                <a:lnTo>
                  <a:pt x="4" y="32"/>
                </a:lnTo>
                <a:lnTo>
                  <a:pt x="10" y="19"/>
                </a:lnTo>
                <a:lnTo>
                  <a:pt x="25" y="7"/>
                </a:lnTo>
                <a:lnTo>
                  <a:pt x="41" y="0"/>
                </a:lnTo>
                <a:lnTo>
                  <a:pt x="56" y="0"/>
                </a:lnTo>
                <a:lnTo>
                  <a:pt x="72" y="7"/>
                </a:lnTo>
                <a:lnTo>
                  <a:pt x="85" y="19"/>
                </a:lnTo>
                <a:lnTo>
                  <a:pt x="93" y="32"/>
                </a:lnTo>
                <a:lnTo>
                  <a:pt x="97" y="50"/>
                </a:lnTo>
                <a:lnTo>
                  <a:pt x="93" y="68"/>
                </a:lnTo>
                <a:lnTo>
                  <a:pt x="85" y="84"/>
                </a:lnTo>
                <a:lnTo>
                  <a:pt x="72" y="94"/>
                </a:lnTo>
                <a:lnTo>
                  <a:pt x="56" y="100"/>
                </a:lnTo>
                <a:lnTo>
                  <a:pt x="41" y="100"/>
                </a:lnTo>
                <a:lnTo>
                  <a:pt x="25" y="94"/>
                </a:lnTo>
                <a:lnTo>
                  <a:pt x="10" y="84"/>
                </a:lnTo>
                <a:lnTo>
                  <a:pt x="4" y="68"/>
                </a:lnTo>
                <a:lnTo>
                  <a:pt x="0" y="50"/>
                </a:lnTo>
              </a:path>
            </a:pathLst>
          </a:custGeom>
          <a:solidFill>
            <a:srgbClr val="00A898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05" name="Freeform 44"/>
          <p:cNvSpPr>
            <a:spLocks/>
          </p:cNvSpPr>
          <p:nvPr/>
        </p:nvSpPr>
        <p:spPr bwMode="auto">
          <a:xfrm>
            <a:off x="7620000" y="4876800"/>
            <a:ext cx="365125" cy="708025"/>
          </a:xfrm>
          <a:custGeom>
            <a:avLst/>
            <a:gdLst>
              <a:gd name="T0" fmla="*/ 2147483647 w 230"/>
              <a:gd name="T1" fmla="*/ 2147483647 h 446"/>
              <a:gd name="T2" fmla="*/ 2147483647 w 230"/>
              <a:gd name="T3" fmla="*/ 2147483647 h 446"/>
              <a:gd name="T4" fmla="*/ 2147483647 w 230"/>
              <a:gd name="T5" fmla="*/ 2147483647 h 446"/>
              <a:gd name="T6" fmla="*/ 2147483647 w 230"/>
              <a:gd name="T7" fmla="*/ 2147483647 h 446"/>
              <a:gd name="T8" fmla="*/ 2147483647 w 230"/>
              <a:gd name="T9" fmla="*/ 2147483647 h 446"/>
              <a:gd name="T10" fmla="*/ 2147483647 w 230"/>
              <a:gd name="T11" fmla="*/ 2147483647 h 446"/>
              <a:gd name="T12" fmla="*/ 2147483647 w 230"/>
              <a:gd name="T13" fmla="*/ 2147483647 h 446"/>
              <a:gd name="T14" fmla="*/ 2147483647 w 230"/>
              <a:gd name="T15" fmla="*/ 2147483647 h 446"/>
              <a:gd name="T16" fmla="*/ 2147483647 w 230"/>
              <a:gd name="T17" fmla="*/ 2147483647 h 446"/>
              <a:gd name="T18" fmla="*/ 2147483647 w 230"/>
              <a:gd name="T19" fmla="*/ 2147483647 h 446"/>
              <a:gd name="T20" fmla="*/ 2147483647 w 230"/>
              <a:gd name="T21" fmla="*/ 2147483647 h 446"/>
              <a:gd name="T22" fmla="*/ 2147483647 w 230"/>
              <a:gd name="T23" fmla="*/ 2147483647 h 446"/>
              <a:gd name="T24" fmla="*/ 2147483647 w 230"/>
              <a:gd name="T25" fmla="*/ 2147483647 h 446"/>
              <a:gd name="T26" fmla="*/ 2147483647 w 230"/>
              <a:gd name="T27" fmla="*/ 2147483647 h 446"/>
              <a:gd name="T28" fmla="*/ 2147483647 w 230"/>
              <a:gd name="T29" fmla="*/ 2147483647 h 446"/>
              <a:gd name="T30" fmla="*/ 2147483647 w 230"/>
              <a:gd name="T31" fmla="*/ 2147483647 h 446"/>
              <a:gd name="T32" fmla="*/ 2147483647 w 230"/>
              <a:gd name="T33" fmla="*/ 2147483647 h 446"/>
              <a:gd name="T34" fmla="*/ 2147483647 w 230"/>
              <a:gd name="T35" fmla="*/ 2147483647 h 446"/>
              <a:gd name="T36" fmla="*/ 2147483647 w 230"/>
              <a:gd name="T37" fmla="*/ 2147483647 h 446"/>
              <a:gd name="T38" fmla="*/ 2147483647 w 230"/>
              <a:gd name="T39" fmla="*/ 2147483647 h 446"/>
              <a:gd name="T40" fmla="*/ 2147483647 w 230"/>
              <a:gd name="T41" fmla="*/ 2147483647 h 446"/>
              <a:gd name="T42" fmla="*/ 2147483647 w 230"/>
              <a:gd name="T43" fmla="*/ 2147483647 h 446"/>
              <a:gd name="T44" fmla="*/ 2147483647 w 230"/>
              <a:gd name="T45" fmla="*/ 2147483647 h 446"/>
              <a:gd name="T46" fmla="*/ 2147483647 w 230"/>
              <a:gd name="T47" fmla="*/ 2147483647 h 446"/>
              <a:gd name="T48" fmla="*/ 2147483647 w 230"/>
              <a:gd name="T49" fmla="*/ 0 h 446"/>
              <a:gd name="T50" fmla="*/ 2147483647 w 230"/>
              <a:gd name="T51" fmla="*/ 0 h 446"/>
              <a:gd name="T52" fmla="*/ 2147483647 w 230"/>
              <a:gd name="T53" fmla="*/ 2147483647 h 446"/>
              <a:gd name="T54" fmla="*/ 2147483647 w 230"/>
              <a:gd name="T55" fmla="*/ 2147483647 h 446"/>
              <a:gd name="T56" fmla="*/ 0 w 230"/>
              <a:gd name="T57" fmla="*/ 2147483647 h 446"/>
              <a:gd name="T58" fmla="*/ 0 w 230"/>
              <a:gd name="T59" fmla="*/ 2147483647 h 446"/>
              <a:gd name="T60" fmla="*/ 2147483647 w 230"/>
              <a:gd name="T61" fmla="*/ 2147483647 h 446"/>
              <a:gd name="T62" fmla="*/ 2147483647 w 230"/>
              <a:gd name="T63" fmla="*/ 2147483647 h 446"/>
              <a:gd name="T64" fmla="*/ 2147483647 w 230"/>
              <a:gd name="T65" fmla="*/ 2147483647 h 446"/>
              <a:gd name="T66" fmla="*/ 2147483647 w 230"/>
              <a:gd name="T67" fmla="*/ 2147483647 h 446"/>
              <a:gd name="T68" fmla="*/ 2147483647 w 230"/>
              <a:gd name="T69" fmla="*/ 2147483647 h 446"/>
              <a:gd name="T70" fmla="*/ 2147483647 w 230"/>
              <a:gd name="T71" fmla="*/ 2147483647 h 446"/>
              <a:gd name="T72" fmla="*/ 2147483647 w 230"/>
              <a:gd name="T73" fmla="*/ 2147483647 h 446"/>
              <a:gd name="T74" fmla="*/ 2147483647 w 230"/>
              <a:gd name="T75" fmla="*/ 2147483647 h 446"/>
              <a:gd name="T76" fmla="*/ 2147483647 w 230"/>
              <a:gd name="T77" fmla="*/ 2147483647 h 446"/>
              <a:gd name="T78" fmla="*/ 2147483647 w 230"/>
              <a:gd name="T79" fmla="*/ 2147483647 h 446"/>
              <a:gd name="T80" fmla="*/ 2147483647 w 230"/>
              <a:gd name="T81" fmla="*/ 2147483647 h 446"/>
              <a:gd name="T82" fmla="*/ 2147483647 w 230"/>
              <a:gd name="T83" fmla="*/ 2147483647 h 446"/>
              <a:gd name="T84" fmla="*/ 2147483647 w 230"/>
              <a:gd name="T85" fmla="*/ 2147483647 h 446"/>
              <a:gd name="T86" fmla="*/ 2147483647 w 230"/>
              <a:gd name="T87" fmla="*/ 2147483647 h 446"/>
              <a:gd name="T88" fmla="*/ 2147483647 w 230"/>
              <a:gd name="T89" fmla="*/ 2147483647 h 446"/>
              <a:gd name="T90" fmla="*/ 2147483647 w 230"/>
              <a:gd name="T91" fmla="*/ 2147483647 h 446"/>
              <a:gd name="T92" fmla="*/ 2147483647 w 230"/>
              <a:gd name="T93" fmla="*/ 2147483647 h 446"/>
              <a:gd name="T94" fmla="*/ 2147483647 w 230"/>
              <a:gd name="T95" fmla="*/ 2147483647 h 446"/>
              <a:gd name="T96" fmla="*/ 2147483647 w 230"/>
              <a:gd name="T97" fmla="*/ 2147483647 h 446"/>
              <a:gd name="T98" fmla="*/ 2147483647 w 230"/>
              <a:gd name="T99" fmla="*/ 2147483647 h 446"/>
              <a:gd name="T100" fmla="*/ 2147483647 w 230"/>
              <a:gd name="T101" fmla="*/ 2147483647 h 446"/>
              <a:gd name="T102" fmla="*/ 2147483647 w 230"/>
              <a:gd name="T103" fmla="*/ 2147483647 h 446"/>
              <a:gd name="T104" fmla="*/ 2147483647 w 230"/>
              <a:gd name="T105" fmla="*/ 2147483647 h 446"/>
              <a:gd name="T106" fmla="*/ 2147483647 w 230"/>
              <a:gd name="T107" fmla="*/ 2147483647 h 446"/>
              <a:gd name="T108" fmla="*/ 2147483647 w 230"/>
              <a:gd name="T109" fmla="*/ 2147483647 h 446"/>
              <a:gd name="T110" fmla="*/ 2147483647 w 230"/>
              <a:gd name="T111" fmla="*/ 2147483647 h 44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230"/>
              <a:gd name="T169" fmla="*/ 0 h 446"/>
              <a:gd name="T170" fmla="*/ 230 w 230"/>
              <a:gd name="T171" fmla="*/ 446 h 44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230" h="446">
                <a:moveTo>
                  <a:pt x="127" y="417"/>
                </a:moveTo>
                <a:lnTo>
                  <a:pt x="129" y="430"/>
                </a:lnTo>
                <a:lnTo>
                  <a:pt x="137" y="442"/>
                </a:lnTo>
                <a:lnTo>
                  <a:pt x="151" y="445"/>
                </a:lnTo>
                <a:lnTo>
                  <a:pt x="158" y="445"/>
                </a:lnTo>
                <a:lnTo>
                  <a:pt x="171" y="442"/>
                </a:lnTo>
                <a:lnTo>
                  <a:pt x="181" y="430"/>
                </a:lnTo>
                <a:lnTo>
                  <a:pt x="184" y="417"/>
                </a:lnTo>
                <a:lnTo>
                  <a:pt x="184" y="209"/>
                </a:lnTo>
                <a:lnTo>
                  <a:pt x="184" y="47"/>
                </a:lnTo>
                <a:lnTo>
                  <a:pt x="184" y="42"/>
                </a:lnTo>
                <a:lnTo>
                  <a:pt x="189" y="40"/>
                </a:lnTo>
                <a:lnTo>
                  <a:pt x="193" y="42"/>
                </a:lnTo>
                <a:lnTo>
                  <a:pt x="195" y="47"/>
                </a:lnTo>
                <a:lnTo>
                  <a:pt x="195" y="198"/>
                </a:lnTo>
                <a:lnTo>
                  <a:pt x="197" y="206"/>
                </a:lnTo>
                <a:lnTo>
                  <a:pt x="203" y="213"/>
                </a:lnTo>
                <a:lnTo>
                  <a:pt x="212" y="215"/>
                </a:lnTo>
                <a:lnTo>
                  <a:pt x="221" y="213"/>
                </a:lnTo>
                <a:lnTo>
                  <a:pt x="227" y="206"/>
                </a:lnTo>
                <a:lnTo>
                  <a:pt x="229" y="198"/>
                </a:lnTo>
                <a:lnTo>
                  <a:pt x="229" y="19"/>
                </a:lnTo>
                <a:lnTo>
                  <a:pt x="227" y="10"/>
                </a:lnTo>
                <a:lnTo>
                  <a:pt x="221" y="2"/>
                </a:lnTo>
                <a:lnTo>
                  <a:pt x="212" y="0"/>
                </a:lnTo>
                <a:lnTo>
                  <a:pt x="17" y="0"/>
                </a:lnTo>
                <a:lnTo>
                  <a:pt x="8" y="2"/>
                </a:lnTo>
                <a:lnTo>
                  <a:pt x="2" y="10"/>
                </a:lnTo>
                <a:lnTo>
                  <a:pt x="0" y="19"/>
                </a:lnTo>
                <a:lnTo>
                  <a:pt x="0" y="198"/>
                </a:lnTo>
                <a:lnTo>
                  <a:pt x="2" y="206"/>
                </a:lnTo>
                <a:lnTo>
                  <a:pt x="8" y="213"/>
                </a:lnTo>
                <a:lnTo>
                  <a:pt x="17" y="215"/>
                </a:lnTo>
                <a:lnTo>
                  <a:pt x="26" y="213"/>
                </a:lnTo>
                <a:lnTo>
                  <a:pt x="32" y="206"/>
                </a:lnTo>
                <a:lnTo>
                  <a:pt x="34" y="198"/>
                </a:lnTo>
                <a:lnTo>
                  <a:pt x="34" y="47"/>
                </a:lnTo>
                <a:lnTo>
                  <a:pt x="36" y="42"/>
                </a:lnTo>
                <a:lnTo>
                  <a:pt x="40" y="40"/>
                </a:lnTo>
                <a:lnTo>
                  <a:pt x="44" y="42"/>
                </a:lnTo>
                <a:lnTo>
                  <a:pt x="44" y="47"/>
                </a:lnTo>
                <a:lnTo>
                  <a:pt x="44" y="209"/>
                </a:lnTo>
                <a:lnTo>
                  <a:pt x="44" y="417"/>
                </a:lnTo>
                <a:lnTo>
                  <a:pt x="48" y="430"/>
                </a:lnTo>
                <a:lnTo>
                  <a:pt x="58" y="442"/>
                </a:lnTo>
                <a:lnTo>
                  <a:pt x="71" y="445"/>
                </a:lnTo>
                <a:lnTo>
                  <a:pt x="78" y="445"/>
                </a:lnTo>
                <a:lnTo>
                  <a:pt x="91" y="442"/>
                </a:lnTo>
                <a:lnTo>
                  <a:pt x="100" y="430"/>
                </a:lnTo>
                <a:lnTo>
                  <a:pt x="102" y="417"/>
                </a:lnTo>
                <a:lnTo>
                  <a:pt x="102" y="221"/>
                </a:lnTo>
                <a:lnTo>
                  <a:pt x="106" y="213"/>
                </a:lnTo>
                <a:lnTo>
                  <a:pt x="113" y="209"/>
                </a:lnTo>
                <a:lnTo>
                  <a:pt x="123" y="213"/>
                </a:lnTo>
                <a:lnTo>
                  <a:pt x="127" y="221"/>
                </a:lnTo>
                <a:lnTo>
                  <a:pt x="127" y="417"/>
                </a:lnTo>
              </a:path>
            </a:pathLst>
          </a:custGeom>
          <a:solidFill>
            <a:srgbClr val="00A898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06" name="Freeform 45"/>
          <p:cNvSpPr>
            <a:spLocks/>
          </p:cNvSpPr>
          <p:nvPr/>
        </p:nvSpPr>
        <p:spPr bwMode="auto">
          <a:xfrm>
            <a:off x="7724775" y="4681538"/>
            <a:ext cx="155575" cy="160337"/>
          </a:xfrm>
          <a:custGeom>
            <a:avLst/>
            <a:gdLst>
              <a:gd name="T0" fmla="*/ 0 w 98"/>
              <a:gd name="T1" fmla="*/ 2147483647 h 101"/>
              <a:gd name="T2" fmla="*/ 2147483647 w 98"/>
              <a:gd name="T3" fmla="*/ 2147483647 h 101"/>
              <a:gd name="T4" fmla="*/ 2147483647 w 98"/>
              <a:gd name="T5" fmla="*/ 2147483647 h 101"/>
              <a:gd name="T6" fmla="*/ 2147483647 w 98"/>
              <a:gd name="T7" fmla="*/ 2147483647 h 101"/>
              <a:gd name="T8" fmla="*/ 2147483647 w 98"/>
              <a:gd name="T9" fmla="*/ 0 h 101"/>
              <a:gd name="T10" fmla="*/ 2147483647 w 98"/>
              <a:gd name="T11" fmla="*/ 0 h 101"/>
              <a:gd name="T12" fmla="*/ 2147483647 w 98"/>
              <a:gd name="T13" fmla="*/ 2147483647 h 101"/>
              <a:gd name="T14" fmla="*/ 2147483647 w 98"/>
              <a:gd name="T15" fmla="*/ 2147483647 h 101"/>
              <a:gd name="T16" fmla="*/ 2147483647 w 98"/>
              <a:gd name="T17" fmla="*/ 2147483647 h 101"/>
              <a:gd name="T18" fmla="*/ 2147483647 w 98"/>
              <a:gd name="T19" fmla="*/ 2147483647 h 101"/>
              <a:gd name="T20" fmla="*/ 2147483647 w 98"/>
              <a:gd name="T21" fmla="*/ 2147483647 h 101"/>
              <a:gd name="T22" fmla="*/ 2147483647 w 98"/>
              <a:gd name="T23" fmla="*/ 2147483647 h 101"/>
              <a:gd name="T24" fmla="*/ 2147483647 w 98"/>
              <a:gd name="T25" fmla="*/ 2147483647 h 101"/>
              <a:gd name="T26" fmla="*/ 2147483647 w 98"/>
              <a:gd name="T27" fmla="*/ 2147483647 h 101"/>
              <a:gd name="T28" fmla="*/ 2147483647 w 98"/>
              <a:gd name="T29" fmla="*/ 2147483647 h 101"/>
              <a:gd name="T30" fmla="*/ 2147483647 w 98"/>
              <a:gd name="T31" fmla="*/ 2147483647 h 101"/>
              <a:gd name="T32" fmla="*/ 2147483647 w 98"/>
              <a:gd name="T33" fmla="*/ 2147483647 h 101"/>
              <a:gd name="T34" fmla="*/ 2147483647 w 98"/>
              <a:gd name="T35" fmla="*/ 2147483647 h 101"/>
              <a:gd name="T36" fmla="*/ 0 w 98"/>
              <a:gd name="T37" fmla="*/ 2147483647 h 101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8"/>
              <a:gd name="T58" fmla="*/ 0 h 101"/>
              <a:gd name="T59" fmla="*/ 98 w 98"/>
              <a:gd name="T60" fmla="*/ 101 h 101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8" h="101">
                <a:moveTo>
                  <a:pt x="0" y="50"/>
                </a:moveTo>
                <a:lnTo>
                  <a:pt x="3" y="32"/>
                </a:lnTo>
                <a:lnTo>
                  <a:pt x="10" y="19"/>
                </a:lnTo>
                <a:lnTo>
                  <a:pt x="25" y="7"/>
                </a:lnTo>
                <a:lnTo>
                  <a:pt x="41" y="0"/>
                </a:lnTo>
                <a:lnTo>
                  <a:pt x="56" y="0"/>
                </a:lnTo>
                <a:lnTo>
                  <a:pt x="72" y="7"/>
                </a:lnTo>
                <a:lnTo>
                  <a:pt x="85" y="19"/>
                </a:lnTo>
                <a:lnTo>
                  <a:pt x="93" y="32"/>
                </a:lnTo>
                <a:lnTo>
                  <a:pt x="97" y="50"/>
                </a:lnTo>
                <a:lnTo>
                  <a:pt x="93" y="68"/>
                </a:lnTo>
                <a:lnTo>
                  <a:pt x="85" y="84"/>
                </a:lnTo>
                <a:lnTo>
                  <a:pt x="72" y="94"/>
                </a:lnTo>
                <a:lnTo>
                  <a:pt x="56" y="100"/>
                </a:lnTo>
                <a:lnTo>
                  <a:pt x="41" y="100"/>
                </a:lnTo>
                <a:lnTo>
                  <a:pt x="25" y="94"/>
                </a:lnTo>
                <a:lnTo>
                  <a:pt x="10" y="84"/>
                </a:lnTo>
                <a:lnTo>
                  <a:pt x="3" y="68"/>
                </a:lnTo>
                <a:lnTo>
                  <a:pt x="0" y="50"/>
                </a:lnTo>
              </a:path>
            </a:pathLst>
          </a:custGeom>
          <a:solidFill>
            <a:srgbClr val="00A898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07" name="Freeform 46"/>
          <p:cNvSpPr>
            <a:spLocks/>
          </p:cNvSpPr>
          <p:nvPr/>
        </p:nvSpPr>
        <p:spPr bwMode="auto">
          <a:xfrm>
            <a:off x="8077200" y="4876800"/>
            <a:ext cx="365125" cy="708025"/>
          </a:xfrm>
          <a:custGeom>
            <a:avLst/>
            <a:gdLst>
              <a:gd name="T0" fmla="*/ 2147483647 w 230"/>
              <a:gd name="T1" fmla="*/ 2147483647 h 446"/>
              <a:gd name="T2" fmla="*/ 2147483647 w 230"/>
              <a:gd name="T3" fmla="*/ 2147483647 h 446"/>
              <a:gd name="T4" fmla="*/ 2147483647 w 230"/>
              <a:gd name="T5" fmla="*/ 2147483647 h 446"/>
              <a:gd name="T6" fmla="*/ 2147483647 w 230"/>
              <a:gd name="T7" fmla="*/ 2147483647 h 446"/>
              <a:gd name="T8" fmla="*/ 2147483647 w 230"/>
              <a:gd name="T9" fmla="*/ 2147483647 h 446"/>
              <a:gd name="T10" fmla="*/ 2147483647 w 230"/>
              <a:gd name="T11" fmla="*/ 2147483647 h 446"/>
              <a:gd name="T12" fmla="*/ 2147483647 w 230"/>
              <a:gd name="T13" fmla="*/ 2147483647 h 446"/>
              <a:gd name="T14" fmla="*/ 2147483647 w 230"/>
              <a:gd name="T15" fmla="*/ 2147483647 h 446"/>
              <a:gd name="T16" fmla="*/ 2147483647 w 230"/>
              <a:gd name="T17" fmla="*/ 2147483647 h 446"/>
              <a:gd name="T18" fmla="*/ 2147483647 w 230"/>
              <a:gd name="T19" fmla="*/ 2147483647 h 446"/>
              <a:gd name="T20" fmla="*/ 2147483647 w 230"/>
              <a:gd name="T21" fmla="*/ 2147483647 h 446"/>
              <a:gd name="T22" fmla="*/ 2147483647 w 230"/>
              <a:gd name="T23" fmla="*/ 2147483647 h 446"/>
              <a:gd name="T24" fmla="*/ 2147483647 w 230"/>
              <a:gd name="T25" fmla="*/ 2147483647 h 446"/>
              <a:gd name="T26" fmla="*/ 2147483647 w 230"/>
              <a:gd name="T27" fmla="*/ 2147483647 h 446"/>
              <a:gd name="T28" fmla="*/ 2147483647 w 230"/>
              <a:gd name="T29" fmla="*/ 2147483647 h 446"/>
              <a:gd name="T30" fmla="*/ 2147483647 w 230"/>
              <a:gd name="T31" fmla="*/ 2147483647 h 446"/>
              <a:gd name="T32" fmla="*/ 2147483647 w 230"/>
              <a:gd name="T33" fmla="*/ 2147483647 h 446"/>
              <a:gd name="T34" fmla="*/ 2147483647 w 230"/>
              <a:gd name="T35" fmla="*/ 2147483647 h 446"/>
              <a:gd name="T36" fmla="*/ 2147483647 w 230"/>
              <a:gd name="T37" fmla="*/ 2147483647 h 446"/>
              <a:gd name="T38" fmla="*/ 2147483647 w 230"/>
              <a:gd name="T39" fmla="*/ 2147483647 h 446"/>
              <a:gd name="T40" fmla="*/ 2147483647 w 230"/>
              <a:gd name="T41" fmla="*/ 2147483647 h 446"/>
              <a:gd name="T42" fmla="*/ 2147483647 w 230"/>
              <a:gd name="T43" fmla="*/ 2147483647 h 446"/>
              <a:gd name="T44" fmla="*/ 2147483647 w 230"/>
              <a:gd name="T45" fmla="*/ 2147483647 h 446"/>
              <a:gd name="T46" fmla="*/ 2147483647 w 230"/>
              <a:gd name="T47" fmla="*/ 2147483647 h 446"/>
              <a:gd name="T48" fmla="*/ 2147483647 w 230"/>
              <a:gd name="T49" fmla="*/ 0 h 446"/>
              <a:gd name="T50" fmla="*/ 2147483647 w 230"/>
              <a:gd name="T51" fmla="*/ 0 h 446"/>
              <a:gd name="T52" fmla="*/ 2147483647 w 230"/>
              <a:gd name="T53" fmla="*/ 2147483647 h 446"/>
              <a:gd name="T54" fmla="*/ 2147483647 w 230"/>
              <a:gd name="T55" fmla="*/ 2147483647 h 446"/>
              <a:gd name="T56" fmla="*/ 0 w 230"/>
              <a:gd name="T57" fmla="*/ 2147483647 h 446"/>
              <a:gd name="T58" fmla="*/ 0 w 230"/>
              <a:gd name="T59" fmla="*/ 2147483647 h 446"/>
              <a:gd name="T60" fmla="*/ 2147483647 w 230"/>
              <a:gd name="T61" fmla="*/ 2147483647 h 446"/>
              <a:gd name="T62" fmla="*/ 2147483647 w 230"/>
              <a:gd name="T63" fmla="*/ 2147483647 h 446"/>
              <a:gd name="T64" fmla="*/ 2147483647 w 230"/>
              <a:gd name="T65" fmla="*/ 2147483647 h 446"/>
              <a:gd name="T66" fmla="*/ 2147483647 w 230"/>
              <a:gd name="T67" fmla="*/ 2147483647 h 446"/>
              <a:gd name="T68" fmla="*/ 2147483647 w 230"/>
              <a:gd name="T69" fmla="*/ 2147483647 h 446"/>
              <a:gd name="T70" fmla="*/ 2147483647 w 230"/>
              <a:gd name="T71" fmla="*/ 2147483647 h 446"/>
              <a:gd name="T72" fmla="*/ 2147483647 w 230"/>
              <a:gd name="T73" fmla="*/ 2147483647 h 446"/>
              <a:gd name="T74" fmla="*/ 2147483647 w 230"/>
              <a:gd name="T75" fmla="*/ 2147483647 h 446"/>
              <a:gd name="T76" fmla="*/ 2147483647 w 230"/>
              <a:gd name="T77" fmla="*/ 2147483647 h 446"/>
              <a:gd name="T78" fmla="*/ 2147483647 w 230"/>
              <a:gd name="T79" fmla="*/ 2147483647 h 446"/>
              <a:gd name="T80" fmla="*/ 2147483647 w 230"/>
              <a:gd name="T81" fmla="*/ 2147483647 h 446"/>
              <a:gd name="T82" fmla="*/ 2147483647 w 230"/>
              <a:gd name="T83" fmla="*/ 2147483647 h 446"/>
              <a:gd name="T84" fmla="*/ 2147483647 w 230"/>
              <a:gd name="T85" fmla="*/ 2147483647 h 446"/>
              <a:gd name="T86" fmla="*/ 2147483647 w 230"/>
              <a:gd name="T87" fmla="*/ 2147483647 h 446"/>
              <a:gd name="T88" fmla="*/ 2147483647 w 230"/>
              <a:gd name="T89" fmla="*/ 2147483647 h 446"/>
              <a:gd name="T90" fmla="*/ 2147483647 w 230"/>
              <a:gd name="T91" fmla="*/ 2147483647 h 446"/>
              <a:gd name="T92" fmla="*/ 2147483647 w 230"/>
              <a:gd name="T93" fmla="*/ 2147483647 h 446"/>
              <a:gd name="T94" fmla="*/ 2147483647 w 230"/>
              <a:gd name="T95" fmla="*/ 2147483647 h 446"/>
              <a:gd name="T96" fmla="*/ 2147483647 w 230"/>
              <a:gd name="T97" fmla="*/ 2147483647 h 446"/>
              <a:gd name="T98" fmla="*/ 2147483647 w 230"/>
              <a:gd name="T99" fmla="*/ 2147483647 h 446"/>
              <a:gd name="T100" fmla="*/ 2147483647 w 230"/>
              <a:gd name="T101" fmla="*/ 2147483647 h 446"/>
              <a:gd name="T102" fmla="*/ 2147483647 w 230"/>
              <a:gd name="T103" fmla="*/ 2147483647 h 446"/>
              <a:gd name="T104" fmla="*/ 2147483647 w 230"/>
              <a:gd name="T105" fmla="*/ 2147483647 h 446"/>
              <a:gd name="T106" fmla="*/ 2147483647 w 230"/>
              <a:gd name="T107" fmla="*/ 2147483647 h 446"/>
              <a:gd name="T108" fmla="*/ 2147483647 w 230"/>
              <a:gd name="T109" fmla="*/ 2147483647 h 446"/>
              <a:gd name="T110" fmla="*/ 2147483647 w 230"/>
              <a:gd name="T111" fmla="*/ 2147483647 h 44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230"/>
              <a:gd name="T169" fmla="*/ 0 h 446"/>
              <a:gd name="T170" fmla="*/ 230 w 230"/>
              <a:gd name="T171" fmla="*/ 446 h 44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230" h="446">
                <a:moveTo>
                  <a:pt x="127" y="417"/>
                </a:moveTo>
                <a:lnTo>
                  <a:pt x="129" y="430"/>
                </a:lnTo>
                <a:lnTo>
                  <a:pt x="137" y="442"/>
                </a:lnTo>
                <a:lnTo>
                  <a:pt x="151" y="445"/>
                </a:lnTo>
                <a:lnTo>
                  <a:pt x="158" y="445"/>
                </a:lnTo>
                <a:lnTo>
                  <a:pt x="171" y="442"/>
                </a:lnTo>
                <a:lnTo>
                  <a:pt x="181" y="430"/>
                </a:lnTo>
                <a:lnTo>
                  <a:pt x="184" y="417"/>
                </a:lnTo>
                <a:lnTo>
                  <a:pt x="184" y="209"/>
                </a:lnTo>
                <a:lnTo>
                  <a:pt x="184" y="47"/>
                </a:lnTo>
                <a:lnTo>
                  <a:pt x="184" y="42"/>
                </a:lnTo>
                <a:lnTo>
                  <a:pt x="189" y="40"/>
                </a:lnTo>
                <a:lnTo>
                  <a:pt x="193" y="42"/>
                </a:lnTo>
                <a:lnTo>
                  <a:pt x="195" y="47"/>
                </a:lnTo>
                <a:lnTo>
                  <a:pt x="195" y="198"/>
                </a:lnTo>
                <a:lnTo>
                  <a:pt x="197" y="206"/>
                </a:lnTo>
                <a:lnTo>
                  <a:pt x="203" y="213"/>
                </a:lnTo>
                <a:lnTo>
                  <a:pt x="212" y="215"/>
                </a:lnTo>
                <a:lnTo>
                  <a:pt x="221" y="213"/>
                </a:lnTo>
                <a:lnTo>
                  <a:pt x="227" y="206"/>
                </a:lnTo>
                <a:lnTo>
                  <a:pt x="229" y="198"/>
                </a:lnTo>
                <a:lnTo>
                  <a:pt x="229" y="19"/>
                </a:lnTo>
                <a:lnTo>
                  <a:pt x="227" y="10"/>
                </a:lnTo>
                <a:lnTo>
                  <a:pt x="221" y="2"/>
                </a:lnTo>
                <a:lnTo>
                  <a:pt x="212" y="0"/>
                </a:lnTo>
                <a:lnTo>
                  <a:pt x="17" y="0"/>
                </a:lnTo>
                <a:lnTo>
                  <a:pt x="8" y="2"/>
                </a:lnTo>
                <a:lnTo>
                  <a:pt x="2" y="10"/>
                </a:lnTo>
                <a:lnTo>
                  <a:pt x="0" y="19"/>
                </a:lnTo>
                <a:lnTo>
                  <a:pt x="0" y="198"/>
                </a:lnTo>
                <a:lnTo>
                  <a:pt x="2" y="206"/>
                </a:lnTo>
                <a:lnTo>
                  <a:pt x="8" y="213"/>
                </a:lnTo>
                <a:lnTo>
                  <a:pt x="17" y="215"/>
                </a:lnTo>
                <a:lnTo>
                  <a:pt x="26" y="213"/>
                </a:lnTo>
                <a:lnTo>
                  <a:pt x="32" y="206"/>
                </a:lnTo>
                <a:lnTo>
                  <a:pt x="34" y="198"/>
                </a:lnTo>
                <a:lnTo>
                  <a:pt x="34" y="47"/>
                </a:lnTo>
                <a:lnTo>
                  <a:pt x="36" y="42"/>
                </a:lnTo>
                <a:lnTo>
                  <a:pt x="40" y="40"/>
                </a:lnTo>
                <a:lnTo>
                  <a:pt x="44" y="42"/>
                </a:lnTo>
                <a:lnTo>
                  <a:pt x="44" y="47"/>
                </a:lnTo>
                <a:lnTo>
                  <a:pt x="44" y="209"/>
                </a:lnTo>
                <a:lnTo>
                  <a:pt x="44" y="417"/>
                </a:lnTo>
                <a:lnTo>
                  <a:pt x="48" y="430"/>
                </a:lnTo>
                <a:lnTo>
                  <a:pt x="58" y="442"/>
                </a:lnTo>
                <a:lnTo>
                  <a:pt x="71" y="445"/>
                </a:lnTo>
                <a:lnTo>
                  <a:pt x="78" y="445"/>
                </a:lnTo>
                <a:lnTo>
                  <a:pt x="91" y="442"/>
                </a:lnTo>
                <a:lnTo>
                  <a:pt x="100" y="430"/>
                </a:lnTo>
                <a:lnTo>
                  <a:pt x="102" y="417"/>
                </a:lnTo>
                <a:lnTo>
                  <a:pt x="102" y="221"/>
                </a:lnTo>
                <a:lnTo>
                  <a:pt x="106" y="213"/>
                </a:lnTo>
                <a:lnTo>
                  <a:pt x="113" y="209"/>
                </a:lnTo>
                <a:lnTo>
                  <a:pt x="123" y="213"/>
                </a:lnTo>
                <a:lnTo>
                  <a:pt x="127" y="221"/>
                </a:lnTo>
                <a:lnTo>
                  <a:pt x="127" y="417"/>
                </a:lnTo>
              </a:path>
            </a:pathLst>
          </a:custGeom>
          <a:solidFill>
            <a:srgbClr val="0000FF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08" name="Freeform 47"/>
          <p:cNvSpPr>
            <a:spLocks/>
          </p:cNvSpPr>
          <p:nvPr/>
        </p:nvSpPr>
        <p:spPr bwMode="auto">
          <a:xfrm>
            <a:off x="8181975" y="4681538"/>
            <a:ext cx="155575" cy="160337"/>
          </a:xfrm>
          <a:custGeom>
            <a:avLst/>
            <a:gdLst>
              <a:gd name="T0" fmla="*/ 0 w 98"/>
              <a:gd name="T1" fmla="*/ 2147483647 h 101"/>
              <a:gd name="T2" fmla="*/ 2147483647 w 98"/>
              <a:gd name="T3" fmla="*/ 2147483647 h 101"/>
              <a:gd name="T4" fmla="*/ 2147483647 w 98"/>
              <a:gd name="T5" fmla="*/ 2147483647 h 101"/>
              <a:gd name="T6" fmla="*/ 2147483647 w 98"/>
              <a:gd name="T7" fmla="*/ 2147483647 h 101"/>
              <a:gd name="T8" fmla="*/ 2147483647 w 98"/>
              <a:gd name="T9" fmla="*/ 0 h 101"/>
              <a:gd name="T10" fmla="*/ 2147483647 w 98"/>
              <a:gd name="T11" fmla="*/ 0 h 101"/>
              <a:gd name="T12" fmla="*/ 2147483647 w 98"/>
              <a:gd name="T13" fmla="*/ 2147483647 h 101"/>
              <a:gd name="T14" fmla="*/ 2147483647 w 98"/>
              <a:gd name="T15" fmla="*/ 2147483647 h 101"/>
              <a:gd name="T16" fmla="*/ 2147483647 w 98"/>
              <a:gd name="T17" fmla="*/ 2147483647 h 101"/>
              <a:gd name="T18" fmla="*/ 2147483647 w 98"/>
              <a:gd name="T19" fmla="*/ 2147483647 h 101"/>
              <a:gd name="T20" fmla="*/ 2147483647 w 98"/>
              <a:gd name="T21" fmla="*/ 2147483647 h 101"/>
              <a:gd name="T22" fmla="*/ 2147483647 w 98"/>
              <a:gd name="T23" fmla="*/ 2147483647 h 101"/>
              <a:gd name="T24" fmla="*/ 2147483647 w 98"/>
              <a:gd name="T25" fmla="*/ 2147483647 h 101"/>
              <a:gd name="T26" fmla="*/ 2147483647 w 98"/>
              <a:gd name="T27" fmla="*/ 2147483647 h 101"/>
              <a:gd name="T28" fmla="*/ 2147483647 w 98"/>
              <a:gd name="T29" fmla="*/ 2147483647 h 101"/>
              <a:gd name="T30" fmla="*/ 2147483647 w 98"/>
              <a:gd name="T31" fmla="*/ 2147483647 h 101"/>
              <a:gd name="T32" fmla="*/ 2147483647 w 98"/>
              <a:gd name="T33" fmla="*/ 2147483647 h 101"/>
              <a:gd name="T34" fmla="*/ 2147483647 w 98"/>
              <a:gd name="T35" fmla="*/ 2147483647 h 101"/>
              <a:gd name="T36" fmla="*/ 0 w 98"/>
              <a:gd name="T37" fmla="*/ 2147483647 h 101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8"/>
              <a:gd name="T58" fmla="*/ 0 h 101"/>
              <a:gd name="T59" fmla="*/ 98 w 98"/>
              <a:gd name="T60" fmla="*/ 101 h 101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8" h="101">
                <a:moveTo>
                  <a:pt x="0" y="50"/>
                </a:moveTo>
                <a:lnTo>
                  <a:pt x="3" y="32"/>
                </a:lnTo>
                <a:lnTo>
                  <a:pt x="10" y="19"/>
                </a:lnTo>
                <a:lnTo>
                  <a:pt x="25" y="7"/>
                </a:lnTo>
                <a:lnTo>
                  <a:pt x="41" y="0"/>
                </a:lnTo>
                <a:lnTo>
                  <a:pt x="56" y="0"/>
                </a:lnTo>
                <a:lnTo>
                  <a:pt x="72" y="7"/>
                </a:lnTo>
                <a:lnTo>
                  <a:pt x="85" y="19"/>
                </a:lnTo>
                <a:lnTo>
                  <a:pt x="93" y="32"/>
                </a:lnTo>
                <a:lnTo>
                  <a:pt x="97" y="50"/>
                </a:lnTo>
                <a:lnTo>
                  <a:pt x="93" y="68"/>
                </a:lnTo>
                <a:lnTo>
                  <a:pt x="85" y="84"/>
                </a:lnTo>
                <a:lnTo>
                  <a:pt x="72" y="94"/>
                </a:lnTo>
                <a:lnTo>
                  <a:pt x="56" y="100"/>
                </a:lnTo>
                <a:lnTo>
                  <a:pt x="41" y="100"/>
                </a:lnTo>
                <a:lnTo>
                  <a:pt x="25" y="94"/>
                </a:lnTo>
                <a:lnTo>
                  <a:pt x="10" y="84"/>
                </a:lnTo>
                <a:lnTo>
                  <a:pt x="3" y="68"/>
                </a:lnTo>
                <a:lnTo>
                  <a:pt x="0" y="50"/>
                </a:lnTo>
              </a:path>
            </a:pathLst>
          </a:custGeom>
          <a:solidFill>
            <a:srgbClr val="0000FF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09" name="Freeform 48"/>
          <p:cNvSpPr>
            <a:spLocks/>
          </p:cNvSpPr>
          <p:nvPr/>
        </p:nvSpPr>
        <p:spPr bwMode="auto">
          <a:xfrm>
            <a:off x="8534400" y="4876800"/>
            <a:ext cx="363538" cy="708025"/>
          </a:xfrm>
          <a:custGeom>
            <a:avLst/>
            <a:gdLst>
              <a:gd name="T0" fmla="*/ 2147483647 w 229"/>
              <a:gd name="T1" fmla="*/ 2147483647 h 446"/>
              <a:gd name="T2" fmla="*/ 2147483647 w 229"/>
              <a:gd name="T3" fmla="*/ 2147483647 h 446"/>
              <a:gd name="T4" fmla="*/ 2147483647 w 229"/>
              <a:gd name="T5" fmla="*/ 2147483647 h 446"/>
              <a:gd name="T6" fmla="*/ 2147483647 w 229"/>
              <a:gd name="T7" fmla="*/ 2147483647 h 446"/>
              <a:gd name="T8" fmla="*/ 2147483647 w 229"/>
              <a:gd name="T9" fmla="*/ 2147483647 h 446"/>
              <a:gd name="T10" fmla="*/ 2147483647 w 229"/>
              <a:gd name="T11" fmla="*/ 2147483647 h 446"/>
              <a:gd name="T12" fmla="*/ 2147483647 w 229"/>
              <a:gd name="T13" fmla="*/ 2147483647 h 446"/>
              <a:gd name="T14" fmla="*/ 2147483647 w 229"/>
              <a:gd name="T15" fmla="*/ 2147483647 h 446"/>
              <a:gd name="T16" fmla="*/ 2147483647 w 229"/>
              <a:gd name="T17" fmla="*/ 2147483647 h 446"/>
              <a:gd name="T18" fmla="*/ 2147483647 w 229"/>
              <a:gd name="T19" fmla="*/ 2147483647 h 446"/>
              <a:gd name="T20" fmla="*/ 2147483647 w 229"/>
              <a:gd name="T21" fmla="*/ 2147483647 h 446"/>
              <a:gd name="T22" fmla="*/ 2147483647 w 229"/>
              <a:gd name="T23" fmla="*/ 2147483647 h 446"/>
              <a:gd name="T24" fmla="*/ 2147483647 w 229"/>
              <a:gd name="T25" fmla="*/ 2147483647 h 446"/>
              <a:gd name="T26" fmla="*/ 2147483647 w 229"/>
              <a:gd name="T27" fmla="*/ 2147483647 h 446"/>
              <a:gd name="T28" fmla="*/ 2147483647 w 229"/>
              <a:gd name="T29" fmla="*/ 2147483647 h 446"/>
              <a:gd name="T30" fmla="*/ 2147483647 w 229"/>
              <a:gd name="T31" fmla="*/ 2147483647 h 446"/>
              <a:gd name="T32" fmla="*/ 2147483647 w 229"/>
              <a:gd name="T33" fmla="*/ 2147483647 h 446"/>
              <a:gd name="T34" fmla="*/ 2147483647 w 229"/>
              <a:gd name="T35" fmla="*/ 2147483647 h 446"/>
              <a:gd name="T36" fmla="*/ 2147483647 w 229"/>
              <a:gd name="T37" fmla="*/ 2147483647 h 446"/>
              <a:gd name="T38" fmla="*/ 2147483647 w 229"/>
              <a:gd name="T39" fmla="*/ 2147483647 h 446"/>
              <a:gd name="T40" fmla="*/ 2147483647 w 229"/>
              <a:gd name="T41" fmla="*/ 2147483647 h 446"/>
              <a:gd name="T42" fmla="*/ 2147483647 w 229"/>
              <a:gd name="T43" fmla="*/ 2147483647 h 446"/>
              <a:gd name="T44" fmla="*/ 2147483647 w 229"/>
              <a:gd name="T45" fmla="*/ 2147483647 h 446"/>
              <a:gd name="T46" fmla="*/ 2147483647 w 229"/>
              <a:gd name="T47" fmla="*/ 2147483647 h 446"/>
              <a:gd name="T48" fmla="*/ 2147483647 w 229"/>
              <a:gd name="T49" fmla="*/ 0 h 446"/>
              <a:gd name="T50" fmla="*/ 2147483647 w 229"/>
              <a:gd name="T51" fmla="*/ 0 h 446"/>
              <a:gd name="T52" fmla="*/ 2147483647 w 229"/>
              <a:gd name="T53" fmla="*/ 2147483647 h 446"/>
              <a:gd name="T54" fmla="*/ 2147483647 w 229"/>
              <a:gd name="T55" fmla="*/ 2147483647 h 446"/>
              <a:gd name="T56" fmla="*/ 0 w 229"/>
              <a:gd name="T57" fmla="*/ 2147483647 h 446"/>
              <a:gd name="T58" fmla="*/ 0 w 229"/>
              <a:gd name="T59" fmla="*/ 2147483647 h 446"/>
              <a:gd name="T60" fmla="*/ 2147483647 w 229"/>
              <a:gd name="T61" fmla="*/ 2147483647 h 446"/>
              <a:gd name="T62" fmla="*/ 2147483647 w 229"/>
              <a:gd name="T63" fmla="*/ 2147483647 h 446"/>
              <a:gd name="T64" fmla="*/ 2147483647 w 229"/>
              <a:gd name="T65" fmla="*/ 2147483647 h 446"/>
              <a:gd name="T66" fmla="*/ 2147483647 w 229"/>
              <a:gd name="T67" fmla="*/ 2147483647 h 446"/>
              <a:gd name="T68" fmla="*/ 2147483647 w 229"/>
              <a:gd name="T69" fmla="*/ 2147483647 h 446"/>
              <a:gd name="T70" fmla="*/ 2147483647 w 229"/>
              <a:gd name="T71" fmla="*/ 2147483647 h 446"/>
              <a:gd name="T72" fmla="*/ 2147483647 w 229"/>
              <a:gd name="T73" fmla="*/ 2147483647 h 446"/>
              <a:gd name="T74" fmla="*/ 2147483647 w 229"/>
              <a:gd name="T75" fmla="*/ 2147483647 h 446"/>
              <a:gd name="T76" fmla="*/ 2147483647 w 229"/>
              <a:gd name="T77" fmla="*/ 2147483647 h 446"/>
              <a:gd name="T78" fmla="*/ 2147483647 w 229"/>
              <a:gd name="T79" fmla="*/ 2147483647 h 446"/>
              <a:gd name="T80" fmla="*/ 2147483647 w 229"/>
              <a:gd name="T81" fmla="*/ 2147483647 h 446"/>
              <a:gd name="T82" fmla="*/ 2147483647 w 229"/>
              <a:gd name="T83" fmla="*/ 2147483647 h 446"/>
              <a:gd name="T84" fmla="*/ 2147483647 w 229"/>
              <a:gd name="T85" fmla="*/ 2147483647 h 446"/>
              <a:gd name="T86" fmla="*/ 2147483647 w 229"/>
              <a:gd name="T87" fmla="*/ 2147483647 h 446"/>
              <a:gd name="T88" fmla="*/ 2147483647 w 229"/>
              <a:gd name="T89" fmla="*/ 2147483647 h 446"/>
              <a:gd name="T90" fmla="*/ 2147483647 w 229"/>
              <a:gd name="T91" fmla="*/ 2147483647 h 446"/>
              <a:gd name="T92" fmla="*/ 2147483647 w 229"/>
              <a:gd name="T93" fmla="*/ 2147483647 h 446"/>
              <a:gd name="T94" fmla="*/ 2147483647 w 229"/>
              <a:gd name="T95" fmla="*/ 2147483647 h 446"/>
              <a:gd name="T96" fmla="*/ 2147483647 w 229"/>
              <a:gd name="T97" fmla="*/ 2147483647 h 446"/>
              <a:gd name="T98" fmla="*/ 2147483647 w 229"/>
              <a:gd name="T99" fmla="*/ 2147483647 h 446"/>
              <a:gd name="T100" fmla="*/ 2147483647 w 229"/>
              <a:gd name="T101" fmla="*/ 2147483647 h 446"/>
              <a:gd name="T102" fmla="*/ 2147483647 w 229"/>
              <a:gd name="T103" fmla="*/ 2147483647 h 446"/>
              <a:gd name="T104" fmla="*/ 2147483647 w 229"/>
              <a:gd name="T105" fmla="*/ 2147483647 h 446"/>
              <a:gd name="T106" fmla="*/ 2147483647 w 229"/>
              <a:gd name="T107" fmla="*/ 2147483647 h 446"/>
              <a:gd name="T108" fmla="*/ 2147483647 w 229"/>
              <a:gd name="T109" fmla="*/ 2147483647 h 446"/>
              <a:gd name="T110" fmla="*/ 2147483647 w 229"/>
              <a:gd name="T111" fmla="*/ 2147483647 h 44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229"/>
              <a:gd name="T169" fmla="*/ 0 h 446"/>
              <a:gd name="T170" fmla="*/ 229 w 229"/>
              <a:gd name="T171" fmla="*/ 446 h 44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229" h="446">
                <a:moveTo>
                  <a:pt x="127" y="417"/>
                </a:moveTo>
                <a:lnTo>
                  <a:pt x="128" y="430"/>
                </a:lnTo>
                <a:lnTo>
                  <a:pt x="137" y="442"/>
                </a:lnTo>
                <a:lnTo>
                  <a:pt x="151" y="445"/>
                </a:lnTo>
                <a:lnTo>
                  <a:pt x="158" y="445"/>
                </a:lnTo>
                <a:lnTo>
                  <a:pt x="171" y="442"/>
                </a:lnTo>
                <a:lnTo>
                  <a:pt x="181" y="430"/>
                </a:lnTo>
                <a:lnTo>
                  <a:pt x="184" y="417"/>
                </a:lnTo>
                <a:lnTo>
                  <a:pt x="184" y="209"/>
                </a:lnTo>
                <a:lnTo>
                  <a:pt x="184" y="47"/>
                </a:lnTo>
                <a:lnTo>
                  <a:pt x="184" y="42"/>
                </a:lnTo>
                <a:lnTo>
                  <a:pt x="189" y="40"/>
                </a:lnTo>
                <a:lnTo>
                  <a:pt x="193" y="42"/>
                </a:lnTo>
                <a:lnTo>
                  <a:pt x="195" y="47"/>
                </a:lnTo>
                <a:lnTo>
                  <a:pt x="195" y="198"/>
                </a:lnTo>
                <a:lnTo>
                  <a:pt x="197" y="206"/>
                </a:lnTo>
                <a:lnTo>
                  <a:pt x="203" y="213"/>
                </a:lnTo>
                <a:lnTo>
                  <a:pt x="212" y="215"/>
                </a:lnTo>
                <a:lnTo>
                  <a:pt x="221" y="213"/>
                </a:lnTo>
                <a:lnTo>
                  <a:pt x="227" y="206"/>
                </a:lnTo>
                <a:lnTo>
                  <a:pt x="228" y="198"/>
                </a:lnTo>
                <a:lnTo>
                  <a:pt x="228" y="19"/>
                </a:lnTo>
                <a:lnTo>
                  <a:pt x="227" y="10"/>
                </a:lnTo>
                <a:lnTo>
                  <a:pt x="221" y="2"/>
                </a:lnTo>
                <a:lnTo>
                  <a:pt x="212" y="0"/>
                </a:lnTo>
                <a:lnTo>
                  <a:pt x="17" y="0"/>
                </a:lnTo>
                <a:lnTo>
                  <a:pt x="8" y="2"/>
                </a:lnTo>
                <a:lnTo>
                  <a:pt x="2" y="10"/>
                </a:lnTo>
                <a:lnTo>
                  <a:pt x="0" y="19"/>
                </a:lnTo>
                <a:lnTo>
                  <a:pt x="0" y="198"/>
                </a:lnTo>
                <a:lnTo>
                  <a:pt x="2" y="206"/>
                </a:lnTo>
                <a:lnTo>
                  <a:pt x="8" y="213"/>
                </a:lnTo>
                <a:lnTo>
                  <a:pt x="17" y="215"/>
                </a:lnTo>
                <a:lnTo>
                  <a:pt x="26" y="213"/>
                </a:lnTo>
                <a:lnTo>
                  <a:pt x="32" y="206"/>
                </a:lnTo>
                <a:lnTo>
                  <a:pt x="34" y="198"/>
                </a:lnTo>
                <a:lnTo>
                  <a:pt x="34" y="47"/>
                </a:lnTo>
                <a:lnTo>
                  <a:pt x="36" y="42"/>
                </a:lnTo>
                <a:lnTo>
                  <a:pt x="40" y="40"/>
                </a:lnTo>
                <a:lnTo>
                  <a:pt x="44" y="42"/>
                </a:lnTo>
                <a:lnTo>
                  <a:pt x="44" y="47"/>
                </a:lnTo>
                <a:lnTo>
                  <a:pt x="44" y="209"/>
                </a:lnTo>
                <a:lnTo>
                  <a:pt x="44" y="417"/>
                </a:lnTo>
                <a:lnTo>
                  <a:pt x="48" y="430"/>
                </a:lnTo>
                <a:lnTo>
                  <a:pt x="58" y="442"/>
                </a:lnTo>
                <a:lnTo>
                  <a:pt x="71" y="445"/>
                </a:lnTo>
                <a:lnTo>
                  <a:pt x="78" y="445"/>
                </a:lnTo>
                <a:lnTo>
                  <a:pt x="91" y="442"/>
                </a:lnTo>
                <a:lnTo>
                  <a:pt x="100" y="430"/>
                </a:lnTo>
                <a:lnTo>
                  <a:pt x="102" y="417"/>
                </a:lnTo>
                <a:lnTo>
                  <a:pt x="102" y="221"/>
                </a:lnTo>
                <a:lnTo>
                  <a:pt x="106" y="213"/>
                </a:lnTo>
                <a:lnTo>
                  <a:pt x="113" y="209"/>
                </a:lnTo>
                <a:lnTo>
                  <a:pt x="123" y="213"/>
                </a:lnTo>
                <a:lnTo>
                  <a:pt x="127" y="221"/>
                </a:lnTo>
                <a:lnTo>
                  <a:pt x="127" y="417"/>
                </a:lnTo>
              </a:path>
            </a:pathLst>
          </a:custGeom>
          <a:solidFill>
            <a:schemeClr val="tx2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10" name="Freeform 49"/>
          <p:cNvSpPr>
            <a:spLocks/>
          </p:cNvSpPr>
          <p:nvPr/>
        </p:nvSpPr>
        <p:spPr bwMode="auto">
          <a:xfrm>
            <a:off x="8639175" y="4681538"/>
            <a:ext cx="155575" cy="160337"/>
          </a:xfrm>
          <a:custGeom>
            <a:avLst/>
            <a:gdLst>
              <a:gd name="T0" fmla="*/ 0 w 98"/>
              <a:gd name="T1" fmla="*/ 2147483647 h 101"/>
              <a:gd name="T2" fmla="*/ 2147483647 w 98"/>
              <a:gd name="T3" fmla="*/ 2147483647 h 101"/>
              <a:gd name="T4" fmla="*/ 2147483647 w 98"/>
              <a:gd name="T5" fmla="*/ 2147483647 h 101"/>
              <a:gd name="T6" fmla="*/ 2147483647 w 98"/>
              <a:gd name="T7" fmla="*/ 2147483647 h 101"/>
              <a:gd name="T8" fmla="*/ 2147483647 w 98"/>
              <a:gd name="T9" fmla="*/ 0 h 101"/>
              <a:gd name="T10" fmla="*/ 2147483647 w 98"/>
              <a:gd name="T11" fmla="*/ 0 h 101"/>
              <a:gd name="T12" fmla="*/ 2147483647 w 98"/>
              <a:gd name="T13" fmla="*/ 2147483647 h 101"/>
              <a:gd name="T14" fmla="*/ 2147483647 w 98"/>
              <a:gd name="T15" fmla="*/ 2147483647 h 101"/>
              <a:gd name="T16" fmla="*/ 2147483647 w 98"/>
              <a:gd name="T17" fmla="*/ 2147483647 h 101"/>
              <a:gd name="T18" fmla="*/ 2147483647 w 98"/>
              <a:gd name="T19" fmla="*/ 2147483647 h 101"/>
              <a:gd name="T20" fmla="*/ 2147483647 w 98"/>
              <a:gd name="T21" fmla="*/ 2147483647 h 101"/>
              <a:gd name="T22" fmla="*/ 2147483647 w 98"/>
              <a:gd name="T23" fmla="*/ 2147483647 h 101"/>
              <a:gd name="T24" fmla="*/ 2147483647 w 98"/>
              <a:gd name="T25" fmla="*/ 2147483647 h 101"/>
              <a:gd name="T26" fmla="*/ 2147483647 w 98"/>
              <a:gd name="T27" fmla="*/ 2147483647 h 101"/>
              <a:gd name="T28" fmla="*/ 2147483647 w 98"/>
              <a:gd name="T29" fmla="*/ 2147483647 h 101"/>
              <a:gd name="T30" fmla="*/ 2147483647 w 98"/>
              <a:gd name="T31" fmla="*/ 2147483647 h 101"/>
              <a:gd name="T32" fmla="*/ 2147483647 w 98"/>
              <a:gd name="T33" fmla="*/ 2147483647 h 101"/>
              <a:gd name="T34" fmla="*/ 2147483647 w 98"/>
              <a:gd name="T35" fmla="*/ 2147483647 h 101"/>
              <a:gd name="T36" fmla="*/ 0 w 98"/>
              <a:gd name="T37" fmla="*/ 2147483647 h 101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8"/>
              <a:gd name="T58" fmla="*/ 0 h 101"/>
              <a:gd name="T59" fmla="*/ 98 w 98"/>
              <a:gd name="T60" fmla="*/ 101 h 101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8" h="101">
                <a:moveTo>
                  <a:pt x="0" y="50"/>
                </a:moveTo>
                <a:lnTo>
                  <a:pt x="3" y="32"/>
                </a:lnTo>
                <a:lnTo>
                  <a:pt x="10" y="19"/>
                </a:lnTo>
                <a:lnTo>
                  <a:pt x="24" y="7"/>
                </a:lnTo>
                <a:lnTo>
                  <a:pt x="41" y="0"/>
                </a:lnTo>
                <a:lnTo>
                  <a:pt x="56" y="0"/>
                </a:lnTo>
                <a:lnTo>
                  <a:pt x="72" y="7"/>
                </a:lnTo>
                <a:lnTo>
                  <a:pt x="85" y="19"/>
                </a:lnTo>
                <a:lnTo>
                  <a:pt x="93" y="32"/>
                </a:lnTo>
                <a:lnTo>
                  <a:pt x="97" y="50"/>
                </a:lnTo>
                <a:lnTo>
                  <a:pt x="93" y="68"/>
                </a:lnTo>
                <a:lnTo>
                  <a:pt x="85" y="84"/>
                </a:lnTo>
                <a:lnTo>
                  <a:pt x="72" y="94"/>
                </a:lnTo>
                <a:lnTo>
                  <a:pt x="56" y="100"/>
                </a:lnTo>
                <a:lnTo>
                  <a:pt x="41" y="100"/>
                </a:lnTo>
                <a:lnTo>
                  <a:pt x="24" y="94"/>
                </a:lnTo>
                <a:lnTo>
                  <a:pt x="10" y="84"/>
                </a:lnTo>
                <a:lnTo>
                  <a:pt x="3" y="68"/>
                </a:lnTo>
                <a:lnTo>
                  <a:pt x="0" y="50"/>
                </a:lnTo>
              </a:path>
            </a:pathLst>
          </a:custGeom>
          <a:solidFill>
            <a:schemeClr val="tx2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11" name="Rectangle 50"/>
          <p:cNvSpPr>
            <a:spLocks noChangeArrowheads="1"/>
          </p:cNvSpPr>
          <p:nvPr/>
        </p:nvSpPr>
        <p:spPr bwMode="auto">
          <a:xfrm>
            <a:off x="7239000" y="5638800"/>
            <a:ext cx="1265238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b="1">
                <a:solidFill>
                  <a:srgbClr val="FF3300"/>
                </a:solidFill>
              </a:rPr>
              <a:t>Sample</a:t>
            </a:r>
          </a:p>
        </p:txBody>
      </p:sp>
      <p:sp>
        <p:nvSpPr>
          <p:cNvPr id="41012" name="Rectangle 51"/>
          <p:cNvSpPr>
            <a:spLocks noChangeArrowheads="1"/>
          </p:cNvSpPr>
          <p:nvPr/>
        </p:nvSpPr>
        <p:spPr bwMode="auto">
          <a:xfrm>
            <a:off x="552450" y="5935663"/>
            <a:ext cx="248285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b="1">
                <a:solidFill>
                  <a:schemeClr val="folHlink"/>
                </a:solidFill>
              </a:rPr>
              <a:t>Null Hypothesis</a:t>
            </a:r>
          </a:p>
        </p:txBody>
      </p:sp>
      <p:sp>
        <p:nvSpPr>
          <p:cNvPr id="41013" name="Line 52"/>
          <p:cNvSpPr>
            <a:spLocks noChangeShapeType="1"/>
          </p:cNvSpPr>
          <p:nvPr/>
        </p:nvSpPr>
        <p:spPr bwMode="auto">
          <a:xfrm>
            <a:off x="795338" y="3919538"/>
            <a:ext cx="273050" cy="1587"/>
          </a:xfrm>
          <a:prstGeom prst="line">
            <a:avLst/>
          </a:prstGeom>
          <a:noFill/>
          <a:ln w="17526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014" name="Rectangle 53"/>
          <p:cNvSpPr>
            <a:spLocks noChangeArrowheads="1"/>
          </p:cNvSpPr>
          <p:nvPr/>
        </p:nvSpPr>
        <p:spPr bwMode="auto">
          <a:xfrm>
            <a:off x="1177925" y="4384675"/>
            <a:ext cx="450850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sz="3200">
                <a:solidFill>
                  <a:schemeClr val="folHlink"/>
                </a:solidFill>
              </a:rPr>
              <a:t>20</a:t>
            </a:r>
            <a:endParaRPr lang="en-US">
              <a:solidFill>
                <a:schemeClr val="folHlink"/>
              </a:solidFill>
            </a:endParaRPr>
          </a:p>
        </p:txBody>
      </p:sp>
      <p:sp>
        <p:nvSpPr>
          <p:cNvPr id="41015" name="Rectangle 54"/>
          <p:cNvSpPr>
            <a:spLocks noChangeArrowheads="1"/>
          </p:cNvSpPr>
          <p:nvPr/>
        </p:nvSpPr>
        <p:spPr bwMode="auto">
          <a:xfrm>
            <a:off x="1752600" y="4343400"/>
            <a:ext cx="2819400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sz="3200">
                <a:solidFill>
                  <a:schemeClr val="bg2"/>
                </a:solidFill>
              </a:rPr>
              <a:t>likely if  </a:t>
            </a:r>
            <a:r>
              <a:rPr lang="el-GR" sz="3200">
                <a:solidFill>
                  <a:schemeClr val="bg2"/>
                </a:solidFill>
                <a:cs typeface="Arial" charset="0"/>
                <a:sym typeface="Symbol" pitchFamily="18" charset="2"/>
              </a:rPr>
              <a:t>μ</a:t>
            </a:r>
            <a:r>
              <a:rPr lang="en-US" sz="3200">
                <a:solidFill>
                  <a:schemeClr val="bg2"/>
                </a:solidFill>
                <a:sym typeface="Symbol" pitchFamily="18" charset="2"/>
              </a:rPr>
              <a:t> = 50?</a:t>
            </a:r>
          </a:p>
        </p:txBody>
      </p:sp>
      <p:sp>
        <p:nvSpPr>
          <p:cNvPr id="41016" name="Rectangle 55"/>
          <p:cNvSpPr>
            <a:spLocks noChangeArrowheads="1"/>
          </p:cNvSpPr>
          <p:nvPr/>
        </p:nvSpPr>
        <p:spPr bwMode="auto">
          <a:xfrm>
            <a:off x="938213" y="4343400"/>
            <a:ext cx="223837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sz="3200">
                <a:solidFill>
                  <a:schemeClr val="folHlink"/>
                </a:solidFill>
                <a:latin typeface="Symbol" pitchFamily="18" charset="2"/>
              </a:rPr>
              <a:t>=</a:t>
            </a:r>
            <a:endParaRPr lang="en-US">
              <a:solidFill>
                <a:schemeClr val="folHlink"/>
              </a:solidFill>
            </a:endParaRPr>
          </a:p>
        </p:txBody>
      </p:sp>
      <p:sp>
        <p:nvSpPr>
          <p:cNvPr id="41017" name="Rectangle 56"/>
          <p:cNvSpPr>
            <a:spLocks noChangeArrowheads="1"/>
          </p:cNvSpPr>
          <p:nvPr/>
        </p:nvSpPr>
        <p:spPr bwMode="auto">
          <a:xfrm>
            <a:off x="215900" y="4384675"/>
            <a:ext cx="338138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l" eaLnBrk="0" hangingPunct="0"/>
            <a:r>
              <a:rPr lang="en-US" sz="3200" b="1">
                <a:solidFill>
                  <a:schemeClr val="bg2"/>
                </a:solidFill>
              </a:rPr>
              <a:t>Is</a:t>
            </a:r>
            <a:endParaRPr lang="en-US">
              <a:solidFill>
                <a:schemeClr val="bg2"/>
              </a:solidFill>
            </a:endParaRPr>
          </a:p>
        </p:txBody>
      </p:sp>
      <p:sp>
        <p:nvSpPr>
          <p:cNvPr id="41018" name="Rectangle 57"/>
          <p:cNvSpPr>
            <a:spLocks noChangeArrowheads="1"/>
          </p:cNvSpPr>
          <p:nvPr/>
        </p:nvSpPr>
        <p:spPr bwMode="auto">
          <a:xfrm>
            <a:off x="1371600" y="520700"/>
            <a:ext cx="7248525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4000">
                <a:solidFill>
                  <a:schemeClr val="tx2"/>
                </a:solidFill>
              </a:rPr>
              <a:t>Hypothesis Testing Process</a:t>
            </a:r>
          </a:p>
        </p:txBody>
      </p:sp>
      <p:sp>
        <p:nvSpPr>
          <p:cNvPr id="41019" name="Rectangle 58"/>
          <p:cNvSpPr>
            <a:spLocks noChangeArrowheads="1"/>
          </p:cNvSpPr>
          <p:nvPr/>
        </p:nvSpPr>
        <p:spPr bwMode="auto">
          <a:xfrm>
            <a:off x="762000" y="5029200"/>
            <a:ext cx="2219325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If not likely, </a:t>
            </a:r>
          </a:p>
        </p:txBody>
      </p:sp>
      <p:sp>
        <p:nvSpPr>
          <p:cNvPr id="41020" name="Text Box 59"/>
          <p:cNvSpPr txBox="1">
            <a:spLocks noChangeArrowheads="1"/>
          </p:cNvSpPr>
          <p:nvPr/>
        </p:nvSpPr>
        <p:spPr bwMode="auto">
          <a:xfrm>
            <a:off x="7086600" y="3733800"/>
            <a:ext cx="205740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>
                <a:solidFill>
                  <a:schemeClr val="folHlink"/>
                </a:solidFill>
              </a:rPr>
              <a:t>Now select a random sample</a:t>
            </a:r>
          </a:p>
        </p:txBody>
      </p:sp>
      <p:sp>
        <p:nvSpPr>
          <p:cNvPr id="41021" name="Freeform 60"/>
          <p:cNvSpPr>
            <a:spLocks/>
          </p:cNvSpPr>
          <p:nvPr/>
        </p:nvSpPr>
        <p:spPr bwMode="auto">
          <a:xfrm>
            <a:off x="6705600" y="4876800"/>
            <a:ext cx="363538" cy="709613"/>
          </a:xfrm>
          <a:custGeom>
            <a:avLst/>
            <a:gdLst>
              <a:gd name="T0" fmla="*/ 2147483647 w 229"/>
              <a:gd name="T1" fmla="*/ 2147483647 h 447"/>
              <a:gd name="T2" fmla="*/ 2147483647 w 229"/>
              <a:gd name="T3" fmla="*/ 2147483647 h 447"/>
              <a:gd name="T4" fmla="*/ 2147483647 w 229"/>
              <a:gd name="T5" fmla="*/ 2147483647 h 447"/>
              <a:gd name="T6" fmla="*/ 2147483647 w 229"/>
              <a:gd name="T7" fmla="*/ 2147483647 h 447"/>
              <a:gd name="T8" fmla="*/ 2147483647 w 229"/>
              <a:gd name="T9" fmla="*/ 2147483647 h 447"/>
              <a:gd name="T10" fmla="*/ 2147483647 w 229"/>
              <a:gd name="T11" fmla="*/ 2147483647 h 447"/>
              <a:gd name="T12" fmla="*/ 2147483647 w 229"/>
              <a:gd name="T13" fmla="*/ 2147483647 h 447"/>
              <a:gd name="T14" fmla="*/ 2147483647 w 229"/>
              <a:gd name="T15" fmla="*/ 2147483647 h 447"/>
              <a:gd name="T16" fmla="*/ 2147483647 w 229"/>
              <a:gd name="T17" fmla="*/ 2147483647 h 447"/>
              <a:gd name="T18" fmla="*/ 2147483647 w 229"/>
              <a:gd name="T19" fmla="*/ 2147483647 h 447"/>
              <a:gd name="T20" fmla="*/ 2147483647 w 229"/>
              <a:gd name="T21" fmla="*/ 2147483647 h 447"/>
              <a:gd name="T22" fmla="*/ 2147483647 w 229"/>
              <a:gd name="T23" fmla="*/ 2147483647 h 447"/>
              <a:gd name="T24" fmla="*/ 2147483647 w 229"/>
              <a:gd name="T25" fmla="*/ 2147483647 h 447"/>
              <a:gd name="T26" fmla="*/ 2147483647 w 229"/>
              <a:gd name="T27" fmla="*/ 2147483647 h 447"/>
              <a:gd name="T28" fmla="*/ 2147483647 w 229"/>
              <a:gd name="T29" fmla="*/ 2147483647 h 447"/>
              <a:gd name="T30" fmla="*/ 2147483647 w 229"/>
              <a:gd name="T31" fmla="*/ 2147483647 h 447"/>
              <a:gd name="T32" fmla="*/ 2147483647 w 229"/>
              <a:gd name="T33" fmla="*/ 2147483647 h 447"/>
              <a:gd name="T34" fmla="*/ 2147483647 w 229"/>
              <a:gd name="T35" fmla="*/ 2147483647 h 447"/>
              <a:gd name="T36" fmla="*/ 2147483647 w 229"/>
              <a:gd name="T37" fmla="*/ 2147483647 h 447"/>
              <a:gd name="T38" fmla="*/ 2147483647 w 229"/>
              <a:gd name="T39" fmla="*/ 2147483647 h 447"/>
              <a:gd name="T40" fmla="*/ 2147483647 w 229"/>
              <a:gd name="T41" fmla="*/ 2147483647 h 447"/>
              <a:gd name="T42" fmla="*/ 2147483647 w 229"/>
              <a:gd name="T43" fmla="*/ 2147483647 h 447"/>
              <a:gd name="T44" fmla="*/ 2147483647 w 229"/>
              <a:gd name="T45" fmla="*/ 2147483647 h 447"/>
              <a:gd name="T46" fmla="*/ 2147483647 w 229"/>
              <a:gd name="T47" fmla="*/ 2147483647 h 447"/>
              <a:gd name="T48" fmla="*/ 2147483647 w 229"/>
              <a:gd name="T49" fmla="*/ 0 h 447"/>
              <a:gd name="T50" fmla="*/ 2147483647 w 229"/>
              <a:gd name="T51" fmla="*/ 0 h 447"/>
              <a:gd name="T52" fmla="*/ 2147483647 w 229"/>
              <a:gd name="T53" fmla="*/ 2147483647 h 447"/>
              <a:gd name="T54" fmla="*/ 2147483647 w 229"/>
              <a:gd name="T55" fmla="*/ 2147483647 h 447"/>
              <a:gd name="T56" fmla="*/ 0 w 229"/>
              <a:gd name="T57" fmla="*/ 2147483647 h 447"/>
              <a:gd name="T58" fmla="*/ 0 w 229"/>
              <a:gd name="T59" fmla="*/ 2147483647 h 447"/>
              <a:gd name="T60" fmla="*/ 2147483647 w 229"/>
              <a:gd name="T61" fmla="*/ 2147483647 h 447"/>
              <a:gd name="T62" fmla="*/ 2147483647 w 229"/>
              <a:gd name="T63" fmla="*/ 2147483647 h 447"/>
              <a:gd name="T64" fmla="*/ 2147483647 w 229"/>
              <a:gd name="T65" fmla="*/ 2147483647 h 447"/>
              <a:gd name="T66" fmla="*/ 2147483647 w 229"/>
              <a:gd name="T67" fmla="*/ 2147483647 h 447"/>
              <a:gd name="T68" fmla="*/ 2147483647 w 229"/>
              <a:gd name="T69" fmla="*/ 2147483647 h 447"/>
              <a:gd name="T70" fmla="*/ 2147483647 w 229"/>
              <a:gd name="T71" fmla="*/ 2147483647 h 447"/>
              <a:gd name="T72" fmla="*/ 2147483647 w 229"/>
              <a:gd name="T73" fmla="*/ 2147483647 h 447"/>
              <a:gd name="T74" fmla="*/ 2147483647 w 229"/>
              <a:gd name="T75" fmla="*/ 2147483647 h 447"/>
              <a:gd name="T76" fmla="*/ 2147483647 w 229"/>
              <a:gd name="T77" fmla="*/ 2147483647 h 447"/>
              <a:gd name="T78" fmla="*/ 2147483647 w 229"/>
              <a:gd name="T79" fmla="*/ 2147483647 h 447"/>
              <a:gd name="T80" fmla="*/ 2147483647 w 229"/>
              <a:gd name="T81" fmla="*/ 2147483647 h 447"/>
              <a:gd name="T82" fmla="*/ 2147483647 w 229"/>
              <a:gd name="T83" fmla="*/ 2147483647 h 447"/>
              <a:gd name="T84" fmla="*/ 2147483647 w 229"/>
              <a:gd name="T85" fmla="*/ 2147483647 h 447"/>
              <a:gd name="T86" fmla="*/ 2147483647 w 229"/>
              <a:gd name="T87" fmla="*/ 2147483647 h 447"/>
              <a:gd name="T88" fmla="*/ 2147483647 w 229"/>
              <a:gd name="T89" fmla="*/ 2147483647 h 447"/>
              <a:gd name="T90" fmla="*/ 2147483647 w 229"/>
              <a:gd name="T91" fmla="*/ 2147483647 h 447"/>
              <a:gd name="T92" fmla="*/ 2147483647 w 229"/>
              <a:gd name="T93" fmla="*/ 2147483647 h 447"/>
              <a:gd name="T94" fmla="*/ 2147483647 w 229"/>
              <a:gd name="T95" fmla="*/ 2147483647 h 447"/>
              <a:gd name="T96" fmla="*/ 2147483647 w 229"/>
              <a:gd name="T97" fmla="*/ 2147483647 h 447"/>
              <a:gd name="T98" fmla="*/ 2147483647 w 229"/>
              <a:gd name="T99" fmla="*/ 2147483647 h 447"/>
              <a:gd name="T100" fmla="*/ 2147483647 w 229"/>
              <a:gd name="T101" fmla="*/ 2147483647 h 447"/>
              <a:gd name="T102" fmla="*/ 2147483647 w 229"/>
              <a:gd name="T103" fmla="*/ 2147483647 h 447"/>
              <a:gd name="T104" fmla="*/ 2147483647 w 229"/>
              <a:gd name="T105" fmla="*/ 2147483647 h 447"/>
              <a:gd name="T106" fmla="*/ 2147483647 w 229"/>
              <a:gd name="T107" fmla="*/ 2147483647 h 447"/>
              <a:gd name="T108" fmla="*/ 2147483647 w 229"/>
              <a:gd name="T109" fmla="*/ 2147483647 h 447"/>
              <a:gd name="T110" fmla="*/ 2147483647 w 229"/>
              <a:gd name="T111" fmla="*/ 2147483647 h 447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229"/>
              <a:gd name="T169" fmla="*/ 0 h 447"/>
              <a:gd name="T170" fmla="*/ 229 w 229"/>
              <a:gd name="T171" fmla="*/ 447 h 447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229" h="447">
                <a:moveTo>
                  <a:pt x="127" y="418"/>
                </a:moveTo>
                <a:lnTo>
                  <a:pt x="130" y="430"/>
                </a:lnTo>
                <a:lnTo>
                  <a:pt x="139" y="442"/>
                </a:lnTo>
                <a:lnTo>
                  <a:pt x="153" y="446"/>
                </a:lnTo>
                <a:lnTo>
                  <a:pt x="158" y="446"/>
                </a:lnTo>
                <a:lnTo>
                  <a:pt x="171" y="442"/>
                </a:lnTo>
                <a:lnTo>
                  <a:pt x="181" y="430"/>
                </a:lnTo>
                <a:lnTo>
                  <a:pt x="184" y="418"/>
                </a:lnTo>
                <a:lnTo>
                  <a:pt x="184" y="210"/>
                </a:lnTo>
                <a:lnTo>
                  <a:pt x="184" y="47"/>
                </a:lnTo>
                <a:lnTo>
                  <a:pt x="185" y="42"/>
                </a:lnTo>
                <a:lnTo>
                  <a:pt x="189" y="40"/>
                </a:lnTo>
                <a:lnTo>
                  <a:pt x="193" y="42"/>
                </a:lnTo>
                <a:lnTo>
                  <a:pt x="195" y="47"/>
                </a:lnTo>
                <a:lnTo>
                  <a:pt x="195" y="198"/>
                </a:lnTo>
                <a:lnTo>
                  <a:pt x="197" y="206"/>
                </a:lnTo>
                <a:lnTo>
                  <a:pt x="203" y="213"/>
                </a:lnTo>
                <a:lnTo>
                  <a:pt x="212" y="215"/>
                </a:lnTo>
                <a:lnTo>
                  <a:pt x="221" y="213"/>
                </a:lnTo>
                <a:lnTo>
                  <a:pt x="227" y="206"/>
                </a:lnTo>
                <a:lnTo>
                  <a:pt x="228" y="198"/>
                </a:lnTo>
                <a:lnTo>
                  <a:pt x="228" y="20"/>
                </a:lnTo>
                <a:lnTo>
                  <a:pt x="227" y="10"/>
                </a:lnTo>
                <a:lnTo>
                  <a:pt x="221" y="2"/>
                </a:lnTo>
                <a:lnTo>
                  <a:pt x="212" y="0"/>
                </a:lnTo>
                <a:lnTo>
                  <a:pt x="17" y="0"/>
                </a:lnTo>
                <a:lnTo>
                  <a:pt x="8" y="2"/>
                </a:lnTo>
                <a:lnTo>
                  <a:pt x="2" y="10"/>
                </a:lnTo>
                <a:lnTo>
                  <a:pt x="0" y="20"/>
                </a:lnTo>
                <a:lnTo>
                  <a:pt x="0" y="198"/>
                </a:lnTo>
                <a:lnTo>
                  <a:pt x="2" y="206"/>
                </a:lnTo>
                <a:lnTo>
                  <a:pt x="8" y="213"/>
                </a:lnTo>
                <a:lnTo>
                  <a:pt x="17" y="215"/>
                </a:lnTo>
                <a:lnTo>
                  <a:pt x="26" y="213"/>
                </a:lnTo>
                <a:lnTo>
                  <a:pt x="32" y="206"/>
                </a:lnTo>
                <a:lnTo>
                  <a:pt x="34" y="198"/>
                </a:lnTo>
                <a:lnTo>
                  <a:pt x="34" y="47"/>
                </a:lnTo>
                <a:lnTo>
                  <a:pt x="36" y="42"/>
                </a:lnTo>
                <a:lnTo>
                  <a:pt x="42" y="40"/>
                </a:lnTo>
                <a:lnTo>
                  <a:pt x="44" y="42"/>
                </a:lnTo>
                <a:lnTo>
                  <a:pt x="46" y="47"/>
                </a:lnTo>
                <a:lnTo>
                  <a:pt x="46" y="210"/>
                </a:lnTo>
                <a:lnTo>
                  <a:pt x="46" y="418"/>
                </a:lnTo>
                <a:lnTo>
                  <a:pt x="48" y="430"/>
                </a:lnTo>
                <a:lnTo>
                  <a:pt x="58" y="442"/>
                </a:lnTo>
                <a:lnTo>
                  <a:pt x="71" y="446"/>
                </a:lnTo>
                <a:lnTo>
                  <a:pt x="78" y="446"/>
                </a:lnTo>
                <a:lnTo>
                  <a:pt x="91" y="442"/>
                </a:lnTo>
                <a:lnTo>
                  <a:pt x="100" y="430"/>
                </a:lnTo>
                <a:lnTo>
                  <a:pt x="104" y="418"/>
                </a:lnTo>
                <a:lnTo>
                  <a:pt x="104" y="221"/>
                </a:lnTo>
                <a:lnTo>
                  <a:pt x="106" y="213"/>
                </a:lnTo>
                <a:lnTo>
                  <a:pt x="115" y="210"/>
                </a:lnTo>
                <a:lnTo>
                  <a:pt x="123" y="213"/>
                </a:lnTo>
                <a:lnTo>
                  <a:pt x="127" y="221"/>
                </a:lnTo>
                <a:lnTo>
                  <a:pt x="127" y="418"/>
                </a:lnTo>
              </a:path>
            </a:pathLst>
          </a:custGeom>
          <a:noFill/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22" name="Freeform 61"/>
          <p:cNvSpPr>
            <a:spLocks/>
          </p:cNvSpPr>
          <p:nvPr/>
        </p:nvSpPr>
        <p:spPr bwMode="auto">
          <a:xfrm>
            <a:off x="6810375" y="4683125"/>
            <a:ext cx="155575" cy="158750"/>
          </a:xfrm>
          <a:custGeom>
            <a:avLst/>
            <a:gdLst>
              <a:gd name="T0" fmla="*/ 0 w 98"/>
              <a:gd name="T1" fmla="*/ 2147483647 h 100"/>
              <a:gd name="T2" fmla="*/ 2147483647 w 98"/>
              <a:gd name="T3" fmla="*/ 2147483647 h 100"/>
              <a:gd name="T4" fmla="*/ 2147483647 w 98"/>
              <a:gd name="T5" fmla="*/ 2147483647 h 100"/>
              <a:gd name="T6" fmla="*/ 2147483647 w 98"/>
              <a:gd name="T7" fmla="*/ 2147483647 h 100"/>
              <a:gd name="T8" fmla="*/ 2147483647 w 98"/>
              <a:gd name="T9" fmla="*/ 0 h 100"/>
              <a:gd name="T10" fmla="*/ 2147483647 w 98"/>
              <a:gd name="T11" fmla="*/ 0 h 100"/>
              <a:gd name="T12" fmla="*/ 2147483647 w 98"/>
              <a:gd name="T13" fmla="*/ 2147483647 h 100"/>
              <a:gd name="T14" fmla="*/ 2147483647 w 98"/>
              <a:gd name="T15" fmla="*/ 2147483647 h 100"/>
              <a:gd name="T16" fmla="*/ 2147483647 w 98"/>
              <a:gd name="T17" fmla="*/ 2147483647 h 100"/>
              <a:gd name="T18" fmla="*/ 2147483647 w 98"/>
              <a:gd name="T19" fmla="*/ 2147483647 h 100"/>
              <a:gd name="T20" fmla="*/ 2147483647 w 98"/>
              <a:gd name="T21" fmla="*/ 2147483647 h 100"/>
              <a:gd name="T22" fmla="*/ 2147483647 w 98"/>
              <a:gd name="T23" fmla="*/ 2147483647 h 100"/>
              <a:gd name="T24" fmla="*/ 2147483647 w 98"/>
              <a:gd name="T25" fmla="*/ 2147483647 h 100"/>
              <a:gd name="T26" fmla="*/ 2147483647 w 98"/>
              <a:gd name="T27" fmla="*/ 2147483647 h 100"/>
              <a:gd name="T28" fmla="*/ 2147483647 w 98"/>
              <a:gd name="T29" fmla="*/ 2147483647 h 100"/>
              <a:gd name="T30" fmla="*/ 2147483647 w 98"/>
              <a:gd name="T31" fmla="*/ 2147483647 h 100"/>
              <a:gd name="T32" fmla="*/ 2147483647 w 98"/>
              <a:gd name="T33" fmla="*/ 2147483647 h 100"/>
              <a:gd name="T34" fmla="*/ 2147483647 w 98"/>
              <a:gd name="T35" fmla="*/ 2147483647 h 100"/>
              <a:gd name="T36" fmla="*/ 0 w 98"/>
              <a:gd name="T37" fmla="*/ 2147483647 h 1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8"/>
              <a:gd name="T58" fmla="*/ 0 h 100"/>
              <a:gd name="T59" fmla="*/ 98 w 98"/>
              <a:gd name="T60" fmla="*/ 100 h 10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8" h="100">
                <a:moveTo>
                  <a:pt x="0" y="49"/>
                </a:moveTo>
                <a:lnTo>
                  <a:pt x="3" y="31"/>
                </a:lnTo>
                <a:lnTo>
                  <a:pt x="12" y="18"/>
                </a:lnTo>
                <a:lnTo>
                  <a:pt x="25" y="6"/>
                </a:lnTo>
                <a:lnTo>
                  <a:pt x="41" y="0"/>
                </a:lnTo>
                <a:lnTo>
                  <a:pt x="56" y="0"/>
                </a:lnTo>
                <a:lnTo>
                  <a:pt x="72" y="6"/>
                </a:lnTo>
                <a:lnTo>
                  <a:pt x="87" y="18"/>
                </a:lnTo>
                <a:lnTo>
                  <a:pt x="93" y="31"/>
                </a:lnTo>
                <a:lnTo>
                  <a:pt x="97" y="49"/>
                </a:lnTo>
                <a:lnTo>
                  <a:pt x="93" y="68"/>
                </a:lnTo>
                <a:lnTo>
                  <a:pt x="87" y="83"/>
                </a:lnTo>
                <a:lnTo>
                  <a:pt x="72" y="93"/>
                </a:lnTo>
                <a:lnTo>
                  <a:pt x="56" y="99"/>
                </a:lnTo>
                <a:lnTo>
                  <a:pt x="41" y="99"/>
                </a:lnTo>
                <a:lnTo>
                  <a:pt x="25" y="93"/>
                </a:lnTo>
                <a:lnTo>
                  <a:pt x="12" y="83"/>
                </a:lnTo>
                <a:lnTo>
                  <a:pt x="3" y="68"/>
                </a:lnTo>
                <a:lnTo>
                  <a:pt x="0" y="49"/>
                </a:lnTo>
              </a:path>
            </a:pathLst>
          </a:custGeom>
          <a:noFill/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23" name="Freeform 62"/>
          <p:cNvSpPr>
            <a:spLocks/>
          </p:cNvSpPr>
          <p:nvPr/>
        </p:nvSpPr>
        <p:spPr bwMode="auto">
          <a:xfrm>
            <a:off x="6705600" y="4876800"/>
            <a:ext cx="363538" cy="709613"/>
          </a:xfrm>
          <a:custGeom>
            <a:avLst/>
            <a:gdLst>
              <a:gd name="T0" fmla="*/ 2147483647 w 229"/>
              <a:gd name="T1" fmla="*/ 2147483647 h 447"/>
              <a:gd name="T2" fmla="*/ 2147483647 w 229"/>
              <a:gd name="T3" fmla="*/ 2147483647 h 447"/>
              <a:gd name="T4" fmla="*/ 2147483647 w 229"/>
              <a:gd name="T5" fmla="*/ 2147483647 h 447"/>
              <a:gd name="T6" fmla="*/ 2147483647 w 229"/>
              <a:gd name="T7" fmla="*/ 2147483647 h 447"/>
              <a:gd name="T8" fmla="*/ 2147483647 w 229"/>
              <a:gd name="T9" fmla="*/ 2147483647 h 447"/>
              <a:gd name="T10" fmla="*/ 2147483647 w 229"/>
              <a:gd name="T11" fmla="*/ 2147483647 h 447"/>
              <a:gd name="T12" fmla="*/ 2147483647 w 229"/>
              <a:gd name="T13" fmla="*/ 2147483647 h 447"/>
              <a:gd name="T14" fmla="*/ 2147483647 w 229"/>
              <a:gd name="T15" fmla="*/ 2147483647 h 447"/>
              <a:gd name="T16" fmla="*/ 2147483647 w 229"/>
              <a:gd name="T17" fmla="*/ 2147483647 h 447"/>
              <a:gd name="T18" fmla="*/ 2147483647 w 229"/>
              <a:gd name="T19" fmla="*/ 2147483647 h 447"/>
              <a:gd name="T20" fmla="*/ 2147483647 w 229"/>
              <a:gd name="T21" fmla="*/ 2147483647 h 447"/>
              <a:gd name="T22" fmla="*/ 2147483647 w 229"/>
              <a:gd name="T23" fmla="*/ 2147483647 h 447"/>
              <a:gd name="T24" fmla="*/ 2147483647 w 229"/>
              <a:gd name="T25" fmla="*/ 2147483647 h 447"/>
              <a:gd name="T26" fmla="*/ 2147483647 w 229"/>
              <a:gd name="T27" fmla="*/ 2147483647 h 447"/>
              <a:gd name="T28" fmla="*/ 2147483647 w 229"/>
              <a:gd name="T29" fmla="*/ 2147483647 h 447"/>
              <a:gd name="T30" fmla="*/ 2147483647 w 229"/>
              <a:gd name="T31" fmla="*/ 2147483647 h 447"/>
              <a:gd name="T32" fmla="*/ 2147483647 w 229"/>
              <a:gd name="T33" fmla="*/ 2147483647 h 447"/>
              <a:gd name="T34" fmla="*/ 2147483647 w 229"/>
              <a:gd name="T35" fmla="*/ 2147483647 h 447"/>
              <a:gd name="T36" fmla="*/ 2147483647 w 229"/>
              <a:gd name="T37" fmla="*/ 2147483647 h 447"/>
              <a:gd name="T38" fmla="*/ 2147483647 w 229"/>
              <a:gd name="T39" fmla="*/ 2147483647 h 447"/>
              <a:gd name="T40" fmla="*/ 2147483647 w 229"/>
              <a:gd name="T41" fmla="*/ 2147483647 h 447"/>
              <a:gd name="T42" fmla="*/ 2147483647 w 229"/>
              <a:gd name="T43" fmla="*/ 2147483647 h 447"/>
              <a:gd name="T44" fmla="*/ 2147483647 w 229"/>
              <a:gd name="T45" fmla="*/ 2147483647 h 447"/>
              <a:gd name="T46" fmla="*/ 2147483647 w 229"/>
              <a:gd name="T47" fmla="*/ 2147483647 h 447"/>
              <a:gd name="T48" fmla="*/ 2147483647 w 229"/>
              <a:gd name="T49" fmla="*/ 0 h 447"/>
              <a:gd name="T50" fmla="*/ 2147483647 w 229"/>
              <a:gd name="T51" fmla="*/ 0 h 447"/>
              <a:gd name="T52" fmla="*/ 2147483647 w 229"/>
              <a:gd name="T53" fmla="*/ 2147483647 h 447"/>
              <a:gd name="T54" fmla="*/ 2147483647 w 229"/>
              <a:gd name="T55" fmla="*/ 2147483647 h 447"/>
              <a:gd name="T56" fmla="*/ 0 w 229"/>
              <a:gd name="T57" fmla="*/ 2147483647 h 447"/>
              <a:gd name="T58" fmla="*/ 0 w 229"/>
              <a:gd name="T59" fmla="*/ 2147483647 h 447"/>
              <a:gd name="T60" fmla="*/ 2147483647 w 229"/>
              <a:gd name="T61" fmla="*/ 2147483647 h 447"/>
              <a:gd name="T62" fmla="*/ 2147483647 w 229"/>
              <a:gd name="T63" fmla="*/ 2147483647 h 447"/>
              <a:gd name="T64" fmla="*/ 2147483647 w 229"/>
              <a:gd name="T65" fmla="*/ 2147483647 h 447"/>
              <a:gd name="T66" fmla="*/ 2147483647 w 229"/>
              <a:gd name="T67" fmla="*/ 2147483647 h 447"/>
              <a:gd name="T68" fmla="*/ 2147483647 w 229"/>
              <a:gd name="T69" fmla="*/ 2147483647 h 447"/>
              <a:gd name="T70" fmla="*/ 2147483647 w 229"/>
              <a:gd name="T71" fmla="*/ 2147483647 h 447"/>
              <a:gd name="T72" fmla="*/ 2147483647 w 229"/>
              <a:gd name="T73" fmla="*/ 2147483647 h 447"/>
              <a:gd name="T74" fmla="*/ 2147483647 w 229"/>
              <a:gd name="T75" fmla="*/ 2147483647 h 447"/>
              <a:gd name="T76" fmla="*/ 2147483647 w 229"/>
              <a:gd name="T77" fmla="*/ 2147483647 h 447"/>
              <a:gd name="T78" fmla="*/ 2147483647 w 229"/>
              <a:gd name="T79" fmla="*/ 2147483647 h 447"/>
              <a:gd name="T80" fmla="*/ 2147483647 w 229"/>
              <a:gd name="T81" fmla="*/ 2147483647 h 447"/>
              <a:gd name="T82" fmla="*/ 2147483647 w 229"/>
              <a:gd name="T83" fmla="*/ 2147483647 h 447"/>
              <a:gd name="T84" fmla="*/ 2147483647 w 229"/>
              <a:gd name="T85" fmla="*/ 2147483647 h 447"/>
              <a:gd name="T86" fmla="*/ 2147483647 w 229"/>
              <a:gd name="T87" fmla="*/ 2147483647 h 447"/>
              <a:gd name="T88" fmla="*/ 2147483647 w 229"/>
              <a:gd name="T89" fmla="*/ 2147483647 h 447"/>
              <a:gd name="T90" fmla="*/ 2147483647 w 229"/>
              <a:gd name="T91" fmla="*/ 2147483647 h 447"/>
              <a:gd name="T92" fmla="*/ 2147483647 w 229"/>
              <a:gd name="T93" fmla="*/ 2147483647 h 447"/>
              <a:gd name="T94" fmla="*/ 2147483647 w 229"/>
              <a:gd name="T95" fmla="*/ 2147483647 h 447"/>
              <a:gd name="T96" fmla="*/ 2147483647 w 229"/>
              <a:gd name="T97" fmla="*/ 2147483647 h 447"/>
              <a:gd name="T98" fmla="*/ 2147483647 w 229"/>
              <a:gd name="T99" fmla="*/ 2147483647 h 447"/>
              <a:gd name="T100" fmla="*/ 2147483647 w 229"/>
              <a:gd name="T101" fmla="*/ 2147483647 h 447"/>
              <a:gd name="T102" fmla="*/ 2147483647 w 229"/>
              <a:gd name="T103" fmla="*/ 2147483647 h 447"/>
              <a:gd name="T104" fmla="*/ 2147483647 w 229"/>
              <a:gd name="T105" fmla="*/ 2147483647 h 447"/>
              <a:gd name="T106" fmla="*/ 2147483647 w 229"/>
              <a:gd name="T107" fmla="*/ 2147483647 h 447"/>
              <a:gd name="T108" fmla="*/ 2147483647 w 229"/>
              <a:gd name="T109" fmla="*/ 2147483647 h 447"/>
              <a:gd name="T110" fmla="*/ 2147483647 w 229"/>
              <a:gd name="T111" fmla="*/ 2147483647 h 447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229"/>
              <a:gd name="T169" fmla="*/ 0 h 447"/>
              <a:gd name="T170" fmla="*/ 229 w 229"/>
              <a:gd name="T171" fmla="*/ 447 h 447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229" h="447">
                <a:moveTo>
                  <a:pt x="127" y="418"/>
                </a:moveTo>
                <a:lnTo>
                  <a:pt x="130" y="430"/>
                </a:lnTo>
                <a:lnTo>
                  <a:pt x="139" y="442"/>
                </a:lnTo>
                <a:lnTo>
                  <a:pt x="153" y="446"/>
                </a:lnTo>
                <a:lnTo>
                  <a:pt x="158" y="446"/>
                </a:lnTo>
                <a:lnTo>
                  <a:pt x="171" y="442"/>
                </a:lnTo>
                <a:lnTo>
                  <a:pt x="181" y="430"/>
                </a:lnTo>
                <a:lnTo>
                  <a:pt x="184" y="418"/>
                </a:lnTo>
                <a:lnTo>
                  <a:pt x="184" y="210"/>
                </a:lnTo>
                <a:lnTo>
                  <a:pt x="184" y="47"/>
                </a:lnTo>
                <a:lnTo>
                  <a:pt x="185" y="42"/>
                </a:lnTo>
                <a:lnTo>
                  <a:pt x="189" y="40"/>
                </a:lnTo>
                <a:lnTo>
                  <a:pt x="193" y="42"/>
                </a:lnTo>
                <a:lnTo>
                  <a:pt x="195" y="47"/>
                </a:lnTo>
                <a:lnTo>
                  <a:pt x="195" y="198"/>
                </a:lnTo>
                <a:lnTo>
                  <a:pt x="197" y="206"/>
                </a:lnTo>
                <a:lnTo>
                  <a:pt x="203" y="213"/>
                </a:lnTo>
                <a:lnTo>
                  <a:pt x="212" y="215"/>
                </a:lnTo>
                <a:lnTo>
                  <a:pt x="221" y="213"/>
                </a:lnTo>
                <a:lnTo>
                  <a:pt x="227" y="206"/>
                </a:lnTo>
                <a:lnTo>
                  <a:pt x="228" y="198"/>
                </a:lnTo>
                <a:lnTo>
                  <a:pt x="228" y="20"/>
                </a:lnTo>
                <a:lnTo>
                  <a:pt x="227" y="10"/>
                </a:lnTo>
                <a:lnTo>
                  <a:pt x="221" y="2"/>
                </a:lnTo>
                <a:lnTo>
                  <a:pt x="212" y="0"/>
                </a:lnTo>
                <a:lnTo>
                  <a:pt x="17" y="0"/>
                </a:lnTo>
                <a:lnTo>
                  <a:pt x="8" y="2"/>
                </a:lnTo>
                <a:lnTo>
                  <a:pt x="2" y="10"/>
                </a:lnTo>
                <a:lnTo>
                  <a:pt x="0" y="20"/>
                </a:lnTo>
                <a:lnTo>
                  <a:pt x="0" y="198"/>
                </a:lnTo>
                <a:lnTo>
                  <a:pt x="2" y="206"/>
                </a:lnTo>
                <a:lnTo>
                  <a:pt x="8" y="213"/>
                </a:lnTo>
                <a:lnTo>
                  <a:pt x="17" y="215"/>
                </a:lnTo>
                <a:lnTo>
                  <a:pt x="26" y="213"/>
                </a:lnTo>
                <a:lnTo>
                  <a:pt x="32" y="206"/>
                </a:lnTo>
                <a:lnTo>
                  <a:pt x="34" y="198"/>
                </a:lnTo>
                <a:lnTo>
                  <a:pt x="34" y="47"/>
                </a:lnTo>
                <a:lnTo>
                  <a:pt x="36" y="42"/>
                </a:lnTo>
                <a:lnTo>
                  <a:pt x="42" y="40"/>
                </a:lnTo>
                <a:lnTo>
                  <a:pt x="44" y="42"/>
                </a:lnTo>
                <a:lnTo>
                  <a:pt x="46" y="47"/>
                </a:lnTo>
                <a:lnTo>
                  <a:pt x="46" y="210"/>
                </a:lnTo>
                <a:lnTo>
                  <a:pt x="46" y="418"/>
                </a:lnTo>
                <a:lnTo>
                  <a:pt x="48" y="430"/>
                </a:lnTo>
                <a:lnTo>
                  <a:pt x="58" y="442"/>
                </a:lnTo>
                <a:lnTo>
                  <a:pt x="71" y="446"/>
                </a:lnTo>
                <a:lnTo>
                  <a:pt x="78" y="446"/>
                </a:lnTo>
                <a:lnTo>
                  <a:pt x="91" y="442"/>
                </a:lnTo>
                <a:lnTo>
                  <a:pt x="100" y="430"/>
                </a:lnTo>
                <a:lnTo>
                  <a:pt x="104" y="418"/>
                </a:lnTo>
                <a:lnTo>
                  <a:pt x="104" y="221"/>
                </a:lnTo>
                <a:lnTo>
                  <a:pt x="106" y="213"/>
                </a:lnTo>
                <a:lnTo>
                  <a:pt x="115" y="210"/>
                </a:lnTo>
                <a:lnTo>
                  <a:pt x="123" y="213"/>
                </a:lnTo>
                <a:lnTo>
                  <a:pt x="127" y="221"/>
                </a:lnTo>
                <a:lnTo>
                  <a:pt x="127" y="418"/>
                </a:lnTo>
              </a:path>
            </a:pathLst>
          </a:custGeom>
          <a:solidFill>
            <a:srgbClr val="0000FF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24" name="Freeform 63"/>
          <p:cNvSpPr>
            <a:spLocks/>
          </p:cNvSpPr>
          <p:nvPr/>
        </p:nvSpPr>
        <p:spPr bwMode="auto">
          <a:xfrm>
            <a:off x="6810375" y="4683125"/>
            <a:ext cx="155575" cy="158750"/>
          </a:xfrm>
          <a:custGeom>
            <a:avLst/>
            <a:gdLst>
              <a:gd name="T0" fmla="*/ 0 w 98"/>
              <a:gd name="T1" fmla="*/ 2147483647 h 100"/>
              <a:gd name="T2" fmla="*/ 2147483647 w 98"/>
              <a:gd name="T3" fmla="*/ 2147483647 h 100"/>
              <a:gd name="T4" fmla="*/ 2147483647 w 98"/>
              <a:gd name="T5" fmla="*/ 2147483647 h 100"/>
              <a:gd name="T6" fmla="*/ 2147483647 w 98"/>
              <a:gd name="T7" fmla="*/ 2147483647 h 100"/>
              <a:gd name="T8" fmla="*/ 2147483647 w 98"/>
              <a:gd name="T9" fmla="*/ 0 h 100"/>
              <a:gd name="T10" fmla="*/ 2147483647 w 98"/>
              <a:gd name="T11" fmla="*/ 0 h 100"/>
              <a:gd name="T12" fmla="*/ 2147483647 w 98"/>
              <a:gd name="T13" fmla="*/ 2147483647 h 100"/>
              <a:gd name="T14" fmla="*/ 2147483647 w 98"/>
              <a:gd name="T15" fmla="*/ 2147483647 h 100"/>
              <a:gd name="T16" fmla="*/ 2147483647 w 98"/>
              <a:gd name="T17" fmla="*/ 2147483647 h 100"/>
              <a:gd name="T18" fmla="*/ 2147483647 w 98"/>
              <a:gd name="T19" fmla="*/ 2147483647 h 100"/>
              <a:gd name="T20" fmla="*/ 2147483647 w 98"/>
              <a:gd name="T21" fmla="*/ 2147483647 h 100"/>
              <a:gd name="T22" fmla="*/ 2147483647 w 98"/>
              <a:gd name="T23" fmla="*/ 2147483647 h 100"/>
              <a:gd name="T24" fmla="*/ 2147483647 w 98"/>
              <a:gd name="T25" fmla="*/ 2147483647 h 100"/>
              <a:gd name="T26" fmla="*/ 2147483647 w 98"/>
              <a:gd name="T27" fmla="*/ 2147483647 h 100"/>
              <a:gd name="T28" fmla="*/ 2147483647 w 98"/>
              <a:gd name="T29" fmla="*/ 2147483647 h 100"/>
              <a:gd name="T30" fmla="*/ 2147483647 w 98"/>
              <a:gd name="T31" fmla="*/ 2147483647 h 100"/>
              <a:gd name="T32" fmla="*/ 2147483647 w 98"/>
              <a:gd name="T33" fmla="*/ 2147483647 h 100"/>
              <a:gd name="T34" fmla="*/ 2147483647 w 98"/>
              <a:gd name="T35" fmla="*/ 2147483647 h 100"/>
              <a:gd name="T36" fmla="*/ 0 w 98"/>
              <a:gd name="T37" fmla="*/ 2147483647 h 1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8"/>
              <a:gd name="T58" fmla="*/ 0 h 100"/>
              <a:gd name="T59" fmla="*/ 98 w 98"/>
              <a:gd name="T60" fmla="*/ 100 h 10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8" h="100">
                <a:moveTo>
                  <a:pt x="0" y="49"/>
                </a:moveTo>
                <a:lnTo>
                  <a:pt x="3" y="31"/>
                </a:lnTo>
                <a:lnTo>
                  <a:pt x="12" y="18"/>
                </a:lnTo>
                <a:lnTo>
                  <a:pt x="25" y="6"/>
                </a:lnTo>
                <a:lnTo>
                  <a:pt x="41" y="0"/>
                </a:lnTo>
                <a:lnTo>
                  <a:pt x="56" y="0"/>
                </a:lnTo>
                <a:lnTo>
                  <a:pt x="72" y="6"/>
                </a:lnTo>
                <a:lnTo>
                  <a:pt x="87" y="18"/>
                </a:lnTo>
                <a:lnTo>
                  <a:pt x="93" y="31"/>
                </a:lnTo>
                <a:lnTo>
                  <a:pt x="97" y="49"/>
                </a:lnTo>
                <a:lnTo>
                  <a:pt x="93" y="68"/>
                </a:lnTo>
                <a:lnTo>
                  <a:pt x="87" y="83"/>
                </a:lnTo>
                <a:lnTo>
                  <a:pt x="72" y="93"/>
                </a:lnTo>
                <a:lnTo>
                  <a:pt x="56" y="99"/>
                </a:lnTo>
                <a:lnTo>
                  <a:pt x="41" y="99"/>
                </a:lnTo>
                <a:lnTo>
                  <a:pt x="25" y="93"/>
                </a:lnTo>
                <a:lnTo>
                  <a:pt x="12" y="83"/>
                </a:lnTo>
                <a:lnTo>
                  <a:pt x="3" y="68"/>
                </a:lnTo>
                <a:lnTo>
                  <a:pt x="0" y="49"/>
                </a:lnTo>
              </a:path>
            </a:pathLst>
          </a:custGeom>
          <a:solidFill>
            <a:srgbClr val="3366FF"/>
          </a:solidFill>
          <a:ln w="9525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25" name="Line 64"/>
          <p:cNvSpPr>
            <a:spLocks noChangeShapeType="1"/>
          </p:cNvSpPr>
          <p:nvPr/>
        </p:nvSpPr>
        <p:spPr bwMode="auto">
          <a:xfrm>
            <a:off x="0" y="4038600"/>
            <a:ext cx="5334000" cy="0"/>
          </a:xfrm>
          <a:prstGeom prst="line">
            <a:avLst/>
          </a:prstGeom>
          <a:noFill/>
          <a:ln w="28575">
            <a:solidFill>
              <a:srgbClr val="9933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026" name="Rectangle 65"/>
          <p:cNvSpPr>
            <a:spLocks noChangeArrowheads="1"/>
          </p:cNvSpPr>
          <p:nvPr/>
        </p:nvSpPr>
        <p:spPr bwMode="auto">
          <a:xfrm>
            <a:off x="1066800" y="3429000"/>
            <a:ext cx="18415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b="1">
                <a:solidFill>
                  <a:schemeClr val="bg2"/>
                </a:solidFill>
              </a:rPr>
              <a:t> H</a:t>
            </a:r>
            <a:r>
              <a:rPr lang="en-US" b="1" baseline="-25000">
                <a:solidFill>
                  <a:schemeClr val="bg2"/>
                </a:solidFill>
              </a:rPr>
              <a:t>0</a:t>
            </a:r>
            <a:r>
              <a:rPr lang="en-US" b="1">
                <a:solidFill>
                  <a:schemeClr val="bg2"/>
                </a:solidFill>
              </a:rPr>
              <a:t>: </a:t>
            </a:r>
            <a:r>
              <a:rPr lang="el-GR" b="1">
                <a:solidFill>
                  <a:schemeClr val="bg2"/>
                </a:solidFill>
                <a:cs typeface="Arial" charset="0"/>
                <a:sym typeface="Symbol" pitchFamily="18" charset="2"/>
              </a:rPr>
              <a:t>μ</a:t>
            </a:r>
            <a:r>
              <a:rPr lang="en-US" b="1">
                <a:solidFill>
                  <a:schemeClr val="bg2"/>
                </a:solidFill>
              </a:rPr>
              <a:t> = 50 )</a:t>
            </a:r>
          </a:p>
        </p:txBody>
      </p:sp>
      <p:sp>
        <p:nvSpPr>
          <p:cNvPr id="41027" name="Line 66"/>
          <p:cNvSpPr>
            <a:spLocks noChangeShapeType="1"/>
          </p:cNvSpPr>
          <p:nvPr/>
        </p:nvSpPr>
        <p:spPr bwMode="auto">
          <a:xfrm>
            <a:off x="685800" y="4419600"/>
            <a:ext cx="304800" cy="0"/>
          </a:xfrm>
          <a:prstGeom prst="line">
            <a:avLst/>
          </a:prstGeom>
          <a:noFill/>
          <a:ln w="28575">
            <a:solidFill>
              <a:schemeClr val="folHlink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1028" name="Rectangle 67"/>
          <p:cNvSpPr>
            <a:spLocks noChangeArrowheads="1"/>
          </p:cNvSpPr>
          <p:nvPr/>
        </p:nvSpPr>
        <p:spPr bwMode="auto">
          <a:xfrm>
            <a:off x="609600" y="4319588"/>
            <a:ext cx="45561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3200">
                <a:solidFill>
                  <a:schemeClr val="folHlink"/>
                </a:solidFill>
              </a:rPr>
              <a:t>X</a:t>
            </a:r>
          </a:p>
        </p:txBody>
      </p:sp>
      <p:sp>
        <p:nvSpPr>
          <p:cNvPr id="41029" name="Line 68"/>
          <p:cNvSpPr>
            <a:spLocks noChangeShapeType="1"/>
          </p:cNvSpPr>
          <p:nvPr/>
        </p:nvSpPr>
        <p:spPr bwMode="auto">
          <a:xfrm>
            <a:off x="5334000" y="6096000"/>
            <a:ext cx="228600" cy="0"/>
          </a:xfrm>
          <a:prstGeom prst="line">
            <a:avLst/>
          </a:prstGeom>
          <a:noFill/>
          <a:ln w="19050">
            <a:solidFill>
              <a:schemeClr val="folHlink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1030" name="Rectangle 69"/>
          <p:cNvSpPr>
            <a:spLocks noChangeArrowheads="1"/>
          </p:cNvSpPr>
          <p:nvPr/>
        </p:nvSpPr>
        <p:spPr bwMode="auto">
          <a:xfrm>
            <a:off x="7086600" y="3810000"/>
            <a:ext cx="1905000" cy="609600"/>
          </a:xfrm>
          <a:prstGeom prst="rect">
            <a:avLst/>
          </a:prstGeom>
          <a:noFill/>
          <a:ln w="19050" algn="ctr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31" name="Slide Number Placeholder 7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8CC5D8DE-089C-4181-9FA7-9FC821A4FE77}" type="slidenum">
              <a:rPr lang="en-US" smtClean="0">
                <a:latin typeface="Arial" charset="0"/>
              </a:rPr>
              <a:pPr/>
              <a:t>7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Reason for Rejecting H</a:t>
            </a:r>
            <a:r>
              <a:rPr lang="en-US" baseline="-25000" smtClean="0"/>
              <a:t>0</a:t>
            </a:r>
          </a:p>
        </p:txBody>
      </p:sp>
      <p:sp>
        <p:nvSpPr>
          <p:cNvPr id="4198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1988" name="Line 2"/>
          <p:cNvSpPr>
            <a:spLocks noChangeShapeType="1"/>
          </p:cNvSpPr>
          <p:nvPr/>
        </p:nvSpPr>
        <p:spPr bwMode="auto">
          <a:xfrm flipH="1" flipV="1">
            <a:off x="2209800" y="4724400"/>
            <a:ext cx="0" cy="304800"/>
          </a:xfrm>
          <a:prstGeom prst="line">
            <a:avLst/>
          </a:prstGeom>
          <a:noFill/>
          <a:ln w="50800">
            <a:solidFill>
              <a:schemeClr val="hlink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989" name="Line 3"/>
          <p:cNvSpPr>
            <a:spLocks noChangeShapeType="1"/>
          </p:cNvSpPr>
          <p:nvPr/>
        </p:nvSpPr>
        <p:spPr bwMode="auto">
          <a:xfrm flipV="1">
            <a:off x="4876800" y="5181600"/>
            <a:ext cx="0" cy="533400"/>
          </a:xfrm>
          <a:prstGeom prst="line">
            <a:avLst/>
          </a:prstGeom>
          <a:noFill/>
          <a:ln w="50800">
            <a:solidFill>
              <a:schemeClr val="hlink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990" name="Text Box 4"/>
          <p:cNvSpPr txBox="1">
            <a:spLocks noChangeArrowheads="1"/>
          </p:cNvSpPr>
          <p:nvPr/>
        </p:nvSpPr>
        <p:spPr bwMode="auto">
          <a:xfrm>
            <a:off x="2590800" y="1600200"/>
            <a:ext cx="4343400" cy="519113"/>
          </a:xfrm>
          <a:prstGeom prst="rect">
            <a:avLst/>
          </a:prstGeom>
          <a:solidFill>
            <a:srgbClr val="FDE0BD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/>
              <a:t>Sampling Distribution of X</a:t>
            </a:r>
          </a:p>
        </p:txBody>
      </p:sp>
      <p:sp>
        <p:nvSpPr>
          <p:cNvPr id="41991" name="Rectangle 5"/>
          <p:cNvSpPr>
            <a:spLocks noChangeArrowheads="1"/>
          </p:cNvSpPr>
          <p:nvPr/>
        </p:nvSpPr>
        <p:spPr bwMode="auto">
          <a:xfrm>
            <a:off x="4038600" y="4343400"/>
            <a:ext cx="1524000" cy="7540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sz="2500" b="1"/>
              <a:t> </a:t>
            </a:r>
            <a:r>
              <a:rPr lang="el-GR" sz="2000" b="1">
                <a:cs typeface="Arial" charset="0"/>
                <a:sym typeface="Symbol" pitchFamily="18" charset="2"/>
              </a:rPr>
              <a:t>μ</a:t>
            </a:r>
            <a:r>
              <a:rPr lang="en-US" sz="2000" b="1">
                <a:sym typeface="Symbol" pitchFamily="18" charset="2"/>
              </a:rPr>
              <a:t> </a:t>
            </a:r>
            <a:r>
              <a:rPr lang="en-US" sz="2000" b="1"/>
              <a:t>= 50</a:t>
            </a:r>
          </a:p>
          <a:p>
            <a:pPr eaLnBrk="0" hangingPunct="0"/>
            <a:r>
              <a:rPr lang="en-US" sz="1800" b="1"/>
              <a:t>If</a:t>
            </a:r>
            <a:r>
              <a:rPr lang="en-US" sz="1800" b="1" i="1"/>
              <a:t> </a:t>
            </a:r>
            <a:r>
              <a:rPr lang="en-US" sz="1800" b="1"/>
              <a:t>H</a:t>
            </a:r>
            <a:r>
              <a:rPr lang="en-US" sz="1800" b="1" baseline="-25000"/>
              <a:t>0</a:t>
            </a:r>
            <a:r>
              <a:rPr lang="en-US" sz="1800" b="1"/>
              <a:t> is true</a:t>
            </a:r>
            <a:endParaRPr lang="en-US" sz="2000" b="1"/>
          </a:p>
        </p:txBody>
      </p:sp>
      <p:sp>
        <p:nvSpPr>
          <p:cNvPr id="41992" name="Rectangle 6"/>
          <p:cNvSpPr>
            <a:spLocks noChangeArrowheads="1"/>
          </p:cNvSpPr>
          <p:nvPr/>
        </p:nvSpPr>
        <p:spPr bwMode="auto">
          <a:xfrm>
            <a:off x="152400" y="4953000"/>
            <a:ext cx="2590800" cy="1558925"/>
          </a:xfrm>
          <a:prstGeom prst="rect">
            <a:avLst/>
          </a:prstGeom>
          <a:solidFill>
            <a:srgbClr val="C7DAF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/>
              <a:t>If it is unlikely that we would get a sample mean of this value ...</a:t>
            </a:r>
          </a:p>
        </p:txBody>
      </p:sp>
      <p:sp>
        <p:nvSpPr>
          <p:cNvPr id="41993" name="Rectangle 7"/>
          <p:cNvSpPr>
            <a:spLocks noChangeArrowheads="1"/>
          </p:cNvSpPr>
          <p:nvPr/>
        </p:nvSpPr>
        <p:spPr bwMode="auto">
          <a:xfrm>
            <a:off x="6705600" y="4800600"/>
            <a:ext cx="2286000" cy="1558925"/>
          </a:xfrm>
          <a:prstGeom prst="rect">
            <a:avLst/>
          </a:prstGeom>
          <a:solidFill>
            <a:srgbClr val="FDE0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... then we reject the null hypothesis that </a:t>
            </a:r>
            <a:r>
              <a:rPr lang="el-GR">
                <a:cs typeface="Arial" charset="0"/>
                <a:sym typeface="Symbol" pitchFamily="18" charset="2"/>
              </a:rPr>
              <a:t>μ</a:t>
            </a:r>
            <a:r>
              <a:rPr lang="en-US"/>
              <a:t> = 50.</a:t>
            </a:r>
          </a:p>
        </p:txBody>
      </p:sp>
      <p:sp>
        <p:nvSpPr>
          <p:cNvPr id="41994" name="Freeform 9"/>
          <p:cNvSpPr>
            <a:spLocks/>
          </p:cNvSpPr>
          <p:nvPr/>
        </p:nvSpPr>
        <p:spPr bwMode="auto">
          <a:xfrm>
            <a:off x="4724400" y="2362200"/>
            <a:ext cx="2667000" cy="1763713"/>
          </a:xfrm>
          <a:custGeom>
            <a:avLst/>
            <a:gdLst>
              <a:gd name="T0" fmla="*/ 2147483647 w 2002"/>
              <a:gd name="T1" fmla="*/ 2147483647 h 1927"/>
              <a:gd name="T2" fmla="*/ 2147483647 w 2002"/>
              <a:gd name="T3" fmla="*/ 2147483647 h 1927"/>
              <a:gd name="T4" fmla="*/ 2147483647 w 2002"/>
              <a:gd name="T5" fmla="*/ 2147483647 h 1927"/>
              <a:gd name="T6" fmla="*/ 2147483647 w 2002"/>
              <a:gd name="T7" fmla="*/ 2147483647 h 1927"/>
              <a:gd name="T8" fmla="*/ 2147483647 w 2002"/>
              <a:gd name="T9" fmla="*/ 2147483647 h 1927"/>
              <a:gd name="T10" fmla="*/ 2147483647 w 2002"/>
              <a:gd name="T11" fmla="*/ 2147483647 h 1927"/>
              <a:gd name="T12" fmla="*/ 2147483647 w 2002"/>
              <a:gd name="T13" fmla="*/ 2147483647 h 1927"/>
              <a:gd name="T14" fmla="*/ 2147483647 w 2002"/>
              <a:gd name="T15" fmla="*/ 2147483647 h 1927"/>
              <a:gd name="T16" fmla="*/ 2147483647 w 2002"/>
              <a:gd name="T17" fmla="*/ 2147483647 h 1927"/>
              <a:gd name="T18" fmla="*/ 2147483647 w 2002"/>
              <a:gd name="T19" fmla="*/ 2147483647 h 1927"/>
              <a:gd name="T20" fmla="*/ 2147483647 w 2002"/>
              <a:gd name="T21" fmla="*/ 2147483647 h 1927"/>
              <a:gd name="T22" fmla="*/ 2147483647 w 2002"/>
              <a:gd name="T23" fmla="*/ 2147483647 h 1927"/>
              <a:gd name="T24" fmla="*/ 2147483647 w 2002"/>
              <a:gd name="T25" fmla="*/ 2147483647 h 1927"/>
              <a:gd name="T26" fmla="*/ 2147483647 w 2002"/>
              <a:gd name="T27" fmla="*/ 2147483647 h 1927"/>
              <a:gd name="T28" fmla="*/ 2147483647 w 2002"/>
              <a:gd name="T29" fmla="*/ 2147483647 h 1927"/>
              <a:gd name="T30" fmla="*/ 0 w 2002"/>
              <a:gd name="T31" fmla="*/ 0 h 192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2002"/>
              <a:gd name="T49" fmla="*/ 0 h 1927"/>
              <a:gd name="T50" fmla="*/ 2002 w 2002"/>
              <a:gd name="T51" fmla="*/ 1927 h 1927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2002" h="1927">
                <a:moveTo>
                  <a:pt x="2001" y="1926"/>
                </a:moveTo>
                <a:lnTo>
                  <a:pt x="1790" y="1902"/>
                </a:lnTo>
                <a:lnTo>
                  <a:pt x="1686" y="1881"/>
                </a:lnTo>
                <a:lnTo>
                  <a:pt x="1579" y="1849"/>
                </a:lnTo>
                <a:lnTo>
                  <a:pt x="1475" y="1806"/>
                </a:lnTo>
                <a:lnTo>
                  <a:pt x="1369" y="1747"/>
                </a:lnTo>
                <a:lnTo>
                  <a:pt x="1265" y="1667"/>
                </a:lnTo>
                <a:lnTo>
                  <a:pt x="1054" y="1443"/>
                </a:lnTo>
                <a:lnTo>
                  <a:pt x="843" y="1128"/>
                </a:lnTo>
                <a:lnTo>
                  <a:pt x="632" y="752"/>
                </a:lnTo>
                <a:lnTo>
                  <a:pt x="528" y="560"/>
                </a:lnTo>
                <a:lnTo>
                  <a:pt x="422" y="379"/>
                </a:lnTo>
                <a:lnTo>
                  <a:pt x="318" y="224"/>
                </a:lnTo>
                <a:lnTo>
                  <a:pt x="211" y="104"/>
                </a:lnTo>
                <a:lnTo>
                  <a:pt x="107" y="27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995" name="Freeform 10"/>
          <p:cNvSpPr>
            <a:spLocks/>
          </p:cNvSpPr>
          <p:nvPr/>
        </p:nvSpPr>
        <p:spPr bwMode="auto">
          <a:xfrm>
            <a:off x="1981200" y="2362200"/>
            <a:ext cx="2719388" cy="1763713"/>
          </a:xfrm>
          <a:custGeom>
            <a:avLst/>
            <a:gdLst>
              <a:gd name="T0" fmla="*/ 0 w 2001"/>
              <a:gd name="T1" fmla="*/ 2147483647 h 1927"/>
              <a:gd name="T2" fmla="*/ 2147483647 w 2001"/>
              <a:gd name="T3" fmla="*/ 2147483647 h 1927"/>
              <a:gd name="T4" fmla="*/ 2147483647 w 2001"/>
              <a:gd name="T5" fmla="*/ 2147483647 h 1927"/>
              <a:gd name="T6" fmla="*/ 2147483647 w 2001"/>
              <a:gd name="T7" fmla="*/ 2147483647 h 1927"/>
              <a:gd name="T8" fmla="*/ 2147483647 w 2001"/>
              <a:gd name="T9" fmla="*/ 2147483647 h 1927"/>
              <a:gd name="T10" fmla="*/ 2147483647 w 2001"/>
              <a:gd name="T11" fmla="*/ 2147483647 h 1927"/>
              <a:gd name="T12" fmla="*/ 2147483647 w 2001"/>
              <a:gd name="T13" fmla="*/ 2147483647 h 1927"/>
              <a:gd name="T14" fmla="*/ 2147483647 w 2001"/>
              <a:gd name="T15" fmla="*/ 2147483647 h 1927"/>
              <a:gd name="T16" fmla="*/ 2147483647 w 2001"/>
              <a:gd name="T17" fmla="*/ 2147483647 h 1927"/>
              <a:gd name="T18" fmla="*/ 2147483647 w 2001"/>
              <a:gd name="T19" fmla="*/ 2147483647 h 1927"/>
              <a:gd name="T20" fmla="*/ 2147483647 w 2001"/>
              <a:gd name="T21" fmla="*/ 2147483647 h 1927"/>
              <a:gd name="T22" fmla="*/ 2147483647 w 2001"/>
              <a:gd name="T23" fmla="*/ 2147483647 h 1927"/>
              <a:gd name="T24" fmla="*/ 2147483647 w 2001"/>
              <a:gd name="T25" fmla="*/ 2147483647 h 1927"/>
              <a:gd name="T26" fmla="*/ 2147483647 w 2001"/>
              <a:gd name="T27" fmla="*/ 2147483647 h 1927"/>
              <a:gd name="T28" fmla="*/ 2147483647 w 2001"/>
              <a:gd name="T29" fmla="*/ 2147483647 h 1927"/>
              <a:gd name="T30" fmla="*/ 2147483647 w 2001"/>
              <a:gd name="T31" fmla="*/ 0 h 192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2001"/>
              <a:gd name="T49" fmla="*/ 0 h 1927"/>
              <a:gd name="T50" fmla="*/ 2001 w 2001"/>
              <a:gd name="T51" fmla="*/ 1927 h 1927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2001" h="1927">
                <a:moveTo>
                  <a:pt x="0" y="1926"/>
                </a:moveTo>
                <a:lnTo>
                  <a:pt x="211" y="1902"/>
                </a:lnTo>
                <a:lnTo>
                  <a:pt x="317" y="1881"/>
                </a:lnTo>
                <a:lnTo>
                  <a:pt x="421" y="1849"/>
                </a:lnTo>
                <a:lnTo>
                  <a:pt x="525" y="1806"/>
                </a:lnTo>
                <a:lnTo>
                  <a:pt x="632" y="1747"/>
                </a:lnTo>
                <a:lnTo>
                  <a:pt x="736" y="1667"/>
                </a:lnTo>
                <a:lnTo>
                  <a:pt x="950" y="1443"/>
                </a:lnTo>
                <a:lnTo>
                  <a:pt x="1158" y="1128"/>
                </a:lnTo>
                <a:lnTo>
                  <a:pt x="1368" y="752"/>
                </a:lnTo>
                <a:lnTo>
                  <a:pt x="1475" y="560"/>
                </a:lnTo>
                <a:lnTo>
                  <a:pt x="1579" y="379"/>
                </a:lnTo>
                <a:lnTo>
                  <a:pt x="1686" y="224"/>
                </a:lnTo>
                <a:lnTo>
                  <a:pt x="1790" y="104"/>
                </a:lnTo>
                <a:lnTo>
                  <a:pt x="1896" y="27"/>
                </a:lnTo>
                <a:lnTo>
                  <a:pt x="2000" y="0"/>
                </a:lnTo>
              </a:path>
            </a:pathLst>
          </a:custGeom>
          <a:noFill/>
          <a:ln w="50800" cap="rnd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996" name="Freeform 11"/>
          <p:cNvSpPr>
            <a:spLocks/>
          </p:cNvSpPr>
          <p:nvPr/>
        </p:nvSpPr>
        <p:spPr bwMode="auto">
          <a:xfrm>
            <a:off x="1752600" y="4267200"/>
            <a:ext cx="5943600" cy="3175"/>
          </a:xfrm>
          <a:custGeom>
            <a:avLst/>
            <a:gdLst>
              <a:gd name="T0" fmla="*/ 2147483647 w 3744"/>
              <a:gd name="T1" fmla="*/ 2147483647 h 2"/>
              <a:gd name="T2" fmla="*/ 0 w 3744"/>
              <a:gd name="T3" fmla="*/ 0 h 2"/>
              <a:gd name="T4" fmla="*/ 2147483647 w 3744"/>
              <a:gd name="T5" fmla="*/ 0 h 2"/>
              <a:gd name="T6" fmla="*/ 0 60000 65536"/>
              <a:gd name="T7" fmla="*/ 0 60000 65536"/>
              <a:gd name="T8" fmla="*/ 0 60000 65536"/>
              <a:gd name="T9" fmla="*/ 0 w 3744"/>
              <a:gd name="T10" fmla="*/ 0 h 2"/>
              <a:gd name="T11" fmla="*/ 3744 w 3744"/>
              <a:gd name="T12" fmla="*/ 2 h 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744" h="2">
                <a:moveTo>
                  <a:pt x="6" y="2"/>
                </a:moveTo>
                <a:lnTo>
                  <a:pt x="0" y="0"/>
                </a:lnTo>
                <a:lnTo>
                  <a:pt x="3744" y="0"/>
                </a:lnTo>
              </a:path>
            </a:pathLst>
          </a:custGeom>
          <a:noFill/>
          <a:ln w="50800" cap="rnd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997" name="Rectangle 12"/>
          <p:cNvSpPr>
            <a:spLocks noChangeArrowheads="1"/>
          </p:cNvSpPr>
          <p:nvPr/>
        </p:nvSpPr>
        <p:spPr bwMode="auto">
          <a:xfrm>
            <a:off x="1981200" y="4343400"/>
            <a:ext cx="533400" cy="403225"/>
          </a:xfrm>
          <a:prstGeom prst="rect">
            <a:avLst/>
          </a:prstGeom>
          <a:solidFill>
            <a:srgbClr val="C7DAF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 b="1"/>
              <a:t>20</a:t>
            </a:r>
          </a:p>
        </p:txBody>
      </p:sp>
      <p:sp>
        <p:nvSpPr>
          <p:cNvPr id="41998" name="Rectangle 13"/>
          <p:cNvSpPr>
            <a:spLocks noChangeArrowheads="1"/>
          </p:cNvSpPr>
          <p:nvPr/>
        </p:nvSpPr>
        <p:spPr bwMode="auto">
          <a:xfrm>
            <a:off x="3124200" y="5562600"/>
            <a:ext cx="3352800" cy="8286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/>
              <a:t>... if in fact this were</a:t>
            </a:r>
            <a:br>
              <a:rPr lang="en-US"/>
            </a:br>
            <a:r>
              <a:rPr lang="en-US"/>
              <a:t> the population mean…</a:t>
            </a:r>
          </a:p>
        </p:txBody>
      </p:sp>
      <p:sp>
        <p:nvSpPr>
          <p:cNvPr id="41999" name="Line 14"/>
          <p:cNvSpPr>
            <a:spLocks noChangeShapeType="1"/>
          </p:cNvSpPr>
          <p:nvPr/>
        </p:nvSpPr>
        <p:spPr bwMode="auto">
          <a:xfrm>
            <a:off x="5562600" y="15240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2000" name="Line 15"/>
          <p:cNvSpPr>
            <a:spLocks noChangeShapeType="1"/>
          </p:cNvSpPr>
          <p:nvPr/>
        </p:nvSpPr>
        <p:spPr bwMode="auto">
          <a:xfrm>
            <a:off x="4724400" y="2362200"/>
            <a:ext cx="0" cy="19050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2001" name="Line 16"/>
          <p:cNvSpPr>
            <a:spLocks noChangeShapeType="1"/>
          </p:cNvSpPr>
          <p:nvPr/>
        </p:nvSpPr>
        <p:spPr bwMode="auto">
          <a:xfrm flipV="1">
            <a:off x="6553200" y="1676400"/>
            <a:ext cx="22860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2002" name="Rectangle 17"/>
          <p:cNvSpPr>
            <a:spLocks noChangeArrowheads="1"/>
          </p:cNvSpPr>
          <p:nvPr/>
        </p:nvSpPr>
        <p:spPr bwMode="auto">
          <a:xfrm>
            <a:off x="7696200" y="4178300"/>
            <a:ext cx="5334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 b="1"/>
              <a:t>X</a:t>
            </a:r>
          </a:p>
        </p:txBody>
      </p:sp>
      <p:sp>
        <p:nvSpPr>
          <p:cNvPr id="42003" name="Freeform 18"/>
          <p:cNvSpPr>
            <a:spLocks/>
          </p:cNvSpPr>
          <p:nvPr/>
        </p:nvSpPr>
        <p:spPr bwMode="auto">
          <a:xfrm>
            <a:off x="7800975" y="4248150"/>
            <a:ext cx="138113" cy="1588"/>
          </a:xfrm>
          <a:custGeom>
            <a:avLst/>
            <a:gdLst>
              <a:gd name="T0" fmla="*/ 0 w 87"/>
              <a:gd name="T1" fmla="*/ 0 h 1"/>
              <a:gd name="T2" fmla="*/ 2147483647 w 87"/>
              <a:gd name="T3" fmla="*/ 0 h 1"/>
              <a:gd name="T4" fmla="*/ 0 60000 65536"/>
              <a:gd name="T5" fmla="*/ 0 60000 65536"/>
              <a:gd name="T6" fmla="*/ 0 w 87"/>
              <a:gd name="T7" fmla="*/ 0 h 1"/>
              <a:gd name="T8" fmla="*/ 87 w 87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87" h="1">
                <a:moveTo>
                  <a:pt x="0" y="0"/>
                </a:moveTo>
                <a:lnTo>
                  <a:pt x="87" y="0"/>
                </a:lnTo>
              </a:path>
            </a:pathLst>
          </a:cu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2004" name="Slide Number Placeholder 20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B9BAA2E1-783D-4916-B5F9-D57F973FBDF9}" type="slidenum">
              <a:rPr lang="en-US" smtClean="0">
                <a:latin typeface="Arial" charset="0"/>
              </a:rPr>
              <a:pPr/>
              <a:t>8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Level of Significance, </a:t>
            </a:r>
            <a:r>
              <a:rPr lang="en-US" smtClean="0">
                <a:sym typeface="Symbol" pitchFamily="18" charset="2"/>
              </a:rPr>
              <a:t></a:t>
            </a:r>
            <a:r>
              <a:rPr lang="en-US" smtClean="0"/>
              <a:t>  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752600"/>
            <a:ext cx="8077200" cy="4572000"/>
          </a:xfrm>
        </p:spPr>
        <p:txBody>
          <a:bodyPr/>
          <a:lstStyle/>
          <a:p>
            <a:pPr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b="1" smtClean="0"/>
              <a:t>Defines the unlikely values of the sample statistic if the null hypothesis is true</a:t>
            </a:r>
          </a:p>
          <a:p>
            <a:pPr lvl="1"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sz="2800" smtClean="0"/>
              <a:t>Defines </a:t>
            </a:r>
            <a:r>
              <a:rPr lang="en-US" sz="2800" smtClean="0">
                <a:solidFill>
                  <a:schemeClr val="folHlink"/>
                </a:solidFill>
              </a:rPr>
              <a:t>rejection region</a:t>
            </a:r>
            <a:r>
              <a:rPr lang="en-US" sz="2800" smtClean="0"/>
              <a:t> of the sampling distribution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smtClean="0"/>
              <a:t>Is designated by  </a:t>
            </a:r>
            <a:r>
              <a:rPr lang="en-US" sz="3200" b="1" smtClean="0">
                <a:solidFill>
                  <a:schemeClr val="folHlink"/>
                </a:solidFill>
                <a:sym typeface="Symbol" pitchFamily="18" charset="2"/>
              </a:rPr>
              <a:t></a:t>
            </a:r>
            <a:r>
              <a:rPr lang="en-US" smtClean="0">
                <a:sym typeface="Symbol" pitchFamily="18" charset="2"/>
              </a:rPr>
              <a:t> </a:t>
            </a:r>
            <a:r>
              <a:rPr lang="en-US" smtClean="0"/>
              <a:t>, (level of significance)</a:t>
            </a:r>
          </a:p>
          <a:p>
            <a:pPr lvl="1"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sz="2800" smtClean="0"/>
              <a:t>Typical values are .01, .05, or .10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smtClean="0"/>
              <a:t>Is selected by the researcher at the beginning</a:t>
            </a:r>
          </a:p>
          <a:p>
            <a:pPr eaLnBrk="1" hangingPunct="1">
              <a:lnSpc>
                <a:spcPct val="105000"/>
              </a:lnSpc>
              <a:spcBef>
                <a:spcPct val="30000"/>
              </a:spcBef>
            </a:pPr>
            <a:r>
              <a:rPr lang="en-US" smtClean="0"/>
              <a:t>Provides the </a:t>
            </a:r>
            <a:r>
              <a:rPr lang="en-US" smtClean="0">
                <a:solidFill>
                  <a:schemeClr val="folHlink"/>
                </a:solidFill>
              </a:rPr>
              <a:t>critical value(s)</a:t>
            </a:r>
            <a:r>
              <a:rPr lang="en-US" smtClean="0"/>
              <a:t> of the test</a:t>
            </a:r>
            <a:r>
              <a:rPr lang="en-US" sz="3200" smtClean="0"/>
              <a:t> </a:t>
            </a:r>
          </a:p>
        </p:txBody>
      </p:sp>
      <p:sp>
        <p:nvSpPr>
          <p:cNvPr id="4301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3013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7919F2E7-B2E9-492D-9A03-47CE2D9CC2CC}" type="slidenum">
              <a:rPr lang="en-US" smtClean="0">
                <a:latin typeface="Arial" charset="0"/>
              </a:rPr>
              <a:pPr/>
              <a:t>9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7793038" cy="99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Level of Significance </a:t>
            </a:r>
            <a:br>
              <a:rPr lang="en-US" smtClean="0"/>
            </a:br>
            <a:r>
              <a:rPr lang="en-US" smtClean="0"/>
              <a:t>and the Rejection Region</a:t>
            </a:r>
          </a:p>
        </p:txBody>
      </p:sp>
      <p:sp>
        <p:nvSpPr>
          <p:cNvPr id="4403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4036" name="Line 18"/>
          <p:cNvSpPr>
            <a:spLocks noChangeShapeType="1"/>
          </p:cNvSpPr>
          <p:nvPr/>
        </p:nvSpPr>
        <p:spPr bwMode="auto">
          <a:xfrm>
            <a:off x="5486400" y="5105400"/>
            <a:ext cx="0" cy="990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4037" name="Line 27"/>
          <p:cNvSpPr>
            <a:spLocks noChangeShapeType="1"/>
          </p:cNvSpPr>
          <p:nvPr/>
        </p:nvSpPr>
        <p:spPr bwMode="auto">
          <a:xfrm>
            <a:off x="5486400" y="3581400"/>
            <a:ext cx="0" cy="990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4038" name="Line 42"/>
          <p:cNvSpPr>
            <a:spLocks noChangeShapeType="1"/>
          </p:cNvSpPr>
          <p:nvPr/>
        </p:nvSpPr>
        <p:spPr bwMode="auto">
          <a:xfrm>
            <a:off x="5486400" y="2133600"/>
            <a:ext cx="0" cy="990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4039" name="Rectangle 2"/>
          <p:cNvSpPr>
            <a:spLocks noChangeArrowheads="1"/>
          </p:cNvSpPr>
          <p:nvPr/>
        </p:nvSpPr>
        <p:spPr bwMode="auto">
          <a:xfrm>
            <a:off x="1219200" y="1524000"/>
            <a:ext cx="3733800" cy="609600"/>
          </a:xfrm>
          <a:prstGeom prst="rect">
            <a:avLst/>
          </a:prstGeom>
          <a:solidFill>
            <a:srgbClr val="FDE0BD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4040" name="Freeform 4"/>
          <p:cNvSpPr>
            <a:spLocks/>
          </p:cNvSpPr>
          <p:nvPr/>
        </p:nvSpPr>
        <p:spPr bwMode="auto">
          <a:xfrm>
            <a:off x="3962400" y="5638800"/>
            <a:ext cx="911225" cy="455613"/>
          </a:xfrm>
          <a:custGeom>
            <a:avLst/>
            <a:gdLst>
              <a:gd name="T0" fmla="*/ 0 w 574"/>
              <a:gd name="T1" fmla="*/ 2147483647 h 287"/>
              <a:gd name="T2" fmla="*/ 2147483647 w 574"/>
              <a:gd name="T3" fmla="*/ 2147483647 h 287"/>
              <a:gd name="T4" fmla="*/ 2147483647 w 574"/>
              <a:gd name="T5" fmla="*/ 2147483647 h 287"/>
              <a:gd name="T6" fmla="*/ 2147483647 w 574"/>
              <a:gd name="T7" fmla="*/ 2147483647 h 287"/>
              <a:gd name="T8" fmla="*/ 2147483647 w 574"/>
              <a:gd name="T9" fmla="*/ 2147483647 h 287"/>
              <a:gd name="T10" fmla="*/ 2147483647 w 574"/>
              <a:gd name="T11" fmla="*/ 0 h 287"/>
              <a:gd name="T12" fmla="*/ 2147483647 w 574"/>
              <a:gd name="T13" fmla="*/ 2147483647 h 287"/>
              <a:gd name="T14" fmla="*/ 0 w 574"/>
              <a:gd name="T15" fmla="*/ 2147483647 h 287"/>
              <a:gd name="T16" fmla="*/ 0 w 574"/>
              <a:gd name="T17" fmla="*/ 2147483647 h 28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74"/>
              <a:gd name="T28" fmla="*/ 0 h 287"/>
              <a:gd name="T29" fmla="*/ 574 w 574"/>
              <a:gd name="T30" fmla="*/ 287 h 28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74" h="287">
                <a:moveTo>
                  <a:pt x="0" y="282"/>
                </a:moveTo>
                <a:lnTo>
                  <a:pt x="48" y="240"/>
                </a:lnTo>
                <a:lnTo>
                  <a:pt x="246" y="207"/>
                </a:lnTo>
                <a:lnTo>
                  <a:pt x="345" y="174"/>
                </a:lnTo>
                <a:lnTo>
                  <a:pt x="456" y="105"/>
                </a:lnTo>
                <a:lnTo>
                  <a:pt x="574" y="0"/>
                </a:lnTo>
                <a:lnTo>
                  <a:pt x="574" y="287"/>
                </a:lnTo>
                <a:lnTo>
                  <a:pt x="0" y="287"/>
                </a:lnTo>
                <a:lnTo>
                  <a:pt x="0" y="282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4041" name="Freeform 5"/>
          <p:cNvSpPr>
            <a:spLocks/>
          </p:cNvSpPr>
          <p:nvPr/>
        </p:nvSpPr>
        <p:spPr bwMode="auto">
          <a:xfrm>
            <a:off x="4038600" y="5105400"/>
            <a:ext cx="1447800" cy="914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4042" name="Freeform 6"/>
          <p:cNvSpPr>
            <a:spLocks/>
          </p:cNvSpPr>
          <p:nvPr/>
        </p:nvSpPr>
        <p:spPr bwMode="auto">
          <a:xfrm>
            <a:off x="5486400" y="5105400"/>
            <a:ext cx="1447800" cy="914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4043" name="Rectangle 7"/>
          <p:cNvSpPr>
            <a:spLocks noChangeArrowheads="1"/>
          </p:cNvSpPr>
          <p:nvPr/>
        </p:nvSpPr>
        <p:spPr bwMode="auto">
          <a:xfrm>
            <a:off x="752475" y="4991100"/>
            <a:ext cx="2066925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50000"/>
              </a:spcBef>
            </a:pPr>
            <a:r>
              <a:rPr lang="en-US" sz="2800"/>
              <a:t>H</a:t>
            </a:r>
            <a:r>
              <a:rPr lang="en-US" sz="2800" baseline="-25000"/>
              <a:t>0</a:t>
            </a:r>
            <a:r>
              <a:rPr lang="en-US" sz="2800"/>
              <a:t>: </a:t>
            </a:r>
            <a:r>
              <a:rPr lang="el-GR" sz="2800">
                <a:cs typeface="Arial" charset="0"/>
              </a:rPr>
              <a:t>μ</a:t>
            </a:r>
            <a:r>
              <a:rPr lang="en-US" sz="2800"/>
              <a:t> </a:t>
            </a:r>
            <a:r>
              <a:rPr lang="en-US" sz="2800">
                <a:cs typeface="Arial" charset="0"/>
              </a:rPr>
              <a:t>≥</a:t>
            </a:r>
            <a:r>
              <a:rPr lang="en-US" sz="2800"/>
              <a:t> 3   H</a:t>
            </a:r>
            <a:r>
              <a:rPr lang="en-US" sz="2800" baseline="-25000"/>
              <a:t>1</a:t>
            </a:r>
            <a:r>
              <a:rPr lang="en-US" sz="2800"/>
              <a:t>: </a:t>
            </a:r>
            <a:r>
              <a:rPr lang="el-GR" sz="2800">
                <a:cs typeface="Arial" charset="0"/>
              </a:rPr>
              <a:t>μ</a:t>
            </a:r>
            <a:r>
              <a:rPr lang="en-US" sz="2800"/>
              <a:t> &lt; 3</a:t>
            </a:r>
          </a:p>
        </p:txBody>
      </p:sp>
      <p:sp>
        <p:nvSpPr>
          <p:cNvPr id="44044" name="Line 8"/>
          <p:cNvSpPr>
            <a:spLocks noChangeShapeType="1"/>
          </p:cNvSpPr>
          <p:nvPr/>
        </p:nvSpPr>
        <p:spPr bwMode="auto">
          <a:xfrm>
            <a:off x="3962400" y="6096000"/>
            <a:ext cx="3048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4045" name="Rectangle 9"/>
          <p:cNvSpPr>
            <a:spLocks noChangeArrowheads="1"/>
          </p:cNvSpPr>
          <p:nvPr/>
        </p:nvSpPr>
        <p:spPr bwMode="auto">
          <a:xfrm>
            <a:off x="5334000" y="6019800"/>
            <a:ext cx="3048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 b="1"/>
              <a:t>0</a:t>
            </a:r>
          </a:p>
        </p:txBody>
      </p:sp>
      <p:sp>
        <p:nvSpPr>
          <p:cNvPr id="44046" name="Rectangle 10"/>
          <p:cNvSpPr>
            <a:spLocks noChangeArrowheads="1"/>
          </p:cNvSpPr>
          <p:nvPr/>
        </p:nvSpPr>
        <p:spPr bwMode="auto">
          <a:xfrm>
            <a:off x="762000" y="3581400"/>
            <a:ext cx="2143125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50000"/>
              </a:spcBef>
            </a:pPr>
            <a:r>
              <a:rPr lang="en-US" sz="2800"/>
              <a:t>H</a:t>
            </a:r>
            <a:r>
              <a:rPr lang="en-US" sz="2800" baseline="-25000"/>
              <a:t>0</a:t>
            </a:r>
            <a:r>
              <a:rPr lang="en-US" sz="2800"/>
              <a:t>: </a:t>
            </a:r>
            <a:r>
              <a:rPr lang="el-GR"/>
              <a:t>μ</a:t>
            </a:r>
            <a:r>
              <a:rPr lang="en-US" sz="2800"/>
              <a:t> </a:t>
            </a:r>
            <a:r>
              <a:rPr lang="en-US" sz="2800">
                <a:cs typeface="Arial" charset="0"/>
              </a:rPr>
              <a:t>≤</a:t>
            </a:r>
            <a:r>
              <a:rPr lang="en-US" sz="2800"/>
              <a:t> 3  H</a:t>
            </a:r>
            <a:r>
              <a:rPr lang="en-US" sz="2800" baseline="-25000"/>
              <a:t>1</a:t>
            </a:r>
            <a:r>
              <a:rPr lang="en-US" sz="2800"/>
              <a:t>: </a:t>
            </a:r>
            <a:r>
              <a:rPr lang="el-GR"/>
              <a:t>μ</a:t>
            </a:r>
            <a:r>
              <a:rPr lang="en-US" sz="2800"/>
              <a:t> &gt; 3</a:t>
            </a:r>
          </a:p>
        </p:txBody>
      </p:sp>
      <p:sp>
        <p:nvSpPr>
          <p:cNvPr id="44047" name="Line 11"/>
          <p:cNvSpPr>
            <a:spLocks noChangeShapeType="1"/>
          </p:cNvSpPr>
          <p:nvPr/>
        </p:nvSpPr>
        <p:spPr bwMode="auto">
          <a:xfrm>
            <a:off x="3962400" y="5638800"/>
            <a:ext cx="6096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4048" name="Rectangle 12"/>
          <p:cNvSpPr>
            <a:spLocks noChangeArrowheads="1"/>
          </p:cNvSpPr>
          <p:nvPr/>
        </p:nvSpPr>
        <p:spPr bwMode="auto">
          <a:xfrm flipH="1">
            <a:off x="3581400" y="5257800"/>
            <a:ext cx="530225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 b="1" i="1">
                <a:latin typeface="Symbol" pitchFamily="18" charset="2"/>
              </a:rPr>
              <a:t>a</a:t>
            </a:r>
          </a:p>
        </p:txBody>
      </p:sp>
      <p:sp>
        <p:nvSpPr>
          <p:cNvPr id="44049" name="Rectangle 13"/>
          <p:cNvSpPr>
            <a:spLocks noChangeArrowheads="1"/>
          </p:cNvSpPr>
          <p:nvPr/>
        </p:nvSpPr>
        <p:spPr bwMode="auto">
          <a:xfrm>
            <a:off x="6858000" y="3657600"/>
            <a:ext cx="385763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 b="1" i="1">
                <a:latin typeface="Symbol" pitchFamily="18" charset="2"/>
              </a:rPr>
              <a:t>a</a:t>
            </a:r>
          </a:p>
        </p:txBody>
      </p:sp>
      <p:sp>
        <p:nvSpPr>
          <p:cNvPr id="44050" name="Freeform 14"/>
          <p:cNvSpPr>
            <a:spLocks/>
          </p:cNvSpPr>
          <p:nvPr/>
        </p:nvSpPr>
        <p:spPr bwMode="auto">
          <a:xfrm>
            <a:off x="4724400" y="5943600"/>
            <a:ext cx="306388" cy="306388"/>
          </a:xfrm>
          <a:custGeom>
            <a:avLst/>
            <a:gdLst>
              <a:gd name="T0" fmla="*/ 2147483647 w 193"/>
              <a:gd name="T1" fmla="*/ 2147483647 h 193"/>
              <a:gd name="T2" fmla="*/ 2147483647 w 193"/>
              <a:gd name="T3" fmla="*/ 2147483647 h 193"/>
              <a:gd name="T4" fmla="*/ 2147483647 w 193"/>
              <a:gd name="T5" fmla="*/ 0 h 193"/>
              <a:gd name="T6" fmla="*/ 2147483647 w 193"/>
              <a:gd name="T7" fmla="*/ 2147483647 h 193"/>
              <a:gd name="T8" fmla="*/ 0 w 193"/>
              <a:gd name="T9" fmla="*/ 2147483647 h 193"/>
              <a:gd name="T10" fmla="*/ 2147483647 w 193"/>
              <a:gd name="T11" fmla="*/ 2147483647 h 193"/>
              <a:gd name="T12" fmla="*/ 2147483647 w 193"/>
              <a:gd name="T13" fmla="*/ 2147483647 h 193"/>
              <a:gd name="T14" fmla="*/ 2147483647 w 193"/>
              <a:gd name="T15" fmla="*/ 2147483647 h 193"/>
              <a:gd name="T16" fmla="*/ 2147483647 w 193"/>
              <a:gd name="T17" fmla="*/ 2147483647 h 19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3"/>
              <a:gd name="T28" fmla="*/ 0 h 193"/>
              <a:gd name="T29" fmla="*/ 193 w 193"/>
              <a:gd name="T30" fmla="*/ 193 h 19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3" h="193">
                <a:moveTo>
                  <a:pt x="192" y="96"/>
                </a:moveTo>
                <a:lnTo>
                  <a:pt x="113" y="79"/>
                </a:lnTo>
                <a:lnTo>
                  <a:pt x="96" y="0"/>
                </a:lnTo>
                <a:lnTo>
                  <a:pt x="79" y="79"/>
                </a:lnTo>
                <a:lnTo>
                  <a:pt x="0" y="96"/>
                </a:lnTo>
                <a:lnTo>
                  <a:pt x="79" y="113"/>
                </a:lnTo>
                <a:lnTo>
                  <a:pt x="96" y="192"/>
                </a:lnTo>
                <a:lnTo>
                  <a:pt x="113" y="113"/>
                </a:lnTo>
                <a:lnTo>
                  <a:pt x="192" y="96"/>
                </a:lnTo>
              </a:path>
            </a:pathLst>
          </a:custGeom>
          <a:solidFill>
            <a:srgbClr val="F8F800"/>
          </a:solidFill>
          <a:ln w="12700" cap="rnd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4051" name="Rectangle 15"/>
          <p:cNvSpPr>
            <a:spLocks noChangeArrowheads="1"/>
          </p:cNvSpPr>
          <p:nvPr/>
        </p:nvSpPr>
        <p:spPr bwMode="auto">
          <a:xfrm>
            <a:off x="6858000" y="1600200"/>
            <a:ext cx="2057400" cy="698500"/>
          </a:xfrm>
          <a:prstGeom prst="rect">
            <a:avLst/>
          </a:prstGeom>
          <a:solidFill>
            <a:srgbClr val="C7DAF7"/>
          </a:solidFill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/>
              <a:t>     </a:t>
            </a:r>
            <a:r>
              <a:rPr lang="en-US" sz="2000" b="1"/>
              <a:t>Represents</a:t>
            </a:r>
          </a:p>
          <a:p>
            <a:pPr algn="l" eaLnBrk="0" hangingPunct="0">
              <a:lnSpc>
                <a:spcPct val="30000"/>
              </a:lnSpc>
              <a:spcBef>
                <a:spcPct val="50000"/>
              </a:spcBef>
            </a:pPr>
            <a:r>
              <a:rPr lang="en-US" sz="2000" b="1"/>
              <a:t>    critical value</a:t>
            </a:r>
          </a:p>
        </p:txBody>
      </p:sp>
      <p:sp>
        <p:nvSpPr>
          <p:cNvPr id="44052" name="Freeform 16"/>
          <p:cNvSpPr>
            <a:spLocks/>
          </p:cNvSpPr>
          <p:nvPr/>
        </p:nvSpPr>
        <p:spPr bwMode="auto">
          <a:xfrm>
            <a:off x="6934200" y="1752600"/>
            <a:ext cx="306388" cy="306388"/>
          </a:xfrm>
          <a:custGeom>
            <a:avLst/>
            <a:gdLst>
              <a:gd name="T0" fmla="*/ 2147483647 w 193"/>
              <a:gd name="T1" fmla="*/ 2147483647 h 193"/>
              <a:gd name="T2" fmla="*/ 2147483647 w 193"/>
              <a:gd name="T3" fmla="*/ 2147483647 h 193"/>
              <a:gd name="T4" fmla="*/ 2147483647 w 193"/>
              <a:gd name="T5" fmla="*/ 0 h 193"/>
              <a:gd name="T6" fmla="*/ 2147483647 w 193"/>
              <a:gd name="T7" fmla="*/ 2147483647 h 193"/>
              <a:gd name="T8" fmla="*/ 0 w 193"/>
              <a:gd name="T9" fmla="*/ 2147483647 h 193"/>
              <a:gd name="T10" fmla="*/ 2147483647 w 193"/>
              <a:gd name="T11" fmla="*/ 2147483647 h 193"/>
              <a:gd name="T12" fmla="*/ 2147483647 w 193"/>
              <a:gd name="T13" fmla="*/ 2147483647 h 193"/>
              <a:gd name="T14" fmla="*/ 2147483647 w 193"/>
              <a:gd name="T15" fmla="*/ 2147483647 h 193"/>
              <a:gd name="T16" fmla="*/ 2147483647 w 193"/>
              <a:gd name="T17" fmla="*/ 2147483647 h 19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3"/>
              <a:gd name="T28" fmla="*/ 0 h 193"/>
              <a:gd name="T29" fmla="*/ 193 w 193"/>
              <a:gd name="T30" fmla="*/ 193 h 19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3" h="193">
                <a:moveTo>
                  <a:pt x="192" y="96"/>
                </a:moveTo>
                <a:lnTo>
                  <a:pt x="113" y="79"/>
                </a:lnTo>
                <a:lnTo>
                  <a:pt x="96" y="0"/>
                </a:lnTo>
                <a:lnTo>
                  <a:pt x="79" y="79"/>
                </a:lnTo>
                <a:lnTo>
                  <a:pt x="0" y="96"/>
                </a:lnTo>
                <a:lnTo>
                  <a:pt x="79" y="113"/>
                </a:lnTo>
                <a:lnTo>
                  <a:pt x="96" y="192"/>
                </a:lnTo>
                <a:lnTo>
                  <a:pt x="113" y="113"/>
                </a:lnTo>
                <a:lnTo>
                  <a:pt x="192" y="96"/>
                </a:lnTo>
              </a:path>
            </a:pathLst>
          </a:custGeom>
          <a:solidFill>
            <a:srgbClr val="F8F800"/>
          </a:solidFill>
          <a:ln w="12700" cap="rnd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4053" name="Rectangle 17"/>
          <p:cNvSpPr>
            <a:spLocks noChangeArrowheads="1"/>
          </p:cNvSpPr>
          <p:nvPr/>
        </p:nvSpPr>
        <p:spPr bwMode="auto">
          <a:xfrm>
            <a:off x="2286000" y="6019800"/>
            <a:ext cx="152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/>
              <a:t>Lower-tail test</a:t>
            </a:r>
          </a:p>
        </p:txBody>
      </p:sp>
      <p:sp>
        <p:nvSpPr>
          <p:cNvPr id="44054" name="Rectangle 19"/>
          <p:cNvSpPr>
            <a:spLocks noChangeArrowheads="1"/>
          </p:cNvSpPr>
          <p:nvPr/>
        </p:nvSpPr>
        <p:spPr bwMode="auto">
          <a:xfrm>
            <a:off x="1295400" y="1600200"/>
            <a:ext cx="3278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/>
              <a:t>Level of significance = </a:t>
            </a:r>
          </a:p>
        </p:txBody>
      </p:sp>
      <p:sp>
        <p:nvSpPr>
          <p:cNvPr id="44055" name="Rectangle 20"/>
          <p:cNvSpPr>
            <a:spLocks noChangeArrowheads="1"/>
          </p:cNvSpPr>
          <p:nvPr/>
        </p:nvSpPr>
        <p:spPr bwMode="auto">
          <a:xfrm flipH="1">
            <a:off x="4419600" y="1524000"/>
            <a:ext cx="530225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 b="1" i="1">
                <a:latin typeface="Symbol" pitchFamily="18" charset="2"/>
              </a:rPr>
              <a:t>a</a:t>
            </a:r>
          </a:p>
        </p:txBody>
      </p:sp>
      <p:sp>
        <p:nvSpPr>
          <p:cNvPr id="44056" name="Freeform 21"/>
          <p:cNvSpPr>
            <a:spLocks/>
          </p:cNvSpPr>
          <p:nvPr/>
        </p:nvSpPr>
        <p:spPr bwMode="auto">
          <a:xfrm flipH="1">
            <a:off x="6096000" y="4114800"/>
            <a:ext cx="917575" cy="455613"/>
          </a:xfrm>
          <a:custGeom>
            <a:avLst/>
            <a:gdLst>
              <a:gd name="T0" fmla="*/ 0 w 574"/>
              <a:gd name="T1" fmla="*/ 2147483647 h 287"/>
              <a:gd name="T2" fmla="*/ 2147483647 w 574"/>
              <a:gd name="T3" fmla="*/ 2147483647 h 287"/>
              <a:gd name="T4" fmla="*/ 2147483647 w 574"/>
              <a:gd name="T5" fmla="*/ 2147483647 h 287"/>
              <a:gd name="T6" fmla="*/ 2147483647 w 574"/>
              <a:gd name="T7" fmla="*/ 2147483647 h 287"/>
              <a:gd name="T8" fmla="*/ 2147483647 w 574"/>
              <a:gd name="T9" fmla="*/ 2147483647 h 287"/>
              <a:gd name="T10" fmla="*/ 2147483647 w 574"/>
              <a:gd name="T11" fmla="*/ 0 h 287"/>
              <a:gd name="T12" fmla="*/ 2147483647 w 574"/>
              <a:gd name="T13" fmla="*/ 2147483647 h 287"/>
              <a:gd name="T14" fmla="*/ 0 w 574"/>
              <a:gd name="T15" fmla="*/ 2147483647 h 287"/>
              <a:gd name="T16" fmla="*/ 0 w 574"/>
              <a:gd name="T17" fmla="*/ 2147483647 h 28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74"/>
              <a:gd name="T28" fmla="*/ 0 h 287"/>
              <a:gd name="T29" fmla="*/ 574 w 574"/>
              <a:gd name="T30" fmla="*/ 287 h 28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74" h="287">
                <a:moveTo>
                  <a:pt x="0" y="282"/>
                </a:moveTo>
                <a:lnTo>
                  <a:pt x="48" y="240"/>
                </a:lnTo>
                <a:lnTo>
                  <a:pt x="246" y="207"/>
                </a:lnTo>
                <a:lnTo>
                  <a:pt x="345" y="174"/>
                </a:lnTo>
                <a:lnTo>
                  <a:pt x="456" y="105"/>
                </a:lnTo>
                <a:lnTo>
                  <a:pt x="574" y="0"/>
                </a:lnTo>
                <a:lnTo>
                  <a:pt x="574" y="287"/>
                </a:lnTo>
                <a:lnTo>
                  <a:pt x="0" y="287"/>
                </a:lnTo>
                <a:lnTo>
                  <a:pt x="0" y="282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4057" name="Freeform 22"/>
          <p:cNvSpPr>
            <a:spLocks/>
          </p:cNvSpPr>
          <p:nvPr/>
        </p:nvSpPr>
        <p:spPr bwMode="auto">
          <a:xfrm>
            <a:off x="4038600" y="3581400"/>
            <a:ext cx="1447800" cy="914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4058" name="Freeform 23"/>
          <p:cNvSpPr>
            <a:spLocks/>
          </p:cNvSpPr>
          <p:nvPr/>
        </p:nvSpPr>
        <p:spPr bwMode="auto">
          <a:xfrm>
            <a:off x="5486400" y="3581400"/>
            <a:ext cx="1447800" cy="914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4059" name="Line 24"/>
          <p:cNvSpPr>
            <a:spLocks noChangeShapeType="1"/>
          </p:cNvSpPr>
          <p:nvPr/>
        </p:nvSpPr>
        <p:spPr bwMode="auto">
          <a:xfrm>
            <a:off x="3962400" y="4572000"/>
            <a:ext cx="3048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4060" name="Rectangle 25"/>
          <p:cNvSpPr>
            <a:spLocks noChangeArrowheads="1"/>
          </p:cNvSpPr>
          <p:nvPr/>
        </p:nvSpPr>
        <p:spPr bwMode="auto">
          <a:xfrm>
            <a:off x="5334000" y="4495800"/>
            <a:ext cx="3048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 b="1"/>
              <a:t>0</a:t>
            </a:r>
          </a:p>
        </p:txBody>
      </p:sp>
      <p:sp>
        <p:nvSpPr>
          <p:cNvPr id="44061" name="Freeform 26"/>
          <p:cNvSpPr>
            <a:spLocks/>
          </p:cNvSpPr>
          <p:nvPr/>
        </p:nvSpPr>
        <p:spPr bwMode="auto">
          <a:xfrm>
            <a:off x="5943600" y="4419600"/>
            <a:ext cx="306388" cy="306388"/>
          </a:xfrm>
          <a:custGeom>
            <a:avLst/>
            <a:gdLst>
              <a:gd name="T0" fmla="*/ 2147483647 w 193"/>
              <a:gd name="T1" fmla="*/ 2147483647 h 193"/>
              <a:gd name="T2" fmla="*/ 2147483647 w 193"/>
              <a:gd name="T3" fmla="*/ 2147483647 h 193"/>
              <a:gd name="T4" fmla="*/ 2147483647 w 193"/>
              <a:gd name="T5" fmla="*/ 0 h 193"/>
              <a:gd name="T6" fmla="*/ 2147483647 w 193"/>
              <a:gd name="T7" fmla="*/ 2147483647 h 193"/>
              <a:gd name="T8" fmla="*/ 0 w 193"/>
              <a:gd name="T9" fmla="*/ 2147483647 h 193"/>
              <a:gd name="T10" fmla="*/ 2147483647 w 193"/>
              <a:gd name="T11" fmla="*/ 2147483647 h 193"/>
              <a:gd name="T12" fmla="*/ 2147483647 w 193"/>
              <a:gd name="T13" fmla="*/ 2147483647 h 193"/>
              <a:gd name="T14" fmla="*/ 2147483647 w 193"/>
              <a:gd name="T15" fmla="*/ 2147483647 h 193"/>
              <a:gd name="T16" fmla="*/ 2147483647 w 193"/>
              <a:gd name="T17" fmla="*/ 2147483647 h 19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3"/>
              <a:gd name="T28" fmla="*/ 0 h 193"/>
              <a:gd name="T29" fmla="*/ 193 w 193"/>
              <a:gd name="T30" fmla="*/ 193 h 19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3" h="193">
                <a:moveTo>
                  <a:pt x="192" y="96"/>
                </a:moveTo>
                <a:lnTo>
                  <a:pt x="113" y="79"/>
                </a:lnTo>
                <a:lnTo>
                  <a:pt x="96" y="0"/>
                </a:lnTo>
                <a:lnTo>
                  <a:pt x="79" y="79"/>
                </a:lnTo>
                <a:lnTo>
                  <a:pt x="0" y="96"/>
                </a:lnTo>
                <a:lnTo>
                  <a:pt x="79" y="113"/>
                </a:lnTo>
                <a:lnTo>
                  <a:pt x="96" y="192"/>
                </a:lnTo>
                <a:lnTo>
                  <a:pt x="113" y="113"/>
                </a:lnTo>
                <a:lnTo>
                  <a:pt x="192" y="96"/>
                </a:lnTo>
              </a:path>
            </a:pathLst>
          </a:custGeom>
          <a:solidFill>
            <a:srgbClr val="F8F800"/>
          </a:solidFill>
          <a:ln w="12700" cap="rnd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4062" name="Line 28"/>
          <p:cNvSpPr>
            <a:spLocks noChangeShapeType="1"/>
          </p:cNvSpPr>
          <p:nvPr/>
        </p:nvSpPr>
        <p:spPr bwMode="auto">
          <a:xfrm flipH="1">
            <a:off x="6324600" y="4038600"/>
            <a:ext cx="6096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4063" name="Line 29"/>
          <p:cNvSpPr>
            <a:spLocks noChangeShapeType="1"/>
          </p:cNvSpPr>
          <p:nvPr/>
        </p:nvSpPr>
        <p:spPr bwMode="auto">
          <a:xfrm>
            <a:off x="304800" y="3429000"/>
            <a:ext cx="6858000" cy="0"/>
          </a:xfrm>
          <a:prstGeom prst="line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4064" name="Line 30"/>
          <p:cNvSpPr>
            <a:spLocks noChangeShapeType="1"/>
          </p:cNvSpPr>
          <p:nvPr/>
        </p:nvSpPr>
        <p:spPr bwMode="auto">
          <a:xfrm>
            <a:off x="304800" y="4953000"/>
            <a:ext cx="6858000" cy="0"/>
          </a:xfrm>
          <a:prstGeom prst="line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4065" name="Rectangle 31"/>
          <p:cNvSpPr>
            <a:spLocks noChangeArrowheads="1"/>
          </p:cNvSpPr>
          <p:nvPr/>
        </p:nvSpPr>
        <p:spPr bwMode="auto">
          <a:xfrm>
            <a:off x="2286000" y="4572000"/>
            <a:ext cx="152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/>
              <a:t>Upper-tail test</a:t>
            </a:r>
          </a:p>
        </p:txBody>
      </p:sp>
      <p:sp>
        <p:nvSpPr>
          <p:cNvPr id="44066" name="Rectangle 32"/>
          <p:cNvSpPr>
            <a:spLocks noChangeArrowheads="1"/>
          </p:cNvSpPr>
          <p:nvPr/>
        </p:nvSpPr>
        <p:spPr bwMode="auto">
          <a:xfrm>
            <a:off x="2286000" y="3048000"/>
            <a:ext cx="15240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/>
              <a:t>Two-tail test</a:t>
            </a:r>
          </a:p>
        </p:txBody>
      </p:sp>
      <p:sp>
        <p:nvSpPr>
          <p:cNvPr id="44067" name="Rectangle 33"/>
          <p:cNvSpPr>
            <a:spLocks noChangeArrowheads="1"/>
          </p:cNvSpPr>
          <p:nvPr/>
        </p:nvSpPr>
        <p:spPr bwMode="auto">
          <a:xfrm>
            <a:off x="7391400" y="2667000"/>
            <a:ext cx="1524000" cy="1003300"/>
          </a:xfrm>
          <a:prstGeom prst="rect">
            <a:avLst/>
          </a:prstGeom>
          <a:solidFill>
            <a:srgbClr val="C7DAF7"/>
          </a:solidFill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 b="1"/>
              <a:t>Rejection region is shaded</a:t>
            </a:r>
          </a:p>
        </p:txBody>
      </p:sp>
      <p:sp>
        <p:nvSpPr>
          <p:cNvPr id="44068" name="Freeform 34"/>
          <p:cNvSpPr>
            <a:spLocks/>
          </p:cNvSpPr>
          <p:nvPr/>
        </p:nvSpPr>
        <p:spPr bwMode="auto">
          <a:xfrm>
            <a:off x="6248400" y="2828925"/>
            <a:ext cx="762000" cy="304800"/>
          </a:xfrm>
          <a:custGeom>
            <a:avLst/>
            <a:gdLst>
              <a:gd name="T0" fmla="*/ 2147483647 w 480"/>
              <a:gd name="T1" fmla="*/ 2147483647 h 192"/>
              <a:gd name="T2" fmla="*/ 2147483647 w 480"/>
              <a:gd name="T3" fmla="*/ 2147483647 h 192"/>
              <a:gd name="T4" fmla="*/ 2147483647 w 480"/>
              <a:gd name="T5" fmla="*/ 2147483647 h 192"/>
              <a:gd name="T6" fmla="*/ 2147483647 w 480"/>
              <a:gd name="T7" fmla="*/ 2147483647 h 192"/>
              <a:gd name="T8" fmla="*/ 2147483647 w 480"/>
              <a:gd name="T9" fmla="*/ 2147483647 h 192"/>
              <a:gd name="T10" fmla="*/ 0 w 480"/>
              <a:gd name="T11" fmla="*/ 0 h 192"/>
              <a:gd name="T12" fmla="*/ 2147483647 w 480"/>
              <a:gd name="T13" fmla="*/ 2147483647 h 192"/>
              <a:gd name="T14" fmla="*/ 2147483647 w 480"/>
              <a:gd name="T15" fmla="*/ 2147483647 h 192"/>
              <a:gd name="T16" fmla="*/ 2147483647 w 480"/>
              <a:gd name="T17" fmla="*/ 2147483647 h 19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80"/>
              <a:gd name="T28" fmla="*/ 0 h 192"/>
              <a:gd name="T29" fmla="*/ 480 w 480"/>
              <a:gd name="T30" fmla="*/ 192 h 19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80" h="192">
                <a:moveTo>
                  <a:pt x="480" y="180"/>
                </a:moveTo>
                <a:lnTo>
                  <a:pt x="432" y="138"/>
                </a:lnTo>
                <a:lnTo>
                  <a:pt x="233" y="105"/>
                </a:lnTo>
                <a:lnTo>
                  <a:pt x="134" y="72"/>
                </a:lnTo>
                <a:lnTo>
                  <a:pt x="22" y="3"/>
                </a:lnTo>
                <a:lnTo>
                  <a:pt x="0" y="0"/>
                </a:lnTo>
                <a:lnTo>
                  <a:pt x="12" y="192"/>
                </a:lnTo>
                <a:lnTo>
                  <a:pt x="480" y="185"/>
                </a:lnTo>
                <a:lnTo>
                  <a:pt x="480" y="180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4069" name="Rectangle 35"/>
          <p:cNvSpPr>
            <a:spLocks noChangeArrowheads="1"/>
          </p:cNvSpPr>
          <p:nvPr/>
        </p:nvSpPr>
        <p:spPr bwMode="auto">
          <a:xfrm>
            <a:off x="6700838" y="2212975"/>
            <a:ext cx="69056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/>
              <a:t> /2</a:t>
            </a:r>
          </a:p>
        </p:txBody>
      </p:sp>
      <p:sp>
        <p:nvSpPr>
          <p:cNvPr id="44070" name="Freeform 36"/>
          <p:cNvSpPr>
            <a:spLocks/>
          </p:cNvSpPr>
          <p:nvPr/>
        </p:nvSpPr>
        <p:spPr bwMode="auto">
          <a:xfrm>
            <a:off x="3962400" y="2819400"/>
            <a:ext cx="752475" cy="303213"/>
          </a:xfrm>
          <a:custGeom>
            <a:avLst/>
            <a:gdLst>
              <a:gd name="T0" fmla="*/ 0 w 474"/>
              <a:gd name="T1" fmla="*/ 2147483647 h 191"/>
              <a:gd name="T2" fmla="*/ 2147483647 w 474"/>
              <a:gd name="T3" fmla="*/ 2147483647 h 191"/>
              <a:gd name="T4" fmla="*/ 2147483647 w 474"/>
              <a:gd name="T5" fmla="*/ 2147483647 h 191"/>
              <a:gd name="T6" fmla="*/ 2147483647 w 474"/>
              <a:gd name="T7" fmla="*/ 2147483647 h 191"/>
              <a:gd name="T8" fmla="*/ 2147483647 w 474"/>
              <a:gd name="T9" fmla="*/ 2147483647 h 191"/>
              <a:gd name="T10" fmla="*/ 2147483647 w 474"/>
              <a:gd name="T11" fmla="*/ 0 h 191"/>
              <a:gd name="T12" fmla="*/ 2147483647 w 474"/>
              <a:gd name="T13" fmla="*/ 2147483647 h 191"/>
              <a:gd name="T14" fmla="*/ 0 w 474"/>
              <a:gd name="T15" fmla="*/ 2147483647 h 191"/>
              <a:gd name="T16" fmla="*/ 0 w 474"/>
              <a:gd name="T17" fmla="*/ 2147483647 h 19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474"/>
              <a:gd name="T28" fmla="*/ 0 h 191"/>
              <a:gd name="T29" fmla="*/ 474 w 474"/>
              <a:gd name="T30" fmla="*/ 191 h 19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474" h="191">
                <a:moveTo>
                  <a:pt x="0" y="186"/>
                </a:moveTo>
                <a:lnTo>
                  <a:pt x="48" y="144"/>
                </a:lnTo>
                <a:lnTo>
                  <a:pt x="246" y="111"/>
                </a:lnTo>
                <a:lnTo>
                  <a:pt x="345" y="78"/>
                </a:lnTo>
                <a:lnTo>
                  <a:pt x="456" y="9"/>
                </a:lnTo>
                <a:lnTo>
                  <a:pt x="474" y="0"/>
                </a:lnTo>
                <a:lnTo>
                  <a:pt x="468" y="186"/>
                </a:lnTo>
                <a:lnTo>
                  <a:pt x="0" y="191"/>
                </a:lnTo>
                <a:lnTo>
                  <a:pt x="0" y="186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4071" name="Freeform 37"/>
          <p:cNvSpPr>
            <a:spLocks/>
          </p:cNvSpPr>
          <p:nvPr/>
        </p:nvSpPr>
        <p:spPr bwMode="auto">
          <a:xfrm>
            <a:off x="4038600" y="2133600"/>
            <a:ext cx="1447800" cy="914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4072" name="Freeform 38"/>
          <p:cNvSpPr>
            <a:spLocks/>
          </p:cNvSpPr>
          <p:nvPr/>
        </p:nvSpPr>
        <p:spPr bwMode="auto">
          <a:xfrm>
            <a:off x="5486400" y="2133600"/>
            <a:ext cx="1447800" cy="914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4073" name="Line 39"/>
          <p:cNvSpPr>
            <a:spLocks noChangeShapeType="1"/>
          </p:cNvSpPr>
          <p:nvPr/>
        </p:nvSpPr>
        <p:spPr bwMode="auto">
          <a:xfrm>
            <a:off x="3962400" y="3124200"/>
            <a:ext cx="3048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4074" name="Rectangle 40"/>
          <p:cNvSpPr>
            <a:spLocks noChangeArrowheads="1"/>
          </p:cNvSpPr>
          <p:nvPr/>
        </p:nvSpPr>
        <p:spPr bwMode="auto">
          <a:xfrm>
            <a:off x="5334000" y="3048000"/>
            <a:ext cx="3048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 b="1"/>
              <a:t>0</a:t>
            </a:r>
          </a:p>
        </p:txBody>
      </p:sp>
      <p:sp>
        <p:nvSpPr>
          <p:cNvPr id="44075" name="Freeform 41"/>
          <p:cNvSpPr>
            <a:spLocks/>
          </p:cNvSpPr>
          <p:nvPr/>
        </p:nvSpPr>
        <p:spPr bwMode="auto">
          <a:xfrm>
            <a:off x="4572000" y="2971800"/>
            <a:ext cx="306388" cy="306388"/>
          </a:xfrm>
          <a:custGeom>
            <a:avLst/>
            <a:gdLst>
              <a:gd name="T0" fmla="*/ 2147483647 w 193"/>
              <a:gd name="T1" fmla="*/ 2147483647 h 193"/>
              <a:gd name="T2" fmla="*/ 2147483647 w 193"/>
              <a:gd name="T3" fmla="*/ 2147483647 h 193"/>
              <a:gd name="T4" fmla="*/ 2147483647 w 193"/>
              <a:gd name="T5" fmla="*/ 0 h 193"/>
              <a:gd name="T6" fmla="*/ 2147483647 w 193"/>
              <a:gd name="T7" fmla="*/ 2147483647 h 193"/>
              <a:gd name="T8" fmla="*/ 0 w 193"/>
              <a:gd name="T9" fmla="*/ 2147483647 h 193"/>
              <a:gd name="T10" fmla="*/ 2147483647 w 193"/>
              <a:gd name="T11" fmla="*/ 2147483647 h 193"/>
              <a:gd name="T12" fmla="*/ 2147483647 w 193"/>
              <a:gd name="T13" fmla="*/ 2147483647 h 193"/>
              <a:gd name="T14" fmla="*/ 2147483647 w 193"/>
              <a:gd name="T15" fmla="*/ 2147483647 h 193"/>
              <a:gd name="T16" fmla="*/ 2147483647 w 193"/>
              <a:gd name="T17" fmla="*/ 2147483647 h 19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3"/>
              <a:gd name="T28" fmla="*/ 0 h 193"/>
              <a:gd name="T29" fmla="*/ 193 w 193"/>
              <a:gd name="T30" fmla="*/ 193 h 19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3" h="193">
                <a:moveTo>
                  <a:pt x="192" y="96"/>
                </a:moveTo>
                <a:lnTo>
                  <a:pt x="113" y="79"/>
                </a:lnTo>
                <a:lnTo>
                  <a:pt x="96" y="0"/>
                </a:lnTo>
                <a:lnTo>
                  <a:pt x="79" y="79"/>
                </a:lnTo>
                <a:lnTo>
                  <a:pt x="0" y="96"/>
                </a:lnTo>
                <a:lnTo>
                  <a:pt x="79" y="113"/>
                </a:lnTo>
                <a:lnTo>
                  <a:pt x="96" y="192"/>
                </a:lnTo>
                <a:lnTo>
                  <a:pt x="113" y="113"/>
                </a:lnTo>
                <a:lnTo>
                  <a:pt x="192" y="96"/>
                </a:lnTo>
              </a:path>
            </a:pathLst>
          </a:custGeom>
          <a:solidFill>
            <a:srgbClr val="F8F800"/>
          </a:solidFill>
          <a:ln w="12700" cap="rnd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4076" name="Freeform 43"/>
          <p:cNvSpPr>
            <a:spLocks/>
          </p:cNvSpPr>
          <p:nvPr/>
        </p:nvSpPr>
        <p:spPr bwMode="auto">
          <a:xfrm>
            <a:off x="6094413" y="2971800"/>
            <a:ext cx="306387" cy="306388"/>
          </a:xfrm>
          <a:custGeom>
            <a:avLst/>
            <a:gdLst>
              <a:gd name="T0" fmla="*/ 2147483647 w 193"/>
              <a:gd name="T1" fmla="*/ 2147483647 h 193"/>
              <a:gd name="T2" fmla="*/ 2147483647 w 193"/>
              <a:gd name="T3" fmla="*/ 2147483647 h 193"/>
              <a:gd name="T4" fmla="*/ 2147483647 w 193"/>
              <a:gd name="T5" fmla="*/ 0 h 193"/>
              <a:gd name="T6" fmla="*/ 2147483647 w 193"/>
              <a:gd name="T7" fmla="*/ 2147483647 h 193"/>
              <a:gd name="T8" fmla="*/ 0 w 193"/>
              <a:gd name="T9" fmla="*/ 2147483647 h 193"/>
              <a:gd name="T10" fmla="*/ 2147483647 w 193"/>
              <a:gd name="T11" fmla="*/ 2147483647 h 193"/>
              <a:gd name="T12" fmla="*/ 2147483647 w 193"/>
              <a:gd name="T13" fmla="*/ 2147483647 h 193"/>
              <a:gd name="T14" fmla="*/ 2147483647 w 193"/>
              <a:gd name="T15" fmla="*/ 2147483647 h 193"/>
              <a:gd name="T16" fmla="*/ 2147483647 w 193"/>
              <a:gd name="T17" fmla="*/ 2147483647 h 19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93"/>
              <a:gd name="T28" fmla="*/ 0 h 193"/>
              <a:gd name="T29" fmla="*/ 193 w 193"/>
              <a:gd name="T30" fmla="*/ 193 h 19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93" h="193">
                <a:moveTo>
                  <a:pt x="192" y="96"/>
                </a:moveTo>
                <a:lnTo>
                  <a:pt x="113" y="79"/>
                </a:lnTo>
                <a:lnTo>
                  <a:pt x="96" y="0"/>
                </a:lnTo>
                <a:lnTo>
                  <a:pt x="79" y="79"/>
                </a:lnTo>
                <a:lnTo>
                  <a:pt x="0" y="96"/>
                </a:lnTo>
                <a:lnTo>
                  <a:pt x="79" y="113"/>
                </a:lnTo>
                <a:lnTo>
                  <a:pt x="96" y="192"/>
                </a:lnTo>
                <a:lnTo>
                  <a:pt x="113" y="113"/>
                </a:lnTo>
                <a:lnTo>
                  <a:pt x="192" y="96"/>
                </a:lnTo>
              </a:path>
            </a:pathLst>
          </a:custGeom>
          <a:solidFill>
            <a:srgbClr val="F8F800"/>
          </a:solidFill>
          <a:ln w="12700" cap="rnd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4077" name="Rectangle 44"/>
          <p:cNvSpPr>
            <a:spLocks noChangeArrowheads="1"/>
          </p:cNvSpPr>
          <p:nvPr/>
        </p:nvSpPr>
        <p:spPr bwMode="auto">
          <a:xfrm>
            <a:off x="6553200" y="2136775"/>
            <a:ext cx="385763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 b="1" i="1">
                <a:latin typeface="Symbol" pitchFamily="18" charset="2"/>
              </a:rPr>
              <a:t>a</a:t>
            </a:r>
          </a:p>
        </p:txBody>
      </p:sp>
      <p:sp>
        <p:nvSpPr>
          <p:cNvPr id="44078" name="Rectangle 45"/>
          <p:cNvSpPr>
            <a:spLocks noChangeArrowheads="1"/>
          </p:cNvSpPr>
          <p:nvPr/>
        </p:nvSpPr>
        <p:spPr bwMode="auto">
          <a:xfrm>
            <a:off x="3957638" y="2212975"/>
            <a:ext cx="69056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/>
              <a:t> /2</a:t>
            </a:r>
          </a:p>
        </p:txBody>
      </p:sp>
      <p:sp>
        <p:nvSpPr>
          <p:cNvPr id="44079" name="Rectangle 46"/>
          <p:cNvSpPr>
            <a:spLocks noChangeArrowheads="1"/>
          </p:cNvSpPr>
          <p:nvPr/>
        </p:nvSpPr>
        <p:spPr bwMode="auto">
          <a:xfrm>
            <a:off x="3810000" y="2136775"/>
            <a:ext cx="385763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 b="1" i="1">
                <a:latin typeface="Symbol" pitchFamily="18" charset="2"/>
              </a:rPr>
              <a:t>a</a:t>
            </a:r>
          </a:p>
        </p:txBody>
      </p:sp>
      <p:sp>
        <p:nvSpPr>
          <p:cNvPr id="44080" name="Line 47"/>
          <p:cNvSpPr>
            <a:spLocks noChangeShapeType="1"/>
          </p:cNvSpPr>
          <p:nvPr/>
        </p:nvSpPr>
        <p:spPr bwMode="auto">
          <a:xfrm>
            <a:off x="4267200" y="2667000"/>
            <a:ext cx="38100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4081" name="Line 48"/>
          <p:cNvSpPr>
            <a:spLocks noChangeShapeType="1"/>
          </p:cNvSpPr>
          <p:nvPr/>
        </p:nvSpPr>
        <p:spPr bwMode="auto">
          <a:xfrm flipH="1">
            <a:off x="6324600" y="2590800"/>
            <a:ext cx="5334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4082" name="Rectangle 49"/>
          <p:cNvSpPr>
            <a:spLocks noChangeArrowheads="1"/>
          </p:cNvSpPr>
          <p:nvPr/>
        </p:nvSpPr>
        <p:spPr bwMode="auto">
          <a:xfrm>
            <a:off x="762000" y="2209800"/>
            <a:ext cx="1914525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50000"/>
              </a:spcBef>
            </a:pPr>
            <a:r>
              <a:rPr lang="en-US" sz="2800"/>
              <a:t>H</a:t>
            </a:r>
            <a:r>
              <a:rPr lang="en-US" sz="2800" baseline="-25000"/>
              <a:t>0</a:t>
            </a:r>
            <a:r>
              <a:rPr lang="en-US" sz="2800"/>
              <a:t>: </a:t>
            </a:r>
            <a:r>
              <a:rPr lang="el-GR"/>
              <a:t>μ</a:t>
            </a:r>
            <a:r>
              <a:rPr lang="en-US" sz="2800"/>
              <a:t> = 3    H</a:t>
            </a:r>
            <a:r>
              <a:rPr lang="en-US" sz="2800" baseline="-25000"/>
              <a:t>1</a:t>
            </a:r>
            <a:r>
              <a:rPr lang="en-US" sz="2800"/>
              <a:t>: </a:t>
            </a:r>
            <a:r>
              <a:rPr lang="el-GR"/>
              <a:t>μ</a:t>
            </a:r>
            <a:r>
              <a:rPr lang="en-US" sz="2800"/>
              <a:t> </a:t>
            </a:r>
            <a:r>
              <a:rPr lang="en-US" sz="2800">
                <a:cs typeface="Arial" charset="0"/>
              </a:rPr>
              <a:t>≠</a:t>
            </a:r>
            <a:r>
              <a:rPr lang="en-US" sz="2800"/>
              <a:t> 3</a:t>
            </a:r>
          </a:p>
        </p:txBody>
      </p:sp>
      <p:sp>
        <p:nvSpPr>
          <p:cNvPr id="44083" name="Slide Number Placeholder 5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11BE916F-100A-4617-BE00-A815A8862EB8}" type="slidenum">
              <a:rPr lang="en-US" smtClean="0">
                <a:latin typeface="Arial" charset="0"/>
              </a:rPr>
              <a:pPr/>
              <a:t>10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1447800" y="3810000"/>
            <a:ext cx="5715000" cy="609600"/>
          </a:xfrm>
          <a:prstGeom prst="rect">
            <a:avLst/>
          </a:prstGeom>
          <a:solidFill>
            <a:srgbClr val="FDE0B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Errors in Making Decisions</a:t>
            </a:r>
          </a:p>
        </p:txBody>
      </p:sp>
      <p:sp>
        <p:nvSpPr>
          <p:cNvPr id="45060" name="Rectangle 4"/>
          <p:cNvSpPr>
            <a:spLocks noGrp="1" noChangeArrowheads="1"/>
          </p:cNvSpPr>
          <p:nvPr>
            <p:ph idx="1"/>
          </p:nvPr>
        </p:nvSpPr>
        <p:spPr>
          <a:xfrm>
            <a:off x="1066800" y="1716088"/>
            <a:ext cx="7848600" cy="4532312"/>
          </a:xfrm>
        </p:spPr>
        <p:txBody>
          <a:bodyPr/>
          <a:lstStyle/>
          <a:p>
            <a:pPr eaLnBrk="1" hangingPunct="1"/>
            <a:r>
              <a:rPr lang="en-US" b="1" smtClean="0"/>
              <a:t>Type I Error</a:t>
            </a:r>
            <a:r>
              <a:rPr lang="en-US" smtClean="0"/>
              <a:t> </a:t>
            </a:r>
          </a:p>
          <a:p>
            <a:pPr lvl="1" eaLnBrk="1" hangingPunct="1"/>
            <a:r>
              <a:rPr lang="en-US" sz="2800" smtClean="0"/>
              <a:t>Reject a true null hypothesis</a:t>
            </a:r>
          </a:p>
          <a:p>
            <a:pPr lvl="1" eaLnBrk="1" hangingPunct="1"/>
            <a:r>
              <a:rPr lang="en-US" sz="2800" smtClean="0"/>
              <a:t>Considered a serious type of error</a:t>
            </a:r>
          </a:p>
          <a:p>
            <a:pPr lvl="1" eaLnBrk="1" hangingPunct="1">
              <a:buFont typeface="Wingdings" pitchFamily="2" charset="2"/>
              <a:buNone/>
            </a:pPr>
            <a:endParaRPr lang="en-US" sz="2800" smtClean="0"/>
          </a:p>
          <a:p>
            <a:pPr lvl="1" eaLnBrk="1" hangingPunct="1">
              <a:buFont typeface="Wingdings" pitchFamily="2" charset="2"/>
              <a:buNone/>
            </a:pPr>
            <a:r>
              <a:rPr lang="en-US" sz="2800" smtClean="0"/>
              <a:t>The probability of Type I Error is </a:t>
            </a:r>
            <a:r>
              <a:rPr lang="en-US" sz="3200" b="1" smtClean="0">
                <a:sym typeface="Symbol" pitchFamily="18" charset="2"/>
              </a:rPr>
              <a:t></a:t>
            </a:r>
          </a:p>
          <a:p>
            <a:pPr lvl="2" eaLnBrk="1" hangingPunct="1">
              <a:lnSpc>
                <a:spcPct val="140000"/>
              </a:lnSpc>
            </a:pPr>
            <a:r>
              <a:rPr lang="en-US" sz="2400" smtClean="0"/>
              <a:t>Called </a:t>
            </a:r>
            <a:r>
              <a:rPr lang="en-US" sz="2400" smtClean="0">
                <a:solidFill>
                  <a:schemeClr val="folHlink"/>
                </a:solidFill>
              </a:rPr>
              <a:t>level of significance</a:t>
            </a:r>
            <a:r>
              <a:rPr lang="en-US" sz="2400" smtClean="0"/>
              <a:t> of the test</a:t>
            </a:r>
          </a:p>
          <a:p>
            <a:pPr lvl="2" eaLnBrk="1" hangingPunct="1"/>
            <a:r>
              <a:rPr lang="en-US" sz="2400" smtClean="0"/>
              <a:t>Set by researcher in advance</a:t>
            </a:r>
          </a:p>
        </p:txBody>
      </p:sp>
      <p:sp>
        <p:nvSpPr>
          <p:cNvPr id="4506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5062" name="Slide Number Placeholder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B4C4374E-6A8B-4789-AE2F-80742A95D5A6}" type="slidenum">
              <a:rPr lang="en-US" smtClean="0">
                <a:latin typeface="Arial" charset="0"/>
              </a:rPr>
              <a:pPr/>
              <a:t>11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1524000" y="3429000"/>
            <a:ext cx="5791200" cy="685800"/>
          </a:xfrm>
          <a:prstGeom prst="rect">
            <a:avLst/>
          </a:prstGeom>
          <a:solidFill>
            <a:srgbClr val="FDE0B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Errors in Making Decisions</a:t>
            </a:r>
          </a:p>
        </p:txBody>
      </p:sp>
      <p:sp>
        <p:nvSpPr>
          <p:cNvPr id="46084" name="Rectangle 4"/>
          <p:cNvSpPr>
            <a:spLocks noGrp="1" noChangeArrowheads="1"/>
          </p:cNvSpPr>
          <p:nvPr>
            <p:ph idx="1"/>
          </p:nvPr>
        </p:nvSpPr>
        <p:spPr>
          <a:xfrm>
            <a:off x="1143000" y="1981200"/>
            <a:ext cx="7467600" cy="3817938"/>
          </a:xfrm>
        </p:spPr>
        <p:txBody>
          <a:bodyPr/>
          <a:lstStyle/>
          <a:p>
            <a:pPr eaLnBrk="1" hangingPunct="1"/>
            <a:r>
              <a:rPr lang="en-US" b="1" smtClean="0"/>
              <a:t>Type II Error</a:t>
            </a:r>
          </a:p>
          <a:p>
            <a:pPr lvl="1" eaLnBrk="1" hangingPunct="1"/>
            <a:r>
              <a:rPr lang="en-US" sz="2800" smtClean="0"/>
              <a:t>Fail to reject a false null hypothesis</a:t>
            </a:r>
          </a:p>
          <a:p>
            <a:pPr lvl="1" eaLnBrk="1" hangingPunct="1">
              <a:buFont typeface="Wingdings" pitchFamily="2" charset="2"/>
              <a:buNone/>
            </a:pPr>
            <a:endParaRPr lang="en-US" sz="2800" smtClean="0"/>
          </a:p>
          <a:p>
            <a:pPr lvl="1" eaLnBrk="1" hangingPunct="1">
              <a:buFont typeface="Wingdings" pitchFamily="2" charset="2"/>
              <a:buNone/>
            </a:pPr>
            <a:r>
              <a:rPr lang="en-US" sz="2800" smtClean="0"/>
              <a:t>The probability of Type II Error is  </a:t>
            </a:r>
            <a:r>
              <a:rPr lang="el-GR" sz="2800" smtClean="0">
                <a:cs typeface="Arial" charset="0"/>
              </a:rPr>
              <a:t>β</a:t>
            </a:r>
          </a:p>
        </p:txBody>
      </p:sp>
      <p:sp>
        <p:nvSpPr>
          <p:cNvPr id="4608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6086" name="Text Box 5"/>
          <p:cNvSpPr txBox="1">
            <a:spLocks noChangeArrowheads="1"/>
          </p:cNvSpPr>
          <p:nvPr/>
        </p:nvSpPr>
        <p:spPr bwMode="auto">
          <a:xfrm>
            <a:off x="7543800" y="1223963"/>
            <a:ext cx="145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sp>
        <p:nvSpPr>
          <p:cNvPr id="46087" name="Slide Number Placeholder 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EE574BFC-4E32-4AB9-95CA-ED2EF1E1B7B5}" type="slidenum">
              <a:rPr lang="en-US" smtClean="0">
                <a:latin typeface="Arial" charset="0"/>
              </a:rPr>
              <a:pPr/>
              <a:t>12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Outcomes and Probabilities</a:t>
            </a:r>
          </a:p>
        </p:txBody>
      </p:sp>
      <p:sp>
        <p:nvSpPr>
          <p:cNvPr id="4710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7108" name="Rectangle 2"/>
          <p:cNvSpPr>
            <a:spLocks noChangeArrowheads="1"/>
          </p:cNvSpPr>
          <p:nvPr/>
        </p:nvSpPr>
        <p:spPr bwMode="auto">
          <a:xfrm>
            <a:off x="4114800" y="2438400"/>
            <a:ext cx="4572000" cy="1066800"/>
          </a:xfrm>
          <a:prstGeom prst="rect">
            <a:avLst/>
          </a:prstGeom>
          <a:solidFill>
            <a:srgbClr val="FDE0BD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09" name="Rectangle 3"/>
          <p:cNvSpPr>
            <a:spLocks noChangeArrowheads="1"/>
          </p:cNvSpPr>
          <p:nvPr/>
        </p:nvSpPr>
        <p:spPr bwMode="auto">
          <a:xfrm>
            <a:off x="2593975" y="2971800"/>
            <a:ext cx="1539875" cy="2743200"/>
          </a:xfrm>
          <a:prstGeom prst="rect">
            <a:avLst/>
          </a:prstGeom>
          <a:solidFill>
            <a:srgbClr val="C7DAF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10" name="Rectangle 5"/>
          <p:cNvSpPr>
            <a:spLocks noChangeArrowheads="1"/>
          </p:cNvSpPr>
          <p:nvPr/>
        </p:nvSpPr>
        <p:spPr bwMode="auto">
          <a:xfrm>
            <a:off x="5029200" y="2514600"/>
            <a:ext cx="2792413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/>
            <a:r>
              <a:rPr lang="en-US" b="1">
                <a:solidFill>
                  <a:srgbClr val="008000"/>
                </a:solidFill>
              </a:rPr>
              <a:t>Actual Situation</a:t>
            </a:r>
            <a:endParaRPr lang="en-US">
              <a:solidFill>
                <a:srgbClr val="008000"/>
              </a:solidFill>
            </a:endParaRPr>
          </a:p>
        </p:txBody>
      </p:sp>
      <p:sp>
        <p:nvSpPr>
          <p:cNvPr id="47111" name="Rectangle 6"/>
          <p:cNvSpPr>
            <a:spLocks noChangeArrowheads="1"/>
          </p:cNvSpPr>
          <p:nvPr/>
        </p:nvSpPr>
        <p:spPr bwMode="auto">
          <a:xfrm>
            <a:off x="2670175" y="3048000"/>
            <a:ext cx="1450975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b="1">
                <a:solidFill>
                  <a:srgbClr val="008000"/>
                </a:solidFill>
              </a:rPr>
              <a:t>Decision</a:t>
            </a:r>
          </a:p>
        </p:txBody>
      </p:sp>
      <p:sp>
        <p:nvSpPr>
          <p:cNvPr id="47112" name="Rectangle 7"/>
          <p:cNvSpPr>
            <a:spLocks noChangeArrowheads="1"/>
          </p:cNvSpPr>
          <p:nvPr/>
        </p:nvSpPr>
        <p:spPr bwMode="auto">
          <a:xfrm>
            <a:off x="2809875" y="3538538"/>
            <a:ext cx="11303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/>
              <a:t>Do Not</a:t>
            </a:r>
          </a:p>
        </p:txBody>
      </p:sp>
      <p:sp>
        <p:nvSpPr>
          <p:cNvPr id="47113" name="Rectangle 8"/>
          <p:cNvSpPr>
            <a:spLocks noChangeArrowheads="1"/>
          </p:cNvSpPr>
          <p:nvPr/>
        </p:nvSpPr>
        <p:spPr bwMode="auto">
          <a:xfrm>
            <a:off x="2849563" y="3898900"/>
            <a:ext cx="104616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/>
              <a:t>Reject</a:t>
            </a:r>
          </a:p>
        </p:txBody>
      </p:sp>
      <p:sp>
        <p:nvSpPr>
          <p:cNvPr id="47114" name="Rectangle 9"/>
          <p:cNvSpPr>
            <a:spLocks noChangeArrowheads="1"/>
          </p:cNvSpPr>
          <p:nvPr/>
        </p:nvSpPr>
        <p:spPr bwMode="auto">
          <a:xfrm>
            <a:off x="3141663" y="4259263"/>
            <a:ext cx="401637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b="1"/>
              <a:t>H</a:t>
            </a:r>
          </a:p>
        </p:txBody>
      </p:sp>
      <p:sp>
        <p:nvSpPr>
          <p:cNvPr id="47115" name="Rectangle 10"/>
          <p:cNvSpPr>
            <a:spLocks noChangeArrowheads="1"/>
          </p:cNvSpPr>
          <p:nvPr/>
        </p:nvSpPr>
        <p:spPr bwMode="auto">
          <a:xfrm>
            <a:off x="3362325" y="4395788"/>
            <a:ext cx="293688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1600" b="1"/>
              <a:t>0</a:t>
            </a:r>
          </a:p>
        </p:txBody>
      </p:sp>
      <p:sp>
        <p:nvSpPr>
          <p:cNvPr id="47116" name="Rectangle 11"/>
          <p:cNvSpPr>
            <a:spLocks noChangeArrowheads="1"/>
          </p:cNvSpPr>
          <p:nvPr/>
        </p:nvSpPr>
        <p:spPr bwMode="auto">
          <a:xfrm>
            <a:off x="4462463" y="3733800"/>
            <a:ext cx="14605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/>
            <a:r>
              <a:rPr lang="en-US" b="1">
                <a:solidFill>
                  <a:schemeClr val="folHlink"/>
                </a:solidFill>
              </a:rPr>
              <a:t>No Error</a:t>
            </a:r>
          </a:p>
          <a:p>
            <a:pPr algn="l" eaLnBrk="0" hangingPunct="0"/>
            <a:r>
              <a:rPr lang="en-US" b="1"/>
              <a:t> </a:t>
            </a:r>
            <a:r>
              <a:rPr lang="en-US" b="1">
                <a:solidFill>
                  <a:schemeClr val="hlink"/>
                </a:solidFill>
              </a:rPr>
              <a:t>(1 -  </a:t>
            </a:r>
            <a:r>
              <a:rPr lang="en-US" b="1" i="1">
                <a:solidFill>
                  <a:schemeClr val="hlink"/>
                </a:solidFill>
              </a:rPr>
              <a:t> </a:t>
            </a:r>
            <a:r>
              <a:rPr lang="en-US" b="1">
                <a:solidFill>
                  <a:schemeClr val="hlink"/>
                </a:solidFill>
              </a:rPr>
              <a:t> )</a:t>
            </a:r>
          </a:p>
        </p:txBody>
      </p:sp>
      <p:sp>
        <p:nvSpPr>
          <p:cNvPr id="47117" name="Rectangle 12"/>
          <p:cNvSpPr>
            <a:spLocks noChangeArrowheads="1"/>
          </p:cNvSpPr>
          <p:nvPr/>
        </p:nvSpPr>
        <p:spPr bwMode="auto">
          <a:xfrm>
            <a:off x="5105400" y="4114800"/>
            <a:ext cx="373063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b="1">
                <a:solidFill>
                  <a:schemeClr val="hlink"/>
                </a:solidFill>
                <a:latin typeface="Symbol" pitchFamily="18" charset="2"/>
              </a:rPr>
              <a:t>a</a:t>
            </a:r>
          </a:p>
        </p:txBody>
      </p:sp>
      <p:sp>
        <p:nvSpPr>
          <p:cNvPr id="47118" name="Rectangle 13"/>
          <p:cNvSpPr>
            <a:spLocks noChangeArrowheads="1"/>
          </p:cNvSpPr>
          <p:nvPr/>
        </p:nvSpPr>
        <p:spPr bwMode="auto">
          <a:xfrm>
            <a:off x="6324600" y="3733800"/>
            <a:ext cx="2058988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b="1">
                <a:solidFill>
                  <a:schemeClr val="folHlink"/>
                </a:solidFill>
              </a:rPr>
              <a:t>Type II Error</a:t>
            </a:r>
            <a:r>
              <a:rPr lang="en-US" b="1"/>
              <a:t> </a:t>
            </a:r>
          </a:p>
          <a:p>
            <a:pPr eaLnBrk="0" hangingPunct="0"/>
            <a:r>
              <a:rPr lang="en-US" b="1">
                <a:solidFill>
                  <a:schemeClr val="hlink"/>
                </a:solidFill>
              </a:rPr>
              <a:t>( </a:t>
            </a:r>
            <a:r>
              <a:rPr lang="el-GR" b="1">
                <a:solidFill>
                  <a:schemeClr val="hlink"/>
                </a:solidFill>
                <a:cs typeface="Arial" charset="0"/>
                <a:sym typeface="Symbol" pitchFamily="18" charset="2"/>
              </a:rPr>
              <a:t>β</a:t>
            </a:r>
            <a:r>
              <a:rPr lang="en-US" b="1">
                <a:solidFill>
                  <a:schemeClr val="hlink"/>
                </a:solidFill>
                <a:cs typeface="Arial" charset="0"/>
                <a:sym typeface="Symbol" pitchFamily="18" charset="2"/>
              </a:rPr>
              <a:t> )</a:t>
            </a:r>
            <a:endParaRPr lang="en-US" b="1">
              <a:solidFill>
                <a:schemeClr val="hlink"/>
              </a:solidFill>
            </a:endParaRPr>
          </a:p>
        </p:txBody>
      </p:sp>
      <p:sp>
        <p:nvSpPr>
          <p:cNvPr id="47119" name="Rectangle 14"/>
          <p:cNvSpPr>
            <a:spLocks noChangeArrowheads="1"/>
          </p:cNvSpPr>
          <p:nvPr/>
        </p:nvSpPr>
        <p:spPr bwMode="auto">
          <a:xfrm>
            <a:off x="2849563" y="4800600"/>
            <a:ext cx="1046162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/>
              <a:t>Reject</a:t>
            </a:r>
          </a:p>
        </p:txBody>
      </p:sp>
      <p:sp>
        <p:nvSpPr>
          <p:cNvPr id="47120" name="Rectangle 15"/>
          <p:cNvSpPr>
            <a:spLocks noChangeArrowheads="1"/>
          </p:cNvSpPr>
          <p:nvPr/>
        </p:nvSpPr>
        <p:spPr bwMode="auto">
          <a:xfrm>
            <a:off x="3141663" y="5160963"/>
            <a:ext cx="401637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b="1"/>
              <a:t>H</a:t>
            </a:r>
          </a:p>
        </p:txBody>
      </p:sp>
      <p:sp>
        <p:nvSpPr>
          <p:cNvPr id="47121" name="Rectangle 16"/>
          <p:cNvSpPr>
            <a:spLocks noChangeArrowheads="1"/>
          </p:cNvSpPr>
          <p:nvPr/>
        </p:nvSpPr>
        <p:spPr bwMode="auto">
          <a:xfrm>
            <a:off x="3362325" y="5295900"/>
            <a:ext cx="293688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1600" b="1"/>
              <a:t>0</a:t>
            </a:r>
          </a:p>
        </p:txBody>
      </p:sp>
      <p:sp>
        <p:nvSpPr>
          <p:cNvPr id="47122" name="Rectangle 17"/>
          <p:cNvSpPr>
            <a:spLocks noChangeArrowheads="1"/>
          </p:cNvSpPr>
          <p:nvPr/>
        </p:nvSpPr>
        <p:spPr bwMode="auto">
          <a:xfrm>
            <a:off x="4267200" y="4800600"/>
            <a:ext cx="1890713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b="1">
                <a:solidFill>
                  <a:schemeClr val="folHlink"/>
                </a:solidFill>
              </a:rPr>
              <a:t>Type I Error</a:t>
            </a:r>
          </a:p>
          <a:p>
            <a:pPr eaLnBrk="0" hangingPunct="0"/>
            <a:r>
              <a:rPr lang="en-US" b="1">
                <a:solidFill>
                  <a:schemeClr val="hlink"/>
                </a:solidFill>
              </a:rPr>
              <a:t>(    )</a:t>
            </a:r>
          </a:p>
        </p:txBody>
      </p:sp>
      <p:sp>
        <p:nvSpPr>
          <p:cNvPr id="47123" name="Rectangle 18"/>
          <p:cNvSpPr>
            <a:spLocks noChangeArrowheads="1"/>
          </p:cNvSpPr>
          <p:nvPr/>
        </p:nvSpPr>
        <p:spPr bwMode="auto">
          <a:xfrm>
            <a:off x="5029200" y="5181600"/>
            <a:ext cx="373063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b="1">
                <a:solidFill>
                  <a:schemeClr val="hlink"/>
                </a:solidFill>
                <a:latin typeface="Symbol" pitchFamily="18" charset="2"/>
              </a:rPr>
              <a:t>a</a:t>
            </a:r>
          </a:p>
        </p:txBody>
      </p:sp>
      <p:sp>
        <p:nvSpPr>
          <p:cNvPr id="47124" name="Rectangle 19"/>
          <p:cNvSpPr>
            <a:spLocks noChangeArrowheads="1"/>
          </p:cNvSpPr>
          <p:nvPr/>
        </p:nvSpPr>
        <p:spPr bwMode="auto">
          <a:xfrm>
            <a:off x="2590800" y="1752600"/>
            <a:ext cx="6096000" cy="473075"/>
          </a:xfrm>
          <a:prstGeom prst="rect">
            <a:avLst/>
          </a:prstGeom>
          <a:solidFill>
            <a:srgbClr val="FDE0BD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b="1"/>
              <a:t>Possible Hypothesis Test Outcomes</a:t>
            </a:r>
          </a:p>
        </p:txBody>
      </p:sp>
      <p:sp>
        <p:nvSpPr>
          <p:cNvPr id="47125" name="Line 21"/>
          <p:cNvSpPr>
            <a:spLocks noChangeShapeType="1"/>
          </p:cNvSpPr>
          <p:nvPr/>
        </p:nvSpPr>
        <p:spPr bwMode="auto">
          <a:xfrm>
            <a:off x="6219825" y="2978150"/>
            <a:ext cx="0" cy="27432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7126" name="Rectangle 22"/>
          <p:cNvSpPr>
            <a:spLocks noChangeArrowheads="1"/>
          </p:cNvSpPr>
          <p:nvPr/>
        </p:nvSpPr>
        <p:spPr bwMode="auto">
          <a:xfrm>
            <a:off x="2600325" y="2438400"/>
            <a:ext cx="6086475" cy="32766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27" name="Rectangle 23"/>
          <p:cNvSpPr>
            <a:spLocks noChangeArrowheads="1"/>
          </p:cNvSpPr>
          <p:nvPr/>
        </p:nvSpPr>
        <p:spPr bwMode="auto">
          <a:xfrm>
            <a:off x="6705600" y="3048000"/>
            <a:ext cx="142875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/>
              <a:t> H</a:t>
            </a:r>
            <a:r>
              <a:rPr lang="en-US" baseline="-25000"/>
              <a:t>0</a:t>
            </a:r>
            <a:r>
              <a:rPr lang="en-US"/>
              <a:t> False</a:t>
            </a:r>
          </a:p>
        </p:txBody>
      </p:sp>
      <p:sp>
        <p:nvSpPr>
          <p:cNvPr id="47128" name="Rectangle 24"/>
          <p:cNvSpPr>
            <a:spLocks noChangeArrowheads="1"/>
          </p:cNvSpPr>
          <p:nvPr/>
        </p:nvSpPr>
        <p:spPr bwMode="auto">
          <a:xfrm>
            <a:off x="4495800" y="3048000"/>
            <a:ext cx="1309688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/>
              <a:t> H</a:t>
            </a:r>
            <a:r>
              <a:rPr lang="en-US" baseline="-25000"/>
              <a:t>0</a:t>
            </a:r>
            <a:r>
              <a:rPr lang="en-US"/>
              <a:t> True</a:t>
            </a:r>
          </a:p>
        </p:txBody>
      </p:sp>
      <p:sp>
        <p:nvSpPr>
          <p:cNvPr id="47129" name="Line 25"/>
          <p:cNvSpPr>
            <a:spLocks noChangeShapeType="1"/>
          </p:cNvSpPr>
          <p:nvPr/>
        </p:nvSpPr>
        <p:spPr bwMode="auto">
          <a:xfrm>
            <a:off x="2590800" y="2971800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30" name="Line 26"/>
          <p:cNvSpPr>
            <a:spLocks noChangeShapeType="1"/>
          </p:cNvSpPr>
          <p:nvPr/>
        </p:nvSpPr>
        <p:spPr bwMode="auto">
          <a:xfrm>
            <a:off x="4133850" y="2443163"/>
            <a:ext cx="0" cy="3276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31" name="Line 27"/>
          <p:cNvSpPr>
            <a:spLocks noChangeShapeType="1"/>
          </p:cNvSpPr>
          <p:nvPr/>
        </p:nvSpPr>
        <p:spPr bwMode="auto">
          <a:xfrm>
            <a:off x="2590800" y="4724400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32" name="Rectangle 28"/>
          <p:cNvSpPr>
            <a:spLocks noChangeArrowheads="1"/>
          </p:cNvSpPr>
          <p:nvPr/>
        </p:nvSpPr>
        <p:spPr bwMode="auto">
          <a:xfrm>
            <a:off x="341313" y="4038600"/>
            <a:ext cx="1966912" cy="1193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b="1"/>
              <a:t>Key:</a:t>
            </a:r>
          </a:p>
          <a:p>
            <a:pPr eaLnBrk="0" hangingPunct="0"/>
            <a:r>
              <a:rPr lang="en-US" b="1">
                <a:solidFill>
                  <a:schemeClr val="folHlink"/>
                </a:solidFill>
              </a:rPr>
              <a:t>Outcome</a:t>
            </a:r>
          </a:p>
          <a:p>
            <a:pPr eaLnBrk="0" hangingPunct="0"/>
            <a:r>
              <a:rPr lang="en-US" b="1">
                <a:solidFill>
                  <a:schemeClr val="hlink"/>
                </a:solidFill>
              </a:rPr>
              <a:t>(Probability)</a:t>
            </a:r>
          </a:p>
        </p:txBody>
      </p:sp>
      <p:sp>
        <p:nvSpPr>
          <p:cNvPr id="47133" name="Line 29"/>
          <p:cNvSpPr>
            <a:spLocks noChangeShapeType="1"/>
          </p:cNvSpPr>
          <p:nvPr/>
        </p:nvSpPr>
        <p:spPr bwMode="auto">
          <a:xfrm>
            <a:off x="2590800" y="3505200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7134" name="Rectangle 30"/>
          <p:cNvSpPr>
            <a:spLocks noChangeArrowheads="1"/>
          </p:cNvSpPr>
          <p:nvPr/>
        </p:nvSpPr>
        <p:spPr bwMode="auto">
          <a:xfrm>
            <a:off x="6675438" y="4800600"/>
            <a:ext cx="150177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b="1">
                <a:solidFill>
                  <a:schemeClr val="folHlink"/>
                </a:solidFill>
              </a:rPr>
              <a:t>No Error</a:t>
            </a:r>
            <a:r>
              <a:rPr lang="en-US" b="1"/>
              <a:t> </a:t>
            </a:r>
          </a:p>
          <a:p>
            <a:pPr eaLnBrk="0" hangingPunct="0"/>
            <a:r>
              <a:rPr lang="en-US" b="1">
                <a:solidFill>
                  <a:schemeClr val="hlink"/>
                </a:solidFill>
              </a:rPr>
              <a:t>( 1 - </a:t>
            </a:r>
            <a:r>
              <a:rPr lang="el-GR" b="1">
                <a:solidFill>
                  <a:schemeClr val="hlink"/>
                </a:solidFill>
                <a:cs typeface="Arial" charset="0"/>
                <a:sym typeface="Symbol" pitchFamily="18" charset="2"/>
              </a:rPr>
              <a:t>β</a:t>
            </a:r>
            <a:r>
              <a:rPr lang="en-US" b="1">
                <a:solidFill>
                  <a:schemeClr val="hlink"/>
                </a:solidFill>
                <a:cs typeface="Arial" charset="0"/>
                <a:sym typeface="Symbol" pitchFamily="18" charset="2"/>
              </a:rPr>
              <a:t> )</a:t>
            </a:r>
            <a:endParaRPr lang="en-US" b="1">
              <a:solidFill>
                <a:schemeClr val="hlink"/>
              </a:solidFill>
            </a:endParaRPr>
          </a:p>
        </p:txBody>
      </p:sp>
      <p:sp>
        <p:nvSpPr>
          <p:cNvPr id="47135" name="Slide Number Placeholder 3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60837F18-72CA-444B-90E5-1E3A53488722}" type="slidenum">
              <a:rPr lang="en-US" smtClean="0">
                <a:latin typeface="Arial" charset="0"/>
              </a:rPr>
              <a:pPr/>
              <a:t>13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Type I &amp; II Error Relationship</a:t>
            </a:r>
          </a:p>
        </p:txBody>
      </p:sp>
      <p:sp>
        <p:nvSpPr>
          <p:cNvPr id="4813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8132" name="Rectangle 2"/>
          <p:cNvSpPr>
            <a:spLocks noChangeArrowheads="1"/>
          </p:cNvSpPr>
          <p:nvPr/>
        </p:nvSpPr>
        <p:spPr bwMode="auto">
          <a:xfrm>
            <a:off x="1371600" y="4648200"/>
            <a:ext cx="6705600" cy="1524000"/>
          </a:xfrm>
          <a:prstGeom prst="rect">
            <a:avLst/>
          </a:prstGeom>
          <a:solidFill>
            <a:srgbClr val="FDE0B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33" name="Text Box 4"/>
          <p:cNvSpPr txBox="1">
            <a:spLocks noChangeArrowheads="1"/>
          </p:cNvSpPr>
          <p:nvPr/>
        </p:nvSpPr>
        <p:spPr bwMode="auto">
          <a:xfrm>
            <a:off x="685800" y="2057400"/>
            <a:ext cx="7848600" cy="39751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Clr>
                <a:schemeClr val="folHlink"/>
              </a:buClr>
              <a:buSzPct val="120000"/>
              <a:buFont typeface="Wingdings" pitchFamily="2" charset="2"/>
              <a:buChar char="§"/>
            </a:pPr>
            <a:r>
              <a:rPr lang="en-US"/>
              <a:t> </a:t>
            </a:r>
            <a:r>
              <a:rPr lang="en-US" sz="2800"/>
              <a:t>Type I and Type II errors can not happen at</a:t>
            </a:r>
          </a:p>
          <a:p>
            <a:pPr algn="l">
              <a:lnSpc>
                <a:spcPct val="30000"/>
              </a:lnSpc>
              <a:spcBef>
                <a:spcPct val="50000"/>
              </a:spcBef>
              <a:buClr>
                <a:schemeClr val="folHlink"/>
              </a:buClr>
              <a:buSzPct val="120000"/>
              <a:buFont typeface="Wingdings" pitchFamily="2" charset="2"/>
              <a:buNone/>
            </a:pPr>
            <a:r>
              <a:rPr lang="en-US" sz="2800"/>
              <a:t>   the same time</a:t>
            </a:r>
          </a:p>
          <a:p>
            <a:pPr lvl="1" algn="l">
              <a:spcBef>
                <a:spcPct val="50000"/>
              </a:spcBef>
              <a:buClr>
                <a:schemeClr val="hlink"/>
              </a:buClr>
              <a:buSzPct val="70000"/>
              <a:buFont typeface="Wingdings" pitchFamily="2" charset="2"/>
              <a:buChar char="§"/>
            </a:pPr>
            <a:r>
              <a:rPr lang="en-US" sz="2800"/>
              <a:t> Type I error can only occur if H</a:t>
            </a:r>
            <a:r>
              <a:rPr lang="en-US" sz="2800" baseline="-25000"/>
              <a:t>0</a:t>
            </a:r>
            <a:r>
              <a:rPr lang="en-US" sz="2800"/>
              <a:t> is </a:t>
            </a:r>
            <a:r>
              <a:rPr lang="en-US" sz="2800">
                <a:solidFill>
                  <a:schemeClr val="folHlink"/>
                </a:solidFill>
              </a:rPr>
              <a:t>true</a:t>
            </a:r>
          </a:p>
          <a:p>
            <a:pPr lvl="1" algn="l">
              <a:spcBef>
                <a:spcPct val="50000"/>
              </a:spcBef>
              <a:buClr>
                <a:schemeClr val="hlink"/>
              </a:buClr>
              <a:buSzPct val="70000"/>
              <a:buFont typeface="Wingdings" pitchFamily="2" charset="2"/>
              <a:buChar char="§"/>
            </a:pPr>
            <a:r>
              <a:rPr lang="en-US" sz="2800"/>
              <a:t> Type II error can only occur if H</a:t>
            </a:r>
            <a:r>
              <a:rPr lang="en-US" sz="2800" baseline="-25000"/>
              <a:t>0</a:t>
            </a:r>
            <a:r>
              <a:rPr lang="en-US" sz="2800"/>
              <a:t> is </a:t>
            </a:r>
            <a:r>
              <a:rPr lang="en-US" sz="2800">
                <a:solidFill>
                  <a:schemeClr val="folHlink"/>
                </a:solidFill>
              </a:rPr>
              <a:t>false</a:t>
            </a:r>
          </a:p>
          <a:p>
            <a:pPr lvl="1" algn="l">
              <a:spcBef>
                <a:spcPct val="5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endParaRPr lang="en-US"/>
          </a:p>
          <a:p>
            <a:pPr algn="l">
              <a:spcBef>
                <a:spcPct val="50000"/>
              </a:spcBef>
              <a:buClr>
                <a:schemeClr val="folHlink"/>
              </a:buClr>
              <a:buSzPct val="120000"/>
              <a:buFont typeface="Wingdings" pitchFamily="2" charset="2"/>
              <a:buNone/>
            </a:pPr>
            <a:r>
              <a:rPr lang="en-US"/>
              <a:t>  	</a:t>
            </a:r>
            <a:r>
              <a:rPr lang="en-US" sz="2800"/>
              <a:t>If Type I error probability ( </a:t>
            </a:r>
            <a:r>
              <a:rPr lang="en-US" sz="2800" b="1">
                <a:sym typeface="Symbol" pitchFamily="18" charset="2"/>
              </a:rPr>
              <a:t></a:t>
            </a:r>
            <a:r>
              <a:rPr lang="en-US" sz="2800"/>
              <a:t> )      , then </a:t>
            </a:r>
          </a:p>
          <a:p>
            <a:pPr algn="l">
              <a:spcBef>
                <a:spcPct val="50000"/>
              </a:spcBef>
              <a:buClr>
                <a:schemeClr val="folHlink"/>
              </a:buClr>
              <a:buFont typeface="Wingdings" pitchFamily="2" charset="2"/>
              <a:buNone/>
            </a:pPr>
            <a:r>
              <a:rPr lang="en-US" sz="2800"/>
              <a:t>   	Type II error probability ( </a:t>
            </a:r>
            <a:r>
              <a:rPr lang="el-GR" sz="2800">
                <a:cs typeface="Arial" charset="0"/>
              </a:rPr>
              <a:t>β</a:t>
            </a:r>
            <a:r>
              <a:rPr lang="en-US" sz="2800"/>
              <a:t> )</a:t>
            </a:r>
          </a:p>
        </p:txBody>
      </p:sp>
      <p:sp>
        <p:nvSpPr>
          <p:cNvPr id="48134" name="AutoShape 5"/>
          <p:cNvSpPr>
            <a:spLocks noChangeArrowheads="1"/>
          </p:cNvSpPr>
          <p:nvPr/>
        </p:nvSpPr>
        <p:spPr bwMode="auto">
          <a:xfrm>
            <a:off x="6477000" y="4876800"/>
            <a:ext cx="381000" cy="457200"/>
          </a:xfrm>
          <a:prstGeom prst="upArrow">
            <a:avLst>
              <a:gd name="adj1" fmla="val 50000"/>
              <a:gd name="adj2" fmla="val 30000"/>
            </a:avLst>
          </a:prstGeom>
          <a:solidFill>
            <a:schemeClr val="hlink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35" name="AutoShape 6"/>
          <p:cNvSpPr>
            <a:spLocks noChangeArrowheads="1"/>
          </p:cNvSpPr>
          <p:nvPr/>
        </p:nvSpPr>
        <p:spPr bwMode="auto">
          <a:xfrm rot="10800000">
            <a:off x="6248400" y="5562600"/>
            <a:ext cx="381000" cy="457200"/>
          </a:xfrm>
          <a:prstGeom prst="upArrow">
            <a:avLst>
              <a:gd name="adj1" fmla="val 50000"/>
              <a:gd name="adj2" fmla="val 30000"/>
            </a:avLst>
          </a:prstGeom>
          <a:solidFill>
            <a:schemeClr val="folHlink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8136" name="Slide Number Placeholder 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E5F070A8-0F89-48FF-8F7E-ECA828266A7A}" type="slidenum">
              <a:rPr lang="en-US" smtClean="0">
                <a:latin typeface="Arial" charset="0"/>
              </a:rPr>
              <a:pPr/>
              <a:t>14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403225"/>
            <a:ext cx="7543800" cy="762000"/>
          </a:xfrm>
        </p:spPr>
        <p:txBody>
          <a:bodyPr/>
          <a:lstStyle/>
          <a:p>
            <a:pPr eaLnBrk="1" hangingPunct="1"/>
            <a:r>
              <a:rPr lang="en-US" smtClean="0"/>
              <a:t>Factors Affecting Type II Error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600200"/>
            <a:ext cx="7543800" cy="46482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en-US" smtClean="0"/>
              <a:t>All else equal,</a:t>
            </a:r>
          </a:p>
          <a:p>
            <a:pPr lvl="1" eaLnBrk="1" hangingPunct="1">
              <a:lnSpc>
                <a:spcPct val="110000"/>
              </a:lnSpc>
            </a:pPr>
            <a:r>
              <a:rPr lang="en-US" smtClean="0"/>
              <a:t>  </a:t>
            </a:r>
            <a:r>
              <a:rPr lang="el-GR" smtClean="0">
                <a:cs typeface="Arial" charset="0"/>
              </a:rPr>
              <a:t>β</a:t>
            </a:r>
            <a:r>
              <a:rPr lang="en-US" smtClean="0"/>
              <a:t>          when the difference between hypothesized parameter and its true value</a:t>
            </a:r>
          </a:p>
          <a:p>
            <a:pPr lvl="1" eaLnBrk="1" hangingPunct="1">
              <a:lnSpc>
                <a:spcPct val="110000"/>
              </a:lnSpc>
            </a:pPr>
            <a:endParaRPr lang="en-US" smtClean="0"/>
          </a:p>
          <a:p>
            <a:pPr lvl="1" eaLnBrk="1" hangingPunct="1">
              <a:lnSpc>
                <a:spcPct val="110000"/>
              </a:lnSpc>
              <a:spcBef>
                <a:spcPct val="45000"/>
              </a:spcBef>
            </a:pPr>
            <a:r>
              <a:rPr lang="en-US" smtClean="0">
                <a:cs typeface="Arial" charset="0"/>
              </a:rPr>
              <a:t>  </a:t>
            </a:r>
            <a:r>
              <a:rPr lang="el-GR" sz="3200" smtClean="0">
                <a:cs typeface="Arial" charset="0"/>
              </a:rPr>
              <a:t>β</a:t>
            </a:r>
            <a:r>
              <a:rPr lang="en-US" smtClean="0"/>
              <a:t> 	when    </a:t>
            </a:r>
            <a:r>
              <a:rPr lang="en-US" sz="3200" b="1" smtClean="0">
                <a:sym typeface="Symbol" pitchFamily="18" charset="2"/>
              </a:rPr>
              <a:t></a:t>
            </a:r>
            <a:endParaRPr lang="en-US" sz="3200" b="1" smtClean="0"/>
          </a:p>
          <a:p>
            <a:pPr lvl="1" eaLnBrk="1" hangingPunct="1">
              <a:lnSpc>
                <a:spcPct val="110000"/>
              </a:lnSpc>
              <a:spcBef>
                <a:spcPct val="45000"/>
              </a:spcBef>
            </a:pPr>
            <a:r>
              <a:rPr lang="en-US" smtClean="0">
                <a:cs typeface="Arial" charset="0"/>
              </a:rPr>
              <a:t>  </a:t>
            </a:r>
            <a:r>
              <a:rPr lang="el-GR" sz="3200" smtClean="0">
                <a:cs typeface="Arial" charset="0"/>
              </a:rPr>
              <a:t>β</a:t>
            </a:r>
            <a:r>
              <a:rPr lang="en-US" smtClean="0"/>
              <a:t> 	when    </a:t>
            </a:r>
            <a:r>
              <a:rPr lang="el-GR" sz="3200" smtClean="0">
                <a:cs typeface="Arial" charset="0"/>
              </a:rPr>
              <a:t>σ</a:t>
            </a:r>
            <a:endParaRPr lang="en-US" smtClean="0"/>
          </a:p>
          <a:p>
            <a:pPr lvl="1" eaLnBrk="1" hangingPunct="1">
              <a:lnSpc>
                <a:spcPct val="110000"/>
              </a:lnSpc>
              <a:spcBef>
                <a:spcPct val="45000"/>
              </a:spcBef>
            </a:pPr>
            <a:r>
              <a:rPr lang="en-US" smtClean="0"/>
              <a:t>  </a:t>
            </a:r>
            <a:r>
              <a:rPr lang="el-GR" sz="3200" smtClean="0">
                <a:cs typeface="Arial" charset="0"/>
              </a:rPr>
              <a:t>β</a:t>
            </a:r>
            <a:r>
              <a:rPr lang="en-US" smtClean="0"/>
              <a:t> 	when    </a:t>
            </a:r>
            <a:r>
              <a:rPr lang="en-US" sz="3200" i="1" smtClean="0"/>
              <a:t>n</a:t>
            </a:r>
          </a:p>
        </p:txBody>
      </p:sp>
      <p:sp>
        <p:nvSpPr>
          <p:cNvPr id="4915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9157" name="AutoShape 4"/>
          <p:cNvSpPr>
            <a:spLocks noChangeArrowheads="1"/>
          </p:cNvSpPr>
          <p:nvPr/>
        </p:nvSpPr>
        <p:spPr bwMode="auto">
          <a:xfrm>
            <a:off x="2057400" y="5257800"/>
            <a:ext cx="381000" cy="457200"/>
          </a:xfrm>
          <a:prstGeom prst="upArrow">
            <a:avLst>
              <a:gd name="adj1" fmla="val 50000"/>
              <a:gd name="adj2" fmla="val 30000"/>
            </a:avLst>
          </a:prstGeom>
          <a:solidFill>
            <a:schemeClr val="hlink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9158" name="AutoShape 5"/>
          <p:cNvSpPr>
            <a:spLocks noChangeArrowheads="1"/>
          </p:cNvSpPr>
          <p:nvPr/>
        </p:nvSpPr>
        <p:spPr bwMode="auto">
          <a:xfrm rot="10800000">
            <a:off x="4038600" y="5257800"/>
            <a:ext cx="381000" cy="457200"/>
          </a:xfrm>
          <a:prstGeom prst="upArrow">
            <a:avLst>
              <a:gd name="adj1" fmla="val 50000"/>
              <a:gd name="adj2" fmla="val 30000"/>
            </a:avLst>
          </a:prstGeom>
          <a:solidFill>
            <a:schemeClr val="folHlink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9159" name="AutoShape 6"/>
          <p:cNvSpPr>
            <a:spLocks noChangeArrowheads="1"/>
          </p:cNvSpPr>
          <p:nvPr/>
        </p:nvSpPr>
        <p:spPr bwMode="auto">
          <a:xfrm>
            <a:off x="2057400" y="2133600"/>
            <a:ext cx="381000" cy="457200"/>
          </a:xfrm>
          <a:prstGeom prst="upArrow">
            <a:avLst>
              <a:gd name="adj1" fmla="val 50000"/>
              <a:gd name="adj2" fmla="val 30000"/>
            </a:avLst>
          </a:prstGeom>
          <a:solidFill>
            <a:schemeClr val="hlink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9160" name="AutoShape 7"/>
          <p:cNvSpPr>
            <a:spLocks noChangeArrowheads="1"/>
          </p:cNvSpPr>
          <p:nvPr/>
        </p:nvSpPr>
        <p:spPr bwMode="auto">
          <a:xfrm rot="10800000">
            <a:off x="7315200" y="2590800"/>
            <a:ext cx="381000" cy="457200"/>
          </a:xfrm>
          <a:prstGeom prst="upArrow">
            <a:avLst>
              <a:gd name="adj1" fmla="val 50000"/>
              <a:gd name="adj2" fmla="val 30000"/>
            </a:avLst>
          </a:prstGeom>
          <a:solidFill>
            <a:schemeClr val="folHlink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9161" name="AutoShape 8"/>
          <p:cNvSpPr>
            <a:spLocks noChangeArrowheads="1"/>
          </p:cNvSpPr>
          <p:nvPr/>
        </p:nvSpPr>
        <p:spPr bwMode="auto">
          <a:xfrm>
            <a:off x="2057400" y="4495800"/>
            <a:ext cx="381000" cy="457200"/>
          </a:xfrm>
          <a:prstGeom prst="upArrow">
            <a:avLst>
              <a:gd name="adj1" fmla="val 50000"/>
              <a:gd name="adj2" fmla="val 30000"/>
            </a:avLst>
          </a:prstGeom>
          <a:solidFill>
            <a:schemeClr val="hlink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9162" name="AutoShape 9"/>
          <p:cNvSpPr>
            <a:spLocks noChangeArrowheads="1"/>
          </p:cNvSpPr>
          <p:nvPr/>
        </p:nvSpPr>
        <p:spPr bwMode="auto">
          <a:xfrm>
            <a:off x="2057400" y="3733800"/>
            <a:ext cx="381000" cy="457200"/>
          </a:xfrm>
          <a:prstGeom prst="upArrow">
            <a:avLst>
              <a:gd name="adj1" fmla="val 50000"/>
              <a:gd name="adj2" fmla="val 30000"/>
            </a:avLst>
          </a:prstGeom>
          <a:solidFill>
            <a:schemeClr val="hlink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9163" name="AutoShape 10"/>
          <p:cNvSpPr>
            <a:spLocks noChangeArrowheads="1"/>
          </p:cNvSpPr>
          <p:nvPr/>
        </p:nvSpPr>
        <p:spPr bwMode="auto">
          <a:xfrm rot="10800000">
            <a:off x="4038600" y="3733800"/>
            <a:ext cx="381000" cy="457200"/>
          </a:xfrm>
          <a:prstGeom prst="upArrow">
            <a:avLst>
              <a:gd name="adj1" fmla="val 50000"/>
              <a:gd name="adj2" fmla="val 30000"/>
            </a:avLst>
          </a:prstGeom>
          <a:solidFill>
            <a:schemeClr val="folHlink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9164" name="AutoShape 11"/>
          <p:cNvSpPr>
            <a:spLocks noChangeArrowheads="1"/>
          </p:cNvSpPr>
          <p:nvPr/>
        </p:nvSpPr>
        <p:spPr bwMode="auto">
          <a:xfrm>
            <a:off x="4038600" y="4419600"/>
            <a:ext cx="381000" cy="457200"/>
          </a:xfrm>
          <a:prstGeom prst="upArrow">
            <a:avLst>
              <a:gd name="adj1" fmla="val 50000"/>
              <a:gd name="adj2" fmla="val 30000"/>
            </a:avLst>
          </a:prstGeom>
          <a:solidFill>
            <a:schemeClr val="hlink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9165" name="Slide Number Placeholder 1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AF93074F-E239-418A-A7D1-89C2D4A2B294}" type="slidenum">
              <a:rPr lang="en-US" smtClean="0">
                <a:latin typeface="Arial" charset="0"/>
              </a:rPr>
              <a:pPr/>
              <a:t>15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Power of the Test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</a:t>
            </a:r>
            <a:r>
              <a:rPr lang="en-US" smtClean="0">
                <a:solidFill>
                  <a:schemeClr val="folHlink"/>
                </a:solidFill>
              </a:rPr>
              <a:t>power</a:t>
            </a:r>
            <a:r>
              <a:rPr lang="en-US" smtClean="0">
                <a:solidFill>
                  <a:schemeClr val="bg2"/>
                </a:solidFill>
              </a:rPr>
              <a:t> of a test</a:t>
            </a:r>
            <a:r>
              <a:rPr lang="en-US" smtClean="0"/>
              <a:t> is the probability of rejecting a null hypothesis that is false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i.e.,     Power = P(Reject H</a:t>
            </a:r>
            <a:r>
              <a:rPr lang="en-US" baseline="-25000" smtClean="0"/>
              <a:t>0</a:t>
            </a:r>
            <a:r>
              <a:rPr lang="en-US" smtClean="0"/>
              <a:t> | H</a:t>
            </a:r>
            <a:r>
              <a:rPr lang="en-US" baseline="-25000" smtClean="0"/>
              <a:t>1</a:t>
            </a:r>
            <a:r>
              <a:rPr lang="en-US" smtClean="0"/>
              <a:t> is true)</a:t>
            </a:r>
          </a:p>
          <a:p>
            <a:pPr eaLnBrk="1" hangingPunct="1"/>
            <a:endParaRPr lang="en-US" smtClean="0"/>
          </a:p>
          <a:p>
            <a:pPr lvl="1" eaLnBrk="1" hangingPunct="1"/>
            <a:r>
              <a:rPr lang="en-US" smtClean="0"/>
              <a:t>Power of the test increases as the sample size increases</a:t>
            </a:r>
          </a:p>
          <a:p>
            <a:pPr lvl="1" eaLnBrk="1" hangingPunct="1"/>
            <a:endParaRPr lang="en-US" smtClean="0"/>
          </a:p>
        </p:txBody>
      </p:sp>
      <p:sp>
        <p:nvSpPr>
          <p:cNvPr id="5018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018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D909FE98-64E0-46A2-9D69-CCEB6B1C69E3}" type="slidenum">
              <a:rPr lang="en-US" smtClean="0">
                <a:latin typeface="Arial" charset="0"/>
              </a:rPr>
              <a:pPr/>
              <a:t>16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73038"/>
            <a:ext cx="7793038" cy="1143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Test of Hypothesis</a:t>
            </a:r>
            <a:br>
              <a:rPr lang="en-US" smtClean="0"/>
            </a:br>
            <a:r>
              <a:rPr lang="en-US" smtClean="0"/>
              <a:t>for the Mean (</a:t>
            </a:r>
            <a:r>
              <a:rPr lang="el-GR" smtClean="0">
                <a:cs typeface="Arial" charset="0"/>
              </a:rPr>
              <a:t>σ</a:t>
            </a:r>
            <a:r>
              <a:rPr lang="en-US" smtClean="0">
                <a:cs typeface="Arial" charset="0"/>
              </a:rPr>
              <a:t> Known)</a:t>
            </a:r>
            <a:endParaRPr lang="el-GR" smtClean="0">
              <a:cs typeface="Arial" charset="0"/>
            </a:endParaRPr>
          </a:p>
        </p:txBody>
      </p:sp>
      <p:sp>
        <p:nvSpPr>
          <p:cNvPr id="3079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524000"/>
            <a:ext cx="8077200" cy="1258888"/>
          </a:xfrm>
        </p:spPr>
        <p:txBody>
          <a:bodyPr/>
          <a:lstStyle/>
          <a:p>
            <a:pPr eaLnBrk="1" hangingPunct="1"/>
            <a:r>
              <a:rPr lang="en-US" sz="2700" smtClean="0"/>
              <a:t>Convert sample result (   ) to a </a:t>
            </a:r>
            <a:r>
              <a:rPr lang="en-US" sz="2700" smtClean="0">
                <a:solidFill>
                  <a:schemeClr val="folHlink"/>
                </a:solidFill>
              </a:rPr>
              <a:t>z value</a:t>
            </a:r>
            <a:r>
              <a:rPr lang="en-US" sz="2700" smtClean="0"/>
              <a:t>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700" smtClean="0"/>
          </a:p>
          <a:p>
            <a:pPr eaLnBrk="1" hangingPunct="1">
              <a:buFont typeface="Wingdings" pitchFamily="2" charset="2"/>
              <a:buNone/>
            </a:pPr>
            <a:endParaRPr lang="en-US" sz="2700" smtClean="0"/>
          </a:p>
        </p:txBody>
      </p:sp>
      <p:sp>
        <p:nvSpPr>
          <p:cNvPr id="308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3081" name="Text Box 7"/>
          <p:cNvSpPr txBox="1">
            <a:spLocks noChangeArrowheads="1"/>
          </p:cNvSpPr>
          <p:nvPr/>
        </p:nvSpPr>
        <p:spPr bwMode="auto">
          <a:xfrm>
            <a:off x="4495800" y="4572000"/>
            <a:ext cx="32766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The </a:t>
            </a:r>
            <a:r>
              <a:rPr lang="en-US">
                <a:solidFill>
                  <a:schemeClr val="folHlink"/>
                </a:solidFill>
              </a:rPr>
              <a:t>decision rule</a:t>
            </a:r>
            <a:r>
              <a:rPr lang="en-US"/>
              <a:t> is:</a:t>
            </a:r>
          </a:p>
        </p:txBody>
      </p:sp>
      <p:graphicFrame>
        <p:nvGraphicFramePr>
          <p:cNvPr id="3074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4267200" y="5105400"/>
          <a:ext cx="3981450" cy="1222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Equation" r:id="rId3" imgW="1866600" imgH="609480" progId="Equation.3">
                  <p:embed/>
                </p:oleObj>
              </mc:Choice>
              <mc:Fallback>
                <p:oleObj name="Equation" r:id="rId3" imgW="1866600" imgH="609480" progId="Equation.3">
                  <p:embed/>
                  <p:pic>
                    <p:nvPicPr>
                      <p:cNvPr id="0" name="Object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5105400"/>
                        <a:ext cx="3981450" cy="1222375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2" name="Freeform 9"/>
          <p:cNvSpPr>
            <a:spLocks/>
          </p:cNvSpPr>
          <p:nvPr/>
        </p:nvSpPr>
        <p:spPr bwMode="auto">
          <a:xfrm>
            <a:off x="228600" y="3275013"/>
            <a:ext cx="8118475" cy="3354387"/>
          </a:xfrm>
          <a:custGeom>
            <a:avLst/>
            <a:gdLst>
              <a:gd name="T0" fmla="*/ 2147483647 w 5114"/>
              <a:gd name="T1" fmla="*/ 0 h 2113"/>
              <a:gd name="T2" fmla="*/ 2147483647 w 5114"/>
              <a:gd name="T3" fmla="*/ 2147483647 h 2113"/>
              <a:gd name="T4" fmla="*/ 2147483647 w 5114"/>
              <a:gd name="T5" fmla="*/ 2147483647 h 2113"/>
              <a:gd name="T6" fmla="*/ 2147483647 w 5114"/>
              <a:gd name="T7" fmla="*/ 2147483647 h 2113"/>
              <a:gd name="T8" fmla="*/ 2147483647 w 5114"/>
              <a:gd name="T9" fmla="*/ 2147483647 h 2113"/>
              <a:gd name="T10" fmla="*/ 0 w 5114"/>
              <a:gd name="T11" fmla="*/ 2147483647 h 2113"/>
              <a:gd name="T12" fmla="*/ 0 w 5114"/>
              <a:gd name="T13" fmla="*/ 2147483647 h 2113"/>
              <a:gd name="T14" fmla="*/ 2147483647 w 5114"/>
              <a:gd name="T15" fmla="*/ 0 h 211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114"/>
              <a:gd name="T25" fmla="*/ 0 h 2113"/>
              <a:gd name="T26" fmla="*/ 5114 w 5114"/>
              <a:gd name="T27" fmla="*/ 2113 h 211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114" h="2113">
                <a:moveTo>
                  <a:pt x="2783" y="0"/>
                </a:moveTo>
                <a:lnTo>
                  <a:pt x="2790" y="737"/>
                </a:lnTo>
                <a:lnTo>
                  <a:pt x="5114" y="730"/>
                </a:lnTo>
                <a:lnTo>
                  <a:pt x="5114" y="2110"/>
                </a:lnTo>
                <a:lnTo>
                  <a:pt x="2784" y="2113"/>
                </a:lnTo>
                <a:lnTo>
                  <a:pt x="0" y="2113"/>
                </a:lnTo>
                <a:lnTo>
                  <a:pt x="0" y="1"/>
                </a:lnTo>
                <a:lnTo>
                  <a:pt x="2783" y="0"/>
                </a:lnTo>
              </a:path>
            </a:pathLst>
          </a:custGeom>
          <a:noFill/>
          <a:ln w="2857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83" name="Line 10"/>
          <p:cNvSpPr>
            <a:spLocks noChangeShapeType="1"/>
          </p:cNvSpPr>
          <p:nvPr/>
        </p:nvSpPr>
        <p:spPr bwMode="auto">
          <a:xfrm>
            <a:off x="4800600" y="2971800"/>
            <a:ext cx="1588" cy="2286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3084" name="Freeform 11"/>
          <p:cNvSpPr>
            <a:spLocks/>
          </p:cNvSpPr>
          <p:nvPr/>
        </p:nvSpPr>
        <p:spPr bwMode="auto">
          <a:xfrm>
            <a:off x="2209800" y="3429000"/>
            <a:ext cx="1819275" cy="609600"/>
          </a:xfrm>
          <a:custGeom>
            <a:avLst/>
            <a:gdLst>
              <a:gd name="T0" fmla="*/ 0 w 1068"/>
              <a:gd name="T1" fmla="*/ 2147483647 h 429"/>
              <a:gd name="T2" fmla="*/ 2147483647 w 1068"/>
              <a:gd name="T3" fmla="*/ 2147483647 h 429"/>
              <a:gd name="T4" fmla="*/ 2147483647 w 1068"/>
              <a:gd name="T5" fmla="*/ 0 h 429"/>
              <a:gd name="T6" fmla="*/ 0 w 1068"/>
              <a:gd name="T7" fmla="*/ 0 h 429"/>
              <a:gd name="T8" fmla="*/ 0 w 1068"/>
              <a:gd name="T9" fmla="*/ 2147483647 h 42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8"/>
              <a:gd name="T16" fmla="*/ 0 h 429"/>
              <a:gd name="T17" fmla="*/ 1068 w 1068"/>
              <a:gd name="T18" fmla="*/ 429 h 42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8" h="429">
                <a:moveTo>
                  <a:pt x="0" y="428"/>
                </a:moveTo>
                <a:lnTo>
                  <a:pt x="1067" y="428"/>
                </a:lnTo>
                <a:lnTo>
                  <a:pt x="1067" y="0"/>
                </a:lnTo>
                <a:lnTo>
                  <a:pt x="0" y="0"/>
                </a:lnTo>
                <a:lnTo>
                  <a:pt x="0" y="428"/>
                </a:lnTo>
              </a:path>
            </a:pathLst>
          </a:custGeom>
          <a:solidFill>
            <a:srgbClr val="FDE0BD"/>
          </a:solidFill>
          <a:ln w="25400" cap="rnd">
            <a:solidFill>
              <a:srgbClr val="1A1A1A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5" name="Freeform 12"/>
          <p:cNvSpPr>
            <a:spLocks/>
          </p:cNvSpPr>
          <p:nvPr/>
        </p:nvSpPr>
        <p:spPr bwMode="auto">
          <a:xfrm>
            <a:off x="3733800" y="2133600"/>
            <a:ext cx="1981200" cy="914400"/>
          </a:xfrm>
          <a:custGeom>
            <a:avLst/>
            <a:gdLst>
              <a:gd name="T0" fmla="*/ 0 w 1115"/>
              <a:gd name="T1" fmla="*/ 2147483647 h 514"/>
              <a:gd name="T2" fmla="*/ 2147483647 w 1115"/>
              <a:gd name="T3" fmla="*/ 2147483647 h 514"/>
              <a:gd name="T4" fmla="*/ 2147483647 w 1115"/>
              <a:gd name="T5" fmla="*/ 0 h 514"/>
              <a:gd name="T6" fmla="*/ 0 w 1115"/>
              <a:gd name="T7" fmla="*/ 0 h 514"/>
              <a:gd name="T8" fmla="*/ 0 w 1115"/>
              <a:gd name="T9" fmla="*/ 2147483647 h 5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15"/>
              <a:gd name="T16" fmla="*/ 0 h 514"/>
              <a:gd name="T17" fmla="*/ 1115 w 1115"/>
              <a:gd name="T18" fmla="*/ 514 h 5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15" h="514">
                <a:moveTo>
                  <a:pt x="0" y="513"/>
                </a:moveTo>
                <a:lnTo>
                  <a:pt x="1114" y="513"/>
                </a:lnTo>
                <a:lnTo>
                  <a:pt x="1114" y="0"/>
                </a:lnTo>
                <a:lnTo>
                  <a:pt x="0" y="0"/>
                </a:lnTo>
                <a:lnTo>
                  <a:pt x="0" y="513"/>
                </a:lnTo>
              </a:path>
            </a:pathLst>
          </a:custGeom>
          <a:solidFill>
            <a:srgbClr val="C7DAF7"/>
          </a:solidFill>
          <a:ln w="25400" cap="rnd">
            <a:solidFill>
              <a:srgbClr val="1A1A1A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6" name="Rectangle 13"/>
          <p:cNvSpPr>
            <a:spLocks noChangeArrowheads="1"/>
          </p:cNvSpPr>
          <p:nvPr/>
        </p:nvSpPr>
        <p:spPr bwMode="auto">
          <a:xfrm>
            <a:off x="2362200" y="3505200"/>
            <a:ext cx="1487488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l-GR" b="1">
                <a:cs typeface="Arial" charset="0"/>
                <a:sym typeface="Symbol" pitchFamily="18" charset="2"/>
              </a:rPr>
              <a:t>σ</a:t>
            </a:r>
            <a:r>
              <a:rPr lang="en-US" b="1">
                <a:sym typeface="Symbol" pitchFamily="18" charset="2"/>
              </a:rPr>
              <a:t> Known</a:t>
            </a:r>
          </a:p>
        </p:txBody>
      </p:sp>
      <p:sp>
        <p:nvSpPr>
          <p:cNvPr id="3087" name="Freeform 14"/>
          <p:cNvSpPr>
            <a:spLocks/>
          </p:cNvSpPr>
          <p:nvPr/>
        </p:nvSpPr>
        <p:spPr bwMode="auto">
          <a:xfrm>
            <a:off x="5486400" y="3429000"/>
            <a:ext cx="2057400" cy="609600"/>
          </a:xfrm>
          <a:custGeom>
            <a:avLst/>
            <a:gdLst>
              <a:gd name="T0" fmla="*/ 0 w 1241"/>
              <a:gd name="T1" fmla="*/ 2147483647 h 436"/>
              <a:gd name="T2" fmla="*/ 2147483647 w 1241"/>
              <a:gd name="T3" fmla="*/ 2147483647 h 436"/>
              <a:gd name="T4" fmla="*/ 2147483647 w 1241"/>
              <a:gd name="T5" fmla="*/ 0 h 436"/>
              <a:gd name="T6" fmla="*/ 0 w 1241"/>
              <a:gd name="T7" fmla="*/ 0 h 436"/>
              <a:gd name="T8" fmla="*/ 0 w 1241"/>
              <a:gd name="T9" fmla="*/ 2147483647 h 43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41"/>
              <a:gd name="T16" fmla="*/ 0 h 436"/>
              <a:gd name="T17" fmla="*/ 1241 w 1241"/>
              <a:gd name="T18" fmla="*/ 436 h 4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41" h="436">
                <a:moveTo>
                  <a:pt x="0" y="435"/>
                </a:moveTo>
                <a:lnTo>
                  <a:pt x="1240" y="435"/>
                </a:lnTo>
                <a:lnTo>
                  <a:pt x="1240" y="0"/>
                </a:lnTo>
                <a:lnTo>
                  <a:pt x="0" y="0"/>
                </a:lnTo>
                <a:lnTo>
                  <a:pt x="0" y="435"/>
                </a:lnTo>
              </a:path>
            </a:pathLst>
          </a:custGeom>
          <a:solidFill>
            <a:srgbClr val="C7DAF7"/>
          </a:solidFill>
          <a:ln w="25400" cap="rnd">
            <a:solidFill>
              <a:srgbClr val="1A1A1A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088" name="Line 15"/>
          <p:cNvSpPr>
            <a:spLocks noChangeShapeType="1"/>
          </p:cNvSpPr>
          <p:nvPr/>
        </p:nvSpPr>
        <p:spPr bwMode="auto">
          <a:xfrm>
            <a:off x="3124200" y="3200400"/>
            <a:ext cx="3429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3089" name="Line 16"/>
          <p:cNvSpPr>
            <a:spLocks noChangeShapeType="1"/>
          </p:cNvSpPr>
          <p:nvPr/>
        </p:nvSpPr>
        <p:spPr bwMode="auto">
          <a:xfrm>
            <a:off x="3124200" y="3200400"/>
            <a:ext cx="1588" cy="2286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3090" name="Line 17"/>
          <p:cNvSpPr>
            <a:spLocks noChangeShapeType="1"/>
          </p:cNvSpPr>
          <p:nvPr/>
        </p:nvSpPr>
        <p:spPr bwMode="auto">
          <a:xfrm>
            <a:off x="6553200" y="3200400"/>
            <a:ext cx="1588" cy="2286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3091" name="Rectangle 18"/>
          <p:cNvSpPr>
            <a:spLocks noChangeArrowheads="1"/>
          </p:cNvSpPr>
          <p:nvPr/>
        </p:nvSpPr>
        <p:spPr bwMode="auto">
          <a:xfrm>
            <a:off x="5638800" y="3505200"/>
            <a:ext cx="1843088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l-GR" b="1">
                <a:sym typeface="Symbol" pitchFamily="18" charset="2"/>
              </a:rPr>
              <a:t>σ</a:t>
            </a:r>
            <a:r>
              <a:rPr lang="en-US" b="1">
                <a:sym typeface="Symbol" pitchFamily="18" charset="2"/>
              </a:rPr>
              <a:t> Unknown</a:t>
            </a:r>
          </a:p>
        </p:txBody>
      </p:sp>
      <p:sp>
        <p:nvSpPr>
          <p:cNvPr id="3092" name="Rectangle 19"/>
          <p:cNvSpPr>
            <a:spLocks noChangeArrowheads="1"/>
          </p:cNvSpPr>
          <p:nvPr/>
        </p:nvSpPr>
        <p:spPr bwMode="auto">
          <a:xfrm>
            <a:off x="3276600" y="2133600"/>
            <a:ext cx="2743200" cy="819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b="1">
                <a:sym typeface="Symbol" pitchFamily="18" charset="2"/>
              </a:rPr>
              <a:t>Hypothesis </a:t>
            </a:r>
          </a:p>
          <a:p>
            <a:pPr eaLnBrk="0" hangingPunct="0"/>
            <a:r>
              <a:rPr lang="en-US" b="1">
                <a:sym typeface="Symbol" pitchFamily="18" charset="2"/>
              </a:rPr>
              <a:t>Tests for </a:t>
            </a:r>
          </a:p>
        </p:txBody>
      </p:sp>
      <p:sp>
        <p:nvSpPr>
          <p:cNvPr id="3093" name="Text Box 20"/>
          <p:cNvSpPr txBox="1">
            <a:spLocks noChangeArrowheads="1"/>
          </p:cNvSpPr>
          <p:nvPr/>
        </p:nvSpPr>
        <p:spPr bwMode="auto">
          <a:xfrm>
            <a:off x="304800" y="4114800"/>
            <a:ext cx="32766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Consider the test</a:t>
            </a:r>
          </a:p>
        </p:txBody>
      </p:sp>
      <p:graphicFrame>
        <p:nvGraphicFramePr>
          <p:cNvPr id="3075" name="Object 21"/>
          <p:cNvGraphicFramePr>
            <a:graphicFrameLocks noChangeAspect="1"/>
          </p:cNvGraphicFramePr>
          <p:nvPr/>
        </p:nvGraphicFramePr>
        <p:xfrm>
          <a:off x="754063" y="4648200"/>
          <a:ext cx="1430337" cy="49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Equation" r:id="rId5" imgW="660240" imgH="228600" progId="Equation.3">
                  <p:embed/>
                </p:oleObj>
              </mc:Choice>
              <mc:Fallback>
                <p:oleObj name="Equation" r:id="rId5" imgW="660240" imgH="2286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4063" y="4648200"/>
                        <a:ext cx="1430337" cy="493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22"/>
          <p:cNvGraphicFramePr>
            <a:graphicFrameLocks noChangeAspect="1"/>
          </p:cNvGraphicFramePr>
          <p:nvPr/>
        </p:nvGraphicFramePr>
        <p:xfrm>
          <a:off x="754063" y="5181600"/>
          <a:ext cx="1403350" cy="49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Equation" r:id="rId7" imgW="647640" imgH="228600" progId="Equation.3">
                  <p:embed/>
                </p:oleObj>
              </mc:Choice>
              <mc:Fallback>
                <p:oleObj name="Equation" r:id="rId7" imgW="647640" imgH="2286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4063" y="5181600"/>
                        <a:ext cx="1403350" cy="493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94" name="Text Box 23"/>
          <p:cNvSpPr txBox="1">
            <a:spLocks noChangeArrowheads="1"/>
          </p:cNvSpPr>
          <p:nvPr/>
        </p:nvSpPr>
        <p:spPr bwMode="auto">
          <a:xfrm>
            <a:off x="219075" y="5867400"/>
            <a:ext cx="40386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/>
              <a:t>(Assume the population is normal)</a:t>
            </a:r>
          </a:p>
        </p:txBody>
      </p:sp>
      <p:sp>
        <p:nvSpPr>
          <p:cNvPr id="3095" name="Rectangle 24"/>
          <p:cNvSpPr>
            <a:spLocks noChangeArrowheads="1"/>
          </p:cNvSpPr>
          <p:nvPr/>
        </p:nvSpPr>
        <p:spPr bwMode="auto">
          <a:xfrm>
            <a:off x="685800" y="4635500"/>
            <a:ext cx="1600200" cy="1143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3077" name="Object 25"/>
          <p:cNvGraphicFramePr>
            <a:graphicFrameLocks noChangeAspect="1"/>
          </p:cNvGraphicFramePr>
          <p:nvPr/>
        </p:nvGraphicFramePr>
        <p:xfrm>
          <a:off x="4722813" y="1563688"/>
          <a:ext cx="287337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Equation" r:id="rId9" imgW="126720" imgH="164880" progId="Equation.3">
                  <p:embed/>
                </p:oleObj>
              </mc:Choice>
              <mc:Fallback>
                <p:oleObj name="Equation" r:id="rId9" imgW="126720" imgH="16488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2813" y="1563688"/>
                        <a:ext cx="287337" cy="374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96" name="Slide Number Placeholder 2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61A56273-1C81-4221-A99B-87411126BCB6}" type="slidenum">
              <a:rPr lang="en-US" smtClean="0">
                <a:latin typeface="Arial" charset="0"/>
              </a:rPr>
              <a:pPr/>
              <a:t>17</a:t>
            </a:fld>
            <a:endParaRPr lang="en-US" smtClean="0">
              <a:latin typeface="Arial" charset="0"/>
            </a:endParaRPr>
          </a:p>
        </p:txBody>
      </p:sp>
      <p:sp>
        <p:nvSpPr>
          <p:cNvPr id="3097" name="TextBox 6"/>
          <p:cNvSpPr txBox="1">
            <a:spLocks noChangeArrowheads="1"/>
          </p:cNvSpPr>
          <p:nvPr/>
        </p:nvSpPr>
        <p:spPr bwMode="auto">
          <a:xfrm>
            <a:off x="336550" y="50800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9.2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Decision Rule</a:t>
            </a:r>
          </a:p>
        </p:txBody>
      </p:sp>
      <p:sp>
        <p:nvSpPr>
          <p:cNvPr id="410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4105" name="Rectangle 29"/>
          <p:cNvSpPr>
            <a:spLocks noChangeArrowheads="1"/>
          </p:cNvSpPr>
          <p:nvPr/>
        </p:nvSpPr>
        <p:spPr bwMode="auto">
          <a:xfrm>
            <a:off x="438150" y="3392488"/>
            <a:ext cx="3768725" cy="1023937"/>
          </a:xfrm>
          <a:prstGeom prst="rect">
            <a:avLst/>
          </a:prstGeom>
          <a:solidFill>
            <a:srgbClr val="FDE0B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06" name="Line 11"/>
          <p:cNvSpPr>
            <a:spLocks noChangeShapeType="1"/>
          </p:cNvSpPr>
          <p:nvPr/>
        </p:nvSpPr>
        <p:spPr bwMode="auto">
          <a:xfrm>
            <a:off x="5857875" y="3298825"/>
            <a:ext cx="0" cy="1371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107" name="Text Box 2"/>
          <p:cNvSpPr txBox="1">
            <a:spLocks noChangeArrowheads="1"/>
          </p:cNvSpPr>
          <p:nvPr/>
        </p:nvSpPr>
        <p:spPr bwMode="auto">
          <a:xfrm>
            <a:off x="7381875" y="4899025"/>
            <a:ext cx="9906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Reject H</a:t>
            </a:r>
            <a:r>
              <a:rPr lang="en-US" sz="1400" baseline="-25000"/>
              <a:t>0</a:t>
            </a:r>
          </a:p>
        </p:txBody>
      </p:sp>
      <p:sp>
        <p:nvSpPr>
          <p:cNvPr id="4108" name="Text Box 3"/>
          <p:cNvSpPr txBox="1">
            <a:spLocks noChangeArrowheads="1"/>
          </p:cNvSpPr>
          <p:nvPr/>
        </p:nvSpPr>
        <p:spPr bwMode="auto">
          <a:xfrm>
            <a:off x="5095875" y="4899025"/>
            <a:ext cx="15240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Do not reject H</a:t>
            </a:r>
            <a:r>
              <a:rPr lang="en-US" sz="1400" baseline="-25000"/>
              <a:t>0</a:t>
            </a:r>
          </a:p>
        </p:txBody>
      </p:sp>
      <p:sp>
        <p:nvSpPr>
          <p:cNvPr id="4109" name="Freeform 4"/>
          <p:cNvSpPr>
            <a:spLocks/>
          </p:cNvSpPr>
          <p:nvPr/>
        </p:nvSpPr>
        <p:spPr bwMode="auto">
          <a:xfrm flipH="1">
            <a:off x="7305675" y="4441825"/>
            <a:ext cx="842963" cy="228600"/>
          </a:xfrm>
          <a:custGeom>
            <a:avLst/>
            <a:gdLst>
              <a:gd name="T0" fmla="*/ 2147483647 w 582"/>
              <a:gd name="T1" fmla="*/ 2147483647 h 183"/>
              <a:gd name="T2" fmla="*/ 0 w 582"/>
              <a:gd name="T3" fmla="*/ 2147483647 h 183"/>
              <a:gd name="T4" fmla="*/ 2147483647 w 582"/>
              <a:gd name="T5" fmla="*/ 2147483647 h 183"/>
              <a:gd name="T6" fmla="*/ 2147483647 w 582"/>
              <a:gd name="T7" fmla="*/ 2147483647 h 183"/>
              <a:gd name="T8" fmla="*/ 2147483647 w 582"/>
              <a:gd name="T9" fmla="*/ 2147483647 h 183"/>
              <a:gd name="T10" fmla="*/ 2147483647 w 582"/>
              <a:gd name="T11" fmla="*/ 0 h 183"/>
              <a:gd name="T12" fmla="*/ 2147483647 w 582"/>
              <a:gd name="T13" fmla="*/ 2147483647 h 183"/>
              <a:gd name="T14" fmla="*/ 2147483647 w 582"/>
              <a:gd name="T15" fmla="*/ 2147483647 h 183"/>
              <a:gd name="T16" fmla="*/ 2147483647 w 582"/>
              <a:gd name="T17" fmla="*/ 2147483647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82"/>
              <a:gd name="T28" fmla="*/ 0 h 183"/>
              <a:gd name="T29" fmla="*/ 582 w 582"/>
              <a:gd name="T30" fmla="*/ 183 h 18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82" h="183">
                <a:moveTo>
                  <a:pt x="9" y="177"/>
                </a:moveTo>
                <a:lnTo>
                  <a:pt x="0" y="132"/>
                </a:lnTo>
                <a:lnTo>
                  <a:pt x="258" y="114"/>
                </a:lnTo>
                <a:lnTo>
                  <a:pt x="423" y="66"/>
                </a:lnTo>
                <a:lnTo>
                  <a:pt x="504" y="48"/>
                </a:lnTo>
                <a:lnTo>
                  <a:pt x="582" y="0"/>
                </a:lnTo>
                <a:lnTo>
                  <a:pt x="582" y="183"/>
                </a:lnTo>
                <a:lnTo>
                  <a:pt x="9" y="182"/>
                </a:lnTo>
                <a:lnTo>
                  <a:pt x="9" y="177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10" name="Freeform 6"/>
          <p:cNvSpPr>
            <a:spLocks/>
          </p:cNvSpPr>
          <p:nvPr/>
        </p:nvSpPr>
        <p:spPr bwMode="auto">
          <a:xfrm>
            <a:off x="3495675" y="3298825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11" name="Freeform 7"/>
          <p:cNvSpPr>
            <a:spLocks/>
          </p:cNvSpPr>
          <p:nvPr/>
        </p:nvSpPr>
        <p:spPr bwMode="auto">
          <a:xfrm>
            <a:off x="5857875" y="3298825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4112" name="Line 8"/>
          <p:cNvSpPr>
            <a:spLocks noChangeShapeType="1"/>
          </p:cNvSpPr>
          <p:nvPr/>
        </p:nvSpPr>
        <p:spPr bwMode="auto">
          <a:xfrm>
            <a:off x="3267075" y="4670425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13" name="Line 9"/>
          <p:cNvSpPr>
            <a:spLocks noChangeShapeType="1"/>
          </p:cNvSpPr>
          <p:nvPr/>
        </p:nvSpPr>
        <p:spPr bwMode="auto">
          <a:xfrm flipH="1">
            <a:off x="7458075" y="4060825"/>
            <a:ext cx="45720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14" name="Rectangle 10"/>
          <p:cNvSpPr>
            <a:spLocks noChangeArrowheads="1"/>
          </p:cNvSpPr>
          <p:nvPr/>
        </p:nvSpPr>
        <p:spPr bwMode="auto">
          <a:xfrm flipH="1">
            <a:off x="7839075" y="3679825"/>
            <a:ext cx="530225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 b="1">
                <a:latin typeface="Symbol" pitchFamily="18" charset="2"/>
              </a:rPr>
              <a:t>a</a:t>
            </a:r>
          </a:p>
        </p:txBody>
      </p:sp>
      <p:sp>
        <p:nvSpPr>
          <p:cNvPr id="4115" name="Line 12"/>
          <p:cNvSpPr>
            <a:spLocks noChangeShapeType="1"/>
          </p:cNvSpPr>
          <p:nvPr/>
        </p:nvSpPr>
        <p:spPr bwMode="auto">
          <a:xfrm>
            <a:off x="7305675" y="4746625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16" name="Line 13"/>
          <p:cNvSpPr>
            <a:spLocks noChangeShapeType="1"/>
          </p:cNvSpPr>
          <p:nvPr/>
        </p:nvSpPr>
        <p:spPr bwMode="auto">
          <a:xfrm>
            <a:off x="7305675" y="4899025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17" name="Text Box 14"/>
          <p:cNvSpPr txBox="1">
            <a:spLocks noChangeArrowheads="1"/>
          </p:cNvSpPr>
          <p:nvPr/>
        </p:nvSpPr>
        <p:spPr bwMode="auto">
          <a:xfrm>
            <a:off x="7077075" y="5051425"/>
            <a:ext cx="5334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z</a:t>
            </a:r>
            <a:r>
              <a:rPr lang="el-GR" sz="2000" baseline="-25000">
                <a:cs typeface="Arial" charset="0"/>
              </a:rPr>
              <a:t>α</a:t>
            </a:r>
          </a:p>
        </p:txBody>
      </p:sp>
      <p:sp>
        <p:nvSpPr>
          <p:cNvPr id="4118" name="Line 15"/>
          <p:cNvSpPr>
            <a:spLocks noChangeShapeType="1"/>
          </p:cNvSpPr>
          <p:nvPr/>
        </p:nvSpPr>
        <p:spPr bwMode="auto">
          <a:xfrm>
            <a:off x="3419475" y="4899025"/>
            <a:ext cx="3886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119" name="Text Box 16"/>
          <p:cNvSpPr txBox="1">
            <a:spLocks noChangeArrowheads="1"/>
          </p:cNvSpPr>
          <p:nvPr/>
        </p:nvSpPr>
        <p:spPr bwMode="auto">
          <a:xfrm>
            <a:off x="5629275" y="5111750"/>
            <a:ext cx="4572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0</a:t>
            </a:r>
            <a:endParaRPr lang="el-GR" sz="1800" baseline="-25000">
              <a:cs typeface="Arial" charset="0"/>
            </a:endParaRPr>
          </a:p>
        </p:txBody>
      </p:sp>
      <p:sp>
        <p:nvSpPr>
          <p:cNvPr id="4120" name="Text Box 17"/>
          <p:cNvSpPr txBox="1">
            <a:spLocks noChangeArrowheads="1"/>
          </p:cNvSpPr>
          <p:nvPr/>
        </p:nvSpPr>
        <p:spPr bwMode="auto">
          <a:xfrm>
            <a:off x="5629275" y="5556250"/>
            <a:ext cx="5334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000">
                <a:cs typeface="Arial" charset="0"/>
                <a:sym typeface="Symbol" pitchFamily="18" charset="2"/>
              </a:rPr>
              <a:t>μ</a:t>
            </a:r>
            <a:r>
              <a:rPr lang="en-US" sz="2000" baseline="-25000">
                <a:cs typeface="Arial" charset="0"/>
                <a:sym typeface="Symbol" pitchFamily="18" charset="2"/>
              </a:rPr>
              <a:t>0</a:t>
            </a:r>
            <a:endParaRPr lang="el-GR" sz="2000" baseline="-25000">
              <a:cs typeface="Arial" charset="0"/>
            </a:endParaRPr>
          </a:p>
        </p:txBody>
      </p:sp>
      <p:sp>
        <p:nvSpPr>
          <p:cNvPr id="4121" name="Rectangle 18"/>
          <p:cNvSpPr>
            <a:spLocks noChangeArrowheads="1"/>
          </p:cNvSpPr>
          <p:nvPr/>
        </p:nvSpPr>
        <p:spPr bwMode="auto">
          <a:xfrm>
            <a:off x="5010150" y="1673225"/>
            <a:ext cx="1600200" cy="9382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50000"/>
              </a:spcBef>
            </a:pPr>
            <a:r>
              <a:rPr lang="en-US" b="1"/>
              <a:t>H</a:t>
            </a:r>
            <a:r>
              <a:rPr lang="en-US" b="1" baseline="-25000"/>
              <a:t>0</a:t>
            </a:r>
            <a:r>
              <a:rPr lang="en-US" b="1"/>
              <a:t>: </a:t>
            </a:r>
            <a:r>
              <a:rPr lang="el-GR" b="1"/>
              <a:t>μ</a:t>
            </a:r>
            <a:r>
              <a:rPr lang="en-US" b="1"/>
              <a:t> </a:t>
            </a:r>
            <a:r>
              <a:rPr lang="en-US" b="1">
                <a:cs typeface="Arial" charset="0"/>
              </a:rPr>
              <a:t>=</a:t>
            </a:r>
            <a:r>
              <a:rPr lang="en-US" b="1"/>
              <a:t> </a:t>
            </a:r>
            <a:r>
              <a:rPr lang="el-GR" b="1"/>
              <a:t>μ</a:t>
            </a:r>
            <a:r>
              <a:rPr lang="en-US" b="1" baseline="-25000"/>
              <a:t>0</a:t>
            </a:r>
            <a:r>
              <a:rPr lang="en-US" b="1"/>
              <a:t> </a:t>
            </a:r>
          </a:p>
          <a:p>
            <a:pPr algn="l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/>
              <a:t>H</a:t>
            </a:r>
            <a:r>
              <a:rPr lang="en-US" b="1" baseline="-25000"/>
              <a:t>1</a:t>
            </a:r>
            <a:r>
              <a:rPr lang="en-US" b="1"/>
              <a:t>: </a:t>
            </a:r>
            <a:r>
              <a:rPr lang="el-GR" b="1">
                <a:cs typeface="Arial" charset="0"/>
              </a:rPr>
              <a:t>μ</a:t>
            </a:r>
            <a:r>
              <a:rPr lang="en-US" b="1"/>
              <a:t> &gt; </a:t>
            </a:r>
            <a:r>
              <a:rPr lang="el-GR" b="1"/>
              <a:t>μ</a:t>
            </a:r>
            <a:r>
              <a:rPr lang="en-US" b="1" baseline="-25000"/>
              <a:t>0</a:t>
            </a:r>
            <a:r>
              <a:rPr lang="en-US"/>
              <a:t> </a:t>
            </a:r>
          </a:p>
        </p:txBody>
      </p:sp>
      <p:sp>
        <p:nvSpPr>
          <p:cNvPr id="4122" name="Text Box 20"/>
          <p:cNvSpPr txBox="1">
            <a:spLocks noChangeArrowheads="1"/>
          </p:cNvSpPr>
          <p:nvPr/>
        </p:nvSpPr>
        <p:spPr bwMode="auto">
          <a:xfrm>
            <a:off x="6178550" y="6300788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>
                <a:solidFill>
                  <a:schemeClr val="folHlink"/>
                </a:solidFill>
              </a:rPr>
              <a:t>Critical value</a:t>
            </a:r>
          </a:p>
        </p:txBody>
      </p:sp>
      <p:sp>
        <p:nvSpPr>
          <p:cNvPr id="4123" name="Line 21"/>
          <p:cNvSpPr>
            <a:spLocks noChangeShapeType="1"/>
          </p:cNvSpPr>
          <p:nvPr/>
        </p:nvSpPr>
        <p:spPr bwMode="auto">
          <a:xfrm flipV="1">
            <a:off x="7351713" y="6062663"/>
            <a:ext cx="0" cy="330200"/>
          </a:xfrm>
          <a:prstGeom prst="line">
            <a:avLst/>
          </a:prstGeom>
          <a:noFill/>
          <a:ln w="28575">
            <a:solidFill>
              <a:schemeClr val="folHlink"/>
            </a:solidFill>
            <a:miter lim="800000"/>
            <a:headEnd/>
            <a:tailEnd type="triangle" w="lg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4124" name="Text Box 22"/>
          <p:cNvSpPr txBox="1">
            <a:spLocks noChangeArrowheads="1"/>
          </p:cNvSpPr>
          <p:nvPr/>
        </p:nvSpPr>
        <p:spPr bwMode="auto">
          <a:xfrm>
            <a:off x="3306763" y="5043488"/>
            <a:ext cx="5334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Z</a:t>
            </a:r>
            <a:endParaRPr lang="el-GR" sz="2000" b="1" baseline="-25000">
              <a:cs typeface="Arial" charset="0"/>
            </a:endParaRPr>
          </a:p>
        </p:txBody>
      </p:sp>
      <p:graphicFrame>
        <p:nvGraphicFramePr>
          <p:cNvPr id="4098" name="Object 24">
            <a:hlinkClick r:id="" action="ppaction://ole?verb=0"/>
          </p:cNvPr>
          <p:cNvGraphicFramePr>
            <a:graphicFrameLocks/>
          </p:cNvGraphicFramePr>
          <p:nvPr/>
        </p:nvGraphicFramePr>
        <p:xfrm>
          <a:off x="401638" y="1928813"/>
          <a:ext cx="3981450" cy="1222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9" name="Equation" r:id="rId3" imgW="1866600" imgH="609480" progId="Equation.3">
                  <p:embed/>
                </p:oleObj>
              </mc:Choice>
              <mc:Fallback>
                <p:oleObj name="Equation" r:id="rId3" imgW="1866600" imgH="609480" progId="Equation.3">
                  <p:embed/>
                  <p:pic>
                    <p:nvPicPr>
                      <p:cNvPr id="0" name="Object 2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638" y="1928813"/>
                        <a:ext cx="3981450" cy="1222375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25"/>
          <p:cNvGraphicFramePr>
            <a:graphicFrameLocks noChangeAspect="1"/>
          </p:cNvGraphicFramePr>
          <p:nvPr/>
        </p:nvGraphicFramePr>
        <p:xfrm>
          <a:off x="571500" y="3867150"/>
          <a:ext cx="3516313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0" name="Equation" r:id="rId5" imgW="1917360" imgH="253800" progId="Equation.3">
                  <p:embed/>
                </p:oleObj>
              </mc:Choice>
              <mc:Fallback>
                <p:oleObj name="Equation" r:id="rId5" imgW="1917360" imgH="25380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" y="3867150"/>
                        <a:ext cx="3516313" cy="463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0" name="Object 26"/>
          <p:cNvGraphicFramePr>
            <a:graphicFrameLocks noChangeAspect="1"/>
          </p:cNvGraphicFramePr>
          <p:nvPr/>
        </p:nvGraphicFramePr>
        <p:xfrm>
          <a:off x="6856413" y="5491163"/>
          <a:ext cx="1025525" cy="600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name="Equation" r:id="rId7" imgW="711000" imgH="419040" progId="Equation.3">
                  <p:embed/>
                </p:oleObj>
              </mc:Choice>
              <mc:Fallback>
                <p:oleObj name="Equation" r:id="rId7" imgW="711000" imgH="419040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6413" y="5491163"/>
                        <a:ext cx="1025525" cy="600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25" name="Text Box 28"/>
          <p:cNvSpPr txBox="1">
            <a:spLocks noChangeArrowheads="1"/>
          </p:cNvSpPr>
          <p:nvPr/>
        </p:nvSpPr>
        <p:spPr bwMode="auto">
          <a:xfrm>
            <a:off x="461963" y="3355975"/>
            <a:ext cx="226695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Alternate rule:</a:t>
            </a:r>
          </a:p>
        </p:txBody>
      </p:sp>
      <p:graphicFrame>
        <p:nvGraphicFramePr>
          <p:cNvPr id="4101" name="Object 30"/>
          <p:cNvGraphicFramePr>
            <a:graphicFrameLocks noChangeAspect="1"/>
          </p:cNvGraphicFramePr>
          <p:nvPr/>
        </p:nvGraphicFramePr>
        <p:xfrm>
          <a:off x="3414713" y="5476875"/>
          <a:ext cx="315912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2" name="Equation" r:id="rId9" imgW="126720" imgH="164880" progId="Equation.3">
                  <p:embed/>
                </p:oleObj>
              </mc:Choice>
              <mc:Fallback>
                <p:oleObj name="Equation" r:id="rId9" imgW="126720" imgH="164880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4713" y="5476875"/>
                        <a:ext cx="315912" cy="411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26" name="Slide Number Placeholder 2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9A1B1097-2E4D-48FD-B579-94F2917276AC}" type="slidenum">
              <a:rPr lang="en-US" smtClean="0">
                <a:latin typeface="Arial" charset="0"/>
              </a:rPr>
              <a:pPr/>
              <a:t>18</a:t>
            </a:fld>
            <a:endParaRPr lang="en-US" smtClean="0">
              <a:latin typeface="Arial" charset="0"/>
            </a:endParaRPr>
          </a:p>
        </p:txBody>
      </p:sp>
      <p:graphicFrame>
        <p:nvGraphicFramePr>
          <p:cNvPr id="4102" name="Object 30"/>
          <p:cNvGraphicFramePr>
            <a:graphicFrameLocks noChangeAspect="1"/>
          </p:cNvGraphicFramePr>
          <p:nvPr/>
        </p:nvGraphicFramePr>
        <p:xfrm>
          <a:off x="8016875" y="6359525"/>
          <a:ext cx="358775" cy="392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3" name="Equation" r:id="rId11" imgW="190440" imgH="228600" progId="Equation.3">
                  <p:embed/>
                </p:oleObj>
              </mc:Choice>
              <mc:Fallback>
                <p:oleObj name="Equation" r:id="rId11" imgW="190440" imgH="22860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16875" y="6359525"/>
                        <a:ext cx="358775" cy="392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1443038" y="215900"/>
            <a:ext cx="7078662" cy="990600"/>
          </a:xfrm>
        </p:spPr>
        <p:txBody>
          <a:bodyPr/>
          <a:lstStyle/>
          <a:p>
            <a:pPr eaLnBrk="1" hangingPunct="1"/>
            <a:r>
              <a:rPr lang="en-US" smtClean="0"/>
              <a:t>p-Value Approach to Testing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28800"/>
            <a:ext cx="7696200" cy="41910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60000"/>
              </a:spcBef>
            </a:pPr>
            <a:r>
              <a:rPr lang="en-US" sz="3200" smtClean="0">
                <a:solidFill>
                  <a:schemeClr val="folHlink"/>
                </a:solidFill>
              </a:rPr>
              <a:t>p-value</a:t>
            </a:r>
            <a:r>
              <a:rPr lang="en-US" sz="3200" smtClean="0"/>
              <a:t>: Probability of obtaining a test statistic more extreme ( </a:t>
            </a:r>
            <a:r>
              <a:rPr lang="en-US" sz="3200" smtClean="0">
                <a:sym typeface="Symbol" pitchFamily="18" charset="2"/>
              </a:rPr>
              <a:t>≤</a:t>
            </a:r>
            <a:r>
              <a:rPr lang="en-US" sz="3200" smtClean="0"/>
              <a:t> or </a:t>
            </a:r>
            <a:r>
              <a:rPr lang="en-US" sz="3200" b="1" smtClean="0">
                <a:sym typeface="Symbol" pitchFamily="18" charset="2"/>
              </a:rPr>
              <a:t></a:t>
            </a:r>
            <a:r>
              <a:rPr lang="en-US" sz="3200" smtClean="0"/>
              <a:t> ) than the observed sample value </a:t>
            </a:r>
            <a:r>
              <a:rPr lang="en-US" sz="3200" smtClean="0">
                <a:solidFill>
                  <a:schemeClr val="folHlink"/>
                </a:solidFill>
              </a:rPr>
              <a:t>given H</a:t>
            </a:r>
            <a:r>
              <a:rPr lang="en-US" sz="3200" baseline="-25000" smtClean="0">
                <a:solidFill>
                  <a:schemeClr val="folHlink"/>
                </a:solidFill>
              </a:rPr>
              <a:t>0</a:t>
            </a:r>
            <a:r>
              <a:rPr lang="en-US" sz="3200" smtClean="0">
                <a:solidFill>
                  <a:schemeClr val="folHlink"/>
                </a:solidFill>
              </a:rPr>
              <a:t> is true</a:t>
            </a:r>
          </a:p>
          <a:p>
            <a:pPr lvl="1" eaLnBrk="1" hangingPunct="1">
              <a:lnSpc>
                <a:spcPct val="120000"/>
              </a:lnSpc>
              <a:spcBef>
                <a:spcPct val="60000"/>
              </a:spcBef>
            </a:pPr>
            <a:r>
              <a:rPr lang="en-US" sz="2800" smtClean="0"/>
              <a:t>Also called </a:t>
            </a:r>
            <a:r>
              <a:rPr lang="en-US" sz="2800" smtClean="0">
                <a:solidFill>
                  <a:schemeClr val="folHlink"/>
                </a:solidFill>
              </a:rPr>
              <a:t>observed level of significance</a:t>
            </a:r>
          </a:p>
          <a:p>
            <a:pPr lvl="1" eaLnBrk="1" hangingPunct="1">
              <a:lnSpc>
                <a:spcPct val="110000"/>
              </a:lnSpc>
              <a:spcBef>
                <a:spcPct val="60000"/>
              </a:spcBef>
            </a:pPr>
            <a:r>
              <a:rPr lang="en-US" sz="2800" smtClean="0"/>
              <a:t>Smallest value of  </a:t>
            </a:r>
            <a:r>
              <a:rPr lang="en-US" sz="2800" b="1" smtClean="0">
                <a:sym typeface="Symbol" pitchFamily="18" charset="2"/>
              </a:rPr>
              <a:t></a:t>
            </a:r>
            <a:r>
              <a:rPr lang="en-US" sz="2800" smtClean="0"/>
              <a:t>  for which H</a:t>
            </a:r>
            <a:r>
              <a:rPr lang="en-US" sz="2800" baseline="-25000" smtClean="0"/>
              <a:t>0</a:t>
            </a:r>
            <a:r>
              <a:rPr lang="en-US" sz="2800" smtClean="0"/>
              <a:t> can be rejected </a:t>
            </a:r>
          </a:p>
        </p:txBody>
      </p:sp>
      <p:sp>
        <p:nvSpPr>
          <p:cNvPr id="5222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222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DF520FE8-91C7-4903-8D73-2849149CC058}" type="slidenum">
              <a:rPr lang="en-US" smtClean="0">
                <a:latin typeface="Arial" charset="0"/>
              </a:rPr>
              <a:pPr/>
              <a:t>19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2"/>
          <p:cNvSpPr>
            <a:spLocks noChangeArrowheads="1"/>
          </p:cNvSpPr>
          <p:nvPr/>
        </p:nvSpPr>
        <p:spPr bwMode="auto">
          <a:xfrm>
            <a:off x="914400" y="5367338"/>
            <a:ext cx="5084763" cy="1060450"/>
          </a:xfrm>
          <a:prstGeom prst="rect">
            <a:avLst/>
          </a:prstGeom>
          <a:solidFill>
            <a:srgbClr val="FDE0BD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125" name="Rectangle 3"/>
          <p:cNvSpPr>
            <a:spLocks noGrp="1" noChangeArrowheads="1"/>
          </p:cNvSpPr>
          <p:nvPr>
            <p:ph type="title"/>
          </p:nvPr>
        </p:nvSpPr>
        <p:spPr>
          <a:xfrm>
            <a:off x="1060450" y="434975"/>
            <a:ext cx="7793038" cy="762000"/>
          </a:xfrm>
        </p:spPr>
        <p:txBody>
          <a:bodyPr/>
          <a:lstStyle/>
          <a:p>
            <a:pPr eaLnBrk="1" hangingPunct="1"/>
            <a:r>
              <a:rPr lang="en-US" smtClean="0"/>
              <a:t>p-Value Approach to Testing</a:t>
            </a:r>
          </a:p>
        </p:txBody>
      </p:sp>
      <p:sp>
        <p:nvSpPr>
          <p:cNvPr id="5126" name="Rectangle 4"/>
          <p:cNvSpPr>
            <a:spLocks noGrp="1" noChangeArrowheads="1"/>
          </p:cNvSpPr>
          <p:nvPr>
            <p:ph idx="1"/>
          </p:nvPr>
        </p:nvSpPr>
        <p:spPr>
          <a:xfrm>
            <a:off x="512763" y="1563688"/>
            <a:ext cx="8326437" cy="5010150"/>
          </a:xfrm>
        </p:spPr>
        <p:txBody>
          <a:bodyPr/>
          <a:lstStyle/>
          <a:p>
            <a:pPr eaLnBrk="1" hangingPunct="1">
              <a:spcBef>
                <a:spcPct val="60000"/>
              </a:spcBef>
            </a:pPr>
            <a:r>
              <a:rPr lang="en-US" sz="2400" smtClean="0"/>
              <a:t>Convert sample result (e.g.,    ) to test statistic (e.g., z statistic )</a:t>
            </a:r>
          </a:p>
          <a:p>
            <a:pPr eaLnBrk="1" hangingPunct="1">
              <a:spcBef>
                <a:spcPct val="60000"/>
              </a:spcBef>
            </a:pPr>
            <a:r>
              <a:rPr lang="en-US" sz="2400" smtClean="0"/>
              <a:t>Obtain the </a:t>
            </a:r>
            <a:r>
              <a:rPr lang="en-US" sz="2400" smtClean="0">
                <a:solidFill>
                  <a:schemeClr val="folHlink"/>
                </a:solidFill>
              </a:rPr>
              <a:t>p-value</a:t>
            </a:r>
          </a:p>
          <a:p>
            <a:pPr lvl="1" eaLnBrk="1" hangingPunct="1">
              <a:lnSpc>
                <a:spcPct val="40000"/>
              </a:lnSpc>
              <a:spcBef>
                <a:spcPct val="60000"/>
              </a:spcBef>
            </a:pPr>
            <a:r>
              <a:rPr lang="en-US" smtClean="0"/>
              <a:t>For an upper </a:t>
            </a:r>
          </a:p>
          <a:p>
            <a:pPr lvl="1" eaLnBrk="1" hangingPunct="1">
              <a:lnSpc>
                <a:spcPct val="40000"/>
              </a:lnSpc>
              <a:spcBef>
                <a:spcPct val="60000"/>
              </a:spcBef>
              <a:buFont typeface="Wingdings" pitchFamily="2" charset="2"/>
              <a:buNone/>
            </a:pPr>
            <a:r>
              <a:rPr lang="en-US" smtClean="0"/>
              <a:t>	   tail test: </a:t>
            </a:r>
          </a:p>
          <a:p>
            <a:pPr lvl="1" eaLnBrk="1" hangingPunct="1">
              <a:spcBef>
                <a:spcPct val="60000"/>
              </a:spcBef>
            </a:pPr>
            <a:endParaRPr lang="en-US" sz="1200" smtClean="0"/>
          </a:p>
          <a:p>
            <a:pPr lvl="1" eaLnBrk="1" hangingPunct="1">
              <a:spcBef>
                <a:spcPct val="60000"/>
              </a:spcBef>
            </a:pPr>
            <a:endParaRPr lang="en-US" sz="1200" smtClean="0"/>
          </a:p>
          <a:p>
            <a:pPr lvl="1" eaLnBrk="1" hangingPunct="1">
              <a:spcBef>
                <a:spcPct val="60000"/>
              </a:spcBef>
            </a:pPr>
            <a:endParaRPr lang="en-US" sz="1200" smtClean="0"/>
          </a:p>
          <a:p>
            <a:pPr eaLnBrk="1" hangingPunct="1">
              <a:lnSpc>
                <a:spcPct val="110000"/>
              </a:lnSpc>
              <a:spcBef>
                <a:spcPct val="60000"/>
              </a:spcBef>
            </a:pPr>
            <a:r>
              <a:rPr lang="en-US" sz="2400" smtClean="0">
                <a:solidFill>
                  <a:schemeClr val="folHlink"/>
                </a:solidFill>
              </a:rPr>
              <a:t>Decision rule</a:t>
            </a:r>
            <a:r>
              <a:rPr lang="en-US" sz="2400" smtClean="0"/>
              <a:t>: compare the </a:t>
            </a:r>
            <a:r>
              <a:rPr lang="en-US" sz="2400" smtClean="0">
                <a:solidFill>
                  <a:schemeClr val="folHlink"/>
                </a:solidFill>
              </a:rPr>
              <a:t>p-value</a:t>
            </a:r>
            <a:r>
              <a:rPr lang="en-US" sz="2400" smtClean="0"/>
              <a:t> to  </a:t>
            </a:r>
            <a:r>
              <a:rPr lang="en-US" sz="2400" b="1" smtClean="0">
                <a:solidFill>
                  <a:schemeClr val="folHlink"/>
                </a:solidFill>
                <a:sym typeface="Symbol" pitchFamily="18" charset="2"/>
              </a:rPr>
              <a:t></a:t>
            </a:r>
          </a:p>
          <a:p>
            <a:pPr lvl="1" eaLnBrk="1" hangingPunct="1">
              <a:spcBef>
                <a:spcPct val="60000"/>
              </a:spcBef>
            </a:pPr>
            <a:r>
              <a:rPr lang="en-US" smtClean="0"/>
              <a:t>If   p-value  </a:t>
            </a:r>
            <a:r>
              <a:rPr lang="en-US" smtClean="0">
                <a:sym typeface="Symbol" pitchFamily="18" charset="2"/>
              </a:rPr>
              <a:t>&lt;  </a:t>
            </a:r>
            <a:r>
              <a:rPr lang="en-US" b="1" smtClean="0">
                <a:sym typeface="Symbol" pitchFamily="18" charset="2"/>
              </a:rPr>
              <a:t></a:t>
            </a:r>
            <a:r>
              <a:rPr lang="en-US" smtClean="0">
                <a:sym typeface="Symbol" pitchFamily="18" charset="2"/>
              </a:rPr>
              <a:t> </a:t>
            </a:r>
            <a:r>
              <a:rPr lang="en-US" smtClean="0"/>
              <a:t>,  reject H</a:t>
            </a:r>
            <a:r>
              <a:rPr lang="en-US" baseline="-25000" smtClean="0"/>
              <a:t>0</a:t>
            </a:r>
            <a:endParaRPr lang="en-US" smtClean="0"/>
          </a:p>
          <a:p>
            <a:pPr lvl="1" eaLnBrk="1" hangingPunct="1">
              <a:spcBef>
                <a:spcPct val="60000"/>
              </a:spcBef>
            </a:pPr>
            <a:r>
              <a:rPr lang="en-US" smtClean="0"/>
              <a:t>If   p-value  </a:t>
            </a:r>
            <a:r>
              <a:rPr lang="en-US" b="1" smtClean="0">
                <a:sym typeface="Symbol" pitchFamily="18" charset="2"/>
              </a:rPr>
              <a:t></a:t>
            </a:r>
            <a:r>
              <a:rPr lang="en-US" smtClean="0"/>
              <a:t>  </a:t>
            </a:r>
            <a:r>
              <a:rPr lang="en-US" b="1" smtClean="0">
                <a:sym typeface="Symbol" pitchFamily="18" charset="2"/>
              </a:rPr>
              <a:t></a:t>
            </a:r>
            <a:r>
              <a:rPr lang="en-US" smtClean="0"/>
              <a:t> ,  do not reject H</a:t>
            </a:r>
            <a:r>
              <a:rPr lang="en-US" baseline="-25000" smtClean="0"/>
              <a:t>0</a:t>
            </a:r>
            <a:r>
              <a:rPr lang="en-US" smtClean="0"/>
              <a:t> </a:t>
            </a:r>
          </a:p>
        </p:txBody>
      </p:sp>
      <p:sp>
        <p:nvSpPr>
          <p:cNvPr id="512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128" name="Text Box 7"/>
          <p:cNvSpPr txBox="1">
            <a:spLocks noChangeArrowheads="1"/>
          </p:cNvSpPr>
          <p:nvPr/>
        </p:nvSpPr>
        <p:spPr bwMode="auto">
          <a:xfrm>
            <a:off x="7543800" y="1223963"/>
            <a:ext cx="145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graphicFrame>
        <p:nvGraphicFramePr>
          <p:cNvPr id="5122" name="Object 8"/>
          <p:cNvGraphicFramePr>
            <a:graphicFrameLocks noChangeAspect="1"/>
          </p:cNvGraphicFramePr>
          <p:nvPr/>
        </p:nvGraphicFramePr>
        <p:xfrm>
          <a:off x="4681538" y="1600200"/>
          <a:ext cx="287337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Equation" r:id="rId3" imgW="126720" imgH="164880" progId="Equation.3">
                  <p:embed/>
                </p:oleObj>
              </mc:Choice>
              <mc:Fallback>
                <p:oleObj name="Equation" r:id="rId3" imgW="126720" imgH="1648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1538" y="1600200"/>
                        <a:ext cx="287337" cy="374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Object 9"/>
          <p:cNvGraphicFramePr>
            <a:graphicFrameLocks noChangeAspect="1"/>
          </p:cNvGraphicFramePr>
          <p:nvPr/>
        </p:nvGraphicFramePr>
        <p:xfrm>
          <a:off x="3546475" y="2838450"/>
          <a:ext cx="5414963" cy="155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name="Equation" r:id="rId5" imgW="2908080" imgH="838080" progId="Equation.3">
                  <p:embed/>
                </p:oleObj>
              </mc:Choice>
              <mc:Fallback>
                <p:oleObj name="Equation" r:id="rId5" imgW="2908080" imgH="8380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6475" y="2838450"/>
                        <a:ext cx="5414963" cy="1558925"/>
                      </a:xfrm>
                      <a:prstGeom prst="rect">
                        <a:avLst/>
                      </a:prstGeom>
                      <a:solidFill>
                        <a:srgbClr val="C7DAF7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9" name="Slide Number Placeholder 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3DE84674-F5A9-464D-81F3-BBF2D042EF2B}" type="slidenum">
              <a:rPr lang="en-US" smtClean="0">
                <a:latin typeface="Arial" charset="0"/>
              </a:rPr>
              <a:pPr/>
              <a:t>20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40688" y="3282950"/>
            <a:ext cx="1042987" cy="11239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53251" name="Rectangle 2"/>
          <p:cNvSpPr>
            <a:spLocks noChangeArrowheads="1"/>
          </p:cNvSpPr>
          <p:nvPr/>
        </p:nvSpPr>
        <p:spPr bwMode="auto">
          <a:xfrm>
            <a:off x="1143000" y="1600200"/>
            <a:ext cx="7086600" cy="2286000"/>
          </a:xfrm>
          <a:prstGeom prst="rect">
            <a:avLst/>
          </a:prstGeom>
          <a:solidFill>
            <a:srgbClr val="FDE0BD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3252" name="Rectangle 3"/>
          <p:cNvSpPr>
            <a:spLocks noGrp="1" noChangeArrowheads="1"/>
          </p:cNvSpPr>
          <p:nvPr>
            <p:ph type="title"/>
          </p:nvPr>
        </p:nvSpPr>
        <p:spPr>
          <a:xfrm>
            <a:off x="1143000" y="228600"/>
            <a:ext cx="7793038" cy="1066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mtClean="0"/>
              <a:t>Example: Upper-Tail Z Test </a:t>
            </a:r>
            <a:br>
              <a:rPr lang="en-US" smtClean="0"/>
            </a:br>
            <a:r>
              <a:rPr lang="en-US" smtClean="0"/>
              <a:t>for Mean  (</a:t>
            </a:r>
            <a:r>
              <a:rPr lang="en-US" smtClean="0">
                <a:sym typeface="Symbol" pitchFamily="18" charset="2"/>
              </a:rPr>
              <a:t></a:t>
            </a:r>
            <a:r>
              <a:rPr lang="en-US" smtClean="0"/>
              <a:t> Known)</a:t>
            </a:r>
          </a:p>
        </p:txBody>
      </p:sp>
      <p:sp>
        <p:nvSpPr>
          <p:cNvPr id="53253" name="Rectangle 4"/>
          <p:cNvSpPr>
            <a:spLocks noGrp="1" noChangeArrowheads="1"/>
          </p:cNvSpPr>
          <p:nvPr>
            <p:ph idx="1"/>
          </p:nvPr>
        </p:nvSpPr>
        <p:spPr>
          <a:xfrm>
            <a:off x="990600" y="1600200"/>
            <a:ext cx="7696200" cy="25177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mtClean="0"/>
              <a:t>   A phone industry manager thinks that customer monthly cell phone bill have increased, and now average over $52 per month.  The company wishes to test this claim.  (Assume </a:t>
            </a:r>
            <a:r>
              <a:rPr lang="en-US" smtClean="0">
                <a:sym typeface="Symbol" pitchFamily="18" charset="2"/>
              </a:rPr>
              <a:t> = 10 is known)</a:t>
            </a:r>
          </a:p>
        </p:txBody>
      </p:sp>
      <p:sp>
        <p:nvSpPr>
          <p:cNvPr id="5325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3255" name="Text Box 5"/>
          <p:cNvSpPr txBox="1">
            <a:spLocks noChangeArrowheads="1"/>
          </p:cNvSpPr>
          <p:nvPr/>
        </p:nvSpPr>
        <p:spPr bwMode="auto">
          <a:xfrm>
            <a:off x="914400" y="4572000"/>
            <a:ext cx="7772400" cy="1565275"/>
          </a:xfrm>
          <a:prstGeom prst="rect">
            <a:avLst/>
          </a:prstGeom>
          <a:solidFill>
            <a:srgbClr val="C7DAF7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H</a:t>
            </a:r>
            <a:r>
              <a:rPr lang="en-US" baseline="-25000"/>
              <a:t>0</a:t>
            </a:r>
            <a:r>
              <a:rPr lang="en-US"/>
              <a:t>: </a:t>
            </a:r>
            <a:r>
              <a:rPr lang="el-GR">
                <a:cs typeface="Arial" charset="0"/>
                <a:sym typeface="Symbol" pitchFamily="18" charset="2"/>
              </a:rPr>
              <a:t>μ</a:t>
            </a:r>
            <a:r>
              <a:rPr lang="en-US">
                <a:sym typeface="Symbol" pitchFamily="18" charset="2"/>
              </a:rPr>
              <a:t> </a:t>
            </a:r>
            <a:r>
              <a:rPr lang="en-US">
                <a:cs typeface="Arial" charset="0"/>
                <a:sym typeface="Symbol" pitchFamily="18" charset="2"/>
              </a:rPr>
              <a:t>≤ 52     the average is </a:t>
            </a:r>
            <a:r>
              <a:rPr lang="en-US">
                <a:solidFill>
                  <a:srgbClr val="0000FF"/>
                </a:solidFill>
                <a:cs typeface="Arial" charset="0"/>
                <a:sym typeface="Symbol" pitchFamily="18" charset="2"/>
              </a:rPr>
              <a:t>not</a:t>
            </a:r>
            <a:r>
              <a:rPr lang="en-US">
                <a:cs typeface="Arial" charset="0"/>
                <a:sym typeface="Symbol" pitchFamily="18" charset="2"/>
              </a:rPr>
              <a:t> over $52 per month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/>
              <a:t>H</a:t>
            </a:r>
            <a:r>
              <a:rPr lang="en-US" baseline="-25000"/>
              <a:t>1</a:t>
            </a:r>
            <a:r>
              <a:rPr lang="en-US"/>
              <a:t>: </a:t>
            </a:r>
            <a:r>
              <a:rPr lang="el-GR">
                <a:cs typeface="Arial" charset="0"/>
                <a:sym typeface="Symbol" pitchFamily="18" charset="2"/>
              </a:rPr>
              <a:t>μ</a:t>
            </a:r>
            <a:r>
              <a:rPr lang="en-US">
                <a:sym typeface="Symbol" pitchFamily="18" charset="2"/>
              </a:rPr>
              <a:t> &gt; 52     the average </a:t>
            </a:r>
            <a:r>
              <a:rPr lang="en-US">
                <a:solidFill>
                  <a:srgbClr val="0000FF"/>
                </a:solidFill>
                <a:sym typeface="Symbol" pitchFamily="18" charset="2"/>
              </a:rPr>
              <a:t>is</a:t>
            </a:r>
            <a:r>
              <a:rPr lang="en-US">
                <a:sym typeface="Symbol" pitchFamily="18" charset="2"/>
              </a:rPr>
              <a:t> greater than $52 per month</a:t>
            </a:r>
          </a:p>
          <a:p>
            <a:pPr algn="l">
              <a:lnSpc>
                <a:spcPct val="2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		</a:t>
            </a:r>
            <a:r>
              <a:rPr lang="en-US" sz="2000">
                <a:sym typeface="Symbol" pitchFamily="18" charset="2"/>
              </a:rPr>
              <a:t>(i.e., sufficient evidence exists to support the 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 sz="2000">
                <a:sym typeface="Symbol" pitchFamily="18" charset="2"/>
              </a:rPr>
              <a:t>		manager’s claim)</a:t>
            </a:r>
            <a:endParaRPr lang="en-US" sz="2000">
              <a:cs typeface="Arial" charset="0"/>
              <a:sym typeface="Symbol" pitchFamily="18" charset="2"/>
            </a:endParaRPr>
          </a:p>
        </p:txBody>
      </p:sp>
      <p:sp>
        <p:nvSpPr>
          <p:cNvPr id="53256" name="Rectangle 6"/>
          <p:cNvSpPr>
            <a:spLocks noChangeArrowheads="1"/>
          </p:cNvSpPr>
          <p:nvPr/>
        </p:nvSpPr>
        <p:spPr bwMode="auto">
          <a:xfrm>
            <a:off x="762000" y="4114800"/>
            <a:ext cx="309721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>
                <a:solidFill>
                  <a:schemeClr val="folHlink"/>
                </a:solidFill>
              </a:rPr>
              <a:t>Form hypothesis test:</a:t>
            </a:r>
          </a:p>
        </p:txBody>
      </p:sp>
      <p:sp>
        <p:nvSpPr>
          <p:cNvPr id="53257" name="Slide Number Placeholder 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C5E2F494-723E-4D44-91CE-F667FC08E872}" type="slidenum">
              <a:rPr lang="en-US" smtClean="0">
                <a:latin typeface="Arial" charset="0"/>
              </a:rPr>
              <a:pPr/>
              <a:t>21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4"/>
          <p:cNvSpPr>
            <a:spLocks noChangeArrowheads="1"/>
          </p:cNvSpPr>
          <p:nvPr/>
        </p:nvSpPr>
        <p:spPr bwMode="auto">
          <a:xfrm>
            <a:off x="762000" y="2362200"/>
            <a:ext cx="4114800" cy="533400"/>
          </a:xfrm>
          <a:prstGeom prst="rect">
            <a:avLst/>
          </a:prstGeom>
          <a:solidFill>
            <a:srgbClr val="C7DAF7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48" name="Rectangle 5"/>
          <p:cNvSpPr>
            <a:spLocks noGrp="1" noChangeArrowheads="1"/>
          </p:cNvSpPr>
          <p:nvPr>
            <p:ph idx="1"/>
          </p:nvPr>
        </p:nvSpPr>
        <p:spPr>
          <a:xfrm>
            <a:off x="838200" y="1600200"/>
            <a:ext cx="8077200" cy="1930400"/>
          </a:xfrm>
        </p:spPr>
        <p:txBody>
          <a:bodyPr/>
          <a:lstStyle/>
          <a:p>
            <a:pPr eaLnBrk="1" hangingPunct="1"/>
            <a:r>
              <a:rPr lang="en-US" sz="2700" smtClean="0"/>
              <a:t>Suppose that </a:t>
            </a:r>
            <a:r>
              <a:rPr lang="en-US" sz="2700" smtClean="0">
                <a:sym typeface="Symbol" pitchFamily="18" charset="2"/>
              </a:rPr>
              <a:t> = .10 is chosen for this test</a:t>
            </a:r>
          </a:p>
          <a:p>
            <a:pPr eaLnBrk="1" hangingPunct="1">
              <a:buFont typeface="Wingdings" pitchFamily="2" charset="2"/>
              <a:buNone/>
            </a:pPr>
            <a:endParaRPr lang="en-US" sz="1400" smtClean="0">
              <a:sym typeface="Symbol" pitchFamily="18" charset="2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sz="2700" smtClean="0">
                <a:sym typeface="Symbol" pitchFamily="18" charset="2"/>
              </a:rPr>
              <a:t>Find the rejection region:</a:t>
            </a:r>
          </a:p>
        </p:txBody>
      </p:sp>
      <p:sp>
        <p:nvSpPr>
          <p:cNvPr id="6149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6150" name="Line 12"/>
          <p:cNvSpPr>
            <a:spLocks noChangeShapeType="1"/>
          </p:cNvSpPr>
          <p:nvPr/>
        </p:nvSpPr>
        <p:spPr bwMode="auto">
          <a:xfrm>
            <a:off x="4800600" y="3048000"/>
            <a:ext cx="0" cy="1371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151" name="Text Box 2"/>
          <p:cNvSpPr txBox="1">
            <a:spLocks noChangeArrowheads="1"/>
          </p:cNvSpPr>
          <p:nvPr/>
        </p:nvSpPr>
        <p:spPr bwMode="auto">
          <a:xfrm>
            <a:off x="6400800" y="4648200"/>
            <a:ext cx="9906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Reject H</a:t>
            </a:r>
            <a:r>
              <a:rPr lang="en-US" sz="1400" baseline="-25000"/>
              <a:t>0</a:t>
            </a:r>
          </a:p>
        </p:txBody>
      </p:sp>
      <p:sp>
        <p:nvSpPr>
          <p:cNvPr id="6152" name="Text Box 3"/>
          <p:cNvSpPr txBox="1">
            <a:spLocks noChangeArrowheads="1"/>
          </p:cNvSpPr>
          <p:nvPr/>
        </p:nvSpPr>
        <p:spPr bwMode="auto">
          <a:xfrm>
            <a:off x="4038600" y="4648200"/>
            <a:ext cx="15240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Do not reject H</a:t>
            </a:r>
            <a:r>
              <a:rPr lang="en-US" sz="1400" baseline="-25000"/>
              <a:t>0</a:t>
            </a:r>
          </a:p>
        </p:txBody>
      </p:sp>
      <p:sp>
        <p:nvSpPr>
          <p:cNvPr id="6153" name="Freeform 6"/>
          <p:cNvSpPr>
            <a:spLocks/>
          </p:cNvSpPr>
          <p:nvPr/>
        </p:nvSpPr>
        <p:spPr bwMode="auto">
          <a:xfrm>
            <a:off x="5942013" y="4003675"/>
            <a:ext cx="1150937" cy="414338"/>
          </a:xfrm>
          <a:custGeom>
            <a:avLst/>
            <a:gdLst>
              <a:gd name="T0" fmla="*/ 2147483647 w 725"/>
              <a:gd name="T1" fmla="*/ 2147483647 h 261"/>
              <a:gd name="T2" fmla="*/ 2147483647 w 725"/>
              <a:gd name="T3" fmla="*/ 2147483647 h 261"/>
              <a:gd name="T4" fmla="*/ 2147483647 w 725"/>
              <a:gd name="T5" fmla="*/ 2147483647 h 261"/>
              <a:gd name="T6" fmla="*/ 2147483647 w 725"/>
              <a:gd name="T7" fmla="*/ 2147483647 h 261"/>
              <a:gd name="T8" fmla="*/ 2147483647 w 725"/>
              <a:gd name="T9" fmla="*/ 2147483647 h 261"/>
              <a:gd name="T10" fmla="*/ 0 w 725"/>
              <a:gd name="T11" fmla="*/ 0 h 261"/>
              <a:gd name="T12" fmla="*/ 0 w 725"/>
              <a:gd name="T13" fmla="*/ 2147483647 h 261"/>
              <a:gd name="T14" fmla="*/ 2147483647 w 725"/>
              <a:gd name="T15" fmla="*/ 2147483647 h 261"/>
              <a:gd name="T16" fmla="*/ 2147483647 w 725"/>
              <a:gd name="T17" fmla="*/ 2147483647 h 26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725"/>
              <a:gd name="T28" fmla="*/ 0 h 261"/>
              <a:gd name="T29" fmla="*/ 725 w 725"/>
              <a:gd name="T30" fmla="*/ 261 h 26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725" h="261">
                <a:moveTo>
                  <a:pt x="717" y="257"/>
                </a:moveTo>
                <a:lnTo>
                  <a:pt x="725" y="222"/>
                </a:lnTo>
                <a:lnTo>
                  <a:pt x="490" y="208"/>
                </a:lnTo>
                <a:lnTo>
                  <a:pt x="339" y="170"/>
                </a:lnTo>
                <a:lnTo>
                  <a:pt x="192" y="120"/>
                </a:lnTo>
                <a:lnTo>
                  <a:pt x="0" y="0"/>
                </a:lnTo>
                <a:lnTo>
                  <a:pt x="0" y="261"/>
                </a:lnTo>
                <a:lnTo>
                  <a:pt x="717" y="261"/>
                </a:lnTo>
                <a:lnTo>
                  <a:pt x="717" y="257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6154" name="Freeform 7"/>
          <p:cNvSpPr>
            <a:spLocks/>
          </p:cNvSpPr>
          <p:nvPr/>
        </p:nvSpPr>
        <p:spPr bwMode="auto">
          <a:xfrm>
            <a:off x="2438400" y="30480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6155" name="Freeform 8"/>
          <p:cNvSpPr>
            <a:spLocks/>
          </p:cNvSpPr>
          <p:nvPr/>
        </p:nvSpPr>
        <p:spPr bwMode="auto">
          <a:xfrm>
            <a:off x="4800600" y="30480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6156" name="Line 9"/>
          <p:cNvSpPr>
            <a:spLocks noChangeShapeType="1"/>
          </p:cNvSpPr>
          <p:nvPr/>
        </p:nvSpPr>
        <p:spPr bwMode="auto">
          <a:xfrm>
            <a:off x="2209800" y="4419600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57" name="Line 10"/>
          <p:cNvSpPr>
            <a:spLocks noChangeShapeType="1"/>
          </p:cNvSpPr>
          <p:nvPr/>
        </p:nvSpPr>
        <p:spPr bwMode="auto">
          <a:xfrm flipH="1">
            <a:off x="6400800" y="3810000"/>
            <a:ext cx="45720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58" name="Rectangle 11"/>
          <p:cNvSpPr>
            <a:spLocks noChangeArrowheads="1"/>
          </p:cNvSpPr>
          <p:nvPr/>
        </p:nvSpPr>
        <p:spPr bwMode="auto">
          <a:xfrm flipH="1">
            <a:off x="6781800" y="3429000"/>
            <a:ext cx="12192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 i="1">
                <a:latin typeface="Symbol" pitchFamily="18" charset="2"/>
                <a:sym typeface="Symbol" pitchFamily="18" charset="2"/>
              </a:rPr>
              <a:t> </a:t>
            </a:r>
            <a:r>
              <a:rPr lang="en-US" b="1"/>
              <a:t>= .10</a:t>
            </a:r>
          </a:p>
        </p:txBody>
      </p:sp>
      <p:sp>
        <p:nvSpPr>
          <p:cNvPr id="6159" name="Line 13"/>
          <p:cNvSpPr>
            <a:spLocks noChangeShapeType="1"/>
          </p:cNvSpPr>
          <p:nvPr/>
        </p:nvSpPr>
        <p:spPr bwMode="auto">
          <a:xfrm>
            <a:off x="5943600" y="44958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60" name="Line 14"/>
          <p:cNvSpPr>
            <a:spLocks noChangeShapeType="1"/>
          </p:cNvSpPr>
          <p:nvPr/>
        </p:nvSpPr>
        <p:spPr bwMode="auto">
          <a:xfrm>
            <a:off x="5943600" y="4648200"/>
            <a:ext cx="1600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61" name="Text Box 15"/>
          <p:cNvSpPr txBox="1">
            <a:spLocks noChangeArrowheads="1"/>
          </p:cNvSpPr>
          <p:nvPr/>
        </p:nvSpPr>
        <p:spPr bwMode="auto">
          <a:xfrm>
            <a:off x="5410200" y="4800600"/>
            <a:ext cx="11430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  <a:cs typeface="Arial" charset="0"/>
              </a:rPr>
              <a:t>1.28</a:t>
            </a:r>
            <a:endParaRPr lang="el-GR" sz="2000" b="1">
              <a:solidFill>
                <a:schemeClr val="folHlink"/>
              </a:solidFill>
              <a:cs typeface="Arial" charset="0"/>
            </a:endParaRPr>
          </a:p>
        </p:txBody>
      </p:sp>
      <p:sp>
        <p:nvSpPr>
          <p:cNvPr id="6162" name="Line 16"/>
          <p:cNvSpPr>
            <a:spLocks noChangeShapeType="1"/>
          </p:cNvSpPr>
          <p:nvPr/>
        </p:nvSpPr>
        <p:spPr bwMode="auto">
          <a:xfrm>
            <a:off x="2057400" y="4648200"/>
            <a:ext cx="3886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63" name="Text Box 17"/>
          <p:cNvSpPr txBox="1">
            <a:spLocks noChangeArrowheads="1"/>
          </p:cNvSpPr>
          <p:nvPr/>
        </p:nvSpPr>
        <p:spPr bwMode="auto">
          <a:xfrm>
            <a:off x="4572000" y="4876800"/>
            <a:ext cx="4572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0</a:t>
            </a:r>
            <a:endParaRPr lang="el-GR" sz="1800" baseline="-25000">
              <a:cs typeface="Arial" charset="0"/>
            </a:endParaRPr>
          </a:p>
        </p:txBody>
      </p:sp>
      <p:sp>
        <p:nvSpPr>
          <p:cNvPr id="6164" name="Line 18"/>
          <p:cNvSpPr>
            <a:spLocks noChangeShapeType="1"/>
          </p:cNvSpPr>
          <p:nvPr/>
        </p:nvSpPr>
        <p:spPr bwMode="auto">
          <a:xfrm flipV="1">
            <a:off x="5943600" y="2743200"/>
            <a:ext cx="0" cy="167640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65" name="Line 19"/>
          <p:cNvSpPr>
            <a:spLocks noChangeShapeType="1"/>
          </p:cNvSpPr>
          <p:nvPr/>
        </p:nvSpPr>
        <p:spPr bwMode="auto">
          <a:xfrm>
            <a:off x="5943600" y="2895600"/>
            <a:ext cx="1676400" cy="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66" name="Text Box 20"/>
          <p:cNvSpPr txBox="1">
            <a:spLocks noChangeArrowheads="1"/>
          </p:cNvSpPr>
          <p:nvPr/>
        </p:nvSpPr>
        <p:spPr bwMode="auto">
          <a:xfrm>
            <a:off x="6019800" y="2514600"/>
            <a:ext cx="15240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</a:rPr>
              <a:t>Reject H</a:t>
            </a:r>
            <a:r>
              <a:rPr lang="en-US" sz="2000" b="1" baseline="-25000">
                <a:solidFill>
                  <a:schemeClr val="folHlink"/>
                </a:solidFill>
              </a:rPr>
              <a:t>0</a:t>
            </a:r>
          </a:p>
        </p:txBody>
      </p:sp>
      <p:sp>
        <p:nvSpPr>
          <p:cNvPr id="6167" name="Rectangle 22"/>
          <p:cNvSpPr>
            <a:spLocks noChangeArrowheads="1"/>
          </p:cNvSpPr>
          <p:nvPr/>
        </p:nvSpPr>
        <p:spPr bwMode="auto">
          <a:xfrm>
            <a:off x="1143000" y="363538"/>
            <a:ext cx="779303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 anchor="b"/>
          <a:lstStyle/>
          <a:p>
            <a:pPr defTabSz="852488">
              <a:lnSpc>
                <a:spcPct val="80000"/>
              </a:lnSpc>
            </a:pPr>
            <a:r>
              <a:rPr lang="en-US" sz="4000">
                <a:solidFill>
                  <a:schemeClr val="tx2"/>
                </a:solidFill>
              </a:rPr>
              <a:t>Example: Find Rejection Region</a:t>
            </a:r>
          </a:p>
        </p:txBody>
      </p:sp>
      <p:sp>
        <p:nvSpPr>
          <p:cNvPr id="6168" name="Line 23"/>
          <p:cNvSpPr>
            <a:spLocks noChangeShapeType="1"/>
          </p:cNvSpPr>
          <p:nvPr/>
        </p:nvSpPr>
        <p:spPr bwMode="auto">
          <a:xfrm flipV="1">
            <a:off x="5943600" y="5257800"/>
            <a:ext cx="0" cy="457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69" name="Text Box 24"/>
          <p:cNvSpPr txBox="1">
            <a:spLocks noChangeArrowheads="1"/>
          </p:cNvSpPr>
          <p:nvPr/>
        </p:nvSpPr>
        <p:spPr bwMode="auto">
          <a:xfrm>
            <a:off x="7543800" y="1223963"/>
            <a:ext cx="145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graphicFrame>
        <p:nvGraphicFramePr>
          <p:cNvPr id="6146" name="Object 26">
            <a:hlinkClick r:id="" action="ppaction://ole?verb=0"/>
          </p:cNvPr>
          <p:cNvGraphicFramePr>
            <a:graphicFrameLocks/>
          </p:cNvGraphicFramePr>
          <p:nvPr/>
        </p:nvGraphicFramePr>
        <p:xfrm>
          <a:off x="3840163" y="5734050"/>
          <a:ext cx="4279900" cy="84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name="Equation" r:id="rId3" imgW="2006280" imgH="419040" progId="Equation.3">
                  <p:embed/>
                </p:oleObj>
              </mc:Choice>
              <mc:Fallback>
                <p:oleObj name="Equation" r:id="rId3" imgW="2006280" imgH="419040" progId="Equation.3">
                  <p:embed/>
                  <p:pic>
                    <p:nvPicPr>
                      <p:cNvPr id="0" name="Object 2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0163" y="5734050"/>
                        <a:ext cx="4279900" cy="841375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70" name="Slide Number Placeholder 27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A0383E60-7E66-4E55-A180-568772143A4D}" type="slidenum">
              <a:rPr lang="en-US" smtClean="0">
                <a:latin typeface="Arial" charset="0"/>
              </a:rPr>
              <a:pPr/>
              <a:t>22</a:t>
            </a:fld>
            <a:endParaRPr lang="en-US" smtClean="0">
              <a:latin typeface="Arial" charset="0"/>
            </a:endParaRPr>
          </a:p>
        </p:txBody>
      </p:sp>
      <p:pic>
        <p:nvPicPr>
          <p:cNvPr id="6171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4816475"/>
            <a:ext cx="1042988" cy="11239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685800" y="2667000"/>
            <a:ext cx="8048625" cy="990600"/>
          </a:xfrm>
          <a:prstGeom prst="rect">
            <a:avLst/>
          </a:prstGeom>
          <a:solidFill>
            <a:srgbClr val="FDE0BD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2" name="Rectangle 7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Example: Sample Results</a:t>
            </a:r>
          </a:p>
        </p:txBody>
      </p:sp>
      <p:sp>
        <p:nvSpPr>
          <p:cNvPr id="7173" name="Rectangle 4"/>
          <p:cNvSpPr>
            <a:spLocks noGrp="1" noChangeArrowheads="1"/>
          </p:cNvSpPr>
          <p:nvPr>
            <p:ph idx="1"/>
          </p:nvPr>
        </p:nvSpPr>
        <p:spPr>
          <a:xfrm>
            <a:off x="685800" y="1676400"/>
            <a:ext cx="8153400" cy="2625725"/>
          </a:xfrm>
        </p:spPr>
        <p:txBody>
          <a:bodyPr>
            <a:spAutoFit/>
          </a:bodyPr>
          <a:lstStyle/>
          <a:p>
            <a:pPr eaLnBrk="1" hangingPunct="1">
              <a:spcBef>
                <a:spcPct val="40000"/>
              </a:spcBef>
              <a:buFont typeface="Wingdings" pitchFamily="2" charset="2"/>
              <a:buNone/>
            </a:pPr>
            <a:r>
              <a:rPr lang="en-US" smtClean="0">
                <a:solidFill>
                  <a:schemeClr val="folHlink"/>
                </a:solidFill>
              </a:rPr>
              <a:t>Obtain sample and compute the test statistic</a:t>
            </a:r>
          </a:p>
          <a:p>
            <a:pPr eaLnBrk="1" hangingPunct="1">
              <a:spcBef>
                <a:spcPct val="40000"/>
              </a:spcBef>
              <a:buFont typeface="Wingdings" pitchFamily="2" charset="2"/>
              <a:buNone/>
            </a:pPr>
            <a:endParaRPr lang="en-US" sz="1600" smtClean="0">
              <a:solidFill>
                <a:schemeClr val="folHlink"/>
              </a:solidFill>
            </a:endParaRPr>
          </a:p>
          <a:p>
            <a:pPr eaLnBrk="1" hangingPunct="1">
              <a:spcBef>
                <a:spcPct val="40000"/>
              </a:spcBef>
              <a:buFont typeface="Wingdings" pitchFamily="2" charset="2"/>
              <a:buNone/>
            </a:pPr>
            <a:r>
              <a:rPr lang="en-US" smtClean="0"/>
              <a:t>Suppose a sample is taken with the following results:   </a:t>
            </a:r>
            <a:r>
              <a:rPr lang="en-US" smtClean="0">
                <a:solidFill>
                  <a:schemeClr val="folHlink"/>
                </a:solidFill>
              </a:rPr>
              <a:t>n = 64,  x = 53.1  </a:t>
            </a:r>
            <a:r>
              <a:rPr lang="en-US" sz="2000" smtClean="0">
                <a:solidFill>
                  <a:schemeClr val="folHlink"/>
                </a:solidFill>
              </a:rPr>
              <a:t>(</a:t>
            </a:r>
            <a:r>
              <a:rPr lang="en-US" sz="2000" smtClean="0">
                <a:solidFill>
                  <a:schemeClr val="folHlink"/>
                </a:solidFill>
                <a:sym typeface="Symbol" pitchFamily="18" charset="2"/>
              </a:rPr>
              <a:t> = 10 was assumed known)</a:t>
            </a:r>
            <a:r>
              <a:rPr lang="en-US" sz="3200" smtClean="0"/>
              <a:t> </a:t>
            </a:r>
          </a:p>
          <a:p>
            <a:pPr lvl="1" eaLnBrk="1" hangingPunct="1">
              <a:lnSpc>
                <a:spcPct val="120000"/>
              </a:lnSpc>
              <a:spcBef>
                <a:spcPct val="40000"/>
              </a:spcBef>
            </a:pPr>
            <a:r>
              <a:rPr lang="en-US" sz="2800" smtClean="0"/>
              <a:t>Using the sample results, </a:t>
            </a:r>
          </a:p>
        </p:txBody>
      </p:sp>
      <p:sp>
        <p:nvSpPr>
          <p:cNvPr id="717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7175" name="Rectangle 2"/>
          <p:cNvSpPr>
            <a:spLocks noChangeArrowheads="1"/>
          </p:cNvSpPr>
          <p:nvPr/>
        </p:nvSpPr>
        <p:spPr bwMode="auto">
          <a:xfrm>
            <a:off x="7023100" y="4800600"/>
            <a:ext cx="914400" cy="533400"/>
          </a:xfrm>
          <a:prstGeom prst="rect">
            <a:avLst/>
          </a:prstGeom>
          <a:solidFill>
            <a:srgbClr val="C7DAF7"/>
          </a:solidFill>
          <a:ln w="1905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7170" name="Object 5">
            <a:hlinkClick r:id="" action="ppaction://ole?verb=0"/>
          </p:cNvPr>
          <p:cNvGraphicFramePr>
            <a:graphicFrameLocks/>
          </p:cNvGraphicFramePr>
          <p:nvPr/>
        </p:nvGraphicFramePr>
        <p:xfrm>
          <a:off x="2011363" y="4473575"/>
          <a:ext cx="5924550" cy="175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name="Equation" r:id="rId3" imgW="2209680" imgH="609480" progId="Equation.3">
                  <p:embed/>
                </p:oleObj>
              </mc:Choice>
              <mc:Fallback>
                <p:oleObj name="Equation" r:id="rId3" imgW="2209680" imgH="609480" progId="Equation.3">
                  <p:embed/>
                  <p:pic>
                    <p:nvPicPr>
                      <p:cNvPr id="0" name="Objec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11363" y="4473575"/>
                        <a:ext cx="5924550" cy="1755775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6" name="Line 6"/>
          <p:cNvSpPr>
            <a:spLocks noChangeShapeType="1"/>
          </p:cNvSpPr>
          <p:nvPr/>
        </p:nvSpPr>
        <p:spPr bwMode="auto">
          <a:xfrm>
            <a:off x="3794125" y="3209925"/>
            <a:ext cx="231775" cy="0"/>
          </a:xfrm>
          <a:prstGeom prst="line">
            <a:avLst/>
          </a:prstGeom>
          <a:noFill/>
          <a:ln w="19050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7" name="Text Box 8"/>
          <p:cNvSpPr txBox="1">
            <a:spLocks noChangeArrowheads="1"/>
          </p:cNvSpPr>
          <p:nvPr/>
        </p:nvSpPr>
        <p:spPr bwMode="auto">
          <a:xfrm>
            <a:off x="7543800" y="1223963"/>
            <a:ext cx="145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sp>
        <p:nvSpPr>
          <p:cNvPr id="7178" name="Slide Number Placeholder 1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2882ACEE-4C2E-48AF-A18D-1617539AF12A}" type="slidenum">
              <a:rPr lang="en-US" smtClean="0">
                <a:latin typeface="Arial" charset="0"/>
              </a:rPr>
              <a:pPr/>
              <a:t>23</a:t>
            </a:fld>
            <a:endParaRPr lang="en-US" smtClean="0">
              <a:latin typeface="Arial" charset="0"/>
            </a:endParaRPr>
          </a:p>
        </p:txBody>
      </p:sp>
      <p:pic>
        <p:nvPicPr>
          <p:cNvPr id="7179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" y="4816475"/>
            <a:ext cx="1042988" cy="11239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Example: Decision</a:t>
            </a:r>
          </a:p>
        </p:txBody>
      </p:sp>
      <p:sp>
        <p:nvSpPr>
          <p:cNvPr id="54275" name="Text Box 24"/>
          <p:cNvSpPr>
            <a:spLocks noGrp="1" noChangeArrowheads="1"/>
          </p:cNvSpPr>
          <p:nvPr>
            <p:ph idx="1"/>
          </p:nvPr>
        </p:nvSpPr>
        <p:spPr>
          <a:xfrm>
            <a:off x="1295400" y="1600200"/>
            <a:ext cx="7315200" cy="671513"/>
          </a:xfrm>
        </p:spPr>
        <p:txBody>
          <a:bodyPr/>
          <a:lstStyle/>
          <a:p>
            <a:pPr marL="0" indent="0" defTabSz="914400" eaLnBrk="1" hangingPunct="1">
              <a:spcBef>
                <a:spcPct val="40000"/>
              </a:spcBef>
              <a:buFont typeface="Wingdings" pitchFamily="2" charset="2"/>
              <a:buNone/>
            </a:pPr>
            <a:r>
              <a:rPr lang="en-US" smtClean="0">
                <a:solidFill>
                  <a:schemeClr val="folHlink"/>
                </a:solidFill>
              </a:rPr>
              <a:t>Reach a decision and interpret the result:</a:t>
            </a:r>
          </a:p>
        </p:txBody>
      </p:sp>
      <p:sp>
        <p:nvSpPr>
          <p:cNvPr id="5427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4277" name="Line 12"/>
          <p:cNvSpPr>
            <a:spLocks noChangeShapeType="1"/>
          </p:cNvSpPr>
          <p:nvPr/>
        </p:nvSpPr>
        <p:spPr bwMode="auto">
          <a:xfrm>
            <a:off x="4724400" y="2743200"/>
            <a:ext cx="0" cy="1371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4278" name="Text Box 2"/>
          <p:cNvSpPr txBox="1">
            <a:spLocks noChangeArrowheads="1"/>
          </p:cNvSpPr>
          <p:nvPr/>
        </p:nvSpPr>
        <p:spPr bwMode="auto">
          <a:xfrm>
            <a:off x="6324600" y="4343400"/>
            <a:ext cx="9906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Reject H</a:t>
            </a:r>
            <a:r>
              <a:rPr lang="en-US" sz="1400" baseline="-25000"/>
              <a:t>0</a:t>
            </a:r>
          </a:p>
        </p:txBody>
      </p:sp>
      <p:sp>
        <p:nvSpPr>
          <p:cNvPr id="54279" name="Text Box 3"/>
          <p:cNvSpPr txBox="1">
            <a:spLocks noChangeArrowheads="1"/>
          </p:cNvSpPr>
          <p:nvPr/>
        </p:nvSpPr>
        <p:spPr bwMode="auto">
          <a:xfrm>
            <a:off x="3505200" y="4343400"/>
            <a:ext cx="15240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Do not reject H</a:t>
            </a:r>
            <a:r>
              <a:rPr lang="en-US" sz="1400" baseline="-25000"/>
              <a:t>0</a:t>
            </a:r>
          </a:p>
        </p:txBody>
      </p:sp>
      <p:sp>
        <p:nvSpPr>
          <p:cNvPr id="54280" name="Rectangle 4"/>
          <p:cNvSpPr>
            <a:spLocks noChangeArrowheads="1"/>
          </p:cNvSpPr>
          <p:nvPr/>
        </p:nvSpPr>
        <p:spPr bwMode="auto">
          <a:xfrm>
            <a:off x="4876800" y="4800600"/>
            <a:ext cx="990600" cy="381000"/>
          </a:xfrm>
          <a:prstGeom prst="rect">
            <a:avLst/>
          </a:prstGeom>
          <a:solidFill>
            <a:srgbClr val="C7DAF7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81" name="Freeform 6"/>
          <p:cNvSpPr>
            <a:spLocks/>
          </p:cNvSpPr>
          <p:nvPr/>
        </p:nvSpPr>
        <p:spPr bwMode="auto">
          <a:xfrm>
            <a:off x="5865813" y="3698875"/>
            <a:ext cx="1150937" cy="414338"/>
          </a:xfrm>
          <a:custGeom>
            <a:avLst/>
            <a:gdLst>
              <a:gd name="T0" fmla="*/ 2147483647 w 725"/>
              <a:gd name="T1" fmla="*/ 2147483647 h 261"/>
              <a:gd name="T2" fmla="*/ 2147483647 w 725"/>
              <a:gd name="T3" fmla="*/ 2147483647 h 261"/>
              <a:gd name="T4" fmla="*/ 2147483647 w 725"/>
              <a:gd name="T5" fmla="*/ 2147483647 h 261"/>
              <a:gd name="T6" fmla="*/ 2147483647 w 725"/>
              <a:gd name="T7" fmla="*/ 2147483647 h 261"/>
              <a:gd name="T8" fmla="*/ 2147483647 w 725"/>
              <a:gd name="T9" fmla="*/ 2147483647 h 261"/>
              <a:gd name="T10" fmla="*/ 0 w 725"/>
              <a:gd name="T11" fmla="*/ 0 h 261"/>
              <a:gd name="T12" fmla="*/ 0 w 725"/>
              <a:gd name="T13" fmla="*/ 2147483647 h 261"/>
              <a:gd name="T14" fmla="*/ 2147483647 w 725"/>
              <a:gd name="T15" fmla="*/ 2147483647 h 261"/>
              <a:gd name="T16" fmla="*/ 2147483647 w 725"/>
              <a:gd name="T17" fmla="*/ 2147483647 h 26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725"/>
              <a:gd name="T28" fmla="*/ 0 h 261"/>
              <a:gd name="T29" fmla="*/ 725 w 725"/>
              <a:gd name="T30" fmla="*/ 261 h 26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725" h="261">
                <a:moveTo>
                  <a:pt x="717" y="257"/>
                </a:moveTo>
                <a:lnTo>
                  <a:pt x="725" y="222"/>
                </a:lnTo>
                <a:lnTo>
                  <a:pt x="490" y="208"/>
                </a:lnTo>
                <a:lnTo>
                  <a:pt x="339" y="170"/>
                </a:lnTo>
                <a:lnTo>
                  <a:pt x="192" y="120"/>
                </a:lnTo>
                <a:lnTo>
                  <a:pt x="0" y="0"/>
                </a:lnTo>
                <a:lnTo>
                  <a:pt x="0" y="261"/>
                </a:lnTo>
                <a:lnTo>
                  <a:pt x="717" y="261"/>
                </a:lnTo>
                <a:lnTo>
                  <a:pt x="717" y="257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4282" name="Freeform 7"/>
          <p:cNvSpPr>
            <a:spLocks/>
          </p:cNvSpPr>
          <p:nvPr/>
        </p:nvSpPr>
        <p:spPr bwMode="auto">
          <a:xfrm>
            <a:off x="2362200" y="27432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4283" name="Freeform 8"/>
          <p:cNvSpPr>
            <a:spLocks/>
          </p:cNvSpPr>
          <p:nvPr/>
        </p:nvSpPr>
        <p:spPr bwMode="auto">
          <a:xfrm>
            <a:off x="4724400" y="27432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4284" name="Line 9"/>
          <p:cNvSpPr>
            <a:spLocks noChangeShapeType="1"/>
          </p:cNvSpPr>
          <p:nvPr/>
        </p:nvSpPr>
        <p:spPr bwMode="auto">
          <a:xfrm>
            <a:off x="2133600" y="4114800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85" name="Line 10"/>
          <p:cNvSpPr>
            <a:spLocks noChangeShapeType="1"/>
          </p:cNvSpPr>
          <p:nvPr/>
        </p:nvSpPr>
        <p:spPr bwMode="auto">
          <a:xfrm flipH="1">
            <a:off x="6324600" y="3505200"/>
            <a:ext cx="45720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86" name="Rectangle 11"/>
          <p:cNvSpPr>
            <a:spLocks noChangeArrowheads="1"/>
          </p:cNvSpPr>
          <p:nvPr/>
        </p:nvSpPr>
        <p:spPr bwMode="auto">
          <a:xfrm flipH="1">
            <a:off x="6705600" y="3124200"/>
            <a:ext cx="12192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>
                <a:latin typeface="Symbol" pitchFamily="18" charset="2"/>
                <a:sym typeface="Symbol" pitchFamily="18" charset="2"/>
              </a:rPr>
              <a:t></a:t>
            </a:r>
            <a:r>
              <a:rPr lang="en-US" b="1" i="1">
                <a:latin typeface="Symbol" pitchFamily="18" charset="2"/>
                <a:sym typeface="Symbol" pitchFamily="18" charset="2"/>
              </a:rPr>
              <a:t> </a:t>
            </a:r>
            <a:r>
              <a:rPr lang="en-US" b="1"/>
              <a:t>= .10</a:t>
            </a:r>
          </a:p>
        </p:txBody>
      </p:sp>
      <p:sp>
        <p:nvSpPr>
          <p:cNvPr id="54287" name="Line 13"/>
          <p:cNvSpPr>
            <a:spLocks noChangeShapeType="1"/>
          </p:cNvSpPr>
          <p:nvPr/>
        </p:nvSpPr>
        <p:spPr bwMode="auto">
          <a:xfrm>
            <a:off x="5867400" y="41910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88" name="Line 14"/>
          <p:cNvSpPr>
            <a:spLocks noChangeShapeType="1"/>
          </p:cNvSpPr>
          <p:nvPr/>
        </p:nvSpPr>
        <p:spPr bwMode="auto">
          <a:xfrm>
            <a:off x="5867400" y="4343400"/>
            <a:ext cx="1600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89" name="Text Box 15"/>
          <p:cNvSpPr txBox="1">
            <a:spLocks noChangeArrowheads="1"/>
          </p:cNvSpPr>
          <p:nvPr/>
        </p:nvSpPr>
        <p:spPr bwMode="auto">
          <a:xfrm>
            <a:off x="5410200" y="4419600"/>
            <a:ext cx="10668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  <a:cs typeface="Arial" charset="0"/>
              </a:rPr>
              <a:t>1.28</a:t>
            </a:r>
            <a:endParaRPr lang="el-GR" sz="2000" b="1">
              <a:solidFill>
                <a:schemeClr val="folHlink"/>
              </a:solidFill>
              <a:cs typeface="Arial" charset="0"/>
            </a:endParaRPr>
          </a:p>
        </p:txBody>
      </p:sp>
      <p:sp>
        <p:nvSpPr>
          <p:cNvPr id="54290" name="Line 16"/>
          <p:cNvSpPr>
            <a:spLocks noChangeShapeType="1"/>
          </p:cNvSpPr>
          <p:nvPr/>
        </p:nvSpPr>
        <p:spPr bwMode="auto">
          <a:xfrm>
            <a:off x="1981200" y="4343400"/>
            <a:ext cx="3886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91" name="Text Box 17"/>
          <p:cNvSpPr txBox="1">
            <a:spLocks noChangeArrowheads="1"/>
          </p:cNvSpPr>
          <p:nvPr/>
        </p:nvSpPr>
        <p:spPr bwMode="auto">
          <a:xfrm>
            <a:off x="4495800" y="4572000"/>
            <a:ext cx="4572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0</a:t>
            </a:r>
            <a:endParaRPr lang="el-GR" sz="1800" baseline="-25000">
              <a:cs typeface="Arial" charset="0"/>
            </a:endParaRPr>
          </a:p>
        </p:txBody>
      </p:sp>
      <p:sp>
        <p:nvSpPr>
          <p:cNvPr id="54292" name="Line 18"/>
          <p:cNvSpPr>
            <a:spLocks noChangeShapeType="1"/>
          </p:cNvSpPr>
          <p:nvPr/>
        </p:nvSpPr>
        <p:spPr bwMode="auto">
          <a:xfrm flipV="1">
            <a:off x="5867400" y="2438400"/>
            <a:ext cx="0" cy="167640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93" name="Line 19"/>
          <p:cNvSpPr>
            <a:spLocks noChangeShapeType="1"/>
          </p:cNvSpPr>
          <p:nvPr/>
        </p:nvSpPr>
        <p:spPr bwMode="auto">
          <a:xfrm>
            <a:off x="5867400" y="2590800"/>
            <a:ext cx="1676400" cy="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94" name="Text Box 20"/>
          <p:cNvSpPr txBox="1">
            <a:spLocks noChangeArrowheads="1"/>
          </p:cNvSpPr>
          <p:nvPr/>
        </p:nvSpPr>
        <p:spPr bwMode="auto">
          <a:xfrm>
            <a:off x="5943600" y="2209800"/>
            <a:ext cx="15240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</a:rPr>
              <a:t>Reject H</a:t>
            </a:r>
            <a:r>
              <a:rPr lang="en-US" sz="2000" b="1" baseline="-25000">
                <a:solidFill>
                  <a:schemeClr val="folHlink"/>
                </a:solidFill>
              </a:rPr>
              <a:t>0</a:t>
            </a:r>
          </a:p>
        </p:txBody>
      </p:sp>
      <p:sp>
        <p:nvSpPr>
          <p:cNvPr id="54295" name="Text Box 21"/>
          <p:cNvSpPr txBox="1">
            <a:spLocks noChangeArrowheads="1"/>
          </p:cNvSpPr>
          <p:nvPr/>
        </p:nvSpPr>
        <p:spPr bwMode="auto">
          <a:xfrm>
            <a:off x="1676400" y="5270500"/>
            <a:ext cx="6477000" cy="1206500"/>
          </a:xfrm>
          <a:prstGeom prst="rect">
            <a:avLst/>
          </a:prstGeom>
          <a:solidFill>
            <a:srgbClr val="FDE0BD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>
                <a:solidFill>
                  <a:schemeClr val="folHlink"/>
                </a:solidFill>
              </a:rPr>
              <a:t>Do not reject H</a:t>
            </a:r>
            <a:r>
              <a:rPr lang="en-US" b="1" baseline="-25000">
                <a:solidFill>
                  <a:schemeClr val="folHlink"/>
                </a:solidFill>
              </a:rPr>
              <a:t>0</a:t>
            </a:r>
            <a:r>
              <a:rPr lang="en-US" b="1">
                <a:solidFill>
                  <a:schemeClr val="folHlink"/>
                </a:solidFill>
              </a:rPr>
              <a:t> since z = 0.88 </a:t>
            </a:r>
            <a:r>
              <a:rPr lang="en-US" b="1">
                <a:solidFill>
                  <a:schemeClr val="folHlink"/>
                </a:solidFill>
                <a:cs typeface="Arial" charset="0"/>
              </a:rPr>
              <a:t>&lt;</a:t>
            </a:r>
            <a:r>
              <a:rPr lang="en-US" b="1">
                <a:solidFill>
                  <a:schemeClr val="folHlink"/>
                </a:solidFill>
              </a:rPr>
              <a:t> 1.28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/>
              <a:t>i.e.: there is not sufficient evidence that the</a:t>
            </a:r>
          </a:p>
          <a:p>
            <a:pPr algn="l">
              <a:lnSpc>
                <a:spcPct val="20000"/>
              </a:lnSpc>
              <a:spcBef>
                <a:spcPct val="50000"/>
              </a:spcBef>
            </a:pPr>
            <a:r>
              <a:rPr lang="en-US"/>
              <a:t>       mean bill is over $52</a:t>
            </a:r>
          </a:p>
        </p:txBody>
      </p:sp>
      <p:sp>
        <p:nvSpPr>
          <p:cNvPr id="54296" name="Line 22"/>
          <p:cNvSpPr>
            <a:spLocks noChangeShapeType="1"/>
          </p:cNvSpPr>
          <p:nvPr/>
        </p:nvSpPr>
        <p:spPr bwMode="auto">
          <a:xfrm flipV="1">
            <a:off x="5334000" y="4114800"/>
            <a:ext cx="0" cy="68580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97" name="Text Box 23"/>
          <p:cNvSpPr txBox="1">
            <a:spLocks noChangeArrowheads="1"/>
          </p:cNvSpPr>
          <p:nvPr/>
        </p:nvSpPr>
        <p:spPr bwMode="auto">
          <a:xfrm>
            <a:off x="4800600" y="4800600"/>
            <a:ext cx="11430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</a:rPr>
              <a:t>z </a:t>
            </a:r>
            <a:r>
              <a:rPr lang="en-US" sz="2000" b="1">
                <a:solidFill>
                  <a:schemeClr val="folHlink"/>
                </a:solidFill>
                <a:cs typeface="Arial" charset="0"/>
              </a:rPr>
              <a:t>= 0.88</a:t>
            </a:r>
            <a:endParaRPr lang="el-GR" sz="2000" b="1">
              <a:solidFill>
                <a:schemeClr val="folHlink"/>
              </a:solidFill>
              <a:cs typeface="Arial" charset="0"/>
            </a:endParaRPr>
          </a:p>
        </p:txBody>
      </p:sp>
      <p:sp>
        <p:nvSpPr>
          <p:cNvPr id="54298" name="Text Box 25"/>
          <p:cNvSpPr txBox="1">
            <a:spLocks noChangeArrowheads="1"/>
          </p:cNvSpPr>
          <p:nvPr/>
        </p:nvSpPr>
        <p:spPr bwMode="auto">
          <a:xfrm>
            <a:off x="7543800" y="1223963"/>
            <a:ext cx="145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sp>
        <p:nvSpPr>
          <p:cNvPr id="54299" name="Slide Number Placeholder 2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19CFA9A5-1C1D-4325-86AD-519C4541D4F2}" type="slidenum">
              <a:rPr lang="en-US" smtClean="0">
                <a:latin typeface="Arial" charset="0"/>
              </a:rPr>
              <a:pPr/>
              <a:t>24</a:t>
            </a:fld>
            <a:endParaRPr lang="en-US" smtClean="0">
              <a:latin typeface="Arial" charset="0"/>
            </a:endParaRPr>
          </a:p>
        </p:txBody>
      </p:sp>
      <p:pic>
        <p:nvPicPr>
          <p:cNvPr id="54300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" y="4816475"/>
            <a:ext cx="1042988" cy="11239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defTabSz="914400" eaLnBrk="1" hangingPunct="1"/>
            <a:r>
              <a:rPr lang="en-US" smtClean="0"/>
              <a:t>Example: p-Value Solution</a:t>
            </a:r>
          </a:p>
        </p:txBody>
      </p:sp>
      <p:sp>
        <p:nvSpPr>
          <p:cNvPr id="8196" name="Text Box 20"/>
          <p:cNvSpPr>
            <a:spLocks noGrp="1" noChangeArrowheads="1"/>
          </p:cNvSpPr>
          <p:nvPr>
            <p:ph idx="1"/>
          </p:nvPr>
        </p:nvSpPr>
        <p:spPr>
          <a:xfrm>
            <a:off x="1295400" y="1524000"/>
            <a:ext cx="7315200" cy="900113"/>
          </a:xfrm>
        </p:spPr>
        <p:txBody>
          <a:bodyPr/>
          <a:lstStyle/>
          <a:p>
            <a:pPr marL="0" indent="0" defTabSz="914400" eaLnBrk="1" hangingPunct="1">
              <a:lnSpc>
                <a:spcPct val="90000"/>
              </a:lnSpc>
              <a:spcBef>
                <a:spcPct val="40000"/>
              </a:spcBef>
              <a:buFont typeface="Wingdings" pitchFamily="2" charset="2"/>
              <a:buNone/>
            </a:pPr>
            <a:r>
              <a:rPr lang="en-US" smtClean="0">
                <a:solidFill>
                  <a:schemeClr val="folHlink"/>
                </a:solidFill>
              </a:rPr>
              <a:t>Calculate the p-value and compare to </a:t>
            </a:r>
            <a:r>
              <a:rPr lang="en-US" b="1" smtClean="0">
                <a:solidFill>
                  <a:schemeClr val="folHlink"/>
                </a:solidFill>
                <a:sym typeface="Symbol" pitchFamily="18" charset="2"/>
              </a:rPr>
              <a:t></a:t>
            </a:r>
            <a:r>
              <a:rPr lang="en-US" sz="2400" b="1" smtClean="0">
                <a:solidFill>
                  <a:schemeClr val="folHlink"/>
                </a:solidFill>
                <a:sym typeface="Symbol" pitchFamily="18" charset="2"/>
              </a:rPr>
              <a:t> </a:t>
            </a:r>
          </a:p>
          <a:p>
            <a:pPr marL="0" indent="0" defTabSz="914400" eaLnBrk="1" hangingPunct="1">
              <a:lnSpc>
                <a:spcPct val="90000"/>
              </a:lnSpc>
              <a:spcBef>
                <a:spcPct val="40000"/>
              </a:spcBef>
              <a:buFont typeface="Wingdings" pitchFamily="2" charset="2"/>
              <a:buNone/>
            </a:pPr>
            <a:r>
              <a:rPr lang="en-US" sz="2000" smtClean="0">
                <a:solidFill>
                  <a:schemeClr val="folHlink"/>
                </a:solidFill>
                <a:sym typeface="Symbol" pitchFamily="18" charset="2"/>
              </a:rPr>
              <a:t>(assuming that </a:t>
            </a:r>
            <a:r>
              <a:rPr lang="el-GR" sz="2000" smtClean="0">
                <a:solidFill>
                  <a:schemeClr val="folHlink"/>
                </a:solidFill>
                <a:cs typeface="Arial" charset="0"/>
                <a:sym typeface="Symbol" pitchFamily="18" charset="2"/>
              </a:rPr>
              <a:t>μ</a:t>
            </a:r>
            <a:r>
              <a:rPr lang="en-US" sz="2000" smtClean="0">
                <a:solidFill>
                  <a:schemeClr val="folHlink"/>
                </a:solidFill>
                <a:cs typeface="Arial" charset="0"/>
                <a:sym typeface="Symbol" pitchFamily="18" charset="2"/>
              </a:rPr>
              <a:t> = 52.0)</a:t>
            </a:r>
            <a:endParaRPr lang="el-GR" sz="2000" smtClean="0">
              <a:solidFill>
                <a:schemeClr val="folHlink"/>
              </a:solidFill>
              <a:cs typeface="Arial" charset="0"/>
              <a:sym typeface="Symbol" pitchFamily="18" charset="2"/>
            </a:endParaRPr>
          </a:p>
        </p:txBody>
      </p:sp>
      <p:sp>
        <p:nvSpPr>
          <p:cNvPr id="819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8198" name="Line 9"/>
          <p:cNvSpPr>
            <a:spLocks noChangeShapeType="1"/>
          </p:cNvSpPr>
          <p:nvPr/>
        </p:nvSpPr>
        <p:spPr bwMode="auto">
          <a:xfrm>
            <a:off x="2895600" y="2971800"/>
            <a:ext cx="0" cy="1371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8199" name="Rectangle 2"/>
          <p:cNvSpPr>
            <a:spLocks noChangeArrowheads="1"/>
          </p:cNvSpPr>
          <p:nvPr/>
        </p:nvSpPr>
        <p:spPr bwMode="auto">
          <a:xfrm>
            <a:off x="6096000" y="5334000"/>
            <a:ext cx="914400" cy="381000"/>
          </a:xfrm>
          <a:prstGeom prst="rect">
            <a:avLst/>
          </a:prstGeom>
          <a:solidFill>
            <a:srgbClr val="B5D7F9"/>
          </a:solidFill>
          <a:ln w="1905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00" name="Text Box 3"/>
          <p:cNvSpPr txBox="1">
            <a:spLocks noChangeArrowheads="1"/>
          </p:cNvSpPr>
          <p:nvPr/>
        </p:nvSpPr>
        <p:spPr bwMode="auto">
          <a:xfrm>
            <a:off x="4495800" y="4572000"/>
            <a:ext cx="990600" cy="304800"/>
          </a:xfrm>
          <a:prstGeom prst="rect">
            <a:avLst/>
          </a:prstGeom>
          <a:solidFill>
            <a:srgbClr val="FAFEB4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Reject H</a:t>
            </a:r>
            <a:r>
              <a:rPr lang="en-US" sz="1400" baseline="-25000"/>
              <a:t>0</a:t>
            </a:r>
          </a:p>
        </p:txBody>
      </p:sp>
      <p:sp>
        <p:nvSpPr>
          <p:cNvPr id="8201" name="Freeform 4"/>
          <p:cNvSpPr>
            <a:spLocks/>
          </p:cNvSpPr>
          <p:nvPr/>
        </p:nvSpPr>
        <p:spPr bwMode="auto">
          <a:xfrm>
            <a:off x="3502025" y="3375025"/>
            <a:ext cx="1685925" cy="966788"/>
          </a:xfrm>
          <a:custGeom>
            <a:avLst/>
            <a:gdLst>
              <a:gd name="T0" fmla="*/ 2147483647 w 1062"/>
              <a:gd name="T1" fmla="*/ 2147483647 h 609"/>
              <a:gd name="T2" fmla="*/ 2147483647 w 1062"/>
              <a:gd name="T3" fmla="*/ 2147483647 h 609"/>
              <a:gd name="T4" fmla="*/ 2147483647 w 1062"/>
              <a:gd name="T5" fmla="*/ 2147483647 h 609"/>
              <a:gd name="T6" fmla="*/ 2147483647 w 1062"/>
              <a:gd name="T7" fmla="*/ 2147483647 h 609"/>
              <a:gd name="T8" fmla="*/ 2147483647 w 1062"/>
              <a:gd name="T9" fmla="*/ 2147483647 h 609"/>
              <a:gd name="T10" fmla="*/ 2147483647 w 1062"/>
              <a:gd name="T11" fmla="*/ 0 h 609"/>
              <a:gd name="T12" fmla="*/ 0 w 1062"/>
              <a:gd name="T13" fmla="*/ 2147483647 h 609"/>
              <a:gd name="T14" fmla="*/ 2147483647 w 1062"/>
              <a:gd name="T15" fmla="*/ 2147483647 h 609"/>
              <a:gd name="T16" fmla="*/ 2147483647 w 1062"/>
              <a:gd name="T17" fmla="*/ 2147483647 h 60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062"/>
              <a:gd name="T28" fmla="*/ 0 h 609"/>
              <a:gd name="T29" fmla="*/ 1062 w 1062"/>
              <a:gd name="T30" fmla="*/ 609 h 60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062" h="609">
                <a:moveTo>
                  <a:pt x="1054" y="605"/>
                </a:moveTo>
                <a:lnTo>
                  <a:pt x="1062" y="570"/>
                </a:lnTo>
                <a:lnTo>
                  <a:pt x="658" y="522"/>
                </a:lnTo>
                <a:lnTo>
                  <a:pt x="430" y="414"/>
                </a:lnTo>
                <a:lnTo>
                  <a:pt x="266" y="280"/>
                </a:lnTo>
                <a:lnTo>
                  <a:pt x="4" y="0"/>
                </a:lnTo>
                <a:lnTo>
                  <a:pt x="0" y="604"/>
                </a:lnTo>
                <a:lnTo>
                  <a:pt x="1054" y="609"/>
                </a:lnTo>
                <a:lnTo>
                  <a:pt x="1054" y="605"/>
                </a:lnTo>
              </a:path>
            </a:pathLst>
          </a:custGeom>
          <a:solidFill>
            <a:srgbClr val="33CC33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8202" name="Freeform 5"/>
          <p:cNvSpPr>
            <a:spLocks/>
          </p:cNvSpPr>
          <p:nvPr/>
        </p:nvSpPr>
        <p:spPr bwMode="auto">
          <a:xfrm>
            <a:off x="533400" y="29718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8203" name="Freeform 6"/>
          <p:cNvSpPr>
            <a:spLocks/>
          </p:cNvSpPr>
          <p:nvPr/>
        </p:nvSpPr>
        <p:spPr bwMode="auto">
          <a:xfrm>
            <a:off x="2895600" y="29718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8204" name="Line 7"/>
          <p:cNvSpPr>
            <a:spLocks noChangeShapeType="1"/>
          </p:cNvSpPr>
          <p:nvPr/>
        </p:nvSpPr>
        <p:spPr bwMode="auto">
          <a:xfrm>
            <a:off x="304800" y="4343400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05" name="Rectangle 8"/>
          <p:cNvSpPr>
            <a:spLocks noChangeArrowheads="1"/>
          </p:cNvSpPr>
          <p:nvPr/>
        </p:nvSpPr>
        <p:spPr bwMode="auto">
          <a:xfrm flipH="1">
            <a:off x="4343400" y="3429000"/>
            <a:ext cx="121920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800" b="1">
                <a:latin typeface="Symbol" pitchFamily="18" charset="2"/>
                <a:sym typeface="Symbol" pitchFamily="18" charset="2"/>
              </a:rPr>
              <a:t></a:t>
            </a:r>
            <a:r>
              <a:rPr lang="en-US" sz="1800" b="1" i="1">
                <a:latin typeface="Symbol" pitchFamily="18" charset="2"/>
                <a:sym typeface="Symbol" pitchFamily="18" charset="2"/>
              </a:rPr>
              <a:t> </a:t>
            </a:r>
            <a:r>
              <a:rPr lang="en-US" sz="1800" b="1"/>
              <a:t>= .10</a:t>
            </a:r>
          </a:p>
        </p:txBody>
      </p:sp>
      <p:sp>
        <p:nvSpPr>
          <p:cNvPr id="8206" name="Line 10"/>
          <p:cNvSpPr>
            <a:spLocks noChangeShapeType="1"/>
          </p:cNvSpPr>
          <p:nvPr/>
        </p:nvSpPr>
        <p:spPr bwMode="auto">
          <a:xfrm>
            <a:off x="4038600" y="4572000"/>
            <a:ext cx="1600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07" name="Text Box 11"/>
          <p:cNvSpPr txBox="1">
            <a:spLocks noChangeArrowheads="1"/>
          </p:cNvSpPr>
          <p:nvPr/>
        </p:nvSpPr>
        <p:spPr bwMode="auto">
          <a:xfrm>
            <a:off x="1676400" y="4572000"/>
            <a:ext cx="1524000" cy="304800"/>
          </a:xfrm>
          <a:prstGeom prst="rect">
            <a:avLst/>
          </a:prstGeom>
          <a:solidFill>
            <a:srgbClr val="FAFEB4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Do not reject H</a:t>
            </a:r>
            <a:r>
              <a:rPr lang="en-US" sz="1400" baseline="-25000"/>
              <a:t>0</a:t>
            </a:r>
          </a:p>
        </p:txBody>
      </p:sp>
      <p:sp>
        <p:nvSpPr>
          <p:cNvPr id="8208" name="Text Box 12"/>
          <p:cNvSpPr txBox="1">
            <a:spLocks noChangeArrowheads="1"/>
          </p:cNvSpPr>
          <p:nvPr/>
        </p:nvSpPr>
        <p:spPr bwMode="auto">
          <a:xfrm>
            <a:off x="3581400" y="4648200"/>
            <a:ext cx="10668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cs typeface="Arial" charset="0"/>
              </a:rPr>
              <a:t>1.28</a:t>
            </a:r>
            <a:endParaRPr lang="el-GR" sz="2000" b="1">
              <a:cs typeface="Arial" charset="0"/>
            </a:endParaRPr>
          </a:p>
        </p:txBody>
      </p:sp>
      <p:sp>
        <p:nvSpPr>
          <p:cNvPr id="8209" name="Line 13"/>
          <p:cNvSpPr>
            <a:spLocks noChangeShapeType="1"/>
          </p:cNvSpPr>
          <p:nvPr/>
        </p:nvSpPr>
        <p:spPr bwMode="auto">
          <a:xfrm>
            <a:off x="152400" y="4572000"/>
            <a:ext cx="3886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10" name="Text Box 14"/>
          <p:cNvSpPr txBox="1">
            <a:spLocks noChangeArrowheads="1"/>
          </p:cNvSpPr>
          <p:nvPr/>
        </p:nvSpPr>
        <p:spPr bwMode="auto">
          <a:xfrm>
            <a:off x="2667000" y="4267200"/>
            <a:ext cx="4572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0</a:t>
            </a:r>
            <a:endParaRPr lang="el-GR" sz="1800" baseline="-25000">
              <a:cs typeface="Arial" charset="0"/>
            </a:endParaRPr>
          </a:p>
        </p:txBody>
      </p:sp>
      <p:sp>
        <p:nvSpPr>
          <p:cNvPr id="8211" name="Line 15"/>
          <p:cNvSpPr>
            <a:spLocks noChangeShapeType="1"/>
          </p:cNvSpPr>
          <p:nvPr/>
        </p:nvSpPr>
        <p:spPr bwMode="auto">
          <a:xfrm flipV="1">
            <a:off x="4038600" y="3276600"/>
            <a:ext cx="0" cy="106680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12" name="Line 16"/>
          <p:cNvSpPr>
            <a:spLocks noChangeShapeType="1"/>
          </p:cNvSpPr>
          <p:nvPr/>
        </p:nvSpPr>
        <p:spPr bwMode="auto">
          <a:xfrm>
            <a:off x="4038600" y="3505200"/>
            <a:ext cx="1676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13" name="Text Box 17"/>
          <p:cNvSpPr txBox="1">
            <a:spLocks noChangeArrowheads="1"/>
          </p:cNvSpPr>
          <p:nvPr/>
        </p:nvSpPr>
        <p:spPr bwMode="auto">
          <a:xfrm>
            <a:off x="4114800" y="3124200"/>
            <a:ext cx="15240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Reject H</a:t>
            </a:r>
            <a:r>
              <a:rPr lang="en-US" sz="1800" b="1" baseline="-25000"/>
              <a:t>0</a:t>
            </a:r>
          </a:p>
        </p:txBody>
      </p:sp>
      <p:sp>
        <p:nvSpPr>
          <p:cNvPr id="8214" name="Line 18"/>
          <p:cNvSpPr>
            <a:spLocks noChangeShapeType="1"/>
          </p:cNvSpPr>
          <p:nvPr/>
        </p:nvSpPr>
        <p:spPr bwMode="auto">
          <a:xfrm flipV="1">
            <a:off x="3505200" y="4343400"/>
            <a:ext cx="0" cy="68580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15" name="Text Box 19"/>
          <p:cNvSpPr txBox="1">
            <a:spLocks noChangeArrowheads="1"/>
          </p:cNvSpPr>
          <p:nvPr/>
        </p:nvSpPr>
        <p:spPr bwMode="auto">
          <a:xfrm>
            <a:off x="2971800" y="5029200"/>
            <a:ext cx="11430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</a:rPr>
              <a:t>Z </a:t>
            </a:r>
            <a:r>
              <a:rPr lang="en-US" sz="2000" b="1">
                <a:solidFill>
                  <a:schemeClr val="folHlink"/>
                </a:solidFill>
                <a:cs typeface="Arial" charset="0"/>
              </a:rPr>
              <a:t>= .88</a:t>
            </a:r>
            <a:endParaRPr lang="el-GR" sz="2000" b="1">
              <a:solidFill>
                <a:schemeClr val="folHlink"/>
              </a:solidFill>
              <a:cs typeface="Arial" charset="0"/>
            </a:endParaRPr>
          </a:p>
        </p:txBody>
      </p:sp>
      <p:sp>
        <p:nvSpPr>
          <p:cNvPr id="8216" name="Text Box 21"/>
          <p:cNvSpPr txBox="1">
            <a:spLocks noChangeArrowheads="1"/>
          </p:cNvSpPr>
          <p:nvPr/>
        </p:nvSpPr>
        <p:spPr bwMode="auto">
          <a:xfrm>
            <a:off x="7543800" y="1223963"/>
            <a:ext cx="145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graphicFrame>
        <p:nvGraphicFramePr>
          <p:cNvPr id="8194" name="Object 22"/>
          <p:cNvGraphicFramePr>
            <a:graphicFrameLocks noChangeAspect="1"/>
          </p:cNvGraphicFramePr>
          <p:nvPr/>
        </p:nvGraphicFramePr>
        <p:xfrm>
          <a:off x="5918200" y="2794000"/>
          <a:ext cx="3098800" cy="290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7" name="Equation" r:id="rId3" imgW="1587240" imgH="1422360" progId="Equation.3">
                  <p:embed/>
                </p:oleObj>
              </mc:Choice>
              <mc:Fallback>
                <p:oleObj name="Equation" r:id="rId3" imgW="1587240" imgH="142236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18200" y="2794000"/>
                        <a:ext cx="3098800" cy="2901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17" name="Line 23"/>
          <p:cNvSpPr>
            <a:spLocks noChangeShapeType="1"/>
          </p:cNvSpPr>
          <p:nvPr/>
        </p:nvSpPr>
        <p:spPr bwMode="auto">
          <a:xfrm flipV="1">
            <a:off x="3505200" y="2667000"/>
            <a:ext cx="0" cy="167640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18" name="Line 24"/>
          <p:cNvSpPr>
            <a:spLocks noChangeShapeType="1"/>
          </p:cNvSpPr>
          <p:nvPr/>
        </p:nvSpPr>
        <p:spPr bwMode="auto">
          <a:xfrm>
            <a:off x="3505200" y="2819400"/>
            <a:ext cx="2209800" cy="0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19" name="Rectangle 25"/>
          <p:cNvSpPr>
            <a:spLocks noChangeArrowheads="1"/>
          </p:cNvSpPr>
          <p:nvPr/>
        </p:nvSpPr>
        <p:spPr bwMode="auto">
          <a:xfrm flipH="1">
            <a:off x="3581400" y="2438400"/>
            <a:ext cx="20574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  <a:sym typeface="Symbol" pitchFamily="18" charset="2"/>
              </a:rPr>
              <a:t>p-value </a:t>
            </a:r>
            <a:r>
              <a:rPr lang="en-US" sz="2000" b="1">
                <a:solidFill>
                  <a:schemeClr val="folHlink"/>
                </a:solidFill>
              </a:rPr>
              <a:t>= .1894</a:t>
            </a:r>
          </a:p>
        </p:txBody>
      </p:sp>
      <p:sp>
        <p:nvSpPr>
          <p:cNvPr id="8220" name="Line 27"/>
          <p:cNvSpPr>
            <a:spLocks noChangeShapeType="1"/>
          </p:cNvSpPr>
          <p:nvPr/>
        </p:nvSpPr>
        <p:spPr bwMode="auto">
          <a:xfrm>
            <a:off x="4038600" y="44196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221" name="Text Box 28"/>
          <p:cNvSpPr txBox="1">
            <a:spLocks noChangeArrowheads="1"/>
          </p:cNvSpPr>
          <p:nvPr/>
        </p:nvSpPr>
        <p:spPr bwMode="auto">
          <a:xfrm>
            <a:off x="838200" y="5924550"/>
            <a:ext cx="6934200" cy="476250"/>
          </a:xfrm>
          <a:prstGeom prst="rect">
            <a:avLst/>
          </a:prstGeom>
          <a:solidFill>
            <a:srgbClr val="FDE0BD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>
                <a:solidFill>
                  <a:schemeClr val="folHlink"/>
                </a:solidFill>
              </a:rPr>
              <a:t>Do not reject H</a:t>
            </a:r>
            <a:r>
              <a:rPr lang="en-US" b="1" baseline="-25000">
                <a:solidFill>
                  <a:schemeClr val="folHlink"/>
                </a:solidFill>
              </a:rPr>
              <a:t>0</a:t>
            </a:r>
            <a:r>
              <a:rPr lang="en-US" b="1">
                <a:solidFill>
                  <a:schemeClr val="folHlink"/>
                </a:solidFill>
              </a:rPr>
              <a:t> since p-value = .1894 </a:t>
            </a:r>
            <a:r>
              <a:rPr lang="en-US" b="1">
                <a:solidFill>
                  <a:schemeClr val="folHlink"/>
                </a:solidFill>
                <a:cs typeface="Arial" charset="0"/>
              </a:rPr>
              <a:t>&gt;</a:t>
            </a:r>
            <a:r>
              <a:rPr lang="en-US" b="1">
                <a:solidFill>
                  <a:schemeClr val="folHlink"/>
                </a:solidFill>
              </a:rPr>
              <a:t> </a:t>
            </a:r>
            <a:r>
              <a:rPr lang="en-US" b="1">
                <a:solidFill>
                  <a:schemeClr val="folHlink"/>
                </a:solidFill>
                <a:sym typeface="Symbol" pitchFamily="18" charset="2"/>
              </a:rPr>
              <a:t> = .10</a:t>
            </a:r>
            <a:endParaRPr lang="en-US"/>
          </a:p>
        </p:txBody>
      </p:sp>
      <p:sp>
        <p:nvSpPr>
          <p:cNvPr id="8222" name="Slide Number Placeholder 30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1C5C4EC7-DD83-47A4-BF5D-B427EB9386E0}" type="slidenum">
              <a:rPr lang="en-US" smtClean="0">
                <a:latin typeface="Arial" charset="0"/>
              </a:rPr>
              <a:pPr/>
              <a:t>25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One-Tail Tests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68488"/>
            <a:ext cx="7543800" cy="1103312"/>
          </a:xfrm>
        </p:spPr>
        <p:txBody>
          <a:bodyPr/>
          <a:lstStyle/>
          <a:p>
            <a:pPr eaLnBrk="1" hangingPunct="1"/>
            <a:r>
              <a:rPr lang="en-US" smtClean="0"/>
              <a:t>In many cases, the alternative hypothesis focuses on one particular direction</a:t>
            </a:r>
          </a:p>
        </p:txBody>
      </p:sp>
      <p:sp>
        <p:nvSpPr>
          <p:cNvPr id="5530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5301" name="Rectangle 4"/>
          <p:cNvSpPr>
            <a:spLocks noChangeArrowheads="1"/>
          </p:cNvSpPr>
          <p:nvPr/>
        </p:nvSpPr>
        <p:spPr bwMode="auto">
          <a:xfrm>
            <a:off x="1066800" y="4860925"/>
            <a:ext cx="1524000" cy="938213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50000"/>
              </a:spcBef>
            </a:pPr>
            <a:r>
              <a:rPr lang="en-US" b="1">
                <a:solidFill>
                  <a:srgbClr val="008000"/>
                </a:solidFill>
              </a:rPr>
              <a:t>H</a:t>
            </a:r>
            <a:r>
              <a:rPr lang="en-US" b="1" baseline="-25000">
                <a:solidFill>
                  <a:srgbClr val="008000"/>
                </a:solidFill>
              </a:rPr>
              <a:t>0</a:t>
            </a:r>
            <a:r>
              <a:rPr lang="en-US" b="1">
                <a:solidFill>
                  <a:srgbClr val="008000"/>
                </a:solidFill>
              </a:rPr>
              <a:t>: </a:t>
            </a:r>
            <a:r>
              <a:rPr lang="el-GR" b="1">
                <a:solidFill>
                  <a:srgbClr val="008000"/>
                </a:solidFill>
                <a:cs typeface="Arial" charset="0"/>
              </a:rPr>
              <a:t>μ</a:t>
            </a:r>
            <a:r>
              <a:rPr lang="en-US" b="1">
                <a:solidFill>
                  <a:srgbClr val="008000"/>
                </a:solidFill>
              </a:rPr>
              <a:t> </a:t>
            </a:r>
            <a:r>
              <a:rPr lang="en-US" b="1">
                <a:solidFill>
                  <a:srgbClr val="008000"/>
                </a:solidFill>
                <a:cs typeface="Arial" charset="0"/>
              </a:rPr>
              <a:t>≥</a:t>
            </a:r>
            <a:r>
              <a:rPr lang="en-US" b="1">
                <a:solidFill>
                  <a:srgbClr val="008000"/>
                </a:solidFill>
              </a:rPr>
              <a:t> 3   </a:t>
            </a:r>
          </a:p>
          <a:p>
            <a:pPr algn="l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>
                <a:solidFill>
                  <a:srgbClr val="008000"/>
                </a:solidFill>
              </a:rPr>
              <a:t>H</a:t>
            </a:r>
            <a:r>
              <a:rPr lang="en-US" b="1" baseline="-25000">
                <a:solidFill>
                  <a:srgbClr val="008000"/>
                </a:solidFill>
              </a:rPr>
              <a:t>1</a:t>
            </a:r>
            <a:r>
              <a:rPr lang="en-US" b="1">
                <a:solidFill>
                  <a:srgbClr val="008000"/>
                </a:solidFill>
              </a:rPr>
              <a:t>: </a:t>
            </a:r>
            <a:r>
              <a:rPr lang="el-GR" b="1">
                <a:solidFill>
                  <a:srgbClr val="008000"/>
                </a:solidFill>
                <a:cs typeface="Arial" charset="0"/>
              </a:rPr>
              <a:t>μ</a:t>
            </a:r>
            <a:r>
              <a:rPr lang="en-US" b="1">
                <a:solidFill>
                  <a:srgbClr val="008000"/>
                </a:solidFill>
              </a:rPr>
              <a:t> &lt; 3</a:t>
            </a:r>
          </a:p>
        </p:txBody>
      </p:sp>
      <p:sp>
        <p:nvSpPr>
          <p:cNvPr id="55302" name="Rectangle 5"/>
          <p:cNvSpPr>
            <a:spLocks noChangeArrowheads="1"/>
          </p:cNvSpPr>
          <p:nvPr/>
        </p:nvSpPr>
        <p:spPr bwMode="auto">
          <a:xfrm>
            <a:off x="1066800" y="3305175"/>
            <a:ext cx="1600200" cy="938213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50000"/>
              </a:spcBef>
            </a:pPr>
            <a:r>
              <a:rPr lang="en-US" b="1">
                <a:solidFill>
                  <a:srgbClr val="008000"/>
                </a:solidFill>
              </a:rPr>
              <a:t>H</a:t>
            </a:r>
            <a:r>
              <a:rPr lang="en-US" b="1" baseline="-25000">
                <a:solidFill>
                  <a:srgbClr val="008000"/>
                </a:solidFill>
              </a:rPr>
              <a:t>0</a:t>
            </a:r>
            <a:r>
              <a:rPr lang="en-US" b="1">
                <a:solidFill>
                  <a:srgbClr val="008000"/>
                </a:solidFill>
              </a:rPr>
              <a:t>: </a:t>
            </a:r>
            <a:r>
              <a:rPr lang="el-GR" b="1">
                <a:solidFill>
                  <a:srgbClr val="008000"/>
                </a:solidFill>
              </a:rPr>
              <a:t>μ</a:t>
            </a:r>
            <a:r>
              <a:rPr lang="en-US" b="1">
                <a:solidFill>
                  <a:srgbClr val="008000"/>
                </a:solidFill>
              </a:rPr>
              <a:t> </a:t>
            </a:r>
            <a:r>
              <a:rPr lang="en-US" b="1">
                <a:solidFill>
                  <a:srgbClr val="008000"/>
                </a:solidFill>
                <a:cs typeface="Arial" charset="0"/>
              </a:rPr>
              <a:t>≤</a:t>
            </a:r>
            <a:r>
              <a:rPr lang="en-US" b="1">
                <a:solidFill>
                  <a:srgbClr val="008000"/>
                </a:solidFill>
              </a:rPr>
              <a:t> 3  </a:t>
            </a:r>
          </a:p>
          <a:p>
            <a:pPr algn="l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>
                <a:solidFill>
                  <a:srgbClr val="008000"/>
                </a:solidFill>
              </a:rPr>
              <a:t>H</a:t>
            </a:r>
            <a:r>
              <a:rPr lang="en-US" b="1" baseline="-25000">
                <a:solidFill>
                  <a:srgbClr val="008000"/>
                </a:solidFill>
              </a:rPr>
              <a:t>1</a:t>
            </a:r>
            <a:r>
              <a:rPr lang="en-US" b="1">
                <a:solidFill>
                  <a:srgbClr val="008000"/>
                </a:solidFill>
              </a:rPr>
              <a:t>: </a:t>
            </a:r>
            <a:r>
              <a:rPr lang="el-GR" b="1">
                <a:solidFill>
                  <a:srgbClr val="008000"/>
                </a:solidFill>
                <a:cs typeface="Arial" charset="0"/>
              </a:rPr>
              <a:t>μ</a:t>
            </a:r>
            <a:r>
              <a:rPr lang="en-US" b="1">
                <a:solidFill>
                  <a:srgbClr val="008000"/>
                </a:solidFill>
              </a:rPr>
              <a:t> &gt; 3</a:t>
            </a:r>
          </a:p>
        </p:txBody>
      </p:sp>
      <p:sp>
        <p:nvSpPr>
          <p:cNvPr id="55303" name="Text Box 6"/>
          <p:cNvSpPr txBox="1">
            <a:spLocks noChangeArrowheads="1"/>
          </p:cNvSpPr>
          <p:nvPr/>
        </p:nvSpPr>
        <p:spPr bwMode="auto">
          <a:xfrm>
            <a:off x="3429000" y="4708525"/>
            <a:ext cx="51816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This is a </a:t>
            </a:r>
            <a:r>
              <a:rPr lang="en-US">
                <a:solidFill>
                  <a:srgbClr val="FF3300"/>
                </a:solidFill>
              </a:rPr>
              <a:t>lower</a:t>
            </a:r>
            <a:r>
              <a:rPr lang="en-US"/>
              <a:t>-tail test since the alternative hypothesis is focused on the lower tail below the mean of 3</a:t>
            </a:r>
          </a:p>
        </p:txBody>
      </p:sp>
      <p:sp>
        <p:nvSpPr>
          <p:cNvPr id="55304" name="Text Box 7"/>
          <p:cNvSpPr txBox="1">
            <a:spLocks noChangeArrowheads="1"/>
          </p:cNvSpPr>
          <p:nvPr/>
        </p:nvSpPr>
        <p:spPr bwMode="auto">
          <a:xfrm>
            <a:off x="3429000" y="3228975"/>
            <a:ext cx="52578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This is an </a:t>
            </a:r>
            <a:r>
              <a:rPr lang="en-US">
                <a:solidFill>
                  <a:srgbClr val="FF3300"/>
                </a:solidFill>
              </a:rPr>
              <a:t>upper</a:t>
            </a:r>
            <a:r>
              <a:rPr lang="en-US"/>
              <a:t>-tail test since the alternative hypothesis is focused on the upper tail above the mean of 3</a:t>
            </a:r>
          </a:p>
        </p:txBody>
      </p:sp>
      <p:sp>
        <p:nvSpPr>
          <p:cNvPr id="55305" name="AutoShape 8"/>
          <p:cNvSpPr>
            <a:spLocks noChangeArrowheads="1"/>
          </p:cNvSpPr>
          <p:nvPr/>
        </p:nvSpPr>
        <p:spPr bwMode="auto">
          <a:xfrm>
            <a:off x="2819400" y="5241925"/>
            <a:ext cx="533400" cy="152400"/>
          </a:xfrm>
          <a:prstGeom prst="rightArrow">
            <a:avLst>
              <a:gd name="adj1" fmla="val 50000"/>
              <a:gd name="adj2" fmla="val 8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06" name="AutoShape 9"/>
          <p:cNvSpPr>
            <a:spLocks noChangeArrowheads="1"/>
          </p:cNvSpPr>
          <p:nvPr/>
        </p:nvSpPr>
        <p:spPr bwMode="auto">
          <a:xfrm>
            <a:off x="2819400" y="3686175"/>
            <a:ext cx="533400" cy="152400"/>
          </a:xfrm>
          <a:prstGeom prst="rightArrow">
            <a:avLst>
              <a:gd name="adj1" fmla="val 50000"/>
              <a:gd name="adj2" fmla="val 8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07" name="Slide Number Placeholder 1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08A93E1A-CE27-4574-A984-FE81427675D2}" type="slidenum">
              <a:rPr lang="en-US" smtClean="0">
                <a:latin typeface="Arial" charset="0"/>
              </a:rPr>
              <a:pPr/>
              <a:t>26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Upper-Tail Tests</a:t>
            </a:r>
          </a:p>
        </p:txBody>
      </p:sp>
      <p:sp>
        <p:nvSpPr>
          <p:cNvPr id="922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9222" name="Line 11"/>
          <p:cNvSpPr>
            <a:spLocks noChangeShapeType="1"/>
          </p:cNvSpPr>
          <p:nvPr/>
        </p:nvSpPr>
        <p:spPr bwMode="auto">
          <a:xfrm>
            <a:off x="5486400" y="2819400"/>
            <a:ext cx="0" cy="1371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9223" name="Text Box 2"/>
          <p:cNvSpPr txBox="1">
            <a:spLocks noChangeArrowheads="1"/>
          </p:cNvSpPr>
          <p:nvPr/>
        </p:nvSpPr>
        <p:spPr bwMode="auto">
          <a:xfrm>
            <a:off x="7010400" y="4419600"/>
            <a:ext cx="9906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Reject H</a:t>
            </a:r>
            <a:r>
              <a:rPr lang="en-US" sz="1400" baseline="-25000"/>
              <a:t>0</a:t>
            </a:r>
          </a:p>
        </p:txBody>
      </p:sp>
      <p:sp>
        <p:nvSpPr>
          <p:cNvPr id="9224" name="Text Box 3"/>
          <p:cNvSpPr txBox="1">
            <a:spLocks noChangeArrowheads="1"/>
          </p:cNvSpPr>
          <p:nvPr/>
        </p:nvSpPr>
        <p:spPr bwMode="auto">
          <a:xfrm>
            <a:off x="4724400" y="4419600"/>
            <a:ext cx="15240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Do not reject H</a:t>
            </a:r>
            <a:r>
              <a:rPr lang="en-US" sz="1400" baseline="-25000"/>
              <a:t>0</a:t>
            </a:r>
          </a:p>
        </p:txBody>
      </p:sp>
      <p:sp>
        <p:nvSpPr>
          <p:cNvPr id="9225" name="Freeform 4"/>
          <p:cNvSpPr>
            <a:spLocks/>
          </p:cNvSpPr>
          <p:nvPr/>
        </p:nvSpPr>
        <p:spPr bwMode="auto">
          <a:xfrm flipH="1">
            <a:off x="6934200" y="3962400"/>
            <a:ext cx="842963" cy="228600"/>
          </a:xfrm>
          <a:custGeom>
            <a:avLst/>
            <a:gdLst>
              <a:gd name="T0" fmla="*/ 2147483647 w 582"/>
              <a:gd name="T1" fmla="*/ 2147483647 h 183"/>
              <a:gd name="T2" fmla="*/ 0 w 582"/>
              <a:gd name="T3" fmla="*/ 2147483647 h 183"/>
              <a:gd name="T4" fmla="*/ 2147483647 w 582"/>
              <a:gd name="T5" fmla="*/ 2147483647 h 183"/>
              <a:gd name="T6" fmla="*/ 2147483647 w 582"/>
              <a:gd name="T7" fmla="*/ 2147483647 h 183"/>
              <a:gd name="T8" fmla="*/ 2147483647 w 582"/>
              <a:gd name="T9" fmla="*/ 2147483647 h 183"/>
              <a:gd name="T10" fmla="*/ 2147483647 w 582"/>
              <a:gd name="T11" fmla="*/ 0 h 183"/>
              <a:gd name="T12" fmla="*/ 2147483647 w 582"/>
              <a:gd name="T13" fmla="*/ 2147483647 h 183"/>
              <a:gd name="T14" fmla="*/ 2147483647 w 582"/>
              <a:gd name="T15" fmla="*/ 2147483647 h 183"/>
              <a:gd name="T16" fmla="*/ 2147483647 w 582"/>
              <a:gd name="T17" fmla="*/ 2147483647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82"/>
              <a:gd name="T28" fmla="*/ 0 h 183"/>
              <a:gd name="T29" fmla="*/ 582 w 582"/>
              <a:gd name="T30" fmla="*/ 183 h 18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82" h="183">
                <a:moveTo>
                  <a:pt x="9" y="177"/>
                </a:moveTo>
                <a:lnTo>
                  <a:pt x="0" y="132"/>
                </a:lnTo>
                <a:lnTo>
                  <a:pt x="258" y="114"/>
                </a:lnTo>
                <a:lnTo>
                  <a:pt x="423" y="66"/>
                </a:lnTo>
                <a:lnTo>
                  <a:pt x="504" y="48"/>
                </a:lnTo>
                <a:lnTo>
                  <a:pt x="582" y="0"/>
                </a:lnTo>
                <a:lnTo>
                  <a:pt x="582" y="183"/>
                </a:lnTo>
                <a:lnTo>
                  <a:pt x="9" y="182"/>
                </a:lnTo>
                <a:lnTo>
                  <a:pt x="9" y="177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9226" name="Freeform 6"/>
          <p:cNvSpPr>
            <a:spLocks/>
          </p:cNvSpPr>
          <p:nvPr/>
        </p:nvSpPr>
        <p:spPr bwMode="auto">
          <a:xfrm>
            <a:off x="3124200" y="28194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9227" name="Freeform 7"/>
          <p:cNvSpPr>
            <a:spLocks/>
          </p:cNvSpPr>
          <p:nvPr/>
        </p:nvSpPr>
        <p:spPr bwMode="auto">
          <a:xfrm>
            <a:off x="5486400" y="28194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9228" name="Line 8"/>
          <p:cNvSpPr>
            <a:spLocks noChangeShapeType="1"/>
          </p:cNvSpPr>
          <p:nvPr/>
        </p:nvSpPr>
        <p:spPr bwMode="auto">
          <a:xfrm>
            <a:off x="2895600" y="4191000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29" name="Line 9"/>
          <p:cNvSpPr>
            <a:spLocks noChangeShapeType="1"/>
          </p:cNvSpPr>
          <p:nvPr/>
        </p:nvSpPr>
        <p:spPr bwMode="auto">
          <a:xfrm flipH="1">
            <a:off x="7086600" y="3581400"/>
            <a:ext cx="457200" cy="533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30" name="Rectangle 10"/>
          <p:cNvSpPr>
            <a:spLocks noChangeArrowheads="1"/>
          </p:cNvSpPr>
          <p:nvPr/>
        </p:nvSpPr>
        <p:spPr bwMode="auto">
          <a:xfrm flipH="1">
            <a:off x="7467600" y="3200400"/>
            <a:ext cx="530225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 b="1">
                <a:latin typeface="Symbol" pitchFamily="18" charset="2"/>
              </a:rPr>
              <a:t>a</a:t>
            </a:r>
          </a:p>
        </p:txBody>
      </p:sp>
      <p:sp>
        <p:nvSpPr>
          <p:cNvPr id="9231" name="Line 12"/>
          <p:cNvSpPr>
            <a:spLocks noChangeShapeType="1"/>
          </p:cNvSpPr>
          <p:nvPr/>
        </p:nvSpPr>
        <p:spPr bwMode="auto">
          <a:xfrm>
            <a:off x="6934200" y="42672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32" name="Line 13"/>
          <p:cNvSpPr>
            <a:spLocks noChangeShapeType="1"/>
          </p:cNvSpPr>
          <p:nvPr/>
        </p:nvSpPr>
        <p:spPr bwMode="auto">
          <a:xfrm>
            <a:off x="6934200" y="44196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33" name="Text Box 14"/>
          <p:cNvSpPr txBox="1">
            <a:spLocks noChangeArrowheads="1"/>
          </p:cNvSpPr>
          <p:nvPr/>
        </p:nvSpPr>
        <p:spPr bwMode="auto">
          <a:xfrm>
            <a:off x="6705600" y="4572000"/>
            <a:ext cx="5334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z</a:t>
            </a:r>
            <a:r>
              <a:rPr lang="el-GR" sz="2000" baseline="-25000">
                <a:cs typeface="Arial" charset="0"/>
              </a:rPr>
              <a:t>α</a:t>
            </a:r>
          </a:p>
        </p:txBody>
      </p:sp>
      <p:sp>
        <p:nvSpPr>
          <p:cNvPr id="9234" name="Line 15"/>
          <p:cNvSpPr>
            <a:spLocks noChangeShapeType="1"/>
          </p:cNvSpPr>
          <p:nvPr/>
        </p:nvSpPr>
        <p:spPr bwMode="auto">
          <a:xfrm>
            <a:off x="3048000" y="4419600"/>
            <a:ext cx="3886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235" name="Text Box 16"/>
          <p:cNvSpPr txBox="1">
            <a:spLocks noChangeArrowheads="1"/>
          </p:cNvSpPr>
          <p:nvPr/>
        </p:nvSpPr>
        <p:spPr bwMode="auto">
          <a:xfrm>
            <a:off x="5257800" y="4648200"/>
            <a:ext cx="4572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0</a:t>
            </a:r>
            <a:endParaRPr lang="el-GR" sz="1800" baseline="-25000">
              <a:cs typeface="Arial" charset="0"/>
            </a:endParaRPr>
          </a:p>
        </p:txBody>
      </p:sp>
      <p:sp>
        <p:nvSpPr>
          <p:cNvPr id="9236" name="Text Box 17"/>
          <p:cNvSpPr txBox="1">
            <a:spLocks noChangeArrowheads="1"/>
          </p:cNvSpPr>
          <p:nvPr/>
        </p:nvSpPr>
        <p:spPr bwMode="auto">
          <a:xfrm>
            <a:off x="5257800" y="5013325"/>
            <a:ext cx="5334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000">
                <a:cs typeface="Arial" charset="0"/>
                <a:sym typeface="Symbol" pitchFamily="18" charset="2"/>
              </a:rPr>
              <a:t>μ</a:t>
            </a:r>
            <a:endParaRPr lang="el-GR" sz="2000" baseline="-25000">
              <a:cs typeface="Arial" charset="0"/>
            </a:endParaRPr>
          </a:p>
        </p:txBody>
      </p:sp>
      <p:sp>
        <p:nvSpPr>
          <p:cNvPr id="9237" name="Rectangle 18"/>
          <p:cNvSpPr>
            <a:spLocks noChangeArrowheads="1"/>
          </p:cNvSpPr>
          <p:nvPr/>
        </p:nvSpPr>
        <p:spPr bwMode="auto">
          <a:xfrm>
            <a:off x="4724400" y="1752600"/>
            <a:ext cx="1600200" cy="938213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50000"/>
              </a:spcBef>
            </a:pPr>
            <a:r>
              <a:rPr lang="en-US" b="1">
                <a:solidFill>
                  <a:srgbClr val="008000"/>
                </a:solidFill>
              </a:rPr>
              <a:t>H</a:t>
            </a:r>
            <a:r>
              <a:rPr lang="en-US" b="1" baseline="-25000">
                <a:solidFill>
                  <a:srgbClr val="008000"/>
                </a:solidFill>
              </a:rPr>
              <a:t>0</a:t>
            </a:r>
            <a:r>
              <a:rPr lang="en-US" b="1">
                <a:solidFill>
                  <a:srgbClr val="008000"/>
                </a:solidFill>
              </a:rPr>
              <a:t>: </a:t>
            </a:r>
            <a:r>
              <a:rPr lang="el-GR" b="1">
                <a:solidFill>
                  <a:srgbClr val="008000"/>
                </a:solidFill>
              </a:rPr>
              <a:t>μ</a:t>
            </a:r>
            <a:r>
              <a:rPr lang="en-US" b="1">
                <a:solidFill>
                  <a:srgbClr val="008000"/>
                </a:solidFill>
              </a:rPr>
              <a:t> </a:t>
            </a:r>
            <a:r>
              <a:rPr lang="en-US" b="1">
                <a:solidFill>
                  <a:srgbClr val="008000"/>
                </a:solidFill>
                <a:cs typeface="Arial" charset="0"/>
              </a:rPr>
              <a:t>≤</a:t>
            </a:r>
            <a:r>
              <a:rPr lang="en-US" b="1">
                <a:solidFill>
                  <a:srgbClr val="008000"/>
                </a:solidFill>
              </a:rPr>
              <a:t> 3  </a:t>
            </a:r>
          </a:p>
          <a:p>
            <a:pPr algn="l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>
                <a:solidFill>
                  <a:srgbClr val="008000"/>
                </a:solidFill>
              </a:rPr>
              <a:t>H</a:t>
            </a:r>
            <a:r>
              <a:rPr lang="en-US" b="1" baseline="-25000">
                <a:solidFill>
                  <a:srgbClr val="008000"/>
                </a:solidFill>
              </a:rPr>
              <a:t>1</a:t>
            </a:r>
            <a:r>
              <a:rPr lang="en-US" b="1">
                <a:solidFill>
                  <a:srgbClr val="008000"/>
                </a:solidFill>
              </a:rPr>
              <a:t>: </a:t>
            </a:r>
            <a:r>
              <a:rPr lang="el-GR" b="1">
                <a:solidFill>
                  <a:srgbClr val="008000"/>
                </a:solidFill>
                <a:cs typeface="Arial" charset="0"/>
              </a:rPr>
              <a:t>μ</a:t>
            </a:r>
            <a:r>
              <a:rPr lang="en-US" b="1">
                <a:solidFill>
                  <a:srgbClr val="008000"/>
                </a:solidFill>
              </a:rPr>
              <a:t> &gt; 3</a:t>
            </a:r>
          </a:p>
        </p:txBody>
      </p:sp>
      <p:sp>
        <p:nvSpPr>
          <p:cNvPr id="9238" name="Rectangle 19"/>
          <p:cNvSpPr>
            <a:spLocks noChangeArrowheads="1"/>
          </p:cNvSpPr>
          <p:nvPr/>
        </p:nvSpPr>
        <p:spPr bwMode="auto">
          <a:xfrm>
            <a:off x="304800" y="1905000"/>
            <a:ext cx="33528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320675" indent="-320675" algn="l" defTabSz="852488">
              <a:lnSpc>
                <a:spcPct val="110000"/>
              </a:lnSpc>
              <a:spcBef>
                <a:spcPct val="3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/>
              <a:t>There is only one critical value, since the rejection area is in only one tail</a:t>
            </a:r>
          </a:p>
        </p:txBody>
      </p:sp>
      <p:sp>
        <p:nvSpPr>
          <p:cNvPr id="9239" name="Text Box 20"/>
          <p:cNvSpPr txBox="1">
            <a:spLocks noChangeArrowheads="1"/>
          </p:cNvSpPr>
          <p:nvPr/>
        </p:nvSpPr>
        <p:spPr bwMode="auto">
          <a:xfrm>
            <a:off x="6096000" y="5638800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>
                <a:solidFill>
                  <a:schemeClr val="folHlink"/>
                </a:solidFill>
              </a:rPr>
              <a:t>Critical value</a:t>
            </a:r>
          </a:p>
        </p:txBody>
      </p:sp>
      <p:sp>
        <p:nvSpPr>
          <p:cNvPr id="9240" name="Line 21"/>
          <p:cNvSpPr>
            <a:spLocks noChangeShapeType="1"/>
          </p:cNvSpPr>
          <p:nvPr/>
        </p:nvSpPr>
        <p:spPr bwMode="auto">
          <a:xfrm flipV="1">
            <a:off x="6934200" y="5105400"/>
            <a:ext cx="0" cy="533400"/>
          </a:xfrm>
          <a:prstGeom prst="line">
            <a:avLst/>
          </a:prstGeom>
          <a:noFill/>
          <a:ln w="28575">
            <a:solidFill>
              <a:schemeClr val="folHlink"/>
            </a:solidFill>
            <a:miter lim="800000"/>
            <a:headEnd/>
            <a:tailEnd type="triangle" w="lg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9241" name="Text Box 22"/>
          <p:cNvSpPr txBox="1">
            <a:spLocks noChangeArrowheads="1"/>
          </p:cNvSpPr>
          <p:nvPr/>
        </p:nvSpPr>
        <p:spPr bwMode="auto">
          <a:xfrm>
            <a:off x="2852738" y="4672013"/>
            <a:ext cx="5334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Z</a:t>
            </a:r>
            <a:endParaRPr lang="el-GR" sz="2000" b="1" baseline="-25000">
              <a:cs typeface="Arial" charset="0"/>
            </a:endParaRPr>
          </a:p>
        </p:txBody>
      </p:sp>
      <p:graphicFrame>
        <p:nvGraphicFramePr>
          <p:cNvPr id="9218" name="Object 24"/>
          <p:cNvGraphicFramePr>
            <a:graphicFrameLocks noChangeAspect="1"/>
          </p:cNvGraphicFramePr>
          <p:nvPr/>
        </p:nvGraphicFramePr>
        <p:xfrm>
          <a:off x="2998788" y="5075238"/>
          <a:ext cx="260350" cy="338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name="Equation" r:id="rId3" imgW="126720" imgH="164880" progId="Equation.3">
                  <p:embed/>
                </p:oleObj>
              </mc:Choice>
              <mc:Fallback>
                <p:oleObj name="Equation" r:id="rId3" imgW="126720" imgH="16488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8788" y="5075238"/>
                        <a:ext cx="260350" cy="338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42" name="Slide Number Placeholder 2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1D165127-DA8C-4B68-A031-9F4F98425360}" type="slidenum">
              <a:rPr lang="en-US" smtClean="0">
                <a:latin typeface="Arial" charset="0"/>
              </a:rPr>
              <a:pPr/>
              <a:t>27</a:t>
            </a:fld>
            <a:endParaRPr lang="en-US" smtClean="0">
              <a:latin typeface="Arial" charset="0"/>
            </a:endParaRPr>
          </a:p>
        </p:txBody>
      </p:sp>
      <p:graphicFrame>
        <p:nvGraphicFramePr>
          <p:cNvPr id="9219" name="Object 26"/>
          <p:cNvGraphicFramePr>
            <a:graphicFrameLocks noChangeAspect="1"/>
          </p:cNvGraphicFramePr>
          <p:nvPr/>
        </p:nvGraphicFramePr>
        <p:xfrm>
          <a:off x="7974013" y="5692775"/>
          <a:ext cx="358775" cy="392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4" name="Equation" r:id="rId5" imgW="190440" imgH="228600" progId="Equation.3">
                  <p:embed/>
                </p:oleObj>
              </mc:Choice>
              <mc:Fallback>
                <p:oleObj name="Equation" r:id="rId5" imgW="190440" imgH="228600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74013" y="5692775"/>
                        <a:ext cx="358775" cy="392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Lower-Tail Tests</a:t>
            </a:r>
          </a:p>
        </p:txBody>
      </p:sp>
      <p:sp>
        <p:nvSpPr>
          <p:cNvPr id="1024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0246" name="Line 12"/>
          <p:cNvSpPr>
            <a:spLocks noChangeShapeType="1"/>
          </p:cNvSpPr>
          <p:nvPr/>
        </p:nvSpPr>
        <p:spPr bwMode="auto">
          <a:xfrm>
            <a:off x="6324600" y="2590800"/>
            <a:ext cx="0" cy="1371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0247" name="Text Box 2"/>
          <p:cNvSpPr txBox="1">
            <a:spLocks noChangeArrowheads="1"/>
          </p:cNvSpPr>
          <p:nvPr/>
        </p:nvSpPr>
        <p:spPr bwMode="auto">
          <a:xfrm>
            <a:off x="3657600" y="4191000"/>
            <a:ext cx="9906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Reject H</a:t>
            </a:r>
            <a:r>
              <a:rPr lang="en-US" sz="1400" baseline="-25000"/>
              <a:t>0</a:t>
            </a:r>
          </a:p>
        </p:txBody>
      </p:sp>
      <p:sp>
        <p:nvSpPr>
          <p:cNvPr id="10248" name="Text Box 3"/>
          <p:cNvSpPr txBox="1">
            <a:spLocks noChangeArrowheads="1"/>
          </p:cNvSpPr>
          <p:nvPr/>
        </p:nvSpPr>
        <p:spPr bwMode="auto">
          <a:xfrm>
            <a:off x="5562600" y="4191000"/>
            <a:ext cx="15240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Do not reject H</a:t>
            </a:r>
            <a:r>
              <a:rPr lang="en-US" sz="1400" baseline="-25000"/>
              <a:t>0</a:t>
            </a:r>
          </a:p>
        </p:txBody>
      </p:sp>
      <p:sp>
        <p:nvSpPr>
          <p:cNvPr id="10249" name="Rectangle 4"/>
          <p:cNvSpPr>
            <a:spLocks noChangeArrowheads="1"/>
          </p:cNvSpPr>
          <p:nvPr/>
        </p:nvSpPr>
        <p:spPr bwMode="auto">
          <a:xfrm>
            <a:off x="304800" y="1905000"/>
            <a:ext cx="33528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320675" indent="-320675" algn="l" defTabSz="852488">
              <a:lnSpc>
                <a:spcPct val="110000"/>
              </a:lnSpc>
              <a:spcBef>
                <a:spcPct val="3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/>
              <a:t>There is only one critical value, since the rejection area is in only one tail</a:t>
            </a:r>
          </a:p>
        </p:txBody>
      </p:sp>
      <p:sp>
        <p:nvSpPr>
          <p:cNvPr id="10250" name="Freeform 6"/>
          <p:cNvSpPr>
            <a:spLocks/>
          </p:cNvSpPr>
          <p:nvPr/>
        </p:nvSpPr>
        <p:spPr bwMode="auto">
          <a:xfrm>
            <a:off x="3886200" y="3733800"/>
            <a:ext cx="833438" cy="228600"/>
          </a:xfrm>
          <a:custGeom>
            <a:avLst/>
            <a:gdLst>
              <a:gd name="T0" fmla="*/ 2147483647 w 582"/>
              <a:gd name="T1" fmla="*/ 2147483647 h 183"/>
              <a:gd name="T2" fmla="*/ 0 w 582"/>
              <a:gd name="T3" fmla="*/ 2147483647 h 183"/>
              <a:gd name="T4" fmla="*/ 2147483647 w 582"/>
              <a:gd name="T5" fmla="*/ 2147483647 h 183"/>
              <a:gd name="T6" fmla="*/ 2147483647 w 582"/>
              <a:gd name="T7" fmla="*/ 2147483647 h 183"/>
              <a:gd name="T8" fmla="*/ 2147483647 w 582"/>
              <a:gd name="T9" fmla="*/ 2147483647 h 183"/>
              <a:gd name="T10" fmla="*/ 2147483647 w 582"/>
              <a:gd name="T11" fmla="*/ 0 h 183"/>
              <a:gd name="T12" fmla="*/ 2147483647 w 582"/>
              <a:gd name="T13" fmla="*/ 2147483647 h 183"/>
              <a:gd name="T14" fmla="*/ 2147483647 w 582"/>
              <a:gd name="T15" fmla="*/ 2147483647 h 183"/>
              <a:gd name="T16" fmla="*/ 2147483647 w 582"/>
              <a:gd name="T17" fmla="*/ 2147483647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82"/>
              <a:gd name="T28" fmla="*/ 0 h 183"/>
              <a:gd name="T29" fmla="*/ 582 w 582"/>
              <a:gd name="T30" fmla="*/ 183 h 18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82" h="183">
                <a:moveTo>
                  <a:pt x="9" y="177"/>
                </a:moveTo>
                <a:lnTo>
                  <a:pt x="0" y="132"/>
                </a:lnTo>
                <a:lnTo>
                  <a:pt x="258" y="114"/>
                </a:lnTo>
                <a:lnTo>
                  <a:pt x="423" y="66"/>
                </a:lnTo>
                <a:lnTo>
                  <a:pt x="504" y="48"/>
                </a:lnTo>
                <a:lnTo>
                  <a:pt x="582" y="0"/>
                </a:lnTo>
                <a:lnTo>
                  <a:pt x="582" y="183"/>
                </a:lnTo>
                <a:lnTo>
                  <a:pt x="9" y="182"/>
                </a:lnTo>
                <a:lnTo>
                  <a:pt x="9" y="177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0251" name="Freeform 7"/>
          <p:cNvSpPr>
            <a:spLocks/>
          </p:cNvSpPr>
          <p:nvPr/>
        </p:nvSpPr>
        <p:spPr bwMode="auto">
          <a:xfrm>
            <a:off x="3962400" y="25908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0252" name="Freeform 8"/>
          <p:cNvSpPr>
            <a:spLocks/>
          </p:cNvSpPr>
          <p:nvPr/>
        </p:nvSpPr>
        <p:spPr bwMode="auto">
          <a:xfrm>
            <a:off x="6324600" y="25908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0253" name="Line 9"/>
          <p:cNvSpPr>
            <a:spLocks noChangeShapeType="1"/>
          </p:cNvSpPr>
          <p:nvPr/>
        </p:nvSpPr>
        <p:spPr bwMode="auto">
          <a:xfrm>
            <a:off x="3733800" y="3962400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4" name="Line 10"/>
          <p:cNvSpPr>
            <a:spLocks noChangeShapeType="1"/>
          </p:cNvSpPr>
          <p:nvPr/>
        </p:nvSpPr>
        <p:spPr bwMode="auto">
          <a:xfrm>
            <a:off x="4191000" y="3505200"/>
            <a:ext cx="2286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5" name="Rectangle 11"/>
          <p:cNvSpPr>
            <a:spLocks noChangeArrowheads="1"/>
          </p:cNvSpPr>
          <p:nvPr/>
        </p:nvSpPr>
        <p:spPr bwMode="auto">
          <a:xfrm flipH="1">
            <a:off x="3886200" y="3048000"/>
            <a:ext cx="530225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 b="1">
                <a:latin typeface="Symbol" pitchFamily="18" charset="2"/>
              </a:rPr>
              <a:t>a</a:t>
            </a:r>
          </a:p>
        </p:txBody>
      </p:sp>
      <p:sp>
        <p:nvSpPr>
          <p:cNvPr id="10256" name="Line 13"/>
          <p:cNvSpPr>
            <a:spLocks noChangeShapeType="1"/>
          </p:cNvSpPr>
          <p:nvPr/>
        </p:nvSpPr>
        <p:spPr bwMode="auto">
          <a:xfrm>
            <a:off x="4724400" y="40386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7" name="Text Box 14"/>
          <p:cNvSpPr txBox="1">
            <a:spLocks noChangeArrowheads="1"/>
          </p:cNvSpPr>
          <p:nvPr/>
        </p:nvSpPr>
        <p:spPr bwMode="auto">
          <a:xfrm>
            <a:off x="4462463" y="4343400"/>
            <a:ext cx="625475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-z</a:t>
            </a:r>
            <a:r>
              <a:rPr lang="en-US" sz="2000" baseline="-25000">
                <a:sym typeface="Symbol" pitchFamily="18" charset="2"/>
              </a:rPr>
              <a:t></a:t>
            </a:r>
            <a:endParaRPr lang="en-US" sz="2000" baseline="-25000">
              <a:cs typeface="Arial" charset="0"/>
              <a:sym typeface="Symbol" pitchFamily="18" charset="2"/>
            </a:endParaRPr>
          </a:p>
        </p:txBody>
      </p:sp>
      <p:sp>
        <p:nvSpPr>
          <p:cNvPr id="10258" name="Line 15"/>
          <p:cNvSpPr>
            <a:spLocks noChangeShapeType="1"/>
          </p:cNvSpPr>
          <p:nvPr/>
        </p:nvSpPr>
        <p:spPr bwMode="auto">
          <a:xfrm>
            <a:off x="4724400" y="4191000"/>
            <a:ext cx="396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59" name="Line 16"/>
          <p:cNvSpPr>
            <a:spLocks noChangeShapeType="1"/>
          </p:cNvSpPr>
          <p:nvPr/>
        </p:nvSpPr>
        <p:spPr bwMode="auto">
          <a:xfrm>
            <a:off x="3581400" y="41910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260" name="Text Box 17"/>
          <p:cNvSpPr txBox="1">
            <a:spLocks noChangeArrowheads="1"/>
          </p:cNvSpPr>
          <p:nvPr/>
        </p:nvSpPr>
        <p:spPr bwMode="auto">
          <a:xfrm>
            <a:off x="6096000" y="4419600"/>
            <a:ext cx="4572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0</a:t>
            </a:r>
            <a:endParaRPr lang="el-GR" sz="1800" baseline="-25000">
              <a:cs typeface="Arial" charset="0"/>
            </a:endParaRPr>
          </a:p>
        </p:txBody>
      </p:sp>
      <p:sp>
        <p:nvSpPr>
          <p:cNvPr id="10261" name="Text Box 18"/>
          <p:cNvSpPr txBox="1">
            <a:spLocks noChangeArrowheads="1"/>
          </p:cNvSpPr>
          <p:nvPr/>
        </p:nvSpPr>
        <p:spPr bwMode="auto">
          <a:xfrm>
            <a:off x="6096000" y="4860925"/>
            <a:ext cx="5334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000">
                <a:cs typeface="Arial" charset="0"/>
                <a:sym typeface="Symbol" pitchFamily="18" charset="2"/>
              </a:rPr>
              <a:t>μ</a:t>
            </a:r>
            <a:endParaRPr lang="el-GR" sz="2000" baseline="-25000">
              <a:cs typeface="Arial" charset="0"/>
            </a:endParaRPr>
          </a:p>
        </p:txBody>
      </p:sp>
      <p:sp>
        <p:nvSpPr>
          <p:cNvPr id="10262" name="Rectangle 19"/>
          <p:cNvSpPr>
            <a:spLocks noChangeArrowheads="1"/>
          </p:cNvSpPr>
          <p:nvPr/>
        </p:nvSpPr>
        <p:spPr bwMode="auto">
          <a:xfrm>
            <a:off x="5562600" y="1524000"/>
            <a:ext cx="1524000" cy="938213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50000"/>
              </a:spcBef>
            </a:pPr>
            <a:r>
              <a:rPr lang="en-US" b="1">
                <a:solidFill>
                  <a:srgbClr val="008000"/>
                </a:solidFill>
              </a:rPr>
              <a:t>H</a:t>
            </a:r>
            <a:r>
              <a:rPr lang="en-US" b="1" baseline="-25000">
                <a:solidFill>
                  <a:srgbClr val="008000"/>
                </a:solidFill>
              </a:rPr>
              <a:t>0</a:t>
            </a:r>
            <a:r>
              <a:rPr lang="en-US" b="1">
                <a:solidFill>
                  <a:srgbClr val="008000"/>
                </a:solidFill>
              </a:rPr>
              <a:t>: </a:t>
            </a:r>
            <a:r>
              <a:rPr lang="el-GR" b="1">
                <a:solidFill>
                  <a:srgbClr val="008000"/>
                </a:solidFill>
                <a:cs typeface="Arial" charset="0"/>
              </a:rPr>
              <a:t>μ</a:t>
            </a:r>
            <a:r>
              <a:rPr lang="en-US" b="1">
                <a:solidFill>
                  <a:srgbClr val="008000"/>
                </a:solidFill>
              </a:rPr>
              <a:t> </a:t>
            </a:r>
            <a:r>
              <a:rPr lang="en-US" b="1">
                <a:solidFill>
                  <a:srgbClr val="008000"/>
                </a:solidFill>
                <a:cs typeface="Arial" charset="0"/>
              </a:rPr>
              <a:t>≥</a:t>
            </a:r>
            <a:r>
              <a:rPr lang="en-US" b="1">
                <a:solidFill>
                  <a:srgbClr val="008000"/>
                </a:solidFill>
              </a:rPr>
              <a:t> 3   </a:t>
            </a:r>
          </a:p>
          <a:p>
            <a:pPr algn="l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>
                <a:solidFill>
                  <a:srgbClr val="008000"/>
                </a:solidFill>
              </a:rPr>
              <a:t>H</a:t>
            </a:r>
            <a:r>
              <a:rPr lang="en-US" b="1" baseline="-25000">
                <a:solidFill>
                  <a:srgbClr val="008000"/>
                </a:solidFill>
              </a:rPr>
              <a:t>1</a:t>
            </a:r>
            <a:r>
              <a:rPr lang="en-US" b="1">
                <a:solidFill>
                  <a:srgbClr val="008000"/>
                </a:solidFill>
              </a:rPr>
              <a:t>: </a:t>
            </a:r>
            <a:r>
              <a:rPr lang="el-GR" b="1">
                <a:solidFill>
                  <a:srgbClr val="008000"/>
                </a:solidFill>
                <a:cs typeface="Arial" charset="0"/>
              </a:rPr>
              <a:t>μ</a:t>
            </a:r>
            <a:r>
              <a:rPr lang="en-US" b="1">
                <a:solidFill>
                  <a:srgbClr val="008000"/>
                </a:solidFill>
              </a:rPr>
              <a:t> &lt; 3</a:t>
            </a:r>
          </a:p>
        </p:txBody>
      </p:sp>
      <p:sp>
        <p:nvSpPr>
          <p:cNvPr id="10263" name="Text Box 20"/>
          <p:cNvSpPr txBox="1">
            <a:spLocks noChangeArrowheads="1"/>
          </p:cNvSpPr>
          <p:nvPr/>
        </p:nvSpPr>
        <p:spPr bwMode="auto">
          <a:xfrm>
            <a:off x="8391525" y="4311650"/>
            <a:ext cx="5334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Z</a:t>
            </a:r>
            <a:endParaRPr lang="el-GR" sz="2000" b="1" baseline="-25000">
              <a:cs typeface="Arial" charset="0"/>
            </a:endParaRPr>
          </a:p>
        </p:txBody>
      </p:sp>
      <p:sp>
        <p:nvSpPr>
          <p:cNvPr id="10264" name="Text Box 23"/>
          <p:cNvSpPr txBox="1">
            <a:spLocks noChangeArrowheads="1"/>
          </p:cNvSpPr>
          <p:nvPr/>
        </p:nvSpPr>
        <p:spPr bwMode="auto">
          <a:xfrm>
            <a:off x="3962400" y="5410200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>
                <a:solidFill>
                  <a:schemeClr val="folHlink"/>
                </a:solidFill>
              </a:rPr>
              <a:t>Critical value</a:t>
            </a:r>
          </a:p>
        </p:txBody>
      </p:sp>
      <p:sp>
        <p:nvSpPr>
          <p:cNvPr id="10265" name="Line 24"/>
          <p:cNvSpPr>
            <a:spLocks noChangeShapeType="1"/>
          </p:cNvSpPr>
          <p:nvPr/>
        </p:nvSpPr>
        <p:spPr bwMode="auto">
          <a:xfrm flipV="1">
            <a:off x="4800600" y="4876800"/>
            <a:ext cx="0" cy="533400"/>
          </a:xfrm>
          <a:prstGeom prst="line">
            <a:avLst/>
          </a:prstGeom>
          <a:noFill/>
          <a:ln w="28575">
            <a:solidFill>
              <a:schemeClr val="folHlink"/>
            </a:solidFill>
            <a:miter lim="800000"/>
            <a:headEnd/>
            <a:tailEnd type="triangle" w="lg" len="med"/>
          </a:ln>
        </p:spPr>
        <p:txBody>
          <a:bodyPr wrap="none"/>
          <a:lstStyle/>
          <a:p>
            <a:endParaRPr lang="en-US"/>
          </a:p>
        </p:txBody>
      </p:sp>
      <p:graphicFrame>
        <p:nvGraphicFramePr>
          <p:cNvPr id="10242" name="Object 25"/>
          <p:cNvGraphicFramePr>
            <a:graphicFrameLocks noChangeAspect="1"/>
          </p:cNvGraphicFramePr>
          <p:nvPr/>
        </p:nvGraphicFramePr>
        <p:xfrm>
          <a:off x="8521700" y="4819650"/>
          <a:ext cx="287338" cy="373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7" name="Equation" r:id="rId3" imgW="126720" imgH="164880" progId="Equation.3">
                  <p:embed/>
                </p:oleObj>
              </mc:Choice>
              <mc:Fallback>
                <p:oleObj name="Equation" r:id="rId3" imgW="126720" imgH="16488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21700" y="4819650"/>
                        <a:ext cx="287338" cy="373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6" name="Slide Number Placeholder 2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3935D82D-90A0-470A-B8AD-908942E798F1}" type="slidenum">
              <a:rPr lang="en-US" smtClean="0">
                <a:latin typeface="Arial" charset="0"/>
              </a:rPr>
              <a:pPr/>
              <a:t>28</a:t>
            </a:fld>
            <a:endParaRPr lang="en-US" smtClean="0">
              <a:latin typeface="Arial" charset="0"/>
            </a:endParaRPr>
          </a:p>
        </p:txBody>
      </p:sp>
      <p:graphicFrame>
        <p:nvGraphicFramePr>
          <p:cNvPr id="10243" name="Object 26"/>
          <p:cNvGraphicFramePr>
            <a:graphicFrameLocks noChangeAspect="1"/>
          </p:cNvGraphicFramePr>
          <p:nvPr/>
        </p:nvGraphicFramePr>
        <p:xfrm>
          <a:off x="5856288" y="5473700"/>
          <a:ext cx="358775" cy="392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8" name="Equation" r:id="rId5" imgW="190440" imgH="228600" progId="Equation.3">
                  <p:embed/>
                </p:oleObj>
              </mc:Choice>
              <mc:Fallback>
                <p:oleObj name="Equation" r:id="rId5" imgW="190440" imgH="228600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56288" y="5473700"/>
                        <a:ext cx="358775" cy="392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Two-Tail Tests</a:t>
            </a:r>
          </a:p>
        </p:txBody>
      </p:sp>
      <p:sp>
        <p:nvSpPr>
          <p:cNvPr id="56323" name="Rectangle 36"/>
          <p:cNvSpPr>
            <a:spLocks noGrp="1" noChangeArrowheads="1"/>
          </p:cNvSpPr>
          <p:nvPr>
            <p:ph idx="1"/>
          </p:nvPr>
        </p:nvSpPr>
        <p:spPr>
          <a:xfrm>
            <a:off x="438150" y="1709738"/>
            <a:ext cx="4498975" cy="1262062"/>
          </a:xfrm>
        </p:spPr>
        <p:txBody>
          <a:bodyPr/>
          <a:lstStyle/>
          <a:p>
            <a:pPr eaLnBrk="1" hangingPunct="1"/>
            <a:r>
              <a:rPr lang="en-US" sz="2400" smtClean="0"/>
              <a:t>In some settings, the alternative hypothesis does not specify a unique direction</a:t>
            </a:r>
          </a:p>
        </p:txBody>
      </p:sp>
      <p:sp>
        <p:nvSpPr>
          <p:cNvPr id="5632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6325" name="Line 14"/>
          <p:cNvSpPr>
            <a:spLocks noChangeShapeType="1"/>
          </p:cNvSpPr>
          <p:nvPr/>
        </p:nvSpPr>
        <p:spPr bwMode="auto">
          <a:xfrm>
            <a:off x="5943600" y="3032125"/>
            <a:ext cx="0" cy="1371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6326" name="Text Box 2"/>
          <p:cNvSpPr txBox="1">
            <a:spLocks noChangeArrowheads="1"/>
          </p:cNvSpPr>
          <p:nvPr/>
        </p:nvSpPr>
        <p:spPr bwMode="auto">
          <a:xfrm>
            <a:off x="5181600" y="4860925"/>
            <a:ext cx="15240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Do not reject H</a:t>
            </a:r>
            <a:r>
              <a:rPr lang="en-US" sz="1400" baseline="-25000"/>
              <a:t>0</a:t>
            </a:r>
          </a:p>
        </p:txBody>
      </p:sp>
      <p:sp>
        <p:nvSpPr>
          <p:cNvPr id="56327" name="Text Box 3"/>
          <p:cNvSpPr txBox="1">
            <a:spLocks noChangeArrowheads="1"/>
          </p:cNvSpPr>
          <p:nvPr/>
        </p:nvSpPr>
        <p:spPr bwMode="auto">
          <a:xfrm>
            <a:off x="7467600" y="4860925"/>
            <a:ext cx="990600" cy="304800"/>
          </a:xfrm>
          <a:prstGeom prst="rect">
            <a:avLst/>
          </a:prstGeom>
          <a:solidFill>
            <a:srgbClr val="FAFEB4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Reject H</a:t>
            </a:r>
            <a:r>
              <a:rPr lang="en-US" sz="1400" baseline="-25000"/>
              <a:t>0</a:t>
            </a:r>
          </a:p>
        </p:txBody>
      </p:sp>
      <p:sp>
        <p:nvSpPr>
          <p:cNvPr id="56328" name="Text Box 4"/>
          <p:cNvSpPr txBox="1">
            <a:spLocks noChangeArrowheads="1"/>
          </p:cNvSpPr>
          <p:nvPr/>
        </p:nvSpPr>
        <p:spPr bwMode="auto">
          <a:xfrm>
            <a:off x="3352800" y="4860925"/>
            <a:ext cx="990600" cy="304800"/>
          </a:xfrm>
          <a:prstGeom prst="rect">
            <a:avLst/>
          </a:prstGeom>
          <a:solidFill>
            <a:srgbClr val="FAFEB4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Reject H</a:t>
            </a:r>
            <a:r>
              <a:rPr lang="en-US" sz="1400" baseline="-25000"/>
              <a:t>0</a:t>
            </a:r>
          </a:p>
        </p:txBody>
      </p:sp>
      <p:sp>
        <p:nvSpPr>
          <p:cNvPr id="56329" name="Freeform 5"/>
          <p:cNvSpPr>
            <a:spLocks/>
          </p:cNvSpPr>
          <p:nvPr/>
        </p:nvSpPr>
        <p:spPr bwMode="auto">
          <a:xfrm flipH="1">
            <a:off x="7391400" y="4175125"/>
            <a:ext cx="842963" cy="228600"/>
          </a:xfrm>
          <a:custGeom>
            <a:avLst/>
            <a:gdLst>
              <a:gd name="T0" fmla="*/ 2147483647 w 582"/>
              <a:gd name="T1" fmla="*/ 2147483647 h 183"/>
              <a:gd name="T2" fmla="*/ 0 w 582"/>
              <a:gd name="T3" fmla="*/ 2147483647 h 183"/>
              <a:gd name="T4" fmla="*/ 2147483647 w 582"/>
              <a:gd name="T5" fmla="*/ 2147483647 h 183"/>
              <a:gd name="T6" fmla="*/ 2147483647 w 582"/>
              <a:gd name="T7" fmla="*/ 2147483647 h 183"/>
              <a:gd name="T8" fmla="*/ 2147483647 w 582"/>
              <a:gd name="T9" fmla="*/ 2147483647 h 183"/>
              <a:gd name="T10" fmla="*/ 2147483647 w 582"/>
              <a:gd name="T11" fmla="*/ 0 h 183"/>
              <a:gd name="T12" fmla="*/ 2147483647 w 582"/>
              <a:gd name="T13" fmla="*/ 2147483647 h 183"/>
              <a:gd name="T14" fmla="*/ 2147483647 w 582"/>
              <a:gd name="T15" fmla="*/ 2147483647 h 183"/>
              <a:gd name="T16" fmla="*/ 2147483647 w 582"/>
              <a:gd name="T17" fmla="*/ 2147483647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82"/>
              <a:gd name="T28" fmla="*/ 0 h 183"/>
              <a:gd name="T29" fmla="*/ 582 w 582"/>
              <a:gd name="T30" fmla="*/ 183 h 18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82" h="183">
                <a:moveTo>
                  <a:pt x="9" y="177"/>
                </a:moveTo>
                <a:lnTo>
                  <a:pt x="0" y="132"/>
                </a:lnTo>
                <a:lnTo>
                  <a:pt x="258" y="114"/>
                </a:lnTo>
                <a:lnTo>
                  <a:pt x="423" y="66"/>
                </a:lnTo>
                <a:lnTo>
                  <a:pt x="504" y="48"/>
                </a:lnTo>
                <a:lnTo>
                  <a:pt x="582" y="0"/>
                </a:lnTo>
                <a:lnTo>
                  <a:pt x="582" y="183"/>
                </a:lnTo>
                <a:lnTo>
                  <a:pt x="9" y="182"/>
                </a:lnTo>
                <a:lnTo>
                  <a:pt x="9" y="177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6330" name="Rectangle 6"/>
          <p:cNvSpPr>
            <a:spLocks noChangeArrowheads="1"/>
          </p:cNvSpPr>
          <p:nvPr/>
        </p:nvSpPr>
        <p:spPr bwMode="auto">
          <a:xfrm>
            <a:off x="512763" y="3721100"/>
            <a:ext cx="2667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320675" indent="-320675" algn="l" defTabSz="852488">
              <a:lnSpc>
                <a:spcPct val="11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sz="2300"/>
              <a:t>There are two critical values, defining the two regions of rejection   </a:t>
            </a:r>
          </a:p>
        </p:txBody>
      </p:sp>
      <p:sp>
        <p:nvSpPr>
          <p:cNvPr id="56331" name="Freeform 8"/>
          <p:cNvSpPr>
            <a:spLocks/>
          </p:cNvSpPr>
          <p:nvPr/>
        </p:nvSpPr>
        <p:spPr bwMode="auto">
          <a:xfrm>
            <a:off x="3505200" y="4175125"/>
            <a:ext cx="833438" cy="228600"/>
          </a:xfrm>
          <a:custGeom>
            <a:avLst/>
            <a:gdLst>
              <a:gd name="T0" fmla="*/ 2147483647 w 582"/>
              <a:gd name="T1" fmla="*/ 2147483647 h 183"/>
              <a:gd name="T2" fmla="*/ 0 w 582"/>
              <a:gd name="T3" fmla="*/ 2147483647 h 183"/>
              <a:gd name="T4" fmla="*/ 2147483647 w 582"/>
              <a:gd name="T5" fmla="*/ 2147483647 h 183"/>
              <a:gd name="T6" fmla="*/ 2147483647 w 582"/>
              <a:gd name="T7" fmla="*/ 2147483647 h 183"/>
              <a:gd name="T8" fmla="*/ 2147483647 w 582"/>
              <a:gd name="T9" fmla="*/ 2147483647 h 183"/>
              <a:gd name="T10" fmla="*/ 2147483647 w 582"/>
              <a:gd name="T11" fmla="*/ 0 h 183"/>
              <a:gd name="T12" fmla="*/ 2147483647 w 582"/>
              <a:gd name="T13" fmla="*/ 2147483647 h 183"/>
              <a:gd name="T14" fmla="*/ 2147483647 w 582"/>
              <a:gd name="T15" fmla="*/ 2147483647 h 183"/>
              <a:gd name="T16" fmla="*/ 2147483647 w 582"/>
              <a:gd name="T17" fmla="*/ 2147483647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82"/>
              <a:gd name="T28" fmla="*/ 0 h 183"/>
              <a:gd name="T29" fmla="*/ 582 w 582"/>
              <a:gd name="T30" fmla="*/ 183 h 18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82" h="183">
                <a:moveTo>
                  <a:pt x="9" y="177"/>
                </a:moveTo>
                <a:lnTo>
                  <a:pt x="0" y="132"/>
                </a:lnTo>
                <a:lnTo>
                  <a:pt x="258" y="114"/>
                </a:lnTo>
                <a:lnTo>
                  <a:pt x="423" y="66"/>
                </a:lnTo>
                <a:lnTo>
                  <a:pt x="504" y="48"/>
                </a:lnTo>
                <a:lnTo>
                  <a:pt x="582" y="0"/>
                </a:lnTo>
                <a:lnTo>
                  <a:pt x="582" y="183"/>
                </a:lnTo>
                <a:lnTo>
                  <a:pt x="9" y="182"/>
                </a:lnTo>
                <a:lnTo>
                  <a:pt x="9" y="177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6332" name="Freeform 9"/>
          <p:cNvSpPr>
            <a:spLocks/>
          </p:cNvSpPr>
          <p:nvPr/>
        </p:nvSpPr>
        <p:spPr bwMode="auto">
          <a:xfrm>
            <a:off x="3581400" y="3032125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6333" name="Freeform 10"/>
          <p:cNvSpPr>
            <a:spLocks/>
          </p:cNvSpPr>
          <p:nvPr/>
        </p:nvSpPr>
        <p:spPr bwMode="auto">
          <a:xfrm>
            <a:off x="5943600" y="3032125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6334" name="Line 11"/>
          <p:cNvSpPr>
            <a:spLocks noChangeShapeType="1"/>
          </p:cNvSpPr>
          <p:nvPr/>
        </p:nvSpPr>
        <p:spPr bwMode="auto">
          <a:xfrm>
            <a:off x="3352800" y="4403725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35" name="Line 12"/>
          <p:cNvSpPr>
            <a:spLocks noChangeShapeType="1"/>
          </p:cNvSpPr>
          <p:nvPr/>
        </p:nvSpPr>
        <p:spPr bwMode="auto">
          <a:xfrm>
            <a:off x="3581400" y="3870325"/>
            <a:ext cx="45720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36" name="Rectangle 13"/>
          <p:cNvSpPr>
            <a:spLocks noChangeArrowheads="1"/>
          </p:cNvSpPr>
          <p:nvPr/>
        </p:nvSpPr>
        <p:spPr bwMode="auto">
          <a:xfrm flipH="1">
            <a:off x="3200400" y="3413125"/>
            <a:ext cx="762000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 b="1">
                <a:sym typeface="Symbol" pitchFamily="18" charset="2"/>
              </a:rPr>
              <a:t></a:t>
            </a:r>
            <a:r>
              <a:rPr lang="en-US" sz="2800"/>
              <a:t>/2</a:t>
            </a:r>
          </a:p>
        </p:txBody>
      </p:sp>
      <p:sp>
        <p:nvSpPr>
          <p:cNvPr id="56337" name="Line 15"/>
          <p:cNvSpPr>
            <a:spLocks noChangeShapeType="1"/>
          </p:cNvSpPr>
          <p:nvPr/>
        </p:nvSpPr>
        <p:spPr bwMode="auto">
          <a:xfrm>
            <a:off x="4343400" y="4403725"/>
            <a:ext cx="0" cy="609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38" name="Line 17"/>
          <p:cNvSpPr>
            <a:spLocks noChangeShapeType="1"/>
          </p:cNvSpPr>
          <p:nvPr/>
        </p:nvSpPr>
        <p:spPr bwMode="auto">
          <a:xfrm>
            <a:off x="4343400" y="4860925"/>
            <a:ext cx="3048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39" name="Line 18"/>
          <p:cNvSpPr>
            <a:spLocks noChangeShapeType="1"/>
          </p:cNvSpPr>
          <p:nvPr/>
        </p:nvSpPr>
        <p:spPr bwMode="auto">
          <a:xfrm>
            <a:off x="3200400" y="4860925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40" name="Text Box 19"/>
          <p:cNvSpPr txBox="1">
            <a:spLocks noChangeArrowheads="1"/>
          </p:cNvSpPr>
          <p:nvPr/>
        </p:nvSpPr>
        <p:spPr bwMode="auto">
          <a:xfrm>
            <a:off x="5715000" y="5180013"/>
            <a:ext cx="457200" cy="36671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0</a:t>
            </a:r>
            <a:endParaRPr lang="el-GR" sz="1800" baseline="-25000">
              <a:cs typeface="Arial" charset="0"/>
            </a:endParaRPr>
          </a:p>
        </p:txBody>
      </p:sp>
      <p:sp>
        <p:nvSpPr>
          <p:cNvPr id="56341" name="Rectangle 20"/>
          <p:cNvSpPr>
            <a:spLocks noChangeArrowheads="1"/>
          </p:cNvSpPr>
          <p:nvPr/>
        </p:nvSpPr>
        <p:spPr bwMode="auto">
          <a:xfrm>
            <a:off x="5194300" y="1855788"/>
            <a:ext cx="1524000" cy="901700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50000"/>
              </a:spcBef>
            </a:pPr>
            <a:r>
              <a:rPr lang="en-US" b="1">
                <a:solidFill>
                  <a:srgbClr val="008000"/>
                </a:solidFill>
              </a:rPr>
              <a:t>H</a:t>
            </a:r>
            <a:r>
              <a:rPr lang="en-US" b="1" baseline="-25000">
                <a:solidFill>
                  <a:srgbClr val="008000"/>
                </a:solidFill>
              </a:rPr>
              <a:t>0</a:t>
            </a:r>
            <a:r>
              <a:rPr lang="en-US" b="1">
                <a:solidFill>
                  <a:srgbClr val="008000"/>
                </a:solidFill>
              </a:rPr>
              <a:t>: </a:t>
            </a:r>
            <a:r>
              <a:rPr lang="el-GR" b="1">
                <a:solidFill>
                  <a:srgbClr val="008000"/>
                </a:solidFill>
              </a:rPr>
              <a:t>μ</a:t>
            </a:r>
            <a:r>
              <a:rPr lang="en-US" b="1">
                <a:solidFill>
                  <a:srgbClr val="008000"/>
                </a:solidFill>
              </a:rPr>
              <a:t> = 3    H</a:t>
            </a:r>
            <a:r>
              <a:rPr lang="en-US" b="1" baseline="-25000">
                <a:solidFill>
                  <a:srgbClr val="008000"/>
                </a:solidFill>
              </a:rPr>
              <a:t>1</a:t>
            </a:r>
            <a:r>
              <a:rPr lang="en-US" b="1">
                <a:solidFill>
                  <a:srgbClr val="008000"/>
                </a:solidFill>
              </a:rPr>
              <a:t>: </a:t>
            </a:r>
            <a:r>
              <a:rPr lang="el-GR" b="1">
                <a:solidFill>
                  <a:srgbClr val="008000"/>
                </a:solidFill>
              </a:rPr>
              <a:t>μ</a:t>
            </a:r>
            <a:r>
              <a:rPr lang="en-US" b="1">
                <a:solidFill>
                  <a:srgbClr val="008000"/>
                </a:solidFill>
              </a:rPr>
              <a:t> </a:t>
            </a:r>
            <a:r>
              <a:rPr lang="en-US" b="1">
                <a:solidFill>
                  <a:srgbClr val="008000"/>
                </a:solidFill>
                <a:latin typeface="Symbol" pitchFamily="18" charset="2"/>
              </a:rPr>
              <a:t>¹</a:t>
            </a:r>
            <a:r>
              <a:rPr lang="en-US" b="1">
                <a:solidFill>
                  <a:srgbClr val="008000"/>
                </a:solidFill>
              </a:rPr>
              <a:t> 3</a:t>
            </a:r>
          </a:p>
        </p:txBody>
      </p:sp>
      <p:sp>
        <p:nvSpPr>
          <p:cNvPr id="56342" name="Line 22"/>
          <p:cNvSpPr>
            <a:spLocks noChangeShapeType="1"/>
          </p:cNvSpPr>
          <p:nvPr/>
        </p:nvSpPr>
        <p:spPr bwMode="auto">
          <a:xfrm>
            <a:off x="7391400" y="4403725"/>
            <a:ext cx="0" cy="609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43" name="Line 23"/>
          <p:cNvSpPr>
            <a:spLocks noChangeShapeType="1"/>
          </p:cNvSpPr>
          <p:nvPr/>
        </p:nvSpPr>
        <p:spPr bwMode="auto">
          <a:xfrm>
            <a:off x="7391400" y="4860925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44" name="Line 24"/>
          <p:cNvSpPr>
            <a:spLocks noChangeShapeType="1"/>
          </p:cNvSpPr>
          <p:nvPr/>
        </p:nvSpPr>
        <p:spPr bwMode="auto">
          <a:xfrm flipH="1">
            <a:off x="7543800" y="3870325"/>
            <a:ext cx="30480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6345" name="Rectangle 25"/>
          <p:cNvSpPr>
            <a:spLocks noChangeArrowheads="1"/>
          </p:cNvSpPr>
          <p:nvPr/>
        </p:nvSpPr>
        <p:spPr bwMode="auto">
          <a:xfrm flipH="1">
            <a:off x="7772400" y="3413125"/>
            <a:ext cx="762000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800" b="1">
                <a:sym typeface="Symbol" pitchFamily="18" charset="2"/>
              </a:rPr>
              <a:t></a:t>
            </a:r>
            <a:r>
              <a:rPr lang="en-US" sz="2800"/>
              <a:t>/2</a:t>
            </a:r>
          </a:p>
        </p:txBody>
      </p:sp>
      <p:sp>
        <p:nvSpPr>
          <p:cNvPr id="56346" name="Rectangle 26"/>
          <p:cNvSpPr>
            <a:spLocks noChangeArrowheads="1"/>
          </p:cNvSpPr>
          <p:nvPr/>
        </p:nvSpPr>
        <p:spPr bwMode="auto">
          <a:xfrm>
            <a:off x="3581400" y="5775325"/>
            <a:ext cx="2160588" cy="79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2300">
                <a:solidFill>
                  <a:schemeClr val="folHlink"/>
                </a:solidFill>
              </a:rPr>
              <a:t>	Lower critical value</a:t>
            </a:r>
            <a:endParaRPr lang="en-US" sz="2300"/>
          </a:p>
        </p:txBody>
      </p:sp>
      <p:sp>
        <p:nvSpPr>
          <p:cNvPr id="56347" name="Rectangle 27"/>
          <p:cNvSpPr>
            <a:spLocks noChangeArrowheads="1"/>
          </p:cNvSpPr>
          <p:nvPr/>
        </p:nvSpPr>
        <p:spPr bwMode="auto">
          <a:xfrm>
            <a:off x="6629400" y="5851525"/>
            <a:ext cx="2332038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320675" indent="-320675" algn="l" defTabSz="852488"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2300">
                <a:solidFill>
                  <a:schemeClr val="folHlink"/>
                </a:solidFill>
              </a:rPr>
              <a:t>	Upper</a:t>
            </a:r>
          </a:p>
          <a:p>
            <a:pPr marL="320675" indent="-320675" algn="l" defTabSz="852488"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2300">
                <a:solidFill>
                  <a:schemeClr val="folHlink"/>
                </a:solidFill>
              </a:rPr>
              <a:t>	critical value</a:t>
            </a:r>
            <a:endParaRPr lang="en-US" sz="2300"/>
          </a:p>
        </p:txBody>
      </p:sp>
      <p:sp>
        <p:nvSpPr>
          <p:cNvPr id="56348" name="Text Box 28"/>
          <p:cNvSpPr txBox="1">
            <a:spLocks noChangeArrowheads="1"/>
          </p:cNvSpPr>
          <p:nvPr/>
        </p:nvSpPr>
        <p:spPr bwMode="auto">
          <a:xfrm>
            <a:off x="5715000" y="4418013"/>
            <a:ext cx="457200" cy="366712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3</a:t>
            </a:r>
            <a:endParaRPr lang="el-GR" sz="1800" baseline="-25000">
              <a:cs typeface="Arial" charset="0"/>
            </a:endParaRPr>
          </a:p>
        </p:txBody>
      </p:sp>
      <p:sp>
        <p:nvSpPr>
          <p:cNvPr id="56349" name="Text Box 29"/>
          <p:cNvSpPr txBox="1">
            <a:spLocks noChangeArrowheads="1"/>
          </p:cNvSpPr>
          <p:nvPr/>
        </p:nvSpPr>
        <p:spPr bwMode="auto">
          <a:xfrm>
            <a:off x="8382000" y="5092700"/>
            <a:ext cx="4572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z</a:t>
            </a:r>
            <a:endParaRPr lang="el-GR" baseline="-25000">
              <a:cs typeface="Arial" charset="0"/>
            </a:endParaRPr>
          </a:p>
        </p:txBody>
      </p:sp>
      <p:sp>
        <p:nvSpPr>
          <p:cNvPr id="56350" name="Text Box 30"/>
          <p:cNvSpPr txBox="1">
            <a:spLocks noChangeArrowheads="1"/>
          </p:cNvSpPr>
          <p:nvPr/>
        </p:nvSpPr>
        <p:spPr bwMode="auto">
          <a:xfrm>
            <a:off x="8412163" y="4270375"/>
            <a:ext cx="46355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x</a:t>
            </a:r>
            <a:endParaRPr lang="el-GR" baseline="-25000">
              <a:cs typeface="Arial" charset="0"/>
            </a:endParaRPr>
          </a:p>
        </p:txBody>
      </p:sp>
      <p:sp>
        <p:nvSpPr>
          <p:cNvPr id="56351" name="Line 31"/>
          <p:cNvSpPr>
            <a:spLocks noChangeShapeType="1"/>
          </p:cNvSpPr>
          <p:nvPr/>
        </p:nvSpPr>
        <p:spPr bwMode="auto">
          <a:xfrm>
            <a:off x="8553450" y="4403725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6352" name="Line 32"/>
          <p:cNvSpPr>
            <a:spLocks noChangeShapeType="1"/>
          </p:cNvSpPr>
          <p:nvPr/>
        </p:nvSpPr>
        <p:spPr bwMode="auto">
          <a:xfrm flipV="1">
            <a:off x="4343400" y="5546725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6353" name="Line 33"/>
          <p:cNvSpPr>
            <a:spLocks noChangeShapeType="1"/>
          </p:cNvSpPr>
          <p:nvPr/>
        </p:nvSpPr>
        <p:spPr bwMode="auto">
          <a:xfrm flipV="1">
            <a:off x="7391400" y="5546725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6354" name="Text Box 34"/>
          <p:cNvSpPr txBox="1">
            <a:spLocks noChangeArrowheads="1"/>
          </p:cNvSpPr>
          <p:nvPr/>
        </p:nvSpPr>
        <p:spPr bwMode="auto">
          <a:xfrm>
            <a:off x="3986213" y="5153025"/>
            <a:ext cx="695325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-z</a:t>
            </a:r>
            <a:r>
              <a:rPr lang="en-US" sz="2000" baseline="-25000">
                <a:sym typeface="Symbol" pitchFamily="18" charset="2"/>
              </a:rPr>
              <a:t>/2</a:t>
            </a:r>
            <a:endParaRPr lang="en-US" sz="2000" baseline="-25000">
              <a:cs typeface="Arial" charset="0"/>
              <a:sym typeface="Symbol" pitchFamily="18" charset="2"/>
            </a:endParaRPr>
          </a:p>
        </p:txBody>
      </p:sp>
      <p:sp>
        <p:nvSpPr>
          <p:cNvPr id="56355" name="Text Box 35"/>
          <p:cNvSpPr txBox="1">
            <a:spLocks noChangeArrowheads="1"/>
          </p:cNvSpPr>
          <p:nvPr/>
        </p:nvSpPr>
        <p:spPr bwMode="auto">
          <a:xfrm>
            <a:off x="6986588" y="5146675"/>
            <a:ext cx="73025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/>
              <a:t>+z</a:t>
            </a:r>
            <a:r>
              <a:rPr lang="en-US" sz="2000" baseline="-25000">
                <a:sym typeface="Symbol" pitchFamily="18" charset="2"/>
              </a:rPr>
              <a:t>/2</a:t>
            </a:r>
            <a:endParaRPr lang="en-US" sz="2000" baseline="-25000">
              <a:cs typeface="Arial" charset="0"/>
              <a:sym typeface="Symbol" pitchFamily="18" charset="2"/>
            </a:endParaRPr>
          </a:p>
        </p:txBody>
      </p:sp>
      <p:sp>
        <p:nvSpPr>
          <p:cNvPr id="56356" name="Slide Number Placeholder 3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6C4FF3AC-7C72-445E-8F7C-5560607E08C3}" type="slidenum">
              <a:rPr lang="en-US" smtClean="0">
                <a:latin typeface="Arial" charset="0"/>
              </a:rPr>
              <a:pPr/>
              <a:t>29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457200"/>
            <a:ext cx="7467600" cy="762000"/>
          </a:xfrm>
          <a:noFill/>
        </p:spPr>
        <p:txBody>
          <a:bodyPr/>
          <a:lstStyle/>
          <a:p>
            <a:pPr eaLnBrk="1" hangingPunct="1"/>
            <a:r>
              <a:rPr lang="en-US" smtClean="0"/>
              <a:t>Hypothesis Testing Example</a:t>
            </a:r>
          </a:p>
        </p:txBody>
      </p:sp>
      <p:sp>
        <p:nvSpPr>
          <p:cNvPr id="5734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7348" name="Rectangle 3"/>
          <p:cNvSpPr>
            <a:spLocks noChangeArrowheads="1"/>
          </p:cNvSpPr>
          <p:nvPr/>
        </p:nvSpPr>
        <p:spPr bwMode="auto">
          <a:xfrm>
            <a:off x="1139825" y="1600200"/>
            <a:ext cx="7046913" cy="1295400"/>
          </a:xfrm>
          <a:prstGeom prst="rect">
            <a:avLst/>
          </a:prstGeom>
          <a:solidFill>
            <a:srgbClr val="FDE0BD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7349" name="Rectangle 4"/>
          <p:cNvSpPr>
            <a:spLocks noChangeArrowheads="1"/>
          </p:cNvSpPr>
          <p:nvPr/>
        </p:nvSpPr>
        <p:spPr bwMode="auto">
          <a:xfrm>
            <a:off x="1143000" y="1524000"/>
            <a:ext cx="70104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800" b="1">
                <a:solidFill>
                  <a:schemeClr val="bg2"/>
                </a:solidFill>
              </a:rPr>
              <a:t>Test the claim that the true mean # of TV sets in US homes is equal to 3.</a:t>
            </a:r>
          </a:p>
        </p:txBody>
      </p:sp>
      <p:sp>
        <p:nvSpPr>
          <p:cNvPr id="57350" name="Text Box 5"/>
          <p:cNvSpPr txBox="1">
            <a:spLocks noChangeArrowheads="1"/>
          </p:cNvSpPr>
          <p:nvPr/>
        </p:nvSpPr>
        <p:spPr bwMode="auto">
          <a:xfrm>
            <a:off x="2971800" y="2355850"/>
            <a:ext cx="3049588" cy="519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l" eaLnBrk="0" hangingPunct="0"/>
            <a:r>
              <a:rPr lang="en-US" sz="2800" b="1">
                <a:solidFill>
                  <a:schemeClr val="bg2"/>
                </a:solidFill>
              </a:rPr>
              <a:t>(Assume </a:t>
            </a:r>
            <a:r>
              <a:rPr lang="el-GR" sz="2800" b="1">
                <a:solidFill>
                  <a:schemeClr val="bg2"/>
                </a:solidFill>
                <a:cs typeface="Arial" charset="0"/>
                <a:sym typeface="Arial" charset="0"/>
              </a:rPr>
              <a:t>σ</a:t>
            </a:r>
            <a:r>
              <a:rPr lang="en-US" sz="2800" b="1">
                <a:solidFill>
                  <a:schemeClr val="bg2"/>
                </a:solidFill>
                <a:sym typeface="Arial" charset="0"/>
              </a:rPr>
              <a:t> = 0.8)</a:t>
            </a:r>
          </a:p>
        </p:txBody>
      </p:sp>
      <p:sp>
        <p:nvSpPr>
          <p:cNvPr id="57351" name="Rectangle 6"/>
          <p:cNvSpPr>
            <a:spLocks noChangeArrowheads="1"/>
          </p:cNvSpPr>
          <p:nvPr/>
        </p:nvSpPr>
        <p:spPr bwMode="auto">
          <a:xfrm>
            <a:off x="609600" y="3124200"/>
            <a:ext cx="7543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320675" indent="-320675" algn="l" defTabSz="852488"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/>
              <a:t>State the appropriate null and alternative</a:t>
            </a:r>
          </a:p>
          <a:p>
            <a:pPr marL="320675" indent="-320675" algn="l" defTabSz="852488"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/>
              <a:t>	hypotheses</a:t>
            </a:r>
          </a:p>
          <a:p>
            <a:pPr marL="693738" lvl="1" indent="-268288" algn="l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</a:pPr>
            <a:r>
              <a:rPr lang="en-US">
                <a:solidFill>
                  <a:schemeClr val="folHlink"/>
                </a:solidFill>
              </a:rPr>
              <a:t>H</a:t>
            </a:r>
            <a:r>
              <a:rPr lang="en-US" baseline="-25000">
                <a:solidFill>
                  <a:schemeClr val="folHlink"/>
                </a:solidFill>
              </a:rPr>
              <a:t>0</a:t>
            </a:r>
            <a:r>
              <a:rPr lang="en-US">
                <a:solidFill>
                  <a:schemeClr val="folHlink"/>
                </a:solidFill>
              </a:rPr>
              <a:t>: </a:t>
            </a:r>
            <a:r>
              <a:rPr lang="el-GR">
                <a:solidFill>
                  <a:schemeClr val="folHlink"/>
                </a:solidFill>
                <a:cs typeface="Arial" charset="0"/>
                <a:sym typeface="Symbol" pitchFamily="18" charset="2"/>
              </a:rPr>
              <a:t>μ</a:t>
            </a:r>
            <a:r>
              <a:rPr lang="en-US">
                <a:solidFill>
                  <a:schemeClr val="folHlink"/>
                </a:solidFill>
                <a:sym typeface="Symbol" pitchFamily="18" charset="2"/>
              </a:rPr>
              <a:t> = 3 ,  H</a:t>
            </a:r>
            <a:r>
              <a:rPr lang="en-US" baseline="-25000">
                <a:solidFill>
                  <a:schemeClr val="folHlink"/>
                </a:solidFill>
                <a:sym typeface="Symbol" pitchFamily="18" charset="2"/>
              </a:rPr>
              <a:t>1</a:t>
            </a:r>
            <a:r>
              <a:rPr lang="en-US">
                <a:solidFill>
                  <a:schemeClr val="folHlink"/>
                </a:solidFill>
                <a:sym typeface="Symbol" pitchFamily="18" charset="2"/>
              </a:rPr>
              <a:t>: </a:t>
            </a:r>
            <a:r>
              <a:rPr lang="el-GR">
                <a:solidFill>
                  <a:schemeClr val="folHlink"/>
                </a:solidFill>
                <a:cs typeface="Arial" charset="0"/>
                <a:sym typeface="Symbol" pitchFamily="18" charset="2"/>
              </a:rPr>
              <a:t>μ</a:t>
            </a:r>
            <a:r>
              <a:rPr lang="en-US">
                <a:solidFill>
                  <a:schemeClr val="folHlink"/>
                </a:solidFill>
                <a:sym typeface="Symbol" pitchFamily="18" charset="2"/>
              </a:rPr>
              <a:t> </a:t>
            </a:r>
            <a:r>
              <a:rPr lang="en-US">
                <a:solidFill>
                  <a:schemeClr val="folHlink"/>
                </a:solidFill>
                <a:cs typeface="Arial" charset="0"/>
                <a:sym typeface="Symbol" pitchFamily="18" charset="2"/>
              </a:rPr>
              <a:t>≠</a:t>
            </a:r>
            <a:r>
              <a:rPr lang="en-US">
                <a:solidFill>
                  <a:schemeClr val="folHlink"/>
                </a:solidFill>
                <a:sym typeface="Symbol" pitchFamily="18" charset="2"/>
              </a:rPr>
              <a:t> 3    (This is a two tailed test)</a:t>
            </a:r>
          </a:p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/>
              <a:t>Specify the desired level of significance</a:t>
            </a:r>
          </a:p>
          <a:p>
            <a:pPr marL="693738" lvl="1" indent="-268288" algn="l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</a:pPr>
            <a:r>
              <a:rPr lang="en-US">
                <a:solidFill>
                  <a:schemeClr val="folHlink"/>
                </a:solidFill>
              </a:rPr>
              <a:t>Suppose that </a:t>
            </a:r>
            <a:r>
              <a:rPr lang="en-US">
                <a:solidFill>
                  <a:schemeClr val="folHlink"/>
                </a:solidFill>
                <a:sym typeface="Symbol" pitchFamily="18" charset="2"/>
              </a:rPr>
              <a:t></a:t>
            </a:r>
            <a:r>
              <a:rPr lang="en-US">
                <a:solidFill>
                  <a:schemeClr val="folHlink"/>
                </a:solidFill>
              </a:rPr>
              <a:t> = .05 is chosen for this test</a:t>
            </a:r>
          </a:p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/>
              <a:t>Choose a sample size</a:t>
            </a:r>
          </a:p>
          <a:p>
            <a:pPr marL="693738" lvl="1" indent="-268288" algn="l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</a:pPr>
            <a:r>
              <a:rPr lang="en-US">
                <a:solidFill>
                  <a:schemeClr val="folHlink"/>
                </a:solidFill>
              </a:rPr>
              <a:t>Suppose a sample of size n = 100 is selected</a:t>
            </a:r>
          </a:p>
        </p:txBody>
      </p:sp>
      <p:sp>
        <p:nvSpPr>
          <p:cNvPr id="57352" name="Slide Number Placeholder 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F67B3411-09DE-4C05-9F93-A823978275A1}" type="slidenum">
              <a:rPr lang="en-US" smtClean="0">
                <a:latin typeface="Arial" charset="0"/>
              </a:rPr>
              <a:pPr/>
              <a:t>30</a:t>
            </a:fld>
            <a:endParaRPr lang="en-US" smtClean="0">
              <a:latin typeface="Arial" charset="0"/>
            </a:endParaRPr>
          </a:p>
        </p:txBody>
      </p:sp>
      <p:pic>
        <p:nvPicPr>
          <p:cNvPr id="57353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3463" y="4932363"/>
            <a:ext cx="1684337" cy="11255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3463" y="4932363"/>
            <a:ext cx="1684337" cy="11255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1268" name="Rectangle 3"/>
          <p:cNvSpPr>
            <a:spLocks noGrp="1" noChangeArrowheads="1"/>
          </p:cNvSpPr>
          <p:nvPr>
            <p:ph type="title"/>
          </p:nvPr>
        </p:nvSpPr>
        <p:spPr>
          <a:xfrm>
            <a:off x="1216025" y="457200"/>
            <a:ext cx="7013575" cy="762000"/>
          </a:xfrm>
          <a:noFill/>
        </p:spPr>
        <p:txBody>
          <a:bodyPr/>
          <a:lstStyle/>
          <a:p>
            <a:pPr eaLnBrk="1" hangingPunct="1"/>
            <a:r>
              <a:rPr lang="en-US" smtClean="0"/>
              <a:t>Hypothesis Testing Example</a:t>
            </a:r>
          </a:p>
        </p:txBody>
      </p:sp>
      <p:sp>
        <p:nvSpPr>
          <p:cNvPr id="11269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graphicFrame>
        <p:nvGraphicFramePr>
          <p:cNvPr id="11266" name="Object 2">
            <a:hlinkClick r:id="" action="ppaction://ole?verb=0"/>
          </p:cNvPr>
          <p:cNvGraphicFramePr>
            <a:graphicFrameLocks/>
          </p:cNvGraphicFramePr>
          <p:nvPr/>
        </p:nvGraphicFramePr>
        <p:xfrm>
          <a:off x="1042988" y="5334000"/>
          <a:ext cx="6103937" cy="1103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9" name="Equation" r:id="rId4" imgW="2666880" imgH="647640" progId="Equation.3">
                  <p:embed/>
                </p:oleObj>
              </mc:Choice>
              <mc:Fallback>
                <p:oleObj name="Equation" r:id="rId4" imgW="2666880" imgH="647640" progId="Equation.3">
                  <p:embed/>
                  <p:pic>
                    <p:nvPicPr>
                      <p:cNvPr id="0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2988" y="5334000"/>
                        <a:ext cx="6103937" cy="1103313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0" name="Rectangle 4"/>
          <p:cNvSpPr>
            <a:spLocks noChangeArrowheads="1"/>
          </p:cNvSpPr>
          <p:nvPr/>
        </p:nvSpPr>
        <p:spPr bwMode="auto">
          <a:xfrm>
            <a:off x="609600" y="1828800"/>
            <a:ext cx="7543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320675" indent="-320675" algn="l" defTabSz="852488">
              <a:lnSpc>
                <a:spcPct val="8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/>
              <a:t>Determine the appropriate technique</a:t>
            </a:r>
          </a:p>
          <a:p>
            <a:pPr marL="693738" lvl="1" indent="-268288" algn="l" defTabSz="852488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</a:pPr>
            <a:r>
              <a:rPr lang="el-GR">
                <a:solidFill>
                  <a:schemeClr val="folHlink"/>
                </a:solidFill>
                <a:cs typeface="Arial" charset="0"/>
              </a:rPr>
              <a:t>σ</a:t>
            </a:r>
            <a:r>
              <a:rPr lang="en-US">
                <a:solidFill>
                  <a:schemeClr val="folHlink"/>
                </a:solidFill>
                <a:cs typeface="Arial" charset="0"/>
              </a:rPr>
              <a:t> is known so this is a  z  test</a:t>
            </a:r>
            <a:endParaRPr lang="en-US">
              <a:solidFill>
                <a:schemeClr val="folHlink"/>
              </a:solidFill>
              <a:sym typeface="Symbol" pitchFamily="18" charset="2"/>
            </a:endParaRPr>
          </a:p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/>
              <a:t>Set up the critical values</a:t>
            </a:r>
          </a:p>
          <a:p>
            <a:pPr marL="693738" lvl="1" indent="-268288" algn="l" defTabSz="852488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</a:pPr>
            <a:r>
              <a:rPr lang="en-US">
                <a:solidFill>
                  <a:schemeClr val="folHlink"/>
                </a:solidFill>
              </a:rPr>
              <a:t>For </a:t>
            </a:r>
            <a:r>
              <a:rPr lang="en-US">
                <a:solidFill>
                  <a:schemeClr val="folHlink"/>
                </a:solidFill>
                <a:sym typeface="Symbol" pitchFamily="18" charset="2"/>
              </a:rPr>
              <a:t></a:t>
            </a:r>
            <a:r>
              <a:rPr lang="en-US">
                <a:solidFill>
                  <a:schemeClr val="folHlink"/>
                </a:solidFill>
              </a:rPr>
              <a:t> = .05 the critical  z  values are </a:t>
            </a:r>
            <a:r>
              <a:rPr lang="en-US">
                <a:solidFill>
                  <a:schemeClr val="folHlink"/>
                </a:solidFill>
                <a:cs typeface="Arial" charset="0"/>
              </a:rPr>
              <a:t>±1.96</a:t>
            </a:r>
          </a:p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/>
              <a:t>Collect the data and compute the test statistic</a:t>
            </a:r>
          </a:p>
          <a:p>
            <a:pPr marL="693738" lvl="1" indent="-268288" algn="l" defTabSz="852488">
              <a:lnSpc>
                <a:spcPct val="110000"/>
              </a:lnSpc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</a:pPr>
            <a:r>
              <a:rPr lang="en-US">
                <a:solidFill>
                  <a:schemeClr val="folHlink"/>
                </a:solidFill>
              </a:rPr>
              <a:t>Suppose the sample results are </a:t>
            </a:r>
          </a:p>
          <a:p>
            <a:pPr marL="693738" lvl="1" indent="-268288" algn="l" defTabSz="852488">
              <a:lnSpc>
                <a:spcPct val="110000"/>
              </a:lnSpc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None/>
            </a:pPr>
            <a:r>
              <a:rPr lang="en-US">
                <a:solidFill>
                  <a:schemeClr val="folHlink"/>
                </a:solidFill>
              </a:rPr>
              <a:t>	n = 100,   x = 2.84  (</a:t>
            </a:r>
            <a:r>
              <a:rPr lang="el-GR">
                <a:solidFill>
                  <a:schemeClr val="folHlink"/>
                </a:solidFill>
                <a:cs typeface="Arial" charset="0"/>
                <a:sym typeface="Symbol" pitchFamily="18" charset="2"/>
              </a:rPr>
              <a:t>σ</a:t>
            </a:r>
            <a:r>
              <a:rPr lang="en-US">
                <a:solidFill>
                  <a:schemeClr val="folHlink"/>
                </a:solidFill>
                <a:sym typeface="Symbol" pitchFamily="18" charset="2"/>
              </a:rPr>
              <a:t> = 0.8 is assumed known)</a:t>
            </a:r>
          </a:p>
          <a:p>
            <a:pPr marL="693738" lvl="1" indent="-268288" algn="l" defTabSz="852488">
              <a:lnSpc>
                <a:spcPct val="110000"/>
              </a:lnSpc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None/>
            </a:pPr>
            <a:r>
              <a:rPr lang="en-US">
                <a:solidFill>
                  <a:srgbClr val="FF3300"/>
                </a:solidFill>
                <a:sym typeface="Symbol" pitchFamily="18" charset="2"/>
              </a:rPr>
              <a:t>So the test statistic is:</a:t>
            </a:r>
            <a:endParaRPr lang="en-US">
              <a:solidFill>
                <a:srgbClr val="FF3300"/>
              </a:solidFill>
            </a:endParaRPr>
          </a:p>
        </p:txBody>
      </p:sp>
      <p:sp>
        <p:nvSpPr>
          <p:cNvPr id="11271" name="Text Box 6"/>
          <p:cNvSpPr txBox="1">
            <a:spLocks noChangeArrowheads="1"/>
          </p:cNvSpPr>
          <p:nvPr/>
        </p:nvSpPr>
        <p:spPr bwMode="auto">
          <a:xfrm>
            <a:off x="7543800" y="1223963"/>
            <a:ext cx="145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sp>
        <p:nvSpPr>
          <p:cNvPr id="11272" name="Line 7"/>
          <p:cNvSpPr>
            <a:spLocks noChangeShapeType="1"/>
          </p:cNvSpPr>
          <p:nvPr/>
        </p:nvSpPr>
        <p:spPr bwMode="auto">
          <a:xfrm>
            <a:off x="2706688" y="4489450"/>
            <a:ext cx="228600" cy="0"/>
          </a:xfrm>
          <a:prstGeom prst="line">
            <a:avLst/>
          </a:prstGeom>
          <a:noFill/>
          <a:ln w="19050">
            <a:solidFill>
              <a:schemeClr val="folHlink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1273" name="Slide Number Placeholder 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E28D54EC-3A2E-4FE8-BD9B-74BF1339A4B2}" type="slidenum">
              <a:rPr lang="en-US" smtClean="0">
                <a:latin typeface="Arial" charset="0"/>
              </a:rPr>
              <a:pPr/>
              <a:t>31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3463" y="4932363"/>
            <a:ext cx="1684337" cy="11255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58371" name="Rectangle 19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Hypothesis Testing Example</a:t>
            </a:r>
          </a:p>
        </p:txBody>
      </p:sp>
      <p:sp>
        <p:nvSpPr>
          <p:cNvPr id="58372" name="Rectangle 5"/>
          <p:cNvSpPr>
            <a:spLocks noGrp="1" noChangeArrowheads="1"/>
          </p:cNvSpPr>
          <p:nvPr>
            <p:ph idx="1"/>
          </p:nvPr>
        </p:nvSpPr>
        <p:spPr>
          <a:xfrm>
            <a:off x="838200" y="1676400"/>
            <a:ext cx="7354888" cy="755650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smtClean="0"/>
              <a:t>Is the test statistic in the rejection region?</a:t>
            </a:r>
          </a:p>
        </p:txBody>
      </p:sp>
      <p:sp>
        <p:nvSpPr>
          <p:cNvPr id="5837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8374" name="Freeform 2"/>
          <p:cNvSpPr>
            <a:spLocks/>
          </p:cNvSpPr>
          <p:nvPr/>
        </p:nvSpPr>
        <p:spPr bwMode="auto">
          <a:xfrm flipH="1">
            <a:off x="7005638" y="3352800"/>
            <a:ext cx="842962" cy="228600"/>
          </a:xfrm>
          <a:custGeom>
            <a:avLst/>
            <a:gdLst>
              <a:gd name="T0" fmla="*/ 2147483647 w 582"/>
              <a:gd name="T1" fmla="*/ 2147483647 h 183"/>
              <a:gd name="T2" fmla="*/ 0 w 582"/>
              <a:gd name="T3" fmla="*/ 2147483647 h 183"/>
              <a:gd name="T4" fmla="*/ 2147483647 w 582"/>
              <a:gd name="T5" fmla="*/ 2147483647 h 183"/>
              <a:gd name="T6" fmla="*/ 2147483647 w 582"/>
              <a:gd name="T7" fmla="*/ 2147483647 h 183"/>
              <a:gd name="T8" fmla="*/ 2147483647 w 582"/>
              <a:gd name="T9" fmla="*/ 2147483647 h 183"/>
              <a:gd name="T10" fmla="*/ 2147483647 w 582"/>
              <a:gd name="T11" fmla="*/ 0 h 183"/>
              <a:gd name="T12" fmla="*/ 2147483647 w 582"/>
              <a:gd name="T13" fmla="*/ 2147483647 h 183"/>
              <a:gd name="T14" fmla="*/ 2147483647 w 582"/>
              <a:gd name="T15" fmla="*/ 2147483647 h 183"/>
              <a:gd name="T16" fmla="*/ 2147483647 w 582"/>
              <a:gd name="T17" fmla="*/ 2147483647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82"/>
              <a:gd name="T28" fmla="*/ 0 h 183"/>
              <a:gd name="T29" fmla="*/ 582 w 582"/>
              <a:gd name="T30" fmla="*/ 183 h 18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82" h="183">
                <a:moveTo>
                  <a:pt x="9" y="177"/>
                </a:moveTo>
                <a:lnTo>
                  <a:pt x="0" y="132"/>
                </a:lnTo>
                <a:lnTo>
                  <a:pt x="258" y="114"/>
                </a:lnTo>
                <a:lnTo>
                  <a:pt x="423" y="66"/>
                </a:lnTo>
                <a:lnTo>
                  <a:pt x="504" y="48"/>
                </a:lnTo>
                <a:lnTo>
                  <a:pt x="582" y="0"/>
                </a:lnTo>
                <a:lnTo>
                  <a:pt x="582" y="183"/>
                </a:lnTo>
                <a:lnTo>
                  <a:pt x="9" y="182"/>
                </a:lnTo>
                <a:lnTo>
                  <a:pt x="9" y="177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8375" name="Text Box 3"/>
          <p:cNvSpPr txBox="1">
            <a:spLocks noChangeArrowheads="1"/>
          </p:cNvSpPr>
          <p:nvPr/>
        </p:nvSpPr>
        <p:spPr bwMode="auto">
          <a:xfrm>
            <a:off x="2895600" y="3810000"/>
            <a:ext cx="9906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Reject H</a:t>
            </a:r>
            <a:r>
              <a:rPr lang="en-US" sz="1400" baseline="-25000"/>
              <a:t>0</a:t>
            </a:r>
          </a:p>
        </p:txBody>
      </p:sp>
      <p:sp>
        <p:nvSpPr>
          <p:cNvPr id="58376" name="Text Box 4"/>
          <p:cNvSpPr txBox="1">
            <a:spLocks noChangeArrowheads="1"/>
          </p:cNvSpPr>
          <p:nvPr/>
        </p:nvSpPr>
        <p:spPr bwMode="auto">
          <a:xfrm>
            <a:off x="4795838" y="3810000"/>
            <a:ext cx="15240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Do not reject H</a:t>
            </a:r>
            <a:r>
              <a:rPr lang="en-US" sz="1400" baseline="-25000"/>
              <a:t>0</a:t>
            </a:r>
          </a:p>
        </p:txBody>
      </p:sp>
      <p:sp>
        <p:nvSpPr>
          <p:cNvPr id="58377" name="Freeform 6"/>
          <p:cNvSpPr>
            <a:spLocks/>
          </p:cNvSpPr>
          <p:nvPr/>
        </p:nvSpPr>
        <p:spPr bwMode="auto">
          <a:xfrm>
            <a:off x="3119438" y="3352800"/>
            <a:ext cx="833437" cy="228600"/>
          </a:xfrm>
          <a:custGeom>
            <a:avLst/>
            <a:gdLst>
              <a:gd name="T0" fmla="*/ 2147483647 w 582"/>
              <a:gd name="T1" fmla="*/ 2147483647 h 183"/>
              <a:gd name="T2" fmla="*/ 0 w 582"/>
              <a:gd name="T3" fmla="*/ 2147483647 h 183"/>
              <a:gd name="T4" fmla="*/ 2147483647 w 582"/>
              <a:gd name="T5" fmla="*/ 2147483647 h 183"/>
              <a:gd name="T6" fmla="*/ 2147483647 w 582"/>
              <a:gd name="T7" fmla="*/ 2147483647 h 183"/>
              <a:gd name="T8" fmla="*/ 2147483647 w 582"/>
              <a:gd name="T9" fmla="*/ 2147483647 h 183"/>
              <a:gd name="T10" fmla="*/ 2147483647 w 582"/>
              <a:gd name="T11" fmla="*/ 0 h 183"/>
              <a:gd name="T12" fmla="*/ 2147483647 w 582"/>
              <a:gd name="T13" fmla="*/ 2147483647 h 183"/>
              <a:gd name="T14" fmla="*/ 2147483647 w 582"/>
              <a:gd name="T15" fmla="*/ 2147483647 h 183"/>
              <a:gd name="T16" fmla="*/ 2147483647 w 582"/>
              <a:gd name="T17" fmla="*/ 2147483647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82"/>
              <a:gd name="T28" fmla="*/ 0 h 183"/>
              <a:gd name="T29" fmla="*/ 582 w 582"/>
              <a:gd name="T30" fmla="*/ 183 h 18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82" h="183">
                <a:moveTo>
                  <a:pt x="9" y="177"/>
                </a:moveTo>
                <a:lnTo>
                  <a:pt x="0" y="132"/>
                </a:lnTo>
                <a:lnTo>
                  <a:pt x="258" y="114"/>
                </a:lnTo>
                <a:lnTo>
                  <a:pt x="423" y="66"/>
                </a:lnTo>
                <a:lnTo>
                  <a:pt x="504" y="48"/>
                </a:lnTo>
                <a:lnTo>
                  <a:pt x="582" y="0"/>
                </a:lnTo>
                <a:lnTo>
                  <a:pt x="582" y="183"/>
                </a:lnTo>
                <a:lnTo>
                  <a:pt x="9" y="182"/>
                </a:lnTo>
                <a:lnTo>
                  <a:pt x="9" y="177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8378" name="Freeform 7"/>
          <p:cNvSpPr>
            <a:spLocks/>
          </p:cNvSpPr>
          <p:nvPr/>
        </p:nvSpPr>
        <p:spPr bwMode="auto">
          <a:xfrm>
            <a:off x="3195638" y="22098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8379" name="Freeform 8"/>
          <p:cNvSpPr>
            <a:spLocks/>
          </p:cNvSpPr>
          <p:nvPr/>
        </p:nvSpPr>
        <p:spPr bwMode="auto">
          <a:xfrm>
            <a:off x="5557838" y="22098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8380" name="Line 9"/>
          <p:cNvSpPr>
            <a:spLocks noChangeShapeType="1"/>
          </p:cNvSpPr>
          <p:nvPr/>
        </p:nvSpPr>
        <p:spPr bwMode="auto">
          <a:xfrm>
            <a:off x="2967038" y="3581400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81" name="Line 10"/>
          <p:cNvSpPr>
            <a:spLocks noChangeShapeType="1"/>
          </p:cNvSpPr>
          <p:nvPr/>
        </p:nvSpPr>
        <p:spPr bwMode="auto">
          <a:xfrm>
            <a:off x="3195638" y="3048000"/>
            <a:ext cx="45720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82" name="Rectangle 11"/>
          <p:cNvSpPr>
            <a:spLocks noChangeArrowheads="1"/>
          </p:cNvSpPr>
          <p:nvPr/>
        </p:nvSpPr>
        <p:spPr bwMode="auto">
          <a:xfrm flipH="1">
            <a:off x="2586038" y="2667000"/>
            <a:ext cx="12954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>
                <a:sym typeface="Symbol" pitchFamily="18" charset="2"/>
              </a:rPr>
              <a:t> </a:t>
            </a:r>
            <a:r>
              <a:rPr lang="en-US" sz="2000"/>
              <a:t>= .05/2</a:t>
            </a:r>
          </a:p>
        </p:txBody>
      </p:sp>
      <p:sp>
        <p:nvSpPr>
          <p:cNvPr id="58383" name="Line 12"/>
          <p:cNvSpPr>
            <a:spLocks noChangeShapeType="1"/>
          </p:cNvSpPr>
          <p:nvPr/>
        </p:nvSpPr>
        <p:spPr bwMode="auto">
          <a:xfrm>
            <a:off x="5557838" y="2209800"/>
            <a:ext cx="0" cy="1371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8384" name="Line 13"/>
          <p:cNvSpPr>
            <a:spLocks noChangeShapeType="1"/>
          </p:cNvSpPr>
          <p:nvPr/>
        </p:nvSpPr>
        <p:spPr bwMode="auto">
          <a:xfrm>
            <a:off x="3962400" y="3581400"/>
            <a:ext cx="0" cy="609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85" name="Text Box 14"/>
          <p:cNvSpPr txBox="1">
            <a:spLocks noChangeArrowheads="1"/>
          </p:cNvSpPr>
          <p:nvPr/>
        </p:nvSpPr>
        <p:spPr bwMode="auto">
          <a:xfrm>
            <a:off x="3276600" y="4191000"/>
            <a:ext cx="13716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/>
              <a:t>-z </a:t>
            </a:r>
            <a:r>
              <a:rPr lang="en-US" sz="2000" b="1">
                <a:cs typeface="Arial" charset="0"/>
              </a:rPr>
              <a:t>= -1.96</a:t>
            </a:r>
            <a:endParaRPr lang="el-GR" sz="2000" b="1">
              <a:cs typeface="Arial" charset="0"/>
            </a:endParaRPr>
          </a:p>
        </p:txBody>
      </p:sp>
      <p:sp>
        <p:nvSpPr>
          <p:cNvPr id="58386" name="Line 15"/>
          <p:cNvSpPr>
            <a:spLocks noChangeShapeType="1"/>
          </p:cNvSpPr>
          <p:nvPr/>
        </p:nvSpPr>
        <p:spPr bwMode="auto">
          <a:xfrm>
            <a:off x="3957638" y="3810000"/>
            <a:ext cx="3048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87" name="Line 16"/>
          <p:cNvSpPr>
            <a:spLocks noChangeShapeType="1"/>
          </p:cNvSpPr>
          <p:nvPr/>
        </p:nvSpPr>
        <p:spPr bwMode="auto">
          <a:xfrm>
            <a:off x="2814638" y="38100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88" name="Text Box 17"/>
          <p:cNvSpPr txBox="1">
            <a:spLocks noChangeArrowheads="1"/>
          </p:cNvSpPr>
          <p:nvPr/>
        </p:nvSpPr>
        <p:spPr bwMode="auto">
          <a:xfrm>
            <a:off x="5334000" y="4191000"/>
            <a:ext cx="4572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0</a:t>
            </a:r>
            <a:endParaRPr lang="el-GR" sz="1800" baseline="-25000">
              <a:cs typeface="Arial" charset="0"/>
            </a:endParaRPr>
          </a:p>
        </p:txBody>
      </p:sp>
      <p:sp>
        <p:nvSpPr>
          <p:cNvPr id="58389" name="Text Box 18"/>
          <p:cNvSpPr txBox="1">
            <a:spLocks noChangeArrowheads="1"/>
          </p:cNvSpPr>
          <p:nvPr/>
        </p:nvSpPr>
        <p:spPr bwMode="auto">
          <a:xfrm>
            <a:off x="585788" y="2624138"/>
            <a:ext cx="1828800" cy="2301875"/>
          </a:xfrm>
          <a:prstGeom prst="rect">
            <a:avLst/>
          </a:prstGeom>
          <a:solidFill>
            <a:srgbClr val="FDE0BD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>
                <a:solidFill>
                  <a:schemeClr val="folHlink"/>
                </a:solidFill>
                <a:sym typeface="Symbol" pitchFamily="18" charset="2"/>
              </a:rPr>
              <a:t>Reject H</a:t>
            </a:r>
            <a:r>
              <a:rPr lang="en-US" baseline="-25000">
                <a:solidFill>
                  <a:schemeClr val="folHlink"/>
                </a:solidFill>
                <a:sym typeface="Symbol" pitchFamily="18" charset="2"/>
              </a:rPr>
              <a:t>0</a:t>
            </a:r>
            <a:r>
              <a:rPr lang="en-US">
                <a:solidFill>
                  <a:schemeClr val="folHlink"/>
                </a:solidFill>
                <a:sym typeface="Symbol" pitchFamily="18" charset="2"/>
              </a:rPr>
              <a:t> if  z &lt; -1.96 or z &gt; 1.96;  otherwise do not reject H</a:t>
            </a:r>
            <a:r>
              <a:rPr lang="en-US" baseline="-25000">
                <a:solidFill>
                  <a:schemeClr val="folHlink"/>
                </a:solidFill>
                <a:sym typeface="Symbol" pitchFamily="18" charset="2"/>
              </a:rPr>
              <a:t>0</a:t>
            </a:r>
          </a:p>
        </p:txBody>
      </p:sp>
      <p:sp>
        <p:nvSpPr>
          <p:cNvPr id="58390" name="Text Box 20"/>
          <p:cNvSpPr txBox="1">
            <a:spLocks noChangeArrowheads="1"/>
          </p:cNvSpPr>
          <p:nvPr/>
        </p:nvSpPr>
        <p:spPr bwMode="auto">
          <a:xfrm>
            <a:off x="7543800" y="1223963"/>
            <a:ext cx="145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sp>
        <p:nvSpPr>
          <p:cNvPr id="58391" name="Line 22"/>
          <p:cNvSpPr>
            <a:spLocks noChangeShapeType="1"/>
          </p:cNvSpPr>
          <p:nvPr/>
        </p:nvSpPr>
        <p:spPr bwMode="auto">
          <a:xfrm flipH="1">
            <a:off x="7462838" y="3048000"/>
            <a:ext cx="461962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92" name="Rectangle 23"/>
          <p:cNvSpPr>
            <a:spLocks noChangeArrowheads="1"/>
          </p:cNvSpPr>
          <p:nvPr/>
        </p:nvSpPr>
        <p:spPr bwMode="auto">
          <a:xfrm flipH="1">
            <a:off x="7315200" y="2667000"/>
            <a:ext cx="12954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>
                <a:sym typeface="Symbol" pitchFamily="18" charset="2"/>
              </a:rPr>
              <a:t> </a:t>
            </a:r>
            <a:r>
              <a:rPr lang="en-US" sz="2000"/>
              <a:t>= .05/2</a:t>
            </a:r>
          </a:p>
        </p:txBody>
      </p:sp>
      <p:sp>
        <p:nvSpPr>
          <p:cNvPr id="58393" name="Text Box 24"/>
          <p:cNvSpPr txBox="1">
            <a:spLocks noChangeArrowheads="1"/>
          </p:cNvSpPr>
          <p:nvPr/>
        </p:nvSpPr>
        <p:spPr bwMode="auto">
          <a:xfrm>
            <a:off x="7158038" y="3810000"/>
            <a:ext cx="9906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Reject H</a:t>
            </a:r>
            <a:r>
              <a:rPr lang="en-US" sz="1400" baseline="-25000"/>
              <a:t>0</a:t>
            </a:r>
          </a:p>
        </p:txBody>
      </p:sp>
      <p:sp>
        <p:nvSpPr>
          <p:cNvPr id="58394" name="Line 25"/>
          <p:cNvSpPr>
            <a:spLocks noChangeShapeType="1"/>
          </p:cNvSpPr>
          <p:nvPr/>
        </p:nvSpPr>
        <p:spPr bwMode="auto">
          <a:xfrm>
            <a:off x="7005638" y="38100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95" name="Line 26"/>
          <p:cNvSpPr>
            <a:spLocks noChangeShapeType="1"/>
          </p:cNvSpPr>
          <p:nvPr/>
        </p:nvSpPr>
        <p:spPr bwMode="auto">
          <a:xfrm>
            <a:off x="7010400" y="3581400"/>
            <a:ext cx="0" cy="609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96" name="Text Box 27"/>
          <p:cNvSpPr txBox="1">
            <a:spLocks noChangeArrowheads="1"/>
          </p:cNvSpPr>
          <p:nvPr/>
        </p:nvSpPr>
        <p:spPr bwMode="auto">
          <a:xfrm>
            <a:off x="6396038" y="4191000"/>
            <a:ext cx="1541462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/>
              <a:t>+z </a:t>
            </a:r>
            <a:r>
              <a:rPr lang="en-US" sz="2000" b="1">
                <a:cs typeface="Arial" charset="0"/>
              </a:rPr>
              <a:t>= +1.96</a:t>
            </a:r>
            <a:endParaRPr lang="el-GR" sz="2000" b="1">
              <a:cs typeface="Arial" charset="0"/>
            </a:endParaRPr>
          </a:p>
        </p:txBody>
      </p:sp>
      <p:sp>
        <p:nvSpPr>
          <p:cNvPr id="58397" name="Text Box 28"/>
          <p:cNvSpPr txBox="1">
            <a:spLocks noChangeArrowheads="1"/>
          </p:cNvSpPr>
          <p:nvPr/>
        </p:nvSpPr>
        <p:spPr bwMode="auto">
          <a:xfrm>
            <a:off x="2743200" y="5181600"/>
            <a:ext cx="4648200" cy="1206500"/>
          </a:xfrm>
          <a:prstGeom prst="rect">
            <a:avLst/>
          </a:prstGeom>
          <a:solidFill>
            <a:srgbClr val="C7DAF7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Here, z = -2.0 &lt; -1.96, so the test statistic is in the rejection region</a:t>
            </a:r>
            <a:endParaRPr lang="en-US" baseline="-25000">
              <a:sym typeface="Symbol" pitchFamily="18" charset="2"/>
            </a:endParaRPr>
          </a:p>
        </p:txBody>
      </p:sp>
      <p:sp>
        <p:nvSpPr>
          <p:cNvPr id="58398" name="Oval 29"/>
          <p:cNvSpPr>
            <a:spLocks noChangeArrowheads="1"/>
          </p:cNvSpPr>
          <p:nvPr/>
        </p:nvSpPr>
        <p:spPr bwMode="auto">
          <a:xfrm>
            <a:off x="4038600" y="5029200"/>
            <a:ext cx="838200" cy="685800"/>
          </a:xfrm>
          <a:prstGeom prst="ellipse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8399" name="Line 30"/>
          <p:cNvSpPr>
            <a:spLocks noChangeShapeType="1"/>
          </p:cNvSpPr>
          <p:nvPr/>
        </p:nvSpPr>
        <p:spPr bwMode="auto">
          <a:xfrm>
            <a:off x="3810000" y="4724400"/>
            <a:ext cx="685800" cy="0"/>
          </a:xfrm>
          <a:prstGeom prst="line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8400" name="Line 31"/>
          <p:cNvSpPr>
            <a:spLocks noChangeShapeType="1"/>
          </p:cNvSpPr>
          <p:nvPr/>
        </p:nvSpPr>
        <p:spPr bwMode="auto">
          <a:xfrm>
            <a:off x="4495800" y="4724400"/>
            <a:ext cx="0" cy="304800"/>
          </a:xfrm>
          <a:prstGeom prst="line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8401" name="Line 32"/>
          <p:cNvSpPr>
            <a:spLocks noChangeShapeType="1"/>
          </p:cNvSpPr>
          <p:nvPr/>
        </p:nvSpPr>
        <p:spPr bwMode="auto">
          <a:xfrm flipV="1">
            <a:off x="3810000" y="3581400"/>
            <a:ext cx="0" cy="1143000"/>
          </a:xfrm>
          <a:prstGeom prst="line">
            <a:avLst/>
          </a:prstGeom>
          <a:noFill/>
          <a:ln w="28575">
            <a:solidFill>
              <a:schemeClr val="hlink"/>
            </a:solidFill>
            <a:miter lim="800000"/>
            <a:headEnd/>
            <a:tailEnd type="triangle" w="med" len="med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8402" name="Slide Number Placeholder 3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A0A57877-8ECF-4990-9790-BC316B9E379A}" type="slidenum">
              <a:rPr lang="en-US" smtClean="0">
                <a:latin typeface="Arial" charset="0"/>
              </a:rPr>
              <a:pPr/>
              <a:t>32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3463" y="4932363"/>
            <a:ext cx="1684337" cy="11255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59395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Hypothesis Testing Example</a:t>
            </a:r>
          </a:p>
        </p:txBody>
      </p:sp>
      <p:sp>
        <p:nvSpPr>
          <p:cNvPr id="59396" name="Text Box 3"/>
          <p:cNvSpPr>
            <a:spLocks noGrp="1" noChangeArrowheads="1"/>
          </p:cNvSpPr>
          <p:nvPr>
            <p:ph idx="1"/>
          </p:nvPr>
        </p:nvSpPr>
        <p:spPr>
          <a:xfrm>
            <a:off x="838200" y="1600200"/>
            <a:ext cx="7172325" cy="671513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smtClean="0"/>
              <a:t> Reach a decision and interpret the result</a:t>
            </a:r>
          </a:p>
        </p:txBody>
      </p:sp>
      <p:sp>
        <p:nvSpPr>
          <p:cNvPr id="5939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59398" name="Rectangle 2"/>
          <p:cNvSpPr>
            <a:spLocks noChangeArrowheads="1"/>
          </p:cNvSpPr>
          <p:nvPr/>
        </p:nvSpPr>
        <p:spPr bwMode="auto">
          <a:xfrm>
            <a:off x="3505200" y="4648200"/>
            <a:ext cx="609600" cy="381000"/>
          </a:xfrm>
          <a:prstGeom prst="rect">
            <a:avLst/>
          </a:prstGeom>
          <a:solidFill>
            <a:srgbClr val="C7DAF7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399" name="Text Box 4"/>
          <p:cNvSpPr txBox="1">
            <a:spLocks noChangeArrowheads="1"/>
          </p:cNvSpPr>
          <p:nvPr/>
        </p:nvSpPr>
        <p:spPr bwMode="auto">
          <a:xfrm>
            <a:off x="3505200" y="4648200"/>
            <a:ext cx="6858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  <a:cs typeface="Arial" charset="0"/>
              </a:rPr>
              <a:t>-2.0</a:t>
            </a:r>
            <a:endParaRPr lang="el-GR" sz="2000" b="1">
              <a:solidFill>
                <a:schemeClr val="folHlink"/>
              </a:solidFill>
              <a:cs typeface="Arial" charset="0"/>
            </a:endParaRPr>
          </a:p>
        </p:txBody>
      </p:sp>
      <p:sp>
        <p:nvSpPr>
          <p:cNvPr id="59400" name="Text Box 5"/>
          <p:cNvSpPr txBox="1">
            <a:spLocks noChangeArrowheads="1"/>
          </p:cNvSpPr>
          <p:nvPr/>
        </p:nvSpPr>
        <p:spPr bwMode="auto">
          <a:xfrm>
            <a:off x="153988" y="5105400"/>
            <a:ext cx="7448550" cy="1206500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>
                <a:solidFill>
                  <a:schemeClr val="folHlink"/>
                </a:solidFill>
              </a:rPr>
              <a:t>Since  z = -2.0 &lt; -1.96,  we </a:t>
            </a:r>
            <a:r>
              <a:rPr lang="en-US" u="sng">
                <a:solidFill>
                  <a:schemeClr val="folHlink"/>
                </a:solidFill>
              </a:rPr>
              <a:t>reject the null hypothesis</a:t>
            </a:r>
            <a:r>
              <a:rPr lang="en-US"/>
              <a:t>  and conclude that there is sufficient evidence that the mean number of TVs in US homes is not equal to 3 </a:t>
            </a:r>
          </a:p>
        </p:txBody>
      </p:sp>
      <p:sp>
        <p:nvSpPr>
          <p:cNvPr id="59401" name="Text Box 7"/>
          <p:cNvSpPr txBox="1">
            <a:spLocks noChangeArrowheads="1"/>
          </p:cNvSpPr>
          <p:nvPr/>
        </p:nvSpPr>
        <p:spPr bwMode="auto">
          <a:xfrm>
            <a:off x="7543800" y="1223963"/>
            <a:ext cx="145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sp>
        <p:nvSpPr>
          <p:cNvPr id="59402" name="Freeform 9"/>
          <p:cNvSpPr>
            <a:spLocks/>
          </p:cNvSpPr>
          <p:nvPr/>
        </p:nvSpPr>
        <p:spPr bwMode="auto">
          <a:xfrm flipH="1">
            <a:off x="7005638" y="3352800"/>
            <a:ext cx="842962" cy="228600"/>
          </a:xfrm>
          <a:custGeom>
            <a:avLst/>
            <a:gdLst>
              <a:gd name="T0" fmla="*/ 2147483647 w 582"/>
              <a:gd name="T1" fmla="*/ 2147483647 h 183"/>
              <a:gd name="T2" fmla="*/ 0 w 582"/>
              <a:gd name="T3" fmla="*/ 2147483647 h 183"/>
              <a:gd name="T4" fmla="*/ 2147483647 w 582"/>
              <a:gd name="T5" fmla="*/ 2147483647 h 183"/>
              <a:gd name="T6" fmla="*/ 2147483647 w 582"/>
              <a:gd name="T7" fmla="*/ 2147483647 h 183"/>
              <a:gd name="T8" fmla="*/ 2147483647 w 582"/>
              <a:gd name="T9" fmla="*/ 2147483647 h 183"/>
              <a:gd name="T10" fmla="*/ 2147483647 w 582"/>
              <a:gd name="T11" fmla="*/ 0 h 183"/>
              <a:gd name="T12" fmla="*/ 2147483647 w 582"/>
              <a:gd name="T13" fmla="*/ 2147483647 h 183"/>
              <a:gd name="T14" fmla="*/ 2147483647 w 582"/>
              <a:gd name="T15" fmla="*/ 2147483647 h 183"/>
              <a:gd name="T16" fmla="*/ 2147483647 w 582"/>
              <a:gd name="T17" fmla="*/ 2147483647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82"/>
              <a:gd name="T28" fmla="*/ 0 h 183"/>
              <a:gd name="T29" fmla="*/ 582 w 582"/>
              <a:gd name="T30" fmla="*/ 183 h 18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82" h="183">
                <a:moveTo>
                  <a:pt x="9" y="177"/>
                </a:moveTo>
                <a:lnTo>
                  <a:pt x="0" y="132"/>
                </a:lnTo>
                <a:lnTo>
                  <a:pt x="258" y="114"/>
                </a:lnTo>
                <a:lnTo>
                  <a:pt x="423" y="66"/>
                </a:lnTo>
                <a:lnTo>
                  <a:pt x="504" y="48"/>
                </a:lnTo>
                <a:lnTo>
                  <a:pt x="582" y="0"/>
                </a:lnTo>
                <a:lnTo>
                  <a:pt x="582" y="183"/>
                </a:lnTo>
                <a:lnTo>
                  <a:pt x="9" y="182"/>
                </a:lnTo>
                <a:lnTo>
                  <a:pt x="9" y="177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9403" name="Text Box 10"/>
          <p:cNvSpPr txBox="1">
            <a:spLocks noChangeArrowheads="1"/>
          </p:cNvSpPr>
          <p:nvPr/>
        </p:nvSpPr>
        <p:spPr bwMode="auto">
          <a:xfrm>
            <a:off x="2895600" y="3810000"/>
            <a:ext cx="9906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Reject H</a:t>
            </a:r>
            <a:r>
              <a:rPr lang="en-US" sz="1400" baseline="-25000"/>
              <a:t>0</a:t>
            </a:r>
          </a:p>
        </p:txBody>
      </p:sp>
      <p:sp>
        <p:nvSpPr>
          <p:cNvPr id="59404" name="Text Box 11"/>
          <p:cNvSpPr txBox="1">
            <a:spLocks noChangeArrowheads="1"/>
          </p:cNvSpPr>
          <p:nvPr/>
        </p:nvSpPr>
        <p:spPr bwMode="auto">
          <a:xfrm>
            <a:off x="4795838" y="3810000"/>
            <a:ext cx="15240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Do not reject H</a:t>
            </a:r>
            <a:r>
              <a:rPr lang="en-US" sz="1400" baseline="-25000"/>
              <a:t>0</a:t>
            </a:r>
          </a:p>
        </p:txBody>
      </p:sp>
      <p:sp>
        <p:nvSpPr>
          <p:cNvPr id="59405" name="Freeform 12"/>
          <p:cNvSpPr>
            <a:spLocks/>
          </p:cNvSpPr>
          <p:nvPr/>
        </p:nvSpPr>
        <p:spPr bwMode="auto">
          <a:xfrm>
            <a:off x="3119438" y="3352800"/>
            <a:ext cx="833437" cy="228600"/>
          </a:xfrm>
          <a:custGeom>
            <a:avLst/>
            <a:gdLst>
              <a:gd name="T0" fmla="*/ 2147483647 w 582"/>
              <a:gd name="T1" fmla="*/ 2147483647 h 183"/>
              <a:gd name="T2" fmla="*/ 0 w 582"/>
              <a:gd name="T3" fmla="*/ 2147483647 h 183"/>
              <a:gd name="T4" fmla="*/ 2147483647 w 582"/>
              <a:gd name="T5" fmla="*/ 2147483647 h 183"/>
              <a:gd name="T6" fmla="*/ 2147483647 w 582"/>
              <a:gd name="T7" fmla="*/ 2147483647 h 183"/>
              <a:gd name="T8" fmla="*/ 2147483647 w 582"/>
              <a:gd name="T9" fmla="*/ 2147483647 h 183"/>
              <a:gd name="T10" fmla="*/ 2147483647 w 582"/>
              <a:gd name="T11" fmla="*/ 0 h 183"/>
              <a:gd name="T12" fmla="*/ 2147483647 w 582"/>
              <a:gd name="T13" fmla="*/ 2147483647 h 183"/>
              <a:gd name="T14" fmla="*/ 2147483647 w 582"/>
              <a:gd name="T15" fmla="*/ 2147483647 h 183"/>
              <a:gd name="T16" fmla="*/ 2147483647 w 582"/>
              <a:gd name="T17" fmla="*/ 2147483647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82"/>
              <a:gd name="T28" fmla="*/ 0 h 183"/>
              <a:gd name="T29" fmla="*/ 582 w 582"/>
              <a:gd name="T30" fmla="*/ 183 h 18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82" h="183">
                <a:moveTo>
                  <a:pt x="9" y="177"/>
                </a:moveTo>
                <a:lnTo>
                  <a:pt x="0" y="132"/>
                </a:lnTo>
                <a:lnTo>
                  <a:pt x="258" y="114"/>
                </a:lnTo>
                <a:lnTo>
                  <a:pt x="423" y="66"/>
                </a:lnTo>
                <a:lnTo>
                  <a:pt x="504" y="48"/>
                </a:lnTo>
                <a:lnTo>
                  <a:pt x="582" y="0"/>
                </a:lnTo>
                <a:lnTo>
                  <a:pt x="582" y="183"/>
                </a:lnTo>
                <a:lnTo>
                  <a:pt x="9" y="182"/>
                </a:lnTo>
                <a:lnTo>
                  <a:pt x="9" y="177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9406" name="Freeform 13"/>
          <p:cNvSpPr>
            <a:spLocks/>
          </p:cNvSpPr>
          <p:nvPr/>
        </p:nvSpPr>
        <p:spPr bwMode="auto">
          <a:xfrm>
            <a:off x="3195638" y="22098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9407" name="Freeform 14"/>
          <p:cNvSpPr>
            <a:spLocks/>
          </p:cNvSpPr>
          <p:nvPr/>
        </p:nvSpPr>
        <p:spPr bwMode="auto">
          <a:xfrm>
            <a:off x="5557838" y="22098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9408" name="Line 15"/>
          <p:cNvSpPr>
            <a:spLocks noChangeShapeType="1"/>
          </p:cNvSpPr>
          <p:nvPr/>
        </p:nvSpPr>
        <p:spPr bwMode="auto">
          <a:xfrm>
            <a:off x="2967038" y="3581400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409" name="Line 16"/>
          <p:cNvSpPr>
            <a:spLocks noChangeShapeType="1"/>
          </p:cNvSpPr>
          <p:nvPr/>
        </p:nvSpPr>
        <p:spPr bwMode="auto">
          <a:xfrm>
            <a:off x="3195638" y="3048000"/>
            <a:ext cx="45720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410" name="Rectangle 17"/>
          <p:cNvSpPr>
            <a:spLocks noChangeArrowheads="1"/>
          </p:cNvSpPr>
          <p:nvPr/>
        </p:nvSpPr>
        <p:spPr bwMode="auto">
          <a:xfrm flipH="1">
            <a:off x="2586038" y="2667000"/>
            <a:ext cx="12954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>
                <a:sym typeface="Symbol" pitchFamily="18" charset="2"/>
              </a:rPr>
              <a:t> </a:t>
            </a:r>
            <a:r>
              <a:rPr lang="en-US" sz="2000"/>
              <a:t>= .05/2</a:t>
            </a:r>
          </a:p>
        </p:txBody>
      </p:sp>
      <p:sp>
        <p:nvSpPr>
          <p:cNvPr id="59411" name="Line 18"/>
          <p:cNvSpPr>
            <a:spLocks noChangeShapeType="1"/>
          </p:cNvSpPr>
          <p:nvPr/>
        </p:nvSpPr>
        <p:spPr bwMode="auto">
          <a:xfrm>
            <a:off x="5557838" y="2209800"/>
            <a:ext cx="0" cy="1371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59412" name="Line 19"/>
          <p:cNvSpPr>
            <a:spLocks noChangeShapeType="1"/>
          </p:cNvSpPr>
          <p:nvPr/>
        </p:nvSpPr>
        <p:spPr bwMode="auto">
          <a:xfrm>
            <a:off x="3962400" y="3581400"/>
            <a:ext cx="0" cy="609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413" name="Text Box 20"/>
          <p:cNvSpPr txBox="1">
            <a:spLocks noChangeArrowheads="1"/>
          </p:cNvSpPr>
          <p:nvPr/>
        </p:nvSpPr>
        <p:spPr bwMode="auto">
          <a:xfrm>
            <a:off x="3276600" y="4191000"/>
            <a:ext cx="13716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/>
              <a:t>-z </a:t>
            </a:r>
            <a:r>
              <a:rPr lang="en-US" sz="2000" b="1">
                <a:cs typeface="Arial" charset="0"/>
              </a:rPr>
              <a:t>= -1.96</a:t>
            </a:r>
            <a:endParaRPr lang="el-GR" sz="2000" b="1">
              <a:cs typeface="Arial" charset="0"/>
            </a:endParaRPr>
          </a:p>
        </p:txBody>
      </p:sp>
      <p:sp>
        <p:nvSpPr>
          <p:cNvPr id="59414" name="Line 21"/>
          <p:cNvSpPr>
            <a:spLocks noChangeShapeType="1"/>
          </p:cNvSpPr>
          <p:nvPr/>
        </p:nvSpPr>
        <p:spPr bwMode="auto">
          <a:xfrm>
            <a:off x="3957638" y="3810000"/>
            <a:ext cx="3048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415" name="Line 22"/>
          <p:cNvSpPr>
            <a:spLocks noChangeShapeType="1"/>
          </p:cNvSpPr>
          <p:nvPr/>
        </p:nvSpPr>
        <p:spPr bwMode="auto">
          <a:xfrm>
            <a:off x="2814638" y="38100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416" name="Text Box 23"/>
          <p:cNvSpPr txBox="1">
            <a:spLocks noChangeArrowheads="1"/>
          </p:cNvSpPr>
          <p:nvPr/>
        </p:nvSpPr>
        <p:spPr bwMode="auto">
          <a:xfrm>
            <a:off x="5334000" y="4191000"/>
            <a:ext cx="4572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0</a:t>
            </a:r>
            <a:endParaRPr lang="el-GR" sz="1800" baseline="-25000">
              <a:cs typeface="Arial" charset="0"/>
            </a:endParaRPr>
          </a:p>
        </p:txBody>
      </p:sp>
      <p:sp>
        <p:nvSpPr>
          <p:cNvPr id="59417" name="Line 24"/>
          <p:cNvSpPr>
            <a:spLocks noChangeShapeType="1"/>
          </p:cNvSpPr>
          <p:nvPr/>
        </p:nvSpPr>
        <p:spPr bwMode="auto">
          <a:xfrm flipH="1">
            <a:off x="7462838" y="3048000"/>
            <a:ext cx="461962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418" name="Rectangle 25"/>
          <p:cNvSpPr>
            <a:spLocks noChangeArrowheads="1"/>
          </p:cNvSpPr>
          <p:nvPr/>
        </p:nvSpPr>
        <p:spPr bwMode="auto">
          <a:xfrm flipH="1">
            <a:off x="7315200" y="2667000"/>
            <a:ext cx="12954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>
                <a:sym typeface="Symbol" pitchFamily="18" charset="2"/>
              </a:rPr>
              <a:t> </a:t>
            </a:r>
            <a:r>
              <a:rPr lang="en-US" sz="2000"/>
              <a:t>= .05/2</a:t>
            </a:r>
          </a:p>
        </p:txBody>
      </p:sp>
      <p:sp>
        <p:nvSpPr>
          <p:cNvPr id="59419" name="Text Box 26"/>
          <p:cNvSpPr txBox="1">
            <a:spLocks noChangeArrowheads="1"/>
          </p:cNvSpPr>
          <p:nvPr/>
        </p:nvSpPr>
        <p:spPr bwMode="auto">
          <a:xfrm>
            <a:off x="7158038" y="3810000"/>
            <a:ext cx="990600" cy="304800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Reject H</a:t>
            </a:r>
            <a:r>
              <a:rPr lang="en-US" sz="1400" baseline="-25000"/>
              <a:t>0</a:t>
            </a:r>
          </a:p>
        </p:txBody>
      </p:sp>
      <p:sp>
        <p:nvSpPr>
          <p:cNvPr id="59420" name="Line 27"/>
          <p:cNvSpPr>
            <a:spLocks noChangeShapeType="1"/>
          </p:cNvSpPr>
          <p:nvPr/>
        </p:nvSpPr>
        <p:spPr bwMode="auto">
          <a:xfrm>
            <a:off x="7005638" y="38100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421" name="Line 28"/>
          <p:cNvSpPr>
            <a:spLocks noChangeShapeType="1"/>
          </p:cNvSpPr>
          <p:nvPr/>
        </p:nvSpPr>
        <p:spPr bwMode="auto">
          <a:xfrm>
            <a:off x="7010400" y="3581400"/>
            <a:ext cx="0" cy="609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422" name="Text Box 29"/>
          <p:cNvSpPr txBox="1">
            <a:spLocks noChangeArrowheads="1"/>
          </p:cNvSpPr>
          <p:nvPr/>
        </p:nvSpPr>
        <p:spPr bwMode="auto">
          <a:xfrm>
            <a:off x="6396038" y="4191000"/>
            <a:ext cx="1468437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/>
              <a:t>+z </a:t>
            </a:r>
            <a:r>
              <a:rPr lang="en-US" sz="2000" b="1">
                <a:cs typeface="Arial" charset="0"/>
              </a:rPr>
              <a:t>= +1.96</a:t>
            </a:r>
            <a:endParaRPr lang="el-GR" sz="2000" b="1">
              <a:cs typeface="Arial" charset="0"/>
            </a:endParaRPr>
          </a:p>
        </p:txBody>
      </p:sp>
      <p:sp>
        <p:nvSpPr>
          <p:cNvPr id="59423" name="Line 30"/>
          <p:cNvSpPr>
            <a:spLocks noChangeShapeType="1"/>
          </p:cNvSpPr>
          <p:nvPr/>
        </p:nvSpPr>
        <p:spPr bwMode="auto">
          <a:xfrm flipV="1">
            <a:off x="3810000" y="3657600"/>
            <a:ext cx="0" cy="990600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424" name="Slide Number Placeholder 3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AAD26DFA-380F-4C77-B578-34E552B53E48}" type="slidenum">
              <a:rPr lang="en-US" smtClean="0">
                <a:latin typeface="Arial" charset="0"/>
              </a:rPr>
              <a:pPr/>
              <a:t>33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Example: p-Value</a:t>
            </a:r>
          </a:p>
        </p:txBody>
      </p:sp>
      <p:sp>
        <p:nvSpPr>
          <p:cNvPr id="12292" name="Rectangle 7"/>
          <p:cNvSpPr>
            <a:spLocks noGrp="1" noChangeArrowheads="1"/>
          </p:cNvSpPr>
          <p:nvPr>
            <p:ph idx="1"/>
          </p:nvPr>
        </p:nvSpPr>
        <p:spPr>
          <a:xfrm>
            <a:off x="838200" y="1600200"/>
            <a:ext cx="8077200" cy="4532313"/>
          </a:xfrm>
        </p:spPr>
        <p:txBody>
          <a:bodyPr/>
          <a:lstStyle/>
          <a:p>
            <a:pPr eaLnBrk="1" hangingPunct="1"/>
            <a:r>
              <a:rPr lang="en-US" smtClean="0">
                <a:solidFill>
                  <a:schemeClr val="folHlink"/>
                </a:solidFill>
              </a:rPr>
              <a:t>Example:</a:t>
            </a:r>
            <a:r>
              <a:rPr lang="en-US" smtClean="0"/>
              <a:t>  </a:t>
            </a:r>
            <a:r>
              <a:rPr lang="en-US" sz="2400" smtClean="0"/>
              <a:t>How likely is it to see a sample mean of 2.84 (or something further from the mean, in either direction) if the true mean is </a:t>
            </a:r>
            <a:r>
              <a:rPr lang="en-US" sz="2400" smtClean="0">
                <a:sym typeface="Symbol" pitchFamily="18" charset="2"/>
              </a:rPr>
              <a:t> = 3.0?</a:t>
            </a:r>
          </a:p>
        </p:txBody>
      </p:sp>
      <p:sp>
        <p:nvSpPr>
          <p:cNvPr id="1229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12294" name="Freeform 2"/>
          <p:cNvSpPr>
            <a:spLocks/>
          </p:cNvSpPr>
          <p:nvPr/>
        </p:nvSpPr>
        <p:spPr bwMode="auto">
          <a:xfrm flipH="1">
            <a:off x="7847013" y="5111750"/>
            <a:ext cx="915987" cy="285750"/>
          </a:xfrm>
          <a:custGeom>
            <a:avLst/>
            <a:gdLst>
              <a:gd name="T0" fmla="*/ 2147483647 w 575"/>
              <a:gd name="T1" fmla="*/ 2147483647 h 180"/>
              <a:gd name="T2" fmla="*/ 0 w 575"/>
              <a:gd name="T3" fmla="*/ 2147483647 h 180"/>
              <a:gd name="T4" fmla="*/ 2147483647 w 575"/>
              <a:gd name="T5" fmla="*/ 2147483647 h 180"/>
              <a:gd name="T6" fmla="*/ 2147483647 w 575"/>
              <a:gd name="T7" fmla="*/ 2147483647 h 180"/>
              <a:gd name="T8" fmla="*/ 2147483647 w 575"/>
              <a:gd name="T9" fmla="*/ 2147483647 h 180"/>
              <a:gd name="T10" fmla="*/ 2147483647 w 575"/>
              <a:gd name="T11" fmla="*/ 0 h 180"/>
              <a:gd name="T12" fmla="*/ 2147483647 w 575"/>
              <a:gd name="T13" fmla="*/ 2147483647 h 180"/>
              <a:gd name="T14" fmla="*/ 2147483647 w 575"/>
              <a:gd name="T15" fmla="*/ 2147483647 h 180"/>
              <a:gd name="T16" fmla="*/ 2147483647 w 575"/>
              <a:gd name="T17" fmla="*/ 2147483647 h 1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75"/>
              <a:gd name="T28" fmla="*/ 0 h 180"/>
              <a:gd name="T29" fmla="*/ 575 w 575"/>
              <a:gd name="T30" fmla="*/ 180 h 18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75" h="180">
                <a:moveTo>
                  <a:pt x="8" y="173"/>
                </a:moveTo>
                <a:lnTo>
                  <a:pt x="0" y="138"/>
                </a:lnTo>
                <a:lnTo>
                  <a:pt x="60" y="124"/>
                </a:lnTo>
                <a:lnTo>
                  <a:pt x="236" y="120"/>
                </a:lnTo>
                <a:lnTo>
                  <a:pt x="428" y="68"/>
                </a:lnTo>
                <a:lnTo>
                  <a:pt x="575" y="0"/>
                </a:lnTo>
                <a:lnTo>
                  <a:pt x="575" y="180"/>
                </a:lnTo>
                <a:lnTo>
                  <a:pt x="8" y="177"/>
                </a:lnTo>
                <a:lnTo>
                  <a:pt x="8" y="173"/>
                </a:lnTo>
              </a:path>
            </a:pathLst>
          </a:custGeom>
          <a:solidFill>
            <a:srgbClr val="33CC33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2295" name="Rectangle 3"/>
          <p:cNvSpPr>
            <a:spLocks noChangeArrowheads="1"/>
          </p:cNvSpPr>
          <p:nvPr/>
        </p:nvSpPr>
        <p:spPr bwMode="auto">
          <a:xfrm>
            <a:off x="3005138" y="5754688"/>
            <a:ext cx="871537" cy="381000"/>
          </a:xfrm>
          <a:prstGeom prst="rect">
            <a:avLst/>
          </a:prstGeom>
          <a:solidFill>
            <a:srgbClr val="B5D7F9"/>
          </a:solidFill>
          <a:ln w="19050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296" name="Rectangle 4"/>
          <p:cNvSpPr>
            <a:spLocks noChangeArrowheads="1"/>
          </p:cNvSpPr>
          <p:nvPr/>
        </p:nvSpPr>
        <p:spPr bwMode="auto">
          <a:xfrm flipH="1">
            <a:off x="3886200" y="4419600"/>
            <a:ext cx="9144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</a:rPr>
              <a:t>.0228</a:t>
            </a:r>
          </a:p>
        </p:txBody>
      </p:sp>
      <p:sp>
        <p:nvSpPr>
          <p:cNvPr id="12297" name="Rectangle 5"/>
          <p:cNvSpPr>
            <a:spLocks noChangeArrowheads="1"/>
          </p:cNvSpPr>
          <p:nvPr/>
        </p:nvSpPr>
        <p:spPr bwMode="auto">
          <a:xfrm flipH="1">
            <a:off x="3962400" y="3870325"/>
            <a:ext cx="14478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>
                <a:sym typeface="Symbol" pitchFamily="18" charset="2"/>
              </a:rPr>
              <a:t>/2 </a:t>
            </a:r>
            <a:r>
              <a:rPr lang="en-US" sz="2000"/>
              <a:t>= .025</a:t>
            </a:r>
          </a:p>
        </p:txBody>
      </p:sp>
      <p:sp>
        <p:nvSpPr>
          <p:cNvPr id="12298" name="Freeform 8"/>
          <p:cNvSpPr>
            <a:spLocks/>
          </p:cNvSpPr>
          <p:nvPr/>
        </p:nvSpPr>
        <p:spPr bwMode="auto">
          <a:xfrm>
            <a:off x="4038600" y="5111750"/>
            <a:ext cx="912813" cy="285750"/>
          </a:xfrm>
          <a:custGeom>
            <a:avLst/>
            <a:gdLst>
              <a:gd name="T0" fmla="*/ 2147483647 w 575"/>
              <a:gd name="T1" fmla="*/ 2147483647 h 180"/>
              <a:gd name="T2" fmla="*/ 0 w 575"/>
              <a:gd name="T3" fmla="*/ 2147483647 h 180"/>
              <a:gd name="T4" fmla="*/ 2147483647 w 575"/>
              <a:gd name="T5" fmla="*/ 2147483647 h 180"/>
              <a:gd name="T6" fmla="*/ 2147483647 w 575"/>
              <a:gd name="T7" fmla="*/ 2147483647 h 180"/>
              <a:gd name="T8" fmla="*/ 2147483647 w 575"/>
              <a:gd name="T9" fmla="*/ 2147483647 h 180"/>
              <a:gd name="T10" fmla="*/ 2147483647 w 575"/>
              <a:gd name="T11" fmla="*/ 0 h 180"/>
              <a:gd name="T12" fmla="*/ 2147483647 w 575"/>
              <a:gd name="T13" fmla="*/ 2147483647 h 180"/>
              <a:gd name="T14" fmla="*/ 2147483647 w 575"/>
              <a:gd name="T15" fmla="*/ 2147483647 h 180"/>
              <a:gd name="T16" fmla="*/ 2147483647 w 575"/>
              <a:gd name="T17" fmla="*/ 2147483647 h 1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75"/>
              <a:gd name="T28" fmla="*/ 0 h 180"/>
              <a:gd name="T29" fmla="*/ 575 w 575"/>
              <a:gd name="T30" fmla="*/ 180 h 18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75" h="180">
                <a:moveTo>
                  <a:pt x="8" y="173"/>
                </a:moveTo>
                <a:lnTo>
                  <a:pt x="0" y="138"/>
                </a:lnTo>
                <a:lnTo>
                  <a:pt x="60" y="124"/>
                </a:lnTo>
                <a:lnTo>
                  <a:pt x="236" y="120"/>
                </a:lnTo>
                <a:lnTo>
                  <a:pt x="428" y="68"/>
                </a:lnTo>
                <a:lnTo>
                  <a:pt x="575" y="0"/>
                </a:lnTo>
                <a:lnTo>
                  <a:pt x="575" y="180"/>
                </a:lnTo>
                <a:lnTo>
                  <a:pt x="8" y="177"/>
                </a:lnTo>
                <a:lnTo>
                  <a:pt x="8" y="173"/>
                </a:lnTo>
              </a:path>
            </a:pathLst>
          </a:custGeom>
          <a:solidFill>
            <a:srgbClr val="33CC33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2299" name="Freeform 9"/>
          <p:cNvSpPr>
            <a:spLocks/>
          </p:cNvSpPr>
          <p:nvPr/>
        </p:nvSpPr>
        <p:spPr bwMode="auto">
          <a:xfrm>
            <a:off x="4114800" y="3641725"/>
            <a:ext cx="2362200" cy="1676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2300" name="Freeform 10"/>
          <p:cNvSpPr>
            <a:spLocks/>
          </p:cNvSpPr>
          <p:nvPr/>
        </p:nvSpPr>
        <p:spPr bwMode="auto">
          <a:xfrm>
            <a:off x="6477000" y="3641725"/>
            <a:ext cx="2209800" cy="1676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2301" name="Line 11"/>
          <p:cNvSpPr>
            <a:spLocks noChangeShapeType="1"/>
          </p:cNvSpPr>
          <p:nvPr/>
        </p:nvSpPr>
        <p:spPr bwMode="auto">
          <a:xfrm>
            <a:off x="3886200" y="5394325"/>
            <a:ext cx="48768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2" name="Line 12"/>
          <p:cNvSpPr>
            <a:spLocks noChangeShapeType="1"/>
          </p:cNvSpPr>
          <p:nvPr/>
        </p:nvSpPr>
        <p:spPr bwMode="auto">
          <a:xfrm flipH="1">
            <a:off x="4038600" y="4251325"/>
            <a:ext cx="1219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3" name="Line 13"/>
          <p:cNvSpPr>
            <a:spLocks noChangeShapeType="1"/>
          </p:cNvSpPr>
          <p:nvPr/>
        </p:nvSpPr>
        <p:spPr bwMode="auto">
          <a:xfrm>
            <a:off x="6477000" y="3641725"/>
            <a:ext cx="0" cy="1752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2304" name="Line 14"/>
          <p:cNvSpPr>
            <a:spLocks noChangeShapeType="1"/>
          </p:cNvSpPr>
          <p:nvPr/>
        </p:nvSpPr>
        <p:spPr bwMode="auto">
          <a:xfrm>
            <a:off x="5257800" y="5470525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5" name="Text Box 15"/>
          <p:cNvSpPr txBox="1">
            <a:spLocks noChangeArrowheads="1"/>
          </p:cNvSpPr>
          <p:nvPr/>
        </p:nvSpPr>
        <p:spPr bwMode="auto">
          <a:xfrm>
            <a:off x="4953000" y="5775325"/>
            <a:ext cx="9906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>
                <a:cs typeface="Arial" charset="0"/>
              </a:rPr>
              <a:t>-1.96</a:t>
            </a:r>
            <a:endParaRPr lang="el-GR" sz="2000" b="1">
              <a:cs typeface="Arial" charset="0"/>
            </a:endParaRPr>
          </a:p>
        </p:txBody>
      </p:sp>
      <p:sp>
        <p:nvSpPr>
          <p:cNvPr id="12306" name="Line 16"/>
          <p:cNvSpPr>
            <a:spLocks noChangeShapeType="1"/>
          </p:cNvSpPr>
          <p:nvPr/>
        </p:nvSpPr>
        <p:spPr bwMode="auto">
          <a:xfrm>
            <a:off x="5257800" y="5638800"/>
            <a:ext cx="228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7" name="Line 17"/>
          <p:cNvSpPr>
            <a:spLocks noChangeShapeType="1"/>
          </p:cNvSpPr>
          <p:nvPr/>
        </p:nvSpPr>
        <p:spPr bwMode="auto">
          <a:xfrm>
            <a:off x="4114800" y="56388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08" name="Text Box 18"/>
          <p:cNvSpPr txBox="1">
            <a:spLocks noChangeArrowheads="1"/>
          </p:cNvSpPr>
          <p:nvPr/>
        </p:nvSpPr>
        <p:spPr bwMode="auto">
          <a:xfrm>
            <a:off x="6248400" y="5775325"/>
            <a:ext cx="4572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0</a:t>
            </a:r>
            <a:endParaRPr lang="el-GR" sz="2000" b="1" baseline="-25000">
              <a:cs typeface="Arial" charset="0"/>
            </a:endParaRPr>
          </a:p>
        </p:txBody>
      </p:sp>
      <p:sp>
        <p:nvSpPr>
          <p:cNvPr id="12309" name="Text Box 19"/>
          <p:cNvSpPr txBox="1">
            <a:spLocks noChangeArrowheads="1"/>
          </p:cNvSpPr>
          <p:nvPr/>
        </p:nvSpPr>
        <p:spPr bwMode="auto">
          <a:xfrm>
            <a:off x="4648200" y="6156325"/>
            <a:ext cx="6858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  <a:cs typeface="Arial" charset="0"/>
              </a:rPr>
              <a:t>-2.0</a:t>
            </a:r>
            <a:endParaRPr lang="el-GR" sz="2000" b="1">
              <a:solidFill>
                <a:schemeClr val="folHlink"/>
              </a:solidFill>
              <a:cs typeface="Arial" charset="0"/>
            </a:endParaRPr>
          </a:p>
        </p:txBody>
      </p:sp>
      <p:sp>
        <p:nvSpPr>
          <p:cNvPr id="12310" name="Line 20"/>
          <p:cNvSpPr>
            <a:spLocks noChangeShapeType="1"/>
          </p:cNvSpPr>
          <p:nvPr/>
        </p:nvSpPr>
        <p:spPr bwMode="auto">
          <a:xfrm flipV="1">
            <a:off x="4953000" y="5775325"/>
            <a:ext cx="0" cy="45720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11" name="Line 21"/>
          <p:cNvSpPr>
            <a:spLocks noChangeShapeType="1"/>
          </p:cNvSpPr>
          <p:nvPr/>
        </p:nvSpPr>
        <p:spPr bwMode="auto">
          <a:xfrm flipV="1">
            <a:off x="5257800" y="4022725"/>
            <a:ext cx="0" cy="1371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12" name="Line 22"/>
          <p:cNvSpPr>
            <a:spLocks noChangeShapeType="1"/>
          </p:cNvSpPr>
          <p:nvPr/>
        </p:nvSpPr>
        <p:spPr bwMode="auto">
          <a:xfrm>
            <a:off x="4953000" y="4556125"/>
            <a:ext cx="0" cy="12192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2290" name="Object 23"/>
          <p:cNvGraphicFramePr>
            <a:graphicFrameLocks noChangeAspect="1"/>
          </p:cNvGraphicFramePr>
          <p:nvPr/>
        </p:nvGraphicFramePr>
        <p:xfrm>
          <a:off x="644525" y="4005263"/>
          <a:ext cx="2373313" cy="1023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3" name="Equation" r:id="rId3" imgW="1295280" imgH="558720" progId="Equation.3">
                  <p:embed/>
                </p:oleObj>
              </mc:Choice>
              <mc:Fallback>
                <p:oleObj name="Equation" r:id="rId3" imgW="1295280" imgH="55872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4525" y="4005263"/>
                        <a:ext cx="2373313" cy="1023937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13" name="Line 24"/>
          <p:cNvSpPr>
            <a:spLocks noChangeShapeType="1"/>
          </p:cNvSpPr>
          <p:nvPr/>
        </p:nvSpPr>
        <p:spPr bwMode="auto">
          <a:xfrm flipH="1">
            <a:off x="3733800" y="4800600"/>
            <a:ext cx="1219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14" name="Text Box 25"/>
          <p:cNvSpPr txBox="1">
            <a:spLocks noChangeArrowheads="1"/>
          </p:cNvSpPr>
          <p:nvPr/>
        </p:nvSpPr>
        <p:spPr bwMode="auto">
          <a:xfrm>
            <a:off x="8686800" y="5775325"/>
            <a:ext cx="4572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Z</a:t>
            </a:r>
            <a:endParaRPr lang="el-GR" sz="2000" b="1" baseline="-25000">
              <a:cs typeface="Arial" charset="0"/>
            </a:endParaRPr>
          </a:p>
        </p:txBody>
      </p:sp>
      <p:sp>
        <p:nvSpPr>
          <p:cNvPr id="12315" name="Text Box 26"/>
          <p:cNvSpPr txBox="1">
            <a:spLocks noChangeArrowheads="1"/>
          </p:cNvSpPr>
          <p:nvPr/>
        </p:nvSpPr>
        <p:spPr bwMode="auto">
          <a:xfrm>
            <a:off x="7162800" y="5775325"/>
            <a:ext cx="9906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>
                <a:cs typeface="Arial" charset="0"/>
              </a:rPr>
              <a:t>1.96</a:t>
            </a:r>
            <a:endParaRPr lang="el-GR" sz="2000" b="1">
              <a:cs typeface="Arial" charset="0"/>
            </a:endParaRPr>
          </a:p>
        </p:txBody>
      </p:sp>
      <p:sp>
        <p:nvSpPr>
          <p:cNvPr id="12316" name="Text Box 27"/>
          <p:cNvSpPr txBox="1">
            <a:spLocks noChangeArrowheads="1"/>
          </p:cNvSpPr>
          <p:nvPr/>
        </p:nvSpPr>
        <p:spPr bwMode="auto">
          <a:xfrm>
            <a:off x="7620000" y="6156325"/>
            <a:ext cx="6858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  <a:cs typeface="Arial" charset="0"/>
              </a:rPr>
              <a:t>2.0</a:t>
            </a:r>
            <a:endParaRPr lang="el-GR" sz="2000" b="1">
              <a:solidFill>
                <a:schemeClr val="folHlink"/>
              </a:solidFill>
              <a:cs typeface="Arial" charset="0"/>
            </a:endParaRPr>
          </a:p>
        </p:txBody>
      </p:sp>
      <p:sp>
        <p:nvSpPr>
          <p:cNvPr id="12317" name="Text Box 28"/>
          <p:cNvSpPr txBox="1">
            <a:spLocks noChangeArrowheads="1"/>
          </p:cNvSpPr>
          <p:nvPr/>
        </p:nvSpPr>
        <p:spPr bwMode="auto">
          <a:xfrm>
            <a:off x="228600" y="3429000"/>
            <a:ext cx="5486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 sz="2800"/>
          </a:p>
        </p:txBody>
      </p:sp>
      <p:sp>
        <p:nvSpPr>
          <p:cNvPr id="12318" name="Text Box 29"/>
          <p:cNvSpPr txBox="1">
            <a:spLocks noChangeArrowheads="1"/>
          </p:cNvSpPr>
          <p:nvPr/>
        </p:nvSpPr>
        <p:spPr bwMode="auto">
          <a:xfrm>
            <a:off x="152400" y="3113088"/>
            <a:ext cx="6645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en-US"/>
          </a:p>
        </p:txBody>
      </p:sp>
      <p:sp>
        <p:nvSpPr>
          <p:cNvPr id="12319" name="Text Box 30"/>
          <p:cNvSpPr txBox="1">
            <a:spLocks noChangeArrowheads="1"/>
          </p:cNvSpPr>
          <p:nvPr/>
        </p:nvSpPr>
        <p:spPr bwMode="auto">
          <a:xfrm>
            <a:off x="228600" y="3048000"/>
            <a:ext cx="3352800" cy="831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x = 2.84 is translated to a z score of z = -2.0 </a:t>
            </a:r>
          </a:p>
        </p:txBody>
      </p:sp>
      <p:sp>
        <p:nvSpPr>
          <p:cNvPr id="12320" name="Rectangle 31"/>
          <p:cNvSpPr>
            <a:spLocks noChangeArrowheads="1"/>
          </p:cNvSpPr>
          <p:nvPr/>
        </p:nvSpPr>
        <p:spPr bwMode="auto">
          <a:xfrm flipH="1">
            <a:off x="534988" y="5168900"/>
            <a:ext cx="3524250" cy="100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b="1">
                <a:solidFill>
                  <a:schemeClr val="folHlink"/>
                </a:solidFill>
                <a:sym typeface="Symbol" pitchFamily="18" charset="2"/>
              </a:rPr>
              <a:t>p-value </a:t>
            </a:r>
          </a:p>
          <a:p>
            <a:pPr algn="l" eaLnBrk="0" hangingPunct="0">
              <a:spcBef>
                <a:spcPct val="50000"/>
              </a:spcBef>
            </a:pPr>
            <a:r>
              <a:rPr lang="en-US" b="1">
                <a:solidFill>
                  <a:schemeClr val="folHlink"/>
                </a:solidFill>
              </a:rPr>
              <a:t>= .0228 + .0228 = .0456</a:t>
            </a:r>
          </a:p>
        </p:txBody>
      </p:sp>
      <p:sp>
        <p:nvSpPr>
          <p:cNvPr id="12321" name="Rectangle 32"/>
          <p:cNvSpPr>
            <a:spLocks noChangeArrowheads="1"/>
          </p:cNvSpPr>
          <p:nvPr/>
        </p:nvSpPr>
        <p:spPr bwMode="auto">
          <a:xfrm flipH="1">
            <a:off x="7924800" y="4419600"/>
            <a:ext cx="9144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</a:rPr>
              <a:t>.0228</a:t>
            </a:r>
          </a:p>
        </p:txBody>
      </p:sp>
      <p:sp>
        <p:nvSpPr>
          <p:cNvPr id="12322" name="Line 33"/>
          <p:cNvSpPr>
            <a:spLocks noChangeShapeType="1"/>
          </p:cNvSpPr>
          <p:nvPr/>
        </p:nvSpPr>
        <p:spPr bwMode="auto">
          <a:xfrm>
            <a:off x="7848600" y="4556125"/>
            <a:ext cx="0" cy="12192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23" name="Line 34"/>
          <p:cNvSpPr>
            <a:spLocks noChangeShapeType="1"/>
          </p:cNvSpPr>
          <p:nvPr/>
        </p:nvSpPr>
        <p:spPr bwMode="auto">
          <a:xfrm>
            <a:off x="7848600" y="4800600"/>
            <a:ext cx="1066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24" name="Rectangle 35"/>
          <p:cNvSpPr>
            <a:spLocks noChangeArrowheads="1"/>
          </p:cNvSpPr>
          <p:nvPr/>
        </p:nvSpPr>
        <p:spPr bwMode="auto">
          <a:xfrm flipH="1">
            <a:off x="7543800" y="3886200"/>
            <a:ext cx="14478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>
                <a:sym typeface="Symbol" pitchFamily="18" charset="2"/>
              </a:rPr>
              <a:t>/2 </a:t>
            </a:r>
            <a:r>
              <a:rPr lang="en-US" sz="2000"/>
              <a:t>= .025</a:t>
            </a:r>
          </a:p>
        </p:txBody>
      </p:sp>
      <p:sp>
        <p:nvSpPr>
          <p:cNvPr id="12325" name="Line 36"/>
          <p:cNvSpPr>
            <a:spLocks noChangeShapeType="1"/>
          </p:cNvSpPr>
          <p:nvPr/>
        </p:nvSpPr>
        <p:spPr bwMode="auto">
          <a:xfrm flipV="1">
            <a:off x="7543800" y="4038600"/>
            <a:ext cx="0" cy="1371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26" name="Line 37"/>
          <p:cNvSpPr>
            <a:spLocks noChangeShapeType="1"/>
          </p:cNvSpPr>
          <p:nvPr/>
        </p:nvSpPr>
        <p:spPr bwMode="auto">
          <a:xfrm>
            <a:off x="7543800" y="4267200"/>
            <a:ext cx="1295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27" name="Line 38"/>
          <p:cNvSpPr>
            <a:spLocks noChangeShapeType="1"/>
          </p:cNvSpPr>
          <p:nvPr/>
        </p:nvSpPr>
        <p:spPr bwMode="auto">
          <a:xfrm>
            <a:off x="7543800" y="56388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28" name="Line 39"/>
          <p:cNvSpPr>
            <a:spLocks noChangeShapeType="1"/>
          </p:cNvSpPr>
          <p:nvPr/>
        </p:nvSpPr>
        <p:spPr bwMode="auto">
          <a:xfrm>
            <a:off x="7543800" y="5486400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29" name="Line 40"/>
          <p:cNvSpPr>
            <a:spLocks noChangeShapeType="1"/>
          </p:cNvSpPr>
          <p:nvPr/>
        </p:nvSpPr>
        <p:spPr bwMode="auto">
          <a:xfrm flipV="1">
            <a:off x="7848600" y="5791200"/>
            <a:ext cx="0" cy="45720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30" name="Line 41"/>
          <p:cNvSpPr>
            <a:spLocks noChangeShapeType="1"/>
          </p:cNvSpPr>
          <p:nvPr/>
        </p:nvSpPr>
        <p:spPr bwMode="auto">
          <a:xfrm>
            <a:off x="292100" y="3173413"/>
            <a:ext cx="184150" cy="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12331" name="Rectangle 42"/>
          <p:cNvSpPr>
            <a:spLocks noChangeArrowheads="1"/>
          </p:cNvSpPr>
          <p:nvPr/>
        </p:nvSpPr>
        <p:spPr bwMode="auto">
          <a:xfrm>
            <a:off x="438150" y="5184775"/>
            <a:ext cx="3438525" cy="1096963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332" name="Slide Number Placeholder 4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226C46B8-EAB8-4403-89A9-670C00CA221B}" type="slidenum">
              <a:rPr lang="en-US" smtClean="0">
                <a:latin typeface="Arial" charset="0"/>
              </a:rPr>
              <a:pPr/>
              <a:t>34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defTabSz="914400" eaLnBrk="1" hangingPunct="1"/>
            <a:r>
              <a:rPr lang="en-US" smtClean="0"/>
              <a:t>Example: p-Value</a:t>
            </a:r>
          </a:p>
        </p:txBody>
      </p:sp>
      <p:sp>
        <p:nvSpPr>
          <p:cNvPr id="60419" name="Rectangle 2"/>
          <p:cNvSpPr>
            <a:spLocks noGrp="1" noChangeArrowheads="1"/>
          </p:cNvSpPr>
          <p:nvPr>
            <p:ph idx="1"/>
          </p:nvPr>
        </p:nvSpPr>
        <p:spPr>
          <a:xfrm>
            <a:off x="1524000" y="1524000"/>
            <a:ext cx="6019800" cy="2057400"/>
          </a:xfrm>
        </p:spPr>
        <p:txBody>
          <a:bodyPr/>
          <a:lstStyle/>
          <a:p>
            <a:pPr eaLnBrk="1" hangingPunct="1">
              <a:spcBef>
                <a:spcPct val="40000"/>
              </a:spcBef>
            </a:pPr>
            <a:r>
              <a:rPr lang="en-US" smtClean="0"/>
              <a:t>Compare the p-value with  </a:t>
            </a:r>
            <a:r>
              <a:rPr lang="en-US" b="1" smtClean="0">
                <a:sym typeface="Symbol" pitchFamily="18" charset="2"/>
              </a:rPr>
              <a:t></a:t>
            </a:r>
          </a:p>
          <a:p>
            <a:pPr lvl="1" eaLnBrk="1" hangingPunct="1">
              <a:spcBef>
                <a:spcPct val="40000"/>
              </a:spcBef>
            </a:pPr>
            <a:r>
              <a:rPr lang="en-US" smtClean="0"/>
              <a:t>If  p-value  </a:t>
            </a:r>
            <a:r>
              <a:rPr lang="en-US" smtClean="0">
                <a:sym typeface="Symbol" pitchFamily="18" charset="2"/>
              </a:rPr>
              <a:t>&lt;   </a:t>
            </a:r>
            <a:r>
              <a:rPr lang="en-US" sz="2800" b="1" smtClean="0">
                <a:sym typeface="Symbol" pitchFamily="18" charset="2"/>
              </a:rPr>
              <a:t></a:t>
            </a:r>
            <a:r>
              <a:rPr lang="en-US" smtClean="0">
                <a:sym typeface="Symbol" pitchFamily="18" charset="2"/>
              </a:rPr>
              <a:t> </a:t>
            </a:r>
            <a:r>
              <a:rPr lang="en-US" smtClean="0"/>
              <a:t>, reject H</a:t>
            </a:r>
            <a:r>
              <a:rPr lang="en-US" baseline="-25000" smtClean="0"/>
              <a:t>0</a:t>
            </a:r>
            <a:endParaRPr lang="en-US" smtClean="0"/>
          </a:p>
          <a:p>
            <a:pPr lvl="1" eaLnBrk="1" hangingPunct="1">
              <a:spcBef>
                <a:spcPct val="40000"/>
              </a:spcBef>
            </a:pPr>
            <a:r>
              <a:rPr lang="en-US" smtClean="0"/>
              <a:t>If  p-value  </a:t>
            </a:r>
            <a:r>
              <a:rPr lang="en-US" b="1" smtClean="0">
                <a:sym typeface="Symbol" pitchFamily="18" charset="2"/>
              </a:rPr>
              <a:t></a:t>
            </a:r>
            <a:r>
              <a:rPr lang="en-US" smtClean="0"/>
              <a:t>   </a:t>
            </a:r>
            <a:r>
              <a:rPr lang="en-US" sz="2800" b="1" smtClean="0">
                <a:sym typeface="Symbol" pitchFamily="18" charset="2"/>
              </a:rPr>
              <a:t></a:t>
            </a:r>
            <a:r>
              <a:rPr lang="en-US" smtClean="0"/>
              <a:t> , do not reject H</a:t>
            </a:r>
            <a:r>
              <a:rPr lang="en-US" baseline="-25000" smtClean="0"/>
              <a:t>0</a:t>
            </a:r>
            <a:r>
              <a:rPr lang="en-US" smtClean="0"/>
              <a:t> </a:t>
            </a:r>
          </a:p>
        </p:txBody>
      </p:sp>
      <p:sp>
        <p:nvSpPr>
          <p:cNvPr id="6042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60421" name="Text Box 3"/>
          <p:cNvSpPr txBox="1">
            <a:spLocks noChangeArrowheads="1"/>
          </p:cNvSpPr>
          <p:nvPr/>
        </p:nvSpPr>
        <p:spPr bwMode="auto">
          <a:xfrm>
            <a:off x="152400" y="3733800"/>
            <a:ext cx="3429000" cy="2046288"/>
          </a:xfrm>
          <a:prstGeom prst="rect">
            <a:avLst/>
          </a:prstGeom>
          <a:solidFill>
            <a:srgbClr val="FDE0BD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Here: 	p-value = .0456</a:t>
            </a:r>
          </a:p>
          <a:p>
            <a:pPr algn="l">
              <a:lnSpc>
                <a:spcPct val="30000"/>
              </a:lnSpc>
              <a:spcBef>
                <a:spcPct val="50000"/>
              </a:spcBef>
            </a:pPr>
            <a:r>
              <a:rPr lang="en-US"/>
              <a:t>	         </a:t>
            </a:r>
            <a:r>
              <a:rPr lang="en-US" sz="1200"/>
              <a:t> </a:t>
            </a:r>
            <a:r>
              <a:rPr lang="en-US" b="1">
                <a:sym typeface="Symbol" pitchFamily="18" charset="2"/>
              </a:rPr>
              <a:t></a:t>
            </a:r>
            <a:r>
              <a:rPr lang="en-US">
                <a:sym typeface="Symbol" pitchFamily="18" charset="2"/>
              </a:rPr>
              <a:t> = .05</a:t>
            </a:r>
          </a:p>
          <a:p>
            <a:pPr algn="l">
              <a:spcBef>
                <a:spcPct val="50000"/>
              </a:spcBef>
            </a:pPr>
            <a:r>
              <a:rPr lang="en-US" b="1">
                <a:solidFill>
                  <a:schemeClr val="folHlink"/>
                </a:solidFill>
                <a:sym typeface="Symbol" pitchFamily="18" charset="2"/>
              </a:rPr>
              <a:t>Since .0456 &lt; .05, we reject the null hypothesis</a:t>
            </a:r>
          </a:p>
        </p:txBody>
      </p:sp>
      <p:sp>
        <p:nvSpPr>
          <p:cNvPr id="60422" name="Text Box 4"/>
          <p:cNvSpPr txBox="1">
            <a:spLocks noChangeArrowheads="1"/>
          </p:cNvSpPr>
          <p:nvPr/>
        </p:nvSpPr>
        <p:spPr bwMode="auto">
          <a:xfrm>
            <a:off x="7543800" y="1223963"/>
            <a:ext cx="145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sp>
        <p:nvSpPr>
          <p:cNvPr id="60423" name="Freeform 6"/>
          <p:cNvSpPr>
            <a:spLocks/>
          </p:cNvSpPr>
          <p:nvPr/>
        </p:nvSpPr>
        <p:spPr bwMode="auto">
          <a:xfrm flipH="1">
            <a:off x="7847013" y="5111750"/>
            <a:ext cx="915987" cy="285750"/>
          </a:xfrm>
          <a:custGeom>
            <a:avLst/>
            <a:gdLst>
              <a:gd name="T0" fmla="*/ 2147483647 w 575"/>
              <a:gd name="T1" fmla="*/ 2147483647 h 180"/>
              <a:gd name="T2" fmla="*/ 0 w 575"/>
              <a:gd name="T3" fmla="*/ 2147483647 h 180"/>
              <a:gd name="T4" fmla="*/ 2147483647 w 575"/>
              <a:gd name="T5" fmla="*/ 2147483647 h 180"/>
              <a:gd name="T6" fmla="*/ 2147483647 w 575"/>
              <a:gd name="T7" fmla="*/ 2147483647 h 180"/>
              <a:gd name="T8" fmla="*/ 2147483647 w 575"/>
              <a:gd name="T9" fmla="*/ 2147483647 h 180"/>
              <a:gd name="T10" fmla="*/ 2147483647 w 575"/>
              <a:gd name="T11" fmla="*/ 0 h 180"/>
              <a:gd name="T12" fmla="*/ 2147483647 w 575"/>
              <a:gd name="T13" fmla="*/ 2147483647 h 180"/>
              <a:gd name="T14" fmla="*/ 2147483647 w 575"/>
              <a:gd name="T15" fmla="*/ 2147483647 h 180"/>
              <a:gd name="T16" fmla="*/ 2147483647 w 575"/>
              <a:gd name="T17" fmla="*/ 2147483647 h 1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75"/>
              <a:gd name="T28" fmla="*/ 0 h 180"/>
              <a:gd name="T29" fmla="*/ 575 w 575"/>
              <a:gd name="T30" fmla="*/ 180 h 18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75" h="180">
                <a:moveTo>
                  <a:pt x="8" y="173"/>
                </a:moveTo>
                <a:lnTo>
                  <a:pt x="0" y="138"/>
                </a:lnTo>
                <a:lnTo>
                  <a:pt x="60" y="124"/>
                </a:lnTo>
                <a:lnTo>
                  <a:pt x="236" y="120"/>
                </a:lnTo>
                <a:lnTo>
                  <a:pt x="428" y="68"/>
                </a:lnTo>
                <a:lnTo>
                  <a:pt x="575" y="0"/>
                </a:lnTo>
                <a:lnTo>
                  <a:pt x="575" y="180"/>
                </a:lnTo>
                <a:lnTo>
                  <a:pt x="8" y="177"/>
                </a:lnTo>
                <a:lnTo>
                  <a:pt x="8" y="173"/>
                </a:lnTo>
              </a:path>
            </a:pathLst>
          </a:custGeom>
          <a:solidFill>
            <a:srgbClr val="33CC33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60424" name="Rectangle 7"/>
          <p:cNvSpPr>
            <a:spLocks noChangeArrowheads="1"/>
          </p:cNvSpPr>
          <p:nvPr/>
        </p:nvSpPr>
        <p:spPr bwMode="auto">
          <a:xfrm flipH="1">
            <a:off x="3886200" y="4419600"/>
            <a:ext cx="9144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</a:rPr>
              <a:t>.0228</a:t>
            </a:r>
          </a:p>
        </p:txBody>
      </p:sp>
      <p:sp>
        <p:nvSpPr>
          <p:cNvPr id="60425" name="Rectangle 8"/>
          <p:cNvSpPr>
            <a:spLocks noChangeArrowheads="1"/>
          </p:cNvSpPr>
          <p:nvPr/>
        </p:nvSpPr>
        <p:spPr bwMode="auto">
          <a:xfrm flipH="1">
            <a:off x="3962400" y="3870325"/>
            <a:ext cx="14478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>
                <a:sym typeface="Symbol" pitchFamily="18" charset="2"/>
              </a:rPr>
              <a:t>/2 </a:t>
            </a:r>
            <a:r>
              <a:rPr lang="en-US" sz="2000"/>
              <a:t>= .025</a:t>
            </a:r>
          </a:p>
        </p:txBody>
      </p:sp>
      <p:sp>
        <p:nvSpPr>
          <p:cNvPr id="60426" name="Freeform 9"/>
          <p:cNvSpPr>
            <a:spLocks/>
          </p:cNvSpPr>
          <p:nvPr/>
        </p:nvSpPr>
        <p:spPr bwMode="auto">
          <a:xfrm>
            <a:off x="4038600" y="5111750"/>
            <a:ext cx="912813" cy="285750"/>
          </a:xfrm>
          <a:custGeom>
            <a:avLst/>
            <a:gdLst>
              <a:gd name="T0" fmla="*/ 2147483647 w 575"/>
              <a:gd name="T1" fmla="*/ 2147483647 h 180"/>
              <a:gd name="T2" fmla="*/ 0 w 575"/>
              <a:gd name="T3" fmla="*/ 2147483647 h 180"/>
              <a:gd name="T4" fmla="*/ 2147483647 w 575"/>
              <a:gd name="T5" fmla="*/ 2147483647 h 180"/>
              <a:gd name="T6" fmla="*/ 2147483647 w 575"/>
              <a:gd name="T7" fmla="*/ 2147483647 h 180"/>
              <a:gd name="T8" fmla="*/ 2147483647 w 575"/>
              <a:gd name="T9" fmla="*/ 2147483647 h 180"/>
              <a:gd name="T10" fmla="*/ 2147483647 w 575"/>
              <a:gd name="T11" fmla="*/ 0 h 180"/>
              <a:gd name="T12" fmla="*/ 2147483647 w 575"/>
              <a:gd name="T13" fmla="*/ 2147483647 h 180"/>
              <a:gd name="T14" fmla="*/ 2147483647 w 575"/>
              <a:gd name="T15" fmla="*/ 2147483647 h 180"/>
              <a:gd name="T16" fmla="*/ 2147483647 w 575"/>
              <a:gd name="T17" fmla="*/ 2147483647 h 18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75"/>
              <a:gd name="T28" fmla="*/ 0 h 180"/>
              <a:gd name="T29" fmla="*/ 575 w 575"/>
              <a:gd name="T30" fmla="*/ 180 h 18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75" h="180">
                <a:moveTo>
                  <a:pt x="8" y="173"/>
                </a:moveTo>
                <a:lnTo>
                  <a:pt x="0" y="138"/>
                </a:lnTo>
                <a:lnTo>
                  <a:pt x="60" y="124"/>
                </a:lnTo>
                <a:lnTo>
                  <a:pt x="236" y="120"/>
                </a:lnTo>
                <a:lnTo>
                  <a:pt x="428" y="68"/>
                </a:lnTo>
                <a:lnTo>
                  <a:pt x="575" y="0"/>
                </a:lnTo>
                <a:lnTo>
                  <a:pt x="575" y="180"/>
                </a:lnTo>
                <a:lnTo>
                  <a:pt x="8" y="177"/>
                </a:lnTo>
                <a:lnTo>
                  <a:pt x="8" y="173"/>
                </a:lnTo>
              </a:path>
            </a:pathLst>
          </a:custGeom>
          <a:solidFill>
            <a:srgbClr val="33CC33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60427" name="Freeform 10"/>
          <p:cNvSpPr>
            <a:spLocks/>
          </p:cNvSpPr>
          <p:nvPr/>
        </p:nvSpPr>
        <p:spPr bwMode="auto">
          <a:xfrm>
            <a:off x="4114800" y="3641725"/>
            <a:ext cx="2362200" cy="1676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60428" name="Freeform 11"/>
          <p:cNvSpPr>
            <a:spLocks/>
          </p:cNvSpPr>
          <p:nvPr/>
        </p:nvSpPr>
        <p:spPr bwMode="auto">
          <a:xfrm>
            <a:off x="6477000" y="3641725"/>
            <a:ext cx="2209800" cy="1676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60429" name="Line 12"/>
          <p:cNvSpPr>
            <a:spLocks noChangeShapeType="1"/>
          </p:cNvSpPr>
          <p:nvPr/>
        </p:nvSpPr>
        <p:spPr bwMode="auto">
          <a:xfrm>
            <a:off x="3886200" y="5394325"/>
            <a:ext cx="48768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30" name="Line 13"/>
          <p:cNvSpPr>
            <a:spLocks noChangeShapeType="1"/>
          </p:cNvSpPr>
          <p:nvPr/>
        </p:nvSpPr>
        <p:spPr bwMode="auto">
          <a:xfrm flipH="1">
            <a:off x="4038600" y="4251325"/>
            <a:ext cx="1219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31" name="Line 14"/>
          <p:cNvSpPr>
            <a:spLocks noChangeShapeType="1"/>
          </p:cNvSpPr>
          <p:nvPr/>
        </p:nvSpPr>
        <p:spPr bwMode="auto">
          <a:xfrm>
            <a:off x="6477000" y="3641725"/>
            <a:ext cx="0" cy="17526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0432" name="Line 15"/>
          <p:cNvSpPr>
            <a:spLocks noChangeShapeType="1"/>
          </p:cNvSpPr>
          <p:nvPr/>
        </p:nvSpPr>
        <p:spPr bwMode="auto">
          <a:xfrm>
            <a:off x="5257800" y="5470525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33" name="Text Box 16"/>
          <p:cNvSpPr txBox="1">
            <a:spLocks noChangeArrowheads="1"/>
          </p:cNvSpPr>
          <p:nvPr/>
        </p:nvSpPr>
        <p:spPr bwMode="auto">
          <a:xfrm>
            <a:off x="4953000" y="5775325"/>
            <a:ext cx="9906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>
                <a:cs typeface="Arial" charset="0"/>
              </a:rPr>
              <a:t>-1.96</a:t>
            </a:r>
            <a:endParaRPr lang="el-GR" sz="2000" b="1">
              <a:cs typeface="Arial" charset="0"/>
            </a:endParaRPr>
          </a:p>
        </p:txBody>
      </p:sp>
      <p:sp>
        <p:nvSpPr>
          <p:cNvPr id="60434" name="Line 17"/>
          <p:cNvSpPr>
            <a:spLocks noChangeShapeType="1"/>
          </p:cNvSpPr>
          <p:nvPr/>
        </p:nvSpPr>
        <p:spPr bwMode="auto">
          <a:xfrm>
            <a:off x="5257800" y="5638800"/>
            <a:ext cx="228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35" name="Line 18"/>
          <p:cNvSpPr>
            <a:spLocks noChangeShapeType="1"/>
          </p:cNvSpPr>
          <p:nvPr/>
        </p:nvSpPr>
        <p:spPr bwMode="auto">
          <a:xfrm>
            <a:off x="4114800" y="56388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36" name="Text Box 19"/>
          <p:cNvSpPr txBox="1">
            <a:spLocks noChangeArrowheads="1"/>
          </p:cNvSpPr>
          <p:nvPr/>
        </p:nvSpPr>
        <p:spPr bwMode="auto">
          <a:xfrm>
            <a:off x="6248400" y="5775325"/>
            <a:ext cx="4572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0</a:t>
            </a:r>
            <a:endParaRPr lang="el-GR" sz="2000" b="1" baseline="-25000">
              <a:cs typeface="Arial" charset="0"/>
            </a:endParaRPr>
          </a:p>
        </p:txBody>
      </p:sp>
      <p:sp>
        <p:nvSpPr>
          <p:cNvPr id="60437" name="Text Box 20"/>
          <p:cNvSpPr txBox="1">
            <a:spLocks noChangeArrowheads="1"/>
          </p:cNvSpPr>
          <p:nvPr/>
        </p:nvSpPr>
        <p:spPr bwMode="auto">
          <a:xfrm>
            <a:off x="4648200" y="6156325"/>
            <a:ext cx="6858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  <a:cs typeface="Arial" charset="0"/>
              </a:rPr>
              <a:t>-2.0</a:t>
            </a:r>
            <a:endParaRPr lang="el-GR" sz="2000" b="1">
              <a:solidFill>
                <a:schemeClr val="folHlink"/>
              </a:solidFill>
              <a:cs typeface="Arial" charset="0"/>
            </a:endParaRPr>
          </a:p>
        </p:txBody>
      </p:sp>
      <p:sp>
        <p:nvSpPr>
          <p:cNvPr id="60438" name="Line 21"/>
          <p:cNvSpPr>
            <a:spLocks noChangeShapeType="1"/>
          </p:cNvSpPr>
          <p:nvPr/>
        </p:nvSpPr>
        <p:spPr bwMode="auto">
          <a:xfrm flipV="1">
            <a:off x="4953000" y="5775325"/>
            <a:ext cx="0" cy="45720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39" name="Line 22"/>
          <p:cNvSpPr>
            <a:spLocks noChangeShapeType="1"/>
          </p:cNvSpPr>
          <p:nvPr/>
        </p:nvSpPr>
        <p:spPr bwMode="auto">
          <a:xfrm flipV="1">
            <a:off x="5257800" y="4022725"/>
            <a:ext cx="0" cy="1371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40" name="Line 23"/>
          <p:cNvSpPr>
            <a:spLocks noChangeShapeType="1"/>
          </p:cNvSpPr>
          <p:nvPr/>
        </p:nvSpPr>
        <p:spPr bwMode="auto">
          <a:xfrm>
            <a:off x="4953000" y="4556125"/>
            <a:ext cx="0" cy="12192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41" name="Line 24"/>
          <p:cNvSpPr>
            <a:spLocks noChangeShapeType="1"/>
          </p:cNvSpPr>
          <p:nvPr/>
        </p:nvSpPr>
        <p:spPr bwMode="auto">
          <a:xfrm flipH="1">
            <a:off x="3733800" y="4800600"/>
            <a:ext cx="1219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42" name="Text Box 25"/>
          <p:cNvSpPr txBox="1">
            <a:spLocks noChangeArrowheads="1"/>
          </p:cNvSpPr>
          <p:nvPr/>
        </p:nvSpPr>
        <p:spPr bwMode="auto">
          <a:xfrm>
            <a:off x="8686800" y="5775325"/>
            <a:ext cx="4572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Z</a:t>
            </a:r>
            <a:endParaRPr lang="el-GR" sz="2000" b="1" baseline="-25000">
              <a:cs typeface="Arial" charset="0"/>
            </a:endParaRPr>
          </a:p>
        </p:txBody>
      </p:sp>
      <p:sp>
        <p:nvSpPr>
          <p:cNvPr id="60443" name="Text Box 26"/>
          <p:cNvSpPr txBox="1">
            <a:spLocks noChangeArrowheads="1"/>
          </p:cNvSpPr>
          <p:nvPr/>
        </p:nvSpPr>
        <p:spPr bwMode="auto">
          <a:xfrm>
            <a:off x="7162800" y="5775325"/>
            <a:ext cx="9906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>
                <a:cs typeface="Arial" charset="0"/>
              </a:rPr>
              <a:t>1.96</a:t>
            </a:r>
            <a:endParaRPr lang="el-GR" sz="2000" b="1">
              <a:cs typeface="Arial" charset="0"/>
            </a:endParaRPr>
          </a:p>
        </p:txBody>
      </p:sp>
      <p:sp>
        <p:nvSpPr>
          <p:cNvPr id="60444" name="Text Box 27"/>
          <p:cNvSpPr txBox="1">
            <a:spLocks noChangeArrowheads="1"/>
          </p:cNvSpPr>
          <p:nvPr/>
        </p:nvSpPr>
        <p:spPr bwMode="auto">
          <a:xfrm>
            <a:off x="7620000" y="6156325"/>
            <a:ext cx="685800" cy="39687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  <a:cs typeface="Arial" charset="0"/>
              </a:rPr>
              <a:t>2.0</a:t>
            </a:r>
            <a:endParaRPr lang="el-GR" sz="2000" b="1">
              <a:solidFill>
                <a:schemeClr val="folHlink"/>
              </a:solidFill>
              <a:cs typeface="Arial" charset="0"/>
            </a:endParaRPr>
          </a:p>
        </p:txBody>
      </p:sp>
      <p:sp>
        <p:nvSpPr>
          <p:cNvPr id="60445" name="Rectangle 28"/>
          <p:cNvSpPr>
            <a:spLocks noChangeArrowheads="1"/>
          </p:cNvSpPr>
          <p:nvPr/>
        </p:nvSpPr>
        <p:spPr bwMode="auto">
          <a:xfrm flipH="1">
            <a:off x="7924800" y="4419600"/>
            <a:ext cx="9144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 b="1">
                <a:solidFill>
                  <a:schemeClr val="folHlink"/>
                </a:solidFill>
              </a:rPr>
              <a:t>.0228</a:t>
            </a:r>
          </a:p>
        </p:txBody>
      </p:sp>
      <p:sp>
        <p:nvSpPr>
          <p:cNvPr id="60446" name="Line 29"/>
          <p:cNvSpPr>
            <a:spLocks noChangeShapeType="1"/>
          </p:cNvSpPr>
          <p:nvPr/>
        </p:nvSpPr>
        <p:spPr bwMode="auto">
          <a:xfrm>
            <a:off x="7848600" y="4556125"/>
            <a:ext cx="0" cy="12192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47" name="Line 30"/>
          <p:cNvSpPr>
            <a:spLocks noChangeShapeType="1"/>
          </p:cNvSpPr>
          <p:nvPr/>
        </p:nvSpPr>
        <p:spPr bwMode="auto">
          <a:xfrm>
            <a:off x="7848600" y="4800600"/>
            <a:ext cx="1066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48" name="Rectangle 31"/>
          <p:cNvSpPr>
            <a:spLocks noChangeArrowheads="1"/>
          </p:cNvSpPr>
          <p:nvPr/>
        </p:nvSpPr>
        <p:spPr bwMode="auto">
          <a:xfrm flipH="1">
            <a:off x="7543800" y="3886200"/>
            <a:ext cx="14478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>
                <a:sym typeface="Symbol" pitchFamily="18" charset="2"/>
              </a:rPr>
              <a:t>/2 </a:t>
            </a:r>
            <a:r>
              <a:rPr lang="en-US" sz="2000"/>
              <a:t>= .025</a:t>
            </a:r>
          </a:p>
        </p:txBody>
      </p:sp>
      <p:sp>
        <p:nvSpPr>
          <p:cNvPr id="60449" name="Line 32"/>
          <p:cNvSpPr>
            <a:spLocks noChangeShapeType="1"/>
          </p:cNvSpPr>
          <p:nvPr/>
        </p:nvSpPr>
        <p:spPr bwMode="auto">
          <a:xfrm flipV="1">
            <a:off x="7543800" y="4038600"/>
            <a:ext cx="0" cy="1371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50" name="Line 33"/>
          <p:cNvSpPr>
            <a:spLocks noChangeShapeType="1"/>
          </p:cNvSpPr>
          <p:nvPr/>
        </p:nvSpPr>
        <p:spPr bwMode="auto">
          <a:xfrm>
            <a:off x="7543800" y="4267200"/>
            <a:ext cx="1295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51" name="Line 34"/>
          <p:cNvSpPr>
            <a:spLocks noChangeShapeType="1"/>
          </p:cNvSpPr>
          <p:nvPr/>
        </p:nvSpPr>
        <p:spPr bwMode="auto">
          <a:xfrm>
            <a:off x="7543800" y="5638800"/>
            <a:ext cx="1143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52" name="Line 35"/>
          <p:cNvSpPr>
            <a:spLocks noChangeShapeType="1"/>
          </p:cNvSpPr>
          <p:nvPr/>
        </p:nvSpPr>
        <p:spPr bwMode="auto">
          <a:xfrm>
            <a:off x="7543800" y="5486400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53" name="Line 36"/>
          <p:cNvSpPr>
            <a:spLocks noChangeShapeType="1"/>
          </p:cNvSpPr>
          <p:nvPr/>
        </p:nvSpPr>
        <p:spPr bwMode="auto">
          <a:xfrm flipV="1">
            <a:off x="7848600" y="5791200"/>
            <a:ext cx="0" cy="457200"/>
          </a:xfrm>
          <a:prstGeom prst="line">
            <a:avLst/>
          </a:prstGeom>
          <a:noFill/>
          <a:ln w="57150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0454" name="Slide Number Placeholder 38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364F5FEC-9DC7-4C47-A2B7-E4D85B790B63}" type="slidenum">
              <a:rPr lang="en-US" smtClean="0">
                <a:latin typeface="Arial" charset="0"/>
              </a:rPr>
              <a:pPr/>
              <a:t>35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Power of the Test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>
          <a:xfrm>
            <a:off x="731838" y="1600200"/>
            <a:ext cx="8159750" cy="1158875"/>
          </a:xfrm>
        </p:spPr>
        <p:txBody>
          <a:bodyPr/>
          <a:lstStyle/>
          <a:p>
            <a:pPr eaLnBrk="1" hangingPunct="1"/>
            <a:r>
              <a:rPr lang="en-US" smtClean="0"/>
              <a:t>Recall the possible hypothesis test outcomes:</a:t>
            </a:r>
          </a:p>
        </p:txBody>
      </p:sp>
      <p:sp>
        <p:nvSpPr>
          <p:cNvPr id="6349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63493" name="Rectangle 35"/>
          <p:cNvSpPr>
            <a:spLocks noChangeArrowheads="1"/>
          </p:cNvSpPr>
          <p:nvPr/>
        </p:nvSpPr>
        <p:spPr bwMode="auto">
          <a:xfrm>
            <a:off x="1755775" y="5659438"/>
            <a:ext cx="6473825" cy="841375"/>
          </a:xfrm>
          <a:prstGeom prst="rect">
            <a:avLst/>
          </a:prstGeom>
          <a:solidFill>
            <a:srgbClr val="FDE0B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494" name="Rectangle 4"/>
          <p:cNvSpPr>
            <a:spLocks noChangeArrowheads="1"/>
          </p:cNvSpPr>
          <p:nvPr/>
        </p:nvSpPr>
        <p:spPr bwMode="auto">
          <a:xfrm>
            <a:off x="4133850" y="2185988"/>
            <a:ext cx="4572000" cy="841375"/>
          </a:xfrm>
          <a:prstGeom prst="rect">
            <a:avLst/>
          </a:prstGeom>
          <a:solidFill>
            <a:srgbClr val="FDE0BD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495" name="Rectangle 5"/>
          <p:cNvSpPr>
            <a:spLocks noChangeArrowheads="1"/>
          </p:cNvSpPr>
          <p:nvPr/>
        </p:nvSpPr>
        <p:spPr bwMode="auto">
          <a:xfrm>
            <a:off x="2597150" y="2587625"/>
            <a:ext cx="1539875" cy="1974850"/>
          </a:xfrm>
          <a:prstGeom prst="rect">
            <a:avLst/>
          </a:prstGeom>
          <a:solidFill>
            <a:srgbClr val="C7DAF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496" name="Rectangle 6"/>
          <p:cNvSpPr>
            <a:spLocks noChangeArrowheads="1"/>
          </p:cNvSpPr>
          <p:nvPr/>
        </p:nvSpPr>
        <p:spPr bwMode="auto">
          <a:xfrm>
            <a:off x="5029200" y="2185988"/>
            <a:ext cx="2498725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/>
            <a:r>
              <a:rPr lang="en-US" sz="2000" b="1">
                <a:solidFill>
                  <a:srgbClr val="008000"/>
                </a:solidFill>
              </a:rPr>
              <a:t>Actual Situation</a:t>
            </a:r>
            <a:endParaRPr lang="en-US" sz="2000">
              <a:solidFill>
                <a:srgbClr val="008000"/>
              </a:solidFill>
            </a:endParaRPr>
          </a:p>
        </p:txBody>
      </p:sp>
      <p:sp>
        <p:nvSpPr>
          <p:cNvPr id="63497" name="Rectangle 7"/>
          <p:cNvSpPr>
            <a:spLocks noChangeArrowheads="1"/>
          </p:cNvSpPr>
          <p:nvPr/>
        </p:nvSpPr>
        <p:spPr bwMode="auto">
          <a:xfrm>
            <a:off x="2667000" y="2587625"/>
            <a:ext cx="1239838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2000" b="1">
                <a:solidFill>
                  <a:srgbClr val="008000"/>
                </a:solidFill>
              </a:rPr>
              <a:t>Decision</a:t>
            </a:r>
          </a:p>
        </p:txBody>
      </p:sp>
      <p:sp>
        <p:nvSpPr>
          <p:cNvPr id="63498" name="Rectangle 9"/>
          <p:cNvSpPr>
            <a:spLocks noChangeArrowheads="1"/>
          </p:cNvSpPr>
          <p:nvPr/>
        </p:nvSpPr>
        <p:spPr bwMode="auto">
          <a:xfrm>
            <a:off x="2706688" y="3063875"/>
            <a:ext cx="1247775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000"/>
              <a:t>Do Not </a:t>
            </a:r>
          </a:p>
          <a:p>
            <a:pPr eaLnBrk="0" hangingPunct="0"/>
            <a:r>
              <a:rPr lang="en-US" sz="2000"/>
              <a:t>Reject H</a:t>
            </a:r>
            <a:r>
              <a:rPr lang="en-US" sz="2000" baseline="-25000"/>
              <a:t>0</a:t>
            </a:r>
          </a:p>
        </p:txBody>
      </p:sp>
      <p:sp>
        <p:nvSpPr>
          <p:cNvPr id="63499" name="Rectangle 12"/>
          <p:cNvSpPr>
            <a:spLocks noChangeArrowheads="1"/>
          </p:cNvSpPr>
          <p:nvPr/>
        </p:nvSpPr>
        <p:spPr bwMode="auto">
          <a:xfrm>
            <a:off x="4495800" y="3059113"/>
            <a:ext cx="1182688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2000" b="1">
                <a:solidFill>
                  <a:schemeClr val="folHlink"/>
                </a:solidFill>
              </a:rPr>
              <a:t>No error</a:t>
            </a:r>
          </a:p>
          <a:p>
            <a:pPr algn="l" eaLnBrk="0" hangingPunct="0"/>
            <a:r>
              <a:rPr lang="en-US" sz="2000" b="1"/>
              <a:t> </a:t>
            </a:r>
            <a:r>
              <a:rPr lang="en-US" sz="2000" b="1">
                <a:solidFill>
                  <a:schemeClr val="hlink"/>
                </a:solidFill>
              </a:rPr>
              <a:t>(1 -  </a:t>
            </a:r>
            <a:r>
              <a:rPr lang="en-US" sz="2000" b="1" i="1">
                <a:solidFill>
                  <a:schemeClr val="hlink"/>
                </a:solidFill>
              </a:rPr>
              <a:t> </a:t>
            </a:r>
            <a:r>
              <a:rPr lang="en-US" sz="2000" b="1">
                <a:solidFill>
                  <a:schemeClr val="hlink"/>
                </a:solidFill>
              </a:rPr>
              <a:t> )</a:t>
            </a:r>
          </a:p>
        </p:txBody>
      </p:sp>
      <p:sp>
        <p:nvSpPr>
          <p:cNvPr id="63500" name="Rectangle 13"/>
          <p:cNvSpPr>
            <a:spLocks noChangeArrowheads="1"/>
          </p:cNvSpPr>
          <p:nvPr/>
        </p:nvSpPr>
        <p:spPr bwMode="auto">
          <a:xfrm>
            <a:off x="5010150" y="3355975"/>
            <a:ext cx="341313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2000" b="1">
                <a:solidFill>
                  <a:schemeClr val="hlink"/>
                </a:solidFill>
                <a:latin typeface="Symbol" pitchFamily="18" charset="2"/>
              </a:rPr>
              <a:t>a</a:t>
            </a:r>
          </a:p>
        </p:txBody>
      </p:sp>
      <p:sp>
        <p:nvSpPr>
          <p:cNvPr id="63501" name="Rectangle 14"/>
          <p:cNvSpPr>
            <a:spLocks noChangeArrowheads="1"/>
          </p:cNvSpPr>
          <p:nvPr/>
        </p:nvSpPr>
        <p:spPr bwMode="auto">
          <a:xfrm>
            <a:off x="6481763" y="3059113"/>
            <a:ext cx="1744662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000" b="1">
                <a:solidFill>
                  <a:schemeClr val="folHlink"/>
                </a:solidFill>
              </a:rPr>
              <a:t>Type II Error</a:t>
            </a:r>
            <a:r>
              <a:rPr lang="en-US" sz="2000" b="1"/>
              <a:t> </a:t>
            </a:r>
          </a:p>
          <a:p>
            <a:pPr eaLnBrk="0" hangingPunct="0"/>
            <a:r>
              <a:rPr lang="en-US" sz="2000" b="1">
                <a:solidFill>
                  <a:schemeClr val="hlink"/>
                </a:solidFill>
              </a:rPr>
              <a:t>( </a:t>
            </a:r>
            <a:r>
              <a:rPr lang="el-GR" sz="2000" b="1">
                <a:solidFill>
                  <a:schemeClr val="hlink"/>
                </a:solidFill>
                <a:cs typeface="Arial" charset="0"/>
                <a:sym typeface="Symbol" pitchFamily="18" charset="2"/>
              </a:rPr>
              <a:t>β</a:t>
            </a:r>
            <a:r>
              <a:rPr lang="en-US" sz="2000" b="1">
                <a:solidFill>
                  <a:schemeClr val="hlink"/>
                </a:solidFill>
                <a:cs typeface="Arial" charset="0"/>
                <a:sym typeface="Symbol" pitchFamily="18" charset="2"/>
              </a:rPr>
              <a:t> )</a:t>
            </a:r>
            <a:endParaRPr lang="en-US" sz="2000" b="1">
              <a:solidFill>
                <a:schemeClr val="hlink"/>
              </a:solidFill>
            </a:endParaRPr>
          </a:p>
        </p:txBody>
      </p:sp>
      <p:sp>
        <p:nvSpPr>
          <p:cNvPr id="63502" name="Rectangle 15"/>
          <p:cNvSpPr>
            <a:spLocks noChangeArrowheads="1"/>
          </p:cNvSpPr>
          <p:nvPr/>
        </p:nvSpPr>
        <p:spPr bwMode="auto">
          <a:xfrm>
            <a:off x="2706688" y="3941763"/>
            <a:ext cx="1247775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2000"/>
              <a:t>Reject H</a:t>
            </a:r>
            <a:r>
              <a:rPr lang="en-US" sz="2000" baseline="-25000"/>
              <a:t>0</a:t>
            </a:r>
          </a:p>
        </p:txBody>
      </p:sp>
      <p:sp>
        <p:nvSpPr>
          <p:cNvPr id="63503" name="Rectangle 18"/>
          <p:cNvSpPr>
            <a:spLocks noChangeArrowheads="1"/>
          </p:cNvSpPr>
          <p:nvPr/>
        </p:nvSpPr>
        <p:spPr bwMode="auto">
          <a:xfrm>
            <a:off x="4316413" y="3824288"/>
            <a:ext cx="1604962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000" b="1">
                <a:solidFill>
                  <a:schemeClr val="folHlink"/>
                </a:solidFill>
              </a:rPr>
              <a:t>Type I Error</a:t>
            </a:r>
          </a:p>
          <a:p>
            <a:pPr eaLnBrk="0" hangingPunct="0"/>
            <a:r>
              <a:rPr lang="en-US" sz="2000" b="1">
                <a:solidFill>
                  <a:schemeClr val="hlink"/>
                </a:solidFill>
              </a:rPr>
              <a:t>(    )</a:t>
            </a:r>
          </a:p>
        </p:txBody>
      </p:sp>
      <p:sp>
        <p:nvSpPr>
          <p:cNvPr id="63504" name="Rectangle 19"/>
          <p:cNvSpPr>
            <a:spLocks noChangeArrowheads="1"/>
          </p:cNvSpPr>
          <p:nvPr/>
        </p:nvSpPr>
        <p:spPr bwMode="auto">
          <a:xfrm>
            <a:off x="4937125" y="4132263"/>
            <a:ext cx="341313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2000" b="1">
                <a:solidFill>
                  <a:schemeClr val="hlink"/>
                </a:solidFill>
                <a:latin typeface="Symbol" pitchFamily="18" charset="2"/>
              </a:rPr>
              <a:t>a</a:t>
            </a:r>
          </a:p>
        </p:txBody>
      </p:sp>
      <p:sp>
        <p:nvSpPr>
          <p:cNvPr id="63505" name="Line 22"/>
          <p:cNvSpPr>
            <a:spLocks noChangeShapeType="1"/>
          </p:cNvSpPr>
          <p:nvPr/>
        </p:nvSpPr>
        <p:spPr bwMode="auto">
          <a:xfrm flipH="1">
            <a:off x="6218238" y="2587625"/>
            <a:ext cx="1587" cy="197485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3506" name="Rectangle 23"/>
          <p:cNvSpPr>
            <a:spLocks noChangeArrowheads="1"/>
          </p:cNvSpPr>
          <p:nvPr/>
        </p:nvSpPr>
        <p:spPr bwMode="auto">
          <a:xfrm>
            <a:off x="2590800" y="2200275"/>
            <a:ext cx="6096000" cy="23622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507" name="Rectangle 24"/>
          <p:cNvSpPr>
            <a:spLocks noChangeArrowheads="1"/>
          </p:cNvSpPr>
          <p:nvPr/>
        </p:nvSpPr>
        <p:spPr bwMode="auto">
          <a:xfrm>
            <a:off x="6705600" y="2587625"/>
            <a:ext cx="12192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2000"/>
              <a:t> H</a:t>
            </a:r>
            <a:r>
              <a:rPr lang="en-US" sz="2000" baseline="-25000"/>
              <a:t>0</a:t>
            </a:r>
            <a:r>
              <a:rPr lang="en-US" sz="2000"/>
              <a:t> False</a:t>
            </a:r>
          </a:p>
        </p:txBody>
      </p:sp>
      <p:sp>
        <p:nvSpPr>
          <p:cNvPr id="63508" name="Rectangle 25"/>
          <p:cNvSpPr>
            <a:spLocks noChangeArrowheads="1"/>
          </p:cNvSpPr>
          <p:nvPr/>
        </p:nvSpPr>
        <p:spPr bwMode="auto">
          <a:xfrm>
            <a:off x="4495800" y="2587625"/>
            <a:ext cx="1119188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2000"/>
              <a:t> H</a:t>
            </a:r>
            <a:r>
              <a:rPr lang="en-US" sz="2000" baseline="-25000"/>
              <a:t>0</a:t>
            </a:r>
            <a:r>
              <a:rPr lang="en-US" sz="2000"/>
              <a:t> True</a:t>
            </a:r>
          </a:p>
        </p:txBody>
      </p:sp>
      <p:sp>
        <p:nvSpPr>
          <p:cNvPr id="63509" name="Line 26"/>
          <p:cNvSpPr>
            <a:spLocks noChangeShapeType="1"/>
          </p:cNvSpPr>
          <p:nvPr/>
        </p:nvSpPr>
        <p:spPr bwMode="auto">
          <a:xfrm>
            <a:off x="2590800" y="2587625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510" name="Line 27"/>
          <p:cNvSpPr>
            <a:spLocks noChangeShapeType="1"/>
          </p:cNvSpPr>
          <p:nvPr/>
        </p:nvSpPr>
        <p:spPr bwMode="auto">
          <a:xfrm>
            <a:off x="4133850" y="2185988"/>
            <a:ext cx="0" cy="23764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511" name="Line 28"/>
          <p:cNvSpPr>
            <a:spLocks noChangeShapeType="1"/>
          </p:cNvSpPr>
          <p:nvPr/>
        </p:nvSpPr>
        <p:spPr bwMode="auto">
          <a:xfrm>
            <a:off x="2590800" y="3830638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512" name="Rectangle 29"/>
          <p:cNvSpPr>
            <a:spLocks noChangeArrowheads="1"/>
          </p:cNvSpPr>
          <p:nvPr/>
        </p:nvSpPr>
        <p:spPr bwMode="auto">
          <a:xfrm>
            <a:off x="512763" y="2806700"/>
            <a:ext cx="1670050" cy="10128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000" b="1"/>
              <a:t>Key:</a:t>
            </a:r>
          </a:p>
          <a:p>
            <a:pPr eaLnBrk="0" hangingPunct="0"/>
            <a:r>
              <a:rPr lang="en-US" sz="2000" b="1">
                <a:solidFill>
                  <a:schemeClr val="folHlink"/>
                </a:solidFill>
              </a:rPr>
              <a:t>Outcome</a:t>
            </a:r>
          </a:p>
          <a:p>
            <a:pPr eaLnBrk="0" hangingPunct="0"/>
            <a:r>
              <a:rPr lang="en-US" sz="2000" b="1">
                <a:solidFill>
                  <a:schemeClr val="hlink"/>
                </a:solidFill>
              </a:rPr>
              <a:t>(Probability)</a:t>
            </a:r>
          </a:p>
        </p:txBody>
      </p:sp>
      <p:sp>
        <p:nvSpPr>
          <p:cNvPr id="63513" name="Line 30"/>
          <p:cNvSpPr>
            <a:spLocks noChangeShapeType="1"/>
          </p:cNvSpPr>
          <p:nvPr/>
        </p:nvSpPr>
        <p:spPr bwMode="auto">
          <a:xfrm>
            <a:off x="2590800" y="3027363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3514" name="Rectangle 31"/>
          <p:cNvSpPr>
            <a:spLocks noChangeArrowheads="1"/>
          </p:cNvSpPr>
          <p:nvPr/>
        </p:nvSpPr>
        <p:spPr bwMode="auto">
          <a:xfrm>
            <a:off x="6729413" y="3824288"/>
            <a:ext cx="1281112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000" b="1">
                <a:solidFill>
                  <a:schemeClr val="folHlink"/>
                </a:solidFill>
              </a:rPr>
              <a:t>No Error</a:t>
            </a:r>
            <a:r>
              <a:rPr lang="en-US" sz="2000" b="1"/>
              <a:t> </a:t>
            </a:r>
          </a:p>
          <a:p>
            <a:pPr eaLnBrk="0" hangingPunct="0"/>
            <a:r>
              <a:rPr lang="en-US" sz="2000" b="1">
                <a:solidFill>
                  <a:schemeClr val="hlink"/>
                </a:solidFill>
              </a:rPr>
              <a:t>( 1 - </a:t>
            </a:r>
            <a:r>
              <a:rPr lang="el-GR" sz="2000" b="1">
                <a:solidFill>
                  <a:schemeClr val="hlink"/>
                </a:solidFill>
                <a:cs typeface="Arial" charset="0"/>
                <a:sym typeface="Symbol" pitchFamily="18" charset="2"/>
              </a:rPr>
              <a:t>β</a:t>
            </a:r>
            <a:r>
              <a:rPr lang="en-US" sz="2000" b="1">
                <a:solidFill>
                  <a:schemeClr val="hlink"/>
                </a:solidFill>
                <a:cs typeface="Arial" charset="0"/>
                <a:sym typeface="Symbol" pitchFamily="18" charset="2"/>
              </a:rPr>
              <a:t> )</a:t>
            </a:r>
            <a:endParaRPr lang="en-US" sz="2000" b="1">
              <a:solidFill>
                <a:schemeClr val="hlink"/>
              </a:solidFill>
            </a:endParaRPr>
          </a:p>
        </p:txBody>
      </p:sp>
      <p:sp>
        <p:nvSpPr>
          <p:cNvPr id="63515" name="Rectangle 32"/>
          <p:cNvSpPr>
            <a:spLocks noChangeArrowheads="1"/>
          </p:cNvSpPr>
          <p:nvPr/>
        </p:nvSpPr>
        <p:spPr bwMode="auto">
          <a:xfrm>
            <a:off x="365125" y="4708525"/>
            <a:ext cx="815975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l-GR">
                <a:sym typeface="Symbol" pitchFamily="18" charset="2"/>
              </a:rPr>
              <a:t>β</a:t>
            </a:r>
            <a:r>
              <a:rPr lang="en-US"/>
              <a:t> denotes the probability of Type II Error </a:t>
            </a:r>
          </a:p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/>
              <a:t>1 – </a:t>
            </a:r>
            <a:r>
              <a:rPr lang="el-GR">
                <a:sym typeface="Symbol" pitchFamily="18" charset="2"/>
              </a:rPr>
              <a:t>β</a:t>
            </a:r>
            <a:r>
              <a:rPr lang="en-US"/>
              <a:t> is defined as the </a:t>
            </a:r>
            <a:r>
              <a:rPr lang="en-US">
                <a:solidFill>
                  <a:schemeClr val="folHlink"/>
                </a:solidFill>
              </a:rPr>
              <a:t>power of the test</a:t>
            </a:r>
          </a:p>
          <a:p>
            <a:pPr marL="320675" indent="-320675" algn="l" defTabSz="852488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/>
              <a:t>	</a:t>
            </a:r>
          </a:p>
        </p:txBody>
      </p:sp>
      <p:sp>
        <p:nvSpPr>
          <p:cNvPr id="63516" name="Text Box 33"/>
          <p:cNvSpPr txBox="1">
            <a:spLocks noChangeArrowheads="1"/>
          </p:cNvSpPr>
          <p:nvPr/>
        </p:nvSpPr>
        <p:spPr bwMode="auto">
          <a:xfrm>
            <a:off x="1500188" y="5659438"/>
            <a:ext cx="6913562" cy="822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Power = 1 – </a:t>
            </a:r>
            <a:r>
              <a:rPr lang="el-GR">
                <a:sym typeface="Symbol" pitchFamily="18" charset="2"/>
              </a:rPr>
              <a:t>β</a:t>
            </a:r>
            <a:r>
              <a:rPr lang="en-US"/>
              <a:t> = the probability that a false null </a:t>
            </a:r>
          </a:p>
          <a:p>
            <a:r>
              <a:rPr lang="en-US"/>
              <a:t>              hypothesis is rejected</a:t>
            </a:r>
          </a:p>
        </p:txBody>
      </p:sp>
      <p:sp>
        <p:nvSpPr>
          <p:cNvPr id="63517" name="Slide Number Placeholder 29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CD68E970-B4EC-4A3A-B7DB-9007C3B3E249}" type="slidenum">
              <a:rPr lang="en-US" smtClean="0">
                <a:latin typeface="Arial" charset="0"/>
              </a:rPr>
              <a:pPr/>
              <a:t>36</a:t>
            </a:fld>
            <a:endParaRPr lang="en-US" smtClean="0">
              <a:latin typeface="Arial" charset="0"/>
            </a:endParaRPr>
          </a:p>
        </p:txBody>
      </p:sp>
      <p:sp>
        <p:nvSpPr>
          <p:cNvPr id="63518" name="TextBox 6"/>
          <p:cNvSpPr txBox="1">
            <a:spLocks noChangeArrowheads="1"/>
          </p:cNvSpPr>
          <p:nvPr/>
        </p:nvSpPr>
        <p:spPr bwMode="auto">
          <a:xfrm>
            <a:off x="336550" y="508000"/>
            <a:ext cx="762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/>
              <a:t>9.5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Type II Error</a:t>
            </a:r>
          </a:p>
        </p:txBody>
      </p:sp>
      <p:sp>
        <p:nvSpPr>
          <p:cNvPr id="21512" name="Rectangle 5"/>
          <p:cNvSpPr>
            <a:spLocks noGrp="1" noChangeArrowheads="1"/>
          </p:cNvSpPr>
          <p:nvPr>
            <p:ph idx="1"/>
          </p:nvPr>
        </p:nvSpPr>
        <p:spPr>
          <a:xfrm>
            <a:off x="4243388" y="3941763"/>
            <a:ext cx="768350" cy="6223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400" smtClean="0"/>
              <a:t>or</a:t>
            </a:r>
          </a:p>
        </p:txBody>
      </p:sp>
      <p:sp>
        <p:nvSpPr>
          <p:cNvPr id="2151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21514" name="Rectangle 30"/>
          <p:cNvSpPr>
            <a:spLocks noChangeArrowheads="1"/>
          </p:cNvSpPr>
          <p:nvPr/>
        </p:nvSpPr>
        <p:spPr bwMode="auto">
          <a:xfrm>
            <a:off x="3740150" y="2359025"/>
            <a:ext cx="1308100" cy="996950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15" name="Text Box 24"/>
          <p:cNvSpPr txBox="1">
            <a:spLocks noChangeArrowheads="1"/>
          </p:cNvSpPr>
          <p:nvPr/>
        </p:nvSpPr>
        <p:spPr bwMode="auto">
          <a:xfrm>
            <a:off x="814388" y="3282950"/>
            <a:ext cx="32766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The decision rule is:</a:t>
            </a:r>
          </a:p>
        </p:txBody>
      </p:sp>
      <p:graphicFrame>
        <p:nvGraphicFramePr>
          <p:cNvPr id="21506" name="Object 25">
            <a:hlinkClick r:id="" action="ppaction://ole?verb=0"/>
          </p:cNvPr>
          <p:cNvGraphicFramePr>
            <a:graphicFrameLocks/>
          </p:cNvGraphicFramePr>
          <p:nvPr/>
        </p:nvGraphicFramePr>
        <p:xfrm>
          <a:off x="219075" y="3795713"/>
          <a:ext cx="3981450" cy="865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7" name="Equation" r:id="rId3" imgW="1866600" imgH="431640" progId="Equation.3">
                  <p:embed/>
                </p:oleObj>
              </mc:Choice>
              <mc:Fallback>
                <p:oleObj name="Equation" r:id="rId3" imgW="1866600" imgH="431640" progId="Equation.3">
                  <p:embed/>
                  <p:pic>
                    <p:nvPicPr>
                      <p:cNvPr id="0" name="Object 2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075" y="3795713"/>
                        <a:ext cx="3981450" cy="865187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7" name="Object 27"/>
          <p:cNvGraphicFramePr>
            <a:graphicFrameLocks noChangeAspect="1"/>
          </p:cNvGraphicFramePr>
          <p:nvPr/>
        </p:nvGraphicFramePr>
        <p:xfrm>
          <a:off x="3825875" y="2428875"/>
          <a:ext cx="1147763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8" name="…quation" r:id="rId5" imgW="660240" imgH="228600" progId="Equation.3">
                  <p:embed/>
                </p:oleObj>
              </mc:Choice>
              <mc:Fallback>
                <p:oleObj name="…quation" r:id="rId5" imgW="660240" imgH="228600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5875" y="2428875"/>
                        <a:ext cx="1147763" cy="396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8" name="Object 28"/>
          <p:cNvGraphicFramePr>
            <a:graphicFrameLocks noChangeAspect="1"/>
          </p:cNvGraphicFramePr>
          <p:nvPr/>
        </p:nvGraphicFramePr>
        <p:xfrm>
          <a:off x="3825875" y="2962275"/>
          <a:ext cx="1125538" cy="39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9" name="Equation" r:id="rId7" imgW="647640" imgH="228600" progId="Equation.3">
                  <p:embed/>
                </p:oleObj>
              </mc:Choice>
              <mc:Fallback>
                <p:oleObj name="Equation" r:id="rId7" imgW="647640" imgH="228600" progId="Equation.3">
                  <p:embed/>
                  <p:pic>
                    <p:nvPicPr>
                      <p:cNvPr id="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5875" y="2962275"/>
                        <a:ext cx="1125538" cy="395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6" name="Text Box 29"/>
          <p:cNvSpPr txBox="1">
            <a:spLocks noChangeArrowheads="1"/>
          </p:cNvSpPr>
          <p:nvPr/>
        </p:nvSpPr>
        <p:spPr bwMode="auto">
          <a:xfrm>
            <a:off x="512763" y="1527175"/>
            <a:ext cx="7862887" cy="82232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Assume the population is normal and the population variance is known.  Consider the test</a:t>
            </a:r>
          </a:p>
        </p:txBody>
      </p:sp>
      <p:graphicFrame>
        <p:nvGraphicFramePr>
          <p:cNvPr id="21509" name="Object 31"/>
          <p:cNvGraphicFramePr>
            <a:graphicFrameLocks noChangeAspect="1"/>
          </p:cNvGraphicFramePr>
          <p:nvPr/>
        </p:nvGraphicFramePr>
        <p:xfrm>
          <a:off x="4718050" y="3978275"/>
          <a:ext cx="4351338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0" name="Equation" r:id="rId9" imgW="2222280" imgH="253800" progId="Equation.3">
                  <p:embed/>
                </p:oleObj>
              </mc:Choice>
              <mc:Fallback>
                <p:oleObj name="Equation" r:id="rId9" imgW="2222280" imgH="25380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8050" y="3978275"/>
                        <a:ext cx="4351338" cy="495300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7" name="Text Box 32"/>
          <p:cNvSpPr txBox="1">
            <a:spLocks noChangeArrowheads="1"/>
          </p:cNvSpPr>
          <p:nvPr/>
        </p:nvSpPr>
        <p:spPr bwMode="auto">
          <a:xfrm>
            <a:off x="401638" y="4745038"/>
            <a:ext cx="7974012" cy="82232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If the null hypothesis is false and the true mean is </a:t>
            </a:r>
            <a:r>
              <a:rPr lang="el-GR">
                <a:cs typeface="Arial" charset="0"/>
              </a:rPr>
              <a:t>μ</a:t>
            </a:r>
            <a:r>
              <a:rPr lang="en-US">
                <a:cs typeface="Arial" charset="0"/>
              </a:rPr>
              <a:t>*, then the probability of type II error is</a:t>
            </a:r>
            <a:endParaRPr lang="el-GR">
              <a:cs typeface="Arial" charset="0"/>
            </a:endParaRPr>
          </a:p>
        </p:txBody>
      </p:sp>
      <p:graphicFrame>
        <p:nvGraphicFramePr>
          <p:cNvPr id="21510" name="Object 33"/>
          <p:cNvGraphicFramePr>
            <a:graphicFrameLocks noChangeAspect="1"/>
          </p:cNvGraphicFramePr>
          <p:nvPr/>
        </p:nvGraphicFramePr>
        <p:xfrm>
          <a:off x="2174875" y="5586413"/>
          <a:ext cx="4702175" cy="941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1" name="Equation" r:id="rId11" imgW="2400120" imgH="482400" progId="Equation.3">
                  <p:embed/>
                </p:oleObj>
              </mc:Choice>
              <mc:Fallback>
                <p:oleObj name="Equation" r:id="rId11" imgW="2400120" imgH="482400" progId="Equation.3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74875" y="5586413"/>
                        <a:ext cx="4702175" cy="941387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8" name="Slide Number Placeholder 1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792C840A-8D4B-4718-B22E-C51A8CF4C924}" type="slidenum">
              <a:rPr lang="en-US" smtClean="0">
                <a:latin typeface="Arial" charset="0"/>
              </a:rPr>
              <a:pPr/>
              <a:t>37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Type II Error Example</a:t>
            </a:r>
          </a:p>
        </p:txBody>
      </p:sp>
      <p:sp>
        <p:nvSpPr>
          <p:cNvPr id="22532" name="Rectangle 5"/>
          <p:cNvSpPr>
            <a:spLocks noGrp="1" noChangeArrowheads="1"/>
          </p:cNvSpPr>
          <p:nvPr>
            <p:ph idx="1"/>
          </p:nvPr>
        </p:nvSpPr>
        <p:spPr>
          <a:xfrm>
            <a:off x="1060450" y="1527175"/>
            <a:ext cx="7754938" cy="99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200" smtClean="0"/>
              <a:t>Type II error is the probability of failing to reject a false H</a:t>
            </a:r>
            <a:r>
              <a:rPr lang="en-US" sz="3200" baseline="-25000" smtClean="0"/>
              <a:t>0</a:t>
            </a:r>
            <a:endParaRPr lang="en-US" sz="900" smtClean="0"/>
          </a:p>
        </p:txBody>
      </p:sp>
      <p:sp>
        <p:nvSpPr>
          <p:cNvPr id="2253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22534" name="Text Box 2"/>
          <p:cNvSpPr txBox="1">
            <a:spLocks noChangeArrowheads="1"/>
          </p:cNvSpPr>
          <p:nvPr/>
        </p:nvSpPr>
        <p:spPr bwMode="auto">
          <a:xfrm>
            <a:off x="2670175" y="5791200"/>
            <a:ext cx="1219200" cy="614363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Reject </a:t>
            </a:r>
          </a:p>
          <a:p>
            <a:pPr>
              <a:lnSpc>
                <a:spcPct val="40000"/>
              </a:lnSpc>
              <a:spcBef>
                <a:spcPct val="50000"/>
              </a:spcBef>
            </a:pPr>
            <a:r>
              <a:rPr lang="en-US" sz="1800"/>
              <a:t>H</a:t>
            </a:r>
            <a:r>
              <a:rPr lang="en-US" sz="1800" baseline="-25000"/>
              <a:t>0</a:t>
            </a:r>
            <a:r>
              <a:rPr lang="en-US" sz="1800"/>
              <a:t>: </a:t>
            </a:r>
            <a:r>
              <a:rPr lang="el-GR" sz="1800">
                <a:cs typeface="Arial" charset="0"/>
                <a:sym typeface="Symbol" pitchFamily="18" charset="2"/>
              </a:rPr>
              <a:t>μ</a:t>
            </a:r>
            <a:r>
              <a:rPr lang="en-US" sz="1800">
                <a:sym typeface="Symbol" pitchFamily="18" charset="2"/>
              </a:rPr>
              <a:t>  52</a:t>
            </a:r>
          </a:p>
        </p:txBody>
      </p:sp>
      <p:sp>
        <p:nvSpPr>
          <p:cNvPr id="22535" name="Text Box 3"/>
          <p:cNvSpPr txBox="1">
            <a:spLocks noChangeArrowheads="1"/>
          </p:cNvSpPr>
          <p:nvPr/>
        </p:nvSpPr>
        <p:spPr bwMode="auto">
          <a:xfrm>
            <a:off x="4864100" y="5791200"/>
            <a:ext cx="1524000" cy="587375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Do not reject </a:t>
            </a:r>
          </a:p>
          <a:p>
            <a:pPr>
              <a:lnSpc>
                <a:spcPct val="30000"/>
              </a:lnSpc>
              <a:spcBef>
                <a:spcPct val="50000"/>
              </a:spcBef>
            </a:pPr>
            <a:r>
              <a:rPr lang="en-US" sz="1800"/>
              <a:t>H</a:t>
            </a:r>
            <a:r>
              <a:rPr lang="en-US" sz="1800" baseline="-25000"/>
              <a:t>0 </a:t>
            </a:r>
            <a:r>
              <a:rPr lang="en-US" sz="1800"/>
              <a:t>: </a:t>
            </a:r>
            <a:r>
              <a:rPr lang="el-GR" sz="1800">
                <a:cs typeface="Arial" charset="0"/>
                <a:sym typeface="Symbol" pitchFamily="18" charset="2"/>
              </a:rPr>
              <a:t>μ</a:t>
            </a:r>
            <a:r>
              <a:rPr lang="en-US" sz="1800">
                <a:sym typeface="Symbol" pitchFamily="18" charset="2"/>
              </a:rPr>
              <a:t>  52</a:t>
            </a:r>
          </a:p>
        </p:txBody>
      </p:sp>
      <p:sp>
        <p:nvSpPr>
          <p:cNvPr id="22536" name="Freeform 6"/>
          <p:cNvSpPr>
            <a:spLocks/>
          </p:cNvSpPr>
          <p:nvPr/>
        </p:nvSpPr>
        <p:spPr bwMode="auto">
          <a:xfrm>
            <a:off x="3187700" y="5105400"/>
            <a:ext cx="850900" cy="228600"/>
          </a:xfrm>
          <a:custGeom>
            <a:avLst/>
            <a:gdLst>
              <a:gd name="T0" fmla="*/ 2147483647 w 536"/>
              <a:gd name="T1" fmla="*/ 2147483647 h 144"/>
              <a:gd name="T2" fmla="*/ 0 w 536"/>
              <a:gd name="T3" fmla="*/ 2147483647 h 144"/>
              <a:gd name="T4" fmla="*/ 2147483647 w 536"/>
              <a:gd name="T5" fmla="*/ 2147483647 h 144"/>
              <a:gd name="T6" fmla="*/ 2147483647 w 536"/>
              <a:gd name="T7" fmla="*/ 2147483647 h 144"/>
              <a:gd name="T8" fmla="*/ 2147483647 w 536"/>
              <a:gd name="T9" fmla="*/ 2147483647 h 144"/>
              <a:gd name="T10" fmla="*/ 2147483647 w 536"/>
              <a:gd name="T11" fmla="*/ 0 h 144"/>
              <a:gd name="T12" fmla="*/ 2147483647 w 536"/>
              <a:gd name="T13" fmla="*/ 2147483647 h 144"/>
              <a:gd name="T14" fmla="*/ 2147483647 w 536"/>
              <a:gd name="T15" fmla="*/ 2147483647 h 144"/>
              <a:gd name="T16" fmla="*/ 2147483647 w 536"/>
              <a:gd name="T17" fmla="*/ 2147483647 h 14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36"/>
              <a:gd name="T28" fmla="*/ 0 h 144"/>
              <a:gd name="T29" fmla="*/ 536 w 536"/>
              <a:gd name="T30" fmla="*/ 144 h 14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36" h="144">
                <a:moveTo>
                  <a:pt x="8" y="139"/>
                </a:moveTo>
                <a:lnTo>
                  <a:pt x="0" y="104"/>
                </a:lnTo>
                <a:lnTo>
                  <a:pt x="233" y="90"/>
                </a:lnTo>
                <a:lnTo>
                  <a:pt x="382" y="52"/>
                </a:lnTo>
                <a:lnTo>
                  <a:pt x="455" y="38"/>
                </a:lnTo>
                <a:lnTo>
                  <a:pt x="535" y="0"/>
                </a:lnTo>
                <a:lnTo>
                  <a:pt x="536" y="144"/>
                </a:lnTo>
                <a:lnTo>
                  <a:pt x="8" y="143"/>
                </a:lnTo>
                <a:lnTo>
                  <a:pt x="8" y="139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2537" name="Freeform 7"/>
          <p:cNvSpPr>
            <a:spLocks/>
          </p:cNvSpPr>
          <p:nvPr/>
        </p:nvSpPr>
        <p:spPr bwMode="auto">
          <a:xfrm>
            <a:off x="3263900" y="39624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2538" name="Freeform 8"/>
          <p:cNvSpPr>
            <a:spLocks/>
          </p:cNvSpPr>
          <p:nvPr/>
        </p:nvSpPr>
        <p:spPr bwMode="auto">
          <a:xfrm>
            <a:off x="5626100" y="39624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2539" name="Line 9"/>
          <p:cNvSpPr>
            <a:spLocks noChangeShapeType="1"/>
          </p:cNvSpPr>
          <p:nvPr/>
        </p:nvSpPr>
        <p:spPr bwMode="auto">
          <a:xfrm>
            <a:off x="3035300" y="5334000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40" name="Line 10"/>
          <p:cNvSpPr>
            <a:spLocks noChangeShapeType="1"/>
          </p:cNvSpPr>
          <p:nvPr/>
        </p:nvSpPr>
        <p:spPr bwMode="auto">
          <a:xfrm>
            <a:off x="5626100" y="3962400"/>
            <a:ext cx="0" cy="1371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2541" name="Line 11"/>
          <p:cNvSpPr>
            <a:spLocks noChangeShapeType="1"/>
          </p:cNvSpPr>
          <p:nvPr/>
        </p:nvSpPr>
        <p:spPr bwMode="auto">
          <a:xfrm>
            <a:off x="4038600" y="5638800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42" name="Line 12"/>
          <p:cNvSpPr>
            <a:spLocks noChangeShapeType="1"/>
          </p:cNvSpPr>
          <p:nvPr/>
        </p:nvSpPr>
        <p:spPr bwMode="auto">
          <a:xfrm>
            <a:off x="4025900" y="5791200"/>
            <a:ext cx="396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43" name="Freeform 13"/>
          <p:cNvSpPr>
            <a:spLocks/>
          </p:cNvSpPr>
          <p:nvPr/>
        </p:nvSpPr>
        <p:spPr bwMode="auto">
          <a:xfrm>
            <a:off x="1054100" y="39624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2544" name="Freeform 14"/>
          <p:cNvSpPr>
            <a:spLocks/>
          </p:cNvSpPr>
          <p:nvPr/>
        </p:nvSpPr>
        <p:spPr bwMode="auto">
          <a:xfrm>
            <a:off x="3416300" y="39624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2545" name="Line 15"/>
          <p:cNvSpPr>
            <a:spLocks noChangeShapeType="1"/>
          </p:cNvSpPr>
          <p:nvPr/>
        </p:nvSpPr>
        <p:spPr bwMode="auto">
          <a:xfrm>
            <a:off x="838200" y="5334000"/>
            <a:ext cx="6248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46" name="Line 16"/>
          <p:cNvSpPr>
            <a:spLocks noChangeShapeType="1"/>
          </p:cNvSpPr>
          <p:nvPr/>
        </p:nvSpPr>
        <p:spPr bwMode="auto">
          <a:xfrm>
            <a:off x="3416300" y="3962400"/>
            <a:ext cx="0" cy="1371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2547" name="Line 17"/>
          <p:cNvSpPr>
            <a:spLocks noChangeShapeType="1"/>
          </p:cNvSpPr>
          <p:nvPr/>
        </p:nvSpPr>
        <p:spPr bwMode="auto">
          <a:xfrm flipH="1">
            <a:off x="2578100" y="5791200"/>
            <a:ext cx="1447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48" name="Text Box 18"/>
          <p:cNvSpPr txBox="1">
            <a:spLocks noChangeArrowheads="1"/>
          </p:cNvSpPr>
          <p:nvPr/>
        </p:nvSpPr>
        <p:spPr bwMode="auto">
          <a:xfrm>
            <a:off x="5397500" y="5334000"/>
            <a:ext cx="5334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52</a:t>
            </a:r>
          </a:p>
        </p:txBody>
      </p:sp>
      <p:sp>
        <p:nvSpPr>
          <p:cNvPr id="22549" name="Text Box 19"/>
          <p:cNvSpPr txBox="1">
            <a:spLocks noChangeArrowheads="1"/>
          </p:cNvSpPr>
          <p:nvPr/>
        </p:nvSpPr>
        <p:spPr bwMode="auto">
          <a:xfrm>
            <a:off x="3111500" y="5334000"/>
            <a:ext cx="5334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50</a:t>
            </a:r>
          </a:p>
        </p:txBody>
      </p:sp>
      <p:sp>
        <p:nvSpPr>
          <p:cNvPr id="22550" name="Rectangle 20"/>
          <p:cNvSpPr>
            <a:spLocks noChangeArrowheads="1"/>
          </p:cNvSpPr>
          <p:nvPr/>
        </p:nvSpPr>
        <p:spPr bwMode="auto">
          <a:xfrm>
            <a:off x="1371600" y="2590800"/>
            <a:ext cx="6159500" cy="965200"/>
          </a:xfrm>
          <a:prstGeom prst="rect">
            <a:avLst/>
          </a:prstGeom>
          <a:solidFill>
            <a:srgbClr val="FDE0BD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2800"/>
              <a:t>Suppose we fail to reject </a:t>
            </a:r>
            <a:r>
              <a:rPr lang="en-US" sz="2800" b="1">
                <a:solidFill>
                  <a:schemeClr val="hlink"/>
                </a:solidFill>
              </a:rPr>
              <a:t>H</a:t>
            </a:r>
            <a:r>
              <a:rPr lang="en-US" sz="2800" b="1" baseline="-25000">
                <a:solidFill>
                  <a:schemeClr val="hlink"/>
                </a:solidFill>
              </a:rPr>
              <a:t>0</a:t>
            </a:r>
            <a:r>
              <a:rPr lang="en-US" sz="2800" b="1">
                <a:solidFill>
                  <a:schemeClr val="hlink"/>
                </a:solidFill>
              </a:rPr>
              <a:t>: </a:t>
            </a:r>
            <a:r>
              <a:rPr lang="el-GR" sz="2800" b="1">
                <a:solidFill>
                  <a:schemeClr val="hlink"/>
                </a:solidFill>
                <a:cs typeface="Arial" charset="0"/>
                <a:sym typeface="Symbol" pitchFamily="18" charset="2"/>
              </a:rPr>
              <a:t>μ</a:t>
            </a:r>
            <a:r>
              <a:rPr lang="en-US" sz="2800" b="1">
                <a:solidFill>
                  <a:schemeClr val="hlink"/>
                </a:solidFill>
                <a:sym typeface="Symbol" pitchFamily="18" charset="2"/>
              </a:rPr>
              <a:t>  52</a:t>
            </a:r>
            <a:r>
              <a:rPr lang="en-US" sz="2800">
                <a:sym typeface="Symbol" pitchFamily="18" charset="2"/>
              </a:rPr>
              <a:t> 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2800">
                <a:sym typeface="Symbol" pitchFamily="18" charset="2"/>
              </a:rPr>
              <a:t>when in fact the true mean is </a:t>
            </a:r>
            <a:r>
              <a:rPr lang="el-GR" sz="2800" b="1">
                <a:solidFill>
                  <a:schemeClr val="folHlink"/>
                </a:solidFill>
                <a:cs typeface="Arial" charset="0"/>
                <a:sym typeface="Symbol" pitchFamily="18" charset="2"/>
              </a:rPr>
              <a:t>μ</a:t>
            </a:r>
            <a:r>
              <a:rPr lang="en-US" sz="2800" b="1">
                <a:solidFill>
                  <a:schemeClr val="folHlink"/>
                </a:solidFill>
                <a:cs typeface="Arial" charset="0"/>
                <a:sym typeface="Symbol" pitchFamily="18" charset="2"/>
              </a:rPr>
              <a:t>*</a:t>
            </a:r>
            <a:r>
              <a:rPr lang="en-US" sz="2800" b="1">
                <a:solidFill>
                  <a:schemeClr val="folHlink"/>
                </a:solidFill>
                <a:sym typeface="Symbol" pitchFamily="18" charset="2"/>
              </a:rPr>
              <a:t> = 50</a:t>
            </a:r>
          </a:p>
        </p:txBody>
      </p:sp>
      <p:sp>
        <p:nvSpPr>
          <p:cNvPr id="22551" name="Line 21"/>
          <p:cNvSpPr>
            <a:spLocks noChangeShapeType="1"/>
          </p:cNvSpPr>
          <p:nvPr/>
        </p:nvSpPr>
        <p:spPr bwMode="auto">
          <a:xfrm>
            <a:off x="3200400" y="4876800"/>
            <a:ext cx="533400" cy="381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552" name="Rectangle 22"/>
          <p:cNvSpPr>
            <a:spLocks noChangeArrowheads="1"/>
          </p:cNvSpPr>
          <p:nvPr/>
        </p:nvSpPr>
        <p:spPr bwMode="auto">
          <a:xfrm flipH="1">
            <a:off x="2895600" y="4495800"/>
            <a:ext cx="3810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</a:t>
            </a:r>
            <a:endParaRPr lang="en-US"/>
          </a:p>
        </p:txBody>
      </p:sp>
      <p:sp>
        <p:nvSpPr>
          <p:cNvPr id="22553" name="Line 23"/>
          <p:cNvSpPr>
            <a:spLocks noChangeShapeType="1"/>
          </p:cNvSpPr>
          <p:nvPr/>
        </p:nvSpPr>
        <p:spPr bwMode="auto">
          <a:xfrm flipV="1">
            <a:off x="4038600" y="5105400"/>
            <a:ext cx="0" cy="5334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2530" name="Object 25"/>
          <p:cNvGraphicFramePr>
            <a:graphicFrameLocks noChangeAspect="1"/>
          </p:cNvGraphicFramePr>
          <p:nvPr/>
        </p:nvGraphicFramePr>
        <p:xfrm>
          <a:off x="3949700" y="5989638"/>
          <a:ext cx="393700" cy="474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3" name="Equation" r:id="rId3" imgW="190440" imgH="228600" progId="Equation.3">
                  <p:embed/>
                </p:oleObj>
              </mc:Choice>
              <mc:Fallback>
                <p:oleObj name="Equation" r:id="rId3" imgW="190440" imgH="22860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9700" y="5989638"/>
                        <a:ext cx="393700" cy="4746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54" name="Slide Number Placeholder 2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B86387D7-029E-4857-B7C9-EE76FCBB014B}" type="slidenum">
              <a:rPr lang="en-US" smtClean="0">
                <a:latin typeface="Arial" charset="0"/>
              </a:rPr>
              <a:pPr/>
              <a:t>38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Type II Error Example</a:t>
            </a:r>
          </a:p>
        </p:txBody>
      </p:sp>
      <p:sp>
        <p:nvSpPr>
          <p:cNvPr id="23556" name="Rectangle 6"/>
          <p:cNvSpPr>
            <a:spLocks noGrp="1" noChangeArrowheads="1"/>
          </p:cNvSpPr>
          <p:nvPr>
            <p:ph idx="1"/>
          </p:nvPr>
        </p:nvSpPr>
        <p:spPr>
          <a:xfrm>
            <a:off x="838200" y="1868488"/>
            <a:ext cx="8077200" cy="1343025"/>
          </a:xfrm>
        </p:spPr>
        <p:txBody>
          <a:bodyPr/>
          <a:lstStyle/>
          <a:p>
            <a:pPr eaLnBrk="1" hangingPunct="1"/>
            <a:r>
              <a:rPr lang="en-US" sz="2700" smtClean="0"/>
              <a:t>Suppose we do not reject </a:t>
            </a:r>
            <a:r>
              <a:rPr lang="en-US" sz="2700" smtClean="0">
                <a:solidFill>
                  <a:schemeClr val="hlink"/>
                </a:solidFill>
              </a:rPr>
              <a:t>H</a:t>
            </a:r>
            <a:r>
              <a:rPr lang="en-US" sz="2700" baseline="-25000" smtClean="0">
                <a:solidFill>
                  <a:schemeClr val="hlink"/>
                </a:solidFill>
              </a:rPr>
              <a:t>0</a:t>
            </a:r>
            <a:r>
              <a:rPr lang="en-US" sz="2700" smtClean="0">
                <a:solidFill>
                  <a:schemeClr val="hlink"/>
                </a:solidFill>
              </a:rPr>
              <a:t>:</a:t>
            </a:r>
            <a:r>
              <a:rPr lang="en-US" smtClean="0">
                <a:solidFill>
                  <a:schemeClr val="hlink"/>
                </a:solidFill>
              </a:rPr>
              <a:t> </a:t>
            </a:r>
            <a:r>
              <a:rPr lang="el-GR" smtClean="0">
                <a:solidFill>
                  <a:schemeClr val="hlink"/>
                </a:solidFill>
                <a:cs typeface="Arial" charset="0"/>
                <a:sym typeface="Symbol" pitchFamily="18" charset="2"/>
              </a:rPr>
              <a:t>μ</a:t>
            </a:r>
            <a:r>
              <a:rPr lang="en-US" smtClean="0">
                <a:solidFill>
                  <a:schemeClr val="hlink"/>
                </a:solidFill>
                <a:sym typeface="Symbol" pitchFamily="18" charset="2"/>
              </a:rPr>
              <a:t>  52</a:t>
            </a:r>
            <a:r>
              <a:rPr lang="en-US" smtClean="0">
                <a:sym typeface="Symbol" pitchFamily="18" charset="2"/>
              </a:rPr>
              <a:t> when in fact the true mean is </a:t>
            </a:r>
            <a:r>
              <a:rPr lang="el-GR" smtClean="0">
                <a:solidFill>
                  <a:schemeClr val="folHlink"/>
                </a:solidFill>
                <a:cs typeface="Arial" charset="0"/>
                <a:sym typeface="Symbol" pitchFamily="18" charset="2"/>
              </a:rPr>
              <a:t>μ</a:t>
            </a:r>
            <a:r>
              <a:rPr lang="en-US" smtClean="0">
                <a:solidFill>
                  <a:schemeClr val="folHlink"/>
                </a:solidFill>
                <a:sym typeface="Symbol" pitchFamily="18" charset="2"/>
              </a:rPr>
              <a:t>* = 50</a:t>
            </a:r>
          </a:p>
        </p:txBody>
      </p:sp>
      <p:sp>
        <p:nvSpPr>
          <p:cNvPr id="2355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23558" name="Text Box 2"/>
          <p:cNvSpPr txBox="1">
            <a:spLocks noChangeArrowheads="1"/>
          </p:cNvSpPr>
          <p:nvPr/>
        </p:nvSpPr>
        <p:spPr bwMode="auto">
          <a:xfrm>
            <a:off x="2895600" y="5943600"/>
            <a:ext cx="990600" cy="496888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Reject </a:t>
            </a:r>
          </a:p>
          <a:p>
            <a:pPr>
              <a:lnSpc>
                <a:spcPct val="40000"/>
              </a:lnSpc>
              <a:spcBef>
                <a:spcPct val="50000"/>
              </a:spcBef>
            </a:pPr>
            <a:r>
              <a:rPr lang="en-US" sz="1400"/>
              <a:t>H</a:t>
            </a:r>
            <a:r>
              <a:rPr lang="en-US" sz="1400" baseline="-25000"/>
              <a:t>0</a:t>
            </a:r>
            <a:r>
              <a:rPr lang="en-US" sz="1400"/>
              <a:t>: </a:t>
            </a:r>
            <a:r>
              <a:rPr lang="el-GR" sz="1400">
                <a:sym typeface="Symbol" pitchFamily="18" charset="2"/>
              </a:rPr>
              <a:t>μ</a:t>
            </a:r>
            <a:r>
              <a:rPr lang="en-US" sz="1400">
                <a:sym typeface="Symbol" pitchFamily="18" charset="2"/>
              </a:rPr>
              <a:t>  52</a:t>
            </a:r>
          </a:p>
        </p:txBody>
      </p:sp>
      <p:sp>
        <p:nvSpPr>
          <p:cNvPr id="23559" name="Text Box 3"/>
          <p:cNvSpPr txBox="1">
            <a:spLocks noChangeArrowheads="1"/>
          </p:cNvSpPr>
          <p:nvPr/>
        </p:nvSpPr>
        <p:spPr bwMode="auto">
          <a:xfrm>
            <a:off x="4876800" y="5943600"/>
            <a:ext cx="1524000" cy="474663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Do not reject </a:t>
            </a:r>
          </a:p>
          <a:p>
            <a:pPr>
              <a:lnSpc>
                <a:spcPct val="30000"/>
              </a:lnSpc>
              <a:spcBef>
                <a:spcPct val="50000"/>
              </a:spcBef>
            </a:pPr>
            <a:r>
              <a:rPr lang="en-US" sz="1400"/>
              <a:t>H</a:t>
            </a:r>
            <a:r>
              <a:rPr lang="en-US" sz="1400" baseline="-25000"/>
              <a:t>0 </a:t>
            </a:r>
            <a:r>
              <a:rPr lang="en-US" sz="1400"/>
              <a:t>: </a:t>
            </a:r>
            <a:r>
              <a:rPr lang="el-GR" sz="1400">
                <a:sym typeface="Symbol" pitchFamily="18" charset="2"/>
              </a:rPr>
              <a:t>μ</a:t>
            </a:r>
            <a:r>
              <a:rPr lang="en-US" sz="1400">
                <a:sym typeface="Symbol" pitchFamily="18" charset="2"/>
              </a:rPr>
              <a:t>  52</a:t>
            </a:r>
          </a:p>
        </p:txBody>
      </p:sp>
      <p:sp>
        <p:nvSpPr>
          <p:cNvPr id="23560" name="Line 4"/>
          <p:cNvSpPr>
            <a:spLocks noChangeShapeType="1"/>
          </p:cNvSpPr>
          <p:nvPr/>
        </p:nvSpPr>
        <p:spPr bwMode="auto">
          <a:xfrm>
            <a:off x="2057400" y="3962400"/>
            <a:ext cx="609600" cy="609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61" name="Freeform 7"/>
          <p:cNvSpPr>
            <a:spLocks/>
          </p:cNvSpPr>
          <p:nvPr/>
        </p:nvSpPr>
        <p:spPr bwMode="auto">
          <a:xfrm>
            <a:off x="3200400" y="5257800"/>
            <a:ext cx="833438" cy="228600"/>
          </a:xfrm>
          <a:custGeom>
            <a:avLst/>
            <a:gdLst>
              <a:gd name="T0" fmla="*/ 2147483647 w 582"/>
              <a:gd name="T1" fmla="*/ 2147483647 h 183"/>
              <a:gd name="T2" fmla="*/ 0 w 582"/>
              <a:gd name="T3" fmla="*/ 2147483647 h 183"/>
              <a:gd name="T4" fmla="*/ 2147483647 w 582"/>
              <a:gd name="T5" fmla="*/ 2147483647 h 183"/>
              <a:gd name="T6" fmla="*/ 2147483647 w 582"/>
              <a:gd name="T7" fmla="*/ 2147483647 h 183"/>
              <a:gd name="T8" fmla="*/ 2147483647 w 582"/>
              <a:gd name="T9" fmla="*/ 2147483647 h 183"/>
              <a:gd name="T10" fmla="*/ 2147483647 w 582"/>
              <a:gd name="T11" fmla="*/ 0 h 183"/>
              <a:gd name="T12" fmla="*/ 2147483647 w 582"/>
              <a:gd name="T13" fmla="*/ 2147483647 h 183"/>
              <a:gd name="T14" fmla="*/ 2147483647 w 582"/>
              <a:gd name="T15" fmla="*/ 2147483647 h 183"/>
              <a:gd name="T16" fmla="*/ 2147483647 w 582"/>
              <a:gd name="T17" fmla="*/ 2147483647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82"/>
              <a:gd name="T28" fmla="*/ 0 h 183"/>
              <a:gd name="T29" fmla="*/ 582 w 582"/>
              <a:gd name="T30" fmla="*/ 183 h 18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82" h="183">
                <a:moveTo>
                  <a:pt x="9" y="177"/>
                </a:moveTo>
                <a:lnTo>
                  <a:pt x="0" y="132"/>
                </a:lnTo>
                <a:lnTo>
                  <a:pt x="258" y="114"/>
                </a:lnTo>
                <a:lnTo>
                  <a:pt x="423" y="66"/>
                </a:lnTo>
                <a:lnTo>
                  <a:pt x="504" y="48"/>
                </a:lnTo>
                <a:lnTo>
                  <a:pt x="582" y="0"/>
                </a:lnTo>
                <a:lnTo>
                  <a:pt x="582" y="183"/>
                </a:lnTo>
                <a:lnTo>
                  <a:pt x="9" y="182"/>
                </a:lnTo>
                <a:lnTo>
                  <a:pt x="9" y="177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3562" name="Freeform 8"/>
          <p:cNvSpPr>
            <a:spLocks/>
          </p:cNvSpPr>
          <p:nvPr/>
        </p:nvSpPr>
        <p:spPr bwMode="auto">
          <a:xfrm>
            <a:off x="3276600" y="41148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3563" name="Freeform 9"/>
          <p:cNvSpPr>
            <a:spLocks/>
          </p:cNvSpPr>
          <p:nvPr/>
        </p:nvSpPr>
        <p:spPr bwMode="auto">
          <a:xfrm>
            <a:off x="5638800" y="41148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3564" name="Line 10"/>
          <p:cNvSpPr>
            <a:spLocks noChangeShapeType="1"/>
          </p:cNvSpPr>
          <p:nvPr/>
        </p:nvSpPr>
        <p:spPr bwMode="auto">
          <a:xfrm>
            <a:off x="3048000" y="5486400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65" name="Line 11"/>
          <p:cNvSpPr>
            <a:spLocks noChangeShapeType="1"/>
          </p:cNvSpPr>
          <p:nvPr/>
        </p:nvSpPr>
        <p:spPr bwMode="auto">
          <a:xfrm>
            <a:off x="5638800" y="4114800"/>
            <a:ext cx="0" cy="1371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3566" name="Line 12"/>
          <p:cNvSpPr>
            <a:spLocks noChangeShapeType="1"/>
          </p:cNvSpPr>
          <p:nvPr/>
        </p:nvSpPr>
        <p:spPr bwMode="auto">
          <a:xfrm>
            <a:off x="4038600" y="5791200"/>
            <a:ext cx="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67" name="Line 13"/>
          <p:cNvSpPr>
            <a:spLocks noChangeShapeType="1"/>
          </p:cNvSpPr>
          <p:nvPr/>
        </p:nvSpPr>
        <p:spPr bwMode="auto">
          <a:xfrm>
            <a:off x="4038600" y="5943600"/>
            <a:ext cx="396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68" name="Freeform 14"/>
          <p:cNvSpPr>
            <a:spLocks/>
          </p:cNvSpPr>
          <p:nvPr/>
        </p:nvSpPr>
        <p:spPr bwMode="auto">
          <a:xfrm>
            <a:off x="1066800" y="41148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3569" name="Freeform 15"/>
          <p:cNvSpPr>
            <a:spLocks/>
          </p:cNvSpPr>
          <p:nvPr/>
        </p:nvSpPr>
        <p:spPr bwMode="auto">
          <a:xfrm>
            <a:off x="3429000" y="41148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3570" name="Line 16"/>
          <p:cNvSpPr>
            <a:spLocks noChangeShapeType="1"/>
          </p:cNvSpPr>
          <p:nvPr/>
        </p:nvSpPr>
        <p:spPr bwMode="auto">
          <a:xfrm>
            <a:off x="914400" y="5486400"/>
            <a:ext cx="6172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71" name="Line 17"/>
          <p:cNvSpPr>
            <a:spLocks noChangeShapeType="1"/>
          </p:cNvSpPr>
          <p:nvPr/>
        </p:nvSpPr>
        <p:spPr bwMode="auto">
          <a:xfrm>
            <a:off x="3429000" y="4114800"/>
            <a:ext cx="0" cy="1371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3572" name="Line 18"/>
          <p:cNvSpPr>
            <a:spLocks noChangeShapeType="1"/>
          </p:cNvSpPr>
          <p:nvPr/>
        </p:nvSpPr>
        <p:spPr bwMode="auto">
          <a:xfrm flipH="1">
            <a:off x="2590800" y="5943600"/>
            <a:ext cx="1447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73" name="Text Box 19"/>
          <p:cNvSpPr txBox="1">
            <a:spLocks noChangeArrowheads="1"/>
          </p:cNvSpPr>
          <p:nvPr/>
        </p:nvSpPr>
        <p:spPr bwMode="auto">
          <a:xfrm>
            <a:off x="5410200" y="5486400"/>
            <a:ext cx="5334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52</a:t>
            </a:r>
          </a:p>
        </p:txBody>
      </p:sp>
      <p:sp>
        <p:nvSpPr>
          <p:cNvPr id="23574" name="Text Box 20"/>
          <p:cNvSpPr txBox="1">
            <a:spLocks noChangeArrowheads="1"/>
          </p:cNvSpPr>
          <p:nvPr/>
        </p:nvSpPr>
        <p:spPr bwMode="auto">
          <a:xfrm>
            <a:off x="3124200" y="5486400"/>
            <a:ext cx="5334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50</a:t>
            </a:r>
          </a:p>
        </p:txBody>
      </p:sp>
      <p:sp>
        <p:nvSpPr>
          <p:cNvPr id="23575" name="Line 21"/>
          <p:cNvSpPr>
            <a:spLocks noChangeShapeType="1"/>
          </p:cNvSpPr>
          <p:nvPr/>
        </p:nvSpPr>
        <p:spPr bwMode="auto">
          <a:xfrm flipH="1" flipV="1">
            <a:off x="4022725" y="3136900"/>
            <a:ext cx="36513" cy="3071813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76" name="Line 22"/>
          <p:cNvSpPr>
            <a:spLocks noChangeShapeType="1"/>
          </p:cNvSpPr>
          <p:nvPr/>
        </p:nvSpPr>
        <p:spPr bwMode="auto">
          <a:xfrm>
            <a:off x="4038600" y="3886200"/>
            <a:ext cx="3886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77" name="Text Box 23"/>
          <p:cNvSpPr txBox="1">
            <a:spLocks noChangeArrowheads="1"/>
          </p:cNvSpPr>
          <p:nvPr/>
        </p:nvSpPr>
        <p:spPr bwMode="auto">
          <a:xfrm>
            <a:off x="228600" y="3276600"/>
            <a:ext cx="3124200" cy="720725"/>
          </a:xfrm>
          <a:prstGeom prst="rect">
            <a:avLst/>
          </a:prstGeom>
          <a:solidFill>
            <a:srgbClr val="FDE0BD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/>
              <a:t>This is the true distribution of  x  </a:t>
            </a:r>
            <a:r>
              <a:rPr lang="en-US" sz="2000" b="1">
                <a:solidFill>
                  <a:schemeClr val="folHlink"/>
                </a:solidFill>
              </a:rPr>
              <a:t>if </a:t>
            </a:r>
            <a:r>
              <a:rPr lang="el-GR" sz="2000" b="1">
                <a:solidFill>
                  <a:schemeClr val="folHlink"/>
                </a:solidFill>
                <a:sym typeface="Symbol" pitchFamily="18" charset="2"/>
              </a:rPr>
              <a:t>μ</a:t>
            </a:r>
            <a:r>
              <a:rPr lang="en-US" sz="2000" b="1">
                <a:solidFill>
                  <a:schemeClr val="folHlink"/>
                </a:solidFill>
                <a:sym typeface="Symbol" pitchFamily="18" charset="2"/>
              </a:rPr>
              <a:t> = 50</a:t>
            </a:r>
          </a:p>
        </p:txBody>
      </p:sp>
      <p:sp>
        <p:nvSpPr>
          <p:cNvPr id="23578" name="Line 24"/>
          <p:cNvSpPr>
            <a:spLocks noChangeShapeType="1"/>
          </p:cNvSpPr>
          <p:nvPr/>
        </p:nvSpPr>
        <p:spPr bwMode="auto">
          <a:xfrm>
            <a:off x="1981200" y="36576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79" name="Text Box 25"/>
          <p:cNvSpPr txBox="1">
            <a:spLocks noChangeArrowheads="1"/>
          </p:cNvSpPr>
          <p:nvPr/>
        </p:nvSpPr>
        <p:spPr bwMode="auto">
          <a:xfrm>
            <a:off x="4267200" y="3048000"/>
            <a:ext cx="3505200" cy="720725"/>
          </a:xfrm>
          <a:prstGeom prst="rect">
            <a:avLst/>
          </a:prstGeom>
          <a:solidFill>
            <a:srgbClr val="CCECFF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/>
              <a:t>This is the range of </a:t>
            </a:r>
            <a:r>
              <a:rPr lang="en-US" sz="1200"/>
              <a:t> </a:t>
            </a:r>
            <a:r>
              <a:rPr lang="en-US" sz="2000"/>
              <a:t>x where H</a:t>
            </a:r>
            <a:r>
              <a:rPr lang="en-US" sz="2000" baseline="-25000"/>
              <a:t>0</a:t>
            </a:r>
            <a:r>
              <a:rPr lang="en-US" sz="2000"/>
              <a:t> is </a:t>
            </a:r>
            <a:r>
              <a:rPr lang="en-US" sz="2000" b="1"/>
              <a:t>not rejected</a:t>
            </a:r>
            <a:endParaRPr lang="en-US" sz="2000" b="1">
              <a:sym typeface="Symbol" pitchFamily="18" charset="2"/>
            </a:endParaRPr>
          </a:p>
        </p:txBody>
      </p:sp>
      <p:sp>
        <p:nvSpPr>
          <p:cNvPr id="23580" name="Line 26"/>
          <p:cNvSpPr>
            <a:spLocks noChangeShapeType="1"/>
          </p:cNvSpPr>
          <p:nvPr/>
        </p:nvSpPr>
        <p:spPr bwMode="auto">
          <a:xfrm>
            <a:off x="6629400" y="31242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81" name="Text Box 27"/>
          <p:cNvSpPr txBox="1">
            <a:spLocks noChangeArrowheads="1"/>
          </p:cNvSpPr>
          <p:nvPr/>
        </p:nvSpPr>
        <p:spPr bwMode="auto">
          <a:xfrm>
            <a:off x="7543800" y="1219200"/>
            <a:ext cx="14747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graphicFrame>
        <p:nvGraphicFramePr>
          <p:cNvPr id="23554" name="Object 28"/>
          <p:cNvGraphicFramePr>
            <a:graphicFrameLocks noChangeAspect="1"/>
          </p:cNvGraphicFramePr>
          <p:nvPr/>
        </p:nvGraphicFramePr>
        <p:xfrm>
          <a:off x="3959225" y="6172200"/>
          <a:ext cx="393700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7" name="Equation" r:id="rId3" imgW="190440" imgH="228600" progId="Equation.3">
                  <p:embed/>
                </p:oleObj>
              </mc:Choice>
              <mc:Fallback>
                <p:oleObj name="Equation" r:id="rId3" imgW="190440" imgH="228600" progId="Equation.3">
                  <p:embed/>
                  <p:pic>
                    <p:nvPicPr>
                      <p:cNvPr id="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9225" y="6172200"/>
                        <a:ext cx="393700" cy="474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82" name="Slide Number Placeholder 30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453F919E-3229-4723-AB8F-DF2299E748B4}" type="slidenum">
              <a:rPr lang="en-US" smtClean="0">
                <a:latin typeface="Arial" charset="0"/>
              </a:rPr>
              <a:pPr/>
              <a:t>39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Type II Error Example</a:t>
            </a:r>
          </a:p>
        </p:txBody>
      </p:sp>
      <p:sp>
        <p:nvSpPr>
          <p:cNvPr id="24581" name="Rectangle 6"/>
          <p:cNvSpPr>
            <a:spLocks noGrp="1" noChangeArrowheads="1"/>
          </p:cNvSpPr>
          <p:nvPr>
            <p:ph idx="1"/>
          </p:nvPr>
        </p:nvSpPr>
        <p:spPr>
          <a:xfrm>
            <a:off x="838200" y="1868488"/>
            <a:ext cx="7086600" cy="1174750"/>
          </a:xfrm>
        </p:spPr>
        <p:txBody>
          <a:bodyPr/>
          <a:lstStyle/>
          <a:p>
            <a:pPr eaLnBrk="1" hangingPunct="1"/>
            <a:r>
              <a:rPr lang="en-US" sz="2700" smtClean="0"/>
              <a:t>Suppose we do not reject </a:t>
            </a:r>
            <a:r>
              <a:rPr lang="en-US" sz="2700" smtClean="0">
                <a:solidFill>
                  <a:schemeClr val="hlink"/>
                </a:solidFill>
              </a:rPr>
              <a:t>H</a:t>
            </a:r>
            <a:r>
              <a:rPr lang="en-US" sz="2700" baseline="-25000" smtClean="0">
                <a:solidFill>
                  <a:schemeClr val="hlink"/>
                </a:solidFill>
              </a:rPr>
              <a:t>0</a:t>
            </a:r>
            <a:r>
              <a:rPr lang="en-US" sz="2700" smtClean="0">
                <a:solidFill>
                  <a:schemeClr val="hlink"/>
                </a:solidFill>
              </a:rPr>
              <a:t>:</a:t>
            </a:r>
            <a:r>
              <a:rPr lang="en-US" smtClean="0">
                <a:solidFill>
                  <a:schemeClr val="hlink"/>
                </a:solidFill>
              </a:rPr>
              <a:t> </a:t>
            </a:r>
            <a:r>
              <a:rPr lang="el-GR" smtClean="0">
                <a:solidFill>
                  <a:schemeClr val="hlink"/>
                </a:solidFill>
                <a:cs typeface="Arial" charset="0"/>
                <a:sym typeface="Symbol" pitchFamily="18" charset="2"/>
              </a:rPr>
              <a:t>μ</a:t>
            </a:r>
            <a:r>
              <a:rPr lang="en-US" smtClean="0">
                <a:solidFill>
                  <a:schemeClr val="hlink"/>
                </a:solidFill>
                <a:sym typeface="Symbol" pitchFamily="18" charset="2"/>
              </a:rPr>
              <a:t>  52</a:t>
            </a:r>
            <a:r>
              <a:rPr lang="en-US" smtClean="0">
                <a:sym typeface="Symbol" pitchFamily="18" charset="2"/>
              </a:rPr>
              <a:t> when in fact the true mean is </a:t>
            </a:r>
            <a:r>
              <a:rPr lang="el-GR" smtClean="0">
                <a:solidFill>
                  <a:schemeClr val="folHlink"/>
                </a:solidFill>
                <a:cs typeface="Arial" charset="0"/>
                <a:sym typeface="Symbol" pitchFamily="18" charset="2"/>
              </a:rPr>
              <a:t>μ</a:t>
            </a:r>
            <a:r>
              <a:rPr lang="en-US" smtClean="0">
                <a:solidFill>
                  <a:schemeClr val="folHlink"/>
                </a:solidFill>
                <a:cs typeface="Arial" charset="0"/>
                <a:sym typeface="Symbol" pitchFamily="18" charset="2"/>
              </a:rPr>
              <a:t>*</a:t>
            </a:r>
            <a:r>
              <a:rPr lang="en-US" smtClean="0">
                <a:solidFill>
                  <a:schemeClr val="folHlink"/>
                </a:solidFill>
                <a:sym typeface="Symbol" pitchFamily="18" charset="2"/>
              </a:rPr>
              <a:t> = 50</a:t>
            </a:r>
            <a:endParaRPr lang="en-US" smtClean="0">
              <a:sym typeface="Symbol" pitchFamily="18" charset="2"/>
            </a:endParaRPr>
          </a:p>
        </p:txBody>
      </p:sp>
      <p:sp>
        <p:nvSpPr>
          <p:cNvPr id="2458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24583" name="Text Box 2"/>
          <p:cNvSpPr txBox="1">
            <a:spLocks noChangeArrowheads="1"/>
          </p:cNvSpPr>
          <p:nvPr/>
        </p:nvSpPr>
        <p:spPr bwMode="auto">
          <a:xfrm>
            <a:off x="2895600" y="5943600"/>
            <a:ext cx="990600" cy="496888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Reject </a:t>
            </a:r>
          </a:p>
          <a:p>
            <a:pPr>
              <a:lnSpc>
                <a:spcPct val="40000"/>
              </a:lnSpc>
              <a:spcBef>
                <a:spcPct val="50000"/>
              </a:spcBef>
            </a:pPr>
            <a:r>
              <a:rPr lang="en-US" sz="1400"/>
              <a:t>H</a:t>
            </a:r>
            <a:r>
              <a:rPr lang="en-US" sz="1400" baseline="-25000"/>
              <a:t>0</a:t>
            </a:r>
            <a:r>
              <a:rPr lang="en-US" sz="1400"/>
              <a:t>: </a:t>
            </a:r>
            <a:r>
              <a:rPr lang="el-GR" sz="1400">
                <a:cs typeface="Arial" charset="0"/>
                <a:sym typeface="Symbol" pitchFamily="18" charset="2"/>
              </a:rPr>
              <a:t>μ</a:t>
            </a:r>
            <a:r>
              <a:rPr lang="en-US" sz="1400">
                <a:sym typeface="Symbol" pitchFamily="18" charset="2"/>
              </a:rPr>
              <a:t>  52</a:t>
            </a:r>
          </a:p>
        </p:txBody>
      </p:sp>
      <p:sp>
        <p:nvSpPr>
          <p:cNvPr id="24584" name="Text Box 3"/>
          <p:cNvSpPr txBox="1">
            <a:spLocks noChangeArrowheads="1"/>
          </p:cNvSpPr>
          <p:nvPr/>
        </p:nvSpPr>
        <p:spPr bwMode="auto">
          <a:xfrm>
            <a:off x="4876800" y="5943600"/>
            <a:ext cx="1524000" cy="474663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Do not reject </a:t>
            </a:r>
          </a:p>
          <a:p>
            <a:pPr>
              <a:lnSpc>
                <a:spcPct val="30000"/>
              </a:lnSpc>
              <a:spcBef>
                <a:spcPct val="50000"/>
              </a:spcBef>
            </a:pPr>
            <a:r>
              <a:rPr lang="en-US" sz="1400"/>
              <a:t>H</a:t>
            </a:r>
            <a:r>
              <a:rPr lang="en-US" sz="1400" baseline="-25000"/>
              <a:t>0 </a:t>
            </a:r>
            <a:r>
              <a:rPr lang="en-US" sz="1400"/>
              <a:t>: </a:t>
            </a:r>
            <a:r>
              <a:rPr lang="el-GR" sz="1400">
                <a:cs typeface="Arial" charset="0"/>
                <a:sym typeface="Symbol" pitchFamily="18" charset="2"/>
              </a:rPr>
              <a:t>μ</a:t>
            </a:r>
            <a:r>
              <a:rPr lang="en-US" sz="1400">
                <a:sym typeface="Symbol" pitchFamily="18" charset="2"/>
              </a:rPr>
              <a:t>  52</a:t>
            </a:r>
          </a:p>
        </p:txBody>
      </p:sp>
      <p:sp>
        <p:nvSpPr>
          <p:cNvPr id="24585" name="Freeform 4"/>
          <p:cNvSpPr>
            <a:spLocks/>
          </p:cNvSpPr>
          <p:nvPr/>
        </p:nvSpPr>
        <p:spPr bwMode="auto">
          <a:xfrm>
            <a:off x="4038600" y="4495800"/>
            <a:ext cx="1676400" cy="990600"/>
          </a:xfrm>
          <a:custGeom>
            <a:avLst/>
            <a:gdLst>
              <a:gd name="T0" fmla="*/ 0 w 1056"/>
              <a:gd name="T1" fmla="*/ 2147483647 h 624"/>
              <a:gd name="T2" fmla="*/ 0 w 1056"/>
              <a:gd name="T3" fmla="*/ 0 h 624"/>
              <a:gd name="T4" fmla="*/ 2147483647 w 1056"/>
              <a:gd name="T5" fmla="*/ 2147483647 h 624"/>
              <a:gd name="T6" fmla="*/ 2147483647 w 1056"/>
              <a:gd name="T7" fmla="*/ 2147483647 h 624"/>
              <a:gd name="T8" fmla="*/ 2147483647 w 1056"/>
              <a:gd name="T9" fmla="*/ 2147483647 h 624"/>
              <a:gd name="T10" fmla="*/ 2147483647 w 1056"/>
              <a:gd name="T11" fmla="*/ 2147483647 h 624"/>
              <a:gd name="T12" fmla="*/ 2147483647 w 1056"/>
              <a:gd name="T13" fmla="*/ 2147483647 h 624"/>
              <a:gd name="T14" fmla="*/ 2147483647 w 1056"/>
              <a:gd name="T15" fmla="*/ 2147483647 h 624"/>
              <a:gd name="T16" fmla="*/ 2147483647 w 1056"/>
              <a:gd name="T17" fmla="*/ 2147483647 h 624"/>
              <a:gd name="T18" fmla="*/ 2147483647 w 1056"/>
              <a:gd name="T19" fmla="*/ 2147483647 h 624"/>
              <a:gd name="T20" fmla="*/ 2147483647 w 1056"/>
              <a:gd name="T21" fmla="*/ 2147483647 h 624"/>
              <a:gd name="T22" fmla="*/ 2147483647 w 1056"/>
              <a:gd name="T23" fmla="*/ 2147483647 h 624"/>
              <a:gd name="T24" fmla="*/ 2147483647 w 1056"/>
              <a:gd name="T25" fmla="*/ 2147483647 h 624"/>
              <a:gd name="T26" fmla="*/ 0 w 1056"/>
              <a:gd name="T27" fmla="*/ 2147483647 h 62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056"/>
              <a:gd name="T43" fmla="*/ 0 h 624"/>
              <a:gd name="T44" fmla="*/ 1056 w 1056"/>
              <a:gd name="T45" fmla="*/ 624 h 624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056" h="624">
                <a:moveTo>
                  <a:pt x="0" y="624"/>
                </a:moveTo>
                <a:lnTo>
                  <a:pt x="0" y="0"/>
                </a:lnTo>
                <a:lnTo>
                  <a:pt x="94" y="126"/>
                </a:lnTo>
                <a:lnTo>
                  <a:pt x="160" y="192"/>
                </a:lnTo>
                <a:lnTo>
                  <a:pt x="264" y="298"/>
                </a:lnTo>
                <a:lnTo>
                  <a:pt x="354" y="378"/>
                </a:lnTo>
                <a:lnTo>
                  <a:pt x="448" y="434"/>
                </a:lnTo>
                <a:lnTo>
                  <a:pt x="528" y="480"/>
                </a:lnTo>
                <a:lnTo>
                  <a:pt x="668" y="530"/>
                </a:lnTo>
                <a:lnTo>
                  <a:pt x="820" y="562"/>
                </a:lnTo>
                <a:lnTo>
                  <a:pt x="912" y="576"/>
                </a:lnTo>
                <a:lnTo>
                  <a:pt x="1056" y="576"/>
                </a:lnTo>
                <a:lnTo>
                  <a:pt x="1056" y="624"/>
                </a:lnTo>
                <a:lnTo>
                  <a:pt x="0" y="624"/>
                </a:lnTo>
                <a:close/>
              </a:path>
            </a:pathLst>
          </a:custGeom>
          <a:solidFill>
            <a:srgbClr val="61F56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86" name="Freeform 7"/>
          <p:cNvSpPr>
            <a:spLocks/>
          </p:cNvSpPr>
          <p:nvPr/>
        </p:nvSpPr>
        <p:spPr bwMode="auto">
          <a:xfrm>
            <a:off x="3200400" y="5264150"/>
            <a:ext cx="838200" cy="220663"/>
          </a:xfrm>
          <a:custGeom>
            <a:avLst/>
            <a:gdLst>
              <a:gd name="T0" fmla="*/ 2147483647 w 528"/>
              <a:gd name="T1" fmla="*/ 2147483647 h 139"/>
              <a:gd name="T2" fmla="*/ 0 w 528"/>
              <a:gd name="T3" fmla="*/ 2147483647 h 139"/>
              <a:gd name="T4" fmla="*/ 2147483647 w 528"/>
              <a:gd name="T5" fmla="*/ 2147483647 h 139"/>
              <a:gd name="T6" fmla="*/ 2147483647 w 528"/>
              <a:gd name="T7" fmla="*/ 2147483647 h 139"/>
              <a:gd name="T8" fmla="*/ 2147483647 w 528"/>
              <a:gd name="T9" fmla="*/ 2147483647 h 139"/>
              <a:gd name="T10" fmla="*/ 2147483647 w 528"/>
              <a:gd name="T11" fmla="*/ 0 h 139"/>
              <a:gd name="T12" fmla="*/ 2147483647 w 528"/>
              <a:gd name="T13" fmla="*/ 2147483647 h 139"/>
              <a:gd name="T14" fmla="*/ 2147483647 w 528"/>
              <a:gd name="T15" fmla="*/ 2147483647 h 139"/>
              <a:gd name="T16" fmla="*/ 2147483647 w 528"/>
              <a:gd name="T17" fmla="*/ 2147483647 h 13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28"/>
              <a:gd name="T28" fmla="*/ 0 h 139"/>
              <a:gd name="T29" fmla="*/ 528 w 528"/>
              <a:gd name="T30" fmla="*/ 139 h 13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28" h="139">
                <a:moveTo>
                  <a:pt x="8" y="135"/>
                </a:moveTo>
                <a:lnTo>
                  <a:pt x="0" y="100"/>
                </a:lnTo>
                <a:lnTo>
                  <a:pt x="233" y="86"/>
                </a:lnTo>
                <a:lnTo>
                  <a:pt x="382" y="48"/>
                </a:lnTo>
                <a:lnTo>
                  <a:pt x="455" y="34"/>
                </a:lnTo>
                <a:lnTo>
                  <a:pt x="528" y="0"/>
                </a:lnTo>
                <a:lnTo>
                  <a:pt x="528" y="136"/>
                </a:lnTo>
                <a:lnTo>
                  <a:pt x="8" y="139"/>
                </a:lnTo>
                <a:lnTo>
                  <a:pt x="8" y="135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4587" name="Freeform 8"/>
          <p:cNvSpPr>
            <a:spLocks/>
          </p:cNvSpPr>
          <p:nvPr/>
        </p:nvSpPr>
        <p:spPr bwMode="auto">
          <a:xfrm>
            <a:off x="3276600" y="41148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4588" name="Freeform 9"/>
          <p:cNvSpPr>
            <a:spLocks/>
          </p:cNvSpPr>
          <p:nvPr/>
        </p:nvSpPr>
        <p:spPr bwMode="auto">
          <a:xfrm>
            <a:off x="5638800" y="41148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4589" name="Line 10"/>
          <p:cNvSpPr>
            <a:spLocks noChangeShapeType="1"/>
          </p:cNvSpPr>
          <p:nvPr/>
        </p:nvSpPr>
        <p:spPr bwMode="auto">
          <a:xfrm>
            <a:off x="3048000" y="5486400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90" name="Line 11"/>
          <p:cNvSpPr>
            <a:spLocks noChangeShapeType="1"/>
          </p:cNvSpPr>
          <p:nvPr/>
        </p:nvSpPr>
        <p:spPr bwMode="auto">
          <a:xfrm>
            <a:off x="3276600" y="4953000"/>
            <a:ext cx="45720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91" name="Rectangle 12"/>
          <p:cNvSpPr>
            <a:spLocks noChangeArrowheads="1"/>
          </p:cNvSpPr>
          <p:nvPr/>
        </p:nvSpPr>
        <p:spPr bwMode="auto">
          <a:xfrm flipH="1">
            <a:off x="2895600" y="4648200"/>
            <a:ext cx="381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>
                <a:sym typeface="Symbol" pitchFamily="18" charset="2"/>
              </a:rPr>
              <a:t></a:t>
            </a:r>
            <a:endParaRPr lang="en-US" sz="2000"/>
          </a:p>
        </p:txBody>
      </p:sp>
      <p:sp>
        <p:nvSpPr>
          <p:cNvPr id="24592" name="Line 13"/>
          <p:cNvSpPr>
            <a:spLocks noChangeShapeType="1"/>
          </p:cNvSpPr>
          <p:nvPr/>
        </p:nvSpPr>
        <p:spPr bwMode="auto">
          <a:xfrm>
            <a:off x="5638800" y="4114800"/>
            <a:ext cx="0" cy="1371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4593" name="Line 14"/>
          <p:cNvSpPr>
            <a:spLocks noChangeShapeType="1"/>
          </p:cNvSpPr>
          <p:nvPr/>
        </p:nvSpPr>
        <p:spPr bwMode="auto">
          <a:xfrm>
            <a:off x="4038600" y="5791200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94" name="Line 15"/>
          <p:cNvSpPr>
            <a:spLocks noChangeShapeType="1"/>
          </p:cNvSpPr>
          <p:nvPr/>
        </p:nvSpPr>
        <p:spPr bwMode="auto">
          <a:xfrm>
            <a:off x="4038600" y="5943600"/>
            <a:ext cx="396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95" name="Freeform 16"/>
          <p:cNvSpPr>
            <a:spLocks/>
          </p:cNvSpPr>
          <p:nvPr/>
        </p:nvSpPr>
        <p:spPr bwMode="auto">
          <a:xfrm>
            <a:off x="1066800" y="41148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4596" name="Freeform 17"/>
          <p:cNvSpPr>
            <a:spLocks/>
          </p:cNvSpPr>
          <p:nvPr/>
        </p:nvSpPr>
        <p:spPr bwMode="auto">
          <a:xfrm>
            <a:off x="3429000" y="41148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4597" name="Line 18"/>
          <p:cNvSpPr>
            <a:spLocks noChangeShapeType="1"/>
          </p:cNvSpPr>
          <p:nvPr/>
        </p:nvSpPr>
        <p:spPr bwMode="auto">
          <a:xfrm>
            <a:off x="914400" y="5486400"/>
            <a:ext cx="6172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98" name="Line 19"/>
          <p:cNvSpPr>
            <a:spLocks noChangeShapeType="1"/>
          </p:cNvSpPr>
          <p:nvPr/>
        </p:nvSpPr>
        <p:spPr bwMode="auto">
          <a:xfrm>
            <a:off x="3429000" y="4114800"/>
            <a:ext cx="0" cy="1371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4599" name="Line 20"/>
          <p:cNvSpPr>
            <a:spLocks noChangeShapeType="1"/>
          </p:cNvSpPr>
          <p:nvPr/>
        </p:nvSpPr>
        <p:spPr bwMode="auto">
          <a:xfrm flipH="1">
            <a:off x="2590800" y="5943600"/>
            <a:ext cx="1447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600" name="Text Box 21"/>
          <p:cNvSpPr txBox="1">
            <a:spLocks noChangeArrowheads="1"/>
          </p:cNvSpPr>
          <p:nvPr/>
        </p:nvSpPr>
        <p:spPr bwMode="auto">
          <a:xfrm>
            <a:off x="5410200" y="5486400"/>
            <a:ext cx="5334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52</a:t>
            </a:r>
          </a:p>
        </p:txBody>
      </p:sp>
      <p:sp>
        <p:nvSpPr>
          <p:cNvPr id="24601" name="Text Box 22"/>
          <p:cNvSpPr txBox="1">
            <a:spLocks noChangeArrowheads="1"/>
          </p:cNvSpPr>
          <p:nvPr/>
        </p:nvSpPr>
        <p:spPr bwMode="auto">
          <a:xfrm>
            <a:off x="3124200" y="5486400"/>
            <a:ext cx="5334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50</a:t>
            </a:r>
          </a:p>
        </p:txBody>
      </p:sp>
      <p:sp>
        <p:nvSpPr>
          <p:cNvPr id="24602" name="Line 23"/>
          <p:cNvSpPr>
            <a:spLocks noChangeShapeType="1"/>
          </p:cNvSpPr>
          <p:nvPr/>
        </p:nvSpPr>
        <p:spPr bwMode="auto">
          <a:xfrm>
            <a:off x="6019800" y="3429000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603" name="Rectangle 24"/>
          <p:cNvSpPr>
            <a:spLocks noChangeArrowheads="1"/>
          </p:cNvSpPr>
          <p:nvPr/>
        </p:nvSpPr>
        <p:spPr bwMode="auto">
          <a:xfrm flipH="1">
            <a:off x="4953000" y="4572000"/>
            <a:ext cx="381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l-GR" sz="2000">
                <a:cs typeface="Arial" charset="0"/>
                <a:sym typeface="Symbol" pitchFamily="18" charset="2"/>
              </a:rPr>
              <a:t>β</a:t>
            </a:r>
          </a:p>
        </p:txBody>
      </p:sp>
      <p:sp>
        <p:nvSpPr>
          <p:cNvPr id="24604" name="Line 25"/>
          <p:cNvSpPr>
            <a:spLocks noChangeShapeType="1"/>
          </p:cNvSpPr>
          <p:nvPr/>
        </p:nvSpPr>
        <p:spPr bwMode="auto">
          <a:xfrm flipH="1">
            <a:off x="4495800" y="4876800"/>
            <a:ext cx="457200" cy="381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605" name="Line 26"/>
          <p:cNvSpPr>
            <a:spLocks noChangeShapeType="1"/>
          </p:cNvSpPr>
          <p:nvPr/>
        </p:nvSpPr>
        <p:spPr bwMode="auto">
          <a:xfrm flipH="1" flipV="1">
            <a:off x="4022725" y="3209925"/>
            <a:ext cx="36513" cy="2962275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606" name="Text Box 27"/>
          <p:cNvSpPr txBox="1">
            <a:spLocks noChangeArrowheads="1"/>
          </p:cNvSpPr>
          <p:nvPr/>
        </p:nvSpPr>
        <p:spPr bwMode="auto">
          <a:xfrm>
            <a:off x="4191000" y="3276600"/>
            <a:ext cx="457200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Here, </a:t>
            </a:r>
            <a:r>
              <a:rPr lang="el-GR">
                <a:cs typeface="Arial" charset="0"/>
                <a:sym typeface="Symbol" pitchFamily="18" charset="2"/>
              </a:rPr>
              <a:t>β</a:t>
            </a:r>
            <a:r>
              <a:rPr lang="en-US">
                <a:sym typeface="Symbol" pitchFamily="18" charset="2"/>
              </a:rPr>
              <a:t> = P( x      ) </a:t>
            </a:r>
            <a:r>
              <a:rPr lang="en-US">
                <a:solidFill>
                  <a:schemeClr val="folHlink"/>
                </a:solidFill>
                <a:sym typeface="Symbol" pitchFamily="18" charset="2"/>
              </a:rPr>
              <a:t>if </a:t>
            </a:r>
            <a:r>
              <a:rPr lang="el-GR">
                <a:solidFill>
                  <a:schemeClr val="folHlink"/>
                </a:solidFill>
                <a:cs typeface="Arial" charset="0"/>
                <a:sym typeface="Symbol" pitchFamily="18" charset="2"/>
              </a:rPr>
              <a:t>μ</a:t>
            </a:r>
            <a:r>
              <a:rPr lang="en-US">
                <a:solidFill>
                  <a:schemeClr val="folHlink"/>
                </a:solidFill>
                <a:cs typeface="Arial" charset="0"/>
                <a:sym typeface="Symbol" pitchFamily="18" charset="2"/>
              </a:rPr>
              <a:t>*</a:t>
            </a:r>
            <a:r>
              <a:rPr lang="en-US">
                <a:solidFill>
                  <a:schemeClr val="folHlink"/>
                </a:solidFill>
                <a:sym typeface="Symbol" pitchFamily="18" charset="2"/>
              </a:rPr>
              <a:t> = 50</a:t>
            </a:r>
          </a:p>
        </p:txBody>
      </p:sp>
      <p:sp>
        <p:nvSpPr>
          <p:cNvPr id="24607" name="Text Box 28"/>
          <p:cNvSpPr txBox="1">
            <a:spLocks noChangeArrowheads="1"/>
          </p:cNvSpPr>
          <p:nvPr/>
        </p:nvSpPr>
        <p:spPr bwMode="auto">
          <a:xfrm>
            <a:off x="7543800" y="1219200"/>
            <a:ext cx="14747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graphicFrame>
        <p:nvGraphicFramePr>
          <p:cNvPr id="24578" name="Object 29"/>
          <p:cNvGraphicFramePr>
            <a:graphicFrameLocks noChangeAspect="1"/>
          </p:cNvGraphicFramePr>
          <p:nvPr/>
        </p:nvGraphicFramePr>
        <p:xfrm>
          <a:off x="3922713" y="6172200"/>
          <a:ext cx="393700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3" name="Equation" r:id="rId3" imgW="190440" imgH="228600" progId="Equation.3">
                  <p:embed/>
                </p:oleObj>
              </mc:Choice>
              <mc:Fallback>
                <p:oleObj name="Equation" r:id="rId3" imgW="190440" imgH="228600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2713" y="6172200"/>
                        <a:ext cx="393700" cy="474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Object 30"/>
          <p:cNvGraphicFramePr>
            <a:graphicFrameLocks noChangeAspect="1"/>
          </p:cNvGraphicFramePr>
          <p:nvPr/>
        </p:nvGraphicFramePr>
        <p:xfrm>
          <a:off x="6475413" y="3319463"/>
          <a:ext cx="363537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4" name="Equation" r:id="rId5" imgW="190440" imgH="228600" progId="Equation.3">
                  <p:embed/>
                </p:oleObj>
              </mc:Choice>
              <mc:Fallback>
                <p:oleObj name="Equation" r:id="rId5" imgW="190440" imgH="228600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5413" y="3319463"/>
                        <a:ext cx="363537" cy="438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608" name="Slide Number Placeholder 32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93F6A565-6B1B-4ADF-9CE9-896D0DEE7FFD}" type="slidenum">
              <a:rPr lang="en-US" smtClean="0">
                <a:latin typeface="Arial" charset="0"/>
              </a:rPr>
              <a:pPr/>
              <a:t>40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Calculating  </a:t>
            </a:r>
            <a:r>
              <a:rPr lang="el-GR" smtClean="0">
                <a:cs typeface="Arial" charset="0"/>
                <a:sym typeface="Symbol" pitchFamily="18" charset="2"/>
              </a:rPr>
              <a:t>β</a:t>
            </a:r>
          </a:p>
        </p:txBody>
      </p:sp>
      <p:sp>
        <p:nvSpPr>
          <p:cNvPr id="25605" name="Rectangle 6"/>
          <p:cNvSpPr>
            <a:spLocks noGrp="1" noChangeArrowheads="1"/>
          </p:cNvSpPr>
          <p:nvPr>
            <p:ph idx="1"/>
          </p:nvPr>
        </p:nvSpPr>
        <p:spPr>
          <a:xfrm>
            <a:off x="841375" y="1600200"/>
            <a:ext cx="8077200" cy="671513"/>
          </a:xfrm>
        </p:spPr>
        <p:txBody>
          <a:bodyPr/>
          <a:lstStyle/>
          <a:p>
            <a:pPr eaLnBrk="1" hangingPunct="1"/>
            <a:r>
              <a:rPr lang="en-US" smtClean="0">
                <a:sym typeface="Symbol" pitchFamily="18" charset="2"/>
              </a:rPr>
              <a:t>Suppose n = 64 , </a:t>
            </a:r>
            <a:r>
              <a:rPr lang="el-GR" smtClean="0">
                <a:cs typeface="Arial" charset="0"/>
                <a:sym typeface="Symbol" pitchFamily="18" charset="2"/>
              </a:rPr>
              <a:t>σ</a:t>
            </a:r>
            <a:r>
              <a:rPr lang="en-US" smtClean="0">
                <a:sym typeface="Symbol" pitchFamily="18" charset="2"/>
              </a:rPr>
              <a:t> = 6 , and </a:t>
            </a:r>
            <a:r>
              <a:rPr lang="en-US" b="1" smtClean="0">
                <a:sym typeface="Symbol" pitchFamily="18" charset="2"/>
              </a:rPr>
              <a:t></a:t>
            </a:r>
            <a:r>
              <a:rPr lang="en-US" smtClean="0">
                <a:sym typeface="Symbol" pitchFamily="18" charset="2"/>
              </a:rPr>
              <a:t> = .05</a:t>
            </a:r>
          </a:p>
        </p:txBody>
      </p:sp>
      <p:sp>
        <p:nvSpPr>
          <p:cNvPr id="2560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25607" name="Text Box 2"/>
          <p:cNvSpPr txBox="1">
            <a:spLocks noChangeArrowheads="1"/>
          </p:cNvSpPr>
          <p:nvPr/>
        </p:nvSpPr>
        <p:spPr bwMode="auto">
          <a:xfrm>
            <a:off x="2895600" y="5943600"/>
            <a:ext cx="990600" cy="496888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Reject </a:t>
            </a:r>
          </a:p>
          <a:p>
            <a:pPr>
              <a:lnSpc>
                <a:spcPct val="40000"/>
              </a:lnSpc>
              <a:spcBef>
                <a:spcPct val="50000"/>
              </a:spcBef>
            </a:pPr>
            <a:r>
              <a:rPr lang="en-US" sz="1400"/>
              <a:t>H</a:t>
            </a:r>
            <a:r>
              <a:rPr lang="en-US" sz="1400" baseline="-25000"/>
              <a:t>0</a:t>
            </a:r>
            <a:r>
              <a:rPr lang="en-US" sz="1400"/>
              <a:t>: </a:t>
            </a:r>
            <a:r>
              <a:rPr lang="el-GR" sz="1400">
                <a:cs typeface="Arial" charset="0"/>
                <a:sym typeface="Symbol" pitchFamily="18" charset="2"/>
              </a:rPr>
              <a:t>μ</a:t>
            </a:r>
            <a:r>
              <a:rPr lang="en-US" sz="1400">
                <a:sym typeface="Symbol" pitchFamily="18" charset="2"/>
              </a:rPr>
              <a:t>  52</a:t>
            </a:r>
          </a:p>
        </p:txBody>
      </p:sp>
      <p:sp>
        <p:nvSpPr>
          <p:cNvPr id="25608" name="Text Box 3"/>
          <p:cNvSpPr txBox="1">
            <a:spLocks noChangeArrowheads="1"/>
          </p:cNvSpPr>
          <p:nvPr/>
        </p:nvSpPr>
        <p:spPr bwMode="auto">
          <a:xfrm>
            <a:off x="4876800" y="5943600"/>
            <a:ext cx="1524000" cy="474663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Do not reject </a:t>
            </a:r>
          </a:p>
          <a:p>
            <a:pPr>
              <a:lnSpc>
                <a:spcPct val="30000"/>
              </a:lnSpc>
              <a:spcBef>
                <a:spcPct val="50000"/>
              </a:spcBef>
            </a:pPr>
            <a:r>
              <a:rPr lang="en-US" sz="1400"/>
              <a:t>H</a:t>
            </a:r>
            <a:r>
              <a:rPr lang="en-US" sz="1400" baseline="-25000"/>
              <a:t>0 </a:t>
            </a:r>
            <a:r>
              <a:rPr lang="en-US" sz="1400"/>
              <a:t>: </a:t>
            </a:r>
            <a:r>
              <a:rPr lang="el-GR" sz="1400">
                <a:cs typeface="Arial" charset="0"/>
                <a:sym typeface="Symbol" pitchFamily="18" charset="2"/>
              </a:rPr>
              <a:t>μ</a:t>
            </a:r>
            <a:r>
              <a:rPr lang="en-US" sz="1400">
                <a:sym typeface="Symbol" pitchFamily="18" charset="2"/>
              </a:rPr>
              <a:t>  52</a:t>
            </a:r>
          </a:p>
        </p:txBody>
      </p:sp>
      <p:sp>
        <p:nvSpPr>
          <p:cNvPr id="25609" name="Rectangle 4"/>
          <p:cNvSpPr>
            <a:spLocks noChangeArrowheads="1"/>
          </p:cNvSpPr>
          <p:nvPr/>
        </p:nvSpPr>
        <p:spPr bwMode="auto">
          <a:xfrm>
            <a:off x="4462463" y="3581400"/>
            <a:ext cx="4452937" cy="457200"/>
          </a:xfrm>
          <a:prstGeom prst="rect">
            <a:avLst/>
          </a:prstGeom>
          <a:solidFill>
            <a:srgbClr val="CCECFF"/>
          </a:solidFill>
          <a:ln w="1905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10" name="Freeform 5"/>
          <p:cNvSpPr>
            <a:spLocks/>
          </p:cNvSpPr>
          <p:nvPr/>
        </p:nvSpPr>
        <p:spPr bwMode="auto">
          <a:xfrm>
            <a:off x="4038600" y="4495800"/>
            <a:ext cx="1676400" cy="990600"/>
          </a:xfrm>
          <a:custGeom>
            <a:avLst/>
            <a:gdLst>
              <a:gd name="T0" fmla="*/ 0 w 1056"/>
              <a:gd name="T1" fmla="*/ 2147483647 h 624"/>
              <a:gd name="T2" fmla="*/ 0 w 1056"/>
              <a:gd name="T3" fmla="*/ 0 h 624"/>
              <a:gd name="T4" fmla="*/ 2147483647 w 1056"/>
              <a:gd name="T5" fmla="*/ 2147483647 h 624"/>
              <a:gd name="T6" fmla="*/ 2147483647 w 1056"/>
              <a:gd name="T7" fmla="*/ 2147483647 h 624"/>
              <a:gd name="T8" fmla="*/ 2147483647 w 1056"/>
              <a:gd name="T9" fmla="*/ 2147483647 h 624"/>
              <a:gd name="T10" fmla="*/ 2147483647 w 1056"/>
              <a:gd name="T11" fmla="*/ 2147483647 h 624"/>
              <a:gd name="T12" fmla="*/ 2147483647 w 1056"/>
              <a:gd name="T13" fmla="*/ 2147483647 h 624"/>
              <a:gd name="T14" fmla="*/ 2147483647 w 1056"/>
              <a:gd name="T15" fmla="*/ 2147483647 h 624"/>
              <a:gd name="T16" fmla="*/ 2147483647 w 1056"/>
              <a:gd name="T17" fmla="*/ 2147483647 h 624"/>
              <a:gd name="T18" fmla="*/ 2147483647 w 1056"/>
              <a:gd name="T19" fmla="*/ 2147483647 h 624"/>
              <a:gd name="T20" fmla="*/ 2147483647 w 1056"/>
              <a:gd name="T21" fmla="*/ 2147483647 h 624"/>
              <a:gd name="T22" fmla="*/ 2147483647 w 1056"/>
              <a:gd name="T23" fmla="*/ 2147483647 h 624"/>
              <a:gd name="T24" fmla="*/ 2147483647 w 1056"/>
              <a:gd name="T25" fmla="*/ 2147483647 h 624"/>
              <a:gd name="T26" fmla="*/ 0 w 1056"/>
              <a:gd name="T27" fmla="*/ 2147483647 h 62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056"/>
              <a:gd name="T43" fmla="*/ 0 h 624"/>
              <a:gd name="T44" fmla="*/ 1056 w 1056"/>
              <a:gd name="T45" fmla="*/ 624 h 624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056" h="624">
                <a:moveTo>
                  <a:pt x="0" y="624"/>
                </a:moveTo>
                <a:lnTo>
                  <a:pt x="0" y="0"/>
                </a:lnTo>
                <a:lnTo>
                  <a:pt x="94" y="126"/>
                </a:lnTo>
                <a:lnTo>
                  <a:pt x="160" y="192"/>
                </a:lnTo>
                <a:lnTo>
                  <a:pt x="264" y="298"/>
                </a:lnTo>
                <a:lnTo>
                  <a:pt x="354" y="378"/>
                </a:lnTo>
                <a:lnTo>
                  <a:pt x="448" y="434"/>
                </a:lnTo>
                <a:lnTo>
                  <a:pt x="528" y="480"/>
                </a:lnTo>
                <a:lnTo>
                  <a:pt x="668" y="530"/>
                </a:lnTo>
                <a:lnTo>
                  <a:pt x="820" y="562"/>
                </a:lnTo>
                <a:lnTo>
                  <a:pt x="912" y="576"/>
                </a:lnTo>
                <a:lnTo>
                  <a:pt x="1056" y="576"/>
                </a:lnTo>
                <a:lnTo>
                  <a:pt x="1056" y="624"/>
                </a:lnTo>
                <a:lnTo>
                  <a:pt x="0" y="624"/>
                </a:lnTo>
                <a:close/>
              </a:path>
            </a:pathLst>
          </a:custGeom>
          <a:solidFill>
            <a:srgbClr val="61F56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11" name="Freeform 7"/>
          <p:cNvSpPr>
            <a:spLocks/>
          </p:cNvSpPr>
          <p:nvPr/>
        </p:nvSpPr>
        <p:spPr bwMode="auto">
          <a:xfrm>
            <a:off x="3200400" y="5264150"/>
            <a:ext cx="838200" cy="220663"/>
          </a:xfrm>
          <a:custGeom>
            <a:avLst/>
            <a:gdLst>
              <a:gd name="T0" fmla="*/ 2147483647 w 528"/>
              <a:gd name="T1" fmla="*/ 2147483647 h 139"/>
              <a:gd name="T2" fmla="*/ 0 w 528"/>
              <a:gd name="T3" fmla="*/ 2147483647 h 139"/>
              <a:gd name="T4" fmla="*/ 2147483647 w 528"/>
              <a:gd name="T5" fmla="*/ 2147483647 h 139"/>
              <a:gd name="T6" fmla="*/ 2147483647 w 528"/>
              <a:gd name="T7" fmla="*/ 2147483647 h 139"/>
              <a:gd name="T8" fmla="*/ 2147483647 w 528"/>
              <a:gd name="T9" fmla="*/ 2147483647 h 139"/>
              <a:gd name="T10" fmla="*/ 2147483647 w 528"/>
              <a:gd name="T11" fmla="*/ 0 h 139"/>
              <a:gd name="T12" fmla="*/ 2147483647 w 528"/>
              <a:gd name="T13" fmla="*/ 2147483647 h 139"/>
              <a:gd name="T14" fmla="*/ 2147483647 w 528"/>
              <a:gd name="T15" fmla="*/ 2147483647 h 139"/>
              <a:gd name="T16" fmla="*/ 2147483647 w 528"/>
              <a:gd name="T17" fmla="*/ 2147483647 h 13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28"/>
              <a:gd name="T28" fmla="*/ 0 h 139"/>
              <a:gd name="T29" fmla="*/ 528 w 528"/>
              <a:gd name="T30" fmla="*/ 139 h 13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28" h="139">
                <a:moveTo>
                  <a:pt x="8" y="135"/>
                </a:moveTo>
                <a:lnTo>
                  <a:pt x="0" y="100"/>
                </a:lnTo>
                <a:lnTo>
                  <a:pt x="233" y="86"/>
                </a:lnTo>
                <a:lnTo>
                  <a:pt x="382" y="48"/>
                </a:lnTo>
                <a:lnTo>
                  <a:pt x="455" y="34"/>
                </a:lnTo>
                <a:lnTo>
                  <a:pt x="528" y="0"/>
                </a:lnTo>
                <a:lnTo>
                  <a:pt x="528" y="136"/>
                </a:lnTo>
                <a:lnTo>
                  <a:pt x="8" y="139"/>
                </a:lnTo>
                <a:lnTo>
                  <a:pt x="8" y="135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5612" name="Freeform 8"/>
          <p:cNvSpPr>
            <a:spLocks/>
          </p:cNvSpPr>
          <p:nvPr/>
        </p:nvSpPr>
        <p:spPr bwMode="auto">
          <a:xfrm>
            <a:off x="3276600" y="41148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5613" name="Freeform 9"/>
          <p:cNvSpPr>
            <a:spLocks/>
          </p:cNvSpPr>
          <p:nvPr/>
        </p:nvSpPr>
        <p:spPr bwMode="auto">
          <a:xfrm>
            <a:off x="5638800" y="41148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5614" name="Line 10"/>
          <p:cNvSpPr>
            <a:spLocks noChangeShapeType="1"/>
          </p:cNvSpPr>
          <p:nvPr/>
        </p:nvSpPr>
        <p:spPr bwMode="auto">
          <a:xfrm>
            <a:off x="3048000" y="5486400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15" name="Line 11"/>
          <p:cNvSpPr>
            <a:spLocks noChangeShapeType="1"/>
          </p:cNvSpPr>
          <p:nvPr/>
        </p:nvSpPr>
        <p:spPr bwMode="auto">
          <a:xfrm>
            <a:off x="3276600" y="4953000"/>
            <a:ext cx="45720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16" name="Rectangle 12"/>
          <p:cNvSpPr>
            <a:spLocks noChangeArrowheads="1"/>
          </p:cNvSpPr>
          <p:nvPr/>
        </p:nvSpPr>
        <p:spPr bwMode="auto">
          <a:xfrm flipH="1">
            <a:off x="2895600" y="4648200"/>
            <a:ext cx="381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>
                <a:sym typeface="Symbol" pitchFamily="18" charset="2"/>
              </a:rPr>
              <a:t></a:t>
            </a:r>
            <a:endParaRPr lang="en-US" sz="2000"/>
          </a:p>
        </p:txBody>
      </p:sp>
      <p:sp>
        <p:nvSpPr>
          <p:cNvPr id="25617" name="Line 13"/>
          <p:cNvSpPr>
            <a:spLocks noChangeShapeType="1"/>
          </p:cNvSpPr>
          <p:nvPr/>
        </p:nvSpPr>
        <p:spPr bwMode="auto">
          <a:xfrm>
            <a:off x="5638800" y="4114800"/>
            <a:ext cx="0" cy="1371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5618" name="Line 14"/>
          <p:cNvSpPr>
            <a:spLocks noChangeShapeType="1"/>
          </p:cNvSpPr>
          <p:nvPr/>
        </p:nvSpPr>
        <p:spPr bwMode="auto">
          <a:xfrm>
            <a:off x="4038600" y="5791200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19" name="Line 15"/>
          <p:cNvSpPr>
            <a:spLocks noChangeShapeType="1"/>
          </p:cNvSpPr>
          <p:nvPr/>
        </p:nvSpPr>
        <p:spPr bwMode="auto">
          <a:xfrm>
            <a:off x="4038600" y="5943600"/>
            <a:ext cx="396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20" name="Freeform 16"/>
          <p:cNvSpPr>
            <a:spLocks/>
          </p:cNvSpPr>
          <p:nvPr/>
        </p:nvSpPr>
        <p:spPr bwMode="auto">
          <a:xfrm>
            <a:off x="1066800" y="41148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5621" name="Freeform 17"/>
          <p:cNvSpPr>
            <a:spLocks/>
          </p:cNvSpPr>
          <p:nvPr/>
        </p:nvSpPr>
        <p:spPr bwMode="auto">
          <a:xfrm>
            <a:off x="3429000" y="41148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5622" name="Line 18"/>
          <p:cNvSpPr>
            <a:spLocks noChangeShapeType="1"/>
          </p:cNvSpPr>
          <p:nvPr/>
        </p:nvSpPr>
        <p:spPr bwMode="auto">
          <a:xfrm>
            <a:off x="3429000" y="4114800"/>
            <a:ext cx="0" cy="1371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5623" name="Line 19"/>
          <p:cNvSpPr>
            <a:spLocks noChangeShapeType="1"/>
          </p:cNvSpPr>
          <p:nvPr/>
        </p:nvSpPr>
        <p:spPr bwMode="auto">
          <a:xfrm flipH="1">
            <a:off x="2590800" y="5943600"/>
            <a:ext cx="1447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24" name="Text Box 20"/>
          <p:cNvSpPr txBox="1">
            <a:spLocks noChangeArrowheads="1"/>
          </p:cNvSpPr>
          <p:nvPr/>
        </p:nvSpPr>
        <p:spPr bwMode="auto">
          <a:xfrm>
            <a:off x="5410200" y="5486400"/>
            <a:ext cx="5334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52</a:t>
            </a:r>
          </a:p>
        </p:txBody>
      </p:sp>
      <p:sp>
        <p:nvSpPr>
          <p:cNvPr id="25625" name="Text Box 21"/>
          <p:cNvSpPr txBox="1">
            <a:spLocks noChangeArrowheads="1"/>
          </p:cNvSpPr>
          <p:nvPr/>
        </p:nvSpPr>
        <p:spPr bwMode="auto">
          <a:xfrm>
            <a:off x="3124200" y="5486400"/>
            <a:ext cx="5334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50</a:t>
            </a:r>
          </a:p>
        </p:txBody>
      </p:sp>
      <p:sp>
        <p:nvSpPr>
          <p:cNvPr id="25626" name="Line 22"/>
          <p:cNvSpPr>
            <a:spLocks noChangeShapeType="1"/>
          </p:cNvSpPr>
          <p:nvPr/>
        </p:nvSpPr>
        <p:spPr bwMode="auto">
          <a:xfrm>
            <a:off x="5888038" y="3684588"/>
            <a:ext cx="15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27" name="Line 23"/>
          <p:cNvSpPr>
            <a:spLocks noChangeShapeType="1"/>
          </p:cNvSpPr>
          <p:nvPr/>
        </p:nvSpPr>
        <p:spPr bwMode="auto">
          <a:xfrm flipH="1">
            <a:off x="4495800" y="4038600"/>
            <a:ext cx="533400" cy="1219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28" name="Line 24"/>
          <p:cNvSpPr>
            <a:spLocks noChangeShapeType="1"/>
          </p:cNvSpPr>
          <p:nvPr/>
        </p:nvSpPr>
        <p:spPr bwMode="auto">
          <a:xfrm flipV="1">
            <a:off x="4038600" y="3465513"/>
            <a:ext cx="0" cy="274320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29" name="Text Box 25"/>
          <p:cNvSpPr txBox="1">
            <a:spLocks noChangeArrowheads="1"/>
          </p:cNvSpPr>
          <p:nvPr/>
        </p:nvSpPr>
        <p:spPr bwMode="auto">
          <a:xfrm>
            <a:off x="4425950" y="3581400"/>
            <a:ext cx="4489450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So </a:t>
            </a:r>
            <a:r>
              <a:rPr lang="el-GR">
                <a:cs typeface="Arial" charset="0"/>
                <a:sym typeface="Symbol" pitchFamily="18" charset="2"/>
              </a:rPr>
              <a:t>β</a:t>
            </a:r>
            <a:r>
              <a:rPr lang="en-US">
                <a:sym typeface="Symbol" pitchFamily="18" charset="2"/>
              </a:rPr>
              <a:t> = P( x  50.766 ) if </a:t>
            </a:r>
            <a:r>
              <a:rPr lang="el-GR">
                <a:cs typeface="Arial" charset="0"/>
                <a:sym typeface="Symbol" pitchFamily="18" charset="2"/>
              </a:rPr>
              <a:t>μ</a:t>
            </a:r>
            <a:r>
              <a:rPr lang="en-US">
                <a:cs typeface="Arial" charset="0"/>
                <a:sym typeface="Symbol" pitchFamily="18" charset="2"/>
              </a:rPr>
              <a:t>*</a:t>
            </a:r>
            <a:r>
              <a:rPr lang="en-US">
                <a:sym typeface="Symbol" pitchFamily="18" charset="2"/>
              </a:rPr>
              <a:t> = 50</a:t>
            </a:r>
          </a:p>
        </p:txBody>
      </p:sp>
      <p:graphicFrame>
        <p:nvGraphicFramePr>
          <p:cNvPr id="25602" name="Object 27"/>
          <p:cNvGraphicFramePr>
            <a:graphicFrameLocks noChangeAspect="1"/>
          </p:cNvGraphicFramePr>
          <p:nvPr/>
        </p:nvGraphicFramePr>
        <p:xfrm>
          <a:off x="1069975" y="2286000"/>
          <a:ext cx="6965950" cy="1046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7" name="Equation" r:id="rId3" imgW="2793960" imgH="419040" progId="Equation.3">
                  <p:embed/>
                </p:oleObj>
              </mc:Choice>
              <mc:Fallback>
                <p:oleObj name="Equation" r:id="rId3" imgW="2793960" imgH="419040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9975" y="2286000"/>
                        <a:ext cx="6965950" cy="1046163"/>
                      </a:xfrm>
                      <a:prstGeom prst="rect">
                        <a:avLst/>
                      </a:prstGeom>
                      <a:solidFill>
                        <a:srgbClr val="FDE0BD"/>
                      </a:solidFill>
                      <a:ln w="190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30" name="Line 28"/>
          <p:cNvSpPr>
            <a:spLocks noChangeShapeType="1"/>
          </p:cNvSpPr>
          <p:nvPr/>
        </p:nvSpPr>
        <p:spPr bwMode="auto">
          <a:xfrm>
            <a:off x="3200400" y="3810000"/>
            <a:ext cx="838200" cy="0"/>
          </a:xfrm>
          <a:prstGeom prst="line">
            <a:avLst/>
          </a:prstGeom>
          <a:noFill/>
          <a:ln w="19050">
            <a:solidFill>
              <a:schemeClr val="hlink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31" name="Line 29"/>
          <p:cNvSpPr>
            <a:spLocks noChangeShapeType="1"/>
          </p:cNvSpPr>
          <p:nvPr/>
        </p:nvSpPr>
        <p:spPr bwMode="auto">
          <a:xfrm flipV="1">
            <a:off x="3200400" y="3352800"/>
            <a:ext cx="0" cy="457200"/>
          </a:xfrm>
          <a:prstGeom prst="line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32" name="Text Box 30"/>
          <p:cNvSpPr txBox="1">
            <a:spLocks noChangeArrowheads="1"/>
          </p:cNvSpPr>
          <p:nvPr/>
        </p:nvSpPr>
        <p:spPr bwMode="auto">
          <a:xfrm>
            <a:off x="950913" y="3319463"/>
            <a:ext cx="1524000" cy="3048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(for H</a:t>
            </a:r>
            <a:r>
              <a:rPr lang="en-US" sz="1400" baseline="-25000"/>
              <a:t>0 </a:t>
            </a:r>
            <a:r>
              <a:rPr lang="en-US" sz="1400"/>
              <a:t>: </a:t>
            </a:r>
            <a:r>
              <a:rPr lang="el-GR" sz="1400">
                <a:cs typeface="Arial" charset="0"/>
                <a:sym typeface="Symbol" pitchFamily="18" charset="2"/>
              </a:rPr>
              <a:t>μ</a:t>
            </a:r>
            <a:r>
              <a:rPr lang="en-US" sz="1400">
                <a:sym typeface="Symbol" pitchFamily="18" charset="2"/>
              </a:rPr>
              <a:t>  52)</a:t>
            </a:r>
          </a:p>
        </p:txBody>
      </p:sp>
      <p:sp>
        <p:nvSpPr>
          <p:cNvPr id="25633" name="Rectangle 31"/>
          <p:cNvSpPr>
            <a:spLocks noChangeArrowheads="1"/>
          </p:cNvSpPr>
          <p:nvPr/>
        </p:nvSpPr>
        <p:spPr bwMode="auto">
          <a:xfrm>
            <a:off x="6754813" y="2438400"/>
            <a:ext cx="1219200" cy="609600"/>
          </a:xfrm>
          <a:prstGeom prst="rect">
            <a:avLst/>
          </a:prstGeom>
          <a:noFill/>
          <a:ln w="28575" algn="ctr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34" name="Text Box 32"/>
          <p:cNvSpPr txBox="1">
            <a:spLocks noChangeArrowheads="1"/>
          </p:cNvSpPr>
          <p:nvPr/>
        </p:nvSpPr>
        <p:spPr bwMode="auto">
          <a:xfrm>
            <a:off x="3657600" y="5486400"/>
            <a:ext cx="914400" cy="366713"/>
          </a:xfrm>
          <a:prstGeom prst="rect">
            <a:avLst/>
          </a:prstGeom>
          <a:solidFill>
            <a:schemeClr val="bg1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solidFill>
                  <a:schemeClr val="hlink"/>
                </a:solidFill>
              </a:rPr>
              <a:t>50.766</a:t>
            </a:r>
          </a:p>
        </p:txBody>
      </p:sp>
      <p:sp>
        <p:nvSpPr>
          <p:cNvPr id="25635" name="Line 33"/>
          <p:cNvSpPr>
            <a:spLocks noChangeShapeType="1"/>
          </p:cNvSpPr>
          <p:nvPr/>
        </p:nvSpPr>
        <p:spPr bwMode="auto">
          <a:xfrm>
            <a:off x="914400" y="5486400"/>
            <a:ext cx="6172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25603" name="Object 34"/>
          <p:cNvGraphicFramePr>
            <a:graphicFrameLocks noChangeAspect="1"/>
          </p:cNvGraphicFramePr>
          <p:nvPr/>
        </p:nvGraphicFramePr>
        <p:xfrm>
          <a:off x="3913188" y="6172200"/>
          <a:ext cx="393700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8" name="Equation" r:id="rId5" imgW="190440" imgH="228600" progId="Equation.3">
                  <p:embed/>
                </p:oleObj>
              </mc:Choice>
              <mc:Fallback>
                <p:oleObj name="Equation" r:id="rId5" imgW="190440" imgH="228600" progId="Equation.3">
                  <p:embed/>
                  <p:pic>
                    <p:nvPicPr>
                      <p:cNvPr id="0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3188" y="6172200"/>
                        <a:ext cx="393700" cy="474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36" name="Slide Number Placeholder 3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EB25977C-A161-4FF4-8F8D-19DDE4208C7A}" type="slidenum">
              <a:rPr lang="en-US" smtClean="0">
                <a:latin typeface="Arial" charset="0"/>
              </a:rPr>
              <a:pPr/>
              <a:t>41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mtClean="0"/>
              <a:t>Calculating  </a:t>
            </a:r>
            <a:r>
              <a:rPr lang="el-GR" smtClean="0">
                <a:cs typeface="Arial" charset="0"/>
                <a:sym typeface="Symbol" pitchFamily="18" charset="2"/>
              </a:rPr>
              <a:t>β</a:t>
            </a:r>
          </a:p>
        </p:txBody>
      </p:sp>
      <p:sp>
        <p:nvSpPr>
          <p:cNvPr id="26629" name="Rectangle 6"/>
          <p:cNvSpPr>
            <a:spLocks noGrp="1" noChangeArrowheads="1"/>
          </p:cNvSpPr>
          <p:nvPr>
            <p:ph idx="1"/>
          </p:nvPr>
        </p:nvSpPr>
        <p:spPr>
          <a:xfrm>
            <a:off x="838200" y="1709738"/>
            <a:ext cx="8077200" cy="671512"/>
          </a:xfrm>
        </p:spPr>
        <p:txBody>
          <a:bodyPr/>
          <a:lstStyle/>
          <a:p>
            <a:pPr eaLnBrk="1" hangingPunct="1"/>
            <a:r>
              <a:rPr lang="en-US" smtClean="0">
                <a:sym typeface="Symbol" pitchFamily="18" charset="2"/>
              </a:rPr>
              <a:t>Suppose n = 64 , </a:t>
            </a:r>
            <a:r>
              <a:rPr lang="el-GR" smtClean="0">
                <a:cs typeface="Arial" charset="0"/>
                <a:sym typeface="Symbol" pitchFamily="18" charset="2"/>
              </a:rPr>
              <a:t>σ</a:t>
            </a:r>
            <a:r>
              <a:rPr lang="en-US" smtClean="0">
                <a:sym typeface="Symbol" pitchFamily="18" charset="2"/>
              </a:rPr>
              <a:t> = 6 , and  = .05</a:t>
            </a:r>
          </a:p>
        </p:txBody>
      </p:sp>
      <p:sp>
        <p:nvSpPr>
          <p:cNvPr id="2663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26631" name="Text Box 2"/>
          <p:cNvSpPr txBox="1">
            <a:spLocks noChangeArrowheads="1"/>
          </p:cNvSpPr>
          <p:nvPr/>
        </p:nvSpPr>
        <p:spPr bwMode="auto">
          <a:xfrm>
            <a:off x="2895600" y="5943600"/>
            <a:ext cx="990600" cy="496888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Reject </a:t>
            </a:r>
          </a:p>
          <a:p>
            <a:pPr>
              <a:lnSpc>
                <a:spcPct val="40000"/>
              </a:lnSpc>
              <a:spcBef>
                <a:spcPct val="50000"/>
              </a:spcBef>
            </a:pPr>
            <a:r>
              <a:rPr lang="en-US" sz="1400"/>
              <a:t>H</a:t>
            </a:r>
            <a:r>
              <a:rPr lang="en-US" sz="1400" baseline="-25000"/>
              <a:t>0</a:t>
            </a:r>
            <a:r>
              <a:rPr lang="en-US" sz="1400"/>
              <a:t>: </a:t>
            </a:r>
            <a:r>
              <a:rPr lang="el-GR" sz="1400">
                <a:cs typeface="Arial" charset="0"/>
                <a:sym typeface="Symbol" pitchFamily="18" charset="2"/>
              </a:rPr>
              <a:t>μ</a:t>
            </a:r>
            <a:r>
              <a:rPr lang="en-US" sz="1400">
                <a:sym typeface="Symbol" pitchFamily="18" charset="2"/>
              </a:rPr>
              <a:t>  52</a:t>
            </a:r>
          </a:p>
        </p:txBody>
      </p:sp>
      <p:sp>
        <p:nvSpPr>
          <p:cNvPr id="26632" name="Text Box 3"/>
          <p:cNvSpPr txBox="1">
            <a:spLocks noChangeArrowheads="1"/>
          </p:cNvSpPr>
          <p:nvPr/>
        </p:nvSpPr>
        <p:spPr bwMode="auto">
          <a:xfrm>
            <a:off x="4876800" y="5943600"/>
            <a:ext cx="1524000" cy="474663"/>
          </a:xfrm>
          <a:prstGeom prst="rect">
            <a:avLst/>
          </a:prstGeom>
          <a:solidFill>
            <a:srgbClr val="FFFFA7"/>
          </a:solidFill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Do not reject </a:t>
            </a:r>
          </a:p>
          <a:p>
            <a:pPr>
              <a:lnSpc>
                <a:spcPct val="30000"/>
              </a:lnSpc>
              <a:spcBef>
                <a:spcPct val="50000"/>
              </a:spcBef>
            </a:pPr>
            <a:r>
              <a:rPr lang="en-US" sz="1400"/>
              <a:t>H</a:t>
            </a:r>
            <a:r>
              <a:rPr lang="en-US" sz="1400" baseline="-25000"/>
              <a:t>0 </a:t>
            </a:r>
            <a:r>
              <a:rPr lang="en-US" sz="1400"/>
              <a:t>: </a:t>
            </a:r>
            <a:r>
              <a:rPr lang="el-GR" sz="1400">
                <a:cs typeface="Arial" charset="0"/>
                <a:sym typeface="Symbol" pitchFamily="18" charset="2"/>
              </a:rPr>
              <a:t>μ</a:t>
            </a:r>
            <a:r>
              <a:rPr lang="en-US" sz="1400">
                <a:sym typeface="Symbol" pitchFamily="18" charset="2"/>
              </a:rPr>
              <a:t>  52</a:t>
            </a:r>
          </a:p>
        </p:txBody>
      </p:sp>
      <p:graphicFrame>
        <p:nvGraphicFramePr>
          <p:cNvPr id="26626" name="Object 4"/>
          <p:cNvGraphicFramePr>
            <a:graphicFrameLocks noChangeAspect="1"/>
          </p:cNvGraphicFramePr>
          <p:nvPr/>
        </p:nvGraphicFramePr>
        <p:xfrm>
          <a:off x="268288" y="2384425"/>
          <a:ext cx="8689975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1" name="Equation" r:id="rId3" imgW="5054400" imgH="685800" progId="Equation.3">
                  <p:embed/>
                </p:oleObj>
              </mc:Choice>
              <mc:Fallback>
                <p:oleObj name="Equation" r:id="rId3" imgW="5054400" imgH="685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288" y="2384425"/>
                        <a:ext cx="8689975" cy="1181100"/>
                      </a:xfrm>
                      <a:prstGeom prst="rect">
                        <a:avLst/>
                      </a:prstGeom>
                      <a:solidFill>
                        <a:srgbClr val="CCECFF"/>
                      </a:solidFill>
                      <a:ln w="190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33" name="Freeform 5"/>
          <p:cNvSpPr>
            <a:spLocks/>
          </p:cNvSpPr>
          <p:nvPr/>
        </p:nvSpPr>
        <p:spPr bwMode="auto">
          <a:xfrm>
            <a:off x="4038600" y="4495800"/>
            <a:ext cx="1676400" cy="990600"/>
          </a:xfrm>
          <a:custGeom>
            <a:avLst/>
            <a:gdLst>
              <a:gd name="T0" fmla="*/ 0 w 1056"/>
              <a:gd name="T1" fmla="*/ 2147483647 h 624"/>
              <a:gd name="T2" fmla="*/ 0 w 1056"/>
              <a:gd name="T3" fmla="*/ 0 h 624"/>
              <a:gd name="T4" fmla="*/ 2147483647 w 1056"/>
              <a:gd name="T5" fmla="*/ 2147483647 h 624"/>
              <a:gd name="T6" fmla="*/ 2147483647 w 1056"/>
              <a:gd name="T7" fmla="*/ 2147483647 h 624"/>
              <a:gd name="T8" fmla="*/ 2147483647 w 1056"/>
              <a:gd name="T9" fmla="*/ 2147483647 h 624"/>
              <a:gd name="T10" fmla="*/ 2147483647 w 1056"/>
              <a:gd name="T11" fmla="*/ 2147483647 h 624"/>
              <a:gd name="T12" fmla="*/ 2147483647 w 1056"/>
              <a:gd name="T13" fmla="*/ 2147483647 h 624"/>
              <a:gd name="T14" fmla="*/ 2147483647 w 1056"/>
              <a:gd name="T15" fmla="*/ 2147483647 h 624"/>
              <a:gd name="T16" fmla="*/ 2147483647 w 1056"/>
              <a:gd name="T17" fmla="*/ 2147483647 h 624"/>
              <a:gd name="T18" fmla="*/ 2147483647 w 1056"/>
              <a:gd name="T19" fmla="*/ 2147483647 h 624"/>
              <a:gd name="T20" fmla="*/ 2147483647 w 1056"/>
              <a:gd name="T21" fmla="*/ 2147483647 h 624"/>
              <a:gd name="T22" fmla="*/ 2147483647 w 1056"/>
              <a:gd name="T23" fmla="*/ 2147483647 h 624"/>
              <a:gd name="T24" fmla="*/ 2147483647 w 1056"/>
              <a:gd name="T25" fmla="*/ 2147483647 h 624"/>
              <a:gd name="T26" fmla="*/ 0 w 1056"/>
              <a:gd name="T27" fmla="*/ 2147483647 h 624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1056"/>
              <a:gd name="T43" fmla="*/ 0 h 624"/>
              <a:gd name="T44" fmla="*/ 1056 w 1056"/>
              <a:gd name="T45" fmla="*/ 624 h 624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1056" h="624">
                <a:moveTo>
                  <a:pt x="0" y="624"/>
                </a:moveTo>
                <a:lnTo>
                  <a:pt x="0" y="0"/>
                </a:lnTo>
                <a:lnTo>
                  <a:pt x="94" y="126"/>
                </a:lnTo>
                <a:lnTo>
                  <a:pt x="160" y="192"/>
                </a:lnTo>
                <a:lnTo>
                  <a:pt x="264" y="298"/>
                </a:lnTo>
                <a:lnTo>
                  <a:pt x="354" y="378"/>
                </a:lnTo>
                <a:lnTo>
                  <a:pt x="448" y="434"/>
                </a:lnTo>
                <a:lnTo>
                  <a:pt x="528" y="480"/>
                </a:lnTo>
                <a:lnTo>
                  <a:pt x="668" y="530"/>
                </a:lnTo>
                <a:lnTo>
                  <a:pt x="820" y="562"/>
                </a:lnTo>
                <a:lnTo>
                  <a:pt x="912" y="576"/>
                </a:lnTo>
                <a:lnTo>
                  <a:pt x="1056" y="576"/>
                </a:lnTo>
                <a:lnTo>
                  <a:pt x="1056" y="624"/>
                </a:lnTo>
                <a:lnTo>
                  <a:pt x="0" y="624"/>
                </a:lnTo>
                <a:close/>
              </a:path>
            </a:pathLst>
          </a:custGeom>
          <a:solidFill>
            <a:srgbClr val="61F561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34" name="Freeform 7"/>
          <p:cNvSpPr>
            <a:spLocks/>
          </p:cNvSpPr>
          <p:nvPr/>
        </p:nvSpPr>
        <p:spPr bwMode="auto">
          <a:xfrm>
            <a:off x="3200400" y="5264150"/>
            <a:ext cx="838200" cy="220663"/>
          </a:xfrm>
          <a:custGeom>
            <a:avLst/>
            <a:gdLst>
              <a:gd name="T0" fmla="*/ 2147483647 w 528"/>
              <a:gd name="T1" fmla="*/ 2147483647 h 139"/>
              <a:gd name="T2" fmla="*/ 0 w 528"/>
              <a:gd name="T3" fmla="*/ 2147483647 h 139"/>
              <a:gd name="T4" fmla="*/ 2147483647 w 528"/>
              <a:gd name="T5" fmla="*/ 2147483647 h 139"/>
              <a:gd name="T6" fmla="*/ 2147483647 w 528"/>
              <a:gd name="T7" fmla="*/ 2147483647 h 139"/>
              <a:gd name="T8" fmla="*/ 2147483647 w 528"/>
              <a:gd name="T9" fmla="*/ 2147483647 h 139"/>
              <a:gd name="T10" fmla="*/ 2147483647 w 528"/>
              <a:gd name="T11" fmla="*/ 0 h 139"/>
              <a:gd name="T12" fmla="*/ 2147483647 w 528"/>
              <a:gd name="T13" fmla="*/ 2147483647 h 139"/>
              <a:gd name="T14" fmla="*/ 2147483647 w 528"/>
              <a:gd name="T15" fmla="*/ 2147483647 h 139"/>
              <a:gd name="T16" fmla="*/ 2147483647 w 528"/>
              <a:gd name="T17" fmla="*/ 2147483647 h 13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28"/>
              <a:gd name="T28" fmla="*/ 0 h 139"/>
              <a:gd name="T29" fmla="*/ 528 w 528"/>
              <a:gd name="T30" fmla="*/ 139 h 13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28" h="139">
                <a:moveTo>
                  <a:pt x="8" y="135"/>
                </a:moveTo>
                <a:lnTo>
                  <a:pt x="0" y="100"/>
                </a:lnTo>
                <a:lnTo>
                  <a:pt x="233" y="86"/>
                </a:lnTo>
                <a:lnTo>
                  <a:pt x="382" y="48"/>
                </a:lnTo>
                <a:lnTo>
                  <a:pt x="455" y="34"/>
                </a:lnTo>
                <a:lnTo>
                  <a:pt x="528" y="0"/>
                </a:lnTo>
                <a:lnTo>
                  <a:pt x="528" y="136"/>
                </a:lnTo>
                <a:lnTo>
                  <a:pt x="8" y="139"/>
                </a:lnTo>
                <a:lnTo>
                  <a:pt x="8" y="135"/>
                </a:lnTo>
              </a:path>
            </a:pathLst>
          </a:custGeom>
          <a:solidFill>
            <a:srgbClr val="C3DBFF"/>
          </a:solidFill>
          <a:ln w="12700" cap="rnd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6635" name="Freeform 8"/>
          <p:cNvSpPr>
            <a:spLocks/>
          </p:cNvSpPr>
          <p:nvPr/>
        </p:nvSpPr>
        <p:spPr bwMode="auto">
          <a:xfrm>
            <a:off x="3276600" y="41148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6636" name="Freeform 9"/>
          <p:cNvSpPr>
            <a:spLocks/>
          </p:cNvSpPr>
          <p:nvPr/>
        </p:nvSpPr>
        <p:spPr bwMode="auto">
          <a:xfrm>
            <a:off x="5638800" y="41148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rgbClr val="FF00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6637" name="Line 10"/>
          <p:cNvSpPr>
            <a:spLocks noChangeShapeType="1"/>
          </p:cNvSpPr>
          <p:nvPr/>
        </p:nvSpPr>
        <p:spPr bwMode="auto">
          <a:xfrm>
            <a:off x="3048000" y="5486400"/>
            <a:ext cx="51054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38" name="Line 11"/>
          <p:cNvSpPr>
            <a:spLocks noChangeShapeType="1"/>
          </p:cNvSpPr>
          <p:nvPr/>
        </p:nvSpPr>
        <p:spPr bwMode="auto">
          <a:xfrm>
            <a:off x="3276600" y="4953000"/>
            <a:ext cx="457200" cy="4572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39" name="Rectangle 12"/>
          <p:cNvSpPr>
            <a:spLocks noChangeArrowheads="1"/>
          </p:cNvSpPr>
          <p:nvPr/>
        </p:nvSpPr>
        <p:spPr bwMode="auto">
          <a:xfrm flipH="1">
            <a:off x="2895600" y="4648200"/>
            <a:ext cx="381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2000">
                <a:sym typeface="Symbol" pitchFamily="18" charset="2"/>
              </a:rPr>
              <a:t></a:t>
            </a:r>
            <a:endParaRPr lang="en-US" sz="2000"/>
          </a:p>
        </p:txBody>
      </p:sp>
      <p:sp>
        <p:nvSpPr>
          <p:cNvPr id="26640" name="Line 13"/>
          <p:cNvSpPr>
            <a:spLocks noChangeShapeType="1"/>
          </p:cNvSpPr>
          <p:nvPr/>
        </p:nvSpPr>
        <p:spPr bwMode="auto">
          <a:xfrm>
            <a:off x="5638800" y="4114800"/>
            <a:ext cx="0" cy="1371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6641" name="Line 14"/>
          <p:cNvSpPr>
            <a:spLocks noChangeShapeType="1"/>
          </p:cNvSpPr>
          <p:nvPr/>
        </p:nvSpPr>
        <p:spPr bwMode="auto">
          <a:xfrm>
            <a:off x="4038600" y="5791200"/>
            <a:ext cx="0" cy="304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42" name="Line 15"/>
          <p:cNvSpPr>
            <a:spLocks noChangeShapeType="1"/>
          </p:cNvSpPr>
          <p:nvPr/>
        </p:nvSpPr>
        <p:spPr bwMode="auto">
          <a:xfrm>
            <a:off x="4038600" y="5943600"/>
            <a:ext cx="3962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43" name="Freeform 16"/>
          <p:cNvSpPr>
            <a:spLocks/>
          </p:cNvSpPr>
          <p:nvPr/>
        </p:nvSpPr>
        <p:spPr bwMode="auto">
          <a:xfrm>
            <a:off x="1066800" y="4114800"/>
            <a:ext cx="2362200" cy="1295400"/>
          </a:xfrm>
          <a:custGeom>
            <a:avLst/>
            <a:gdLst>
              <a:gd name="T0" fmla="*/ 0 w 600"/>
              <a:gd name="T1" fmla="*/ 2147483647 h 576"/>
              <a:gd name="T2" fmla="*/ 2147483647 w 600"/>
              <a:gd name="T3" fmla="*/ 2147483647 h 576"/>
              <a:gd name="T4" fmla="*/ 2147483647 w 600"/>
              <a:gd name="T5" fmla="*/ 2147483647 h 576"/>
              <a:gd name="T6" fmla="*/ 2147483647 w 600"/>
              <a:gd name="T7" fmla="*/ 2147483647 h 576"/>
              <a:gd name="T8" fmla="*/ 2147483647 w 600"/>
              <a:gd name="T9" fmla="*/ 2147483647 h 576"/>
              <a:gd name="T10" fmla="*/ 2147483647 w 600"/>
              <a:gd name="T11" fmla="*/ 2147483647 h 576"/>
              <a:gd name="T12" fmla="*/ 2147483647 w 600"/>
              <a:gd name="T13" fmla="*/ 2147483647 h 576"/>
              <a:gd name="T14" fmla="*/ 2147483647 w 600"/>
              <a:gd name="T15" fmla="*/ 2147483647 h 576"/>
              <a:gd name="T16" fmla="*/ 2147483647 w 600"/>
              <a:gd name="T17" fmla="*/ 2147483647 h 576"/>
              <a:gd name="T18" fmla="*/ 2147483647 w 600"/>
              <a:gd name="T19" fmla="*/ 2147483647 h 576"/>
              <a:gd name="T20" fmla="*/ 2147483647 w 600"/>
              <a:gd name="T21" fmla="*/ 2147483647 h 576"/>
              <a:gd name="T22" fmla="*/ 2147483647 w 600"/>
              <a:gd name="T23" fmla="*/ 2147483647 h 576"/>
              <a:gd name="T24" fmla="*/ 2147483647 w 600"/>
              <a:gd name="T25" fmla="*/ 2147483647 h 576"/>
              <a:gd name="T26" fmla="*/ 2147483647 w 600"/>
              <a:gd name="T27" fmla="*/ 2147483647 h 576"/>
              <a:gd name="T28" fmla="*/ 2147483647 w 600"/>
              <a:gd name="T29" fmla="*/ 2147483647 h 576"/>
              <a:gd name="T30" fmla="*/ 2147483647 w 600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600"/>
              <a:gd name="T49" fmla="*/ 0 h 576"/>
              <a:gd name="T50" fmla="*/ 600 w 600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600" h="576">
                <a:moveTo>
                  <a:pt x="0" y="575"/>
                </a:moveTo>
                <a:lnTo>
                  <a:pt x="63" y="570"/>
                </a:lnTo>
                <a:lnTo>
                  <a:pt x="95" y="562"/>
                </a:lnTo>
                <a:lnTo>
                  <a:pt x="127" y="553"/>
                </a:lnTo>
                <a:lnTo>
                  <a:pt x="158" y="540"/>
                </a:lnTo>
                <a:lnTo>
                  <a:pt x="190" y="521"/>
                </a:lnTo>
                <a:lnTo>
                  <a:pt x="222" y="498"/>
                </a:lnTo>
                <a:lnTo>
                  <a:pt x="284" y="432"/>
                </a:lnTo>
                <a:lnTo>
                  <a:pt x="347" y="338"/>
                </a:lnTo>
                <a:lnTo>
                  <a:pt x="410" y="224"/>
                </a:lnTo>
                <a:lnTo>
                  <a:pt x="441" y="167"/>
                </a:lnTo>
                <a:lnTo>
                  <a:pt x="473" y="114"/>
                </a:lnTo>
                <a:lnTo>
                  <a:pt x="505" y="67"/>
                </a:lnTo>
                <a:lnTo>
                  <a:pt x="535" y="31"/>
                </a:lnTo>
                <a:lnTo>
                  <a:pt x="567" y="8"/>
                </a:lnTo>
                <a:lnTo>
                  <a:pt x="599" y="0"/>
                </a:lnTo>
              </a:path>
            </a:pathLst>
          </a:custGeom>
          <a:noFill/>
          <a:ln w="50800" cap="rnd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6644" name="Freeform 17"/>
          <p:cNvSpPr>
            <a:spLocks/>
          </p:cNvSpPr>
          <p:nvPr/>
        </p:nvSpPr>
        <p:spPr bwMode="auto">
          <a:xfrm>
            <a:off x="3429000" y="4114800"/>
            <a:ext cx="2209800" cy="1295400"/>
          </a:xfrm>
          <a:custGeom>
            <a:avLst/>
            <a:gdLst>
              <a:gd name="T0" fmla="*/ 2147483647 w 576"/>
              <a:gd name="T1" fmla="*/ 2147483647 h 576"/>
              <a:gd name="T2" fmla="*/ 2147483647 w 576"/>
              <a:gd name="T3" fmla="*/ 2147483647 h 576"/>
              <a:gd name="T4" fmla="*/ 2147483647 w 576"/>
              <a:gd name="T5" fmla="*/ 2147483647 h 576"/>
              <a:gd name="T6" fmla="*/ 2147483647 w 576"/>
              <a:gd name="T7" fmla="*/ 2147483647 h 576"/>
              <a:gd name="T8" fmla="*/ 2147483647 w 576"/>
              <a:gd name="T9" fmla="*/ 2147483647 h 576"/>
              <a:gd name="T10" fmla="*/ 2147483647 w 576"/>
              <a:gd name="T11" fmla="*/ 2147483647 h 576"/>
              <a:gd name="T12" fmla="*/ 2147483647 w 576"/>
              <a:gd name="T13" fmla="*/ 2147483647 h 576"/>
              <a:gd name="T14" fmla="*/ 2147483647 w 576"/>
              <a:gd name="T15" fmla="*/ 2147483647 h 576"/>
              <a:gd name="T16" fmla="*/ 2147483647 w 576"/>
              <a:gd name="T17" fmla="*/ 2147483647 h 576"/>
              <a:gd name="T18" fmla="*/ 2147483647 w 576"/>
              <a:gd name="T19" fmla="*/ 2147483647 h 576"/>
              <a:gd name="T20" fmla="*/ 2147483647 w 576"/>
              <a:gd name="T21" fmla="*/ 2147483647 h 576"/>
              <a:gd name="T22" fmla="*/ 2147483647 w 576"/>
              <a:gd name="T23" fmla="*/ 2147483647 h 576"/>
              <a:gd name="T24" fmla="*/ 2147483647 w 576"/>
              <a:gd name="T25" fmla="*/ 2147483647 h 576"/>
              <a:gd name="T26" fmla="*/ 2147483647 w 576"/>
              <a:gd name="T27" fmla="*/ 2147483647 h 576"/>
              <a:gd name="T28" fmla="*/ 2147483647 w 576"/>
              <a:gd name="T29" fmla="*/ 2147483647 h 576"/>
              <a:gd name="T30" fmla="*/ 0 w 576"/>
              <a:gd name="T31" fmla="*/ 0 h 57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76"/>
              <a:gd name="T49" fmla="*/ 0 h 576"/>
              <a:gd name="T50" fmla="*/ 576 w 576"/>
              <a:gd name="T51" fmla="*/ 576 h 57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76" h="576">
                <a:moveTo>
                  <a:pt x="575" y="575"/>
                </a:moveTo>
                <a:lnTo>
                  <a:pt x="515" y="570"/>
                </a:lnTo>
                <a:lnTo>
                  <a:pt x="484" y="562"/>
                </a:lnTo>
                <a:lnTo>
                  <a:pt x="455" y="553"/>
                </a:lnTo>
                <a:lnTo>
                  <a:pt x="424" y="540"/>
                </a:lnTo>
                <a:lnTo>
                  <a:pt x="393" y="521"/>
                </a:lnTo>
                <a:lnTo>
                  <a:pt x="364" y="498"/>
                </a:lnTo>
                <a:lnTo>
                  <a:pt x="303" y="432"/>
                </a:lnTo>
                <a:lnTo>
                  <a:pt x="242" y="338"/>
                </a:lnTo>
                <a:lnTo>
                  <a:pt x="182" y="224"/>
                </a:lnTo>
                <a:lnTo>
                  <a:pt x="151" y="167"/>
                </a:lnTo>
                <a:lnTo>
                  <a:pt x="120" y="114"/>
                </a:lnTo>
                <a:lnTo>
                  <a:pt x="91" y="67"/>
                </a:lnTo>
                <a:lnTo>
                  <a:pt x="60" y="31"/>
                </a:lnTo>
                <a:lnTo>
                  <a:pt x="30" y="8"/>
                </a:lnTo>
                <a:lnTo>
                  <a:pt x="0" y="0"/>
                </a:lnTo>
              </a:path>
            </a:pathLst>
          </a:custGeom>
          <a:noFill/>
          <a:ln w="50800" cap="rnd">
            <a:solidFill>
              <a:schemeClr val="fol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6645" name="Line 18"/>
          <p:cNvSpPr>
            <a:spLocks noChangeShapeType="1"/>
          </p:cNvSpPr>
          <p:nvPr/>
        </p:nvSpPr>
        <p:spPr bwMode="auto">
          <a:xfrm>
            <a:off x="914400" y="5486400"/>
            <a:ext cx="61722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46" name="Line 19"/>
          <p:cNvSpPr>
            <a:spLocks noChangeShapeType="1"/>
          </p:cNvSpPr>
          <p:nvPr/>
        </p:nvSpPr>
        <p:spPr bwMode="auto">
          <a:xfrm>
            <a:off x="3429000" y="4114800"/>
            <a:ext cx="0" cy="1371600"/>
          </a:xfrm>
          <a:prstGeom prst="line">
            <a:avLst/>
          </a:prstGeom>
          <a:noFill/>
          <a:ln w="19050" cap="rnd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26647" name="Line 20"/>
          <p:cNvSpPr>
            <a:spLocks noChangeShapeType="1"/>
          </p:cNvSpPr>
          <p:nvPr/>
        </p:nvSpPr>
        <p:spPr bwMode="auto">
          <a:xfrm flipH="1">
            <a:off x="2590800" y="5943600"/>
            <a:ext cx="1447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48" name="Text Box 21"/>
          <p:cNvSpPr txBox="1">
            <a:spLocks noChangeArrowheads="1"/>
          </p:cNvSpPr>
          <p:nvPr/>
        </p:nvSpPr>
        <p:spPr bwMode="auto">
          <a:xfrm>
            <a:off x="5410200" y="5486400"/>
            <a:ext cx="5334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52</a:t>
            </a:r>
          </a:p>
        </p:txBody>
      </p:sp>
      <p:sp>
        <p:nvSpPr>
          <p:cNvPr id="26649" name="Text Box 22"/>
          <p:cNvSpPr txBox="1">
            <a:spLocks noChangeArrowheads="1"/>
          </p:cNvSpPr>
          <p:nvPr/>
        </p:nvSpPr>
        <p:spPr bwMode="auto">
          <a:xfrm>
            <a:off x="3124200" y="5486400"/>
            <a:ext cx="533400" cy="366713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/>
              <a:t>50</a:t>
            </a:r>
          </a:p>
        </p:txBody>
      </p:sp>
      <p:sp>
        <p:nvSpPr>
          <p:cNvPr id="26650" name="Line 23"/>
          <p:cNvSpPr>
            <a:spLocks noChangeShapeType="1"/>
          </p:cNvSpPr>
          <p:nvPr/>
        </p:nvSpPr>
        <p:spPr bwMode="auto">
          <a:xfrm flipV="1">
            <a:off x="4038600" y="3867150"/>
            <a:ext cx="0" cy="236220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51" name="Line 25"/>
          <p:cNvSpPr>
            <a:spLocks noChangeShapeType="1"/>
          </p:cNvSpPr>
          <p:nvPr/>
        </p:nvSpPr>
        <p:spPr bwMode="auto">
          <a:xfrm flipH="1">
            <a:off x="4495800" y="3200400"/>
            <a:ext cx="3810000" cy="2057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52" name="Text Box 26"/>
          <p:cNvSpPr txBox="1">
            <a:spLocks noChangeArrowheads="1"/>
          </p:cNvSpPr>
          <p:nvPr/>
        </p:nvSpPr>
        <p:spPr bwMode="auto">
          <a:xfrm>
            <a:off x="7543800" y="1219200"/>
            <a:ext cx="14747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000" i="1">
                <a:solidFill>
                  <a:schemeClr val="tx2"/>
                </a:solidFill>
              </a:rPr>
              <a:t>(continued)</a:t>
            </a:r>
          </a:p>
        </p:txBody>
      </p:sp>
      <p:sp>
        <p:nvSpPr>
          <p:cNvPr id="26653" name="Rectangle 27"/>
          <p:cNvSpPr>
            <a:spLocks noChangeArrowheads="1"/>
          </p:cNvSpPr>
          <p:nvPr/>
        </p:nvSpPr>
        <p:spPr bwMode="auto">
          <a:xfrm>
            <a:off x="8229600" y="2743200"/>
            <a:ext cx="762000" cy="457200"/>
          </a:xfrm>
          <a:prstGeom prst="rect">
            <a:avLst/>
          </a:prstGeom>
          <a:noFill/>
          <a:ln w="28575" algn="ctr">
            <a:solidFill>
              <a:srgbClr val="61F56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54" name="Text Box 28"/>
          <p:cNvSpPr txBox="1">
            <a:spLocks noChangeArrowheads="1"/>
          </p:cNvSpPr>
          <p:nvPr/>
        </p:nvSpPr>
        <p:spPr bwMode="auto">
          <a:xfrm>
            <a:off x="7010400" y="3962400"/>
            <a:ext cx="1905000" cy="1168400"/>
          </a:xfrm>
          <a:prstGeom prst="rect">
            <a:avLst/>
          </a:prstGeom>
          <a:solidFill>
            <a:srgbClr val="FDE0BD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 b="1"/>
              <a:t>Probability of type II error: </a:t>
            </a:r>
          </a:p>
          <a:p>
            <a:pPr algn="l">
              <a:spcBef>
                <a:spcPct val="50000"/>
              </a:spcBef>
            </a:pPr>
            <a:r>
              <a:rPr lang="en-US" sz="2000" b="1">
                <a:cs typeface="Arial" charset="0"/>
                <a:sym typeface="Symbol" pitchFamily="18" charset="2"/>
              </a:rPr>
              <a:t>   </a:t>
            </a:r>
            <a:r>
              <a:rPr lang="el-GR" sz="2000" b="1">
                <a:cs typeface="Arial" charset="0"/>
                <a:sym typeface="Symbol" pitchFamily="18" charset="2"/>
              </a:rPr>
              <a:t>β</a:t>
            </a:r>
            <a:r>
              <a:rPr lang="en-US" sz="2000" b="1">
                <a:sym typeface="Symbol" pitchFamily="18" charset="2"/>
              </a:rPr>
              <a:t> = .1539</a:t>
            </a:r>
          </a:p>
        </p:txBody>
      </p:sp>
      <p:graphicFrame>
        <p:nvGraphicFramePr>
          <p:cNvPr id="26627" name="Object 29"/>
          <p:cNvGraphicFramePr>
            <a:graphicFrameLocks noChangeAspect="1"/>
          </p:cNvGraphicFramePr>
          <p:nvPr/>
        </p:nvGraphicFramePr>
        <p:xfrm>
          <a:off x="3913188" y="6172200"/>
          <a:ext cx="393700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2" name="Equation" r:id="rId5" imgW="190440" imgH="228600" progId="Equation.3">
                  <p:embed/>
                </p:oleObj>
              </mc:Choice>
              <mc:Fallback>
                <p:oleObj name="Equation" r:id="rId5" imgW="190440" imgH="228600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3188" y="6172200"/>
                        <a:ext cx="393700" cy="474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55" name="Slide Number Placeholder 3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3C66E40D-A8DD-4BCB-82C0-47B757544425}" type="slidenum">
              <a:rPr lang="en-US" smtClean="0">
                <a:latin typeface="Arial" charset="0"/>
              </a:rPr>
              <a:pPr/>
              <a:t>42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7"/>
          <p:cNvSpPr>
            <a:spLocks noGrp="1" noChangeArrowheads="1"/>
          </p:cNvSpPr>
          <p:nvPr>
            <p:ph type="title"/>
          </p:nvPr>
        </p:nvSpPr>
        <p:spPr>
          <a:xfrm>
            <a:off x="1150938" y="247650"/>
            <a:ext cx="7383462" cy="990600"/>
          </a:xfrm>
          <a:noFill/>
        </p:spPr>
        <p:txBody>
          <a:bodyPr/>
          <a:lstStyle/>
          <a:p>
            <a:pPr eaLnBrk="1" hangingPunct="1"/>
            <a:r>
              <a:rPr lang="en-US" smtClean="0"/>
              <a:t>Power of the Test Example</a:t>
            </a:r>
          </a:p>
        </p:txBody>
      </p:sp>
      <p:sp>
        <p:nvSpPr>
          <p:cNvPr id="6451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64516" name="Rectangle 25"/>
          <p:cNvSpPr>
            <a:spLocks noChangeArrowheads="1"/>
          </p:cNvSpPr>
          <p:nvPr/>
        </p:nvSpPr>
        <p:spPr bwMode="auto">
          <a:xfrm>
            <a:off x="365125" y="1527175"/>
            <a:ext cx="8669338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5342" tIns="42672" rIns="85342" bIns="42672"/>
          <a:lstStyle/>
          <a:p>
            <a:pPr marL="320675" indent="-320675" algn="l" defTabSz="852488"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2800"/>
              <a:t>If the true mean is </a:t>
            </a:r>
            <a:r>
              <a:rPr lang="el-GR" sz="2800">
                <a:cs typeface="Arial" charset="0"/>
              </a:rPr>
              <a:t>μ</a:t>
            </a:r>
            <a:r>
              <a:rPr lang="en-US" sz="2800">
                <a:cs typeface="Arial" charset="0"/>
              </a:rPr>
              <a:t>* = 50,</a:t>
            </a:r>
            <a:endParaRPr lang="el-GR" sz="2800">
              <a:cs typeface="Arial" charset="0"/>
            </a:endParaRPr>
          </a:p>
          <a:p>
            <a:pPr marL="320675" indent="-320675" algn="l" defTabSz="852488"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sz="2800"/>
              <a:t>The probability of Type II Error = </a:t>
            </a:r>
            <a:r>
              <a:rPr lang="el-GR" sz="2800">
                <a:sym typeface="Symbol" pitchFamily="18" charset="2"/>
              </a:rPr>
              <a:t>β</a:t>
            </a:r>
            <a:r>
              <a:rPr lang="en-US" sz="2800"/>
              <a:t> = 0.1539</a:t>
            </a:r>
          </a:p>
          <a:p>
            <a:pPr marL="320675" indent="-320675" algn="l" defTabSz="852488">
              <a:lnSpc>
                <a:spcPct val="120000"/>
              </a:lnSpc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</a:pPr>
            <a:r>
              <a:rPr lang="en-US" sz="2800"/>
              <a:t>The power of the test = 1 – </a:t>
            </a:r>
            <a:r>
              <a:rPr lang="el-GR" sz="2800">
                <a:sym typeface="Symbol" pitchFamily="18" charset="2"/>
              </a:rPr>
              <a:t>β</a:t>
            </a:r>
            <a:r>
              <a:rPr lang="en-US" sz="2800"/>
              <a:t> = 1 – 0.1539 = 0.8461</a:t>
            </a:r>
          </a:p>
        </p:txBody>
      </p:sp>
      <p:sp>
        <p:nvSpPr>
          <p:cNvPr id="64517" name="Rectangle 29"/>
          <p:cNvSpPr>
            <a:spLocks noChangeArrowheads="1"/>
          </p:cNvSpPr>
          <p:nvPr/>
        </p:nvSpPr>
        <p:spPr bwMode="auto">
          <a:xfrm>
            <a:off x="4133850" y="3575050"/>
            <a:ext cx="4572000" cy="841375"/>
          </a:xfrm>
          <a:prstGeom prst="rect">
            <a:avLst/>
          </a:prstGeom>
          <a:solidFill>
            <a:srgbClr val="FDE0BD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18" name="Rectangle 30"/>
          <p:cNvSpPr>
            <a:spLocks noChangeArrowheads="1"/>
          </p:cNvSpPr>
          <p:nvPr/>
        </p:nvSpPr>
        <p:spPr bwMode="auto">
          <a:xfrm>
            <a:off x="2597150" y="3976688"/>
            <a:ext cx="1539875" cy="1974850"/>
          </a:xfrm>
          <a:prstGeom prst="rect">
            <a:avLst/>
          </a:prstGeom>
          <a:solidFill>
            <a:srgbClr val="C7DAF7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19" name="Rectangle 31"/>
          <p:cNvSpPr>
            <a:spLocks noChangeArrowheads="1"/>
          </p:cNvSpPr>
          <p:nvPr/>
        </p:nvSpPr>
        <p:spPr bwMode="auto">
          <a:xfrm>
            <a:off x="5029200" y="3575050"/>
            <a:ext cx="2498725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algn="l" eaLnBrk="0" hangingPunct="0"/>
            <a:r>
              <a:rPr lang="en-US" sz="2000" b="1">
                <a:solidFill>
                  <a:srgbClr val="008000"/>
                </a:solidFill>
              </a:rPr>
              <a:t>Actual Situation</a:t>
            </a:r>
            <a:endParaRPr lang="en-US" sz="2000">
              <a:solidFill>
                <a:srgbClr val="008000"/>
              </a:solidFill>
            </a:endParaRPr>
          </a:p>
        </p:txBody>
      </p:sp>
      <p:sp>
        <p:nvSpPr>
          <p:cNvPr id="64520" name="Rectangle 32"/>
          <p:cNvSpPr>
            <a:spLocks noChangeArrowheads="1"/>
          </p:cNvSpPr>
          <p:nvPr/>
        </p:nvSpPr>
        <p:spPr bwMode="auto">
          <a:xfrm>
            <a:off x="2667000" y="3976688"/>
            <a:ext cx="1239838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2000" b="1">
                <a:solidFill>
                  <a:srgbClr val="008000"/>
                </a:solidFill>
              </a:rPr>
              <a:t>Decision</a:t>
            </a:r>
          </a:p>
        </p:txBody>
      </p:sp>
      <p:sp>
        <p:nvSpPr>
          <p:cNvPr id="64521" name="Rectangle 33"/>
          <p:cNvSpPr>
            <a:spLocks noChangeArrowheads="1"/>
          </p:cNvSpPr>
          <p:nvPr/>
        </p:nvSpPr>
        <p:spPr bwMode="auto">
          <a:xfrm>
            <a:off x="2706688" y="4452938"/>
            <a:ext cx="1247775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000"/>
              <a:t>Do Not </a:t>
            </a:r>
          </a:p>
          <a:p>
            <a:pPr eaLnBrk="0" hangingPunct="0"/>
            <a:r>
              <a:rPr lang="en-US" sz="2000"/>
              <a:t>Reject H</a:t>
            </a:r>
            <a:r>
              <a:rPr lang="en-US" sz="2000" baseline="-25000"/>
              <a:t>0</a:t>
            </a:r>
          </a:p>
        </p:txBody>
      </p:sp>
      <p:sp>
        <p:nvSpPr>
          <p:cNvPr id="64522" name="Rectangle 34"/>
          <p:cNvSpPr>
            <a:spLocks noChangeArrowheads="1"/>
          </p:cNvSpPr>
          <p:nvPr/>
        </p:nvSpPr>
        <p:spPr bwMode="auto">
          <a:xfrm>
            <a:off x="4521200" y="4452938"/>
            <a:ext cx="1487488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000" b="1">
                <a:solidFill>
                  <a:schemeClr val="folHlink"/>
                </a:solidFill>
              </a:rPr>
              <a:t>No error</a:t>
            </a:r>
          </a:p>
          <a:p>
            <a:pPr eaLnBrk="0" hangingPunct="0"/>
            <a:r>
              <a:rPr lang="en-US" sz="2000" b="1">
                <a:solidFill>
                  <a:schemeClr val="hlink"/>
                </a:solidFill>
                <a:sym typeface="Symbol" pitchFamily="18" charset="2"/>
              </a:rPr>
              <a:t>1 -  = 0.95</a:t>
            </a:r>
          </a:p>
        </p:txBody>
      </p:sp>
      <p:sp>
        <p:nvSpPr>
          <p:cNvPr id="64523" name="Rectangle 36"/>
          <p:cNvSpPr>
            <a:spLocks noChangeArrowheads="1"/>
          </p:cNvSpPr>
          <p:nvPr/>
        </p:nvSpPr>
        <p:spPr bwMode="auto">
          <a:xfrm>
            <a:off x="6481763" y="4448175"/>
            <a:ext cx="1744662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000" b="1">
                <a:solidFill>
                  <a:schemeClr val="folHlink"/>
                </a:solidFill>
              </a:rPr>
              <a:t>Type II Error</a:t>
            </a:r>
            <a:r>
              <a:rPr lang="en-US" sz="2000" b="1"/>
              <a:t> </a:t>
            </a:r>
          </a:p>
          <a:p>
            <a:pPr eaLnBrk="0" hangingPunct="0"/>
            <a:r>
              <a:rPr lang="el-GR" sz="2000" b="1">
                <a:solidFill>
                  <a:schemeClr val="hlink"/>
                </a:solidFill>
                <a:sym typeface="Symbol" pitchFamily="18" charset="2"/>
              </a:rPr>
              <a:t>β</a:t>
            </a:r>
            <a:r>
              <a:rPr lang="en-US" sz="2000" b="1">
                <a:solidFill>
                  <a:schemeClr val="hlink"/>
                </a:solidFill>
                <a:cs typeface="Arial" charset="0"/>
                <a:sym typeface="Symbol" pitchFamily="18" charset="2"/>
              </a:rPr>
              <a:t> = 0.1539</a:t>
            </a:r>
          </a:p>
        </p:txBody>
      </p:sp>
      <p:sp>
        <p:nvSpPr>
          <p:cNvPr id="64524" name="Rectangle 37"/>
          <p:cNvSpPr>
            <a:spLocks noChangeArrowheads="1"/>
          </p:cNvSpPr>
          <p:nvPr/>
        </p:nvSpPr>
        <p:spPr bwMode="auto">
          <a:xfrm>
            <a:off x="2706688" y="5330825"/>
            <a:ext cx="1247775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2000"/>
              <a:t>Reject H</a:t>
            </a:r>
            <a:r>
              <a:rPr lang="en-US" sz="2000" baseline="-25000"/>
              <a:t>0</a:t>
            </a:r>
          </a:p>
        </p:txBody>
      </p:sp>
      <p:sp>
        <p:nvSpPr>
          <p:cNvPr id="64525" name="Rectangle 38"/>
          <p:cNvSpPr>
            <a:spLocks noChangeArrowheads="1"/>
          </p:cNvSpPr>
          <p:nvPr/>
        </p:nvSpPr>
        <p:spPr bwMode="auto">
          <a:xfrm>
            <a:off x="4316413" y="5213350"/>
            <a:ext cx="1604962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000" b="1">
                <a:solidFill>
                  <a:schemeClr val="folHlink"/>
                </a:solidFill>
              </a:rPr>
              <a:t>Type I Error</a:t>
            </a:r>
          </a:p>
          <a:p>
            <a:pPr eaLnBrk="0" hangingPunct="0"/>
            <a:r>
              <a:rPr lang="en-US" sz="2000" b="1">
                <a:solidFill>
                  <a:schemeClr val="hlink"/>
                </a:solidFill>
                <a:sym typeface="Symbol" pitchFamily="18" charset="2"/>
              </a:rPr>
              <a:t> = 0.05</a:t>
            </a:r>
          </a:p>
        </p:txBody>
      </p:sp>
      <p:sp>
        <p:nvSpPr>
          <p:cNvPr id="64526" name="Line 40"/>
          <p:cNvSpPr>
            <a:spLocks noChangeShapeType="1"/>
          </p:cNvSpPr>
          <p:nvPr/>
        </p:nvSpPr>
        <p:spPr bwMode="auto">
          <a:xfrm flipH="1">
            <a:off x="6218238" y="3976688"/>
            <a:ext cx="1587" cy="197485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/>
          <a:p>
            <a:endParaRPr lang="en-US"/>
          </a:p>
        </p:txBody>
      </p:sp>
      <p:sp>
        <p:nvSpPr>
          <p:cNvPr id="64527" name="Rectangle 41"/>
          <p:cNvSpPr>
            <a:spLocks noChangeArrowheads="1"/>
          </p:cNvSpPr>
          <p:nvPr/>
        </p:nvSpPr>
        <p:spPr bwMode="auto">
          <a:xfrm>
            <a:off x="2590800" y="3589338"/>
            <a:ext cx="6096000" cy="23622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28" name="Rectangle 42"/>
          <p:cNvSpPr>
            <a:spLocks noChangeArrowheads="1"/>
          </p:cNvSpPr>
          <p:nvPr/>
        </p:nvSpPr>
        <p:spPr bwMode="auto">
          <a:xfrm>
            <a:off x="6705600" y="3976688"/>
            <a:ext cx="12192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2000"/>
              <a:t> H</a:t>
            </a:r>
            <a:r>
              <a:rPr lang="en-US" sz="2000" baseline="-25000"/>
              <a:t>0</a:t>
            </a:r>
            <a:r>
              <a:rPr lang="en-US" sz="2000"/>
              <a:t> False</a:t>
            </a:r>
          </a:p>
        </p:txBody>
      </p:sp>
      <p:sp>
        <p:nvSpPr>
          <p:cNvPr id="64529" name="Rectangle 43"/>
          <p:cNvSpPr>
            <a:spLocks noChangeArrowheads="1"/>
          </p:cNvSpPr>
          <p:nvPr/>
        </p:nvSpPr>
        <p:spPr bwMode="auto">
          <a:xfrm>
            <a:off x="4495800" y="3976688"/>
            <a:ext cx="1119188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2000"/>
              <a:t> H</a:t>
            </a:r>
            <a:r>
              <a:rPr lang="en-US" sz="2000" baseline="-25000"/>
              <a:t>0</a:t>
            </a:r>
            <a:r>
              <a:rPr lang="en-US" sz="2000"/>
              <a:t> True</a:t>
            </a:r>
          </a:p>
        </p:txBody>
      </p:sp>
      <p:sp>
        <p:nvSpPr>
          <p:cNvPr id="64530" name="Line 44"/>
          <p:cNvSpPr>
            <a:spLocks noChangeShapeType="1"/>
          </p:cNvSpPr>
          <p:nvPr/>
        </p:nvSpPr>
        <p:spPr bwMode="auto">
          <a:xfrm>
            <a:off x="2590800" y="3976688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31" name="Line 45"/>
          <p:cNvSpPr>
            <a:spLocks noChangeShapeType="1"/>
          </p:cNvSpPr>
          <p:nvPr/>
        </p:nvSpPr>
        <p:spPr bwMode="auto">
          <a:xfrm>
            <a:off x="4133850" y="3575050"/>
            <a:ext cx="0" cy="23764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32" name="Line 46"/>
          <p:cNvSpPr>
            <a:spLocks noChangeShapeType="1"/>
          </p:cNvSpPr>
          <p:nvPr/>
        </p:nvSpPr>
        <p:spPr bwMode="auto">
          <a:xfrm>
            <a:off x="2590800" y="5219700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33" name="Rectangle 47"/>
          <p:cNvSpPr>
            <a:spLocks noChangeArrowheads="1"/>
          </p:cNvSpPr>
          <p:nvPr/>
        </p:nvSpPr>
        <p:spPr bwMode="auto">
          <a:xfrm>
            <a:off x="512763" y="4195763"/>
            <a:ext cx="1670050" cy="10128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000" b="1"/>
              <a:t>Key:</a:t>
            </a:r>
          </a:p>
          <a:p>
            <a:pPr eaLnBrk="0" hangingPunct="0"/>
            <a:r>
              <a:rPr lang="en-US" sz="2000" b="1">
                <a:solidFill>
                  <a:schemeClr val="folHlink"/>
                </a:solidFill>
              </a:rPr>
              <a:t>Outcome</a:t>
            </a:r>
          </a:p>
          <a:p>
            <a:pPr eaLnBrk="0" hangingPunct="0"/>
            <a:r>
              <a:rPr lang="en-US" sz="2000" b="1">
                <a:solidFill>
                  <a:schemeClr val="hlink"/>
                </a:solidFill>
              </a:rPr>
              <a:t>(Probability)</a:t>
            </a:r>
          </a:p>
        </p:txBody>
      </p:sp>
      <p:sp>
        <p:nvSpPr>
          <p:cNvPr id="64534" name="Line 48"/>
          <p:cNvSpPr>
            <a:spLocks noChangeShapeType="1"/>
          </p:cNvSpPr>
          <p:nvPr/>
        </p:nvSpPr>
        <p:spPr bwMode="auto">
          <a:xfrm>
            <a:off x="2590800" y="4416425"/>
            <a:ext cx="60960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4535" name="Rectangle 49"/>
          <p:cNvSpPr>
            <a:spLocks noChangeArrowheads="1"/>
          </p:cNvSpPr>
          <p:nvPr/>
        </p:nvSpPr>
        <p:spPr bwMode="auto">
          <a:xfrm>
            <a:off x="6489700" y="5213350"/>
            <a:ext cx="1765300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000" b="1">
                <a:solidFill>
                  <a:schemeClr val="folHlink"/>
                </a:solidFill>
              </a:rPr>
              <a:t>No Error</a:t>
            </a:r>
            <a:r>
              <a:rPr lang="en-US" sz="2000" b="1"/>
              <a:t> </a:t>
            </a:r>
          </a:p>
          <a:p>
            <a:pPr eaLnBrk="0" hangingPunct="0"/>
            <a:r>
              <a:rPr lang="en-US" sz="2000" b="1">
                <a:solidFill>
                  <a:schemeClr val="hlink"/>
                </a:solidFill>
              </a:rPr>
              <a:t>1 - </a:t>
            </a:r>
            <a:r>
              <a:rPr lang="el-GR" sz="2000" b="1">
                <a:solidFill>
                  <a:schemeClr val="hlink"/>
                </a:solidFill>
                <a:cs typeface="Arial" charset="0"/>
                <a:sym typeface="Symbol" pitchFamily="18" charset="2"/>
              </a:rPr>
              <a:t>β</a:t>
            </a:r>
            <a:r>
              <a:rPr lang="en-US" sz="2000" b="1">
                <a:solidFill>
                  <a:schemeClr val="hlink"/>
                </a:solidFill>
                <a:cs typeface="Arial" charset="0"/>
                <a:sym typeface="Symbol" pitchFamily="18" charset="2"/>
              </a:rPr>
              <a:t> = 0.8461</a:t>
            </a:r>
            <a:endParaRPr lang="en-US" sz="2000" b="1">
              <a:solidFill>
                <a:schemeClr val="hlink"/>
              </a:solidFill>
            </a:endParaRPr>
          </a:p>
        </p:txBody>
      </p:sp>
      <p:sp>
        <p:nvSpPr>
          <p:cNvPr id="64536" name="Text Box 50"/>
          <p:cNvSpPr txBox="1">
            <a:spLocks noChangeArrowheads="1"/>
          </p:cNvSpPr>
          <p:nvPr/>
        </p:nvSpPr>
        <p:spPr bwMode="auto">
          <a:xfrm>
            <a:off x="2303463" y="6062663"/>
            <a:ext cx="6731000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000"/>
              <a:t>(The value of </a:t>
            </a:r>
            <a:r>
              <a:rPr lang="el-GR" sz="2000">
                <a:cs typeface="Arial" charset="0"/>
              </a:rPr>
              <a:t>β</a:t>
            </a:r>
            <a:r>
              <a:rPr lang="en-US" sz="2000">
                <a:cs typeface="Arial" charset="0"/>
              </a:rPr>
              <a:t> and the power will be different for each </a:t>
            </a:r>
            <a:r>
              <a:rPr lang="el-GR" sz="2000">
                <a:cs typeface="Arial" charset="0"/>
              </a:rPr>
              <a:t>μ</a:t>
            </a:r>
            <a:r>
              <a:rPr lang="en-US" sz="2000">
                <a:cs typeface="Arial" charset="0"/>
              </a:rPr>
              <a:t>*)</a:t>
            </a:r>
            <a:endParaRPr lang="el-GR" sz="2000">
              <a:cs typeface="Arial" charset="0"/>
            </a:endParaRPr>
          </a:p>
        </p:txBody>
      </p:sp>
      <p:sp>
        <p:nvSpPr>
          <p:cNvPr id="64537" name="Slide Number Placeholder 2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1F127B12-8BDB-4735-A621-6E0D7022034D}" type="slidenum">
              <a:rPr lang="en-US" smtClean="0">
                <a:latin typeface="Arial" charset="0"/>
              </a:rPr>
              <a:pPr/>
              <a:t>43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247650"/>
            <a:ext cx="7383462" cy="990600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en-US" smtClean="0"/>
              <a:t>Chapter Summary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639888"/>
            <a:ext cx="8229600" cy="471170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sz="2400" dirty="0" smtClean="0"/>
              <a:t>Addressed hypothesis testing methodology</a:t>
            </a:r>
          </a:p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sz="2400" dirty="0" smtClean="0"/>
              <a:t>Performed  Z  Test for the mean (</a:t>
            </a:r>
            <a:r>
              <a:rPr lang="el-GR" sz="2400" dirty="0" smtClean="0">
                <a:cs typeface="Arial" charset="0"/>
                <a:sym typeface="Symbol" pitchFamily="18" charset="2"/>
              </a:rPr>
              <a:t>σ</a:t>
            </a:r>
            <a:r>
              <a:rPr lang="en-US" sz="2400" dirty="0" smtClean="0"/>
              <a:t> known)</a:t>
            </a:r>
          </a:p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sz="2400" dirty="0" smtClean="0"/>
              <a:t>Discussed  critical value and p-value  approaches to hypothesis testing</a:t>
            </a:r>
          </a:p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sz="2400" dirty="0" smtClean="0"/>
              <a:t>Performed one-tail and two-tail tests</a:t>
            </a:r>
          </a:p>
          <a:p>
            <a:pPr eaLnBrk="1" hangingPunct="1">
              <a:lnSpc>
                <a:spcPct val="110000"/>
              </a:lnSpc>
              <a:spcBef>
                <a:spcPct val="40000"/>
              </a:spcBef>
            </a:pPr>
            <a:r>
              <a:rPr lang="en-US" sz="2400" dirty="0" smtClean="0"/>
              <a:t>Discussed </a:t>
            </a:r>
            <a:r>
              <a:rPr lang="en-US" sz="2400" dirty="0" smtClean="0"/>
              <a:t>type II error and power of the </a:t>
            </a:r>
            <a:r>
              <a:rPr lang="en-US" sz="2400" dirty="0" smtClean="0"/>
              <a:t>test</a:t>
            </a:r>
            <a:endParaRPr lang="en-US" sz="2400" dirty="0" smtClean="0"/>
          </a:p>
        </p:txBody>
      </p:sp>
      <p:sp>
        <p:nvSpPr>
          <p:cNvPr id="6554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pPr defTabSz="852488"/>
            <a:r>
              <a:rPr lang="en-US" smtClean="0">
                <a:latin typeface="Arial" charset="0"/>
              </a:rPr>
              <a:t>Copyright © 2010 Pearson Education, Inc. Publishing as Prentice Hall</a:t>
            </a:r>
          </a:p>
        </p:txBody>
      </p:sp>
      <p:sp>
        <p:nvSpPr>
          <p:cNvPr id="65541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</a:rPr>
              <a:t>Ch. 9-</a:t>
            </a:r>
            <a:fld id="{514B04E1-096D-4409-B106-67EBB0F35B60}" type="slidenum">
              <a:rPr lang="en-US" smtClean="0">
                <a:latin typeface="Arial" charset="0"/>
              </a:rPr>
              <a:pPr/>
              <a:t>44</a:t>
            </a:fld>
            <a:endParaRPr lang="en-US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newbold-7e">
  <a:themeElements>
    <a:clrScheme name="PrenHall-newbold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PrenHall-newbol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renHall-newbold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nHall-newbold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nHall-newbold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nHall-newbold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1958</TotalTime>
  <Pages>20</Pages>
  <Words>3120</Words>
  <Application>Microsoft Macintosh PowerPoint</Application>
  <PresentationFormat>Présentation à l'écran (4:3)</PresentationFormat>
  <Paragraphs>587</Paragraphs>
  <Slides>44</Slides>
  <Notes>1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3</vt:i4>
      </vt:variant>
      <vt:variant>
        <vt:lpstr>Titres des diapositives</vt:lpstr>
      </vt:variant>
      <vt:variant>
        <vt:i4>44</vt:i4>
      </vt:variant>
    </vt:vector>
  </HeadingPairs>
  <TitlesOfParts>
    <vt:vector size="48" baseType="lpstr">
      <vt:lpstr>newbold-7e</vt:lpstr>
      <vt:lpstr>Equation</vt:lpstr>
      <vt:lpstr>Clip</vt:lpstr>
      <vt:lpstr>Microsoft Equation</vt:lpstr>
      <vt:lpstr>Présentation PowerPoint</vt:lpstr>
      <vt:lpstr>Chapter Goals</vt:lpstr>
      <vt:lpstr>What is a Hypothesis?</vt:lpstr>
      <vt:lpstr>The Null Hypothesis, H0</vt:lpstr>
      <vt:lpstr>The Null Hypothesis, H0</vt:lpstr>
      <vt:lpstr>The Alternative Hypothesis, H1</vt:lpstr>
      <vt:lpstr>Présentation PowerPoint</vt:lpstr>
      <vt:lpstr>Reason for Rejecting H0</vt:lpstr>
      <vt:lpstr>Level of Significance,   </vt:lpstr>
      <vt:lpstr>Level of Significance  and the Rejection Region</vt:lpstr>
      <vt:lpstr>Errors in Making Decisions</vt:lpstr>
      <vt:lpstr>Errors in Making Decisions</vt:lpstr>
      <vt:lpstr>Outcomes and Probabilities</vt:lpstr>
      <vt:lpstr>Type I &amp; II Error Relationship</vt:lpstr>
      <vt:lpstr>Factors Affecting Type II Error</vt:lpstr>
      <vt:lpstr>Power of the Test</vt:lpstr>
      <vt:lpstr>Test of Hypothesis for the Mean (σ Known)</vt:lpstr>
      <vt:lpstr>Decision Rule</vt:lpstr>
      <vt:lpstr>p-Value Approach to Testing</vt:lpstr>
      <vt:lpstr>p-Value Approach to Testing</vt:lpstr>
      <vt:lpstr>Example: Upper-Tail Z Test  for Mean  ( Known)</vt:lpstr>
      <vt:lpstr>Présentation PowerPoint</vt:lpstr>
      <vt:lpstr>Example: Sample Results</vt:lpstr>
      <vt:lpstr>Example: Decision</vt:lpstr>
      <vt:lpstr>Example: p-Value Solution</vt:lpstr>
      <vt:lpstr>One-Tail Tests</vt:lpstr>
      <vt:lpstr>Upper-Tail Tests</vt:lpstr>
      <vt:lpstr>Lower-Tail Tests</vt:lpstr>
      <vt:lpstr>Two-Tail Tests</vt:lpstr>
      <vt:lpstr>Hypothesis Testing Example</vt:lpstr>
      <vt:lpstr>Hypothesis Testing Example</vt:lpstr>
      <vt:lpstr>Hypothesis Testing Example</vt:lpstr>
      <vt:lpstr>Hypothesis Testing Example</vt:lpstr>
      <vt:lpstr>Example: p-Value</vt:lpstr>
      <vt:lpstr>Example: p-Value</vt:lpstr>
      <vt:lpstr>Power of the Test</vt:lpstr>
      <vt:lpstr>Type II Error</vt:lpstr>
      <vt:lpstr>Type II Error Example</vt:lpstr>
      <vt:lpstr>Type II Error Example</vt:lpstr>
      <vt:lpstr>Type II Error Example</vt:lpstr>
      <vt:lpstr>Calculating  β</vt:lpstr>
      <vt:lpstr>Calculating  β</vt:lpstr>
      <vt:lpstr>Power of the Test Example</vt:lpstr>
      <vt:lpstr>Chapter Summary</vt:lpstr>
    </vt:vector>
  </TitlesOfParts>
  <Company>University of San Diego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Statistics for Business and Economics, 7/e</dc:title>
  <dc:subject>Chapter 9</dc:subject>
  <dc:creator>Dirk Yandell</dc:creator>
  <cp:lastModifiedBy>le STI</cp:lastModifiedBy>
  <cp:revision>81</cp:revision>
  <cp:lastPrinted>1998-11-22T23:37:53Z</cp:lastPrinted>
  <dcterms:created xsi:type="dcterms:W3CDTF">2001-01-31T16:49:38Z</dcterms:created>
  <dcterms:modified xsi:type="dcterms:W3CDTF">2013-06-04T15:37:18Z</dcterms:modified>
</cp:coreProperties>
</file>