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0177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3428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596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5390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054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221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9205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9821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9515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748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60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72E23-F8E8-4A25-AFE7-421410057686}" type="datetimeFigureOut">
              <a:rPr lang="en-CA" smtClean="0"/>
              <a:t>09/09/2016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50907-A21A-4779-A063-4474A27CD4D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972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258888" y="1628775"/>
            <a:ext cx="6637337" cy="1439863"/>
          </a:xfrm>
        </p:spPr>
        <p:txBody>
          <a:bodyPr>
            <a:normAutofit fontScale="90000"/>
          </a:bodyPr>
          <a:lstStyle/>
          <a:p>
            <a:r>
              <a:rPr lang="en-US" altLang="en-US" dirty="0" smtClean="0"/>
              <a:t>Challenges of Living</a:t>
            </a:r>
            <a:br>
              <a:rPr lang="en-US" altLang="en-US" dirty="0" smtClean="0"/>
            </a:br>
            <a:r>
              <a:rPr lang="en-US" altLang="en-US" dirty="0" smtClean="0"/>
              <a:t>in a Global </a:t>
            </a:r>
            <a:r>
              <a:rPr lang="en-US" altLang="en-US" dirty="0" smtClean="0"/>
              <a:t>Society and Understanding Communication</a:t>
            </a:r>
            <a:endParaRPr lang="en-US" altLang="en-US" dirty="0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258888" y="3357563"/>
            <a:ext cx="6626225" cy="1439862"/>
          </a:xfrm>
        </p:spPr>
        <p:txBody>
          <a:bodyPr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7152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700213"/>
            <a:ext cx="7921625" cy="2736850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buFontTx/>
              <a:buNone/>
            </a:pPr>
            <a:r>
              <a:rPr lang="en-AU" altLang="en-US" smtClean="0"/>
              <a:t>Marshall McLuhan coined the term ‘global village’ to describe a world in which communication technology brings news and information to the most remote parts of the world.</a:t>
            </a:r>
          </a:p>
          <a:p>
            <a:pPr marL="0" indent="0" eaLnBrk="1" hangingPunct="1"/>
            <a:endParaRPr lang="en-AU" altLang="en-US" smtClean="0"/>
          </a:p>
          <a:p>
            <a:pPr marL="0" indent="0" eaLnBrk="1" hangingPunct="1">
              <a:buFontTx/>
              <a:buNone/>
            </a:pPr>
            <a:r>
              <a:rPr lang="en-AU" altLang="en-US" smtClean="0"/>
              <a:t>Do we partake of a more unified or diversified world because communication technologies bring us closer?</a:t>
            </a:r>
          </a:p>
          <a:p>
            <a:pPr marL="0" indent="0" eaLnBrk="1" hangingPunct="1">
              <a:buFontTx/>
              <a:buNone/>
            </a:pPr>
            <a:endParaRPr lang="en-AU" altLang="en-US" smtClean="0"/>
          </a:p>
          <a:p>
            <a:pPr marL="0" indent="0" eaLnBrk="1" hangingPunct="1">
              <a:buFontTx/>
              <a:buNone/>
            </a:pPr>
            <a:endParaRPr lang="en-AU" altLang="en-US" smtClean="0"/>
          </a:p>
        </p:txBody>
      </p:sp>
      <p:sp>
        <p:nvSpPr>
          <p:cNvPr id="6147" name="Title 2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AU" altLang="en-US" smtClean="0"/>
              <a:t>The global village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7707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484313"/>
            <a:ext cx="8137525" cy="4364037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AU" altLang="en-US" smtClean="0"/>
              <a:t>Three perspectives on globalization (Held and McGrew, 2007):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AU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i="1" smtClean="0"/>
              <a:t>Globalists</a:t>
            </a:r>
            <a:r>
              <a:rPr lang="en-US" altLang="en-US" smtClean="0"/>
              <a:t> view globalization as an inevitable development which cannot be resisted or significantly influenced by human intervention.</a:t>
            </a:r>
            <a:endParaRPr lang="en-US" altLang="en-US" i="1" smtClean="0"/>
          </a:p>
          <a:p>
            <a:pPr eaLnBrk="1" hangingPunct="1">
              <a:lnSpc>
                <a:spcPct val="90000"/>
              </a:lnSpc>
            </a:pPr>
            <a:r>
              <a:rPr lang="en-US" altLang="en-US" i="1" smtClean="0"/>
              <a:t>Traditionalists</a:t>
            </a:r>
            <a:r>
              <a:rPr lang="en-US" altLang="en-US" smtClean="0"/>
              <a:t> believe that most economic and social activity is regional, rather than global, and they still see a significant role of nation-states in globalization.</a:t>
            </a:r>
            <a:endParaRPr lang="en-US" altLang="en-US" i="1" smtClean="0"/>
          </a:p>
          <a:p>
            <a:pPr eaLnBrk="1" hangingPunct="1">
              <a:lnSpc>
                <a:spcPct val="90000"/>
              </a:lnSpc>
            </a:pPr>
            <a:r>
              <a:rPr lang="en-US" altLang="en-US" i="1" smtClean="0"/>
              <a:t>Transformationalists </a:t>
            </a:r>
            <a:r>
              <a:rPr lang="en-US" altLang="en-US" smtClean="0"/>
              <a:t>contend that globalization represents a significant shift, but there is still significant scope for national, local and other agencies.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AU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AU" altLang="en-US" smtClean="0"/>
              <a:t>Which perspective is close to yours? Why?</a:t>
            </a:r>
          </a:p>
        </p:txBody>
      </p:sp>
      <p:sp>
        <p:nvSpPr>
          <p:cNvPr id="7171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Globalization</a:t>
            </a:r>
          </a:p>
        </p:txBody>
      </p:sp>
    </p:spTree>
    <p:extLst>
      <p:ext uri="{BB962C8B-B14F-4D97-AF65-F5344CB8AC3E}">
        <p14:creationId xmlns:p14="http://schemas.microsoft.com/office/powerpoint/2010/main" val="378137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773238"/>
            <a:ext cx="7777163" cy="3509962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Advanced technology and transportation systems:</a:t>
            </a:r>
          </a:p>
          <a:p>
            <a:pPr eaLnBrk="1" hangingPunct="1"/>
            <a:r>
              <a:rPr lang="en-AU" altLang="en-US" smtClean="0"/>
              <a:t>Internet, fax machine, satellites, telephone, social media, podcasting, blogging.</a:t>
            </a:r>
          </a:p>
          <a:p>
            <a:pPr eaLnBrk="1" hangingPunct="1"/>
            <a:r>
              <a:rPr lang="en-AU" altLang="en-US" smtClean="0"/>
              <a:t>Train, car, aeroplane.</a:t>
            </a:r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>
              <a:buFontTx/>
              <a:buNone/>
            </a:pPr>
            <a:r>
              <a:rPr lang="en-AU" altLang="en-US" smtClean="0"/>
              <a:t>Increased intercultural encounters create opportunities of </a:t>
            </a:r>
          </a:p>
          <a:p>
            <a:pPr eaLnBrk="1" hangingPunct="1">
              <a:buFontTx/>
              <a:buNone/>
            </a:pPr>
            <a:r>
              <a:rPr lang="en-AU" altLang="en-US" smtClean="0"/>
              <a:t>understanding and possibilities of misunderstanding. </a:t>
            </a:r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>
              <a:buFontTx/>
              <a:buNone/>
            </a:pPr>
            <a:r>
              <a:rPr lang="en-AU" altLang="en-US" smtClean="0"/>
              <a:t>Understanding other cultures is a challenge we face today.</a:t>
            </a:r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/>
            <a:endParaRPr lang="en-AU" altLang="en-US" smtClean="0"/>
          </a:p>
        </p:txBody>
      </p:sp>
      <p:sp>
        <p:nvSpPr>
          <p:cNvPr id="8195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Contributors to cultural diversity (1)</a:t>
            </a:r>
          </a:p>
        </p:txBody>
      </p:sp>
    </p:spTree>
    <p:extLst>
      <p:ext uri="{BB962C8B-B14F-4D97-AF65-F5344CB8AC3E}">
        <p14:creationId xmlns:p14="http://schemas.microsoft.com/office/powerpoint/2010/main" val="80941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773238"/>
            <a:ext cx="8137525" cy="32766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Global economy and business transactions:</a:t>
            </a:r>
          </a:p>
          <a:p>
            <a:pPr eaLnBrk="1" hangingPunct="1"/>
            <a:r>
              <a:rPr lang="en-AU" altLang="en-US" smtClean="0"/>
              <a:t>Global transformation.</a:t>
            </a:r>
          </a:p>
          <a:p>
            <a:pPr eaLnBrk="1" hangingPunct="1"/>
            <a:r>
              <a:rPr lang="en-AU" altLang="en-US" smtClean="0"/>
              <a:t>International expansion.</a:t>
            </a:r>
          </a:p>
          <a:p>
            <a:pPr eaLnBrk="1" hangingPunct="1"/>
            <a:r>
              <a:rPr lang="en-AU" altLang="en-US" smtClean="0"/>
              <a:t>Diverse workforce.</a:t>
            </a:r>
          </a:p>
          <a:p>
            <a:pPr eaLnBrk="1" hangingPunct="1"/>
            <a:endParaRPr lang="en-AU" altLang="en-US" smtClean="0"/>
          </a:p>
          <a:p>
            <a:pPr eaLnBrk="1" hangingPunct="1">
              <a:buFontTx/>
              <a:buNone/>
            </a:pPr>
            <a:r>
              <a:rPr lang="en-AU" altLang="en-US" smtClean="0"/>
              <a:t>Understanding cultural tensions created by economic</a:t>
            </a:r>
          </a:p>
          <a:p>
            <a:pPr eaLnBrk="1" hangingPunct="1">
              <a:buFontTx/>
              <a:buNone/>
            </a:pPr>
            <a:r>
              <a:rPr lang="en-AU" altLang="en-US" smtClean="0"/>
              <a:t>transformations is a challenge we face in the business context</a:t>
            </a:r>
          </a:p>
          <a:p>
            <a:pPr eaLnBrk="1" hangingPunct="1">
              <a:buFontTx/>
              <a:buNone/>
            </a:pPr>
            <a:r>
              <a:rPr lang="en-AU" altLang="en-US" smtClean="0"/>
              <a:t>of intercultural communication.</a:t>
            </a:r>
          </a:p>
        </p:txBody>
      </p:sp>
      <p:sp>
        <p:nvSpPr>
          <p:cNvPr id="9219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Contributors to cultural diversity (2)</a:t>
            </a:r>
          </a:p>
        </p:txBody>
      </p:sp>
    </p:spTree>
    <p:extLst>
      <p:ext uri="{BB962C8B-B14F-4D97-AF65-F5344CB8AC3E}">
        <p14:creationId xmlns:p14="http://schemas.microsoft.com/office/powerpoint/2010/main" val="8693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2133600"/>
            <a:ext cx="8064500" cy="352742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Mass migration and international exchange:</a:t>
            </a:r>
          </a:p>
          <a:p>
            <a:pPr eaLnBrk="1" hangingPunct="1"/>
            <a:r>
              <a:rPr lang="en-AU" altLang="en-US" smtClean="0"/>
              <a:t>Immigration flow, mainly from developing to developed countries.</a:t>
            </a:r>
          </a:p>
          <a:p>
            <a:pPr eaLnBrk="1" hangingPunct="1"/>
            <a:r>
              <a:rPr lang="en-AU" altLang="en-US" smtClean="0"/>
              <a:t>Migrants who move to the host country for work or study.</a:t>
            </a:r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>
              <a:buFontTx/>
              <a:buNone/>
            </a:pPr>
            <a:r>
              <a:rPr lang="en-AU" altLang="en-US" smtClean="0"/>
              <a:t>Promoting inter-ethnic co-existence is a challenge we face in</a:t>
            </a:r>
          </a:p>
          <a:p>
            <a:pPr eaLnBrk="1" hangingPunct="1">
              <a:buFontTx/>
              <a:buNone/>
            </a:pPr>
            <a:r>
              <a:rPr lang="en-AU" altLang="en-US" smtClean="0"/>
              <a:t>our multicultural society.</a:t>
            </a:r>
          </a:p>
          <a:p>
            <a:pPr eaLnBrk="1" hangingPunct="1"/>
            <a:endParaRPr lang="en-AU" altLang="en-US" smtClean="0"/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/>
            <a:endParaRPr lang="en-AU" altLang="en-US" smtClean="0"/>
          </a:p>
          <a:p>
            <a:pPr eaLnBrk="1" hangingPunct="1"/>
            <a:endParaRPr lang="en-AU" altLang="en-US" smtClean="0"/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Contributors to cultural diversity (3)</a:t>
            </a:r>
          </a:p>
        </p:txBody>
      </p:sp>
    </p:spTree>
    <p:extLst>
      <p:ext uri="{BB962C8B-B14F-4D97-AF65-F5344CB8AC3E}">
        <p14:creationId xmlns:p14="http://schemas.microsoft.com/office/powerpoint/2010/main" val="137681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2060575"/>
            <a:ext cx="7705725" cy="2411413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en-AU" altLang="en-US" smtClean="0"/>
              <a:t>The term multiculturalism can be used to describe the composition of a society made up of diverse cultures. It can also refer to a society’s tolerance and acceptance of cultural diversity.</a:t>
            </a: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Multiculturalism</a:t>
            </a:r>
          </a:p>
        </p:txBody>
      </p:sp>
    </p:spTree>
    <p:extLst>
      <p:ext uri="{BB962C8B-B14F-4D97-AF65-F5344CB8AC3E}">
        <p14:creationId xmlns:p14="http://schemas.microsoft.com/office/powerpoint/2010/main" val="137036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700213"/>
            <a:ext cx="7920038" cy="2232025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AU" altLang="zh-CN" smtClean="0">
                <a:ea typeface="SimSun" pitchFamily="2" charset="-122"/>
              </a:rPr>
              <a:t>Intercultural communication refers to communication between individuals of diverse cultural backgrounds and between diverse groups.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AU" altLang="zh-CN" smtClean="0">
              <a:ea typeface="SimSun" pitchFamily="2" charset="-122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AU" altLang="zh-CN" smtClean="0">
                <a:ea typeface="SimSun" pitchFamily="2" charset="-122"/>
              </a:rPr>
              <a:t>How can knowledge and skills of intercultural communication benefit us?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AU" altLang="zh-CN" smtClean="0">
              <a:ea typeface="SimSun" pitchFamily="2" charset="-122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AU" altLang="zh-CN" smtClean="0">
              <a:ea typeface="SimSun" pitchFamily="2" charset="-122"/>
            </a:endParaRPr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Intercultural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16379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062163"/>
            <a:ext cx="7705725" cy="3167062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Building intercultural understanding:</a:t>
            </a:r>
          </a:p>
          <a:p>
            <a:pPr eaLnBrk="1" hangingPunct="1"/>
            <a:r>
              <a:rPr lang="en-AU" altLang="en-US" smtClean="0"/>
              <a:t>Understanding is the first step towards acceptance.</a:t>
            </a:r>
          </a:p>
          <a:p>
            <a:pPr eaLnBrk="1" hangingPunct="1"/>
            <a:r>
              <a:rPr lang="en-AU" altLang="en-US" smtClean="0"/>
              <a:t>People around the world have accumulated a rich stock of cultural traditions and customs, but we are often not aware of the cultural rules governing our own behaviour.</a:t>
            </a:r>
          </a:p>
          <a:p>
            <a:pPr eaLnBrk="1" hangingPunct="1"/>
            <a:r>
              <a:rPr lang="en-AU" altLang="en-US" smtClean="0"/>
              <a:t>To understand another culture, we need to communicate with its people.</a:t>
            </a:r>
          </a:p>
          <a:p>
            <a:pPr eaLnBrk="1" hangingPunct="1">
              <a:buFontTx/>
              <a:buNone/>
            </a:pPr>
            <a:endParaRPr lang="en-AU" altLang="en-US" smtClean="0"/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Necessity and benefits of intercultural communication (1)</a:t>
            </a:r>
          </a:p>
        </p:txBody>
      </p:sp>
    </p:spTree>
    <p:extLst>
      <p:ext uri="{BB962C8B-B14F-4D97-AF65-F5344CB8AC3E}">
        <p14:creationId xmlns:p14="http://schemas.microsoft.com/office/powerpoint/2010/main" val="103624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916113"/>
            <a:ext cx="6778625" cy="3509962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en-AU" altLang="en-US" smtClean="0"/>
              <a:t>Ethnocentrism means seeing our own culture as the centre of the universe and seeing other cultures as insignificant or even inferior.</a:t>
            </a:r>
          </a:p>
          <a:p>
            <a:pPr marL="0" indent="0" eaLnBrk="1" hangingPunct="1"/>
            <a:endParaRPr lang="en-AU" altLang="en-US" smtClean="0"/>
          </a:p>
          <a:p>
            <a:pPr marL="0" indent="0" eaLnBrk="1" hangingPunct="1">
              <a:buFontTx/>
              <a:buNone/>
            </a:pPr>
            <a:r>
              <a:rPr lang="en-AU" altLang="en-US" smtClean="0"/>
              <a:t>Ethnocentrism may lead to prejudice, stereotypes or discrimination.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Ethnocentrism </a:t>
            </a:r>
          </a:p>
        </p:txBody>
      </p:sp>
    </p:spTree>
    <p:extLst>
      <p:ext uri="{BB962C8B-B14F-4D97-AF65-F5344CB8AC3E}">
        <p14:creationId xmlns:p14="http://schemas.microsoft.com/office/powerpoint/2010/main" val="329430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989138"/>
            <a:ext cx="7705725" cy="2447925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FontTx/>
              <a:buNone/>
            </a:pPr>
            <a:r>
              <a:rPr lang="en-AU" altLang="en-US" smtClean="0"/>
              <a:t>Cultural relativism is the degree to which an individual judges another culture by its context.</a:t>
            </a:r>
          </a:p>
          <a:p>
            <a:pPr marL="0" indent="0" eaLnBrk="1" hangingPunct="1"/>
            <a:endParaRPr lang="en-AU" altLang="en-US" smtClean="0"/>
          </a:p>
          <a:p>
            <a:pPr marL="0" indent="0" eaLnBrk="1" hangingPunct="1">
              <a:buFontTx/>
              <a:buNone/>
            </a:pPr>
            <a:r>
              <a:rPr lang="en-AU" altLang="en-US" smtClean="0"/>
              <a:t>Cultural relativism evaluates the behaviours of a culture by its assumptions about the reality.</a:t>
            </a: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Cultural relativism</a:t>
            </a:r>
          </a:p>
        </p:txBody>
      </p:sp>
    </p:spTree>
    <p:extLst>
      <p:ext uri="{BB962C8B-B14F-4D97-AF65-F5344CB8AC3E}">
        <p14:creationId xmlns:p14="http://schemas.microsoft.com/office/powerpoint/2010/main" val="9868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846263"/>
            <a:ext cx="7200900" cy="395922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Promoting international business exchange:</a:t>
            </a:r>
          </a:p>
          <a:p>
            <a:pPr eaLnBrk="1" hangingPunct="1"/>
            <a:r>
              <a:rPr lang="en-AU" altLang="en-US" smtClean="0"/>
              <a:t>Three competencies essential in the global workplace are: intercultural communication skills, problem solving ability and global leadership.</a:t>
            </a:r>
          </a:p>
          <a:p>
            <a:pPr eaLnBrk="1" hangingPunct="1"/>
            <a:r>
              <a:rPr lang="en-AU" altLang="en-US" smtClean="0"/>
              <a:t>Communicating with unfamiliar cultures does not simply mean finding a translator to facilitate the process.</a:t>
            </a:r>
          </a:p>
          <a:p>
            <a:pPr eaLnBrk="1" hangingPunct="1"/>
            <a:r>
              <a:rPr lang="en-AU" altLang="en-US" smtClean="0"/>
              <a:t>You need to know what to expect when someone engages in an interaction (e.g. Guanxi in business negotiation with Chinese).</a:t>
            </a:r>
          </a:p>
          <a:p>
            <a:pPr eaLnBrk="1" hangingPunct="1"/>
            <a:endParaRPr lang="en-AU" altLang="en-US" smtClean="0"/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Necessity and benefits of intercultural communication (2)</a:t>
            </a:r>
          </a:p>
        </p:txBody>
      </p:sp>
    </p:spTree>
    <p:extLst>
      <p:ext uri="{BB962C8B-B14F-4D97-AF65-F5344CB8AC3E}">
        <p14:creationId xmlns:p14="http://schemas.microsoft.com/office/powerpoint/2010/main" val="16652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1187450" y="1916113"/>
            <a:ext cx="6777038" cy="3509962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AU" altLang="en-US" smtClean="0"/>
              <a:t>Facilitating cross-cultural adaptation:</a:t>
            </a:r>
          </a:p>
          <a:p>
            <a:pPr eaLnBrk="1" hangingPunct="1"/>
            <a:r>
              <a:rPr lang="en-AU" altLang="en-US" smtClean="0"/>
              <a:t>Cross-cultural adaptation is a two way process.</a:t>
            </a:r>
          </a:p>
          <a:p>
            <a:pPr eaLnBrk="1" hangingPunct="1"/>
            <a:r>
              <a:rPr lang="en-AU" altLang="en-US" smtClean="0"/>
              <a:t>The tension between immigrants and host nationals often centres on the issue of ethnic cultural maintenance.</a:t>
            </a:r>
          </a:p>
          <a:p>
            <a:pPr eaLnBrk="1" hangingPunct="1"/>
            <a:r>
              <a:rPr lang="en-AU" altLang="en-US" smtClean="0"/>
              <a:t>True multicultural society is characterized by mutual acceptance and equal societal participation.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r>
              <a:rPr lang="en-US" altLang="en-US" smtClean="0"/>
              <a:t>Necessity and benefits of intercultural communication (3)</a:t>
            </a:r>
          </a:p>
        </p:txBody>
      </p:sp>
    </p:spTree>
    <p:extLst>
      <p:ext uri="{BB962C8B-B14F-4D97-AF65-F5344CB8AC3E}">
        <p14:creationId xmlns:p14="http://schemas.microsoft.com/office/powerpoint/2010/main" val="388307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412875"/>
            <a:ext cx="7920037" cy="4103688"/>
          </a:xfrm>
        </p:spPr>
        <p:txBody>
          <a:bodyPr>
            <a:normAutofit fontScale="70000" lnSpcReduction="20000"/>
          </a:bodyPr>
          <a:lstStyle/>
          <a:p>
            <a:pPr eaLnBrk="1" hangingPunct="1"/>
            <a:endParaRPr lang="en-AU" altLang="en-US" dirty="0" smtClean="0"/>
          </a:p>
          <a:p>
            <a:pPr eaLnBrk="1" hangingPunct="1"/>
            <a:r>
              <a:rPr lang="en-AU" altLang="en-US" dirty="0" smtClean="0"/>
              <a:t>Communication is sharing who we are and what we know. We all share our ideas and feelings with others; however, </a:t>
            </a:r>
            <a:r>
              <a:rPr lang="en-AU" altLang="en-US" i="1" dirty="0" smtClean="0"/>
              <a:t>how</a:t>
            </a:r>
            <a:r>
              <a:rPr lang="en-AU" altLang="en-US" dirty="0" smtClean="0"/>
              <a:t> we share them with others varies from culture to culture.</a:t>
            </a:r>
          </a:p>
          <a:p>
            <a:pPr eaLnBrk="1" hangingPunct="1"/>
            <a:endParaRPr lang="en-AU" altLang="en-US" dirty="0" smtClean="0"/>
          </a:p>
          <a:p>
            <a:pPr eaLnBrk="1" hangingPunct="1"/>
            <a:r>
              <a:rPr lang="en-AU" altLang="en-US" dirty="0" smtClean="0"/>
              <a:t>New communication technologies create new configuration of sources, messages, and receives; they also reinforce the need to examine existing definitions of communication.</a:t>
            </a:r>
          </a:p>
          <a:p>
            <a:pPr eaLnBrk="1" hangingPunct="1">
              <a:buFontTx/>
              <a:buNone/>
            </a:pPr>
            <a:endParaRPr lang="en-AU" altLang="en-US" dirty="0" smtClean="0"/>
          </a:p>
          <a:p>
            <a:pPr eaLnBrk="1" hangingPunct="1">
              <a:buFontTx/>
              <a:buNone/>
            </a:pPr>
            <a:r>
              <a:rPr lang="en-AU" altLang="en-US" dirty="0" smtClean="0"/>
              <a:t> </a:t>
            </a:r>
          </a:p>
          <a:p>
            <a:pPr eaLnBrk="1" hangingPunct="1">
              <a:buFontTx/>
              <a:buNone/>
            </a:pPr>
            <a:endParaRPr lang="en-AU" altLang="en-US" dirty="0" smtClean="0"/>
          </a:p>
          <a:p>
            <a:pPr eaLnBrk="1" hangingPunct="1">
              <a:buFontTx/>
              <a:buNone/>
            </a:pPr>
            <a:endParaRPr lang="en-AU" altLang="en-US" dirty="0" smtClean="0"/>
          </a:p>
          <a:p>
            <a:pPr eaLnBrk="1" hangingPunct="1">
              <a:buFontTx/>
              <a:buNone/>
            </a:pPr>
            <a:endParaRPr lang="en-AU" altLang="en-US" dirty="0" smtClean="0"/>
          </a:p>
        </p:txBody>
      </p:sp>
      <p:sp>
        <p:nvSpPr>
          <p:cNvPr id="6147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Challenges of Studying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10542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782763"/>
            <a:ext cx="7848600" cy="4167187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en-US" altLang="en-US" smtClean="0"/>
          </a:p>
          <a:p>
            <a:pPr eaLnBrk="1" hangingPunct="1"/>
            <a:r>
              <a:rPr lang="en-US" altLang="en-US" smtClean="0"/>
              <a:t>Communication may be defined as the process by which people use shared verbal or nonverbal codes, systems and media to exchange information in a particular cultural context. </a:t>
            </a:r>
          </a:p>
          <a:p>
            <a:pPr eaLnBrk="1" hangingPunct="1"/>
            <a:endParaRPr lang="en-US" altLang="en-US" smtClean="0"/>
          </a:p>
          <a:p>
            <a:pPr eaLnBrk="1" hangingPunct="1"/>
            <a:r>
              <a:rPr lang="en-US" altLang="en-US" smtClean="0"/>
              <a:t>What does this definition tell us about the characteristics of communication?</a:t>
            </a:r>
            <a:endParaRPr lang="en-AU" altLang="en-US" smtClean="0"/>
          </a:p>
          <a:p>
            <a:pPr eaLnBrk="1" hangingPunct="1">
              <a:buFontTx/>
              <a:buNone/>
            </a:pPr>
            <a:endParaRPr lang="en-AU" altLang="en-US" smtClean="0"/>
          </a:p>
          <a:p>
            <a:pPr eaLnBrk="1" hangingPunct="1"/>
            <a:endParaRPr lang="en-AU" altLang="en-US" smtClean="0"/>
          </a:p>
        </p:txBody>
      </p:sp>
      <p:sp>
        <p:nvSpPr>
          <p:cNvPr id="7171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Defining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36297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989138"/>
            <a:ext cx="7920038" cy="381635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AU" altLang="en-US" smtClean="0"/>
              <a:t>The rhetorical tradition views communication as the practical art of discourse. A discourse approach to communication holds the possibility that the practice of communication can be improved though education and research.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Every culture has its own communication rules and characteristics and criteria for judging ‘good’ communicators. Could you name some criteria for a good communicator in your culture?</a:t>
            </a:r>
          </a:p>
        </p:txBody>
      </p:sp>
      <p:sp>
        <p:nvSpPr>
          <p:cNvPr id="8195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Rhetorical Theory</a:t>
            </a:r>
          </a:p>
        </p:txBody>
      </p:sp>
    </p:spTree>
    <p:extLst>
      <p:ext uri="{BB962C8B-B14F-4D97-AF65-F5344CB8AC3E}">
        <p14:creationId xmlns:p14="http://schemas.microsoft.com/office/powerpoint/2010/main" val="417483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268413"/>
            <a:ext cx="7993062" cy="4824412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AU" altLang="en-US" smtClean="0"/>
              <a:t>Source:	origin of information, sender of the message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Message:	verbal and/or nonverbal form of the idea, 			thought or feeling one wishes to communicate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Channel:	a means by which messages move from one 		person to another 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Receiver:	intended target of the message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Encoding:	the process by which the source uses shared 		codes to convert concepts, thoughts and    			feelings into a message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Decoding:	the process by which the receiver converts the 		coded message back into meaning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Noise: 	all factors that interfere with information 			transfer</a:t>
            </a:r>
          </a:p>
          <a:p>
            <a:pPr eaLnBrk="1" hangingPunct="1">
              <a:lnSpc>
                <a:spcPct val="90000"/>
              </a:lnSpc>
            </a:pPr>
            <a:r>
              <a:rPr lang="en-AU" altLang="en-US" smtClean="0"/>
              <a:t>Feedback:	the response of the receiver after receiving the 		message</a:t>
            </a:r>
          </a:p>
          <a:p>
            <a:pPr eaLnBrk="1" hangingPunct="1">
              <a:lnSpc>
                <a:spcPct val="90000"/>
              </a:lnSpc>
            </a:pPr>
            <a:endParaRPr lang="en-AU" altLang="en-US" smtClean="0"/>
          </a:p>
          <a:p>
            <a:pPr eaLnBrk="1" hangingPunct="1">
              <a:lnSpc>
                <a:spcPct val="90000"/>
              </a:lnSpc>
            </a:pPr>
            <a:endParaRPr lang="en-AU" altLang="en-US" smtClean="0"/>
          </a:p>
          <a:p>
            <a:pPr eaLnBrk="1" hangingPunct="1">
              <a:lnSpc>
                <a:spcPct val="90000"/>
              </a:lnSpc>
            </a:pPr>
            <a:endParaRPr lang="en-AU" altLang="en-US" smtClean="0"/>
          </a:p>
          <a:p>
            <a:pPr eaLnBrk="1" hangingPunct="1">
              <a:lnSpc>
                <a:spcPct val="90000"/>
              </a:lnSpc>
            </a:pPr>
            <a:endParaRPr lang="en-AU" altLang="en-US" sz="2800" smtClean="0"/>
          </a:p>
        </p:txBody>
      </p:sp>
      <p:sp>
        <p:nvSpPr>
          <p:cNvPr id="9219" name="Title 1"/>
          <p:cNvSpPr>
            <a:spLocks noGrp="1"/>
          </p:cNvSpPr>
          <p:nvPr>
            <p:ph type="title"/>
          </p:nvPr>
        </p:nvSpPr>
        <p:spPr>
          <a:xfrm>
            <a:off x="827088" y="549275"/>
            <a:ext cx="7561262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The Components of Communication</a:t>
            </a:r>
            <a:br>
              <a:rPr lang="en-US" altLang="en-US" smtClean="0"/>
            </a:b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527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989138"/>
            <a:ext cx="7561262" cy="38163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AU" altLang="en-US" smtClean="0"/>
              <a:t>Communication is a dynamic process.</a:t>
            </a:r>
          </a:p>
          <a:p>
            <a:pPr eaLnBrk="1" hangingPunct="1"/>
            <a:r>
              <a:rPr lang="en-AU" altLang="en-US" smtClean="0"/>
              <a:t>Communication is interactive.</a:t>
            </a:r>
          </a:p>
          <a:p>
            <a:pPr eaLnBrk="1" hangingPunct="1"/>
            <a:r>
              <a:rPr lang="en-AU" altLang="en-US" smtClean="0"/>
              <a:t>Communication is symbolic.</a:t>
            </a:r>
          </a:p>
          <a:p>
            <a:pPr eaLnBrk="1" hangingPunct="1"/>
            <a:r>
              <a:rPr lang="en-AU" altLang="en-US" smtClean="0"/>
              <a:t>Communication is contextual.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Could you give an example to illustrate each of the above characteristics?</a:t>
            </a:r>
          </a:p>
          <a:p>
            <a:pPr eaLnBrk="1" hangingPunct="1"/>
            <a:endParaRPr lang="en-AU" altLang="en-US" smtClean="0"/>
          </a:p>
          <a:p>
            <a:pPr eaLnBrk="1" hangingPunct="1"/>
            <a:endParaRPr lang="en-AU" altLang="en-US" smtClean="0"/>
          </a:p>
          <a:p>
            <a:pPr eaLnBrk="1" hangingPunct="1"/>
            <a:endParaRPr lang="en-AU" altLang="en-US" smtClean="0"/>
          </a:p>
          <a:p>
            <a:pPr eaLnBrk="1" hangingPunct="1"/>
            <a:endParaRPr lang="en-AU" altLang="en-US" smtClean="0"/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Characteristics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404945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989138"/>
            <a:ext cx="7704137" cy="3240087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AU" altLang="en-US" smtClean="0"/>
              <a:t>Communication models are representations of communication processes and characteristics – they illustrate the main components of communication and their relationships to each other.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When communication theories need modification, so too do models.</a:t>
            </a:r>
          </a:p>
          <a:p>
            <a:pPr eaLnBrk="1" hangingPunct="1"/>
            <a:endParaRPr lang="en-AU" altLang="en-US" smtClean="0"/>
          </a:p>
          <a:p>
            <a:pPr eaLnBrk="1" hangingPunct="1"/>
            <a:endParaRPr lang="en-AU" altLang="en-US" smtClean="0"/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Communication Models</a:t>
            </a:r>
          </a:p>
        </p:txBody>
      </p:sp>
    </p:spTree>
    <p:extLst>
      <p:ext uri="{BB962C8B-B14F-4D97-AF65-F5344CB8AC3E}">
        <p14:creationId xmlns:p14="http://schemas.microsoft.com/office/powerpoint/2010/main" val="4077698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971550" y="2781300"/>
            <a:ext cx="1008063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Source </a:t>
            </a:r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3995738" y="2852738"/>
            <a:ext cx="1152525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Channel </a:t>
            </a:r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2484438" y="2781300"/>
            <a:ext cx="108108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Message </a:t>
            </a:r>
          </a:p>
        </p:txBody>
      </p:sp>
      <p:sp>
        <p:nvSpPr>
          <p:cNvPr id="13318" name="Rectangle 7"/>
          <p:cNvSpPr>
            <a:spLocks noChangeArrowheads="1"/>
          </p:cNvSpPr>
          <p:nvPr/>
        </p:nvSpPr>
        <p:spPr bwMode="auto">
          <a:xfrm>
            <a:off x="7164388" y="2852738"/>
            <a:ext cx="11525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Feedback </a:t>
            </a:r>
          </a:p>
        </p:txBody>
      </p:sp>
      <p:sp>
        <p:nvSpPr>
          <p:cNvPr id="13319" name="Rectangle 8"/>
          <p:cNvSpPr>
            <a:spLocks noChangeArrowheads="1"/>
          </p:cNvSpPr>
          <p:nvPr/>
        </p:nvSpPr>
        <p:spPr bwMode="auto">
          <a:xfrm>
            <a:off x="5651500" y="2852738"/>
            <a:ext cx="1081088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Receiver </a:t>
            </a:r>
          </a:p>
        </p:txBody>
      </p:sp>
      <p:sp>
        <p:nvSpPr>
          <p:cNvPr id="13320" name="Line 9"/>
          <p:cNvSpPr>
            <a:spLocks noChangeShapeType="1"/>
          </p:cNvSpPr>
          <p:nvPr/>
        </p:nvSpPr>
        <p:spPr bwMode="auto">
          <a:xfrm>
            <a:off x="1979613" y="3068638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21" name="Line 10"/>
          <p:cNvSpPr>
            <a:spLocks noChangeShapeType="1"/>
          </p:cNvSpPr>
          <p:nvPr/>
        </p:nvSpPr>
        <p:spPr bwMode="auto">
          <a:xfrm>
            <a:off x="3563938" y="3068638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22" name="Line 11"/>
          <p:cNvSpPr>
            <a:spLocks noChangeShapeType="1"/>
          </p:cNvSpPr>
          <p:nvPr/>
        </p:nvSpPr>
        <p:spPr bwMode="auto">
          <a:xfrm>
            <a:off x="5148263" y="3068638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23" name="Line 12"/>
          <p:cNvSpPr>
            <a:spLocks noChangeShapeType="1"/>
          </p:cNvSpPr>
          <p:nvPr/>
        </p:nvSpPr>
        <p:spPr bwMode="auto">
          <a:xfrm>
            <a:off x="6732588" y="3068638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24" name="Rectangle 13"/>
          <p:cNvSpPr>
            <a:spLocks noChangeArrowheads="1"/>
          </p:cNvSpPr>
          <p:nvPr/>
        </p:nvSpPr>
        <p:spPr bwMode="auto">
          <a:xfrm>
            <a:off x="4030663" y="1700213"/>
            <a:ext cx="1117600" cy="5635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Noise </a:t>
            </a:r>
          </a:p>
        </p:txBody>
      </p:sp>
      <p:sp>
        <p:nvSpPr>
          <p:cNvPr id="13325" name="Rectangle 14"/>
          <p:cNvSpPr>
            <a:spLocks noChangeArrowheads="1"/>
          </p:cNvSpPr>
          <p:nvPr/>
        </p:nvSpPr>
        <p:spPr bwMode="auto">
          <a:xfrm>
            <a:off x="3635375" y="4076700"/>
            <a:ext cx="19446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AU" sz="1600">
                <a:latin typeface="Arial" charset="0"/>
                <a:ea typeface="ＭＳ Ｐゴシック" charset="0"/>
                <a:cs typeface="Times New Roman" charset="0"/>
              </a:rPr>
              <a:t>Receiver response </a:t>
            </a:r>
          </a:p>
        </p:txBody>
      </p:sp>
      <p:sp>
        <p:nvSpPr>
          <p:cNvPr id="13326" name="Text Box 15"/>
          <p:cNvSpPr txBox="1">
            <a:spLocks noChangeArrowheads="1"/>
          </p:cNvSpPr>
          <p:nvPr/>
        </p:nvSpPr>
        <p:spPr bwMode="auto">
          <a:xfrm>
            <a:off x="519113" y="2368550"/>
            <a:ext cx="2365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9pPr>
          </a:lstStyle>
          <a:p>
            <a:pPr algn="l">
              <a:defRPr/>
            </a:pPr>
            <a:endParaRPr lang="en-US" sz="1800" smtClean="0">
              <a:latin typeface="Arial" charset="0"/>
            </a:endParaRPr>
          </a:p>
        </p:txBody>
      </p:sp>
      <p:sp>
        <p:nvSpPr>
          <p:cNvPr id="13328" name="Text Box 19"/>
          <p:cNvSpPr txBox="1">
            <a:spLocks noChangeArrowheads="1"/>
          </p:cNvSpPr>
          <p:nvPr/>
        </p:nvSpPr>
        <p:spPr bwMode="auto">
          <a:xfrm>
            <a:off x="1763713" y="2132013"/>
            <a:ext cx="1028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9pPr>
          </a:lstStyle>
          <a:p>
            <a:pPr algn="l">
              <a:defRPr/>
            </a:pPr>
            <a:r>
              <a:rPr lang="en-AU" sz="1600" smtClean="0">
                <a:latin typeface="Arial" charset="0"/>
              </a:rPr>
              <a:t>Encoding</a:t>
            </a:r>
          </a:p>
        </p:txBody>
      </p:sp>
      <p:sp>
        <p:nvSpPr>
          <p:cNvPr id="13329" name="Text Box 20"/>
          <p:cNvSpPr txBox="1">
            <a:spLocks noChangeArrowheads="1"/>
          </p:cNvSpPr>
          <p:nvPr/>
        </p:nvSpPr>
        <p:spPr bwMode="auto">
          <a:xfrm>
            <a:off x="6588125" y="2132013"/>
            <a:ext cx="10398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9pPr>
          </a:lstStyle>
          <a:p>
            <a:pPr algn="l">
              <a:defRPr/>
            </a:pPr>
            <a:r>
              <a:rPr lang="en-AU" sz="1600" smtClean="0">
                <a:latin typeface="Arial" charset="0"/>
              </a:rPr>
              <a:t>Decoding</a:t>
            </a:r>
          </a:p>
        </p:txBody>
      </p:sp>
      <p:sp>
        <p:nvSpPr>
          <p:cNvPr id="13330" name="Line 21"/>
          <p:cNvSpPr>
            <a:spLocks noChangeShapeType="1"/>
          </p:cNvSpPr>
          <p:nvPr/>
        </p:nvSpPr>
        <p:spPr bwMode="auto">
          <a:xfrm flipV="1">
            <a:off x="2195513" y="24923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1" name="Line 22"/>
          <p:cNvSpPr>
            <a:spLocks noChangeShapeType="1"/>
          </p:cNvSpPr>
          <p:nvPr/>
        </p:nvSpPr>
        <p:spPr bwMode="auto">
          <a:xfrm flipV="1">
            <a:off x="6948488" y="24923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2" name="Line 23"/>
          <p:cNvSpPr>
            <a:spLocks noChangeShapeType="1"/>
          </p:cNvSpPr>
          <p:nvPr/>
        </p:nvSpPr>
        <p:spPr bwMode="auto">
          <a:xfrm>
            <a:off x="4602163" y="22764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3" name="Line 24"/>
          <p:cNvSpPr>
            <a:spLocks noChangeShapeType="1"/>
          </p:cNvSpPr>
          <p:nvPr/>
        </p:nvSpPr>
        <p:spPr bwMode="auto">
          <a:xfrm>
            <a:off x="7667625" y="3355975"/>
            <a:ext cx="0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4" name="Line 26"/>
          <p:cNvSpPr>
            <a:spLocks noChangeShapeType="1"/>
          </p:cNvSpPr>
          <p:nvPr/>
        </p:nvSpPr>
        <p:spPr bwMode="auto">
          <a:xfrm flipV="1">
            <a:off x="1403350" y="3355975"/>
            <a:ext cx="0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5" name="Text Box 28"/>
          <p:cNvSpPr txBox="1">
            <a:spLocks noChangeArrowheads="1"/>
          </p:cNvSpPr>
          <p:nvPr/>
        </p:nvSpPr>
        <p:spPr bwMode="auto">
          <a:xfrm>
            <a:off x="901700" y="5013325"/>
            <a:ext cx="741203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9pPr>
          </a:lstStyle>
          <a:p>
            <a:pPr algn="l">
              <a:defRPr/>
            </a:pPr>
            <a:r>
              <a:rPr lang="en-AU" sz="1400" dirty="0" smtClean="0"/>
              <a:t>Source: Adapted from Shannon, Claude and Weaver, Warren (1949) </a:t>
            </a:r>
            <a:r>
              <a:rPr lang="en-AU" sz="1400" i="1" dirty="0" smtClean="0"/>
              <a:t>The Mathematical </a:t>
            </a:r>
          </a:p>
          <a:p>
            <a:pPr algn="l">
              <a:defRPr/>
            </a:pPr>
            <a:r>
              <a:rPr lang="en-AU" sz="1400" i="1" dirty="0" smtClean="0"/>
              <a:t>Theory of Communication</a:t>
            </a:r>
            <a:r>
              <a:rPr lang="en-AU" sz="1400" smtClean="0"/>
              <a:t>. Urbana, IL: </a:t>
            </a:r>
            <a:r>
              <a:rPr lang="en-AU" sz="1400" dirty="0" smtClean="0"/>
              <a:t>University of Illinois Press. p. 5.</a:t>
            </a:r>
          </a:p>
        </p:txBody>
      </p:sp>
      <p:sp>
        <p:nvSpPr>
          <p:cNvPr id="13336" name="Line 29"/>
          <p:cNvSpPr>
            <a:spLocks noChangeShapeType="1"/>
          </p:cNvSpPr>
          <p:nvPr/>
        </p:nvSpPr>
        <p:spPr bwMode="auto">
          <a:xfrm>
            <a:off x="5651500" y="4364038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3337" name="Line 30"/>
          <p:cNvSpPr>
            <a:spLocks noChangeShapeType="1"/>
          </p:cNvSpPr>
          <p:nvPr/>
        </p:nvSpPr>
        <p:spPr bwMode="auto">
          <a:xfrm>
            <a:off x="1403350" y="4364038"/>
            <a:ext cx="2232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Century Schoolbook" charset="0"/>
              <a:ea typeface="ＭＳ Ｐゴシック" charset="0"/>
              <a:cs typeface="Times New Roman" charset="0"/>
            </a:endParaRPr>
          </a:p>
        </p:txBody>
      </p:sp>
      <p:sp>
        <p:nvSpPr>
          <p:cNvPr id="12312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The Linear Model</a:t>
            </a:r>
          </a:p>
        </p:txBody>
      </p:sp>
    </p:spTree>
    <p:extLst>
      <p:ext uri="{BB962C8B-B14F-4D97-AF65-F5344CB8AC3E}">
        <p14:creationId xmlns:p14="http://schemas.microsoft.com/office/powerpoint/2010/main" val="14112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341438"/>
            <a:ext cx="7704137" cy="4392612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endParaRPr lang="en-AU" altLang="zh-CN" smtClean="0">
              <a:ea typeface="SimSun" pitchFamily="2" charset="-122"/>
            </a:endParaRPr>
          </a:p>
          <a:p>
            <a:pPr marL="457200" indent="-457200" eaLnBrk="1" hangingPunct="1">
              <a:lnSpc>
                <a:spcPct val="90000"/>
              </a:lnSpc>
            </a:pPr>
            <a:endParaRPr lang="en-AU" altLang="zh-CN" smtClean="0">
              <a:ea typeface="SimSun" pitchFamily="2" charset="-122"/>
            </a:endParaRP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AU" altLang="zh-CN" smtClean="0">
              <a:ea typeface="SimSun" pitchFamily="2" charset="-122"/>
            </a:endParaRP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AU" altLang="zh-CN" smtClean="0">
              <a:ea typeface="SimSun" pitchFamily="2" charset="-122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671638" y="2058988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charset="0"/>
                <a:ea typeface="ＭＳ Ｐゴシック" charset="0"/>
                <a:cs typeface="Times New Roman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charset="0"/>
                <a:ea typeface="Times New Roman" charset="0"/>
                <a:cs typeface="Times New Roman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grpSp>
        <p:nvGrpSpPr>
          <p:cNvPr id="13316" name="Group 5"/>
          <p:cNvGrpSpPr>
            <a:grpSpLocks noChangeAspect="1"/>
          </p:cNvGrpSpPr>
          <p:nvPr/>
        </p:nvGrpSpPr>
        <p:grpSpPr bwMode="auto">
          <a:xfrm>
            <a:off x="1908175" y="1341438"/>
            <a:ext cx="5486400" cy="3314700"/>
            <a:chOff x="2662" y="1375"/>
            <a:chExt cx="7513" cy="4640"/>
          </a:xfrm>
        </p:grpSpPr>
        <p:sp>
          <p:nvSpPr>
            <p:cNvPr id="13319" name="AutoShape 6"/>
            <p:cNvSpPr>
              <a:spLocks noChangeAspect="1" noChangeArrowheads="1"/>
            </p:cNvSpPr>
            <p:nvPr/>
          </p:nvSpPr>
          <p:spPr bwMode="auto">
            <a:xfrm>
              <a:off x="2662" y="1375"/>
              <a:ext cx="7513" cy="4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13320" name="Text Box 7"/>
            <p:cNvSpPr txBox="1">
              <a:spLocks noChangeArrowheads="1"/>
            </p:cNvSpPr>
            <p:nvPr/>
          </p:nvSpPr>
          <p:spPr bwMode="auto">
            <a:xfrm>
              <a:off x="2662" y="3135"/>
              <a:ext cx="1248" cy="9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Encoder</a:t>
              </a:r>
            </a:p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Interpreter</a:t>
              </a:r>
            </a:p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Decoder</a:t>
              </a:r>
              <a:endParaRPr lang="en-AU" altLang="en-US" sz="1200"/>
            </a:p>
          </p:txBody>
        </p:sp>
        <p:sp>
          <p:nvSpPr>
            <p:cNvPr id="13321" name="Oval 8"/>
            <p:cNvSpPr>
              <a:spLocks noChangeArrowheads="1"/>
            </p:cNvSpPr>
            <p:nvPr/>
          </p:nvSpPr>
          <p:spPr bwMode="auto">
            <a:xfrm>
              <a:off x="5166" y="4575"/>
              <a:ext cx="2035" cy="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13322" name="Text Box 9"/>
            <p:cNvSpPr txBox="1">
              <a:spLocks noChangeArrowheads="1"/>
            </p:cNvSpPr>
            <p:nvPr/>
          </p:nvSpPr>
          <p:spPr bwMode="auto">
            <a:xfrm>
              <a:off x="8766" y="3135"/>
              <a:ext cx="1252" cy="9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Decoder</a:t>
              </a:r>
            </a:p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Interpreter</a:t>
              </a:r>
            </a:p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Encoder</a:t>
              </a:r>
              <a:endParaRPr lang="en-AU" altLang="en-US" sz="1200"/>
            </a:p>
          </p:txBody>
        </p:sp>
        <p:sp>
          <p:nvSpPr>
            <p:cNvPr id="13323" name="Text Box 10"/>
            <p:cNvSpPr txBox="1">
              <a:spLocks noChangeArrowheads="1"/>
            </p:cNvSpPr>
            <p:nvPr/>
          </p:nvSpPr>
          <p:spPr bwMode="auto">
            <a:xfrm>
              <a:off x="5636" y="4735"/>
              <a:ext cx="1096" cy="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Message</a:t>
              </a:r>
              <a:endParaRPr lang="en-AU" altLang="en-US" sz="1200"/>
            </a:p>
          </p:txBody>
        </p:sp>
        <p:sp>
          <p:nvSpPr>
            <p:cNvPr id="13324" name="Oval 11"/>
            <p:cNvSpPr>
              <a:spLocks noChangeArrowheads="1"/>
            </p:cNvSpPr>
            <p:nvPr/>
          </p:nvSpPr>
          <p:spPr bwMode="auto">
            <a:xfrm>
              <a:off x="5166" y="1535"/>
              <a:ext cx="2035" cy="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13325" name="Text Box 12"/>
            <p:cNvSpPr txBox="1">
              <a:spLocks noChangeArrowheads="1"/>
            </p:cNvSpPr>
            <p:nvPr/>
          </p:nvSpPr>
          <p:spPr bwMode="auto">
            <a:xfrm>
              <a:off x="5636" y="1695"/>
              <a:ext cx="1096" cy="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entury Schoolbook" pitchFamily="18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AU" altLang="zh-CN" sz="1200">
                  <a:latin typeface="Times New Roman" pitchFamily="18" charset="0"/>
                  <a:ea typeface="SimSun" pitchFamily="2" charset="-122"/>
                </a:rPr>
                <a:t>Message</a:t>
              </a:r>
              <a:endParaRPr lang="en-AU" altLang="en-US" sz="1200"/>
            </a:p>
          </p:txBody>
        </p:sp>
        <p:sp>
          <p:nvSpPr>
            <p:cNvPr id="13326" name="Arc 13"/>
            <p:cNvSpPr>
              <a:spLocks/>
            </p:cNvSpPr>
            <p:nvPr/>
          </p:nvSpPr>
          <p:spPr bwMode="auto">
            <a:xfrm>
              <a:off x="7201" y="2015"/>
              <a:ext cx="2191" cy="11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7" name="Arc 14"/>
            <p:cNvSpPr>
              <a:spLocks/>
            </p:cNvSpPr>
            <p:nvPr/>
          </p:nvSpPr>
          <p:spPr bwMode="auto">
            <a:xfrm flipH="1">
              <a:off x="3288" y="2015"/>
              <a:ext cx="1878" cy="11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8" name="Arc 15"/>
            <p:cNvSpPr>
              <a:spLocks/>
            </p:cNvSpPr>
            <p:nvPr/>
          </p:nvSpPr>
          <p:spPr bwMode="auto">
            <a:xfrm rot="10800000" flipH="1">
              <a:off x="7201" y="4095"/>
              <a:ext cx="2191" cy="96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9" name="Arc 16"/>
            <p:cNvSpPr>
              <a:spLocks/>
            </p:cNvSpPr>
            <p:nvPr/>
          </p:nvSpPr>
          <p:spPr bwMode="auto">
            <a:xfrm rot="10800000">
              <a:off x="3288" y="4095"/>
              <a:ext cx="1878" cy="96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4342" name="Text Box 17"/>
          <p:cNvSpPr txBox="1">
            <a:spLocks noChangeArrowheads="1"/>
          </p:cNvSpPr>
          <p:nvPr/>
        </p:nvSpPr>
        <p:spPr bwMode="auto">
          <a:xfrm>
            <a:off x="971550" y="4652963"/>
            <a:ext cx="7488238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Schoolbook" pitchFamily="18" charset="0"/>
                <a:ea typeface="MS PGothic" pitchFamily="34" charset="-128"/>
              </a:defRPr>
            </a:lvl9pPr>
          </a:lstStyle>
          <a:p>
            <a:pPr algn="l" eaLnBrk="1" hangingPunct="1">
              <a:defRPr/>
            </a:pPr>
            <a:r>
              <a:rPr lang="en-AU" altLang="en-US" sz="1400" smtClean="0"/>
              <a:t>Source: Adapted from Schramm, Wilbur (1971) ‘The nature of communication between humans’, in W. Schramm and D. F. Roberts (eds), </a:t>
            </a:r>
            <a:r>
              <a:rPr lang="en-AU" altLang="en-US" sz="1400" i="1" smtClean="0"/>
              <a:t>The Process and Effects of Mass Communication</a:t>
            </a:r>
            <a:r>
              <a:rPr lang="en-AU" altLang="en-US" sz="1400" smtClean="0"/>
              <a:t>. Urbana, IL: University of Illinois Press. p. 24.</a:t>
            </a:r>
          </a:p>
        </p:txBody>
      </p:sp>
      <p:sp>
        <p:nvSpPr>
          <p:cNvPr id="13318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The Interactive Model</a:t>
            </a:r>
          </a:p>
        </p:txBody>
      </p:sp>
    </p:spTree>
    <p:extLst>
      <p:ext uri="{BB962C8B-B14F-4D97-AF65-F5344CB8AC3E}">
        <p14:creationId xmlns:p14="http://schemas.microsoft.com/office/powerpoint/2010/main" val="350070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1116013" y="2133600"/>
            <a:ext cx="6777037" cy="350837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The multi-disciplinary nature of communication field does not mean communication is a fragmented field.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Craig (1999) advanced a constitutive meta-model of communication theory.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In cybernetic tradition, communication is synonymous with information processing.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Who is the ‘whom’ in online communication?</a:t>
            </a:r>
            <a:endParaRPr lang="en-AU" altLang="en-US" smtClean="0"/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Current Issues in Theorizing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924797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2060575"/>
            <a:ext cx="7848600" cy="3097213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AU" altLang="en-US" smtClean="0"/>
              <a:t>Culture and communication mutually influence one another, producing different behavioural patterns in different contexts.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Difficulties may arise when we try to share meaning with those whose communication behaviours are governed by cultural rules different from our own.</a:t>
            </a: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Communication and Culture</a:t>
            </a:r>
          </a:p>
        </p:txBody>
      </p:sp>
    </p:spTree>
    <p:extLst>
      <p:ext uri="{BB962C8B-B14F-4D97-AF65-F5344CB8AC3E}">
        <p14:creationId xmlns:p14="http://schemas.microsoft.com/office/powerpoint/2010/main" val="3212289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989138"/>
            <a:ext cx="7705725" cy="28067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AU" altLang="en-US" smtClean="0"/>
              <a:t>Culture teaches us significant rules, rituals and procedures, such as our orientation towards time, tolerance of uncertainty, the way we dress and eat, etc.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Could you give an example of some cultural rules you were taught as a child? How do they affect your communication behaviour?</a:t>
            </a: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Cultural Rules</a:t>
            </a:r>
          </a:p>
        </p:txBody>
      </p:sp>
    </p:spTree>
    <p:extLst>
      <p:ext uri="{BB962C8B-B14F-4D97-AF65-F5344CB8AC3E}">
        <p14:creationId xmlns:p14="http://schemas.microsoft.com/office/powerpoint/2010/main" val="31000545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268413"/>
            <a:ext cx="7848600" cy="3529012"/>
          </a:xfrm>
        </p:spPr>
        <p:txBody>
          <a:bodyPr>
            <a:normAutofit fontScale="85000" lnSpcReduction="10000"/>
          </a:bodyPr>
          <a:lstStyle/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Culture reinforces beliefs and values that are reflected in our communication behaviours. E.g. a ‘fair go’ is an important value of Australian culture.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Could you give an example to illustrate how cultural beliefs and values are reflected in your communication behaviour?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Cultural Beliefs and Values</a:t>
            </a:r>
          </a:p>
        </p:txBody>
      </p:sp>
    </p:spTree>
    <p:extLst>
      <p:ext uri="{BB962C8B-B14F-4D97-AF65-F5344CB8AC3E}">
        <p14:creationId xmlns:p14="http://schemas.microsoft.com/office/powerpoint/2010/main" val="380057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1258888" y="1809750"/>
            <a:ext cx="6913562" cy="4427538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AU" altLang="en-US" smtClean="0"/>
              <a:t>Any communication event establishes a certain relationship. Culture teaches us how to develop relationships with others. </a:t>
            </a:r>
          </a:p>
          <a:p>
            <a:pPr eaLnBrk="1" hangingPunct="1"/>
            <a:endParaRPr lang="en-AU" altLang="en-US" smtClean="0"/>
          </a:p>
          <a:p>
            <a:pPr eaLnBrk="1" hangingPunct="1"/>
            <a:r>
              <a:rPr lang="en-AU" altLang="en-US" smtClean="0"/>
              <a:t>Do people in your culture view interpersonal relationship as long-term or short-term? Why? Could you give an example to illustrate your point?</a:t>
            </a: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Cultural Norms for Relationship Development</a:t>
            </a:r>
          </a:p>
        </p:txBody>
      </p:sp>
    </p:spTree>
    <p:extLst>
      <p:ext uri="{BB962C8B-B14F-4D97-AF65-F5344CB8AC3E}">
        <p14:creationId xmlns:p14="http://schemas.microsoft.com/office/powerpoint/2010/main" val="147253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2060575"/>
            <a:ext cx="7705725" cy="309721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Our verbal and nonverbal behaviours reflect our cultural imprints. Features such as loudness, pitch, turn taking and gestures vary considerably across cultures.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Could you give an example to show how culture governs communication behaviour in your culture?</a:t>
            </a:r>
            <a:endParaRPr lang="en-AU" altLang="en-US" smtClean="0"/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Culture and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869171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773238"/>
            <a:ext cx="7705725" cy="3997325"/>
          </a:xfrm>
        </p:spPr>
        <p:txBody>
          <a:bodyPr>
            <a:normAutofit fontScale="85000" lnSpcReduction="20000"/>
          </a:bodyPr>
          <a:lstStyle/>
          <a:p>
            <a:pPr marL="69850" indent="0" eaLnBrk="1" hangingPunct="1">
              <a:lnSpc>
                <a:spcPct val="110000"/>
              </a:lnSpc>
              <a:buFont typeface="Wingdings 2" pitchFamily="18" charset="2"/>
              <a:buNone/>
              <a:defRPr/>
            </a:pPr>
            <a:r>
              <a:rPr lang="en-AU" altLang="en-US" smtClean="0"/>
              <a:t>Communication Accommodation theory (CAT) is based on three general assumptions: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en-AU" altLang="en-US" smtClean="0"/>
              <a:t>Communication interactions are embedded in a socio-historical context.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en-AU" altLang="en-US" smtClean="0"/>
              <a:t>Communication is both exchange of referential meaning and negotiation of identities.</a:t>
            </a:r>
          </a:p>
          <a:p>
            <a:pPr eaLnBrk="1" hangingPunct="1">
              <a:lnSpc>
                <a:spcPct val="110000"/>
              </a:lnSpc>
              <a:defRPr/>
            </a:pPr>
            <a:r>
              <a:rPr lang="en-AU" altLang="en-US" smtClean="0"/>
              <a:t>Communicators achieve the informational and relational functions of communication by accommodating their communicative behaviours.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AU" altLang="en-US" sz="1700" smtClean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6842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Communication Accommodation Theory</a:t>
            </a:r>
          </a:p>
        </p:txBody>
      </p:sp>
    </p:spTree>
    <p:extLst>
      <p:ext uri="{BB962C8B-B14F-4D97-AF65-F5344CB8AC3E}">
        <p14:creationId xmlns:p14="http://schemas.microsoft.com/office/powerpoint/2010/main" val="2230481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1315</Words>
  <Application>Microsoft Office PowerPoint</Application>
  <PresentationFormat>On-screen Show (4:3)</PresentationFormat>
  <Paragraphs>170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Challenges of Living in a Global Society and Understanding Communication</vt:lpstr>
      <vt:lpstr>The global village</vt:lpstr>
      <vt:lpstr>Globalization</vt:lpstr>
      <vt:lpstr>Contributors to cultural diversity (1)</vt:lpstr>
      <vt:lpstr>Contributors to cultural diversity (2)</vt:lpstr>
      <vt:lpstr>Contributors to cultural diversity (3)</vt:lpstr>
      <vt:lpstr>Multiculturalism</vt:lpstr>
      <vt:lpstr>Intercultural communication</vt:lpstr>
      <vt:lpstr>Necessity and benefits of intercultural communication (1)</vt:lpstr>
      <vt:lpstr>Ethnocentrism </vt:lpstr>
      <vt:lpstr>Cultural relativism</vt:lpstr>
      <vt:lpstr>Necessity and benefits of intercultural communication (2)</vt:lpstr>
      <vt:lpstr>Necessity and benefits of intercultural communication (3)</vt:lpstr>
      <vt:lpstr>Challenges of Studying Communication</vt:lpstr>
      <vt:lpstr>Defining Communication</vt:lpstr>
      <vt:lpstr>Rhetorical Theory</vt:lpstr>
      <vt:lpstr>The Components of Communication </vt:lpstr>
      <vt:lpstr>Characteristics of Communication</vt:lpstr>
      <vt:lpstr>Communication Models</vt:lpstr>
      <vt:lpstr>The Linear Model</vt:lpstr>
      <vt:lpstr>The Interactive Model</vt:lpstr>
      <vt:lpstr>Current Issues in Theorizing Communication</vt:lpstr>
      <vt:lpstr>Communication and Culture</vt:lpstr>
      <vt:lpstr>Cultural Rules</vt:lpstr>
      <vt:lpstr>Cultural Beliefs and Values</vt:lpstr>
      <vt:lpstr>Cultural Norms for Relationship Development</vt:lpstr>
      <vt:lpstr>Culture and Communication</vt:lpstr>
      <vt:lpstr>Communication Accommodation Theory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Challenges of Living in a Global Society and Understanding Communication</dc:title>
  <dc:creator>user</dc:creator>
  <cp:lastModifiedBy>user</cp:lastModifiedBy>
  <cp:revision>1</cp:revision>
  <dcterms:created xsi:type="dcterms:W3CDTF">2016-09-09T04:20:06Z</dcterms:created>
  <dcterms:modified xsi:type="dcterms:W3CDTF">2016-09-09T04:22:47Z</dcterms:modified>
</cp:coreProperties>
</file>