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  <p:sldMasterId id="2147483780" r:id="rId10"/>
    <p:sldMasterId id="2147483792" r:id="rId11"/>
    <p:sldMasterId id="2147483804" r:id="rId12"/>
    <p:sldMasterId id="2147483816" r:id="rId13"/>
    <p:sldMasterId id="2147483828" r:id="rId14"/>
  </p:sldMasterIdLst>
  <p:notesMasterIdLst>
    <p:notesMasterId r:id="rId80"/>
  </p:notesMasterIdLst>
  <p:handoutMasterIdLst>
    <p:handoutMasterId r:id="rId81"/>
  </p:handoutMasterIdLst>
  <p:sldIdLst>
    <p:sldId id="306" r:id="rId15"/>
    <p:sldId id="424" r:id="rId16"/>
    <p:sldId id="308" r:id="rId17"/>
    <p:sldId id="309" r:id="rId18"/>
    <p:sldId id="433" r:id="rId19"/>
    <p:sldId id="434" r:id="rId20"/>
    <p:sldId id="313" r:id="rId21"/>
    <p:sldId id="314" r:id="rId22"/>
    <p:sldId id="435" r:id="rId23"/>
    <p:sldId id="316" r:id="rId24"/>
    <p:sldId id="436" r:id="rId25"/>
    <p:sldId id="318" r:id="rId26"/>
    <p:sldId id="437" r:id="rId27"/>
    <p:sldId id="319" r:id="rId28"/>
    <p:sldId id="320" r:id="rId29"/>
    <p:sldId id="321" r:id="rId30"/>
    <p:sldId id="322" r:id="rId31"/>
    <p:sldId id="323" r:id="rId32"/>
    <p:sldId id="324" r:id="rId33"/>
    <p:sldId id="423" r:id="rId34"/>
    <p:sldId id="325" r:id="rId35"/>
    <p:sldId id="330" r:id="rId36"/>
    <p:sldId id="438" r:id="rId37"/>
    <p:sldId id="328" r:id="rId38"/>
    <p:sldId id="329" r:id="rId39"/>
    <p:sldId id="439" r:id="rId40"/>
    <p:sldId id="332" r:id="rId41"/>
    <p:sldId id="333" r:id="rId42"/>
    <p:sldId id="440" r:id="rId43"/>
    <p:sldId id="334" r:id="rId44"/>
    <p:sldId id="335" r:id="rId45"/>
    <p:sldId id="365" r:id="rId46"/>
    <p:sldId id="336" r:id="rId47"/>
    <p:sldId id="337" r:id="rId48"/>
    <p:sldId id="338" r:id="rId49"/>
    <p:sldId id="339" r:id="rId50"/>
    <p:sldId id="382" r:id="rId51"/>
    <p:sldId id="441" r:id="rId52"/>
    <p:sldId id="384" r:id="rId53"/>
    <p:sldId id="385" r:id="rId54"/>
    <p:sldId id="386" r:id="rId55"/>
    <p:sldId id="387" r:id="rId56"/>
    <p:sldId id="388" r:id="rId57"/>
    <p:sldId id="389" r:id="rId58"/>
    <p:sldId id="442" r:id="rId59"/>
    <p:sldId id="443" r:id="rId60"/>
    <p:sldId id="392" r:id="rId61"/>
    <p:sldId id="426" r:id="rId62"/>
    <p:sldId id="444" r:id="rId63"/>
    <p:sldId id="446" r:id="rId64"/>
    <p:sldId id="397" r:id="rId65"/>
    <p:sldId id="398" r:id="rId66"/>
    <p:sldId id="403" r:id="rId67"/>
    <p:sldId id="404" r:id="rId68"/>
    <p:sldId id="405" r:id="rId69"/>
    <p:sldId id="406" r:id="rId70"/>
    <p:sldId id="407" r:id="rId71"/>
    <p:sldId id="408" r:id="rId72"/>
    <p:sldId id="410" r:id="rId73"/>
    <p:sldId id="411" r:id="rId74"/>
    <p:sldId id="412" r:id="rId75"/>
    <p:sldId id="413" r:id="rId76"/>
    <p:sldId id="414" r:id="rId77"/>
    <p:sldId id="445" r:id="rId78"/>
    <p:sldId id="416" r:id="rId79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33FF"/>
    <a:srgbClr val="C0654C"/>
    <a:srgbClr val="AF0505"/>
    <a:srgbClr val="006600"/>
    <a:srgbClr val="CC0000"/>
    <a:srgbClr val="B7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7" autoAdjust="0"/>
    <p:restoredTop sz="88008" autoAdjust="0"/>
  </p:normalViewPr>
  <p:slideViewPr>
    <p:cSldViewPr>
      <p:cViewPr varScale="1">
        <p:scale>
          <a:sx n="79" d="100"/>
          <a:sy n="79" d="100"/>
        </p:scale>
        <p:origin x="-184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84" y="6699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932"/>
        <p:guide pos="22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Master" Target="slideMasters/slideMaster13.xml"/><Relationship Id="rId14" Type="http://schemas.openxmlformats.org/officeDocument/2006/relationships/slideMaster" Target="slideMasters/slideMaster14.xml"/><Relationship Id="rId15" Type="http://schemas.openxmlformats.org/officeDocument/2006/relationships/slide" Target="slides/slide1.xml"/><Relationship Id="rId16" Type="http://schemas.openxmlformats.org/officeDocument/2006/relationships/slide" Target="slides/slide2.xml"/><Relationship Id="rId17" Type="http://schemas.openxmlformats.org/officeDocument/2006/relationships/slide" Target="slides/slide3.xml"/><Relationship Id="rId18" Type="http://schemas.openxmlformats.org/officeDocument/2006/relationships/slide" Target="slides/slide4.xml"/><Relationship Id="rId19" Type="http://schemas.openxmlformats.org/officeDocument/2006/relationships/slide" Target="slides/slide5.xml"/><Relationship Id="rId30" Type="http://schemas.openxmlformats.org/officeDocument/2006/relationships/slide" Target="slides/slide16.xml"/><Relationship Id="rId31" Type="http://schemas.openxmlformats.org/officeDocument/2006/relationships/slide" Target="slides/slide17.xml"/><Relationship Id="rId32" Type="http://schemas.openxmlformats.org/officeDocument/2006/relationships/slide" Target="slides/slide18.xml"/><Relationship Id="rId33" Type="http://schemas.openxmlformats.org/officeDocument/2006/relationships/slide" Target="slides/slide19.xml"/><Relationship Id="rId34" Type="http://schemas.openxmlformats.org/officeDocument/2006/relationships/slide" Target="slides/slide20.xml"/><Relationship Id="rId35" Type="http://schemas.openxmlformats.org/officeDocument/2006/relationships/slide" Target="slides/slide21.xml"/><Relationship Id="rId36" Type="http://schemas.openxmlformats.org/officeDocument/2006/relationships/slide" Target="slides/slide22.xml"/><Relationship Id="rId37" Type="http://schemas.openxmlformats.org/officeDocument/2006/relationships/slide" Target="slides/slide23.xml"/><Relationship Id="rId38" Type="http://schemas.openxmlformats.org/officeDocument/2006/relationships/slide" Target="slides/slide24.xml"/><Relationship Id="rId39" Type="http://schemas.openxmlformats.org/officeDocument/2006/relationships/slide" Target="slides/slide25.xml"/><Relationship Id="rId50" Type="http://schemas.openxmlformats.org/officeDocument/2006/relationships/slide" Target="slides/slide36.xml"/><Relationship Id="rId51" Type="http://schemas.openxmlformats.org/officeDocument/2006/relationships/slide" Target="slides/slide37.xml"/><Relationship Id="rId52" Type="http://schemas.openxmlformats.org/officeDocument/2006/relationships/slide" Target="slides/slide38.xml"/><Relationship Id="rId53" Type="http://schemas.openxmlformats.org/officeDocument/2006/relationships/slide" Target="slides/slide39.xml"/><Relationship Id="rId54" Type="http://schemas.openxmlformats.org/officeDocument/2006/relationships/slide" Target="slides/slide40.xml"/><Relationship Id="rId55" Type="http://schemas.openxmlformats.org/officeDocument/2006/relationships/slide" Target="slides/slide41.xml"/><Relationship Id="rId56" Type="http://schemas.openxmlformats.org/officeDocument/2006/relationships/slide" Target="slides/slide42.xml"/><Relationship Id="rId57" Type="http://schemas.openxmlformats.org/officeDocument/2006/relationships/slide" Target="slides/slide43.xml"/><Relationship Id="rId58" Type="http://schemas.openxmlformats.org/officeDocument/2006/relationships/slide" Target="slides/slide44.xml"/><Relationship Id="rId59" Type="http://schemas.openxmlformats.org/officeDocument/2006/relationships/slide" Target="slides/slide45.xml"/><Relationship Id="rId70" Type="http://schemas.openxmlformats.org/officeDocument/2006/relationships/slide" Target="slides/slide56.xml"/><Relationship Id="rId71" Type="http://schemas.openxmlformats.org/officeDocument/2006/relationships/slide" Target="slides/slide57.xml"/><Relationship Id="rId72" Type="http://schemas.openxmlformats.org/officeDocument/2006/relationships/slide" Target="slides/slide58.xml"/><Relationship Id="rId73" Type="http://schemas.openxmlformats.org/officeDocument/2006/relationships/slide" Target="slides/slide59.xml"/><Relationship Id="rId74" Type="http://schemas.openxmlformats.org/officeDocument/2006/relationships/slide" Target="slides/slide60.xml"/><Relationship Id="rId75" Type="http://schemas.openxmlformats.org/officeDocument/2006/relationships/slide" Target="slides/slide61.xml"/><Relationship Id="rId76" Type="http://schemas.openxmlformats.org/officeDocument/2006/relationships/slide" Target="slides/slide62.xml"/><Relationship Id="rId77" Type="http://schemas.openxmlformats.org/officeDocument/2006/relationships/slide" Target="slides/slide63.xml"/><Relationship Id="rId78" Type="http://schemas.openxmlformats.org/officeDocument/2006/relationships/slide" Target="slides/slide64.xml"/><Relationship Id="rId79" Type="http://schemas.openxmlformats.org/officeDocument/2006/relationships/slide" Target="slides/slide65.xml"/><Relationship Id="rId20" Type="http://schemas.openxmlformats.org/officeDocument/2006/relationships/slide" Target="slides/slide6.xml"/><Relationship Id="rId21" Type="http://schemas.openxmlformats.org/officeDocument/2006/relationships/slide" Target="slides/slide7.xml"/><Relationship Id="rId22" Type="http://schemas.openxmlformats.org/officeDocument/2006/relationships/slide" Target="slides/slide8.xml"/><Relationship Id="rId23" Type="http://schemas.openxmlformats.org/officeDocument/2006/relationships/slide" Target="slides/slide9.xml"/><Relationship Id="rId24" Type="http://schemas.openxmlformats.org/officeDocument/2006/relationships/slide" Target="slides/slide10.xml"/><Relationship Id="rId25" Type="http://schemas.openxmlformats.org/officeDocument/2006/relationships/slide" Target="slides/slide11.xml"/><Relationship Id="rId26" Type="http://schemas.openxmlformats.org/officeDocument/2006/relationships/slide" Target="slides/slide12.xml"/><Relationship Id="rId27" Type="http://schemas.openxmlformats.org/officeDocument/2006/relationships/slide" Target="slides/slide13.xml"/><Relationship Id="rId28" Type="http://schemas.openxmlformats.org/officeDocument/2006/relationships/slide" Target="slides/slide14.xml"/><Relationship Id="rId29" Type="http://schemas.openxmlformats.org/officeDocument/2006/relationships/slide" Target="slides/slide15.xml"/><Relationship Id="rId40" Type="http://schemas.openxmlformats.org/officeDocument/2006/relationships/slide" Target="slides/slide26.xml"/><Relationship Id="rId41" Type="http://schemas.openxmlformats.org/officeDocument/2006/relationships/slide" Target="slides/slide27.xml"/><Relationship Id="rId42" Type="http://schemas.openxmlformats.org/officeDocument/2006/relationships/slide" Target="slides/slide28.xml"/><Relationship Id="rId43" Type="http://schemas.openxmlformats.org/officeDocument/2006/relationships/slide" Target="slides/slide29.xml"/><Relationship Id="rId44" Type="http://schemas.openxmlformats.org/officeDocument/2006/relationships/slide" Target="slides/slide30.xml"/><Relationship Id="rId45" Type="http://schemas.openxmlformats.org/officeDocument/2006/relationships/slide" Target="slides/slide31.xml"/><Relationship Id="rId46" Type="http://schemas.openxmlformats.org/officeDocument/2006/relationships/slide" Target="slides/slide32.xml"/><Relationship Id="rId47" Type="http://schemas.openxmlformats.org/officeDocument/2006/relationships/slide" Target="slides/slide33.xml"/><Relationship Id="rId48" Type="http://schemas.openxmlformats.org/officeDocument/2006/relationships/slide" Target="slides/slide34.xml"/><Relationship Id="rId49" Type="http://schemas.openxmlformats.org/officeDocument/2006/relationships/slide" Target="slides/slide35.xml"/><Relationship Id="rId60" Type="http://schemas.openxmlformats.org/officeDocument/2006/relationships/slide" Target="slides/slide46.xml"/><Relationship Id="rId61" Type="http://schemas.openxmlformats.org/officeDocument/2006/relationships/slide" Target="slides/slide47.xml"/><Relationship Id="rId62" Type="http://schemas.openxmlformats.org/officeDocument/2006/relationships/slide" Target="slides/slide48.xml"/><Relationship Id="rId63" Type="http://schemas.openxmlformats.org/officeDocument/2006/relationships/slide" Target="slides/slide49.xml"/><Relationship Id="rId64" Type="http://schemas.openxmlformats.org/officeDocument/2006/relationships/slide" Target="slides/slide50.xml"/><Relationship Id="rId65" Type="http://schemas.openxmlformats.org/officeDocument/2006/relationships/slide" Target="slides/slide51.xml"/><Relationship Id="rId66" Type="http://schemas.openxmlformats.org/officeDocument/2006/relationships/slide" Target="slides/slide52.xml"/><Relationship Id="rId67" Type="http://schemas.openxmlformats.org/officeDocument/2006/relationships/slide" Target="slides/slide53.xml"/><Relationship Id="rId68" Type="http://schemas.openxmlformats.org/officeDocument/2006/relationships/slide" Target="slides/slide54.xml"/><Relationship Id="rId69" Type="http://schemas.openxmlformats.org/officeDocument/2006/relationships/slide" Target="slides/slide55.xml"/><Relationship Id="rId80" Type="http://schemas.openxmlformats.org/officeDocument/2006/relationships/notesMaster" Target="notesMasters/notesMaster1.xml"/><Relationship Id="rId81" Type="http://schemas.openxmlformats.org/officeDocument/2006/relationships/handoutMaster" Target="handoutMasters/handoutMaster1.xml"/><Relationship Id="rId82" Type="http://schemas.openxmlformats.org/officeDocument/2006/relationships/printerSettings" Target="printerSettings/printerSettings1.bin"/><Relationship Id="rId83" Type="http://schemas.openxmlformats.org/officeDocument/2006/relationships/presProps" Target="presProps.xml"/><Relationship Id="rId84" Type="http://schemas.openxmlformats.org/officeDocument/2006/relationships/viewProps" Target="viewProps.xml"/><Relationship Id="rId85" Type="http://schemas.openxmlformats.org/officeDocument/2006/relationships/theme" Target="theme/theme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6A044891-7BA3-411E-B4A9-13483343F6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651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3E734B62-4330-47F2-B774-83746A99C704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2D380314-A30A-402C-8AAD-9C2DD10C6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506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212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93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263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9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689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213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4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237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6144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Alluvial: Material that was deposited by</a:t>
            </a:r>
            <a:r>
              <a:rPr lang="en-US" baseline="0" dirty="0" smtClean="0"/>
              <a:t> water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668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Foreshock-</a:t>
            </a:r>
            <a:r>
              <a:rPr lang="en-US" baseline="0" dirty="0" smtClean="0"/>
              <a:t> a small to </a:t>
            </a:r>
            <a:r>
              <a:rPr lang="en-US" baseline="0" dirty="0" smtClean="0"/>
              <a:t>moderate (M4 or M5) </a:t>
            </a:r>
            <a:r>
              <a:rPr lang="en-US" baseline="0" dirty="0" smtClean="0"/>
              <a:t>earthquake that occurs </a:t>
            </a:r>
            <a:r>
              <a:rPr lang="en-US" baseline="0" dirty="0" smtClean="0"/>
              <a:t>before and in the same general area as the </a:t>
            </a:r>
            <a:r>
              <a:rPr lang="en-US" baseline="0" dirty="0" err="1" smtClean="0"/>
              <a:t>mainshock</a:t>
            </a:r>
            <a:endParaRPr lang="en-US" baseline="0" dirty="0" smtClean="0"/>
          </a:p>
          <a:p>
            <a:r>
              <a:rPr lang="en-US" baseline="0" dirty="0" err="1" smtClean="0"/>
              <a:t>Mainshock</a:t>
            </a:r>
            <a:r>
              <a:rPr lang="en-US" baseline="0" dirty="0" smtClean="0"/>
              <a:t>- The largest earthquake in a series of associated earthquakes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3765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1488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0395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082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Recurrence interval- time between</a:t>
            </a:r>
            <a:r>
              <a:rPr lang="en-US" baseline="0" dirty="0" smtClean="0"/>
              <a:t> successive events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4770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Fault Scarp</a:t>
            </a:r>
            <a:r>
              <a:rPr lang="en-US" baseline="0" dirty="0" smtClean="0"/>
              <a:t>- linear escarpment at earths surface, </a:t>
            </a:r>
            <a:r>
              <a:rPr lang="en-US" baseline="0" dirty="0" smtClean="0"/>
              <a:t>formed by </a:t>
            </a:r>
            <a:r>
              <a:rPr lang="en-US" baseline="0" dirty="0" smtClean="0"/>
              <a:t>movement </a:t>
            </a:r>
            <a:r>
              <a:rPr lang="en-US" baseline="0" smtClean="0"/>
              <a:t>along a fault</a:t>
            </a:r>
            <a:r>
              <a:rPr lang="en-US" baseline="0" dirty="0" smtClean="0"/>
              <a:t>, that only forms during an earthquake.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483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7661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80314-A30A-402C-8AAD-9C2DD10C6E41}" type="slidenum">
              <a:rPr lang="en-US" smtClean="0">
                <a:solidFill>
                  <a:prstClr val="black"/>
                </a:solidFill>
              </a:rPr>
              <a:pPr/>
              <a:t>64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998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/>
              <a:t>2015-11-04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71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30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11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4214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850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996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449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589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0643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2765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56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509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8060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8195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73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5545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5249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3224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415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597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4083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385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9689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5815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0700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47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3621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0690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1857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0294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372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5193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7705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41436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1462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3440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8940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607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9488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93193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9432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6871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72893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6150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3718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39817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8278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1449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98278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78381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87483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4591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3520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00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0738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54881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62576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82128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83120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24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25047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59140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78727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76187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10466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03850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61924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2230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01922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55264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2906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17147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24617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727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19559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75391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8690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1595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73950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8130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52388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92949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19183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1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99560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75136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1801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63895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23474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9089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6327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48153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60494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08767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05288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62816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5668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05234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89398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8263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1925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05067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64289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18038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68564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19422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13910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9741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87260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52722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9575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1809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32768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51401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7478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86252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802445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89429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05922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45030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33229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4593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9634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98859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34984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3500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96263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1293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39433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1149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86426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61956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62440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32518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83752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82795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47577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6003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57368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4092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5181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33586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E16354-AB3E-4A9F-9B99-0843854449B8}" type="datetimeFigureOut">
              <a:rPr lang="en-US" smtClean="0">
                <a:solidFill>
                  <a:prstClr val="black"/>
                </a:solidFill>
              </a:rPr>
              <a:pPr/>
              <a:t>2015-11-04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2D370399-7373-4043-ACF6-012E8C1DCB5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516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1" Type="http://schemas.openxmlformats.org/officeDocument/2006/relationships/slideLayout" Target="../slideLayouts/slideLayout89.xml"/><Relationship Id="rId2" Type="http://schemas.openxmlformats.org/officeDocument/2006/relationships/slideLayout" Target="../slideLayouts/slideLayout90.xml"/><Relationship Id="rId3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5.xml"/><Relationship Id="rId8" Type="http://schemas.openxmlformats.org/officeDocument/2006/relationships/slideLayout" Target="../slideLayouts/slideLayout96.xml"/><Relationship Id="rId9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1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6.xml"/><Relationship Id="rId8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1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17.xml"/><Relationship Id="rId8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2.xml"/><Relationship Id="rId12" Type="http://schemas.openxmlformats.org/officeDocument/2006/relationships/theme" Target="../theme/theme12.xml"/><Relationship Id="rId1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1.xml"/></Relationships>
</file>

<file path=ppt/slideMasters/_rels/slideMaster1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43.xml"/><Relationship Id="rId12" Type="http://schemas.openxmlformats.org/officeDocument/2006/relationships/theme" Target="../theme/theme13.xml"/><Relationship Id="rId1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39.xml"/><Relationship Id="rId8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2.xml"/></Relationships>
</file>

<file path=ppt/slideMasters/_rels/slideMaster1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54.xml"/><Relationship Id="rId12" Type="http://schemas.openxmlformats.org/officeDocument/2006/relationships/theme" Target="../theme/theme14.xml"/><Relationship Id="rId1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0.xml"/><Relationship Id="rId8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245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2875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985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960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3017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6303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49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984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0820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205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019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275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4149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0" kern="1200">
          <a:ln>
            <a:noFill/>
          </a:ln>
          <a:solidFill>
            <a:srgbClr val="006600"/>
          </a:solidFill>
          <a:effectLst/>
          <a:latin typeface="Georgia" pitchFamily="18" charset="0"/>
          <a:ea typeface="+mj-ea"/>
          <a:cs typeface="+mj-cs"/>
        </a:defRPr>
      </a:lvl1pPr>
    </p:titleStyle>
    <p:bodyStyle>
      <a:lvl1pPr marL="0" indent="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None/>
        <a:defRPr kumimoji="0" sz="2400" kern="1200">
          <a:solidFill>
            <a:schemeClr val="tx2">
              <a:lumMod val="60000"/>
              <a:lumOff val="4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6.jpg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35.xml"/><Relationship Id="rId2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10.png"/><Relationship Id="rId5" Type="http://schemas.openxmlformats.org/officeDocument/2006/relationships/image" Target="../media/image11.jpg"/><Relationship Id="rId1" Type="http://schemas.openxmlformats.org/officeDocument/2006/relationships/slideLayout" Target="../slideLayouts/slideLayout46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1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17.jpg"/><Relationship Id="rId5" Type="http://schemas.openxmlformats.org/officeDocument/2006/relationships/image" Target="../media/image18.jpg"/><Relationship Id="rId1" Type="http://schemas.openxmlformats.org/officeDocument/2006/relationships/slideLayout" Target="../slideLayouts/slideLayout57.xml"/><Relationship Id="rId2" Type="http://schemas.openxmlformats.org/officeDocument/2006/relationships/notesSlide" Target="../notesSlides/notesSlide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20.jpg"/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25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26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27.jpg"/><Relationship Id="rId1" Type="http://schemas.openxmlformats.org/officeDocument/2006/relationships/slideLayout" Target="../slideLayouts/slideLayout90.xml"/><Relationship Id="rId2" Type="http://schemas.openxmlformats.org/officeDocument/2006/relationships/notesSlide" Target="../notesSlides/notesSlide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jp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28.jpg"/><Relationship Id="rId1" Type="http://schemas.openxmlformats.org/officeDocument/2006/relationships/slideLayout" Target="../slideLayouts/slideLayout101.xml"/><Relationship Id="rId2" Type="http://schemas.openxmlformats.org/officeDocument/2006/relationships/notesSlide" Target="../notesSlides/notesSlide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29.jpg"/><Relationship Id="rId1" Type="http://schemas.openxmlformats.org/officeDocument/2006/relationships/slideLayout" Target="../slideLayouts/slideLayout112.xml"/><Relationship Id="rId2" Type="http://schemas.openxmlformats.org/officeDocument/2006/relationships/notesSlide" Target="../notesSlides/notesSlide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1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2.tiff"/><Relationship Id="rId1" Type="http://schemas.openxmlformats.org/officeDocument/2006/relationships/slideLayout" Target="../slideLayouts/slideLayout123.xml"/><Relationship Id="rId2" Type="http://schemas.openxmlformats.org/officeDocument/2006/relationships/notesSlide" Target="../notesSlides/notesSlide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4" Type="http://schemas.openxmlformats.org/officeDocument/2006/relationships/image" Target="../media/image34.jpeg"/><Relationship Id="rId1" Type="http://schemas.openxmlformats.org/officeDocument/2006/relationships/slideLayout" Target="../slideLayouts/slideLayout145.xml"/><Relationship Id="rId2" Type="http://schemas.openxmlformats.org/officeDocument/2006/relationships/image" Target="../media/image2.jp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5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6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7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8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9.jpg"/><Relationship Id="rId5" Type="http://schemas.openxmlformats.org/officeDocument/2006/relationships/image" Target="../media/image40.jpeg"/><Relationship Id="rId1" Type="http://schemas.openxmlformats.org/officeDocument/2006/relationships/slideLayout" Target="../slideLayouts/slideLayout134.xml"/><Relationship Id="rId2" Type="http://schemas.openxmlformats.org/officeDocument/2006/relationships/notesSlide" Target="../notesSlides/notesSlide19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" y="1219200"/>
            <a:ext cx="8229600" cy="4724400"/>
          </a:xfrm>
        </p:spPr>
        <p:txBody>
          <a:bodyPr/>
          <a:lstStyle/>
          <a:p>
            <a:r>
              <a:rPr lang="en-US" dirty="0" smtClean="0"/>
              <a:t>They result from the rupture of rocks along a fault.</a:t>
            </a:r>
          </a:p>
          <a:p>
            <a:endParaRPr lang="en-US" dirty="0"/>
          </a:p>
          <a:p>
            <a:r>
              <a:rPr lang="en-US" dirty="0" smtClean="0"/>
              <a:t>Energy from an earthquake is released in the form of seismic waves.</a:t>
            </a:r>
          </a:p>
          <a:p>
            <a:endParaRPr lang="en-US" dirty="0"/>
          </a:p>
          <a:p>
            <a:r>
              <a:rPr lang="en-US" dirty="0" smtClean="0"/>
              <a:t>They are mapped according to the epicentre; the focus is located directly below the epicentre.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/>
              <a:t>They are measured by</a:t>
            </a:r>
          </a:p>
          <a:p>
            <a:r>
              <a:rPr lang="en-US" dirty="0" smtClean="0"/>
              <a:t>seismographs and compared</a:t>
            </a:r>
          </a:p>
          <a:p>
            <a:r>
              <a:rPr lang="en-US" dirty="0"/>
              <a:t>b</a:t>
            </a:r>
            <a:r>
              <a:rPr lang="en-US" dirty="0" smtClean="0"/>
              <a:t>y magnitude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192697"/>
            <a:ext cx="3008784" cy="2512903"/>
          </a:xfrm>
          <a:prstGeom prst="rect">
            <a:avLst/>
          </a:prstGeom>
          <a:ln w="25400">
            <a:solidFill>
              <a:srgbClr val="C0654C"/>
            </a:solidFill>
          </a:ln>
        </p:spPr>
      </p:pic>
    </p:spTree>
    <p:extLst>
      <p:ext uri="{BB962C8B-B14F-4D97-AF65-F5344CB8AC3E}">
        <p14:creationId xmlns:p14="http://schemas.microsoft.com/office/powerpoint/2010/main" val="3677086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Earthquakes</a:t>
            </a:r>
            <a:endParaRPr lang="en-US" dirty="0">
              <a:solidFill>
                <a:srgbClr val="009900"/>
              </a:solidFill>
            </a:endParaRPr>
          </a:p>
        </p:txBody>
      </p: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09800" y="1664110"/>
            <a:ext cx="4648200" cy="4968874"/>
            <a:chOff x="1344" y="384"/>
            <a:chExt cx="3500" cy="3696"/>
          </a:xfrm>
        </p:grpSpPr>
        <p:pic>
          <p:nvPicPr>
            <p:cNvPr id="5" name="Picture 5" descr="Fig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34"/>
            <a:stretch>
              <a:fillRect/>
            </a:stretch>
          </p:blipFill>
          <p:spPr bwMode="auto">
            <a:xfrm>
              <a:off x="1344" y="384"/>
              <a:ext cx="3500" cy="3696"/>
            </a:xfrm>
            <a:prstGeom prst="rect">
              <a:avLst/>
            </a:prstGeom>
            <a:noFill/>
            <a:ln w="25400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1344" y="2016"/>
              <a:ext cx="0" cy="1824"/>
            </a:xfrm>
            <a:prstGeom prst="line">
              <a:avLst/>
            </a:prstGeom>
            <a:noFill/>
            <a:ln w="25400">
              <a:solidFill>
                <a:schemeClr val="tx2">
                  <a:lumMod val="60000"/>
                  <a:lumOff val="4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37024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Magnitude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magnitude of an earthquake is expressed as a number to one decimal place.</a:t>
            </a:r>
          </a:p>
          <a:p>
            <a:endParaRPr lang="en-US" dirty="0" smtClean="0"/>
          </a:p>
          <a:p>
            <a:r>
              <a:rPr lang="en-US" dirty="0" smtClean="0"/>
              <a:t>This type of measurement was first developed by Richter in 1935.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The Richter Scale was a measure of the strength of a wave at a distance of 100 km from the epicentre.</a:t>
            </a:r>
          </a:p>
          <a:p>
            <a:endParaRPr lang="en-US" dirty="0"/>
          </a:p>
          <a:p>
            <a:r>
              <a:rPr lang="en-US" dirty="0" smtClean="0"/>
              <a:t>Since then, more accurate methods have been developed and the Richter Scale is no longer in use.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235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Moment Magnitude Scale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534400" cy="53340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Today, earthquakes are measured using the Moment Magnitude scale (M).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The scale is determined by:</a:t>
            </a: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-the area ruptured along a fault</a:t>
            </a: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-the amount of movement long the fault</a:t>
            </a: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-the elasticity of the crust at the focus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Similar to the Richter Scale, it is a logarithmic scale.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Example: An M7 earthquake represents 10 times the amount of ground motion as an M6 earthquake.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44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9144000" cy="667512"/>
          </a:xfrm>
        </p:spPr>
        <p:txBody>
          <a:bodyPr>
            <a:noAutofit/>
          </a:bodyPr>
          <a:lstStyle/>
          <a:p>
            <a:r>
              <a:rPr lang="en-US" sz="3800" dirty="0" smtClean="0">
                <a:solidFill>
                  <a:srgbClr val="009900"/>
                </a:solidFill>
              </a:rPr>
              <a:t>Magnitude and Frequency of Earthquakes</a:t>
            </a:r>
            <a:endParaRPr lang="en-US" sz="3800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5257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Except for very large earthquakes, the magnitude on the Moment Magnitude Scale is similar to the Richter Scale.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spcBef>
                <a:spcPts val="0"/>
              </a:spcBef>
            </a:pPr>
            <a:r>
              <a:rPr lang="en-US" dirty="0" smtClean="0"/>
              <a:t>The strongest earthquake to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ever occur is M9.5 in Chile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in 1960. </a:t>
            </a:r>
            <a:r>
              <a:rPr lang="en-US" dirty="0"/>
              <a:t> </a:t>
            </a:r>
            <a:r>
              <a:rPr lang="en-US" dirty="0" smtClean="0"/>
              <a:t>In Canada, it is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M8.1 in B.C. in 1949.</a:t>
            </a:r>
          </a:p>
          <a:p>
            <a:pPr>
              <a:lnSpc>
                <a:spcPct val="110000"/>
              </a:lnSpc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There are only a few M9+</a:t>
            </a:r>
          </a:p>
          <a:p>
            <a:pPr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</a:rPr>
              <a:t>e</a:t>
            </a:r>
            <a:r>
              <a:rPr lang="en-US" dirty="0" smtClean="0">
                <a:solidFill>
                  <a:schemeClr val="tx1"/>
                </a:solidFill>
              </a:rPr>
              <a:t>arthquakes each century.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048000"/>
            <a:ext cx="4072128" cy="2775324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784584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Intensity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063" y="1212742"/>
            <a:ext cx="8229600" cy="1295400"/>
          </a:xfrm>
        </p:spPr>
        <p:txBody>
          <a:bodyPr/>
          <a:lstStyle/>
          <a:p>
            <a:r>
              <a:rPr lang="en-US" dirty="0" smtClean="0"/>
              <a:t>The Modified Mercalli Intensity Scale is a </a:t>
            </a:r>
            <a:r>
              <a:rPr lang="en-US" u="sng" dirty="0" smtClean="0"/>
              <a:t>qualitative</a:t>
            </a:r>
            <a:r>
              <a:rPr lang="en-US" dirty="0" smtClean="0"/>
              <a:t> scale based on damage to structures and the affect on people.  It is based on 12 categories.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514600"/>
            <a:ext cx="5145726" cy="4200144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12833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Processes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4582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Earthquakes are most common at or near plate boundaries.</a:t>
            </a:r>
          </a:p>
          <a:p>
            <a:endParaRPr lang="en-US" dirty="0" smtClean="0"/>
          </a:p>
          <a:p>
            <a:r>
              <a:rPr lang="en-US" dirty="0" smtClean="0"/>
              <a:t>Motion at plate boundaries is not usually smooth or constant.</a:t>
            </a:r>
            <a:endParaRPr lang="en-US" dirty="0"/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Friction along plate boundaries events a force (stress) on the rocks, exerting strain or deformation.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/>
              <a:t>When the stress exceeds the strength of the rocks, there is a sudden movement along a fault.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73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Processes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movement (or rupture) starts at the focus and propagates in all directions, called seismic waves.</a:t>
            </a:r>
          </a:p>
          <a:p>
            <a:endParaRPr lang="en-US" dirty="0"/>
          </a:p>
          <a:p>
            <a:r>
              <a:rPr lang="en-US" dirty="0" smtClean="0"/>
              <a:t>Thus, faults are considered seismic sources.</a:t>
            </a:r>
          </a:p>
          <a:p>
            <a:endParaRPr lang="en-US" dirty="0" smtClean="0"/>
          </a:p>
          <a:p>
            <a:r>
              <a:rPr lang="en-US" dirty="0" smtClean="0"/>
              <a:t>Identifying faults is necessary to evaluate the risk of an earthquake in a given area.</a:t>
            </a:r>
          </a:p>
          <a:p>
            <a:endParaRPr lang="en-US" dirty="0"/>
          </a:p>
          <a:p>
            <a:r>
              <a:rPr lang="en-US" dirty="0" smtClean="0"/>
              <a:t>Not all faults reach the Earth’s surface.  Blind faults are located below the surface.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801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757" y="3810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Distribution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143390"/>
            <a:ext cx="5105400" cy="307686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286" y="2280776"/>
            <a:ext cx="3081697" cy="3216133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4419600"/>
            <a:ext cx="5105400" cy="220526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7589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Fault Types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two basic types of geologic faults distinguished by the direction of the displacement of rock or sediment.</a:t>
            </a:r>
          </a:p>
          <a:p>
            <a:endParaRPr lang="en-US" dirty="0"/>
          </a:p>
          <a:p>
            <a:r>
              <a:rPr lang="en-US" dirty="0" smtClean="0"/>
              <a:t>Strike-slip faults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-displacements are horizontal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Dip-slip faults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-displacements are vertical</a:t>
            </a:r>
          </a:p>
        </p:txBody>
      </p:sp>
    </p:spTree>
    <p:extLst>
      <p:ext uri="{BB962C8B-B14F-4D97-AF65-F5344CB8AC3E}">
        <p14:creationId xmlns:p14="http://schemas.microsoft.com/office/powerpoint/2010/main" val="1048469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694" y="4572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Strike-Slip Faults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1066800"/>
          </a:xfrm>
        </p:spPr>
        <p:txBody>
          <a:bodyPr/>
          <a:lstStyle/>
          <a:p>
            <a:r>
              <a:rPr lang="en-US" dirty="0" smtClean="0"/>
              <a:t>The San Andreas Fault is the best example of this type.</a:t>
            </a: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81200"/>
            <a:ext cx="7239000" cy="2613773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4747003"/>
            <a:ext cx="2819400" cy="198744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88454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Dip-Slip Faults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three types:</a:t>
            </a:r>
          </a:p>
          <a:p>
            <a:r>
              <a:rPr lang="en-US" dirty="0" smtClean="0"/>
              <a:t>-reverse-faults, thrust faults, and normal faults</a:t>
            </a:r>
          </a:p>
          <a:p>
            <a:endParaRPr lang="en-US" dirty="0"/>
          </a:p>
          <a:p>
            <a:r>
              <a:rPr lang="en-US" dirty="0" smtClean="0"/>
              <a:t>They are comprised of two walls on an incline defined by miners:</a:t>
            </a:r>
          </a:p>
          <a:p>
            <a:endParaRPr lang="en-US" dirty="0"/>
          </a:p>
          <a:p>
            <a:r>
              <a:rPr lang="en-US" dirty="0" smtClean="0"/>
              <a:t>-Footwall (Where miners placed their feet)</a:t>
            </a:r>
          </a:p>
          <a:p>
            <a:endParaRPr lang="en-US" dirty="0"/>
          </a:p>
          <a:p>
            <a:r>
              <a:rPr lang="en-US" dirty="0" smtClean="0"/>
              <a:t>-Hanging-wall (where miners placed their lanterns)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272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37338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Dip-Slip Faults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81000"/>
            <a:ext cx="4497780" cy="6331114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49834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Dip-Slip Faults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5344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Reverse Fault: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hanging wall has moved up relative to the footwall inclined at an angle steeper than 45 degrees</a:t>
            </a:r>
          </a:p>
          <a:p>
            <a:endParaRPr lang="en-US" dirty="0"/>
          </a:p>
          <a:p>
            <a:r>
              <a:rPr lang="en-US" dirty="0" smtClean="0"/>
              <a:t>Thrust Fault: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These are similar to reverse faults except the angle is 45 degrees or less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Normal Fault:</a:t>
            </a:r>
          </a:p>
          <a:p>
            <a:r>
              <a:rPr lang="en-US" dirty="0" smtClean="0"/>
              <a:t>The hanging wall has moved down relative to the footwall.</a:t>
            </a:r>
          </a:p>
        </p:txBody>
      </p:sp>
    </p:spTree>
    <p:extLst>
      <p:ext uri="{BB962C8B-B14F-4D97-AF65-F5344CB8AC3E}">
        <p14:creationId xmlns:p14="http://schemas.microsoft.com/office/powerpoint/2010/main" val="3407821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Dip-Slip Faults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63328"/>
            <a:ext cx="5407783" cy="420326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Picture 5" descr="Fig3-17a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471384"/>
            <a:ext cx="3382452" cy="2261203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630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Fault Activity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 terms of activity, faults can fall into one of three categories:</a:t>
            </a:r>
          </a:p>
          <a:p>
            <a:endParaRPr lang="en-US" dirty="0"/>
          </a:p>
          <a:p>
            <a:r>
              <a:rPr lang="en-US" dirty="0" smtClean="0"/>
              <a:t>Active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-Movement during the past 11,600 years</a:t>
            </a:r>
          </a:p>
          <a:p>
            <a:endParaRPr lang="en-US" dirty="0"/>
          </a:p>
          <a:p>
            <a:r>
              <a:rPr lang="en-US" dirty="0" smtClean="0"/>
              <a:t>Potentially Active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 Movement during the past 2.6 million years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r>
              <a:rPr lang="en-US" dirty="0" smtClean="0"/>
              <a:t>Inactive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-No movement during the past 2.6 million years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964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Tectonic Creep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slow movement of rock or sediment along a fracture caused by stress.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It is also referred to as </a:t>
            </a:r>
            <a:r>
              <a:rPr lang="en-US" i="1" dirty="0" smtClean="0"/>
              <a:t>fault creep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This can damage roads and building foundations (movement of a few cm per decade).</a:t>
            </a:r>
          </a:p>
          <a:p>
            <a:endParaRPr lang="en-US" dirty="0" smtClean="0"/>
          </a:p>
          <a:p>
            <a:r>
              <a:rPr lang="en-US" dirty="0" smtClean="0"/>
              <a:t>Along these faults, periodic sudden displacements producing minor earthquakes can also occur.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210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Seismic Waves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458200" cy="4724400"/>
          </a:xfrm>
        </p:spPr>
        <p:txBody>
          <a:bodyPr/>
          <a:lstStyle/>
          <a:p>
            <a:r>
              <a:rPr lang="en-US" dirty="0" smtClean="0"/>
              <a:t>Some seismic waves generated by fault rupture travel within the body of the Earth and others travel along the surface.</a:t>
            </a:r>
          </a:p>
          <a:p>
            <a:endParaRPr lang="en-US" dirty="0"/>
          </a:p>
          <a:p>
            <a:r>
              <a:rPr lang="en-US" dirty="0" smtClean="0"/>
              <a:t>Body waves: These include P waves and S waves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P waves</a:t>
            </a:r>
          </a:p>
          <a:p>
            <a:r>
              <a:rPr lang="en-US" dirty="0" smtClean="0"/>
              <a:t>They are also called primary or </a:t>
            </a:r>
            <a:r>
              <a:rPr lang="en-US" dirty="0" smtClean="0"/>
              <a:t>compressional </a:t>
            </a:r>
            <a:r>
              <a:rPr lang="en-US" dirty="0" smtClean="0"/>
              <a:t>waves</a:t>
            </a:r>
          </a:p>
          <a:p>
            <a:endParaRPr lang="en-US" dirty="0"/>
          </a:p>
          <a:p>
            <a:r>
              <a:rPr lang="en-US" dirty="0" smtClean="0"/>
              <a:t>They move fast with a push-pull motion and can travel through solids or liquids</a:t>
            </a:r>
          </a:p>
        </p:txBody>
      </p:sp>
    </p:spTree>
    <p:extLst>
      <p:ext uri="{BB962C8B-B14F-4D97-AF65-F5344CB8AC3E}">
        <p14:creationId xmlns:p14="http://schemas.microsoft.com/office/powerpoint/2010/main" val="3516272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Seismic Waves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438400"/>
          </a:xfrm>
        </p:spPr>
        <p:txBody>
          <a:bodyPr/>
          <a:lstStyle/>
          <a:p>
            <a:r>
              <a:rPr lang="en-US" dirty="0" smtClean="0"/>
              <a:t>S waves</a:t>
            </a:r>
          </a:p>
          <a:p>
            <a:r>
              <a:rPr lang="en-US" dirty="0" smtClean="0"/>
              <a:t>They are also called secondary or shear waves.</a:t>
            </a:r>
            <a:endParaRPr lang="en-US" dirty="0"/>
          </a:p>
          <a:p>
            <a:r>
              <a:rPr lang="en-US" dirty="0" smtClean="0"/>
              <a:t>They move more slowly, in an up-and-down motion and can only travel through solids.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429000"/>
            <a:ext cx="4090416" cy="3117293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18228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Seismic Waves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33400"/>
          </a:xfrm>
        </p:spPr>
        <p:txBody>
          <a:bodyPr/>
          <a:lstStyle/>
          <a:p>
            <a:r>
              <a:rPr lang="en-US" dirty="0" smtClean="0"/>
              <a:t>   	    P waves				S waves</a:t>
            </a:r>
            <a:endParaRPr lang="en-US" dirty="0"/>
          </a:p>
        </p:txBody>
      </p:sp>
      <p:pic>
        <p:nvPicPr>
          <p:cNvPr id="5" name="Picture 7" descr="Fig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66"/>
          <a:stretch>
            <a:fillRect/>
          </a:stretch>
        </p:blipFill>
        <p:spPr bwMode="auto">
          <a:xfrm>
            <a:off x="914400" y="2209800"/>
            <a:ext cx="7445115" cy="4437063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532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Surface Waves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800600"/>
          </a:xfrm>
        </p:spPr>
        <p:txBody>
          <a:bodyPr>
            <a:normAutofit/>
          </a:bodyPr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Seismic waves that form when P and S waves reach Earth’s surface and then move along it.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These waves move more slowly than body waves.</a:t>
            </a:r>
          </a:p>
          <a:p>
            <a:endParaRPr lang="en-US" dirty="0"/>
          </a:p>
          <a:p>
            <a:r>
              <a:rPr lang="en-US" dirty="0" smtClean="0"/>
              <a:t>Surface waves are responsible for damage near the epicenter.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504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Shaking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Factors that determine the shaking people experience during an earthquake (in order of importance):</a:t>
            </a:r>
            <a:endParaRPr lang="en-US" dirty="0"/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-magnitude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 Distance to the epicenter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-focal depth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-direction of rupture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-local soil and rock types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-local engineering and construction practices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755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235704"/>
            <a:ext cx="3334512" cy="2426208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Shaking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1823"/>
            <a:ext cx="8229600" cy="3505200"/>
          </a:xfrm>
        </p:spPr>
        <p:txBody>
          <a:bodyPr/>
          <a:lstStyle/>
          <a:p>
            <a:r>
              <a:rPr lang="en-US" dirty="0" smtClean="0"/>
              <a:t>Seismographs record the arrival of waves to a recording station.</a:t>
            </a:r>
          </a:p>
          <a:p>
            <a:endParaRPr lang="en-US" dirty="0"/>
          </a:p>
          <a:p>
            <a:r>
              <a:rPr lang="en-US" dirty="0" smtClean="0"/>
              <a:t>Because P waves travel faster than S waves, they appear first on a seismogram</a:t>
            </a:r>
          </a:p>
          <a:p>
            <a:endParaRPr lang="en-US" dirty="0"/>
          </a:p>
          <a:p>
            <a:r>
              <a:rPr lang="en-US" dirty="0" smtClean="0"/>
              <a:t>Earthquake shaking decreases with distance from the epicenter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953000"/>
            <a:ext cx="5410200" cy="1782500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55489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Distance to the Epicentre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The difference between the arrival times of the first P and S waves at different locations determine the distance to the epicentre.</a:t>
            </a:r>
          </a:p>
          <a:p>
            <a:endParaRPr lang="en-US" dirty="0" smtClean="0"/>
          </a:p>
          <a:p>
            <a:r>
              <a:rPr lang="en-US" dirty="0" smtClean="0"/>
              <a:t>The distance to the epicenter is calculated at 3 different seismic stations.</a:t>
            </a:r>
          </a:p>
          <a:p>
            <a:endParaRPr lang="en-US" dirty="0"/>
          </a:p>
          <a:p>
            <a:r>
              <a:rPr lang="en-US" dirty="0" smtClean="0"/>
              <a:t>A circle with radius equal to that distance is drawn around the station.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061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21" y="685800"/>
            <a:ext cx="3733800" cy="12009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Locating an Earthquake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2225699"/>
            <a:ext cx="3657600" cy="2514600"/>
          </a:xfrm>
        </p:spPr>
        <p:txBody>
          <a:bodyPr/>
          <a:lstStyle/>
          <a:p>
            <a:r>
              <a:rPr lang="en-US" dirty="0"/>
              <a:t>The epicentre is located where the circles intersect; this process is called </a:t>
            </a:r>
            <a:r>
              <a:rPr lang="en-US" i="1" dirty="0"/>
              <a:t>triangulation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93343"/>
            <a:ext cx="4486656" cy="6579313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37086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Focal Depth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Seismic waves become less intense as they spread outward toward the surface.</a:t>
            </a:r>
          </a:p>
          <a:p>
            <a:endParaRPr lang="en-US" dirty="0" smtClean="0"/>
          </a:p>
          <a:p>
            <a:r>
              <a:rPr lang="en-US" dirty="0" smtClean="0"/>
              <a:t>Therefore, the greater the focal depth, the less intense the shaking at the surface.</a:t>
            </a:r>
          </a:p>
          <a:p>
            <a:endParaRPr lang="en-US" dirty="0"/>
          </a:p>
          <a:p>
            <a:r>
              <a:rPr lang="en-US" dirty="0" smtClean="0"/>
              <a:t>The reduction of energy is referred to as attenuation.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060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Direction of Rupture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Earthquake energy is focused in the direction of rupture.</a:t>
            </a:r>
          </a:p>
          <a:p>
            <a:endParaRPr lang="en-US" dirty="0"/>
          </a:p>
          <a:p>
            <a:r>
              <a:rPr lang="en-US" dirty="0" smtClean="0"/>
              <a:t>This is known as directivity and contributes to increased shaking. 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/>
              <a:t>Radiated waves are sometimes stronger in the direction along the fault.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68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Local Soil and Rock Types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525780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The local geology influences the amount of ground motion.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Dense homogeneous crust (bedrock) can transmit earthquake energy quickly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Seismic energy slows down in areas with heterogeneous, folded, faulted crust.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Implication: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Earthquakes in eastern North America are felt over larger areas than those in western North America</a:t>
            </a:r>
          </a:p>
        </p:txBody>
      </p:sp>
    </p:spTree>
    <p:extLst>
      <p:ext uri="{BB962C8B-B14F-4D97-AF65-F5344CB8AC3E}">
        <p14:creationId xmlns:p14="http://schemas.microsoft.com/office/powerpoint/2010/main" val="1365495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Shaking by Region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" y="1524000"/>
            <a:ext cx="8375904" cy="519379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43433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Amplification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382000" cy="3657600"/>
          </a:xfrm>
        </p:spPr>
        <p:txBody>
          <a:bodyPr/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An increase in ground motion during an earthquake</a:t>
            </a:r>
          </a:p>
          <a:p>
            <a:endParaRPr lang="en-US" dirty="0" smtClean="0"/>
          </a:p>
          <a:p>
            <a:r>
              <a:rPr lang="en-US" dirty="0" smtClean="0"/>
              <a:t>P and S waves slow as they travel through alluvial (deposited by water) sand, gravel, clay, soil, etc.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As the waves slow, some of their energy is transferred to surface waves.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4114800"/>
            <a:ext cx="3352800" cy="2298425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191000"/>
            <a:ext cx="4976446" cy="251155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29274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Amplification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1219200"/>
          </a:xfrm>
        </p:spPr>
        <p:txBody>
          <a:bodyPr/>
          <a:lstStyle/>
          <a:p>
            <a:r>
              <a:rPr lang="en-US" dirty="0"/>
              <a:t>Amplification has historically enhanced damage in San Francisco area earthquakes.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907" y="2057400"/>
            <a:ext cx="3086948" cy="459975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2819400"/>
            <a:ext cx="4981575" cy="337368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06003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4800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Shake Maps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4648200" cy="4191000"/>
          </a:xfrm>
        </p:spPr>
        <p:txBody>
          <a:bodyPr>
            <a:normAutofit/>
          </a:bodyPr>
          <a:lstStyle/>
          <a:p>
            <a:r>
              <a:rPr lang="en-US" dirty="0" smtClean="0"/>
              <a:t>The combination of all of these effects results in widespread variation of the shaking felt in the vicinity of an earthquake.  </a:t>
            </a:r>
          </a:p>
          <a:p>
            <a:endParaRPr lang="en-US" dirty="0" smtClean="0"/>
          </a:p>
          <a:p>
            <a:r>
              <a:rPr lang="en-US" dirty="0" smtClean="0"/>
              <a:t>Therefore, 2 earthquakes that have the same magnitude can have very different impacts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154126"/>
            <a:ext cx="3736848" cy="6583970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81226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Earthquake Cycle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 hypothesis that explains successive earthquakes on a fault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It is based on the idea that </a:t>
            </a:r>
            <a:r>
              <a:rPr lang="en-US" i="1" dirty="0" smtClean="0"/>
              <a:t>strain</a:t>
            </a:r>
            <a:r>
              <a:rPr lang="en-US" dirty="0" smtClean="0"/>
              <a:t> drops abruptly after an earthquake and then slowly accumulates until the next earthquake.</a:t>
            </a:r>
          </a:p>
          <a:p>
            <a:endParaRPr lang="en-US" dirty="0" smtClean="0"/>
          </a:p>
          <a:p>
            <a:r>
              <a:rPr lang="en-US" dirty="0" smtClean="0"/>
              <a:t>As stress continues to increase, the deformed material will eventually rupture.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2063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Earthquake Cycle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532" y="1524000"/>
            <a:ext cx="6726936" cy="426415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64156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Earthquake Cycle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typical cycle has several stages:</a:t>
            </a:r>
          </a:p>
          <a:p>
            <a:endParaRPr lang="en-US" dirty="0"/>
          </a:p>
          <a:p>
            <a:r>
              <a:rPr lang="en-US" dirty="0" smtClean="0"/>
              <a:t>- an inactive period</a:t>
            </a:r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smtClean="0"/>
              <a:t>A period where strain produces minor earthquakes</a:t>
            </a:r>
            <a:endParaRPr lang="en-US" dirty="0"/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dirty="0" smtClean="0">
                <a:solidFill>
                  <a:schemeClr val="tx1"/>
                </a:solidFill>
              </a:rPr>
              <a:t>A period of foreshocks prior to a major release of stress (this stage does not always occur)</a:t>
            </a:r>
          </a:p>
          <a:p>
            <a:pPr marL="342900" indent="-342900">
              <a:buFontTx/>
              <a:buChar char="-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513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The Earthquake Cycle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smtClean="0"/>
              <a:t>- a period where the </a:t>
            </a:r>
            <a:r>
              <a:rPr lang="en-US" i="1" dirty="0" smtClean="0"/>
              <a:t>mainshock</a:t>
            </a:r>
            <a:r>
              <a:rPr lang="en-US" dirty="0" smtClean="0"/>
              <a:t> occurs allowing the fault to release built-up stress</a:t>
            </a:r>
          </a:p>
          <a:p>
            <a:pPr marL="342900" indent="-342900">
              <a:buFontTx/>
              <a:buChar char="-"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-a period of aftershocks with epicenters in the same general area as the </a:t>
            </a:r>
            <a:r>
              <a:rPr lang="en-US" dirty="0" err="1" smtClean="0">
                <a:solidFill>
                  <a:schemeClr val="tx1"/>
                </a:solidFill>
              </a:rPr>
              <a:t>mainshock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time between each stage varies.</a:t>
            </a:r>
          </a:p>
          <a:p>
            <a:pPr marL="342900" indent="-342900">
              <a:buFontTx/>
              <a:buChar char="-"/>
            </a:pPr>
            <a:endParaRPr lang="en-US" dirty="0"/>
          </a:p>
          <a:p>
            <a:pPr marL="342900" indent="-342900">
              <a:buFontTx/>
              <a:buChar char="-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96374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1534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Geographic Regions at                                  Risk from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Earthquakes are not randomly distributed.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Most earthquakes occur along plate boundaries: 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Pacific Ring of Fire, Himalayan Mountains, Middle East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North American cities at high risk of earthquakes: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Anchorage, Vancouver, Victoria, Seattle, Portland, San </a:t>
            </a:r>
            <a:r>
              <a:rPr lang="en-US" dirty="0" err="1" smtClean="0"/>
              <a:t>Fransisco</a:t>
            </a:r>
            <a:r>
              <a:rPr lang="en-US" dirty="0" smtClean="0"/>
              <a:t>, Los Angeles, Mexico City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However, not all areas at risk of earthquakes are near plate boundaries.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955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Earthquakes in Canada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1295400"/>
            <a:ext cx="6781801" cy="524513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206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Plate Boundary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/>
              <a:t>Earthquakes that occur on faults separating lithospheric plates.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There are three types:</a:t>
            </a:r>
          </a:p>
          <a:p>
            <a:r>
              <a:rPr lang="en-US" dirty="0" smtClean="0"/>
              <a:t>-Strike-slip earthquakes</a:t>
            </a:r>
          </a:p>
          <a:p>
            <a:r>
              <a:rPr lang="en-US" dirty="0" smtClean="0"/>
              <a:t>-Thrust earthquakes</a:t>
            </a:r>
            <a:endParaRPr lang="en-US" dirty="0"/>
          </a:p>
          <a:p>
            <a:r>
              <a:rPr lang="en-US" dirty="0" smtClean="0"/>
              <a:t>-Normal fault earthquakes</a:t>
            </a:r>
          </a:p>
        </p:txBody>
      </p:sp>
    </p:spTree>
    <p:extLst>
      <p:ext uri="{BB962C8B-B14F-4D97-AF65-F5344CB8AC3E}">
        <p14:creationId xmlns:p14="http://schemas.microsoft.com/office/powerpoint/2010/main" val="2620507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Strike-Slip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These earthquakes occur along transform faults where plates slide horizontally past one another.</a:t>
            </a:r>
          </a:p>
          <a:p>
            <a:endParaRPr lang="en-US" dirty="0" smtClean="0"/>
          </a:p>
          <a:p>
            <a:r>
              <a:rPr lang="en-US" dirty="0" smtClean="0"/>
              <a:t>They are common in California along the San Andreas fault.</a:t>
            </a:r>
            <a:endParaRPr lang="en-US" dirty="0"/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The best known strike-slip earthquake is the Loma </a:t>
            </a:r>
            <a:r>
              <a:rPr lang="en-US" dirty="0" err="1" smtClean="0"/>
              <a:t>Prieta</a:t>
            </a:r>
            <a:r>
              <a:rPr lang="en-US" dirty="0" smtClean="0"/>
              <a:t> earthquake that disrupted the 1989 World Series in Oakland, California.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847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Thrust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724400"/>
          </a:xfrm>
        </p:spPr>
        <p:txBody>
          <a:bodyPr/>
          <a:lstStyle/>
          <a:p>
            <a:r>
              <a:rPr lang="en-US" dirty="0" smtClean="0"/>
              <a:t>These earthquakes occur on faults that separate converging plates.</a:t>
            </a:r>
          </a:p>
          <a:p>
            <a:endParaRPr lang="en-US" dirty="0" smtClean="0"/>
          </a:p>
          <a:p>
            <a:r>
              <a:rPr lang="en-US" dirty="0" smtClean="0"/>
              <a:t>They are also called </a:t>
            </a:r>
            <a:r>
              <a:rPr lang="en-US" dirty="0" err="1" smtClean="0"/>
              <a:t>subduction</a:t>
            </a:r>
            <a:r>
              <a:rPr lang="en-US" dirty="0" smtClean="0"/>
              <a:t> earthquakes.</a:t>
            </a:r>
          </a:p>
          <a:p>
            <a:endParaRPr lang="en-US" dirty="0" smtClean="0"/>
          </a:p>
          <a:p>
            <a:r>
              <a:rPr lang="en-US" dirty="0" smtClean="0"/>
              <a:t>They are common off the coast of B.C., Washington, and Oregon</a:t>
            </a:r>
          </a:p>
          <a:p>
            <a:endParaRPr lang="en-US" dirty="0"/>
          </a:p>
          <a:p>
            <a:r>
              <a:rPr lang="en-US" dirty="0" smtClean="0"/>
              <a:t>These earthquakes are the strongest on Earth (some are larger than M9) and can produce tsunamis.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5848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Normal Fault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These earthquakes occur on faults associated with divergent plate boundaries.</a:t>
            </a:r>
          </a:p>
          <a:p>
            <a:endParaRPr lang="en-US" dirty="0"/>
          </a:p>
          <a:p>
            <a:r>
              <a:rPr lang="en-US" dirty="0" smtClean="0"/>
              <a:t>They are common along the mid-Atlantic Ridge</a:t>
            </a:r>
          </a:p>
          <a:p>
            <a:endParaRPr lang="en-US" dirty="0"/>
          </a:p>
          <a:p>
            <a:r>
              <a:rPr lang="en-US" dirty="0" smtClean="0"/>
              <a:t>Most are located under oceans and are generally smaller than M6.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354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9900"/>
                </a:solidFill>
              </a:rPr>
              <a:t>Intraplate</a:t>
            </a:r>
            <a:r>
              <a:rPr lang="en-US" dirty="0" smtClean="0">
                <a:solidFill>
                  <a:srgbClr val="009900"/>
                </a:solidFill>
              </a:rPr>
              <a:t>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An earthquake on a fault in the interior of a continent, far from a plate boundary (</a:t>
            </a:r>
            <a:r>
              <a:rPr lang="en-US" dirty="0" err="1" smtClean="0">
                <a:solidFill>
                  <a:schemeClr val="tx1"/>
                </a:solidFill>
              </a:rPr>
              <a:t>Eg</a:t>
            </a:r>
            <a:r>
              <a:rPr lang="en-US" dirty="0" smtClean="0">
                <a:solidFill>
                  <a:schemeClr val="tx1"/>
                </a:solidFill>
              </a:rPr>
              <a:t>. In Ontario)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These earthquakes are typically smaller than plate boundary earthquakes.</a:t>
            </a:r>
          </a:p>
          <a:p>
            <a:endParaRPr lang="en-US" dirty="0" smtClean="0"/>
          </a:p>
          <a:p>
            <a:r>
              <a:rPr lang="en-US" dirty="0" smtClean="0"/>
              <a:t>However, damage could be considerable due to lack of preparedness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847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9900"/>
                </a:solidFill>
              </a:rPr>
              <a:t>Intraplate</a:t>
            </a:r>
            <a:r>
              <a:rPr lang="en-US" dirty="0" smtClean="0">
                <a:solidFill>
                  <a:srgbClr val="009900"/>
                </a:solidFill>
              </a:rPr>
              <a:t>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52578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/>
              <a:t>Because of dense continental </a:t>
            </a:r>
            <a:r>
              <a:rPr lang="en-US" dirty="0" smtClean="0"/>
              <a:t>bedrock, </a:t>
            </a:r>
            <a:r>
              <a:rPr lang="en-US" dirty="0"/>
              <a:t>these earthquakes are felt over large areas</a:t>
            </a:r>
            <a:r>
              <a:rPr lang="en-US" dirty="0" smtClean="0"/>
              <a:t>.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There are two relatively active intraplate zones in North America: Central Mississippi River Valley, and St. Lawrence River Valley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The New Madrid earthquakes in Missouri (1811-12) were over M7.5 and felt over the entire continent.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The recurrence interval in this area is likely several hundred years.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183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Earthquake Hazard Map</a:t>
            </a:r>
            <a:endParaRPr lang="en-US" dirty="0">
              <a:solidFill>
                <a:srgbClr val="0099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524000"/>
            <a:ext cx="5359246" cy="5151120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831031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4419600" cy="12009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Effects of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4267200" cy="51816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Several different effects related to earthquakes contribute to deaths and property destruction.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Primary effects: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Ground shaking, surface rupture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Secondary effects:</a:t>
            </a:r>
          </a:p>
          <a:p>
            <a:r>
              <a:rPr lang="en-US" dirty="0" smtClean="0"/>
              <a:t>Liquefaction, land-level change, landslides, fire, tsunamis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4253"/>
            <a:ext cx="4194048" cy="6291072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882472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Ground Rupture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221" y="1219200"/>
            <a:ext cx="8382000" cy="3733800"/>
          </a:xfrm>
        </p:spPr>
        <p:txBody>
          <a:bodyPr/>
          <a:lstStyle/>
          <a:p>
            <a:r>
              <a:rPr lang="en-US" dirty="0" smtClean="0"/>
              <a:t>Displacement along faults causes cracks in the surface.</a:t>
            </a:r>
          </a:p>
          <a:p>
            <a:endParaRPr lang="en-US" dirty="0" smtClean="0"/>
          </a:p>
          <a:p>
            <a:r>
              <a:rPr lang="en-US" dirty="0" smtClean="0"/>
              <a:t>During strong earthquakes, fault scarps can be produced that extend for hundreds of kilometers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3385893"/>
            <a:ext cx="5594218" cy="3358895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450400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50292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Ground Rupture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33600"/>
            <a:ext cx="4648200" cy="3886200"/>
          </a:xfrm>
        </p:spPr>
        <p:txBody>
          <a:bodyPr/>
          <a:lstStyle/>
          <a:p>
            <a:r>
              <a:rPr lang="en-US" dirty="0"/>
              <a:t>Ground rupture can uproot trees, collapse buildings, and destroy bridges, tunnels, and pipelines.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4637"/>
            <a:ext cx="3304188" cy="6630963"/>
          </a:xfrm>
          <a:prstGeom prst="rect">
            <a:avLst/>
          </a:prstGeom>
          <a:ln w="25400">
            <a:solidFill>
              <a:srgbClr val="C0654C"/>
            </a:solidFill>
          </a:ln>
        </p:spPr>
      </p:pic>
    </p:spTree>
    <p:extLst>
      <p:ext uri="{BB962C8B-B14F-4D97-AF65-F5344CB8AC3E}">
        <p14:creationId xmlns:p14="http://schemas.microsoft.com/office/powerpoint/2010/main" val="1286216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Liquefaction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114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Definition: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The transformation of water-saturated sediment from solid to liquid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This may occur during strong earthquakes when water pressure becomes high enough to suspend particles of sediment within the soil.</a:t>
            </a:r>
          </a:p>
          <a:p>
            <a:endParaRPr lang="en-US" dirty="0"/>
          </a:p>
          <a:p>
            <a:r>
              <a:rPr lang="en-US" dirty="0" smtClean="0"/>
              <a:t>Once the pressure decreases, the sediment compacts and regains its strength.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5105400"/>
            <a:ext cx="3148584" cy="163677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1537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75489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Liquefaction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495800"/>
            <a:ext cx="8229600" cy="2133600"/>
          </a:xfrm>
        </p:spPr>
        <p:txBody>
          <a:bodyPr/>
          <a:lstStyle/>
          <a:p>
            <a:r>
              <a:rPr lang="en-US" dirty="0" smtClean="0"/>
              <a:t>Watery sand and silt may flow upward along fractures in the overlying solid material.</a:t>
            </a:r>
          </a:p>
          <a:p>
            <a:endParaRPr lang="en-US" dirty="0"/>
          </a:p>
          <a:p>
            <a:r>
              <a:rPr lang="en-US" dirty="0" smtClean="0"/>
              <a:t>This effect can cause extensive damage.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200" y="2159590"/>
            <a:ext cx="4562548" cy="1732078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45955"/>
            <a:ext cx="3886200" cy="255934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97775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Landslides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209800"/>
          </a:xfrm>
        </p:spPr>
        <p:txBody>
          <a:bodyPr/>
          <a:lstStyle/>
          <a:p>
            <a:r>
              <a:rPr lang="en-US" dirty="0" smtClean="0"/>
              <a:t>Ground motion produced by an earthquake can cause rock and sediment to move downslope.</a:t>
            </a:r>
          </a:p>
          <a:p>
            <a:endParaRPr lang="en-US" dirty="0" smtClean="0"/>
          </a:p>
          <a:p>
            <a:r>
              <a:rPr lang="en-US" dirty="0" smtClean="0"/>
              <a:t>A single earthquake in a mountainous area can cause thousands of landslides.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837038"/>
            <a:ext cx="7848600" cy="2828529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71352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Fires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81400"/>
          </a:xfrm>
        </p:spPr>
        <p:txBody>
          <a:bodyPr/>
          <a:lstStyle/>
          <a:p>
            <a:r>
              <a:rPr lang="en-US" dirty="0" smtClean="0"/>
              <a:t>Ground shaking and rupture can sever power and gas lines, starting fires.</a:t>
            </a:r>
          </a:p>
          <a:p>
            <a:endParaRPr lang="en-US" dirty="0" smtClean="0"/>
          </a:p>
          <a:p>
            <a:r>
              <a:rPr lang="en-US" dirty="0" smtClean="0"/>
              <a:t>Appliances may topple over causing gas leaks that ignite</a:t>
            </a:r>
          </a:p>
          <a:p>
            <a:endParaRPr lang="en-US" dirty="0"/>
          </a:p>
          <a:p>
            <a:r>
              <a:rPr lang="en-US" dirty="0" smtClean="0"/>
              <a:t>80% of the damage during the 1906 San </a:t>
            </a:r>
            <a:r>
              <a:rPr lang="en-US" dirty="0" err="1" smtClean="0"/>
              <a:t>Francsisco</a:t>
            </a:r>
            <a:r>
              <a:rPr lang="en-US" dirty="0" smtClean="0"/>
              <a:t> earthquake was caused by fire.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233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Natural Service Functions of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648200"/>
          </a:xfrm>
        </p:spPr>
        <p:txBody>
          <a:bodyPr>
            <a:normAutofit/>
          </a:bodyPr>
          <a:lstStyle/>
          <a:p>
            <a:r>
              <a:rPr lang="en-US" dirty="0" smtClean="0"/>
              <a:t>Faults provide pathways for the downward flow of surface water.  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They can channel groundwater to surface discharge points (springs)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 New mineral resources can be found- some minerals are preferentially deposited in faults</a:t>
            </a:r>
          </a:p>
          <a:p>
            <a:endParaRPr lang="en-US" dirty="0"/>
          </a:p>
          <a:p>
            <a:r>
              <a:rPr lang="en-US" dirty="0" smtClean="0"/>
              <a:t>Scenic landscapes (hills, valleys) can develop in fault zones over millions of years.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55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19200"/>
            <a:ext cx="82296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Earthquakes Caused by                   Human Activity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4582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Several human activities are known to trigger small to moderate earthquakes.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The weight from water reservoirs produced by dams can create new faults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Injecting liquid waster deep in the Earth can increase pressure and cause slippage along fractures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/>
              <a:t>Testing nuclear weapons leads to explosions that may increase strain in an area.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795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Minimizing the Earthquake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Earthquakes cause death and destruction because they often occur with little warning.</a:t>
            </a:r>
          </a:p>
          <a:p>
            <a:endParaRPr lang="en-US" dirty="0"/>
          </a:p>
          <a:p>
            <a:r>
              <a:rPr lang="en-US" dirty="0" smtClean="0"/>
              <a:t>At present, we can forecast the likelihood that an earthquake will occur in an area, but not exactly when it will occur.</a:t>
            </a:r>
          </a:p>
          <a:p>
            <a:endParaRPr lang="en-US" dirty="0"/>
          </a:p>
          <a:p>
            <a:r>
              <a:rPr lang="en-US" dirty="0" smtClean="0"/>
              <a:t>The Geological Surveys of Canada and the U.S. are developing programs to reduce the hazard from earthquakes.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208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4400"/>
            <a:ext cx="91440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Earthquake Hazard Reduction Programs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r>
              <a:rPr lang="en-US" dirty="0" smtClean="0"/>
              <a:t>The programs have 5 goals:</a:t>
            </a:r>
          </a:p>
          <a:p>
            <a:endParaRPr lang="en-US" dirty="0"/>
          </a:p>
          <a:p>
            <a:r>
              <a:rPr lang="en-US" dirty="0" smtClean="0"/>
              <a:t>- improve national seismograph networks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develop awareness of earthquake sources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Determine earthquake potential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Predict effects of earthquakes on buildings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Communicate research to educate the public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152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67512"/>
          </a:xfrm>
        </p:spPr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Planning for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458200" cy="2667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The Denali earthquake in Alaska (2002) demonstrated the value of planning for earthquakes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Where the Trans-Alaska oil pipeline crossed the Denali fault, its construction was altered to withstand a large earthquake.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3891"/>
            <a:ext cx="6477000" cy="2761488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14817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4546375" cy="11247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Estimating        Seismic Risk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69836"/>
            <a:ext cx="4343400" cy="3521364"/>
          </a:xfrm>
        </p:spPr>
        <p:txBody>
          <a:bodyPr/>
          <a:lstStyle/>
          <a:p>
            <a:r>
              <a:rPr lang="en-US" dirty="0" smtClean="0"/>
              <a:t>Hazard maps identify areas of risk associated with earthquake effects.</a:t>
            </a:r>
          </a:p>
          <a:p>
            <a:endParaRPr lang="en-US" dirty="0" smtClean="0"/>
          </a:p>
          <a:p>
            <a:r>
              <a:rPr lang="en-US" dirty="0" smtClean="0"/>
              <a:t>They include areas prone to liquefaction, zones of possible ground rupture, and historic epicenters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575" y="228600"/>
            <a:ext cx="3301888" cy="6460836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124739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Precursors to Earthquakes 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accurate predictions are possible, they will most likely be based on precursors:</a:t>
            </a:r>
          </a:p>
          <a:p>
            <a:endParaRPr lang="en-US" dirty="0"/>
          </a:p>
          <a:p>
            <a:r>
              <a:rPr lang="en-US" dirty="0" smtClean="0"/>
              <a:t>1. The pattern and frequency of earthquakes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-based on foreshocks and </a:t>
            </a:r>
            <a:r>
              <a:rPr lang="en-US" dirty="0" err="1" smtClean="0">
                <a:solidFill>
                  <a:schemeClr val="tx1"/>
                </a:solidFill>
              </a:rPr>
              <a:t>microearthquakes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/>
          </a:p>
          <a:p>
            <a:r>
              <a:rPr lang="en-US" dirty="0" smtClean="0"/>
              <a:t>2. </a:t>
            </a:r>
            <a:r>
              <a:rPr lang="en-US" dirty="0"/>
              <a:t>L</a:t>
            </a:r>
            <a:r>
              <a:rPr lang="en-US" dirty="0" smtClean="0"/>
              <a:t>and-level change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Uplift or subsidence may precede earthquakes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-GPS stations can recognize small changes in elevation.</a:t>
            </a:r>
          </a:p>
        </p:txBody>
      </p:sp>
    </p:spTree>
    <p:extLst>
      <p:ext uri="{BB962C8B-B14F-4D97-AF65-F5344CB8AC3E}">
        <p14:creationId xmlns:p14="http://schemas.microsoft.com/office/powerpoint/2010/main" val="42855954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Precursors to Earthquakes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724400"/>
          </a:xfrm>
        </p:spPr>
        <p:txBody>
          <a:bodyPr/>
          <a:lstStyle/>
          <a:p>
            <a:r>
              <a:rPr lang="en-US" dirty="0" smtClean="0"/>
              <a:t>3. Seismic gaps along faults</a:t>
            </a:r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-Areas along a fault that have not seen recent earthquakes mat be more likely to experience one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smtClean="0"/>
              <a:t>4. Physical and chemical changes</a:t>
            </a:r>
          </a:p>
          <a:p>
            <a:r>
              <a:rPr lang="en-US" dirty="0" smtClean="0"/>
              <a:t>-changes in groundwater levels and chemistry may occur if rocks expand prior to an earthquake.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195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839200" cy="66751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Earthquake Forecasting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There have been modest incidences of successfully forecasting earthquakes.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</a:rPr>
              <a:t>All forecasts must be scientifically reviewed before they are released.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R</a:t>
            </a:r>
            <a:r>
              <a:rPr lang="en-US" dirty="0" smtClean="0"/>
              <a:t>esearch projects along the San Andreas Fault are aiding in understanding the conditions that occur before an earthquake. 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/>
              <a:t>Current earthquake warning systems provide 15 to 30 seconds of warning and only warn of an earthquake that has already occurred.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375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36" y="533400"/>
            <a:ext cx="8839200" cy="66751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Perception of the Earthquake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3886200"/>
          </a:xfrm>
        </p:spPr>
        <p:txBody>
          <a:bodyPr/>
          <a:lstStyle/>
          <a:p>
            <a:r>
              <a:rPr lang="en-US" dirty="0" smtClean="0"/>
              <a:t>Survivors of strong earthquakes often report traumatic stress.</a:t>
            </a:r>
          </a:p>
          <a:p>
            <a:endParaRPr lang="en-US" dirty="0"/>
          </a:p>
          <a:p>
            <a:r>
              <a:rPr lang="en-US" dirty="0" smtClean="0"/>
              <a:t>Typically, one community’s experience with an earthquake has not stimulated other communities to enhance their preparedness.</a:t>
            </a:r>
          </a:p>
          <a:p>
            <a:endParaRPr lang="en-US" dirty="0"/>
          </a:p>
          <a:p>
            <a:r>
              <a:rPr lang="en-US" dirty="0" smtClean="0"/>
              <a:t>Earthquakes have exposed </a:t>
            </a:r>
          </a:p>
          <a:p>
            <a:r>
              <a:rPr lang="en-US" dirty="0" smtClean="0"/>
              <a:t>shoddy construction practices.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4109884"/>
            <a:ext cx="3601663" cy="2289047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94624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Community Adjustments to the Earthquake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305800" cy="4724400"/>
          </a:xfrm>
        </p:spPr>
        <p:txBody>
          <a:bodyPr/>
          <a:lstStyle/>
          <a:p>
            <a:r>
              <a:rPr lang="en-US" dirty="0" smtClean="0"/>
              <a:t>It is not possible to prevent people from living in earthquake prone areas.</a:t>
            </a:r>
          </a:p>
          <a:p>
            <a:endParaRPr lang="en-US" dirty="0"/>
          </a:p>
          <a:p>
            <a:r>
              <a:rPr lang="en-US" dirty="0" smtClean="0"/>
              <a:t>Therefore, we must take a number of steps to minimize seismic risk: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-Critical facilities should be located as safely as possible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/>
              <a:t>- buildings must be designed to withstand vibrations (in many cases, retrofitting is required)</a:t>
            </a:r>
          </a:p>
          <a:p>
            <a:pPr marL="342900" indent="-34290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692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685" y="990600"/>
            <a:ext cx="8229600" cy="667512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rgbClr val="009900"/>
                </a:solidFill>
              </a:rPr>
              <a:t>Community Adjustments to the Earthquake Hazard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1752600"/>
            <a:ext cx="4800600" cy="2971800"/>
          </a:xfrm>
        </p:spPr>
        <p:txBody>
          <a:bodyPr>
            <a:normAutofit/>
          </a:bodyPr>
          <a:lstStyle/>
          <a:p>
            <a:r>
              <a:rPr lang="en-US" dirty="0" smtClean="0"/>
              <a:t>- education is a component of preparedness (workshops, training sessions, earthquake drills)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chemeClr val="tx1"/>
                </a:solidFill>
              </a:rPr>
              <a:t>-Earthquake insurance should be made available.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072148"/>
            <a:ext cx="3106928" cy="4660392"/>
          </a:xfrm>
          <a:prstGeom prst="rect">
            <a:avLst/>
          </a:prstGeom>
          <a:ln w="25400">
            <a:solidFill>
              <a:srgbClr val="C0654C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4567027"/>
            <a:ext cx="2773680" cy="2154627"/>
          </a:xfrm>
          <a:prstGeom prst="rect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01859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9900"/>
                </a:solidFill>
              </a:rPr>
              <a:t>Personal Adjustments</a:t>
            </a:r>
            <a:endParaRPr lang="en-US" dirty="0">
              <a:solidFill>
                <a:srgbClr val="0099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4572000" cy="4724400"/>
          </a:xfrm>
        </p:spPr>
        <p:txBody>
          <a:bodyPr/>
          <a:lstStyle/>
          <a:p>
            <a:r>
              <a:rPr lang="en-US" dirty="0" smtClean="0"/>
              <a:t>Most earthquake casualties result from building collapse and falling objects.</a:t>
            </a:r>
          </a:p>
          <a:p>
            <a:endParaRPr lang="en-US" dirty="0"/>
          </a:p>
          <a:p>
            <a:r>
              <a:rPr lang="en-US" dirty="0" smtClean="0"/>
              <a:t>During an earthquake, it is best to stay away from windows and tall furniture.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The safest locations are under desks and tables.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48" y="1752600"/>
            <a:ext cx="3967102" cy="4735945"/>
          </a:xfrm>
          <a:prstGeom prst="rect">
            <a:avLst/>
          </a:prstGeom>
          <a:ln w="25400">
            <a:solidFill>
              <a:srgbClr val="C0654C"/>
            </a:solidFill>
          </a:ln>
        </p:spPr>
      </p:pic>
    </p:spTree>
    <p:extLst>
      <p:ext uri="{BB962C8B-B14F-4D97-AF65-F5344CB8AC3E}">
        <p14:creationId xmlns:p14="http://schemas.microsoft.com/office/powerpoint/2010/main" val="3886812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2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_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2751</TotalTime>
  <Words>2651</Words>
  <Application>Microsoft Macintosh PowerPoint</Application>
  <PresentationFormat>On-screen Show (4:3)</PresentationFormat>
  <Paragraphs>423</Paragraphs>
  <Slides>65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14</vt:i4>
      </vt:variant>
      <vt:variant>
        <vt:lpstr>Slide Titles</vt:lpstr>
      </vt:variant>
      <vt:variant>
        <vt:i4>65</vt:i4>
      </vt:variant>
    </vt:vector>
  </HeadingPairs>
  <TitlesOfParts>
    <vt:vector size="79" baseType="lpstr">
      <vt:lpstr>Flow</vt:lpstr>
      <vt:lpstr>2_Flow</vt:lpstr>
      <vt:lpstr>3_Flow</vt:lpstr>
      <vt:lpstr>4_Flow</vt:lpstr>
      <vt:lpstr>5_Flow</vt:lpstr>
      <vt:lpstr>6_Flow</vt:lpstr>
      <vt:lpstr>7_Flow</vt:lpstr>
      <vt:lpstr>8_Flow</vt:lpstr>
      <vt:lpstr>9_Flow</vt:lpstr>
      <vt:lpstr>10_Flow</vt:lpstr>
      <vt:lpstr>11_Flow</vt:lpstr>
      <vt:lpstr>12_Flow</vt:lpstr>
      <vt:lpstr>13_Flow</vt:lpstr>
      <vt:lpstr>1_Flow</vt:lpstr>
      <vt:lpstr>Earthquakes</vt:lpstr>
      <vt:lpstr>Earthquakes</vt:lpstr>
      <vt:lpstr>Earthquake Magnitude</vt:lpstr>
      <vt:lpstr>The Moment Magnitude Scale</vt:lpstr>
      <vt:lpstr>Magnitude and Frequency of Earthquakes</vt:lpstr>
      <vt:lpstr>Earthquake Intensity</vt:lpstr>
      <vt:lpstr>Earthquake Processes</vt:lpstr>
      <vt:lpstr>Earthquake Processes</vt:lpstr>
      <vt:lpstr>Earthquake Distribution</vt:lpstr>
      <vt:lpstr>Fault Types</vt:lpstr>
      <vt:lpstr>Strike-Slip Faults</vt:lpstr>
      <vt:lpstr>Dip-Slip Faults</vt:lpstr>
      <vt:lpstr>Dip-Slip Faults</vt:lpstr>
      <vt:lpstr>Dip-Slip Faults</vt:lpstr>
      <vt:lpstr>Dip-Slip Faults</vt:lpstr>
      <vt:lpstr>Fault Activity</vt:lpstr>
      <vt:lpstr>Tectonic Creep</vt:lpstr>
      <vt:lpstr>Seismic Waves</vt:lpstr>
      <vt:lpstr>Seismic Waves</vt:lpstr>
      <vt:lpstr>Seismic Waves</vt:lpstr>
      <vt:lpstr>Surface Waves</vt:lpstr>
      <vt:lpstr>Earthquake Shaking</vt:lpstr>
      <vt:lpstr>Earthquake Shaking</vt:lpstr>
      <vt:lpstr>Distance to the Epicentre</vt:lpstr>
      <vt:lpstr>Locating an Earthquake</vt:lpstr>
      <vt:lpstr>Focal Depth</vt:lpstr>
      <vt:lpstr>Direction of Rupture</vt:lpstr>
      <vt:lpstr>Local Soil and Rock Types</vt:lpstr>
      <vt:lpstr>Shaking by Region</vt:lpstr>
      <vt:lpstr>Amplification</vt:lpstr>
      <vt:lpstr>Amplification</vt:lpstr>
      <vt:lpstr>Shake Maps</vt:lpstr>
      <vt:lpstr>The Earthquake Cycle</vt:lpstr>
      <vt:lpstr>The Earthquake Cycle</vt:lpstr>
      <vt:lpstr>The Earthquake Cycle</vt:lpstr>
      <vt:lpstr>The Earthquake Cycle</vt:lpstr>
      <vt:lpstr>Geographic Regions at                                  Risk from Earthquakes</vt:lpstr>
      <vt:lpstr>Earthquakes in Canada</vt:lpstr>
      <vt:lpstr>Plate Boundary Earthquakes</vt:lpstr>
      <vt:lpstr>Strike-Slip Earthquakes</vt:lpstr>
      <vt:lpstr>Thrust Earthquakes</vt:lpstr>
      <vt:lpstr>Normal Fault Earthquakes</vt:lpstr>
      <vt:lpstr>Intraplate Earthquakes</vt:lpstr>
      <vt:lpstr>Intraplate Earthquakes</vt:lpstr>
      <vt:lpstr>Earthquake Hazard Map</vt:lpstr>
      <vt:lpstr>Effects of Earthquakes</vt:lpstr>
      <vt:lpstr>Ground Rupture</vt:lpstr>
      <vt:lpstr>Ground Rupture</vt:lpstr>
      <vt:lpstr>Liquefaction</vt:lpstr>
      <vt:lpstr>Liquefaction</vt:lpstr>
      <vt:lpstr>Landslides</vt:lpstr>
      <vt:lpstr>Fires</vt:lpstr>
      <vt:lpstr>Natural Service Functions of Earthquakes</vt:lpstr>
      <vt:lpstr>Earthquakes Caused by                   Human Activity</vt:lpstr>
      <vt:lpstr>Minimizing the Earthquake Hazard</vt:lpstr>
      <vt:lpstr>Earthquake Hazard Reduction Programs</vt:lpstr>
      <vt:lpstr>Planning for Earthquakes</vt:lpstr>
      <vt:lpstr>Estimating        Seismic Risk</vt:lpstr>
      <vt:lpstr>Precursors to Earthquakes </vt:lpstr>
      <vt:lpstr>Precursors to Earthquakes</vt:lpstr>
      <vt:lpstr>Earthquake Forecasting</vt:lpstr>
      <vt:lpstr>Perception of the Earthquake Hazard</vt:lpstr>
      <vt:lpstr>Community Adjustments to the Earthquake Hazard</vt:lpstr>
      <vt:lpstr>Community Adjustments to the Earthquake Hazard</vt:lpstr>
      <vt:lpstr>Personal Adjustments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Earthquakes</dc:title>
  <dc:creator>Mark</dc:creator>
  <cp:lastModifiedBy>Jeffrey Smith</cp:lastModifiedBy>
  <cp:revision>227</cp:revision>
  <cp:lastPrinted>2013-02-17T21:47:14Z</cp:lastPrinted>
  <dcterms:created xsi:type="dcterms:W3CDTF">2011-08-30T20:05:21Z</dcterms:created>
  <dcterms:modified xsi:type="dcterms:W3CDTF">2015-11-04T19:26:15Z</dcterms:modified>
</cp:coreProperties>
</file>