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81" r:id="rId4"/>
    <p:sldId id="258" r:id="rId5"/>
    <p:sldId id="259" r:id="rId6"/>
    <p:sldId id="260" r:id="rId7"/>
    <p:sldId id="261" r:id="rId8"/>
    <p:sldId id="262" r:id="rId9"/>
    <p:sldId id="263" r:id="rId10"/>
    <p:sldId id="264" r:id="rId11"/>
    <p:sldId id="280"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94" autoAdjust="0"/>
    <p:restoredTop sz="94660"/>
  </p:normalViewPr>
  <p:slideViewPr>
    <p:cSldViewPr>
      <p:cViewPr varScale="1">
        <p:scale>
          <a:sx n="69" d="100"/>
          <a:sy n="69" d="100"/>
        </p:scale>
        <p:origin x="-132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93DC20-7839-42FA-B6A8-0D80DE20C448}" type="datetimeFigureOut">
              <a:rPr lang="en-CA" smtClean="0"/>
              <a:t>10/03/2013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084AAC-5E52-42AF-8AE5-5CC8ADEBC68F}" type="slidenum">
              <a:rPr lang="en-CA" smtClean="0"/>
              <a:t>‹#›</a:t>
            </a:fld>
            <a:endParaRPr lang="en-CA"/>
          </a:p>
        </p:txBody>
      </p:sp>
    </p:spTree>
    <p:extLst>
      <p:ext uri="{BB962C8B-B14F-4D97-AF65-F5344CB8AC3E}">
        <p14:creationId xmlns:p14="http://schemas.microsoft.com/office/powerpoint/2010/main" val="3856957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A4084AAC-5E52-42AF-8AE5-5CC8ADEBC68F}" type="slidenum">
              <a:rPr lang="en-CA" smtClean="0"/>
              <a:t>8</a:t>
            </a:fld>
            <a:endParaRPr lang="en-CA"/>
          </a:p>
        </p:txBody>
      </p:sp>
    </p:spTree>
    <p:extLst>
      <p:ext uri="{BB962C8B-B14F-4D97-AF65-F5344CB8AC3E}">
        <p14:creationId xmlns:p14="http://schemas.microsoft.com/office/powerpoint/2010/main" val="4112821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A4084AAC-5E52-42AF-8AE5-5CC8ADEBC68F}" type="slidenum">
              <a:rPr lang="en-CA" smtClean="0"/>
              <a:t>10</a:t>
            </a:fld>
            <a:endParaRPr lang="en-CA"/>
          </a:p>
        </p:txBody>
      </p:sp>
    </p:spTree>
    <p:extLst>
      <p:ext uri="{BB962C8B-B14F-4D97-AF65-F5344CB8AC3E}">
        <p14:creationId xmlns:p14="http://schemas.microsoft.com/office/powerpoint/2010/main" val="965429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D29DF6-E3FA-4E5A-B70D-46B360E16DEC}" type="datetimeFigureOut">
              <a:rPr lang="en-US" smtClean="0"/>
              <a:t>3/10/2013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D29DF6-E3FA-4E5A-B70D-46B360E16DEC}" type="datetimeFigureOut">
              <a:rPr lang="en-US" smtClean="0"/>
              <a:t>3/10/2013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D29DF6-E3FA-4E5A-B70D-46B360E16DEC}" type="datetimeFigureOut">
              <a:rPr lang="en-US" smtClean="0"/>
              <a:t>3/10/2013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D29DF6-E3FA-4E5A-B70D-46B360E16DEC}" type="datetimeFigureOut">
              <a:rPr lang="en-US" smtClean="0"/>
              <a:t>3/10/2013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D29DF6-E3FA-4E5A-B70D-46B360E16DEC}" type="datetimeFigureOut">
              <a:rPr lang="en-US" smtClean="0"/>
              <a:t>3/10/2013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D29DF6-E3FA-4E5A-B70D-46B360E16DEC}" type="datetimeFigureOut">
              <a:rPr lang="en-US" smtClean="0"/>
              <a:t>3/10/2013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D29DF6-E3FA-4E5A-B70D-46B360E16DEC}" type="datetimeFigureOut">
              <a:rPr lang="en-US" smtClean="0"/>
              <a:t>3/10/2013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D29DF6-E3FA-4E5A-B70D-46B360E16DEC}" type="datetimeFigureOut">
              <a:rPr lang="en-US" smtClean="0"/>
              <a:t>3/10/2013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D29DF6-E3FA-4E5A-B70D-46B360E16DEC}" type="datetimeFigureOut">
              <a:rPr lang="en-US" smtClean="0"/>
              <a:t>3/10/2013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D29DF6-E3FA-4E5A-B70D-46B360E16DEC}" type="datetimeFigureOut">
              <a:rPr lang="en-US" smtClean="0"/>
              <a:t>3/10/2013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D29DF6-E3FA-4E5A-B70D-46B360E16DEC}" type="datetimeFigureOut">
              <a:rPr lang="en-US" smtClean="0"/>
              <a:t>3/10/2013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C3C07D-297A-4281-ACC3-9FE5F4E9CED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D29DF6-E3FA-4E5A-B70D-46B360E16DEC}" type="datetimeFigureOut">
              <a:rPr lang="en-US" smtClean="0"/>
              <a:t>3/10/2013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C3C07D-297A-4281-ACC3-9FE5F4E9CED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10.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10" Type="http://schemas.openxmlformats.org/officeDocument/2006/relationships/image" Target="../media/image50.png"/><Relationship Id="rId4" Type="http://schemas.openxmlformats.org/officeDocument/2006/relationships/image" Target="../media/image44.png"/><Relationship Id="rId9" Type="http://schemas.openxmlformats.org/officeDocument/2006/relationships/image" Target="../media/image49.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1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2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2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2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2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 Id="rId4" Type="http://schemas.openxmlformats.org/officeDocument/2006/relationships/image" Target="../media/image8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81200"/>
            <a:ext cx="7772400" cy="1470025"/>
          </a:xfrm>
        </p:spPr>
        <p:txBody>
          <a:bodyPr/>
          <a:lstStyle/>
          <a:p>
            <a:r>
              <a:rPr lang="en-US" dirty="0" smtClean="0"/>
              <a:t>Undetermined Coefficients</a:t>
            </a:r>
            <a:endParaRPr lang="en-US" dirty="0"/>
          </a:p>
        </p:txBody>
      </p:sp>
      <p:sp>
        <p:nvSpPr>
          <p:cNvPr id="3" name="Subtitle 2"/>
          <p:cNvSpPr>
            <a:spLocks noGrp="1"/>
          </p:cNvSpPr>
          <p:nvPr>
            <p:ph type="subTitle" idx="1"/>
          </p:nvPr>
        </p:nvSpPr>
        <p:spPr>
          <a:xfrm>
            <a:off x="1371600" y="3733800"/>
            <a:ext cx="6400800" cy="1752600"/>
          </a:xfrm>
        </p:spPr>
        <p:txBody>
          <a:bodyPr/>
          <a:lstStyle/>
          <a:p>
            <a:r>
              <a:rPr lang="en-US" dirty="0" smtClean="0"/>
              <a:t>BY</a:t>
            </a:r>
          </a:p>
          <a:p>
            <a:r>
              <a:rPr lang="en-US" dirty="0" smtClean="0"/>
              <a:t>Dr. </a:t>
            </a:r>
            <a:r>
              <a:rPr lang="en-US" dirty="0" err="1" smtClean="0"/>
              <a:t>Iman</a:t>
            </a:r>
            <a:r>
              <a:rPr lang="en-US" dirty="0" smtClean="0"/>
              <a:t> </a:t>
            </a:r>
            <a:r>
              <a:rPr lang="en-US" dirty="0" err="1" smtClean="0"/>
              <a:t>Gohar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4000" b="1" dirty="0"/>
              <a:t>Undetermined </a:t>
            </a:r>
            <a:r>
              <a:rPr lang="en-US" sz="4000" b="1" dirty="0" smtClean="0"/>
              <a:t>Coefficients</a:t>
            </a:r>
            <a:endParaRPr lang="en-US" sz="4000" dirty="0"/>
          </a:p>
        </p:txBody>
      </p:sp>
      <p:sp>
        <p:nvSpPr>
          <p:cNvPr id="3" name="Content Placeholder 2"/>
          <p:cNvSpPr>
            <a:spLocks noGrp="1"/>
          </p:cNvSpPr>
          <p:nvPr>
            <p:ph idx="1"/>
          </p:nvPr>
        </p:nvSpPr>
        <p:spPr>
          <a:xfrm>
            <a:off x="457200" y="1143000"/>
            <a:ext cx="8229600" cy="5257800"/>
          </a:xfrm>
        </p:spPr>
        <p:txBody>
          <a:bodyPr>
            <a:normAutofit/>
          </a:bodyPr>
          <a:lstStyle/>
          <a:p>
            <a:r>
              <a:rPr lang="en-US" sz="1800" dirty="0" smtClean="0"/>
              <a:t>The </a:t>
            </a:r>
            <a:r>
              <a:rPr lang="en-US" sz="1800" dirty="0"/>
              <a:t>first method that can be used to find a particular solution to a </a:t>
            </a:r>
            <a:r>
              <a:rPr lang="en-US" sz="1800" dirty="0" smtClean="0"/>
              <a:t>non-homogeneous </a:t>
            </a:r>
            <a:r>
              <a:rPr lang="en-US" sz="1800" dirty="0"/>
              <a:t>differential equation.</a:t>
            </a:r>
          </a:p>
          <a:p>
            <a:endParaRPr lang="en-US" sz="1800" dirty="0" smtClean="0"/>
          </a:p>
          <a:p>
            <a:pPr marL="0" indent="0">
              <a:buNone/>
            </a:pPr>
            <a:endParaRPr lang="en-US" sz="1800" dirty="0" smtClean="0"/>
          </a:p>
          <a:p>
            <a:pPr marL="0" indent="0">
              <a:buNone/>
            </a:pPr>
            <a:endParaRPr lang="en-US" sz="1800" dirty="0" smtClean="0"/>
          </a:p>
          <a:p>
            <a:pPr marL="0" indent="0">
              <a:buNone/>
            </a:pPr>
            <a:r>
              <a:rPr lang="en-US" sz="1800" dirty="0" smtClean="0"/>
              <a:t>(NOTE: There is no coefficient in front of y’’)</a:t>
            </a:r>
          </a:p>
          <a:p>
            <a:pPr marL="0" indent="0">
              <a:buNone/>
            </a:pPr>
            <a:endParaRPr lang="en-US" sz="1800" dirty="0" smtClean="0"/>
          </a:p>
          <a:p>
            <a:r>
              <a:rPr lang="en-US" sz="1800" dirty="0"/>
              <a:t>All that we need to do is look at </a:t>
            </a:r>
            <a:r>
              <a:rPr lang="en-US" sz="1800" i="1" dirty="0"/>
              <a:t>g(t)</a:t>
            </a:r>
            <a:r>
              <a:rPr lang="en-US" sz="1800" dirty="0"/>
              <a:t> and make a guess as to the form of </a:t>
            </a:r>
            <a:r>
              <a:rPr lang="en-US" sz="1800" i="1" dirty="0" err="1"/>
              <a:t>y</a:t>
            </a:r>
            <a:r>
              <a:rPr lang="en-US" sz="1800" i="1" baseline="-25000" dirty="0" err="1" smtClean="0"/>
              <a:t>P</a:t>
            </a:r>
            <a:r>
              <a:rPr lang="en-US" sz="1800" i="1" dirty="0" smtClean="0"/>
              <a:t>(t</a:t>
            </a:r>
            <a:r>
              <a:rPr lang="en-US" sz="1800" i="1" dirty="0"/>
              <a:t>)</a:t>
            </a:r>
            <a:r>
              <a:rPr lang="en-US" sz="1800" dirty="0"/>
              <a:t> leaving the coefficient(s) </a:t>
            </a:r>
            <a:r>
              <a:rPr lang="en-US" sz="1800" dirty="0" smtClean="0"/>
              <a:t>undetermined.</a:t>
            </a:r>
            <a:r>
              <a:rPr lang="en-US" sz="1800" dirty="0"/>
              <a:t>  </a:t>
            </a:r>
            <a:endParaRPr lang="en-US" sz="1800" dirty="0" smtClean="0"/>
          </a:p>
          <a:p>
            <a:pPr marL="0" indent="0">
              <a:buNone/>
            </a:pPr>
            <a:endParaRPr lang="en-US" sz="1800" dirty="0" smtClean="0"/>
          </a:p>
          <a:p>
            <a:endParaRPr lang="en-US" sz="1800" dirty="0" smtClean="0"/>
          </a:p>
          <a:p>
            <a:r>
              <a:rPr lang="en-US" sz="1800" dirty="0" smtClean="0"/>
              <a:t>Plug </a:t>
            </a:r>
            <a:r>
              <a:rPr lang="en-US" sz="1800" dirty="0"/>
              <a:t>the guess into the differential equation and see if we can determine values of the coefficients. </a:t>
            </a:r>
            <a:endParaRPr lang="en-US" sz="1800" dirty="0" smtClean="0"/>
          </a:p>
          <a:p>
            <a:endParaRPr lang="en-US" sz="1800" dirty="0" smtClean="0"/>
          </a:p>
          <a:p>
            <a:pPr marL="0" indent="0">
              <a:buNone/>
            </a:pPr>
            <a:endParaRPr lang="en-US" sz="1800" dirty="0" smtClean="0"/>
          </a:p>
          <a:p>
            <a:r>
              <a:rPr lang="en-US" sz="1800" dirty="0" smtClean="0"/>
              <a:t>The general solution </a:t>
            </a:r>
            <a:r>
              <a:rPr lang="en-US" sz="1800" i="1" dirty="0" smtClean="0"/>
              <a:t>y(t)= </a:t>
            </a:r>
            <a:r>
              <a:rPr lang="en-US" sz="1800" i="1" dirty="0" err="1" smtClean="0"/>
              <a:t>y</a:t>
            </a:r>
            <a:r>
              <a:rPr lang="en-US" sz="1800" i="1" baseline="-25000" dirty="0" err="1" smtClean="0"/>
              <a:t>C</a:t>
            </a:r>
            <a:r>
              <a:rPr lang="en-US" sz="1800" i="1" dirty="0" err="1" smtClean="0"/>
              <a:t>+y</a:t>
            </a:r>
            <a:r>
              <a:rPr lang="en-US" sz="1800" i="1" baseline="-25000" dirty="0" err="1" smtClean="0"/>
              <a:t>p</a:t>
            </a:r>
            <a:endParaRPr lang="en-US" sz="1800" baseline="-25000" dirty="0" smtClean="0"/>
          </a:p>
          <a:p>
            <a:endParaRPr lang="en-US" sz="1800" dirty="0"/>
          </a:p>
        </p:txBody>
      </p:sp>
      <mc:AlternateContent xmlns:mc="http://schemas.openxmlformats.org/markup-compatibility/2006" xmlns:a14="http://schemas.microsoft.com/office/drawing/2010/main">
        <mc:Choice Requires="a14">
          <p:sp>
            <p:nvSpPr>
              <p:cNvPr id="5" name="TextBox 4"/>
              <p:cNvSpPr txBox="1"/>
              <p:nvPr/>
            </p:nvSpPr>
            <p:spPr>
              <a:xfrm>
                <a:off x="2590800" y="1992868"/>
                <a:ext cx="2978188"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m:t>
                      </m:r>
                      <m:r>
                        <a:rPr lang="en-CA" b="0" i="1" smtClean="0">
                          <a:latin typeface="Cambria Math"/>
                        </a:rPr>
                        <m:t>𝑝</m:t>
                      </m:r>
                      <m:d>
                        <m:dPr>
                          <m:ctrlPr>
                            <a:rPr lang="en-CA" b="0" i="1" smtClean="0">
                              <a:latin typeface="Cambria Math"/>
                            </a:rPr>
                          </m:ctrlPr>
                        </m:dPr>
                        <m:e>
                          <m:r>
                            <a:rPr lang="en-CA" b="0" i="1" smtClean="0">
                              <a:latin typeface="Cambria Math"/>
                            </a:rPr>
                            <m:t>𝑡</m:t>
                          </m:r>
                        </m:e>
                      </m:d>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m:t>
                      </m:r>
                      <m:r>
                        <a:rPr lang="en-CA" b="0" i="1" smtClean="0">
                          <a:latin typeface="Cambria Math"/>
                        </a:rPr>
                        <m:t>𝑞</m:t>
                      </m:r>
                      <m:d>
                        <m:dPr>
                          <m:ctrlPr>
                            <a:rPr lang="en-CA" b="0" i="1" smtClean="0">
                              <a:latin typeface="Cambria Math"/>
                            </a:rPr>
                          </m:ctrlPr>
                        </m:dPr>
                        <m:e>
                          <m:r>
                            <a:rPr lang="en-CA" b="0" i="1" smtClean="0">
                              <a:latin typeface="Cambria Math"/>
                            </a:rPr>
                            <m:t>𝑡</m:t>
                          </m:r>
                        </m:e>
                      </m:d>
                      <m:r>
                        <a:rPr lang="en-CA" b="0" i="1" smtClean="0">
                          <a:latin typeface="Cambria Math"/>
                        </a:rPr>
                        <m:t>𝑦</m:t>
                      </m:r>
                      <m:r>
                        <a:rPr lang="en-CA" b="0" i="1" smtClean="0">
                          <a:latin typeface="Cambria Math"/>
                        </a:rPr>
                        <m:t>=</m:t>
                      </m:r>
                      <m:r>
                        <a:rPr lang="en-CA" b="0" i="1" smtClean="0">
                          <a:latin typeface="Cambria Math"/>
                        </a:rPr>
                        <m:t>𝑔</m:t>
                      </m:r>
                      <m:r>
                        <a:rPr lang="en-CA" b="0" i="1" smtClean="0">
                          <a:latin typeface="Cambria Math"/>
                        </a:rPr>
                        <m:t>(</m:t>
                      </m:r>
                      <m:r>
                        <a:rPr lang="en-CA" b="0" i="1" smtClean="0">
                          <a:latin typeface="Cambria Math"/>
                        </a:rPr>
                        <m:t>𝑡</m:t>
                      </m:r>
                      <m:r>
                        <a:rPr lang="en-CA" b="0" i="1" smtClean="0">
                          <a:latin typeface="Cambria Math"/>
                        </a:rPr>
                        <m:t>)</m:t>
                      </m:r>
                    </m:oMath>
                  </m:oMathPara>
                </a14:m>
                <a:endParaRPr lang="en-CA" dirty="0"/>
              </a:p>
            </p:txBody>
          </p:sp>
        </mc:Choice>
        <mc:Fallback xmlns="">
          <p:sp>
            <p:nvSpPr>
              <p:cNvPr id="5" name="TextBox 4"/>
              <p:cNvSpPr txBox="1">
                <a:spLocks noRot="1" noChangeAspect="1" noMove="1" noResize="1" noEditPoints="1" noAdjustHandles="1" noChangeArrowheads="1" noChangeShapeType="1" noTextEdit="1"/>
              </p:cNvSpPr>
              <p:nvPr/>
            </p:nvSpPr>
            <p:spPr>
              <a:xfrm>
                <a:off x="2590800" y="1992868"/>
                <a:ext cx="2978188" cy="369332"/>
              </a:xfrm>
              <a:prstGeom prst="rect">
                <a:avLst/>
              </a:prstGeom>
              <a:blipFill rotWithShape="1">
                <a:blip r:embed="rId2"/>
                <a:stretch>
                  <a:fillRect b="-11475"/>
                </a:stretch>
              </a:blipFill>
            </p:spPr>
            <p:txBody>
              <a:bodyPr/>
              <a:lstStyle/>
              <a:p>
                <a:r>
                  <a:rPr lang="en-CA">
                    <a:noFill/>
                  </a:rPr>
                  <a:t> </a:t>
                </a:r>
              </a:p>
            </p:txBody>
          </p:sp>
        </mc:Fallback>
      </mc:AlternateContent>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000" dirty="0" smtClean="0"/>
              <a:t>Solution Process</a:t>
            </a:r>
            <a:endParaRPr lang="en-CA" sz="40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1447800"/>
                <a:ext cx="8229600" cy="4678363"/>
              </a:xfrm>
            </p:spPr>
            <p:txBody>
              <a:bodyPr>
                <a:normAutofit/>
              </a:bodyPr>
              <a:lstStyle/>
              <a:p>
                <a:r>
                  <a:rPr lang="en-CA" sz="1800" dirty="0" smtClean="0"/>
                  <a:t>Find the complementary solution </a:t>
                </a:r>
                <a14:m>
                  <m:oMath xmlns:m="http://schemas.openxmlformats.org/officeDocument/2006/math">
                    <m:sSub>
                      <m:sSubPr>
                        <m:ctrlPr>
                          <a:rPr lang="en-CA" sz="1800" i="1" smtClean="0">
                            <a:latin typeface="Cambria Math"/>
                          </a:rPr>
                        </m:ctrlPr>
                      </m:sSubPr>
                      <m:e>
                        <m:r>
                          <a:rPr lang="en-CA" sz="1800" b="0" i="1" smtClean="0">
                            <a:latin typeface="Cambria Math"/>
                          </a:rPr>
                          <m:t>𝑦</m:t>
                        </m:r>
                      </m:e>
                      <m:sub>
                        <m:r>
                          <a:rPr lang="en-CA" sz="1800" b="0" i="1" smtClean="0">
                            <a:latin typeface="Cambria Math"/>
                          </a:rPr>
                          <m:t>𝑐</m:t>
                        </m:r>
                      </m:sub>
                    </m:sSub>
                  </m:oMath>
                </a14:m>
                <a:r>
                  <a:rPr lang="en-CA" sz="1800" dirty="0" smtClean="0"/>
                  <a:t> </a:t>
                </a:r>
                <a:r>
                  <a:rPr lang="en-US" sz="1800" dirty="0"/>
                  <a:t>by solving the DE as homogenous</a:t>
                </a:r>
                <a:r>
                  <a:rPr lang="en-US" sz="1800" dirty="0" smtClean="0"/>
                  <a:t>. </a:t>
                </a:r>
                <a:endParaRPr lang="en-US" sz="1800" dirty="0"/>
              </a:p>
              <a:p>
                <a:pPr marL="0" indent="0">
                  <a:buNone/>
                </a:pPr>
                <a:r>
                  <a:rPr lang="en-US" sz="1800" dirty="0" smtClean="0"/>
                  <a:t>(Ignoring g(x) and putting it equal to 0)</a:t>
                </a:r>
              </a:p>
              <a:p>
                <a:pPr marL="0" indent="0">
                  <a:buNone/>
                </a:pPr>
                <a:endParaRPr lang="en-US" sz="1800" dirty="0"/>
              </a:p>
              <a:p>
                <a:r>
                  <a:rPr lang="en-US" sz="1800" dirty="0"/>
                  <a:t>Make a guess as to the form of a particular </a:t>
                </a:r>
                <a:r>
                  <a:rPr lang="en-US" sz="1800" dirty="0" smtClean="0"/>
                  <a:t>solution </a:t>
                </a:r>
                <a14:m>
                  <m:oMath xmlns:m="http://schemas.openxmlformats.org/officeDocument/2006/math">
                    <m:sSub>
                      <m:sSubPr>
                        <m:ctrlPr>
                          <a:rPr lang="en-CA" sz="1800" i="1">
                            <a:latin typeface="Cambria Math"/>
                          </a:rPr>
                        </m:ctrlPr>
                      </m:sSubPr>
                      <m:e>
                        <m:r>
                          <a:rPr lang="en-CA" sz="1800" i="1">
                            <a:latin typeface="Cambria Math"/>
                          </a:rPr>
                          <m:t>𝑦</m:t>
                        </m:r>
                      </m:e>
                      <m:sub>
                        <m:r>
                          <a:rPr lang="en-CA" sz="1800" b="0" i="1" smtClean="0">
                            <a:latin typeface="Cambria Math"/>
                          </a:rPr>
                          <m:t>𝑝</m:t>
                        </m:r>
                      </m:sub>
                    </m:sSub>
                  </m:oMath>
                </a14:m>
                <a:endParaRPr lang="en-US" sz="1800" dirty="0" smtClean="0"/>
              </a:p>
              <a:p>
                <a:endParaRPr lang="en-US" sz="1800" dirty="0"/>
              </a:p>
              <a:p>
                <a:r>
                  <a:rPr lang="en-US" sz="1800" dirty="0" smtClean="0"/>
                  <a:t>Find the first and second of derivatives of the guess </a:t>
                </a:r>
                <a14:m>
                  <m:oMath xmlns:m="http://schemas.openxmlformats.org/officeDocument/2006/math">
                    <m:sSub>
                      <m:sSubPr>
                        <m:ctrlPr>
                          <a:rPr lang="en-CA" sz="1800" i="1">
                            <a:latin typeface="Cambria Math"/>
                          </a:rPr>
                        </m:ctrlPr>
                      </m:sSubPr>
                      <m:e>
                        <m:r>
                          <a:rPr lang="en-CA" sz="1800" i="1">
                            <a:latin typeface="Cambria Math"/>
                          </a:rPr>
                          <m:t>𝑦</m:t>
                        </m:r>
                      </m:e>
                      <m:sub>
                        <m:r>
                          <a:rPr lang="en-CA" sz="1800" i="1">
                            <a:latin typeface="Cambria Math"/>
                          </a:rPr>
                          <m:t>𝑝</m:t>
                        </m:r>
                      </m:sub>
                    </m:sSub>
                  </m:oMath>
                </a14:m>
                <a:endParaRPr lang="en-CA" sz="1800" dirty="0" smtClean="0"/>
              </a:p>
              <a:p>
                <a:endParaRPr lang="en-US" sz="1800" dirty="0" smtClean="0"/>
              </a:p>
              <a:p>
                <a:r>
                  <a:rPr lang="en-US" sz="1800" dirty="0" smtClean="0"/>
                  <a:t>Find </a:t>
                </a:r>
                <a14:m>
                  <m:oMath xmlns:m="http://schemas.openxmlformats.org/officeDocument/2006/math">
                    <m:sSub>
                      <m:sSubPr>
                        <m:ctrlPr>
                          <a:rPr lang="en-CA" sz="1800" i="1">
                            <a:latin typeface="Cambria Math"/>
                          </a:rPr>
                        </m:ctrlPr>
                      </m:sSubPr>
                      <m:e>
                        <m:r>
                          <a:rPr lang="en-CA" sz="1800" i="1">
                            <a:latin typeface="Cambria Math"/>
                          </a:rPr>
                          <m:t>𝑦</m:t>
                        </m:r>
                      </m:e>
                      <m:sub>
                        <m:r>
                          <a:rPr lang="en-CA" sz="1800" i="1">
                            <a:latin typeface="Cambria Math"/>
                          </a:rPr>
                          <m:t>𝑝</m:t>
                        </m:r>
                      </m:sub>
                    </m:sSub>
                    <m:r>
                      <a:rPr lang="en-CA" sz="1800" i="1">
                        <a:latin typeface="Cambria Math"/>
                      </a:rPr>
                      <m:t> </m:t>
                    </m:r>
                  </m:oMath>
                </a14:m>
                <a:r>
                  <a:rPr lang="en-US" sz="1800" dirty="0" smtClean="0"/>
                  <a:t>by plugging these derivatives </a:t>
                </a:r>
                <a:r>
                  <a:rPr lang="en-US" sz="1800" dirty="0"/>
                  <a:t>into the </a:t>
                </a:r>
                <a:r>
                  <a:rPr lang="en-US" sz="1800" dirty="0" smtClean="0"/>
                  <a:t>DE </a:t>
                </a:r>
                <a:r>
                  <a:rPr lang="en-US" sz="1800" dirty="0"/>
                  <a:t>and </a:t>
                </a:r>
                <a:r>
                  <a:rPr lang="en-US" sz="1800" dirty="0" smtClean="0"/>
                  <a:t>seeing if </a:t>
                </a:r>
                <a:r>
                  <a:rPr lang="en-US" sz="1800" dirty="0"/>
                  <a:t>we can determine </a:t>
                </a:r>
                <a:r>
                  <a:rPr lang="en-US" sz="1800" dirty="0" smtClean="0"/>
                  <a:t>what the coefficients</a:t>
                </a:r>
                <a:r>
                  <a:rPr lang="en-US" sz="1800" i="1" dirty="0" smtClean="0"/>
                  <a:t> </a:t>
                </a:r>
                <a:r>
                  <a:rPr lang="en-US" sz="1800" dirty="0" smtClean="0"/>
                  <a:t>are. </a:t>
                </a:r>
              </a:p>
              <a:p>
                <a:endParaRPr lang="en-US" sz="1800" dirty="0"/>
              </a:p>
              <a:p>
                <a14:m>
                  <m:oMath xmlns:m="http://schemas.openxmlformats.org/officeDocument/2006/math">
                    <m:r>
                      <a:rPr lang="en-CA" sz="1800" i="1">
                        <a:latin typeface="Cambria Math"/>
                      </a:rPr>
                      <m:t>𝑦</m:t>
                    </m:r>
                    <m:d>
                      <m:dPr>
                        <m:ctrlPr>
                          <a:rPr lang="en-CA" sz="1800" i="1">
                            <a:latin typeface="Cambria Math"/>
                          </a:rPr>
                        </m:ctrlPr>
                      </m:dPr>
                      <m:e>
                        <m:r>
                          <a:rPr lang="en-CA" sz="1800" i="1">
                            <a:latin typeface="Cambria Math"/>
                          </a:rPr>
                          <m:t>𝑡</m:t>
                        </m:r>
                      </m:e>
                    </m:d>
                    <m:r>
                      <a:rPr lang="en-CA" sz="1800" i="1">
                        <a:latin typeface="Cambria Math"/>
                      </a:rPr>
                      <m:t>=</m:t>
                    </m:r>
                    <m:sSub>
                      <m:sSubPr>
                        <m:ctrlPr>
                          <a:rPr lang="en-CA" sz="1800" i="1">
                            <a:latin typeface="Cambria Math"/>
                          </a:rPr>
                        </m:ctrlPr>
                      </m:sSubPr>
                      <m:e>
                        <m:r>
                          <a:rPr lang="en-CA" sz="1800" i="1">
                            <a:latin typeface="Cambria Math"/>
                          </a:rPr>
                          <m:t>𝑦</m:t>
                        </m:r>
                      </m:e>
                      <m:sub>
                        <m:r>
                          <a:rPr lang="en-CA" sz="1800" i="1">
                            <a:latin typeface="Cambria Math"/>
                          </a:rPr>
                          <m:t>𝑐</m:t>
                        </m:r>
                      </m:sub>
                    </m:sSub>
                    <m:d>
                      <m:dPr>
                        <m:ctrlPr>
                          <a:rPr lang="en-CA" sz="1800" i="1">
                            <a:latin typeface="Cambria Math"/>
                          </a:rPr>
                        </m:ctrlPr>
                      </m:dPr>
                      <m:e>
                        <m:r>
                          <a:rPr lang="en-CA" sz="1800" i="1">
                            <a:latin typeface="Cambria Math"/>
                          </a:rPr>
                          <m:t>𝑡</m:t>
                        </m:r>
                      </m:e>
                    </m:d>
                    <m:r>
                      <a:rPr lang="en-CA" sz="1800">
                        <a:latin typeface="Cambria Math"/>
                      </a:rPr>
                      <m:t>+</m:t>
                    </m:r>
                    <m:sSub>
                      <m:sSubPr>
                        <m:ctrlPr>
                          <a:rPr lang="en-CA" sz="1800" i="1">
                            <a:latin typeface="Cambria Math"/>
                          </a:rPr>
                        </m:ctrlPr>
                      </m:sSubPr>
                      <m:e>
                        <m:r>
                          <a:rPr lang="en-CA" sz="1800" i="1">
                            <a:latin typeface="Cambria Math"/>
                          </a:rPr>
                          <m:t>𝑦</m:t>
                        </m:r>
                      </m:e>
                      <m:sub>
                        <m:r>
                          <a:rPr lang="en-CA" sz="1800" i="1">
                            <a:latin typeface="Cambria Math"/>
                          </a:rPr>
                          <m:t>𝑝</m:t>
                        </m:r>
                      </m:sub>
                    </m:sSub>
                    <m:d>
                      <m:dPr>
                        <m:ctrlPr>
                          <a:rPr lang="en-CA" sz="1800" i="1">
                            <a:latin typeface="Cambria Math"/>
                          </a:rPr>
                        </m:ctrlPr>
                      </m:dPr>
                      <m:e>
                        <m:r>
                          <a:rPr lang="en-CA" sz="1800" i="1">
                            <a:latin typeface="Cambria Math"/>
                          </a:rPr>
                          <m:t>𝑡</m:t>
                        </m:r>
                      </m:e>
                    </m:d>
                  </m:oMath>
                </a14:m>
                <a:endParaRPr lang="en-CA" sz="1800" dirty="0"/>
              </a:p>
              <a:p>
                <a:endParaRPr lang="en-US" sz="1800" dirty="0" smtClean="0"/>
              </a:p>
              <a:p>
                <a:endParaRPr lang="en-US" sz="1800" dirty="0"/>
              </a:p>
              <a:p>
                <a:endParaRPr lang="en-US" sz="1800" dirty="0"/>
              </a:p>
              <a:p>
                <a:endParaRPr lang="en-US" sz="1800" dirty="0" smtClean="0"/>
              </a:p>
              <a:p>
                <a:endParaRPr lang="en-US" sz="1800" dirty="0"/>
              </a:p>
              <a:p>
                <a:endParaRPr lang="en-CA" sz="1800" dirty="0" smtClean="0"/>
              </a:p>
              <a:p>
                <a:endParaRPr lang="en-CA" sz="18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1447800"/>
                <a:ext cx="8229600" cy="4678363"/>
              </a:xfrm>
              <a:blipFill rotWithShape="1">
                <a:blip r:embed="rId2"/>
                <a:stretch>
                  <a:fillRect l="-593" t="-652"/>
                </a:stretch>
              </a:blipFill>
            </p:spPr>
            <p:txBody>
              <a:bodyPr/>
              <a:lstStyle/>
              <a:p>
                <a:r>
                  <a:rPr lang="en-CA">
                    <a:noFill/>
                  </a:rPr>
                  <a:t> </a:t>
                </a:r>
              </a:p>
            </p:txBody>
          </p:sp>
        </mc:Fallback>
      </mc:AlternateContent>
    </p:spTree>
    <p:extLst>
      <p:ext uri="{BB962C8B-B14F-4D97-AF65-F5344CB8AC3E}">
        <p14:creationId xmlns:p14="http://schemas.microsoft.com/office/powerpoint/2010/main" val="2386512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dirty="0" smtClean="0"/>
              <a:t>Example 1</a:t>
            </a:r>
            <a:endParaRPr lang="en-US" sz="4000" dirty="0"/>
          </a:p>
        </p:txBody>
      </p:sp>
      <p:sp>
        <p:nvSpPr>
          <p:cNvPr id="3" name="Content Placeholder 2"/>
          <p:cNvSpPr>
            <a:spLocks noGrp="1"/>
          </p:cNvSpPr>
          <p:nvPr>
            <p:ph idx="1"/>
          </p:nvPr>
        </p:nvSpPr>
        <p:spPr>
          <a:xfrm>
            <a:off x="457200" y="1371600"/>
            <a:ext cx="8229600" cy="4754563"/>
          </a:xfrm>
        </p:spPr>
        <p:txBody>
          <a:bodyPr/>
          <a:lstStyle/>
          <a:p>
            <a:r>
              <a:rPr lang="en-US" sz="1800" dirty="0"/>
              <a:t>Determine a </a:t>
            </a:r>
            <a:r>
              <a:rPr lang="en-US" sz="1800" dirty="0" smtClean="0"/>
              <a:t>solution to IVP</a:t>
            </a:r>
            <a:endParaRPr lang="en-US" sz="1800" dirty="0"/>
          </a:p>
          <a:p>
            <a:pPr marL="0" indent="0">
              <a:buNone/>
            </a:pPr>
            <a:r>
              <a:rPr lang="en-US" sz="1800" dirty="0"/>
              <a:t>              </a:t>
            </a:r>
            <a:endParaRPr lang="en-US" sz="1800" dirty="0" smtClean="0"/>
          </a:p>
          <a:p>
            <a:pPr marL="0" indent="0">
              <a:buNone/>
            </a:pPr>
            <a:endParaRPr lang="en-US" sz="1800" dirty="0"/>
          </a:p>
          <a:p>
            <a:pPr marL="0" indent="0">
              <a:buNone/>
            </a:pPr>
            <a:r>
              <a:rPr lang="en-US" sz="1800" dirty="0"/>
              <a:t>                            </a:t>
            </a:r>
            <a:endParaRPr lang="en-US" sz="1800" dirty="0" smtClean="0"/>
          </a:p>
          <a:p>
            <a:r>
              <a:rPr lang="en-US" sz="1800" dirty="0"/>
              <a:t> </a:t>
            </a:r>
            <a:r>
              <a:rPr lang="en-US" sz="1800" b="1" i="1" dirty="0"/>
              <a:t>Solution</a:t>
            </a:r>
            <a:endParaRPr lang="en-US" sz="1800" dirty="0"/>
          </a:p>
          <a:p>
            <a:r>
              <a:rPr lang="en-US" sz="1800" dirty="0" smtClean="0"/>
              <a:t>First, find the </a:t>
            </a:r>
            <a:r>
              <a:rPr lang="en-US" sz="1800" dirty="0"/>
              <a:t> complementary solution </a:t>
            </a:r>
            <a:r>
              <a:rPr lang="en-US" sz="1800" dirty="0" smtClean="0"/>
              <a:t>by solving the DE as homogenous.</a:t>
            </a:r>
          </a:p>
          <a:p>
            <a:pPr marL="0" indent="0">
              <a:buNone/>
            </a:pPr>
            <a:r>
              <a:rPr lang="en-US" sz="1800" dirty="0" smtClean="0"/>
              <a:t> </a:t>
            </a:r>
          </a:p>
          <a:p>
            <a:pPr marL="0" indent="0">
              <a:buNone/>
            </a:pPr>
            <a:endParaRPr lang="en-US" sz="1800" dirty="0"/>
          </a:p>
          <a:p>
            <a:pPr marL="0" indent="0">
              <a:buNone/>
            </a:pPr>
            <a:endParaRPr lang="en-US" sz="1800" dirty="0" smtClean="0"/>
          </a:p>
          <a:p>
            <a:r>
              <a:rPr lang="en-US" sz="1800" dirty="0"/>
              <a:t>The characteristic equation for this differential equation and its roots are.</a:t>
            </a:r>
          </a:p>
          <a:p>
            <a:endParaRPr lang="en-US" dirty="0"/>
          </a:p>
        </p:txBody>
      </p:sp>
      <mc:AlternateContent xmlns:mc="http://schemas.openxmlformats.org/markup-compatibility/2006" xmlns:a14="http://schemas.microsoft.com/office/drawing/2010/main">
        <mc:Choice Requires="a14">
          <p:sp>
            <p:nvSpPr>
              <p:cNvPr id="4" name="TextBox 3"/>
              <p:cNvSpPr txBox="1"/>
              <p:nvPr/>
            </p:nvSpPr>
            <p:spPr>
              <a:xfrm>
                <a:off x="1447800" y="2057400"/>
                <a:ext cx="2546979" cy="3724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−12</m:t>
                      </m:r>
                      <m:r>
                        <a:rPr lang="en-CA" b="0" i="1" smtClean="0">
                          <a:latin typeface="Cambria Math"/>
                        </a:rPr>
                        <m:t>𝑦</m:t>
                      </m:r>
                      <m:r>
                        <a:rPr lang="en-CA" b="0" i="1" smtClean="0">
                          <a:latin typeface="Cambria Math"/>
                        </a:rPr>
                        <m:t>=3</m:t>
                      </m:r>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oMath>
                  </m:oMathPara>
                </a14:m>
                <a:endParaRPr lang="en-CA" dirty="0"/>
              </a:p>
            </p:txBody>
          </p:sp>
        </mc:Choice>
        <mc:Fallback xmlns="">
          <p:sp>
            <p:nvSpPr>
              <p:cNvPr id="4" name="TextBox 3"/>
              <p:cNvSpPr txBox="1">
                <a:spLocks noRot="1" noChangeAspect="1" noMove="1" noResize="1" noEditPoints="1" noAdjustHandles="1" noChangeArrowheads="1" noChangeShapeType="1" noTextEdit="1"/>
              </p:cNvSpPr>
              <p:nvPr/>
            </p:nvSpPr>
            <p:spPr>
              <a:xfrm>
                <a:off x="1447800" y="2057400"/>
                <a:ext cx="2546979" cy="372410"/>
              </a:xfrm>
              <a:prstGeom prst="rect">
                <a:avLst/>
              </a:prstGeom>
              <a:blipFill rotWithShape="1">
                <a:blip r:embed="rId2"/>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600575" y="1937719"/>
                <a:ext cx="1249060" cy="61093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𝑦</m:t>
                      </m:r>
                      <m:d>
                        <m:dPr>
                          <m:ctrlPr>
                            <a:rPr lang="en-CA" b="0" i="1" smtClean="0">
                              <a:latin typeface="Cambria Math"/>
                            </a:rPr>
                          </m:ctrlPr>
                        </m:dPr>
                        <m:e>
                          <m:r>
                            <a:rPr lang="en-CA" b="0" i="1" smtClean="0">
                              <a:latin typeface="Cambria Math"/>
                            </a:rPr>
                            <m:t>0</m:t>
                          </m:r>
                        </m:e>
                      </m:d>
                      <m:r>
                        <a:rPr lang="en-CA" b="0" i="1" smtClean="0">
                          <a:latin typeface="Cambria Math"/>
                        </a:rPr>
                        <m:t>=</m:t>
                      </m:r>
                      <m:f>
                        <m:fPr>
                          <m:ctrlPr>
                            <a:rPr lang="en-CA" b="0" i="1" smtClean="0">
                              <a:latin typeface="Cambria Math"/>
                            </a:rPr>
                          </m:ctrlPr>
                        </m:fPr>
                        <m:num>
                          <m:r>
                            <a:rPr lang="en-CA" b="0" i="1" smtClean="0">
                              <a:latin typeface="Cambria Math"/>
                            </a:rPr>
                            <m:t>18</m:t>
                          </m:r>
                        </m:num>
                        <m:den>
                          <m:r>
                            <a:rPr lang="en-CA" b="0" i="1" smtClean="0">
                              <a:latin typeface="Cambria Math"/>
                            </a:rPr>
                            <m:t>7</m:t>
                          </m:r>
                        </m:den>
                      </m:f>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4600575" y="1937719"/>
                <a:ext cx="1249060" cy="610936"/>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6477000" y="1937719"/>
                <a:ext cx="1408591" cy="6117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d>
                        <m:dPr>
                          <m:ctrlPr>
                            <a:rPr lang="en-CA" b="0" i="1" smtClean="0">
                              <a:latin typeface="Cambria Math"/>
                            </a:rPr>
                          </m:ctrlPr>
                        </m:dPr>
                        <m:e>
                          <m:r>
                            <a:rPr lang="en-CA" b="0" i="1" smtClean="0">
                              <a:latin typeface="Cambria Math"/>
                            </a:rPr>
                            <m:t>0</m:t>
                          </m:r>
                        </m:e>
                      </m:d>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7</m:t>
                          </m:r>
                        </m:den>
                      </m:f>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6477000" y="1937719"/>
                <a:ext cx="1408591" cy="611771"/>
              </a:xfrm>
              <a:prstGeom prst="rect">
                <a:avLst/>
              </a:prstGeom>
              <a:blipFill rotWithShape="1">
                <a:blip r:embed="rId4"/>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3041043" y="3733800"/>
                <a:ext cx="221644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−12</m:t>
                      </m:r>
                      <m:r>
                        <a:rPr lang="en-CA" b="0" i="1" smtClean="0">
                          <a:latin typeface="Cambria Math"/>
                        </a:rPr>
                        <m:t>𝑦</m:t>
                      </m:r>
                      <m:r>
                        <a:rPr lang="en-CA" b="0" i="1" smtClean="0">
                          <a:latin typeface="Cambria Math"/>
                        </a:rPr>
                        <m:t>=0</m:t>
                      </m:r>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3041043" y="3733800"/>
                <a:ext cx="2216441" cy="369332"/>
              </a:xfrm>
              <a:prstGeom prst="rect">
                <a:avLst/>
              </a:prstGeom>
              <a:blipFill rotWithShape="1">
                <a:blip r:embed="rId5"/>
                <a:stretch>
                  <a:fillRect b="-1166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143000" y="5181600"/>
                <a:ext cx="366561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b="0" i="1" smtClean="0">
                              <a:latin typeface="Cambria Math"/>
                            </a:rPr>
                            <m:t>𝑟</m:t>
                          </m:r>
                        </m:e>
                        <m:sup>
                          <m:r>
                            <a:rPr lang="en-CA" b="0" i="1" smtClean="0">
                              <a:latin typeface="Cambria Math"/>
                            </a:rPr>
                            <m:t>2</m:t>
                          </m:r>
                        </m:sup>
                      </m:sSup>
                      <m:r>
                        <a:rPr lang="en-CA" b="0" i="1" smtClean="0">
                          <a:latin typeface="Cambria Math"/>
                        </a:rPr>
                        <m:t>−4</m:t>
                      </m:r>
                      <m:r>
                        <a:rPr lang="en-CA" b="0" i="1" smtClean="0">
                          <a:latin typeface="Cambria Math"/>
                        </a:rPr>
                        <m:t>𝑟</m:t>
                      </m:r>
                      <m:r>
                        <a:rPr lang="en-CA" b="0" i="1" smtClean="0">
                          <a:latin typeface="Cambria Math"/>
                        </a:rPr>
                        <m:t>−12=</m:t>
                      </m:r>
                      <m:d>
                        <m:dPr>
                          <m:ctrlPr>
                            <a:rPr lang="en-CA" b="0" i="1" smtClean="0">
                              <a:latin typeface="Cambria Math"/>
                            </a:rPr>
                          </m:ctrlPr>
                        </m:dPr>
                        <m:e>
                          <m:r>
                            <a:rPr lang="en-CA" b="0" i="1" smtClean="0">
                              <a:latin typeface="Cambria Math"/>
                            </a:rPr>
                            <m:t>𝑟</m:t>
                          </m:r>
                          <m:r>
                            <a:rPr lang="en-CA" b="0" i="1" smtClean="0">
                              <a:latin typeface="Cambria Math"/>
                            </a:rPr>
                            <m:t>−6</m:t>
                          </m:r>
                        </m:e>
                      </m:d>
                      <m:d>
                        <m:dPr>
                          <m:ctrlPr>
                            <a:rPr lang="en-CA" b="0" i="1" smtClean="0">
                              <a:latin typeface="Cambria Math"/>
                            </a:rPr>
                          </m:ctrlPr>
                        </m:dPr>
                        <m:e>
                          <m:r>
                            <a:rPr lang="en-CA" b="0" i="1" smtClean="0">
                              <a:latin typeface="Cambria Math"/>
                            </a:rPr>
                            <m:t>𝑟</m:t>
                          </m:r>
                          <m:r>
                            <a:rPr lang="en-CA" b="0" i="1" smtClean="0">
                              <a:latin typeface="Cambria Math"/>
                            </a:rPr>
                            <m:t>+2</m:t>
                          </m:r>
                        </m:e>
                      </m:d>
                      <m:r>
                        <a:rPr lang="en-CA" b="0" i="1" smtClean="0">
                          <a:latin typeface="Cambria Math"/>
                        </a:rPr>
                        <m:t>=0</m:t>
                      </m:r>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1143000" y="5181600"/>
                <a:ext cx="3665619" cy="369332"/>
              </a:xfrm>
              <a:prstGeom prst="rect">
                <a:avLst/>
              </a:prstGeom>
              <a:blipFill rotWithShape="1">
                <a:blip r:embed="rId6"/>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5638800" y="5193268"/>
                <a:ext cx="173303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𝑟</m:t>
                          </m:r>
                        </m:e>
                        <m:sub>
                          <m:r>
                            <a:rPr lang="en-CA" b="0" i="1" smtClean="0">
                              <a:latin typeface="Cambria Math"/>
                            </a:rPr>
                            <m:t>1</m:t>
                          </m:r>
                        </m:sub>
                      </m:sSub>
                      <m:r>
                        <a:rPr lang="en-CA" b="0" i="1" smtClean="0">
                          <a:latin typeface="Cambria Math"/>
                        </a:rPr>
                        <m:t>=−2, </m:t>
                      </m:r>
                      <m:sSub>
                        <m:sSubPr>
                          <m:ctrlPr>
                            <a:rPr lang="en-CA" b="0" i="1" smtClean="0">
                              <a:latin typeface="Cambria Math"/>
                            </a:rPr>
                          </m:ctrlPr>
                        </m:sSubPr>
                        <m:e>
                          <m:r>
                            <a:rPr lang="en-CA" b="0" i="1" smtClean="0">
                              <a:latin typeface="Cambria Math"/>
                            </a:rPr>
                            <m:t>𝑟</m:t>
                          </m:r>
                        </m:e>
                        <m:sub>
                          <m:r>
                            <a:rPr lang="en-CA" b="0" i="1" smtClean="0">
                              <a:latin typeface="Cambria Math"/>
                            </a:rPr>
                            <m:t>2</m:t>
                          </m:r>
                        </m:sub>
                      </m:sSub>
                      <m:r>
                        <a:rPr lang="en-CA" b="0" i="1" smtClean="0">
                          <a:latin typeface="Cambria Math"/>
                        </a:rPr>
                        <m:t>=6</m:t>
                      </m:r>
                    </m:oMath>
                  </m:oMathPara>
                </a14:m>
                <a:endParaRPr lang="en-CA" dirty="0"/>
              </a:p>
            </p:txBody>
          </p:sp>
        </mc:Choice>
        <mc:Fallback xmlns="">
          <p:sp>
            <p:nvSpPr>
              <p:cNvPr id="12" name="TextBox 11"/>
              <p:cNvSpPr txBox="1">
                <a:spLocks noRot="1" noChangeAspect="1" noMove="1" noResize="1" noEditPoints="1" noAdjustHandles="1" noChangeArrowheads="1" noChangeShapeType="1" noTextEdit="1"/>
              </p:cNvSpPr>
              <p:nvPr/>
            </p:nvSpPr>
            <p:spPr>
              <a:xfrm>
                <a:off x="5638800" y="5193268"/>
                <a:ext cx="1733039" cy="369332"/>
              </a:xfrm>
              <a:prstGeom prst="rect">
                <a:avLst/>
              </a:prstGeom>
              <a:blipFill rotWithShape="1">
                <a:blip r:embed="rId7"/>
                <a:stretch>
                  <a:fillRect/>
                </a:stretch>
              </a:blipFill>
            </p:spPr>
            <p:txBody>
              <a:bodyPr/>
              <a:lstStyle/>
              <a:p>
                <a:r>
                  <a:rPr lang="en-CA">
                    <a:noFill/>
                  </a:rPr>
                  <a:t> </a:t>
                </a:r>
              </a:p>
            </p:txBody>
          </p:sp>
        </mc:Fallback>
      </mc:AlternateContent>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382000" cy="5715000"/>
          </a:xfrm>
        </p:spPr>
        <p:txBody>
          <a:bodyPr>
            <a:normAutofit/>
          </a:bodyPr>
          <a:lstStyle/>
          <a:p>
            <a:r>
              <a:rPr lang="en-US" sz="1800" dirty="0"/>
              <a:t>The complementary solution </a:t>
            </a:r>
            <a:r>
              <a:rPr lang="en-US" sz="1800" dirty="0" smtClean="0"/>
              <a:t>is</a:t>
            </a:r>
          </a:p>
          <a:p>
            <a:endParaRPr lang="en-US" sz="1800" dirty="0" smtClean="0"/>
          </a:p>
          <a:p>
            <a:endParaRPr lang="en-US" sz="1800" dirty="0" smtClean="0"/>
          </a:p>
          <a:p>
            <a:endParaRPr lang="en-US" sz="1800" dirty="0"/>
          </a:p>
          <a:p>
            <a:r>
              <a:rPr lang="en-US" sz="1800" dirty="0"/>
              <a:t>M</a:t>
            </a:r>
            <a:r>
              <a:rPr lang="en-US" sz="1800" dirty="0" smtClean="0"/>
              <a:t>ake </a:t>
            </a:r>
            <a:r>
              <a:rPr lang="en-US" sz="1800" dirty="0"/>
              <a:t>a guess as to the form of a particular </a:t>
            </a:r>
            <a:r>
              <a:rPr lang="en-US" sz="1800" dirty="0" smtClean="0"/>
              <a:t>solution, since </a:t>
            </a:r>
            <a:r>
              <a:rPr lang="en-US" sz="1800" i="1" dirty="0"/>
              <a:t>g(t)</a:t>
            </a:r>
            <a:r>
              <a:rPr lang="en-US" sz="1800" dirty="0"/>
              <a:t> is an </a:t>
            </a:r>
            <a:r>
              <a:rPr lang="en-US" sz="1800" dirty="0" smtClean="0"/>
              <a:t>exponential,</a:t>
            </a:r>
            <a:r>
              <a:rPr lang="en-US" sz="1800" dirty="0"/>
              <a:t> the particular solution would </a:t>
            </a:r>
            <a:r>
              <a:rPr lang="en-US" sz="1800" dirty="0" smtClean="0"/>
              <a:t>be</a:t>
            </a:r>
          </a:p>
          <a:p>
            <a:endParaRPr lang="en-US" sz="1800" dirty="0"/>
          </a:p>
          <a:p>
            <a:pPr marL="0" indent="0">
              <a:buNone/>
            </a:pPr>
            <a:endParaRPr lang="en-US" sz="1800" dirty="0" smtClean="0"/>
          </a:p>
          <a:p>
            <a:endParaRPr lang="en-US" sz="1800" dirty="0" smtClean="0"/>
          </a:p>
          <a:p>
            <a:r>
              <a:rPr lang="en-US" sz="1800" dirty="0" smtClean="0"/>
              <a:t>Find a </a:t>
            </a:r>
            <a:r>
              <a:rPr lang="en-US" sz="1800" dirty="0"/>
              <a:t>couple of </a:t>
            </a:r>
            <a:r>
              <a:rPr lang="en-US" sz="1800" dirty="0" smtClean="0"/>
              <a:t>derivatives</a:t>
            </a:r>
          </a:p>
          <a:p>
            <a:pPr marL="0" indent="0">
              <a:buNone/>
            </a:pPr>
            <a:endParaRPr lang="en-US" sz="1800" dirty="0" smtClean="0"/>
          </a:p>
          <a:p>
            <a:pPr marL="0" indent="0">
              <a:buNone/>
            </a:pPr>
            <a:endParaRPr lang="en-US" sz="1800" dirty="0" smtClean="0"/>
          </a:p>
          <a:p>
            <a:pPr marL="0" indent="0">
              <a:buNone/>
            </a:pPr>
            <a:endParaRPr lang="en-US" sz="1800" dirty="0" smtClean="0"/>
          </a:p>
          <a:p>
            <a:r>
              <a:rPr lang="en-US" sz="1800" dirty="0" smtClean="0"/>
              <a:t>Plug these </a:t>
            </a:r>
            <a:r>
              <a:rPr lang="en-US" sz="1800" dirty="0"/>
              <a:t>into the differential equation and see if we can determine what </a:t>
            </a:r>
            <a:r>
              <a:rPr lang="en-US" sz="1800" i="1" dirty="0" smtClean="0"/>
              <a:t>A </a:t>
            </a:r>
            <a:r>
              <a:rPr lang="en-US" sz="1800" dirty="0" smtClean="0"/>
              <a:t>is. </a:t>
            </a:r>
            <a:endParaRPr lang="en-US" sz="1800" dirty="0"/>
          </a:p>
          <a:p>
            <a:endParaRPr lang="en-US" sz="1800" dirty="0"/>
          </a:p>
          <a:p>
            <a:pPr marL="0" indent="0">
              <a:buNone/>
            </a:pPr>
            <a:r>
              <a:rPr lang="en-US" sz="1800" dirty="0" smtClean="0"/>
              <a:t>  </a:t>
            </a:r>
            <a:endParaRPr lang="en-US" sz="1800" dirty="0"/>
          </a:p>
        </p:txBody>
      </p:sp>
      <mc:AlternateContent xmlns:mc="http://schemas.openxmlformats.org/markup-compatibility/2006" xmlns:a14="http://schemas.microsoft.com/office/drawing/2010/main">
        <mc:Choice Requires="a14">
          <p:sp>
            <p:nvSpPr>
              <p:cNvPr id="7" name="TextBox 6"/>
              <p:cNvSpPr txBox="1"/>
              <p:nvPr/>
            </p:nvSpPr>
            <p:spPr>
              <a:xfrm>
                <a:off x="3094937" y="1174234"/>
                <a:ext cx="246766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sSup>
                        <m:sSupPr>
                          <m:ctrlPr>
                            <a:rPr lang="en-CA" b="0" i="1" smtClean="0">
                              <a:latin typeface="Cambria Math"/>
                            </a:rPr>
                          </m:ctrlPr>
                        </m:sSupPr>
                        <m:e>
                          <m:r>
                            <a:rPr lang="en-CA" b="0" i="1" smtClean="0">
                              <a:latin typeface="Cambria Math"/>
                            </a:rPr>
                            <m:t>𝑒</m:t>
                          </m:r>
                        </m:e>
                        <m:sup>
                          <m:r>
                            <a:rPr lang="en-CA" b="0" i="1" smtClean="0">
                              <a:latin typeface="Cambria Math"/>
                            </a:rPr>
                            <m:t>6</m:t>
                          </m:r>
                          <m:r>
                            <a:rPr lang="en-CA" b="0" i="1" smtClean="0">
                              <a:latin typeface="Cambria Math"/>
                            </a:rPr>
                            <m:t>𝑡</m:t>
                          </m:r>
                        </m:sup>
                      </m:sSup>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3094937" y="1174234"/>
                <a:ext cx="2467663" cy="369332"/>
              </a:xfrm>
              <a:prstGeom prst="rect">
                <a:avLst/>
              </a:prstGeom>
              <a:blipFill rotWithShape="1">
                <a:blip r:embed="rId2"/>
                <a:stretch>
                  <a:fillRect b="-666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3276600" y="2695513"/>
                <a:ext cx="1514389" cy="40017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𝐴</m:t>
                      </m:r>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3276600" y="2695513"/>
                <a:ext cx="1514389" cy="400174"/>
              </a:xfrm>
              <a:prstGeom prst="rect">
                <a:avLst/>
              </a:prstGeom>
              <a:blipFill rotWithShape="1">
                <a:blip r:embed="rId3"/>
                <a:stretch>
                  <a:fillRect b="-151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336659" y="4090681"/>
                <a:ext cx="1701941" cy="40017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sSubSup>
                      <m:r>
                        <a:rPr lang="en-CA" b="0" i="1" smtClean="0">
                          <a:latin typeface="Cambria Math"/>
                        </a:rPr>
                        <m:t>′</m:t>
                      </m:r>
                      <m:d>
                        <m:dPr>
                          <m:ctrlPr>
                            <a:rPr lang="en-CA" b="0" i="1" smtClean="0">
                              <a:latin typeface="Cambria Math"/>
                            </a:rPr>
                          </m:ctrlPr>
                        </m:dPr>
                        <m:e>
                          <m:r>
                            <a:rPr lang="en-CA" b="0" i="1" smtClean="0">
                              <a:latin typeface="Cambria Math"/>
                            </a:rPr>
                            <m:t>𝑡</m:t>
                          </m:r>
                        </m:e>
                      </m:d>
                      <m:r>
                        <a:rPr lang="en-CA" b="0" i="1" smtClean="0">
                          <a:latin typeface="Cambria Math"/>
                        </a:rPr>
                        <m:t>=5</m:t>
                      </m:r>
                      <m:r>
                        <a:rPr lang="en-CA" b="0" i="1" smtClean="0">
                          <a:latin typeface="Cambria Math"/>
                        </a:rPr>
                        <m:t>𝐴</m:t>
                      </m:r>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2336659" y="4090681"/>
                <a:ext cx="1701941" cy="400174"/>
              </a:xfrm>
              <a:prstGeom prst="rect">
                <a:avLst/>
              </a:prstGeom>
              <a:blipFill rotWithShape="1">
                <a:blip r:embed="rId4"/>
                <a:stretch>
                  <a:fillRect b="-151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4435108" y="4089690"/>
                <a:ext cx="1889492" cy="40017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Sup>
                        <m:sSubSupPr>
                          <m:ctrlPr>
                            <a:rPr lang="en-CA" i="1" smtClean="0">
                              <a:latin typeface="Cambria Math"/>
                            </a:rPr>
                          </m:ctrlPr>
                        </m:sSubSupPr>
                        <m:e>
                          <m:r>
                            <a:rPr lang="en-CA" i="1">
                              <a:latin typeface="Cambria Math"/>
                            </a:rPr>
                            <m:t>𝑦</m:t>
                          </m:r>
                        </m:e>
                        <m:sub>
                          <m:r>
                            <a:rPr lang="en-CA" i="1">
                              <a:latin typeface="Cambria Math"/>
                            </a:rPr>
                            <m:t>𝑝</m:t>
                          </m:r>
                        </m:sub>
                        <m:sup/>
                      </m:sSubSup>
                      <m:r>
                        <a:rPr lang="en-CA" b="0" i="1" smtClean="0">
                          <a:latin typeface="Cambria Math"/>
                        </a:rPr>
                        <m:t>′′</m:t>
                      </m:r>
                      <m:d>
                        <m:dPr>
                          <m:ctrlPr>
                            <a:rPr lang="en-CA" i="1">
                              <a:latin typeface="Cambria Math"/>
                            </a:rPr>
                          </m:ctrlPr>
                        </m:dPr>
                        <m:e>
                          <m:r>
                            <a:rPr lang="en-CA" i="1">
                              <a:latin typeface="Cambria Math"/>
                            </a:rPr>
                            <m:t>𝑡</m:t>
                          </m:r>
                        </m:e>
                      </m:d>
                      <m:r>
                        <a:rPr lang="en-CA" i="1">
                          <a:latin typeface="Cambria Math"/>
                        </a:rPr>
                        <m:t>=</m:t>
                      </m:r>
                      <m:r>
                        <a:rPr lang="en-CA" b="0" i="1" smtClean="0">
                          <a:latin typeface="Cambria Math"/>
                        </a:rPr>
                        <m:t>25</m:t>
                      </m:r>
                      <m:r>
                        <a:rPr lang="en-CA" i="1">
                          <a:latin typeface="Cambria Math"/>
                        </a:rPr>
                        <m:t>𝐴</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oMath>
                  </m:oMathPara>
                </a14:m>
                <a:endParaRPr lang="en-CA" dirty="0"/>
              </a:p>
            </p:txBody>
          </p:sp>
        </mc:Choice>
        <mc:Fallback xmlns="">
          <p:sp>
            <p:nvSpPr>
              <p:cNvPr id="10" name="Rectangle 9"/>
              <p:cNvSpPr>
                <a:spLocks noRot="1" noChangeAspect="1" noMove="1" noResize="1" noEditPoints="1" noAdjustHandles="1" noChangeArrowheads="1" noChangeShapeType="1" noTextEdit="1"/>
              </p:cNvSpPr>
              <p:nvPr/>
            </p:nvSpPr>
            <p:spPr>
              <a:xfrm>
                <a:off x="4435108" y="4089690"/>
                <a:ext cx="1889492" cy="400174"/>
              </a:xfrm>
              <a:prstGeom prst="rect">
                <a:avLst/>
              </a:prstGeom>
              <a:blipFill rotWithShape="1">
                <a:blip r:embed="rId5"/>
                <a:stretch>
                  <a:fillRect b="-151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2297474" y="5160396"/>
                <a:ext cx="4062587" cy="124040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i="1">
                              <a:latin typeface="Cambria Math"/>
                            </a:rPr>
                            <m:t>𝑦</m:t>
                          </m:r>
                        </m:e>
                        <m:sup>
                          <m:r>
                            <a:rPr lang="en-CA" i="1">
                              <a:latin typeface="Cambria Math"/>
                            </a:rPr>
                            <m:t>′′</m:t>
                          </m:r>
                        </m:sup>
                      </m:sSup>
                      <m:r>
                        <a:rPr lang="en-CA" i="1">
                          <a:latin typeface="Cambria Math"/>
                        </a:rPr>
                        <m:t>−4</m:t>
                      </m:r>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−12</m:t>
                      </m:r>
                      <m:r>
                        <a:rPr lang="en-CA" i="1">
                          <a:latin typeface="Cambria Math"/>
                        </a:rPr>
                        <m:t>𝑦</m:t>
                      </m:r>
                      <m:r>
                        <a:rPr lang="en-CA" i="1">
                          <a:latin typeface="Cambria Math"/>
                        </a:rPr>
                        <m:t>=3</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oMath>
                  </m:oMathPara>
                </a14:m>
                <a:endParaRPr lang="en-CA" dirty="0" smtClean="0"/>
              </a:p>
              <a:p>
                <a:pPr/>
                <a14:m>
                  <m:oMathPara xmlns:m="http://schemas.openxmlformats.org/officeDocument/2006/math">
                    <m:oMathParaPr>
                      <m:jc m:val="centerGroup"/>
                    </m:oMathParaPr>
                    <m:oMath xmlns:m="http://schemas.openxmlformats.org/officeDocument/2006/math">
                      <m:sSup>
                        <m:sSupPr>
                          <m:ctrlPr>
                            <a:rPr lang="en-CA" i="1">
                              <a:latin typeface="Cambria Math"/>
                            </a:rPr>
                          </m:ctrlPr>
                        </m:sSupPr>
                        <m:e>
                          <m:sSubSup>
                            <m:sSubSupPr>
                              <m:ctrlPr>
                                <a:rPr lang="en-CA" i="1">
                                  <a:latin typeface="Cambria Math"/>
                                </a:rPr>
                              </m:ctrlPr>
                            </m:sSubSupPr>
                            <m:e>
                              <m:r>
                                <a:rPr lang="en-CA" i="1">
                                  <a:latin typeface="Cambria Math"/>
                                </a:rPr>
                                <m:t>𝑦</m:t>
                              </m:r>
                            </m:e>
                            <m:sub>
                              <m:r>
                                <a:rPr lang="en-CA" i="1">
                                  <a:latin typeface="Cambria Math"/>
                                </a:rPr>
                                <m:t>𝑝</m:t>
                              </m:r>
                            </m:sub>
                            <m:sup/>
                          </m:sSubSup>
                        </m:e>
                        <m:sup>
                          <m:r>
                            <a:rPr lang="en-CA" i="1">
                              <a:latin typeface="Cambria Math"/>
                            </a:rPr>
                            <m:t>′′</m:t>
                          </m:r>
                        </m:sup>
                      </m:sSup>
                      <m:r>
                        <a:rPr lang="en-CA" b="0" i="1" smtClean="0">
                          <a:latin typeface="Cambria Math"/>
                        </a:rPr>
                        <m:t>−</m:t>
                      </m:r>
                      <m:sSup>
                        <m:sSupPr>
                          <m:ctrlPr>
                            <a:rPr lang="en-CA" i="1">
                              <a:latin typeface="Cambria Math"/>
                            </a:rPr>
                          </m:ctrlPr>
                        </m:sSupPr>
                        <m:e>
                          <m:sSubSup>
                            <m:sSubSupPr>
                              <m:ctrlPr>
                                <a:rPr lang="en-CA" i="1">
                                  <a:latin typeface="Cambria Math"/>
                                </a:rPr>
                              </m:ctrlPr>
                            </m:sSubSupPr>
                            <m:e>
                              <m:r>
                                <a:rPr lang="en-CA" b="0" i="1" smtClean="0">
                                  <a:latin typeface="Cambria Math"/>
                                </a:rPr>
                                <m:t>4</m:t>
                              </m:r>
                              <m:r>
                                <a:rPr lang="en-CA" i="1">
                                  <a:latin typeface="Cambria Math"/>
                                </a:rPr>
                                <m:t>𝑦</m:t>
                              </m:r>
                            </m:e>
                            <m:sub>
                              <m:r>
                                <a:rPr lang="en-CA" i="1">
                                  <a:latin typeface="Cambria Math"/>
                                </a:rPr>
                                <m:t>𝑝</m:t>
                              </m:r>
                            </m:sub>
                            <m:sup/>
                          </m:sSubSup>
                        </m:e>
                        <m:sup>
                          <m:r>
                            <a:rPr lang="en-CA" i="1">
                              <a:latin typeface="Cambria Math"/>
                            </a:rPr>
                            <m:t>′</m:t>
                          </m:r>
                        </m:sup>
                      </m:sSup>
                      <m:r>
                        <a:rPr lang="en-CA" b="0" i="1" smtClean="0">
                          <a:latin typeface="Cambria Math"/>
                        </a:rPr>
                        <m:t>−12</m:t>
                      </m:r>
                      <m:sSubSup>
                        <m:sSubSupPr>
                          <m:ctrlPr>
                            <a:rPr lang="en-CA" i="1">
                              <a:latin typeface="Cambria Math"/>
                            </a:rPr>
                          </m:ctrlPr>
                        </m:sSubSupPr>
                        <m:e>
                          <m:r>
                            <a:rPr lang="en-CA" i="1">
                              <a:latin typeface="Cambria Math"/>
                            </a:rPr>
                            <m:t>𝑦</m:t>
                          </m:r>
                        </m:e>
                        <m:sub>
                          <m:r>
                            <a:rPr lang="en-CA" i="1">
                              <a:latin typeface="Cambria Math"/>
                            </a:rPr>
                            <m:t>𝑝</m:t>
                          </m:r>
                        </m:sub>
                        <m:sup/>
                      </m:sSubSup>
                      <m:r>
                        <a:rPr lang="en-CA" b="0" i="1" smtClean="0">
                          <a:latin typeface="Cambria Math"/>
                        </a:rPr>
                        <m:t>=</m:t>
                      </m:r>
                      <m:r>
                        <a:rPr lang="en-CA" i="1">
                          <a:latin typeface="Cambria Math"/>
                        </a:rPr>
                        <m:t>3</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oMath>
                  </m:oMathPara>
                </a14:m>
                <a:endParaRPr lang="en-CA" dirty="0" smtClean="0"/>
              </a:p>
              <a:p>
                <a:pPr/>
                <a14:m>
                  <m:oMathPara xmlns:m="http://schemas.openxmlformats.org/officeDocument/2006/math">
                    <m:oMathParaPr>
                      <m:jc m:val="centerGroup"/>
                    </m:oMathParaPr>
                    <m:oMath xmlns:m="http://schemas.openxmlformats.org/officeDocument/2006/math">
                      <m:r>
                        <a:rPr lang="en-CA" i="1">
                          <a:latin typeface="Cambria Math"/>
                        </a:rPr>
                        <m:t>25</m:t>
                      </m:r>
                      <m:r>
                        <a:rPr lang="en-CA" i="1">
                          <a:latin typeface="Cambria Math"/>
                        </a:rPr>
                        <m:t>𝐴</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r>
                        <a:rPr lang="en-CA" b="0" i="1" smtClean="0">
                          <a:latin typeface="Cambria Math"/>
                        </a:rPr>
                        <m:t>−4</m:t>
                      </m:r>
                      <m:d>
                        <m:dPr>
                          <m:ctrlPr>
                            <a:rPr lang="en-CA" b="0" i="1" smtClean="0">
                              <a:latin typeface="Cambria Math"/>
                            </a:rPr>
                          </m:ctrlPr>
                        </m:dPr>
                        <m:e>
                          <m:r>
                            <a:rPr lang="en-CA" i="1">
                              <a:latin typeface="Cambria Math"/>
                            </a:rPr>
                            <m:t>5</m:t>
                          </m:r>
                          <m:r>
                            <a:rPr lang="en-CA" i="1">
                              <a:latin typeface="Cambria Math"/>
                            </a:rPr>
                            <m:t>𝐴</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e>
                      </m:d>
                      <m:r>
                        <a:rPr lang="en-CA" b="0" i="1" smtClean="0">
                          <a:latin typeface="Cambria Math"/>
                        </a:rPr>
                        <m:t>−12</m:t>
                      </m:r>
                      <m:d>
                        <m:dPr>
                          <m:ctrlPr>
                            <a:rPr lang="en-CA" b="0" i="1" smtClean="0">
                              <a:latin typeface="Cambria Math"/>
                            </a:rPr>
                          </m:ctrlPr>
                        </m:dPr>
                        <m:e>
                          <m:r>
                            <a:rPr lang="en-CA" i="1" smtClean="0">
                              <a:latin typeface="Cambria Math"/>
                            </a:rPr>
                            <m:t>𝐴</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e>
                      </m:d>
                      <m:r>
                        <a:rPr lang="en-CA" b="0" i="1" smtClean="0">
                          <a:latin typeface="Cambria Math"/>
                        </a:rPr>
                        <m:t>=</m:t>
                      </m:r>
                      <m:r>
                        <a:rPr lang="en-CA" i="1">
                          <a:latin typeface="Cambria Math"/>
                        </a:rPr>
                        <m:t>3</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oMath>
                  </m:oMathPara>
                </a14:m>
                <a:endParaRPr lang="en-CA"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−7</m:t>
                      </m:r>
                      <m:r>
                        <a:rPr lang="en-CA" i="1">
                          <a:latin typeface="Cambria Math"/>
                        </a:rPr>
                        <m:t>𝐴</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r>
                        <a:rPr lang="en-CA" b="0" i="1" smtClean="0">
                          <a:latin typeface="Cambria Math"/>
                        </a:rPr>
                        <m:t>=</m:t>
                      </m:r>
                      <m:r>
                        <a:rPr lang="en-CA" i="1">
                          <a:latin typeface="Cambria Math"/>
                        </a:rPr>
                        <m:t>3</m:t>
                      </m:r>
                      <m:sSup>
                        <m:sSupPr>
                          <m:ctrlPr>
                            <a:rPr lang="en-CA" i="1">
                              <a:latin typeface="Cambria Math"/>
                            </a:rPr>
                          </m:ctrlPr>
                        </m:sSupPr>
                        <m:e>
                          <m:r>
                            <a:rPr lang="en-CA" i="1">
                              <a:latin typeface="Cambria Math"/>
                            </a:rPr>
                            <m:t>𝑒</m:t>
                          </m:r>
                        </m:e>
                        <m:sup>
                          <m:r>
                            <a:rPr lang="en-CA" i="1">
                              <a:latin typeface="Cambria Math"/>
                            </a:rPr>
                            <m:t>5</m:t>
                          </m:r>
                          <m:r>
                            <a:rPr lang="en-CA" i="1">
                              <a:latin typeface="Cambria Math"/>
                            </a:rPr>
                            <m:t>𝑡</m:t>
                          </m:r>
                        </m:sup>
                      </m:sSup>
                    </m:oMath>
                  </m:oMathPara>
                </a14:m>
                <a:endParaRPr lang="en-CA" dirty="0" smtClean="0"/>
              </a:p>
            </p:txBody>
          </p:sp>
        </mc:Choice>
        <mc:Fallback xmlns="">
          <p:sp>
            <p:nvSpPr>
              <p:cNvPr id="11" name="Rectangle 10"/>
              <p:cNvSpPr>
                <a:spLocks noRot="1" noChangeAspect="1" noMove="1" noResize="1" noEditPoints="1" noAdjustHandles="1" noChangeArrowheads="1" noChangeShapeType="1" noTextEdit="1"/>
              </p:cNvSpPr>
              <p:nvPr/>
            </p:nvSpPr>
            <p:spPr>
              <a:xfrm>
                <a:off x="2297474" y="5160396"/>
                <a:ext cx="4062587" cy="1240404"/>
              </a:xfrm>
              <a:prstGeom prst="rect">
                <a:avLst/>
              </a:prstGeom>
              <a:blipFill rotWithShape="1">
                <a:blip r:embed="rId6"/>
                <a:stretch>
                  <a:fillRect/>
                </a:stretch>
              </a:blipFill>
            </p:spPr>
            <p:txBody>
              <a:bodyPr/>
              <a:lstStyle/>
              <a:p>
                <a:r>
                  <a:rPr lang="en-CA">
                    <a:noFill/>
                  </a:rPr>
                  <a:t> </a:t>
                </a:r>
              </a:p>
            </p:txBody>
          </p:sp>
        </mc:Fallback>
      </mc:AlternateContent>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a:bodyPr>
          <a:lstStyle/>
          <a:p>
            <a:r>
              <a:rPr lang="en-US" sz="1800" dirty="0" smtClean="0"/>
              <a:t>Choose </a:t>
            </a:r>
            <a:r>
              <a:rPr lang="en-US" sz="1800" i="1" dirty="0"/>
              <a:t>A</a:t>
            </a:r>
            <a:r>
              <a:rPr lang="en-US" sz="1800" dirty="0"/>
              <a:t> so that the coefficients of the exponentials on either side of the equal sign are the </a:t>
            </a:r>
            <a:r>
              <a:rPr lang="en-US" sz="1800" dirty="0" smtClean="0"/>
              <a:t>same</a:t>
            </a:r>
          </a:p>
          <a:p>
            <a:endParaRPr lang="en-US" sz="1800" dirty="0" smtClean="0"/>
          </a:p>
          <a:p>
            <a:endParaRPr lang="en-US" sz="1800" dirty="0"/>
          </a:p>
          <a:p>
            <a:pPr marL="0" indent="0">
              <a:buNone/>
            </a:pPr>
            <a:endParaRPr lang="en-US" sz="1800" dirty="0" smtClean="0"/>
          </a:p>
          <a:p>
            <a:pPr marL="0" indent="0">
              <a:buNone/>
            </a:pPr>
            <a:endParaRPr lang="en-US" sz="1800" dirty="0" smtClean="0"/>
          </a:p>
          <a:p>
            <a:r>
              <a:rPr lang="en-US" sz="1800" dirty="0"/>
              <a:t>A particular solution </a:t>
            </a:r>
            <a:r>
              <a:rPr lang="en-US" sz="1800" dirty="0" smtClean="0"/>
              <a:t>is </a:t>
            </a:r>
          </a:p>
          <a:p>
            <a:endParaRPr lang="en-US" sz="1800" dirty="0"/>
          </a:p>
          <a:p>
            <a:endParaRPr lang="en-US" sz="1800" dirty="0" smtClean="0"/>
          </a:p>
          <a:p>
            <a:endParaRPr lang="en-US" sz="1800" dirty="0" smtClean="0"/>
          </a:p>
          <a:p>
            <a:endParaRPr lang="en-US" sz="1800" dirty="0" smtClean="0"/>
          </a:p>
          <a:p>
            <a:r>
              <a:rPr lang="en-US" sz="1800" dirty="0" smtClean="0"/>
              <a:t>The general solution  and its derivative become,</a:t>
            </a:r>
          </a:p>
          <a:p>
            <a:endParaRPr lang="en-US" sz="1800" i="1" dirty="0"/>
          </a:p>
        </p:txBody>
      </p:sp>
      <mc:AlternateContent xmlns:mc="http://schemas.openxmlformats.org/markup-compatibility/2006" xmlns:a14="http://schemas.microsoft.com/office/drawing/2010/main">
        <mc:Choice Requires="a14">
          <p:sp>
            <p:nvSpPr>
              <p:cNvPr id="6" name="TextBox 5"/>
              <p:cNvSpPr txBox="1"/>
              <p:nvPr/>
            </p:nvSpPr>
            <p:spPr>
              <a:xfrm>
                <a:off x="2146300" y="1643048"/>
                <a:ext cx="111665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−7</m:t>
                      </m:r>
                      <m:r>
                        <a:rPr lang="en-CA" b="0" i="1" smtClean="0">
                          <a:latin typeface="Cambria Math"/>
                        </a:rPr>
                        <m:t>𝐴</m:t>
                      </m:r>
                      <m:r>
                        <a:rPr lang="en-CA" b="0" i="1" smtClean="0">
                          <a:latin typeface="Cambria Math"/>
                        </a:rPr>
                        <m:t>=3</m:t>
                      </m:r>
                    </m:oMath>
                  </m:oMathPara>
                </a14:m>
                <a:endParaRPr lang="en-CA" dirty="0"/>
              </a:p>
            </p:txBody>
          </p:sp>
        </mc:Choice>
        <mc:Fallback xmlns="">
          <p:sp>
            <p:nvSpPr>
              <p:cNvPr id="6" name="TextBox 5"/>
              <p:cNvSpPr txBox="1">
                <a:spLocks noRot="1" noChangeAspect="1" noMove="1" noResize="1" noEditPoints="1" noAdjustHandles="1" noChangeArrowheads="1" noChangeShapeType="1" noTextEdit="1"/>
              </p:cNvSpPr>
              <p:nvPr/>
            </p:nvSpPr>
            <p:spPr>
              <a:xfrm>
                <a:off x="2146300" y="1643048"/>
                <a:ext cx="1116652" cy="369332"/>
              </a:xfrm>
              <a:prstGeom prst="rect">
                <a:avLst/>
              </a:prstGeom>
              <a:blipFill rotWithShape="1">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272640" y="1521828"/>
                <a:ext cx="1026883" cy="6117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m:t>
                      </m:r>
                      <m:r>
                        <a:rPr lang="en-CA" b="0" i="1" smtClean="0">
                          <a:latin typeface="Cambria Math"/>
                        </a:rPr>
                        <m:t>=−</m:t>
                      </m:r>
                      <m:f>
                        <m:fPr>
                          <m:ctrlPr>
                            <a:rPr lang="en-CA" b="0" i="1" smtClean="0">
                              <a:latin typeface="Cambria Math"/>
                            </a:rPr>
                          </m:ctrlPr>
                        </m:fPr>
                        <m:num>
                          <m:r>
                            <a:rPr lang="en-CA" b="0" i="1" smtClean="0">
                              <a:latin typeface="Cambria Math"/>
                            </a:rPr>
                            <m:t>3</m:t>
                          </m:r>
                        </m:num>
                        <m:den>
                          <m:r>
                            <a:rPr lang="en-CA" b="0" i="1" smtClean="0">
                              <a:latin typeface="Cambria Math"/>
                            </a:rPr>
                            <m:t>7</m:t>
                          </m:r>
                        </m:den>
                      </m:f>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4272640" y="1521828"/>
                <a:ext cx="1026883" cy="611771"/>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2691926" y="3048000"/>
                <a:ext cx="1744580" cy="6117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f>
                        <m:fPr>
                          <m:ctrlPr>
                            <a:rPr lang="en-CA" b="0" i="1" smtClean="0">
                              <a:latin typeface="Cambria Math"/>
                            </a:rPr>
                          </m:ctrlPr>
                        </m:fPr>
                        <m:num>
                          <m:r>
                            <a:rPr lang="en-CA" b="0" i="1" smtClean="0">
                              <a:latin typeface="Cambria Math"/>
                            </a:rPr>
                            <m:t>3</m:t>
                          </m:r>
                        </m:num>
                        <m:den>
                          <m:r>
                            <a:rPr lang="en-CA" b="0" i="1" smtClean="0">
                              <a:latin typeface="Cambria Math"/>
                            </a:rPr>
                            <m:t>7</m:t>
                          </m:r>
                        </m:den>
                      </m:f>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2691926" y="3048000"/>
                <a:ext cx="1744580" cy="611771"/>
              </a:xfrm>
              <a:prstGeom prst="rect">
                <a:avLst/>
              </a:prstGeom>
              <a:blipFill rotWithShape="1">
                <a:blip r:embed="rId4"/>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752600" y="4648200"/>
                <a:ext cx="3845155" cy="143520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𝑦</m:t>
                      </m:r>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0" smtClean="0">
                          <a:latin typeface="Cambria Math"/>
                        </a:rPr>
                        <m:t>+</m:t>
                      </m:r>
                      <m:sSub>
                        <m:sSubPr>
                          <m:ctrlPr>
                            <a:rPr lang="en-CA" b="0"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𝑦</m:t>
                      </m:r>
                      <m:d>
                        <m:dPr>
                          <m:ctrlPr>
                            <a:rPr lang="en-CA" b="0" i="1" smtClean="0">
                              <a:latin typeface="Cambria Math"/>
                            </a:rPr>
                          </m:ctrlPr>
                        </m:dPr>
                        <m:e>
                          <m:r>
                            <a:rPr lang="en-CA" b="0" i="1" smtClean="0">
                              <a:latin typeface="Cambria Math"/>
                            </a:rPr>
                            <m:t>𝑡</m:t>
                          </m:r>
                        </m:e>
                      </m:d>
                      <m:r>
                        <a:rPr lang="en-CA" b="0" i="0"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sSup>
                        <m:sSupPr>
                          <m:ctrlPr>
                            <a:rPr lang="en-CA" b="0" i="1" smtClean="0">
                              <a:latin typeface="Cambria Math"/>
                            </a:rPr>
                          </m:ctrlPr>
                        </m:sSupPr>
                        <m:e>
                          <m:r>
                            <a:rPr lang="en-CA" b="0" i="1" smtClean="0">
                              <a:latin typeface="Cambria Math"/>
                            </a:rPr>
                            <m:t>𝑒</m:t>
                          </m:r>
                        </m:e>
                        <m:sup>
                          <m:r>
                            <a:rPr lang="en-CA" b="0" i="1" smtClean="0">
                              <a:latin typeface="Cambria Math"/>
                            </a:rPr>
                            <m:t>6</m:t>
                          </m:r>
                          <m:r>
                            <a:rPr lang="en-CA" b="0" i="1" smtClean="0">
                              <a:latin typeface="Cambria Math"/>
                            </a:rPr>
                            <m:t>𝑡</m:t>
                          </m:r>
                        </m:sup>
                      </m:sSup>
                      <m:r>
                        <a:rPr lang="en-CA" b="0" i="1" smtClean="0">
                          <a:latin typeface="Cambria Math"/>
                        </a:rPr>
                        <m:t>−</m:t>
                      </m:r>
                      <m:f>
                        <m:fPr>
                          <m:ctrlPr>
                            <a:rPr lang="en-CA" b="0" i="1" smtClean="0">
                              <a:latin typeface="Cambria Math"/>
                            </a:rPr>
                          </m:ctrlPr>
                        </m:fPr>
                        <m:num>
                          <m:r>
                            <a:rPr lang="en-CA" b="0" i="1" smtClean="0">
                              <a:latin typeface="Cambria Math"/>
                            </a:rPr>
                            <m:t>3</m:t>
                          </m:r>
                        </m:num>
                        <m:den>
                          <m:r>
                            <a:rPr lang="en-CA" b="0" i="1" smtClean="0">
                              <a:latin typeface="Cambria Math"/>
                            </a:rPr>
                            <m:t>7</m:t>
                          </m:r>
                        </m:den>
                      </m:f>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oMath>
                  </m:oMathPara>
                </a14:m>
                <a:endParaRPr lang="en-CA" b="0" dirty="0" smtClean="0"/>
              </a:p>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d>
                        <m:dPr>
                          <m:ctrlPr>
                            <a:rPr lang="en-CA" b="0" i="1" smtClean="0">
                              <a:latin typeface="Cambria Math"/>
                            </a:rPr>
                          </m:ctrlPr>
                        </m:dPr>
                        <m:e>
                          <m:r>
                            <a:rPr lang="en-CA" b="0" i="1" smtClean="0">
                              <a:latin typeface="Cambria Math"/>
                            </a:rPr>
                            <m:t>𝑡</m:t>
                          </m:r>
                        </m:e>
                      </m:d>
                      <m:r>
                        <a:rPr lang="en-CA" b="0" i="1" smtClean="0">
                          <a:latin typeface="Cambria Math"/>
                        </a:rPr>
                        <m:t>=−2</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r>
                        <a:rPr lang="en-CA" b="0" i="1" smtClean="0">
                          <a:latin typeface="Cambria Math"/>
                        </a:rPr>
                        <m:t>+6</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sSup>
                        <m:sSupPr>
                          <m:ctrlPr>
                            <a:rPr lang="en-CA" b="0" i="1" smtClean="0">
                              <a:latin typeface="Cambria Math"/>
                            </a:rPr>
                          </m:ctrlPr>
                        </m:sSupPr>
                        <m:e>
                          <m:r>
                            <a:rPr lang="en-CA" b="0" i="1" smtClean="0">
                              <a:latin typeface="Cambria Math"/>
                            </a:rPr>
                            <m:t>𝑒</m:t>
                          </m:r>
                        </m:e>
                        <m:sup>
                          <m:r>
                            <a:rPr lang="en-CA" b="0" i="1" smtClean="0">
                              <a:latin typeface="Cambria Math"/>
                            </a:rPr>
                            <m:t>6</m:t>
                          </m:r>
                          <m:r>
                            <a:rPr lang="en-CA" b="0" i="1" smtClean="0">
                              <a:latin typeface="Cambria Math"/>
                            </a:rPr>
                            <m:t>𝑡</m:t>
                          </m:r>
                        </m:sup>
                      </m:sSup>
                      <m:r>
                        <a:rPr lang="en-CA" b="0" i="1" smtClean="0">
                          <a:latin typeface="Cambria Math"/>
                        </a:rPr>
                        <m:t>−</m:t>
                      </m:r>
                      <m:f>
                        <m:fPr>
                          <m:ctrlPr>
                            <a:rPr lang="en-CA" b="0" i="1" smtClean="0">
                              <a:latin typeface="Cambria Math"/>
                            </a:rPr>
                          </m:ctrlPr>
                        </m:fPr>
                        <m:num>
                          <m:r>
                            <a:rPr lang="en-CA" b="0" i="1" smtClean="0">
                              <a:latin typeface="Cambria Math"/>
                            </a:rPr>
                            <m:t>15</m:t>
                          </m:r>
                        </m:num>
                        <m:den>
                          <m:r>
                            <a:rPr lang="en-CA" b="0" i="1" smtClean="0">
                              <a:latin typeface="Cambria Math"/>
                            </a:rPr>
                            <m:t>7</m:t>
                          </m:r>
                        </m:den>
                      </m:f>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1752600" y="4648200"/>
                <a:ext cx="3845155" cy="1435201"/>
              </a:xfrm>
              <a:prstGeom prst="rect">
                <a:avLst/>
              </a:prstGeom>
              <a:blipFill rotWithShape="1">
                <a:blip r:embed="rId5"/>
                <a:stretch>
                  <a:fillRect/>
                </a:stretch>
              </a:blipFill>
            </p:spPr>
            <p:txBody>
              <a:bodyPr/>
              <a:lstStyle/>
              <a:p>
                <a:r>
                  <a:rPr lang="en-CA">
                    <a:noFill/>
                  </a:rPr>
                  <a:t> </a:t>
                </a:r>
              </a:p>
            </p:txBody>
          </p:sp>
        </mc:Fallback>
      </mc:AlternateContent>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r>
              <a:rPr lang="en-US" sz="1800" dirty="0" smtClean="0"/>
              <a:t>Apply </a:t>
            </a:r>
            <a:r>
              <a:rPr lang="en-US" sz="1800" dirty="0"/>
              <a:t>the initial </a:t>
            </a:r>
            <a:r>
              <a:rPr lang="en-US" sz="1800" dirty="0" smtClean="0"/>
              <a:t>conditions</a:t>
            </a:r>
          </a:p>
          <a:p>
            <a:endParaRPr lang="en-US" sz="1800" dirty="0"/>
          </a:p>
          <a:p>
            <a:endParaRPr lang="en-US" sz="1800" dirty="0" smtClean="0"/>
          </a:p>
          <a:p>
            <a:endParaRPr lang="en-US" sz="1800" dirty="0" smtClean="0"/>
          </a:p>
          <a:p>
            <a:endParaRPr lang="en-US" sz="1800" dirty="0"/>
          </a:p>
          <a:p>
            <a:endParaRPr lang="en-US" sz="1800" dirty="0" smtClean="0"/>
          </a:p>
          <a:p>
            <a:pPr marL="0" indent="0">
              <a:buNone/>
            </a:pPr>
            <a:endParaRPr lang="en-US" sz="1800" dirty="0" smtClean="0"/>
          </a:p>
          <a:p>
            <a:r>
              <a:rPr lang="en-US" sz="1800" dirty="0" smtClean="0"/>
              <a:t>The </a:t>
            </a:r>
            <a:r>
              <a:rPr lang="en-US" sz="1800" dirty="0"/>
              <a:t>actual solution is </a:t>
            </a:r>
            <a:endParaRPr lang="en-US" sz="1800" dirty="0" smtClean="0"/>
          </a:p>
          <a:p>
            <a:endParaRPr lang="en-US" sz="1800" dirty="0"/>
          </a:p>
        </p:txBody>
      </p:sp>
      <mc:AlternateContent xmlns:mc="http://schemas.openxmlformats.org/markup-compatibility/2006" xmlns:a14="http://schemas.microsoft.com/office/drawing/2010/main">
        <mc:Choice Requires="a14">
          <p:sp>
            <p:nvSpPr>
              <p:cNvPr id="4" name="TextBox 3"/>
              <p:cNvSpPr txBox="1"/>
              <p:nvPr/>
            </p:nvSpPr>
            <p:spPr>
              <a:xfrm>
                <a:off x="1600200" y="1066800"/>
                <a:ext cx="3440494" cy="115506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𝑦</m:t>
                      </m:r>
                      <m:d>
                        <m:dPr>
                          <m:ctrlPr>
                            <a:rPr lang="en-CA" b="0" i="1" smtClean="0">
                              <a:latin typeface="Cambria Math"/>
                            </a:rPr>
                          </m:ctrlPr>
                        </m:dPr>
                        <m:e>
                          <m:r>
                            <a:rPr lang="en-CA" b="0" i="1" smtClean="0">
                              <a:latin typeface="Cambria Math"/>
                            </a:rPr>
                            <m:t>0</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r>
                        <a:rPr lang="en-CA" b="0" i="1" smtClean="0">
                          <a:latin typeface="Cambria Math"/>
                        </a:rPr>
                        <m:t>−</m:t>
                      </m:r>
                      <m:f>
                        <m:fPr>
                          <m:ctrlPr>
                            <a:rPr lang="en-CA" b="0" i="1" smtClean="0">
                              <a:latin typeface="Cambria Math"/>
                            </a:rPr>
                          </m:ctrlPr>
                        </m:fPr>
                        <m:num>
                          <m:r>
                            <a:rPr lang="en-CA" b="0" i="1" smtClean="0">
                              <a:latin typeface="Cambria Math"/>
                            </a:rPr>
                            <m:t>3</m:t>
                          </m:r>
                        </m:num>
                        <m:den>
                          <m:r>
                            <a:rPr lang="en-CA" b="0" i="1" smtClean="0">
                              <a:latin typeface="Cambria Math"/>
                            </a:rPr>
                            <m:t>7</m:t>
                          </m:r>
                        </m:den>
                      </m:f>
                      <m:r>
                        <a:rPr lang="en-CA" b="0" i="1" smtClean="0">
                          <a:latin typeface="Cambria Math"/>
                        </a:rPr>
                        <m:t>=0</m:t>
                      </m:r>
                    </m:oMath>
                  </m:oMathPara>
                </a14:m>
                <a:endParaRPr lang="en-CA" b="0" dirty="0" smtClean="0"/>
              </a:p>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d>
                        <m:dPr>
                          <m:ctrlPr>
                            <a:rPr lang="en-CA" b="0" i="1" smtClean="0">
                              <a:latin typeface="Cambria Math"/>
                            </a:rPr>
                          </m:ctrlPr>
                        </m:dPr>
                        <m:e>
                          <m:r>
                            <a:rPr lang="en-CA" b="0" i="1" smtClean="0">
                              <a:latin typeface="Cambria Math"/>
                            </a:rPr>
                            <m:t>0</m:t>
                          </m:r>
                        </m:e>
                      </m:d>
                      <m:r>
                        <a:rPr lang="en-CA" b="0" i="1" smtClean="0">
                          <a:latin typeface="Cambria Math"/>
                        </a:rPr>
                        <m:t>=−2</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r>
                        <a:rPr lang="en-CA" b="0" i="1" smtClean="0">
                          <a:latin typeface="Cambria Math"/>
                        </a:rPr>
                        <m:t>+6</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r>
                        <a:rPr lang="en-CA" b="0" i="1" smtClean="0">
                          <a:latin typeface="Cambria Math"/>
                        </a:rPr>
                        <m:t>−</m:t>
                      </m:r>
                      <m:f>
                        <m:fPr>
                          <m:ctrlPr>
                            <a:rPr lang="en-CA" b="0" i="1" smtClean="0">
                              <a:latin typeface="Cambria Math"/>
                            </a:rPr>
                          </m:ctrlPr>
                        </m:fPr>
                        <m:num>
                          <m:r>
                            <a:rPr lang="en-CA" b="0" i="1" smtClean="0">
                              <a:latin typeface="Cambria Math"/>
                            </a:rPr>
                            <m:t>15</m:t>
                          </m:r>
                        </m:num>
                        <m:den>
                          <m:r>
                            <a:rPr lang="en-CA" b="0" i="1" smtClean="0">
                              <a:latin typeface="Cambria Math"/>
                            </a:rPr>
                            <m:t>7</m:t>
                          </m:r>
                        </m:den>
                      </m:f>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7</m:t>
                          </m:r>
                        </m:den>
                      </m:f>
                    </m:oMath>
                  </m:oMathPara>
                </a14:m>
                <a:endParaRPr lang="en-CA" dirty="0"/>
              </a:p>
            </p:txBody>
          </p:sp>
        </mc:Choice>
        <mc:Fallback xmlns="">
          <p:sp>
            <p:nvSpPr>
              <p:cNvPr id="4" name="TextBox 3"/>
              <p:cNvSpPr txBox="1">
                <a:spLocks noRot="1" noChangeAspect="1" noMove="1" noResize="1" noEditPoints="1" noAdjustHandles="1" noChangeArrowheads="1" noChangeShapeType="1" noTextEdit="1"/>
              </p:cNvSpPr>
              <p:nvPr/>
            </p:nvSpPr>
            <p:spPr>
              <a:xfrm>
                <a:off x="1600200" y="1066800"/>
                <a:ext cx="3440494" cy="1155060"/>
              </a:xfrm>
              <a:prstGeom prst="rect">
                <a:avLst/>
              </a:prstGeom>
              <a:blipFill rotWithShape="1">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5907137" y="1295400"/>
                <a:ext cx="874663" cy="64633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𝑐</m:t>
                          </m:r>
                        </m:e>
                        <m:sub>
                          <m:r>
                            <a:rPr lang="en-CA" b="0" i="1" smtClean="0">
                              <a:latin typeface="Cambria Math"/>
                            </a:rPr>
                            <m:t>1</m:t>
                          </m:r>
                        </m:sub>
                      </m:sSub>
                      <m:r>
                        <a:rPr lang="en-CA" b="0" i="1" smtClean="0">
                          <a:latin typeface="Cambria Math"/>
                        </a:rPr>
                        <m:t>=2</m:t>
                      </m:r>
                    </m:oMath>
                  </m:oMathPara>
                </a14:m>
                <a:endParaRPr lang="en-CA" b="0" i="1" dirty="0" smtClean="0">
                  <a:latin typeface="Cambria Math"/>
                </a:endParaRPr>
              </a:p>
              <a:p>
                <a:pPr/>
                <a14:m>
                  <m:oMathPara xmlns:m="http://schemas.openxmlformats.org/officeDocument/2006/math">
                    <m:oMathParaPr>
                      <m:jc m:val="centerGroup"/>
                    </m:oMathParaPr>
                    <m:oMath xmlns:m="http://schemas.openxmlformats.org/officeDocument/2006/math">
                      <m:sSub>
                        <m:sSubPr>
                          <m:ctrlPr>
                            <a:rPr lang="en-CA" b="0" i="1" smtClean="0">
                              <a:latin typeface="Cambria Math"/>
                            </a:rPr>
                          </m:ctrlPr>
                        </m:sSubPr>
                        <m:e>
                          <m:r>
                            <a:rPr lang="en-CA" b="0" i="1" smtClean="0">
                              <a:latin typeface="Cambria Math"/>
                            </a:rPr>
                            <m:t>𝑐</m:t>
                          </m:r>
                        </m:e>
                        <m:sub>
                          <m:r>
                            <a:rPr lang="en-CA" b="0" i="1" smtClean="0">
                              <a:latin typeface="Cambria Math"/>
                            </a:rPr>
                            <m:t>2</m:t>
                          </m:r>
                        </m:sub>
                      </m:sSub>
                      <m:r>
                        <a:rPr lang="en-CA" b="0" i="1" smtClean="0">
                          <a:latin typeface="Cambria Math"/>
                        </a:rPr>
                        <m:t>=1</m:t>
                      </m:r>
                    </m:oMath>
                  </m:oMathPara>
                </a14:m>
                <a:endParaRPr lang="en-CA" dirty="0"/>
              </a:p>
            </p:txBody>
          </p:sp>
        </mc:Choice>
        <mc:Fallback xmlns="">
          <p:sp>
            <p:nvSpPr>
              <p:cNvPr id="5" name="TextBox 4"/>
              <p:cNvSpPr txBox="1">
                <a:spLocks noRot="1" noChangeAspect="1" noMove="1" noResize="1" noEditPoints="1" noAdjustHandles="1" noChangeArrowheads="1" noChangeShapeType="1" noTextEdit="1"/>
              </p:cNvSpPr>
              <p:nvPr/>
            </p:nvSpPr>
            <p:spPr>
              <a:xfrm>
                <a:off x="5907137" y="1295400"/>
                <a:ext cx="874663" cy="646331"/>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1888036" y="3429000"/>
                <a:ext cx="2864822" cy="6117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𝑦</m:t>
                      </m:r>
                      <m:d>
                        <m:dPr>
                          <m:ctrlPr>
                            <a:rPr lang="en-CA" b="0" i="1" smtClean="0">
                              <a:latin typeface="Cambria Math"/>
                            </a:rPr>
                          </m:ctrlPr>
                        </m:dPr>
                        <m:e>
                          <m:r>
                            <a:rPr lang="en-CA" b="0" i="1" smtClean="0">
                              <a:latin typeface="Cambria Math"/>
                            </a:rPr>
                            <m:t>𝑡</m:t>
                          </m:r>
                        </m:e>
                      </m:d>
                      <m:r>
                        <a:rPr lang="en-CA" b="0" i="1" smtClean="0">
                          <a:latin typeface="Cambria Math"/>
                        </a:rPr>
                        <m:t>=2</m:t>
                      </m:r>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6</m:t>
                          </m:r>
                          <m:r>
                            <a:rPr lang="en-CA" b="0" i="1" smtClean="0">
                              <a:latin typeface="Cambria Math"/>
                            </a:rPr>
                            <m:t>𝑡</m:t>
                          </m:r>
                        </m:sup>
                      </m:sSup>
                      <m:r>
                        <a:rPr lang="en-CA" b="0" i="1" smtClean="0">
                          <a:latin typeface="Cambria Math"/>
                        </a:rPr>
                        <m:t>−</m:t>
                      </m:r>
                      <m:f>
                        <m:fPr>
                          <m:ctrlPr>
                            <a:rPr lang="en-CA" b="0" i="1" smtClean="0">
                              <a:latin typeface="Cambria Math"/>
                            </a:rPr>
                          </m:ctrlPr>
                        </m:fPr>
                        <m:num>
                          <m:r>
                            <a:rPr lang="en-CA" b="0" i="1" smtClean="0">
                              <a:latin typeface="Cambria Math"/>
                            </a:rPr>
                            <m:t>3</m:t>
                          </m:r>
                        </m:num>
                        <m:den>
                          <m:r>
                            <a:rPr lang="en-CA" b="0" i="1" smtClean="0">
                              <a:latin typeface="Cambria Math"/>
                            </a:rPr>
                            <m:t>7</m:t>
                          </m:r>
                        </m:den>
                      </m:f>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oMath>
                  </m:oMathPara>
                </a14:m>
                <a:endParaRPr lang="en-CA" dirty="0"/>
              </a:p>
            </p:txBody>
          </p:sp>
        </mc:Choice>
        <mc:Fallback xmlns="">
          <p:sp>
            <p:nvSpPr>
              <p:cNvPr id="6" name="TextBox 5"/>
              <p:cNvSpPr txBox="1">
                <a:spLocks noRot="1" noChangeAspect="1" noMove="1" noResize="1" noEditPoints="1" noAdjustHandles="1" noChangeArrowheads="1" noChangeShapeType="1" noTextEdit="1"/>
              </p:cNvSpPr>
              <p:nvPr/>
            </p:nvSpPr>
            <p:spPr>
              <a:xfrm>
                <a:off x="1888036" y="3429000"/>
                <a:ext cx="2864822" cy="611771"/>
              </a:xfrm>
              <a:prstGeom prst="rect">
                <a:avLst/>
              </a:prstGeom>
              <a:blipFill rotWithShape="1">
                <a:blip r:embed="rId4"/>
                <a:stretch>
                  <a:fillRect/>
                </a:stretch>
              </a:blipFill>
            </p:spPr>
            <p:txBody>
              <a:bodyPr/>
              <a:lstStyle/>
              <a:p>
                <a:r>
                  <a:rPr lang="en-CA">
                    <a:noFill/>
                  </a:rPr>
                  <a:t> </a:t>
                </a:r>
              </a:p>
            </p:txBody>
          </p:sp>
        </mc:Fallback>
      </mc:AlternateContent>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a:bodyPr>
          <a:lstStyle/>
          <a:p>
            <a:pPr algn="l"/>
            <a:r>
              <a:rPr lang="en-US" sz="4000" dirty="0" smtClean="0"/>
              <a:t>Example 2</a:t>
            </a:r>
            <a:endParaRPr lang="en-US" sz="4000" dirty="0"/>
          </a:p>
        </p:txBody>
      </p:sp>
      <p:sp>
        <p:nvSpPr>
          <p:cNvPr id="3" name="Content Placeholder 2"/>
          <p:cNvSpPr>
            <a:spLocks noGrp="1"/>
          </p:cNvSpPr>
          <p:nvPr>
            <p:ph idx="1"/>
          </p:nvPr>
        </p:nvSpPr>
        <p:spPr>
          <a:xfrm>
            <a:off x="457200" y="1447800"/>
            <a:ext cx="8305800" cy="4708525"/>
          </a:xfrm>
        </p:spPr>
        <p:txBody>
          <a:bodyPr>
            <a:normAutofit/>
          </a:bodyPr>
          <a:lstStyle/>
          <a:p>
            <a:r>
              <a:rPr lang="en-US" sz="1800" dirty="0"/>
              <a:t>Find a particular solution for the following </a:t>
            </a:r>
            <a:r>
              <a:rPr lang="en-US" sz="1800" dirty="0" smtClean="0"/>
              <a:t>differential equation.      </a:t>
            </a:r>
          </a:p>
          <a:p>
            <a:pPr marL="0" indent="0">
              <a:buNone/>
            </a:pPr>
            <a:endParaRPr lang="en-US" sz="1800" dirty="0"/>
          </a:p>
          <a:p>
            <a:pPr marL="0" indent="0">
              <a:buNone/>
            </a:pPr>
            <a:r>
              <a:rPr lang="en-US" sz="1800" dirty="0" smtClean="0"/>
              <a:t>                        </a:t>
            </a:r>
          </a:p>
          <a:p>
            <a:r>
              <a:rPr lang="en-US" sz="1800" b="1" i="1" dirty="0" smtClean="0"/>
              <a:t>Solution</a:t>
            </a:r>
          </a:p>
          <a:p>
            <a:r>
              <a:rPr lang="en-US" sz="1800" dirty="0" smtClean="0"/>
              <a:t>Find </a:t>
            </a:r>
            <a:r>
              <a:rPr lang="en-US" sz="1800" dirty="0"/>
              <a:t>the complementary solution </a:t>
            </a:r>
            <a:r>
              <a:rPr lang="en-US" sz="1800" dirty="0" smtClean="0"/>
              <a:t>( same as previous example)</a:t>
            </a:r>
          </a:p>
          <a:p>
            <a:endParaRPr lang="en-US" sz="1800" dirty="0"/>
          </a:p>
          <a:p>
            <a:pPr marL="0" indent="0">
              <a:buNone/>
            </a:pPr>
            <a:endParaRPr lang="en-US" sz="1800" dirty="0" smtClean="0"/>
          </a:p>
          <a:p>
            <a:r>
              <a:rPr lang="en-US" sz="1800" i="1" dirty="0"/>
              <a:t>g</a:t>
            </a:r>
            <a:r>
              <a:rPr lang="en-US" sz="1800" i="1" dirty="0" smtClean="0"/>
              <a:t>(t</a:t>
            </a:r>
            <a:r>
              <a:rPr lang="en-US" sz="1800" i="1" dirty="0"/>
              <a:t>)</a:t>
            </a:r>
            <a:r>
              <a:rPr lang="en-US" sz="1800" dirty="0"/>
              <a:t> has a </a:t>
            </a:r>
            <a:r>
              <a:rPr lang="en-US" sz="1800" dirty="0" smtClean="0"/>
              <a:t>sine, </a:t>
            </a:r>
            <a:r>
              <a:rPr lang="en-US" sz="1800" dirty="0"/>
              <a:t>try the following guess for the particular solution</a:t>
            </a:r>
            <a:r>
              <a:rPr lang="en-US" sz="1800" dirty="0" smtClean="0"/>
              <a:t>.</a:t>
            </a:r>
          </a:p>
          <a:p>
            <a:endParaRPr lang="en-US" sz="1800" dirty="0"/>
          </a:p>
          <a:p>
            <a:endParaRPr lang="en-US" sz="1800" dirty="0"/>
          </a:p>
          <a:p>
            <a:r>
              <a:rPr lang="en-US" sz="1800" dirty="0" smtClean="0"/>
              <a:t>Find a couple of derivatives</a:t>
            </a:r>
            <a:endParaRPr lang="en-US" sz="1800" dirty="0"/>
          </a:p>
        </p:txBody>
      </p:sp>
      <mc:AlternateContent xmlns:mc="http://schemas.openxmlformats.org/markup-compatibility/2006" xmlns:a14="http://schemas.microsoft.com/office/drawing/2010/main">
        <mc:Choice Requires="a14">
          <p:sp>
            <p:nvSpPr>
              <p:cNvPr id="8" name="TextBox 7"/>
              <p:cNvSpPr txBox="1"/>
              <p:nvPr/>
            </p:nvSpPr>
            <p:spPr>
              <a:xfrm>
                <a:off x="2688839" y="2069068"/>
                <a:ext cx="279756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−12</m:t>
                      </m:r>
                      <m:r>
                        <a:rPr lang="en-CA" b="0" i="1" smtClean="0">
                          <a:latin typeface="Cambria Math"/>
                        </a:rPr>
                        <m:t>𝑦</m:t>
                      </m:r>
                      <m:r>
                        <a:rPr lang="en-CA" b="0" i="1" smtClean="0">
                          <a:latin typeface="Cambria Math"/>
                        </a:rPr>
                        <m:t>=</m:t>
                      </m:r>
                      <m:r>
                        <m:rPr>
                          <m:sty m:val="p"/>
                        </m:rPr>
                        <a:rPr lang="en-CA" b="0" i="0" smtClean="0">
                          <a:latin typeface="Cambria Math"/>
                        </a:rPr>
                        <m:t>sin</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2688839" y="2069068"/>
                <a:ext cx="2797561" cy="369332"/>
              </a:xfrm>
              <a:prstGeom prst="rect">
                <a:avLst/>
              </a:prstGeom>
              <a:blipFill rotWithShape="1">
                <a:blip r:embed="rId3"/>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853787" y="3276600"/>
                <a:ext cx="246766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sSup>
                        <m:sSupPr>
                          <m:ctrlPr>
                            <a:rPr lang="en-CA" b="0" i="1" smtClean="0">
                              <a:latin typeface="Cambria Math"/>
                            </a:rPr>
                          </m:ctrlPr>
                        </m:sSupPr>
                        <m:e>
                          <m:r>
                            <a:rPr lang="en-CA" b="0" i="1" smtClean="0">
                              <a:latin typeface="Cambria Math"/>
                            </a:rPr>
                            <m:t>𝑒</m:t>
                          </m:r>
                        </m:e>
                        <m:sup>
                          <m:r>
                            <a:rPr lang="en-CA" b="0" i="1" smtClean="0">
                              <a:latin typeface="Cambria Math"/>
                            </a:rPr>
                            <m:t>6</m:t>
                          </m:r>
                          <m:r>
                            <a:rPr lang="en-CA" b="0" i="1" smtClean="0">
                              <a:latin typeface="Cambria Math"/>
                            </a:rPr>
                            <m:t>𝑡</m:t>
                          </m:r>
                        </m:sup>
                      </m:sSup>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2853787" y="3276600"/>
                <a:ext cx="2467663" cy="369332"/>
              </a:xfrm>
              <a:prstGeom prst="rect">
                <a:avLst/>
              </a:prstGeom>
              <a:blipFill rotWithShape="1">
                <a:blip r:embed="rId4"/>
                <a:stretch>
                  <a:fillRect b="-5000"/>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3119532" y="4257452"/>
                <a:ext cx="1936171" cy="39074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𝐴𝑠𝑖𝑛</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3119532" y="4257452"/>
                <a:ext cx="1936171" cy="390748"/>
              </a:xfrm>
              <a:prstGeom prst="rect">
                <a:avLst/>
              </a:prstGeom>
              <a:blipFill rotWithShape="1">
                <a:blip r:embed="rId5"/>
                <a:stretch>
                  <a:fillRect b="-6154"/>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947691" y="5181600"/>
                <a:ext cx="2279855" cy="68916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=2</m:t>
                      </m:r>
                      <m:r>
                        <a:rPr lang="en-CA" b="0" i="1" smtClean="0">
                          <a:latin typeface="Cambria Math"/>
                        </a:rPr>
                        <m:t>𝐴𝑐𝑜𝑠</m:t>
                      </m:r>
                      <m:d>
                        <m:dPr>
                          <m:ctrlPr>
                            <a:rPr lang="en-CA" b="0" i="1" smtClean="0">
                              <a:latin typeface="Cambria Math"/>
                            </a:rPr>
                          </m:ctrlPr>
                        </m:dPr>
                        <m:e>
                          <m:r>
                            <a:rPr lang="en-CA" b="0" i="1" smtClean="0">
                              <a:latin typeface="Cambria Math"/>
                            </a:rPr>
                            <m:t>2</m:t>
                          </m:r>
                          <m:r>
                            <a:rPr lang="en-CA" b="0" i="1" smtClean="0">
                              <a:latin typeface="Cambria Math"/>
                            </a:rPr>
                            <m:t>𝑡</m:t>
                          </m:r>
                        </m:e>
                      </m:d>
                    </m:oMath>
                  </m:oMathPara>
                </a14:m>
                <a:endParaRPr lang="en-CA" b="0" dirty="0" smtClean="0"/>
              </a:p>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=−4</m:t>
                      </m:r>
                      <m:r>
                        <a:rPr lang="en-CA" b="0" i="1" smtClean="0">
                          <a:latin typeface="Cambria Math"/>
                        </a:rPr>
                        <m:t>𝐴𝑠𝑖𝑛</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2947691" y="5181600"/>
                <a:ext cx="2279855" cy="689163"/>
              </a:xfrm>
              <a:prstGeom prst="rect">
                <a:avLst/>
              </a:prstGeom>
              <a:blipFill rotWithShape="1">
                <a:blip r:embed="rId6"/>
                <a:stretch>
                  <a:fillRect b="-3540"/>
                </a:stretch>
              </a:blipFill>
            </p:spPr>
            <p:txBody>
              <a:bodyPr/>
              <a:lstStyle/>
              <a:p>
                <a:r>
                  <a:rPr lang="en-CA">
                    <a:noFill/>
                  </a:rPr>
                  <a:t> </a:t>
                </a:r>
              </a:p>
            </p:txBody>
          </p:sp>
        </mc:Fallback>
      </mc:AlternateContent>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229600" cy="6324600"/>
          </a:xfrm>
        </p:spPr>
        <p:txBody>
          <a:bodyPr>
            <a:normAutofit/>
          </a:bodyPr>
          <a:lstStyle/>
          <a:p>
            <a:r>
              <a:rPr lang="en-US" sz="1800" dirty="0" smtClean="0"/>
              <a:t>Plug the </a:t>
            </a:r>
            <a:r>
              <a:rPr lang="en-US" sz="1800" dirty="0"/>
              <a:t>derivatives into </a:t>
            </a:r>
            <a:r>
              <a:rPr lang="en-US" sz="1800" dirty="0" smtClean="0"/>
              <a:t>the differential equation and see if we can determine what A is.</a:t>
            </a:r>
          </a:p>
          <a:p>
            <a:endParaRPr lang="en-US" sz="1800" dirty="0" smtClean="0"/>
          </a:p>
          <a:p>
            <a:endParaRPr lang="en-US" sz="1800" dirty="0" smtClean="0"/>
          </a:p>
          <a:p>
            <a:endParaRPr lang="en-US" sz="1800" dirty="0"/>
          </a:p>
          <a:p>
            <a:endParaRPr lang="en-US" sz="1800" dirty="0" smtClean="0"/>
          </a:p>
          <a:p>
            <a:endParaRPr lang="en-US" sz="1800" dirty="0" smtClean="0"/>
          </a:p>
          <a:p>
            <a:endParaRPr lang="en-US" sz="1800" dirty="0"/>
          </a:p>
          <a:p>
            <a:endParaRPr lang="en-US" sz="1800" dirty="0" smtClean="0"/>
          </a:p>
          <a:p>
            <a:r>
              <a:rPr lang="en-US" sz="1800" dirty="0" smtClean="0"/>
              <a:t>Notice 2 things</a:t>
            </a:r>
            <a:r>
              <a:rPr lang="en-US" sz="1800" dirty="0"/>
              <a:t>.  First, since there is no cosine on the right hand side this means that the coefficient must be zero on that side.  More importantly we have a serious problem here.  In order for the cosine to drop out, as it must in order for the guess to satisfy the differential equation, we need to set </a:t>
            </a:r>
            <a:r>
              <a:rPr lang="en-US" sz="1800" i="1" dirty="0"/>
              <a:t>A</a:t>
            </a:r>
            <a:r>
              <a:rPr lang="en-US" sz="1800" dirty="0"/>
              <a:t> = 0, but if </a:t>
            </a:r>
            <a:r>
              <a:rPr lang="en-US" sz="1800" i="1" dirty="0"/>
              <a:t>A</a:t>
            </a:r>
            <a:r>
              <a:rPr lang="en-US" sz="1800" dirty="0"/>
              <a:t> = 0, the sine will also drop out and that can’t happen.  Likewise, choosing </a:t>
            </a:r>
            <a:r>
              <a:rPr lang="en-US" sz="1800" i="1" dirty="0"/>
              <a:t>A</a:t>
            </a:r>
            <a:r>
              <a:rPr lang="en-US" sz="1800" dirty="0"/>
              <a:t> to keep the sine around will also keep the cosine around.</a:t>
            </a:r>
          </a:p>
          <a:p>
            <a:endParaRPr lang="en-US" dirty="0"/>
          </a:p>
        </p:txBody>
      </p:sp>
      <mc:AlternateContent xmlns:mc="http://schemas.openxmlformats.org/markup-compatibility/2006" xmlns:a14="http://schemas.microsoft.com/office/drawing/2010/main">
        <mc:Choice Requires="a14">
          <p:sp>
            <p:nvSpPr>
              <p:cNvPr id="7" name="Rectangle 6"/>
              <p:cNvSpPr/>
              <p:nvPr/>
            </p:nvSpPr>
            <p:spPr>
              <a:xfrm>
                <a:off x="1701800" y="1066800"/>
                <a:ext cx="5886996" cy="95898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i="1">
                              <a:latin typeface="Cambria Math"/>
                            </a:rPr>
                            <m:t>𝑦</m:t>
                          </m:r>
                        </m:e>
                        <m:sup>
                          <m:r>
                            <a:rPr lang="en-CA" i="1">
                              <a:latin typeface="Cambria Math"/>
                            </a:rPr>
                            <m:t>′′</m:t>
                          </m:r>
                        </m:sup>
                      </m:sSup>
                      <m:r>
                        <a:rPr lang="en-CA" i="1">
                          <a:latin typeface="Cambria Math"/>
                        </a:rPr>
                        <m:t>−4</m:t>
                      </m:r>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−12</m:t>
                      </m:r>
                      <m:r>
                        <a:rPr lang="en-CA" i="1">
                          <a:latin typeface="Cambria Math"/>
                        </a:rPr>
                        <m:t>𝑦</m:t>
                      </m:r>
                      <m:r>
                        <a:rPr lang="en-CA" i="1">
                          <a:latin typeface="Cambria Math"/>
                        </a:rPr>
                        <m:t>=</m:t>
                      </m:r>
                      <m:r>
                        <m:rPr>
                          <m:sty m:val="p"/>
                        </m:rPr>
                        <a:rPr lang="en-CA">
                          <a:latin typeface="Cambria Math"/>
                        </a:rPr>
                        <m:t>sin</m:t>
                      </m:r>
                      <m:r>
                        <a:rPr lang="en-CA" i="1">
                          <a:latin typeface="Cambria Math"/>
                        </a:rPr>
                        <m:t>⁡(2</m:t>
                      </m:r>
                      <m:r>
                        <a:rPr lang="en-CA" i="1">
                          <a:latin typeface="Cambria Math"/>
                        </a:rPr>
                        <m:t>𝑡</m:t>
                      </m:r>
                      <m:r>
                        <a:rPr lang="en-CA" i="1">
                          <a:latin typeface="Cambria Math"/>
                        </a:rPr>
                        <m:t>)</m:t>
                      </m:r>
                    </m:oMath>
                  </m:oMathPara>
                </a14:m>
                <a:endParaRPr lang="en-CA" dirty="0" smtClean="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i="1">
                              <a:latin typeface="Cambria Math"/>
                            </a:rPr>
                            <m:t>−4</m:t>
                          </m:r>
                          <m:r>
                            <a:rPr lang="en-CA" i="1">
                              <a:latin typeface="Cambria Math"/>
                            </a:rPr>
                            <m:t>𝐴𝑠𝑖𝑛</m:t>
                          </m:r>
                          <m:d>
                            <m:dPr>
                              <m:ctrlPr>
                                <a:rPr lang="en-CA" i="1">
                                  <a:latin typeface="Cambria Math"/>
                                </a:rPr>
                              </m:ctrlPr>
                            </m:dPr>
                            <m:e>
                              <m:r>
                                <a:rPr lang="en-CA" i="1">
                                  <a:latin typeface="Cambria Math"/>
                                </a:rPr>
                                <m:t>2</m:t>
                              </m:r>
                              <m:r>
                                <a:rPr lang="en-CA" i="1">
                                  <a:latin typeface="Cambria Math"/>
                                </a:rPr>
                                <m:t>𝑡</m:t>
                              </m:r>
                            </m:e>
                          </m:d>
                        </m:e>
                      </m:d>
                      <m:r>
                        <a:rPr lang="en-CA" b="0" i="1" smtClean="0">
                          <a:latin typeface="Cambria Math"/>
                        </a:rPr>
                        <m:t>−4</m:t>
                      </m:r>
                      <m:d>
                        <m:dPr>
                          <m:ctrlPr>
                            <a:rPr lang="en-CA" b="0" i="1" smtClean="0">
                              <a:latin typeface="Cambria Math"/>
                            </a:rPr>
                          </m:ctrlPr>
                        </m:dPr>
                        <m:e>
                          <m:r>
                            <a:rPr lang="en-CA" i="1">
                              <a:latin typeface="Cambria Math"/>
                            </a:rPr>
                            <m:t>2</m:t>
                          </m:r>
                          <m:r>
                            <a:rPr lang="en-CA" i="1">
                              <a:latin typeface="Cambria Math"/>
                            </a:rPr>
                            <m:t>𝐴𝑐𝑜𝑠</m:t>
                          </m:r>
                          <m:d>
                            <m:dPr>
                              <m:ctrlPr>
                                <a:rPr lang="en-CA" i="1">
                                  <a:latin typeface="Cambria Math"/>
                                </a:rPr>
                              </m:ctrlPr>
                            </m:dPr>
                            <m:e>
                              <m:r>
                                <a:rPr lang="en-CA" i="1">
                                  <a:latin typeface="Cambria Math"/>
                                </a:rPr>
                                <m:t>2</m:t>
                              </m:r>
                              <m:r>
                                <a:rPr lang="en-CA" i="1">
                                  <a:latin typeface="Cambria Math"/>
                                </a:rPr>
                                <m:t>𝑡</m:t>
                              </m:r>
                            </m:e>
                          </m:d>
                        </m:e>
                      </m:d>
                      <m:r>
                        <a:rPr lang="en-CA" b="0" i="1" smtClean="0">
                          <a:latin typeface="Cambria Math"/>
                        </a:rPr>
                        <m:t>−12</m:t>
                      </m:r>
                      <m:r>
                        <a:rPr lang="en-CA" b="0" i="0" smtClean="0">
                          <a:latin typeface="Cambria Math"/>
                        </a:rPr>
                        <m:t>(</m:t>
                      </m:r>
                      <m:r>
                        <a:rPr lang="en-CA" i="1">
                          <a:latin typeface="Cambria Math"/>
                        </a:rPr>
                        <m:t>𝐴𝑠𝑖𝑛</m:t>
                      </m:r>
                      <m:d>
                        <m:dPr>
                          <m:ctrlPr>
                            <a:rPr lang="en-CA" i="1">
                              <a:latin typeface="Cambria Math"/>
                            </a:rPr>
                          </m:ctrlPr>
                        </m:dPr>
                        <m:e>
                          <m:r>
                            <a:rPr lang="en-CA" i="1">
                              <a:latin typeface="Cambria Math"/>
                            </a:rPr>
                            <m:t>2</m:t>
                          </m:r>
                          <m:r>
                            <a:rPr lang="en-CA" i="1">
                              <a:latin typeface="Cambria Math"/>
                            </a:rPr>
                            <m:t>𝑡</m:t>
                          </m:r>
                        </m:e>
                      </m:d>
                      <m:r>
                        <a:rPr lang="en-CA" b="0" i="0" smtClean="0">
                          <a:latin typeface="Cambria Math"/>
                        </a:rPr>
                        <m:t>)</m:t>
                      </m:r>
                      <m:r>
                        <a:rPr lang="en-CA" i="1">
                          <a:latin typeface="Cambria Math"/>
                        </a:rPr>
                        <m:t>=</m:t>
                      </m:r>
                      <m:r>
                        <m:rPr>
                          <m:sty m:val="p"/>
                        </m:rPr>
                        <a:rPr lang="en-CA">
                          <a:latin typeface="Cambria Math"/>
                        </a:rPr>
                        <m:t>sin</m:t>
                      </m:r>
                      <m:r>
                        <a:rPr lang="en-CA" i="1">
                          <a:latin typeface="Cambria Math"/>
                        </a:rPr>
                        <m:t>⁡(2</m:t>
                      </m:r>
                      <m:r>
                        <a:rPr lang="en-CA" i="1">
                          <a:latin typeface="Cambria Math"/>
                        </a:rPr>
                        <m:t>𝑡</m:t>
                      </m:r>
                      <m:r>
                        <a:rPr lang="en-CA" i="1">
                          <a:latin typeface="Cambria Math"/>
                        </a:rPr>
                        <m:t>)</m:t>
                      </m:r>
                    </m:oMath>
                  </m:oMathPara>
                </a14:m>
                <a:endParaRPr lang="en-CA"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−16</m:t>
                      </m:r>
                      <m:r>
                        <a:rPr lang="en-CA" b="0" i="1" smtClean="0">
                          <a:latin typeface="Cambria Math"/>
                        </a:rPr>
                        <m:t>𝐴𝑠𝑖𝑛</m:t>
                      </m:r>
                      <m:d>
                        <m:dPr>
                          <m:ctrlPr>
                            <a:rPr lang="en-CA" b="0" i="1" smtClean="0">
                              <a:latin typeface="Cambria Math"/>
                            </a:rPr>
                          </m:ctrlPr>
                        </m:dPr>
                        <m:e>
                          <m:r>
                            <a:rPr lang="en-CA" b="0" i="1" smtClean="0">
                              <a:latin typeface="Cambria Math"/>
                            </a:rPr>
                            <m:t>2</m:t>
                          </m:r>
                          <m:r>
                            <a:rPr lang="en-CA" b="0" i="1" smtClean="0">
                              <a:latin typeface="Cambria Math"/>
                            </a:rPr>
                            <m:t>𝑡</m:t>
                          </m:r>
                        </m:e>
                      </m:d>
                      <m:r>
                        <a:rPr lang="en-CA" b="0" i="1" smtClean="0">
                          <a:latin typeface="Cambria Math"/>
                        </a:rPr>
                        <m:t>−8</m:t>
                      </m:r>
                      <m:r>
                        <a:rPr lang="en-CA" b="0" i="1" smtClean="0">
                          <a:latin typeface="Cambria Math"/>
                        </a:rPr>
                        <m:t>𝐴𝑐𝑜𝑠</m:t>
                      </m:r>
                      <m:d>
                        <m:dPr>
                          <m:ctrlPr>
                            <a:rPr lang="en-CA" b="0" i="1" smtClean="0">
                              <a:latin typeface="Cambria Math"/>
                            </a:rPr>
                          </m:ctrlPr>
                        </m:dPr>
                        <m:e>
                          <m:r>
                            <a:rPr lang="en-CA" b="0" i="1" smtClean="0">
                              <a:latin typeface="Cambria Math"/>
                            </a:rPr>
                            <m:t>2</m:t>
                          </m:r>
                          <m:r>
                            <a:rPr lang="en-CA" b="0" i="1" smtClean="0">
                              <a:latin typeface="Cambria Math"/>
                            </a:rPr>
                            <m:t>𝑡</m:t>
                          </m:r>
                        </m:e>
                      </m:d>
                      <m:r>
                        <a:rPr lang="en-CA" b="0" i="1" smtClean="0">
                          <a:latin typeface="Cambria Math"/>
                        </a:rPr>
                        <m:t>=</m:t>
                      </m:r>
                      <m:r>
                        <m:rPr>
                          <m:sty m:val="p"/>
                        </m:rPr>
                        <a:rPr lang="en-CA" b="0" i="0" smtClean="0">
                          <a:latin typeface="Cambria Math"/>
                        </a:rPr>
                        <m:t>sin</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7" name="Rectangle 6"/>
              <p:cNvSpPr>
                <a:spLocks noRot="1" noChangeAspect="1" noMove="1" noResize="1" noEditPoints="1" noAdjustHandles="1" noChangeArrowheads="1" noChangeShapeType="1" noTextEdit="1"/>
              </p:cNvSpPr>
              <p:nvPr/>
            </p:nvSpPr>
            <p:spPr>
              <a:xfrm>
                <a:off x="1701800" y="1066800"/>
                <a:ext cx="5886996" cy="958980"/>
              </a:xfrm>
              <a:prstGeom prst="rect">
                <a:avLst/>
              </a:prstGeom>
              <a:blipFill rotWithShape="1">
                <a:blip r:embed="rId2"/>
                <a:stretch>
                  <a:fillRect b="-4459"/>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2877955" y="2245836"/>
                <a:ext cx="3534686" cy="369332"/>
              </a:xfrm>
              <a:prstGeom prst="rect">
                <a:avLst/>
              </a:prstGeom>
              <a:noFill/>
            </p:spPr>
            <p:txBody>
              <a:bodyPr wrap="none" rtlCol="0">
                <a:spAutoFit/>
              </a:bodyPr>
              <a:lstStyle/>
              <a:p>
                <a14:m>
                  <m:oMath xmlns:m="http://schemas.openxmlformats.org/officeDocument/2006/math">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oMath>
                </a14:m>
                <a:r>
                  <a:rPr lang="en-CA" dirty="0" smtClean="0"/>
                  <a:t>         </a:t>
                </a:r>
                <a14:m>
                  <m:oMath xmlns:m="http://schemas.openxmlformats.org/officeDocument/2006/math">
                    <m:r>
                      <a:rPr lang="en-CA" b="0" i="0" dirty="0" smtClean="0">
                        <a:latin typeface="Cambria Math"/>
                      </a:rPr>
                      <m:t> </m:t>
                    </m:r>
                    <m:r>
                      <a:rPr lang="en-CA" b="0" i="1" dirty="0" smtClean="0">
                        <a:latin typeface="Cambria Math"/>
                      </a:rPr>
                      <m:t>−8</m:t>
                    </m:r>
                    <m:r>
                      <a:rPr lang="en-CA" b="0" i="1" dirty="0" smtClean="0">
                        <a:latin typeface="Cambria Math"/>
                      </a:rPr>
                      <m:t>𝐴</m:t>
                    </m:r>
                    <m:r>
                      <a:rPr lang="en-CA" b="0" i="1" dirty="0" smtClean="0">
                        <a:latin typeface="Cambria Math"/>
                      </a:rPr>
                      <m:t>=0 </m:t>
                    </m:r>
                  </m:oMath>
                </a14:m>
                <a:r>
                  <a:rPr lang="en-CA" dirty="0" smtClean="0"/>
                  <a:t>         </a:t>
                </a:r>
                <a14:m>
                  <m:oMath xmlns:m="http://schemas.openxmlformats.org/officeDocument/2006/math">
                    <m:r>
                      <a:rPr lang="en-CA" b="0" i="1" dirty="0" smtClean="0">
                        <a:latin typeface="Cambria Math"/>
                      </a:rPr>
                      <m:t>𝐴</m:t>
                    </m:r>
                    <m:r>
                      <a:rPr lang="en-CA" b="0" i="1" dirty="0" smtClean="0">
                        <a:latin typeface="Cambria Math"/>
                      </a:rPr>
                      <m:t>=0</m:t>
                    </m:r>
                  </m:oMath>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2877955" y="2245836"/>
                <a:ext cx="3534686" cy="369332"/>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2689602" y="2702046"/>
                <a:ext cx="3911392" cy="485197"/>
              </a:xfrm>
              <a:prstGeom prst="rect">
                <a:avLst/>
              </a:prstGeom>
            </p:spPr>
            <p:txBody>
              <a:bodyPr wrap="none">
                <a:spAutoFit/>
              </a:bodyPr>
              <a:lstStyle/>
              <a:p>
                <a14:m>
                  <m:oMath xmlns:m="http://schemas.openxmlformats.org/officeDocument/2006/math">
                    <m:func>
                      <m:funcPr>
                        <m:ctrlPr>
                          <a:rPr lang="en-CA" i="1" smtClean="0">
                            <a:latin typeface="Cambria Math"/>
                          </a:rPr>
                        </m:ctrlPr>
                      </m:funcPr>
                      <m:fName>
                        <m:r>
                          <m:rPr>
                            <m:sty m:val="p"/>
                          </m:rPr>
                          <a:rPr lang="en-CA" b="0" i="0" smtClean="0">
                            <a:latin typeface="Cambria Math"/>
                          </a:rPr>
                          <m:t>sin</m:t>
                        </m:r>
                      </m:fName>
                      <m:e>
                        <m:d>
                          <m:dPr>
                            <m:ctrlPr>
                              <a:rPr lang="en-CA" i="1">
                                <a:latin typeface="Cambria Math"/>
                              </a:rPr>
                            </m:ctrlPr>
                          </m:dPr>
                          <m:e>
                            <m:r>
                              <a:rPr lang="en-CA" i="1">
                                <a:latin typeface="Cambria Math"/>
                              </a:rPr>
                              <m:t>2</m:t>
                            </m:r>
                            <m:r>
                              <a:rPr lang="en-CA" i="1">
                                <a:latin typeface="Cambria Math"/>
                              </a:rPr>
                              <m:t>𝑡</m:t>
                            </m:r>
                          </m:e>
                        </m:d>
                      </m:e>
                    </m:func>
                    <m:r>
                      <a:rPr lang="en-CA" i="1">
                        <a:latin typeface="Cambria Math"/>
                      </a:rPr>
                      <m:t>:</m:t>
                    </m:r>
                  </m:oMath>
                </a14:m>
                <a:r>
                  <a:rPr lang="en-CA" dirty="0"/>
                  <a:t>         </a:t>
                </a:r>
                <a14:m>
                  <m:oMath xmlns:m="http://schemas.openxmlformats.org/officeDocument/2006/math">
                    <m:r>
                      <a:rPr lang="en-CA" dirty="0">
                        <a:latin typeface="Cambria Math"/>
                      </a:rPr>
                      <m:t> </m:t>
                    </m:r>
                    <m:r>
                      <a:rPr lang="en-CA" i="1" dirty="0">
                        <a:latin typeface="Cambria Math"/>
                      </a:rPr>
                      <m:t>−</m:t>
                    </m:r>
                    <m:r>
                      <a:rPr lang="en-CA" b="0" i="1" dirty="0" smtClean="0">
                        <a:latin typeface="Cambria Math"/>
                      </a:rPr>
                      <m:t>16</m:t>
                    </m:r>
                    <m:r>
                      <a:rPr lang="en-CA" i="1" dirty="0">
                        <a:latin typeface="Cambria Math"/>
                      </a:rPr>
                      <m:t>𝐴</m:t>
                    </m:r>
                    <m:r>
                      <a:rPr lang="en-CA" i="1" dirty="0">
                        <a:latin typeface="Cambria Math"/>
                      </a:rPr>
                      <m:t>=1 </m:t>
                    </m:r>
                  </m:oMath>
                </a14:m>
                <a:r>
                  <a:rPr lang="en-CA" dirty="0"/>
                  <a:t>         </a:t>
                </a:r>
                <a14:m>
                  <m:oMath xmlns:m="http://schemas.openxmlformats.org/officeDocument/2006/math">
                    <m:r>
                      <a:rPr lang="en-CA" i="1" dirty="0">
                        <a:latin typeface="Cambria Math"/>
                      </a:rPr>
                      <m:t>𝐴</m:t>
                    </m:r>
                    <m:r>
                      <a:rPr lang="en-CA" i="1" dirty="0">
                        <a:latin typeface="Cambria Math"/>
                      </a:rPr>
                      <m:t>=−</m:t>
                    </m:r>
                    <m:f>
                      <m:fPr>
                        <m:ctrlPr>
                          <a:rPr lang="en-CA" i="1" dirty="0" smtClean="0">
                            <a:latin typeface="Cambria Math"/>
                          </a:rPr>
                        </m:ctrlPr>
                      </m:fPr>
                      <m:num>
                        <m:r>
                          <a:rPr lang="en-CA" b="0" i="1" dirty="0" smtClean="0">
                            <a:latin typeface="Cambria Math"/>
                          </a:rPr>
                          <m:t>1</m:t>
                        </m:r>
                      </m:num>
                      <m:den>
                        <m:r>
                          <a:rPr lang="en-CA" b="0" i="1" dirty="0" smtClean="0">
                            <a:latin typeface="Cambria Math"/>
                          </a:rPr>
                          <m:t>16</m:t>
                        </m:r>
                      </m:den>
                    </m:f>
                  </m:oMath>
                </a14:m>
                <a:endParaRPr lang="en-CA" dirty="0"/>
              </a:p>
            </p:txBody>
          </p:sp>
        </mc:Choice>
        <mc:Fallback xmlns="">
          <p:sp>
            <p:nvSpPr>
              <p:cNvPr id="9" name="Rectangle 8"/>
              <p:cNvSpPr>
                <a:spLocks noRot="1" noChangeAspect="1" noMove="1" noResize="1" noEditPoints="1" noAdjustHandles="1" noChangeArrowheads="1" noChangeShapeType="1" noTextEdit="1"/>
              </p:cNvSpPr>
              <p:nvPr/>
            </p:nvSpPr>
            <p:spPr>
              <a:xfrm>
                <a:off x="2689602" y="2702046"/>
                <a:ext cx="3911392" cy="485197"/>
              </a:xfrm>
              <a:prstGeom prst="rect">
                <a:avLst/>
              </a:prstGeom>
              <a:blipFill rotWithShape="1">
                <a:blip r:embed="rId4"/>
                <a:stretch>
                  <a:fillRect b="-1250"/>
                </a:stretch>
              </a:blipFill>
            </p:spPr>
            <p:txBody>
              <a:bodyPr/>
              <a:lstStyle/>
              <a:p>
                <a:r>
                  <a:rPr lang="en-CA">
                    <a:noFill/>
                  </a:rPr>
                  <a:t> </a:t>
                </a:r>
              </a:p>
            </p:txBody>
          </p:sp>
        </mc:Fallback>
      </mc:AlternateContent>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sz="1800" dirty="0" smtClean="0"/>
              <a:t>This </a:t>
            </a:r>
            <a:r>
              <a:rPr lang="en-US" sz="1800" dirty="0"/>
              <a:t>means is that our initial guess was </a:t>
            </a:r>
            <a:r>
              <a:rPr lang="en-US" sz="1800" dirty="0" smtClean="0"/>
              <a:t>wrong, and the new guess</a:t>
            </a:r>
          </a:p>
          <a:p>
            <a:endParaRPr lang="en-US" sz="1800" dirty="0" smtClean="0"/>
          </a:p>
          <a:p>
            <a:endParaRPr lang="en-US" sz="1800" dirty="0" smtClean="0"/>
          </a:p>
          <a:p>
            <a:r>
              <a:rPr lang="en-US" sz="1800" dirty="0" smtClean="0"/>
              <a:t>Find a couple of derivatives</a:t>
            </a:r>
          </a:p>
          <a:p>
            <a:endParaRPr lang="en-US" sz="1800" dirty="0" smtClean="0"/>
          </a:p>
          <a:p>
            <a:endParaRPr lang="en-US" sz="1800" dirty="0" smtClean="0"/>
          </a:p>
          <a:p>
            <a:endParaRPr lang="en-US" sz="1800" dirty="0" smtClean="0"/>
          </a:p>
          <a:p>
            <a:r>
              <a:rPr lang="en-US" sz="1800" dirty="0" smtClean="0"/>
              <a:t>Plug in these </a:t>
            </a:r>
            <a:r>
              <a:rPr lang="en-US" sz="1800" dirty="0"/>
              <a:t>into the differential equation </a:t>
            </a:r>
            <a:endParaRPr lang="en-US" sz="1800" dirty="0" smtClean="0"/>
          </a:p>
          <a:p>
            <a:endParaRPr lang="en-US" sz="1800" dirty="0" smtClean="0"/>
          </a:p>
          <a:p>
            <a:endParaRPr lang="en-US" sz="1800" dirty="0"/>
          </a:p>
          <a:p>
            <a:endParaRPr lang="en-US" sz="1800" dirty="0" smtClean="0"/>
          </a:p>
          <a:p>
            <a:endParaRPr lang="en-US" sz="1800" dirty="0" smtClean="0"/>
          </a:p>
          <a:p>
            <a:endParaRPr lang="en-US" sz="1800" dirty="0"/>
          </a:p>
          <a:p>
            <a:endParaRPr lang="en-US" sz="1800" dirty="0"/>
          </a:p>
          <a:p>
            <a:endParaRPr lang="en-US" sz="1800" dirty="0" smtClean="0"/>
          </a:p>
          <a:p>
            <a:endParaRPr lang="en-US" sz="1800" dirty="0"/>
          </a:p>
        </p:txBody>
      </p:sp>
      <mc:AlternateContent xmlns:mc="http://schemas.openxmlformats.org/markup-compatibility/2006" xmlns:a14="http://schemas.microsoft.com/office/drawing/2010/main">
        <mc:Choice Requires="a14">
          <p:sp>
            <p:nvSpPr>
              <p:cNvPr id="9" name="TextBox 8"/>
              <p:cNvSpPr txBox="1"/>
              <p:nvPr/>
            </p:nvSpPr>
            <p:spPr>
              <a:xfrm>
                <a:off x="2133600" y="838200"/>
                <a:ext cx="3122393" cy="39074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𝐴𝑐𝑜𝑠</m:t>
                      </m:r>
                      <m:d>
                        <m:dPr>
                          <m:ctrlPr>
                            <a:rPr lang="en-CA" b="0" i="1" smtClean="0">
                              <a:latin typeface="Cambria Math"/>
                            </a:rPr>
                          </m:ctrlPr>
                        </m:dPr>
                        <m:e>
                          <m:r>
                            <a:rPr lang="en-CA" b="0" i="1" smtClean="0">
                              <a:latin typeface="Cambria Math"/>
                            </a:rPr>
                            <m:t>2</m:t>
                          </m:r>
                          <m:r>
                            <a:rPr lang="en-CA" b="0" i="1" smtClean="0">
                              <a:latin typeface="Cambria Math"/>
                            </a:rPr>
                            <m:t>𝑡</m:t>
                          </m:r>
                        </m:e>
                      </m:d>
                      <m:r>
                        <a:rPr lang="en-CA" b="0" i="1" smtClean="0">
                          <a:latin typeface="Cambria Math"/>
                        </a:rPr>
                        <m:t>+</m:t>
                      </m:r>
                      <m:r>
                        <a:rPr lang="en-CA" b="0" i="1" smtClean="0">
                          <a:latin typeface="Cambria Math"/>
                        </a:rPr>
                        <m:t>𝐵𝑠𝑖𝑛</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2133600" y="838200"/>
                <a:ext cx="3122393" cy="390748"/>
              </a:xfrm>
              <a:prstGeom prst="rect">
                <a:avLst/>
              </a:prstGeom>
              <a:blipFill rotWithShape="1">
                <a:blip r:embed="rId3"/>
                <a:stretch>
                  <a:fillRect b="-6250"/>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2133600" y="1825437"/>
                <a:ext cx="3594317" cy="68916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=−2</m:t>
                      </m:r>
                      <m:r>
                        <a:rPr lang="en-CA" b="0" i="1" smtClean="0">
                          <a:latin typeface="Cambria Math"/>
                        </a:rPr>
                        <m:t>𝐴𝑠𝑖𝑛</m:t>
                      </m:r>
                      <m:d>
                        <m:dPr>
                          <m:ctrlPr>
                            <a:rPr lang="en-CA" b="0" i="1" smtClean="0">
                              <a:latin typeface="Cambria Math"/>
                            </a:rPr>
                          </m:ctrlPr>
                        </m:dPr>
                        <m:e>
                          <m:r>
                            <a:rPr lang="en-CA" b="0" i="1" smtClean="0">
                              <a:latin typeface="Cambria Math"/>
                            </a:rPr>
                            <m:t>2</m:t>
                          </m:r>
                          <m:r>
                            <a:rPr lang="en-CA" b="0" i="1" smtClean="0">
                              <a:latin typeface="Cambria Math"/>
                            </a:rPr>
                            <m:t>𝑡</m:t>
                          </m:r>
                        </m:e>
                      </m:d>
                      <m:r>
                        <a:rPr lang="en-CA" b="0" i="1" smtClean="0">
                          <a:latin typeface="Cambria Math"/>
                        </a:rPr>
                        <m:t>+2</m:t>
                      </m:r>
                      <m:r>
                        <a:rPr lang="en-CA" b="0" i="1" smtClean="0">
                          <a:latin typeface="Cambria Math"/>
                        </a:rPr>
                        <m:t>𝐵𝑐𝑜𝑠</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smtClean="0"/>
              </a:p>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=−4</m:t>
                      </m:r>
                      <m:r>
                        <a:rPr lang="en-CA" b="0" i="1" smtClean="0">
                          <a:latin typeface="Cambria Math"/>
                        </a:rPr>
                        <m:t>𝐴𝑐𝑜𝑠</m:t>
                      </m:r>
                      <m:d>
                        <m:dPr>
                          <m:ctrlPr>
                            <a:rPr lang="en-CA" b="0" i="1" smtClean="0">
                              <a:latin typeface="Cambria Math"/>
                            </a:rPr>
                          </m:ctrlPr>
                        </m:dPr>
                        <m:e>
                          <m:r>
                            <a:rPr lang="en-CA" b="0" i="1" smtClean="0">
                              <a:latin typeface="Cambria Math"/>
                            </a:rPr>
                            <m:t>2</m:t>
                          </m:r>
                          <m:r>
                            <a:rPr lang="en-CA" b="0" i="1" smtClean="0">
                              <a:latin typeface="Cambria Math"/>
                            </a:rPr>
                            <m:t>𝑡</m:t>
                          </m:r>
                        </m:e>
                      </m:d>
                      <m:r>
                        <a:rPr lang="en-CA" b="0" i="1" smtClean="0">
                          <a:latin typeface="Cambria Math"/>
                        </a:rPr>
                        <m:t>−4</m:t>
                      </m:r>
                      <m:r>
                        <a:rPr lang="en-CA" b="0" i="1" smtClean="0">
                          <a:latin typeface="Cambria Math"/>
                        </a:rPr>
                        <m:t>𝐵𝑠𝑖𝑛</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2133600" y="1825437"/>
                <a:ext cx="3594317" cy="689163"/>
              </a:xfrm>
              <a:prstGeom prst="rect">
                <a:avLst/>
              </a:prstGeom>
              <a:blipFill rotWithShape="1">
                <a:blip r:embed="rId4"/>
                <a:stretch>
                  <a:fillRect b="-2632"/>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87408" y="3131127"/>
                <a:ext cx="8717230" cy="237962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i="1">
                              <a:latin typeface="Cambria Math"/>
                            </a:rPr>
                            <m:t>𝑦</m:t>
                          </m:r>
                        </m:e>
                        <m:sup>
                          <m:r>
                            <a:rPr lang="en-CA" i="1">
                              <a:latin typeface="Cambria Math"/>
                            </a:rPr>
                            <m:t>′′</m:t>
                          </m:r>
                        </m:sup>
                      </m:sSup>
                      <m:r>
                        <a:rPr lang="en-CA" i="1">
                          <a:latin typeface="Cambria Math"/>
                        </a:rPr>
                        <m:t>−4</m:t>
                      </m:r>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−12</m:t>
                      </m:r>
                      <m:r>
                        <a:rPr lang="en-CA" i="1">
                          <a:latin typeface="Cambria Math"/>
                        </a:rPr>
                        <m:t>𝑦</m:t>
                      </m:r>
                      <m:r>
                        <a:rPr lang="en-CA" i="1">
                          <a:latin typeface="Cambria Math"/>
                        </a:rPr>
                        <m:t>=</m:t>
                      </m:r>
                      <m:r>
                        <m:rPr>
                          <m:sty m:val="p"/>
                        </m:rPr>
                        <a:rPr lang="en-CA">
                          <a:latin typeface="Cambria Math"/>
                        </a:rPr>
                        <m:t>sin</m:t>
                      </m:r>
                      <m:r>
                        <a:rPr lang="en-CA" i="1">
                          <a:latin typeface="Cambria Math"/>
                        </a:rPr>
                        <m:t>⁡(2</m:t>
                      </m:r>
                      <m:r>
                        <a:rPr lang="en-CA" i="1">
                          <a:latin typeface="Cambria Math"/>
                        </a:rPr>
                        <m:t>𝑡</m:t>
                      </m:r>
                      <m:r>
                        <a:rPr lang="en-CA" i="1">
                          <a:latin typeface="Cambria Math"/>
                        </a:rPr>
                        <m:t>)</m:t>
                      </m:r>
                    </m:oMath>
                  </m:oMathPara>
                </a14:m>
                <a:endParaRPr lang="en-CA" dirty="0" smtClean="0"/>
              </a:p>
              <a:p>
                <a:endParaRPr lang="en-CA" dirty="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i="1">
                              <a:latin typeface="Cambria Math"/>
                            </a:rPr>
                            <m:t>−4</m:t>
                          </m:r>
                          <m:r>
                            <a:rPr lang="en-CA" i="1">
                              <a:latin typeface="Cambria Math"/>
                            </a:rPr>
                            <m:t>𝐴𝑐𝑜𝑠</m:t>
                          </m:r>
                          <m:d>
                            <m:dPr>
                              <m:ctrlPr>
                                <a:rPr lang="en-CA" i="1">
                                  <a:latin typeface="Cambria Math"/>
                                </a:rPr>
                              </m:ctrlPr>
                            </m:dPr>
                            <m:e>
                              <m:r>
                                <a:rPr lang="en-CA" i="1">
                                  <a:latin typeface="Cambria Math"/>
                                </a:rPr>
                                <m:t>2</m:t>
                              </m:r>
                              <m:r>
                                <a:rPr lang="en-CA" i="1">
                                  <a:latin typeface="Cambria Math"/>
                                </a:rPr>
                                <m:t>𝑡</m:t>
                              </m:r>
                            </m:e>
                          </m:d>
                          <m:r>
                            <a:rPr lang="en-CA" i="1">
                              <a:latin typeface="Cambria Math"/>
                            </a:rPr>
                            <m:t>−4</m:t>
                          </m:r>
                          <m:r>
                            <a:rPr lang="en-CA" i="1">
                              <a:latin typeface="Cambria Math"/>
                            </a:rPr>
                            <m:t>𝐵𝑠𝑖𝑛</m:t>
                          </m:r>
                          <m:d>
                            <m:dPr>
                              <m:ctrlPr>
                                <a:rPr lang="en-CA" i="1">
                                  <a:latin typeface="Cambria Math"/>
                                </a:rPr>
                              </m:ctrlPr>
                            </m:dPr>
                            <m:e>
                              <m:r>
                                <a:rPr lang="en-CA" i="1">
                                  <a:latin typeface="Cambria Math"/>
                                </a:rPr>
                                <m:t>2</m:t>
                              </m:r>
                              <m:r>
                                <a:rPr lang="en-CA" i="1">
                                  <a:latin typeface="Cambria Math"/>
                                </a:rPr>
                                <m:t>𝑡</m:t>
                              </m:r>
                            </m:e>
                          </m:d>
                        </m:e>
                      </m:d>
                      <m:r>
                        <a:rPr lang="en-CA" b="0" i="1" smtClean="0">
                          <a:latin typeface="Cambria Math"/>
                        </a:rPr>
                        <m:t>−4</m:t>
                      </m:r>
                      <m:d>
                        <m:dPr>
                          <m:ctrlPr>
                            <a:rPr lang="en-CA" b="0" i="1" smtClean="0">
                              <a:latin typeface="Cambria Math"/>
                            </a:rPr>
                          </m:ctrlPr>
                        </m:dPr>
                        <m:e>
                          <m:r>
                            <a:rPr lang="en-CA" i="1">
                              <a:latin typeface="Cambria Math"/>
                            </a:rPr>
                            <m:t>−2</m:t>
                          </m:r>
                          <m:r>
                            <a:rPr lang="en-CA" i="1">
                              <a:latin typeface="Cambria Math"/>
                            </a:rPr>
                            <m:t>𝐴𝑠𝑖𝑛</m:t>
                          </m:r>
                          <m:d>
                            <m:dPr>
                              <m:ctrlPr>
                                <a:rPr lang="en-CA" i="1">
                                  <a:latin typeface="Cambria Math"/>
                                </a:rPr>
                              </m:ctrlPr>
                            </m:dPr>
                            <m:e>
                              <m:r>
                                <a:rPr lang="en-CA" i="1">
                                  <a:latin typeface="Cambria Math"/>
                                </a:rPr>
                                <m:t>2</m:t>
                              </m:r>
                              <m:r>
                                <a:rPr lang="en-CA" i="1">
                                  <a:latin typeface="Cambria Math"/>
                                </a:rPr>
                                <m:t>𝑡</m:t>
                              </m:r>
                            </m:e>
                          </m:d>
                          <m:r>
                            <a:rPr lang="en-CA" i="1">
                              <a:latin typeface="Cambria Math"/>
                            </a:rPr>
                            <m:t>+2</m:t>
                          </m:r>
                          <m:r>
                            <a:rPr lang="en-CA" i="1">
                              <a:latin typeface="Cambria Math"/>
                            </a:rPr>
                            <m:t>𝐵𝑐𝑜𝑠</m:t>
                          </m:r>
                          <m:d>
                            <m:dPr>
                              <m:ctrlPr>
                                <a:rPr lang="en-CA" i="1">
                                  <a:latin typeface="Cambria Math"/>
                                </a:rPr>
                              </m:ctrlPr>
                            </m:dPr>
                            <m:e>
                              <m:r>
                                <a:rPr lang="en-CA" i="1">
                                  <a:latin typeface="Cambria Math"/>
                                </a:rPr>
                                <m:t>2</m:t>
                              </m:r>
                              <m:r>
                                <a:rPr lang="en-CA" i="1">
                                  <a:latin typeface="Cambria Math"/>
                                </a:rPr>
                                <m:t>𝑡</m:t>
                              </m:r>
                            </m:e>
                          </m:d>
                        </m:e>
                      </m:d>
                      <m:r>
                        <a:rPr lang="en-CA" b="0" i="1" smtClean="0">
                          <a:latin typeface="Cambria Math"/>
                        </a:rPr>
                        <m:t>−12</m:t>
                      </m:r>
                      <m:d>
                        <m:dPr>
                          <m:ctrlPr>
                            <a:rPr lang="en-CA" b="0" i="1" smtClean="0">
                              <a:latin typeface="Cambria Math"/>
                            </a:rPr>
                          </m:ctrlPr>
                        </m:dPr>
                        <m:e>
                          <m:r>
                            <a:rPr lang="en-CA" i="1">
                              <a:latin typeface="Cambria Math"/>
                            </a:rPr>
                            <m:t>𝐴𝑐𝑜𝑠</m:t>
                          </m:r>
                          <m:d>
                            <m:dPr>
                              <m:ctrlPr>
                                <a:rPr lang="en-CA" i="1">
                                  <a:latin typeface="Cambria Math"/>
                                </a:rPr>
                              </m:ctrlPr>
                            </m:dPr>
                            <m:e>
                              <m:r>
                                <a:rPr lang="en-CA" i="1">
                                  <a:latin typeface="Cambria Math"/>
                                </a:rPr>
                                <m:t>2</m:t>
                              </m:r>
                              <m:r>
                                <a:rPr lang="en-CA" i="1">
                                  <a:latin typeface="Cambria Math"/>
                                </a:rPr>
                                <m:t>𝑡</m:t>
                              </m:r>
                            </m:e>
                          </m:d>
                          <m:r>
                            <a:rPr lang="en-CA" i="1">
                              <a:latin typeface="Cambria Math"/>
                            </a:rPr>
                            <m:t>+</m:t>
                          </m:r>
                          <m:r>
                            <a:rPr lang="en-CA" i="1">
                              <a:latin typeface="Cambria Math"/>
                            </a:rPr>
                            <m:t>𝐵𝑠𝑖𝑛</m:t>
                          </m:r>
                          <m:d>
                            <m:dPr>
                              <m:ctrlPr>
                                <a:rPr lang="en-CA" i="1">
                                  <a:latin typeface="Cambria Math"/>
                                </a:rPr>
                              </m:ctrlPr>
                            </m:dPr>
                            <m:e>
                              <m:r>
                                <a:rPr lang="en-CA" i="1">
                                  <a:latin typeface="Cambria Math"/>
                                </a:rPr>
                                <m:t>2</m:t>
                              </m:r>
                              <m:r>
                                <a:rPr lang="en-CA" i="1">
                                  <a:latin typeface="Cambria Math"/>
                                </a:rPr>
                                <m:t>𝑡</m:t>
                              </m:r>
                            </m:e>
                          </m:d>
                        </m:e>
                      </m:d>
                      <m:r>
                        <a:rPr lang="en-CA" b="0" i="1" smtClean="0">
                          <a:latin typeface="Cambria Math"/>
                        </a:rPr>
                        <m:t>=</m:t>
                      </m:r>
                      <m:r>
                        <m:rPr>
                          <m:sty m:val="p"/>
                        </m:rPr>
                        <a:rPr lang="en-CA" b="0" i="0" smtClean="0">
                          <a:latin typeface="Cambria Math"/>
                        </a:rPr>
                        <m:t>sin</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smtClean="0"/>
              </a:p>
              <a:p>
                <a:endParaRPr lang="en-CA" dirty="0" smtClean="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b="0" i="1" smtClean="0">
                              <a:latin typeface="Cambria Math"/>
                            </a:rPr>
                            <m:t>−4</m:t>
                          </m:r>
                          <m:r>
                            <a:rPr lang="en-CA" b="0" i="1" smtClean="0">
                              <a:latin typeface="Cambria Math"/>
                            </a:rPr>
                            <m:t>𝐴</m:t>
                          </m:r>
                          <m:r>
                            <a:rPr lang="en-CA" b="0" i="1" smtClean="0">
                              <a:latin typeface="Cambria Math"/>
                            </a:rPr>
                            <m:t>−8</m:t>
                          </m:r>
                          <m:r>
                            <a:rPr lang="en-CA" b="0" i="1" smtClean="0">
                              <a:latin typeface="Cambria Math"/>
                            </a:rPr>
                            <m:t>𝐵</m:t>
                          </m:r>
                          <m:r>
                            <a:rPr lang="en-CA" b="0" i="1" smtClean="0">
                              <a:latin typeface="Cambria Math"/>
                            </a:rPr>
                            <m:t>−12</m:t>
                          </m:r>
                          <m:r>
                            <a:rPr lang="en-CA" b="0" i="1" smtClean="0">
                              <a:latin typeface="Cambria Math"/>
                            </a:rPr>
                            <m:t>𝐴</m:t>
                          </m:r>
                        </m:e>
                      </m:d>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d>
                        <m:dPr>
                          <m:ctrlPr>
                            <a:rPr lang="en-CA" b="0" i="1" smtClean="0">
                              <a:latin typeface="Cambria Math"/>
                            </a:rPr>
                          </m:ctrlPr>
                        </m:dPr>
                        <m:e>
                          <m:r>
                            <a:rPr lang="en-CA" b="0" i="1" smtClean="0">
                              <a:latin typeface="Cambria Math"/>
                            </a:rPr>
                            <m:t>−4</m:t>
                          </m:r>
                          <m:r>
                            <a:rPr lang="en-CA" b="0" i="1" smtClean="0">
                              <a:latin typeface="Cambria Math"/>
                            </a:rPr>
                            <m:t>𝐵</m:t>
                          </m:r>
                          <m:r>
                            <a:rPr lang="en-CA" b="0" i="1" smtClean="0">
                              <a:latin typeface="Cambria Math"/>
                            </a:rPr>
                            <m:t>+8</m:t>
                          </m:r>
                          <m:r>
                            <a:rPr lang="en-CA" b="0" i="1" smtClean="0">
                              <a:latin typeface="Cambria Math"/>
                            </a:rPr>
                            <m:t>𝐴</m:t>
                          </m:r>
                          <m:r>
                            <a:rPr lang="en-CA" b="0" i="1" smtClean="0">
                              <a:latin typeface="Cambria Math"/>
                            </a:rPr>
                            <m:t>−12</m:t>
                          </m:r>
                          <m:r>
                            <a:rPr lang="en-CA" b="0" i="1" smtClean="0">
                              <a:latin typeface="Cambria Math"/>
                            </a:rPr>
                            <m:t>𝐵</m:t>
                          </m:r>
                        </m:e>
                      </m:d>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oMath>
                  </m:oMathPara>
                </a14:m>
                <a:endParaRPr lang="en-CA" b="0" dirty="0" smtClean="0"/>
              </a:p>
              <a:p>
                <a:endParaRPr lang="en-CA" dirty="0" smtClean="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b="0" i="1" smtClean="0">
                              <a:latin typeface="Cambria Math"/>
                            </a:rPr>
                            <m:t>−16</m:t>
                          </m:r>
                          <m:r>
                            <a:rPr lang="en-CA" b="0" i="1" smtClean="0">
                              <a:latin typeface="Cambria Math"/>
                            </a:rPr>
                            <m:t>𝐴</m:t>
                          </m:r>
                          <m:r>
                            <a:rPr lang="en-CA" b="0" i="1" smtClean="0">
                              <a:latin typeface="Cambria Math"/>
                            </a:rPr>
                            <m:t>−8</m:t>
                          </m:r>
                          <m:r>
                            <a:rPr lang="en-CA" b="0" i="1" smtClean="0">
                              <a:latin typeface="Cambria Math"/>
                            </a:rPr>
                            <m:t>𝐵</m:t>
                          </m:r>
                        </m:e>
                      </m:d>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d>
                        <m:dPr>
                          <m:ctrlPr>
                            <a:rPr lang="en-CA" b="0" i="1" smtClean="0">
                              <a:latin typeface="Cambria Math"/>
                            </a:rPr>
                          </m:ctrlPr>
                        </m:dPr>
                        <m:e>
                          <m:r>
                            <a:rPr lang="en-CA" b="0" i="1" smtClean="0">
                              <a:latin typeface="Cambria Math"/>
                            </a:rPr>
                            <m:t>8</m:t>
                          </m:r>
                          <m:r>
                            <a:rPr lang="en-CA" b="0" i="1" smtClean="0">
                              <a:latin typeface="Cambria Math"/>
                            </a:rPr>
                            <m:t>𝐴</m:t>
                          </m:r>
                          <m:r>
                            <a:rPr lang="en-CA" b="0" i="1" smtClean="0">
                              <a:latin typeface="Cambria Math"/>
                            </a:rPr>
                            <m:t>−16</m:t>
                          </m:r>
                          <m:r>
                            <a:rPr lang="en-CA" b="0" i="1" smtClean="0">
                              <a:latin typeface="Cambria Math"/>
                            </a:rPr>
                            <m:t>𝐵</m:t>
                          </m:r>
                        </m:e>
                      </m:d>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r>
                        <m:rPr>
                          <m:sty m:val="p"/>
                        </m:rPr>
                        <a:rPr lang="en-CA" b="0" i="0" smtClean="0">
                          <a:latin typeface="Cambria Math"/>
                        </a:rPr>
                        <m:t>sin</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187408" y="3131127"/>
                <a:ext cx="8717230" cy="2379626"/>
              </a:xfrm>
              <a:prstGeom prst="rect">
                <a:avLst/>
              </a:prstGeom>
              <a:blipFill rotWithShape="1">
                <a:blip r:embed="rId5"/>
                <a:stretch>
                  <a:fillRect b="-1282"/>
                </a:stretch>
              </a:blipFill>
            </p:spPr>
            <p:txBody>
              <a:bodyPr/>
              <a:lstStyle/>
              <a:p>
                <a:r>
                  <a:rPr lang="en-CA">
                    <a:noFill/>
                  </a:rPr>
                  <a:t> </a:t>
                </a:r>
              </a:p>
            </p:txBody>
          </p:sp>
        </mc:Fallback>
      </mc:AlternateContent>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sz="1800" dirty="0"/>
              <a:t>Set the coefficients </a:t>
            </a:r>
            <a:r>
              <a:rPr lang="en-US" sz="1800" dirty="0" smtClean="0"/>
              <a:t>equal and solve</a:t>
            </a:r>
            <a:endParaRPr lang="en-US" sz="1800" dirty="0"/>
          </a:p>
          <a:p>
            <a:pPr marL="0" indent="0">
              <a:buNone/>
            </a:pPr>
            <a:endParaRPr lang="en-CA" sz="1800" dirty="0" smtClean="0"/>
          </a:p>
          <a:p>
            <a:pPr marL="0" indent="0">
              <a:buNone/>
            </a:pPr>
            <a:endParaRPr lang="en-CA" sz="1800" dirty="0"/>
          </a:p>
          <a:p>
            <a:pPr marL="0" indent="0">
              <a:buNone/>
            </a:pPr>
            <a:endParaRPr lang="en-CA" sz="1800" dirty="0" smtClean="0"/>
          </a:p>
          <a:p>
            <a:pPr marL="0" indent="0">
              <a:buNone/>
            </a:pPr>
            <a:endParaRPr lang="en-CA" sz="1800" dirty="0"/>
          </a:p>
          <a:p>
            <a:pPr marL="0" indent="0">
              <a:buNone/>
            </a:pPr>
            <a:endParaRPr lang="en-CA" sz="1800" dirty="0" smtClean="0"/>
          </a:p>
          <a:p>
            <a:pPr marL="0" indent="0">
              <a:buNone/>
            </a:pPr>
            <a:endParaRPr lang="en-CA" sz="1800" dirty="0"/>
          </a:p>
          <a:p>
            <a:pPr marL="0" indent="0">
              <a:buNone/>
            </a:pPr>
            <a:endParaRPr lang="en-CA" sz="1800" dirty="0" smtClean="0"/>
          </a:p>
          <a:p>
            <a:pPr marL="0" indent="0">
              <a:buNone/>
            </a:pPr>
            <a:endParaRPr lang="en-CA" sz="1800" dirty="0"/>
          </a:p>
          <a:p>
            <a:r>
              <a:rPr lang="en-CA" sz="1800" dirty="0" smtClean="0"/>
              <a:t>The particular solution is</a:t>
            </a:r>
          </a:p>
          <a:p>
            <a:endParaRPr lang="en-CA" sz="1800" dirty="0" smtClean="0"/>
          </a:p>
          <a:p>
            <a:endParaRPr lang="en-CA" sz="1800" dirty="0" smtClean="0"/>
          </a:p>
          <a:p>
            <a:endParaRPr lang="en-CA" sz="1800" dirty="0"/>
          </a:p>
          <a:p>
            <a:r>
              <a:rPr lang="en-CA" sz="1800" dirty="0" smtClean="0"/>
              <a:t>The general solution is</a:t>
            </a:r>
            <a:endParaRPr lang="en-CA" sz="1800" dirty="0"/>
          </a:p>
          <a:p>
            <a:endParaRPr lang="en-CA" sz="1800" dirty="0" smtClean="0"/>
          </a:p>
          <a:p>
            <a:endParaRPr lang="en-CA" sz="1800" dirty="0"/>
          </a:p>
          <a:p>
            <a:endParaRPr lang="en-CA" sz="1800" dirty="0" smtClean="0"/>
          </a:p>
          <a:p>
            <a:endParaRPr lang="en-CA" sz="1800" dirty="0"/>
          </a:p>
          <a:p>
            <a:pPr marL="0" indent="0">
              <a:buNone/>
            </a:pPr>
            <a:endParaRPr lang="en-CA" sz="1800" dirty="0"/>
          </a:p>
        </p:txBody>
      </p:sp>
      <mc:AlternateContent xmlns:mc="http://schemas.openxmlformats.org/markup-compatibility/2006" xmlns:a14="http://schemas.microsoft.com/office/drawing/2010/main">
        <mc:Choice Requires="a14">
          <p:sp>
            <p:nvSpPr>
              <p:cNvPr id="6" name="TextBox 5"/>
              <p:cNvSpPr txBox="1"/>
              <p:nvPr/>
            </p:nvSpPr>
            <p:spPr>
              <a:xfrm>
                <a:off x="2628828" y="762000"/>
                <a:ext cx="3238644" cy="64633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          −16</m:t>
                      </m:r>
                      <m:r>
                        <a:rPr lang="en-CA" b="0" i="1" smtClean="0">
                          <a:latin typeface="Cambria Math"/>
                        </a:rPr>
                        <m:t>𝐴</m:t>
                      </m:r>
                      <m:r>
                        <a:rPr lang="en-CA" b="0" i="1" smtClean="0">
                          <a:latin typeface="Cambria Math"/>
                        </a:rPr>
                        <m:t>−8</m:t>
                      </m:r>
                      <m:r>
                        <a:rPr lang="en-CA" b="0" i="1" smtClean="0">
                          <a:latin typeface="Cambria Math"/>
                        </a:rPr>
                        <m:t>𝐵</m:t>
                      </m:r>
                      <m:r>
                        <a:rPr lang="en-CA" b="0" i="1" smtClean="0">
                          <a:latin typeface="Cambria Math"/>
                        </a:rPr>
                        <m:t>=0</m:t>
                      </m:r>
                    </m:oMath>
                  </m:oMathPara>
                </a14:m>
                <a:endParaRPr lang="en-CA" b="0" dirty="0" smtClean="0"/>
              </a:p>
              <a:p>
                <a:pPr/>
                <a14:m>
                  <m:oMathPara xmlns:m="http://schemas.openxmlformats.org/officeDocument/2006/math">
                    <m:oMathParaPr>
                      <m:jc m:val="centerGroup"/>
                    </m:oMathParaPr>
                    <m:oMath xmlns:m="http://schemas.openxmlformats.org/officeDocument/2006/math">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              8</m:t>
                      </m:r>
                      <m:r>
                        <a:rPr lang="en-CA" b="0" i="1" smtClean="0">
                          <a:latin typeface="Cambria Math"/>
                        </a:rPr>
                        <m:t>𝐴</m:t>
                      </m:r>
                      <m:r>
                        <a:rPr lang="en-CA" b="0" i="1" smtClean="0">
                          <a:latin typeface="Cambria Math"/>
                        </a:rPr>
                        <m:t>−16</m:t>
                      </m:r>
                      <m:r>
                        <a:rPr lang="en-CA" b="0" i="1" smtClean="0">
                          <a:latin typeface="Cambria Math"/>
                        </a:rPr>
                        <m:t>𝐵</m:t>
                      </m:r>
                      <m:r>
                        <a:rPr lang="en-CA" b="0" i="1" smtClean="0">
                          <a:latin typeface="Cambria Math"/>
                        </a:rPr>
                        <m:t>=1</m:t>
                      </m:r>
                    </m:oMath>
                  </m:oMathPara>
                </a14:m>
                <a:endParaRPr lang="en-CA" dirty="0"/>
              </a:p>
            </p:txBody>
          </p:sp>
        </mc:Choice>
        <mc:Fallback xmlns="">
          <p:sp>
            <p:nvSpPr>
              <p:cNvPr id="6" name="TextBox 5"/>
              <p:cNvSpPr txBox="1">
                <a:spLocks noRot="1" noChangeAspect="1" noMove="1" noResize="1" noEditPoints="1" noAdjustHandles="1" noChangeArrowheads="1" noChangeShapeType="1" noTextEdit="1"/>
              </p:cNvSpPr>
              <p:nvPr/>
            </p:nvSpPr>
            <p:spPr>
              <a:xfrm>
                <a:off x="2628828" y="762000"/>
                <a:ext cx="3238644" cy="646331"/>
              </a:xfrm>
              <a:prstGeom prst="rect">
                <a:avLst/>
              </a:prstGeom>
              <a:blipFill rotWithShape="1">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732368" y="1524000"/>
                <a:ext cx="2326213" cy="178728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m:t>
                          </m:r>
                        </m:den>
                      </m:f>
                      <m:r>
                        <a:rPr lang="en-CA" b="0" i="1" smtClean="0">
                          <a:latin typeface="Cambria Math"/>
                        </a:rPr>
                        <m:t>𝐵</m:t>
                      </m:r>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8</m:t>
                      </m:r>
                      <m:d>
                        <m:dPr>
                          <m:ctrlPr>
                            <a:rPr lang="en-CA" b="0" i="1" smtClean="0">
                              <a:latin typeface="Cambria Math"/>
                            </a:rPr>
                          </m:ctrlPr>
                        </m:dPr>
                        <m:e>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m:t>
                              </m:r>
                            </m:den>
                          </m:f>
                          <m:r>
                            <a:rPr lang="en-CA" b="0" i="1" smtClean="0">
                              <a:latin typeface="Cambria Math"/>
                            </a:rPr>
                            <m:t>𝐵</m:t>
                          </m:r>
                        </m:e>
                      </m:d>
                      <m:r>
                        <a:rPr lang="en-CA" b="0" i="0" smtClean="0">
                          <a:latin typeface="Cambria Math"/>
                        </a:rPr>
                        <m:t>−16</m:t>
                      </m:r>
                      <m:r>
                        <a:rPr lang="en-CA" b="0" i="1" smtClean="0">
                          <a:latin typeface="Cambria Math"/>
                        </a:rPr>
                        <m:t>𝐵</m:t>
                      </m:r>
                      <m:r>
                        <a:rPr lang="en-CA" b="0" i="0" smtClean="0">
                          <a:latin typeface="Cambria Math"/>
                        </a:rPr>
                        <m:t>=1</m:t>
                      </m:r>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−4</m:t>
                      </m:r>
                      <m:r>
                        <a:rPr lang="en-CA" b="0" i="1" smtClean="0">
                          <a:latin typeface="Cambria Math"/>
                        </a:rPr>
                        <m:t>𝐵</m:t>
                      </m:r>
                      <m:r>
                        <a:rPr lang="en-CA" b="0" i="1" smtClean="0">
                          <a:latin typeface="Cambria Math"/>
                        </a:rPr>
                        <m:t>−16</m:t>
                      </m:r>
                      <m:r>
                        <a:rPr lang="en-CA" b="0" i="1" smtClean="0">
                          <a:latin typeface="Cambria Math"/>
                        </a:rPr>
                        <m:t>𝐵</m:t>
                      </m:r>
                      <m:r>
                        <a:rPr lang="en-CA" b="0" i="1" smtClean="0">
                          <a:latin typeface="Cambria Math"/>
                        </a:rPr>
                        <m:t>=1</m:t>
                      </m:r>
                    </m:oMath>
                  </m:oMathPara>
                </a14:m>
                <a:endParaRPr lang="en-CA"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−20</m:t>
                      </m:r>
                      <m:r>
                        <a:rPr lang="en-CA" b="0" i="1" smtClean="0">
                          <a:latin typeface="Cambria Math"/>
                        </a:rPr>
                        <m:t>𝐵</m:t>
                      </m:r>
                      <m:r>
                        <a:rPr lang="en-CA" b="0" i="1" smtClean="0">
                          <a:latin typeface="Cambria Math"/>
                        </a:rPr>
                        <m:t>=1</m:t>
                      </m:r>
                    </m:oMath>
                  </m:oMathPara>
                </a14:m>
                <a:endParaRPr lang="en-CA" b="0" dirty="0" smtClean="0"/>
              </a:p>
            </p:txBody>
          </p:sp>
        </mc:Choice>
        <mc:Fallback xmlns="">
          <p:sp>
            <p:nvSpPr>
              <p:cNvPr id="7" name="TextBox 6"/>
              <p:cNvSpPr txBox="1">
                <a:spLocks noRot="1" noChangeAspect="1" noMove="1" noResize="1" noEditPoints="1" noAdjustHandles="1" noChangeArrowheads="1" noChangeShapeType="1" noTextEdit="1"/>
              </p:cNvSpPr>
              <p:nvPr/>
            </p:nvSpPr>
            <p:spPr>
              <a:xfrm>
                <a:off x="732368" y="1524000"/>
                <a:ext cx="2326213" cy="1787284"/>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051589" y="1524000"/>
                <a:ext cx="3194272" cy="123508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𝐵</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20</m:t>
                          </m:r>
                        </m:den>
                      </m:f>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𝐴</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m:t>
                          </m:r>
                        </m:den>
                      </m:f>
                      <m:r>
                        <a:rPr lang="en-CA" b="0" i="1" smtClean="0">
                          <a:latin typeface="Cambria Math"/>
                        </a:rPr>
                        <m:t>𝐵</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m:t>
                          </m:r>
                        </m:den>
                      </m:f>
                      <m:d>
                        <m:dPr>
                          <m:ctrlPr>
                            <a:rPr lang="en-CA" b="0" i="1" smtClean="0">
                              <a:latin typeface="Cambria Math"/>
                            </a:rPr>
                          </m:ctrlPr>
                        </m:dPr>
                        <m:e>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20</m:t>
                              </m:r>
                            </m:den>
                          </m:f>
                        </m:e>
                      </m:d>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40</m:t>
                          </m:r>
                        </m:den>
                      </m:f>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4051589" y="1524000"/>
                <a:ext cx="3194272" cy="1235082"/>
              </a:xfrm>
              <a:prstGeom prst="rect">
                <a:avLst/>
              </a:prstGeom>
              <a:blipFill rotWithShape="1">
                <a:blip r:embed="rId4"/>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563874" y="3733800"/>
                <a:ext cx="3368551" cy="6127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40</m:t>
                          </m:r>
                        </m:den>
                      </m:f>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20</m:t>
                          </m:r>
                        </m:den>
                      </m:f>
                      <m:r>
                        <m:rPr>
                          <m:sty m:val="p"/>
                        </m:rPr>
                        <a:rPr lang="en-CA" b="0" i="0" smtClean="0">
                          <a:latin typeface="Cambria Math"/>
                        </a:rPr>
                        <m:t>sin</m:t>
                      </m:r>
                      <m:r>
                        <a:rPr lang="en-CA" b="0" i="1" smtClean="0">
                          <a:latin typeface="Cambria Math"/>
                        </a:rPr>
                        <m:t>⁡(2</m:t>
                      </m:r>
                      <m:r>
                        <a:rPr lang="en-CA" b="0" i="1" smtClean="0">
                          <a:latin typeface="Cambria Math"/>
                        </a:rPr>
                        <m:t>𝑡</m:t>
                      </m:r>
                      <m:r>
                        <a:rPr lang="en-CA" b="0" i="1" smtClean="0">
                          <a:latin typeface="Cambria Math"/>
                        </a:rPr>
                        <m:t>)</m:t>
                      </m:r>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2563874" y="3733800"/>
                <a:ext cx="3368551" cy="612732"/>
              </a:xfrm>
              <a:prstGeom prst="rect">
                <a:avLst/>
              </a:prstGeom>
              <a:blipFill rotWithShape="1">
                <a:blip r:embed="rId5"/>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1732236" y="5029200"/>
                <a:ext cx="5031827" cy="118814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CA" i="1" smtClean="0">
                          <a:latin typeface="Cambria Math"/>
                        </a:rPr>
                        <m:t>𝑦</m:t>
                      </m:r>
                      <m:d>
                        <m:dPr>
                          <m:ctrlPr>
                            <a:rPr lang="en-CA" i="1">
                              <a:latin typeface="Cambria Math"/>
                            </a:rPr>
                          </m:ctrlPr>
                        </m:dPr>
                        <m:e>
                          <m:r>
                            <a:rPr lang="en-CA" i="1">
                              <a:latin typeface="Cambria Math"/>
                            </a:rPr>
                            <m:t>𝑡</m:t>
                          </m:r>
                        </m:e>
                      </m:d>
                      <m:r>
                        <a:rPr lang="en-CA" i="1">
                          <a:latin typeface="Cambria Math"/>
                        </a:rPr>
                        <m:t>=</m:t>
                      </m:r>
                      <m:sSub>
                        <m:sSubPr>
                          <m:ctrlPr>
                            <a:rPr lang="en-CA" i="1">
                              <a:latin typeface="Cambria Math"/>
                            </a:rPr>
                          </m:ctrlPr>
                        </m:sSubPr>
                        <m:e>
                          <m:r>
                            <a:rPr lang="en-CA" i="1">
                              <a:latin typeface="Cambria Math"/>
                            </a:rPr>
                            <m:t>𝑦</m:t>
                          </m:r>
                        </m:e>
                        <m:sub>
                          <m:r>
                            <a:rPr lang="en-CA" i="1">
                              <a:latin typeface="Cambria Math"/>
                            </a:rPr>
                            <m:t>𝑐</m:t>
                          </m:r>
                        </m:sub>
                      </m:sSub>
                      <m:d>
                        <m:dPr>
                          <m:ctrlPr>
                            <a:rPr lang="en-CA" i="1">
                              <a:latin typeface="Cambria Math"/>
                            </a:rPr>
                          </m:ctrlPr>
                        </m:dPr>
                        <m:e>
                          <m:r>
                            <a:rPr lang="en-CA" i="1">
                              <a:latin typeface="Cambria Math"/>
                            </a:rPr>
                            <m:t>𝑡</m:t>
                          </m:r>
                        </m:e>
                      </m:d>
                      <m:r>
                        <a:rPr lang="en-CA">
                          <a:latin typeface="Cambria Math"/>
                        </a:rPr>
                        <m:t>+</m:t>
                      </m:r>
                      <m:sSub>
                        <m:sSubPr>
                          <m:ctrlPr>
                            <a:rPr lang="en-CA" i="1">
                              <a:latin typeface="Cambria Math"/>
                            </a:rPr>
                          </m:ctrlPr>
                        </m:sSubPr>
                        <m:e>
                          <m:r>
                            <a:rPr lang="en-CA" i="1">
                              <a:latin typeface="Cambria Math"/>
                            </a:rPr>
                            <m:t>𝑦</m:t>
                          </m:r>
                        </m:e>
                        <m:sub>
                          <m:r>
                            <a:rPr lang="en-CA" i="1">
                              <a:latin typeface="Cambria Math"/>
                            </a:rPr>
                            <m:t>𝑝</m:t>
                          </m:r>
                        </m:sub>
                      </m:sSub>
                      <m:d>
                        <m:dPr>
                          <m:ctrlPr>
                            <a:rPr lang="en-CA" i="1">
                              <a:latin typeface="Cambria Math"/>
                            </a:rPr>
                          </m:ctrlPr>
                        </m:dPr>
                        <m:e>
                          <m:r>
                            <a:rPr lang="en-CA" i="1">
                              <a:latin typeface="Cambria Math"/>
                            </a:rPr>
                            <m:t>𝑡</m:t>
                          </m:r>
                        </m:e>
                      </m:d>
                    </m:oMath>
                  </m:oMathPara>
                </a14:m>
                <a:endParaRPr lang="en-CA"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𝑦</m:t>
                      </m:r>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i="1">
                              <a:latin typeface="Cambria Math"/>
                            </a:rPr>
                          </m:ctrlPr>
                        </m:sSubPr>
                        <m:e>
                          <m:r>
                            <a:rPr lang="en-CA" i="1">
                              <a:latin typeface="Cambria Math"/>
                            </a:rPr>
                            <m:t>𝑐</m:t>
                          </m:r>
                        </m:e>
                        <m:sub>
                          <m:r>
                            <a:rPr lang="en-CA" i="1">
                              <a:latin typeface="Cambria Math"/>
                            </a:rPr>
                            <m:t>1</m:t>
                          </m:r>
                        </m:sub>
                      </m:sSub>
                      <m:sSup>
                        <m:sSupPr>
                          <m:ctrlPr>
                            <a:rPr lang="en-CA" i="1">
                              <a:latin typeface="Cambria Math"/>
                            </a:rPr>
                          </m:ctrlPr>
                        </m:sSupPr>
                        <m:e>
                          <m:r>
                            <a:rPr lang="en-CA" i="1">
                              <a:latin typeface="Cambria Math"/>
                            </a:rPr>
                            <m:t>𝑒</m:t>
                          </m:r>
                        </m:e>
                        <m:sup>
                          <m:r>
                            <a:rPr lang="en-CA" i="1">
                              <a:latin typeface="Cambria Math"/>
                            </a:rPr>
                            <m:t>−2</m:t>
                          </m:r>
                          <m:r>
                            <a:rPr lang="en-CA" i="1">
                              <a:latin typeface="Cambria Math"/>
                            </a:rPr>
                            <m:t>𝑡</m:t>
                          </m:r>
                        </m:sup>
                      </m:sSup>
                      <m:r>
                        <a:rPr lang="en-CA" i="1">
                          <a:latin typeface="Cambria Math"/>
                        </a:rPr>
                        <m:t>+</m:t>
                      </m:r>
                      <m:sSub>
                        <m:sSubPr>
                          <m:ctrlPr>
                            <a:rPr lang="en-CA" i="1">
                              <a:latin typeface="Cambria Math"/>
                            </a:rPr>
                          </m:ctrlPr>
                        </m:sSubPr>
                        <m:e>
                          <m:r>
                            <a:rPr lang="en-CA" i="1">
                              <a:latin typeface="Cambria Math"/>
                            </a:rPr>
                            <m:t>𝑐</m:t>
                          </m:r>
                        </m:e>
                        <m:sub>
                          <m:r>
                            <a:rPr lang="en-CA" i="1">
                              <a:latin typeface="Cambria Math"/>
                            </a:rPr>
                            <m:t>2</m:t>
                          </m:r>
                        </m:sub>
                      </m:sSub>
                      <m:sSup>
                        <m:sSupPr>
                          <m:ctrlPr>
                            <a:rPr lang="en-CA" i="1">
                              <a:latin typeface="Cambria Math"/>
                            </a:rPr>
                          </m:ctrlPr>
                        </m:sSupPr>
                        <m:e>
                          <m:r>
                            <a:rPr lang="en-CA" i="1">
                              <a:latin typeface="Cambria Math"/>
                            </a:rPr>
                            <m:t>𝑒</m:t>
                          </m:r>
                        </m:e>
                        <m:sup>
                          <m:r>
                            <a:rPr lang="en-CA" i="1">
                              <a:latin typeface="Cambria Math"/>
                            </a:rPr>
                            <m:t>6</m:t>
                          </m:r>
                          <m:r>
                            <a:rPr lang="en-CA" i="1">
                              <a:latin typeface="Cambria Math"/>
                            </a:rPr>
                            <m:t>𝑡</m:t>
                          </m:r>
                        </m:sup>
                      </m:sSup>
                      <m:r>
                        <a:rPr lang="en-CA" b="0" i="1" smtClean="0">
                          <a:latin typeface="Cambria Math"/>
                        </a:rPr>
                        <m:t>+</m:t>
                      </m:r>
                      <m:f>
                        <m:fPr>
                          <m:ctrlPr>
                            <a:rPr lang="en-CA" i="1">
                              <a:latin typeface="Cambria Math"/>
                            </a:rPr>
                          </m:ctrlPr>
                        </m:fPr>
                        <m:num>
                          <m:r>
                            <a:rPr lang="en-CA" i="1">
                              <a:latin typeface="Cambria Math"/>
                            </a:rPr>
                            <m:t>1</m:t>
                          </m:r>
                        </m:num>
                        <m:den>
                          <m:r>
                            <a:rPr lang="en-CA" i="1">
                              <a:latin typeface="Cambria Math"/>
                            </a:rPr>
                            <m:t>40</m:t>
                          </m:r>
                        </m:den>
                      </m:f>
                      <m:func>
                        <m:funcPr>
                          <m:ctrlPr>
                            <a:rPr lang="en-CA" i="1">
                              <a:latin typeface="Cambria Math"/>
                            </a:rPr>
                          </m:ctrlPr>
                        </m:funcPr>
                        <m:fName>
                          <m:r>
                            <m:rPr>
                              <m:sty m:val="p"/>
                            </m:rPr>
                            <a:rPr lang="en-CA">
                              <a:latin typeface="Cambria Math"/>
                            </a:rPr>
                            <m:t>cos</m:t>
                          </m:r>
                        </m:fName>
                        <m:e>
                          <m:d>
                            <m:dPr>
                              <m:ctrlPr>
                                <a:rPr lang="en-CA" i="1">
                                  <a:latin typeface="Cambria Math"/>
                                </a:rPr>
                              </m:ctrlPr>
                            </m:dPr>
                            <m:e>
                              <m:r>
                                <a:rPr lang="en-CA" i="1">
                                  <a:latin typeface="Cambria Math"/>
                                </a:rPr>
                                <m:t>2</m:t>
                              </m:r>
                              <m:r>
                                <a:rPr lang="en-CA" i="1">
                                  <a:latin typeface="Cambria Math"/>
                                </a:rPr>
                                <m:t>𝑡</m:t>
                              </m:r>
                            </m:e>
                          </m:d>
                        </m:e>
                      </m:func>
                      <m:r>
                        <a:rPr lang="en-CA" i="1">
                          <a:latin typeface="Cambria Math"/>
                        </a:rPr>
                        <m:t>−</m:t>
                      </m:r>
                      <m:f>
                        <m:fPr>
                          <m:ctrlPr>
                            <a:rPr lang="en-CA" i="1">
                              <a:latin typeface="Cambria Math"/>
                            </a:rPr>
                          </m:ctrlPr>
                        </m:fPr>
                        <m:num>
                          <m:r>
                            <a:rPr lang="en-CA" i="1">
                              <a:latin typeface="Cambria Math"/>
                            </a:rPr>
                            <m:t>1</m:t>
                          </m:r>
                        </m:num>
                        <m:den>
                          <m:r>
                            <a:rPr lang="en-CA" i="1">
                              <a:latin typeface="Cambria Math"/>
                            </a:rPr>
                            <m:t>20</m:t>
                          </m:r>
                        </m:den>
                      </m:f>
                      <m:r>
                        <m:rPr>
                          <m:sty m:val="p"/>
                        </m:rPr>
                        <a:rPr lang="en-CA">
                          <a:latin typeface="Cambria Math"/>
                        </a:rPr>
                        <m:t>sin</m:t>
                      </m:r>
                      <m:r>
                        <a:rPr lang="en-CA" i="1">
                          <a:latin typeface="Cambria Math"/>
                        </a:rPr>
                        <m:t>⁡(2</m:t>
                      </m:r>
                      <m:r>
                        <a:rPr lang="en-CA" i="1">
                          <a:latin typeface="Cambria Math"/>
                        </a:rPr>
                        <m:t>𝑡</m:t>
                      </m:r>
                      <m:r>
                        <a:rPr lang="en-CA" i="1">
                          <a:latin typeface="Cambria Math"/>
                        </a:rPr>
                        <m:t>)</m:t>
                      </m:r>
                    </m:oMath>
                  </m:oMathPara>
                </a14:m>
                <a:endParaRPr lang="en-CA" dirty="0"/>
              </a:p>
              <a:p>
                <a:endParaRPr lang="en-CA" dirty="0"/>
              </a:p>
            </p:txBody>
          </p:sp>
        </mc:Choice>
        <mc:Fallback xmlns="">
          <p:sp>
            <p:nvSpPr>
              <p:cNvPr id="10" name="Rectangle 9"/>
              <p:cNvSpPr>
                <a:spLocks noRot="1" noChangeAspect="1" noMove="1" noResize="1" noEditPoints="1" noAdjustHandles="1" noChangeArrowheads="1" noChangeShapeType="1" noTextEdit="1"/>
              </p:cNvSpPr>
              <p:nvPr/>
            </p:nvSpPr>
            <p:spPr>
              <a:xfrm>
                <a:off x="1732236" y="5029200"/>
                <a:ext cx="5031827" cy="1188146"/>
              </a:xfrm>
              <a:prstGeom prst="rect">
                <a:avLst/>
              </a:prstGeom>
              <a:blipFill rotWithShape="1">
                <a:blip r:embed="rId6"/>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3555808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a:bodyPr>
          <a:lstStyle/>
          <a:p>
            <a:pPr algn="l"/>
            <a:r>
              <a:rPr lang="en-US" sz="4000" dirty="0" smtClean="0"/>
              <a:t>Example 3</a:t>
            </a:r>
            <a:endParaRPr lang="en-US" sz="4000" dirty="0"/>
          </a:p>
        </p:txBody>
      </p:sp>
      <p:sp>
        <p:nvSpPr>
          <p:cNvPr id="3" name="Content Placeholder 2"/>
          <p:cNvSpPr>
            <a:spLocks noGrp="1"/>
          </p:cNvSpPr>
          <p:nvPr>
            <p:ph idx="1"/>
          </p:nvPr>
        </p:nvSpPr>
        <p:spPr>
          <a:xfrm>
            <a:off x="457200" y="1265237"/>
            <a:ext cx="8305800" cy="4983163"/>
          </a:xfrm>
        </p:spPr>
        <p:txBody>
          <a:bodyPr>
            <a:normAutofit/>
          </a:bodyPr>
          <a:lstStyle/>
          <a:p>
            <a:r>
              <a:rPr lang="en-US" sz="1800" dirty="0" smtClean="0"/>
              <a:t>Find the particular solution for the following differential equation.</a:t>
            </a:r>
          </a:p>
          <a:p>
            <a:endParaRPr lang="en-US" sz="1800" dirty="0"/>
          </a:p>
          <a:p>
            <a:endParaRPr lang="en-US" sz="1800" dirty="0" smtClean="0"/>
          </a:p>
          <a:p>
            <a:r>
              <a:rPr lang="en-US" sz="1800" b="1" i="1" dirty="0" smtClean="0"/>
              <a:t>Solution</a:t>
            </a:r>
          </a:p>
          <a:p>
            <a:r>
              <a:rPr lang="en-US" sz="1800" i="1" dirty="0"/>
              <a:t>g(t)</a:t>
            </a:r>
            <a:r>
              <a:rPr lang="en-US" sz="1800" dirty="0"/>
              <a:t> is a cubic </a:t>
            </a:r>
            <a:r>
              <a:rPr lang="en-US" sz="1800" dirty="0" smtClean="0"/>
              <a:t>polynomial, try the </a:t>
            </a:r>
            <a:r>
              <a:rPr lang="en-US" sz="1800" dirty="0"/>
              <a:t>guess for the particular </a:t>
            </a:r>
            <a:r>
              <a:rPr lang="en-US" sz="1800" dirty="0" smtClean="0"/>
              <a:t>solution</a:t>
            </a:r>
          </a:p>
          <a:p>
            <a:endParaRPr lang="en-US" sz="1800" dirty="0"/>
          </a:p>
          <a:p>
            <a:endParaRPr lang="en-US" sz="1800" dirty="0"/>
          </a:p>
          <a:p>
            <a:r>
              <a:rPr lang="en-US" sz="1800" dirty="0" smtClean="0"/>
              <a:t>Find a couple of derivatives</a:t>
            </a:r>
          </a:p>
          <a:p>
            <a:endParaRPr lang="en-US" sz="1800" dirty="0"/>
          </a:p>
          <a:p>
            <a:endParaRPr lang="en-US" sz="1800" dirty="0" smtClean="0"/>
          </a:p>
          <a:p>
            <a:r>
              <a:rPr lang="en-US" sz="1800" dirty="0"/>
              <a:t>P</a:t>
            </a:r>
            <a:r>
              <a:rPr lang="en-US" sz="1800" dirty="0" smtClean="0"/>
              <a:t>lug these into </a:t>
            </a:r>
            <a:r>
              <a:rPr lang="en-US" sz="1800" dirty="0"/>
              <a:t>the differential equation.</a:t>
            </a:r>
          </a:p>
          <a:p>
            <a:endParaRPr lang="en-US" dirty="0"/>
          </a:p>
        </p:txBody>
      </p:sp>
      <mc:AlternateContent xmlns:mc="http://schemas.openxmlformats.org/markup-compatibility/2006" xmlns:a14="http://schemas.microsoft.com/office/drawing/2010/main">
        <mc:Choice Requires="a14">
          <p:sp>
            <p:nvSpPr>
              <p:cNvPr id="7" name="TextBox 6"/>
              <p:cNvSpPr txBox="1"/>
              <p:nvPr/>
            </p:nvSpPr>
            <p:spPr>
              <a:xfrm>
                <a:off x="2590800" y="1752600"/>
                <a:ext cx="3204788"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−12</m:t>
                      </m:r>
                      <m:r>
                        <a:rPr lang="en-CA" b="0" i="1" smtClean="0">
                          <a:latin typeface="Cambria Math"/>
                        </a:rPr>
                        <m:t>𝑦</m:t>
                      </m:r>
                      <m:r>
                        <a:rPr lang="en-CA" b="0" i="1" smtClean="0">
                          <a:latin typeface="Cambria Math"/>
                        </a:rPr>
                        <m:t>=2</m:t>
                      </m:r>
                      <m:sSup>
                        <m:sSupPr>
                          <m:ctrlPr>
                            <a:rPr lang="en-CA" b="0" i="1" smtClean="0">
                              <a:latin typeface="Cambria Math"/>
                            </a:rPr>
                          </m:ctrlPr>
                        </m:sSupPr>
                        <m:e>
                          <m:r>
                            <a:rPr lang="en-CA" b="0" i="1" smtClean="0">
                              <a:latin typeface="Cambria Math"/>
                            </a:rPr>
                            <m:t>𝑡</m:t>
                          </m:r>
                        </m:e>
                        <m:sup>
                          <m:r>
                            <a:rPr lang="en-CA" b="0" i="1" smtClean="0">
                              <a:latin typeface="Cambria Math"/>
                            </a:rPr>
                            <m:t>3</m:t>
                          </m:r>
                        </m:sup>
                      </m:sSup>
                      <m:r>
                        <a:rPr lang="en-CA" b="0" i="1" smtClean="0">
                          <a:latin typeface="Cambria Math"/>
                        </a:rPr>
                        <m:t>−</m:t>
                      </m:r>
                      <m:r>
                        <a:rPr lang="en-CA" b="0" i="1" smtClean="0">
                          <a:latin typeface="Cambria Math"/>
                        </a:rPr>
                        <m:t>𝑡</m:t>
                      </m:r>
                      <m:r>
                        <a:rPr lang="en-CA" b="0" i="1" smtClean="0">
                          <a:latin typeface="Cambria Math"/>
                        </a:rPr>
                        <m:t>+3</m:t>
                      </m:r>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2590800" y="1752600"/>
                <a:ext cx="3204788" cy="369332"/>
              </a:xfrm>
              <a:prstGeom prst="rect">
                <a:avLst/>
              </a:prstGeom>
              <a:blipFill rotWithShape="1">
                <a:blip r:embed="rId2"/>
                <a:stretch>
                  <a:fillRect b="-1166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2687557" y="3124200"/>
                <a:ext cx="3011274" cy="3962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𝐴𝑡</m:t>
                          </m:r>
                        </m:e>
                        <m:sup>
                          <m:r>
                            <a:rPr lang="en-CA" b="0" i="1" smtClean="0">
                              <a:latin typeface="Cambria Math"/>
                            </a:rPr>
                            <m:t>3</m:t>
                          </m:r>
                        </m:sup>
                      </m:sSup>
                      <m:r>
                        <a:rPr lang="en-CA" b="0" i="1" smtClean="0">
                          <a:latin typeface="Cambria Math"/>
                        </a:rPr>
                        <m:t>+</m:t>
                      </m:r>
                      <m:r>
                        <a:rPr lang="en-CA" b="0" i="1" smtClean="0">
                          <a:latin typeface="Cambria Math"/>
                        </a:rPr>
                        <m:t>𝐵</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m:t>
                      </m:r>
                      <m:r>
                        <a:rPr lang="en-CA" b="0" i="1" smtClean="0">
                          <a:latin typeface="Cambria Math"/>
                        </a:rPr>
                        <m:t>𝐶𝑡</m:t>
                      </m:r>
                      <m:r>
                        <a:rPr lang="en-CA" b="0" i="1" smtClean="0">
                          <a:latin typeface="Cambria Math"/>
                        </a:rPr>
                        <m:t>+</m:t>
                      </m:r>
                      <m:r>
                        <a:rPr lang="en-CA" b="0" i="1" smtClean="0">
                          <a:latin typeface="Cambria Math"/>
                        </a:rPr>
                        <m:t>𝐷</m:t>
                      </m:r>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2687557" y="3124200"/>
                <a:ext cx="3011274" cy="396262"/>
              </a:xfrm>
              <a:prstGeom prst="rect">
                <a:avLst/>
              </a:prstGeom>
              <a:blipFill rotWithShape="1">
                <a:blip r:embed="rId3"/>
                <a:stretch>
                  <a:fillRect b="-1538"/>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883444" y="3886200"/>
                <a:ext cx="2619499" cy="69467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=3</m:t>
                      </m:r>
                      <m:r>
                        <a:rPr lang="en-CA" b="0" i="1" smtClean="0">
                          <a:latin typeface="Cambria Math"/>
                        </a:rPr>
                        <m:t>𝐴</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+2</m:t>
                      </m:r>
                      <m:r>
                        <a:rPr lang="en-CA" b="0" i="1" smtClean="0">
                          <a:latin typeface="Cambria Math"/>
                        </a:rPr>
                        <m:t>𝐵𝑡</m:t>
                      </m:r>
                      <m:r>
                        <a:rPr lang="en-CA" b="0" i="1" smtClean="0">
                          <a:latin typeface="Cambria Math"/>
                        </a:rPr>
                        <m:t>+</m:t>
                      </m:r>
                      <m:r>
                        <a:rPr lang="en-CA" b="0" i="1" smtClean="0">
                          <a:latin typeface="Cambria Math"/>
                        </a:rPr>
                        <m:t>𝐶</m:t>
                      </m:r>
                    </m:oMath>
                  </m:oMathPara>
                </a14:m>
                <a:endParaRPr lang="en-CA" b="0" dirty="0" smtClean="0"/>
              </a:p>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=6</m:t>
                      </m:r>
                      <m:r>
                        <a:rPr lang="en-CA" b="0" i="1" smtClean="0">
                          <a:latin typeface="Cambria Math"/>
                        </a:rPr>
                        <m:t>𝐴𝑡</m:t>
                      </m:r>
                      <m:r>
                        <a:rPr lang="en-CA" b="0" i="1" smtClean="0">
                          <a:latin typeface="Cambria Math"/>
                        </a:rPr>
                        <m:t>+2</m:t>
                      </m:r>
                      <m:r>
                        <a:rPr lang="en-CA" b="0" i="1" smtClean="0">
                          <a:latin typeface="Cambria Math"/>
                        </a:rPr>
                        <m:t>𝐵</m:t>
                      </m:r>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2883444" y="3886200"/>
                <a:ext cx="2619499" cy="694677"/>
              </a:xfrm>
              <a:prstGeom prst="rect">
                <a:avLst/>
              </a:prstGeom>
              <a:blipFill rotWithShape="1">
                <a:blip r:embed="rId4"/>
                <a:stretch>
                  <a:fillRect b="-88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262214" y="5029200"/>
                <a:ext cx="8622104" cy="92333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i="1">
                              <a:latin typeface="Cambria Math"/>
                            </a:rPr>
                            <m:t>𝑦</m:t>
                          </m:r>
                        </m:e>
                        <m:sup>
                          <m:r>
                            <a:rPr lang="en-CA" i="1">
                              <a:latin typeface="Cambria Math"/>
                            </a:rPr>
                            <m:t>′′</m:t>
                          </m:r>
                        </m:sup>
                      </m:sSup>
                      <m:r>
                        <a:rPr lang="en-CA" i="1">
                          <a:latin typeface="Cambria Math"/>
                        </a:rPr>
                        <m:t>−4</m:t>
                      </m:r>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−12</m:t>
                      </m:r>
                      <m:r>
                        <a:rPr lang="en-CA" i="1">
                          <a:latin typeface="Cambria Math"/>
                        </a:rPr>
                        <m:t>𝑦</m:t>
                      </m:r>
                      <m:r>
                        <a:rPr lang="en-CA" i="1">
                          <a:latin typeface="Cambria Math"/>
                        </a:rPr>
                        <m:t>=2</m:t>
                      </m:r>
                      <m:sSup>
                        <m:sSupPr>
                          <m:ctrlPr>
                            <a:rPr lang="en-CA" i="1">
                              <a:latin typeface="Cambria Math"/>
                            </a:rPr>
                          </m:ctrlPr>
                        </m:sSupPr>
                        <m:e>
                          <m:r>
                            <a:rPr lang="en-CA" i="1">
                              <a:latin typeface="Cambria Math"/>
                            </a:rPr>
                            <m:t>𝑡</m:t>
                          </m:r>
                        </m:e>
                        <m:sup>
                          <m:r>
                            <a:rPr lang="en-CA" i="1">
                              <a:latin typeface="Cambria Math"/>
                            </a:rPr>
                            <m:t>3</m:t>
                          </m:r>
                        </m:sup>
                      </m:sSup>
                      <m:r>
                        <a:rPr lang="en-CA" i="1">
                          <a:latin typeface="Cambria Math"/>
                        </a:rPr>
                        <m:t>−</m:t>
                      </m:r>
                      <m:r>
                        <a:rPr lang="en-CA" i="1">
                          <a:latin typeface="Cambria Math"/>
                        </a:rPr>
                        <m:t>𝑡</m:t>
                      </m:r>
                      <m:r>
                        <a:rPr lang="en-CA" i="1">
                          <a:latin typeface="Cambria Math"/>
                        </a:rPr>
                        <m:t>+3</m:t>
                      </m:r>
                    </m:oMath>
                  </m:oMathPara>
                </a14:m>
                <a:endParaRPr lang="en-CA" dirty="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i="1">
                              <a:latin typeface="Cambria Math"/>
                            </a:rPr>
                            <m:t>6</m:t>
                          </m:r>
                          <m:r>
                            <a:rPr lang="en-CA" i="1">
                              <a:latin typeface="Cambria Math"/>
                            </a:rPr>
                            <m:t>𝐴𝑡</m:t>
                          </m:r>
                          <m:r>
                            <a:rPr lang="en-CA" i="1">
                              <a:latin typeface="Cambria Math"/>
                            </a:rPr>
                            <m:t>+2</m:t>
                          </m:r>
                          <m:r>
                            <a:rPr lang="en-CA" i="1">
                              <a:latin typeface="Cambria Math"/>
                            </a:rPr>
                            <m:t>𝐵</m:t>
                          </m:r>
                        </m:e>
                      </m:d>
                      <m:r>
                        <a:rPr lang="en-CA" b="0" i="1" smtClean="0">
                          <a:latin typeface="Cambria Math"/>
                        </a:rPr>
                        <m:t>−4</m:t>
                      </m:r>
                      <m:d>
                        <m:dPr>
                          <m:ctrlPr>
                            <a:rPr lang="en-CA" b="0" i="1" smtClean="0">
                              <a:latin typeface="Cambria Math"/>
                            </a:rPr>
                          </m:ctrlPr>
                        </m:dPr>
                        <m:e>
                          <m:r>
                            <a:rPr lang="en-CA" i="1">
                              <a:latin typeface="Cambria Math"/>
                            </a:rPr>
                            <m:t>3</m:t>
                          </m:r>
                          <m:r>
                            <a:rPr lang="en-CA" i="1">
                              <a:latin typeface="Cambria Math"/>
                            </a:rPr>
                            <m:t>𝐴</m:t>
                          </m:r>
                          <m:sSup>
                            <m:sSupPr>
                              <m:ctrlPr>
                                <a:rPr lang="en-CA" i="1">
                                  <a:latin typeface="Cambria Math"/>
                                </a:rPr>
                              </m:ctrlPr>
                            </m:sSupPr>
                            <m:e>
                              <m:r>
                                <a:rPr lang="en-CA" i="1">
                                  <a:latin typeface="Cambria Math"/>
                                </a:rPr>
                                <m:t>𝑡</m:t>
                              </m:r>
                            </m:e>
                            <m:sup>
                              <m:r>
                                <a:rPr lang="en-CA" i="1">
                                  <a:latin typeface="Cambria Math"/>
                                </a:rPr>
                                <m:t>2</m:t>
                              </m:r>
                            </m:sup>
                          </m:sSup>
                          <m:r>
                            <a:rPr lang="en-CA" i="1">
                              <a:latin typeface="Cambria Math"/>
                            </a:rPr>
                            <m:t>+2</m:t>
                          </m:r>
                          <m:r>
                            <a:rPr lang="en-CA" i="1">
                              <a:latin typeface="Cambria Math"/>
                            </a:rPr>
                            <m:t>𝐵𝑡</m:t>
                          </m:r>
                          <m:r>
                            <a:rPr lang="en-CA" i="1">
                              <a:latin typeface="Cambria Math"/>
                            </a:rPr>
                            <m:t>+</m:t>
                          </m:r>
                          <m:r>
                            <a:rPr lang="en-CA" i="1">
                              <a:latin typeface="Cambria Math"/>
                            </a:rPr>
                            <m:t>𝐶</m:t>
                          </m:r>
                        </m:e>
                      </m:d>
                      <m:r>
                        <a:rPr lang="en-CA" b="0" i="1" smtClean="0">
                          <a:latin typeface="Cambria Math"/>
                        </a:rPr>
                        <m:t>−12</m:t>
                      </m:r>
                      <m:d>
                        <m:dPr>
                          <m:ctrlPr>
                            <a:rPr lang="en-CA" b="0" i="1" smtClean="0">
                              <a:latin typeface="Cambria Math"/>
                            </a:rPr>
                          </m:ctrlPr>
                        </m:dPr>
                        <m:e>
                          <m:sSup>
                            <m:sSupPr>
                              <m:ctrlPr>
                                <a:rPr lang="en-CA" i="1">
                                  <a:latin typeface="Cambria Math"/>
                                </a:rPr>
                              </m:ctrlPr>
                            </m:sSupPr>
                            <m:e>
                              <m:r>
                                <a:rPr lang="en-CA" i="1">
                                  <a:latin typeface="Cambria Math"/>
                                </a:rPr>
                                <m:t>𝐴𝑡</m:t>
                              </m:r>
                            </m:e>
                            <m:sup>
                              <m:r>
                                <a:rPr lang="en-CA" i="1">
                                  <a:latin typeface="Cambria Math"/>
                                </a:rPr>
                                <m:t>3</m:t>
                              </m:r>
                            </m:sup>
                          </m:sSup>
                          <m:r>
                            <a:rPr lang="en-CA" i="1">
                              <a:latin typeface="Cambria Math"/>
                            </a:rPr>
                            <m:t>+</m:t>
                          </m:r>
                          <m:r>
                            <a:rPr lang="en-CA" i="1">
                              <a:latin typeface="Cambria Math"/>
                            </a:rPr>
                            <m:t>𝐵</m:t>
                          </m:r>
                          <m:sSup>
                            <m:sSupPr>
                              <m:ctrlPr>
                                <a:rPr lang="en-CA" i="1">
                                  <a:latin typeface="Cambria Math"/>
                                </a:rPr>
                              </m:ctrlPr>
                            </m:sSupPr>
                            <m:e>
                              <m:r>
                                <a:rPr lang="en-CA" i="1">
                                  <a:latin typeface="Cambria Math"/>
                                </a:rPr>
                                <m:t>𝑡</m:t>
                              </m:r>
                            </m:e>
                            <m:sup>
                              <m:r>
                                <a:rPr lang="en-CA" i="1">
                                  <a:latin typeface="Cambria Math"/>
                                </a:rPr>
                                <m:t>2</m:t>
                              </m:r>
                            </m:sup>
                          </m:sSup>
                          <m:r>
                            <a:rPr lang="en-CA" i="1">
                              <a:latin typeface="Cambria Math"/>
                            </a:rPr>
                            <m:t>+</m:t>
                          </m:r>
                          <m:r>
                            <a:rPr lang="en-CA" i="1">
                              <a:latin typeface="Cambria Math"/>
                            </a:rPr>
                            <m:t>𝐶𝑡</m:t>
                          </m:r>
                          <m:r>
                            <a:rPr lang="en-CA" i="1">
                              <a:latin typeface="Cambria Math"/>
                            </a:rPr>
                            <m:t>+</m:t>
                          </m:r>
                          <m:r>
                            <a:rPr lang="en-CA" i="1">
                              <a:latin typeface="Cambria Math"/>
                            </a:rPr>
                            <m:t>𝐷</m:t>
                          </m:r>
                        </m:e>
                      </m:d>
                      <m:r>
                        <a:rPr lang="en-CA" b="0" i="1" smtClean="0">
                          <a:latin typeface="Cambria Math"/>
                        </a:rPr>
                        <m:t>=</m:t>
                      </m:r>
                      <m:r>
                        <a:rPr lang="en-CA" i="1">
                          <a:latin typeface="Cambria Math"/>
                        </a:rPr>
                        <m:t>2</m:t>
                      </m:r>
                      <m:sSup>
                        <m:sSupPr>
                          <m:ctrlPr>
                            <a:rPr lang="en-CA" i="1">
                              <a:latin typeface="Cambria Math"/>
                            </a:rPr>
                          </m:ctrlPr>
                        </m:sSupPr>
                        <m:e>
                          <m:r>
                            <a:rPr lang="en-CA" i="1">
                              <a:latin typeface="Cambria Math"/>
                            </a:rPr>
                            <m:t>𝑡</m:t>
                          </m:r>
                        </m:e>
                        <m:sup>
                          <m:r>
                            <a:rPr lang="en-CA" i="1">
                              <a:latin typeface="Cambria Math"/>
                            </a:rPr>
                            <m:t>3</m:t>
                          </m:r>
                        </m:sup>
                      </m:sSup>
                      <m:r>
                        <a:rPr lang="en-CA" i="1">
                          <a:latin typeface="Cambria Math"/>
                        </a:rPr>
                        <m:t>−</m:t>
                      </m:r>
                      <m:r>
                        <a:rPr lang="en-CA" i="1">
                          <a:latin typeface="Cambria Math"/>
                        </a:rPr>
                        <m:t>𝑡</m:t>
                      </m:r>
                      <m:r>
                        <a:rPr lang="en-CA" i="1">
                          <a:latin typeface="Cambria Math"/>
                        </a:rPr>
                        <m:t>+3</m:t>
                      </m:r>
                    </m:oMath>
                  </m:oMathPara>
                </a14:m>
                <a:endParaRPr lang="en-CA" dirty="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b="0" i="1" smtClean="0">
                              <a:latin typeface="Cambria Math"/>
                            </a:rPr>
                            <m:t>−12</m:t>
                          </m:r>
                          <m:r>
                            <a:rPr lang="en-CA" b="0" i="1" smtClean="0">
                              <a:latin typeface="Cambria Math"/>
                            </a:rPr>
                            <m:t>𝐴</m:t>
                          </m:r>
                        </m:e>
                      </m:d>
                      <m:sSup>
                        <m:sSupPr>
                          <m:ctrlPr>
                            <a:rPr lang="en-CA" b="0" i="1" smtClean="0">
                              <a:latin typeface="Cambria Math"/>
                            </a:rPr>
                          </m:ctrlPr>
                        </m:sSupPr>
                        <m:e>
                          <m:r>
                            <a:rPr lang="en-CA" b="0" i="1" smtClean="0">
                              <a:latin typeface="Cambria Math"/>
                            </a:rPr>
                            <m:t>𝑡</m:t>
                          </m:r>
                        </m:e>
                        <m:sup>
                          <m:r>
                            <a:rPr lang="en-CA" b="0" i="1" smtClean="0">
                              <a:latin typeface="Cambria Math"/>
                            </a:rPr>
                            <m:t>3</m:t>
                          </m:r>
                        </m:sup>
                      </m:sSup>
                      <m:r>
                        <a:rPr lang="en-CA" b="0" i="1" smtClean="0">
                          <a:latin typeface="Cambria Math"/>
                        </a:rPr>
                        <m:t>+</m:t>
                      </m:r>
                      <m:d>
                        <m:dPr>
                          <m:ctrlPr>
                            <a:rPr lang="en-CA" b="0" i="1" smtClean="0">
                              <a:latin typeface="Cambria Math"/>
                            </a:rPr>
                          </m:ctrlPr>
                        </m:dPr>
                        <m:e>
                          <m:r>
                            <a:rPr lang="en-CA" b="0" i="1" smtClean="0">
                              <a:latin typeface="Cambria Math"/>
                            </a:rPr>
                            <m:t>−12</m:t>
                          </m:r>
                          <m:r>
                            <a:rPr lang="en-CA" b="0" i="1" smtClean="0">
                              <a:latin typeface="Cambria Math"/>
                            </a:rPr>
                            <m:t>𝐴</m:t>
                          </m:r>
                          <m:r>
                            <a:rPr lang="en-CA" b="0" i="1" smtClean="0">
                              <a:latin typeface="Cambria Math"/>
                            </a:rPr>
                            <m:t>−12</m:t>
                          </m:r>
                          <m:r>
                            <a:rPr lang="en-CA" b="0" i="1" smtClean="0">
                              <a:latin typeface="Cambria Math"/>
                            </a:rPr>
                            <m:t>𝐵</m:t>
                          </m:r>
                        </m:e>
                      </m:d>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m:t>
                      </m:r>
                      <m:d>
                        <m:dPr>
                          <m:ctrlPr>
                            <a:rPr lang="en-CA" b="0" i="1" smtClean="0">
                              <a:latin typeface="Cambria Math"/>
                            </a:rPr>
                          </m:ctrlPr>
                        </m:dPr>
                        <m:e>
                          <m:r>
                            <a:rPr lang="en-CA" b="0" i="1" smtClean="0">
                              <a:latin typeface="Cambria Math"/>
                            </a:rPr>
                            <m:t>6</m:t>
                          </m:r>
                          <m:r>
                            <a:rPr lang="en-CA" b="0" i="1" smtClean="0">
                              <a:latin typeface="Cambria Math"/>
                            </a:rPr>
                            <m:t>𝐴</m:t>
                          </m:r>
                          <m:r>
                            <a:rPr lang="en-CA" b="0" i="1" smtClean="0">
                              <a:latin typeface="Cambria Math"/>
                            </a:rPr>
                            <m:t>−8</m:t>
                          </m:r>
                          <m:r>
                            <a:rPr lang="en-CA" b="0" i="1" smtClean="0">
                              <a:latin typeface="Cambria Math"/>
                            </a:rPr>
                            <m:t>𝐵</m:t>
                          </m:r>
                          <m:r>
                            <a:rPr lang="en-CA" b="0" i="1" smtClean="0">
                              <a:latin typeface="Cambria Math"/>
                            </a:rPr>
                            <m:t>−12</m:t>
                          </m:r>
                          <m:r>
                            <a:rPr lang="en-CA" b="0" i="1" smtClean="0">
                              <a:latin typeface="Cambria Math"/>
                            </a:rPr>
                            <m:t>𝐶</m:t>
                          </m:r>
                        </m:e>
                      </m:d>
                      <m:r>
                        <a:rPr lang="en-CA" b="0" i="1" smtClean="0">
                          <a:latin typeface="Cambria Math"/>
                        </a:rPr>
                        <m:t>𝑡</m:t>
                      </m:r>
                      <m:r>
                        <a:rPr lang="en-CA" b="0" i="1" smtClean="0">
                          <a:latin typeface="Cambria Math"/>
                        </a:rPr>
                        <m:t>+</m:t>
                      </m:r>
                      <m:d>
                        <m:dPr>
                          <m:ctrlPr>
                            <a:rPr lang="en-CA" b="0" i="1" smtClean="0">
                              <a:latin typeface="Cambria Math"/>
                            </a:rPr>
                          </m:ctrlPr>
                        </m:dPr>
                        <m:e>
                          <m:r>
                            <a:rPr lang="en-CA" b="0" i="0" smtClean="0">
                              <a:latin typeface="Cambria Math"/>
                            </a:rPr>
                            <m:t>2</m:t>
                          </m:r>
                          <m:r>
                            <m:rPr>
                              <m:sty m:val="p"/>
                            </m:rPr>
                            <a:rPr lang="en-CA" b="0" i="0" smtClean="0">
                              <a:latin typeface="Cambria Math"/>
                            </a:rPr>
                            <m:t>B</m:t>
                          </m:r>
                          <m:r>
                            <a:rPr lang="en-CA" b="0" i="0" smtClean="0">
                              <a:latin typeface="Cambria Math"/>
                            </a:rPr>
                            <m:t>−4</m:t>
                          </m:r>
                          <m:r>
                            <m:rPr>
                              <m:sty m:val="p"/>
                            </m:rPr>
                            <a:rPr lang="en-CA" b="0" i="0" smtClean="0">
                              <a:latin typeface="Cambria Math"/>
                            </a:rPr>
                            <m:t>C</m:t>
                          </m:r>
                          <m:r>
                            <a:rPr lang="en-CA" b="0" i="0" smtClean="0">
                              <a:latin typeface="Cambria Math"/>
                            </a:rPr>
                            <m:t>−12</m:t>
                          </m:r>
                          <m:r>
                            <m:rPr>
                              <m:sty m:val="p"/>
                            </m:rPr>
                            <a:rPr lang="en-CA" b="0" i="0" smtClean="0">
                              <a:latin typeface="Cambria Math"/>
                            </a:rPr>
                            <m:t>D</m:t>
                          </m:r>
                        </m:e>
                      </m:d>
                      <m:r>
                        <a:rPr lang="en-CA" b="0" i="0" smtClean="0">
                          <a:latin typeface="Cambria Math"/>
                        </a:rPr>
                        <m:t>=</m:t>
                      </m:r>
                      <m:r>
                        <a:rPr lang="en-CA" i="1">
                          <a:latin typeface="Cambria Math"/>
                        </a:rPr>
                        <m:t>2</m:t>
                      </m:r>
                      <m:sSup>
                        <m:sSupPr>
                          <m:ctrlPr>
                            <a:rPr lang="en-CA" i="1">
                              <a:latin typeface="Cambria Math"/>
                            </a:rPr>
                          </m:ctrlPr>
                        </m:sSupPr>
                        <m:e>
                          <m:r>
                            <a:rPr lang="en-CA" i="1">
                              <a:latin typeface="Cambria Math"/>
                            </a:rPr>
                            <m:t>𝑡</m:t>
                          </m:r>
                        </m:e>
                        <m:sup>
                          <m:r>
                            <a:rPr lang="en-CA" i="1">
                              <a:latin typeface="Cambria Math"/>
                            </a:rPr>
                            <m:t>3</m:t>
                          </m:r>
                        </m:sup>
                      </m:sSup>
                      <m:r>
                        <a:rPr lang="en-CA" i="1">
                          <a:latin typeface="Cambria Math"/>
                        </a:rPr>
                        <m:t>−</m:t>
                      </m:r>
                      <m:r>
                        <a:rPr lang="en-CA" i="1">
                          <a:latin typeface="Cambria Math"/>
                        </a:rPr>
                        <m:t>𝑡</m:t>
                      </m:r>
                      <m:r>
                        <a:rPr lang="en-CA" i="1">
                          <a:latin typeface="Cambria Math"/>
                        </a:rPr>
                        <m:t>+3</m:t>
                      </m:r>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262214" y="5029200"/>
                <a:ext cx="8622104" cy="923330"/>
              </a:xfrm>
              <a:prstGeom prst="rect">
                <a:avLst/>
              </a:prstGeom>
              <a:blipFill rotWithShape="1">
                <a:blip r:embed="rId5"/>
                <a:stretch>
                  <a:fillRect/>
                </a:stretch>
              </a:blipFill>
            </p:spPr>
            <p:txBody>
              <a:bodyPr/>
              <a:lstStyle/>
              <a:p>
                <a:r>
                  <a:rPr lang="en-CA">
                    <a:noFill/>
                  </a:rPr>
                  <a:t> </a:t>
                </a:r>
              </a:p>
            </p:txBody>
          </p:sp>
        </mc:Fallback>
      </mc:AlternateContent>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a:bodyPr>
          <a:lstStyle/>
          <a:p>
            <a:r>
              <a:rPr lang="en-US" sz="1800" dirty="0" smtClean="0"/>
              <a:t>Set coefficients equal and solve</a:t>
            </a:r>
          </a:p>
          <a:p>
            <a:endParaRPr lang="en-US" dirty="0"/>
          </a:p>
          <a:p>
            <a:endParaRPr lang="en-US" dirty="0" smtClean="0"/>
          </a:p>
          <a:p>
            <a:endParaRPr lang="en-US" dirty="0"/>
          </a:p>
          <a:p>
            <a:endParaRPr lang="en-US" dirty="0" smtClean="0"/>
          </a:p>
          <a:p>
            <a:endParaRPr lang="en-US" dirty="0" smtClean="0"/>
          </a:p>
          <a:p>
            <a:r>
              <a:rPr lang="en-US" sz="1800" dirty="0" smtClean="0"/>
              <a:t>A </a:t>
            </a:r>
            <a:r>
              <a:rPr lang="en-US" sz="1800" dirty="0"/>
              <a:t>particular solution for this differential equation is then</a:t>
            </a:r>
          </a:p>
          <a:p>
            <a:endParaRPr lang="en-US" dirty="0" smtClean="0"/>
          </a:p>
          <a:p>
            <a:endParaRPr lang="en-US" dirty="0"/>
          </a:p>
        </p:txBody>
      </p:sp>
      <mc:AlternateContent xmlns:mc="http://schemas.openxmlformats.org/markup-compatibility/2006" xmlns:a14="http://schemas.microsoft.com/office/drawing/2010/main">
        <mc:Choice Requires="a14">
          <p:sp>
            <p:nvSpPr>
              <p:cNvPr id="6" name="TextBox 5"/>
              <p:cNvSpPr txBox="1"/>
              <p:nvPr/>
            </p:nvSpPr>
            <p:spPr>
              <a:xfrm>
                <a:off x="1143000" y="932477"/>
                <a:ext cx="3569054" cy="203132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b="0" i="1" smtClean="0">
                              <a:latin typeface="Cambria Math"/>
                            </a:rPr>
                            <m:t>𝑡</m:t>
                          </m:r>
                        </m:e>
                        <m:sup>
                          <m:r>
                            <a:rPr lang="en-CA" b="0" i="1" smtClean="0">
                              <a:latin typeface="Cambria Math"/>
                            </a:rPr>
                            <m:t>3</m:t>
                          </m:r>
                        </m:sup>
                      </m:sSup>
                      <m:r>
                        <a:rPr lang="en-CA" b="0" i="1" smtClean="0">
                          <a:latin typeface="Cambria Math"/>
                        </a:rPr>
                        <m:t>:                                     −12</m:t>
                      </m:r>
                      <m:r>
                        <a:rPr lang="en-CA" b="0" i="1" smtClean="0">
                          <a:latin typeface="Cambria Math"/>
                        </a:rPr>
                        <m:t>𝐴</m:t>
                      </m:r>
                      <m:r>
                        <a:rPr lang="en-CA" b="0" i="1" smtClean="0">
                          <a:latin typeface="Cambria Math"/>
                        </a:rPr>
                        <m:t>=2</m:t>
                      </m:r>
                    </m:oMath>
                  </m:oMathPara>
                </a14:m>
                <a:endParaRPr lang="en-CA" b="0" dirty="0" smtClean="0"/>
              </a:p>
              <a:p>
                <a:endParaRPr lang="en-CA" b="0" dirty="0" smtClean="0"/>
              </a:p>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                        −12</m:t>
                      </m:r>
                      <m:r>
                        <a:rPr lang="en-CA" b="0" i="1" smtClean="0">
                          <a:latin typeface="Cambria Math"/>
                        </a:rPr>
                        <m:t>𝐴</m:t>
                      </m:r>
                      <m:r>
                        <a:rPr lang="en-CA" b="0" i="1" smtClean="0">
                          <a:latin typeface="Cambria Math"/>
                        </a:rPr>
                        <m:t>−12</m:t>
                      </m:r>
                      <m:r>
                        <a:rPr lang="en-CA" b="0" i="1" smtClean="0">
                          <a:latin typeface="Cambria Math"/>
                        </a:rPr>
                        <m:t>𝐵</m:t>
                      </m:r>
                      <m:r>
                        <a:rPr lang="en-CA" b="0" i="1" smtClean="0">
                          <a:latin typeface="Cambria Math"/>
                        </a:rPr>
                        <m:t>=0</m:t>
                      </m:r>
                    </m:oMath>
                  </m:oMathPara>
                </a14:m>
                <a:endParaRPr lang="en-CA" b="0" dirty="0" smtClean="0"/>
              </a:p>
              <a:p>
                <a:endParaRPr lang="en-CA" b="0" dirty="0" smtClean="0"/>
              </a:p>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𝑡</m:t>
                          </m:r>
                        </m:e>
                        <m:sup>
                          <m:r>
                            <a:rPr lang="en-CA" b="0" i="1" smtClean="0">
                              <a:latin typeface="Cambria Math"/>
                            </a:rPr>
                            <m:t>1</m:t>
                          </m:r>
                        </m:sup>
                      </m:sSup>
                      <m:r>
                        <a:rPr lang="en-CA" b="0" i="1" smtClean="0">
                          <a:latin typeface="Cambria Math"/>
                        </a:rPr>
                        <m:t>:                6</m:t>
                      </m:r>
                      <m:r>
                        <a:rPr lang="en-CA" b="0" i="1" smtClean="0">
                          <a:latin typeface="Cambria Math"/>
                        </a:rPr>
                        <m:t>𝐴</m:t>
                      </m:r>
                      <m:r>
                        <a:rPr lang="en-CA" b="0" i="1" smtClean="0">
                          <a:latin typeface="Cambria Math"/>
                        </a:rPr>
                        <m:t>−8</m:t>
                      </m:r>
                      <m:r>
                        <a:rPr lang="en-CA" b="0" i="1" smtClean="0">
                          <a:latin typeface="Cambria Math"/>
                        </a:rPr>
                        <m:t>𝐵</m:t>
                      </m:r>
                      <m:r>
                        <a:rPr lang="en-CA" b="0" i="1" smtClean="0">
                          <a:latin typeface="Cambria Math"/>
                        </a:rPr>
                        <m:t>−12</m:t>
                      </m:r>
                      <m:r>
                        <a:rPr lang="en-CA" b="0" i="1" smtClean="0">
                          <a:latin typeface="Cambria Math"/>
                        </a:rPr>
                        <m:t>𝐶</m:t>
                      </m:r>
                      <m:r>
                        <a:rPr lang="en-CA" b="0" i="1" smtClean="0">
                          <a:latin typeface="Cambria Math"/>
                        </a:rPr>
                        <m:t>=−1</m:t>
                      </m:r>
                    </m:oMath>
                  </m:oMathPara>
                </a14:m>
                <a:endParaRPr lang="en-CA" b="0" dirty="0" smtClean="0"/>
              </a:p>
              <a:p>
                <a:endParaRPr lang="en-CA" b="0" dirty="0" smtClean="0"/>
              </a:p>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𝑡</m:t>
                          </m:r>
                        </m:e>
                        <m:sup>
                          <m:r>
                            <a:rPr lang="en-CA" b="0" i="1" smtClean="0">
                              <a:latin typeface="Cambria Math"/>
                            </a:rPr>
                            <m:t>0</m:t>
                          </m:r>
                        </m:sup>
                      </m:sSup>
                      <m:r>
                        <a:rPr lang="en-CA" b="0" i="1" smtClean="0">
                          <a:latin typeface="Cambria Math"/>
                        </a:rPr>
                        <m:t>:                  2</m:t>
                      </m:r>
                      <m:r>
                        <a:rPr lang="en-CA" b="0" i="1" smtClean="0">
                          <a:latin typeface="Cambria Math"/>
                        </a:rPr>
                        <m:t>𝐵</m:t>
                      </m:r>
                      <m:r>
                        <a:rPr lang="en-CA" b="0" i="1" smtClean="0">
                          <a:latin typeface="Cambria Math"/>
                        </a:rPr>
                        <m:t>−4</m:t>
                      </m:r>
                      <m:r>
                        <a:rPr lang="en-CA" b="0" i="1" smtClean="0">
                          <a:latin typeface="Cambria Math"/>
                        </a:rPr>
                        <m:t>𝐶</m:t>
                      </m:r>
                      <m:r>
                        <a:rPr lang="en-CA" b="0" i="1" smtClean="0">
                          <a:latin typeface="Cambria Math"/>
                        </a:rPr>
                        <m:t>−12</m:t>
                      </m:r>
                      <m:r>
                        <a:rPr lang="en-CA" b="0" i="1" smtClean="0">
                          <a:latin typeface="Cambria Math"/>
                        </a:rPr>
                        <m:t>𝐷</m:t>
                      </m:r>
                      <m:r>
                        <a:rPr lang="en-CA" b="0" i="1" smtClean="0">
                          <a:latin typeface="Cambria Math"/>
                        </a:rPr>
                        <m:t>=3</m:t>
                      </m:r>
                    </m:oMath>
                  </m:oMathPara>
                </a14:m>
                <a:endParaRPr lang="en-CA" b="0" dirty="0" smtClean="0"/>
              </a:p>
            </p:txBody>
          </p:sp>
        </mc:Choice>
        <mc:Fallback xmlns="">
          <p:sp>
            <p:nvSpPr>
              <p:cNvPr id="6" name="TextBox 5"/>
              <p:cNvSpPr txBox="1">
                <a:spLocks noRot="1" noChangeAspect="1" noMove="1" noResize="1" noEditPoints="1" noAdjustHandles="1" noChangeArrowheads="1" noChangeShapeType="1" noTextEdit="1"/>
              </p:cNvSpPr>
              <p:nvPr/>
            </p:nvSpPr>
            <p:spPr>
              <a:xfrm>
                <a:off x="1143000" y="932477"/>
                <a:ext cx="3569054" cy="2031325"/>
              </a:xfrm>
              <a:prstGeom prst="rect">
                <a:avLst/>
              </a:prstGeom>
              <a:blipFill rotWithShape="1">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6096000" y="858866"/>
                <a:ext cx="1174039" cy="217854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6</m:t>
                          </m:r>
                        </m:den>
                      </m:f>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𝐵</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6</m:t>
                          </m:r>
                        </m:den>
                      </m:f>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𝐶</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9</m:t>
                          </m:r>
                        </m:den>
                      </m:f>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𝐷</m:t>
                      </m:r>
                      <m:r>
                        <a:rPr lang="en-CA" b="0" i="1" smtClean="0">
                          <a:latin typeface="Cambria Math"/>
                        </a:rPr>
                        <m:t>=−</m:t>
                      </m:r>
                      <m:f>
                        <m:fPr>
                          <m:ctrlPr>
                            <a:rPr lang="en-CA" b="0" i="1" smtClean="0">
                              <a:latin typeface="Cambria Math"/>
                            </a:rPr>
                          </m:ctrlPr>
                        </m:fPr>
                        <m:num>
                          <m:r>
                            <a:rPr lang="en-CA" b="0" i="1" smtClean="0">
                              <a:latin typeface="Cambria Math"/>
                            </a:rPr>
                            <m:t>5</m:t>
                          </m:r>
                        </m:num>
                        <m:den>
                          <m:r>
                            <a:rPr lang="en-CA" b="0" i="1" smtClean="0">
                              <a:latin typeface="Cambria Math"/>
                            </a:rPr>
                            <m:t>27</m:t>
                          </m:r>
                        </m:den>
                      </m:f>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6096000" y="858866"/>
                <a:ext cx="1174039" cy="2178545"/>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914827" y="4191000"/>
                <a:ext cx="3370217" cy="61831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6</m:t>
                          </m:r>
                        </m:den>
                      </m:f>
                      <m:sSup>
                        <m:sSupPr>
                          <m:ctrlPr>
                            <a:rPr lang="en-CA" b="0" i="1" smtClean="0">
                              <a:latin typeface="Cambria Math"/>
                            </a:rPr>
                          </m:ctrlPr>
                        </m:sSupPr>
                        <m:e>
                          <m:r>
                            <a:rPr lang="en-CA" b="0" i="1" smtClean="0">
                              <a:latin typeface="Cambria Math"/>
                            </a:rPr>
                            <m:t>𝑡</m:t>
                          </m:r>
                        </m:e>
                        <m:sup>
                          <m:r>
                            <a:rPr lang="en-CA" b="0" i="1" smtClean="0">
                              <a:latin typeface="Cambria Math"/>
                            </a:rPr>
                            <m:t>3</m:t>
                          </m:r>
                        </m:sup>
                      </m:sSup>
                      <m:r>
                        <a:rPr lang="en-CA" b="0" i="1" smtClean="0">
                          <a:latin typeface="Cambria Math"/>
                        </a:rPr>
                        <m:t>+</m:t>
                      </m:r>
                      <m:sSup>
                        <m:sSupPr>
                          <m:ctrlPr>
                            <a:rPr lang="en-CA" b="0" i="1" smtClean="0">
                              <a:latin typeface="Cambria Math"/>
                            </a:rPr>
                          </m:ctrlPr>
                        </m:sSupPr>
                        <m:e>
                          <m:f>
                            <m:fPr>
                              <m:ctrlPr>
                                <a:rPr lang="en-CA" b="0" i="1" smtClean="0">
                                  <a:latin typeface="Cambria Math"/>
                                </a:rPr>
                              </m:ctrlPr>
                            </m:fPr>
                            <m:num>
                              <m:r>
                                <a:rPr lang="en-CA" b="0" i="1" smtClean="0">
                                  <a:latin typeface="Cambria Math"/>
                                </a:rPr>
                                <m:t>1</m:t>
                              </m:r>
                            </m:num>
                            <m:den>
                              <m:r>
                                <a:rPr lang="en-CA" b="0" i="1" smtClean="0">
                                  <a:latin typeface="Cambria Math"/>
                                </a:rPr>
                                <m:t>6</m:t>
                              </m:r>
                            </m:den>
                          </m:f>
                          <m:r>
                            <a:rPr lang="en-CA" b="0" i="1" smtClean="0">
                              <a:latin typeface="Cambria Math"/>
                            </a:rPr>
                            <m:t>𝑡</m:t>
                          </m:r>
                        </m:e>
                        <m:sup>
                          <m:r>
                            <a:rPr lang="en-CA" b="0" i="1" smtClean="0">
                              <a:latin typeface="Cambria Math"/>
                            </a:rPr>
                            <m:t>2</m:t>
                          </m:r>
                        </m:sup>
                      </m:sSup>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9</m:t>
                          </m:r>
                        </m:den>
                      </m:f>
                      <m:r>
                        <a:rPr lang="en-CA" b="0" i="1" smtClean="0">
                          <a:latin typeface="Cambria Math"/>
                        </a:rPr>
                        <m:t>𝑡</m:t>
                      </m:r>
                      <m:r>
                        <a:rPr lang="en-CA" b="0" i="1" smtClean="0">
                          <a:latin typeface="Cambria Math"/>
                        </a:rPr>
                        <m:t>−</m:t>
                      </m:r>
                      <m:f>
                        <m:fPr>
                          <m:ctrlPr>
                            <a:rPr lang="en-CA" b="0" i="1" smtClean="0">
                              <a:latin typeface="Cambria Math"/>
                            </a:rPr>
                          </m:ctrlPr>
                        </m:fPr>
                        <m:num>
                          <m:r>
                            <a:rPr lang="en-CA" b="0" i="1" smtClean="0">
                              <a:latin typeface="Cambria Math"/>
                            </a:rPr>
                            <m:t>5</m:t>
                          </m:r>
                        </m:num>
                        <m:den>
                          <m:r>
                            <a:rPr lang="en-CA" b="0" i="1" smtClean="0">
                              <a:latin typeface="Cambria Math"/>
                            </a:rPr>
                            <m:t>27</m:t>
                          </m:r>
                        </m:den>
                      </m:f>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2914827" y="4191000"/>
                <a:ext cx="3370217" cy="618311"/>
              </a:xfrm>
              <a:prstGeom prst="rect">
                <a:avLst/>
              </a:prstGeom>
              <a:blipFill rotWithShape="1">
                <a:blip r:embed="rId4"/>
                <a:stretch>
                  <a:fillRect/>
                </a:stretch>
              </a:blipFill>
            </p:spPr>
            <p:txBody>
              <a:bodyPr/>
              <a:lstStyle/>
              <a:p>
                <a:r>
                  <a:rPr lang="en-CA">
                    <a:noFill/>
                  </a:rPr>
                  <a:t> </a:t>
                </a:r>
              </a:p>
            </p:txBody>
          </p:sp>
        </mc:Fallback>
      </mc:AlternateContent>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The </a:t>
            </a:r>
            <a:r>
              <a:rPr lang="en-US" sz="4000" dirty="0"/>
              <a:t>basic kinds of </a:t>
            </a:r>
            <a:r>
              <a:rPr lang="en-US" sz="4000" dirty="0" smtClean="0"/>
              <a:t>functions</a:t>
            </a:r>
            <a:endParaRPr lang="en-US" sz="4000" dirty="0"/>
          </a:p>
        </p:txBody>
      </p:sp>
      <p:sp>
        <p:nvSpPr>
          <p:cNvPr id="3" name="Content Placeholder 2"/>
          <p:cNvSpPr>
            <a:spLocks noGrp="1"/>
          </p:cNvSpPr>
          <p:nvPr>
            <p:ph idx="1"/>
          </p:nvPr>
        </p:nvSpPr>
        <p:spPr/>
        <p:txBody>
          <a:bodyPr>
            <a:normAutofit/>
          </a:bodyPr>
          <a:lstStyle/>
          <a:p>
            <a:endParaRPr lang="en-US" sz="1800" dirty="0" smtClean="0"/>
          </a:p>
          <a:p>
            <a:endParaRPr lang="en-US" sz="1800" dirty="0"/>
          </a:p>
          <a:p>
            <a:endParaRPr lang="en-US" sz="1800" dirty="0" smtClean="0"/>
          </a:p>
          <a:p>
            <a:endParaRPr lang="en-US" sz="1800" dirty="0" smtClean="0"/>
          </a:p>
          <a:p>
            <a:endParaRPr lang="en-US" sz="1800" dirty="0"/>
          </a:p>
          <a:p>
            <a:endParaRPr lang="en-US" sz="1800" dirty="0" smtClean="0"/>
          </a:p>
          <a:p>
            <a:pPr marL="0" indent="0">
              <a:buNone/>
            </a:pPr>
            <a:endParaRPr lang="en-US" sz="1800" dirty="0"/>
          </a:p>
          <a:p>
            <a:r>
              <a:rPr lang="en-US" sz="1800" dirty="0"/>
              <a:t>M</a:t>
            </a:r>
            <a:r>
              <a:rPr lang="en-US" sz="1800" dirty="0" smtClean="0"/>
              <a:t>ore </a:t>
            </a:r>
            <a:r>
              <a:rPr lang="en-US" sz="1800" dirty="0"/>
              <a:t>complicated functions arise by taking products and sums of the basic kinds of functions.</a:t>
            </a:r>
          </a:p>
          <a:p>
            <a:endParaRPr lang="en-US" sz="1800" dirty="0"/>
          </a:p>
        </p:txBody>
      </p:sp>
      <p:graphicFrame>
        <p:nvGraphicFramePr>
          <p:cNvPr id="4" name="Table 3"/>
          <p:cNvGraphicFramePr>
            <a:graphicFrameLocks noGrp="1"/>
          </p:cNvGraphicFramePr>
          <p:nvPr>
            <p:extLst>
              <p:ext uri="{D42A27DB-BD31-4B8C-83A1-F6EECF244321}">
                <p14:modId xmlns:p14="http://schemas.microsoft.com/office/powerpoint/2010/main" val="893638613"/>
              </p:ext>
            </p:extLst>
          </p:nvPr>
        </p:nvGraphicFramePr>
        <p:xfrm>
          <a:off x="1524000" y="1396762"/>
          <a:ext cx="6324600" cy="2225040"/>
        </p:xfrm>
        <a:graphic>
          <a:graphicData uri="http://schemas.openxmlformats.org/drawingml/2006/table">
            <a:tbl>
              <a:tblPr firstRow="1" bandRow="1">
                <a:tableStyleId>{5C22544A-7EE6-4342-B048-85BDC9FD1C3A}</a:tableStyleId>
              </a:tblPr>
              <a:tblGrid>
                <a:gridCol w="3048000"/>
                <a:gridCol w="3276600"/>
              </a:tblGrid>
              <a:tr h="370840">
                <a:tc>
                  <a:txBody>
                    <a:bodyPr/>
                    <a:lstStyle/>
                    <a:p>
                      <a:pPr marL="0" marR="0" algn="ctr">
                        <a:lnSpc>
                          <a:spcPct val="115000"/>
                        </a:lnSpc>
                        <a:spcBef>
                          <a:spcPts val="0"/>
                        </a:spcBef>
                        <a:spcAft>
                          <a:spcPts val="1000"/>
                        </a:spcAft>
                      </a:pPr>
                      <a:r>
                        <a:rPr lang="en-US" sz="1200" i="1" dirty="0">
                          <a:latin typeface="Times New Roman"/>
                          <a:ea typeface="Times New Roman"/>
                          <a:cs typeface="Times New Roman"/>
                        </a:rPr>
                        <a:t>g(t)</a:t>
                      </a:r>
                      <a:endParaRPr lang="en-US" sz="1100" dirty="0">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1000"/>
                        </a:spcAft>
                      </a:pPr>
                      <a:r>
                        <a:rPr lang="en-US" sz="1200" i="1" baseline="0" dirty="0" err="1" smtClean="0">
                          <a:latin typeface="Times New Roman"/>
                          <a:ea typeface="Times New Roman"/>
                          <a:cs typeface="Times New Roman"/>
                        </a:rPr>
                        <a:t>y</a:t>
                      </a:r>
                      <a:r>
                        <a:rPr lang="en-US" sz="1200" i="1" baseline="-25000" dirty="0" err="1" smtClean="0">
                          <a:latin typeface="Times New Roman"/>
                          <a:ea typeface="Times New Roman"/>
                          <a:cs typeface="Times New Roman"/>
                        </a:rPr>
                        <a:t>P</a:t>
                      </a:r>
                      <a:r>
                        <a:rPr lang="en-US" sz="1200" i="1" dirty="0" smtClean="0">
                          <a:latin typeface="Times New Roman"/>
                          <a:ea typeface="Times New Roman"/>
                          <a:cs typeface="Times New Roman"/>
                        </a:rPr>
                        <a:t>(t</a:t>
                      </a:r>
                      <a:r>
                        <a:rPr lang="en-US" sz="1200" i="1" dirty="0">
                          <a:latin typeface="Times New Roman"/>
                          <a:ea typeface="Times New Roman"/>
                          <a:cs typeface="Times New Roman"/>
                        </a:rPr>
                        <a:t>)</a:t>
                      </a:r>
                      <a:r>
                        <a:rPr lang="en-US" sz="1200" dirty="0">
                          <a:latin typeface="Times New Roman"/>
                          <a:ea typeface="Times New Roman"/>
                          <a:cs typeface="Times New Roman"/>
                        </a:rPr>
                        <a:t> guess</a:t>
                      </a:r>
                      <a:endParaRPr lang="en-US" sz="1100" dirty="0">
                        <a:latin typeface="Calibri"/>
                        <a:ea typeface="Calibri"/>
                        <a:cs typeface="Times New Roman"/>
                      </a:endParaRPr>
                    </a:p>
                  </a:txBody>
                  <a:tcPr marL="68580" marR="68580" marT="0" marB="0" anchor="ctr"/>
                </a:tc>
              </a:tr>
              <a:tr h="370840">
                <a:tc>
                  <a:txBody>
                    <a:bodyPr/>
                    <a:lstStyle/>
                    <a:p>
                      <a:endParaRPr lang="en-US" dirty="0"/>
                    </a:p>
                  </a:txBody>
                  <a:tcPr/>
                </a:tc>
                <a:tc>
                  <a:txBody>
                    <a:bodyPr/>
                    <a:lstStyle/>
                    <a:p>
                      <a:endParaRPr lang="en-US" dirty="0"/>
                    </a:p>
                  </a:txBody>
                  <a:tcPr/>
                </a:tc>
              </a:tr>
              <a:tr h="370840">
                <a:tc>
                  <a:txBody>
                    <a:bodyPr/>
                    <a:lstStyle/>
                    <a:p>
                      <a:endParaRPr lang="en-US" dirty="0"/>
                    </a:p>
                  </a:txBody>
                  <a:tcPr/>
                </a:tc>
                <a:tc>
                  <a:txBody>
                    <a:bodyPr/>
                    <a:lstStyle/>
                    <a:p>
                      <a:endParaRPr lang="en-US" dirty="0"/>
                    </a:p>
                  </a:txBody>
                  <a:tcPr/>
                </a:tc>
              </a:tr>
              <a:tr h="370840">
                <a:tc>
                  <a:txBody>
                    <a:bodyPr/>
                    <a:lstStyle/>
                    <a:p>
                      <a:endParaRPr lang="en-US" dirty="0"/>
                    </a:p>
                  </a:txBody>
                  <a:tcPr/>
                </a:tc>
                <a:tc>
                  <a:txBody>
                    <a:bodyPr/>
                    <a:lstStyle/>
                    <a:p>
                      <a:endParaRPr lang="en-US" dirty="0"/>
                    </a:p>
                  </a:txBody>
                  <a:tcPr/>
                </a:tc>
              </a:tr>
              <a:tr h="370840">
                <a:tc>
                  <a:txBody>
                    <a:bodyPr/>
                    <a:lstStyle/>
                    <a:p>
                      <a:endParaRPr lang="en-US" dirty="0"/>
                    </a:p>
                  </a:txBody>
                  <a:tcPr/>
                </a:tc>
                <a:tc>
                  <a:txBody>
                    <a:bodyPr/>
                    <a:lstStyle/>
                    <a:p>
                      <a:endParaRPr lang="en-US" dirty="0"/>
                    </a:p>
                  </a:txBody>
                  <a:tcPr/>
                </a:tc>
              </a:tr>
              <a:tr h="370840">
                <a:tc>
                  <a:txBody>
                    <a:bodyPr/>
                    <a:lstStyle/>
                    <a:p>
                      <a:pPr algn="ctr"/>
                      <a:r>
                        <a:rPr lang="en-US" sz="1800" i="1" kern="1200" dirty="0" smtClean="0">
                          <a:solidFill>
                            <a:schemeClr val="dk1"/>
                          </a:solidFill>
                          <a:latin typeface="+mn-lt"/>
                          <a:ea typeface="+mn-ea"/>
                          <a:cs typeface="+mn-cs"/>
                        </a:rPr>
                        <a:t>n</a:t>
                      </a:r>
                      <a:r>
                        <a:rPr lang="en-US" sz="1800" i="1" kern="1200" baseline="30000" dirty="0" smtClean="0">
                          <a:solidFill>
                            <a:schemeClr val="dk1"/>
                          </a:solidFill>
                          <a:latin typeface="+mn-lt"/>
                          <a:ea typeface="+mn-ea"/>
                          <a:cs typeface="+mn-cs"/>
                        </a:rPr>
                        <a:t>th</a:t>
                      </a:r>
                      <a:r>
                        <a:rPr lang="en-US" sz="1800" kern="1200" dirty="0" smtClean="0">
                          <a:solidFill>
                            <a:schemeClr val="dk1"/>
                          </a:solidFill>
                          <a:latin typeface="+mn-lt"/>
                          <a:ea typeface="+mn-ea"/>
                          <a:cs typeface="+mn-cs"/>
                        </a:rPr>
                        <a:t> degree polynomial</a:t>
                      </a:r>
                      <a:endParaRPr lang="en-US" dirty="0"/>
                    </a:p>
                  </a:txBody>
                  <a:tcPr/>
                </a:tc>
                <a:tc>
                  <a:txBody>
                    <a:bodyPr/>
                    <a:lstStyle/>
                    <a:p>
                      <a:endParaRPr lang="en-US" dirty="0"/>
                    </a:p>
                  </a:txBody>
                  <a:tcPr/>
                </a:tc>
              </a:tr>
            </a:tbl>
          </a:graphicData>
        </a:graphic>
      </p:graphicFrame>
      <mc:AlternateContent xmlns:mc="http://schemas.openxmlformats.org/markup-compatibility/2006" xmlns:a14="http://schemas.microsoft.com/office/drawing/2010/main">
        <mc:Choice Requires="a14">
          <p:sp>
            <p:nvSpPr>
              <p:cNvPr id="14" name="TextBox 13"/>
              <p:cNvSpPr txBox="1"/>
              <p:nvPr/>
            </p:nvSpPr>
            <p:spPr>
              <a:xfrm>
                <a:off x="2710035" y="1734621"/>
                <a:ext cx="752129" cy="38228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𝑎</m:t>
                      </m:r>
                      <m:r>
                        <a:rPr lang="en-CA" b="0" i="1" smtClean="0">
                          <a:latin typeface="Cambria Math"/>
                        </a:rPr>
                        <m:t> </m:t>
                      </m:r>
                      <m:sSup>
                        <m:sSupPr>
                          <m:ctrlPr>
                            <a:rPr lang="en-CA" b="0" i="1" smtClean="0">
                              <a:latin typeface="Cambria Math"/>
                            </a:rPr>
                          </m:ctrlPr>
                        </m:sSupPr>
                        <m:e>
                          <m:r>
                            <a:rPr lang="en-CA" b="0" i="1" smtClean="0">
                              <a:latin typeface="Cambria Math"/>
                            </a:rPr>
                            <m:t>𝑒</m:t>
                          </m:r>
                        </m:e>
                        <m:sup>
                          <m:r>
                            <a:rPr lang="en-CA" b="0" i="1" smtClean="0">
                              <a:latin typeface="Cambria Math"/>
                              <a:ea typeface="Cambria Math"/>
                            </a:rPr>
                            <m:t>𝛽</m:t>
                          </m:r>
                          <m:r>
                            <a:rPr lang="en-CA" b="0" i="1" smtClean="0">
                              <a:latin typeface="Cambria Math"/>
                              <a:ea typeface="Cambria Math"/>
                            </a:rPr>
                            <m:t>𝑡</m:t>
                          </m:r>
                        </m:sup>
                      </m:sSup>
                    </m:oMath>
                  </m:oMathPara>
                </a14:m>
                <a:endParaRPr lang="en-CA" dirty="0"/>
              </a:p>
            </p:txBody>
          </p:sp>
        </mc:Choice>
        <mc:Fallback xmlns="">
          <p:sp>
            <p:nvSpPr>
              <p:cNvPr id="14" name="TextBox 13"/>
              <p:cNvSpPr txBox="1">
                <a:spLocks noRot="1" noChangeAspect="1" noMove="1" noResize="1" noEditPoints="1" noAdjustHandles="1" noChangeArrowheads="1" noChangeShapeType="1" noTextEdit="1"/>
              </p:cNvSpPr>
              <p:nvPr/>
            </p:nvSpPr>
            <p:spPr>
              <a:xfrm>
                <a:off x="2710035" y="1734621"/>
                <a:ext cx="752129" cy="382284"/>
              </a:xfrm>
              <a:prstGeom prst="rect">
                <a:avLst/>
              </a:prstGeom>
              <a:blipFill rotWithShape="1">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1917157" y="2881868"/>
                <a:ext cx="233788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CA" i="1">
                          <a:latin typeface="Cambria Math"/>
                        </a:rPr>
                        <m:t>𝑎</m:t>
                      </m:r>
                      <m:func>
                        <m:funcPr>
                          <m:ctrlPr>
                            <a:rPr lang="en-CA" i="1">
                              <a:latin typeface="Cambria Math"/>
                            </a:rPr>
                          </m:ctrlPr>
                        </m:funcPr>
                        <m:fName>
                          <m:r>
                            <m:rPr>
                              <m:sty m:val="p"/>
                            </m:rPr>
                            <a:rPr lang="en-CA">
                              <a:latin typeface="Cambria Math"/>
                            </a:rPr>
                            <m:t>cos</m:t>
                          </m:r>
                        </m:fName>
                        <m:e>
                          <m:d>
                            <m:dPr>
                              <m:ctrlPr>
                                <a:rPr lang="en-CA" i="1">
                                  <a:latin typeface="Cambria Math"/>
                                </a:rPr>
                              </m:ctrlPr>
                            </m:dPr>
                            <m:e>
                              <m:r>
                                <a:rPr lang="en-CA" i="1">
                                  <a:latin typeface="Cambria Math"/>
                                  <a:ea typeface="Cambria Math"/>
                                </a:rPr>
                                <m:t>𝛽</m:t>
                              </m:r>
                              <m:r>
                                <a:rPr lang="en-CA" i="1">
                                  <a:latin typeface="Cambria Math"/>
                                  <a:ea typeface="Cambria Math"/>
                                </a:rPr>
                                <m:t>𝑡</m:t>
                              </m:r>
                            </m:e>
                          </m:d>
                        </m:e>
                      </m:func>
                      <m:r>
                        <a:rPr lang="en-CA" i="1">
                          <a:latin typeface="Cambria Math"/>
                          <a:ea typeface="Cambria Math"/>
                        </a:rPr>
                        <m:t>+</m:t>
                      </m:r>
                      <m:r>
                        <a:rPr lang="en-CA" i="1">
                          <a:latin typeface="Cambria Math"/>
                          <a:ea typeface="Cambria Math"/>
                        </a:rPr>
                        <m:t>𝑏</m:t>
                      </m:r>
                      <m:r>
                        <a:rPr lang="en-CA" i="1">
                          <a:latin typeface="Cambria Math"/>
                          <a:ea typeface="Cambria Math"/>
                        </a:rPr>
                        <m:t> </m:t>
                      </m:r>
                      <m:r>
                        <m:rPr>
                          <m:sty m:val="p"/>
                        </m:rPr>
                        <a:rPr lang="en-CA">
                          <a:latin typeface="Cambria Math"/>
                          <a:ea typeface="Cambria Math"/>
                        </a:rPr>
                        <m:t>sin</m:t>
                      </m:r>
                      <m:r>
                        <a:rPr lang="en-CA" i="1">
                          <a:latin typeface="Cambria Math"/>
                          <a:ea typeface="Cambria Math"/>
                        </a:rPr>
                        <m:t>⁡(</m:t>
                      </m:r>
                      <m:r>
                        <a:rPr lang="en-CA" i="1">
                          <a:latin typeface="Cambria Math"/>
                          <a:ea typeface="Cambria Math"/>
                        </a:rPr>
                        <m:t>𝛽</m:t>
                      </m:r>
                      <m:r>
                        <a:rPr lang="en-CA" i="1">
                          <a:latin typeface="Cambria Math"/>
                          <a:ea typeface="Cambria Math"/>
                        </a:rPr>
                        <m:t>𝑡</m:t>
                      </m:r>
                      <m:r>
                        <a:rPr lang="en-CA" i="1">
                          <a:latin typeface="Cambria Math"/>
                          <a:ea typeface="Cambria Math"/>
                        </a:rPr>
                        <m:t>)</m:t>
                      </m:r>
                    </m:oMath>
                  </m:oMathPara>
                </a14:m>
                <a:endParaRPr lang="en-CA" dirty="0"/>
              </a:p>
            </p:txBody>
          </p:sp>
        </mc:Choice>
        <mc:Fallback xmlns="">
          <p:sp>
            <p:nvSpPr>
              <p:cNvPr id="16" name="Rectangle 15"/>
              <p:cNvSpPr>
                <a:spLocks noRot="1" noChangeAspect="1" noMove="1" noResize="1" noEditPoints="1" noAdjustHandles="1" noChangeArrowheads="1" noChangeShapeType="1" noTextEdit="1"/>
              </p:cNvSpPr>
              <p:nvPr/>
            </p:nvSpPr>
            <p:spPr>
              <a:xfrm>
                <a:off x="1917157" y="2881868"/>
                <a:ext cx="2337884" cy="369332"/>
              </a:xfrm>
              <a:prstGeom prst="rect">
                <a:avLst/>
              </a:prstGeom>
              <a:blipFill rotWithShape="1">
                <a:blip r:embed="rId3"/>
                <a:stretch>
                  <a:fillRect b="-13333"/>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2523124" y="2526268"/>
                <a:ext cx="112594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CA" i="1">
                          <a:latin typeface="Cambria Math"/>
                        </a:rPr>
                        <m:t>𝑏</m:t>
                      </m:r>
                      <m:func>
                        <m:funcPr>
                          <m:ctrlPr>
                            <a:rPr lang="en-CA" i="1">
                              <a:latin typeface="Cambria Math"/>
                            </a:rPr>
                          </m:ctrlPr>
                        </m:funcPr>
                        <m:fName>
                          <m:r>
                            <m:rPr>
                              <m:sty m:val="p"/>
                            </m:rPr>
                            <a:rPr lang="en-CA">
                              <a:latin typeface="Cambria Math"/>
                            </a:rPr>
                            <m:t>sin</m:t>
                          </m:r>
                        </m:fName>
                        <m:e>
                          <m:d>
                            <m:dPr>
                              <m:ctrlPr>
                                <a:rPr lang="en-CA" i="1">
                                  <a:latin typeface="Cambria Math"/>
                                </a:rPr>
                              </m:ctrlPr>
                            </m:dPr>
                            <m:e>
                              <m:r>
                                <a:rPr lang="en-CA" i="1">
                                  <a:latin typeface="Cambria Math"/>
                                  <a:ea typeface="Cambria Math"/>
                                </a:rPr>
                                <m:t>𝛽</m:t>
                              </m:r>
                              <m:r>
                                <a:rPr lang="en-CA" i="1">
                                  <a:latin typeface="Cambria Math"/>
                                  <a:ea typeface="Cambria Math"/>
                                </a:rPr>
                                <m:t>𝑡</m:t>
                              </m:r>
                            </m:e>
                          </m:d>
                        </m:e>
                      </m:func>
                    </m:oMath>
                  </m:oMathPara>
                </a14:m>
                <a:endParaRPr lang="en-CA" dirty="0">
                  <a:ea typeface="Cambria Math"/>
                </a:endParaRPr>
              </a:p>
            </p:txBody>
          </p:sp>
        </mc:Choice>
        <mc:Fallback xmlns="">
          <p:sp>
            <p:nvSpPr>
              <p:cNvPr id="17" name="Rectangle 16"/>
              <p:cNvSpPr>
                <a:spLocks noRot="1" noChangeAspect="1" noMove="1" noResize="1" noEditPoints="1" noAdjustHandles="1" noChangeArrowheads="1" noChangeShapeType="1" noTextEdit="1"/>
              </p:cNvSpPr>
              <p:nvPr/>
            </p:nvSpPr>
            <p:spPr>
              <a:xfrm>
                <a:off x="2523124" y="2526268"/>
                <a:ext cx="1125949" cy="369332"/>
              </a:xfrm>
              <a:prstGeom prst="rect">
                <a:avLst/>
              </a:prstGeom>
              <a:blipFill rotWithShape="1">
                <a:blip r:embed="rId4"/>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2506004" y="2133600"/>
                <a:ext cx="116018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CA" i="1">
                          <a:latin typeface="Cambria Math"/>
                        </a:rPr>
                        <m:t>𝑎</m:t>
                      </m:r>
                      <m:func>
                        <m:funcPr>
                          <m:ctrlPr>
                            <a:rPr lang="en-CA" i="1">
                              <a:latin typeface="Cambria Math"/>
                            </a:rPr>
                          </m:ctrlPr>
                        </m:funcPr>
                        <m:fName>
                          <m:r>
                            <m:rPr>
                              <m:sty m:val="p"/>
                            </m:rPr>
                            <a:rPr lang="en-CA">
                              <a:latin typeface="Cambria Math"/>
                            </a:rPr>
                            <m:t>cos</m:t>
                          </m:r>
                        </m:fName>
                        <m:e>
                          <m:d>
                            <m:dPr>
                              <m:ctrlPr>
                                <a:rPr lang="en-CA" i="1">
                                  <a:latin typeface="Cambria Math"/>
                                </a:rPr>
                              </m:ctrlPr>
                            </m:dPr>
                            <m:e>
                              <m:r>
                                <a:rPr lang="en-CA" i="1">
                                  <a:latin typeface="Cambria Math"/>
                                  <a:ea typeface="Cambria Math"/>
                                </a:rPr>
                                <m:t>𝛽</m:t>
                              </m:r>
                              <m:r>
                                <a:rPr lang="en-CA" i="1">
                                  <a:latin typeface="Cambria Math"/>
                                  <a:ea typeface="Cambria Math"/>
                                </a:rPr>
                                <m:t>𝑡</m:t>
                              </m:r>
                            </m:e>
                          </m:d>
                        </m:e>
                      </m:func>
                    </m:oMath>
                  </m:oMathPara>
                </a14:m>
                <a:endParaRPr lang="en-CA" dirty="0">
                  <a:ea typeface="Cambria Math"/>
                </a:endParaRPr>
              </a:p>
            </p:txBody>
          </p:sp>
        </mc:Choice>
        <mc:Fallback xmlns="">
          <p:sp>
            <p:nvSpPr>
              <p:cNvPr id="18" name="Rectangle 17"/>
              <p:cNvSpPr>
                <a:spLocks noRot="1" noChangeAspect="1" noMove="1" noResize="1" noEditPoints="1" noAdjustHandles="1" noChangeArrowheads="1" noChangeShapeType="1" noTextEdit="1"/>
              </p:cNvSpPr>
              <p:nvPr/>
            </p:nvSpPr>
            <p:spPr>
              <a:xfrm>
                <a:off x="2506004" y="2133600"/>
                <a:ext cx="1160189" cy="369332"/>
              </a:xfrm>
              <a:prstGeom prst="rect">
                <a:avLst/>
              </a:prstGeom>
              <a:blipFill rotWithShape="1">
                <a:blip r:embed="rId5"/>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5861911" y="1751316"/>
                <a:ext cx="715068" cy="38228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m:t>
                      </m:r>
                      <m:sSup>
                        <m:sSupPr>
                          <m:ctrlPr>
                            <a:rPr lang="en-CA" b="0" i="1" smtClean="0">
                              <a:latin typeface="Cambria Math"/>
                            </a:rPr>
                          </m:ctrlPr>
                        </m:sSupPr>
                        <m:e>
                          <m:r>
                            <a:rPr lang="en-CA" b="0" i="1" smtClean="0">
                              <a:latin typeface="Cambria Math"/>
                            </a:rPr>
                            <m:t>𝑒</m:t>
                          </m:r>
                        </m:e>
                        <m:sup>
                          <m:r>
                            <a:rPr lang="en-CA" b="0" i="1" smtClean="0">
                              <a:latin typeface="Cambria Math"/>
                              <a:ea typeface="Cambria Math"/>
                            </a:rPr>
                            <m:t>𝛽</m:t>
                          </m:r>
                          <m:r>
                            <a:rPr lang="en-CA" b="0" i="1" smtClean="0">
                              <a:latin typeface="Cambria Math"/>
                              <a:ea typeface="Cambria Math"/>
                            </a:rPr>
                            <m:t>𝑡</m:t>
                          </m:r>
                        </m:sup>
                      </m:sSup>
                    </m:oMath>
                  </m:oMathPara>
                </a14:m>
                <a:endParaRPr lang="en-CA" dirty="0"/>
              </a:p>
            </p:txBody>
          </p:sp>
        </mc:Choice>
        <mc:Fallback xmlns="">
          <p:sp>
            <p:nvSpPr>
              <p:cNvPr id="19" name="TextBox 18"/>
              <p:cNvSpPr txBox="1">
                <a:spLocks noRot="1" noChangeAspect="1" noMove="1" noResize="1" noEditPoints="1" noAdjustHandles="1" noChangeArrowheads="1" noChangeShapeType="1" noTextEdit="1"/>
              </p:cNvSpPr>
              <p:nvPr/>
            </p:nvSpPr>
            <p:spPr>
              <a:xfrm>
                <a:off x="5861911" y="1751316"/>
                <a:ext cx="715068" cy="382284"/>
              </a:xfrm>
              <a:prstGeom prst="rect">
                <a:avLst/>
              </a:prstGeom>
              <a:blipFill rotWithShape="1">
                <a:blip r:embed="rId6"/>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5055504" y="2139950"/>
                <a:ext cx="232788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𝐴𝑐𝑜𝑠</m:t>
                      </m:r>
                      <m:d>
                        <m:dPr>
                          <m:ctrlPr>
                            <a:rPr lang="en-CA" b="0" i="1" smtClean="0">
                              <a:latin typeface="Cambria Math"/>
                            </a:rPr>
                          </m:ctrlPr>
                        </m:dPr>
                        <m:e>
                          <m:r>
                            <a:rPr lang="en-CA" b="0" i="1" smtClean="0">
                              <a:latin typeface="Cambria Math"/>
                              <a:ea typeface="Cambria Math"/>
                            </a:rPr>
                            <m:t>𝛽</m:t>
                          </m:r>
                          <m:r>
                            <a:rPr lang="en-CA" b="0" i="1" smtClean="0">
                              <a:latin typeface="Cambria Math"/>
                              <a:ea typeface="Cambria Math"/>
                            </a:rPr>
                            <m:t>𝑡</m:t>
                          </m:r>
                        </m:e>
                      </m:d>
                      <m:r>
                        <a:rPr lang="en-CA" b="0" i="1" smtClean="0">
                          <a:latin typeface="Cambria Math"/>
                          <a:ea typeface="Cambria Math"/>
                        </a:rPr>
                        <m:t>+</m:t>
                      </m:r>
                      <m:r>
                        <a:rPr lang="en-CA" b="0" i="1" smtClean="0">
                          <a:latin typeface="Cambria Math"/>
                          <a:ea typeface="Cambria Math"/>
                        </a:rPr>
                        <m:t>𝐵𝑠𝑖𝑛</m:t>
                      </m:r>
                      <m:r>
                        <a:rPr lang="en-CA" b="0" i="1" smtClean="0">
                          <a:latin typeface="Cambria Math"/>
                          <a:ea typeface="Cambria Math"/>
                        </a:rPr>
                        <m:t>(</m:t>
                      </m:r>
                      <m:r>
                        <a:rPr lang="en-CA" b="0" i="1" smtClean="0">
                          <a:latin typeface="Cambria Math"/>
                          <a:ea typeface="Cambria Math"/>
                        </a:rPr>
                        <m:t>𝛽</m:t>
                      </m:r>
                      <m:r>
                        <a:rPr lang="en-CA" b="0" i="1" smtClean="0">
                          <a:latin typeface="Cambria Math"/>
                          <a:ea typeface="Cambria Math"/>
                        </a:rPr>
                        <m:t>𝑡</m:t>
                      </m:r>
                      <m:r>
                        <a:rPr lang="en-CA" b="0" i="1" smtClean="0">
                          <a:latin typeface="Cambria Math"/>
                          <a:ea typeface="Cambria Math"/>
                        </a:rPr>
                        <m:t>)</m:t>
                      </m:r>
                    </m:oMath>
                  </m:oMathPara>
                </a14:m>
                <a:endParaRPr lang="en-CA" dirty="0"/>
              </a:p>
            </p:txBody>
          </p:sp>
        </mc:Choice>
        <mc:Fallback xmlns="">
          <p:sp>
            <p:nvSpPr>
              <p:cNvPr id="20" name="TextBox 19"/>
              <p:cNvSpPr txBox="1">
                <a:spLocks noRot="1" noChangeAspect="1" noMove="1" noResize="1" noEditPoints="1" noAdjustHandles="1" noChangeArrowheads="1" noChangeShapeType="1" noTextEdit="1"/>
              </p:cNvSpPr>
              <p:nvPr/>
            </p:nvSpPr>
            <p:spPr>
              <a:xfrm>
                <a:off x="5055504" y="2139950"/>
                <a:ext cx="2327881" cy="369332"/>
              </a:xfrm>
              <a:prstGeom prst="rect">
                <a:avLst/>
              </a:prstGeom>
              <a:blipFill rotWithShape="1">
                <a:blip r:embed="rId7"/>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5055504" y="2508250"/>
                <a:ext cx="232788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𝐴𝑐𝑜𝑠</m:t>
                      </m:r>
                      <m:d>
                        <m:dPr>
                          <m:ctrlPr>
                            <a:rPr lang="en-CA" b="0" i="1" smtClean="0">
                              <a:latin typeface="Cambria Math"/>
                            </a:rPr>
                          </m:ctrlPr>
                        </m:dPr>
                        <m:e>
                          <m:r>
                            <a:rPr lang="en-CA" b="0" i="1" smtClean="0">
                              <a:latin typeface="Cambria Math"/>
                              <a:ea typeface="Cambria Math"/>
                            </a:rPr>
                            <m:t>𝛽</m:t>
                          </m:r>
                          <m:r>
                            <a:rPr lang="en-CA" b="0" i="1" smtClean="0">
                              <a:latin typeface="Cambria Math"/>
                              <a:ea typeface="Cambria Math"/>
                            </a:rPr>
                            <m:t>𝑡</m:t>
                          </m:r>
                        </m:e>
                      </m:d>
                      <m:r>
                        <a:rPr lang="en-CA" b="0" i="1" smtClean="0">
                          <a:latin typeface="Cambria Math"/>
                          <a:ea typeface="Cambria Math"/>
                        </a:rPr>
                        <m:t>+</m:t>
                      </m:r>
                      <m:r>
                        <a:rPr lang="en-CA" b="0" i="1" smtClean="0">
                          <a:latin typeface="Cambria Math"/>
                          <a:ea typeface="Cambria Math"/>
                        </a:rPr>
                        <m:t>𝐵𝑠𝑖𝑛</m:t>
                      </m:r>
                      <m:r>
                        <a:rPr lang="en-CA" b="0" i="1" smtClean="0">
                          <a:latin typeface="Cambria Math"/>
                          <a:ea typeface="Cambria Math"/>
                        </a:rPr>
                        <m:t>(</m:t>
                      </m:r>
                      <m:r>
                        <a:rPr lang="en-CA" b="0" i="1" smtClean="0">
                          <a:latin typeface="Cambria Math"/>
                          <a:ea typeface="Cambria Math"/>
                        </a:rPr>
                        <m:t>𝛽</m:t>
                      </m:r>
                      <m:r>
                        <a:rPr lang="en-CA" b="0" i="1" smtClean="0">
                          <a:latin typeface="Cambria Math"/>
                          <a:ea typeface="Cambria Math"/>
                        </a:rPr>
                        <m:t>𝑡</m:t>
                      </m:r>
                      <m:r>
                        <a:rPr lang="en-CA" b="0" i="1" smtClean="0">
                          <a:latin typeface="Cambria Math"/>
                          <a:ea typeface="Cambria Math"/>
                        </a:rPr>
                        <m:t>)</m:t>
                      </m:r>
                    </m:oMath>
                  </m:oMathPara>
                </a14:m>
                <a:endParaRPr lang="en-CA" dirty="0"/>
              </a:p>
            </p:txBody>
          </p:sp>
        </mc:Choice>
        <mc:Fallback xmlns="">
          <p:sp>
            <p:nvSpPr>
              <p:cNvPr id="21" name="TextBox 20"/>
              <p:cNvSpPr txBox="1">
                <a:spLocks noRot="1" noChangeAspect="1" noMove="1" noResize="1" noEditPoints="1" noAdjustHandles="1" noChangeArrowheads="1" noChangeShapeType="1" noTextEdit="1"/>
              </p:cNvSpPr>
              <p:nvPr/>
            </p:nvSpPr>
            <p:spPr>
              <a:xfrm>
                <a:off x="5055504" y="2508250"/>
                <a:ext cx="2327881" cy="369332"/>
              </a:xfrm>
              <a:prstGeom prst="rect">
                <a:avLst/>
              </a:prstGeom>
              <a:blipFill rotWithShape="1">
                <a:blip r:embed="rId8"/>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5055504" y="2907268"/>
                <a:ext cx="232788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𝐴𝑐𝑜𝑠</m:t>
                      </m:r>
                      <m:d>
                        <m:dPr>
                          <m:ctrlPr>
                            <a:rPr lang="en-CA" b="0" i="1" smtClean="0">
                              <a:latin typeface="Cambria Math"/>
                            </a:rPr>
                          </m:ctrlPr>
                        </m:dPr>
                        <m:e>
                          <m:r>
                            <a:rPr lang="en-CA" b="0" i="1" smtClean="0">
                              <a:latin typeface="Cambria Math"/>
                              <a:ea typeface="Cambria Math"/>
                            </a:rPr>
                            <m:t>𝛽</m:t>
                          </m:r>
                          <m:r>
                            <a:rPr lang="en-CA" b="0" i="1" smtClean="0">
                              <a:latin typeface="Cambria Math"/>
                              <a:ea typeface="Cambria Math"/>
                            </a:rPr>
                            <m:t>𝑡</m:t>
                          </m:r>
                        </m:e>
                      </m:d>
                      <m:r>
                        <a:rPr lang="en-CA" b="0" i="1" smtClean="0">
                          <a:latin typeface="Cambria Math"/>
                          <a:ea typeface="Cambria Math"/>
                        </a:rPr>
                        <m:t>+</m:t>
                      </m:r>
                      <m:r>
                        <a:rPr lang="en-CA" b="0" i="1" smtClean="0">
                          <a:latin typeface="Cambria Math"/>
                          <a:ea typeface="Cambria Math"/>
                        </a:rPr>
                        <m:t>𝐵𝑠𝑖𝑛</m:t>
                      </m:r>
                      <m:r>
                        <a:rPr lang="en-CA" b="0" i="1" smtClean="0">
                          <a:latin typeface="Cambria Math"/>
                          <a:ea typeface="Cambria Math"/>
                        </a:rPr>
                        <m:t>(</m:t>
                      </m:r>
                      <m:r>
                        <a:rPr lang="en-CA" b="0" i="1" smtClean="0">
                          <a:latin typeface="Cambria Math"/>
                          <a:ea typeface="Cambria Math"/>
                        </a:rPr>
                        <m:t>𝛽</m:t>
                      </m:r>
                      <m:r>
                        <a:rPr lang="en-CA" b="0" i="1" smtClean="0">
                          <a:latin typeface="Cambria Math"/>
                          <a:ea typeface="Cambria Math"/>
                        </a:rPr>
                        <m:t>𝑡</m:t>
                      </m:r>
                      <m:r>
                        <a:rPr lang="en-CA" b="0" i="1" smtClean="0">
                          <a:latin typeface="Cambria Math"/>
                          <a:ea typeface="Cambria Math"/>
                        </a:rPr>
                        <m:t>)</m:t>
                      </m:r>
                    </m:oMath>
                  </m:oMathPara>
                </a14:m>
                <a:endParaRPr lang="en-CA" dirty="0"/>
              </a:p>
            </p:txBody>
          </p:sp>
        </mc:Choice>
        <mc:Fallback xmlns="">
          <p:sp>
            <p:nvSpPr>
              <p:cNvPr id="22" name="TextBox 21"/>
              <p:cNvSpPr txBox="1">
                <a:spLocks noRot="1" noChangeAspect="1" noMove="1" noResize="1" noEditPoints="1" noAdjustHandles="1" noChangeArrowheads="1" noChangeShapeType="1" noTextEdit="1"/>
              </p:cNvSpPr>
              <p:nvPr/>
            </p:nvSpPr>
            <p:spPr>
              <a:xfrm>
                <a:off x="5055504" y="2907268"/>
                <a:ext cx="2327881" cy="369332"/>
              </a:xfrm>
              <a:prstGeom prst="rect">
                <a:avLst/>
              </a:prstGeom>
              <a:blipFill rotWithShape="1">
                <a:blip r:embed="rId9"/>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4495799" y="3251200"/>
                <a:ext cx="344729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𝐴</m:t>
                          </m:r>
                        </m:e>
                        <m:sub>
                          <m:r>
                            <a:rPr lang="en-CA" b="0" i="1" smtClean="0">
                              <a:latin typeface="Cambria Math"/>
                            </a:rPr>
                            <m:t>𝑛</m:t>
                          </m:r>
                        </m:sub>
                      </m:sSub>
                      <m:sSup>
                        <m:sSupPr>
                          <m:ctrlPr>
                            <a:rPr lang="en-CA" i="1" smtClean="0">
                              <a:latin typeface="Cambria Math"/>
                            </a:rPr>
                          </m:ctrlPr>
                        </m:sSupPr>
                        <m:e>
                          <m:r>
                            <a:rPr lang="en-CA" b="0" i="1" smtClean="0">
                              <a:latin typeface="Cambria Math"/>
                            </a:rPr>
                            <m:t>𝑡</m:t>
                          </m:r>
                        </m:e>
                        <m:sup>
                          <m:r>
                            <a:rPr lang="en-CA" b="0" i="1" smtClean="0">
                              <a:latin typeface="Cambria Math"/>
                            </a:rPr>
                            <m:t>𝑛</m:t>
                          </m:r>
                        </m:sup>
                      </m:sSup>
                      <m:r>
                        <a:rPr lang="en-CA" b="0" i="1" smtClean="0">
                          <a:latin typeface="Cambria Math"/>
                        </a:rPr>
                        <m:t>+</m:t>
                      </m:r>
                      <m:sSub>
                        <m:sSubPr>
                          <m:ctrlPr>
                            <a:rPr lang="en-CA" b="0" i="1" smtClean="0">
                              <a:latin typeface="Cambria Math"/>
                            </a:rPr>
                          </m:ctrlPr>
                        </m:sSubPr>
                        <m:e>
                          <m:r>
                            <a:rPr lang="en-CA" b="0" i="1" smtClean="0">
                              <a:latin typeface="Cambria Math"/>
                            </a:rPr>
                            <m:t>𝐴</m:t>
                          </m:r>
                        </m:e>
                        <m:sub>
                          <m:r>
                            <a:rPr lang="en-CA" b="0" i="1" smtClean="0">
                              <a:latin typeface="Cambria Math"/>
                            </a:rPr>
                            <m:t>𝑛</m:t>
                          </m:r>
                          <m:r>
                            <a:rPr lang="en-CA" b="0" i="1" smtClean="0">
                              <a:latin typeface="Cambria Math"/>
                            </a:rPr>
                            <m:t>−1</m:t>
                          </m:r>
                        </m:sub>
                      </m:sSub>
                      <m:sSup>
                        <m:sSupPr>
                          <m:ctrlPr>
                            <a:rPr lang="en-CA" b="0" i="1" smtClean="0">
                              <a:latin typeface="Cambria Math"/>
                            </a:rPr>
                          </m:ctrlPr>
                        </m:sSupPr>
                        <m:e>
                          <m:r>
                            <a:rPr lang="en-CA" b="0" i="1" smtClean="0">
                              <a:latin typeface="Cambria Math"/>
                            </a:rPr>
                            <m:t>𝑡</m:t>
                          </m:r>
                        </m:e>
                        <m:sup>
                          <m:r>
                            <a:rPr lang="en-CA" b="0" i="1" smtClean="0">
                              <a:latin typeface="Cambria Math"/>
                            </a:rPr>
                            <m:t>𝑛</m:t>
                          </m:r>
                          <m:r>
                            <a:rPr lang="en-CA" b="0" i="1" smtClean="0">
                              <a:latin typeface="Cambria Math"/>
                            </a:rPr>
                            <m:t>−1</m:t>
                          </m:r>
                        </m:sup>
                      </m:sSup>
                      <m:r>
                        <a:rPr lang="en-CA" b="0" i="1" smtClean="0">
                          <a:latin typeface="Cambria Math"/>
                        </a:rPr>
                        <m:t>+…</m:t>
                      </m:r>
                      <m:sSub>
                        <m:sSubPr>
                          <m:ctrlPr>
                            <a:rPr lang="en-CA" b="0" i="1" smtClean="0">
                              <a:latin typeface="Cambria Math"/>
                            </a:rPr>
                          </m:ctrlPr>
                        </m:sSubPr>
                        <m:e>
                          <m:r>
                            <a:rPr lang="en-CA" b="0" i="1" smtClean="0">
                              <a:latin typeface="Cambria Math"/>
                            </a:rPr>
                            <m:t>𝐴</m:t>
                          </m:r>
                        </m:e>
                        <m:sub>
                          <m:r>
                            <a:rPr lang="en-CA" b="0" i="1" smtClean="0">
                              <a:latin typeface="Cambria Math"/>
                            </a:rPr>
                            <m:t>1</m:t>
                          </m:r>
                        </m:sub>
                      </m:sSub>
                      <m:r>
                        <a:rPr lang="en-CA" b="0" i="1" smtClean="0">
                          <a:latin typeface="Cambria Math"/>
                        </a:rPr>
                        <m:t>𝑡</m:t>
                      </m:r>
                      <m:r>
                        <a:rPr lang="en-CA" b="0" i="0" smtClean="0">
                          <a:latin typeface="Cambria Math"/>
                        </a:rPr>
                        <m:t>+</m:t>
                      </m:r>
                      <m:sSub>
                        <m:sSubPr>
                          <m:ctrlPr>
                            <a:rPr lang="en-CA" b="0" i="1" smtClean="0">
                              <a:latin typeface="Cambria Math"/>
                            </a:rPr>
                          </m:ctrlPr>
                        </m:sSubPr>
                        <m:e>
                          <m:r>
                            <a:rPr lang="en-CA" b="0" i="1" smtClean="0">
                              <a:latin typeface="Cambria Math"/>
                            </a:rPr>
                            <m:t>𝐴</m:t>
                          </m:r>
                        </m:e>
                        <m:sub>
                          <m:r>
                            <a:rPr lang="en-CA" b="0" i="1" smtClean="0">
                              <a:latin typeface="Cambria Math"/>
                            </a:rPr>
                            <m:t>0</m:t>
                          </m:r>
                        </m:sub>
                      </m:sSub>
                    </m:oMath>
                  </m:oMathPara>
                </a14:m>
                <a:endParaRPr lang="en-CA" dirty="0"/>
              </a:p>
            </p:txBody>
          </p:sp>
        </mc:Choice>
        <mc:Fallback xmlns="">
          <p:sp>
            <p:nvSpPr>
              <p:cNvPr id="23" name="TextBox 22"/>
              <p:cNvSpPr txBox="1">
                <a:spLocks noRot="1" noChangeAspect="1" noMove="1" noResize="1" noEditPoints="1" noAdjustHandles="1" noChangeArrowheads="1" noChangeShapeType="1" noTextEdit="1"/>
              </p:cNvSpPr>
              <p:nvPr/>
            </p:nvSpPr>
            <p:spPr>
              <a:xfrm>
                <a:off x="4495799" y="3251200"/>
                <a:ext cx="3447290" cy="369332"/>
              </a:xfrm>
              <a:prstGeom prst="rect">
                <a:avLst/>
              </a:prstGeom>
              <a:blipFill rotWithShape="1">
                <a:blip r:embed="rId10"/>
                <a:stretch>
                  <a:fillRect/>
                </a:stretch>
              </a:blipFill>
            </p:spPr>
            <p:txBody>
              <a:bodyPr/>
              <a:lstStyle/>
              <a:p>
                <a:r>
                  <a:rPr lang="en-CA">
                    <a:noFill/>
                  </a:rPr>
                  <a:t> </a:t>
                </a:r>
              </a:p>
            </p:txBody>
          </p:sp>
        </mc:Fallback>
      </mc:AlternateContent>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Example 4</a:t>
            </a:r>
            <a:endParaRPr lang="en-US" dirty="0"/>
          </a:p>
        </p:txBody>
      </p:sp>
      <p:sp>
        <p:nvSpPr>
          <p:cNvPr id="3" name="Content Placeholder 2"/>
          <p:cNvSpPr>
            <a:spLocks noGrp="1"/>
          </p:cNvSpPr>
          <p:nvPr>
            <p:ph idx="1"/>
          </p:nvPr>
        </p:nvSpPr>
        <p:spPr>
          <a:xfrm>
            <a:off x="457200" y="1600200"/>
            <a:ext cx="8229600" cy="4525963"/>
          </a:xfrm>
        </p:spPr>
        <p:txBody>
          <a:bodyPr>
            <a:normAutofit/>
          </a:bodyPr>
          <a:lstStyle/>
          <a:p>
            <a:r>
              <a:rPr lang="en-US" sz="1800" dirty="0" smtClean="0"/>
              <a:t>Find a particular solution for the following differential equation</a:t>
            </a:r>
          </a:p>
          <a:p>
            <a:endParaRPr lang="en-US" sz="1800" dirty="0"/>
          </a:p>
          <a:p>
            <a:pPr marL="0" indent="0">
              <a:buNone/>
            </a:pPr>
            <a:endParaRPr lang="en-US" sz="1800" dirty="0" smtClean="0"/>
          </a:p>
          <a:p>
            <a:r>
              <a:rPr lang="en-US" sz="1800" b="1" i="1" dirty="0" smtClean="0"/>
              <a:t>Solution</a:t>
            </a:r>
          </a:p>
          <a:p>
            <a:r>
              <a:rPr lang="en-US" sz="1800" i="1" dirty="0" smtClean="0"/>
              <a:t>g(t) is a </a:t>
            </a:r>
            <a:r>
              <a:rPr lang="en-US" sz="1800" dirty="0" smtClean="0"/>
              <a:t>product </a:t>
            </a:r>
            <a:r>
              <a:rPr lang="en-US" sz="1800" dirty="0"/>
              <a:t>of two </a:t>
            </a:r>
            <a:r>
              <a:rPr lang="en-US" sz="1800" dirty="0" smtClean="0"/>
              <a:t>functions, </a:t>
            </a:r>
            <a:r>
              <a:rPr lang="en-US" sz="1800" dirty="0"/>
              <a:t>the </a:t>
            </a:r>
            <a:r>
              <a:rPr lang="en-US" sz="1800" dirty="0" smtClean="0"/>
              <a:t>guess of the particular solution will be the product of the two functions</a:t>
            </a:r>
          </a:p>
          <a:p>
            <a:endParaRPr lang="en-US" sz="1800" dirty="0"/>
          </a:p>
          <a:p>
            <a:endParaRPr lang="en-US" sz="1800" dirty="0" smtClean="0"/>
          </a:p>
          <a:p>
            <a:endParaRPr lang="en-US" sz="1800" dirty="0" smtClean="0"/>
          </a:p>
          <a:p>
            <a:r>
              <a:rPr lang="en-US" sz="1800" dirty="0" smtClean="0"/>
              <a:t>But we have only 2 equations to find 3 constant, So we can rewrite </a:t>
            </a:r>
            <a:endParaRPr lang="en-US" sz="1800" dirty="0"/>
          </a:p>
        </p:txBody>
      </p:sp>
      <mc:AlternateContent xmlns:mc="http://schemas.openxmlformats.org/markup-compatibility/2006" xmlns:a14="http://schemas.microsoft.com/office/drawing/2010/main">
        <mc:Choice Requires="a14">
          <p:sp>
            <p:nvSpPr>
              <p:cNvPr id="8" name="TextBox 7"/>
              <p:cNvSpPr txBox="1"/>
              <p:nvPr/>
            </p:nvSpPr>
            <p:spPr>
              <a:xfrm>
                <a:off x="2819400" y="2038350"/>
                <a:ext cx="2496966"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−12</m:t>
                      </m:r>
                      <m:r>
                        <a:rPr lang="en-CA" b="0" i="1" smtClean="0">
                          <a:latin typeface="Cambria Math"/>
                        </a:rPr>
                        <m:t>𝑦</m:t>
                      </m:r>
                      <m:r>
                        <a:rPr lang="en-CA" b="0" i="1" smtClean="0">
                          <a:latin typeface="Cambria Math"/>
                        </a:rPr>
                        <m:t>=</m:t>
                      </m:r>
                      <m:r>
                        <a:rPr lang="en-CA" b="0" i="1" smtClean="0">
                          <a:latin typeface="Cambria Math"/>
                        </a:rPr>
                        <m:t>𝑡</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2819400" y="2038350"/>
                <a:ext cx="2496966" cy="369332"/>
              </a:xfrm>
              <a:prstGeom prst="rect">
                <a:avLst/>
              </a:prstGeom>
              <a:blipFill rotWithShape="1">
                <a:blip r:embed="rId2"/>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774702" y="3645517"/>
                <a:ext cx="2515369" cy="6978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𝐶</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d>
                        <m:dPr>
                          <m:ctrlPr>
                            <a:rPr lang="en-CA" b="0" i="1" smtClean="0">
                              <a:latin typeface="Cambria Math"/>
                            </a:rPr>
                          </m:ctrlPr>
                        </m:dPr>
                        <m:e>
                          <m:r>
                            <a:rPr lang="en-CA" b="0" i="1" smtClean="0">
                              <a:latin typeface="Cambria Math"/>
                            </a:rPr>
                            <m:t>𝐴𝑡</m:t>
                          </m:r>
                          <m:r>
                            <a:rPr lang="en-CA" b="0" i="1" smtClean="0">
                              <a:latin typeface="Cambria Math"/>
                            </a:rPr>
                            <m:t>+</m:t>
                          </m:r>
                          <m:r>
                            <a:rPr lang="en-CA" b="0" i="1" smtClean="0">
                              <a:latin typeface="Cambria Math"/>
                            </a:rPr>
                            <m:t>𝐵</m:t>
                          </m:r>
                        </m:e>
                      </m:d>
                    </m:oMath>
                  </m:oMathPara>
                </a14:m>
                <a:endParaRPr lang="en-CA" b="0" dirty="0" smtClean="0"/>
              </a:p>
              <a:p>
                <a:pPr/>
                <a14:m>
                  <m:oMathPara xmlns:m="http://schemas.openxmlformats.org/officeDocument/2006/math">
                    <m:oMathParaPr>
                      <m:jc m:val="centerGroup"/>
                    </m:oMathParaPr>
                    <m:oMath xmlns:m="http://schemas.openxmlformats.org/officeDocument/2006/math">
                      <m:sSub>
                        <m:sSubPr>
                          <m:ctrlPr>
                            <a:rPr lang="en-CA" b="0"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r>
                        <a:rPr lang="en-CA" b="0" i="1" smtClean="0">
                          <a:latin typeface="Cambria Math"/>
                        </a:rPr>
                        <m:t>𝐴𝐶𝑡</m:t>
                      </m:r>
                      <m:r>
                        <a:rPr lang="en-CA" b="0" i="1" smtClean="0">
                          <a:latin typeface="Cambria Math"/>
                        </a:rPr>
                        <m:t>+</m:t>
                      </m:r>
                      <m:r>
                        <a:rPr lang="en-CA" b="0" i="1" smtClean="0">
                          <a:latin typeface="Cambria Math"/>
                        </a:rPr>
                        <m:t>𝐵𝐶</m:t>
                      </m:r>
                      <m:r>
                        <a:rPr lang="en-CA" b="0" i="1" smtClean="0">
                          <a:latin typeface="Cambria Math"/>
                        </a:rPr>
                        <m:t>)</m:t>
                      </m:r>
                    </m:oMath>
                  </m:oMathPara>
                </a14:m>
                <a:endParaRPr lang="en-CA" b="0" dirty="0" smtClean="0"/>
              </a:p>
            </p:txBody>
          </p:sp>
        </mc:Choice>
        <mc:Fallback xmlns="">
          <p:sp>
            <p:nvSpPr>
              <p:cNvPr id="9" name="TextBox 8"/>
              <p:cNvSpPr txBox="1">
                <a:spLocks noRot="1" noChangeAspect="1" noMove="1" noResize="1" noEditPoints="1" noAdjustHandles="1" noChangeArrowheads="1" noChangeShapeType="1" noTextEdit="1"/>
              </p:cNvSpPr>
              <p:nvPr/>
            </p:nvSpPr>
            <p:spPr>
              <a:xfrm>
                <a:off x="2774702" y="3645517"/>
                <a:ext cx="2515369" cy="697883"/>
              </a:xfrm>
              <a:prstGeom prst="rect">
                <a:avLst/>
              </a:prstGeom>
              <a:blipFill rotWithShape="1">
                <a:blip r:embed="rId3"/>
                <a:stretch>
                  <a:fillRect b="-3478"/>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2950013" y="4953000"/>
                <a:ext cx="2235740" cy="3951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r>
                        <a:rPr lang="en-CA" b="0" i="1" smtClean="0">
                          <a:latin typeface="Cambria Math"/>
                        </a:rPr>
                        <m:t>𝐴𝑡</m:t>
                      </m:r>
                      <m:r>
                        <a:rPr lang="en-CA" b="0" i="1" smtClean="0">
                          <a:latin typeface="Cambria Math"/>
                        </a:rPr>
                        <m:t>+</m:t>
                      </m:r>
                      <m:r>
                        <a:rPr lang="en-CA" b="0" i="1" smtClean="0">
                          <a:latin typeface="Cambria Math"/>
                        </a:rPr>
                        <m:t>𝐵</m:t>
                      </m:r>
                      <m:r>
                        <a:rPr lang="en-CA" b="0" i="1" smtClean="0">
                          <a:latin typeface="Cambria Math"/>
                        </a:rPr>
                        <m:t>)</m:t>
                      </m:r>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2950013" y="4953000"/>
                <a:ext cx="2235740" cy="395108"/>
              </a:xfrm>
              <a:prstGeom prst="rect">
                <a:avLst/>
              </a:prstGeom>
              <a:blipFill rotWithShape="1">
                <a:blip r:embed="rId4"/>
                <a:stretch>
                  <a:fillRect b="-6250"/>
                </a:stretch>
              </a:blipFill>
            </p:spPr>
            <p:txBody>
              <a:bodyPr/>
              <a:lstStyle/>
              <a:p>
                <a:r>
                  <a:rPr lang="en-CA">
                    <a:noFill/>
                  </a:rPr>
                  <a:t> </a:t>
                </a:r>
              </a:p>
            </p:txBody>
          </p:sp>
        </mc:Fallback>
      </mc:AlternateContent>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normAutofit/>
          </a:bodyPr>
          <a:lstStyle/>
          <a:p>
            <a:r>
              <a:rPr lang="en-US" sz="1800" dirty="0" smtClean="0"/>
              <a:t>Find a couple of derivatives.</a:t>
            </a:r>
          </a:p>
          <a:p>
            <a:endParaRPr lang="en-US" sz="1800" dirty="0" smtClean="0"/>
          </a:p>
          <a:p>
            <a:pPr marL="0" indent="0">
              <a:buNone/>
            </a:pPr>
            <a:endParaRPr lang="en-US" sz="1800" dirty="0" smtClean="0"/>
          </a:p>
          <a:p>
            <a:pPr marL="0" indent="0">
              <a:buNone/>
            </a:pPr>
            <a:endParaRPr lang="en-US" sz="1800" dirty="0"/>
          </a:p>
          <a:p>
            <a:r>
              <a:rPr lang="en-US" sz="1800" dirty="0"/>
              <a:t>P</a:t>
            </a:r>
            <a:r>
              <a:rPr lang="en-US" sz="1800" dirty="0" smtClean="0"/>
              <a:t>lug </a:t>
            </a:r>
            <a:r>
              <a:rPr lang="en-US" sz="1800" dirty="0"/>
              <a:t>into the differential equation </a:t>
            </a:r>
            <a:endParaRPr lang="en-US" sz="1800" dirty="0" smtClean="0"/>
          </a:p>
          <a:p>
            <a:endParaRPr lang="en-US" sz="1800" dirty="0"/>
          </a:p>
          <a:p>
            <a:endParaRPr lang="en-US" sz="1800" dirty="0" smtClean="0"/>
          </a:p>
          <a:p>
            <a:endParaRPr lang="en-US" sz="1800" dirty="0" smtClean="0"/>
          </a:p>
          <a:p>
            <a:pPr marL="0" indent="0">
              <a:buNone/>
            </a:pPr>
            <a:endParaRPr lang="en-US" sz="1800" dirty="0" smtClean="0"/>
          </a:p>
          <a:p>
            <a:pPr marL="0" indent="0">
              <a:buNone/>
            </a:pPr>
            <a:endParaRPr lang="en-US" sz="1800" dirty="0" smtClean="0"/>
          </a:p>
          <a:p>
            <a:r>
              <a:rPr lang="en-US" sz="1800" dirty="0"/>
              <a:t>S</a:t>
            </a:r>
            <a:r>
              <a:rPr lang="en-US" sz="1800" dirty="0" smtClean="0"/>
              <a:t>et </a:t>
            </a:r>
            <a:r>
              <a:rPr lang="en-US" sz="1800" dirty="0"/>
              <a:t>coefficients </a:t>
            </a:r>
            <a:r>
              <a:rPr lang="en-US" sz="1800" dirty="0" smtClean="0"/>
              <a:t>equal</a:t>
            </a:r>
            <a:r>
              <a:rPr lang="en-US" sz="1800" dirty="0"/>
              <a:t> </a:t>
            </a:r>
            <a:r>
              <a:rPr lang="en-US" sz="1800" dirty="0" smtClean="0"/>
              <a:t>and solve</a:t>
            </a:r>
            <a:endParaRPr lang="en-US" sz="1800" dirty="0"/>
          </a:p>
          <a:p>
            <a:pPr marL="0" indent="0">
              <a:buNone/>
            </a:pPr>
            <a:endParaRPr lang="en-US" sz="1800" dirty="0" smtClean="0"/>
          </a:p>
          <a:p>
            <a:pPr marL="0" indent="0">
              <a:buNone/>
            </a:pPr>
            <a:endParaRPr lang="en-US" sz="1800" dirty="0" smtClean="0"/>
          </a:p>
          <a:p>
            <a:pPr marL="0" indent="0">
              <a:buNone/>
            </a:pPr>
            <a:endParaRPr lang="en-US" sz="1800" dirty="0" smtClean="0"/>
          </a:p>
          <a:p>
            <a:r>
              <a:rPr lang="en-US" sz="1800" dirty="0"/>
              <a:t>A particular solution </a:t>
            </a:r>
          </a:p>
        </p:txBody>
      </p:sp>
      <mc:AlternateContent xmlns:mc="http://schemas.openxmlformats.org/markup-compatibility/2006" xmlns:a14="http://schemas.microsoft.com/office/drawing/2010/main">
        <mc:Choice Requires="a14">
          <p:sp>
            <p:nvSpPr>
              <p:cNvPr id="7" name="TextBox 6"/>
              <p:cNvSpPr txBox="1"/>
              <p:nvPr/>
            </p:nvSpPr>
            <p:spPr>
              <a:xfrm>
                <a:off x="2743200" y="673717"/>
                <a:ext cx="3343095" cy="6978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d>
                        <m:dPr>
                          <m:ctrlPr>
                            <a:rPr lang="en-CA" b="0" i="1" smtClean="0">
                              <a:latin typeface="Cambria Math"/>
                            </a:rPr>
                          </m:ctrlPr>
                        </m:dPr>
                        <m:e>
                          <m:r>
                            <a:rPr lang="en-CA" b="0" i="1" smtClean="0">
                              <a:latin typeface="Cambria Math"/>
                            </a:rPr>
                            <m:t>4</m:t>
                          </m:r>
                          <m:r>
                            <a:rPr lang="en-CA" b="0" i="1" smtClean="0">
                              <a:latin typeface="Cambria Math"/>
                            </a:rPr>
                            <m:t>𝐴𝑡</m:t>
                          </m:r>
                          <m:r>
                            <a:rPr lang="en-CA" b="0" i="1" smtClean="0">
                              <a:latin typeface="Cambria Math"/>
                            </a:rPr>
                            <m:t>+4</m:t>
                          </m:r>
                          <m:r>
                            <a:rPr lang="en-CA" b="0" i="1" smtClean="0">
                              <a:latin typeface="Cambria Math"/>
                            </a:rPr>
                            <m:t>𝐵</m:t>
                          </m:r>
                          <m:r>
                            <a:rPr lang="en-CA" b="0" i="1" smtClean="0">
                              <a:latin typeface="Cambria Math"/>
                            </a:rPr>
                            <m:t>+</m:t>
                          </m:r>
                          <m:r>
                            <a:rPr lang="en-CA" b="0" i="1" smtClean="0">
                              <a:latin typeface="Cambria Math"/>
                            </a:rPr>
                            <m:t>𝐴</m:t>
                          </m:r>
                        </m:e>
                      </m:d>
                    </m:oMath>
                  </m:oMathPara>
                </a14:m>
                <a:endParaRPr lang="en-CA" b="0" dirty="0" smtClean="0"/>
              </a:p>
              <a:p>
                <a:pPr/>
                <a14:m>
                  <m:oMathPara xmlns:m="http://schemas.openxmlformats.org/officeDocument/2006/math">
                    <m:oMathParaPr>
                      <m:jc m:val="centerGroup"/>
                    </m:oMathParaPr>
                    <m:oMath xmlns:m="http://schemas.openxmlformats.org/officeDocument/2006/math">
                      <m:sSubSup>
                        <m:sSubSupPr>
                          <m:ctrlPr>
                            <a:rPr lang="en-CA" b="0" i="1" smtClean="0">
                              <a:latin typeface="Cambria Math"/>
                            </a:rPr>
                          </m:ctrlPr>
                        </m:sSubSupPr>
                        <m:e>
                          <m:r>
                            <a:rPr lang="en-CA" b="0" i="1" smtClean="0">
                              <a:latin typeface="Cambria Math"/>
                            </a:rPr>
                            <m:t>𝑦</m:t>
                          </m:r>
                        </m:e>
                        <m:sub>
                          <m:r>
                            <a:rPr lang="en-CA" b="0" i="1" smtClean="0">
                              <a:latin typeface="Cambria Math"/>
                            </a:rPr>
                            <m:t>𝑝</m:t>
                          </m:r>
                        </m:sub>
                        <m:sup>
                          <m:r>
                            <a:rPr lang="en-CA" b="0" i="1" smtClean="0">
                              <a:latin typeface="Cambria Math"/>
                            </a:rPr>
                            <m:t>′′</m:t>
                          </m:r>
                        </m:sup>
                      </m:sSubSup>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(16</m:t>
                      </m:r>
                      <m:r>
                        <a:rPr lang="en-CA" b="0" i="1" smtClean="0">
                          <a:latin typeface="Cambria Math"/>
                        </a:rPr>
                        <m:t>𝐴𝑡</m:t>
                      </m:r>
                      <m:r>
                        <a:rPr lang="en-CA" b="0" i="1" smtClean="0">
                          <a:latin typeface="Cambria Math"/>
                        </a:rPr>
                        <m:t>+16</m:t>
                      </m:r>
                      <m:r>
                        <a:rPr lang="en-CA" b="0" i="1" smtClean="0">
                          <a:latin typeface="Cambria Math"/>
                        </a:rPr>
                        <m:t>𝐵</m:t>
                      </m:r>
                      <m:r>
                        <a:rPr lang="en-CA" b="0" i="1" smtClean="0">
                          <a:latin typeface="Cambria Math"/>
                        </a:rPr>
                        <m:t>+8</m:t>
                      </m:r>
                      <m:r>
                        <a:rPr lang="en-CA" b="0" i="1" smtClean="0">
                          <a:latin typeface="Cambria Math"/>
                        </a:rPr>
                        <m:t>𝐴</m:t>
                      </m:r>
                      <m:r>
                        <a:rPr lang="en-CA" b="0" i="1" smtClean="0">
                          <a:latin typeface="Cambria Math"/>
                        </a:rPr>
                        <m:t>)</m:t>
                      </m:r>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2743200" y="673717"/>
                <a:ext cx="3343095" cy="697883"/>
              </a:xfrm>
              <a:prstGeom prst="rect">
                <a:avLst/>
              </a:prstGeom>
              <a:blipFill rotWithShape="1">
                <a:blip r:embed="rId2"/>
                <a:stretch>
                  <a:fillRect b="-4386"/>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875" y="2000071"/>
                <a:ext cx="7745325" cy="120032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i="1">
                              <a:latin typeface="Cambria Math"/>
                            </a:rPr>
                            <m:t>𝑦</m:t>
                          </m:r>
                        </m:e>
                        <m:sup>
                          <m:r>
                            <a:rPr lang="en-CA" i="1">
                              <a:latin typeface="Cambria Math"/>
                            </a:rPr>
                            <m:t>′′</m:t>
                          </m:r>
                        </m:sup>
                      </m:sSup>
                      <m:r>
                        <a:rPr lang="en-CA" i="1">
                          <a:latin typeface="Cambria Math"/>
                        </a:rPr>
                        <m:t>−4</m:t>
                      </m:r>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−12</m:t>
                      </m:r>
                      <m:r>
                        <a:rPr lang="en-CA" i="1">
                          <a:latin typeface="Cambria Math"/>
                        </a:rPr>
                        <m:t>𝑦</m:t>
                      </m:r>
                      <m:r>
                        <a:rPr lang="en-CA" i="1">
                          <a:latin typeface="Cambria Math"/>
                        </a:rPr>
                        <m:t>=</m:t>
                      </m:r>
                      <m:r>
                        <a:rPr lang="en-CA" i="1">
                          <a:latin typeface="Cambria Math"/>
                        </a:rPr>
                        <m:t>𝑡</m:t>
                      </m:r>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oMath>
                  </m:oMathPara>
                </a14:m>
                <a:endParaRPr lang="en-CA" dirty="0" smtClean="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d>
                            <m:dPr>
                              <m:ctrlPr>
                                <a:rPr lang="en-CA" i="1">
                                  <a:latin typeface="Cambria Math"/>
                                </a:rPr>
                              </m:ctrlPr>
                            </m:dPr>
                            <m:e>
                              <m:r>
                                <a:rPr lang="en-CA" i="1">
                                  <a:latin typeface="Cambria Math"/>
                                </a:rPr>
                                <m:t>16</m:t>
                              </m:r>
                              <m:r>
                                <a:rPr lang="en-CA" i="1">
                                  <a:latin typeface="Cambria Math"/>
                                </a:rPr>
                                <m:t>𝐴𝑡</m:t>
                              </m:r>
                              <m:r>
                                <a:rPr lang="en-CA" i="1">
                                  <a:latin typeface="Cambria Math"/>
                                </a:rPr>
                                <m:t>+16</m:t>
                              </m:r>
                              <m:r>
                                <a:rPr lang="en-CA" i="1">
                                  <a:latin typeface="Cambria Math"/>
                                </a:rPr>
                                <m:t>𝐵</m:t>
                              </m:r>
                              <m:r>
                                <a:rPr lang="en-CA" i="1">
                                  <a:latin typeface="Cambria Math"/>
                                </a:rPr>
                                <m:t>+8</m:t>
                              </m:r>
                              <m:r>
                                <a:rPr lang="en-CA" i="1">
                                  <a:latin typeface="Cambria Math"/>
                                </a:rPr>
                                <m:t>𝐴</m:t>
                              </m:r>
                            </m:e>
                          </m:d>
                        </m:e>
                      </m:d>
                      <m:r>
                        <a:rPr lang="en-CA" b="0" i="1" smtClean="0">
                          <a:latin typeface="Cambria Math"/>
                        </a:rPr>
                        <m:t>−4</m:t>
                      </m:r>
                      <m:d>
                        <m:dPr>
                          <m:ctrlPr>
                            <a:rPr lang="en-CA" b="0" i="1" smtClean="0">
                              <a:latin typeface="Cambria Math"/>
                            </a:rPr>
                          </m:ctrlPr>
                        </m:dPr>
                        <m:e>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d>
                            <m:dPr>
                              <m:ctrlPr>
                                <a:rPr lang="en-CA" i="1">
                                  <a:latin typeface="Cambria Math"/>
                                </a:rPr>
                              </m:ctrlPr>
                            </m:dPr>
                            <m:e>
                              <m:r>
                                <a:rPr lang="en-CA" i="1">
                                  <a:latin typeface="Cambria Math"/>
                                </a:rPr>
                                <m:t>4</m:t>
                              </m:r>
                              <m:r>
                                <a:rPr lang="en-CA" i="1">
                                  <a:latin typeface="Cambria Math"/>
                                </a:rPr>
                                <m:t>𝐴𝑡</m:t>
                              </m:r>
                              <m:r>
                                <a:rPr lang="en-CA" i="1">
                                  <a:latin typeface="Cambria Math"/>
                                </a:rPr>
                                <m:t>+4</m:t>
                              </m:r>
                              <m:r>
                                <a:rPr lang="en-CA" i="1">
                                  <a:latin typeface="Cambria Math"/>
                                </a:rPr>
                                <m:t>𝐵</m:t>
                              </m:r>
                              <m:r>
                                <a:rPr lang="en-CA" i="1">
                                  <a:latin typeface="Cambria Math"/>
                                </a:rPr>
                                <m:t>+</m:t>
                              </m:r>
                              <m:r>
                                <a:rPr lang="en-CA" i="1">
                                  <a:latin typeface="Cambria Math"/>
                                </a:rPr>
                                <m:t>𝐴</m:t>
                              </m:r>
                            </m:e>
                          </m:d>
                        </m:e>
                      </m:d>
                      <m:r>
                        <a:rPr lang="en-CA" b="0" i="1" smtClean="0">
                          <a:latin typeface="Cambria Math"/>
                        </a:rPr>
                        <m:t>−12</m:t>
                      </m:r>
                      <m:d>
                        <m:dPr>
                          <m:ctrlPr>
                            <a:rPr lang="en-CA" b="0" i="1" smtClean="0">
                              <a:latin typeface="Cambria Math"/>
                            </a:rPr>
                          </m:ctrlPr>
                        </m:dPr>
                        <m:e>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d>
                            <m:dPr>
                              <m:ctrlPr>
                                <a:rPr lang="en-CA" i="1">
                                  <a:latin typeface="Cambria Math"/>
                                </a:rPr>
                              </m:ctrlPr>
                            </m:dPr>
                            <m:e>
                              <m:r>
                                <a:rPr lang="en-CA" i="1">
                                  <a:latin typeface="Cambria Math"/>
                                </a:rPr>
                                <m:t>𝐴𝑡</m:t>
                              </m:r>
                              <m:r>
                                <a:rPr lang="en-CA" i="1">
                                  <a:latin typeface="Cambria Math"/>
                                </a:rPr>
                                <m:t>+</m:t>
                              </m:r>
                              <m:r>
                                <a:rPr lang="en-CA" i="1">
                                  <a:latin typeface="Cambria Math"/>
                                </a:rPr>
                                <m:t>𝐵</m:t>
                              </m:r>
                            </m:e>
                          </m:d>
                        </m:e>
                      </m:d>
                      <m:r>
                        <a:rPr lang="en-CA" b="0" i="1" smtClean="0">
                          <a:latin typeface="Cambria Math"/>
                        </a:rPr>
                        <m:t>=</m:t>
                      </m:r>
                      <m:r>
                        <a:rPr lang="en-CA" i="1">
                          <a:latin typeface="Cambria Math"/>
                        </a:rPr>
                        <m:t>𝑡</m:t>
                      </m:r>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oMath>
                  </m:oMathPara>
                </a14:m>
                <a:endParaRPr lang="en-CA" dirty="0" smtClean="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b="0" i="1" smtClean="0">
                              <a:latin typeface="Cambria Math"/>
                            </a:rPr>
                            <m:t>16</m:t>
                          </m:r>
                          <m:r>
                            <a:rPr lang="en-CA" b="0" i="1" smtClean="0">
                              <a:latin typeface="Cambria Math"/>
                            </a:rPr>
                            <m:t>𝐴</m:t>
                          </m:r>
                          <m:r>
                            <a:rPr lang="en-CA" b="0" i="1" smtClean="0">
                              <a:latin typeface="Cambria Math"/>
                            </a:rPr>
                            <m:t>−16</m:t>
                          </m:r>
                          <m:r>
                            <a:rPr lang="en-CA" b="0" i="1" smtClean="0">
                              <a:latin typeface="Cambria Math"/>
                            </a:rPr>
                            <m:t>𝐴</m:t>
                          </m:r>
                          <m:r>
                            <a:rPr lang="en-CA" b="0" i="1" smtClean="0">
                              <a:latin typeface="Cambria Math"/>
                            </a:rPr>
                            <m:t>−12</m:t>
                          </m:r>
                          <m:r>
                            <a:rPr lang="en-CA" b="0" i="1" smtClean="0">
                              <a:latin typeface="Cambria Math"/>
                            </a:rPr>
                            <m:t>𝐴</m:t>
                          </m:r>
                        </m:e>
                      </m:d>
                      <m:r>
                        <a:rPr lang="en-CA" b="0" i="1" smtClean="0">
                          <a:latin typeface="Cambria Math"/>
                        </a:rPr>
                        <m:t>𝑡</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d>
                        <m:dPr>
                          <m:ctrlPr>
                            <a:rPr lang="en-CA" b="0" i="1" smtClean="0">
                              <a:latin typeface="Cambria Math"/>
                            </a:rPr>
                          </m:ctrlPr>
                        </m:dPr>
                        <m:e>
                          <m:r>
                            <a:rPr lang="en-CA" b="0" i="1" smtClean="0">
                              <a:latin typeface="Cambria Math"/>
                            </a:rPr>
                            <m:t>16</m:t>
                          </m:r>
                          <m:r>
                            <a:rPr lang="en-CA" b="0" i="1" smtClean="0">
                              <a:latin typeface="Cambria Math"/>
                            </a:rPr>
                            <m:t>𝐵</m:t>
                          </m:r>
                          <m:r>
                            <a:rPr lang="en-CA" b="0" i="1" smtClean="0">
                              <a:latin typeface="Cambria Math"/>
                            </a:rPr>
                            <m:t>+8</m:t>
                          </m:r>
                          <m:r>
                            <a:rPr lang="en-CA" b="0" i="1" smtClean="0">
                              <a:latin typeface="Cambria Math"/>
                            </a:rPr>
                            <m:t>𝐴</m:t>
                          </m:r>
                          <m:r>
                            <a:rPr lang="en-CA" b="0" i="1" smtClean="0">
                              <a:latin typeface="Cambria Math"/>
                            </a:rPr>
                            <m:t>−16</m:t>
                          </m:r>
                          <m:r>
                            <a:rPr lang="en-CA" b="0" i="1" smtClean="0">
                              <a:latin typeface="Cambria Math"/>
                            </a:rPr>
                            <m:t>𝐵</m:t>
                          </m:r>
                          <m:r>
                            <a:rPr lang="en-CA" b="0" i="1" smtClean="0">
                              <a:latin typeface="Cambria Math"/>
                            </a:rPr>
                            <m:t>−4</m:t>
                          </m:r>
                          <m:r>
                            <a:rPr lang="en-CA" b="0" i="1" smtClean="0">
                              <a:latin typeface="Cambria Math"/>
                            </a:rPr>
                            <m:t>𝐴</m:t>
                          </m:r>
                          <m:r>
                            <a:rPr lang="en-CA" b="0" i="1" smtClean="0">
                              <a:latin typeface="Cambria Math"/>
                            </a:rPr>
                            <m:t>−12</m:t>
                          </m:r>
                          <m:r>
                            <a:rPr lang="en-CA" b="0" i="1" smtClean="0">
                              <a:latin typeface="Cambria Math"/>
                            </a:rPr>
                            <m:t>𝐵</m:t>
                          </m:r>
                        </m:e>
                      </m:d>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r>
                        <a:rPr lang="en-CA" i="1">
                          <a:latin typeface="Cambria Math"/>
                        </a:rPr>
                        <m:t>𝑡</m:t>
                      </m:r>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oMath>
                  </m:oMathPara>
                </a14:m>
                <a:endParaRPr lang="en-CA" dirty="0" smtClean="0"/>
              </a:p>
              <a:p>
                <a:pPr/>
                <a14:m>
                  <m:oMathPara xmlns:m="http://schemas.openxmlformats.org/officeDocument/2006/math">
                    <m:oMathParaPr>
                      <m:jc m:val="centerGroup"/>
                    </m:oMathParaPr>
                    <m:oMath xmlns:m="http://schemas.openxmlformats.org/officeDocument/2006/math">
                      <m:d>
                        <m:dPr>
                          <m:ctrlPr>
                            <a:rPr lang="en-CA" b="0" i="1" smtClean="0">
                              <a:latin typeface="Cambria Math"/>
                            </a:rPr>
                          </m:ctrlPr>
                        </m:dPr>
                        <m:e>
                          <m:r>
                            <a:rPr lang="en-CA" b="0" i="1" smtClean="0">
                              <a:latin typeface="Cambria Math"/>
                            </a:rPr>
                            <m:t>−12</m:t>
                          </m:r>
                          <m:r>
                            <a:rPr lang="en-CA" b="0" i="1" smtClean="0">
                              <a:latin typeface="Cambria Math"/>
                            </a:rPr>
                            <m:t>𝐴</m:t>
                          </m:r>
                        </m:e>
                      </m:d>
                      <m:r>
                        <a:rPr lang="en-CA" i="1">
                          <a:latin typeface="Cambria Math"/>
                        </a:rPr>
                        <m:t>𝑡</m:t>
                      </m:r>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r>
                        <a:rPr lang="en-CA" b="0" i="0" smtClean="0">
                          <a:latin typeface="Cambria Math"/>
                        </a:rPr>
                        <m:t>+</m:t>
                      </m:r>
                      <m:d>
                        <m:dPr>
                          <m:ctrlPr>
                            <a:rPr lang="en-CA" b="0" i="1" smtClean="0">
                              <a:latin typeface="Cambria Math"/>
                            </a:rPr>
                          </m:ctrlPr>
                        </m:dPr>
                        <m:e>
                          <m:r>
                            <a:rPr lang="en-CA" b="0" i="0" smtClean="0">
                              <a:latin typeface="Cambria Math"/>
                            </a:rPr>
                            <m:t>4</m:t>
                          </m:r>
                          <m:r>
                            <m:rPr>
                              <m:sty m:val="p"/>
                            </m:rPr>
                            <a:rPr lang="en-CA" b="0" i="0" smtClean="0">
                              <a:latin typeface="Cambria Math"/>
                            </a:rPr>
                            <m:t>A</m:t>
                          </m:r>
                          <m:r>
                            <a:rPr lang="en-CA" b="0" i="0" smtClean="0">
                              <a:latin typeface="Cambria Math"/>
                            </a:rPr>
                            <m:t>−12</m:t>
                          </m:r>
                          <m:r>
                            <m:rPr>
                              <m:sty m:val="p"/>
                            </m:rPr>
                            <a:rPr lang="en-CA" b="0" i="0" smtClean="0">
                              <a:latin typeface="Cambria Math"/>
                            </a:rPr>
                            <m:t>B</m:t>
                          </m:r>
                        </m:e>
                      </m:d>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r>
                        <a:rPr lang="en-CA" i="1">
                          <a:latin typeface="Cambria Math"/>
                        </a:rPr>
                        <m:t>𝑡</m:t>
                      </m:r>
                      <m:sSup>
                        <m:sSupPr>
                          <m:ctrlPr>
                            <a:rPr lang="en-CA" i="1">
                              <a:latin typeface="Cambria Math"/>
                            </a:rPr>
                          </m:ctrlPr>
                        </m:sSupPr>
                        <m:e>
                          <m:r>
                            <a:rPr lang="en-CA" i="1">
                              <a:latin typeface="Cambria Math"/>
                            </a:rPr>
                            <m:t>𝑒</m:t>
                          </m:r>
                        </m:e>
                        <m:sup>
                          <m:r>
                            <a:rPr lang="en-CA" i="1">
                              <a:latin typeface="Cambria Math"/>
                            </a:rPr>
                            <m:t>4</m:t>
                          </m:r>
                          <m:r>
                            <a:rPr lang="en-CA" i="1">
                              <a:latin typeface="Cambria Math"/>
                            </a:rPr>
                            <m:t>𝑡</m:t>
                          </m:r>
                        </m:sup>
                      </m:sSup>
                    </m:oMath>
                  </m:oMathPara>
                </a14:m>
                <a:endParaRPr lang="en-CA" dirty="0"/>
              </a:p>
            </p:txBody>
          </p:sp>
        </mc:Choice>
        <mc:Fallback xmlns="">
          <p:sp>
            <p:nvSpPr>
              <p:cNvPr id="8" name="Rectangle 7"/>
              <p:cNvSpPr>
                <a:spLocks noRot="1" noChangeAspect="1" noMove="1" noResize="1" noEditPoints="1" noAdjustHandles="1" noChangeArrowheads="1" noChangeShapeType="1" noTextEdit="1"/>
              </p:cNvSpPr>
              <p:nvPr/>
            </p:nvSpPr>
            <p:spPr>
              <a:xfrm>
                <a:off x="712875" y="2000071"/>
                <a:ext cx="7745325" cy="1200329"/>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1199829" y="3877270"/>
                <a:ext cx="3102452" cy="92333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𝑡</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                         −12</m:t>
                      </m:r>
                      <m:r>
                        <a:rPr lang="en-CA" b="0" i="1" smtClean="0">
                          <a:latin typeface="Cambria Math"/>
                        </a:rPr>
                        <m:t>𝐴</m:t>
                      </m:r>
                      <m:r>
                        <a:rPr lang="en-CA" b="0" i="1" smtClean="0">
                          <a:latin typeface="Cambria Math"/>
                        </a:rPr>
                        <m:t>=1</m:t>
                      </m:r>
                    </m:oMath>
                  </m:oMathPara>
                </a14:m>
                <a:endParaRPr lang="en-CA" b="0" dirty="0" smtClean="0"/>
              </a:p>
              <a:p>
                <a:endParaRPr lang="en-CA" b="0" dirty="0" smtClean="0"/>
              </a:p>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                   4</m:t>
                      </m:r>
                      <m:r>
                        <a:rPr lang="en-CA" b="0" i="1" smtClean="0">
                          <a:latin typeface="Cambria Math"/>
                        </a:rPr>
                        <m:t>𝐴</m:t>
                      </m:r>
                      <m:r>
                        <a:rPr lang="en-CA" b="0" i="1" smtClean="0">
                          <a:latin typeface="Cambria Math"/>
                        </a:rPr>
                        <m:t>−12</m:t>
                      </m:r>
                      <m:r>
                        <a:rPr lang="en-CA" b="0" i="1" smtClean="0">
                          <a:latin typeface="Cambria Math"/>
                        </a:rPr>
                        <m:t>𝐵</m:t>
                      </m:r>
                      <m:r>
                        <a:rPr lang="en-CA" b="0" i="1" smtClean="0">
                          <a:latin typeface="Cambria Math"/>
                        </a:rPr>
                        <m:t>=0</m:t>
                      </m:r>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1199829" y="3877270"/>
                <a:ext cx="3102452" cy="923330"/>
              </a:xfrm>
              <a:prstGeom prst="rect">
                <a:avLst/>
              </a:prstGeom>
              <a:blipFill rotWithShape="1">
                <a:blip r:embed="rId4"/>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5198052" y="3723407"/>
                <a:ext cx="1155123" cy="115339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𝐴</m:t>
                      </m:r>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12</m:t>
                          </m:r>
                        </m:den>
                      </m:f>
                    </m:oMath>
                  </m:oMathPara>
                </a14:m>
                <a:endParaRPr lang="en-CA" b="0" dirty="0" smtClean="0"/>
              </a:p>
              <a:p>
                <a:pPr/>
                <a14:m>
                  <m:oMathPara xmlns:m="http://schemas.openxmlformats.org/officeDocument/2006/math">
                    <m:oMathParaPr>
                      <m:jc m:val="centerGroup"/>
                    </m:oMathParaPr>
                    <m:oMath xmlns:m="http://schemas.openxmlformats.org/officeDocument/2006/math">
                      <m:r>
                        <a:rPr lang="en-CA" b="0" i="1" smtClean="0">
                          <a:latin typeface="Cambria Math"/>
                        </a:rPr>
                        <m:t>𝐵</m:t>
                      </m:r>
                      <m:r>
                        <a:rPr lang="en-CA" b="0" i="1" smtClean="0">
                          <a:latin typeface="Cambria Math"/>
                        </a:rPr>
                        <m:t>=−</m:t>
                      </m:r>
                      <m:f>
                        <m:fPr>
                          <m:ctrlPr>
                            <a:rPr lang="en-CA" i="1" smtClean="0">
                              <a:latin typeface="Cambria Math"/>
                            </a:rPr>
                          </m:ctrlPr>
                        </m:fPr>
                        <m:num>
                          <m:r>
                            <a:rPr lang="en-CA" b="0" i="1" smtClean="0">
                              <a:latin typeface="Cambria Math"/>
                            </a:rPr>
                            <m:t>1</m:t>
                          </m:r>
                        </m:num>
                        <m:den>
                          <m:r>
                            <a:rPr lang="en-CA" b="0" i="1" smtClean="0">
                              <a:latin typeface="Cambria Math"/>
                            </a:rPr>
                            <m:t>36</m:t>
                          </m:r>
                        </m:den>
                      </m:f>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5198052" y="3723407"/>
                <a:ext cx="1155123" cy="1153393"/>
              </a:xfrm>
              <a:prstGeom prst="rect">
                <a:avLst/>
              </a:prstGeom>
              <a:blipFill rotWithShape="1">
                <a:blip r:embed="rId5"/>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076767" y="5334000"/>
                <a:ext cx="4675960" cy="7146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d>
                        <m:dPr>
                          <m:ctrlPr>
                            <a:rPr lang="en-CA" b="0" i="1" smtClean="0">
                              <a:latin typeface="Cambria Math"/>
                            </a:rPr>
                          </m:ctrlPr>
                        </m:dPr>
                        <m:e>
                          <m:r>
                            <a:rPr lang="en-CA" b="0" i="1" smtClean="0">
                              <a:latin typeface="Cambria Math"/>
                            </a:rPr>
                            <m:t>−</m:t>
                          </m:r>
                          <m:f>
                            <m:fPr>
                              <m:ctrlPr>
                                <a:rPr lang="en-CA" b="0" i="1" smtClean="0">
                                  <a:latin typeface="Cambria Math"/>
                                </a:rPr>
                              </m:ctrlPr>
                            </m:fPr>
                            <m:num>
                              <m:r>
                                <a:rPr lang="en-CA" b="0" i="1" smtClean="0">
                                  <a:latin typeface="Cambria Math"/>
                                </a:rPr>
                                <m:t>𝑡</m:t>
                              </m:r>
                            </m:num>
                            <m:den>
                              <m:r>
                                <a:rPr lang="en-CA" b="0" i="1" smtClean="0">
                                  <a:latin typeface="Cambria Math"/>
                                </a:rPr>
                                <m:t>12</m:t>
                              </m:r>
                            </m:den>
                          </m:f>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36</m:t>
                              </m:r>
                            </m:den>
                          </m:f>
                        </m:e>
                      </m:d>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36</m:t>
                          </m:r>
                        </m:den>
                      </m:f>
                      <m:r>
                        <a:rPr lang="en-CA" b="0" i="1" smtClean="0">
                          <a:latin typeface="Cambria Math"/>
                        </a:rPr>
                        <m:t>(3</m:t>
                      </m:r>
                      <m:r>
                        <a:rPr lang="en-CA" b="0" i="1" smtClean="0">
                          <a:latin typeface="Cambria Math"/>
                        </a:rPr>
                        <m:t>𝑡</m:t>
                      </m:r>
                      <m:r>
                        <a:rPr lang="en-CA" b="0" i="1" smtClean="0">
                          <a:latin typeface="Cambria Math"/>
                        </a:rPr>
                        <m:t>+1)</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2076767" y="5334000"/>
                <a:ext cx="4675960" cy="714683"/>
              </a:xfrm>
              <a:prstGeom prst="rect">
                <a:avLst/>
              </a:prstGeom>
              <a:blipFill rotWithShape="1">
                <a:blip r:embed="rId6"/>
                <a:stretch>
                  <a:fillRect/>
                </a:stretch>
              </a:blipFill>
            </p:spPr>
            <p:txBody>
              <a:bodyPr/>
              <a:lstStyle/>
              <a:p>
                <a:r>
                  <a:rPr lang="en-CA">
                    <a:noFill/>
                  </a:rPr>
                  <a:t> </a:t>
                </a:r>
              </a:p>
            </p:txBody>
          </p:sp>
        </mc:Fallback>
      </mc:AlternateContent>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t>Fact</a:t>
            </a:r>
            <a:endParaRPr lang="en-US" sz="4000" dirty="0"/>
          </a:p>
        </p:txBody>
      </p:sp>
      <p:sp>
        <p:nvSpPr>
          <p:cNvPr id="3" name="Content Placeholder 2"/>
          <p:cNvSpPr>
            <a:spLocks noGrp="1"/>
          </p:cNvSpPr>
          <p:nvPr>
            <p:ph idx="1"/>
          </p:nvPr>
        </p:nvSpPr>
        <p:spPr>
          <a:xfrm>
            <a:off x="457200" y="1447800"/>
            <a:ext cx="8229600" cy="4678363"/>
          </a:xfrm>
        </p:spPr>
        <p:txBody>
          <a:bodyPr>
            <a:normAutofit/>
          </a:bodyPr>
          <a:lstStyle/>
          <a:p>
            <a:r>
              <a:rPr lang="en-US" sz="1800" dirty="0"/>
              <a:t>If </a:t>
            </a:r>
            <a:r>
              <a:rPr lang="en-US" sz="1800" i="1" dirty="0"/>
              <a:t>Y</a:t>
            </a:r>
            <a:r>
              <a:rPr lang="en-US" sz="1800" i="1" baseline="-25000" dirty="0"/>
              <a:t>P1</a:t>
            </a:r>
            <a:r>
              <a:rPr lang="en-US" sz="1800" i="1" dirty="0"/>
              <a:t>(t)</a:t>
            </a:r>
            <a:r>
              <a:rPr lang="en-US" sz="1800" dirty="0"/>
              <a:t> is a particular solution for</a:t>
            </a:r>
          </a:p>
          <a:p>
            <a:endParaRPr lang="en-US" sz="1800" dirty="0" smtClean="0"/>
          </a:p>
          <a:p>
            <a:endParaRPr lang="en-US" sz="1800" dirty="0"/>
          </a:p>
          <a:p>
            <a:endParaRPr lang="en-US" sz="1800" dirty="0" smtClean="0"/>
          </a:p>
          <a:p>
            <a:r>
              <a:rPr lang="en-US" sz="1800" dirty="0"/>
              <a:t>and if </a:t>
            </a:r>
            <a:r>
              <a:rPr lang="en-US" sz="1800" i="1" dirty="0"/>
              <a:t>Y</a:t>
            </a:r>
            <a:r>
              <a:rPr lang="en-US" sz="1800" i="1" baseline="-25000" dirty="0"/>
              <a:t>P2</a:t>
            </a:r>
            <a:r>
              <a:rPr lang="en-US" sz="1800" i="1" dirty="0"/>
              <a:t>(t)</a:t>
            </a:r>
            <a:r>
              <a:rPr lang="en-US" sz="1800" dirty="0"/>
              <a:t> is a particular solution </a:t>
            </a:r>
            <a:r>
              <a:rPr lang="en-US" sz="1800" dirty="0" smtClean="0"/>
              <a:t>for</a:t>
            </a:r>
          </a:p>
          <a:p>
            <a:endParaRPr lang="en-US" sz="1800" dirty="0" smtClean="0"/>
          </a:p>
          <a:p>
            <a:endParaRPr lang="en-US" sz="1800" dirty="0"/>
          </a:p>
          <a:p>
            <a:endParaRPr lang="en-US" sz="1800" dirty="0" smtClean="0"/>
          </a:p>
          <a:p>
            <a:r>
              <a:rPr lang="en-US" sz="1800" dirty="0"/>
              <a:t>then </a:t>
            </a:r>
            <a:r>
              <a:rPr lang="en-US" sz="1800" i="1" dirty="0"/>
              <a:t>Y</a:t>
            </a:r>
            <a:r>
              <a:rPr lang="en-US" sz="1800" i="1" baseline="-25000" dirty="0"/>
              <a:t>P1</a:t>
            </a:r>
            <a:r>
              <a:rPr lang="en-US" sz="1800" i="1" dirty="0"/>
              <a:t>(t)+ Y</a:t>
            </a:r>
            <a:r>
              <a:rPr lang="en-US" sz="1800" i="1" baseline="-25000" dirty="0"/>
              <a:t>P2</a:t>
            </a:r>
            <a:r>
              <a:rPr lang="en-US" sz="1800" i="1" dirty="0"/>
              <a:t>(t)</a:t>
            </a:r>
            <a:r>
              <a:rPr lang="en-US" sz="1800" dirty="0"/>
              <a:t> is a particular solution for</a:t>
            </a:r>
          </a:p>
          <a:p>
            <a:endParaRPr lang="en-US" sz="1800" dirty="0"/>
          </a:p>
          <a:p>
            <a:endParaRPr lang="en-US" sz="1800" dirty="0"/>
          </a:p>
        </p:txBody>
      </p:sp>
      <mc:AlternateContent xmlns:mc="http://schemas.openxmlformats.org/markup-compatibility/2006" xmlns:a14="http://schemas.microsoft.com/office/drawing/2010/main">
        <mc:Choice Requires="a14">
          <p:sp>
            <p:nvSpPr>
              <p:cNvPr id="7" name="TextBox 6"/>
              <p:cNvSpPr txBox="1"/>
              <p:nvPr/>
            </p:nvSpPr>
            <p:spPr>
              <a:xfrm>
                <a:off x="1295400" y="2080962"/>
                <a:ext cx="30683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m:t>
                      </m:r>
                      <m:r>
                        <a:rPr lang="en-CA" i="1">
                          <a:latin typeface="Cambria Math"/>
                        </a:rPr>
                        <m:t>𝑝</m:t>
                      </m:r>
                      <m:d>
                        <m:dPr>
                          <m:ctrlPr>
                            <a:rPr lang="en-CA" i="1">
                              <a:latin typeface="Cambria Math"/>
                            </a:rPr>
                          </m:ctrlPr>
                        </m:dPr>
                        <m:e>
                          <m:r>
                            <a:rPr lang="en-CA" i="1">
                              <a:latin typeface="Cambria Math"/>
                            </a:rPr>
                            <m:t>𝑡</m:t>
                          </m:r>
                        </m:e>
                      </m:d>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m:t>
                      </m:r>
                      <m:r>
                        <a:rPr lang="en-CA" i="1">
                          <a:latin typeface="Cambria Math"/>
                        </a:rPr>
                        <m:t>𝑞</m:t>
                      </m:r>
                      <m:d>
                        <m:dPr>
                          <m:ctrlPr>
                            <a:rPr lang="en-CA" i="1">
                              <a:latin typeface="Cambria Math"/>
                            </a:rPr>
                          </m:ctrlPr>
                        </m:dPr>
                        <m:e>
                          <m:r>
                            <a:rPr lang="en-CA" i="1">
                              <a:latin typeface="Cambria Math"/>
                            </a:rPr>
                            <m:t>𝑡</m:t>
                          </m:r>
                        </m:e>
                      </m:d>
                      <m:r>
                        <a:rPr lang="en-CA" i="1">
                          <a:latin typeface="Cambria Math"/>
                        </a:rPr>
                        <m:t>𝑦</m:t>
                      </m:r>
                      <m:r>
                        <a:rPr lang="en-CA" i="1">
                          <a:latin typeface="Cambria Math"/>
                        </a:rPr>
                        <m:t>=</m:t>
                      </m:r>
                      <m:sSub>
                        <m:sSubPr>
                          <m:ctrlPr>
                            <a:rPr lang="en-CA" i="1">
                              <a:latin typeface="Cambria Math"/>
                            </a:rPr>
                          </m:ctrlPr>
                        </m:sSubPr>
                        <m:e>
                          <m:r>
                            <a:rPr lang="en-CA" i="1">
                              <a:latin typeface="Cambria Math"/>
                            </a:rPr>
                            <m:t>𝑔</m:t>
                          </m:r>
                        </m:e>
                        <m:sub>
                          <m:r>
                            <a:rPr lang="en-CA" i="1">
                              <a:latin typeface="Cambria Math"/>
                            </a:rPr>
                            <m:t>1</m:t>
                          </m:r>
                        </m:sub>
                      </m:sSub>
                      <m:r>
                        <a:rPr lang="en-CA" i="1">
                          <a:latin typeface="Cambria Math"/>
                        </a:rPr>
                        <m:t>(</m:t>
                      </m:r>
                      <m:r>
                        <a:rPr lang="en-CA" i="1">
                          <a:latin typeface="Cambria Math"/>
                        </a:rPr>
                        <m:t>𝑡</m:t>
                      </m:r>
                      <m:r>
                        <a:rPr lang="en-CA" i="1">
                          <a:latin typeface="Cambria Math"/>
                        </a:rPr>
                        <m:t>)</m:t>
                      </m:r>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1295400" y="2080962"/>
                <a:ext cx="3068340" cy="369332"/>
              </a:xfrm>
              <a:prstGeom prst="rect">
                <a:avLst/>
              </a:prstGeom>
              <a:blipFill rotWithShape="1">
                <a:blip r:embed="rId2"/>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1295400" y="3326368"/>
                <a:ext cx="3139256"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i="1">
                              <a:latin typeface="Cambria Math"/>
                            </a:rPr>
                            <m:t>𝑦</m:t>
                          </m:r>
                        </m:e>
                        <m:sup>
                          <m:r>
                            <a:rPr lang="en-CA" i="1">
                              <a:latin typeface="Cambria Math"/>
                            </a:rPr>
                            <m:t>′′</m:t>
                          </m:r>
                        </m:sup>
                      </m:sSup>
                      <m:r>
                        <a:rPr lang="en-CA" i="1">
                          <a:latin typeface="Cambria Math"/>
                        </a:rPr>
                        <m:t>+</m:t>
                      </m:r>
                      <m:r>
                        <a:rPr lang="en-CA" i="1">
                          <a:latin typeface="Cambria Math"/>
                        </a:rPr>
                        <m:t>𝑝</m:t>
                      </m:r>
                      <m:d>
                        <m:dPr>
                          <m:ctrlPr>
                            <a:rPr lang="en-CA" i="1">
                              <a:latin typeface="Cambria Math"/>
                            </a:rPr>
                          </m:ctrlPr>
                        </m:dPr>
                        <m:e>
                          <m:r>
                            <a:rPr lang="en-CA" i="1">
                              <a:latin typeface="Cambria Math"/>
                            </a:rPr>
                            <m:t>𝑡</m:t>
                          </m:r>
                        </m:e>
                      </m:d>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m:t>
                      </m:r>
                      <m:r>
                        <a:rPr lang="en-CA" i="1">
                          <a:latin typeface="Cambria Math"/>
                        </a:rPr>
                        <m:t>𝑞</m:t>
                      </m:r>
                      <m:d>
                        <m:dPr>
                          <m:ctrlPr>
                            <a:rPr lang="en-CA" i="1">
                              <a:latin typeface="Cambria Math"/>
                            </a:rPr>
                          </m:ctrlPr>
                        </m:dPr>
                        <m:e>
                          <m:r>
                            <a:rPr lang="en-CA" i="1">
                              <a:latin typeface="Cambria Math"/>
                            </a:rPr>
                            <m:t>𝑡</m:t>
                          </m:r>
                        </m:e>
                      </m:d>
                      <m:r>
                        <a:rPr lang="en-CA" i="1">
                          <a:latin typeface="Cambria Math"/>
                        </a:rPr>
                        <m:t>𝑦</m:t>
                      </m:r>
                      <m:r>
                        <a:rPr lang="en-CA" i="1">
                          <a:latin typeface="Cambria Math"/>
                        </a:rPr>
                        <m:t>=</m:t>
                      </m:r>
                      <m:sSub>
                        <m:sSubPr>
                          <m:ctrlPr>
                            <a:rPr lang="en-CA" i="1">
                              <a:latin typeface="Cambria Math"/>
                            </a:rPr>
                          </m:ctrlPr>
                        </m:sSubPr>
                        <m:e>
                          <m:r>
                            <a:rPr lang="en-CA" i="1">
                              <a:latin typeface="Cambria Math"/>
                            </a:rPr>
                            <m:t>𝑔</m:t>
                          </m:r>
                        </m:e>
                        <m:sub>
                          <m:r>
                            <a:rPr lang="en-CA" b="0" i="1" smtClean="0">
                              <a:latin typeface="Cambria Math"/>
                            </a:rPr>
                            <m:t>2</m:t>
                          </m:r>
                        </m:sub>
                      </m:sSub>
                      <m:r>
                        <a:rPr lang="en-CA" i="1">
                          <a:latin typeface="Cambria Math"/>
                        </a:rPr>
                        <m:t>(</m:t>
                      </m:r>
                      <m:r>
                        <a:rPr lang="en-CA" i="1">
                          <a:latin typeface="Cambria Math"/>
                        </a:rPr>
                        <m:t>𝑡</m:t>
                      </m:r>
                      <m:r>
                        <a:rPr lang="en-CA" i="1">
                          <a:latin typeface="Cambria Math"/>
                        </a:rPr>
                        <m:t>)</m:t>
                      </m:r>
                    </m:oMath>
                  </m:oMathPara>
                </a14:m>
                <a:endParaRPr lang="en-CA" dirty="0"/>
              </a:p>
            </p:txBody>
          </p:sp>
        </mc:Choice>
        <mc:Fallback xmlns="">
          <p:sp>
            <p:nvSpPr>
              <p:cNvPr id="8" name="Rectangle 7"/>
              <p:cNvSpPr>
                <a:spLocks noRot="1" noChangeAspect="1" noMove="1" noResize="1" noEditPoints="1" noAdjustHandles="1" noChangeArrowheads="1" noChangeShapeType="1" noTextEdit="1"/>
              </p:cNvSpPr>
              <p:nvPr/>
            </p:nvSpPr>
            <p:spPr>
              <a:xfrm>
                <a:off x="1295400" y="3326368"/>
                <a:ext cx="3139256" cy="369332"/>
              </a:xfrm>
              <a:prstGeom prst="rect">
                <a:avLst/>
              </a:prstGeom>
              <a:blipFill rotWithShape="1">
                <a:blip r:embed="rId3"/>
                <a:stretch>
                  <a:fillRect b="-13333"/>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1295400" y="4707493"/>
                <a:ext cx="393877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a:rPr>
                          </m:ctrlPr>
                        </m:sSupPr>
                        <m:e>
                          <m:r>
                            <a:rPr lang="en-CA" i="1">
                              <a:latin typeface="Cambria Math"/>
                            </a:rPr>
                            <m:t>𝑦</m:t>
                          </m:r>
                        </m:e>
                        <m:sup>
                          <m:r>
                            <a:rPr lang="en-CA" i="1">
                              <a:latin typeface="Cambria Math"/>
                            </a:rPr>
                            <m:t>′′</m:t>
                          </m:r>
                        </m:sup>
                      </m:sSup>
                      <m:r>
                        <a:rPr lang="en-CA" i="1">
                          <a:latin typeface="Cambria Math"/>
                        </a:rPr>
                        <m:t>+</m:t>
                      </m:r>
                      <m:r>
                        <a:rPr lang="en-CA" i="1">
                          <a:latin typeface="Cambria Math"/>
                        </a:rPr>
                        <m:t>𝑝</m:t>
                      </m:r>
                      <m:d>
                        <m:dPr>
                          <m:ctrlPr>
                            <a:rPr lang="en-CA" i="1">
                              <a:latin typeface="Cambria Math"/>
                            </a:rPr>
                          </m:ctrlPr>
                        </m:dPr>
                        <m:e>
                          <m:r>
                            <a:rPr lang="en-CA" i="1">
                              <a:latin typeface="Cambria Math"/>
                            </a:rPr>
                            <m:t>𝑡</m:t>
                          </m:r>
                        </m:e>
                      </m:d>
                      <m:sSup>
                        <m:sSupPr>
                          <m:ctrlPr>
                            <a:rPr lang="en-CA" i="1">
                              <a:latin typeface="Cambria Math"/>
                            </a:rPr>
                          </m:ctrlPr>
                        </m:sSupPr>
                        <m:e>
                          <m:r>
                            <a:rPr lang="en-CA" i="1">
                              <a:latin typeface="Cambria Math"/>
                            </a:rPr>
                            <m:t>𝑦</m:t>
                          </m:r>
                        </m:e>
                        <m:sup>
                          <m:r>
                            <a:rPr lang="en-CA" i="1">
                              <a:latin typeface="Cambria Math"/>
                            </a:rPr>
                            <m:t>′</m:t>
                          </m:r>
                        </m:sup>
                      </m:sSup>
                      <m:r>
                        <a:rPr lang="en-CA" i="1">
                          <a:latin typeface="Cambria Math"/>
                        </a:rPr>
                        <m:t>+</m:t>
                      </m:r>
                      <m:r>
                        <a:rPr lang="en-CA" i="1">
                          <a:latin typeface="Cambria Math"/>
                        </a:rPr>
                        <m:t>𝑞</m:t>
                      </m:r>
                      <m:d>
                        <m:dPr>
                          <m:ctrlPr>
                            <a:rPr lang="en-CA" i="1">
                              <a:latin typeface="Cambria Math"/>
                            </a:rPr>
                          </m:ctrlPr>
                        </m:dPr>
                        <m:e>
                          <m:r>
                            <a:rPr lang="en-CA" i="1">
                              <a:latin typeface="Cambria Math"/>
                            </a:rPr>
                            <m:t>𝑡</m:t>
                          </m:r>
                        </m:e>
                      </m:d>
                      <m:r>
                        <a:rPr lang="en-CA" i="1">
                          <a:latin typeface="Cambria Math"/>
                        </a:rPr>
                        <m:t>𝑦</m:t>
                      </m:r>
                      <m:r>
                        <a:rPr lang="en-CA" i="1">
                          <a:latin typeface="Cambria Math"/>
                        </a:rPr>
                        <m:t>=</m:t>
                      </m:r>
                      <m:sSub>
                        <m:sSubPr>
                          <m:ctrlPr>
                            <a:rPr lang="en-CA" i="1">
                              <a:latin typeface="Cambria Math"/>
                            </a:rPr>
                          </m:ctrlPr>
                        </m:sSubPr>
                        <m:e>
                          <m:r>
                            <a:rPr lang="en-CA" i="1">
                              <a:latin typeface="Cambria Math"/>
                            </a:rPr>
                            <m:t>𝑔</m:t>
                          </m:r>
                        </m:e>
                        <m:sub>
                          <m:r>
                            <a:rPr lang="en-CA" i="1">
                              <a:latin typeface="Cambria Math"/>
                            </a:rPr>
                            <m:t>1</m:t>
                          </m:r>
                        </m:sub>
                      </m:sSub>
                      <m:d>
                        <m:dPr>
                          <m:ctrlPr>
                            <a:rPr lang="en-CA" i="1">
                              <a:latin typeface="Cambria Math"/>
                            </a:rPr>
                          </m:ctrlPr>
                        </m:dPr>
                        <m:e>
                          <m:r>
                            <a:rPr lang="en-CA" i="1">
                              <a:latin typeface="Cambria Math"/>
                            </a:rPr>
                            <m:t>𝑡</m:t>
                          </m:r>
                        </m:e>
                      </m:d>
                      <m:r>
                        <a:rPr lang="en-CA" b="0" i="1" smtClean="0">
                          <a:latin typeface="Cambria Math"/>
                        </a:rPr>
                        <m:t>+</m:t>
                      </m:r>
                      <m:sSub>
                        <m:sSubPr>
                          <m:ctrlPr>
                            <a:rPr lang="en-CA" i="1">
                              <a:latin typeface="Cambria Math"/>
                            </a:rPr>
                          </m:ctrlPr>
                        </m:sSubPr>
                        <m:e>
                          <m:r>
                            <a:rPr lang="en-CA" i="1">
                              <a:latin typeface="Cambria Math"/>
                            </a:rPr>
                            <m:t>𝑔</m:t>
                          </m:r>
                        </m:e>
                        <m:sub>
                          <m:r>
                            <a:rPr lang="en-CA" b="0" i="1" smtClean="0">
                              <a:latin typeface="Cambria Math"/>
                            </a:rPr>
                            <m:t>2</m:t>
                          </m:r>
                        </m:sub>
                      </m:sSub>
                      <m:r>
                        <a:rPr lang="en-CA" i="1">
                          <a:latin typeface="Cambria Math"/>
                        </a:rPr>
                        <m:t>(</m:t>
                      </m:r>
                      <m:r>
                        <a:rPr lang="en-CA" i="1">
                          <a:latin typeface="Cambria Math"/>
                        </a:rPr>
                        <m:t>𝑡</m:t>
                      </m:r>
                      <m:r>
                        <a:rPr lang="en-CA" i="1">
                          <a:latin typeface="Cambria Math"/>
                        </a:rPr>
                        <m:t>)</m:t>
                      </m:r>
                    </m:oMath>
                  </m:oMathPara>
                </a14:m>
                <a:endParaRPr lang="en-CA" dirty="0"/>
              </a:p>
            </p:txBody>
          </p:sp>
        </mc:Choice>
        <mc:Fallback xmlns="">
          <p:sp>
            <p:nvSpPr>
              <p:cNvPr id="9" name="Rectangle 8"/>
              <p:cNvSpPr>
                <a:spLocks noRot="1" noChangeAspect="1" noMove="1" noResize="1" noEditPoints="1" noAdjustHandles="1" noChangeArrowheads="1" noChangeShapeType="1" noTextEdit="1"/>
              </p:cNvSpPr>
              <p:nvPr/>
            </p:nvSpPr>
            <p:spPr>
              <a:xfrm>
                <a:off x="1295400" y="4707493"/>
                <a:ext cx="3938771" cy="369332"/>
              </a:xfrm>
              <a:prstGeom prst="rect">
                <a:avLst/>
              </a:prstGeom>
              <a:blipFill rotWithShape="1">
                <a:blip r:embed="rId4"/>
                <a:stretch>
                  <a:fillRect b="-11475"/>
                </a:stretch>
              </a:blipFill>
            </p:spPr>
            <p:txBody>
              <a:bodyPr/>
              <a:lstStyle/>
              <a:p>
                <a:r>
                  <a:rPr lang="en-CA">
                    <a:noFill/>
                  </a:rPr>
                  <a:t> </a:t>
                </a:r>
              </a:p>
            </p:txBody>
          </p:sp>
        </mc:Fallback>
      </mc:AlternateContent>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dirty="0" smtClean="0"/>
              <a:t>Example 5</a:t>
            </a:r>
            <a:endParaRPr lang="en-US" sz="4000" dirty="0"/>
          </a:p>
        </p:txBody>
      </p:sp>
      <p:sp>
        <p:nvSpPr>
          <p:cNvPr id="3" name="Content Placeholder 2"/>
          <p:cNvSpPr>
            <a:spLocks noGrp="1"/>
          </p:cNvSpPr>
          <p:nvPr>
            <p:ph idx="1"/>
          </p:nvPr>
        </p:nvSpPr>
        <p:spPr>
          <a:xfrm>
            <a:off x="457200" y="1447800"/>
            <a:ext cx="8229600" cy="4678363"/>
          </a:xfrm>
        </p:spPr>
        <p:txBody>
          <a:bodyPr>
            <a:normAutofit/>
          </a:bodyPr>
          <a:lstStyle/>
          <a:p>
            <a:r>
              <a:rPr lang="en-US" sz="1900" dirty="0"/>
              <a:t>Find a particular solution for the following differential equation</a:t>
            </a:r>
            <a:r>
              <a:rPr lang="en-US" sz="1900" dirty="0" smtClean="0"/>
              <a:t>.</a:t>
            </a:r>
          </a:p>
          <a:p>
            <a:endParaRPr lang="en-US" sz="1900" dirty="0" smtClean="0"/>
          </a:p>
          <a:p>
            <a:endParaRPr lang="en-US" sz="1900" dirty="0"/>
          </a:p>
          <a:p>
            <a:endParaRPr lang="en-US" sz="1900" dirty="0" smtClean="0"/>
          </a:p>
          <a:p>
            <a:r>
              <a:rPr lang="en-US" sz="1900" b="1" i="1" dirty="0"/>
              <a:t>Solution</a:t>
            </a:r>
            <a:endParaRPr lang="en-US" sz="1900" dirty="0"/>
          </a:p>
          <a:p>
            <a:r>
              <a:rPr lang="en-US" sz="1900" dirty="0"/>
              <a:t>This example is the reason that we’ve been using the same homogeneous differential equation for all the previous examples.  </a:t>
            </a:r>
            <a:endParaRPr lang="en-US" sz="1900" dirty="0" smtClean="0"/>
          </a:p>
          <a:p>
            <a:r>
              <a:rPr lang="en-US" sz="1900" dirty="0" smtClean="0"/>
              <a:t>There </a:t>
            </a:r>
            <a:r>
              <a:rPr lang="en-US" sz="1900" dirty="0"/>
              <a:t>is nothing to do with this problem.  All that we need to do it go back to the appropriate examples above and get the particular solution from that example and add them all </a:t>
            </a:r>
            <a:r>
              <a:rPr lang="en-US" sz="1900" dirty="0" smtClean="0"/>
              <a:t>together.</a:t>
            </a:r>
            <a:endParaRPr lang="en-US" sz="1900" dirty="0"/>
          </a:p>
        </p:txBody>
      </p:sp>
      <mc:AlternateContent xmlns:mc="http://schemas.openxmlformats.org/markup-compatibility/2006" xmlns:a14="http://schemas.microsoft.com/office/drawing/2010/main">
        <mc:Choice Requires="a14">
          <p:sp>
            <p:nvSpPr>
              <p:cNvPr id="6" name="TextBox 5"/>
              <p:cNvSpPr txBox="1"/>
              <p:nvPr/>
            </p:nvSpPr>
            <p:spPr>
              <a:xfrm>
                <a:off x="1828800" y="2057400"/>
                <a:ext cx="4176143" cy="3724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𝑦</m:t>
                      </m:r>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−12</m:t>
                      </m:r>
                      <m:r>
                        <a:rPr lang="en-CA" b="0" i="1" smtClean="0">
                          <a:latin typeface="Cambria Math"/>
                        </a:rPr>
                        <m:t>𝑦</m:t>
                      </m:r>
                      <m:r>
                        <a:rPr lang="en-CA" b="0" i="1" smtClean="0">
                          <a:latin typeface="Cambria Math"/>
                        </a:rPr>
                        <m:t>=3</m:t>
                      </m:r>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r>
                        <a:rPr lang="en-CA" b="0" i="1" smtClean="0">
                          <a:latin typeface="Cambria Math"/>
                        </a:rPr>
                        <m:t>+</m:t>
                      </m:r>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r>
                        <a:rPr lang="en-CA" b="0" i="1" smtClean="0">
                          <a:latin typeface="Cambria Math"/>
                        </a:rPr>
                        <m:t>𝑡</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6" name="TextBox 5"/>
              <p:cNvSpPr txBox="1">
                <a:spLocks noRot="1" noChangeAspect="1" noMove="1" noResize="1" noEditPoints="1" noAdjustHandles="1" noChangeArrowheads="1" noChangeShapeType="1" noTextEdit="1"/>
              </p:cNvSpPr>
              <p:nvPr/>
            </p:nvSpPr>
            <p:spPr>
              <a:xfrm>
                <a:off x="1828800" y="2057400"/>
                <a:ext cx="4176143" cy="372410"/>
              </a:xfrm>
              <a:prstGeom prst="rect">
                <a:avLst/>
              </a:prstGeom>
              <a:blipFill rotWithShape="1">
                <a:blip r:embed="rId2"/>
                <a:stretch>
                  <a:fillRect b="-1311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828800" y="4876800"/>
                <a:ext cx="6102440" cy="6127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f>
                        <m:fPr>
                          <m:ctrlPr>
                            <a:rPr lang="en-CA" b="0" i="1" smtClean="0">
                              <a:latin typeface="Cambria Math"/>
                            </a:rPr>
                          </m:ctrlPr>
                        </m:fPr>
                        <m:num>
                          <m:r>
                            <a:rPr lang="en-CA" b="0" i="1" smtClean="0">
                              <a:latin typeface="Cambria Math"/>
                            </a:rPr>
                            <m:t>3</m:t>
                          </m:r>
                        </m:num>
                        <m:den>
                          <m:r>
                            <a:rPr lang="en-CA" b="0" i="1" smtClean="0">
                              <a:latin typeface="Cambria Math"/>
                            </a:rPr>
                            <m:t>7</m:t>
                          </m:r>
                        </m:den>
                      </m:f>
                      <m:sSup>
                        <m:sSupPr>
                          <m:ctrlPr>
                            <a:rPr lang="en-CA" b="0" i="1" smtClean="0">
                              <a:latin typeface="Cambria Math"/>
                            </a:rPr>
                          </m:ctrlPr>
                        </m:sSupPr>
                        <m:e>
                          <m:r>
                            <a:rPr lang="en-CA" b="0" i="1" smtClean="0">
                              <a:latin typeface="Cambria Math"/>
                            </a:rPr>
                            <m:t>𝑒</m:t>
                          </m:r>
                        </m:e>
                        <m:sup>
                          <m:r>
                            <a:rPr lang="en-CA" b="0" i="1" smtClean="0">
                              <a:latin typeface="Cambria Math"/>
                            </a:rPr>
                            <m:t>5</m:t>
                          </m:r>
                          <m:r>
                            <a:rPr lang="en-CA" b="0" i="1" smtClean="0">
                              <a:latin typeface="Cambria Math"/>
                            </a:rPr>
                            <m:t>𝑡</m:t>
                          </m:r>
                        </m:sup>
                      </m:sSup>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40</m:t>
                          </m:r>
                        </m:den>
                      </m:f>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20</m:t>
                          </m:r>
                        </m:den>
                      </m:f>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r>
                                <a:rPr lang="en-CA" b="0" i="1" smtClean="0">
                                  <a:latin typeface="Cambria Math"/>
                                </a:rPr>
                                <m:t>2</m:t>
                              </m:r>
                              <m:r>
                                <a:rPr lang="en-CA" b="0" i="1" smtClean="0">
                                  <a:latin typeface="Cambria Math"/>
                                </a:rPr>
                                <m:t>𝑡</m:t>
                              </m:r>
                            </m:e>
                          </m:d>
                        </m:e>
                      </m:func>
                      <m:r>
                        <a:rPr lang="en-CA" b="0" i="1" smtClean="0">
                          <a:latin typeface="Cambria Math"/>
                        </a:rPr>
                        <m:t>−</m:t>
                      </m:r>
                      <m:f>
                        <m:fPr>
                          <m:ctrlPr>
                            <a:rPr lang="en-CA" b="0" i="1" smtClean="0">
                              <a:latin typeface="Cambria Math"/>
                            </a:rPr>
                          </m:ctrlPr>
                        </m:fPr>
                        <m:num>
                          <m:r>
                            <a:rPr lang="en-CA" b="0" i="1" smtClean="0">
                              <a:latin typeface="Cambria Math"/>
                            </a:rPr>
                            <m:t>1</m:t>
                          </m:r>
                        </m:num>
                        <m:den>
                          <m:r>
                            <a:rPr lang="en-CA" b="0" i="1" smtClean="0">
                              <a:latin typeface="Cambria Math"/>
                            </a:rPr>
                            <m:t>36</m:t>
                          </m:r>
                        </m:den>
                      </m:f>
                      <m:r>
                        <a:rPr lang="en-CA" b="0" i="1" smtClean="0">
                          <a:latin typeface="Cambria Math"/>
                        </a:rPr>
                        <m:t>(3</m:t>
                      </m:r>
                      <m:r>
                        <a:rPr lang="en-CA" b="0" i="1" smtClean="0">
                          <a:latin typeface="Cambria Math"/>
                        </a:rPr>
                        <m:t>𝑡</m:t>
                      </m:r>
                      <m:r>
                        <a:rPr lang="en-CA" b="0" i="1" smtClean="0">
                          <a:latin typeface="Cambria Math"/>
                        </a:rPr>
                        <m:t>+1)</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1828800" y="4876800"/>
                <a:ext cx="6102440" cy="612732"/>
              </a:xfrm>
              <a:prstGeom prst="rect">
                <a:avLst/>
              </a:prstGeom>
              <a:blipFill rotWithShape="1">
                <a:blip r:embed="rId3"/>
                <a:stretch>
                  <a:fillRect/>
                </a:stretch>
              </a:blipFill>
            </p:spPr>
            <p:txBody>
              <a:bodyPr/>
              <a:lstStyle/>
              <a:p>
                <a:r>
                  <a:rPr lang="en-CA">
                    <a:noFill/>
                  </a:rPr>
                  <a:t> </a:t>
                </a:r>
              </a:p>
            </p:txBody>
          </p:sp>
        </mc:Fallback>
      </mc:AlternateContent>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381000"/>
                <a:ext cx="8229600" cy="5745163"/>
              </a:xfrm>
            </p:spPr>
            <p:txBody>
              <a:bodyPr>
                <a:normAutofit/>
              </a:bodyPr>
              <a:lstStyle/>
              <a:p>
                <a:r>
                  <a:rPr lang="en-US" sz="1800" dirty="0" smtClean="0"/>
                  <a:t>Find </a:t>
                </a:r>
                <a:r>
                  <a:rPr lang="en-US" sz="1800" dirty="0"/>
                  <a:t>the </a:t>
                </a:r>
                <a:r>
                  <a:rPr lang="en-US" sz="1800" u="sng" dirty="0"/>
                  <a:t>complementary solution </a:t>
                </a:r>
                <a14:m>
                  <m:oMath xmlns:m="http://schemas.openxmlformats.org/officeDocument/2006/math">
                    <m:sSub>
                      <m:sSubPr>
                        <m:ctrlPr>
                          <a:rPr lang="en-US" sz="1800" i="1" u="sng" smtClean="0">
                            <a:latin typeface="Cambria Math"/>
                          </a:rPr>
                        </m:ctrlPr>
                      </m:sSubPr>
                      <m:e>
                        <m:r>
                          <a:rPr lang="en-CA" sz="1800" b="0" i="1" u="sng" smtClean="0">
                            <a:latin typeface="Cambria Math"/>
                          </a:rPr>
                          <m:t>(</m:t>
                        </m:r>
                        <m:r>
                          <a:rPr lang="en-CA" sz="1800" b="0" i="1" u="sng" smtClean="0">
                            <a:latin typeface="Cambria Math"/>
                          </a:rPr>
                          <m:t>𝑦</m:t>
                        </m:r>
                      </m:e>
                      <m:sub>
                        <m:r>
                          <a:rPr lang="en-CA" sz="1800" b="0" i="1" u="sng" smtClean="0">
                            <a:latin typeface="Cambria Math"/>
                          </a:rPr>
                          <m:t>𝑐</m:t>
                        </m:r>
                      </m:sub>
                    </m:sSub>
                    <m:r>
                      <a:rPr lang="en-CA" sz="1800" b="0" i="1" u="sng" smtClean="0">
                        <a:latin typeface="Cambria Math"/>
                      </a:rPr>
                      <m:t>)</m:t>
                    </m:r>
                  </m:oMath>
                </a14:m>
                <a:endParaRPr lang="en-CA" sz="1800" b="0" u="sng" dirty="0" smtClean="0"/>
              </a:p>
              <a:p>
                <a:endParaRPr lang="en-US" sz="1800" dirty="0" smtClean="0"/>
              </a:p>
              <a:p>
                <a:r>
                  <a:rPr lang="en-US" sz="1800" dirty="0" smtClean="0"/>
                  <a:t>Assume </a:t>
                </a:r>
                <a:r>
                  <a:rPr lang="en-US" sz="1800" u="sng" dirty="0" smtClean="0"/>
                  <a:t>the guess of the particular solution</a:t>
                </a:r>
                <a14:m>
                  <m:oMath xmlns:m="http://schemas.openxmlformats.org/officeDocument/2006/math">
                    <m:sSub>
                      <m:sSubPr>
                        <m:ctrlPr>
                          <a:rPr lang="en-US" sz="1800" i="1" u="sng">
                            <a:latin typeface="Cambria Math"/>
                          </a:rPr>
                        </m:ctrlPr>
                      </m:sSubPr>
                      <m:e>
                        <m:r>
                          <a:rPr lang="en-CA" sz="1800" i="1" u="sng">
                            <a:latin typeface="Cambria Math"/>
                          </a:rPr>
                          <m:t>(</m:t>
                        </m:r>
                        <m:r>
                          <a:rPr lang="en-CA" sz="1800" i="1" u="sng">
                            <a:latin typeface="Cambria Math"/>
                          </a:rPr>
                          <m:t>𝑦</m:t>
                        </m:r>
                      </m:e>
                      <m:sub>
                        <m:r>
                          <a:rPr lang="en-CA" sz="1800" b="0" i="1" u="sng" smtClean="0">
                            <a:latin typeface="Cambria Math"/>
                          </a:rPr>
                          <m:t>𝑝</m:t>
                        </m:r>
                      </m:sub>
                    </m:sSub>
                    <m:r>
                      <a:rPr lang="en-CA" sz="1800" i="1" u="sng">
                        <a:latin typeface="Cambria Math"/>
                      </a:rPr>
                      <m:t>)</m:t>
                    </m:r>
                  </m:oMath>
                </a14:m>
                <a:endParaRPr lang="en-US" sz="1800" u="sng" dirty="0" smtClean="0"/>
              </a:p>
              <a:p>
                <a:endParaRPr lang="en-US" sz="1800" dirty="0"/>
              </a:p>
              <a:p>
                <a:r>
                  <a:rPr lang="en-US" sz="1800" dirty="0" smtClean="0"/>
                  <a:t>Compare the complementary solution and the guess of the particular solution</a:t>
                </a:r>
              </a:p>
              <a:p>
                <a:endParaRPr lang="en-US" sz="1800" dirty="0" smtClean="0"/>
              </a:p>
              <a:p>
                <a:r>
                  <a:rPr lang="en-US" sz="1800" dirty="0" smtClean="0"/>
                  <a:t>See </a:t>
                </a:r>
                <a:r>
                  <a:rPr lang="en-US" sz="1800" dirty="0"/>
                  <a:t>if any portion of your guess shows up in the complementary solution.  </a:t>
                </a:r>
                <a:endParaRPr lang="en-US" sz="1800" dirty="0" smtClean="0"/>
              </a:p>
              <a:p>
                <a:endParaRPr lang="en-US" sz="1800" dirty="0" smtClean="0"/>
              </a:p>
              <a:p>
                <a:r>
                  <a:rPr lang="en-US" sz="1800" dirty="0"/>
                  <a:t>If a portion of your guess does show up in the complementary solution then we’ll need to modify </a:t>
                </a:r>
                <a:r>
                  <a:rPr lang="en-US" sz="1800" u="sng" dirty="0"/>
                  <a:t>that portion of the guess by adding in a </a:t>
                </a:r>
                <a:r>
                  <a:rPr lang="en-US" sz="1800" i="1" u="sng" dirty="0"/>
                  <a:t>t</a:t>
                </a:r>
                <a:r>
                  <a:rPr lang="en-US" sz="1800" u="sng" dirty="0"/>
                  <a:t> </a:t>
                </a:r>
                <a:r>
                  <a:rPr lang="en-US" sz="1800" dirty="0"/>
                  <a:t> to the portion of the guess that is causing the problems.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381000"/>
                <a:ext cx="8229600" cy="5745163"/>
              </a:xfrm>
              <a:blipFill rotWithShape="1">
                <a:blip r:embed="rId2"/>
                <a:stretch>
                  <a:fillRect l="-444" t="-531"/>
                </a:stretch>
              </a:blipFill>
            </p:spPr>
            <p:txBody>
              <a:bodyPr/>
              <a:lstStyle/>
              <a:p>
                <a:r>
                  <a:rPr lang="en-CA">
                    <a:noFill/>
                  </a:rPr>
                  <a:t> </a:t>
                </a:r>
              </a:p>
            </p:txBody>
          </p:sp>
        </mc:Fallback>
      </mc:AlternateContent>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Examples</a:t>
            </a:r>
            <a:endParaRPr lang="en-US" sz="4000" dirty="0"/>
          </a:p>
        </p:txBody>
      </p:sp>
      <p:sp>
        <p:nvSpPr>
          <p:cNvPr id="3" name="Content Placeholder 2"/>
          <p:cNvSpPr>
            <a:spLocks noGrp="1"/>
          </p:cNvSpPr>
          <p:nvPr>
            <p:ph idx="1"/>
          </p:nvPr>
        </p:nvSpPr>
        <p:spPr>
          <a:xfrm>
            <a:off x="457200" y="1447800"/>
            <a:ext cx="8229600" cy="4678363"/>
          </a:xfrm>
        </p:spPr>
        <p:txBody>
          <a:bodyPr>
            <a:normAutofit/>
          </a:bodyPr>
          <a:lstStyle/>
          <a:p>
            <a:r>
              <a:rPr lang="en-US" sz="1800" dirty="0"/>
              <a:t>Write down the guess for the particular solution to the given differential equation.  Do not find the coefficients</a:t>
            </a:r>
            <a:r>
              <a:rPr lang="en-US" sz="1800" dirty="0" smtClean="0"/>
              <a:t>.</a:t>
            </a:r>
          </a:p>
          <a:p>
            <a:endParaRPr lang="en-US" sz="1800" dirty="0"/>
          </a:p>
          <a:p>
            <a:r>
              <a:rPr lang="en-US" sz="1800" b="1" dirty="0"/>
              <a:t>(a) </a:t>
            </a:r>
            <a:r>
              <a:rPr lang="en-US" sz="1800" dirty="0"/>
              <a:t>  </a:t>
            </a:r>
            <a:endParaRPr lang="en-US" sz="1800" dirty="0" smtClean="0"/>
          </a:p>
          <a:p>
            <a:endParaRPr lang="en-US" sz="1800" dirty="0"/>
          </a:p>
          <a:p>
            <a:r>
              <a:rPr lang="en-US" sz="1800" b="1" dirty="0"/>
              <a:t>(b</a:t>
            </a:r>
            <a:r>
              <a:rPr lang="en-US" sz="1800" b="1" dirty="0" smtClean="0"/>
              <a:t>)</a:t>
            </a:r>
          </a:p>
          <a:p>
            <a:pPr marL="0" indent="0">
              <a:buNone/>
            </a:pPr>
            <a:endParaRPr lang="en-US" sz="1800" b="1" dirty="0" smtClean="0"/>
          </a:p>
          <a:p>
            <a:r>
              <a:rPr lang="en-US" sz="1800" b="1" dirty="0" smtClean="0"/>
              <a:t>(</a:t>
            </a:r>
            <a:r>
              <a:rPr lang="en-US" sz="1800" b="1" dirty="0"/>
              <a:t>c</a:t>
            </a:r>
            <a:r>
              <a:rPr lang="en-US" sz="1800" b="1" dirty="0" smtClean="0"/>
              <a:t>)</a:t>
            </a:r>
          </a:p>
          <a:p>
            <a:endParaRPr lang="en-US" sz="1800" b="1" dirty="0" smtClean="0"/>
          </a:p>
          <a:p>
            <a:r>
              <a:rPr lang="en-US" sz="1800" b="1" dirty="0"/>
              <a:t>(d</a:t>
            </a:r>
            <a:r>
              <a:rPr lang="en-US" sz="1800" b="1" dirty="0" smtClean="0"/>
              <a:t>)</a:t>
            </a:r>
          </a:p>
          <a:p>
            <a:pPr marL="0" indent="0">
              <a:buNone/>
            </a:pPr>
            <a:r>
              <a:rPr lang="en-US" sz="1800" b="1" dirty="0" smtClean="0"/>
              <a:t> </a:t>
            </a:r>
          </a:p>
          <a:p>
            <a:r>
              <a:rPr lang="en-US" sz="1800" b="1" dirty="0" smtClean="0"/>
              <a:t>(</a:t>
            </a:r>
            <a:r>
              <a:rPr lang="en-US" sz="1800" b="1" dirty="0"/>
              <a:t>e) </a:t>
            </a:r>
            <a:r>
              <a:rPr lang="en-US" sz="1800" b="1" dirty="0" smtClean="0"/>
              <a:t> </a:t>
            </a:r>
            <a:r>
              <a:rPr lang="en-US" sz="1800" dirty="0"/>
              <a:t>  </a:t>
            </a:r>
          </a:p>
          <a:p>
            <a:endParaRPr lang="en-US" dirty="0"/>
          </a:p>
        </p:txBody>
      </p:sp>
      <mc:AlternateContent xmlns:mc="http://schemas.openxmlformats.org/markup-compatibility/2006" xmlns:a14="http://schemas.microsoft.com/office/drawing/2010/main">
        <mc:Choice Requires="a14">
          <p:sp>
            <p:nvSpPr>
              <p:cNvPr id="9" name="TextBox 8"/>
              <p:cNvSpPr txBox="1"/>
              <p:nvPr/>
            </p:nvSpPr>
            <p:spPr>
              <a:xfrm>
                <a:off x="1600199" y="2362200"/>
                <a:ext cx="3426707"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+3</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−28</m:t>
                      </m:r>
                      <m:r>
                        <a:rPr lang="en-CA" b="0" i="1" smtClean="0">
                          <a:latin typeface="Cambria Math"/>
                        </a:rPr>
                        <m:t>𝑦</m:t>
                      </m:r>
                      <m:r>
                        <a:rPr lang="en-CA" b="0" i="1" smtClean="0">
                          <a:latin typeface="Cambria Math"/>
                        </a:rPr>
                        <m:t>=7</m:t>
                      </m:r>
                      <m:r>
                        <a:rPr lang="en-CA" b="0" i="1" smtClean="0">
                          <a:latin typeface="Cambria Math"/>
                        </a:rPr>
                        <m:t>𝑡</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−7</m:t>
                          </m:r>
                          <m:r>
                            <a:rPr lang="en-CA" b="0" i="1" smtClean="0">
                              <a:latin typeface="Cambria Math"/>
                            </a:rPr>
                            <m:t>𝑡</m:t>
                          </m:r>
                        </m:sup>
                      </m:sSup>
                      <m:r>
                        <a:rPr lang="en-CA" b="0" i="1" smtClean="0">
                          <a:latin typeface="Cambria Math"/>
                        </a:rPr>
                        <m:t>−1</m:t>
                      </m:r>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1600199" y="2362200"/>
                <a:ext cx="3426707" cy="369332"/>
              </a:xfrm>
              <a:prstGeom prst="rect">
                <a:avLst/>
              </a:prstGeom>
              <a:blipFill rotWithShape="1">
                <a:blip r:embed="rId2"/>
                <a:stretch>
                  <a:fillRect b="-1166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1600200" y="3048000"/>
                <a:ext cx="383463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−100</m:t>
                      </m:r>
                      <m:r>
                        <a:rPr lang="en-CA" b="0" i="1" smtClean="0">
                          <a:latin typeface="Cambria Math"/>
                        </a:rPr>
                        <m:t>𝑦</m:t>
                      </m:r>
                      <m:r>
                        <a:rPr lang="en-CA" b="0" i="1" smtClean="0">
                          <a:latin typeface="Cambria Math"/>
                        </a:rPr>
                        <m:t>=9</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sSup>
                        <m:sSupPr>
                          <m:ctrlPr>
                            <a:rPr lang="en-CA" b="0" i="1" smtClean="0">
                              <a:latin typeface="Cambria Math"/>
                            </a:rPr>
                          </m:ctrlPr>
                        </m:sSupPr>
                        <m:e>
                          <m:r>
                            <a:rPr lang="en-CA" b="0" i="1" smtClean="0">
                              <a:latin typeface="Cambria Math"/>
                            </a:rPr>
                            <m:t>𝑒</m:t>
                          </m:r>
                        </m:e>
                        <m:sup>
                          <m:r>
                            <a:rPr lang="en-CA" b="0" i="1" smtClean="0">
                              <a:latin typeface="Cambria Math"/>
                            </a:rPr>
                            <m:t>10</m:t>
                          </m:r>
                          <m:r>
                            <a:rPr lang="en-CA" b="0" i="1" smtClean="0">
                              <a:latin typeface="Cambria Math"/>
                            </a:rPr>
                            <m:t>𝑡</m:t>
                          </m:r>
                        </m:sup>
                      </m:sSup>
                      <m:r>
                        <a:rPr lang="en-CA" b="0" i="1" smtClean="0">
                          <a:latin typeface="Cambria Math"/>
                        </a:rPr>
                        <m:t>+</m:t>
                      </m:r>
                      <m:r>
                        <a:rPr lang="en-CA" b="0" i="1" smtClean="0">
                          <a:latin typeface="Cambria Math"/>
                        </a:rPr>
                        <m:t>𝑐𝑜𝑠𝑡</m:t>
                      </m:r>
                      <m:r>
                        <a:rPr lang="en-CA" b="0" i="1" smtClean="0">
                          <a:latin typeface="Cambria Math"/>
                        </a:rPr>
                        <m:t>−</m:t>
                      </m:r>
                      <m:r>
                        <a:rPr lang="en-CA" b="0" i="1" smtClean="0">
                          <a:latin typeface="Cambria Math"/>
                        </a:rPr>
                        <m:t>𝑡𝑠𝑖𝑛𝑡</m:t>
                      </m:r>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1600200" y="3048000"/>
                <a:ext cx="3834639" cy="369332"/>
              </a:xfrm>
              <a:prstGeom prst="rect">
                <a:avLst/>
              </a:prstGeom>
              <a:blipFill rotWithShape="1">
                <a:blip r:embed="rId3"/>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600199" y="3581400"/>
                <a:ext cx="3736215" cy="5985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m:t>
                      </m:r>
                      <m:r>
                        <a:rPr lang="en-CA" b="0" i="1" smtClean="0">
                          <a:latin typeface="Cambria Math"/>
                        </a:rPr>
                        <m:t>𝑦</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+6</m:t>
                      </m:r>
                      <m:r>
                        <a:rPr lang="en-CA" b="0" i="1" smtClean="0">
                          <a:latin typeface="Cambria Math"/>
                        </a:rPr>
                        <m:t>𝑡𝑐𝑜𝑠</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1600199" y="3581400"/>
                <a:ext cx="3736215" cy="598562"/>
              </a:xfrm>
              <a:prstGeom prst="rect">
                <a:avLst/>
              </a:prstGeom>
              <a:blipFill rotWithShape="1">
                <a:blip r:embed="rId4"/>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1600200" y="4335869"/>
                <a:ext cx="4734886" cy="5985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+16</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+17</m:t>
                      </m:r>
                      <m:r>
                        <a:rPr lang="en-CA" b="0" i="1" smtClean="0">
                          <a:latin typeface="Cambria Math"/>
                        </a:rPr>
                        <m:t>𝑦</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+6</m:t>
                      </m:r>
                      <m:r>
                        <a:rPr lang="en-CA" b="0" i="1" smtClean="0">
                          <a:latin typeface="Cambria Math"/>
                        </a:rPr>
                        <m:t>𝑡𝑐𝑜𝑠</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oMath>
                  </m:oMathPara>
                </a14:m>
                <a:endParaRPr lang="en-CA" dirty="0"/>
              </a:p>
            </p:txBody>
          </p:sp>
        </mc:Choice>
        <mc:Fallback xmlns="">
          <p:sp>
            <p:nvSpPr>
              <p:cNvPr id="12" name="TextBox 11"/>
              <p:cNvSpPr txBox="1">
                <a:spLocks noRot="1" noChangeAspect="1" noMove="1" noResize="1" noEditPoints="1" noAdjustHandles="1" noChangeArrowheads="1" noChangeShapeType="1" noTextEdit="1"/>
              </p:cNvSpPr>
              <p:nvPr/>
            </p:nvSpPr>
            <p:spPr>
              <a:xfrm>
                <a:off x="1600200" y="4335869"/>
                <a:ext cx="4734886" cy="598562"/>
              </a:xfrm>
              <a:prstGeom prst="rect">
                <a:avLst/>
              </a:prstGeom>
              <a:blipFill rotWithShape="1">
                <a:blip r:embed="rId5"/>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1600200" y="5029200"/>
                <a:ext cx="4039054"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+8</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+16</m:t>
                      </m:r>
                      <m:r>
                        <a:rPr lang="en-CA" b="0" i="1" smtClean="0">
                          <a:latin typeface="Cambria Math"/>
                        </a:rPr>
                        <m:t>𝑦</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+5)</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13" name="TextBox 12"/>
              <p:cNvSpPr txBox="1">
                <a:spLocks noRot="1" noChangeAspect="1" noMove="1" noResize="1" noEditPoints="1" noAdjustHandles="1" noChangeArrowheads="1" noChangeShapeType="1" noTextEdit="1"/>
              </p:cNvSpPr>
              <p:nvPr/>
            </p:nvSpPr>
            <p:spPr>
              <a:xfrm>
                <a:off x="1600200" y="5029200"/>
                <a:ext cx="4039054" cy="369332"/>
              </a:xfrm>
              <a:prstGeom prst="rect">
                <a:avLst/>
              </a:prstGeom>
              <a:blipFill rotWithShape="1">
                <a:blip r:embed="rId6"/>
                <a:stretch>
                  <a:fillRect b="-11475"/>
                </a:stretch>
              </a:blipFill>
            </p:spPr>
            <p:txBody>
              <a:bodyPr/>
              <a:lstStyle/>
              <a:p>
                <a:r>
                  <a:rPr lang="en-CA">
                    <a:noFill/>
                  </a:rPr>
                  <a:t> </a:t>
                </a:r>
              </a:p>
            </p:txBody>
          </p:sp>
        </mc:Fallback>
      </mc:AlternateContent>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pPr algn="l"/>
            <a:r>
              <a:rPr lang="en-US" sz="4000" dirty="0" smtClean="0"/>
              <a:t>Solution:</a:t>
            </a:r>
            <a:endParaRPr lang="en-US" sz="4000" dirty="0"/>
          </a:p>
        </p:txBody>
      </p:sp>
      <p:sp>
        <p:nvSpPr>
          <p:cNvPr id="3" name="Content Placeholder 2"/>
          <p:cNvSpPr>
            <a:spLocks noGrp="1"/>
          </p:cNvSpPr>
          <p:nvPr>
            <p:ph idx="1"/>
          </p:nvPr>
        </p:nvSpPr>
        <p:spPr>
          <a:xfrm>
            <a:off x="457200" y="1295400"/>
            <a:ext cx="8229600" cy="5486400"/>
          </a:xfrm>
        </p:spPr>
        <p:txBody>
          <a:bodyPr>
            <a:normAutofit/>
          </a:bodyPr>
          <a:lstStyle/>
          <a:p>
            <a:r>
              <a:rPr lang="en-US" sz="1800" b="1" dirty="0"/>
              <a:t>(a</a:t>
            </a:r>
            <a:r>
              <a:rPr lang="en-US" sz="1800" b="1" dirty="0" smtClean="0"/>
              <a:t>)</a:t>
            </a:r>
          </a:p>
          <a:p>
            <a:endParaRPr lang="en-US" sz="1800" b="1" dirty="0" smtClean="0"/>
          </a:p>
          <a:p>
            <a:r>
              <a:rPr lang="en-US" sz="1800" dirty="0" smtClean="0"/>
              <a:t>The </a:t>
            </a:r>
            <a:r>
              <a:rPr lang="en-US" sz="1800" dirty="0"/>
              <a:t>complementary solution </a:t>
            </a:r>
            <a:r>
              <a:rPr lang="en-US" sz="1800" dirty="0" smtClean="0"/>
              <a:t>is</a:t>
            </a:r>
          </a:p>
          <a:p>
            <a:endParaRPr lang="en-US" sz="1800" dirty="0" smtClean="0"/>
          </a:p>
          <a:p>
            <a:r>
              <a:rPr lang="en-US" sz="1800" dirty="0" smtClean="0"/>
              <a:t>A </a:t>
            </a:r>
            <a:r>
              <a:rPr lang="en-US" sz="1800" dirty="0"/>
              <a:t>first guess for the particular </a:t>
            </a:r>
            <a:r>
              <a:rPr lang="en-US" sz="1800" dirty="0" smtClean="0"/>
              <a:t>solution</a:t>
            </a:r>
          </a:p>
          <a:p>
            <a:endParaRPr lang="en-US" sz="1800" dirty="0"/>
          </a:p>
          <a:p>
            <a:r>
              <a:rPr lang="en-US" sz="1800" dirty="0"/>
              <a:t>Notice that the last term in the guess is the last term in the complementary solution. </a:t>
            </a:r>
            <a:endParaRPr lang="en-US" sz="1800" dirty="0" smtClean="0"/>
          </a:p>
          <a:p>
            <a:r>
              <a:rPr lang="en-US" sz="1800" dirty="0" smtClean="0"/>
              <a:t>The </a:t>
            </a:r>
            <a:r>
              <a:rPr lang="en-US" sz="1800" dirty="0"/>
              <a:t>first two </a:t>
            </a:r>
            <a:r>
              <a:rPr lang="en-US" sz="1800" dirty="0" smtClean="0"/>
              <a:t>terms in the guess </a:t>
            </a:r>
            <a:r>
              <a:rPr lang="en-US" sz="1800" dirty="0"/>
              <a:t>however </a:t>
            </a:r>
            <a:r>
              <a:rPr lang="en-US" sz="1800" dirty="0" smtClean="0"/>
              <a:t>don’t </a:t>
            </a:r>
            <a:r>
              <a:rPr lang="en-US" sz="1800" dirty="0"/>
              <a:t>appear in the complementary </a:t>
            </a:r>
            <a:r>
              <a:rPr lang="en-US" sz="1800" dirty="0" smtClean="0"/>
              <a:t> solution</a:t>
            </a:r>
            <a:r>
              <a:rPr lang="en-US" sz="1800" dirty="0"/>
              <a:t>.  </a:t>
            </a:r>
            <a:endParaRPr lang="en-US" sz="1800" dirty="0" smtClean="0"/>
          </a:p>
          <a:p>
            <a:r>
              <a:rPr lang="en-US" sz="1800" dirty="0" smtClean="0"/>
              <a:t>Therefore</a:t>
            </a:r>
            <a:r>
              <a:rPr lang="en-US" sz="1800" dirty="0"/>
              <a:t>, we will only add a </a:t>
            </a:r>
            <a:r>
              <a:rPr lang="en-US" sz="1800" i="1" dirty="0"/>
              <a:t>t</a:t>
            </a:r>
            <a:r>
              <a:rPr lang="en-US" sz="1800" dirty="0"/>
              <a:t> onto the last </a:t>
            </a:r>
            <a:r>
              <a:rPr lang="en-US" sz="1800" dirty="0" smtClean="0"/>
              <a:t>term of the particular solution guess. </a:t>
            </a:r>
            <a:r>
              <a:rPr lang="en-US" sz="1800" dirty="0"/>
              <a:t>The correct guess for the form of the particular solution is.</a:t>
            </a:r>
          </a:p>
          <a:p>
            <a:endParaRPr lang="en-US" dirty="0"/>
          </a:p>
          <a:p>
            <a:endParaRPr lang="en-US" dirty="0"/>
          </a:p>
          <a:p>
            <a:endParaRPr lang="en-US" dirty="0"/>
          </a:p>
        </p:txBody>
      </p:sp>
      <mc:AlternateContent xmlns:mc="http://schemas.openxmlformats.org/markup-compatibility/2006" xmlns:a14="http://schemas.microsoft.com/office/drawing/2010/main">
        <mc:Choice Requires="a14">
          <p:sp>
            <p:nvSpPr>
              <p:cNvPr id="8" name="TextBox 7"/>
              <p:cNvSpPr txBox="1"/>
              <p:nvPr/>
            </p:nvSpPr>
            <p:spPr>
              <a:xfrm>
                <a:off x="1600198" y="1219200"/>
                <a:ext cx="3426707"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+3</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−28</m:t>
                      </m:r>
                      <m:r>
                        <a:rPr lang="en-CA" b="0" i="1" smtClean="0">
                          <a:latin typeface="Cambria Math"/>
                        </a:rPr>
                        <m:t>𝑦</m:t>
                      </m:r>
                      <m:r>
                        <a:rPr lang="en-CA" b="0" i="1" smtClean="0">
                          <a:latin typeface="Cambria Math"/>
                        </a:rPr>
                        <m:t>=7</m:t>
                      </m:r>
                      <m:r>
                        <a:rPr lang="en-CA" b="0" i="1" smtClean="0">
                          <a:latin typeface="Cambria Math"/>
                        </a:rPr>
                        <m:t>𝑡</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−7</m:t>
                          </m:r>
                          <m:r>
                            <a:rPr lang="en-CA" b="0" i="1" smtClean="0">
                              <a:latin typeface="Cambria Math"/>
                            </a:rPr>
                            <m:t>𝑡</m:t>
                          </m:r>
                        </m:sup>
                      </m:sSup>
                      <m:r>
                        <a:rPr lang="en-CA" b="0" i="1" smtClean="0">
                          <a:latin typeface="Cambria Math"/>
                        </a:rPr>
                        <m:t>−1</m:t>
                      </m:r>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1600198" y="1219200"/>
                <a:ext cx="3426707" cy="369332"/>
              </a:xfrm>
              <a:prstGeom prst="rect">
                <a:avLst/>
              </a:prstGeom>
              <a:blipFill rotWithShape="1">
                <a:blip r:embed="rId2"/>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3981589" y="1882140"/>
                <a:ext cx="246766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sSup>
                        <m:sSupPr>
                          <m:ctrlPr>
                            <a:rPr lang="en-CA" b="0" i="1" smtClean="0">
                              <a:latin typeface="Cambria Math"/>
                            </a:rPr>
                          </m:ctrlPr>
                        </m:sSupPr>
                        <m:e>
                          <m:r>
                            <a:rPr lang="en-CA" b="0" i="1" smtClean="0">
                              <a:latin typeface="Cambria Math"/>
                            </a:rPr>
                            <m:t>𝑒</m:t>
                          </m:r>
                        </m:e>
                        <m:sup>
                          <m:r>
                            <a:rPr lang="en-CA" b="0" i="1" smtClean="0">
                              <a:latin typeface="Cambria Math"/>
                            </a:rPr>
                            <m:t>−7</m:t>
                          </m:r>
                          <m:r>
                            <a:rPr lang="en-CA" b="0" i="1" smtClean="0">
                              <a:latin typeface="Cambria Math"/>
                            </a:rPr>
                            <m:t>𝑡</m:t>
                          </m:r>
                        </m:sup>
                      </m:sSup>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3981589" y="1882140"/>
                <a:ext cx="2467663" cy="369332"/>
              </a:xfrm>
              <a:prstGeom prst="rect">
                <a:avLst/>
              </a:prstGeom>
              <a:blipFill rotWithShape="1">
                <a:blip r:embed="rId3"/>
                <a:stretch>
                  <a:fillRect b="-666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800600" y="2438400"/>
                <a:ext cx="2588914" cy="39466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𝐴𝑡</m:t>
                      </m:r>
                      <m:r>
                        <a:rPr lang="en-CA" b="0" i="1" smtClean="0">
                          <a:latin typeface="Cambria Math"/>
                        </a:rPr>
                        <m:t>+</m:t>
                      </m:r>
                      <m:r>
                        <a:rPr lang="en-CA" b="0" i="1" smtClean="0">
                          <a:latin typeface="Cambria Math"/>
                        </a:rPr>
                        <m:t>𝐵</m:t>
                      </m:r>
                      <m:r>
                        <a:rPr lang="en-CA" b="0" i="1" smtClean="0">
                          <a:latin typeface="Cambria Math"/>
                        </a:rPr>
                        <m:t>+</m:t>
                      </m:r>
                      <m:r>
                        <a:rPr lang="en-CA" b="0" i="1" smtClean="0">
                          <a:latin typeface="Cambria Math"/>
                        </a:rPr>
                        <m:t>𝐶</m:t>
                      </m:r>
                      <m:sSup>
                        <m:sSupPr>
                          <m:ctrlPr>
                            <a:rPr lang="en-CA" b="0" i="1" smtClean="0">
                              <a:latin typeface="Cambria Math"/>
                            </a:rPr>
                          </m:ctrlPr>
                        </m:sSupPr>
                        <m:e>
                          <m:r>
                            <a:rPr lang="en-CA" b="0" i="1" smtClean="0">
                              <a:latin typeface="Cambria Math"/>
                            </a:rPr>
                            <m:t>𝑒</m:t>
                          </m:r>
                        </m:e>
                        <m:sup>
                          <m:r>
                            <a:rPr lang="en-CA" b="0" i="1" smtClean="0">
                              <a:latin typeface="Cambria Math"/>
                            </a:rPr>
                            <m:t>−7</m:t>
                          </m:r>
                          <m:r>
                            <a:rPr lang="en-CA" b="0" i="1" smtClean="0">
                              <a:latin typeface="Cambria Math"/>
                            </a:rPr>
                            <m:t>𝑡</m:t>
                          </m:r>
                        </m:sup>
                      </m:sSup>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4800600" y="2438400"/>
                <a:ext cx="2588914" cy="394660"/>
              </a:xfrm>
              <a:prstGeom prst="rect">
                <a:avLst/>
              </a:prstGeom>
              <a:blipFill rotWithShape="1">
                <a:blip r:embed="rId4"/>
                <a:stretch>
                  <a:fillRect b="-1538"/>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819400" y="5181600"/>
                <a:ext cx="2675797" cy="39466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𝐴𝑡</m:t>
                      </m:r>
                      <m:r>
                        <a:rPr lang="en-CA" b="0" i="1" smtClean="0">
                          <a:latin typeface="Cambria Math"/>
                        </a:rPr>
                        <m:t>+</m:t>
                      </m:r>
                      <m:r>
                        <a:rPr lang="en-CA" b="0" i="1" smtClean="0">
                          <a:latin typeface="Cambria Math"/>
                        </a:rPr>
                        <m:t>𝐵</m:t>
                      </m:r>
                      <m:r>
                        <a:rPr lang="en-CA" b="0" i="1" smtClean="0">
                          <a:latin typeface="Cambria Math"/>
                        </a:rPr>
                        <m:t>+</m:t>
                      </m:r>
                      <m:r>
                        <a:rPr lang="en-CA" b="0" i="1" smtClean="0">
                          <a:latin typeface="Cambria Math"/>
                        </a:rPr>
                        <m:t>𝐶𝑡</m:t>
                      </m:r>
                      <m:sSup>
                        <m:sSupPr>
                          <m:ctrlPr>
                            <a:rPr lang="en-CA" b="0" i="1" smtClean="0">
                              <a:latin typeface="Cambria Math"/>
                            </a:rPr>
                          </m:ctrlPr>
                        </m:sSupPr>
                        <m:e>
                          <m:r>
                            <a:rPr lang="en-CA" b="0" i="1" smtClean="0">
                              <a:latin typeface="Cambria Math"/>
                            </a:rPr>
                            <m:t>𝑒</m:t>
                          </m:r>
                        </m:e>
                        <m:sup>
                          <m:r>
                            <a:rPr lang="en-CA" b="0" i="1" smtClean="0">
                              <a:latin typeface="Cambria Math"/>
                            </a:rPr>
                            <m:t>−7</m:t>
                          </m:r>
                          <m:r>
                            <a:rPr lang="en-CA" b="0" i="1" smtClean="0">
                              <a:latin typeface="Cambria Math"/>
                            </a:rPr>
                            <m:t>𝑡</m:t>
                          </m:r>
                        </m:sup>
                      </m:sSup>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2819400" y="5181600"/>
                <a:ext cx="2675797" cy="394660"/>
              </a:xfrm>
              <a:prstGeom prst="rect">
                <a:avLst/>
              </a:prstGeom>
              <a:blipFill rotWithShape="1">
                <a:blip r:embed="rId5"/>
                <a:stretch>
                  <a:fillRect b="-1538"/>
                </a:stretch>
              </a:blipFill>
            </p:spPr>
            <p:txBody>
              <a:bodyPr/>
              <a:lstStyle/>
              <a:p>
                <a:r>
                  <a:rPr lang="en-CA">
                    <a:noFill/>
                  </a:rPr>
                  <a:t> </a:t>
                </a:r>
              </a:p>
            </p:txBody>
          </p:sp>
        </mc:Fallback>
      </mc:AlternateContent>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l"/>
            <a:r>
              <a:rPr lang="en-US" sz="4000" dirty="0" smtClean="0"/>
              <a:t>Solution:</a:t>
            </a:r>
            <a:endParaRPr lang="en-US" sz="4000" dirty="0"/>
          </a:p>
        </p:txBody>
      </p:sp>
      <p:sp>
        <p:nvSpPr>
          <p:cNvPr id="3" name="Content Placeholder 2"/>
          <p:cNvSpPr>
            <a:spLocks noGrp="1"/>
          </p:cNvSpPr>
          <p:nvPr>
            <p:ph idx="1"/>
          </p:nvPr>
        </p:nvSpPr>
        <p:spPr>
          <a:xfrm>
            <a:off x="457200" y="1295400"/>
            <a:ext cx="8305800" cy="5638800"/>
          </a:xfrm>
        </p:spPr>
        <p:txBody>
          <a:bodyPr>
            <a:normAutofit/>
          </a:bodyPr>
          <a:lstStyle/>
          <a:p>
            <a:r>
              <a:rPr lang="en-US" sz="1800" b="1" dirty="0"/>
              <a:t>(b</a:t>
            </a:r>
            <a:r>
              <a:rPr lang="en-US" sz="1800" b="1" dirty="0" smtClean="0"/>
              <a:t>)</a:t>
            </a:r>
          </a:p>
          <a:p>
            <a:endParaRPr lang="en-US" sz="1800" b="1" dirty="0" smtClean="0"/>
          </a:p>
          <a:p>
            <a:r>
              <a:rPr lang="en-US" sz="1800" dirty="0"/>
              <a:t>The complementary solution </a:t>
            </a:r>
            <a:r>
              <a:rPr lang="en-US" sz="1800" dirty="0" smtClean="0"/>
              <a:t>is</a:t>
            </a:r>
          </a:p>
          <a:p>
            <a:endParaRPr lang="en-US" sz="1800" dirty="0" smtClean="0"/>
          </a:p>
          <a:p>
            <a:r>
              <a:rPr lang="en-US" sz="1800" dirty="0"/>
              <a:t>A first guess for the particular solution </a:t>
            </a:r>
            <a:r>
              <a:rPr lang="en-US" sz="1800" dirty="0" smtClean="0"/>
              <a:t>is</a:t>
            </a:r>
          </a:p>
          <a:p>
            <a:endParaRPr lang="en-US" sz="1800" dirty="0"/>
          </a:p>
          <a:p>
            <a:endParaRPr lang="en-US" sz="1800" dirty="0" smtClean="0"/>
          </a:p>
          <a:p>
            <a:endParaRPr lang="en-US" sz="1800" dirty="0" smtClean="0"/>
          </a:p>
          <a:p>
            <a:r>
              <a:rPr lang="en-US" sz="1800" dirty="0" smtClean="0"/>
              <a:t>The </a:t>
            </a:r>
            <a:r>
              <a:rPr lang="en-US" sz="1800" dirty="0"/>
              <a:t>correct guess for the form of the particular </a:t>
            </a:r>
            <a:r>
              <a:rPr lang="en-US" sz="1800" dirty="0" smtClean="0"/>
              <a:t>solution</a:t>
            </a:r>
          </a:p>
          <a:p>
            <a:endParaRPr lang="en-US" sz="1800" dirty="0"/>
          </a:p>
          <a:p>
            <a:endParaRPr lang="en-US" sz="1800" dirty="0" smtClean="0"/>
          </a:p>
          <a:p>
            <a:endParaRPr lang="en-US" sz="1800" dirty="0"/>
          </a:p>
          <a:p>
            <a:r>
              <a:rPr lang="en-US" sz="1800" dirty="0" smtClean="0"/>
              <a:t>In </a:t>
            </a:r>
            <a:r>
              <a:rPr lang="en-US" sz="1800" dirty="0"/>
              <a:t>general, if you were to multiply out a guess and if any term in the result shows up in the complementary solution, then the whole term will get a </a:t>
            </a:r>
            <a:r>
              <a:rPr lang="en-US" sz="1800" i="1" dirty="0"/>
              <a:t>t</a:t>
            </a:r>
            <a:r>
              <a:rPr lang="en-US" sz="1800" dirty="0"/>
              <a:t> not just the problem portion of the </a:t>
            </a:r>
            <a:r>
              <a:rPr lang="en-US" sz="1800" dirty="0" smtClean="0"/>
              <a:t>term.</a:t>
            </a:r>
            <a:endParaRPr lang="en-US" sz="1800" dirty="0"/>
          </a:p>
        </p:txBody>
      </p:sp>
      <mc:AlternateContent xmlns:mc="http://schemas.openxmlformats.org/markup-compatibility/2006" xmlns:a14="http://schemas.microsoft.com/office/drawing/2010/main">
        <mc:Choice Requires="a14">
          <p:sp>
            <p:nvSpPr>
              <p:cNvPr id="8" name="TextBox 7"/>
              <p:cNvSpPr txBox="1"/>
              <p:nvPr/>
            </p:nvSpPr>
            <p:spPr>
              <a:xfrm>
                <a:off x="1600200" y="1219200"/>
                <a:ext cx="383463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−100</m:t>
                      </m:r>
                      <m:r>
                        <a:rPr lang="en-CA" b="0" i="1" smtClean="0">
                          <a:latin typeface="Cambria Math"/>
                        </a:rPr>
                        <m:t>𝑦</m:t>
                      </m:r>
                      <m:r>
                        <a:rPr lang="en-CA" b="0" i="1" smtClean="0">
                          <a:latin typeface="Cambria Math"/>
                        </a:rPr>
                        <m:t>=9</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sSup>
                        <m:sSupPr>
                          <m:ctrlPr>
                            <a:rPr lang="en-CA" b="0" i="1" smtClean="0">
                              <a:latin typeface="Cambria Math"/>
                            </a:rPr>
                          </m:ctrlPr>
                        </m:sSupPr>
                        <m:e>
                          <m:r>
                            <a:rPr lang="en-CA" b="0" i="1" smtClean="0">
                              <a:latin typeface="Cambria Math"/>
                            </a:rPr>
                            <m:t>𝑒</m:t>
                          </m:r>
                        </m:e>
                        <m:sup>
                          <m:r>
                            <a:rPr lang="en-CA" b="0" i="1" smtClean="0">
                              <a:latin typeface="Cambria Math"/>
                            </a:rPr>
                            <m:t>10</m:t>
                          </m:r>
                          <m:r>
                            <a:rPr lang="en-CA" b="0" i="1" smtClean="0">
                              <a:latin typeface="Cambria Math"/>
                            </a:rPr>
                            <m:t>𝑡</m:t>
                          </m:r>
                        </m:sup>
                      </m:sSup>
                      <m:r>
                        <a:rPr lang="en-CA" b="0" i="1" smtClean="0">
                          <a:latin typeface="Cambria Math"/>
                        </a:rPr>
                        <m:t>+</m:t>
                      </m:r>
                      <m:r>
                        <a:rPr lang="en-CA" b="0" i="1" smtClean="0">
                          <a:latin typeface="Cambria Math"/>
                        </a:rPr>
                        <m:t>𝑐𝑜𝑠𝑡</m:t>
                      </m:r>
                      <m:r>
                        <a:rPr lang="en-CA" b="0" i="1" smtClean="0">
                          <a:latin typeface="Cambria Math"/>
                        </a:rPr>
                        <m:t>−</m:t>
                      </m:r>
                      <m:r>
                        <a:rPr lang="en-CA" b="0" i="1" smtClean="0">
                          <a:latin typeface="Cambria Math"/>
                        </a:rPr>
                        <m:t>𝑡𝑠𝑖𝑛𝑡</m:t>
                      </m:r>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1600200" y="1219200"/>
                <a:ext cx="3834639" cy="369332"/>
              </a:xfrm>
              <a:prstGeom prst="rect">
                <a:avLst/>
              </a:prstGeom>
              <a:blipFill rotWithShape="1">
                <a:blip r:embed="rId2"/>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343400" y="1944193"/>
                <a:ext cx="265829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10</m:t>
                          </m:r>
                          <m:r>
                            <a:rPr lang="en-CA" b="0" i="1" smtClean="0">
                              <a:latin typeface="Cambria Math"/>
                            </a:rPr>
                            <m:t>𝑡</m:t>
                          </m:r>
                        </m:sup>
                      </m:sSup>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sSup>
                        <m:sSupPr>
                          <m:ctrlPr>
                            <a:rPr lang="en-CA" b="0" i="1" smtClean="0">
                              <a:latin typeface="Cambria Math"/>
                            </a:rPr>
                          </m:ctrlPr>
                        </m:sSupPr>
                        <m:e>
                          <m:r>
                            <a:rPr lang="en-CA" b="0" i="1" smtClean="0">
                              <a:latin typeface="Cambria Math"/>
                            </a:rPr>
                            <m:t>𝑒</m:t>
                          </m:r>
                        </m:e>
                        <m:sup>
                          <m:r>
                            <a:rPr lang="en-CA" b="0" i="1" smtClean="0">
                              <a:latin typeface="Cambria Math"/>
                            </a:rPr>
                            <m:t>−10</m:t>
                          </m:r>
                          <m:r>
                            <a:rPr lang="en-CA" b="0" i="1" smtClean="0">
                              <a:latin typeface="Cambria Math"/>
                            </a:rPr>
                            <m:t>𝑡</m:t>
                          </m:r>
                        </m:sup>
                      </m:sSup>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4343400" y="1944193"/>
                <a:ext cx="2658292" cy="369332"/>
              </a:xfrm>
              <a:prstGeom prst="rect">
                <a:avLst/>
              </a:prstGeom>
              <a:blipFill rotWithShape="1">
                <a:blip r:embed="rId3"/>
                <a:stretch>
                  <a:fillRect b="-4918"/>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1447800" y="3139462"/>
                <a:ext cx="6099427" cy="3962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d>
                        <m:dPr>
                          <m:ctrlPr>
                            <a:rPr lang="en-CA" b="0" i="1" smtClean="0">
                              <a:latin typeface="Cambria Math"/>
                            </a:rPr>
                          </m:ctrlPr>
                        </m:dPr>
                        <m:e>
                          <m:r>
                            <a:rPr lang="en-CA" b="0" i="1" smtClean="0">
                              <a:latin typeface="Cambria Math"/>
                            </a:rPr>
                            <m:t>𝐴</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m:t>
                          </m:r>
                          <m:r>
                            <a:rPr lang="en-CA" b="0" i="1" smtClean="0">
                              <a:latin typeface="Cambria Math"/>
                            </a:rPr>
                            <m:t>𝐵𝑡</m:t>
                          </m:r>
                          <m:r>
                            <a:rPr lang="en-CA" b="0" i="1" smtClean="0">
                              <a:latin typeface="Cambria Math"/>
                            </a:rPr>
                            <m:t>+</m:t>
                          </m:r>
                          <m:r>
                            <a:rPr lang="en-CA" b="0" i="1" smtClean="0">
                              <a:latin typeface="Cambria Math"/>
                            </a:rPr>
                            <m:t>𝐶</m:t>
                          </m:r>
                        </m:e>
                      </m:d>
                      <m:sSup>
                        <m:sSupPr>
                          <m:ctrlPr>
                            <a:rPr lang="en-CA" b="0" i="1" smtClean="0">
                              <a:latin typeface="Cambria Math"/>
                            </a:rPr>
                          </m:ctrlPr>
                        </m:sSupPr>
                        <m:e>
                          <m:r>
                            <a:rPr lang="en-CA" b="0" i="1" smtClean="0">
                              <a:latin typeface="Cambria Math"/>
                            </a:rPr>
                            <m:t>𝑒</m:t>
                          </m:r>
                        </m:e>
                        <m:sup>
                          <m:r>
                            <a:rPr lang="en-CA" b="0" i="1" smtClean="0">
                              <a:latin typeface="Cambria Math"/>
                            </a:rPr>
                            <m:t>10</m:t>
                          </m:r>
                          <m:r>
                            <a:rPr lang="en-CA" b="0" i="1" smtClean="0">
                              <a:latin typeface="Cambria Math"/>
                            </a:rPr>
                            <m:t>𝑡</m:t>
                          </m:r>
                        </m:sup>
                      </m:sSup>
                      <m:r>
                        <a:rPr lang="en-CA" b="0" i="1" smtClean="0">
                          <a:latin typeface="Cambria Math"/>
                        </a:rPr>
                        <m:t>+</m:t>
                      </m:r>
                      <m:d>
                        <m:dPr>
                          <m:ctrlPr>
                            <a:rPr lang="en-CA" b="0" i="1" smtClean="0">
                              <a:latin typeface="Cambria Math"/>
                            </a:rPr>
                          </m:ctrlPr>
                        </m:dPr>
                        <m:e>
                          <m:r>
                            <a:rPr lang="en-CA" b="0" i="1" smtClean="0">
                              <a:latin typeface="Cambria Math"/>
                            </a:rPr>
                            <m:t>𝐸𝑡</m:t>
                          </m:r>
                          <m:r>
                            <a:rPr lang="en-CA" b="0" i="1" smtClean="0">
                              <a:latin typeface="Cambria Math"/>
                            </a:rPr>
                            <m:t>+</m:t>
                          </m:r>
                          <m:r>
                            <a:rPr lang="en-CA" b="0" i="1" smtClean="0">
                              <a:latin typeface="Cambria Math"/>
                            </a:rPr>
                            <m:t>𝐹</m:t>
                          </m:r>
                        </m:e>
                      </m:d>
                      <m:r>
                        <a:rPr lang="en-CA" b="0" i="1" smtClean="0">
                          <a:latin typeface="Cambria Math"/>
                        </a:rPr>
                        <m:t>𝑐𝑜𝑠𝑡</m:t>
                      </m:r>
                      <m:r>
                        <a:rPr lang="en-CA" b="0" i="1" smtClean="0">
                          <a:latin typeface="Cambria Math"/>
                        </a:rPr>
                        <m:t>+</m:t>
                      </m:r>
                      <m:d>
                        <m:dPr>
                          <m:ctrlPr>
                            <a:rPr lang="en-CA" b="0" i="1" smtClean="0">
                              <a:latin typeface="Cambria Math"/>
                            </a:rPr>
                          </m:ctrlPr>
                        </m:dPr>
                        <m:e>
                          <m:r>
                            <a:rPr lang="en-CA" b="0" i="1" smtClean="0">
                              <a:latin typeface="Cambria Math"/>
                            </a:rPr>
                            <m:t>𝐺𝑡</m:t>
                          </m:r>
                          <m:r>
                            <a:rPr lang="en-CA" b="0" i="1" smtClean="0">
                              <a:latin typeface="Cambria Math"/>
                            </a:rPr>
                            <m:t>+</m:t>
                          </m:r>
                          <m:r>
                            <a:rPr lang="en-CA" b="0" i="1" smtClean="0">
                              <a:latin typeface="Cambria Math"/>
                            </a:rPr>
                            <m:t>𝐻</m:t>
                          </m:r>
                        </m:e>
                      </m:d>
                      <m:r>
                        <a:rPr lang="en-CA" b="0" i="1" smtClean="0">
                          <a:latin typeface="Cambria Math"/>
                        </a:rPr>
                        <m:t>𝑠𝑖𝑛𝑡</m:t>
                      </m:r>
                    </m:oMath>
                  </m:oMathPara>
                </a14:m>
                <a:endParaRPr lang="en-CA" dirty="0"/>
              </a:p>
            </p:txBody>
          </p:sp>
        </mc:Choice>
        <mc:Fallback xmlns="">
          <p:sp>
            <p:nvSpPr>
              <p:cNvPr id="10" name="TextBox 9"/>
              <p:cNvSpPr txBox="1">
                <a:spLocks noRot="1" noChangeAspect="1" noMove="1" noResize="1" noEditPoints="1" noAdjustHandles="1" noChangeArrowheads="1" noChangeShapeType="1" noTextEdit="1"/>
              </p:cNvSpPr>
              <p:nvPr/>
            </p:nvSpPr>
            <p:spPr>
              <a:xfrm>
                <a:off x="1447800" y="3139462"/>
                <a:ext cx="6099427" cy="396262"/>
              </a:xfrm>
              <a:prstGeom prst="rect">
                <a:avLst/>
              </a:prstGeom>
              <a:blipFill rotWithShape="1">
                <a:blip r:embed="rId4"/>
                <a:stretch>
                  <a:fillRect b="-307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600200" y="4404338"/>
                <a:ext cx="6196440" cy="3962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𝑡</m:t>
                      </m:r>
                      <m:d>
                        <m:dPr>
                          <m:ctrlPr>
                            <a:rPr lang="en-CA" b="0" i="1" smtClean="0">
                              <a:latin typeface="Cambria Math"/>
                            </a:rPr>
                          </m:ctrlPr>
                        </m:dPr>
                        <m:e>
                          <m:r>
                            <a:rPr lang="en-CA" b="0" i="1" smtClean="0">
                              <a:latin typeface="Cambria Math"/>
                            </a:rPr>
                            <m:t>𝐴</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m:t>
                          </m:r>
                          <m:r>
                            <a:rPr lang="en-CA" b="0" i="1" smtClean="0">
                              <a:latin typeface="Cambria Math"/>
                            </a:rPr>
                            <m:t>𝐵𝑡</m:t>
                          </m:r>
                          <m:r>
                            <a:rPr lang="en-CA" b="0" i="1" smtClean="0">
                              <a:latin typeface="Cambria Math"/>
                            </a:rPr>
                            <m:t>+</m:t>
                          </m:r>
                          <m:r>
                            <a:rPr lang="en-CA" b="0" i="1" smtClean="0">
                              <a:latin typeface="Cambria Math"/>
                            </a:rPr>
                            <m:t>𝐶</m:t>
                          </m:r>
                        </m:e>
                      </m:d>
                      <m:sSup>
                        <m:sSupPr>
                          <m:ctrlPr>
                            <a:rPr lang="en-CA" b="0" i="1" smtClean="0">
                              <a:latin typeface="Cambria Math"/>
                            </a:rPr>
                          </m:ctrlPr>
                        </m:sSupPr>
                        <m:e>
                          <m:r>
                            <a:rPr lang="en-CA" b="0" i="1" smtClean="0">
                              <a:latin typeface="Cambria Math"/>
                            </a:rPr>
                            <m:t>𝑒</m:t>
                          </m:r>
                        </m:e>
                        <m:sup>
                          <m:r>
                            <a:rPr lang="en-CA" b="0" i="1" smtClean="0">
                              <a:latin typeface="Cambria Math"/>
                            </a:rPr>
                            <m:t>10</m:t>
                          </m:r>
                          <m:r>
                            <a:rPr lang="en-CA" b="0" i="1" smtClean="0">
                              <a:latin typeface="Cambria Math"/>
                            </a:rPr>
                            <m:t>𝑡</m:t>
                          </m:r>
                        </m:sup>
                      </m:sSup>
                      <m:r>
                        <a:rPr lang="en-CA" b="0" i="1" smtClean="0">
                          <a:latin typeface="Cambria Math"/>
                        </a:rPr>
                        <m:t>+</m:t>
                      </m:r>
                      <m:d>
                        <m:dPr>
                          <m:ctrlPr>
                            <a:rPr lang="en-CA" b="0" i="1" smtClean="0">
                              <a:latin typeface="Cambria Math"/>
                            </a:rPr>
                          </m:ctrlPr>
                        </m:dPr>
                        <m:e>
                          <m:r>
                            <a:rPr lang="en-CA" b="0" i="1" smtClean="0">
                              <a:latin typeface="Cambria Math"/>
                            </a:rPr>
                            <m:t>𝐸𝑡</m:t>
                          </m:r>
                          <m:r>
                            <a:rPr lang="en-CA" b="0" i="1" smtClean="0">
                              <a:latin typeface="Cambria Math"/>
                            </a:rPr>
                            <m:t>+</m:t>
                          </m:r>
                          <m:r>
                            <a:rPr lang="en-CA" b="0" i="1" smtClean="0">
                              <a:latin typeface="Cambria Math"/>
                            </a:rPr>
                            <m:t>𝐹</m:t>
                          </m:r>
                        </m:e>
                      </m:d>
                      <m:r>
                        <a:rPr lang="en-CA" b="0" i="1" smtClean="0">
                          <a:latin typeface="Cambria Math"/>
                        </a:rPr>
                        <m:t>𝑐𝑜𝑠𝑡</m:t>
                      </m:r>
                      <m:r>
                        <a:rPr lang="en-CA" b="0" i="1" smtClean="0">
                          <a:latin typeface="Cambria Math"/>
                        </a:rPr>
                        <m:t>+</m:t>
                      </m:r>
                      <m:d>
                        <m:dPr>
                          <m:ctrlPr>
                            <a:rPr lang="en-CA" b="0" i="1" smtClean="0">
                              <a:latin typeface="Cambria Math"/>
                            </a:rPr>
                          </m:ctrlPr>
                        </m:dPr>
                        <m:e>
                          <m:r>
                            <a:rPr lang="en-CA" b="0" i="1" smtClean="0">
                              <a:latin typeface="Cambria Math"/>
                            </a:rPr>
                            <m:t>𝐺𝑡</m:t>
                          </m:r>
                          <m:r>
                            <a:rPr lang="en-CA" b="0" i="1" smtClean="0">
                              <a:latin typeface="Cambria Math"/>
                            </a:rPr>
                            <m:t>+</m:t>
                          </m:r>
                          <m:r>
                            <a:rPr lang="en-CA" b="0" i="1" smtClean="0">
                              <a:latin typeface="Cambria Math"/>
                            </a:rPr>
                            <m:t>𝐻</m:t>
                          </m:r>
                        </m:e>
                      </m:d>
                      <m:r>
                        <a:rPr lang="en-CA" b="0" i="1" smtClean="0">
                          <a:latin typeface="Cambria Math"/>
                        </a:rPr>
                        <m:t>𝑠𝑖𝑛𝑡</m:t>
                      </m:r>
                    </m:oMath>
                  </m:oMathPara>
                </a14:m>
                <a:endParaRPr lang="en-CA" dirty="0"/>
              </a:p>
            </p:txBody>
          </p:sp>
        </mc:Choice>
        <mc:Fallback xmlns="">
          <p:sp>
            <p:nvSpPr>
              <p:cNvPr id="11" name="TextBox 10"/>
              <p:cNvSpPr txBox="1">
                <a:spLocks noRot="1" noChangeAspect="1" noMove="1" noResize="1" noEditPoints="1" noAdjustHandles="1" noChangeArrowheads="1" noChangeShapeType="1" noTextEdit="1"/>
              </p:cNvSpPr>
              <p:nvPr/>
            </p:nvSpPr>
            <p:spPr>
              <a:xfrm>
                <a:off x="1600200" y="4404338"/>
                <a:ext cx="6196440" cy="396262"/>
              </a:xfrm>
              <a:prstGeom prst="rect">
                <a:avLst/>
              </a:prstGeom>
              <a:blipFill rotWithShape="1">
                <a:blip r:embed="rId5"/>
                <a:stretch>
                  <a:fillRect b="-1515"/>
                </a:stretch>
              </a:blipFill>
            </p:spPr>
            <p:txBody>
              <a:bodyPr/>
              <a:lstStyle/>
              <a:p>
                <a:r>
                  <a:rPr lang="en-CA">
                    <a:noFill/>
                  </a:rPr>
                  <a:t> </a:t>
                </a:r>
              </a:p>
            </p:txBody>
          </p:sp>
        </mc:Fallback>
      </mc:AlternateContent>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pPr algn="l"/>
            <a:r>
              <a:rPr lang="en-US" sz="4000" dirty="0" smtClean="0"/>
              <a:t>Solution:</a:t>
            </a:r>
            <a:endParaRPr lang="en-US" sz="4000" dirty="0"/>
          </a:p>
        </p:txBody>
      </p:sp>
      <p:sp>
        <p:nvSpPr>
          <p:cNvPr id="3" name="Content Placeholder 2"/>
          <p:cNvSpPr>
            <a:spLocks noGrp="1"/>
          </p:cNvSpPr>
          <p:nvPr>
            <p:ph idx="1"/>
          </p:nvPr>
        </p:nvSpPr>
        <p:spPr>
          <a:xfrm>
            <a:off x="457200" y="1295400"/>
            <a:ext cx="8229600" cy="4830763"/>
          </a:xfrm>
        </p:spPr>
        <p:txBody>
          <a:bodyPr/>
          <a:lstStyle/>
          <a:p>
            <a:r>
              <a:rPr lang="en-US" sz="1800" b="1" dirty="0"/>
              <a:t>(c)</a:t>
            </a:r>
            <a:r>
              <a:rPr lang="en-US" sz="1800" dirty="0"/>
              <a:t> </a:t>
            </a:r>
            <a:endParaRPr lang="en-US" sz="1800" dirty="0" smtClean="0"/>
          </a:p>
          <a:p>
            <a:pPr marL="0" indent="0">
              <a:buNone/>
            </a:pPr>
            <a:endParaRPr lang="en-US" sz="1800" dirty="0"/>
          </a:p>
          <a:p>
            <a:r>
              <a:rPr lang="en-US" sz="1800" dirty="0" smtClean="0"/>
              <a:t>The </a:t>
            </a:r>
            <a:r>
              <a:rPr lang="en-US" sz="1800" dirty="0"/>
              <a:t>complementary solution </a:t>
            </a:r>
            <a:r>
              <a:rPr lang="en-US" sz="1800" dirty="0" smtClean="0"/>
              <a:t>is</a:t>
            </a:r>
          </a:p>
          <a:p>
            <a:endParaRPr lang="en-US" sz="1800" dirty="0" smtClean="0"/>
          </a:p>
          <a:p>
            <a:endParaRPr lang="en-US" sz="1800" dirty="0" smtClean="0"/>
          </a:p>
          <a:p>
            <a:endParaRPr lang="en-US" sz="1800" dirty="0"/>
          </a:p>
          <a:p>
            <a:r>
              <a:rPr lang="en-US" sz="1800" dirty="0"/>
              <a:t>The correct guess for the form of the particular solution is.</a:t>
            </a:r>
          </a:p>
          <a:p>
            <a:endParaRPr lang="en-US" sz="1800" dirty="0"/>
          </a:p>
          <a:p>
            <a:endParaRPr lang="en-US" dirty="0"/>
          </a:p>
        </p:txBody>
      </p:sp>
      <mc:AlternateContent xmlns:mc="http://schemas.openxmlformats.org/markup-compatibility/2006" xmlns:a14="http://schemas.microsoft.com/office/drawing/2010/main">
        <mc:Choice Requires="a14">
          <p:sp>
            <p:nvSpPr>
              <p:cNvPr id="7" name="TextBox 6"/>
              <p:cNvSpPr txBox="1"/>
              <p:nvPr/>
            </p:nvSpPr>
            <p:spPr>
              <a:xfrm>
                <a:off x="1600200" y="1154038"/>
                <a:ext cx="3736215" cy="5985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m:t>
                      </m:r>
                      <m:r>
                        <a:rPr lang="en-CA" b="0" i="1" smtClean="0">
                          <a:latin typeface="Cambria Math"/>
                        </a:rPr>
                        <m:t>𝑦</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+6</m:t>
                      </m:r>
                      <m:r>
                        <a:rPr lang="en-CA" b="0" i="1" smtClean="0">
                          <a:latin typeface="Cambria Math"/>
                        </a:rPr>
                        <m:t>𝑡𝑐𝑜𝑠</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1600200" y="1154038"/>
                <a:ext cx="3736215" cy="598562"/>
              </a:xfrm>
              <a:prstGeom prst="rect">
                <a:avLst/>
              </a:prstGeom>
              <a:blipFill rotWithShape="1">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447800" y="2449438"/>
                <a:ext cx="3202928" cy="5985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1447800" y="2449438"/>
                <a:ext cx="3202928" cy="598562"/>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533400" y="3781117"/>
                <a:ext cx="7768473" cy="7146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d>
                        <m:dPr>
                          <m:ctrlPr>
                            <a:rPr lang="en-CA" b="0" i="1" smtClean="0">
                              <a:latin typeface="Cambria Math"/>
                            </a:rPr>
                          </m:ctrlPr>
                        </m:dPr>
                        <m:e>
                          <m:r>
                            <a:rPr lang="en-CA" b="0" i="1" smtClean="0">
                              <a:latin typeface="Cambria Math"/>
                            </a:rPr>
                            <m:t>𝐴𝑐𝑜𝑠</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r>
                            <a:rPr lang="en-CA" b="0" i="1" smtClean="0">
                              <a:latin typeface="Cambria Math"/>
                            </a:rPr>
                            <m:t>+</m:t>
                          </m:r>
                          <m:r>
                            <a:rPr lang="en-CA" b="0" i="1" smtClean="0">
                              <a:latin typeface="Cambria Math"/>
                            </a:rPr>
                            <m:t>𝐵𝑠𝑖𝑛</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d>
                      <m:r>
                        <a:rPr lang="en-CA" b="0" i="1" smtClean="0">
                          <a:latin typeface="Cambria Math"/>
                        </a:rPr>
                        <m:t>+</m:t>
                      </m:r>
                      <m:r>
                        <a:rPr lang="en-CA" b="0" i="1" smtClean="0">
                          <a:latin typeface="Cambria Math"/>
                        </a:rPr>
                        <m:t>𝑡</m:t>
                      </m:r>
                      <m:d>
                        <m:dPr>
                          <m:ctrlPr>
                            <a:rPr lang="en-CA" b="0" i="1" smtClean="0">
                              <a:latin typeface="Cambria Math"/>
                            </a:rPr>
                          </m:ctrlPr>
                        </m:dPr>
                        <m:e>
                          <m:r>
                            <a:rPr lang="en-CA" b="0" i="1" smtClean="0">
                              <a:latin typeface="Cambria Math"/>
                            </a:rPr>
                            <m:t>𝐶𝑡</m:t>
                          </m:r>
                          <m:r>
                            <a:rPr lang="en-CA" b="0" i="1" smtClean="0">
                              <a:latin typeface="Cambria Math"/>
                            </a:rPr>
                            <m:t>+</m:t>
                          </m:r>
                          <m:r>
                            <a:rPr lang="en-CA" b="0" i="1" smtClean="0">
                              <a:latin typeface="Cambria Math"/>
                            </a:rPr>
                            <m:t>𝐷</m:t>
                          </m:r>
                        </m:e>
                      </m:d>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m:t>
                      </m:r>
                      <m:r>
                        <a:rPr lang="en-CA" b="0" i="1" smtClean="0">
                          <a:latin typeface="Cambria Math"/>
                        </a:rPr>
                        <m:t>𝑡</m:t>
                      </m:r>
                      <m:d>
                        <m:dPr>
                          <m:ctrlPr>
                            <a:rPr lang="en-CA" b="0" i="1" smtClean="0">
                              <a:latin typeface="Cambria Math"/>
                            </a:rPr>
                          </m:ctrlPr>
                        </m:dPr>
                        <m:e>
                          <m:r>
                            <a:rPr lang="en-CA" b="0" i="1" smtClean="0">
                              <a:latin typeface="Cambria Math"/>
                            </a:rPr>
                            <m:t>𝐸𝑡</m:t>
                          </m:r>
                          <m:r>
                            <a:rPr lang="en-CA" b="0" i="1" smtClean="0">
                              <a:latin typeface="Cambria Math"/>
                            </a:rPr>
                            <m:t>+</m:t>
                          </m:r>
                          <m:r>
                            <a:rPr lang="en-CA" b="0" i="1" smtClean="0">
                              <a:latin typeface="Cambria Math"/>
                            </a:rPr>
                            <m:t>𝐹</m:t>
                          </m:r>
                        </m:e>
                      </m:d>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533400" y="3781117"/>
                <a:ext cx="7768473" cy="714683"/>
              </a:xfrm>
              <a:prstGeom prst="rect">
                <a:avLst/>
              </a:prstGeom>
              <a:blipFill rotWithShape="1">
                <a:blip r:embed="rId4"/>
                <a:stretch>
                  <a:fillRect/>
                </a:stretch>
              </a:blipFill>
            </p:spPr>
            <p:txBody>
              <a:bodyPr/>
              <a:lstStyle/>
              <a:p>
                <a:r>
                  <a:rPr lang="en-CA">
                    <a:noFill/>
                  </a:rPr>
                  <a:t> </a:t>
                </a:r>
              </a:p>
            </p:txBody>
          </p:sp>
        </mc:Fallback>
      </mc:AlternateContent>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pPr algn="l"/>
            <a:r>
              <a:rPr lang="en-US" sz="4000" dirty="0" smtClean="0"/>
              <a:t>Solution:</a:t>
            </a:r>
            <a:endParaRPr lang="en-US" sz="4000" dirty="0"/>
          </a:p>
        </p:txBody>
      </p:sp>
      <p:sp>
        <p:nvSpPr>
          <p:cNvPr id="3" name="Content Placeholder 2"/>
          <p:cNvSpPr>
            <a:spLocks noGrp="1"/>
          </p:cNvSpPr>
          <p:nvPr>
            <p:ph idx="1"/>
          </p:nvPr>
        </p:nvSpPr>
        <p:spPr>
          <a:xfrm>
            <a:off x="457200" y="1341437"/>
            <a:ext cx="8229600" cy="4983163"/>
          </a:xfrm>
        </p:spPr>
        <p:txBody>
          <a:bodyPr>
            <a:normAutofit/>
          </a:bodyPr>
          <a:lstStyle/>
          <a:p>
            <a:r>
              <a:rPr lang="en-US" sz="1800" b="1" dirty="0"/>
              <a:t>(d</a:t>
            </a:r>
            <a:r>
              <a:rPr lang="en-US" sz="1800" b="1" dirty="0" smtClean="0"/>
              <a:t>)</a:t>
            </a:r>
          </a:p>
          <a:p>
            <a:endParaRPr lang="en-US" sz="1800" b="1" dirty="0" smtClean="0"/>
          </a:p>
          <a:p>
            <a:r>
              <a:rPr lang="en-US" sz="1800" dirty="0"/>
              <a:t>The complementary </a:t>
            </a:r>
            <a:r>
              <a:rPr lang="en-US" sz="1800" dirty="0" smtClean="0"/>
              <a:t>solution is</a:t>
            </a:r>
          </a:p>
          <a:p>
            <a:endParaRPr lang="en-US" sz="1800" dirty="0" smtClean="0"/>
          </a:p>
          <a:p>
            <a:endParaRPr lang="en-US" sz="1800" dirty="0" smtClean="0"/>
          </a:p>
          <a:p>
            <a:endParaRPr lang="en-US" sz="1800" dirty="0"/>
          </a:p>
          <a:p>
            <a:r>
              <a:rPr lang="en-US" sz="1800" dirty="0"/>
              <a:t>The correct guess for the form of the particular solution </a:t>
            </a:r>
            <a:r>
              <a:rPr lang="en-US" sz="1800" dirty="0" smtClean="0"/>
              <a:t> is</a:t>
            </a:r>
            <a:endParaRPr lang="en-US" sz="1800" dirty="0"/>
          </a:p>
        </p:txBody>
      </p:sp>
      <mc:AlternateContent xmlns:mc="http://schemas.openxmlformats.org/markup-compatibility/2006" xmlns:a14="http://schemas.microsoft.com/office/drawing/2010/main">
        <mc:Choice Requires="a14">
          <p:sp>
            <p:nvSpPr>
              <p:cNvPr id="7" name="TextBox 6"/>
              <p:cNvSpPr txBox="1"/>
              <p:nvPr/>
            </p:nvSpPr>
            <p:spPr>
              <a:xfrm>
                <a:off x="1752600" y="1219200"/>
                <a:ext cx="4734886" cy="5985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CA" b="0" i="1" smtClean="0">
                          <a:latin typeface="Cambria Math"/>
                        </a:rPr>
                        <m:t>4</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+16</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+17</m:t>
                      </m:r>
                      <m:r>
                        <a:rPr lang="en-CA" b="0" i="1" smtClean="0">
                          <a:latin typeface="Cambria Math"/>
                        </a:rPr>
                        <m:t>𝑦</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+6</m:t>
                      </m:r>
                      <m:r>
                        <a:rPr lang="en-CA" b="0" i="1" smtClean="0">
                          <a:latin typeface="Cambria Math"/>
                        </a:rPr>
                        <m:t>𝑡𝑐𝑜𝑠</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1752600" y="1219200"/>
                <a:ext cx="4734886" cy="598562"/>
              </a:xfrm>
              <a:prstGeom prst="rect">
                <a:avLst/>
              </a:prstGeom>
              <a:blipFill rotWithShape="1">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752600" y="2464930"/>
                <a:ext cx="4005584" cy="506870"/>
              </a:xfrm>
              <a:prstGeom prst="rect">
                <a:avLst/>
              </a:prstGeom>
              <a:noFill/>
            </p:spPr>
            <p:txBody>
              <a:bodyPr wrap="none" rtlCol="0">
                <a:spAutoFit/>
              </a:bodyPr>
              <a:lstStyle/>
              <a:p>
                <a14:m>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oMath>
                </a14:m>
                <a:r>
                  <a:rPr lang="en-CA" dirty="0" smtClean="0"/>
                  <a:t> </a:t>
                </a:r>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1752600" y="2464930"/>
                <a:ext cx="4005584" cy="506870"/>
              </a:xfrm>
              <a:prstGeom prst="rect">
                <a:avLst/>
              </a:prstGeom>
              <a:blipFill rotWithShape="1">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558141" y="3781117"/>
                <a:ext cx="7671459" cy="7146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r>
                        <a:rPr lang="en-CA" b="0" i="1" smtClean="0">
                          <a:latin typeface="Cambria Math"/>
                        </a:rPr>
                        <m:t>𝑡</m:t>
                      </m:r>
                      <m:sSup>
                        <m:sSupPr>
                          <m:ctrlPr>
                            <a:rPr lang="en-CA" b="0" i="1" smtClean="0">
                              <a:latin typeface="Cambria Math"/>
                            </a:rPr>
                          </m:ctrlPr>
                        </m:sSupPr>
                        <m:e>
                          <m:r>
                            <a:rPr lang="en-CA" b="0" i="1" smtClean="0">
                              <a:latin typeface="Cambria Math"/>
                            </a:rPr>
                            <m:t>𝑒</m:t>
                          </m:r>
                        </m:e>
                        <m:sup>
                          <m:r>
                            <a:rPr lang="en-CA" b="0" i="1" smtClean="0">
                              <a:latin typeface="Cambria Math"/>
                            </a:rPr>
                            <m:t>−2</m:t>
                          </m:r>
                          <m:r>
                            <a:rPr lang="en-CA" b="0" i="1" smtClean="0">
                              <a:latin typeface="Cambria Math"/>
                            </a:rPr>
                            <m:t>𝑡</m:t>
                          </m:r>
                        </m:sup>
                      </m:sSup>
                      <m:d>
                        <m:dPr>
                          <m:ctrlPr>
                            <a:rPr lang="en-CA" b="0" i="1" smtClean="0">
                              <a:latin typeface="Cambria Math"/>
                            </a:rPr>
                          </m:ctrlPr>
                        </m:dPr>
                        <m:e>
                          <m:r>
                            <a:rPr lang="en-CA" b="0" i="1" smtClean="0">
                              <a:latin typeface="Cambria Math"/>
                            </a:rPr>
                            <m:t>𝐴𝑐𝑜𝑠</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r>
                            <a:rPr lang="en-CA" b="0" i="1" smtClean="0">
                              <a:latin typeface="Cambria Math"/>
                            </a:rPr>
                            <m:t>+</m:t>
                          </m:r>
                          <m:r>
                            <a:rPr lang="en-CA" b="0" i="1" smtClean="0">
                              <a:latin typeface="Cambria Math"/>
                            </a:rPr>
                            <m:t>𝐵𝑠𝑖𝑛</m:t>
                          </m:r>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d>
                      <m:r>
                        <a:rPr lang="en-CA" b="0" i="1" smtClean="0">
                          <a:latin typeface="Cambria Math"/>
                        </a:rPr>
                        <m:t>+</m:t>
                      </m:r>
                      <m:d>
                        <m:dPr>
                          <m:ctrlPr>
                            <a:rPr lang="en-CA" b="0" i="1" smtClean="0">
                              <a:latin typeface="Cambria Math"/>
                            </a:rPr>
                          </m:ctrlPr>
                        </m:dPr>
                        <m:e>
                          <m:r>
                            <a:rPr lang="en-CA" b="0" i="1" smtClean="0">
                              <a:latin typeface="Cambria Math"/>
                            </a:rPr>
                            <m:t>𝐶𝑡</m:t>
                          </m:r>
                          <m:r>
                            <a:rPr lang="en-CA" b="0" i="1" smtClean="0">
                              <a:latin typeface="Cambria Math"/>
                            </a:rPr>
                            <m:t>+</m:t>
                          </m:r>
                          <m:r>
                            <a:rPr lang="en-CA" b="0" i="1" smtClean="0">
                              <a:latin typeface="Cambria Math"/>
                            </a:rPr>
                            <m:t>𝐷</m:t>
                          </m:r>
                        </m:e>
                      </m:d>
                      <m:func>
                        <m:funcPr>
                          <m:ctrlPr>
                            <a:rPr lang="en-CA" b="0" i="1" smtClean="0">
                              <a:latin typeface="Cambria Math"/>
                            </a:rPr>
                          </m:ctrlPr>
                        </m:funcPr>
                        <m:fName>
                          <m:r>
                            <m:rPr>
                              <m:sty m:val="p"/>
                            </m:rPr>
                            <a:rPr lang="en-CA" b="0" i="0" smtClean="0">
                              <a:latin typeface="Cambria Math"/>
                            </a:rPr>
                            <m:t>cos</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r>
                        <a:rPr lang="en-CA" b="0" i="1" smtClean="0">
                          <a:latin typeface="Cambria Math"/>
                        </a:rPr>
                        <m:t>+</m:t>
                      </m:r>
                      <m:d>
                        <m:dPr>
                          <m:ctrlPr>
                            <a:rPr lang="en-CA" b="0" i="1" smtClean="0">
                              <a:latin typeface="Cambria Math"/>
                            </a:rPr>
                          </m:ctrlPr>
                        </m:dPr>
                        <m:e>
                          <m:r>
                            <a:rPr lang="en-CA" b="0" i="1" smtClean="0">
                              <a:latin typeface="Cambria Math"/>
                            </a:rPr>
                            <m:t>𝐸𝑡</m:t>
                          </m:r>
                          <m:r>
                            <a:rPr lang="en-CA" b="0" i="1" smtClean="0">
                              <a:latin typeface="Cambria Math"/>
                            </a:rPr>
                            <m:t>+</m:t>
                          </m:r>
                          <m:r>
                            <a:rPr lang="en-CA" b="0" i="1" smtClean="0">
                              <a:latin typeface="Cambria Math"/>
                            </a:rPr>
                            <m:t>𝐹</m:t>
                          </m:r>
                        </m:e>
                      </m:d>
                      <m:func>
                        <m:funcPr>
                          <m:ctrlPr>
                            <a:rPr lang="en-CA" b="0" i="1" smtClean="0">
                              <a:latin typeface="Cambria Math"/>
                            </a:rPr>
                          </m:ctrlPr>
                        </m:funcPr>
                        <m:fName>
                          <m:r>
                            <m:rPr>
                              <m:sty m:val="p"/>
                            </m:rPr>
                            <a:rPr lang="en-CA" b="0" i="0" smtClean="0">
                              <a:latin typeface="Cambria Math"/>
                            </a:rPr>
                            <m:t>sin</m:t>
                          </m:r>
                        </m:fName>
                        <m:e>
                          <m:d>
                            <m:dPr>
                              <m:ctrlPr>
                                <a:rPr lang="en-CA" b="0" i="1" smtClean="0">
                                  <a:latin typeface="Cambria Math"/>
                                </a:rPr>
                              </m:ctrlPr>
                            </m:dPr>
                            <m:e>
                              <m:f>
                                <m:fPr>
                                  <m:ctrlPr>
                                    <a:rPr lang="en-CA" b="0" i="1" smtClean="0">
                                      <a:latin typeface="Cambria Math"/>
                                    </a:rPr>
                                  </m:ctrlPr>
                                </m:fPr>
                                <m:num>
                                  <m:r>
                                    <a:rPr lang="en-CA" b="0" i="1" smtClean="0">
                                      <a:latin typeface="Cambria Math"/>
                                    </a:rPr>
                                    <m:t>𝑡</m:t>
                                  </m:r>
                                </m:num>
                                <m:den>
                                  <m:r>
                                    <a:rPr lang="en-CA" b="0" i="1" smtClean="0">
                                      <a:latin typeface="Cambria Math"/>
                                    </a:rPr>
                                    <m:t>2</m:t>
                                  </m:r>
                                </m:den>
                              </m:f>
                            </m:e>
                          </m:d>
                        </m:e>
                      </m:func>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558141" y="3781117"/>
                <a:ext cx="7671459" cy="714683"/>
              </a:xfrm>
              <a:prstGeom prst="rect">
                <a:avLst/>
              </a:prstGeom>
              <a:blipFill rotWithShape="1">
                <a:blip r:embed="rId4"/>
                <a:stretch>
                  <a:fillRect/>
                </a:stretch>
              </a:blipFill>
            </p:spPr>
            <p:txBody>
              <a:bodyPr/>
              <a:lstStyle/>
              <a:p>
                <a:r>
                  <a:rPr lang="en-CA">
                    <a:noFill/>
                  </a:rPr>
                  <a:t> </a:t>
                </a:r>
              </a:p>
            </p:txBody>
          </p:sp>
        </mc:Fallback>
      </mc:AlternateContent>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pPr algn="l"/>
            <a:r>
              <a:rPr lang="en-US" sz="4000" dirty="0" smtClean="0"/>
              <a:t>Solution:</a:t>
            </a:r>
            <a:endParaRPr lang="en-US" sz="4000" dirty="0"/>
          </a:p>
        </p:txBody>
      </p:sp>
      <p:sp>
        <p:nvSpPr>
          <p:cNvPr id="3" name="Content Placeholder 2"/>
          <p:cNvSpPr>
            <a:spLocks noGrp="1"/>
          </p:cNvSpPr>
          <p:nvPr>
            <p:ph idx="1"/>
          </p:nvPr>
        </p:nvSpPr>
        <p:spPr>
          <a:xfrm>
            <a:off x="457200" y="1295400"/>
            <a:ext cx="8229600" cy="4678363"/>
          </a:xfrm>
        </p:spPr>
        <p:txBody>
          <a:bodyPr/>
          <a:lstStyle/>
          <a:p>
            <a:r>
              <a:rPr lang="en-US" sz="1800" b="1" dirty="0" smtClean="0"/>
              <a:t>(</a:t>
            </a:r>
            <a:r>
              <a:rPr lang="en-US" sz="1800" b="1" dirty="0"/>
              <a:t>e)</a:t>
            </a:r>
            <a:r>
              <a:rPr lang="en-US" sz="1800" dirty="0"/>
              <a:t> </a:t>
            </a:r>
            <a:endParaRPr lang="en-US" sz="1800" dirty="0" smtClean="0"/>
          </a:p>
          <a:p>
            <a:pPr marL="0" indent="0">
              <a:buNone/>
            </a:pPr>
            <a:endParaRPr lang="en-US" sz="1800" dirty="0"/>
          </a:p>
          <a:p>
            <a:r>
              <a:rPr lang="en-US" sz="1800" dirty="0"/>
              <a:t> </a:t>
            </a:r>
            <a:r>
              <a:rPr lang="en-US" sz="1800" dirty="0" smtClean="0"/>
              <a:t>The </a:t>
            </a:r>
            <a:r>
              <a:rPr lang="en-US" sz="1800" dirty="0"/>
              <a:t>complementary solution is</a:t>
            </a:r>
          </a:p>
          <a:p>
            <a:endParaRPr lang="en-US" sz="1800" dirty="0" smtClean="0"/>
          </a:p>
          <a:p>
            <a:endParaRPr lang="en-US" sz="1800" dirty="0"/>
          </a:p>
          <a:p>
            <a:endParaRPr lang="en-US" sz="1800" dirty="0" smtClean="0"/>
          </a:p>
          <a:p>
            <a:r>
              <a:rPr lang="en-US" sz="1800" dirty="0"/>
              <a:t>The correct guess for the form of the particular solution is.</a:t>
            </a:r>
          </a:p>
          <a:p>
            <a:endParaRPr lang="en-US" dirty="0"/>
          </a:p>
        </p:txBody>
      </p:sp>
      <mc:AlternateContent xmlns:mc="http://schemas.openxmlformats.org/markup-compatibility/2006" xmlns:a14="http://schemas.microsoft.com/office/drawing/2010/main">
        <mc:Choice Requires="a14">
          <p:sp>
            <p:nvSpPr>
              <p:cNvPr id="7" name="TextBox 6"/>
              <p:cNvSpPr txBox="1"/>
              <p:nvPr/>
            </p:nvSpPr>
            <p:spPr>
              <a:xfrm>
                <a:off x="2133600" y="1307068"/>
                <a:ext cx="4039054"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+8</m:t>
                      </m:r>
                      <m:sSup>
                        <m:sSupPr>
                          <m:ctrlPr>
                            <a:rPr lang="en-CA" b="0" i="1" smtClean="0">
                              <a:latin typeface="Cambria Math"/>
                            </a:rPr>
                          </m:ctrlPr>
                        </m:sSupPr>
                        <m:e>
                          <m:r>
                            <a:rPr lang="en-CA" b="0" i="1" smtClean="0">
                              <a:latin typeface="Cambria Math"/>
                            </a:rPr>
                            <m:t>𝑦</m:t>
                          </m:r>
                        </m:e>
                        <m:sup>
                          <m:r>
                            <a:rPr lang="en-CA" b="0" i="1" smtClean="0">
                              <a:latin typeface="Cambria Math"/>
                            </a:rPr>
                            <m:t>′</m:t>
                          </m:r>
                        </m:sup>
                      </m:sSup>
                      <m:r>
                        <a:rPr lang="en-CA" b="0" i="1" smtClean="0">
                          <a:latin typeface="Cambria Math"/>
                        </a:rPr>
                        <m:t>+16</m:t>
                      </m:r>
                      <m:r>
                        <a:rPr lang="en-CA" b="0" i="1" smtClean="0">
                          <a:latin typeface="Cambria Math"/>
                        </a:rPr>
                        <m:t>𝑦</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+5)</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7" name="TextBox 6"/>
              <p:cNvSpPr txBox="1">
                <a:spLocks noRot="1" noChangeAspect="1" noMove="1" noResize="1" noEditPoints="1" noAdjustHandles="1" noChangeArrowheads="1" noChangeShapeType="1" noTextEdit="1"/>
              </p:cNvSpPr>
              <p:nvPr/>
            </p:nvSpPr>
            <p:spPr>
              <a:xfrm>
                <a:off x="2133600" y="1307068"/>
                <a:ext cx="4039054" cy="369332"/>
              </a:xfrm>
              <a:prstGeom prst="rect">
                <a:avLst/>
              </a:prstGeom>
              <a:blipFill rotWithShape="1">
                <a:blip r:embed="rId2"/>
                <a:stretch>
                  <a:fillRect b="-1147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2133599" y="2537936"/>
                <a:ext cx="2686505"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𝑐</m:t>
                          </m:r>
                        </m:sub>
                      </m:sSub>
                      <m:d>
                        <m:dPr>
                          <m:ctrlPr>
                            <a:rPr lang="en-CA" b="0" i="1" smtClean="0">
                              <a:latin typeface="Cambria Math"/>
                            </a:rPr>
                          </m:ctrlPr>
                        </m:dPr>
                        <m:e>
                          <m:r>
                            <a:rPr lang="en-CA" b="0" i="1" smtClean="0">
                              <a:latin typeface="Cambria Math"/>
                            </a:rPr>
                            <m:t>𝑡</m:t>
                          </m:r>
                        </m:e>
                      </m:d>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1</m:t>
                          </m:r>
                        </m:sub>
                      </m:sSub>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r>
                        <a:rPr lang="en-CA" b="0" i="1" smtClean="0">
                          <a:latin typeface="Cambria Math"/>
                        </a:rPr>
                        <m:t>+</m:t>
                      </m:r>
                      <m:sSub>
                        <m:sSubPr>
                          <m:ctrlPr>
                            <a:rPr lang="en-CA" b="0" i="1" smtClean="0">
                              <a:latin typeface="Cambria Math"/>
                            </a:rPr>
                          </m:ctrlPr>
                        </m:sSubPr>
                        <m:e>
                          <m:r>
                            <a:rPr lang="en-CA" b="0" i="1" smtClean="0">
                              <a:latin typeface="Cambria Math"/>
                            </a:rPr>
                            <m:t>𝑐</m:t>
                          </m:r>
                        </m:e>
                        <m:sub>
                          <m:r>
                            <a:rPr lang="en-CA" b="0" i="1" smtClean="0">
                              <a:latin typeface="Cambria Math"/>
                            </a:rPr>
                            <m:t>2</m:t>
                          </m:r>
                        </m:sub>
                      </m:sSub>
                      <m:r>
                        <a:rPr lang="en-CA" b="0" i="1" smtClean="0">
                          <a:latin typeface="Cambria Math"/>
                        </a:rPr>
                        <m:t>𝑡</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2133599" y="2537936"/>
                <a:ext cx="2686505" cy="369332"/>
              </a:xfrm>
              <a:prstGeom prst="rect">
                <a:avLst/>
              </a:prstGeom>
              <a:blipFill rotWithShape="1">
                <a:blip r:embed="rId3"/>
                <a:stretch>
                  <a:fillRect b="-4918"/>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133600" y="3810000"/>
                <a:ext cx="3200620" cy="39626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a:rPr>
                          </m:ctrlPr>
                        </m:sSubPr>
                        <m:e>
                          <m:r>
                            <a:rPr lang="en-CA" b="0" i="1" smtClean="0">
                              <a:latin typeface="Cambria Math"/>
                            </a:rPr>
                            <m:t>𝑦</m:t>
                          </m:r>
                        </m:e>
                        <m:sub>
                          <m:r>
                            <a:rPr lang="en-CA" b="0" i="1" smtClean="0">
                              <a:latin typeface="Cambria Math"/>
                            </a:rPr>
                            <m:t>𝑝</m:t>
                          </m:r>
                        </m:sub>
                      </m:sSub>
                      <m:d>
                        <m:dPr>
                          <m:ctrlPr>
                            <a:rPr lang="en-CA" b="0" i="1" smtClean="0">
                              <a:latin typeface="Cambria Math"/>
                            </a:rPr>
                          </m:ctrlPr>
                        </m:dPr>
                        <m:e>
                          <m:r>
                            <a:rPr lang="en-CA" b="0" i="1" smtClean="0">
                              <a:latin typeface="Cambria Math"/>
                            </a:rPr>
                            <m:t>𝑡</m:t>
                          </m:r>
                        </m:e>
                      </m:d>
                      <m:r>
                        <a:rPr lang="en-CA" b="0" i="1" smtClean="0">
                          <a:latin typeface="Cambria Math"/>
                        </a:rPr>
                        <m:t>=</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m:t>
                      </m:r>
                      <m:r>
                        <a:rPr lang="en-CA" b="0" i="1" smtClean="0">
                          <a:latin typeface="Cambria Math"/>
                        </a:rPr>
                        <m:t>𝐴</m:t>
                      </m:r>
                      <m:sSup>
                        <m:sSupPr>
                          <m:ctrlPr>
                            <a:rPr lang="en-CA" b="0" i="1" smtClean="0">
                              <a:latin typeface="Cambria Math"/>
                            </a:rPr>
                          </m:ctrlPr>
                        </m:sSupPr>
                        <m:e>
                          <m:r>
                            <a:rPr lang="en-CA" b="0" i="1" smtClean="0">
                              <a:latin typeface="Cambria Math"/>
                            </a:rPr>
                            <m:t>𝑡</m:t>
                          </m:r>
                        </m:e>
                        <m:sup>
                          <m:r>
                            <a:rPr lang="en-CA" b="0" i="1" smtClean="0">
                              <a:latin typeface="Cambria Math"/>
                            </a:rPr>
                            <m:t>2</m:t>
                          </m:r>
                        </m:sup>
                      </m:sSup>
                      <m:r>
                        <a:rPr lang="en-CA" b="0" i="1" smtClean="0">
                          <a:latin typeface="Cambria Math"/>
                        </a:rPr>
                        <m:t>+</m:t>
                      </m:r>
                      <m:r>
                        <a:rPr lang="en-CA" b="0" i="1" smtClean="0">
                          <a:latin typeface="Cambria Math"/>
                        </a:rPr>
                        <m:t>𝐵𝑡</m:t>
                      </m:r>
                      <m:r>
                        <a:rPr lang="en-CA" b="0" i="1" smtClean="0">
                          <a:latin typeface="Cambria Math"/>
                        </a:rPr>
                        <m:t>+</m:t>
                      </m:r>
                      <m:r>
                        <a:rPr lang="en-CA" b="0" i="1" smtClean="0">
                          <a:latin typeface="Cambria Math"/>
                        </a:rPr>
                        <m:t>𝐶</m:t>
                      </m:r>
                      <m:r>
                        <a:rPr lang="en-CA" b="0" i="1" smtClean="0">
                          <a:latin typeface="Cambria Math"/>
                        </a:rPr>
                        <m:t>)</m:t>
                      </m:r>
                      <m:sSup>
                        <m:sSupPr>
                          <m:ctrlPr>
                            <a:rPr lang="en-CA" b="0" i="1" smtClean="0">
                              <a:latin typeface="Cambria Math"/>
                            </a:rPr>
                          </m:ctrlPr>
                        </m:sSupPr>
                        <m:e>
                          <m:r>
                            <a:rPr lang="en-CA" b="0" i="1" smtClean="0">
                              <a:latin typeface="Cambria Math"/>
                            </a:rPr>
                            <m:t>𝑒</m:t>
                          </m:r>
                        </m:e>
                        <m:sup>
                          <m:r>
                            <a:rPr lang="en-CA" b="0" i="1" smtClean="0">
                              <a:latin typeface="Cambria Math"/>
                            </a:rPr>
                            <m:t>−4</m:t>
                          </m:r>
                          <m:r>
                            <a:rPr lang="en-CA" b="0" i="1" smtClean="0">
                              <a:latin typeface="Cambria Math"/>
                            </a:rPr>
                            <m:t>𝑡</m:t>
                          </m:r>
                        </m:sup>
                      </m:sSup>
                    </m:oMath>
                  </m:oMathPara>
                </a14:m>
                <a:endParaRPr lang="en-CA" dirty="0"/>
              </a:p>
            </p:txBody>
          </p:sp>
        </mc:Choice>
        <mc:Fallback xmlns="">
          <p:sp>
            <p:nvSpPr>
              <p:cNvPr id="9" name="TextBox 8"/>
              <p:cNvSpPr txBox="1">
                <a:spLocks noRot="1" noChangeAspect="1" noMove="1" noResize="1" noEditPoints="1" noAdjustHandles="1" noChangeArrowheads="1" noChangeShapeType="1" noTextEdit="1"/>
              </p:cNvSpPr>
              <p:nvPr/>
            </p:nvSpPr>
            <p:spPr>
              <a:xfrm>
                <a:off x="2133600" y="3810000"/>
                <a:ext cx="3200620" cy="396262"/>
              </a:xfrm>
              <a:prstGeom prst="rect">
                <a:avLst/>
              </a:prstGeom>
              <a:blipFill rotWithShape="1">
                <a:blip r:embed="rId4"/>
                <a:stretch>
                  <a:fillRect b="-7692"/>
                </a:stretch>
              </a:blipFill>
            </p:spPr>
            <p:txBody>
              <a:bodyPr/>
              <a:lstStyle/>
              <a:p>
                <a:r>
                  <a:rPr lang="en-CA">
                    <a:noFill/>
                  </a:rPr>
                  <a:t> </a:t>
                </a:r>
              </a:p>
            </p:txBody>
          </p:sp>
        </mc:Fallback>
      </mc:AlternateContent>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382000" cy="6248400"/>
          </a:xfrm>
        </p:spPr>
        <p:txBody>
          <a:bodyPr>
            <a:normAutofit/>
          </a:bodyPr>
          <a:lstStyle/>
          <a:p>
            <a:r>
              <a:rPr lang="en-US" sz="1800" dirty="0" smtClean="0"/>
              <a:t>You should </a:t>
            </a:r>
            <a:r>
              <a:rPr lang="en-US" sz="1800" dirty="0"/>
              <a:t>have the complementary solution in hand before even writing down the first guess for the particular solution.  </a:t>
            </a:r>
            <a:endParaRPr lang="en-US" sz="1800" dirty="0" smtClean="0"/>
          </a:p>
          <a:p>
            <a:endParaRPr lang="en-US" sz="1800" dirty="0" smtClean="0"/>
          </a:p>
          <a:p>
            <a:r>
              <a:rPr lang="en-US" sz="1800" dirty="0" smtClean="0"/>
              <a:t>By </a:t>
            </a:r>
            <a:r>
              <a:rPr lang="en-US" sz="1800" dirty="0"/>
              <a:t>doing this </a:t>
            </a:r>
            <a:r>
              <a:rPr lang="en-US" sz="1800" dirty="0" smtClean="0"/>
              <a:t>you </a:t>
            </a:r>
            <a:r>
              <a:rPr lang="en-US" sz="1800" dirty="0"/>
              <a:t>can compare </a:t>
            </a:r>
            <a:r>
              <a:rPr lang="en-US" sz="1800" dirty="0" smtClean="0"/>
              <a:t>your </a:t>
            </a:r>
            <a:r>
              <a:rPr lang="en-US" sz="1800" dirty="0"/>
              <a:t>guess to the complementary solution and if any of the terms from your particular solution show up </a:t>
            </a:r>
            <a:r>
              <a:rPr lang="en-US" sz="1800" dirty="0" smtClean="0"/>
              <a:t>you will </a:t>
            </a:r>
            <a:r>
              <a:rPr lang="en-US" sz="1800" dirty="0"/>
              <a:t>know that </a:t>
            </a:r>
            <a:r>
              <a:rPr lang="en-US" sz="1800" dirty="0" smtClean="0"/>
              <a:t>you’ll </a:t>
            </a:r>
            <a:r>
              <a:rPr lang="en-US" sz="1800" dirty="0"/>
              <a:t>have problems.  </a:t>
            </a:r>
            <a:endParaRPr lang="en-US" sz="1800" dirty="0" smtClean="0"/>
          </a:p>
          <a:p>
            <a:endParaRPr lang="en-US" sz="1800" dirty="0" smtClean="0"/>
          </a:p>
          <a:p>
            <a:r>
              <a:rPr lang="en-US" sz="1800" dirty="0" smtClean="0"/>
              <a:t>Once </a:t>
            </a:r>
            <a:r>
              <a:rPr lang="en-US" sz="1800" dirty="0"/>
              <a:t>the problem is identified </a:t>
            </a:r>
            <a:r>
              <a:rPr lang="en-US" sz="1800" dirty="0" smtClean="0"/>
              <a:t>you </a:t>
            </a:r>
            <a:r>
              <a:rPr lang="en-US" sz="1800" dirty="0"/>
              <a:t>can add a </a:t>
            </a:r>
            <a:r>
              <a:rPr lang="en-US" sz="1800" i="1" dirty="0"/>
              <a:t>t</a:t>
            </a:r>
            <a:r>
              <a:rPr lang="en-US" sz="1800" dirty="0"/>
              <a:t> to the problem term(s) and compare </a:t>
            </a:r>
            <a:r>
              <a:rPr lang="en-US" sz="1800" dirty="0" smtClean="0"/>
              <a:t>your </a:t>
            </a:r>
            <a:r>
              <a:rPr lang="en-US" sz="1800" dirty="0"/>
              <a:t>new guess to the complementary solution.  </a:t>
            </a:r>
            <a:endParaRPr lang="en-US" sz="1800" dirty="0" smtClean="0"/>
          </a:p>
          <a:p>
            <a:endParaRPr lang="en-US" sz="1800" dirty="0"/>
          </a:p>
          <a:p>
            <a:r>
              <a:rPr lang="en-US" sz="1800" dirty="0" smtClean="0"/>
              <a:t>If </a:t>
            </a:r>
            <a:r>
              <a:rPr lang="en-US" sz="1800" dirty="0"/>
              <a:t>there are no problems </a:t>
            </a:r>
            <a:r>
              <a:rPr lang="en-US" sz="1800" dirty="0" smtClean="0"/>
              <a:t>you </a:t>
            </a:r>
            <a:r>
              <a:rPr lang="en-US" sz="1800" dirty="0"/>
              <a:t>can proceed with the </a:t>
            </a:r>
            <a:r>
              <a:rPr lang="en-US" sz="1800" dirty="0" smtClean="0"/>
              <a:t>problem.</a:t>
            </a:r>
          </a:p>
          <a:p>
            <a:endParaRPr lang="en-US" sz="1800" dirty="0"/>
          </a:p>
          <a:p>
            <a:r>
              <a:rPr lang="en-US" sz="1800" dirty="0" smtClean="0"/>
              <a:t>if </a:t>
            </a:r>
            <a:r>
              <a:rPr lang="en-US" sz="1800" dirty="0"/>
              <a:t>there are problems add in another </a:t>
            </a:r>
            <a:r>
              <a:rPr lang="en-US" sz="1800" i="1" dirty="0"/>
              <a:t>t</a:t>
            </a:r>
            <a:r>
              <a:rPr lang="en-US" sz="1800" dirty="0"/>
              <a:t> and compare again.</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3426</TotalTime>
  <Words>3343</Words>
  <Application>Microsoft Office PowerPoint</Application>
  <PresentationFormat>On-screen Show (4:3)</PresentationFormat>
  <Paragraphs>413</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Undetermined Coefficients</vt:lpstr>
      <vt:lpstr>Undetermined Coefficients</vt:lpstr>
      <vt:lpstr>Solution Process</vt:lpstr>
      <vt:lpstr>Example 1</vt:lpstr>
      <vt:lpstr>PowerPoint Presentation</vt:lpstr>
      <vt:lpstr>PowerPoint Presentation</vt:lpstr>
      <vt:lpstr>PowerPoint Presentation</vt:lpstr>
      <vt:lpstr>Example 2</vt:lpstr>
      <vt:lpstr>PowerPoint Presentation</vt:lpstr>
      <vt:lpstr>PowerPoint Presentation</vt:lpstr>
      <vt:lpstr>PowerPoint Presentation</vt:lpstr>
      <vt:lpstr>Example 3</vt:lpstr>
      <vt:lpstr>PowerPoint Presentation</vt:lpstr>
      <vt:lpstr>The basic kinds of functions</vt:lpstr>
      <vt:lpstr>Example 4</vt:lpstr>
      <vt:lpstr>PowerPoint Presentation</vt:lpstr>
      <vt:lpstr>Fact</vt:lpstr>
      <vt:lpstr>Example 5</vt:lpstr>
      <vt:lpstr>PowerPoint Presentation</vt:lpstr>
      <vt:lpstr>Examples</vt:lpstr>
      <vt:lpstr>Solution:</vt:lpstr>
      <vt:lpstr>Solution:</vt:lpstr>
      <vt:lpstr>Solution:</vt:lpstr>
      <vt:lpstr>Solution:</vt:lpstr>
      <vt:lpstr>Solution: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Undetermined Coefficients</dc:title>
  <dc:creator>Mohammad</dc:creator>
  <cp:lastModifiedBy>Clozzy</cp:lastModifiedBy>
  <cp:revision>49</cp:revision>
  <dcterms:created xsi:type="dcterms:W3CDTF">2013-02-13T04:15:23Z</dcterms:created>
  <dcterms:modified xsi:type="dcterms:W3CDTF">2013-03-11T03:50:32Z</dcterms:modified>
</cp:coreProperties>
</file>