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sldIdLst>
    <p:sldId id="256" r:id="rId2"/>
    <p:sldId id="278" r:id="rId3"/>
    <p:sldId id="298" r:id="rId4"/>
    <p:sldId id="300" r:id="rId5"/>
    <p:sldId id="299" r:id="rId6"/>
    <p:sldId id="301" r:id="rId7"/>
    <p:sldId id="302" r:id="rId8"/>
    <p:sldId id="306" r:id="rId9"/>
    <p:sldId id="277" r:id="rId10"/>
    <p:sldId id="303" r:id="rId11"/>
    <p:sldId id="282" r:id="rId12"/>
    <p:sldId id="267" r:id="rId13"/>
    <p:sldId id="268" r:id="rId14"/>
    <p:sldId id="269" r:id="rId15"/>
    <p:sldId id="286" r:id="rId16"/>
    <p:sldId id="288" r:id="rId17"/>
    <p:sldId id="272" r:id="rId18"/>
    <p:sldId id="274" r:id="rId19"/>
    <p:sldId id="290" r:id="rId20"/>
    <p:sldId id="291" r:id="rId21"/>
    <p:sldId id="292" r:id="rId22"/>
    <p:sldId id="279" r:id="rId23"/>
    <p:sldId id="304" r:id="rId24"/>
    <p:sldId id="280" r:id="rId25"/>
    <p:sldId id="305" r:id="rId26"/>
    <p:sldId id="270" r:id="rId27"/>
    <p:sldId id="259" r:id="rId28"/>
    <p:sldId id="307" r:id="rId29"/>
    <p:sldId id="258" r:id="rId30"/>
    <p:sldId id="310" r:id="rId31"/>
    <p:sldId id="313" r:id="rId32"/>
    <p:sldId id="312" r:id="rId33"/>
    <p:sldId id="309" r:id="rId34"/>
    <p:sldId id="284" r:id="rId35"/>
    <p:sldId id="308" r:id="rId36"/>
    <p:sldId id="311" r:id="rId37"/>
    <p:sldId id="285"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snapVertSplitter="1" vertBarState="minimized" horzBarState="maximized">
    <p:restoredLeft sz="34587" autoAdjust="0"/>
    <p:restoredTop sz="86402" autoAdjust="0"/>
  </p:normalViewPr>
  <p:slideViewPr>
    <p:cSldViewPr>
      <p:cViewPr>
        <p:scale>
          <a:sx n="66" d="100"/>
          <a:sy n="66" d="100"/>
        </p:scale>
        <p:origin x="-2650" y="-571"/>
      </p:cViewPr>
      <p:guideLst>
        <p:guide orient="horz" pos="2160"/>
        <p:guide pos="2880"/>
      </p:guideLst>
    </p:cSldViewPr>
  </p:slideViewPr>
  <p:outlineViewPr>
    <p:cViewPr>
      <p:scale>
        <a:sx n="33" d="100"/>
        <a:sy n="33" d="100"/>
      </p:scale>
      <p:origin x="58" y="0"/>
    </p:cViewPr>
  </p:outlin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371600"/>
            <a:ext cx="7848600" cy="1927225"/>
          </a:xfrm>
        </p:spPr>
        <p:txBody>
          <a:bodyPr anchor="b">
            <a:noAutofit/>
          </a:bodyPr>
          <a:lstStyle>
            <a:lvl1pPr>
              <a:defRPr sz="5400" cap="all" baseline="0"/>
            </a:lvl1pPr>
          </a:lstStyle>
          <a:p>
            <a:r>
              <a:rPr lang="en-US" smtClean="0"/>
              <a:t>Click to edit Master title style</a:t>
            </a:r>
            <a:endParaRPr lang="en-US" dirty="0"/>
          </a:p>
        </p:txBody>
      </p:sp>
      <p:sp>
        <p:nvSpPr>
          <p:cNvPr id="3" name="Subtitle 2"/>
          <p:cNvSpPr>
            <a:spLocks noGrp="1"/>
          </p:cNvSpPr>
          <p:nvPr>
            <p:ph type="subTitle" idx="1"/>
          </p:nvPr>
        </p:nvSpPr>
        <p:spPr>
          <a:xfrm>
            <a:off x="685800" y="3505200"/>
            <a:ext cx="6400800" cy="1752600"/>
          </a:xfrm>
        </p:spPr>
        <p:txBody>
          <a:bodyPr/>
          <a:lstStyle>
            <a:lvl1pPr marL="0" indent="0" algn="l">
              <a:buNone/>
              <a:defRPr>
                <a:solidFill>
                  <a:schemeClr val="tx1">
                    <a:lumMod val="75000"/>
                    <a:lumOff val="2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8A432C8-69A7-458B-9684-2BFA64B31948}" type="datetime2">
              <a:rPr lang="en-US" smtClean="0"/>
              <a:t>Sunday, September 23, 2012</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8" name="Straight Connector 7"/>
          <p:cNvCxnSpPr/>
          <p:nvPr/>
        </p:nvCxnSpPr>
        <p:spPr>
          <a:xfrm>
            <a:off x="685800" y="3398520"/>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396A3A3-94A6-4E5B-AF39-173ACA3E61CC}" type="datetime2">
              <a:rPr lang="en-US" smtClean="0"/>
              <a:t>Sunday, September 23, 2012</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2362200"/>
            <a:ext cx="7772400" cy="2200275"/>
          </a:xfrm>
        </p:spPr>
        <p:txBody>
          <a:bodyPr anchor="b">
            <a:normAutofit/>
          </a:bodyPr>
          <a:lstStyle>
            <a:lvl1pPr algn="l">
              <a:defRPr sz="48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4626864"/>
            <a:ext cx="7772400" cy="1500187"/>
          </a:xfrm>
        </p:spPr>
        <p:txBody>
          <a:bodyPr anchor="t">
            <a:normAutofit/>
          </a:bodyPr>
          <a:lstStyle>
            <a:lvl1pPr marL="0" indent="0">
              <a:buNone/>
              <a:defRPr sz="24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933D019-A32C-4EAD-B8E6-DBDA699692FD}" type="datetime2">
              <a:rPr lang="en-US" smtClean="0"/>
              <a:t>Sunday, September 23, 2012</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cxnSp>
        <p:nvCxnSpPr>
          <p:cNvPr id="7" name="Straight Connector 6"/>
          <p:cNvCxnSpPr/>
          <p:nvPr/>
        </p:nvCxnSpPr>
        <p:spPr>
          <a:xfrm>
            <a:off x="731520" y="4599432"/>
            <a:ext cx="784860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673352"/>
            <a:ext cx="4038600" cy="471830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CEBA98F-560C-4997-81C4-81D4D9187EAB}" type="datetime2">
              <a:rPr lang="en-US" smtClean="0"/>
              <a:t>Sunday, September 23, 2012</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754880" y="1676400"/>
            <a:ext cx="3931920" cy="639762"/>
          </a:xfrm>
          <a:noFill/>
          <a:ln>
            <a:noFill/>
          </a:ln>
          <a:effectLst/>
        </p:spPr>
        <p:style>
          <a:lnRef idx="3">
            <a:schemeClr val="lt1"/>
          </a:lnRef>
          <a:fillRef idx="1">
            <a:schemeClr val="accent2"/>
          </a:fillRef>
          <a:effectRef idx="1">
            <a:schemeClr val="accent2"/>
          </a:effectRef>
          <a:fontRef idx="none"/>
        </p:style>
        <p:txBody>
          <a:bodyPr anchor="ctr">
            <a:normAutofit/>
          </a:bodyPr>
          <a:lstStyle>
            <a:lvl1pPr marL="0" indent="0" algn="ctr">
              <a:buNone/>
              <a:defRPr lang="en-US" sz="2000" b="0" kern="1200" dirty="0" smtClean="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754880" y="2438400"/>
            <a:ext cx="39319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50972B2-CA5C-437D-87D0-8081271A9E4B}" type="datetime2">
              <a:rPr lang="en-US" smtClean="0"/>
              <a:t>Sunday, September 23, 2012</a:t>
            </a:fld>
            <a:endParaRPr lang="en-US"/>
          </a:p>
        </p:txBody>
      </p:sp>
      <p:sp>
        <p:nvSpPr>
          <p:cNvPr id="8" name="Footer Placeholder 7"/>
          <p:cNvSpPr>
            <a:spLocks noGrp="1"/>
          </p:cNvSpPr>
          <p:nvPr>
            <p:ph type="ftr" sz="quarter" idx="11"/>
          </p:nvPr>
        </p:nvSpPr>
        <p:spPr/>
        <p:txBody>
          <a:bodyPr/>
          <a:lstStyle/>
          <a:p>
            <a:pPr algn="r"/>
            <a:endParaRPr lang="en-US" dirty="0"/>
          </a:p>
        </p:txBody>
      </p:sp>
      <p:sp>
        <p:nvSpPr>
          <p:cNvPr id="9" name="Slide Number Placeholder 8"/>
          <p:cNvSpPr>
            <a:spLocks noGrp="1"/>
          </p:cNvSpPr>
          <p:nvPr>
            <p:ph type="sldNum" sz="quarter" idx="12"/>
          </p:nvPr>
        </p:nvSpPr>
        <p:spPr/>
        <p:txBody>
          <a:bodyPr/>
          <a:lstStyle/>
          <a:p>
            <a:fld id="{0CFEC368-1D7A-4F81-ABF6-AE0E36BAF64C}" type="slidenum">
              <a:rPr lang="en-US" smtClean="0"/>
              <a:pPr/>
              <a:t>‹#›</a:t>
            </a:fld>
            <a:endParaRPr lang="en-US"/>
          </a:p>
        </p:txBody>
      </p:sp>
      <p:cxnSp>
        <p:nvCxnSpPr>
          <p:cNvPr id="11" name="Straight Connector 10"/>
          <p:cNvCxnSpPr/>
          <p:nvPr/>
        </p:nvCxnSpPr>
        <p:spPr>
          <a:xfrm rot="5400000">
            <a:off x="2217817" y="4045823"/>
            <a:ext cx="4709160" cy="794"/>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9CD4847-11EF-4466-A8AD-85CDB7B49118}" type="datetime2">
              <a:rPr lang="en-US" smtClean="0"/>
              <a:t>Sunday, September 23, 2012</a:t>
            </a:fld>
            <a:endParaRPr lang="en-US"/>
          </a:p>
        </p:txBody>
      </p:sp>
      <p:sp>
        <p:nvSpPr>
          <p:cNvPr id="4" name="Footer Placeholder 3"/>
          <p:cNvSpPr>
            <a:spLocks noGrp="1"/>
          </p:cNvSpPr>
          <p:nvPr>
            <p:ph type="ftr" sz="quarter" idx="11"/>
          </p:nvPr>
        </p:nvSpPr>
        <p:spPr/>
        <p:txBody>
          <a:bodyPr/>
          <a:lstStyle/>
          <a:p>
            <a:pPr algn="r"/>
            <a:endParaRPr lang="en-US" dirty="0"/>
          </a:p>
        </p:txBody>
      </p:sp>
      <p:sp>
        <p:nvSpPr>
          <p:cNvPr id="5" name="Slide Number Placeholder 4"/>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68457A-3AB9-4880-8A0C-9F8524491207}" type="datetime2">
              <a:rPr lang="en-US" smtClean="0"/>
              <a:t>Sunday, September 23, 2012</a:t>
            </a:fld>
            <a:endParaRPr lang="en-US"/>
          </a:p>
        </p:txBody>
      </p:sp>
      <p:sp>
        <p:nvSpPr>
          <p:cNvPr id="3" name="Footer Placeholder 2"/>
          <p:cNvSpPr>
            <a:spLocks noGrp="1"/>
          </p:cNvSpPr>
          <p:nvPr>
            <p:ph type="ftr" sz="quarter" idx="11"/>
          </p:nvPr>
        </p:nvSpPr>
        <p:spPr/>
        <p:txBody>
          <a:bodyPr/>
          <a:lstStyle/>
          <a:p>
            <a:pPr algn="r"/>
            <a:endParaRPr lang="en-US" dirty="0"/>
          </a:p>
        </p:txBody>
      </p:sp>
      <p:sp>
        <p:nvSpPr>
          <p:cNvPr id="4" name="Slide Number Placeholder 3"/>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080"/>
            <a:ext cx="2139696" cy="1261872"/>
          </a:xfrm>
        </p:spPr>
        <p:txBody>
          <a:bodyPr anchor="b">
            <a:no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2971800" y="792080"/>
            <a:ext cx="5715000" cy="557784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1" y="2130552"/>
            <a:ext cx="2139696" cy="4243615"/>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FE976D3-5B7F-4300-ABED-C91F1B2AE209}" type="datetime2">
              <a:rPr lang="en-US" smtClean="0"/>
              <a:t>Sunday, September 23, 2012</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cxnSp>
        <p:nvCxnSpPr>
          <p:cNvPr id="9" name="Straight Connector 8"/>
          <p:cNvCxnSpPr/>
          <p:nvPr/>
        </p:nvCxnSpPr>
        <p:spPr>
          <a:xfrm rot="5400000">
            <a:off x="-13116" y="3580206"/>
            <a:ext cx="5577840" cy="1588"/>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792480"/>
            <a:ext cx="2142680" cy="1264920"/>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a:off x="2858610" y="838201"/>
            <a:ext cx="5904390" cy="5500456"/>
          </a:xfrm>
          <a:solidFill>
            <a:schemeClr val="bg2"/>
          </a:solidFill>
          <a:ln w="76200">
            <a:solidFill>
              <a:srgbClr val="FFFFFF"/>
            </a:solidFill>
            <a:miter lim="800000"/>
          </a:ln>
          <a:effectLst>
            <a:outerShdw blurRad="50800" dist="12700" dir="5400000" algn="t" rotWithShape="0">
              <a:prstClr val="black">
                <a:alpha val="59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57200" y="2133600"/>
            <a:ext cx="2139696" cy="424281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DC1E59-17DD-41CE-97CA-624A472382D4}" type="datetime2">
              <a:rPr lang="en-US" smtClean="0"/>
              <a:t>Sunday, September 23, 2012</a:t>
            </a:fld>
            <a:endParaRPr lang="en-US"/>
          </a:p>
        </p:txBody>
      </p:sp>
      <p:sp>
        <p:nvSpPr>
          <p:cNvPr id="6" name="Footer Placeholder 5"/>
          <p:cNvSpPr>
            <a:spLocks noGrp="1"/>
          </p:cNvSpPr>
          <p:nvPr>
            <p:ph type="ftr" sz="quarter" idx="11"/>
          </p:nvPr>
        </p:nvSpPr>
        <p:spPr/>
        <p:txBody>
          <a:bodyPr/>
          <a:lstStyle/>
          <a:p>
            <a:pPr algn="r"/>
            <a:endParaRPr lang="en-US" dirty="0"/>
          </a:p>
        </p:txBody>
      </p:sp>
      <p:sp>
        <p:nvSpPr>
          <p:cNvPr id="7" name="Slide Number Placeholder 6"/>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C057FC-95B6-4D89-AFDA-ABA33EE921E5}" type="datetime2">
              <a:rPr lang="en-US" smtClean="0"/>
              <a:t>Sunday, September 23, 2012</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9600"/>
            <a:ext cx="2057400" cy="5867400"/>
          </a:xfrm>
        </p:spPr>
        <p:txBody>
          <a:bodyPr vert="eaVert" anchor="b"/>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609600"/>
            <a:ext cx="6019800" cy="5867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C4549AC-EB31-477F-92A9-B1988E232878}" type="datetime2">
              <a:rPr lang="en-US" smtClean="0"/>
              <a:t>Sunday, September 23, 2012</a:t>
            </a:fld>
            <a:endParaRPr lang="en-US"/>
          </a:p>
        </p:txBody>
      </p:sp>
      <p:sp>
        <p:nvSpPr>
          <p:cNvPr id="5" name="Footer Placeholder 4"/>
          <p:cNvSpPr>
            <a:spLocks noGrp="1"/>
          </p:cNvSpPr>
          <p:nvPr>
            <p:ph type="ftr" sz="quarter" idx="11"/>
          </p:nvPr>
        </p:nvSpPr>
        <p:spPr/>
        <p:txBody>
          <a:bodyPr/>
          <a:lstStyle/>
          <a:p>
            <a:pPr algn="r"/>
            <a:endParaRPr lang="en-US" dirty="0"/>
          </a:p>
        </p:txBody>
      </p:sp>
      <p:sp>
        <p:nvSpPr>
          <p:cNvPr id="6" name="Slide Number Placeholder 5"/>
          <p:cNvSpPr>
            <a:spLocks noGrp="1"/>
          </p:cNvSpPr>
          <p:nvPr>
            <p:ph type="sldNum" sz="quarter" idx="12"/>
          </p:nvPr>
        </p:nvSpPr>
        <p:spPr/>
        <p:txBody>
          <a:bodyPr/>
          <a:lstStyle/>
          <a:p>
            <a:fld id="{0CFEC368-1D7A-4F81-ABF6-AE0E36BAF64C}"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0" y="220786"/>
            <a:ext cx="9144000" cy="2286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457200" y="533400"/>
            <a:ext cx="8229600" cy="9906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876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0" y="0"/>
            <a:ext cx="9144000" cy="3657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2"/>
          </p:nvPr>
        </p:nvSpPr>
        <p:spPr>
          <a:xfrm>
            <a:off x="457200" y="18288"/>
            <a:ext cx="2895600" cy="329184"/>
          </a:xfrm>
          <a:prstGeom prst="rect">
            <a:avLst/>
          </a:prstGeom>
        </p:spPr>
        <p:txBody>
          <a:bodyPr vert="horz" lIns="91440" tIns="45720" rIns="91440" bIns="45720" rtlCol="0" anchor="ctr"/>
          <a:lstStyle>
            <a:lvl1pPr algn="l">
              <a:defRPr sz="1200">
                <a:solidFill>
                  <a:srgbClr val="FFFFFF"/>
                </a:solidFill>
              </a:defRPr>
            </a:lvl1pPr>
          </a:lstStyle>
          <a:p>
            <a:fld id="{A80CB818-7379-467D-8E76-EF9D9074A26C}" type="datetime2">
              <a:rPr lang="en-US" smtClean="0"/>
              <a:t>Sunday, September 23, 2012</a:t>
            </a:fld>
            <a:endParaRPr lang="en-US" dirty="0"/>
          </a:p>
        </p:txBody>
      </p:sp>
      <p:sp>
        <p:nvSpPr>
          <p:cNvPr id="5" name="Footer Placeholder 4"/>
          <p:cNvSpPr>
            <a:spLocks noGrp="1"/>
          </p:cNvSpPr>
          <p:nvPr>
            <p:ph type="ftr" sz="quarter" idx="3"/>
          </p:nvPr>
        </p:nvSpPr>
        <p:spPr>
          <a:xfrm>
            <a:off x="3429000" y="18288"/>
            <a:ext cx="4114800" cy="329184"/>
          </a:xfrm>
          <a:prstGeom prst="rect">
            <a:avLst/>
          </a:prstGeom>
        </p:spPr>
        <p:txBody>
          <a:bodyPr vert="horz" lIns="91440" tIns="45720" rIns="91440" bIns="45720" rtlCol="0" anchor="ctr"/>
          <a:lstStyle>
            <a:lvl1pPr algn="ctr">
              <a:defRPr sz="1200">
                <a:solidFill>
                  <a:srgbClr val="FFFFFF"/>
                </a:solidFill>
              </a:defRPr>
            </a:lvl1pPr>
          </a:lstStyle>
          <a:p>
            <a:pPr algn="r"/>
            <a:endParaRPr lang="en-US" dirty="0"/>
          </a:p>
        </p:txBody>
      </p:sp>
      <p:sp>
        <p:nvSpPr>
          <p:cNvPr id="6" name="Slide Number Placeholder 5"/>
          <p:cNvSpPr>
            <a:spLocks noGrp="1"/>
          </p:cNvSpPr>
          <p:nvPr>
            <p:ph type="sldNum" sz="quarter" idx="4"/>
          </p:nvPr>
        </p:nvSpPr>
        <p:spPr>
          <a:xfrm>
            <a:off x="7620000" y="18288"/>
            <a:ext cx="1066800" cy="329184"/>
          </a:xfrm>
          <a:prstGeom prst="rect">
            <a:avLst/>
          </a:prstGeom>
        </p:spPr>
        <p:txBody>
          <a:bodyPr vert="horz" lIns="91440" tIns="45720" rIns="91440" bIns="45720" rtlCol="0" anchor="ctr"/>
          <a:lstStyle>
            <a:lvl1pPr algn="l">
              <a:defRPr sz="1400" b="1">
                <a:solidFill>
                  <a:srgbClr val="FFFFFF"/>
                </a:solidFill>
              </a:defRPr>
            </a:lvl1pPr>
          </a:lstStyle>
          <a:p>
            <a:fld id="{0CFEC368-1D7A-4F81-ABF6-AE0E36BAF64C}"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sldNum="0" hdr="0" ftr="0" dt="0"/>
  <p:txStyles>
    <p:titleStyle>
      <a:lvl1pPr algn="l" defTabSz="914400" rtl="0" eaLnBrk="1" latinLnBrk="0" hangingPunct="1">
        <a:spcBef>
          <a:spcPct val="0"/>
        </a:spcBef>
        <a:buNone/>
        <a:defRPr sz="4000" kern="1200" spc="-100" baseline="0">
          <a:solidFill>
            <a:schemeClr val="tx2"/>
          </a:solidFill>
          <a:latin typeface="+mj-lt"/>
          <a:ea typeface="+mj-ea"/>
          <a:cs typeface="+mj-cs"/>
        </a:defRPr>
      </a:lvl1pPr>
    </p:titleStyle>
    <p:body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jpeg"/><Relationship Id="rId7" Type="http://schemas.openxmlformats.org/officeDocument/2006/relationships/image" Target="../media/image6.jpeg"/><Relationship Id="rId2" Type="http://schemas.openxmlformats.org/officeDocument/2006/relationships/hyperlink" Target="http://www.youtube.com/watch?v=Tgcc5V9Hu3g" TargetMode="Externa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 Id="rId5" Type="http://schemas.openxmlformats.org/officeDocument/2006/relationships/image" Target="../media/image14.jpeg"/><Relationship Id="rId4" Type="http://schemas.openxmlformats.org/officeDocument/2006/relationships/image" Target="../media/image13.jpeg"/></Relationships>
</file>

<file path=ppt/slides/_rels/slide4.xml.rels><?xml version="1.0" encoding="UTF-8" standalone="yes"?>
<Relationships xmlns="http://schemas.openxmlformats.org/package/2006/relationships"><Relationship Id="rId3" Type="http://schemas.openxmlformats.org/officeDocument/2006/relationships/hyperlink" Target="http://www.youtube.com/watch?v=b4j8L_BNmxU" TargetMode="External"/><Relationship Id="rId2" Type="http://schemas.openxmlformats.org/officeDocument/2006/relationships/hyperlink" Target="http://www.youtube.com/watch?v=8qDy0jHo_DQ" TargetMode="Externa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2.xml"/><Relationship Id="rId4" Type="http://schemas.openxmlformats.org/officeDocument/2006/relationships/hyperlink" Target="http://mediamatters.org/research/2012/08/15/tv-media-ignore-climate-change-in-coverage-of-r/189366"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hyperlink" Target="http://www.youtube.com/watch?v=A0ARLQyZ2ms&amp;feature=fvwrel" TargetMode="External"/><Relationship Id="rId1" Type="http://schemas.openxmlformats.org/officeDocument/2006/relationships/slideLayout" Target="../slideLayouts/slideLayout2.xml"/><Relationship Id="rId5" Type="http://schemas.openxmlformats.org/officeDocument/2006/relationships/image" Target="../media/image28.jpeg"/><Relationship Id="rId4"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hyperlink" Target="http://www.youtube.com/watch?v=cCtZwGMnKEQ" TargetMode="External"/><Relationship Id="rId7" Type="http://schemas.openxmlformats.org/officeDocument/2006/relationships/image" Target="../media/image32.jpeg"/><Relationship Id="rId2" Type="http://schemas.openxmlformats.org/officeDocument/2006/relationships/hyperlink" Target="http://www.youtube.com/watch?v=-K-lGDRZOqc" TargetMode="Externa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30.png"/><Relationship Id="rId4" Type="http://schemas.openxmlformats.org/officeDocument/2006/relationships/image" Target="../media/image29.jpe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youtube.com/watch?v=cugscx_Fzbg&amp;feature=related" TargetMode="External"/><Relationship Id="rId1" Type="http://schemas.openxmlformats.org/officeDocument/2006/relationships/slideLayout" Target="../slideLayouts/slideLayout2.xml"/><Relationship Id="rId5" Type="http://schemas.openxmlformats.org/officeDocument/2006/relationships/image" Target="../media/image35.jpeg"/><Relationship Id="rId4" Type="http://schemas.openxmlformats.org/officeDocument/2006/relationships/image" Target="../media/image34.jpeg"/></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emQKe70bb68" TargetMode="External"/><Relationship Id="rId2" Type="http://schemas.openxmlformats.org/officeDocument/2006/relationships/hyperlink" Target="http://www.youtube.com/watch?v=rp4m2Xs1iv0" TargetMode="Externa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1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hyperlink" Target="http://www.youtube.com/watch?v=1uxfiuKB_R8" TargetMode="External"/><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40.png"/></Relationships>
</file>

<file path=ppt/slides/_rels/slide1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hyperlink" Target="http://www.youtube.com/watch?v=qPAo5Vhfx34&amp;feature=relmfu" TargetMode="External"/><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19.xml.rels><?xml version="1.0" encoding="UTF-8" standalone="yes"?>
<Relationships xmlns="http://schemas.openxmlformats.org/package/2006/relationships"><Relationship Id="rId3" Type="http://schemas.openxmlformats.org/officeDocument/2006/relationships/hyperlink" Target="http://www.youtube.com/watch?v=b4j8L_BNmxU" TargetMode="External"/><Relationship Id="rId2" Type="http://schemas.openxmlformats.org/officeDocument/2006/relationships/hyperlink" Target="http://www.youtube.com/watch?v=8qDy0jHo_DQ" TargetMode="External"/><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hyperlink" Target="http://www.youtube.com/watch?v=dtVVLkJ-KMw" TargetMode="Externa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2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2.xml"/><Relationship Id="rId5" Type="http://schemas.openxmlformats.org/officeDocument/2006/relationships/image" Target="../media/image53.jpeg"/><Relationship Id="rId4" Type="http://schemas.openxmlformats.org/officeDocument/2006/relationships/image" Target="../media/image52.jpeg"/></Relationships>
</file>

<file path=ppt/slides/_rels/slide25.xml.rels><?xml version="1.0" encoding="UTF-8" standalone="yes"?>
<Relationships xmlns="http://schemas.openxmlformats.org/package/2006/relationships"><Relationship Id="rId2" Type="http://schemas.openxmlformats.org/officeDocument/2006/relationships/image" Target="../media/image54.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hyperlink" Target="http://connectedbynature.com/2010/01/happy-2010-where-you-at-a-bioregional-quiz/"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hyperlink" Target="mailto:tboogaar@uottawa.ca"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www.rytec.ca/home.php" TargetMode="External"/><Relationship Id="rId2" Type="http://schemas.openxmlformats.org/officeDocument/2006/relationships/hyperlink" Target="http://www.agorabookstore.ca/" TargetMode="External"/><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CA" dirty="0" smtClean="0">
                <a:hlinkClick r:id="rId2"/>
              </a:rPr>
              <a:t>Welcome</a:t>
            </a:r>
            <a:endParaRPr lang="en-CA" dirty="0"/>
          </a:p>
        </p:txBody>
      </p:sp>
      <p:sp>
        <p:nvSpPr>
          <p:cNvPr id="3" name="Subtitle 2"/>
          <p:cNvSpPr>
            <a:spLocks noGrp="1"/>
          </p:cNvSpPr>
          <p:nvPr>
            <p:ph type="subTitle" idx="1"/>
          </p:nvPr>
        </p:nvSpPr>
        <p:spPr/>
        <p:txBody>
          <a:bodyPr/>
          <a:lstStyle/>
          <a:p>
            <a:r>
              <a:rPr lang="en-CA" dirty="0" smtClean="0"/>
              <a:t>To Global Environmental Issues</a:t>
            </a:r>
          </a:p>
          <a:p>
            <a:r>
              <a:rPr lang="en-CA" dirty="0" smtClean="0"/>
              <a:t>ENV 1101A</a:t>
            </a:r>
          </a:p>
          <a:p>
            <a:r>
              <a:rPr lang="en-CA" dirty="0" smtClean="0"/>
              <a:t>Autumn 2012</a:t>
            </a:r>
            <a:endParaRPr lang="en-CA" dirty="0"/>
          </a:p>
        </p:txBody>
      </p:sp>
      <p:sp>
        <p:nvSpPr>
          <p:cNvPr id="4" name="AutoShape 2" descr="data:image/jpeg;base64,/9j/4AAQSkZJRgABAQAAAQABAAD/2wCEAAkGBhQSEBQUEhQVFBUUGBcYFhgWGRUaFhcVFxcVFRYUGBYYHCYeGBkkHBcUHy8gIycpLCwsFR4xNTAqNSYrLCkBCQoKDgwOGg8PGiwkHyQsLCwsLCwpLCwsLCwsKSwpLCwpLCwpKSwsLCwsLCwsLCkpKSwsLCwsKSwsLCkpLCwsLP/AABEIAMABBwMBIgACEQEDEQH/xAAcAAABBQEBAQAAAAAAAAAAAAAAAQIDBAYFBwj/xABAEAABAwEEBwUFBQgCAwEAAAABAAIRAwQSITEFBhNBUWGBInGRobEUMkLR8AcVUsHhI1NicoKSovEzQxZj0gj/xAAaAQEBAQEBAQEAAAAAAAAAAAAAAQIEAwUG/8QALhEAAgICAQIEBQIHAAAAAAAAAAECEQMSMQQhEyJBUTJhcYGhwfAUQpGx0eHx/9oADAMBAAIRAxEAPwDxJCRKtIAhCFQCEIQAhCFaAIQhUgJQ1KGq3o/RtSu9tOkx1R7smtEk9FpKw3RVDFNSsxcQACScgAST0C9c1b+xhlO6/SLzeJwoUjjOBh1QegjvXq2iNXrNZ2fsrPTpADcGzG8ud7095R1Hk8vEvsj520T9lekbQJZZnNad9QtYP8yD5LvUPsDt5i8+zsncXuJ/xZC+gti0gESRmMeK41v0RSJc99R7AM3A3R03+CkZJv2/JJSkkeOVf/z/AG0ZVbOY51B6sXH0n9jWkqILti2oB+6e1x/tMHyXrjtbW0HmnTqOqMaAZicc3YucHDPmrVDW4su7Sk8FwDnAkE3TIljZkiBOS6f4fIu9foeP8UuD5qt2iatExVpvpn+Npb65qoaa+vLJZbPaKfYLalN2bTDm9xaclkNZfsSsdol1AmzvP4caZPNm7pC5243XB0Rm6tnzgQkhavW37PrVo8/tmB1MmG1WY0zynNp5GFmHMSj05IkJxCbCyUEIQpQBCEKAa5OQhRgEIQpQBCEJQGJ6EKoAhCFQJKVCFUAQhCoFCUBAC7eqerFS3WhtFkNGb3n3WMGbj6AbyVqKtmZNRVstamalVtIVS2mLtNmNWoRLWDgB8TzuaPIL1HR9qs2jKTm2VgcSYNQntvAxLpjccLuQxVitfoUPY7HcpU2gtLhiajoBcS6MSd7ucZBZx2rlaQDBeQYaO0cJww4r63TdPjXfI19D5WfLOfw3RqdHW11artnve1jKbXuIhzoaIdxxHjBWhsuldo99Giy0OYWQTU7LSZiA/wB7EHPyWNtVY2ahTpU3PbW/7WuDZaXGRTaROIgT0XpOji6hRpmv70C+5uI5TxwIExuXj1VRSf8AT049RhTv+7J9G2Z1JgDWvAAxa4g4wAAHDCMFxLTrJ+2qtr03XGdlsHs39wDQCXOzxEwtS+85pA7JIInAxwKy2smhizZupktulxcQSC4u94wOOHBcOBxnN78s6sqcY+Xgns+gG1qQfaLO1tUgi8D2y1wwvHDtgRxxC5H/AIGAblO1ONQ5tcARs5xkAzM75xxUFPSFWmSS6TGF/tADPszMFMdrrWpjstol29103j3xC7Y486vR/v7nNvil8S/f2O9YybFRbQqt2bCXNFSlJAyukmJDjJz4KzZdGV2NkV9s2SRIAdczaLwzKxmlftSqPZdawU3H4sTAG8Y4Gf8Aau6k6UJpvrGtUY1t41KZb+yxObCTIPIRjhCzPp8sYOckk7+t/wCDe8G9VdGosDDUFSnWph9NwPZfdN6YlpGRHOF4l9oGoTGOdWsdOoxgkvovBvMjN1MnFzBGWY3SF7zVrMdTbULrpN0scwwXB0FuB47wrFWztqsLXAE5dePJce8U7kj3SklUX/s+OKjFHC9U+1H7NjQLrTZxLM6rWj3MYvgfhykbjyy8uc1WSrg6YS2VkZSJ0JpC8zYIQhACEIWaICEIQoIQhANvJyanIBCUqaU5ACEIVAJQEgTgFQSUaZcQAJJMADMk7l9Car6q/dujjDb1pe0vqEAGHAEhv8rRh3yV5x9j2re3tu2eJp2aHY4g1CYYOkOd/SF7NaK7qryG4tbIOJgjgSunEvU4uon/ACmZsWlWspPY9sl0OY6BIcMDPLPxU2hLcGVtq6CACJPw4Ez3wD4q9btEt27w2GtosAg4i++XR0BC5FXRzrrGsE3zdByBJMEnkvVtSf1Iu0St9/m0bSrTow3aMeXtEm7Jxg78BgF6bT0uwUG1nvaGHGRiMRAHfO5eX6b0K+xtZFRr6bXgVLhgCpODbuYgeq3WrWhwabbxDqOzaWMIhpcSXvqOB95xJaRwWuqUHCMlweOG1No0tJod2wXCQMJIy5cVRt9aXBroAmAcw4/h5GVBpvSbrJQc8AGDhmZBImYzOK49i1ts7qdV1SqC53w3XAgYAQJI59Vw48Un5krR0zkvhfJX1ls11jC0QILXYYh7d5jjmsxpS03sgBIAjeYGMDotkLbTtlB4dUDAHAnAThhPeZARo3VZlPaGG1rzbt14uunM4mYwyw3Zr6OPOsUanyjilj3fl4PMX2kND71MOlkNnKcgTCn0Rp406Feg+GtqiWxm17RLXYzgSMcOKrabpvoVKlMlzLpwBzukyARllHULSaraLpub7Q1lO0B9O6Q9s3Kt5oe0ho7MjEcpiF9DLOKhclZ5RTvsegaKsbK1jsziJinSLSdxDRiJXUszCJkQcMcMVT0HsmUmUqToDRg2bxYJksJ4AmBPJdF74K/Mzbto+rGK7Mz2tbHM2dVrQ5gJbVbE3qbhBB5ce9fPv2kan+wWstYDsao2lEn8BzZPFpw7oO9fSWmq92g6GlwIIIG4GRJPD5rDa56D9v0Ng39tZReZxIYIe3nLMe8BdEbeNfJ0Yi1HI179z53cExTVAoisM6xpCEqRZAIQhAIAlQkJWQKhIChANT02E5ANKckhKgBCELQAKRqjCkphVdyH0D9k+ixR0SH4B1Zz3k8B7jfBonqtRohkBrW4l7pfPwsaCcecXfFcB9oFDRTWD4aTW9Yj1V+jpRjLIatJ7DWdQEMJgh93tHlME94Xa8bUX83R8ty2nZYq0HutsgYVGl7pAwaIa2Mc8z1C42vOktnQDaTgC2GiJBm9MjHLEz3q+Nb2UGUdqxxtFem03WiTdJMBomIkSV59pLWKq+tUNVrXy4bRoibgDjcBE3cDjHBeuDFJytrsvyWcuxDYLY/aPY6Km1djiDBBBzM8PVeuU9Jup0ad1k+41uIAMwXhoOBIF4gb7qwWq+r7a9V7mBwIc4uiLt3EXRA96cJGYK9CtV55ZQuG6aD3FwkFtQFjWhrx7pxdzV6ycW1GjOJPuzE6+65PdUYKbSGtJEOkFzgRIdByPDks9ougXljCHXqjzN0SSIJENOe8ZgKhrbVF5pDngBxhlVznVRlmboABiQM8cV3LVSrWYU7RtWB4aHUi5pdLTN5u/wDEM+OYwXTjSx40omJtylbL3sAYBT2zmPf2m0YM4RDHOBwecN0YZqO26de6mwlzyaZN433XjjhiCIIx8VVra/Wl1UOinILRdDJOAJEXsRGOK3OjNXqb7Lf2QbUMl7iMXY3jIyjE4LznPwknkQ0cn5TD612ttqs+1xD6JDTxdTcey53ORHeUzUbWmrStTcGimWsZUaxg7UYNfAzflJ8U/S9nZSqkkzQfE47nbr27ETPcubpLV82akLTZq5ewmBIAe28N5BInoOS93GEoaej4Mxk07PbaTKf/ACUgCSDMYFwJBOHHAZp3tF4BxyB5THPyXkGrmu/s2Lqr3lwktbeLRhAlrziZGYI94L0bQ2slGu33msqGAQZBJIkSwgFpPPoSvkZelnj57r3OxZFLjsWKWlQyrs6v/Y47PDsuaRN2cpHawTNF0PZ6j6d07Oq4mnjLQIxBHw7wujarEx7Wtc2YII4gjeCubJEyCbrzAmZwHuysRaadff8ARoy7i+582a56G9lt1ooxAY83f5D2mf4keC4JC9H+22gPb2VG5VaLT1aXNx5xdXm5KzJUzug7imIkSpF5mwQhCAEkJULLIIlQhCghCEAiVIUqAEIQtAAprKe23hI9QoUrXQtRdOyPg9xtmmGmlTacQCHOHFre0cFx62j31LVU2ToaauzZw7UuAgbg0rN6K0oHMJJN4tDe4yJI6LdatWr9oL+GzNSocpLngNaTG+6D4r7zlUbifHcGnTNLpHR9nstNrqg2zm07kGLzxF0AOMXRi5cyyizGzNa2g2mxxMOaLxBB917sTEY81ndbtMtrWjtu7JugZxd5CMzvPILn6O0+6lWezBzGgdn4JaTGHHEeC8YYnrbfcr+R2tXtZX2Co5re3Rq40ychBzEDESTgvYNHOc6m1xjEA4cwDA8l4Nb6xrseDDbjqbwBF2HPuuLeAxB8V7NoPSl+z03Agy0Y7pGH5Ll62CdNLv6ntilXJktcdB2dtspOqRNV1SqZMXixghpOQafVZ7X2xlrmvv7Sm9l5oaWjZkxdbn2mREEZ9FZ+06u8WqzVpuxEHtdlwMncMMPNZvSOlzarWKjjdBy2ZyDdzZw3nNdOCMqjJv0POVWyPVmxbZ5Brii5oLmvM++0iGyMhvnd4r1/V20Vvu6qawuFl8NJIgBuN68MCyd85FeHW+0tFUmleAge9F6SCXAwYMyvTtRNcW17K6y1Gi61jmDHtXC0i6AAJ4A81OrjKUb+hrHSZg2uMuNQktbIMYhpxhsTETw4qerpK6x4pvbsXESwTPGbsbhhEqpToChaiC1z2Nc4YiA5sEGRkSJB6K5aNH0WMaMXBpLnOGDnMwgYx2gcPMLss8Gjlmk5rsCHNnMGBmDuPCCtToLSNO0bR1sN519vbdMlgkNp3m+6ATMziodOizmhTrWcFjH/ALN7CG5tObiPdJELOaP0tsg/sAtfIg8chB3nJR1kjf8A0Uz2nQWlwH7LaCpTONF14ucMppudviRBmYKuaQtt10jHkN5iR3YwsXq3pGk29VpmGtMAGexLWXmyd0zHeVPb9ZWlxM/QwXzn0/n7I9d3VGB+1y2iq6zuAg3al7jJLTHReclaLXHSu1qN4NnzhZwrm6hJTpH0MCagrApEIXOewIQhSyAhCFkogQlQgEBSpAEqASUJITkAJAUqFUAQhCoLFltJbktTo7WQhhAMErHJ7HkLqxdQ4qnweU8akaQ2lz+wXC6DhO7u45lWrMLt4A3i7y4yszTtKv2TSUHHeIXfHqFJHPLC/Q2NNwuvLsA6gW8vfZdw74Wr1T1kDaFJgi80tbid0mPzXn9r0u3YjEFxuxGUAgxw3KtoDTezqNmCOeWefmUlrJdzy8Nm817022rQuYDtXwXE3hUZebAwycII7liNH1yxwBLSCHe8JGMzhx+Sn03pNtQHhJMDqAVwNuQ5u6I+RW8dRjSGjZetNdroIvZCZ/F8slPoi3Fj4Z7xyxgTGGWfcuVaawvEjKfJFlrFr2nKCCJ75Xq5qi+GbRla5Tqi6H1ngVQJlrWFoLhcjODnO5UNF6QBZVvOuEgCYmW72EcCYx7l0dYrYTTY5ryL0HIdlxwJJHwxhH8Syf3iA7tCdzscN2PovOM0ZUGzRUjM0gYExyk5kz1BO5Q1KIbWcDFwGcJLQ30JyxC4n3lBBxGcR5FA0xAjdHgVfEoqxNnfdbtm2pBMuEXZ7GI4HeuBadNXGwCSYx5HgPJc23aRLj3YLnvfK58vVJKke2PB6sWrUkyVGhC+XJ27Z10CEIWSgkJSpsLJBQUqSUXkKKhJeQgOizV+0uxFCqf6HfJOpatWlxgUKvVpHrC9KbpA5TH1vT36QgYnJee5vU8ytGrVpZ71F47hPpKZ9w2j9zU/tK9Cr2wHf81SqVzuKqkNTEt0HWP/AFnrA/NWW6r1t5YP6p9AVpzUjdJ6pwqHh1Kuw1Rmhqo794z/AC+Sm/8AD3R/ys8HLvBspzKXOFNmXVGbGp9U5Pp+Lv8A5U9LUmoc6lMd14nwgLuXROJ8OKUu4T4quTGqKDNTaI96q9x3w0N+at0tXrM34C7vc79E8lycCYU2a9RSHDRtnAwojrJ9Sk+6KJONNvSfLFP3ZhKasBXeXuTVDm6JoDFrPFzox5SkOhqMzs2ZziT45qO8U+njGPiniS92NEWzZaIA7NOP5B8lG+w0HZ02f2iehUosIOIcR4K1TsTT+pWd37/klI5VXR1I4EYcA45dyiOrtnObX9HOWkp2SkAS4tEcwq5czjJ5bgr4s/dk1XsZ+tqjRd7rqrSe4+oCpO1EP73D+XH1WsrVbuTTzJyUIuuwc+79cFfFn6sqijOt1CaR/wAr57m+kqN32ff+7DjdH/0tK6iJlpN3icvNQVSfxBZ3ZqkcNmoTAO1Vee5rQPMlQ1NRmnFlY/1M/MFdwsI3zznLxUz7a+AC4kDIbh0U2ZaRj6+pNYYsNN/cYPg4D1VR+q1pH/S4910+hW4p15OP10UgrCeEJuyao87foOuDBo1P7SfRRjRdX91U/sd8l6R94QN/eMk32o8SZTcaHno0DXidjVj+R3yVevo+oz32Pb/M0j1C9L9qPH9ErrW7KSfSO5N37DRHlkIXp9OyU3PE0aZ/obw7kJ4iKsbK767jnChfVO4eaT2lp3qSnUZxQEYq4ZGf5h8kNqNnGfFTCozn4Jhqt3+gSyiCu38J/uTS/g08sj6BStdTnglL2ckIVn2j6j9EhtIMSD0Vglu4eqs2ag12bRHmrYKIrtO4+XyTtq0Hf5Lo7Cn8LfFI2zNM9k9FlsFAWtvHyKPaJwmehhW/Z2xhPOf9KC5jkI+tyoIdoeHSCl9oiMCDziFOytHwn/L8ig2s/hBQEItw3gH65KR1ubgQB0JUZrycabfApwfTjFoHigJXWppxyO/FR7YZh/qja04yHfikFrZlAndvQEu0kYvYY3b/ABhN9o4GPD1Vqy6Pq1BebRqFu8hvoDmoYZN195p5jHwMLIFp2xwzxHCVMNIDe3wQ2x4SGVCPxXc/JR3Gg4h3hl5ICSpb2nc7u+uqR1rZGDSlFCici9p4n5ABRPsDZwqeIQEbizdP1zTe5WaWjx+Nvgfmon6OOMVG9/aB8lSkMkZiE8uPLvyUp0M7M1GH+oyozoh4yg9z8fyUFg2mTvHiU72aPiHj5FRO0XVBxY49QfQptTRz4+IciCoUt7Fv4wpDTBI/aB3j6rm1LNV4+X6JhZUAxClA6t4Ndihcna1eBPAFIrqXsUHWk/qnttR5dZxVqjRbHaE8MQMfAoFKPhb5FetmRGWzi1vnPqmm08lIKb9zWp3sbz8A9fzU7Ah9o4p4tA5+Sa9jh8MH+VRXyM2KkLAJ3T1hOFaMwqxtE/CPNNdW5DpPzUopfFr4AhTNtZwguHj+S5HtCVtQHeR0SiHXfpFxyB8/zUb7e/f5rnB4/E7wwTS88fJFEHT+8I3g8i1SDSY/dtPp5rktI4nySF/elA67tIg/CO7/AEkda2uOLQO4keS5Qf8ApimYg7vFSgdujZmO/VwC6dnp06IkOpjuLHO8Vkg4pTUPDwj8k1Bq3azEGL56cO7wUFXTrSRLbxG/GT13LM30oqEJqKRr26yOLY3DdnCjGsgAi6I5ic96yu2P+v0S7c7ympNUaStpem7eB0I85ChNemePRx/MrgisO/yTX1OUJRqjSNqUR8ThyzTDa6PMrOX0oqQU1BqDXoRIz+uKY20M4rO3seZ5JQ8g5+YU1KaMWlo+JOFtP4h4x5LOm0uGZTmWvjP10WdWSjvOtlQZOEd5Ugtb95BPU/kuGLe3+LxHySfeIjCfJTUpo6drLiL0eHfvQs/S0rjg7xQrTFFDbt4nwSCpORjxUDo5pI4EL3MlgWh491x7xKf951fxnqqnXzSRzSilk255+IprrQd5ULjHBBSgSOrpm1KQHL8wpNv/AAs8EoDJ7k4Qd8BMLjwSzySyEgMZHwn80l8lMkhAJKAfKHPQB3dcE0tJjAIBQ9KXpC88El4oUfPBK2R9YpgP1iglQDiZzJSB3NAjinOpDc5p8fkgENWN7h1RfHHxSJIQCXgpG1cM/JqZdSEQEopOXTw8Ao7v8Q8E26N6c5gUIIWj8SZHAp2zCNkOKFE6lP2pjMx3Jgo88FJsBHvdMUAOqiNyjdU4AJ/s/NN2J5FQDQ/LD1SqZkg+6097QhSylUtQGKwWu3DyR7M6MY8RK9TFjMIzx7gmteRkUhbG6Up7igFGO9IW8wlDuSddlQowUfqUbFPDOiW6QlkBtEniUj7M7gQnNCmY9yWCAUXc0CkV0aWlarRAOHcPkon6WqnMjwHyWbYKkO3496QtO8KZ9qJ3BMdVCWUjkjlwTzXdlI6gfJOa8cB5J74jJvQifJLIVz0Qp20gd4HeldZhy6KgrgBJdUxs6jLZ4I2UG0hGfqkFMoa7knipyI+slOAMLYTbimNTvQXzuHgEspF9SkAU13fHoke/klgRrEuxQ14QLSoBRQJUnsrt4HLJNbbeKH2obvrxUA5tn+sE8UhxUD6vd4Jt/ilAuU2wRn06pVVbUgjEoUBJ7c/EAnoEm2LsXE/mo3AdyRrl6mRzqpGRPkmGskeU2+USQHNSk9yY13VLelWgAp4pQ07hKQJzXu3T6cFANgziITgeiLxnGT1SuqCPdI6/ooCYVE5tcb4Kr07SRkSlNsd39B8lKKWg5p3J1yT2Wlc8107bFNQXnUfxMd1UZaz8MdVVFUEYu9UB/BEgW9g3h5pwLRu8VSFY9ydtsM1AXmWjn5D5Jj7R3eCq4HeAmVRwKlAme/8AlTHE8R0+SglErSRRznIRfI/0mGoUIBSweCa143ynyDkfFUowjjHmmlSB0HA+Bz6pHv4oCIlKBJT/AATbqcgfTZn+QlI6mZ39QQiCMkhqHmoBWj6lCkZUMpFLB//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pic>
        <p:nvPicPr>
          <p:cNvPr id="1028" name="Picture 4" descr="http://www.bruceonshaving.com/wp-content/uploads/2010/11/Earth-Rise.-Apollo-1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4048" y="908720"/>
            <a:ext cx="4012704" cy="26725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alamanderhours.com/wp-content/uploads/2012/06/800px-Lonesome_George_-Pinta_giant_tortoise_-Santa_Cruz.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84641" y="4897759"/>
            <a:ext cx="1859359" cy="106448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dimensionsinfo.com/wp-content/uploads/2009/11/Amazon-River.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344065" y="4653136"/>
            <a:ext cx="2374801" cy="1591786"/>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t1.gstatic.com/images?q=tbn:ANd9GcT9J2I_rAYnUnwnuNIckuA1U7o5ocTnvDleo7-HdVHiM8AOudv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36609" y="3645024"/>
            <a:ext cx="1512939" cy="1108719"/>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research-in-germany.de/dachportal/en/b-pictures/a-discover-germany/12764/university-lecture-hall,property=BigImage,slc=dachportal_2Fen.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547664" y="5139424"/>
            <a:ext cx="2474640" cy="1645636"/>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4" descr="data:image/jpeg;base64,/9j/4AAQSkZJRgABAQAAAQABAAD/2wCEAAkGBhISERUUEhQVFBUWGBgYFxcXGBgXGBkXGRYYGBgaFh0dHCYeGBsjGxgXIC8gJicqLCwsGh4xNTAqNSYrLCkBCQoKDgwOGg8PGiwkHSQsLCwsLCwqKSkpLCkpLCwsLCksKSwsLCwtKSwpLCwsKSwsKSksKSkpLCkpLCwsLCksLP/AABEIAMIBAwMBIgACEQEDEQH/xAAcAAACAwEBAQEAAAAAAAAAAAAEBQIDBgABBwj/xABCEAABAgQEAwYEBAQEBAcAAAABAhEAAyExBBJBUQUiYQYTcYGRoTJCsfAUUsHRI2Lh8QcVcoJDU5KyFhczosLS8//EABoBAAMBAQEBAAAAAAAAAAAAAAECAwAEBQb/xAAyEQACAgEDBAEBBgQHAAAAAAAAAQIRAxIhMQQTQVEiYTJCcYGRwRRS4fAFI5KhsdHi/9oADAMBAAIRAxEAPwDenhTxWrgx2hH/AJxNHzx7/wCIpo+YR9N2M3hnidyI0mcK3HtAs3g6dvaBT2imH5hFS+NL3ikceZeRXKJOdwVOwgKbwcbRavipipWOeOmKyLliNxBV8LG0VHhw2gzO+sdk6mLan7EpAJwI2iBwnSDzJV/NEfwajoYbX9TUA/h+kcMN0g9PDV7GLk4BQ0MB5F7NpFgwkWDCiGX4U7RxkeEJ3BtIvEkRIIEFlAiJA2jajUD5IkBFhH8sQKT+WNZqJpaLUgRQkK/KYtSVbH0hWwovEuO7pXSIpzbGJpUqEsaj0SFxNMlceCcvpHomTPswtv6GouRJVvBEuTuqBUFfT1i1ObVQESlbGSD0IRrFg7raBJaP5xF6ZCfzxzyX1HR6pEvaI5ZexiwYZG8crDI8YFr2w6SsS0HQxMYZH2YiQBp7xSqeIO74BRecMn7MdA/4xMewakahXM4arYwOrBK2V6Q0Vx9v+Gr0ilfab+Q+kdUZZvRNrH7Fxwqtj6RHu17e0WcT7YiXKWvKXALPZ2LaQJwPtujESwqiVCi0vY9KWOkbvy16GtzdtadXguKFbD0iqdje7y5ilOY5Q9HJcgDrSCJ/a6UhaUKUAVWcU8HsD0jD/wCIfHvxCZeX4BUUatnP6f1iWfrO0t0r9FMWDuP6G4GMXsI9PEZg+UQp7K9rBMwqAsZloGRZLOSLE+KWr4w3/wA/T+QegjoxvuRUlHkjJaXpbKlcTnfkEQOOxGiBBI7TIHye0WI7UytU+0P8l9wXb+YDTicSfkHpFomYr8gg5HaXDm9PKChx2RlJSylAEhLEOQN3p4xGeWUFbgPGCbpSM9i+MzJVFIBLOQGoN1OaQKO0U+YkGWmWkKBIJdZKQCSQPAPWMd2o7VmdNKR8H/EKR8ZAYNdkilrtDjAr5HdwA9DTKUlgHAFN2/ePn8/X5Mj+Oy+h6mPpYR53Yt4/2qnpmJAmKISpJPyhhccrUJBELcJ25xSU5TMcEM9Mw5nJBILlnD/tC7i+JJmKep8XcBO7l4XJl3e1DXyjlWbIvvP9S3bh6NTgO2OPylffFSbVSgt1LisES/8AEPGBL50LpV5aL1uzQj4ZOCZU5AuQGoLAlw99YFmkUBY0DF7WO27xlmyL7z/U3ah6Nbh/8U8T3aisS87jIBL5Tu5zhvSNf2U7VDFpylQ74BygJKaOxKXUcwFOtbR8dnZisNVukHcP4tMws5E2WSFpJY+IYg02MXx9Xki93Yk8EWtj7tMw5G/pFXdeMMv8POMSMVggUnvVS1KlqJJzFuZLk1PKoBzdnjQTJCP+T7j9o9CHWJrj/g4pYqfJjxL8fSOKOp9I0c6UNJZ9RAkwfymLxzWTcaEapR/N7RSqQ/zQPxvtKiRPlS1ABK15FLJoAQwPhmZ+kPP8rCg4qNwCYpDqIS8iuD9CZUoDX3iPfNr7w2X2dB0X5AwFw/hcqelRlpmKyrUg2opJb3DHwIivfxcNiaZFAx5Hze8SHFSPn9xDBPZIm0uZ7ftHS+ymf4Wq4+JJ+Esr0NDtGebB5YdMwAcUSbrP/UImMZL39VQcewStSB5iBMZ2WkyQDNxGVywAIJJ2SNTCvP06V6g6ch7+JTuPX+kdGTx0/JMUkKWwLC1vSOjl/jun+pXsZvRtV4aXv/7gP0is4GWf/wBR+0DHswP+aP8ApVEkdlR/zZfmmZ+0djlBfff6M5vk/Bnu2mES8qWPmCyecKajB2sPij5/wXErkTJkyWUhAdJCyzi6Ru9KecbbtMlMueJaSlTAh0hQFQHoQ+resYnjqEjLLSkJc5upLsM3qax4HUZpd9zi+OGetix/5Si/PJA8XXNmrmqq2VQFGGUEJp0d4u4pN/hJJd2Br5t4awvly8mb4VBiC7hyGLBovx2L75IIoczEbOaN0jlk3J2y8aSpEsPjZmHWiYkMCA6flUA1C9o+pcE4FOxchE6SJSkLDjnDg6pUHooGhEfLeMApylL0BfUaCnqPSKuFdoJ2HJ7tTJVcMCHZnA3ju6XrZ4Nk9vwv90c+fp45N/J9mHYDG/klf9YiX/l9jfySv+oR88n9rMUtKCkZSg8xSSy1aZtg1Ghvgf8AFKUolKsLNBAJZM4qJZrDKOuukdkP8VlNupL/AE/+jjfSJLh/r/Q0uP7HYqTLVMmplBCQ5L/QC50j5xxTtUod4hICaFIKX1OVT/7X+xD3j/b/AA02QRJdCjRipSifJmAGv6x85xE8Ek3v9Y5ur6/LP4atvpt+7OjB00I/Kt/qQnn1tG/4VLlnDrK1kDInIAxzKCkhjXYkto3SPnslJUoAVOnj5xssRj0okpSgvlSAVuxCnfl10jym6R23RmsWv+NUOWNawOtmD3/T6RdMfM9+rV1gWbOIP7xo8GQz4VSZZ0qcdGtWG/FOGyJKSDn5hy8oZJyoJbmcpqW3hDgFF0qJ1HheNJx7CKUgnKWBBHWwIG9IITKlRDsBV61qxiKlEtX71g4YAlnOUh6EaQDKw+VQfwDH6GBaAfQ/8I+0SMOtctKwkzElSgoDK6CMuVz8RClv4R9Ul9rhrMk+0fm7BY1cifLmoy5kl2UHS2oUPykUj7nwnjOExLBKMIFkDkJWCSU5uSnML1G1Wj1OllicdM1v+Rw9RCSlqizTp7YydVyvWK+IdsUJSlUuSZ2Y5XQWQmocqU2ju3SMFxLtXhZU6dLVh5CsoHd5O8OdQosPpXdrGGOJUc6AhbJSkLMlJISCoB01vUmJdRkw6axXf5DYMc3L58GD7a4OZMnoJ5wtRQA/xM5egpYw77MduP8AL1dyFEyk0XLf51JpkNwzB96wSqQFFyOZ2QQAWSBlN9S0Y/tNwRpql0dSwo1sAAG8XcxxJsTLCp7ul+7PonG+265snMklKHAOVSjm6h6sIwPDO18/BYwzJRUZcxu8Q5CVBzXViKsfqIqn9opagmUgOAxcGhU9vSI9n8L302YCCwXVjoKa3oIKb5LQhpx+/wATW9pO2ip5bPOkpJZBepLAu4OrtGV4pjp6colqWxVys4UlSkgUI8A8M+0fDxOlslkJSBW9Re1/GLOzuYyz3iUnIpkH5lNdRG7kB/2hW7erycTSh8lu/P8AQ2WN7YAYY5pZROCWWvOSkEJGdQDanMwj5hisUvEAZCSSxSXZi/sQR4w37V80soS4URRL3Oza/wBIo4OtOBlpEwpVMUSSgF9HAJ0G/jSGeSUl8jaHD5TfyfC9f35Gs7hmYvMWoqLOeWtBW0dCKZ2/KSQvDylqcuqzuXHsY6E0ll0976j7V/nGD/Osf7IV9oO1MuVJJwxUpZ1IYJG7anYbx8/49xc90vISkWKhRi7PSrQBh1gSmWQoIScyuYuQHFTUiLfxGSS3I4cOWW8tv7/ErHGxPmBZYEFjmu72O5NaxVjUBU11BLs/gAoez1gBOG75aVZQEEOVp5S4sH3doH4ni1Z0OjJl1BKsz3c6xM9JTaaTBMZjATyJCQ5PiTemgtSKJc7KoFh4aGGnD+CBQUteYIA5WoVGlQ4tAgw8sg5Sp+pFG3pWDY106onxHEDKkJHxAEkF6aD1gDNHhMWBBLEVzFm6wRxxh8bLVILpAWgAEB3UPzXaJY3DiRhktRc0FSixcAmiUlqCla3ij/Lvw6c80sspdMvobFfS1IX4/iy5x58oo1AwABJp6xNtcIXffcDzNSnjWLMNJXMWES0lSjRk6xDB4Jc1YQgOo+Q6kmwEbjh/ZFUh8qx3jcxBALU5U7e0Gxizh3AJOHkJUtGdSi5JcEABmuOV3PVhC7iUlK2KaKztlTbKw3IL3MF48rKSpSgW/wBJFLsynpAMjvHQkuyjRVdTuKEUEInfgwtLocG9frCtNVfuY0eMlu6RzHoDRzqwHvCPHSClr/tBVALJamO1Y2qwFKCifhAOVJLJoCKsamvWMPK+FyX+3jcSlsT/AKALgOco6m5HvDBFPH8C6kqKSHK/zM6VGoetNRGanpNCB1HRo22IwyVsSGYPQVBzNRhc1PmdzGZmqRmUzCzAuHuFXhHszAsuXmY0/cNb6xZJABBS4ILuk1Brbr1iMmaApLV5qU0eHE/DpADFCUmqVEFwXqksH8jDcmPeG4tlhM2iElywBU+jn9o1kvGAqGTKrMo1Kszk9fCMbisOoc16OSm1AC9gw1j3CcRKFJWC+UkjxKSLesT+yyM4ttP14N5jlJQz0DZaPeu3UfrCTiskJyipHVJGkA4Ljn4qcEK5Gy0cl1A1Z/KGnaNWRBIqqrHqBqIe2jgyympLVHzz6Qhw/DEAKKUsVb1avy7DWHfZ7C5UOU5VquAXJLu/heBeyrTZTkc75dbve7Cn0jTq4fkUE5k6lw9qMfrBkbLDLNyhj8rf/ozPEZapy+4l5UrSQspIahNS+tDaNFh0olyyHsAEt5u9Kl/rAs7AolzTMuSkJKgNnLCnqYnjcQjIDQu4Fz1H094FUicMdN4oNWvLPcNh0BZnK5jUJJuCaa3Z3eM52pkBU9C0kMm9Xc+msabhxClAADUuQRRvpQ/d0XafiA7wgEkpPRqEPBSPVx4tMKbsWzcOhRclDlrttHkTHGEpowLa5RHsGimmJIBAABIJYOnM4dnroP3icuQnueZgDdOa9djpakLEK8PD6aRxmk0qQNgTT79Yl3WRk240H4riiUpQkhwSXCMtGs5Fh4QEuUedaXYlkpJ1fx+GKiRVg3jT1rFzpZrHo5eN3KIRxKK+JVjFz5cpIzO9SAysg/KNAHDsIBwktWYrIpQs1w4sIP7ti1L7fTeDZXDlGoSyS3Mab+1DG7n0Lx24F8zgy5ywEICQLC1GupusNcJw2VhkKKyFLAJYtVVhlFSz6t5w3w8zuZVUgM50GaljqBaPnfE8UVzSp6voXYCzQ28kUSCOL4tS1KUt3URAsnCqmKSlAJUSBrF2A4avEKABez7Abk/ekfQcHwGXLSEywoLBAKgA5NHqPEa0+pppBE/BsOjCigeafiU9Cx+G1E/V9Iaq41qoSwqq6s9A4NSTdm66UgfivCZktPeJINMxKgXSmz2apsegrWEeJ4rNACTygMGb4ta6ta0BX5NZbP4pnPUnMfhuxDgGlvOPZ6yVDKoISlIAYAAtUlVXSSYXTsIAtJcEEVAJIBNQASPA6t5QXKXmzEkjNvV2oAWFLee0F7Ixfh5tCDQu/M72NP7iAcThwoEHYVFNHrvBKpqQzVuBd7bQHOmXtq7PYamOe5WI27F+VqDR42kpZISakZJZLZy3Kk6DxtGQnS9RYjaNDwXEJKWzJcCj5bsCRUjc16R0p2UQ2M0hEt3bmCfickLJq16q9DGH4yghZcEMo6b1jbSSOQFTvnIHIOZzlvSpSnSF+K4Mic6yoBQADHKQSGTZIB8w+tLxmYxCyXENpU6rgAvRjUGjeoOsSnSJYU0wZQXfLVrtehgQTg9PDwjJgGGNwqk1AAG7NWr1+3imXISRoVH7MOTixiEZsrLTVQoQRRj9YXJlkFTb0+/CFboxTLkFBdmOjsafrDORxmZ3fdL5ksQHuHIt+0BqxVCnexJYDzs0DzJZAUXBAIqlTiop9ICvlCyipKma3seEyZYyzEFZUSoG6Ks4t8re8O8XPK15nSxDOAbE1Ao7Uj55gcUEl3L0ynVzdz6w7/8AFqgQlYKXqCn7oLwzZ5/U48rVY/P1NJiQrIpWRSi1FEgPu1Ny8ZuRNUU1RmHj1gnH9pBMQlKQpn3dk1JZtXJhfhsYhIqTd7ka+0bUi3T4YxSk+R9w5SwAe4Cgz/EGFDW337Qj4xh1KrkY1JrvWsGJ4wkDYMxcmtLj9ICmzkzFFvh8QfXpBUkjr1J7A0rhaiARLfrnb2joKRLIAYKt/L53EdB7kfYtoBUkBhQ+B1/X3jwTyaJD3oCfOKsuZR0fQh/QsIKkpS2UZXFgQW1/WOR7ck7IFSmNfAHKPrHJlK0D2DUME4TChS2peuXM58nqekaCRwxAAASogg61LWBLH7bQwyTY0Ytifh+FkqJTNKgo2IAYHd6Uc6/2OxfGfwzoKwoi2Z3NKZmJB99LRYUpQpgkJvQsVEJqolnCWAPWMp2gUpc1lODq4ag/pFkqRVKjzivaNU0ZSkAOTyu+2pMLeHcHmT1sgUFVE2SNz+0E8O4cJi0ooN1F2A+3jf8ADcAmUMsvLkYhRJOYkDmIBGrEUEMER4PAJw9Eu5FT8JJ0oK6294vPFZyiEpdSjStXLgFq0oBr5w1XiZS1so1u5BbMdBQna40imckShnDKcXUUl7swua5q9BuIhbu7sUjxHGoCBnS7ctEum93elQSHFXeMzj5FEKd9SaamjGu2v9ieI4wjKdDpTwIIZ0mPUoAWkE8gFQCCUjWoSfu7RVNtBsXSpJSeZ8r1Dg/2gZM1WflDl9f3hgpQBcJULsxdRBLMbN7QOZJGbKkk3pVgDcgU94W2zFCphpSo6a7hormAkP8AdfOLUSlOWLmjj7+6QRnCHzAgjx1rV4D2ADo+Fi5pX19xHkjEGWulHqG3tX3HnFicUB57bxVMnuzO4NIKbTCa6RNUUylpeoBDPSra0NR4QRP5RMR8VWBdbO96gA20I9IVdn8eChCSnN3ZYNlFCSQ5OrlvCGQlpIWpg4CCWyGufmoC2toqMKuOcPz5WAzZQospWqzRjahFL66tCBeBUE0TYkHd9fONfi+GOlCh8RBWyQEsQshIZ/5ST40hFxAAqWd76uX/AFFekTadisr4JNAUxo4y1rpQWOov1g/inCUpUoBTBgoAvdg4HLQOfbrGbE0pmAn3pauhjUYDFHE5hNLmlfKl1DpDvdBEhRWrE2Bdh1O58XiPfMBzZbgs/l7/AFh13BCQCkEJWwqzFQBFy2hqfOKpyUjMnLmJIIcktUsFblgn9IVpLc3ApUX0f7oOpgvOMgCwqjgFwzm2mhf+kQVhSkOs5XqOWh3AOhAMd3JIps7h/u0B7bgKky1pBUknK7V3+/0icqelgG5nepNeto8C2Au4rtV3p1AixQAOlnFPMv1aFaT4FasmhSCWrfQb0iSRWyg38oGvS/8AWKZc80d/by0i6TP3LasXb6RJiPY8Wqvzeh/cfSPYKl41hRJPX+8dC/kLbKEI1Ay9GLP4m1Gu0MOGSQotNy87gUAYk3eDhwsZCk5nQqrnMTWz6ee0e8P4cS5oSKubDSm9fOsF2vFjpUSw2BEgOBuc1XKW+XTzJiGGxikqJBZgSSL5WqNmLkf2pbxTHBEoimYEsasD4sUltr1pGZncSQJJQFArVVai4BAoEobQbGKpW+R0ivi3ERMnKyJUAqlyVNR+gqNBZrxPDcIM6aACEoSHWsmiQT1bMo6AXgRGBVMmqByysruahI6AVLtp6tGswKUKliUAQku3MgaGpJb11p4RUYBlyUS3TLDhn5rqICnNGYB3hmrihHLmagACSWSLltTUeTQPj8EpANApLMFBLM5HMu5fQR5w6WnLRIWsVKjTLX0P34wm65YtjBU0LbMMqhzOSQpVNCxLE9dYBxEwywllDIokuCkqDFtbG7UhvKlZmzlEtSmbMFFJzkhIR3YJcWYD6tGex5Heq7nOwIS9QTRvJy7CGS8jC7FSc6ncsSwJqaddNIuwrpJDkMMxU5NbaNsLH1ixCAFDPnDBShlZ3bZzlL5XO1ekDSVtlKk+ii4G7tS2v9l3W4tstnSFjMvMQMwSplEkkuanyPtFS8QEDKKuGVVQBrTY7R2ImpLuVOT9KeB8YDVNDPX1q2zRJvexbD8NMSCywlIZRFDUkBvlc+27x4skIVyhQKQApIcOC5DkOCaX2aBEYihcODqaEFqMdIKnzructa5W0GmVgUu1hFU75GI4aUEodTczN+d3NDYJdvGBzhcwUc5S1gXU5JdgdKAmu3ofIxgSyiVFAyObKqSQUhq0fYP4xTNx4UVF1A5sw5iXrfxG/wBIe0ML+EYsy56TmYOKs9Hd2NP7xrJQTkWSbJlnKSGLkXBA33PnGRx4BJUlqEuHcuNfN7w54VxYqBSqn8OWkkCoCSkAv1ZoZGGeIWpKRlCSajM6cyQGqCPhuajpvCzjWGUmetAUQxsQACCXIIzGj9aw3WtAStS1FNEpGVIUC6q6sGCdNYhxtCJipigDmKlqTRISxO4o9NH0hZptbGZlcdhAB1G1vCGPZpaQVLUSA6QaZrEGxgRWJSKLSE1qRVvCrfYgBGJUmcDzAPXKSnTQiFhfkVWjYz5aChQSXcIUQQkczkEfC4YKrXSFPFpyUcwudsqqdaAFiLtvDThXEFTgUIWSBLXQli3Mped/iLWIeKJqCE3AYhScxdyku9xWtB01tDsYWYFL8xuwamYEF7i2wZrxerGSmS6W0JGo1cEUoSzRQiSsBRWxZVbuTY1Ab7MV4uVlJIJL6sXqP2LRNuheD2Zgu7mDOrKl6vUsQ7+YMWzcMlJO3iz+1CzQJMzqvUtrVw1oj35CRULcAEMaNRvYfYhwns4ssgWFnPmNL6UjzCrVmy2Vo+uv03ic1CCxFCbpZglgLFzpuNIrVhwCCkF61NNWGvhvAaTM1YX+KULiW/8ApB9yax0eyUJyh0abL/SkeRHtk9CNUvEISpCgcxWACxoCKM/77QHx/iMxDolpFagJBqVFg5rqWHj1jpXEZcuVklZpqieV61LOpt9moIB4hhVd6Zqikl8wEvLfML1sOurRVRTKUC9qEzJEqWmtc7uDUgso2Gr+EJuB8FmYkm+VNH/mNgBqYfcT4UvETQOUIQnKWYNUulNevW+sN8JLl4dGXlIAPKN3F6c1N+tNYOpRMK5PDlBXKQkCm1gKtobVuSILlzZctLKdVDygChNwpV/TYQ1xkrvJaVIZYy1YsSlyyVE1LM7Am4hWjBl8uYIvlAru4J6/tCydGGXCuOHmzZQpQyJCX5UkjM4NDy8tTYkxNUlCUlSQGNFMC4NydyNL6aPRfMQlIDA5k6OQ1HKiFNs48bmkTwvESEEKqlRyuzKfUJVlLPteJwyanTAnZQviaBOSVFQDk3CQDUApDKYWY1aEmIx57xR5sxPxFRzv81aBzvEsSUpUp1BaQWS2Ys56hszD4XAvWBs6SjmsLcoCtSeuo8Ys7QzGJnIUhUxOVBSUpAzF1A6hLOQGqXvpA65qcrcgIqTzjmFGr4uSzQKieHqCS4qXDM9Gfw9IJ/EvmZJJPKMoL3ckuosWD0jICI8RRRIAAUUjM1iSokX+Esw+2gESWVTmALPfpYb/AHeHxw3wspa0hnWoACgFiScrEtW+0DpKlqKsyicpKfzAsybFwQSD7tBaQRUqXT4m2YXP6R6peZICmoSXLOTr4iL8S4SXCs2bUm9Tr7wFmYAsx0ZtffeFrYBwmAlt2q1PS/pHuEnLoHo9iaU8bRalNlMCS9zUkdBbzj2TKDOoj+UAP66N4QTFq0khiKGztcs/n7NAaFLRmAo4ALPVjTxs8MkSFJSkPrRw4Pwnw6eUU8QwBLqAqTare/6wNVGujQ4DGlcvM9WAUymUKt43Y+EFYyWe8UEFwCo5yEFVB8Quoa2jLcFxy0KIJYLypN2d6OwLh41OLkImT8iWYqLB0ijPQsmjB60DVN4oMZfiUhwdaghgA7hy9oWzZBBILgjTWNhiuHfwlTSRolnSXuaBDsLXZ9HhFisSk5UpRarkh6kC+3vEradCcEuAcQTKmHvASkoUmhYvoR5+tY0JQFylrCioslmVRlOGU9XqAwD3eMbOPOzDXr4RreytZLuMiJkoFw3xKJ1OnNp9Yot0MhdxKcSXSStxUB3DXcWBofswEpYIDX00p6Wb7vDvi3ClJlpmMrItagL8xSwzA2NyPKMn3hCmNREnzTFDZExrOTRmqWLuCLEGLFYa5CARc3UnSxajV9IClz3LMwhnKTnAYkFgBlcUsynOxHrDLgIDlJcClHH37xYlaiDlSWuXqaF36VeJTUkKSlLqWCc3hYj6wTMkKS7oDi5s2zHX+sZJmKsoP/EKejkN6R0UTZdTl5hoaD2joHyMaLBTUJlrmENMLiUxPL/MRUM1GhdwfATZswGYVqQDofiJqUg10A8NolLkpWMvMlALkAmtP6keMadKP4aVBglACEq2+IhLgXcL8QDtAWRVS5BYNjOHpSM6TmDBkgVCuqdm1tVoFk4By61JYpzMC5yubtarBj03huvEJWgABQmNqm9WzJL8pc183hUcyXFE1ChltmCWzE0J3vqfJJOMeTbIIwCkyaK58wcCjvYEXCakUfQPHmKOUGZLNQSGLGqqkZm5qH3HQkZgE8viSTcgX8YMk8SSoZJjFqJUCXzEs+1QCnSgHmI5FN6aApXsATyol1B67FNKFvN/GF2N4utCwoMQKlLWIJYjqzVOukM+KylSeV1ZmzFCh8AJdjRg6SmvWMpieIKWutxSrEXsdxGhjmpWzJOxrhZhXKTnpLUpTKCQS4oyrOWO5MV8SSJSgFla0M6HIpmq6hUpcD4SXp0iK8WqXMT3V0lJCA5SFUfLWgOremxUzBrnUCuUF1KylA2JZ2JY6mOljiQzHVcKfQO+zAw0SheeWUpUUrUAEs4IokNmDE6Av6QsmzilakKrlLOGLsb9RaO/FEkOVACoylqtQ7DSF4AH4jOsqzIIqWSlmBJ2u1QP2imTPy5goOT+VQy/EGdgXFN/1ipAKUUNTT3q8W4nh5QAS1crAFwzPcOAbawOd0YlmzCxBoficdaEU0iE/hpQlK2TlVV8zquRUAuC4s2g3igKJoLNZtLw1SoTAlgwASksEJO1CC6j1IgxYRbhpCTTMBXYkuB4Mx8YsKRQqs/pDFMsFQABBAILnloetDY1LObVgLGS0lZynMdAzC+genhCSbvYBcjHKUyXcMcgBNyRf3puRFk/xZnZywahDA82t4CWFd0moICjcvXldhp18otl4xKiHSkqNBdWwoH9oElYGrF86XlLaKI1Y3jWzONrmDMF25F6AnKB1DFLU6axmcepgzX9ukFcBx/8QAUUQUkuQKi971atIfG3W5ovY0mIlqUguUslAUcrKDqISAMtASAl22jJY7Cnrrd7b23jX4bCkqUlb5RLzqobOgiygCS5bNRybQsxnDiS8tJAOizzMolgdM1hTp1czXlDMzc6QomgdySLO5ezQTwrGqllmcKISpJAJdLto7hzbrFs/InlLPfeh67wvxPEhnSQhIYhyCail7QsJOxTdqx/fSpcosUS8+UIBSSVAqD8xJLtVhtGS4vhVylALDOHQSGzJNiHuHDPahjQcAzHDTCkkJ71FSqz57jUO9hEeP4PvUocKdKEhHKC4CR4MCADb1ijVuxjLz8NlCS7lQdITa4YwQhsumZOjfEBdwOhHvHhxKkpKWy1SsV8GbVqu0SnKdCZmrEKJbmUDpc/CU+ZgPcxWMQxFRR2DW8DtDRM1LO5JSHJygOkK5SfGnpCOcl6gAA16Bx7V0ghCmDhVW0v1ELekAcszHOWU4csXTv/AKTHRUMQ9cih/tfxjoNowwkyhlZ1Em9iHJJu4+9IccIxqikhJoflNqWJFSpqnK2hapjMY3GWzKY3ckPXzrQNDfhuJlgAJIUskVBd0s5GUGzsXO3nEV8d2LsOsO+ZYNQATlUSSkC5Zr9bgPePFT0orlQsE3UlydN7106bRdPzqIUorRMNVFwQSkEAqoCOViC9ato1eNQFSwPkQEsKJAUr5gE+Ie1YrXoahfNWnK7ZUJYkFVVA00L3OgDCL+D8CWVZh3iiUnkSOYJ7vMSR8ySGcByxqHaJlQQpkIqGKigVdRdLqL2BSLfvC3ikydKlJmhZluVICc6lHKaqoQGQokmj16NGjFIyQNxCYtMxRUCh3ChMOQcynZviAo1PpAK+G98xR3agnmIFGGUqU9iQG3ewEQw5C0uU1cA3c5gR4JDbuC8NOGYVCRNX/D5EsAAfiXy0YgUSFa62qYcYQZe7YCa+WyQSB1Ai+cgq5XmBIHzDp81BenlBZWCvKGClJyuEgMAQ2UAhtPswFOwikhZJfmYkncE0GjteFaFZP8FKCO8zMWLAqSCosG5XNK7vSwgWZh1MFFzQavR23NHp5xZgVoQVFQJJsQzA39CCYYrxWbD1zFKQQ3KpyHKaOCKkv0ghFXffCaBjtfxMMJOMzMkpAD0oPykAV094TlR1H9hB2FKi5DaVLaENU2/vE26QthXFZaUlKZJUpwKE8xUHHMA4SrRgWZo7BpSFMUrBKksEqABGp5gxa9xEcBPHMFLZtXI3oKiJYqe80rASdBQgaBJapoPukMmmwlmIxq8zlRL1JNqvsK3PR4pkoQoKUoEM1KusF/QADzi5MhK1OSpScilEZglyxoCQCQ/iWeOwuBzpUWShJUhyqjB1CpeGUUjJEDKKktRs5o4FQABalo4cLQlXKvmCkBLuASWcpOX4QbExRMxSeVIS6wpRrVOgYCzAvpqI9k4pYmZKXANixs1bbZXA0gJmRXiJTKUCrMQSXs9ff0gEzTLmk6VFHIb6tDnG8i1qYhRKtAljWzG2kKZmHzJvW7MfrC3T3AaLhfG0qSeQ5ikpWByAIYEmjJqBcg79YPmJSZIOhLlmJIBamXQORUXjK8K4guQvOUEZkKQX1SoZXD2IoRTSHapSVS0EEJIHMEvqqjtyt6GrVo1LGMrxBVQAGo21v1gedmYAj7eGuNnJQspXKCg9FDXYtXzD3iMrGc/JSlmKQPQ1PlCW14FLeFLWhLETEgtu3m8O049YKQOYigLM4yswyqa3SsJxiVlJTMWCTUK16VDbROVipkvmC9G2YGkKpSsyZ5PwyVKAYJqXLimrlz+keYZBSCEqcHUENT9w0VYziJIFCeZRzagkAAWFA0CJH5XcuSxbqxA/aDT9g3GR4ephldTh2v8AXWmkT/AKCRobH7J1inBcVILTCXGtjVqGtft4KxmJWSM0zKB8oSRuwPNX+sSlKadAugU4Reyz4Gn0joLHESL36uI9gXP0GylQPIWbKf5SS9eYVoHvDGUJgQ/LLq+UKAcFwDuaP7x5JlZyMz81C5uOjG14ZmYiVSWkCvKoBnFa1DlyBtCdyN7gclYZh5ZMpaTnKgi45QpmKOpooEB6hNLRZw6SwzNKISC6VZgFpUQk0up1EDK+pNgYFkzisAqXV3WAAxrYOSSbV8aNBSZiEpByJDFVFO3KUnm35fqBFXmSSaV+AudcAmMkiWpSl5sqkkqoBzpNBeoOhbU3YRlRxZ1m2zVsaGmtPpaLe0HFStRCCwBs9Tdm6C0IUpq5NTW2sPG3LUFc2OcFxJSJjpQ7EkBuYgCjuDy1Byjra8WyJn8JSJsugUlTpQMzh2ClFVAXOkD4WXy5iQUnlBUCfdnp00MRXisxA1FDoDp5MYd2gjDCKGZITlBr8WUJISDQkDNVvN7xTippEvKVlQUCqykgtRjUOOrbwIriuUEBKSSACWcgdNAet77wd+JP8NJypyywHzOaup6VF/h02eNe25hR3rVcltr266aRysSvIAaJclPsNPBoIXJUolSlN1rzVepat3rFf4YEUvtuIW0zEJymAckctOtfYR4JlG3EQRKegDnb70g5EoPl5XB3q1KfrGdJGBZQsC7lTtvtUVeDq81FOAAAwpWriJzOHKsOZQr4fvHiXQ5Ukig+UEPald/CJOX8ol+gzCO7AWlqDNVV3saUJOlgIlNUWJUMwLEVVlfpXalY5WJXlzJTLYhq8qjpUM7iBJc0pqhNAA8tyQ41DvW9mhO5Ng1SZbO4cFZFDKAQ240eut48n4cu5JzW5U6MBRj0ieH4okgZC13TUl+tT6UimfjSxYqA1UGcdIRPJe4E5eSE/EFSjnUpWYmqgouQGJqdHjyXKUxMtYAJDvWnWlG9Iuk43ldJJBINfSoasXGaEB8pcXAAOmu0UcnxQ7A1ylM8wy6kJCgqvgR+sEYfh5CSKkuBuL0JbmFYlmTNUT3aXSyqpCaA0Iy+UeI4+tKmWglIIoAAz1NQ+cjeE1T8E22uASdhEkgKo7O5qKsG3c7RLE8JMsil7K3hyOLoURlSFPRAqBuzvU9IHxXEQUjMVJLUTS2t/wBGgd6brYVZG/BmcXyKNCRdvGK5fERYpGXrD+YqXMLUIFWpr4iBf8olXUGBsQ7P0AjoWRV8iydg0qc4PLcgMqjauD/TeLZUl6sdAxYgFq3i2Vw8JLoZQb4VEvWlGt5iJHATEgulncAPmHqCwHWA5pgbOOBRYkKGlaPb2jyfgFvy1yiodJ6UOsBLxRTsl2sLtcl/rBGDxC8rOnKovVncHUtT7vCvUt0wfVFRlThp/wBv/wBo6GacZSwPVv6x0LrfoO4u4ZgZgUSh8jkpCiQ7AsSnWghjI4vPJSJksMblNLO2uUQFh8ZMDd6HyihL71ZrmkP+Myci8kuWfhcueWXmL5BqpgQL6w7hq+0kbTfJ7wrEy3OVJdZo/wAIFXcq02b3g3jswpTlYBIDgJFAk/CQqjBm0ubvClOGKWUVMMvxEkaeIoSDC7E44rZIJ5QTtfS53MHHHTuGKoWzkEEk9a0cfbxHITQGosTSnSD5OH/hg5S5JSaGrMen6xBOHGlBvq9mDRa6HLsHIUpIOWiaqUnOpTPcucqW0tWKsqlOSonOSSWNa1Ki28TwOJEtKhnVYgsNCCC9S97NFmJmoFgCGZw42DjYu9IWTYGA5Eg0L9a+cFDIWDEECrXPqb02jmdstAxLPtq+kUBCVK5lgeniwej7QunUbk9GNlgtkW3VXvpFkqYFKUUgmtAwautqe0Dy8KaFhs5vanSJSsBOcZUknQUt0aM4pGLUpWokBIYHf9vaChgwoDKUqJIGVVFHath6x4mUoSzmSoHUqSSi/wAKWePEqRZOQKOzbOwpWJuW4tgkuWrvAMuUk0qxce50g2bj1cwag1BJ/wC4Od4GVi60QFXqoB2ANq2MTWlKktlCSAX6bWMZq+UAMwmJBSeUWHMXtrY2PV49RNRmpsxoRe9dR4QnTKYG4BPibbbeESkYxYfNQNYs1R8rjx11gdv0YaHBpmKTkdBsSEkuA9xqPCAkBbkFqf7f3grD4hSlJTUUoX0qaEloukz0pJYgnQkAjzqwbeF+Udg/gCLwoUkZXCy7c1OhpFaxPBPeEEpAsoeAADc3hBsmUopJFGNTAs3GMtQWKGhUHDVsTZVoKbsL5PFpnuChT7C4IZqfMPDpeIT8fMQEImISzlQUAOZ2BF6+ESxqwtCQhdnfKXB2ca1fpWBcNLWeXNQFyFZdNioQySe7EYww2B7xRUZZDuE5UlKgQPyj4vaAcdglggvmcgkFKnpu6RSNDISpLFSswUlnKWL+Ra2sTkTkqBBW5Zk5gHA0DlqRDuuLslfkQ4lDqzTgElgXB5VWqn8vpExjnZJyqD8rDKrcBRYAg9TDHFpLh2DchIyktrQu4ihOHCXygApIILgv1YUfpFFNNBUEzsPj0LUt8yCmpJUPoa28t4Jl4snMAUqSLG7k7EfvAKgCoOwN/ukD47BZhckpo9aAO9tPCNUW9wuDvZluIwQJJIZQo5NelDfyihXDTL5/iu+h8x06esdLlgS1qJKw1AhTEHcuNDuDe8G4PEyxLCpilAGhPKoO1CWJKfAw7tLYyn4ZTJxgyiw8VpB90vHkFZMOa94hXUhL/WOiVr0/9wbeyC/ibRz9YcYaYTKJJJOZnNS2z7R0dFonT4D+zMhK04grSFFEh0lQBKSEkjK9m6RjMUa/6pYKupIVU7x0dHQuDHsxXJ/tT+sXqPLLOpv1qi+8dHQnsX2dwmqFA1DO3UOx8YBwYqrw/wDhHR0OF8EMN+n6/wBBBmBmqRMOQlLuDlLOMwoW0j2OjGiRkF11+7QzwqiT5/vHR0cuX7QZcDHichJkh0g/w0moBrlv4xhpZzTE5q0ResdHRLpPsshAbcWlgLUwAZTBgzB9NojjEhv96PrHR0Vj4GRMfEerf90UYhRztoyKaR0dB8mQZw5AOLCSAU96QxqGY0bbpFU26v8AWkeWZVI6Oje/yAuX+RRPmkGhI8D0VHuDQFS5uYBTBTPVqaPaOjoZcjZBZwlZE1DEjmA8oc8VUQQBQZrCgvHR0HJ9s33h5jJYGAzAAKz/ABa3AveMSJygoEKIL3BPSOjoh0/n8RMfk0yFcrfd4glRALR0dAXBVcElf+nM6JcdDuIDxU1WVFTRAavUx0dBXIj5YNj/AIEnX+kK1LLip+2jyOjpiP5LsUkZ1U1MdHR0CwH/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pic>
        <p:nvPicPr>
          <p:cNvPr id="1040" name="Picture 16" descr="http://www.sacred-texts.com/nam/maya.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68470" y="689003"/>
            <a:ext cx="2074639" cy="15559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279297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Are you a hero?</a:t>
            </a:r>
            <a:endParaRPr lang="en-CA" dirty="0"/>
          </a:p>
        </p:txBody>
      </p:sp>
      <p:sp>
        <p:nvSpPr>
          <p:cNvPr id="3" name="Content Placeholder 2"/>
          <p:cNvSpPr>
            <a:spLocks noGrp="1"/>
          </p:cNvSpPr>
          <p:nvPr>
            <p:ph idx="1"/>
          </p:nvPr>
        </p:nvSpPr>
        <p:spPr>
          <a:xfrm>
            <a:off x="457200" y="1600200"/>
            <a:ext cx="4330824" cy="4876800"/>
          </a:xfrm>
        </p:spPr>
        <p:txBody>
          <a:bodyPr>
            <a:normAutofit lnSpcReduction="10000"/>
          </a:bodyPr>
          <a:lstStyle/>
          <a:p>
            <a:r>
              <a:rPr lang="en-CA" dirty="0" smtClean="0"/>
              <a:t>Bowie thinks we can be heroes.  But what does that mean?  Contemporary culture lusts for the larger than life hero who defies suburban mass culture conformity, is able to transcend the monotony of life, and can fix the complex problems of an increasingly incomprehensible world.  What are the characteristics of a hero?  What makes an act heroic?</a:t>
            </a:r>
            <a:endParaRPr lang="en-CA" dirty="0"/>
          </a:p>
        </p:txBody>
      </p:sp>
      <p:pic>
        <p:nvPicPr>
          <p:cNvPr id="9218" name="Picture 2" descr="http://kiki.typepad.com/.a/6a00d834530cec69e2014e5f4c3311970c-320w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16259" y="620688"/>
            <a:ext cx="2743200" cy="3429001"/>
          </a:xfrm>
          <a:prstGeom prst="rect">
            <a:avLst/>
          </a:prstGeom>
          <a:noFill/>
          <a:extLst>
            <a:ext uri="{909E8E84-426E-40DD-AFC4-6F175D3DCCD1}">
              <a14:hiddenFill xmlns:a14="http://schemas.microsoft.com/office/drawing/2010/main">
                <a:solidFill>
                  <a:srgbClr val="FFFFFF"/>
                </a:solidFill>
              </a14:hiddenFill>
            </a:ext>
          </a:extLst>
        </p:spPr>
      </p:pic>
      <p:pic>
        <p:nvPicPr>
          <p:cNvPr id="9220" name="Picture 4" descr="http://t0.gstatic.com/images?q=tbn:ANd9GcROFWQqh2xHLbq35kwgnWbcFVt2YigaxFn3jlTmJs2skDhFWt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4797152"/>
            <a:ext cx="2514600" cy="181927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data:image/jpeg;base64,/9j/4AAQSkZJRgABAQAAAQABAAD/2wCEAAkGBhMSERUUExQVFBUWFxoXGRgYFhgXFRoXFhgVFxcUFBQYHCYeFxojGRUVHy8gIycpLCwsFR4xNTAqNSYrLCkBCQoKBQUFDQUFDSkYEhgpKSkpKSkpKSkpKSkpKSkpKSkpKSkpKSkpKSkpKSkpKSkpKSkpKSkpKSkpKSkpKSkpKf/AABEIAOMA3gMBIgACEQEDEQH/xAAcAAABBQEBAQAAAAAAAAAAAAAFAgMEBgcBAAj/xABBEAABAwIDBQUHAgQFAwUBAAABAAIRAyEEMUEFElFhcQYigZGhBxMyscHR8EJSI3KC4RRikqLxFVOyJDNDc9IX/8QAFAEBAAAAAAAAAAAAAAAAAAAAAP/EABQRAQAAAAAAAAAAAAAAAAAAAAD/2gAMAwEAAhEDEQA/ANfYxdGdlwFOOFkDZ9V3cTi4GWQJcEmE45yQ9wAkoG3vQfbO3W4dhe4jkNSeH1UnG4kNY6pUO6xoLiNA0Z70XPCBa6yDtbtOtiqhEFlNp3Q0nujdOZj4nmJIAtYWQDu0naatinE+8cBMWJDY4boz1JkXyQRtB+6XCDAmx0E3aePJdxlUMsZ6kHUxPSUFrYl05kfmf08SgsWD7VAQdwhws6DE8DPHrwSMf2srVm7nvCGcA4X+R5+aq3vUoVEE2s1xvJ/OCiuBBv8AL5J+hjy2zgCCpgY2o20Hjy6/dAxhcaRaTByIPyn5KU6q4iSBUb+4CCP5hoeihPobhhwIBvqctQdU/Sc5pkOzycMjyIQK7hyJB4H76JTa7m3Dh4k+WSS6lvZWd+069PtpIUJ7f2yDqOHXkgt+wO29Sk4B7yWg/uu3jBy8+a1jYXaptQDvA+ET9B0XzsHjUXCsGwNuGlaSW6g3QfRdOqD4jzCd3/wqidnO1Id3Se6cp0t8wbequdOpI4oHoShySGJYytxQK3143ukT4Jd0CAvOC8D+dElxQTWC/inIum2lOsKBIbK5vW1S6gSI8kCHFRn1bycmm382vjp5p2u+ATwv5XVB7abbc4jDUzA3S+u4GCGf9sR+4kTykalBF7ZdqWPbuUyC1pDi6e73ZIiPig97hl45btfbDnakNFpJg+A0RHb2M7uZawa6mZgddeQVZrti7xeBDeAzG9wkXjO90EariicifM/dMkmFLw2EqVnBrGyToAjh7BYnc3tz1v4hBVl4Io3s/WLoDCTMIp//AD3F7u8KRIj81QVui7Q5FSae9TII/OR4hScT2YxDDDqbh4W459NErCj9FQAG0E6zoTzQTacVWZSP1DpwUWpRLBq6mc+LbxPOLJ1tI0H726SyYPEHUH5hTcXhh8TDLTeIz0nrmPCDMXAW5vORmCL+vCPqF1tIOs497NjuMXgjz5jzS3YRouHS0m7Rn1BiJ5LwoyA0m8gtIJvnBaf0m3mEDVbBEgiO8LkRcjiIzzHmomFqFruWqI08STY5jIjlfeHTUZJeLwO/L2C+ZGlxeBzuY6oCez8U5kbpsRLD0/TH0Wodi+0gqsDXHvssRyP24rHaFaBLcrOHIjMAaT9EX7PbVdRrhzZjMc2gzHlPyQb3TenmoRs7GB7A5pBDhIPFEQ+10D+8lEZpkGyc95dBz1SIXZvZJQE2Lh8VxruS6M+CDvUpDjoMl6o7ikPfyhAL25jBTpuLjAAJPQXJ8gsfOONVlaq7OpUiLkbtPvm/N9SJ/wAnVXj2j7XDMM8Zmo73bR/lb3nmOBO63oSs4w+LDMM0SDFOZy7z3uqF3Ukz/Qgre2saXVL3DTbgTNy7jeT5DIIWXF79T/cyTzJKVjH3Pl46x6o52F2L76u2RLQQTzjTz+SDQvZ72VDKYqOHedHhOkLQWYMFoBUfZtENaANOGSKU2c0EZmxqcyWg8yBPnmpbsKALAfJSA2yS9qALtHCyDaeOpjT1WT+0HYQD6bw34j7p2l82HleQtqxAsVTO2+y/eYeoBmBvDqzvD0kIMkwWPke7q30vqBp/MNDrMJdL+H3S6WO+Azk7g48bC/TgvbVwAdvubnu74GWU748hPhzQ2hjDBa685zrwPI6IHK5LSSIBGY0PMcj5g8QE3QxQNjlM8+B/mHS9lzECQD4SMwef5ooFRpb0P+k8+RQHK1HfG8PiB70Zzfdc3rn4Hiu03OFxABkOF90HMZXDTmCMtMkMwe0HNI1ixHEcCOGvgi1Gq108CPUHLLjl1CBFaGmRMHMcDyjTn0UZtYiCDEHprkD5+alVoEt+IH4fG8GdIn8CHRf6mfydEGqezfbm8HUSbt7zf5CYI8DHmtEpuWC9jtoGliabxIjMcWH4h1Av4BbpQfLbamQeR4cUEwFLlNbwSwUHSeC5MJAXUBNl0oBJabLiDrlHrPABJyAv4Ap5xQ/aropP4ljvOEGS+1bFHfoU9RSk/wAzy1x6ZHzVOqVy2jF+84N8KbBI/wB6s3tPG9tEj9tCY07st8rNVP2lV77WaXPG7on0axAHxGfr5rVvZfsqKO/GeWl7rJ6ud81uns/pj/DUh/ln88UFzwzIA6BTmKNTYLfnNT6NMQg6Kdk3uSnXsMWXN3SYQQqwPFCMaLEHI2016o9WpFDMZhufogx3aeFDCY+JjneQ/THA3CqWNw4ZULf9J5G4vrYwr924pmnX3jMPAPya7xBDT/UqbtRocARm38hAKZWLZ1GRHLmEzUfe1xzv58U7Z5jJ+nMdeKYmDH55IEnknqeIcF1uGm4y1+x4JLqPDy18ED7cba8n8t5X805VrB15zmeR4x+eqge9kQQJ0Pz+i4HlqA5sbEFmIpucLB4mb2JuOYI0W5dnKzvchrjPuy6mDqQww0nnukT0Xz5hK7ZE2y/AVuXYzanvaIfvAuce91AAMz0nxQWxhT0qO1OnJAq66EgFdaUBAXXXOTDKlrLrncUCi5D9qSaVQDPcMeSljrzTFS/igxz2jM/9fU/zYSfAkSPXPoqLtZ8vY79zWn0v8loPtVZu4ii8frwz2G37akEevyWb4zJt9APKQEEOoblb/wBkatKlQotc9oPu2mDAjeaHR6r5/f8ARbPsGlh2U/e4h8Ai5e4BoygGddEGkUcQwxBCmscBrZZNj9rYCSaONq03ftptqVm3Np7pIFxkU9sDtS9124qnWAzDw5jrczAHjmUGsF4ISfeAIRsLFGo0uJBJ4GRHXUr20KbgCQ+Bw/LoJ2KxrGzvOAVb2j22wzTutf711/gg+E5CfFU7atLfqn3zqjgT3Wt3nEzB3RJgZ8lO2DUpteRQwFR7mES4uoiHZfE90F3HdytxQA+2ePqYmkT7ot3CXB0fpcIcL9GnT4VSW1d5vDPz1g8j81rG0/aHTpNIrYd9MCo6lc0XHeZAdFMPL3MEjvgR5rMMWaJrO9yZpVHS2Ruljv2uBggHRAExdObjPUfUJFKoDZwngdegKI7Qw26beI1H3Q17eU/nqgfZQIPdMcj90v3TiLT01EcOI5aJilWtx5H6HyXS4HJxB5/cZ+QQIxOCI72nL5ptl80+HuF5kaibHwlNiCZFuX2QNbn5or57Otqe6qNZUAa2qSKdQiIqC+5vaggRB5cVS6TDMK/7H2S1+yng/FIc06yHtALTxhxHlwQa1QqSOoUoPQXYZf7lvvI3wIdwJFi4dYnxRYdUHRxzt+WTjDKba9LYgkk2j86JIN16yTKBxILV4HmuRKDPvalsveoh/wD2ySLZB7ZM/wCh5nksgx1OGDoD6kfIBfRnaHZfv6FSnq5paLakQPnPgsW2jsWWNt8TJzkg7pJtycHA9EFLqtvHJaRs3s9v1cPWfvPaynTcWwHCYb+nQRcrP6tG08vlaZX0JsTC7rWmBZrQegaAUA/HYMPc51EmmawbvnvtM0y1zSx1MgmXNaItCk4bsnEHf701H7+5Dy6pG8Hy64kajUnO6s9JrcwB4BJxNWG2zNkCNj0wynAGU5C3hyz6LmKrSSNJUiiO5HLJQ7Sev5ZBF/6W1+81wsSTYwTxuMkulg6rDLDJgNAJtug2ERFkTw7BPBSB3croKTtzsVSxVT3tSkfenMtfusMfqcBN4gWiwQDFey1hme7IIbuizRpN+8Qbmc8lqsl3D5JqpTBzzCDD8T2Xqlr2OHfpC7TvAlpB3X0ybOYb9IjSBT8ZgyDca/XUaGV9JY7ZTakbzbjJws4TpOoOoNli/bbZRw+Ig3a9v1ME8wgoz2FeBRnaWzu6HgRP0gHyt5oKUCnAEWsUlruK41/90shA9hn94LVeweJFXDhn/bseN8jHACVkjHQfFXPsFtcUsSJMNqdw8ASRuu9AP6kG0UfwKQLqHRdZSQbIHGvS2m/0TQS2hBIB4Ln56pylRXXU0CGhKheaxc3fkgbqBUHtJsIhvvGEiKrgf5arjGf+Z8f1q/EoXtjDh1MiJlzD5OB+gQYP2h2S6jVq0tWEgc4Fj5EFbt2erh1Cm8ZOYx3+poKoHtN2du1RUj4wJ6iR9FY/Zzjd/A05/QX0z/S4x/tLUFyI4KJiBLgM5P2Tzn2AKjOY91VobECZMxFrWi8nyQFHgboKE1LSUQxgqtad0B3+1Z5tXt1i8PVHvcBWDCQN7eBmct3da5t+Z8UGgYesCUR3SqvgNqCsGuYCN7Q2I5EaI9QxXO48/BBKa0cevRccQBkm/eATmU3Ueg6+rZZb7W8PLKTh+lxB/qFvktHfUlUT2mGaAP8Am+QQUZtYOwQJEkOI85VNq3KuGEbu4Le0IGfNzwY5kKoO1/OaBgBKBXnpIQOolspxJLdTl1Gnl8kMYYzyUrCPLXDwP2PyQb52dxpqUWF3xbok8bCHDqPqjbVV+yVcOwzCMoMcQZO809HlwVlplA/TKdITDfonabkBX3Kae1TajLKJiH5WgoEOHBMu+6Xv/wDCaec0CSEh1ORl+BLSqNMkoA+3OzQxjTTcd0EDvCLEGbTb/lS9g9msPgqe5T1dvEudvEuIAm8CYAsBFkaOHHyS6mEEZAoIjKfvJJBhcdg4+GR0sfNPur+7F7qN/jXEiGkjiNOqDhFVuTt4Z3+6ZfXblUZHMXEc16ptdrTDjB4eK8Max8gEc+UoI3/SwDv0iL+R8Uh+IOghw06aJ2Cx9suHDp1XMbQ3ocMx6/3CB3C4reCVVqdUJp190zo43HA8eilsqE5IHi2ypXtOZ/6dsD9XzDhl5K7MuOiF7Z2cKzQHAkBwPiJhBnG38AaOApUjIIY1pbqXDdJE9d71WcvFj0C1/wBouHHuAbkgwOtj6fVZTtDDbhI/bug9T/cIIL2c0gLmq60IFJzDmSE/hqMsdxB9IM+sL3+E1H5+XQaJ7MNs3fRdwFRvWzXDx7pWmUXWWEdn8W/D4hri3vMzadWn4gD0v4LbdnYoPYCDIIB8CLWQEWvyTtPPNRqYupFIoLKHSk1GArzjdNYioRp/edCgiHDd4+ibFOCpPvLGIE/mqbfeyBv3ciE06r7sOPj1TzrBVbtPXxDBDCCCbQwk3sAYtbOUBlnbPDe8ZT3xvuduhmTgeY4DU6I4yrvmPNVDY3ZFlB7qjjv1H93eP7QZdu/tBPBXTC0YA/MskCP8KJ9ea5/hwE7iKgbePIXQzG16u4dxoLoMbxgTBibZSggdodjU6ze82eYkHzCouPwr9mOFZj3VMPUf3g4y9jyBckfGCGxOkDirpiMdVpsBqU3E2B3YcJ48h4KBtXY/+LoOa+ws4AHVskTx4RzQTNl7Xp1mteCDr5Z/MJWPxrKT23Aa8xfR2kKk7T7Nvo4V1XCvdTqNDXi9nCYcxwNoIMjgQqfV2vX9+G47eD23DXCGw6e80C0HiOB4INZ2jXaXS0i4vwn+6kYYWBHAfkqnbE29h4gTJ0bJ0tbwVj2fjwRymOiA1TMfnp0+6TUMBNtrf3Q/am1QwcdBqTyA4oK32zrbwayN6SHEDgPhHUuIHgVmfafZrqIZvfFUBc7hvAyR4T6hbBhML+t/xOz5CTuhUD2otHv8OMoDvKQEGf4elvWSqYsOc+Vl2gId+af8J7HNiCMp+YB+6BWFqnvHlHOTl9U/hTaJuPI8vzgoFGpF+F/on6DTYj80+qDQ8NsgYqnvboFR9Fr2Hi6lDHDlILfNW/s24miwkQYAI1a4C4g6EyepKEdj2E4Si7Wm53i1xc0joJ/2q1U6aCSwzmn2uhMUyn6YQWdruHqma7rXOX2S2Dj9k3VEoENdIlIIAXTPFM1cxM+EIPVHhMB0HX85rr3phtWXsE5n5BBMw+GLqjZ+GLT6Gwgnii5sF6iyAvV2iIInkgGYTaYr1ajQHRScGkkQC4gOht72OaKliG7OoxVqnTuDgJDTJjxCKIBG1YjdOR8uSFUHkd355cSi+1mWB4fNB9654oBlQfwHtkREco3kF7RdnmYk4ckCWlwJjR0SPNoPUlHatMblQ8J55XhQquPDN0nlA1M8ECmbGpUKW60AdM5yH1TdDDbswdRI4TrCh/8AVSHb7zaHECD+jMDn85CrG0e2ri7dpN6yZveDlbTJBc8dtVlJpJP4BMRx+6EYHfrVfePsAYaD+kRmecxPogWzcO+oZeST9eXBW7Z2GLQLaXugIU6VrLMfasP4tA6w/wCbY+a04E2GnFZv7VmS6kReCfWPsgoFXuvno77+oKl7Qp/wx/ldHhcj5+iiYp+8GnqPWfuiD279LwYfIR90AprbdckR2XS7zdZMEHhMIrsrYXvMOCBcucJ+R+il7L7PPBuMjbqDdBo3Z7Be6pNZpEjxz6o5TUHDt7jfD/gqbSagdaE81MD88U4QgtJbZJcREJJKbq1OCBL3pirUXX1lGfVQJqO4eKh7816Q0Ek+R+ydqVVDwh3qzSOp5QRogu9M2CRiHEAwJslU8gu1cp4IBHZ3FOe2qXCHCs9vg0gNPlCMlC9huBFQ8ar/AEsfkihQQMVqDkgDhrqZCseMagGLpfEMtRxlAOe21QcVSe2W2m4erRdc92w4wGE3PEHzV5e0h18yIPXjKzr2mYPfZSMfC4jzBz/0oAWI2xXxDYBhszbiZNjmPD7KXsXYkGSJULs7ax1McPmrrs+mARlw/wCUE3Zmzd0ZX9PBGadOwSaAsnS2IQdI05Kp9rtmh4BMQDB5TaTyVqjVRcbhN+m4DMi3XT1QZbt72dV8PuvH8Sk6IcAbb0Q1w0zEHVN4Ts+8tLS2ORtw+6t+0/aM6hRbhS0OqABrnmIAGVv3RbwRvsPi2Ypjt8BxBjIWGdznmgG9mtke7oNaRJv6lHcLgg3QaqXjNjupGQJZ8uqapvQSKdKydY1JYbJ9oQcY1LaxdLEplkBhz0xWqcEMx3aSjS+KoCTaBc+irG1vaC2mJawm2pCC4vqi6jPrDVZtV9otV/w7oE3tlyuh+L7V13n/ANy0ZAAdUGl4nFNynMwL6lStnM/iWyDfPK8cFnHZAuq4nfcSQwE/1Gw66nwWrbHwmROtz4/8BBYWaJOIdAKU1M4x3dPRAJ7M1DuvER/FqePfJnyR4qu9mrMmf/kqf+boVgbdAxiL/JBsfQ1/4R2pTnqh+LpyCPyUFcxjzAt+BUnts+QwDjyz73/6V9rxBBVC7dUyBSI/c4ebRHyQVzA090+tlbdi097P0VcwRiJzCuOznDdEfnNAYoNgCU4SmqbrJNWodUC2iU8ylYpOGYYUhjhCDP8A2hdmWvpms0Q5uZtcc1P9iuy3e7q1nfCXBjP6R33eZDfA8EU25QOJe2g0hrTeo60MYM3X1uAP5uSdxPbfA4CkKNDvhg3QxlwI0NQ2mczeSgurwDYqt7YwbaUvFm6jhxI5Kj4j2u13Hu02N6kk+cKv7Z7XV8TZzi0D9LbA9eKDRMJ2gouduioJRjD4gOEgyI+aw+ni4Iv1V67H7Y/+Inm3pnCC/BydYbqFRqg6qUwSgxjAbRFQ3OYnPXiubcb3SenRVnZlbu5xH5ZWLaFbeZlaB+T5oAOy2ue/daCSb2HqrRsvs1Xqkmm0WH66jWDwBMlEtn7LbhqDRH8RwBeeZ06DgmquJAPwj6+B1QWHsLsg02EOjec4zBmALCCLR04rRsHaI8+ix7Z23H0DvMJLdfp9vFX3s32oZWEHuu4FBdWVQo+NrAg8ITAxaHY3GAW4/hQN9m6oio05tq1PUhw9HeislCpIWaYDtEyjjzTJtWAIn/uNkR4tFuiv+FxMiQgJKNUppTa6496CvbToQd4Dqqj2p2f72i6x3mw9oHFpkiOYkeKv+0KcgwqttANBub3FuHMaoKFhyCAcjyVi2XUBsCo+F7CYl73Fjdxky0vdFjmALuN+Sdp7KqYaruVDeJkfCRP6f7oD3voafzyTVOpvG6H7R2xTosLnvAAynM+GZKpeP7euk+6EDic/IINKx216dJu9UcGjSbeSpW1PaCbimLaE5x91SsXtN9Zxc9xceZ9OSZaCfz1QEMVtepUneeb3iYB68VEDT/ZJDTlHjolsfpzQc9weC83D6+Kc9/okPcSg65wBzBRDZ21mscDNwZBGnJBKlIZFwvw+y9R2RviQHH0+aDZdibbZWaC0idRqD0R+lVssP2U+th6rHs3oBuOWs8QtiwOK32NI1APmBmg+dmVt0+KuGAxzPdse6NxpE53AdfPxVRfS7zgVJwp/hRnuumM87tt5+aDT6+KZWaXUyDx/v5oU/DkfmSi7NwTqDBHxTLhOci7R0+aI08c2oCRExl8zzQCnhzREyBbn+ZBcwm1C10tO65uQHD7IO7alWhV3a8upOPWBlIOkcE/tKiW3Ye6bg2PkeCDVNgdove0wS69gb69EvbO26dJhe4zHErKtj7acx3Wx+YKH7X2ia9SBvbo525WQL2ptk1qxqb157sW1sRwWo+zzt0a8Uqke8aJnRzRMuA0I1WSVNnuJAaCXxJaLmB+rlwT+w6tRlem6mHFwcCA0EuMG4AFzIsg+nmVwRKc35QrANcWiRHWxvxH5qiNJjRmgadTc48uKXh9lMYZaBvfuIkp9xXWVEHatlnHtZoVG4dlam4tNN0P3bd2pYOPABwaP61oZeoG0cMyqx1N43mPaWOEC7XCCJ6IPmbE4/fdL3OceJJJ9VHFW+RI6Iv2p2C/CYh9Fxyu10fEwzuv6kC40IKAu4S4oJZxUfpjqU27HnQDzso4pHgfFL9zxgIHDj33y/OC4zG1P3bo6BNiq0Gwk8T9khzic0Eg1XOMBzjrnHopWG2U53xOMcJ9UnC0YRWnUBZOs3+tkHKeEpsHdAHPUpbtoj4Rfn9EP2ji77oySMK6LIDGGxBJRbD7VqsFnkDr6oNhDpb80U6nQc7wQAcfhmiqba8SiHZfBsOLAIkROZzBEFcXkFoxdMEyg76YZV7siHcTrEry8gVtvCMdTJcJz4oVsds0N03AmJPJeXkDeyKQ9/R/+1n/kFq/aTsXgxTfVbQa185tLm8cw0gHyXl5BTNk4Jm+1sWfO9cyYkC8ytb2H2Yw2HYw0aLWFwlzhJcSc5eST6ry8gNCg2MvUrzaA5+Z+64vIFe4HPzP3XDh2/hK8vIOGiOfmfukHDN4ep+66vIMu9s2CYG4d4HemoyZM7oDCAb8SfMrJqoheXkDJTOq8vIH6NIRkuUWDeXl5AWZTC7Ga8vIBrx3ip2DphcXkBjZ9BpNxrxPJWGmwBo8lxe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28" name="Picture 4" descr="http://handson.provocateuse.com/images/photos/david_bowie_1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7791" y="620688"/>
            <a:ext cx="1828468" cy="18657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10802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What is an environmental hero?</a:t>
            </a:r>
            <a:endParaRPr lang="en-CA" dirty="0"/>
          </a:p>
        </p:txBody>
      </p:sp>
      <p:sp>
        <p:nvSpPr>
          <p:cNvPr id="3" name="Content Placeholder 2"/>
          <p:cNvSpPr>
            <a:spLocks noGrp="1"/>
          </p:cNvSpPr>
          <p:nvPr>
            <p:ph idx="1"/>
          </p:nvPr>
        </p:nvSpPr>
        <p:spPr>
          <a:xfrm>
            <a:off x="467544" y="1408560"/>
            <a:ext cx="8229600" cy="4876800"/>
          </a:xfrm>
        </p:spPr>
        <p:txBody>
          <a:bodyPr/>
          <a:lstStyle/>
          <a:p>
            <a:r>
              <a:rPr lang="en-CA" dirty="0" smtClean="0"/>
              <a:t>When we think of heroes we think of politicians, athletes, and celebrities.  “Environmental hero” doesn’t really have that ring, does it?  But why is that?</a:t>
            </a:r>
            <a:endParaRPr lang="en-CA" dirty="0"/>
          </a:p>
        </p:txBody>
      </p:sp>
      <p:pic>
        <p:nvPicPr>
          <p:cNvPr id="2050" name="Picture 2" descr="http://cbssports.com/images/blogs/calvin-johnson-megatron-madden-cover-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4154" y="2724134"/>
            <a:ext cx="3538076" cy="196559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api.ning.com/files/Mpj3kEIsNIbzDzCwqa7nGyFbYhbiIJmp1m1eOzxqJxXgniQ28nY9JZO2MnahmFp3xncisqYq-Olxf8duH5bWRwzs0RkJlpdy/BilboInTheHobbi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9592" y="3259671"/>
            <a:ext cx="3810000" cy="2867025"/>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media.dcentertainment.com/sites/default/files/batman-150x18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80312" y="4941168"/>
            <a:ext cx="1428750" cy="1714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1.bp.blogspot.com/-TltOl-ig0RM/TYtvY_AssRI/AAAAAAAAG6Q/Pvl2KcsGBMI/s1600/davidsuzuki_trees.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941168"/>
            <a:ext cx="1920274" cy="1344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464147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Warning to Humanity</a:t>
            </a:r>
            <a:endParaRPr lang="en-CA" dirty="0"/>
          </a:p>
        </p:txBody>
      </p:sp>
      <p:sp>
        <p:nvSpPr>
          <p:cNvPr id="3" name="Content Placeholder 2"/>
          <p:cNvSpPr>
            <a:spLocks noGrp="1"/>
          </p:cNvSpPr>
          <p:nvPr>
            <p:ph idx="1"/>
          </p:nvPr>
        </p:nvSpPr>
        <p:spPr/>
        <p:txBody>
          <a:bodyPr/>
          <a:lstStyle/>
          <a:p>
            <a:r>
              <a:rPr lang="en-CA" dirty="0" smtClean="0">
                <a:hlinkClick r:id="rId2"/>
              </a:rPr>
              <a:t>1971 Club of Rome Report</a:t>
            </a:r>
            <a:endParaRPr lang="en-CA" dirty="0" smtClean="0"/>
          </a:p>
          <a:p>
            <a:pPr lvl="1"/>
            <a:r>
              <a:rPr lang="en-CA" dirty="0" smtClean="0"/>
              <a:t>Limits to Growth</a:t>
            </a:r>
          </a:p>
          <a:p>
            <a:pPr lvl="1"/>
            <a:r>
              <a:rPr lang="en-CA" dirty="0" smtClean="0"/>
              <a:t>Disjunction between growth and finite planet</a:t>
            </a:r>
          </a:p>
          <a:p>
            <a:r>
              <a:rPr lang="en-CA" dirty="0" smtClean="0"/>
              <a:t>1988 Stephen Lewis Toronto Conference:</a:t>
            </a:r>
          </a:p>
          <a:p>
            <a:pPr lvl="1"/>
            <a:r>
              <a:rPr lang="en-CA" dirty="0" smtClean="0"/>
              <a:t>Climate change threatens human survival</a:t>
            </a:r>
          </a:p>
          <a:p>
            <a:pPr lvl="1"/>
            <a:r>
              <a:rPr lang="en-CA" dirty="0" smtClean="0"/>
              <a:t>Danger greater than anything besides ‘nuclear war’</a:t>
            </a:r>
          </a:p>
          <a:p>
            <a:r>
              <a:rPr lang="en-CA" dirty="0" smtClean="0">
                <a:hlinkClick r:id="rId3"/>
              </a:rPr>
              <a:t>1992 UCS: Warning to Humanity</a:t>
            </a:r>
            <a:endParaRPr lang="en-CA" dirty="0" smtClean="0"/>
          </a:p>
          <a:p>
            <a:pPr lvl="1"/>
            <a:r>
              <a:rPr lang="en-CA" dirty="0" smtClean="0"/>
              <a:t>1700 Top Scientists warn of necessity of major remedial action to address a range of climate challenges.</a:t>
            </a:r>
          </a:p>
          <a:p>
            <a:r>
              <a:rPr lang="en-CA" dirty="0" smtClean="0"/>
              <a:t>2006 Al Gore, Inconvenient Truth</a:t>
            </a:r>
          </a:p>
          <a:p>
            <a:pPr lvl="1"/>
            <a:r>
              <a:rPr lang="en-CA" dirty="0" smtClean="0"/>
              <a:t>Threat of Climate Change</a:t>
            </a:r>
            <a:endParaRPr lang="en-CA" dirty="0"/>
          </a:p>
        </p:txBody>
      </p:sp>
      <p:pic>
        <p:nvPicPr>
          <p:cNvPr id="3074" name="Picture 2" descr="http://www.clubofrome.at/news/sup2009/img_sep_pecce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9650" y="548680"/>
            <a:ext cx="3180422" cy="14550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jennygadget.files.wordpress.com/2012/05/an20inconvenient20truth20for20kidz-thumb.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2204864"/>
            <a:ext cx="1803007" cy="2163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99528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smtClean="0"/>
              <a:t>Eaarth</a:t>
            </a:r>
            <a:endParaRPr lang="en-CA" dirty="0"/>
          </a:p>
        </p:txBody>
      </p:sp>
      <p:sp>
        <p:nvSpPr>
          <p:cNvPr id="3" name="Content Placeholder 2"/>
          <p:cNvSpPr>
            <a:spLocks noGrp="1"/>
          </p:cNvSpPr>
          <p:nvPr>
            <p:ph idx="1"/>
          </p:nvPr>
        </p:nvSpPr>
        <p:spPr>
          <a:xfrm>
            <a:off x="457200" y="1600200"/>
            <a:ext cx="6851104" cy="4876800"/>
          </a:xfrm>
        </p:spPr>
        <p:txBody>
          <a:bodyPr/>
          <a:lstStyle/>
          <a:p>
            <a:r>
              <a:rPr lang="en-CA" dirty="0" smtClean="0"/>
              <a:t>Among scientists in diverse fields there is growing concern about the state of world ecosystems.  From climate scientists, to ecologists, wildlife biologists, agronomists, development experts, to security analysts the general consensus is that environmental challenges are not a concern for our grand children’s generation, but are already shaping our world and writing our future prospects.  In short, if their judgement is correct, you will need to be a climate hero.</a:t>
            </a:r>
            <a:endParaRPr lang="en-CA" dirty="0"/>
          </a:p>
        </p:txBody>
      </p:sp>
      <p:pic>
        <p:nvPicPr>
          <p:cNvPr id="3074" name="Picture 2" descr="http://www.billmckibben.com/images/eaarth-2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08304" y="476672"/>
            <a:ext cx="1905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Bill McKibben, author of Eaarth, Deep Economy, The End of Nature, Enough and founder of 350.or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1665" y="4077072"/>
            <a:ext cx="2004639" cy="19164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63113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This Course:</a:t>
            </a:r>
            <a:endParaRPr lang="en-CA" dirty="0"/>
          </a:p>
        </p:txBody>
      </p:sp>
      <p:sp>
        <p:nvSpPr>
          <p:cNvPr id="3" name="Content Placeholder 2"/>
          <p:cNvSpPr>
            <a:spLocks noGrp="1"/>
          </p:cNvSpPr>
          <p:nvPr>
            <p:ph idx="1"/>
          </p:nvPr>
        </p:nvSpPr>
        <p:spPr/>
        <p:txBody>
          <a:bodyPr>
            <a:normAutofit fontScale="92500" lnSpcReduction="10000"/>
          </a:bodyPr>
          <a:lstStyle/>
          <a:p>
            <a:r>
              <a:rPr lang="en-CA" dirty="0" smtClean="0"/>
              <a:t>There are many different environmental challenges facing modern society, most of them are complex, and they are not easily solved.  Students that matriculate through this course will:</a:t>
            </a:r>
          </a:p>
          <a:p>
            <a:r>
              <a:rPr lang="en-CA" dirty="0" smtClean="0"/>
              <a:t>Acquire a background in the principal environmental challenges that threaten human civilization.</a:t>
            </a:r>
          </a:p>
          <a:p>
            <a:r>
              <a:rPr lang="en-CA" dirty="0" smtClean="0"/>
              <a:t>Sustainability will not be taught as a purely scientific or technical problem, but instead you will be challenged to think about how environmental challenges will impact your life and what ecological citizens can do to put sustainability into practice.</a:t>
            </a:r>
          </a:p>
          <a:p>
            <a:r>
              <a:rPr lang="en-CA" dirty="0" smtClean="0"/>
              <a:t>If this course does not produce the heroic Messiah that will lead us to the promised land, at least you will develop some tools and perspectives for dealing with the Age of Scarcity and Environmental Limits.</a:t>
            </a:r>
            <a:endParaRPr lang="en-CA" dirty="0"/>
          </a:p>
        </p:txBody>
      </p:sp>
    </p:spTree>
    <p:extLst>
      <p:ext uri="{BB962C8B-B14F-4D97-AF65-F5344CB8AC3E}">
        <p14:creationId xmlns:p14="http://schemas.microsoft.com/office/powerpoint/2010/main" val="2258962977"/>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Let’s Get Acquainted</a:t>
            </a:r>
            <a:endParaRPr lang="en-CA" dirty="0"/>
          </a:p>
        </p:txBody>
      </p:sp>
      <p:sp>
        <p:nvSpPr>
          <p:cNvPr id="3" name="Content Placeholder 2"/>
          <p:cNvSpPr>
            <a:spLocks noGrp="1"/>
          </p:cNvSpPr>
          <p:nvPr>
            <p:ph idx="1"/>
          </p:nvPr>
        </p:nvSpPr>
        <p:spPr/>
        <p:txBody>
          <a:bodyPr/>
          <a:lstStyle/>
          <a:p>
            <a:r>
              <a:rPr lang="en-CA" dirty="0" smtClean="0"/>
              <a:t>Name:</a:t>
            </a:r>
          </a:p>
          <a:p>
            <a:r>
              <a:rPr lang="en-CA" dirty="0" smtClean="0"/>
              <a:t>Hometown:</a:t>
            </a:r>
          </a:p>
          <a:p>
            <a:r>
              <a:rPr lang="en-CA" dirty="0" smtClean="0"/>
              <a:t>Major:</a:t>
            </a:r>
          </a:p>
          <a:p>
            <a:r>
              <a:rPr lang="en-CA" dirty="0" smtClean="0"/>
              <a:t>Why did you take this class?:</a:t>
            </a:r>
          </a:p>
          <a:p>
            <a:r>
              <a:rPr lang="en-CA" dirty="0" smtClean="0"/>
              <a:t>Do you have an idol or hero?</a:t>
            </a:r>
          </a:p>
          <a:p>
            <a:r>
              <a:rPr lang="en-CA" dirty="0" smtClean="0"/>
              <a:t>Least Favorite Celebrity:</a:t>
            </a:r>
          </a:p>
          <a:p>
            <a:r>
              <a:rPr lang="en-CA" dirty="0" smtClean="0"/>
              <a:t>How many ‘earths’ is your footprint?</a:t>
            </a:r>
          </a:p>
          <a:p>
            <a:r>
              <a:rPr lang="en-CA" dirty="0" smtClean="0"/>
              <a:t>Little Known Personal Fact:</a:t>
            </a:r>
            <a:endParaRPr lang="en-CA" dirty="0"/>
          </a:p>
        </p:txBody>
      </p:sp>
      <p:sp>
        <p:nvSpPr>
          <p:cNvPr id="4" name="AutoShape 2" descr="data:image/jpeg;base64,/9j/4AAQSkZJRgABAQAAAQABAAD/2wCEAAkGBhQSERUUExQUFRUWFxgWGBgXFRcXGBgVGBcWFRcXFxQXHCYeGBkkGRQXHy8gIycpLCwsFR4xNTAqNSYrLCkBCQoKDgwOGg8PGiokHyQtLCwsLCwsLyksKSwsLCwpLCwsLCwsLCwsLCwsLCwsKSwsLCwsLCwsLCwpLCwsLCwsLP/AABEIAMkA+wMBIgACEQEDEQH/xAAcAAACAgMBAQAAAAAAAAAAAAAEBQMGAQIHAAj/xABHEAACAQIEAggDAwoFAwIHAAABAhEAAwQSITEFQQYTIlFhcYGRobHBMkLRBxQjUmJygrLh8BUzkqLxJHPSFuI0NUSEo7PC/8QAGgEAAgMBAQAAAAAAAAAAAAAAAgMBBAUABv/EAC0RAAICAQQBBAAGAgMBAAAAAAABAgMRBBIhMUETIjJRFDNhcYHBI5Gx4fAF/9oADAMBAAIRAxEAPwAVb2Jtgz1wAEntmAO/ePSoLmMLaMZI3ZgPnFT4nEuYC5Qig6AiZ2lmO/8AxQZNwAShaPWRWRuHYNiFB7L+34ctq9fwZZMzZWg6EjWRr5UJdxC81I9KyvE4UopGU94EiREg8qnkJY8mz3Y3VfQxRWAsK6uz6RAUTvM+9K7lsiO3MiQd5969iMRoArQoGpM/a89ookR+4yv8OQKTtAPOlrXu4+8R6k0C+LgaQ7eLgAHykE/ChXxd5tTmkeAII9NKNRIyMH4solRDE6TqqzyG8mo+I3/0aOA7BpEfYCkb6mRvpr3UqsXrrtlFsXG5jq9vNhEVabHRTEXLJV1CqxDFFdoJGxOh766co1/JhRi5dIrQ4nZG7XNd9AR7gg/CpbuLFxf0d1BElgQU075I196MxP5P3Gwcf6W+eWgV6HX1cZDr+0CvpOoqVbU+pEOua7QE2GunaG/cdW+RqO01xZR1eG2lTIbkRVq4d+TtB2r1xROuUEADwzHX4CrTg7OEsLCvbHm4+pmlz1kI8R5Djp5Pvgo/B+juNuRDOg/aJOn7hn41csF0FSP+oKOe/Iqn2SPiTTXDcWtvK23Ro1IRgYHpUxuGs+3U2yf0WoUwj+pJhsHZtCEQad4HyFSviyaFrcLVRxy8ssZx0eZ6japG030rQnwPy+dGo/QLZHlrdVqRbRkgjUGNDPIH61KqUxIAiCVsLVTFNQO//mpfzc0RBALdZ6ujVsgCT5VrhrPIDvM78/79qhskDyVvcw+lFG0ZjY7aeM60Q+H0ocksULhql4jY/RH0+Yo4Yek3TO66KqqSARrHgRUdkR7FJw4DDQRrJ/vzrxxdsffX3FKLWAuOwMO3vHxohOit4gaAebCg9q7Y7kut78nQUlluySCO0gO/iCKr+K6BXl+xcU+rL8Na6GnSnCXBK4i0Qe9o+daXMTaf7NxG8mB+tarWDO7OK41ntuUdpKkggmQYMe1Q4q+uhGQgjXlB571npTiW/ObwA2uOASIEZifXzpLiL1vKOsOZu5WBA9j+FNjBsWGYnHEqECFgDIgaAneOfyonD9H8RiVLJZuPlGyGAPCT2Z8BqaDuXiyAYbMFjtZ7VtB/Dcks3zoC/fKQvWF25qGIUd/n8KdGBAPjHhipVlK9kqwggjkZ1FRW7uo0b0ifDlU6Y8jeDPhWTj833dPQexApuATCcbuoAA7rHc5Fbtx2+d7l0+dx/wAai/MlcjKxAO+aSQe4RvUmJ4YFKZJfM2USsS3cs6HehcYeScyMJirzzBdv4nMeZzRUSkndlHmSfxp5Z4LjYCC2yqdO1lAjn5Va8F0Kw4Vc9vM0anM8TzjWq1mpqr/X9hsapy/7Od2cMXdUVkLMY2ge7KPhVkt/k9vc7tseQJ+gq64Po5Ystmt2lVu/Un0JJii8tVZ6xt+zgdGhL5FV4L0Ka1cDvfYgfdSUB59ozqPCrVnH/GtYv6I3kaGRma0wUEnNl1jcAn58vCq05yseZMfCCXQYjSYEA76nv8B5V5LgJYEnQTpAGnlqPWocBYfrFXlGoHfuDHcNNaKwOBE3NeUNpsRpp6rPtS+EN2gaX9D4Hloe6J10mKNaYX3Gnf4f3vWl22FQkgLEmNxEAk+c/KqrjelbXGKjsWwIXKZMbHMfHf0qxVW7HwROUYYLrhrIzHxOgGvdRFq2C2g2Ma6f3tXP8H0gZNAcvfz023q04TjwCB5zDQNtIPnNPlpmllMrepljy5YM+Hy5VJcs7czHwqbDXFuAMuoP/EGizZkaeHzqu12TkHt4fs7eH4mt7OE9qZW7FSLhopMidyQoGBGaDrp/TeiHw2lMRYrzoANSB50s71ELBhaxxHBgpsJkaxRrX0HMemtRYnFqwgA70LUnF4QUZcor64CTMa7ifWsX7JDR5fKm0V5rE6xVeOns8lj1Ec7tXcHcUELbynUEafhW3+HYQ7QPJyPrVfRAoAUQANK0etrZLxJi/b5SLMnDbcHJdugEcnJ5g93hWz8MYiOvYjudUcf7hVKuYoDnQX+IsDozD1IqVG3xIjFf0WDpXYNtC022kAaIqa7TC6eNUC5iiSe4/wDPzqz8Sa5dwrHtuE7THU5RmCye4SR8Kqdq3V7T52+7so6jClhdBNu6B93+5mjWsEgSIJEgepG3nTThXAQVBYxtodgJB184+NWO10cznOSCdgOW7N8yPajlNIKFLa5KL1UHu5D6/HT1ppxPjLNbw0/5lktqdQfslD4/ZI9KbcU6J3cnYTMcwiO49kz6QaT47CC3bu27gHWI1vLqdJMt56GKFyjLD/8AfX9kOuUcl44Z0nw9y1b6y/bFzKpYHs9rmO7enOFx1q4wCXbbE8ldSfYGkHDPyfJfwtlhhyrsisXa+QGkA5gig+caU64B+Ta1hri3SWe4pJB2USCNue5rEt9BZw3n+C3FT4zgYXxBjwoPNI9e+tukfDLr3QEfKuXXUjWfCheE8I6lSCcxJkz7UuPKzklh5t6Nz02+lR4YL1BJGYZhPInWB8QfbxptbsAW2ZjAAEnu1GtQJxXDquUBmgyMi5QOQ+14fOuTYyPRvw/DMbo7OkAA+GoieY0nzorA4Rmzk6jXKBG2mX4g/Ghv/UgmUtxpAliRy+6NOVajjVw7ELOvZEa0Siw8NibpivU4dV5uT3jsqZOh8WH+k1QsJaDnYz8KuvSktc+0SYAGp8ZP0pNw/BhToI51qUrZBFdw3zeTW7wAEFtRpEUFw1Llpmtt9k92w/a76tCqTpQPEMOV15imb/sKVC7RZ+gt4/pLe4EMNRz0Pl92rculULotxNbVzMxIUqwP+0rp5zT/AB3TKyqzDAEGCeyO7Q1Tu+QmKLAcfGy/Gom4hcO0DyH41za50uCAC3iL0AfeZLkx3lkNA4j8oWIH2boPnZUfEMPlQKtsj2o6izud2Pv+FaG0BqT7/wBa+fOL9L8c91z195dTCq7Kvos10Pozw+9f4f17FmOW4czNJ7MifhTZaaUUmRCyLeC93MdZX7Vxff8AChLvSfDr96fIfjXLDfuHdm9B+FCPiGgdqfPWoVD+yfUR1G/07tLspPmQKBb8o4n7C+5rmV3HPsI9v60I+KeTL8/1RTFpk/IDux4LbhcLmaBMwaiucPYzCsY7gT8quuH4Oo1CkmYp5gOEzbXTcfU1Wnft6RY4Z87XOIdph3Eihhi2LmsFf0twftt8zUuD4XduXDkRm8Y05czpWt7Ussp7pPGC4cBxVv8AM7ltnAa7mTLOuwC6eYnXvpI3A1GJVFJUZQ2hkgx4zzIq1YTDizaVQiFlXVsgktGZtT+0SB5CluDvreFu6NG1kTsdAR5SKrVT+TRZ2RksPs3uYQrGZFu6aHUD1TYeYNTYA9W2YZlG5UMY8ZViRPrTzA2lOjVpxZFC5UBymZGhJ8Bpz86apcYGenznJBxvilxbiC1ccIyK3YVfvCdS3kRp3Gqf0ist1hdizZivaYQTKAifEgesHuNdDweKtXQqvbHYAEyRzJAkd0n3qpdP+IlrotgmAAd9Mv3VjuBk694rovlJC744jk690Z4rhhhMODdQEWbYMmNQizvTG5xGwNesU/unN8q4twjpdaW0q3EEqAoygnQACT405xfTJbIXLbADKGHkZ/Cseejlu5RClHGclzx2MDsSoJHlQgtMeVVHCdMbt65bRcqdY2QMxyqDIBJaNAJFbXeKXTaLm/ZkX+py9Z2v+5G3VftUxUOPBLmi53sxtlDcCqd9vOgU4fYX7Vxj5f0FUXi/Gnt9dbZlZlMB7bZkPeQ87bbeNJuG8fuksTcZVUA7ZjqQI96sVaSdnEQXqFA67ZxWFUSLbtvqQdYMHfxFexPS5LQUpZt9oxq6qRoTJEbafKuf4rjoylcoAm4rEmIGrFgw1EZgKrV1It5pMZiA25aBAjuBM6+FWYf/ADLn8uAJ6uHjk6FxLihxDXLhjcEAagkAqNe7s1Ws7AyQ/i3WDU/ud3rRuCGWyBM6kHbkSv0+NYvqI2B7zTNvptw+uP8ARZglOKkuM8heMxlxbaEEgsJBEE7xUnC+Km9KsSYH3lysCO/wqW5ibLW0BgsoiATIGutT2CgXsgFvj70uT45H7Ocp8AfSrGKmHzLoeyBEeBPwpa3E8C+GRXv4oP1TFgEDL10yirOy95+IqHpUIyLlzM56zLDGVEgCF11kjT9Wi+E8eVFzf4HYfKQpbJe0c6gHrA/9JExIqVhrJm2rbLCHnCugFnD2Eu403Ll1xItKSMsicukFmA3MwPjUON6CYTFArhxcw16CUDtnR45TLR6GR3GrPxBhcQYsTct3chM5pshRtlXUdotmPfvtS3huFW6QlolW3m25IWFK52IMTPLcn1pMrGrElJfth/8APQ+FSdTltf75RyPiV24t5uunrQxFyTrmBiCYE7V3ro5xh8Vwpb10KHa3cnKoUQGdB2RoNAK4v+UDEI/ErwQjKGCFzOrKoVmJG5zAifCux9FMOLfBrah1cdU3aScpl3OmYA841HKrM+kVI9lH4pgChMRB1038qr91dB5VeuI4bMp7+VVDiFuI8v6UpInIoK9oUFcXU+Z+dMI7Q86DuIQTIjn6HUH2NNQLO238UqjW/bHgpk/7aHu9I7uRVtZyAIDABZjnJ1rmfQ61dxF91zEhbbNB23UfWrbwS+6qiaQMw2He1ZttW3gu7cdlevXLdtmC20VgTOgmecnnSngnEilkKDHabl3mrNiOFh2dhozAkkmBOUn6VWeE4Zjh1bWCxH+4imR2uLz+n9gvOeCPGY+6XIUOwEE6MQBAJOg+dHcIwORQO6fjrSxuG3LmNdBOVYLmTosDTzO0eNW7B2JJqzwkkvJ1afMmG4FQQfGluI4fdGqvp+7r6UYpKeI+VE2MZGoo8PwNU8PkDweEuQMzdkGRKZWmNtDBFUHj2L6zEXGnSco8l7I+U+tXrpBx53Tq1K5joTmEgHT3rnmKUg6qBJkHXlpAFdW+WJ1EnLonPFWyKOsY5bbWgpRCFRmLsFJ2liTO+p1qzccwhCYckaGyoB8Rqf5h71RluSYmN/r3V0LpUzK1lJJC2EIHcWUSf9o9q65NYwV6+mV/82q5cN/Job1i1cF5Q1y4yZSpgABjmzT+x8ar4tQgJ08+/upxwjp9iLdlLHZa2iuAMvaAbMD2v4jVOyU2vYNSSfIj43wNsNcuWnKs1sxI1U7HnuKxgcR1hRGtoe0sZVVB9oRIUDNB76I6R9KbuLNtQqApbFsRmJbXdjG8Udw/otctNZu5lcdZbzAAggFxqNdaZXdKpJyeJML0t6eFlIdcZ6AWrWHe5ncsEckECCSc8n1ArnT4h1ICwAIgRppXb+k5/wClvf8Abb5Vw7iOJyNEfH+++n0au+Ta3MXZVWlnAy4Di2zlXMhjmH70yfeml+4Rc1aFO2hOuu8VWuFXmu3QltGZt9I0A51ZbFzNvvRucnJ7ux9UVtSXRvdui2pC5WBiImfIEge1G4C/klm00Nb3FtgElpI2G8mg7SG4twDZUYx3tBhf750uTzwPS2vgWcU6QXxeTEWH6m4qBAVI0GoaJ3me75UtTphjczf9ZeXMZfLdcZj+sYO/l3CiuO4e2tnDsOyzobjb6gtKb7afMVnDfk+xBUPHZYAjVdmiOfiKLG1YkUpRk5E/AOmuIwpYpez52zMLkupMGSQdcx01B5VYD+VO/GVsPZZG0IRrlk+MOpn2qmY3glzDMFuCCRI1B0k7xzrNu0GJDToRzjkKF4RMYSk8Fh/xfCA5rfC8NIOhuX77mfWuncFuhuFIQiWwbU5EzFVljouYkx5muOfm4ykByAPf3rrNglOBAqTIwsg85iQfelxkpBSqcOWLcQwAO9VzjC/ejlVZ4d0jxTXCruWUAg6LvtuB30zHEizFWMwNNB3byIpkljsrxywPOCw050uKanzPzo3FsEMxPdEjXv8A77qVi837PufwoonNHS+hnRlsJjLwZlcNhyQy7GbluaDw3ESLxUbhrkCNMuVzOad55RUnBummW9ca5nZChW2qxKDMrmTpOib76Uns8RC3+sIkakAgbOCNe/Q7VXl7uWXLHnODU43EOhyi0hgzmuKpiNxmOu9C9EOjmMvpbzMbWFHaG2Z9SYTnqee3nV44J0KtMVuXgTppbP2ROvbHP93bvmricKCIEADQRyjaKu0UcZkijZd/spt3hyquUKAOZH2ie9juT50CMJlPhVwxXD6U4rBRVqVMJLoVG+cemIrtLsarFGyLJA1jupzewM7afEU24d0UD24ZyrTmDAbGCNRzBDER+FVnRYuEW46mt8s5DdwLOzOqsQsFiBIE7SeVDLw67ejKJGw1A8966Pf6MPh+tS5AN1lCkHsMBudtdRJG+tQ4zBHrycqATACCBp4d9VZ2SrWcDIxjZPvgotroXiJk2xH76/jVm6Z3Q95AsELatifEKAR8Ksd0RHlVYx/Brj3cReEwvUqgG7ElQ5AjUBZ8qTXfK6WJY4DspjXH2/YlmK8+M7MAEeI86c8LwtoF+vt3CRsJyjxzc+YoQYK24aCwBZMsa9klpnyjfwpm5eRSrljK8m3D+JIMOBobnKQO8kST4RTLgHTBrt+1YCwOttqSZ1GcDQctqg4jhrdqygU58pUAwo17RM6a0m6Bvm4ha/7yfzk0z04zW5/wF6u32L+fJ2rpbh/+kukfqGuAcbYdcVMyI28q6b09/Kfbyvh8MFuSMr3D9geCR9o+O3nXKMTj2ckk6mmUUST3PgVO5LjsP4BxC5YW8FAXOsZvvAExp3aTrTzCnOq98VVsDiIYiAQUaQSRJ0jbxA9qsmGtFSQGDQcwK7RsfSRTbIJPKDplmOAu5bYEDnTjA2OpAndpAHeeZPcB70tt4jq7gMSZ1mIjwBHKZ0NTNce4c0n03jeBQ+n9l6Ai6a35xAXTs21WOQmWiOWhHtRydMRctojoq5ABIzQYEcjImqvxHEF7rsTJLHfw0+lDZqfKqM44Zlu+UbXKJeOHcAfFYq3btG2S65gQ8quhJDE6gwp0pHdTJeYM2zAaag6ASPClVjFsplSQfAxU640lgx1Pf3/3FVpaZrpjPxW6WZDy/ZWAwjQt+AHvXV+ILl4B/wDZr8UFcc/xEFQCpKzmOXf7Ux8PjXZukOnATp/9Jb3/AHE3qrXCUXiQ66yM8NHGeBJoZJiCxHIafMmKMuX8rAn7XPx8/hQPBYKPvMGe6IkfH50bet9rKdSAD7/8GnT+TKscYNcbiM0ARplHlofwHxpPJ7qPe+J9dPSh+qJ1+oooksLRQD/WrB0Y4cLl4OwlbcN4Z/u/KfSkMVeuBYfJZUbFu0fM7fCB6V1Ud0grJbYlpwlwwPE03w9zSk9hgoAIOhymNd9R400teGv97HurWSMxvkyG7RQ92Zf3ToR6H51BiMPNb3z2rb9xyn91uz8Gy0RaXMviJHqKlohMVWeFjNNOrFkAf1NYspIBqYCoJIcbgUvJkuKGWQR3hhqGU7qwPMVy/pJmwuLRGlhccBTtKsYB8wdCO8V1beqj094aLtgXYlsO63h4qCM48iAD5pVa+pTg/wBB9NjjNCe/v6ChuHX4e6P2x/8Art1jC44XVDxE8t9iRvVe4jxl7V26q2S8sDmn9hBAHpWBpl72mbWo+CwMMU6u73w7hVYoysRkLrCyo8Vj29lHHSlrK1uVD6kTtB+WtLlx1wK46m5LMWnNoCQB9nY7UNe4jiCO0pIH61tToK0nGL+g69TVXUo7HuXORtiMSv5vbyzmBWSdte4c6qOFvFVcgwSwEz35p+Hzo7FcfLKAYI3AyLHsKBxKqLVuDJbM7eHayqPZZ/iqxWscMx5vLbRE71rOtasdaytWBI86P4PMHb+Eegn605sHK+YAREFde4A+5E+tDdGrcWR4kn4/0p9grCEzczZdR2YmY7O/LMaTLlmtVHFaIcMma4rOuYAgkbCOfvtTzFX0S07gAAK23IdwJ5D6UqGHIjWoelmIyYUrzaB77/CahLLHSlsi2UJmmtANayTWKsGGbA1sXqNTWHaoOCsPiyDpXeOP48XejvWLoGw9sR3EZVI91NfPls12TA4kt0Vafus6enXyP5qRdFcMZB+Dn/R77Nz0P9PnTTHui4jnOQA+MA/Q0r4AvZueaH4mfpUmN7eIZphYj4fiKrT+bGroDfVvM/SgHVpOp96Lxx6tZBBJM+Xn7UJbtuQCFmeelOjwsi5D6K6JgUllHKQPj+Fc+tLLAd5A9zXR+BJN3yJ/v40WkXf8f2TqH1/P9Di//mMp2bTyI2NEYdp30dTlaN42B8aFxySzVItwlRcH2l0cd4760jPCbz6Mp3IJ8Mw7u7YaVNw7ESX8ww9RQ+MMqHG2jfRh7fKhcJch1jaCD5LI+lSllEZwx9hm0PmfmamNBYJ+yKKzaUDGI8rUqxdqc1tgYuZk20gg/Qn3plWLmo8tfahIab6OV8BtFbCg7y38x0oTHYabjH+9hTm3aCgjNJDNPZI1ztOppbfPbPnXlHxNnqI/FARwJqJ+HSDryNMSa2sW8zBe8ge5ijUmc1wULiHCbajMz6DkIk+A7vOlWJuBoyqFHcJPxJkmrP0+wSWb6WVbTKGYxEZiQB5wCfWqq51rcpeY5MOziRqK2rwrNtJIHeQPfSnCy8cGw0W0H7I+VNVPZjxn4mouHrEAUQ9kdWz5l0YLl+8ZzGQO7T40g3OkkQ4e6c4XlNI+nWLl1T+L6D5n2pzZMFT41UOk2Jz4hvCB9frRw7EaqWK8CsmvLWhNZU00yj071GWmt2OhqFTUHEy11To/jA/RrFW+du/Ho5tOPiW9q5Spq8dD8VOA4hZP3vzZx6XGU/zLS7PiFDsTcOxBRW10JHqRt8aMvDSfX+/ehWwcDlRV62eqB8I357VUsSbyWY8Ffxd7MczZgp0B5GP+aY2ukpVQBbWAAPsT8YqDi6gKipLfZOpJObLBEHYTOm2tCdVe7vlTtqkuRO6SfBZRcy9oa5e17a10/oq4f9IuzKGHkQD+Fcukc5jwrpX5PMMEwaQSw1gnQxmaNKLR9tE6npMdYsxd8DvWUPVvO6nQ+RrPFU2at7Ci4niND41pGeSCzlzJurCV9f7+FLsK237jfQUww2nYbQjVT3juoDAJ+kK9ysPc1K8kMPs4mB5Uel6aToCKY2jt5UDCTDAajuGtkNa3hQhlE4vby37g72zD+IBvmTSK+e2fOrH0nQC6G71j1BP0Iqi47GOLrw2mbaAa85bV/mkkb1Vn+KLY2zUTwnW/bH7a/MVWxxO5+z/pP4086JYnPeZrm1pOs7I5qRvM6RNB6bQz1IspX5RcSH4lfy7KwT1VQG/3TSE70Rjb4u3muGYY5teZOp+M0KW1rcrWIpGLN5k2b0RgBN1P3l+YoajOFLN5POfYE/SjZ0fkjoWAFRXW09Kjwd85D8Kxd0Hw+QpBt5M5tKoN+8WYsfvEn3q546/ltue5T8jHxqkRTIFDVy5SMMayhrU1gUZRM3Doa0Wtn2rSK44mWnfR/ia2kvq5I6xFUGCQCtxX1jXYGkltporDYV3zZFZoGY5QTAkCTHKWA9aGfQcPkgrFYtS8q8j1+RFRNcLiATESeXMe+pFT2+jGLbRcNiD5Wbn/AI1izgG/NnvBWhGtqWA7Iz5zBPeYWKrcFzc3wDW8LuZ22rbqT+t86lwF7XWDW129qdBRbmK9EtvEcGtkkDCYl4+9cbIp8RkQ6fxV0jo/hwlpVAAAVdAZjTaTrvXM+B3m61ALjKs69phoNYgHwiumYLiloaZwNB9oZR7sAKZo45yxOreMIY37eZCOY1pbhbxQyNtjTPD3QwlSGH7JBHwmgrlmGME67iAfrWgigHu6soaGEcxrB8qAwn+dcPL8RNFYLN90g+Y/rWuzNKhT4bHxqCSMfaoxNqCs6k0b92ukcgiya3eoLDVO1Aw0U/pXa0U9zEe4/wDbXL+I4oC68kfaPOrZ+Urj72cSLcqEKK4nmZZTP+n41zm/1t12dQCGMyB7/Gs6dO61y8GhC3bUorsZHGr+sKzc4vcS1c6liMwCORocjHaTtJgT40Pb6MY1gSLTwBM5Dt7ULc6yznRiCWUA/s8/euVUfBDsl54FdxTABO2gHd/ZqKakeo2q0VyWjuErN0Rvr8iKX026PEC8Ce41zDrWZItyJCgDyqfEYtmQKT2UzZfDMZOvnXrVwED+9tajuj40g2MCnpE36Fj35R/uFVSasXSd4tKP2/kDVZdqbHozdS/eeNeWsGsiiKx64dPWtQYrN3lWYkVxxslM+CXnW8mQwSyr5yQII5ilK6UfgGHWIeWdf5hUS6Jj2X7iAxNm21ws0KCSCxGngRqPelqYcth7j9pLaFesAaRJVWUlDEwHGsmKn6d2eozWwSwayXnLsRcVIIGw1mfIc6NsYULgsfbBJ/R27kkyTmw6PqfSPICqUpLCaLNcZLhg1rD3lsdUqMUPaB6lp1g7wdNudV7FKqOVe4qsN1YMCPMRXTuA4gHCWCSJ6pJmP1QK5B04acfiCNs/yUCuqe+WGFZmKymP7CVa8Kri0pnOI1B381bn5H3qr4Ua1b+Ga2QPP50Wkf8Akf7EapewSMMlwMvZzKD2dNRodvSm+F4nc53H9WJ+dQcTwg6vMBqDJ8pg/T2oLD3aZqJSjLhjNKoyhhrot+D4g3N3/wBRpiuNJ+9m896qeHvUfaxFVfVsTypMtOmp8OKLDYxWWdJ9aJHEFjZqrq47xqReI0xaq3yxb0dL8FgXHKCDJ9qkfia+PtVe/wASFRvxQVP4qx/QP4GpfZH0o6OLjbiOSoyqV7SBjEyI105+9DcP6FLZIYMrRqFKQs7yYNFjig76IXiqkb0t2TfY1U1w6RhVvFpZlUDkus+PKq1014Ot2w7sq9aASrqIJIEww56CKsN7E+opdjb8oQQZIJAI0K+vfQRk0w5pTWGcUY1ETR/GrKpedUMqDp5EAx6THpW3R/grYq+LazABd2j7NtBmZvYQPEitLcsZMZxedoDNNOC/5n8J+YpUDpTTg32z+79RUvoKv5ou2AYSJEgQSJiRIkT5TXsY4LnKIWSQJmAToJ56VFhfs1662tKNZle6UvpbHix/lH1qutvTzpQ3bQfsk+5/pSM01dGXe8zZmsisCthUiTS5yray3KtLm9YrjiZrVTYcaHwE/EVEpqew0BvFY+IP0qJdEx7RcOkXCbl2WVAZt5dGYmc6vszHkDTLC4q4lm67AqDYsq0jbqlyk+o0plh8YGtKcqDsj757u6KBxOOEGcgHOdR61VdfCQxXPyivXuPOWOS2rqNJCsfiDAqqcRZnuuxUgkzAB0966bwK1nNwWLi24ILhLds9rbUNMHs1Un6QCTLvuaOMuWiHH2pjHDHWrTwl+x61VcOgzVZ+FQFjz+lI035ha1H5YwuAMIOx39arj2urcqeW3iORqyAUPjeGrdiZBGxG/lryrRtq9SPHZS09/pS56YqW9HOt/wA8NEjo+n61z3X/AMaz/wCnl/Xf4fhVb8JIuvX1/TBPz814480cnAEnVnPqB8hRVvg9ofcnzJPwJqVpH5YD18fCEy4tjtJ8taPscIvuJjKPEwfanWGQKIUADwAHyqVr+kUxaWK7FPWzfSwJ8JwrtgXW7MgGDGhIH1qTifR25buFkDNbns5e0wEDQqdZmajxd7R43ymPMCR8atuGxBZVYahgG9CJ+tVdSlXJbSxp7JTTcmVG3ie9wbYGsiDIOw/Go+kvSALh2ZjlmD4wPsJ5mD70841wZGV3VT1oBYASZIBMZCYk/PWua4jh2Ix+J/Ngj2rdppuFhqD+s3IsRooHy2VDbLksTs2rCXIk4L0fu8QxDZAFUtmdz9lATt4nuHOOQ1rr1jg9jA4G+lhQP0Nws51dyLbas3yGwojhvC7WGtC3ZXKo9yebM3MmKD6VYnJgsQTp+icerKVHxIqJWubwuhMa1FNvs4TTHhB1nyFLjTTg1wCQe/wrRfRTq+aLrw3Bl7RIIGVWcyQJAaNJ3Oo0oa5vWuGx65Qp0itjcBOhB9aWaZV+kDze8lA95P1pSaY8aP6Z/MD2UClxpqMuz5MytbVqprauAIm3rLCtTvUsaVxx62aPwOXLdzGP0Zy6xLZkgeOk6eHhS9d6Z8PSUveFon/8lsfWhl0HD5IufQe/YXCt1roG6xvtOAcsLG523rPSnimGe0lq0+Ytdt5ggLdgGWiNztpUfQrhgfDZiimbj6kA7QN6eY3BqiS+UKpB22PIjTfyrOk0pl6K9oi6D4xVuY1tYJkaaxNw6jkaoBNWDh/EepOI1PbJ2E75u/b7VV5rbE6CrUI4k2V7Je1F0tDtVZuEp+jJO2aB5xrVaT7R8z86s3DP8lf3m+QpGn/MQ6/8tjANWRWq1IK2kY77NlFZrFbVIODZFraK3Stn5VDCwarUDNvRBoQ7v/fKhYSF2Ib7XrVg6KYothLR7ly/6SV+QFV29u1Neg3/AMJ/G/0rM1fODT0vTLM2o1qHJ6+tZw2w8q2t/aqgy2YXDg8vcfjVP/KoRbwBA0z3EWPKXP8AJV2vbr51UPyvf/Lj/wB23/8A1TKvmv3F2fFnEKwzFToYPgazXhtWsZhLbxz82JphZ4o2U6nQT9lSNx4eNJ0qZOfl+FCw1J/ZNeuFiSdyZqA1uNhWhogDK1k1qtZNccRVPb2qAVNZrjjxWm/DLc2MS3ciD/VdT/xpW1NOGf5F/wArf84oJ/EZX8joPCsNdsJltiEmYA0BOpphib5uIUu2w6ncAwfYx8DRabVqfs1lZNHBz+/0RNy9eFpmULkK9YrdrMNRmInQjfWgm6D4saAKR3zXT+VaU5XSQp1RZ//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hQSERUUExQUFRUWFxgWGBgXFRcXGBgVGBcWFRcXFxQXHCYeGBkkGRQXHy8gIycpLCwsFR4xNTAqNSYrLCkBCQoKDgwOGg8PGiokHyQtLCwsLCwsLyksKSwsLCwpLCwsLCwsLCwsLCwsLCwsKSwsLCwsLCwsLCwpLCwsLCwsLP/AABEIAMkA+wMBIgACEQEDEQH/xAAcAAACAgMBAQAAAAAAAAAAAAAEBQMGAQIHAAj/xABHEAACAQIEAggDAwoFAwIHAAABAhEAAwQSITEFQQYTIlFhcYGRobHBMkLRBxQjUmJygrLh8BUzkqLxJHPSFuI0NUSEo7PC/8QAGgEAAgMBAQAAAAAAAAAAAAAAAgMBBAUABv/EAC0RAAICAQQBBAAGAgMBAAAAAAABAgMRBBIhMUETIjJRFDNhcYHBI5Gx4fAF/9oADAMBAAIRAxEAPwAVb2Jtgz1wAEntmAO/ePSoLmMLaMZI3ZgPnFT4nEuYC5Qig6AiZ2lmO/8AxQZNwAShaPWRWRuHYNiFB7L+34ctq9fwZZMzZWg6EjWRr5UJdxC81I9KyvE4UopGU94EiREg8qnkJY8mz3Y3VfQxRWAsK6uz6RAUTvM+9K7lsiO3MiQd5969iMRoArQoGpM/a89ookR+4yv8OQKTtAPOlrXu4+8R6k0C+LgaQ7eLgAHykE/ChXxd5tTmkeAII9NKNRIyMH4solRDE6TqqzyG8mo+I3/0aOA7BpEfYCkb6mRvpr3UqsXrrtlFsXG5jq9vNhEVabHRTEXLJV1CqxDFFdoJGxOh766co1/JhRi5dIrQ4nZG7XNd9AR7gg/CpbuLFxf0d1BElgQU075I196MxP5P3Gwcf6W+eWgV6HX1cZDr+0CvpOoqVbU+pEOua7QE2GunaG/cdW+RqO01xZR1eG2lTIbkRVq4d+TtB2r1xROuUEADwzHX4CrTg7OEsLCvbHm4+pmlz1kI8R5Djp5Pvgo/B+juNuRDOg/aJOn7hn41csF0FSP+oKOe/Iqn2SPiTTXDcWtvK23Ro1IRgYHpUxuGs+3U2yf0WoUwj+pJhsHZtCEQad4HyFSviyaFrcLVRxy8ssZx0eZ6japG030rQnwPy+dGo/QLZHlrdVqRbRkgjUGNDPIH61KqUxIAiCVsLVTFNQO//mpfzc0RBALdZ6ujVsgCT5VrhrPIDvM78/79qhskDyVvcw+lFG0ZjY7aeM60Q+H0ocksULhql4jY/RH0+Yo4Yek3TO66KqqSARrHgRUdkR7FJw4DDQRrJ/vzrxxdsffX3FKLWAuOwMO3vHxohOit4gaAebCg9q7Y7kut78nQUlluySCO0gO/iCKr+K6BXl+xcU+rL8Na6GnSnCXBK4i0Qe9o+daXMTaf7NxG8mB+tarWDO7OK41ntuUdpKkggmQYMe1Q4q+uhGQgjXlB571npTiW/ObwA2uOASIEZifXzpLiL1vKOsOZu5WBA9j+FNjBsWGYnHEqECFgDIgaAneOfyonD9H8RiVLJZuPlGyGAPCT2Z8BqaDuXiyAYbMFjtZ7VtB/Dcks3zoC/fKQvWF25qGIUd/n8KdGBAPjHhipVlK9kqwggjkZ1FRW7uo0b0ifDlU6Y8jeDPhWTj833dPQexApuATCcbuoAA7rHc5Fbtx2+d7l0+dx/wAai/MlcjKxAO+aSQe4RvUmJ4YFKZJfM2USsS3cs6HehcYeScyMJirzzBdv4nMeZzRUSkndlHmSfxp5Z4LjYCC2yqdO1lAjn5Va8F0Kw4Vc9vM0anM8TzjWq1mpqr/X9hsapy/7Od2cMXdUVkLMY2ge7KPhVkt/k9vc7tseQJ+gq64Po5Ystmt2lVu/Un0JJii8tVZ6xt+zgdGhL5FV4L0Ka1cDvfYgfdSUB59ozqPCrVnH/GtYv6I3kaGRma0wUEnNl1jcAn58vCq05yseZMfCCXQYjSYEA76nv8B5V5LgJYEnQTpAGnlqPWocBYfrFXlGoHfuDHcNNaKwOBE3NeUNpsRpp6rPtS+EN2gaX9D4Hloe6J10mKNaYX3Gnf4f3vWl22FQkgLEmNxEAk+c/KqrjelbXGKjsWwIXKZMbHMfHf0qxVW7HwROUYYLrhrIzHxOgGvdRFq2C2g2Ma6f3tXP8H0gZNAcvfz023q04TjwCB5zDQNtIPnNPlpmllMrepljy5YM+Hy5VJcs7czHwqbDXFuAMuoP/EGizZkaeHzqu12TkHt4fs7eH4mt7OE9qZW7FSLhopMidyQoGBGaDrp/TeiHw2lMRYrzoANSB50s71ELBhaxxHBgpsJkaxRrX0HMemtRYnFqwgA70LUnF4QUZcor64CTMa7ifWsX7JDR5fKm0V5rE6xVeOns8lj1Ec7tXcHcUELbynUEafhW3+HYQ7QPJyPrVfRAoAUQANK0etrZLxJi/b5SLMnDbcHJdugEcnJ5g93hWz8MYiOvYjudUcf7hVKuYoDnQX+IsDozD1IqVG3xIjFf0WDpXYNtC022kAaIqa7TC6eNUC5iiSe4/wDPzqz8Sa5dwrHtuE7THU5RmCye4SR8Kqdq3V7T52+7so6jClhdBNu6B93+5mjWsEgSIJEgepG3nTThXAQVBYxtodgJB184+NWO10cznOSCdgOW7N8yPajlNIKFLa5KL1UHu5D6/HT1ppxPjLNbw0/5lktqdQfslD4/ZI9KbcU6J3cnYTMcwiO49kz6QaT47CC3bu27gHWI1vLqdJMt56GKFyjLD/8AfX9kOuUcl44Z0nw9y1b6y/bFzKpYHs9rmO7enOFx1q4wCXbbE8ldSfYGkHDPyfJfwtlhhyrsisXa+QGkA5gig+caU64B+Ta1hri3SWe4pJB2USCNue5rEt9BZw3n+C3FT4zgYXxBjwoPNI9e+tukfDLr3QEfKuXXUjWfCheE8I6lSCcxJkz7UuPKzklh5t6Nz02+lR4YL1BJGYZhPInWB8QfbxptbsAW2ZjAAEnu1GtQJxXDquUBmgyMi5QOQ+14fOuTYyPRvw/DMbo7OkAA+GoieY0nzorA4Rmzk6jXKBG2mX4g/Ghv/UgmUtxpAliRy+6NOVajjVw7ELOvZEa0Siw8NibpivU4dV5uT3jsqZOh8WH+k1QsJaDnYz8KuvSktc+0SYAGp8ZP0pNw/BhToI51qUrZBFdw3zeTW7wAEFtRpEUFw1Llpmtt9k92w/a76tCqTpQPEMOV15imb/sKVC7RZ+gt4/pLe4EMNRz0Pl92rculULotxNbVzMxIUqwP+0rp5zT/AB3TKyqzDAEGCeyO7Q1Tu+QmKLAcfGy/Gom4hcO0DyH41za50uCAC3iL0AfeZLkx3lkNA4j8oWIH2boPnZUfEMPlQKtsj2o6izud2Pv+FaG0BqT7/wBa+fOL9L8c91z195dTCq7Kvos10Pozw+9f4f17FmOW4czNJ7MifhTZaaUUmRCyLeC93MdZX7Vxff8AChLvSfDr96fIfjXLDfuHdm9B+FCPiGgdqfPWoVD+yfUR1G/07tLspPmQKBb8o4n7C+5rmV3HPsI9v60I+KeTL8/1RTFpk/IDux4LbhcLmaBMwaiucPYzCsY7gT8quuH4Oo1CkmYp5gOEzbXTcfU1Wnft6RY4Z87XOIdph3Eihhi2LmsFf0twftt8zUuD4XduXDkRm8Y05czpWt7Ussp7pPGC4cBxVv8AM7ltnAa7mTLOuwC6eYnXvpI3A1GJVFJUZQ2hkgx4zzIq1YTDizaVQiFlXVsgktGZtT+0SB5CluDvreFu6NG1kTsdAR5SKrVT+TRZ2RksPs3uYQrGZFu6aHUD1TYeYNTYA9W2YZlG5UMY8ZViRPrTzA2lOjVpxZFC5UBymZGhJ8Bpz86apcYGenznJBxvilxbiC1ccIyK3YVfvCdS3kRp3Gqf0ist1hdizZivaYQTKAifEgesHuNdDweKtXQqvbHYAEyRzJAkd0n3qpdP+IlrotgmAAd9Mv3VjuBk694rovlJC744jk690Z4rhhhMODdQEWbYMmNQizvTG5xGwNesU/unN8q4twjpdaW0q3EEqAoygnQACT405xfTJbIXLbADKGHkZ/Cseejlu5RClHGclzx2MDsSoJHlQgtMeVVHCdMbt65bRcqdY2QMxyqDIBJaNAJFbXeKXTaLm/ZkX+py9Z2v+5G3VftUxUOPBLmi53sxtlDcCqd9vOgU4fYX7Vxj5f0FUXi/Gnt9dbZlZlMB7bZkPeQ87bbeNJuG8fuksTcZVUA7ZjqQI96sVaSdnEQXqFA67ZxWFUSLbtvqQdYMHfxFexPS5LQUpZt9oxq6qRoTJEbafKuf4rjoylcoAm4rEmIGrFgw1EZgKrV1It5pMZiA25aBAjuBM6+FWYf/ADLn8uAJ6uHjk6FxLihxDXLhjcEAagkAqNe7s1Ws7AyQ/i3WDU/ud3rRuCGWyBM6kHbkSv0+NYvqI2B7zTNvptw+uP8ARZglOKkuM8heMxlxbaEEgsJBEE7xUnC+Km9KsSYH3lysCO/wqW5ibLW0BgsoiATIGutT2CgXsgFvj70uT45H7Ocp8AfSrGKmHzLoeyBEeBPwpa3E8C+GRXv4oP1TFgEDL10yirOy95+IqHpUIyLlzM56zLDGVEgCF11kjT9Wi+E8eVFzf4HYfKQpbJe0c6gHrA/9JExIqVhrJm2rbLCHnCugFnD2Eu403Ll1xItKSMsicukFmA3MwPjUON6CYTFArhxcw16CUDtnR45TLR6GR3GrPxBhcQYsTct3chM5pshRtlXUdotmPfvtS3huFW6QlolW3m25IWFK52IMTPLcn1pMrGrElJfth/8APQ+FSdTltf75RyPiV24t5uunrQxFyTrmBiCYE7V3ro5xh8Vwpb10KHa3cnKoUQGdB2RoNAK4v+UDEI/ErwQjKGCFzOrKoVmJG5zAifCux9FMOLfBrah1cdU3aScpl3OmYA841HKrM+kVI9lH4pgChMRB1038qr91dB5VeuI4bMp7+VVDiFuI8v6UpInIoK9oUFcXU+Z+dMI7Q86DuIQTIjn6HUH2NNQLO238UqjW/bHgpk/7aHu9I7uRVtZyAIDABZjnJ1rmfQ61dxF91zEhbbNB23UfWrbwS+6qiaQMw2He1ZttW3gu7cdlevXLdtmC20VgTOgmecnnSngnEilkKDHabl3mrNiOFh2dhozAkkmBOUn6VWeE4Zjh1bWCxH+4imR2uLz+n9gvOeCPGY+6XIUOwEE6MQBAJOg+dHcIwORQO6fjrSxuG3LmNdBOVYLmTosDTzO0eNW7B2JJqzwkkvJ1afMmG4FQQfGluI4fdGqvp+7r6UYpKeI+VE2MZGoo8PwNU8PkDweEuQMzdkGRKZWmNtDBFUHj2L6zEXGnSco8l7I+U+tXrpBx53Tq1K5joTmEgHT3rnmKUg6qBJkHXlpAFdW+WJ1EnLonPFWyKOsY5bbWgpRCFRmLsFJ2liTO+p1qzccwhCYckaGyoB8Rqf5h71RluSYmN/r3V0LpUzK1lJJC2EIHcWUSf9o9q65NYwV6+mV/82q5cN/Job1i1cF5Q1y4yZSpgABjmzT+x8ar4tQgJ08+/upxwjp9iLdlLHZa2iuAMvaAbMD2v4jVOyU2vYNSSfIj43wNsNcuWnKs1sxI1U7HnuKxgcR1hRGtoe0sZVVB9oRIUDNB76I6R9KbuLNtQqApbFsRmJbXdjG8Udw/otctNZu5lcdZbzAAggFxqNdaZXdKpJyeJML0t6eFlIdcZ6AWrWHe5ncsEckECCSc8n1ArnT4h1ICwAIgRppXb+k5/wClvf8Abb5Vw7iOJyNEfH+++n0au+Ta3MXZVWlnAy4Di2zlXMhjmH70yfeml+4Rc1aFO2hOuu8VWuFXmu3QltGZt9I0A51ZbFzNvvRucnJ7ux9UVtSXRvdui2pC5WBiImfIEge1G4C/klm00Nb3FtgElpI2G8mg7SG4twDZUYx3tBhf750uTzwPS2vgWcU6QXxeTEWH6m4qBAVI0GoaJ3me75UtTphjczf9ZeXMZfLdcZj+sYO/l3CiuO4e2tnDsOyzobjb6gtKb7afMVnDfk+xBUPHZYAjVdmiOfiKLG1YkUpRk5E/AOmuIwpYpez52zMLkupMGSQdcx01B5VYD+VO/GVsPZZG0IRrlk+MOpn2qmY3glzDMFuCCRI1B0k7xzrNu0GJDToRzjkKF4RMYSk8Fh/xfCA5rfC8NIOhuX77mfWuncFuhuFIQiWwbU5EzFVljouYkx5muOfm4ykByAPf3rrNglOBAqTIwsg85iQfelxkpBSqcOWLcQwAO9VzjC/ejlVZ4d0jxTXCruWUAg6LvtuB30zHEizFWMwNNB3byIpkljsrxywPOCw050uKanzPzo3FsEMxPdEjXv8A77qVi837PufwoonNHS+hnRlsJjLwZlcNhyQy7GbluaDw3ESLxUbhrkCNMuVzOad55RUnBummW9ca5nZChW2qxKDMrmTpOib76Uns8RC3+sIkakAgbOCNe/Q7VXl7uWXLHnODU43EOhyi0hgzmuKpiNxmOu9C9EOjmMvpbzMbWFHaG2Z9SYTnqee3nV44J0KtMVuXgTppbP2ROvbHP93bvmricKCIEADQRyjaKu0UcZkijZd/spt3hyquUKAOZH2ie9juT50CMJlPhVwxXD6U4rBRVqVMJLoVG+cemIrtLsarFGyLJA1jupzewM7afEU24d0UD24ZyrTmDAbGCNRzBDER+FVnRYuEW46mt8s5DdwLOzOqsQsFiBIE7SeVDLw67ejKJGw1A8966Pf6MPh+tS5AN1lCkHsMBudtdRJG+tQ4zBHrycqATACCBp4d9VZ2SrWcDIxjZPvgotroXiJk2xH76/jVm6Z3Q95AsELatifEKAR8Ksd0RHlVYx/Brj3cReEwvUqgG7ElQ5AjUBZ8qTXfK6WJY4DspjXH2/YlmK8+M7MAEeI86c8LwtoF+vt3CRsJyjxzc+YoQYK24aCwBZMsa9klpnyjfwpm5eRSrljK8m3D+JIMOBobnKQO8kST4RTLgHTBrt+1YCwOttqSZ1GcDQctqg4jhrdqygU58pUAwo17RM6a0m6Bvm4ha/7yfzk0z04zW5/wF6u32L+fJ2rpbh/+kukfqGuAcbYdcVMyI28q6b09/Kfbyvh8MFuSMr3D9geCR9o+O3nXKMTj2ckk6mmUUST3PgVO5LjsP4BxC5YW8FAXOsZvvAExp3aTrTzCnOq98VVsDiIYiAQUaQSRJ0jbxA9qsmGtFSQGDQcwK7RsfSRTbIJPKDplmOAu5bYEDnTjA2OpAndpAHeeZPcB70tt4jq7gMSZ1mIjwBHKZ0NTNce4c0n03jeBQ+n9l6Ai6a35xAXTs21WOQmWiOWhHtRydMRctojoq5ABIzQYEcjImqvxHEF7rsTJLHfw0+lDZqfKqM44Zlu+UbXKJeOHcAfFYq3btG2S65gQ8quhJDE6gwp0pHdTJeYM2zAaag6ASPClVjFsplSQfAxU640lgx1Pf3/3FVpaZrpjPxW6WZDy/ZWAwjQt+AHvXV+ILl4B/wDZr8UFcc/xEFQCpKzmOXf7Ux8PjXZukOnATp/9Jb3/AHE3qrXCUXiQ66yM8NHGeBJoZJiCxHIafMmKMuX8rAn7XPx8/hQPBYKPvMGe6IkfH50bet9rKdSAD7/8GnT+TKscYNcbiM0ARplHlofwHxpPJ7qPe+J9dPSh+qJ1+oooksLRQD/WrB0Y4cLl4OwlbcN4Z/u/KfSkMVeuBYfJZUbFu0fM7fCB6V1Ud0grJbYlpwlwwPE03w9zSk9hgoAIOhymNd9R400teGv97HurWSMxvkyG7RQ92Zf3ToR6H51BiMPNb3z2rb9xyn91uz8Gy0RaXMviJHqKlohMVWeFjNNOrFkAf1NYspIBqYCoJIcbgUvJkuKGWQR3hhqGU7qwPMVy/pJmwuLRGlhccBTtKsYB8wdCO8V1beqj094aLtgXYlsO63h4qCM48iAD5pVa+pTg/wBB9NjjNCe/v6ChuHX4e6P2x/8Art1jC44XVDxE8t9iRvVe4jxl7V26q2S8sDmn9hBAHpWBpl72mbWo+CwMMU6u73w7hVYoysRkLrCyo8Vj29lHHSlrK1uVD6kTtB+WtLlx1wK46m5LMWnNoCQB9nY7UNe4jiCO0pIH61tToK0nGL+g69TVXUo7HuXORtiMSv5vbyzmBWSdte4c6qOFvFVcgwSwEz35p+Hzo7FcfLKAYI3AyLHsKBxKqLVuDJbM7eHayqPZZ/iqxWscMx5vLbRE71rOtasdaytWBI86P4PMHb+Eegn605sHK+YAREFde4A+5E+tDdGrcWR4kn4/0p9grCEzczZdR2YmY7O/LMaTLlmtVHFaIcMma4rOuYAgkbCOfvtTzFX0S07gAAK23IdwJ5D6UqGHIjWoelmIyYUrzaB77/CahLLHSlsi2UJmmtANayTWKsGGbA1sXqNTWHaoOCsPiyDpXeOP48XejvWLoGw9sR3EZVI91NfPls12TA4kt0Vafus6enXyP5qRdFcMZB+Dn/R77Nz0P9PnTTHui4jnOQA+MA/Q0r4AvZueaH4mfpUmN7eIZphYj4fiKrT+bGroDfVvM/SgHVpOp96Lxx6tZBBJM+Xn7UJbtuQCFmeelOjwsi5D6K6JgUllHKQPj+Fc+tLLAd5A9zXR+BJN3yJ/v40WkXf8f2TqH1/P9Di//mMp2bTyI2NEYdp30dTlaN42B8aFxySzVItwlRcH2l0cd4760jPCbz6Mp3IJ8Mw7u7YaVNw7ESX8ww9RQ+MMqHG2jfRh7fKhcJch1jaCD5LI+lSllEZwx9hm0PmfmamNBYJ+yKKzaUDGI8rUqxdqc1tgYuZk20gg/Qn3plWLmo8tfahIab6OV8BtFbCg7y38x0oTHYabjH+9hTm3aCgjNJDNPZI1ztOppbfPbPnXlHxNnqI/FARwJqJ+HSDryNMSa2sW8zBe8ge5ijUmc1wULiHCbajMz6DkIk+A7vOlWJuBoyqFHcJPxJkmrP0+wSWb6WVbTKGYxEZiQB5wCfWqq51rcpeY5MOziRqK2rwrNtJIHeQPfSnCy8cGw0W0H7I+VNVPZjxn4mouHrEAUQ9kdWz5l0YLl+8ZzGQO7T40g3OkkQ4e6c4XlNI+nWLl1T+L6D5n2pzZMFT41UOk2Jz4hvCB9frRw7EaqWK8CsmvLWhNZU00yj071GWmt2OhqFTUHEy11To/jA/RrFW+du/Ho5tOPiW9q5Spq8dD8VOA4hZP3vzZx6XGU/zLS7PiFDsTcOxBRW10JHqRt8aMvDSfX+/ehWwcDlRV62eqB8I357VUsSbyWY8Ffxd7MczZgp0B5GP+aY2ukpVQBbWAAPsT8YqDi6gKipLfZOpJObLBEHYTOm2tCdVe7vlTtqkuRO6SfBZRcy9oa5e17a10/oq4f9IuzKGHkQD+Fcukc5jwrpX5PMMEwaQSw1gnQxmaNKLR9tE6npMdYsxd8DvWUPVvO6nQ+RrPFU2at7Ci4niND41pGeSCzlzJurCV9f7+FLsK237jfQUww2nYbQjVT3juoDAJ+kK9ysPc1K8kMPs4mB5Uel6aToCKY2jt5UDCTDAajuGtkNa3hQhlE4vby37g72zD+IBvmTSK+e2fOrH0nQC6G71j1BP0Iqi47GOLrw2mbaAa85bV/mkkb1Vn+KLY2zUTwnW/bH7a/MVWxxO5+z/pP4086JYnPeZrm1pOs7I5qRvM6RNB6bQz1IspX5RcSH4lfy7KwT1VQG/3TSE70Rjb4u3muGYY5teZOp+M0KW1rcrWIpGLN5k2b0RgBN1P3l+YoajOFLN5POfYE/SjZ0fkjoWAFRXW09Kjwd85D8Kxd0Hw+QpBt5M5tKoN+8WYsfvEn3q546/ltue5T8jHxqkRTIFDVy5SMMayhrU1gUZRM3Doa0Wtn2rSK44mWnfR/ia2kvq5I6xFUGCQCtxX1jXYGkltporDYV3zZFZoGY5QTAkCTHKWA9aGfQcPkgrFYtS8q8j1+RFRNcLiATESeXMe+pFT2+jGLbRcNiD5Wbn/AI1izgG/NnvBWhGtqWA7Iz5zBPeYWKrcFzc3wDW8LuZ22rbqT+t86lwF7XWDW129qdBRbmK9EtvEcGtkkDCYl4+9cbIp8RkQ6fxV0jo/hwlpVAAAVdAZjTaTrvXM+B3m61ALjKs69phoNYgHwiumYLiloaZwNB9oZR7sAKZo45yxOreMIY37eZCOY1pbhbxQyNtjTPD3QwlSGH7JBHwmgrlmGME67iAfrWgigHu6soaGEcxrB8qAwn+dcPL8RNFYLN90g+Y/rWuzNKhT4bHxqCSMfaoxNqCs6k0b92ukcgiya3eoLDVO1Aw0U/pXa0U9zEe4/wDbXL+I4oC68kfaPOrZ+Urj72cSLcqEKK4nmZZTP+n41zm/1t12dQCGMyB7/Gs6dO61y8GhC3bUorsZHGr+sKzc4vcS1c6liMwCORocjHaTtJgT40Pb6MY1gSLTwBM5Dt7ULc6yznRiCWUA/s8/euVUfBDsl54FdxTABO2gHd/ZqKakeo2q0VyWjuErN0Rvr8iKX026PEC8Ce41zDrWZItyJCgDyqfEYtmQKT2UzZfDMZOvnXrVwED+9tajuj40g2MCnpE36Fj35R/uFVSasXSd4tKP2/kDVZdqbHozdS/eeNeWsGsiiKx64dPWtQYrN3lWYkVxxslM+CXnW8mQwSyr5yQII5ilK6UfgGHWIeWdf5hUS6Jj2X7iAxNm21ws0KCSCxGngRqPelqYcth7j9pLaFesAaRJVWUlDEwHGsmKn6d2eozWwSwayXnLsRcVIIGw1mfIc6NsYULgsfbBJ/R27kkyTmw6PqfSPICqUpLCaLNcZLhg1rD3lsdUqMUPaB6lp1g7wdNudV7FKqOVe4qsN1YMCPMRXTuA4gHCWCSJ6pJmP1QK5B04acfiCNs/yUCuqe+WGFZmKymP7CVa8Kri0pnOI1B381bn5H3qr4Ua1b+Ga2QPP50Wkf8Akf7EapewSMMlwMvZzKD2dNRodvSm+F4nc53H9WJ+dQcTwg6vMBqDJ8pg/T2oLD3aZqJSjLhjNKoyhhrot+D4g3N3/wBRpiuNJ+9m896qeHvUfaxFVfVsTypMtOmp8OKLDYxWWdJ9aJHEFjZqrq47xqReI0xaq3yxb0dL8FgXHKCDJ9qkfia+PtVe/wASFRvxQVP4qx/QP4GpfZH0o6OLjbiOSoyqV7SBjEyI105+9DcP6FLZIYMrRqFKQs7yYNFjig76IXiqkb0t2TfY1U1w6RhVvFpZlUDkus+PKq1014Ot2w7sq9aASrqIJIEww56CKsN7E+opdjb8oQQZIJAI0K+vfQRk0w5pTWGcUY1ETR/GrKpedUMqDp5EAx6THpW3R/grYq+LazABd2j7NtBmZvYQPEitLcsZMZxedoDNNOC/5n8J+YpUDpTTg32z+79RUvoKv5ou2AYSJEgQSJiRIkT5TXsY4LnKIWSQJmAToJ56VFhfs1662tKNZle6UvpbHix/lH1qutvTzpQ3bQfsk+5/pSM01dGXe8zZmsisCthUiTS5yray3KtLm9YrjiZrVTYcaHwE/EVEpqew0BvFY+IP0qJdEx7RcOkXCbl2WVAZt5dGYmc6vszHkDTLC4q4lm67AqDYsq0jbqlyk+o0plh8YGtKcqDsj757u6KBxOOEGcgHOdR61VdfCQxXPyivXuPOWOS2rqNJCsfiDAqqcRZnuuxUgkzAB0966bwK1nNwWLi24ILhLds9rbUNMHs1Un6QCTLvuaOMuWiHH2pjHDHWrTwl+x61VcOgzVZ+FQFjz+lI035ha1H5YwuAMIOx39arj2urcqeW3iORqyAUPjeGrdiZBGxG/lryrRtq9SPHZS09/pS56YqW9HOt/wA8NEjo+n61z3X/AMaz/wCnl/Xf4fhVb8JIuvX1/TBPz814480cnAEnVnPqB8hRVvg9ofcnzJPwJqVpH5YD18fCEy4tjtJ8taPscIvuJjKPEwfanWGQKIUADwAHyqVr+kUxaWK7FPWzfSwJ8JwrtgXW7MgGDGhIH1qTifR25buFkDNbns5e0wEDQqdZmajxd7R43ymPMCR8atuGxBZVYahgG9CJ+tVdSlXJbSxp7JTTcmVG3ie9wbYGsiDIOw/Go+kvSALh2ZjlmD4wPsJ5mD70841wZGV3VT1oBYASZIBMZCYk/PWua4jh2Ix+J/Ngj2rdppuFhqD+s3IsRooHy2VDbLksTs2rCXIk4L0fu8QxDZAFUtmdz9lATt4nuHOOQ1rr1jg9jA4G+lhQP0Nws51dyLbas3yGwojhvC7WGtC3ZXKo9yebM3MmKD6VYnJgsQTp+icerKVHxIqJWubwuhMa1FNvs4TTHhB1nyFLjTTg1wCQe/wrRfRTq+aLrw3Bl7RIIGVWcyQJAaNJ3Oo0oa5vWuGx65Qp0itjcBOhB9aWaZV+kDze8lA95P1pSaY8aP6Z/MD2UClxpqMuz5MytbVqprauAIm3rLCtTvUsaVxx62aPwOXLdzGP0Zy6xLZkgeOk6eHhS9d6Z8PSUveFon/8lsfWhl0HD5IufQe/YXCt1roG6xvtOAcsLG523rPSnimGe0lq0+Ytdt5ggLdgGWiNztpUfQrhgfDZiimbj6kA7QN6eY3BqiS+UKpB22PIjTfyrOk0pl6K9oi6D4xVuY1tYJkaaxNw6jkaoBNWDh/EepOI1PbJ2E75u/b7VV5rbE6CrUI4k2V7Je1F0tDtVZuEp+jJO2aB5xrVaT7R8z86s3DP8lf3m+QpGn/MQ6/8tjANWRWq1IK2kY77NlFZrFbVIODZFraK3Stn5VDCwarUDNvRBoQ7v/fKhYSF2Ib7XrVg6KYothLR7ly/6SV+QFV29u1Neg3/AMJ/G/0rM1fODT0vTLM2o1qHJ6+tZw2w8q2t/aqgy2YXDg8vcfjVP/KoRbwBA0z3EWPKXP8AJV2vbr51UPyvf/Lj/wB23/8A1TKvmv3F2fFnEKwzFToYPgazXhtWsZhLbxz82JphZ4o2U6nQT9lSNx4eNJ0qZOfl+FCw1J/ZNeuFiSdyZqA1uNhWhogDK1k1qtZNccRVPb2qAVNZrjjxWm/DLc2MS3ciD/VdT/xpW1NOGf5F/wArf84oJ/EZX8joPCsNdsJltiEmYA0BOpphib5uIUu2w6ncAwfYx8DRabVqfs1lZNHBz+/0RNy9eFpmULkK9YrdrMNRmInQjfWgm6D4saAKR3zXT+VaU5XSQp1RZ//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pic>
        <p:nvPicPr>
          <p:cNvPr id="2054" name="Picture 6" descr="http://sylwilsonmarketing.com/hazelwood1/wp-content/uploads/2011/10/Student_greeting_Dr.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4128" y="738772"/>
            <a:ext cx="3052310" cy="244184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newportjaycees.ur1honda.com/wp-content/uploads/2011/03/newpor-beach-jaycees-social-mixer-events.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95936" y="5157192"/>
            <a:ext cx="1882179" cy="1129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939283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Biography</a:t>
            </a:r>
            <a:endParaRPr lang="en-CA" dirty="0"/>
          </a:p>
        </p:txBody>
      </p:sp>
      <p:sp>
        <p:nvSpPr>
          <p:cNvPr id="3" name="Content Placeholder 2"/>
          <p:cNvSpPr>
            <a:spLocks noGrp="1"/>
          </p:cNvSpPr>
          <p:nvPr>
            <p:ph idx="1"/>
          </p:nvPr>
        </p:nvSpPr>
        <p:spPr/>
        <p:txBody>
          <a:bodyPr/>
          <a:lstStyle/>
          <a:p>
            <a:r>
              <a:rPr lang="en-CA" dirty="0" smtClean="0"/>
              <a:t>MA History Minnesota</a:t>
            </a:r>
          </a:p>
          <a:p>
            <a:r>
              <a:rPr lang="en-CA" dirty="0" smtClean="0"/>
              <a:t>PhD People &amp; Environment Geography Madison</a:t>
            </a:r>
          </a:p>
          <a:p>
            <a:r>
              <a:rPr lang="en-CA" dirty="0" smtClean="0"/>
              <a:t>Taught environmental history, third </a:t>
            </a:r>
            <a:r>
              <a:rPr lang="en-CA" dirty="0"/>
              <a:t>w</a:t>
            </a:r>
            <a:r>
              <a:rPr lang="en-CA" dirty="0" smtClean="0"/>
              <a:t>orld </a:t>
            </a:r>
            <a:r>
              <a:rPr lang="en-CA" dirty="0"/>
              <a:t>d</a:t>
            </a:r>
            <a:r>
              <a:rPr lang="en-CA" dirty="0" smtClean="0"/>
              <a:t>evelopment, global, and twentieth century history</a:t>
            </a:r>
          </a:p>
          <a:p>
            <a:r>
              <a:rPr lang="en-CA" dirty="0" smtClean="0"/>
              <a:t>Environmental Science and Social Science</a:t>
            </a:r>
          </a:p>
          <a:p>
            <a:r>
              <a:rPr lang="en-CA" dirty="0" smtClean="0"/>
              <a:t>Pedagogical approach to sustainability focused on bridging realm of nature with the world of humanity</a:t>
            </a:r>
          </a:p>
          <a:p>
            <a:r>
              <a:rPr lang="en-CA" dirty="0" err="1" smtClean="0"/>
              <a:t>Talloires</a:t>
            </a:r>
            <a:r>
              <a:rPr lang="en-CA" dirty="0" smtClean="0"/>
              <a:t> Declaration “ecological literacy” and “eco-citizenship”</a:t>
            </a:r>
            <a:endParaRPr lang="en-CA" dirty="0"/>
          </a:p>
        </p:txBody>
      </p:sp>
    </p:spTree>
    <p:extLst>
      <p:ext uri="{BB962C8B-B14F-4D97-AF65-F5344CB8AC3E}">
        <p14:creationId xmlns:p14="http://schemas.microsoft.com/office/powerpoint/2010/main" val="293201708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Global Prospect</a:t>
            </a:r>
            <a:endParaRPr lang="en-CA" dirty="0"/>
          </a:p>
        </p:txBody>
      </p:sp>
      <p:sp>
        <p:nvSpPr>
          <p:cNvPr id="3" name="Content Placeholder 2"/>
          <p:cNvSpPr>
            <a:spLocks noGrp="1"/>
          </p:cNvSpPr>
          <p:nvPr>
            <p:ph idx="1"/>
          </p:nvPr>
        </p:nvSpPr>
        <p:spPr>
          <a:xfrm>
            <a:off x="251520" y="1600200"/>
            <a:ext cx="6048672" cy="4876800"/>
          </a:xfrm>
        </p:spPr>
        <p:txBody>
          <a:bodyPr>
            <a:normAutofit/>
          </a:bodyPr>
          <a:lstStyle/>
          <a:p>
            <a:r>
              <a:rPr lang="en-CA" dirty="0" smtClean="0"/>
              <a:t>It is impossible to ‘predict’ the future and those that have imagined that they had such perspicacity have invariably proven themselves wrong like Malthus.</a:t>
            </a:r>
          </a:p>
          <a:p>
            <a:r>
              <a:rPr lang="en-CA" dirty="0" smtClean="0"/>
              <a:t>‘Forecasting,’ however, is an established scientific process where one collects diverse data sets and projects current trends into the near future.</a:t>
            </a:r>
            <a:endParaRPr lang="en-CA" dirty="0"/>
          </a:p>
        </p:txBody>
      </p:sp>
      <p:pic>
        <p:nvPicPr>
          <p:cNvPr id="4100" name="Picture 4" descr="http://upload.wikimedia.org/wikipedia/commons/thumb/e/e6/Thomas_Malthus.jpg/220px-Thomas_Malth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32240" y="548680"/>
            <a:ext cx="2095500" cy="27622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372200" y="3356992"/>
            <a:ext cx="2592288" cy="2308324"/>
          </a:xfrm>
          <a:prstGeom prst="rect">
            <a:avLst/>
          </a:prstGeom>
          <a:noFill/>
        </p:spPr>
        <p:txBody>
          <a:bodyPr wrap="square" rtlCol="0">
            <a:spAutoFit/>
          </a:bodyPr>
          <a:lstStyle/>
          <a:p>
            <a:r>
              <a:rPr lang="en-CA" dirty="0" smtClean="0"/>
              <a:t>Malthus correctly predicted famine and misery, but failed to anticipate the arrival of the Agricultural Revolution that would bump the carrying capacity.</a:t>
            </a:r>
            <a:endParaRPr lang="en-CA" dirty="0"/>
          </a:p>
        </p:txBody>
      </p:sp>
      <p:pic>
        <p:nvPicPr>
          <p:cNvPr id="4102" name="Picture 6" descr="http://www.colloquy.com/images/colloquy/v18i2-GlobeTrotting.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8224" y="5684399"/>
            <a:ext cx="1776500" cy="10445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796196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Living in a Global World</a:t>
            </a:r>
            <a:endParaRPr lang="en-CA" dirty="0"/>
          </a:p>
        </p:txBody>
      </p:sp>
      <p:sp>
        <p:nvSpPr>
          <p:cNvPr id="3" name="Content Placeholder 2"/>
          <p:cNvSpPr>
            <a:spLocks noGrp="1"/>
          </p:cNvSpPr>
          <p:nvPr>
            <p:ph idx="1"/>
          </p:nvPr>
        </p:nvSpPr>
        <p:spPr>
          <a:xfrm>
            <a:off x="457200" y="1600200"/>
            <a:ext cx="6779096" cy="4876800"/>
          </a:xfrm>
        </p:spPr>
        <p:txBody>
          <a:bodyPr>
            <a:normAutofit lnSpcReduction="10000"/>
          </a:bodyPr>
          <a:lstStyle/>
          <a:p>
            <a:r>
              <a:rPr lang="en-CA" dirty="0"/>
              <a:t>We live in a global world.  </a:t>
            </a:r>
            <a:r>
              <a:rPr lang="en-CA" dirty="0" smtClean="0"/>
              <a:t>What this means is that Middle Class Canadians are not immune to problems sourced thousands of miles away, or environmental changes that are imperceptible to us. </a:t>
            </a:r>
          </a:p>
          <a:p>
            <a:r>
              <a:rPr lang="en-CA" dirty="0" smtClean="0"/>
              <a:t>Most Canadians live in a bubble in so far that we dwell in a particular place, we define our lives relative to our friends, and chart our life course relative to inherited social values.</a:t>
            </a:r>
          </a:p>
          <a:p>
            <a:r>
              <a:rPr lang="en-CA" dirty="0" smtClean="0"/>
              <a:t>To understand our future prospects we need to understand the complex tissue of the environment, the natural systems upon which human civilization is built.</a:t>
            </a:r>
            <a:endParaRPr lang="en-CA" dirty="0"/>
          </a:p>
        </p:txBody>
      </p:sp>
      <p:pic>
        <p:nvPicPr>
          <p:cNvPr id="4098" name="Picture 2" descr="http://t3.gstatic.com/images?q=tbn:ANd9GcSpyUwL-nE6vuOqpg90wdIAxcthKnIiO8H0lq6dy2Bcbmk_WnmuQ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80312" y="548680"/>
            <a:ext cx="1495425" cy="18288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020272" y="2852936"/>
            <a:ext cx="2016224" cy="2862322"/>
          </a:xfrm>
          <a:prstGeom prst="rect">
            <a:avLst/>
          </a:prstGeom>
          <a:noFill/>
        </p:spPr>
        <p:txBody>
          <a:bodyPr wrap="square" rtlCol="0">
            <a:spAutoFit/>
          </a:bodyPr>
          <a:lstStyle/>
          <a:p>
            <a:r>
              <a:rPr lang="en-CA" dirty="0" smtClean="0"/>
              <a:t>As John Donne famously noted, “No Man is an island,” yet most Canadians are blithe to the global forces that shape their lives in often intangible ways.</a:t>
            </a:r>
            <a:endParaRPr lang="en-CA" dirty="0"/>
          </a:p>
        </p:txBody>
      </p:sp>
    </p:spTree>
    <p:extLst>
      <p:ext uri="{BB962C8B-B14F-4D97-AF65-F5344CB8AC3E}">
        <p14:creationId xmlns:p14="http://schemas.microsoft.com/office/powerpoint/2010/main" val="1163441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Summer that was. . .</a:t>
            </a:r>
            <a:endParaRPr lang="en-CA" dirty="0"/>
          </a:p>
        </p:txBody>
      </p:sp>
      <p:sp>
        <p:nvSpPr>
          <p:cNvPr id="3" name="Content Placeholder 2"/>
          <p:cNvSpPr>
            <a:spLocks noGrp="1"/>
          </p:cNvSpPr>
          <p:nvPr>
            <p:ph idx="1"/>
          </p:nvPr>
        </p:nvSpPr>
        <p:spPr/>
        <p:txBody>
          <a:bodyPr/>
          <a:lstStyle/>
          <a:p>
            <a:r>
              <a:rPr lang="en-CA" dirty="0" smtClean="0"/>
              <a:t>The beginning of the academic school year marks the end of summer.  Every debut represents an exciting time of transition for students, and also one of mourning for the warm days and simple pleasures that were.</a:t>
            </a:r>
            <a:endParaRPr lang="en-CA" dirty="0"/>
          </a:p>
        </p:txBody>
      </p:sp>
      <p:pic>
        <p:nvPicPr>
          <p:cNvPr id="1026" name="Picture 2" descr="http://t0.gstatic.com/images?q=tbn:ANd9GcQLfDoQKd2UjQAT6g3566yL-jcFda0Vc4UZB1msNqbSbyglbI5VJ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3407253"/>
            <a:ext cx="2705100" cy="168592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2" descr="data:image/jpeg;base64,/9j/4AAQSkZJRgABAQAAAQABAAD/2wBDAAkGBwgHBgkIBwgKCgkLDRYPDQwMDRsUFRAWIB0iIiAdHx8kKDQsJCYxJx8fLT0tMTU3Ojo6Iys/RD84QzQ5Ojf/2wBDAQoKCg0MDRoPDxo3JR8lNzc3Nzc3Nzc3Nzc3Nzc3Nzc3Nzc3Nzc3Nzc3Nzc3Nzc3Nzc3Nzc3Nzc3Nzc3Nzc3Nzf/wAARCAChAKEDASIAAhEBAxEB/8QAHAAAAQQDAQAAAAAAAAAAAAAAAAIDBAUBBgcI/8QAQhAAAgEDAgMFBQUFBQgDAAAAAQIDAAQRBSESMUEGE1FhcQciMoGRFEJiobEjM1LB0RUWcpLhFzU2VXSy8PFDY4L/xAAbAQACAwEBAQAAAAAAAAAAAAAEBQADBgIBB//EAC0RAAICAQMEAQIGAgMAAAAAAAECAAMEERIhBRMxQVEiYRQycYGx8KHBFZHR/9oADAMBAAIRAxEAPwDuNFFFSSFFFJLYBqSTJNMXd1BaQNPdTRwxIMs8jBVHqTWjdsvabYaMZLPSBHf36Eq5DfsoSOYZhzI/hG/jiufy6lqmssLnXJXknz7qHZU9F5L+tc5ROPT3XH6D2YJl5a46bjyZ0bWfaPYWquml2suoTLsMnuo+u/ERy9Aa0HVPal2jnmdLU2lvFnAMUZbPoSfz/SqnU7aW4gWOB2U8YJC7AjrmoL6fBDcd2yTyLwhQ5+Ev03HLbG+K76dbVau+3yddAPt8wPHzu6NznT7CN3naHXb+VpLvWr58rw8KTMqY81Hun5iq4yT94rieTiBzjjOPpmrJ7GGCUCeZeFT76ZycnOAMb+HSoTJGFOXfjDYwF2/PFPaxQw+ldR+kLVkfwNYgXN0G4lmkyfxEj6VaWHajVdP7oW9zcqI+i3DKM9fd3B+lV7wwd1xpK6t1STmT0wQKYwMjJwD1xmuHxaLh9S+P2Mhrrf1N/wBK9pmsROiG5W4/DcRbn5it00b2lWU+F1W1e1fl3kZ40PnyyK4VjfIAODnlmp2nzTiT34JO7Cb4Qj9efypTmYLULvqb9jKbBbSNyN+xnpyw1Cz1GATWNzHPEfvRtkVKBrzrYX15plx9osLiS3l5FkPPyI5Guj9lfaPBcFbbXwltLjAuQcRt/i/h/SltOYj8NwZ1j9QSzhuDOiUUlHVxlTkEZBB50oUbGEKKKKkkKKKKkkKKKw1SSJkcRqWchUAyzE4AFcW7e+0ebVZH03s7I8djkq9zHkPcHlhDzC+fM7YwOZ7U+2j6tcyaDpMhNjG3DdSJ/wDO4PwD8I6+J8ga1rRtPMCd7KuJHGwYbqP/ADFEO1eFV37vPoQPMy0x0JMzp2lRWyrI44pcAjOwTblirIDypSjPOsXJaK2lkReJlUkDHPasfflW5lurnk/4mRuvsyLNWPMw8RkUDjK4YHI57VEknjtrgR8SYkPuxqN+LJLE+gqinvb+e5iZJJWIbKqmBuTyGOfzzVq8T6fKtzeiOVJmy5EQ4o3xtv8ALwp2enWYZ7dj6lhwB5hxxWoO125PqQNdVYLtWLnJBK9CN/08Krrh2SOJ2BLTJx5367756+nOndYv1vbglAOBW919wSNuY8txTN23eRWCEAKtsqZHU8ify/8AVaLFa1Kaw/nTn/UaUvYtaqZjT7hIp/27kRH4vdzkeY8KaWQ8PAwBbOMq2QfnTbcKsDHxAgbk+J51Mt5dPWxcTwM1wRhWBznzHhVz2NX9YBOuglndZeRzI5lQENyIz7vnWxWl0Lqy7/uyuM8S+GP1rVivEpJPLpirXQ7yGBXhuCEDkEMW93lyPh60u6xSbqdwGpX+mU5gNqa+xLaMRLGvdsOA7qeLOd80lvDG1Q7mZIY4ru22TiAaJTz4iN16fTpmp5+EHHPoelZfIp2aN8xY6FdG+Zs/Y7tvdaC6Wt4WuNNJAwcl4fNfEeX0x17LaXUN5bR3FrKksUi8SOp2Irza43rZvZ/2wk0G+NneOf7Olb9opye6Y/fXy8RReJkNptbxGeFmMPpfx/E7nRTaOJEV0IZWAIIOxFOUzjqFFFFSSYzXP/az2rbRtLXTLGQpqF8pHGp3hi5M3keg+vSt5vLqGytJrq6kWOCGMySOxwFUDJNeatZ1SftL2ilv5chrqUCNGHwRj4R8hkkeOaLxKgzF28LzOLGCrqY9oVkgRbmRMsf3efujx9TV2B5YpCAADhGB0HhTyDNY3qGY+VebG8ev0mJy8hrrCzGKVKcUHOKalAMZUlxxbLwMQSfIjlWdPUIptw0knd83c8Wc/i675qoUE0G4HkHx/uUds9vua+JA07Sokn+0lHj4JG7qPbCjcfOrKW2hneIzxq/A3EvFyBqTw4z1qrvtais7wWhgkllJAVYsZOeXPFXtfmdRv3pyR9/AnbXX5Vmo5I+/iaZqMLW99PG68JDn3T0GdvyppZWWNo8KVblxZ90+K4O351edrIrkTQS3EKRoVwvCd89QfTbeqA8632G/foRz5059zQUvvrDRBGTk0kilmkmiCJaDMD9PGr66097qKKNkSO5WIFWT4CPA/wDqqDG9PR3k8cisJXyF4AdiQPLNA5VNj6Gs6ETx1ZtNpl9pNo8NvwXGS0bsApOQvpUxhvtTemzW8tsFt2Yhfi4/i4jzz4mkXVykTiLiAkYZHEPd59fCsjkLbdksNOYqcPZaRGr4yJAzxrxEbkeVQrbvrmEtORzzHIvP+lSzcuMJcRd07KeH3wQx8PKoov7dE4COB1PCY9sj/Si60sSrYqatr5hlauqbQvM617J+0xdRoF9IWkRS9tIx3Zeq7+HMeXpXTc15ktb6WzmgvrNiJYWEkZXmcb/+eteiuz2rQ65o9pqVt+7uIw2Oqt1U+YOR8qvxrCV2t5EaYNxddreRLKiiiiYdOde2jWDZdnItNjfE2pScGP8A61wXz5ch8xXI9FjD3YPCcquQeg9fUZ/Otl9sV8bvtkYAwKWdukYXwY5Zv5fStf0DhM0gxljvv4bf1pjcO105yPYMBzm0pYzYE506lRprmG2XjncICcDPU07DcQyrGyyIBJ8GSATWAOPcybwp0PuY5qnK7tDpJSgHG3LlWXMcKCS4mYKh+Jm2GfGmpZ4raPvJnCLyBPU1rev3/wBruIWhy0MW+6438cfOj+k9NvzX0Oor9mW4eJZkNodQvsyzv9cdZY1sOEoGHeMykEgHcLnyHOqPVNYa7LrHbrACQSw+MkdSfkKI2VlLL03xTAiWfik5A7ADofGt7R0bEx9pqXke/wD2P1wKatO2OZHmu7qeFYZp3eNPhVunz51HIqTcoiEcDA56DpUc1f2xXwBpJt28RBpJpRrBrkzoRHI0qBY2mVZs93xDi4TvikmsZxuOdVOCQQJ2DxNxtrO3tEP2dOHiG5JO9am78V9K5jD8TtxIMgcztVzp9/e3yvCqovCv7/hOAdunU/086mWlotpGRs0h+N+rGsmlpwWc3Hc5/vJi9HOOW3nVjNdvEe1tPss6++xDA5yMeXn40xBa3F2S6e9g8JYnrt/IitnubeGdlMqBiucZ6UzFbxW4KwoFB3IzzNXf8uDXwPq/xLxmgrwOZHhUW8McTHi2+LoTmup+xnV9r3RpG3XNxCCemQG/MqfnXMZlEqlXGQdjVp2A1M6d2w00u5JWXuXJ24lcY/mKEocvZv8AfudYth7ob/uei8t5fWiscPnRTPSPdB8zzB2lumve02sXRKnvL2UDh5cKsVB+iinuzyhp5HI3UDHjv1/LFU4O5PU8/Opum3X2a7SRvhPut6eNOs+l7MN66/OkAy0ayllXzpJWtTNJelOLKRquF8zuf1FQlLBgAxBB2Phvzq6bT4r69+0CVXjO0irnc46EfKqyQ2aXUiqsjQgYX38EHPPz+dU9MyauyuOinVV549/H6yjEtr7YqUcgc/35k7XJBJPBwuHAiBDA5znr+lQBTlzEQFnUl4pGIRzzPkR0O3TpTINNMJEroVFPA/aX46KtQVfUUq4cEHAzutLJVE5YXmaRmsOcoVzvRmug4lpGg4lfI5d2cjGT0ps1kggkHmDSSaBJ5i8+Zg1g1kmkk1WZ6Ik0mlE05ao808cKLnjcAjy6/lmqrGCqWPqd+BqZe9nVK2bkqRls8uYx0qwanCqooVQAqjAFNOa+f5N3fuaz5iKx+45aNPTLU65pljXCztY01MO7xSJcxAGWEh0DciQQRn5gU81NN1zRFbFTqITWSp1E9Af3ksf+Y2f+cf1orztwRfxH/PRTP8WsYfiz8RkGlrUvX7U2HaDVbMp3YhvJQqc+FSxK7/4StQhWwVtQDGJlvo93HGGtZgOCU7Hfrtg+VI1K0S1mVY3JDDi4WxlareYI8dqs545dQaO5gwxKBXXiHukZ8fHNBdnsZfeVtFbz8a+jAzWK794OgPn9YiK6bgSCQssAwWRfe4iOu/L0GKXefYy3HYu/CW3jYEcPXbPSk2enT3UYkXhRMkZYHJx5YpqeCW3ZUmXhLDiAzmiKrMdrtK7PqHkA/wAidKams0RuR6mM+dYbek5pLE98nhg+lMC0IMxPAsrcQPCeuKjm3ffGNqmZpqWRY14m9B51U6qeZU9S+TIJ54pBNZcliWPOlRx95knmKFPJ0EGC6niKjg40DE4J6U/YkWuowSOAU4uHPhnb+dK5AUqAxieIygleMZxXmTUrUsD8GEPSprImyOaZc04xyM5HypljXzYKdZmFXmNtTTGnHNMtyq1RL1EbY0zIcDenGOajXKSzqYrdCZZAVjAP3zsB9TRFS6sBCal1YCVf2+XwX6UV6E/2e6B/ysf5m/rRTnt1xx+HE5v7XbAWHbadlQKt3ClwCPvH4W/7R9a04Gu0e3DRftejWmrxR5lsZOByFyTG5AP0YA+W/jXFeVPsSzdUPtCGHMdBp23ZhKnCTkuuw64NRwatdCVGllcgcSAcJPTNdZmQKMdrCNdIPkWCussZsKvttsPChwkiFZEVgwIOaZ4h0pQavmhZg24HQzIHXXUSHqWnRtBxWcMaOu5UDHEB0HnVApyM/StuVtulMS2lrMS0kEZdubcIBPzrR9N6+9K7MjVh8xpidSasbbOfvNazTc696oXbbfei7WSzumhm3Gcq3iOlHEDuDnzrY13JcgZTwY9V1sGo9xiODPvOeXSnEADPjxpM7lVHDuWOKwGweEb+JrzgHQSKAp0EcJpBrOaQTXpMtk7T9Q7rihmLd2uODAzj/TlU2W9gjQOZFKtsANz9Koj8/rSNh0pNkdJx7rO4ePnSB2YFbvuPEm3l+0vuwlkX+LOCaTaXE0tyqs+UVDkeP+tQiazBK0cqsmSc4I8q6sw6koKIvqWHHRayqiXDnfarXsbYf2l2r0u1KhlacOwP8K+9/Kqc8/CulexPSBNe3msyqcRJ9niyNsnBYjzwAPr4ms1joS4+0Axa91gE65geX0orOPOim3Ee8SLq+nW2q6ZdWF4nHBcxNG48iMV5b1bTbjRtTutNvAe+tpChbGA46MB5jB+flXq8jauW+2nsobyz/vFZJ+3tIyt0oHxwjfi//O59M0Xh27G2nwZyw1nGgal6bdtb3KgLlJNm/kagg7dKznIpndWt1ZrfwZRZWLEKt4M29X2pQaqfSL5JYlgZwHQcKqeZA/nVlxV89ysZqLSjTLXUtW5Bj/FWePfnTAajiobbKdsRe2Vve4MyksM4YHBqrfRpYnJhkV0PJW2Iq3LUZ86Y4vUcnH0CNx94VTk21flM1a+imgdY5EKFuo3HyrCjgGByrY7uWGOMtcAMo3wQD5bVrS5CgHn65/PrWt6bmvlVl3XT+DHmHc1ylmEVmkk1jNJJpiTDJkmkk0E0gmqy09gTWYU7yZEHU7+VIJqVp3N/QUJlWmupmEruYohIlgkUs8yQwoZJZGCIg+8TsBXo7sjokfZ7QbXTU3aNS0r/AMcjHLH6mucex/sv9ruh2ivEBigZktFP3n5F/luBXYcUjxq9q7j5Mrw6iq7j5MNqKKKJ0EMmaS6h1KsAVIwQetKoqT2ee/aj2Jk7NagdQsEZtIuXz/08hPwn8J6fTwrQ5W4U+deuL6zt7+1ltbyJJreVSskbjIYHoa8++0P2fXfZiaS7s0kutFYkiXm9v+F/Lwb6+bLHydw2N5lbqdOJoaSMhyrcJzsRWyaVevdQHvccaHBI6g1rLqUx4Hkatez7gNMu+4BAxt1/rQfVKg9BJ8iK8uvWskjkS/L+FHFTPFWc1k9sTbY7xUcXjUaadIYy8meEeAzUGTVTyijIPQsf5CisfBuv5QcfMvqxXt/KI3qsjNd4JyEAwOgzzqFmkliSSTkk5J8axmttTWKq1QehNDWmxAvxFZpJNYJpJNdkyyZJpJNBNJ69TXBM9gc1uHs67KT9p7/uhxpYxvm7nXYqMbKv4jt6Ak+sXsP2I1HtfeAxK1vpqNie8K7D8KA/E35Dr4V6O0LRrHQ9Lh07TYBDbxDZRzJ6knqT1NA5Tqw2SMgcaGSbS1itLeK3t0WOGJQqIo2AHKpFYxWaDlkKKKKkkKKKKkkKRIiSIyyKrKRgqRkGl0VJJyDtv7IknMl72VxG7Es9jI+Ebr7jH4T5cvSuVC3n0bUjb39rNbTAYeOVSpA8R4/KvWZ5bVV672f0rX7f7Pq9jDdRj4S6+8h8VYbg+lXi7chrsGoMrsrDjQzzqHB3ByMZFMz3awgt7pwfhB3rpmseyN4kY9ndQ25i3vWOPQOAT9Qa55rHYTtPpjsZ9GnkQZPHARIo69Dn8qX4/Tq2sO88eosTp+jnd4lBd3ctxJgnEXRf60znBNYnDW0vdXSPBJjPBMpRseODisE1oKkStdtY4jCusVjRYrNYzSc0R5lmEMIMsrHAjjHEx9AN67Lacmd6TOaTmr3S+xfafVuH7Fot0UY/HMBEvz4sH8q3vs/7FbqXhl7RX6QjIPcWZ4mx4FyMfQfOqnuRfJk0nKYYpLm4jt7eKSaeU4jiiUszHyArqXYr2QXF2UvO1gMFvjK2UchDt/jYfD6DfzrqnZzslonZtOHSbCOJyAHmPvSP6sd6vaDsyS3CzvSR7O1t7O2jtrSGOGCNQscca4Cj0qQKKKGnsKKKKkkKKKKkkKKKKkkKKKKkkKwKKKkkOtJ6t6UUV57EhmrdtP8AcOqf9G36V5jg/dJ/hH6UUUyxvymcHzF1332Q/wDB2merf9xoor2/8k9E6J90UuiilvudQrNFFeCSFFFFeyQoooqSQoooqST/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1028" name="Picture 4" descr="File:Glob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27984" y="3573016"/>
            <a:ext cx="2447925" cy="24384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7020272" y="3807038"/>
            <a:ext cx="1800200" cy="2862322"/>
          </a:xfrm>
          <a:prstGeom prst="rect">
            <a:avLst/>
          </a:prstGeom>
          <a:noFill/>
        </p:spPr>
        <p:txBody>
          <a:bodyPr wrap="square" rtlCol="0">
            <a:spAutoFit/>
          </a:bodyPr>
          <a:lstStyle/>
          <a:p>
            <a:r>
              <a:rPr lang="en-CA" dirty="0" smtClean="0"/>
              <a:t>To a careful observer there was a wealth of meaningful environmental news streaming across the press wires was a bit alarming.</a:t>
            </a:r>
            <a:endParaRPr lang="en-CA" dirty="0"/>
          </a:p>
        </p:txBody>
      </p:sp>
      <p:sp>
        <p:nvSpPr>
          <p:cNvPr id="6" name="TextBox 5"/>
          <p:cNvSpPr txBox="1"/>
          <p:nvPr/>
        </p:nvSpPr>
        <p:spPr>
          <a:xfrm>
            <a:off x="611560" y="5661248"/>
            <a:ext cx="3816424" cy="923330"/>
          </a:xfrm>
          <a:prstGeom prst="rect">
            <a:avLst/>
          </a:prstGeom>
          <a:noFill/>
        </p:spPr>
        <p:txBody>
          <a:bodyPr wrap="square" rtlCol="0">
            <a:spAutoFit/>
          </a:bodyPr>
          <a:lstStyle/>
          <a:p>
            <a:r>
              <a:rPr lang="en-CA" dirty="0" smtClean="0"/>
              <a:t>Predictably, the </a:t>
            </a:r>
            <a:r>
              <a:rPr lang="en-CA" dirty="0" smtClean="0">
                <a:hlinkClick r:id="rId4"/>
              </a:rPr>
              <a:t>media</a:t>
            </a:r>
            <a:r>
              <a:rPr lang="en-CA" dirty="0" smtClean="0"/>
              <a:t> provided no context for a summer filled with ominous climatic events.</a:t>
            </a:r>
            <a:endParaRPr lang="en-CA" dirty="0"/>
          </a:p>
        </p:txBody>
      </p:sp>
    </p:spTree>
    <p:extLst>
      <p:ext uri="{BB962C8B-B14F-4D97-AF65-F5344CB8AC3E}">
        <p14:creationId xmlns:p14="http://schemas.microsoft.com/office/powerpoint/2010/main" val="2590861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hlinkClick r:id="rId2"/>
              </a:rPr>
              <a:t>Death of Lonesome George</a:t>
            </a:r>
            <a:r>
              <a:rPr lang="en-CA" dirty="0" smtClean="0"/>
              <a:t>: </a:t>
            </a:r>
            <a:r>
              <a:rPr lang="en-CA" dirty="0"/>
              <a:t>T</a:t>
            </a:r>
            <a:r>
              <a:rPr lang="en-CA" dirty="0" smtClean="0"/>
              <a:t>he Last of His Kind</a:t>
            </a:r>
            <a:endParaRPr lang="en-CA" dirty="0"/>
          </a:p>
        </p:txBody>
      </p:sp>
      <p:sp>
        <p:nvSpPr>
          <p:cNvPr id="3" name="Content Placeholder 2"/>
          <p:cNvSpPr>
            <a:spLocks noGrp="1"/>
          </p:cNvSpPr>
          <p:nvPr>
            <p:ph idx="1"/>
          </p:nvPr>
        </p:nvSpPr>
        <p:spPr>
          <a:xfrm>
            <a:off x="457200" y="1600200"/>
            <a:ext cx="3034680" cy="4876800"/>
          </a:xfrm>
        </p:spPr>
        <p:txBody>
          <a:bodyPr>
            <a:normAutofit fontScale="92500" lnSpcReduction="20000"/>
          </a:bodyPr>
          <a:lstStyle/>
          <a:p>
            <a:r>
              <a:rPr lang="en-CA" dirty="0" smtClean="0"/>
              <a:t>RIP; 24</a:t>
            </a:r>
            <a:r>
              <a:rPr lang="en-CA" dirty="0"/>
              <a:t>, June 2012</a:t>
            </a:r>
          </a:p>
          <a:p>
            <a:r>
              <a:rPr lang="en-CA" i="1" dirty="0" err="1" smtClean="0"/>
              <a:t>Chelonoidis</a:t>
            </a:r>
            <a:r>
              <a:rPr lang="en-CA" i="1" dirty="0" smtClean="0"/>
              <a:t> </a:t>
            </a:r>
            <a:r>
              <a:rPr lang="en-CA" i="1" dirty="0" err="1"/>
              <a:t>nigra</a:t>
            </a:r>
            <a:r>
              <a:rPr lang="en-CA" i="1" dirty="0"/>
              <a:t> </a:t>
            </a:r>
            <a:r>
              <a:rPr lang="en-CA" i="1" dirty="0" err="1" smtClean="0"/>
              <a:t>abingdonii</a:t>
            </a:r>
            <a:endParaRPr lang="en-CA" i="1" dirty="0" smtClean="0"/>
          </a:p>
          <a:p>
            <a:r>
              <a:rPr lang="en-CA" dirty="0" err="1" smtClean="0"/>
              <a:t>Pinta</a:t>
            </a:r>
            <a:r>
              <a:rPr lang="en-CA" dirty="0" smtClean="0"/>
              <a:t> Island</a:t>
            </a:r>
          </a:p>
          <a:p>
            <a:pPr lvl="1"/>
            <a:r>
              <a:rPr lang="en-CA" dirty="0" smtClean="0"/>
              <a:t>Goat Introduction</a:t>
            </a:r>
          </a:p>
          <a:p>
            <a:pPr lvl="1"/>
            <a:r>
              <a:rPr lang="en-CA" dirty="0" smtClean="0"/>
              <a:t>1971 Galapagos Discovery</a:t>
            </a:r>
          </a:p>
          <a:p>
            <a:r>
              <a:rPr lang="en-CA" dirty="0" smtClean="0"/>
              <a:t>Lonesome George is just the latest victim of the triumph of the human species over its natural environment.  From the perspective of George and the other disappeared, what is human civilization?</a:t>
            </a:r>
            <a:endParaRPr lang="en-CA" dirty="0"/>
          </a:p>
        </p:txBody>
      </p:sp>
      <p:pic>
        <p:nvPicPr>
          <p:cNvPr id="4098" name="Picture 2" descr="http://static.guim.co.uk/sys-images/Guardian/Pix/pictures/2012/6/25/1340613807443/Lonesome-George-close-up-0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1880" y="2906652"/>
            <a:ext cx="5652120" cy="3870211"/>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wbu.com/chipperwoods/images/pp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1340768"/>
            <a:ext cx="1971303" cy="1483854"/>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http://3.bp.blogspot.com/-jqxme6tlfFQ/TbB--V0vzQI/AAAAAAAADjE/guj6z36PWKg/s400/nature+-+rate+of+extinction+chart.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95936" y="1340768"/>
            <a:ext cx="1704020" cy="1116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6478479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hlinkClick r:id="rId2"/>
              </a:rPr>
              <a:t>An Oasis of Death</a:t>
            </a:r>
            <a:endParaRPr lang="en-CA" dirty="0"/>
          </a:p>
        </p:txBody>
      </p:sp>
      <p:sp>
        <p:nvSpPr>
          <p:cNvPr id="3" name="Content Placeholder 2"/>
          <p:cNvSpPr>
            <a:spLocks noGrp="1"/>
          </p:cNvSpPr>
          <p:nvPr>
            <p:ph idx="1"/>
          </p:nvPr>
        </p:nvSpPr>
        <p:spPr>
          <a:xfrm>
            <a:off x="539552" y="1863189"/>
            <a:ext cx="3538736" cy="4876800"/>
          </a:xfrm>
        </p:spPr>
        <p:txBody>
          <a:bodyPr>
            <a:normAutofit fontScale="92500" lnSpcReduction="20000"/>
          </a:bodyPr>
          <a:lstStyle/>
          <a:p>
            <a:r>
              <a:rPr lang="en-CA" dirty="0" smtClean="0"/>
              <a:t>Across the globe dead zones have emerged in the oceans that once seeded planetary life.  The largest resides deep in the Pacific, in the form of a floating island of </a:t>
            </a:r>
            <a:r>
              <a:rPr lang="en-CA" dirty="0" smtClean="0">
                <a:hlinkClick r:id="rId3"/>
              </a:rPr>
              <a:t>garbage</a:t>
            </a:r>
            <a:r>
              <a:rPr lang="en-CA" dirty="0" smtClean="0"/>
              <a:t> a hundred miles wide.  This is the amazing product of a global consumer ‘throw away’ economy.  This raises the question: how are global environmental challenges related to Canada and the Canadian way of life?</a:t>
            </a:r>
            <a:endParaRPr lang="en-CA" dirty="0"/>
          </a:p>
        </p:txBody>
      </p:sp>
      <p:pic>
        <p:nvPicPr>
          <p:cNvPr id="3074" name="Picture 2" descr="http://serc.carleton.edu/images/microbelife/topics/General_Collection_deadzone.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17265" y="4077072"/>
            <a:ext cx="2902968" cy="217722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upload.wikimedia.org/wikipedia/commons/thumb/6/64/North_Pacific_Gyre_World_Map.png/350px-North_Pacific_Gyre_World_Map.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02935" y="4869160"/>
            <a:ext cx="2379375" cy="1556792"/>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questgarden.com/104/43/7/100603110329/images/ocean-trash.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868144" y="476672"/>
            <a:ext cx="3030795" cy="199903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25.media.tumblr.com/tumblr_m2r3vle0Tv1ror69eo1_1280.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355976" y="2525724"/>
            <a:ext cx="2313463" cy="16840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729731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206" y="579438"/>
            <a:ext cx="8229600" cy="990600"/>
          </a:xfrm>
        </p:spPr>
        <p:txBody>
          <a:bodyPr/>
          <a:lstStyle/>
          <a:p>
            <a:r>
              <a:rPr lang="en-CA" dirty="0" smtClean="0">
                <a:hlinkClick r:id="rId2"/>
              </a:rPr>
              <a:t>My Breakfast Banana</a:t>
            </a:r>
            <a:endParaRPr lang="en-CA" dirty="0"/>
          </a:p>
        </p:txBody>
      </p:sp>
      <p:sp>
        <p:nvSpPr>
          <p:cNvPr id="3" name="Content Placeholder 2"/>
          <p:cNvSpPr>
            <a:spLocks noGrp="1"/>
          </p:cNvSpPr>
          <p:nvPr>
            <p:ph idx="1"/>
          </p:nvPr>
        </p:nvSpPr>
        <p:spPr>
          <a:xfrm>
            <a:off x="435313" y="1796270"/>
            <a:ext cx="5554960" cy="4876800"/>
          </a:xfrm>
        </p:spPr>
        <p:txBody>
          <a:bodyPr>
            <a:normAutofit/>
          </a:bodyPr>
          <a:lstStyle/>
          <a:p>
            <a:r>
              <a:rPr lang="en-CA" dirty="0" smtClean="0"/>
              <a:t>Breakfast of Champions</a:t>
            </a:r>
          </a:p>
          <a:p>
            <a:r>
              <a:rPr lang="en-CA" dirty="0" smtClean="0"/>
              <a:t>Introduction of Bananas into Canadian diet</a:t>
            </a:r>
          </a:p>
          <a:p>
            <a:r>
              <a:rPr lang="en-CA" dirty="0" smtClean="0"/>
              <a:t>Plantation </a:t>
            </a:r>
            <a:r>
              <a:rPr lang="en-CA" dirty="0"/>
              <a:t>s</a:t>
            </a:r>
            <a:r>
              <a:rPr lang="en-CA" dirty="0" smtClean="0"/>
              <a:t>ystem</a:t>
            </a:r>
          </a:p>
          <a:p>
            <a:r>
              <a:rPr lang="en-CA" dirty="0" smtClean="0"/>
              <a:t>Plantation workers</a:t>
            </a:r>
          </a:p>
          <a:p>
            <a:r>
              <a:rPr lang="en-CA" dirty="0" smtClean="0"/>
              <a:t>It is a truth of the global economy that modern consumers have become alienated from what they eat. A child in the </a:t>
            </a:r>
            <a:r>
              <a:rPr lang="en-CA" dirty="0"/>
              <a:t>B</a:t>
            </a:r>
            <a:r>
              <a:rPr lang="en-CA" dirty="0" smtClean="0"/>
              <a:t>ronx instructed to draw a fish, might sketch a ‘patty.’  How is the distance from the natural world related to current environmental problems?</a:t>
            </a:r>
            <a:endParaRPr lang="en-CA" dirty="0"/>
          </a:p>
        </p:txBody>
      </p:sp>
      <p:pic>
        <p:nvPicPr>
          <p:cNvPr id="5122" name="Picture 2" descr="http://www.plowcreek.org/nic18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4293096"/>
            <a:ext cx="2259710" cy="1915009"/>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UUEhIWFBUVFRgVFhYWFxYVFBcVGBcVFxUVFhQXHCYeFxklGhQYHy8iIycpLCwsFx4xNTAqNSYrLCkBCQoKDgwOGg8PGjQlHyUtLC41LCwsLCwwLywsLC8sLCw0KiwsMCwtLC8sLSwpLCwtLSkqLCkvLCwpNCwsLCwsLP/AABEIAM0A9gMBIgACEQEDEQH/xAAcAAEAAgMBAQEAAAAAAAAAAAAABQYDBAcCAQj/xABBEAACAQIEBAMGAwcCAwkAAAABAgADEQQFEiEGEzFBIlFhBzJxgZGhFCNSFTNCYrHB0ZLhcoLwCBckQ1Njk6Lx/8QAGwEBAAIDAQEAAAAAAAAAAAAAAAMEAQIFBgf/xAA0EQACAgEDAgMGBgAHAQAAAAAAAQIDEQQhMRJBBVFxEyJhkaHwMkKBsdHhFCMkM6LB8Qb/2gAMAwEAAhEDEQA/AO4xEQBERAEREAREQBERAEREARE0cfm6Utveb9I/ue0itthVHrm8I2jFyeEb0Sq1s0rVD72keS7ffrMDIfM387mcSfjtafuRb+n8ltaN92XG8SopWqr0qMPmT9jtNujntRfeAcf6W+o2+0kr8bok8TTX1+/kYlpJrh5LHE0MLnVNzbVpY/wtsfkehm/OxXbCyPVB5RVlFxeGhERJDUREQBERAEREAREQBERAEREAREQBERAERNHOc4p4Wi1WqSFXsBdmY7KqjuxO3+0N4AzbO6OGTXXqrTXtqO5PkoG7H4TnWb+2BmDjCooUXAqOfGQO4pkWB69b/wBpGY6u+JrnEV733FNP4aaXuEHr5t3PyAgcXR52J/KXZAAxsPeJPfvOVZreqTjHjzL1VCW8uSTyz2m42rV0iv1OnenT273tp67S54bP8UB4q5f/AJKQ/osqGC4RVLEXv6Gxv1J+vaWLLsBTAGtq/wAVemf/AKsn95zL9W5vFdmP1ZI4x7r6Esc4qkeKq3ysP6ATBSrg9evX1v6zFjMFTCXpV6jN2V6an6kFQPjvI7DYaueulfnf+k5OorlLedmf1yWqlHGxYErDzntaoMilwFTvUH0/3nvkVB0IP2lB144ZL0xfclg0EAyJXHFTZgRNuniQekjl1x5Rh1tGWpRB2IvM+DzKpR2B5i/pYm4H8rdfkb/Ka4qz0d5LRq7KX1QeDSUFJYkiz4LMEqi6nfuDsw+ImzKcoKnUpsw7iT2V5wKnhfZ/s3w/xPX+H+Lw1GIWbS+j/s512mcPejuiTiIndKYiIgCIiAIiIAiIgCIiAIiIAiIgCc143q1XxRRz+WgBpjtuou5HdrlhfsBbzv0qQPEXDIr6qiswqimVXppNiWAYEeZIvfvKurrnZXiHJLTJRllnN8wYhdNNgXI2Hl2ufIT3leQtTUaG8V7kne567+l5J0MjKbOhRjYkN71/U9/ltNnL8HUGsDx6QGAt4ynRrfqI226kHv0nlZWS3qhz5HQ7ZPmVu7Py6uim3/lk30P6av4W9D1kricCye+hHr1H1E1hRWou9iCPkZ6p55Www0svPo9NJ/eAeQY7MPQ/WV6lp7/cn7kvPt+qD6+3yMNWmf4bH0M90lfzA9LTxSzajUqEUiemoKwKsPNTfYkehOxHrN7QGHSc+7rqk4S7FmOy4PCK1+1vnM1p8AI63n0/P6SBWZYe5jq0QwsReRtfCPT8S+JfLuP8yRcGZEliMsG6k4kdhcYGm6rzRzDLiDzKfXuvY/D1n3BYsMLyOytY6o/+G7SksokQ081B3HUTwjzLeRxIuGTuTZpzBZveH3t/eScplKoVe4Nj1HxlrwWKFRA3foR5Ge28I8Qeoj7Kz8S+q/k5mpp6H1R4ZsRETulMREQBERAEREAREQBERAEREASl8W+1jB5dX5FdaxfQr/lorLZr23LjfwmXScI/7RPDyrUo4sOdVT8kpYaQEBYMD1v4jAJ7PvbVl7IhCYjUy61/LT3SzKQSam3uk/8A7N3JuLKNah+MoFitHUzKRZxoXU6EXtcqfO24nD8emDbAUHXEOcYv5bUOWdATmVWD8y1r2Ze56/S6+z/C1FyuuCula7PZj2p8sIz27/xW+E4PimlgmtRHaeV9/IuaZyk+jsbWK9sWFGJZqNKtyXGoqVQMtQ9dIDkWJ3695P5RxlQxWGrYkLUFOgCXDBdWy6/CAxvt6icPOWj8Oa2sfvuWqEgOy6SxcLe9gdIPqZ1L2VZPTr5ZiKetga7vTqWAungABXzurA7yDxTS6eut3JYfUk8eu/0NqbZt9PwMh9p2AqugC10YsAHKIApJABJD9PPaa+acT4ChVbD10xPMpE02ZG2IJdzY6wbHnN28h2E5nmGTtTV2Bui4iph7/wAyAEH5i/8ApMsdXJlx2Lwbc1gcbTLVTYXSpSDI4Hnc0r7+feSy0Gnrw+p9OH3fK3/bI9vZNdLW/wB/0XDPeIcuwddqNSliWdaaUyQwZdGhNIuzg30gAm1zv5zSyLPMtxFenQp08WGdwELPZQQLi9qh28PlIPjvKxUzUI1UKXpqajtYKulCFJJ6XVBe/dpGezakpzKhrbSVLMtrG7qpIU+hF/pNYaSv/C+06pdXTnl+X9CU2rOnCxnBdOIM6yzD1jQqriy1EBPAxK28VQblxc/mne3l5TYXPMtoUaGNVMRpaoyoAbkOg31oXt0F+p6yve0vhi+YKabFmxKVKmkgbNSQ+FbdbhB85WssIq4HEUmcg0CuJpi2zElKNQHy2ZD8pmnS120Qmpy3xnd99n9TErJRk1hff9HY29puF/CDF6a3LNbkW0rr16NfTXa1u95Wq3tZwgqa0p1wG94FafXzHjkfmuQpR4dplqhJepTxK7C3MqoF5f8AwhLm/XwyhZrlvJKDWrlqSVCAQSjMLmmwB2YeRmuk8P0tnVzy1+iNpai2HyO7Y3jOjRwlPFPq0VApRbDWdQuBa9r267yHwvtmwhDakrLYXAsp1bgWFm699/KQfFuVNUyqglENVFDlvsLsaLUjpfSPiL26b+UouXZdh6lFtWI5WI1gKrqRRZNr3qgHS3XrYbDzkOl8N0s63KWW+prbOyztt6El91kZYXkdcxPtQw5wpxSU6hC1RRCsFVi5XXtYkW0yW4B9rOHrmrzf/DrTUM5qEaQCwUNqHqQPmJy/NOFatHKASUqD8VzdVFxUTlmlo1ah/MLekz+ynh04gYstTVqbUeWpqAmmauoMt7WJsVBNvSTV6fS6eEtRB/hlzn4pYIpWWTag+6O1ZX7WMDXxdTDCoFKOtOm5dDTrs50qKJVjq3/qJc5wrgX2K16OKw9fEDD1qVnNVGLHQykhNNhZ291t7Abgi9ie6z0UZKSTXDKLWNmIiJkCIiAIiIAiIgCIiAIiIAnA/wDtEZ+zYijhNAC01FfXc6iX1pa3QAafvO+TnftVXK8Py8TmGDbEM55KlD4gFDOAb1FFuv1gHD804gX9m4bCDC0Q1jVOI0jnk86uNOq3SwA69BGV57Vw+WVqagFa9blXN/D+WC+je1yLAzpnDuY5HjxVVMsYDCYZ63jt+6Ri7KumobtqqE7+fWVrMuPcoqBaYy2oKCHUlPwIA5ADNZH3Jt1JlTVpuC9zq3Twvhv3x3Janh842KX+KpnAWNBTUWpy1q6qgYBtVUnQG0E9RuOnwkp7PeMKmCasqKrq9N6hDX2ajSqOtrHvaxnSOEsiyzH4UvSwWinzSCjs99aqBquHPZ/OU/E8SZPSZ1TLagYa6ZIfsbo1r1O4uPnOU9VDUKyj2Unvuttv+Xn5Eqg4tS6kiAyrGPiqGNoFFJbVjgRe4qUyNYUX6FHb16TFwDimXH0De/L5rKD0vyah+hIEvtbM8sy1aFdMG98VQLDS2ohGC6kYO9v4h08ppUs7yjDnD1aWBfVWRipDElLs9FlYNUtfY/IzL1TnCajVLpllLjnDT7/D9zPs8NZksopX7ZOLxr1a1NWNcEFQWAUBQV0kG+wQD6yMweZmlXWvTUKUcVFXxFRY307m5HbrL8me5PTraEy+orq/LDXuAblL71enymDK/wBm1sTy1whCi4bWWtYELcEVCepHyvLUNQlF5qko4424+fkZVTnhKSzn77Gjn/HNX8dh6/LS+HRSq+IhuZTV2DG/89h8JX+IsAcPi61IeEBjYf8AtvZ0HqNJX6S8cWYrK8NiTTfAtWqBU1FajIqjSAi+9udAX7TaHEOV45q1atg3/Iohi7MbsqslNECo48V3A3+shqv9nGM4VS6cY7eax382/mYnDqbTks5++xVuMeIKj0MHhLAU6WHoVO92Z6K+9vawuQLfqMjOKMTTd0KUFpF0Wq5VqjamqAMdnYgAG9recuFbijKKgpvVy6pptylOskqlIIB4RUFwAw9du82+KMzyihXWk2BNUqlPxKzABCoZALuNXhI+szVc63GKqlnd7Y38/wA2OfMxKPVl9S7ffBWafFeI/ZqcuoaRw9VKAemSrvTdKzgMb/wlbC3p5SNx/FBrYflVqFN6t7/iWB/EWLat2/i2Nt77fWXejnmUthcSaeAYU6TUmYHfUzF6aML1NrAt1ts0jsTxdlFTTry6odChVtZTpHQErUF7et5rXYuptUS2lnsmtk/P48ZwbNNrea4++x44Hzx8LlmMqhBUVatIKrX0Xfwv09Ct/lLn7LeKmxdOqho06S0OWqCne1m19bn+X7yBzXjnL6eHTDLgy9J0WoaYIRV1WZdRvcvsCTfy3kt7Ms9wdRqtPC4Y4diFZwWLBgCQCCSemr7zna2DsotslU02009tksLz9e3cmreJRipHWchr+8h7eIf0P9vrJiVrKatqq+tx9R/kCWWdTwW72ulSf5XgraqPTZ6iIidkrCIiAIiIAiIgCIiAIiIAnKfbbmtF2weDPLeo2IWqysyramoICM5/d8wtpufIzq0pnEXswwuMxqYyrUrCpT5dlUpyzy21LcNTJNyd94Byb2N16IxmNwdUon4ui9FHVlcg3YGnTqdGur38iaYmhxtwxg8DmWDwqVFamioMQ7ab6nrVGJq22BFNk/5Qs6vk3sUwWFxVPE06uIL06nMUM1IpffYgUgbb+cw8Z+x7CYurXxdStiFqOAzBSmgaUVdlNMt0Tzmln4X6GVyeOFcjpZXhGU19VMMazVGAUAEKOxO3h+84dnhSrTfEIlNeZiqrCzqHVT7tPk9bAeLV03neMdSpV8I2HZnCPTNMlUbUFAFyLr5DylPb2U4HQE/EYm2ovfSL3NlIP5W3uzx3h2sjVOdl7fU35dl6HQurbxGPBD8Q5hhMTg8u1NTW9Wkj2sDSphNNdf5VVih/0yucJBTisPha1NWKYvqQD4bEPTPmutA1unWXPGezXB6Ep/iK4VDUYEqLnVp1dUH6B9ZvLwhhRjRjBVqhw4qaNPg1AAH+C+5uevcy7Xq6IVShBy36sbPZ5eP3Eq5ykpPHYrPtPyGjhK1LE0SiuzhmoHcEqdXMCfpJFm7Xt5mSHDuRUhheeppvVrandk91NXi5K/pC3Fx5/ASc4p4Vw+YMj1KtVDTQqAidRqv0ZTvczzgMrpYTD8im7sAztd1Ia569FA7SKGr6tPCvL6lzt28s/Imrr6bXLGxScPVovngbFcvlm2vm6eXf8MANWrb3rde9p4xOHwIw+PODq1nblrdXRVphPxVH3GBud7Aeks2YcA4bF6KrVatJygD6aZZTawBsV2Nrd+3xkjlHs/wdClXpNUq1OenLdipBCghhostgdQBub7qJYlq6Y9LTlldK6UtvdZBKqXU+OXv6nOs0p0P2PhCujn8+trsfHbe+oX6WFL7ecks7wlFsXhylWkKwoYfmU8UtsMSMPTIvVvaxWwsbb95ZP+6rCaUQ4msVVme3LsSGVLgtp22p+Xebma8AYPFVqlVqlVboiKqqbJoVEUi6XPhUbH9U2eupT/FL83Z/mey9DVUyxwu30K7wVlWGx1LF4VVbD1G5bOyPzqZWnUNuWDaw1HzNwRvIPB5HhquZVMNzVWmV5dOqLEGoFpgFRexZmDDr1JnTuFOGMLlutkqVHeoACzqw8I8QChV79T16dpC5f7PMJTrpXFeuWSoKlivhuG1bnRe1xK8PEIqy1qUulpdOze+N3vv2XJuqG4rZc/Q0uJ+DaOCo0ayomIqgrSIxFRadEqtNhqKFlubKNtXrJL2ZcD1cK7Yms1O1WkAioxawYq9y1rdABsT8fOb4tyahjqaUqtV6ao+q6qb6rFbeJSO5k3l+haaUqbMRTpogLKQSFUKCbgC+3ac23xC16XobeZZzlPjO3w+RPGmPtM9uxJ4Y2dT/ADL/AFEtsqND3l+I/qJbp1P/AJx/5c18UVtbyhERPUFAREQBERAEREAREQBERAE+aZ9iAedPxnxqQPn5dTPcQCkHLQrFS9Q6Ta+tr7Ne+3fYfLafTgh/6lXYW/eN53ufMySzinprH1AP+fuJqXnzPWxlVqJw8mdqGJRTIvG4MXHjqdh77ec1zgbn36nf+Nu4Im5jGuwiks2hNxhnJM0tjEuBsP3lX/5DNTF0rgKCT0Fybn5yUqGatFLv8N5mqbTyzZLG5t01sAB22mZZ8Cz0RI2yMx1q1tu8z0lsJo0KJapqI8I9349zJEyOxrg2ltsR+a1tNM79SB9SB/eZl6CRudV7sieZJ+g2+83lqbjf0+cxKDVcfjlk6Xuo21E8uJ6VoJlNMh7mxltO9VB5G/03lokXkmD0qXYbt09F/wB/8SUn0TwTSyo02Zcy3/j+TkaqalPbsIiJ2iqIiIAiIgCIiAIiIAiIgCIiAIiIBBcSJujfEf0P9zIlmk7xGv5QPkw+9xKzVrdvOeH8Zp/1ba7pM62lea0eNNzeZek8qLfGZVpzlSZc9TBV6T5gh38zb6CecQZ9wZ8Pwb+0L8DZu1sSAWeKh7DqZ5NcAT3SYdZWlJpZIksbntUsLTHVqdp7dphKzSG+7MpETiaF2v8AIHy+E5h+2cRQqsrVHdwA25u17e6QehBI2Fp2jA5aa1TT0UbsfIeXxMmMZwXg6tTmVMOjPoCatwQq9ALHrY2v1ttPYeD0StrcpL3eFn4EOq1Cg1FclN4UzR8Th1fSzPuCukqbjoN/S2/SXXLcltZqti36R7oPx7ySw2ESmulEVR5KAB9pml7T+C0V2O2Sy85S7L+Sjbq5TWI7CIidspCIiAIiIAiIgCIiAIiIAiIgCIiAIieK1UKpY9ACT8phvCywQ3EmPGnlDqbE+gG4+cr1OlfxfIf5nnG4osxJ95zNzDpsJ4DxHWO6xzfHC9DuU1quBjo4e28yMNplM8POPO3JKnlmhiFmli8Q1KjVdACy02YA9CVBO/3klUE0sa9lI7kEAfEW+m8t0yzhYJuVg5Tj+OsVqGqpsGuQqhQfiTOk8NcQ/iKYOmxsNu24/wCtu05xh/Z5iybMaQW9rliSF87Ab38rzoWT5d+HphFJJsLsb3JFrkC+17dJ6DxFaWVajDGfgVaI25fVx8Sx1KoRSzmwE28lwf4lOYraUuRuDqNtjYSsY0s27G//AF2E6Bw5gOThqaHY2u3/ABMSxH1NvlIPC/Dqrm/abpfI11U3VBNPdm7hMItNdKiw+5PmT3MzRE9lGKglGKwkcVtt5YiImxgREQBERAEREAREQBERAEREAREQBERAEg+MMxWjhyzGwLBfj1NgO5NpOSoe0LhSrjKatSfekGIo7DWzWFw5IAbTcC+253F5DfBzrcV3JKmlNNlByPirnYhhUCqpNqe9ze9vEfW43Hw8r3qifOcTwmRYyljAjUagK3J1JpBUW3UtsdyOk6/lzVCo1Lvbe5+88T4xpYwacGuODs0y6o7kkZjczxXr6Bdiqj1P9POVzOuIWI00drndj1t30jt8Zx9PpZ2vYmjFs380zmnRZVY+Nuijc2HVj5Cawqhje979+1u1pzXM8FiEcVN30gb92PY3Pe+9ux+s6PkODc0U1roYHcGxPX02F+tu1527tLXpa1Lqzk2rm8tNYNumJlsJsfg/X7TLlnC3NfUzOVHdmNvgqjw32622lKmL1E+iG7MztjFZbMvD2Vc59ZH5aG/ozdh8B1+kucx0KCooVRYAWAmSe60WlWmqUFz3ODqLndPPYRES4VxERAEREAREQBERAEREAREQBERAEREAREQBERAKBxLiy2JexPhso38hv9yZEHHVCffb6mbWO8VRz5ux+pMxUcLPDXWRlOU5d2z0FMMRSNd6ZO5ufjNVMPdz6AScGGnxcIAbyBalItJ4N/g7Ajnbi4VCd/Ww/vLhVy2mwsUHyGk/UWMheEqFtbfBf6k/2ljnqfDaoz0yc1nLb3+X/RwtXY/avD4NJMnpD+C/xJP2Jm4q26T7E6VdFdX+3FL0WCpKcpcvIiIkpqIiIAiIgCIiAIiIAiIgCIiAIiIAiIgCIiAIiIAiIgHPKlC1Rgf1H+pmelSEzcSqKNQliFDG4JIHXsL973lcxmclNLrdgDuBa5Hnv0G0+eXae2VkoeTaPR1PqimixaJ4ZJFcP5ocTqqWIQGyA9/NpYMJgjUcKOnUnyHeU1p7FaquZCUlFZbJ7IKGmiP5iW+vT7ASRnlEAAA6DYT1PpNFSqrjWuywefnLqk5eYiIkxoIiIAiIgCIiAIiIAiIgCIiAIiIAiIgCIiAIiIAiIgCIiAUn2p8NHFYZWAZ+UxY016MCvUgbnSQDYeZnE/2oylBSb+VlFwCLdhvt19frP1FIccH4PnCt+Fo80G4fQt9X6vLV69ZXnQpPJPXc4LBX+GMjZqSaU5aaR1UqbW/Sd5cMJglpiyj4nufjNiJX0vh1Wnk5reT7szbqJWc8CIidAriIiAIiIAiIgCIiAIiIAiIgCIiAIiIB/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6" descr="data:image/jpeg;base64,/9j/4AAQSkZJRgABAQAAAQABAAD/2wCEAAkGBhQSERUUEhIWFBUVFRgVFhYWFxYVFBcVGBcVFxUVFhQXHCYeFxklGhQYHy8iIycpLCwsFx4xNTAqNSYrLCkBCQoKDgwOGg8PGjQlHyUtLC41LCwsLCwwLywsLC8sLCw0KiwsMCwtLC8sLSwpLCwtLSkqLCkvLCwpNCwsLCwsLP/AABEIAM0A9gMBIgACEQEDEQH/xAAcAAEAAgMBAQEAAAAAAAAAAAAABQYDBAcCAQj/xABBEAACAQIEBAMGAwcCAwkAAAABAgADEQQFEiEGEzFBIlFhBzJxgZGhFCNSFTNCYrHB0ZLhcoLwCBckQ1Njk6Lx/8QAGwEBAAIDAQEAAAAAAAAAAAAAAAMEAQIFBgf/xAA0EQACAgEDAgMGBgAHAQAAAAAAAQIDEQQhMRJBBVFxEyJhkaHwMkKBsdHhFCMkM6LB8Qb/2gAMAwEAAhEDEQA/AO4xEQBERAEREAREQBERAEREARE0cfm6Utveb9I/ue0itthVHrm8I2jFyeEb0Sq1s0rVD72keS7ffrMDIfM387mcSfjtafuRb+n8ltaN92XG8SopWqr0qMPmT9jtNujntRfeAcf6W+o2+0kr8bok8TTX1+/kYlpJrh5LHE0MLnVNzbVpY/wtsfkehm/OxXbCyPVB5RVlFxeGhERJDUREQBERAEREAREQBERAEREAREQBERAERNHOc4p4Wi1WqSFXsBdmY7KqjuxO3+0N4AzbO6OGTXXqrTXtqO5PkoG7H4TnWb+2BmDjCooUXAqOfGQO4pkWB69b/wBpGY6u+JrnEV733FNP4aaXuEHr5t3PyAgcXR52J/KXZAAxsPeJPfvOVZreqTjHjzL1VCW8uSTyz2m42rV0iv1OnenT273tp67S54bP8UB4q5f/AJKQ/osqGC4RVLEXv6Gxv1J+vaWLLsBTAGtq/wAVemf/AKsn95zL9W5vFdmP1ZI4x7r6Esc4qkeKq3ysP6ATBSrg9evX1v6zFjMFTCXpV6jN2V6an6kFQPjvI7DYaueulfnf+k5OorlLedmf1yWqlHGxYErDzntaoMilwFTvUH0/3nvkVB0IP2lB144ZL0xfclg0EAyJXHFTZgRNuniQekjl1x5Rh1tGWpRB2IvM+DzKpR2B5i/pYm4H8rdfkb/Ka4qz0d5LRq7KX1QeDSUFJYkiz4LMEqi6nfuDsw+ImzKcoKnUpsw7iT2V5wKnhfZ/s3w/xPX+H+Lw1GIWbS+j/s512mcPejuiTiIndKYiIgCIiAIiIAiIgCIiAIiIAiIgCc143q1XxRRz+WgBpjtuou5HdrlhfsBbzv0qQPEXDIr6qiswqimVXppNiWAYEeZIvfvKurrnZXiHJLTJRllnN8wYhdNNgXI2Hl2ufIT3leQtTUaG8V7kne567+l5J0MjKbOhRjYkN71/U9/ltNnL8HUGsDx6QGAt4ynRrfqI226kHv0nlZWS3qhz5HQ7ZPmVu7Py6uim3/lk30P6av4W9D1kricCye+hHr1H1E1hRWou9iCPkZ6p55Www0svPo9NJ/eAeQY7MPQ/WV6lp7/cn7kvPt+qD6+3yMNWmf4bH0M90lfzA9LTxSzajUqEUiemoKwKsPNTfYkehOxHrN7QGHSc+7rqk4S7FmOy4PCK1+1vnM1p8AI63n0/P6SBWZYe5jq0QwsReRtfCPT8S+JfLuP8yRcGZEliMsG6k4kdhcYGm6rzRzDLiDzKfXuvY/D1n3BYsMLyOytY6o/+G7SksokQ081B3HUTwjzLeRxIuGTuTZpzBZveH3t/eScplKoVe4Nj1HxlrwWKFRA3foR5Ge28I8Qeoj7Kz8S+q/k5mpp6H1R4ZsRETulMREQBERAEREAREQBERAEREASl8W+1jB5dX5FdaxfQr/lorLZr23LjfwmXScI/7RPDyrUo4sOdVT8kpYaQEBYMD1v4jAJ7PvbVl7IhCYjUy61/LT3SzKQSam3uk/8A7N3JuLKNah+MoFitHUzKRZxoXU6EXtcqfO24nD8emDbAUHXEOcYv5bUOWdATmVWD8y1r2Ze56/S6+z/C1FyuuCula7PZj2p8sIz27/xW+E4PimlgmtRHaeV9/IuaZyk+jsbWK9sWFGJZqNKtyXGoqVQMtQ9dIDkWJ3695P5RxlQxWGrYkLUFOgCXDBdWy6/CAxvt6icPOWj8Oa2sfvuWqEgOy6SxcLe9gdIPqZ1L2VZPTr5ZiKetga7vTqWAungABXzurA7yDxTS6eut3JYfUk8eu/0NqbZt9PwMh9p2AqugC10YsAHKIApJABJD9PPaa+acT4ChVbD10xPMpE02ZG2IJdzY6wbHnN28h2E5nmGTtTV2Bui4iph7/wAyAEH5i/8ApMsdXJlx2Lwbc1gcbTLVTYXSpSDI4Hnc0r7+feSy0Gnrw+p9OH3fK3/bI9vZNdLW/wB/0XDPeIcuwddqNSliWdaaUyQwZdGhNIuzg30gAm1zv5zSyLPMtxFenQp08WGdwELPZQQLi9qh28PlIPjvKxUzUI1UKXpqajtYKulCFJJ6XVBe/dpGezakpzKhrbSVLMtrG7qpIU+hF/pNYaSv/C+06pdXTnl+X9CU2rOnCxnBdOIM6yzD1jQqriy1EBPAxK28VQblxc/mne3l5TYXPMtoUaGNVMRpaoyoAbkOg31oXt0F+p6yve0vhi+YKabFmxKVKmkgbNSQ+FbdbhB85WssIq4HEUmcg0CuJpi2zElKNQHy2ZD8pmnS120Qmpy3xnd99n9TErJRk1hff9HY29puF/CDF6a3LNbkW0rr16NfTXa1u95Wq3tZwgqa0p1wG94FafXzHjkfmuQpR4dplqhJepTxK7C3MqoF5f8AwhLm/XwyhZrlvJKDWrlqSVCAQSjMLmmwB2YeRmuk8P0tnVzy1+iNpai2HyO7Y3jOjRwlPFPq0VApRbDWdQuBa9r267yHwvtmwhDakrLYXAsp1bgWFm699/KQfFuVNUyqglENVFDlvsLsaLUjpfSPiL26b+UouXZdh6lFtWI5WI1gKrqRRZNr3qgHS3XrYbDzkOl8N0s63KWW+prbOyztt6El91kZYXkdcxPtQw5wpxSU6hC1RRCsFVi5XXtYkW0yW4B9rOHrmrzf/DrTUM5qEaQCwUNqHqQPmJy/NOFatHKASUqD8VzdVFxUTlmlo1ah/MLekz+ynh04gYstTVqbUeWpqAmmauoMt7WJsVBNvSTV6fS6eEtRB/hlzn4pYIpWWTag+6O1ZX7WMDXxdTDCoFKOtOm5dDTrs50qKJVjq3/qJc5wrgX2K16OKw9fEDD1qVnNVGLHQykhNNhZ291t7Abgi9ie6z0UZKSTXDKLWNmIiJkCIiAIiIAiIgCIiAIiIAnA/wDtEZ+zYijhNAC01FfXc6iX1pa3QAafvO+TnftVXK8Py8TmGDbEM55KlD4gFDOAb1FFuv1gHD804gX9m4bCDC0Q1jVOI0jnk86uNOq3SwA69BGV57Vw+WVqagFa9blXN/D+WC+je1yLAzpnDuY5HjxVVMsYDCYZ63jt+6Ri7KumobtqqE7+fWVrMuPcoqBaYy2oKCHUlPwIA5ADNZH3Jt1JlTVpuC9zq3Twvhv3x3Janh842KX+KpnAWNBTUWpy1q6qgYBtVUnQG0E9RuOnwkp7PeMKmCasqKrq9N6hDX2ajSqOtrHvaxnSOEsiyzH4UvSwWinzSCjs99aqBquHPZ/OU/E8SZPSZ1TLagYa6ZIfsbo1r1O4uPnOU9VDUKyj2Unvuttv+Xn5Eqg4tS6kiAyrGPiqGNoFFJbVjgRe4qUyNYUX6FHb16TFwDimXH0De/L5rKD0vyah+hIEvtbM8sy1aFdMG98VQLDS2ohGC6kYO9v4h08ppUs7yjDnD1aWBfVWRipDElLs9FlYNUtfY/IzL1TnCajVLpllLjnDT7/D9zPs8NZksopX7ZOLxr1a1NWNcEFQWAUBQV0kG+wQD6yMweZmlXWvTUKUcVFXxFRY307m5HbrL8me5PTraEy+orq/LDXuAblL71enymDK/wBm1sTy1whCi4bWWtYELcEVCepHyvLUNQlF5qko4424+fkZVTnhKSzn77Gjn/HNX8dh6/LS+HRSq+IhuZTV2DG/89h8JX+IsAcPi61IeEBjYf8AtvZ0HqNJX6S8cWYrK8NiTTfAtWqBU1FajIqjSAi+9udAX7TaHEOV45q1atg3/Iohi7MbsqslNECo48V3A3+shqv9nGM4VS6cY7eax382/mYnDqbTks5++xVuMeIKj0MHhLAU6WHoVO92Z6K+9vawuQLfqMjOKMTTd0KUFpF0Wq5VqjamqAMdnYgAG9recuFbijKKgpvVy6pptylOskqlIIB4RUFwAw9du82+KMzyihXWk2BNUqlPxKzABCoZALuNXhI+szVc63GKqlnd7Y38/wA2OfMxKPVl9S7ffBWafFeI/ZqcuoaRw9VKAemSrvTdKzgMb/wlbC3p5SNx/FBrYflVqFN6t7/iWB/EWLat2/i2Nt77fWXejnmUthcSaeAYU6TUmYHfUzF6aML1NrAt1ts0jsTxdlFTTry6odChVtZTpHQErUF7et5rXYuptUS2lnsmtk/P48ZwbNNrea4++x44Hzx8LlmMqhBUVatIKrX0Xfwv09Ct/lLn7LeKmxdOqho06S0OWqCne1m19bn+X7yBzXjnL6eHTDLgy9J0WoaYIRV1WZdRvcvsCTfy3kt7Ms9wdRqtPC4Y4diFZwWLBgCQCCSemr7zna2DsotslU02009tksLz9e3cmreJRipHWchr+8h7eIf0P9vrJiVrKatqq+tx9R/kCWWdTwW72ulSf5XgraqPTZ6iIidkrCIiAIiIAiIgCIiAIiIAnKfbbmtF2weDPLeo2IWqysyramoICM5/d8wtpufIzq0pnEXswwuMxqYyrUrCpT5dlUpyzy21LcNTJNyd94Byb2N16IxmNwdUon4ui9FHVlcg3YGnTqdGur38iaYmhxtwxg8DmWDwqVFamioMQ7ab6nrVGJq22BFNk/5Qs6vk3sUwWFxVPE06uIL06nMUM1IpffYgUgbb+cw8Z+x7CYurXxdStiFqOAzBSmgaUVdlNMt0Tzmln4X6GVyeOFcjpZXhGU19VMMazVGAUAEKOxO3h+84dnhSrTfEIlNeZiqrCzqHVT7tPk9bAeLV03neMdSpV8I2HZnCPTNMlUbUFAFyLr5DylPb2U4HQE/EYm2ovfSL3NlIP5W3uzx3h2sjVOdl7fU35dl6HQurbxGPBD8Q5hhMTg8u1NTW9Wkj2sDSphNNdf5VVih/0yucJBTisPha1NWKYvqQD4bEPTPmutA1unWXPGezXB6Ep/iK4VDUYEqLnVp1dUH6B9ZvLwhhRjRjBVqhw4qaNPg1AAH+C+5uevcy7Xq6IVShBy36sbPZ5eP3Eq5ykpPHYrPtPyGjhK1LE0SiuzhmoHcEqdXMCfpJFm7Xt5mSHDuRUhheeppvVrandk91NXi5K/pC3Fx5/ASc4p4Vw+YMj1KtVDTQqAidRqv0ZTvczzgMrpYTD8im7sAztd1Ia569FA7SKGr6tPCvL6lzt28s/Imrr6bXLGxScPVovngbFcvlm2vm6eXf8MANWrb3rde9p4xOHwIw+PODq1nblrdXRVphPxVH3GBud7Aeks2YcA4bF6KrVatJygD6aZZTawBsV2Nrd+3xkjlHs/wdClXpNUq1OenLdipBCghhostgdQBub7qJYlq6Y9LTlldK6UtvdZBKqXU+OXv6nOs0p0P2PhCujn8+trsfHbe+oX6WFL7ecks7wlFsXhylWkKwoYfmU8UtsMSMPTIvVvaxWwsbb95ZP+6rCaUQ4msVVme3LsSGVLgtp22p+Xebma8AYPFVqlVqlVboiKqqbJoVEUi6XPhUbH9U2eupT/FL83Z/mey9DVUyxwu30K7wVlWGx1LF4VVbD1G5bOyPzqZWnUNuWDaw1HzNwRvIPB5HhquZVMNzVWmV5dOqLEGoFpgFRexZmDDr1JnTuFOGMLlutkqVHeoACzqw8I8QChV79T16dpC5f7PMJTrpXFeuWSoKlivhuG1bnRe1xK8PEIqy1qUulpdOze+N3vv2XJuqG4rZc/Q0uJ+DaOCo0ayomIqgrSIxFRadEqtNhqKFlubKNtXrJL2ZcD1cK7Yms1O1WkAioxawYq9y1rdABsT8fOb4tyahjqaUqtV6ao+q6qb6rFbeJSO5k3l+haaUqbMRTpogLKQSFUKCbgC+3ac23xC16XobeZZzlPjO3w+RPGmPtM9uxJ4Y2dT/ADL/AFEtsqND3l+I/qJbp1P/AJx/5c18UVtbyhERPUFAREQBERAEREAREQBERAE+aZ9iAedPxnxqQPn5dTPcQCkHLQrFS9Q6Ta+tr7Ne+3fYfLafTgh/6lXYW/eN53ufMySzinprH1AP+fuJqXnzPWxlVqJw8mdqGJRTIvG4MXHjqdh77ec1zgbn36nf+Nu4Im5jGuwiks2hNxhnJM0tjEuBsP3lX/5DNTF0rgKCT0Fybn5yUqGatFLv8N5mqbTyzZLG5t01sAB22mZZ8Cz0RI2yMx1q1tu8z0lsJo0KJapqI8I9349zJEyOxrg2ltsR+a1tNM79SB9SB/eZl6CRudV7sieZJ+g2+83lqbjf0+cxKDVcfjlk6Xuo21E8uJ6VoJlNMh7mxltO9VB5G/03lokXkmD0qXYbt09F/wB/8SUn0TwTSyo02Zcy3/j+TkaqalPbsIiJ2iqIiIAiIgCIiAIiIAiIgCIiAIiIBBcSJujfEf0P9zIlmk7xGv5QPkw+9xKzVrdvOeH8Zp/1ba7pM62lea0eNNzeZek8qLfGZVpzlSZc9TBV6T5gh38zb6CecQZ9wZ8Pwb+0L8DZu1sSAWeKh7DqZ5NcAT3SYdZWlJpZIksbntUsLTHVqdp7dphKzSG+7MpETiaF2v8AIHy+E5h+2cRQqsrVHdwA25u17e6QehBI2Fp2jA5aa1TT0UbsfIeXxMmMZwXg6tTmVMOjPoCatwQq9ALHrY2v1ttPYeD0StrcpL3eFn4EOq1Cg1FclN4UzR8Th1fSzPuCukqbjoN/S2/SXXLcltZqti36R7oPx7ySw2ESmulEVR5KAB9pml7T+C0V2O2Sy85S7L+Sjbq5TWI7CIidspCIiAIiIAiIgCIiAIiIAiIgCIiAIieK1UKpY9ACT8phvCywQ3EmPGnlDqbE+gG4+cr1OlfxfIf5nnG4osxJ95zNzDpsJ4DxHWO6xzfHC9DuU1quBjo4e28yMNplM8POPO3JKnlmhiFmli8Q1KjVdACy02YA9CVBO/3klUE0sa9lI7kEAfEW+m8t0yzhYJuVg5Tj+OsVqGqpsGuQqhQfiTOk8NcQ/iKYOmxsNu24/wCtu05xh/Z5iybMaQW9rliSF87Ab38rzoWT5d+HphFJJsLsb3JFrkC+17dJ6DxFaWVajDGfgVaI25fVx8Sx1KoRSzmwE28lwf4lOYraUuRuDqNtjYSsY0s27G//AF2E6Bw5gOThqaHY2u3/ABMSxH1NvlIPC/Dqrm/abpfI11U3VBNPdm7hMItNdKiw+5PmT3MzRE9lGKglGKwkcVtt5YiImxgREQBERAEREAREQBERAEREAREQBERAEg+MMxWjhyzGwLBfj1NgO5NpOSoe0LhSrjKatSfekGIo7DWzWFw5IAbTcC+253F5DfBzrcV3JKmlNNlByPirnYhhUCqpNqe9ze9vEfW43Hw8r3qifOcTwmRYyljAjUagK3J1JpBUW3UtsdyOk6/lzVCo1Lvbe5+88T4xpYwacGuODs0y6o7kkZjczxXr6Bdiqj1P9POVzOuIWI00drndj1t30jt8Zx9PpZ2vYmjFs380zmnRZVY+Nuijc2HVj5Cawqhje979+1u1pzXM8FiEcVN30gb92PY3Pe+9ux+s6PkODc0U1roYHcGxPX02F+tu1527tLXpa1Lqzk2rm8tNYNumJlsJsfg/X7TLlnC3NfUzOVHdmNvgqjw32622lKmL1E+iG7MztjFZbMvD2Vc59ZH5aG/ozdh8B1+kucx0KCooVRYAWAmSe60WlWmqUFz3ODqLndPPYRES4VxERAEREAREQBERAEREAREQBERAEREAREQBERAKBxLiy2JexPhso38hv9yZEHHVCffb6mbWO8VRz5ux+pMxUcLPDXWRlOU5d2z0FMMRSNd6ZO5ufjNVMPdz6AScGGnxcIAbyBalItJ4N/g7Ajnbi4VCd/Ww/vLhVy2mwsUHyGk/UWMheEqFtbfBf6k/2ljnqfDaoz0yc1nLb3+X/RwtXY/avD4NJMnpD+C/xJP2Jm4q26T7E6VdFdX+3FL0WCpKcpcvIiIkpqIiIAiIgCIiAIiIAiIgCIiAIiIAiIgCIiAIiIAiIgHPKlC1Rgf1H+pmelSEzcSqKNQliFDG4JIHXsL973lcxmclNLrdgDuBa5Hnv0G0+eXae2VkoeTaPR1PqimixaJ4ZJFcP5ocTqqWIQGyA9/NpYMJgjUcKOnUnyHeU1p7FaquZCUlFZbJ7IKGmiP5iW+vT7ASRnlEAAA6DYT1PpNFSqrjWuywefnLqk5eYiIkxoIiIAiIgCIiAIiIAiIgCIiAIiIAiIgCIiAIiIAiIgCIiAUn2p8NHFYZWAZ+UxY016MCvUgbnSQDYeZnE/2oylBSb+VlFwCLdhvt19frP1FIccH4PnCt+Fo80G4fQt9X6vLV69ZXnQpPJPXc4LBX+GMjZqSaU5aaR1UqbW/Sd5cMJglpiyj4nufjNiJX0vh1Wnk5reT7szbqJWc8CIidAriIiAIiIAiIgCIiAIiIAiIgCIiAIiIB/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6" name="AutoShape 8" descr="data:image/jpeg;base64,/9j/4AAQSkZJRgABAQAAAQABAAD/2wCEAAkGBhQSERUUEhIWFBUVFRgVFhYWFxYVFBcVGBcVFxUVFhQXHCYeFxklGhQYHy8iIycpLCwsFx4xNTAqNSYrLCkBCQoKDgwOGg8PGjQlHyUtLC41LCwsLCwwLywsLC8sLCw0KiwsMCwtLC8sLSwpLCwtLSkqLCkvLCwpNCwsLCwsLP/AABEIAM0A9gMBIgACEQEDEQH/xAAcAAEAAgMBAQEAAAAAAAAAAAAABQYDBAcCAQj/xABBEAACAQIEBAMGAwcCAwkAAAABAgADEQQFEiEGEzFBIlFhBzJxgZGhFCNSFTNCYrHB0ZLhcoLwCBckQ1Njk6Lx/8QAGwEBAAIDAQEAAAAAAAAAAAAAAAMEAQIFBgf/xAA0EQACAgEDAgMGBgAHAQAAAAAAAQIDEQQhMRJBBVFxEyJhkaHwMkKBsdHhFCMkM6LB8Qb/2gAMAwEAAhEDEQA/AO4xEQBERAEREAREQBERAEREARE0cfm6Utveb9I/ue0itthVHrm8I2jFyeEb0Sq1s0rVD72keS7ffrMDIfM387mcSfjtafuRb+n8ltaN92XG8SopWqr0qMPmT9jtNujntRfeAcf6W+o2+0kr8bok8TTX1+/kYlpJrh5LHE0MLnVNzbVpY/wtsfkehm/OxXbCyPVB5RVlFxeGhERJDUREQBERAEREAREQBERAEREAREQBERAERNHOc4p4Wi1WqSFXsBdmY7KqjuxO3+0N4AzbO6OGTXXqrTXtqO5PkoG7H4TnWb+2BmDjCooUXAqOfGQO4pkWB69b/wBpGY6u+JrnEV733FNP4aaXuEHr5t3PyAgcXR52J/KXZAAxsPeJPfvOVZreqTjHjzL1VCW8uSTyz2m42rV0iv1OnenT273tp67S54bP8UB4q5f/AJKQ/osqGC4RVLEXv6Gxv1J+vaWLLsBTAGtq/wAVemf/AKsn95zL9W5vFdmP1ZI4x7r6Esc4qkeKq3ysP6ATBSrg9evX1v6zFjMFTCXpV6jN2V6an6kFQPjvI7DYaueulfnf+k5OorlLedmf1yWqlHGxYErDzntaoMilwFTvUH0/3nvkVB0IP2lB144ZL0xfclg0EAyJXHFTZgRNuniQekjl1x5Rh1tGWpRB2IvM+DzKpR2B5i/pYm4H8rdfkb/Ka4qz0d5LRq7KX1QeDSUFJYkiz4LMEqi6nfuDsw+ImzKcoKnUpsw7iT2V5wKnhfZ/s3w/xPX+H+Lw1GIWbS+j/s512mcPejuiTiIndKYiIgCIiAIiIAiIgCIiAIiIAiIgCc143q1XxRRz+WgBpjtuou5HdrlhfsBbzv0qQPEXDIr6qiswqimVXppNiWAYEeZIvfvKurrnZXiHJLTJRllnN8wYhdNNgXI2Hl2ufIT3leQtTUaG8V7kne567+l5J0MjKbOhRjYkN71/U9/ltNnL8HUGsDx6QGAt4ynRrfqI226kHv0nlZWS3qhz5HQ7ZPmVu7Py6uim3/lk30P6av4W9D1kricCye+hHr1H1E1hRWou9iCPkZ6p55Www0svPo9NJ/eAeQY7MPQ/WV6lp7/cn7kvPt+qD6+3yMNWmf4bH0M90lfzA9LTxSzajUqEUiemoKwKsPNTfYkehOxHrN7QGHSc+7rqk4S7FmOy4PCK1+1vnM1p8AI63n0/P6SBWZYe5jq0QwsReRtfCPT8S+JfLuP8yRcGZEliMsG6k4kdhcYGm6rzRzDLiDzKfXuvY/D1n3BYsMLyOytY6o/+G7SksokQ081B3HUTwjzLeRxIuGTuTZpzBZveH3t/eScplKoVe4Nj1HxlrwWKFRA3foR5Ge28I8Qeoj7Kz8S+q/k5mpp6H1R4ZsRETulMREQBERAEREAREQBERAEREASl8W+1jB5dX5FdaxfQr/lorLZr23LjfwmXScI/7RPDyrUo4sOdVT8kpYaQEBYMD1v4jAJ7PvbVl7IhCYjUy61/LT3SzKQSam3uk/8A7N3JuLKNah+MoFitHUzKRZxoXU6EXtcqfO24nD8emDbAUHXEOcYv5bUOWdATmVWD8y1r2Ze56/S6+z/C1FyuuCula7PZj2p8sIz27/xW+E4PimlgmtRHaeV9/IuaZyk+jsbWK9sWFGJZqNKtyXGoqVQMtQ9dIDkWJ3695P5RxlQxWGrYkLUFOgCXDBdWy6/CAxvt6icPOWj8Oa2sfvuWqEgOy6SxcLe9gdIPqZ1L2VZPTr5ZiKetga7vTqWAungABXzurA7yDxTS6eut3JYfUk8eu/0NqbZt9PwMh9p2AqugC10YsAHKIApJABJD9PPaa+acT4ChVbD10xPMpE02ZG2IJdzY6wbHnN28h2E5nmGTtTV2Bui4iph7/wAyAEH5i/8ApMsdXJlx2Lwbc1gcbTLVTYXSpSDI4Hnc0r7+feSy0Gnrw+p9OH3fK3/bI9vZNdLW/wB/0XDPeIcuwddqNSliWdaaUyQwZdGhNIuzg30gAm1zv5zSyLPMtxFenQp08WGdwELPZQQLi9qh28PlIPjvKxUzUI1UKXpqajtYKulCFJJ6XVBe/dpGezakpzKhrbSVLMtrG7qpIU+hF/pNYaSv/C+06pdXTnl+X9CU2rOnCxnBdOIM6yzD1jQqriy1EBPAxK28VQblxc/mne3l5TYXPMtoUaGNVMRpaoyoAbkOg31oXt0F+p6yve0vhi+YKabFmxKVKmkgbNSQ+FbdbhB85WssIq4HEUmcg0CuJpi2zElKNQHy2ZD8pmnS120Qmpy3xnd99n9TErJRk1hff9HY29puF/CDF6a3LNbkW0rr16NfTXa1u95Wq3tZwgqa0p1wG94FafXzHjkfmuQpR4dplqhJepTxK7C3MqoF5f8AwhLm/XwyhZrlvJKDWrlqSVCAQSjMLmmwB2YeRmuk8P0tnVzy1+iNpai2HyO7Y3jOjRwlPFPq0VApRbDWdQuBa9r267yHwvtmwhDakrLYXAsp1bgWFm699/KQfFuVNUyqglENVFDlvsLsaLUjpfSPiL26b+UouXZdh6lFtWI5WI1gKrqRRZNr3qgHS3XrYbDzkOl8N0s63KWW+prbOyztt6El91kZYXkdcxPtQw5wpxSU6hC1RRCsFVi5XXtYkW0yW4B9rOHrmrzf/DrTUM5qEaQCwUNqHqQPmJy/NOFatHKASUqD8VzdVFxUTlmlo1ah/MLekz+ynh04gYstTVqbUeWpqAmmauoMt7WJsVBNvSTV6fS6eEtRB/hlzn4pYIpWWTag+6O1ZX7WMDXxdTDCoFKOtOm5dDTrs50qKJVjq3/qJc5wrgX2K16OKw9fEDD1qVnNVGLHQykhNNhZ291t7Abgi9ie6z0UZKSTXDKLWNmIiJkCIiAIiIAiIgCIiAIiIAnA/wDtEZ+zYijhNAC01FfXc6iX1pa3QAafvO+TnftVXK8Py8TmGDbEM55KlD4gFDOAb1FFuv1gHD804gX9m4bCDC0Q1jVOI0jnk86uNOq3SwA69BGV57Vw+WVqagFa9blXN/D+WC+je1yLAzpnDuY5HjxVVMsYDCYZ63jt+6Ri7KumobtqqE7+fWVrMuPcoqBaYy2oKCHUlPwIA5ADNZH3Jt1JlTVpuC9zq3Twvhv3x3Janh842KX+KpnAWNBTUWpy1q6qgYBtVUnQG0E9RuOnwkp7PeMKmCasqKrq9N6hDX2ajSqOtrHvaxnSOEsiyzH4UvSwWinzSCjs99aqBquHPZ/OU/E8SZPSZ1TLagYa6ZIfsbo1r1O4uPnOU9VDUKyj2Unvuttv+Xn5Eqg4tS6kiAyrGPiqGNoFFJbVjgRe4qUyNYUX6FHb16TFwDimXH0De/L5rKD0vyah+hIEvtbM8sy1aFdMG98VQLDS2ohGC6kYO9v4h08ppUs7yjDnD1aWBfVWRipDElLs9FlYNUtfY/IzL1TnCajVLpllLjnDT7/D9zPs8NZksopX7ZOLxr1a1NWNcEFQWAUBQV0kG+wQD6yMweZmlXWvTUKUcVFXxFRY307m5HbrL8me5PTraEy+orq/LDXuAblL71enymDK/wBm1sTy1whCi4bWWtYELcEVCepHyvLUNQlF5qko4424+fkZVTnhKSzn77Gjn/HNX8dh6/LS+HRSq+IhuZTV2DG/89h8JX+IsAcPi61IeEBjYf8AtvZ0HqNJX6S8cWYrK8NiTTfAtWqBU1FajIqjSAi+9udAX7TaHEOV45q1atg3/Iohi7MbsqslNECo48V3A3+shqv9nGM4VS6cY7eax382/mYnDqbTks5++xVuMeIKj0MHhLAU6WHoVO92Z6K+9vawuQLfqMjOKMTTd0KUFpF0Wq5VqjamqAMdnYgAG9recuFbijKKgpvVy6pptylOskqlIIB4RUFwAw9du82+KMzyihXWk2BNUqlPxKzABCoZALuNXhI+szVc63GKqlnd7Y38/wA2OfMxKPVl9S7ffBWafFeI/ZqcuoaRw9VKAemSrvTdKzgMb/wlbC3p5SNx/FBrYflVqFN6t7/iWB/EWLat2/i2Nt77fWXejnmUthcSaeAYU6TUmYHfUzF6aML1NrAt1ts0jsTxdlFTTry6odChVtZTpHQErUF7et5rXYuptUS2lnsmtk/P48ZwbNNrea4++x44Hzx8LlmMqhBUVatIKrX0Xfwv09Ct/lLn7LeKmxdOqho06S0OWqCne1m19bn+X7yBzXjnL6eHTDLgy9J0WoaYIRV1WZdRvcvsCTfy3kt7Ms9wdRqtPC4Y4diFZwWLBgCQCCSemr7zna2DsotslU02009tksLz9e3cmreJRipHWchr+8h7eIf0P9vrJiVrKatqq+tx9R/kCWWdTwW72ulSf5XgraqPTZ6iIidkrCIiAIiIAiIgCIiAIiIAnKfbbmtF2weDPLeo2IWqysyramoICM5/d8wtpufIzq0pnEXswwuMxqYyrUrCpT5dlUpyzy21LcNTJNyd94Byb2N16IxmNwdUon4ui9FHVlcg3YGnTqdGur38iaYmhxtwxg8DmWDwqVFamioMQ7ab6nrVGJq22BFNk/5Qs6vk3sUwWFxVPE06uIL06nMUM1IpffYgUgbb+cw8Z+x7CYurXxdStiFqOAzBSmgaUVdlNMt0Tzmln4X6GVyeOFcjpZXhGU19VMMazVGAUAEKOxO3h+84dnhSrTfEIlNeZiqrCzqHVT7tPk9bAeLV03neMdSpV8I2HZnCPTNMlUbUFAFyLr5DylPb2U4HQE/EYm2ovfSL3NlIP5W3uzx3h2sjVOdl7fU35dl6HQurbxGPBD8Q5hhMTg8u1NTW9Wkj2sDSphNNdf5VVih/0yucJBTisPha1NWKYvqQD4bEPTPmutA1unWXPGezXB6Ep/iK4VDUYEqLnVp1dUH6B9ZvLwhhRjRjBVqhw4qaNPg1AAH+C+5uevcy7Xq6IVShBy36sbPZ5eP3Eq5ykpPHYrPtPyGjhK1LE0SiuzhmoHcEqdXMCfpJFm7Xt5mSHDuRUhheeppvVrandk91NXi5K/pC3Fx5/ASc4p4Vw+YMj1KtVDTQqAidRqv0ZTvczzgMrpYTD8im7sAztd1Ia569FA7SKGr6tPCvL6lzt28s/Imrr6bXLGxScPVovngbFcvlm2vm6eXf8MANWrb3rde9p4xOHwIw+PODq1nblrdXRVphPxVH3GBud7Aeks2YcA4bF6KrVatJygD6aZZTawBsV2Nrd+3xkjlHs/wdClXpNUq1OenLdipBCghhostgdQBub7qJYlq6Y9LTlldK6UtvdZBKqXU+OXv6nOs0p0P2PhCujn8+trsfHbe+oX6WFL7ecks7wlFsXhylWkKwoYfmU8UtsMSMPTIvVvaxWwsbb95ZP+6rCaUQ4msVVme3LsSGVLgtp22p+Xebma8AYPFVqlVqlVboiKqqbJoVEUi6XPhUbH9U2eupT/FL83Z/mey9DVUyxwu30K7wVlWGx1LF4VVbD1G5bOyPzqZWnUNuWDaw1HzNwRvIPB5HhquZVMNzVWmV5dOqLEGoFpgFRexZmDDr1JnTuFOGMLlutkqVHeoACzqw8I8QChV79T16dpC5f7PMJTrpXFeuWSoKlivhuG1bnRe1xK8PEIqy1qUulpdOze+N3vv2XJuqG4rZc/Q0uJ+DaOCo0ayomIqgrSIxFRadEqtNhqKFlubKNtXrJL2ZcD1cK7Yms1O1WkAioxawYq9y1rdABsT8fOb4tyahjqaUqtV6ao+q6qb6rFbeJSO5k3l+haaUqbMRTpogLKQSFUKCbgC+3ac23xC16XobeZZzlPjO3w+RPGmPtM9uxJ4Y2dT/ADL/AFEtsqND3l+I/qJbp1P/AJx/5c18UVtbyhERPUFAREQBERAEREAREQBERAE+aZ9iAedPxnxqQPn5dTPcQCkHLQrFS9Q6Ta+tr7Ne+3fYfLafTgh/6lXYW/eN53ufMySzinprH1AP+fuJqXnzPWxlVqJw8mdqGJRTIvG4MXHjqdh77ec1zgbn36nf+Nu4Im5jGuwiks2hNxhnJM0tjEuBsP3lX/5DNTF0rgKCT0Fybn5yUqGatFLv8N5mqbTyzZLG5t01sAB22mZZ8Cz0RI2yMx1q1tu8z0lsJo0KJapqI8I9349zJEyOxrg2ltsR+a1tNM79SB9SB/eZl6CRudV7sieZJ+g2+83lqbjf0+cxKDVcfjlk6Xuo21E8uJ6VoJlNMh7mxltO9VB5G/03lokXkmD0qXYbt09F/wB/8SUn0TwTSyo02Zcy3/j+TkaqalPbsIiJ2iqIiIAiIgCIiAIiIAiIgCIiAIiIBBcSJujfEf0P9zIlmk7xGv5QPkw+9xKzVrdvOeH8Zp/1ba7pM62lea0eNNzeZek8qLfGZVpzlSZc9TBV6T5gh38zb6CecQZ9wZ8Pwb+0L8DZu1sSAWeKh7DqZ5NcAT3SYdZWlJpZIksbntUsLTHVqdp7dphKzSG+7MpETiaF2v8AIHy+E5h+2cRQqsrVHdwA25u17e6QehBI2Fp2jA5aa1TT0UbsfIeXxMmMZwXg6tTmVMOjPoCatwQq9ALHrY2v1ttPYeD0StrcpL3eFn4EOq1Cg1FclN4UzR8Th1fSzPuCukqbjoN/S2/SXXLcltZqti36R7oPx7ySw2ESmulEVR5KAB9pml7T+C0V2O2Sy85S7L+Sjbq5TWI7CIidspCIiAIiIAiIgCIiAIiIAiIgCIiAIieK1UKpY9ACT8phvCywQ3EmPGnlDqbE+gG4+cr1OlfxfIf5nnG4osxJ95zNzDpsJ4DxHWO6xzfHC9DuU1quBjo4e28yMNplM8POPO3JKnlmhiFmli8Q1KjVdACy02YA9CVBO/3klUE0sa9lI7kEAfEW+m8t0yzhYJuVg5Tj+OsVqGqpsGuQqhQfiTOk8NcQ/iKYOmxsNu24/wCtu05xh/Z5iybMaQW9rliSF87Ab38rzoWT5d+HphFJJsLsb3JFrkC+17dJ6DxFaWVajDGfgVaI25fVx8Sx1KoRSzmwE28lwf4lOYraUuRuDqNtjYSsY0s27G//AF2E6Bw5gOThqaHY2u3/ABMSxH1NvlIPC/Dqrm/abpfI11U3VBNPdm7hMItNdKiw+5PmT3MzRE9lGKglGKwkcVtt5YiImxgREQBERAEREAREQBERAEREAREQBERAEg+MMxWjhyzGwLBfj1NgO5NpOSoe0LhSrjKatSfekGIo7DWzWFw5IAbTcC+253F5DfBzrcV3JKmlNNlByPirnYhhUCqpNqe9ze9vEfW43Hw8r3qifOcTwmRYyljAjUagK3J1JpBUW3UtsdyOk6/lzVCo1Lvbe5+88T4xpYwacGuODs0y6o7kkZjczxXr6Bdiqj1P9POVzOuIWI00drndj1t30jt8Zx9PpZ2vYmjFs380zmnRZVY+Nuijc2HVj5Cawqhje979+1u1pzXM8FiEcVN30gb92PY3Pe+9ux+s6PkODc0U1roYHcGxPX02F+tu1527tLXpa1Lqzk2rm8tNYNumJlsJsfg/X7TLlnC3NfUzOVHdmNvgqjw32622lKmL1E+iG7MztjFZbMvD2Vc59ZH5aG/ozdh8B1+kucx0KCooVRYAWAmSe60WlWmqUFz3ODqLndPPYRES4VxERAEREAREQBERAEREAREQBERAEREAREQBERAKBxLiy2JexPhso38hv9yZEHHVCffb6mbWO8VRz5ux+pMxUcLPDXWRlOU5d2z0FMMRSNd6ZO5ufjNVMPdz6AScGGnxcIAbyBalItJ4N/g7Ajnbi4VCd/Ww/vLhVy2mwsUHyGk/UWMheEqFtbfBf6k/2ljnqfDaoz0yc1nLb3+X/RwtXY/avD4NJMnpD+C/xJP2Jm4q26T7E6VdFdX+3FL0WCpKcpcvIiIkpqIiIAiIgCIiAIiIAiIgCIiAIiIAiIgCIiAIiIAiIgHPKlC1Rgf1H+pmelSEzcSqKNQliFDG4JIHXsL973lcxmclNLrdgDuBa5Hnv0G0+eXae2VkoeTaPR1PqimixaJ4ZJFcP5ocTqqWIQGyA9/NpYMJgjUcKOnUnyHeU1p7FaquZCUlFZbJ7IKGmiP5iW+vT7ASRnlEAAA6DYT1PpNFSqrjWuywefnLqk5eYiIkxoIiIAiIgCIiAIiIAiIgCIiAIiIAiIgCIiAIiIAiIgCIiAUn2p8NHFYZWAZ+UxY016MCvUgbnSQDYeZnE/2oylBSb+VlFwCLdhvt19frP1FIccH4PnCt+Fo80G4fQt9X6vLV69ZXnQpPJPXc4LBX+GMjZqSaU5aaR1UqbW/Sd5cMJglpiyj4nufjNiJX0vh1Wnk5reT7szbqJWc8CIidAriIiAIiIAiIgCIiAIiIAiIgCIiAIiIB/9k="/>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7" name="AutoShape 10" descr="data:image/jpeg;base64,/9j/4AAQSkZJRgABAQAAAQABAAD/2wCEAAkGBhQSERUUEhIWFBUVFRgVFhYWFxYVFBcVGBcVFxUVFhQXHCYeFxklGhQYHy8iIycpLCwsFx4xNTAqNSYrLCkBCQoKDgwOGg8PGjQlHyUtLC41LCwsLCwwLywsLC8sLCw0KiwsMCwtLC8sLSwpLCwtLSkqLCkvLCwpNCwsLCwsLP/AABEIAM0A9gMBIgACEQEDEQH/xAAcAAEAAgMBAQEAAAAAAAAAAAAABQYDBAcCAQj/xABBEAACAQIEBAMGAwcCAwkAAAABAgADEQQFEiEGEzFBIlFhBzJxgZGhFCNSFTNCYrHB0ZLhcoLwCBckQ1Njk6Lx/8QAGwEBAAIDAQEAAAAAAAAAAAAAAAMEAQIFBgf/xAA0EQACAgEDAgMGBgAHAQAAAAAAAQIDEQQhMRJBBVFxEyJhkaHwMkKBsdHhFCMkM6LB8Qb/2gAMAwEAAhEDEQA/AO4xEQBERAEREAREQBERAEREARE0cfm6Utveb9I/ue0itthVHrm8I2jFyeEb0Sq1s0rVD72keS7ffrMDIfM387mcSfjtafuRb+n8ltaN92XG8SopWqr0qMPmT9jtNujntRfeAcf6W+o2+0kr8bok8TTX1+/kYlpJrh5LHE0MLnVNzbVpY/wtsfkehm/OxXbCyPVB5RVlFxeGhERJDUREQBERAEREAREQBERAEREAREQBERAERNHOc4p4Wi1WqSFXsBdmY7KqjuxO3+0N4AzbO6OGTXXqrTXtqO5PkoG7H4TnWb+2BmDjCooUXAqOfGQO4pkWB69b/wBpGY6u+JrnEV733FNP4aaXuEHr5t3PyAgcXR52J/KXZAAxsPeJPfvOVZreqTjHjzL1VCW8uSTyz2m42rV0iv1OnenT273tp67S54bP8UB4q5f/AJKQ/osqGC4RVLEXv6Gxv1J+vaWLLsBTAGtq/wAVemf/AKsn95zL9W5vFdmP1ZI4x7r6Esc4qkeKq3ysP6ATBSrg9evX1v6zFjMFTCXpV6jN2V6an6kFQPjvI7DYaueulfnf+k5OorlLedmf1yWqlHGxYErDzntaoMilwFTvUH0/3nvkVB0IP2lB144ZL0xfclg0EAyJXHFTZgRNuniQekjl1x5Rh1tGWpRB2IvM+DzKpR2B5i/pYm4H8rdfkb/Ka4qz0d5LRq7KX1QeDSUFJYkiz4LMEqi6nfuDsw+ImzKcoKnUpsw7iT2V5wKnhfZ/s3w/xPX+H+Lw1GIWbS+j/s512mcPejuiTiIndKYiIgCIiAIiIAiIgCIiAIiIAiIgCc143q1XxRRz+WgBpjtuou5HdrlhfsBbzv0qQPEXDIr6qiswqimVXppNiWAYEeZIvfvKurrnZXiHJLTJRllnN8wYhdNNgXI2Hl2ufIT3leQtTUaG8V7kne567+l5J0MjKbOhRjYkN71/U9/ltNnL8HUGsDx6QGAt4ynRrfqI226kHv0nlZWS3qhz5HQ7ZPmVu7Py6uim3/lk30P6av4W9D1kricCye+hHr1H1E1hRWou9iCPkZ6p55Www0svPo9NJ/eAeQY7MPQ/WV6lp7/cn7kvPt+qD6+3yMNWmf4bH0M90lfzA9LTxSzajUqEUiemoKwKsPNTfYkehOxHrN7QGHSc+7rqk4S7FmOy4PCK1+1vnM1p8AI63n0/P6SBWZYe5jq0QwsReRtfCPT8S+JfLuP8yRcGZEliMsG6k4kdhcYGm6rzRzDLiDzKfXuvY/D1n3BYsMLyOytY6o/+G7SksokQ081B3HUTwjzLeRxIuGTuTZpzBZveH3t/eScplKoVe4Nj1HxlrwWKFRA3foR5Ge28I8Qeoj7Kz8S+q/k5mpp6H1R4ZsRETulMREQBERAEREAREQBERAEREASl8W+1jB5dX5FdaxfQr/lorLZr23LjfwmXScI/7RPDyrUo4sOdVT8kpYaQEBYMD1v4jAJ7PvbVl7IhCYjUy61/LT3SzKQSam3uk/8A7N3JuLKNah+MoFitHUzKRZxoXU6EXtcqfO24nD8emDbAUHXEOcYv5bUOWdATmVWD8y1r2Ze56/S6+z/C1FyuuCula7PZj2p8sIz27/xW+E4PimlgmtRHaeV9/IuaZyk+jsbWK9sWFGJZqNKtyXGoqVQMtQ9dIDkWJ3695P5RxlQxWGrYkLUFOgCXDBdWy6/CAxvt6icPOWj8Oa2sfvuWqEgOy6SxcLe9gdIPqZ1L2VZPTr5ZiKetga7vTqWAungABXzurA7yDxTS6eut3JYfUk8eu/0NqbZt9PwMh9p2AqugC10YsAHKIApJABJD9PPaa+acT4ChVbD10xPMpE02ZG2IJdzY6wbHnN28h2E5nmGTtTV2Bui4iph7/wAyAEH5i/8ApMsdXJlx2Lwbc1gcbTLVTYXSpSDI4Hnc0r7+feSy0Gnrw+p9OH3fK3/bI9vZNdLW/wB/0XDPeIcuwddqNSliWdaaUyQwZdGhNIuzg30gAm1zv5zSyLPMtxFenQp08WGdwELPZQQLi9qh28PlIPjvKxUzUI1UKXpqajtYKulCFJJ6XVBe/dpGezakpzKhrbSVLMtrG7qpIU+hF/pNYaSv/C+06pdXTnl+X9CU2rOnCxnBdOIM6yzD1jQqriy1EBPAxK28VQblxc/mne3l5TYXPMtoUaGNVMRpaoyoAbkOg31oXt0F+p6yve0vhi+YKabFmxKVKmkgbNSQ+FbdbhB85WssIq4HEUmcg0CuJpi2zElKNQHy2ZD8pmnS120Qmpy3xnd99n9TErJRk1hff9HY29puF/CDF6a3LNbkW0rr16NfTXa1u95Wq3tZwgqa0p1wG94FafXzHjkfmuQpR4dplqhJepTxK7C3MqoF5f8AwhLm/XwyhZrlvJKDWrlqSVCAQSjMLmmwB2YeRmuk8P0tnVzy1+iNpai2HyO7Y3jOjRwlPFPq0VApRbDWdQuBa9r267yHwvtmwhDakrLYXAsp1bgWFm699/KQfFuVNUyqglENVFDlvsLsaLUjpfSPiL26b+UouXZdh6lFtWI5WI1gKrqRRZNr3qgHS3XrYbDzkOl8N0s63KWW+prbOyztt6El91kZYXkdcxPtQw5wpxSU6hC1RRCsFVi5XXtYkW0yW4B9rOHrmrzf/DrTUM5qEaQCwUNqHqQPmJy/NOFatHKASUqD8VzdVFxUTlmlo1ah/MLekz+ynh04gYstTVqbUeWpqAmmauoMt7WJsVBNvSTV6fS6eEtRB/hlzn4pYIpWWTag+6O1ZX7WMDXxdTDCoFKOtOm5dDTrs50qKJVjq3/qJc5wrgX2K16OKw9fEDD1qVnNVGLHQykhNNhZ291t7Abgi9ie6z0UZKSTXDKLWNmIiJkCIiAIiIAiIgCIiAIiIAnA/wDtEZ+zYijhNAC01FfXc6iX1pa3QAafvO+TnftVXK8Py8TmGDbEM55KlD4gFDOAb1FFuv1gHD804gX9m4bCDC0Q1jVOI0jnk86uNOq3SwA69BGV57Vw+WVqagFa9blXN/D+WC+je1yLAzpnDuY5HjxVVMsYDCYZ63jt+6Ri7KumobtqqE7+fWVrMuPcoqBaYy2oKCHUlPwIA5ADNZH3Jt1JlTVpuC9zq3Twvhv3x3Janh842KX+KpnAWNBTUWpy1q6qgYBtVUnQG0E9RuOnwkp7PeMKmCasqKrq9N6hDX2ajSqOtrHvaxnSOEsiyzH4UvSwWinzSCjs99aqBquHPZ/OU/E8SZPSZ1TLagYa6ZIfsbo1r1O4uPnOU9VDUKyj2Unvuttv+Xn5Eqg4tS6kiAyrGPiqGNoFFJbVjgRe4qUyNYUX6FHb16TFwDimXH0De/L5rKD0vyah+hIEvtbM8sy1aFdMG98VQLDS2ohGC6kYO9v4h08ppUs7yjDnD1aWBfVWRipDElLs9FlYNUtfY/IzL1TnCajVLpllLjnDT7/D9zPs8NZksopX7ZOLxr1a1NWNcEFQWAUBQV0kG+wQD6yMweZmlXWvTUKUcVFXxFRY307m5HbrL8me5PTraEy+orq/LDXuAblL71enymDK/wBm1sTy1whCi4bWWtYELcEVCepHyvLUNQlF5qko4424+fkZVTnhKSzn77Gjn/HNX8dh6/LS+HRSq+IhuZTV2DG/89h8JX+IsAcPi61IeEBjYf8AtvZ0HqNJX6S8cWYrK8NiTTfAtWqBU1FajIqjSAi+9udAX7TaHEOV45q1atg3/Iohi7MbsqslNECo48V3A3+shqv9nGM4VS6cY7eax382/mYnDqbTks5++xVuMeIKj0MHhLAU6WHoVO92Z6K+9vawuQLfqMjOKMTTd0KUFpF0Wq5VqjamqAMdnYgAG9recuFbijKKgpvVy6pptylOskqlIIB4RUFwAw9du82+KMzyihXWk2BNUqlPxKzABCoZALuNXhI+szVc63GKqlnd7Y38/wA2OfMxKPVl9S7ffBWafFeI/ZqcuoaRw9VKAemSrvTdKzgMb/wlbC3p5SNx/FBrYflVqFN6t7/iWB/EWLat2/i2Nt77fWXejnmUthcSaeAYU6TUmYHfUzF6aML1NrAt1ts0jsTxdlFTTry6odChVtZTpHQErUF7et5rXYuptUS2lnsmtk/P48ZwbNNrea4++x44Hzx8LlmMqhBUVatIKrX0Xfwv09Ct/lLn7LeKmxdOqho06S0OWqCne1m19bn+X7yBzXjnL6eHTDLgy9J0WoaYIRV1WZdRvcvsCTfy3kt7Ms9wdRqtPC4Y4diFZwWLBgCQCCSemr7zna2DsotslU02009tksLz9e3cmreJRipHWchr+8h7eIf0P9vrJiVrKatqq+tx9R/kCWWdTwW72ulSf5XgraqPTZ6iIidkrCIiAIiIAiIgCIiAIiIAnKfbbmtF2weDPLeo2IWqysyramoICM5/d8wtpufIzq0pnEXswwuMxqYyrUrCpT5dlUpyzy21LcNTJNyd94Byb2N16IxmNwdUon4ui9FHVlcg3YGnTqdGur38iaYmhxtwxg8DmWDwqVFamioMQ7ab6nrVGJq22BFNk/5Qs6vk3sUwWFxVPE06uIL06nMUM1IpffYgUgbb+cw8Z+x7CYurXxdStiFqOAzBSmgaUVdlNMt0Tzmln4X6GVyeOFcjpZXhGU19VMMazVGAUAEKOxO3h+84dnhSrTfEIlNeZiqrCzqHVT7tPk9bAeLV03neMdSpV8I2HZnCPTNMlUbUFAFyLr5DylPb2U4HQE/EYm2ovfSL3NlIP5W3uzx3h2sjVOdl7fU35dl6HQurbxGPBD8Q5hhMTg8u1NTW9Wkj2sDSphNNdf5VVih/0yucJBTisPha1NWKYvqQD4bEPTPmutA1unWXPGezXB6Ep/iK4VDUYEqLnVp1dUH6B9ZvLwhhRjRjBVqhw4qaNPg1AAH+C+5uevcy7Xq6IVShBy36sbPZ5eP3Eq5ykpPHYrPtPyGjhK1LE0SiuzhmoHcEqdXMCfpJFm7Xt5mSHDuRUhheeppvVrandk91NXi5K/pC3Fx5/ASc4p4Vw+YMj1KtVDTQqAidRqv0ZTvczzgMrpYTD8im7sAztd1Ia569FA7SKGr6tPCvL6lzt28s/Imrr6bXLGxScPVovngbFcvlm2vm6eXf8MANWrb3rde9p4xOHwIw+PODq1nblrdXRVphPxVH3GBud7Aeks2YcA4bF6KrVatJygD6aZZTawBsV2Nrd+3xkjlHs/wdClXpNUq1OenLdipBCghhostgdQBub7qJYlq6Y9LTlldK6UtvdZBKqXU+OXv6nOs0p0P2PhCujn8+trsfHbe+oX6WFL7ecks7wlFsXhylWkKwoYfmU8UtsMSMPTIvVvaxWwsbb95ZP+6rCaUQ4msVVme3LsSGVLgtp22p+Xebma8AYPFVqlVqlVboiKqqbJoVEUi6XPhUbH9U2eupT/FL83Z/mey9DVUyxwu30K7wVlWGx1LF4VVbD1G5bOyPzqZWnUNuWDaw1HzNwRvIPB5HhquZVMNzVWmV5dOqLEGoFpgFRexZmDDr1JnTuFOGMLlutkqVHeoACzqw8I8QChV79T16dpC5f7PMJTrpXFeuWSoKlivhuG1bnRe1xK8PEIqy1qUulpdOze+N3vv2XJuqG4rZc/Q0uJ+DaOCo0ayomIqgrSIxFRadEqtNhqKFlubKNtXrJL2ZcD1cK7Yms1O1WkAioxawYq9y1rdABsT8fOb4tyahjqaUqtV6ao+q6qb6rFbeJSO5k3l+haaUqbMRTpogLKQSFUKCbgC+3ac23xC16XobeZZzlPjO3w+RPGmPtM9uxJ4Y2dT/ADL/AFEtsqND3l+I/qJbp1P/AJx/5c18UVtbyhERPUFAREQBERAEREAREQBERAE+aZ9iAedPxnxqQPn5dTPcQCkHLQrFS9Q6Ta+tr7Ne+3fYfLafTgh/6lXYW/eN53ufMySzinprH1AP+fuJqXnzPWxlVqJw8mdqGJRTIvG4MXHjqdh77ec1zgbn36nf+Nu4Im5jGuwiks2hNxhnJM0tjEuBsP3lX/5DNTF0rgKCT0Fybn5yUqGatFLv8N5mqbTyzZLG5t01sAB22mZZ8Cz0RI2yMx1q1tu8z0lsJo0KJapqI8I9349zJEyOxrg2ltsR+a1tNM79SB9SB/eZl6CRudV7sieZJ+g2+83lqbjf0+cxKDVcfjlk6Xuo21E8uJ6VoJlNMh7mxltO9VB5G/03lokXkmD0qXYbt09F/wB/8SUn0TwTSyo02Zcy3/j+TkaqalPbsIiJ2iqIiIAiIgCIiAIiIAiIgCIiAIiIBBcSJujfEf0P9zIlmk7xGv5QPkw+9xKzVrdvOeH8Zp/1ba7pM62lea0eNNzeZek8qLfGZVpzlSZc9TBV6T5gh38zb6CecQZ9wZ8Pwb+0L8DZu1sSAWeKh7DqZ5NcAT3SYdZWlJpZIksbntUsLTHVqdp7dphKzSG+7MpETiaF2v8AIHy+E5h+2cRQqsrVHdwA25u17e6QehBI2Fp2jA5aa1TT0UbsfIeXxMmMZwXg6tTmVMOjPoCatwQq9ALHrY2v1ttPYeD0StrcpL3eFn4EOq1Cg1FclN4UzR8Th1fSzPuCukqbjoN/S2/SXXLcltZqti36R7oPx7ySw2ESmulEVR5KAB9pml7T+C0V2O2Sy85S7L+Sjbq5TWI7CIidspCIiAIiIAiIgCIiAIiIAiIgCIiAIieK1UKpY9ACT8phvCywQ3EmPGnlDqbE+gG4+cr1OlfxfIf5nnG4osxJ95zNzDpsJ4DxHWO6xzfHC9DuU1quBjo4e28yMNplM8POPO3JKnlmhiFmli8Q1KjVdACy02YA9CVBO/3klUE0sa9lI7kEAfEW+m8t0yzhYJuVg5Tj+OsVqGqpsGuQqhQfiTOk8NcQ/iKYOmxsNu24/wCtu05xh/Z5iybMaQW9rliSF87Ab38rzoWT5d+HphFJJsLsb3JFrkC+17dJ6DxFaWVajDGfgVaI25fVx8Sx1KoRSzmwE28lwf4lOYraUuRuDqNtjYSsY0s27G//AF2E6Bw5gOThqaHY2u3/ABMSxH1NvlIPC/Dqrm/abpfI11U3VBNPdm7hMItNdKiw+5PmT3MzRE9lGKglGKwkcVtt5YiImxgREQBERAEREAREQBERAEREAREQBERAEg+MMxWjhyzGwLBfj1NgO5NpOSoe0LhSrjKatSfekGIo7DWzWFw5IAbTcC+253F5DfBzrcV3JKmlNNlByPirnYhhUCqpNqe9ze9vEfW43Hw8r3qifOcTwmRYyljAjUagK3J1JpBUW3UtsdyOk6/lzVCo1Lvbe5+88T4xpYwacGuODs0y6o7kkZjczxXr6Bdiqj1P9POVzOuIWI00drndj1t30jt8Zx9PpZ2vYmjFs380zmnRZVY+Nuijc2HVj5Cawqhje979+1u1pzXM8FiEcVN30gb92PY3Pe+9ux+s6PkODc0U1roYHcGxPX02F+tu1527tLXpa1Lqzk2rm8tNYNumJlsJsfg/X7TLlnC3NfUzOVHdmNvgqjw32622lKmL1E+iG7MztjFZbMvD2Vc59ZH5aG/ozdh8B1+kucx0KCooVRYAWAmSe60WlWmqUFz3ODqLndPPYRES4VxERAEREAREQBERAEREAREQBERAEREAREQBERAKBxLiy2JexPhso38hv9yZEHHVCffb6mbWO8VRz5ux+pMxUcLPDXWRlOU5d2z0FMMRSNd6ZO5ufjNVMPdz6AScGGnxcIAbyBalItJ4N/g7Ajnbi4VCd/Ww/vLhVy2mwsUHyGk/UWMheEqFtbfBf6k/2ljnqfDaoz0yc1nLb3+X/RwtXY/avD4NJMnpD+C/xJP2Jm4q26T7E6VdFdX+3FL0WCpKcpcvIiIkpqIiIAiIgCIiAIiIAiIgCIiAIiIAiIgCIiAIiIAiIgHPKlC1Rgf1H+pmelSEzcSqKNQliFDG4JIHXsL973lcxmclNLrdgDuBa5Hnv0G0+eXae2VkoeTaPR1PqimixaJ4ZJFcP5ocTqqWIQGyA9/NpYMJgjUcKOnUnyHeU1p7FaquZCUlFZbJ7IKGmiP5iW+vT7ASRnlEAAA6DYT1PpNFSqrjWuywefnLqk5eYiIkxoIiIAiIgCIiAIiIAiIgCIiAIiIAiIgCIiAIiIAiIgCIiAUn2p8NHFYZWAZ+UxY016MCvUgbnSQDYeZnE/2oylBSb+VlFwCLdhvt19frP1FIccH4PnCt+Fo80G4fQt9X6vLV69ZXnQpPJPXc4LBX+GMjZqSaU5aaR1UqbW/Sd5cMJglpiyj4nufjNiJX0vh1Wnk5reT7szbqJWc8CIidAriIiAIiIAiIgCIiAIiIAiIgCIiAIiIB/9k="/>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8" name="AutoShape 12" descr="data:image/jpeg;base64,/9j/4AAQSkZJRgABAQAAAQABAAD/2wCEAAkGBhQSERUUEhIWFBUVFRgVFhYWFxYVFBcVGBcVFxUVFhQXHCYeFxklGhQYHy8iIycpLCwsFx4xNTAqNSYrLCkBCQoKDgwOGg8PGjQlHyUtLC41LCwsLCwwLywsLC8sLCw0KiwsMCwtLC8sLSwpLCwtLSkqLCkvLCwpNCwsLCwsLP/AABEIAM0A9gMBIgACEQEDEQH/xAAcAAEAAgMBAQEAAAAAAAAAAAAABQYDBAcCAQj/xABBEAACAQIEBAMGAwcCAwkAAAABAgADEQQFEiEGEzFBIlFhBzJxgZGhFCNSFTNCYrHB0ZLhcoLwCBckQ1Njk6Lx/8QAGwEBAAIDAQEAAAAAAAAAAAAAAAMEAQIFBgf/xAA0EQACAgEDAgMGBgAHAQAAAAAAAQIDEQQhMRJBBVFxEyJhkaHwMkKBsdHhFCMkM6LB8Qb/2gAMAwEAAhEDEQA/AO4xEQBERAEREAREQBERAEREARE0cfm6Utveb9I/ue0itthVHrm8I2jFyeEb0Sq1s0rVD72keS7ffrMDIfM387mcSfjtafuRb+n8ltaN92XG8SopWqr0qMPmT9jtNujntRfeAcf6W+o2+0kr8bok8TTX1+/kYlpJrh5LHE0MLnVNzbVpY/wtsfkehm/OxXbCyPVB5RVlFxeGhERJDUREQBERAEREAREQBERAEREAREQBERAERNHOc4p4Wi1WqSFXsBdmY7KqjuxO3+0N4AzbO6OGTXXqrTXtqO5PkoG7H4TnWb+2BmDjCooUXAqOfGQO4pkWB69b/wBpGY6u+JrnEV733FNP4aaXuEHr5t3PyAgcXR52J/KXZAAxsPeJPfvOVZreqTjHjzL1VCW8uSTyz2m42rV0iv1OnenT273tp67S54bP8UB4q5f/AJKQ/osqGC4RVLEXv6Gxv1J+vaWLLsBTAGtq/wAVemf/AKsn95zL9W5vFdmP1ZI4x7r6Esc4qkeKq3ysP6ATBSrg9evX1v6zFjMFTCXpV6jN2V6an6kFQPjvI7DYaueulfnf+k5OorlLedmf1yWqlHGxYErDzntaoMilwFTvUH0/3nvkVB0IP2lB144ZL0xfclg0EAyJXHFTZgRNuniQekjl1x5Rh1tGWpRB2IvM+DzKpR2B5i/pYm4H8rdfkb/Ka4qz0d5LRq7KX1QeDSUFJYkiz4LMEqi6nfuDsw+ImzKcoKnUpsw7iT2V5wKnhfZ/s3w/xPX+H+Lw1GIWbS+j/s512mcPejuiTiIndKYiIgCIiAIiIAiIgCIiAIiIAiIgCc143q1XxRRz+WgBpjtuou5HdrlhfsBbzv0qQPEXDIr6qiswqimVXppNiWAYEeZIvfvKurrnZXiHJLTJRllnN8wYhdNNgXI2Hl2ufIT3leQtTUaG8V7kne567+l5J0MjKbOhRjYkN71/U9/ltNnL8HUGsDx6QGAt4ynRrfqI226kHv0nlZWS3qhz5HQ7ZPmVu7Py6uim3/lk30P6av4W9D1kricCye+hHr1H1E1hRWou9iCPkZ6p55Www0svPo9NJ/eAeQY7MPQ/WV6lp7/cn7kvPt+qD6+3yMNWmf4bH0M90lfzA9LTxSzajUqEUiemoKwKsPNTfYkehOxHrN7QGHSc+7rqk4S7FmOy4PCK1+1vnM1p8AI63n0/P6SBWZYe5jq0QwsReRtfCPT8S+JfLuP8yRcGZEliMsG6k4kdhcYGm6rzRzDLiDzKfXuvY/D1n3BYsMLyOytY6o/+G7SksokQ081B3HUTwjzLeRxIuGTuTZpzBZveH3t/eScplKoVe4Nj1HxlrwWKFRA3foR5Ge28I8Qeoj7Kz8S+q/k5mpp6H1R4ZsRETulMREQBERAEREAREQBERAEREASl8W+1jB5dX5FdaxfQr/lorLZr23LjfwmXScI/7RPDyrUo4sOdVT8kpYaQEBYMD1v4jAJ7PvbVl7IhCYjUy61/LT3SzKQSam3uk/8A7N3JuLKNah+MoFitHUzKRZxoXU6EXtcqfO24nD8emDbAUHXEOcYv5bUOWdATmVWD8y1r2Ze56/S6+z/C1FyuuCula7PZj2p8sIz27/xW+E4PimlgmtRHaeV9/IuaZyk+jsbWK9sWFGJZqNKtyXGoqVQMtQ9dIDkWJ3695P5RxlQxWGrYkLUFOgCXDBdWy6/CAxvt6icPOWj8Oa2sfvuWqEgOy6SxcLe9gdIPqZ1L2VZPTr5ZiKetga7vTqWAungABXzurA7yDxTS6eut3JYfUk8eu/0NqbZt9PwMh9p2AqugC10YsAHKIApJABJD9PPaa+acT4ChVbD10xPMpE02ZG2IJdzY6wbHnN28h2E5nmGTtTV2Bui4iph7/wAyAEH5i/8ApMsdXJlx2Lwbc1gcbTLVTYXSpSDI4Hnc0r7+feSy0Gnrw+p9OH3fK3/bI9vZNdLW/wB/0XDPeIcuwddqNSliWdaaUyQwZdGhNIuzg30gAm1zv5zSyLPMtxFenQp08WGdwELPZQQLi9qh28PlIPjvKxUzUI1UKXpqajtYKulCFJJ6XVBe/dpGezakpzKhrbSVLMtrG7qpIU+hF/pNYaSv/C+06pdXTnl+X9CU2rOnCxnBdOIM6yzD1jQqriy1EBPAxK28VQblxc/mne3l5TYXPMtoUaGNVMRpaoyoAbkOg31oXt0F+p6yve0vhi+YKabFmxKVKmkgbNSQ+FbdbhB85WssIq4HEUmcg0CuJpi2zElKNQHy2ZD8pmnS120Qmpy3xnd99n9TErJRk1hff9HY29puF/CDF6a3LNbkW0rr16NfTXa1u95Wq3tZwgqa0p1wG94FafXzHjkfmuQpR4dplqhJepTxK7C3MqoF5f8AwhLm/XwyhZrlvJKDWrlqSVCAQSjMLmmwB2YeRmuk8P0tnVzy1+iNpai2HyO7Y3jOjRwlPFPq0VApRbDWdQuBa9r267yHwvtmwhDakrLYXAsp1bgWFm699/KQfFuVNUyqglENVFDlvsLsaLUjpfSPiL26b+UouXZdh6lFtWI5WI1gKrqRRZNr3qgHS3XrYbDzkOl8N0s63KWW+prbOyztt6El91kZYXkdcxPtQw5wpxSU6hC1RRCsFVi5XXtYkW0yW4B9rOHrmrzf/DrTUM5qEaQCwUNqHqQPmJy/NOFatHKASUqD8VzdVFxUTlmlo1ah/MLekz+ynh04gYstTVqbUeWpqAmmauoMt7WJsVBNvSTV6fS6eEtRB/hlzn4pYIpWWTag+6O1ZX7WMDXxdTDCoFKOtOm5dDTrs50qKJVjq3/qJc5wrgX2K16OKw9fEDD1qVnNVGLHQykhNNhZ291t7Abgi9ie6z0UZKSTXDKLWNmIiJkCIiAIiIAiIgCIiAIiIAnA/wDtEZ+zYijhNAC01FfXc6iX1pa3QAafvO+TnftVXK8Py8TmGDbEM55KlD4gFDOAb1FFuv1gHD804gX9m4bCDC0Q1jVOI0jnk86uNOq3SwA69BGV57Vw+WVqagFa9blXN/D+WC+je1yLAzpnDuY5HjxVVMsYDCYZ63jt+6Ri7KumobtqqE7+fWVrMuPcoqBaYy2oKCHUlPwIA5ADNZH3Jt1JlTVpuC9zq3Twvhv3x3Janh842KX+KpnAWNBTUWpy1q6qgYBtVUnQG0E9RuOnwkp7PeMKmCasqKrq9N6hDX2ajSqOtrHvaxnSOEsiyzH4UvSwWinzSCjs99aqBquHPZ/OU/E8SZPSZ1TLagYa6ZIfsbo1r1O4uPnOU9VDUKyj2Unvuttv+Xn5Eqg4tS6kiAyrGPiqGNoFFJbVjgRe4qUyNYUX6FHb16TFwDimXH0De/L5rKD0vyah+hIEvtbM8sy1aFdMG98VQLDS2ohGC6kYO9v4h08ppUs7yjDnD1aWBfVWRipDElLs9FlYNUtfY/IzL1TnCajVLpllLjnDT7/D9zPs8NZksopX7ZOLxr1a1NWNcEFQWAUBQV0kG+wQD6yMweZmlXWvTUKUcVFXxFRY307m5HbrL8me5PTraEy+orq/LDXuAblL71enymDK/wBm1sTy1whCi4bWWtYELcEVCepHyvLUNQlF5qko4424+fkZVTnhKSzn77Gjn/HNX8dh6/LS+HRSq+IhuZTV2DG/89h8JX+IsAcPi61IeEBjYf8AtvZ0HqNJX6S8cWYrK8NiTTfAtWqBU1FajIqjSAi+9udAX7TaHEOV45q1atg3/Iohi7MbsqslNECo48V3A3+shqv9nGM4VS6cY7eax382/mYnDqbTks5++xVuMeIKj0MHhLAU6WHoVO92Z6K+9vawuQLfqMjOKMTTd0KUFpF0Wq5VqjamqAMdnYgAG9recuFbijKKgpvVy6pptylOskqlIIB4RUFwAw9du82+KMzyihXWk2BNUqlPxKzABCoZALuNXhI+szVc63GKqlnd7Y38/wA2OfMxKPVl9S7ffBWafFeI/ZqcuoaRw9VKAemSrvTdKzgMb/wlbC3p5SNx/FBrYflVqFN6t7/iWB/EWLat2/i2Nt77fWXejnmUthcSaeAYU6TUmYHfUzF6aML1NrAt1ts0jsTxdlFTTry6odChVtZTpHQErUF7et5rXYuptUS2lnsmtk/P48ZwbNNrea4++x44Hzx8LlmMqhBUVatIKrX0Xfwv09Ct/lLn7LeKmxdOqho06S0OWqCne1m19bn+X7yBzXjnL6eHTDLgy9J0WoaYIRV1WZdRvcvsCTfy3kt7Ms9wdRqtPC4Y4diFZwWLBgCQCCSemr7zna2DsotslU02009tksLz9e3cmreJRipHWchr+8h7eIf0P9vrJiVrKatqq+tx9R/kCWWdTwW72ulSf5XgraqPTZ6iIidkrCIiAIiIAiIgCIiAIiIAnKfbbmtF2weDPLeo2IWqysyramoICM5/d8wtpufIzq0pnEXswwuMxqYyrUrCpT5dlUpyzy21LcNTJNyd94Byb2N16IxmNwdUon4ui9FHVlcg3YGnTqdGur38iaYmhxtwxg8DmWDwqVFamioMQ7ab6nrVGJq22BFNk/5Qs6vk3sUwWFxVPE06uIL06nMUM1IpffYgUgbb+cw8Z+x7CYurXxdStiFqOAzBSmgaUVdlNMt0Tzmln4X6GVyeOFcjpZXhGU19VMMazVGAUAEKOxO3h+84dnhSrTfEIlNeZiqrCzqHVT7tPk9bAeLV03neMdSpV8I2HZnCPTNMlUbUFAFyLr5DylPb2U4HQE/EYm2ovfSL3NlIP5W3uzx3h2sjVOdl7fU35dl6HQurbxGPBD8Q5hhMTg8u1NTW9Wkj2sDSphNNdf5VVih/0yucJBTisPha1NWKYvqQD4bEPTPmutA1unWXPGezXB6Ep/iK4VDUYEqLnVp1dUH6B9ZvLwhhRjRjBVqhw4qaNPg1AAH+C+5uevcy7Xq6IVShBy36sbPZ5eP3Eq5ykpPHYrPtPyGjhK1LE0SiuzhmoHcEqdXMCfpJFm7Xt5mSHDuRUhheeppvVrandk91NXi5K/pC3Fx5/ASc4p4Vw+YMj1KtVDTQqAidRqv0ZTvczzgMrpYTD8im7sAztd1Ia569FA7SKGr6tPCvL6lzt28s/Imrr6bXLGxScPVovngbFcvlm2vm6eXf8MANWrb3rde9p4xOHwIw+PODq1nblrdXRVphPxVH3GBud7Aeks2YcA4bF6KrVatJygD6aZZTawBsV2Nrd+3xkjlHs/wdClXpNUq1OenLdipBCghhostgdQBub7qJYlq6Y9LTlldK6UtvdZBKqXU+OXv6nOs0p0P2PhCujn8+trsfHbe+oX6WFL7ecks7wlFsXhylWkKwoYfmU8UtsMSMPTIvVvaxWwsbb95ZP+6rCaUQ4msVVme3LsSGVLgtp22p+Xebma8AYPFVqlVqlVboiKqqbJoVEUi6XPhUbH9U2eupT/FL83Z/mey9DVUyxwu30K7wVlWGx1LF4VVbD1G5bOyPzqZWnUNuWDaw1HzNwRvIPB5HhquZVMNzVWmV5dOqLEGoFpgFRexZmDDr1JnTuFOGMLlutkqVHeoACzqw8I8QChV79T16dpC5f7PMJTrpXFeuWSoKlivhuG1bnRe1xK8PEIqy1qUulpdOze+N3vv2XJuqG4rZc/Q0uJ+DaOCo0ayomIqgrSIxFRadEqtNhqKFlubKNtXrJL2ZcD1cK7Yms1O1WkAioxawYq9y1rdABsT8fOb4tyahjqaUqtV6ao+q6qb6rFbeJSO5k3l+haaUqbMRTpogLKQSFUKCbgC+3ac23xC16XobeZZzlPjO3w+RPGmPtM9uxJ4Y2dT/ADL/AFEtsqND3l+I/qJbp1P/AJx/5c18UVtbyhERPUFAREQBERAEREAREQBERAE+aZ9iAedPxnxqQPn5dTPcQCkHLQrFS9Q6Ta+tr7Ne+3fYfLafTgh/6lXYW/eN53ufMySzinprH1AP+fuJqXnzPWxlVqJw8mdqGJRTIvG4MXHjqdh77ec1zgbn36nf+Nu4Im5jGuwiks2hNxhnJM0tjEuBsP3lX/5DNTF0rgKCT0Fybn5yUqGatFLv8N5mqbTyzZLG5t01sAB22mZZ8Cz0RI2yMx1q1tu8z0lsJo0KJapqI8I9349zJEyOxrg2ltsR+a1tNM79SB9SB/eZl6CRudV7sieZJ+g2+83lqbjf0+cxKDVcfjlk6Xuo21E8uJ6VoJlNMh7mxltO9VB5G/03lokXkmD0qXYbt09F/wB/8SUn0TwTSyo02Zcy3/j+TkaqalPbsIiJ2iqIiIAiIgCIiAIiIAiIgCIiAIiIBBcSJujfEf0P9zIlmk7xGv5QPkw+9xKzVrdvOeH8Zp/1ba7pM62lea0eNNzeZek8qLfGZVpzlSZc9TBV6T5gh38zb6CecQZ9wZ8Pwb+0L8DZu1sSAWeKh7DqZ5NcAT3SYdZWlJpZIksbntUsLTHVqdp7dphKzSG+7MpETiaF2v8AIHy+E5h+2cRQqsrVHdwA25u17e6QehBI2Fp2jA5aa1TT0UbsfIeXxMmMZwXg6tTmVMOjPoCatwQq9ALHrY2v1ttPYeD0StrcpL3eFn4EOq1Cg1FclN4UzR8Th1fSzPuCukqbjoN/S2/SXXLcltZqti36R7oPx7ySw2ESmulEVR5KAB9pml7T+C0V2O2Sy85S7L+Sjbq5TWI7CIidspCIiAIiIAiIgCIiAIiIAiIgCIiAIieK1UKpY9ACT8phvCywQ3EmPGnlDqbE+gG4+cr1OlfxfIf5nnG4osxJ95zNzDpsJ4DxHWO6xzfHC9DuU1quBjo4e28yMNplM8POPO3JKnlmhiFmli8Q1KjVdACy02YA9CVBO/3klUE0sa9lI7kEAfEW+m8t0yzhYJuVg5Tj+OsVqGqpsGuQqhQfiTOk8NcQ/iKYOmxsNu24/wCtu05xh/Z5iybMaQW9rliSF87Ab38rzoWT5d+HphFJJsLsb3JFrkC+17dJ6DxFaWVajDGfgVaI25fVx8Sx1KoRSzmwE28lwf4lOYraUuRuDqNtjYSsY0s27G//AF2E6Bw5gOThqaHY2u3/ABMSxH1NvlIPC/Dqrm/abpfI11U3VBNPdm7hMItNdKiw+5PmT3MzRE9lGKglGKwkcVtt5YiImxgREQBERAEREAREQBERAEREAREQBERAEg+MMxWjhyzGwLBfj1NgO5NpOSoe0LhSrjKatSfekGIo7DWzWFw5IAbTcC+253F5DfBzrcV3JKmlNNlByPirnYhhUCqpNqe9ze9vEfW43Hw8r3qifOcTwmRYyljAjUagK3J1JpBUW3UtsdyOk6/lzVCo1Lvbe5+88T4xpYwacGuODs0y6o7kkZjczxXr6Bdiqj1P9POVzOuIWI00drndj1t30jt8Zx9PpZ2vYmjFs380zmnRZVY+Nuijc2HVj5Cawqhje979+1u1pzXM8FiEcVN30gb92PY3Pe+9ux+s6PkODc0U1roYHcGxPX02F+tu1527tLXpa1Lqzk2rm8tNYNumJlsJsfg/X7TLlnC3NfUzOVHdmNvgqjw32622lKmL1E+iG7MztjFZbMvD2Vc59ZH5aG/ozdh8B1+kucx0KCooVRYAWAmSe60WlWmqUFz3ODqLndPPYRES4VxERAEREAREQBERAEREAREQBERAEREAREQBERAKBxLiy2JexPhso38hv9yZEHHVCffb6mbWO8VRz5ux+pMxUcLPDXWRlOU5d2z0FMMRSNd6ZO5ufjNVMPdz6AScGGnxcIAbyBalItJ4N/g7Ajnbi4VCd/Ww/vLhVy2mwsUHyGk/UWMheEqFtbfBf6k/2ljnqfDaoz0yc1nLb3+X/RwtXY/avD4NJMnpD+C/xJP2Jm4q26T7E6VdFdX+3FL0WCpKcpcvIiIkpqIiIAiIgCIiAIiIAiIgCIiAIiIAiIgCIiAIiIAiIgHPKlC1Rgf1H+pmelSEzcSqKNQliFDG4JIHXsL973lcxmclNLrdgDuBa5Hnv0G0+eXae2VkoeTaPR1PqimixaJ4ZJFcP5ocTqqWIQGyA9/NpYMJgjUcKOnUnyHeU1p7FaquZCUlFZbJ7IKGmiP5iW+vT7ASRnlEAAA6DYT1PpNFSqrjWuywefnLqk5eYiIkxoIiIAiIgCIiAIiIAiIgCIiAIiIAiIgCIiAIiIAiIgCIiAUn2p8NHFYZWAZ+UxY016MCvUgbnSQDYeZnE/2oylBSb+VlFwCLdhvt19frP1FIccH4PnCt+Fo80G4fQt9X6vLV69ZXnQpPJPXc4LBX+GMjZqSaU5aaR1UqbW/Sd5cMJglpiyj4nufjNiJX0vh1Wnk5reT7szbqJWc8CIidAriIiAIiIAiIgCIiAIiIAiIgCIiAIiIB/9k="/>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5134" name="Picture 14" descr="http://www.theecologist.org/siteimage/scale/800/600/181383.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2300976"/>
            <a:ext cx="2259710" cy="1883092"/>
          </a:xfrm>
          <a:prstGeom prst="rect">
            <a:avLst/>
          </a:prstGeom>
          <a:noFill/>
          <a:extLst>
            <a:ext uri="{909E8E84-426E-40DD-AFC4-6F175D3DCCD1}">
              <a14:hiddenFill xmlns:a14="http://schemas.microsoft.com/office/drawing/2010/main">
                <a:solidFill>
                  <a:srgbClr val="FFFFFF"/>
                </a:solidFill>
              </a14:hiddenFill>
            </a:ext>
          </a:extLst>
        </p:spPr>
      </p:pic>
      <p:sp>
        <p:nvSpPr>
          <p:cNvPr id="9" name="AutoShape 16" descr="data:image/jpeg;base64,/9j/4AAQSkZJRgABAQAAAQABAAD/2wCEAAkGBhQSEBUUExQWFRQWGRwYGBcYFhoaHhgcFhcaHBofHBocGyYfFxojHBwcIC8iJCcpLSwsFx4xNTAqNSYrLCkBCQoKDgwOGg8PGiwlHCQsKi8sLCwtLCwsKiwsLCwsLCwsLCwsLCwsKSwpLCwsLCksLCwsLCwsLCwsLCwsLCwsLP/AABEIANUA7QMBIgACEQEDEQH/xAAcAAACAgMBAQAAAAAAAAAAAAAFBgMEAAIHAQj/xABUEAACAQIDBAUFCwYLBwMFAAABAgMAEQQSIQUxQVEGEyJhcRQyUoGRByNCU5KTobHB0dIzYnLT4fAVJENjgoOUoqPCwxZzpLLE4vE0RFQXZHSz1P/EABkBAAMBAQEAAAAAAAAAAAAAAAECAwQABf/EAC0RAAICAQMDAwMEAgMAAAAAAAABAhEhAxIxQVFhBCIygbHwE3GhwZHRIzPh/9oADAMBAAIRAxEAPwBhGDwa+bhs3c08p+2thgcKN2DQ+Mkv2trUUHRwKb9fOf6qP7ZqufwaPjJj/Vw6f4v11De+5evzJH1GFTXyTDjxDH6zUW0MSrQPHHh4gzo6r1aHPdlIGWxJzctKjk2EhI7eKd20Ue8C5AubntZUA1LW0HMkAnMNgOohcKbvkOaS9tbHd2TZByFr2136NGLlkWUqwBuiWEmw+DijxEeFidb3BjEkhuTYuFfKHIte7X7qODaUQ3hD4QoPoKn66obNUdWLxq7sWv2pCxs1rmxAH7KvfwSx83DxeLmT6jJc+yrtK2RTdG7bQjOgyqeYjjP+mb1Ld7dl4z3GKNfpsR7bVqmw33mKG/5pk+2QVN5MVHajUfL09fWEUrigpgXpHiX8mxCvZSInNsiKRlQsDcLzAqt0Z2jIsLRiVrRMqKOzohgidRfLc+cdTTJjMGk0TRuLoVIOW4IDCxym9xcbxex+ml3ZOz2heSFkjLoIyZHaUmYZCgewlAAsgXdvBB3XKtVG7G61QT/hCT42T5X7K0OOk+Nl+WfsqQJ+ZB8iQ/6taPMBv8mXxjP2zVHd5H2+CPyp/jZfnZPxVumJe4GeT5xz/mqFtopY2kwem/3oG3+N414uNjcaPhiDuKwKe7Q5yK7d5O2vsKvucYpo8NJ23yCaXKuaSygZSAADpvJ9dPkzONAX05Mx9utIHQDDxeSPmGHISVu2+HiZiCqNdmbvaw7gKPKcKLm2E09HCQ/hNzVJtbmLFOuAwcU/Fn+U331r17ek/wAtvvqCBwwuqx24HyeEX8OxU6s3HIP6mH8FTtDUR4gZ0ZXLMpGoLE7tRoTvBFx3gUue59M5wrnrDkDqB220Pk8JbS+l2Yt3lieNMeMw3XRvGxAV1KkrHErWYW0PV6HvoV0B2gzYTdGCH+BHGAc8cchJGXQ3c93KwAAeLVMVp2gyMSfTY/0j99eNiz6R+UfvqwZidTk+bi/BWCY/m/Nx/gqdoeiDyr84/KP31ocUeLH1t+2rXWnknzcf4K9GII1GUeCJ+Gu3I7axN6HSdXicbECFUPcKDYL79ONADZeyFGnBRytTX5WfS/vUu9FsU8WNxcSserBuosumQqouctz2SANeFzcm9No2hJ6R+j7qpOSsSMXRU8oPpH5R++vfKD6Z+V+2rflsh+G3tr0YuT029tLaGoqeVH0z7f21zrpI7wSOMPK8PvzXEchQZeowzILKdwLvYcLmupeWSem3tpG6Q7OPljlWkXMiMchG9nkJvm5tmPrqunJJk5xwM4wx4vEP6wn6krZcMSdJI/bJ+qrcs5G5/VHJ+Go8dM6wyNlkBVGN+rkAFlOtylgPGsyz0NDx1LfRbAAxGVmzFyQrAfyasQtr2sGIL9/YvuFFI9jq6kHMEN+I7QO/4Og76l2ZgwsMUY81I0B/ooBb6KJ1tdLCMqt5ZBh8Eka5UUKO4fvet+qrevaFnUaBa9tXtq8FccUsZs3MpyaE8Lmx5i3ClrpOhTDricpDYZs0gF7tCzBZx8kCUfnRinShHSbDhsJiM24wyg+HVNRWcAeMg5sMg+MPfeOquJ2PA/nK/tj19dr1psWcNhcOWkjDGGInM4Bv1S3uLb6uFl+Mi+X/ANtY2mnVGlSXNg2ToxhSFGWWy62DoAb239nXdWo6Mw/A65TuW8wtc7ibJz+iiBUfGxfLb9XUc0+RSwZHKgtlRnLNlF8q+9ak2sO811z7BbXcTfc92JBJgyZEkLiV1YiRbEqFtYZBYWsPEE7jTbDsuFfNSTuJkUn1ExmgXQKEDDSDrYz78+5pOCxgfyXEKG8GFMQg/nF9sn6qn1HLcxIba5NlwUd/5X50fgr3ySO3mSfOW+pda9SI+mvypP1VZ1IF/fB7JD/p0nu/KGtflmkmEUghQ6MRZW60nKToDYrrY2NuNKnuaBeomjdWZ4pijMJXXMQoUdm3ZAVQuhIOXxprORLZpwAeaycP6FKPudnP5UXlyP11yhjkuoJe3atYjNnXxQ8xTrdtfHTsB1a/9HPqU9BvnnrBEnoN889eLAhNhNru8xuO6tjhVG+b2IfxUnu8fwHH5ZuAnof4j/fXtl9AfLk/FUQgT45vkD8VSLFHv61vDIPxV1S/KOuIp7HRYNqzJkRzKrsZGMmbTq5ANXIP5QLw7MKHfem8OvoR+w/a1JwdV20Q7OuZCYzkUhrwqtyesup95l0sPMHpCm0FPTPyB+sqk92P28CRcck4nHoR+w/fWGcegnyT99RAR+k3yF/HW1k5v8lfxUnu7j3Ek61fQT5J++uddP1yYoOHlXrEBtGGIGUlbb9F0zW5u54gDoQCc39iffSB7pLqssRk6zqyhCZOqzZla75swIt2ktb86/Cq6N7yeq1tGRJ5TuLnvzm3161piQxUqxtmBU5n4MLbibVqManxWH+YSt0xQ+KgHhBH+Gp8dR+eg29HMV1mGjfjlCsOTIMjD1MDROlbZWN6k9YfyMxu5+Kl80seUbkan4LanRrhprVLuQj2MrKy9ZShMry1ZXhogNhS/wBNmLYY4dDaTFHqF7g498bwWPMb88vOjGOxyQxtJIwVFFyT9w1JO4Aak6DWgkKu2fEzKUYoRHGd8UeUnXlI5ALcrKuuW5McZBJ9ARHjbWCrKFAAUdTJuGgGingKsF5N4jmI/wB1IPo6uq5xrHfI/wA4/wCKo2YHix/pyfirJgvknM0o06vEePVSfYlRyYiZe0BMFGrFoJeyBqT5mulaAgcW+U/4q1NjodQdDcsdDzBNdgORe6AJiBh5Pepu1Je4ifW0Uam3Z4FSKZCkx/kZvmn+0fbSj7mpKrKO0by6C+gzKp9VPWMBsbXB8O4cP331SaTkxY3tKZwGIvpDIB+gPtqtidmYvMcuHcgi2qqN45X51aKAjUD/AMVB2bC5XXvqdIdWbbP2JiB58L68LIfDe2lCeiyM2JxhSKVgGsbBLA+UYlrauBezDThRQ4iIb2j9ZXh3mlbY+OgTaGM7UKqQCDnjAN2Dc9T2jzp4pUxJN2PEPXK1xhpuHHDgaML75xwvVppHIHvMi+L4f7JzSymOwzPmaaC4tZTLHYH5VjUzbTw4OksB7g8Z+o0uBsjB1bcVI8Xh/W142no/OxfrKCx7Sg3dZD8pPvqcbQhtpJH6iPsrqXYAD2ldts4dgEvHHr79CLgie5/KXNs6/T62nrTyX5+H9ZSJ0i2oj7TwlmBVcgNrkr7+GuAAcuik3NuyGPA0yTbRV5FXUoN5NiNx7udqeSwsAisvIUbEH0Af6+H7ZKzylvi/8fD/AK2qeEdFF2a7m5PZXeQL65ddw9laIkZkzMBpuuq3BP8AR/fSk+g1eS8cc/CEnwnw32zUodPdp5upVoSpGc6zYY3vkHwZj6PGmR44iPySkW0BQE7+PZ0oftzCYQ5c6Rra9iURb+bffa/7aaLp8AcbXJ5JPh+eJPgkP62tlmhtp5R7MP8ArDQPqH9OH+0wfrK8MbenCfDEwn6nobX2Ox3Hzo1jUYNGM9hqOsyfC3jsEi2nHmaNrhZIgOoKsnxLkgD9CQAlB+aQRwGWuedHJmjnsxTtC2kqMbg3GgYnga6Bg9qW0b21phe0hOlIlXbqj8qkkJ/PW6/OJmS3iw8BVlNpxMLiWMjudT9tSJiAdxqOWBG85EPiqn7K6jrZHNtuBd80fhnBJ8ACSfVVWTbMjm2Hgdv5yW8MY+UOsf8AooQeYq7GVXzQq+AA+qpDMKNAuwdhth9tZsQ/XSrqmmWOIn4uO5s357Fm7wNKj6S41YsNK7C4AAIuRfMwW11II38KJmWgnSnDLLhzG7FQzKbhS3mOGtYcNK58ZCuRIg6Uq9yMLcXt2ZZ3vy+GLVe/h2JVBeNFJNiCMQcul9T1lq22T0DhlFkbMovdzG62O4jNmGvcN1M2xegWFw+uQSN+fqB4Lu9Zuaz7dzx/Rfcks/2Kke25JWK4bBCWx84pKB7esKj1sPCmDA7Mxbi74fCRfpAuRy0WRh9NNmYAWG4bhUbTVX9NNEt4m9GPc7bCoys+FcsQb+R69lQurdb2rgZt3nM/OjH+y+u/Df2Nf1lFWxFRnE0+wXcwNN0Wl+C+D9eCUfTnP1UPxGw8au6LCsOJSKInjuVkW3LjTP5VW64qu2HbhOhmZdJY2jY8DhoV58eqK92/jS10fxwTaWNyTFVezEWj1KiM6e92XWWTQAV1rrgwswBB4EXoL/sZhxPJiIwwkkXKV6xghtl4WJF8qjiNN2+pbJK8lN8X0B5204/lJfUy/YlTjGMR+Vm+c+4Vk+AKmzRKOXv8lvVaMCsWAeiPnpqhT6v7lLXYzrD8bN8832Go3xJB8/EH+uf8VSGMeh/jTfiFZ1I9H2Sz/rBXZ7nY7Cn0imZcbhXV51Zyqt7/ACahZ4k4twSeZdPjCe+mYYoj4U/9ok/HSt08iEcmCnsWVJwpTrZ/h2ObN1pylcgOm/TkKakgVge4kH33EGxG8flqd/FZFXLwejFP6Unrmk/HWy4p/Tf56T8Vats2O2v/AO3E/r6ibCRcAdPz8Tbd/vwD9NL9fuN9CU49x8OT5x/xVXxqCa3WZ3te15JdL2vucchVLaeN6oXWBWHG8s+nf+UNQJtcm/8AFoxbm8t/XeQWp1G8pgf7C+m0Utr1Q9aj7qry7VjDH36IX/nEG710ew2KlO6UjfoIsOOPdBer0Us2vv0nq6sfUgqT29x1a6CfPtyNcQjLNE2Vo90qHQCx+F4j110xzr7R7DQKXGyhT7/Lex3N+zlXuA2wCFDHUnLmJ3trcE8zbMOdyN4q+i0sEdZN5DJxRFRnarDifbVaWXfVCSXStNGYMptNjxPtq/hcYedK0M9EYtoBa46xmXEc69m2WJ8hckIpJyjTPcWFzvC792p7qo7DhM5zt+TU7vSI4eA4+znTJSSd4KRvk0jiCgBQABoABYAdw4V4zVszW31TlnJ3UEMySR7carSYkd9aEVo60dwKNWxHca0Mw76imlC760XGJ7dx4VGWvGLqx1pt5LAa9SKaHy41Ad/G1+/x41awmJDGwPrpo60ZcMD02i0oqRWIry9t9bgVVSsVxJbq4ysLjv8As5ULxmzjHrmGW+hysSPHKp9tX7VYikBGU68PGknBSyGMmgD1Y9I+qGU/5azKPSf+zy/dVjHxiJgLEg7iFLeIOUHUVX8qHBH+al/BWaq6FvqKfT+QAYUMWWPrwzSHDyELlHLeeznc24RnmKangGuUupJJN8PJvJ1+EKWfdGbNg7dW9y+nvMoOkM1yD1fAanuB5UzxzMQD1coJANjDLcXG49jfTu9qwKqvkGy7DdmJOIfKd69Q+7uvIR9FeJsArfLMy39HDN3by0pLbuJtRcSN8XJ81L+Ctuub0JPmpPwULfYbHcox4Gw7TZjz8nYaW4++2/8ANS9QP3h++Wp87ehL81J+GvQG9CT5p/urs9gHP4pcu6P241vswlWVxx+KT+2TfZAKphv57D+3En/pRXhuf5eD2Yg/6ApafZfwN9fuWJcd/NJ6sVifsQVQOORDZ1WONyAXMksq3YhQHEm5DzG42PMjZpF/+RH6oMS3+UUvdLNoBIRllz3db/xaZMuU5gbuwDdoAW76Md25V/QJJVn+x3kmMQCSB0FgAxBkQjh2x2t3MHdx3nR8SpvaSM+Eij6Hyn6KAbE6YQYaNIxi+siVQAhwc24Abm605T3WI13Vbb3QNnsbMHHf1NwfVv8AorapJmRxaL6yW3vGB/vYz9AYn6KlwQ66VY0LMzkKMoIVeJJdwDYC5NlN7b9aESdOtnLuLk8lw7X/AL2UU4e5htGPFmWeON1SO0Sl8oJLAM1gCbWGXj8I1zpHJNj1hMIsUaogsqiw/aeJO+/fUrG2+sNDcVir2AII3/v+/Cs057S6Vm889z3UGxmJa1wCb6BBx1I++96vPKACeVRRqbkHeQWG/ibnfwvfThWH1Gq3GvsX0407NsIvZsfWN3j+iKq4qN8MC5JeL4V9SoPMcQNNfqqRnickMc7Ktza5sAbi/AnUWtrerGIlXq8gzAEW1J3aX36jl691ZlpvXhadVw08p9v9lbUHlc8laXBLIhbhYEdore/tG/TdraoJcNCpDgdkGwYOxGgF7g8jcHjruqaL3yFkYKEIMeVTewHZIBtoRa3HUUGxKtheqHWNJE7WbPE0j2Fr5mQrff52Ut+kBatC0VFXV+QKd4sJxpdfOXU9oFRyJNgBodR9PGq+NwckYzxWLKLAk8ORJ4E/+au4WENqrAJoCQe/mDa1gF1A46Vh2pAb5ZlYDUhbtoL30ANxob0jceHj6nZ5Rbwe0FzZZBla3nWOU2NrXO718xVjEpkXODbiRwPhpv8A3NCcRg+0GUsAOGbs8yRroLer1UU2b1ZQZBZTrpp+4q0ZSUqRJpVZtBOGGlSWqPEw5e0ouTy48r9/fWySX03G17Vu09RSw+SEo9SWeESxlD6jcixG7cb0tHCC9ipuN92Y7jY8aZFNjQjbuCQS9YVjs4vrGzEsNDqJAN2XhQ1Y9Q6cujFvpZseN8KwaNSA8Rva5W88ak3O7slgbcCRVrozhw2Cw7FbkxJcsLkkKASSdSSRf11X2/s9ZMLKAqCy9YMsZ7Ri98Ctd9UYqFYcQSKWsL0yiwmAiDxRPKC0aII9SEbKruQTZctmJHnMWA4kTUHKNJlHJJ5OhjAr6A+T+yvVwyncqm3IX+quEbX21Jivy0mRWN7KLKgFz2YlIF+FybnW7VpsbDPHZ4mZb+awJUkczY7iOGtaF6N1bZF+pV4R3ryRfRX2Cs8lXkvsH3UP6PTyPhommWJpCiscsaA5XF0LApo1t9tL23XtRIueCJ8hPwVmlBxdNllqKStCENgzfFPb/dv91ef7Pz8IpfVFJ+GirYSP0n9cs3460fZ8PG/rZz/moWgUVY+j8ttYZ790Mn3a0vdL8CYoLywzKpZAC0LjzTnbeLEhFdt/A0xS7Kw/oKfUT9dL/SrZ2HGHfLGma6W7Nre+oDr4Ej11yas58ES9HUWOETYd4CVVS8sDqC4TUDs6m4PsqDpPJFDhBhoFVmcoMzRshdw2mUsBcC5HgbZt4q50LwYMcZQiJzEFaRVUMbkDQkasSL633UsdI9kfxqUklkDgKGJawyKd5O+51ofqJT2jV7bNsD0dxTj8h/fiH1yV3L3LdkHD7NRXFnd5HYXDb3KjVSQeyq8TXEtj4GG+qx+tV+2u+9BlUbPw4UADKbAWt57braVaMrJtUHiaV8ZLnIAYKbnKTuN+Hj3cdeVMmINkbwpU29hw8DcCLnlfgR4/bUvUfBj6S9xVknmzkaEA63Ft3r1HO1qYMM2dBmch2vqosFINjvvblrvqPZ+EUp2zm01J0PK19+gHE331ouISJGQdizHQAnefWbnjfnXnLTenLdJ2n3/O3ku5KapLIIwOxOrleVJHzO2XIxIUIG0svA3F77iKL5dbW9X7ONU8U6SDMrFinoZi3O2VePjRLBSB0Dobhh36HiCDutyt9ladJpKoqhJtvLAuMxDwsAtgrHzSpaxbW4VSpGu+5sSauwwZiGcsSLEAEqo010GpBOpzE7hutVvDwSBgHIZCRfU3FtQRu9fMX9a9sWaZ44lkhsoBH8mLtmvqFYqFVbgjnl001Kk+v+A0msBjqIly2VQEIb80EXtu0vx9VQ4zZqtneAok5Nzr2Sx4neVJsQSLjeSDU20SYlDdkKGBJJygi+o3aGwPsAoTHtVHc2de0oZSuYabhcKQxseYtfTnXakIrk7TbfBNsPZcseH6udw533W4sGJ7PaGbsiw1ANuQsAUwcyxjJusuh8Bb28aqhpEYDsOCQHvdGUWOVlIzBxqBlsu/eaq4LaXXSyJkYNE/VvuK3yhtDv3NyuKSe5Q9iyHmWeBmvnZeS3PrtlH0En2VQ6/+MleFiBV0Q2twPMbxz03UP2rNlde2nWaEC3bsTY213fvxFVi2mr7kmkE6qbdHvAbW6sNwDHXTcXQcRrfhVsGqXSQsMFMUBZgAQBvPaXvr0JZiZ1yJW2ekQiicnPYKd8cdtRYDTEk6khdAd9csw2zzK4J5AAcFCjKqjXUBQNfHxLpjejOJmw4kINhIWdD5xVeypAFxlBLk631BtpUWy9m2cgg6aEbiPo51bQ00oX3I6s7lQHj6Kh51kYHKE1UgAMwJC6AbrakX10uNTTv0b6LrPMoYdgasO4D2amwraPD5R4ix8DTh0Mw4EbsN9wvsF/tHsqs5OMbEitzVkOMgIllC3FlsLW0yoCPOBHwRvBqmol5yfLg//lq9jMUM8hFsxBIBZV0JyDViAN548KoeUtyQeM8H6w1h1eUa9PgVtu7eMExRcNEwG49ZPduzc9kScBv5aVVi6SyFkHk2GGdgo7Ux1K5tR12lh66J4/Y0c0jSPik1QpZI5LKGFtL8e+qEfRuGOwTGDsyLJY4dzZl49lgQCLjXT2VNtVgokryCsX05Zcv8TwxzXy3jmuwzZfN60nUggA67udMcXQaTGwDyxIMLmIISGImQb7BneRgDc3ygHUDUEWrfYmxUM0bBkkEJYraJ0ytvB7fHtHduJvwFPcXD9+FZtTWrC5G2J5AP+xcMaBUAAAAsqqgNueRRfjx4nnXIOlOPnw0zRLHCy3Lqzwq7HMTe7MeDXAHAAV9ByDT1VyT3StlIJFdyyi51RA5OfhYuthcc+NY46v8AzK+uCle1iXs7pbiVOiQjww0J/wAhNdx9yvbb4nAXlAEiSOhsoUWJzqQAALZXA032vXE8PhsODrLiP7Mn24iuk+5ZtWGPEPCskzdcLjrIURQ0YJ0KyuSSt+HwK9ZPJnaOoYhbo3gfqrn0eIctkZwVVtL6bvMuRr51u/dXRGFc92lGI55Y8t2ldQoHnWK62vawve5vpY+ufqIOUcDabpl3ZePCS9V23WRtQVNksbntEZbG1iL66G170W2piLRaAAmwHEDfY0moWDGaORpGVgqKMzKy5rMPNIa50GnAHlTU+LTLYxNJmNvPuN9ho7WUDuvpzrFByiqs0ySeTzZ3SSFoszN1ZQdtGvdSvnaWuw0OoH06VHswtJ1s0TBM7aBtLIvmlgRofOazbrgaWNeTxWXLkAUkaZhc9pbgljqLX08da9xDh1sT2Tmz5d45HTfqfo8Krqal0pE4xV4IsF5SjKmJmDMLkFUAD6i2ZRorDfbW+a3DWbY+GXMroWNg6MuY2F2BDWbVWuCp8aoY7aSAx2UNnNjusCLBWANjfh4CiOw8Z1qvfzgd1xu5jnr36XFcpKHkMk2i5tGe8ZC5iV1BUXvwAvYi97Hu0O6lrA4GZI+qvE8nU9hr6aEAsVPaJu1yQdeYvocxWGYC9xe5a4IB3k635VWMwVGdLkIWlAzZQxAfMLvdVVtTcWAvfnTRnLU+SoFKHBJgtmB4skhbrouyZAwzDMpGjAcuY004799j4cJcDi7tvuSS51JN7nmb8K22PtsYiAOAAW1YBg1mO8Zh5xFt/dpuqHFRyKcySKlgbXVSL8N5AGum/lSppJbcnSttpl/aU1gcwJjVCz5WYOn5wAIDKACSN+ml72K5s7Z8hl64jDSRXBXEQsQW55kDZCbcV9gqHH4hmwZimkZ5JIGMhXJGXRWNiJApUA5MlrHSYXBsbhOg+aSZgmdUJu1hYEX3OdMzAcgBvPIBVtlKOLZTa4xlk6mpoL7oE4TZkxPEovtlT7L0ZhHDlpSd7rG2jDDFEvVnNmdg6CTRFIXsnTzjv/Nr1JcGBcjP0WwCrgIEsLGFbj9NAze0sT66U32G0MrKdQtrHu4eqmPZXSWFMOhdgo6uM6f7tdwG6oJ9qR4rtRa20vy0+7h31XTtX2Jzp0A8dlVDc2t7PbQrY+3HTEMol6uJYzJISQAwXzBu9JgSRqQCNb0dx+wutFmZgOakAg89QQfWDSV0g6BQxIWfEyu3nZOrUXUEZiSGOWw0zW3kWG+qSeCcVkO7Bxxmz4g3yyECMH4uO4U91zc+s86MjEDmPb+2gGx+kDmFlUQL1YQKOqUgLu1vHmOg8a1bpZMul8N6sOPtWsUluZsjhAuTaSKLBgfWDQ7G7TzZSHFtcwBNzvy+q5P0USxPSCfNpicV6sRJ9hqH/aGf/wCVif7RJ99QpDpsbOgIBw2b0nf6Mq/5acoQLg8v33Um9DtpNJC2d3dlc9p2LEggEanW1NuGe4rDqfJlEXqVfdA6OnEYR8gu6jMo521t9FNCGpDqKySy76oY+ZRfQhJPm3/DRjZMsqMrxxz50YMpEUhsVNxeyai+luRNMHumdF5cNIcTC0nUOe2okcCNuYAYAIfoPcdESPaLX1kk+el/HXraeotSNog40fTmxdqDEwJKFZMwuUZSrKdzKQQDofaLHjS30x2VmljOZkWS8cjoBmCKrSEBjfKGCkGwvu4XB577n3Tg4TEZXLNh5bByWZsjDc4uSbcGtw1+DY9sxMCzR8CCLg6Ea6gjmPrrT8lQnDE/BYBCB1QEZDCwUHLY6EZSbC/MWN7HXW9/Z0cSFCh7B+GXYg2uF3kqbc7fVVLCZYZurZ0Ug3KltVuCRo1iRYGx42oXBJiBDKxRSjTSMgBN0RzfMRbVAc1wOZO69sUljKyaY564HR8LcG+nfx33476HLg2D3v6/UK12NH1Nor5kAY3KgksTmJuNN5Y7uNTygCUvGUEhBBzXs4FrDzrK2lxpxNQnDclu6BTp4AUfQuVZEPWmZRJmYSaspZLCQMWOexCMUNvN01FjuYmTGICCigEk/BzsCgs1+0AxbU2tdeNxTDhMWbanXiNSQd5vyGnKk7E4aQbSlkSR1w+ICl41e15EUqGQC9swUEnS99b2q9QkrRylK6fYamY2tdjlFtb3P2D/AMVWxMUcjCOREkQixDgtc5hlBXKQVtdjyOXnehuGx0qtIpsYVFlZpCZLrpltvK8cx18RSz0m21NFiXiV17QEokIPY61iArJc6gIQPNuoBJF6eUtscAjC5DhsvZ+GwiMmEyiMs0zBDftMRu17O4Kq6Wse81mOw5mQrIOqJKi6s1wGNvgsA2thqCLm9tCDS2BhI0e7EZnjFwykE3INyTfOxIFzc2vpa2tramNMjPA0XUlo7wyNILFiArgWG9Fe+lwbbwRpCc9+ExoqmRdPdoTYaFDhQBI0ipcqGsosMtiMqq282sewba6jbobgysbSOc0khJZuZY3P0mo9rzPOyRb81s7LlZAVyk2uQwJvpodG1txaNm7PygcgNBWzRinLc+FwQ1HUaLmGjsLmuRe6O8OImEj4l1XVUUYbNYZSDqcSt73JvlG/uroXSzapROpRXLMO2VjdrKeF1Ui7bu4X5iuR9JMDiJ5I444ZrlsoZoZVUX0uzFQAo3k8gau3bI8IsSYVzh0lBZonSPqpBpfKuRwUJIVg6nQnwNNXRrpRAsaxJBMCOQzlid5OgJY9w+gVfA8kwfVQRvKsEapZI87SNvsEsRmcksSQQga5B0FIM229oy4lIOpbDJJbPFh8PJE5UiQgM5USMOwT2SAQraaVp3KKprJCnJ84H/GdLIw3Vm6NezAgM6fpItxGe5yD+bxoJiNnQTsS08he98ww5BXS29pjp461Hs/YUkaqFw8y8rYeWyjwybzV6TZ8trLFOOZEEuv9ys0puReMVEjwmyoYgR5QzEixLYfMbCwA0mtYcNOPhWv8BYcm/lEgv6MAA9jSGtv4Jm095n+Zk/BU/wDBWIIHvEun5hG/xG+lQ9iE/STC3/I4rX+eg+zD1sdv4UW94nPjiIx9UIqseic+txGvjicJ9mINaP0ZfjPhV8cbhh9UhoNIbAxdD+lUJxPVJG8fWDe0wkuUBIAGQWNs3stXSMLNY1xBejsiMrpi8EGVgynyyM2Km43X0vXVNk7WEqAhkJGhyOHUNYXAYbxc1h9TCnuRSLvA3qdL1IrUKwmM4VdWTlWGdN2iiLGJw6yIUcBlYWIO4g8641036DHA++w4eOWDjo+aPxs2q94GnHu7GHr1gCCCLg7weNTjrOErR1HzjhekCi38Vg/xdfZJTN7mfuothJDhcSS+GBOR9S0WuumpaO5vYarra40ox0x9x1XczYQ9XfV4soI8UGZbHuvXLcFgUjlkXETNhpQQChw7udRc7mG46Dnvr19DWjqL289iM4pcn0xtnY8eNhWSJwHADRTKcwsdbGx7cbcRfvGoBoRs9ZurVZIjHJESrC+YN6LKfhI19+8WINjXMuinTOPZ5GTaBaJu0YnwkmVtdSvvl0Y66rv4hq6n0f8AdIwGPPVJMFl3dW+aNj+he2Y/om/cK0OKlnqJe3HQtTTRh9RZrZ72vzHDUkW3Wpf2hL1pCx3Zt4GUgGx3NvLA7jYab+FMmP2HKBeBw5BGZJTq62sVEgF0biCQdVF9L1WwmFeNirRN2hZXFrXF2s1icunHdfTiKhLTvkpGSXAPXZ7TxqpaaFbBmVgAWtayHODkG/cOA1A37Do6gMh62RWaMRqbgkC5JAWwBYm2osdOAovj8auHBMhVQNcxPAbz+43VriyJIgwF9zg3sRppuPLv3XouMaxycpO/Aq7QwHVrmaRmDEISsZUKsgy9mTOy5t1wRvbheicfRmOaYzyklSqxhM4KOI7yKW7NyVuQNRYJyJoNDLiJMQy+TK4Urlmv2UJ+CqMy5QtlawB1N+Orbi4DBhQEWRzEpUIiEmQkblsLanjoBx0rDGVzqJpniPOSfC7MjlRG183TXdoLj1HT1VQ21jIEdIZVaSRlbL1f5QAncArBgGsRyNjfQaW9hYWfJdlEWaxyyWYg8dEcgeGblRBsJBC7Yh8okYBWla2Yhdyg8B+aOfGtWjpOUU5KmZpTp4YO2F0aMZzSu0jeapexIQG6g2AHInTU3J4WubY26sAyrYyHhwXvP3Utf/UmPESTQwxy5UsplzdW1y7qcoKMVsUOpsddwoFicJDqSuKO83OOlHjujvetcnS2omlbthDGbYkVSztbj+Wb13sLeyoOhmzpJmOKfzpLrDd2YBB5z6232sO4H0qAYXDJisQMOqT5N8jNjsQ+VfAgAkmwA5nup/2rixhoAqoCZFyhAzJliUW0ZO0t9ALcBvptNbfexdSW72oG7RmzuAjgIuiedc+kxsw1Y6+GXlSp0lw+TE4WUFeszWzgNcgTYcWJz3YZWcWOlmYcaLjE3P5C1/8A7zGcf6dAemMZjaKUojKhYlDLiW/Jr1x7TTG2ZYiug7+AFIsytso8RpIcJMOTudfkE/W1bR4Zh8K/glvqNUTAbn3qE2PF8SeP+/rPI9fyOG9YnP14ip0h7YVGGb875JrfyU+ifY1ClwS8YcJ8xIf+or3yFPiMH/ZnP/UUaQtsUekuzV97ZgnvaMLZBa7lNSLakAG3fyqvJOB6I9Q+6i7whL5YcIPDAw/aDVc45huTDr4YPDfbGaLj5F3gafGfzigfpVmyOki4aXM8gMbkK/aBtc2Db9wvr3eFFm2pJ6aDww+FH+jQPpZinmwxV3uoZWy5IVN82X4EQO5jx40j04ywzt7OoYTHggEEW4G9xru14jvorhsZXJej/SWQIjTNmV1Uk5VGU2HBVAy/TTzhNphgPv4faK8jWjLSlT+hpi1JDkkoO6pValvDbRsbXotBjQai5Rn+41NBO+lL3SnoPhsetpks482QaMvr40ZWWplcUGndgOBdI/cunwZLBBLENzotyP0lGvsvu4ULHR6d1t5PMw7oZT/lr6SIpb290Cw+JubPE/pRMy+1Acrey9aoerlH/sz5Qjj2Od7C27tjCgCOPEyINMk0Esi2HJiA66cA1u6nTZnupYnQYnZeKU8WiUsPkyBCPaaUtre5rioblQcQnpRlsw8Yyb/JLUsPgxcgixG8G4I8QdR669GHqFJXF2RcDtWK90fAZbYkSRK2lsRhpArHiPMKsbd9W4+kOzVVVDwKq+auQKBrfQZRbU186dINnhYrga5h9TVdwGyRZCADdU1tvuhv461R6uLOULdH0EOluBHmuh/QjLf8q76rT9PU/ksPLJyJaCIf4kysPk1xWPYALE2Bsbfv7aP7N2Oq65B8kUFrPsc9PyPcvSrHSeZDHCvPr8O7e0zBR8k0OkSUnNL2m5tPhyfVefQdwqph0UDzP7g+wVbVwBop+TXbr5AlQtdDwWkxDrkKswt7/h+Mk0ouDL2TllUWBIuGHCr+3XcLYGEE6a4iH6hITQnY+0RHiMe2txIVO/jiMU/+b6KsdHoWxM5me/VobKD8Jv2fX4VbZulSE3bYjd0D2CII+3+UftyHkAN3gBcetqn2ipmlZ88IF7LeUaKN24Hx9Zqzj8V1UAVfPl+hBv8AabD1GgwxtuI+WtPq0vaugunfyLC4EDfLAP6xj/p0tdPoPekXMhBZruDJlGeJ4QpPVWDEzZgOIifjaj/8Iji6D+sUfWaD9KtqRnCsOuiBzxW99jNvfk1tm4C59RqcaTKSboZosIGAbrYTmAIIZyDcXuD1eo4g99SjAj4yP2v+Cgmx9tx+TQXmiB6qO4M0YI97W4ILXBG61XBtWM7pYz4SKfqNK0jk2EPIfz4vlP8Aq628g/nI/wDE/BVeDEBvNJb9EM31Cpsjei/zUh/y11I62KbwRMxQYlCwvdVhnJFjbXsD9zQ/EbMX47/h5fvFe7O2nEI2ZpYszsTZZkawzEqLBjbUk25mtpNoxEayKP6QP1UbBtKbYGMamc/2Z/tmFAelcBEIETGQMwDAw5OIKAXma92sNwtV7a0krsogjldQQxdEdgxHC4U7vt7qo7aMvUjrIZIwXSwaKQFrdo2JUbgL2tRV2c1gnwmFg6pMs0pXKtj5Kt7W0J/jOlWcFjkg82SZxwUwIo9R68keypcFsOYRRqcPMCEUEGGQWIUA7133qRuj8/xEnsA/5iKlOKmqksDxxlML7O2yrjMDcceYPJhwo7htocjSGdgYlTmWN1YbjdB6jdrEdxohh8XNGD10eTTeHQqfVnup9o768fW9HOGYZRqhqp4Y/QY+53nwopDjgeNIuE2mCBY3/fhzojh8d315/wCpKJXahxjxYNTiSlWHH2O+rn8Jg2GcrzyqGJ07wbeymjq3yK4DBmF6HbY6Pw4ke/xCUjc3myL4OCD9NSwSrzJPeSauJNWiNXaZNo5V029zNniHka58pu0byTCQixGis+V7E30sTa2tCsAqFQRhI0JAujYjGkp+aQZRYjdburtlgwoZtno9HP2vNlG5/StwfmOR3j6K9DT9Q62y/wAknGnaOeYWBRuw+HBPfij9JnoikIP8lAP6M5+ueiT7F6tsrNY/otr3g7iKlj2enxn9w/iraiZRQMBoMMPHDFv+aa9aTK+/+K+vAqf9YUUGBjP8qfmj+sodtvCxpGT15HhDf/VFNdAOZ7MWTyzEYeMwtmkJLvhIm3McxGa+RQG3XPAV1TY+CChY0AA3DQAC5uTYAAczYc6WOh2wRGZJm1klYm9rWS/YFrmxIs514qOFN0SgBu3lzKVuq5itzlNxca279zg1uh7Y72ZZPc9qIsVEs88ZZQYirgFosOxURlAqgyRMwJBZzfTU7qHTt1QNjl5KkOEHr/8ATmw4bt9EU2cudH66QlFdQOpAB6zq7k+/ecMg9RNb4vY8MqBWabs8QiA2O8X6zcforPus0JIX4duuAxaR7A9kCHDAtcG9/eRbKQLkE+duFRdJ0z4eV3aS8asosY0Uo4HWr2VGe6ArbeCbjdRv/ZbDl1eR53YEE2jhUNa28Bhe9rnXU35m4bpF0UUwyES4h2ysSMkCixbPJb3wWPnEczzoJ55C6rgNbA2m8uGidsRMzMCGPXMO0rMp0WwG6iHXm/5ab5+X6s9L3QpozgkCeUEAuCcsAAbOSwW81yAW0NGRlBPZxP8Awv2z/ZXSwxVwTO2be8h8Zpj/AJ616te/5bn/ADVo3cMSPXg/xGvMnfiv+C+1aFhoiM024YzED9EYZf8AlwwqvK0284zGH+uVR/djFS9fCSLtMSBb8mmvtkJqNlgIykTEcvehfxurXqe/yV2PoipM7MP/AFGJYf8A5U3+WQA0r9McEGw/nOTnS2aWRvOOU2zMd4JF+RNOKxwhQoSYKBoBJGoAG7QQ2FKnTzCjyW8ZkUiRL5ps173A0WJbWYhuO63GujO5LIHBpPBVw8V4Y2N7lEJuxOpVSTqd9yTWksqi97cqLYOOJ4I2GGCgopCnETnKMosLi3Co5MMo3YeO3fJiz/rilcleWOouuPt/sEO6ka29n7K1fDq2unsH3VNirDfh8Pp3Yo/XiqqeXkCwhwo/qHb/AJpzQuHcO2fYjyPEbxMR+aQSp/o8PEW8amwfTUK5jkUoy77XZdw3fCX1g+NQtj2P/t8H/ZEP/M5oDg2ZcVIuSGzXOuHiYD4XZRgQmrWFuAA3Coz9Po612dunCjosO1s6XRxruOhH3H21Vh6RTxuExEehtlkiJI/pKTffyva/rpJaWTMchRGHoQxx37jlAvwqTDdNpo7rMgcA2JGn3qforz36DlRqX8MutWvlg6tszpErNlDgkC9txAJsDl5X0piwu1t2tcj2X0swt7gmNiAtnvoASbBjcbzzpiw21cwujBh3EMPorz9TRlpPhr9x7UuDpsO0QatiYGuZ4bbrpwv7aIQ9Lcu9X+v7aaGs+orh2HWZQwyt2h9I8OR8KU8dtiGKV4zNHdTbVrHUA2I5gEXt9G6hW0fdHyEZFdjusFJb1AA3NQbPlkvJJ1k8ck7tK6JMyWLHsghCBdUyqTqdPC3r+jtRbfBnktzpBR+kUVriQHwDn6lpdkxhxWICjzAeKsL8hqBpoSe4HurfpDteaJBafFhybADFTbyeWejmycE6R++PJI+VQXkkZ7l3RjlLXIXgNdQt9K9TSitR+CGrcF5La2RO4aknjz9tDmxzDQBuZ7Lbzv4er1CruPyljGc1s2U2OpsSCSQDlXQnS50517hYWtfPiSpbKP4zPcDfc3kOttw8dRV/UaiS2kdHTvJWgxbHg3yG+6ryyOdyN8h/uqaHDEGzPPclhcYib+Ttfe+tya8jw1yO1OBlzW8omuBYn07cDWTcjSoMgWSQnzH4/AYd3KosfmEUjHMFCtclSBbKTfwtztV1YCyLrNqWP/q5hYAKRdr68fpqOTBpIp6zrXUoLr18qhs7ZLGzDQg63ubUdyDsYp9BBL5KyiOUWkP8m2hMcd+HB8wt3UxOsvCOQ/1b/dQzo3s9VnxEKST5VlCgHESgC7SaqEYW80Cxv5q660wKgOgMo0uc80htxGpbeBqeA5mmm8iwg6KyJMRrHIPGNvurbqpfQf5DfdUq4bd2yf61/Di/G1SLIw3O3Dc7nhprflQTDsBKqef0VJkrKys1Ghs93Ut9OpsuFFwTeVeNtwc8jyrKyn017kLP4sm2VtIeTQHKfyUfwv5tfzarz9IV3GI/OD8FZWV21Ns62kQYrHoRfq/73/bVWJVkNgoX6furKyqQ04slLUkupYbo0T/KD5B/HQbo/wBGWnxU5EqqY7rrGWvd3jJFpBY+934+d3XrKyqbIpYIvUk+owp7nDAk+ULr/Mt+uryT3K8x1xA1/mj+tr2srlpx7A/Wn3I29yFPj/8AC/76oS+5Gq6riSPCP/vrKyg1XBynKXIJ210Wkw8TOMXK2W2naG9gPTPOqPR3YK4kgO8l76m4PwiOIPKsrKRcX5KJuzrWzeiMccaqJJbW5p+Cr6bHRTfPLoLb493zVeVlFxXYO59xW2nhUkx0YJkOS7WYoQeG5Y1INyDe53UzmfNa+5RZQLgCwtoN1+/vNe1lb9CKUDHqybkJWM22RtKNbyC0g1R1F7pKPhRsb5iTyIYi17EOa4kWPan139uLXxPUa7qysrPrfIvpfEkXELxMx3/Di+Fv3QcayXEx2Ok1jYECSMCw3D8hu13VlZUC1uyNschBFp7HeOtjF/G0GvrqKTGoL/lxe26aMbtRug51lZQCxQ6L7UC4rEpJ1zyCxaQTZA7XOZsmQhblrgcNQN9Na7XS98sxO65xLHT5PfWVlPN5EjwaHbyX/JykjXXFS8786kTbC/Ftw/8AcT8AAPh8gKysrkFn/9k="/>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10" name="AutoShape 18" descr="data:image/jpeg;base64,/9j/4AAQSkZJRgABAQAAAQABAAD/2wCEAAkGBhQSEBUUExQUFRUWGBoaFxgYGBgaFxcYFxgXFxcaGBcYHCYeFxwjHBcYHy8gJCcpLCwsGh4xNTAqNSYrLCkBCQoKDgwOGg8PGiwkHyQsKiwsMCosLCwsLywsLCwsLCosLCwsLCwsLCwsLCwsLCwsLCwsLCwsLCksLCwsLCksLP/AABEIALcBEwMBIgACEQEDEQH/xAAcAAABBQEBAQAAAAAAAAAAAAAFAAIDBAYBBwj/xAA/EAABAgMGAwUGBQQBBAMBAAABAhEAAyEEBRIxQVEGYXETIoGR8DJCobHB0QcjUmLhFHKC8ZJTc7LCM0NjFf/EABsBAAIDAQEBAAAAAAAAAAAAAAMEAgUGAQAH/8QAMxEAAgIBBAAEBAYCAAcAAAAAAQIAAxEEEiExBSJBURNxgfAyYZGhscEjQhQzYnLR4fH/2gAMAwEAAhEDEQA/APP7PIglIs0Os1kglIs/SAmTkcmzRek2brEsmRFuWiOT2ZFKs8WkSIekRImPYnMxqZfKH4IcI6BHsTmY3DFW8rxlWeWZk1QSkeZOgSNTyixabQEJJLnlGXvS9MVVhKkAgnEHFC4AG/rnBq6d4z/9Jgmt2kCckXnPtKVLMrsrOzocstQ3VoEmmwHPOAl58RpQ6ZYCzuQ8sZGgPtmgrl1ipel/zLWtgyJQNEE56d79R1byyisLBmcC9WDO45HTpnFno9C2N1vfsP7PrJW3IuVQd9k/17CQJTMtCyqYpSm125AZJ6ARZVdgFR68Y6ApABZQ5HlQZtpzjiLSWYAu7uaeX+4ukQKMAREsTG2haSkJAA86eMUEFnDVenV6htfuBBmRZgsYCDiOSRiUo9EJcnwEaG7+AbRNY9iJY1M1QR5ISFKHiBEbHRfxNidTJ6EyKxiIcOXD83+AeIpgJKjUNp1Pox6jY/wpo0yeBnREvJ9lLX/6wUk/hVZmYzZ53rKD0av5UBOtp/OEFLzyCy2Ba3O2b1qKN8vODKbAApgdMq5ejHqMv8MLOAcM2eHL5yTXesqIrR+GH/TtFf3ygfihSflHV1tX5yLU2Geay5GGZv3nf+4VPreJ7ZIBDN68MmjU2z8OLXLcpTLm/wDbUxb+2bhHkowBtVkXIW01K5ZI9laVJOvs4h3s3cPDKXVv+EwLIy9iUJcvCkkkmlen3ESBBwg6io57B9nr4Qy02lBUE0zY+DRFMtgcAHNzTmfXxg2BIZMvWfiFQUEzMTtRQzDUqHqM4P2daZ6AtCgS1QzHxHr6RnES0rzAf156w1MlUpSVSyxBpnqdcnEVt/h1T8qBn9pYU65gNtmSP3HyP9HiaATRiwlgpnZ6tk8OhirVItiBjaTOlhwtwGYFyFagB3B0itYLcJiEkLSt/eSGCiM6e6Rt45GMVqtKa2OAQR2D/IPqP3HrLmq4EDJBz0ff8iPQ/YlwxxoUKEA0ZxGlMRqTExENKekFV4MrKy0RAtEXSiIly4YDQREoGVCiwUQonmRxJJMqLkpEckoi3Klw7iV2Z2WiJ0Ih0uXEyUR7E5mMSmJAmHhEOCRHcTmYwIhLYAnYE+Wg3JyA1JESEAVjF8R30kzVSxMAW1AaBCPeIb3jzYtk8Fqq3sBIuWC7gJZvG90sV4goOwA1UKEUOn8xlbXeJmmtBn0HKKJUHZIZL0GtTmdyYsTVobuiupDeUX+n0y0jjuCtuLgLjgfz7ysiUAaGpOWTjoc/McoIybUpNMWIeqMawPl2gE5F31DN94K3ZdsycvAgAnNS1BkSwaB2qTmwzPmQyXVF3N1A7SxwJDPmLXhQlJK1FglHeUo8kaxprk4FLPaVBD//AFy2xHkuZkOif+UGbpu2VZUtKDrVRc1X/wAi+X7E/tHi8X0Kilv8RZzhOBH69IAMtLl12KVIThky0ywc8Iqf7lZq8SYKSlwJlTItoXCe4nkxjaBC0kvE5mMQKF+dMiduUDkz2QpswPhV/kIgTOJ7oooMU7s7U0Ob+cI6jVsj7FjNOnDLuMIT75MtQSUAlWWFT68wGghIvJBVhJwrHunPw3EVpdyuQVKOJLad2gLDcgZxgbxvwi0rK1ALCiDp7PdZvCBjV21nz8gyZ09bjyz1ZC45aLIiYkoWlKknNKgFJPVJoYxd28VuwJaNLY71CtRFrXarjIiL1le5mb//AAnkTO9Zz2K9El1Sieh7yPAkftjybiHha0WRWCalSf0nNKmBfAoUVnyI1Aj6SRPG8RW+75U+WZc1CVoVmFBwdjyOxFRpFhTrHr4bkRR6VbkcT5ys9qwsFFiBQ1bo7wSstoCwxaNDxn+HqrO8yWpRlHU17PYTN06doMve/UcjabqVLYoJdOY9VMXdViWrlTEGQqeZZtN3OoVI1cUZ9jD7iuky7VilFPZqBK5akulZAoUimE60yqzigs3fawtICgxh01JTVJYir7VgOpoF67T36Sdb7Dn0l6YWU1dxz38RCeILRegWzhOxUC5Cv1Nknfz6RMnmGMYLX6CzTEMw4M0mkuFqHnqdeETHGjrRXAxoiMMMUIlUOURkQZWgyJERCjuGOwbdB7ZflIi3LTHJSItS0Ra4lOTEhPpolCYclMPCY9iczGhEPCY6BCmLCQSchnHsTwBJwJQvq0lEtgRiOTu3i2jx5LPkqStfaEKmKUSsguM6AHb7AaRuOIL/AEYFqD4gcKdhzB8/hGAnKxHWp+J068ottDThBY3fP39JC2wk7B0PsxxWSCRpt5RJIl+8rLau32f1UdnMlISwpUjnoVHTpEUlKpikoS5Uo4UjmfkN/wCIsyQvJgQM9Qlcd0KmzcKCQWdSi7ISddK7J1PJ439mkJlICJYZI3qpR1Uo6k7+AYCK11XamzSRLTU5rV+pWp6aAaDxixjEZvV6o3Nx0JaUUhBk9yYLidC4p4xHP6hoRDCMkQol+zKxopgP1FnU3PKmZq2UVZt6lO2VNmiFFrBlhNKO/wC5yS/PPL4KoIh/pStMxZohCSp9zQMNxkX0bT2YFdbYDleoapEI57hOwXwoqemxGhBzEFJVpTjRMJDY0g1FA7jLQN0YRjbLZpipicAUpye6zlsno2Tu+R3i1eq0hCZUz8sEZKT+YkHKg9j3nYksDlALW+IoJHPvCVrsJnqtnnMfWnjGGvq5pUu2TZq1JQJjKdVA5oplKGAsz4HBbqIg4d4sUkdkkLngJZA7omUIAxLKghgNaFw3ezizapk51LmTAlSndCe/LwEuhBCmCikEjEACXLGJucqGkU8rYg+dPl4WBC6bEnM1AzOYSMJOrMBUfZkzO1XgXhSkApYFeIlJUQkhnYgBw+YglY+FZU09oQpCHomWpSEqVUKLO6QMmB8aQXRdUgUEtIAPPlq7n2U+QgYbYckwjbWGBK0i+FIASs6Fj3sJJ7VIcUJBKRroDTOLiL+MmagpJ7OYVYknQk4gQk+zRQdqPoIB33dxk98K/LJzJIKThI7xyLkku3xrABN5gq7uSXbcDQq2OTD9Ic6N1tS6PmdGnRk4ntEm2pmBixHPnnHmHHvCSrM8ySPyVUb/AKROQ/7ZLN+ksMilitw3yaB42soJnyyhYCgoEEGoIIYgjUF40ul1OPOkobqf9Wng1kUoJJOh9ZecXpKu0GdYI8Q3P/Q2hUtblCqyyaunJj+5J7pOvdPvRkp1r7KY4qNK6fSNIjixdwlYVIOISUMCgGdPvDcOHyybeNUlCVSwEACjpbYCofw+cZ2XaETQDQv5A7GC90TgDgVSndrqNvCvhziv8T04voIP3+f36Q+muNVgYfX5ffUTRyJ5yA77/PWIsMfPLKzW5U+k1nBGRGkQxSYlww0iOAyJErkQoeUQoJmQxDkpMWURFLEWECL8ygjhDwIaBDwI5PTsAOJLw7yZCXxEYzsAKJfx5HSNAExjL7Kpcy0zVM+SdQEpFA7ZmkFrQEE/p855WYMNv2Ji7+tGKZgBcIzOQxFsVTkMh4RTsoKi4pTvK1A2Tt1zMKzh3Uqr1GoetTzrD0uATvly/nn6F8le0ARfOOBFPmYiyUhIByzruTqY03BN1gBU86umX0FFq/8AXwVvGYkSytSUIqpZCR1UW8qx6SiQmWhMtPsoASOgo/U5+MJeIW7V2D1jOmTJzOzppUaZ/IDkPlFOWlS5gQCXU4zYNr0/0Kwaurh6bP8AzAyZYLFShnQl0j3mIbTPPONVYLik2cEoSMT1Uaq3DU7o3A36RnH072NycLLVblQe5mUsXB801MzDuFJNNKVq3Nvs28uGJiSnAp0kd4lnCg1ABoXjazFirdRyy11OcQrmMoCnefC+5GWebBVNWiXwUrXCznxWdstMXb7uRZ5KVHFMJUHSD3iWfDskbnoOuas99z5yuzRiAUcKgzplodziJySANa0jV8TJSgjE6lDNRbauTAAioIGkZK8bYUKCksmrlg1Ncsz9vNGw+fDR6seXyzX3be6bOgJSMSmDqycgMK5kRn+K73FomS8QAVhzBzGnyiGyXlKXktPiWPkcqxBek8lLy0FTP3wkkDcAgVHPlESzNxOqgBzCnCd4okqUS7A94lnqKFuWE0Gj5xtLRKTPAUggjfT4R5PdtuUghITiUsBJQfeeiR+0uWfc1j2Wz2VMmWmWmgSG66l/GGUPkIfqL2jD5WRrlYUJSD7IAy28YqmzzC+Eg8jSJpy3cAeO20OsqVN3gx5VhNvO3IhF8o4gq9ZiZtlmCYAQllEHdJFPmPGAF0WdklkJBKiWSwDZpbKLnHFrWgKlyEJUpbFYKkpABD6kVJD/AO4oXdPWlKcSCAWBLpLMMixqSxqKfKAXFlGO8RylQRJ7TaDLJV7JSUvTMHlqa01jYcO3zjYHOng4cP1AJB6ihFfPb2tOOYk4wpDb0Chuxqa5ZjMVEaPhq0ZZ0y8XcnmdedYf8NewMFB4iWvRNuT3Nfx1cH9bYiUh5svvI3KgPZ/zHd64TpHifYp7NORffnu/WPoC7LR3SDkQ32jx3jm5ewt0wAd2Z+ajZlE4x4LxHooRttBZtJrPXpMzeuRmBLKnAWoAdvrF+RNYlQHeBcHppWK0mViTVn0f4Evl66RcqAxz5Duj7RbMMjEVEs3reSnRMFJbpxjTCruu9T3SQeiTFx4A3la0yxKxpxS1L7NZcjChedBmWxZmNBNl4VEbFvKkYDxigVuPr+np/c0XhzsUIP0jCY4THY4qKQSzjTChQonmRxNDKTFgCGyxEqY0czcQEOaOgQ8Jjk9ILTakykKWtQSlIcqUWA2cnmw8Y884wtbWcJ1mKq9NX+0avjuUVWMoSCccyUFM7JQFYlKOwGHOMPxpbEqmSgCFJAJoQRnyhjSk/GVMcHJz8oVcKjNnngQJPyQA5akT2r2chXNh9TE1js4PeIHKHT2J+UaICV5MscJXeDaQpv8A40qVr7Su4nPkVeUewXFwgKTLQC/uyzpsV7/2+e0Vfwu4H7CT29oT+bMKShJA/LQlykkaKOIltA2uWvtdpYCjmhb6xQapgbSZY052gSGcsAACmzaNlTb1ygdNnZk5ilNtH3js6dhUWLn2n+w9ZRRnTWGIEGrEPXnTUc9IQd40qyWdNDA5Ptvk/nAu/wC0NZlKBPcKVOOShUHxiRUw4ahxoNNPPSKV6zMciaj9UtY8WofMCFLLO40iciZK9uJxaJjlISrd6FnDtuxyL5MGgBfFqASa/wAk/ShboNolXdSSoCpbMuzl/ZAGgo55xZtF2oW5UM3JJ8yTt6yhHcpIY8x84TyrG8HcOiaAtYBTscicyTyEb10oDJgJwisJQZVAUuw1YlxBec4yA9c4hfY3+sGgBPmkdqs6FKSopBUhQWk6gpIUK7OI2E1AWkLTVKqj7GMRbLciVLUtTAAVPTLq+UW+H70nypaDKkqmom4lKSSEYVlWJVSKByoa6MTqzQMph4CzvKzTCzYnen1hEhCSSXAjq7wASKBKyKguwfPmYB26fMPtsEDb2RsTr5xGxlr6GT99ztal++BB1tulU1SlpqpRdjTM0D8gw8IzdsJlOFoLEVGhyLF8qEKrtSN3dc7uh82jIcV2eeq1LCEhaFFJ9pNGQl0sS+bjxhMVgrvzzmPpaclD1KVzygwSQ5qCGDO2HNX70be8IvWC19jbFISXQwVuwUAoDwdvKBSEzpecmaroMWzVBYF0oV1eLlik/mqWXBUpy6SNaDyDQxVa1bZEDdUHGDPTLvvFWEGnQ/xAH8SZAm2eVPA70qZhV/bNGHPbGJfxi3YZwIGY86ZZQrzspm2O3jMBDI2xSkdp/wCcXeh1Nvx1ycyo1NKfDOBPMBPCSFJJ0Dbv0i5Ntoz+vX15QLtFplYj7rhx4h94ilrx4RvQ8vVI3PBmfxDy7uRapRlEkAkFwxUCKjPU5eMHJ8tgl6lgHOZYCp55RnbgtoxMNDnoeb+HlGmmzMSAaBiQ2tKPllSMt45TkZ/L+Jd+G2IBtPfpKrxyH+cIxi5dyOFHTCjs5NOgcolA5QkJiQDrGnxMzGAQ9IjuHrDwI5PQbxAoizTG2r0Yx5BfxBXLGgQn4kvHsfEJaQQMRJI7qT3iA70f00eLcUzlds6krS4GYZ2fXXwh3TWopAPt/c4dO3/Mz39/1CCZvdAEb38NPw//AKhYtU8flIV+Wg17Vaf1D9CSw/ceQrjOA7kXeNpRJS4QGVNX+hAz/wAiaDn0MfRctCJEpMtAwoQkJQM2AFOrt4w5qdUFXCHk/wASNVRJ5kd42gjLP4k/YQJm2nQ5n4V05coktdrcEnMv1H8wEtFqD1Lc9zpTQxRO+JZIuZy12jUGvp4qCdQk5/evrrERUz6nXl0inaLQwJJbcwg9nMdVJLNtLRnOIeLEygcLFR8nyo2cB+IOIFTUlMlTIPvaq6bD4npnmha0iYFrFQMtMQ16RAKTDhcDJhq7LWJT9utsdeQLMUmh08KAPGgu7DaKSiVbnCsIOVTiy17tXplGSsthMxXaTfBOgA1PPl/APpVjsvZSJAFCUOpg1TU/E9aRBlXGT9Z5mOeJDZuBpqpiJhtAQpCnaWkspGZSoqV3iad7DvQ0ZnFSbTZJZmGWJksAOtJASkkgMQTiFTtGku62OATWp/iC9pSJktSFh0TAUqHJQah0MOCtLFHES+IyNPHeG5SrztEmXMWMJmOtIfCEJBUoP+ogMCd49SvAnGfXlDOHvyFqkJACUGjUzqD1MGLZYhMqICyF6sJ3n7EJvw/m9oFRMC04VeG4MVJa2WUGrUOzfYiCE27iFO2UVpVhUqfiD4WGlKc9YTKuMZ7zj6Q4ZecdStbLKJIxgHAKkBy3KmhgHd9sE0FTupzjozKJOhqAzeEbK/wEWZR3ZI8Tz5Ax53eUshK1pVhWlL4hqGdiMi7NXeB6mpUYKPXmM6Z965MNoOYHo6RDbpiuyUwJqGGb94E/AHygHZL8mOMaACRm5D1zH+4s/wD9FSzVqUAGQ5+MLbSp5jBHEOXXbO2SUy1EKyKmIKah2BD4sxo2cbWy2YCQUAUwkdXBBfcl4yFySAZwWMzLGLmcVCfB/KNqg4UPsH8o12gUfDD45ma1jH4hX0nzxNGMy30QkHwS+RplFyzWcAFveTTkTT5RRs8skBVWZL05DlFuz2ht2G2gevSsbNOhKVpJInBC0pTklnbU6/aNpMmBACVqAUtTyxXvOHPkHjz4WgYqAuHHr1vG5v8AlFS7IU1CVOptAZZFdq0jPeOOVVQB3u/iWGhqDNuPpj9zJnjjQnhPGEmkjTCjrwo7OTXoiT1lDURYs9nK1BIzJjUTMTtmspWWAPOmUEUXaUiuY1Gb/SDcqyplICR/J5mA1532hBwk1/SmpHXbxgVlq1jLGM11E9QHethKUkgOdS5B+DRir1sqVApmoCknev8AIMbm9LbKTKMyYZiUDC5HebEoJBKRU1UMoGcSXIyA4zIqzU8YrdVqGrwSOPePUIr8A8yx+Flyy7HZl4c5ysRdnCBRKXzOv/IxqbZa8R5JjLXHaglJHl9It2u3ADP0YshbvQN+UXNeGIkd4WnvevRgTNnYlP5Ryfa3Db5+tHiBS2EV9tmTHkTEfOm06a8o8+40v9aiZMsKCahRAPe3SDtvv0z0fEN7YEYUnvqBbkNT6+kYG22xSgTKolIqcsWjigp9ohXktmEIG2SXTaAEYZgIY0PI1YjMNFmZZE4wvFLbV1BuoihYJRIGr1PjWCFosiSnCWcsWo7A555P6pHHwH4h0H+MCS2i9MLJQCFKyWSkoyYFJGZ+Xm/oFlvDtLPJVmSgHoTnyzpHmFju9JJQSEksUu7GlRrXIxp+G7xEkCzzFBn/ACz7ocl0FQpnUdSNo8wGNogip/EZru1CUEYgkGr1YbvGhsdpdISMgKRm0Lo0EZM8IRTPTmYnW5X5RZ1Bkdmn4rXNViYJLE9KCvURpbDacYcO3RvnAG75KQhmDnPmYM2eaEpYZxKlSO/zM5YQZDxPaOyldoM0kMGoXoxG3yia5rw7ZPsKQ27YfA6+UDbwmm0K7NIeWkutW52B5bwesVlwywAYkgZrSw6nGKhAD3A/GksJspWovhUlhuCcJYanvP4R57bLUgpICwSaBty+Y0y1jVfiPeQPZyhmnvHkSGHwjATJwTNQC/fUNH9lQr4u0JaoBrcD0llpRtqBMN3OlKpSZSiy3yOZqajc1h1pupctJwpK65OHzfMsP9aw9F30cs/xfkd4J2O0qSCFnEkOSVF2Aqe9mKHWFlUN3Cs2Izge1FUwoWGWzsXoBoHjY8RWzsrFaF/plTCOuEhPxIgdcNnSspnlOElJwpp7JNFZO6gAW0eKX4mW/DYxL1nTEp/xR+ar/wAAP8o2OgRtiqRMvqWU2MwnlIlsGoAC2ewA+kcsk1K1YMRSP1MCVeeQiOeh8yw9ecUpimIakas8CVoGZrbJZUJqkAk5qo9NmoPCNXNlNL6YR84yPDqgvDkK5DbV4J9oTaVJSe6EuRo5IannGe8Yfybf+kmWWgbGV9yP25l6E/SOQhGEl/OFuUKEYUdnps0GNRcdgShAnKLkjujYfeMxJQ7CC/El6qKVS5amKU5sT8AQSekaDVXrRWXMoNPWbGxKl/8AEhKiiW/NQ5aA/URmLGXdTHvF6hj4jeO2oOCWfDlVupcZZ5dd4ddJxYGJILFzqKEGMt8V73Bb1MvNi1ocQ1brp/qZS7Pl2qSgHZwwPgWPhF/iRaUIEr2sKQlzyDP1i1dEuqln3RTqf4eM7fdoxLLmL/WWeX4Y9ZW6ROdxgmaDTBRogwr95/nBmy2TEAc2zf4MREdus7KU2SQPMwq9TImcx5XBbEEpLn14RyfNABJo0OxP9YEX5bkpZDh1aOHIGdIXR8ruhiOcTHcSFcyYpTkBZAI5Cgh1klJTKW9BhPjR29PFu9QCju1JZvOvjFFdkWtLKOHln59evjB1fcgB4kiuCcSG77SMDhyQA4Gb9TQRDMnlS8aFd/ybkU7M3lDrNJUglJIBUQDkxDlsw+/oQblSgEsEhhyz+8TdwhyOcziguMGS3IntEmYcOJyCwNGY/XyAizPu9KgXAL09faKtmmdgsU7i3cD3VBnIGxBHlF6dbEhLpdTgsGOmb0fXQGEXyXysYHAwZm7ZeNrkOmVNXgSo7EgaZglolmKnzZktapiwp8TuoEEuwSBlQKNNBCnylMSVCrPQ1cjFrzZw+0VpE5ZtZEtRCUsFDRTZuAw1Nc4slcle+oi6ANwO5r7Fe1pFO0Uo9EEux1KWTVJGudWi5ed6zyAlCy7klnZkuoBSUJLhQZwdmDvAe8LZgTKXLxlBUMRCThKcjiOHx8Isy7TR2dmPvEd0ke8pKQSD8zWkD3kdmdwPQTb3VxJKwsv8tQAxDCpqhwQwoKHOrgjSCUziiWzSj2h3DMD81H04jzizhNZgZgChIDYSjE7skUqGG3OsFblvFJmqSxBwk15FILNqM/E+BBqzkrIf8KMbpQvIlY7acpnBJTm5JLEKyYuBTUFqMYBS2M1KzkKAj3S4L86+tIOX4MeEH9WmyRSgpqIt2SzpSwp9CMz8oQXzEkR8tgYMvBiAdw4KahW5FW10/iJ7Pd/bDAapxAzOg7wHiUpo+VdoEyrOtcxMqWSlKjiWUkpISCC4bIqPd0oDuY2tkkgAABotdDoxYfiN0JWazVFB8Ne5fsyGAbQR5l+IN7ibaygHuyRgG2NTKmeTIT/iqN5xFfYslmVNoVezLSfemK9kdNTyBjxW2zP1Ekkkk5kklyrqS51zjXaOvLbvaUFh4xJJ4B1pTn8jXw8oDzva9PBCVKJqk09Z/wAiJf6cJUCog9B6HlFowyIIHbCvDtmMqWVlwo5cn/h4NokALUr3iwUdyOWlSYsXPdyFSElb4lHEDsNyKaP8IZNIKieZjHeN2ncVB74+g/8ActvDkzlz9+8TiEYaBHWjMYlxmdeFHGhR3E9mb+w0BXnhFBzOX3inZ3/OJrUMTq4JJ+nhHLeuYLIrsQCsrGeze7pi2ejx2SDhU/6Q+teusc8XsLXbfQCKaFQK8+8A3oQllVdwAQSaqIABS7N8tKwTueXVMDLXOxJLKyCgxDF9CxD0+oi/cpJVLqWAJNAynBZjyMKaQZsX5iOX8VmbSzIIkvuS/QBhGTvBAKvGNoEtZU51B+pjDW2d34t9Uf8AIPrEtMPLCt2p9aRXvRLJmNukfKJbunPSkNvEUm+B+UN3c1fr/E4nDzLoQohwkkOatR9YzXEFzLmL7ZFJkv2MmOrH4+cbC4ryULT2KiChWIBwKFnDGLN6WQAmKqp9qhljti5O1p5xZ3WMaklKtj7uYZosrk/HzeCN6BEtRBoc8nca5Dnn0ih/VpNUuTpoPjEHJJzD19Ygu8pRSpLavuzuGduf1h6LelKcSgdKbnl6pSJLfL7pUuuIgUozkCmwAgLOlEzOaRQAmqfeA+dIYrUOoz6SNmQeJoqqzAz7oc6M4ydRObgeOUV78KfykE4SSVOKMlqANQVJzOnOIpV7iSkFUwqqO6xUSzuKgEbB1NE0uWqaRMWlioAsB7ILDpQKCuj5x3Zt80huzxBs2dJbs2oSz1BDtUHSH3bYES0LxHupJxkZkDJI3cs/lvFy1WEKSxFdaih1y2NPCBS5ARLwqJId8AJqdzoOsTQgjGTOMOczW3BxsEAJmysNPcchKdMQ0fxjSKuqyWtOOSpCVVqnDmaVHk+RpnHnMmw9wOjV2AoHDuSczpEi5kySkrlEoUAGINeWRyqInvDeUiBKY5BhuZZ5tmUqVOSUhxgXmhSTn3tC+hrWIjawFAoPeHyIqOQg1w3ecy12RSbWEzE4sOLCygQnEmiczmRQQSk3TKly8ASGNTQKqwIOXeLEkJFFJf3hUL6YbiVMMmo8vmEyNotK0zAoAFJSyWORzIyZ3Zh02o+yX2pfdCCHzJb14fGDd53fLCCyQCVJFC4GI0o9QRVJGxBgbcV2mYtmoMzp4QSioltkhdbhd01dxSgxIFSzndqCNBKYAkkAAOSaAAVJJ0EVLFZwAAMhGG424wE4GRJV+TktQ/8AtI91P/5jU+81HArq6KS2EWZ2x8ksZQ4w4j/qp4UAexQCJLuxcsqYeampsltzAJUkrdg7enyiGaVEvnsM35cx9IJ2OxdmkqJcnyA2EaCtBWNoijH1lCVZsLl65Uo1N356GG4SSFEslI751CQC7bvl1MXJCwtZLaRYnXWmansQShyCohmwp0LkNu/TOI3tsQle55OW5h64r3VOs3aKlhGPuoAJIwij1yybwiVoakjCkJDJSAEjkModHzvWWG20knPpNLTWtSBViaOtCAjrQoFzC5nPKFDm9PCgmyR3Tc2cgyi+igfg0UrPaQoEjJSaOCDTkaxZlF5JAzBc84FWhRSMWJ+8+QDA6Uz6mE/FxjUZxB6DmsCCrUkB1M6hibxalOg8oNcPSAlIwhmTlsAGDDSMp/VTFqnJIYJWyVZYk4Qcte9SNVck4JlKKqMBENGh+KoPz/bMa1Tf4jN7KQf6dHNMYq9rP3so29yqx2SWpyxT8iYzd+2aph3xAYw0V0p9IFsVpwmLlonVOy0+MBrSrCXESrtVAWy+UHouD14MJZXhsiBJtoCLTLX+5J+LGNNeynrGQ4jDAkaFx0P8wfXasctCt0g+YBhKtcKy+xjDnJVpiPxDxJEmaksQoh+orTX2Yy8jiiYlgpKFbliDzyLeLRr+PkPZH/SoH4t9Y81d4tNPUliYYRC+xkfynE9HsNqk2mUcBeneSfaT1H1FIGTbrVjSdUkZgspudRUfOMhJnqlqCkkpUMiKERqrq41BZM9Nf1pHzT9R5RN9Lj8M5XqiPxS9PuUGtQeVIZZJcyWyVOtA01AYppuGJofhBqz2hExOKWpKhuD89vGHGXygJq4xDfFOcweVPkk7uaDQnma4vOI5l3gg7mCeCFgiK0hZxrS0GolA54Qa54QDRnHcPreHTZOMYUjuuC5Acs2TAUoM69IJdhEqLPE0oGZFrTiX7hsgFmWkD39KEukFsXu1SGVooJ0eLmJgQct8gAVB8IT7DqSTic4FjYvFKyylAEAkA5h6HqMjBNYBQTNIwgkqUogCueI0DGjg0LCG20hc5WBGoCjBg42cz0gJdgXC2Zql8A5u50CnKaGC1ms0uzyiVFMuWkOpSiw8TAC38dyZYwyB2qv1VTKT1Uzq/wAQ3MRlbyvObaFvPViIPdHsoTp3EZD+4ucqxb6Pw7HI/WIX6ot3+kM8ScYmeDKlBSJBoSaLm/3DNEv9uatad2Mzb2bF4Eag6eFKRMtaQ71UNNf9iB8ycVlhU8gctiI0FdS1LgRHcWOTGSLUQdGGXr03jEtsvIrerA05Nz+/oVrRIKM84ku+7jOVWiUsFK0HIbk5AR5n2DJksA8w1wtZVTRyGvPQN5QVsF0KkulSsRVVRauE5dH9ZUvXVKTLlAJSyRRI1V61MTpknXM5xl/EPEGI2L6y0q01RAI59T/4kbR0JidNmiVNnjOBcyw3SumWYd2ZiyJcNUIMtcgWlcphQ8kQoJskd01N2zHxJ/Ukgdc2gbbciDDrJNGIPk41b46RXvK+0WqeuXZ0rJQPzCUlKU5gPiZnZxuBHPFNGbSGWK6C8JlTBZUGJJ0+JpCVbHAQD3RnzMZm3W5SphQkMkKJ8i1R1rBO71bwjptOV8xj1927yz2rgmcDYUV9lx8f5itfcoEOKvFX8P7U6Fy32I+Rg9elmdJhzWV7lxF6Hw2Z5teKWigm0FiK5ZQavqSxjOzHBit0rY4llZyMyrePflkHMBjEt0WgmzoBoUhv+JI+TQpq69REMheA4dzSGPwt84PsYlDjFOKxzPA+RBjzHDHrF8ysVlmJ3B+UeaT5CkUIiy0Q3AxLVDBBlQKrHVRMLOCl+cRYSIstpHcSzJZc9SCFJUpJbMEg+Yg1Y+L56CyilY/cK/8AJLfF4FFiBRoSpcTNIbucDkTVSeNkH25RHNKgfgoD5xdlcWWc6TQ/7Qa+CoxybGSMtItWe72Yn0T6PnBE0CN3PHUMJsJfFNn0E0/4pHzVCVxcgB0yVly3eUlP/jiMZREsBOQc5n5N4Q9K1Cjnll/qHq/D6xAtqGM0M7i+a7OiUN0pxq1yK6afpgRb7R2x70xcw5pUtTgdE+ynagHxrUtCgQK5abRWE3UUPzp8x65vrRXX0IDczdmWUgjM19faOKtLDpkdv2nk/wBorqUSHB8tfX05RFifWD7vaR2+8ktM0qUMqAVocw5yi7dkzs1ENU5lvdavSBiTUMHLtzMae57pL45mYyQM+9qdsmgbWog3OZMIzkIvrFYeHzalHMAH2tAIMWqTZZK5NnBIP6Q5JO6mydvQh6rStKTLlEBagQkAOAWofv8AGHXBw0JDrmHtJyvaWas+YS/z1+EZvW6yyyzP+o6Hv/3f0I8tFYUp2fU+n0hCXJ1Oeg2G0TiXEgRHQYqrM2NuaNJhBgRqZcPwiOFfqsRLmxwKBJbo5ahFaZN6Q2ZNipNmx6ckhmwopGdCj07D0mfBW67SApiPaofi0KFFu4BGDKVThhPN/wCl7C8+yXUKUtjuJrs40YtB1UrAqFCiu2jZ9Y+xO4fKabha9jJmpVpkeYOceozFJWAdDChQO0ZUZk6+zMdxLZQ5jGWuTpHIUUzjbacS2q5TmVAijPEK1vQ5iOQoZbkcyPrJBMeWpC9RnvTWMdYLRLtIwBOEpHs503B1hQohTna7AkEdfvOO2Cq+hlW8bkVLGJNU9RA0KHnHYUafSWGxMtKe5QrcSphLlociZVo7CgoODIS7ZrakCsSqvUZAQoUWCNgCDKgxxtKiGYf6zjjH6+hChQ+sWMlDNz9Z9YpzyHpChQRup1O46zpKjRgCW5AnLL18IJWDhiZNqSEJ3zPgB/EKFCOqtauncvcIvLYmjm2Cz2KVjLk6kh1Pkw0GYybWKdy2qfapoVKCZcpBIUVVJcZUq9XowjsKKo2saPiHkmEFS7szWWOxIlDu1JzUcz9hyFInVMEKFFaRGRI1TYYZ0KFAmMMokSrREEyf1hQoGTCSrMniKk2fChQMmTAlUz4UKFHMzs//2Q=="/>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5140" name="Picture 20" descr="http://environmentalgeography.files.wordpress.com/2011/10/banana12.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0673" y="312738"/>
            <a:ext cx="2533327" cy="168719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4797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The West is Burning</a:t>
            </a:r>
            <a:endParaRPr lang="en-CA" dirty="0"/>
          </a:p>
        </p:txBody>
      </p:sp>
      <p:sp>
        <p:nvSpPr>
          <p:cNvPr id="3" name="Content Placeholder 2"/>
          <p:cNvSpPr>
            <a:spLocks noGrp="1"/>
          </p:cNvSpPr>
          <p:nvPr>
            <p:ph idx="1"/>
          </p:nvPr>
        </p:nvSpPr>
        <p:spPr>
          <a:xfrm>
            <a:off x="251520" y="1412776"/>
            <a:ext cx="4680520" cy="5064224"/>
          </a:xfrm>
        </p:spPr>
        <p:txBody>
          <a:bodyPr>
            <a:normAutofit fontScale="92500" lnSpcReduction="10000"/>
          </a:bodyPr>
          <a:lstStyle/>
          <a:p>
            <a:r>
              <a:rPr lang="en-CA" dirty="0" smtClean="0"/>
              <a:t>It was another dry summer in the American West with wildfires raging out of control and million dollar homes consumed.</a:t>
            </a:r>
          </a:p>
          <a:p>
            <a:r>
              <a:rPr lang="en-CA" dirty="0" smtClean="0"/>
              <a:t>Climate change is felt differently throughout the globe and Canada as a northern region has been relatively insulated from its effects, but drought in arid areas is leading to rapid desertification</a:t>
            </a:r>
          </a:p>
          <a:p>
            <a:r>
              <a:rPr lang="en-CA" dirty="0" smtClean="0"/>
              <a:t>In addition to the North American West, rainforests in Amazon and Indonesia are burning, foreshadowing the new climate reality that will restructure human life and prospects.</a:t>
            </a:r>
            <a:endParaRPr lang="en-CA" dirty="0"/>
          </a:p>
        </p:txBody>
      </p:sp>
      <p:pic>
        <p:nvPicPr>
          <p:cNvPr id="7170" name="Picture 2" descr="http://www.weathergamut.com/wp-content/uploads/2012/07/Western_wildfir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1268760"/>
            <a:ext cx="3648472" cy="2736355"/>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http://eoimages.gsfc.nasa.gov/images/imagerecords/78000/78452/uswest_omp_2012186.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2040" y="4221088"/>
            <a:ext cx="4070394" cy="20860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387636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hlinkClick r:id="rId2"/>
              </a:rPr>
              <a:t>Disappearing Artic Ice</a:t>
            </a:r>
            <a:endParaRPr lang="en-CA" dirty="0"/>
          </a:p>
        </p:txBody>
      </p:sp>
      <p:sp>
        <p:nvSpPr>
          <p:cNvPr id="3" name="Content Placeholder 2"/>
          <p:cNvSpPr>
            <a:spLocks noGrp="1"/>
          </p:cNvSpPr>
          <p:nvPr>
            <p:ph idx="1"/>
          </p:nvPr>
        </p:nvSpPr>
        <p:spPr>
          <a:xfrm>
            <a:off x="457200" y="1600200"/>
            <a:ext cx="3106688" cy="4876800"/>
          </a:xfrm>
        </p:spPr>
        <p:txBody>
          <a:bodyPr>
            <a:normAutofit fontScale="92500"/>
          </a:bodyPr>
          <a:lstStyle/>
          <a:p>
            <a:pPr marL="0" indent="0">
              <a:buNone/>
            </a:pPr>
            <a:r>
              <a:rPr lang="en-CA" dirty="0" smtClean="0"/>
              <a:t>Last Summer, scientists were shocked by satellite photos that revealed the speed of Arctic ice </a:t>
            </a:r>
            <a:r>
              <a:rPr lang="en-CA" dirty="0" smtClean="0">
                <a:hlinkClick r:id="rId3"/>
              </a:rPr>
              <a:t>melting 50% more than forecast</a:t>
            </a:r>
            <a:r>
              <a:rPr lang="en-CA" dirty="0" smtClean="0"/>
              <a:t>, forcing them to dramatically revamp their models for global warming impacts on the Arctic region.  How does ice melt in an Artic few of us have ever seen, impact us?</a:t>
            </a:r>
            <a:endParaRPr lang="en-CA" dirty="0"/>
          </a:p>
        </p:txBody>
      </p:sp>
      <p:pic>
        <p:nvPicPr>
          <p:cNvPr id="1026" name="Picture 2" descr="http://upload.wikimedia.org/wikipedia/commons/2/21/Arctic_Ice_Thickness.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19872" y="1700808"/>
            <a:ext cx="5724128" cy="42930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951047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hlinkClick r:id="rId2"/>
              </a:rPr>
              <a:t>Extreme Weather</a:t>
            </a:r>
            <a:r>
              <a:rPr lang="en-CA" dirty="0" smtClean="0"/>
              <a:t> Patterns</a:t>
            </a:r>
            <a:endParaRPr lang="en-CA" dirty="0"/>
          </a:p>
        </p:txBody>
      </p:sp>
      <p:sp>
        <p:nvSpPr>
          <p:cNvPr id="3" name="Content Placeholder 2"/>
          <p:cNvSpPr>
            <a:spLocks noGrp="1"/>
          </p:cNvSpPr>
          <p:nvPr>
            <p:ph idx="1"/>
          </p:nvPr>
        </p:nvSpPr>
        <p:spPr>
          <a:xfrm>
            <a:off x="457200" y="1600200"/>
            <a:ext cx="4762872" cy="4876800"/>
          </a:xfrm>
        </p:spPr>
        <p:txBody>
          <a:bodyPr>
            <a:normAutofit fontScale="92500" lnSpcReduction="20000"/>
          </a:bodyPr>
          <a:lstStyle/>
          <a:p>
            <a:r>
              <a:rPr lang="en-CA" dirty="0" smtClean="0"/>
              <a:t>Recent research has confirmed the long suspected belief that climate change will result in more extreme weather events: floods, hurricanes, wildfires, and their like.  How does extreme weather impact our society and economy?</a:t>
            </a:r>
          </a:p>
          <a:p>
            <a:r>
              <a:rPr lang="en-CA" dirty="0" smtClean="0"/>
              <a:t>Even though the economic cost of crop failures, property damage resulting from flooding, and the cost of coping with refugees is higher than conservation the modern market system through which we interact is structured in such a way to promote profits rather than environmental security.</a:t>
            </a:r>
            <a:endParaRPr lang="en-CA" dirty="0"/>
          </a:p>
        </p:txBody>
      </p:sp>
      <p:pic>
        <p:nvPicPr>
          <p:cNvPr id="6146" name="Picture 2" descr="http://t3.gstatic.com/images?q=tbn:ANd9GcQbb-JqAB01ZUgacat6kweA4IEkyzXxD7UiOmqDe7SiG63ZV9Q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9375" y="661086"/>
            <a:ext cx="2714625" cy="1685926"/>
          </a:xfrm>
          <a:prstGeom prst="rect">
            <a:avLst/>
          </a:prstGeom>
          <a:noFill/>
          <a:extLst>
            <a:ext uri="{909E8E84-426E-40DD-AFC4-6F175D3DCCD1}">
              <a14:hiddenFill xmlns:a14="http://schemas.microsoft.com/office/drawing/2010/main">
                <a:solidFill>
                  <a:srgbClr val="FFFFFF"/>
                </a:solidFill>
              </a14:hiddenFill>
            </a:ext>
          </a:extLst>
        </p:spPr>
      </p:pic>
      <p:sp>
        <p:nvSpPr>
          <p:cNvPr id="4" name="AutoShape 4" descr="data:image/jpeg;base64,/9j/4AAQSkZJRgABAQAAAQABAAD/2wCEAAkGBhQSERUUExQWFRUWFBcZFxgYGBcYGBYYFxoVFRgWFhkXHCcgGBokGRgUHy8gJCcpLCwsFx8xNTAqNScsLSoBCQoKDgwOGg8PGi0kHyUuLC0qLC0vLCwpLywsLCwsKSwtLCwqLCwsLCwpLC0sLCksLCosLCwsLCwsLCwsLCwpLP/AABEIALYBFQMBIgACEQEDEQH/xAAbAAACAwEBAQAAAAAAAAAAAAAEBQIDBgABB//EAEQQAAECBAQEBAMGBAMGBwEAAAECEQADITEEBRJBIlFhcROBkaEGMvAUQlKxwdEVI2LxgpLhJDNDU8LSFlRyc5Oisgf/xAAaAQACAwEBAAAAAAAAAAAAAAABAgADBAUG/8QAMBEAAgIBAwICCQUBAQEAAAAAAAECEQMEEiExQRNRIjJhcYGRodHwBRRCscHhMyP/2gAMAwEAAhEDEQA/APliMEZZSx1PpNjYOWHI0MaKZmLIqAFCzsPovCOViClKybAgjYOH4R6x5mmJCkJO7edakejevWB4jiq7lb5GwmrWAWYqdwQBcM/t7xORq11SClPCQd+jd4X/AA9iidUvZVQfw1Aq23aHBwpdRLvelAGDX7douxpNe0DLMeoDSlglSGt96ge1yC5hn8OyUF1TkOaAKNrM167VharL9XE9QHNCSd3PONDlkkBKT91vlb3MWpKwcpGnQwAZmakezFDaFX2xrRNGLhqBYaZkegiAVTI8RNYwVZGMEyxEy0DifE/EEEBKZSKfEEeLnQOqZDWCgwTAYFxKoqTNaPFTHiAoHUusRX2j2aIgFPBFoAnohdiA0O1yXeFuLkNAYyFi1RJCo9mIiDQowQiYIsMyAVRamZSICi8KjlKBgSZOirx4JKCCYoWY8M6K1qiEKliOEeLiJXChJLWwiujWjxZeIgxAktI5RSoCLVGKJioVhRSox7EVzKx0Ah5mKHBSbku5J+aj8JPJvX0pTiiUMWKQoaefrcC/rBkiWpaWVuRQFNKPQFr0ptA2HQhCnmagkKNLM9qVpGJRdclg4yfGcenSylAk8TgCrb1LDa7Q5KKvsB9CE2TYKX4hWg0ABCTUp1AbmsNZpY/vbtGvAntEkGSJSQoF7g7iDsEkIJGp3LgbtCNDvyDN9PDDB4vTQkNzNyaW6RdQo0VNiszi8VmbT092H6xxVAJQXKnQR4ohclUTMyIAZpnPFqZjwoE+I/bCDBIhrNmQMuZAxxTx54sI2NRaqZHS50BzMYBFMvGuYKkTaNJkyB1TY7WGgDEzYaxaCxPMVTqwEcS0VLxkSybTpxgRSokvEPFClwrY1EzNiszIgTFalQCE1TY8Biox6IlkokoxJKorMcFQbBRGZEDElxWFQSE4iqJPHhEQhBSoHmKi9aYFmphWEqeOjxo6AErzHErCtKeFhsebufzi6apXgISpL6mIrt13994pVgVqVwocmtA1KbbeUO5SVyAFEApUQkp1PUigI0gO3ncxmq+o74J4QKlYfxCgirkVBG1lC27D/SCMvzQqJ1iiyNAbkADf6q8eS80lnWlIQ4TUNQvQgKat2hdkUsLOoOySaFt2o72/7esNLhpRYtWOl45no1qFzvFRnhQ0s5PenK1t4qmyrs/6QLLmKSok73jU2gJDiUpiKlxc7GxdrPt5GDkYoHeEuHnPd/W8NP4HO0JUEE6nbenUxRPLCHrOi7Hhnk9VWEfbAI9GKBhficJMlgFaSAbPvBOUZNNnlRQAEpDqUoskBnvzgePBR33wTwZqW2uQkzYgubBuT4GSpziZnh7JT94nmXsKjvBeNyFylKEiWGUpSyokMSyAGuTy7d4qlrMaltLY6PI47gDBSlTCyf8AQekaFOQJRKK5hCiA9XAA7c4NyTLESEMFArFVGwU1gfUloh8RSlTpQSh1FbBLWe5KibBnjgan9Snmy+FB1G+v9nV0+jjiW6St/nBg8wxIUrhDBywiqVMAqYYZnlKZM3w9RmKDagAwqHbuzQLJyabMOlIrW9BTrHdxZoKCd8e05+XBknNtL5FZzAkNA03EkwOoEEvFZVGndZjca4LTPitUyGaciBAPiJLj5QC70paFmIklNwQ9nDO1HiuGaM3SZbPTzgrkivxI4zI8TKJPOGUnJgr71WdnDlrsN4k80YesTFpp5fVQt1xExocuyxBYpGo+oeKc8y4Sw4DEtTv+kZlroPJ4a6m5/peRYvEbQjjo90RFSo3Wctxo4qjzVECY8eDYrRMxDTHuqJIVDJi0RBiYjxQjzVEslEVQNNTBClRSqIQHKY6LCY6IQqxOPKClKSoEitaAHbqbVcWi1E/Ut1lRSkqUlQILndyQbkCFSJhJahe4/eo+ni+ZO1lgWAagAHoNx7xjfmXDKVhdKFlBVomAUILJevEWYhiaisH5PIKEs27sKk2r1tACUlUtCCrhqzG1HKWfuG3eGWU5l4S0rP4QkG4c8Ps1fK0Uzm1FtcsswtKa3dBgqQG1E03aPMfgUAAsQ4BD2IIFO/OLcymhUwKG5FGYMK22hjPzMrlAKSbhmS7KuxcENf1EYf3c04v5no3ocbg6XuZNXwyELkpS1ADNUs8LuCUt2dgLw8zf4mkoUlDjhAokWANAALDnGHxuGnzgBNUCqgZ60e4FASIgcGEpKFKUSXDuGT8tPbnvGTNDxq8SV1fT+y7BgUJPaq95pM9zdE5KU6ADXTqUQ1iQyXcvT2gVfxDiONaUqWgjUigQgqAAUAAXNBfo3KM/NkpQEgcSqKKquP6R1Zq9POBsfi5i6KWVJ5PuLP8AnDwxegoL1faPKMVJvv8An50Gv8IKpSyoGXrCWBck3LLdnL6W7Qs8SZLUyZumwOlS0BxuoPpPL0gmTlClpTo8RRSyksS6XBJ8qGo5GB8edWoFOlyK78Iq/V4vxtp9bJkxxyKqqjSYbO1oDAmYkMkKcEKL1LjnX0hrh/jkJlhUxOnUSxA+VnuDY0HrGTyjDkAGnRz7nyf0MHYvGeFJKEqCgpT6SErApUaVOOUYZY4b6q2aJ4m4XY7wWKw0wAS5igtRSJkxTuXDKSlWz/qz2g2ZiEJkrVh+ImynSXfh4WowpQbCMb8PrSBMPh0bSSh0kO6eFqAso3ve4cQnT0SyUpmL0BIpoSWJFd6V/WNMsUpSq3x+djDGoxv8+obnGSKk8SlJUD8pBPESH9oTkRZic38SWE6iCgMnjp8tyF0+aprvHmARNDKVoKXd9JIcAMSUEhnP946ePM4w9PqcfLp7n6C4HEhOICUy0o0+JQcIBNAHJNqEVieZfD01MxKSNZIAd6AmpuBpSOsMsr+LAVHhGvQXVdNA9HAqa3iA+JhMJJLrdhqoBZizXYRzXnzKdxgq7nTjp8bVSl7gnLcnCUhBICy9rDl/frFGMTqmy5aBRVFNwlQvRQr+JxTrFuExYTKJChrmahrqSlNBQOK1vHuGxKPEUVDgRRCjVWohtVdhWnUxli8jlKcuTZJwjFQj04GsvCJlD5QlKRY2Hc+9YxmcZkFzKBKgSKu9NmawrGpzLCGfJQ6isUJ0jSFG1BsH36QnxmWmXNluB8mpVOoDA7bQNCowm5Sdydlep3zhS4XApzjFEsnUSkAGwAfYgDpCVUNjL1KUSbnvHs3KmDuI9NjShBI81m3ZcjYm0GPCINUgAGAyraLbM9FJXEkqipUWy6kdoSU9pZjxOZImPCqPZq4pWqJGdhnh2kyqIGOeOeLUzO0Qjo9VHsSxaFonL0hRNEUHNIU57m533gehVZgIskKGtgCRqF7ebH9YYYhEvWtOgJu92D13ejfnGRyouZ5gZ0sFIvVzTlzqD6ERdLw4E0uQEAhekM7OeEEOyunWAZksGtAlwG3Y8voRenChyErJUFcgXYfXrFbXtHg/4myOJkak6QQyQUAu/r2Yd3EXYnMZQI1qUU/hQnU5ptQBxvGPw6VjiSU6TR9B71Y3huDPS3HLDVpLO/PijmT00Iy5l+fI9Th1mTJhqMfiq+46y/FoJJ8NVSSStbuU2ag00arlmsYX5jPCpmq9H53vc1tAKsbPJZ5bbnQdv8XaOxGYzU1JQrlwH/ui2GKCnd/2VzyZHj9V8e77hCM2BPEgLuHmEFhWiQ1Kk1ryiasUkufCSTRywZksbDantCpGaK5SyL/Kul+Sx6RejNVrNUSSxfiSpnoAS8wxreHHXCOetTlTpt/QuzfMlzANKChEsMlgbGtTvAeYLWuWkrSpKwVOdJZTs2qo3HLesFT8zmzCVEId0/KjcVDAksBs0UpC1PqppYMEpf0LjnFaiklwlXvLfEnJvl8+4AVipobSlwCWoS4biDkCl4JwSyXMwKY0oPOhJAsDE8Qt2SVFQDUGkNvsgU5QXgcRIIZRnuk7K1J5OEsG3/s5iTcdt18hsby7q3fBsfZHnqJclUuTKXVVdYSos1aFSRp+ZwqjO5hHWY5XLYVAKEa1cx8xuzbtyg9UiUpIUiY7h9KVKBqxcvUG47wLKy6UWZtnSSVPQueQsTUnzatGLwU21dvz6lmTFqHTpfAC/g4ukTWdT6khNfuMNrVvBWW5QlLuz6b60AkvbTq7de8ErwshJ1JlpJcMChKtnow3r6dYmc1RppLSCG06WQXFXIAuOXTnF/iKXmVLFPH5WW4fL2FQkvckgvy9Od4smZTLDHVpe7l69vWAEYslJLl606X7bxFU1yHBbari27xJNdh8al/KqGEydLQkaSSeR2qTSAcRno3SWuO/08UTZzmg9rtEVTCANgS9gW7Pv3iLK0SWni+4/wAr+KZuj5RpFBur3sw5RZi8/ClEWdJD8+QhfgZigGHL0iP2AFWpTN3AeKbhF7qQ/hzl6KZCVikE0UItxWJdP6wFJycEkpLDff0iONQlAbXG2OohLjuc6Wkywt9iuch3MBzJTB4vl1Bao35CKp9LxfGabMk8LSsAUgm1TBcrBLTpJHPv2gzKvmcJfryhnOljhc7+cYdTqKlsR1/0/Q3HxWJcXhikMRWBSinWHeInAB/Kot+4hWtYUdoOGbaDqsUIyoEQIloMFaKUFonIY7RsjktHInp3F0wBSI6D9D7R0WqXBnlBp0Z/C4VYTraxqxDgcyOTx5MSXIBdSrhqh9vr2goStCkpVQFJBc0uS1+0BTCEq1JW5B7envFHViFkvBrJYCpLM9jdn2O8H4fDTEAklKRxOrYuWIpXnTsawBg8YUkUvV93YjV5O/8AeCpWKCpem4FGe5LKJG4ta1IErIXzMtCA4NNKaGm44k/iTf1FIdygVWFgBY8R+jCyUoBCn4kJFFUBC2S4cgUbbp3i5WKUAGGrgB1AUb8XP1jFmhKZ3v0zV48UHGTCBRgQxgHELqQd/wC0HSiFgG7PWvs8CY+QQTSnPn2iiCqVPqdjJNTx74PgVTZnp0hzluVhaNRNxTfc/tCpEkFQD3LRosH8gSl2tyrz86+kas83CKSOVpMKzZG5Hk9IQEhAsB3q9TEFSCUuEkbE86wdKSNVCSHtt72H7Q7weWkJOq1xUW5xy8mqUKs7UdJw+xicQKVJexsennFM1JBGgue/QVPLv0g3N5bFQAobGld7DrC2aghuJiU1DmopQtzD06R1MclKKZw80XCbRE4ghQZtTl2J93Ndz5wwlziQa32a+0L8tknWAEO7tc8vOHKsCuX8yWe1i0SbinXcfFHJOO6+CrCI0JLAOUkF9noW8vrnCVUtv9bxYA5P19XgiRhQCDv+lTaFeRRt9x44JTquiKNZBp6j6pBKZZUwr+lYIMkKcivlTp7R6lBFbnYCr7AesZ5Z0/ebYaVxfPQr8DRw3hhhsIFjTpFn/OkV4bCLmLDhq1p6w8lyRLBp+/aOfqM6XCfJvx4vZwBKwyEJYFiBTlGcxc0lJ4gWhliwVnVxAbAdfzhb/DV6ylSFMQ9j7Fo04fRVyZkz8ukhZOxqrCg6GPcINawk1enaGkn4bWriUQlNabiLE5amSoqCnpRyOlTGtanHTUXyc56TNKacunt8jsACh0lgQQkjmT7PDKdgkKBBZxv1+mhRi1BSS3zODy1G47x5gpiqlZqH339YyTcpPenR1MeKEIbGrGc4JljSC52hRjcRp5nr1ioLdd+cXYhilQvptRqfvBjj2yuXIJ5rxbY8CuVjSsso+0Wy06VMf3ipWEq5o394JkTAoqNiPME9I3Sml6pyceNy/wDR83wQE3q9/wBollik6jqNPzbaBFki8UGfESuLQ2Slki/IdzsUlB4XUDWv6fW0dClGJawfvX9Y6FW5Ki5whJ2KsVOOulgwAOzbXNIhMO5FS/OvXr/aChhgUuV8N1D+tn0t5kP7Rbh8vcFlkaXanJK1Xenyj/NG/ckebjik+BeqqeZf0784YZYhBUkLISgVdy5L2Bah/wBIiMuXqZKSr0Y1NeRB0mCJ2UmVpUoK0qejEgaQFMdRDhiPWBKS6WNDFO7roXLCElehRUkDU1WPTiry+jBksCakJcpSbEONQHewBJv0aIIyZZUNMlXhkAlKQH4gLuS17npB2B+GVy5ahMWArmFPTTqYDd6eloyZMsEuZc/U14tLlnk3KFr5IhleHIQRL43Uw/pavOh2cwVO+H5xajuH7XoeRcNFf8PTJSAnZRY3P3q7saD0MOEKUAAVkWe/4tNSDGKeZxlcD0GLTt41DLxXZdBJhfhss61BCgpgFc2d+168wzQ8k4dMmUpK1y31Gy0jhNlXd/J9oiuaJjJJSpPDwsCFB5Ljv/M/+pimbhcPodUsKOhJclR4vDC+d3r59YqySllrffwDCtO//kkH5d9lfVMnykkJcJ8RN378jDzCZzgpakf7RJYFvnTQNdXvbpGYGFwpUoCSgMFseKmn7WQ3FU8Mn/4x5xnZFKOIkIRLQEqxBQpg4qUpAP4gxUPWM0tPim/ScunsKs2ozyTukgvN5uCmzfFViJY4VBUtK3cj5dJCeEfMS59ITYnLsKpQVKxKHP3SFly4HDpT2LdQIYZlkyUocJRqKQp9Ic6pcuYe54yfM846VkrEEIR8pDEBDHiU7Vf5W8vIaMc4YopqT+n2JHFkyrmvqC4PEYeUlX85PiaQywhbM2pksl2YitHias3wrcc3VSoEtdDUbpp8qjeHSMnQTxISDrSlhYArTLUBtZzXmYUY+TKlBOpIU+lVRsZeHUFFqsSsitL7wsMkMkn1v3r7F03PGtqkvl/0Vzcwlgfy1OCR91QN6UbqPaIyc1lXOpQJckJJLM9H8onKxUsmbpSoDiIZmA0ziz7fMnyBhqvFKlEtQBf3aM00GnL7sapSS4afzK4LI/SUl8v+gx+IpKQ3hzKkAkgAhLkMni6GNRh8t0ykzJaEoQoOVqJ1N52jDYviSmpqoCptwSvQXj6rlmRLXKSkglKUgEnYNU1pHK/UNuJRce933LceeUW/EapULMLlZYKSpx6+TwRKwapqiaBAT5vVzBf2VMqqTw9dn3aBMzxuiUtraSVHkw38mp0jjqcpy9HuaPFlN3H5mYnYnwJ5HzJ7PpP7QZJzt9WqzN26t6QmXm6X0gOoX77+lR5QtxGZl3Aq3nHoY6XxKUlz5gnnhDm7Q4xebaaDv2faM9jMfqVSrneKJ88mpcc4FTN3JtaOlh0qxrg52fXeI67DFOJUADsS1htFmIDJd3ft7dIXyccxf5nP1aLMTiAbGA8TT6DrUxlF0yzDISHO+5f94IkztQLF9oWCc5L+0eSQQXdhaGnjsqx5UgzGpAo9/ftFUtZSBRxZoIRKCgXanvC3FY0u3IQVbW35ibY7/EbpdjlzH8oEmzREpeLrURRNU5tSL4xZly5YdUzjO6R0QGHepLR0WUjP4kmOZct0EBIANWr+FLE+TGD5eCUhKrtpU3knEfsfWF6sagGk1VAAD4KdgA1ZnQD15mLBngVRc6YzfdkyibLG6x+NfrFc4zfT/fsHDPHD1nb+H3NJKQ5UKsFKazfNjjytDSfhkzG8S6SE7OBqQDpezcXepjIzviNJf+diGL0EmQL+JT5j/wA2Z/m6BqFfEBJJE3El6ktKBd3egjHLTZJO7r5mz95BcJcfA1UjMVTp4w8sqShEmSpv6lqwyX9VlrXj0ZbQHWRqQG4mvKSRe9Vp9YyUnNSmaZiF4gOhCSdUsLPhlBSHZtI8OWwZ3QIJVnVG1Yugas+WGACUgUl20pSPIQP2bjxH88wLXzNJi8JpSpk/dXcv93MPcBA9BCzFzl6yOS1ParLm1Pmk+ghZ/GHoftBFXfEtfWP+X/Wv/OrmYomYlJL6ZnR56ibku+itST5mLIadxfP59Qy1trn/AH7D7L8OoVYkJ8N6f14RP6wTLlqMtPDeWk+snD1b/GPqsZhU0MGQrr/OmF7Xp0FuQj0YlADeAk3vNn/9KhDvTt8v/PuI9Z5f79jUTEsl0glWiYbEvw5iqrE8kVtQwwxqRLzHBJBYLxk0F6UlzQAaWDdue8YuViZf/lpBv80zFHlymCIzfDUUkYfDI0vwgz2U9OLXNLttUXiv9ur59v51Kcmec1SN8MQjh1lDeBLZiCxEjLwb78Sj/hPIxTmGYyNSzrASkTAAVJ4nl5goFICnLKUhIPPaz48z5SU/7nBUL1lrJN6cU2vaJ4bGIJqjBIH/ALEr/qWYT9pHsBZ5ruaTE5kgzFg4pCUCaSBLmAOPtC6hSSFLPCFbMC4pWMbjcwB0lKlmoBBL0CUWBJarNs2iHBxkkEvMwwtaRhh6XgfFZjIZhOlEG48OR7NLp/oIuxYlDovz5Cy1DfctyfFYfw5hWsBdWBepMjEV5fMZQ7n0JXmMrWQVy211+Y08QfeZww9WaFacThdH+9QDX7kojp/wSecUSswlEEKntyCZaN718KBLTpyvk0Y9e4qvz+y/MsZLKEaDxMkEVpplSg/+bVH3bIJhGDAUQpenYvcR8kzeWiTluHdSdc9RWlakpfS2oCiaAjwhb70VZX8drlcDukANpOkHZzR+jRz/ANQ0eTJjXh9r6+0shOOduEnT4fs4N5ms/TT5uJ62N6AiM3meNEzhSfnIBHKrl+9oTY74mVMAALO9X/KlIt+G8GFkrUSyUqUTyYEA+hmHyjNpNBsaczsZ8iw4mo8vzE2OAlzlgGzOSXclySfM+0QMrmGNztSvF2284BxM8qWSfvVPTUSY77YsIJCnY6XurSWoH2oI9BtfY4EMvFSXBdN6PS7gADcB9zAxw5UHLMbbCvP62itOosd3drn94LSvUA5LhnezjlXl+sWRi0ZMmeL6ICkyykHe1K/Rt7RIyyBUnsGp5k18oImTDqF6ivm9QN6XpX1j2chyWHVnYH0rt9b2V5mdZGugJhpprQco5U4iIM37R1zB2oPiy8y9eNUzOQGbv3gM1g9GH1WH7QTNyggOPTeCopdBZZJS6sTplxy5cFKQ16Q1+HMdhpCzNxWHXiUAMEA6Ug7qUWZTCwfetobhFVt8GbUY8h78Vy8OqaJ2EQuXh5odKFgkoWKTEAhwQCxZywUOkdDAtiFSo8eJi8EFVIFliiClUepeLgisEIHrAsagXUefvHBR6we+0Vr7NCuQyiwXUescQYYScOTUj15dRHs5D2D09IqeZJ0aI6WTjb4AUSydjEzJJFvrzgnQQN38/aOTMD9jvFinZTLHt4AU4JSrJPpFn8KILFgRdyP7ct4bSMSdQJt0e/l1EXYshTFINmYBuvmRE3MVwSFCcmOkqJSGd3JcNd6REZPNH/DJo9GND+UMkqNAUqd7EGwZqdKxOcpuzc2beqW+m7RHNgUEIlYJRLN+Zb0BPtHoypYLFgr8JNS9Q3lWHP2ohmI9WJ9uJh+0XS5hZ9SSQeElNew38x6RN7qyeGkxKMnVuU9uL0LJj2Tk2pTFaQNQSTUgOb9mrD5WLXpLCnNBS1eetrdjAycags7vSjCuzFwxG/rd4XdIm2Jb8cZsmfPQmUsKlSZTIINH/pY7AIH+GM1LUrkYYZfKSJKlFtRJSkHoFKJ90+8WfYXqAguSahZNa7FvSJwkNzusHl4lbgBLmgFfyjTzJsyThqqlgTwlISxK1JA4lAhTJSXWag0UOdM7NlmWCU6AWb5FG9xxuIsOJmTCFzV61FLA8g9gAA1SYrlGK5Ro8acuJNgmYK47bfnFSVj69f3iM+YSokcz6Ow/KOlSH6RZFJIyynzwSWti3IH9o6VN5/26GC/sYPMN9eZilGHWkah7AGsWIpCUTSzczyY18w/eLJpUGTem16Ufra8UjFEBlAgF9iBWpt32i2TiWIILDcO/+nt5RCHIkW5/naKZiQK9fqx7wQrFu16G1CAHuHFAO8UTUJO5Kudf1iEsnInkVH13hnhcWFEOW82H6wnDDeJamhlQDV4XI0Ypd/lZUw2ZAoamjmw6neNdjM7M/LMOlEspTrUNLKKQgAhIJZvWtqVj5WnELLBK9F6klgCCCaXLPavKrR9nyjMJYloHg4rVLTLSJiSgBbJSNKh4qHoLNTyrkz7r6mjTZ3gyxyqN0+gh+CvgvB4hE5U5BLTWGiYtDcIf5FAEW946DPi/MES1o0a1KIVrTqmSloPCRr0EFbg0KnsWJ26KFLL2fHwK9Tm8bLLIo7b7eX0PjUvDkswv+cTTILWeGq80kibo0kAUqQ3N3HpDD+M4QqYJsmqj8r9BuN/KHlmyL+LO0tLppdMqEeHwKlFvrm35+kG4bI1qY7PXpDaXmmDBP8yxuQeLqEipBD38+pn/AIgkqOlDELfiYg9gGpv+sZsmoz/xi/kbcek0S6zT+IpXkJVVwGJCvK5aGCMvlElxVDBm9/pzBCPiCUjUhKVFRUEnhNXJLgkufz6QXh/iSWNIEhbghJCmCmYMotXn6RknLUv+L/o1LLosVtNMRZiiSCAqZLFLK1prUfh6Hp2j3B5VLW4TOlrU9RLTNWBy4ky2d7uW6xb8RTkTcJNPguQpIRM3SdadQoSL6hqLUFov+Ec1XLwkuX4ZUnUskD7xKnfrQAeUa5RlDFcYu76X9Tl/u1LP6UlXnX0F2YZN/M0uxoHLsAd+o/eB8TkExExmJagUA73vy7do1+JzYOgrlEAzA2pJBIDJalA7biE8zP5ipi9Z01ZIDU1Ctd/wg19oXC9RStVx3E1Wp0rbaV+4VTMnmpI1C5CQXHvy87RFGKl6laQxCiGrxM5/TrDAZhofS7FIJZm+8wL7BufLlAMuUi5YKNetQ3FTh5MX/SNkXL+RycuaDraqK5cnXWoe4LhudbWIinFTT8t2s+7c+f1eDMFPCnSCQDuXNADS3MJapDXg1XwqtgdQagZ2rubluflFm7mmCOT0aRn5KtSg40jm31vBEzDEnhUmoDEkAkcrMDyciNDJyEgMFaaXcV2dq3f9eYjk5MClgpBBL9OX73g7/Ibhmb8RQf6BHMEX8oFXJIIU9DWor+0alfw+NlgmpJ2+vrtTN+FU0dRBFmAZresDegPzMpgprBi7MqyQbs5c2sIaT16FFH8zhURRKDYncisMv/CgloPG7A0qE0Som1ySB5RVOyGYslZJ4ySWUoMxLsPr933JxF3VISYkqNytjzSkDzaPHUEJI6gk994dzPh1TMHJo3E4Z6n65R6r4dV4YAVurYndx8rnpby3hNyH3XdGZYbdovlSixr/AH9IdI+Dp7hIS5UCQXSE9tRLA03Y0jxeRqTRThiQQaMx36dofcira0Ai1AHe56bAbRWFkU3L05tfathSthyg6ZgtNVAsUuOvez97UgOXhVEU6Eb1qQ3p7QyYpViEhnDaX2FB179KxUkbN9ecXpWH0TBZ+gflSwjhK0ixb0fpWnSGbIR0ni0vS4Adti/tFKlkBnvF2InKdwWoxtX6rE1pTMqeEsHYAJJpyAAgX5k2gspXUN78qAxNc3cC/WLJ2XlJdqesUrlsLQypitBeWZycPMEwIQtQbSFh0guC5EOcV/8A1PGKASnwpQFtEsP2Ki6veMzIwy1nShJUWNB6v0ijCSFTJgQm5p7OTCThFu2hl0NpPzzC41CF4xZlzkukhCSoEUZQqNL8u/OPYx+NwE0EIVLLp2FfmN6Uq3tHQixJLhkba4N1iPgZC+IHSoip0pIL1JAL7WHvF+G+CcMhlKSpXO6flDmpcCjVYX8hoMbiEy0hRcl0p5aT3HYH0FIGxONQhJAKlbsK6eYPOgb/ABQrl2sLYol5FhQzSylLl0zDqbU9AoBiwZiwfhD7wXgpcoLUohNOFPhungL1YODTQ4AFFGqYJk5jImqKW0kAKY/Kw3oWcBn37sIYYfBJQSrVeorSn67v+UJ17kvyBE4ZIoNKe4Cir77u/KtquaPYSbgpiivSQSmmonSlyxKnZqGj8x6s14hAKlAlyNJVRg+4rTuOfoThp8slJ1Aq0gpIZiFUTvXvvE2ohmpOV6kJlzgEpUyXUDrUT94U/E1CaPY1MNMHksqRpAKgBXQSGdndQCXDhqebmEmNzV5xClKqQCagmoAID0uaPyhxgliYnhSgg6SlRJc1f8QI2pYtDNUgIJl5qhSgFBISWYuPlLA1sCCwZ262jHZ1gpemYmUFFQWVDiKg4NHAHWpB27tpMcZLjxPDCgSU6dtbEkkUuAfTyFXmEtSEp3cEqUkgmlgkOxPlzeEUlHkNoRS7aVBwaMwYEiqnZyRSrxeuSE1AYXOpiSXckttQ9qNF2NIalNyN2HOm1abE70gDSpTFNADxAuHAJD9evmOyu316E4LhhkKnS1BhVKWSGChW6U7AUfpWjRpFobVrChpUGYu7k1bYMRbpzhNlklSNRZ3SSGNauN/O2/aITs5UVErUFHXufvEM+zCm/MQeq4fQY0n2YtQEgdXe9qHr9CF8woSGNA5QX5uAG61S8MMilzUy9SUSlgqusKW4Gl20P9bND6VLnvwYOSQx1FWHmBz0JLMz16Q8Y2uRW2ZpEktYOzAsH2q56OfOPcNpWVAO6b7PR6HlQ17RqhOmj5sPhQ/zAlIpuwUv2bnHoUEnV4WDBqxSZdX6tR94dQRLZlMdhf5a9+BWx5Hl2+tqsulkykOQaAqfe4e140uZ4jxEqSDhA6dP+9lA1O2/TbaF8jBGUEJHgqUEaH1S1XJA1OSHcive25cFtoDk7FUrBanZWzMBa9bV7xdLwRpYaRfctTlszxoZMmbRsNJmPUkmUSRYD5nIffkGgwS5wTTByn/pQSPPjeAsZEzJ+CQoNQm4Yt9W9YrTJc1Ip8rh79TagJjWqkTwKYSSKi8pah6FfO3aKMRl88glOElPRwJKkgtcOkkjfzaB4aDbMyci1AOgVA8magajbUgRGRvNTpSwQLVYX0ivdUbQfajfLZJDgOxTyo73MSxqJ8tBWrByEBFSNRokXaxJHbYDlDbKIYLMvhQTVEsA/IC9ttwIrkfDCQrwyp+Bw5SkMLuVFrh/PvBmY58XUT4aSwTQMatxUdlFx6G9oTSs0UJpPCoJcsWNCp9K2uihLNzhLYtjVfwiDwpCaXBUggnTq4a20kH1jxfwdpllJl714k36EHmbQzyTMlLS2jUxKvkUSkEsCpWvqHLb2eDl4z7Ql0Syoh00S7As+9T7Vd4arQ24xeI+CMQknwgTsQCCavRg/wBAxRO+D8akjxcOogsNgO4JbblH0FGAnfN4coEluLCm33RWdB4TOlyy6WlhlEIlS0IDWKtAJ2f5oNB5PmErKJmGWTWRMVROrSrhrqUBflu1bE2W4b4fmp0KI0FS1KEwggqTVm4mIo9A9bmPouYLlzSUrRKJsp0u4BpYcwYuXgpSUD+WnSliUpS5ADWBNwB5N0gW0C7MXPw6lnWFFVAkqSxBKXJZjQcTtzJjo02EzORKSyWBJdTBQ4mD0enqf36E2AtEszQVYdJLXSretCpvb3jPYnDqmTAAopKxq5gUJILM9SatbaOjobtYH0I4PAzES1zJikrCVAgeY2ZrxqsJmjyAsipA6V9aByd946OgAsnhpyFapSE6WICqAP5u94EXMRKdekqAWdIJLB3FWINNXPu8dHQrdIZCZCEzJ4WpOoONKSSAk1Itf71S94YZmnSQpCEpKiABqUrSq6iCeYYeT3j2OhISclyATrUjUKEhgrSqocKUlnobNvDX4fkyRMcuVAkDVLStIAZ+EqZ/qkdHQySTCgvOc4BXMkaEMjRUSpSXcBdtJa7XgbKZzFUwaXIZjLlqGxJYi/XYUj2OiyRZSoFwKVJn60kDimMABRiXFmbhNG32jaYSZMUAsT5g1OaBCev3AI8joXHwVk8RNUH1T5pAZw6w+p+Uz/07c4AkfZ5hGvxVdwNwlW6j+KOjosbpi2Rw6sMhJaQpWlGp1TA5FC3CgDcHuTF+DmlRC5SZctIpoIUsKJF1alVuPSOjoWwoqzLxZoLqQEUcJloSWRxUYUL9dhAUqSsIIRMWkaeJlEO77Chqd46OiMFBuSyCVy0eLNBUgq4VqCWTrVUBVaAsIpzD4qkiYqSJmMCkLUklK9IJTqF9ZLOjl943j2OgbmohfABIz4sRMM9XEQP9pmPQAm4Pl5w0k5mglimaqrB5x3ZndJe/60tHR0CE21yLYOSCs8NDVidnflfSTyqd4GzFWGl8PhzBwv8AOghivQXHhAvV6ER0dDXwMYTHzWKTpACkkgPulRS5BTf9+gieGwv8xL6SCogUegcqcK6ddr8ujoZ9BR7Iw6E0UhK0FiUqqCFAqPytVk8rly7PFapslC0+FhpSUqLAK1KYgEFRc1UdN6x0dFd9g9zXS8WlSQEypKRU0lINKh3UCxcE+hiYxkwAcXCSxCTofU+yQzMY6Oh1JoegZC0+GVBLEX9AzeTU6QnxuLWpQ4ma4A6MWry2jo6EbBLgz+NxmhR4QXJPL/8AMex0dFiXAtI//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sp>
        <p:nvSpPr>
          <p:cNvPr id="5" name="AutoShape 6" descr="data:image/jpeg;base64,/9j/4AAQSkZJRgABAQAAAQABAAD/2wCEAAkGBhQSERUUExQWFRUWFBcZFxgYGBcYGBYYFxoVFRgWFhkXHCcgGBokGRgUHy8gJCcpLCwsFx8xNTAqNScsLSoBCQoKDgwOGg8PGi0kHyUuLC0qLC0vLCwpLywsLCwsKSwtLCwqLCwsLCwpLC0sLCksLCosLCwsLCwsLCwsLCwpLP/AABEIALYBFQMBIgACEQEDEQH/xAAbAAACAwEBAQAAAAAAAAAAAAAEBQIDBgABB//EAEQQAAECBAQEBAMGBAMGBwEAAAECEQADITEEBRJBIlFhcROBkaEGMvAUQlKxwdEVI2LxgpLhJDNDU8LSFlRyc5Oisgf/xAAaAQACAwEBAAAAAAAAAAAAAAABAgADBAUG/8QAMBEAAgIBAwICCQUBAQEAAAAAAAECEQMEEiExQRNRIjJhcYGRodHwBRRCscHhMyP/2gAMAwEAAhEDEQA/APliMEZZSx1PpNjYOWHI0MaKZmLIqAFCzsPovCOViClKybAgjYOH4R6x5mmJCkJO7edakejevWB4jiq7lb5GwmrWAWYqdwQBcM/t7xORq11SClPCQd+jd4X/AA9iidUvZVQfw1Aq23aHBwpdRLvelAGDX7douxpNe0DLMeoDSlglSGt96ge1yC5hn8OyUF1TkOaAKNrM167VharL9XE9QHNCSd3PONDlkkBKT91vlb3MWpKwcpGnQwAZmakezFDaFX2xrRNGLhqBYaZkegiAVTI8RNYwVZGMEyxEy0DifE/EEEBKZSKfEEeLnQOqZDWCgwTAYFxKoqTNaPFTHiAoHUusRX2j2aIgFPBFoAnohdiA0O1yXeFuLkNAYyFi1RJCo9mIiDQowQiYIsMyAVRamZSICi8KjlKBgSZOirx4JKCCYoWY8M6K1qiEKliOEeLiJXChJLWwiujWjxZeIgxAktI5RSoCLVGKJioVhRSox7EVzKx0Ah5mKHBSbku5J+aj8JPJvX0pTiiUMWKQoaefrcC/rBkiWpaWVuRQFNKPQFr0ptA2HQhCnmagkKNLM9qVpGJRdclg4yfGcenSylAk8TgCrb1LDa7Q5KKvsB9CE2TYKX4hWg0ABCTUp1AbmsNZpY/vbtGvAntEkGSJSQoF7g7iDsEkIJGp3LgbtCNDvyDN9PDDB4vTQkNzNyaW6RdQo0VNiszi8VmbT092H6xxVAJQXKnQR4ohclUTMyIAZpnPFqZjwoE+I/bCDBIhrNmQMuZAxxTx54sI2NRaqZHS50BzMYBFMvGuYKkTaNJkyB1TY7WGgDEzYaxaCxPMVTqwEcS0VLxkSybTpxgRSokvEPFClwrY1EzNiszIgTFalQCE1TY8Biox6IlkokoxJKorMcFQbBRGZEDElxWFQSE4iqJPHhEQhBSoHmKi9aYFmphWEqeOjxo6AErzHErCtKeFhsebufzi6apXgISpL6mIrt13994pVgVqVwocmtA1KbbeUO5SVyAFEApUQkp1PUigI0gO3ncxmq+o74J4QKlYfxCgirkVBG1lC27D/SCMvzQqJ1iiyNAbkADf6q8eS80lnWlIQ4TUNQvQgKat2hdkUsLOoOySaFt2o72/7esNLhpRYtWOl45no1qFzvFRnhQ0s5PenK1t4qmyrs/6QLLmKSok73jU2gJDiUpiKlxc7GxdrPt5GDkYoHeEuHnPd/W8NP4HO0JUEE6nbenUxRPLCHrOi7Hhnk9VWEfbAI9GKBhficJMlgFaSAbPvBOUZNNnlRQAEpDqUoskBnvzgePBR33wTwZqW2uQkzYgubBuT4GSpziZnh7JT94nmXsKjvBeNyFylKEiWGUpSyokMSyAGuTy7d4qlrMaltLY6PI47gDBSlTCyf8AQekaFOQJRKK5hCiA9XAA7c4NyTLESEMFArFVGwU1gfUloh8RSlTpQSh1FbBLWe5KibBnjgan9Snmy+FB1G+v9nV0+jjiW6St/nBg8wxIUrhDBywiqVMAqYYZnlKZM3w9RmKDagAwqHbuzQLJyabMOlIrW9BTrHdxZoKCd8e05+XBknNtL5FZzAkNA03EkwOoEEvFZVGndZjca4LTPitUyGaciBAPiJLj5QC70paFmIklNwQ9nDO1HiuGaM3SZbPTzgrkivxI4zI8TKJPOGUnJgr71WdnDlrsN4k80YesTFpp5fVQt1xExocuyxBYpGo+oeKc8y4Sw4DEtTv+kZlroPJ4a6m5/peRYvEbQjjo90RFSo3Wctxo4qjzVECY8eDYrRMxDTHuqJIVDJi0RBiYjxQjzVEslEVQNNTBClRSqIQHKY6LCY6IQqxOPKClKSoEitaAHbqbVcWi1E/Ut1lRSkqUlQILndyQbkCFSJhJahe4/eo+ni+ZO1lgWAagAHoNx7xjfmXDKVhdKFlBVomAUILJevEWYhiaisH5PIKEs27sKk2r1tACUlUtCCrhqzG1HKWfuG3eGWU5l4S0rP4QkG4c8Ps1fK0Uzm1FtcsswtKa3dBgqQG1E03aPMfgUAAsQ4BD2IIFO/OLcymhUwKG5FGYMK22hjPzMrlAKSbhmS7KuxcENf1EYf3c04v5no3ocbg6XuZNXwyELkpS1ADNUs8LuCUt2dgLw8zf4mkoUlDjhAokWANAALDnGHxuGnzgBNUCqgZ60e4FASIgcGEpKFKUSXDuGT8tPbnvGTNDxq8SV1fT+y7BgUJPaq95pM9zdE5KU6ADXTqUQ1iQyXcvT2gVfxDiONaUqWgjUigQgqAAUAAXNBfo3KM/NkpQEgcSqKKquP6R1Zq9POBsfi5i6KWVJ5PuLP8AnDwxegoL1faPKMVJvv8An50Gv8IKpSyoGXrCWBck3LLdnL6W7Qs8SZLUyZumwOlS0BxuoPpPL0gmTlClpTo8RRSyksS6XBJ8qGo5GB8edWoFOlyK78Iq/V4vxtp9bJkxxyKqqjSYbO1oDAmYkMkKcEKL1LjnX0hrh/jkJlhUxOnUSxA+VnuDY0HrGTyjDkAGnRz7nyf0MHYvGeFJKEqCgpT6SErApUaVOOUYZY4b6q2aJ4m4XY7wWKw0wAS5igtRSJkxTuXDKSlWz/qz2g2ZiEJkrVh+ImynSXfh4WowpQbCMb8PrSBMPh0bSSh0kO6eFqAso3ve4cQnT0SyUpmL0BIpoSWJFd6V/WNMsUpSq3x+djDGoxv8+obnGSKk8SlJUD8pBPESH9oTkRZic38SWE6iCgMnjp8tyF0+aprvHmARNDKVoKXd9JIcAMSUEhnP946ePM4w9PqcfLp7n6C4HEhOICUy0o0+JQcIBNAHJNqEVieZfD01MxKSNZIAd6AmpuBpSOsMsr+LAVHhGvQXVdNA9HAqa3iA+JhMJJLrdhqoBZizXYRzXnzKdxgq7nTjp8bVSl7gnLcnCUhBICy9rDl/frFGMTqmy5aBRVFNwlQvRQr+JxTrFuExYTKJChrmahrqSlNBQOK1vHuGxKPEUVDgRRCjVWohtVdhWnUxli8jlKcuTZJwjFQj04GsvCJlD5QlKRY2Hc+9YxmcZkFzKBKgSKu9NmawrGpzLCGfJQ6isUJ0jSFG1BsH36QnxmWmXNluB8mpVOoDA7bQNCowm5Sdydlep3zhS4XApzjFEsnUSkAGwAfYgDpCVUNjL1KUSbnvHs3KmDuI9NjShBI81m3ZcjYm0GPCINUgAGAyraLbM9FJXEkqipUWy6kdoSU9pZjxOZImPCqPZq4pWqJGdhnh2kyqIGOeOeLUzO0Qjo9VHsSxaFonL0hRNEUHNIU57m533gehVZgIskKGtgCRqF7ebH9YYYhEvWtOgJu92D13ejfnGRyouZ5gZ0sFIvVzTlzqD6ERdLw4E0uQEAhekM7OeEEOyunWAZksGtAlwG3Y8voRenChyErJUFcgXYfXrFbXtHg/4myOJkak6QQyQUAu/r2Yd3EXYnMZQI1qUU/hQnU5ptQBxvGPw6VjiSU6TR9B71Y3huDPS3HLDVpLO/PijmT00Iy5l+fI9Th1mTJhqMfiq+46y/FoJJ8NVSSStbuU2ag00arlmsYX5jPCpmq9H53vc1tAKsbPJZ5bbnQdv8XaOxGYzU1JQrlwH/ui2GKCnd/2VzyZHj9V8e77hCM2BPEgLuHmEFhWiQ1Kk1ryiasUkufCSTRywZksbDantCpGaK5SyL/Kul+Sx6RejNVrNUSSxfiSpnoAS8wxreHHXCOetTlTpt/QuzfMlzANKChEsMlgbGtTvAeYLWuWkrSpKwVOdJZTs2qo3HLesFT8zmzCVEId0/KjcVDAksBs0UpC1PqppYMEpf0LjnFaiklwlXvLfEnJvl8+4AVipobSlwCWoS4biDkCl4JwSyXMwKY0oPOhJAsDE8Qt2SVFQDUGkNvsgU5QXgcRIIZRnuk7K1J5OEsG3/s5iTcdt18hsby7q3fBsfZHnqJclUuTKXVVdYSos1aFSRp+ZwqjO5hHWY5XLYVAKEa1cx8xuzbtyg9UiUpIUiY7h9KVKBqxcvUG47wLKy6UWZtnSSVPQueQsTUnzatGLwU21dvz6lmTFqHTpfAC/g4ukTWdT6khNfuMNrVvBWW5QlLuz6b60AkvbTq7de8ErwshJ1JlpJcMChKtnow3r6dYmc1RppLSCG06WQXFXIAuOXTnF/iKXmVLFPH5WW4fL2FQkvckgvy9Od4smZTLDHVpe7l69vWAEYslJLl606X7bxFU1yHBbari27xJNdh8al/KqGEydLQkaSSeR2qTSAcRno3SWuO/08UTZzmg9rtEVTCANgS9gW7Pv3iLK0SWni+4/wAr+KZuj5RpFBur3sw5RZi8/ClEWdJD8+QhfgZigGHL0iP2AFWpTN3AeKbhF7qQ/hzl6KZCVikE0UItxWJdP6wFJycEkpLDff0iONQlAbXG2OohLjuc6Wkywt9iuch3MBzJTB4vl1Bao35CKp9LxfGabMk8LSsAUgm1TBcrBLTpJHPv2gzKvmcJfryhnOljhc7+cYdTqKlsR1/0/Q3HxWJcXhikMRWBSinWHeInAB/Kot+4hWtYUdoOGbaDqsUIyoEQIloMFaKUFonIY7RsjktHInp3F0wBSI6D9D7R0WqXBnlBp0Z/C4VYTraxqxDgcyOTx5MSXIBdSrhqh9vr2goStCkpVQFJBc0uS1+0BTCEq1JW5B7envFHViFkvBrJYCpLM9jdn2O8H4fDTEAklKRxOrYuWIpXnTsawBg8YUkUvV93YjV5O/8AeCpWKCpem4FGe5LKJG4ta1IErIXzMtCA4NNKaGm44k/iTf1FIdygVWFgBY8R+jCyUoBCn4kJFFUBC2S4cgUbbp3i5WKUAGGrgB1AUb8XP1jFmhKZ3v0zV48UHGTCBRgQxgHELqQd/wC0HSiFgG7PWvs8CY+QQTSnPn2iiCqVPqdjJNTx74PgVTZnp0hzluVhaNRNxTfc/tCpEkFQD3LRosH8gSl2tyrz86+kas83CKSOVpMKzZG5Hk9IQEhAsB3q9TEFSCUuEkbE86wdKSNVCSHtt72H7Q7weWkJOq1xUW5xy8mqUKs7UdJw+xicQKVJexsennFM1JBGgue/QVPLv0g3N5bFQAobGld7DrC2aghuJiU1DmopQtzD06R1MclKKZw80XCbRE4ghQZtTl2J93Ndz5wwlziQa32a+0L8tknWAEO7tc8vOHKsCuX8yWe1i0SbinXcfFHJOO6+CrCI0JLAOUkF9noW8vrnCVUtv9bxYA5P19XgiRhQCDv+lTaFeRRt9x44JTquiKNZBp6j6pBKZZUwr+lYIMkKcivlTp7R6lBFbnYCr7AesZ5Z0/ebYaVxfPQr8DRw3hhhsIFjTpFn/OkV4bCLmLDhq1p6w8lyRLBp+/aOfqM6XCfJvx4vZwBKwyEJYFiBTlGcxc0lJ4gWhliwVnVxAbAdfzhb/DV6ylSFMQ9j7Fo04fRVyZkz8ukhZOxqrCg6GPcINawk1enaGkn4bWriUQlNabiLE5amSoqCnpRyOlTGtanHTUXyc56TNKacunt8jsACh0lgQQkjmT7PDKdgkKBBZxv1+mhRi1BSS3zODy1G47x5gpiqlZqH339YyTcpPenR1MeKEIbGrGc4JljSC52hRjcRp5nr1ioLdd+cXYhilQvptRqfvBjj2yuXIJ5rxbY8CuVjSsso+0Wy06VMf3ipWEq5o394JkTAoqNiPME9I3Sml6pyceNy/wDR83wQE3q9/wBollik6jqNPzbaBFki8UGfESuLQ2Slki/IdzsUlB4XUDWv6fW0dClGJawfvX9Y6FW5Ki5whJ2KsVOOulgwAOzbXNIhMO5FS/OvXr/aChhgUuV8N1D+tn0t5kP7Rbh8vcFlkaXanJK1Xenyj/NG/ckebjik+BeqqeZf0784YZYhBUkLISgVdy5L2Bah/wBIiMuXqZKSr0Y1NeRB0mCJ2UmVpUoK0qejEgaQFMdRDhiPWBKS6WNDFO7roXLCElehRUkDU1WPTiry+jBksCakJcpSbEONQHewBJv0aIIyZZUNMlXhkAlKQH4gLuS17npB2B+GVy5ahMWArmFPTTqYDd6eloyZMsEuZc/U14tLlnk3KFr5IhleHIQRL43Uw/pavOh2cwVO+H5xajuH7XoeRcNFf8PTJSAnZRY3P3q7saD0MOEKUAAVkWe/4tNSDGKeZxlcD0GLTt41DLxXZdBJhfhss61BCgpgFc2d+168wzQ8k4dMmUpK1y31Gy0jhNlXd/J9oiuaJjJJSpPDwsCFB5Ljv/M/+pimbhcPodUsKOhJclR4vDC+d3r59YqySllrffwDCtO//kkH5d9lfVMnykkJcJ8RN378jDzCZzgpakf7RJYFvnTQNdXvbpGYGFwpUoCSgMFseKmn7WQ3FU8Mn/4x5xnZFKOIkIRLQEqxBQpg4qUpAP4gxUPWM0tPim/ScunsKs2ozyTukgvN5uCmzfFViJY4VBUtK3cj5dJCeEfMS59ITYnLsKpQVKxKHP3SFly4HDpT2LdQIYZlkyUocJRqKQp9Ic6pcuYe54yfM846VkrEEIR8pDEBDHiU7Vf5W8vIaMc4YopqT+n2JHFkyrmvqC4PEYeUlX85PiaQywhbM2pksl2YitHias3wrcc3VSoEtdDUbpp8qjeHSMnQTxISDrSlhYArTLUBtZzXmYUY+TKlBOpIU+lVRsZeHUFFqsSsitL7wsMkMkn1v3r7F03PGtqkvl/0Vzcwlgfy1OCR91QN6UbqPaIyc1lXOpQJckJJLM9H8onKxUsmbpSoDiIZmA0ziz7fMnyBhqvFKlEtQBf3aM00GnL7sapSS4afzK4LI/SUl8v+gx+IpKQ3hzKkAkgAhLkMni6GNRh8t0ykzJaEoQoOVqJ1N52jDYviSmpqoCptwSvQXj6rlmRLXKSkglKUgEnYNU1pHK/UNuJRce933LceeUW/EapULMLlZYKSpx6+TwRKwapqiaBAT5vVzBf2VMqqTw9dn3aBMzxuiUtraSVHkw38mp0jjqcpy9HuaPFlN3H5mYnYnwJ5HzJ7PpP7QZJzt9WqzN26t6QmXm6X0gOoX77+lR5QtxGZl3Aq3nHoY6XxKUlz5gnnhDm7Q4xebaaDv2faM9jMfqVSrneKJ88mpcc4FTN3JtaOlh0qxrg52fXeI67DFOJUADsS1htFmIDJd3ft7dIXyccxf5nP1aLMTiAbGA8TT6DrUxlF0yzDISHO+5f94IkztQLF9oWCc5L+0eSQQXdhaGnjsqx5UgzGpAo9/ftFUtZSBRxZoIRKCgXanvC3FY0u3IQVbW35ibY7/EbpdjlzH8oEmzREpeLrURRNU5tSL4xZly5YdUzjO6R0QGHepLR0WUjP4kmOZct0EBIANWr+FLE+TGD5eCUhKrtpU3knEfsfWF6sagGk1VAAD4KdgA1ZnQD15mLBngVRc6YzfdkyibLG6x+NfrFc4zfT/fsHDPHD1nb+H3NJKQ5UKsFKazfNjjytDSfhkzG8S6SE7OBqQDpezcXepjIzviNJf+diGL0EmQL+JT5j/wA2Z/m6BqFfEBJJE3El6ktKBd3egjHLTZJO7r5mz95BcJcfA1UjMVTp4w8sqShEmSpv6lqwyX9VlrXj0ZbQHWRqQG4mvKSRe9Vp9YyUnNSmaZiF4gOhCSdUsLPhlBSHZtI8OWwZ3QIJVnVG1Yugas+WGACUgUl20pSPIQP2bjxH88wLXzNJi8JpSpk/dXcv93MPcBA9BCzFzl6yOS1ParLm1Pmk+ghZ/GHoftBFXfEtfWP+X/Wv/OrmYomYlJL6ZnR56ibku+itST5mLIadxfP59Qy1trn/AH7D7L8OoVYkJ8N6f14RP6wTLlqMtPDeWk+snD1b/GPqsZhU0MGQrr/OmF7Xp0FuQj0YlADeAk3vNn/9KhDvTt8v/PuI9Z5f79jUTEsl0glWiYbEvw5iqrE8kVtQwwxqRLzHBJBYLxk0F6UlzQAaWDdue8YuViZf/lpBv80zFHlymCIzfDUUkYfDI0vwgz2U9OLXNLttUXiv9ur59v51Kcmec1SN8MQjh1lDeBLZiCxEjLwb78Sj/hPIxTmGYyNSzrASkTAAVJ4nl5goFICnLKUhIPPaz48z5SU/7nBUL1lrJN6cU2vaJ4bGIJqjBIH/ALEr/qWYT9pHsBZ5ruaTE5kgzFg4pCUCaSBLmAOPtC6hSSFLPCFbMC4pWMbjcwB0lKlmoBBL0CUWBJarNs2iHBxkkEvMwwtaRhh6XgfFZjIZhOlEG48OR7NLp/oIuxYlDovz5Cy1DfctyfFYfw5hWsBdWBepMjEV5fMZQ7n0JXmMrWQVy211+Y08QfeZww9WaFacThdH+9QDX7kojp/wSecUSswlEEKntyCZaN718KBLTpyvk0Y9e4qvz+y/MsZLKEaDxMkEVpplSg/+bVH3bIJhGDAUQpenYvcR8kzeWiTluHdSdc9RWlakpfS2oCiaAjwhb70VZX8drlcDukANpOkHZzR+jRz/ANQ0eTJjXh9r6+0shOOduEnT4fs4N5ms/TT5uJ62N6AiM3meNEzhSfnIBHKrl+9oTY74mVMAALO9X/KlIt+G8GFkrUSyUqUTyYEA+hmHyjNpNBsaczsZ8iw4mo8vzE2OAlzlgGzOSXclySfM+0QMrmGNztSvF2284BxM8qWSfvVPTUSY77YsIJCnY6XurSWoH2oI9BtfY4EMvFSXBdN6PS7gADcB9zAxw5UHLMbbCvP62itOosd3drn94LSvUA5LhnezjlXl+sWRi0ZMmeL6ICkyykHe1K/Rt7RIyyBUnsGp5k18oImTDqF6ivm9QN6XpX1j2chyWHVnYH0rt9b2V5mdZGugJhpprQco5U4iIM37R1zB2oPiy8y9eNUzOQGbv3gM1g9GH1WH7QTNyggOPTeCopdBZZJS6sTplxy5cFKQ16Q1+HMdhpCzNxWHXiUAMEA6Ug7qUWZTCwfetobhFVt8GbUY8h78Vy8OqaJ2EQuXh5odKFgkoWKTEAhwQCxZywUOkdDAtiFSo8eJi8EFVIFliiClUepeLgisEIHrAsagXUefvHBR6we+0Vr7NCuQyiwXUescQYYScOTUj15dRHs5D2D09IqeZJ0aI6WTjb4AUSydjEzJJFvrzgnQQN38/aOTMD9jvFinZTLHt4AU4JSrJPpFn8KILFgRdyP7ct4bSMSdQJt0e/l1EXYshTFINmYBuvmRE3MVwSFCcmOkqJSGd3JcNd6REZPNH/DJo9GND+UMkqNAUqd7EGwZqdKxOcpuzc2beqW+m7RHNgUEIlYJRLN+Zb0BPtHoypYLFgr8JNS9Q3lWHP2ohmI9WJ9uJh+0XS5hZ9SSQeElNew38x6RN7qyeGkxKMnVuU9uL0LJj2Tk2pTFaQNQSTUgOb9mrD5WLXpLCnNBS1eetrdjAycags7vSjCuzFwxG/rd4XdIm2Jb8cZsmfPQmUsKlSZTIINH/pY7AIH+GM1LUrkYYZfKSJKlFtRJSkHoFKJ90+8WfYXqAguSahZNa7FvSJwkNzusHl4lbgBLmgFfyjTzJsyThqqlgTwlISxK1JA4lAhTJSXWag0UOdM7NlmWCU6AWb5FG9xxuIsOJmTCFzV61FLA8g9gAA1SYrlGK5Ro8acuJNgmYK47bfnFSVj69f3iM+YSokcz6Ow/KOlSH6RZFJIyynzwSWti3IH9o6VN5/26GC/sYPMN9eZilGHWkah7AGsWIpCUTSzczyY18w/eLJpUGTem16Ufra8UjFEBlAgF9iBWpt32i2TiWIILDcO/+nt5RCHIkW5/naKZiQK9fqx7wQrFu16G1CAHuHFAO8UTUJO5Kudf1iEsnInkVH13hnhcWFEOW82H6wnDDeJamhlQDV4XI0Ypd/lZUw2ZAoamjmw6neNdjM7M/LMOlEspTrUNLKKQgAhIJZvWtqVj5WnELLBK9F6klgCCCaXLPavKrR9nyjMJYloHg4rVLTLSJiSgBbJSNKh4qHoLNTyrkz7r6mjTZ3gyxyqN0+gh+CvgvB4hE5U5BLTWGiYtDcIf5FAEW946DPi/MES1o0a1KIVrTqmSloPCRr0EFbg0KnsWJ26KFLL2fHwK9Tm8bLLIo7b7eX0PjUvDkswv+cTTILWeGq80kibo0kAUqQ3N3HpDD+M4QqYJsmqj8r9BuN/KHlmyL+LO0tLppdMqEeHwKlFvrm35+kG4bI1qY7PXpDaXmmDBP8yxuQeLqEipBD38+pn/AIgkqOlDELfiYg9gGpv+sZsmoz/xi/kbcek0S6zT+IpXkJVVwGJCvK5aGCMvlElxVDBm9/pzBCPiCUjUhKVFRUEnhNXJLgkufz6QXh/iSWNIEhbghJCmCmYMotXn6RknLUv+L/o1LLosVtNMRZiiSCAqZLFLK1prUfh6Hp2j3B5VLW4TOlrU9RLTNWBy4ky2d7uW6xb8RTkTcJNPguQpIRM3SdadQoSL6hqLUFov+Ec1XLwkuX4ZUnUskD7xKnfrQAeUa5RlDFcYu76X9Tl/u1LP6UlXnX0F2YZN/M0uxoHLsAd+o/eB8TkExExmJagUA73vy7do1+JzYOgrlEAzA2pJBIDJalA7biE8zP5ipi9Z01ZIDU1Ctd/wg19oXC9RStVx3E1Wp0rbaV+4VTMnmpI1C5CQXHvy87RFGKl6laQxCiGrxM5/TrDAZhofS7FIJZm+8wL7BufLlAMuUi5YKNetQ3FTh5MX/SNkXL+RycuaDraqK5cnXWoe4LhudbWIinFTT8t2s+7c+f1eDMFPCnSCQDuXNADS3MJapDXg1XwqtgdQagZ2rubluflFm7mmCOT0aRn5KtSg40jm31vBEzDEnhUmoDEkAkcrMDyciNDJyEgMFaaXcV2dq3f9eYjk5MClgpBBL9OX73g7/Ibhmb8RQf6BHMEX8oFXJIIU9DWor+0alfw+NlgmpJ2+vrtTN+FU0dRBFmAZresDegPzMpgprBi7MqyQbs5c2sIaT16FFH8zhURRKDYncisMv/CgloPG7A0qE0Som1ySB5RVOyGYslZJ4ySWUoMxLsPr933JxF3VISYkqNytjzSkDzaPHUEJI6gk994dzPh1TMHJo3E4Z6n65R6r4dV4YAVurYndx8rnpby3hNyH3XdGZYbdovlSixr/AH9IdI+Dp7hIS5UCQXSE9tRLA03Y0jxeRqTRThiQQaMx36dofcira0Ai1AHe56bAbRWFkU3L05tfathSthyg6ZgtNVAsUuOvez97UgOXhVEU6Eb1qQ3p7QyYpViEhnDaX2FB179KxUkbN9ecXpWH0TBZ+gflSwjhK0ixb0fpWnSGbIR0ni0vS4Adti/tFKlkBnvF2InKdwWoxtX6rE1pTMqeEsHYAJJpyAAgX5k2gspXUN78qAxNc3cC/WLJ2XlJdqesUrlsLQypitBeWZycPMEwIQtQbSFh0guC5EOcV/8A1PGKASnwpQFtEsP2Ki6veMzIwy1nShJUWNB6v0ijCSFTJgQm5p7OTCThFu2hl0NpPzzC41CF4xZlzkukhCSoEUZQqNL8u/OPYx+NwE0EIVLLp2FfmN6Uq3tHQixJLhkba4N1iPgZC+IHSoip0pIL1JAL7WHvF+G+CcMhlKSpXO6flDmpcCjVYX8hoMbiEy0hRcl0p5aT3HYH0FIGxONQhJAKlbsK6eYPOgb/ABQrl2sLYol5FhQzSylLl0zDqbU9AoBiwZiwfhD7wXgpcoLUohNOFPhungL1YODTQ4AFFGqYJk5jImqKW0kAKY/Kw3oWcBn37sIYYfBJQSrVeorSn67v+UJ17kvyBE4ZIoNKe4Cir77u/KtquaPYSbgpiivSQSmmonSlyxKnZqGj8x6s14hAKlAlyNJVRg+4rTuOfoThp8slJ1Aq0gpIZiFUTvXvvE2ohmpOV6kJlzgEpUyXUDrUT94U/E1CaPY1MNMHksqRpAKgBXQSGdndQCXDhqebmEmNzV5xClKqQCagmoAID0uaPyhxgliYnhSgg6SlRJc1f8QI2pYtDNUgIJl5qhSgFBISWYuPlLA1sCCwZ262jHZ1gpemYmUFFQWVDiKg4NHAHWpB27tpMcZLjxPDCgSU6dtbEkkUuAfTyFXmEtSEp3cEqUkgmlgkOxPlzeEUlHkNoRS7aVBwaMwYEiqnZyRSrxeuSE1AYXOpiSXckttQ9qNF2NIalNyN2HOm1abE70gDSpTFNADxAuHAJD9evmOyu316E4LhhkKnS1BhVKWSGChW6U7AUfpWjRpFobVrChpUGYu7k1bYMRbpzhNlklSNRZ3SSGNauN/O2/aITs5UVErUFHXufvEM+zCm/MQeq4fQY0n2YtQEgdXe9qHr9CF8woSGNA5QX5uAG61S8MMilzUy9SUSlgqusKW4Gl20P9bND6VLnvwYOSQx1FWHmBz0JLMz16Q8Y2uRW2ZpEktYOzAsH2q56OfOPcNpWVAO6b7PR6HlQ17RqhOmj5sPhQ/zAlIpuwUv2bnHoUEnV4WDBqxSZdX6tR94dQRLZlMdhf5a9+BWx5Hl2+tqsulkykOQaAqfe4e140uZ4jxEqSDhA6dP+9lA1O2/TbaF8jBGUEJHgqUEaH1S1XJA1OSHcive25cFtoDk7FUrBanZWzMBa9bV7xdLwRpYaRfctTlszxoZMmbRsNJmPUkmUSRYD5nIffkGgwS5wTTByn/pQSPPjeAsZEzJ+CQoNQm4Yt9W9YrTJc1Ip8rh79TagJjWqkTwKYSSKi8pah6FfO3aKMRl88glOElPRwJKkgtcOkkjfzaB4aDbMyci1AOgVA8magajbUgRGRvNTpSwQLVYX0ivdUbQfajfLZJDgOxTyo73MSxqJ8tBWrByEBFSNRokXaxJHbYDlDbKIYLMvhQTVEsA/IC9ttwIrkfDCQrwyp+Bw5SkMLuVFrh/PvBmY58XUT4aSwTQMatxUdlFx6G9oTSs0UJpPCoJcsWNCp9K2uihLNzhLYtjVfwiDwpCaXBUggnTq4a20kH1jxfwdpllJl714k36EHmbQzyTMlLS2jUxKvkUSkEsCpWvqHLb2eDl4z7Ql0Syoh00S7As+9T7Vd4arQ24xeI+CMQknwgTsQCCavRg/wBAxRO+D8akjxcOogsNgO4JbblH0FGAnfN4coEluLCm33RWdB4TOlyy6WlhlEIlS0IDWKtAJ2f5oNB5PmErKJmGWTWRMVROrSrhrqUBflu1bE2W4b4fmp0KI0FS1KEwggqTVm4mIo9A9bmPouYLlzSUrRKJsp0u4BpYcwYuXgpSUD+WnSliUpS5ADWBNwB5N0gW0C7MXPw6lnWFFVAkqSxBKXJZjQcTtzJjo02EzORKSyWBJdTBQ4mD0enqf36E2AtEszQVYdJLXSretCpvb3jPYnDqmTAAopKxq5gUJILM9SatbaOjobtYH0I4PAzES1zJikrCVAgeY2ZrxqsJmjyAsipA6V9aByd946OgAsnhpyFapSE6WICqAP5u94EXMRKdekqAWdIJLB3FWINNXPu8dHQrdIZCZCEzJ4WpOoONKSSAk1Itf71S94YZmnSQpCEpKiABqUrSq6iCeYYeT3j2OhISclyATrUjUKEhgrSqocKUlnobNvDX4fkyRMcuVAkDVLStIAZ+EqZ/qkdHQySTCgvOc4BXMkaEMjRUSpSXcBdtJa7XgbKZzFUwaXIZjLlqGxJYi/XYUj2OiyRZSoFwKVJn60kDimMABRiXFmbhNG32jaYSZMUAsT5g1OaBCev3AI8joXHwVk8RNUH1T5pAZw6w+p+Uz/07c4AkfZ5hGvxVdwNwlW6j+KOjosbpi2Rw6sMhJaQpWlGp1TA5FC3CgDcHuTF+DmlRC5SZctIpoIUsKJF1alVuPSOjoWwoqzLxZoLqQEUcJloSWRxUYUL9dhAUqSsIIRMWkaeJlEO77Chqd46OiMFBuSyCVy0eLNBUgq4VqCWTrVUBVaAsIpzD4qkiYqSJmMCkLUklK9IJTqF9ZLOjl943j2OgbmohfABIz4sRMM9XEQP9pmPQAm4Pl5w0k5mglimaqrB5x3ZndJe/60tHR0CE21yLYOSCs8NDVidnflfSTyqd4GzFWGl8PhzBwv8AOghivQXHhAvV6ER0dDXwMYTHzWKTpACkkgPulRS5BTf9+gieGwv8xL6SCogUegcqcK6ddr8ujoZ9BR7Iw6E0UhK0FiUqqCFAqPytVk8rly7PFapslC0+FhpSUqLAK1KYgEFRc1UdN6x0dFd9g9zXS8WlSQEypKRU0lINKh3UCxcE+hiYxkwAcXCSxCTofU+yQzMY6Oh1JoegZC0+GVBLEX9AzeTU6QnxuLWpQ4ma4A6MWry2jo6EbBLgz+NxmhR4QXJPL/8AMex0dFiXAtI//9k="/>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a:p>
        </p:txBody>
      </p:sp>
      <p:pic>
        <p:nvPicPr>
          <p:cNvPr id="6154" name="Picture 10" descr="carbon_dioxide_400ky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25934" y="4149080"/>
            <a:ext cx="3680285" cy="2674341"/>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http://upload.wikimedia.org/wikipedia/commons/thumb/a/a4/Hurricane_Katrina_August_28_2005_NASA.jpg/220px-Hurricane_Katrina_August_28_2005_NASA.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89799" y="2420888"/>
            <a:ext cx="1308994" cy="168979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364088" y="2633352"/>
            <a:ext cx="1872208" cy="1477328"/>
          </a:xfrm>
          <a:prstGeom prst="rect">
            <a:avLst/>
          </a:prstGeom>
          <a:noFill/>
        </p:spPr>
        <p:txBody>
          <a:bodyPr wrap="square" rtlCol="0">
            <a:spAutoFit/>
          </a:bodyPr>
          <a:lstStyle/>
          <a:p>
            <a:r>
              <a:rPr lang="en-CA" dirty="0" smtClean="0"/>
              <a:t>Hurricane Irena hits NOLA again.  Is Bourbon Street viable?</a:t>
            </a:r>
            <a:endParaRPr lang="en-CA" dirty="0"/>
          </a:p>
        </p:txBody>
      </p:sp>
    </p:spTree>
    <p:extLst>
      <p:ext uri="{BB962C8B-B14F-4D97-AF65-F5344CB8AC3E}">
        <p14:creationId xmlns:p14="http://schemas.microsoft.com/office/powerpoint/2010/main" val="26808478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476672"/>
            <a:ext cx="8229600" cy="990600"/>
          </a:xfrm>
        </p:spPr>
        <p:txBody>
          <a:bodyPr>
            <a:normAutofit fontScale="90000"/>
          </a:bodyPr>
          <a:lstStyle/>
          <a:p>
            <a:r>
              <a:rPr lang="en-CA" dirty="0" smtClean="0">
                <a:hlinkClick r:id="rId2"/>
              </a:rPr>
              <a:t>One Hungry Earth, an unsettled political climate</a:t>
            </a:r>
            <a:endParaRPr lang="en-CA" dirty="0"/>
          </a:p>
        </p:txBody>
      </p:sp>
      <p:sp>
        <p:nvSpPr>
          <p:cNvPr id="3" name="Content Placeholder 2"/>
          <p:cNvSpPr>
            <a:spLocks noGrp="1"/>
          </p:cNvSpPr>
          <p:nvPr>
            <p:ph idx="1"/>
          </p:nvPr>
        </p:nvSpPr>
        <p:spPr>
          <a:xfrm>
            <a:off x="457200" y="1600200"/>
            <a:ext cx="4906888" cy="4876800"/>
          </a:xfrm>
        </p:spPr>
        <p:txBody>
          <a:bodyPr>
            <a:normAutofit fontScale="85000" lnSpcReduction="10000"/>
          </a:bodyPr>
          <a:lstStyle/>
          <a:p>
            <a:r>
              <a:rPr lang="en-CA" dirty="0" smtClean="0"/>
              <a:t>Although human population growth rates are diminishing, the total world population is projected to approach 10 billion in 2050.  It has already significantly exceeded any objective measure of the earth’s carrying capacity.</a:t>
            </a:r>
          </a:p>
          <a:p>
            <a:r>
              <a:rPr lang="en-CA" dirty="0" smtClean="0"/>
              <a:t>The human population is fed by 10 main cereal crops and 15 animal species in an intensively farmed monoculture system that is highly vulnerable to shocks.</a:t>
            </a:r>
          </a:p>
          <a:p>
            <a:r>
              <a:rPr lang="en-CA" dirty="0" smtClean="0"/>
              <a:t>Persistent crop failures over last decade has contributed to food inflation and political turbulence in poor countries that has already toppled corrupt regimes in the Middle East.</a:t>
            </a:r>
            <a:endParaRPr lang="en-CA" dirty="0"/>
          </a:p>
        </p:txBody>
      </p:sp>
      <p:sp>
        <p:nvSpPr>
          <p:cNvPr id="4" name="TextBox 3"/>
          <p:cNvSpPr txBox="1"/>
          <p:nvPr/>
        </p:nvSpPr>
        <p:spPr>
          <a:xfrm>
            <a:off x="5580112" y="4782051"/>
            <a:ext cx="3312368" cy="2031325"/>
          </a:xfrm>
          <a:prstGeom prst="rect">
            <a:avLst/>
          </a:prstGeom>
          <a:noFill/>
        </p:spPr>
        <p:txBody>
          <a:bodyPr wrap="square" rtlCol="0">
            <a:spAutoFit/>
          </a:bodyPr>
          <a:lstStyle/>
          <a:p>
            <a:r>
              <a:rPr lang="en-CA" dirty="0" smtClean="0"/>
              <a:t>Egyptians have lived under authoritarian regimes during the twentieth century, but poverty, food inflation, and chronic unemployment triggered a popular revolt that ousted Mubarak from power.</a:t>
            </a:r>
            <a:endParaRPr lang="en-CA" dirty="0"/>
          </a:p>
        </p:txBody>
      </p:sp>
      <p:pic>
        <p:nvPicPr>
          <p:cNvPr id="3074" name="Picture 2" descr="http://assets.knowledge.allianz.com/img/demographic_change_global_population_150dpi_3_1982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90316" y="980728"/>
            <a:ext cx="2653684" cy="213621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inssblog.files.wordpress.com/2011/09/middleeastrevolution_flags_square.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36766" y="2708920"/>
            <a:ext cx="2771644" cy="1834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4358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Warning to Humanity</a:t>
            </a:r>
            <a:endParaRPr lang="en-CA" dirty="0"/>
          </a:p>
        </p:txBody>
      </p:sp>
      <p:sp>
        <p:nvSpPr>
          <p:cNvPr id="3" name="Content Placeholder 2"/>
          <p:cNvSpPr>
            <a:spLocks noGrp="1"/>
          </p:cNvSpPr>
          <p:nvPr>
            <p:ph idx="1"/>
          </p:nvPr>
        </p:nvSpPr>
        <p:spPr/>
        <p:txBody>
          <a:bodyPr/>
          <a:lstStyle/>
          <a:p>
            <a:r>
              <a:rPr lang="en-CA" dirty="0" smtClean="0">
                <a:hlinkClick r:id="rId2"/>
              </a:rPr>
              <a:t>1971 Club of Rome Report</a:t>
            </a:r>
            <a:endParaRPr lang="en-CA" dirty="0" smtClean="0"/>
          </a:p>
          <a:p>
            <a:pPr lvl="1"/>
            <a:r>
              <a:rPr lang="en-CA" dirty="0" smtClean="0"/>
              <a:t>Limits to Growth</a:t>
            </a:r>
          </a:p>
          <a:p>
            <a:pPr lvl="1"/>
            <a:r>
              <a:rPr lang="en-CA" dirty="0" smtClean="0"/>
              <a:t>Disjunction between growth and finite planet</a:t>
            </a:r>
          </a:p>
          <a:p>
            <a:r>
              <a:rPr lang="en-CA" dirty="0" smtClean="0"/>
              <a:t>1988 Stephen Lewis Toronto Conference:</a:t>
            </a:r>
          </a:p>
          <a:p>
            <a:pPr lvl="1"/>
            <a:r>
              <a:rPr lang="en-CA" dirty="0" smtClean="0"/>
              <a:t>Climate change threatens human survival</a:t>
            </a:r>
          </a:p>
          <a:p>
            <a:pPr lvl="1"/>
            <a:r>
              <a:rPr lang="en-CA" dirty="0" smtClean="0"/>
              <a:t>Danger greater than anything besides ‘nuclear war’</a:t>
            </a:r>
          </a:p>
          <a:p>
            <a:r>
              <a:rPr lang="en-CA" dirty="0" smtClean="0">
                <a:hlinkClick r:id="rId3"/>
              </a:rPr>
              <a:t>1992 UCS: Warning to Humanity</a:t>
            </a:r>
            <a:endParaRPr lang="en-CA" dirty="0" smtClean="0"/>
          </a:p>
          <a:p>
            <a:pPr lvl="1"/>
            <a:r>
              <a:rPr lang="en-CA" dirty="0" smtClean="0"/>
              <a:t>1700 Top Scientists warn of necessity of major remedial action to address a range of climate challenges.</a:t>
            </a:r>
          </a:p>
          <a:p>
            <a:r>
              <a:rPr lang="en-CA" dirty="0" smtClean="0"/>
              <a:t>2006 Al Gore, Inconvenient Truth</a:t>
            </a:r>
          </a:p>
          <a:p>
            <a:pPr lvl="1"/>
            <a:r>
              <a:rPr lang="en-CA" dirty="0" smtClean="0"/>
              <a:t>Threat of Climate Change</a:t>
            </a:r>
            <a:endParaRPr lang="en-CA" dirty="0"/>
          </a:p>
        </p:txBody>
      </p:sp>
      <p:pic>
        <p:nvPicPr>
          <p:cNvPr id="3074" name="Picture 2" descr="http://www.clubofrome.at/news/sup2009/img_sep_peccei.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49650" y="548680"/>
            <a:ext cx="3180422" cy="1455044"/>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jennygadget.files.wordpress.com/2012/05/an20inconvenient20truth20for20kidz-thumb.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92280" y="2204864"/>
            <a:ext cx="1803007" cy="21636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69093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hlinkClick r:id="rId2"/>
              </a:rPr>
              <a:t>Global Inaction</a:t>
            </a:r>
            <a:endParaRPr lang="en-CA" dirty="0"/>
          </a:p>
        </p:txBody>
      </p:sp>
      <p:sp>
        <p:nvSpPr>
          <p:cNvPr id="3" name="Content Placeholder 2"/>
          <p:cNvSpPr>
            <a:spLocks noGrp="1"/>
          </p:cNvSpPr>
          <p:nvPr>
            <p:ph idx="1"/>
          </p:nvPr>
        </p:nvSpPr>
        <p:spPr>
          <a:xfrm>
            <a:off x="457200" y="1600200"/>
            <a:ext cx="4402832" cy="4876800"/>
          </a:xfrm>
        </p:spPr>
        <p:txBody>
          <a:bodyPr>
            <a:normAutofit fontScale="92500" lnSpcReduction="20000"/>
          </a:bodyPr>
          <a:lstStyle/>
          <a:p>
            <a:r>
              <a:rPr lang="en-CA" dirty="0" smtClean="0"/>
              <a:t>Climate change has been labeled the test of our civilization.</a:t>
            </a:r>
          </a:p>
          <a:p>
            <a:r>
              <a:rPr lang="en-CA" dirty="0" smtClean="0"/>
              <a:t>1997 Kyoto Protocol</a:t>
            </a:r>
          </a:p>
          <a:p>
            <a:r>
              <a:rPr lang="en-CA" dirty="0" smtClean="0"/>
              <a:t>2007 Bali Conference</a:t>
            </a:r>
          </a:p>
          <a:p>
            <a:r>
              <a:rPr lang="en-CA" dirty="0" smtClean="0"/>
              <a:t>2009 Copenhagen Summit</a:t>
            </a:r>
          </a:p>
          <a:p>
            <a:r>
              <a:rPr lang="en-CA" dirty="0" smtClean="0"/>
              <a:t>2012 Rio Conference</a:t>
            </a:r>
          </a:p>
          <a:p>
            <a:r>
              <a:rPr lang="en-CA" dirty="0" smtClean="0"/>
              <a:t>You might think that if environmental degradation presented a serious problem to human civilization our leaders would do something about it, but would you like their solutions?  Why have human civilizations risen and fallen over the sands of time?</a:t>
            </a:r>
            <a:endParaRPr lang="en-CA" dirty="0"/>
          </a:p>
        </p:txBody>
      </p:sp>
      <p:pic>
        <p:nvPicPr>
          <p:cNvPr id="10242" name="Picture 2" descr="http://media-1.web.britannica.com/eb-media/35/91935-004-9B37188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62924" y="2564904"/>
            <a:ext cx="3438550" cy="2256940"/>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upload.wikimedia.org/wikipedia/commons/thumb/4/44/Global_Carbon_Emissions.svg/250px-Global_Carbon_Emissions.svg.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12160" y="620688"/>
            <a:ext cx="2381250" cy="179070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109991" y="4994592"/>
            <a:ext cx="3744416" cy="1754326"/>
          </a:xfrm>
          <a:prstGeom prst="rect">
            <a:avLst/>
          </a:prstGeom>
          <a:noFill/>
        </p:spPr>
        <p:txBody>
          <a:bodyPr wrap="square" rtlCol="0">
            <a:spAutoFit/>
          </a:bodyPr>
          <a:lstStyle/>
          <a:p>
            <a:r>
              <a:rPr lang="en-CA" dirty="0" smtClean="0"/>
              <a:t>As famed Ernst Becker noted, denial is a fundamental property of the human mind; perhaps it is no surprise that we will not react to a looming danger that threatens human existence.</a:t>
            </a:r>
            <a:endParaRPr lang="en-CA" dirty="0"/>
          </a:p>
        </p:txBody>
      </p:sp>
    </p:spTree>
    <p:extLst>
      <p:ext uri="{BB962C8B-B14F-4D97-AF65-F5344CB8AC3E}">
        <p14:creationId xmlns:p14="http://schemas.microsoft.com/office/powerpoint/2010/main" val="193716015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The Big Questions:</a:t>
            </a:r>
            <a:endParaRPr lang="en-CA" dirty="0"/>
          </a:p>
        </p:txBody>
      </p:sp>
      <p:sp>
        <p:nvSpPr>
          <p:cNvPr id="3" name="Content Placeholder 2"/>
          <p:cNvSpPr>
            <a:spLocks noGrp="1"/>
          </p:cNvSpPr>
          <p:nvPr>
            <p:ph idx="1"/>
          </p:nvPr>
        </p:nvSpPr>
        <p:spPr>
          <a:xfrm>
            <a:off x="457200" y="1792560"/>
            <a:ext cx="8229600" cy="4876800"/>
          </a:xfrm>
        </p:spPr>
        <p:txBody>
          <a:bodyPr>
            <a:normAutofit fontScale="92500" lnSpcReduction="10000"/>
          </a:bodyPr>
          <a:lstStyle/>
          <a:p>
            <a:r>
              <a:rPr lang="en-CA" sz="3600" b="1" dirty="0"/>
              <a:t>How do you explain the </a:t>
            </a:r>
            <a:r>
              <a:rPr lang="en-CA" sz="3600" b="1" dirty="0" smtClean="0"/>
              <a:t>disjunction between the credibility of seemingly severe environmental threats and the muted responses to them?</a:t>
            </a:r>
          </a:p>
          <a:p>
            <a:r>
              <a:rPr lang="en-CA" dirty="0" smtClean="0"/>
              <a:t>Why have we as a global society been so slow to act upon climate change, devoted so few resources to environmental issues compared to other priorities?</a:t>
            </a:r>
          </a:p>
          <a:p>
            <a:r>
              <a:rPr lang="en-CA" sz="3600" b="1" dirty="0" smtClean="0"/>
              <a:t>What are the real bottom line consequences of global inaction?</a:t>
            </a:r>
          </a:p>
          <a:p>
            <a:r>
              <a:rPr lang="en-CA" dirty="0" smtClean="0"/>
              <a:t>How will climate change and a range of other pressing climate challenges impact the world economy, agriculture, Canada’s future, the composition middle class, and your job prospects?</a:t>
            </a:r>
            <a:endParaRPr lang="en-CA" dirty="0"/>
          </a:p>
        </p:txBody>
      </p:sp>
      <p:pic>
        <p:nvPicPr>
          <p:cNvPr id="1026" name="Picture 2" descr="http://carlomezzanotte.com/imm/MidiHeadScratche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76256" y="404664"/>
            <a:ext cx="2070842" cy="13841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835174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CA" dirty="0" smtClean="0"/>
              <a:t>Failed Policies; International, National, Local Levels?</a:t>
            </a:r>
            <a:endParaRPr lang="en-CA" dirty="0"/>
          </a:p>
        </p:txBody>
      </p:sp>
      <p:sp>
        <p:nvSpPr>
          <p:cNvPr id="3" name="Content Placeholder 2"/>
          <p:cNvSpPr>
            <a:spLocks noGrp="1"/>
          </p:cNvSpPr>
          <p:nvPr>
            <p:ph idx="1"/>
          </p:nvPr>
        </p:nvSpPr>
        <p:spPr>
          <a:xfrm>
            <a:off x="457200" y="1600200"/>
            <a:ext cx="4402832" cy="4876800"/>
          </a:xfrm>
        </p:spPr>
        <p:txBody>
          <a:bodyPr>
            <a:normAutofit fontScale="77500" lnSpcReduction="20000"/>
          </a:bodyPr>
          <a:lstStyle/>
          <a:p>
            <a:r>
              <a:rPr lang="en-CA" dirty="0" smtClean="0"/>
              <a:t>Our civilization seem normal to us, but there are many things fundamentally irrational about global environmental policies.  The biosphere supports life, yet we are degrading natural systems at increasingly higher rates.  Irrational policies proliferate the globe: petroleum subsidies and free trade policies promote an economic system where food is grown with industrial nitrogen fertilizer half a planet away.  The politics of US Farm Belt senators results in subsidies for inefficient ethanol production that endangers prairie farmers and spawns food inflation across the globe.  Can we simple replace our politicians with better leaders?</a:t>
            </a:r>
            <a:endParaRPr lang="en-CA" dirty="0"/>
          </a:p>
        </p:txBody>
      </p:sp>
      <p:pic>
        <p:nvPicPr>
          <p:cNvPr id="1026" name="Picture 2" descr="http://www.emerging-markets.com/ethanol2020/USEthanolProductio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1484784"/>
            <a:ext cx="3635524" cy="210966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energyboom.com/sites/default/files/imagecache/ebCenter/corn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3717032"/>
            <a:ext cx="285750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01807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Failure in Education?</a:t>
            </a:r>
            <a:endParaRPr lang="en-CA" dirty="0"/>
          </a:p>
        </p:txBody>
      </p:sp>
      <p:sp>
        <p:nvSpPr>
          <p:cNvPr id="3" name="Content Placeholder 2"/>
          <p:cNvSpPr>
            <a:spLocks noGrp="1"/>
          </p:cNvSpPr>
          <p:nvPr>
            <p:ph idx="1"/>
          </p:nvPr>
        </p:nvSpPr>
        <p:spPr/>
        <p:txBody>
          <a:bodyPr/>
          <a:lstStyle/>
          <a:p>
            <a:pPr marL="0" indent="0">
              <a:buNone/>
            </a:pPr>
            <a:r>
              <a:rPr lang="en-CA" dirty="0" smtClean="0"/>
              <a:t>Many Canadian secondary schools teach environmental subjects, but this remains just a small part of the curriculum that has to share time with other pressing issues; social justice, gender equality, global awareness, basic math and reading.  Universities like ours have pledged to teach ‘sustainability’ but this subject is seen differently in various faculties and departments and throughout North America there are few coherent green curricula that will give the next generation of students the tools necessary for implementing sustainable solutions.  Is education the solution?</a:t>
            </a:r>
            <a:endParaRPr lang="en-CA" dirty="0"/>
          </a:p>
        </p:txBody>
      </p:sp>
      <p:pic>
        <p:nvPicPr>
          <p:cNvPr id="4098" name="Picture 2" descr="http://1.bp.blogspot.com/-8fCE0Eb8ZrU/TnTQV9HVVKI/AAAAAAAABww/hKCZ5efrwOE/s1600/unified_lecture_hal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8224" y="5517232"/>
            <a:ext cx="1955371" cy="1466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864288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Shallow Environmentalists?</a:t>
            </a:r>
            <a:endParaRPr lang="en-CA" dirty="0"/>
          </a:p>
        </p:txBody>
      </p:sp>
      <p:sp>
        <p:nvSpPr>
          <p:cNvPr id="3" name="Content Placeholder 2"/>
          <p:cNvSpPr>
            <a:spLocks noGrp="1"/>
          </p:cNvSpPr>
          <p:nvPr>
            <p:ph idx="1"/>
          </p:nvPr>
        </p:nvSpPr>
        <p:spPr>
          <a:xfrm>
            <a:off x="251520" y="1412776"/>
            <a:ext cx="5266928" cy="4876800"/>
          </a:xfrm>
        </p:spPr>
        <p:txBody>
          <a:bodyPr>
            <a:normAutofit/>
          </a:bodyPr>
          <a:lstStyle/>
          <a:p>
            <a:r>
              <a:rPr lang="en-CA" sz="2000" dirty="0" smtClean="0"/>
              <a:t>Energy hogs, obese, consumption vampires, Canadians consume more than their fair global share.</a:t>
            </a:r>
          </a:p>
          <a:p>
            <a:r>
              <a:rPr lang="en-CA" sz="2000" dirty="0" smtClean="0"/>
              <a:t>Public polls reveal that Canadians care deeply about the environment and want to do the right thing; their pocket books reveal a debt inspired binge for consumer goods like i-phones, SUVs, and McMansions that offer only the allure of happiness, while an array of drug prophylactics offer a fix for anxiety, depression, and overeating.  Are Canadians consumers or environmentalists?</a:t>
            </a:r>
            <a:endParaRPr lang="en-CA" sz="2000" dirty="0"/>
          </a:p>
        </p:txBody>
      </p:sp>
      <p:pic>
        <p:nvPicPr>
          <p:cNvPr id="3074" name="Picture 2" descr="http://transitioncanadadotcom.files.wordpress.com/2011/07/oil-consumption-per-capita.png%3Fw%3D64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21421" y="1289297"/>
            <a:ext cx="3359091" cy="2355727"/>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farm3.static.flickr.com/2792/4367125432_7d91f8946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90466" y="3612150"/>
            <a:ext cx="3480459" cy="23458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491880" y="5962815"/>
            <a:ext cx="5472608" cy="923330"/>
          </a:xfrm>
          <a:prstGeom prst="rect">
            <a:avLst/>
          </a:prstGeom>
          <a:noFill/>
        </p:spPr>
        <p:txBody>
          <a:bodyPr wrap="square" rtlCol="0">
            <a:spAutoFit/>
          </a:bodyPr>
          <a:lstStyle/>
          <a:p>
            <a:r>
              <a:rPr lang="en-CA" dirty="0" smtClean="0"/>
              <a:t>Canada has won many medals in hockey, but it has been consistently the world’s number one consuming nation.</a:t>
            </a:r>
            <a:endParaRPr lang="en-CA" dirty="0"/>
          </a:p>
        </p:txBody>
      </p:sp>
      <p:pic>
        <p:nvPicPr>
          <p:cNvPr id="1026" name="Picture 2" descr="http://t2.gstatic.com/images?q=tbn:ANd9GcScKf8HiQJsuUcpXDnVvvdkv8JVKKkJdtSjwwPbss7Ay5PKBF0D"/>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7544" y="5805264"/>
            <a:ext cx="841201" cy="93598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t0.gstatic.com/images?q=tbn:ANd9GcShek5lWWn6IdzkKV4MMU5K7s93sEdVLdVgyHdwDXUuKcT0V8vy"/>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28074" y="5837399"/>
            <a:ext cx="1527026" cy="11291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476125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Market Failure?</a:t>
            </a:r>
            <a:endParaRPr lang="en-CA" dirty="0"/>
          </a:p>
        </p:txBody>
      </p:sp>
      <p:sp>
        <p:nvSpPr>
          <p:cNvPr id="3" name="Content Placeholder 2"/>
          <p:cNvSpPr>
            <a:spLocks noGrp="1"/>
          </p:cNvSpPr>
          <p:nvPr>
            <p:ph idx="1"/>
          </p:nvPr>
        </p:nvSpPr>
        <p:spPr>
          <a:xfrm>
            <a:off x="251520" y="1628800"/>
            <a:ext cx="6563072" cy="4876800"/>
          </a:xfrm>
        </p:spPr>
        <p:txBody>
          <a:bodyPr/>
          <a:lstStyle/>
          <a:p>
            <a:r>
              <a:rPr lang="en-CA" dirty="0" smtClean="0"/>
              <a:t>One problem with implementing good climate policy at the global level is that there is no meaningful international governing body.  In fact the principal international organization is the WTO, and its core mission is to promote trade.  If capitalism is the principal mode through which individuals and states related to each other, and profit is the singular motive of this system, how can we implement policies that reflect an ecological bottom line?</a:t>
            </a:r>
            <a:endParaRPr lang="en-CA" dirty="0"/>
          </a:p>
        </p:txBody>
      </p:sp>
      <p:pic>
        <p:nvPicPr>
          <p:cNvPr id="5122" name="Picture 2" descr="http://media.campustimes.org/2011/03/bush_taxcuts.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1772816"/>
            <a:ext cx="2019300" cy="180975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6804248" y="4005064"/>
            <a:ext cx="2163316" cy="2031325"/>
          </a:xfrm>
          <a:prstGeom prst="rect">
            <a:avLst/>
          </a:prstGeom>
          <a:noFill/>
        </p:spPr>
        <p:txBody>
          <a:bodyPr wrap="square" rtlCol="0">
            <a:spAutoFit/>
          </a:bodyPr>
          <a:lstStyle/>
          <a:p>
            <a:r>
              <a:rPr lang="en-CA" dirty="0" smtClean="0"/>
              <a:t>Crony capitalism refers to a market system that serves an elite few, and which typically results in large debts for the many.</a:t>
            </a:r>
            <a:endParaRPr lang="en-CA" dirty="0"/>
          </a:p>
        </p:txBody>
      </p:sp>
    </p:spTree>
    <p:extLst>
      <p:ext uri="{BB962C8B-B14F-4D97-AF65-F5344CB8AC3E}">
        <p14:creationId xmlns:p14="http://schemas.microsoft.com/office/powerpoint/2010/main" val="35985718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Student Tuition</a:t>
            </a:r>
            <a:endParaRPr lang="en-CA" dirty="0"/>
          </a:p>
        </p:txBody>
      </p:sp>
      <p:sp>
        <p:nvSpPr>
          <p:cNvPr id="3" name="Content Placeholder 2"/>
          <p:cNvSpPr>
            <a:spLocks noGrp="1"/>
          </p:cNvSpPr>
          <p:nvPr>
            <p:ph idx="1"/>
          </p:nvPr>
        </p:nvSpPr>
        <p:spPr>
          <a:xfrm>
            <a:off x="160012" y="1628800"/>
            <a:ext cx="4881736" cy="4876800"/>
          </a:xfrm>
        </p:spPr>
        <p:txBody>
          <a:bodyPr/>
          <a:lstStyle/>
          <a:p>
            <a:r>
              <a:rPr lang="en-CA" dirty="0" smtClean="0"/>
              <a:t>Throughout Canada students have protested the inflating price of a higher education, especially in light of dim job prospects.  Student debt levels are clearly not sustainable, but why is tuition rising above the rate of inflation?  How are your life prospects tied to the world economy and staked to the health of the biosphere?</a:t>
            </a:r>
            <a:endParaRPr lang="en-CA" dirty="0"/>
          </a:p>
        </p:txBody>
      </p:sp>
      <p:sp>
        <p:nvSpPr>
          <p:cNvPr id="4" name="AutoShape 2" descr="data:image/jpeg;base64,/9j/4AAQSkZJRgABAQAAAQABAAD/2wCEAAkGBhQSERUUEhQVFRUWGB0ZGBgYFxgaFxgXFxgYGhcXFxgXGyYfGBkkGhcXHy8gIycpLCwsFh4xNTAqNScrLCkBCQoKDgwOGg8PGikkHyQqLC0qLCosLSwsLywqLCosLCwpKSkpKSwsLCkwMC0sLCwsKTQsLCwsLCwpLDAsKSosKf/AABEIAQQAwgMBIgACEQEDEQH/xAAcAAABBQEBAQAAAAAAAAAAAAAFAAIDBAYBBwj/xABDEAACAQIEAwYDBQYFBAAHAAABAhEAAwQSITEFQVEGEyJhcZEygaFCscHR8AcUI1JichWCorLhJDNDkhYXJVPC4vH/xAAbAQABBQEBAAAAAAAAAAAAAAABAAIDBAUGB//EADMRAAIBAgUBBgUDBQEBAAAAAAABAgMRBBIhMUFRBRMiYXGBkaHB0fAyseEUI1JTkkIz/9oADAMBAAIRAxEAPwDPLh7N34Sp9CJ9q43CGUeBz6cvy+lSd9Yu6HIT0YQfrrXf3KB/DuOvlOZfZprLTLrB9zD3PtW1fzGh+n5VXusoB1dTyDaieWo1FF5vLr4HHzQ/SR9KFdo8S72wBaZWDA8iI12I/KpIq7sMk7IHWeJX13AceY19xVlePKfjQr9RQe3xZl0YH7/vq1b4pbbcD7vzqVw6oYp+YWF22+zKfv8AY1RxXDhEjSqxt28wKgmeQid+tW3fQw3yYR9RpQtbYN7isYNVFEcHYVhoRPOhoGbTVj0Gg996uWcKyiTbHqhIYe29MkrhTGYrgqt5HyrPPw9xuJ9K2Rw5ygh9xOVhqPKR+VVMoUwwg/f6HnVmdGvQ1nF2fw+JXhWpVv0My4dgPLof1pTreJggqWRhzUn7xrWmu8PV+QNDcTwGNVMeutRqomSOIU4R+1LH4YQt4usQA0ED0BBA9hRD/wCZ37x4eI4a3fB/8iDu76xtDqNR5EVhsTgGWJG/Sm3cO6bgr67VPdMjsbvD8JsXJfB4hbpOps3It3xpECTkufIgn+WqNjAvpp4rZZWQiHBYDUqdR8wKyeFJZgFHiO0GNfmdPetlw7CzbAum4Li6BmkEQAQoPQSYqKdo6kkG3oV+NWxntep/2mob6/F6J/vFO4kXzjNLBCYYbmRrm89fOmpdFxzDKNAQGIElTMTypN3aYoeFWZHjLh7xVIEZiQR0g6Eddant8OD3sx/mGnI6TXeIpF23Ijc/6RU9m4Qxj+cf7daE9/YVPn1LfEFywI9PblVRdanx2p02pltKEFoGT1OxSqXJ6UqcNuObithtLkDydYH+oVJ/hloibZK+dtiB7AxUI4raPxyP7lMe8RXVw+HcSuSeqNB/0mqiJ2POEuL8NwN5Oo+9YqljmuZYdF33DSPYiRVz9wcapeceTQw+omqeOF3LFwqRO4BB+8/hUtNeJEc3owMloM4/zem1UOIYEZm0A0nT0oxbA7xY8/uNQ44SG/tf6RV+xVuSWVKW1yrJ9Yjberl+54fHbYeYAYfTX6VXVGNtcpA9RPIba1d/ihdcj6ean8RVF7llDLYyiAIqzbkoACR4jMf2k1DcWBU+DtF08EBlbnMHQjl67+VMY4I4Pgd+7ba5bRrioYYiCQYmco1iOgqk+o11HSJFbrsMjth2W0wFwYm2xAYA92uXOY3KxI86Pnhti5bKlbJtG7fLFviCKzZjaYbFWPpFdysd3X9ucbpWXtbn6HJPCd488XZ7/M8e/c1PwyvodPY1FcZlgNB9fCT6E6H3rc4rsMIUWbue7Fo3FYQoF/RGVhynQ+s+VYztpwu5Yy27wNtg0+oIMEEaEflWfjsHhKlOVWi7SWtv4+xdwmKxMKkadTVPn+fuD8eoKcwZ5g/QjQ124uaRv5f8GhOHzTGfw+VHXtkHLnBjk4+4n8K5lqxv7mexdoK5GURpptyojgOMXEGVbpy/yXNV+U6fUVYv92zFXyqw5Zjz10zbe9Mbgc/CfxFPzDbFr/EVPxobZjdfEp06HxD5E1ZweEDtIVboI1yQSNt1MMPas++CuW9p+W3zG1MGKM+JdeqnKR+vKKVkxXaC+NwZW4Db2GysW0neJ25aV3BX17ybha1rJzCU2G7AyOeymorPH3JGcrdA2FyQ/wAnBn6mrr43DsysJsEbpclkJ6i4BI9GWPOjZ+ornb2JVm8JBEDUaiD5jn5GDvTrbVLi+CMoF5bfgI1uIVe3rESyEgH1g61DajrTkrIDZYmu1HI60qVgXGjiQHxW7i+qkj/TNMfEYZ9+7nzAB+utSrxMj4rVwekH7jUTY+0fi0/uQjn5iqlic7b4eo+B3X+1tPbaq+NzoJNwsP6gu/qAJqUYbDt8OSf6WAP0NRcTwwK6iVgb7aaa9etWsPSdSTs9lfXyK9aeRK630B+H1dfU/wC00S4bh8M1y4MVdNtO7cgjcnMggaGTBPI+lAbeCQvCyu5GUkdP+arYmy0mWZsoJGb6fX7qsvbQjjbNqHLygoApYLO8xIgb+u9Tm2QsrcPo0H6nX61TJTulzgco05wKny2GGhCnyJU+2lUWWb3KuMvMdC8eQ1/4qXhzZdc1xfUafWPpVk2lUAgRUtjEsAIAMnnpoPMT91G/A02fA+HWbmEd3RWdbgJYOVfKTbGUa+EmWjwkGTqCKK2sFdtOi4e6Gt2++ypfAygd49q5LJrlORm8oqv2c4bhmwaNfty1zE90rqYdCyjKQRuARt51bt8NuYe1L4u2IuXh3d5fDcILqwFwEOMwYtE/E012FWfikr87NXW3G/03OZpx0Ttxx9dvqPwvGjYW2b9i4jlrVp73xWjbw9z4pE+KBHnuKxvbzi64rKFtqqWywWCTmBZmza7TMxyk1tbvELltrTYqwwDAqSgV7ZV3DmMozjKmbwmfhnrWA7WY5XuIVCR3aZigCy+QFiQNJzkqfQVVrKPc1JuOtt09N7Fik33sIp87W16mYwdmOVHsTdAYg6Exvz0G070AN8gaQPWjljijFQCFb0I+4x91cxJM3wJxu6rX3TLJAGv+UVZ4TmVBCtEnaD9NPoarYrxXncgiR0PJTV7hJUWx43Q66mcu/wDUCKc9EBDcTj3B8KB1jXcEHnpyruGv2r0hlKkfzAffQnGWXF0sHnM51GxmTI6UT4enibxXB5gEj56aik42EnckxHZ1T8DfLeh93ht23tJHlqP/AFNd4jikFzLmMjZk8MyAdhpNW+G424JzFmHVlP3gTS1QtGUcJxS5ab+GXtudJQkT5FeY8vpRqzJ1cgsd4ECecAaD5Uy5dV2BgSBEgg/8iprdSJ3Q17ktKlPpSoiIFxjje0T6Mp++Ke/ERGqXB6rP+2afxK0LBAW53oadIOZQNswExP4bCqy8THMR9Pvplag6U3Hf0DTqKpHMcuYuw3xR81I+8Vb4Vi7KZkEFbqlSFgmSPCQJ5H76q/4khPL6VFevJEqPEIIga6EGhRbhNMVRZotA5bxR+hEg6a/OfSq+MxOYnzU/8fjVnjwP7wxhgG8QDCD4vwmaZhuCXbnjgJbIIDtop/t5v/lB84q9kk5ZUtSrmVszLVtyLSnKTtt6DrVs3ZENbb/1DfdNcS2FUKDMAakRMCNuVWeG8HfE3MisAACxk8h/Kv2jyjzqSr2XWp0nVl8OR2FxVGtWVLNZdSncYGB0qW0p0HQfef8A9a1vDOE2LNwC2pxVwNqYGURAILFsiHxAzLxlO0SM/jMI9q66NbbRo0IMCAQCTBOhGsVnRptNXNfFwoxp/wBpPTdvn26fc03AO19uxaW1dsd4Eud6hDwQ/IkRGn6FFj2lTEYJk/eLdq6wutctuhIfOzMFRjEEAwCCd9qwJrlehVMBTm8y0d79fkzz6GJnFZeLWPXuJOyvZa3CB8VaXMGDd6vd5SV5JpKkc4mvI+3HEDdxrEwMxddBAhTlU+sLqetS4XFMjKyMVZTKkcj1HnQbjblrwJ1MST5liaxsfhP6fDSd77L5mjhK/e14rbd/IhsWQI0HLlRG4EaZt6TAKkDnE8qpodPSnhiAB+v1NcmzoyjcXLccDkNJ13Borw64w/h51zLupU89SAQeUwdN6C4a7lu3CZaNQDrJy6DXlJ9hFFuz/wDDW5ibil1HhjTxZ2Gc67wD9afOOtiWhTU4Ob9vNsix4EgaA5pI6eE9fOrPDUhmPehZiJZIO/WrmD7Oti+9u2yltUCkq2aBmtlyMwGgGUiT1FS3uwV5Syh7RZY0lwSWDlVXMgBJFtucab02SnLZaGlTwWFUUp1GpWV10v7AriHC2dwwNtjO4uW/5QBpnkVLhMI65pLrrv4GHsJq0vYzESR/D8JhiXAUHLbOpaI/7qD1J6VXxXZ+7ZRblwKFbaGUtz1ygz9k0G5NaofHs6g/01f2+5FeugtMqT1UR7+dOW760/iGHdHAuTMbxFRqtSx2MJ7kve+RpUu7pUgFji95MUVKM4CiNTrJ33np1qDBdn7zk90rMF+JtIHhLa9NBVd7vdsYBUN4gNNAdQN9dKu8P7XPhs2QZs+WQRp4cwGoYRvU+MyvEStt/BZ7K/TbKm7PRrz+w272XxRJmyRA11UddTLeRqC/2XvzGS2IEliyZFGYr4nUkAyrCN9NAaut+0LEyNLa9PBy208pzH1ZqWM4s9+GdpG4XZVzGTA2GpOu55zU2BwUcTNpSasP7XxcsLSV6UfFs0treY/ENaHdnIt25bUKHYHuxHNbbfHrsX0/pqviL73XlizsYHU9AAOnQCiGA7P3Ha33ivbtOwHeFDlE7bxuYEnTWth/gFnDKbosPNi4pDZszXFBGZ8o0AAJMRPhrpc1DDaQV2/zc4y1WvrJ6Ga4f2NfvbYxSslt9AQVJzbqrQTlmCPXSpeP4fD2Dai2EcMRctq5Ym1sCxn4joQD86JY7HJbTE91eF7vyHtIksyN8TMf5QIB1/lFDOKcOa7ca7iE7t3VgiropdEkFnkzI2j+UgxFQOo6jvUenT26fmxPFd3/APPe+/8AP5uEX70ozFhZthAyogVnyagZWJFtD4tkzN4lA8wfanDDDX1VGlbqgw5fOIOQTnEyQJHKNtKE3e1V9ES3bYJkUoHQRcKkk5S+4GuwjaheDueMa8+dc5O0K6pPiS19zt6eHnXwcqyas4tpLnS+vuvPoGVWTHU1oL/Yu59h0cHbcHlvoQDqOf40JtCyVGbvAeZXKy+xg/WjXZ7jIwysLbWWzGT3iuhGkQCJWPzNdxiKtS16Xwto/c83pQje0/z2AGJwT2nKXBlYbjTmJG3kRWd44hN5ddAB16k1ueMtcxVzvBaWYAPdsHmOZjyI5cqynaPAnJbfXcrrrG+gA2HhO/Mms/tSbnhNd7q/zLvZ0LYhtbJfVIbhnTKQQ5YxGUiN+cgztVg2coksD8oq7wq6bWB0XcMS3PxQAQBJ5jQxzoDdwbMvhdPT4D9TXIxozk1lTfojqsROnCKjs+XfcHEy9z9chWi4FxIJaCOrtbPIqSNTrG+nlQX/AA25LHw+IzowIiBVnC4y4qCEkeh/OnVqVSm7yTV+uhXpVIyVou9uhp+zFi23eILl22DfS2MjqFK3Q6SVZTMKGH+ejKYe7lm7ibyM6tni1azAph+9aTAIYK7LMz4qD9ncHhzg71/EJaJF0KDcNwD4A2UG3rPyoliuAYYfu6hMrXu6mL9wOO9jOchBUjLImee1Minl/k3akk563/5T2S5bLbYPERP7wrTbJVXw6FWK2rV5jdjQMItgMZnKOVVeN4G6hw1u89p0F3KhVMpItqJJ8RA8TFSI3X5VJc4NZOIGHXEXravmL/8AUq4fuwAqEfYfbR50UihfaXAdzeRHu3lQhrk3iGyu58RVreYNJAkxvv1pSvZ6fMEGt7r9Lf6UuH0/P2BnEXvKCuJJZ2cd20iCqg5tBt8S8tY8qgsWyRNVuJ4jNcRe+F0KvhIIMTEzABHzFbLsAtsrc7yz3pDLHgVokPzcwPTnHlVrBwhKdqibVjBx1VqKlTsnzpoZzIaVeqrhRAjDkeXcYUx5SXk+ppVq91hP9b/6Mjv8T/kvgeXp2bxN1yv7uxyBQ2W3MKyyGPWQZqG3wbJdtNdtHuHuFAzKQjEyBqCJgwSJ5Gq/DuNXHTvFvvaY5VMXHE5VgDQyQI0HIGm8Rx110yly6qcwAJKSNCSp0DdT51k1EmnJcW9+GbuDclVjFve6+N7GkOLwtvUd1lVdgFZ4TMAAQCwkMhlj1FNxOIKXLV8W3ITKJdAqvEkGG8QkcyOQqG3xG3kyKHdX7wZERwMtz+JlzEqoKwRpOgG4EV3DXMQbQRktqpAUuzCFZbZQsco1nLzO5A6RLQr93NPjm3zJcRhe+puL34u/g/ubTF44L3l9rubDXrPhRjJ7wiAqDzG8bH0oO+LxN02nOawxTumYHx3GKlkBU/BmIIVjsWNDOA3LCl0vMCVMJcDAgLOvdSGhpOYQJ05UQy4rw3GW5btwFu3JXvGtqxyXGVgSrKp1bfc1rqMY7W8m/Tjr97HMtybs7+a9+eg+LNqbdq2XN4aKrB2ZIVkuPn0TVmUg6aTGlUsgS5bGKYOlwgW1R81sMngm5MZ2AyrI0Os1e4hZ/dridwqxbOcoilmNoqRce7cPPTReeXnyEdo+0NoKbVoi5DhlIVVS2o2RI+LnJ8zQinN6a355/ge0orXgG3giYx/3m2rAMZ+yANwQNiCI0PWouJ4UXHa4tk2xEADwLtoYcBm5fCoFUMTi2uOXdizHcn6f/wApXu2t5nIvZSCFViFAYhT4WPXrymqXaeGacZvla+qNnsntB04uHKvbXh+XqZPiN8i60EjKYEGNvTzr1zhmBtHhVq5cIVnJJuwCw8YUat6RHnXlvaXBC3e0M5xmPqSZ+6a9Hx1zJwHC+eU+94t+FZLqSgk4Nr0diWOVt5knyAsXiu7uHIwZARBIAfz0B9aixXExeTIEChZaSZZjImTAnn13NLtJd/6m5t/3GP1n8a1HFuDWsPhmcsxPdlbQdhpnmAoEE6E9RptVqOIr1Y+Od4+eu6a516klsLmyxpqMmklb15tZb24MziuIhrORA5jKsmNANdFURuNzrrRjs/hLJsoblk3GlgSOcE9XE6FeWkE86GYTDKoIVw0hSNI1OYMI3kQvuat4PjFq2At23mIYmQqRBUAHlOx8O3incVZwEZX82uOl2Ve1cud22T59LhLEWLdu20YbXJ9ogBdImc5JMh2BET4RVHsjw5cRfFl7eYbAeMCSwUEldt99qixXaG0UCrb1yupYpb1LDQ8/ta++9Hexd+2l7vFYLFkgjOJuXXyhEXvDGYHO8CPgp/aEJOMc/Xkj7MspylF7LgxXFbsXbttGPdd6xVZOWAxCmJicsa1Yt9q8WAF7+4QpBAJDAFfh0YHaBVEqC8sCFLamPszrHKYrT4DsbaxCZ7N18sx4lWZETppI8656CnJ+E72tKjTiu9V11tfX7lFO2+Kzhi6MQCpBtpDK0SHAUZhoN6WIx13HNN0BgiwFVQqIoPIbAeZqjxng7Ya6bbHMNCG5EEep8x8qs8FxORbhylgVynyB0MmD18uVWcJTlWrqlJvX6IpdpdzRwU69KK20durS+pXvcKZCTlyqDEqUcT0lXrX9hXtWxcOIcoCViS6GVZgwhT4olZnYE1F2c4TbdLma2RbaQAZJUSCWRubJ4JA1IY6agEbcwptubLkAqx8RnKVeCrz0Op2rV7OoqWI7uT4evocr2jGKwfewWqabXk/5tc39rj+AyjM4LQJ0unXnr3dKsv8A/CQ54qwD/cPzpVuf02F/2S/PY5nva3+KPNeH2StpSQdy0EfzQBoSJGgPtVdnuB8oO5gZTA1MR05xRXitxDhUKtFxYtlNcwK/Dp0IkTG6is+h8UXJkcjIg+emlczLxSWVWVlv1OlgrLV633NF/jd3Kih4CRlgAEQCAZ3mDFVL19m1Zi3qSfv+XtUNoiNK0HC7GEJAc3DAkmDlnoAus6+mlUJRk5OLZ1dOpTjTVRR3XCKnAuItauqymCCGHqPwO1ek4zi9q2Tihc0vWY7mZLONAY5AQQT69a834w1g3JtfwlgaEgmRzCrOX5mnWcQHWR6H1rd7NarLupP9O3munszlO3KapzWIgv1bro+vui9ju0V+5aW0zwiqFgaZo2zHn91Cqs2MMbjBV3PXQaak+1aLh3CbNoF7jKxUxpr4/wCRV5tt1PkINbk5woqyXsjnoqU9zK0P4taiG66H8Pxo/wAf4sneF3VR/SOZ3lyPibXYfM1k+I8ae9psvT028gPIVn42vB08st2WsNTkp5o7HOK3My2jzylT8iPzr0jtDaY8GwKIpZmFoBQCSSc5gAc684sKht+JiGU6D7JUgazG4IHyNewYGUw2BJYAWghLHkhtsNBBliHj5zyrmKjtZeZu043Mb2gwbLdz4qxesi4ZDEqeQ3Cz09day9+2XBvs7Zw0KOQA2E8jAr1jj2Ce/hLwxFy2y5S1thGYEAldAojodTXnvYbhpxWKs4dyRbckv5Iom5E7EgAT5iplVbhlVlb5+oJUVTnmd/t6Gl/Z72JxePtl9Esl1Pe3N3AkMEgZjy1kCZ3O2j4r+xtrFt7ov96EljbyODl1MK2ckkfWK2Cdt7Vsd1hbJdLUJp4La5dMikjxREaCPOivCO19u+/dsrWrkSFaCGHPKw39KmhiZQl4Za2sQSo5o3ktL3PAOLYS2ADaBAHxEsT7iNKGjhDsgujNzbZYAEGQc0yRtpqaPdveDthsVirWVltauhAJXu2hlg9ATlPSBWS/x8hcqCBoImfhEa9Z3+dKtiataCjLhk9GnToycoN6oKWuJsgUK76k/C7AQByExqSD8qO8DwlzELdLNlW0mYZ7aOToxjxCRotZTBOYzTMR6zzOnlW07J4jLgsY+misARP8jRM/3CqdWNtkaLxspaxfyRm7WObKHfDoEOmcrAzR8PgI10rS8Ewl50u/u9u0UcfHlVssgghC5lT5bgxWQbFC9bZC8aAqCQskA6Rt9edbHsnbNq13Ze6sQWysoymSdFI1kEEk9NKUoZLMb/VzxEXTnqmEOznFlUfu9xoHxWGgCCufwajRizCZmQCvODmeP8cuLinYALbMIh3XwkyEMaDMWImNIqj2wvKzBl+Frlwr6SBI8udBLl5sq+IsitMTsduY09Kno1px8SeuupWxEoVPC4rjTh28j0bGYUrccDvIDEDV9gTHOlRO/jGzNtufvpUz+sxP+cviyPu6P+uP/KPKbkI7Jk8SyGLiSCNDlWYGvMydJ02qG4JM5mY/1GTtGh/Cp+P49bl97qGc622P9/dIHB882aqKsY3rQw7U6alJavX0KFT9WmxawuNAdRpDMBJAMAmCYOmg1oljhBsnP4O8YPm+EhDI0GglRy61nGuQ0x5kUUt4u33QR5IFzMJMRoNJ6VSrR8dzQo1p92oKVuhztRhhbxTR8LQyjkFYbDyma5wnHw8HZtD0B5H8PnVjtKRcsYe9MnLkPQ5Z1n5H3oXwtcxKkxIMTzgExpzMRUmGqypuMluirXpqpdS5NXbsN8QOUD7UxHpGpPkKtHCOlhroGW0CJY6XHUkBig5ADePc1n+EdplRh3wJAWFIAJzGPF4tBpPI/iKvGO073/DGW2IgbkgbSx1+QgVs18fGUfAZtHCNPxF7t1wgW7lu5b/7VxRGswwH4iD71nlMVsuD3BjcBcw5/wC5a1T5SU/FfnWG29awYTbvmepqtJbbE3fQa9e7RY9bNjCozvbDIgDIDIK27emnIgn6V5HhsI1xgltGdm0AVSSfQASa9O/aKmVbCnQgEDQ7hbY/Coq26LWEg5zsgb2h7TqbJS0HhhlzPuZ33Mk1nezXE3sm9cWZFk21b+U3GHPqQG+tU8bi2uROsaAD6kDqaluHLaFteXibzfYD/KNPeivCtBtXNKWp6F2fwdq2tm537EZBKBdBK6yRqRJ513i1lLFm5et33FxWV0BUDK4YRrEkET6iayfZvilo2xbvubbW9m8UFTy8P49Kk7RcStlVtWSzLOZmafFG0ZtY1qO2pasnTehqu2fbxSbbqJe9hrZuDkB4xl+cn3FeWdxmYhQQOQ3Mesa+tEMRw83LbXA2qKJXUkjaR0A5+oofg75UnbYjXzEaedWoSUkZsouIUTEq6srLHd2iECwNRGrtu250rS9nsJ/9KxBJIztl5bTbH3TzrK3bYH7u6qQLiMrwfiZWYN6eEpRUYtxhXsoxCxMaHMdJGonlpBNCpx6jqUHK9ugOTCK9ybWiFwBmnMQObR1yk6daltcWY3GZo8RjTYAaCKCtbJQsPssAd5GYGPQaEVPZO1SOzViNXTuHu0l1C1lMwUJaBkgwS/p5AUNREGc5wRlOgESY0GtVeK46SiqsZUg+ZJJn6x8qiwuJCOjMJAOtRRjaNiS95HsAtzr11967VDD4O66K0t4gD/3DzE9a5VG/mW+7j1PJSOXpVgGq7mplbSa3KL0MqZDfOtQn9fhRTB3VRmuMqvlSEDCRnYwpIOhgSY8hQy4xJJO5NV6n6mSR2DNnEK2BdCRKOGUTrrpp/qqlYteGdjy6jpUGCwneuFBA3+lK3dI0PKo1pcecex4d9Z2jlG8+3vUE1O7VCDRAFOzXFv3fEK/2T4X/ALTufloflVzttwrusRnX4LvjEbT9oe+v+agKrWxsP++YApvdsar1IAMe6yPUCopeGSl7MetVYl/ZFgy/EA4Zl7lGeVIB1hBqREePnppXo37SMO1zDXXeHCL3iQIh1jOdyPEoJMcx1rx3sfxV7OKQozLn8BKnWGiPXUA/KvRO2Pas2ZtXGNwkEqpVdZlfEwEldNudGbV1FhpuUXnjwBP2YpLYi9uy2si/0m46gkHqVBWfM1meJYdrV4q0AgzA2BNGeweMNq73Y2uLDeqnMPxHzrZv2TtXi+IcSVLQOXhBM+Zqlia0MNHPPl2XwX1uWKcpeKo//Nvi2ea2XEloA03qm91rhYoDAEbbDr6mjvBuyeIxwYWLZyhlVnOiBidmP63FeocJ7G4e1Y7opnRRNwkQWaJYmfQADlAqHFYuOEScldvb0LeNxblajHrr5swXYHg7s4uEHJBGvOeUVquPdgMC9i7fuMcMUj+IokFmIABt7H5QeZOlEsKAniAjnA0GvIfdWc7f8Zg28IpkW/4l3zu3BoD/AGof9flT6lScnShDRy8UvT8ZBOEY5+bPKvXl/nU88wqubcH/AMdwENuBmBDL8wgI/sqbF4g21zDUE6Tv9KH43ENbZ0Hwkg+0kEdNGPvRLtGirawgESbeZiOZYKNfnNaM9WkVISyp9Sh++yGE6P8AEBzgyJ9DTEUDb/mqpTpUgJ3NSEbO4tZaR0FRuJFccHNOmuu/XamrcjekI02H7c4pUVQ6QoAHgXYCBXKA6df17UqjyR6BzMic1Iq6CdfKKaVmpW/WlW6RDMgxBgRyPKo2jLM6ztHKBBn1n2rtwSaa61FN3Y+OxLw+9luK39X0Oh+hqxjrWW4w8yR89fxofVu5ii5zNvtpUdtbjr6DLiVE2lWA4n86jvoJ0ogICaKdnOK9xfDE+E+FvQ8/kdaFU4UGrqzDsafhmGsniFvI5ym8hWB4fEwMb7Tp5edEv2kN/wBaPK2Pqzmstw7GC0FuKf4q3Ay6SAF566HX7qL9sMUXuWbpMm5ZUt0zKWBjoNj86gek4+6JE/CM7MXoxSGdp+6Pxr3DgIBw6+eY+7GvBuzjziBHIMT6RXtnZPEZrCnpP+41idvpujG3D+g+WmHl5uPyzX/dBjs8tvCqUQRLvcMb5rjFjMbiCNDtRTiTJett4gjGJIHxCRy6xWMxVtgzsv8APAP+Vd/qPlQPi3ad8OrFpYjaBzjQnpU+FxFHGwVGqtUlv5dCGjKV80d46/yEuJ8VFlnMhu5LFgDI8AzEfQe9eWtjWuu1xzmZ2LMepJkn3pl3iT3HdiTmuE54J1BEEH5E1Hbwmkq3yP51rZP7jqPlJL0RYzeFRS2vfzbf2sQcat6huoj2/wCDQ64x8OkQoj3Jn3NEcfcJtw0kg+w5xQ24+ZiQIHITMAaATz0qVEEtyypmKmCgiPKqtp4EHWk14+npThg22aZcHOpAactmecUAjBdFKoihrlIRZp123oD19P0PnTa4+1PjK2g1q5ATTmumINKfpTp60xsKIDVjDJpUdu0XcKoksQAPM0Tx3CzYKqx1gnaPx++ihMo3l000qAiKmc1ETQYkNFKuEUopCHKJotx/jAvi0MuXu1y6REafWRVe24Hwr761UvvLE/rSmOKk1J8CsHuwy/x3PS0f9y16r2fxRTJbC+Ey/mee3lXmHYABr7oTBa2fmARI+tep8O4W5dS+2XTLy2MEHyB9qx+0XhpNwqt336I1cPKLpZJZLa3Tvm9tky4tprYusWNwM2YIRGUFtApJ8zQDEWgxcupGYzqJEchR/iKgJ4WZmUglSCJEifLbWqTXgPiBXntyNQ4RYeE+8U1GXxVreX3LMIqUJRp01NOyeV2lo77a+XBgeIdlifFYKgkmUJAHkRPz0oZi+FXbCBrgAUmA2ZSC0Exod9/avTLiIwMRMadawv7SroXurQ2gvpt0H/5e9adFVb2zxkvmV8UqWslCcX0aVl76fsZPiWJB0HzP4CqiCpL21MFXkZbZIoqUWFIOZsumhyyPQ66VFOoFSXTpQYEQWln1qfJUFjerwfyosSIe59KVTZqVAJUrjCu1winDWR1PZTSWGkfWorZhpgH12+lTX8eWGUaAchPOmyCjvCsS1q53iGGE5TExOkjzjn503HX2YySSSdTNRLUd1qKEdtNrrrUbb1LZTnXb1vSaAiGadzp1lJ0prLGlERaAqvcXWpLV7TWnXxK0BGj/AGcWAcUSSJCGASJMkTlHOBO1eyYPFZWUnQA+umx+cGvnG3fZSCDqNv1yrR2+3OKNs2zfYAiJMEwdwHjMPesPtHsyeKnmi101I3Bt3Pf3tKSCCCG1Vhquu2vQ7g0y3gFVpyiRy5jzU8x5V4TwTthi8MgSzeIT+RsrJ8lcED5RWmwv7YMSIFy1h3/9kPyIaB7ViVOw8XSb7qSa9bO355jsjvdHrB4ZbfxFEP8AlH6Brxv9tOECY+2EUKvcLEc/HckmtVgf2y2//JhyOuS4Gn5MB99Yn9p3aezjsUlywWKLaC+JYIbMzEb6/EPbnU3ZGCxWHxV6sWlZ83XyJnOo45ZSbXS5jLgpLTr5ri7GuyRGzia+9T3PhNVLbVOT7GgxIZhxJq2FpllelTqs0mFDe7pVYyUqA6wMmpMvhnnO3KKiFEOFWA7FToIn28qcMBzgelSWiNj70UxXBGHwrm57cvKgrGjdMbsWsRZKTI/X41SiTU74gsoDE+Hb8qnwGDDKTrvFDYduMioXvDaruIwDqJ3H1+Y3qpFNER2AZmuXz4jUwqC4NaKEK2smp3OlR2hUkUglU04inC1504JypXActpUoFcAinIKcAej5dfamZtZrtzf0phFNY4Y51p6JpUU1NPXaiAgA1q8mwrjqCAFAPnFWbOHPIU1sdYYq1btWR+vyFdWwOdWsPaJYACZ6D7qARwtjr91KjC9mMQRITQ+R/OlSFc8/ohwy/kaefLWKHipbImnjDZcMxiwcxBJjTZdevWgParhmR+8X4XPIGJiefUfcap4fFFTM0TxHG1NhrbKHkeGSfC3Jh5jzpmwTOpvrXpnAuF2jbV1jKw5bwZ3HIjX2rz7B8OzsADA3JOwHMnyra4HiKWbYVQXRdApMZiZ1mNJJJ1MaU56gNH/8PW3WUUkHfly+1P3Vke0PZ9FAI8MaT6aCevvzPpWhs4pyDdwz7LrZJ1Eak5RIP0Jjeq97jKYglLiuoYxtGbLocq6mBr9aAjzW6YJjl1Hsai1NavG2FBItOzrsRlbTL8WaTtPLfageLtak6zOpPmdPnRuIrIKc1KP1+VdoBI0Gorlwa08LrS01ooByprIHOrOFw4YSwmo+IBQ4CgAZR70+wCLEoAdNtxTrVkEbj0pXBKCNxpUCWGJ0pjHInvWVzeEfKnJamnWcHGrGT9Ks27WnPeg2Ebatj9fdU6L0olwfgj4h8qLmj5D068xtW64T2NSwwJUuxGUB4ykk/ZkGG00M76c6aExHDOz928RlttlkS+VsokgSSB516Z2M7FYNGzXMQr3VmU+GAOk71Lext7uyqMe7iD4cxyg/CNJkSBG80PwfD2dCXkwwMwymTJA200gx70UwGjfG2gSBjmAGgGVNPnmpVlzwNjr3e/8ASaVG4LHia2alAipb1kqYPyqOi7rRgOLEidufpRVcDhRqb7n+kW4PudKFxSNAJfv4tZi2pVJBMnUx/Mfw2o7w3tCuTK0IJn7OvmZ9+ulZMHpXVpCDuIsjMXt3CI5AkNEanNsfmedV/wB9DMRdDFjoLs+IA/zAaEco/KquHx5XQxHoKvtY734m020mfQg8qAio6lBrqDs42g+Y5+Rp9qLhIbVo30100MdeX5VGtlkbw/DymNRGuknWuW7CPBU5H6HRZ8jy96QRlzh7AwRHzG3X9dKp3FI5UWuOxhbhg8jlAIg7+dTJwIuCwMjUgIQZ30APPTYTSuIz7uPX56Uk03ovc4UEMOSs7EjT5ETOlUMXZysAKcnqBljDTlga61X4jaAbQ+XtVnD/AAiDGutMez3jEzGv/NSMYQ4bWatRGg361Bhh4oHppR7D2baQWXP7aeYHOopbkiK/DeC3Lp0GkxJ0E9JPOtXwzsZb/wDK5LDcKQBsI1gmR151EvFJUjQIZIjSJgGB5xTxxB2EJ4V03Oumgn5CmNhNdwt7OGs5CFULqpMEljoG8ztrVtMerwEHeCcxynZxuxk9dd+tYfDu1y6LYzb/AGdSdNR5V6L2U4OMP/FugR0zgljOpYdRtHpvSjdgehO+GvSO8G5gwD4o0kExBrV8L4WLVsKhMSWObWSTJ1+dQXG7/IVRSA32gpgHcqZjpRWwGgZsvymI5RUo0H/4O3/3P9NKitKkA+Q7ljOJiDyM0OKxoaJ23YbgEVDj7IIzj51YqwusyI4Ss7FE02KdXIqqTHAK6KeorsUhDRFWrF4qdD+W3KoBXUPSgE0OHxOfRiAPlvHvz51I/BleVVSfPpvMRz5T5c5oLhrgG34/hy/OtBwziA5bxzaFMH4TIOms9DO9NsEqmwbf8N0FxOhJDDfxIT77e1WMPCS2GbMMwJRoDLE6R9ogzSvY8BiQCzzIJ6R5H9AUMcmTIIO/TfXblSuKwRxfEA6akA7gZdZ6nr05H1rN8UebgIEabUQiTQ3H/wDcjoBTo7ga0HW/uFOsYN3EAEDc9Y3qxwazmbXYCfwFaHB2lHxLtqp113nl+op0pWBGNwHhcCVUR8/z9KtIpA1Eevtp+uVa/hPATduKLi5FP2iIka6L16RvRHi2FtMzYe1YSQQe8JMgn4pUKNI5DyNRXHmAJPWNaI8FZRdUuj3La6uqmCQNTBrUv+zRmUG1ctux+ySVG2mVjvOgj67xsOy/YlcLaDX7Sd4JOcOT4tYESBl2gRT1G4Gyxw7sor2xeUBWe2VHhUG0ZMKMsSQCRmqzwjBXVnvATuHtlZRs2xBb0360Tw3ahGuIkPJ8M92wQvzCsRDc9qKXeIKuWZGZsq6GSfQ7CnjCnwnBqGeFdcrRrIU6aFeoooykxrEfXyqNrhJge/5VLQEdpU03B5+x/KuUQHyVbanlZBHyrtKtCOxWYJK11FpUqzmWx2WuZaVKgE4N6f8Ar2pUqQhtEsNcOU/0kfo9aVKgxF/FXzsABtsNRvsemn1NR2bIKknWlSpo9FkYcJZ7wfFmK+Q0XUeeprOcQH8V/wBcqVKnw3GyCXAV8LHzitT2dsq98W2EgnfmNZ0nTl0pUqEtxR2NEnHrneJbGUBluSYltM8EFiY+EesmZqri+L3e7ttm8UEZue+/rXKVRjz0Ts5gUi3oY8OkmB4G1AnQ6fU1p7llWU2yJUrBB6bR7UqVTrYhZjsz4fGW7Nu45tmfC0NAEwASJEVPdxbPacOZKYhkDfay5iu/pSpUgmoN4yo6tHyirDUqVIB0UqVKkA//2Q=="/>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5" name="AutoShape 4" descr="data:image/jpeg;base64,/9j/4AAQSkZJRgABAQAAAQABAAD/2wCEAAkGBhQSERUUEhQVFRUWGB0ZGBgYFxgaFxgXFxgYGhcXFxgXGyYfGBkkGhcXHy8gIycpLCwsFh4xNTAqNScrLCkBCQoKDgwOGg8PGikkHyQqLC0qLCosLSwsLywqLCosLCwpKSkpKSwsLCkwMC0sLCwsKTQsLCwsLCwpLDAsKSosKf/AABEIAQQAwgMBIgACEQEDEQH/xAAcAAABBQEBAQAAAAAAAAAAAAAFAAIDBAYBBwj/xABDEAACAQIEAwYDBQYFBAAHAAABAhEAAwQSITEFQVEGEyJhcZEygaFCscHR8AcUI1JichWCorLhJDNDkhYXJVPC4vH/xAAbAQABBQEBAAAAAAAAAAAAAAABAAIDBAUGB//EADMRAAIBAgUBBgUDBQEBAAAAAAABAgMRBBIhMUFRBRMiYXGBkaHB0fAyseEUI1JTkkIz/9oADAMBAAIRAxEAPwDPLh7N34Sp9CJ9q43CGUeBz6cvy+lSd9Yu6HIT0YQfrrXf3KB/DuOvlOZfZprLTLrB9zD3PtW1fzGh+n5VXusoB1dTyDaieWo1FF5vLr4HHzQ/SR9KFdo8S72wBaZWDA8iI12I/KpIq7sMk7IHWeJX13AceY19xVlePKfjQr9RQe3xZl0YH7/vq1b4pbbcD7vzqVw6oYp+YWF22+zKfv8AY1RxXDhEjSqxt28wKgmeQid+tW3fQw3yYR9RpQtbYN7isYNVFEcHYVhoRPOhoGbTVj0Gg996uWcKyiTbHqhIYe29MkrhTGYrgqt5HyrPPw9xuJ9K2Rw5ygh9xOVhqPKR+VVMoUwwg/f6HnVmdGvQ1nF2fw+JXhWpVv0My4dgPLof1pTreJggqWRhzUn7xrWmu8PV+QNDcTwGNVMeutRqomSOIU4R+1LH4YQt4usQA0ED0BBA9hRD/wCZ37x4eI4a3fB/8iDu76xtDqNR5EVhsTgGWJG/Sm3cO6bgr67VPdMjsbvD8JsXJfB4hbpOps3It3xpECTkufIgn+WqNjAvpp4rZZWQiHBYDUqdR8wKyeFJZgFHiO0GNfmdPetlw7CzbAum4Li6BmkEQAQoPQSYqKdo6kkG3oV+NWxntep/2mob6/F6J/vFO4kXzjNLBCYYbmRrm89fOmpdFxzDKNAQGIElTMTypN3aYoeFWZHjLh7xVIEZiQR0g6Eddant8OD3sx/mGnI6TXeIpF23Ijc/6RU9m4Qxj+cf7daE9/YVPn1LfEFywI9PblVRdanx2p02pltKEFoGT1OxSqXJ6UqcNuObithtLkDydYH+oVJ/hloibZK+dtiB7AxUI4raPxyP7lMe8RXVw+HcSuSeqNB/0mqiJ2POEuL8NwN5Oo+9YqljmuZYdF33DSPYiRVz9wcapeceTQw+omqeOF3LFwqRO4BB+8/hUtNeJEc3owMloM4/zem1UOIYEZm0A0nT0oxbA7xY8/uNQ44SG/tf6RV+xVuSWVKW1yrJ9Yjberl+54fHbYeYAYfTX6VXVGNtcpA9RPIba1d/ihdcj6ean8RVF7llDLYyiAIqzbkoACR4jMf2k1DcWBU+DtF08EBlbnMHQjl67+VMY4I4Pgd+7ba5bRrioYYiCQYmco1iOgqk+o11HSJFbrsMjth2W0wFwYm2xAYA92uXOY3KxI86Pnhti5bKlbJtG7fLFviCKzZjaYbFWPpFdysd3X9ucbpWXtbn6HJPCd488XZ7/M8e/c1PwyvodPY1FcZlgNB9fCT6E6H3rc4rsMIUWbue7Fo3FYQoF/RGVhynQ+s+VYztpwu5Yy27wNtg0+oIMEEaEflWfjsHhKlOVWi7SWtv4+xdwmKxMKkadTVPn+fuD8eoKcwZ5g/QjQ124uaRv5f8GhOHzTGfw+VHXtkHLnBjk4+4n8K5lqxv7mexdoK5GURpptyojgOMXEGVbpy/yXNV+U6fUVYv92zFXyqw5Zjz10zbe9Mbgc/CfxFPzDbFr/EVPxobZjdfEp06HxD5E1ZweEDtIVboI1yQSNt1MMPas++CuW9p+W3zG1MGKM+JdeqnKR+vKKVkxXaC+NwZW4Db2GysW0neJ25aV3BX17ybha1rJzCU2G7AyOeymorPH3JGcrdA2FyQ/wAnBn6mrr43DsysJsEbpclkJ6i4BI9GWPOjZ+ornb2JVm8JBEDUaiD5jn5GDvTrbVLi+CMoF5bfgI1uIVe3rESyEgH1g61DajrTkrIDZYmu1HI60qVgXGjiQHxW7i+qkj/TNMfEYZ9+7nzAB+utSrxMj4rVwekH7jUTY+0fi0/uQjn5iqlic7b4eo+B3X+1tPbaq+NzoJNwsP6gu/qAJqUYbDt8OSf6WAP0NRcTwwK6iVgb7aaa9etWsPSdSTs9lfXyK9aeRK630B+H1dfU/wC00S4bh8M1y4MVdNtO7cgjcnMggaGTBPI+lAbeCQvCyu5GUkdP+arYmy0mWZsoJGb6fX7qsvbQjjbNqHLygoApYLO8xIgb+u9Tm2QsrcPo0H6nX61TJTulzgco05wKny2GGhCnyJU+2lUWWb3KuMvMdC8eQ1/4qXhzZdc1xfUafWPpVk2lUAgRUtjEsAIAMnnpoPMT91G/A02fA+HWbmEd3RWdbgJYOVfKTbGUa+EmWjwkGTqCKK2sFdtOi4e6Gt2++ypfAygd49q5LJrlORm8oqv2c4bhmwaNfty1zE90rqYdCyjKQRuARt51bt8NuYe1L4u2IuXh3d5fDcILqwFwEOMwYtE/E012FWfikr87NXW3G/03OZpx0Ttxx9dvqPwvGjYW2b9i4jlrVp73xWjbw9z4pE+KBHnuKxvbzi64rKFtqqWywWCTmBZmza7TMxyk1tbvELltrTYqwwDAqSgV7ZV3DmMozjKmbwmfhnrWA7WY5XuIVCR3aZigCy+QFiQNJzkqfQVVrKPc1JuOtt09N7Fik33sIp87W16mYwdmOVHsTdAYg6Exvz0G070AN8gaQPWjljijFQCFb0I+4x91cxJM3wJxu6rX3TLJAGv+UVZ4TmVBCtEnaD9NPoarYrxXncgiR0PJTV7hJUWx43Q66mcu/wDUCKc9EBDcTj3B8KB1jXcEHnpyruGv2r0hlKkfzAffQnGWXF0sHnM51GxmTI6UT4enibxXB5gEj56aik42EnckxHZ1T8DfLeh93ht23tJHlqP/AFNd4jikFzLmMjZk8MyAdhpNW+G424JzFmHVlP3gTS1QtGUcJxS5ab+GXtudJQkT5FeY8vpRqzJ1cgsd4ECecAaD5Uy5dV2BgSBEgg/8iprdSJ3Q17ktKlPpSoiIFxjje0T6Mp++Ke/ERGqXB6rP+2afxK0LBAW53oadIOZQNswExP4bCqy8THMR9Pvplag6U3Hf0DTqKpHMcuYuw3xR81I+8Vb4Vi7KZkEFbqlSFgmSPCQJ5H76q/4khPL6VFevJEqPEIIga6EGhRbhNMVRZotA5bxR+hEg6a/OfSq+MxOYnzU/8fjVnjwP7wxhgG8QDCD4vwmaZhuCXbnjgJbIIDtop/t5v/lB84q9kk5ZUtSrmVszLVtyLSnKTtt6DrVs3ZENbb/1DfdNcS2FUKDMAakRMCNuVWeG8HfE3MisAACxk8h/Kv2jyjzqSr2XWp0nVl8OR2FxVGtWVLNZdSncYGB0qW0p0HQfef8A9a1vDOE2LNwC2pxVwNqYGURAILFsiHxAzLxlO0SM/jMI9q66NbbRo0IMCAQCTBOhGsVnRptNXNfFwoxp/wBpPTdvn26fc03AO19uxaW1dsd4Eud6hDwQ/IkRGn6FFj2lTEYJk/eLdq6wutctuhIfOzMFRjEEAwCCd9qwJrlehVMBTm8y0d79fkzz6GJnFZeLWPXuJOyvZa3CB8VaXMGDd6vd5SV5JpKkc4mvI+3HEDdxrEwMxddBAhTlU+sLqetS4XFMjKyMVZTKkcj1HnQbjblrwJ1MST5liaxsfhP6fDSd77L5mjhK/e14rbd/IhsWQI0HLlRG4EaZt6TAKkDnE8qpodPSnhiAB+v1NcmzoyjcXLccDkNJ13Borw64w/h51zLupU89SAQeUwdN6C4a7lu3CZaNQDrJy6DXlJ9hFFuz/wDDW5ibil1HhjTxZ2Gc67wD9afOOtiWhTU4Ob9vNsix4EgaA5pI6eE9fOrPDUhmPehZiJZIO/WrmD7Oti+9u2yltUCkq2aBmtlyMwGgGUiT1FS3uwV5Syh7RZY0lwSWDlVXMgBJFtucab02SnLZaGlTwWFUUp1GpWV10v7AriHC2dwwNtjO4uW/5QBpnkVLhMI65pLrrv4GHsJq0vYzESR/D8JhiXAUHLbOpaI/7qD1J6VXxXZ+7ZRblwKFbaGUtz1ygz9k0G5NaofHs6g/01f2+5FeugtMqT1UR7+dOW760/iGHdHAuTMbxFRqtSx2MJ7kve+RpUu7pUgFji95MUVKM4CiNTrJ33np1qDBdn7zk90rMF+JtIHhLa9NBVd7vdsYBUN4gNNAdQN9dKu8P7XPhs2QZs+WQRp4cwGoYRvU+MyvEStt/BZ7K/TbKm7PRrz+w272XxRJmyRA11UddTLeRqC/2XvzGS2IEliyZFGYr4nUkAyrCN9NAaut+0LEyNLa9PBy208pzH1ZqWM4s9+GdpG4XZVzGTA2GpOu55zU2BwUcTNpSasP7XxcsLSV6UfFs0treY/ENaHdnIt25bUKHYHuxHNbbfHrsX0/pqviL73XlizsYHU9AAOnQCiGA7P3Ha33ivbtOwHeFDlE7bxuYEnTWth/gFnDKbosPNi4pDZszXFBGZ8o0AAJMRPhrpc1DDaQV2/zc4y1WvrJ6Ga4f2NfvbYxSslt9AQVJzbqrQTlmCPXSpeP4fD2Dai2EcMRctq5Ym1sCxn4joQD86JY7HJbTE91eF7vyHtIksyN8TMf5QIB1/lFDOKcOa7ca7iE7t3VgiropdEkFnkzI2j+UgxFQOo6jvUenT26fmxPFd3/APPe+/8AP5uEX70ozFhZthAyogVnyagZWJFtD4tkzN4lA8wfanDDDX1VGlbqgw5fOIOQTnEyQJHKNtKE3e1V9ES3bYJkUoHQRcKkk5S+4GuwjaheDueMa8+dc5O0K6pPiS19zt6eHnXwcqyas4tpLnS+vuvPoGVWTHU1oL/Yu59h0cHbcHlvoQDqOf40JtCyVGbvAeZXKy+xg/WjXZ7jIwysLbWWzGT3iuhGkQCJWPzNdxiKtS16Xwto/c83pQje0/z2AGJwT2nKXBlYbjTmJG3kRWd44hN5ddAB16k1ueMtcxVzvBaWYAPdsHmOZjyI5cqynaPAnJbfXcrrrG+gA2HhO/Mms/tSbnhNd7q/zLvZ0LYhtbJfVIbhnTKQQ5YxGUiN+cgztVg2coksD8oq7wq6bWB0XcMS3PxQAQBJ5jQxzoDdwbMvhdPT4D9TXIxozk1lTfojqsROnCKjs+XfcHEy9z9chWi4FxIJaCOrtbPIqSNTrG+nlQX/AA25LHw+IzowIiBVnC4y4qCEkeh/OnVqVSm7yTV+uhXpVIyVou9uhp+zFi23eILl22DfS2MjqFK3Q6SVZTMKGH+ejKYe7lm7ibyM6tni1azAph+9aTAIYK7LMz4qD9ncHhzg71/EJaJF0KDcNwD4A2UG3rPyoliuAYYfu6hMrXu6mL9wOO9jOchBUjLImee1Minl/k3akk563/5T2S5bLbYPERP7wrTbJVXw6FWK2rV5jdjQMItgMZnKOVVeN4G6hw1u89p0F3KhVMpItqJJ8RA8TFSI3X5VJc4NZOIGHXEXravmL/8AUq4fuwAqEfYfbR50UihfaXAdzeRHu3lQhrk3iGyu58RVreYNJAkxvv1pSvZ6fMEGt7r9Lf6UuH0/P2BnEXvKCuJJZ2cd20iCqg5tBt8S8tY8qgsWyRNVuJ4jNcRe+F0KvhIIMTEzABHzFbLsAtsrc7yz3pDLHgVokPzcwPTnHlVrBwhKdqibVjBx1VqKlTsnzpoZzIaVeqrhRAjDkeXcYUx5SXk+ppVq91hP9b/6Mjv8T/kvgeXp2bxN1yv7uxyBQ2W3MKyyGPWQZqG3wbJdtNdtHuHuFAzKQjEyBqCJgwSJ5Gq/DuNXHTvFvvaY5VMXHE5VgDQyQI0HIGm8Rx110yly6qcwAJKSNCSp0DdT51k1EmnJcW9+GbuDclVjFve6+N7GkOLwtvUd1lVdgFZ4TMAAQCwkMhlj1FNxOIKXLV8W3ITKJdAqvEkGG8QkcyOQqG3xG3kyKHdX7wZERwMtz+JlzEqoKwRpOgG4EV3DXMQbQRktqpAUuzCFZbZQsco1nLzO5A6RLQr93NPjm3zJcRhe+puL34u/g/ubTF44L3l9rubDXrPhRjJ7wiAqDzG8bH0oO+LxN02nOawxTumYHx3GKlkBU/BmIIVjsWNDOA3LCl0vMCVMJcDAgLOvdSGhpOYQJ05UQy4rw3GW5btwFu3JXvGtqxyXGVgSrKp1bfc1rqMY7W8m/Tjr97HMtybs7+a9+eg+LNqbdq2XN4aKrB2ZIVkuPn0TVmUg6aTGlUsgS5bGKYOlwgW1R81sMngm5MZ2AyrI0Os1e4hZ/dridwqxbOcoilmNoqRce7cPPTReeXnyEdo+0NoKbVoi5DhlIVVS2o2RI+LnJ8zQinN6a355/ge0orXgG3giYx/3m2rAMZ+yANwQNiCI0PWouJ4UXHa4tk2xEADwLtoYcBm5fCoFUMTi2uOXdizHcn6f/wApXu2t5nIvZSCFViFAYhT4WPXrymqXaeGacZvla+qNnsntB04uHKvbXh+XqZPiN8i60EjKYEGNvTzr1zhmBtHhVq5cIVnJJuwCw8YUat6RHnXlvaXBC3e0M5xmPqSZ+6a9Hx1zJwHC+eU+94t+FZLqSgk4Nr0diWOVt5knyAsXiu7uHIwZARBIAfz0B9aixXExeTIEChZaSZZjImTAnn13NLtJd/6m5t/3GP1n8a1HFuDWsPhmcsxPdlbQdhpnmAoEE6E9RptVqOIr1Y+Od4+eu6a516klsLmyxpqMmklb15tZb24MziuIhrORA5jKsmNANdFURuNzrrRjs/hLJsoblk3GlgSOcE9XE6FeWkE86GYTDKoIVw0hSNI1OYMI3kQvuat4PjFq2At23mIYmQqRBUAHlOx8O3incVZwEZX82uOl2Ve1cud22T59LhLEWLdu20YbXJ9ogBdImc5JMh2BET4RVHsjw5cRfFl7eYbAeMCSwUEldt99qixXaG0UCrb1yupYpb1LDQ8/ta++9Hexd+2l7vFYLFkgjOJuXXyhEXvDGYHO8CPgp/aEJOMc/Xkj7MspylF7LgxXFbsXbttGPdd6xVZOWAxCmJicsa1Yt9q8WAF7+4QpBAJDAFfh0YHaBVEqC8sCFLamPszrHKYrT4DsbaxCZ7N18sx4lWZETppI8656CnJ+E72tKjTiu9V11tfX7lFO2+Kzhi6MQCpBtpDK0SHAUZhoN6WIx13HNN0BgiwFVQqIoPIbAeZqjxng7Ya6bbHMNCG5EEep8x8qs8FxORbhylgVynyB0MmD18uVWcJTlWrqlJvX6IpdpdzRwU69KK20durS+pXvcKZCTlyqDEqUcT0lXrX9hXtWxcOIcoCViS6GVZgwhT4olZnYE1F2c4TbdLma2RbaQAZJUSCWRubJ4JA1IY6agEbcwptubLkAqx8RnKVeCrz0Op2rV7OoqWI7uT4evocr2jGKwfewWqabXk/5tc39rj+AyjM4LQJ0unXnr3dKsv8A/CQ54qwD/cPzpVuf02F/2S/PY5nva3+KPNeH2StpSQdy0EfzQBoSJGgPtVdnuB8oO5gZTA1MR05xRXitxDhUKtFxYtlNcwK/Dp0IkTG6is+h8UXJkcjIg+emlczLxSWVWVlv1OlgrLV633NF/jd3Kih4CRlgAEQCAZ3mDFVL19m1Zi3qSfv+XtUNoiNK0HC7GEJAc3DAkmDlnoAus6+mlUJRk5OLZ1dOpTjTVRR3XCKnAuItauqymCCGHqPwO1ek4zi9q2Tihc0vWY7mZLONAY5AQQT69a834w1g3JtfwlgaEgmRzCrOX5mnWcQHWR6H1rd7NarLupP9O3munszlO3KapzWIgv1bro+vui9ju0V+5aW0zwiqFgaZo2zHn91Cqs2MMbjBV3PXQaak+1aLh3CbNoF7jKxUxpr4/wCRV5tt1PkINbk5woqyXsjnoqU9zK0P4taiG66H8Pxo/wAf4sneF3VR/SOZ3lyPibXYfM1k+I8ae9psvT028gPIVn42vB08st2WsNTkp5o7HOK3My2jzylT8iPzr0jtDaY8GwKIpZmFoBQCSSc5gAc684sKht+JiGU6D7JUgazG4IHyNewYGUw2BJYAWghLHkhtsNBBliHj5zyrmKjtZeZu043Mb2gwbLdz4qxesi4ZDEqeQ3Cz09day9+2XBvs7Zw0KOQA2E8jAr1jj2Ce/hLwxFy2y5S1thGYEAldAojodTXnvYbhpxWKs4dyRbckv5Iom5E7EgAT5iplVbhlVlb5+oJUVTnmd/t6Gl/Z72JxePtl9Esl1Pe3N3AkMEgZjy1kCZ3O2j4r+xtrFt7ov96EljbyODl1MK2ckkfWK2Cdt7Vsd1hbJdLUJp4La5dMikjxREaCPOivCO19u+/dsrWrkSFaCGHPKw39KmhiZQl4Za2sQSo5o3ktL3PAOLYS2ADaBAHxEsT7iNKGjhDsgujNzbZYAEGQc0yRtpqaPdveDthsVirWVltauhAJXu2hlg9ATlPSBWS/x8hcqCBoImfhEa9Z3+dKtiataCjLhk9GnToycoN6oKWuJsgUK76k/C7AQByExqSD8qO8DwlzELdLNlW0mYZ7aOToxjxCRotZTBOYzTMR6zzOnlW07J4jLgsY+misARP8jRM/3CqdWNtkaLxspaxfyRm7WObKHfDoEOmcrAzR8PgI10rS8Ewl50u/u9u0UcfHlVssgghC5lT5bgxWQbFC9bZC8aAqCQskA6Rt9edbHsnbNq13Ze6sQWysoymSdFI1kEEk9NKUoZLMb/VzxEXTnqmEOznFlUfu9xoHxWGgCCufwajRizCZmQCvODmeP8cuLinYALbMIh3XwkyEMaDMWImNIqj2wvKzBl+Frlwr6SBI8udBLl5sq+IsitMTsduY09Kno1px8SeuupWxEoVPC4rjTh28j0bGYUrccDvIDEDV9gTHOlRO/jGzNtufvpUz+sxP+cviyPu6P+uP/KPKbkI7Jk8SyGLiSCNDlWYGvMydJ02qG4JM5mY/1GTtGh/Cp+P49bl97qGc622P9/dIHB882aqKsY3rQw7U6alJavX0KFT9WmxawuNAdRpDMBJAMAmCYOmg1oljhBsnP4O8YPm+EhDI0GglRy61nGuQ0x5kUUt4u33QR5IFzMJMRoNJ6VSrR8dzQo1p92oKVuhztRhhbxTR8LQyjkFYbDyma5wnHw8HZtD0B5H8PnVjtKRcsYe9MnLkPQ5Z1n5H3oXwtcxKkxIMTzgExpzMRUmGqypuMluirXpqpdS5NXbsN8QOUD7UxHpGpPkKtHCOlhroGW0CJY6XHUkBig5ADePc1n+EdplRh3wJAWFIAJzGPF4tBpPI/iKvGO073/DGW2IgbkgbSx1+QgVs18fGUfAZtHCNPxF7t1wgW7lu5b/7VxRGswwH4iD71nlMVsuD3BjcBcw5/wC5a1T5SU/FfnWG29awYTbvmepqtJbbE3fQa9e7RY9bNjCozvbDIgDIDIK27emnIgn6V5HhsI1xgltGdm0AVSSfQASa9O/aKmVbCnQgEDQ7hbY/Coq26LWEg5zsgb2h7TqbJS0HhhlzPuZ33Mk1nezXE3sm9cWZFk21b+U3GHPqQG+tU8bi2uROsaAD6kDqaluHLaFteXibzfYD/KNPeivCtBtXNKWp6F2fwdq2tm537EZBKBdBK6yRqRJ513i1lLFm5et33FxWV0BUDK4YRrEkET6iayfZvilo2xbvubbW9m8UFTy8P49Kk7RcStlVtWSzLOZmafFG0ZtY1qO2pasnTehqu2fbxSbbqJe9hrZuDkB4xl+cn3FeWdxmYhQQOQ3Mesa+tEMRw83LbXA2qKJXUkjaR0A5+oofg75UnbYjXzEaedWoSUkZsouIUTEq6srLHd2iECwNRGrtu250rS9nsJ/9KxBJIztl5bTbH3TzrK3bYH7u6qQLiMrwfiZWYN6eEpRUYtxhXsoxCxMaHMdJGonlpBNCpx6jqUHK9ugOTCK9ybWiFwBmnMQObR1yk6daltcWY3GZo8RjTYAaCKCtbJQsPssAd5GYGPQaEVPZO1SOzViNXTuHu0l1C1lMwUJaBkgwS/p5AUNREGc5wRlOgESY0GtVeK46SiqsZUg+ZJJn6x8qiwuJCOjMJAOtRRjaNiS95HsAtzr11967VDD4O66K0t4gD/3DzE9a5VG/mW+7j1PJSOXpVgGq7mplbSa3KL0MqZDfOtQn9fhRTB3VRmuMqvlSEDCRnYwpIOhgSY8hQy4xJJO5NV6n6mSR2DNnEK2BdCRKOGUTrrpp/qqlYteGdjy6jpUGCwneuFBA3+lK3dI0PKo1pcecex4d9Z2jlG8+3vUE1O7VCDRAFOzXFv3fEK/2T4X/ALTufloflVzttwrusRnX4LvjEbT9oe+v+agKrWxsP++YApvdsar1IAMe6yPUCopeGSl7MetVYl/ZFgy/EA4Zl7lGeVIB1hBqREePnppXo37SMO1zDXXeHCL3iQIh1jOdyPEoJMcx1rx3sfxV7OKQozLn8BKnWGiPXUA/KvRO2Pas2ZtXGNwkEqpVdZlfEwEldNudGbV1FhpuUXnjwBP2YpLYi9uy2si/0m46gkHqVBWfM1meJYdrV4q0AgzA2BNGeweMNq73Y2uLDeqnMPxHzrZv2TtXi+IcSVLQOXhBM+Zqlia0MNHPPl2XwX1uWKcpeKo//Nvi2ea2XEloA03qm91rhYoDAEbbDr6mjvBuyeIxwYWLZyhlVnOiBidmP63FeocJ7G4e1Y7opnRRNwkQWaJYmfQADlAqHFYuOEScldvb0LeNxblajHrr5swXYHg7s4uEHJBGvOeUVquPdgMC9i7fuMcMUj+IokFmIABt7H5QeZOlEsKAniAjnA0GvIfdWc7f8Zg28IpkW/4l3zu3BoD/AGof9flT6lScnShDRy8UvT8ZBOEY5+bPKvXl/nU88wqubcH/AMdwENuBmBDL8wgI/sqbF4g21zDUE6Tv9KH43ENbZ0Hwkg+0kEdNGPvRLtGirawgESbeZiOZYKNfnNaM9WkVISyp9Sh++yGE6P8AEBzgyJ9DTEUDb/mqpTpUgJ3NSEbO4tZaR0FRuJFccHNOmuu/XamrcjekI02H7c4pUVQ6QoAHgXYCBXKA6df17UqjyR6BzMic1Iq6CdfKKaVmpW/WlW6RDMgxBgRyPKo2jLM6ztHKBBn1n2rtwSaa61FN3Y+OxLw+9luK39X0Oh+hqxjrWW4w8yR89fxofVu5ii5zNvtpUdtbjr6DLiVE2lWA4n86jvoJ0ogICaKdnOK9xfDE+E+FvQ8/kdaFU4UGrqzDsafhmGsniFvI5ym8hWB4fEwMb7Tp5edEv2kN/wBaPK2Pqzmstw7GC0FuKf4q3Ay6SAF566HX7qL9sMUXuWbpMm5ZUt0zKWBjoNj86gek4+6JE/CM7MXoxSGdp+6Pxr3DgIBw6+eY+7GvBuzjziBHIMT6RXtnZPEZrCnpP+41idvpujG3D+g+WmHl5uPyzX/dBjs8tvCqUQRLvcMb5rjFjMbiCNDtRTiTJett4gjGJIHxCRy6xWMxVtgzsv8APAP+Vd/qPlQPi3ad8OrFpYjaBzjQnpU+FxFHGwVGqtUlv5dCGjKV80d46/yEuJ8VFlnMhu5LFgDI8AzEfQe9eWtjWuu1xzmZ2LMepJkn3pl3iT3HdiTmuE54J1BEEH5E1Hbwmkq3yP51rZP7jqPlJL0RYzeFRS2vfzbf2sQcat6huoj2/wCDQ64x8OkQoj3Jn3NEcfcJtw0kg+w5xQ24+ZiQIHITMAaATz0qVEEtyypmKmCgiPKqtp4EHWk14+npThg22aZcHOpAactmecUAjBdFKoihrlIRZp123oD19P0PnTa4+1PjK2g1q5ATTmumINKfpTp60xsKIDVjDJpUdu0XcKoksQAPM0Tx3CzYKqx1gnaPx++ihMo3l000qAiKmc1ETQYkNFKuEUopCHKJotx/jAvi0MuXu1y6REafWRVe24Hwr761UvvLE/rSmOKk1J8CsHuwy/x3PS0f9y16r2fxRTJbC+Ey/mee3lXmHYABr7oTBa2fmARI+tep8O4W5dS+2XTLy2MEHyB9qx+0XhpNwqt336I1cPKLpZJZLa3Tvm9tky4tprYusWNwM2YIRGUFtApJ8zQDEWgxcupGYzqJEchR/iKgJ4WZmUglSCJEifLbWqTXgPiBXntyNQ4RYeE+8U1GXxVreX3LMIqUJRp01NOyeV2lo77a+XBgeIdlifFYKgkmUJAHkRPz0oZi+FXbCBrgAUmA2ZSC0Exod9/avTLiIwMRMadawv7SroXurQ2gvpt0H/5e9adFVb2zxkvmV8UqWslCcX0aVl76fsZPiWJB0HzP4CqiCpL21MFXkZbZIoqUWFIOZsumhyyPQ66VFOoFSXTpQYEQWln1qfJUFjerwfyosSIe59KVTZqVAJUrjCu1winDWR1PZTSWGkfWorZhpgH12+lTX8eWGUaAchPOmyCjvCsS1q53iGGE5TExOkjzjn503HX2YySSSdTNRLUd1qKEdtNrrrUbb1LZTnXb1vSaAiGadzp1lJ0prLGlERaAqvcXWpLV7TWnXxK0BGj/AGcWAcUSSJCGASJMkTlHOBO1eyYPFZWUnQA+umx+cGvnG3fZSCDqNv1yrR2+3OKNs2zfYAiJMEwdwHjMPesPtHsyeKnmi101I3Bt3Pf3tKSCCCG1Vhquu2vQ7g0y3gFVpyiRy5jzU8x5V4TwTthi8MgSzeIT+RsrJ8lcED5RWmwv7YMSIFy1h3/9kPyIaB7ViVOw8XSb7qSa9bO355jsjvdHrB4ZbfxFEP8AlH6Brxv9tOECY+2EUKvcLEc/HckmtVgf2y2//JhyOuS4Gn5MB99Yn9p3aezjsUlywWKLaC+JYIbMzEb6/EPbnU3ZGCxWHxV6sWlZ83XyJnOo45ZSbXS5jLgpLTr5ri7GuyRGzia+9T3PhNVLbVOT7GgxIZhxJq2FpllelTqs0mFDe7pVYyUqA6wMmpMvhnnO3KKiFEOFWA7FToIn28qcMBzgelSWiNj70UxXBGHwrm57cvKgrGjdMbsWsRZKTI/X41SiTU74gsoDE+Hb8qnwGDDKTrvFDYduMioXvDaruIwDqJ3H1+Y3qpFNER2AZmuXz4jUwqC4NaKEK2smp3OlR2hUkUglU04inC1504JypXActpUoFcAinIKcAej5dfamZtZrtzf0phFNY4Y51p6JpUU1NPXaiAgA1q8mwrjqCAFAPnFWbOHPIU1sdYYq1btWR+vyFdWwOdWsPaJYACZ6D7qARwtjr91KjC9mMQRITQ+R/OlSFc8/ohwy/kaefLWKHipbImnjDZcMxiwcxBJjTZdevWgParhmR+8X4XPIGJiefUfcap4fFFTM0TxHG1NhrbKHkeGSfC3Jh5jzpmwTOpvrXpnAuF2jbV1jKw5bwZ3HIjX2rz7B8OzsADA3JOwHMnyra4HiKWbYVQXRdApMZiZ1mNJJJ1MaU56gNH/8PW3WUUkHfly+1P3Vke0PZ9FAI8MaT6aCevvzPpWhs4pyDdwz7LrZJ1Eak5RIP0Jjeq97jKYglLiuoYxtGbLocq6mBr9aAjzW6YJjl1Hsai1NavG2FBItOzrsRlbTL8WaTtPLfageLtak6zOpPmdPnRuIrIKc1KP1+VdoBI0Gorlwa08LrS01ooByprIHOrOFw4YSwmo+IBQ4CgAZR70+wCLEoAdNtxTrVkEbj0pXBKCNxpUCWGJ0pjHInvWVzeEfKnJamnWcHGrGT9Ks27WnPeg2Ebatj9fdU6L0olwfgj4h8qLmj5D068xtW64T2NSwwJUuxGUB4ykk/ZkGG00M76c6aExHDOz928RlttlkS+VsokgSSB516Z2M7FYNGzXMQr3VmU+GAOk71Lext7uyqMe7iD4cxyg/CNJkSBG80PwfD2dCXkwwMwymTJA200gx70UwGjfG2gSBjmAGgGVNPnmpVlzwNjr3e/8ASaVG4LHia2alAipb1kqYPyqOi7rRgOLEidufpRVcDhRqb7n+kW4PudKFxSNAJfv4tZi2pVJBMnUx/Mfw2o7w3tCuTK0IJn7OvmZ9+ulZMHpXVpCDuIsjMXt3CI5AkNEanNsfmedV/wB9DMRdDFjoLs+IA/zAaEco/KquHx5XQxHoKvtY734m020mfQg8qAio6lBrqDs42g+Y5+Rp9qLhIbVo30100MdeX5VGtlkbw/DymNRGuknWuW7CPBU5H6HRZ8jy96QRlzh7AwRHzG3X9dKp3FI5UWuOxhbhg8jlAIg7+dTJwIuCwMjUgIQZ30APPTYTSuIz7uPX56Uk03ovc4UEMOSs7EjT5ETOlUMXZysAKcnqBljDTlga61X4jaAbQ+XtVnD/AAiDGutMez3jEzGv/NSMYQ4bWatRGg361Bhh4oHppR7D2baQWXP7aeYHOopbkiK/DeC3Lp0GkxJ0E9JPOtXwzsZb/wDK5LDcKQBsI1gmR151EvFJUjQIZIjSJgGB5xTxxB2EJ4V03Oumgn5CmNhNdwt7OGs5CFULqpMEljoG8ztrVtMerwEHeCcxynZxuxk9dd+tYfDu1y6LYzb/AGdSdNR5V6L2U4OMP/FugR0zgljOpYdRtHpvSjdgehO+GvSO8G5gwD4o0kExBrV8L4WLVsKhMSWObWSTJ1+dQXG7/IVRSA32gpgHcqZjpRWwGgZsvymI5RUo0H/4O3/3P9NKitKkA+Q7ljOJiDyM0OKxoaJ23YbgEVDj7IIzj51YqwusyI4Ss7FE02KdXIqqTHAK6KeorsUhDRFWrF4qdD+W3KoBXUPSgE0OHxOfRiAPlvHvz51I/BleVVSfPpvMRz5T5c5oLhrgG34/hy/OtBwziA5bxzaFMH4TIOms9DO9NsEqmwbf8N0FxOhJDDfxIT77e1WMPCS2GbMMwJRoDLE6R9ogzSvY8BiQCzzIJ6R5H9AUMcmTIIO/TfXblSuKwRxfEA6akA7gZdZ6nr05H1rN8UebgIEabUQiTQ3H/wDcjoBTo7ga0HW/uFOsYN3EAEDc9Y3qxwazmbXYCfwFaHB2lHxLtqp113nl+op0pWBGNwHhcCVUR8/z9KtIpA1Eevtp+uVa/hPATduKLi5FP2iIka6L16RvRHi2FtMzYe1YSQQe8JMgn4pUKNI5DyNRXHmAJPWNaI8FZRdUuj3La6uqmCQNTBrUv+zRmUG1ctux+ySVG2mVjvOgj67xsOy/YlcLaDX7Sd4JOcOT4tYESBl2gRT1G4Gyxw7sor2xeUBWe2VHhUG0ZMKMsSQCRmqzwjBXVnvATuHtlZRs2xBb0360Tw3ahGuIkPJ8M92wQvzCsRDc9qKXeIKuWZGZsq6GSfQ7CnjCnwnBqGeFdcrRrIU6aFeoooykxrEfXyqNrhJge/5VLQEdpU03B5+x/KuUQHyVbanlZBHyrtKtCOxWYJK11FpUqzmWx2WuZaVKgE4N6f8Ar2pUqQhtEsNcOU/0kfo9aVKgxF/FXzsABtsNRvsemn1NR2bIKknWlSpo9FkYcJZ7wfFmK+Q0XUeeprOcQH8V/wBcqVKnw3GyCXAV8LHzitT2dsq98W2EgnfmNZ0nTl0pUqEtxR2NEnHrneJbGUBluSYltM8EFiY+EesmZqri+L3e7ttm8UEZue+/rXKVRjz0Ts5gUi3oY8OkmB4G1AnQ6fU1p7llWU2yJUrBB6bR7UqVTrYhZjsz4fGW7Nu45tmfC0NAEwASJEVPdxbPacOZKYhkDfay5iu/pSpUgmoN4yo6tHyirDUqVIB0UqVKkA//2Q=="/>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6" name="AutoShape 6" descr="data:image/jpeg;base64,/9j/4AAQSkZJRgABAQAAAQABAAD/2wCEAAkGBhQSERUUEhQVFRUWGB0ZGBgYFxgaFxgXFxgYGhcXFxgXGyYfGBkkGhcXHy8gIycpLCwsFh4xNTAqNScrLCkBCQoKDgwOGg8PGikkHyQqLC0qLCosLSwsLywqLCosLCwpKSkpKSwsLCkwMC0sLCwsKTQsLCwsLCwpLDAsKSosKf/AABEIAQQAwgMBIgACEQEDEQH/xAAcAAABBQEBAQAAAAAAAAAAAAAFAAIDBAYBBwj/xABDEAACAQIEAwYDBQYFBAAHAAABAhEAAwQSITEFQVEGEyJhcZEygaFCscHR8AcUI1JichWCorLhJDNDkhYXJVPC4vH/xAAbAQABBQEBAAAAAAAAAAAAAAABAAIDBAUGB//EADMRAAIBAgUBBgUDBQEBAAAAAAABAgMRBBIhMUFRBRMiYXGBkaHB0fAyseEUI1JTkkIz/9oADAMBAAIRAxEAPwDPLh7N34Sp9CJ9q43CGUeBz6cvy+lSd9Yu6HIT0YQfrrXf3KB/DuOvlOZfZprLTLrB9zD3PtW1fzGh+n5VXusoB1dTyDaieWo1FF5vLr4HHzQ/SR9KFdo8S72wBaZWDA8iI12I/KpIq7sMk7IHWeJX13AceY19xVlePKfjQr9RQe3xZl0YH7/vq1b4pbbcD7vzqVw6oYp+YWF22+zKfv8AY1RxXDhEjSqxt28wKgmeQid+tW3fQw3yYR9RpQtbYN7isYNVFEcHYVhoRPOhoGbTVj0Gg996uWcKyiTbHqhIYe29MkrhTGYrgqt5HyrPPw9xuJ9K2Rw5ygh9xOVhqPKR+VVMoUwwg/f6HnVmdGvQ1nF2fw+JXhWpVv0My4dgPLof1pTreJggqWRhzUn7xrWmu8PV+QNDcTwGNVMeutRqomSOIU4R+1LH4YQt4usQA0ED0BBA9hRD/wCZ37x4eI4a3fB/8iDu76xtDqNR5EVhsTgGWJG/Sm3cO6bgr67VPdMjsbvD8JsXJfB4hbpOps3It3xpECTkufIgn+WqNjAvpp4rZZWQiHBYDUqdR8wKyeFJZgFHiO0GNfmdPetlw7CzbAum4Li6BmkEQAQoPQSYqKdo6kkG3oV+NWxntep/2mob6/F6J/vFO4kXzjNLBCYYbmRrm89fOmpdFxzDKNAQGIElTMTypN3aYoeFWZHjLh7xVIEZiQR0g6Eddant8OD3sx/mGnI6TXeIpF23Ijc/6RU9m4Qxj+cf7daE9/YVPn1LfEFywI9PblVRdanx2p02pltKEFoGT1OxSqXJ6UqcNuObithtLkDydYH+oVJ/hloibZK+dtiB7AxUI4raPxyP7lMe8RXVw+HcSuSeqNB/0mqiJ2POEuL8NwN5Oo+9YqljmuZYdF33DSPYiRVz9wcapeceTQw+omqeOF3LFwqRO4BB+8/hUtNeJEc3owMloM4/zem1UOIYEZm0A0nT0oxbA7xY8/uNQ44SG/tf6RV+xVuSWVKW1yrJ9Yjberl+54fHbYeYAYfTX6VXVGNtcpA9RPIba1d/ihdcj6ean8RVF7llDLYyiAIqzbkoACR4jMf2k1DcWBU+DtF08EBlbnMHQjl67+VMY4I4Pgd+7ba5bRrioYYiCQYmco1iOgqk+o11HSJFbrsMjth2W0wFwYm2xAYA92uXOY3KxI86Pnhti5bKlbJtG7fLFviCKzZjaYbFWPpFdysd3X9ucbpWXtbn6HJPCd488XZ7/M8e/c1PwyvodPY1FcZlgNB9fCT6E6H3rc4rsMIUWbue7Fo3FYQoF/RGVhynQ+s+VYztpwu5Yy27wNtg0+oIMEEaEflWfjsHhKlOVWi7SWtv4+xdwmKxMKkadTVPn+fuD8eoKcwZ5g/QjQ124uaRv5f8GhOHzTGfw+VHXtkHLnBjk4+4n8K5lqxv7mexdoK5GURpptyojgOMXEGVbpy/yXNV+U6fUVYv92zFXyqw5Zjz10zbe9Mbgc/CfxFPzDbFr/EVPxobZjdfEp06HxD5E1ZweEDtIVboI1yQSNt1MMPas++CuW9p+W3zG1MGKM+JdeqnKR+vKKVkxXaC+NwZW4Db2GysW0neJ25aV3BX17ybha1rJzCU2G7AyOeymorPH3JGcrdA2FyQ/wAnBn6mrr43DsysJsEbpclkJ6i4BI9GWPOjZ+ornb2JVm8JBEDUaiD5jn5GDvTrbVLi+CMoF5bfgI1uIVe3rESyEgH1g61DajrTkrIDZYmu1HI60qVgXGjiQHxW7i+qkj/TNMfEYZ9+7nzAB+utSrxMj4rVwekH7jUTY+0fi0/uQjn5iqlic7b4eo+B3X+1tPbaq+NzoJNwsP6gu/qAJqUYbDt8OSf6WAP0NRcTwwK6iVgb7aaa9etWsPSdSTs9lfXyK9aeRK630B+H1dfU/wC00S4bh8M1y4MVdNtO7cgjcnMggaGTBPI+lAbeCQvCyu5GUkdP+arYmy0mWZsoJGb6fX7qsvbQjjbNqHLygoApYLO8xIgb+u9Tm2QsrcPo0H6nX61TJTulzgco05wKny2GGhCnyJU+2lUWWb3KuMvMdC8eQ1/4qXhzZdc1xfUafWPpVk2lUAgRUtjEsAIAMnnpoPMT91G/A02fA+HWbmEd3RWdbgJYOVfKTbGUa+EmWjwkGTqCKK2sFdtOi4e6Gt2++ypfAygd49q5LJrlORm8oqv2c4bhmwaNfty1zE90rqYdCyjKQRuARt51bt8NuYe1L4u2IuXh3d5fDcILqwFwEOMwYtE/E012FWfikr87NXW3G/03OZpx0Ttxx9dvqPwvGjYW2b9i4jlrVp73xWjbw9z4pE+KBHnuKxvbzi64rKFtqqWywWCTmBZmza7TMxyk1tbvELltrTYqwwDAqSgV7ZV3DmMozjKmbwmfhnrWA7WY5XuIVCR3aZigCy+QFiQNJzkqfQVVrKPc1JuOtt09N7Fik33sIp87W16mYwdmOVHsTdAYg6Exvz0G070AN8gaQPWjljijFQCFb0I+4x91cxJM3wJxu6rX3TLJAGv+UVZ4TmVBCtEnaD9NPoarYrxXncgiR0PJTV7hJUWx43Q66mcu/wDUCKc9EBDcTj3B8KB1jXcEHnpyruGv2r0hlKkfzAffQnGWXF0sHnM51GxmTI6UT4enibxXB5gEj56aik42EnckxHZ1T8DfLeh93ht23tJHlqP/AFNd4jikFzLmMjZk8MyAdhpNW+G424JzFmHVlP3gTS1QtGUcJxS5ab+GXtudJQkT5FeY8vpRqzJ1cgsd4ECecAaD5Uy5dV2BgSBEgg/8iprdSJ3Q17ktKlPpSoiIFxjje0T6Mp++Ke/ERGqXB6rP+2afxK0LBAW53oadIOZQNswExP4bCqy8THMR9Pvplag6U3Hf0DTqKpHMcuYuw3xR81I+8Vb4Vi7KZkEFbqlSFgmSPCQJ5H76q/4khPL6VFevJEqPEIIga6EGhRbhNMVRZotA5bxR+hEg6a/OfSq+MxOYnzU/8fjVnjwP7wxhgG8QDCD4vwmaZhuCXbnjgJbIIDtop/t5v/lB84q9kk5ZUtSrmVszLVtyLSnKTtt6DrVs3ZENbb/1DfdNcS2FUKDMAakRMCNuVWeG8HfE3MisAACxk8h/Kv2jyjzqSr2XWp0nVl8OR2FxVGtWVLNZdSncYGB0qW0p0HQfef8A9a1vDOE2LNwC2pxVwNqYGURAILFsiHxAzLxlO0SM/jMI9q66NbbRo0IMCAQCTBOhGsVnRptNXNfFwoxp/wBpPTdvn26fc03AO19uxaW1dsd4Eud6hDwQ/IkRGn6FFj2lTEYJk/eLdq6wutctuhIfOzMFRjEEAwCCd9qwJrlehVMBTm8y0d79fkzz6GJnFZeLWPXuJOyvZa3CB8VaXMGDd6vd5SV5JpKkc4mvI+3HEDdxrEwMxddBAhTlU+sLqetS4XFMjKyMVZTKkcj1HnQbjblrwJ1MST5liaxsfhP6fDSd77L5mjhK/e14rbd/IhsWQI0HLlRG4EaZt6TAKkDnE8qpodPSnhiAB+v1NcmzoyjcXLccDkNJ13Borw64w/h51zLupU89SAQeUwdN6C4a7lu3CZaNQDrJy6DXlJ9hFFuz/wDDW5ibil1HhjTxZ2Gc67wD9afOOtiWhTU4Ob9vNsix4EgaA5pI6eE9fOrPDUhmPehZiJZIO/WrmD7Oti+9u2yltUCkq2aBmtlyMwGgGUiT1FS3uwV5Syh7RZY0lwSWDlVXMgBJFtucab02SnLZaGlTwWFUUp1GpWV10v7AriHC2dwwNtjO4uW/5QBpnkVLhMI65pLrrv4GHsJq0vYzESR/D8JhiXAUHLbOpaI/7qD1J6VXxXZ+7ZRblwKFbaGUtz1ygz9k0G5NaofHs6g/01f2+5FeugtMqT1UR7+dOW760/iGHdHAuTMbxFRqtSx2MJ7kve+RpUu7pUgFji95MUVKM4CiNTrJ33np1qDBdn7zk90rMF+JtIHhLa9NBVd7vdsYBUN4gNNAdQN9dKu8P7XPhs2QZs+WQRp4cwGoYRvU+MyvEStt/BZ7K/TbKm7PRrz+w272XxRJmyRA11UddTLeRqC/2XvzGS2IEliyZFGYr4nUkAyrCN9NAaut+0LEyNLa9PBy208pzH1ZqWM4s9+GdpG4XZVzGTA2GpOu55zU2BwUcTNpSasP7XxcsLSV6UfFs0treY/ENaHdnIt25bUKHYHuxHNbbfHrsX0/pqviL73XlizsYHU9AAOnQCiGA7P3Ha33ivbtOwHeFDlE7bxuYEnTWth/gFnDKbosPNi4pDZszXFBGZ8o0AAJMRPhrpc1DDaQV2/zc4y1WvrJ6Ga4f2NfvbYxSslt9AQVJzbqrQTlmCPXSpeP4fD2Dai2EcMRctq5Ym1sCxn4joQD86JY7HJbTE91eF7vyHtIksyN8TMf5QIB1/lFDOKcOa7ca7iE7t3VgiropdEkFnkzI2j+UgxFQOo6jvUenT26fmxPFd3/APPe+/8AP5uEX70ozFhZthAyogVnyagZWJFtD4tkzN4lA8wfanDDDX1VGlbqgw5fOIOQTnEyQJHKNtKE3e1V9ES3bYJkUoHQRcKkk5S+4GuwjaheDueMa8+dc5O0K6pPiS19zt6eHnXwcqyas4tpLnS+vuvPoGVWTHU1oL/Yu59h0cHbcHlvoQDqOf40JtCyVGbvAeZXKy+xg/WjXZ7jIwysLbWWzGT3iuhGkQCJWPzNdxiKtS16Xwto/c83pQje0/z2AGJwT2nKXBlYbjTmJG3kRWd44hN5ddAB16k1ueMtcxVzvBaWYAPdsHmOZjyI5cqynaPAnJbfXcrrrG+gA2HhO/Mms/tSbnhNd7q/zLvZ0LYhtbJfVIbhnTKQQ5YxGUiN+cgztVg2coksD8oq7wq6bWB0XcMS3PxQAQBJ5jQxzoDdwbMvhdPT4D9TXIxozk1lTfojqsROnCKjs+XfcHEy9z9chWi4FxIJaCOrtbPIqSNTrG+nlQX/AA25LHw+IzowIiBVnC4y4qCEkeh/OnVqVSm7yTV+uhXpVIyVou9uhp+zFi23eILl22DfS2MjqFK3Q6SVZTMKGH+ejKYe7lm7ibyM6tni1azAph+9aTAIYK7LMz4qD9ncHhzg71/EJaJF0KDcNwD4A2UG3rPyoliuAYYfu6hMrXu6mL9wOO9jOchBUjLImee1Minl/k3akk563/5T2S5bLbYPERP7wrTbJVXw6FWK2rV5jdjQMItgMZnKOVVeN4G6hw1u89p0F3KhVMpItqJJ8RA8TFSI3X5VJc4NZOIGHXEXravmL/8AUq4fuwAqEfYfbR50UihfaXAdzeRHu3lQhrk3iGyu58RVreYNJAkxvv1pSvZ6fMEGt7r9Lf6UuH0/P2BnEXvKCuJJZ2cd20iCqg5tBt8S8tY8qgsWyRNVuJ4jNcRe+F0KvhIIMTEzABHzFbLsAtsrc7yz3pDLHgVokPzcwPTnHlVrBwhKdqibVjBx1VqKlTsnzpoZzIaVeqrhRAjDkeXcYUx5SXk+ppVq91hP9b/6Mjv8T/kvgeXp2bxN1yv7uxyBQ2W3MKyyGPWQZqG3wbJdtNdtHuHuFAzKQjEyBqCJgwSJ5Gq/DuNXHTvFvvaY5VMXHE5VgDQyQI0HIGm8Rx110yly6qcwAJKSNCSp0DdT51k1EmnJcW9+GbuDclVjFve6+N7GkOLwtvUd1lVdgFZ4TMAAQCwkMhlj1FNxOIKXLV8W3ITKJdAqvEkGG8QkcyOQqG3xG3kyKHdX7wZERwMtz+JlzEqoKwRpOgG4EV3DXMQbQRktqpAUuzCFZbZQsco1nLzO5A6RLQr93NPjm3zJcRhe+puL34u/g/ubTF44L3l9rubDXrPhRjJ7wiAqDzG8bH0oO+LxN02nOawxTumYHx3GKlkBU/BmIIVjsWNDOA3LCl0vMCVMJcDAgLOvdSGhpOYQJ05UQy4rw3GW5btwFu3JXvGtqxyXGVgSrKp1bfc1rqMY7W8m/Tjr97HMtybs7+a9+eg+LNqbdq2XN4aKrB2ZIVkuPn0TVmUg6aTGlUsgS5bGKYOlwgW1R81sMngm5MZ2AyrI0Os1e4hZ/dridwqxbOcoilmNoqRce7cPPTReeXnyEdo+0NoKbVoi5DhlIVVS2o2RI+LnJ8zQinN6a355/ge0orXgG3giYx/3m2rAMZ+yANwQNiCI0PWouJ4UXHa4tk2xEADwLtoYcBm5fCoFUMTi2uOXdizHcn6f/wApXu2t5nIvZSCFViFAYhT4WPXrymqXaeGacZvla+qNnsntB04uHKvbXh+XqZPiN8i60EjKYEGNvTzr1zhmBtHhVq5cIVnJJuwCw8YUat6RHnXlvaXBC3e0M5xmPqSZ+6a9Hx1zJwHC+eU+94t+FZLqSgk4Nr0diWOVt5knyAsXiu7uHIwZARBIAfz0B9aixXExeTIEChZaSZZjImTAnn13NLtJd/6m5t/3GP1n8a1HFuDWsPhmcsxPdlbQdhpnmAoEE6E9RptVqOIr1Y+Od4+eu6a516klsLmyxpqMmklb15tZb24MziuIhrORA5jKsmNANdFURuNzrrRjs/hLJsoblk3GlgSOcE9XE6FeWkE86GYTDKoIVw0hSNI1OYMI3kQvuat4PjFq2At23mIYmQqRBUAHlOx8O3incVZwEZX82uOl2Ve1cud22T59LhLEWLdu20YbXJ9ogBdImc5JMh2BET4RVHsjw5cRfFl7eYbAeMCSwUEldt99qixXaG0UCrb1yupYpb1LDQ8/ta++9Hexd+2l7vFYLFkgjOJuXXyhEXvDGYHO8CPgp/aEJOMc/Xkj7MspylF7LgxXFbsXbttGPdd6xVZOWAxCmJicsa1Yt9q8WAF7+4QpBAJDAFfh0YHaBVEqC8sCFLamPszrHKYrT4DsbaxCZ7N18sx4lWZETppI8656CnJ+E72tKjTiu9V11tfX7lFO2+Kzhi6MQCpBtpDK0SHAUZhoN6WIx13HNN0BgiwFVQqIoPIbAeZqjxng7Ya6bbHMNCG5EEep8x8qs8FxORbhylgVynyB0MmD18uVWcJTlWrqlJvX6IpdpdzRwU69KK20durS+pXvcKZCTlyqDEqUcT0lXrX9hXtWxcOIcoCViS6GVZgwhT4olZnYE1F2c4TbdLma2RbaQAZJUSCWRubJ4JA1IY6agEbcwptubLkAqx8RnKVeCrz0Op2rV7OoqWI7uT4evocr2jGKwfewWqabXk/5tc39rj+AyjM4LQJ0unXnr3dKsv8A/CQ54qwD/cPzpVuf02F/2S/PY5nva3+KPNeH2StpSQdy0EfzQBoSJGgPtVdnuB8oO5gZTA1MR05xRXitxDhUKtFxYtlNcwK/Dp0IkTG6is+h8UXJkcjIg+emlczLxSWVWVlv1OlgrLV633NF/jd3Kih4CRlgAEQCAZ3mDFVL19m1Zi3qSfv+XtUNoiNK0HC7GEJAc3DAkmDlnoAus6+mlUJRk5OLZ1dOpTjTVRR3XCKnAuItauqymCCGHqPwO1ek4zi9q2Tihc0vWY7mZLONAY5AQQT69a834w1g3JtfwlgaEgmRzCrOX5mnWcQHWR6H1rd7NarLupP9O3munszlO3KapzWIgv1bro+vui9ju0V+5aW0zwiqFgaZo2zHn91Cqs2MMbjBV3PXQaak+1aLh3CbNoF7jKxUxpr4/wCRV5tt1PkINbk5woqyXsjnoqU9zK0P4taiG66H8Pxo/wAf4sneF3VR/SOZ3lyPibXYfM1k+I8ae9psvT028gPIVn42vB08st2WsNTkp5o7HOK3My2jzylT8iPzr0jtDaY8GwKIpZmFoBQCSSc5gAc684sKht+JiGU6D7JUgazG4IHyNewYGUw2BJYAWghLHkhtsNBBliHj5zyrmKjtZeZu043Mb2gwbLdz4qxesi4ZDEqeQ3Cz09day9+2XBvs7Zw0KOQA2E8jAr1jj2Ce/hLwxFy2y5S1thGYEAldAojodTXnvYbhpxWKs4dyRbckv5Iom5E7EgAT5iplVbhlVlb5+oJUVTnmd/t6Gl/Z72JxePtl9Esl1Pe3N3AkMEgZjy1kCZ3O2j4r+xtrFt7ov96EljbyODl1MK2ckkfWK2Cdt7Vsd1hbJdLUJp4La5dMikjxREaCPOivCO19u+/dsrWrkSFaCGHPKw39KmhiZQl4Za2sQSo5o3ktL3PAOLYS2ADaBAHxEsT7iNKGjhDsgujNzbZYAEGQc0yRtpqaPdveDthsVirWVltauhAJXu2hlg9ATlPSBWS/x8hcqCBoImfhEa9Z3+dKtiataCjLhk9GnToycoN6oKWuJsgUK76k/C7AQByExqSD8qO8DwlzELdLNlW0mYZ7aOToxjxCRotZTBOYzTMR6zzOnlW07J4jLgsY+misARP8jRM/3CqdWNtkaLxspaxfyRm7WObKHfDoEOmcrAzR8PgI10rS8Ewl50u/u9u0UcfHlVssgghC5lT5bgxWQbFC9bZC8aAqCQskA6Rt9edbHsnbNq13Ze6sQWysoymSdFI1kEEk9NKUoZLMb/VzxEXTnqmEOznFlUfu9xoHxWGgCCufwajRizCZmQCvODmeP8cuLinYALbMIh3XwkyEMaDMWImNIqj2wvKzBl+Frlwr6SBI8udBLl5sq+IsitMTsduY09Kno1px8SeuupWxEoVPC4rjTh28j0bGYUrccDvIDEDV9gTHOlRO/jGzNtufvpUz+sxP+cviyPu6P+uP/KPKbkI7Jk8SyGLiSCNDlWYGvMydJ02qG4JM5mY/1GTtGh/Cp+P49bl97qGc622P9/dIHB882aqKsY3rQw7U6alJavX0KFT9WmxawuNAdRpDMBJAMAmCYOmg1oljhBsnP4O8YPm+EhDI0GglRy61nGuQ0x5kUUt4u33QR5IFzMJMRoNJ6VSrR8dzQo1p92oKVuhztRhhbxTR8LQyjkFYbDyma5wnHw8HZtD0B5H8PnVjtKRcsYe9MnLkPQ5Z1n5H3oXwtcxKkxIMTzgExpzMRUmGqypuMluirXpqpdS5NXbsN8QOUD7UxHpGpPkKtHCOlhroGW0CJY6XHUkBig5ADePc1n+EdplRh3wJAWFIAJzGPF4tBpPI/iKvGO073/DGW2IgbkgbSx1+QgVs18fGUfAZtHCNPxF7t1wgW7lu5b/7VxRGswwH4iD71nlMVsuD3BjcBcw5/wC5a1T5SU/FfnWG29awYTbvmepqtJbbE3fQa9e7RY9bNjCozvbDIgDIDIK27emnIgn6V5HhsI1xgltGdm0AVSSfQASa9O/aKmVbCnQgEDQ7hbY/Coq26LWEg5zsgb2h7TqbJS0HhhlzPuZ33Mk1nezXE3sm9cWZFk21b+U3GHPqQG+tU8bi2uROsaAD6kDqaluHLaFteXibzfYD/KNPeivCtBtXNKWp6F2fwdq2tm537EZBKBdBK6yRqRJ513i1lLFm5et33FxWV0BUDK4YRrEkET6iayfZvilo2xbvubbW9m8UFTy8P49Kk7RcStlVtWSzLOZmafFG0ZtY1qO2pasnTehqu2fbxSbbqJe9hrZuDkB4xl+cn3FeWdxmYhQQOQ3Mesa+tEMRw83LbXA2qKJXUkjaR0A5+oofg75UnbYjXzEaedWoSUkZsouIUTEq6srLHd2iECwNRGrtu250rS9nsJ/9KxBJIztl5bTbH3TzrK3bYH7u6qQLiMrwfiZWYN6eEpRUYtxhXsoxCxMaHMdJGonlpBNCpx6jqUHK9ugOTCK9ybWiFwBmnMQObR1yk6daltcWY3GZo8RjTYAaCKCtbJQsPssAd5GYGPQaEVPZO1SOzViNXTuHu0l1C1lMwUJaBkgwS/p5AUNREGc5wRlOgESY0GtVeK46SiqsZUg+ZJJn6x8qiwuJCOjMJAOtRRjaNiS95HsAtzr11967VDD4O66K0t4gD/3DzE9a5VG/mW+7j1PJSOXpVgGq7mplbSa3KL0MqZDfOtQn9fhRTB3VRmuMqvlSEDCRnYwpIOhgSY8hQy4xJJO5NV6n6mSR2DNnEK2BdCRKOGUTrrpp/qqlYteGdjy6jpUGCwneuFBA3+lK3dI0PKo1pcecex4d9Z2jlG8+3vUE1O7VCDRAFOzXFv3fEK/2T4X/ALTufloflVzttwrusRnX4LvjEbT9oe+v+agKrWxsP++YApvdsar1IAMe6yPUCopeGSl7MetVYl/ZFgy/EA4Zl7lGeVIB1hBqREePnppXo37SMO1zDXXeHCL3iQIh1jOdyPEoJMcx1rx3sfxV7OKQozLn8BKnWGiPXUA/KvRO2Pas2ZtXGNwkEqpVdZlfEwEldNudGbV1FhpuUXnjwBP2YpLYi9uy2si/0m46gkHqVBWfM1meJYdrV4q0AgzA2BNGeweMNq73Y2uLDeqnMPxHzrZv2TtXi+IcSVLQOXhBM+Zqlia0MNHPPl2XwX1uWKcpeKo//Nvi2ea2XEloA03qm91rhYoDAEbbDr6mjvBuyeIxwYWLZyhlVnOiBidmP63FeocJ7G4e1Y7opnRRNwkQWaJYmfQADlAqHFYuOEScldvb0LeNxblajHrr5swXYHg7s4uEHJBGvOeUVquPdgMC9i7fuMcMUj+IokFmIABt7H5QeZOlEsKAniAjnA0GvIfdWc7f8Zg28IpkW/4l3zu3BoD/AGof9flT6lScnShDRy8UvT8ZBOEY5+bPKvXl/nU88wqubcH/AMdwENuBmBDL8wgI/sqbF4g21zDUE6Tv9KH43ENbZ0Hwkg+0kEdNGPvRLtGirawgESbeZiOZYKNfnNaM9WkVISyp9Sh++yGE6P8AEBzgyJ9DTEUDb/mqpTpUgJ3NSEbO4tZaR0FRuJFccHNOmuu/XamrcjekI02H7c4pUVQ6QoAHgXYCBXKA6df17UqjyR6BzMic1Iq6CdfKKaVmpW/WlW6RDMgxBgRyPKo2jLM6ztHKBBn1n2rtwSaa61FN3Y+OxLw+9luK39X0Oh+hqxjrWW4w8yR89fxofVu5ii5zNvtpUdtbjr6DLiVE2lWA4n86jvoJ0ogICaKdnOK9xfDE+E+FvQ8/kdaFU4UGrqzDsafhmGsniFvI5ym8hWB4fEwMb7Tp5edEv2kN/wBaPK2Pqzmstw7GC0FuKf4q3Ay6SAF566HX7qL9sMUXuWbpMm5ZUt0zKWBjoNj86gek4+6JE/CM7MXoxSGdp+6Pxr3DgIBw6+eY+7GvBuzjziBHIMT6RXtnZPEZrCnpP+41idvpujG3D+g+WmHl5uPyzX/dBjs8tvCqUQRLvcMb5rjFjMbiCNDtRTiTJett4gjGJIHxCRy6xWMxVtgzsv8APAP+Vd/qPlQPi3ad8OrFpYjaBzjQnpU+FxFHGwVGqtUlv5dCGjKV80d46/yEuJ8VFlnMhu5LFgDI8AzEfQe9eWtjWuu1xzmZ2LMepJkn3pl3iT3HdiTmuE54J1BEEH5E1Hbwmkq3yP51rZP7jqPlJL0RYzeFRS2vfzbf2sQcat6huoj2/wCDQ64x8OkQoj3Jn3NEcfcJtw0kg+w5xQ24+ZiQIHITMAaATz0qVEEtyypmKmCgiPKqtp4EHWk14+npThg22aZcHOpAactmecUAjBdFKoihrlIRZp123oD19P0PnTa4+1PjK2g1q5ATTmumINKfpTp60xsKIDVjDJpUdu0XcKoksQAPM0Tx3CzYKqx1gnaPx++ihMo3l000qAiKmc1ETQYkNFKuEUopCHKJotx/jAvi0MuXu1y6REafWRVe24Hwr761UvvLE/rSmOKk1J8CsHuwy/x3PS0f9y16r2fxRTJbC+Ey/mee3lXmHYABr7oTBa2fmARI+tep8O4W5dS+2XTLy2MEHyB9qx+0XhpNwqt336I1cPKLpZJZLa3Tvm9tky4tprYusWNwM2YIRGUFtApJ8zQDEWgxcupGYzqJEchR/iKgJ4WZmUglSCJEifLbWqTXgPiBXntyNQ4RYeE+8U1GXxVreX3LMIqUJRp01NOyeV2lo77a+XBgeIdlifFYKgkmUJAHkRPz0oZi+FXbCBrgAUmA2ZSC0Exod9/avTLiIwMRMadawv7SroXurQ2gvpt0H/5e9adFVb2zxkvmV8UqWslCcX0aVl76fsZPiWJB0HzP4CqiCpL21MFXkZbZIoqUWFIOZsumhyyPQ66VFOoFSXTpQYEQWln1qfJUFjerwfyosSIe59KVTZqVAJUrjCu1winDWR1PZTSWGkfWorZhpgH12+lTX8eWGUaAchPOmyCjvCsS1q53iGGE5TExOkjzjn503HX2YySSSdTNRLUd1qKEdtNrrrUbb1LZTnXb1vSaAiGadzp1lJ0prLGlERaAqvcXWpLV7TWnXxK0BGj/AGcWAcUSSJCGASJMkTlHOBO1eyYPFZWUnQA+umx+cGvnG3fZSCDqNv1yrR2+3OKNs2zfYAiJMEwdwHjMPesPtHsyeKnmi101I3Bt3Pf3tKSCCCG1Vhquu2vQ7g0y3gFVpyiRy5jzU8x5V4TwTthi8MgSzeIT+RsrJ8lcED5RWmwv7YMSIFy1h3/9kPyIaB7ViVOw8XSb7qSa9bO355jsjvdHrB4ZbfxFEP8AlH6Brxv9tOECY+2EUKvcLEc/HckmtVgf2y2//JhyOuS4Gn5MB99Yn9p3aezjsUlywWKLaC+JYIbMzEb6/EPbnU3ZGCxWHxV6sWlZ83XyJnOo45ZSbXS5jLgpLTr5ri7GuyRGzia+9T3PhNVLbVOT7GgxIZhxJq2FpllelTqs0mFDe7pVYyUqA6wMmpMvhnnO3KKiFEOFWA7FToIn28qcMBzgelSWiNj70UxXBGHwrm57cvKgrGjdMbsWsRZKTI/X41SiTU74gsoDE+Hb8qnwGDDKTrvFDYduMioXvDaruIwDqJ3H1+Y3qpFNER2AZmuXz4jUwqC4NaKEK2smp3OlR2hUkUglU04inC1504JypXActpUoFcAinIKcAej5dfamZtZrtzf0phFNY4Y51p6JpUU1NPXaiAgA1q8mwrjqCAFAPnFWbOHPIU1sdYYq1btWR+vyFdWwOdWsPaJYACZ6D7qARwtjr91KjC9mMQRITQ+R/OlSFc8/ohwy/kaefLWKHipbImnjDZcMxiwcxBJjTZdevWgParhmR+8X4XPIGJiefUfcap4fFFTM0TxHG1NhrbKHkeGSfC3Jh5jzpmwTOpvrXpnAuF2jbV1jKw5bwZ3HIjX2rz7B8OzsADA3JOwHMnyra4HiKWbYVQXRdApMZiZ1mNJJJ1MaU56gNH/8PW3WUUkHfly+1P3Vke0PZ9FAI8MaT6aCevvzPpWhs4pyDdwz7LrZJ1Eak5RIP0Jjeq97jKYglLiuoYxtGbLocq6mBr9aAjzW6YJjl1Hsai1NavG2FBItOzrsRlbTL8WaTtPLfageLtak6zOpPmdPnRuIrIKc1KP1+VdoBI0Gorlwa08LrS01ooByprIHOrOFw4YSwmo+IBQ4CgAZR70+wCLEoAdNtxTrVkEbj0pXBKCNxpUCWGJ0pjHInvWVzeEfKnJamnWcHGrGT9Ks27WnPeg2Ebatj9fdU6L0olwfgj4h8qLmj5D068xtW64T2NSwwJUuxGUB4ykk/ZkGG00M76c6aExHDOz928RlttlkS+VsokgSSB516Z2M7FYNGzXMQr3VmU+GAOk71Lext7uyqMe7iD4cxyg/CNJkSBG80PwfD2dCXkwwMwymTJA200gx70UwGjfG2gSBjmAGgGVNPnmpVlzwNjr3e/8ASaVG4LHia2alAipb1kqYPyqOi7rRgOLEidufpRVcDhRqb7n+kW4PudKFxSNAJfv4tZi2pVJBMnUx/Mfw2o7w3tCuTK0IJn7OvmZ9+ulZMHpXVpCDuIsjMXt3CI5AkNEanNsfmedV/wB9DMRdDFjoLs+IA/zAaEco/KquHx5XQxHoKvtY734m020mfQg8qAio6lBrqDs42g+Y5+Rp9qLhIbVo30100MdeX5VGtlkbw/DymNRGuknWuW7CPBU5H6HRZ8jy96QRlzh7AwRHzG3X9dKp3FI5UWuOxhbhg8jlAIg7+dTJwIuCwMjUgIQZ30APPTYTSuIz7uPX56Uk03ovc4UEMOSs7EjT5ETOlUMXZysAKcnqBljDTlga61X4jaAbQ+XtVnD/AAiDGutMez3jEzGv/NSMYQ4bWatRGg361Bhh4oHppR7D2baQWXP7aeYHOopbkiK/DeC3Lp0GkxJ0E9JPOtXwzsZb/wDK5LDcKQBsI1gmR151EvFJUjQIZIjSJgGB5xTxxB2EJ4V03Oumgn5CmNhNdwt7OGs5CFULqpMEljoG8ztrVtMerwEHeCcxynZxuxk9dd+tYfDu1y6LYzb/AGdSdNR5V6L2U4OMP/FugR0zgljOpYdRtHpvSjdgehO+GvSO8G5gwD4o0kExBrV8L4WLVsKhMSWObWSTJ1+dQXG7/IVRSA32gpgHcqZjpRWwGgZsvymI5RUo0H/4O3/3P9NKitKkA+Q7ljOJiDyM0OKxoaJ23YbgEVDj7IIzj51YqwusyI4Ss7FE02KdXIqqTHAK6KeorsUhDRFWrF4qdD+W3KoBXUPSgE0OHxOfRiAPlvHvz51I/BleVVSfPpvMRz5T5c5oLhrgG34/hy/OtBwziA5bxzaFMH4TIOms9DO9NsEqmwbf8N0FxOhJDDfxIT77e1WMPCS2GbMMwJRoDLE6R9ogzSvY8BiQCzzIJ6R5H9AUMcmTIIO/TfXblSuKwRxfEA6akA7gZdZ6nr05H1rN8UebgIEabUQiTQ3H/wDcjoBTo7ga0HW/uFOsYN3EAEDc9Y3qxwazmbXYCfwFaHB2lHxLtqp113nl+op0pWBGNwHhcCVUR8/z9KtIpA1Eevtp+uVa/hPATduKLi5FP2iIka6L16RvRHi2FtMzYe1YSQQe8JMgn4pUKNI5DyNRXHmAJPWNaI8FZRdUuj3La6uqmCQNTBrUv+zRmUG1ctux+ySVG2mVjvOgj67xsOy/YlcLaDX7Sd4JOcOT4tYESBl2gRT1G4Gyxw7sor2xeUBWe2VHhUG0ZMKMsSQCRmqzwjBXVnvATuHtlZRs2xBb0360Tw3ahGuIkPJ8M92wQvzCsRDc9qKXeIKuWZGZsq6GSfQ7CnjCnwnBqGeFdcrRrIU6aFeoooykxrEfXyqNrhJge/5VLQEdpU03B5+x/KuUQHyVbanlZBHyrtKtCOxWYJK11FpUqzmWx2WuZaVKgE4N6f8Ar2pUqQhtEsNcOU/0kfo9aVKgxF/FXzsABtsNRvsemn1NR2bIKknWlSpo9FkYcJZ7wfFmK+Q0XUeeprOcQH8V/wBcqVKnw3GyCXAV8LHzitT2dsq98W2EgnfmNZ0nTl0pUqEtxR2NEnHrneJbGUBluSYltM8EFiY+EesmZqri+L3e7ttm8UEZue+/rXKVRjz0Ts5gUi3oY8OkmB4G1AnQ6fU1p7llWU2yJUrBB6bR7UqVTrYhZjsz4fGW7Nu45tmfC0NAEwASJEVPdxbPacOZKYhkDfay5iu/pSpUgmoN4yo6tHyirDUqVIB0UqVKkA//2Q=="/>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sp>
        <p:nvSpPr>
          <p:cNvPr id="7" name="AutoShape 8" descr="data:image/jpeg;base64,/9j/4AAQSkZJRgABAQAAAQABAAD/2wCEAAkGBhQSERUUEhQVFRUWGB0ZGBgYFxgaFxgXFxgYGhcXFxgXGyYfGBkkGhcXHy8gIycpLCwsFh4xNTAqNScrLCkBCQoKDgwOGg8PGikkHyQqLC0qLCosLSwsLywqLCosLCwpKSkpKSwsLCkwMC0sLCwsKTQsLCwsLCwpLDAsKSosKf/AABEIAQQAwgMBIgACEQEDEQH/xAAcAAABBQEBAQAAAAAAAAAAAAAFAAIDBAYBBwj/xABDEAACAQIEAwYDBQYFBAAHAAABAhEAAwQSITEFQVEGEyJhcZEygaFCscHR8AcUI1JichWCorLhJDNDkhYXJVPC4vH/xAAbAQABBQEBAAAAAAAAAAAAAAABAAIDBAUGB//EADMRAAIBAgUBBgUDBQEBAAAAAAABAgMRBBIhMUFRBRMiYXGBkaHB0fAyseEUI1JTkkIz/9oADAMBAAIRAxEAPwDPLh7N34Sp9CJ9q43CGUeBz6cvy+lSd9Yu6HIT0YQfrrXf3KB/DuOvlOZfZprLTLrB9zD3PtW1fzGh+n5VXusoB1dTyDaieWo1FF5vLr4HHzQ/SR9KFdo8S72wBaZWDA8iI12I/KpIq7sMk7IHWeJX13AceY19xVlePKfjQr9RQe3xZl0YH7/vq1b4pbbcD7vzqVw6oYp+YWF22+zKfv8AY1RxXDhEjSqxt28wKgmeQid+tW3fQw3yYR9RpQtbYN7isYNVFEcHYVhoRPOhoGbTVj0Gg996uWcKyiTbHqhIYe29MkrhTGYrgqt5HyrPPw9xuJ9K2Rw5ygh9xOVhqPKR+VVMoUwwg/f6HnVmdGvQ1nF2fw+JXhWpVv0My4dgPLof1pTreJggqWRhzUn7xrWmu8PV+QNDcTwGNVMeutRqomSOIU4R+1LH4YQt4usQA0ED0BBA9hRD/wCZ37x4eI4a3fB/8iDu76xtDqNR5EVhsTgGWJG/Sm3cO6bgr67VPdMjsbvD8JsXJfB4hbpOps3It3xpECTkufIgn+WqNjAvpp4rZZWQiHBYDUqdR8wKyeFJZgFHiO0GNfmdPetlw7CzbAum4Li6BmkEQAQoPQSYqKdo6kkG3oV+NWxntep/2mob6/F6J/vFO4kXzjNLBCYYbmRrm89fOmpdFxzDKNAQGIElTMTypN3aYoeFWZHjLh7xVIEZiQR0g6Eddant8OD3sx/mGnI6TXeIpF23Ijc/6RU9m4Qxj+cf7daE9/YVPn1LfEFywI9PblVRdanx2p02pltKEFoGT1OxSqXJ6UqcNuObithtLkDydYH+oVJ/hloibZK+dtiB7AxUI4raPxyP7lMe8RXVw+HcSuSeqNB/0mqiJ2POEuL8NwN5Oo+9YqljmuZYdF33DSPYiRVz9wcapeceTQw+omqeOF3LFwqRO4BB+8/hUtNeJEc3owMloM4/zem1UOIYEZm0A0nT0oxbA7xY8/uNQ44SG/tf6RV+xVuSWVKW1yrJ9Yjberl+54fHbYeYAYfTX6VXVGNtcpA9RPIba1d/ihdcj6ean8RVF7llDLYyiAIqzbkoACR4jMf2k1DcWBU+DtF08EBlbnMHQjl67+VMY4I4Pgd+7ba5bRrioYYiCQYmco1iOgqk+o11HSJFbrsMjth2W0wFwYm2xAYA92uXOY3KxI86Pnhti5bKlbJtG7fLFviCKzZjaYbFWPpFdysd3X9ucbpWXtbn6HJPCd488XZ7/M8e/c1PwyvodPY1FcZlgNB9fCT6E6H3rc4rsMIUWbue7Fo3FYQoF/RGVhynQ+s+VYztpwu5Yy27wNtg0+oIMEEaEflWfjsHhKlOVWi7SWtv4+xdwmKxMKkadTVPn+fuD8eoKcwZ5g/QjQ124uaRv5f8GhOHzTGfw+VHXtkHLnBjk4+4n8K5lqxv7mexdoK5GURpptyojgOMXEGVbpy/yXNV+U6fUVYv92zFXyqw5Zjz10zbe9Mbgc/CfxFPzDbFr/EVPxobZjdfEp06HxD5E1ZweEDtIVboI1yQSNt1MMPas++CuW9p+W3zG1MGKM+JdeqnKR+vKKVkxXaC+NwZW4Db2GysW0neJ25aV3BX17ybha1rJzCU2G7AyOeymorPH3JGcrdA2FyQ/wAnBn6mrr43DsysJsEbpclkJ6i4BI9GWPOjZ+ornb2JVm8JBEDUaiD5jn5GDvTrbVLi+CMoF5bfgI1uIVe3rESyEgH1g61DajrTkrIDZYmu1HI60qVgXGjiQHxW7i+qkj/TNMfEYZ9+7nzAB+utSrxMj4rVwekH7jUTY+0fi0/uQjn5iqlic7b4eo+B3X+1tPbaq+NzoJNwsP6gu/qAJqUYbDt8OSf6WAP0NRcTwwK6iVgb7aaa9etWsPSdSTs9lfXyK9aeRK630B+H1dfU/wC00S4bh8M1y4MVdNtO7cgjcnMggaGTBPI+lAbeCQvCyu5GUkdP+arYmy0mWZsoJGb6fX7qsvbQjjbNqHLygoApYLO8xIgb+u9Tm2QsrcPo0H6nX61TJTulzgco05wKny2GGhCnyJU+2lUWWb3KuMvMdC8eQ1/4qXhzZdc1xfUafWPpVk2lUAgRUtjEsAIAMnnpoPMT91G/A02fA+HWbmEd3RWdbgJYOVfKTbGUa+EmWjwkGTqCKK2sFdtOi4e6Gt2++ypfAygd49q5LJrlORm8oqv2c4bhmwaNfty1zE90rqYdCyjKQRuARt51bt8NuYe1L4u2IuXh3d5fDcILqwFwEOMwYtE/E012FWfikr87NXW3G/03OZpx0Ttxx9dvqPwvGjYW2b9i4jlrVp73xWjbw9z4pE+KBHnuKxvbzi64rKFtqqWywWCTmBZmza7TMxyk1tbvELltrTYqwwDAqSgV7ZV3DmMozjKmbwmfhnrWA7WY5XuIVCR3aZigCy+QFiQNJzkqfQVVrKPc1JuOtt09N7Fik33sIp87W16mYwdmOVHsTdAYg6Exvz0G070AN8gaQPWjljijFQCFb0I+4x91cxJM3wJxu6rX3TLJAGv+UVZ4TmVBCtEnaD9NPoarYrxXncgiR0PJTV7hJUWx43Q66mcu/wDUCKc9EBDcTj3B8KB1jXcEHnpyruGv2r0hlKkfzAffQnGWXF0sHnM51GxmTI6UT4enibxXB5gEj56aik42EnckxHZ1T8DfLeh93ht23tJHlqP/AFNd4jikFzLmMjZk8MyAdhpNW+G424JzFmHVlP3gTS1QtGUcJxS5ab+GXtudJQkT5FeY8vpRqzJ1cgsd4ECecAaD5Uy5dV2BgSBEgg/8iprdSJ3Q17ktKlPpSoiIFxjje0T6Mp++Ke/ERGqXB6rP+2afxK0LBAW53oadIOZQNswExP4bCqy8THMR9Pvplag6U3Hf0DTqKpHMcuYuw3xR81I+8Vb4Vi7KZkEFbqlSFgmSPCQJ5H76q/4khPL6VFevJEqPEIIga6EGhRbhNMVRZotA5bxR+hEg6a/OfSq+MxOYnzU/8fjVnjwP7wxhgG8QDCD4vwmaZhuCXbnjgJbIIDtop/t5v/lB84q9kk5ZUtSrmVszLVtyLSnKTtt6DrVs3ZENbb/1DfdNcS2FUKDMAakRMCNuVWeG8HfE3MisAACxk8h/Kv2jyjzqSr2XWp0nVl8OR2FxVGtWVLNZdSncYGB0qW0p0HQfef8A9a1vDOE2LNwC2pxVwNqYGURAILFsiHxAzLxlO0SM/jMI9q66NbbRo0IMCAQCTBOhGsVnRptNXNfFwoxp/wBpPTdvn26fc03AO19uxaW1dsd4Eud6hDwQ/IkRGn6FFj2lTEYJk/eLdq6wutctuhIfOzMFRjEEAwCCd9qwJrlehVMBTm8y0d79fkzz6GJnFZeLWPXuJOyvZa3CB8VaXMGDd6vd5SV5JpKkc4mvI+3HEDdxrEwMxddBAhTlU+sLqetS4XFMjKyMVZTKkcj1HnQbjblrwJ1MST5liaxsfhP6fDSd77L5mjhK/e14rbd/IhsWQI0HLlRG4EaZt6TAKkDnE8qpodPSnhiAB+v1NcmzoyjcXLccDkNJ13Borw64w/h51zLupU89SAQeUwdN6C4a7lu3CZaNQDrJy6DXlJ9hFFuz/wDDW5ibil1HhjTxZ2Gc67wD9afOOtiWhTU4Ob9vNsix4EgaA5pI6eE9fOrPDUhmPehZiJZIO/WrmD7Oti+9u2yltUCkq2aBmtlyMwGgGUiT1FS3uwV5Syh7RZY0lwSWDlVXMgBJFtucab02SnLZaGlTwWFUUp1GpWV10v7AriHC2dwwNtjO4uW/5QBpnkVLhMI65pLrrv4GHsJq0vYzESR/D8JhiXAUHLbOpaI/7qD1J6VXxXZ+7ZRblwKFbaGUtz1ygz9k0G5NaofHs6g/01f2+5FeugtMqT1UR7+dOW760/iGHdHAuTMbxFRqtSx2MJ7kve+RpUu7pUgFji95MUVKM4CiNTrJ33np1qDBdn7zk90rMF+JtIHhLa9NBVd7vdsYBUN4gNNAdQN9dKu8P7XPhs2QZs+WQRp4cwGoYRvU+MyvEStt/BZ7K/TbKm7PRrz+w272XxRJmyRA11UddTLeRqC/2XvzGS2IEliyZFGYr4nUkAyrCN9NAaut+0LEyNLa9PBy208pzH1ZqWM4s9+GdpG4XZVzGTA2GpOu55zU2BwUcTNpSasP7XxcsLSV6UfFs0treY/ENaHdnIt25bUKHYHuxHNbbfHrsX0/pqviL73XlizsYHU9AAOnQCiGA7P3Ha33ivbtOwHeFDlE7bxuYEnTWth/gFnDKbosPNi4pDZszXFBGZ8o0AAJMRPhrpc1DDaQV2/zc4y1WvrJ6Ga4f2NfvbYxSslt9AQVJzbqrQTlmCPXSpeP4fD2Dai2EcMRctq5Ym1sCxn4joQD86JY7HJbTE91eF7vyHtIksyN8TMf5QIB1/lFDOKcOa7ca7iE7t3VgiropdEkFnkzI2j+UgxFQOo6jvUenT26fmxPFd3/APPe+/8AP5uEX70ozFhZthAyogVnyagZWJFtD4tkzN4lA8wfanDDDX1VGlbqgw5fOIOQTnEyQJHKNtKE3e1V9ES3bYJkUoHQRcKkk5S+4GuwjaheDueMa8+dc5O0K6pPiS19zt6eHnXwcqyas4tpLnS+vuvPoGVWTHU1oL/Yu59h0cHbcHlvoQDqOf40JtCyVGbvAeZXKy+xg/WjXZ7jIwysLbWWzGT3iuhGkQCJWPzNdxiKtS16Xwto/c83pQje0/z2AGJwT2nKXBlYbjTmJG3kRWd44hN5ddAB16k1ueMtcxVzvBaWYAPdsHmOZjyI5cqynaPAnJbfXcrrrG+gA2HhO/Mms/tSbnhNd7q/zLvZ0LYhtbJfVIbhnTKQQ5YxGUiN+cgztVg2coksD8oq7wq6bWB0XcMS3PxQAQBJ5jQxzoDdwbMvhdPT4D9TXIxozk1lTfojqsROnCKjs+XfcHEy9z9chWi4FxIJaCOrtbPIqSNTrG+nlQX/AA25LHw+IzowIiBVnC4y4qCEkeh/OnVqVSm7yTV+uhXpVIyVou9uhp+zFi23eILl22DfS2MjqFK3Q6SVZTMKGH+ejKYe7lm7ibyM6tni1azAph+9aTAIYK7LMz4qD9ncHhzg71/EJaJF0KDcNwD4A2UG3rPyoliuAYYfu6hMrXu6mL9wOO9jOchBUjLImee1Minl/k3akk563/5T2S5bLbYPERP7wrTbJVXw6FWK2rV5jdjQMItgMZnKOVVeN4G6hw1u89p0F3KhVMpItqJJ8RA8TFSI3X5VJc4NZOIGHXEXravmL/8AUq4fuwAqEfYfbR50UihfaXAdzeRHu3lQhrk3iGyu58RVreYNJAkxvv1pSvZ6fMEGt7r9Lf6UuH0/P2BnEXvKCuJJZ2cd20iCqg5tBt8S8tY8qgsWyRNVuJ4jNcRe+F0KvhIIMTEzABHzFbLsAtsrc7yz3pDLHgVokPzcwPTnHlVrBwhKdqibVjBx1VqKlTsnzpoZzIaVeqrhRAjDkeXcYUx5SXk+ppVq91hP9b/6Mjv8T/kvgeXp2bxN1yv7uxyBQ2W3MKyyGPWQZqG3wbJdtNdtHuHuFAzKQjEyBqCJgwSJ5Gq/DuNXHTvFvvaY5VMXHE5VgDQyQI0HIGm8Rx110yly6qcwAJKSNCSp0DdT51k1EmnJcW9+GbuDclVjFve6+N7GkOLwtvUd1lVdgFZ4TMAAQCwkMhlj1FNxOIKXLV8W3ITKJdAqvEkGG8QkcyOQqG3xG3kyKHdX7wZERwMtz+JlzEqoKwRpOgG4EV3DXMQbQRktqpAUuzCFZbZQsco1nLzO5A6RLQr93NPjm3zJcRhe+puL34u/g/ubTF44L3l9rubDXrPhRjJ7wiAqDzG8bH0oO+LxN02nOawxTumYHx3GKlkBU/BmIIVjsWNDOA3LCl0vMCVMJcDAgLOvdSGhpOYQJ05UQy4rw3GW5btwFu3JXvGtqxyXGVgSrKp1bfc1rqMY7W8m/Tjr97HMtybs7+a9+eg+LNqbdq2XN4aKrB2ZIVkuPn0TVmUg6aTGlUsgS5bGKYOlwgW1R81sMngm5MZ2AyrI0Os1e4hZ/dridwqxbOcoilmNoqRce7cPPTReeXnyEdo+0NoKbVoi5DhlIVVS2o2RI+LnJ8zQinN6a355/ge0orXgG3giYx/3m2rAMZ+yANwQNiCI0PWouJ4UXHa4tk2xEADwLtoYcBm5fCoFUMTi2uOXdizHcn6f/wApXu2t5nIvZSCFViFAYhT4WPXrymqXaeGacZvla+qNnsntB04uHKvbXh+XqZPiN8i60EjKYEGNvTzr1zhmBtHhVq5cIVnJJuwCw8YUat6RHnXlvaXBC3e0M5xmPqSZ+6a9Hx1zJwHC+eU+94t+FZLqSgk4Nr0diWOVt5knyAsXiu7uHIwZARBIAfz0B9aixXExeTIEChZaSZZjImTAnn13NLtJd/6m5t/3GP1n8a1HFuDWsPhmcsxPdlbQdhpnmAoEE6E9RptVqOIr1Y+Od4+eu6a516klsLmyxpqMmklb15tZb24MziuIhrORA5jKsmNANdFURuNzrrRjs/hLJsoblk3GlgSOcE9XE6FeWkE86GYTDKoIVw0hSNI1OYMI3kQvuat4PjFq2At23mIYmQqRBUAHlOx8O3incVZwEZX82uOl2Ve1cud22T59LhLEWLdu20YbXJ9ogBdImc5JMh2BET4RVHsjw5cRfFl7eYbAeMCSwUEldt99qixXaG0UCrb1yupYpb1LDQ8/ta++9Hexd+2l7vFYLFkgjOJuXXyhEXvDGYHO8CPgp/aEJOMc/Xkj7MspylF7LgxXFbsXbttGPdd6xVZOWAxCmJicsa1Yt9q8WAF7+4QpBAJDAFfh0YHaBVEqC8sCFLamPszrHKYrT4DsbaxCZ7N18sx4lWZETppI8656CnJ+E72tKjTiu9V11tfX7lFO2+Kzhi6MQCpBtpDK0SHAUZhoN6WIx13HNN0BgiwFVQqIoPIbAeZqjxng7Ya6bbHMNCG5EEep8x8qs8FxORbhylgVynyB0MmD18uVWcJTlWrqlJvX6IpdpdzRwU69KK20durS+pXvcKZCTlyqDEqUcT0lXrX9hXtWxcOIcoCViS6GVZgwhT4olZnYE1F2c4TbdLma2RbaQAZJUSCWRubJ4JA1IY6agEbcwptubLkAqx8RnKVeCrz0Op2rV7OoqWI7uT4evocr2jGKwfewWqabXk/5tc39rj+AyjM4LQJ0unXnr3dKsv8A/CQ54qwD/cPzpVuf02F/2S/PY5nva3+KPNeH2StpSQdy0EfzQBoSJGgPtVdnuB8oO5gZTA1MR05xRXitxDhUKtFxYtlNcwK/Dp0IkTG6is+h8UXJkcjIg+emlczLxSWVWVlv1OlgrLV633NF/jd3Kih4CRlgAEQCAZ3mDFVL19m1Zi3qSfv+XtUNoiNK0HC7GEJAc3DAkmDlnoAus6+mlUJRk5OLZ1dOpTjTVRR3XCKnAuItauqymCCGHqPwO1ek4zi9q2Tihc0vWY7mZLONAY5AQQT69a834w1g3JtfwlgaEgmRzCrOX5mnWcQHWR6H1rd7NarLupP9O3munszlO3KapzWIgv1bro+vui9ju0V+5aW0zwiqFgaZo2zHn91Cqs2MMbjBV3PXQaak+1aLh3CbNoF7jKxUxpr4/wCRV5tt1PkINbk5woqyXsjnoqU9zK0P4taiG66H8Pxo/wAf4sneF3VR/SOZ3lyPibXYfM1k+I8ae9psvT028gPIVn42vB08st2WsNTkp5o7HOK3My2jzylT8iPzr0jtDaY8GwKIpZmFoBQCSSc5gAc684sKht+JiGU6D7JUgazG4IHyNewYGUw2BJYAWghLHkhtsNBBliHj5zyrmKjtZeZu043Mb2gwbLdz4qxesi4ZDEqeQ3Cz09day9+2XBvs7Zw0KOQA2E8jAr1jj2Ce/hLwxFy2y5S1thGYEAldAojodTXnvYbhpxWKs4dyRbckv5Iom5E7EgAT5iplVbhlVlb5+oJUVTnmd/t6Gl/Z72JxePtl9Esl1Pe3N3AkMEgZjy1kCZ3O2j4r+xtrFt7ov96EljbyODl1MK2ckkfWK2Cdt7Vsd1hbJdLUJp4La5dMikjxREaCPOivCO19u+/dsrWrkSFaCGHPKw39KmhiZQl4Za2sQSo5o3ktL3PAOLYS2ADaBAHxEsT7iNKGjhDsgujNzbZYAEGQc0yRtpqaPdveDthsVirWVltauhAJXu2hlg9ATlPSBWS/x8hcqCBoImfhEa9Z3+dKtiataCjLhk9GnToycoN6oKWuJsgUK76k/C7AQByExqSD8qO8DwlzELdLNlW0mYZ7aOToxjxCRotZTBOYzTMR6zzOnlW07J4jLgsY+misARP8jRM/3CqdWNtkaLxspaxfyRm7WObKHfDoEOmcrAzR8PgI10rS8Ewl50u/u9u0UcfHlVssgghC5lT5bgxWQbFC9bZC8aAqCQskA6Rt9edbHsnbNq13Ze6sQWysoymSdFI1kEEk9NKUoZLMb/VzxEXTnqmEOznFlUfu9xoHxWGgCCufwajRizCZmQCvODmeP8cuLinYALbMIh3XwkyEMaDMWImNIqj2wvKzBl+Frlwr6SBI8udBLl5sq+IsitMTsduY09Kno1px8SeuupWxEoVPC4rjTh28j0bGYUrccDvIDEDV9gTHOlRO/jGzNtufvpUz+sxP+cviyPu6P+uP/KPKbkI7Jk8SyGLiSCNDlWYGvMydJ02qG4JM5mY/1GTtGh/Cp+P49bl97qGc622P9/dIHB882aqKsY3rQw7U6alJavX0KFT9WmxawuNAdRpDMBJAMAmCYOmg1oljhBsnP4O8YPm+EhDI0GglRy61nGuQ0x5kUUt4u33QR5IFzMJMRoNJ6VSrR8dzQo1p92oKVuhztRhhbxTR8LQyjkFYbDyma5wnHw8HZtD0B5H8PnVjtKRcsYe9MnLkPQ5Z1n5H3oXwtcxKkxIMTzgExpzMRUmGqypuMluirXpqpdS5NXbsN8QOUD7UxHpGpPkKtHCOlhroGW0CJY6XHUkBig5ADePc1n+EdplRh3wJAWFIAJzGPF4tBpPI/iKvGO073/DGW2IgbkgbSx1+QgVs18fGUfAZtHCNPxF7t1wgW7lu5b/7VxRGswwH4iD71nlMVsuD3BjcBcw5/wC5a1T5SU/FfnWG29awYTbvmepqtJbbE3fQa9e7RY9bNjCozvbDIgDIDIK27emnIgn6V5HhsI1xgltGdm0AVSSfQASa9O/aKmVbCnQgEDQ7hbY/Coq26LWEg5zsgb2h7TqbJS0HhhlzPuZ33Mk1nezXE3sm9cWZFk21b+U3GHPqQG+tU8bi2uROsaAD6kDqaluHLaFteXibzfYD/KNPeivCtBtXNKWp6F2fwdq2tm537EZBKBdBK6yRqRJ513i1lLFm5et33FxWV0BUDK4YRrEkET6iayfZvilo2xbvubbW9m8UFTy8P49Kk7RcStlVtWSzLOZmafFG0ZtY1qO2pasnTehqu2fbxSbbqJe9hrZuDkB4xl+cn3FeWdxmYhQQOQ3Mesa+tEMRw83LbXA2qKJXUkjaR0A5+oofg75UnbYjXzEaedWoSUkZsouIUTEq6srLHd2iECwNRGrtu250rS9nsJ/9KxBJIztl5bTbH3TzrK3bYH7u6qQLiMrwfiZWYN6eEpRUYtxhXsoxCxMaHMdJGonlpBNCpx6jqUHK9ugOTCK9ybWiFwBmnMQObR1yk6daltcWY3GZo8RjTYAaCKCtbJQsPssAd5GYGPQaEVPZO1SOzViNXTuHu0l1C1lMwUJaBkgwS/p5AUNREGc5wRlOgESY0GtVeK46SiqsZUg+ZJJn6x8qiwuJCOjMJAOtRRjaNiS95HsAtzr11967VDD4O66K0t4gD/3DzE9a5VG/mW+7j1PJSOXpVgGq7mplbSa3KL0MqZDfOtQn9fhRTB3VRmuMqvlSEDCRnYwpIOhgSY8hQy4xJJO5NV6n6mSR2DNnEK2BdCRKOGUTrrpp/qqlYteGdjy6jpUGCwneuFBA3+lK3dI0PKo1pcecex4d9Z2jlG8+3vUE1O7VCDRAFOzXFv3fEK/2T4X/ALTufloflVzttwrusRnX4LvjEbT9oe+v+agKrWxsP++YApvdsar1IAMe6yPUCopeGSl7MetVYl/ZFgy/EA4Zl7lGeVIB1hBqREePnppXo37SMO1zDXXeHCL3iQIh1jOdyPEoJMcx1rx3sfxV7OKQozLn8BKnWGiPXUA/KvRO2Pas2ZtXGNwkEqpVdZlfEwEldNudGbV1FhpuUXnjwBP2YpLYi9uy2si/0m46gkHqVBWfM1meJYdrV4q0AgzA2BNGeweMNq73Y2uLDeqnMPxHzrZv2TtXi+IcSVLQOXhBM+Zqlia0MNHPPl2XwX1uWKcpeKo//Nvi2ea2XEloA03qm91rhYoDAEbbDr6mjvBuyeIxwYWLZyhlVnOiBidmP63FeocJ7G4e1Y7opnRRNwkQWaJYmfQADlAqHFYuOEScldvb0LeNxblajHrr5swXYHg7s4uEHJBGvOeUVquPdgMC9i7fuMcMUj+IokFmIABt7H5QeZOlEsKAniAjnA0GvIfdWc7f8Zg28IpkW/4l3zu3BoD/AGof9flT6lScnShDRy8UvT8ZBOEY5+bPKvXl/nU88wqubcH/AMdwENuBmBDL8wgI/sqbF4g21zDUE6Tv9KH43ENbZ0Hwkg+0kEdNGPvRLtGirawgESbeZiOZYKNfnNaM9WkVISyp9Sh++yGE6P8AEBzgyJ9DTEUDb/mqpTpUgJ3NSEbO4tZaR0FRuJFccHNOmuu/XamrcjekI02H7c4pUVQ6QoAHgXYCBXKA6df17UqjyR6BzMic1Iq6CdfKKaVmpW/WlW6RDMgxBgRyPKo2jLM6ztHKBBn1n2rtwSaa61FN3Y+OxLw+9luK39X0Oh+hqxjrWW4w8yR89fxofVu5ii5zNvtpUdtbjr6DLiVE2lWA4n86jvoJ0ogICaKdnOK9xfDE+E+FvQ8/kdaFU4UGrqzDsafhmGsniFvI5ym8hWB4fEwMb7Tp5edEv2kN/wBaPK2Pqzmstw7GC0FuKf4q3Ay6SAF566HX7qL9sMUXuWbpMm5ZUt0zKWBjoNj86gek4+6JE/CM7MXoxSGdp+6Pxr3DgIBw6+eY+7GvBuzjziBHIMT6RXtnZPEZrCnpP+41idvpujG3D+g+WmHl5uPyzX/dBjs8tvCqUQRLvcMb5rjFjMbiCNDtRTiTJett4gjGJIHxCRy6xWMxVtgzsv8APAP+Vd/qPlQPi3ad8OrFpYjaBzjQnpU+FxFHGwVGqtUlv5dCGjKV80d46/yEuJ8VFlnMhu5LFgDI8AzEfQe9eWtjWuu1xzmZ2LMepJkn3pl3iT3HdiTmuE54J1BEEH5E1Hbwmkq3yP51rZP7jqPlJL0RYzeFRS2vfzbf2sQcat6huoj2/wCDQ64x8OkQoj3Jn3NEcfcJtw0kg+w5xQ24+ZiQIHITMAaATz0qVEEtyypmKmCgiPKqtp4EHWk14+npThg22aZcHOpAactmecUAjBdFKoihrlIRZp123oD19P0PnTa4+1PjK2g1q5ATTmumINKfpTp60xsKIDVjDJpUdu0XcKoksQAPM0Tx3CzYKqx1gnaPx++ihMo3l000qAiKmc1ETQYkNFKuEUopCHKJotx/jAvi0MuXu1y6REafWRVe24Hwr761UvvLE/rSmOKk1J8CsHuwy/x3PS0f9y16r2fxRTJbC+Ey/mee3lXmHYABr7oTBa2fmARI+tep8O4W5dS+2XTLy2MEHyB9qx+0XhpNwqt336I1cPKLpZJZLa3Tvm9tky4tprYusWNwM2YIRGUFtApJ8zQDEWgxcupGYzqJEchR/iKgJ4WZmUglSCJEifLbWqTXgPiBXntyNQ4RYeE+8U1GXxVreX3LMIqUJRp01NOyeV2lo77a+XBgeIdlifFYKgkmUJAHkRPz0oZi+FXbCBrgAUmA2ZSC0Exod9/avTLiIwMRMadawv7SroXurQ2gvpt0H/5e9adFVb2zxkvmV8UqWslCcX0aVl76fsZPiWJB0HzP4CqiCpL21MFXkZbZIoqUWFIOZsumhyyPQ66VFOoFSXTpQYEQWln1qfJUFjerwfyosSIe59KVTZqVAJUrjCu1winDWR1PZTSWGkfWorZhpgH12+lTX8eWGUaAchPOmyCjvCsS1q53iGGE5TExOkjzjn503HX2YySSSdTNRLUd1qKEdtNrrrUbb1LZTnXb1vSaAiGadzp1lJ0prLGlERaAqvcXWpLV7TWnXxK0BGj/AGcWAcUSSJCGASJMkTlHOBO1eyYPFZWUnQA+umx+cGvnG3fZSCDqNv1yrR2+3OKNs2zfYAiJMEwdwHjMPesPtHsyeKnmi101I3Bt3Pf3tKSCCCG1Vhquu2vQ7g0y3gFVpyiRy5jzU8x5V4TwTthi8MgSzeIT+RsrJ8lcED5RWmwv7YMSIFy1h3/9kPyIaB7ViVOw8XSb7qSa9bO355jsjvdHrB4ZbfxFEP8AlH6Brxv9tOECY+2EUKvcLEc/HckmtVgf2y2//JhyOuS4Gn5MB99Yn9p3aezjsUlywWKLaC+JYIbMzEb6/EPbnU3ZGCxWHxV6sWlZ83XyJnOo45ZSbXS5jLgpLTr5ri7GuyRGzia+9T3PhNVLbVOT7GgxIZhxJq2FpllelTqs0mFDe7pVYyUqA6wMmpMvhnnO3KKiFEOFWA7FToIn28qcMBzgelSWiNj70UxXBGHwrm57cvKgrGjdMbsWsRZKTI/X41SiTU74gsoDE+Hb8qnwGDDKTrvFDYduMioXvDaruIwDqJ3H1+Y3qpFNER2AZmuXz4jUwqC4NaKEK2smp3OlR2hUkUglU04inC1504JypXActpUoFcAinIKcAej5dfamZtZrtzf0phFNY4Y51p6JpUU1NPXaiAgA1q8mwrjqCAFAPnFWbOHPIU1sdYYq1btWR+vyFdWwOdWsPaJYACZ6D7qARwtjr91KjC9mMQRITQ+R/OlSFc8/ohwy/kaefLWKHipbImnjDZcMxiwcxBJjTZdevWgParhmR+8X4XPIGJiefUfcap4fFFTM0TxHG1NhrbKHkeGSfC3Jh5jzpmwTOpvrXpnAuF2jbV1jKw5bwZ3HIjX2rz7B8OzsADA3JOwHMnyra4HiKWbYVQXRdApMZiZ1mNJJJ1MaU56gNH/8PW3WUUkHfly+1P3Vke0PZ9FAI8MaT6aCevvzPpWhs4pyDdwz7LrZJ1Eak5RIP0Jjeq97jKYglLiuoYxtGbLocq6mBr9aAjzW6YJjl1Hsai1NavG2FBItOzrsRlbTL8WaTtPLfageLtak6zOpPmdPnRuIrIKc1KP1+VdoBI0Gorlwa08LrS01ooByprIHOrOFw4YSwmo+IBQ4CgAZR70+wCLEoAdNtxTrVkEbj0pXBKCNxpUCWGJ0pjHInvWVzeEfKnJamnWcHGrGT9Ks27WnPeg2Ebatj9fdU6L0olwfgj4h8qLmj5D068xtW64T2NSwwJUuxGUB4ykk/ZkGG00M76c6aExHDOz928RlttlkS+VsokgSSB516Z2M7FYNGzXMQr3VmU+GAOk71Lext7uyqMe7iD4cxyg/CNJkSBG80PwfD2dCXkwwMwymTJA200gx70UwGjfG2gSBjmAGgGVNPnmpVlzwNjr3e/8ASaVG4LHia2alAipb1kqYPyqOi7rRgOLEidufpRVcDhRqb7n+kW4PudKFxSNAJfv4tZi2pVJBMnUx/Mfw2o7w3tCuTK0IJn7OvmZ9+ulZMHpXVpCDuIsjMXt3CI5AkNEanNsfmedV/wB9DMRdDFjoLs+IA/zAaEco/KquHx5XQxHoKvtY734m020mfQg8qAio6lBrqDs42g+Y5+Rp9qLhIbVo30100MdeX5VGtlkbw/DymNRGuknWuW7CPBU5H6HRZ8jy96QRlzh7AwRHzG3X9dKp3FI5UWuOxhbhg8jlAIg7+dTJwIuCwMjUgIQZ30APPTYTSuIz7uPX56Uk03ovc4UEMOSs7EjT5ETOlUMXZysAKcnqBljDTlga61X4jaAbQ+XtVnD/AAiDGutMez3jEzGv/NSMYQ4bWatRGg361Bhh4oHppR7D2baQWXP7aeYHOopbkiK/DeC3Lp0GkxJ0E9JPOtXwzsZb/wDK5LDcKQBsI1gmR151EvFJUjQIZIjSJgGB5xTxxB2EJ4V03Oumgn5CmNhNdwt7OGs5CFULqpMEljoG8ztrVtMerwEHeCcxynZxuxk9dd+tYfDu1y6LYzb/AGdSdNR5V6L2U4OMP/FugR0zgljOpYdRtHpvSjdgehO+GvSO8G5gwD4o0kExBrV8L4WLVsKhMSWObWSTJ1+dQXG7/IVRSA32gpgHcqZjpRWwGgZsvymI5RUo0H/4O3/3P9NKitKkA+Q7ljOJiDyM0OKxoaJ23YbgEVDj7IIzj51YqwusyI4Ss7FE02KdXIqqTHAK6KeorsUhDRFWrF4qdD+W3KoBXUPSgE0OHxOfRiAPlvHvz51I/BleVVSfPpvMRz5T5c5oLhrgG34/hy/OtBwziA5bxzaFMH4TIOms9DO9NsEqmwbf8N0FxOhJDDfxIT77e1WMPCS2GbMMwJRoDLE6R9ogzSvY8BiQCzzIJ6R5H9AUMcmTIIO/TfXblSuKwRxfEA6akA7gZdZ6nr05H1rN8UebgIEabUQiTQ3H/wDcjoBTo7ga0HW/uFOsYN3EAEDc9Y3qxwazmbXYCfwFaHB2lHxLtqp113nl+op0pWBGNwHhcCVUR8/z9KtIpA1Eevtp+uVa/hPATduKLi5FP2iIka6L16RvRHi2FtMzYe1YSQQe8JMgn4pUKNI5DyNRXHmAJPWNaI8FZRdUuj3La6uqmCQNTBrUv+zRmUG1ctux+ySVG2mVjvOgj67xsOy/YlcLaDX7Sd4JOcOT4tYESBl2gRT1G4Gyxw7sor2xeUBWe2VHhUG0ZMKMsSQCRmqzwjBXVnvATuHtlZRs2xBb0360Tw3ahGuIkPJ8M92wQvzCsRDc9qKXeIKuWZGZsq6GSfQ7CnjCnwnBqGeFdcrRrIU6aFeoooykxrEfXyqNrhJge/5VLQEdpU03B5+x/KuUQHyVbanlZBHyrtKtCOxWYJK11FpUqzmWx2WuZaVKgE4N6f8Ar2pUqQhtEsNcOU/0kfo9aVKgxF/FXzsABtsNRvsemn1NR2bIKknWlSpo9FkYcJZ7wfFmK+Q0XUeeprOcQH8V/wBcqVKnw3GyCXAV8LHzitT2dsq98W2EgnfmNZ0nTl0pUqEtxR2NEnHrneJbGUBluSYltM8EFiY+EesmZqri+L3e7ttm8UEZue+/rXKVRjz0Ts5gUi3oY8OkmB4G1AnQ6fU1p7llWU2yJUrBB6bR7UqVTrYhZjsz4fGW7Nu45tmfC0NAEwASJEVPdxbPacOZKYhkDfay5iu/pSpUgmoN4yo6tHyirDUqVIB0UqVKkA//2Q=="/>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CA" dirty="0"/>
          </a:p>
        </p:txBody>
      </p:sp>
      <p:pic>
        <p:nvPicPr>
          <p:cNvPr id="11274" name="Picture 10" descr="http://ottawarickshaws.ca/wp-content/uploads/2012/02/DayofAction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0112" y="405680"/>
            <a:ext cx="3828362" cy="512584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460375" y="5657671"/>
            <a:ext cx="8135689" cy="1200329"/>
          </a:xfrm>
          <a:prstGeom prst="rect">
            <a:avLst/>
          </a:prstGeom>
          <a:noFill/>
        </p:spPr>
        <p:txBody>
          <a:bodyPr wrap="square" rtlCol="0">
            <a:spAutoFit/>
          </a:bodyPr>
          <a:lstStyle/>
          <a:p>
            <a:r>
              <a:rPr lang="en-CA" dirty="0" err="1" smtClean="0"/>
              <a:t>UOttawa</a:t>
            </a:r>
            <a:r>
              <a:rPr lang="en-CA" dirty="0" smtClean="0"/>
              <a:t> students are, like other social groups throughout the world, are reacting to adverse conditions afflicting them, but will special interest pressure on narrow and local issues resolve the fundamental source of threats that span the globe?</a:t>
            </a:r>
            <a:endParaRPr lang="en-CA" dirty="0"/>
          </a:p>
        </p:txBody>
      </p:sp>
    </p:spTree>
    <p:extLst>
      <p:ext uri="{BB962C8B-B14F-4D97-AF65-F5344CB8AC3E}">
        <p14:creationId xmlns:p14="http://schemas.microsoft.com/office/powerpoint/2010/main" val="330503809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Course Description:</a:t>
            </a:r>
            <a:endParaRPr lang="en-CA" dirty="0"/>
          </a:p>
        </p:txBody>
      </p:sp>
      <p:sp>
        <p:nvSpPr>
          <p:cNvPr id="3" name="Content Placeholder 2"/>
          <p:cNvSpPr>
            <a:spLocks noGrp="1"/>
          </p:cNvSpPr>
          <p:nvPr>
            <p:ph idx="1"/>
          </p:nvPr>
        </p:nvSpPr>
        <p:spPr/>
        <p:txBody>
          <a:bodyPr/>
          <a:lstStyle/>
          <a:p>
            <a:r>
              <a:rPr lang="en-CA" dirty="0"/>
              <a:t>The threat of human induced environmental degradation and the societal responses to these environmental challenges. Case studies from contemporary examples such as climate change, air </a:t>
            </a:r>
            <a:r>
              <a:rPr lang="en-CA" dirty="0" smtClean="0"/>
              <a:t>pollution, and </a:t>
            </a:r>
            <a:r>
              <a:rPr lang="en-CA" dirty="0"/>
              <a:t>water </a:t>
            </a:r>
            <a:r>
              <a:rPr lang="en-CA" dirty="0" smtClean="0"/>
              <a:t>depletion, and </a:t>
            </a:r>
            <a:r>
              <a:rPr lang="en-CA" dirty="0"/>
              <a:t>its impact on human </a:t>
            </a:r>
            <a:r>
              <a:rPr lang="en-CA" dirty="0" smtClean="0"/>
              <a:t>health and social viability </a:t>
            </a:r>
            <a:r>
              <a:rPr lang="en-CA" dirty="0"/>
              <a:t>from a social science perspective.</a:t>
            </a:r>
          </a:p>
        </p:txBody>
      </p:sp>
    </p:spTree>
    <p:extLst>
      <p:ext uri="{BB962C8B-B14F-4D97-AF65-F5344CB8AC3E}">
        <p14:creationId xmlns:p14="http://schemas.microsoft.com/office/powerpoint/2010/main" val="18140371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The Pedagogical Challenge</a:t>
            </a:r>
            <a:endParaRPr lang="en-CA" dirty="0"/>
          </a:p>
        </p:txBody>
      </p:sp>
      <p:sp>
        <p:nvSpPr>
          <p:cNvPr id="3" name="Content Placeholder 2"/>
          <p:cNvSpPr>
            <a:spLocks noGrp="1"/>
          </p:cNvSpPr>
          <p:nvPr>
            <p:ph idx="1"/>
          </p:nvPr>
        </p:nvSpPr>
        <p:spPr/>
        <p:txBody>
          <a:bodyPr>
            <a:normAutofit fontScale="92500" lnSpcReduction="10000"/>
          </a:bodyPr>
          <a:lstStyle/>
          <a:p>
            <a:pPr marL="0" indent="0">
              <a:buNone/>
            </a:pPr>
            <a:endParaRPr lang="en-CA" dirty="0">
              <a:hlinkClick r:id="rId2"/>
            </a:endParaRPr>
          </a:p>
          <a:p>
            <a:r>
              <a:rPr lang="en-CA" dirty="0" smtClean="0"/>
              <a:t>Global Environmental Challenges</a:t>
            </a:r>
          </a:p>
          <a:p>
            <a:pPr lvl="1"/>
            <a:r>
              <a:rPr lang="en-CA" dirty="0" smtClean="0"/>
              <a:t>Complexity of environmental systems; science, policy, and implications of climate change, air pollution, population, human health etc.</a:t>
            </a:r>
          </a:p>
          <a:p>
            <a:pPr lvl="1"/>
            <a:r>
              <a:rPr lang="en-CA" dirty="0" smtClean="0"/>
              <a:t>Vastness of the globe; thousands of states, biomes, cultures.</a:t>
            </a:r>
          </a:p>
          <a:p>
            <a:pPr lvl="1"/>
            <a:r>
              <a:rPr lang="en-CA" dirty="0" smtClean="0"/>
              <a:t>Intricacy of human civilization, its production systems, institutions, and values</a:t>
            </a:r>
          </a:p>
          <a:p>
            <a:r>
              <a:rPr lang="en-CA" dirty="0" smtClean="0">
                <a:hlinkClick r:id="rId2"/>
              </a:rPr>
              <a:t>Bioregional Test: Where </a:t>
            </a:r>
            <a:r>
              <a:rPr lang="en-CA" dirty="0">
                <a:hlinkClick r:id="rId2"/>
              </a:rPr>
              <a:t>you at</a:t>
            </a:r>
            <a:r>
              <a:rPr lang="en-CA" dirty="0" smtClean="0">
                <a:hlinkClick r:id="rId2"/>
              </a:rPr>
              <a:t>?</a:t>
            </a:r>
            <a:endParaRPr lang="en-CA" dirty="0"/>
          </a:p>
          <a:p>
            <a:pPr lvl="1"/>
            <a:r>
              <a:rPr lang="en-CA" dirty="0" smtClean="0"/>
              <a:t>Ladies and gentlemen; tune your iPhone!</a:t>
            </a:r>
          </a:p>
          <a:p>
            <a:r>
              <a:rPr lang="en-CA" dirty="0" smtClean="0"/>
              <a:t>Talloires Declaration</a:t>
            </a:r>
          </a:p>
          <a:p>
            <a:pPr lvl="1"/>
            <a:r>
              <a:rPr lang="en-CA" dirty="0" smtClean="0"/>
              <a:t>Universities matriculate ecological illiterates</a:t>
            </a:r>
          </a:p>
          <a:p>
            <a:pPr lvl="1"/>
            <a:r>
              <a:rPr lang="en-CA" dirty="0" smtClean="0"/>
              <a:t>Pledge towards university leadership towards sustainability</a:t>
            </a:r>
            <a:endParaRPr lang="en-CA" dirty="0"/>
          </a:p>
          <a:p>
            <a:pPr lvl="1"/>
            <a:r>
              <a:rPr lang="en-CA" dirty="0" smtClean="0"/>
              <a:t>Ecological Literacy</a:t>
            </a:r>
          </a:p>
          <a:p>
            <a:pPr lvl="1"/>
            <a:r>
              <a:rPr lang="en-CA" dirty="0" smtClean="0"/>
              <a:t>Ecologically Informed Citizenry</a:t>
            </a:r>
            <a:endParaRPr lang="en-CA" dirty="0"/>
          </a:p>
        </p:txBody>
      </p:sp>
    </p:spTree>
    <p:extLst>
      <p:ext uri="{BB962C8B-B14F-4D97-AF65-F5344CB8AC3E}">
        <p14:creationId xmlns:p14="http://schemas.microsoft.com/office/powerpoint/2010/main" val="2342165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Course Design</a:t>
            </a:r>
            <a:endParaRPr lang="en-CA" dirty="0"/>
          </a:p>
        </p:txBody>
      </p:sp>
      <p:sp>
        <p:nvSpPr>
          <p:cNvPr id="3" name="Content Placeholder 2"/>
          <p:cNvSpPr>
            <a:spLocks noGrp="1"/>
          </p:cNvSpPr>
          <p:nvPr>
            <p:ph idx="1"/>
          </p:nvPr>
        </p:nvSpPr>
        <p:spPr>
          <a:xfrm>
            <a:off x="323528" y="1432520"/>
            <a:ext cx="8229600" cy="4876800"/>
          </a:xfrm>
        </p:spPr>
        <p:txBody>
          <a:bodyPr>
            <a:normAutofit fontScale="85000" lnSpcReduction="20000"/>
          </a:bodyPr>
          <a:lstStyle/>
          <a:p>
            <a:r>
              <a:rPr lang="en-CA" dirty="0" smtClean="0"/>
              <a:t>Global Perspective</a:t>
            </a:r>
          </a:p>
          <a:p>
            <a:pPr lvl="1"/>
            <a:r>
              <a:rPr lang="en-CA" dirty="0" smtClean="0"/>
              <a:t>The course aspires to encompass the whole planetary surface</a:t>
            </a:r>
          </a:p>
          <a:p>
            <a:pPr lvl="1"/>
            <a:r>
              <a:rPr lang="en-CA" dirty="0" smtClean="0"/>
              <a:t>Canada revealed as part of a broader world system</a:t>
            </a:r>
          </a:p>
          <a:p>
            <a:pPr lvl="1"/>
            <a:r>
              <a:rPr lang="en-CA" dirty="0" smtClean="0"/>
              <a:t>Reveal obscure chains that bind us to the global system</a:t>
            </a:r>
          </a:p>
          <a:p>
            <a:pPr lvl="1"/>
            <a:r>
              <a:rPr lang="en-CA" dirty="0" smtClean="0"/>
              <a:t>Case study approach to illustrate a global picture</a:t>
            </a:r>
          </a:p>
          <a:p>
            <a:r>
              <a:rPr lang="en-CA" dirty="0" smtClean="0"/>
              <a:t>Environment</a:t>
            </a:r>
          </a:p>
          <a:p>
            <a:pPr lvl="1"/>
            <a:r>
              <a:rPr lang="en-CA" dirty="0" smtClean="0"/>
              <a:t>Cover all dimensions of relationship between natural systems that support human life and modern industrial civilization: soils, forests, water conservation, air pollution, climate change</a:t>
            </a:r>
          </a:p>
          <a:p>
            <a:r>
              <a:rPr lang="en-CA" dirty="0" smtClean="0"/>
              <a:t>Challenges=Sustainability</a:t>
            </a:r>
          </a:p>
          <a:p>
            <a:pPr lvl="1"/>
            <a:r>
              <a:rPr lang="en-CA" dirty="0" smtClean="0"/>
              <a:t>How can humans and the natural world co-exist?</a:t>
            </a:r>
          </a:p>
          <a:p>
            <a:pPr lvl="1"/>
            <a:r>
              <a:rPr lang="en-CA" dirty="0" smtClean="0"/>
              <a:t>Technological, policy, conservation, and moral dimensions of this problematic.</a:t>
            </a:r>
          </a:p>
          <a:p>
            <a:pPr lvl="1"/>
            <a:r>
              <a:rPr lang="en-CA" dirty="0" smtClean="0"/>
              <a:t>Practical and self-reflective exercises</a:t>
            </a:r>
          </a:p>
          <a:p>
            <a:r>
              <a:rPr lang="en-CA" dirty="0" smtClean="0"/>
              <a:t>Social Science Perspective</a:t>
            </a:r>
          </a:p>
          <a:p>
            <a:pPr lvl="1"/>
            <a:r>
              <a:rPr lang="en-CA" dirty="0" smtClean="0"/>
              <a:t>Science denotes an empirical approach that is fact based and free of bias’ transcending the propaganda and false narratives that afflict the media and much public discourse (from both right and left)</a:t>
            </a:r>
          </a:p>
          <a:p>
            <a:pPr lvl="1"/>
            <a:r>
              <a:rPr lang="en-CA" dirty="0" smtClean="0"/>
              <a:t>Reference environmental issues to all dimensions of our lives: dreams, ways of eating, cultural expectations, beliefs about happiness, hopes for the future</a:t>
            </a:r>
            <a:endParaRPr lang="en-CA" dirty="0"/>
          </a:p>
        </p:txBody>
      </p:sp>
    </p:spTree>
    <p:extLst>
      <p:ext uri="{BB962C8B-B14F-4D97-AF65-F5344CB8AC3E}">
        <p14:creationId xmlns:p14="http://schemas.microsoft.com/office/powerpoint/2010/main" val="6208943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Syllabus</a:t>
            </a:r>
            <a:endParaRPr lang="en-CA" dirty="0"/>
          </a:p>
        </p:txBody>
      </p:sp>
      <p:sp>
        <p:nvSpPr>
          <p:cNvPr id="3" name="Content Placeholder 2"/>
          <p:cNvSpPr>
            <a:spLocks noGrp="1"/>
          </p:cNvSpPr>
          <p:nvPr>
            <p:ph idx="1"/>
          </p:nvPr>
        </p:nvSpPr>
        <p:spPr/>
        <p:txBody>
          <a:bodyPr>
            <a:normAutofit/>
          </a:bodyPr>
          <a:lstStyle/>
          <a:p>
            <a:r>
              <a:rPr lang="en-CA" dirty="0" smtClean="0"/>
              <a:t>In Course Documents Folder</a:t>
            </a:r>
          </a:p>
          <a:p>
            <a:r>
              <a:rPr lang="en-CA" dirty="0" smtClean="0"/>
              <a:t>Virtual Syllabus: contains hyperlinks</a:t>
            </a:r>
          </a:p>
          <a:p>
            <a:r>
              <a:rPr lang="en-CA" dirty="0" smtClean="0"/>
              <a:t>Supplements: AV and Readings</a:t>
            </a:r>
          </a:p>
          <a:p>
            <a:endParaRPr lang="en-CA" dirty="0"/>
          </a:p>
          <a:p>
            <a:pPr marL="0" indent="0">
              <a:buNone/>
            </a:pPr>
            <a:r>
              <a:rPr lang="en-US" dirty="0"/>
              <a:t>Instructor: Dr. Thomas A. </a:t>
            </a:r>
            <a:r>
              <a:rPr lang="en-US" dirty="0" err="1"/>
              <a:t>Boogaart</a:t>
            </a:r>
            <a:r>
              <a:rPr lang="en-US" dirty="0"/>
              <a:t>	</a:t>
            </a:r>
            <a:r>
              <a:rPr lang="en-US" dirty="0" smtClean="0"/>
              <a:t>ENV1101A</a:t>
            </a:r>
            <a:endParaRPr lang="en-CA" dirty="0"/>
          </a:p>
          <a:p>
            <a:pPr marL="0" indent="0">
              <a:buNone/>
            </a:pPr>
            <a:r>
              <a:rPr lang="en-US" dirty="0"/>
              <a:t>Office:	 </a:t>
            </a:r>
            <a:r>
              <a:rPr lang="en-US" dirty="0" err="1"/>
              <a:t>Desmarais</a:t>
            </a:r>
            <a:r>
              <a:rPr lang="en-US" dirty="0"/>
              <a:t>  9111		</a:t>
            </a:r>
            <a:r>
              <a:rPr lang="en-US" dirty="0" smtClean="0"/>
              <a:t>University </a:t>
            </a:r>
            <a:r>
              <a:rPr lang="en-US" dirty="0"/>
              <a:t>of Ottawa</a:t>
            </a:r>
            <a:endParaRPr lang="en-CA" dirty="0"/>
          </a:p>
          <a:p>
            <a:pPr marL="0" indent="0">
              <a:buNone/>
            </a:pPr>
            <a:r>
              <a:rPr lang="en-US" dirty="0"/>
              <a:t>Lecture Period: T: 1900-2200	</a:t>
            </a:r>
            <a:r>
              <a:rPr lang="en-US" dirty="0" smtClean="0"/>
              <a:t>Geography</a:t>
            </a:r>
            <a:endParaRPr lang="en-CA" dirty="0"/>
          </a:p>
          <a:p>
            <a:pPr marL="0" indent="0">
              <a:buNone/>
            </a:pPr>
            <a:r>
              <a:rPr lang="en-US" dirty="0"/>
              <a:t>Lecture Hall: MNT 203		</a:t>
            </a:r>
            <a:r>
              <a:rPr lang="en-US" dirty="0" smtClean="0"/>
              <a:t>Fall </a:t>
            </a:r>
            <a:r>
              <a:rPr lang="en-US" dirty="0"/>
              <a:t>2012</a:t>
            </a:r>
            <a:endParaRPr lang="en-CA" dirty="0"/>
          </a:p>
          <a:p>
            <a:pPr marL="0" indent="0">
              <a:buNone/>
            </a:pPr>
            <a:r>
              <a:rPr lang="en-US" dirty="0"/>
              <a:t>Office </a:t>
            </a:r>
            <a:r>
              <a:rPr lang="en-US" dirty="0" err="1" smtClean="0"/>
              <a:t>Hours:MON</a:t>
            </a:r>
            <a:r>
              <a:rPr lang="en-US" dirty="0" smtClean="0"/>
              <a:t> 10-1120email</a:t>
            </a:r>
            <a:r>
              <a:rPr lang="en-US" dirty="0"/>
              <a:t>: </a:t>
            </a:r>
            <a:r>
              <a:rPr lang="en-US" u="sng" dirty="0">
                <a:hlinkClick r:id="rId2"/>
              </a:rPr>
              <a:t>tboogaar@uottawa.ca</a:t>
            </a:r>
            <a:endParaRPr lang="en-CA" dirty="0"/>
          </a:p>
          <a:p>
            <a:r>
              <a:rPr lang="en-US" b="1" dirty="0"/>
              <a:t> </a:t>
            </a:r>
            <a:endParaRPr lang="en-CA" b="1" dirty="0"/>
          </a:p>
          <a:p>
            <a:pPr marL="0" indent="0">
              <a:buNone/>
            </a:pPr>
            <a:endParaRPr lang="en-CA" dirty="0" smtClean="0"/>
          </a:p>
        </p:txBody>
      </p:sp>
    </p:spTree>
    <p:extLst>
      <p:ext uri="{BB962C8B-B14F-4D97-AF65-F5344CB8AC3E}">
        <p14:creationId xmlns:p14="http://schemas.microsoft.com/office/powerpoint/2010/main" val="9464743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Survey of Website</a:t>
            </a:r>
            <a:endParaRPr lang="en-CA" dirty="0"/>
          </a:p>
        </p:txBody>
      </p:sp>
      <p:sp>
        <p:nvSpPr>
          <p:cNvPr id="3" name="Content Placeholder 2"/>
          <p:cNvSpPr>
            <a:spLocks noGrp="1"/>
          </p:cNvSpPr>
          <p:nvPr>
            <p:ph idx="1"/>
          </p:nvPr>
        </p:nvSpPr>
        <p:spPr/>
        <p:txBody>
          <a:bodyPr>
            <a:normAutofit fontScale="92500" lnSpcReduction="20000"/>
          </a:bodyPr>
          <a:lstStyle/>
          <a:p>
            <a:r>
              <a:rPr lang="en-CA" b="1" dirty="0" smtClean="0"/>
              <a:t>Course Documents</a:t>
            </a:r>
            <a:r>
              <a:rPr lang="en-CA" dirty="0" smtClean="0"/>
              <a:t>: This folder contains the </a:t>
            </a:r>
            <a:r>
              <a:rPr lang="en-CA" i="1" dirty="0" smtClean="0"/>
              <a:t>syllabus </a:t>
            </a:r>
            <a:r>
              <a:rPr lang="en-CA" dirty="0" smtClean="0"/>
              <a:t>and other documents relative to the logistics of the course.</a:t>
            </a:r>
          </a:p>
          <a:p>
            <a:r>
              <a:rPr lang="en-CA" b="1" dirty="0" smtClean="0"/>
              <a:t>Grade Folder</a:t>
            </a:r>
            <a:r>
              <a:rPr lang="en-CA" dirty="0" smtClean="0"/>
              <a:t>: This folder will contain the grade record of every student so that you can track your progress over the course of the semester.</a:t>
            </a:r>
          </a:p>
          <a:p>
            <a:r>
              <a:rPr lang="en-CA" b="1" dirty="0" smtClean="0"/>
              <a:t>Assignments Folder</a:t>
            </a:r>
            <a:r>
              <a:rPr lang="en-CA" dirty="0" smtClean="0"/>
              <a:t>: This folder contains the assignment sheets for the written work for the course and any supplementary material.</a:t>
            </a:r>
          </a:p>
          <a:p>
            <a:r>
              <a:rPr lang="en-CA" b="1" dirty="0" smtClean="0"/>
              <a:t>Review Folder</a:t>
            </a:r>
            <a:r>
              <a:rPr lang="en-CA" dirty="0" smtClean="0"/>
              <a:t>: This folder contains various supplementary material to help students in writing the essays or study for exams.</a:t>
            </a:r>
          </a:p>
          <a:p>
            <a:r>
              <a:rPr lang="en-CA" b="1" dirty="0" smtClean="0"/>
              <a:t>Discussion Forum</a:t>
            </a:r>
            <a:r>
              <a:rPr lang="en-CA" dirty="0" smtClean="0"/>
              <a:t>: This is used as a virtual office hours to enable students to contact the professor outside the regular lecture period.</a:t>
            </a:r>
          </a:p>
          <a:p>
            <a:r>
              <a:rPr lang="en-CA" b="1" dirty="0" smtClean="0"/>
              <a:t>Announcement Bulletins</a:t>
            </a:r>
            <a:r>
              <a:rPr lang="en-CA" dirty="0" smtClean="0"/>
              <a:t>: They are used by the professor to communicate time critical information to all students.</a:t>
            </a:r>
            <a:endParaRPr lang="en-CA" dirty="0"/>
          </a:p>
        </p:txBody>
      </p:sp>
    </p:spTree>
    <p:extLst>
      <p:ext uri="{BB962C8B-B14F-4D97-AF65-F5344CB8AC3E}">
        <p14:creationId xmlns:p14="http://schemas.microsoft.com/office/powerpoint/2010/main" val="98763615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Texts</a:t>
            </a:r>
            <a:endParaRPr lang="en-CA" dirty="0"/>
          </a:p>
        </p:txBody>
      </p:sp>
      <p:sp>
        <p:nvSpPr>
          <p:cNvPr id="3" name="Content Placeholder 2"/>
          <p:cNvSpPr>
            <a:spLocks noGrp="1"/>
          </p:cNvSpPr>
          <p:nvPr>
            <p:ph idx="1"/>
          </p:nvPr>
        </p:nvSpPr>
        <p:spPr/>
        <p:txBody>
          <a:bodyPr/>
          <a:lstStyle/>
          <a:p>
            <a:r>
              <a:rPr lang="en-CA" dirty="0" smtClean="0"/>
              <a:t>Main Text: </a:t>
            </a:r>
            <a:r>
              <a:rPr lang="en-CA" i="1" dirty="0" smtClean="0"/>
              <a:t>Post-Carbon Reader: </a:t>
            </a:r>
            <a:r>
              <a:rPr lang="en-CA" i="1" dirty="0" smtClean="0">
                <a:hlinkClick r:id="rId2"/>
              </a:rPr>
              <a:t>(Agora)</a:t>
            </a:r>
            <a:endParaRPr lang="en-CA" i="1" dirty="0" smtClean="0"/>
          </a:p>
          <a:p>
            <a:r>
              <a:rPr lang="en-CA" i="1" dirty="0" smtClean="0"/>
              <a:t>Course Reader of articles and documents: </a:t>
            </a:r>
            <a:r>
              <a:rPr lang="en-CA" i="1" dirty="0" smtClean="0">
                <a:hlinkClick r:id="rId3"/>
              </a:rPr>
              <a:t>(</a:t>
            </a:r>
            <a:r>
              <a:rPr lang="en-CA" i="1" dirty="0" err="1" smtClean="0">
                <a:hlinkClick r:id="rId3"/>
              </a:rPr>
              <a:t>Rytec</a:t>
            </a:r>
            <a:r>
              <a:rPr lang="en-CA" i="1" dirty="0" smtClean="0">
                <a:hlinkClick r:id="rId3"/>
              </a:rPr>
              <a:t>)</a:t>
            </a:r>
            <a:endParaRPr lang="en-CA" i="1" dirty="0" smtClean="0"/>
          </a:p>
          <a:p>
            <a:r>
              <a:rPr lang="en-CA" i="1" dirty="0" smtClean="0"/>
              <a:t>Hyperlinks on virtual syllabus</a:t>
            </a:r>
            <a:endParaRPr lang="en-CA" i="1" dirty="0"/>
          </a:p>
        </p:txBody>
      </p:sp>
      <p:pic>
        <p:nvPicPr>
          <p:cNvPr id="5122" name="Picture 2" descr="http://www.postcarbon.org/Reader/PCReader-Cover.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827" y="2780928"/>
            <a:ext cx="3047173" cy="394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43097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Assignments</a:t>
            </a:r>
            <a:endParaRPr lang="en-CA" dirty="0"/>
          </a:p>
        </p:txBody>
      </p:sp>
      <p:sp>
        <p:nvSpPr>
          <p:cNvPr id="3" name="Content Placeholder 2"/>
          <p:cNvSpPr>
            <a:spLocks noGrp="1"/>
          </p:cNvSpPr>
          <p:nvPr>
            <p:ph idx="1"/>
          </p:nvPr>
        </p:nvSpPr>
        <p:spPr/>
        <p:txBody>
          <a:bodyPr/>
          <a:lstStyle/>
          <a:p>
            <a:pPr marL="0" indent="0">
              <a:buNone/>
            </a:pPr>
            <a:r>
              <a:rPr lang="en-US" b="1" dirty="0"/>
              <a:t>VI. Mark Computation</a:t>
            </a:r>
            <a:endParaRPr lang="en-CA" b="1" dirty="0"/>
          </a:p>
          <a:p>
            <a:r>
              <a:rPr lang="en-US" dirty="0"/>
              <a:t>Midterm 15%			</a:t>
            </a:r>
            <a:r>
              <a:rPr lang="en-US" dirty="0" smtClean="0"/>
              <a:t>30</a:t>
            </a:r>
            <a:r>
              <a:rPr lang="en-US" dirty="0"/>
              <a:t>	pts.</a:t>
            </a:r>
            <a:endParaRPr lang="en-CA" dirty="0"/>
          </a:p>
          <a:p>
            <a:r>
              <a:rPr lang="en-US" dirty="0"/>
              <a:t>Sustainability Project </a:t>
            </a:r>
            <a:r>
              <a:rPr lang="en-US" dirty="0" smtClean="0"/>
              <a:t>15%</a:t>
            </a:r>
            <a:r>
              <a:rPr lang="en-US" dirty="0"/>
              <a:t>	</a:t>
            </a:r>
            <a:r>
              <a:rPr lang="en-US" dirty="0" smtClean="0"/>
              <a:t>30 </a:t>
            </a:r>
            <a:r>
              <a:rPr lang="en-US" dirty="0"/>
              <a:t>	pts.</a:t>
            </a:r>
            <a:endParaRPr lang="en-CA" dirty="0"/>
          </a:p>
          <a:p>
            <a:r>
              <a:rPr lang="en-US" dirty="0"/>
              <a:t>Reflection Essay 12.5%		25 	pts</a:t>
            </a:r>
            <a:r>
              <a:rPr lang="en-US" dirty="0" smtClean="0"/>
              <a:t>.</a:t>
            </a:r>
          </a:p>
          <a:p>
            <a:r>
              <a:rPr lang="en-US" dirty="0" smtClean="0"/>
              <a:t>Final Essay 15%			30	pts.</a:t>
            </a:r>
            <a:endParaRPr lang="en-CA" dirty="0"/>
          </a:p>
          <a:p>
            <a:r>
              <a:rPr lang="en-US" dirty="0"/>
              <a:t>Final Exam </a:t>
            </a:r>
            <a:r>
              <a:rPr lang="en-US" dirty="0" smtClean="0"/>
              <a:t>40%</a:t>
            </a:r>
            <a:r>
              <a:rPr lang="en-US" dirty="0"/>
              <a:t>			8</a:t>
            </a:r>
            <a:r>
              <a:rPr lang="en-US" dirty="0" smtClean="0"/>
              <a:t>0 </a:t>
            </a:r>
            <a:r>
              <a:rPr lang="en-US" dirty="0"/>
              <a:t>	pts.</a:t>
            </a:r>
            <a:endParaRPr lang="en-CA" dirty="0"/>
          </a:p>
          <a:p>
            <a:r>
              <a:rPr lang="en-US" dirty="0"/>
              <a:t>Participation 2.5%			5	pts.</a:t>
            </a:r>
            <a:endParaRPr lang="en-CA" dirty="0"/>
          </a:p>
          <a:p>
            <a:r>
              <a:rPr lang="en-US" dirty="0"/>
              <a:t>TOTAL				200 POINTS</a:t>
            </a:r>
            <a:endParaRPr lang="en-CA" dirty="0"/>
          </a:p>
          <a:p>
            <a:endParaRPr lang="en-CA" dirty="0"/>
          </a:p>
        </p:txBody>
      </p:sp>
    </p:spTree>
    <p:extLst>
      <p:ext uri="{BB962C8B-B14F-4D97-AF65-F5344CB8AC3E}">
        <p14:creationId xmlns:p14="http://schemas.microsoft.com/office/powerpoint/2010/main" val="27826218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Sustainable Lifestyle Project</a:t>
            </a:r>
            <a:endParaRPr lang="en-CA" dirty="0"/>
          </a:p>
        </p:txBody>
      </p:sp>
      <p:sp>
        <p:nvSpPr>
          <p:cNvPr id="3" name="Content Placeholder 2"/>
          <p:cNvSpPr>
            <a:spLocks noGrp="1"/>
          </p:cNvSpPr>
          <p:nvPr>
            <p:ph idx="1"/>
          </p:nvPr>
        </p:nvSpPr>
        <p:spPr/>
        <p:txBody>
          <a:bodyPr/>
          <a:lstStyle/>
          <a:p>
            <a:r>
              <a:rPr lang="en-CA" b="1" dirty="0" smtClean="0"/>
              <a:t>The Vegan Life</a:t>
            </a:r>
            <a:r>
              <a:rPr lang="en-CA" dirty="0" smtClean="0"/>
              <a:t>: For carnivores a week’s long experiment in sampling vegetarian cuisine.</a:t>
            </a:r>
          </a:p>
          <a:p>
            <a:r>
              <a:rPr lang="en-CA" b="1" dirty="0" smtClean="0"/>
              <a:t>The Simple Life</a:t>
            </a:r>
            <a:r>
              <a:rPr lang="en-CA" dirty="0" smtClean="0"/>
              <a:t>: For consumers a week break from the </a:t>
            </a:r>
            <a:r>
              <a:rPr lang="en-CA" dirty="0" err="1" smtClean="0"/>
              <a:t>i</a:t>
            </a:r>
            <a:r>
              <a:rPr lang="en-CA" dirty="0" smtClean="0"/>
              <a:t>-phone.</a:t>
            </a:r>
          </a:p>
          <a:p>
            <a:r>
              <a:rPr lang="en-CA" b="1" dirty="0" smtClean="0"/>
              <a:t>The Low Carbon Life</a:t>
            </a:r>
            <a:r>
              <a:rPr lang="en-CA" dirty="0" smtClean="0"/>
              <a:t>: For high octane lives, a week to measure your ecological footprint. </a:t>
            </a:r>
          </a:p>
          <a:p>
            <a:r>
              <a:rPr lang="en-CA" b="1" dirty="0" smtClean="0"/>
              <a:t>CSL Project</a:t>
            </a:r>
            <a:r>
              <a:rPr lang="en-CA" dirty="0" smtClean="0"/>
              <a:t>: Various community service projects relating to sustainability.</a:t>
            </a:r>
            <a:endParaRPr lang="en-CA" dirty="0"/>
          </a:p>
        </p:txBody>
      </p:sp>
    </p:spTree>
    <p:extLst>
      <p:ext uri="{BB962C8B-B14F-4D97-AF65-F5344CB8AC3E}">
        <p14:creationId xmlns:p14="http://schemas.microsoft.com/office/powerpoint/2010/main" val="155645573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Challenge Levels of Difficulty</a:t>
            </a:r>
            <a:endParaRPr lang="en-CA"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4138520807"/>
              </p:ext>
            </p:extLst>
          </p:nvPr>
        </p:nvGraphicFramePr>
        <p:xfrm>
          <a:off x="395536" y="2852936"/>
          <a:ext cx="8313008" cy="2376264"/>
        </p:xfrm>
        <a:graphic>
          <a:graphicData uri="http://schemas.openxmlformats.org/drawingml/2006/table">
            <a:tbl>
              <a:tblPr firstRow="1" firstCol="1" bandRow="1">
                <a:tableStyleId>{5C22544A-7EE6-4342-B048-85BDC9FD1C3A}</a:tableStyleId>
              </a:tblPr>
              <a:tblGrid>
                <a:gridCol w="2078252"/>
                <a:gridCol w="2078252"/>
                <a:gridCol w="2078252"/>
                <a:gridCol w="2078252"/>
              </a:tblGrid>
              <a:tr h="254332">
                <a:tc>
                  <a:txBody>
                    <a:bodyPr/>
                    <a:lstStyle/>
                    <a:p>
                      <a:pPr>
                        <a:lnSpc>
                          <a:spcPct val="115000"/>
                        </a:lnSpc>
                        <a:spcAft>
                          <a:spcPts val="0"/>
                        </a:spcAft>
                      </a:pPr>
                      <a:r>
                        <a:rPr lang="en-CA" sz="1100" dirty="0">
                          <a:effectLst/>
                        </a:rPr>
                        <a:t>Level</a:t>
                      </a:r>
                      <a:endParaRPr lang="en-CA"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Low Carbon Life</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Small Life</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Vegan Life</a:t>
                      </a:r>
                      <a:endParaRPr lang="en-CA" sz="1100">
                        <a:effectLst/>
                        <a:latin typeface="Calibri"/>
                        <a:ea typeface="Calibri"/>
                        <a:cs typeface="Times New Roman"/>
                      </a:endParaRPr>
                    </a:p>
                  </a:txBody>
                  <a:tcPr marL="68580" marR="68580" marT="0" marB="0"/>
                </a:tc>
              </a:tr>
              <a:tr h="1069694">
                <a:tc>
                  <a:txBody>
                    <a:bodyPr/>
                    <a:lstStyle/>
                    <a:p>
                      <a:pPr>
                        <a:lnSpc>
                          <a:spcPct val="115000"/>
                        </a:lnSpc>
                        <a:spcAft>
                          <a:spcPts val="0"/>
                        </a:spcAft>
                      </a:pPr>
                      <a:r>
                        <a:rPr lang="en-CA" sz="1100">
                          <a:effectLst/>
                        </a:rPr>
                        <a:t>Platinum</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1 Earth + Comprehensive Carbon Footprint</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60 Things and no electronic devices+Water Footprint</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Vegan Week+Carbon Footprint</a:t>
                      </a:r>
                      <a:endParaRPr lang="en-CA" sz="1100">
                        <a:effectLst/>
                        <a:latin typeface="Calibri"/>
                        <a:ea typeface="Calibri"/>
                        <a:cs typeface="Times New Roman"/>
                      </a:endParaRPr>
                    </a:p>
                  </a:txBody>
                  <a:tcPr marL="68580" marR="68580" marT="0" marB="0"/>
                </a:tc>
              </a:tr>
              <a:tr h="526119">
                <a:tc>
                  <a:txBody>
                    <a:bodyPr/>
                    <a:lstStyle/>
                    <a:p>
                      <a:pPr>
                        <a:lnSpc>
                          <a:spcPct val="115000"/>
                        </a:lnSpc>
                        <a:spcAft>
                          <a:spcPts val="0"/>
                        </a:spcAft>
                      </a:pPr>
                      <a:r>
                        <a:rPr lang="en-CA" sz="1100">
                          <a:effectLst/>
                        </a:rPr>
                        <a:t>Gold</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dirty="0">
                          <a:effectLst/>
                        </a:rPr>
                        <a:t>1.3 Earths+ </a:t>
                      </a:r>
                      <a:r>
                        <a:rPr lang="en-CA" sz="1100" dirty="0" smtClean="0">
                          <a:effectLst/>
                        </a:rPr>
                        <a:t>Garbage </a:t>
                      </a:r>
                      <a:r>
                        <a:rPr lang="en-CA" sz="1100" dirty="0">
                          <a:effectLst/>
                        </a:rPr>
                        <a:t>audit</a:t>
                      </a:r>
                      <a:endParaRPr lang="en-CA" sz="1100" dirty="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85 Things + Water Audit</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Vegetarian week + Food Audit</a:t>
                      </a:r>
                      <a:endParaRPr lang="en-CA" sz="1100">
                        <a:effectLst/>
                        <a:latin typeface="Calibri"/>
                        <a:ea typeface="Calibri"/>
                        <a:cs typeface="Times New Roman"/>
                      </a:endParaRPr>
                    </a:p>
                  </a:txBody>
                  <a:tcPr marL="68580" marR="68580" marT="0" marB="0"/>
                </a:tc>
              </a:tr>
              <a:tr h="526119">
                <a:tc>
                  <a:txBody>
                    <a:bodyPr/>
                    <a:lstStyle/>
                    <a:p>
                      <a:pPr>
                        <a:lnSpc>
                          <a:spcPct val="115000"/>
                        </a:lnSpc>
                        <a:spcAft>
                          <a:spcPts val="0"/>
                        </a:spcAft>
                      </a:pPr>
                      <a:r>
                        <a:rPr lang="en-CA" sz="1100">
                          <a:effectLst/>
                        </a:rPr>
                        <a:t>Silver</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1.5 Earths+basic footprint calculator</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a:effectLst/>
                        </a:rPr>
                        <a:t>120 Things+basic footprint calculator</a:t>
                      </a:r>
                      <a:endParaRPr lang="en-CA" sz="1100">
                        <a:effectLst/>
                        <a:latin typeface="Calibri"/>
                        <a:ea typeface="Calibri"/>
                        <a:cs typeface="Times New Roman"/>
                      </a:endParaRPr>
                    </a:p>
                  </a:txBody>
                  <a:tcPr marL="68580" marR="68580" marT="0" marB="0"/>
                </a:tc>
                <a:tc>
                  <a:txBody>
                    <a:bodyPr/>
                    <a:lstStyle/>
                    <a:p>
                      <a:pPr>
                        <a:lnSpc>
                          <a:spcPct val="115000"/>
                        </a:lnSpc>
                        <a:spcAft>
                          <a:spcPts val="0"/>
                        </a:spcAft>
                      </a:pPr>
                      <a:r>
                        <a:rPr lang="en-CA" sz="1100" dirty="0">
                          <a:effectLst/>
                        </a:rPr>
                        <a:t>50% less </a:t>
                      </a:r>
                      <a:r>
                        <a:rPr lang="en-CA" sz="1100" dirty="0" err="1">
                          <a:effectLst/>
                        </a:rPr>
                        <a:t>meat+basic</a:t>
                      </a:r>
                      <a:r>
                        <a:rPr lang="en-CA" sz="1100" dirty="0">
                          <a:effectLst/>
                        </a:rPr>
                        <a:t> footprint calculator</a:t>
                      </a:r>
                      <a:endParaRPr lang="en-CA" sz="11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11379238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Important Deadlines</a:t>
            </a:r>
            <a:endParaRPr lang="en-CA" dirty="0"/>
          </a:p>
        </p:txBody>
      </p:sp>
      <p:sp>
        <p:nvSpPr>
          <p:cNvPr id="3" name="Content Placeholder 2"/>
          <p:cNvSpPr>
            <a:spLocks noGrp="1"/>
          </p:cNvSpPr>
          <p:nvPr>
            <p:ph idx="1"/>
          </p:nvPr>
        </p:nvSpPr>
        <p:spPr/>
        <p:txBody>
          <a:bodyPr/>
          <a:lstStyle/>
          <a:p>
            <a:r>
              <a:rPr lang="en-CA" dirty="0" smtClean="0"/>
              <a:t>Oct. 9: Hero Short Reaction Paper</a:t>
            </a:r>
          </a:p>
          <a:p>
            <a:r>
              <a:rPr lang="en-CA" dirty="0" smtClean="0"/>
              <a:t>Oct. 16 Mini-Midterm</a:t>
            </a:r>
          </a:p>
          <a:p>
            <a:r>
              <a:rPr lang="en-CA" dirty="0" smtClean="0"/>
              <a:t>Oct. 30 Challenge Journal Due</a:t>
            </a:r>
          </a:p>
          <a:p>
            <a:r>
              <a:rPr lang="en-CA" dirty="0" smtClean="0"/>
              <a:t>Nov. 20 Final Short Essay Due</a:t>
            </a:r>
          </a:p>
          <a:p>
            <a:r>
              <a:rPr lang="en-CA" dirty="0" smtClean="0"/>
              <a:t>Nov. 27 CSL Projects Due</a:t>
            </a:r>
          </a:p>
          <a:p>
            <a:r>
              <a:rPr lang="en-CA" dirty="0" smtClean="0"/>
              <a:t>Final Exam T.B.D.</a:t>
            </a:r>
            <a:endParaRPr lang="en-CA" dirty="0"/>
          </a:p>
        </p:txBody>
      </p:sp>
    </p:spTree>
    <p:extLst>
      <p:ext uri="{BB962C8B-B14F-4D97-AF65-F5344CB8AC3E}">
        <p14:creationId xmlns:p14="http://schemas.microsoft.com/office/powerpoint/2010/main" val="3496157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CSL: Community Service Learning</a:t>
            </a:r>
            <a:endParaRPr lang="en-CA" dirty="0"/>
          </a:p>
        </p:txBody>
      </p:sp>
      <p:sp>
        <p:nvSpPr>
          <p:cNvPr id="3" name="Content Placeholder 2"/>
          <p:cNvSpPr>
            <a:spLocks noGrp="1"/>
          </p:cNvSpPr>
          <p:nvPr>
            <p:ph idx="1"/>
          </p:nvPr>
        </p:nvSpPr>
        <p:spPr/>
        <p:txBody>
          <a:bodyPr/>
          <a:lstStyle/>
          <a:p>
            <a:pPr marL="0" indent="0">
              <a:buNone/>
            </a:pPr>
            <a:r>
              <a:rPr lang="en-CA" dirty="0" smtClean="0"/>
              <a:t>At your discretion you may elect to pursue a special CSL project in lieu of the sustainable living project.</a:t>
            </a:r>
            <a:endParaRPr lang="en-CA" dirty="0"/>
          </a:p>
        </p:txBody>
      </p:sp>
      <p:pic>
        <p:nvPicPr>
          <p:cNvPr id="2050" name="Picture 2" descr="http://www.communityservicelearning.ca/en/images/HistoryCS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131840" y="2636912"/>
            <a:ext cx="5256244" cy="3942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03076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larity">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larity">
      <a:fillStyleLst>
        <a:solidFill>
          <a:schemeClr val="phClr"/>
        </a:solidFill>
        <a:gradFill rotWithShape="1">
          <a:gsLst>
            <a:gs pos="0">
              <a:schemeClr val="phClr">
                <a:tint val="50000"/>
                <a:shade val="86000"/>
                <a:satMod val="140000"/>
              </a:schemeClr>
            </a:gs>
            <a:gs pos="45000">
              <a:schemeClr val="phClr">
                <a:tint val="48000"/>
                <a:satMod val="150000"/>
              </a:schemeClr>
            </a:gs>
            <a:gs pos="100000">
              <a:schemeClr val="phClr">
                <a:tint val="28000"/>
                <a:satMod val="160000"/>
              </a:schemeClr>
            </a:gs>
          </a:gsLst>
          <a:path path="circle">
            <a:fillToRect l="100000" t="100000" r="100000" b="100000"/>
          </a:path>
        </a:gradFill>
        <a:gradFill rotWithShape="1">
          <a:gsLst>
            <a:gs pos="0">
              <a:schemeClr val="phClr">
                <a:shade val="70000"/>
                <a:satMod val="150000"/>
              </a:schemeClr>
            </a:gs>
            <a:gs pos="34000">
              <a:schemeClr val="phClr">
                <a:shade val="70000"/>
                <a:satMod val="140000"/>
              </a:schemeClr>
            </a:gs>
            <a:gs pos="70000">
              <a:schemeClr val="phClr">
                <a:tint val="100000"/>
                <a:shade val="90000"/>
                <a:satMod val="140000"/>
              </a:schemeClr>
            </a:gs>
            <a:gs pos="100000">
              <a:schemeClr val="phClr">
                <a:tint val="100000"/>
                <a:shade val="100000"/>
                <a:satMod val="100000"/>
              </a:schemeClr>
            </a:gs>
          </a:gsLst>
          <a:path path="circle">
            <a:fillToRect l="100000" t="100000" r="100000" b="100000"/>
          </a:path>
        </a:gradFill>
      </a:fillStyleLst>
      <a:lnStyleLst>
        <a:ln w="9525" cap="flat" cmpd="sng" algn="ctr">
          <a:solidFill>
            <a:schemeClr val="phClr"/>
          </a:solidFill>
          <a:prstDash val="solid"/>
        </a:ln>
        <a:ln w="26425" cap="flat" cmpd="sng" algn="ctr">
          <a:solidFill>
            <a:schemeClr val="phClr"/>
          </a:solidFill>
          <a:prstDash val="solid"/>
        </a:ln>
        <a:ln w="4445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38100" dist="25400" dir="2700000" algn="br" rotWithShape="0">
              <a:srgbClr val="000000">
                <a:alpha val="60000"/>
              </a:srgbClr>
            </a:outerShdw>
          </a:effectLst>
          <a:scene3d>
            <a:camera prst="orthographicFront">
              <a:rot lat="0" lon="0" rev="0"/>
            </a:camera>
            <a:lightRig rig="balanced" dir="t">
              <a:rot lat="0" lon="0" rev="5100000"/>
            </a:lightRig>
          </a:scene3d>
          <a:sp3d contourW="6350">
            <a:bevelT w="29210" h="12700"/>
            <a:contourClr>
              <a:schemeClr val="phClr">
                <a:shade val="30000"/>
                <a:satMod val="130000"/>
              </a:schemeClr>
            </a:contourClr>
          </a:sp3d>
        </a:effectStyle>
      </a:effectStyleLst>
      <a:bgFillStyleLst>
        <a:solidFill>
          <a:schemeClr val="phClr"/>
        </a:solidFill>
        <a:gradFill rotWithShape="1">
          <a:gsLst>
            <a:gs pos="0">
              <a:schemeClr val="phClr">
                <a:tint val="85000"/>
                <a:satMod val="180000"/>
              </a:schemeClr>
            </a:gs>
            <a:gs pos="40000">
              <a:schemeClr val="phClr">
                <a:tint val="95000"/>
                <a:shade val="85000"/>
                <a:satMod val="150000"/>
              </a:schemeClr>
            </a:gs>
            <a:gs pos="100000">
              <a:schemeClr val="phClr">
                <a:shade val="45000"/>
                <a:satMod val="200000"/>
              </a:schemeClr>
            </a:gs>
          </a:gsLst>
          <a:lin ang="5400000" scaled="0"/>
        </a:gradFill>
        <a:blipFill rotWithShape="1">
          <a:blip xmlns:r="http://schemas.openxmlformats.org/officeDocument/2006/relationships" r:embed="rId1">
            <a:duotone>
              <a:schemeClr val="phClr">
                <a:shade val="55000"/>
              </a:schemeClr>
              <a:schemeClr val="phClr">
                <a:tint val="97000"/>
                <a:satMod val="95000"/>
              </a:schemeClr>
            </a:duotone>
          </a:blip>
          <a:tile tx="0" ty="0" sx="70000" sy="7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Clarity</Template>
  <TotalTime>2280</TotalTime>
  <Words>2828</Words>
  <Application>Microsoft Office PowerPoint</Application>
  <PresentationFormat>On-screen Show (4:3)</PresentationFormat>
  <Paragraphs>215</Paragraphs>
  <Slides>37</Slides>
  <Notes>0</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Clarity</vt:lpstr>
      <vt:lpstr>Welcome</vt:lpstr>
      <vt:lpstr>Are you a hero?</vt:lpstr>
      <vt:lpstr>What is an environmental hero?</vt:lpstr>
      <vt:lpstr>Warning to Humanity</vt:lpstr>
      <vt:lpstr>Eaarth</vt:lpstr>
      <vt:lpstr>This Course:</vt:lpstr>
      <vt:lpstr>Let’s Get Acquainted</vt:lpstr>
      <vt:lpstr>Biography</vt:lpstr>
      <vt:lpstr>The Global Prospect</vt:lpstr>
      <vt:lpstr>Living in a Global World</vt:lpstr>
      <vt:lpstr>The Summer that was. . .</vt:lpstr>
      <vt:lpstr>Death of Lonesome George: The Last of His Kind</vt:lpstr>
      <vt:lpstr>An Oasis of Death</vt:lpstr>
      <vt:lpstr>My Breakfast Banana</vt:lpstr>
      <vt:lpstr>The West is Burning</vt:lpstr>
      <vt:lpstr>Disappearing Artic Ice</vt:lpstr>
      <vt:lpstr>Extreme Weather Patterns</vt:lpstr>
      <vt:lpstr>One Hungry Earth, an unsettled political climate</vt:lpstr>
      <vt:lpstr>Warning to Humanity</vt:lpstr>
      <vt:lpstr>Global Inaction</vt:lpstr>
      <vt:lpstr>The Big Questions:</vt:lpstr>
      <vt:lpstr>Failed Policies; International, National, Local Levels?</vt:lpstr>
      <vt:lpstr>Failure in Education?</vt:lpstr>
      <vt:lpstr>Shallow Environmentalists?</vt:lpstr>
      <vt:lpstr>Market Failure?</vt:lpstr>
      <vt:lpstr>Student Tuition</vt:lpstr>
      <vt:lpstr>Course Description:</vt:lpstr>
      <vt:lpstr>The Pedagogical Challenge</vt:lpstr>
      <vt:lpstr>Course Design</vt:lpstr>
      <vt:lpstr>Syllabus</vt:lpstr>
      <vt:lpstr>Survey of Website</vt:lpstr>
      <vt:lpstr>Texts</vt:lpstr>
      <vt:lpstr>Assignments</vt:lpstr>
      <vt:lpstr>Sustainable Lifestyle Project</vt:lpstr>
      <vt:lpstr>Challenge Levels of Difficulty</vt:lpstr>
      <vt:lpstr>Important Deadlines</vt:lpstr>
      <vt:lpstr>CSL: Community Service Learning</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dc:title>
  <dc:creator>Boogaart02</dc:creator>
  <cp:lastModifiedBy>ANOOP</cp:lastModifiedBy>
  <cp:revision>64</cp:revision>
  <dcterms:created xsi:type="dcterms:W3CDTF">2012-07-17T13:36:59Z</dcterms:created>
  <dcterms:modified xsi:type="dcterms:W3CDTF">2012-09-23T07:26:56Z</dcterms:modified>
</cp:coreProperties>
</file>