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888" r:id="rId1"/>
  </p:sldMasterIdLst>
  <p:sldIdLst>
    <p:sldId id="256" r:id="rId2"/>
    <p:sldId id="257" r:id="rId3"/>
    <p:sldId id="258" r:id="rId4"/>
    <p:sldId id="259" r:id="rId5"/>
    <p:sldId id="260" r:id="rId6"/>
    <p:sldId id="285" r:id="rId7"/>
    <p:sldId id="262" r:id="rId8"/>
    <p:sldId id="263" r:id="rId9"/>
    <p:sldId id="281" r:id="rId10"/>
    <p:sldId id="264" r:id="rId11"/>
    <p:sldId id="265" r:id="rId12"/>
    <p:sldId id="266" r:id="rId13"/>
    <p:sldId id="267" r:id="rId14"/>
    <p:sldId id="269" r:id="rId15"/>
    <p:sldId id="270" r:id="rId16"/>
    <p:sldId id="271" r:id="rId17"/>
    <p:sldId id="273" r:id="rId18"/>
    <p:sldId id="276" r:id="rId19"/>
    <p:sldId id="288" r:id="rId20"/>
    <p:sldId id="287" r:id="rId21"/>
    <p:sldId id="289" r:id="rId22"/>
    <p:sldId id="277" r:id="rId23"/>
    <p:sldId id="290" r:id="rId24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588" autoAdjust="0"/>
    <p:restoredTop sz="94580" autoAdjust="0"/>
  </p:normalViewPr>
  <p:slideViewPr>
    <p:cSldViewPr>
      <p:cViewPr varScale="1">
        <p:scale>
          <a:sx n="65" d="100"/>
          <a:sy n="65" d="100"/>
        </p:scale>
        <p:origin x="-1268" y="-72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13458"/>
    </p:cViewPr>
  </p:outlin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0"/>
            <a:ext cx="9143999" cy="513543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3355848"/>
            <a:ext cx="8077200" cy="1673352"/>
          </a:xfrm>
        </p:spPr>
        <p:txBody>
          <a:bodyPr vert="horz" lIns="91440" tIns="0" rIns="45720" bIns="0" rtlCol="0" anchor="t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685800" y="1828800"/>
            <a:ext cx="8077200" cy="1499616"/>
          </a:xfrm>
        </p:spPr>
        <p:txBody>
          <a:bodyPr lIns="118872" tIns="0" rIns="45720" bIns="0" anchor="b"/>
          <a:lstStyle>
            <a:lvl1pPr marL="0" indent="0" algn="l">
              <a:buNone/>
              <a:defRPr sz="2000">
                <a:solidFill>
                  <a:srgbClr val="FFFFFF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r>
              <a:rPr kumimoji="0" lang="en-US" smtClean="0"/>
              <a:t>Click to edit Master subtitle style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  <p:sp>
        <p:nvSpPr>
          <p:cNvPr id="10" name="Rectangle 9"/>
          <p:cNvSpPr/>
          <p:nvPr/>
        </p:nvSpPr>
        <p:spPr bwMode="invGray">
          <a:xfrm>
            <a:off x="0" y="5128334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155448"/>
            <a:ext cx="8229600" cy="1252728"/>
          </a:xfrm>
        </p:spPr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Section Header"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ltGray">
          <a:xfrm>
            <a:off x="0" y="1"/>
            <a:ext cx="9144000" cy="260252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Rectangle 11"/>
          <p:cNvSpPr/>
          <p:nvPr/>
        </p:nvSpPr>
        <p:spPr bwMode="invGray">
          <a:xfrm>
            <a:off x="0" y="2602520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49808" y="118872"/>
            <a:ext cx="8013192" cy="1636776"/>
          </a:xfrm>
        </p:spPr>
        <p:txBody>
          <a:bodyPr vert="horz" lIns="91440" tIns="0" rIns="91440" bIns="0" rtlCol="0" anchor="b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lvl1pPr algn="l">
              <a:defRPr sz="4700" b="1" cap="none" baseline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40664" y="1828800"/>
            <a:ext cx="8022336" cy="685800"/>
          </a:xfrm>
        </p:spPr>
        <p:txBody>
          <a:bodyPr lIns="146304" tIns="0" rIns="45720" bIns="0" anchor="t"/>
          <a:lstStyle>
            <a:lvl1pPr marL="0" indent="0">
              <a:buNone/>
              <a:defRPr sz="2000">
                <a:solidFill>
                  <a:srgbClr val="FFFFFF"/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773936"/>
            <a:ext cx="4038600" cy="4623816"/>
          </a:xfrm>
        </p:spPr>
        <p:txBody>
          <a:bodyPr lIns="91440"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773936"/>
            <a:ext cx="4038600" cy="4623816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98987"/>
            <a:ext cx="4040188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449512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698987"/>
            <a:ext cx="4041775" cy="715355"/>
          </a:xfrm>
        </p:spPr>
        <p:txBody>
          <a:bodyPr lIns="146304" anchor="ctr"/>
          <a:lstStyle>
            <a:lvl1pPr marL="0" indent="0">
              <a:buNone/>
              <a:defRPr sz="2300" b="1" cap="all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449512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7838" y="152400"/>
            <a:ext cx="2523744" cy="978408"/>
          </a:xfrm>
        </p:spPr>
        <p:txBody>
          <a:bodyPr vert="horz" lIns="73152" rIns="45720" bIns="0" rtlCol="0" anchor="b">
            <a:normAutofit/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019377" y="1743133"/>
            <a:ext cx="5920641" cy="455888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7838" y="1730018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  <p:sp>
        <p:nvSpPr>
          <p:cNvPr id="12" name="Rectangle 11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1453896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64592" y="155448"/>
            <a:ext cx="2525150" cy="978408"/>
          </a:xfrm>
        </p:spPr>
        <p:txBody>
          <a:bodyPr lIns="73152" bIns="0" anchor="b">
            <a:sp3d prstMaterial="matte"/>
          </a:bodyPr>
          <a:lstStyle>
            <a:lvl1pPr algn="l">
              <a:defRPr sz="2000" b="0"/>
            </a:lvl1pPr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2903805" y="1484808"/>
            <a:ext cx="6247397" cy="5373192"/>
          </a:xfrm>
          <a:solidFill>
            <a:schemeClr val="bg2">
              <a:shade val="75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  <a:extLst/>
          </a:lstStyle>
          <a:p>
            <a:r>
              <a:rPr kumimoji="0" lang="en-US" smtClean="0"/>
              <a:t>Click icon to add picture</a:t>
            </a:r>
            <a:endParaRPr kumimoji="0"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64592" y="1728216"/>
            <a:ext cx="2468880" cy="4572000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164592" y="1170432"/>
            <a:ext cx="2523744" cy="201168"/>
          </a:xfrm>
        </p:spPr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11" name="Rectangle 10"/>
          <p:cNvSpPr/>
          <p:nvPr/>
        </p:nvSpPr>
        <p:spPr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Rectangle 8"/>
          <p:cNvSpPr/>
          <p:nvPr/>
        </p:nvSpPr>
        <p:spPr bwMode="invGray">
          <a:xfrm>
            <a:off x="2855737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3035808" y="1170432"/>
            <a:ext cx="5193792" cy="201168"/>
          </a:xfrm>
        </p:spPr>
        <p:txBody>
          <a:bodyPr/>
          <a:lstStyle>
            <a:lvl1pPr>
              <a:defRPr>
                <a:solidFill>
                  <a:schemeClr val="bg1">
                    <a:shade val="50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8339328" y="1170432"/>
            <a:ext cx="733864" cy="201168"/>
          </a:xfrm>
        </p:spPr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/>
        </p:nvSpPr>
        <p:spPr bwMode="invGray">
          <a:xfrm>
            <a:off x="6598920" y="0"/>
            <a:ext cx="45720" cy="685800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108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Rectangle 7"/>
          <p:cNvSpPr/>
          <p:nvPr/>
        </p:nvSpPr>
        <p:spPr bwMode="ltGray">
          <a:xfrm>
            <a:off x="6647687" y="0"/>
            <a:ext cx="2514601" cy="6858000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781800" y="274640"/>
            <a:ext cx="1905000" cy="5851525"/>
          </a:xfrm>
        </p:spPr>
        <p:txBody>
          <a:bodyPr vert="eaVert"/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304800"/>
            <a:ext cx="60198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en-US" smtClean="0"/>
              <a:t>Click to edit Master text styles</a:t>
            </a:r>
          </a:p>
          <a:p>
            <a:pPr lvl="1" eaLnBrk="1" latinLnBrk="0" hangingPunct="1"/>
            <a:r>
              <a:rPr lang="en-US" smtClean="0"/>
              <a:t>Second level</a:t>
            </a:r>
          </a:p>
          <a:p>
            <a:pPr lvl="2" eaLnBrk="1" latinLnBrk="0" hangingPunct="1"/>
            <a:r>
              <a:rPr lang="en-US" smtClean="0"/>
              <a:t>Third level</a:t>
            </a:r>
          </a:p>
          <a:p>
            <a:pPr lvl="3" eaLnBrk="1" latinLnBrk="0" hangingPunct="1"/>
            <a:r>
              <a:rPr lang="en-US" smtClean="0"/>
              <a:t>Fourth level</a:t>
            </a:r>
          </a:p>
          <a:p>
            <a:pPr lvl="4" eaLnBrk="1" latinLnBrk="0" hangingPunct="1"/>
            <a:r>
              <a:rPr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2640597" y="6377459"/>
            <a:ext cx="3836404" cy="365125"/>
          </a:xfrm>
        </p:spPr>
        <p:txBody>
          <a:bodyPr/>
          <a:lstStyle/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Rectangle 9"/>
          <p:cNvSpPr/>
          <p:nvPr/>
        </p:nvSpPr>
        <p:spPr bwMode="invGray">
          <a:xfrm>
            <a:off x="0" y="1435895"/>
            <a:ext cx="9144000" cy="45720"/>
          </a:xfrm>
          <a:prstGeom prst="rect">
            <a:avLst/>
          </a:prstGeom>
          <a:solidFill>
            <a:srgbClr val="FFFFFF"/>
          </a:solidFill>
          <a:ln w="48000" cap="flat" cmpd="thickThin" algn="ctr">
            <a:noFill/>
            <a:prstDash val="solid"/>
          </a:ln>
          <a:effectLst>
            <a:outerShdw blurRad="31750" dist="10160" dir="5400000" algn="tl" rotWithShape="0">
              <a:srgbClr val="000000">
                <a:alpha val="60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7" name="Rectangle 6"/>
          <p:cNvSpPr/>
          <p:nvPr/>
        </p:nvSpPr>
        <p:spPr bwMode="ltGray">
          <a:xfrm>
            <a:off x="0" y="0"/>
            <a:ext cx="9143999" cy="1433733"/>
          </a:xfrm>
          <a:prstGeom prst="rect">
            <a:avLst/>
          </a:prstGeom>
          <a:solidFill>
            <a:srgbClr val="000000"/>
          </a:solidFill>
          <a:ln w="48000" cap="flat" cmpd="thickThin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251062"/>
          </a:xfrm>
          <a:prstGeom prst="rect">
            <a:avLst/>
          </a:prstGeom>
        </p:spPr>
        <p:txBody>
          <a:bodyPr vert="horz" lIns="91440" rIns="45720" rtlCol="0" anchor="ctr">
            <a:normAutofit/>
            <a:scene3d>
              <a:camera prst="orthographicFront"/>
              <a:lightRig rig="threePt" dir="t">
                <a:rot lat="0" lon="0" rev="4800000"/>
              </a:lightRig>
            </a:scene3d>
            <a:sp3d prstMaterial="matte">
              <a:bevelT w="50800" h="10160"/>
            </a:sp3d>
          </a:bodyPr>
          <a:lstStyle>
            <a:extLst/>
          </a:lstStyle>
          <a:p>
            <a:r>
              <a:rPr kumimoji="0" lang="en-US" smtClean="0"/>
              <a:t>Click to edit Master title style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775191"/>
            <a:ext cx="8229600" cy="4625609"/>
          </a:xfrm>
          <a:prstGeom prst="rect">
            <a:avLst/>
          </a:prstGeom>
        </p:spPr>
        <p:txBody>
          <a:bodyPr vert="horz" lIns="54864" tIns="91440" rtlCol="0">
            <a:normAutofit/>
          </a:bodyPr>
          <a:lstStyle>
            <a:extLst/>
          </a:lstStyle>
          <a:p>
            <a:pPr lvl="0" eaLnBrk="1" latinLnBrk="0" hangingPunct="1"/>
            <a:r>
              <a:rPr kumimoji="0" lang="en-US" smtClean="0"/>
              <a:t>Click to edit Master text styles</a:t>
            </a:r>
          </a:p>
          <a:p>
            <a:pPr lvl="1" eaLnBrk="1" latinLnBrk="0" hangingPunct="1"/>
            <a:r>
              <a:rPr kumimoji="0" lang="en-US" smtClean="0"/>
              <a:t>Second level</a:t>
            </a:r>
          </a:p>
          <a:p>
            <a:pPr lvl="2" eaLnBrk="1" latinLnBrk="0" hangingPunct="1"/>
            <a:r>
              <a:rPr kumimoji="0" lang="en-US" smtClean="0"/>
              <a:t>Third level</a:t>
            </a:r>
          </a:p>
          <a:p>
            <a:pPr lvl="3" eaLnBrk="1" latinLnBrk="0" hangingPunct="1"/>
            <a:r>
              <a:rPr kumimoji="0" lang="en-US" smtClean="0"/>
              <a:t>Fourth level</a:t>
            </a:r>
          </a:p>
          <a:p>
            <a:pPr lvl="4" eaLnBrk="1" latinLnBrk="0" hangingPunct="1"/>
            <a:r>
              <a:rPr kumimoji="0" lang="en-US" smtClean="0"/>
              <a:t>Fifth level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476999"/>
            <a:ext cx="2133600" cy="274320"/>
          </a:xfrm>
          <a:prstGeom prst="rect">
            <a:avLst/>
          </a:prstGeom>
        </p:spPr>
        <p:txBody>
          <a:bodyPr vert="horz" lIns="109728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54BF3979-EC2B-45FE-96C7-10736A3C76A6}" type="datetimeFigureOut">
              <a:rPr lang="en-CA" smtClean="0"/>
              <a:t>2014-11-02</a:t>
            </a:fld>
            <a:endParaRPr lang="en-C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640596" y="6476999"/>
            <a:ext cx="5507719" cy="274320"/>
          </a:xfrm>
          <a:prstGeom prst="rect">
            <a:avLst/>
          </a:prstGeom>
        </p:spPr>
        <p:txBody>
          <a:bodyPr vert="horz" lIns="45720" rIns="45720" bIns="0" rtlCol="0" anchor="b"/>
          <a:lstStyle>
            <a:lvl1pPr algn="l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endParaRPr lang="en-C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204396" y="6476999"/>
            <a:ext cx="733864" cy="274320"/>
          </a:xfrm>
          <a:prstGeom prst="rect">
            <a:avLst/>
          </a:prstGeom>
        </p:spPr>
        <p:txBody>
          <a:bodyPr vert="horz" bIns="0" rtlCol="0" anchor="b"/>
          <a:lstStyle>
            <a:lvl1pPr algn="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  <a:extLst/>
          </a:lstStyle>
          <a:p>
            <a:fld id="{855DE2FB-B5A5-4CEC-9C43-A273175F9C18}" type="slidenum">
              <a:rPr lang="en-CA" smtClean="0"/>
              <a:t>‹#›</a:t>
            </a:fld>
            <a:endParaRPr lang="en-C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89" r:id="rId1"/>
    <p:sldLayoutId id="2147483890" r:id="rId2"/>
    <p:sldLayoutId id="2147483891" r:id="rId3"/>
    <p:sldLayoutId id="2147483892" r:id="rId4"/>
    <p:sldLayoutId id="2147483893" r:id="rId5"/>
    <p:sldLayoutId id="2147483894" r:id="rId6"/>
    <p:sldLayoutId id="2147483895" r:id="rId7"/>
    <p:sldLayoutId id="2147483896" r:id="rId8"/>
    <p:sldLayoutId id="2147483897" r:id="rId9"/>
    <p:sldLayoutId id="2147483898" r:id="rId10"/>
    <p:sldLayoutId id="2147483899" r:id="rId11"/>
  </p:sldLayoutIdLst>
  <p:txStyles>
    <p:titleStyle>
      <a:lvl1pPr algn="l" rtl="0" eaLnBrk="1" latinLnBrk="0" hangingPunct="1">
        <a:spcBef>
          <a:spcPct val="0"/>
        </a:spcBef>
        <a:buNone/>
        <a:defRPr kumimoji="0" sz="4500" b="1" kern="1200">
          <a:solidFill>
            <a:schemeClr val="accent1">
              <a:satMod val="150000"/>
            </a:schemeClr>
          </a:solidFill>
          <a:effectLst/>
          <a:latin typeface="+mj-lt"/>
          <a:ea typeface="+mj-ea"/>
          <a:cs typeface="+mj-cs"/>
        </a:defRPr>
      </a:lvl1pPr>
      <a:extLst/>
    </p:titleStyle>
    <p:bodyStyle>
      <a:lvl1pPr marL="438912" indent="-320040" algn="l" rtl="0" eaLnBrk="1" latinLnBrk="0" hangingPunct="1">
        <a:spcBef>
          <a:spcPts val="0"/>
        </a:spcBef>
        <a:buClr>
          <a:schemeClr val="accent1"/>
        </a:buClr>
        <a:buSzPct val="80000"/>
        <a:buFont typeface="Wingdings 2"/>
        <a:buChar char="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31520" indent="-274320" algn="l" rtl="0" eaLnBrk="1" latinLnBrk="0" hangingPunct="1">
        <a:spcBef>
          <a:spcPct val="20000"/>
        </a:spcBef>
        <a:buClr>
          <a:schemeClr val="accent2"/>
        </a:buClr>
        <a:buSzPct val="90000"/>
        <a:buFont typeface="Wingdings"/>
        <a:buChar char="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996696" indent="-228600" algn="l" rtl="0" eaLnBrk="1" latinLnBrk="0" hangingPunct="1">
        <a:spcBef>
          <a:spcPct val="20000"/>
        </a:spcBef>
        <a:buClr>
          <a:schemeClr val="accent3"/>
        </a:buClr>
        <a:buFont typeface="Arial"/>
        <a:buChar char="▪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216152" indent="-182880" algn="l" rtl="0" eaLnBrk="1" latinLnBrk="0" hangingPunct="1">
        <a:spcBef>
          <a:spcPct val="20000"/>
        </a:spcBef>
        <a:buClr>
          <a:schemeClr val="accent4"/>
        </a:buClr>
        <a:buFont typeface="Arial"/>
        <a:buChar char="▪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26464" indent="-182880" algn="l" rtl="0" eaLnBrk="1" latinLnBrk="0" hangingPunct="1">
        <a:spcBef>
          <a:spcPct val="20000"/>
        </a:spcBef>
        <a:buClr>
          <a:schemeClr val="accent5"/>
        </a:buClr>
        <a:buFont typeface="Wingdings 3"/>
        <a:buChar char=""/>
        <a:defRPr kumimoji="0" lang="en-US" sz="2000" kern="1200" smtClean="0">
          <a:solidFill>
            <a:schemeClr val="tx1"/>
          </a:solidFill>
          <a:latin typeface="+mn-lt"/>
          <a:ea typeface="+mn-ea"/>
          <a:cs typeface="+mn-cs"/>
        </a:defRPr>
      </a:lvl5pPr>
      <a:lvl6pPr marL="1627632" indent="-182880" algn="l" rtl="0" eaLnBrk="1" latinLnBrk="0" hangingPunct="1">
        <a:spcBef>
          <a:spcPct val="20000"/>
        </a:spcBef>
        <a:buClr>
          <a:schemeClr val="accent6"/>
        </a:buClr>
        <a:buSzPct val="100000"/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828800" indent="-182880" algn="l" rtl="0" eaLnBrk="1" latinLnBrk="0" hangingPunct="1">
        <a:spcBef>
          <a:spcPct val="20000"/>
        </a:spcBef>
        <a:buClr>
          <a:schemeClr val="accent1"/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029968" indent="-182880" algn="l" rtl="0" eaLnBrk="1" latinLnBrk="0" hangingPunct="1">
        <a:spcBef>
          <a:spcPct val="20000"/>
        </a:spcBef>
        <a:buClr>
          <a:schemeClr val="accent2"/>
        </a:buClr>
        <a:buFont typeface="Wingdings 2" pitchFamily="18" charset="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231136" indent="-182880" algn="l" rtl="0" eaLnBrk="1" latinLnBrk="0" hangingPunct="1">
        <a:spcBef>
          <a:spcPct val="20000"/>
        </a:spcBef>
        <a:buClr>
          <a:schemeClr val="accent3"/>
        </a:buClr>
        <a:buFont typeface="Wingdings 2" pitchFamily="18" charset="2"/>
        <a:buChar char="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CA" dirty="0" smtClean="0"/>
              <a:t>PHP Continues</a:t>
            </a:r>
            <a:br>
              <a:rPr lang="en-CA" dirty="0" smtClean="0"/>
            </a:br>
            <a:r>
              <a:rPr lang="en-CA" dirty="0" smtClean="0"/>
              <a:t>PHP – OOP and Arrays</a:t>
            </a:r>
            <a:endParaRPr lang="en-CA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CA" dirty="0" smtClean="0"/>
              <a:t>CST8285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75549475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PHP &amp; OOP (Object Oriented Programming)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PHP scripts can be both procedural  </a:t>
            </a:r>
            <a:r>
              <a:rPr lang="en-CA" dirty="0" smtClean="0"/>
              <a:t>a</a:t>
            </a:r>
            <a:r>
              <a:rPr lang="en-CA" dirty="0" smtClean="0"/>
              <a:t>nd OOP </a:t>
            </a:r>
            <a:r>
              <a:rPr lang="en-CA" dirty="0" smtClean="0"/>
              <a:t>since PHP 5 OO.</a:t>
            </a:r>
          </a:p>
          <a:p>
            <a:pPr lvl="1"/>
            <a:r>
              <a:rPr lang="en-CA" dirty="0" smtClean="0"/>
              <a:t>Once again this is a vast subject and we will simply be scratching the surface in this program.</a:t>
            </a:r>
          </a:p>
          <a:p>
            <a:pPr lvl="1"/>
            <a:r>
              <a:rPr lang="en-CA" dirty="0" smtClean="0"/>
              <a:t>This subject could be a course all on its own.</a:t>
            </a:r>
          </a:p>
          <a:p>
            <a:r>
              <a:rPr lang="en-CA" dirty="0" smtClean="0"/>
              <a:t>What is object oriented programming?</a:t>
            </a:r>
          </a:p>
          <a:p>
            <a:pPr lvl="1"/>
            <a:r>
              <a:rPr lang="en-CA" dirty="0" smtClean="0"/>
              <a:t>Think of it as having smaller programs inside of a larger program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51590501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Simple PHP OOP Diagram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en-CA" dirty="0" smtClean="0"/>
          </a:p>
          <a:p>
            <a:pPr marL="118872" indent="0">
              <a:buNone/>
            </a:pPr>
            <a:endParaRPr lang="en-CA" dirty="0"/>
          </a:p>
          <a:p>
            <a:endParaRPr lang="en-CA" dirty="0" smtClean="0"/>
          </a:p>
          <a:p>
            <a:endParaRPr lang="en-CA" dirty="0"/>
          </a:p>
          <a:p>
            <a:pPr lvl="1"/>
            <a:endParaRPr lang="en-CA" dirty="0" smtClean="0"/>
          </a:p>
          <a:p>
            <a:endParaRPr lang="en-CA" dirty="0"/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687" y="2420888"/>
            <a:ext cx="5669683" cy="316835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" name="TextBox 3"/>
          <p:cNvSpPr txBox="1"/>
          <p:nvPr/>
        </p:nvSpPr>
        <p:spPr>
          <a:xfrm>
            <a:off x="1475656" y="5589240"/>
            <a:ext cx="6336704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sz="1200" i="1" dirty="0" smtClean="0"/>
              <a:t>Taken from www.killerphp.com</a:t>
            </a:r>
            <a:endParaRPr lang="en-US" sz="1200" i="1" dirty="0"/>
          </a:p>
        </p:txBody>
      </p:sp>
    </p:spTree>
    <p:extLst>
      <p:ext uri="{BB962C8B-B14F-4D97-AF65-F5344CB8AC3E}">
        <p14:creationId xmlns:p14="http://schemas.microsoft.com/office/powerpoint/2010/main" val="3864014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OOP Uses / Advantages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67544" y="1844824"/>
            <a:ext cx="8229600" cy="4680520"/>
          </a:xfrm>
        </p:spPr>
        <p:txBody>
          <a:bodyPr>
            <a:normAutofit fontScale="92500"/>
          </a:bodyPr>
          <a:lstStyle/>
          <a:p>
            <a:r>
              <a:rPr lang="en-CA" dirty="0" smtClean="0"/>
              <a:t>What are the advantages or OOP?</a:t>
            </a:r>
          </a:p>
          <a:p>
            <a:pPr lvl="1"/>
            <a:r>
              <a:rPr lang="en-CA" dirty="0" smtClean="0"/>
              <a:t>Allows you to better organize your code</a:t>
            </a:r>
          </a:p>
          <a:p>
            <a:pPr lvl="1"/>
            <a:r>
              <a:rPr lang="en-CA" dirty="0" smtClean="0"/>
              <a:t>Allows you to reuse code</a:t>
            </a:r>
          </a:p>
          <a:p>
            <a:pPr lvl="1"/>
            <a:r>
              <a:rPr lang="en-CA" dirty="0" smtClean="0"/>
              <a:t>Makes updating the application and maintenance much easier and efficient</a:t>
            </a:r>
            <a:br>
              <a:rPr lang="en-CA" dirty="0" smtClean="0"/>
            </a:br>
            <a:r>
              <a:rPr lang="en-CA" dirty="0" smtClean="0"/>
              <a:t>Why would </a:t>
            </a:r>
            <a:r>
              <a:rPr lang="en-CA" dirty="0"/>
              <a:t>we use this type of programming PHP</a:t>
            </a:r>
            <a:r>
              <a:rPr lang="en-CA" dirty="0" smtClean="0"/>
              <a:t>?</a:t>
            </a:r>
          </a:p>
          <a:p>
            <a:pPr lvl="2"/>
            <a:r>
              <a:rPr lang="en-CA" dirty="0" smtClean="0"/>
              <a:t>Especially with larger applications</a:t>
            </a:r>
          </a:p>
          <a:p>
            <a:pPr lvl="1"/>
            <a:r>
              <a:rPr lang="en-CA" dirty="0" smtClean="0"/>
              <a:t>Having a vast collection of code </a:t>
            </a:r>
            <a:r>
              <a:rPr lang="en-CA" dirty="0" err="1" smtClean="0"/>
              <a:t>libriaries</a:t>
            </a:r>
            <a:r>
              <a:rPr lang="en-CA" dirty="0" smtClean="0"/>
              <a:t> can increase your ROI</a:t>
            </a:r>
          </a:p>
          <a:p>
            <a:pPr lvl="1"/>
            <a:r>
              <a:rPr lang="en-CA" dirty="0" smtClean="0"/>
              <a:t>Take advantage of existing PHP frameworks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3755197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Classes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To use an object you need to create a class</a:t>
            </a:r>
          </a:p>
          <a:p>
            <a:pPr lvl="1"/>
            <a:r>
              <a:rPr lang="en-CA" dirty="0" smtClean="0"/>
              <a:t>A class is like a blueprint for the object</a:t>
            </a:r>
          </a:p>
          <a:p>
            <a:r>
              <a:rPr lang="en-CA" dirty="0" smtClean="0"/>
              <a:t>The class itself contains all the code (data and functions)</a:t>
            </a:r>
          </a:p>
          <a:p>
            <a:pPr lvl="1"/>
            <a:r>
              <a:rPr lang="en-CA" dirty="0" smtClean="0"/>
              <a:t>Inside a class data/variables are called </a:t>
            </a:r>
            <a:r>
              <a:rPr lang="en-CA" i="1" dirty="0" smtClean="0"/>
              <a:t>properties</a:t>
            </a:r>
          </a:p>
          <a:p>
            <a:pPr lvl="1"/>
            <a:r>
              <a:rPr lang="en-CA" dirty="0" smtClean="0"/>
              <a:t>Functions inside a class are called </a:t>
            </a:r>
            <a:r>
              <a:rPr lang="en-CA" i="1" dirty="0" smtClean="0"/>
              <a:t>methods</a:t>
            </a:r>
          </a:p>
          <a:p>
            <a:r>
              <a:rPr lang="en-CA" i="1" dirty="0" smtClean="0"/>
              <a:t>Encapsulation – </a:t>
            </a:r>
            <a:r>
              <a:rPr lang="en-CA" dirty="0" smtClean="0"/>
              <a:t>this is a method whereby only the methods inside the class can manipulate its properties</a:t>
            </a:r>
          </a:p>
          <a:p>
            <a:pPr lvl="1"/>
            <a:r>
              <a:rPr lang="en-CA" dirty="0" smtClean="0"/>
              <a:t>This makes it easier to maintain the class/code</a:t>
            </a:r>
          </a:p>
        </p:txBody>
      </p:sp>
    </p:spTree>
    <p:extLst>
      <p:ext uri="{BB962C8B-B14F-4D97-AF65-F5344CB8AC3E}">
        <p14:creationId xmlns:p14="http://schemas.microsoft.com/office/powerpoint/2010/main" val="38602645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Declaring a Class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US" dirty="0"/>
              <a:t>Define a class using the </a:t>
            </a:r>
            <a:r>
              <a:rPr lang="en-US" i="1" dirty="0"/>
              <a:t>class</a:t>
            </a:r>
            <a:r>
              <a:rPr lang="en-US" dirty="0"/>
              <a:t> </a:t>
            </a:r>
            <a:r>
              <a:rPr lang="en-US" dirty="0" smtClean="0"/>
              <a:t>keyword</a:t>
            </a:r>
            <a:br>
              <a:rPr lang="en-US" dirty="0" smtClean="0"/>
            </a:br>
            <a:endParaRPr lang="en-US" dirty="0"/>
          </a:p>
          <a:p>
            <a:pPr marL="118872" indent="0">
              <a:buNone/>
            </a:pPr>
            <a:r>
              <a:rPr lang="en-US" sz="2100" dirty="0"/>
              <a:t>&lt;?</a:t>
            </a:r>
            <a:r>
              <a:rPr lang="en-US" sz="2100" dirty="0" err="1"/>
              <a:t>php</a:t>
            </a:r>
            <a:endParaRPr lang="en-US" sz="2100" dirty="0"/>
          </a:p>
          <a:p>
            <a:pPr marL="118872" indent="0">
              <a:buNone/>
            </a:pPr>
            <a:endParaRPr lang="en-US" sz="2100" dirty="0"/>
          </a:p>
          <a:p>
            <a:pPr marL="118872" indent="0">
              <a:buNone/>
            </a:pPr>
            <a:r>
              <a:rPr lang="en-US" sz="2100" dirty="0"/>
              <a:t>   $object = new User;</a:t>
            </a:r>
          </a:p>
          <a:p>
            <a:pPr marL="118872" indent="0">
              <a:buNone/>
            </a:pPr>
            <a:endParaRPr lang="en-US" sz="2100" dirty="0"/>
          </a:p>
          <a:p>
            <a:pPr marL="118872" indent="0">
              <a:buNone/>
            </a:pPr>
            <a:r>
              <a:rPr lang="en-US" sz="2100" dirty="0"/>
              <a:t>   class User</a:t>
            </a:r>
          </a:p>
          <a:p>
            <a:pPr marL="118872" indent="0">
              <a:buNone/>
            </a:pPr>
            <a:r>
              <a:rPr lang="en-US" sz="2100" dirty="0"/>
              <a:t>   {</a:t>
            </a:r>
          </a:p>
          <a:p>
            <a:pPr marL="118872" indent="0">
              <a:buNone/>
            </a:pPr>
            <a:r>
              <a:rPr lang="en-US" sz="2100" dirty="0"/>
              <a:t>      public $name, $password </a:t>
            </a:r>
          </a:p>
          <a:p>
            <a:pPr marL="118872" indent="0">
              <a:buNone/>
            </a:pPr>
            <a:r>
              <a:rPr lang="en-US" sz="2100" dirty="0"/>
              <a:t>     // </a:t>
            </a:r>
            <a:r>
              <a:rPr lang="en-US" sz="2100" dirty="0" smtClean="0"/>
              <a:t>the variable $name and $password </a:t>
            </a:r>
            <a:r>
              <a:rPr lang="en-US" sz="2100" dirty="0"/>
              <a:t>are the </a:t>
            </a:r>
            <a:r>
              <a:rPr lang="en-US" sz="2100" i="1" dirty="0" smtClean="0"/>
              <a:t>properties</a:t>
            </a:r>
            <a:r>
              <a:rPr lang="en-US" sz="2100" dirty="0" smtClean="0"/>
              <a:t> </a:t>
            </a:r>
            <a:r>
              <a:rPr lang="en-US" sz="2100" dirty="0"/>
              <a:t>of the class User</a:t>
            </a:r>
          </a:p>
          <a:p>
            <a:pPr marL="118872" indent="0">
              <a:buNone/>
            </a:pPr>
            <a:endParaRPr lang="en-US" sz="2100" dirty="0"/>
          </a:p>
          <a:p>
            <a:pPr marL="118872" indent="0">
              <a:buNone/>
            </a:pPr>
            <a:r>
              <a:rPr lang="en-US" sz="2100" dirty="0"/>
              <a:t>      // The </a:t>
            </a:r>
            <a:r>
              <a:rPr lang="en-US" sz="2100" dirty="0" err="1"/>
              <a:t>save_user</a:t>
            </a:r>
            <a:r>
              <a:rPr lang="en-US" sz="2100" dirty="0"/>
              <a:t> </a:t>
            </a:r>
            <a:r>
              <a:rPr lang="en-US" sz="2100" dirty="0" smtClean="0"/>
              <a:t> function </a:t>
            </a:r>
            <a:r>
              <a:rPr lang="en-US" sz="2100" dirty="0"/>
              <a:t>inside the class User is called a </a:t>
            </a:r>
            <a:r>
              <a:rPr lang="en-US" sz="2100" i="1" dirty="0"/>
              <a:t>method</a:t>
            </a:r>
          </a:p>
          <a:p>
            <a:pPr marL="118872" indent="0">
              <a:buNone/>
            </a:pPr>
            <a:r>
              <a:rPr lang="en-US" sz="2100" dirty="0"/>
              <a:t>      function </a:t>
            </a:r>
            <a:r>
              <a:rPr lang="en-US" sz="2100" dirty="0" err="1"/>
              <a:t>save_user</a:t>
            </a:r>
            <a:r>
              <a:rPr lang="en-US" sz="2100" dirty="0"/>
              <a:t>() </a:t>
            </a:r>
          </a:p>
          <a:p>
            <a:pPr marL="118872" indent="0">
              <a:buNone/>
            </a:pPr>
            <a:r>
              <a:rPr lang="en-US" sz="2100" dirty="0"/>
              <a:t>      {</a:t>
            </a:r>
          </a:p>
          <a:p>
            <a:pPr marL="118872" indent="0">
              <a:buNone/>
            </a:pPr>
            <a:r>
              <a:rPr lang="en-US" sz="2100" dirty="0"/>
              <a:t>         echo “Save User code goes here”;</a:t>
            </a:r>
          </a:p>
          <a:p>
            <a:pPr marL="118872" indent="0">
              <a:buNone/>
            </a:pPr>
            <a:r>
              <a:rPr lang="en-US" sz="2100" dirty="0"/>
              <a:t>      }</a:t>
            </a:r>
          </a:p>
          <a:p>
            <a:pPr marL="118872" indent="0">
              <a:buNone/>
            </a:pPr>
            <a:endParaRPr lang="en-US" sz="2100" dirty="0"/>
          </a:p>
          <a:p>
            <a:pPr marL="118872" indent="0">
              <a:buNone/>
            </a:pPr>
            <a:r>
              <a:rPr lang="en-US" sz="2100" dirty="0"/>
              <a:t>   }</a:t>
            </a:r>
          </a:p>
          <a:p>
            <a:pPr marL="118872" indent="0">
              <a:buNone/>
            </a:pPr>
            <a:r>
              <a:rPr lang="en-US" sz="2100" dirty="0"/>
              <a:t>?&gt;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074491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CA" dirty="0" smtClean="0"/>
              <a:t>Inheritance – Superclass / Subclass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Inheritance</a:t>
            </a:r>
          </a:p>
          <a:p>
            <a:pPr lvl="1"/>
            <a:r>
              <a:rPr lang="en-CA" dirty="0" smtClean="0"/>
              <a:t>One class inherits all properties of another class</a:t>
            </a:r>
          </a:p>
          <a:p>
            <a:r>
              <a:rPr lang="en-CA" dirty="0" smtClean="0"/>
              <a:t>At times you </a:t>
            </a:r>
            <a:r>
              <a:rPr lang="en-CA" dirty="0" smtClean="0"/>
              <a:t>may require </a:t>
            </a:r>
            <a:r>
              <a:rPr lang="en-CA" dirty="0" smtClean="0"/>
              <a:t>two classes that are similar but accomplish a different tasks</a:t>
            </a:r>
          </a:p>
          <a:p>
            <a:pPr lvl="1"/>
            <a:r>
              <a:rPr lang="en-CA" dirty="0" smtClean="0"/>
              <a:t>Instead of rewriting code you can simply </a:t>
            </a:r>
            <a:r>
              <a:rPr lang="en-CA" i="1" dirty="0" smtClean="0"/>
              <a:t>inherit</a:t>
            </a:r>
            <a:r>
              <a:rPr lang="en-CA" dirty="0" smtClean="0"/>
              <a:t> and therefore use the properties of the other class</a:t>
            </a:r>
          </a:p>
          <a:p>
            <a:pPr lvl="1"/>
            <a:r>
              <a:rPr lang="en-CA" dirty="0" smtClean="0"/>
              <a:t>To extend the use of one class to another you use the </a:t>
            </a:r>
            <a:r>
              <a:rPr lang="en-CA" i="1" dirty="0" smtClean="0"/>
              <a:t>extends </a:t>
            </a:r>
            <a:r>
              <a:rPr lang="en-CA" dirty="0" smtClean="0"/>
              <a:t>operator.</a:t>
            </a:r>
          </a:p>
          <a:p>
            <a:r>
              <a:rPr lang="en-CA" dirty="0" smtClean="0"/>
              <a:t>The original class is called the </a:t>
            </a:r>
            <a:r>
              <a:rPr lang="en-CA" i="1" dirty="0" smtClean="0"/>
              <a:t>superclass</a:t>
            </a:r>
            <a:r>
              <a:rPr lang="en-CA" dirty="0" smtClean="0"/>
              <a:t> and new class is called the </a:t>
            </a:r>
            <a:r>
              <a:rPr lang="en-CA" i="1" dirty="0" smtClean="0"/>
              <a:t>subclass</a:t>
            </a:r>
            <a:r>
              <a:rPr lang="en-CA" dirty="0" smtClean="0"/>
              <a:t>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26195941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Creating an Object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Think of an object as a </a:t>
            </a:r>
            <a:r>
              <a:rPr lang="en-CA" dirty="0" smtClean="0"/>
              <a:t>jukebox</a:t>
            </a:r>
            <a:endParaRPr lang="en-CA" dirty="0" smtClean="0"/>
          </a:p>
          <a:p>
            <a:r>
              <a:rPr lang="en-CA" dirty="0" smtClean="0"/>
              <a:t>To create a class you use the keyword </a:t>
            </a:r>
            <a:r>
              <a:rPr lang="en-CA" i="1" dirty="0"/>
              <a:t>new</a:t>
            </a:r>
            <a:endParaRPr lang="en-CA" dirty="0" smtClean="0"/>
          </a:p>
          <a:p>
            <a:r>
              <a:rPr lang="en-CA" dirty="0" smtClean="0"/>
              <a:t>Example:</a:t>
            </a:r>
          </a:p>
          <a:p>
            <a:pPr marL="118872" indent="0">
              <a:buNone/>
            </a:pPr>
            <a:endParaRPr lang="en-CA" dirty="0" smtClean="0"/>
          </a:p>
          <a:p>
            <a:pPr marL="118872" indent="0">
              <a:buNone/>
            </a:pPr>
            <a:r>
              <a:rPr lang="en-CA" dirty="0"/>
              <a:t> </a:t>
            </a:r>
            <a:r>
              <a:rPr lang="en-CA" dirty="0" smtClean="0"/>
              <a:t>  </a:t>
            </a:r>
            <a:r>
              <a:rPr lang="en-CA" u="sng" dirty="0" smtClean="0"/>
              <a:t>$object </a:t>
            </a:r>
            <a:r>
              <a:rPr lang="en-CA" dirty="0" smtClean="0"/>
              <a:t>= new User;</a:t>
            </a:r>
          </a:p>
          <a:p>
            <a:pPr marL="118872" indent="0">
              <a:buNone/>
            </a:pPr>
            <a:endParaRPr lang="en-CA" dirty="0" smtClean="0"/>
          </a:p>
          <a:p>
            <a:pPr marL="118872" indent="0">
              <a:buNone/>
            </a:pPr>
            <a:r>
              <a:rPr lang="en-CA" dirty="0"/>
              <a:t> </a:t>
            </a:r>
            <a:r>
              <a:rPr lang="en-CA" dirty="0" smtClean="0"/>
              <a:t>  </a:t>
            </a:r>
          </a:p>
        </p:txBody>
      </p:sp>
      <p:sp>
        <p:nvSpPr>
          <p:cNvPr id="4" name="Rectangle 3"/>
          <p:cNvSpPr/>
          <p:nvPr/>
        </p:nvSpPr>
        <p:spPr>
          <a:xfrm>
            <a:off x="611560" y="5517232"/>
            <a:ext cx="2160240" cy="648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Assigned  an object named $object to the User class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6" name="Straight Arrow Connector 5"/>
          <p:cNvCxnSpPr/>
          <p:nvPr/>
        </p:nvCxnSpPr>
        <p:spPr>
          <a:xfrm flipH="1" flipV="1">
            <a:off x="1475656" y="4869160"/>
            <a:ext cx="216024" cy="648072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8" name="Rectangle 7"/>
          <p:cNvSpPr/>
          <p:nvPr/>
        </p:nvSpPr>
        <p:spPr>
          <a:xfrm>
            <a:off x="5652120" y="4113076"/>
            <a:ext cx="2160240" cy="648072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US" sz="1400" dirty="0" smtClean="0">
                <a:solidFill>
                  <a:schemeClr val="tx1"/>
                </a:solidFill>
              </a:rPr>
              <a:t>Referencing the class to use.</a:t>
            </a:r>
            <a:endParaRPr lang="en-US" sz="1400" dirty="0">
              <a:solidFill>
                <a:schemeClr val="tx1"/>
              </a:solidFill>
            </a:endParaRPr>
          </a:p>
        </p:txBody>
      </p:sp>
      <p:cxnSp>
        <p:nvCxnSpPr>
          <p:cNvPr id="9" name="Straight Arrow Connector 8"/>
          <p:cNvCxnSpPr>
            <a:stCxn id="8" idx="1"/>
          </p:cNvCxnSpPr>
          <p:nvPr/>
        </p:nvCxnSpPr>
        <p:spPr>
          <a:xfrm flipH="1">
            <a:off x="4283968" y="4437112"/>
            <a:ext cx="1368152" cy="144016"/>
          </a:xfrm>
          <a:prstGeom prst="straightConnector1">
            <a:avLst/>
          </a:prstGeom>
          <a:ln>
            <a:solidFill>
              <a:schemeClr val="tx1"/>
            </a:solidFill>
            <a:tailEnd type="arrow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61164071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Accessing Objects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marL="118872" indent="0">
              <a:buNone/>
            </a:pPr>
            <a:r>
              <a:rPr lang="en-CA" sz="1900" dirty="0" smtClean="0"/>
              <a:t>$object = new User; // assigned the object</a:t>
            </a:r>
          </a:p>
          <a:p>
            <a:pPr marL="118872" indent="0">
              <a:buNone/>
            </a:pPr>
            <a:endParaRPr lang="en-CA" sz="1900" dirty="0" smtClean="0"/>
          </a:p>
          <a:p>
            <a:pPr marL="118872" indent="0">
              <a:buNone/>
            </a:pPr>
            <a:r>
              <a:rPr lang="en-CA" sz="1900" dirty="0" smtClean="0"/>
              <a:t>$object-&gt;name = “Michael”; </a:t>
            </a:r>
          </a:p>
          <a:p>
            <a:pPr marL="118872" indent="0">
              <a:buNone/>
            </a:pPr>
            <a:r>
              <a:rPr lang="en-CA" sz="1900" dirty="0" smtClean="0"/>
              <a:t>//sets the value of the name property in the class User</a:t>
            </a:r>
          </a:p>
          <a:p>
            <a:pPr marL="118872" indent="0">
              <a:buNone/>
            </a:pPr>
            <a:r>
              <a:rPr lang="en-CA" sz="1900" dirty="0" smtClean="0"/>
              <a:t/>
            </a:r>
            <a:br>
              <a:rPr lang="en-CA" sz="1900" dirty="0" smtClean="0"/>
            </a:br>
            <a:r>
              <a:rPr lang="en-CA" sz="1900" dirty="0" smtClean="0"/>
              <a:t>$object -&gt;password = “pass123”;</a:t>
            </a:r>
            <a:br>
              <a:rPr lang="en-CA" sz="1900" dirty="0" smtClean="0"/>
            </a:br>
            <a:r>
              <a:rPr lang="en-CA" sz="1900" dirty="0" smtClean="0"/>
              <a:t>//sets the value of the password property in the class User</a:t>
            </a:r>
          </a:p>
          <a:p>
            <a:pPr marL="118872" indent="0">
              <a:buNone/>
            </a:pPr>
            <a:endParaRPr lang="en-CA" sz="1900" dirty="0"/>
          </a:p>
          <a:p>
            <a:pPr marL="118872" indent="0">
              <a:buNone/>
            </a:pPr>
            <a:r>
              <a:rPr lang="en-CA" sz="1900" dirty="0" smtClean="0"/>
              <a:t>$object-&gt;</a:t>
            </a:r>
            <a:r>
              <a:rPr lang="en-CA" sz="1900" dirty="0" err="1" smtClean="0"/>
              <a:t>save_user</a:t>
            </a:r>
            <a:r>
              <a:rPr lang="en-CA" sz="1900" dirty="0" smtClean="0"/>
              <a:t>();</a:t>
            </a:r>
          </a:p>
          <a:p>
            <a:pPr marL="118872" indent="0">
              <a:buNone/>
            </a:pPr>
            <a:r>
              <a:rPr lang="en-CA" sz="1900" dirty="0" smtClean="0"/>
              <a:t>// calls the method </a:t>
            </a:r>
            <a:r>
              <a:rPr lang="en-CA" sz="1900" dirty="0" err="1" smtClean="0"/>
              <a:t>save_user</a:t>
            </a:r>
            <a:r>
              <a:rPr lang="en-CA" sz="1900" dirty="0" smtClean="0"/>
              <a:t> in the class User</a:t>
            </a:r>
            <a:r>
              <a:rPr lang="en-CA" dirty="0" smtClean="0"/>
              <a:t/>
            </a:r>
            <a:br>
              <a:rPr lang="en-CA" dirty="0" smtClean="0"/>
            </a:br>
            <a:endParaRPr lang="en-CA" dirty="0" smtClean="0"/>
          </a:p>
          <a:p>
            <a:r>
              <a:rPr lang="en-CA" dirty="0" smtClean="0"/>
              <a:t>Notice the use of  the “-&gt;” pointer. The pointer allows access to the classes properties and methods.</a:t>
            </a:r>
          </a:p>
        </p:txBody>
      </p:sp>
    </p:spTree>
    <p:extLst>
      <p:ext uri="{BB962C8B-B14F-4D97-AF65-F5344CB8AC3E}">
        <p14:creationId xmlns:p14="http://schemas.microsoft.com/office/powerpoint/2010/main" val="34268807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Constructors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CA" dirty="0" smtClean="0"/>
              <a:t>Similar to a function call, you can pass a list of arguments to a class being called.</a:t>
            </a:r>
          </a:p>
          <a:p>
            <a:r>
              <a:rPr lang="en-CA" dirty="0" smtClean="0"/>
              <a:t>Arguments are passed to a special method within the class called the constructor.</a:t>
            </a:r>
          </a:p>
          <a:p>
            <a:r>
              <a:rPr lang="en-CA" dirty="0" smtClean="0"/>
              <a:t>The constructor method initializes various properties within the class.</a:t>
            </a:r>
          </a:p>
          <a:p>
            <a:pPr marL="118872" indent="0">
              <a:buNone/>
            </a:pPr>
            <a:endParaRPr lang="en-CA" dirty="0" smtClean="0"/>
          </a:p>
          <a:p>
            <a:pPr marL="118872" indent="0">
              <a:buNone/>
            </a:pPr>
            <a:r>
              <a:rPr lang="en-CA" sz="2600" dirty="0" smtClean="0"/>
              <a:t>Class User</a:t>
            </a:r>
          </a:p>
          <a:p>
            <a:pPr marL="118872" indent="0">
              <a:buNone/>
            </a:pPr>
            <a:r>
              <a:rPr lang="en-CA" sz="2600" dirty="0"/>
              <a:t>{</a:t>
            </a:r>
            <a:endParaRPr lang="en-CA" sz="2600" dirty="0" smtClean="0"/>
          </a:p>
          <a:p>
            <a:pPr marL="118872" indent="0">
              <a:buNone/>
            </a:pPr>
            <a:r>
              <a:rPr lang="en-CA" sz="2600" dirty="0"/>
              <a:t> </a:t>
            </a:r>
            <a:r>
              <a:rPr lang="en-CA" sz="2600" dirty="0" smtClean="0"/>
              <a:t> </a:t>
            </a:r>
          </a:p>
          <a:p>
            <a:pPr marL="118872" indent="0">
              <a:buNone/>
            </a:pPr>
            <a:r>
              <a:rPr lang="en-CA" sz="2600" dirty="0" smtClean="0"/>
              <a:t> function __constructor($param1,$param2)</a:t>
            </a:r>
          </a:p>
          <a:p>
            <a:pPr marL="118872" indent="0">
              <a:buNone/>
            </a:pPr>
            <a:r>
              <a:rPr lang="en-CA" sz="2600" dirty="0"/>
              <a:t> </a:t>
            </a:r>
            <a:r>
              <a:rPr lang="en-CA" sz="2600" dirty="0" smtClean="0"/>
              <a:t>  {</a:t>
            </a:r>
          </a:p>
          <a:p>
            <a:pPr marL="118872" indent="0">
              <a:buNone/>
            </a:pPr>
            <a:r>
              <a:rPr lang="en-CA" sz="2600" dirty="0" smtClean="0"/>
              <a:t>      //constructor codes goes here</a:t>
            </a:r>
            <a:endParaRPr lang="en-CA" sz="2600" dirty="0"/>
          </a:p>
          <a:p>
            <a:pPr marL="118872" indent="0">
              <a:buNone/>
            </a:pPr>
            <a:r>
              <a:rPr lang="en-CA" sz="2600" dirty="0" smtClean="0"/>
              <a:t>   }</a:t>
            </a:r>
          </a:p>
          <a:p>
            <a:endParaRPr lang="en-CA" sz="2600" dirty="0" smtClean="0"/>
          </a:p>
          <a:p>
            <a:pPr marL="118872" indent="0">
              <a:buNone/>
            </a:pPr>
            <a:r>
              <a:rPr lang="en-CA" sz="2600" dirty="0"/>
              <a:t>}</a:t>
            </a:r>
          </a:p>
          <a:p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2175419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Methods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en-CA" dirty="0" smtClean="0"/>
              <a:t>Functions inside classes are called methods</a:t>
            </a:r>
          </a:p>
          <a:p>
            <a:r>
              <a:rPr lang="en-CA" dirty="0" smtClean="0"/>
              <a:t>Methods are created and called the same way as functions are.</a:t>
            </a:r>
          </a:p>
          <a:p>
            <a:pPr lvl="1"/>
            <a:r>
              <a:rPr lang="en-CA" dirty="0" smtClean="0"/>
              <a:t>Do not start your method names with underscores</a:t>
            </a:r>
          </a:p>
          <a:p>
            <a:pPr lvl="1"/>
            <a:r>
              <a:rPr lang="en-CA" dirty="0" smtClean="0"/>
              <a:t>These are reserved for special methods as constructors and destructors</a:t>
            </a:r>
          </a:p>
          <a:p>
            <a:r>
              <a:rPr lang="en-CA" dirty="0" smtClean="0"/>
              <a:t>In methods you have access to a special variable called </a:t>
            </a:r>
            <a:r>
              <a:rPr lang="en-CA" i="1" dirty="0" smtClean="0"/>
              <a:t>$this</a:t>
            </a:r>
          </a:p>
          <a:p>
            <a:r>
              <a:rPr lang="en-CA" dirty="0" smtClean="0"/>
              <a:t>The </a:t>
            </a:r>
            <a:r>
              <a:rPr lang="en-CA" i="1" dirty="0" smtClean="0"/>
              <a:t>$this </a:t>
            </a:r>
            <a:r>
              <a:rPr lang="en-CA" dirty="0" smtClean="0"/>
              <a:t>variable is used to access the current </a:t>
            </a:r>
            <a:r>
              <a:rPr lang="en-CA" smtClean="0"/>
              <a:t>objects properties</a:t>
            </a:r>
            <a:endParaRPr lang="en-CA" i="1" dirty="0" smtClean="0"/>
          </a:p>
          <a:p>
            <a:pPr lvl="1"/>
            <a:endParaRPr lang="en-CA" b="1" dirty="0" smtClean="0"/>
          </a:p>
        </p:txBody>
      </p:sp>
    </p:spTree>
    <p:extLst>
      <p:ext uri="{BB962C8B-B14F-4D97-AF65-F5344CB8AC3E}">
        <p14:creationId xmlns:p14="http://schemas.microsoft.com/office/powerpoint/2010/main" val="40271469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Methods </a:t>
            </a:r>
            <a:r>
              <a:rPr lang="en-CA" dirty="0" err="1" smtClean="0"/>
              <a:t>Con’t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55000" lnSpcReduction="20000"/>
          </a:bodyPr>
          <a:lstStyle/>
          <a:p>
            <a:pPr marL="118872" indent="0">
              <a:buNone/>
            </a:pPr>
            <a:r>
              <a:rPr lang="en-CA" sz="2500" dirty="0" smtClean="0"/>
              <a:t>&lt;?</a:t>
            </a:r>
            <a:r>
              <a:rPr lang="en-CA" sz="2500" dirty="0" err="1" smtClean="0"/>
              <a:t>php</a:t>
            </a:r>
            <a:endParaRPr lang="en-CA" sz="2500" dirty="0" smtClean="0"/>
          </a:p>
          <a:p>
            <a:pPr marL="118872" indent="0">
              <a:buNone/>
            </a:pPr>
            <a:endParaRPr lang="en-CA" sz="2500" dirty="0" smtClean="0"/>
          </a:p>
          <a:p>
            <a:pPr marL="118872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$</a:t>
            </a:r>
            <a:r>
              <a:rPr lang="en-CA" sz="2500" dirty="0" err="1" smtClean="0"/>
              <a:t>mypass</a:t>
            </a:r>
            <a:r>
              <a:rPr lang="en-CA" sz="2500" dirty="0" smtClean="0"/>
              <a:t> = new User;</a:t>
            </a:r>
          </a:p>
          <a:p>
            <a:pPr marL="118872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echo $</a:t>
            </a:r>
            <a:r>
              <a:rPr lang="en-CA" sz="2500" dirty="0" err="1" smtClean="0"/>
              <a:t>mypass</a:t>
            </a:r>
            <a:r>
              <a:rPr lang="en-CA" sz="2500" dirty="0" smtClean="0"/>
              <a:t>-&gt;</a:t>
            </a:r>
            <a:r>
              <a:rPr lang="en-CA" sz="2500" dirty="0" err="1" smtClean="0"/>
              <a:t>get_password</a:t>
            </a:r>
            <a:r>
              <a:rPr lang="en-CA" sz="2500" dirty="0" smtClean="0"/>
              <a:t>();</a:t>
            </a:r>
          </a:p>
          <a:p>
            <a:pPr marL="118872" indent="0">
              <a:buNone/>
            </a:pPr>
            <a:endParaRPr lang="en-CA" sz="2500" dirty="0" smtClean="0"/>
          </a:p>
          <a:p>
            <a:pPr marL="118872" indent="0">
              <a:buNone/>
            </a:pPr>
            <a:r>
              <a:rPr lang="en-CA" sz="2500" dirty="0" smtClean="0"/>
              <a:t>   class User</a:t>
            </a:r>
          </a:p>
          <a:p>
            <a:pPr marL="118872" indent="0">
              <a:buNone/>
            </a:pPr>
            <a:r>
              <a:rPr lang="en-CA" sz="2500" dirty="0" smtClean="0"/>
              <a:t>   { </a:t>
            </a:r>
          </a:p>
          <a:p>
            <a:pPr marL="118872" indent="0">
              <a:buNone/>
            </a:pPr>
            <a:r>
              <a:rPr lang="en-CA" sz="2500" dirty="0" smtClean="0"/>
              <a:t>      public $name = “Michael”;</a:t>
            </a:r>
          </a:p>
          <a:p>
            <a:pPr marL="118872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   public $password = “</a:t>
            </a:r>
            <a:r>
              <a:rPr lang="en-CA" sz="2500" dirty="0" err="1" smtClean="0"/>
              <a:t>mypass</a:t>
            </a:r>
            <a:r>
              <a:rPr lang="en-CA" sz="2500" dirty="0" smtClean="0"/>
              <a:t>”;</a:t>
            </a:r>
          </a:p>
          <a:p>
            <a:pPr marL="118872" indent="0">
              <a:buNone/>
            </a:pPr>
            <a:endParaRPr lang="en-CA" sz="2500" dirty="0"/>
          </a:p>
          <a:p>
            <a:pPr marL="118872" indent="0">
              <a:buNone/>
            </a:pPr>
            <a:r>
              <a:rPr lang="en-CA" sz="2500" dirty="0" smtClean="0"/>
              <a:t>      function </a:t>
            </a:r>
            <a:r>
              <a:rPr lang="en-CA" sz="2500" dirty="0" err="1" smtClean="0"/>
              <a:t>get_password</a:t>
            </a:r>
            <a:r>
              <a:rPr lang="en-CA" sz="2500" dirty="0" smtClean="0"/>
              <a:t>()</a:t>
            </a:r>
          </a:p>
          <a:p>
            <a:pPr marL="118872" indent="0">
              <a:buNone/>
            </a:pPr>
            <a:r>
              <a:rPr lang="en-CA" sz="2500" dirty="0"/>
              <a:t> </a:t>
            </a:r>
            <a:r>
              <a:rPr lang="en-CA" sz="2500" dirty="0" smtClean="0"/>
              <a:t>     {</a:t>
            </a:r>
          </a:p>
          <a:p>
            <a:pPr marL="118872" indent="0">
              <a:buNone/>
            </a:pPr>
            <a:r>
              <a:rPr lang="en-CA" sz="2500" dirty="0" smtClean="0"/>
              <a:t>         return </a:t>
            </a:r>
            <a:r>
              <a:rPr lang="en-CA" sz="2500" u="sng" dirty="0" smtClean="0"/>
              <a:t>$this-</a:t>
            </a:r>
            <a:r>
              <a:rPr lang="en-CA" sz="2500" dirty="0" smtClean="0"/>
              <a:t>&gt;password;</a:t>
            </a:r>
            <a:endParaRPr lang="en-CA" sz="2500" dirty="0"/>
          </a:p>
          <a:p>
            <a:pPr marL="118872" indent="0">
              <a:buNone/>
            </a:pPr>
            <a:r>
              <a:rPr lang="en-CA" sz="2500" dirty="0" smtClean="0"/>
              <a:t>      }</a:t>
            </a:r>
            <a:endParaRPr lang="en-CA" sz="2500" dirty="0"/>
          </a:p>
          <a:p>
            <a:pPr marL="118872" indent="0">
              <a:buNone/>
            </a:pPr>
            <a:r>
              <a:rPr lang="en-CA" sz="2500" dirty="0" smtClean="0"/>
              <a:t>   }</a:t>
            </a:r>
            <a:br>
              <a:rPr lang="en-CA" sz="2500" dirty="0" smtClean="0"/>
            </a:br>
            <a:endParaRPr lang="en-CA" sz="2500" dirty="0" smtClean="0"/>
          </a:p>
          <a:p>
            <a:pPr marL="118872" indent="0">
              <a:buNone/>
            </a:pPr>
            <a:r>
              <a:rPr lang="en-CA" sz="2500" dirty="0" smtClean="0"/>
              <a:t>?&gt;</a:t>
            </a:r>
          </a:p>
          <a:p>
            <a:endParaRPr lang="en-CA" dirty="0" smtClean="0"/>
          </a:p>
          <a:p>
            <a:r>
              <a:rPr lang="en-CA" sz="3600" dirty="0" smtClean="0"/>
              <a:t>Observe the </a:t>
            </a:r>
            <a:r>
              <a:rPr lang="en-CA" sz="3600" dirty="0" err="1" smtClean="0"/>
              <a:t>get_password</a:t>
            </a:r>
            <a:r>
              <a:rPr lang="en-CA" sz="3600" dirty="0" smtClean="0"/>
              <a:t> method above.</a:t>
            </a:r>
          </a:p>
          <a:p>
            <a:r>
              <a:rPr lang="en-CA" sz="3600" dirty="0" smtClean="0"/>
              <a:t>Using the special $this variable give access to the current object ($</a:t>
            </a:r>
            <a:r>
              <a:rPr lang="en-CA" sz="3600" dirty="0" err="1" smtClean="0"/>
              <a:t>mypass</a:t>
            </a:r>
            <a:r>
              <a:rPr lang="en-CA" sz="3600" dirty="0" smtClean="0"/>
              <a:t>) and then returns the value of the password property.</a:t>
            </a:r>
          </a:p>
          <a:p>
            <a:r>
              <a:rPr lang="en-CA" sz="3600" dirty="0" smtClean="0"/>
              <a:t>Notice the $ is missing from the property $password when using the “-&gt;” pointer</a:t>
            </a:r>
          </a:p>
        </p:txBody>
      </p:sp>
    </p:spTree>
    <p:extLst>
      <p:ext uri="{BB962C8B-B14F-4D97-AF65-F5344CB8AC3E}">
        <p14:creationId xmlns:p14="http://schemas.microsoft.com/office/powerpoint/2010/main" val="224773072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Declaring Properties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It is not necessary to declare properties within classes. They can be defined when first used.</a:t>
            </a:r>
          </a:p>
          <a:p>
            <a:pPr lvl="1"/>
            <a:r>
              <a:rPr lang="en-CA" b="1" dirty="0" smtClean="0"/>
              <a:t>However</a:t>
            </a:r>
            <a:r>
              <a:rPr lang="en-CA" dirty="0" smtClean="0"/>
              <a:t>, not declaring properties is not a good practice. This makes your code within the class very clear.</a:t>
            </a:r>
          </a:p>
          <a:p>
            <a:r>
              <a:rPr lang="en-CA" dirty="0" smtClean="0"/>
              <a:t>You can define Constant Properties using </a:t>
            </a:r>
            <a:r>
              <a:rPr lang="en-CA" dirty="0" err="1" smtClean="0"/>
              <a:t>const</a:t>
            </a:r>
            <a:r>
              <a:rPr lang="en-CA" dirty="0" smtClean="0"/>
              <a:t> keyword.</a:t>
            </a:r>
          </a:p>
          <a:p>
            <a:pPr marL="118872" indent="0">
              <a:buNone/>
            </a:pPr>
            <a:endParaRPr lang="en-CA" dirty="0" smtClean="0"/>
          </a:p>
          <a:p>
            <a:pPr marL="118872" indent="0">
              <a:buNone/>
            </a:pPr>
            <a:r>
              <a:rPr lang="en-CA" dirty="0" err="1" smtClean="0"/>
              <a:t>const</a:t>
            </a:r>
            <a:r>
              <a:rPr lang="en-CA" dirty="0" smtClean="0"/>
              <a:t> tax = 0.13;</a:t>
            </a:r>
          </a:p>
          <a:p>
            <a:pPr marL="118872" indent="0">
              <a:buNone/>
            </a:pPr>
            <a:endParaRPr lang="en-CA" dirty="0"/>
          </a:p>
          <a:p>
            <a:r>
              <a:rPr lang="en-CA" dirty="0" smtClean="0"/>
              <a:t>Constant variables can be referenced using the </a:t>
            </a:r>
            <a:r>
              <a:rPr lang="en-CA" i="1" dirty="0" smtClean="0"/>
              <a:t>self</a:t>
            </a:r>
            <a:r>
              <a:rPr lang="en-CA" dirty="0" smtClean="0"/>
              <a:t>  keyword and the double colon operator.</a:t>
            </a:r>
          </a:p>
          <a:p>
            <a:pPr marL="118872" indent="0">
              <a:buNone/>
            </a:pPr>
            <a:endParaRPr lang="en-CA" dirty="0" smtClean="0"/>
          </a:p>
          <a:p>
            <a:pPr marL="118872" indent="0">
              <a:buNone/>
            </a:pPr>
            <a:r>
              <a:rPr lang="en-CA" dirty="0" smtClean="0"/>
              <a:t>echo self::tax;</a:t>
            </a:r>
          </a:p>
          <a:p>
            <a:pPr marL="118872" indent="0">
              <a:buNone/>
            </a:pP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76488475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Property and Method Scope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r>
              <a:rPr lang="en-CA" dirty="0" smtClean="0"/>
              <a:t>There are 3 keywords for controlling the scope of both properties and methods. </a:t>
            </a:r>
          </a:p>
          <a:p>
            <a:r>
              <a:rPr lang="en-CA" dirty="0" smtClean="0"/>
              <a:t>public</a:t>
            </a:r>
          </a:p>
          <a:p>
            <a:pPr lvl="1"/>
            <a:r>
              <a:rPr lang="en-CA" dirty="0" smtClean="0"/>
              <a:t>Is the same </a:t>
            </a:r>
            <a:r>
              <a:rPr lang="en-CA" dirty="0" smtClean="0"/>
              <a:t>as </a:t>
            </a:r>
            <a:r>
              <a:rPr lang="en-CA" dirty="0" err="1" smtClean="0"/>
              <a:t>var</a:t>
            </a:r>
            <a:r>
              <a:rPr lang="en-CA" dirty="0" smtClean="0"/>
              <a:t> and is the default when declaring properties and methods. </a:t>
            </a:r>
          </a:p>
          <a:p>
            <a:r>
              <a:rPr lang="en-CA" dirty="0" smtClean="0"/>
              <a:t>protected</a:t>
            </a:r>
          </a:p>
          <a:p>
            <a:pPr lvl="1"/>
            <a:r>
              <a:rPr lang="en-CA" dirty="0" smtClean="0"/>
              <a:t>Properties and Methods declared </a:t>
            </a:r>
            <a:r>
              <a:rPr lang="en-CA" i="1" dirty="0" smtClean="0"/>
              <a:t>protected</a:t>
            </a:r>
            <a:r>
              <a:rPr lang="en-CA" dirty="0" smtClean="0"/>
              <a:t> can be referenced only by the objects class and subclasses</a:t>
            </a:r>
          </a:p>
          <a:p>
            <a:r>
              <a:rPr lang="en-CA" dirty="0" smtClean="0"/>
              <a:t>private</a:t>
            </a:r>
          </a:p>
          <a:p>
            <a:pPr lvl="1"/>
            <a:r>
              <a:rPr lang="en-CA" dirty="0" smtClean="0"/>
              <a:t>Properties and Methods declared </a:t>
            </a:r>
            <a:r>
              <a:rPr lang="en-CA" i="1" dirty="0" smtClean="0"/>
              <a:t>private</a:t>
            </a:r>
            <a:r>
              <a:rPr lang="en-CA" dirty="0" smtClean="0"/>
              <a:t> can only be referenced by that particular class.</a:t>
            </a:r>
          </a:p>
        </p:txBody>
      </p:sp>
    </p:spTree>
    <p:extLst>
      <p:ext uri="{BB962C8B-B14F-4D97-AF65-F5344CB8AC3E}">
        <p14:creationId xmlns:p14="http://schemas.microsoft.com/office/powerpoint/2010/main" val="104688633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The final word on OOP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85000" lnSpcReduction="20000"/>
          </a:bodyPr>
          <a:lstStyle/>
          <a:p>
            <a:r>
              <a:rPr lang="en-CA" dirty="0" smtClean="0"/>
              <a:t>There is so much material to cover we cannot cover it all in one class!</a:t>
            </a:r>
          </a:p>
          <a:p>
            <a:r>
              <a:rPr lang="en-CA" dirty="0" smtClean="0"/>
              <a:t>You will do your own research on the following;</a:t>
            </a:r>
          </a:p>
          <a:p>
            <a:pPr lvl="1"/>
            <a:r>
              <a:rPr lang="en-CA" dirty="0" smtClean="0"/>
              <a:t>The </a:t>
            </a:r>
            <a:r>
              <a:rPr lang="en-CA" b="1" dirty="0" smtClean="0"/>
              <a:t>extends</a:t>
            </a:r>
            <a:r>
              <a:rPr lang="en-CA" dirty="0" smtClean="0"/>
              <a:t> operator</a:t>
            </a:r>
          </a:p>
          <a:p>
            <a:pPr lvl="1"/>
            <a:r>
              <a:rPr lang="en-CA" dirty="0" smtClean="0"/>
              <a:t>The </a:t>
            </a:r>
            <a:r>
              <a:rPr lang="en-CA" b="1" dirty="0" smtClean="0"/>
              <a:t>parent</a:t>
            </a:r>
            <a:r>
              <a:rPr lang="en-CA" dirty="0" smtClean="0"/>
              <a:t> operator</a:t>
            </a:r>
          </a:p>
          <a:p>
            <a:pPr lvl="1"/>
            <a:r>
              <a:rPr lang="en-CA" dirty="0" smtClean="0"/>
              <a:t>Investigate the Subclass constructors</a:t>
            </a:r>
          </a:p>
          <a:p>
            <a:pPr lvl="1"/>
            <a:r>
              <a:rPr lang="en-CA" dirty="0" smtClean="0"/>
              <a:t>The </a:t>
            </a:r>
            <a:r>
              <a:rPr lang="en-CA" b="1" dirty="0" smtClean="0"/>
              <a:t>final</a:t>
            </a:r>
            <a:r>
              <a:rPr lang="en-CA" dirty="0" smtClean="0"/>
              <a:t> keyword</a:t>
            </a:r>
          </a:p>
          <a:p>
            <a:r>
              <a:rPr lang="en-CA" dirty="0" smtClean="0"/>
              <a:t>These will be on the final exam and you will be expected to know what they mean and how they are used.</a:t>
            </a:r>
          </a:p>
          <a:p>
            <a:r>
              <a:rPr lang="en-CA" dirty="0" smtClean="0"/>
              <a:t>I implore you all to take the time to play around as much as possible with OOP and all the keywords and operators discussed in </a:t>
            </a:r>
            <a:r>
              <a:rPr lang="en-CA" dirty="0" smtClean="0"/>
              <a:t>these </a:t>
            </a:r>
            <a:r>
              <a:rPr lang="en-CA" dirty="0" smtClean="0"/>
              <a:t>slides.</a:t>
            </a:r>
            <a:endParaRPr lang="en-CA" dirty="0"/>
          </a:p>
        </p:txBody>
      </p:sp>
    </p:spTree>
    <p:extLst>
      <p:ext uri="{BB962C8B-B14F-4D97-AF65-F5344CB8AC3E}">
        <p14:creationId xmlns:p14="http://schemas.microsoft.com/office/powerpoint/2010/main" val="3776025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PHP Arrays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PHP arrays are like ordered maps that associates values to keys.</a:t>
            </a:r>
          </a:p>
          <a:p>
            <a:r>
              <a:rPr lang="en-CA" dirty="0" smtClean="0"/>
              <a:t>There are three types of arrays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CA" dirty="0" smtClean="0"/>
              <a:t>Numerically indexed arrays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CA" dirty="0" smtClean="0"/>
              <a:t>Associative arrays </a:t>
            </a:r>
          </a:p>
          <a:p>
            <a:pPr marL="925830" lvl="1" indent="-514350">
              <a:buFont typeface="+mj-lt"/>
              <a:buAutoNum type="arabicPeriod"/>
            </a:pPr>
            <a:r>
              <a:rPr lang="en-CA" dirty="0" smtClean="0"/>
              <a:t>Multidimensional arrays</a:t>
            </a:r>
          </a:p>
          <a:p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402119306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/>
              <a:t>Indexed Array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Numerically Indexed Array </a:t>
            </a:r>
            <a:br>
              <a:rPr lang="en-CA" dirty="0" smtClean="0"/>
            </a:br>
            <a:endParaRPr lang="en-CA" dirty="0" smtClean="0"/>
          </a:p>
          <a:p>
            <a:pPr marL="457200" lvl="1" indent="0">
              <a:buNone/>
            </a:pPr>
            <a:r>
              <a:rPr lang="en-CA" sz="2000" dirty="0" smtClean="0"/>
              <a:t>&lt;?</a:t>
            </a:r>
            <a:r>
              <a:rPr lang="en-CA" sz="2000" dirty="0" err="1"/>
              <a:t>php</a:t>
            </a:r>
            <a:endParaRPr lang="en-CA" sz="2000" dirty="0"/>
          </a:p>
          <a:p>
            <a:pPr marL="457200" lvl="1" indent="0">
              <a:buNone/>
            </a:pPr>
            <a:r>
              <a:rPr lang="en-CA" sz="2000" dirty="0"/>
              <a:t>   $paper[]  = “Copier”;</a:t>
            </a:r>
          </a:p>
          <a:p>
            <a:pPr marL="457200" lvl="1" indent="0">
              <a:buNone/>
            </a:pPr>
            <a:r>
              <a:rPr lang="en-CA" sz="2000" dirty="0"/>
              <a:t>   $paper[] = “Inkjet”;</a:t>
            </a:r>
          </a:p>
          <a:p>
            <a:pPr marL="457200" lvl="1" indent="0">
              <a:buNone/>
            </a:pPr>
            <a:r>
              <a:rPr lang="en-CA" sz="2000" dirty="0"/>
              <a:t>   $paper[] = “Laser”;</a:t>
            </a:r>
          </a:p>
          <a:p>
            <a:pPr marL="457200" lvl="1" indent="0">
              <a:buNone/>
            </a:pPr>
            <a:r>
              <a:rPr lang="en-CA" sz="2000" dirty="0"/>
              <a:t>   $paper[] = “Photo”;</a:t>
            </a:r>
          </a:p>
          <a:p>
            <a:pPr marL="457200" lvl="1" indent="0">
              <a:buNone/>
            </a:pPr>
            <a:endParaRPr lang="en-CA" sz="2000" dirty="0"/>
          </a:p>
          <a:p>
            <a:pPr marL="457200" lvl="1" indent="0">
              <a:buNone/>
            </a:pPr>
            <a:r>
              <a:rPr lang="en-CA" sz="2000" dirty="0"/>
              <a:t>   $</a:t>
            </a:r>
            <a:r>
              <a:rPr lang="en-CA" sz="2000" dirty="0" err="1"/>
              <a:t>print_r</a:t>
            </a:r>
            <a:r>
              <a:rPr lang="en-CA" sz="2000" dirty="0"/>
              <a:t>($paper);</a:t>
            </a:r>
          </a:p>
          <a:p>
            <a:pPr marL="457200" lvl="1" indent="0">
              <a:buNone/>
            </a:pPr>
            <a:r>
              <a:rPr lang="en-CA" sz="2000" dirty="0" smtClean="0"/>
              <a:t>?&gt;</a:t>
            </a:r>
          </a:p>
          <a:p>
            <a:pPr marL="457200" lvl="1" indent="0">
              <a:buNone/>
            </a:pP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Try this example to see what </a:t>
            </a:r>
            <a:r>
              <a:rPr lang="en-CA" sz="2000" dirty="0" err="1" smtClean="0">
                <a:latin typeface="Courier New" panose="02070309020205020404" pitchFamily="49" charset="0"/>
                <a:cs typeface="Courier New" panose="02070309020205020404" pitchFamily="49" charset="0"/>
              </a:rPr>
              <a:t>print_r</a:t>
            </a:r>
            <a:r>
              <a:rPr lang="en-CA" sz="2000" dirty="0" smtClean="0">
                <a:latin typeface="Courier New" panose="02070309020205020404" pitchFamily="49" charset="0"/>
                <a:cs typeface="Courier New" panose="02070309020205020404" pitchFamily="49" charset="0"/>
              </a:rPr>
              <a:t> does!</a:t>
            </a:r>
            <a:endParaRPr lang="en-CA" sz="2000" dirty="0">
              <a:latin typeface="Courier New" panose="02070309020205020404" pitchFamily="49" charset="0"/>
              <a:cs typeface="Courier New" panose="02070309020205020404" pitchFamily="49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263645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CA" dirty="0" smtClean="0"/>
              <a:t>Associative Arrays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en-CA" dirty="0" smtClean="0"/>
              <a:t>Associative arrays allow you to reference the items in an array by name rather than  by number (as per the indexed array)</a:t>
            </a:r>
          </a:p>
          <a:p>
            <a:pPr lvl="1"/>
            <a:r>
              <a:rPr lang="en-CA" dirty="0" smtClean="0"/>
              <a:t>Here is an example of an associative </a:t>
            </a:r>
            <a:r>
              <a:rPr lang="en-CA" dirty="0" smtClean="0"/>
              <a:t>array</a:t>
            </a:r>
            <a:endParaRPr lang="en-CA" dirty="0" smtClean="0"/>
          </a:p>
          <a:p>
            <a:endParaRPr lang="en-CA" dirty="0"/>
          </a:p>
          <a:p>
            <a:pPr marL="118872" indent="0">
              <a:buNone/>
            </a:pPr>
            <a:r>
              <a:rPr lang="en-CA" dirty="0" smtClean="0"/>
              <a:t>&lt;?</a:t>
            </a:r>
            <a:r>
              <a:rPr lang="en-CA" dirty="0" err="1" smtClean="0"/>
              <a:t>php</a:t>
            </a:r>
            <a:endParaRPr lang="en-CA" dirty="0" smtClean="0"/>
          </a:p>
          <a:p>
            <a:pPr marL="118872" indent="0">
              <a:buNone/>
            </a:pPr>
            <a:r>
              <a:rPr lang="en-CA" dirty="0"/>
              <a:t> </a:t>
            </a:r>
            <a:r>
              <a:rPr lang="en-CA" dirty="0" smtClean="0"/>
              <a:t>  $paper[‘copier’] = “Copier &amp; Multipurpose”;</a:t>
            </a:r>
          </a:p>
          <a:p>
            <a:pPr marL="118872" indent="0">
              <a:buNone/>
            </a:pPr>
            <a:r>
              <a:rPr lang="en-CA" dirty="0" smtClean="0"/>
              <a:t>    </a:t>
            </a:r>
            <a:r>
              <a:rPr lang="en-CA" dirty="0"/>
              <a:t>$paper</a:t>
            </a:r>
            <a:r>
              <a:rPr lang="en-CA" dirty="0" smtClean="0"/>
              <a:t>[‘inkjet’] = “Inkjet Printer”;</a:t>
            </a:r>
          </a:p>
          <a:p>
            <a:pPr marL="118872" indent="0">
              <a:buNone/>
            </a:pPr>
            <a:r>
              <a:rPr lang="en-CA" dirty="0"/>
              <a:t> </a:t>
            </a:r>
            <a:r>
              <a:rPr lang="en-CA" dirty="0" smtClean="0"/>
              <a:t>   $</a:t>
            </a:r>
            <a:r>
              <a:rPr lang="en-CA" dirty="0"/>
              <a:t>paper</a:t>
            </a:r>
            <a:r>
              <a:rPr lang="en-CA" dirty="0" smtClean="0"/>
              <a:t>[‘laser’]   = “Laser Printer”;</a:t>
            </a:r>
          </a:p>
          <a:p>
            <a:pPr marL="118872" indent="0">
              <a:buNone/>
            </a:pPr>
            <a:r>
              <a:rPr lang="en-CA" dirty="0"/>
              <a:t> </a:t>
            </a:r>
            <a:r>
              <a:rPr lang="en-CA" dirty="0" smtClean="0"/>
              <a:t>   $paper[‘photo’] = “Photo Printer”;</a:t>
            </a:r>
          </a:p>
          <a:p>
            <a:pPr marL="118872" indent="0">
              <a:buNone/>
            </a:pPr>
            <a:r>
              <a:rPr lang="en-CA" dirty="0" smtClean="0"/>
              <a:t>?&gt;</a:t>
            </a:r>
          </a:p>
          <a:p>
            <a:r>
              <a:rPr lang="en-CA" dirty="0" smtClean="0"/>
              <a:t>Each item has a unique name that can be used to reference its value.</a:t>
            </a:r>
          </a:p>
          <a:p>
            <a:r>
              <a:rPr lang="en-CA" dirty="0" smtClean="0"/>
              <a:t>The names are called </a:t>
            </a:r>
            <a:r>
              <a:rPr lang="en-CA" i="1" dirty="0" smtClean="0"/>
              <a:t>indexes</a:t>
            </a:r>
          </a:p>
          <a:p>
            <a:r>
              <a:rPr lang="en-CA" dirty="0" smtClean="0"/>
              <a:t>Research how to create an array </a:t>
            </a:r>
            <a:r>
              <a:rPr lang="en-CA" smtClean="0"/>
              <a:t>using keywords!</a:t>
            </a:r>
            <a:r>
              <a:rPr lang="en-CA" dirty="0" smtClean="0"/>
              <a:t/>
            </a:r>
            <a:br>
              <a:rPr lang="en-CA" dirty="0" smtClean="0"/>
            </a:br>
            <a:endParaRPr lang="en-CA" dirty="0" smtClean="0"/>
          </a:p>
        </p:txBody>
      </p:sp>
    </p:spTree>
    <p:extLst>
      <p:ext uri="{BB962C8B-B14F-4D97-AF65-F5344CB8AC3E}">
        <p14:creationId xmlns:p14="http://schemas.microsoft.com/office/powerpoint/2010/main" val="30767858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Multidimensional Arrays</a:t>
            </a:r>
          </a:p>
        </p:txBody>
      </p:sp>
      <p:pic>
        <p:nvPicPr>
          <p:cNvPr id="4" name="Content Placeholder 3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07704" y="1556792"/>
            <a:ext cx="4858536" cy="5121469"/>
          </a:xfrm>
        </p:spPr>
      </p:pic>
    </p:spTree>
    <p:extLst>
      <p:ext uri="{BB962C8B-B14F-4D97-AF65-F5344CB8AC3E}">
        <p14:creationId xmlns:p14="http://schemas.microsoft.com/office/powerpoint/2010/main" val="387998479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Multidimensional Arrays</a:t>
            </a:r>
            <a:endParaRPr lang="en-US" dirty="0"/>
          </a:p>
        </p:txBody>
      </p:sp>
      <p:pic>
        <p:nvPicPr>
          <p:cNvPr id="6" name="Content Placeholder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65587" y="1774825"/>
            <a:ext cx="4812825" cy="4625975"/>
          </a:xfrm>
        </p:spPr>
      </p:pic>
    </p:spTree>
    <p:extLst>
      <p:ext uri="{BB962C8B-B14F-4D97-AF65-F5344CB8AC3E}">
        <p14:creationId xmlns:p14="http://schemas.microsoft.com/office/powerpoint/2010/main" val="70703034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Accessing Arrays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There are multiple ways of accessing arrays.</a:t>
            </a:r>
          </a:p>
          <a:p>
            <a:pPr lvl="1"/>
            <a:r>
              <a:rPr lang="en-US" dirty="0" smtClean="0"/>
              <a:t>for loops (easy for numeric arrays)</a:t>
            </a:r>
          </a:p>
          <a:p>
            <a:pPr lvl="1"/>
            <a:r>
              <a:rPr lang="en-US" dirty="0" err="1" smtClean="0"/>
              <a:t>foreach</a:t>
            </a:r>
            <a:r>
              <a:rPr lang="en-US" dirty="0" smtClean="0"/>
              <a:t> … as loop</a:t>
            </a:r>
          </a:p>
          <a:p>
            <a:pPr lvl="1"/>
            <a:r>
              <a:rPr lang="en-US" dirty="0" smtClean="0"/>
              <a:t>The list()  and each() functions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5982385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CA" dirty="0" smtClean="0"/>
              <a:t>Array Functions</a:t>
            </a:r>
            <a:endParaRPr lang="en-CA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en-US" dirty="0" smtClean="0"/>
              <a:t>There are a number of array functions that help us manage and manipulate the values inside arrays</a:t>
            </a:r>
          </a:p>
          <a:p>
            <a:r>
              <a:rPr lang="en-US" dirty="0" smtClean="0"/>
              <a:t>Become familiar with these functions</a:t>
            </a:r>
          </a:p>
          <a:p>
            <a:pPr lvl="1"/>
            <a:r>
              <a:rPr lang="en-US" dirty="0" err="1" smtClean="0"/>
              <a:t>is_array</a:t>
            </a:r>
            <a:r>
              <a:rPr lang="en-US" dirty="0" smtClean="0"/>
              <a:t>()</a:t>
            </a:r>
          </a:p>
          <a:p>
            <a:pPr lvl="2"/>
            <a:r>
              <a:rPr lang="en-US" dirty="0" smtClean="0"/>
              <a:t>Determines if a variable is an array</a:t>
            </a:r>
          </a:p>
          <a:p>
            <a:pPr lvl="1"/>
            <a:r>
              <a:rPr lang="en-US" dirty="0" smtClean="0"/>
              <a:t>count()</a:t>
            </a:r>
          </a:p>
          <a:p>
            <a:pPr lvl="2"/>
            <a:r>
              <a:rPr lang="en-US" dirty="0" smtClean="0"/>
              <a:t>Determine how many elements are in an array</a:t>
            </a:r>
          </a:p>
          <a:p>
            <a:pPr lvl="1"/>
            <a:r>
              <a:rPr lang="en-US" dirty="0" smtClean="0"/>
              <a:t>sort()</a:t>
            </a:r>
          </a:p>
          <a:p>
            <a:pPr lvl="2"/>
            <a:r>
              <a:rPr lang="en-US" dirty="0" smtClean="0"/>
              <a:t>Sorts the values of an array (numeric and string)</a:t>
            </a:r>
          </a:p>
          <a:p>
            <a:pPr lvl="1"/>
            <a:r>
              <a:rPr lang="en-US" dirty="0" smtClean="0"/>
              <a:t>shuffle()</a:t>
            </a:r>
          </a:p>
          <a:p>
            <a:pPr lvl="2"/>
            <a:r>
              <a:rPr lang="en-US" dirty="0" smtClean="0"/>
              <a:t>Arranges the values of an array in random order</a:t>
            </a:r>
          </a:p>
          <a:p>
            <a:pPr lvl="1"/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70578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Array Functions </a:t>
            </a:r>
            <a:r>
              <a:rPr lang="en-US" dirty="0" err="1" smtClean="0"/>
              <a:t>Con’t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10000"/>
          </a:bodyPr>
          <a:lstStyle/>
          <a:p>
            <a:pPr lvl="1"/>
            <a:r>
              <a:rPr lang="en-US" dirty="0"/>
              <a:t>explode()</a:t>
            </a:r>
          </a:p>
          <a:p>
            <a:pPr lvl="2"/>
            <a:r>
              <a:rPr lang="en-US" dirty="0"/>
              <a:t>Takes a string and places it into an array</a:t>
            </a:r>
          </a:p>
          <a:p>
            <a:pPr lvl="1"/>
            <a:r>
              <a:rPr lang="en-US" dirty="0"/>
              <a:t>extract()</a:t>
            </a:r>
          </a:p>
          <a:p>
            <a:pPr lvl="2"/>
            <a:r>
              <a:rPr lang="en-US" dirty="0"/>
              <a:t>Useful for creating associative arrays from GET and POST arrays</a:t>
            </a:r>
          </a:p>
          <a:p>
            <a:pPr lvl="1"/>
            <a:r>
              <a:rPr lang="en-US" dirty="0"/>
              <a:t>compact()</a:t>
            </a:r>
          </a:p>
          <a:p>
            <a:pPr lvl="2"/>
            <a:r>
              <a:rPr lang="en-US" dirty="0"/>
              <a:t>Creates arrays from variables</a:t>
            </a:r>
          </a:p>
          <a:p>
            <a:pPr lvl="1"/>
            <a:r>
              <a:rPr lang="en-US" dirty="0"/>
              <a:t>reset()</a:t>
            </a:r>
          </a:p>
          <a:p>
            <a:pPr lvl="2"/>
            <a:r>
              <a:rPr lang="en-US" dirty="0"/>
              <a:t>Places the pointer to the first element in an array</a:t>
            </a:r>
          </a:p>
          <a:p>
            <a:pPr lvl="1"/>
            <a:r>
              <a:rPr lang="en-US" dirty="0"/>
              <a:t>end()</a:t>
            </a:r>
          </a:p>
          <a:p>
            <a:pPr lvl="2"/>
            <a:r>
              <a:rPr lang="en-US" dirty="0"/>
              <a:t>Places the pointer to the last element in an array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08211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Module">
  <a:themeElements>
    <a:clrScheme name="Module">
      <a:dk1>
        <a:sysClr val="windowText" lastClr="000000"/>
      </a:dk1>
      <a:lt1>
        <a:sysClr val="window" lastClr="FFFFFF"/>
      </a:lt1>
      <a:dk2>
        <a:srgbClr val="5A6378"/>
      </a:dk2>
      <a:lt2>
        <a:srgbClr val="D4D4D6"/>
      </a:lt2>
      <a:accent1>
        <a:srgbClr val="F0AD00"/>
      </a:accent1>
      <a:accent2>
        <a:srgbClr val="60B5CC"/>
      </a:accent2>
      <a:accent3>
        <a:srgbClr val="E66C7D"/>
      </a:accent3>
      <a:accent4>
        <a:srgbClr val="6BB76D"/>
      </a:accent4>
      <a:accent5>
        <a:srgbClr val="E88651"/>
      </a:accent5>
      <a:accent6>
        <a:srgbClr val="C64847"/>
      </a:accent6>
      <a:hlink>
        <a:srgbClr val="168BBA"/>
      </a:hlink>
      <a:folHlink>
        <a:srgbClr val="680000"/>
      </a:folHlink>
    </a:clrScheme>
    <a:fontScheme name="Module">
      <a:maj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Corbel"/>
        <a:ea typeface=""/>
        <a:cs typeface=""/>
        <a:font script="Jpan" typeface="HGｺﾞｼｯｸM"/>
        <a:font script="Hang" typeface="HY엽서L"/>
        <a:font script="Hans" typeface="华文楷体"/>
        <a:font script="Hant" typeface="新細明體"/>
        <a:font script="Arab" typeface="Tahoma"/>
        <a:font script="Hebr" typeface="Miriam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Modul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7500"/>
                <a:satMod val="137000"/>
              </a:schemeClr>
            </a:gs>
            <a:gs pos="55000">
              <a:schemeClr val="phClr">
                <a:shade val="69000"/>
                <a:satMod val="137000"/>
              </a:schemeClr>
            </a:gs>
            <a:gs pos="100000">
              <a:schemeClr val="phClr">
                <a:shade val="98000"/>
                <a:satMod val="137000"/>
              </a:schemeClr>
            </a:gs>
          </a:gsLst>
          <a:lin ang="16200000" scaled="0"/>
        </a:gradFill>
      </a:fillStyleLst>
      <a:lnStyleLst>
        <a:ln w="6350" cap="rnd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48000" cap="flat" cmpd="thickThin" algn="ctr">
          <a:solidFill>
            <a:schemeClr val="phClr"/>
          </a:solidFill>
          <a:prstDash val="solid"/>
        </a:ln>
        <a:ln w="48500" cap="flat" cmpd="thickThin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5000" dist="25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39000" dist="25400" dir="5400000" rotWithShape="0">
              <a:srgbClr val="000000">
                <a:alpha val="38000"/>
              </a:srgbClr>
            </a:outerShdw>
          </a:effectLst>
          <a:scene3d>
            <a:camera prst="orthographicFront" fov="0">
              <a:rot lat="0" lon="0" rev="0"/>
            </a:camera>
            <a:lightRig rig="threePt" dir="t">
              <a:rot lat="0" lon="0" rev="1800000"/>
            </a:lightRig>
          </a:scene3d>
          <a:sp3d prstMaterial="matte">
            <a:bevelT h="200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8000"/>
                <a:satMod val="300000"/>
              </a:schemeClr>
            </a:gs>
            <a:gs pos="12000">
              <a:schemeClr val="phClr">
                <a:tint val="48000"/>
                <a:satMod val="300000"/>
              </a:schemeClr>
            </a:gs>
            <a:gs pos="20000">
              <a:schemeClr val="phClr">
                <a:tint val="49000"/>
                <a:satMod val="300000"/>
              </a:schemeClr>
            </a:gs>
            <a:gs pos="100000">
              <a:schemeClr val="phClr">
                <a:shade val="30000"/>
              </a:schemeClr>
            </a:gs>
          </a:gsLst>
          <a:path path="circle">
            <a:fillToRect l="10000" t="-25000" r="10000" b="125000"/>
          </a:path>
        </a:gradFill>
        <a:blipFill>
          <a:blip xmlns:r="http://schemas.openxmlformats.org/officeDocument/2006/relationships" r:embed="rId1">
            <a:duotone>
              <a:schemeClr val="phClr">
                <a:shade val="75000"/>
                <a:satMod val="105000"/>
              </a:schemeClr>
              <a:schemeClr val="phClr">
                <a:tint val="95000"/>
                <a:satMod val="105000"/>
              </a:schemeClr>
            </a:duotone>
          </a:blip>
          <a:tile tx="0" ty="0" sx="38000" sy="38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Module</Template>
  <TotalTime>16290</TotalTime>
  <Words>1065</Words>
  <Application>Microsoft Office PowerPoint</Application>
  <PresentationFormat>On-screen Show (4:3)</PresentationFormat>
  <Paragraphs>204</Paragraphs>
  <Slides>23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23</vt:i4>
      </vt:variant>
    </vt:vector>
  </HeadingPairs>
  <TitlesOfParts>
    <vt:vector size="24" baseType="lpstr">
      <vt:lpstr>Module</vt:lpstr>
      <vt:lpstr>PHP Continues PHP – OOP and Arrays</vt:lpstr>
      <vt:lpstr>PHP &amp; OOP (Object Oriented Programming)</vt:lpstr>
      <vt:lpstr>Simple PHP OOP Diagram</vt:lpstr>
      <vt:lpstr>OOP Uses / Advantages</vt:lpstr>
      <vt:lpstr>Classes</vt:lpstr>
      <vt:lpstr>Declaring a Class</vt:lpstr>
      <vt:lpstr>Inheritance – Superclass / Subclass</vt:lpstr>
      <vt:lpstr>Creating an Object</vt:lpstr>
      <vt:lpstr>Accessing Objects</vt:lpstr>
      <vt:lpstr>Constructors</vt:lpstr>
      <vt:lpstr>Methods</vt:lpstr>
      <vt:lpstr>Methods Con’t</vt:lpstr>
      <vt:lpstr>Declaring Properties</vt:lpstr>
      <vt:lpstr>Property and Method Scope</vt:lpstr>
      <vt:lpstr>The final word on OOP</vt:lpstr>
      <vt:lpstr>PHP Arrays</vt:lpstr>
      <vt:lpstr>Indexed Array</vt:lpstr>
      <vt:lpstr>Associative Arrays</vt:lpstr>
      <vt:lpstr>Multidimensional Arrays</vt:lpstr>
      <vt:lpstr>Multidimensional Arrays</vt:lpstr>
      <vt:lpstr>Accessing Arrays</vt:lpstr>
      <vt:lpstr>Array Functions</vt:lpstr>
      <vt:lpstr>Array Functions Con’t</vt:lpstr>
    </vt:vector>
  </TitlesOfParts>
  <Company>Toshiba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Matt LaCasse</dc:creator>
  <cp:lastModifiedBy>Michael Freeman</cp:lastModifiedBy>
  <cp:revision>70</cp:revision>
  <dcterms:created xsi:type="dcterms:W3CDTF">2013-10-24T21:18:20Z</dcterms:created>
  <dcterms:modified xsi:type="dcterms:W3CDTF">2014-11-03T02:33:39Z</dcterms:modified>
</cp:coreProperties>
</file>