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D0C690F-0CE8-4536-A2D6-DC16FBC79CDA}">
          <p14:sldIdLst>
            <p14:sldId id="256"/>
            <p14:sldId id="257"/>
            <p14:sldId id="258"/>
            <p14:sldId id="264"/>
            <p14:sldId id="259"/>
            <p14:sldId id="260"/>
            <p14:sldId id="261"/>
            <p14:sldId id="262"/>
            <p14:sldId id="263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000" autoAdjust="0"/>
    <p:restoredTop sz="94259" autoAdjust="0"/>
  </p:normalViewPr>
  <p:slideViewPr>
    <p:cSldViewPr snapToGrid="0">
      <p:cViewPr varScale="1">
        <p:scale>
          <a:sx n="72" d="100"/>
          <a:sy n="72" d="100"/>
        </p:scale>
        <p:origin x="11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F6851D-C375-420A-9445-195587A02534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B139BE-8E21-4F90-B85E-6497CB30ECC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5495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758947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Photo:</a:t>
            </a:r>
            <a:r>
              <a:rPr lang="en-CA" baseline="0" dirty="0"/>
              <a:t> </a:t>
            </a:r>
            <a:r>
              <a:rPr lang="en-CA" dirty="0"/>
              <a:t>http://www.boatus.com/Assets/www.boatus.com/magazines/boatus/2015/june/img/boat-corrosion.jpg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Hydrazine</a:t>
            </a:r>
            <a:r>
              <a:rPr lang="en-CA" baseline="0" dirty="0"/>
              <a:t> is used a rocket propellant because the in the presence of oxygen produces water and H2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/>
              <a:t>Note that a redox reaction is characterized by not only a loss of a electrons but also a gain of elections: one substance must be reduced and the other oxidized.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0366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Important to note that redox reactions</a:t>
            </a:r>
            <a:r>
              <a:rPr lang="en-CA" baseline="0" dirty="0"/>
              <a:t> also follow the law of conservation of masses: charges must be balanced.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/>
              <a:t>Photo 1: http://a.files.bbci.co.uk/bam/live/content/zsg34wx/small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75613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Photo</a:t>
            </a:r>
            <a:r>
              <a:rPr lang="en-CA" baseline="0" dirty="0"/>
              <a:t> 1: http://www.ict4us.com/r.kuijt/images/en_oxidation_reduction.jpg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9829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Why is this challenging? Because in</a:t>
            </a:r>
            <a:r>
              <a:rPr lang="en-CA" baseline="0" dirty="0"/>
              <a:t> a chemical formula and questions we do now show the elections.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69667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Firstly</a:t>
            </a:r>
            <a:r>
              <a:rPr lang="en-CA" baseline="0" dirty="0"/>
              <a:t> point = it is the charge the atom would have IF the compound were composed of ions. Obviously, most compound contain covalently bonds.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88902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We</a:t>
            </a:r>
            <a:r>
              <a:rPr lang="en-CA" baseline="0" dirty="0"/>
              <a:t> care only about the valance electrons because they are the only electrons that are accessible to bonding.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/>
              <a:t>Photo from chapter 6, figure 6-7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81968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We</a:t>
            </a:r>
            <a:r>
              <a:rPr lang="en-CA" baseline="0" dirty="0"/>
              <a:t> know that if AlCl3 was ionic, that the Cl would each have a charge of minus 1 and aluminum would then need an overall charge of +3. Thus, you would have a neutral molecule.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06054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If you are having difficulty, review chapter</a:t>
            </a:r>
            <a:r>
              <a:rPr lang="en-CA" baseline="0" dirty="0"/>
              <a:t> 6.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/>
              <a:t>Note that AlCl3 does not exist as an ionic compound, there are formal covalent bonds. But, we assume ionic in order to keep track of electrons.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97298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Exception to step 3, metal hydrides.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err="1"/>
              <a:t>Excpetion</a:t>
            </a:r>
            <a:r>
              <a:rPr lang="en-CA" dirty="0"/>
              <a:t> to step 4, peroxides.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4026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Balanced due to the law of conservation of mass </a:t>
            </a:r>
            <a:r>
              <a:rPr lang="en-CA" dirty="0">
                <a:sym typeface="Wingdings" panose="05000000000000000000" pitchFamily="2" charset="2"/>
              </a:rPr>
              <a:t> electrons loss</a:t>
            </a:r>
            <a:r>
              <a:rPr lang="en-CA" baseline="0" dirty="0">
                <a:sym typeface="Wingdings" panose="05000000000000000000" pitchFamily="2" charset="2"/>
              </a:rPr>
              <a:t> must equal the electrons gained.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>
                <a:sym typeface="Wingdings" panose="05000000000000000000" pitchFamily="2" charset="2"/>
              </a:rPr>
              <a:t>We chemists write chemical reactions, we often do not show the electrons involved.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>
                <a:sym typeface="Wingdings" panose="05000000000000000000" pitchFamily="2" charset="2"/>
              </a:rPr>
              <a:t>Need to balance redox reactions using half-reaction strategy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0685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Oxidation and reduction</a:t>
            </a:r>
            <a:r>
              <a:rPr lang="en-CA" baseline="0" dirty="0"/>
              <a:t> always happen together!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80408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Step three, if the reaction is basic, add</a:t>
            </a:r>
            <a:r>
              <a:rPr lang="en-CA" baseline="0" dirty="0"/>
              <a:t> H2O to the deficient side and add –OH to the non-deficient side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24913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Similar elements should</a:t>
            </a:r>
            <a:r>
              <a:rPr lang="en-CA" baseline="0" dirty="0"/>
              <a:t> appear on the same side of the reaction.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894633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/>
              <a:t>At this point, do not unbalance</a:t>
            </a:r>
            <a:r>
              <a:rPr lang="en-CA" baseline="0" dirty="0"/>
              <a:t> the oxygens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91567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Note where I am</a:t>
            </a:r>
            <a:r>
              <a:rPr lang="en-CA" baseline="0" dirty="0"/>
              <a:t> adding elections!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4758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139BE-8E21-4F90-B85E-6497CB30ECCF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6793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F0D3-BCCF-45E8-9EB5-A3AE2CFEBDF2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98DAC-202F-4AFD-82FF-AA1790288B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5720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F0D3-BCCF-45E8-9EB5-A3AE2CFEBDF2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98DAC-202F-4AFD-82FF-AA1790288B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3386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F0D3-BCCF-45E8-9EB5-A3AE2CFEBDF2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98DAC-202F-4AFD-82FF-AA1790288B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4383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F0D3-BCCF-45E8-9EB5-A3AE2CFEBDF2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98DAC-202F-4AFD-82FF-AA1790288B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7426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F0D3-BCCF-45E8-9EB5-A3AE2CFEBDF2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98DAC-202F-4AFD-82FF-AA1790288B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7523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F0D3-BCCF-45E8-9EB5-A3AE2CFEBDF2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98DAC-202F-4AFD-82FF-AA1790288B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22096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F0D3-BCCF-45E8-9EB5-A3AE2CFEBDF2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98DAC-202F-4AFD-82FF-AA1790288B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9463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F0D3-BCCF-45E8-9EB5-A3AE2CFEBDF2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98DAC-202F-4AFD-82FF-AA1790288B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2856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F0D3-BCCF-45E8-9EB5-A3AE2CFEBDF2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98DAC-202F-4AFD-82FF-AA1790288B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6107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F0D3-BCCF-45E8-9EB5-A3AE2CFEBDF2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98DAC-202F-4AFD-82FF-AA1790288B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5316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F0D3-BCCF-45E8-9EB5-A3AE2CFEBDF2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98DAC-202F-4AFD-82FF-AA1790288B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8316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6F0D3-BCCF-45E8-9EB5-A3AE2CFEBDF2}" type="datetimeFigureOut">
              <a:rPr lang="en-CA" smtClean="0"/>
              <a:t>2016-09-23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98DAC-202F-4AFD-82FF-AA1790288B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8736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/>
              <a:t>Redox chemistry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/>
              <a:t>September 19</a:t>
            </a:r>
            <a:r>
              <a:rPr lang="en-CA" baseline="30000" dirty="0"/>
              <a:t>th</a:t>
            </a:r>
            <a:r>
              <a:rPr lang="en-CA" dirty="0"/>
              <a:t>, 2016</a:t>
            </a:r>
          </a:p>
        </p:txBody>
      </p:sp>
    </p:spTree>
    <p:extLst>
      <p:ext uri="{BB962C8B-B14F-4D97-AF65-F5344CB8AC3E}">
        <p14:creationId xmlns:p14="http://schemas.microsoft.com/office/powerpoint/2010/main" val="878321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Last week, we covered: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All of chapter 1, which included:</a:t>
            </a:r>
          </a:p>
          <a:p>
            <a:pPr lvl="1"/>
            <a:r>
              <a:rPr lang="en-CA" dirty="0"/>
              <a:t>Avogadro’s number and the mole</a:t>
            </a:r>
          </a:p>
          <a:p>
            <a:pPr lvl="1"/>
            <a:r>
              <a:rPr lang="en-CA" dirty="0"/>
              <a:t>Molar mass and mass-mole-number and mass-mole-atom conversions</a:t>
            </a:r>
          </a:p>
          <a:p>
            <a:pPr lvl="1"/>
            <a:r>
              <a:rPr lang="en-CA" dirty="0"/>
              <a:t>Solutions &amp; dilutions</a:t>
            </a:r>
          </a:p>
          <a:p>
            <a:pPr lvl="1"/>
            <a:r>
              <a:rPr lang="en-CA" dirty="0"/>
              <a:t>Concentration of ionic species</a:t>
            </a:r>
          </a:p>
          <a:p>
            <a:pPr lvl="1"/>
            <a:r>
              <a:rPr lang="en-CA" dirty="0" err="1"/>
              <a:t>Stochiometry</a:t>
            </a:r>
            <a:r>
              <a:rPr lang="en-CA" dirty="0"/>
              <a:t>, stoichiometry ratio, limiting reagent, and yields</a:t>
            </a:r>
          </a:p>
          <a:p>
            <a:r>
              <a:rPr lang="en-CA" dirty="0"/>
              <a:t>Chapter 9.1, which included:</a:t>
            </a:r>
          </a:p>
          <a:p>
            <a:pPr lvl="1"/>
            <a:r>
              <a:rPr lang="en-CA" dirty="0"/>
              <a:t>Solutions</a:t>
            </a:r>
          </a:p>
          <a:p>
            <a:pPr lvl="1"/>
            <a:r>
              <a:rPr lang="en-CA" dirty="0"/>
              <a:t>Molarity, mass percent, mole ration, molality</a:t>
            </a:r>
          </a:p>
        </p:txBody>
      </p:sp>
    </p:spTree>
    <p:extLst>
      <p:ext uri="{BB962C8B-B14F-4D97-AF65-F5344CB8AC3E}">
        <p14:creationId xmlns:p14="http://schemas.microsoft.com/office/powerpoint/2010/main" val="794942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Today’s class: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Electron transfer reactions</a:t>
            </a:r>
          </a:p>
          <a:p>
            <a:pPr lvl="1"/>
            <a:r>
              <a:rPr lang="en-CA" dirty="0"/>
              <a:t>How to recognize a redox reaction</a:t>
            </a:r>
          </a:p>
          <a:p>
            <a:pPr lvl="1"/>
            <a:r>
              <a:rPr lang="en-CA" dirty="0"/>
              <a:t>How to determine oxidation numbers</a:t>
            </a:r>
          </a:p>
          <a:p>
            <a:pPr lvl="1"/>
            <a:r>
              <a:rPr lang="en-CA" dirty="0"/>
              <a:t>Learn how to balancing redox reactions</a:t>
            </a:r>
          </a:p>
          <a:p>
            <a:pPr lvl="1"/>
            <a:endParaRPr lang="en-CA" dirty="0"/>
          </a:p>
          <a:p>
            <a:pPr lvl="1"/>
            <a:endParaRPr lang="en-CA" dirty="0"/>
          </a:p>
          <a:p>
            <a:r>
              <a:rPr lang="en-CA" b="1" dirty="0"/>
              <a:t>Chapter 17, sections 17.1 and 17.2 </a:t>
            </a:r>
            <a:endParaRPr lang="en-CA" dirty="0"/>
          </a:p>
          <a:p>
            <a:pPr marL="457200" lvl="1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89771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9189" y="2556234"/>
            <a:ext cx="10515600" cy="1325563"/>
          </a:xfrm>
        </p:spPr>
        <p:txBody>
          <a:bodyPr/>
          <a:lstStyle/>
          <a:p>
            <a:r>
              <a:rPr lang="en-CA" dirty="0"/>
              <a:t>But first, let’s finish the Haber-Bosch example from Wednesday’s class.</a:t>
            </a:r>
          </a:p>
        </p:txBody>
      </p:sp>
    </p:spTree>
    <p:extLst>
      <p:ext uri="{BB962C8B-B14F-4D97-AF65-F5344CB8AC3E}">
        <p14:creationId xmlns:p14="http://schemas.microsoft.com/office/powerpoint/2010/main" val="1884600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Redox reaction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374341" cy="4351338"/>
          </a:xfrm>
        </p:spPr>
        <p:txBody>
          <a:bodyPr/>
          <a:lstStyle/>
          <a:p>
            <a:r>
              <a:rPr lang="en-CA" b="1" dirty="0"/>
              <a:t>Redox reactions: </a:t>
            </a:r>
            <a:r>
              <a:rPr lang="en-CA" dirty="0"/>
              <a:t>where one chemical species loses electrons and another chemical species gains elections</a:t>
            </a:r>
          </a:p>
          <a:p>
            <a:endParaRPr lang="en-CA" dirty="0"/>
          </a:p>
          <a:p>
            <a:r>
              <a:rPr lang="en-CA" dirty="0"/>
              <a:t>Example of redox reaction:</a:t>
            </a:r>
          </a:p>
          <a:p>
            <a:pPr lvl="1"/>
            <a:r>
              <a:rPr lang="en-CA" dirty="0"/>
              <a:t>Corrosion;</a:t>
            </a:r>
          </a:p>
          <a:p>
            <a:pPr lvl="1"/>
            <a:r>
              <a:rPr lang="en-CA" dirty="0"/>
              <a:t>Magnesium reaction with </a:t>
            </a:r>
            <a:r>
              <a:rPr lang="en-CA" dirty="0" err="1"/>
              <a:t>HCl</a:t>
            </a:r>
            <a:r>
              <a:rPr lang="en-CA" dirty="0"/>
              <a:t>;</a:t>
            </a:r>
          </a:p>
          <a:p>
            <a:pPr lvl="1"/>
            <a:r>
              <a:rPr lang="en-CA" dirty="0"/>
              <a:t>Ammonia reacting with bleach to form Cl</a:t>
            </a:r>
            <a:r>
              <a:rPr lang="en-CA" baseline="-25000" dirty="0"/>
              <a:t>2</a:t>
            </a:r>
            <a:r>
              <a:rPr lang="en-CA" dirty="0"/>
              <a:t> and N</a:t>
            </a:r>
            <a:r>
              <a:rPr lang="en-CA" baseline="-25000" dirty="0"/>
              <a:t>2</a:t>
            </a:r>
            <a:r>
              <a:rPr lang="en-CA" dirty="0"/>
              <a:t>H</a:t>
            </a:r>
            <a:r>
              <a:rPr lang="en-CA" baseline="-25000" dirty="0"/>
              <a:t>4</a:t>
            </a:r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499" y="1825625"/>
            <a:ext cx="4541848" cy="293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844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Important characteristics of redox reactions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200291" cy="4351338"/>
          </a:xfrm>
        </p:spPr>
        <p:txBody>
          <a:bodyPr/>
          <a:lstStyle/>
          <a:p>
            <a:r>
              <a:rPr lang="en-CA" b="1" dirty="0"/>
              <a:t>Redox = Red</a:t>
            </a:r>
            <a:r>
              <a:rPr lang="en-CA" dirty="0"/>
              <a:t>uction &amp; </a:t>
            </a:r>
            <a:r>
              <a:rPr lang="en-CA" b="1" dirty="0"/>
              <a:t>Ox</a:t>
            </a:r>
            <a:r>
              <a:rPr lang="en-CA" dirty="0"/>
              <a:t>idation</a:t>
            </a:r>
          </a:p>
          <a:p>
            <a:endParaRPr lang="en-CA" b="1" dirty="0"/>
          </a:p>
          <a:p>
            <a:r>
              <a:rPr lang="en-CA" b="1" dirty="0"/>
              <a:t>Oxidation</a:t>
            </a:r>
            <a:r>
              <a:rPr lang="en-CA" dirty="0"/>
              <a:t>: the lost of electrons from a chemical substance</a:t>
            </a:r>
          </a:p>
          <a:p>
            <a:endParaRPr lang="en-CA" b="1" dirty="0"/>
          </a:p>
          <a:p>
            <a:r>
              <a:rPr lang="en-CA" b="1" dirty="0"/>
              <a:t>Reduction: </a:t>
            </a:r>
            <a:r>
              <a:rPr lang="en-CA" dirty="0"/>
              <a:t>the gain of electrons from a chemical substance</a:t>
            </a:r>
            <a:endParaRPr lang="en-CA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6282" y="2089959"/>
            <a:ext cx="4987518" cy="3822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414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Important characteristics of redox reactions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79853" cy="4351338"/>
          </a:xfrm>
        </p:spPr>
        <p:txBody>
          <a:bodyPr/>
          <a:lstStyle/>
          <a:p>
            <a:r>
              <a:rPr lang="en-CA" b="1" dirty="0"/>
              <a:t>Oxidizing agent: </a:t>
            </a:r>
            <a:r>
              <a:rPr lang="en-CA" dirty="0"/>
              <a:t>species that gains elections and thus causes the oxidation of another substance</a:t>
            </a:r>
          </a:p>
          <a:p>
            <a:pPr lvl="1"/>
            <a:r>
              <a:rPr lang="en-CA" dirty="0"/>
              <a:t>Commonly referred to as an </a:t>
            </a:r>
            <a:r>
              <a:rPr lang="en-CA" b="1" dirty="0"/>
              <a:t>oxidant</a:t>
            </a:r>
          </a:p>
          <a:p>
            <a:pPr lvl="1"/>
            <a:r>
              <a:rPr lang="en-CA" dirty="0"/>
              <a:t>Oxidizing agents are </a:t>
            </a:r>
            <a:r>
              <a:rPr lang="en-CA" b="1" dirty="0"/>
              <a:t>reduced</a:t>
            </a:r>
          </a:p>
          <a:p>
            <a:endParaRPr lang="en-CA" dirty="0"/>
          </a:p>
          <a:p>
            <a:r>
              <a:rPr lang="en-CA" b="1" dirty="0"/>
              <a:t>Reducing agent: </a:t>
            </a:r>
            <a:r>
              <a:rPr lang="en-CA" dirty="0"/>
              <a:t>species that lose elections and thus cause the reduction of another substance</a:t>
            </a:r>
          </a:p>
          <a:p>
            <a:pPr lvl="1"/>
            <a:r>
              <a:rPr lang="en-CA" dirty="0"/>
              <a:t>Reducing agents are </a:t>
            </a:r>
            <a:r>
              <a:rPr lang="en-CA" b="1" dirty="0"/>
              <a:t>oxidized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8052" y="1825625"/>
            <a:ext cx="4935747" cy="370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988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Some examples of common oxidizing and reducing agents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/>
              <a:t>Oxidizing agents:</a:t>
            </a:r>
          </a:p>
          <a:p>
            <a:pPr lvl="1"/>
            <a:r>
              <a:rPr lang="en-CA" dirty="0"/>
              <a:t>Oxygen;</a:t>
            </a:r>
          </a:p>
          <a:p>
            <a:pPr lvl="1"/>
            <a:r>
              <a:rPr lang="en-CA" dirty="0"/>
              <a:t>Ozone (O</a:t>
            </a:r>
            <a:r>
              <a:rPr lang="en-CA" baseline="-25000" dirty="0"/>
              <a:t>3</a:t>
            </a:r>
            <a:r>
              <a:rPr lang="en-CA" dirty="0"/>
              <a:t>);</a:t>
            </a:r>
          </a:p>
          <a:p>
            <a:pPr lvl="1"/>
            <a:r>
              <a:rPr lang="en-CA" dirty="0"/>
              <a:t>Sulfuric acid;</a:t>
            </a:r>
          </a:p>
          <a:p>
            <a:pPr lvl="1"/>
            <a:r>
              <a:rPr lang="en-CA" dirty="0"/>
              <a:t>Chlorine gas (Cl</a:t>
            </a:r>
            <a:r>
              <a:rPr lang="en-CA" baseline="-25000" dirty="0"/>
              <a:t>2</a:t>
            </a:r>
            <a:r>
              <a:rPr lang="en-CA" dirty="0"/>
              <a:t>)</a:t>
            </a:r>
          </a:p>
          <a:p>
            <a:pPr lvl="1"/>
            <a:r>
              <a:rPr lang="en-CA" dirty="0"/>
              <a:t>Peroxides (H</a:t>
            </a:r>
            <a:r>
              <a:rPr lang="en-CA" baseline="-25000" dirty="0"/>
              <a:t>2</a:t>
            </a:r>
            <a:r>
              <a:rPr lang="en-CA" dirty="0"/>
              <a:t>O</a:t>
            </a:r>
            <a:r>
              <a:rPr lang="en-CA" baseline="-25000" dirty="0"/>
              <a:t>2</a:t>
            </a:r>
            <a:r>
              <a:rPr lang="en-CA" dirty="0"/>
              <a:t>, etc.)</a:t>
            </a:r>
          </a:p>
          <a:p>
            <a:pPr lvl="1"/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CA" dirty="0"/>
              <a:t>Reducing agents:</a:t>
            </a:r>
          </a:p>
          <a:p>
            <a:pPr lvl="1"/>
            <a:r>
              <a:rPr lang="en-CA" dirty="0"/>
              <a:t>Free metals (Na, K, etc.);</a:t>
            </a:r>
          </a:p>
          <a:p>
            <a:pPr lvl="1"/>
            <a:r>
              <a:rPr lang="en-CA" dirty="0"/>
              <a:t>Hydrides (LiAlH</a:t>
            </a:r>
            <a:r>
              <a:rPr lang="en-CA" baseline="-25000" dirty="0"/>
              <a:t>4</a:t>
            </a:r>
            <a:r>
              <a:rPr lang="en-CA" dirty="0"/>
              <a:t>, etc.);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55891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How do we identify redox reactions?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Major issue: Is a chemical reaction that is a redox reaction?</a:t>
            </a:r>
          </a:p>
          <a:p>
            <a:endParaRPr lang="en-CA" dirty="0"/>
          </a:p>
          <a:p>
            <a:r>
              <a:rPr lang="en-CA" dirty="0"/>
              <a:t>We need a method to identify which chemical reactions involve electron transfer</a:t>
            </a:r>
          </a:p>
          <a:p>
            <a:endParaRPr lang="en-CA" dirty="0"/>
          </a:p>
          <a:p>
            <a:r>
              <a:rPr lang="en-CA" b="1" dirty="0"/>
              <a:t>Oxidation number (or state): </a:t>
            </a:r>
            <a:r>
              <a:rPr lang="en-CA" dirty="0"/>
              <a:t>the charge the atom would have if each of its bonding electrons were assigned to the most electronegative atom involved in the bond</a:t>
            </a:r>
          </a:p>
        </p:txBody>
      </p:sp>
    </p:spTree>
    <p:extLst>
      <p:ext uri="{BB962C8B-B14F-4D97-AF65-F5344CB8AC3E}">
        <p14:creationId xmlns:p14="http://schemas.microsoft.com/office/powerpoint/2010/main" val="2592370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Oxidation number and redox reaction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If there is a change in an atom’s oxidation number, then chemical reaction is a redox reaction</a:t>
            </a:r>
          </a:p>
          <a:p>
            <a:endParaRPr lang="en-CA" dirty="0"/>
          </a:p>
          <a:p>
            <a:r>
              <a:rPr lang="en-CA" dirty="0"/>
              <a:t>How do we determine the oxidation number of atoms?</a:t>
            </a:r>
          </a:p>
          <a:p>
            <a:pPr lvl="1"/>
            <a:r>
              <a:rPr lang="en-CA" b="1" dirty="0"/>
              <a:t>Firstly, </a:t>
            </a:r>
            <a:r>
              <a:rPr lang="en-CA" dirty="0"/>
              <a:t>we need to assign the valence electrons to specific atoms</a:t>
            </a:r>
          </a:p>
          <a:p>
            <a:pPr lvl="1"/>
            <a:r>
              <a:rPr lang="en-CA" b="1" dirty="0"/>
              <a:t>Secondly, </a:t>
            </a:r>
            <a:r>
              <a:rPr lang="en-CA" dirty="0"/>
              <a:t>we assume that electrons are completely transferred to the more electronegative atom</a:t>
            </a:r>
          </a:p>
          <a:p>
            <a:pPr lvl="1"/>
            <a:r>
              <a:rPr lang="en-CA" b="1" dirty="0"/>
              <a:t>Thirdly, </a:t>
            </a:r>
            <a:r>
              <a:rPr lang="en-CA" dirty="0"/>
              <a:t>assume that chemical compounds are ionic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712491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Oxidation number and redox reaction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3526767" cy="4351338"/>
          </a:xfrm>
        </p:spPr>
        <p:txBody>
          <a:bodyPr/>
          <a:lstStyle/>
          <a:p>
            <a:r>
              <a:rPr lang="en-CA" dirty="0"/>
              <a:t>We need to </a:t>
            </a:r>
            <a:r>
              <a:rPr lang="en-CA" b="1" dirty="0"/>
              <a:t>assign valance electrons </a:t>
            </a:r>
            <a:r>
              <a:rPr lang="en-CA" dirty="0"/>
              <a:t>and </a:t>
            </a:r>
            <a:r>
              <a:rPr lang="en-CA" b="1" dirty="0"/>
              <a:t>completely transfer</a:t>
            </a:r>
            <a:r>
              <a:rPr lang="en-CA" dirty="0"/>
              <a:t> electrons to the more electronegative atom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8719" y="1334554"/>
            <a:ext cx="6711351" cy="533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4462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5217846" y="3985228"/>
            <a:ext cx="790534" cy="832875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Oval 11"/>
          <p:cNvSpPr/>
          <p:nvPr/>
        </p:nvSpPr>
        <p:spPr>
          <a:xfrm>
            <a:off x="5395229" y="5810090"/>
            <a:ext cx="569343" cy="609687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Oval 12"/>
          <p:cNvSpPr/>
          <p:nvPr/>
        </p:nvSpPr>
        <p:spPr>
          <a:xfrm>
            <a:off x="5970093" y="4212098"/>
            <a:ext cx="569343" cy="609687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Oval 10"/>
          <p:cNvSpPr/>
          <p:nvPr/>
        </p:nvSpPr>
        <p:spPr>
          <a:xfrm>
            <a:off x="4623758" y="4208808"/>
            <a:ext cx="569343" cy="609687"/>
          </a:xfrm>
          <a:prstGeom prst="ellipse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Oxidation number and redox reaction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For example, let us consider the following example: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/>
          </a:p>
          <a:p>
            <a:r>
              <a:rPr lang="en-CA" dirty="0"/>
              <a:t>According to the </a:t>
            </a:r>
            <a:r>
              <a:rPr lang="en-CA" dirty="0" err="1"/>
              <a:t>electronegativities</a:t>
            </a:r>
            <a:r>
              <a:rPr lang="en-CA" dirty="0"/>
              <a:t>, we know that Al (1.5) and Cl (3.0):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2214" y="2577750"/>
            <a:ext cx="933786" cy="5638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8782" y="4818496"/>
            <a:ext cx="1740650" cy="9821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79390" y="4295276"/>
            <a:ext cx="482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/>
              <a:t>δ</a:t>
            </a:r>
            <a:r>
              <a:rPr lang="en-CA" sz="2800" dirty="0"/>
              <a:t>-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65112" y="4298958"/>
            <a:ext cx="482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/>
              <a:t>δ</a:t>
            </a:r>
            <a:r>
              <a:rPr lang="en-CA" sz="2800" dirty="0"/>
              <a:t>-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89515" y="5844121"/>
            <a:ext cx="482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/>
              <a:t>δ</a:t>
            </a:r>
            <a:r>
              <a:rPr lang="en-CA" sz="2800" dirty="0"/>
              <a:t>-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01132" y="4208809"/>
            <a:ext cx="6559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600" dirty="0"/>
              <a:t>δ</a:t>
            </a:r>
            <a:r>
              <a:rPr lang="en-CA" sz="3600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060281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Oxidation number and redox reaction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We know from the periodic table that:</a:t>
            </a:r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r>
              <a:rPr lang="en-CA" dirty="0"/>
              <a:t>Therefore, the oxidation numbers for aluminum chloride are:</a:t>
            </a:r>
          </a:p>
        </p:txBody>
      </p:sp>
      <p:sp>
        <p:nvSpPr>
          <p:cNvPr id="4" name="Rectangle 3"/>
          <p:cNvSpPr/>
          <p:nvPr/>
        </p:nvSpPr>
        <p:spPr>
          <a:xfrm>
            <a:off x="3686355" y="2432650"/>
            <a:ext cx="65963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800" dirty="0"/>
              <a:t>Cl = 5 valence electrons</a:t>
            </a:r>
          </a:p>
          <a:p>
            <a:r>
              <a:rPr lang="en-CA" sz="2800" dirty="0"/>
              <a:t>Al = 3 valence electrons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1880" y="4853254"/>
            <a:ext cx="1867573" cy="63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61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Method for determining oxidation number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Step 1:</a:t>
            </a:r>
          </a:p>
          <a:p>
            <a:pPr lvl="1"/>
            <a:r>
              <a:rPr lang="en-CA" dirty="0"/>
              <a:t>Treat polyatomic ions separately</a:t>
            </a:r>
          </a:p>
          <a:p>
            <a:r>
              <a:rPr lang="en-CA" dirty="0"/>
              <a:t>Step 2:</a:t>
            </a:r>
          </a:p>
          <a:p>
            <a:pPr lvl="1"/>
            <a:r>
              <a:rPr lang="en-CA" dirty="0"/>
              <a:t>The sum of all oxidation numbers must be equal to the charge of the species</a:t>
            </a:r>
          </a:p>
          <a:p>
            <a:r>
              <a:rPr lang="en-CA" dirty="0"/>
              <a:t>Step 3:</a:t>
            </a:r>
          </a:p>
          <a:p>
            <a:pPr lvl="1"/>
            <a:r>
              <a:rPr lang="en-CA" dirty="0"/>
              <a:t>Hydrogen usually has an oxidation number of +1</a:t>
            </a:r>
          </a:p>
          <a:p>
            <a:r>
              <a:rPr lang="en-CA" dirty="0"/>
              <a:t>Step 4:</a:t>
            </a:r>
          </a:p>
          <a:p>
            <a:pPr lvl="1"/>
            <a:r>
              <a:rPr lang="en-CA" dirty="0"/>
              <a:t>The most electronegative atom in a species has a negative oxidation number equal to the number of electrons needed to complete its valance octet</a:t>
            </a:r>
          </a:p>
        </p:txBody>
      </p:sp>
    </p:spTree>
    <p:extLst>
      <p:ext uri="{BB962C8B-B14F-4D97-AF65-F5344CB8AC3E}">
        <p14:creationId xmlns:p14="http://schemas.microsoft.com/office/powerpoint/2010/main" val="8129025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Method for determining oxidation number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Additional methods that you can use to help determine oxidation number:</a:t>
            </a:r>
          </a:p>
          <a:p>
            <a:pPr lvl="1"/>
            <a:r>
              <a:rPr lang="en-CA" dirty="0"/>
              <a:t>Pure element (Mg, Cu, etc.) has an oxidation number of O;</a:t>
            </a:r>
          </a:p>
          <a:p>
            <a:pPr lvl="1"/>
            <a:r>
              <a:rPr lang="en-CA" dirty="0"/>
              <a:t>For monoatomic ions, the oxidation number is equal to the charge of the ion (ex: Fe</a:t>
            </a:r>
            <a:r>
              <a:rPr lang="en-CA" baseline="30000" dirty="0"/>
              <a:t>3+ </a:t>
            </a:r>
            <a:r>
              <a:rPr lang="en-CA" dirty="0"/>
              <a:t>has an oxidation number of +3);</a:t>
            </a:r>
          </a:p>
          <a:p>
            <a:pPr lvl="1"/>
            <a:r>
              <a:rPr lang="en-CA" dirty="0"/>
              <a:t>Fluorine is always -1 in compounds with other elements;</a:t>
            </a:r>
          </a:p>
          <a:p>
            <a:pPr lvl="1"/>
            <a:r>
              <a:rPr lang="en-CA" dirty="0"/>
              <a:t>Cl, Br, and I are always -1 in compounds except when combined with oxygen and fluorine;</a:t>
            </a:r>
          </a:p>
          <a:p>
            <a:pPr marL="457200" lvl="1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971737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Balancing redox reactions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Similar to non-redox chemical reactions, redox reactions must also be balanced!</a:t>
            </a:r>
          </a:p>
          <a:p>
            <a:endParaRPr lang="en-CA" dirty="0"/>
          </a:p>
          <a:p>
            <a:r>
              <a:rPr lang="en-CA" dirty="0"/>
              <a:t>In order to help balance redox reactions, we need to split the chemical equation into </a:t>
            </a:r>
            <a:r>
              <a:rPr lang="en-CA" b="1" dirty="0"/>
              <a:t>half-reactions</a:t>
            </a:r>
          </a:p>
          <a:p>
            <a:endParaRPr lang="en-CA" b="1" dirty="0"/>
          </a:p>
          <a:p>
            <a:r>
              <a:rPr lang="en-CA" b="1" dirty="0"/>
              <a:t>Half-reaction: </a:t>
            </a:r>
            <a:r>
              <a:rPr lang="en-CA" dirty="0"/>
              <a:t>a reaction that isolates a reduction or oxidation and explicitly shows the electrons involved</a:t>
            </a:r>
          </a:p>
        </p:txBody>
      </p:sp>
    </p:spTree>
    <p:extLst>
      <p:ext uri="{BB962C8B-B14F-4D97-AF65-F5344CB8AC3E}">
        <p14:creationId xmlns:p14="http://schemas.microsoft.com/office/powerpoint/2010/main" val="16506094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Balancing redox reactions using half-reaction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For half-reaction strategy, need to split the chemical reaction into the </a:t>
            </a:r>
            <a:r>
              <a:rPr lang="en-CA" b="1" dirty="0"/>
              <a:t>reduction</a:t>
            </a:r>
            <a:r>
              <a:rPr lang="en-CA" dirty="0"/>
              <a:t> and </a:t>
            </a:r>
            <a:r>
              <a:rPr lang="en-CA" b="1" dirty="0"/>
              <a:t>oxidation</a:t>
            </a:r>
            <a:r>
              <a:rPr lang="en-CA" dirty="0"/>
              <a:t> step</a:t>
            </a:r>
          </a:p>
          <a:p>
            <a:endParaRPr lang="en-CA" dirty="0"/>
          </a:p>
          <a:p>
            <a:r>
              <a:rPr lang="en-CA" dirty="0"/>
              <a:t>Before we begin, note the following:</a:t>
            </a:r>
          </a:p>
          <a:p>
            <a:pPr lvl="1"/>
            <a:r>
              <a:rPr lang="en-CA" dirty="0"/>
              <a:t>The number of electrons gained must equal the number of electrons lost</a:t>
            </a:r>
          </a:p>
          <a:p>
            <a:pPr lvl="1"/>
            <a:r>
              <a:rPr lang="en-CA" dirty="0"/>
              <a:t>We must balance the electrons as well as the atoms</a:t>
            </a:r>
          </a:p>
          <a:p>
            <a:pPr lvl="1"/>
            <a:r>
              <a:rPr lang="en-CA" dirty="0"/>
              <a:t>Any element that appears on the reactant half reaction </a:t>
            </a:r>
            <a:r>
              <a:rPr lang="en-CA" u="sng" dirty="0"/>
              <a:t>must</a:t>
            </a:r>
            <a:r>
              <a:rPr lang="en-CA" dirty="0"/>
              <a:t> also appear on the products</a:t>
            </a:r>
          </a:p>
        </p:txBody>
      </p:sp>
    </p:spTree>
    <p:extLst>
      <p:ext uri="{BB962C8B-B14F-4D97-AF65-F5344CB8AC3E}">
        <p14:creationId xmlns:p14="http://schemas.microsoft.com/office/powerpoint/2010/main" val="24438672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Rules for half-reaction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Step 1:</a:t>
            </a:r>
          </a:p>
          <a:p>
            <a:pPr lvl="1"/>
            <a:r>
              <a:rPr lang="en-CA" dirty="0"/>
              <a:t>Balance all elements, other than oxygen and hydrogen, by adjusting the </a:t>
            </a:r>
            <a:r>
              <a:rPr lang="en-CA" u="sng" dirty="0"/>
              <a:t>stoichiometric ratio</a:t>
            </a:r>
          </a:p>
          <a:p>
            <a:r>
              <a:rPr lang="en-CA" dirty="0"/>
              <a:t>Step 2:</a:t>
            </a:r>
          </a:p>
          <a:p>
            <a:pPr lvl="1"/>
            <a:r>
              <a:rPr lang="en-CA" dirty="0"/>
              <a:t>Balance oxygens by adding H</a:t>
            </a:r>
            <a:r>
              <a:rPr lang="en-CA" baseline="-25000" dirty="0"/>
              <a:t>2</a:t>
            </a:r>
            <a:r>
              <a:rPr lang="en-CA" dirty="0"/>
              <a:t>O to the side that has less oxygens</a:t>
            </a:r>
          </a:p>
          <a:p>
            <a:r>
              <a:rPr lang="en-CA" dirty="0"/>
              <a:t>Step 3:</a:t>
            </a:r>
          </a:p>
          <a:p>
            <a:pPr lvl="1"/>
            <a:r>
              <a:rPr lang="en-CA" dirty="0"/>
              <a:t>Balance hydrogens by adding H</a:t>
            </a:r>
            <a:r>
              <a:rPr lang="en-CA" baseline="-25000" dirty="0"/>
              <a:t>3</a:t>
            </a:r>
            <a:r>
              <a:rPr lang="en-CA" dirty="0"/>
              <a:t>O</a:t>
            </a:r>
            <a:r>
              <a:rPr lang="en-CA" baseline="30000" dirty="0"/>
              <a:t>+</a:t>
            </a:r>
            <a:r>
              <a:rPr lang="en-CA" dirty="0"/>
              <a:t> cations to the side of the reaction with less hydrogens. Then, add an equal amount of H</a:t>
            </a:r>
            <a:r>
              <a:rPr lang="en-CA" baseline="-25000" dirty="0"/>
              <a:t>2</a:t>
            </a:r>
            <a:r>
              <a:rPr lang="en-CA" dirty="0"/>
              <a:t>O to the other side.</a:t>
            </a:r>
          </a:p>
          <a:p>
            <a:r>
              <a:rPr lang="en-CA" dirty="0"/>
              <a:t>Step 4:</a:t>
            </a:r>
          </a:p>
          <a:p>
            <a:pPr lvl="1"/>
            <a:r>
              <a:rPr lang="en-CA" dirty="0"/>
              <a:t>Balance net charge by adding electrons to the side that is more positive</a:t>
            </a:r>
          </a:p>
          <a:p>
            <a:pPr lvl="1"/>
            <a:endParaRPr lang="en-CA" dirty="0"/>
          </a:p>
          <a:p>
            <a:pPr lvl="1"/>
            <a:endParaRPr lang="en-CA" dirty="0"/>
          </a:p>
          <a:p>
            <a:pPr lvl="6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547247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Rules for half-reaction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We have the reaction below:</a:t>
            </a:r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r>
              <a:rPr lang="en-CA" dirty="0"/>
              <a:t>Identify the half-reactions: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15396" y="2656936"/>
            <a:ext cx="7746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Cu(s) + NO</a:t>
            </a:r>
            <a:r>
              <a:rPr lang="en-CA" sz="2800" baseline="-25000" dirty="0"/>
              <a:t>3</a:t>
            </a:r>
            <a:r>
              <a:rPr lang="en-CA" sz="2800" baseline="30000" dirty="0"/>
              <a:t>2- </a:t>
            </a:r>
            <a:r>
              <a:rPr lang="en-CA" sz="2800" dirty="0"/>
              <a:t>(</a:t>
            </a:r>
            <a:r>
              <a:rPr lang="en-CA" sz="2800" dirty="0" err="1"/>
              <a:t>aq</a:t>
            </a:r>
            <a:r>
              <a:rPr lang="en-CA" sz="2800" dirty="0"/>
              <a:t>) </a:t>
            </a:r>
            <a:r>
              <a:rPr lang="en-CA" sz="2800" dirty="0">
                <a:sym typeface="Wingdings" panose="05000000000000000000" pitchFamily="2" charset="2"/>
              </a:rPr>
              <a:t> Cu</a:t>
            </a:r>
            <a:r>
              <a:rPr lang="en-CA" sz="2800" baseline="30000" dirty="0">
                <a:sym typeface="Wingdings" panose="05000000000000000000" pitchFamily="2" charset="2"/>
              </a:rPr>
              <a:t>2+ </a:t>
            </a:r>
            <a:r>
              <a:rPr lang="en-CA" sz="2800" dirty="0">
                <a:sym typeface="Wingdings" panose="05000000000000000000" pitchFamily="2" charset="2"/>
              </a:rPr>
              <a:t>(</a:t>
            </a:r>
            <a:r>
              <a:rPr lang="en-CA" sz="2800" dirty="0" err="1">
                <a:sym typeface="Wingdings" panose="05000000000000000000" pitchFamily="2" charset="2"/>
              </a:rPr>
              <a:t>aq</a:t>
            </a:r>
            <a:r>
              <a:rPr lang="en-CA" sz="2800" dirty="0">
                <a:sym typeface="Wingdings" panose="05000000000000000000" pitchFamily="2" charset="2"/>
              </a:rPr>
              <a:t>) + NO (g)</a:t>
            </a:r>
            <a:endParaRPr lang="en-CA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2415396" y="4758906"/>
            <a:ext cx="77465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Oxidation: 	Cu(s) </a:t>
            </a:r>
            <a:r>
              <a:rPr lang="en-CA" sz="2800" dirty="0">
                <a:sym typeface="Wingdings" panose="05000000000000000000" pitchFamily="2" charset="2"/>
              </a:rPr>
              <a:t> Cu</a:t>
            </a:r>
            <a:r>
              <a:rPr lang="en-CA" sz="2800" baseline="30000" dirty="0">
                <a:sym typeface="Wingdings" panose="05000000000000000000" pitchFamily="2" charset="2"/>
              </a:rPr>
              <a:t>2+ </a:t>
            </a:r>
            <a:r>
              <a:rPr lang="en-CA" sz="2800" dirty="0">
                <a:sym typeface="Wingdings" panose="05000000000000000000" pitchFamily="2" charset="2"/>
              </a:rPr>
              <a:t>(</a:t>
            </a:r>
            <a:r>
              <a:rPr lang="en-CA" sz="2800" dirty="0" err="1">
                <a:sym typeface="Wingdings" panose="05000000000000000000" pitchFamily="2" charset="2"/>
              </a:rPr>
              <a:t>aq</a:t>
            </a:r>
            <a:r>
              <a:rPr lang="en-CA" sz="2800" dirty="0">
                <a:sym typeface="Wingdings" panose="05000000000000000000" pitchFamily="2" charset="2"/>
              </a:rPr>
              <a:t>) </a:t>
            </a:r>
          </a:p>
          <a:p>
            <a:r>
              <a:rPr lang="en-CA" sz="2800" dirty="0">
                <a:sym typeface="Wingdings" panose="05000000000000000000" pitchFamily="2" charset="2"/>
              </a:rPr>
              <a:t>Reduction: 	</a:t>
            </a:r>
            <a:r>
              <a:rPr lang="en-CA" sz="2800" dirty="0"/>
              <a:t>NO</a:t>
            </a:r>
            <a:r>
              <a:rPr lang="en-CA" sz="2800" baseline="-25000" dirty="0"/>
              <a:t>3</a:t>
            </a:r>
            <a:r>
              <a:rPr lang="en-CA" sz="2800" baseline="30000" dirty="0"/>
              <a:t>2- </a:t>
            </a:r>
            <a:r>
              <a:rPr lang="en-CA" sz="2800" dirty="0"/>
              <a:t>(</a:t>
            </a:r>
            <a:r>
              <a:rPr lang="en-CA" sz="2800" dirty="0" err="1"/>
              <a:t>aq</a:t>
            </a:r>
            <a:r>
              <a:rPr lang="en-CA" sz="2800" dirty="0"/>
              <a:t>) </a:t>
            </a:r>
            <a:r>
              <a:rPr lang="en-CA" sz="2800" dirty="0">
                <a:sym typeface="Wingdings" panose="05000000000000000000" pitchFamily="2" charset="2"/>
              </a:rPr>
              <a:t> NO (g)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6374772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Rules for half-reaction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lang="en-CA" dirty="0"/>
              <a:t>We can confirm the half-reactions by determining oxidation numbers:</a:t>
            </a:r>
          </a:p>
        </p:txBody>
      </p:sp>
      <p:sp>
        <p:nvSpPr>
          <p:cNvPr id="4" name="Rectangle 3"/>
          <p:cNvSpPr/>
          <p:nvPr/>
        </p:nvSpPr>
        <p:spPr>
          <a:xfrm>
            <a:off x="4331054" y="3136611"/>
            <a:ext cx="27735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dirty="0"/>
              <a:t>Cu(s) </a:t>
            </a:r>
            <a:r>
              <a:rPr lang="en-CA" sz="2800" dirty="0">
                <a:sym typeface="Wingdings" panose="05000000000000000000" pitchFamily="2" charset="2"/>
              </a:rPr>
              <a:t></a:t>
            </a:r>
            <a:r>
              <a:rPr lang="en-CA" sz="2800" dirty="0"/>
              <a:t> Cu</a:t>
            </a:r>
            <a:r>
              <a:rPr lang="en-CA" sz="2800" baseline="30000" dirty="0"/>
              <a:t>2+ </a:t>
            </a:r>
            <a:r>
              <a:rPr lang="en-CA" sz="2800" dirty="0"/>
              <a:t>(</a:t>
            </a:r>
            <a:r>
              <a:rPr lang="en-CA" sz="2800" dirty="0" err="1"/>
              <a:t>aq</a:t>
            </a:r>
            <a:r>
              <a:rPr lang="en-CA" sz="2800" dirty="0"/>
              <a:t>) </a:t>
            </a:r>
          </a:p>
        </p:txBody>
      </p:sp>
      <p:sp>
        <p:nvSpPr>
          <p:cNvPr id="5" name="Rectangle 4"/>
          <p:cNvSpPr/>
          <p:nvPr/>
        </p:nvSpPr>
        <p:spPr>
          <a:xfrm>
            <a:off x="4249238" y="4525982"/>
            <a:ext cx="33314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/>
              <a:t>N O </a:t>
            </a:r>
            <a:r>
              <a:rPr lang="es-ES" sz="2800" baseline="-25000" dirty="0"/>
              <a:t>3</a:t>
            </a:r>
            <a:r>
              <a:rPr lang="es-ES" sz="2800" baseline="30000" dirty="0"/>
              <a:t>2-</a:t>
            </a:r>
            <a:r>
              <a:rPr lang="es-ES" sz="2800" dirty="0"/>
              <a:t> (</a:t>
            </a:r>
            <a:r>
              <a:rPr lang="es-ES" sz="2800" dirty="0" err="1"/>
              <a:t>aq</a:t>
            </a:r>
            <a:r>
              <a:rPr lang="es-ES" sz="2800" dirty="0"/>
              <a:t>) </a:t>
            </a:r>
            <a:r>
              <a:rPr lang="es-ES" sz="2800" dirty="0">
                <a:sym typeface="Wingdings" panose="05000000000000000000" pitchFamily="2" charset="2"/>
              </a:rPr>
              <a:t></a:t>
            </a:r>
            <a:r>
              <a:rPr lang="es-ES" sz="2800" dirty="0"/>
              <a:t> N O (g)</a:t>
            </a:r>
            <a:endParaRPr lang="en-CA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520241" y="262044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rgbClr val="002060"/>
                </a:solidFill>
              </a:rPr>
              <a:t>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66233" y="2620442"/>
            <a:ext cx="548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>
                <a:solidFill>
                  <a:srgbClr val="002060"/>
                </a:solidFill>
              </a:rPr>
              <a:t>+2</a:t>
            </a:r>
          </a:p>
        </p:txBody>
      </p:sp>
      <p:sp>
        <p:nvSpPr>
          <p:cNvPr id="9" name="Arrow: Right 8"/>
          <p:cNvSpPr/>
          <p:nvPr/>
        </p:nvSpPr>
        <p:spPr>
          <a:xfrm>
            <a:off x="4892832" y="2805108"/>
            <a:ext cx="802496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TextBox 9"/>
          <p:cNvSpPr txBox="1"/>
          <p:nvPr/>
        </p:nvSpPr>
        <p:spPr>
          <a:xfrm>
            <a:off x="4198908" y="5360948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rgbClr val="002060"/>
                </a:solidFill>
              </a:rPr>
              <a:t>3 (-2) = -6</a:t>
            </a:r>
          </a:p>
        </p:txBody>
      </p:sp>
      <p:sp>
        <p:nvSpPr>
          <p:cNvPr id="11" name="Arrow: Down 10"/>
          <p:cNvSpPr/>
          <p:nvPr/>
        </p:nvSpPr>
        <p:spPr>
          <a:xfrm>
            <a:off x="4746494" y="5049202"/>
            <a:ext cx="45719" cy="3117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TextBox 11"/>
          <p:cNvSpPr txBox="1"/>
          <p:nvPr/>
        </p:nvSpPr>
        <p:spPr>
          <a:xfrm>
            <a:off x="4244789" y="4105909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rgbClr val="002060"/>
                </a:solidFill>
              </a:rPr>
              <a:t>+4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14536" y="4086694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>
                <a:solidFill>
                  <a:srgbClr val="002060"/>
                </a:solidFill>
              </a:rPr>
              <a:t>+2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31638" y="4090617"/>
            <a:ext cx="1417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>
                <a:solidFill>
                  <a:srgbClr val="002060"/>
                </a:solidFill>
              </a:rPr>
              <a:t>-2</a:t>
            </a:r>
          </a:p>
        </p:txBody>
      </p:sp>
    </p:spTree>
    <p:extLst>
      <p:ext uri="{BB962C8B-B14F-4D97-AF65-F5344CB8AC3E}">
        <p14:creationId xmlns:p14="http://schemas.microsoft.com/office/powerpoint/2010/main" val="39047010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Rules for half-reaction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Step 1:</a:t>
            </a:r>
          </a:p>
          <a:p>
            <a:pPr lvl="1"/>
            <a:r>
              <a:rPr lang="en-CA" dirty="0"/>
              <a:t>Balance all elements, other than oxygen and hydrogen, by adjusting the stoichiometric ratio</a:t>
            </a:r>
          </a:p>
          <a:p>
            <a:pPr lvl="1"/>
            <a:endParaRPr lang="en-CA" dirty="0"/>
          </a:p>
          <a:p>
            <a:pPr lvl="1"/>
            <a:endParaRPr lang="en-CA" dirty="0"/>
          </a:p>
          <a:p>
            <a:pPr lvl="1"/>
            <a:endParaRPr lang="en-CA" dirty="0"/>
          </a:p>
          <a:p>
            <a:pPr lvl="1"/>
            <a:endParaRPr lang="en-CA" dirty="0"/>
          </a:p>
          <a:p>
            <a:pPr lvl="1"/>
            <a:endParaRPr lang="en-CA" dirty="0"/>
          </a:p>
          <a:p>
            <a:pPr lvl="1"/>
            <a:endParaRPr lang="en-CA" dirty="0"/>
          </a:p>
          <a:p>
            <a:pPr lvl="1"/>
            <a:endParaRPr lang="en-CA" dirty="0"/>
          </a:p>
          <a:p>
            <a:pPr lvl="1"/>
            <a:r>
              <a:rPr lang="en-CA" dirty="0"/>
              <a:t>Based on this, all the non-hydrogen and non-oxygens have been balanced!</a:t>
            </a:r>
          </a:p>
          <a:p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1966823" y="3775495"/>
            <a:ext cx="77465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Oxidation: 		Cu(s) </a:t>
            </a:r>
            <a:r>
              <a:rPr lang="en-CA" sz="2800" dirty="0">
                <a:sym typeface="Wingdings" panose="05000000000000000000" pitchFamily="2" charset="2"/>
              </a:rPr>
              <a:t> Cu</a:t>
            </a:r>
            <a:r>
              <a:rPr lang="en-CA" sz="2800" baseline="30000" dirty="0">
                <a:sym typeface="Wingdings" panose="05000000000000000000" pitchFamily="2" charset="2"/>
              </a:rPr>
              <a:t>2+ </a:t>
            </a:r>
            <a:r>
              <a:rPr lang="en-CA" sz="2800" dirty="0">
                <a:sym typeface="Wingdings" panose="05000000000000000000" pitchFamily="2" charset="2"/>
              </a:rPr>
              <a:t>(</a:t>
            </a:r>
            <a:r>
              <a:rPr lang="en-CA" sz="2800" dirty="0" err="1">
                <a:sym typeface="Wingdings" panose="05000000000000000000" pitchFamily="2" charset="2"/>
              </a:rPr>
              <a:t>aq</a:t>
            </a:r>
            <a:r>
              <a:rPr lang="en-CA" sz="2800" dirty="0">
                <a:sym typeface="Wingdings" panose="05000000000000000000" pitchFamily="2" charset="2"/>
              </a:rPr>
              <a:t>) </a:t>
            </a:r>
          </a:p>
          <a:p>
            <a:endParaRPr lang="en-CA" sz="2800" dirty="0">
              <a:sym typeface="Wingdings" panose="05000000000000000000" pitchFamily="2" charset="2"/>
            </a:endParaRPr>
          </a:p>
          <a:p>
            <a:r>
              <a:rPr lang="en-CA" sz="2800" dirty="0">
                <a:sym typeface="Wingdings" panose="05000000000000000000" pitchFamily="2" charset="2"/>
              </a:rPr>
              <a:t>Reduction: 		</a:t>
            </a:r>
            <a:r>
              <a:rPr lang="en-CA" sz="2800" dirty="0"/>
              <a:t>NO</a:t>
            </a:r>
            <a:r>
              <a:rPr lang="en-CA" sz="2800" baseline="-25000" dirty="0"/>
              <a:t>3</a:t>
            </a:r>
            <a:r>
              <a:rPr lang="en-CA" sz="2800" baseline="30000" dirty="0"/>
              <a:t>2- </a:t>
            </a:r>
            <a:r>
              <a:rPr lang="en-CA" sz="2800" dirty="0"/>
              <a:t>(</a:t>
            </a:r>
            <a:r>
              <a:rPr lang="en-CA" sz="2800" dirty="0" err="1"/>
              <a:t>aq</a:t>
            </a:r>
            <a:r>
              <a:rPr lang="en-CA" sz="2800" dirty="0"/>
              <a:t>) </a:t>
            </a:r>
            <a:r>
              <a:rPr lang="en-CA" sz="2800" dirty="0">
                <a:sym typeface="Wingdings" panose="05000000000000000000" pitchFamily="2" charset="2"/>
              </a:rPr>
              <a:t> NO (g)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7358332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Rules for half-reaction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Step 2:</a:t>
            </a:r>
          </a:p>
          <a:p>
            <a:pPr lvl="1"/>
            <a:r>
              <a:rPr lang="en-CA" dirty="0"/>
              <a:t>Balance oxygens by </a:t>
            </a:r>
            <a:r>
              <a:rPr lang="en-CA" dirty="0">
                <a:solidFill>
                  <a:srgbClr val="7030A0"/>
                </a:solidFill>
              </a:rPr>
              <a:t>adding H</a:t>
            </a:r>
            <a:r>
              <a:rPr lang="en-CA" baseline="-25000" dirty="0">
                <a:solidFill>
                  <a:srgbClr val="7030A0"/>
                </a:solidFill>
              </a:rPr>
              <a:t>2</a:t>
            </a:r>
            <a:r>
              <a:rPr lang="en-CA" dirty="0">
                <a:solidFill>
                  <a:srgbClr val="7030A0"/>
                </a:solidFill>
              </a:rPr>
              <a:t>O </a:t>
            </a:r>
            <a:r>
              <a:rPr lang="en-CA" dirty="0"/>
              <a:t>to the side that has less oxygens</a:t>
            </a:r>
          </a:p>
          <a:p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1966823" y="3775495"/>
            <a:ext cx="77465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Oxidation: 		Cu(s) </a:t>
            </a:r>
            <a:r>
              <a:rPr lang="en-CA" sz="2800" dirty="0">
                <a:sym typeface="Wingdings" panose="05000000000000000000" pitchFamily="2" charset="2"/>
              </a:rPr>
              <a:t> Cu</a:t>
            </a:r>
            <a:r>
              <a:rPr lang="en-CA" sz="2800" baseline="30000" dirty="0">
                <a:sym typeface="Wingdings" panose="05000000000000000000" pitchFamily="2" charset="2"/>
              </a:rPr>
              <a:t>2+ </a:t>
            </a:r>
            <a:r>
              <a:rPr lang="en-CA" sz="2800" dirty="0">
                <a:sym typeface="Wingdings" panose="05000000000000000000" pitchFamily="2" charset="2"/>
              </a:rPr>
              <a:t>(</a:t>
            </a:r>
            <a:r>
              <a:rPr lang="en-CA" sz="2800" dirty="0" err="1">
                <a:sym typeface="Wingdings" panose="05000000000000000000" pitchFamily="2" charset="2"/>
              </a:rPr>
              <a:t>aq</a:t>
            </a:r>
            <a:r>
              <a:rPr lang="en-CA" sz="2800" dirty="0">
                <a:sym typeface="Wingdings" panose="05000000000000000000" pitchFamily="2" charset="2"/>
              </a:rPr>
              <a:t>) </a:t>
            </a:r>
          </a:p>
          <a:p>
            <a:endParaRPr lang="en-CA" sz="2800" dirty="0">
              <a:sym typeface="Wingdings" panose="05000000000000000000" pitchFamily="2" charset="2"/>
            </a:endParaRPr>
          </a:p>
          <a:p>
            <a:r>
              <a:rPr lang="en-CA" sz="2800" dirty="0">
                <a:sym typeface="Wingdings" panose="05000000000000000000" pitchFamily="2" charset="2"/>
              </a:rPr>
              <a:t>Reduction: 		</a:t>
            </a:r>
            <a:r>
              <a:rPr lang="en-CA" sz="2800" dirty="0"/>
              <a:t>NO</a:t>
            </a:r>
            <a:r>
              <a:rPr lang="en-CA" sz="2800" baseline="-25000" dirty="0"/>
              <a:t>3</a:t>
            </a:r>
            <a:r>
              <a:rPr lang="en-CA" sz="2800" baseline="30000" dirty="0"/>
              <a:t>2- </a:t>
            </a:r>
            <a:r>
              <a:rPr lang="en-CA" sz="2800" dirty="0"/>
              <a:t>(</a:t>
            </a:r>
            <a:r>
              <a:rPr lang="en-CA" sz="2800" dirty="0" err="1"/>
              <a:t>aq</a:t>
            </a:r>
            <a:r>
              <a:rPr lang="en-CA" sz="2800" dirty="0"/>
              <a:t>) </a:t>
            </a:r>
            <a:r>
              <a:rPr lang="en-CA" sz="2800" dirty="0">
                <a:sym typeface="Wingdings" panose="05000000000000000000" pitchFamily="2" charset="2"/>
              </a:rPr>
              <a:t> NO (g) </a:t>
            </a:r>
            <a:r>
              <a:rPr lang="en-CA" sz="2800" dirty="0">
                <a:solidFill>
                  <a:srgbClr val="7030A0"/>
                </a:solidFill>
                <a:sym typeface="Wingdings" panose="05000000000000000000" pitchFamily="2" charset="2"/>
              </a:rPr>
              <a:t>+ 2 H</a:t>
            </a:r>
            <a:r>
              <a:rPr lang="en-CA" sz="2800" baseline="-25000" dirty="0">
                <a:solidFill>
                  <a:srgbClr val="7030A0"/>
                </a:solidFill>
                <a:sym typeface="Wingdings" panose="05000000000000000000" pitchFamily="2" charset="2"/>
              </a:rPr>
              <a:t>2</a:t>
            </a:r>
            <a:r>
              <a:rPr lang="en-CA" sz="2800" dirty="0">
                <a:solidFill>
                  <a:srgbClr val="7030A0"/>
                </a:solidFill>
                <a:sym typeface="Wingdings" panose="05000000000000000000" pitchFamily="2" charset="2"/>
              </a:rPr>
              <a:t>O</a:t>
            </a:r>
            <a:endParaRPr lang="en-CA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2458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Rules for half-reaction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Step 3:</a:t>
            </a:r>
          </a:p>
          <a:p>
            <a:pPr lvl="1"/>
            <a:r>
              <a:rPr lang="en-CA" dirty="0"/>
              <a:t>Balance hydrogens by adding </a:t>
            </a:r>
            <a:r>
              <a:rPr lang="en-CA" dirty="0">
                <a:solidFill>
                  <a:srgbClr val="00B050"/>
                </a:solidFill>
              </a:rPr>
              <a:t>H</a:t>
            </a:r>
            <a:r>
              <a:rPr lang="en-CA" baseline="-25000" dirty="0">
                <a:solidFill>
                  <a:srgbClr val="00B050"/>
                </a:solidFill>
              </a:rPr>
              <a:t>3</a:t>
            </a:r>
            <a:r>
              <a:rPr lang="en-CA" dirty="0">
                <a:solidFill>
                  <a:srgbClr val="00B050"/>
                </a:solidFill>
              </a:rPr>
              <a:t>O</a:t>
            </a:r>
            <a:r>
              <a:rPr lang="en-CA" baseline="30000" dirty="0">
                <a:solidFill>
                  <a:srgbClr val="00B050"/>
                </a:solidFill>
              </a:rPr>
              <a:t>+</a:t>
            </a:r>
            <a:r>
              <a:rPr lang="en-CA" dirty="0">
                <a:solidFill>
                  <a:srgbClr val="00B050"/>
                </a:solidFill>
              </a:rPr>
              <a:t> cations </a:t>
            </a:r>
            <a:r>
              <a:rPr lang="en-CA" dirty="0"/>
              <a:t>to the side of the reaction will less hydrogens. Then, add an </a:t>
            </a:r>
            <a:r>
              <a:rPr lang="en-CA" dirty="0">
                <a:solidFill>
                  <a:srgbClr val="00B050"/>
                </a:solidFill>
              </a:rPr>
              <a:t>equal amount of H</a:t>
            </a:r>
            <a:r>
              <a:rPr lang="en-CA" baseline="-25000" dirty="0">
                <a:solidFill>
                  <a:srgbClr val="00B050"/>
                </a:solidFill>
              </a:rPr>
              <a:t>2</a:t>
            </a:r>
            <a:r>
              <a:rPr lang="en-CA" dirty="0">
                <a:solidFill>
                  <a:srgbClr val="00B050"/>
                </a:solidFill>
              </a:rPr>
              <a:t>O </a:t>
            </a:r>
            <a:r>
              <a:rPr lang="en-CA" dirty="0"/>
              <a:t>to the other side.</a:t>
            </a:r>
          </a:p>
          <a:p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1416171" y="3775495"/>
            <a:ext cx="97996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Oxidation: 		Cu(s) </a:t>
            </a:r>
            <a:r>
              <a:rPr lang="en-CA" sz="2800" dirty="0">
                <a:sym typeface="Wingdings" panose="05000000000000000000" pitchFamily="2" charset="2"/>
              </a:rPr>
              <a:t> Cu</a:t>
            </a:r>
            <a:r>
              <a:rPr lang="en-CA" sz="2800" baseline="30000" dirty="0">
                <a:sym typeface="Wingdings" panose="05000000000000000000" pitchFamily="2" charset="2"/>
              </a:rPr>
              <a:t>2+ </a:t>
            </a:r>
            <a:r>
              <a:rPr lang="en-CA" sz="2800" dirty="0">
                <a:sym typeface="Wingdings" panose="05000000000000000000" pitchFamily="2" charset="2"/>
              </a:rPr>
              <a:t>(</a:t>
            </a:r>
            <a:r>
              <a:rPr lang="en-CA" sz="2800" dirty="0" err="1">
                <a:sym typeface="Wingdings" panose="05000000000000000000" pitchFamily="2" charset="2"/>
              </a:rPr>
              <a:t>aq</a:t>
            </a:r>
            <a:r>
              <a:rPr lang="en-CA" sz="2800" dirty="0">
                <a:sym typeface="Wingdings" panose="05000000000000000000" pitchFamily="2" charset="2"/>
              </a:rPr>
              <a:t>) </a:t>
            </a:r>
          </a:p>
          <a:p>
            <a:endParaRPr lang="en-CA" sz="2800" dirty="0">
              <a:sym typeface="Wingdings" panose="05000000000000000000" pitchFamily="2" charset="2"/>
            </a:endParaRPr>
          </a:p>
          <a:p>
            <a:r>
              <a:rPr lang="en-CA" sz="2800" dirty="0">
                <a:sym typeface="Wingdings" panose="05000000000000000000" pitchFamily="2" charset="2"/>
              </a:rPr>
              <a:t>Reduction: 		</a:t>
            </a:r>
            <a:r>
              <a:rPr lang="en-CA" sz="2800" dirty="0"/>
              <a:t>NO</a:t>
            </a:r>
            <a:r>
              <a:rPr lang="en-CA" sz="2800" baseline="-25000" dirty="0"/>
              <a:t>3</a:t>
            </a:r>
            <a:r>
              <a:rPr lang="en-CA" sz="2800" baseline="30000" dirty="0"/>
              <a:t>2- </a:t>
            </a:r>
            <a:r>
              <a:rPr lang="en-CA" sz="2800" dirty="0"/>
              <a:t>(</a:t>
            </a:r>
            <a:r>
              <a:rPr lang="en-CA" sz="2800" dirty="0" err="1"/>
              <a:t>aq</a:t>
            </a:r>
            <a:r>
              <a:rPr lang="en-CA" sz="2800" dirty="0"/>
              <a:t>) </a:t>
            </a:r>
            <a:r>
              <a:rPr lang="en-CA" sz="2800" dirty="0">
                <a:solidFill>
                  <a:srgbClr val="00B050"/>
                </a:solidFill>
              </a:rPr>
              <a:t>+ 4 H</a:t>
            </a:r>
            <a:r>
              <a:rPr lang="en-CA" sz="2800" baseline="-25000" dirty="0">
                <a:solidFill>
                  <a:srgbClr val="00B050"/>
                </a:solidFill>
              </a:rPr>
              <a:t>3</a:t>
            </a:r>
            <a:r>
              <a:rPr lang="en-CA" sz="2800" dirty="0">
                <a:solidFill>
                  <a:srgbClr val="00B050"/>
                </a:solidFill>
              </a:rPr>
              <a:t>O</a:t>
            </a:r>
            <a:r>
              <a:rPr lang="en-CA" sz="2800" baseline="30000" dirty="0">
                <a:solidFill>
                  <a:srgbClr val="00B050"/>
                </a:solidFill>
              </a:rPr>
              <a:t>+</a:t>
            </a:r>
            <a:r>
              <a:rPr lang="en-CA" sz="2800" dirty="0">
                <a:solidFill>
                  <a:srgbClr val="00B050"/>
                </a:solidFill>
              </a:rPr>
              <a:t> </a:t>
            </a:r>
            <a:r>
              <a:rPr lang="en-CA" sz="2800" dirty="0">
                <a:sym typeface="Wingdings" panose="05000000000000000000" pitchFamily="2" charset="2"/>
              </a:rPr>
              <a:t> NO (g) </a:t>
            </a:r>
            <a:r>
              <a:rPr lang="en-CA" sz="2800" dirty="0">
                <a:solidFill>
                  <a:srgbClr val="7030A0"/>
                </a:solidFill>
                <a:sym typeface="Wingdings" panose="05000000000000000000" pitchFamily="2" charset="2"/>
              </a:rPr>
              <a:t>+ 2 H</a:t>
            </a:r>
            <a:r>
              <a:rPr lang="en-CA" sz="2800" baseline="-25000" dirty="0">
                <a:solidFill>
                  <a:srgbClr val="7030A0"/>
                </a:solidFill>
                <a:sym typeface="Wingdings" panose="05000000000000000000" pitchFamily="2" charset="2"/>
              </a:rPr>
              <a:t>2</a:t>
            </a:r>
            <a:r>
              <a:rPr lang="en-CA" sz="2800" dirty="0">
                <a:solidFill>
                  <a:srgbClr val="7030A0"/>
                </a:solidFill>
                <a:sym typeface="Wingdings" panose="05000000000000000000" pitchFamily="2" charset="2"/>
              </a:rPr>
              <a:t>O </a:t>
            </a:r>
            <a:r>
              <a:rPr lang="en-CA" sz="2800" dirty="0">
                <a:solidFill>
                  <a:srgbClr val="00B050"/>
                </a:solidFill>
                <a:sym typeface="Wingdings" panose="05000000000000000000" pitchFamily="2" charset="2"/>
              </a:rPr>
              <a:t>+ 4 H</a:t>
            </a:r>
            <a:r>
              <a:rPr lang="en-CA" sz="2800" baseline="-25000" dirty="0">
                <a:solidFill>
                  <a:srgbClr val="00B050"/>
                </a:solidFill>
                <a:sym typeface="Wingdings" panose="05000000000000000000" pitchFamily="2" charset="2"/>
              </a:rPr>
              <a:t>2</a:t>
            </a:r>
            <a:r>
              <a:rPr lang="en-CA" sz="2800" dirty="0">
                <a:solidFill>
                  <a:srgbClr val="00B050"/>
                </a:solidFill>
                <a:sym typeface="Wingdings" panose="05000000000000000000" pitchFamily="2" charset="2"/>
              </a:rPr>
              <a:t>O</a:t>
            </a:r>
            <a:endParaRPr lang="en-CA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5787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Rules for half-reaction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Step 4:</a:t>
            </a:r>
          </a:p>
          <a:p>
            <a:pPr lvl="1"/>
            <a:r>
              <a:rPr lang="en-CA" dirty="0"/>
              <a:t>Balance net charge by </a:t>
            </a:r>
            <a:r>
              <a:rPr lang="en-CA" dirty="0">
                <a:solidFill>
                  <a:srgbClr val="FF0000"/>
                </a:solidFill>
              </a:rPr>
              <a:t>adding electrons </a:t>
            </a:r>
            <a:r>
              <a:rPr lang="en-CA" dirty="0"/>
              <a:t>to the side that is more positive</a:t>
            </a:r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r>
              <a:rPr lang="en-CA" dirty="0"/>
              <a:t>These are now two balanced half reactions!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54193" y="3430439"/>
            <a:ext cx="97996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Oxidation: 		Cu(s) </a:t>
            </a:r>
            <a:r>
              <a:rPr lang="en-CA" sz="2800" dirty="0">
                <a:sym typeface="Wingdings" panose="05000000000000000000" pitchFamily="2" charset="2"/>
              </a:rPr>
              <a:t> Cu</a:t>
            </a:r>
            <a:r>
              <a:rPr lang="en-CA" sz="2800" baseline="30000" dirty="0">
                <a:sym typeface="Wingdings" panose="05000000000000000000" pitchFamily="2" charset="2"/>
              </a:rPr>
              <a:t>2+ </a:t>
            </a:r>
            <a:r>
              <a:rPr lang="en-CA" sz="2800" dirty="0">
                <a:sym typeface="Wingdings" panose="05000000000000000000" pitchFamily="2" charset="2"/>
              </a:rPr>
              <a:t>(</a:t>
            </a:r>
            <a:r>
              <a:rPr lang="en-CA" sz="2800" dirty="0" err="1">
                <a:sym typeface="Wingdings" panose="05000000000000000000" pitchFamily="2" charset="2"/>
              </a:rPr>
              <a:t>aq</a:t>
            </a:r>
            <a:r>
              <a:rPr lang="en-CA" sz="2800" dirty="0">
                <a:sym typeface="Wingdings" panose="05000000000000000000" pitchFamily="2" charset="2"/>
              </a:rPr>
              <a:t>) + </a:t>
            </a:r>
            <a:r>
              <a:rPr lang="en-CA" sz="2800" dirty="0">
                <a:solidFill>
                  <a:srgbClr val="FF0000"/>
                </a:solidFill>
                <a:sym typeface="Wingdings" panose="05000000000000000000" pitchFamily="2" charset="2"/>
              </a:rPr>
              <a:t>2 e</a:t>
            </a:r>
            <a:r>
              <a:rPr lang="en-CA" sz="2800" baseline="30000" dirty="0">
                <a:solidFill>
                  <a:srgbClr val="FF0000"/>
                </a:solidFill>
                <a:sym typeface="Wingdings" panose="05000000000000000000" pitchFamily="2" charset="2"/>
              </a:rPr>
              <a:t>-</a:t>
            </a:r>
          </a:p>
          <a:p>
            <a:endParaRPr lang="en-CA" sz="2800" dirty="0">
              <a:sym typeface="Wingdings" panose="05000000000000000000" pitchFamily="2" charset="2"/>
            </a:endParaRPr>
          </a:p>
          <a:p>
            <a:r>
              <a:rPr lang="en-CA" sz="2800" dirty="0">
                <a:sym typeface="Wingdings" panose="05000000000000000000" pitchFamily="2" charset="2"/>
              </a:rPr>
              <a:t>Reduction: 		</a:t>
            </a:r>
            <a:r>
              <a:rPr lang="en-CA" sz="2800" dirty="0"/>
              <a:t>NO</a:t>
            </a:r>
            <a:r>
              <a:rPr lang="en-CA" sz="2800" baseline="-25000" dirty="0"/>
              <a:t>3</a:t>
            </a:r>
            <a:r>
              <a:rPr lang="en-CA" sz="2800" baseline="30000" dirty="0"/>
              <a:t>2- </a:t>
            </a:r>
            <a:r>
              <a:rPr lang="en-CA" sz="2800" dirty="0"/>
              <a:t>(</a:t>
            </a:r>
            <a:r>
              <a:rPr lang="en-CA" sz="2800" dirty="0" err="1"/>
              <a:t>aq</a:t>
            </a:r>
            <a:r>
              <a:rPr lang="en-CA" sz="2800" dirty="0"/>
              <a:t>) + 4 H</a:t>
            </a:r>
            <a:r>
              <a:rPr lang="en-CA" sz="2800" baseline="-25000" dirty="0"/>
              <a:t>3</a:t>
            </a:r>
            <a:r>
              <a:rPr lang="en-CA" sz="2800" dirty="0"/>
              <a:t>O</a:t>
            </a:r>
            <a:r>
              <a:rPr lang="en-CA" sz="2800" baseline="30000" dirty="0"/>
              <a:t>+</a:t>
            </a:r>
            <a:r>
              <a:rPr lang="en-CA" sz="2800" dirty="0"/>
              <a:t> + </a:t>
            </a:r>
            <a:r>
              <a:rPr lang="en-CA" sz="2800" dirty="0">
                <a:solidFill>
                  <a:srgbClr val="FF0000"/>
                </a:solidFill>
              </a:rPr>
              <a:t>2 e</a:t>
            </a:r>
            <a:r>
              <a:rPr lang="en-CA" sz="2800" baseline="30000" dirty="0">
                <a:solidFill>
                  <a:srgbClr val="FF0000"/>
                </a:solidFill>
              </a:rPr>
              <a:t>- </a:t>
            </a:r>
            <a:r>
              <a:rPr lang="en-CA" sz="2800" dirty="0">
                <a:sym typeface="Wingdings" panose="05000000000000000000" pitchFamily="2" charset="2"/>
              </a:rPr>
              <a:t> NO (g) + 6 H</a:t>
            </a:r>
            <a:r>
              <a:rPr lang="en-CA" sz="2800" baseline="-25000" dirty="0">
                <a:sym typeface="Wingdings" panose="05000000000000000000" pitchFamily="2" charset="2"/>
              </a:rPr>
              <a:t>2</a:t>
            </a:r>
            <a:r>
              <a:rPr lang="en-CA" sz="2800" dirty="0">
                <a:sym typeface="Wingdings" panose="05000000000000000000" pitchFamily="2" charset="2"/>
              </a:rPr>
              <a:t>O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5810452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To finalized the half-reaction strategy, need to recombined half-reactions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/>
              <a:t>Additional step 5: </a:t>
            </a:r>
            <a:r>
              <a:rPr lang="en-CA" dirty="0"/>
              <a:t>combine half-reactions and cancel any species that are duplicated:</a:t>
            </a:r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r>
              <a:rPr lang="en-CA" dirty="0"/>
              <a:t>If we combine without cancelling:</a:t>
            </a:r>
          </a:p>
          <a:p>
            <a:pPr marL="0" indent="0">
              <a:buNone/>
            </a:pPr>
            <a:endParaRPr lang="en-CA" dirty="0"/>
          </a:p>
          <a:p>
            <a:endParaRPr lang="en-CA" dirty="0"/>
          </a:p>
          <a:p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1554193" y="2878349"/>
            <a:ext cx="97996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Oxidation: 		Cu(s) </a:t>
            </a:r>
            <a:r>
              <a:rPr lang="en-CA" sz="2800" dirty="0">
                <a:sym typeface="Wingdings" panose="05000000000000000000" pitchFamily="2" charset="2"/>
              </a:rPr>
              <a:t> Cu</a:t>
            </a:r>
            <a:r>
              <a:rPr lang="en-CA" sz="2800" baseline="30000" dirty="0">
                <a:sym typeface="Wingdings" panose="05000000000000000000" pitchFamily="2" charset="2"/>
              </a:rPr>
              <a:t>2+ </a:t>
            </a:r>
            <a:r>
              <a:rPr lang="en-CA" sz="2800" dirty="0">
                <a:sym typeface="Wingdings" panose="05000000000000000000" pitchFamily="2" charset="2"/>
              </a:rPr>
              <a:t>(</a:t>
            </a:r>
            <a:r>
              <a:rPr lang="en-CA" sz="2800" dirty="0" err="1">
                <a:sym typeface="Wingdings" panose="05000000000000000000" pitchFamily="2" charset="2"/>
              </a:rPr>
              <a:t>aq</a:t>
            </a:r>
            <a:r>
              <a:rPr lang="en-CA" sz="2800" dirty="0">
                <a:sym typeface="Wingdings" panose="05000000000000000000" pitchFamily="2" charset="2"/>
              </a:rPr>
              <a:t>) + </a:t>
            </a:r>
            <a:r>
              <a:rPr lang="en-CA" sz="2800" dirty="0">
                <a:solidFill>
                  <a:srgbClr val="FF0000"/>
                </a:solidFill>
                <a:sym typeface="Wingdings" panose="05000000000000000000" pitchFamily="2" charset="2"/>
              </a:rPr>
              <a:t>2 e</a:t>
            </a:r>
            <a:r>
              <a:rPr lang="en-CA" sz="2800" baseline="30000" dirty="0">
                <a:solidFill>
                  <a:srgbClr val="FF0000"/>
                </a:solidFill>
                <a:sym typeface="Wingdings" panose="05000000000000000000" pitchFamily="2" charset="2"/>
              </a:rPr>
              <a:t>-</a:t>
            </a:r>
          </a:p>
          <a:p>
            <a:endParaRPr lang="en-CA" sz="2800" dirty="0">
              <a:sym typeface="Wingdings" panose="05000000000000000000" pitchFamily="2" charset="2"/>
            </a:endParaRPr>
          </a:p>
          <a:p>
            <a:r>
              <a:rPr lang="en-CA" sz="2800" dirty="0">
                <a:sym typeface="Wingdings" panose="05000000000000000000" pitchFamily="2" charset="2"/>
              </a:rPr>
              <a:t>Reduction: 		</a:t>
            </a:r>
            <a:r>
              <a:rPr lang="en-CA" sz="2800" dirty="0"/>
              <a:t>NO</a:t>
            </a:r>
            <a:r>
              <a:rPr lang="en-CA" sz="2800" baseline="-25000" dirty="0"/>
              <a:t>3</a:t>
            </a:r>
            <a:r>
              <a:rPr lang="en-CA" sz="2800" baseline="30000" dirty="0"/>
              <a:t>2- </a:t>
            </a:r>
            <a:r>
              <a:rPr lang="en-CA" sz="2800" dirty="0"/>
              <a:t>(</a:t>
            </a:r>
            <a:r>
              <a:rPr lang="en-CA" sz="2800" dirty="0" err="1"/>
              <a:t>aq</a:t>
            </a:r>
            <a:r>
              <a:rPr lang="en-CA" sz="2800" dirty="0"/>
              <a:t>) + 4 H</a:t>
            </a:r>
            <a:r>
              <a:rPr lang="en-CA" sz="2800" baseline="-25000" dirty="0"/>
              <a:t>3</a:t>
            </a:r>
            <a:r>
              <a:rPr lang="en-CA" sz="2800" dirty="0"/>
              <a:t>O</a:t>
            </a:r>
            <a:r>
              <a:rPr lang="en-CA" sz="2800" baseline="30000" dirty="0"/>
              <a:t>+</a:t>
            </a:r>
            <a:r>
              <a:rPr lang="en-CA" sz="2800" dirty="0"/>
              <a:t> + </a:t>
            </a:r>
            <a:r>
              <a:rPr lang="en-CA" sz="2800" dirty="0">
                <a:solidFill>
                  <a:srgbClr val="FF0000"/>
                </a:solidFill>
              </a:rPr>
              <a:t>2 e</a:t>
            </a:r>
            <a:r>
              <a:rPr lang="en-CA" sz="2800" baseline="30000" dirty="0">
                <a:solidFill>
                  <a:srgbClr val="FF0000"/>
                </a:solidFill>
              </a:rPr>
              <a:t>- </a:t>
            </a:r>
            <a:r>
              <a:rPr lang="en-CA" sz="2800" dirty="0">
                <a:sym typeface="Wingdings" panose="05000000000000000000" pitchFamily="2" charset="2"/>
              </a:rPr>
              <a:t> NO (g) + 6 H</a:t>
            </a:r>
            <a:r>
              <a:rPr lang="en-CA" sz="2800" baseline="-25000" dirty="0">
                <a:sym typeface="Wingdings" panose="05000000000000000000" pitchFamily="2" charset="2"/>
              </a:rPr>
              <a:t>2</a:t>
            </a:r>
            <a:r>
              <a:rPr lang="en-CA" sz="2800" dirty="0">
                <a:sym typeface="Wingdings" panose="05000000000000000000" pitchFamily="2" charset="2"/>
              </a:rPr>
              <a:t>O</a:t>
            </a:r>
            <a:endParaRPr lang="en-CA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1327031" y="5316068"/>
            <a:ext cx="108649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Cu(s) + NO</a:t>
            </a:r>
            <a:r>
              <a:rPr lang="en-CA" sz="2800" baseline="-25000" dirty="0"/>
              <a:t>3</a:t>
            </a:r>
            <a:r>
              <a:rPr lang="en-CA" sz="2800" baseline="30000" dirty="0"/>
              <a:t>2- </a:t>
            </a:r>
            <a:r>
              <a:rPr lang="en-CA" sz="2800" dirty="0"/>
              <a:t>(</a:t>
            </a:r>
            <a:r>
              <a:rPr lang="en-CA" sz="2800" dirty="0" err="1"/>
              <a:t>aq</a:t>
            </a:r>
            <a:r>
              <a:rPr lang="en-CA" sz="2800" dirty="0"/>
              <a:t>) + 4 H</a:t>
            </a:r>
            <a:r>
              <a:rPr lang="en-CA" sz="2800" baseline="-25000" dirty="0"/>
              <a:t>3</a:t>
            </a:r>
            <a:r>
              <a:rPr lang="en-CA" sz="2800" dirty="0"/>
              <a:t>O</a:t>
            </a:r>
            <a:r>
              <a:rPr lang="en-CA" sz="2800" baseline="30000" dirty="0"/>
              <a:t>+</a:t>
            </a:r>
            <a:r>
              <a:rPr lang="en-CA" sz="2800" dirty="0"/>
              <a:t> + </a:t>
            </a:r>
            <a:r>
              <a:rPr lang="en-CA" sz="2800" dirty="0">
                <a:solidFill>
                  <a:srgbClr val="FF0000"/>
                </a:solidFill>
              </a:rPr>
              <a:t>2 e</a:t>
            </a:r>
            <a:r>
              <a:rPr lang="en-CA" sz="2800" baseline="30000" dirty="0">
                <a:solidFill>
                  <a:srgbClr val="FF0000"/>
                </a:solidFill>
              </a:rPr>
              <a:t>-</a:t>
            </a:r>
            <a:r>
              <a:rPr lang="en-CA" sz="2800" dirty="0"/>
              <a:t> </a:t>
            </a:r>
            <a:r>
              <a:rPr lang="en-CA" sz="2800" dirty="0">
                <a:sym typeface="Wingdings" panose="05000000000000000000" pitchFamily="2" charset="2"/>
              </a:rPr>
              <a:t> Cu</a:t>
            </a:r>
            <a:r>
              <a:rPr lang="en-CA" sz="2800" baseline="30000" dirty="0">
                <a:sym typeface="Wingdings" panose="05000000000000000000" pitchFamily="2" charset="2"/>
              </a:rPr>
              <a:t>2+ </a:t>
            </a:r>
            <a:r>
              <a:rPr lang="en-CA" sz="2800" dirty="0">
                <a:sym typeface="Wingdings" panose="05000000000000000000" pitchFamily="2" charset="2"/>
              </a:rPr>
              <a:t>(</a:t>
            </a:r>
            <a:r>
              <a:rPr lang="en-CA" sz="2800" dirty="0" err="1">
                <a:sym typeface="Wingdings" panose="05000000000000000000" pitchFamily="2" charset="2"/>
              </a:rPr>
              <a:t>aq</a:t>
            </a:r>
            <a:r>
              <a:rPr lang="en-CA" sz="2800" dirty="0">
                <a:sym typeface="Wingdings" panose="05000000000000000000" pitchFamily="2" charset="2"/>
              </a:rPr>
              <a:t>) + </a:t>
            </a:r>
            <a:r>
              <a:rPr lang="en-CA" sz="2800" dirty="0">
                <a:solidFill>
                  <a:srgbClr val="FF0000"/>
                </a:solidFill>
                <a:sym typeface="Wingdings" panose="05000000000000000000" pitchFamily="2" charset="2"/>
              </a:rPr>
              <a:t>2 e</a:t>
            </a:r>
            <a:r>
              <a:rPr lang="en-CA" sz="2800" baseline="30000" dirty="0">
                <a:solidFill>
                  <a:srgbClr val="FF0000"/>
                </a:solidFill>
                <a:sym typeface="Wingdings" panose="05000000000000000000" pitchFamily="2" charset="2"/>
              </a:rPr>
              <a:t>- </a:t>
            </a:r>
            <a:r>
              <a:rPr lang="en-CA" sz="2800" dirty="0">
                <a:sym typeface="Wingdings" panose="05000000000000000000" pitchFamily="2" charset="2"/>
              </a:rPr>
              <a:t>+</a:t>
            </a:r>
            <a:r>
              <a:rPr lang="en-CA" sz="28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CA" sz="2800" dirty="0">
                <a:sym typeface="Wingdings" panose="05000000000000000000" pitchFamily="2" charset="2"/>
              </a:rPr>
              <a:t>NO (g) + 6 H</a:t>
            </a:r>
            <a:r>
              <a:rPr lang="en-CA" sz="2800" baseline="-25000" dirty="0">
                <a:sym typeface="Wingdings" panose="05000000000000000000" pitchFamily="2" charset="2"/>
              </a:rPr>
              <a:t>2</a:t>
            </a:r>
            <a:r>
              <a:rPr lang="en-CA" sz="2800" dirty="0">
                <a:sym typeface="Wingdings" panose="05000000000000000000" pitchFamily="2" charset="2"/>
              </a:rPr>
              <a:t>O</a:t>
            </a:r>
            <a:endParaRPr lang="en-CA" sz="2800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endParaRPr lang="en-CA" sz="28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1469300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/>
          <p:cNvSpPr/>
          <p:nvPr/>
        </p:nvSpPr>
        <p:spPr>
          <a:xfrm>
            <a:off x="1345721" y="5088906"/>
            <a:ext cx="8453887" cy="4770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Combine and cancel half-reactions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If we combine without cancelling:</a:t>
            </a:r>
          </a:p>
          <a:p>
            <a:endParaRPr lang="en-CA" dirty="0"/>
          </a:p>
          <a:p>
            <a:endParaRPr lang="en-CA" dirty="0"/>
          </a:p>
          <a:p>
            <a:endParaRPr lang="en-CA" dirty="0"/>
          </a:p>
          <a:p>
            <a:r>
              <a:rPr lang="en-CA" dirty="0"/>
              <a:t>If we combine with cancelling, the final balanced redox is:</a:t>
            </a:r>
          </a:p>
          <a:p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1171755" y="2762649"/>
            <a:ext cx="108649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Cu(s) + NO</a:t>
            </a:r>
            <a:r>
              <a:rPr lang="en-CA" sz="2800" baseline="-25000" dirty="0"/>
              <a:t>3</a:t>
            </a:r>
            <a:r>
              <a:rPr lang="en-CA" sz="2800" baseline="30000" dirty="0"/>
              <a:t>2- </a:t>
            </a:r>
            <a:r>
              <a:rPr lang="en-CA" sz="2800" dirty="0"/>
              <a:t>(</a:t>
            </a:r>
            <a:r>
              <a:rPr lang="en-CA" sz="2800" dirty="0" err="1"/>
              <a:t>aq</a:t>
            </a:r>
            <a:r>
              <a:rPr lang="en-CA" sz="2800" dirty="0"/>
              <a:t>) + 4 H</a:t>
            </a:r>
            <a:r>
              <a:rPr lang="en-CA" sz="2800" baseline="-25000" dirty="0"/>
              <a:t>3</a:t>
            </a:r>
            <a:r>
              <a:rPr lang="en-CA" sz="2800" dirty="0"/>
              <a:t>O</a:t>
            </a:r>
            <a:r>
              <a:rPr lang="en-CA" sz="2800" baseline="30000" dirty="0"/>
              <a:t>+</a:t>
            </a:r>
            <a:r>
              <a:rPr lang="en-CA" sz="2800" dirty="0"/>
              <a:t> + </a:t>
            </a:r>
            <a:r>
              <a:rPr lang="en-CA" sz="2800" strike="sngStrike" dirty="0">
                <a:solidFill>
                  <a:srgbClr val="FF0000"/>
                </a:solidFill>
              </a:rPr>
              <a:t>2 e</a:t>
            </a:r>
            <a:r>
              <a:rPr lang="en-CA" sz="2800" strike="sngStrike" baseline="30000" dirty="0">
                <a:solidFill>
                  <a:srgbClr val="FF0000"/>
                </a:solidFill>
              </a:rPr>
              <a:t>-</a:t>
            </a:r>
            <a:r>
              <a:rPr lang="en-CA" sz="2800" strike="sngStrike" dirty="0"/>
              <a:t> </a:t>
            </a:r>
            <a:r>
              <a:rPr lang="en-CA" sz="2800" dirty="0">
                <a:sym typeface="Wingdings" panose="05000000000000000000" pitchFamily="2" charset="2"/>
              </a:rPr>
              <a:t> Cu</a:t>
            </a:r>
            <a:r>
              <a:rPr lang="en-CA" sz="2800" baseline="30000" dirty="0">
                <a:sym typeface="Wingdings" panose="05000000000000000000" pitchFamily="2" charset="2"/>
              </a:rPr>
              <a:t>2+ </a:t>
            </a:r>
            <a:r>
              <a:rPr lang="en-CA" sz="2800" dirty="0">
                <a:sym typeface="Wingdings" panose="05000000000000000000" pitchFamily="2" charset="2"/>
              </a:rPr>
              <a:t>(</a:t>
            </a:r>
            <a:r>
              <a:rPr lang="en-CA" sz="2800" dirty="0" err="1">
                <a:sym typeface="Wingdings" panose="05000000000000000000" pitchFamily="2" charset="2"/>
              </a:rPr>
              <a:t>aq</a:t>
            </a:r>
            <a:r>
              <a:rPr lang="en-CA" sz="2800" dirty="0">
                <a:sym typeface="Wingdings" panose="05000000000000000000" pitchFamily="2" charset="2"/>
              </a:rPr>
              <a:t>) + </a:t>
            </a:r>
            <a:r>
              <a:rPr lang="en-CA" sz="2800" strike="sngStrike" dirty="0">
                <a:solidFill>
                  <a:srgbClr val="FF0000"/>
                </a:solidFill>
                <a:sym typeface="Wingdings" panose="05000000000000000000" pitchFamily="2" charset="2"/>
              </a:rPr>
              <a:t>2 e</a:t>
            </a:r>
            <a:r>
              <a:rPr lang="en-CA" sz="2800" strike="sngStrike" baseline="30000" dirty="0">
                <a:solidFill>
                  <a:srgbClr val="FF0000"/>
                </a:solidFill>
                <a:sym typeface="Wingdings" panose="05000000000000000000" pitchFamily="2" charset="2"/>
              </a:rPr>
              <a:t>- </a:t>
            </a:r>
            <a:r>
              <a:rPr lang="en-CA" sz="2800" dirty="0">
                <a:sym typeface="Wingdings" panose="05000000000000000000" pitchFamily="2" charset="2"/>
              </a:rPr>
              <a:t>+</a:t>
            </a:r>
            <a:r>
              <a:rPr lang="en-CA" sz="28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CA" sz="2800" dirty="0">
                <a:sym typeface="Wingdings" panose="05000000000000000000" pitchFamily="2" charset="2"/>
              </a:rPr>
              <a:t>NO (g) + 6 H</a:t>
            </a:r>
            <a:r>
              <a:rPr lang="en-CA" sz="2800" baseline="-25000" dirty="0">
                <a:sym typeface="Wingdings" panose="05000000000000000000" pitchFamily="2" charset="2"/>
              </a:rPr>
              <a:t>2</a:t>
            </a:r>
            <a:r>
              <a:rPr lang="en-CA" sz="2800" dirty="0">
                <a:sym typeface="Wingdings" panose="05000000000000000000" pitchFamily="2" charset="2"/>
              </a:rPr>
              <a:t>O</a:t>
            </a:r>
            <a:endParaRPr lang="en-CA" sz="2800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endParaRPr lang="en-CA" sz="2800" dirty="0">
              <a:sym typeface="Wingdings" panose="05000000000000000000" pitchFamily="2" charset="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9430" y="5088906"/>
            <a:ext cx="108649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/>
              <a:t>Cu(s) + NO</a:t>
            </a:r>
            <a:r>
              <a:rPr lang="en-CA" sz="2800" baseline="-25000" dirty="0"/>
              <a:t>3</a:t>
            </a:r>
            <a:r>
              <a:rPr lang="en-CA" sz="2800" baseline="30000" dirty="0"/>
              <a:t>2- </a:t>
            </a:r>
            <a:r>
              <a:rPr lang="en-CA" sz="2800" dirty="0"/>
              <a:t>(</a:t>
            </a:r>
            <a:r>
              <a:rPr lang="en-CA" sz="2800" dirty="0" err="1"/>
              <a:t>aq</a:t>
            </a:r>
            <a:r>
              <a:rPr lang="en-CA" sz="2800" dirty="0"/>
              <a:t>) + 4 H</a:t>
            </a:r>
            <a:r>
              <a:rPr lang="en-CA" sz="2800" baseline="-25000" dirty="0"/>
              <a:t>3</a:t>
            </a:r>
            <a:r>
              <a:rPr lang="en-CA" sz="2800" dirty="0"/>
              <a:t>O</a:t>
            </a:r>
            <a:r>
              <a:rPr lang="en-CA" sz="2800" baseline="30000" dirty="0"/>
              <a:t>+</a:t>
            </a:r>
            <a:r>
              <a:rPr lang="en-CA" sz="2800" dirty="0"/>
              <a:t> </a:t>
            </a:r>
            <a:r>
              <a:rPr lang="en-CA" sz="2800" dirty="0">
                <a:sym typeface="Wingdings" panose="05000000000000000000" pitchFamily="2" charset="2"/>
              </a:rPr>
              <a:t> Cu</a:t>
            </a:r>
            <a:r>
              <a:rPr lang="en-CA" sz="2800" baseline="30000" dirty="0">
                <a:sym typeface="Wingdings" panose="05000000000000000000" pitchFamily="2" charset="2"/>
              </a:rPr>
              <a:t>2+ </a:t>
            </a:r>
            <a:r>
              <a:rPr lang="en-CA" sz="2800" dirty="0">
                <a:sym typeface="Wingdings" panose="05000000000000000000" pitchFamily="2" charset="2"/>
              </a:rPr>
              <a:t>(</a:t>
            </a:r>
            <a:r>
              <a:rPr lang="en-CA" sz="2800" dirty="0" err="1">
                <a:sym typeface="Wingdings" panose="05000000000000000000" pitchFamily="2" charset="2"/>
              </a:rPr>
              <a:t>aq</a:t>
            </a:r>
            <a:r>
              <a:rPr lang="en-CA" sz="2800" dirty="0">
                <a:sym typeface="Wingdings" panose="05000000000000000000" pitchFamily="2" charset="2"/>
              </a:rPr>
              <a:t>) +</a:t>
            </a:r>
            <a:r>
              <a:rPr lang="en-CA" sz="28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en-CA" sz="2800" dirty="0">
                <a:sym typeface="Wingdings" panose="05000000000000000000" pitchFamily="2" charset="2"/>
              </a:rPr>
              <a:t>NO (g) + 6 H</a:t>
            </a:r>
            <a:r>
              <a:rPr lang="en-CA" sz="2800" baseline="-25000" dirty="0">
                <a:sym typeface="Wingdings" panose="05000000000000000000" pitchFamily="2" charset="2"/>
              </a:rPr>
              <a:t>2</a:t>
            </a:r>
            <a:r>
              <a:rPr lang="en-CA" sz="2800" dirty="0">
                <a:sym typeface="Wingdings" panose="05000000000000000000" pitchFamily="2" charset="2"/>
              </a:rPr>
              <a:t>O</a:t>
            </a:r>
            <a:endParaRPr lang="en-CA" sz="2800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endParaRPr lang="en-CA" sz="28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5414231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Final notes: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/>
              <a:t>To simplify the redox process, remember:</a:t>
            </a:r>
          </a:p>
          <a:p>
            <a:pPr lvl="1"/>
            <a:r>
              <a:rPr lang="en-CA" b="1" dirty="0"/>
              <a:t>First: </a:t>
            </a:r>
            <a:r>
              <a:rPr lang="en-CA" dirty="0"/>
              <a:t>Identify if it is a redox reaction</a:t>
            </a:r>
          </a:p>
          <a:p>
            <a:pPr lvl="2"/>
            <a:r>
              <a:rPr lang="en-CA" dirty="0"/>
              <a:t>Use the oxidation number strategy</a:t>
            </a:r>
          </a:p>
          <a:p>
            <a:pPr lvl="1"/>
            <a:r>
              <a:rPr lang="en-CA" b="1" dirty="0"/>
              <a:t>Second: </a:t>
            </a:r>
            <a:r>
              <a:rPr lang="en-CA" dirty="0"/>
              <a:t>separate half reactions</a:t>
            </a:r>
          </a:p>
          <a:p>
            <a:pPr lvl="2"/>
            <a:r>
              <a:rPr lang="en-CA" dirty="0"/>
              <a:t>Find the substance that is reduced and the substance that is oxidized</a:t>
            </a:r>
          </a:p>
          <a:p>
            <a:pPr lvl="1"/>
            <a:r>
              <a:rPr lang="en-CA" b="1" dirty="0"/>
              <a:t>Third: </a:t>
            </a:r>
            <a:r>
              <a:rPr lang="en-CA" dirty="0"/>
              <a:t>balance the half reactions</a:t>
            </a:r>
          </a:p>
          <a:p>
            <a:pPr lvl="2"/>
            <a:r>
              <a:rPr lang="en-CA" dirty="0"/>
              <a:t>Follow the strategy!</a:t>
            </a:r>
          </a:p>
          <a:p>
            <a:pPr lvl="1"/>
            <a:r>
              <a:rPr lang="en-CA" b="1" dirty="0"/>
              <a:t>Fourth: </a:t>
            </a:r>
            <a:r>
              <a:rPr lang="en-CA" dirty="0"/>
              <a:t>combine half reactions</a:t>
            </a:r>
          </a:p>
          <a:p>
            <a:pPr lvl="2"/>
            <a:r>
              <a:rPr lang="en-CA" dirty="0"/>
              <a:t>Remember to cancel!</a:t>
            </a:r>
          </a:p>
          <a:p>
            <a:pPr lvl="1"/>
            <a:r>
              <a:rPr lang="en-CA" b="1" dirty="0"/>
              <a:t>Fifth: </a:t>
            </a:r>
            <a:r>
              <a:rPr lang="en-CA" dirty="0"/>
              <a:t>relish the joy of balancing a redox reaction</a:t>
            </a:r>
          </a:p>
        </p:txBody>
      </p:sp>
    </p:spTree>
    <p:extLst>
      <p:ext uri="{BB962C8B-B14F-4D97-AF65-F5344CB8AC3E}">
        <p14:creationId xmlns:p14="http://schemas.microsoft.com/office/powerpoint/2010/main" val="39896140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3808" y="2912553"/>
            <a:ext cx="10515600" cy="57251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CA" sz="4400" dirty="0"/>
              <a:t>Now let’s do some practice problems!</a:t>
            </a:r>
          </a:p>
        </p:txBody>
      </p:sp>
    </p:spTree>
    <p:extLst>
      <p:ext uri="{BB962C8B-B14F-4D97-AF65-F5344CB8AC3E}">
        <p14:creationId xmlns:p14="http://schemas.microsoft.com/office/powerpoint/2010/main" val="16490856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1364</TotalTime>
  <Words>1656</Words>
  <Application>Microsoft Office PowerPoint</Application>
  <PresentationFormat>Widescreen</PresentationFormat>
  <Paragraphs>251</Paragraphs>
  <Slides>28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Wingdings</vt:lpstr>
      <vt:lpstr>Office Theme</vt:lpstr>
      <vt:lpstr>Redox chemistry</vt:lpstr>
      <vt:lpstr>Last week, we covered:</vt:lpstr>
      <vt:lpstr>Today’s class:</vt:lpstr>
      <vt:lpstr>But first, let’s finish the Haber-Bosch example from Wednesday’s class.</vt:lpstr>
      <vt:lpstr>Redox reaction</vt:lpstr>
      <vt:lpstr>Important characteristics of redox reactions</vt:lpstr>
      <vt:lpstr>Important characteristics of redox reactions</vt:lpstr>
      <vt:lpstr>Some examples of common oxidizing and reducing agents</vt:lpstr>
      <vt:lpstr>How do we identify redox reactions?</vt:lpstr>
      <vt:lpstr>Oxidation number and redox reaction </vt:lpstr>
      <vt:lpstr>Oxidation number and redox reaction</vt:lpstr>
      <vt:lpstr>Oxidation number and redox reaction</vt:lpstr>
      <vt:lpstr>Oxidation number and redox reaction</vt:lpstr>
      <vt:lpstr>Method for determining oxidation number</vt:lpstr>
      <vt:lpstr>Method for determining oxidation number</vt:lpstr>
      <vt:lpstr>Balancing redox reactions</vt:lpstr>
      <vt:lpstr>Balancing redox reactions using half-reaction strategy</vt:lpstr>
      <vt:lpstr>Rules for half-reaction strategy</vt:lpstr>
      <vt:lpstr>Rules for half-reaction strategy</vt:lpstr>
      <vt:lpstr>Rules for half-reaction strategy</vt:lpstr>
      <vt:lpstr>Rules for half-reaction strategy</vt:lpstr>
      <vt:lpstr>Rules for half-reaction strategy</vt:lpstr>
      <vt:lpstr>Rules for half-reaction strategy</vt:lpstr>
      <vt:lpstr>Rules for half-reaction strategy</vt:lpstr>
      <vt:lpstr>To finalized the half-reaction strategy, need to recombined half-reactions</vt:lpstr>
      <vt:lpstr>Combine and cancel half-reactions</vt:lpstr>
      <vt:lpstr>Final notes:</vt:lpstr>
      <vt:lpstr>PowerPoint Presentation</vt:lpstr>
    </vt:vector>
  </TitlesOfParts>
  <Company>University of Ottawa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Redox chemistry and behavior of gases</dc:title>
  <dc:creator>Matthew Lafreniere</dc:creator>
  <cp:lastModifiedBy>Jacob Cuthbert</cp:lastModifiedBy>
  <cp:revision>28</cp:revision>
  <dcterms:created xsi:type="dcterms:W3CDTF">2016-09-14T14:23:33Z</dcterms:created>
  <dcterms:modified xsi:type="dcterms:W3CDTF">2016-09-23T14:01:30Z</dcterms:modified>
</cp:coreProperties>
</file>