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xls" ContentType="application/vnd.ms-excel"/>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658" r:id="rId2"/>
  </p:sldMasterIdLst>
  <p:notesMasterIdLst>
    <p:notesMasterId r:id="rId22"/>
  </p:notesMasterIdLst>
  <p:handoutMasterIdLst>
    <p:handoutMasterId r:id="rId23"/>
  </p:handoutMasterIdLst>
  <p:sldIdLst>
    <p:sldId id="257" r:id="rId3"/>
    <p:sldId id="376" r:id="rId4"/>
    <p:sldId id="388" r:id="rId5"/>
    <p:sldId id="400" r:id="rId6"/>
    <p:sldId id="401" r:id="rId7"/>
    <p:sldId id="402" r:id="rId8"/>
    <p:sldId id="399" r:id="rId9"/>
    <p:sldId id="403" r:id="rId10"/>
    <p:sldId id="404" r:id="rId11"/>
    <p:sldId id="357" r:id="rId12"/>
    <p:sldId id="412" r:id="rId13"/>
    <p:sldId id="405" r:id="rId14"/>
    <p:sldId id="406" r:id="rId15"/>
    <p:sldId id="407" r:id="rId16"/>
    <p:sldId id="408" r:id="rId17"/>
    <p:sldId id="409" r:id="rId18"/>
    <p:sldId id="410" r:id="rId19"/>
    <p:sldId id="411" r:id="rId20"/>
    <p:sldId id="398" r:id="rId21"/>
  </p:sldIdLst>
  <p:sldSz cx="10080625" cy="7200900"/>
  <p:notesSz cx="7053263" cy="9309100"/>
  <p:defaultTextStyle>
    <a:defPPr>
      <a:defRPr lang="en-US"/>
    </a:defPPr>
    <a:lvl1pPr algn="l" rtl="0" fontAlgn="base">
      <a:spcBef>
        <a:spcPct val="0"/>
      </a:spcBef>
      <a:spcAft>
        <a:spcPct val="0"/>
      </a:spcAft>
      <a:defRPr sz="2400" kern="1200">
        <a:solidFill>
          <a:schemeClr val="tx1"/>
        </a:solidFill>
        <a:latin typeface="Times New Roman" pitchFamily="18" charset="0"/>
        <a:ea typeface="MS PGothic" pitchFamily="34" charset="-128"/>
        <a:cs typeface="+mn-cs"/>
      </a:defRPr>
    </a:lvl1pPr>
    <a:lvl2pPr marL="457200" algn="l" rtl="0" fontAlgn="base">
      <a:spcBef>
        <a:spcPct val="0"/>
      </a:spcBef>
      <a:spcAft>
        <a:spcPct val="0"/>
      </a:spcAft>
      <a:defRPr sz="2400" kern="1200">
        <a:solidFill>
          <a:schemeClr val="tx1"/>
        </a:solidFill>
        <a:latin typeface="Times New Roman" pitchFamily="18" charset="0"/>
        <a:ea typeface="MS PGothic" pitchFamily="34" charset="-128"/>
        <a:cs typeface="+mn-cs"/>
      </a:defRPr>
    </a:lvl2pPr>
    <a:lvl3pPr marL="914400" algn="l" rtl="0" fontAlgn="base">
      <a:spcBef>
        <a:spcPct val="0"/>
      </a:spcBef>
      <a:spcAft>
        <a:spcPct val="0"/>
      </a:spcAft>
      <a:defRPr sz="2400" kern="1200">
        <a:solidFill>
          <a:schemeClr val="tx1"/>
        </a:solidFill>
        <a:latin typeface="Times New Roman" pitchFamily="18" charset="0"/>
        <a:ea typeface="MS PGothic" pitchFamily="34" charset="-128"/>
        <a:cs typeface="+mn-cs"/>
      </a:defRPr>
    </a:lvl3pPr>
    <a:lvl4pPr marL="1371600" algn="l" rtl="0" fontAlgn="base">
      <a:spcBef>
        <a:spcPct val="0"/>
      </a:spcBef>
      <a:spcAft>
        <a:spcPct val="0"/>
      </a:spcAft>
      <a:defRPr sz="2400" kern="1200">
        <a:solidFill>
          <a:schemeClr val="tx1"/>
        </a:solidFill>
        <a:latin typeface="Times New Roman" pitchFamily="18" charset="0"/>
        <a:ea typeface="MS PGothic" pitchFamily="34" charset="-128"/>
        <a:cs typeface="+mn-cs"/>
      </a:defRPr>
    </a:lvl4pPr>
    <a:lvl5pPr marL="1828800" algn="l" rtl="0" fontAlgn="base">
      <a:spcBef>
        <a:spcPct val="0"/>
      </a:spcBef>
      <a:spcAft>
        <a:spcPct val="0"/>
      </a:spcAft>
      <a:defRPr sz="2400" kern="1200">
        <a:solidFill>
          <a:schemeClr val="tx1"/>
        </a:solidFill>
        <a:latin typeface="Times New Roman" pitchFamily="18" charset="0"/>
        <a:ea typeface="MS PGothic" pitchFamily="34" charset="-128"/>
        <a:cs typeface="+mn-cs"/>
      </a:defRPr>
    </a:lvl5pPr>
    <a:lvl6pPr marL="2286000" algn="l" defTabSz="914400" rtl="0" eaLnBrk="1" latinLnBrk="0" hangingPunct="1">
      <a:defRPr sz="2400" kern="1200">
        <a:solidFill>
          <a:schemeClr val="tx1"/>
        </a:solidFill>
        <a:latin typeface="Times New Roman" pitchFamily="18" charset="0"/>
        <a:ea typeface="MS PGothic" pitchFamily="34" charset="-128"/>
        <a:cs typeface="+mn-cs"/>
      </a:defRPr>
    </a:lvl6pPr>
    <a:lvl7pPr marL="2743200" algn="l" defTabSz="914400" rtl="0" eaLnBrk="1" latinLnBrk="0" hangingPunct="1">
      <a:defRPr sz="2400" kern="1200">
        <a:solidFill>
          <a:schemeClr val="tx1"/>
        </a:solidFill>
        <a:latin typeface="Times New Roman" pitchFamily="18" charset="0"/>
        <a:ea typeface="MS PGothic" pitchFamily="34" charset="-128"/>
        <a:cs typeface="+mn-cs"/>
      </a:defRPr>
    </a:lvl7pPr>
    <a:lvl8pPr marL="3200400" algn="l" defTabSz="914400" rtl="0" eaLnBrk="1" latinLnBrk="0" hangingPunct="1">
      <a:defRPr sz="2400" kern="1200">
        <a:solidFill>
          <a:schemeClr val="tx1"/>
        </a:solidFill>
        <a:latin typeface="Times New Roman" pitchFamily="18" charset="0"/>
        <a:ea typeface="MS PGothic" pitchFamily="34" charset="-128"/>
        <a:cs typeface="+mn-cs"/>
      </a:defRPr>
    </a:lvl8pPr>
    <a:lvl9pPr marL="3657600" algn="l" defTabSz="914400" rtl="0" eaLnBrk="1" latinLnBrk="0" hangingPunct="1">
      <a:defRPr sz="2400" kern="1200">
        <a:solidFill>
          <a:schemeClr val="tx1"/>
        </a:solidFill>
        <a:latin typeface="Times New Roman" pitchFamily="18" charset="0"/>
        <a:ea typeface="MS PGothic"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2" frameSlides="1"/>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1032" y="-96"/>
      </p:cViewPr>
      <p:guideLst>
        <p:guide orient="horz" pos="2268"/>
        <p:guide pos="3175"/>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oleObject" Target="file:///C:\Users\JamesBrander\Documents\Teaching\METext\Ch3New\Advertising%20Adjusted%20Data2.xls"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C:\Users\JamesBrander\Documents\Teaching\METext\Ch3New\Advertising%20Adjusted%20Data2.xls" TargetMode="External"/><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CA"/>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7.7670072794298758E-2"/>
          <c:y val="6.3768420251816518E-2"/>
          <c:w val="0.89075749657528425"/>
          <c:h val="0.7971037055698188"/>
        </c:manualLayout>
      </c:layout>
      <c:scatterChart>
        <c:scatterStyle val="lineMarker"/>
        <c:varyColors val="0"/>
        <c:ser>
          <c:idx val="0"/>
          <c:order val="0"/>
          <c:spPr>
            <a:ln w="28575">
              <a:noFill/>
            </a:ln>
          </c:spPr>
          <c:marker>
            <c:symbol val="circle"/>
            <c:size val="5"/>
            <c:spPr>
              <a:solidFill>
                <a:schemeClr val="tx1"/>
              </a:solidFill>
              <a:ln>
                <a:solidFill>
                  <a:srgbClr val="000080"/>
                </a:solidFill>
                <a:prstDash val="solid"/>
              </a:ln>
            </c:spPr>
          </c:marker>
          <c:trendline>
            <c:spPr>
              <a:ln w="25400">
                <a:solidFill>
                  <a:schemeClr val="tx2"/>
                </a:solidFill>
                <a:prstDash val="solid"/>
              </a:ln>
            </c:spPr>
            <c:trendlineType val="linear"/>
            <c:dispRSqr val="0"/>
            <c:dispEq val="0"/>
          </c:trendline>
          <c:xVal>
            <c:numRef>
              <c:f>Sheet8!$A$2:$A$18</c:f>
              <c:numCache>
                <c:formatCode>General</c:formatCode>
                <c:ptCount val="17"/>
                <c:pt idx="0">
                  <c:v>0.5</c:v>
                </c:pt>
                <c:pt idx="1">
                  <c:v>1</c:v>
                </c:pt>
                <c:pt idx="2">
                  <c:v>2</c:v>
                </c:pt>
                <c:pt idx="3">
                  <c:v>3</c:v>
                </c:pt>
                <c:pt idx="4">
                  <c:v>4</c:v>
                </c:pt>
                <c:pt idx="5">
                  <c:v>6</c:v>
                </c:pt>
                <c:pt idx="6">
                  <c:v>8</c:v>
                </c:pt>
                <c:pt idx="7">
                  <c:v>10</c:v>
                </c:pt>
                <c:pt idx="8">
                  <c:v>12</c:v>
                </c:pt>
                <c:pt idx="9">
                  <c:v>14</c:v>
                </c:pt>
                <c:pt idx="10">
                  <c:v>16</c:v>
                </c:pt>
              </c:numCache>
            </c:numRef>
          </c:xVal>
          <c:yVal>
            <c:numRef>
              <c:f>Sheet8!$B$2:$B$18</c:f>
              <c:numCache>
                <c:formatCode>0.0</c:formatCode>
                <c:ptCount val="17"/>
                <c:pt idx="0">
                  <c:v>4</c:v>
                </c:pt>
                <c:pt idx="1">
                  <c:v>5.0999999999999996</c:v>
                </c:pt>
                <c:pt idx="2">
                  <c:v>6.2</c:v>
                </c:pt>
                <c:pt idx="3">
                  <c:v>7.4173613213120824</c:v>
                </c:pt>
                <c:pt idx="4">
                  <c:v>8.7924459862137869</c:v>
                </c:pt>
                <c:pt idx="5">
                  <c:v>9.5</c:v>
                </c:pt>
                <c:pt idx="6">
                  <c:v>11</c:v>
                </c:pt>
                <c:pt idx="7">
                  <c:v>11.4</c:v>
                </c:pt>
                <c:pt idx="8">
                  <c:v>11.8</c:v>
                </c:pt>
                <c:pt idx="9">
                  <c:v>12.2</c:v>
                </c:pt>
                <c:pt idx="10">
                  <c:v>12.7</c:v>
                </c:pt>
              </c:numCache>
            </c:numRef>
          </c:yVal>
          <c:smooth val="0"/>
        </c:ser>
        <c:dLbls>
          <c:showLegendKey val="0"/>
          <c:showVal val="0"/>
          <c:showCatName val="0"/>
          <c:showSerName val="0"/>
          <c:showPercent val="0"/>
          <c:showBubbleSize val="0"/>
        </c:dLbls>
        <c:axId val="52323072"/>
        <c:axId val="52324608"/>
      </c:scatterChart>
      <c:valAx>
        <c:axId val="52323072"/>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75" b="0" i="0" u="none" strike="noStrike" baseline="0">
                <a:solidFill>
                  <a:srgbClr val="000000"/>
                </a:solidFill>
                <a:latin typeface="Times New Roman"/>
                <a:ea typeface="Times New Roman"/>
                <a:cs typeface="Times New Roman"/>
              </a:defRPr>
            </a:pPr>
            <a:endParaRPr lang="en-US"/>
          </a:p>
        </c:txPr>
        <c:crossAx val="52324608"/>
        <c:crosses val="autoZero"/>
        <c:crossBetween val="midCat"/>
      </c:valAx>
      <c:valAx>
        <c:axId val="52324608"/>
        <c:scaling>
          <c:orientation val="minMax"/>
          <c:max val="15"/>
        </c:scaling>
        <c:delete val="0"/>
        <c:axPos val="l"/>
        <c:numFmt formatCode="0.0" sourceLinked="1"/>
        <c:majorTickMark val="out"/>
        <c:minorTickMark val="none"/>
        <c:tickLblPos val="nextTo"/>
        <c:spPr>
          <a:ln w="3175">
            <a:solidFill>
              <a:srgbClr val="000000"/>
            </a:solidFill>
            <a:prstDash val="solid"/>
          </a:ln>
        </c:spPr>
        <c:txPr>
          <a:bodyPr rot="0" vert="horz"/>
          <a:lstStyle/>
          <a:p>
            <a:pPr>
              <a:defRPr sz="875" b="0" i="0" u="none" strike="noStrike" baseline="0">
                <a:solidFill>
                  <a:srgbClr val="000000"/>
                </a:solidFill>
                <a:latin typeface="Times New Roman"/>
                <a:ea typeface="Times New Roman"/>
                <a:cs typeface="Times New Roman"/>
              </a:defRPr>
            </a:pPr>
            <a:endParaRPr lang="en-US"/>
          </a:p>
        </c:txPr>
        <c:crossAx val="52323072"/>
        <c:crosses val="autoZero"/>
        <c:crossBetween val="midCat"/>
        <c:majorUnit val="5"/>
      </c:valAx>
      <c:spPr>
        <a:noFill/>
        <a:ln w="25400">
          <a:noFill/>
        </a:ln>
      </c:spPr>
    </c:plotArea>
    <c:plotVisOnly val="1"/>
    <c:dispBlanksAs val="gap"/>
    <c:showDLblsOverMax val="0"/>
  </c:chart>
  <c:spPr>
    <a:solidFill>
      <a:srgbClr val="FFFFFF"/>
    </a:solidFill>
    <a:ln w="0">
      <a:noFill/>
      <a:prstDash val="solid"/>
    </a:ln>
  </c:spPr>
  <c:txPr>
    <a:bodyPr/>
    <a:lstStyle/>
    <a:p>
      <a:pPr>
        <a:defRPr sz="875" b="0" i="0" u="none" strike="noStrike" baseline="0">
          <a:solidFill>
            <a:srgbClr val="000000"/>
          </a:solidFill>
          <a:latin typeface="Times New Roman"/>
          <a:ea typeface="Times New Roman"/>
          <a:cs typeface="Times New Roman"/>
        </a:defRPr>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CA"/>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7.4433774578047007E-2"/>
          <c:y val="7.7160726395900839E-2"/>
          <c:w val="0.88996904386795117"/>
          <c:h val="0.7962986964056975"/>
        </c:manualLayout>
      </c:layout>
      <c:scatterChart>
        <c:scatterStyle val="lineMarker"/>
        <c:varyColors val="0"/>
        <c:ser>
          <c:idx val="0"/>
          <c:order val="0"/>
          <c:spPr>
            <a:ln w="28575">
              <a:noFill/>
            </a:ln>
          </c:spPr>
          <c:marker>
            <c:symbol val="circle"/>
            <c:size val="5"/>
            <c:spPr>
              <a:solidFill>
                <a:schemeClr val="tx1"/>
              </a:solidFill>
              <a:ln>
                <a:solidFill>
                  <a:srgbClr val="000080"/>
                </a:solidFill>
                <a:prstDash val="solid"/>
              </a:ln>
            </c:spPr>
          </c:marker>
          <c:trendline>
            <c:spPr>
              <a:ln w="25400">
                <a:solidFill>
                  <a:schemeClr val="tx2"/>
                </a:solidFill>
                <a:prstDash val="solid"/>
              </a:ln>
            </c:spPr>
            <c:trendlineType val="poly"/>
            <c:order val="2"/>
            <c:dispRSqr val="0"/>
            <c:dispEq val="0"/>
          </c:trendline>
          <c:xVal>
            <c:numRef>
              <c:f>Sheet8!$A$2:$A$18</c:f>
              <c:numCache>
                <c:formatCode>General</c:formatCode>
                <c:ptCount val="17"/>
                <c:pt idx="0">
                  <c:v>0.5</c:v>
                </c:pt>
                <c:pt idx="1">
                  <c:v>1</c:v>
                </c:pt>
                <c:pt idx="2">
                  <c:v>2</c:v>
                </c:pt>
                <c:pt idx="3">
                  <c:v>3</c:v>
                </c:pt>
                <c:pt idx="4">
                  <c:v>4</c:v>
                </c:pt>
                <c:pt idx="5">
                  <c:v>6</c:v>
                </c:pt>
                <c:pt idx="6">
                  <c:v>8</c:v>
                </c:pt>
                <c:pt idx="7">
                  <c:v>10</c:v>
                </c:pt>
                <c:pt idx="8">
                  <c:v>12</c:v>
                </c:pt>
                <c:pt idx="9">
                  <c:v>14</c:v>
                </c:pt>
                <c:pt idx="10">
                  <c:v>16</c:v>
                </c:pt>
              </c:numCache>
            </c:numRef>
          </c:xVal>
          <c:yVal>
            <c:numRef>
              <c:f>Sheet8!$B$2:$B$18</c:f>
              <c:numCache>
                <c:formatCode>0.0</c:formatCode>
                <c:ptCount val="17"/>
                <c:pt idx="0">
                  <c:v>4</c:v>
                </c:pt>
                <c:pt idx="1">
                  <c:v>5.0999999999999996</c:v>
                </c:pt>
                <c:pt idx="2">
                  <c:v>6.2</c:v>
                </c:pt>
                <c:pt idx="3">
                  <c:v>7.4173613213120824</c:v>
                </c:pt>
                <c:pt idx="4">
                  <c:v>8.7924459862137869</c:v>
                </c:pt>
                <c:pt idx="5">
                  <c:v>9.5</c:v>
                </c:pt>
                <c:pt idx="6">
                  <c:v>11</c:v>
                </c:pt>
                <c:pt idx="7">
                  <c:v>11.4</c:v>
                </c:pt>
                <c:pt idx="8">
                  <c:v>11.8</c:v>
                </c:pt>
                <c:pt idx="9">
                  <c:v>12.2</c:v>
                </c:pt>
                <c:pt idx="10">
                  <c:v>12.7</c:v>
                </c:pt>
              </c:numCache>
            </c:numRef>
          </c:yVal>
          <c:smooth val="0"/>
        </c:ser>
        <c:dLbls>
          <c:showLegendKey val="0"/>
          <c:showVal val="0"/>
          <c:showCatName val="0"/>
          <c:showSerName val="0"/>
          <c:showPercent val="0"/>
          <c:showBubbleSize val="0"/>
        </c:dLbls>
        <c:axId val="52181248"/>
        <c:axId val="52187136"/>
      </c:scatterChart>
      <c:valAx>
        <c:axId val="52181248"/>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25" b="0" i="0" u="none" strike="noStrike" baseline="0">
                <a:solidFill>
                  <a:srgbClr val="000000"/>
                </a:solidFill>
                <a:latin typeface="Times New Roman"/>
                <a:ea typeface="Times New Roman"/>
                <a:cs typeface="Times New Roman"/>
              </a:defRPr>
            </a:pPr>
            <a:endParaRPr lang="en-US"/>
          </a:p>
        </c:txPr>
        <c:crossAx val="52187136"/>
        <c:crosses val="autoZero"/>
        <c:crossBetween val="midCat"/>
      </c:valAx>
      <c:valAx>
        <c:axId val="52187136"/>
        <c:scaling>
          <c:orientation val="minMax"/>
          <c:max val="15"/>
        </c:scaling>
        <c:delete val="0"/>
        <c:axPos val="l"/>
        <c:numFmt formatCode="0.0" sourceLinked="1"/>
        <c:majorTickMark val="out"/>
        <c:minorTickMark val="none"/>
        <c:tickLblPos val="nextTo"/>
        <c:spPr>
          <a:ln w="3175">
            <a:solidFill>
              <a:srgbClr val="000000"/>
            </a:solidFill>
            <a:prstDash val="solid"/>
          </a:ln>
        </c:spPr>
        <c:txPr>
          <a:bodyPr rot="0" vert="horz"/>
          <a:lstStyle/>
          <a:p>
            <a:pPr>
              <a:defRPr sz="825" b="0" i="0" u="none" strike="noStrike" baseline="0">
                <a:solidFill>
                  <a:srgbClr val="000000"/>
                </a:solidFill>
                <a:latin typeface="Times New Roman"/>
                <a:ea typeface="Times New Roman"/>
                <a:cs typeface="Times New Roman"/>
              </a:defRPr>
            </a:pPr>
            <a:endParaRPr lang="en-US"/>
          </a:p>
        </c:txPr>
        <c:crossAx val="52181248"/>
        <c:crosses val="autoZero"/>
        <c:crossBetween val="midCat"/>
        <c:majorUnit val="5"/>
      </c:valAx>
      <c:spPr>
        <a:solidFill>
          <a:srgbClr val="FFFFFF"/>
        </a:solidFill>
        <a:ln w="12700">
          <a:noFill/>
          <a:prstDash val="solid"/>
        </a:ln>
      </c:spPr>
    </c:plotArea>
    <c:plotVisOnly val="1"/>
    <c:dispBlanksAs val="gap"/>
    <c:showDLblsOverMax val="0"/>
  </c:chart>
  <c:spPr>
    <a:solidFill>
      <a:srgbClr val="FFFFFF"/>
    </a:solidFill>
    <a:ln w="3175">
      <a:noFill/>
      <a:prstDash val="solid"/>
    </a:ln>
  </c:spPr>
  <c:txPr>
    <a:bodyPr/>
    <a:lstStyle/>
    <a:p>
      <a:pPr>
        <a:defRPr sz="825" b="0" i="0" u="none" strike="noStrike" baseline="0">
          <a:solidFill>
            <a:srgbClr val="000000"/>
          </a:solidFill>
          <a:latin typeface="Times New Roman"/>
          <a:ea typeface="Times New Roman"/>
          <a:cs typeface="Times New Roman"/>
        </a:defRPr>
      </a:pPr>
      <a:endParaRPr lang="en-US"/>
    </a:p>
  </c:txPr>
  <c:externalData r:id="rId2">
    <c:autoUpdate val="0"/>
  </c:externalData>
</c:chartSpace>
</file>

<file path=ppt/drawings/_rels/vmlDrawing1.v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image" Target="../media/image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0834" name="Rectangle 2"/>
          <p:cNvSpPr>
            <a:spLocks noGrp="1" noChangeArrowheads="1"/>
          </p:cNvSpPr>
          <p:nvPr>
            <p:ph type="hdr" sz="quarter"/>
          </p:nvPr>
        </p:nvSpPr>
        <p:spPr bwMode="auto">
          <a:xfrm>
            <a:off x="0" y="1"/>
            <a:ext cx="3056721" cy="464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483" tIns="46741" rIns="93483" bIns="46741" numCol="1" anchor="t" anchorCtr="0" compatLnSpc="1">
            <a:prstTxWarp prst="textNoShape">
              <a:avLst/>
            </a:prstTxWarp>
          </a:bodyPr>
          <a:lstStyle>
            <a:lvl1pPr defTabSz="935077">
              <a:defRPr sz="1300">
                <a:latin typeface="Times New Roman" pitchFamily="18" charset="0"/>
                <a:ea typeface="+mn-ea"/>
                <a:cs typeface="+mn-cs"/>
              </a:defRPr>
            </a:lvl1pPr>
          </a:lstStyle>
          <a:p>
            <a:pPr>
              <a:defRPr/>
            </a:pPr>
            <a:endParaRPr lang="en-US"/>
          </a:p>
        </p:txBody>
      </p:sp>
      <p:sp>
        <p:nvSpPr>
          <p:cNvPr id="120835" name="Rectangle 3"/>
          <p:cNvSpPr>
            <a:spLocks noGrp="1" noChangeArrowheads="1"/>
          </p:cNvSpPr>
          <p:nvPr>
            <p:ph type="dt" sz="quarter" idx="1"/>
          </p:nvPr>
        </p:nvSpPr>
        <p:spPr bwMode="auto">
          <a:xfrm>
            <a:off x="3996544" y="1"/>
            <a:ext cx="3056720" cy="464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483" tIns="46741" rIns="93483" bIns="46741" numCol="1" anchor="t" anchorCtr="0" compatLnSpc="1">
            <a:prstTxWarp prst="textNoShape">
              <a:avLst/>
            </a:prstTxWarp>
          </a:bodyPr>
          <a:lstStyle>
            <a:lvl1pPr algn="r" defTabSz="935077">
              <a:defRPr sz="1300">
                <a:latin typeface="Times New Roman" pitchFamily="18" charset="0"/>
                <a:ea typeface="+mn-ea"/>
                <a:cs typeface="+mn-cs"/>
              </a:defRPr>
            </a:lvl1pPr>
          </a:lstStyle>
          <a:p>
            <a:pPr>
              <a:defRPr/>
            </a:pPr>
            <a:endParaRPr lang="en-US"/>
          </a:p>
        </p:txBody>
      </p:sp>
      <p:sp>
        <p:nvSpPr>
          <p:cNvPr id="120836" name="Rectangle 4"/>
          <p:cNvSpPr>
            <a:spLocks noGrp="1" noChangeArrowheads="1"/>
          </p:cNvSpPr>
          <p:nvPr>
            <p:ph type="ftr" sz="quarter" idx="2"/>
          </p:nvPr>
        </p:nvSpPr>
        <p:spPr bwMode="auto">
          <a:xfrm>
            <a:off x="0" y="8844261"/>
            <a:ext cx="3056721" cy="464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483" tIns="46741" rIns="93483" bIns="46741" numCol="1" anchor="b" anchorCtr="0" compatLnSpc="1">
            <a:prstTxWarp prst="textNoShape">
              <a:avLst/>
            </a:prstTxWarp>
          </a:bodyPr>
          <a:lstStyle>
            <a:lvl1pPr defTabSz="935077">
              <a:defRPr sz="1300">
                <a:latin typeface="Times New Roman" pitchFamily="18" charset="0"/>
                <a:ea typeface="+mn-ea"/>
                <a:cs typeface="+mn-cs"/>
              </a:defRPr>
            </a:lvl1pPr>
          </a:lstStyle>
          <a:p>
            <a:pPr>
              <a:defRPr/>
            </a:pPr>
            <a:endParaRPr lang="en-US"/>
          </a:p>
        </p:txBody>
      </p:sp>
      <p:sp>
        <p:nvSpPr>
          <p:cNvPr id="120837" name="Rectangle 5"/>
          <p:cNvSpPr>
            <a:spLocks noGrp="1" noChangeArrowheads="1"/>
          </p:cNvSpPr>
          <p:nvPr>
            <p:ph type="sldNum" sz="quarter" idx="3"/>
          </p:nvPr>
        </p:nvSpPr>
        <p:spPr bwMode="auto">
          <a:xfrm>
            <a:off x="3996544" y="8844261"/>
            <a:ext cx="3056720" cy="464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483" tIns="46741" rIns="93483" bIns="46741" numCol="1" anchor="b" anchorCtr="0" compatLnSpc="1">
            <a:prstTxWarp prst="textNoShape">
              <a:avLst/>
            </a:prstTxWarp>
          </a:bodyPr>
          <a:lstStyle>
            <a:lvl1pPr algn="r" defTabSz="935077">
              <a:defRPr sz="1300"/>
            </a:lvl1pPr>
          </a:lstStyle>
          <a:p>
            <a:fld id="{7F57ED25-0363-4AA6-835E-B47ABFA77F69}" type="slidenum">
              <a:rPr lang="en-US"/>
              <a:pPr/>
              <a:t>‹#›</a:t>
            </a:fld>
            <a:endParaRPr lang="en-US"/>
          </a:p>
        </p:txBody>
      </p:sp>
    </p:spTree>
    <p:extLst>
      <p:ext uri="{BB962C8B-B14F-4D97-AF65-F5344CB8AC3E}">
        <p14:creationId xmlns:p14="http://schemas.microsoft.com/office/powerpoint/2010/main" val="47348953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7330" name="Rectangle 2"/>
          <p:cNvSpPr>
            <a:spLocks noGrp="1" noChangeArrowheads="1"/>
          </p:cNvSpPr>
          <p:nvPr>
            <p:ph type="hdr" sz="quarter"/>
          </p:nvPr>
        </p:nvSpPr>
        <p:spPr bwMode="auto">
          <a:xfrm>
            <a:off x="0" y="1"/>
            <a:ext cx="3056721" cy="464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483" tIns="46741" rIns="93483" bIns="46741" numCol="1" anchor="t" anchorCtr="0" compatLnSpc="1">
            <a:prstTxWarp prst="textNoShape">
              <a:avLst/>
            </a:prstTxWarp>
          </a:bodyPr>
          <a:lstStyle>
            <a:lvl1pPr defTabSz="935077">
              <a:defRPr sz="1300">
                <a:latin typeface="Times New Roman" pitchFamily="18" charset="0"/>
                <a:ea typeface="+mn-ea"/>
                <a:cs typeface="+mn-cs"/>
              </a:defRPr>
            </a:lvl1pPr>
          </a:lstStyle>
          <a:p>
            <a:pPr>
              <a:defRPr/>
            </a:pPr>
            <a:endParaRPr lang="en-US"/>
          </a:p>
        </p:txBody>
      </p:sp>
      <p:sp>
        <p:nvSpPr>
          <p:cNvPr id="227331" name="Rectangle 3"/>
          <p:cNvSpPr>
            <a:spLocks noGrp="1" noChangeArrowheads="1"/>
          </p:cNvSpPr>
          <p:nvPr>
            <p:ph type="dt" idx="1"/>
          </p:nvPr>
        </p:nvSpPr>
        <p:spPr bwMode="auto">
          <a:xfrm>
            <a:off x="3995012" y="1"/>
            <a:ext cx="3056721" cy="464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483" tIns="46741" rIns="93483" bIns="46741" numCol="1" anchor="t" anchorCtr="0" compatLnSpc="1">
            <a:prstTxWarp prst="textNoShape">
              <a:avLst/>
            </a:prstTxWarp>
          </a:bodyPr>
          <a:lstStyle>
            <a:lvl1pPr algn="r" defTabSz="935077">
              <a:defRPr sz="1300">
                <a:latin typeface="Times New Roman" pitchFamily="18" charset="0"/>
                <a:ea typeface="+mn-ea"/>
                <a:cs typeface="+mn-cs"/>
              </a:defRPr>
            </a:lvl1pPr>
          </a:lstStyle>
          <a:p>
            <a:pPr>
              <a:defRPr/>
            </a:pPr>
            <a:endParaRPr lang="en-US"/>
          </a:p>
        </p:txBody>
      </p:sp>
      <p:sp>
        <p:nvSpPr>
          <p:cNvPr id="19460" name="Rectangle 4"/>
          <p:cNvSpPr>
            <a:spLocks noGrp="1" noRot="1" noChangeAspect="1" noChangeArrowheads="1" noTextEdit="1"/>
          </p:cNvSpPr>
          <p:nvPr>
            <p:ph type="sldImg" idx="2"/>
          </p:nvPr>
        </p:nvSpPr>
        <p:spPr bwMode="auto">
          <a:xfrm>
            <a:off x="1085850" y="698500"/>
            <a:ext cx="4886325" cy="3490913"/>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 uri="{53640926-AAD7-44D8-BBD7-CCE9431645EC}">
              <a14:shadowObscured xmlns:a14="http://schemas.microsoft.com/office/drawing/2010/main" val="1"/>
            </a:ext>
            <a:ext uri="{FAA26D3D-D897-4be2-8F04-BA451C77F1D7}">
              <ma14:placeholderFlag xmlns:ma14="http://schemas.microsoft.com/office/mac/drawingml/2011/main" xmlns="" val="1"/>
            </a:ext>
          </a:extLst>
        </p:spPr>
      </p:sp>
      <p:sp>
        <p:nvSpPr>
          <p:cNvPr id="227333" name="Rectangle 5"/>
          <p:cNvSpPr>
            <a:spLocks noGrp="1" noChangeArrowheads="1"/>
          </p:cNvSpPr>
          <p:nvPr>
            <p:ph type="body" sz="quarter" idx="3"/>
          </p:nvPr>
        </p:nvSpPr>
        <p:spPr bwMode="auto">
          <a:xfrm>
            <a:off x="705633" y="4422131"/>
            <a:ext cx="5641998" cy="4188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483" tIns="46741" rIns="93483" bIns="46741"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27334" name="Rectangle 6"/>
          <p:cNvSpPr>
            <a:spLocks noGrp="1" noChangeArrowheads="1"/>
          </p:cNvSpPr>
          <p:nvPr>
            <p:ph type="ftr" sz="quarter" idx="4"/>
          </p:nvPr>
        </p:nvSpPr>
        <p:spPr bwMode="auto">
          <a:xfrm>
            <a:off x="0" y="8842723"/>
            <a:ext cx="3056721" cy="464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483" tIns="46741" rIns="93483" bIns="46741" numCol="1" anchor="b" anchorCtr="0" compatLnSpc="1">
            <a:prstTxWarp prst="textNoShape">
              <a:avLst/>
            </a:prstTxWarp>
          </a:bodyPr>
          <a:lstStyle>
            <a:lvl1pPr defTabSz="935077">
              <a:defRPr sz="1300">
                <a:latin typeface="Times New Roman" pitchFamily="18" charset="0"/>
                <a:ea typeface="+mn-ea"/>
                <a:cs typeface="+mn-cs"/>
              </a:defRPr>
            </a:lvl1pPr>
          </a:lstStyle>
          <a:p>
            <a:pPr>
              <a:defRPr/>
            </a:pPr>
            <a:endParaRPr lang="en-US"/>
          </a:p>
        </p:txBody>
      </p:sp>
      <p:sp>
        <p:nvSpPr>
          <p:cNvPr id="227335" name="Rectangle 7"/>
          <p:cNvSpPr>
            <a:spLocks noGrp="1" noChangeArrowheads="1"/>
          </p:cNvSpPr>
          <p:nvPr>
            <p:ph type="sldNum" sz="quarter" idx="5"/>
          </p:nvPr>
        </p:nvSpPr>
        <p:spPr bwMode="auto">
          <a:xfrm>
            <a:off x="3995012" y="8842723"/>
            <a:ext cx="3056721" cy="464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483" tIns="46741" rIns="93483" bIns="46741" numCol="1" anchor="b" anchorCtr="0" compatLnSpc="1">
            <a:prstTxWarp prst="textNoShape">
              <a:avLst/>
            </a:prstTxWarp>
          </a:bodyPr>
          <a:lstStyle>
            <a:lvl1pPr algn="r" defTabSz="935077">
              <a:defRPr sz="1300"/>
            </a:lvl1pPr>
          </a:lstStyle>
          <a:p>
            <a:fld id="{B2036E20-0247-40AE-A89E-3211DB76D596}" type="slidenum">
              <a:rPr lang="en-US"/>
              <a:pPr/>
              <a:t>‹#›</a:t>
            </a:fld>
            <a:endParaRPr lang="en-US"/>
          </a:p>
        </p:txBody>
      </p:sp>
    </p:spTree>
    <p:extLst>
      <p:ext uri="{BB962C8B-B14F-4D97-AF65-F5344CB8AC3E}">
        <p14:creationId xmlns:p14="http://schemas.microsoft.com/office/powerpoint/2010/main" val="65999216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S PGothic" pitchFamily="34" charset="-128"/>
        <a:cs typeface="MS PGothic" charset="0"/>
      </a:defRPr>
    </a:lvl1pPr>
    <a:lvl2pPr marL="457200" algn="l" rtl="0" eaLnBrk="0" fontAlgn="base" hangingPunct="0">
      <a:spcBef>
        <a:spcPct val="30000"/>
      </a:spcBef>
      <a:spcAft>
        <a:spcPct val="0"/>
      </a:spcAft>
      <a:defRPr sz="1200" kern="1200">
        <a:solidFill>
          <a:schemeClr val="tx1"/>
        </a:solidFill>
        <a:latin typeface="Times New Roman" pitchFamily="18" charset="0"/>
        <a:ea typeface="MS PGothic" pitchFamily="34" charset="-128"/>
        <a:cs typeface="MS PGothic" charset="0"/>
      </a:defRPr>
    </a:lvl2pPr>
    <a:lvl3pPr marL="914400" algn="l" rtl="0" eaLnBrk="0" fontAlgn="base" hangingPunct="0">
      <a:spcBef>
        <a:spcPct val="30000"/>
      </a:spcBef>
      <a:spcAft>
        <a:spcPct val="0"/>
      </a:spcAft>
      <a:defRPr sz="1200" kern="1200">
        <a:solidFill>
          <a:schemeClr val="tx1"/>
        </a:solidFill>
        <a:latin typeface="Times New Roman" pitchFamily="18" charset="0"/>
        <a:ea typeface="MS PGothic" pitchFamily="34" charset="-128"/>
        <a:cs typeface="MS PGothic" charset="0"/>
      </a:defRPr>
    </a:lvl3pPr>
    <a:lvl4pPr marL="1371600" algn="l" rtl="0" eaLnBrk="0" fontAlgn="base" hangingPunct="0">
      <a:spcBef>
        <a:spcPct val="30000"/>
      </a:spcBef>
      <a:spcAft>
        <a:spcPct val="0"/>
      </a:spcAft>
      <a:defRPr sz="1200" kern="1200">
        <a:solidFill>
          <a:schemeClr val="tx1"/>
        </a:solidFill>
        <a:latin typeface="Times New Roman" pitchFamily="18" charset="0"/>
        <a:ea typeface="MS PGothic" pitchFamily="34" charset="-128"/>
        <a:cs typeface="MS PGothic" charset="0"/>
      </a:defRPr>
    </a:lvl4pPr>
    <a:lvl5pPr marL="1828800" algn="l" rtl="0" eaLnBrk="0" fontAlgn="base" hangingPunct="0">
      <a:spcBef>
        <a:spcPct val="30000"/>
      </a:spcBef>
      <a:spcAft>
        <a:spcPct val="0"/>
      </a:spcAft>
      <a:defRPr sz="1200" kern="1200">
        <a:solidFill>
          <a:schemeClr val="tx1"/>
        </a:solidFill>
        <a:latin typeface="Times New Roman" pitchFamily="18" charset="0"/>
        <a:ea typeface="MS PGothic" pitchFamily="34" charset="-128"/>
        <a:cs typeface="MS PGothic"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lvl1pPr defTabSz="935077" eaLnBrk="0" hangingPunct="0">
              <a:defRPr sz="2300">
                <a:solidFill>
                  <a:schemeClr val="tx1"/>
                </a:solidFill>
                <a:latin typeface="Times New Roman" pitchFamily="18" charset="0"/>
                <a:ea typeface="MS PGothic" pitchFamily="34" charset="-128"/>
              </a:defRPr>
            </a:lvl1pPr>
            <a:lvl2pPr marL="718581" indent="-276377" defTabSz="935077" eaLnBrk="0" hangingPunct="0">
              <a:defRPr sz="2300">
                <a:solidFill>
                  <a:schemeClr val="tx1"/>
                </a:solidFill>
                <a:latin typeface="Times New Roman" pitchFamily="18" charset="0"/>
                <a:ea typeface="MS PGothic" pitchFamily="34" charset="-128"/>
              </a:defRPr>
            </a:lvl2pPr>
            <a:lvl3pPr marL="1105510" indent="-221102" defTabSz="935077" eaLnBrk="0" hangingPunct="0">
              <a:defRPr sz="2300">
                <a:solidFill>
                  <a:schemeClr val="tx1"/>
                </a:solidFill>
                <a:latin typeface="Times New Roman" pitchFamily="18" charset="0"/>
                <a:ea typeface="MS PGothic" pitchFamily="34" charset="-128"/>
              </a:defRPr>
            </a:lvl3pPr>
            <a:lvl4pPr marL="1547713" indent="-221102" defTabSz="935077" eaLnBrk="0" hangingPunct="0">
              <a:defRPr sz="2300">
                <a:solidFill>
                  <a:schemeClr val="tx1"/>
                </a:solidFill>
                <a:latin typeface="Times New Roman" pitchFamily="18" charset="0"/>
                <a:ea typeface="MS PGothic" pitchFamily="34" charset="-128"/>
              </a:defRPr>
            </a:lvl4pPr>
            <a:lvl5pPr marL="1989917" indent="-221102" defTabSz="935077" eaLnBrk="0" hangingPunct="0">
              <a:defRPr sz="2300">
                <a:solidFill>
                  <a:schemeClr val="tx1"/>
                </a:solidFill>
                <a:latin typeface="Times New Roman" pitchFamily="18" charset="0"/>
                <a:ea typeface="MS PGothic" pitchFamily="34" charset="-128"/>
              </a:defRPr>
            </a:lvl5pPr>
            <a:lvl6pPr marL="2432121" indent="-221102" defTabSz="935077" eaLnBrk="0" fontAlgn="base" hangingPunct="0">
              <a:spcBef>
                <a:spcPct val="0"/>
              </a:spcBef>
              <a:spcAft>
                <a:spcPct val="0"/>
              </a:spcAft>
              <a:defRPr sz="2300">
                <a:solidFill>
                  <a:schemeClr val="tx1"/>
                </a:solidFill>
                <a:latin typeface="Times New Roman" pitchFamily="18" charset="0"/>
                <a:ea typeface="MS PGothic" pitchFamily="34" charset="-128"/>
              </a:defRPr>
            </a:lvl6pPr>
            <a:lvl7pPr marL="2874325" indent="-221102" defTabSz="935077" eaLnBrk="0" fontAlgn="base" hangingPunct="0">
              <a:spcBef>
                <a:spcPct val="0"/>
              </a:spcBef>
              <a:spcAft>
                <a:spcPct val="0"/>
              </a:spcAft>
              <a:defRPr sz="2300">
                <a:solidFill>
                  <a:schemeClr val="tx1"/>
                </a:solidFill>
                <a:latin typeface="Times New Roman" pitchFamily="18" charset="0"/>
                <a:ea typeface="MS PGothic" pitchFamily="34" charset="-128"/>
              </a:defRPr>
            </a:lvl7pPr>
            <a:lvl8pPr marL="3316529" indent="-221102" defTabSz="935077" eaLnBrk="0" fontAlgn="base" hangingPunct="0">
              <a:spcBef>
                <a:spcPct val="0"/>
              </a:spcBef>
              <a:spcAft>
                <a:spcPct val="0"/>
              </a:spcAft>
              <a:defRPr sz="2300">
                <a:solidFill>
                  <a:schemeClr val="tx1"/>
                </a:solidFill>
                <a:latin typeface="Times New Roman" pitchFamily="18" charset="0"/>
                <a:ea typeface="MS PGothic" pitchFamily="34" charset="-128"/>
              </a:defRPr>
            </a:lvl8pPr>
            <a:lvl9pPr marL="3758733" indent="-221102" defTabSz="935077" eaLnBrk="0" fontAlgn="base" hangingPunct="0">
              <a:spcBef>
                <a:spcPct val="0"/>
              </a:spcBef>
              <a:spcAft>
                <a:spcPct val="0"/>
              </a:spcAft>
              <a:defRPr sz="2300">
                <a:solidFill>
                  <a:schemeClr val="tx1"/>
                </a:solidFill>
                <a:latin typeface="Times New Roman" pitchFamily="18" charset="0"/>
                <a:ea typeface="MS PGothic" pitchFamily="34" charset="-128"/>
              </a:defRPr>
            </a:lvl9pPr>
          </a:lstStyle>
          <a:p>
            <a:pPr eaLnBrk="1" hangingPunct="1"/>
            <a:fld id="{F5B572FA-05EF-4999-8DB1-2D4B178E239E}" type="slidenum">
              <a:rPr lang="en-US" sz="1300"/>
              <a:pPr eaLnBrk="1" hangingPunct="1"/>
              <a:t>1</a:t>
            </a:fld>
            <a:endParaRPr lang="en-US" sz="1300"/>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p>
            <a:pPr eaLnBrk="1" hangingPunct="1">
              <a:defRPr/>
            </a:pPr>
            <a:endParaRPr lang="en-US">
              <a:latin typeface="Times New Roman" charset="0"/>
              <a:ea typeface="ＭＳ Ｐゴシック" charset="0"/>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55650" y="2236788"/>
            <a:ext cx="8569325" cy="1543050"/>
          </a:xfrm>
        </p:spPr>
        <p:txBody>
          <a:bodyPr/>
          <a:lstStyle/>
          <a:p>
            <a:r>
              <a:rPr lang="en-US" smtClean="0"/>
              <a:t>Click to edit Master title style</a:t>
            </a:r>
            <a:endParaRPr lang="en-CA"/>
          </a:p>
        </p:txBody>
      </p:sp>
      <p:sp>
        <p:nvSpPr>
          <p:cNvPr id="3" name="Subtitle 2"/>
          <p:cNvSpPr>
            <a:spLocks noGrp="1"/>
          </p:cNvSpPr>
          <p:nvPr>
            <p:ph type="subTitle" idx="1"/>
          </p:nvPr>
        </p:nvSpPr>
        <p:spPr>
          <a:xfrm>
            <a:off x="1512888" y="4079875"/>
            <a:ext cx="7056437" cy="18415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Rectangle 1028"/>
          <p:cNvSpPr>
            <a:spLocks noGrp="1" noChangeArrowheads="1"/>
          </p:cNvSpPr>
          <p:nvPr>
            <p:ph type="dt" sz="half" idx="10"/>
          </p:nvPr>
        </p:nvSpPr>
        <p:spPr>
          <a:ln/>
        </p:spPr>
        <p:txBody>
          <a:bodyPr/>
          <a:lstStyle>
            <a:lvl1pPr>
              <a:defRPr/>
            </a:lvl1pPr>
          </a:lstStyle>
          <a:p>
            <a:pPr>
              <a:defRPr/>
            </a:pPr>
            <a:endParaRPr lang="en-US"/>
          </a:p>
        </p:txBody>
      </p:sp>
      <p:sp>
        <p:nvSpPr>
          <p:cNvPr id="5" name="Rectangle 1029"/>
          <p:cNvSpPr>
            <a:spLocks noGrp="1" noChangeArrowheads="1"/>
          </p:cNvSpPr>
          <p:nvPr>
            <p:ph type="ftr" sz="quarter" idx="11"/>
          </p:nvPr>
        </p:nvSpPr>
        <p:spPr>
          <a:ln/>
        </p:spPr>
        <p:txBody>
          <a:bodyPr/>
          <a:lstStyle>
            <a:lvl1pPr>
              <a:defRPr/>
            </a:lvl1pPr>
          </a:lstStyle>
          <a:p>
            <a:pPr>
              <a:defRPr/>
            </a:pPr>
            <a:endParaRPr lang="en-US"/>
          </a:p>
        </p:txBody>
      </p:sp>
      <p:sp>
        <p:nvSpPr>
          <p:cNvPr id="6" name="Rectangle 1030"/>
          <p:cNvSpPr>
            <a:spLocks noGrp="1" noChangeArrowheads="1"/>
          </p:cNvSpPr>
          <p:nvPr>
            <p:ph type="sldNum" sz="quarter" idx="12"/>
          </p:nvPr>
        </p:nvSpPr>
        <p:spPr>
          <a:ln/>
        </p:spPr>
        <p:txBody>
          <a:bodyPr/>
          <a:lstStyle>
            <a:lvl1pPr>
              <a:defRPr/>
            </a:lvl1pPr>
          </a:lstStyle>
          <a:p>
            <a:fld id="{2828E298-DA6D-49A0-AC1D-41926ACCEF30}" type="slidenum">
              <a:rPr lang="en-US"/>
              <a:pPr/>
              <a:t>‹#›</a:t>
            </a:fld>
            <a:endParaRPr lang="en-US"/>
          </a:p>
        </p:txBody>
      </p:sp>
    </p:spTree>
    <p:extLst>
      <p:ext uri="{BB962C8B-B14F-4D97-AF65-F5344CB8AC3E}">
        <p14:creationId xmlns:p14="http://schemas.microsoft.com/office/powerpoint/2010/main" val="9369190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1028"/>
          <p:cNvSpPr>
            <a:spLocks noGrp="1" noChangeArrowheads="1"/>
          </p:cNvSpPr>
          <p:nvPr>
            <p:ph type="dt" sz="half" idx="10"/>
          </p:nvPr>
        </p:nvSpPr>
        <p:spPr>
          <a:ln/>
        </p:spPr>
        <p:txBody>
          <a:bodyPr/>
          <a:lstStyle>
            <a:lvl1pPr>
              <a:defRPr/>
            </a:lvl1pPr>
          </a:lstStyle>
          <a:p>
            <a:pPr>
              <a:defRPr/>
            </a:pPr>
            <a:endParaRPr lang="en-US"/>
          </a:p>
        </p:txBody>
      </p:sp>
      <p:sp>
        <p:nvSpPr>
          <p:cNvPr id="5" name="Rectangle 1029"/>
          <p:cNvSpPr>
            <a:spLocks noGrp="1" noChangeArrowheads="1"/>
          </p:cNvSpPr>
          <p:nvPr>
            <p:ph type="ftr" sz="quarter" idx="11"/>
          </p:nvPr>
        </p:nvSpPr>
        <p:spPr>
          <a:ln/>
        </p:spPr>
        <p:txBody>
          <a:bodyPr/>
          <a:lstStyle>
            <a:lvl1pPr>
              <a:defRPr/>
            </a:lvl1pPr>
          </a:lstStyle>
          <a:p>
            <a:pPr>
              <a:defRPr/>
            </a:pPr>
            <a:endParaRPr lang="en-US"/>
          </a:p>
        </p:txBody>
      </p:sp>
      <p:sp>
        <p:nvSpPr>
          <p:cNvPr id="6" name="Rectangle 1030"/>
          <p:cNvSpPr>
            <a:spLocks noGrp="1" noChangeArrowheads="1"/>
          </p:cNvSpPr>
          <p:nvPr>
            <p:ph type="sldNum" sz="quarter" idx="12"/>
          </p:nvPr>
        </p:nvSpPr>
        <p:spPr>
          <a:ln/>
        </p:spPr>
        <p:txBody>
          <a:bodyPr/>
          <a:lstStyle>
            <a:lvl1pPr>
              <a:defRPr/>
            </a:lvl1pPr>
          </a:lstStyle>
          <a:p>
            <a:fld id="{E8D10241-06EF-4448-8803-8FD11D415848}" type="slidenum">
              <a:rPr lang="en-US"/>
              <a:pPr/>
              <a:t>‹#›</a:t>
            </a:fld>
            <a:endParaRPr lang="en-US"/>
          </a:p>
        </p:txBody>
      </p:sp>
    </p:spTree>
    <p:extLst>
      <p:ext uri="{BB962C8B-B14F-4D97-AF65-F5344CB8AC3E}">
        <p14:creationId xmlns:p14="http://schemas.microsoft.com/office/powerpoint/2010/main" val="5598045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96925" y="4627563"/>
            <a:ext cx="8567738" cy="1430337"/>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96925" y="3052763"/>
            <a:ext cx="8567738" cy="15748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28"/>
          <p:cNvSpPr>
            <a:spLocks noGrp="1" noChangeArrowheads="1"/>
          </p:cNvSpPr>
          <p:nvPr>
            <p:ph type="dt" sz="half" idx="10"/>
          </p:nvPr>
        </p:nvSpPr>
        <p:spPr>
          <a:ln/>
        </p:spPr>
        <p:txBody>
          <a:bodyPr/>
          <a:lstStyle>
            <a:lvl1pPr>
              <a:defRPr/>
            </a:lvl1pPr>
          </a:lstStyle>
          <a:p>
            <a:pPr>
              <a:defRPr/>
            </a:pPr>
            <a:endParaRPr lang="en-US"/>
          </a:p>
        </p:txBody>
      </p:sp>
      <p:sp>
        <p:nvSpPr>
          <p:cNvPr id="5" name="Rectangle 1029"/>
          <p:cNvSpPr>
            <a:spLocks noGrp="1" noChangeArrowheads="1"/>
          </p:cNvSpPr>
          <p:nvPr>
            <p:ph type="ftr" sz="quarter" idx="11"/>
          </p:nvPr>
        </p:nvSpPr>
        <p:spPr>
          <a:ln/>
        </p:spPr>
        <p:txBody>
          <a:bodyPr/>
          <a:lstStyle>
            <a:lvl1pPr>
              <a:defRPr/>
            </a:lvl1pPr>
          </a:lstStyle>
          <a:p>
            <a:pPr>
              <a:defRPr/>
            </a:pPr>
            <a:endParaRPr lang="en-US"/>
          </a:p>
        </p:txBody>
      </p:sp>
      <p:sp>
        <p:nvSpPr>
          <p:cNvPr id="6" name="Rectangle 1030"/>
          <p:cNvSpPr>
            <a:spLocks noGrp="1" noChangeArrowheads="1"/>
          </p:cNvSpPr>
          <p:nvPr>
            <p:ph type="sldNum" sz="quarter" idx="12"/>
          </p:nvPr>
        </p:nvSpPr>
        <p:spPr>
          <a:ln/>
        </p:spPr>
        <p:txBody>
          <a:bodyPr/>
          <a:lstStyle>
            <a:lvl1pPr>
              <a:defRPr/>
            </a:lvl1pPr>
          </a:lstStyle>
          <a:p>
            <a:fld id="{676ACECC-C0E8-487F-9A07-A9A107AB75C7}" type="slidenum">
              <a:rPr lang="en-US"/>
              <a:pPr/>
              <a:t>‹#›</a:t>
            </a:fld>
            <a:endParaRPr lang="en-US"/>
          </a:p>
        </p:txBody>
      </p:sp>
    </p:spTree>
    <p:extLst>
      <p:ext uri="{BB962C8B-B14F-4D97-AF65-F5344CB8AC3E}">
        <p14:creationId xmlns:p14="http://schemas.microsoft.com/office/powerpoint/2010/main" val="3103678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755650" y="2079625"/>
            <a:ext cx="4208463" cy="4321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5116513" y="2079625"/>
            <a:ext cx="4208462" cy="4321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1028"/>
          <p:cNvSpPr>
            <a:spLocks noGrp="1" noChangeArrowheads="1"/>
          </p:cNvSpPr>
          <p:nvPr>
            <p:ph type="dt" sz="half" idx="10"/>
          </p:nvPr>
        </p:nvSpPr>
        <p:spPr>
          <a:ln/>
        </p:spPr>
        <p:txBody>
          <a:bodyPr/>
          <a:lstStyle>
            <a:lvl1pPr>
              <a:defRPr/>
            </a:lvl1pPr>
          </a:lstStyle>
          <a:p>
            <a:pPr>
              <a:defRPr/>
            </a:pPr>
            <a:endParaRPr lang="en-US"/>
          </a:p>
        </p:txBody>
      </p:sp>
      <p:sp>
        <p:nvSpPr>
          <p:cNvPr id="6" name="Rectangle 1029"/>
          <p:cNvSpPr>
            <a:spLocks noGrp="1" noChangeArrowheads="1"/>
          </p:cNvSpPr>
          <p:nvPr>
            <p:ph type="ftr" sz="quarter" idx="11"/>
          </p:nvPr>
        </p:nvSpPr>
        <p:spPr>
          <a:ln/>
        </p:spPr>
        <p:txBody>
          <a:bodyPr/>
          <a:lstStyle>
            <a:lvl1pPr>
              <a:defRPr/>
            </a:lvl1pPr>
          </a:lstStyle>
          <a:p>
            <a:pPr>
              <a:defRPr/>
            </a:pPr>
            <a:endParaRPr lang="en-US"/>
          </a:p>
        </p:txBody>
      </p:sp>
      <p:sp>
        <p:nvSpPr>
          <p:cNvPr id="7" name="Rectangle 1030"/>
          <p:cNvSpPr>
            <a:spLocks noGrp="1" noChangeArrowheads="1"/>
          </p:cNvSpPr>
          <p:nvPr>
            <p:ph type="sldNum" sz="quarter" idx="12"/>
          </p:nvPr>
        </p:nvSpPr>
        <p:spPr>
          <a:ln/>
        </p:spPr>
        <p:txBody>
          <a:bodyPr/>
          <a:lstStyle>
            <a:lvl1pPr>
              <a:defRPr/>
            </a:lvl1pPr>
          </a:lstStyle>
          <a:p>
            <a:fld id="{7554D9D0-4D1C-46C7-993C-F6C757A4FD70}" type="slidenum">
              <a:rPr lang="en-US"/>
              <a:pPr/>
              <a:t>‹#›</a:t>
            </a:fld>
            <a:endParaRPr lang="en-US"/>
          </a:p>
        </p:txBody>
      </p:sp>
    </p:spTree>
    <p:extLst>
      <p:ext uri="{BB962C8B-B14F-4D97-AF65-F5344CB8AC3E}">
        <p14:creationId xmlns:p14="http://schemas.microsoft.com/office/powerpoint/2010/main" val="4277309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4825" y="288925"/>
            <a:ext cx="9072563" cy="120015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504825" y="1611313"/>
            <a:ext cx="4452938" cy="6731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04825" y="2284413"/>
            <a:ext cx="4452938"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5121275" y="1611313"/>
            <a:ext cx="4456113" cy="6731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21275" y="2284413"/>
            <a:ext cx="4456113"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1028"/>
          <p:cNvSpPr>
            <a:spLocks noGrp="1" noChangeArrowheads="1"/>
          </p:cNvSpPr>
          <p:nvPr>
            <p:ph type="dt" sz="half" idx="10"/>
          </p:nvPr>
        </p:nvSpPr>
        <p:spPr>
          <a:ln/>
        </p:spPr>
        <p:txBody>
          <a:bodyPr/>
          <a:lstStyle>
            <a:lvl1pPr>
              <a:defRPr/>
            </a:lvl1pPr>
          </a:lstStyle>
          <a:p>
            <a:pPr>
              <a:defRPr/>
            </a:pPr>
            <a:endParaRPr lang="en-US"/>
          </a:p>
        </p:txBody>
      </p:sp>
      <p:sp>
        <p:nvSpPr>
          <p:cNvPr id="8" name="Rectangle 1029"/>
          <p:cNvSpPr>
            <a:spLocks noGrp="1" noChangeArrowheads="1"/>
          </p:cNvSpPr>
          <p:nvPr>
            <p:ph type="ftr" sz="quarter" idx="11"/>
          </p:nvPr>
        </p:nvSpPr>
        <p:spPr>
          <a:ln/>
        </p:spPr>
        <p:txBody>
          <a:bodyPr/>
          <a:lstStyle>
            <a:lvl1pPr>
              <a:defRPr/>
            </a:lvl1pPr>
          </a:lstStyle>
          <a:p>
            <a:pPr>
              <a:defRPr/>
            </a:pPr>
            <a:endParaRPr lang="en-US"/>
          </a:p>
        </p:txBody>
      </p:sp>
      <p:sp>
        <p:nvSpPr>
          <p:cNvPr id="9" name="Rectangle 1030"/>
          <p:cNvSpPr>
            <a:spLocks noGrp="1" noChangeArrowheads="1"/>
          </p:cNvSpPr>
          <p:nvPr>
            <p:ph type="sldNum" sz="quarter" idx="12"/>
          </p:nvPr>
        </p:nvSpPr>
        <p:spPr>
          <a:ln/>
        </p:spPr>
        <p:txBody>
          <a:bodyPr/>
          <a:lstStyle>
            <a:lvl1pPr>
              <a:defRPr/>
            </a:lvl1pPr>
          </a:lstStyle>
          <a:p>
            <a:fld id="{ABEDF8A2-D3AE-4D2C-9E17-69C067107B5E}" type="slidenum">
              <a:rPr lang="en-US"/>
              <a:pPr/>
              <a:t>‹#›</a:t>
            </a:fld>
            <a:endParaRPr lang="en-US"/>
          </a:p>
        </p:txBody>
      </p:sp>
    </p:spTree>
    <p:extLst>
      <p:ext uri="{BB962C8B-B14F-4D97-AF65-F5344CB8AC3E}">
        <p14:creationId xmlns:p14="http://schemas.microsoft.com/office/powerpoint/2010/main" val="38532002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1028"/>
          <p:cNvSpPr>
            <a:spLocks noGrp="1" noChangeArrowheads="1"/>
          </p:cNvSpPr>
          <p:nvPr>
            <p:ph type="dt" sz="half" idx="10"/>
          </p:nvPr>
        </p:nvSpPr>
        <p:spPr>
          <a:ln/>
        </p:spPr>
        <p:txBody>
          <a:bodyPr/>
          <a:lstStyle>
            <a:lvl1pPr>
              <a:defRPr/>
            </a:lvl1pPr>
          </a:lstStyle>
          <a:p>
            <a:pPr>
              <a:defRPr/>
            </a:pPr>
            <a:endParaRPr lang="en-US"/>
          </a:p>
        </p:txBody>
      </p:sp>
      <p:sp>
        <p:nvSpPr>
          <p:cNvPr id="4" name="Rectangle 1029"/>
          <p:cNvSpPr>
            <a:spLocks noGrp="1" noChangeArrowheads="1"/>
          </p:cNvSpPr>
          <p:nvPr>
            <p:ph type="ftr" sz="quarter" idx="11"/>
          </p:nvPr>
        </p:nvSpPr>
        <p:spPr>
          <a:ln/>
        </p:spPr>
        <p:txBody>
          <a:bodyPr/>
          <a:lstStyle>
            <a:lvl1pPr>
              <a:defRPr/>
            </a:lvl1pPr>
          </a:lstStyle>
          <a:p>
            <a:pPr>
              <a:defRPr/>
            </a:pPr>
            <a:endParaRPr lang="en-US"/>
          </a:p>
        </p:txBody>
      </p:sp>
      <p:sp>
        <p:nvSpPr>
          <p:cNvPr id="5" name="Rectangle 1030"/>
          <p:cNvSpPr>
            <a:spLocks noGrp="1" noChangeArrowheads="1"/>
          </p:cNvSpPr>
          <p:nvPr>
            <p:ph type="sldNum" sz="quarter" idx="12"/>
          </p:nvPr>
        </p:nvSpPr>
        <p:spPr>
          <a:ln/>
        </p:spPr>
        <p:txBody>
          <a:bodyPr/>
          <a:lstStyle>
            <a:lvl1pPr>
              <a:defRPr/>
            </a:lvl1pPr>
          </a:lstStyle>
          <a:p>
            <a:fld id="{4A77A2FC-19D7-4798-8A81-D3B339737BB6}" type="slidenum">
              <a:rPr lang="en-US"/>
              <a:pPr/>
              <a:t>‹#›</a:t>
            </a:fld>
            <a:endParaRPr lang="en-US"/>
          </a:p>
        </p:txBody>
      </p:sp>
    </p:spTree>
    <p:extLst>
      <p:ext uri="{BB962C8B-B14F-4D97-AF65-F5344CB8AC3E}">
        <p14:creationId xmlns:p14="http://schemas.microsoft.com/office/powerpoint/2010/main" val="2898825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28"/>
          <p:cNvSpPr>
            <a:spLocks noGrp="1" noChangeArrowheads="1"/>
          </p:cNvSpPr>
          <p:nvPr>
            <p:ph type="dt" sz="half" idx="10"/>
          </p:nvPr>
        </p:nvSpPr>
        <p:spPr>
          <a:ln/>
        </p:spPr>
        <p:txBody>
          <a:bodyPr/>
          <a:lstStyle>
            <a:lvl1pPr>
              <a:defRPr/>
            </a:lvl1pPr>
          </a:lstStyle>
          <a:p>
            <a:pPr>
              <a:defRPr/>
            </a:pPr>
            <a:endParaRPr lang="en-US"/>
          </a:p>
        </p:txBody>
      </p:sp>
      <p:sp>
        <p:nvSpPr>
          <p:cNvPr id="3" name="Rectangle 1029"/>
          <p:cNvSpPr>
            <a:spLocks noGrp="1" noChangeArrowheads="1"/>
          </p:cNvSpPr>
          <p:nvPr>
            <p:ph type="ftr" sz="quarter" idx="11"/>
          </p:nvPr>
        </p:nvSpPr>
        <p:spPr>
          <a:ln/>
        </p:spPr>
        <p:txBody>
          <a:bodyPr/>
          <a:lstStyle>
            <a:lvl1pPr>
              <a:defRPr/>
            </a:lvl1pPr>
          </a:lstStyle>
          <a:p>
            <a:pPr>
              <a:defRPr/>
            </a:pPr>
            <a:endParaRPr lang="en-US"/>
          </a:p>
        </p:txBody>
      </p:sp>
      <p:sp>
        <p:nvSpPr>
          <p:cNvPr id="4" name="Rectangle 1030"/>
          <p:cNvSpPr>
            <a:spLocks noGrp="1" noChangeArrowheads="1"/>
          </p:cNvSpPr>
          <p:nvPr>
            <p:ph type="sldNum" sz="quarter" idx="12"/>
          </p:nvPr>
        </p:nvSpPr>
        <p:spPr>
          <a:ln/>
        </p:spPr>
        <p:txBody>
          <a:bodyPr/>
          <a:lstStyle>
            <a:lvl1pPr>
              <a:defRPr/>
            </a:lvl1pPr>
          </a:lstStyle>
          <a:p>
            <a:fld id="{BE155B5E-236C-47CC-9F6D-849A4A1D369B}" type="slidenum">
              <a:rPr lang="en-US"/>
              <a:pPr/>
              <a:t>‹#›</a:t>
            </a:fld>
            <a:endParaRPr lang="en-US"/>
          </a:p>
        </p:txBody>
      </p:sp>
    </p:spTree>
    <p:extLst>
      <p:ext uri="{BB962C8B-B14F-4D97-AF65-F5344CB8AC3E}">
        <p14:creationId xmlns:p14="http://schemas.microsoft.com/office/powerpoint/2010/main" val="2836356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4825" y="287338"/>
            <a:ext cx="3316288" cy="121920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941763" y="287338"/>
            <a:ext cx="5635625" cy="61452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504825" y="1506538"/>
            <a:ext cx="3316288" cy="49260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28"/>
          <p:cNvSpPr>
            <a:spLocks noGrp="1" noChangeArrowheads="1"/>
          </p:cNvSpPr>
          <p:nvPr>
            <p:ph type="dt" sz="half" idx="10"/>
          </p:nvPr>
        </p:nvSpPr>
        <p:spPr>
          <a:ln/>
        </p:spPr>
        <p:txBody>
          <a:bodyPr/>
          <a:lstStyle>
            <a:lvl1pPr>
              <a:defRPr/>
            </a:lvl1pPr>
          </a:lstStyle>
          <a:p>
            <a:pPr>
              <a:defRPr/>
            </a:pPr>
            <a:endParaRPr lang="en-US"/>
          </a:p>
        </p:txBody>
      </p:sp>
      <p:sp>
        <p:nvSpPr>
          <p:cNvPr id="6" name="Rectangle 1029"/>
          <p:cNvSpPr>
            <a:spLocks noGrp="1" noChangeArrowheads="1"/>
          </p:cNvSpPr>
          <p:nvPr>
            <p:ph type="ftr" sz="quarter" idx="11"/>
          </p:nvPr>
        </p:nvSpPr>
        <p:spPr>
          <a:ln/>
        </p:spPr>
        <p:txBody>
          <a:bodyPr/>
          <a:lstStyle>
            <a:lvl1pPr>
              <a:defRPr/>
            </a:lvl1pPr>
          </a:lstStyle>
          <a:p>
            <a:pPr>
              <a:defRPr/>
            </a:pPr>
            <a:endParaRPr lang="en-US"/>
          </a:p>
        </p:txBody>
      </p:sp>
      <p:sp>
        <p:nvSpPr>
          <p:cNvPr id="7" name="Rectangle 1030"/>
          <p:cNvSpPr>
            <a:spLocks noGrp="1" noChangeArrowheads="1"/>
          </p:cNvSpPr>
          <p:nvPr>
            <p:ph type="sldNum" sz="quarter" idx="12"/>
          </p:nvPr>
        </p:nvSpPr>
        <p:spPr>
          <a:ln/>
        </p:spPr>
        <p:txBody>
          <a:bodyPr/>
          <a:lstStyle>
            <a:lvl1pPr>
              <a:defRPr/>
            </a:lvl1pPr>
          </a:lstStyle>
          <a:p>
            <a:fld id="{629F8716-9265-4405-96E9-20AC42F0F8E0}" type="slidenum">
              <a:rPr lang="en-US"/>
              <a:pPr/>
              <a:t>‹#›</a:t>
            </a:fld>
            <a:endParaRPr lang="en-US"/>
          </a:p>
        </p:txBody>
      </p:sp>
    </p:spTree>
    <p:extLst>
      <p:ext uri="{BB962C8B-B14F-4D97-AF65-F5344CB8AC3E}">
        <p14:creationId xmlns:p14="http://schemas.microsoft.com/office/powerpoint/2010/main" val="41446316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76438" y="5040313"/>
            <a:ext cx="6048375" cy="595312"/>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976438" y="642938"/>
            <a:ext cx="6048375" cy="43211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976438" y="5635625"/>
            <a:ext cx="6048375" cy="8445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28"/>
          <p:cNvSpPr>
            <a:spLocks noGrp="1" noChangeArrowheads="1"/>
          </p:cNvSpPr>
          <p:nvPr>
            <p:ph type="dt" sz="half" idx="10"/>
          </p:nvPr>
        </p:nvSpPr>
        <p:spPr>
          <a:ln/>
        </p:spPr>
        <p:txBody>
          <a:bodyPr/>
          <a:lstStyle>
            <a:lvl1pPr>
              <a:defRPr/>
            </a:lvl1pPr>
          </a:lstStyle>
          <a:p>
            <a:pPr>
              <a:defRPr/>
            </a:pPr>
            <a:endParaRPr lang="en-US"/>
          </a:p>
        </p:txBody>
      </p:sp>
      <p:sp>
        <p:nvSpPr>
          <p:cNvPr id="6" name="Rectangle 1029"/>
          <p:cNvSpPr>
            <a:spLocks noGrp="1" noChangeArrowheads="1"/>
          </p:cNvSpPr>
          <p:nvPr>
            <p:ph type="ftr" sz="quarter" idx="11"/>
          </p:nvPr>
        </p:nvSpPr>
        <p:spPr>
          <a:ln/>
        </p:spPr>
        <p:txBody>
          <a:bodyPr/>
          <a:lstStyle>
            <a:lvl1pPr>
              <a:defRPr/>
            </a:lvl1pPr>
          </a:lstStyle>
          <a:p>
            <a:pPr>
              <a:defRPr/>
            </a:pPr>
            <a:endParaRPr lang="en-US"/>
          </a:p>
        </p:txBody>
      </p:sp>
      <p:sp>
        <p:nvSpPr>
          <p:cNvPr id="7" name="Rectangle 1030"/>
          <p:cNvSpPr>
            <a:spLocks noGrp="1" noChangeArrowheads="1"/>
          </p:cNvSpPr>
          <p:nvPr>
            <p:ph type="sldNum" sz="quarter" idx="12"/>
          </p:nvPr>
        </p:nvSpPr>
        <p:spPr>
          <a:ln/>
        </p:spPr>
        <p:txBody>
          <a:bodyPr/>
          <a:lstStyle>
            <a:lvl1pPr>
              <a:defRPr/>
            </a:lvl1pPr>
          </a:lstStyle>
          <a:p>
            <a:fld id="{4F9F0015-07E9-481F-91B5-5B5EAB66C321}" type="slidenum">
              <a:rPr lang="en-US"/>
              <a:pPr/>
              <a:t>‹#›</a:t>
            </a:fld>
            <a:endParaRPr lang="en-US"/>
          </a:p>
        </p:txBody>
      </p:sp>
    </p:spTree>
    <p:extLst>
      <p:ext uri="{BB962C8B-B14F-4D97-AF65-F5344CB8AC3E}">
        <p14:creationId xmlns:p14="http://schemas.microsoft.com/office/powerpoint/2010/main" val="1685291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1028"/>
          <p:cNvSpPr>
            <a:spLocks noGrp="1" noChangeArrowheads="1"/>
          </p:cNvSpPr>
          <p:nvPr>
            <p:ph type="dt" sz="half" idx="10"/>
          </p:nvPr>
        </p:nvSpPr>
        <p:spPr>
          <a:ln/>
        </p:spPr>
        <p:txBody>
          <a:bodyPr/>
          <a:lstStyle>
            <a:lvl1pPr>
              <a:defRPr/>
            </a:lvl1pPr>
          </a:lstStyle>
          <a:p>
            <a:pPr>
              <a:defRPr/>
            </a:pPr>
            <a:endParaRPr lang="en-US"/>
          </a:p>
        </p:txBody>
      </p:sp>
      <p:sp>
        <p:nvSpPr>
          <p:cNvPr id="5" name="Rectangle 1029"/>
          <p:cNvSpPr>
            <a:spLocks noGrp="1" noChangeArrowheads="1"/>
          </p:cNvSpPr>
          <p:nvPr>
            <p:ph type="ftr" sz="quarter" idx="11"/>
          </p:nvPr>
        </p:nvSpPr>
        <p:spPr>
          <a:ln/>
        </p:spPr>
        <p:txBody>
          <a:bodyPr/>
          <a:lstStyle>
            <a:lvl1pPr>
              <a:defRPr/>
            </a:lvl1pPr>
          </a:lstStyle>
          <a:p>
            <a:pPr>
              <a:defRPr/>
            </a:pPr>
            <a:endParaRPr lang="en-US"/>
          </a:p>
        </p:txBody>
      </p:sp>
      <p:sp>
        <p:nvSpPr>
          <p:cNvPr id="6" name="Rectangle 1030"/>
          <p:cNvSpPr>
            <a:spLocks noGrp="1" noChangeArrowheads="1"/>
          </p:cNvSpPr>
          <p:nvPr>
            <p:ph type="sldNum" sz="quarter" idx="12"/>
          </p:nvPr>
        </p:nvSpPr>
        <p:spPr>
          <a:ln/>
        </p:spPr>
        <p:txBody>
          <a:bodyPr/>
          <a:lstStyle>
            <a:lvl1pPr>
              <a:defRPr/>
            </a:lvl1pPr>
          </a:lstStyle>
          <a:p>
            <a:fld id="{0ACCF513-1B68-43E8-9030-CE9A146AF651}" type="slidenum">
              <a:rPr lang="en-US"/>
              <a:pPr/>
              <a:t>‹#›</a:t>
            </a:fld>
            <a:endParaRPr lang="en-US"/>
          </a:p>
        </p:txBody>
      </p:sp>
    </p:spTree>
    <p:extLst>
      <p:ext uri="{BB962C8B-B14F-4D97-AF65-F5344CB8AC3E}">
        <p14:creationId xmlns:p14="http://schemas.microsoft.com/office/powerpoint/2010/main" val="42179017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3438" y="639763"/>
            <a:ext cx="2141537" cy="5761037"/>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755650" y="639763"/>
            <a:ext cx="6275388" cy="57610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1028"/>
          <p:cNvSpPr>
            <a:spLocks noGrp="1" noChangeArrowheads="1"/>
          </p:cNvSpPr>
          <p:nvPr>
            <p:ph type="dt" sz="half" idx="10"/>
          </p:nvPr>
        </p:nvSpPr>
        <p:spPr>
          <a:ln/>
        </p:spPr>
        <p:txBody>
          <a:bodyPr/>
          <a:lstStyle>
            <a:lvl1pPr>
              <a:defRPr/>
            </a:lvl1pPr>
          </a:lstStyle>
          <a:p>
            <a:pPr>
              <a:defRPr/>
            </a:pPr>
            <a:endParaRPr lang="en-US"/>
          </a:p>
        </p:txBody>
      </p:sp>
      <p:sp>
        <p:nvSpPr>
          <p:cNvPr id="5" name="Rectangle 1029"/>
          <p:cNvSpPr>
            <a:spLocks noGrp="1" noChangeArrowheads="1"/>
          </p:cNvSpPr>
          <p:nvPr>
            <p:ph type="ftr" sz="quarter" idx="11"/>
          </p:nvPr>
        </p:nvSpPr>
        <p:spPr>
          <a:ln/>
        </p:spPr>
        <p:txBody>
          <a:bodyPr/>
          <a:lstStyle>
            <a:lvl1pPr>
              <a:defRPr/>
            </a:lvl1pPr>
          </a:lstStyle>
          <a:p>
            <a:pPr>
              <a:defRPr/>
            </a:pPr>
            <a:endParaRPr lang="en-US"/>
          </a:p>
        </p:txBody>
      </p:sp>
      <p:sp>
        <p:nvSpPr>
          <p:cNvPr id="6" name="Rectangle 1030"/>
          <p:cNvSpPr>
            <a:spLocks noGrp="1" noChangeArrowheads="1"/>
          </p:cNvSpPr>
          <p:nvPr>
            <p:ph type="sldNum" sz="quarter" idx="12"/>
          </p:nvPr>
        </p:nvSpPr>
        <p:spPr>
          <a:ln/>
        </p:spPr>
        <p:txBody>
          <a:bodyPr/>
          <a:lstStyle>
            <a:lvl1pPr>
              <a:defRPr/>
            </a:lvl1pPr>
          </a:lstStyle>
          <a:p>
            <a:fld id="{BE37C5AB-0D7B-4998-8856-F325C420FADE}" type="slidenum">
              <a:rPr lang="en-US"/>
              <a:pPr/>
              <a:t>‹#›</a:t>
            </a:fld>
            <a:endParaRPr lang="en-US"/>
          </a:p>
        </p:txBody>
      </p:sp>
    </p:spTree>
    <p:extLst>
      <p:ext uri="{BB962C8B-B14F-4D97-AF65-F5344CB8AC3E}">
        <p14:creationId xmlns:p14="http://schemas.microsoft.com/office/powerpoint/2010/main" val="337079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pic>
        <p:nvPicPr>
          <p:cNvPr id="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2213" cy="720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177800" y="1520825"/>
            <a:ext cx="9725025" cy="5119688"/>
          </a:xfrm>
          <a:prstGeom prst="rect">
            <a:avLst/>
          </a:prstGeom>
          <a:solidFill>
            <a:srgbClr val="7CA72A"/>
          </a:solidFill>
          <a:ln>
            <a:noFill/>
          </a:ln>
          <a:effectLst/>
          <a:extLst>
            <a:ext uri="{91240B29-F687-4F45-9708-019B960494DF}">
              <a14:hiddenLine xmlns:a14="http://schemas.microsoft.com/office/drawing/2010/main" w="9525">
                <a:solidFill>
                  <a:srgbClr val="7CA72A"/>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CA">
              <a:latin typeface="Times New Roman" charset="0"/>
              <a:ea typeface="ＭＳ Ｐゴシック" charset="0"/>
            </a:endParaRPr>
          </a:p>
        </p:txBody>
      </p:sp>
      <p:pic>
        <p:nvPicPr>
          <p:cNvPr id="5" name="Picture 5" descr="UBC_crest&amp;na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9338" y="766763"/>
            <a:ext cx="3594100"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164" name="Rectangle 4"/>
          <p:cNvSpPr>
            <a:spLocks noGrp="1" noChangeArrowheads="1"/>
          </p:cNvSpPr>
          <p:nvPr>
            <p:ph type="ctrTitle"/>
          </p:nvPr>
        </p:nvSpPr>
        <p:spPr>
          <a:xfrm>
            <a:off x="2687638" y="3000375"/>
            <a:ext cx="4705350" cy="1200150"/>
          </a:xfrm>
        </p:spPr>
        <p:txBody>
          <a:bodyPr/>
          <a:lstStyle>
            <a:lvl1pPr>
              <a:defRPr/>
            </a:lvl1pPr>
          </a:lstStyle>
          <a:p>
            <a:pPr lvl="0"/>
            <a:r>
              <a:rPr lang="en-US" altLang="en-US" noProof="0" smtClean="0"/>
              <a:t>Headline in Arial</a:t>
            </a:r>
          </a:p>
        </p:txBody>
      </p:sp>
    </p:spTree>
    <p:extLst>
      <p:ext uri="{BB962C8B-B14F-4D97-AF65-F5344CB8AC3E}">
        <p14:creationId xmlns:p14="http://schemas.microsoft.com/office/powerpoint/2010/main" val="2691610785"/>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JB1">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baseline="0"/>
            </a:lvl1pPr>
          </a:lstStyle>
          <a:p>
            <a:r>
              <a:rPr lang="en-US" dirty="0" smtClean="0"/>
              <a:t>Click to edit Master title style</a:t>
            </a:r>
            <a:endParaRPr lang="en-CA" dirty="0"/>
          </a:p>
        </p:txBody>
      </p:sp>
      <p:sp>
        <p:nvSpPr>
          <p:cNvPr id="3" name="Content Placeholder 2"/>
          <p:cNvSpPr>
            <a:spLocks noGrp="1"/>
          </p:cNvSpPr>
          <p:nvPr>
            <p:ph idx="1"/>
          </p:nvPr>
        </p:nvSpPr>
        <p:spPr>
          <a:xfrm>
            <a:off x="1007864" y="1800251"/>
            <a:ext cx="8317111" cy="4600550"/>
          </a:xfrm>
        </p:spPr>
        <p:txBody>
          <a:bodyPr/>
          <a:lstStyle>
            <a:lvl1pPr marL="0" indent="0">
              <a:defRPr sz="2200" b="0" baseline="0">
                <a:solidFill>
                  <a:schemeClr val="tx1"/>
                </a:solidFill>
              </a:defRPr>
            </a:lvl1pPr>
            <a:lvl2pPr marL="449263" indent="-449263">
              <a:defRPr sz="2200" baseline="0"/>
            </a:lvl2pPr>
            <a:lvl3pPr marL="0" indent="0">
              <a:buNone/>
              <a:defRPr sz="2200" baseline="0"/>
            </a:lvl3pPr>
            <a:lvl4pPr marL="0" indent="0">
              <a:defRPr sz="2200" baseline="0"/>
            </a:lvl4pPr>
            <a:lvl5pPr marL="0" indent="0">
              <a:defRPr sz="2200" baseline="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
        <p:nvSpPr>
          <p:cNvPr id="4" name="Rectangle 5"/>
          <p:cNvSpPr>
            <a:spLocks noGrp="1" noChangeArrowheads="1"/>
          </p:cNvSpPr>
          <p:nvPr>
            <p:ph type="sldNum" sz="quarter" idx="10"/>
          </p:nvPr>
        </p:nvSpPr>
        <p:spPr>
          <a:ln/>
        </p:spPr>
        <p:txBody>
          <a:bodyPr/>
          <a:lstStyle>
            <a:lvl1pPr>
              <a:defRPr/>
            </a:lvl1pPr>
          </a:lstStyle>
          <a:p>
            <a:fld id="{2E7AFCFE-4B4C-4C2C-A489-87A3370530A1}" type="slidenum">
              <a:rPr lang="en-US"/>
              <a:pPr/>
              <a:t>‹#›</a:t>
            </a:fld>
            <a:r>
              <a:rPr lang="en-US"/>
              <a:t>2 of 4</a:t>
            </a:r>
          </a:p>
        </p:txBody>
      </p:sp>
    </p:spTree>
    <p:extLst>
      <p:ext uri="{BB962C8B-B14F-4D97-AF65-F5344CB8AC3E}">
        <p14:creationId xmlns:p14="http://schemas.microsoft.com/office/powerpoint/2010/main" val="7847628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96925" y="4627563"/>
            <a:ext cx="8567738" cy="1430337"/>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96925" y="3052763"/>
            <a:ext cx="8567738" cy="15748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fld id="{61670B1D-6CC6-46AA-8B79-FEB633005CDC}" type="slidenum">
              <a:rPr lang="en-US"/>
              <a:pPr/>
              <a:t>‹#›</a:t>
            </a:fld>
            <a:r>
              <a:rPr lang="en-US"/>
              <a:t>2 of 4</a:t>
            </a:r>
          </a:p>
        </p:txBody>
      </p:sp>
    </p:spTree>
    <p:extLst>
      <p:ext uri="{BB962C8B-B14F-4D97-AF65-F5344CB8AC3E}">
        <p14:creationId xmlns:p14="http://schemas.microsoft.com/office/powerpoint/2010/main" val="10041381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2940050" y="2079625"/>
            <a:ext cx="3116263" cy="4321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6208713" y="2079625"/>
            <a:ext cx="3116262" cy="4321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5"/>
          <p:cNvSpPr>
            <a:spLocks noGrp="1" noChangeArrowheads="1"/>
          </p:cNvSpPr>
          <p:nvPr>
            <p:ph type="sldNum" sz="quarter" idx="10"/>
          </p:nvPr>
        </p:nvSpPr>
        <p:spPr>
          <a:ln/>
        </p:spPr>
        <p:txBody>
          <a:bodyPr/>
          <a:lstStyle>
            <a:lvl1pPr>
              <a:defRPr/>
            </a:lvl1pPr>
          </a:lstStyle>
          <a:p>
            <a:fld id="{4EFE601F-6A2A-41FB-828D-BCD72477BB7D}" type="slidenum">
              <a:rPr lang="en-US"/>
              <a:pPr/>
              <a:t>‹#›</a:t>
            </a:fld>
            <a:r>
              <a:rPr lang="en-US"/>
              <a:t>2 of 4</a:t>
            </a:r>
          </a:p>
        </p:txBody>
      </p:sp>
    </p:spTree>
    <p:extLst>
      <p:ext uri="{BB962C8B-B14F-4D97-AF65-F5344CB8AC3E}">
        <p14:creationId xmlns:p14="http://schemas.microsoft.com/office/powerpoint/2010/main" val="14766914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4825" y="288925"/>
            <a:ext cx="9072563" cy="120015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504825" y="1611313"/>
            <a:ext cx="4452938" cy="6731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04825" y="2284413"/>
            <a:ext cx="4452938"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5121275" y="1611313"/>
            <a:ext cx="4456113" cy="6731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21275" y="2284413"/>
            <a:ext cx="4456113"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5"/>
          <p:cNvSpPr>
            <a:spLocks noGrp="1" noChangeArrowheads="1"/>
          </p:cNvSpPr>
          <p:nvPr>
            <p:ph type="sldNum" sz="quarter" idx="10"/>
          </p:nvPr>
        </p:nvSpPr>
        <p:spPr>
          <a:ln/>
        </p:spPr>
        <p:txBody>
          <a:bodyPr/>
          <a:lstStyle>
            <a:lvl1pPr>
              <a:defRPr/>
            </a:lvl1pPr>
          </a:lstStyle>
          <a:p>
            <a:fld id="{C02CA149-C0D8-4518-AFE8-0059FCA09417}" type="slidenum">
              <a:rPr lang="en-US"/>
              <a:pPr/>
              <a:t>‹#›</a:t>
            </a:fld>
            <a:r>
              <a:rPr lang="en-US"/>
              <a:t>2 of 4</a:t>
            </a:r>
          </a:p>
        </p:txBody>
      </p:sp>
    </p:spTree>
    <p:extLst>
      <p:ext uri="{BB962C8B-B14F-4D97-AF65-F5344CB8AC3E}">
        <p14:creationId xmlns:p14="http://schemas.microsoft.com/office/powerpoint/2010/main" val="41144901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5"/>
          <p:cNvSpPr>
            <a:spLocks noGrp="1" noChangeArrowheads="1"/>
          </p:cNvSpPr>
          <p:nvPr>
            <p:ph type="sldNum" sz="quarter" idx="10"/>
          </p:nvPr>
        </p:nvSpPr>
        <p:spPr>
          <a:ln/>
        </p:spPr>
        <p:txBody>
          <a:bodyPr/>
          <a:lstStyle>
            <a:lvl1pPr>
              <a:defRPr/>
            </a:lvl1pPr>
          </a:lstStyle>
          <a:p>
            <a:fld id="{BE5EE052-F818-46D5-B3D3-55E23E160C36}" type="slidenum">
              <a:rPr lang="en-US"/>
              <a:pPr/>
              <a:t>‹#›</a:t>
            </a:fld>
            <a:r>
              <a:rPr lang="en-US"/>
              <a:t>2 of 4</a:t>
            </a:r>
          </a:p>
        </p:txBody>
      </p:sp>
    </p:spTree>
    <p:extLst>
      <p:ext uri="{BB962C8B-B14F-4D97-AF65-F5344CB8AC3E}">
        <p14:creationId xmlns:p14="http://schemas.microsoft.com/office/powerpoint/2010/main" val="17954110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fld id="{FFD4FEFD-13C0-4C12-B2DD-7C7E4054AFC4}" type="slidenum">
              <a:rPr lang="en-US"/>
              <a:pPr/>
              <a:t>‹#›</a:t>
            </a:fld>
            <a:r>
              <a:rPr lang="en-US"/>
              <a:t>2 of 4</a:t>
            </a:r>
          </a:p>
        </p:txBody>
      </p:sp>
    </p:spTree>
    <p:extLst>
      <p:ext uri="{BB962C8B-B14F-4D97-AF65-F5344CB8AC3E}">
        <p14:creationId xmlns:p14="http://schemas.microsoft.com/office/powerpoint/2010/main" val="24004142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4825" y="287338"/>
            <a:ext cx="3316288" cy="121920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941763" y="287338"/>
            <a:ext cx="5635625" cy="61452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504825" y="1506538"/>
            <a:ext cx="3316288" cy="49260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fld id="{A820DA47-4508-4973-BC23-88C486419A4D}" type="slidenum">
              <a:rPr lang="en-US"/>
              <a:pPr/>
              <a:t>‹#›</a:t>
            </a:fld>
            <a:r>
              <a:rPr lang="en-US"/>
              <a:t>2 of 4</a:t>
            </a:r>
          </a:p>
        </p:txBody>
      </p:sp>
    </p:spTree>
    <p:extLst>
      <p:ext uri="{BB962C8B-B14F-4D97-AF65-F5344CB8AC3E}">
        <p14:creationId xmlns:p14="http://schemas.microsoft.com/office/powerpoint/2010/main" val="6349151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76438" y="5040313"/>
            <a:ext cx="6048375" cy="595312"/>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976438" y="642938"/>
            <a:ext cx="6048375" cy="43211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976438" y="5635625"/>
            <a:ext cx="6048375" cy="8445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fld id="{09D639E7-297F-4D26-801D-DE2777B6A646}" type="slidenum">
              <a:rPr lang="en-US"/>
              <a:pPr/>
              <a:t>‹#›</a:t>
            </a:fld>
            <a:r>
              <a:rPr lang="en-US"/>
              <a:t>2 of 4</a:t>
            </a:r>
          </a:p>
        </p:txBody>
      </p:sp>
    </p:spTree>
    <p:extLst>
      <p:ext uri="{BB962C8B-B14F-4D97-AF65-F5344CB8AC3E}">
        <p14:creationId xmlns:p14="http://schemas.microsoft.com/office/powerpoint/2010/main" val="26292777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5"/>
          <p:cNvSpPr>
            <a:spLocks noGrp="1" noChangeArrowheads="1"/>
          </p:cNvSpPr>
          <p:nvPr>
            <p:ph type="sldNum" sz="quarter" idx="10"/>
          </p:nvPr>
        </p:nvSpPr>
        <p:spPr>
          <a:ln/>
        </p:spPr>
        <p:txBody>
          <a:bodyPr/>
          <a:lstStyle>
            <a:lvl1pPr>
              <a:defRPr/>
            </a:lvl1pPr>
          </a:lstStyle>
          <a:p>
            <a:fld id="{054E79C4-B77C-443B-AA05-F4C4B3FBB0CD}" type="slidenum">
              <a:rPr lang="en-US"/>
              <a:pPr/>
              <a:t>‹#›</a:t>
            </a:fld>
            <a:r>
              <a:rPr lang="en-US"/>
              <a:t>2 of 4</a:t>
            </a:r>
          </a:p>
        </p:txBody>
      </p:sp>
    </p:spTree>
    <p:extLst>
      <p:ext uri="{BB962C8B-B14F-4D97-AF65-F5344CB8AC3E}">
        <p14:creationId xmlns:p14="http://schemas.microsoft.com/office/powerpoint/2010/main" val="2769425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064500" y="400050"/>
            <a:ext cx="1763713" cy="6000750"/>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2771775" y="400050"/>
            <a:ext cx="5140325" cy="60007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5"/>
          <p:cNvSpPr>
            <a:spLocks noGrp="1" noChangeArrowheads="1"/>
          </p:cNvSpPr>
          <p:nvPr>
            <p:ph type="sldNum" sz="quarter" idx="10"/>
          </p:nvPr>
        </p:nvSpPr>
        <p:spPr>
          <a:ln/>
        </p:spPr>
        <p:txBody>
          <a:bodyPr/>
          <a:lstStyle>
            <a:lvl1pPr>
              <a:defRPr/>
            </a:lvl1pPr>
          </a:lstStyle>
          <a:p>
            <a:fld id="{B6ECEAAE-0777-4614-B401-AF1AC40D5AC3}" type="slidenum">
              <a:rPr lang="en-US"/>
              <a:pPr/>
              <a:t>‹#›</a:t>
            </a:fld>
            <a:r>
              <a:rPr lang="en-US"/>
              <a:t>2 of 4</a:t>
            </a:r>
          </a:p>
        </p:txBody>
      </p:sp>
    </p:spTree>
    <p:extLst>
      <p:ext uri="{BB962C8B-B14F-4D97-AF65-F5344CB8AC3E}">
        <p14:creationId xmlns:p14="http://schemas.microsoft.com/office/powerpoint/2010/main" val="3396329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1026"/>
          <p:cNvSpPr>
            <a:spLocks noGrp="1" noChangeArrowheads="1"/>
          </p:cNvSpPr>
          <p:nvPr>
            <p:ph type="title"/>
          </p:nvPr>
        </p:nvSpPr>
        <p:spPr bwMode="auto">
          <a:xfrm>
            <a:off x="755650" y="639763"/>
            <a:ext cx="8569325"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 uri="{FAA26D3D-D897-4be2-8F04-BA451C77F1D7}">
              <ma14:placeholderFlag xmlns:ma14="http://schemas.microsoft.com/office/mac/drawingml/2011/main" xmlns="" val="1"/>
            </a:ext>
          </a:extLst>
        </p:spPr>
        <p:txBody>
          <a:bodyPr vert="horz" wrap="square" lIns="98746" tIns="49373" rIns="98746" bIns="49373" numCol="1" anchor="ctr" anchorCtr="0" compatLnSpc="1">
            <a:prstTxWarp prst="textNoShape">
              <a:avLst/>
            </a:prstTxWarp>
          </a:bodyPr>
          <a:lstStyle/>
          <a:p>
            <a:pPr lvl="0"/>
            <a:r>
              <a:rPr lang="en-US"/>
              <a:t>Click to edit Master title style</a:t>
            </a:r>
          </a:p>
        </p:txBody>
      </p:sp>
      <p:sp>
        <p:nvSpPr>
          <p:cNvPr id="1027" name="Rectangle 1027"/>
          <p:cNvSpPr>
            <a:spLocks noGrp="1" noChangeArrowheads="1"/>
          </p:cNvSpPr>
          <p:nvPr>
            <p:ph type="body" idx="1"/>
          </p:nvPr>
        </p:nvSpPr>
        <p:spPr bwMode="auto">
          <a:xfrm>
            <a:off x="755650" y="2079625"/>
            <a:ext cx="8569325"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 uri="{FAA26D3D-D897-4be2-8F04-BA451C77F1D7}">
              <ma14:placeholderFlag xmlns:ma14="http://schemas.microsoft.com/office/mac/drawingml/2011/main" xmlns="" val="1"/>
            </a:ext>
          </a:extLst>
        </p:spPr>
        <p:txBody>
          <a:bodyPr vert="horz" wrap="square" lIns="98746" tIns="49373" rIns="98746" bIns="49373"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7396" name="Rectangle 1028"/>
          <p:cNvSpPr>
            <a:spLocks noGrp="1" noChangeArrowheads="1"/>
          </p:cNvSpPr>
          <p:nvPr>
            <p:ph type="dt" sz="half" idx="2"/>
          </p:nvPr>
        </p:nvSpPr>
        <p:spPr bwMode="auto">
          <a:xfrm>
            <a:off x="755650" y="6561138"/>
            <a:ext cx="2100263"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8746" tIns="49373" rIns="98746" bIns="49373" numCol="1" anchor="t" anchorCtr="0" compatLnSpc="1">
            <a:prstTxWarp prst="textNoShape">
              <a:avLst/>
            </a:prstTxWarp>
          </a:bodyPr>
          <a:lstStyle>
            <a:lvl1pPr defTabSz="987425">
              <a:defRPr sz="1500">
                <a:latin typeface="Times New Roman" pitchFamily="18" charset="0"/>
                <a:ea typeface="+mn-ea"/>
                <a:cs typeface="+mn-cs"/>
              </a:defRPr>
            </a:lvl1pPr>
          </a:lstStyle>
          <a:p>
            <a:pPr>
              <a:defRPr/>
            </a:pPr>
            <a:endParaRPr lang="en-US"/>
          </a:p>
        </p:txBody>
      </p:sp>
      <p:sp>
        <p:nvSpPr>
          <p:cNvPr id="187397" name="Rectangle 1029"/>
          <p:cNvSpPr>
            <a:spLocks noGrp="1" noChangeArrowheads="1"/>
          </p:cNvSpPr>
          <p:nvPr>
            <p:ph type="ftr" sz="quarter" idx="3"/>
          </p:nvPr>
        </p:nvSpPr>
        <p:spPr bwMode="auto">
          <a:xfrm>
            <a:off x="3444875" y="6561138"/>
            <a:ext cx="3190875"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8746" tIns="49373" rIns="98746" bIns="49373" numCol="1" anchor="t" anchorCtr="0" compatLnSpc="1">
            <a:prstTxWarp prst="textNoShape">
              <a:avLst/>
            </a:prstTxWarp>
          </a:bodyPr>
          <a:lstStyle>
            <a:lvl1pPr algn="ctr" defTabSz="987425">
              <a:defRPr sz="1500">
                <a:latin typeface="Times New Roman" pitchFamily="18" charset="0"/>
                <a:ea typeface="+mn-ea"/>
                <a:cs typeface="+mn-cs"/>
              </a:defRPr>
            </a:lvl1pPr>
          </a:lstStyle>
          <a:p>
            <a:pPr>
              <a:defRPr/>
            </a:pPr>
            <a:endParaRPr lang="en-US"/>
          </a:p>
        </p:txBody>
      </p:sp>
      <p:sp>
        <p:nvSpPr>
          <p:cNvPr id="187398" name="Rectangle 1030"/>
          <p:cNvSpPr>
            <a:spLocks noGrp="1" noChangeArrowheads="1"/>
          </p:cNvSpPr>
          <p:nvPr>
            <p:ph type="sldNum" sz="quarter" idx="4"/>
          </p:nvPr>
        </p:nvSpPr>
        <p:spPr bwMode="auto">
          <a:xfrm>
            <a:off x="7224713" y="6561138"/>
            <a:ext cx="2100262"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8746" tIns="49373" rIns="98746" bIns="49373" numCol="1" anchor="t" anchorCtr="0" compatLnSpc="1">
            <a:prstTxWarp prst="textNoShape">
              <a:avLst/>
            </a:prstTxWarp>
          </a:bodyPr>
          <a:lstStyle>
            <a:lvl1pPr algn="r" defTabSz="987425">
              <a:defRPr sz="1500"/>
            </a:lvl1pPr>
          </a:lstStyle>
          <a:p>
            <a:fld id="{AE8593E8-D74C-490D-90CF-37773215D67E}"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4027" r:id="rId1"/>
    <p:sldLayoutId id="2147484028" r:id="rId2"/>
    <p:sldLayoutId id="2147484029" r:id="rId3"/>
    <p:sldLayoutId id="2147484030" r:id="rId4"/>
    <p:sldLayoutId id="2147484031" r:id="rId5"/>
    <p:sldLayoutId id="2147484032" r:id="rId6"/>
    <p:sldLayoutId id="2147484033" r:id="rId7"/>
    <p:sldLayoutId id="2147484034" r:id="rId8"/>
    <p:sldLayoutId id="2147484035" r:id="rId9"/>
    <p:sldLayoutId id="2147484036" r:id="rId10"/>
    <p:sldLayoutId id="2147484037" r:id="rId11"/>
  </p:sldLayoutIdLst>
  <p:txStyles>
    <p:titleStyle>
      <a:lvl1pPr algn="ctr" defTabSz="987425" rtl="0" eaLnBrk="0" fontAlgn="base" hangingPunct="0">
        <a:spcBef>
          <a:spcPct val="0"/>
        </a:spcBef>
        <a:spcAft>
          <a:spcPct val="0"/>
        </a:spcAft>
        <a:defRPr sz="4800">
          <a:solidFill>
            <a:schemeClr val="tx2"/>
          </a:solidFill>
          <a:latin typeface="+mj-lt"/>
          <a:ea typeface="MS PGothic" pitchFamily="34" charset="-128"/>
          <a:cs typeface="MS PGothic" charset="0"/>
        </a:defRPr>
      </a:lvl1pPr>
      <a:lvl2pPr algn="ctr" defTabSz="987425" rtl="0" eaLnBrk="0" fontAlgn="base" hangingPunct="0">
        <a:spcBef>
          <a:spcPct val="0"/>
        </a:spcBef>
        <a:spcAft>
          <a:spcPct val="0"/>
        </a:spcAft>
        <a:defRPr sz="4800">
          <a:solidFill>
            <a:schemeClr val="tx2"/>
          </a:solidFill>
          <a:latin typeface="Times New Roman" pitchFamily="18" charset="0"/>
          <a:ea typeface="MS PGothic" pitchFamily="34" charset="-128"/>
          <a:cs typeface="MS PGothic" charset="0"/>
        </a:defRPr>
      </a:lvl2pPr>
      <a:lvl3pPr algn="ctr" defTabSz="987425" rtl="0" eaLnBrk="0" fontAlgn="base" hangingPunct="0">
        <a:spcBef>
          <a:spcPct val="0"/>
        </a:spcBef>
        <a:spcAft>
          <a:spcPct val="0"/>
        </a:spcAft>
        <a:defRPr sz="4800">
          <a:solidFill>
            <a:schemeClr val="tx2"/>
          </a:solidFill>
          <a:latin typeface="Times New Roman" pitchFamily="18" charset="0"/>
          <a:ea typeface="MS PGothic" pitchFamily="34" charset="-128"/>
          <a:cs typeface="MS PGothic" charset="0"/>
        </a:defRPr>
      </a:lvl3pPr>
      <a:lvl4pPr algn="ctr" defTabSz="987425" rtl="0" eaLnBrk="0" fontAlgn="base" hangingPunct="0">
        <a:spcBef>
          <a:spcPct val="0"/>
        </a:spcBef>
        <a:spcAft>
          <a:spcPct val="0"/>
        </a:spcAft>
        <a:defRPr sz="4800">
          <a:solidFill>
            <a:schemeClr val="tx2"/>
          </a:solidFill>
          <a:latin typeface="Times New Roman" pitchFamily="18" charset="0"/>
          <a:ea typeface="MS PGothic" pitchFamily="34" charset="-128"/>
          <a:cs typeface="MS PGothic" charset="0"/>
        </a:defRPr>
      </a:lvl4pPr>
      <a:lvl5pPr algn="ctr" defTabSz="987425" rtl="0" eaLnBrk="0" fontAlgn="base" hangingPunct="0">
        <a:spcBef>
          <a:spcPct val="0"/>
        </a:spcBef>
        <a:spcAft>
          <a:spcPct val="0"/>
        </a:spcAft>
        <a:defRPr sz="4800">
          <a:solidFill>
            <a:schemeClr val="tx2"/>
          </a:solidFill>
          <a:latin typeface="Times New Roman" pitchFamily="18" charset="0"/>
          <a:ea typeface="MS PGothic" pitchFamily="34" charset="-128"/>
          <a:cs typeface="MS PGothic" charset="0"/>
        </a:defRPr>
      </a:lvl5pPr>
      <a:lvl6pPr marL="457200" algn="ctr" defTabSz="987425" rtl="0" fontAlgn="base">
        <a:spcBef>
          <a:spcPct val="0"/>
        </a:spcBef>
        <a:spcAft>
          <a:spcPct val="0"/>
        </a:spcAft>
        <a:defRPr sz="4800">
          <a:solidFill>
            <a:schemeClr val="tx2"/>
          </a:solidFill>
          <a:latin typeface="Times New Roman" pitchFamily="18" charset="0"/>
        </a:defRPr>
      </a:lvl6pPr>
      <a:lvl7pPr marL="914400" algn="ctr" defTabSz="987425" rtl="0" fontAlgn="base">
        <a:spcBef>
          <a:spcPct val="0"/>
        </a:spcBef>
        <a:spcAft>
          <a:spcPct val="0"/>
        </a:spcAft>
        <a:defRPr sz="4800">
          <a:solidFill>
            <a:schemeClr val="tx2"/>
          </a:solidFill>
          <a:latin typeface="Times New Roman" pitchFamily="18" charset="0"/>
        </a:defRPr>
      </a:lvl7pPr>
      <a:lvl8pPr marL="1371600" algn="ctr" defTabSz="987425" rtl="0" fontAlgn="base">
        <a:spcBef>
          <a:spcPct val="0"/>
        </a:spcBef>
        <a:spcAft>
          <a:spcPct val="0"/>
        </a:spcAft>
        <a:defRPr sz="4800">
          <a:solidFill>
            <a:schemeClr val="tx2"/>
          </a:solidFill>
          <a:latin typeface="Times New Roman" pitchFamily="18" charset="0"/>
        </a:defRPr>
      </a:lvl8pPr>
      <a:lvl9pPr marL="1828800" algn="ctr" defTabSz="987425" rtl="0" fontAlgn="base">
        <a:spcBef>
          <a:spcPct val="0"/>
        </a:spcBef>
        <a:spcAft>
          <a:spcPct val="0"/>
        </a:spcAft>
        <a:defRPr sz="4800">
          <a:solidFill>
            <a:schemeClr val="tx2"/>
          </a:solidFill>
          <a:latin typeface="Times New Roman" pitchFamily="18" charset="0"/>
        </a:defRPr>
      </a:lvl9pPr>
    </p:titleStyle>
    <p:bodyStyle>
      <a:lvl1pPr marL="369888" indent="-369888" algn="l" defTabSz="987425" rtl="0" eaLnBrk="0" fontAlgn="base" hangingPunct="0">
        <a:spcBef>
          <a:spcPct val="20000"/>
        </a:spcBef>
        <a:spcAft>
          <a:spcPct val="0"/>
        </a:spcAft>
        <a:buChar char="•"/>
        <a:defRPr sz="3500">
          <a:solidFill>
            <a:schemeClr val="tx1"/>
          </a:solidFill>
          <a:latin typeface="+mn-lt"/>
          <a:ea typeface="MS PGothic" pitchFamily="34" charset="-128"/>
          <a:cs typeface="MS PGothic" charset="0"/>
        </a:defRPr>
      </a:lvl1pPr>
      <a:lvl2pPr marL="801688" indent="-307975" algn="l" defTabSz="987425" rtl="0" eaLnBrk="0" fontAlgn="base" hangingPunct="0">
        <a:spcBef>
          <a:spcPct val="20000"/>
        </a:spcBef>
        <a:spcAft>
          <a:spcPct val="0"/>
        </a:spcAft>
        <a:buChar char="–"/>
        <a:defRPr sz="3000">
          <a:solidFill>
            <a:schemeClr val="tx1"/>
          </a:solidFill>
          <a:latin typeface="+mn-lt"/>
          <a:ea typeface="MS PGothic" pitchFamily="34" charset="-128"/>
          <a:cs typeface="MS PGothic" charset="0"/>
        </a:defRPr>
      </a:lvl2pPr>
      <a:lvl3pPr marL="1235075" indent="-247650" algn="l" defTabSz="987425" rtl="0" eaLnBrk="0" fontAlgn="base" hangingPunct="0">
        <a:spcBef>
          <a:spcPct val="20000"/>
        </a:spcBef>
        <a:spcAft>
          <a:spcPct val="0"/>
        </a:spcAft>
        <a:buChar char="•"/>
        <a:defRPr sz="2600">
          <a:solidFill>
            <a:schemeClr val="tx1"/>
          </a:solidFill>
          <a:latin typeface="+mn-lt"/>
          <a:ea typeface="MS PGothic" pitchFamily="34" charset="-128"/>
          <a:cs typeface="MS PGothic" charset="0"/>
        </a:defRPr>
      </a:lvl3pPr>
      <a:lvl4pPr marL="1728788" indent="-247650" algn="l" defTabSz="987425" rtl="0" eaLnBrk="0" fontAlgn="base" hangingPunct="0">
        <a:spcBef>
          <a:spcPct val="20000"/>
        </a:spcBef>
        <a:spcAft>
          <a:spcPct val="0"/>
        </a:spcAft>
        <a:buChar char="–"/>
        <a:defRPr sz="2200">
          <a:solidFill>
            <a:schemeClr val="tx1"/>
          </a:solidFill>
          <a:latin typeface="+mn-lt"/>
          <a:ea typeface="MS PGothic" pitchFamily="34" charset="-128"/>
          <a:cs typeface="MS PGothic" charset="0"/>
        </a:defRPr>
      </a:lvl4pPr>
      <a:lvl5pPr marL="2222500" indent="-247650" algn="l" defTabSz="987425" rtl="0" eaLnBrk="0" fontAlgn="base" hangingPunct="0">
        <a:spcBef>
          <a:spcPct val="20000"/>
        </a:spcBef>
        <a:spcAft>
          <a:spcPct val="0"/>
        </a:spcAft>
        <a:buChar char="»"/>
        <a:defRPr sz="2200">
          <a:solidFill>
            <a:schemeClr val="tx1"/>
          </a:solidFill>
          <a:latin typeface="+mn-lt"/>
          <a:ea typeface="MS PGothic" pitchFamily="34" charset="-128"/>
          <a:cs typeface="MS PGothic" charset="0"/>
        </a:defRPr>
      </a:lvl5pPr>
      <a:lvl6pPr marL="2679700" indent="-247650" algn="l" defTabSz="987425" rtl="0" fontAlgn="base">
        <a:spcBef>
          <a:spcPct val="20000"/>
        </a:spcBef>
        <a:spcAft>
          <a:spcPct val="0"/>
        </a:spcAft>
        <a:buChar char="»"/>
        <a:defRPr sz="2200">
          <a:solidFill>
            <a:schemeClr val="tx1"/>
          </a:solidFill>
          <a:latin typeface="+mn-lt"/>
        </a:defRPr>
      </a:lvl6pPr>
      <a:lvl7pPr marL="3136900" indent="-247650" algn="l" defTabSz="987425" rtl="0" fontAlgn="base">
        <a:spcBef>
          <a:spcPct val="20000"/>
        </a:spcBef>
        <a:spcAft>
          <a:spcPct val="0"/>
        </a:spcAft>
        <a:buChar char="»"/>
        <a:defRPr sz="2200">
          <a:solidFill>
            <a:schemeClr val="tx1"/>
          </a:solidFill>
          <a:latin typeface="+mn-lt"/>
        </a:defRPr>
      </a:lvl7pPr>
      <a:lvl8pPr marL="3594100" indent="-247650" algn="l" defTabSz="987425" rtl="0" fontAlgn="base">
        <a:spcBef>
          <a:spcPct val="20000"/>
        </a:spcBef>
        <a:spcAft>
          <a:spcPct val="0"/>
        </a:spcAft>
        <a:buChar char="»"/>
        <a:defRPr sz="2200">
          <a:solidFill>
            <a:schemeClr val="tx1"/>
          </a:solidFill>
          <a:latin typeface="+mn-lt"/>
        </a:defRPr>
      </a:lvl8pPr>
      <a:lvl9pPr marL="4051300" indent="-247650" algn="l" defTabSz="987425" rtl="0" fontAlgn="base">
        <a:spcBef>
          <a:spcPct val="20000"/>
        </a:spcBef>
        <a:spcAft>
          <a:spcPct val="0"/>
        </a:spcAft>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10082213" cy="720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7139" name="Rectangle 3"/>
          <p:cNvSpPr>
            <a:spLocks noGrp="1" noChangeArrowheads="1"/>
          </p:cNvSpPr>
          <p:nvPr>
            <p:ph type="title"/>
          </p:nvPr>
        </p:nvSpPr>
        <p:spPr bwMode="auto">
          <a:xfrm>
            <a:off x="2771775" y="400050"/>
            <a:ext cx="7056438" cy="879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 uri="{FAA26D3D-D897-4be2-8F04-BA451C77F1D7}">
              <ma14:placeholderFlag xmlns:ma14="http://schemas.microsoft.com/office/mac/drawingml/2011/main" xmlns="" val="1"/>
            </a:ext>
          </a:extLst>
        </p:spPr>
        <p:txBody>
          <a:bodyPr vert="horz" wrap="square" lIns="98746" tIns="49373" rIns="98746" bIns="49373" numCol="1" anchor="ctr" anchorCtr="0" compatLnSpc="1">
            <a:prstTxWarp prst="textNoShape">
              <a:avLst/>
            </a:prstTxWarp>
          </a:bodyPr>
          <a:lstStyle/>
          <a:p>
            <a:pPr lvl="0"/>
            <a:r>
              <a:rPr lang="en-US"/>
              <a:t>Headline in Arial</a:t>
            </a:r>
          </a:p>
        </p:txBody>
      </p:sp>
      <p:sp>
        <p:nvSpPr>
          <p:cNvPr id="347140" name="Rectangle 4"/>
          <p:cNvSpPr>
            <a:spLocks noGrp="1" noChangeArrowheads="1"/>
          </p:cNvSpPr>
          <p:nvPr>
            <p:ph type="body" idx="1"/>
          </p:nvPr>
        </p:nvSpPr>
        <p:spPr bwMode="auto">
          <a:xfrm>
            <a:off x="2940050" y="2079625"/>
            <a:ext cx="6384925"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 uri="{FAA26D3D-D897-4be2-8F04-BA451C77F1D7}">
              <ma14:placeholderFlag xmlns:ma14="http://schemas.microsoft.com/office/mac/drawingml/2011/main" xmlns="" val="1"/>
            </a:ext>
          </a:extLst>
        </p:spPr>
        <p:txBody>
          <a:bodyPr vert="horz" wrap="square" lIns="98746" tIns="49373" rIns="98746" bIns="49373"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47141" name="Rectangle 5"/>
          <p:cNvSpPr>
            <a:spLocks noGrp="1" noChangeArrowheads="1"/>
          </p:cNvSpPr>
          <p:nvPr>
            <p:ph type="sldNum" sz="quarter" idx="4"/>
          </p:nvPr>
        </p:nvSpPr>
        <p:spPr bwMode="auto">
          <a:xfrm>
            <a:off x="7224713" y="6800850"/>
            <a:ext cx="2100262"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8746" tIns="49373" rIns="98746" bIns="49373" numCol="1" anchor="t" anchorCtr="0" compatLnSpc="1">
            <a:prstTxWarp prst="textNoShape">
              <a:avLst/>
            </a:prstTxWarp>
          </a:bodyPr>
          <a:lstStyle>
            <a:lvl1pPr algn="r" defTabSz="987425" eaLnBrk="0" hangingPunct="0">
              <a:defRPr sz="1100">
                <a:solidFill>
                  <a:schemeClr val="bg1"/>
                </a:solidFill>
              </a:defRPr>
            </a:lvl1pPr>
          </a:lstStyle>
          <a:p>
            <a:fld id="{E4C3C705-6C49-4D05-BA65-80E28FFC3789}" type="slidenum">
              <a:rPr lang="en-US"/>
              <a:pPr/>
              <a:t>‹#›</a:t>
            </a:fld>
            <a:r>
              <a:rPr lang="en-US"/>
              <a:t>2 of 4</a:t>
            </a:r>
          </a:p>
        </p:txBody>
      </p:sp>
      <p:sp>
        <p:nvSpPr>
          <p:cNvPr id="2054" name="Rectangle 7"/>
          <p:cNvSpPr>
            <a:spLocks noChangeArrowheads="1"/>
          </p:cNvSpPr>
          <p:nvPr/>
        </p:nvSpPr>
        <p:spPr bwMode="auto">
          <a:xfrm>
            <a:off x="2828925" y="6770688"/>
            <a:ext cx="3260725" cy="481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lIns="98746" tIns="49373" rIns="98746" bIns="49373"/>
          <a:lstStyle/>
          <a:p>
            <a:pPr defTabSz="987425" eaLnBrk="0" hangingPunct="0">
              <a:defRPr/>
            </a:pPr>
            <a:r>
              <a:rPr lang="en-US" sz="1100">
                <a:solidFill>
                  <a:schemeClr val="bg1"/>
                </a:solidFill>
                <a:latin typeface="Arial" charset="0"/>
                <a:ea typeface="ＭＳ Ｐゴシック" charset="0"/>
              </a:rPr>
              <a:t>THE UNIVERSITY OF BRITISH COLUMBIA</a:t>
            </a:r>
          </a:p>
        </p:txBody>
      </p:sp>
    </p:spTree>
  </p:cSld>
  <p:clrMap bg1="lt1" tx1="dk1" bg2="lt2" tx2="dk2" accent1="accent1" accent2="accent2" accent3="accent3" accent4="accent4" accent5="accent5" accent6="accent6" hlink="hlink" folHlink="folHlink"/>
  <p:sldLayoutIdLst>
    <p:sldLayoutId id="2147484048" r:id="rId1"/>
    <p:sldLayoutId id="2147484038" r:id="rId2"/>
    <p:sldLayoutId id="2147484039" r:id="rId3"/>
    <p:sldLayoutId id="2147484040" r:id="rId4"/>
    <p:sldLayoutId id="2147484041" r:id="rId5"/>
    <p:sldLayoutId id="2147484042" r:id="rId6"/>
    <p:sldLayoutId id="2147484043" r:id="rId7"/>
    <p:sldLayoutId id="2147484044" r:id="rId8"/>
    <p:sldLayoutId id="2147484045" r:id="rId9"/>
    <p:sldLayoutId id="2147484046" r:id="rId10"/>
    <p:sldLayoutId id="2147484047"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347139"/>
                                        </p:tgtEl>
                                        <p:attrNameLst>
                                          <p:attrName>style.visibility</p:attrName>
                                        </p:attrNameLst>
                                      </p:cBhvr>
                                      <p:to>
                                        <p:strVal val="visible"/>
                                      </p:to>
                                    </p:set>
                                    <p:animEffect transition="in" filter="slide(fromTop)">
                                      <p:cBhvr>
                                        <p:cTn id="7" dur="500"/>
                                        <p:tgtEl>
                                          <p:spTgt spid="34713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5" fill="hold" grpId="0" nodeType="clickEffect">
                                  <p:stCondLst>
                                    <p:cond delay="0"/>
                                  </p:stCondLst>
                                  <p:childTnLst>
                                    <p:set>
                                      <p:cBhvr>
                                        <p:cTn id="11" dur="1" fill="hold">
                                          <p:stCondLst>
                                            <p:cond delay="0"/>
                                          </p:stCondLst>
                                        </p:cTn>
                                        <p:tgtEl>
                                          <p:spTgt spid="347140">
                                            <p:txEl>
                                              <p:pRg st="0" end="0"/>
                                            </p:txEl>
                                          </p:spTgt>
                                        </p:tgtEl>
                                        <p:attrNameLst>
                                          <p:attrName>style.visibility</p:attrName>
                                        </p:attrNameLst>
                                      </p:cBhvr>
                                      <p:to>
                                        <p:strVal val="visible"/>
                                      </p:to>
                                    </p:set>
                                    <p:animEffect transition="in" filter="randombar(vertical)">
                                      <p:cBhvr>
                                        <p:cTn id="12" dur="500"/>
                                        <p:tgtEl>
                                          <p:spTgt spid="347140">
                                            <p:txEl>
                                              <p:pRg st="0" end="0"/>
                                            </p:txEl>
                                          </p:spTgt>
                                        </p:tgtEl>
                                      </p:cBhvr>
                                    </p:animEffect>
                                  </p:childTnLst>
                                </p:cTn>
                              </p:par>
                              <p:par>
                                <p:cTn id="13" presetID="14" presetClass="entr" presetSubtype="5" fill="hold" grpId="0" nodeType="withEffect">
                                  <p:stCondLst>
                                    <p:cond delay="0"/>
                                  </p:stCondLst>
                                  <p:childTnLst>
                                    <p:set>
                                      <p:cBhvr>
                                        <p:cTn id="14" dur="1" fill="hold">
                                          <p:stCondLst>
                                            <p:cond delay="0"/>
                                          </p:stCondLst>
                                        </p:cTn>
                                        <p:tgtEl>
                                          <p:spTgt spid="347140">
                                            <p:txEl>
                                              <p:pRg st="1" end="1"/>
                                            </p:txEl>
                                          </p:spTgt>
                                        </p:tgtEl>
                                        <p:attrNameLst>
                                          <p:attrName>style.visibility</p:attrName>
                                        </p:attrNameLst>
                                      </p:cBhvr>
                                      <p:to>
                                        <p:strVal val="visible"/>
                                      </p:to>
                                    </p:set>
                                    <p:animEffect transition="in" filter="randombar(vertical)">
                                      <p:cBhvr>
                                        <p:cTn id="15" dur="500"/>
                                        <p:tgtEl>
                                          <p:spTgt spid="347140">
                                            <p:txEl>
                                              <p:pRg st="1" end="1"/>
                                            </p:txEl>
                                          </p:spTgt>
                                        </p:tgtEl>
                                      </p:cBhvr>
                                    </p:animEffect>
                                  </p:childTnLst>
                                </p:cTn>
                              </p:par>
                              <p:par>
                                <p:cTn id="16" presetID="14" presetClass="entr" presetSubtype="5" fill="hold" grpId="0" nodeType="withEffect">
                                  <p:stCondLst>
                                    <p:cond delay="0"/>
                                  </p:stCondLst>
                                  <p:childTnLst>
                                    <p:set>
                                      <p:cBhvr>
                                        <p:cTn id="17" dur="1" fill="hold">
                                          <p:stCondLst>
                                            <p:cond delay="0"/>
                                          </p:stCondLst>
                                        </p:cTn>
                                        <p:tgtEl>
                                          <p:spTgt spid="347140">
                                            <p:txEl>
                                              <p:pRg st="2" end="2"/>
                                            </p:txEl>
                                          </p:spTgt>
                                        </p:tgtEl>
                                        <p:attrNameLst>
                                          <p:attrName>style.visibility</p:attrName>
                                        </p:attrNameLst>
                                      </p:cBhvr>
                                      <p:to>
                                        <p:strVal val="visible"/>
                                      </p:to>
                                    </p:set>
                                    <p:animEffect transition="in" filter="randombar(vertical)">
                                      <p:cBhvr>
                                        <p:cTn id="18" dur="500"/>
                                        <p:tgtEl>
                                          <p:spTgt spid="347140">
                                            <p:txEl>
                                              <p:pRg st="2" end="2"/>
                                            </p:txEl>
                                          </p:spTgt>
                                        </p:tgtEl>
                                      </p:cBhvr>
                                    </p:animEffect>
                                  </p:childTnLst>
                                </p:cTn>
                              </p:par>
                              <p:par>
                                <p:cTn id="19" presetID="14" presetClass="entr" presetSubtype="5" fill="hold" grpId="0" nodeType="withEffect">
                                  <p:stCondLst>
                                    <p:cond delay="0"/>
                                  </p:stCondLst>
                                  <p:childTnLst>
                                    <p:set>
                                      <p:cBhvr>
                                        <p:cTn id="20" dur="1" fill="hold">
                                          <p:stCondLst>
                                            <p:cond delay="0"/>
                                          </p:stCondLst>
                                        </p:cTn>
                                        <p:tgtEl>
                                          <p:spTgt spid="347140">
                                            <p:txEl>
                                              <p:pRg st="3" end="3"/>
                                            </p:txEl>
                                          </p:spTgt>
                                        </p:tgtEl>
                                        <p:attrNameLst>
                                          <p:attrName>style.visibility</p:attrName>
                                        </p:attrNameLst>
                                      </p:cBhvr>
                                      <p:to>
                                        <p:strVal val="visible"/>
                                      </p:to>
                                    </p:set>
                                    <p:animEffect transition="in" filter="randombar(vertical)">
                                      <p:cBhvr>
                                        <p:cTn id="21" dur="500"/>
                                        <p:tgtEl>
                                          <p:spTgt spid="347140">
                                            <p:txEl>
                                              <p:pRg st="3" end="3"/>
                                            </p:txEl>
                                          </p:spTgt>
                                        </p:tgtEl>
                                      </p:cBhvr>
                                    </p:animEffect>
                                  </p:childTnLst>
                                </p:cTn>
                              </p:par>
                              <p:par>
                                <p:cTn id="22" presetID="14" presetClass="entr" presetSubtype="5" fill="hold" grpId="0" nodeType="withEffect">
                                  <p:stCondLst>
                                    <p:cond delay="0"/>
                                  </p:stCondLst>
                                  <p:childTnLst>
                                    <p:set>
                                      <p:cBhvr>
                                        <p:cTn id="23" dur="1" fill="hold">
                                          <p:stCondLst>
                                            <p:cond delay="0"/>
                                          </p:stCondLst>
                                        </p:cTn>
                                        <p:tgtEl>
                                          <p:spTgt spid="347140">
                                            <p:txEl>
                                              <p:pRg st="4" end="4"/>
                                            </p:txEl>
                                          </p:spTgt>
                                        </p:tgtEl>
                                        <p:attrNameLst>
                                          <p:attrName>style.visibility</p:attrName>
                                        </p:attrNameLst>
                                      </p:cBhvr>
                                      <p:to>
                                        <p:strVal val="visible"/>
                                      </p:to>
                                    </p:set>
                                    <p:animEffect transition="in" filter="randombar(vertical)">
                                      <p:cBhvr>
                                        <p:cTn id="24" dur="500"/>
                                        <p:tgtEl>
                                          <p:spTgt spid="34714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7139" grpId="0" autoUpdateAnimBg="0"/>
      <p:bldP spid="347140" grpId="0" build="p" autoUpdateAnimBg="0">
        <p:tmplLst>
          <p:tmpl lvl="1">
            <p:tnLst>
              <p:par>
                <p:cTn presetID="14" presetClass="entr" presetSubtype="5" fill="hold" nodeType="clickEffect">
                  <p:stCondLst>
                    <p:cond delay="0"/>
                  </p:stCondLst>
                  <p:childTnLst>
                    <p:set>
                      <p:cBhvr>
                        <p:cTn dur="1" fill="hold">
                          <p:stCondLst>
                            <p:cond delay="0"/>
                          </p:stCondLst>
                        </p:cTn>
                        <p:tgtEl>
                          <p:spTgt spid="347140"/>
                        </p:tgtEl>
                        <p:attrNameLst>
                          <p:attrName>style.visibility</p:attrName>
                        </p:attrNameLst>
                      </p:cBhvr>
                      <p:to>
                        <p:strVal val="visible"/>
                      </p:to>
                    </p:set>
                    <p:animEffect transition="in" filter="randombar(vertical)">
                      <p:cBhvr>
                        <p:cTn dur="500"/>
                        <p:tgtEl>
                          <p:spTgt spid="347140"/>
                        </p:tgtEl>
                      </p:cBhvr>
                    </p:animEffect>
                  </p:childTnLst>
                </p:cTn>
              </p:par>
            </p:tnLst>
          </p:tmpl>
          <p:tmpl lvl="2">
            <p:tnLst>
              <p:par>
                <p:cTn presetID="14" presetClass="entr" presetSubtype="5" fill="hold" nodeType="withEffect">
                  <p:stCondLst>
                    <p:cond delay="0"/>
                  </p:stCondLst>
                  <p:childTnLst>
                    <p:set>
                      <p:cBhvr>
                        <p:cTn dur="1" fill="hold">
                          <p:stCondLst>
                            <p:cond delay="0"/>
                          </p:stCondLst>
                        </p:cTn>
                        <p:tgtEl>
                          <p:spTgt spid="347140"/>
                        </p:tgtEl>
                        <p:attrNameLst>
                          <p:attrName>style.visibility</p:attrName>
                        </p:attrNameLst>
                      </p:cBhvr>
                      <p:to>
                        <p:strVal val="visible"/>
                      </p:to>
                    </p:set>
                    <p:animEffect transition="in" filter="randombar(vertical)">
                      <p:cBhvr>
                        <p:cTn dur="500"/>
                        <p:tgtEl>
                          <p:spTgt spid="347140"/>
                        </p:tgtEl>
                      </p:cBhvr>
                    </p:animEffect>
                  </p:childTnLst>
                </p:cTn>
              </p:par>
            </p:tnLst>
          </p:tmpl>
          <p:tmpl lvl="3">
            <p:tnLst>
              <p:par>
                <p:cTn presetID="14" presetClass="entr" presetSubtype="5" fill="hold" nodeType="withEffect">
                  <p:stCondLst>
                    <p:cond delay="0"/>
                  </p:stCondLst>
                  <p:childTnLst>
                    <p:set>
                      <p:cBhvr>
                        <p:cTn dur="1" fill="hold">
                          <p:stCondLst>
                            <p:cond delay="0"/>
                          </p:stCondLst>
                        </p:cTn>
                        <p:tgtEl>
                          <p:spTgt spid="347140"/>
                        </p:tgtEl>
                        <p:attrNameLst>
                          <p:attrName>style.visibility</p:attrName>
                        </p:attrNameLst>
                      </p:cBhvr>
                      <p:to>
                        <p:strVal val="visible"/>
                      </p:to>
                    </p:set>
                    <p:animEffect transition="in" filter="randombar(vertical)">
                      <p:cBhvr>
                        <p:cTn dur="500"/>
                        <p:tgtEl>
                          <p:spTgt spid="347140"/>
                        </p:tgtEl>
                      </p:cBhvr>
                    </p:animEffect>
                  </p:childTnLst>
                </p:cTn>
              </p:par>
            </p:tnLst>
          </p:tmpl>
          <p:tmpl lvl="4">
            <p:tnLst>
              <p:par>
                <p:cTn presetID="14" presetClass="entr" presetSubtype="5" fill="hold" nodeType="withEffect">
                  <p:stCondLst>
                    <p:cond delay="0"/>
                  </p:stCondLst>
                  <p:childTnLst>
                    <p:set>
                      <p:cBhvr>
                        <p:cTn dur="1" fill="hold">
                          <p:stCondLst>
                            <p:cond delay="0"/>
                          </p:stCondLst>
                        </p:cTn>
                        <p:tgtEl>
                          <p:spTgt spid="347140"/>
                        </p:tgtEl>
                        <p:attrNameLst>
                          <p:attrName>style.visibility</p:attrName>
                        </p:attrNameLst>
                      </p:cBhvr>
                      <p:to>
                        <p:strVal val="visible"/>
                      </p:to>
                    </p:set>
                    <p:animEffect transition="in" filter="randombar(vertical)">
                      <p:cBhvr>
                        <p:cTn dur="500"/>
                        <p:tgtEl>
                          <p:spTgt spid="347140"/>
                        </p:tgtEl>
                      </p:cBhvr>
                    </p:animEffect>
                  </p:childTnLst>
                </p:cTn>
              </p:par>
            </p:tnLst>
          </p:tmpl>
          <p:tmpl lvl="5">
            <p:tnLst>
              <p:par>
                <p:cTn presetID="14" presetClass="entr" presetSubtype="5" fill="hold" nodeType="withEffect">
                  <p:stCondLst>
                    <p:cond delay="0"/>
                  </p:stCondLst>
                  <p:childTnLst>
                    <p:set>
                      <p:cBhvr>
                        <p:cTn dur="1" fill="hold">
                          <p:stCondLst>
                            <p:cond delay="0"/>
                          </p:stCondLst>
                        </p:cTn>
                        <p:tgtEl>
                          <p:spTgt spid="347140"/>
                        </p:tgtEl>
                        <p:attrNameLst>
                          <p:attrName>style.visibility</p:attrName>
                        </p:attrNameLst>
                      </p:cBhvr>
                      <p:to>
                        <p:strVal val="visible"/>
                      </p:to>
                    </p:set>
                    <p:animEffect transition="in" filter="randombar(vertical)">
                      <p:cBhvr>
                        <p:cTn dur="500"/>
                        <p:tgtEl>
                          <p:spTgt spid="347140"/>
                        </p:tgtEl>
                      </p:cBhvr>
                    </p:animEffect>
                  </p:childTnLst>
                </p:cTn>
              </p:par>
            </p:tnLst>
          </p:tmpl>
        </p:tmplLst>
      </p:bldP>
    </p:bldLst>
  </p:timing>
  <p:txStyles>
    <p:titleStyle>
      <a:lvl1pPr algn="l" defTabSz="987425" rtl="0" eaLnBrk="0" fontAlgn="base" hangingPunct="0">
        <a:spcBef>
          <a:spcPct val="0"/>
        </a:spcBef>
        <a:spcAft>
          <a:spcPct val="0"/>
        </a:spcAft>
        <a:defRPr sz="4300">
          <a:solidFill>
            <a:schemeClr val="bg1"/>
          </a:solidFill>
          <a:latin typeface="+mj-lt"/>
          <a:ea typeface="MS PGothic" pitchFamily="34" charset="-128"/>
          <a:cs typeface="MS PGothic" charset="0"/>
        </a:defRPr>
      </a:lvl1pPr>
      <a:lvl2pPr algn="l" defTabSz="987425" rtl="0" eaLnBrk="0" fontAlgn="base" hangingPunct="0">
        <a:spcBef>
          <a:spcPct val="0"/>
        </a:spcBef>
        <a:spcAft>
          <a:spcPct val="0"/>
        </a:spcAft>
        <a:defRPr sz="4300">
          <a:solidFill>
            <a:schemeClr val="bg1"/>
          </a:solidFill>
          <a:latin typeface="Arial" charset="0"/>
          <a:ea typeface="MS PGothic" pitchFamily="34" charset="-128"/>
          <a:cs typeface="MS PGothic" charset="0"/>
        </a:defRPr>
      </a:lvl2pPr>
      <a:lvl3pPr algn="l" defTabSz="987425" rtl="0" eaLnBrk="0" fontAlgn="base" hangingPunct="0">
        <a:spcBef>
          <a:spcPct val="0"/>
        </a:spcBef>
        <a:spcAft>
          <a:spcPct val="0"/>
        </a:spcAft>
        <a:defRPr sz="4300">
          <a:solidFill>
            <a:schemeClr val="bg1"/>
          </a:solidFill>
          <a:latin typeface="Arial" charset="0"/>
          <a:ea typeface="MS PGothic" pitchFamily="34" charset="-128"/>
          <a:cs typeface="MS PGothic" charset="0"/>
        </a:defRPr>
      </a:lvl3pPr>
      <a:lvl4pPr algn="l" defTabSz="987425" rtl="0" eaLnBrk="0" fontAlgn="base" hangingPunct="0">
        <a:spcBef>
          <a:spcPct val="0"/>
        </a:spcBef>
        <a:spcAft>
          <a:spcPct val="0"/>
        </a:spcAft>
        <a:defRPr sz="4300">
          <a:solidFill>
            <a:schemeClr val="bg1"/>
          </a:solidFill>
          <a:latin typeface="Arial" charset="0"/>
          <a:ea typeface="MS PGothic" pitchFamily="34" charset="-128"/>
          <a:cs typeface="MS PGothic" charset="0"/>
        </a:defRPr>
      </a:lvl4pPr>
      <a:lvl5pPr algn="l" defTabSz="987425" rtl="0" eaLnBrk="0" fontAlgn="base" hangingPunct="0">
        <a:spcBef>
          <a:spcPct val="0"/>
        </a:spcBef>
        <a:spcAft>
          <a:spcPct val="0"/>
        </a:spcAft>
        <a:defRPr sz="4300">
          <a:solidFill>
            <a:schemeClr val="bg1"/>
          </a:solidFill>
          <a:latin typeface="Arial" charset="0"/>
          <a:ea typeface="MS PGothic" pitchFamily="34" charset="-128"/>
          <a:cs typeface="MS PGothic" charset="0"/>
        </a:defRPr>
      </a:lvl5pPr>
      <a:lvl6pPr marL="457200" algn="l" defTabSz="987425" rtl="0" eaLnBrk="0" fontAlgn="base" hangingPunct="0">
        <a:spcBef>
          <a:spcPct val="0"/>
        </a:spcBef>
        <a:spcAft>
          <a:spcPct val="0"/>
        </a:spcAft>
        <a:defRPr sz="4300">
          <a:solidFill>
            <a:schemeClr val="bg1"/>
          </a:solidFill>
          <a:latin typeface="Arial" charset="0"/>
        </a:defRPr>
      </a:lvl6pPr>
      <a:lvl7pPr marL="914400" algn="l" defTabSz="987425" rtl="0" eaLnBrk="0" fontAlgn="base" hangingPunct="0">
        <a:spcBef>
          <a:spcPct val="0"/>
        </a:spcBef>
        <a:spcAft>
          <a:spcPct val="0"/>
        </a:spcAft>
        <a:defRPr sz="4300">
          <a:solidFill>
            <a:schemeClr val="bg1"/>
          </a:solidFill>
          <a:latin typeface="Arial" charset="0"/>
        </a:defRPr>
      </a:lvl7pPr>
      <a:lvl8pPr marL="1371600" algn="l" defTabSz="987425" rtl="0" eaLnBrk="0" fontAlgn="base" hangingPunct="0">
        <a:spcBef>
          <a:spcPct val="0"/>
        </a:spcBef>
        <a:spcAft>
          <a:spcPct val="0"/>
        </a:spcAft>
        <a:defRPr sz="4300">
          <a:solidFill>
            <a:schemeClr val="bg1"/>
          </a:solidFill>
          <a:latin typeface="Arial" charset="0"/>
        </a:defRPr>
      </a:lvl8pPr>
      <a:lvl9pPr marL="1828800" algn="l" defTabSz="987425" rtl="0" eaLnBrk="0" fontAlgn="base" hangingPunct="0">
        <a:spcBef>
          <a:spcPct val="0"/>
        </a:spcBef>
        <a:spcAft>
          <a:spcPct val="0"/>
        </a:spcAft>
        <a:defRPr sz="4300">
          <a:solidFill>
            <a:schemeClr val="bg1"/>
          </a:solidFill>
          <a:latin typeface="Arial" charset="0"/>
        </a:defRPr>
      </a:lvl9pPr>
    </p:titleStyle>
    <p:bodyStyle>
      <a:lvl1pPr marL="369888" indent="-369888" algn="l" defTabSz="987425" rtl="0" eaLnBrk="0" fontAlgn="base" hangingPunct="0">
        <a:spcBef>
          <a:spcPct val="20000"/>
        </a:spcBef>
        <a:spcAft>
          <a:spcPct val="0"/>
        </a:spcAft>
        <a:defRPr sz="2600" b="1">
          <a:solidFill>
            <a:srgbClr val="7CA72A"/>
          </a:solidFill>
          <a:latin typeface="+mn-lt"/>
          <a:ea typeface="MS PGothic" pitchFamily="34" charset="-128"/>
          <a:cs typeface="MS PGothic" charset="0"/>
        </a:defRPr>
      </a:lvl1pPr>
      <a:lvl2pPr marL="801688" indent="-307975" algn="l" defTabSz="987425" rtl="0" eaLnBrk="0" fontAlgn="base" hangingPunct="0">
        <a:spcBef>
          <a:spcPct val="20000"/>
        </a:spcBef>
        <a:spcAft>
          <a:spcPct val="0"/>
        </a:spcAft>
        <a:defRPr sz="2600">
          <a:solidFill>
            <a:schemeClr val="tx1"/>
          </a:solidFill>
          <a:latin typeface="+mn-lt"/>
          <a:ea typeface="MS PGothic" pitchFamily="34" charset="-128"/>
          <a:cs typeface="MS PGothic" charset="0"/>
        </a:defRPr>
      </a:lvl2pPr>
      <a:lvl3pPr marL="1235075" indent="-247650" algn="l" defTabSz="987425" rtl="0" eaLnBrk="0" fontAlgn="base" hangingPunct="0">
        <a:spcBef>
          <a:spcPct val="20000"/>
        </a:spcBef>
        <a:spcAft>
          <a:spcPct val="0"/>
        </a:spcAft>
        <a:buClr>
          <a:srgbClr val="7CA72A"/>
        </a:buClr>
        <a:buChar char="&gt;"/>
        <a:defRPr sz="2600">
          <a:solidFill>
            <a:schemeClr val="tx1"/>
          </a:solidFill>
          <a:latin typeface="+mn-lt"/>
          <a:ea typeface="MS PGothic" pitchFamily="34" charset="-128"/>
          <a:cs typeface="MS PGothic" charset="0"/>
        </a:defRPr>
      </a:lvl3pPr>
      <a:lvl4pPr marL="1728788" indent="-247650" algn="l" defTabSz="987425" rtl="0" eaLnBrk="0" fontAlgn="base" hangingPunct="0">
        <a:spcBef>
          <a:spcPct val="20000"/>
        </a:spcBef>
        <a:spcAft>
          <a:spcPct val="0"/>
        </a:spcAft>
        <a:defRPr sz="2600">
          <a:solidFill>
            <a:schemeClr val="tx1"/>
          </a:solidFill>
          <a:latin typeface="+mn-lt"/>
          <a:ea typeface="MS PGothic" pitchFamily="34" charset="-128"/>
          <a:cs typeface="MS PGothic" charset="0"/>
        </a:defRPr>
      </a:lvl4pPr>
      <a:lvl5pPr marL="2222500" indent="-247650" algn="l" defTabSz="987425" rtl="0" eaLnBrk="0" fontAlgn="base" hangingPunct="0">
        <a:spcBef>
          <a:spcPct val="20000"/>
        </a:spcBef>
        <a:spcAft>
          <a:spcPct val="0"/>
        </a:spcAft>
        <a:defRPr sz="2600">
          <a:solidFill>
            <a:schemeClr val="tx1"/>
          </a:solidFill>
          <a:latin typeface="+mn-lt"/>
          <a:ea typeface="MS PGothic" pitchFamily="34" charset="-128"/>
          <a:cs typeface="MS PGothic" charset="0"/>
        </a:defRPr>
      </a:lvl5pPr>
      <a:lvl6pPr marL="2679700" indent="-247650" algn="l" defTabSz="987425" rtl="0" eaLnBrk="0" fontAlgn="base" hangingPunct="0">
        <a:spcBef>
          <a:spcPct val="20000"/>
        </a:spcBef>
        <a:spcAft>
          <a:spcPct val="0"/>
        </a:spcAft>
        <a:defRPr sz="2600">
          <a:solidFill>
            <a:schemeClr val="tx1"/>
          </a:solidFill>
          <a:latin typeface="+mn-lt"/>
        </a:defRPr>
      </a:lvl6pPr>
      <a:lvl7pPr marL="3136900" indent="-247650" algn="l" defTabSz="987425" rtl="0" eaLnBrk="0" fontAlgn="base" hangingPunct="0">
        <a:spcBef>
          <a:spcPct val="20000"/>
        </a:spcBef>
        <a:spcAft>
          <a:spcPct val="0"/>
        </a:spcAft>
        <a:defRPr sz="2600">
          <a:solidFill>
            <a:schemeClr val="tx1"/>
          </a:solidFill>
          <a:latin typeface="+mn-lt"/>
        </a:defRPr>
      </a:lvl7pPr>
      <a:lvl8pPr marL="3594100" indent="-247650" algn="l" defTabSz="987425" rtl="0" eaLnBrk="0" fontAlgn="base" hangingPunct="0">
        <a:spcBef>
          <a:spcPct val="20000"/>
        </a:spcBef>
        <a:spcAft>
          <a:spcPct val="0"/>
        </a:spcAft>
        <a:defRPr sz="2600">
          <a:solidFill>
            <a:schemeClr val="tx1"/>
          </a:solidFill>
          <a:latin typeface="+mn-lt"/>
        </a:defRPr>
      </a:lvl8pPr>
      <a:lvl9pPr marL="4051300" indent="-247650" algn="l" defTabSz="987425" rtl="0" eaLnBrk="0" fontAlgn="base" hangingPunct="0">
        <a:spcBef>
          <a:spcPct val="20000"/>
        </a:spcBef>
        <a:spcAft>
          <a:spcPct val="0"/>
        </a:spcAft>
        <a:defRPr sz="2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oleObject" Target="../embeddings/oleObject1.bin"/><Relationship Id="rId7" Type="http://schemas.openxmlformats.org/officeDocument/2006/relationships/oleObject" Target="../embeddings/Microsoft_Excel_97-2003_Worksheet2.xls"/><Relationship Id="rId2" Type="http://schemas.openxmlformats.org/officeDocument/2006/relationships/slideLayout" Target="../slideLayouts/slideLayout13.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4.emf"/><Relationship Id="rId4" Type="http://schemas.openxmlformats.org/officeDocument/2006/relationships/oleObject" Target="../embeddings/Microsoft_Excel_97-2003_Worksheet1.xls"/></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Text Box 3"/>
          <p:cNvSpPr txBox="1">
            <a:spLocks noChangeArrowheads="1"/>
          </p:cNvSpPr>
          <p:nvPr/>
        </p:nvSpPr>
        <p:spPr bwMode="auto">
          <a:xfrm>
            <a:off x="1584325" y="1944688"/>
            <a:ext cx="196850" cy="525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lIns="98746" tIns="49373" rIns="98746" bIns="49373">
            <a:spAutoFit/>
          </a:bodyPr>
          <a:lstStyle>
            <a:lvl1pPr defTabSz="987425" eaLnBrk="0" hangingPunct="0">
              <a:defRPr sz="2400">
                <a:solidFill>
                  <a:schemeClr val="tx1"/>
                </a:solidFill>
                <a:latin typeface="Times New Roman" charset="0"/>
                <a:ea typeface="ＭＳ Ｐゴシック" charset="0"/>
              </a:defRPr>
            </a:lvl1pPr>
            <a:lvl2pPr marL="742950" indent="-285750" defTabSz="987425" eaLnBrk="0" hangingPunct="0">
              <a:defRPr sz="2400">
                <a:solidFill>
                  <a:schemeClr val="tx1"/>
                </a:solidFill>
                <a:latin typeface="Times New Roman" charset="0"/>
                <a:ea typeface="ＭＳ Ｐゴシック" charset="0"/>
              </a:defRPr>
            </a:lvl2pPr>
            <a:lvl3pPr marL="1143000" indent="-228600" defTabSz="987425" eaLnBrk="0" hangingPunct="0">
              <a:defRPr sz="2400">
                <a:solidFill>
                  <a:schemeClr val="tx1"/>
                </a:solidFill>
                <a:latin typeface="Times New Roman" charset="0"/>
                <a:ea typeface="ＭＳ Ｐゴシック" charset="0"/>
              </a:defRPr>
            </a:lvl3pPr>
            <a:lvl4pPr marL="1600200" indent="-228600" defTabSz="987425" eaLnBrk="0" hangingPunct="0">
              <a:defRPr sz="2400">
                <a:solidFill>
                  <a:schemeClr val="tx1"/>
                </a:solidFill>
                <a:latin typeface="Times New Roman" charset="0"/>
                <a:ea typeface="ＭＳ Ｐゴシック" charset="0"/>
              </a:defRPr>
            </a:lvl4pPr>
            <a:lvl5pPr marL="2057400" indent="-228600" defTabSz="987425" eaLnBrk="0" hangingPunct="0">
              <a:defRPr sz="2400">
                <a:solidFill>
                  <a:schemeClr val="tx1"/>
                </a:solidFill>
                <a:latin typeface="Times New Roman" charset="0"/>
                <a:ea typeface="ＭＳ Ｐゴシック" charset="0"/>
              </a:defRPr>
            </a:lvl5pPr>
            <a:lvl6pPr marL="2514600" indent="-228600" defTabSz="987425"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defTabSz="987425"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defTabSz="987425"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defTabSz="987425"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defRPr/>
            </a:pPr>
            <a:endParaRPr lang="en-US" sz="2800" b="1" smtClean="0">
              <a:latin typeface="Tahoma" charset="0"/>
            </a:endParaRPr>
          </a:p>
        </p:txBody>
      </p:sp>
      <p:sp>
        <p:nvSpPr>
          <p:cNvPr id="4099" name="Text Box 5"/>
          <p:cNvSpPr txBox="1">
            <a:spLocks noChangeArrowheads="1"/>
          </p:cNvSpPr>
          <p:nvPr/>
        </p:nvSpPr>
        <p:spPr bwMode="auto">
          <a:xfrm>
            <a:off x="2257425" y="2032000"/>
            <a:ext cx="196850" cy="525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lIns="98746" tIns="49373" rIns="98746" bIns="49373">
            <a:spAutoFit/>
          </a:bodyPr>
          <a:lstStyle>
            <a:lvl1pPr defTabSz="987425" eaLnBrk="0" hangingPunct="0">
              <a:defRPr sz="2400">
                <a:solidFill>
                  <a:schemeClr val="tx1"/>
                </a:solidFill>
                <a:latin typeface="Times New Roman" charset="0"/>
                <a:ea typeface="ＭＳ Ｐゴシック" charset="0"/>
              </a:defRPr>
            </a:lvl1pPr>
            <a:lvl2pPr marL="742950" indent="-285750" defTabSz="987425" eaLnBrk="0" hangingPunct="0">
              <a:defRPr sz="2400">
                <a:solidFill>
                  <a:schemeClr val="tx1"/>
                </a:solidFill>
                <a:latin typeface="Times New Roman" charset="0"/>
                <a:ea typeface="ＭＳ Ｐゴシック" charset="0"/>
              </a:defRPr>
            </a:lvl2pPr>
            <a:lvl3pPr marL="1143000" indent="-228600" defTabSz="987425" eaLnBrk="0" hangingPunct="0">
              <a:defRPr sz="2400">
                <a:solidFill>
                  <a:schemeClr val="tx1"/>
                </a:solidFill>
                <a:latin typeface="Times New Roman" charset="0"/>
                <a:ea typeface="ＭＳ Ｐゴシック" charset="0"/>
              </a:defRPr>
            </a:lvl3pPr>
            <a:lvl4pPr marL="1600200" indent="-228600" defTabSz="987425" eaLnBrk="0" hangingPunct="0">
              <a:defRPr sz="2400">
                <a:solidFill>
                  <a:schemeClr val="tx1"/>
                </a:solidFill>
                <a:latin typeface="Times New Roman" charset="0"/>
                <a:ea typeface="ＭＳ Ｐゴシック" charset="0"/>
              </a:defRPr>
            </a:lvl4pPr>
            <a:lvl5pPr marL="2057400" indent="-228600" defTabSz="987425" eaLnBrk="0" hangingPunct="0">
              <a:defRPr sz="2400">
                <a:solidFill>
                  <a:schemeClr val="tx1"/>
                </a:solidFill>
                <a:latin typeface="Times New Roman" charset="0"/>
                <a:ea typeface="ＭＳ Ｐゴシック" charset="0"/>
              </a:defRPr>
            </a:lvl5pPr>
            <a:lvl6pPr marL="2514600" indent="-228600" defTabSz="987425"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defTabSz="987425"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defTabSz="987425"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defTabSz="987425"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defRPr/>
            </a:pPr>
            <a:endParaRPr lang="en-US" sz="2800" smtClean="0"/>
          </a:p>
        </p:txBody>
      </p:sp>
      <p:sp>
        <p:nvSpPr>
          <p:cNvPr id="4101" name="Rectangle 19"/>
          <p:cNvSpPr>
            <a:spLocks noGrp="1" noChangeArrowheads="1"/>
          </p:cNvSpPr>
          <p:nvPr>
            <p:ph type="title"/>
          </p:nvPr>
        </p:nvSpPr>
        <p:spPr/>
        <p:txBody>
          <a:bodyPr/>
          <a:lstStyle/>
          <a:p>
            <a:r>
              <a:rPr lang="en-US" sz="3600" dirty="0" smtClean="0"/>
              <a:t>Managerial Economics</a:t>
            </a:r>
            <a:br>
              <a:rPr lang="en-US" sz="3600" dirty="0" smtClean="0"/>
            </a:br>
            <a:r>
              <a:rPr lang="en-US" sz="3600" dirty="0" smtClean="0"/>
              <a:t>Class 3</a:t>
            </a:r>
          </a:p>
        </p:txBody>
      </p:sp>
      <p:sp>
        <p:nvSpPr>
          <p:cNvPr id="2" name="TextBox 1"/>
          <p:cNvSpPr txBox="1"/>
          <p:nvPr/>
        </p:nvSpPr>
        <p:spPr>
          <a:xfrm>
            <a:off x="647824" y="1800250"/>
            <a:ext cx="8856984" cy="3785652"/>
          </a:xfrm>
          <a:prstGeom prst="rect">
            <a:avLst/>
          </a:prstGeom>
          <a:noFill/>
        </p:spPr>
        <p:txBody>
          <a:bodyPr wrap="square" rtlCol="0">
            <a:spAutoFit/>
          </a:bodyPr>
          <a:lstStyle/>
          <a:p>
            <a:pPr marL="457200" indent="-457200">
              <a:buAutoNum type="arabicPeriod"/>
            </a:pPr>
            <a:r>
              <a:rPr lang="en-US" dirty="0" smtClean="0"/>
              <a:t>Review Questions – Elasticity and Regression</a:t>
            </a:r>
          </a:p>
          <a:p>
            <a:pPr marL="457200" indent="-457200">
              <a:buFont typeface="+mj-lt"/>
              <a:buAutoNum type="arabicPeriod"/>
            </a:pPr>
            <a:r>
              <a:rPr lang="en-US" dirty="0" smtClean="0"/>
              <a:t>Multivariate Regression </a:t>
            </a:r>
          </a:p>
          <a:p>
            <a:pPr marL="457200" indent="-457200">
              <a:buFont typeface="+mj-lt"/>
              <a:buAutoNum type="arabicPeriod"/>
            </a:pPr>
            <a:r>
              <a:rPr lang="en-US" dirty="0" smtClean="0"/>
              <a:t>Goodness of Fit</a:t>
            </a:r>
          </a:p>
          <a:p>
            <a:pPr marL="457200" indent="-457200">
              <a:buFont typeface="+mj-lt"/>
              <a:buAutoNum type="arabicPeriod"/>
            </a:pPr>
            <a:r>
              <a:rPr lang="en-US" dirty="0" smtClean="0"/>
              <a:t>Statistical Significance</a:t>
            </a:r>
          </a:p>
          <a:p>
            <a:pPr marL="457200" indent="-457200">
              <a:buFont typeface="+mj-lt"/>
              <a:buAutoNum type="arabicPeriod"/>
            </a:pPr>
            <a:r>
              <a:rPr lang="en-US" dirty="0" smtClean="0"/>
              <a:t>Sources of Data</a:t>
            </a:r>
          </a:p>
          <a:p>
            <a:pPr marL="457200" indent="-457200">
              <a:buFont typeface="+mj-lt"/>
              <a:buAutoNum type="arabicPeriod"/>
            </a:pPr>
            <a:r>
              <a:rPr lang="en-US" dirty="0" smtClean="0"/>
              <a:t>iTunes Regression Using LINEST</a:t>
            </a:r>
          </a:p>
          <a:p>
            <a:pPr marL="457200" indent="-457200">
              <a:buFont typeface="+mj-lt"/>
              <a:buAutoNum type="arabicPeriod"/>
            </a:pPr>
            <a:r>
              <a:rPr lang="en-US" dirty="0" smtClean="0"/>
              <a:t>Revenue and Elasticity</a:t>
            </a:r>
          </a:p>
          <a:p>
            <a:pPr marL="457200" indent="-457200">
              <a:buFont typeface="+mj-lt"/>
              <a:buAutoNum type="arabicPeriod"/>
            </a:pPr>
            <a:r>
              <a:rPr lang="en-US" dirty="0" smtClean="0"/>
              <a:t>Functional Form</a:t>
            </a:r>
          </a:p>
          <a:p>
            <a:pPr marL="457200" indent="-457200">
              <a:buFont typeface="+mj-lt"/>
              <a:buAutoNum type="arabicPeriod"/>
            </a:pPr>
            <a:r>
              <a:rPr lang="en-US" dirty="0" smtClean="0"/>
              <a:t>Summary and Next Class</a:t>
            </a:r>
          </a:p>
          <a:p>
            <a:pPr marL="457200" indent="-457200">
              <a:buFont typeface="+mj-lt"/>
              <a:buAutoNum type="arabicPeriod"/>
            </a:pPr>
            <a:endParaRPr lang="en-US"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a:defRPr/>
            </a:pPr>
            <a:r>
              <a:rPr lang="en-US" dirty="0" smtClean="0">
                <a:ea typeface="ＭＳ Ｐゴシック" charset="0"/>
                <a:cs typeface="+mj-cs"/>
              </a:rPr>
              <a:t>Clicker Question 1: Elasticity</a:t>
            </a:r>
            <a:endParaRPr lang="en-CA" dirty="0">
              <a:ea typeface="ＭＳ Ｐゴシック" charset="0"/>
              <a:cs typeface="+mj-cs"/>
            </a:endParaRPr>
          </a:p>
        </p:txBody>
      </p:sp>
      <p:sp>
        <p:nvSpPr>
          <p:cNvPr id="3" name="Content Placeholder 2"/>
          <p:cNvSpPr>
            <a:spLocks noGrp="1"/>
          </p:cNvSpPr>
          <p:nvPr>
            <p:ph idx="1"/>
          </p:nvPr>
        </p:nvSpPr>
        <p:spPr>
          <a:xfrm>
            <a:off x="503808" y="1512219"/>
            <a:ext cx="8821167" cy="3960440"/>
          </a:xfrm>
        </p:spPr>
        <p:txBody>
          <a:bodyPr/>
          <a:lstStyle/>
          <a:p>
            <a:r>
              <a:rPr lang="en-CA" sz="2400" dirty="0" smtClean="0"/>
              <a:t>Demand is given by Q = 1500 – p</a:t>
            </a:r>
            <a:r>
              <a:rPr lang="en-CA" sz="2400" baseline="30000" dirty="0" smtClean="0"/>
              <a:t>2</a:t>
            </a:r>
            <a:r>
              <a:rPr lang="en-CA" sz="2400" dirty="0" smtClean="0"/>
              <a:t>.</a:t>
            </a:r>
          </a:p>
          <a:p>
            <a:pPr>
              <a:buFontTx/>
              <a:buAutoNum type="alphaLcPeriod"/>
            </a:pPr>
            <a:r>
              <a:rPr lang="en-CA" sz="2400" dirty="0" smtClean="0"/>
              <a:t> At a price of 30 demand is inelastic.</a:t>
            </a:r>
          </a:p>
          <a:p>
            <a:pPr>
              <a:buFontTx/>
              <a:buAutoNum type="alphaLcPeriod"/>
            </a:pPr>
            <a:r>
              <a:rPr lang="en-CA" sz="2400" dirty="0"/>
              <a:t> </a:t>
            </a:r>
            <a:r>
              <a:rPr lang="en-CA" sz="2400" dirty="0" smtClean="0"/>
              <a:t>At a price of 30 demand has unitary elasticity.  </a:t>
            </a:r>
          </a:p>
          <a:p>
            <a:pPr>
              <a:buFontTx/>
              <a:buAutoNum type="alphaLcPeriod"/>
            </a:pPr>
            <a:r>
              <a:rPr lang="en-CA" sz="2400" dirty="0" smtClean="0"/>
              <a:t> At a price of 30 demand is elastic. </a:t>
            </a:r>
          </a:p>
          <a:p>
            <a:pPr>
              <a:buFontTx/>
              <a:buAutoNum type="alphaLcPeriod"/>
            </a:pPr>
            <a:r>
              <a:rPr lang="en-US" sz="2400" dirty="0" smtClean="0"/>
              <a:t> As this demand curve is not linear, the elasticity does not vary along the demand curve. </a:t>
            </a:r>
          </a:p>
          <a:p>
            <a:pPr>
              <a:buFontTx/>
              <a:buAutoNum type="alphaLcPeriod"/>
            </a:pPr>
            <a:r>
              <a:rPr lang="en-US" sz="2400" dirty="0"/>
              <a:t> </a:t>
            </a:r>
            <a:r>
              <a:rPr lang="en-US" sz="2400" dirty="0" smtClean="0"/>
              <a:t>c. and d. </a:t>
            </a:r>
          </a:p>
          <a:p>
            <a:pPr>
              <a:buFontTx/>
              <a:buAutoNum type="alphaLcPeriod"/>
            </a:pPr>
            <a:endParaRPr lang="en-US" sz="2400" dirty="0" smtClean="0"/>
          </a:p>
          <a:p>
            <a:r>
              <a:rPr lang="en-US" sz="2400" dirty="0" smtClean="0"/>
              <a:t>(Hint: </a:t>
            </a:r>
            <a:r>
              <a:rPr lang="en-US" sz="2400" dirty="0" err="1" smtClean="0"/>
              <a:t>dQ</a:t>
            </a:r>
            <a:r>
              <a:rPr lang="en-US" sz="2400" dirty="0" smtClean="0"/>
              <a:t>/</a:t>
            </a:r>
            <a:r>
              <a:rPr lang="en-US" sz="2400" dirty="0" err="1" smtClean="0"/>
              <a:t>dp</a:t>
            </a:r>
            <a:r>
              <a:rPr lang="en-US" sz="2400" dirty="0" smtClean="0"/>
              <a:t> = -2p.) </a:t>
            </a:r>
          </a:p>
          <a:p>
            <a:endParaRPr lang="en-CA" sz="2400" dirty="0" smtClean="0"/>
          </a:p>
          <a:p>
            <a:pPr>
              <a:buFontTx/>
              <a:buAutoNum type="alphaLcPeriod"/>
            </a:pPr>
            <a:endParaRPr lang="en-CA" dirty="0" smtClean="0"/>
          </a:p>
          <a:p>
            <a:endParaRPr lang="en-CA" dirty="0" smtClean="0"/>
          </a:p>
        </p:txBody>
      </p:sp>
      <p:sp>
        <p:nvSpPr>
          <p:cNvPr id="2" name="TextBox 1"/>
          <p:cNvSpPr txBox="1"/>
          <p:nvPr/>
        </p:nvSpPr>
        <p:spPr>
          <a:xfrm>
            <a:off x="575816" y="5544666"/>
            <a:ext cx="8712968" cy="830997"/>
          </a:xfrm>
          <a:prstGeom prst="rect">
            <a:avLst/>
          </a:prstGeom>
          <a:noFill/>
        </p:spPr>
        <p:txBody>
          <a:bodyPr wrap="square" rtlCol="0">
            <a:spAutoFit/>
          </a:bodyPr>
          <a:lstStyle/>
          <a:p>
            <a:r>
              <a:rPr lang="en-US" dirty="0" smtClean="0"/>
              <a:t>Note: Any function of the form </a:t>
            </a:r>
            <a:r>
              <a:rPr lang="en-US" i="1" dirty="0" smtClean="0"/>
              <a:t>Q</a:t>
            </a:r>
            <a:r>
              <a:rPr lang="en-US" dirty="0" smtClean="0"/>
              <a:t> = </a:t>
            </a:r>
            <a:r>
              <a:rPr lang="en-US" dirty="0" err="1" smtClean="0"/>
              <a:t>a</a:t>
            </a:r>
            <a:r>
              <a:rPr lang="en-US" i="1" dirty="0" err="1" smtClean="0"/>
              <a:t>p</a:t>
            </a:r>
            <a:r>
              <a:rPr lang="en-US" baseline="30000" dirty="0" err="1" smtClean="0"/>
              <a:t>b</a:t>
            </a:r>
            <a:r>
              <a:rPr lang="en-US" dirty="0" smtClean="0"/>
              <a:t> is called a polynomial and the derivative is </a:t>
            </a:r>
            <a:r>
              <a:rPr lang="en-US" dirty="0" err="1" smtClean="0"/>
              <a:t>d</a:t>
            </a:r>
            <a:r>
              <a:rPr lang="en-US" i="1" dirty="0" err="1" smtClean="0"/>
              <a:t>Q</a:t>
            </a:r>
            <a:r>
              <a:rPr lang="en-US" dirty="0" smtClean="0"/>
              <a:t>/</a:t>
            </a:r>
            <a:r>
              <a:rPr lang="en-US" dirty="0" err="1" smtClean="0"/>
              <a:t>d</a:t>
            </a:r>
            <a:r>
              <a:rPr lang="en-US" i="1" dirty="0" err="1" smtClean="0"/>
              <a:t>p</a:t>
            </a:r>
            <a:r>
              <a:rPr lang="en-US" dirty="0" smtClean="0"/>
              <a:t> = ba</a:t>
            </a:r>
            <a:r>
              <a:rPr lang="en-US" i="1" dirty="0" smtClean="0"/>
              <a:t>p</a:t>
            </a:r>
            <a:r>
              <a:rPr lang="en-US" baseline="30000" dirty="0" smtClean="0"/>
              <a:t>b-1</a:t>
            </a:r>
            <a:r>
              <a:rPr lang="en-US" dirty="0" smtClean="0"/>
              <a:t> . What happens if b = 1, if b = 2, if b = 3?</a:t>
            </a:r>
            <a:endParaRPr lang="en-CA"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14"/>
          <p:cNvSpPr>
            <a:spLocks noGrp="1" noChangeArrowheads="1"/>
          </p:cNvSpPr>
          <p:nvPr>
            <p:ph type="title"/>
          </p:nvPr>
        </p:nvSpPr>
        <p:spPr/>
        <p:txBody>
          <a:bodyPr/>
          <a:lstStyle/>
          <a:p>
            <a:pPr>
              <a:defRPr/>
            </a:pPr>
            <a:r>
              <a:rPr lang="en-US" sz="3600" dirty="0" smtClean="0">
                <a:ea typeface="ＭＳ Ｐゴシック" charset="0"/>
                <a:cs typeface="+mj-cs"/>
              </a:rPr>
              <a:t>Clicker Question 2: Regression</a:t>
            </a:r>
            <a:endParaRPr lang="en-US" sz="3600" dirty="0">
              <a:ea typeface="ＭＳ Ｐゴシック" charset="0"/>
              <a:cs typeface="+mj-cs"/>
            </a:endParaRPr>
          </a:p>
        </p:txBody>
      </p:sp>
      <p:sp>
        <p:nvSpPr>
          <p:cNvPr id="9219" name="Rectangle 17"/>
          <p:cNvSpPr>
            <a:spLocks noChangeArrowheads="1"/>
          </p:cNvSpPr>
          <p:nvPr/>
        </p:nvSpPr>
        <p:spPr bwMode="auto">
          <a:xfrm>
            <a:off x="820637" y="1728242"/>
            <a:ext cx="8568952"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square" anchor="ctr">
            <a:spAutoFit/>
          </a:bodyPr>
          <a:lstStyle/>
          <a:p>
            <a:pPr>
              <a:defRPr/>
            </a:pPr>
            <a:r>
              <a:rPr lang="en-US" dirty="0" smtClean="0">
                <a:latin typeface="Times New Roman" charset="0"/>
                <a:ea typeface="ＭＳ Ｐゴシック" charset="0"/>
              </a:rPr>
              <a:t>Which of the following statements about the Portland Cod regression is true? </a:t>
            </a:r>
          </a:p>
          <a:p>
            <a:pPr>
              <a:defRPr/>
            </a:pPr>
            <a:endParaRPr lang="en-US" dirty="0">
              <a:latin typeface="Times New Roman" charset="0"/>
              <a:ea typeface="ＭＳ Ｐゴシック" charset="0"/>
            </a:endParaRPr>
          </a:p>
          <a:p>
            <a:pPr marL="457200" indent="-457200">
              <a:buFontTx/>
              <a:buAutoNum type="alphaLcPeriod"/>
              <a:defRPr/>
            </a:pPr>
            <a:r>
              <a:rPr lang="en-US" dirty="0" smtClean="0">
                <a:latin typeface="Times New Roman" charset="0"/>
                <a:ea typeface="ＭＳ Ｐゴシック" charset="0"/>
              </a:rPr>
              <a:t>The demand curve we estimated was obtained by minimizing the sum of squared residuals from the regression line.  </a:t>
            </a:r>
            <a:endParaRPr lang="en-US" dirty="0">
              <a:latin typeface="Times New Roman" charset="0"/>
              <a:ea typeface="ＭＳ Ｐゴシック" charset="0"/>
            </a:endParaRPr>
          </a:p>
          <a:p>
            <a:pPr marL="457200" indent="-457200">
              <a:buFontTx/>
              <a:buAutoNum type="alphaLcPeriod"/>
              <a:defRPr/>
            </a:pPr>
            <a:r>
              <a:rPr lang="en-US" dirty="0" smtClean="0">
                <a:latin typeface="Times New Roman" charset="0"/>
                <a:ea typeface="ＭＳ Ｐゴシック" charset="0"/>
              </a:rPr>
              <a:t>We estimated a linear demand curve, but could have used Excel to estimate a nonlinear form.  </a:t>
            </a:r>
            <a:endParaRPr lang="en-US" dirty="0">
              <a:latin typeface="Times New Roman" charset="0"/>
              <a:ea typeface="ＭＳ Ｐゴシック" charset="0"/>
            </a:endParaRPr>
          </a:p>
          <a:p>
            <a:pPr marL="457200" indent="-457200">
              <a:buFontTx/>
              <a:buAutoNum type="alphaLcPeriod"/>
              <a:defRPr/>
            </a:pPr>
            <a:r>
              <a:rPr lang="en-US" dirty="0" smtClean="0">
                <a:latin typeface="Times New Roman" charset="0"/>
                <a:ea typeface="ＭＳ Ｐゴシック" charset="0"/>
              </a:rPr>
              <a:t>Some observed points do not lie on the estimated demand curve.</a:t>
            </a:r>
          </a:p>
          <a:p>
            <a:pPr marL="457200" indent="-457200">
              <a:buFontTx/>
              <a:buAutoNum type="alphaLcPeriod"/>
              <a:defRPr/>
            </a:pPr>
            <a:r>
              <a:rPr lang="en-US" dirty="0" smtClean="0">
                <a:latin typeface="Times New Roman" charset="0"/>
                <a:ea typeface="ＭＳ Ｐゴシック" charset="0"/>
              </a:rPr>
              <a:t> a. and b.</a:t>
            </a:r>
          </a:p>
          <a:p>
            <a:pPr marL="457200" indent="-457200">
              <a:buFontTx/>
              <a:buAutoNum type="alphaLcPeriod"/>
              <a:defRPr/>
            </a:pPr>
            <a:r>
              <a:rPr lang="en-US" dirty="0" smtClean="0">
                <a:latin typeface="Times New Roman" charset="0"/>
                <a:ea typeface="ＭＳ Ｐゴシック" charset="0"/>
              </a:rPr>
              <a:t>All of the above. </a:t>
            </a:r>
            <a:endParaRPr lang="en-US" dirty="0">
              <a:latin typeface="Times New Roman" charset="0"/>
              <a:ea typeface="ＭＳ Ｐゴシック" charset="0"/>
            </a:endParaRPr>
          </a:p>
          <a:p>
            <a:pPr>
              <a:defRPr/>
            </a:pPr>
            <a:endParaRPr lang="en-US" dirty="0">
              <a:latin typeface="Times New Roman" charset="0"/>
              <a:ea typeface="ＭＳ Ｐゴシック"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Multivariate Regression</a:t>
            </a:r>
            <a:endParaRPr lang="en-CA" dirty="0"/>
          </a:p>
        </p:txBody>
      </p:sp>
      <p:sp>
        <p:nvSpPr>
          <p:cNvPr id="3" name="TextBox 2"/>
          <p:cNvSpPr txBox="1"/>
          <p:nvPr/>
        </p:nvSpPr>
        <p:spPr>
          <a:xfrm>
            <a:off x="287783" y="1512218"/>
            <a:ext cx="9792841" cy="5262979"/>
          </a:xfrm>
          <a:prstGeom prst="rect">
            <a:avLst/>
          </a:prstGeom>
          <a:noFill/>
        </p:spPr>
        <p:txBody>
          <a:bodyPr wrap="square" rtlCol="0">
            <a:spAutoFit/>
          </a:bodyPr>
          <a:lstStyle/>
          <a:p>
            <a:r>
              <a:rPr lang="en-US" dirty="0" smtClean="0"/>
              <a:t>If we estimate a demand curve of the form </a:t>
            </a:r>
            <a:r>
              <a:rPr lang="en-US" i="1" dirty="0" smtClean="0"/>
              <a:t>Q</a:t>
            </a:r>
            <a:r>
              <a:rPr lang="en-US" dirty="0" smtClean="0"/>
              <a:t> = a + </a:t>
            </a:r>
            <a:r>
              <a:rPr lang="en-US" dirty="0" err="1" smtClean="0"/>
              <a:t>b</a:t>
            </a:r>
            <a:r>
              <a:rPr lang="en-US" i="1" dirty="0" err="1" smtClean="0"/>
              <a:t>p</a:t>
            </a:r>
            <a:r>
              <a:rPr lang="en-US" i="1" dirty="0" smtClean="0"/>
              <a:t>, </a:t>
            </a:r>
            <a:r>
              <a:rPr lang="en-US" dirty="0" smtClean="0"/>
              <a:t>then </a:t>
            </a:r>
            <a:r>
              <a:rPr lang="en-US" i="1" dirty="0" smtClean="0"/>
              <a:t>Q</a:t>
            </a:r>
            <a:r>
              <a:rPr lang="en-US" dirty="0" smtClean="0"/>
              <a:t> is the dependent variable and there is only one explanatory variable (price, </a:t>
            </a:r>
            <a:r>
              <a:rPr lang="en-US" i="1" dirty="0" smtClean="0"/>
              <a:t>p)</a:t>
            </a:r>
            <a:r>
              <a:rPr lang="en-US" dirty="0" smtClean="0"/>
              <a:t>. Therefore we call this a </a:t>
            </a:r>
            <a:r>
              <a:rPr lang="en-US" i="1" dirty="0" err="1" smtClean="0"/>
              <a:t>univariate</a:t>
            </a:r>
            <a:r>
              <a:rPr lang="en-US" dirty="0" smtClean="0"/>
              <a:t> regression. </a:t>
            </a:r>
          </a:p>
          <a:p>
            <a:endParaRPr lang="en-US" dirty="0" smtClean="0"/>
          </a:p>
          <a:p>
            <a:r>
              <a:rPr lang="en-US" dirty="0" smtClean="0"/>
              <a:t>Estimating such a regression equation makes sense if other important variables, such as income, are held constant.</a:t>
            </a:r>
          </a:p>
          <a:p>
            <a:endParaRPr lang="en-US" dirty="0"/>
          </a:p>
          <a:p>
            <a:r>
              <a:rPr lang="en-US" dirty="0" smtClean="0"/>
              <a:t>However, if both price and income vary in our data, we might wish to estimate a demand function with two explanatory variables – price and income: </a:t>
            </a:r>
          </a:p>
          <a:p>
            <a:r>
              <a:rPr lang="en-US" i="1" dirty="0" smtClean="0"/>
              <a:t>Q</a:t>
            </a:r>
            <a:r>
              <a:rPr lang="en-US" dirty="0" smtClean="0"/>
              <a:t> = a + </a:t>
            </a:r>
            <a:r>
              <a:rPr lang="en-US" dirty="0" err="1" smtClean="0"/>
              <a:t>b</a:t>
            </a:r>
            <a:r>
              <a:rPr lang="en-US" i="1" dirty="0" err="1" smtClean="0"/>
              <a:t>p</a:t>
            </a:r>
            <a:r>
              <a:rPr lang="en-US" dirty="0" smtClean="0"/>
              <a:t> + </a:t>
            </a:r>
            <a:r>
              <a:rPr lang="en-US" dirty="0" err="1" smtClean="0"/>
              <a:t>c</a:t>
            </a:r>
            <a:r>
              <a:rPr lang="en-US" i="1" dirty="0" err="1" smtClean="0"/>
              <a:t>Y</a:t>
            </a:r>
            <a:r>
              <a:rPr lang="en-US" dirty="0" smtClean="0"/>
              <a:t>, where </a:t>
            </a:r>
            <a:r>
              <a:rPr lang="en-US" i="1" dirty="0" smtClean="0"/>
              <a:t>Y</a:t>
            </a:r>
            <a:r>
              <a:rPr lang="en-US" dirty="0" smtClean="0"/>
              <a:t> represents income. </a:t>
            </a:r>
          </a:p>
          <a:p>
            <a:endParaRPr lang="en-US" dirty="0"/>
          </a:p>
          <a:p>
            <a:r>
              <a:rPr lang="en-US" dirty="0" smtClean="0"/>
              <a:t>This is a </a:t>
            </a:r>
            <a:r>
              <a:rPr lang="en-US" i="1" dirty="0" smtClean="0"/>
              <a:t>multivariate</a:t>
            </a:r>
            <a:r>
              <a:rPr lang="en-US" dirty="0" smtClean="0"/>
              <a:t> regression – there is more than one explanatory variable.</a:t>
            </a:r>
          </a:p>
          <a:p>
            <a:endParaRPr lang="en-US" dirty="0"/>
          </a:p>
          <a:p>
            <a:r>
              <a:rPr lang="en-US" dirty="0" smtClean="0"/>
              <a:t>See the mini-case on CEO compensation for another multivariate example.</a:t>
            </a:r>
          </a:p>
        </p:txBody>
      </p:sp>
    </p:spTree>
    <p:extLst>
      <p:ext uri="{BB962C8B-B14F-4D97-AF65-F5344CB8AC3E}">
        <p14:creationId xmlns:p14="http://schemas.microsoft.com/office/powerpoint/2010/main" val="7407927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CA" sz="3600" dirty="0" smtClean="0"/>
              <a:t>3. Goodness of Fit: Assessing a Regression Using R-squared</a:t>
            </a:r>
          </a:p>
        </p:txBody>
      </p:sp>
      <p:sp>
        <p:nvSpPr>
          <p:cNvPr id="6147" name="TextBox 1"/>
          <p:cNvSpPr txBox="1">
            <a:spLocks noChangeArrowheads="1"/>
          </p:cNvSpPr>
          <p:nvPr/>
        </p:nvSpPr>
        <p:spPr bwMode="auto">
          <a:xfrm>
            <a:off x="719138" y="1512888"/>
            <a:ext cx="878522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MS PGothic" pitchFamily="34" charset="-128"/>
              </a:defRPr>
            </a:lvl1pPr>
            <a:lvl2pPr marL="742950" indent="-285750" eaLnBrk="0" hangingPunct="0">
              <a:defRPr sz="2400">
                <a:solidFill>
                  <a:schemeClr val="tx1"/>
                </a:solidFill>
                <a:latin typeface="Times New Roman" pitchFamily="18" charset="0"/>
                <a:ea typeface="MS PGothic" pitchFamily="34" charset="-128"/>
              </a:defRPr>
            </a:lvl2pPr>
            <a:lvl3pPr marL="1143000" indent="-228600" eaLnBrk="0" hangingPunct="0">
              <a:defRPr sz="2400">
                <a:solidFill>
                  <a:schemeClr val="tx1"/>
                </a:solidFill>
                <a:latin typeface="Times New Roman" pitchFamily="18" charset="0"/>
                <a:ea typeface="MS PGothic" pitchFamily="34" charset="-128"/>
              </a:defRPr>
            </a:lvl3pPr>
            <a:lvl4pPr marL="1600200" indent="-228600" eaLnBrk="0" hangingPunct="0">
              <a:defRPr sz="2400">
                <a:solidFill>
                  <a:schemeClr val="tx1"/>
                </a:solidFill>
                <a:latin typeface="Times New Roman" pitchFamily="18" charset="0"/>
                <a:ea typeface="MS PGothic" pitchFamily="34" charset="-128"/>
              </a:defRPr>
            </a:lvl4pPr>
            <a:lvl5pPr marL="2057400" indent="-228600" eaLnBrk="0" hangingPunct="0">
              <a:defRPr sz="2400">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r>
              <a:rPr lang="en-CA" dirty="0"/>
              <a:t>When we do a regression we have to be concerned about whether the estimated regression line is a </a:t>
            </a:r>
            <a:r>
              <a:rPr lang="en-CA" altLang="en-US" dirty="0"/>
              <a:t>“</a:t>
            </a:r>
            <a:r>
              <a:rPr lang="en-CA" dirty="0"/>
              <a:t>good fit</a:t>
            </a:r>
            <a:r>
              <a:rPr lang="en-CA" altLang="en-US" dirty="0"/>
              <a:t>”</a:t>
            </a:r>
            <a:r>
              <a:rPr lang="en-CA" dirty="0"/>
              <a:t> for the data</a:t>
            </a:r>
            <a:r>
              <a:rPr lang="en-CA" dirty="0" smtClean="0"/>
              <a:t>. </a:t>
            </a:r>
            <a:endParaRPr lang="en-CA" dirty="0"/>
          </a:p>
        </p:txBody>
      </p:sp>
      <p:pic>
        <p:nvPicPr>
          <p:cNvPr id="6148" name="Picture 2" descr="f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138" y="2736850"/>
            <a:ext cx="5545137" cy="367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TextBox 2"/>
          <p:cNvSpPr txBox="1">
            <a:spLocks noChangeArrowheads="1"/>
          </p:cNvSpPr>
          <p:nvPr/>
        </p:nvSpPr>
        <p:spPr bwMode="auto">
          <a:xfrm>
            <a:off x="6624638" y="2952750"/>
            <a:ext cx="31686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MS PGothic" pitchFamily="34" charset="-128"/>
              </a:defRPr>
            </a:lvl1pPr>
            <a:lvl2pPr marL="742950" indent="-285750" eaLnBrk="0" hangingPunct="0">
              <a:defRPr sz="2400">
                <a:solidFill>
                  <a:schemeClr val="tx1"/>
                </a:solidFill>
                <a:latin typeface="Times New Roman" pitchFamily="18" charset="0"/>
                <a:ea typeface="MS PGothic" pitchFamily="34" charset="-128"/>
              </a:defRPr>
            </a:lvl2pPr>
            <a:lvl3pPr marL="1143000" indent="-228600" eaLnBrk="0" hangingPunct="0">
              <a:defRPr sz="2400">
                <a:solidFill>
                  <a:schemeClr val="tx1"/>
                </a:solidFill>
                <a:latin typeface="Times New Roman" pitchFamily="18" charset="0"/>
                <a:ea typeface="MS PGothic" pitchFamily="34" charset="-128"/>
              </a:defRPr>
            </a:lvl3pPr>
            <a:lvl4pPr marL="1600200" indent="-228600" eaLnBrk="0" hangingPunct="0">
              <a:defRPr sz="2400">
                <a:solidFill>
                  <a:schemeClr val="tx1"/>
                </a:solidFill>
                <a:latin typeface="Times New Roman" pitchFamily="18" charset="0"/>
                <a:ea typeface="MS PGothic" pitchFamily="34" charset="-128"/>
              </a:defRPr>
            </a:lvl4pPr>
            <a:lvl5pPr marL="2057400" indent="-228600" eaLnBrk="0" hangingPunct="0">
              <a:defRPr sz="2400">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r>
              <a:rPr lang="en-CA"/>
              <a:t>This demand curve fits  the data quite well.</a:t>
            </a:r>
          </a:p>
        </p:txBody>
      </p:sp>
    </p:spTree>
    <p:extLst>
      <p:ext uri="{BB962C8B-B14F-4D97-AF65-F5344CB8AC3E}">
        <p14:creationId xmlns:p14="http://schemas.microsoft.com/office/powerpoint/2010/main" val="30940120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7171" name="Object 1"/>
          <p:cNvGraphicFramePr>
            <a:graphicFrameLocks noChangeAspect="1"/>
          </p:cNvGraphicFramePr>
          <p:nvPr>
            <p:extLst>
              <p:ext uri="{D42A27DB-BD31-4B8C-83A1-F6EECF244321}">
                <p14:modId xmlns:p14="http://schemas.microsoft.com/office/powerpoint/2010/main" val="1834862950"/>
              </p:ext>
            </p:extLst>
          </p:nvPr>
        </p:nvGraphicFramePr>
        <p:xfrm>
          <a:off x="719832" y="3753743"/>
          <a:ext cx="3990199" cy="2790443"/>
        </p:xfrm>
        <a:graphic>
          <a:graphicData uri="http://schemas.openxmlformats.org/presentationml/2006/ole">
            <mc:AlternateContent xmlns:mc="http://schemas.openxmlformats.org/markup-compatibility/2006">
              <mc:Choice xmlns:v="urn:schemas-microsoft-com:vml" Requires="v">
                <p:oleObj spid="_x0000_s45082" name="Chart" r:id="rId4" imgW="2832100" imgH="1981200" progId="Excel.Chart.8">
                  <p:embed/>
                </p:oleObj>
              </mc:Choice>
              <mc:Fallback>
                <p:oleObj name="Chart" r:id="rId4" imgW="2832100" imgH="1981200" progId="Excel.Chart.8">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9832" y="3753743"/>
                        <a:ext cx="3990199" cy="2790443"/>
                      </a:xfrm>
                      <a:prstGeom prst="rect">
                        <a:avLst/>
                      </a:prstGeom>
                      <a:noFill/>
                      <a:ln>
                        <a:noFill/>
                      </a:ln>
                    </p:spPr>
                  </p:pic>
                </p:oleObj>
              </mc:Fallback>
            </mc:AlternateContent>
          </a:graphicData>
        </a:graphic>
      </p:graphicFrame>
      <p:graphicFrame>
        <p:nvGraphicFramePr>
          <p:cNvPr id="7172" name="Object 2"/>
          <p:cNvGraphicFramePr>
            <a:graphicFrameLocks noChangeAspect="1"/>
          </p:cNvGraphicFramePr>
          <p:nvPr>
            <p:extLst>
              <p:ext uri="{D42A27DB-BD31-4B8C-83A1-F6EECF244321}">
                <p14:modId xmlns:p14="http://schemas.microsoft.com/office/powerpoint/2010/main" val="417612066"/>
              </p:ext>
            </p:extLst>
          </p:nvPr>
        </p:nvGraphicFramePr>
        <p:xfrm>
          <a:off x="5040312" y="3528442"/>
          <a:ext cx="4206528" cy="2952659"/>
        </p:xfrm>
        <a:graphic>
          <a:graphicData uri="http://schemas.openxmlformats.org/presentationml/2006/ole">
            <mc:AlternateContent xmlns:mc="http://schemas.openxmlformats.org/markup-compatibility/2006">
              <mc:Choice xmlns:v="urn:schemas-microsoft-com:vml" Requires="v">
                <p:oleObj spid="_x0000_s45083" name="Chart" r:id="rId7" imgW="2984500" imgH="2095500" progId="Excel.Chart.8">
                  <p:embed/>
                </p:oleObj>
              </mc:Choice>
              <mc:Fallback>
                <p:oleObj name="Chart" r:id="rId7" imgW="2984500" imgH="2095500" progId="Excel.Chart.8">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40312" y="3528442"/>
                        <a:ext cx="4206528" cy="2952659"/>
                      </a:xfrm>
                      <a:prstGeom prst="rect">
                        <a:avLst/>
                      </a:prstGeom>
                      <a:noFill/>
                      <a:ln>
                        <a:noFill/>
                      </a:ln>
                    </p:spPr>
                  </p:pic>
                </p:oleObj>
              </mc:Fallback>
            </mc:AlternateContent>
          </a:graphicData>
        </a:graphic>
      </p:graphicFrame>
      <p:sp>
        <p:nvSpPr>
          <p:cNvPr id="7173" name="Rectangle 7"/>
          <p:cNvSpPr>
            <a:spLocks noChangeArrowheads="1"/>
          </p:cNvSpPr>
          <p:nvPr/>
        </p:nvSpPr>
        <p:spPr bwMode="auto">
          <a:xfrm>
            <a:off x="0" y="2428875"/>
            <a:ext cx="10080625"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eaLnBrk="0" hangingPunct="0"/>
            <a:r>
              <a:rPr lang="en-US" sz="1200">
                <a:cs typeface="Times New Roman" pitchFamily="18" charset="0"/>
              </a:rPr>
              <a:t> </a:t>
            </a:r>
            <a:endParaRPr lang="en-US"/>
          </a:p>
        </p:txBody>
      </p:sp>
      <p:sp>
        <p:nvSpPr>
          <p:cNvPr id="7174" name="Rectangle 8"/>
          <p:cNvSpPr>
            <a:spLocks noChangeArrowheads="1"/>
          </p:cNvSpPr>
          <p:nvPr/>
        </p:nvSpPr>
        <p:spPr bwMode="auto">
          <a:xfrm>
            <a:off x="0" y="4514850"/>
            <a:ext cx="10080625"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eaLnBrk="0" hangingPunct="0"/>
            <a:r>
              <a:rPr lang="en-CA" sz="600"/>
              <a:t> </a:t>
            </a:r>
            <a:endParaRPr lang="en-CA"/>
          </a:p>
        </p:txBody>
      </p:sp>
      <p:sp>
        <p:nvSpPr>
          <p:cNvPr id="7175" name="TextBox 6"/>
          <p:cNvSpPr txBox="1">
            <a:spLocks noChangeArrowheads="1"/>
          </p:cNvSpPr>
          <p:nvPr/>
        </p:nvSpPr>
        <p:spPr bwMode="auto">
          <a:xfrm>
            <a:off x="215776" y="1440210"/>
            <a:ext cx="9505056"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ea typeface="MS PGothic" pitchFamily="34" charset="-128"/>
              </a:defRPr>
            </a:lvl1pPr>
            <a:lvl2pPr marL="742950" indent="-285750" eaLnBrk="0" hangingPunct="0">
              <a:defRPr sz="2400">
                <a:solidFill>
                  <a:schemeClr val="tx1"/>
                </a:solidFill>
                <a:latin typeface="Times New Roman" pitchFamily="18" charset="0"/>
                <a:ea typeface="MS PGothic" pitchFamily="34" charset="-128"/>
              </a:defRPr>
            </a:lvl2pPr>
            <a:lvl3pPr marL="1143000" indent="-228600" eaLnBrk="0" hangingPunct="0">
              <a:defRPr sz="2400">
                <a:solidFill>
                  <a:schemeClr val="tx1"/>
                </a:solidFill>
                <a:latin typeface="Times New Roman" pitchFamily="18" charset="0"/>
                <a:ea typeface="MS PGothic" pitchFamily="34" charset="-128"/>
              </a:defRPr>
            </a:lvl3pPr>
            <a:lvl4pPr marL="1600200" indent="-228600" eaLnBrk="0" hangingPunct="0">
              <a:defRPr sz="2400">
                <a:solidFill>
                  <a:schemeClr val="tx1"/>
                </a:solidFill>
                <a:latin typeface="Times New Roman" pitchFamily="18" charset="0"/>
                <a:ea typeface="MS PGothic" pitchFamily="34" charset="-128"/>
              </a:defRPr>
            </a:lvl4pPr>
            <a:lvl5pPr marL="2057400" indent="-228600" eaLnBrk="0" hangingPunct="0">
              <a:defRPr sz="2400">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r>
              <a:rPr lang="en-CA" dirty="0" smtClean="0"/>
              <a:t>Mai varies pie prices in two bakeries in different towns. The estimated demand </a:t>
            </a:r>
            <a:r>
              <a:rPr lang="en-CA" dirty="0"/>
              <a:t>curve on the left fits the data </a:t>
            </a:r>
            <a:r>
              <a:rPr lang="en-CA" dirty="0" smtClean="0"/>
              <a:t>better than the one on the right. We </a:t>
            </a:r>
            <a:r>
              <a:rPr lang="en-CA" dirty="0"/>
              <a:t>use </a:t>
            </a:r>
            <a:r>
              <a:rPr lang="en-CA" dirty="0" smtClean="0"/>
              <a:t>the </a:t>
            </a:r>
            <a:r>
              <a:rPr lang="en-CA" dirty="0"/>
              <a:t>R</a:t>
            </a:r>
            <a:r>
              <a:rPr lang="en-CA" baseline="30000" dirty="0"/>
              <a:t>2</a:t>
            </a:r>
            <a:r>
              <a:rPr lang="en-CA" dirty="0"/>
              <a:t> </a:t>
            </a:r>
            <a:r>
              <a:rPr lang="en-CA" dirty="0" smtClean="0"/>
              <a:t>(or R squared) to </a:t>
            </a:r>
            <a:r>
              <a:rPr lang="en-CA" dirty="0"/>
              <a:t>measure how much of the variation is </a:t>
            </a:r>
            <a:r>
              <a:rPr lang="en-CA" dirty="0" smtClean="0"/>
              <a:t>explained by the regression. </a:t>
            </a:r>
            <a:r>
              <a:rPr lang="en-CA" dirty="0"/>
              <a:t>It can vary </a:t>
            </a:r>
            <a:r>
              <a:rPr lang="en-CA" dirty="0" smtClean="0"/>
              <a:t>from 0 </a:t>
            </a:r>
            <a:r>
              <a:rPr lang="en-CA" dirty="0"/>
              <a:t>(explains nothing) </a:t>
            </a:r>
            <a:r>
              <a:rPr lang="en-CA" dirty="0" smtClean="0"/>
              <a:t>to </a:t>
            </a:r>
            <a:r>
              <a:rPr lang="en-CA" dirty="0"/>
              <a:t>1 (explains everything). The R</a:t>
            </a:r>
            <a:r>
              <a:rPr lang="en-CA" baseline="30000" dirty="0"/>
              <a:t>2</a:t>
            </a:r>
            <a:r>
              <a:rPr lang="en-CA" dirty="0"/>
              <a:t> on the left is 0.98 and the R</a:t>
            </a:r>
            <a:r>
              <a:rPr lang="en-CA" baseline="30000" dirty="0"/>
              <a:t>2</a:t>
            </a:r>
            <a:r>
              <a:rPr lang="en-CA" dirty="0"/>
              <a:t> on the right is </a:t>
            </a:r>
            <a:r>
              <a:rPr lang="en-CA" dirty="0" smtClean="0"/>
              <a:t>0.54</a:t>
            </a:r>
          </a:p>
        </p:txBody>
      </p:sp>
      <p:sp>
        <p:nvSpPr>
          <p:cNvPr id="7" name="Title 1"/>
          <p:cNvSpPr>
            <a:spLocks noGrp="1"/>
          </p:cNvSpPr>
          <p:nvPr>
            <p:ph type="title"/>
          </p:nvPr>
        </p:nvSpPr>
        <p:spPr>
          <a:xfrm>
            <a:off x="2771775" y="400050"/>
            <a:ext cx="7056438" cy="879475"/>
          </a:xfrm>
        </p:spPr>
        <p:txBody>
          <a:bodyPr/>
          <a:lstStyle/>
          <a:p>
            <a:r>
              <a:rPr lang="en-CA" sz="3600" dirty="0" smtClean="0"/>
              <a:t>Mai’s pies – a pricing experiment.</a:t>
            </a:r>
          </a:p>
        </p:txBody>
      </p:sp>
    </p:spTree>
    <p:extLst>
      <p:ext uri="{BB962C8B-B14F-4D97-AF65-F5344CB8AC3E}">
        <p14:creationId xmlns:p14="http://schemas.microsoft.com/office/powerpoint/2010/main" val="5568351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pPr>
              <a:defRPr/>
            </a:pPr>
            <a:r>
              <a:rPr lang="en-US" dirty="0">
                <a:ea typeface="ＭＳ Ｐゴシック" charset="0"/>
                <a:cs typeface="+mj-cs"/>
              </a:rPr>
              <a:t>Clicker Question </a:t>
            </a:r>
            <a:r>
              <a:rPr lang="en-US" dirty="0" smtClean="0">
                <a:ea typeface="ＭＳ Ｐゴシック" charset="0"/>
                <a:cs typeface="+mj-cs"/>
              </a:rPr>
              <a:t>3. </a:t>
            </a:r>
            <a:r>
              <a:rPr lang="en-US" dirty="0">
                <a:ea typeface="ＭＳ Ｐゴシック" charset="0"/>
                <a:cs typeface="+mj-cs"/>
              </a:rPr>
              <a:t>R-squared</a:t>
            </a:r>
            <a:endParaRPr lang="en-CA" dirty="0">
              <a:ea typeface="ＭＳ Ｐゴシック" charset="0"/>
              <a:cs typeface="+mj-cs"/>
            </a:endParaRPr>
          </a:p>
        </p:txBody>
      </p:sp>
      <p:sp>
        <p:nvSpPr>
          <p:cNvPr id="4" name="TextBox 3"/>
          <p:cNvSpPr txBox="1"/>
          <p:nvPr/>
        </p:nvSpPr>
        <p:spPr>
          <a:xfrm>
            <a:off x="360363" y="1584325"/>
            <a:ext cx="9359900" cy="3785652"/>
          </a:xfrm>
          <a:prstGeom prst="rect">
            <a:avLst/>
          </a:prstGeom>
          <a:noFill/>
        </p:spPr>
        <p:txBody>
          <a:bodyPr>
            <a:spAutoFit/>
          </a:bodyPr>
          <a:lstStyle/>
          <a:p>
            <a:pPr>
              <a:defRPr/>
            </a:pPr>
            <a:r>
              <a:rPr lang="en-US" dirty="0" smtClean="0">
                <a:ea typeface="+mn-ea"/>
              </a:rPr>
              <a:t>Look at the cod regression again (two slides back). </a:t>
            </a:r>
            <a:endParaRPr lang="en-US" dirty="0">
              <a:ea typeface="+mn-ea"/>
            </a:endParaRPr>
          </a:p>
          <a:p>
            <a:pPr>
              <a:defRPr/>
            </a:pPr>
            <a:r>
              <a:rPr lang="en-US" dirty="0">
                <a:ea typeface="+mn-ea"/>
              </a:rPr>
              <a:t>Suppose you discover that the second data point was incorrectly written down. The actual price was 1.60. If this change is made</a:t>
            </a:r>
          </a:p>
          <a:p>
            <a:pPr>
              <a:defRPr/>
            </a:pPr>
            <a:endParaRPr lang="en-US" dirty="0">
              <a:ea typeface="+mn-ea"/>
            </a:endParaRPr>
          </a:p>
          <a:p>
            <a:pPr marL="457200" indent="-457200">
              <a:buFontTx/>
              <a:buAutoNum type="alphaLcPeriod"/>
              <a:defRPr/>
            </a:pPr>
            <a:r>
              <a:rPr lang="en-US" dirty="0">
                <a:ea typeface="+mn-ea"/>
              </a:rPr>
              <a:t>The R-squared will </a:t>
            </a:r>
            <a:r>
              <a:rPr lang="en-US" dirty="0" smtClean="0">
                <a:ea typeface="+mn-ea"/>
              </a:rPr>
              <a:t>remain the same.</a:t>
            </a:r>
            <a:endParaRPr lang="en-US" dirty="0">
              <a:ea typeface="+mn-ea"/>
            </a:endParaRPr>
          </a:p>
          <a:p>
            <a:pPr marL="457200" indent="-457200">
              <a:buFontTx/>
              <a:buAutoNum type="alphaLcPeriod"/>
              <a:defRPr/>
            </a:pPr>
            <a:r>
              <a:rPr lang="en-US" dirty="0">
                <a:ea typeface="+mn-ea"/>
              </a:rPr>
              <a:t>The R-squared will </a:t>
            </a:r>
            <a:r>
              <a:rPr lang="en-US" dirty="0" smtClean="0">
                <a:ea typeface="+mn-ea"/>
              </a:rPr>
              <a:t>fall.</a:t>
            </a:r>
            <a:endParaRPr lang="en-US" dirty="0">
              <a:ea typeface="+mn-ea"/>
            </a:endParaRPr>
          </a:p>
          <a:p>
            <a:pPr marL="457200" indent="-457200">
              <a:buFontTx/>
              <a:buAutoNum type="alphaLcPeriod"/>
              <a:defRPr/>
            </a:pPr>
            <a:r>
              <a:rPr lang="en-US" dirty="0" smtClean="0">
                <a:ea typeface="+mn-ea"/>
              </a:rPr>
              <a:t>The </a:t>
            </a:r>
            <a:r>
              <a:rPr lang="en-US" dirty="0">
                <a:ea typeface="+mn-ea"/>
              </a:rPr>
              <a:t>data will not fit the estimated line as well. </a:t>
            </a:r>
          </a:p>
          <a:p>
            <a:pPr marL="457200" indent="-457200">
              <a:buFontTx/>
              <a:buAutoNum type="alphaLcPeriod"/>
              <a:defRPr/>
            </a:pPr>
            <a:r>
              <a:rPr lang="en-US" dirty="0">
                <a:ea typeface="+mn-ea"/>
              </a:rPr>
              <a:t>The </a:t>
            </a:r>
            <a:r>
              <a:rPr lang="en-US" dirty="0" smtClean="0">
                <a:ea typeface="+mn-ea"/>
              </a:rPr>
              <a:t>estimated demand curve will changes its position.  </a:t>
            </a:r>
          </a:p>
          <a:p>
            <a:pPr marL="457200" indent="-457200">
              <a:buFontTx/>
              <a:buAutoNum type="alphaLcPeriod"/>
              <a:defRPr/>
            </a:pPr>
            <a:r>
              <a:rPr lang="en-US" dirty="0" smtClean="0">
                <a:ea typeface="+mn-ea"/>
              </a:rPr>
              <a:t>None of the above.</a:t>
            </a:r>
            <a:endParaRPr lang="en-US" dirty="0">
              <a:ea typeface="+mn-ea"/>
            </a:endParaRPr>
          </a:p>
          <a:p>
            <a:pPr>
              <a:defRPr/>
            </a:pPr>
            <a:endParaRPr lang="en-CA" dirty="0">
              <a:ea typeface="+mn-ea"/>
            </a:endParaRPr>
          </a:p>
        </p:txBody>
      </p:sp>
      <p:sp>
        <p:nvSpPr>
          <p:cNvPr id="2" name="TextBox 1"/>
          <p:cNvSpPr txBox="1"/>
          <p:nvPr/>
        </p:nvSpPr>
        <p:spPr>
          <a:xfrm>
            <a:off x="215776" y="5616674"/>
            <a:ext cx="9217024" cy="830997"/>
          </a:xfrm>
          <a:prstGeom prst="rect">
            <a:avLst/>
          </a:prstGeom>
          <a:noFill/>
        </p:spPr>
        <p:txBody>
          <a:bodyPr wrap="square" rtlCol="0">
            <a:spAutoFit/>
          </a:bodyPr>
          <a:lstStyle/>
          <a:p>
            <a:r>
              <a:rPr lang="en-US" dirty="0" smtClean="0"/>
              <a:t>Note: Having a high R-squared indicates that the regression line provides good estimates. </a:t>
            </a:r>
            <a:endParaRPr lang="en-US" dirty="0"/>
          </a:p>
        </p:txBody>
      </p:sp>
    </p:spTree>
    <p:extLst>
      <p:ext uri="{BB962C8B-B14F-4D97-AF65-F5344CB8AC3E}">
        <p14:creationId xmlns:p14="http://schemas.microsoft.com/office/powerpoint/2010/main" val="34328260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 Statistical Significance</a:t>
            </a:r>
            <a:endParaRPr lang="en-CA" dirty="0"/>
          </a:p>
        </p:txBody>
      </p:sp>
      <p:sp>
        <p:nvSpPr>
          <p:cNvPr id="4" name="TextBox 3"/>
          <p:cNvSpPr txBox="1"/>
          <p:nvPr/>
        </p:nvSpPr>
        <p:spPr>
          <a:xfrm>
            <a:off x="359792" y="1872258"/>
            <a:ext cx="9433048" cy="4893647"/>
          </a:xfrm>
          <a:prstGeom prst="rect">
            <a:avLst/>
          </a:prstGeom>
          <a:noFill/>
        </p:spPr>
        <p:txBody>
          <a:bodyPr wrap="square" rtlCol="0">
            <a:spAutoFit/>
          </a:bodyPr>
          <a:lstStyle/>
          <a:p>
            <a:r>
              <a:rPr lang="en-US" dirty="0" smtClean="0"/>
              <a:t>When we gather some data – as with Mai’s pie data – we can always run a regression. But is it capturing anything meaningful? Or is the result just an accident or coincidence?  We assess this, if we can, by repetition. If we do the same experiment many times and get the same answer, that gives us more confidence. </a:t>
            </a:r>
          </a:p>
          <a:p>
            <a:endParaRPr lang="en-US" dirty="0"/>
          </a:p>
          <a:p>
            <a:r>
              <a:rPr lang="en-US" dirty="0" smtClean="0"/>
              <a:t>We cannot always repeat experiments, but we can use statistical techniques to assess whether the results are significant: </a:t>
            </a:r>
            <a:r>
              <a:rPr lang="en-US" i="1" dirty="0" smtClean="0"/>
              <a:t>We can assess the statistical significance of our results. </a:t>
            </a:r>
          </a:p>
          <a:p>
            <a:endParaRPr lang="en-US" i="1" dirty="0"/>
          </a:p>
          <a:p>
            <a:r>
              <a:rPr lang="en-US" dirty="0" smtClean="0"/>
              <a:t>We regard our results as meaningful if they have </a:t>
            </a:r>
            <a:r>
              <a:rPr lang="en-US" i="1" dirty="0" smtClean="0"/>
              <a:t>statistical significance</a:t>
            </a:r>
            <a:r>
              <a:rPr lang="en-US" dirty="0" smtClean="0"/>
              <a:t>. We will not study this in detail here, but regression software (including Excel) provides some tools to assess statistical significance.</a:t>
            </a:r>
            <a:endParaRPr lang="en-CA" dirty="0"/>
          </a:p>
        </p:txBody>
      </p:sp>
    </p:spTree>
    <p:extLst>
      <p:ext uri="{BB962C8B-B14F-4D97-AF65-F5344CB8AC3E}">
        <p14:creationId xmlns:p14="http://schemas.microsoft.com/office/powerpoint/2010/main" val="11219459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5. Sources of Data</a:t>
            </a:r>
            <a:endParaRPr lang="en-CA" dirty="0"/>
          </a:p>
        </p:txBody>
      </p:sp>
      <p:sp>
        <p:nvSpPr>
          <p:cNvPr id="4" name="TextBox 3"/>
          <p:cNvSpPr txBox="1"/>
          <p:nvPr/>
        </p:nvSpPr>
        <p:spPr>
          <a:xfrm>
            <a:off x="287784" y="1656234"/>
            <a:ext cx="9361040" cy="4154984"/>
          </a:xfrm>
          <a:prstGeom prst="rect">
            <a:avLst/>
          </a:prstGeom>
          <a:noFill/>
        </p:spPr>
        <p:txBody>
          <a:bodyPr wrap="square" rtlCol="0">
            <a:spAutoFit/>
          </a:bodyPr>
          <a:lstStyle/>
          <a:p>
            <a:r>
              <a:rPr lang="en-US" dirty="0" smtClean="0"/>
              <a:t>Data can come from</a:t>
            </a:r>
          </a:p>
          <a:p>
            <a:endParaRPr lang="en-US" dirty="0"/>
          </a:p>
          <a:p>
            <a:pPr marL="514350" indent="-514350">
              <a:buAutoNum type="romanLcParenR"/>
            </a:pPr>
            <a:r>
              <a:rPr lang="en-US" dirty="0" smtClean="0"/>
              <a:t>observing actual markets (Portland Cod, CEO compensation)</a:t>
            </a:r>
          </a:p>
          <a:p>
            <a:pPr marL="514350" indent="-514350">
              <a:buAutoNum type="romanLcParenR"/>
            </a:pPr>
            <a:r>
              <a:rPr lang="en-US" dirty="0" smtClean="0"/>
              <a:t>running experiments (Mai’s pies)</a:t>
            </a:r>
          </a:p>
          <a:p>
            <a:pPr marL="514350" indent="-514350">
              <a:buAutoNum type="romanLcParenR"/>
            </a:pPr>
            <a:r>
              <a:rPr lang="en-US" dirty="0" smtClean="0"/>
              <a:t>focus groups (Camry, iTunes)</a:t>
            </a:r>
          </a:p>
          <a:p>
            <a:pPr marL="514350" indent="-514350">
              <a:buAutoNum type="romanLcParenR"/>
            </a:pPr>
            <a:r>
              <a:rPr lang="en-US" dirty="0" smtClean="0"/>
              <a:t>polls or other surveys (usually done using questionnaires, interviews)</a:t>
            </a:r>
          </a:p>
          <a:p>
            <a:pPr marL="514350" indent="-514350">
              <a:buAutoNum type="romanLcParenR"/>
            </a:pPr>
            <a:endParaRPr lang="en-US" dirty="0"/>
          </a:p>
          <a:p>
            <a:r>
              <a:rPr lang="en-US" dirty="0" smtClean="0"/>
              <a:t>Much data is collected  by commercial vendors, who sell it, and by government statistical agencies (such as Statistics Canada). </a:t>
            </a:r>
          </a:p>
          <a:p>
            <a:endParaRPr lang="en-US" dirty="0"/>
          </a:p>
          <a:p>
            <a:r>
              <a:rPr lang="en-US" dirty="0" smtClean="0"/>
              <a:t>We will consider some focus group data collected on i-Tunes.</a:t>
            </a:r>
            <a:endParaRPr lang="en-CA" dirty="0"/>
          </a:p>
        </p:txBody>
      </p:sp>
    </p:spTree>
    <p:extLst>
      <p:ext uri="{BB962C8B-B14F-4D97-AF65-F5344CB8AC3E}">
        <p14:creationId xmlns:p14="http://schemas.microsoft.com/office/powerpoint/2010/main" val="13289513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Title 1"/>
          <p:cNvSpPr>
            <a:spLocks noGrp="1"/>
          </p:cNvSpPr>
          <p:nvPr>
            <p:ph type="title"/>
          </p:nvPr>
        </p:nvSpPr>
        <p:spPr>
          <a:xfrm>
            <a:off x="2664048" y="400050"/>
            <a:ext cx="7416577" cy="879475"/>
          </a:xfrm>
        </p:spPr>
        <p:txBody>
          <a:bodyPr/>
          <a:lstStyle/>
          <a:p>
            <a:pPr>
              <a:defRPr/>
            </a:pPr>
            <a:r>
              <a:rPr lang="en-CA" dirty="0" smtClean="0">
                <a:ea typeface="ＭＳ Ｐゴシック" charset="0"/>
                <a:cs typeface="+mj-cs"/>
              </a:rPr>
              <a:t>6. i-Tunes Regression in Excel using LINEST on focus group data</a:t>
            </a:r>
            <a:endParaRPr lang="en-CA" dirty="0">
              <a:ea typeface="ＭＳ Ｐゴシック" charset="0"/>
              <a:cs typeface="+mj-cs"/>
            </a:endParaRPr>
          </a:p>
        </p:txBody>
      </p:sp>
      <p:sp>
        <p:nvSpPr>
          <p:cNvPr id="40963" name="TextBox 1"/>
          <p:cNvSpPr txBox="1">
            <a:spLocks noChangeArrowheads="1"/>
          </p:cNvSpPr>
          <p:nvPr/>
        </p:nvSpPr>
        <p:spPr bwMode="auto">
          <a:xfrm>
            <a:off x="4608264" y="1512888"/>
            <a:ext cx="5256461" cy="517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sz="2400">
                <a:solidFill>
                  <a:schemeClr val="tx1"/>
                </a:solidFill>
                <a:latin typeface="Times New Roman" pitchFamily="18" charset="0"/>
                <a:ea typeface="MS PGothic" pitchFamily="34" charset="-128"/>
              </a:defRPr>
            </a:lvl1pPr>
            <a:lvl2pPr marL="742950" indent="-285750" eaLnBrk="0" hangingPunct="0">
              <a:defRPr sz="2400">
                <a:solidFill>
                  <a:schemeClr val="tx1"/>
                </a:solidFill>
                <a:latin typeface="Times New Roman" pitchFamily="18" charset="0"/>
                <a:ea typeface="MS PGothic" pitchFamily="34" charset="-128"/>
              </a:defRPr>
            </a:lvl2pPr>
            <a:lvl3pPr marL="1143000" indent="-228600" eaLnBrk="0" hangingPunct="0">
              <a:defRPr sz="2400">
                <a:solidFill>
                  <a:schemeClr val="tx1"/>
                </a:solidFill>
                <a:latin typeface="Times New Roman" pitchFamily="18" charset="0"/>
                <a:ea typeface="MS PGothic" pitchFamily="34" charset="-128"/>
              </a:defRPr>
            </a:lvl3pPr>
            <a:lvl4pPr marL="1600200" indent="-228600" eaLnBrk="0" hangingPunct="0">
              <a:defRPr sz="2400">
                <a:solidFill>
                  <a:schemeClr val="tx1"/>
                </a:solidFill>
                <a:latin typeface="Times New Roman" pitchFamily="18" charset="0"/>
                <a:ea typeface="MS PGothic" pitchFamily="34" charset="-128"/>
              </a:defRPr>
            </a:lvl4pPr>
            <a:lvl5pPr marL="2057400" indent="-228600" eaLnBrk="0" hangingPunct="0">
              <a:defRPr sz="2400">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buFontTx/>
              <a:buAutoNum type="arabicPeriod"/>
            </a:pPr>
            <a:r>
              <a:rPr lang="en-US" sz="2200" dirty="0"/>
              <a:t>Put this data in an Excel spreadsheet with </a:t>
            </a:r>
            <a:r>
              <a:rPr lang="en-US" sz="2200" dirty="0" smtClean="0"/>
              <a:t>quantity in col. A </a:t>
            </a:r>
            <a:r>
              <a:rPr lang="en-US" sz="2200" dirty="0"/>
              <a:t>and </a:t>
            </a:r>
            <a:r>
              <a:rPr lang="en-US" sz="2200" dirty="0" smtClean="0"/>
              <a:t>price </a:t>
            </a:r>
            <a:r>
              <a:rPr lang="en-US" sz="2200" dirty="0"/>
              <a:t>in B.</a:t>
            </a:r>
          </a:p>
          <a:p>
            <a:pPr eaLnBrk="1" hangingPunct="1">
              <a:buFontTx/>
              <a:buAutoNum type="arabicPeriod"/>
            </a:pPr>
            <a:r>
              <a:rPr lang="en-US" sz="2200" dirty="0" smtClean="0"/>
              <a:t>In Cell A12 put =LINEST(A2:A10,B2:B10,, TRUE).</a:t>
            </a:r>
            <a:endParaRPr lang="en-US" sz="2200" dirty="0"/>
          </a:p>
          <a:p>
            <a:pPr eaLnBrk="1" hangingPunct="1">
              <a:buFontTx/>
              <a:buAutoNum type="arabicPeriod"/>
            </a:pPr>
            <a:r>
              <a:rPr lang="en-US" sz="2200" dirty="0" smtClean="0"/>
              <a:t>Select cells A12 to B14.</a:t>
            </a:r>
          </a:p>
          <a:p>
            <a:pPr eaLnBrk="1" hangingPunct="1">
              <a:buFontTx/>
              <a:buAutoNum type="arabicPeriod"/>
            </a:pPr>
            <a:r>
              <a:rPr lang="en-US" sz="2200" dirty="0" smtClean="0"/>
              <a:t>WINDOWS: Press F2. Then press CTRL, SHIFT, ENTER at the same time.</a:t>
            </a:r>
          </a:p>
          <a:p>
            <a:pPr eaLnBrk="1" hangingPunct="1">
              <a:buFontTx/>
              <a:buAutoNum type="arabicPeriod"/>
            </a:pPr>
            <a:r>
              <a:rPr lang="en-US" sz="2200" dirty="0" smtClean="0"/>
              <a:t>or MAC: Press CRTL-U then COMMAND and Enter at the same time.</a:t>
            </a:r>
            <a:endParaRPr lang="en-US" sz="2200" dirty="0"/>
          </a:p>
          <a:p>
            <a:pPr eaLnBrk="1" hangingPunct="1">
              <a:buFontTx/>
              <a:buAutoNum type="arabicPeriod"/>
            </a:pPr>
            <a:r>
              <a:rPr lang="en-US" sz="2200" dirty="0" smtClean="0"/>
              <a:t>This estimates a demand curve with price as the explanatory variable. The equation is </a:t>
            </a:r>
            <a:r>
              <a:rPr lang="en-US" sz="2200" i="1" dirty="0" smtClean="0"/>
              <a:t>Q</a:t>
            </a:r>
            <a:r>
              <a:rPr lang="en-US" sz="2200" dirty="0" smtClean="0"/>
              <a:t> = 1024 – 413</a:t>
            </a:r>
            <a:r>
              <a:rPr lang="en-US" sz="2200" i="1" dirty="0" smtClean="0"/>
              <a:t>p</a:t>
            </a:r>
            <a:r>
              <a:rPr lang="en-US" sz="2200" dirty="0" smtClean="0"/>
              <a:t>. The intercept is in cell B12 and the  slope coefficient is in cell A12.  The R</a:t>
            </a:r>
            <a:r>
              <a:rPr lang="en-US" sz="2200" baseline="30000" dirty="0" smtClean="0"/>
              <a:t>2</a:t>
            </a:r>
            <a:r>
              <a:rPr lang="en-US" sz="2200" dirty="0" smtClean="0"/>
              <a:t> is in A14. You can ignore the other numbers.  </a:t>
            </a:r>
            <a:endParaRPr lang="en-CA" sz="2200" dirty="0"/>
          </a:p>
        </p:txBody>
      </p:sp>
      <p:graphicFrame>
        <p:nvGraphicFramePr>
          <p:cNvPr id="2" name="Table 1"/>
          <p:cNvGraphicFramePr>
            <a:graphicFrameLocks noGrp="1"/>
          </p:cNvGraphicFramePr>
          <p:nvPr>
            <p:extLst>
              <p:ext uri="{D42A27DB-BD31-4B8C-83A1-F6EECF244321}">
                <p14:modId xmlns:p14="http://schemas.microsoft.com/office/powerpoint/2010/main" val="1220936173"/>
              </p:ext>
            </p:extLst>
          </p:nvPr>
        </p:nvGraphicFramePr>
        <p:xfrm>
          <a:off x="719832" y="1512892"/>
          <a:ext cx="3600400" cy="4535830"/>
        </p:xfrm>
        <a:graphic>
          <a:graphicData uri="http://schemas.openxmlformats.org/drawingml/2006/table">
            <a:tbl>
              <a:tblPr>
                <a:tableStyleId>{5C22544A-7EE6-4342-B048-85BDC9FD1C3A}</a:tableStyleId>
              </a:tblPr>
              <a:tblGrid>
                <a:gridCol w="1800200"/>
                <a:gridCol w="1800200"/>
              </a:tblGrid>
              <a:tr h="453583">
                <a:tc>
                  <a:txBody>
                    <a:bodyPr/>
                    <a:lstStyle/>
                    <a:p>
                      <a:pPr algn="r" fontAlgn="b"/>
                      <a:r>
                        <a:rPr lang="en-CA" sz="2800" u="none" strike="noStrike" dirty="0">
                          <a:effectLst/>
                        </a:rPr>
                        <a:t>Quantity </a:t>
                      </a:r>
                      <a:endParaRPr lang="en-CA" sz="2800" b="0" i="0" u="none" strike="noStrike" dirty="0">
                        <a:solidFill>
                          <a:srgbClr val="000000"/>
                        </a:solidFill>
                        <a:effectLst/>
                        <a:latin typeface="Calibri"/>
                      </a:endParaRPr>
                    </a:p>
                  </a:txBody>
                  <a:tcPr marL="9525" marR="9525" marT="9525" marB="0" anchor="b"/>
                </a:tc>
                <a:tc>
                  <a:txBody>
                    <a:bodyPr/>
                    <a:lstStyle/>
                    <a:p>
                      <a:pPr algn="r" fontAlgn="b"/>
                      <a:r>
                        <a:rPr lang="en-CA" sz="2800" u="none" strike="noStrike" dirty="0">
                          <a:effectLst/>
                        </a:rPr>
                        <a:t>Price</a:t>
                      </a:r>
                      <a:endParaRPr lang="en-CA" sz="2800" b="0" i="0" u="none" strike="noStrike" dirty="0">
                        <a:solidFill>
                          <a:srgbClr val="000000"/>
                        </a:solidFill>
                        <a:effectLst/>
                        <a:latin typeface="Calibri"/>
                      </a:endParaRPr>
                    </a:p>
                  </a:txBody>
                  <a:tcPr marL="9525" marR="9525" marT="9525" marB="0" anchor="b"/>
                </a:tc>
              </a:tr>
              <a:tr h="453583">
                <a:tc>
                  <a:txBody>
                    <a:bodyPr/>
                    <a:lstStyle/>
                    <a:p>
                      <a:pPr algn="r" fontAlgn="b"/>
                      <a:r>
                        <a:rPr lang="en-CA" sz="2800" u="none" strike="noStrike">
                          <a:effectLst/>
                        </a:rPr>
                        <a:t>441</a:t>
                      </a:r>
                      <a:endParaRPr lang="en-CA" sz="2800" b="0" i="0" u="none" strike="noStrike">
                        <a:solidFill>
                          <a:srgbClr val="000000"/>
                        </a:solidFill>
                        <a:effectLst/>
                        <a:latin typeface="Calibri"/>
                      </a:endParaRPr>
                    </a:p>
                  </a:txBody>
                  <a:tcPr marL="9525" marR="9525" marT="9525" marB="0" anchor="b"/>
                </a:tc>
                <a:tc>
                  <a:txBody>
                    <a:bodyPr/>
                    <a:lstStyle/>
                    <a:p>
                      <a:pPr algn="r" fontAlgn="b"/>
                      <a:r>
                        <a:rPr lang="en-CA" sz="2800" u="none" strike="noStrike" dirty="0">
                          <a:effectLst/>
                        </a:rPr>
                        <a:t>1.49</a:t>
                      </a:r>
                      <a:endParaRPr lang="en-CA" sz="2800" b="0" i="0" u="none" strike="noStrike" dirty="0">
                        <a:solidFill>
                          <a:srgbClr val="000000"/>
                        </a:solidFill>
                        <a:effectLst/>
                        <a:latin typeface="Calibri"/>
                      </a:endParaRPr>
                    </a:p>
                  </a:txBody>
                  <a:tcPr marL="9525" marR="9525" marT="9525" marB="0" anchor="b"/>
                </a:tc>
              </a:tr>
              <a:tr h="453583">
                <a:tc>
                  <a:txBody>
                    <a:bodyPr/>
                    <a:lstStyle/>
                    <a:p>
                      <a:pPr algn="r" fontAlgn="b"/>
                      <a:r>
                        <a:rPr lang="en-CA" sz="2800" u="none" strike="noStrike">
                          <a:effectLst/>
                        </a:rPr>
                        <a:t>493</a:t>
                      </a:r>
                      <a:endParaRPr lang="en-CA" sz="2800" b="0" i="0" u="none" strike="noStrike">
                        <a:solidFill>
                          <a:srgbClr val="000000"/>
                        </a:solidFill>
                        <a:effectLst/>
                        <a:latin typeface="Calibri"/>
                      </a:endParaRPr>
                    </a:p>
                  </a:txBody>
                  <a:tcPr marL="9525" marR="9525" marT="9525" marB="0" anchor="b"/>
                </a:tc>
                <a:tc>
                  <a:txBody>
                    <a:bodyPr/>
                    <a:lstStyle/>
                    <a:p>
                      <a:pPr algn="r" fontAlgn="b"/>
                      <a:r>
                        <a:rPr lang="en-CA" sz="2800" u="none" strike="noStrike" dirty="0">
                          <a:effectLst/>
                        </a:rPr>
                        <a:t>1.29</a:t>
                      </a:r>
                      <a:endParaRPr lang="en-CA" sz="2800" b="0" i="0" u="none" strike="noStrike" dirty="0">
                        <a:solidFill>
                          <a:srgbClr val="000000"/>
                        </a:solidFill>
                        <a:effectLst/>
                        <a:latin typeface="Calibri"/>
                      </a:endParaRPr>
                    </a:p>
                  </a:txBody>
                  <a:tcPr marL="9525" marR="9525" marT="9525" marB="0" anchor="b"/>
                </a:tc>
              </a:tr>
              <a:tr h="453583">
                <a:tc>
                  <a:txBody>
                    <a:bodyPr/>
                    <a:lstStyle/>
                    <a:p>
                      <a:pPr algn="r" fontAlgn="b"/>
                      <a:r>
                        <a:rPr lang="en-CA" sz="2800" u="none" strike="noStrike">
                          <a:effectLst/>
                        </a:rPr>
                        <a:t>502</a:t>
                      </a:r>
                      <a:endParaRPr lang="en-CA" sz="2800" b="0" i="0" u="none" strike="noStrike">
                        <a:solidFill>
                          <a:srgbClr val="000000"/>
                        </a:solidFill>
                        <a:effectLst/>
                        <a:latin typeface="Calibri"/>
                      </a:endParaRPr>
                    </a:p>
                  </a:txBody>
                  <a:tcPr marL="9525" marR="9525" marT="9525" marB="0" anchor="b"/>
                </a:tc>
                <a:tc>
                  <a:txBody>
                    <a:bodyPr/>
                    <a:lstStyle/>
                    <a:p>
                      <a:pPr algn="r" fontAlgn="b"/>
                      <a:r>
                        <a:rPr lang="en-CA" sz="2800" u="none" strike="noStrike" dirty="0">
                          <a:effectLst/>
                        </a:rPr>
                        <a:t>1.19</a:t>
                      </a:r>
                      <a:endParaRPr lang="en-CA" sz="2800" b="0" i="0" u="none" strike="noStrike" dirty="0">
                        <a:solidFill>
                          <a:srgbClr val="000000"/>
                        </a:solidFill>
                        <a:effectLst/>
                        <a:latin typeface="Calibri"/>
                      </a:endParaRPr>
                    </a:p>
                  </a:txBody>
                  <a:tcPr marL="9525" marR="9525" marT="9525" marB="0" anchor="b"/>
                </a:tc>
              </a:tr>
              <a:tr h="453583">
                <a:tc>
                  <a:txBody>
                    <a:bodyPr/>
                    <a:lstStyle/>
                    <a:p>
                      <a:pPr algn="r" fontAlgn="b"/>
                      <a:r>
                        <a:rPr lang="en-CA" sz="2800" u="none" strike="noStrike">
                          <a:effectLst/>
                        </a:rPr>
                        <a:t>536</a:t>
                      </a:r>
                      <a:endParaRPr lang="en-CA" sz="2800" b="0" i="0" u="none" strike="noStrike">
                        <a:solidFill>
                          <a:srgbClr val="000000"/>
                        </a:solidFill>
                        <a:effectLst/>
                        <a:latin typeface="Calibri"/>
                      </a:endParaRPr>
                    </a:p>
                  </a:txBody>
                  <a:tcPr marL="9525" marR="9525" marT="9525" marB="0" anchor="b"/>
                </a:tc>
                <a:tc>
                  <a:txBody>
                    <a:bodyPr/>
                    <a:lstStyle/>
                    <a:p>
                      <a:pPr algn="r" fontAlgn="b"/>
                      <a:r>
                        <a:rPr lang="en-CA" sz="2800" u="none" strike="noStrike" dirty="0">
                          <a:effectLst/>
                        </a:rPr>
                        <a:t>1.09</a:t>
                      </a:r>
                      <a:endParaRPr lang="en-CA" sz="2800" b="0" i="0" u="none" strike="noStrike" dirty="0">
                        <a:solidFill>
                          <a:srgbClr val="000000"/>
                        </a:solidFill>
                        <a:effectLst/>
                        <a:latin typeface="Calibri"/>
                      </a:endParaRPr>
                    </a:p>
                  </a:txBody>
                  <a:tcPr marL="9525" marR="9525" marT="9525" marB="0" anchor="b"/>
                </a:tc>
              </a:tr>
              <a:tr h="453583">
                <a:tc>
                  <a:txBody>
                    <a:bodyPr/>
                    <a:lstStyle/>
                    <a:p>
                      <a:pPr algn="r" fontAlgn="b"/>
                      <a:r>
                        <a:rPr lang="en-CA" sz="2800" u="none" strike="noStrike">
                          <a:effectLst/>
                        </a:rPr>
                        <a:t>615</a:t>
                      </a:r>
                      <a:endParaRPr lang="en-CA" sz="2800" b="0" i="0" u="none" strike="noStrike">
                        <a:solidFill>
                          <a:srgbClr val="000000"/>
                        </a:solidFill>
                        <a:effectLst/>
                        <a:latin typeface="Calibri"/>
                      </a:endParaRPr>
                    </a:p>
                  </a:txBody>
                  <a:tcPr marL="9525" marR="9525" marT="9525" marB="0" anchor="b"/>
                </a:tc>
                <a:tc>
                  <a:txBody>
                    <a:bodyPr/>
                    <a:lstStyle/>
                    <a:p>
                      <a:pPr algn="r" fontAlgn="b"/>
                      <a:r>
                        <a:rPr lang="en-CA" sz="2800" u="none" strike="noStrike" dirty="0">
                          <a:effectLst/>
                        </a:rPr>
                        <a:t>0.99</a:t>
                      </a:r>
                      <a:endParaRPr lang="en-CA" sz="2800" b="0" i="0" u="none" strike="noStrike" dirty="0">
                        <a:solidFill>
                          <a:srgbClr val="000000"/>
                        </a:solidFill>
                        <a:effectLst/>
                        <a:latin typeface="Calibri"/>
                      </a:endParaRPr>
                    </a:p>
                  </a:txBody>
                  <a:tcPr marL="9525" marR="9525" marT="9525" marB="0" anchor="b"/>
                </a:tc>
              </a:tr>
              <a:tr h="453583">
                <a:tc>
                  <a:txBody>
                    <a:bodyPr/>
                    <a:lstStyle/>
                    <a:p>
                      <a:pPr algn="r" fontAlgn="b"/>
                      <a:r>
                        <a:rPr lang="en-CA" sz="2800" u="none" strike="noStrike">
                          <a:effectLst/>
                        </a:rPr>
                        <a:t>643</a:t>
                      </a:r>
                      <a:endParaRPr lang="en-CA" sz="2800" b="0" i="0" u="none" strike="noStrike">
                        <a:solidFill>
                          <a:srgbClr val="000000"/>
                        </a:solidFill>
                        <a:effectLst/>
                        <a:latin typeface="Calibri"/>
                      </a:endParaRPr>
                    </a:p>
                  </a:txBody>
                  <a:tcPr marL="9525" marR="9525" marT="9525" marB="0" anchor="b"/>
                </a:tc>
                <a:tc>
                  <a:txBody>
                    <a:bodyPr/>
                    <a:lstStyle/>
                    <a:p>
                      <a:pPr algn="r" fontAlgn="b"/>
                      <a:r>
                        <a:rPr lang="en-CA" sz="2800" u="none" strike="noStrike" dirty="0">
                          <a:effectLst/>
                        </a:rPr>
                        <a:t>0.89</a:t>
                      </a:r>
                      <a:endParaRPr lang="en-CA" sz="2800" b="0" i="0" u="none" strike="noStrike" dirty="0">
                        <a:solidFill>
                          <a:srgbClr val="000000"/>
                        </a:solidFill>
                        <a:effectLst/>
                        <a:latin typeface="Calibri"/>
                      </a:endParaRPr>
                    </a:p>
                  </a:txBody>
                  <a:tcPr marL="9525" marR="9525" marT="9525" marB="0" anchor="b"/>
                </a:tc>
              </a:tr>
              <a:tr h="453583">
                <a:tc>
                  <a:txBody>
                    <a:bodyPr/>
                    <a:lstStyle/>
                    <a:p>
                      <a:pPr algn="r" fontAlgn="b"/>
                      <a:r>
                        <a:rPr lang="en-CA" sz="2800" u="none" strike="noStrike">
                          <a:effectLst/>
                        </a:rPr>
                        <a:t>740</a:t>
                      </a:r>
                      <a:endParaRPr lang="en-CA" sz="2800" b="0" i="0" u="none" strike="noStrike">
                        <a:solidFill>
                          <a:srgbClr val="000000"/>
                        </a:solidFill>
                        <a:effectLst/>
                        <a:latin typeface="Calibri"/>
                      </a:endParaRPr>
                    </a:p>
                  </a:txBody>
                  <a:tcPr marL="9525" marR="9525" marT="9525" marB="0" anchor="b"/>
                </a:tc>
                <a:tc>
                  <a:txBody>
                    <a:bodyPr/>
                    <a:lstStyle/>
                    <a:p>
                      <a:pPr algn="r" fontAlgn="b"/>
                      <a:r>
                        <a:rPr lang="en-CA" sz="2800" u="none" strike="noStrike" dirty="0">
                          <a:effectLst/>
                        </a:rPr>
                        <a:t>0.79</a:t>
                      </a:r>
                      <a:endParaRPr lang="en-CA" sz="2800" b="0" i="0" u="none" strike="noStrike" dirty="0">
                        <a:solidFill>
                          <a:srgbClr val="000000"/>
                        </a:solidFill>
                        <a:effectLst/>
                        <a:latin typeface="Calibri"/>
                      </a:endParaRPr>
                    </a:p>
                  </a:txBody>
                  <a:tcPr marL="9525" marR="9525" marT="9525" marB="0" anchor="b"/>
                </a:tc>
              </a:tr>
              <a:tr h="453583">
                <a:tc>
                  <a:txBody>
                    <a:bodyPr/>
                    <a:lstStyle/>
                    <a:p>
                      <a:pPr algn="r" fontAlgn="b"/>
                      <a:r>
                        <a:rPr lang="en-CA" sz="2800" u="none" strike="noStrike">
                          <a:effectLst/>
                        </a:rPr>
                        <a:t>757</a:t>
                      </a:r>
                      <a:endParaRPr lang="en-CA" sz="2800" b="0" i="0" u="none" strike="noStrike">
                        <a:solidFill>
                          <a:srgbClr val="000000"/>
                        </a:solidFill>
                        <a:effectLst/>
                        <a:latin typeface="Calibri"/>
                      </a:endParaRPr>
                    </a:p>
                  </a:txBody>
                  <a:tcPr marL="9525" marR="9525" marT="9525" marB="0" anchor="b"/>
                </a:tc>
                <a:tc>
                  <a:txBody>
                    <a:bodyPr/>
                    <a:lstStyle/>
                    <a:p>
                      <a:pPr algn="r" fontAlgn="b"/>
                      <a:r>
                        <a:rPr lang="en-CA" sz="2800" u="none" strike="noStrike" dirty="0">
                          <a:effectLst/>
                        </a:rPr>
                        <a:t>0.69</a:t>
                      </a:r>
                      <a:endParaRPr lang="en-CA" sz="2800" b="0" i="0" u="none" strike="noStrike" dirty="0">
                        <a:solidFill>
                          <a:srgbClr val="000000"/>
                        </a:solidFill>
                        <a:effectLst/>
                        <a:latin typeface="Calibri"/>
                      </a:endParaRPr>
                    </a:p>
                  </a:txBody>
                  <a:tcPr marL="9525" marR="9525" marT="9525" marB="0" anchor="b"/>
                </a:tc>
              </a:tr>
              <a:tr h="453583">
                <a:tc>
                  <a:txBody>
                    <a:bodyPr/>
                    <a:lstStyle/>
                    <a:p>
                      <a:pPr algn="r" fontAlgn="b"/>
                      <a:r>
                        <a:rPr lang="en-CA" sz="2800" u="none" strike="noStrike" dirty="0">
                          <a:effectLst/>
                        </a:rPr>
                        <a:t>810</a:t>
                      </a:r>
                      <a:endParaRPr lang="en-CA" sz="2800" b="0" i="0" u="none" strike="noStrike" dirty="0">
                        <a:solidFill>
                          <a:srgbClr val="000000"/>
                        </a:solidFill>
                        <a:effectLst/>
                        <a:latin typeface="Calibri"/>
                      </a:endParaRPr>
                    </a:p>
                  </a:txBody>
                  <a:tcPr marL="9525" marR="9525" marT="9525" marB="0" anchor="b"/>
                </a:tc>
                <a:tc>
                  <a:txBody>
                    <a:bodyPr/>
                    <a:lstStyle/>
                    <a:p>
                      <a:pPr algn="r" fontAlgn="b"/>
                      <a:r>
                        <a:rPr lang="en-CA" sz="2800" u="none" strike="noStrike" dirty="0">
                          <a:effectLst/>
                        </a:rPr>
                        <a:t>0.49</a:t>
                      </a:r>
                      <a:endParaRPr lang="en-CA" sz="2800" b="0" i="0" u="none" strike="noStrike" dirty="0">
                        <a:solidFill>
                          <a:srgbClr val="000000"/>
                        </a:solidFill>
                        <a:effectLst/>
                        <a:latin typeface="Calibri"/>
                      </a:endParaRPr>
                    </a:p>
                  </a:txBody>
                  <a:tcPr marL="9525" marR="9525" marT="9525" marB="0" anchor="b"/>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iTunes Regression Results: Is  99¢ or 1.29 a better price?</a:t>
            </a:r>
            <a:endParaRPr lang="en-US" dirty="0"/>
          </a:p>
        </p:txBody>
      </p:sp>
      <p:sp>
        <p:nvSpPr>
          <p:cNvPr id="4" name="TextBox 3"/>
          <p:cNvSpPr txBox="1"/>
          <p:nvPr/>
        </p:nvSpPr>
        <p:spPr>
          <a:xfrm>
            <a:off x="143768" y="2016274"/>
            <a:ext cx="9793088" cy="4524315"/>
          </a:xfrm>
          <a:prstGeom prst="rect">
            <a:avLst/>
          </a:prstGeom>
          <a:noFill/>
        </p:spPr>
        <p:txBody>
          <a:bodyPr wrap="square" rtlCol="0">
            <a:spAutoFit/>
          </a:bodyPr>
          <a:lstStyle/>
          <a:p>
            <a:r>
              <a:rPr lang="en-US" dirty="0" smtClean="0"/>
              <a:t>The estimated regression line is: 	</a:t>
            </a:r>
            <a:r>
              <a:rPr lang="en-US" i="1" dirty="0" smtClean="0"/>
              <a:t>Q</a:t>
            </a:r>
            <a:r>
              <a:rPr lang="en-US" dirty="0" smtClean="0"/>
              <a:t> = 1024 – 413</a:t>
            </a:r>
            <a:r>
              <a:rPr lang="en-US" i="1" dirty="0" smtClean="0"/>
              <a:t>p </a:t>
            </a:r>
          </a:p>
          <a:p>
            <a:endParaRPr lang="en-US" i="1" dirty="0"/>
          </a:p>
          <a:p>
            <a:r>
              <a:rPr lang="en-US" dirty="0" smtClean="0"/>
              <a:t>We can use this estimated demand curve to estimate the revenue for any price:</a:t>
            </a:r>
          </a:p>
          <a:p>
            <a:endParaRPr lang="en-US" i="1" dirty="0"/>
          </a:p>
          <a:p>
            <a:r>
              <a:rPr lang="en-US" i="1" dirty="0" smtClean="0"/>
              <a:t>R(p)</a:t>
            </a:r>
            <a:r>
              <a:rPr lang="en-US" dirty="0" smtClean="0"/>
              <a:t>   = </a:t>
            </a:r>
            <a:r>
              <a:rPr lang="en-US" i="1" dirty="0" err="1" smtClean="0"/>
              <a:t>pQ</a:t>
            </a:r>
            <a:r>
              <a:rPr lang="en-US" i="1" dirty="0" smtClean="0"/>
              <a:t>(p) = p(</a:t>
            </a:r>
            <a:r>
              <a:rPr lang="en-US" dirty="0" smtClean="0"/>
              <a:t>1024</a:t>
            </a:r>
            <a:r>
              <a:rPr lang="en-US" i="1" dirty="0" smtClean="0"/>
              <a:t> – </a:t>
            </a:r>
            <a:r>
              <a:rPr lang="en-US" dirty="0" smtClean="0"/>
              <a:t>413</a:t>
            </a:r>
            <a:r>
              <a:rPr lang="en-US" i="1" dirty="0" smtClean="0"/>
              <a:t>p) = </a:t>
            </a:r>
            <a:r>
              <a:rPr lang="en-US" dirty="0" smtClean="0"/>
              <a:t>1024</a:t>
            </a:r>
            <a:r>
              <a:rPr lang="en-US" i="1" dirty="0" smtClean="0"/>
              <a:t>p – </a:t>
            </a:r>
            <a:r>
              <a:rPr lang="en-US" dirty="0" smtClean="0"/>
              <a:t>413</a:t>
            </a:r>
            <a:r>
              <a:rPr lang="en-US" i="1" dirty="0" smtClean="0"/>
              <a:t> p</a:t>
            </a:r>
            <a:r>
              <a:rPr lang="en-US" i="1" baseline="30000" dirty="0" smtClean="0"/>
              <a:t>2</a:t>
            </a:r>
            <a:r>
              <a:rPr lang="en-US" dirty="0" smtClean="0"/>
              <a:t> .</a:t>
            </a:r>
          </a:p>
          <a:p>
            <a:endParaRPr lang="en-US" dirty="0"/>
          </a:p>
          <a:p>
            <a:r>
              <a:rPr lang="en-US" dirty="0" smtClean="0"/>
              <a:t>(This is a quadratic function because it has squared term in it. )</a:t>
            </a:r>
          </a:p>
          <a:p>
            <a:endParaRPr lang="en-US" dirty="0"/>
          </a:p>
          <a:p>
            <a:r>
              <a:rPr lang="en-US" dirty="0" smtClean="0"/>
              <a:t>For example, if p = .99 then the estimated R is </a:t>
            </a:r>
            <a:r>
              <a:rPr lang="en-US" b="1" dirty="0" smtClean="0"/>
              <a:t>609</a:t>
            </a:r>
            <a:r>
              <a:rPr lang="en-US" dirty="0" smtClean="0"/>
              <a:t>.</a:t>
            </a:r>
          </a:p>
          <a:p>
            <a:r>
              <a:rPr lang="en-US" dirty="0" smtClean="0"/>
              <a:t>If p = 1.29 then the estimated R is </a:t>
            </a:r>
            <a:r>
              <a:rPr lang="en-US" b="1" dirty="0" smtClean="0"/>
              <a:t>634</a:t>
            </a:r>
            <a:r>
              <a:rPr lang="en-US" dirty="0" smtClean="0"/>
              <a:t>.</a:t>
            </a:r>
          </a:p>
          <a:p>
            <a:endParaRPr lang="en-US" dirty="0"/>
          </a:p>
          <a:p>
            <a:r>
              <a:rPr lang="en-US" dirty="0" smtClean="0"/>
              <a:t>Therefore, raising </a:t>
            </a:r>
            <a:r>
              <a:rPr lang="en-US" i="1" dirty="0" smtClean="0"/>
              <a:t>p </a:t>
            </a:r>
            <a:r>
              <a:rPr lang="en-US" dirty="0" smtClean="0"/>
              <a:t>from .99 to 1.29 would increase R from 609 to 634.</a:t>
            </a:r>
            <a:endParaRPr lang="en-US" dirty="0"/>
          </a:p>
        </p:txBody>
      </p:sp>
    </p:spTree>
    <p:extLst>
      <p:ext uri="{BB962C8B-B14F-4D97-AF65-F5344CB8AC3E}">
        <p14:creationId xmlns:p14="http://schemas.microsoft.com/office/powerpoint/2010/main" val="5121398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Did it make sense for iTunes to Raise Price?</a:t>
            </a:r>
            <a:endParaRPr lang="en-CA" dirty="0"/>
          </a:p>
        </p:txBody>
      </p:sp>
      <p:pic>
        <p:nvPicPr>
          <p:cNvPr id="4" name="Picture 3" descr="f3"/>
          <p:cNvPicPr/>
          <p:nvPr/>
        </p:nvPicPr>
        <p:blipFill>
          <a:blip r:embed="rId2" cstate="print"/>
          <a:srcRect/>
          <a:stretch>
            <a:fillRect/>
          </a:stretch>
        </p:blipFill>
        <p:spPr bwMode="auto">
          <a:xfrm>
            <a:off x="4320232" y="1584226"/>
            <a:ext cx="5544615" cy="5226347"/>
          </a:xfrm>
          <a:prstGeom prst="rect">
            <a:avLst/>
          </a:prstGeom>
          <a:noFill/>
          <a:ln w="9525">
            <a:noFill/>
            <a:miter lim="800000"/>
            <a:headEnd/>
            <a:tailEnd/>
          </a:ln>
        </p:spPr>
      </p:pic>
      <p:sp>
        <p:nvSpPr>
          <p:cNvPr id="6" name="TextBox 5"/>
          <p:cNvSpPr txBox="1"/>
          <p:nvPr/>
        </p:nvSpPr>
        <p:spPr>
          <a:xfrm>
            <a:off x="575816" y="1800250"/>
            <a:ext cx="3096344" cy="4524315"/>
          </a:xfrm>
          <a:prstGeom prst="rect">
            <a:avLst/>
          </a:prstGeom>
          <a:noFill/>
        </p:spPr>
        <p:txBody>
          <a:bodyPr wrap="square" rtlCol="0">
            <a:spAutoFit/>
          </a:bodyPr>
          <a:lstStyle/>
          <a:p>
            <a:r>
              <a:rPr lang="en-US" dirty="0" smtClean="0"/>
              <a:t>We can use the estimated demand curve to calculate revenue at different prices, such as .99 and 1.24.</a:t>
            </a:r>
          </a:p>
          <a:p>
            <a:endParaRPr lang="en-US" dirty="0"/>
          </a:p>
          <a:p>
            <a:r>
              <a:rPr lang="en-US" dirty="0" smtClean="0"/>
              <a:t>Revenue is </a:t>
            </a:r>
            <a:r>
              <a:rPr lang="en-US" i="1" dirty="0" err="1" smtClean="0"/>
              <a:t>pQ</a:t>
            </a:r>
            <a:r>
              <a:rPr lang="en-US" i="1" dirty="0" smtClean="0"/>
              <a:t>. </a:t>
            </a:r>
            <a:r>
              <a:rPr lang="en-US" dirty="0" smtClean="0"/>
              <a:t>In this case $1.24 gives the highest possible revenue, more than at 99 cents (or $1.29).</a:t>
            </a:r>
            <a:endParaRPr lang="en-CA" dirty="0"/>
          </a:p>
        </p:txBody>
      </p:sp>
    </p:spTree>
    <p:extLst>
      <p:ext uri="{BB962C8B-B14F-4D97-AF65-F5344CB8AC3E}">
        <p14:creationId xmlns:p14="http://schemas.microsoft.com/office/powerpoint/2010/main" val="4577555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Clicker Question 4. Demand Estimation and Elasticity. </a:t>
            </a:r>
            <a:endParaRPr lang="en-CA" dirty="0"/>
          </a:p>
        </p:txBody>
      </p:sp>
      <p:sp>
        <p:nvSpPr>
          <p:cNvPr id="4" name="TextBox 3"/>
          <p:cNvSpPr txBox="1"/>
          <p:nvPr/>
        </p:nvSpPr>
        <p:spPr>
          <a:xfrm>
            <a:off x="503808" y="1944266"/>
            <a:ext cx="9289032" cy="2677656"/>
          </a:xfrm>
          <a:prstGeom prst="rect">
            <a:avLst/>
          </a:prstGeom>
          <a:noFill/>
        </p:spPr>
        <p:txBody>
          <a:bodyPr wrap="square" rtlCol="0">
            <a:spAutoFit/>
          </a:bodyPr>
          <a:lstStyle/>
          <a:p>
            <a:r>
              <a:rPr lang="en-US" dirty="0" smtClean="0"/>
              <a:t>The estimated i-Tunes demand curve is </a:t>
            </a:r>
            <a:r>
              <a:rPr lang="en-US" i="1" dirty="0" smtClean="0"/>
              <a:t>Q</a:t>
            </a:r>
            <a:r>
              <a:rPr lang="en-US" dirty="0" smtClean="0"/>
              <a:t> = 1024 – 413</a:t>
            </a:r>
            <a:r>
              <a:rPr lang="en-US" i="1" dirty="0" smtClean="0"/>
              <a:t>p. </a:t>
            </a:r>
          </a:p>
          <a:p>
            <a:endParaRPr lang="en-US" i="1" dirty="0"/>
          </a:p>
          <a:p>
            <a:pPr marL="457200" indent="-457200">
              <a:buAutoNum type="alphaLcPeriod"/>
            </a:pPr>
            <a:r>
              <a:rPr lang="en-US" dirty="0" smtClean="0"/>
              <a:t>At p = 0.99 the price elasticity is less than 0.7 in absolute value.</a:t>
            </a:r>
          </a:p>
          <a:p>
            <a:pPr marL="457200" indent="-457200">
              <a:buAutoNum type="alphaLcPeriod"/>
            </a:pPr>
            <a:r>
              <a:rPr lang="en-US" dirty="0" smtClean="0"/>
              <a:t>At p = 0.99 the price elasticity is greater than 0.7 in absolute value.</a:t>
            </a:r>
          </a:p>
          <a:p>
            <a:pPr marL="457200" indent="-457200">
              <a:buAutoNum type="alphaLcPeriod"/>
            </a:pPr>
            <a:r>
              <a:rPr lang="en-US" dirty="0" smtClean="0"/>
              <a:t>At p = 0.99 demand is elastic. </a:t>
            </a:r>
          </a:p>
          <a:p>
            <a:pPr marL="457200" indent="-457200">
              <a:buAutoNum type="alphaLcPeriod"/>
            </a:pPr>
            <a:r>
              <a:rPr lang="en-US" dirty="0" smtClean="0"/>
              <a:t>There is not enough information to determine the elasticity at p =0.99.</a:t>
            </a:r>
          </a:p>
          <a:p>
            <a:pPr marL="457200" indent="-457200">
              <a:buAutoNum type="alphaLcPeriod"/>
            </a:pPr>
            <a:r>
              <a:rPr lang="en-US" dirty="0" smtClean="0"/>
              <a:t>In this case we can calculate an arc elasticity but not a point elasticity.</a:t>
            </a:r>
            <a:endParaRPr lang="en-CA" dirty="0"/>
          </a:p>
        </p:txBody>
      </p:sp>
    </p:spTree>
    <p:extLst>
      <p:ext uri="{BB962C8B-B14F-4D97-AF65-F5344CB8AC3E}">
        <p14:creationId xmlns:p14="http://schemas.microsoft.com/office/powerpoint/2010/main" val="33247247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7. Revenue and Elasticity</a:t>
            </a:r>
            <a:endParaRPr lang="en-CA" dirty="0"/>
          </a:p>
        </p:txBody>
      </p:sp>
      <p:sp>
        <p:nvSpPr>
          <p:cNvPr id="4" name="TextBox 3"/>
          <p:cNvSpPr txBox="1"/>
          <p:nvPr/>
        </p:nvSpPr>
        <p:spPr>
          <a:xfrm>
            <a:off x="287784" y="1368202"/>
            <a:ext cx="9577064" cy="5632311"/>
          </a:xfrm>
          <a:prstGeom prst="rect">
            <a:avLst/>
          </a:prstGeom>
          <a:noFill/>
        </p:spPr>
        <p:txBody>
          <a:bodyPr wrap="square" rtlCol="0">
            <a:spAutoFit/>
          </a:bodyPr>
          <a:lstStyle/>
          <a:p>
            <a:r>
              <a:rPr lang="en-US" dirty="0" smtClean="0"/>
              <a:t>We can use elasticity as a short-cut to tell us whether raising price will lower or raise revenue, </a:t>
            </a:r>
            <a:r>
              <a:rPr lang="en-US" i="1" dirty="0" smtClean="0"/>
              <a:t>R</a:t>
            </a:r>
            <a:r>
              <a:rPr lang="en-US" dirty="0" smtClean="0"/>
              <a:t>. </a:t>
            </a:r>
          </a:p>
          <a:p>
            <a:endParaRPr lang="en-US" dirty="0"/>
          </a:p>
          <a:p>
            <a:r>
              <a:rPr lang="en-US" b="1" dirty="0" smtClean="0"/>
              <a:t>Claim:</a:t>
            </a:r>
            <a:r>
              <a:rPr lang="en-US" dirty="0" smtClean="0"/>
              <a:t> </a:t>
            </a:r>
          </a:p>
          <a:p>
            <a:r>
              <a:rPr lang="en-US" dirty="0" smtClean="0"/>
              <a:t>i) If demand is inelastic, then raising price will raise revenue.</a:t>
            </a:r>
          </a:p>
          <a:p>
            <a:r>
              <a:rPr lang="en-US" dirty="0" smtClean="0"/>
              <a:t>ii) If demand is elastic, then raising price will lower revenue.</a:t>
            </a:r>
          </a:p>
          <a:p>
            <a:r>
              <a:rPr lang="en-US" dirty="0" smtClean="0"/>
              <a:t>iii) If the elasticity = -1 then revenue is maximized and changing price in either direction will lower revenue.</a:t>
            </a:r>
          </a:p>
          <a:p>
            <a:endParaRPr lang="en-US" dirty="0"/>
          </a:p>
          <a:p>
            <a:r>
              <a:rPr lang="en-US" b="1" dirty="0" smtClean="0"/>
              <a:t>Proof of i): </a:t>
            </a:r>
            <a:r>
              <a:rPr lang="en-US" dirty="0" smtClean="0"/>
              <a:t>(Using calculus)</a:t>
            </a:r>
          </a:p>
          <a:p>
            <a:endParaRPr lang="en-US" dirty="0" smtClean="0"/>
          </a:p>
          <a:p>
            <a:r>
              <a:rPr lang="en-US" i="1" dirty="0" smtClean="0"/>
              <a:t>R = p Q(p). </a:t>
            </a:r>
            <a:r>
              <a:rPr lang="en-US" dirty="0" smtClean="0"/>
              <a:t>Therefore</a:t>
            </a:r>
            <a:r>
              <a:rPr lang="en-US" i="1" dirty="0" smtClean="0"/>
              <a:t>, </a:t>
            </a:r>
            <a:r>
              <a:rPr lang="en-US" i="1" dirty="0" err="1" smtClean="0"/>
              <a:t>dR</a:t>
            </a:r>
            <a:r>
              <a:rPr lang="en-US" i="1" dirty="0" smtClean="0"/>
              <a:t>/</a:t>
            </a:r>
            <a:r>
              <a:rPr lang="en-US" i="1" dirty="0" err="1" smtClean="0"/>
              <a:t>dp</a:t>
            </a:r>
            <a:r>
              <a:rPr lang="en-US" i="1" dirty="0" smtClean="0"/>
              <a:t> = </a:t>
            </a:r>
            <a:r>
              <a:rPr lang="en-US" i="1" dirty="0" err="1" smtClean="0"/>
              <a:t>pdQ</a:t>
            </a:r>
            <a:r>
              <a:rPr lang="en-US" i="1" dirty="0" smtClean="0"/>
              <a:t>/</a:t>
            </a:r>
            <a:r>
              <a:rPr lang="en-US" i="1" dirty="0" err="1" smtClean="0"/>
              <a:t>dp</a:t>
            </a:r>
            <a:r>
              <a:rPr lang="en-US" i="1" dirty="0" smtClean="0"/>
              <a:t> + Q = Q(</a:t>
            </a:r>
            <a:r>
              <a:rPr lang="el-GR" i="1" dirty="0" smtClean="0"/>
              <a:t>ε</a:t>
            </a:r>
            <a:r>
              <a:rPr lang="en-US" i="1" dirty="0" smtClean="0"/>
              <a:t> + 1).</a:t>
            </a:r>
          </a:p>
          <a:p>
            <a:r>
              <a:rPr lang="en-US" dirty="0" smtClean="0"/>
              <a:t>If </a:t>
            </a:r>
            <a:r>
              <a:rPr lang="el-GR" i="1" dirty="0" smtClean="0"/>
              <a:t>ε</a:t>
            </a:r>
            <a:r>
              <a:rPr lang="en-US" i="1" dirty="0" smtClean="0"/>
              <a:t> </a:t>
            </a:r>
            <a:r>
              <a:rPr lang="en-US" dirty="0" smtClean="0"/>
              <a:t>is less than 1 in absolute value (like -0.5) then </a:t>
            </a:r>
            <a:r>
              <a:rPr lang="en-US" i="1" dirty="0" err="1" smtClean="0"/>
              <a:t>dR</a:t>
            </a:r>
            <a:r>
              <a:rPr lang="en-US" i="1" dirty="0" smtClean="0"/>
              <a:t>/</a:t>
            </a:r>
            <a:r>
              <a:rPr lang="en-US" i="1" dirty="0" err="1" smtClean="0"/>
              <a:t>dp</a:t>
            </a:r>
            <a:r>
              <a:rPr lang="en-US" dirty="0" smtClean="0"/>
              <a:t> &gt;0.</a:t>
            </a:r>
          </a:p>
          <a:p>
            <a:r>
              <a:rPr lang="en-US" dirty="0" smtClean="0"/>
              <a:t>Therefore </a:t>
            </a:r>
            <a:r>
              <a:rPr lang="en-US" i="1" dirty="0" smtClean="0"/>
              <a:t>R</a:t>
            </a:r>
            <a:r>
              <a:rPr lang="en-US" dirty="0" smtClean="0"/>
              <a:t> rises if </a:t>
            </a:r>
            <a:r>
              <a:rPr lang="en-US" i="1" dirty="0" smtClean="0"/>
              <a:t>p</a:t>
            </a:r>
            <a:r>
              <a:rPr lang="en-US" dirty="0" smtClean="0"/>
              <a:t> rises.  </a:t>
            </a:r>
            <a:endParaRPr lang="en-US" dirty="0"/>
          </a:p>
          <a:p>
            <a:endParaRPr lang="en-CA" dirty="0"/>
          </a:p>
        </p:txBody>
      </p:sp>
    </p:spTree>
    <p:extLst>
      <p:ext uri="{BB962C8B-B14F-4D97-AF65-F5344CB8AC3E}">
        <p14:creationId xmlns:p14="http://schemas.microsoft.com/office/powerpoint/2010/main" val="22989472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Revenue and Elasticity cont’d</a:t>
            </a:r>
            <a:endParaRPr lang="en-CA" dirty="0"/>
          </a:p>
        </p:txBody>
      </p:sp>
      <p:sp>
        <p:nvSpPr>
          <p:cNvPr id="4" name="TextBox 3"/>
          <p:cNvSpPr txBox="1"/>
          <p:nvPr/>
        </p:nvSpPr>
        <p:spPr>
          <a:xfrm>
            <a:off x="647824" y="2016274"/>
            <a:ext cx="9001000" cy="2677656"/>
          </a:xfrm>
          <a:prstGeom prst="rect">
            <a:avLst/>
          </a:prstGeom>
          <a:noFill/>
        </p:spPr>
        <p:txBody>
          <a:bodyPr wrap="square" rtlCol="0">
            <a:spAutoFit/>
          </a:bodyPr>
          <a:lstStyle/>
          <a:p>
            <a:r>
              <a:rPr lang="en-US" dirty="0" smtClean="0"/>
              <a:t>When price rises the price effect in itself tends to raise revenue, holding quantity constant. But quantity falls, which tends to reduce revenue for any given price. If demand is inelastic, then the percentage increase in price exceeds the percentage decline in quantity so revenue rises.</a:t>
            </a:r>
          </a:p>
          <a:p>
            <a:endParaRPr lang="en-US" dirty="0"/>
          </a:p>
          <a:p>
            <a:r>
              <a:rPr lang="en-US" dirty="0" smtClean="0"/>
              <a:t>If demand is elastic then the percentage decline in quantity is bigger than the percentage increase in price, and revenue falls.  </a:t>
            </a:r>
            <a:endParaRPr lang="en-CA" dirty="0"/>
          </a:p>
        </p:txBody>
      </p:sp>
    </p:spTree>
    <p:extLst>
      <p:ext uri="{BB962C8B-B14F-4D97-AF65-F5344CB8AC3E}">
        <p14:creationId xmlns:p14="http://schemas.microsoft.com/office/powerpoint/2010/main" val="14810978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Clicker Question 5</a:t>
            </a:r>
            <a:endParaRPr lang="en-CA" dirty="0"/>
          </a:p>
        </p:txBody>
      </p:sp>
      <p:sp>
        <p:nvSpPr>
          <p:cNvPr id="4" name="TextBox 3"/>
          <p:cNvSpPr txBox="1"/>
          <p:nvPr/>
        </p:nvSpPr>
        <p:spPr>
          <a:xfrm>
            <a:off x="431800" y="1728242"/>
            <a:ext cx="9073008" cy="4154984"/>
          </a:xfrm>
          <a:prstGeom prst="rect">
            <a:avLst/>
          </a:prstGeom>
          <a:noFill/>
        </p:spPr>
        <p:txBody>
          <a:bodyPr wrap="square" rtlCol="0">
            <a:spAutoFit/>
          </a:bodyPr>
          <a:lstStyle/>
          <a:p>
            <a:r>
              <a:rPr lang="en-US" dirty="0" smtClean="0"/>
              <a:t>Using our focus group data, the revenue maximizing price was 1.24, but Apple actually chose a price of 1.29. Which of the following reasons is a plausible explanation for this apparent difference.</a:t>
            </a:r>
          </a:p>
          <a:p>
            <a:endParaRPr lang="en-US" dirty="0"/>
          </a:p>
          <a:p>
            <a:pPr marL="457200" indent="-457200">
              <a:buAutoNum type="alphaLcPeriod"/>
            </a:pPr>
            <a:r>
              <a:rPr lang="en-US" dirty="0" smtClean="0"/>
              <a:t>Our focus group (sample) is different from the sample used by Apple to do its calculations – giving rise to slightly different results. </a:t>
            </a:r>
          </a:p>
          <a:p>
            <a:pPr marL="457200" indent="-457200">
              <a:buAutoNum type="alphaLcPeriod"/>
            </a:pPr>
            <a:r>
              <a:rPr lang="en-US" dirty="0" smtClean="0"/>
              <a:t>Apple is trying to maximize profits, not revenues.</a:t>
            </a:r>
          </a:p>
          <a:p>
            <a:pPr marL="457200" indent="-457200">
              <a:buAutoNum type="alphaLcPeriod"/>
            </a:pPr>
            <a:r>
              <a:rPr lang="en-US" dirty="0" smtClean="0"/>
              <a:t>Apple is expecting to keep this price in place for several years and is considering likely future changes in demand as well as the present.</a:t>
            </a:r>
          </a:p>
          <a:p>
            <a:pPr marL="457200" indent="-457200">
              <a:buAutoNum type="alphaLcPeriod"/>
            </a:pPr>
            <a:r>
              <a:rPr lang="en-US" dirty="0" smtClean="0"/>
              <a:t>All of the above.</a:t>
            </a:r>
          </a:p>
          <a:p>
            <a:pPr marL="457200" indent="-457200">
              <a:buAutoNum type="alphaLcPeriod"/>
            </a:pPr>
            <a:r>
              <a:rPr lang="en-US" dirty="0" smtClean="0"/>
              <a:t>None of the above. </a:t>
            </a:r>
            <a:endParaRPr lang="en-CA" dirty="0"/>
          </a:p>
        </p:txBody>
      </p:sp>
    </p:spTree>
    <p:extLst>
      <p:ext uri="{BB962C8B-B14F-4D97-AF65-F5344CB8AC3E}">
        <p14:creationId xmlns:p14="http://schemas.microsoft.com/office/powerpoint/2010/main" val="23379971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Functional Form</a:t>
            </a:r>
            <a:endParaRPr lang="en-CA" dirty="0"/>
          </a:p>
        </p:txBody>
      </p:sp>
      <p:sp>
        <p:nvSpPr>
          <p:cNvPr id="4" name="TextBox 3"/>
          <p:cNvSpPr txBox="1"/>
          <p:nvPr/>
        </p:nvSpPr>
        <p:spPr>
          <a:xfrm>
            <a:off x="431800" y="1728242"/>
            <a:ext cx="9433048" cy="1569660"/>
          </a:xfrm>
          <a:prstGeom prst="rect">
            <a:avLst/>
          </a:prstGeom>
          <a:noFill/>
        </p:spPr>
        <p:txBody>
          <a:bodyPr wrap="square" rtlCol="0">
            <a:spAutoFit/>
          </a:bodyPr>
          <a:lstStyle/>
          <a:p>
            <a:r>
              <a:rPr lang="en-US" dirty="0" smtClean="0"/>
              <a:t>Demand curves do not have to be linear and we do not have to estimate linear functions. It is possible to estimate other functional forms. </a:t>
            </a:r>
            <a:r>
              <a:rPr lang="en-CA" dirty="0" smtClean="0"/>
              <a:t>The following figures show regressions of demand on advertising expenditure. Is a </a:t>
            </a:r>
            <a:r>
              <a:rPr lang="en-CA" b="1" dirty="0" smtClean="0"/>
              <a:t>linear</a:t>
            </a:r>
            <a:r>
              <a:rPr lang="en-CA" dirty="0" smtClean="0"/>
              <a:t> function or a </a:t>
            </a:r>
            <a:r>
              <a:rPr lang="en-CA" b="1" dirty="0" smtClean="0"/>
              <a:t>quadratic</a:t>
            </a:r>
            <a:r>
              <a:rPr lang="en-CA" dirty="0" smtClean="0"/>
              <a:t> function a better fit for the data?</a:t>
            </a:r>
            <a:endParaRPr lang="en-CA" dirty="0"/>
          </a:p>
        </p:txBody>
      </p:sp>
      <p:graphicFrame>
        <p:nvGraphicFramePr>
          <p:cNvPr id="6" name="Chart 5"/>
          <p:cNvGraphicFramePr>
            <a:graphicFrameLocks/>
          </p:cNvGraphicFramePr>
          <p:nvPr>
            <p:extLst>
              <p:ext uri="{D42A27DB-BD31-4B8C-83A1-F6EECF244321}">
                <p14:modId xmlns:p14="http://schemas.microsoft.com/office/powerpoint/2010/main" val="3531600690"/>
              </p:ext>
            </p:extLst>
          </p:nvPr>
        </p:nvGraphicFramePr>
        <p:xfrm>
          <a:off x="434925" y="3384426"/>
          <a:ext cx="4173339" cy="302895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hart 6"/>
          <p:cNvGraphicFramePr>
            <a:graphicFrameLocks/>
          </p:cNvGraphicFramePr>
          <p:nvPr>
            <p:extLst>
              <p:ext uri="{D42A27DB-BD31-4B8C-83A1-F6EECF244321}">
                <p14:modId xmlns:p14="http://schemas.microsoft.com/office/powerpoint/2010/main" val="10482809"/>
              </p:ext>
            </p:extLst>
          </p:nvPr>
        </p:nvGraphicFramePr>
        <p:xfrm>
          <a:off x="4824288" y="3456434"/>
          <a:ext cx="4392488" cy="280987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2163176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6. Clicker Question – Functional Form</a:t>
            </a:r>
            <a:endParaRPr lang="en-CA" dirty="0"/>
          </a:p>
        </p:txBody>
      </p:sp>
      <p:sp>
        <p:nvSpPr>
          <p:cNvPr id="4" name="TextBox 3"/>
          <p:cNvSpPr txBox="1"/>
          <p:nvPr/>
        </p:nvSpPr>
        <p:spPr>
          <a:xfrm>
            <a:off x="503808" y="2016274"/>
            <a:ext cx="9217024" cy="3046988"/>
          </a:xfrm>
          <a:prstGeom prst="rect">
            <a:avLst/>
          </a:prstGeom>
          <a:noFill/>
        </p:spPr>
        <p:txBody>
          <a:bodyPr wrap="square" rtlCol="0">
            <a:spAutoFit/>
          </a:bodyPr>
          <a:lstStyle/>
          <a:p>
            <a:r>
              <a:rPr lang="en-US" dirty="0" smtClean="0"/>
              <a:t>Consider demand function </a:t>
            </a:r>
            <a:r>
              <a:rPr lang="en-US" i="1" dirty="0" smtClean="0"/>
              <a:t>Q</a:t>
            </a:r>
            <a:r>
              <a:rPr lang="en-US" dirty="0" smtClean="0"/>
              <a:t> = 100  - 5</a:t>
            </a:r>
            <a:r>
              <a:rPr lang="en-US" i="1" dirty="0" smtClean="0"/>
              <a:t>p</a:t>
            </a:r>
            <a:r>
              <a:rPr lang="en-US" dirty="0" smtClean="0"/>
              <a:t>  + 0.5</a:t>
            </a:r>
            <a:r>
              <a:rPr lang="en-US" i="1" dirty="0" smtClean="0"/>
              <a:t>p</a:t>
            </a:r>
            <a:r>
              <a:rPr lang="en-US" baseline="30000" dirty="0" smtClean="0"/>
              <a:t>2</a:t>
            </a:r>
            <a:r>
              <a:rPr lang="en-US" dirty="0" smtClean="0"/>
              <a:t>  + 3</a:t>
            </a:r>
            <a:r>
              <a:rPr lang="en-US" i="1" dirty="0" smtClean="0"/>
              <a:t>Y</a:t>
            </a:r>
          </a:p>
          <a:p>
            <a:r>
              <a:rPr lang="en-US" dirty="0" smtClean="0"/>
              <a:t>where </a:t>
            </a:r>
            <a:r>
              <a:rPr lang="en-US" i="1" dirty="0" smtClean="0"/>
              <a:t>Y</a:t>
            </a:r>
            <a:r>
              <a:rPr lang="en-US" dirty="0" smtClean="0"/>
              <a:t> is income.</a:t>
            </a:r>
          </a:p>
          <a:p>
            <a:endParaRPr lang="en-US" dirty="0"/>
          </a:p>
          <a:p>
            <a:pPr marL="457200" indent="-457200">
              <a:buAutoNum type="alphaLcParenR"/>
            </a:pPr>
            <a:r>
              <a:rPr lang="en-US" dirty="0" smtClean="0"/>
              <a:t>This demand function is linear.</a:t>
            </a:r>
          </a:p>
          <a:p>
            <a:pPr marL="457200" indent="-457200">
              <a:buAutoNum type="alphaLcParenR"/>
            </a:pPr>
            <a:r>
              <a:rPr lang="en-US" dirty="0" smtClean="0"/>
              <a:t>This demand function is </a:t>
            </a:r>
            <a:r>
              <a:rPr lang="en-US" dirty="0" err="1" smtClean="0"/>
              <a:t>univariate</a:t>
            </a:r>
            <a:r>
              <a:rPr lang="en-US" dirty="0" smtClean="0"/>
              <a:t>.</a:t>
            </a:r>
          </a:p>
          <a:p>
            <a:pPr marL="457200" indent="-457200">
              <a:buAutoNum type="alphaLcParenR"/>
            </a:pPr>
            <a:r>
              <a:rPr lang="en-US" dirty="0" smtClean="0"/>
              <a:t>This demand function satisfies the Law of Demand at all price levels.</a:t>
            </a:r>
          </a:p>
          <a:p>
            <a:pPr marL="457200" indent="-457200">
              <a:buAutoNum type="alphaLcParenR"/>
            </a:pPr>
            <a:r>
              <a:rPr lang="en-US" dirty="0" smtClean="0"/>
              <a:t>All of the above.</a:t>
            </a:r>
          </a:p>
          <a:p>
            <a:pPr marL="457200" indent="-457200">
              <a:buAutoNum type="alphaLcParenR"/>
            </a:pPr>
            <a:r>
              <a:rPr lang="en-US" dirty="0" smtClean="0"/>
              <a:t>None of the above.  </a:t>
            </a:r>
            <a:endParaRPr lang="en-CA" dirty="0"/>
          </a:p>
        </p:txBody>
      </p:sp>
    </p:spTree>
    <p:extLst>
      <p:ext uri="{BB962C8B-B14F-4D97-AF65-F5344CB8AC3E}">
        <p14:creationId xmlns:p14="http://schemas.microsoft.com/office/powerpoint/2010/main" val="9774668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cs typeface="+mj-cs"/>
              </a:rPr>
              <a:t>Summary of Elasticity and Regression</a:t>
            </a:r>
            <a:endParaRPr lang="en-CA" dirty="0">
              <a:cs typeface="+mj-cs"/>
            </a:endParaRPr>
          </a:p>
        </p:txBody>
      </p:sp>
      <p:sp>
        <p:nvSpPr>
          <p:cNvPr id="43010" name="TextBox 3"/>
          <p:cNvSpPr txBox="1">
            <a:spLocks noChangeArrowheads="1"/>
          </p:cNvSpPr>
          <p:nvPr/>
        </p:nvSpPr>
        <p:spPr bwMode="auto">
          <a:xfrm>
            <a:off x="498326" y="1568589"/>
            <a:ext cx="8858250"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MS PGothic" pitchFamily="34" charset="-128"/>
              </a:defRPr>
            </a:lvl1pPr>
            <a:lvl2pPr marL="742950" indent="-285750" eaLnBrk="0" hangingPunct="0">
              <a:defRPr sz="2400">
                <a:solidFill>
                  <a:schemeClr val="tx1"/>
                </a:solidFill>
                <a:latin typeface="Times New Roman" pitchFamily="18" charset="0"/>
                <a:ea typeface="MS PGothic" pitchFamily="34" charset="-128"/>
              </a:defRPr>
            </a:lvl2pPr>
            <a:lvl3pPr marL="1143000" indent="-228600" eaLnBrk="0" hangingPunct="0">
              <a:defRPr sz="2400">
                <a:solidFill>
                  <a:schemeClr val="tx1"/>
                </a:solidFill>
                <a:latin typeface="Times New Roman" pitchFamily="18" charset="0"/>
                <a:ea typeface="MS PGothic" pitchFamily="34" charset="-128"/>
              </a:defRPr>
            </a:lvl3pPr>
            <a:lvl4pPr marL="1600200" indent="-228600" eaLnBrk="0" hangingPunct="0">
              <a:defRPr sz="2400">
                <a:solidFill>
                  <a:schemeClr val="tx1"/>
                </a:solidFill>
                <a:latin typeface="Times New Roman" pitchFamily="18" charset="0"/>
                <a:ea typeface="MS PGothic" pitchFamily="34" charset="-128"/>
              </a:defRPr>
            </a:lvl4pPr>
            <a:lvl5pPr marL="2057400" indent="-228600" eaLnBrk="0" hangingPunct="0">
              <a:defRPr sz="2400">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marL="457200" indent="-457200" eaLnBrk="1" hangingPunct="1">
              <a:buAutoNum type="arabicPeriod"/>
            </a:pPr>
            <a:r>
              <a:rPr lang="en-US" dirty="0" smtClean="0"/>
              <a:t>Elasticities are useful because they indicate to a firm how price changes will affect revenue (among other reasons). </a:t>
            </a:r>
          </a:p>
          <a:p>
            <a:pPr marL="457200" indent="-457200" eaLnBrk="1" hangingPunct="1">
              <a:buAutoNum type="arabicPeriod"/>
            </a:pPr>
            <a:r>
              <a:rPr lang="en-US" dirty="0" smtClean="0"/>
              <a:t>If we have two data points we can obtain an arc elasticity. If we estimate a demand curve we can calculate point elasticities</a:t>
            </a:r>
          </a:p>
          <a:p>
            <a:pPr marL="457200" indent="-457200" eaLnBrk="1" hangingPunct="1">
              <a:buAutoNum type="arabicPeriod"/>
            </a:pPr>
            <a:r>
              <a:rPr lang="en-US" dirty="0" smtClean="0"/>
              <a:t>We obtain estimates of demand curves (and other relationships) using regression. A </a:t>
            </a:r>
            <a:r>
              <a:rPr lang="en-US" dirty="0" err="1" smtClean="0"/>
              <a:t>univariate</a:t>
            </a:r>
            <a:r>
              <a:rPr lang="en-US" dirty="0" smtClean="0"/>
              <a:t> regression is like drawing a line through some points. </a:t>
            </a:r>
          </a:p>
          <a:p>
            <a:pPr marL="457200" indent="-457200" eaLnBrk="1" hangingPunct="1">
              <a:buAutoNum type="arabicPeriod"/>
            </a:pPr>
            <a:r>
              <a:rPr lang="en-US" dirty="0" smtClean="0"/>
              <a:t>We can use Excel to run regressions. There are also more sophisticated regression programs. </a:t>
            </a:r>
          </a:p>
          <a:p>
            <a:pPr marL="457200" indent="-457200" eaLnBrk="1" hangingPunct="1">
              <a:buAutoNum type="arabicPeriod"/>
            </a:pPr>
            <a:r>
              <a:rPr lang="en-US" dirty="0" smtClean="0"/>
              <a:t>In later courses you will consider issues such as statistical significance, functional form, and other issues in more detail. </a:t>
            </a:r>
          </a:p>
          <a:p>
            <a:pPr marL="457200" indent="-457200" eaLnBrk="1" hangingPunct="1">
              <a:buAutoNum type="arabicPeriod"/>
            </a:pPr>
            <a:endParaRPr lang="en-US" dirty="0"/>
          </a:p>
          <a:p>
            <a:pPr eaLnBrk="1" hangingPunct="1"/>
            <a:r>
              <a:rPr lang="en-US" dirty="0" smtClean="0"/>
              <a:t>Next Class:  Clicker Questions on </a:t>
            </a:r>
            <a:r>
              <a:rPr lang="en-US" dirty="0" smtClean="0"/>
              <a:t>Camry case </a:t>
            </a:r>
            <a:r>
              <a:rPr lang="en-US" dirty="0" smtClean="0"/>
              <a:t>in textbook. Then Ch. 4 – sections 4.1-4.4.</a:t>
            </a:r>
            <a:endParaRPr lang="en-CA"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87425"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87425"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saudertemplate">
  <a:themeElements>
    <a:clrScheme name="saudertemplat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87425"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87425"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saudertemplat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audertemplat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audertemplat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audertemplat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auder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auder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auder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C:\WINDOWS\Application Data\Microsoft\Templates\Blank Presentation.pot</Template>
  <TotalTime>17430</TotalTime>
  <Words>1677</Words>
  <Application>Microsoft Office PowerPoint</Application>
  <PresentationFormat>Custom</PresentationFormat>
  <Paragraphs>171</Paragraphs>
  <Slides>19</Slides>
  <Notes>1</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19</vt:i4>
      </vt:variant>
    </vt:vector>
  </HeadingPairs>
  <TitlesOfParts>
    <vt:vector size="22" baseType="lpstr">
      <vt:lpstr>Blank Presentation</vt:lpstr>
      <vt:lpstr>saudertemplate</vt:lpstr>
      <vt:lpstr>Chart</vt:lpstr>
      <vt:lpstr>Managerial Economics Class 3</vt:lpstr>
      <vt:lpstr>Clicker Question 1: Elasticity</vt:lpstr>
      <vt:lpstr>Clicker Question 2: Regression</vt:lpstr>
      <vt:lpstr>2. Multivariate Regression</vt:lpstr>
      <vt:lpstr>3. Goodness of Fit: Assessing a Regression Using R-squared</vt:lpstr>
      <vt:lpstr>Mai’s pies – a pricing experiment.</vt:lpstr>
      <vt:lpstr>Clicker Question 3. R-squared</vt:lpstr>
      <vt:lpstr>4. Statistical Significance</vt:lpstr>
      <vt:lpstr>5. Sources of Data</vt:lpstr>
      <vt:lpstr>6. i-Tunes Regression in Excel using LINEST on focus group data</vt:lpstr>
      <vt:lpstr>iTunes Regression Results: Is  99¢ or 1.29 a better price?</vt:lpstr>
      <vt:lpstr>Did it make sense for iTunes to Raise Price?</vt:lpstr>
      <vt:lpstr>Clicker Question 4. Demand Estimation and Elasticity. </vt:lpstr>
      <vt:lpstr>7. Revenue and Elasticity</vt:lpstr>
      <vt:lpstr>Revenue and Elasticity cont’d</vt:lpstr>
      <vt:lpstr>Clicker Question 5</vt:lpstr>
      <vt:lpstr>Functional Form</vt:lpstr>
      <vt:lpstr>6. Clicker Question – Functional Form</vt:lpstr>
      <vt:lpstr>Summary of Elasticity and Regression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Managerial Economics</dc:title>
  <dc:creator>Jim Brander</dc:creator>
  <cp:lastModifiedBy>James Brander</cp:lastModifiedBy>
  <cp:revision>281</cp:revision>
  <cp:lastPrinted>2012-09-12T00:33:28Z</cp:lastPrinted>
  <dcterms:created xsi:type="dcterms:W3CDTF">2004-07-01T14:00:11Z</dcterms:created>
  <dcterms:modified xsi:type="dcterms:W3CDTF">2012-09-12T02:45:34Z</dcterms:modified>
</cp:coreProperties>
</file>