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7" d="100"/>
          <a:sy n="127" d="100"/>
        </p:scale>
        <p:origin x="-192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BE0655-0549-5940-8C00-7CAD8F268EF7}" type="datetimeFigureOut">
              <a:rPr lang="en-US" smtClean="0"/>
              <a:t>19-02-17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2B3964-6C59-2A44-999E-AA928993F40B}" type="slidenum">
              <a:rPr lang="en-US" smtClean="0"/>
              <a:t>‹#›</a:t>
            </a:fld>
            <a:endParaRPr lang="en-US"/>
          </a:p>
        </p:txBody>
      </p:sp>
    </p:spTree>
    <p:extLst>
      <p:ext uri="{BB962C8B-B14F-4D97-AF65-F5344CB8AC3E}">
        <p14:creationId xmlns:p14="http://schemas.microsoft.com/office/powerpoint/2010/main" val="7026073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Bion</a:t>
            </a:r>
            <a:r>
              <a:rPr lang="en-US" dirty="0" smtClean="0"/>
              <a:t> was a British</a:t>
            </a:r>
            <a:r>
              <a:rPr lang="en-US" baseline="0" dirty="0" smtClean="0"/>
              <a:t> psychoanalyst during the late 40’s and he was very interested in the structures for understanding groups and group dynamics.  He worked with psychiatric patients who were psychological casualties from World War II.  These groups were know as study groups where patients learned about themselves through group processes and exploration of what he termed “intra-group tensions”.  Through this study he noted the emergence of a two-level operation within the group:  one dealing with the WORK LEVEL and the other with the EMOTIONAL LEVEL.  His idea was that at any point in a group, there is some level of work going on along with an undercurrent of one or another of these emotional modes.  </a:t>
            </a:r>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1</a:t>
            </a:fld>
            <a:endParaRPr lang="en-US"/>
          </a:p>
        </p:txBody>
      </p:sp>
    </p:spTree>
    <p:extLst>
      <p:ext uri="{BB962C8B-B14F-4D97-AF65-F5344CB8AC3E}">
        <p14:creationId xmlns:p14="http://schemas.microsoft.com/office/powerpoint/2010/main" val="2304842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BIONS argues</a:t>
            </a:r>
            <a:r>
              <a:rPr lang="en-US" baseline="0" dirty="0" smtClean="0"/>
              <a:t> that at any point in a group’s experience, there is some level of work going on with an undercurrent of one of another of these emotional modes.  We’ll more fully define these three modes a little further along</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2</a:t>
            </a:fld>
            <a:endParaRPr lang="en-US"/>
          </a:p>
        </p:txBody>
      </p:sp>
    </p:spTree>
    <p:extLst>
      <p:ext uri="{BB962C8B-B14F-4D97-AF65-F5344CB8AC3E}">
        <p14:creationId xmlns:p14="http://schemas.microsoft.com/office/powerpoint/2010/main" val="25615512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Individual behavior is seen and interpreted as an</a:t>
            </a:r>
            <a:r>
              <a:rPr lang="en-US" baseline="0" dirty="0" smtClean="0"/>
              <a:t> expression and representation of the group as a whole.  Any comments made by an individual are seen to reflect concerns that are shared by the group.</a:t>
            </a:r>
          </a:p>
          <a:p>
            <a:pPr marL="228600" indent="-228600">
              <a:buAutoNum type="arabicPeriod"/>
            </a:pPr>
            <a:endParaRPr lang="en-US" baseline="0" dirty="0" smtClean="0"/>
          </a:p>
          <a:p>
            <a:pPr marL="228600" indent="-228600">
              <a:buAutoNum type="arabicPeriod"/>
            </a:pPr>
            <a:r>
              <a:rPr lang="en-US" baseline="0" dirty="0" smtClean="0"/>
              <a:t>The leader restricts interventions to interpretations that uncover the covert, gives no advice, withhold opinions and is careful not to step out of role.  The nurturing role commonly associated with the leader is visibly absent.  </a:t>
            </a:r>
          </a:p>
          <a:p>
            <a:pPr marL="228600" indent="-228600">
              <a:buAutoNum type="arabicPeriod"/>
            </a:pPr>
            <a:endParaRPr lang="en-US" baseline="0" dirty="0" smtClean="0"/>
          </a:p>
          <a:p>
            <a:pPr marL="228600" indent="-228600">
              <a:buAutoNum type="arabicPeriod"/>
            </a:pPr>
            <a:r>
              <a:rPr lang="en-US" baseline="0" dirty="0" smtClean="0"/>
              <a:t>Individuals are responsible  for their own actions and their own choices.  Members can chose to learn or not to learn.  The decision rests with them.</a:t>
            </a:r>
          </a:p>
          <a:p>
            <a:pPr marL="228600" indent="-228600">
              <a:buAutoNum type="arabicPeriod"/>
            </a:pPr>
            <a:endParaRPr lang="en-US" baseline="0" dirty="0" smtClean="0"/>
          </a:p>
          <a:p>
            <a:pPr marL="0" indent="0">
              <a:buNone/>
            </a:pPr>
            <a:r>
              <a:rPr lang="en-US" baseline="0" dirty="0" smtClean="0"/>
              <a:t>This model is complex.  We are going to focus on the fundamental basics that explain this model.  They are the three emotional modes of: Dependency, Fight-Flight, and Pairing.  How the aspects of work and emotion co-exist together and the phases and sequences likely to occur in the life of a group.  </a:t>
            </a:r>
          </a:p>
          <a:p>
            <a:pPr marL="0" indent="0">
              <a:buNone/>
            </a:pPr>
            <a:endParaRPr lang="en-US" baseline="0" dirty="0" smtClean="0"/>
          </a:p>
          <a:p>
            <a:pPr marL="228600" indent="-228600">
              <a:buAutoNum type="arabicPeriod"/>
            </a:pPr>
            <a:endParaRPr lang="en-US" baseline="0" dirty="0" smtClean="0"/>
          </a:p>
          <a:p>
            <a:pPr marL="228600" indent="-228600">
              <a:buAutoNum type="arabicPeriod"/>
            </a:pPr>
            <a:endParaRPr lang="en-US" baseline="0" dirty="0" smtClean="0"/>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3</a:t>
            </a:fld>
            <a:endParaRPr lang="en-US"/>
          </a:p>
        </p:txBody>
      </p:sp>
    </p:spTree>
    <p:extLst>
      <p:ext uri="{BB962C8B-B14F-4D97-AF65-F5344CB8AC3E}">
        <p14:creationId xmlns:p14="http://schemas.microsoft.com/office/powerpoint/2010/main" val="496185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central assumption in this mode is the belief that unless the group is led by an authority</a:t>
            </a:r>
            <a:r>
              <a:rPr lang="en-US" baseline="0" dirty="0" smtClean="0"/>
              <a:t> figure, it cannot function effectively.  In fact the success of the group is seen to depend on being led.  The group wants the leader to solve their problems. Members get angry when the leader does not do this.  Members can turn on each other rather than tackle the issue at hand.</a:t>
            </a:r>
          </a:p>
          <a:p>
            <a:endParaRPr lang="en-US" baseline="0" dirty="0" smtClean="0"/>
          </a:p>
          <a:p>
            <a:r>
              <a:rPr lang="en-US" baseline="0" dirty="0" smtClean="0"/>
              <a:t>Dependence does not necessarily mean reliance on a person, on a leader, a trainer, a teacher.  Dependence could also be relying on a thing external to membership, resources, experts, policies, etc.  During this dependency mode listening is low, cooperation is minimal, and feedback is </a:t>
            </a:r>
            <a:r>
              <a:rPr lang="en-US" baseline="0" dirty="0" err="1" smtClean="0"/>
              <a:t>practiacally</a:t>
            </a:r>
            <a:r>
              <a:rPr lang="en-US" baseline="0" dirty="0" smtClean="0"/>
              <a:t> non-existent.  Any help offered by members in the group is often ignored.  Assumptions pass unchallenged as </a:t>
            </a:r>
            <a:r>
              <a:rPr lang="en-US" baseline="0" dirty="0" smtClean="0"/>
              <a:t>statement </a:t>
            </a:r>
            <a:r>
              <a:rPr lang="en-US" baseline="0" dirty="0" smtClean="0"/>
              <a:t>of facts and critical </a:t>
            </a:r>
            <a:r>
              <a:rPr lang="en-US" baseline="0" dirty="0" smtClean="0"/>
              <a:t>judgment </a:t>
            </a:r>
            <a:r>
              <a:rPr lang="en-US" baseline="0" dirty="0" smtClean="0"/>
              <a:t>is almost </a:t>
            </a:r>
            <a:r>
              <a:rPr lang="en-US" baseline="0" dirty="0" smtClean="0"/>
              <a:t>entirely </a:t>
            </a:r>
            <a:r>
              <a:rPr lang="en-US" baseline="0" dirty="0" smtClean="0"/>
              <a:t>absent.  In fact, what we have is a group in which members do not typically </a:t>
            </a:r>
            <a:r>
              <a:rPr lang="en-US" baseline="0" dirty="0" smtClean="0"/>
              <a:t>have relationships with each other but each member has a relationship with the leader.  </a:t>
            </a:r>
          </a:p>
          <a:p>
            <a:r>
              <a:rPr lang="en-US" baseline="0" dirty="0" smtClean="0"/>
              <a:t>Group members at least are very conscious of the leader and what the leader says does not go unnoticed and what the leader does or does not say takes on proportions of significance.</a:t>
            </a:r>
          </a:p>
          <a:p>
            <a:r>
              <a:rPr lang="en-US" baseline="0" dirty="0" smtClean="0"/>
              <a:t>Members are also reluctant to learn from each other.  They do not value learning from each other.  </a:t>
            </a:r>
          </a:p>
          <a:p>
            <a:r>
              <a:rPr lang="en-US" baseline="0" dirty="0" smtClean="0"/>
              <a:t>Read p. 6</a:t>
            </a:r>
            <a:r>
              <a:rPr lang="mr-IN" baseline="0" dirty="0" smtClean="0"/>
              <a:t>…</a:t>
            </a:r>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4</a:t>
            </a:fld>
            <a:endParaRPr lang="en-US"/>
          </a:p>
        </p:txBody>
      </p:sp>
    </p:spTree>
    <p:extLst>
      <p:ext uri="{BB962C8B-B14F-4D97-AF65-F5344CB8AC3E}">
        <p14:creationId xmlns:p14="http://schemas.microsoft.com/office/powerpoint/2010/main" val="141942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typical statements in the dependency/</a:t>
            </a:r>
            <a:r>
              <a:rPr lang="en-US" dirty="0" err="1" smtClean="0"/>
              <a:t>counterdependency</a:t>
            </a:r>
            <a:r>
              <a:rPr lang="en-US" baseline="0" dirty="0" smtClean="0"/>
              <a:t> mode, p. 8.</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5</a:t>
            </a:fld>
            <a:endParaRPr lang="en-US"/>
          </a:p>
        </p:txBody>
      </p:sp>
    </p:spTree>
    <p:extLst>
      <p:ext uri="{BB962C8B-B14F-4D97-AF65-F5344CB8AC3E}">
        <p14:creationId xmlns:p14="http://schemas.microsoft.com/office/powerpoint/2010/main" val="19519653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Bion</a:t>
            </a:r>
            <a:r>
              <a:rPr lang="en-US" dirty="0" smtClean="0"/>
              <a:t> sees fight and flight as two sides</a:t>
            </a:r>
            <a:r>
              <a:rPr lang="en-US" baseline="0" dirty="0" smtClean="0"/>
              <a:t> of the same coin.  Members experience much stress during this period.  The desire to reduce this stress either by fleeing from it or by confronting it, is quite high.</a:t>
            </a:r>
          </a:p>
          <a:p>
            <a:endParaRPr lang="en-US" baseline="0" dirty="0" smtClean="0"/>
          </a:p>
          <a:p>
            <a:r>
              <a:rPr lang="en-US" baseline="0" dirty="0" smtClean="0"/>
              <a:t>The group develops sophisticated ways of skirting issues, sidestepping critical decisions and postponing things that need to be addressed.  It is not unusual during this state of flight, for members to engage in innumerable activities to circumvent the task at hand.  In this mode group members seek to flee the stress, often by avoiding confrontation, seeking protection, </a:t>
            </a:r>
            <a:r>
              <a:rPr lang="en-US" baseline="0" dirty="0" err="1" smtClean="0"/>
              <a:t>skiriting</a:t>
            </a:r>
            <a:r>
              <a:rPr lang="en-US" baseline="0" dirty="0" smtClean="0"/>
              <a:t> issues, sidestepping critical decisions and postponing things that need to be addressed.  </a:t>
            </a:r>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6</a:t>
            </a:fld>
            <a:endParaRPr lang="en-US"/>
          </a:p>
        </p:txBody>
      </p:sp>
    </p:spTree>
    <p:extLst>
      <p:ext uri="{BB962C8B-B14F-4D97-AF65-F5344CB8AC3E}">
        <p14:creationId xmlns:p14="http://schemas.microsoft.com/office/powerpoint/2010/main" val="4096621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p. 10  </a:t>
            </a:r>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7</a:t>
            </a:fld>
            <a:endParaRPr lang="en-US"/>
          </a:p>
        </p:txBody>
      </p:sp>
    </p:spTree>
    <p:extLst>
      <p:ext uri="{BB962C8B-B14F-4D97-AF65-F5344CB8AC3E}">
        <p14:creationId xmlns:p14="http://schemas.microsoft.com/office/powerpoint/2010/main" val="4092712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some typical statements in the fight/flight mode p. 11.</a:t>
            </a:r>
          </a:p>
          <a:p>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9</a:t>
            </a:fld>
            <a:endParaRPr lang="en-US"/>
          </a:p>
        </p:txBody>
      </p:sp>
    </p:spTree>
    <p:extLst>
      <p:ext uri="{BB962C8B-B14F-4D97-AF65-F5344CB8AC3E}">
        <p14:creationId xmlns:p14="http://schemas.microsoft.com/office/powerpoint/2010/main" val="696216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Bion</a:t>
            </a:r>
            <a:r>
              <a:rPr lang="en-US" dirty="0" smtClean="0"/>
              <a:t> views this kind of pairing as detracting from the cohesiveness</a:t>
            </a:r>
            <a:r>
              <a:rPr lang="en-US" baseline="0" dirty="0" smtClean="0"/>
              <a:t> of the large group and as interfering with the development of the maturity within it.  Often these pairings encourage excluding behaviors such as whispering, giggling and generally displaying a desire to remain separate by sitting apart and making statements that draw attention to their distinctiveness.</a:t>
            </a:r>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11</a:t>
            </a:fld>
            <a:endParaRPr lang="en-US"/>
          </a:p>
        </p:txBody>
      </p:sp>
    </p:spTree>
    <p:extLst>
      <p:ext uri="{BB962C8B-B14F-4D97-AF65-F5344CB8AC3E}">
        <p14:creationId xmlns:p14="http://schemas.microsoft.com/office/powerpoint/2010/main" val="4794779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While all of these key features are important, the one I want to focus on here is 4.  </a:t>
            </a:r>
            <a:r>
              <a:rPr lang="en-US" dirty="0" err="1" smtClean="0"/>
              <a:t>Valency</a:t>
            </a:r>
            <a:r>
              <a:rPr lang="en-US" dirty="0" smtClean="0"/>
              <a:t> patterns</a:t>
            </a:r>
            <a:r>
              <a:rPr lang="mr-IN" dirty="0" smtClean="0"/>
              <a:t>…</a:t>
            </a:r>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14</a:t>
            </a:fld>
            <a:endParaRPr lang="en-US"/>
          </a:p>
        </p:txBody>
      </p:sp>
    </p:spTree>
    <p:extLst>
      <p:ext uri="{BB962C8B-B14F-4D97-AF65-F5344CB8AC3E}">
        <p14:creationId xmlns:p14="http://schemas.microsoft.com/office/powerpoint/2010/main" val="31010442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P. 19 bottom</a:t>
            </a:r>
            <a:r>
              <a:rPr lang="mr-IN" dirty="0" smtClean="0"/>
              <a:t>…</a:t>
            </a:r>
            <a:endParaRPr lang="en-US" dirty="0"/>
          </a:p>
        </p:txBody>
      </p:sp>
      <p:sp>
        <p:nvSpPr>
          <p:cNvPr id="4" name="Slide Number Placeholder 3"/>
          <p:cNvSpPr>
            <a:spLocks noGrp="1"/>
          </p:cNvSpPr>
          <p:nvPr>
            <p:ph type="sldNum" sz="quarter" idx="10"/>
          </p:nvPr>
        </p:nvSpPr>
        <p:spPr/>
        <p:txBody>
          <a:bodyPr/>
          <a:lstStyle/>
          <a:p>
            <a:fld id="{3A2B3964-6C59-2A44-999E-AA928993F40B}" type="slidenum">
              <a:rPr lang="en-US" smtClean="0"/>
              <a:t>16</a:t>
            </a:fld>
            <a:endParaRPr lang="en-US"/>
          </a:p>
        </p:txBody>
      </p:sp>
    </p:spTree>
    <p:extLst>
      <p:ext uri="{BB962C8B-B14F-4D97-AF65-F5344CB8AC3E}">
        <p14:creationId xmlns:p14="http://schemas.microsoft.com/office/powerpoint/2010/main" val="28720390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CA"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19-02-17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19-02-17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CA"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19-02-17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CA"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B01F9CA3-105E-4857-9057-6DB6197DA786}" type="datetimeFigureOut">
              <a:rPr lang="en-US" smtClean="0"/>
              <a:t>19-02-17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CA"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B01F9CA3-105E-4857-9057-6DB6197DA786}" type="datetimeFigureOut">
              <a:rPr lang="en-US" smtClean="0"/>
              <a:t>19-02-17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CA"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7" name="Date Placeholder 6"/>
          <p:cNvSpPr>
            <a:spLocks noGrp="1"/>
          </p:cNvSpPr>
          <p:nvPr>
            <p:ph type="dt" sz="half" idx="10"/>
          </p:nvPr>
        </p:nvSpPr>
        <p:spPr/>
        <p:txBody>
          <a:bodyPr/>
          <a:lstStyle/>
          <a:p>
            <a:fld id="{B01F9CA3-105E-4857-9057-6DB6197DA786}" type="datetimeFigureOut">
              <a:rPr lang="en-US" smtClean="0"/>
              <a:t>19-02-17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Date Placeholder 2"/>
          <p:cNvSpPr>
            <a:spLocks noGrp="1"/>
          </p:cNvSpPr>
          <p:nvPr>
            <p:ph type="dt" sz="half" idx="10"/>
          </p:nvPr>
        </p:nvSpPr>
        <p:spPr/>
        <p:txBody>
          <a:bodyPr/>
          <a:lstStyle/>
          <a:p>
            <a:fld id="{B01F9CA3-105E-4857-9057-6DB6197DA786}" type="datetimeFigureOut">
              <a:rPr lang="en-US" smtClean="0"/>
              <a:t>19-02-17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1F9CA3-105E-4857-9057-6DB6197DA786}" type="datetimeFigureOut">
              <a:rPr lang="en-US" smtClean="0"/>
              <a:t>19-02-17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CA"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B01F9CA3-105E-4857-9057-6DB6197DA786}" type="datetimeFigureOut">
              <a:rPr lang="en-US" smtClean="0"/>
              <a:t>19-02-17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CA"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B01F9CA3-105E-4857-9057-6DB6197DA786}" type="datetimeFigureOut">
              <a:rPr lang="en-US" smtClean="0"/>
              <a:t>19-02-17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19-02-17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CA"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B01F9CA3-105E-4857-9057-6DB6197DA786}" type="datetimeFigureOut">
              <a:rPr lang="en-US" smtClean="0"/>
              <a:t>19-02-17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CA"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B01F9CA3-105E-4857-9057-6DB6197DA786}" type="datetimeFigureOut">
              <a:rPr lang="en-US" smtClean="0"/>
              <a:t>19-02-17</a:t>
            </a:fld>
            <a:endParaRPr lang="en-US"/>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7F5CE407-6216-4202-80E4-A30DC2F709B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Bion’s</a:t>
            </a:r>
            <a:r>
              <a:rPr lang="en-US" dirty="0" smtClean="0"/>
              <a:t> Work and Emotion Theory of Group Development</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26341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Identified 3 emotional modes</a:t>
            </a:r>
            <a:endParaRPr lang="en-US" dirty="0"/>
          </a:p>
        </p:txBody>
      </p:sp>
      <p:sp>
        <p:nvSpPr>
          <p:cNvPr id="3" name="Content Placeholder 2"/>
          <p:cNvSpPr>
            <a:spLocks noGrp="1"/>
          </p:cNvSpPr>
          <p:nvPr>
            <p:ph idx="1"/>
          </p:nvPr>
        </p:nvSpPr>
        <p:spPr/>
        <p:txBody>
          <a:bodyPr/>
          <a:lstStyle/>
          <a:p>
            <a:r>
              <a:rPr lang="en-US" sz="3600" dirty="0" smtClean="0"/>
              <a:t>DEPENDENCY</a:t>
            </a:r>
          </a:p>
          <a:p>
            <a:r>
              <a:rPr lang="en-US" sz="3600" dirty="0" smtClean="0"/>
              <a:t>FIGHT-FLIGHT</a:t>
            </a:r>
          </a:p>
          <a:p>
            <a:r>
              <a:rPr lang="en-US" sz="3600" dirty="0" smtClean="0"/>
              <a:t>PAIRING</a:t>
            </a:r>
          </a:p>
          <a:p>
            <a:endParaRPr lang="en-US" dirty="0" smtClean="0"/>
          </a:p>
          <a:p>
            <a:endParaRPr lang="en-US" dirty="0"/>
          </a:p>
        </p:txBody>
      </p:sp>
    </p:spTree>
    <p:extLst>
      <p:ext uri="{BB962C8B-B14F-4D97-AF65-F5344CB8AC3E}">
        <p14:creationId xmlns:p14="http://schemas.microsoft.com/office/powerpoint/2010/main" val="220639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Three distinctive characteristics are central to understanding </a:t>
            </a:r>
            <a:r>
              <a:rPr lang="en-US" sz="2800" b="1" dirty="0" err="1" smtClean="0"/>
              <a:t>Bion’s</a:t>
            </a:r>
            <a:r>
              <a:rPr lang="en-US" sz="2800" b="1" dirty="0" smtClean="0"/>
              <a:t> work and emotion theory of group development</a:t>
            </a:r>
            <a:endParaRPr lang="en-US" sz="2800" b="1" dirty="0"/>
          </a:p>
        </p:txBody>
      </p:sp>
      <p:sp>
        <p:nvSpPr>
          <p:cNvPr id="3" name="Content Placeholder 2"/>
          <p:cNvSpPr>
            <a:spLocks noGrp="1"/>
          </p:cNvSpPr>
          <p:nvPr>
            <p:ph idx="1"/>
          </p:nvPr>
        </p:nvSpPr>
        <p:spPr/>
        <p:txBody>
          <a:bodyPr/>
          <a:lstStyle/>
          <a:p>
            <a:r>
              <a:rPr lang="en-US" dirty="0" smtClean="0"/>
              <a:t>1.  Emphasis on the process of the total group </a:t>
            </a:r>
            <a:r>
              <a:rPr lang="en-US" dirty="0" err="1" smtClean="0"/>
              <a:t>vs</a:t>
            </a:r>
            <a:r>
              <a:rPr lang="en-US" dirty="0" smtClean="0"/>
              <a:t> the </a:t>
            </a:r>
            <a:r>
              <a:rPr lang="en-US" dirty="0" smtClean="0"/>
              <a:t>individual.</a:t>
            </a:r>
            <a:endParaRPr lang="en-US" dirty="0" smtClean="0"/>
          </a:p>
          <a:p>
            <a:r>
              <a:rPr lang="en-US" dirty="0" smtClean="0"/>
              <a:t>2.  Emphasis on a rigid and specified leadership role and structure.</a:t>
            </a:r>
          </a:p>
          <a:p>
            <a:r>
              <a:rPr lang="en-US" dirty="0" smtClean="0"/>
              <a:t>3.  Emphasis on member responsibility and freedom to learn.</a:t>
            </a:r>
          </a:p>
          <a:p>
            <a:endParaRPr lang="en-US" dirty="0" smtClean="0"/>
          </a:p>
          <a:p>
            <a:endParaRPr lang="en-US" dirty="0"/>
          </a:p>
        </p:txBody>
      </p:sp>
    </p:spTree>
    <p:extLst>
      <p:ext uri="{BB962C8B-B14F-4D97-AF65-F5344CB8AC3E}">
        <p14:creationId xmlns:p14="http://schemas.microsoft.com/office/powerpoint/2010/main" val="4231952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DEPENDENCY</a:t>
            </a:r>
            <a:endParaRPr lang="en-US" dirty="0"/>
          </a:p>
        </p:txBody>
      </p:sp>
      <p:sp>
        <p:nvSpPr>
          <p:cNvPr id="3" name="Content Placeholder 2"/>
          <p:cNvSpPr>
            <a:spLocks noGrp="1"/>
          </p:cNvSpPr>
          <p:nvPr>
            <p:ph idx="1"/>
          </p:nvPr>
        </p:nvSpPr>
        <p:spPr/>
        <p:txBody>
          <a:bodyPr/>
          <a:lstStyle/>
          <a:p>
            <a:r>
              <a:rPr lang="en-US" dirty="0" smtClean="0"/>
              <a:t>The group relies on an authority figure or an individual in the group to guide and direct them.  This could also be in the form of creating policies, developing a new idea, or a new way of doing things.</a:t>
            </a:r>
          </a:p>
          <a:p>
            <a:r>
              <a:rPr lang="en-US" dirty="0" smtClean="0"/>
              <a:t>Dependency:  Looking for direction, guidance, and structure.  Relying on an external authority.</a:t>
            </a:r>
          </a:p>
          <a:p>
            <a:r>
              <a:rPr lang="en-US" dirty="0" smtClean="0"/>
              <a:t>Counter-dependency:  Rejects authority.  Resists suggestions and outside influence.  Creating an appearance of independence.</a:t>
            </a:r>
            <a:endParaRPr lang="en-US" dirty="0"/>
          </a:p>
        </p:txBody>
      </p:sp>
    </p:spTree>
    <p:extLst>
      <p:ext uri="{BB962C8B-B14F-4D97-AF65-F5344CB8AC3E}">
        <p14:creationId xmlns:p14="http://schemas.microsoft.com/office/powerpoint/2010/main" val="3622074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COUNTERDEPENDENCE</a:t>
            </a:r>
            <a:endParaRPr lang="en-US" dirty="0"/>
          </a:p>
        </p:txBody>
      </p:sp>
      <p:sp>
        <p:nvSpPr>
          <p:cNvPr id="3" name="Content Placeholder 2"/>
          <p:cNvSpPr>
            <a:spLocks noGrp="1"/>
          </p:cNvSpPr>
          <p:nvPr>
            <p:ph idx="1"/>
          </p:nvPr>
        </p:nvSpPr>
        <p:spPr/>
        <p:txBody>
          <a:bodyPr>
            <a:normAutofit fontScale="92500"/>
          </a:bodyPr>
          <a:lstStyle/>
          <a:p>
            <a:r>
              <a:rPr lang="en-US" dirty="0" smtClean="0"/>
              <a:t>Counter-dependence is seen as a stance that indicates the rejection of the leader or the authority figure.  </a:t>
            </a:r>
          </a:p>
          <a:p>
            <a:r>
              <a:rPr lang="en-US" dirty="0" smtClean="0"/>
              <a:t>Roles formally taken on by the leader are formally taken over by power members in the group.</a:t>
            </a:r>
          </a:p>
          <a:p>
            <a:r>
              <a:rPr lang="en-US" dirty="0" smtClean="0"/>
              <a:t>WE DON’T NEED A LEADER!!!</a:t>
            </a:r>
          </a:p>
          <a:p>
            <a:r>
              <a:rPr lang="en-US" dirty="0" smtClean="0"/>
              <a:t>In fact, the strong leader who is “permissive and group-centered” encourages the emergence of the power struggle among members and counter-dependent behavior toward themselves in order for the members to take on full responsibility of the task.  </a:t>
            </a:r>
          </a:p>
        </p:txBody>
      </p:sp>
    </p:spTree>
    <p:extLst>
      <p:ext uri="{BB962C8B-B14F-4D97-AF65-F5344CB8AC3E}">
        <p14:creationId xmlns:p14="http://schemas.microsoft.com/office/powerpoint/2010/main" val="2074746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FIGHT-FLIGHT</a:t>
            </a:r>
            <a:endParaRPr lang="en-US" dirty="0"/>
          </a:p>
        </p:txBody>
      </p:sp>
      <p:sp>
        <p:nvSpPr>
          <p:cNvPr id="3" name="Content Placeholder 2"/>
          <p:cNvSpPr>
            <a:spLocks noGrp="1"/>
          </p:cNvSpPr>
          <p:nvPr>
            <p:ph idx="1"/>
          </p:nvPr>
        </p:nvSpPr>
        <p:spPr/>
        <p:txBody>
          <a:bodyPr/>
          <a:lstStyle/>
          <a:p>
            <a:r>
              <a:rPr lang="en-US" dirty="0" smtClean="0"/>
              <a:t>In this mode, the group acts as if its aim is to avoid some threat, stress, or anxiety by fighting or by running away from it.  Action is seen as essential here.  </a:t>
            </a:r>
          </a:p>
          <a:p>
            <a:endParaRPr lang="en-US" dirty="0"/>
          </a:p>
        </p:txBody>
      </p:sp>
    </p:spTree>
    <p:extLst>
      <p:ext uri="{BB962C8B-B14F-4D97-AF65-F5344CB8AC3E}">
        <p14:creationId xmlns:p14="http://schemas.microsoft.com/office/powerpoint/2010/main" val="6487925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FIGHT</a:t>
            </a:r>
            <a:endParaRPr lang="en-US" dirty="0"/>
          </a:p>
        </p:txBody>
      </p:sp>
      <p:sp>
        <p:nvSpPr>
          <p:cNvPr id="3" name="Content Placeholder 2"/>
          <p:cNvSpPr>
            <a:spLocks noGrp="1"/>
          </p:cNvSpPr>
          <p:nvPr>
            <p:ph idx="1"/>
          </p:nvPr>
        </p:nvSpPr>
        <p:spPr/>
        <p:txBody>
          <a:bodyPr/>
          <a:lstStyle/>
          <a:p>
            <a:r>
              <a:rPr lang="en-US" dirty="0" smtClean="0"/>
              <a:t>Resisting stress and anxiety</a:t>
            </a:r>
          </a:p>
          <a:p>
            <a:r>
              <a:rPr lang="en-US" dirty="0" smtClean="0"/>
              <a:t>Showing hostility towards other members and/or the leader.</a:t>
            </a:r>
          </a:p>
          <a:p>
            <a:r>
              <a:rPr lang="en-US" dirty="0" smtClean="0"/>
              <a:t>Fight is sometimes difficult to distinguish from work.  Both require the mobilization of focused energy.  </a:t>
            </a:r>
            <a:endParaRPr lang="en-US" dirty="0"/>
          </a:p>
        </p:txBody>
      </p:sp>
    </p:spTree>
    <p:extLst>
      <p:ext uri="{BB962C8B-B14F-4D97-AF65-F5344CB8AC3E}">
        <p14:creationId xmlns:p14="http://schemas.microsoft.com/office/powerpoint/2010/main" val="23155781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FLIGHT</a:t>
            </a:r>
            <a:endParaRPr lang="en-US" dirty="0"/>
          </a:p>
        </p:txBody>
      </p:sp>
      <p:sp>
        <p:nvSpPr>
          <p:cNvPr id="3" name="Content Placeholder 2"/>
          <p:cNvSpPr>
            <a:spLocks noGrp="1"/>
          </p:cNvSpPr>
          <p:nvPr>
            <p:ph idx="1"/>
          </p:nvPr>
        </p:nvSpPr>
        <p:spPr/>
        <p:txBody>
          <a:bodyPr>
            <a:normAutofit fontScale="92500"/>
          </a:bodyPr>
          <a:lstStyle/>
          <a:p>
            <a:r>
              <a:rPr lang="en-US" dirty="0" smtClean="0"/>
              <a:t>Fleeing stress</a:t>
            </a:r>
          </a:p>
          <a:p>
            <a:r>
              <a:rPr lang="en-US" dirty="0" smtClean="0"/>
              <a:t>Avoiding confrontation</a:t>
            </a:r>
          </a:p>
          <a:p>
            <a:r>
              <a:rPr lang="en-US" dirty="0" smtClean="0"/>
              <a:t>Seeking protection</a:t>
            </a:r>
          </a:p>
          <a:p>
            <a:r>
              <a:rPr lang="en-US" dirty="0" smtClean="0"/>
              <a:t>Develops sophisticated ways of skirting issues, sidestepping critical decisions and postponing things that need to be addressed.</a:t>
            </a:r>
          </a:p>
          <a:p>
            <a:r>
              <a:rPr lang="en-US" dirty="0" smtClean="0"/>
              <a:t>The group may say it is interested in working on a particular problem but its behavior seem to lead it farther and farther away from coming to grips with it.  </a:t>
            </a:r>
            <a:endParaRPr lang="en-US" dirty="0"/>
          </a:p>
        </p:txBody>
      </p:sp>
    </p:spTree>
    <p:extLst>
      <p:ext uri="{BB962C8B-B14F-4D97-AF65-F5344CB8AC3E}">
        <p14:creationId xmlns:p14="http://schemas.microsoft.com/office/powerpoint/2010/main" val="1494366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dirty="0" smtClean="0"/>
              <a:t>ACTION IS ESSENTIAL WHETHER THE GROUP IS IN A FIGHT OR FLIGHT MODE</a:t>
            </a:r>
            <a:endParaRPr lang="en-US" sz="2400" b="1" dirty="0"/>
          </a:p>
        </p:txBody>
      </p:sp>
      <p:sp>
        <p:nvSpPr>
          <p:cNvPr id="3" name="Content Placeholder 2"/>
          <p:cNvSpPr>
            <a:spLocks noGrp="1"/>
          </p:cNvSpPr>
          <p:nvPr>
            <p:ph idx="1"/>
          </p:nvPr>
        </p:nvSpPr>
        <p:spPr/>
        <p:txBody>
          <a:bodyPr>
            <a:normAutofit fontScale="92500"/>
          </a:bodyPr>
          <a:lstStyle/>
          <a:p>
            <a:r>
              <a:rPr lang="en-US" dirty="0" smtClean="0"/>
              <a:t>The importance of a leader cannot be underscored for they are expected to either mobilize the group for attack or lead them into flight.  </a:t>
            </a:r>
          </a:p>
          <a:p>
            <a:r>
              <a:rPr lang="en-US" dirty="0" smtClean="0"/>
              <a:t>During this fight/flight mode, few maintenance roles are visible.</a:t>
            </a:r>
          </a:p>
          <a:p>
            <a:r>
              <a:rPr lang="en-US" dirty="0" smtClean="0"/>
              <a:t>The welfare of the individual becomes a matter of secondary consideration with the group abandoning the individual.</a:t>
            </a:r>
          </a:p>
          <a:p>
            <a:r>
              <a:rPr lang="en-US" dirty="0" smtClean="0"/>
              <a:t>Any concern shown by members for the welfare of the individual is discouraged and seen as out of place.  </a:t>
            </a:r>
            <a:endParaRPr lang="en-US" dirty="0"/>
          </a:p>
        </p:txBody>
      </p:sp>
    </p:spTree>
    <p:extLst>
      <p:ext uri="{BB962C8B-B14F-4D97-AF65-F5344CB8AC3E}">
        <p14:creationId xmlns:p14="http://schemas.microsoft.com/office/powerpoint/2010/main" val="2474830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PAIRING</a:t>
            </a:r>
            <a:br>
              <a:rPr lang="en-US" dirty="0" smtClean="0"/>
            </a:br>
            <a:r>
              <a:rPr lang="en-US" dirty="0" smtClean="0"/>
              <a:t>Pairing </a:t>
            </a:r>
            <a:r>
              <a:rPr lang="en-US" dirty="0" err="1" smtClean="0"/>
              <a:t>vs</a:t>
            </a:r>
            <a:r>
              <a:rPr lang="en-US" dirty="0" smtClean="0"/>
              <a:t> </a:t>
            </a:r>
            <a:r>
              <a:rPr lang="en-US" dirty="0" err="1" smtClean="0"/>
              <a:t>Counterpairing</a:t>
            </a:r>
            <a:endParaRPr lang="en-US" dirty="0"/>
          </a:p>
        </p:txBody>
      </p:sp>
      <p:sp>
        <p:nvSpPr>
          <p:cNvPr id="3" name="Content Placeholder 2"/>
          <p:cNvSpPr>
            <a:spLocks noGrp="1"/>
          </p:cNvSpPr>
          <p:nvPr>
            <p:ph idx="1"/>
          </p:nvPr>
        </p:nvSpPr>
        <p:spPr/>
        <p:txBody>
          <a:bodyPr/>
          <a:lstStyle/>
          <a:p>
            <a:r>
              <a:rPr lang="en-US" dirty="0" smtClean="0"/>
              <a:t>Group members turn to each other in pairs for support, closeness and acceptance.</a:t>
            </a:r>
          </a:p>
          <a:p>
            <a:r>
              <a:rPr lang="en-US" dirty="0" smtClean="0"/>
              <a:t>These alliances which may be conscious or unconscious detract from the cohesiveness of the large group.</a:t>
            </a:r>
          </a:p>
          <a:p>
            <a:r>
              <a:rPr lang="en-US" dirty="0" smtClean="0"/>
              <a:t>The central assumption in this mode is that if an alliance can be built between two members in the group, a leader with special qualities who is able to create a safe environment given to unconditional acceptance, will emerge.  </a:t>
            </a:r>
            <a:endParaRPr lang="en-US" dirty="0"/>
          </a:p>
        </p:txBody>
      </p:sp>
    </p:spTree>
    <p:extLst>
      <p:ext uri="{BB962C8B-B14F-4D97-AF65-F5344CB8AC3E}">
        <p14:creationId xmlns:p14="http://schemas.microsoft.com/office/powerpoint/2010/main" val="1788820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PAIRING</a:t>
            </a:r>
            <a:endParaRPr lang="en-US" dirty="0"/>
          </a:p>
        </p:txBody>
      </p:sp>
      <p:sp>
        <p:nvSpPr>
          <p:cNvPr id="3" name="Content Placeholder 2"/>
          <p:cNvSpPr>
            <a:spLocks noGrp="1"/>
          </p:cNvSpPr>
          <p:nvPr>
            <p:ph idx="1"/>
          </p:nvPr>
        </p:nvSpPr>
        <p:spPr/>
        <p:txBody>
          <a:bodyPr>
            <a:normAutofit lnSpcReduction="10000"/>
          </a:bodyPr>
          <a:lstStyle/>
          <a:p>
            <a:r>
              <a:rPr lang="en-US" dirty="0" smtClean="0"/>
              <a:t>Moving towards intimacy, warmth and supportiveness.  </a:t>
            </a:r>
          </a:p>
          <a:p>
            <a:r>
              <a:rPr lang="en-US" dirty="0" smtClean="0"/>
              <a:t>Desire to create a “haven in the midst of a heartless world”.</a:t>
            </a:r>
          </a:p>
          <a:p>
            <a:r>
              <a:rPr lang="en-US" dirty="0" smtClean="0"/>
              <a:t>Meant to create an atmosphere devoid of conflict and negative feelings.</a:t>
            </a:r>
          </a:p>
          <a:p>
            <a:r>
              <a:rPr lang="en-US" dirty="0" smtClean="0"/>
              <a:t>Showing marked attention to certain members, stressing the common ground that exists between oneself and other and referring by name to certain members.  </a:t>
            </a:r>
          </a:p>
          <a:p>
            <a:endParaRPr lang="en-US" dirty="0"/>
          </a:p>
        </p:txBody>
      </p:sp>
    </p:spTree>
    <p:extLst>
      <p:ext uri="{BB962C8B-B14F-4D97-AF65-F5344CB8AC3E}">
        <p14:creationId xmlns:p14="http://schemas.microsoft.com/office/powerpoint/2010/main" val="3324136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COUNTERPAIRING</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When a group is in counter-pairing mode, members interact at arm’s length and seem only comfortable on an intellectual plane.</a:t>
            </a:r>
          </a:p>
          <a:p>
            <a:r>
              <a:rPr lang="en-US" dirty="0" smtClean="0"/>
              <a:t>A rich array of behaviors is visible.  </a:t>
            </a:r>
          </a:p>
          <a:p>
            <a:pPr lvl="3"/>
            <a:r>
              <a:rPr lang="en-US" dirty="0" smtClean="0"/>
              <a:t>Showing visible discomfort around closeness</a:t>
            </a:r>
          </a:p>
          <a:p>
            <a:pPr lvl="3"/>
            <a:r>
              <a:rPr lang="en-US" dirty="0" smtClean="0"/>
              <a:t>Displaying poor team spirit</a:t>
            </a:r>
          </a:p>
          <a:p>
            <a:pPr lvl="3"/>
            <a:r>
              <a:rPr lang="en-US" dirty="0" smtClean="0"/>
              <a:t>Discouraging the expression of feeling</a:t>
            </a:r>
          </a:p>
          <a:p>
            <a:pPr lvl="3"/>
            <a:r>
              <a:rPr lang="en-US" dirty="0" smtClean="0"/>
              <a:t>A denial for the need for inclusion</a:t>
            </a:r>
          </a:p>
          <a:p>
            <a:pPr lvl="3"/>
            <a:r>
              <a:rPr lang="en-US" dirty="0" smtClean="0"/>
              <a:t>Resistance to the development of sub-grouping</a:t>
            </a:r>
          </a:p>
          <a:p>
            <a:pPr lvl="3"/>
            <a:r>
              <a:rPr lang="en-US" dirty="0" smtClean="0"/>
              <a:t>Withholding of support and acceptance</a:t>
            </a:r>
          </a:p>
          <a:p>
            <a:pPr lvl="3"/>
            <a:r>
              <a:rPr lang="en-US" dirty="0" smtClean="0"/>
              <a:t>Drawing attention to the differences</a:t>
            </a:r>
          </a:p>
          <a:p>
            <a:pPr lvl="3"/>
            <a:r>
              <a:rPr lang="en-US" dirty="0" smtClean="0"/>
              <a:t>Resisting the building on other’s ideas and suggestions</a:t>
            </a:r>
          </a:p>
        </p:txBody>
      </p:sp>
    </p:spTree>
    <p:extLst>
      <p:ext uri="{BB962C8B-B14F-4D97-AF65-F5344CB8AC3E}">
        <p14:creationId xmlns:p14="http://schemas.microsoft.com/office/powerpoint/2010/main" val="35628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Timing of when pairing and counter-pairing take place</a:t>
            </a:r>
            <a:endParaRPr lang="en-US" dirty="0"/>
          </a:p>
        </p:txBody>
      </p:sp>
      <p:sp>
        <p:nvSpPr>
          <p:cNvPr id="3" name="Content Placeholder 2"/>
          <p:cNvSpPr>
            <a:spLocks noGrp="1"/>
          </p:cNvSpPr>
          <p:nvPr>
            <p:ph idx="1"/>
          </p:nvPr>
        </p:nvSpPr>
        <p:spPr/>
        <p:txBody>
          <a:bodyPr/>
          <a:lstStyle/>
          <a:p>
            <a:r>
              <a:rPr lang="en-US" dirty="0" smtClean="0"/>
              <a:t>Timing is critical to the group’s development</a:t>
            </a:r>
          </a:p>
          <a:p>
            <a:r>
              <a:rPr lang="en-US" dirty="0" smtClean="0"/>
              <a:t>If it occurs early in the life of the group and does not persist, it does not detract from the cohesiveness of the larger group.</a:t>
            </a:r>
          </a:p>
          <a:p>
            <a:r>
              <a:rPr lang="en-US" dirty="0" smtClean="0"/>
              <a:t>If it occurs later in the life of the group and does persist, it can and often does, undermine the group’s process.</a:t>
            </a:r>
            <a:endParaRPr lang="en-US" dirty="0"/>
          </a:p>
        </p:txBody>
      </p:sp>
    </p:spTree>
    <p:extLst>
      <p:ext uri="{BB962C8B-B14F-4D97-AF65-F5344CB8AC3E}">
        <p14:creationId xmlns:p14="http://schemas.microsoft.com/office/powerpoint/2010/main" val="7802230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FEATURES OF BION’S THEORY</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1.  Emotional mode</a:t>
            </a:r>
          </a:p>
          <a:p>
            <a:r>
              <a:rPr lang="en-US" dirty="0" smtClean="0"/>
              <a:t>2.  Work mode</a:t>
            </a:r>
          </a:p>
          <a:p>
            <a:r>
              <a:rPr lang="en-US" dirty="0" smtClean="0"/>
              <a:t>3.  Relationship between work and emotion</a:t>
            </a:r>
          </a:p>
          <a:p>
            <a:r>
              <a:rPr lang="en-US" dirty="0" smtClean="0"/>
              <a:t>4.  </a:t>
            </a:r>
            <a:r>
              <a:rPr lang="en-US" dirty="0" err="1" smtClean="0"/>
              <a:t>Valency</a:t>
            </a:r>
            <a:r>
              <a:rPr lang="en-US" dirty="0" smtClean="0"/>
              <a:t> patterns</a:t>
            </a:r>
          </a:p>
          <a:p>
            <a:r>
              <a:rPr lang="en-US" dirty="0" smtClean="0"/>
              <a:t>5.  The individual and the group</a:t>
            </a:r>
          </a:p>
          <a:p>
            <a:r>
              <a:rPr lang="en-US" dirty="0" smtClean="0"/>
              <a:t>6.  Shifts in emotional modes</a:t>
            </a:r>
          </a:p>
          <a:p>
            <a:r>
              <a:rPr lang="en-US" dirty="0" smtClean="0"/>
              <a:t>7.  Phases of group development</a:t>
            </a:r>
          </a:p>
          <a:p>
            <a:r>
              <a:rPr lang="en-US" dirty="0" smtClean="0"/>
              <a:t>8.  Group formation</a:t>
            </a:r>
            <a:endParaRPr lang="en-US" dirty="0"/>
          </a:p>
        </p:txBody>
      </p:sp>
    </p:spTree>
    <p:extLst>
      <p:ext uri="{BB962C8B-B14F-4D97-AF65-F5344CB8AC3E}">
        <p14:creationId xmlns:p14="http://schemas.microsoft.com/office/powerpoint/2010/main" val="2280134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VALENCY PATTERNS</a:t>
            </a:r>
            <a:endParaRPr lang="en-US" dirty="0"/>
          </a:p>
        </p:txBody>
      </p:sp>
      <p:sp>
        <p:nvSpPr>
          <p:cNvPr id="3" name="Content Placeholder 2"/>
          <p:cNvSpPr>
            <a:spLocks noGrp="1"/>
          </p:cNvSpPr>
          <p:nvPr>
            <p:ph idx="1"/>
          </p:nvPr>
        </p:nvSpPr>
        <p:spPr/>
        <p:txBody>
          <a:bodyPr/>
          <a:lstStyle/>
          <a:p>
            <a:r>
              <a:rPr lang="en-US" dirty="0" smtClean="0"/>
              <a:t>The concept of </a:t>
            </a:r>
            <a:r>
              <a:rPr lang="en-US" dirty="0" err="1" smtClean="0"/>
              <a:t>valency</a:t>
            </a:r>
            <a:r>
              <a:rPr lang="en-US" dirty="0" smtClean="0"/>
              <a:t> was introduced by </a:t>
            </a:r>
            <a:r>
              <a:rPr lang="en-US" dirty="0" err="1" smtClean="0"/>
              <a:t>Bion</a:t>
            </a:r>
            <a:r>
              <a:rPr lang="en-US" dirty="0" smtClean="0"/>
              <a:t>.</a:t>
            </a:r>
          </a:p>
          <a:p>
            <a:r>
              <a:rPr lang="en-US" dirty="0" err="1" smtClean="0"/>
              <a:t>Valency</a:t>
            </a:r>
            <a:r>
              <a:rPr lang="en-US" dirty="0" smtClean="0"/>
              <a:t> describes an individual’s </a:t>
            </a:r>
            <a:r>
              <a:rPr lang="en-US" b="1" dirty="0" smtClean="0"/>
              <a:t>attraction to a particular emotional mode.</a:t>
            </a:r>
          </a:p>
          <a:p>
            <a:r>
              <a:rPr lang="en-US" dirty="0" smtClean="0"/>
              <a:t>Attitudes, values, habits are developed in the first group in our lives: </a:t>
            </a:r>
          </a:p>
          <a:p>
            <a:pPr lvl="4"/>
            <a:r>
              <a:rPr lang="en-US" sz="2400" b="1" dirty="0" smtClean="0"/>
              <a:t>Family influences our feelings and </a:t>
            </a:r>
            <a:r>
              <a:rPr lang="en-US" sz="2400" b="1" dirty="0" err="1" smtClean="0"/>
              <a:t>behaviour</a:t>
            </a:r>
            <a:r>
              <a:rPr lang="en-US" sz="2400" b="1" dirty="0" smtClean="0"/>
              <a:t> toward authority figures and toward other group member in later life.</a:t>
            </a:r>
            <a:endParaRPr lang="en-US" sz="2400" b="1" dirty="0"/>
          </a:p>
        </p:txBody>
      </p:sp>
    </p:spTree>
    <p:extLst>
      <p:ext uri="{BB962C8B-B14F-4D97-AF65-F5344CB8AC3E}">
        <p14:creationId xmlns:p14="http://schemas.microsoft.com/office/powerpoint/2010/main" val="133369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r>
              <a:rPr lang="en-US" dirty="0" smtClean="0"/>
              <a:t>Everyone has some degree of </a:t>
            </a:r>
            <a:r>
              <a:rPr lang="en-US" dirty="0" err="1" smtClean="0"/>
              <a:t>valency</a:t>
            </a:r>
            <a:endParaRPr lang="en-US" dirty="0"/>
          </a:p>
          <a:p>
            <a:r>
              <a:rPr lang="en-US" dirty="0" smtClean="0"/>
              <a:t>Some showing a propensity towards dependency</a:t>
            </a:r>
          </a:p>
          <a:p>
            <a:r>
              <a:rPr lang="en-US" dirty="0" smtClean="0"/>
              <a:t>Others fight-flight</a:t>
            </a:r>
          </a:p>
          <a:p>
            <a:r>
              <a:rPr lang="en-US" dirty="0" smtClean="0"/>
              <a:t>Still other pairing</a:t>
            </a:r>
          </a:p>
          <a:p>
            <a:r>
              <a:rPr lang="en-US" dirty="0" smtClean="0"/>
              <a:t>Some individuals become very active and verbal in certain situations yet others remain relatively silent and passive</a:t>
            </a:r>
          </a:p>
          <a:p>
            <a:r>
              <a:rPr lang="en-US" dirty="0" smtClean="0"/>
              <a:t>We also note that individuals with a given tendency instinctively move towards others with similar tendencies.  </a:t>
            </a:r>
            <a:endParaRPr lang="en-US" dirty="0"/>
          </a:p>
          <a:p>
            <a:r>
              <a:rPr lang="en-US" dirty="0" smtClean="0"/>
              <a:t>This occurs spontaneously and is done either to maintain the status quo or to help move away from it</a:t>
            </a:r>
            <a:endParaRPr lang="en-US" dirty="0"/>
          </a:p>
        </p:txBody>
      </p:sp>
    </p:spTree>
    <p:extLst>
      <p:ext uri="{BB962C8B-B14F-4D97-AF65-F5344CB8AC3E}">
        <p14:creationId xmlns:p14="http://schemas.microsoft.com/office/powerpoint/2010/main" val="16126803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316</TotalTime>
  <Words>1761</Words>
  <Application>Microsoft Macintosh PowerPoint</Application>
  <PresentationFormat>On-screen Show (4:3)</PresentationFormat>
  <Paragraphs>118</Paragraphs>
  <Slides>16</Slides>
  <Notes>11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Breeze</vt:lpstr>
      <vt:lpstr>Bion’s Work and Emotion Theory of Group Development</vt:lpstr>
      <vt:lpstr>Identified 3 emotional modes</vt:lpstr>
      <vt:lpstr>Three distinctive characteristics are central to understanding Bion’s work and emotion theory of group development</vt:lpstr>
      <vt:lpstr>DEPENDENCY</vt:lpstr>
      <vt:lpstr>COUNTERDEPENDENCE</vt:lpstr>
      <vt:lpstr>FIGHT-FLIGHT</vt:lpstr>
      <vt:lpstr>FIGHT</vt:lpstr>
      <vt:lpstr>FLIGHT</vt:lpstr>
      <vt:lpstr>ACTION IS ESSENTIAL WHETHER THE GROUP IS IN A FIGHT OR FLIGHT MODE</vt:lpstr>
      <vt:lpstr>PAIRING Pairing vs Counterpairing</vt:lpstr>
      <vt:lpstr>PAIRING</vt:lpstr>
      <vt:lpstr>COUNTERPAIRING</vt:lpstr>
      <vt:lpstr>Timing of when pairing and counter-pairing take place</vt:lpstr>
      <vt:lpstr>KEY FEATURES OF BION’S THEORY</vt:lpstr>
      <vt:lpstr>4.  VALENCY PATTERNS</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Bion’s Work and Emotion Theory of Group Development</dc:title>
  <dc:creator>Rhonda Buckland</dc:creator>
  <cp:lastModifiedBy>Rhonda Buckland</cp:lastModifiedBy>
  <cp:revision>18</cp:revision>
  <dcterms:created xsi:type="dcterms:W3CDTF">2019-02-16T18:47:47Z</dcterms:created>
  <dcterms:modified xsi:type="dcterms:W3CDTF">2019-02-17T15:28:00Z</dcterms:modified>
</cp:coreProperties>
</file>