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960" r:id="rId1"/>
  </p:sldMasterIdLst>
  <p:notesMasterIdLst>
    <p:notesMasterId r:id="rId73"/>
  </p:notesMasterIdLst>
  <p:sldIdLst>
    <p:sldId id="256" r:id="rId2"/>
    <p:sldId id="257" r:id="rId3"/>
    <p:sldId id="333" r:id="rId4"/>
    <p:sldId id="274" r:id="rId5"/>
    <p:sldId id="347" r:id="rId6"/>
    <p:sldId id="306" r:id="rId7"/>
    <p:sldId id="258" r:id="rId8"/>
    <p:sldId id="259" r:id="rId9"/>
    <p:sldId id="261" r:id="rId10"/>
    <p:sldId id="262" r:id="rId11"/>
    <p:sldId id="263" r:id="rId12"/>
    <p:sldId id="264" r:id="rId13"/>
    <p:sldId id="307" r:id="rId14"/>
    <p:sldId id="265" r:id="rId15"/>
    <p:sldId id="284" r:id="rId16"/>
    <p:sldId id="348" r:id="rId17"/>
    <p:sldId id="308" r:id="rId18"/>
    <p:sldId id="341" r:id="rId19"/>
    <p:sldId id="343" r:id="rId20"/>
    <p:sldId id="342" r:id="rId21"/>
    <p:sldId id="285" r:id="rId22"/>
    <p:sldId id="267" r:id="rId23"/>
    <p:sldId id="340" r:id="rId24"/>
    <p:sldId id="345" r:id="rId25"/>
    <p:sldId id="312" r:id="rId26"/>
    <p:sldId id="346" r:id="rId27"/>
    <p:sldId id="313" r:id="rId28"/>
    <p:sldId id="269" r:id="rId29"/>
    <p:sldId id="304" r:id="rId30"/>
    <p:sldId id="305" r:id="rId31"/>
    <p:sldId id="334" r:id="rId32"/>
    <p:sldId id="314" r:id="rId33"/>
    <p:sldId id="337" r:id="rId34"/>
    <p:sldId id="276" r:id="rId35"/>
    <p:sldId id="278" r:id="rId36"/>
    <p:sldId id="279" r:id="rId37"/>
    <p:sldId id="280" r:id="rId38"/>
    <p:sldId id="283" r:id="rId39"/>
    <p:sldId id="282" r:id="rId40"/>
    <p:sldId id="349" r:id="rId41"/>
    <p:sldId id="309" r:id="rId42"/>
    <p:sldId id="272" r:id="rId43"/>
    <p:sldId id="287" r:id="rId44"/>
    <p:sldId id="316" r:id="rId45"/>
    <p:sldId id="318" r:id="rId46"/>
    <p:sldId id="319" r:id="rId47"/>
    <p:sldId id="317" r:id="rId48"/>
    <p:sldId id="302" r:id="rId49"/>
    <p:sldId id="303" r:id="rId50"/>
    <p:sldId id="299" r:id="rId51"/>
    <p:sldId id="329" r:id="rId52"/>
    <p:sldId id="330" r:id="rId53"/>
    <p:sldId id="288" r:id="rId54"/>
    <p:sldId id="321" r:id="rId55"/>
    <p:sldId id="322" r:id="rId56"/>
    <p:sldId id="323" r:id="rId57"/>
    <p:sldId id="331" r:id="rId58"/>
    <p:sldId id="350" r:id="rId59"/>
    <p:sldId id="289" r:id="rId60"/>
    <p:sldId id="325" r:id="rId61"/>
    <p:sldId id="326" r:id="rId62"/>
    <p:sldId id="324" r:id="rId63"/>
    <p:sldId id="290" r:id="rId64"/>
    <p:sldId id="301" r:id="rId65"/>
    <p:sldId id="292" r:id="rId66"/>
    <p:sldId id="297" r:id="rId67"/>
    <p:sldId id="332" r:id="rId68"/>
    <p:sldId id="335" r:id="rId69"/>
    <p:sldId id="338" r:id="rId70"/>
    <p:sldId id="339" r:id="rId71"/>
    <p:sldId id="351" r:id="rId7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4564" autoAdjust="0"/>
    <p:restoredTop sz="86320" autoAdjust="0"/>
  </p:normalViewPr>
  <p:slideViewPr>
    <p:cSldViewPr>
      <p:cViewPr>
        <p:scale>
          <a:sx n="60" d="100"/>
          <a:sy n="60" d="100"/>
        </p:scale>
        <p:origin x="-350" y="110"/>
      </p:cViewPr>
      <p:guideLst>
        <p:guide orient="horz" pos="2160"/>
        <p:guide pos="2880"/>
      </p:guideLst>
    </p:cSldViewPr>
  </p:slideViewPr>
  <p:outlineViewPr>
    <p:cViewPr>
      <p:scale>
        <a:sx n="33" d="100"/>
        <a:sy n="33" d="100"/>
      </p:scale>
      <p:origin x="58" y="47846"/>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slide" Target="slides/slide67.xml"/><Relationship Id="rId76" Type="http://schemas.openxmlformats.org/officeDocument/2006/relationships/theme" Target="theme/theme1.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74"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1B35CB3-C7A3-431B-9CCB-6A57CE4E777E}" type="datetimeFigureOut">
              <a:rPr lang="en-CA" smtClean="0"/>
              <a:t>30/10/2012</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8B27F7A-1F70-4474-9555-BCE597A014B2}" type="slidenum">
              <a:rPr lang="en-CA" smtClean="0"/>
              <a:t>‹#›</a:t>
            </a:fld>
            <a:endParaRPr lang="en-CA"/>
          </a:p>
        </p:txBody>
      </p:sp>
    </p:spTree>
    <p:extLst>
      <p:ext uri="{BB962C8B-B14F-4D97-AF65-F5344CB8AC3E}">
        <p14:creationId xmlns:p14="http://schemas.microsoft.com/office/powerpoint/2010/main" val="57109236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8B27F7A-1F70-4474-9555-BCE597A014B2}" type="slidenum">
              <a:rPr lang="en-CA" smtClean="0"/>
              <a:t>14</a:t>
            </a:fld>
            <a:endParaRPr lang="en-CA"/>
          </a:p>
        </p:txBody>
      </p:sp>
    </p:spTree>
    <p:extLst>
      <p:ext uri="{BB962C8B-B14F-4D97-AF65-F5344CB8AC3E}">
        <p14:creationId xmlns:p14="http://schemas.microsoft.com/office/powerpoint/2010/main" val="60974172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8B27F7A-1F70-4474-9555-BCE597A014B2}" type="slidenum">
              <a:rPr lang="en-CA" smtClean="0"/>
              <a:t>23</a:t>
            </a:fld>
            <a:endParaRPr lang="en-CA"/>
          </a:p>
        </p:txBody>
      </p:sp>
    </p:spTree>
    <p:extLst>
      <p:ext uri="{BB962C8B-B14F-4D97-AF65-F5344CB8AC3E}">
        <p14:creationId xmlns:p14="http://schemas.microsoft.com/office/powerpoint/2010/main" val="162916166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8B27F7A-1F70-4474-9555-BCE597A014B2}" type="slidenum">
              <a:rPr lang="en-CA" smtClean="0"/>
              <a:t>43</a:t>
            </a:fld>
            <a:endParaRPr lang="en-CA"/>
          </a:p>
        </p:txBody>
      </p:sp>
    </p:spTree>
    <p:extLst>
      <p:ext uri="{BB962C8B-B14F-4D97-AF65-F5344CB8AC3E}">
        <p14:creationId xmlns:p14="http://schemas.microsoft.com/office/powerpoint/2010/main" val="9630240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CA" dirty="0"/>
          </a:p>
        </p:txBody>
      </p:sp>
      <p:sp>
        <p:nvSpPr>
          <p:cNvPr id="4" name="Slide Number Placeholder 3"/>
          <p:cNvSpPr>
            <a:spLocks noGrp="1"/>
          </p:cNvSpPr>
          <p:nvPr>
            <p:ph type="sldNum" sz="quarter" idx="10"/>
          </p:nvPr>
        </p:nvSpPr>
        <p:spPr/>
        <p:txBody>
          <a:bodyPr/>
          <a:lstStyle/>
          <a:p>
            <a:fld id="{58B27F7A-1F70-4474-9555-BCE597A014B2}" type="slidenum">
              <a:rPr lang="en-CA" smtClean="0"/>
              <a:t>56</a:t>
            </a:fld>
            <a:endParaRPr lang="en-CA"/>
          </a:p>
        </p:txBody>
      </p:sp>
    </p:spTree>
    <p:extLst>
      <p:ext uri="{BB962C8B-B14F-4D97-AF65-F5344CB8AC3E}">
        <p14:creationId xmlns:p14="http://schemas.microsoft.com/office/powerpoint/2010/main" val="22812803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8" name="TextBox 7"/>
          <p:cNvSpPr txBox="1"/>
          <p:nvPr/>
        </p:nvSpPr>
        <p:spPr>
          <a:xfrm>
            <a:off x="1828800" y="3159760"/>
            <a:ext cx="457200" cy="1034129"/>
          </a:xfrm>
          <a:prstGeom prst="rect">
            <a:avLst/>
          </a:prstGeom>
          <a:noFill/>
        </p:spPr>
        <p:txBody>
          <a:bodyPr wrap="square" lIns="0" tIns="9144" rIns="0" bIns="9144" rtlCol="0" anchor="ctr"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2" name="Title 1"/>
          <p:cNvSpPr>
            <a:spLocks noGrp="1"/>
          </p:cNvSpPr>
          <p:nvPr>
            <p:ph type="ctrTitle"/>
          </p:nvPr>
        </p:nvSpPr>
        <p:spPr>
          <a:xfrm>
            <a:off x="777240" y="1219200"/>
            <a:ext cx="7543800" cy="2152650"/>
          </a:xfrm>
        </p:spPr>
        <p:txBody>
          <a:bodyPr>
            <a:noAutofit/>
          </a:bodyPr>
          <a:lstStyle>
            <a:lvl1pPr>
              <a:defRPr sz="6000">
                <a:solidFill>
                  <a:schemeClr val="tx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2133600" y="3375491"/>
            <a:ext cx="6172200" cy="685800"/>
          </a:xfrm>
        </p:spPr>
        <p:txBody>
          <a:bodyPr anchor="ctr"/>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15" name="Date Placeholder 14"/>
          <p:cNvSpPr>
            <a:spLocks noGrp="1"/>
          </p:cNvSpPr>
          <p:nvPr>
            <p:ph type="dt" sz="half" idx="10"/>
          </p:nvPr>
        </p:nvSpPr>
        <p:spPr/>
        <p:txBody>
          <a:bodyPr/>
          <a:lstStyle/>
          <a:p>
            <a:fld id="{2069C06D-4ED8-42C6-905D-CA84CA1B6CBF}" type="datetime2">
              <a:rPr lang="en-US" smtClean="0"/>
              <a:t>Tuesday, October 30, 2012</a:t>
            </a:fld>
            <a:endParaRPr lang="en-US" dirty="0"/>
          </a:p>
        </p:txBody>
      </p:sp>
      <p:sp>
        <p:nvSpPr>
          <p:cNvPr id="16" name="Slide Number Placeholder 15"/>
          <p:cNvSpPr>
            <a:spLocks noGrp="1"/>
          </p:cNvSpPr>
          <p:nvPr>
            <p:ph type="sldNum" sz="quarter" idx="11"/>
          </p:nvPr>
        </p:nvSpPr>
        <p:spPr/>
        <p:txBody>
          <a:bodyPr/>
          <a:lstStyle/>
          <a:p>
            <a:fld id="{1789C0F2-17E0-497A-9BBE-0C73201AAFE3}" type="slidenum">
              <a:rPr lang="en-US" smtClean="0"/>
              <a:pPr/>
              <a:t>‹#›</a:t>
            </a:fld>
            <a:endParaRPr lang="en-US" dirty="0"/>
          </a:p>
        </p:txBody>
      </p:sp>
      <p:sp>
        <p:nvSpPr>
          <p:cNvPr id="17" name="Footer Placeholder 16"/>
          <p:cNvSpPr>
            <a:spLocks noGrp="1"/>
          </p:cNvSpPr>
          <p:nvPr>
            <p:ph type="ftr" sz="quarter" idx="12"/>
          </p:nvPr>
        </p:nvSpPr>
        <p:spPr/>
        <p:txBody>
          <a:bodyPr/>
          <a:lstStyle/>
          <a:p>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itle 12"/>
          <p:cNvSpPr>
            <a:spLocks noGrp="1"/>
          </p:cNvSpPr>
          <p:nvPr>
            <p:ph type="title"/>
          </p:nvPr>
        </p:nvSpPr>
        <p:spPr/>
        <p:txBody>
          <a:bodyPr/>
          <a:lstStyle/>
          <a:p>
            <a:r>
              <a:rPr lang="en-US" smtClean="0"/>
              <a:t>Click to edit Master title style</a:t>
            </a:r>
            <a:endParaRPr lang="en-US"/>
          </a:p>
        </p:txBody>
      </p:sp>
      <p:sp>
        <p:nvSpPr>
          <p:cNvPr id="14" name="Date Placeholder 1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15" name="Slide Number Placeholder 14"/>
          <p:cNvSpPr>
            <a:spLocks noGrp="1"/>
          </p:cNvSpPr>
          <p:nvPr>
            <p:ph type="sldNum" sz="quarter" idx="11"/>
          </p:nvPr>
        </p:nvSpPr>
        <p:spPr/>
        <p:txBody>
          <a:bodyPr/>
          <a:lstStyle/>
          <a:p>
            <a:fld id="{1789C0F2-17E0-497A-9BBE-0C73201AAFE3}" type="slidenum">
              <a:rPr lang="en-US" smtClean="0"/>
              <a:pPr/>
              <a:t>‹#›</a:t>
            </a:fld>
            <a:endParaRPr lang="en-US" dirty="0"/>
          </a:p>
        </p:txBody>
      </p:sp>
      <p:sp>
        <p:nvSpPr>
          <p:cNvPr id="16" name="Footer Placeholder 15"/>
          <p:cNvSpPr>
            <a:spLocks noGrp="1"/>
          </p:cNvSpPr>
          <p:nvPr>
            <p:ph type="ftr" sz="quarter" idx="12"/>
          </p:nvPr>
        </p:nvSpPr>
        <p:spPr/>
        <p:txBody>
          <a:bodyPr/>
          <a:lstStyle/>
          <a:p>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8" name="TextBox 7"/>
          <p:cNvSpPr txBox="1"/>
          <p:nvPr/>
        </p:nvSpPr>
        <p:spPr>
          <a:xfrm>
            <a:off x="4267200" y="4074497"/>
            <a:ext cx="457200" cy="1015663"/>
          </a:xfrm>
          <a:prstGeom prst="rect">
            <a:avLst/>
          </a:prstGeom>
          <a:noFill/>
        </p:spPr>
        <p:txBody>
          <a:bodyPr wrap="square" lIns="0" tIns="0" rIns="0" bIns="0" rtlCol="0" anchor="t" anchorCtr="0">
            <a:spAutoFit/>
          </a:bodyPr>
          <a:lstStyle/>
          <a:p>
            <a:r>
              <a:rPr lang="en-US" sz="6600" dirty="0" smtClean="0">
                <a:effectLst>
                  <a:outerShdw blurRad="38100" dist="38100" dir="2700000" algn="tl">
                    <a:srgbClr val="000000">
                      <a:alpha val="43137"/>
                    </a:srgbClr>
                  </a:outerShdw>
                </a:effectLst>
                <a:latin typeface="+mn-lt"/>
              </a:rPr>
              <a:t>{</a:t>
            </a:r>
            <a:endParaRPr lang="en-US" sz="6600" dirty="0">
              <a:effectLst>
                <a:outerShdw blurRad="38100" dist="38100" dir="2700000" algn="tl">
                  <a:srgbClr val="000000">
                    <a:alpha val="43137"/>
                  </a:srgbClr>
                </a:outerShdw>
              </a:effectLst>
              <a:latin typeface="+mn-lt"/>
            </a:endParaRPr>
          </a:p>
        </p:txBody>
      </p:sp>
      <p:sp>
        <p:nvSpPr>
          <p:cNvPr id="3" name="Text Placeholder 2"/>
          <p:cNvSpPr>
            <a:spLocks noGrp="1"/>
          </p:cNvSpPr>
          <p:nvPr>
            <p:ph type="body" idx="1"/>
          </p:nvPr>
        </p:nvSpPr>
        <p:spPr>
          <a:xfrm>
            <a:off x="4572000" y="4267368"/>
            <a:ext cx="3733800" cy="731520"/>
          </a:xfrm>
        </p:spPr>
        <p:txBody>
          <a:bodyPr anchor="ctr">
            <a:normAutofit/>
          </a:bodyPr>
          <a:lstStyle>
            <a:lvl1pPr marL="0" indent="0">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12" name="Date Placeholder 11"/>
          <p:cNvSpPr>
            <a:spLocks noGrp="1"/>
          </p:cNvSpPr>
          <p:nvPr>
            <p:ph type="dt" sz="half" idx="10"/>
          </p:nvPr>
        </p:nvSpPr>
        <p:spPr/>
        <p:txBody>
          <a:bodyPr/>
          <a:lstStyle/>
          <a:p>
            <a:fld id="{3AD8CDC4-3D19-4983-B478-82F6B8E5AB66}" type="datetime2">
              <a:rPr lang="en-US" smtClean="0"/>
              <a:t>Tuesday, October 30, 2012</a:t>
            </a:fld>
            <a:endParaRPr lang="en-US" dirty="0"/>
          </a:p>
        </p:txBody>
      </p:sp>
      <p:sp>
        <p:nvSpPr>
          <p:cNvPr id="13" name="Slide Number Placeholder 12"/>
          <p:cNvSpPr>
            <a:spLocks noGrp="1"/>
          </p:cNvSpPr>
          <p:nvPr>
            <p:ph type="sldNum" sz="quarter" idx="11"/>
          </p:nvPr>
        </p:nvSpPr>
        <p:spPr/>
        <p:txBody>
          <a:bodyPr/>
          <a:lstStyle/>
          <a:p>
            <a:fld id="{1789C0F2-17E0-497A-9BBE-0C73201AAFE3}" type="slidenum">
              <a:rPr lang="en-US" smtClean="0"/>
              <a:pPr/>
              <a:t>‹#›</a:t>
            </a:fld>
            <a:endParaRPr lang="en-US" dirty="0"/>
          </a:p>
        </p:txBody>
      </p:sp>
      <p:sp>
        <p:nvSpPr>
          <p:cNvPr id="14" name="Footer Placeholder 13"/>
          <p:cNvSpPr>
            <a:spLocks noGrp="1"/>
          </p:cNvSpPr>
          <p:nvPr>
            <p:ph type="ftr" sz="quarter" idx="12"/>
          </p:nvPr>
        </p:nvSpPr>
        <p:spPr/>
        <p:txBody>
          <a:bodyPr/>
          <a:lstStyle/>
          <a:p>
            <a:endParaRPr lang="en-US" dirty="0"/>
          </a:p>
        </p:txBody>
      </p:sp>
      <p:sp>
        <p:nvSpPr>
          <p:cNvPr id="4" name="Title 3"/>
          <p:cNvSpPr>
            <a:spLocks noGrp="1"/>
          </p:cNvSpPr>
          <p:nvPr>
            <p:ph type="title"/>
          </p:nvPr>
        </p:nvSpPr>
        <p:spPr>
          <a:xfrm>
            <a:off x="2286000" y="1905000"/>
            <a:ext cx="6035040" cy="2350008"/>
          </a:xfrm>
        </p:spPr>
        <p:txBody>
          <a:bodyPr/>
          <a:lstStyle>
            <a:lvl1pPr marL="0" algn="l" defTabSz="914400" rtl="0" eaLnBrk="1" latinLnBrk="0" hangingPunct="1">
              <a:spcBef>
                <a:spcPct val="0"/>
              </a:spcBef>
              <a:buNone/>
              <a:defRPr lang="en-US" sz="5400" b="0" kern="1200" cap="none" dirty="0" smtClean="0">
                <a:solidFill>
                  <a:schemeClr val="tx1"/>
                </a:solidFill>
                <a:effectLst>
                  <a:outerShdw blurRad="38100" dist="38100" dir="2700000" algn="tl">
                    <a:srgbClr val="000000">
                      <a:alpha val="43137"/>
                    </a:srgbClr>
                  </a:outerShdw>
                </a:effectLst>
                <a:latin typeface="+mj-lt"/>
                <a:ea typeface="+mj-ea"/>
                <a:cs typeface="+mj-cs"/>
              </a:defRPr>
            </a:lvl1pPr>
          </a:lstStyle>
          <a:p>
            <a:r>
              <a:rPr lang="en-US" smtClean="0"/>
              <a:t>Click to edit Master title style</a:t>
            </a:r>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Date Placeholder 7"/>
          <p:cNvSpPr>
            <a:spLocks noGrp="1"/>
          </p:cNvSpPr>
          <p:nvPr>
            <p:ph type="dt" sz="half" idx="10"/>
          </p:nvPr>
        </p:nvSpPr>
        <p:spPr/>
        <p:txBody>
          <a:bodyPr/>
          <a:lstStyle/>
          <a:p>
            <a:fld id="{84B82477-D5D3-4181-8C11-75D0F2433A87}" type="datetime2">
              <a:rPr lang="en-US" smtClean="0"/>
              <a:t>Tuesday, October 30, 2012</a:t>
            </a:fld>
            <a:endParaRPr lang="en-US" dirty="0"/>
          </a:p>
        </p:txBody>
      </p:sp>
      <p:sp>
        <p:nvSpPr>
          <p:cNvPr id="9" name="Slide Number Placeholder 8"/>
          <p:cNvSpPr>
            <a:spLocks noGrp="1"/>
          </p:cNvSpPr>
          <p:nvPr>
            <p:ph type="sldNum" sz="quarter" idx="11"/>
          </p:nvPr>
        </p:nvSpPr>
        <p:spPr/>
        <p:txBody>
          <a:bodyPr/>
          <a:lstStyle/>
          <a:p>
            <a:fld id="{1789C0F2-17E0-497A-9BBE-0C73201AAFE3}" type="slidenum">
              <a:rPr lang="en-US" smtClean="0"/>
              <a:pPr/>
              <a:t>‹#›</a:t>
            </a:fld>
            <a:endParaRPr lang="en-US" dirty="0"/>
          </a:p>
        </p:txBody>
      </p:sp>
      <p:sp>
        <p:nvSpPr>
          <p:cNvPr id="10" name="Footer Placeholder 9"/>
          <p:cNvSpPr>
            <a:spLocks noGrp="1"/>
          </p:cNvSpPr>
          <p:nvPr>
            <p:ph type="ftr" sz="quarter" idx="12"/>
          </p:nvPr>
        </p:nvSpPr>
        <p:spPr/>
        <p:txBody>
          <a:bodyPr/>
          <a:lstStyle/>
          <a:p>
            <a:endParaRPr lang="en-US" dirty="0"/>
          </a:p>
        </p:txBody>
      </p:sp>
      <p:sp>
        <p:nvSpPr>
          <p:cNvPr id="11" name="Title 10"/>
          <p:cNvSpPr>
            <a:spLocks noGrp="1"/>
          </p:cNvSpPr>
          <p:nvPr>
            <p:ph type="title"/>
          </p:nvPr>
        </p:nvSpPr>
        <p:spPr/>
        <p:txBody>
          <a:bodyPr/>
          <a:lstStyle/>
          <a:p>
            <a:r>
              <a:rPr lang="en-US" smtClean="0"/>
              <a:t>Click to edit Master title style</a:t>
            </a:r>
            <a:endParaRPr lang="en-US" dirty="0"/>
          </a:p>
        </p:txBody>
      </p:sp>
      <p:sp>
        <p:nvSpPr>
          <p:cNvPr id="5" name="Content Placeholder 4"/>
          <p:cNvSpPr>
            <a:spLocks noGrp="1"/>
          </p:cNvSpPr>
          <p:nvPr>
            <p:ph sz="quarter" idx="13"/>
          </p:nvPr>
        </p:nvSpPr>
        <p:spPr>
          <a:xfrm>
            <a:off x="1344168" y="658368"/>
            <a:ext cx="3273552" cy="3429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Content Placeholder 6"/>
          <p:cNvSpPr>
            <a:spLocks noGrp="1"/>
          </p:cNvSpPr>
          <p:nvPr>
            <p:ph sz="quarter" idx="14"/>
          </p:nvPr>
        </p:nvSpPr>
        <p:spPr>
          <a:xfrm>
            <a:off x="5029200" y="658368"/>
            <a:ext cx="3273552" cy="34321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34112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344168" y="1371600"/>
            <a:ext cx="3276600"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29200" y="661976"/>
            <a:ext cx="3273552" cy="639762"/>
          </a:xfrm>
        </p:spPr>
        <p:txBody>
          <a:bodyPr anchor="ctr">
            <a:noAutofit/>
          </a:bodyPr>
          <a:lstStyle>
            <a:lvl1pPr marL="0" indent="0">
              <a:buNone/>
              <a:defRPr sz="22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29200" y="1371600"/>
            <a:ext cx="3273552" cy="2743200"/>
          </a:xfrm>
        </p:spPr>
        <p:txBody>
          <a:bodyPr anchor="t"/>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TextBox 12"/>
          <p:cNvSpPr txBox="1"/>
          <p:nvPr/>
        </p:nvSpPr>
        <p:spPr>
          <a:xfrm>
            <a:off x="105664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8" name="TextBox 17"/>
          <p:cNvSpPr txBox="1"/>
          <p:nvPr/>
        </p:nvSpPr>
        <p:spPr>
          <a:xfrm>
            <a:off x="4780280" y="520192"/>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2" name="Title 11"/>
          <p:cNvSpPr>
            <a:spLocks noGrp="1"/>
          </p:cNvSpPr>
          <p:nvPr>
            <p:ph type="title"/>
          </p:nvPr>
        </p:nvSpPr>
        <p:spPr/>
        <p:txBody>
          <a:bodyPr/>
          <a:lstStyle/>
          <a:p>
            <a:r>
              <a:rPr lang="en-US" smtClean="0"/>
              <a:t>Click to edit Master title style</a:t>
            </a:r>
            <a:endParaRPr lang="en-US" dirty="0"/>
          </a:p>
        </p:txBody>
      </p:sp>
      <p:sp>
        <p:nvSpPr>
          <p:cNvPr id="14" name="Date Placeholder 13"/>
          <p:cNvSpPr>
            <a:spLocks noGrp="1"/>
          </p:cNvSpPr>
          <p:nvPr>
            <p:ph type="dt" sz="half" idx="10"/>
          </p:nvPr>
        </p:nvSpPr>
        <p:spPr/>
        <p:txBody>
          <a:bodyPr/>
          <a:lstStyle/>
          <a:p>
            <a:fld id="{213E253B-1893-4367-8BAE-DF4BC10DC578}" type="datetime2">
              <a:rPr lang="en-US" smtClean="0"/>
              <a:t>Tuesday, October 30, 2012</a:t>
            </a:fld>
            <a:endParaRPr lang="en-US" dirty="0"/>
          </a:p>
        </p:txBody>
      </p:sp>
      <p:sp>
        <p:nvSpPr>
          <p:cNvPr id="15" name="Slide Number Placeholder 14"/>
          <p:cNvSpPr>
            <a:spLocks noGrp="1"/>
          </p:cNvSpPr>
          <p:nvPr>
            <p:ph type="sldNum" sz="quarter" idx="11"/>
          </p:nvPr>
        </p:nvSpPr>
        <p:spPr/>
        <p:txBody>
          <a:bodyPr/>
          <a:lstStyle/>
          <a:p>
            <a:fld id="{1789C0F2-17E0-497A-9BBE-0C73201AAFE3}" type="slidenum">
              <a:rPr lang="en-US" smtClean="0"/>
              <a:pPr/>
              <a:t>‹#›</a:t>
            </a:fld>
            <a:endParaRPr lang="en-US" dirty="0"/>
          </a:p>
        </p:txBody>
      </p:sp>
      <p:sp>
        <p:nvSpPr>
          <p:cNvPr id="16" name="Footer Placeholder 15"/>
          <p:cNvSpPr>
            <a:spLocks noGrp="1"/>
          </p:cNvSpPr>
          <p:nvPr>
            <p:ph type="ftr" sz="quarter" idx="12"/>
          </p:nvPr>
        </p:nvSpPr>
        <p:spPr/>
        <p:txBody>
          <a:bodyPr/>
          <a:lstStyle/>
          <a:p>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a:p>
        </p:txBody>
      </p:sp>
      <p:sp>
        <p:nvSpPr>
          <p:cNvPr id="7" name="Date Placeholder 6"/>
          <p:cNvSpPr>
            <a:spLocks noGrp="1"/>
          </p:cNvSpPr>
          <p:nvPr>
            <p:ph type="dt" sz="half" idx="10"/>
          </p:nvPr>
        </p:nvSpPr>
        <p:spPr/>
        <p:txBody>
          <a:bodyPr/>
          <a:lstStyle/>
          <a:p>
            <a:fld id="{8B62300D-25B3-4603-86C9-4CB776489F00}" type="datetime2">
              <a:rPr lang="en-US" smtClean="0"/>
              <a:t>Tuesday, October 30, 2012</a:t>
            </a:fld>
            <a:endParaRPr lang="en-US" dirty="0"/>
          </a:p>
        </p:txBody>
      </p:sp>
      <p:sp>
        <p:nvSpPr>
          <p:cNvPr id="8" name="Slide Number Placeholder 7"/>
          <p:cNvSpPr>
            <a:spLocks noGrp="1"/>
          </p:cNvSpPr>
          <p:nvPr>
            <p:ph type="sldNum" sz="quarter" idx="11"/>
          </p:nvPr>
        </p:nvSpPr>
        <p:spPr/>
        <p:txBody>
          <a:bodyPr/>
          <a:lstStyle/>
          <a:p>
            <a:fld id="{1789C0F2-17E0-497A-9BBE-0C73201AAFE3}" type="slidenum">
              <a:rPr lang="en-US" smtClean="0"/>
              <a:pPr/>
              <a:t>‹#›</a:t>
            </a:fld>
            <a:endParaRPr lang="en-US" dirty="0"/>
          </a:p>
        </p:txBody>
      </p:sp>
      <p:sp>
        <p:nvSpPr>
          <p:cNvPr id="9" name="Footer Placeholder 8"/>
          <p:cNvSpPr>
            <a:spLocks noGrp="1"/>
          </p:cNvSpPr>
          <p:nvPr>
            <p:ph type="ftr" sz="quarter" idx="12"/>
          </p:nvPr>
        </p:nvSpPr>
        <p:spPr/>
        <p:txBody>
          <a:bodyPr/>
          <a:lstStyle/>
          <a:p>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C6314AD9-FCC8-48B7-B85B-012A91320DFF}" type="datetime2">
              <a:rPr lang="en-US" smtClean="0"/>
              <a:t>Tuesday, October 30, 2012</a:t>
            </a:fld>
            <a:endParaRPr lang="en-US" dirty="0"/>
          </a:p>
        </p:txBody>
      </p:sp>
      <p:sp>
        <p:nvSpPr>
          <p:cNvPr id="6" name="Slide Number Placeholder 5"/>
          <p:cNvSpPr>
            <a:spLocks noGrp="1"/>
          </p:cNvSpPr>
          <p:nvPr>
            <p:ph type="sldNum" sz="quarter" idx="11"/>
          </p:nvPr>
        </p:nvSpPr>
        <p:spPr/>
        <p:txBody>
          <a:bodyPr/>
          <a:lstStyle/>
          <a:p>
            <a:fld id="{1789C0F2-17E0-497A-9BBE-0C73201AAFE3}" type="slidenum">
              <a:rPr lang="en-US" smtClean="0"/>
              <a:pPr/>
              <a:t>‹#›</a:t>
            </a:fld>
            <a:endParaRPr lang="en-US" dirty="0"/>
          </a:p>
        </p:txBody>
      </p:sp>
      <p:sp>
        <p:nvSpPr>
          <p:cNvPr id="7" name="Footer Placeholder 6"/>
          <p:cNvSpPr>
            <a:spLocks noGrp="1"/>
          </p:cNvSpPr>
          <p:nvPr>
            <p:ph type="ftr" sz="quarter" idx="12"/>
          </p:nvPr>
        </p:nvSpPr>
        <p:spPr/>
        <p:txBody>
          <a:bodyPr/>
          <a:lstStyle/>
          <a:p>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9" name="TextBox 8"/>
          <p:cNvSpPr txBox="1"/>
          <p:nvPr/>
        </p:nvSpPr>
        <p:spPr>
          <a:xfrm>
            <a:off x="5328920" y="1774588"/>
            <a:ext cx="457200" cy="1231106"/>
          </a:xfrm>
          <a:prstGeom prst="rect">
            <a:avLst/>
          </a:prstGeom>
          <a:noFill/>
        </p:spPr>
        <p:txBody>
          <a:bodyPr wrap="square" lIns="0" tIns="0" rIns="0" bIns="0" rtlCol="0" anchor="t" anchorCtr="0">
            <a:spAutoFit/>
          </a:bodyPr>
          <a:lstStyle/>
          <a:p>
            <a:r>
              <a:rPr lang="en-US" sz="8000" dirty="0" smtClean="0">
                <a:effectLst>
                  <a:outerShdw blurRad="38100" dist="38100" dir="2700000" algn="tl">
                    <a:srgbClr val="000000">
                      <a:alpha val="43137"/>
                    </a:srgbClr>
                  </a:outerShdw>
                </a:effectLst>
                <a:latin typeface="+mn-lt"/>
              </a:rPr>
              <a:t>{</a:t>
            </a:r>
            <a:endParaRPr lang="en-US" sz="8000" dirty="0">
              <a:effectLst>
                <a:outerShdw blurRad="38100" dist="38100" dir="2700000" algn="tl">
                  <a:srgbClr val="000000">
                    <a:alpha val="43137"/>
                  </a:srgbClr>
                </a:outerShdw>
              </a:effectLst>
              <a:latin typeface="+mn-lt"/>
            </a:endParaRPr>
          </a:p>
        </p:txBody>
      </p:sp>
      <p:sp>
        <p:nvSpPr>
          <p:cNvPr id="3" name="Content Placeholder 2"/>
          <p:cNvSpPr>
            <a:spLocks noGrp="1"/>
          </p:cNvSpPr>
          <p:nvPr>
            <p:ph idx="1"/>
          </p:nvPr>
        </p:nvSpPr>
        <p:spPr>
          <a:xfrm>
            <a:off x="838200" y="685801"/>
            <a:ext cx="4343400" cy="3429000"/>
          </a:xfrm>
        </p:spPr>
        <p:txBody>
          <a:bodyPr anchor="ctr"/>
          <a:lstStyle>
            <a:lvl1pPr>
              <a:defRPr sz="2400"/>
            </a:lvl1pPr>
            <a:lvl2pPr>
              <a:defRPr sz="2200"/>
            </a:lvl2pPr>
            <a:lvl3pPr>
              <a:defRPr sz="2000"/>
            </a:lvl3pPr>
            <a:lvl4pPr>
              <a:defRPr sz="1800"/>
            </a:lvl4pPr>
            <a:lvl5pPr>
              <a:defRPr sz="18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5715000" y="685801"/>
            <a:ext cx="2590800" cy="3429000"/>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5" name="Date Placeholder 14"/>
          <p:cNvSpPr>
            <a:spLocks noGrp="1"/>
          </p:cNvSpPr>
          <p:nvPr>
            <p:ph type="dt" sz="half" idx="10"/>
          </p:nvPr>
        </p:nvSpPr>
        <p:spPr/>
        <p:txBody>
          <a:bodyPr/>
          <a:lstStyle/>
          <a:p>
            <a:fld id="{3182DC50-D5DB-4F94-B367-9876CD2C4012}" type="datetime2">
              <a:rPr lang="en-US" smtClean="0"/>
              <a:t>Tuesday, October 30, 2012</a:t>
            </a:fld>
            <a:endParaRPr lang="en-US" dirty="0"/>
          </a:p>
        </p:txBody>
      </p:sp>
      <p:sp>
        <p:nvSpPr>
          <p:cNvPr id="16" name="Slide Number Placeholder 15"/>
          <p:cNvSpPr>
            <a:spLocks noGrp="1"/>
          </p:cNvSpPr>
          <p:nvPr>
            <p:ph type="sldNum" sz="quarter" idx="11"/>
          </p:nvPr>
        </p:nvSpPr>
        <p:spPr/>
        <p:txBody>
          <a:bodyPr/>
          <a:lstStyle/>
          <a:p>
            <a:fld id="{1789C0F2-17E0-497A-9BBE-0C73201AAFE3}" type="slidenum">
              <a:rPr lang="en-US" smtClean="0"/>
              <a:pPr/>
              <a:t>‹#›</a:t>
            </a:fld>
            <a:endParaRPr lang="en-US" dirty="0"/>
          </a:p>
        </p:txBody>
      </p:sp>
      <p:sp>
        <p:nvSpPr>
          <p:cNvPr id="17" name="Footer Placeholder 16"/>
          <p:cNvSpPr>
            <a:spLocks noGrp="1"/>
          </p:cNvSpPr>
          <p:nvPr>
            <p:ph type="ftr" sz="quarter" idx="12"/>
          </p:nvPr>
        </p:nvSpPr>
        <p:spPr/>
        <p:txBody>
          <a:bodyPr/>
          <a:lstStyle/>
          <a:p>
            <a:endParaRPr lang="en-US" dirty="0"/>
          </a:p>
        </p:txBody>
      </p:sp>
      <p:sp>
        <p:nvSpPr>
          <p:cNvPr id="18" name="Title 17"/>
          <p:cNvSpPr>
            <a:spLocks noGrp="1"/>
          </p:cNvSpPr>
          <p:nvPr>
            <p:ph type="title"/>
          </p:nvPr>
        </p:nvSpPr>
        <p:spPr/>
        <p:txBody>
          <a:bodyPr/>
          <a:lstStyle/>
          <a:p>
            <a:r>
              <a:rPr lang="en-US" smtClean="0"/>
              <a:t>Click to edit Master title style</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3" name="Picture Placeholder 2"/>
          <p:cNvSpPr>
            <a:spLocks noGrp="1"/>
          </p:cNvSpPr>
          <p:nvPr>
            <p:ph type="pic" idx="1"/>
          </p:nvPr>
        </p:nvSpPr>
        <p:spPr>
          <a:xfrm>
            <a:off x="1219200" y="612775"/>
            <a:ext cx="6705600" cy="2546985"/>
          </a:xfrm>
          <a:effectLst>
            <a:outerShdw blurRad="152400" dist="317500" dir="5400000" sx="90000" sy="-19000" rotWithShape="0">
              <a:prstClr val="black">
                <a:alpha val="15000"/>
              </a:prstClr>
            </a:outerShdw>
          </a:effectLst>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2743200" y="3453047"/>
            <a:ext cx="5029200" cy="720804"/>
          </a:xfrm>
        </p:spPr>
        <p:txBody>
          <a:bodyPr anchor="ct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Box 8"/>
          <p:cNvSpPr txBox="1"/>
          <p:nvPr/>
        </p:nvSpPr>
        <p:spPr>
          <a:xfrm>
            <a:off x="2435352" y="3331464"/>
            <a:ext cx="457200" cy="923330"/>
          </a:xfrm>
          <a:prstGeom prst="rect">
            <a:avLst/>
          </a:prstGeom>
          <a:noFill/>
        </p:spPr>
        <p:txBody>
          <a:bodyPr wrap="square" lIns="0" tIns="0" rIns="0" bIns="0" rtlCol="0" anchor="t" anchorCtr="0">
            <a:spAutoFit/>
          </a:bodyPr>
          <a:lstStyle/>
          <a:p>
            <a:r>
              <a:rPr lang="en-US" sz="6000" dirty="0" smtClean="0">
                <a:effectLst>
                  <a:outerShdw blurRad="38100" dist="38100" dir="2700000" algn="tl">
                    <a:srgbClr val="000000">
                      <a:alpha val="43137"/>
                    </a:srgbClr>
                  </a:outerShdw>
                </a:effectLst>
                <a:latin typeface="+mn-lt"/>
              </a:rPr>
              <a:t>{</a:t>
            </a:r>
            <a:endParaRPr lang="en-US" sz="6000" dirty="0">
              <a:effectLst>
                <a:outerShdw blurRad="38100" dist="38100" dir="2700000" algn="tl">
                  <a:srgbClr val="000000">
                    <a:alpha val="43137"/>
                  </a:srgbClr>
                </a:outerShdw>
              </a:effectLst>
              <a:latin typeface="+mn-lt"/>
            </a:endParaRPr>
          </a:p>
        </p:txBody>
      </p:sp>
      <p:sp>
        <p:nvSpPr>
          <p:cNvPr id="11" name="Title 10"/>
          <p:cNvSpPr>
            <a:spLocks noGrp="1"/>
          </p:cNvSpPr>
          <p:nvPr>
            <p:ph type="title"/>
          </p:nvPr>
        </p:nvSpPr>
        <p:spPr/>
        <p:txBody>
          <a:bodyPr/>
          <a:lstStyle/>
          <a:p>
            <a:r>
              <a:rPr lang="en-US" smtClean="0"/>
              <a:t>Click to edit Master title style</a:t>
            </a:r>
            <a:endParaRPr lang="en-US"/>
          </a:p>
        </p:txBody>
      </p:sp>
      <p:sp>
        <p:nvSpPr>
          <p:cNvPr id="13" name="Date Placeholder 12"/>
          <p:cNvSpPr>
            <a:spLocks noGrp="1"/>
          </p:cNvSpPr>
          <p:nvPr>
            <p:ph type="dt" sz="half" idx="10"/>
          </p:nvPr>
        </p:nvSpPr>
        <p:spPr/>
        <p:txBody>
          <a:bodyPr/>
          <a:lstStyle/>
          <a:p>
            <a:fld id="{292EB412-E790-42EA-81FE-2925D3A43D91}" type="datetime2">
              <a:rPr lang="en-US" smtClean="0"/>
              <a:t>Tuesday, October 30, 2012</a:t>
            </a:fld>
            <a:endParaRPr lang="en-US" dirty="0"/>
          </a:p>
        </p:txBody>
      </p:sp>
      <p:sp>
        <p:nvSpPr>
          <p:cNvPr id="14" name="Slide Number Placeholder 13"/>
          <p:cNvSpPr>
            <a:spLocks noGrp="1"/>
          </p:cNvSpPr>
          <p:nvPr>
            <p:ph type="sldNum" sz="quarter" idx="11"/>
          </p:nvPr>
        </p:nvSpPr>
        <p:spPr/>
        <p:txBody>
          <a:bodyPr/>
          <a:lstStyle/>
          <a:p>
            <a:fld id="{1789C0F2-17E0-497A-9BBE-0C73201AAFE3}" type="slidenum">
              <a:rPr lang="en-US" smtClean="0"/>
              <a:pPr/>
              <a:t>‹#›</a:t>
            </a:fld>
            <a:endParaRPr lang="en-US" dirty="0"/>
          </a:p>
        </p:txBody>
      </p:sp>
      <p:sp>
        <p:nvSpPr>
          <p:cNvPr id="15" name="Footer Placeholder 14"/>
          <p:cNvSpPr>
            <a:spLocks noGrp="1"/>
          </p:cNvSpPr>
          <p:nvPr>
            <p:ph type="ftr" sz="quarter" idx="12"/>
          </p:nvPr>
        </p:nvSpPr>
        <p:spPr/>
        <p:txBody>
          <a:bodyPr/>
          <a:lstStyle/>
          <a:p>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133600" y="685801"/>
            <a:ext cx="5791200" cy="3505199"/>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56EEE0E-EDB0-4D84-86B0-50833DF22902}" type="datetime2">
              <a:rPr lang="en-US" smtClean="0"/>
              <a:t>Tuesday, October 30, 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89C0F2-17E0-497A-9BBE-0C73201AAFE3}"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09600" y="609601"/>
            <a:ext cx="2133600" cy="51816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2895600" y="685801"/>
            <a:ext cx="5029200" cy="45720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114372C-B5AB-4C39-B273-B99224EB4DD5}" type="datetime2">
              <a:rPr lang="en-US" smtClean="0"/>
              <a:t>Tuesday, October 30, 2012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1789C0F2-17E0-497A-9BBE-0C73201AAFE3}"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Rectangle 6"/>
          <p:cNvSpPr/>
          <p:nvPr/>
        </p:nvSpPr>
        <p:spPr>
          <a:xfrm>
            <a:off x="0" y="0"/>
            <a:ext cx="9144000" cy="6858000"/>
          </a:xfrm>
          <a:prstGeom prst="rect">
            <a:avLst/>
          </a:prstGeom>
          <a:gradFill>
            <a:gsLst>
              <a:gs pos="0">
                <a:schemeClr val="accent6">
                  <a:lumMod val="50000"/>
                  <a:alpha val="36000"/>
                </a:schemeClr>
              </a:gs>
              <a:gs pos="100000">
                <a:schemeClr val="bg2">
                  <a:alpha val="1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p:cNvSpPr/>
          <p:nvPr/>
        </p:nvSpPr>
        <p:spPr>
          <a:xfrm rot="19724275">
            <a:off x="1373221" y="1038440"/>
            <a:ext cx="7240620" cy="5706987"/>
          </a:xfrm>
          <a:prstGeom prst="ellipse">
            <a:avLst/>
          </a:prstGeom>
          <a:gradFill flip="none" rotWithShape="1">
            <a:gsLst>
              <a:gs pos="0">
                <a:schemeClr val="accent6">
                  <a:lumMod val="60000"/>
                  <a:lumOff val="40000"/>
                  <a:alpha val="7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Oval 8"/>
          <p:cNvSpPr/>
          <p:nvPr/>
        </p:nvSpPr>
        <p:spPr>
          <a:xfrm rot="17656910">
            <a:off x="-274211" y="1165875"/>
            <a:ext cx="5538472" cy="4480459"/>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rot="19724275">
            <a:off x="3277955" y="116854"/>
            <a:ext cx="6479362" cy="4754757"/>
          </a:xfrm>
          <a:prstGeom prst="ellipse">
            <a:avLst/>
          </a:prstGeom>
          <a:gradFill flip="none" rotWithShape="1">
            <a:gsLst>
              <a:gs pos="0">
                <a:schemeClr val="accent6">
                  <a:lumMod val="60000"/>
                  <a:lumOff val="40000"/>
                  <a:alpha val="8000"/>
                </a:schemeClr>
              </a:gs>
              <a:gs pos="58000">
                <a:schemeClr val="bg2">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777240" y="4876800"/>
            <a:ext cx="7543800" cy="914400"/>
          </a:xfrm>
          <a:prstGeom prst="rect">
            <a:avLst/>
          </a:prstGeom>
        </p:spPr>
        <p:txBody>
          <a:bodyPr vert="horz" lIns="91440" tIns="45720" rIns="91440" bIns="45720" rtlCol="0" anchor="b">
            <a:noAutofit/>
          </a:bodyPr>
          <a:lstStyle/>
          <a:p>
            <a:r>
              <a:rPr lang="en-US" smtClean="0"/>
              <a:t>Click to edit Master title style</a:t>
            </a:r>
            <a:endParaRPr lang="en-US" dirty="0"/>
          </a:p>
        </p:txBody>
      </p:sp>
      <p:sp>
        <p:nvSpPr>
          <p:cNvPr id="3" name="Text Placeholder 2"/>
          <p:cNvSpPr>
            <a:spLocks noGrp="1"/>
          </p:cNvSpPr>
          <p:nvPr>
            <p:ph type="body" idx="1"/>
          </p:nvPr>
        </p:nvSpPr>
        <p:spPr>
          <a:xfrm>
            <a:off x="2133600" y="685801"/>
            <a:ext cx="6096000" cy="3657599"/>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6172200" y="6154738"/>
            <a:ext cx="2133600" cy="365125"/>
          </a:xfrm>
          <a:prstGeom prst="rect">
            <a:avLst/>
          </a:prstGeom>
        </p:spPr>
        <p:txBody>
          <a:bodyPr vert="horz" lIns="91440" tIns="45720" rIns="91440" bIns="45720" rtlCol="0" anchor="t"/>
          <a:lstStyle>
            <a:lvl1pPr algn="r">
              <a:defRPr sz="1100">
                <a:solidFill>
                  <a:schemeClr val="tx1">
                    <a:alpha val="60000"/>
                  </a:schemeClr>
                </a:solidFill>
                <a:effectLst/>
              </a:defRPr>
            </a:lvl1pPr>
          </a:lstStyle>
          <a:p>
            <a:fld id="{0B385921-A91A-409C-921C-0E0EC1E750EC}" type="datetime2">
              <a:rPr lang="en-US" smtClean="0"/>
              <a:t>Tuesday, October 30, 2012</a:t>
            </a:fld>
            <a:endParaRPr lang="en-US" dirty="0"/>
          </a:p>
        </p:txBody>
      </p:sp>
      <p:sp>
        <p:nvSpPr>
          <p:cNvPr id="5" name="Footer Placeholder 4"/>
          <p:cNvSpPr>
            <a:spLocks noGrp="1"/>
          </p:cNvSpPr>
          <p:nvPr>
            <p:ph type="ftr" sz="quarter" idx="3"/>
          </p:nvPr>
        </p:nvSpPr>
        <p:spPr>
          <a:xfrm>
            <a:off x="822960" y="6154738"/>
            <a:ext cx="4572000" cy="365125"/>
          </a:xfrm>
          <a:prstGeom prst="rect">
            <a:avLst/>
          </a:prstGeom>
        </p:spPr>
        <p:txBody>
          <a:bodyPr vert="horz" lIns="91440" tIns="45720" rIns="91440" bIns="45720" rtlCol="0" anchor="t"/>
          <a:lstStyle>
            <a:lvl1pPr algn="l">
              <a:defRPr sz="1100">
                <a:solidFill>
                  <a:schemeClr val="tx1">
                    <a:alpha val="60000"/>
                  </a:schemeClr>
                </a:solidFill>
                <a:effectLst/>
              </a:defRPr>
            </a:lvl1pPr>
          </a:lstStyle>
          <a:p>
            <a:endParaRPr lang="en-US" dirty="0"/>
          </a:p>
        </p:txBody>
      </p:sp>
      <p:sp>
        <p:nvSpPr>
          <p:cNvPr id="6" name="Slide Number Placeholder 5"/>
          <p:cNvSpPr>
            <a:spLocks noGrp="1"/>
          </p:cNvSpPr>
          <p:nvPr>
            <p:ph type="sldNum" sz="quarter" idx="4"/>
          </p:nvPr>
        </p:nvSpPr>
        <p:spPr>
          <a:xfrm>
            <a:off x="822960" y="5842000"/>
            <a:ext cx="2133600" cy="304800"/>
          </a:xfrm>
          <a:prstGeom prst="rect">
            <a:avLst/>
          </a:prstGeom>
        </p:spPr>
        <p:txBody>
          <a:bodyPr vert="horz" lIns="91440" tIns="45720" rIns="91440" bIns="9144" rtlCol="0" anchor="b"/>
          <a:lstStyle>
            <a:lvl1pPr algn="l">
              <a:defRPr sz="1600">
                <a:solidFill>
                  <a:schemeClr val="tx1">
                    <a:alpha val="60000"/>
                  </a:schemeClr>
                </a:solidFill>
                <a:effectLst/>
              </a:defRPr>
            </a:lvl1pPr>
          </a:lstStyle>
          <a:p>
            <a:fld id="{1789C0F2-17E0-497A-9BBE-0C73201AAFE3}" type="slidenum">
              <a:rPr lang="en-US" smtClean="0"/>
              <a:pPr/>
              <a:t>‹#›</a:t>
            </a:fld>
            <a:endParaRPr lang="en-US" dirty="0"/>
          </a:p>
        </p:txBody>
      </p:sp>
    </p:spTree>
  </p:cSld>
  <p:clrMap bg1="dk1" tx1="lt1" bg2="dk2" tx2="lt2" accent1="accent1" accent2="accent2" accent3="accent3" accent4="accent4" accent5="accent5" accent6="accent6" hlink="hlink" folHlink="folHlink"/>
  <p:sldLayoutIdLst>
    <p:sldLayoutId id="2147483961" r:id="rId1"/>
    <p:sldLayoutId id="2147483962" r:id="rId2"/>
    <p:sldLayoutId id="2147483963" r:id="rId3"/>
    <p:sldLayoutId id="2147483964" r:id="rId4"/>
    <p:sldLayoutId id="2147483965" r:id="rId5"/>
    <p:sldLayoutId id="2147483966" r:id="rId6"/>
    <p:sldLayoutId id="2147483967" r:id="rId7"/>
    <p:sldLayoutId id="2147483968" r:id="rId8"/>
    <p:sldLayoutId id="2147483969" r:id="rId9"/>
    <p:sldLayoutId id="2147483970" r:id="rId10"/>
    <p:sldLayoutId id="2147483971" r:id="rId11"/>
  </p:sldLayoutIdLst>
  <p:hf hdr="0"/>
  <p:txStyles>
    <p:title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youtube.com/watch?v=fUspLVStPbk" TargetMode="External"/><Relationship Id="rId1" Type="http://schemas.openxmlformats.org/officeDocument/2006/relationships/slideLayout" Target="../slideLayouts/slideLayout1.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gif"/></Relationships>
</file>

<file path=ppt/slides/_rels/slide2.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hyperlink" Target="http://www.jstor.org/stable/3984948" TargetMode="External"/><Relationship Id="rId7" Type="http://schemas.openxmlformats.org/officeDocument/2006/relationships/hyperlink" Target="http://www.youtube.com/watch?v=4BbkQiQyaYc" TargetMode="External"/><Relationship Id="rId2" Type="http://schemas.openxmlformats.org/officeDocument/2006/relationships/hyperlink" Target="http://ehistory.osu.edu/osu/origins/article.cfm?articleid=38" TargetMode="External"/><Relationship Id="rId1" Type="http://schemas.openxmlformats.org/officeDocument/2006/relationships/slideLayout" Target="../slideLayouts/slideLayout2.xml"/><Relationship Id="rId6" Type="http://schemas.openxmlformats.org/officeDocument/2006/relationships/hyperlink" Target="http://www.youtube.com/watch?v=86N20IOigKE" TargetMode="External"/><Relationship Id="rId5" Type="http://schemas.openxmlformats.org/officeDocument/2006/relationships/hyperlink" Target="http://www.youtube.com/watch?v=gSxaVcJ1sDA" TargetMode="External"/><Relationship Id="rId4" Type="http://schemas.openxmlformats.org/officeDocument/2006/relationships/hyperlink" Target="http://www.youtube.com/watch?v=HnbjSaom1AY&amp;feature=related" TargetMode="Externa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youtube.com/watch?v=4BbkQiQyaYc"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hyperlink" Target="http://www.youtube.com/watch?v=NP-gUT_7h30" TargetMode="External"/><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2.xml"/><Relationship Id="rId4" Type="http://schemas.openxmlformats.org/officeDocument/2006/relationships/image" Target="../media/image15.gif"/></Relationships>
</file>

<file path=ppt/slides/_rels/slide11.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hyperlink" Target="http://www.youtube.com/watch?v=jr3Mx6qjHDY&amp;playnext=1&amp;list=PL601115C7DDBA414D&amp;feature=results_video"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image" Target="../media/image24.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gi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hyperlink" Target="http://www.youtube.com/watch?v=H4OWJlyaHt0" TargetMode="Externa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3.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34.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hyperlink" Target="http://www.youtube.com/watch?v=jr3Mx6qjHDY&amp;playnext=1&amp;list=PL601115C7DDBA414D&amp;feature=results_video" TargetMode="External"/><Relationship Id="rId1" Type="http://schemas.openxmlformats.org/officeDocument/2006/relationships/slideLayout" Target="../slideLayouts/slideLayout2.xml"/><Relationship Id="rId5" Type="http://schemas.openxmlformats.org/officeDocument/2006/relationships/image" Target="../media/image37.png"/><Relationship Id="rId4" Type="http://schemas.openxmlformats.org/officeDocument/2006/relationships/image" Target="../media/image36.jpeg"/></Relationships>
</file>

<file path=ppt/slides/_rels/slide30.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hyperlink" Target="http://www.youtube.com/watch?v=CbLN75TVVRM" TargetMode="External"/><Relationship Id="rId1" Type="http://schemas.openxmlformats.org/officeDocument/2006/relationships/slideLayout" Target="../slideLayouts/slideLayout2.xml"/><Relationship Id="rId4" Type="http://schemas.openxmlformats.org/officeDocument/2006/relationships/image" Target="../media/image39.jpeg"/></Relationships>
</file>

<file path=ppt/slides/_rels/slide3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1.jpeg"/><Relationship Id="rId2" Type="http://schemas.openxmlformats.org/officeDocument/2006/relationships/hyperlink" Target="http://www.youtube.com/watch?v=96HTeqDguZw" TargetMode="Externa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hyperlink" Target="http://en.wikipedia.org/wiki/Aurelio_Peccei" TargetMode="External"/><Relationship Id="rId2" Type="http://schemas.openxmlformats.org/officeDocument/2006/relationships/hyperlink" Target="http://www.youtube.com/watch?v=CMhpKOBEkcY" TargetMode="External"/><Relationship Id="rId1" Type="http://schemas.openxmlformats.org/officeDocument/2006/relationships/slideLayout" Target="../slideLayouts/slideLayout2.xml"/><Relationship Id="rId5" Type="http://schemas.openxmlformats.org/officeDocument/2006/relationships/image" Target="../media/image44.jpeg"/><Relationship Id="rId4" Type="http://schemas.openxmlformats.org/officeDocument/2006/relationships/image" Target="../media/image43.jpeg"/></Relationships>
</file>

<file path=ppt/slides/_rels/slide35.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6.pn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image" Target="../media/image4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hyperlink" Target="http://www.footprintnetwork.org/en/index.php/GFN/" TargetMode="Externa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52.jpeg"/><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hyperlink" Target="http://www.youtube.com/watch?v=Lg9-HTtgFOk&amp;feature=related"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53.jpeg"/></Relationships>
</file>

<file path=ppt/slides/_rels/slide44.xml.rels><?xml version="1.0" encoding="UTF-8" standalone="yes"?>
<Relationships xmlns="http://schemas.openxmlformats.org/package/2006/relationships"><Relationship Id="rId2" Type="http://schemas.openxmlformats.org/officeDocument/2006/relationships/image" Target="../media/image54.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5.pn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56.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hyperlink" Target="http://www.youtube.com/watch?v=Av6dx9yNiCA" TargetMode="Externa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60.jpeg"/><Relationship Id="rId2" Type="http://schemas.openxmlformats.org/officeDocument/2006/relationships/image" Target="../media/image59.gif"/><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image" Target="../media/image62.jpe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63.gif"/><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3" Type="http://schemas.openxmlformats.org/officeDocument/2006/relationships/image" Target="../media/image64.jpeg"/><Relationship Id="rId2" Type="http://schemas.openxmlformats.org/officeDocument/2006/relationships/hyperlink" Target="http://www.youtube.com/watch?v=gSxaVcJ1sDA" TargetMode="External"/><Relationship Id="rId1" Type="http://schemas.openxmlformats.org/officeDocument/2006/relationships/slideLayout" Target="../slideLayouts/slideLayout2.xml"/><Relationship Id="rId4" Type="http://schemas.openxmlformats.org/officeDocument/2006/relationships/image" Target="../media/image65.jpeg"/></Relationships>
</file>

<file path=ppt/slides/_rels/slide54.xml.rels><?xml version="1.0" encoding="UTF-8" standalone="yes"?>
<Relationships xmlns="http://schemas.openxmlformats.org/package/2006/relationships"><Relationship Id="rId3" Type="http://schemas.openxmlformats.org/officeDocument/2006/relationships/image" Target="../media/image67.jpeg"/><Relationship Id="rId2" Type="http://schemas.openxmlformats.org/officeDocument/2006/relationships/image" Target="../media/image66.jpe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3" Type="http://schemas.openxmlformats.org/officeDocument/2006/relationships/image" Target="../media/image68.gif"/><Relationship Id="rId2" Type="http://schemas.openxmlformats.org/officeDocument/2006/relationships/hyperlink" Target="http://www.youtube.com/watch?v=OqUNyEcUGnQ" TargetMode="External"/><Relationship Id="rId1" Type="http://schemas.openxmlformats.org/officeDocument/2006/relationships/slideLayout" Target="../slideLayouts/slideLayout2.xml"/><Relationship Id="rId4" Type="http://schemas.openxmlformats.org/officeDocument/2006/relationships/image" Target="../media/image69.gif"/></Relationships>
</file>

<file path=ppt/slides/_rels/slide56.xml.rels><?xml version="1.0" encoding="UTF-8" standalone="yes"?>
<Relationships xmlns="http://schemas.openxmlformats.org/package/2006/relationships"><Relationship Id="rId3" Type="http://schemas.openxmlformats.org/officeDocument/2006/relationships/hyperlink" Target="http://www.youtube.com/watch?v=_HL485kqqy4" TargetMode="External"/><Relationship Id="rId2" Type="http://schemas.openxmlformats.org/officeDocument/2006/relationships/notesSlide" Target="../notesSlides/notesSlide4.xml"/><Relationship Id="rId1" Type="http://schemas.openxmlformats.org/officeDocument/2006/relationships/slideLayout" Target="../slideLayouts/slideLayout2.xml"/><Relationship Id="rId5" Type="http://schemas.openxmlformats.org/officeDocument/2006/relationships/image" Target="../media/image71.gif"/><Relationship Id="rId4" Type="http://schemas.openxmlformats.org/officeDocument/2006/relationships/image" Target="../media/image70.gif"/></Relationships>
</file>

<file path=ppt/slides/_rels/slide57.xml.rels><?xml version="1.0" encoding="UTF-8" standalone="yes"?>
<Relationships xmlns="http://schemas.openxmlformats.org/package/2006/relationships"><Relationship Id="rId2" Type="http://schemas.openxmlformats.org/officeDocument/2006/relationships/image" Target="../media/image72.jpe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2" Type="http://schemas.openxmlformats.org/officeDocument/2006/relationships/image" Target="../media/image73.jpeg"/><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http://www.independent.co.uk/life-style/health-and-families/health-news/how-tiny-nauru-became-worlds-fattest-nation-2203835.html" TargetMode="External"/><Relationship Id="rId2" Type="http://schemas.openxmlformats.org/officeDocument/2006/relationships/hyperlink" Target="http://www.youtube.com/watch?v=x-7rf9hz-Ko" TargetMode="External"/><Relationship Id="rId1" Type="http://schemas.openxmlformats.org/officeDocument/2006/relationships/slideLayout" Target="../slideLayouts/slideLayout2.xml"/><Relationship Id="rId6" Type="http://schemas.openxmlformats.org/officeDocument/2006/relationships/image" Target="../media/image76.jpeg"/><Relationship Id="rId5" Type="http://schemas.openxmlformats.org/officeDocument/2006/relationships/image" Target="../media/image75.jpeg"/><Relationship Id="rId4" Type="http://schemas.openxmlformats.org/officeDocument/2006/relationships/image" Target="../media/image74.jpeg"/></Relationships>
</file>

<file path=ppt/slides/_rels/slide61.xml.rels><?xml version="1.0" encoding="UTF-8" standalone="yes"?>
<Relationships xmlns="http://schemas.openxmlformats.org/package/2006/relationships"><Relationship Id="rId3" Type="http://schemas.openxmlformats.org/officeDocument/2006/relationships/image" Target="../media/image78.jpeg"/><Relationship Id="rId2" Type="http://schemas.openxmlformats.org/officeDocument/2006/relationships/image" Target="../media/image77.gif"/><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9.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80.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81.gif"/><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82.pn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83.gif"/><Relationship Id="rId2" Type="http://schemas.openxmlformats.org/officeDocument/2006/relationships/hyperlink" Target="http://www.youtube.com/watch?v=oPqic2STrV0" TargetMode="Externa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85.gif"/><Relationship Id="rId2" Type="http://schemas.openxmlformats.org/officeDocument/2006/relationships/image" Target="../media/image84.pn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67544" y="692696"/>
            <a:ext cx="7543800" cy="2152650"/>
          </a:xfrm>
        </p:spPr>
        <p:txBody>
          <a:bodyPr/>
          <a:lstStyle/>
          <a:p>
            <a:r>
              <a:rPr lang="en-US" b="1" dirty="0">
                <a:effectLst/>
                <a:hlinkClick r:id="rId2"/>
              </a:rPr>
              <a:t>OCT-30: The Population </a:t>
            </a:r>
            <a:r>
              <a:rPr lang="en-US" b="1" dirty="0" smtClean="0">
                <a:effectLst/>
                <a:hlinkClick r:id="rId2"/>
              </a:rPr>
              <a:t>Bomb</a:t>
            </a:r>
            <a:r>
              <a:rPr lang="en-CA" dirty="0">
                <a:effectLst/>
              </a:rPr>
              <a:t/>
            </a:r>
            <a:br>
              <a:rPr lang="en-CA" dirty="0">
                <a:effectLst/>
              </a:rPr>
            </a:br>
            <a:endParaRPr lang="en-CA" dirty="0"/>
          </a:p>
        </p:txBody>
      </p:sp>
      <p:sp>
        <p:nvSpPr>
          <p:cNvPr id="3" name="Subtitle 2"/>
          <p:cNvSpPr>
            <a:spLocks noGrp="1"/>
          </p:cNvSpPr>
          <p:nvPr>
            <p:ph type="subTitle" idx="1"/>
          </p:nvPr>
        </p:nvSpPr>
        <p:spPr>
          <a:xfrm>
            <a:off x="2205980" y="3247256"/>
            <a:ext cx="6172200" cy="685800"/>
          </a:xfrm>
        </p:spPr>
        <p:txBody>
          <a:bodyPr>
            <a:normAutofit fontScale="85000" lnSpcReduction="10000"/>
          </a:bodyPr>
          <a:lstStyle/>
          <a:p>
            <a:r>
              <a:rPr lang="en-CA" dirty="0" smtClean="0">
                <a:effectLst/>
              </a:rPr>
              <a:t>Are there any environmental limits to human civilization?</a:t>
            </a:r>
            <a:r>
              <a:rPr lang="en-CA" dirty="0">
                <a:effectLst/>
              </a:rPr>
              <a:t/>
            </a:r>
            <a:br>
              <a:rPr lang="en-CA" dirty="0">
                <a:effectLst/>
              </a:rPr>
            </a:br>
            <a:endParaRPr lang="en-CA" dirty="0"/>
          </a:p>
        </p:txBody>
      </p:sp>
      <p:sp>
        <p:nvSpPr>
          <p:cNvPr id="4" name="Date Placeholder 3"/>
          <p:cNvSpPr>
            <a:spLocks noGrp="1"/>
          </p:cNvSpPr>
          <p:nvPr>
            <p:ph type="dt" sz="half" idx="10"/>
          </p:nvPr>
        </p:nvSpPr>
        <p:spPr/>
        <p:txBody>
          <a:bodyPr/>
          <a:lstStyle/>
          <a:p>
            <a:fld id="{2069C06D-4ED8-42C6-905D-CA84CA1B6CBF}"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1</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9458" name="Picture 2" descr="http://4.bp.blogspot.com/-7uqV2Bdklk4/T5ZHTs-dgEI/AAAAAAAADfg/ijfKpFbYWDA/s1600/population-explosi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2080" y="3933056"/>
            <a:ext cx="3527007" cy="2710062"/>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http://3.bp.blogspot.com/-oKKDw7zmlZc/T5ZI9gsQHrI/AAAAAAAADi0/Hf2DrGtZIUs/s1600/World%2BPopulation%2BGraph.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592" y="3830762"/>
            <a:ext cx="3829050" cy="2914650"/>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http://24.media.tumblr.com/tumblr_lm1c9v1Ewa1qkxa4ao3_250.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343775" y="332656"/>
            <a:ext cx="1800225" cy="266700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http://teamrich.files.wordpress.com/2008/10/obesity.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95536" y="2398440"/>
            <a:ext cx="1667372" cy="120243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634776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95736" y="332656"/>
            <a:ext cx="6600056" cy="4593703"/>
          </a:xfrm>
        </p:spPr>
        <p:txBody>
          <a:bodyPr>
            <a:normAutofit lnSpcReduction="10000"/>
          </a:bodyPr>
          <a:lstStyle/>
          <a:p>
            <a:r>
              <a:rPr lang="en-CA" dirty="0" smtClean="0"/>
              <a:t>One objective of this assignment was to give modern </a:t>
            </a:r>
            <a:r>
              <a:rPr lang="en-CA" dirty="0" smtClean="0"/>
              <a:t>Canadians </a:t>
            </a:r>
            <a:r>
              <a:rPr lang="en-CA" dirty="0" smtClean="0"/>
              <a:t>a feel for what sustainable living is like; how onerous did you find the experiment?</a:t>
            </a:r>
          </a:p>
          <a:p>
            <a:r>
              <a:rPr lang="en-CA" dirty="0" smtClean="0"/>
              <a:t>Do you think it is possible to live sustainably in modern Canadian society?</a:t>
            </a:r>
          </a:p>
          <a:p>
            <a:r>
              <a:rPr lang="en-CA" dirty="0" smtClean="0"/>
              <a:t>What behaviours or lifestyle changes made the biggest impact in terms of meeting your sustainability goal?</a:t>
            </a:r>
          </a:p>
          <a:p>
            <a:r>
              <a:rPr lang="en-CA" dirty="0" smtClean="0"/>
              <a:t>Using a journal or calculator helps an individual to track the ecological costs of our mode of living.  How could we incorporate this calculation into our larger social structures; the economy and civilization?</a:t>
            </a:r>
            <a:endParaRPr lang="en-CA" dirty="0"/>
          </a:p>
        </p:txBody>
      </p:sp>
      <p:sp>
        <p:nvSpPr>
          <p:cNvPr id="3" name="Title 2"/>
          <p:cNvSpPr>
            <a:spLocks noGrp="1"/>
          </p:cNvSpPr>
          <p:nvPr>
            <p:ph type="title"/>
          </p:nvPr>
        </p:nvSpPr>
        <p:spPr/>
        <p:txBody>
          <a:bodyPr/>
          <a:lstStyle/>
          <a:p>
            <a:r>
              <a:rPr lang="en-CA" dirty="0" smtClean="0"/>
              <a:t>Survival Week:</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2</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2050" name="Picture 2" descr="http://images.buddytv.com/usrimages/usr1040323/1040323_25a51fdc-efe2-42a8-8b03-5180b412a8eb-28.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2656"/>
            <a:ext cx="2160240" cy="144016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0" y="2204864"/>
            <a:ext cx="2195736" cy="646331"/>
          </a:xfrm>
          <a:prstGeom prst="rect">
            <a:avLst/>
          </a:prstGeom>
          <a:noFill/>
        </p:spPr>
        <p:txBody>
          <a:bodyPr wrap="square" rtlCol="0">
            <a:spAutoFit/>
          </a:bodyPr>
          <a:lstStyle/>
          <a:p>
            <a:r>
              <a:rPr lang="en-CA" dirty="0" smtClean="0"/>
              <a:t>Congrats hero, you are off the island!</a:t>
            </a:r>
            <a:endParaRPr lang="en-CA" dirty="0"/>
          </a:p>
        </p:txBody>
      </p:sp>
    </p:spTree>
    <p:extLst>
      <p:ext uri="{BB962C8B-B14F-4D97-AF65-F5344CB8AC3E}">
        <p14:creationId xmlns:p14="http://schemas.microsoft.com/office/powerpoint/2010/main" val="34892210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699792" y="404664"/>
            <a:ext cx="6096000" cy="3657599"/>
          </a:xfrm>
        </p:spPr>
        <p:txBody>
          <a:bodyPr>
            <a:normAutofit fontScale="92500" lnSpcReduction="20000"/>
          </a:bodyPr>
          <a:lstStyle/>
          <a:p>
            <a:r>
              <a:rPr lang="en-CA" dirty="0" smtClean="0"/>
              <a:t>Climate Change is a surprisingly ignored threat; a planetary emergency that appears a dead political issue.</a:t>
            </a:r>
          </a:p>
          <a:p>
            <a:r>
              <a:rPr lang="en-CA" dirty="0" err="1" smtClean="0"/>
              <a:t>McKibben</a:t>
            </a:r>
            <a:r>
              <a:rPr lang="en-CA" dirty="0" smtClean="0"/>
              <a:t> presents climate change in real terms so that ordinary people can translate a complex science into the sphere of their life.</a:t>
            </a:r>
          </a:p>
          <a:p>
            <a:r>
              <a:rPr lang="en-CA" dirty="0" smtClean="0"/>
              <a:t>Climate change is not a long term nuisance, but already exerts a strong impact on the world economy, </a:t>
            </a:r>
            <a:r>
              <a:rPr lang="en-CA" dirty="0" smtClean="0"/>
              <a:t>agriculture, weather, and </a:t>
            </a:r>
            <a:r>
              <a:rPr lang="en-CA" dirty="0" smtClean="0"/>
              <a:t>has great bearing on our civilization’s future.</a:t>
            </a:r>
          </a:p>
          <a:p>
            <a:r>
              <a:rPr lang="en-CA" dirty="0" smtClean="0"/>
              <a:t>Climate change is already impacting the microsphere of your life, the things your care about, and determining the shape of your future, whether you acknowledge this or not.</a:t>
            </a:r>
            <a:endParaRPr lang="en-CA" dirty="0"/>
          </a:p>
        </p:txBody>
      </p:sp>
      <p:sp>
        <p:nvSpPr>
          <p:cNvPr id="3" name="Title 2"/>
          <p:cNvSpPr>
            <a:spLocks noGrp="1"/>
          </p:cNvSpPr>
          <p:nvPr>
            <p:ph type="title"/>
          </p:nvPr>
        </p:nvSpPr>
        <p:spPr/>
        <p:txBody>
          <a:bodyPr/>
          <a:lstStyle/>
          <a:p>
            <a:r>
              <a:rPr lang="en-CA" dirty="0" smtClean="0"/>
              <a:t>Hero Essay</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3</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24578" name="Picture 2" descr="http://www.davidsuzuki.org/issues/assets_c/2010/09/smokestack%20sunset-thumb-480xauto-172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44" y="404664"/>
            <a:ext cx="2643116" cy="187220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07504" y="2708920"/>
            <a:ext cx="2592288" cy="2031325"/>
          </a:xfrm>
          <a:prstGeom prst="rect">
            <a:avLst/>
          </a:prstGeom>
          <a:noFill/>
        </p:spPr>
        <p:txBody>
          <a:bodyPr wrap="square" rtlCol="0">
            <a:spAutoFit/>
          </a:bodyPr>
          <a:lstStyle/>
          <a:p>
            <a:r>
              <a:rPr lang="en-CA" dirty="0" smtClean="0"/>
              <a:t>Our focus is going to shift to concrete environmental problems and solutions.  Keep this in mind for the second essay.</a:t>
            </a:r>
            <a:endParaRPr lang="en-CA" dirty="0"/>
          </a:p>
        </p:txBody>
      </p:sp>
    </p:spTree>
    <p:extLst>
      <p:ext uri="{BB962C8B-B14F-4D97-AF65-F5344CB8AC3E}">
        <p14:creationId xmlns:p14="http://schemas.microsoft.com/office/powerpoint/2010/main" val="224113925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23928" y="685801"/>
            <a:ext cx="4305672" cy="3657599"/>
          </a:xfrm>
        </p:spPr>
        <p:txBody>
          <a:bodyPr/>
          <a:lstStyle/>
          <a:p>
            <a:pPr marL="18288" indent="0">
              <a:buNone/>
            </a:pPr>
            <a:r>
              <a:rPr lang="en-CA" dirty="0">
                <a:effectLst/>
              </a:rPr>
              <a:t>A </a:t>
            </a:r>
            <a:r>
              <a:rPr lang="en-CA" dirty="0" smtClean="0">
                <a:effectLst/>
              </a:rPr>
              <a:t>balanced investigation </a:t>
            </a:r>
            <a:r>
              <a:rPr lang="en-CA" dirty="0">
                <a:effectLst/>
              </a:rPr>
              <a:t>of </a:t>
            </a:r>
            <a:r>
              <a:rPr lang="en-CA" dirty="0" smtClean="0">
                <a:effectLst/>
              </a:rPr>
              <a:t>the links between  human population and environmental degradation, featuring historical </a:t>
            </a:r>
            <a:r>
              <a:rPr lang="en-CA" dirty="0">
                <a:effectLst/>
              </a:rPr>
              <a:t>demography, </a:t>
            </a:r>
            <a:r>
              <a:rPr lang="en-CA" dirty="0" smtClean="0">
                <a:effectLst/>
              </a:rPr>
              <a:t>urban history, and ecology to objectively assess carrying </a:t>
            </a:r>
            <a:r>
              <a:rPr lang="en-CA" dirty="0">
                <a:effectLst/>
              </a:rPr>
              <a:t>capacity, </a:t>
            </a:r>
            <a:r>
              <a:rPr lang="en-CA" dirty="0" smtClean="0">
                <a:effectLst/>
              </a:rPr>
              <a:t>limits </a:t>
            </a:r>
            <a:r>
              <a:rPr lang="en-CA" dirty="0">
                <a:effectLst/>
              </a:rPr>
              <a:t>to </a:t>
            </a:r>
            <a:r>
              <a:rPr lang="en-CA" dirty="0" smtClean="0">
                <a:effectLst/>
              </a:rPr>
              <a:t>economic growth, water scarcity, and food security.</a:t>
            </a:r>
            <a:endParaRPr lang="en-CA" dirty="0"/>
          </a:p>
        </p:txBody>
      </p:sp>
      <p:sp>
        <p:nvSpPr>
          <p:cNvPr id="3" name="Title 2"/>
          <p:cNvSpPr>
            <a:spLocks noGrp="1"/>
          </p:cNvSpPr>
          <p:nvPr>
            <p:ph type="title"/>
          </p:nvPr>
        </p:nvSpPr>
        <p:spPr/>
        <p:txBody>
          <a:bodyPr/>
          <a:lstStyle/>
          <a:p>
            <a:r>
              <a:rPr lang="en-CA" dirty="0" smtClean="0"/>
              <a:t>Lecture Objective:</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4</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23554" name="Picture 2" descr="http://www.grida.no/images/series/vg-africa/graphics/15-waterstres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116632"/>
            <a:ext cx="3323897" cy="47525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93121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r>
              <a:rPr lang="en-CA" dirty="0" smtClean="0"/>
              <a:t>1992 UCS </a:t>
            </a:r>
            <a:r>
              <a:rPr lang="en-CA" i="1" dirty="0" smtClean="0"/>
              <a:t>Warning to Humanity</a:t>
            </a:r>
            <a:r>
              <a:rPr lang="en-CA" dirty="0" smtClean="0"/>
              <a:t>: “</a:t>
            </a:r>
            <a:r>
              <a:rPr lang="en-CA" dirty="0"/>
              <a:t>The earth is finite. Its ability to absorb wastes and destructive effluent is finite. Its ability to provide food and energy is finite. Its ability to provide for growing numbers of people is finite. And we are fast approaching many of the earth's limits. Current economic practices which damage the environment, in both developed and underdeveloped nations, cannot be continued without the risk that vital global systems will be damaged beyond repair</a:t>
            </a:r>
            <a:r>
              <a:rPr lang="en-CA" dirty="0" smtClean="0"/>
              <a:t>.”</a:t>
            </a:r>
            <a:r>
              <a:rPr lang="en-CA" dirty="0"/>
              <a:t/>
            </a:r>
            <a:br>
              <a:rPr lang="en-CA" dirty="0"/>
            </a:br>
            <a:endParaRPr lang="en-CA" dirty="0" smtClean="0"/>
          </a:p>
          <a:p>
            <a:r>
              <a:rPr lang="en-CA" dirty="0" smtClean="0"/>
              <a:t>1994 Cairo UN Conferences: Benchmarks, Women’s Education, Child Mortality, and Family Planning</a:t>
            </a:r>
            <a:endParaRPr lang="en-CA" dirty="0"/>
          </a:p>
        </p:txBody>
      </p:sp>
      <p:sp>
        <p:nvSpPr>
          <p:cNvPr id="3" name="Title 2"/>
          <p:cNvSpPr>
            <a:spLocks noGrp="1"/>
          </p:cNvSpPr>
          <p:nvPr>
            <p:ph type="title"/>
          </p:nvPr>
        </p:nvSpPr>
        <p:spPr/>
        <p:txBody>
          <a:bodyPr/>
          <a:lstStyle/>
          <a:p>
            <a:r>
              <a:rPr lang="en-CA" dirty="0" smtClean="0"/>
              <a:t>State of the Question:</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5</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026" name="Picture 2" descr="http://www.servitokss.com/wp-content/uploads/2009/07/man_question_mar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544" y="188640"/>
            <a:ext cx="2724150" cy="3419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276374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411760" y="332656"/>
            <a:ext cx="6096000" cy="3657599"/>
          </a:xfrm>
        </p:spPr>
        <p:txBody>
          <a:bodyPr/>
          <a:lstStyle/>
          <a:p>
            <a:r>
              <a:rPr lang="en-CA" dirty="0" smtClean="0"/>
              <a:t>Is the world really ‘overpopulated?’</a:t>
            </a:r>
          </a:p>
          <a:p>
            <a:r>
              <a:rPr lang="en-CA" dirty="0" smtClean="0"/>
              <a:t>What </a:t>
            </a:r>
            <a:r>
              <a:rPr lang="en-CA" dirty="0" smtClean="0"/>
              <a:t>adverse environmental consequences result from human population?</a:t>
            </a:r>
            <a:endParaRPr lang="en-CA" dirty="0"/>
          </a:p>
        </p:txBody>
      </p:sp>
      <p:sp>
        <p:nvSpPr>
          <p:cNvPr id="3" name="Title 2"/>
          <p:cNvSpPr>
            <a:spLocks noGrp="1"/>
          </p:cNvSpPr>
          <p:nvPr>
            <p:ph type="title"/>
          </p:nvPr>
        </p:nvSpPr>
        <p:spPr/>
        <p:txBody>
          <a:bodyPr/>
          <a:lstStyle/>
          <a:p>
            <a:r>
              <a:rPr lang="en-CA" dirty="0" smtClean="0"/>
              <a:t>Preliminary </a:t>
            </a:r>
            <a:r>
              <a:rPr lang="en-CA" dirty="0" smtClean="0"/>
              <a:t>Questions: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6</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2050" name="Picture 2" descr="http://25.media.tumblr.com/tumblr_lm9ivh6iru1qk5d3ro1_5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8640" y="908720"/>
            <a:ext cx="2315067" cy="16344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92071216"/>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10000"/>
          </a:bodyPr>
          <a:lstStyle/>
          <a:p>
            <a:pPr marL="18288" lvl="0" indent="0">
              <a:buNone/>
            </a:pPr>
            <a:r>
              <a:rPr lang="en-US" dirty="0" smtClean="0">
                <a:effectLst/>
              </a:rPr>
              <a:t>I. Planetary Demography: Fact and Figures</a:t>
            </a:r>
            <a:endParaRPr lang="en-CA" dirty="0">
              <a:effectLst/>
            </a:endParaRPr>
          </a:p>
          <a:p>
            <a:pPr marL="18288" lvl="0" indent="0">
              <a:buNone/>
            </a:pPr>
            <a:r>
              <a:rPr lang="en-US" dirty="0" smtClean="0">
                <a:effectLst/>
              </a:rPr>
              <a:t>II. Malthus</a:t>
            </a:r>
            <a:r>
              <a:rPr lang="en-US" dirty="0">
                <a:effectLst/>
              </a:rPr>
              <a:t>, Ehrlich and the Population Bomb</a:t>
            </a:r>
            <a:endParaRPr lang="en-CA" dirty="0">
              <a:effectLst/>
            </a:endParaRPr>
          </a:p>
          <a:p>
            <a:pPr marL="18288" lvl="0" indent="0">
              <a:buNone/>
            </a:pPr>
            <a:r>
              <a:rPr lang="en-US" dirty="0" smtClean="0">
                <a:effectLst/>
              </a:rPr>
              <a:t>III. The </a:t>
            </a:r>
            <a:r>
              <a:rPr lang="en-US" dirty="0">
                <a:effectLst/>
              </a:rPr>
              <a:t>Club of Rome and Limits to Growth</a:t>
            </a:r>
            <a:endParaRPr lang="en-CA" dirty="0">
              <a:effectLst/>
            </a:endParaRPr>
          </a:p>
          <a:p>
            <a:pPr marL="18288" lvl="0" indent="0">
              <a:buNone/>
            </a:pPr>
            <a:r>
              <a:rPr lang="en-US" dirty="0" smtClean="0">
                <a:effectLst/>
              </a:rPr>
              <a:t>IV. Mexico </a:t>
            </a:r>
            <a:r>
              <a:rPr lang="en-US" dirty="0">
                <a:effectLst/>
              </a:rPr>
              <a:t>and the Green Revolution</a:t>
            </a:r>
            <a:endParaRPr lang="en-CA" dirty="0">
              <a:effectLst/>
            </a:endParaRPr>
          </a:p>
          <a:p>
            <a:pPr marL="18288" lvl="0" indent="0">
              <a:buNone/>
            </a:pPr>
            <a:r>
              <a:rPr lang="en-US" dirty="0" smtClean="0">
                <a:effectLst/>
              </a:rPr>
              <a:t>V. Blue </a:t>
            </a:r>
            <a:r>
              <a:rPr lang="en-US" dirty="0">
                <a:effectLst/>
              </a:rPr>
              <a:t>Gold: Water Scarcity and Conflict</a:t>
            </a:r>
            <a:endParaRPr lang="en-CA" dirty="0">
              <a:effectLst/>
            </a:endParaRPr>
          </a:p>
          <a:p>
            <a:pPr marL="18288" lvl="0" indent="0">
              <a:buNone/>
            </a:pPr>
            <a:r>
              <a:rPr lang="en-US" dirty="0" smtClean="0">
                <a:effectLst/>
              </a:rPr>
              <a:t>VI. Obesity </a:t>
            </a:r>
            <a:r>
              <a:rPr lang="en-US" dirty="0">
                <a:effectLst/>
              </a:rPr>
              <a:t>in Wake of Global Famine</a:t>
            </a:r>
            <a:endParaRPr lang="en-CA" dirty="0">
              <a:effectLst/>
            </a:endParaRPr>
          </a:p>
          <a:p>
            <a:pPr marL="18288" lvl="0" indent="0">
              <a:buNone/>
            </a:pPr>
            <a:r>
              <a:rPr lang="en-US" dirty="0" smtClean="0">
                <a:effectLst/>
              </a:rPr>
              <a:t>VII. Food </a:t>
            </a:r>
            <a:r>
              <a:rPr lang="en-US" dirty="0">
                <a:effectLst/>
              </a:rPr>
              <a:t>Inflation in Age of Limits and Scarcity</a:t>
            </a:r>
            <a:endParaRPr lang="en-CA" dirty="0">
              <a:effectLst/>
            </a:endParaRPr>
          </a:p>
          <a:p>
            <a:pPr marL="18288" indent="0">
              <a:buNone/>
            </a:pPr>
            <a:r>
              <a:rPr lang="en-US" dirty="0">
                <a:effectLst/>
              </a:rPr>
              <a:t>READINGS: PCR Chapter 12</a:t>
            </a:r>
            <a:r>
              <a:rPr lang="en-US" i="1" dirty="0">
                <a:effectLst/>
              </a:rPr>
              <a:t>, </a:t>
            </a:r>
            <a:r>
              <a:rPr lang="en-US" u="sng" dirty="0">
                <a:effectLst/>
                <a:hlinkClick r:id="rId2"/>
              </a:rPr>
              <a:t>Feast and Famine</a:t>
            </a:r>
            <a:r>
              <a:rPr lang="en-US" u="sng" dirty="0">
                <a:effectLst/>
              </a:rPr>
              <a:t>, </a:t>
            </a:r>
            <a:r>
              <a:rPr lang="en-US" u="sng" dirty="0">
                <a:effectLst/>
                <a:hlinkClick r:id="rId3"/>
              </a:rPr>
              <a:t>Mexico birth of Green Revolution</a:t>
            </a:r>
            <a:r>
              <a:rPr lang="en-US" u="sng" dirty="0">
                <a:effectLst/>
              </a:rPr>
              <a:t>, </a:t>
            </a:r>
            <a:endParaRPr lang="en-CA" dirty="0">
              <a:effectLst/>
            </a:endParaRPr>
          </a:p>
          <a:p>
            <a:pPr marL="18288" indent="0">
              <a:buNone/>
            </a:pPr>
            <a:r>
              <a:rPr lang="en-US" dirty="0" smtClean="0">
                <a:effectLst/>
              </a:rPr>
              <a:t>AV</a:t>
            </a:r>
            <a:r>
              <a:rPr lang="en-US" dirty="0">
                <a:effectLst/>
              </a:rPr>
              <a:t>: </a:t>
            </a:r>
            <a:r>
              <a:rPr lang="en-US" u="sng" dirty="0">
                <a:effectLst/>
                <a:hlinkClick r:id="rId4"/>
              </a:rPr>
              <a:t>Bananas</a:t>
            </a:r>
            <a:r>
              <a:rPr lang="en-US" dirty="0">
                <a:effectLst/>
              </a:rPr>
              <a:t>, </a:t>
            </a:r>
            <a:r>
              <a:rPr lang="en-US" u="sng" dirty="0">
                <a:effectLst/>
                <a:hlinkClick r:id="rId5"/>
              </a:rPr>
              <a:t>Blue Gold</a:t>
            </a:r>
            <a:r>
              <a:rPr lang="en-US" dirty="0">
                <a:effectLst/>
              </a:rPr>
              <a:t>, </a:t>
            </a:r>
            <a:r>
              <a:rPr lang="en-US" u="sng" dirty="0">
                <a:effectLst/>
                <a:hlinkClick r:id="rId6"/>
              </a:rPr>
              <a:t>Corporation Bechtel</a:t>
            </a:r>
            <a:r>
              <a:rPr lang="en-US" dirty="0">
                <a:effectLst/>
              </a:rPr>
              <a:t>, </a:t>
            </a:r>
            <a:r>
              <a:rPr lang="en-US" u="sng" dirty="0">
                <a:effectLst/>
                <a:hlinkClick r:id="rId7"/>
              </a:rPr>
              <a:t>World Population</a:t>
            </a:r>
            <a:r>
              <a:rPr lang="en-US" dirty="0">
                <a:effectLst/>
              </a:rPr>
              <a:t>,</a:t>
            </a:r>
            <a:endParaRPr lang="en-CA" dirty="0">
              <a:effectLst/>
            </a:endParaRPr>
          </a:p>
          <a:p>
            <a:pPr marL="18288" indent="0">
              <a:buNone/>
            </a:pPr>
            <a:endParaRPr lang="en-CA" dirty="0"/>
          </a:p>
        </p:txBody>
      </p:sp>
      <p:sp>
        <p:nvSpPr>
          <p:cNvPr id="3" name="Title 2"/>
          <p:cNvSpPr>
            <a:spLocks noGrp="1"/>
          </p:cNvSpPr>
          <p:nvPr>
            <p:ph type="title"/>
          </p:nvPr>
        </p:nvSpPr>
        <p:spPr/>
        <p:txBody>
          <a:bodyPr/>
          <a:lstStyle/>
          <a:p>
            <a:r>
              <a:rPr lang="en-CA" dirty="0" smtClean="0"/>
              <a:t>Lecture Outline</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7</a:t>
            </a:fld>
            <a:endParaRPr lang="en-US" dirty="0"/>
          </a:p>
        </p:txBody>
      </p:sp>
      <p:sp>
        <p:nvSpPr>
          <p:cNvPr id="6" name="Footer Placeholder 5"/>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2195193171"/>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27587" y="404664"/>
            <a:ext cx="3819525" cy="3657599"/>
          </a:xfrm>
        </p:spPr>
        <p:txBody>
          <a:bodyPr>
            <a:normAutofit fontScale="92500" lnSpcReduction="20000"/>
          </a:bodyPr>
          <a:lstStyle/>
          <a:p>
            <a:pPr marL="18288" indent="0">
              <a:buNone/>
            </a:pPr>
            <a:r>
              <a:rPr lang="en-CA" dirty="0" smtClean="0"/>
              <a:t>From a planetary perspective The human species has been a stunning success.  Our numbers are a reflection of our triumph in the survival of the fittest battle.  We have through our technology been able to dramatically increase our numbers, but from an evolutionary frame our success is both very dramatic and very recent.  Human population has exploded over the twentieth century after a dramatic uptick following the Industrial Revolution.</a:t>
            </a:r>
            <a:endParaRPr lang="en-CA" dirty="0"/>
          </a:p>
        </p:txBody>
      </p:sp>
      <p:sp>
        <p:nvSpPr>
          <p:cNvPr id="3" name="Title 2"/>
          <p:cNvSpPr>
            <a:spLocks noGrp="1"/>
          </p:cNvSpPr>
          <p:nvPr>
            <p:ph type="title"/>
          </p:nvPr>
        </p:nvSpPr>
        <p:spPr>
          <a:xfrm>
            <a:off x="818108" y="5013176"/>
            <a:ext cx="7543800" cy="914400"/>
          </a:xfrm>
        </p:spPr>
        <p:txBody>
          <a:bodyPr/>
          <a:lstStyle/>
          <a:p>
            <a:r>
              <a:rPr lang="en-CA" dirty="0" smtClean="0"/>
              <a:t>I. </a:t>
            </a:r>
            <a:r>
              <a:rPr lang="en-CA" dirty="0" smtClean="0">
                <a:hlinkClick r:id="rId2"/>
              </a:rPr>
              <a:t>Historical </a:t>
            </a:r>
            <a:r>
              <a:rPr lang="en-CA" dirty="0" smtClean="0">
                <a:hlinkClick r:id="rId2"/>
              </a:rPr>
              <a:t>Demography</a:t>
            </a:r>
            <a:r>
              <a:rPr lang="en-CA" dirty="0" smtClean="0"/>
              <a:t> (2:00)</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8</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026" name="Picture 2" descr="http://static.enotes.com/images/public-health/eph_02_img0054.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539" y="620688"/>
            <a:ext cx="4410075" cy="32766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9844557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43808" y="280418"/>
            <a:ext cx="6096000" cy="3657599"/>
          </a:xfrm>
        </p:spPr>
        <p:txBody>
          <a:bodyPr>
            <a:normAutofit fontScale="92500" lnSpcReduction="20000"/>
          </a:bodyPr>
          <a:lstStyle/>
          <a:p>
            <a:pPr marL="18288" indent="0">
              <a:buNone/>
            </a:pPr>
            <a:r>
              <a:rPr lang="en-CA" dirty="0" smtClean="0"/>
              <a:t>The human population, like that of other species, has been punctuated by several episodes that caused mass mortality; climate change, natural disasters, world wars, ecological collapse, and infectious diseases.   Except for climate change at the dawn of man that pushed our numbers to perhaps 30,000, these pressure events were localize and did not impact the overall global demographic trends towards expansion.  Despite serious local degradation that pushed down local carrying capacity,  </a:t>
            </a:r>
            <a:r>
              <a:rPr lang="en-CA" dirty="0" smtClean="0"/>
              <a:t>exhausting half of the carbon </a:t>
            </a:r>
            <a:r>
              <a:rPr lang="en-CA" dirty="0" smtClean="0"/>
              <a:t>in the Earth’s top soil since the Neo-Lithic Revolution, </a:t>
            </a:r>
            <a:r>
              <a:rPr lang="en-CA" dirty="0" smtClean="0"/>
              <a:t>the </a:t>
            </a:r>
            <a:r>
              <a:rPr lang="en-CA" dirty="0" smtClean="0"/>
              <a:t>human species has been able to increase by expanding to new areas and developing new crops and technologies that raise our population threshold. </a:t>
            </a:r>
            <a:endParaRPr lang="en-CA" dirty="0"/>
          </a:p>
        </p:txBody>
      </p:sp>
      <p:sp>
        <p:nvSpPr>
          <p:cNvPr id="3" name="Title 2"/>
          <p:cNvSpPr>
            <a:spLocks noGrp="1"/>
          </p:cNvSpPr>
          <p:nvPr>
            <p:ph type="title"/>
          </p:nvPr>
        </p:nvSpPr>
        <p:spPr>
          <a:xfrm>
            <a:off x="827584" y="5229200"/>
            <a:ext cx="7543800" cy="914400"/>
          </a:xfrm>
        </p:spPr>
        <p:txBody>
          <a:bodyPr/>
          <a:lstStyle/>
          <a:p>
            <a:r>
              <a:rPr lang="en-CA" dirty="0" smtClean="0"/>
              <a:t>Population and Pressure Events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9</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3074" name="Picture 2" descr="http://geology.com/volcanoes/vesuvius/pompei-garden-of-fugitive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0"/>
            <a:ext cx="2353809" cy="345638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23528" y="3507432"/>
            <a:ext cx="2520280" cy="923330"/>
          </a:xfrm>
          <a:prstGeom prst="rect">
            <a:avLst/>
          </a:prstGeom>
          <a:noFill/>
        </p:spPr>
        <p:txBody>
          <a:bodyPr wrap="square" rtlCol="0">
            <a:spAutoFit/>
          </a:bodyPr>
          <a:lstStyle/>
          <a:p>
            <a:r>
              <a:rPr lang="en-CA" dirty="0" smtClean="0">
                <a:hlinkClick r:id="rId3"/>
              </a:rPr>
              <a:t>Pompeii</a:t>
            </a:r>
            <a:r>
              <a:rPr lang="en-CA" dirty="0" smtClean="0"/>
              <a:t>; 90% mortality in 15 KM radius.</a:t>
            </a:r>
            <a:endParaRPr lang="en-CA" dirty="0"/>
          </a:p>
        </p:txBody>
      </p:sp>
    </p:spTree>
    <p:extLst>
      <p:ext uri="{BB962C8B-B14F-4D97-AF65-F5344CB8AC3E}">
        <p14:creationId xmlns:p14="http://schemas.microsoft.com/office/powerpoint/2010/main" val="3892865730"/>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229764" y="2593460"/>
            <a:ext cx="2661444" cy="3371674"/>
          </a:xfrm>
        </p:spPr>
        <p:txBody>
          <a:bodyPr>
            <a:normAutofit/>
          </a:bodyPr>
          <a:lstStyle/>
          <a:p>
            <a:pPr marL="18288" indent="0">
              <a:buNone/>
            </a:pPr>
            <a:r>
              <a:rPr lang="en-CA" dirty="0" smtClean="0"/>
              <a:t>Population pyramids provide a graphic image of statics that help us to understand at a glance the evolution of the human population in various states on Earth. </a:t>
            </a:r>
            <a:endParaRPr lang="en-CA" dirty="0"/>
          </a:p>
        </p:txBody>
      </p:sp>
      <p:sp>
        <p:nvSpPr>
          <p:cNvPr id="3" name="Title 2"/>
          <p:cNvSpPr>
            <a:spLocks noGrp="1"/>
          </p:cNvSpPr>
          <p:nvPr>
            <p:ph type="title"/>
          </p:nvPr>
        </p:nvSpPr>
        <p:spPr>
          <a:xfrm>
            <a:off x="31151" y="3284984"/>
            <a:ext cx="7543800" cy="914400"/>
          </a:xfrm>
        </p:spPr>
        <p:txBody>
          <a:bodyPr/>
          <a:lstStyle/>
          <a:p>
            <a:r>
              <a:rPr lang="en-CA" dirty="0" smtClean="0"/>
              <a:t>Population Growth Factors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10</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4098" name="Picture 2" descr="http://upload.wikimedia.org/wikipedia/commons/0/07/Pyramide_Kenya.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443992"/>
            <a:ext cx="2596817" cy="1800200"/>
          </a:xfrm>
          <a:prstGeom prst="rect">
            <a:avLst/>
          </a:prstGeom>
          <a:noFill/>
          <a:extLst>
            <a:ext uri="{909E8E84-426E-40DD-AFC4-6F175D3DCCD1}">
              <a14:hiddenFill xmlns:a14="http://schemas.microsoft.com/office/drawing/2010/main">
                <a:solidFill>
                  <a:srgbClr val="FFFFFF"/>
                </a:solidFill>
              </a14:hiddenFill>
            </a:ext>
          </a:extLst>
        </p:spPr>
      </p:pic>
      <p:pic>
        <p:nvPicPr>
          <p:cNvPr id="4100" name="Picture 4" descr="http://upload.wikimedia.org/wikipedia/commons/7/7b/Belgium_population_pyramid_2005.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347864" y="627336"/>
            <a:ext cx="2862262" cy="143351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611560" y="2462270"/>
            <a:ext cx="7704856" cy="369332"/>
          </a:xfrm>
          <a:prstGeom prst="rect">
            <a:avLst/>
          </a:prstGeom>
          <a:noFill/>
        </p:spPr>
        <p:txBody>
          <a:bodyPr wrap="square" rtlCol="0">
            <a:spAutoFit/>
          </a:bodyPr>
          <a:lstStyle/>
          <a:p>
            <a:r>
              <a:rPr lang="en-CA" dirty="0" smtClean="0"/>
              <a:t>Kenya				Belgium</a:t>
            </a:r>
            <a:endParaRPr lang="en-CA" dirty="0"/>
          </a:p>
        </p:txBody>
      </p:sp>
      <p:pic>
        <p:nvPicPr>
          <p:cNvPr id="4102" name="Picture 6" descr="http://atlas.nrcan.gc.ca/auth/english/maps/peopleandsociety/age/age1996/can_graph.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210126" y="47057"/>
            <a:ext cx="2681082" cy="2013791"/>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6722575" y="2244192"/>
            <a:ext cx="1656184" cy="369332"/>
          </a:xfrm>
          <a:prstGeom prst="rect">
            <a:avLst/>
          </a:prstGeom>
          <a:noFill/>
        </p:spPr>
        <p:txBody>
          <a:bodyPr wrap="square" rtlCol="0">
            <a:spAutoFit/>
          </a:bodyPr>
          <a:lstStyle/>
          <a:p>
            <a:r>
              <a:rPr lang="en-CA" dirty="0" smtClean="0"/>
              <a:t>Canada</a:t>
            </a:r>
            <a:endParaRPr lang="en-CA" dirty="0"/>
          </a:p>
        </p:txBody>
      </p:sp>
      <p:sp>
        <p:nvSpPr>
          <p:cNvPr id="9" name="TextBox 8"/>
          <p:cNvSpPr txBox="1"/>
          <p:nvPr/>
        </p:nvSpPr>
        <p:spPr>
          <a:xfrm>
            <a:off x="251520" y="4365104"/>
            <a:ext cx="5760640" cy="646331"/>
          </a:xfrm>
          <a:prstGeom prst="rect">
            <a:avLst/>
          </a:prstGeom>
          <a:noFill/>
        </p:spPr>
        <p:txBody>
          <a:bodyPr wrap="square" rtlCol="0">
            <a:spAutoFit/>
          </a:bodyPr>
          <a:lstStyle/>
          <a:p>
            <a:r>
              <a:rPr lang="en-CA" dirty="0" smtClean="0"/>
              <a:t>Net population growth is a combination of the </a:t>
            </a:r>
            <a:r>
              <a:rPr lang="en-CA" dirty="0" err="1"/>
              <a:t>n</a:t>
            </a:r>
            <a:r>
              <a:rPr lang="en-CA" dirty="0" err="1" smtClean="0"/>
              <a:t>atality</a:t>
            </a:r>
            <a:r>
              <a:rPr lang="en-CA" dirty="0" smtClean="0"/>
              <a:t> or birth rate, longevity, and the mortality rate.</a:t>
            </a:r>
            <a:endParaRPr lang="en-CA" dirty="0"/>
          </a:p>
        </p:txBody>
      </p:sp>
    </p:spTree>
    <p:extLst>
      <p:ext uri="{BB962C8B-B14F-4D97-AF65-F5344CB8AC3E}">
        <p14:creationId xmlns:p14="http://schemas.microsoft.com/office/powerpoint/2010/main" val="28756855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43808" y="476672"/>
            <a:ext cx="6096000" cy="3657599"/>
          </a:xfrm>
        </p:spPr>
        <p:txBody>
          <a:bodyPr>
            <a:normAutofit fontScale="92500"/>
          </a:bodyPr>
          <a:lstStyle/>
          <a:p>
            <a:pPr marL="18288" indent="0">
              <a:buNone/>
            </a:pPr>
            <a:r>
              <a:rPr lang="en-CA" dirty="0" smtClean="0"/>
              <a:t>The Industrial Revolution provoked a population explosion beyond past limits in Western Europe.  Despite social commentators like Charles Dickens, and the notable pollution in industrial slums, demographic information reveals a steady increase in industrial Britain’s population.  The largest factor spurring population growth was a sharp decline in the mortality rate, first under the impulse of public health initiatives,  and second under greater food production generated in colonies.  As a result the Western World’s share of the world population reached its peak around 1900.</a:t>
            </a:r>
            <a:endParaRPr lang="en-CA" dirty="0"/>
          </a:p>
        </p:txBody>
      </p:sp>
      <p:sp>
        <p:nvSpPr>
          <p:cNvPr id="3" name="Title 2"/>
          <p:cNvSpPr>
            <a:spLocks noGrp="1"/>
          </p:cNvSpPr>
          <p:nvPr>
            <p:ph type="title"/>
          </p:nvPr>
        </p:nvSpPr>
        <p:spPr>
          <a:xfrm>
            <a:off x="539552" y="4509120"/>
            <a:ext cx="8259256" cy="914400"/>
          </a:xfrm>
        </p:spPr>
        <p:txBody>
          <a:bodyPr/>
          <a:lstStyle/>
          <a:p>
            <a:r>
              <a:rPr lang="en-CA" dirty="0" smtClean="0"/>
              <a:t>The West and the Industrial Revolution 1780-1920</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11</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4098" name="Picture 2" descr="http://ourhistoryclass.files.wordpress.com/2009/11/urban_slum.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flipH="1">
            <a:off x="-180528" y="692695"/>
            <a:ext cx="2876923" cy="219194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79512" y="2996952"/>
            <a:ext cx="2304256" cy="369332"/>
          </a:xfrm>
          <a:prstGeom prst="rect">
            <a:avLst/>
          </a:prstGeom>
          <a:noFill/>
        </p:spPr>
        <p:txBody>
          <a:bodyPr wrap="square" rtlCol="0">
            <a:spAutoFit/>
          </a:bodyPr>
          <a:lstStyle/>
          <a:p>
            <a:r>
              <a:rPr lang="en-CA" dirty="0" smtClean="0"/>
              <a:t>Industrial Slum</a:t>
            </a:r>
            <a:endParaRPr lang="en-CA" dirty="0"/>
          </a:p>
        </p:txBody>
      </p:sp>
    </p:spTree>
    <p:extLst>
      <p:ext uri="{BB962C8B-B14F-4D97-AF65-F5344CB8AC3E}">
        <p14:creationId xmlns:p14="http://schemas.microsoft.com/office/powerpoint/2010/main" val="380176680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644008" y="116632"/>
            <a:ext cx="4105652" cy="4039343"/>
          </a:xfrm>
        </p:spPr>
        <p:txBody>
          <a:bodyPr>
            <a:normAutofit fontScale="92500" lnSpcReduction="10000"/>
          </a:bodyPr>
          <a:lstStyle/>
          <a:p>
            <a:pPr marL="18288" indent="0">
              <a:buNone/>
            </a:pPr>
            <a:r>
              <a:rPr lang="en-CA" dirty="0" smtClean="0"/>
              <a:t>Postwar (1945) population growth has been primarily powered by advances in the developing world.   The key catalyst was not a rise in the birth rates, but a sharp drop in the mortality rates given the introduction of Western medicines, antibiotics, and more effective treatment of infectious diseases; malaria, small pox, polio, and others.   Although global birth rates have decreased since 1970 world population growth has accelerated.  </a:t>
            </a:r>
            <a:r>
              <a:rPr lang="en-CA" dirty="0" smtClean="0">
                <a:hlinkClick r:id="rId2"/>
              </a:rPr>
              <a:t>How do you explain this</a:t>
            </a:r>
            <a:r>
              <a:rPr lang="en-CA" dirty="0" smtClean="0"/>
              <a:t>?</a:t>
            </a:r>
            <a:endParaRPr lang="en-CA" dirty="0"/>
          </a:p>
        </p:txBody>
      </p:sp>
      <p:sp>
        <p:nvSpPr>
          <p:cNvPr id="3" name="Title 2"/>
          <p:cNvSpPr>
            <a:spLocks noGrp="1"/>
          </p:cNvSpPr>
          <p:nvPr>
            <p:ph type="title"/>
          </p:nvPr>
        </p:nvSpPr>
        <p:spPr/>
        <p:txBody>
          <a:bodyPr/>
          <a:lstStyle/>
          <a:p>
            <a:r>
              <a:rPr lang="en-CA" dirty="0" smtClean="0"/>
              <a:t>Western World and Developing World</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12</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5122" name="Picture 2" descr="http://www.wrsc.org/sites/default/files/images/2012/worldpopulationgrowth2050_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332656"/>
            <a:ext cx="4123948" cy="2880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799430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0" y="116632"/>
            <a:ext cx="4320480" cy="4824536"/>
          </a:xfrm>
        </p:spPr>
        <p:txBody>
          <a:bodyPr>
            <a:normAutofit fontScale="92500"/>
          </a:bodyPr>
          <a:lstStyle/>
          <a:p>
            <a:pPr marL="18288" indent="0">
              <a:buNone/>
            </a:pPr>
            <a:r>
              <a:rPr lang="en-CA" dirty="0" smtClean="0"/>
              <a:t>Global population numbers can obscure substantial continental and local differences.  Today global population density is quite unequal.  The majority of the world’s population is clustered in South Asia, particularly China and India, the East Coast of North America, and Northwestern Europe.  The Americas, Australia, and Africa are less densely populated.  Obviously, the pressure population exerts on the environment is not uniform, given that a global system of enables the importing of food and resources from peripheral areas.</a:t>
            </a:r>
            <a:endParaRPr lang="en-CA" dirty="0"/>
          </a:p>
        </p:txBody>
      </p:sp>
      <p:sp>
        <p:nvSpPr>
          <p:cNvPr id="3" name="Title 2"/>
          <p:cNvSpPr>
            <a:spLocks noGrp="1"/>
          </p:cNvSpPr>
          <p:nvPr>
            <p:ph type="title"/>
          </p:nvPr>
        </p:nvSpPr>
        <p:spPr/>
        <p:txBody>
          <a:bodyPr/>
          <a:lstStyle/>
          <a:p>
            <a:r>
              <a:rPr lang="en-CA" dirty="0" smtClean="0"/>
              <a:t>Population Density</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13</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6146" name="Picture 2" descr="http://www.sustainablescale.org/images/uploaded/Population/Population%20by%20Reg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332656"/>
            <a:ext cx="4127051" cy="250847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251520" y="3284984"/>
            <a:ext cx="3744416" cy="923330"/>
          </a:xfrm>
          <a:prstGeom prst="rect">
            <a:avLst/>
          </a:prstGeom>
          <a:noFill/>
        </p:spPr>
        <p:txBody>
          <a:bodyPr wrap="square" rtlCol="0">
            <a:spAutoFit/>
          </a:bodyPr>
          <a:lstStyle/>
          <a:p>
            <a:r>
              <a:rPr lang="en-CA" dirty="0" smtClean="0"/>
              <a:t>Based on this map, which continent is the most and which is the least ‘overpopulated’?</a:t>
            </a:r>
            <a:endParaRPr lang="en-CA" dirty="0"/>
          </a:p>
        </p:txBody>
      </p:sp>
    </p:spTree>
    <p:extLst>
      <p:ext uri="{BB962C8B-B14F-4D97-AF65-F5344CB8AC3E}">
        <p14:creationId xmlns:p14="http://schemas.microsoft.com/office/powerpoint/2010/main" val="371967157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462842" y="0"/>
            <a:ext cx="3657600" cy="5976664"/>
          </a:xfrm>
        </p:spPr>
        <p:txBody>
          <a:bodyPr>
            <a:normAutofit fontScale="85000" lnSpcReduction="20000"/>
          </a:bodyPr>
          <a:lstStyle/>
          <a:p>
            <a:pPr marL="18288" indent="0">
              <a:buNone/>
            </a:pPr>
            <a:r>
              <a:rPr lang="en-CA" dirty="0" smtClean="0"/>
              <a:t>Population growth in the developing world mirrors, in general, the pattern of growth experienced in the Western World during the process of industrialization, with a sharply rising population for three generations, followed by a leveling off as birth rates drop to a replacement level.</a:t>
            </a:r>
          </a:p>
          <a:p>
            <a:pPr marL="18288" indent="0">
              <a:buNone/>
            </a:pPr>
            <a:r>
              <a:rPr lang="en-CA" b="1" dirty="0" smtClean="0"/>
              <a:t>Catch Up Effect</a:t>
            </a:r>
            <a:r>
              <a:rPr lang="en-CA" dirty="0" smtClean="0"/>
              <a:t>: Many argue that population growth in the developing world is no big deal because the ‘explosion’ is a natural by product of the historical process of industrialization and that as people move to cities the national population will level off.</a:t>
            </a:r>
          </a:p>
          <a:p>
            <a:pPr marL="18288" indent="0">
              <a:buNone/>
            </a:pPr>
            <a:r>
              <a:rPr lang="en-CA" b="1" dirty="0" smtClean="0"/>
              <a:t>Leveling Off</a:t>
            </a:r>
            <a:r>
              <a:rPr lang="en-CA" dirty="0" smtClean="0"/>
              <a:t>: Currently the global population growth rate is decelerating, but population growth will continue to increase until the end of the 21</a:t>
            </a:r>
            <a:r>
              <a:rPr lang="en-CA" baseline="30000" dirty="0" smtClean="0"/>
              <a:t>st</a:t>
            </a:r>
            <a:r>
              <a:rPr lang="en-CA" dirty="0" smtClean="0"/>
              <a:t> century barring a drastic event. </a:t>
            </a:r>
            <a:endParaRPr lang="en-CA" dirty="0"/>
          </a:p>
        </p:txBody>
      </p:sp>
      <p:sp>
        <p:nvSpPr>
          <p:cNvPr id="3" name="Title 2"/>
          <p:cNvSpPr>
            <a:spLocks noGrp="1"/>
          </p:cNvSpPr>
          <p:nvPr>
            <p:ph type="title"/>
          </p:nvPr>
        </p:nvSpPr>
        <p:spPr>
          <a:xfrm>
            <a:off x="395536" y="4869160"/>
            <a:ext cx="5328592" cy="914400"/>
          </a:xfrm>
        </p:spPr>
        <p:txBody>
          <a:bodyPr/>
          <a:lstStyle/>
          <a:p>
            <a:r>
              <a:rPr lang="en-CA" dirty="0" smtClean="0"/>
              <a:t>Urbanization and World Population</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14</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1266" name="Picture 2" descr="http://www.americanthinker.com/blog/Human%20populati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79512" y="332656"/>
            <a:ext cx="5283330" cy="37444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654231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99992" y="15156"/>
            <a:ext cx="4752528" cy="3657599"/>
          </a:xfrm>
        </p:spPr>
        <p:txBody>
          <a:bodyPr>
            <a:normAutofit fontScale="85000" lnSpcReduction="20000"/>
          </a:bodyPr>
          <a:lstStyle/>
          <a:p>
            <a:r>
              <a:rPr lang="en-CA" dirty="0" smtClean="0"/>
              <a:t>In many developing countries, population growth has been centered in the largest metropolitan areas, in particular the national capital.  Throughout the developing world rural migration from 1970-1980s precipitated the formation of ‘mega-cities’ formally those with populations of five million.  Megacities are representative of a development process in which rural development stimulated rural migration to large metropolitan areas.  </a:t>
            </a:r>
            <a:r>
              <a:rPr lang="en-CA" b="1" dirty="0" smtClean="0"/>
              <a:t>Mega cities </a:t>
            </a:r>
            <a:r>
              <a:rPr lang="en-CA" dirty="0" smtClean="0"/>
              <a:t>grew spontaneously with little planning and many new shanty town suburbs do not have access to sewer and fresh water, sometimes even electricity.</a:t>
            </a:r>
            <a:endParaRPr lang="en-CA" dirty="0"/>
          </a:p>
        </p:txBody>
      </p:sp>
      <p:sp>
        <p:nvSpPr>
          <p:cNvPr id="3" name="Title 2"/>
          <p:cNvSpPr>
            <a:spLocks noGrp="1"/>
          </p:cNvSpPr>
          <p:nvPr>
            <p:ph type="title"/>
          </p:nvPr>
        </p:nvSpPr>
        <p:spPr/>
        <p:txBody>
          <a:bodyPr/>
          <a:lstStyle/>
          <a:p>
            <a:r>
              <a:rPr lang="en-CA" dirty="0" smtClean="0"/>
              <a:t>Mega-Cities in the Developing World</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15</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7410" name="Picture 2" descr="http://mcenterdrexel.files.wordpress.com/2010/06/mc-2015-pgm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2536" y="692696"/>
            <a:ext cx="4904542" cy="2931766"/>
          </a:xfrm>
          <a:prstGeom prst="rect">
            <a:avLst/>
          </a:prstGeom>
          <a:noFill/>
          <a:extLst>
            <a:ext uri="{909E8E84-426E-40DD-AFC4-6F175D3DCCD1}">
              <a14:hiddenFill xmlns:a14="http://schemas.microsoft.com/office/drawing/2010/main">
                <a:solidFill>
                  <a:srgbClr val="FFFFFF"/>
                </a:solidFill>
              </a14:hiddenFill>
            </a:ext>
          </a:extLst>
        </p:spPr>
      </p:pic>
      <p:pic>
        <p:nvPicPr>
          <p:cNvPr id="7170" name="Picture 2" descr="http://ngm.nationalgeographic.com/ngm/0211/feature3/images/ft_hdr.3.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516216" y="4149080"/>
            <a:ext cx="2221282" cy="15080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299868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851920" y="0"/>
            <a:ext cx="5184576" cy="4365104"/>
          </a:xfrm>
        </p:spPr>
        <p:txBody>
          <a:bodyPr>
            <a:normAutofit fontScale="77500" lnSpcReduction="20000"/>
          </a:bodyPr>
          <a:lstStyle/>
          <a:p>
            <a:pPr marL="18288" indent="0">
              <a:buNone/>
            </a:pPr>
            <a:r>
              <a:rPr lang="en-CA" dirty="0" smtClean="0"/>
              <a:t>*Most of the postwar population growth took place in Asia, particularly South East Asia and China, because while the growth rate was not as high as in other world regions, the area already had a high population density.</a:t>
            </a:r>
            <a:endParaRPr lang="en-CA" dirty="0"/>
          </a:p>
          <a:p>
            <a:pPr marL="18288" indent="0">
              <a:buNone/>
            </a:pPr>
            <a:r>
              <a:rPr lang="en-CA" dirty="0" smtClean="0"/>
              <a:t>*Postwar Africa experienced the highest rate of growth, and while growth rates remained high, the population density in sub-Saharan Africa was relatively low to begin with, while generally speaking the environment, soils, and resources are sufficient to enable these states to feed themselves.</a:t>
            </a:r>
          </a:p>
          <a:p>
            <a:pPr marL="18288" indent="0">
              <a:buNone/>
            </a:pPr>
            <a:r>
              <a:rPr lang="en-CA" dirty="0" smtClean="0"/>
              <a:t>*Population growth in the Middle East is the most dangerous, not only because of explosive growth rates, but because these populations are highly vulnerable in the future given their lack of agriculture and fresh water resources.</a:t>
            </a:r>
          </a:p>
          <a:p>
            <a:pPr marL="18288" indent="0">
              <a:buNone/>
            </a:pPr>
            <a:r>
              <a:rPr lang="en-CA" dirty="0" smtClean="0"/>
              <a:t>In Latin America modest population growth rates have steadily increased the population, which can in larger measure be supported by local resources, but most of the population growth has taken place in cities which struggle to provide basic services for the underclass.</a:t>
            </a:r>
            <a:endParaRPr lang="en-CA" dirty="0"/>
          </a:p>
        </p:txBody>
      </p:sp>
      <p:sp>
        <p:nvSpPr>
          <p:cNvPr id="3" name="Title 2"/>
          <p:cNvSpPr>
            <a:spLocks noGrp="1"/>
          </p:cNvSpPr>
          <p:nvPr>
            <p:ph type="title"/>
          </p:nvPr>
        </p:nvSpPr>
        <p:spPr>
          <a:xfrm>
            <a:off x="251520" y="5589240"/>
            <a:ext cx="8763312" cy="914400"/>
          </a:xfrm>
        </p:spPr>
        <p:txBody>
          <a:bodyPr/>
          <a:lstStyle/>
          <a:p>
            <a:r>
              <a:rPr lang="en-CA" dirty="0" smtClean="0"/>
              <a:t>Postwar Population Explosion:  Regional Trends and Perspectives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16</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7170" name="Picture 2" descr="http://cominganarchy.com/wordpress/wp-content/uploads/2008/11/global-trends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92" y="101625"/>
            <a:ext cx="3888432" cy="276856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53628" y="2961818"/>
            <a:ext cx="3528392" cy="646331"/>
          </a:xfrm>
          <a:prstGeom prst="rect">
            <a:avLst/>
          </a:prstGeom>
          <a:noFill/>
        </p:spPr>
        <p:txBody>
          <a:bodyPr wrap="square" rtlCol="0">
            <a:spAutoFit/>
          </a:bodyPr>
          <a:lstStyle/>
          <a:p>
            <a:r>
              <a:rPr lang="en-CA" dirty="0" smtClean="0"/>
              <a:t>The water limit to development and human population.</a:t>
            </a:r>
            <a:endParaRPr lang="en-CA" dirty="0"/>
          </a:p>
        </p:txBody>
      </p:sp>
    </p:spTree>
    <p:extLst>
      <p:ext uri="{BB962C8B-B14F-4D97-AF65-F5344CB8AC3E}">
        <p14:creationId xmlns:p14="http://schemas.microsoft.com/office/powerpoint/2010/main" val="250357937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99992" y="332656"/>
            <a:ext cx="4377680" cy="4680520"/>
          </a:xfrm>
        </p:spPr>
        <p:txBody>
          <a:bodyPr>
            <a:normAutofit fontScale="92500" lnSpcReduction="20000"/>
          </a:bodyPr>
          <a:lstStyle/>
          <a:p>
            <a:r>
              <a:rPr lang="en-CA" dirty="0" smtClean="0"/>
              <a:t>In general, population adds to the GDP given that every unit of labor will increase national output.</a:t>
            </a:r>
          </a:p>
          <a:p>
            <a:r>
              <a:rPr lang="en-CA" dirty="0" smtClean="0"/>
              <a:t>In countries with low economic growth or limited resources, population growth will actually make the state poorer on a relative or per capita basis.</a:t>
            </a:r>
          </a:p>
          <a:p>
            <a:r>
              <a:rPr lang="en-CA" dirty="0" smtClean="0"/>
              <a:t>Population growth in the Middle East and Sub-Saharan Africa has made these regions poorer than they were in 1960 during the ‘developmental decade.’</a:t>
            </a:r>
          </a:p>
          <a:p>
            <a:r>
              <a:rPr lang="en-CA" dirty="0" smtClean="0"/>
              <a:t>Asia has generally fared better with family planning than Africa and the Middle East, but there are lots of national exceptions.</a:t>
            </a:r>
            <a:endParaRPr lang="en-CA" dirty="0"/>
          </a:p>
        </p:txBody>
      </p:sp>
      <p:sp>
        <p:nvSpPr>
          <p:cNvPr id="3" name="Title 2"/>
          <p:cNvSpPr>
            <a:spLocks noGrp="1"/>
          </p:cNvSpPr>
          <p:nvPr>
            <p:ph type="title"/>
          </p:nvPr>
        </p:nvSpPr>
        <p:spPr/>
        <p:txBody>
          <a:bodyPr/>
          <a:lstStyle/>
          <a:p>
            <a:r>
              <a:rPr lang="en-CA" dirty="0" smtClean="0"/>
              <a:t>Population and GDP</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17</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9218" name="Picture 2" descr="http://statinfo.biz/Charts/107/gross_domestic_product_gdp_per_capita_usd_saudi_arabia_213178.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388" y="116632"/>
            <a:ext cx="4418856" cy="294590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262856" y="3128244"/>
            <a:ext cx="4176464" cy="1754326"/>
          </a:xfrm>
          <a:prstGeom prst="rect">
            <a:avLst/>
          </a:prstGeom>
          <a:noFill/>
        </p:spPr>
        <p:txBody>
          <a:bodyPr wrap="square" rtlCol="0">
            <a:spAutoFit/>
          </a:bodyPr>
          <a:lstStyle/>
          <a:p>
            <a:r>
              <a:rPr lang="en-CA" dirty="0" smtClean="0"/>
              <a:t>Saudi Arabia’s GDP has increased in recent years with the rising price of oil, but over the last thirty years its GDP/per capita has lost ground because population growth has outstripped economic growth.</a:t>
            </a:r>
            <a:endParaRPr lang="en-CA" dirty="0"/>
          </a:p>
        </p:txBody>
      </p:sp>
    </p:spTree>
    <p:extLst>
      <p:ext uri="{BB962C8B-B14F-4D97-AF65-F5344CB8AC3E}">
        <p14:creationId xmlns:p14="http://schemas.microsoft.com/office/powerpoint/2010/main" val="395899533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793182" y="404664"/>
            <a:ext cx="6096000" cy="3657599"/>
          </a:xfrm>
        </p:spPr>
        <p:txBody>
          <a:bodyPr>
            <a:normAutofit fontScale="92500"/>
          </a:bodyPr>
          <a:lstStyle/>
          <a:p>
            <a:pPr marL="18288" indent="0">
              <a:buNone/>
            </a:pPr>
            <a:r>
              <a:rPr lang="en-CA" dirty="0" smtClean="0"/>
              <a:t>In the developing world, the decision to have children is a complex decision that factors in economic realities with cultural heritage.  Many people in the developing world have no old age security systems, so children are essentially their retirement plan.  In addition, birth rates are higher in the countryside, where farm families often depend on the labor of children to survive.  Typically, urban living creates economic conditions that discourage large families, but in many cultures children still have a significance and the state’s involvement in family planning and birth control is highly variable.</a:t>
            </a:r>
            <a:endParaRPr lang="en-CA" dirty="0"/>
          </a:p>
        </p:txBody>
      </p:sp>
      <p:sp>
        <p:nvSpPr>
          <p:cNvPr id="3" name="Title 2"/>
          <p:cNvSpPr>
            <a:spLocks noGrp="1"/>
          </p:cNvSpPr>
          <p:nvPr>
            <p:ph type="title"/>
          </p:nvPr>
        </p:nvSpPr>
        <p:spPr/>
        <p:txBody>
          <a:bodyPr/>
          <a:lstStyle/>
          <a:p>
            <a:r>
              <a:rPr lang="en-CA" dirty="0" smtClean="0"/>
              <a:t>Fecundity and Culture</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18</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8434" name="Picture 2" descr="http://wwwdelivery.superstock.com/WI/223/1850/PreviewComp/SuperStock_1850-1697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908720"/>
            <a:ext cx="2541662" cy="1706545"/>
          </a:xfrm>
          <a:prstGeom prst="rect">
            <a:avLst/>
          </a:prstGeom>
          <a:noFill/>
          <a:extLst>
            <a:ext uri="{909E8E84-426E-40DD-AFC4-6F175D3DCCD1}">
              <a14:hiddenFill xmlns:a14="http://schemas.microsoft.com/office/drawing/2010/main">
                <a:solidFill>
                  <a:srgbClr val="FFFFFF"/>
                </a:solidFill>
              </a14:hiddenFill>
            </a:ext>
          </a:extLst>
        </p:spPr>
      </p:pic>
      <p:pic>
        <p:nvPicPr>
          <p:cNvPr id="8194" name="Picture 2" descr="http://www.unmultimedia.org/radio/english/wp-content/uploads/2012/07/fphomepage.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41530" y="2708920"/>
            <a:ext cx="2361642" cy="202426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511573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33565" y="77986"/>
            <a:ext cx="4367808" cy="3657599"/>
          </a:xfrm>
        </p:spPr>
        <p:txBody>
          <a:bodyPr>
            <a:normAutofit lnSpcReduction="10000"/>
          </a:bodyPr>
          <a:lstStyle/>
          <a:p>
            <a:pPr marL="18288" indent="0">
              <a:buNone/>
            </a:pPr>
            <a:r>
              <a:rPr lang="en-CA" dirty="0" smtClean="0"/>
              <a:t>The success of family planning policies across the developing world is highly variable, reflecting cross cultural differences in terms of how children are viewed, as well as divergent commitment among national governments to support such policies.  Many African states lack the resources to support family planning initiatives and foreign aid has fallen 300% short of UN targets.  </a:t>
            </a:r>
            <a:endParaRPr lang="en-CA" dirty="0"/>
          </a:p>
        </p:txBody>
      </p:sp>
      <p:sp>
        <p:nvSpPr>
          <p:cNvPr id="3" name="Title 2"/>
          <p:cNvSpPr>
            <a:spLocks noGrp="1"/>
          </p:cNvSpPr>
          <p:nvPr>
            <p:ph type="title"/>
          </p:nvPr>
        </p:nvSpPr>
        <p:spPr>
          <a:xfrm>
            <a:off x="755576" y="5013176"/>
            <a:ext cx="7543800" cy="914400"/>
          </a:xfrm>
        </p:spPr>
        <p:txBody>
          <a:bodyPr/>
          <a:lstStyle/>
          <a:p>
            <a:r>
              <a:rPr lang="en-CA" dirty="0" smtClean="0"/>
              <a:t>Family Planning in the Developing World</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19</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8194" name="Picture 2" descr="http://www.fhi.org/pic/wslide.ar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272" y="96738"/>
            <a:ext cx="4429125" cy="320040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251520" y="3573016"/>
            <a:ext cx="8712968" cy="923330"/>
          </a:xfrm>
          <a:prstGeom prst="rect">
            <a:avLst/>
          </a:prstGeom>
          <a:noFill/>
        </p:spPr>
        <p:txBody>
          <a:bodyPr wrap="square" rtlCol="0">
            <a:spAutoFit/>
          </a:bodyPr>
          <a:lstStyle/>
          <a:p>
            <a:r>
              <a:rPr lang="en-CA" dirty="0"/>
              <a:t>Globally, the key is affordability and accessibility of birth control.</a:t>
            </a:r>
          </a:p>
          <a:p>
            <a:r>
              <a:rPr lang="en-CA" dirty="0" smtClean="0"/>
              <a:t>But family planning will take more than a Trojan Revolution, deeply embedded cultural assumptions and social structures will need to be changed.  </a:t>
            </a:r>
            <a:endParaRPr lang="en-CA" dirty="0"/>
          </a:p>
        </p:txBody>
      </p:sp>
    </p:spTree>
    <p:extLst>
      <p:ext uri="{BB962C8B-B14F-4D97-AF65-F5344CB8AC3E}">
        <p14:creationId xmlns:p14="http://schemas.microsoft.com/office/powerpoint/2010/main" val="313775546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53805" y="116632"/>
            <a:ext cx="6096000" cy="3657599"/>
          </a:xfrm>
        </p:spPr>
        <p:txBody>
          <a:bodyPr>
            <a:normAutofit/>
          </a:bodyPr>
          <a:lstStyle/>
          <a:p>
            <a:pPr marL="18288" indent="0">
              <a:buNone/>
            </a:pPr>
            <a:r>
              <a:rPr lang="en-CA" sz="3200" b="1" dirty="0" smtClean="0"/>
              <a:t>1994 </a:t>
            </a:r>
            <a:r>
              <a:rPr lang="en-CA" sz="3200" b="1" dirty="0" smtClean="0"/>
              <a:t>Cairo Conference</a:t>
            </a:r>
          </a:p>
          <a:p>
            <a:pPr marL="18288" indent="0">
              <a:buNone/>
            </a:pPr>
            <a:r>
              <a:rPr lang="en-CA" b="1" dirty="0" smtClean="0"/>
              <a:t>1. Provide universal </a:t>
            </a:r>
            <a:r>
              <a:rPr lang="en-CA" b="1" dirty="0"/>
              <a:t>education</a:t>
            </a:r>
            <a:r>
              <a:rPr lang="en-CA" dirty="0"/>
              <a:t>: </a:t>
            </a:r>
            <a:endParaRPr lang="en-CA" dirty="0" smtClean="0"/>
          </a:p>
          <a:p>
            <a:pPr marL="18288" indent="0">
              <a:buNone/>
            </a:pPr>
            <a:r>
              <a:rPr lang="en-CA" b="1" dirty="0" smtClean="0"/>
              <a:t>2. Reduction </a:t>
            </a:r>
            <a:r>
              <a:rPr lang="en-CA" b="1" dirty="0"/>
              <a:t>of infant </a:t>
            </a:r>
            <a:r>
              <a:rPr lang="en-CA" b="1" dirty="0" smtClean="0"/>
              <a:t>mortality</a:t>
            </a:r>
            <a:endParaRPr lang="en-CA" dirty="0" smtClean="0"/>
          </a:p>
          <a:p>
            <a:pPr marL="18288" indent="0">
              <a:buNone/>
            </a:pPr>
            <a:r>
              <a:rPr lang="en-CA" b="1" dirty="0" smtClean="0"/>
              <a:t>3. Reduce </a:t>
            </a:r>
            <a:r>
              <a:rPr lang="en-CA" b="1" dirty="0"/>
              <a:t>maternal </a:t>
            </a:r>
            <a:r>
              <a:rPr lang="en-CA" b="1" dirty="0" smtClean="0"/>
              <a:t>mortality</a:t>
            </a:r>
            <a:endParaRPr lang="en-CA" dirty="0" smtClean="0"/>
          </a:p>
          <a:p>
            <a:pPr marL="18288" indent="0">
              <a:buNone/>
            </a:pPr>
            <a:r>
              <a:rPr lang="en-CA" b="1" dirty="0" smtClean="0"/>
              <a:t>4. Access </a:t>
            </a:r>
            <a:r>
              <a:rPr lang="en-CA" b="1" dirty="0"/>
              <a:t>to </a:t>
            </a:r>
            <a:r>
              <a:rPr lang="en-CA" b="1" dirty="0" smtClean="0"/>
              <a:t>family </a:t>
            </a:r>
            <a:r>
              <a:rPr lang="en-CA" b="1" dirty="0"/>
              <a:t>planning</a:t>
            </a:r>
            <a:endParaRPr lang="en-CA" dirty="0"/>
          </a:p>
        </p:txBody>
      </p:sp>
      <p:sp>
        <p:nvSpPr>
          <p:cNvPr id="3" name="Title 2"/>
          <p:cNvSpPr>
            <a:spLocks noGrp="1"/>
          </p:cNvSpPr>
          <p:nvPr>
            <p:ph type="title"/>
          </p:nvPr>
        </p:nvSpPr>
        <p:spPr/>
        <p:txBody>
          <a:bodyPr/>
          <a:lstStyle/>
          <a:p>
            <a:r>
              <a:rPr lang="en-CA" dirty="0" smtClean="0"/>
              <a:t>International Population Management Efforts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20</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2050" name="Picture 2" descr="http://owsdw.ictp.it/pictures/twows_93_cairo.jpg/image_preview"/>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8521" y="7888"/>
            <a:ext cx="3362325" cy="309562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39552" y="3103513"/>
            <a:ext cx="7344816" cy="1200329"/>
          </a:xfrm>
          <a:prstGeom prst="rect">
            <a:avLst/>
          </a:prstGeom>
          <a:noFill/>
        </p:spPr>
        <p:txBody>
          <a:bodyPr wrap="square" rtlCol="0">
            <a:spAutoFit/>
          </a:bodyPr>
          <a:lstStyle/>
          <a:p>
            <a:r>
              <a:rPr lang="en-CA" dirty="0" smtClean="0"/>
              <a:t>There have been several UN Conferences that have looked at population from variant angles.  Since the 1970s family planning and population issues, however, have commanded less international attention and support.</a:t>
            </a:r>
            <a:endParaRPr lang="en-CA" dirty="0"/>
          </a:p>
        </p:txBody>
      </p:sp>
    </p:spTree>
    <p:extLst>
      <p:ext uri="{BB962C8B-B14F-4D97-AF65-F5344CB8AC3E}">
        <p14:creationId xmlns:p14="http://schemas.microsoft.com/office/powerpoint/2010/main" val="206923850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707904" y="437965"/>
            <a:ext cx="5256584" cy="3657599"/>
          </a:xfrm>
        </p:spPr>
        <p:txBody>
          <a:bodyPr>
            <a:normAutofit lnSpcReduction="10000"/>
          </a:bodyPr>
          <a:lstStyle/>
          <a:p>
            <a:pPr marL="18288" indent="0">
              <a:buNone/>
            </a:pPr>
            <a:r>
              <a:rPr lang="en-CA" dirty="0" smtClean="0"/>
              <a:t>In China during the 1960s the poverty of the populace and widespread starvation as result of Mao’s disastrous Great Leap Forward, resulted in a draconian 1978 one-child policy, where the iron grip of the Communist Party was deployed to enforce a family planning policy to prevent China’s population from outstripping available resources.  Although there are exceptions, 36% of the population is subject to this policy and deviants are punished in a number of ways.</a:t>
            </a:r>
            <a:endParaRPr lang="en-CA" dirty="0"/>
          </a:p>
        </p:txBody>
      </p:sp>
      <p:sp>
        <p:nvSpPr>
          <p:cNvPr id="3" name="Title 2"/>
          <p:cNvSpPr>
            <a:spLocks noGrp="1"/>
          </p:cNvSpPr>
          <p:nvPr>
            <p:ph type="title"/>
          </p:nvPr>
        </p:nvSpPr>
        <p:spPr/>
        <p:txBody>
          <a:bodyPr/>
          <a:lstStyle/>
          <a:p>
            <a:r>
              <a:rPr lang="en-CA" dirty="0" smtClean="0">
                <a:hlinkClick r:id="rId2"/>
              </a:rPr>
              <a:t>China’s</a:t>
            </a:r>
            <a:r>
              <a:rPr lang="en-CA" dirty="0" smtClean="0"/>
              <a:t> One Child Policy</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21</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2290" name="Picture 2" descr="http://2.bp.blogspot.com/_o2H52OH-Kdg/TTYU3cCMQBI/AAAAAAAAAsI/rJO4wXZnyxU/s1600/Screen+shot+2011-01-01+at+7.07.55+PM.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504" y="548680"/>
            <a:ext cx="3617577" cy="32403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775939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94014" y="116632"/>
            <a:ext cx="4392488" cy="3657599"/>
          </a:xfrm>
        </p:spPr>
        <p:txBody>
          <a:bodyPr>
            <a:normAutofit/>
          </a:bodyPr>
          <a:lstStyle/>
          <a:p>
            <a:pPr marL="18288" indent="0">
              <a:buNone/>
            </a:pPr>
            <a:r>
              <a:rPr lang="en-CA" dirty="0" smtClean="0"/>
              <a:t>Population specialists have identified female education and occupational opportunities for women as key variables that contribute to smaller families.  Many traditional societies are patriarchal, which means that the decision to have children and work opportunities outside the family may be influenced by husbands, fathers, and male figures.</a:t>
            </a:r>
            <a:endParaRPr lang="en-CA" dirty="0"/>
          </a:p>
        </p:txBody>
      </p:sp>
      <p:sp>
        <p:nvSpPr>
          <p:cNvPr id="3" name="Title 2"/>
          <p:cNvSpPr>
            <a:spLocks noGrp="1"/>
          </p:cNvSpPr>
          <p:nvPr>
            <p:ph type="title"/>
          </p:nvPr>
        </p:nvSpPr>
        <p:spPr/>
        <p:txBody>
          <a:bodyPr/>
          <a:lstStyle/>
          <a:p>
            <a:r>
              <a:rPr lang="en-CA" dirty="0" smtClean="0"/>
              <a:t>Women’s Education and Birth Rate</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22</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9218" name="Picture 2" descr="http://www.pewsocialtrends.org/files/legacy/758-2.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92" y="0"/>
            <a:ext cx="4514850" cy="3600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4658251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792" y="3501008"/>
            <a:ext cx="9111208" cy="2034132"/>
          </a:xfrm>
        </p:spPr>
        <p:txBody>
          <a:bodyPr>
            <a:normAutofit fontScale="92500" lnSpcReduction="10000"/>
          </a:bodyPr>
          <a:lstStyle/>
          <a:p>
            <a:pPr marL="18288" indent="0">
              <a:buNone/>
            </a:pPr>
            <a:r>
              <a:rPr lang="en-CA" dirty="0" smtClean="0"/>
              <a:t>People cause diverse environmental pressures.  Human settlement, farms and cities, take over natural habitat.  Cities draw resources, water, food, and energy from neighboring areas.  Industrial society releases pollutants into the air, water, and land.  Roughly speaking, the ecological impact of population must be multiplied by that state’s level of consumption because the carbon footprint for example of the average Kenyan is significantly less than that of the Middle Class Canadian.</a:t>
            </a:r>
            <a:endParaRPr lang="en-CA" dirty="0"/>
          </a:p>
        </p:txBody>
      </p:sp>
      <p:sp>
        <p:nvSpPr>
          <p:cNvPr id="3" name="Title 2"/>
          <p:cNvSpPr>
            <a:spLocks noGrp="1"/>
          </p:cNvSpPr>
          <p:nvPr>
            <p:ph type="title"/>
          </p:nvPr>
        </p:nvSpPr>
        <p:spPr>
          <a:xfrm>
            <a:off x="340792" y="5661248"/>
            <a:ext cx="9771424" cy="914400"/>
          </a:xfrm>
        </p:spPr>
        <p:txBody>
          <a:bodyPr/>
          <a:lstStyle/>
          <a:p>
            <a:r>
              <a:rPr lang="en-CA" dirty="0" smtClean="0"/>
              <a:t>Population and Environment</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23</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6146" name="Picture 2" descr="http://upload.wikimedia.org/wikipedia/commons/7/7d/Energy-consumption-World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116632"/>
            <a:ext cx="7650559" cy="33625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8088114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987824" y="0"/>
            <a:ext cx="5904656" cy="4062263"/>
          </a:xfrm>
        </p:spPr>
        <p:txBody>
          <a:bodyPr>
            <a:normAutofit/>
          </a:bodyPr>
          <a:lstStyle/>
          <a:p>
            <a:pPr marL="18288" indent="0">
              <a:buNone/>
            </a:pPr>
            <a:r>
              <a:rPr lang="en-CA" dirty="0" smtClean="0"/>
              <a:t>‘Carrying Capacity’ suggests that there exists a discrete number of humans that the Earth can support. Given the twentieth century explosion in human population and a dramatic increase in our standard of living, many observers are worried that the Earth has become ‘overpopulated.  </a:t>
            </a:r>
            <a:r>
              <a:rPr lang="en-CA" dirty="0"/>
              <a:t>In fact the Earth’s carrying capacity would be difficult to determine, given various limits in terms of water, resources, and land.</a:t>
            </a:r>
          </a:p>
        </p:txBody>
      </p:sp>
      <p:sp>
        <p:nvSpPr>
          <p:cNvPr id="3" name="Title 2"/>
          <p:cNvSpPr>
            <a:spLocks noGrp="1"/>
          </p:cNvSpPr>
          <p:nvPr>
            <p:ph type="title"/>
          </p:nvPr>
        </p:nvSpPr>
        <p:spPr/>
        <p:txBody>
          <a:bodyPr/>
          <a:lstStyle/>
          <a:p>
            <a:r>
              <a:rPr lang="en-CA" dirty="0" smtClean="0"/>
              <a:t>Carrying Capacity and Global Population</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24</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026" name="Picture 2" descr="http://isiria.files.wordpress.com/2008/07/overpopulation.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2619375" cy="281940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79511" y="3181649"/>
            <a:ext cx="2619375" cy="1200329"/>
          </a:xfrm>
          <a:prstGeom prst="rect">
            <a:avLst/>
          </a:prstGeom>
          <a:noFill/>
        </p:spPr>
        <p:txBody>
          <a:bodyPr wrap="square" rtlCol="0">
            <a:spAutoFit/>
          </a:bodyPr>
          <a:lstStyle/>
          <a:p>
            <a:r>
              <a:rPr lang="en-CA" dirty="0" smtClean="0"/>
              <a:t>Have we overpopulated? How would we determine this?</a:t>
            </a:r>
            <a:endParaRPr lang="en-CA" dirty="0"/>
          </a:p>
        </p:txBody>
      </p:sp>
    </p:spTree>
    <p:extLst>
      <p:ext uri="{BB962C8B-B14F-4D97-AF65-F5344CB8AC3E}">
        <p14:creationId xmlns:p14="http://schemas.microsoft.com/office/powerpoint/2010/main" val="308204682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707904" y="404664"/>
            <a:ext cx="5303912" cy="3657599"/>
          </a:xfrm>
        </p:spPr>
        <p:txBody>
          <a:bodyPr>
            <a:normAutofit/>
          </a:bodyPr>
          <a:lstStyle/>
          <a:p>
            <a:r>
              <a:rPr lang="en-CA" b="1" dirty="0" smtClean="0"/>
              <a:t>Carrying capacity </a:t>
            </a:r>
            <a:r>
              <a:rPr lang="en-CA" dirty="0" smtClean="0"/>
              <a:t>is a concept used by wildlife biologists to describe ecosystem health and its ability to sustain biodiversity and biomass.  According to this general model, there is a maximum threshold for how much biomass an ecosystem can support.  A species may overshoot temporarily this support level, but the resulting ecosystem degradation establishes a permanently lower ‘new normal’ carrying capacity.</a:t>
            </a:r>
            <a:endParaRPr lang="en-CA" dirty="0"/>
          </a:p>
        </p:txBody>
      </p:sp>
      <p:sp>
        <p:nvSpPr>
          <p:cNvPr id="3" name="Title 2"/>
          <p:cNvSpPr>
            <a:spLocks noGrp="1"/>
          </p:cNvSpPr>
          <p:nvPr>
            <p:ph type="title"/>
          </p:nvPr>
        </p:nvSpPr>
        <p:spPr/>
        <p:txBody>
          <a:bodyPr/>
          <a:lstStyle/>
          <a:p>
            <a:r>
              <a:rPr lang="en-CA" dirty="0" smtClean="0"/>
              <a:t>The Ecological Perspective</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25</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0242" name="Picture 2" descr="http://www.paulchefurka.ca/Overshoot_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6632"/>
            <a:ext cx="3810000" cy="25431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319285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898428" y="19596"/>
            <a:ext cx="5778028" cy="4849564"/>
          </a:xfrm>
        </p:spPr>
        <p:txBody>
          <a:bodyPr>
            <a:normAutofit fontScale="92500"/>
          </a:bodyPr>
          <a:lstStyle/>
          <a:p>
            <a:r>
              <a:rPr lang="en-CA" dirty="0" smtClean="0"/>
              <a:t>As noted earlier in the semester, history is filled with examples of human populations that have degraded the local environment and resource base.  Greece, Lebanon, and Greenland are all examples of local environments that have been degraded which can support less biomass than previously, although even there the human population has increased because technology has enabled us to raise the carrying capacity.  We have seen many events of local population collapse in past history when civilizations were linked to a particular environment, the question is whether humanity now possessing a global environment could face a population collapse on a world scale?</a:t>
            </a:r>
            <a:endParaRPr lang="en-CA" dirty="0"/>
          </a:p>
        </p:txBody>
      </p:sp>
      <p:sp>
        <p:nvSpPr>
          <p:cNvPr id="3" name="Title 2"/>
          <p:cNvSpPr>
            <a:spLocks noGrp="1"/>
          </p:cNvSpPr>
          <p:nvPr>
            <p:ph type="title"/>
          </p:nvPr>
        </p:nvSpPr>
        <p:spPr/>
        <p:txBody>
          <a:bodyPr/>
          <a:lstStyle/>
          <a:p>
            <a:r>
              <a:rPr lang="en-CA" dirty="0" smtClean="0"/>
              <a:t>Local Ecological Collapse</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26</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026" name="Picture 2" descr="http://farm5.static.flickr.com/4006/4426403551_654c3d32f7.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43408"/>
            <a:ext cx="2915816" cy="35433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07504" y="3645024"/>
            <a:ext cx="2808312" cy="1477328"/>
          </a:xfrm>
          <a:prstGeom prst="rect">
            <a:avLst/>
          </a:prstGeom>
          <a:noFill/>
        </p:spPr>
        <p:txBody>
          <a:bodyPr wrap="square" rtlCol="0">
            <a:spAutoFit/>
          </a:bodyPr>
          <a:lstStyle/>
          <a:p>
            <a:r>
              <a:rPr lang="en-CA" dirty="0" smtClean="0"/>
              <a:t>The Romans cut down the cedars in Lebanon and the Ancient Greeks eroded away their topsoil.</a:t>
            </a:r>
            <a:endParaRPr lang="en-CA" dirty="0"/>
          </a:p>
        </p:txBody>
      </p:sp>
    </p:spTree>
    <p:extLst>
      <p:ext uri="{BB962C8B-B14F-4D97-AF65-F5344CB8AC3E}">
        <p14:creationId xmlns:p14="http://schemas.microsoft.com/office/powerpoint/2010/main" val="313811127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971600" y="116633"/>
            <a:ext cx="7258000" cy="4226768"/>
          </a:xfrm>
        </p:spPr>
        <p:txBody>
          <a:bodyPr>
            <a:normAutofit fontScale="92500" lnSpcReduction="20000"/>
          </a:bodyPr>
          <a:lstStyle/>
          <a:p>
            <a:r>
              <a:rPr lang="en-CA" dirty="0" smtClean="0"/>
              <a:t>The industrial revolution stimulated a dramatic uptick in world population, with geometric explosion powered mostly by a decreasing mortality rate and increasing </a:t>
            </a:r>
            <a:r>
              <a:rPr lang="en-CA" dirty="0" smtClean="0"/>
              <a:t>longevity.</a:t>
            </a:r>
            <a:endParaRPr lang="en-CA" dirty="0" smtClean="0"/>
          </a:p>
          <a:p>
            <a:r>
              <a:rPr lang="en-CA" dirty="0" smtClean="0"/>
              <a:t>Since 1945 most of the population growth has taken place in the developing world.</a:t>
            </a:r>
          </a:p>
          <a:p>
            <a:r>
              <a:rPr lang="en-CA" dirty="0" smtClean="0"/>
              <a:t>The world’s population density is very uneven, and while Africa’s population is growing rapidly, but Asia is the most densely inhabited, and the Middle East’s population growth is most dangerous in terms of resource exhaustion.</a:t>
            </a:r>
          </a:p>
          <a:p>
            <a:r>
              <a:rPr lang="en-CA" dirty="0" smtClean="0"/>
              <a:t>There are multiple ecological effects of population and they are not easy to calculate or measure.  Human carrying capacity is not static number because our technology enables us to transform the population supported, but there is also an ultimate resource and environmental limit on human population, while history shows that human degradation does lower the productivity of land and the number of people that can be supported.</a:t>
            </a:r>
            <a:endParaRPr lang="en-CA" dirty="0"/>
          </a:p>
        </p:txBody>
      </p:sp>
      <p:sp>
        <p:nvSpPr>
          <p:cNvPr id="3" name="Title 2"/>
          <p:cNvSpPr>
            <a:spLocks noGrp="1"/>
          </p:cNvSpPr>
          <p:nvPr>
            <p:ph type="title"/>
          </p:nvPr>
        </p:nvSpPr>
        <p:spPr/>
        <p:txBody>
          <a:bodyPr/>
          <a:lstStyle/>
          <a:p>
            <a:r>
              <a:rPr lang="en-CA" dirty="0" smtClean="0"/>
              <a:t>Conclusions and Reflections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27</a:t>
            </a:fld>
            <a:endParaRPr lang="en-US" dirty="0"/>
          </a:p>
        </p:txBody>
      </p:sp>
      <p:sp>
        <p:nvSpPr>
          <p:cNvPr id="6" name="Footer Placeholder 5"/>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258056232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729286" y="476672"/>
            <a:ext cx="4562450" cy="3657599"/>
          </a:xfrm>
        </p:spPr>
        <p:txBody>
          <a:bodyPr/>
          <a:lstStyle/>
          <a:p>
            <a:pPr marL="18288" indent="0">
              <a:buNone/>
            </a:pPr>
            <a:r>
              <a:rPr lang="en-CA" dirty="0" smtClean="0"/>
              <a:t>Bomb is a very suggestive metaphor.  What does it imply relative to human population?</a:t>
            </a:r>
            <a:endParaRPr lang="en-CA" dirty="0"/>
          </a:p>
        </p:txBody>
      </p:sp>
      <p:sp>
        <p:nvSpPr>
          <p:cNvPr id="3" name="Title 2"/>
          <p:cNvSpPr>
            <a:spLocks noGrp="1"/>
          </p:cNvSpPr>
          <p:nvPr>
            <p:ph type="title"/>
          </p:nvPr>
        </p:nvSpPr>
        <p:spPr/>
        <p:txBody>
          <a:bodyPr/>
          <a:lstStyle/>
          <a:p>
            <a:r>
              <a:rPr lang="en-CA" dirty="0" smtClean="0"/>
              <a:t>II. Malthus, Ehrlich, and the Population Bomb</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28</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0242" name="Picture 2" descr="http://media.hoover.org/images/digest20014_becker.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116632"/>
            <a:ext cx="2703749" cy="403244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8853467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1484784"/>
            <a:ext cx="2664296" cy="3657599"/>
          </a:xfrm>
        </p:spPr>
        <p:txBody>
          <a:bodyPr/>
          <a:lstStyle/>
          <a:p>
            <a:r>
              <a:rPr lang="en-CA" dirty="0" smtClean="0"/>
              <a:t>Parson Malthus</a:t>
            </a:r>
          </a:p>
          <a:p>
            <a:r>
              <a:rPr lang="en-CA" dirty="0" smtClean="0">
                <a:hlinkClick r:id="rId2"/>
              </a:rPr>
              <a:t>Arithmetic versus geometric growth</a:t>
            </a:r>
            <a:endParaRPr lang="en-CA" dirty="0" smtClean="0"/>
          </a:p>
          <a:p>
            <a:r>
              <a:rPr lang="en-CA" dirty="0" smtClean="0"/>
              <a:t>Misery of countryside</a:t>
            </a:r>
          </a:p>
          <a:p>
            <a:r>
              <a:rPr lang="en-CA" dirty="0" smtClean="0"/>
              <a:t>Smaller farm pastures</a:t>
            </a:r>
          </a:p>
          <a:p>
            <a:r>
              <a:rPr lang="en-CA" dirty="0" smtClean="0"/>
              <a:t>Agricultural Revolution</a:t>
            </a:r>
            <a:endParaRPr lang="en-CA" dirty="0"/>
          </a:p>
        </p:txBody>
      </p:sp>
      <p:sp>
        <p:nvSpPr>
          <p:cNvPr id="3" name="Title 2"/>
          <p:cNvSpPr>
            <a:spLocks noGrp="1"/>
          </p:cNvSpPr>
          <p:nvPr>
            <p:ph type="title"/>
          </p:nvPr>
        </p:nvSpPr>
        <p:spPr/>
        <p:txBody>
          <a:bodyPr/>
          <a:lstStyle/>
          <a:p>
            <a:r>
              <a:rPr lang="en-CA" dirty="0" smtClean="0"/>
              <a:t>Malthusian Math</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29</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20482" name="Picture 2" descr="http://www.lunarpedia.org/images/b/b2/WorldPopulation0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45537" y="116632"/>
            <a:ext cx="5929647" cy="4104456"/>
          </a:xfrm>
          <a:prstGeom prst="rect">
            <a:avLst/>
          </a:prstGeom>
          <a:noFill/>
          <a:extLst>
            <a:ext uri="{909E8E84-426E-40DD-AFC4-6F175D3DCCD1}">
              <a14:hiddenFill xmlns:a14="http://schemas.microsoft.com/office/drawing/2010/main">
                <a:solidFill>
                  <a:srgbClr val="FFFFFF"/>
                </a:solidFill>
              </a14:hiddenFill>
            </a:ext>
          </a:extLst>
        </p:spPr>
      </p:pic>
      <p:pic>
        <p:nvPicPr>
          <p:cNvPr id="11266" name="Picture 2" descr="http://schools-wikipedia.org/images/520/52077.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3527" y="27980"/>
            <a:ext cx="1296965" cy="1705509"/>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1029" descr="C:\Documents and Settings\Thomas Boogaart\Desktop\1111B\Environment\Malthus Logic.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360200" y="4437113"/>
            <a:ext cx="2605483" cy="187594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611296" y="6313061"/>
            <a:ext cx="3563888" cy="369332"/>
          </a:xfrm>
          <a:prstGeom prst="rect">
            <a:avLst/>
          </a:prstGeom>
          <a:noFill/>
        </p:spPr>
        <p:txBody>
          <a:bodyPr wrap="square" rtlCol="0">
            <a:spAutoFit/>
          </a:bodyPr>
          <a:lstStyle/>
          <a:p>
            <a:r>
              <a:rPr lang="en-CA" dirty="0" smtClean="0"/>
              <a:t>Agricultural Revolution</a:t>
            </a:r>
            <a:endParaRPr lang="en-CA" dirty="0"/>
          </a:p>
        </p:txBody>
      </p:sp>
    </p:spTree>
    <p:extLst>
      <p:ext uri="{BB962C8B-B14F-4D97-AF65-F5344CB8AC3E}">
        <p14:creationId xmlns:p14="http://schemas.microsoft.com/office/powerpoint/2010/main" val="1690270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775372" y="410727"/>
            <a:ext cx="6096000" cy="3657599"/>
          </a:xfrm>
        </p:spPr>
        <p:txBody>
          <a:bodyPr>
            <a:normAutofit fontScale="92500" lnSpcReduction="20000"/>
          </a:bodyPr>
          <a:lstStyle/>
          <a:p>
            <a:r>
              <a:rPr lang="en-CA" dirty="0" smtClean="0"/>
              <a:t>In </a:t>
            </a:r>
            <a:r>
              <a:rPr lang="en-CA" dirty="0"/>
              <a:t>the </a:t>
            </a:r>
            <a:r>
              <a:rPr lang="en-CA" dirty="0" smtClean="0"/>
              <a:t>late 1960s </a:t>
            </a:r>
            <a:r>
              <a:rPr lang="en-CA" dirty="0"/>
              <a:t>many sounded the alarm and pointed to starvation in East Africa as evidence of </a:t>
            </a:r>
            <a:r>
              <a:rPr lang="en-CA" dirty="0" smtClean="0"/>
              <a:t>‘overpopulation’.  Paul Ehrlich’s 1968 Population Bomb was widely read an important staple of the Environmental Decade and how people viewed environmental issues at that time.  Since 1970, however, the </a:t>
            </a:r>
            <a:r>
              <a:rPr lang="en-CA" dirty="0"/>
              <a:t>Earth’s human population has nearly </a:t>
            </a:r>
            <a:r>
              <a:rPr lang="en-CA" dirty="0" smtClean="0"/>
              <a:t>doubled.  This raises skepticism about Ehrlich argument, while a more rigorous analysis of famines in East Africa has revealed that they were not </a:t>
            </a:r>
            <a:r>
              <a:rPr lang="en-CA" dirty="0"/>
              <a:t>the product of overpopulation in a strict sense, since there was food to feed these people, but they had little money and aid had difficulty reaching them in a civil war environment.</a:t>
            </a:r>
          </a:p>
        </p:txBody>
      </p:sp>
      <p:sp>
        <p:nvSpPr>
          <p:cNvPr id="3" name="Title 2"/>
          <p:cNvSpPr>
            <a:spLocks noGrp="1"/>
          </p:cNvSpPr>
          <p:nvPr>
            <p:ph type="title"/>
          </p:nvPr>
        </p:nvSpPr>
        <p:spPr/>
        <p:txBody>
          <a:bodyPr/>
          <a:lstStyle/>
          <a:p>
            <a:r>
              <a:rPr lang="en-CA" dirty="0" smtClean="0">
                <a:hlinkClick r:id="rId2"/>
              </a:rPr>
              <a:t>Ehrlich’s ‘Bomb’</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30</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2290" name="Picture 2" descr="http://25.media.tumblr.com/tumblr_m3mt6sM42b1ru6ucho1_500.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2856" y="2924944"/>
            <a:ext cx="2664296" cy="1758435"/>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http://www.whale.to/a/ehrlich_400px.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552" y="260648"/>
            <a:ext cx="1781118" cy="24482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2107802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499992" y="620688"/>
            <a:ext cx="4151784" cy="3657599"/>
          </a:xfrm>
        </p:spPr>
        <p:txBody>
          <a:bodyPr>
            <a:normAutofit fontScale="92500"/>
          </a:bodyPr>
          <a:lstStyle/>
          <a:p>
            <a:r>
              <a:rPr lang="en-CA" dirty="0" smtClean="0">
                <a:effectLst/>
              </a:rPr>
              <a:t>“Rising </a:t>
            </a:r>
            <a:r>
              <a:rPr lang="en-CA" dirty="0">
                <a:effectLst/>
              </a:rPr>
              <a:t>meat consumption also played its role. A Soviet Union determined to outpace American levels of meat-eating had to import enormous quantities of grain to support that measure, which drove up world prices, leading to shortages. Famine spread across the southern hemisphere, from West Africa to Bangladesh</a:t>
            </a:r>
            <a:r>
              <a:rPr lang="en-CA" dirty="0" smtClean="0">
                <a:effectLst/>
              </a:rPr>
              <a:t>.”</a:t>
            </a:r>
          </a:p>
          <a:p>
            <a:pPr marL="18288" indent="0">
              <a:buNone/>
            </a:pPr>
            <a:r>
              <a:rPr lang="en-CA" dirty="0">
                <a:effectLst/>
              </a:rPr>
              <a:t>	</a:t>
            </a:r>
            <a:r>
              <a:rPr lang="en-CA" dirty="0" smtClean="0">
                <a:effectLst/>
              </a:rPr>
              <a:t>-Otter</a:t>
            </a:r>
            <a:endParaRPr lang="en-CA" dirty="0"/>
          </a:p>
        </p:txBody>
      </p:sp>
      <p:sp>
        <p:nvSpPr>
          <p:cNvPr id="3" name="Title 2"/>
          <p:cNvSpPr>
            <a:spLocks noGrp="1"/>
          </p:cNvSpPr>
          <p:nvPr>
            <p:ph type="title"/>
          </p:nvPr>
        </p:nvSpPr>
        <p:spPr/>
        <p:txBody>
          <a:bodyPr/>
          <a:lstStyle/>
          <a:p>
            <a:r>
              <a:rPr lang="en-CA" dirty="0" smtClean="0"/>
              <a:t>African and Indian Famines of 1970s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31</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2050" name="Picture 2" descr="http://i.ytimg.com/vi/I3KC4zGcucA/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7504" y="260648"/>
            <a:ext cx="4572000" cy="342900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07504" y="3573363"/>
            <a:ext cx="4572000" cy="923330"/>
          </a:xfrm>
          <a:prstGeom prst="rect">
            <a:avLst/>
          </a:prstGeom>
          <a:noFill/>
        </p:spPr>
        <p:txBody>
          <a:bodyPr wrap="square" rtlCol="0">
            <a:spAutoFit/>
          </a:bodyPr>
          <a:lstStyle/>
          <a:p>
            <a:r>
              <a:rPr lang="en-CA" dirty="0" smtClean="0"/>
              <a:t>Market forces, rather than environmental forces were a principal driver of famines of the 1970s</a:t>
            </a:r>
            <a:endParaRPr lang="en-CA" dirty="0"/>
          </a:p>
        </p:txBody>
      </p:sp>
    </p:spTree>
    <p:extLst>
      <p:ext uri="{BB962C8B-B14F-4D97-AF65-F5344CB8AC3E}">
        <p14:creationId xmlns:p14="http://schemas.microsoft.com/office/powerpoint/2010/main" val="16598038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203848" y="548680"/>
            <a:ext cx="6096000" cy="3657599"/>
          </a:xfrm>
        </p:spPr>
        <p:txBody>
          <a:bodyPr/>
          <a:lstStyle/>
          <a:p>
            <a:r>
              <a:rPr lang="en-CA" dirty="0" smtClean="0"/>
              <a:t>400,000 Deaths</a:t>
            </a:r>
          </a:p>
          <a:p>
            <a:r>
              <a:rPr lang="en-CA" dirty="0" smtClean="0"/>
              <a:t>Dry Cycle 1961-1985</a:t>
            </a:r>
          </a:p>
          <a:p>
            <a:r>
              <a:rPr lang="en-CA" dirty="0" smtClean="0"/>
              <a:t>Global Dimming</a:t>
            </a:r>
          </a:p>
          <a:p>
            <a:r>
              <a:rPr lang="en-CA" dirty="0" smtClean="0"/>
              <a:t>Deforestation and Ecosystem Degradation</a:t>
            </a:r>
          </a:p>
          <a:p>
            <a:r>
              <a:rPr lang="en-CA" dirty="0" smtClean="0"/>
              <a:t>Failed State, Civil War, and Social Strife</a:t>
            </a:r>
            <a:endParaRPr lang="en-CA" dirty="0"/>
          </a:p>
        </p:txBody>
      </p:sp>
      <p:sp>
        <p:nvSpPr>
          <p:cNvPr id="3" name="Title 2"/>
          <p:cNvSpPr>
            <a:spLocks noGrp="1"/>
          </p:cNvSpPr>
          <p:nvPr>
            <p:ph type="title"/>
          </p:nvPr>
        </p:nvSpPr>
        <p:spPr>
          <a:xfrm>
            <a:off x="755576" y="4581128"/>
            <a:ext cx="7543800" cy="914400"/>
          </a:xfrm>
        </p:spPr>
        <p:txBody>
          <a:bodyPr/>
          <a:lstStyle/>
          <a:p>
            <a:r>
              <a:rPr lang="en-CA" dirty="0" smtClean="0">
                <a:hlinkClick r:id="rId2"/>
              </a:rPr>
              <a:t>Famine in Ethiopia </a:t>
            </a:r>
            <a:r>
              <a:rPr lang="en-CA" dirty="0" smtClean="0">
                <a:hlinkClick r:id="rId2"/>
              </a:rPr>
              <a:t>1983-1985</a:t>
            </a:r>
            <a:r>
              <a:rPr lang="en-CA" dirty="0" smtClean="0"/>
              <a:t> </a:t>
            </a:r>
            <a:r>
              <a:rPr lang="en-CA" sz="1200" dirty="0" smtClean="0"/>
              <a:t>(25:00)</a:t>
            </a:r>
            <a:endParaRPr lang="en-CA" sz="1200"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32</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3314" name="Picture 2" descr="http://www.ethiopianreview.com/photos/Famine-Ma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404664"/>
            <a:ext cx="3257589" cy="31086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3134036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9" name="Rectangle 3"/>
          <p:cNvSpPr>
            <a:spLocks noGrp="1" noChangeArrowheads="1"/>
          </p:cNvSpPr>
          <p:nvPr>
            <p:ph type="body" idx="1"/>
          </p:nvPr>
        </p:nvSpPr>
        <p:spPr>
          <a:xfrm>
            <a:off x="227236" y="404664"/>
            <a:ext cx="7316564" cy="4114800"/>
          </a:xfrm>
        </p:spPr>
        <p:txBody>
          <a:bodyPr/>
          <a:lstStyle/>
          <a:p>
            <a:pPr>
              <a:buFont typeface="Wingdings" pitchFamily="2" charset="2"/>
              <a:buNone/>
            </a:pPr>
            <a:r>
              <a:rPr lang="en-US" sz="2800" i="1" dirty="0" smtClean="0">
                <a:ea typeface="Times" charset="0"/>
                <a:cs typeface="Times" charset="0"/>
              </a:rPr>
              <a:t>In 1969 the </a:t>
            </a:r>
            <a:r>
              <a:rPr lang="en-US" sz="2800" i="1" dirty="0">
                <a:ea typeface="Times" charset="0"/>
                <a:cs typeface="Times" charset="0"/>
              </a:rPr>
              <a:t>world’s best and brightest scientists, statesmen, and development experts gathered in Rome in 1971 and concluded that the world system was not sustainable.  Were they catastrophists that underestimated human ingenuity or was their logic sound even if most of their dramatic predictions did not materialize in the intervening time? </a:t>
            </a:r>
          </a:p>
        </p:txBody>
      </p:sp>
      <p:pic>
        <p:nvPicPr>
          <p:cNvPr id="65540" name="Picture 4" descr="C:\Documents and Settings\Thomas Boogaart\Desktop\1111B\Environment\Meadows.jp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767638" y="838200"/>
            <a:ext cx="1376362" cy="2209800"/>
          </a:xfrm>
          <a:prstGeom prst="rect">
            <a:avLst/>
          </a:prstGeom>
          <a:noFill/>
          <a:extLst>
            <a:ext uri="{909E8E84-426E-40DD-AFC4-6F175D3DCCD1}">
              <a14:hiddenFill xmlns:a14="http://schemas.microsoft.com/office/drawing/2010/main">
                <a:solidFill>
                  <a:srgbClr val="FFFFFF"/>
                </a:solidFill>
              </a14:hiddenFill>
            </a:ext>
          </a:extLst>
        </p:spPr>
      </p:pic>
      <p:sp>
        <p:nvSpPr>
          <p:cNvPr id="65541" name="Text Box 5"/>
          <p:cNvSpPr txBox="1">
            <a:spLocks noChangeArrowheads="1"/>
          </p:cNvSpPr>
          <p:nvPr/>
        </p:nvSpPr>
        <p:spPr bwMode="auto">
          <a:xfrm>
            <a:off x="7543800" y="3048000"/>
            <a:ext cx="1600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t>Meadows</a:t>
            </a:r>
          </a:p>
        </p:txBody>
      </p:sp>
      <p:sp>
        <p:nvSpPr>
          <p:cNvPr id="6" name="Title 2"/>
          <p:cNvSpPr txBox="1">
            <a:spLocks/>
          </p:cNvSpPr>
          <p:nvPr/>
        </p:nvSpPr>
        <p:spPr>
          <a:xfrm>
            <a:off x="971600" y="6619056"/>
            <a:ext cx="7543800" cy="914400"/>
          </a:xfrm>
          <a:prstGeom prst="rect">
            <a:avLst/>
          </a:prstGeom>
        </p:spPr>
        <p:txBody>
          <a:bodyPr vert="horz" lIns="91440" tIns="45720" rIns="91440" bIns="45720" rtlCol="0" anchor="b">
            <a:noAutofit/>
          </a:bodyPr>
          <a:lstStyle>
            <a:lvl1pPr algn="l" defTabSz="914400" rtl="0" eaLnBrk="1" latinLnBrk="0" hangingPunct="1">
              <a:spcBef>
                <a:spcPct val="0"/>
              </a:spcBef>
              <a:buNone/>
              <a:defRPr sz="4900" kern="1200">
                <a:solidFill>
                  <a:schemeClr val="tx1"/>
                </a:solidFill>
                <a:effectLst>
                  <a:outerShdw blurRad="38100" dist="38100" dir="2700000" algn="tl">
                    <a:srgbClr val="000000">
                      <a:alpha val="43137"/>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dirty="0" smtClean="0">
                <a:effectLst/>
              </a:rPr>
              <a:t>III. The Club of Rome and Limits to Growth</a:t>
            </a:r>
            <a:r>
              <a:rPr lang="en-CA" dirty="0" smtClean="0">
                <a:effectLst/>
              </a:rPr>
              <a:t/>
            </a:r>
            <a:br>
              <a:rPr lang="en-CA" dirty="0" smtClean="0">
                <a:effectLst/>
              </a:rPr>
            </a:br>
            <a:endParaRPr lang="en-CA" dirty="0"/>
          </a:p>
        </p:txBody>
      </p:sp>
    </p:spTree>
    <p:extLst>
      <p:ext uri="{BB962C8B-B14F-4D97-AF65-F5344CB8AC3E}">
        <p14:creationId xmlns:p14="http://schemas.microsoft.com/office/powerpoint/2010/main" val="132147082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Grp="1" noChangeArrowheads="1"/>
          </p:cNvSpPr>
          <p:nvPr>
            <p:ph type="title"/>
          </p:nvPr>
        </p:nvSpPr>
        <p:spPr>
          <a:xfrm>
            <a:off x="719455" y="5157192"/>
            <a:ext cx="7543800" cy="914400"/>
          </a:xfrm>
        </p:spPr>
        <p:txBody>
          <a:bodyPr/>
          <a:lstStyle/>
          <a:p>
            <a:r>
              <a:rPr lang="en-US" dirty="0" smtClean="0">
                <a:hlinkClick r:id="rId2"/>
              </a:rPr>
              <a:t>Limits to Growth</a:t>
            </a:r>
            <a:r>
              <a:rPr lang="en-US" dirty="0" smtClean="0"/>
              <a:t>?</a:t>
            </a:r>
            <a:endParaRPr lang="en-US" dirty="0"/>
          </a:p>
        </p:txBody>
      </p:sp>
      <p:sp>
        <p:nvSpPr>
          <p:cNvPr id="66563" name="Rectangle 3"/>
          <p:cNvSpPr>
            <a:spLocks noGrp="1" noChangeArrowheads="1"/>
          </p:cNvSpPr>
          <p:nvPr>
            <p:ph type="body" idx="1"/>
          </p:nvPr>
        </p:nvSpPr>
        <p:spPr>
          <a:xfrm>
            <a:off x="1835696" y="1628800"/>
            <a:ext cx="6096000" cy="3657599"/>
          </a:xfrm>
        </p:spPr>
        <p:txBody>
          <a:bodyPr/>
          <a:lstStyle/>
          <a:p>
            <a:pPr>
              <a:buFont typeface="Wingdings" pitchFamily="2" charset="2"/>
              <a:buNone/>
            </a:pPr>
            <a:r>
              <a:rPr lang="en-US" dirty="0">
                <a:ea typeface="Times" charset="0"/>
                <a:cs typeface="Times" charset="0"/>
              </a:rPr>
              <a:t>  </a:t>
            </a:r>
            <a:r>
              <a:rPr lang="en-US" sz="3200" dirty="0" smtClean="0">
                <a:ea typeface="Times" charset="0"/>
                <a:cs typeface="Times" charset="0"/>
              </a:rPr>
              <a:t>a</a:t>
            </a:r>
            <a:r>
              <a:rPr lang="en-US" sz="3200" dirty="0">
                <a:ea typeface="Times" charset="0"/>
                <a:cs typeface="Times" charset="0"/>
              </a:rPr>
              <a:t>.</a:t>
            </a:r>
            <a:r>
              <a:rPr lang="en-US" sz="3200" dirty="0">
                <a:latin typeface="Times New Roman" pitchFamily="18" charset="0"/>
                <a:cs typeface="Times New Roman" pitchFamily="18" charset="0"/>
              </a:rPr>
              <a:t>    </a:t>
            </a:r>
            <a:r>
              <a:rPr lang="en-US" sz="3200" dirty="0">
                <a:latin typeface="Times New Roman" pitchFamily="18" charset="0"/>
                <a:cs typeface="Times New Roman" pitchFamily="18" charset="0"/>
                <a:hlinkClick r:id="rId3" tooltip="Aurelio Peccei"/>
              </a:rPr>
              <a:t>Aurelio </a:t>
            </a:r>
            <a:r>
              <a:rPr lang="en-US" sz="3200" dirty="0" err="1">
                <a:latin typeface="Times New Roman" pitchFamily="18" charset="0"/>
                <a:cs typeface="Times New Roman" pitchFamily="18" charset="0"/>
                <a:hlinkClick r:id="rId3" tooltip="Aurelio Peccei"/>
              </a:rPr>
              <a:t>Peccei</a:t>
            </a:r>
            <a:r>
              <a:rPr lang="en-US" sz="3200" dirty="0">
                <a:latin typeface="Times New Roman" pitchFamily="18" charset="0"/>
                <a:cs typeface="Times New Roman" pitchFamily="18" charset="0"/>
              </a:rPr>
              <a:t> (1968)</a:t>
            </a:r>
            <a:endParaRPr lang="en-US" sz="3200" dirty="0">
              <a:ea typeface="Times" charset="0"/>
              <a:cs typeface="Times" charset="0"/>
            </a:endParaRPr>
          </a:p>
          <a:p>
            <a:pPr>
              <a:buFont typeface="Wingdings" pitchFamily="2" charset="2"/>
              <a:buNone/>
            </a:pPr>
            <a:r>
              <a:rPr lang="en-US" sz="3200" dirty="0">
                <a:ea typeface="Times" charset="0"/>
                <a:cs typeface="Times" charset="0"/>
              </a:rPr>
              <a:t> </a:t>
            </a:r>
            <a:r>
              <a:rPr lang="en-US" sz="3200" dirty="0" smtClean="0">
                <a:ea typeface="Times" charset="0"/>
                <a:cs typeface="Times" charset="0"/>
              </a:rPr>
              <a:t>b</a:t>
            </a:r>
            <a:r>
              <a:rPr lang="en-US" sz="3200" dirty="0">
                <a:ea typeface="Times" charset="0"/>
                <a:cs typeface="Times" charset="0"/>
              </a:rPr>
              <a:t>.  The Club of </a:t>
            </a:r>
            <a:r>
              <a:rPr lang="en-US" sz="3200" dirty="0" smtClean="0">
                <a:ea typeface="Times" charset="0"/>
                <a:cs typeface="Times" charset="0"/>
              </a:rPr>
              <a:t>Rome (1969)</a:t>
            </a:r>
            <a:endParaRPr lang="en-US" sz="3200" dirty="0">
              <a:ea typeface="Times" charset="0"/>
              <a:cs typeface="Times" charset="0"/>
            </a:endParaRPr>
          </a:p>
          <a:p>
            <a:pPr>
              <a:buFont typeface="Wingdings" pitchFamily="2" charset="2"/>
              <a:buNone/>
            </a:pPr>
            <a:r>
              <a:rPr lang="en-US" sz="3200" dirty="0">
                <a:ea typeface="Times" charset="0"/>
                <a:cs typeface="Times" charset="0"/>
              </a:rPr>
              <a:t> </a:t>
            </a:r>
            <a:r>
              <a:rPr lang="en-US" sz="3200" dirty="0" smtClean="0">
                <a:ea typeface="Times" charset="0"/>
                <a:cs typeface="Times" charset="0"/>
              </a:rPr>
              <a:t>c</a:t>
            </a:r>
            <a:r>
              <a:rPr lang="en-US" sz="3200" dirty="0">
                <a:ea typeface="Times" charset="0"/>
                <a:cs typeface="Times" charset="0"/>
              </a:rPr>
              <a:t>.  Limits to Growth (1971)</a:t>
            </a:r>
            <a:r>
              <a:rPr lang="en-US" sz="3200" dirty="0"/>
              <a:t> </a:t>
            </a:r>
          </a:p>
        </p:txBody>
      </p:sp>
      <p:pic>
        <p:nvPicPr>
          <p:cNvPr id="66564" name="Picture 4" descr="C:\Documents and Settings\Thomas Boogaart\Desktop\1111B\Environment\limits to Growth.jp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36296" y="2996952"/>
            <a:ext cx="1816100" cy="2773363"/>
          </a:xfrm>
          <a:prstGeom prst="rect">
            <a:avLst/>
          </a:prstGeom>
          <a:noFill/>
          <a:extLst>
            <a:ext uri="{909E8E84-426E-40DD-AFC4-6F175D3DCCD1}">
              <a14:hiddenFill xmlns:a14="http://schemas.microsoft.com/office/drawing/2010/main">
                <a:solidFill>
                  <a:srgbClr val="FFFFFF"/>
                </a:solidFill>
              </a14:hiddenFill>
            </a:ext>
          </a:extLst>
        </p:spPr>
      </p:pic>
      <p:pic>
        <p:nvPicPr>
          <p:cNvPr id="66565" name="Picture 5" descr="C:\Documents and Settings\Thomas Boogaart\Desktop\1111B\Environment\Peccei.jp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7012305" y="87263"/>
            <a:ext cx="1250950" cy="1774825"/>
          </a:xfrm>
          <a:prstGeom prst="rect">
            <a:avLst/>
          </a:prstGeom>
          <a:noFill/>
          <a:extLst>
            <a:ext uri="{909E8E84-426E-40DD-AFC4-6F175D3DCCD1}">
              <a14:hiddenFill xmlns:a14="http://schemas.microsoft.com/office/drawing/2010/main">
                <a:solidFill>
                  <a:srgbClr val="FFFFFF"/>
                </a:solidFill>
              </a14:hiddenFill>
            </a:ext>
          </a:extLst>
        </p:spPr>
      </p:pic>
      <p:sp>
        <p:nvSpPr>
          <p:cNvPr id="66566" name="Text Box 6"/>
          <p:cNvSpPr txBox="1">
            <a:spLocks noChangeArrowheads="1"/>
          </p:cNvSpPr>
          <p:nvPr/>
        </p:nvSpPr>
        <p:spPr bwMode="auto">
          <a:xfrm>
            <a:off x="351195" y="104775"/>
            <a:ext cx="6019800" cy="18002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sz="2800" i="1" dirty="0"/>
              <a:t>In 1968, Italian playboy and maverick industrialist summoned the world’s best and brightest to his villa in Rome.  Their assignment: solve the world’s problems.</a:t>
            </a:r>
          </a:p>
        </p:txBody>
      </p:sp>
      <p:sp>
        <p:nvSpPr>
          <p:cNvPr id="2" name="TextBox 1"/>
          <p:cNvSpPr txBox="1"/>
          <p:nvPr/>
        </p:nvSpPr>
        <p:spPr>
          <a:xfrm>
            <a:off x="6876256" y="1862088"/>
            <a:ext cx="1944216" cy="369332"/>
          </a:xfrm>
          <a:prstGeom prst="rect">
            <a:avLst/>
          </a:prstGeom>
          <a:noFill/>
        </p:spPr>
        <p:txBody>
          <a:bodyPr wrap="square" rtlCol="0">
            <a:spAutoFit/>
          </a:bodyPr>
          <a:lstStyle/>
          <a:p>
            <a:r>
              <a:rPr lang="en-CA" dirty="0" err="1" smtClean="0"/>
              <a:t>Peccei</a:t>
            </a:r>
            <a:endParaRPr lang="en-CA" dirty="0"/>
          </a:p>
        </p:txBody>
      </p:sp>
    </p:spTree>
    <p:extLst>
      <p:ext uri="{BB962C8B-B14F-4D97-AF65-F5344CB8AC3E}">
        <p14:creationId xmlns:p14="http://schemas.microsoft.com/office/powerpoint/2010/main" val="382978767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Rectangle 2"/>
          <p:cNvSpPr>
            <a:spLocks noGrp="1" noChangeArrowheads="1"/>
          </p:cNvSpPr>
          <p:nvPr>
            <p:ph type="title"/>
          </p:nvPr>
        </p:nvSpPr>
        <p:spPr>
          <a:xfrm>
            <a:off x="506413" y="381000"/>
            <a:ext cx="8637587" cy="762000"/>
          </a:xfrm>
        </p:spPr>
        <p:txBody>
          <a:bodyPr/>
          <a:lstStyle/>
          <a:p>
            <a:r>
              <a:rPr lang="en-US" dirty="0" smtClean="0">
                <a:ea typeface="Times" charset="0"/>
                <a:cs typeface="Times" charset="0"/>
              </a:rPr>
              <a:t>Meadows</a:t>
            </a:r>
            <a:r>
              <a:rPr lang="en-US" dirty="0">
                <a:ea typeface="Times" charset="0"/>
                <a:cs typeface="Times" charset="0"/>
              </a:rPr>
              <a:t>’ Computer Models</a:t>
            </a:r>
            <a:r>
              <a:rPr lang="en-US" dirty="0"/>
              <a:t> </a:t>
            </a:r>
          </a:p>
        </p:txBody>
      </p:sp>
      <p:sp>
        <p:nvSpPr>
          <p:cNvPr id="68611" name="Rectangle 3"/>
          <p:cNvSpPr>
            <a:spLocks noGrp="1" noChangeArrowheads="1"/>
          </p:cNvSpPr>
          <p:nvPr>
            <p:ph type="body" idx="1"/>
          </p:nvPr>
        </p:nvSpPr>
        <p:spPr>
          <a:xfrm>
            <a:off x="5867400" y="2057400"/>
            <a:ext cx="3048000" cy="4114800"/>
          </a:xfrm>
        </p:spPr>
        <p:txBody>
          <a:bodyPr/>
          <a:lstStyle/>
          <a:p>
            <a:pPr>
              <a:lnSpc>
                <a:spcPct val="90000"/>
              </a:lnSpc>
              <a:buFont typeface="Wingdings" pitchFamily="2" charset="2"/>
              <a:buNone/>
            </a:pPr>
            <a:r>
              <a:rPr lang="en-US" sz="2400" i="1" dirty="0"/>
              <a:t>The credentials of the club’s members and its at the time unique invocation of computer technology gave the Limits to Growth model the perception of scientific legitimacy.</a:t>
            </a:r>
          </a:p>
        </p:txBody>
      </p:sp>
      <p:pic>
        <p:nvPicPr>
          <p:cNvPr id="68612" name="Picture 4" descr="C:\Documents and Settings\Thomas Boogaart\Desktop\1111B\Environment\club of rome graph.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000" y="1143000"/>
            <a:ext cx="5219700" cy="5011738"/>
          </a:xfrm>
          <a:prstGeom prst="rect">
            <a:avLst/>
          </a:prstGeom>
          <a:noFill/>
          <a:extLst>
            <a:ext uri="{909E8E84-426E-40DD-AFC4-6F175D3DCCD1}">
              <a14:hiddenFill xmlns:a14="http://schemas.microsoft.com/office/drawing/2010/main">
                <a:solidFill>
                  <a:srgbClr val="FFFFFF"/>
                </a:solidFill>
              </a14:hiddenFill>
            </a:ext>
          </a:extLst>
        </p:spPr>
      </p:pic>
      <p:sp>
        <p:nvSpPr>
          <p:cNvPr id="68613" name="Text Box 5"/>
          <p:cNvSpPr txBox="1">
            <a:spLocks noChangeArrowheads="1"/>
          </p:cNvSpPr>
          <p:nvPr/>
        </p:nvSpPr>
        <p:spPr bwMode="auto">
          <a:xfrm>
            <a:off x="228600" y="6400800"/>
            <a:ext cx="5562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t>The basic dynamic in </a:t>
            </a:r>
            <a:r>
              <a:rPr lang="en-US" i="1"/>
              <a:t>Limits to Growth</a:t>
            </a:r>
          </a:p>
        </p:txBody>
      </p:sp>
    </p:spTree>
    <p:extLst>
      <p:ext uri="{BB962C8B-B14F-4D97-AF65-F5344CB8AC3E}">
        <p14:creationId xmlns:p14="http://schemas.microsoft.com/office/powerpoint/2010/main" val="41392736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7282" name="Picture 2" descr="C:\Documents and Settings\Thomas Boogaart\Desktop\1111B\Environment\arable2.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3429000" cy="3211513"/>
          </a:xfrm>
          <a:prstGeom prst="rect">
            <a:avLst/>
          </a:prstGeom>
          <a:noFill/>
          <a:extLst>
            <a:ext uri="{909E8E84-426E-40DD-AFC4-6F175D3DCCD1}">
              <a14:hiddenFill xmlns:a14="http://schemas.microsoft.com/office/drawing/2010/main">
                <a:solidFill>
                  <a:srgbClr val="FFFFFF"/>
                </a:solidFill>
              </a14:hiddenFill>
            </a:ext>
          </a:extLst>
        </p:spPr>
      </p:pic>
      <p:pic>
        <p:nvPicPr>
          <p:cNvPr id="97283" name="Picture 3" descr="C:\Documents and Settings\Thomas Boogaart\Desktop\1111B\Environment\club_rome_graph2.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416425" y="2244725"/>
            <a:ext cx="4727575" cy="4613275"/>
          </a:xfrm>
          <a:prstGeom prst="rect">
            <a:avLst/>
          </a:prstGeom>
          <a:noFill/>
          <a:extLst>
            <a:ext uri="{909E8E84-426E-40DD-AFC4-6F175D3DCCD1}">
              <a14:hiddenFill xmlns:a14="http://schemas.microsoft.com/office/drawing/2010/main">
                <a:solidFill>
                  <a:srgbClr val="FFFFFF"/>
                </a:solidFill>
              </a14:hiddenFill>
            </a:ext>
          </a:extLst>
        </p:spPr>
      </p:pic>
      <p:sp>
        <p:nvSpPr>
          <p:cNvPr id="97285" name="Text Box 5"/>
          <p:cNvSpPr txBox="1">
            <a:spLocks noChangeArrowheads="1"/>
          </p:cNvSpPr>
          <p:nvPr/>
        </p:nvSpPr>
        <p:spPr bwMode="auto">
          <a:xfrm>
            <a:off x="685800" y="3429000"/>
            <a:ext cx="3352800" cy="30130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t>In all there were over 12 models making different assumptions about the future, but whether one doubled the amount of arable land or natural resources, the result was always a crash. . .</a:t>
            </a:r>
          </a:p>
        </p:txBody>
      </p:sp>
    </p:spTree>
    <p:extLst>
      <p:ext uri="{BB962C8B-B14F-4D97-AF65-F5344CB8AC3E}">
        <p14:creationId xmlns:p14="http://schemas.microsoft.com/office/powerpoint/2010/main" val="48958208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Rectangle 2"/>
          <p:cNvSpPr>
            <a:spLocks noGrp="1" noChangeArrowheads="1"/>
          </p:cNvSpPr>
          <p:nvPr>
            <p:ph type="title"/>
          </p:nvPr>
        </p:nvSpPr>
        <p:spPr>
          <a:xfrm>
            <a:off x="228600" y="457200"/>
            <a:ext cx="8637588" cy="762000"/>
          </a:xfrm>
        </p:spPr>
        <p:txBody>
          <a:bodyPr/>
          <a:lstStyle/>
          <a:p>
            <a:r>
              <a:rPr lang="en-US" dirty="0" smtClean="0"/>
              <a:t>The </a:t>
            </a:r>
            <a:r>
              <a:rPr lang="en-US" dirty="0"/>
              <a:t>Club’s Conclusions</a:t>
            </a:r>
          </a:p>
        </p:txBody>
      </p:sp>
      <p:sp>
        <p:nvSpPr>
          <p:cNvPr id="69635" name="Rectangle 3"/>
          <p:cNvSpPr>
            <a:spLocks noGrp="1" noChangeArrowheads="1"/>
          </p:cNvSpPr>
          <p:nvPr>
            <p:ph type="body" idx="1"/>
          </p:nvPr>
        </p:nvSpPr>
        <p:spPr>
          <a:xfrm>
            <a:off x="-108519" y="620688"/>
            <a:ext cx="7488832" cy="5256584"/>
          </a:xfrm>
        </p:spPr>
        <p:txBody>
          <a:bodyPr/>
          <a:lstStyle/>
          <a:p>
            <a:pPr>
              <a:buFont typeface="Wingdings" pitchFamily="2" charset="2"/>
              <a:buNone/>
            </a:pPr>
            <a:r>
              <a:rPr lang="en-US" dirty="0">
                <a:latin typeface="Times New Roman" pitchFamily="18" charset="0"/>
                <a:cs typeface="Times New Roman" pitchFamily="18" charset="0"/>
              </a:rPr>
              <a:t> </a:t>
            </a:r>
            <a:r>
              <a:rPr lang="en-US" sz="2800" dirty="0">
                <a:latin typeface="Times New Roman" pitchFamily="18" charset="0"/>
                <a:cs typeface="Times New Roman" pitchFamily="18" charset="0"/>
              </a:rPr>
              <a:t>  </a:t>
            </a:r>
            <a:r>
              <a:rPr lang="en-US" sz="2800" dirty="0" err="1">
                <a:ea typeface="Times" charset="0"/>
                <a:cs typeface="Times" charset="0"/>
              </a:rPr>
              <a:t>i</a:t>
            </a:r>
            <a:r>
              <a:rPr lang="en-US" sz="2800" dirty="0">
                <a:ea typeface="Times" charset="0"/>
                <a:cs typeface="Times" charset="0"/>
              </a:rPr>
              <a:t>.</a:t>
            </a:r>
            <a:r>
              <a:rPr lang="en-US" sz="2800" dirty="0">
                <a:latin typeface="Times New Roman" pitchFamily="18" charset="0"/>
                <a:cs typeface="Times New Roman" pitchFamily="18" charset="0"/>
              </a:rPr>
              <a:t>      </a:t>
            </a:r>
            <a:r>
              <a:rPr lang="en-US" sz="2800" b="1" dirty="0">
                <a:ea typeface="Times" charset="0"/>
                <a:cs typeface="Times" charset="0"/>
              </a:rPr>
              <a:t>Irresolvable </a:t>
            </a:r>
            <a:r>
              <a:rPr lang="en-US" sz="2800" b="1" dirty="0" smtClean="0">
                <a:ea typeface="Times" charset="0"/>
                <a:cs typeface="Times" charset="0"/>
              </a:rPr>
              <a:t>Contradiction</a:t>
            </a:r>
            <a:r>
              <a:rPr lang="en-US" sz="2800" dirty="0" smtClean="0">
                <a:ea typeface="Times" charset="0"/>
                <a:cs typeface="Times" charset="0"/>
              </a:rPr>
              <a:t>: Infinite </a:t>
            </a:r>
            <a:r>
              <a:rPr lang="en-US" sz="2800" dirty="0">
                <a:ea typeface="Times" charset="0"/>
                <a:cs typeface="Times" charset="0"/>
              </a:rPr>
              <a:t>growth and Finite resources.</a:t>
            </a:r>
          </a:p>
          <a:p>
            <a:pPr>
              <a:buFont typeface="Wingdings" pitchFamily="2" charset="2"/>
              <a:buNone/>
            </a:pPr>
            <a:r>
              <a:rPr lang="en-US" sz="2800" dirty="0">
                <a:latin typeface="Times New Roman" pitchFamily="18" charset="0"/>
                <a:cs typeface="Times New Roman" pitchFamily="18" charset="0"/>
              </a:rPr>
              <a:t>   </a:t>
            </a:r>
            <a:r>
              <a:rPr lang="en-US" sz="2800" dirty="0">
                <a:ea typeface="Times" charset="0"/>
                <a:cs typeface="Times" charset="0"/>
              </a:rPr>
              <a:t>ii.</a:t>
            </a:r>
            <a:r>
              <a:rPr lang="en-US" sz="2800" dirty="0">
                <a:latin typeface="Times New Roman" pitchFamily="18" charset="0"/>
                <a:cs typeface="Times New Roman" pitchFamily="18" charset="0"/>
              </a:rPr>
              <a:t>  </a:t>
            </a:r>
            <a:r>
              <a:rPr lang="en-US" sz="2800" b="1" dirty="0">
                <a:latin typeface="Times New Roman" pitchFamily="18" charset="0"/>
                <a:cs typeface="Times New Roman" pitchFamily="18" charset="0"/>
              </a:rPr>
              <a:t>    </a:t>
            </a:r>
            <a:r>
              <a:rPr lang="en-US" sz="2800" b="1" dirty="0">
                <a:ea typeface="Times" charset="0"/>
                <a:cs typeface="Times" charset="0"/>
              </a:rPr>
              <a:t>Crash </a:t>
            </a:r>
            <a:r>
              <a:rPr lang="en-US" sz="2800" b="1" dirty="0" smtClean="0">
                <a:ea typeface="Times" charset="0"/>
                <a:cs typeface="Times" charset="0"/>
              </a:rPr>
              <a:t>inevitable</a:t>
            </a:r>
            <a:r>
              <a:rPr lang="en-US" sz="2800" dirty="0" smtClean="0">
                <a:ea typeface="Times" charset="0"/>
                <a:cs typeface="Times" charset="0"/>
              </a:rPr>
              <a:t>: </a:t>
            </a:r>
            <a:r>
              <a:rPr lang="en-US" sz="2800" dirty="0">
                <a:ea typeface="Times" charset="0"/>
                <a:cs typeface="Times" charset="0"/>
              </a:rPr>
              <a:t>without reducing </a:t>
            </a:r>
            <a:r>
              <a:rPr lang="en-US" sz="2800" dirty="0" smtClean="0">
                <a:ea typeface="Times" charset="0"/>
                <a:cs typeface="Times" charset="0"/>
              </a:rPr>
              <a:t>consumption and creating an equilibrium by 1977</a:t>
            </a:r>
            <a:endParaRPr lang="en-US" sz="2800" dirty="0">
              <a:ea typeface="Times" charset="0"/>
              <a:cs typeface="Times" charset="0"/>
            </a:endParaRPr>
          </a:p>
          <a:p>
            <a:pPr>
              <a:buFont typeface="Wingdings" pitchFamily="2" charset="2"/>
              <a:buNone/>
            </a:pPr>
            <a:r>
              <a:rPr lang="en-US" sz="2800" dirty="0">
                <a:ea typeface="Times" charset="0"/>
                <a:cs typeface="Times" charset="0"/>
              </a:rPr>
              <a:t>  iii.  </a:t>
            </a:r>
            <a:r>
              <a:rPr lang="en-US" sz="2800" b="1" dirty="0">
                <a:ea typeface="Times" charset="0"/>
                <a:cs typeface="Times" charset="0"/>
              </a:rPr>
              <a:t>Technology cannot save </a:t>
            </a:r>
            <a:r>
              <a:rPr lang="en-US" sz="2800" b="1" dirty="0" smtClean="0">
                <a:ea typeface="Times" charset="0"/>
                <a:cs typeface="Times" charset="0"/>
              </a:rPr>
              <a:t>us</a:t>
            </a:r>
            <a:r>
              <a:rPr lang="en-US" sz="2800" dirty="0" smtClean="0">
                <a:ea typeface="Times" charset="0"/>
                <a:cs typeface="Times" charset="0"/>
              </a:rPr>
              <a:t>: Human technology can increase the Earth’s capacity, but not alter the fundamental limits of the Earth</a:t>
            </a:r>
            <a:r>
              <a:rPr lang="en-US" sz="2800" dirty="0" smtClean="0"/>
              <a:t> </a:t>
            </a:r>
            <a:endParaRPr lang="en-US" sz="2800" dirty="0"/>
          </a:p>
        </p:txBody>
      </p:sp>
    </p:spTree>
    <p:extLst>
      <p:ext uri="{BB962C8B-B14F-4D97-AF65-F5344CB8AC3E}">
        <p14:creationId xmlns:p14="http://schemas.microsoft.com/office/powerpoint/2010/main" val="3330182658"/>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411760" y="620688"/>
            <a:ext cx="6600056" cy="3657599"/>
          </a:xfrm>
        </p:spPr>
        <p:txBody>
          <a:bodyPr>
            <a:normAutofit lnSpcReduction="10000"/>
          </a:bodyPr>
          <a:lstStyle/>
          <a:p>
            <a:pPr marL="18288" indent="0">
              <a:buNone/>
            </a:pPr>
            <a:r>
              <a:rPr lang="en-US" sz="2800" i="1" dirty="0" smtClean="0"/>
              <a:t>What are the World’s limits according to the COR model? Are these an accurate reflection of the limits upon human civilization? </a:t>
            </a:r>
          </a:p>
          <a:p>
            <a:pPr marL="18288" indent="0">
              <a:buNone/>
            </a:pPr>
            <a:r>
              <a:rPr lang="en-US" sz="2800" i="1" dirty="0" smtClean="0"/>
              <a:t>Meadows argued that without sustainability in 1977, the world would suffer a catastrophe.  It is 2012 and we have not seen this.  Was Meadows </a:t>
            </a:r>
            <a:r>
              <a:rPr lang="en-US" sz="2800" i="1" dirty="0"/>
              <a:t>“wrong” or </a:t>
            </a:r>
            <a:r>
              <a:rPr lang="en-US" sz="2800" i="1" dirty="0" smtClean="0"/>
              <a:t>has he </a:t>
            </a:r>
            <a:r>
              <a:rPr lang="en-US" sz="2800" i="1" dirty="0"/>
              <a:t>yet to be proven “right”? </a:t>
            </a:r>
            <a:endParaRPr lang="en-CA" sz="2800" dirty="0"/>
          </a:p>
        </p:txBody>
      </p:sp>
      <p:sp>
        <p:nvSpPr>
          <p:cNvPr id="3" name="Title 2"/>
          <p:cNvSpPr>
            <a:spLocks noGrp="1"/>
          </p:cNvSpPr>
          <p:nvPr>
            <p:ph type="title"/>
          </p:nvPr>
        </p:nvSpPr>
        <p:spPr/>
        <p:txBody>
          <a:bodyPr/>
          <a:lstStyle/>
          <a:p>
            <a:r>
              <a:rPr lang="en-CA" dirty="0" smtClean="0"/>
              <a:t>Discussion: Evaluating the Limits to Growth Thesis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38</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1266" name="Picture 2" descr="http://www.channel4.com/assets/programmes/images/catastrophe/catastrophe_625x352.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1560" y="470842"/>
            <a:ext cx="1632645" cy="919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771626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Rectangle 2"/>
          <p:cNvSpPr>
            <a:spLocks noGrp="1" noChangeArrowheads="1"/>
          </p:cNvSpPr>
          <p:nvPr>
            <p:ph type="title"/>
          </p:nvPr>
        </p:nvSpPr>
        <p:spPr>
          <a:xfrm>
            <a:off x="317500" y="52388"/>
            <a:ext cx="8637588" cy="1431925"/>
          </a:xfrm>
        </p:spPr>
        <p:txBody>
          <a:bodyPr/>
          <a:lstStyle/>
          <a:p>
            <a:r>
              <a:rPr lang="en-US" dirty="0" smtClean="0"/>
              <a:t>New Thinking on Limits to Growth</a:t>
            </a:r>
            <a:endParaRPr lang="en-US" dirty="0"/>
          </a:p>
        </p:txBody>
      </p:sp>
      <p:sp>
        <p:nvSpPr>
          <p:cNvPr id="71683" name="Rectangle 3"/>
          <p:cNvSpPr>
            <a:spLocks noGrp="1" noChangeArrowheads="1"/>
          </p:cNvSpPr>
          <p:nvPr>
            <p:ph type="body" idx="1"/>
          </p:nvPr>
        </p:nvSpPr>
        <p:spPr>
          <a:xfrm>
            <a:off x="179512" y="1880580"/>
            <a:ext cx="4770512" cy="4114800"/>
          </a:xfrm>
        </p:spPr>
        <p:txBody>
          <a:bodyPr/>
          <a:lstStyle/>
          <a:p>
            <a:pPr>
              <a:buFont typeface="Wingdings" pitchFamily="2" charset="2"/>
              <a:buNone/>
            </a:pPr>
            <a:r>
              <a:rPr lang="en-CA" dirty="0" smtClean="0"/>
              <a:t>Resource limits less important than ecological limits</a:t>
            </a:r>
          </a:p>
          <a:p>
            <a:pPr marL="18288" indent="0">
              <a:buNone/>
            </a:pPr>
            <a:r>
              <a:rPr lang="en-CA" dirty="0" smtClean="0"/>
              <a:t>Climate Change and Biodiversity</a:t>
            </a:r>
          </a:p>
          <a:p>
            <a:pPr marL="18288" indent="0">
              <a:buNone/>
            </a:pPr>
            <a:r>
              <a:rPr lang="en-CA" dirty="0" smtClean="0"/>
              <a:t>Demography </a:t>
            </a:r>
            <a:r>
              <a:rPr lang="en-CA" dirty="0"/>
              <a:t>and Consumption:</a:t>
            </a:r>
          </a:p>
          <a:p>
            <a:pPr marL="18288" indent="0">
              <a:buNone/>
            </a:pPr>
            <a:r>
              <a:rPr lang="en-CA" dirty="0"/>
              <a:t>Human Population and Habitat Loss:</a:t>
            </a:r>
          </a:p>
          <a:p>
            <a:pPr marL="18288" indent="0">
              <a:buNone/>
            </a:pPr>
            <a:r>
              <a:rPr lang="en-CA" dirty="0"/>
              <a:t>Developing World and Footprint:</a:t>
            </a:r>
          </a:p>
          <a:p>
            <a:pPr>
              <a:buFont typeface="Wingdings" pitchFamily="2" charset="2"/>
              <a:buNone/>
            </a:pPr>
            <a:endParaRPr lang="en-US" dirty="0"/>
          </a:p>
        </p:txBody>
      </p:sp>
      <p:pic>
        <p:nvPicPr>
          <p:cNvPr id="71684" name="Picture 4" descr="C:\Documents and Settings\Thomas Boogaart\Desktop\1111B\Environment\species extinction.jp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139952" y="692696"/>
            <a:ext cx="2504165" cy="1884784"/>
          </a:xfrm>
          <a:prstGeom prst="rect">
            <a:avLst/>
          </a:prstGeom>
          <a:noFill/>
          <a:extLst>
            <a:ext uri="{909E8E84-426E-40DD-AFC4-6F175D3DCCD1}">
              <a14:hiddenFill xmlns:a14="http://schemas.microsoft.com/office/drawing/2010/main">
                <a:solidFill>
                  <a:srgbClr val="FFFFFF"/>
                </a:solidFill>
              </a14:hiddenFill>
            </a:ext>
          </a:extLst>
        </p:spPr>
      </p:pic>
      <p:pic>
        <p:nvPicPr>
          <p:cNvPr id="71685" name="Picture 5" descr="C:\Documents and Settings\Thomas Boogaart\Desktop\1111B\Environment\extinction.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796136" y="3140968"/>
            <a:ext cx="3124200" cy="2895600"/>
          </a:xfrm>
          <a:prstGeom prst="rect">
            <a:avLst/>
          </a:prstGeom>
          <a:noFill/>
          <a:extLst>
            <a:ext uri="{909E8E84-426E-40DD-AFC4-6F175D3DCCD1}">
              <a14:hiddenFill xmlns:a14="http://schemas.microsoft.com/office/drawing/2010/main">
                <a:solidFill>
                  <a:srgbClr val="FFFFFF"/>
                </a:solidFill>
              </a14:hiddenFill>
            </a:ext>
          </a:extLst>
        </p:spPr>
      </p:pic>
      <p:sp>
        <p:nvSpPr>
          <p:cNvPr id="71686" name="Text Box 6"/>
          <p:cNvSpPr txBox="1">
            <a:spLocks noChangeArrowheads="1"/>
          </p:cNvSpPr>
          <p:nvPr/>
        </p:nvSpPr>
        <p:spPr bwMode="auto">
          <a:xfrm>
            <a:off x="6781800" y="1447800"/>
            <a:ext cx="2362200" cy="19177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spcBef>
                <a:spcPct val="50000"/>
              </a:spcBef>
            </a:pPr>
            <a:r>
              <a:rPr lang="en-US"/>
              <a:t>The rate of species extinction is harrowing and perhaps unprecedented.</a:t>
            </a:r>
          </a:p>
        </p:txBody>
      </p:sp>
    </p:spTree>
    <p:extLst>
      <p:ext uri="{BB962C8B-B14F-4D97-AF65-F5344CB8AC3E}">
        <p14:creationId xmlns:p14="http://schemas.microsoft.com/office/powerpoint/2010/main" val="29781452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264023" y="2708920"/>
            <a:ext cx="6096000" cy="3657599"/>
          </a:xfrm>
        </p:spPr>
        <p:txBody>
          <a:bodyPr/>
          <a:lstStyle/>
          <a:p>
            <a:r>
              <a:rPr lang="en-CA" dirty="0" smtClean="0"/>
              <a:t>1999 David Pimentel Study: Global carrying capacity 2 billion</a:t>
            </a:r>
          </a:p>
          <a:p>
            <a:r>
              <a:rPr lang="en-CA" dirty="0" smtClean="0">
                <a:hlinkClick r:id="rId2"/>
              </a:rPr>
              <a:t>GFN</a:t>
            </a:r>
            <a:r>
              <a:rPr lang="en-CA" dirty="0" smtClean="0"/>
              <a:t>: 40 % current overshoot</a:t>
            </a:r>
            <a:endParaRPr lang="en-CA" dirty="0"/>
          </a:p>
        </p:txBody>
      </p:sp>
      <p:sp>
        <p:nvSpPr>
          <p:cNvPr id="3" name="Title 2"/>
          <p:cNvSpPr>
            <a:spLocks noGrp="1"/>
          </p:cNvSpPr>
          <p:nvPr>
            <p:ph type="title"/>
          </p:nvPr>
        </p:nvSpPr>
        <p:spPr/>
        <p:txBody>
          <a:bodyPr/>
          <a:lstStyle/>
          <a:p>
            <a:r>
              <a:rPr lang="en-CA" dirty="0" smtClean="0"/>
              <a:t>Ecological Assessments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40</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6146" name="Picture 2" descr="ima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648" y="116632"/>
            <a:ext cx="5286375" cy="376237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652120" y="836712"/>
            <a:ext cx="3096344" cy="2862322"/>
          </a:xfrm>
          <a:prstGeom prst="rect">
            <a:avLst/>
          </a:prstGeom>
          <a:noFill/>
        </p:spPr>
        <p:txBody>
          <a:bodyPr wrap="square" rtlCol="0">
            <a:spAutoFit/>
          </a:bodyPr>
          <a:lstStyle/>
          <a:p>
            <a:r>
              <a:rPr lang="en-CA" dirty="0" smtClean="0"/>
              <a:t>The Global Footprint Network illuminates the current dilemma.  We are at </a:t>
            </a:r>
            <a:r>
              <a:rPr lang="en-CA" dirty="0" err="1" smtClean="0"/>
              <a:t>at</a:t>
            </a:r>
            <a:r>
              <a:rPr lang="en-CA" dirty="0" smtClean="0"/>
              <a:t> a 40% overshoot.  As a society we can chose to reduce our consumption to par, but if we do nothing we will reach 180% overshoot by 2050, roughly when you are set to retire.</a:t>
            </a:r>
            <a:endParaRPr lang="en-CA" dirty="0"/>
          </a:p>
        </p:txBody>
      </p:sp>
    </p:spTree>
    <p:extLst>
      <p:ext uri="{BB962C8B-B14F-4D97-AF65-F5344CB8AC3E}">
        <p14:creationId xmlns:p14="http://schemas.microsoft.com/office/powerpoint/2010/main" val="230328010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508104" y="764704"/>
            <a:ext cx="3450878" cy="3657599"/>
          </a:xfrm>
        </p:spPr>
        <p:txBody>
          <a:bodyPr/>
          <a:lstStyle/>
          <a:p>
            <a:pPr marL="18288" indent="0">
              <a:buNone/>
            </a:pPr>
            <a:r>
              <a:rPr lang="en-CA" dirty="0" smtClean="0"/>
              <a:t>Oil is the lifeblood of modern civilization, powering its post-</a:t>
            </a:r>
            <a:r>
              <a:rPr lang="en-CA" dirty="0" err="1" smtClean="0"/>
              <a:t>fordist</a:t>
            </a:r>
            <a:r>
              <a:rPr lang="en-CA" dirty="0" smtClean="0"/>
              <a:t> global system of production, generating much of our electricity, and underwriting our agricultural system.   Note the interesting symmetry between oil production and population.</a:t>
            </a:r>
            <a:endParaRPr lang="en-CA" dirty="0"/>
          </a:p>
        </p:txBody>
      </p:sp>
      <p:sp>
        <p:nvSpPr>
          <p:cNvPr id="3" name="Title 2"/>
          <p:cNvSpPr>
            <a:spLocks noGrp="1"/>
          </p:cNvSpPr>
          <p:nvPr>
            <p:ph type="title"/>
          </p:nvPr>
        </p:nvSpPr>
        <p:spPr/>
        <p:txBody>
          <a:bodyPr/>
          <a:lstStyle/>
          <a:p>
            <a:r>
              <a:rPr lang="en-CA" dirty="0" smtClean="0"/>
              <a:t>Oil and Population</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41</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0242" name="Picture 2" descr="http://www.paulchefurka.ca/World%20Population%20and%20Oil%20190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3528" y="620688"/>
            <a:ext cx="5052804" cy="317336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953936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7504" y="260648"/>
            <a:ext cx="7992888" cy="4824536"/>
          </a:xfrm>
        </p:spPr>
        <p:txBody>
          <a:bodyPr>
            <a:normAutofit fontScale="92500" lnSpcReduction="20000"/>
          </a:bodyPr>
          <a:lstStyle/>
          <a:p>
            <a:pPr marL="18288" indent="0">
              <a:buNone/>
            </a:pPr>
            <a:r>
              <a:rPr lang="en-CA" b="1" dirty="0" smtClean="0"/>
              <a:t>Resource Exhaustion: </a:t>
            </a:r>
            <a:r>
              <a:rPr lang="en-CA" dirty="0" smtClean="0"/>
              <a:t>One flaw in the limits to growth theory is that growth is linked to closely to natural resources, but in the post-industrial economy much of the growth has come in terms of the service sector and intellectual property.</a:t>
            </a:r>
          </a:p>
          <a:p>
            <a:pPr marL="18288" indent="0">
              <a:buNone/>
            </a:pPr>
            <a:r>
              <a:rPr lang="en-CA" b="1" dirty="0" smtClean="0"/>
              <a:t>Carrying Capacity: </a:t>
            </a:r>
            <a:r>
              <a:rPr lang="en-CA" dirty="0" smtClean="0"/>
              <a:t>This is not a scientific concept, but a ‘rough gauge’ about the number of humans the Earth can support.  Clearly, carrying capacity is not a discrete number, but rather a variable dependent not only on the total global population, but their standard of living, their level of technology, and the efficiency of their society.</a:t>
            </a:r>
          </a:p>
          <a:p>
            <a:pPr marL="18288" indent="0">
              <a:buNone/>
            </a:pPr>
            <a:r>
              <a:rPr lang="en-CA" b="1" dirty="0" smtClean="0"/>
              <a:t>Extinction and Biodiversity</a:t>
            </a:r>
            <a:r>
              <a:rPr lang="en-CA" dirty="0" smtClean="0"/>
              <a:t>: Most environmentalists believe that ecosystems rather than natural resources provide the primary limit to human population growth.  Species extinction and habit loss makes human’s very vulnerable to ecosystem collapse because we lack the capacity to adapt to change. </a:t>
            </a:r>
          </a:p>
          <a:p>
            <a:pPr marL="18288" indent="0">
              <a:buNone/>
            </a:pPr>
            <a:r>
              <a:rPr lang="en-CA" b="1" dirty="0" smtClean="0"/>
              <a:t>Industrial Agriculture, Peak Oil, and Climate Change</a:t>
            </a:r>
            <a:r>
              <a:rPr lang="en-CA" dirty="0" smtClean="0"/>
              <a:t>: Most of the recent population boom has been precipitated by the twentieth century roll out of an agro-industrial system, but this system is dependent on cheap oil and a stable climate, two preconditions not likely to remain constant during the twenty first century.</a:t>
            </a:r>
            <a:endParaRPr lang="en-CA" dirty="0"/>
          </a:p>
        </p:txBody>
      </p:sp>
      <p:sp>
        <p:nvSpPr>
          <p:cNvPr id="3" name="Title 2"/>
          <p:cNvSpPr>
            <a:spLocks noGrp="1"/>
          </p:cNvSpPr>
          <p:nvPr>
            <p:ph type="title"/>
          </p:nvPr>
        </p:nvSpPr>
        <p:spPr/>
        <p:txBody>
          <a:bodyPr/>
          <a:lstStyle/>
          <a:p>
            <a:r>
              <a:rPr lang="en-CA" dirty="0" smtClean="0"/>
              <a:t>Detailed Analysis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42</a:t>
            </a:fld>
            <a:endParaRPr lang="en-US" dirty="0"/>
          </a:p>
        </p:txBody>
      </p:sp>
      <p:sp>
        <p:nvSpPr>
          <p:cNvPr id="6" name="Footer Placeholder 5"/>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2056566435"/>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006801" y="956717"/>
            <a:ext cx="3228975" cy="3657599"/>
          </a:xfrm>
        </p:spPr>
        <p:txBody>
          <a:bodyPr/>
          <a:lstStyle/>
          <a:p>
            <a:r>
              <a:rPr lang="en-CA" dirty="0" smtClean="0"/>
              <a:t>When the world last faced a major food crisis, Western science sprung into action, exporting Western agronomical advances to the developing world.  What were the consequences of this Green Revolution?</a:t>
            </a:r>
            <a:endParaRPr lang="en-CA" dirty="0"/>
          </a:p>
        </p:txBody>
      </p:sp>
      <p:sp>
        <p:nvSpPr>
          <p:cNvPr id="3" name="Title 2"/>
          <p:cNvSpPr>
            <a:spLocks noGrp="1"/>
          </p:cNvSpPr>
          <p:nvPr>
            <p:ph type="title"/>
          </p:nvPr>
        </p:nvSpPr>
        <p:spPr>
          <a:xfrm>
            <a:off x="755576" y="5733256"/>
            <a:ext cx="7543800" cy="914400"/>
          </a:xfrm>
        </p:spPr>
        <p:txBody>
          <a:bodyPr/>
          <a:lstStyle/>
          <a:p>
            <a:pPr lvl="0"/>
            <a:r>
              <a:rPr lang="en-US" dirty="0">
                <a:effectLst/>
                <a:hlinkClick r:id="rId3"/>
              </a:rPr>
              <a:t>IV. Mexico and the Green Revolution</a:t>
            </a:r>
            <a:r>
              <a:rPr lang="en-CA" dirty="0">
                <a:effectLst/>
              </a:rPr>
              <a:t/>
            </a:r>
            <a:br>
              <a:rPr lang="en-CA" dirty="0">
                <a:effectLst/>
              </a:rPr>
            </a:b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43</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25602" name="Picture 2" descr="http://newfarm.rodaleinstitute.org/international/pan-am_don/nov04/images/ChapingoBeans04.jp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07504" y="1052736"/>
            <a:ext cx="5000625" cy="24574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1720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Father of the Green Revolution</a:t>
            </a:r>
          </a:p>
          <a:p>
            <a:r>
              <a:rPr lang="en-CA" dirty="0" smtClean="0"/>
              <a:t>Agronomy:  The application of agricultural science to improve crop yields.</a:t>
            </a:r>
          </a:p>
          <a:p>
            <a:pPr lvl="1"/>
            <a:r>
              <a:rPr lang="en-CA" dirty="0" smtClean="0"/>
              <a:t>Saved 1 billion people from starvation</a:t>
            </a:r>
          </a:p>
          <a:p>
            <a:pPr lvl="1"/>
            <a:r>
              <a:rPr lang="en-CA" dirty="0" smtClean="0"/>
              <a:t>1970 Nobel Peace Prize</a:t>
            </a:r>
            <a:endParaRPr lang="en-CA" dirty="0"/>
          </a:p>
        </p:txBody>
      </p:sp>
      <p:sp>
        <p:nvSpPr>
          <p:cNvPr id="3" name="Title 2"/>
          <p:cNvSpPr>
            <a:spLocks noGrp="1"/>
          </p:cNvSpPr>
          <p:nvPr>
            <p:ph type="title"/>
          </p:nvPr>
        </p:nvSpPr>
        <p:spPr/>
        <p:txBody>
          <a:bodyPr/>
          <a:lstStyle/>
          <a:p>
            <a:r>
              <a:rPr lang="en-CA" dirty="0" smtClean="0"/>
              <a:t>Borlaug</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44</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26626" name="Picture 2" descr="http://static.guim.co.uk/sys-images/Guardian/About/General/2009/9/13/1252862811032/norman-borlaug-001.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67944" y="3717032"/>
            <a:ext cx="4381500" cy="2628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27191846"/>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048000" y="332656"/>
            <a:ext cx="6096000" cy="3657599"/>
          </a:xfrm>
        </p:spPr>
        <p:txBody>
          <a:bodyPr>
            <a:normAutofit lnSpcReduction="10000"/>
          </a:bodyPr>
          <a:lstStyle/>
          <a:p>
            <a:r>
              <a:rPr lang="en-CA" dirty="0" smtClean="0"/>
              <a:t>1944 Cooperative </a:t>
            </a:r>
            <a:r>
              <a:rPr lang="en-CA" dirty="0"/>
              <a:t>Wheat Research Production </a:t>
            </a:r>
            <a:r>
              <a:rPr lang="en-CA" dirty="0" smtClean="0"/>
              <a:t>Program</a:t>
            </a:r>
          </a:p>
          <a:p>
            <a:r>
              <a:rPr lang="en-CA" dirty="0" smtClean="0"/>
              <a:t>Hybrids for Superior Performance</a:t>
            </a:r>
          </a:p>
          <a:p>
            <a:pPr lvl="1"/>
            <a:r>
              <a:rPr lang="en-CA" dirty="0" smtClean="0"/>
              <a:t>High Yield</a:t>
            </a:r>
          </a:p>
          <a:p>
            <a:pPr lvl="1"/>
            <a:r>
              <a:rPr lang="en-CA" dirty="0" smtClean="0"/>
              <a:t>Dwarf</a:t>
            </a:r>
          </a:p>
          <a:p>
            <a:pPr lvl="1"/>
            <a:r>
              <a:rPr lang="en-CA" dirty="0" smtClean="0"/>
              <a:t>Disease </a:t>
            </a:r>
            <a:r>
              <a:rPr lang="en-CA" dirty="0" smtClean="0"/>
              <a:t>Resistant; Rust</a:t>
            </a:r>
            <a:endParaRPr lang="en-CA" dirty="0" smtClean="0"/>
          </a:p>
          <a:p>
            <a:r>
              <a:rPr lang="en-CA" dirty="0" smtClean="0"/>
              <a:t>Nitrogen Fertilizer to compensate for poor soil</a:t>
            </a:r>
          </a:p>
          <a:p>
            <a:r>
              <a:rPr lang="en-CA" dirty="0" smtClean="0"/>
              <a:t>Northern and Southern Wheat Varieties</a:t>
            </a:r>
          </a:p>
          <a:p>
            <a:r>
              <a:rPr lang="en-CA" dirty="0" smtClean="0"/>
              <a:t>Two growing Seasons</a:t>
            </a:r>
          </a:p>
          <a:p>
            <a:r>
              <a:rPr lang="en-CA" dirty="0" smtClean="0"/>
              <a:t>Post World War II Irrigation Projects</a:t>
            </a:r>
            <a:endParaRPr lang="en-CA" dirty="0"/>
          </a:p>
        </p:txBody>
      </p:sp>
      <p:sp>
        <p:nvSpPr>
          <p:cNvPr id="3" name="Title 2"/>
          <p:cNvSpPr>
            <a:spLocks noGrp="1"/>
          </p:cNvSpPr>
          <p:nvPr>
            <p:ph type="title"/>
          </p:nvPr>
        </p:nvSpPr>
        <p:spPr>
          <a:xfrm>
            <a:off x="899592" y="5052258"/>
            <a:ext cx="7543800" cy="914400"/>
          </a:xfrm>
        </p:spPr>
        <p:txBody>
          <a:bodyPr/>
          <a:lstStyle/>
          <a:p>
            <a:r>
              <a:rPr lang="en-CA" dirty="0" smtClean="0"/>
              <a:t>History of GR in Mexico</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45</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27650" name="Picture 2" descr="http://upload.wikimedia.org/wikipedia/commons/thumb/6/61/Wheat_yields_in_selected_countries,_1951-2004.png/300px-Wheat_yields_in_selected_countries,_1951-200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764704"/>
            <a:ext cx="2857500" cy="239077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55575" y="3284984"/>
            <a:ext cx="2616225" cy="1754326"/>
          </a:xfrm>
          <a:prstGeom prst="rect">
            <a:avLst/>
          </a:prstGeom>
          <a:noFill/>
        </p:spPr>
        <p:txBody>
          <a:bodyPr wrap="square" rtlCol="0">
            <a:spAutoFit/>
          </a:bodyPr>
          <a:lstStyle/>
          <a:p>
            <a:r>
              <a:rPr lang="en-CA" dirty="0" smtClean="0"/>
              <a:t>From a yield perspective, which was its singular goal, the Green Revolution in Mexico was an unmitigated triumph.</a:t>
            </a:r>
            <a:endParaRPr lang="en-CA" dirty="0"/>
          </a:p>
        </p:txBody>
      </p:sp>
    </p:spTree>
    <p:extLst>
      <p:ext uri="{BB962C8B-B14F-4D97-AF65-F5344CB8AC3E}">
        <p14:creationId xmlns:p14="http://schemas.microsoft.com/office/powerpoint/2010/main" val="21635301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95536" y="692696"/>
            <a:ext cx="3590528" cy="3657599"/>
          </a:xfrm>
        </p:spPr>
        <p:txBody>
          <a:bodyPr>
            <a:normAutofit/>
          </a:bodyPr>
          <a:lstStyle/>
          <a:p>
            <a:r>
              <a:rPr lang="en-CA" dirty="0" smtClean="0"/>
              <a:t>Cultivars</a:t>
            </a:r>
            <a:endParaRPr lang="en-CA" dirty="0"/>
          </a:p>
          <a:p>
            <a:r>
              <a:rPr lang="en-CA" dirty="0" smtClean="0"/>
              <a:t>Crossbreeding </a:t>
            </a:r>
          </a:p>
          <a:p>
            <a:r>
              <a:rPr lang="en-CA" dirty="0" smtClean="0"/>
              <a:t>1963 </a:t>
            </a:r>
            <a:r>
              <a:rPr lang="en-CA" dirty="0" smtClean="0"/>
              <a:t>Wheat Harvest 600% 1944 </a:t>
            </a:r>
            <a:r>
              <a:rPr lang="en-CA" dirty="0" smtClean="0"/>
              <a:t>level</a:t>
            </a:r>
          </a:p>
          <a:p>
            <a:r>
              <a:rPr lang="en-CA" dirty="0" smtClean="0"/>
              <a:t>Mexico as Wheat Exporter</a:t>
            </a:r>
            <a:endParaRPr lang="en-CA" dirty="0" smtClean="0"/>
          </a:p>
        </p:txBody>
      </p:sp>
      <p:sp>
        <p:nvSpPr>
          <p:cNvPr id="3" name="Title 2"/>
          <p:cNvSpPr>
            <a:spLocks noGrp="1"/>
          </p:cNvSpPr>
          <p:nvPr>
            <p:ph type="title"/>
          </p:nvPr>
        </p:nvSpPr>
        <p:spPr/>
        <p:txBody>
          <a:bodyPr/>
          <a:lstStyle/>
          <a:p>
            <a:r>
              <a:rPr lang="en-CA" dirty="0" smtClean="0"/>
              <a:t>Agronomical Revolution</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46</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8" name="Picture 2" descr="http://hopefarm.eu/wp-content/uploads/cereals_comp.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499992" y="29220"/>
            <a:ext cx="4463819" cy="334786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139951" y="3377084"/>
            <a:ext cx="4823859" cy="2031325"/>
          </a:xfrm>
          <a:prstGeom prst="rect">
            <a:avLst/>
          </a:prstGeom>
          <a:noFill/>
        </p:spPr>
        <p:txBody>
          <a:bodyPr wrap="square" rtlCol="0">
            <a:spAutoFit/>
          </a:bodyPr>
          <a:lstStyle/>
          <a:p>
            <a:r>
              <a:rPr lang="en-CA" b="1" dirty="0"/>
              <a:t>“Mexican agriculture was used as a model by the Rockefeller Foundation, the U.S. Agency for International Development (AID), the World Bank, and other agencies, to promote Green Revolution technology packages around the world “-</a:t>
            </a:r>
            <a:r>
              <a:rPr lang="en-CA" b="1" dirty="0" err="1"/>
              <a:t>Sonnefeld</a:t>
            </a:r>
            <a:endParaRPr lang="en-CA" b="1" dirty="0"/>
          </a:p>
          <a:p>
            <a:endParaRPr lang="en-CA" dirty="0"/>
          </a:p>
        </p:txBody>
      </p:sp>
    </p:spTree>
    <p:extLst>
      <p:ext uri="{BB962C8B-B14F-4D97-AF65-F5344CB8AC3E}">
        <p14:creationId xmlns:p14="http://schemas.microsoft.com/office/powerpoint/2010/main" val="220536168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131840" y="404664"/>
            <a:ext cx="5529808" cy="4320480"/>
          </a:xfrm>
        </p:spPr>
        <p:txBody>
          <a:bodyPr>
            <a:normAutofit fontScale="85000" lnSpcReduction="20000"/>
          </a:bodyPr>
          <a:lstStyle/>
          <a:p>
            <a:r>
              <a:rPr lang="en-CA" dirty="0" smtClean="0"/>
              <a:t>Technocratic approach to cope with growing population</a:t>
            </a:r>
          </a:p>
          <a:p>
            <a:r>
              <a:rPr lang="en-CA" dirty="0" smtClean="0"/>
              <a:t>Epicenters: Mexico 1950s and India late 1960s</a:t>
            </a:r>
          </a:p>
          <a:p>
            <a:r>
              <a:rPr lang="en-CA" dirty="0" smtClean="0"/>
              <a:t>Saved 1 billion people from starvation</a:t>
            </a:r>
          </a:p>
          <a:p>
            <a:r>
              <a:rPr lang="en-CA" dirty="0" smtClean="0"/>
              <a:t>Cash Crops: Cotton, Maize</a:t>
            </a:r>
          </a:p>
          <a:p>
            <a:r>
              <a:rPr lang="en-CA" dirty="0" smtClean="0"/>
              <a:t>Environmental Consequences: severe </a:t>
            </a:r>
            <a:r>
              <a:rPr lang="en-CA" dirty="0"/>
              <a:t>water salinization, desertification, deforestation, and pesticide </a:t>
            </a:r>
            <a:r>
              <a:rPr lang="en-CA" dirty="0" smtClean="0"/>
              <a:t>abuse.</a:t>
            </a:r>
          </a:p>
          <a:p>
            <a:r>
              <a:rPr lang="en-CA" dirty="0" smtClean="0"/>
              <a:t>Social Consequences: The technocratic approach favored large, rich farmers able to afford the capital intensive infrastructure.  Subsistence farmers lost out in the process and many were evicted to join ranks of urban under class. </a:t>
            </a:r>
          </a:p>
          <a:p>
            <a:r>
              <a:rPr lang="en-CA" dirty="0" smtClean="0"/>
              <a:t>Global Market and Food Security: The agronomical model is predicated at maximizing production, but does not take into account ecological limits or the needs of beneficiaries.</a:t>
            </a:r>
          </a:p>
        </p:txBody>
      </p:sp>
      <p:sp>
        <p:nvSpPr>
          <p:cNvPr id="3" name="Title 2"/>
          <p:cNvSpPr>
            <a:spLocks noGrp="1"/>
          </p:cNvSpPr>
          <p:nvPr>
            <p:ph type="title"/>
          </p:nvPr>
        </p:nvSpPr>
        <p:spPr/>
        <p:txBody>
          <a:bodyPr/>
          <a:lstStyle/>
          <a:p>
            <a:r>
              <a:rPr lang="en-CA" dirty="0" smtClean="0"/>
              <a:t>Global Green Revolution</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47</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4098" name="Picture 2" descr="http://upload.wikimedia.org/wikipedia/commons/thumb/5/56/Wheat_yields_in_developing_countries_1951-2004.png/300px-Wheat_yields_in_developing_countries_1951-200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5" y="188640"/>
            <a:ext cx="2857500" cy="23907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18784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148064" y="620688"/>
            <a:ext cx="3801616" cy="4752528"/>
          </a:xfrm>
        </p:spPr>
        <p:txBody>
          <a:bodyPr>
            <a:normAutofit fontScale="85000" lnSpcReduction="20000"/>
          </a:bodyPr>
          <a:lstStyle/>
          <a:p>
            <a:pPr marL="18288" indent="0">
              <a:buNone/>
            </a:pPr>
            <a:r>
              <a:rPr lang="en-CA" dirty="0" smtClean="0"/>
              <a:t>In a capitalist system the incentive to produce is dictated by price.  Farmers are encouraged to specialize, leverage their comparative advantage, on those cash crops that yield them the greatest profit for them individually.  One phenomenon present in the modern Agro-Industrial economy is that much of the world’s best land is being cultivated for cash crops rather than low margins staple food crops that could feed the hungry.  In fact the Green Revolution on a global scale precipitated a transfer of land from small subsistence farmers to larger farmers with the capital to effectively compete in the global market.</a:t>
            </a:r>
            <a:endParaRPr lang="en-CA" dirty="0"/>
          </a:p>
        </p:txBody>
      </p:sp>
      <p:sp>
        <p:nvSpPr>
          <p:cNvPr id="3" name="Title 2"/>
          <p:cNvSpPr>
            <a:spLocks noGrp="1"/>
          </p:cNvSpPr>
          <p:nvPr>
            <p:ph type="title"/>
          </p:nvPr>
        </p:nvSpPr>
        <p:spPr>
          <a:xfrm>
            <a:off x="539552" y="5373216"/>
            <a:ext cx="8366760" cy="914400"/>
          </a:xfrm>
        </p:spPr>
        <p:txBody>
          <a:bodyPr/>
          <a:lstStyle/>
          <a:p>
            <a:r>
              <a:rPr lang="en-CA" dirty="0" smtClean="0"/>
              <a:t>Food Crops and Cash Crops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48</a:t>
            </a:fld>
            <a:endParaRPr lang="en-US" dirty="0"/>
          </a:p>
        </p:txBody>
      </p:sp>
      <p:sp>
        <p:nvSpPr>
          <p:cNvPr id="6" name="Footer Placeholder 5"/>
          <p:cNvSpPr>
            <a:spLocks noGrp="1"/>
          </p:cNvSpPr>
          <p:nvPr>
            <p:ph type="ftr" sz="quarter" idx="12"/>
          </p:nvPr>
        </p:nvSpPr>
        <p:spPr/>
        <p:txBody>
          <a:bodyPr/>
          <a:lstStyle/>
          <a:p>
            <a:endParaRPr lang="en-US" dirty="0"/>
          </a:p>
        </p:txBody>
      </p:sp>
      <p:sp>
        <p:nvSpPr>
          <p:cNvPr id="7" name="TextBox 6"/>
          <p:cNvSpPr txBox="1"/>
          <p:nvPr/>
        </p:nvSpPr>
        <p:spPr>
          <a:xfrm>
            <a:off x="323528" y="3356992"/>
            <a:ext cx="4608512" cy="1754326"/>
          </a:xfrm>
          <a:prstGeom prst="rect">
            <a:avLst/>
          </a:prstGeom>
          <a:noFill/>
        </p:spPr>
        <p:txBody>
          <a:bodyPr wrap="square" rtlCol="0">
            <a:spAutoFit/>
          </a:bodyPr>
          <a:lstStyle/>
          <a:p>
            <a:pPr marL="18288" indent="0">
              <a:buNone/>
            </a:pPr>
            <a:r>
              <a:rPr lang="en-CA" dirty="0"/>
              <a:t>Finance: machinery,  hybrids, fertilizers, and pesticides.</a:t>
            </a:r>
          </a:p>
          <a:p>
            <a:pPr marL="18288" indent="0">
              <a:buNone/>
            </a:pPr>
            <a:r>
              <a:rPr lang="en-CA" dirty="0"/>
              <a:t>Reliance on Irrigation: Yield characteristics</a:t>
            </a:r>
          </a:p>
          <a:p>
            <a:pPr marL="18288" indent="0">
              <a:buNone/>
            </a:pPr>
            <a:r>
              <a:rPr lang="en-CA" dirty="0"/>
              <a:t>Loss of Draught Resistance</a:t>
            </a:r>
            <a:r>
              <a:rPr lang="en-CA" dirty="0" smtClean="0"/>
              <a:t>:</a:t>
            </a:r>
          </a:p>
          <a:p>
            <a:pPr marL="18288" indent="0">
              <a:buNone/>
            </a:pPr>
            <a:r>
              <a:rPr lang="en-CA" dirty="0" smtClean="0">
                <a:hlinkClick r:id="rId2"/>
              </a:rPr>
              <a:t>Loss of Food Security</a:t>
            </a:r>
            <a:endParaRPr lang="en-CA" dirty="0"/>
          </a:p>
          <a:p>
            <a:endParaRPr lang="en-CA" dirty="0"/>
          </a:p>
        </p:txBody>
      </p:sp>
      <p:pic>
        <p:nvPicPr>
          <p:cNvPr id="3074" name="Picture 2" descr="http://upload.wikimedia.org/wikipedia/commons/thumb/6/6b/Bakweri_cocoyam_farmer_from_Cameroon.jpg/300px-Bakweri_cocoyam_farmer_from_Cameroon.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5576" y="548680"/>
            <a:ext cx="2857500" cy="2352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64930869"/>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283968" y="548680"/>
            <a:ext cx="4826144" cy="3657599"/>
          </a:xfrm>
        </p:spPr>
        <p:txBody>
          <a:bodyPr>
            <a:normAutofit fontScale="92500"/>
          </a:bodyPr>
          <a:lstStyle/>
          <a:p>
            <a:pPr marL="18288" indent="0">
              <a:buNone/>
            </a:pPr>
            <a:r>
              <a:rPr lang="en-CA" dirty="0" smtClean="0"/>
              <a:t>One of the unintended consequences of the Green Revolution was creating conditions that favored larger corporate farms in India and Mexico, with smaller subsistence farmers forced from their land and ancestral villages by debt and compelled to migrate as low skill workers to urban centers in search for work.  One legacy of the green revolution and its off shoots was urbanization and the social and environmental problems of mega-cities.</a:t>
            </a:r>
            <a:endParaRPr lang="en-CA" dirty="0"/>
          </a:p>
        </p:txBody>
      </p:sp>
      <p:sp>
        <p:nvSpPr>
          <p:cNvPr id="3" name="Title 2"/>
          <p:cNvSpPr>
            <a:spLocks noGrp="1"/>
          </p:cNvSpPr>
          <p:nvPr>
            <p:ph type="title"/>
          </p:nvPr>
        </p:nvSpPr>
        <p:spPr/>
        <p:txBody>
          <a:bodyPr/>
          <a:lstStyle/>
          <a:p>
            <a:r>
              <a:rPr lang="en-CA" dirty="0" smtClean="0"/>
              <a:t>GR Urbanization</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49</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6386" name="Picture 2" descr="http://ecen.com/matriz/eee24/urb_pop.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0528" y="342960"/>
            <a:ext cx="4391025" cy="2647951"/>
          </a:xfrm>
          <a:prstGeom prst="rect">
            <a:avLst/>
          </a:prstGeom>
          <a:noFill/>
          <a:extLst>
            <a:ext uri="{909E8E84-426E-40DD-AFC4-6F175D3DCCD1}">
              <a14:hiddenFill xmlns:a14="http://schemas.microsoft.com/office/drawing/2010/main">
                <a:solidFill>
                  <a:srgbClr val="FFFFFF"/>
                </a:solidFill>
              </a14:hiddenFill>
            </a:ext>
          </a:extLst>
        </p:spPr>
      </p:pic>
      <p:pic>
        <p:nvPicPr>
          <p:cNvPr id="29698" name="Picture 2" descr="http://upload.wikimedia.org/wikipedia/commons/thumb/7/7e/1_rocinha_favela_closeup.JPG/220px-1_rocinha_favela_closeup.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67544" y="2990911"/>
            <a:ext cx="2095500" cy="139065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39552" y="4499828"/>
            <a:ext cx="2095500" cy="369332"/>
          </a:xfrm>
          <a:prstGeom prst="rect">
            <a:avLst/>
          </a:prstGeom>
          <a:noFill/>
        </p:spPr>
        <p:txBody>
          <a:bodyPr wrap="square" rtlCol="0">
            <a:spAutoFit/>
          </a:bodyPr>
          <a:lstStyle/>
          <a:p>
            <a:r>
              <a:rPr lang="en-CA" i="1" dirty="0" smtClean="0"/>
              <a:t>Favela</a:t>
            </a:r>
            <a:r>
              <a:rPr lang="en-CA" dirty="0" smtClean="0"/>
              <a:t> Sao Paolo</a:t>
            </a:r>
            <a:endParaRPr lang="en-CA" dirty="0"/>
          </a:p>
        </p:txBody>
      </p:sp>
    </p:spTree>
    <p:extLst>
      <p:ext uri="{BB962C8B-B14F-4D97-AF65-F5344CB8AC3E}">
        <p14:creationId xmlns:p14="http://schemas.microsoft.com/office/powerpoint/2010/main" val="301364985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275216" y="188640"/>
            <a:ext cx="2689272" cy="3657599"/>
          </a:xfrm>
        </p:spPr>
        <p:txBody>
          <a:bodyPr>
            <a:normAutofit fontScale="92500" lnSpcReduction="20000"/>
          </a:bodyPr>
          <a:lstStyle/>
          <a:p>
            <a:pPr marL="18288" indent="0">
              <a:buNone/>
            </a:pPr>
            <a:r>
              <a:rPr lang="en-CA" dirty="0" smtClean="0"/>
              <a:t>Although the Green Revolution bought the world 30-40 years to find a solution to its population problem, the agronomical revolution has peaked.  Globally yields are declining, the limits to expanding the technology have been reached, and the GMO results so far do not amount to another revolution.</a:t>
            </a:r>
            <a:endParaRPr lang="en-CA" dirty="0"/>
          </a:p>
        </p:txBody>
      </p:sp>
      <p:sp>
        <p:nvSpPr>
          <p:cNvPr id="3" name="Title 2"/>
          <p:cNvSpPr>
            <a:spLocks noGrp="1"/>
          </p:cNvSpPr>
          <p:nvPr>
            <p:ph type="title"/>
          </p:nvPr>
        </p:nvSpPr>
        <p:spPr>
          <a:xfrm>
            <a:off x="107504" y="4386808"/>
            <a:ext cx="7543800" cy="914400"/>
          </a:xfrm>
        </p:spPr>
        <p:txBody>
          <a:bodyPr/>
          <a:lstStyle/>
          <a:p>
            <a:r>
              <a:rPr lang="en-CA" dirty="0" smtClean="0"/>
              <a:t>Green Revolution and Carrying Capacity</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50</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5362" name="Picture 2" descr="http://3.bp.blogspot.com/_EZMGVwURo3M/S-DtaieCf6I/AAAAAAAACnk/vsV0yFNlmOs/s1600/Indian+Rice,+Wheat,+and+Corn+Production+%28three+biggest+crops%29-742694.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60648"/>
            <a:ext cx="6139360" cy="360040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868144" y="5229200"/>
            <a:ext cx="3024336" cy="1754326"/>
          </a:xfrm>
          <a:prstGeom prst="rect">
            <a:avLst/>
          </a:prstGeom>
          <a:noFill/>
        </p:spPr>
        <p:txBody>
          <a:bodyPr wrap="square" rtlCol="0">
            <a:spAutoFit/>
          </a:bodyPr>
          <a:lstStyle/>
          <a:p>
            <a:r>
              <a:rPr lang="en-CA" dirty="0" err="1"/>
              <a:t>Borlaugh</a:t>
            </a:r>
            <a:r>
              <a:rPr lang="en-CA" dirty="0"/>
              <a:t> also maintained that the Green Revolution would buy the world 30 years, but that it would not solve the global food crisis.</a:t>
            </a:r>
          </a:p>
          <a:p>
            <a:endParaRPr lang="en-CA" dirty="0"/>
          </a:p>
        </p:txBody>
      </p:sp>
    </p:spTree>
    <p:extLst>
      <p:ext uri="{BB962C8B-B14F-4D97-AF65-F5344CB8AC3E}">
        <p14:creationId xmlns:p14="http://schemas.microsoft.com/office/powerpoint/2010/main" val="393734001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067944" y="685801"/>
            <a:ext cx="4161656" cy="3657599"/>
          </a:xfrm>
        </p:spPr>
        <p:txBody>
          <a:bodyPr>
            <a:normAutofit fontScale="92500" lnSpcReduction="20000"/>
          </a:bodyPr>
          <a:lstStyle/>
          <a:p>
            <a:pPr marL="18288" indent="0">
              <a:buNone/>
            </a:pPr>
            <a:r>
              <a:rPr lang="en-CA" dirty="0" smtClean="0"/>
              <a:t>Given that population will continue to expand while global food production has peaked, the world is in desperate need of a new ‘Green Revolution.’  The obvious place to look is genetic engineering, in particular the science of genomics is allowing us to endow food crops with favorable characteristics: draught resistance, higher yields, natural pesticides.  But to date innovation has not been sufficient to make up for declining yields and rising costs afflicting the Modern Agro-Industrial system.</a:t>
            </a:r>
            <a:endParaRPr lang="en-CA" dirty="0"/>
          </a:p>
        </p:txBody>
      </p:sp>
      <p:sp>
        <p:nvSpPr>
          <p:cNvPr id="3" name="Title 2"/>
          <p:cNvSpPr>
            <a:spLocks noGrp="1"/>
          </p:cNvSpPr>
          <p:nvPr>
            <p:ph type="title"/>
          </p:nvPr>
        </p:nvSpPr>
        <p:spPr/>
        <p:txBody>
          <a:bodyPr/>
          <a:lstStyle/>
          <a:p>
            <a:r>
              <a:rPr lang="en-CA" dirty="0" smtClean="0"/>
              <a:t>The GMO Revolution?</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51</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30722" name="Picture 2" descr="http://www.thecanadiandaily.ca/wp-content/uploads/2012/10/gmo3.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20" y="476672"/>
            <a:ext cx="3744416" cy="2239842"/>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179512" y="2996952"/>
            <a:ext cx="3816424" cy="1477328"/>
          </a:xfrm>
          <a:prstGeom prst="rect">
            <a:avLst/>
          </a:prstGeom>
          <a:noFill/>
        </p:spPr>
        <p:txBody>
          <a:bodyPr wrap="square" rtlCol="0">
            <a:spAutoFit/>
          </a:bodyPr>
          <a:lstStyle/>
          <a:p>
            <a:r>
              <a:rPr lang="en-CA" dirty="0" smtClean="0"/>
              <a:t>As we will note later in the semester, there are significant unknowns and health risks affiliated with genetically modified crops.</a:t>
            </a:r>
            <a:endParaRPr lang="en-CA" dirty="0"/>
          </a:p>
        </p:txBody>
      </p:sp>
    </p:spTree>
    <p:extLst>
      <p:ext uri="{BB962C8B-B14F-4D97-AF65-F5344CB8AC3E}">
        <p14:creationId xmlns:p14="http://schemas.microsoft.com/office/powerpoint/2010/main" val="2835709894"/>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148064" y="685801"/>
            <a:ext cx="3888432" cy="3657599"/>
          </a:xfrm>
        </p:spPr>
        <p:txBody>
          <a:bodyPr>
            <a:normAutofit fontScale="92500"/>
          </a:bodyPr>
          <a:lstStyle/>
          <a:p>
            <a:pPr marL="18288" indent="0">
              <a:buNone/>
            </a:pPr>
            <a:r>
              <a:rPr lang="en-CA" dirty="0" smtClean="0"/>
              <a:t>Climate Change is by definition a complex phenomenon, increasing human carbon dioxide leads to shifts in weather systems across the globe.  Changes in patterns of rainfall, the length of growing seasons, and soil quality are difficult to quantify or relate  to particular disaster events.  Draught resistance crops are clearly in high demand in the current environment.</a:t>
            </a:r>
            <a:endParaRPr lang="en-CA" dirty="0"/>
          </a:p>
        </p:txBody>
      </p:sp>
      <p:sp>
        <p:nvSpPr>
          <p:cNvPr id="3" name="Title 2"/>
          <p:cNvSpPr>
            <a:spLocks noGrp="1"/>
          </p:cNvSpPr>
          <p:nvPr>
            <p:ph type="title"/>
          </p:nvPr>
        </p:nvSpPr>
        <p:spPr/>
        <p:txBody>
          <a:bodyPr/>
          <a:lstStyle/>
          <a:p>
            <a:r>
              <a:rPr lang="en-CA" dirty="0" smtClean="0"/>
              <a:t>Climate Change Factor</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52</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3314" name="Picture 2" descr="Consecutive seasons, national temperature departures, 1985 - &lt;cfoutput&gt;2009&lt;/cfoutput&gt;"/>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24544" y="74612"/>
            <a:ext cx="5524500" cy="37147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94951287"/>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3660775" y="188640"/>
            <a:ext cx="5313784" cy="3657599"/>
          </a:xfrm>
        </p:spPr>
        <p:txBody>
          <a:bodyPr/>
          <a:lstStyle/>
          <a:p>
            <a:r>
              <a:rPr lang="en-CA" dirty="0" smtClean="0"/>
              <a:t>You do not hear much about fresh water scarcity in richly endowed Canada, but water is one critical limit on modern agriculture and therefore human population.</a:t>
            </a:r>
            <a:endParaRPr lang="en-CA" dirty="0"/>
          </a:p>
        </p:txBody>
      </p:sp>
      <p:sp>
        <p:nvSpPr>
          <p:cNvPr id="3" name="Title 2"/>
          <p:cNvSpPr>
            <a:spLocks noGrp="1"/>
          </p:cNvSpPr>
          <p:nvPr>
            <p:ph type="title"/>
          </p:nvPr>
        </p:nvSpPr>
        <p:spPr>
          <a:xfrm>
            <a:off x="467544" y="5013176"/>
            <a:ext cx="7831832" cy="914400"/>
          </a:xfrm>
        </p:spPr>
        <p:txBody>
          <a:bodyPr/>
          <a:lstStyle/>
          <a:p>
            <a:pPr lvl="0"/>
            <a:r>
              <a:rPr lang="en-US" dirty="0">
                <a:effectLst/>
              </a:rPr>
              <a:t>V. </a:t>
            </a:r>
            <a:r>
              <a:rPr lang="en-US" u="sng" dirty="0">
                <a:effectLst/>
                <a:hlinkClick r:id="rId2"/>
              </a:rPr>
              <a:t>Blue Gold </a:t>
            </a:r>
            <a:r>
              <a:rPr lang="en-US" dirty="0" smtClean="0">
                <a:effectLst/>
              </a:rPr>
              <a:t>: </a:t>
            </a:r>
            <a:r>
              <a:rPr lang="en-US" dirty="0">
                <a:effectLst/>
              </a:rPr>
              <a:t>Water Scarcity and Conflict</a:t>
            </a:r>
            <a:r>
              <a:rPr lang="en-CA" dirty="0">
                <a:effectLst/>
              </a:rPr>
              <a:t/>
            </a:r>
            <a:br>
              <a:rPr lang="en-CA" dirty="0">
                <a:effectLst/>
              </a:rPr>
            </a:b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53</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9458" name="Picture 2" descr="http://www.liquidsculpture.com/images/water-drop-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603448"/>
            <a:ext cx="3505200" cy="2333626"/>
          </a:xfrm>
          <a:prstGeom prst="rect">
            <a:avLst/>
          </a:prstGeom>
          <a:noFill/>
          <a:extLst>
            <a:ext uri="{909E8E84-426E-40DD-AFC4-6F175D3DCCD1}">
              <a14:hiddenFill xmlns:a14="http://schemas.microsoft.com/office/drawing/2010/main">
                <a:solidFill>
                  <a:srgbClr val="FFFFFF"/>
                </a:solidFill>
              </a14:hiddenFill>
            </a:ext>
          </a:extLst>
        </p:spPr>
      </p:pic>
      <p:pic>
        <p:nvPicPr>
          <p:cNvPr id="19460" name="Picture 4" descr="http://www.freeimageworks.com/images/FreeImageWorks.com_00949MS.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51520" y="1836236"/>
            <a:ext cx="2437184" cy="160453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6588224" y="3068960"/>
            <a:ext cx="2088232" cy="2585323"/>
          </a:xfrm>
          <a:prstGeom prst="rect">
            <a:avLst/>
          </a:prstGeom>
          <a:noFill/>
        </p:spPr>
        <p:txBody>
          <a:bodyPr wrap="square" rtlCol="0">
            <a:spAutoFit/>
          </a:bodyPr>
          <a:lstStyle/>
          <a:p>
            <a:r>
              <a:rPr lang="en-CA" dirty="0" smtClean="0"/>
              <a:t>2009 World Economic Forum: In fewer than 20 years the world will face severe water shortages so severe that “global food production could crater.”</a:t>
            </a:r>
            <a:endParaRPr lang="en-CA" dirty="0"/>
          </a:p>
        </p:txBody>
      </p:sp>
    </p:spTree>
    <p:extLst>
      <p:ext uri="{BB962C8B-B14F-4D97-AF65-F5344CB8AC3E}">
        <p14:creationId xmlns:p14="http://schemas.microsoft.com/office/powerpoint/2010/main" val="3499618683"/>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404664"/>
            <a:ext cx="6096000" cy="3657599"/>
          </a:xfrm>
        </p:spPr>
        <p:txBody>
          <a:bodyPr/>
          <a:lstStyle/>
          <a:p>
            <a:r>
              <a:rPr lang="en-CA" dirty="0" smtClean="0"/>
              <a:t>3% of Earth’s water is fresh </a:t>
            </a:r>
            <a:r>
              <a:rPr lang="en-CA" dirty="0" smtClean="0"/>
              <a:t>water</a:t>
            </a:r>
          </a:p>
          <a:p>
            <a:r>
              <a:rPr lang="en-CA" dirty="0" smtClean="0"/>
              <a:t>.3% potentially usable</a:t>
            </a:r>
            <a:endParaRPr lang="en-CA" dirty="0" smtClean="0"/>
          </a:p>
          <a:p>
            <a:r>
              <a:rPr lang="en-CA" dirty="0" smtClean="0"/>
              <a:t>Significant Scarcity in Developing World</a:t>
            </a:r>
          </a:p>
          <a:p>
            <a:pPr lvl="1"/>
            <a:r>
              <a:rPr lang="en-CA" dirty="0" err="1" smtClean="0"/>
              <a:t>Dryland</a:t>
            </a:r>
            <a:r>
              <a:rPr lang="en-CA" dirty="0" smtClean="0"/>
              <a:t> Africa</a:t>
            </a:r>
          </a:p>
          <a:p>
            <a:pPr lvl="1"/>
            <a:r>
              <a:rPr lang="en-CA" dirty="0" smtClean="0"/>
              <a:t>Northern India and Southwestern China</a:t>
            </a:r>
          </a:p>
          <a:p>
            <a:r>
              <a:rPr lang="en-CA" dirty="0" smtClean="0"/>
              <a:t>Climate Change</a:t>
            </a:r>
          </a:p>
          <a:p>
            <a:r>
              <a:rPr lang="en-CA" dirty="0" smtClean="0"/>
              <a:t>Draining of Aquifers</a:t>
            </a:r>
          </a:p>
          <a:p>
            <a:pPr lvl="1"/>
            <a:r>
              <a:rPr lang="en-CA" dirty="0" smtClean="0"/>
              <a:t>Imperial Valley</a:t>
            </a:r>
          </a:p>
          <a:p>
            <a:pPr lvl="1"/>
            <a:endParaRPr lang="en-CA" dirty="0"/>
          </a:p>
        </p:txBody>
      </p:sp>
      <p:sp>
        <p:nvSpPr>
          <p:cNvPr id="3" name="Title 2"/>
          <p:cNvSpPr>
            <a:spLocks noGrp="1"/>
          </p:cNvSpPr>
          <p:nvPr>
            <p:ph type="title"/>
          </p:nvPr>
        </p:nvSpPr>
        <p:spPr/>
        <p:txBody>
          <a:bodyPr/>
          <a:lstStyle/>
          <a:p>
            <a:r>
              <a:rPr lang="en-CA" dirty="0" smtClean="0"/>
              <a:t>Irrigation and Agriculture</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54</a:t>
            </a:fld>
            <a:endParaRPr lang="en-US" dirty="0"/>
          </a:p>
        </p:txBody>
      </p:sp>
      <p:sp>
        <p:nvSpPr>
          <p:cNvPr id="6" name="Footer Placeholder 5"/>
          <p:cNvSpPr>
            <a:spLocks noGrp="1"/>
          </p:cNvSpPr>
          <p:nvPr>
            <p:ph type="ftr" sz="quarter" idx="12"/>
          </p:nvPr>
        </p:nvSpPr>
        <p:spPr/>
        <p:txBody>
          <a:bodyPr/>
          <a:lstStyle/>
          <a:p>
            <a:endParaRPr lang="en-US" dirty="0"/>
          </a:p>
        </p:txBody>
      </p:sp>
      <p:sp>
        <p:nvSpPr>
          <p:cNvPr id="7" name="TextBox 6"/>
          <p:cNvSpPr txBox="1"/>
          <p:nvPr/>
        </p:nvSpPr>
        <p:spPr>
          <a:xfrm>
            <a:off x="6084168" y="1916831"/>
            <a:ext cx="3240360" cy="3139321"/>
          </a:xfrm>
          <a:prstGeom prst="rect">
            <a:avLst/>
          </a:prstGeom>
          <a:noFill/>
        </p:spPr>
        <p:txBody>
          <a:bodyPr wrap="square" rtlCol="0">
            <a:spAutoFit/>
          </a:bodyPr>
          <a:lstStyle/>
          <a:p>
            <a:r>
              <a:rPr lang="en-CA" dirty="0"/>
              <a:t>Ban Ki-moon warns: "A shortage of water resources could spell increased conflicts in the future. Population growth will make the problem worse. So will climate change. As the global economy grows, so will its thirst. Many more conflicts lie just over the horizon</a:t>
            </a:r>
            <a:r>
              <a:rPr lang="en-CA" dirty="0" smtClean="0"/>
              <a:t>."</a:t>
            </a:r>
            <a:endParaRPr lang="en-CA" dirty="0"/>
          </a:p>
          <a:p>
            <a:endParaRPr lang="en-CA" dirty="0"/>
          </a:p>
        </p:txBody>
      </p:sp>
      <p:pic>
        <p:nvPicPr>
          <p:cNvPr id="5122" name="Picture 2" descr="http://blakebranson.com/wp-content/uploads/2012/06/draught.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54387" y="3015412"/>
            <a:ext cx="2841749" cy="1921242"/>
          </a:xfrm>
          <a:prstGeom prst="rect">
            <a:avLst/>
          </a:prstGeom>
          <a:noFill/>
          <a:extLst>
            <a:ext uri="{909E8E84-426E-40DD-AFC4-6F175D3DCCD1}">
              <a14:hiddenFill xmlns:a14="http://schemas.microsoft.com/office/drawing/2010/main">
                <a:solidFill>
                  <a:srgbClr val="FFFFFF"/>
                </a:solidFill>
              </a14:hiddenFill>
            </a:ext>
          </a:extLst>
        </p:spPr>
      </p:pic>
      <p:pic>
        <p:nvPicPr>
          <p:cNvPr id="5124" name="Picture 4" descr="http://www.raxanreeb.com/wp-content/uploads/arton7776-52de7.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963609" y="0"/>
            <a:ext cx="1919122" cy="1453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585063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043608" y="3717032"/>
            <a:ext cx="7196261" cy="1425351"/>
          </a:xfrm>
        </p:spPr>
        <p:txBody>
          <a:bodyPr/>
          <a:lstStyle/>
          <a:p>
            <a:r>
              <a:rPr lang="en-CA" dirty="0" smtClean="0"/>
              <a:t>Water is life, and given shortages people will do anything to procure it.  War for water is not only logical, it is inevitable  in an era of increasing scarcity. </a:t>
            </a:r>
            <a:endParaRPr lang="en-CA" dirty="0"/>
          </a:p>
        </p:txBody>
      </p:sp>
      <p:sp>
        <p:nvSpPr>
          <p:cNvPr id="3" name="Title 2"/>
          <p:cNvSpPr>
            <a:spLocks noGrp="1"/>
          </p:cNvSpPr>
          <p:nvPr>
            <p:ph type="title"/>
          </p:nvPr>
        </p:nvSpPr>
        <p:spPr/>
        <p:txBody>
          <a:bodyPr/>
          <a:lstStyle/>
          <a:p>
            <a:r>
              <a:rPr lang="en-CA" dirty="0" smtClean="0"/>
              <a:t>Water Conflict: </a:t>
            </a:r>
            <a:r>
              <a:rPr lang="en-CA" dirty="0" smtClean="0">
                <a:hlinkClick r:id="rId2"/>
              </a:rPr>
              <a:t>West Bank</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55</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5362" name="Picture 2" descr="http://www.mideastweb.org/WestBankWaterMap.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5536" y="332656"/>
            <a:ext cx="2094782" cy="3067360"/>
          </a:xfrm>
          <a:prstGeom prst="rect">
            <a:avLst/>
          </a:prstGeom>
          <a:noFill/>
          <a:extLst>
            <a:ext uri="{909E8E84-426E-40DD-AFC4-6F175D3DCCD1}">
              <a14:hiddenFill xmlns:a14="http://schemas.microsoft.com/office/drawing/2010/main">
                <a:solidFill>
                  <a:srgbClr val="FFFFFF"/>
                </a:solidFill>
              </a14:hiddenFill>
            </a:ext>
          </a:extLst>
        </p:spPr>
      </p:pic>
      <p:pic>
        <p:nvPicPr>
          <p:cNvPr id="15364" name="Picture 4" descr="http://amideastchangeofcourse.org/482px-Palestine_Map_2007.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627784" y="112558"/>
            <a:ext cx="2822440" cy="350755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652120" y="692696"/>
            <a:ext cx="3096344" cy="2862322"/>
          </a:xfrm>
          <a:prstGeom prst="rect">
            <a:avLst/>
          </a:prstGeom>
          <a:noFill/>
        </p:spPr>
        <p:txBody>
          <a:bodyPr wrap="square" rtlCol="0">
            <a:spAutoFit/>
          </a:bodyPr>
          <a:lstStyle/>
          <a:p>
            <a:r>
              <a:rPr lang="en-CA" dirty="0" smtClean="0"/>
              <a:t>It is impossible to understand conflicts like the Palestinian question without investigating the water angle.  Water holds the key not only to economic future of this arid region, but for supporting a rapidly expanding increasingly urban population.</a:t>
            </a:r>
            <a:endParaRPr lang="en-CA" dirty="0"/>
          </a:p>
        </p:txBody>
      </p:sp>
    </p:spTree>
    <p:extLst>
      <p:ext uri="{BB962C8B-B14F-4D97-AF65-F5344CB8AC3E}">
        <p14:creationId xmlns:p14="http://schemas.microsoft.com/office/powerpoint/2010/main" val="75365663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02940" y="2490503"/>
            <a:ext cx="7618040" cy="2651880"/>
          </a:xfrm>
        </p:spPr>
        <p:txBody>
          <a:bodyPr/>
          <a:lstStyle/>
          <a:p>
            <a:r>
              <a:rPr lang="en-CA" dirty="0" smtClean="0"/>
              <a:t>Water scarcity is already a pressing environmental, economic, and social problem in many heavily populated areas of the world, but its radius of impact will increase to subtropical areas with climate change.</a:t>
            </a:r>
            <a:endParaRPr lang="en-CA" dirty="0"/>
          </a:p>
        </p:txBody>
      </p:sp>
      <p:sp>
        <p:nvSpPr>
          <p:cNvPr id="3" name="Title 2"/>
          <p:cNvSpPr>
            <a:spLocks noGrp="1"/>
          </p:cNvSpPr>
          <p:nvPr>
            <p:ph type="title"/>
          </p:nvPr>
        </p:nvSpPr>
        <p:spPr/>
        <p:txBody>
          <a:bodyPr/>
          <a:lstStyle/>
          <a:p>
            <a:r>
              <a:rPr lang="en-CA" dirty="0" smtClean="0">
                <a:hlinkClick r:id="rId3"/>
              </a:rPr>
              <a:t>Global Water Scarcity</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56</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6386" name="Picture 2" descr="http://whyfiles.org/131fresh_water/images/world_water.gif"/>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51520" y="116632"/>
            <a:ext cx="3120058" cy="2336043"/>
          </a:xfrm>
          <a:prstGeom prst="rect">
            <a:avLst/>
          </a:prstGeom>
          <a:noFill/>
          <a:extLst>
            <a:ext uri="{909E8E84-426E-40DD-AFC4-6F175D3DCCD1}">
              <a14:hiddenFill xmlns:a14="http://schemas.microsoft.com/office/drawing/2010/main">
                <a:solidFill>
                  <a:srgbClr val="FFFFFF"/>
                </a:solidFill>
              </a14:hiddenFill>
            </a:ext>
          </a:extLst>
        </p:spPr>
      </p:pic>
      <p:pic>
        <p:nvPicPr>
          <p:cNvPr id="16388" name="Picture 4" descr="http://newsimg.bbc.co.uk/media/images/41997000/gif/_41997832_stockholm_water_main.gif"/>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44008" y="93936"/>
            <a:ext cx="3612217" cy="2396567"/>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25125" y="2596262"/>
            <a:ext cx="7740352" cy="369332"/>
          </a:xfrm>
          <a:prstGeom prst="rect">
            <a:avLst/>
          </a:prstGeom>
          <a:noFill/>
        </p:spPr>
        <p:txBody>
          <a:bodyPr wrap="square" rtlCol="0">
            <a:spAutoFit/>
          </a:bodyPr>
          <a:lstStyle/>
          <a:p>
            <a:r>
              <a:rPr lang="en-CA" dirty="0" smtClean="0"/>
              <a:t>Current                                                           2050</a:t>
            </a:r>
            <a:endParaRPr lang="en-CA" dirty="0"/>
          </a:p>
        </p:txBody>
      </p:sp>
    </p:spTree>
    <p:extLst>
      <p:ext uri="{BB962C8B-B14F-4D97-AF65-F5344CB8AC3E}">
        <p14:creationId xmlns:p14="http://schemas.microsoft.com/office/powerpoint/2010/main" val="2742425873"/>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80528" y="3898900"/>
            <a:ext cx="9324528" cy="914400"/>
          </a:xfrm>
        </p:spPr>
        <p:txBody>
          <a:bodyPr>
            <a:normAutofit fontScale="92500"/>
          </a:bodyPr>
          <a:lstStyle/>
          <a:p>
            <a:r>
              <a:rPr lang="en-CA" dirty="0" smtClean="0"/>
              <a:t>The modern agricultural system is predicated upon applying high inputs of fossil fuels, capital, and water.  Without irrigation, the system does not function.</a:t>
            </a:r>
            <a:endParaRPr lang="en-CA" dirty="0"/>
          </a:p>
        </p:txBody>
      </p:sp>
      <p:sp>
        <p:nvSpPr>
          <p:cNvPr id="3" name="Title 2"/>
          <p:cNvSpPr>
            <a:spLocks noGrp="1"/>
          </p:cNvSpPr>
          <p:nvPr>
            <p:ph type="title"/>
          </p:nvPr>
        </p:nvSpPr>
        <p:spPr>
          <a:xfrm>
            <a:off x="-23416" y="4653136"/>
            <a:ext cx="9540552" cy="914400"/>
          </a:xfrm>
        </p:spPr>
        <p:txBody>
          <a:bodyPr/>
          <a:lstStyle/>
          <a:p>
            <a:r>
              <a:rPr lang="en-CA" dirty="0" smtClean="0"/>
              <a:t>Water and Modern Agriculture</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57</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20482" name="Picture 2" descr="The world's most populated areas depend on irrigation for agriculture"/>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7740352" cy="4007783"/>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7884368" y="548680"/>
            <a:ext cx="1080120" cy="2862322"/>
          </a:xfrm>
          <a:prstGeom prst="rect">
            <a:avLst/>
          </a:prstGeom>
          <a:noFill/>
        </p:spPr>
        <p:txBody>
          <a:bodyPr wrap="square" rtlCol="0">
            <a:spAutoFit/>
          </a:bodyPr>
          <a:lstStyle/>
          <a:p>
            <a:r>
              <a:rPr lang="en-CA" dirty="0" smtClean="0"/>
              <a:t>In 2050 there will be ¼ of the water per capita as there was in 1950.</a:t>
            </a:r>
            <a:endParaRPr lang="en-CA" dirty="0"/>
          </a:p>
        </p:txBody>
      </p:sp>
    </p:spTree>
    <p:extLst>
      <p:ext uri="{BB962C8B-B14F-4D97-AF65-F5344CB8AC3E}">
        <p14:creationId xmlns:p14="http://schemas.microsoft.com/office/powerpoint/2010/main" val="753987417"/>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1835696" y="188640"/>
            <a:ext cx="6624736" cy="4176464"/>
          </a:xfrm>
        </p:spPr>
        <p:txBody>
          <a:bodyPr>
            <a:normAutofit fontScale="92500" lnSpcReduction="20000"/>
          </a:bodyPr>
          <a:lstStyle/>
          <a:p>
            <a:r>
              <a:rPr lang="en-CA" dirty="0" smtClean="0"/>
              <a:t>Since the human population is fed by a global agro-industrial system, critically examining it provides the best index into global carrying capacity.</a:t>
            </a:r>
          </a:p>
          <a:p>
            <a:r>
              <a:rPr lang="en-CA" dirty="0" smtClean="0"/>
              <a:t>The modern agricultural system has been built to maximize yield through intensive capital inputs, but many of these inputs are limited or non-renewable resources like water and oil.</a:t>
            </a:r>
          </a:p>
          <a:p>
            <a:r>
              <a:rPr lang="en-CA" dirty="0" smtClean="0"/>
              <a:t>After the glut of the 1990s we are entering an era where demand and food supply are close together creating an era of food inflation and disaster related temporary shortages.</a:t>
            </a:r>
          </a:p>
          <a:p>
            <a:r>
              <a:rPr lang="en-CA" dirty="0" smtClean="0"/>
              <a:t>Climate change is the principal unknown variable moving forward.  We know it will impact agriculture, it already is, but the question is to what extent will it undermine global yields and can this be offset by technological advances?</a:t>
            </a:r>
            <a:endParaRPr lang="en-CA" dirty="0"/>
          </a:p>
        </p:txBody>
      </p:sp>
      <p:sp>
        <p:nvSpPr>
          <p:cNvPr id="3" name="Title 2"/>
          <p:cNvSpPr>
            <a:spLocks noGrp="1"/>
          </p:cNvSpPr>
          <p:nvPr>
            <p:ph type="title"/>
          </p:nvPr>
        </p:nvSpPr>
        <p:spPr/>
        <p:txBody>
          <a:bodyPr/>
          <a:lstStyle/>
          <a:p>
            <a:r>
              <a:rPr lang="en-CA" dirty="0" smtClean="0"/>
              <a:t>Conclusions and Reflections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58</a:t>
            </a:fld>
            <a:endParaRPr lang="en-US" dirty="0"/>
          </a:p>
        </p:txBody>
      </p:sp>
      <p:sp>
        <p:nvSpPr>
          <p:cNvPr id="6" name="Footer Placeholder 5"/>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106658603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771800" y="260648"/>
            <a:ext cx="6096000" cy="3657599"/>
          </a:xfrm>
        </p:spPr>
        <p:txBody>
          <a:bodyPr/>
          <a:lstStyle/>
          <a:p>
            <a:r>
              <a:rPr lang="en-CA" dirty="0" smtClean="0"/>
              <a:t>In the capitalist market system is that food is distributed not according to need, but according to price.  In a global food market, some are gorging themselves into an obesity epidemic that makes diabetes the main health threat that compromises the fiscal integrity of states.  On the other hand, poor people starve as cropland is diverted to more lucrative protein and </a:t>
            </a:r>
            <a:r>
              <a:rPr lang="en-CA" dirty="0"/>
              <a:t>f</a:t>
            </a:r>
            <a:r>
              <a:rPr lang="en-CA" dirty="0" smtClean="0"/>
              <a:t>ossil fuel production.</a:t>
            </a:r>
            <a:endParaRPr lang="en-CA" dirty="0"/>
          </a:p>
        </p:txBody>
      </p:sp>
      <p:sp>
        <p:nvSpPr>
          <p:cNvPr id="3" name="Title 2"/>
          <p:cNvSpPr>
            <a:spLocks noGrp="1"/>
          </p:cNvSpPr>
          <p:nvPr>
            <p:ph type="title"/>
          </p:nvPr>
        </p:nvSpPr>
        <p:spPr>
          <a:xfrm>
            <a:off x="539552" y="5301208"/>
            <a:ext cx="7543800" cy="914400"/>
          </a:xfrm>
        </p:spPr>
        <p:txBody>
          <a:bodyPr/>
          <a:lstStyle/>
          <a:p>
            <a:pPr lvl="0"/>
            <a:r>
              <a:rPr lang="en-US" dirty="0">
                <a:effectLst/>
              </a:rPr>
              <a:t>VI. Obesity in Wake of Global Famine</a:t>
            </a:r>
            <a:r>
              <a:rPr lang="en-CA" dirty="0">
                <a:effectLst/>
              </a:rPr>
              <a:t/>
            </a:r>
            <a:br>
              <a:rPr lang="en-CA" dirty="0">
                <a:effectLst/>
              </a:rPr>
            </a:b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59</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31746" name="Picture 2" descr="http://health.lilithezine.com/images/Obesity-China-02.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404664"/>
            <a:ext cx="2596128" cy="1872208"/>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323528" y="2564904"/>
            <a:ext cx="2452112" cy="1477328"/>
          </a:xfrm>
          <a:prstGeom prst="rect">
            <a:avLst/>
          </a:prstGeom>
          <a:noFill/>
        </p:spPr>
        <p:txBody>
          <a:bodyPr wrap="square" rtlCol="0">
            <a:spAutoFit/>
          </a:bodyPr>
          <a:lstStyle/>
          <a:p>
            <a:r>
              <a:rPr lang="en-CA" dirty="0" smtClean="0"/>
              <a:t>The Big Mac conquers China; throughout the developing world the Western diet is on the rise.</a:t>
            </a:r>
            <a:endParaRPr lang="en-CA" dirty="0"/>
          </a:p>
        </p:txBody>
      </p:sp>
    </p:spTree>
    <p:extLst>
      <p:ext uri="{BB962C8B-B14F-4D97-AF65-F5344CB8AC3E}">
        <p14:creationId xmlns:p14="http://schemas.microsoft.com/office/powerpoint/2010/main" val="3023687801"/>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0" y="971613"/>
            <a:ext cx="5004048" cy="3528392"/>
          </a:xfrm>
        </p:spPr>
        <p:txBody>
          <a:bodyPr>
            <a:normAutofit lnSpcReduction="10000"/>
          </a:bodyPr>
          <a:lstStyle/>
          <a:p>
            <a:r>
              <a:rPr lang="en-CA" dirty="0" smtClean="0">
                <a:hlinkClick r:id="rId2"/>
              </a:rPr>
              <a:t>Throughout the world</a:t>
            </a:r>
            <a:r>
              <a:rPr lang="en-CA" dirty="0" smtClean="0"/>
              <a:t>, indigenous people serve as a canary in the coal mine, showing the effects of the modern diet has on the human body adapted to survive in a difficult environment.  Through natural selection and past episodes of starvation, indigenous people often have a low metabolism and when introduced to the quarter pounder their bodies have reacted.</a:t>
            </a:r>
            <a:endParaRPr lang="en-CA" dirty="0"/>
          </a:p>
        </p:txBody>
      </p:sp>
      <p:sp>
        <p:nvSpPr>
          <p:cNvPr id="3" name="Title 2"/>
          <p:cNvSpPr>
            <a:spLocks noGrp="1"/>
          </p:cNvSpPr>
          <p:nvPr>
            <p:ph type="title"/>
          </p:nvPr>
        </p:nvSpPr>
        <p:spPr>
          <a:xfrm>
            <a:off x="179512" y="0"/>
            <a:ext cx="7756263" cy="1054250"/>
          </a:xfrm>
        </p:spPr>
        <p:txBody>
          <a:bodyPr/>
          <a:lstStyle/>
          <a:p>
            <a:r>
              <a:rPr lang="en-CA" dirty="0" smtClean="0">
                <a:hlinkClick r:id="rId3"/>
              </a:rPr>
              <a:t>Obesity on </a:t>
            </a:r>
            <a:r>
              <a:rPr lang="en-CA" dirty="0" err="1" smtClean="0">
                <a:hlinkClick r:id="rId3"/>
              </a:rPr>
              <a:t>Naura</a:t>
            </a:r>
            <a:endParaRPr lang="en-CA" dirty="0"/>
          </a:p>
        </p:txBody>
      </p:sp>
      <p:pic>
        <p:nvPicPr>
          <p:cNvPr id="13314" name="Picture 2" descr="http://asterling.typepad.com/.a/6a00d8341ed39853ef0147e26b1c53970b-320w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98232" y="1721396"/>
            <a:ext cx="3048000" cy="2028826"/>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http://roadtickle.com/img/life/nauru/fisherman.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292080" y="3945309"/>
            <a:ext cx="3771900" cy="2981326"/>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http://upload.wikimedia.org/wikipedia/commons/8/87/Nauru_Island_under_attack_by_Liberator_bombers_of_the_Seventh_Air_Force..jp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228184" y="0"/>
            <a:ext cx="2388096" cy="158584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76548" y="4365104"/>
            <a:ext cx="5215532" cy="2308324"/>
          </a:xfrm>
          <a:prstGeom prst="rect">
            <a:avLst/>
          </a:prstGeom>
          <a:noFill/>
        </p:spPr>
        <p:txBody>
          <a:bodyPr wrap="square" rtlCol="0">
            <a:spAutoFit/>
          </a:bodyPr>
          <a:lstStyle/>
          <a:p>
            <a:r>
              <a:rPr lang="en-CA" dirty="0" smtClean="0"/>
              <a:t>“The "neoliberal</a:t>
            </a:r>
            <a:r>
              <a:rPr lang="en-CA" dirty="0"/>
              <a:t>" food </a:t>
            </a:r>
            <a:r>
              <a:rPr lang="en-CA" dirty="0" smtClean="0"/>
              <a:t>regime. . . </a:t>
            </a:r>
            <a:r>
              <a:rPr lang="en-CA" dirty="0"/>
              <a:t>promotes a "global diet" (high in sugars and fats) increasingly at odds with older national or cultural culinary traditions. Countries as diverse as Japan, Iran and the Democratic Republic of Congo consume vastly more wheat products than they did in </a:t>
            </a:r>
            <a:r>
              <a:rPr lang="en-CA" dirty="0" smtClean="0"/>
              <a:t>1945.”</a:t>
            </a:r>
          </a:p>
          <a:p>
            <a:r>
              <a:rPr lang="en-CA" dirty="0" smtClean="0"/>
              <a:t>-Otter. </a:t>
            </a:r>
            <a:endParaRPr lang="en-CA" dirty="0"/>
          </a:p>
        </p:txBody>
      </p:sp>
    </p:spTree>
    <p:extLst>
      <p:ext uri="{BB962C8B-B14F-4D97-AF65-F5344CB8AC3E}">
        <p14:creationId xmlns:p14="http://schemas.microsoft.com/office/powerpoint/2010/main" val="1211158219"/>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p:txBody>
          <a:bodyPr/>
          <a:lstStyle/>
          <a:p>
            <a:r>
              <a:rPr lang="en-CA" dirty="0" smtClean="0"/>
              <a:t>Hunger in Age of Plenty</a:t>
            </a:r>
            <a:endParaRPr lang="en-CA" dirty="0"/>
          </a:p>
        </p:txBody>
      </p:sp>
      <p:pic>
        <p:nvPicPr>
          <p:cNvPr id="3074" name="Picture 2" descr="http://newsimg.bbc.co.uk/media/images/44342000/gif/_44342178_global_obesity_map416.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956489"/>
            <a:ext cx="3007030" cy="2349242"/>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www.doctorswithoutborders.org/images/news/malnutrition/map_hotspots_large.jpg"/>
          <p:cNvPicPr>
            <a:picLocks noGrp="1" noChangeAspect="1" noChangeArrowheads="1"/>
          </p:cNvPicPr>
          <p:nvPr>
            <p:ph idx="1"/>
          </p:nvPr>
        </p:nvPicPr>
        <p:blipFill>
          <a:blip r:embed="rId3">
            <a:extLst>
              <a:ext uri="{28A0092B-C50C-407E-A947-70E740481C1C}">
                <a14:useLocalDpi xmlns:a14="http://schemas.microsoft.com/office/drawing/2010/main" val="0"/>
              </a:ext>
            </a:extLst>
          </a:blip>
          <a:srcRect/>
          <a:stretch>
            <a:fillRect/>
          </a:stretch>
        </p:blipFill>
        <p:spPr bwMode="auto">
          <a:xfrm>
            <a:off x="3525664" y="16148"/>
            <a:ext cx="5618336" cy="3520628"/>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1"/>
          <p:cNvSpPr txBox="1">
            <a:spLocks/>
          </p:cNvSpPr>
          <p:nvPr/>
        </p:nvSpPr>
        <p:spPr>
          <a:xfrm>
            <a:off x="539552" y="3501008"/>
            <a:ext cx="7690048" cy="1562472"/>
          </a:xfrm>
          <a:prstGeom prst="rect">
            <a:avLst/>
          </a:prstGeom>
        </p:spPr>
        <p:txBody>
          <a:bodyPr vert="horz" lIns="91440" tIns="45720" rIns="91440" bIns="45720" rtlCol="0" anchor="ctr">
            <a:normAutofit/>
          </a:bodyPr>
          <a:lstStyle>
            <a:lvl1pPr marL="274320" indent="-256032" algn="l" defTabSz="914400" rtl="0" eaLnBrk="1" latinLnBrk="0" hangingPunct="1">
              <a:spcBef>
                <a:spcPct val="20000"/>
              </a:spcBef>
              <a:spcAft>
                <a:spcPts val="0"/>
              </a:spcAft>
              <a:buSzPct val="60000"/>
              <a:buFont typeface="Wingdings" pitchFamily="2" charset="2"/>
              <a:buChar char=""/>
              <a:defRPr sz="2100" kern="1200">
                <a:solidFill>
                  <a:schemeClr val="tx1"/>
                </a:solidFill>
                <a:effectLst>
                  <a:outerShdw blurRad="38100" dist="38100" dir="2700000" algn="tl">
                    <a:srgbClr val="000000">
                      <a:alpha val="43137"/>
                    </a:srgbClr>
                  </a:outerShdw>
                </a:effectLst>
                <a:latin typeface="+mn-lt"/>
                <a:ea typeface="+mn-ea"/>
                <a:cs typeface="+mn-cs"/>
              </a:defRPr>
            </a:lvl1pPr>
            <a:lvl2pPr marL="640080" indent="-256032" algn="l" defTabSz="914400" rtl="0" eaLnBrk="1" latinLnBrk="0" hangingPunct="1">
              <a:spcBef>
                <a:spcPct val="20000"/>
              </a:spcBef>
              <a:buSzPct val="60000"/>
              <a:buFont typeface="Wingdings" pitchFamily="2" charset="2"/>
              <a:buChar char=""/>
              <a:defRPr sz="1900" kern="1200">
                <a:solidFill>
                  <a:schemeClr val="tx1"/>
                </a:solidFill>
                <a:effectLst>
                  <a:outerShdw blurRad="38100" dist="38100" dir="2700000" algn="tl">
                    <a:srgbClr val="000000">
                      <a:alpha val="43137"/>
                    </a:srgbClr>
                  </a:outerShdw>
                </a:effectLst>
                <a:latin typeface="+mn-lt"/>
                <a:ea typeface="+mn-ea"/>
                <a:cs typeface="+mn-cs"/>
              </a:defRPr>
            </a:lvl2pPr>
            <a:lvl3pPr marL="1005840" indent="-256032" algn="l" defTabSz="914400" rtl="0" eaLnBrk="1" latinLnBrk="0" hangingPunct="1">
              <a:spcBef>
                <a:spcPct val="20000"/>
              </a:spcBef>
              <a:buSzPct val="60000"/>
              <a:buFont typeface="Wingdings" pitchFamily="2" charset="2"/>
              <a:buChar char=""/>
              <a:defRPr sz="1700" kern="1200">
                <a:solidFill>
                  <a:schemeClr val="tx1"/>
                </a:solidFill>
                <a:effectLst>
                  <a:outerShdw blurRad="38100" dist="38100" dir="2700000" algn="tl">
                    <a:srgbClr val="000000">
                      <a:alpha val="43137"/>
                    </a:srgbClr>
                  </a:outerShdw>
                </a:effectLst>
                <a:latin typeface="+mn-lt"/>
                <a:ea typeface="+mn-ea"/>
                <a:cs typeface="+mn-cs"/>
              </a:defRPr>
            </a:lvl3pPr>
            <a:lvl4pPr marL="1371600" indent="-256032" algn="l" defTabSz="914400" rtl="0" eaLnBrk="1" latinLnBrk="0" hangingPunct="1">
              <a:spcBef>
                <a:spcPct val="20000"/>
              </a:spcBef>
              <a:buSzPct val="60000"/>
              <a:buFont typeface="Wingdings" pitchFamily="2" charset="2"/>
              <a:buChar char=""/>
              <a:defRPr sz="1600" kern="1200">
                <a:solidFill>
                  <a:schemeClr val="tx1"/>
                </a:solidFill>
                <a:effectLst>
                  <a:outerShdw blurRad="38100" dist="38100" dir="2700000" algn="tl">
                    <a:srgbClr val="000000">
                      <a:alpha val="43137"/>
                    </a:srgbClr>
                  </a:outerShdw>
                </a:effectLst>
                <a:latin typeface="+mn-lt"/>
                <a:ea typeface="+mn-ea"/>
                <a:cs typeface="+mn-cs"/>
              </a:defRPr>
            </a:lvl4pPr>
            <a:lvl5pPr marL="1645920" indent="-256032" algn="l" defTabSz="914400" rtl="0" eaLnBrk="1" latinLnBrk="0" hangingPunct="1">
              <a:spcBef>
                <a:spcPct val="20000"/>
              </a:spcBef>
              <a:buSzPct val="60000"/>
              <a:buFont typeface="Wingdings" pitchFamily="2" charset="2"/>
              <a:buChar char=""/>
              <a:defRPr sz="1500" kern="1200">
                <a:solidFill>
                  <a:schemeClr val="tx1"/>
                </a:solidFill>
                <a:effectLst>
                  <a:outerShdw blurRad="38100" dist="38100" dir="2700000" algn="tl">
                    <a:srgbClr val="000000">
                      <a:alpha val="43137"/>
                    </a:srgbClr>
                  </a:outerShdw>
                </a:effectLst>
                <a:latin typeface="+mn-lt"/>
                <a:ea typeface="+mn-ea"/>
                <a:cs typeface="+mn-cs"/>
              </a:defRPr>
            </a:lvl5pPr>
            <a:lvl6pPr marL="196596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6pPr>
            <a:lvl7pPr marL="224028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7pPr>
            <a:lvl8pPr marL="251460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8pPr>
            <a:lvl9pPr marL="2834640" indent="-256032" algn="l" defTabSz="914400" rtl="0" eaLnBrk="1" latinLnBrk="0" hangingPunct="1">
              <a:spcBef>
                <a:spcPct val="20000"/>
              </a:spcBef>
              <a:buSzPct val="60000"/>
              <a:buFont typeface="Wingdings" pitchFamily="2" charset="2"/>
              <a:buChar char=""/>
              <a:defRPr sz="1400" kern="1200">
                <a:solidFill>
                  <a:schemeClr val="tx1"/>
                </a:solidFill>
                <a:effectLst>
                  <a:outerShdw blurRad="38100" dist="38100" dir="2700000" algn="ctr" rotWithShape="0">
                    <a:srgbClr val="000000">
                      <a:alpha val="43000"/>
                    </a:srgbClr>
                  </a:outerShdw>
                </a:effectLst>
                <a:latin typeface="+mn-lt"/>
                <a:ea typeface="+mn-ea"/>
                <a:cs typeface="+mn-cs"/>
              </a:defRPr>
            </a:lvl9pPr>
          </a:lstStyle>
          <a:p>
            <a:r>
              <a:rPr lang="en-CA" smtClean="0"/>
              <a:t>1 billion people globally are malnourished and 1.6 billion people are obese, technically 30% overweight or more.  What does this say about modern society?</a:t>
            </a:r>
            <a:endParaRPr lang="en-CA" dirty="0"/>
          </a:p>
        </p:txBody>
      </p:sp>
    </p:spTree>
    <p:extLst>
      <p:ext uri="{BB962C8B-B14F-4D97-AF65-F5344CB8AC3E}">
        <p14:creationId xmlns:p14="http://schemas.microsoft.com/office/powerpoint/2010/main" val="350805491"/>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508104" y="-31452"/>
            <a:ext cx="3116436" cy="3657599"/>
          </a:xfrm>
        </p:spPr>
        <p:txBody>
          <a:bodyPr/>
          <a:lstStyle/>
          <a:p>
            <a:r>
              <a:rPr lang="en-CA" dirty="0" smtClean="0"/>
              <a:t>Development and Rising Living Standards</a:t>
            </a:r>
          </a:p>
          <a:p>
            <a:r>
              <a:rPr lang="en-CA" dirty="0" smtClean="0"/>
              <a:t>Aspirational Diets and Protein</a:t>
            </a:r>
          </a:p>
          <a:p>
            <a:r>
              <a:rPr lang="en-CA" dirty="0" smtClean="0"/>
              <a:t>Ecological Efficiency</a:t>
            </a:r>
            <a:endParaRPr lang="en-CA" dirty="0"/>
          </a:p>
        </p:txBody>
      </p:sp>
      <p:sp>
        <p:nvSpPr>
          <p:cNvPr id="3" name="Title 2"/>
          <p:cNvSpPr>
            <a:spLocks noGrp="1"/>
          </p:cNvSpPr>
          <p:nvPr>
            <p:ph type="title"/>
          </p:nvPr>
        </p:nvSpPr>
        <p:spPr>
          <a:xfrm>
            <a:off x="-30460" y="3933056"/>
            <a:ext cx="4962500" cy="864096"/>
          </a:xfrm>
        </p:spPr>
        <p:txBody>
          <a:bodyPr/>
          <a:lstStyle/>
          <a:p>
            <a:r>
              <a:rPr lang="en-CA" dirty="0" smtClean="0"/>
              <a:t>Ecological Stress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62</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21506" name="Picture 2" descr="http://static.ewg.org/reports/2011/meateaters/images/green_house_proteins.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9964" y="194443"/>
            <a:ext cx="4830068" cy="3260654"/>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4967536" y="2924944"/>
            <a:ext cx="4176464" cy="2862322"/>
          </a:xfrm>
          <a:prstGeom prst="rect">
            <a:avLst/>
          </a:prstGeom>
          <a:noFill/>
        </p:spPr>
        <p:txBody>
          <a:bodyPr wrap="square" rtlCol="0">
            <a:spAutoFit/>
          </a:bodyPr>
          <a:lstStyle/>
          <a:p>
            <a:r>
              <a:rPr lang="en-CA" dirty="0" smtClean="0"/>
              <a:t>“The </a:t>
            </a:r>
            <a:r>
              <a:rPr lang="en-CA" dirty="0"/>
              <a:t>growth of </a:t>
            </a:r>
            <a:r>
              <a:rPr lang="en-CA" dirty="0" smtClean="0"/>
              <a:t>non-western </a:t>
            </a:r>
            <a:r>
              <a:rPr lang="en-CA" dirty="0"/>
              <a:t>economies like China almost invariably generates a shift to a more "western" style diet, which involves rising meat consumption, which in turn necessitates diverting vast quantities of cereals from humans to cattle. This is a high-status but inefficient way to consume protein and calories</a:t>
            </a:r>
            <a:r>
              <a:rPr lang="en-CA" dirty="0" smtClean="0"/>
              <a:t>.”</a:t>
            </a:r>
          </a:p>
          <a:p>
            <a:r>
              <a:rPr lang="en-CA" dirty="0"/>
              <a:t>	</a:t>
            </a:r>
            <a:r>
              <a:rPr lang="en-CA" dirty="0" smtClean="0"/>
              <a:t>=Chris Otter</a:t>
            </a:r>
            <a:endParaRPr lang="en-CA" dirty="0"/>
          </a:p>
        </p:txBody>
      </p:sp>
    </p:spTree>
    <p:extLst>
      <p:ext uri="{BB962C8B-B14F-4D97-AF65-F5344CB8AC3E}">
        <p14:creationId xmlns:p14="http://schemas.microsoft.com/office/powerpoint/2010/main" val="86228706"/>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6876256" y="116632"/>
            <a:ext cx="2160240" cy="3657599"/>
          </a:xfrm>
        </p:spPr>
        <p:txBody>
          <a:bodyPr>
            <a:normAutofit fontScale="92500" lnSpcReduction="10000"/>
          </a:bodyPr>
          <a:lstStyle/>
          <a:p>
            <a:r>
              <a:rPr lang="en-CA" dirty="0" smtClean="0"/>
              <a:t>After reaching historical lows, food prices have started to tick up, a reflection of increased demand and a flattening supply.  Why is this s not a temporary blip?</a:t>
            </a:r>
            <a:endParaRPr lang="en-CA" dirty="0"/>
          </a:p>
        </p:txBody>
      </p:sp>
      <p:sp>
        <p:nvSpPr>
          <p:cNvPr id="3" name="Title 2"/>
          <p:cNvSpPr>
            <a:spLocks noGrp="1"/>
          </p:cNvSpPr>
          <p:nvPr>
            <p:ph type="title"/>
          </p:nvPr>
        </p:nvSpPr>
        <p:spPr>
          <a:xfrm>
            <a:off x="755576" y="5229200"/>
            <a:ext cx="7543800" cy="914400"/>
          </a:xfrm>
        </p:spPr>
        <p:txBody>
          <a:bodyPr/>
          <a:lstStyle/>
          <a:p>
            <a:pPr lvl="0"/>
            <a:r>
              <a:rPr lang="en-US" dirty="0">
                <a:effectLst/>
              </a:rPr>
              <a:t>VII. Food Inflation in Age of Limits and Scarcity</a:t>
            </a:r>
            <a:r>
              <a:rPr lang="en-CA" dirty="0">
                <a:effectLst/>
              </a:rPr>
              <a:t/>
            </a:r>
            <a:br>
              <a:rPr lang="en-CA" dirty="0">
                <a:effectLst/>
              </a:rPr>
            </a:b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63</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7410" name="Picture 2" descr="http://ucce.ucdavis.edu/files/repository/calag/fig6304p192a.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04812" y="-243408"/>
            <a:ext cx="6772275" cy="4105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268158"/>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508625" y="807027"/>
            <a:ext cx="3635375" cy="3657599"/>
          </a:xfrm>
        </p:spPr>
        <p:txBody>
          <a:bodyPr/>
          <a:lstStyle/>
          <a:p>
            <a:pPr marL="18288" indent="0">
              <a:buNone/>
            </a:pPr>
            <a:r>
              <a:rPr lang="en-CA" dirty="0" smtClean="0"/>
              <a:t>Rising food prices in Canada over the last decade can be mostly attributed to one trend: India and China have evolved from food exporters to net consumers.  This global competition has sparked a rise in commodity prices generally, but in inelastic food in particular. </a:t>
            </a:r>
            <a:endParaRPr lang="en-CA" dirty="0"/>
          </a:p>
        </p:txBody>
      </p:sp>
      <p:sp>
        <p:nvSpPr>
          <p:cNvPr id="3" name="Title 2"/>
          <p:cNvSpPr>
            <a:spLocks noGrp="1"/>
          </p:cNvSpPr>
          <p:nvPr>
            <p:ph type="title"/>
          </p:nvPr>
        </p:nvSpPr>
        <p:spPr/>
        <p:txBody>
          <a:bodyPr/>
          <a:lstStyle/>
          <a:p>
            <a:r>
              <a:rPr lang="en-CA" dirty="0" smtClean="0"/>
              <a:t>China and India Factor</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64</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4338" name="Picture 2" descr="http://newsimg.bbc.co.uk/media/images/44537000/gif/_44537486_rice_production_gr466.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9512" y="332656"/>
            <a:ext cx="5353806" cy="37913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8091866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724128" y="764704"/>
            <a:ext cx="3225551" cy="3657599"/>
          </a:xfrm>
        </p:spPr>
        <p:txBody>
          <a:bodyPr>
            <a:normAutofit fontScale="70000" lnSpcReduction="20000"/>
          </a:bodyPr>
          <a:lstStyle/>
          <a:p>
            <a:pPr marL="18288" indent="0">
              <a:buNone/>
            </a:pPr>
            <a:r>
              <a:rPr lang="en-CA" dirty="0" smtClean="0"/>
              <a:t>Food inflation is a universal concern because we live in a global market system, but with food distributed according to price, the developing world has more capacity to  weather rising prices and compete for scarce resources.  Much of the developing world stands at the precipice, dependent also on a global market system, but without the financial resources to pay for a necessity for life.  The Arab Spring had several causes, but food inflation was one significant and universal catalyst.  This should be no surprise, historical the price of bread has often been a catalyst for revolution because food is a basic need for every human being.</a:t>
            </a:r>
            <a:endParaRPr lang="en-CA" dirty="0"/>
          </a:p>
        </p:txBody>
      </p:sp>
      <p:sp>
        <p:nvSpPr>
          <p:cNvPr id="3" name="Title 2"/>
          <p:cNvSpPr>
            <a:spLocks noGrp="1"/>
          </p:cNvSpPr>
          <p:nvPr>
            <p:ph type="title"/>
          </p:nvPr>
        </p:nvSpPr>
        <p:spPr/>
        <p:txBody>
          <a:bodyPr/>
          <a:lstStyle/>
          <a:p>
            <a:r>
              <a:rPr lang="en-CA" dirty="0" smtClean="0"/>
              <a:t>Inflection Point</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65</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12290" name="Picture 2" descr="http://3.bp.blogspot.com/_Et4TQ-a0gGU/SMEPos3VZCI/AAAAAAAAAjQ/Jz2uakk8kJY/s400/food_inflation_chart.gif"/>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5574" y="476672"/>
            <a:ext cx="5496545" cy="375139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0843125"/>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51520" y="188640"/>
            <a:ext cx="6096000" cy="3657599"/>
          </a:xfrm>
        </p:spPr>
        <p:txBody>
          <a:bodyPr/>
          <a:lstStyle/>
          <a:p>
            <a:pPr marL="18288" indent="0">
              <a:buNone/>
            </a:pPr>
            <a:r>
              <a:rPr lang="en-CA" dirty="0" smtClean="0"/>
              <a:t>The Havana Solution:</a:t>
            </a:r>
          </a:p>
          <a:p>
            <a:pPr marL="18288" indent="0">
              <a:buNone/>
            </a:pPr>
            <a:r>
              <a:rPr lang="en-CA" dirty="0" smtClean="0">
                <a:hlinkClick r:id="rId2"/>
              </a:rPr>
              <a:t>Dutch Greenhouse System:</a:t>
            </a:r>
            <a:endParaRPr lang="en-CA" dirty="0" smtClean="0"/>
          </a:p>
          <a:p>
            <a:pPr marL="18288" indent="0">
              <a:buNone/>
            </a:pPr>
            <a:r>
              <a:rPr lang="en-CA" dirty="0" smtClean="0"/>
              <a:t>Vegetarian Diet:</a:t>
            </a:r>
          </a:p>
          <a:p>
            <a:pPr marL="18288" indent="0">
              <a:buNone/>
            </a:pPr>
            <a:r>
              <a:rPr lang="en-CA" dirty="0" smtClean="0"/>
              <a:t>Sustainable Farming Practices:</a:t>
            </a:r>
          </a:p>
          <a:p>
            <a:pPr marL="18288" indent="0">
              <a:buNone/>
            </a:pPr>
            <a:r>
              <a:rPr lang="en-CA" dirty="0" smtClean="0"/>
              <a:t>GMO Revolution:</a:t>
            </a:r>
            <a:endParaRPr lang="en-CA" dirty="0"/>
          </a:p>
        </p:txBody>
      </p:sp>
      <p:sp>
        <p:nvSpPr>
          <p:cNvPr id="3" name="Title 2"/>
          <p:cNvSpPr>
            <a:spLocks noGrp="1"/>
          </p:cNvSpPr>
          <p:nvPr>
            <p:ph type="title"/>
          </p:nvPr>
        </p:nvSpPr>
        <p:spPr/>
        <p:txBody>
          <a:bodyPr/>
          <a:lstStyle/>
          <a:p>
            <a:r>
              <a:rPr lang="en-CA" dirty="0" smtClean="0"/>
              <a:t>Potential Responses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66</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22530" name="Picture 2" descr="http://slowfoodvancouver.com/images/uploads/editors/dutch_heritage_greenhouse.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29632" y="188640"/>
            <a:ext cx="3454101" cy="2590576"/>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p:cNvSpPr txBox="1"/>
          <p:nvPr/>
        </p:nvSpPr>
        <p:spPr>
          <a:xfrm>
            <a:off x="5262202" y="2923232"/>
            <a:ext cx="3682378" cy="2031325"/>
          </a:xfrm>
          <a:prstGeom prst="rect">
            <a:avLst/>
          </a:prstGeom>
          <a:noFill/>
        </p:spPr>
        <p:txBody>
          <a:bodyPr wrap="square" rtlCol="0">
            <a:spAutoFit/>
          </a:bodyPr>
          <a:lstStyle/>
          <a:p>
            <a:r>
              <a:rPr lang="en-CA" dirty="0" smtClean="0"/>
              <a:t>Plant Paradise: The Dutch Greenhouse system allows for high yields despite limited land.  The system already supplies Canadians with vegetables outside of their regular growing seasons.</a:t>
            </a:r>
            <a:endParaRPr lang="en-CA" dirty="0"/>
          </a:p>
        </p:txBody>
      </p:sp>
    </p:spTree>
    <p:extLst>
      <p:ext uri="{BB962C8B-B14F-4D97-AF65-F5344CB8AC3E}">
        <p14:creationId xmlns:p14="http://schemas.microsoft.com/office/powerpoint/2010/main" val="1137024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292080" y="685801"/>
            <a:ext cx="2937520" cy="3657599"/>
          </a:xfrm>
        </p:spPr>
        <p:txBody>
          <a:bodyPr/>
          <a:lstStyle/>
          <a:p>
            <a:r>
              <a:rPr lang="en-CA" dirty="0" smtClean="0"/>
              <a:t>How will rising food prices impact the average Canadian?</a:t>
            </a:r>
            <a:endParaRPr lang="en-CA" dirty="0"/>
          </a:p>
        </p:txBody>
      </p:sp>
      <p:sp>
        <p:nvSpPr>
          <p:cNvPr id="3" name="Title 2"/>
          <p:cNvSpPr>
            <a:spLocks noGrp="1"/>
          </p:cNvSpPr>
          <p:nvPr>
            <p:ph type="title"/>
          </p:nvPr>
        </p:nvSpPr>
        <p:spPr/>
        <p:txBody>
          <a:bodyPr/>
          <a:lstStyle/>
          <a:p>
            <a:r>
              <a:rPr lang="en-CA" dirty="0" smtClean="0"/>
              <a:t>Your Food Future?</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67</a:t>
            </a:fld>
            <a:endParaRPr lang="en-US" dirty="0"/>
          </a:p>
        </p:txBody>
      </p:sp>
      <p:sp>
        <p:nvSpPr>
          <p:cNvPr id="6" name="Footer Placeholder 5"/>
          <p:cNvSpPr>
            <a:spLocks noGrp="1"/>
          </p:cNvSpPr>
          <p:nvPr>
            <p:ph type="ftr" sz="quarter" idx="12"/>
          </p:nvPr>
        </p:nvSpPr>
        <p:spPr/>
        <p:txBody>
          <a:bodyPr/>
          <a:lstStyle/>
          <a:p>
            <a:endParaRPr lang="en-US" dirty="0"/>
          </a:p>
        </p:txBody>
      </p:sp>
      <p:pic>
        <p:nvPicPr>
          <p:cNvPr id="32770" name="Picture 2" descr="http://assets.curbly.com/photos/0000/0003/5411/grocery_store_large.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1519" y="291666"/>
            <a:ext cx="4429125" cy="3324226"/>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4" descr="http://www.footprintnetwork.org/images/trends/2012/images/2012_canada.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80112" y="404664"/>
            <a:ext cx="2816002" cy="139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12960505"/>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r>
              <a:rPr lang="en-CA" dirty="0" smtClean="0"/>
              <a:t>Geometric Growth, </a:t>
            </a:r>
            <a:r>
              <a:rPr lang="en-CA" i="1" dirty="0" smtClean="0"/>
              <a:t>Population Bomb</a:t>
            </a:r>
            <a:r>
              <a:rPr lang="en-CA" dirty="0" smtClean="0"/>
              <a:t>, Agronomy, Green Revolution, Borlaug, Carrying Capacity, Club of Rome, Limits to Growth, Mega Cities.</a:t>
            </a:r>
            <a:endParaRPr lang="en-CA" dirty="0"/>
          </a:p>
        </p:txBody>
      </p:sp>
      <p:sp>
        <p:nvSpPr>
          <p:cNvPr id="3" name="Title 2"/>
          <p:cNvSpPr>
            <a:spLocks noGrp="1"/>
          </p:cNvSpPr>
          <p:nvPr>
            <p:ph type="title"/>
          </p:nvPr>
        </p:nvSpPr>
        <p:spPr/>
        <p:txBody>
          <a:bodyPr/>
          <a:lstStyle/>
          <a:p>
            <a:r>
              <a:rPr lang="en-CA" dirty="0" smtClean="0"/>
              <a:t>Key Terms: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68</a:t>
            </a:fld>
            <a:endParaRPr lang="en-US" dirty="0"/>
          </a:p>
        </p:txBody>
      </p:sp>
      <p:sp>
        <p:nvSpPr>
          <p:cNvPr id="6" name="Footer Placeholder 5"/>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263820576"/>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23728" y="980728"/>
            <a:ext cx="6096000" cy="3657599"/>
          </a:xfrm>
        </p:spPr>
        <p:txBody>
          <a:bodyPr>
            <a:normAutofit fontScale="92500" lnSpcReduction="20000"/>
          </a:bodyPr>
          <a:lstStyle/>
          <a:p>
            <a:pPr marL="18288" indent="0">
              <a:buNone/>
            </a:pPr>
            <a:r>
              <a:rPr lang="en-CA" dirty="0" smtClean="0"/>
              <a:t>1. What were the origins and trigger for the twentieth century spike in human population?</a:t>
            </a:r>
          </a:p>
          <a:p>
            <a:pPr marL="18288" indent="0">
              <a:buNone/>
            </a:pPr>
            <a:r>
              <a:rPr lang="en-CA" dirty="0" smtClean="0"/>
              <a:t>2. Where has population growth been concentrated since 1945?</a:t>
            </a:r>
          </a:p>
          <a:p>
            <a:pPr marL="18288" indent="0">
              <a:buNone/>
            </a:pPr>
            <a:r>
              <a:rPr lang="en-CA" dirty="0" smtClean="0"/>
              <a:t>3. How does population impact the economy and a state’s standard of living?</a:t>
            </a:r>
          </a:p>
          <a:p>
            <a:pPr marL="18288" indent="0">
              <a:buNone/>
            </a:pPr>
            <a:r>
              <a:rPr lang="en-CA" dirty="0" smtClean="0"/>
              <a:t>4. Why is population growth in Africa and the Middle East more of a concern despite relatively low population density?</a:t>
            </a:r>
          </a:p>
          <a:p>
            <a:pPr marL="18288" indent="0">
              <a:buNone/>
            </a:pPr>
            <a:r>
              <a:rPr lang="en-CA" dirty="0" smtClean="0"/>
              <a:t>5. Why is family planning difficult to implement in the developing world?</a:t>
            </a:r>
          </a:p>
          <a:p>
            <a:pPr marL="18288" indent="0">
              <a:buNone/>
            </a:pPr>
            <a:r>
              <a:rPr lang="en-CA" dirty="0" smtClean="0"/>
              <a:t>6. Why is it difficult to determine the carrying capacity of the Earth?</a:t>
            </a:r>
          </a:p>
          <a:p>
            <a:endParaRPr lang="en-CA" dirty="0"/>
          </a:p>
        </p:txBody>
      </p:sp>
      <p:sp>
        <p:nvSpPr>
          <p:cNvPr id="3" name="Title 2"/>
          <p:cNvSpPr>
            <a:spLocks noGrp="1"/>
          </p:cNvSpPr>
          <p:nvPr>
            <p:ph type="title"/>
          </p:nvPr>
        </p:nvSpPr>
        <p:spPr/>
        <p:txBody>
          <a:bodyPr/>
          <a:lstStyle/>
          <a:p>
            <a:r>
              <a:rPr lang="en-CA" dirty="0" smtClean="0"/>
              <a:t>Review Questions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69</a:t>
            </a:fld>
            <a:endParaRPr lang="en-US" dirty="0"/>
          </a:p>
        </p:txBody>
      </p:sp>
      <p:sp>
        <p:nvSpPr>
          <p:cNvPr id="6" name="Footer Placeholder 5"/>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1180563396"/>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92500" lnSpcReduction="20000"/>
          </a:bodyPr>
          <a:lstStyle/>
          <a:p>
            <a:r>
              <a:rPr lang="en-CA" dirty="0" smtClean="0"/>
              <a:t>Who was the Club of Rome and what did they attempt to accomplish?</a:t>
            </a:r>
          </a:p>
          <a:p>
            <a:r>
              <a:rPr lang="en-CA" dirty="0" smtClean="0"/>
              <a:t>What were the conclusions of the Club of Rome, captured in the Limits to Growth thesis?</a:t>
            </a:r>
          </a:p>
          <a:p>
            <a:r>
              <a:rPr lang="en-CA" dirty="0" smtClean="0"/>
              <a:t>Why did Meadows prediction of an inevitable catastrophe not occur?</a:t>
            </a:r>
          </a:p>
          <a:p>
            <a:r>
              <a:rPr lang="en-CA" dirty="0" smtClean="0"/>
              <a:t>How have ecologists reworked the Limits of Growth model to put more emphasis on environmental security?</a:t>
            </a:r>
          </a:p>
          <a:p>
            <a:r>
              <a:rPr lang="en-CA" dirty="0" smtClean="0"/>
              <a:t>What were the basic constituent elements of the Green Revolution in Mexico?</a:t>
            </a:r>
          </a:p>
          <a:p>
            <a:r>
              <a:rPr lang="en-CA" dirty="0" smtClean="0"/>
              <a:t>In what ways was the Green Revolution in Mexico a success?</a:t>
            </a:r>
            <a:endParaRPr lang="en-CA" dirty="0"/>
          </a:p>
        </p:txBody>
      </p:sp>
      <p:sp>
        <p:nvSpPr>
          <p:cNvPr id="3" name="Title 2"/>
          <p:cNvSpPr>
            <a:spLocks noGrp="1"/>
          </p:cNvSpPr>
          <p:nvPr>
            <p:ph type="title"/>
          </p:nvPr>
        </p:nvSpPr>
        <p:spPr/>
        <p:txBody>
          <a:bodyPr/>
          <a:lstStyle/>
          <a:p>
            <a:r>
              <a:rPr lang="en-CA" dirty="0" smtClean="0"/>
              <a:t>Review Questions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70</a:t>
            </a:fld>
            <a:endParaRPr lang="en-US" dirty="0"/>
          </a:p>
        </p:txBody>
      </p:sp>
      <p:sp>
        <p:nvSpPr>
          <p:cNvPr id="6" name="Footer Placeholder 5"/>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155584378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2133600" y="685801"/>
            <a:ext cx="6096000" cy="4327375"/>
          </a:xfrm>
        </p:spPr>
        <p:txBody>
          <a:bodyPr>
            <a:normAutofit fontScale="85000" lnSpcReduction="20000"/>
          </a:bodyPr>
          <a:lstStyle/>
          <a:p>
            <a:r>
              <a:rPr lang="en-CA" dirty="0" smtClean="0"/>
              <a:t>What were some of the adverse social and environmental consequences of the Green Revolution in Mexico?</a:t>
            </a:r>
          </a:p>
          <a:p>
            <a:r>
              <a:rPr lang="en-CA" dirty="0" smtClean="0"/>
              <a:t>How is agronomy a technocratic approach to the challenge of human population and how might this not be an ideal solution to feeding the Earth over the long term?</a:t>
            </a:r>
          </a:p>
          <a:p>
            <a:r>
              <a:rPr lang="en-CA" dirty="0" smtClean="0"/>
              <a:t>How is water the critical ingredient in the Modern Agro-Industrial system?</a:t>
            </a:r>
          </a:p>
          <a:p>
            <a:r>
              <a:rPr lang="en-CA" dirty="0" smtClean="0"/>
              <a:t>How can a planet where the surface is 60% water have a shortage?</a:t>
            </a:r>
          </a:p>
          <a:p>
            <a:r>
              <a:rPr lang="en-CA" dirty="0" smtClean="0"/>
              <a:t>How is food inflation related to changes in the developing world?</a:t>
            </a:r>
          </a:p>
          <a:p>
            <a:r>
              <a:rPr lang="en-CA" dirty="0" smtClean="0"/>
              <a:t>How does climate change threaten food security and supply?</a:t>
            </a:r>
          </a:p>
          <a:p>
            <a:r>
              <a:rPr lang="en-CA" dirty="0" smtClean="0"/>
              <a:t>In what ways could the system of agriculture be transformed to make it more sustainable. </a:t>
            </a:r>
            <a:endParaRPr lang="en-CA" dirty="0"/>
          </a:p>
        </p:txBody>
      </p:sp>
      <p:sp>
        <p:nvSpPr>
          <p:cNvPr id="3" name="Title 2"/>
          <p:cNvSpPr>
            <a:spLocks noGrp="1"/>
          </p:cNvSpPr>
          <p:nvPr>
            <p:ph type="title"/>
          </p:nvPr>
        </p:nvSpPr>
        <p:spPr/>
        <p:txBody>
          <a:bodyPr/>
          <a:lstStyle/>
          <a:p>
            <a:r>
              <a:rPr lang="en-CA" dirty="0" smtClean="0"/>
              <a:t>Review Questions</a:t>
            </a:r>
            <a:endParaRPr lang="en-CA" dirty="0"/>
          </a:p>
        </p:txBody>
      </p:sp>
      <p:sp>
        <p:nvSpPr>
          <p:cNvPr id="4" name="Date Placeholder 3"/>
          <p:cNvSpPr>
            <a:spLocks noGrp="1"/>
          </p:cNvSpPr>
          <p:nvPr>
            <p:ph type="dt" sz="half" idx="10"/>
          </p:nvPr>
        </p:nvSpPr>
        <p:spPr/>
        <p:txBody>
          <a:bodyPr/>
          <a:lstStyle/>
          <a:p>
            <a:fld id="{14CB1CAA-32CD-4B55-B92A-B8F0843CACF4}" type="datetime2">
              <a:rPr lang="en-US" smtClean="0"/>
              <a:t>Tuesday, October 30, 2012</a:t>
            </a:fld>
            <a:endParaRPr lang="en-US" dirty="0"/>
          </a:p>
        </p:txBody>
      </p:sp>
      <p:sp>
        <p:nvSpPr>
          <p:cNvPr id="5" name="Slide Number Placeholder 4"/>
          <p:cNvSpPr>
            <a:spLocks noGrp="1"/>
          </p:cNvSpPr>
          <p:nvPr>
            <p:ph type="sldNum" sz="quarter" idx="11"/>
          </p:nvPr>
        </p:nvSpPr>
        <p:spPr/>
        <p:txBody>
          <a:bodyPr/>
          <a:lstStyle/>
          <a:p>
            <a:fld id="{1789C0F2-17E0-497A-9BBE-0C73201AAFE3}" type="slidenum">
              <a:rPr lang="en-US" smtClean="0"/>
              <a:pPr/>
              <a:t>71</a:t>
            </a:fld>
            <a:endParaRPr lang="en-US" dirty="0"/>
          </a:p>
        </p:txBody>
      </p:sp>
      <p:sp>
        <p:nvSpPr>
          <p:cNvPr id="6" name="Footer Placeholder 5"/>
          <p:cNvSpPr>
            <a:spLocks noGrp="1"/>
          </p:cNvSpPr>
          <p:nvPr>
            <p:ph type="ftr" sz="quarter" idx="12"/>
          </p:nvPr>
        </p:nvSpPr>
        <p:spPr/>
        <p:txBody>
          <a:bodyPr/>
          <a:lstStyle/>
          <a:p>
            <a:endParaRPr lang="en-US" dirty="0"/>
          </a:p>
        </p:txBody>
      </p:sp>
    </p:spTree>
    <p:extLst>
      <p:ext uri="{BB962C8B-B14F-4D97-AF65-F5344CB8AC3E}">
        <p14:creationId xmlns:p14="http://schemas.microsoft.com/office/powerpoint/2010/main" val="300328359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lemental">
  <a:themeElements>
    <a:clrScheme name="Elemental">
      <a:dk1>
        <a:sysClr val="windowText" lastClr="000000"/>
      </a:dk1>
      <a:lt1>
        <a:sysClr val="window" lastClr="FFFFFF"/>
      </a:lt1>
      <a:dk2>
        <a:srgbClr val="242852"/>
      </a:dk2>
      <a:lt2>
        <a:srgbClr val="ACCBF9"/>
      </a:lt2>
      <a:accent1>
        <a:srgbClr val="629DD1"/>
      </a:accent1>
      <a:accent2>
        <a:srgbClr val="297FD5"/>
      </a:accent2>
      <a:accent3>
        <a:srgbClr val="7F8FA9"/>
      </a:accent3>
      <a:accent4>
        <a:srgbClr val="4A66AC"/>
      </a:accent4>
      <a:accent5>
        <a:srgbClr val="5AA2AE"/>
      </a:accent5>
      <a:accent6>
        <a:srgbClr val="9D90A0"/>
      </a:accent6>
      <a:hlink>
        <a:srgbClr val="9454C3"/>
      </a:hlink>
      <a:folHlink>
        <a:srgbClr val="3EBBF0"/>
      </a:folHlink>
    </a:clrScheme>
    <a:fontScheme name="Elemental">
      <a:maj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Palatino Linotype"/>
        <a:ea typeface=""/>
        <a:cs typeface=""/>
        <a:font script="Jpan" typeface="HGS明朝E"/>
        <a:font script="Hang" typeface="맑은 고딕"/>
        <a:font script="Hans" typeface="宋体"/>
        <a:font script="Hant" typeface="新細明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Elemental">
      <a:fillStyleLst>
        <a:solidFill>
          <a:schemeClr val="phClr"/>
        </a:solidFill>
        <a:gradFill rotWithShape="1">
          <a:gsLst>
            <a:gs pos="0">
              <a:schemeClr val="phClr">
                <a:tint val="90000"/>
              </a:schemeClr>
            </a:gs>
            <a:gs pos="48000">
              <a:schemeClr val="phClr">
                <a:tint val="54000"/>
                <a:satMod val="140000"/>
              </a:schemeClr>
            </a:gs>
            <a:gs pos="100000">
              <a:schemeClr val="phClr">
                <a:tint val="24000"/>
                <a:satMod val="260000"/>
              </a:schemeClr>
            </a:gs>
          </a:gsLst>
          <a:lin ang="16200000" scaled="1"/>
        </a:gradFill>
        <a:gradFill rotWithShape="1">
          <a:gsLst>
            <a:gs pos="0">
              <a:schemeClr val="phClr"/>
            </a:gs>
            <a:gs pos="100000">
              <a:schemeClr val="phClr">
                <a:shade val="48000"/>
                <a:satMod val="180000"/>
                <a:lumMod val="94000"/>
              </a:schemeClr>
            </a:gs>
            <a:gs pos="100000">
              <a:schemeClr val="phClr">
                <a:shade val="48000"/>
                <a:satMod val="180000"/>
                <a:lumMod val="94000"/>
              </a:schemeClr>
            </a:gs>
          </a:gsLst>
          <a:lin ang="4140000" scaled="1"/>
        </a:gradFill>
      </a:fillStyleLst>
      <a:lnStyleLst>
        <a:ln w="12700" cap="flat" cmpd="sng" algn="ctr">
          <a:solidFill>
            <a:schemeClr val="phClr"/>
          </a:solidFill>
          <a:prstDash val="solid"/>
        </a:ln>
        <a:ln w="19050" cap="flat" cmpd="sng" algn="ctr">
          <a:solidFill>
            <a:schemeClr val="phClr"/>
          </a:solidFill>
          <a:prstDash val="solid"/>
        </a:ln>
        <a:ln w="28575" cap="flat" cmpd="sng" algn="ctr">
          <a:solidFill>
            <a:schemeClr val="phClr"/>
          </a:solidFill>
          <a:prstDash val="solid"/>
        </a:ln>
      </a:lnStyleLst>
      <a:effectStyleLst>
        <a:effectStyle>
          <a:effectLst>
            <a:outerShdw blurRad="63500" dist="12700" dir="5400000" sx="102000" sy="102000" rotWithShape="0">
              <a:srgbClr val="000000">
                <a:alpha val="32000"/>
              </a:srgbClr>
            </a:outerShdw>
          </a:effectLst>
        </a:effectStyle>
        <a:effectStyle>
          <a:effectLst>
            <a:outerShdw blurRad="76200" dist="38100" dir="5400000" rotWithShape="0">
              <a:srgbClr val="000000">
                <a:alpha val="60000"/>
              </a:srgbClr>
            </a:outerShdw>
          </a:effectLst>
          <a:scene3d>
            <a:camera prst="orthographicFront">
              <a:rot lat="0" lon="0" rev="0"/>
            </a:camera>
            <a:lightRig rig="glow" dir="tl">
              <a:rot lat="0" lon="0" rev="19800000"/>
            </a:lightRig>
          </a:scene3d>
          <a:sp3d prstMaterial="metal">
            <a:bevelT w="38100" h="38100"/>
          </a:sp3d>
        </a:effectStyle>
        <a:effectStyle>
          <a:effectLst>
            <a:outerShdw blurRad="114300" dist="114300" dir="5400000" rotWithShape="0">
              <a:srgbClr val="000000">
                <a:alpha val="70000"/>
              </a:srgbClr>
            </a:outerShdw>
          </a:effectLst>
          <a:scene3d>
            <a:camera prst="orthographicFront">
              <a:rot lat="0" lon="0" rev="0"/>
            </a:camera>
            <a:lightRig rig="threePt" dir="t">
              <a:rot lat="0" lon="0" rev="19800000"/>
            </a:lightRig>
          </a:scene3d>
          <a:sp3d prstMaterial="plastic">
            <a:bevelT w="50800" h="50800"/>
          </a:sp3d>
        </a:effectStyle>
      </a:effectStyleLst>
      <a:bgFillStyleLst>
        <a:solidFill>
          <a:schemeClr val="phClr"/>
        </a:solidFill>
        <a:gradFill rotWithShape="1">
          <a:gsLst>
            <a:gs pos="0">
              <a:schemeClr val="phClr">
                <a:tint val="95000"/>
              </a:schemeClr>
            </a:gs>
            <a:gs pos="100000">
              <a:schemeClr val="phClr">
                <a:shade val="40000"/>
                <a:satMod val="180000"/>
              </a:schemeClr>
            </a:gs>
          </a:gsLst>
          <a:lin ang="5400000" scaled="0"/>
        </a:gradFill>
        <a:blipFill>
          <a:blip xmlns:r="http://schemas.openxmlformats.org/officeDocument/2006/relationships" r:embed="rId1">
            <a:duotone>
              <a:schemeClr val="phClr">
                <a:shade val="14000"/>
                <a:satMod val="280000"/>
              </a:schemeClr>
              <a:schemeClr val="phClr">
                <a:tint val="60000"/>
                <a:satMod val="1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Elemental</Template>
  <TotalTime>2298</TotalTime>
  <Words>5723</Words>
  <Application>Microsoft Office PowerPoint</Application>
  <PresentationFormat>On-screen Show (4:3)</PresentationFormat>
  <Paragraphs>419</Paragraphs>
  <Slides>71</Slides>
  <Notes>4</Notes>
  <HiddenSlides>0</HiddenSlides>
  <MMClips>0</MMClips>
  <ScaleCrop>false</ScaleCrop>
  <HeadingPairs>
    <vt:vector size="4" baseType="variant">
      <vt:variant>
        <vt:lpstr>Theme</vt:lpstr>
      </vt:variant>
      <vt:variant>
        <vt:i4>1</vt:i4>
      </vt:variant>
      <vt:variant>
        <vt:lpstr>Slide Titles</vt:lpstr>
      </vt:variant>
      <vt:variant>
        <vt:i4>71</vt:i4>
      </vt:variant>
    </vt:vector>
  </HeadingPairs>
  <TitlesOfParts>
    <vt:vector size="72" baseType="lpstr">
      <vt:lpstr>Elemental</vt:lpstr>
      <vt:lpstr>OCT-30: The Population Bomb </vt:lpstr>
      <vt:lpstr>Survival Week:</vt:lpstr>
      <vt:lpstr>Hero Essay</vt:lpstr>
      <vt:lpstr>Lecture Objective:</vt:lpstr>
      <vt:lpstr>State of the Question:</vt:lpstr>
      <vt:lpstr>Preliminary Questions:</vt:lpstr>
      <vt:lpstr>Lecture Outline</vt:lpstr>
      <vt:lpstr>I. Historical Demography (2:00)</vt:lpstr>
      <vt:lpstr>Population and Pressure Events</vt:lpstr>
      <vt:lpstr>Population Growth Factors</vt:lpstr>
      <vt:lpstr>The West and the Industrial Revolution 1780-1920</vt:lpstr>
      <vt:lpstr>Western World and Developing World</vt:lpstr>
      <vt:lpstr>Population Density</vt:lpstr>
      <vt:lpstr>Urbanization and World Population</vt:lpstr>
      <vt:lpstr>Mega-Cities in the Developing World</vt:lpstr>
      <vt:lpstr>Postwar Population Explosion:  Regional Trends and Perspectives</vt:lpstr>
      <vt:lpstr>Population and GDP</vt:lpstr>
      <vt:lpstr>Fecundity and Culture</vt:lpstr>
      <vt:lpstr>Family Planning in the Developing World</vt:lpstr>
      <vt:lpstr>International Population Management Efforts</vt:lpstr>
      <vt:lpstr>China’s One Child Policy</vt:lpstr>
      <vt:lpstr>Women’s Education and Birth Rate</vt:lpstr>
      <vt:lpstr>Population and Environment</vt:lpstr>
      <vt:lpstr>Carrying Capacity and Global Population</vt:lpstr>
      <vt:lpstr>The Ecological Perspective</vt:lpstr>
      <vt:lpstr>Local Ecological Collapse</vt:lpstr>
      <vt:lpstr>Conclusions and Reflections</vt:lpstr>
      <vt:lpstr>II. Malthus, Ehrlich, and the Population Bomb</vt:lpstr>
      <vt:lpstr>Malthusian Math</vt:lpstr>
      <vt:lpstr>Ehrlich’s ‘Bomb’</vt:lpstr>
      <vt:lpstr>African and Indian Famines of 1970s</vt:lpstr>
      <vt:lpstr>Famine in Ethiopia 1983-1985 (25:00)</vt:lpstr>
      <vt:lpstr>PowerPoint Presentation</vt:lpstr>
      <vt:lpstr>Limits to Growth?</vt:lpstr>
      <vt:lpstr>Meadows’ Computer Models </vt:lpstr>
      <vt:lpstr>PowerPoint Presentation</vt:lpstr>
      <vt:lpstr>The Club’s Conclusions</vt:lpstr>
      <vt:lpstr>Discussion: Evaluating the Limits to Growth Thesis</vt:lpstr>
      <vt:lpstr>New Thinking on Limits to Growth</vt:lpstr>
      <vt:lpstr>Ecological Assessments</vt:lpstr>
      <vt:lpstr>Oil and Population</vt:lpstr>
      <vt:lpstr>Detailed Analysis</vt:lpstr>
      <vt:lpstr>IV. Mexico and the Green Revolution </vt:lpstr>
      <vt:lpstr>Borlaug</vt:lpstr>
      <vt:lpstr>History of GR in Mexico</vt:lpstr>
      <vt:lpstr>Agronomical Revolution</vt:lpstr>
      <vt:lpstr>Global Green Revolution</vt:lpstr>
      <vt:lpstr>Food Crops and Cash Crops</vt:lpstr>
      <vt:lpstr>GR Urbanization</vt:lpstr>
      <vt:lpstr>Green Revolution and Carrying Capacity</vt:lpstr>
      <vt:lpstr>The GMO Revolution?</vt:lpstr>
      <vt:lpstr>Climate Change Factor</vt:lpstr>
      <vt:lpstr>V. Blue Gold : Water Scarcity and Conflict </vt:lpstr>
      <vt:lpstr>Irrigation and Agriculture</vt:lpstr>
      <vt:lpstr>Water Conflict: West Bank</vt:lpstr>
      <vt:lpstr>Global Water Scarcity</vt:lpstr>
      <vt:lpstr>Water and Modern Agriculture</vt:lpstr>
      <vt:lpstr>Conclusions and Reflections</vt:lpstr>
      <vt:lpstr>VI. Obesity in Wake of Global Famine </vt:lpstr>
      <vt:lpstr>Obesity on Naura</vt:lpstr>
      <vt:lpstr>Hunger in Age of Plenty</vt:lpstr>
      <vt:lpstr>Ecological Stress</vt:lpstr>
      <vt:lpstr>VII. Food Inflation in Age of Limits and Scarcity </vt:lpstr>
      <vt:lpstr>China and India Factor</vt:lpstr>
      <vt:lpstr>Inflection Point</vt:lpstr>
      <vt:lpstr>Potential Responses</vt:lpstr>
      <vt:lpstr>Your Food Future?</vt:lpstr>
      <vt:lpstr>Key Terms:</vt:lpstr>
      <vt:lpstr>Review Questions</vt:lpstr>
      <vt:lpstr>Review Questions</vt:lpstr>
      <vt:lpstr>Review Questions</vt:lpstr>
    </vt:vector>
  </TitlesOfParts>
  <Company>Microsoft</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OCT-30: The Population Bomb: Feeding our Planet</dc:title>
  <dc:creator>Boogaart02</dc:creator>
  <cp:lastModifiedBy>Boogaart02</cp:lastModifiedBy>
  <cp:revision>67</cp:revision>
  <dcterms:created xsi:type="dcterms:W3CDTF">2012-10-17T15:37:39Z</dcterms:created>
  <dcterms:modified xsi:type="dcterms:W3CDTF">2012-10-30T19:24:39Z</dcterms:modified>
</cp:coreProperties>
</file>