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19" r:id="rId1"/>
  </p:sldMasterIdLst>
  <p:notesMasterIdLst>
    <p:notesMasterId r:id="rId48"/>
  </p:notesMasterIdLst>
  <p:sldIdLst>
    <p:sldId id="256" r:id="rId2"/>
    <p:sldId id="376" r:id="rId3"/>
    <p:sldId id="377" r:id="rId4"/>
    <p:sldId id="317" r:id="rId5"/>
    <p:sldId id="260" r:id="rId6"/>
    <p:sldId id="319" r:id="rId7"/>
    <p:sldId id="321" r:id="rId8"/>
    <p:sldId id="320" r:id="rId9"/>
    <p:sldId id="322" r:id="rId10"/>
    <p:sldId id="323" r:id="rId11"/>
    <p:sldId id="324" r:id="rId12"/>
    <p:sldId id="329" r:id="rId13"/>
    <p:sldId id="330" r:id="rId14"/>
    <p:sldId id="332" r:id="rId15"/>
    <p:sldId id="333" r:id="rId16"/>
    <p:sldId id="335" r:id="rId17"/>
    <p:sldId id="337" r:id="rId18"/>
    <p:sldId id="339" r:id="rId19"/>
    <p:sldId id="340" r:id="rId20"/>
    <p:sldId id="343" r:id="rId21"/>
    <p:sldId id="345" r:id="rId22"/>
    <p:sldId id="346" r:id="rId23"/>
    <p:sldId id="347" r:id="rId24"/>
    <p:sldId id="349" r:id="rId25"/>
    <p:sldId id="351" r:id="rId26"/>
    <p:sldId id="353" r:id="rId27"/>
    <p:sldId id="354" r:id="rId28"/>
    <p:sldId id="355" r:id="rId29"/>
    <p:sldId id="356" r:id="rId30"/>
    <p:sldId id="357" r:id="rId31"/>
    <p:sldId id="358" r:id="rId32"/>
    <p:sldId id="361" r:id="rId33"/>
    <p:sldId id="363" r:id="rId34"/>
    <p:sldId id="360" r:id="rId35"/>
    <p:sldId id="364" r:id="rId36"/>
    <p:sldId id="367" r:id="rId37"/>
    <p:sldId id="368" r:id="rId38"/>
    <p:sldId id="369" r:id="rId39"/>
    <p:sldId id="370" r:id="rId40"/>
    <p:sldId id="371" r:id="rId41"/>
    <p:sldId id="373" r:id="rId42"/>
    <p:sldId id="374" r:id="rId43"/>
    <p:sldId id="375" r:id="rId44"/>
    <p:sldId id="365" r:id="rId45"/>
    <p:sldId id="366" r:id="rId46"/>
    <p:sldId id="383"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79561"/>
  </p:normalViewPr>
  <p:slideViewPr>
    <p:cSldViewPr snapToGrid="0" snapToObjects="1">
      <p:cViewPr varScale="1">
        <p:scale>
          <a:sx n="68" d="100"/>
          <a:sy n="68" d="100"/>
        </p:scale>
        <p:origin x="188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580E08-3A9E-3C40-A500-8E3537C0541B}" type="datetimeFigureOut">
              <a:rPr lang="en-CA" smtClean="0"/>
              <a:t>2020-02-04</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FBBF1A-5C1C-CC4C-A6A7-A343A51B10D1}" type="slidenum">
              <a:rPr lang="en-CA" smtClean="0"/>
              <a:t>‹#›</a:t>
            </a:fld>
            <a:endParaRPr lang="en-CA"/>
          </a:p>
        </p:txBody>
      </p:sp>
    </p:spTree>
    <p:extLst>
      <p:ext uri="{BB962C8B-B14F-4D97-AF65-F5344CB8AC3E}">
        <p14:creationId xmlns:p14="http://schemas.microsoft.com/office/powerpoint/2010/main" val="2315926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a:t>
            </a:fld>
            <a:endParaRPr lang="en-US" dirty="0"/>
          </a:p>
        </p:txBody>
      </p:sp>
    </p:spTree>
    <p:extLst>
      <p:ext uri="{BB962C8B-B14F-4D97-AF65-F5344CB8AC3E}">
        <p14:creationId xmlns:p14="http://schemas.microsoft.com/office/powerpoint/2010/main" val="2557625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US" sz="1400" dirty="0"/>
          </a:p>
        </p:txBody>
      </p:sp>
      <p:sp>
        <p:nvSpPr>
          <p:cNvPr id="4" name="Slide Number Placeholder 3"/>
          <p:cNvSpPr>
            <a:spLocks noGrp="1"/>
          </p:cNvSpPr>
          <p:nvPr>
            <p:ph type="sldNum" sz="quarter" idx="10"/>
          </p:nvPr>
        </p:nvSpPr>
        <p:spPr/>
        <p:txBody>
          <a:bodyPr/>
          <a:lstStyle/>
          <a:p>
            <a:fld id="{6DE21FF4-5E28-49E9-B338-DEBF7ACBF21A}" type="slidenum">
              <a:rPr lang="en-US" smtClean="0"/>
              <a:pPr/>
              <a:t>5</a:t>
            </a:fld>
            <a:endParaRPr lang="en-US"/>
          </a:p>
        </p:txBody>
      </p:sp>
    </p:spTree>
    <p:extLst>
      <p:ext uri="{BB962C8B-B14F-4D97-AF65-F5344CB8AC3E}">
        <p14:creationId xmlns:p14="http://schemas.microsoft.com/office/powerpoint/2010/main" val="945375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r>
              <a:rPr lang="en-US" b="1" dirty="0"/>
              <a:t>]</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6</a:t>
            </a:fld>
            <a:endParaRPr lang="en-US" dirty="0"/>
          </a:p>
        </p:txBody>
      </p:sp>
    </p:spTree>
    <p:extLst>
      <p:ext uri="{BB962C8B-B14F-4D97-AF65-F5344CB8AC3E}">
        <p14:creationId xmlns:p14="http://schemas.microsoft.com/office/powerpoint/2010/main" val="1413995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7</a:t>
            </a:fld>
            <a:endParaRPr lang="en-US" dirty="0"/>
          </a:p>
        </p:txBody>
      </p:sp>
    </p:spTree>
    <p:extLst>
      <p:ext uri="{BB962C8B-B14F-4D97-AF65-F5344CB8AC3E}">
        <p14:creationId xmlns:p14="http://schemas.microsoft.com/office/powerpoint/2010/main" val="1357754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A1FBBF1A-5C1C-CC4C-A6A7-A343A51B10D1}" type="slidenum">
              <a:rPr lang="en-CA" smtClean="0"/>
              <a:t>9</a:t>
            </a:fld>
            <a:endParaRPr lang="en-CA"/>
          </a:p>
        </p:txBody>
      </p:sp>
    </p:spTree>
    <p:extLst>
      <p:ext uri="{BB962C8B-B14F-4D97-AF65-F5344CB8AC3E}">
        <p14:creationId xmlns:p14="http://schemas.microsoft.com/office/powerpoint/2010/main" val="2761285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a:t>
            </a:fld>
            <a:endParaRPr lang="en-US" dirty="0"/>
          </a:p>
        </p:txBody>
      </p:sp>
    </p:spTree>
    <p:extLst>
      <p:ext uri="{BB962C8B-B14F-4D97-AF65-F5344CB8AC3E}">
        <p14:creationId xmlns:p14="http://schemas.microsoft.com/office/powerpoint/2010/main" val="1370499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11</a:t>
            </a:fld>
            <a:endParaRPr lang="en-US" dirty="0"/>
          </a:p>
        </p:txBody>
      </p:sp>
    </p:spTree>
    <p:extLst>
      <p:ext uri="{BB962C8B-B14F-4D97-AF65-F5344CB8AC3E}">
        <p14:creationId xmlns:p14="http://schemas.microsoft.com/office/powerpoint/2010/main" val="33656376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12</a:t>
            </a:fld>
            <a:endParaRPr lang="en-US" dirty="0"/>
          </a:p>
        </p:txBody>
      </p:sp>
    </p:spTree>
    <p:extLst>
      <p:ext uri="{BB962C8B-B14F-4D97-AF65-F5344CB8AC3E}">
        <p14:creationId xmlns:p14="http://schemas.microsoft.com/office/powerpoint/2010/main" val="125774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a:t>
            </a:fld>
            <a:endParaRPr lang="en-US" dirty="0"/>
          </a:p>
        </p:txBody>
      </p:sp>
    </p:spTree>
    <p:extLst>
      <p:ext uri="{BB962C8B-B14F-4D97-AF65-F5344CB8AC3E}">
        <p14:creationId xmlns:p14="http://schemas.microsoft.com/office/powerpoint/2010/main" val="3945588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a:t>
            </a:fld>
            <a:endParaRPr lang="en-US" dirty="0"/>
          </a:p>
        </p:txBody>
      </p:sp>
    </p:spTree>
    <p:extLst>
      <p:ext uri="{BB962C8B-B14F-4D97-AF65-F5344CB8AC3E}">
        <p14:creationId xmlns:p14="http://schemas.microsoft.com/office/powerpoint/2010/main" val="3547590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15</a:t>
            </a:fld>
            <a:endParaRPr lang="en-US" dirty="0"/>
          </a:p>
        </p:txBody>
      </p:sp>
    </p:spTree>
    <p:extLst>
      <p:ext uri="{BB962C8B-B14F-4D97-AF65-F5344CB8AC3E}">
        <p14:creationId xmlns:p14="http://schemas.microsoft.com/office/powerpoint/2010/main" val="1516862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16</a:t>
            </a:fld>
            <a:endParaRPr lang="en-US" dirty="0"/>
          </a:p>
        </p:txBody>
      </p:sp>
    </p:spTree>
    <p:extLst>
      <p:ext uri="{BB962C8B-B14F-4D97-AF65-F5344CB8AC3E}">
        <p14:creationId xmlns:p14="http://schemas.microsoft.com/office/powerpoint/2010/main" val="3126176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17</a:t>
            </a:fld>
            <a:endParaRPr lang="en-US" dirty="0"/>
          </a:p>
        </p:txBody>
      </p:sp>
    </p:spTree>
    <p:extLst>
      <p:ext uri="{BB962C8B-B14F-4D97-AF65-F5344CB8AC3E}">
        <p14:creationId xmlns:p14="http://schemas.microsoft.com/office/powerpoint/2010/main" val="663271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18</a:t>
            </a:fld>
            <a:endParaRPr lang="en-US" dirty="0"/>
          </a:p>
        </p:txBody>
      </p:sp>
    </p:spTree>
    <p:extLst>
      <p:ext uri="{BB962C8B-B14F-4D97-AF65-F5344CB8AC3E}">
        <p14:creationId xmlns:p14="http://schemas.microsoft.com/office/powerpoint/2010/main" val="57500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19</a:t>
            </a:fld>
            <a:endParaRPr lang="en-US" dirty="0"/>
          </a:p>
        </p:txBody>
      </p:sp>
    </p:spTree>
    <p:extLst>
      <p:ext uri="{BB962C8B-B14F-4D97-AF65-F5344CB8AC3E}">
        <p14:creationId xmlns:p14="http://schemas.microsoft.com/office/powerpoint/2010/main" val="41129886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20</a:t>
            </a:fld>
            <a:endParaRPr lang="en-US" dirty="0"/>
          </a:p>
        </p:txBody>
      </p:sp>
    </p:spTree>
    <p:extLst>
      <p:ext uri="{BB962C8B-B14F-4D97-AF65-F5344CB8AC3E}">
        <p14:creationId xmlns:p14="http://schemas.microsoft.com/office/powerpoint/2010/main" val="2055178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22</a:t>
            </a:fld>
            <a:endParaRPr lang="en-US" dirty="0"/>
          </a:p>
        </p:txBody>
      </p:sp>
    </p:spTree>
    <p:extLst>
      <p:ext uri="{BB962C8B-B14F-4D97-AF65-F5344CB8AC3E}">
        <p14:creationId xmlns:p14="http://schemas.microsoft.com/office/powerpoint/2010/main" val="7258013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23</a:t>
            </a:fld>
            <a:endParaRPr lang="en-US" dirty="0"/>
          </a:p>
        </p:txBody>
      </p:sp>
    </p:spTree>
    <p:extLst>
      <p:ext uri="{BB962C8B-B14F-4D97-AF65-F5344CB8AC3E}">
        <p14:creationId xmlns:p14="http://schemas.microsoft.com/office/powerpoint/2010/main" val="3525193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24</a:t>
            </a:fld>
            <a:endParaRPr lang="en-US" dirty="0"/>
          </a:p>
        </p:txBody>
      </p:sp>
    </p:spTree>
    <p:extLst>
      <p:ext uri="{BB962C8B-B14F-4D97-AF65-F5344CB8AC3E}">
        <p14:creationId xmlns:p14="http://schemas.microsoft.com/office/powerpoint/2010/main" val="24888603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33218" indent="-233218" defTabSz="932871">
              <a:defRPr/>
            </a:pPr>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25</a:t>
            </a:fld>
            <a:endParaRPr lang="en-US" dirty="0"/>
          </a:p>
        </p:txBody>
      </p:sp>
    </p:spTree>
    <p:extLst>
      <p:ext uri="{BB962C8B-B14F-4D97-AF65-F5344CB8AC3E}">
        <p14:creationId xmlns:p14="http://schemas.microsoft.com/office/powerpoint/2010/main" val="1144606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27</a:t>
            </a:fld>
            <a:endParaRPr lang="en-US" dirty="0"/>
          </a:p>
        </p:txBody>
      </p:sp>
    </p:spTree>
    <p:extLst>
      <p:ext uri="{BB962C8B-B14F-4D97-AF65-F5344CB8AC3E}">
        <p14:creationId xmlns:p14="http://schemas.microsoft.com/office/powerpoint/2010/main" val="1687225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28</a:t>
            </a:fld>
            <a:endParaRPr lang="en-US" dirty="0"/>
          </a:p>
        </p:txBody>
      </p:sp>
    </p:spTree>
    <p:extLst>
      <p:ext uri="{BB962C8B-B14F-4D97-AF65-F5344CB8AC3E}">
        <p14:creationId xmlns:p14="http://schemas.microsoft.com/office/powerpoint/2010/main" val="2086446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29</a:t>
            </a:fld>
            <a:endParaRPr lang="en-US" dirty="0"/>
          </a:p>
        </p:txBody>
      </p:sp>
    </p:spTree>
    <p:extLst>
      <p:ext uri="{BB962C8B-B14F-4D97-AF65-F5344CB8AC3E}">
        <p14:creationId xmlns:p14="http://schemas.microsoft.com/office/powerpoint/2010/main" val="14447614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30</a:t>
            </a:fld>
            <a:endParaRPr lang="en-US" dirty="0"/>
          </a:p>
        </p:txBody>
      </p:sp>
    </p:spTree>
    <p:extLst>
      <p:ext uri="{BB962C8B-B14F-4D97-AF65-F5344CB8AC3E}">
        <p14:creationId xmlns:p14="http://schemas.microsoft.com/office/powerpoint/2010/main" val="34017122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31</a:t>
            </a:fld>
            <a:endParaRPr lang="en-US" dirty="0"/>
          </a:p>
        </p:txBody>
      </p:sp>
    </p:spTree>
    <p:extLst>
      <p:ext uri="{BB962C8B-B14F-4D97-AF65-F5344CB8AC3E}">
        <p14:creationId xmlns:p14="http://schemas.microsoft.com/office/powerpoint/2010/main" val="29481677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32</a:t>
            </a:fld>
            <a:endParaRPr lang="en-US" dirty="0"/>
          </a:p>
        </p:txBody>
      </p:sp>
    </p:spTree>
    <p:extLst>
      <p:ext uri="{BB962C8B-B14F-4D97-AF65-F5344CB8AC3E}">
        <p14:creationId xmlns:p14="http://schemas.microsoft.com/office/powerpoint/2010/main" val="524476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33</a:t>
            </a:fld>
            <a:endParaRPr lang="en-US" dirty="0"/>
          </a:p>
        </p:txBody>
      </p:sp>
    </p:spTree>
    <p:extLst>
      <p:ext uri="{BB962C8B-B14F-4D97-AF65-F5344CB8AC3E}">
        <p14:creationId xmlns:p14="http://schemas.microsoft.com/office/powerpoint/2010/main" val="6928362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34</a:t>
            </a:fld>
            <a:endParaRPr lang="en-US" dirty="0"/>
          </a:p>
        </p:txBody>
      </p:sp>
    </p:spTree>
    <p:extLst>
      <p:ext uri="{BB962C8B-B14F-4D97-AF65-F5344CB8AC3E}">
        <p14:creationId xmlns:p14="http://schemas.microsoft.com/office/powerpoint/2010/main" val="42386861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35</a:t>
            </a:fld>
            <a:endParaRPr lang="en-US" dirty="0"/>
          </a:p>
        </p:txBody>
      </p:sp>
    </p:spTree>
    <p:extLst>
      <p:ext uri="{BB962C8B-B14F-4D97-AF65-F5344CB8AC3E}">
        <p14:creationId xmlns:p14="http://schemas.microsoft.com/office/powerpoint/2010/main" val="32527093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36</a:t>
            </a:fld>
            <a:endParaRPr lang="en-US" dirty="0"/>
          </a:p>
        </p:txBody>
      </p:sp>
    </p:spTree>
    <p:extLst>
      <p:ext uri="{BB962C8B-B14F-4D97-AF65-F5344CB8AC3E}">
        <p14:creationId xmlns:p14="http://schemas.microsoft.com/office/powerpoint/2010/main" val="25067263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37</a:t>
            </a:fld>
            <a:endParaRPr lang="en-US" dirty="0"/>
          </a:p>
        </p:txBody>
      </p:sp>
    </p:spTree>
    <p:extLst>
      <p:ext uri="{BB962C8B-B14F-4D97-AF65-F5344CB8AC3E}">
        <p14:creationId xmlns:p14="http://schemas.microsoft.com/office/powerpoint/2010/main" val="35767948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38</a:t>
            </a:fld>
            <a:endParaRPr lang="en-US" dirty="0"/>
          </a:p>
        </p:txBody>
      </p:sp>
    </p:spTree>
    <p:extLst>
      <p:ext uri="{BB962C8B-B14F-4D97-AF65-F5344CB8AC3E}">
        <p14:creationId xmlns:p14="http://schemas.microsoft.com/office/powerpoint/2010/main" val="24186657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39</a:t>
            </a:fld>
            <a:endParaRPr lang="en-US" dirty="0"/>
          </a:p>
        </p:txBody>
      </p:sp>
    </p:spTree>
    <p:extLst>
      <p:ext uri="{BB962C8B-B14F-4D97-AF65-F5344CB8AC3E}">
        <p14:creationId xmlns:p14="http://schemas.microsoft.com/office/powerpoint/2010/main" val="636535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40</a:t>
            </a:fld>
            <a:endParaRPr lang="en-US" dirty="0"/>
          </a:p>
        </p:txBody>
      </p:sp>
    </p:spTree>
    <p:extLst>
      <p:ext uri="{BB962C8B-B14F-4D97-AF65-F5344CB8AC3E}">
        <p14:creationId xmlns:p14="http://schemas.microsoft.com/office/powerpoint/2010/main" val="28071762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41</a:t>
            </a:fld>
            <a:endParaRPr lang="en-US" dirty="0"/>
          </a:p>
        </p:txBody>
      </p:sp>
    </p:spTree>
    <p:extLst>
      <p:ext uri="{BB962C8B-B14F-4D97-AF65-F5344CB8AC3E}">
        <p14:creationId xmlns:p14="http://schemas.microsoft.com/office/powerpoint/2010/main" val="1980755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42</a:t>
            </a:fld>
            <a:endParaRPr lang="en-US" dirty="0"/>
          </a:p>
        </p:txBody>
      </p:sp>
    </p:spTree>
    <p:extLst>
      <p:ext uri="{BB962C8B-B14F-4D97-AF65-F5344CB8AC3E}">
        <p14:creationId xmlns:p14="http://schemas.microsoft.com/office/powerpoint/2010/main" val="27832318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43</a:t>
            </a:fld>
            <a:endParaRPr lang="en-US" dirty="0"/>
          </a:p>
        </p:txBody>
      </p:sp>
    </p:spTree>
    <p:extLst>
      <p:ext uri="{BB962C8B-B14F-4D97-AF65-F5344CB8AC3E}">
        <p14:creationId xmlns:p14="http://schemas.microsoft.com/office/powerpoint/2010/main" val="38239023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r>
              <a:rPr lang="en-US" dirty="0"/>
              <a:t>	</a:t>
            </a:r>
            <a:r>
              <a:rPr lang="en-US" b="1" dirty="0"/>
              <a:t>Learning Outcome 5:</a:t>
            </a:r>
            <a:r>
              <a:rPr lang="en-US" b="1" baseline="0" dirty="0"/>
              <a:t> </a:t>
            </a:r>
            <a:r>
              <a:rPr lang="en-US" b="1" dirty="0"/>
              <a:t>Describe contemporary organizational designs.</a:t>
            </a:r>
            <a:r>
              <a:rPr lang="en-US" b="1" i="0" dirty="0">
                <a:effectLst/>
              </a:rPr>
              <a:t> </a:t>
            </a:r>
            <a:endParaRPr lang="en-US" b="1"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44</a:t>
            </a:fld>
            <a:endParaRPr lang="en-US" dirty="0"/>
          </a:p>
        </p:txBody>
      </p:sp>
    </p:spTree>
    <p:extLst>
      <p:ext uri="{BB962C8B-B14F-4D97-AF65-F5344CB8AC3E}">
        <p14:creationId xmlns:p14="http://schemas.microsoft.com/office/powerpoint/2010/main" val="6293458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6609" indent="-116609" defTabSz="932871">
              <a:defRPr/>
            </a:pPr>
            <a:r>
              <a:rPr lang="en-US" b="1" dirty="0"/>
              <a:t>Learning Outcome 5:</a:t>
            </a:r>
            <a:r>
              <a:rPr lang="en-US" b="1" baseline="0" dirty="0"/>
              <a:t> </a:t>
            </a:r>
            <a:r>
              <a:rPr lang="en-US" b="1" dirty="0"/>
              <a:t>Describe contemporary organizational designs.</a:t>
            </a:r>
            <a:r>
              <a:rPr lang="en-US" b="1" i="0" dirty="0">
                <a:effectLst/>
              </a:rPr>
              <a:t>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45</a:t>
            </a:fld>
            <a:endParaRPr lang="en-US" dirty="0"/>
          </a:p>
        </p:txBody>
      </p:sp>
    </p:spTree>
    <p:extLst>
      <p:ext uri="{BB962C8B-B14F-4D97-AF65-F5344CB8AC3E}">
        <p14:creationId xmlns:p14="http://schemas.microsoft.com/office/powerpoint/2010/main" val="537917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92B93-DCA2-134E-9F48-DD76CC0EB6F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CA"/>
          </a:p>
        </p:txBody>
      </p:sp>
      <p:sp>
        <p:nvSpPr>
          <p:cNvPr id="3" name="Subtitle 2">
            <a:extLst>
              <a:ext uri="{FF2B5EF4-FFF2-40B4-BE49-F238E27FC236}">
                <a16:creationId xmlns:a16="http://schemas.microsoft.com/office/drawing/2014/main" id="{03DEF110-A09A-9745-804D-32D90466B0B4}"/>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849ED4C0-C982-BA4C-844B-C617E0BAD806}"/>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5" name="Footer Placeholder 4">
            <a:extLst>
              <a:ext uri="{FF2B5EF4-FFF2-40B4-BE49-F238E27FC236}">
                <a16:creationId xmlns:a16="http://schemas.microsoft.com/office/drawing/2014/main" id="{37DF1BAA-04B1-4149-B15F-8C3856D412D1}"/>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05DCC9B7-5867-F74B-8E80-3D3F65D331F0}"/>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2978292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5C5CA-6E5C-3645-B1AB-DA61AB39E30C}"/>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EDFD96B3-38B6-CC49-8FDC-1718D3EE4C2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AC172A9F-9D3C-F14A-B776-BC0DF8D76C79}"/>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5" name="Footer Placeholder 4">
            <a:extLst>
              <a:ext uri="{FF2B5EF4-FFF2-40B4-BE49-F238E27FC236}">
                <a16:creationId xmlns:a16="http://schemas.microsoft.com/office/drawing/2014/main" id="{34C092D3-719E-A548-8D44-976115BB75B9}"/>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23190196-461A-5042-9B50-B55FA521FA5F}"/>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4183201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82CB6-D98D-4640-8DDA-9A91478FBB80}"/>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D2B7FEF8-5910-734F-917C-8045429711BF}"/>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E0460C7-F18C-5644-9F6A-08EAB8A1DF7C}"/>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5" name="Footer Placeholder 4">
            <a:extLst>
              <a:ext uri="{FF2B5EF4-FFF2-40B4-BE49-F238E27FC236}">
                <a16:creationId xmlns:a16="http://schemas.microsoft.com/office/drawing/2014/main" id="{C9DAB7EA-1BBB-754C-9311-C8DFFE5ACF20}"/>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C57C738E-72B2-E642-B971-657EEF071EFD}"/>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4154671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83505-84A9-7546-971E-835BF271E3A9}"/>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ECE7FC9B-6C14-8B44-A38A-FC4DE0DD11DF}"/>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DA87AE72-99F6-F049-9AD9-73D87EAEAC98}"/>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D084AE2A-D6A8-AB49-BF2E-6ADE2D2C45A0}"/>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6" name="Footer Placeholder 5">
            <a:extLst>
              <a:ext uri="{FF2B5EF4-FFF2-40B4-BE49-F238E27FC236}">
                <a16:creationId xmlns:a16="http://schemas.microsoft.com/office/drawing/2014/main" id="{ECD2A667-5A82-B147-8517-F5CB27092DCA}"/>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5A664FB4-7577-1248-9DAD-F558ED6937A3}"/>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98344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6EC07-C274-7148-B89C-DDDFCFFC7936}"/>
              </a:ext>
            </a:extLst>
          </p:cNvPr>
          <p:cNvSpPr>
            <a:spLocks noGrp="1"/>
          </p:cNvSpPr>
          <p:nvPr>
            <p:ph type="title"/>
          </p:nvPr>
        </p:nvSpPr>
        <p:spPr>
          <a:xfrm>
            <a:off x="629841" y="365126"/>
            <a:ext cx="78867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BEFCE7FD-5E75-A74E-8685-15424ADCD2E2}"/>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9F674272-E940-3B41-858F-10B2850FE7B7}"/>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B5EAE1BC-F563-A94B-BD01-CA16B66672DC}"/>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5ACC1B09-530E-BA46-B2CB-F9CDCBBBE3D8}"/>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A6767515-2ACF-EC4D-BBFD-3B2AB9D6B80B}"/>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8" name="Footer Placeholder 7">
            <a:extLst>
              <a:ext uri="{FF2B5EF4-FFF2-40B4-BE49-F238E27FC236}">
                <a16:creationId xmlns:a16="http://schemas.microsoft.com/office/drawing/2014/main" id="{D79EA323-7E07-9C44-AA74-A1783F209E83}"/>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257712A3-70E6-0548-A3FD-DE4B69E6B5C8}"/>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4089170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87F71-46A7-B347-B0C4-3F48B0AAA495}"/>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F082E199-4387-DE48-815F-A354B76991E7}"/>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4" name="Footer Placeholder 3">
            <a:extLst>
              <a:ext uri="{FF2B5EF4-FFF2-40B4-BE49-F238E27FC236}">
                <a16:creationId xmlns:a16="http://schemas.microsoft.com/office/drawing/2014/main" id="{7377981E-4DF9-AB47-A327-40EE3DAE467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0F6F7656-7939-3F4B-8769-4FB6B9177F33}"/>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3095236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28FF8E-5DBE-A24E-9C79-58225393C42D}"/>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3" name="Footer Placeholder 2">
            <a:extLst>
              <a:ext uri="{FF2B5EF4-FFF2-40B4-BE49-F238E27FC236}">
                <a16:creationId xmlns:a16="http://schemas.microsoft.com/office/drawing/2014/main" id="{616D88EF-FA72-DA4E-8944-2A85C4A89288}"/>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9441E32-A170-D540-84EB-B969ADC145F3}"/>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4277862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13EAF-AC00-4D45-9B4B-85E132BA653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298CB9D6-F9F6-1D41-853F-E6FB0D7E264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5909BA87-9B06-784A-831A-33BEA5CFC25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E4C92A6D-A45A-B74F-861A-14118C8C738A}"/>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6" name="Footer Placeholder 5">
            <a:extLst>
              <a:ext uri="{FF2B5EF4-FFF2-40B4-BE49-F238E27FC236}">
                <a16:creationId xmlns:a16="http://schemas.microsoft.com/office/drawing/2014/main" id="{CC1C3165-5276-5143-B9E7-25CC138F90B0}"/>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0B106041-053D-F247-9E7E-3DA28952717D}"/>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962731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C4B39-3CF3-544B-854A-BD7C8FAD983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43FEAF73-1E5D-5747-87C4-709A3C44AE3F}"/>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CA"/>
          </a:p>
        </p:txBody>
      </p:sp>
      <p:sp>
        <p:nvSpPr>
          <p:cNvPr id="4" name="Text Placeholder 3">
            <a:extLst>
              <a:ext uri="{FF2B5EF4-FFF2-40B4-BE49-F238E27FC236}">
                <a16:creationId xmlns:a16="http://schemas.microsoft.com/office/drawing/2014/main" id="{249EEA89-2B84-494E-8986-5EDAFE86C80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10967177-51AE-D14E-B85D-6D1A0481AD8B}"/>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6" name="Footer Placeholder 5">
            <a:extLst>
              <a:ext uri="{FF2B5EF4-FFF2-40B4-BE49-F238E27FC236}">
                <a16:creationId xmlns:a16="http://schemas.microsoft.com/office/drawing/2014/main" id="{AAE1D46B-2C2F-4945-9610-6D08CEDA12C1}"/>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9E1FD577-8757-A943-9C59-4A4295FC4471}"/>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84915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711E0-9120-7C43-B717-A3387556ABE7}"/>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ADE2F1BA-89B3-E042-9CEB-EB3C309CCF3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D7A7BE55-8254-3B4F-8F30-2C9E955B2697}"/>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5" name="Footer Placeholder 4">
            <a:extLst>
              <a:ext uri="{FF2B5EF4-FFF2-40B4-BE49-F238E27FC236}">
                <a16:creationId xmlns:a16="http://schemas.microsoft.com/office/drawing/2014/main" id="{8A1E1FDC-FCCF-0C4E-9E78-47A78463601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EFB5B13C-9E2D-544A-8FA1-C87C918D6FA4}"/>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2193514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CFDCFF-036A-F245-B85D-C9185F7DA004}"/>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4F45E5E5-E5CF-8F4B-9739-06E3FC4E76CE}"/>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D1ABBB8-50E2-0C42-810A-17CE89D513F0}"/>
              </a:ext>
            </a:extLst>
          </p:cNvPr>
          <p:cNvSpPr>
            <a:spLocks noGrp="1"/>
          </p:cNvSpPr>
          <p:nvPr>
            <p:ph type="dt" sz="half" idx="10"/>
          </p:nvPr>
        </p:nvSpPr>
        <p:spPr/>
        <p:txBody>
          <a:bodyPr/>
          <a:lstStyle/>
          <a:p>
            <a:fld id="{AEFC2ED8-8B54-1948-9557-937CB7678945}" type="datetimeFigureOut">
              <a:rPr lang="en-CA" smtClean="0"/>
              <a:t>2020-02-04</a:t>
            </a:fld>
            <a:endParaRPr lang="en-CA"/>
          </a:p>
        </p:txBody>
      </p:sp>
      <p:sp>
        <p:nvSpPr>
          <p:cNvPr id="5" name="Footer Placeholder 4">
            <a:extLst>
              <a:ext uri="{FF2B5EF4-FFF2-40B4-BE49-F238E27FC236}">
                <a16:creationId xmlns:a16="http://schemas.microsoft.com/office/drawing/2014/main" id="{A4AE37A4-4A32-AB48-B249-BE329D5F16E2}"/>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4B681F64-CC32-9340-80AA-7A546E8F214E}"/>
              </a:ext>
            </a:extLst>
          </p:cNvPr>
          <p:cNvSpPr>
            <a:spLocks noGrp="1"/>
          </p:cNvSpPr>
          <p:nvPr>
            <p:ph type="sldNum" sz="quarter" idx="12"/>
          </p:nvPr>
        </p:nvSpPr>
        <p:spPr/>
        <p:txBody>
          <a:bodyPr/>
          <a:lstStyle/>
          <a:p>
            <a:fld id="{A1204E6B-7F1F-9B4C-A934-D9D72F62D305}" type="slidenum">
              <a:rPr lang="en-CA" smtClean="0"/>
              <a:t>‹#›</a:t>
            </a:fld>
            <a:endParaRPr lang="en-CA"/>
          </a:p>
        </p:txBody>
      </p:sp>
    </p:spTree>
    <p:extLst>
      <p:ext uri="{BB962C8B-B14F-4D97-AF65-F5344CB8AC3E}">
        <p14:creationId xmlns:p14="http://schemas.microsoft.com/office/powerpoint/2010/main" val="5701886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0"/>
            <a:ext cx="8229600" cy="1097280"/>
          </a:xfrm>
        </p:spPr>
        <p:txBody>
          <a:bodyPr/>
          <a:lstStyle/>
          <a:p>
            <a:r>
              <a:rPr lang="en-US" dirty="0"/>
              <a:t>Click to edit Master title style</a:t>
            </a:r>
          </a:p>
        </p:txBody>
      </p:sp>
      <p:sp>
        <p:nvSpPr>
          <p:cNvPr id="3" name="Content Placeholder 2"/>
          <p:cNvSpPr>
            <a:spLocks noGrp="1"/>
          </p:cNvSpPr>
          <p:nvPr>
            <p:ph idx="1" hasCustomPrompt="1"/>
          </p:nvPr>
        </p:nvSpPr>
        <p:spPr>
          <a:xfrm>
            <a:off x="457200" y="1188720"/>
            <a:ext cx="8229600" cy="457200"/>
          </a:xfrm>
        </p:spPr>
        <p:txBody>
          <a:bodyPr/>
          <a:lstStyle>
            <a:lvl1pPr>
              <a:buClr>
                <a:srgbClr val="007FA3"/>
              </a:buClr>
              <a:buSzPct val="100000"/>
              <a:buNone/>
              <a:defRPr sz="2800" b="1">
                <a:solidFill>
                  <a:schemeClr val="bg2"/>
                </a:solidFill>
                <a:latin typeface="Times New Roman" pitchFamily="18" charset="0"/>
                <a:cs typeface="Times New Roman" pitchFamily="18" charset="0"/>
              </a:defRPr>
            </a:lvl1pPr>
            <a:lvl2pPr>
              <a:buClr>
                <a:srgbClr val="007FA3"/>
              </a:buClr>
              <a:defRPr sz="2400"/>
            </a:lvl2pPr>
            <a:lvl3pPr>
              <a:buClr>
                <a:srgbClr val="007FA3"/>
              </a:buClr>
              <a:defRPr sz="2000"/>
            </a:lvl3pPr>
            <a:lvl4pPr>
              <a:buClr>
                <a:srgbClr val="007FA3"/>
              </a:buClr>
              <a:defRPr sz="2000"/>
            </a:lvl4pPr>
            <a:lvl5pPr>
              <a:buClr>
                <a:srgbClr val="007FA3"/>
              </a:buClr>
              <a:defRPr sz="2000"/>
            </a:lvl5pPr>
            <a:lvl6pPr>
              <a:buClr>
                <a:srgbClr val="007FA3"/>
              </a:buClr>
              <a:defRPr sz="2000"/>
            </a:lvl6pPr>
            <a:lvl7pPr>
              <a:buClr>
                <a:srgbClr val="007FA3"/>
              </a:buClr>
              <a:defRPr sz="2000"/>
            </a:lvl7pPr>
            <a:lvl8pPr>
              <a:buClr>
                <a:srgbClr val="007FA3"/>
              </a:buClr>
              <a:defRPr sz="2000"/>
            </a:lvl8pPr>
            <a:lvl9pPr>
              <a:buClr>
                <a:srgbClr val="007FA3"/>
              </a:buClr>
              <a:defRPr sz="2000"/>
            </a:lvl9pPr>
          </a:lstStyle>
          <a:p>
            <a:pPr lvl="0"/>
            <a:r>
              <a:rPr lang="en-US" dirty="0"/>
              <a:t>Click to edit sub title style</a:t>
            </a:r>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2/4/2020</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4" name="Content Placeholder 2"/>
          <p:cNvSpPr>
            <a:spLocks noGrp="1"/>
          </p:cNvSpPr>
          <p:nvPr>
            <p:ph idx="13"/>
          </p:nvPr>
        </p:nvSpPr>
        <p:spPr>
          <a:xfrm>
            <a:off x="457200" y="1869149"/>
            <a:ext cx="8229600" cy="914400"/>
          </a:xfrm>
          <a:ln w="19050">
            <a:solidFill>
              <a:schemeClr val="bg2"/>
            </a:solidFill>
          </a:ln>
        </p:spPr>
        <p:txBody>
          <a:bodyPr lIns="91440" tIns="91440" rIns="91440" bIns="91440"/>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5" name="Content Placeholder 2"/>
          <p:cNvSpPr>
            <a:spLocks noGrp="1"/>
          </p:cNvSpPr>
          <p:nvPr>
            <p:ph idx="14"/>
          </p:nvPr>
        </p:nvSpPr>
        <p:spPr>
          <a:xfrm>
            <a:off x="457200" y="2984500"/>
            <a:ext cx="8229600" cy="914400"/>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6" name="Content Placeholder 2"/>
          <p:cNvSpPr>
            <a:spLocks noGrp="1"/>
          </p:cNvSpPr>
          <p:nvPr>
            <p:ph idx="15"/>
          </p:nvPr>
        </p:nvSpPr>
        <p:spPr>
          <a:xfrm>
            <a:off x="457200" y="4114800"/>
            <a:ext cx="8229600" cy="914400"/>
          </a:xfrm>
          <a:ln w="19050">
            <a:solidFill>
              <a:schemeClr val="bg2"/>
            </a:solidFill>
          </a:ln>
        </p:spPr>
        <p:txBody>
          <a:bodyPr lIns="91440" tIns="91440" rIns="91440" bIns="91440"/>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7" name="Content Placeholder 2"/>
          <p:cNvSpPr>
            <a:spLocks noGrp="1"/>
          </p:cNvSpPr>
          <p:nvPr>
            <p:ph idx="16"/>
          </p:nvPr>
        </p:nvSpPr>
        <p:spPr>
          <a:xfrm>
            <a:off x="457200" y="5257800"/>
            <a:ext cx="8229600" cy="914400"/>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Tree>
    <p:extLst>
      <p:ext uri="{BB962C8B-B14F-4D97-AF65-F5344CB8AC3E}">
        <p14:creationId xmlns:p14="http://schemas.microsoft.com/office/powerpoint/2010/main" val="2570693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757624-18EB-7945-92DB-43BB52EAAC5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0E19495-5A82-8346-9149-ADA14723486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BCDFFDA3-3C99-044F-9CDC-D985A6BD12B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EFC2ED8-8B54-1948-9557-937CB7678945}" type="datetimeFigureOut">
              <a:rPr lang="en-CA" smtClean="0"/>
              <a:t>2020-02-04</a:t>
            </a:fld>
            <a:endParaRPr lang="en-CA"/>
          </a:p>
        </p:txBody>
      </p:sp>
      <p:sp>
        <p:nvSpPr>
          <p:cNvPr id="5" name="Footer Placeholder 4">
            <a:extLst>
              <a:ext uri="{FF2B5EF4-FFF2-40B4-BE49-F238E27FC236}">
                <a16:creationId xmlns:a16="http://schemas.microsoft.com/office/drawing/2014/main" id="{111C6BEE-6342-C74F-A527-0B3542B1984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1D625DCF-8D78-6249-B526-D40ADC946F7B}"/>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1204E6B-7F1F-9B4C-A934-D9D72F62D305}" type="slidenum">
              <a:rPr lang="en-CA" smtClean="0"/>
              <a:t>‹#›</a:t>
            </a:fld>
            <a:endParaRPr lang="en-CA"/>
          </a:p>
        </p:txBody>
      </p:sp>
    </p:spTree>
    <p:extLst>
      <p:ext uri="{BB962C8B-B14F-4D97-AF65-F5344CB8AC3E}">
        <p14:creationId xmlns:p14="http://schemas.microsoft.com/office/powerpoint/2010/main" val="2466358372"/>
      </p:ext>
    </p:extLst>
  </p:cSld>
  <p:clrMap bg1="lt1" tx1="dk1" bg2="lt2" tx2="dk2" accent1="accent1" accent2="accent2" accent3="accent3" accent4="accent4" accent5="accent5" accent6="accent6" hlink="hlink" folHlink="folHlink"/>
  <p:sldLayoutIdLst>
    <p:sldLayoutId id="2147484420" r:id="rId1"/>
    <p:sldLayoutId id="2147484421" r:id="rId2"/>
    <p:sldLayoutId id="2147484422" r:id="rId3"/>
    <p:sldLayoutId id="2147484423" r:id="rId4"/>
    <p:sldLayoutId id="2147484424" r:id="rId5"/>
    <p:sldLayoutId id="2147484425" r:id="rId6"/>
    <p:sldLayoutId id="2147484426" r:id="rId7"/>
    <p:sldLayoutId id="2147484427" r:id="rId8"/>
    <p:sldLayoutId id="2147484428" r:id="rId9"/>
    <p:sldLayoutId id="2147484429" r:id="rId10"/>
    <p:sldLayoutId id="2147484430" r:id="rId11"/>
    <p:sldLayoutId id="214748443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5124236"/>
          </a:xfrm>
        </p:spPr>
        <p:txBody>
          <a:bodyPr/>
          <a:lstStyle/>
          <a:p>
            <a:r>
              <a:rPr lang="en-US" sz="4800" b="1" dirty="0"/>
              <a:t>ADM 1100</a:t>
            </a:r>
            <a:br>
              <a:rPr lang="en-US" sz="4800" b="1" dirty="0"/>
            </a:br>
            <a:r>
              <a:rPr lang="en-US" sz="4800" b="1" dirty="0"/>
              <a:t>Introduction to business management</a:t>
            </a:r>
            <a:br>
              <a:rPr lang="en-US" sz="4800" b="1" dirty="0"/>
            </a:br>
            <a:br>
              <a:rPr lang="en-US" sz="4800" b="1" dirty="0"/>
            </a:br>
            <a:r>
              <a:rPr lang="en-US" sz="2800" b="1" dirty="0"/>
              <a:t>October 31 </a:t>
            </a:r>
          </a:p>
        </p:txBody>
      </p:sp>
      <p:pic>
        <p:nvPicPr>
          <p:cNvPr id="4" name="Picture 3" descr="IMG_168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1248" y="5644188"/>
            <a:ext cx="2980858" cy="1115881"/>
          </a:xfrm>
          <a:prstGeom prst="rect">
            <a:avLst/>
          </a:prstGeom>
        </p:spPr>
      </p:pic>
    </p:spTree>
    <p:extLst>
      <p:ext uri="{BB962C8B-B14F-4D97-AF65-F5344CB8AC3E}">
        <p14:creationId xmlns:p14="http://schemas.microsoft.com/office/powerpoint/2010/main" val="2069881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6817C-C241-2E4A-9C45-55569367EE04}"/>
              </a:ext>
            </a:extLst>
          </p:cNvPr>
          <p:cNvSpPr>
            <a:spLocks noGrp="1"/>
          </p:cNvSpPr>
          <p:nvPr>
            <p:ph type="title"/>
          </p:nvPr>
        </p:nvSpPr>
        <p:spPr/>
        <p:txBody>
          <a:bodyPr/>
          <a:lstStyle/>
          <a:p>
            <a:r>
              <a:rPr lang="en-CA" dirty="0"/>
              <a:t>Agenda </a:t>
            </a:r>
          </a:p>
        </p:txBody>
      </p:sp>
      <p:sp>
        <p:nvSpPr>
          <p:cNvPr id="3" name="Content Placeholder 2">
            <a:extLst>
              <a:ext uri="{FF2B5EF4-FFF2-40B4-BE49-F238E27FC236}">
                <a16:creationId xmlns:a16="http://schemas.microsoft.com/office/drawing/2014/main" id="{8FA61389-B099-7D43-96DF-F6EAD2F22DA3}"/>
              </a:ext>
            </a:extLst>
          </p:cNvPr>
          <p:cNvSpPr>
            <a:spLocks noGrp="1"/>
          </p:cNvSpPr>
          <p:nvPr>
            <p:ph idx="1"/>
          </p:nvPr>
        </p:nvSpPr>
        <p:spPr/>
        <p:txBody>
          <a:bodyPr/>
          <a:lstStyle/>
          <a:p>
            <a:r>
              <a:rPr lang="en-CA" dirty="0"/>
              <a:t>Group Projects – lessons learned</a:t>
            </a:r>
          </a:p>
          <a:p>
            <a:r>
              <a:rPr lang="en-CA" dirty="0"/>
              <a:t>Midterm Exam</a:t>
            </a:r>
          </a:p>
          <a:p>
            <a:r>
              <a:rPr lang="en-CA" dirty="0"/>
              <a:t>Chapter 11 </a:t>
            </a:r>
          </a:p>
          <a:p>
            <a:r>
              <a:rPr lang="en-CA" dirty="0"/>
              <a:t>Chapter 12  &amp; 13– next week </a:t>
            </a:r>
          </a:p>
          <a:p>
            <a:pPr marL="0" indent="0">
              <a:buNone/>
            </a:pPr>
            <a:endParaRPr lang="en-CA" dirty="0"/>
          </a:p>
          <a:p>
            <a:endParaRPr lang="en-CA" dirty="0"/>
          </a:p>
        </p:txBody>
      </p:sp>
    </p:spTree>
    <p:extLst>
      <p:ext uri="{BB962C8B-B14F-4D97-AF65-F5344CB8AC3E}">
        <p14:creationId xmlns:p14="http://schemas.microsoft.com/office/powerpoint/2010/main" val="3581063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0D513-18C2-554F-8608-DD84E844A189}"/>
              </a:ext>
            </a:extLst>
          </p:cNvPr>
          <p:cNvSpPr>
            <a:spLocks noGrp="1"/>
          </p:cNvSpPr>
          <p:nvPr>
            <p:ph type="title"/>
          </p:nvPr>
        </p:nvSpPr>
        <p:spPr>
          <a:xfrm>
            <a:off x="3025552" y="2160687"/>
            <a:ext cx="6377940" cy="1293028"/>
          </a:xfrm>
        </p:spPr>
        <p:txBody>
          <a:bodyPr/>
          <a:lstStyle/>
          <a:p>
            <a:r>
              <a:rPr lang="en-CA" dirty="0"/>
              <a:t>CHAPTER 11</a:t>
            </a:r>
          </a:p>
        </p:txBody>
      </p:sp>
    </p:spTree>
    <p:extLst>
      <p:ext uri="{BB962C8B-B14F-4D97-AF65-F5344CB8AC3E}">
        <p14:creationId xmlns:p14="http://schemas.microsoft.com/office/powerpoint/2010/main" val="1427381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93024"/>
            <a:ext cx="8229600" cy="1097280"/>
          </a:xfrm>
        </p:spPr>
        <p:txBody>
          <a:bodyPr>
            <a:normAutofit/>
          </a:bodyPr>
          <a:lstStyle/>
          <a:p>
            <a:r>
              <a:rPr lang="en-US" dirty="0"/>
              <a:t>Defining Organizational Structure </a:t>
            </a:r>
            <a:endParaRPr lang="en-US" b="0" dirty="0"/>
          </a:p>
        </p:txBody>
      </p:sp>
      <p:sp>
        <p:nvSpPr>
          <p:cNvPr id="3" name="Content Placeholder 2"/>
          <p:cNvSpPr>
            <a:spLocks noGrp="1"/>
          </p:cNvSpPr>
          <p:nvPr>
            <p:ph idx="1"/>
          </p:nvPr>
        </p:nvSpPr>
        <p:spPr/>
        <p:txBody>
          <a:bodyPr>
            <a:normAutofit lnSpcReduction="10000"/>
          </a:bodyPr>
          <a:lstStyle/>
          <a:p>
            <a:r>
              <a:rPr lang="en-US" i="1" dirty="0">
                <a:solidFill>
                  <a:schemeClr val="tx1"/>
                </a:solidFill>
                <a:latin typeface="+mn-lt"/>
              </a:rPr>
              <a:t>Organizing</a:t>
            </a:r>
          </a:p>
        </p:txBody>
      </p:sp>
      <p:sp>
        <p:nvSpPr>
          <p:cNvPr id="4" name="Content Placeholder 3"/>
          <p:cNvSpPr>
            <a:spLocks noGrp="1"/>
          </p:cNvSpPr>
          <p:nvPr>
            <p:ph idx="13"/>
          </p:nvPr>
        </p:nvSpPr>
        <p:spPr>
          <a:xfrm>
            <a:off x="457200" y="1869148"/>
            <a:ext cx="8229600" cy="899043"/>
          </a:xfrm>
        </p:spPr>
        <p:txBody>
          <a:bodyPr>
            <a:noAutofit/>
          </a:bodyPr>
          <a:lstStyle/>
          <a:p>
            <a:pPr marL="0" indent="0">
              <a:buNone/>
            </a:pPr>
            <a:r>
              <a:rPr lang="en-US" sz="2400" dirty="0"/>
              <a:t>Arranging and structuring work to accomplish an organization’s goals.</a:t>
            </a:r>
          </a:p>
        </p:txBody>
      </p:sp>
      <p:sp>
        <p:nvSpPr>
          <p:cNvPr id="5" name="Content Placeholder 4"/>
          <p:cNvSpPr>
            <a:spLocks noGrp="1"/>
          </p:cNvSpPr>
          <p:nvPr>
            <p:ph idx="14"/>
          </p:nvPr>
        </p:nvSpPr>
        <p:spPr>
          <a:xfrm>
            <a:off x="457200" y="3014677"/>
            <a:ext cx="8229600" cy="545293"/>
          </a:xfrm>
        </p:spPr>
        <p:txBody>
          <a:bodyPr anchor="ctr">
            <a:normAutofit/>
          </a:bodyPr>
          <a:lstStyle/>
          <a:p>
            <a:pPr>
              <a:buNone/>
            </a:pPr>
            <a:r>
              <a:rPr lang="en-US" sz="2800" b="1" i="1" dirty="0"/>
              <a:t>Organizational Structure:</a:t>
            </a:r>
            <a:endParaRPr lang="en-US" sz="2800" dirty="0"/>
          </a:p>
        </p:txBody>
      </p:sp>
      <p:sp>
        <p:nvSpPr>
          <p:cNvPr id="6" name="Content Placeholder 5"/>
          <p:cNvSpPr>
            <a:spLocks noGrp="1"/>
          </p:cNvSpPr>
          <p:nvPr>
            <p:ph idx="15"/>
          </p:nvPr>
        </p:nvSpPr>
        <p:spPr>
          <a:xfrm>
            <a:off x="457200" y="3864015"/>
            <a:ext cx="8229600" cy="1066800"/>
          </a:xfrm>
        </p:spPr>
        <p:txBody>
          <a:bodyPr>
            <a:normAutofit/>
          </a:bodyPr>
          <a:lstStyle/>
          <a:p>
            <a:pPr marL="0" lvl="1" indent="0">
              <a:spcBef>
                <a:spcPts val="1500"/>
              </a:spcBef>
              <a:buSzPct val="100000"/>
              <a:buNone/>
            </a:pPr>
            <a:r>
              <a:rPr lang="en-US" sz="2400" dirty="0">
                <a:cs typeface="Times New Roman" pitchFamily="18" charset="0"/>
              </a:rPr>
              <a:t>How job tasks are formally divided, grouped, and coordinated within an organization.</a:t>
            </a:r>
          </a:p>
        </p:txBody>
      </p:sp>
      <p:pic>
        <p:nvPicPr>
          <p:cNvPr id="7" name="Picture 6">
            <a:extLst>
              <a:ext uri="{FF2B5EF4-FFF2-40B4-BE49-F238E27FC236}">
                <a16:creationId xmlns:a16="http://schemas.microsoft.com/office/drawing/2014/main" id="{21D6017A-2DDF-5F45-9CDF-A30F84D2C393}"/>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100922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Grp="1" noChangeArrowheads="1"/>
          </p:cNvSpPr>
          <p:nvPr>
            <p:ph type="title"/>
          </p:nvPr>
        </p:nvSpPr>
        <p:spPr>
          <a:xfrm>
            <a:off x="1295400" y="457200"/>
            <a:ext cx="7467600" cy="1143000"/>
          </a:xfrm>
          <a:ln/>
        </p:spPr>
        <p:txBody>
          <a:bodyPr>
            <a:normAutofit/>
          </a:bodyPr>
          <a:lstStyle/>
          <a:p>
            <a:r>
              <a:rPr lang="en-US" altLang="en-US" sz="2400"/>
              <a:t>Figure 8.1</a:t>
            </a:r>
            <a:r>
              <a:rPr lang="en-US" altLang="en-US"/>
              <a:t> </a:t>
            </a:r>
            <a:r>
              <a:rPr lang="en-US" altLang="en-US" sz="2400"/>
              <a:t>Organizing viewed in relationship with the other management functions.</a:t>
            </a:r>
          </a:p>
        </p:txBody>
      </p:sp>
      <p:sp>
        <p:nvSpPr>
          <p:cNvPr id="9" name="Slide Number Placeholder 3"/>
          <p:cNvSpPr>
            <a:spLocks noGrp="1"/>
          </p:cNvSpPr>
          <p:nvPr>
            <p:ph type="sldNum" sz="quarter" idx="12"/>
          </p:nvPr>
        </p:nvSpPr>
        <p:spPr/>
        <p:txBody>
          <a:bodyPr/>
          <a:lstStyle/>
          <a:p>
            <a:fld id="{EC744C79-1000-4F89-AA8F-9E1C298A5384}" type="slidenum">
              <a:rPr lang="en-US" altLang="en-US"/>
              <a:pPr/>
              <a:t>5</a:t>
            </a:fld>
            <a:endParaRPr lang="en-US" altLang="en-US"/>
          </a:p>
        </p:txBody>
      </p:sp>
      <p:sp>
        <p:nvSpPr>
          <p:cNvPr id="9217"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cap="flat">
                <a:solidFill>
                  <a:schemeClr val="tx1"/>
                </a:solidFill>
                <a:round/>
                <a:headEnd type="none" w="med" len="med"/>
                <a:tailEnd type="none" w="med" len="med"/>
              </a14:hiddenLine>
            </a:ext>
          </a:extLst>
        </p:spPr>
        <p:txBody>
          <a:bodyPr lIns="0" tIns="0" rIns="0" bIns="0"/>
          <a:lstStyle/>
          <a:p>
            <a:endParaRPr lang="en-CA"/>
          </a:p>
        </p:txBody>
      </p:sp>
      <p:sp>
        <p:nvSpPr>
          <p:cNvPr id="9218"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cap="flat">
                <a:solidFill>
                  <a:schemeClr val="tx1"/>
                </a:solidFill>
                <a:round/>
                <a:headEnd type="none" w="med" len="med"/>
                <a:tailEnd type="none" w="med" len="med"/>
              </a14:hiddenLine>
            </a:ext>
          </a:extLst>
        </p:spPr>
        <p:txBody>
          <a:bodyPr lIns="0" tIns="0" rIns="0" bIns="0"/>
          <a:lstStyle/>
          <a:p>
            <a:endParaRPr lang="en-CA"/>
          </a:p>
        </p:txBody>
      </p:sp>
      <p:sp>
        <p:nvSpPr>
          <p:cNvPr id="9219"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type="none" w="med" len="med"/>
                <a:tailEnd type="none" w="med" len="med"/>
              </a14:hiddenLine>
            </a:ext>
          </a:extLst>
        </p:spPr>
        <p:txBody>
          <a:bodyPr lIns="0" tIns="0" rIns="0" bIns="0"/>
          <a:lstStyle/>
          <a:p>
            <a:endParaRPr lang="en-CA"/>
          </a:p>
        </p:txBody>
      </p:sp>
      <p:sp>
        <p:nvSpPr>
          <p:cNvPr id="9220"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type="none" w="med" len="med"/>
                <a:tailEnd type="none" w="med" len="med"/>
              </a14:hiddenLine>
            </a:ext>
          </a:extLst>
        </p:spPr>
        <p:txBody>
          <a:bodyPr lIns="38100" tIns="38100" rIns="38100" bIns="38100" anchor="ctr"/>
          <a:lstStyle>
            <a:lvl1pPr>
              <a:defRPr sz="1200">
                <a:solidFill>
                  <a:schemeClr val="tx1"/>
                </a:solidFill>
                <a:latin typeface="Gill Sans" charset="0"/>
              </a:defRPr>
            </a:lvl1pPr>
            <a:lvl2pPr>
              <a:defRPr sz="1200">
                <a:solidFill>
                  <a:schemeClr val="tx1"/>
                </a:solidFill>
                <a:latin typeface="Gill Sans" charset="0"/>
              </a:defRPr>
            </a:lvl2pPr>
            <a:lvl3pPr>
              <a:defRPr sz="1200">
                <a:solidFill>
                  <a:schemeClr val="tx1"/>
                </a:solidFill>
                <a:latin typeface="Gill Sans" charset="0"/>
              </a:defRPr>
            </a:lvl3pPr>
            <a:lvl4pPr>
              <a:defRPr sz="1200">
                <a:solidFill>
                  <a:schemeClr val="tx1"/>
                </a:solidFill>
                <a:latin typeface="Gill Sans" charset="0"/>
              </a:defRPr>
            </a:lvl4pPr>
            <a:lvl5pPr>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a:latin typeface="Verdana" charset="0"/>
                <a:ea typeface="Verdana" charset="0"/>
                <a:cs typeface="Verdana" charset="0"/>
                <a:sym typeface="Verdana" charset="0"/>
              </a:rPr>
              <a:t>Management 3e - Chapter 8</a:t>
            </a:r>
          </a:p>
        </p:txBody>
      </p:sp>
      <p:sp>
        <p:nvSpPr>
          <p:cNvPr id="9222" name="Rectangle 6"/>
          <p:cNvSpPr>
            <a:spLocks/>
          </p:cNvSpPr>
          <p:nvPr/>
        </p:nvSpPr>
        <p:spPr bwMode="auto">
          <a:xfrm>
            <a:off x="8447088" y="6578600"/>
            <a:ext cx="252412"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40639" bIns="0" anchor="ctr">
            <a:spAutoFit/>
          </a:bodyPr>
          <a:lstStyle>
            <a:lvl1pPr marL="39688">
              <a:defRPr sz="1200">
                <a:solidFill>
                  <a:schemeClr val="tx1"/>
                </a:solidFill>
                <a:latin typeface="Gill Sans" charset="0"/>
              </a:defRPr>
            </a:lvl1pPr>
            <a:lvl2pPr>
              <a:defRPr sz="1200">
                <a:solidFill>
                  <a:schemeClr val="tx1"/>
                </a:solidFill>
                <a:latin typeface="Gill Sans" charset="0"/>
              </a:defRPr>
            </a:lvl2pPr>
            <a:lvl3pPr>
              <a:defRPr sz="1200">
                <a:solidFill>
                  <a:schemeClr val="tx1"/>
                </a:solidFill>
                <a:latin typeface="Gill Sans" charset="0"/>
              </a:defRPr>
            </a:lvl3pPr>
            <a:lvl4pPr>
              <a:defRPr sz="1200">
                <a:solidFill>
                  <a:schemeClr val="tx1"/>
                </a:solidFill>
                <a:latin typeface="Gill Sans" charset="0"/>
              </a:defRPr>
            </a:lvl4pPr>
            <a:lvl5pPr>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r"/>
            <a:r>
              <a:rPr lang="en-US" altLang="en-US">
                <a:latin typeface="Verdana" charset="0"/>
                <a:ea typeface="Verdana" charset="0"/>
                <a:cs typeface="Verdana" charset="0"/>
                <a:sym typeface="Verdana" charset="0"/>
              </a:rPr>
              <a:t>5</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150" y="2057400"/>
            <a:ext cx="7505700" cy="361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4200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557" y="315896"/>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a:xfrm>
            <a:off x="358346" y="1824647"/>
            <a:ext cx="8229600" cy="457200"/>
          </a:xfrm>
        </p:spPr>
        <p:txBody>
          <a:bodyPr>
            <a:normAutofit lnSpcReduction="10000"/>
          </a:bodyPr>
          <a:lstStyle/>
          <a:p>
            <a:r>
              <a:rPr lang="en-US" i="1" dirty="0">
                <a:solidFill>
                  <a:schemeClr val="tx1"/>
                </a:solidFill>
                <a:latin typeface="+mn-lt"/>
              </a:rPr>
              <a:t>Organizational Design:</a:t>
            </a:r>
          </a:p>
        </p:txBody>
      </p:sp>
      <p:sp>
        <p:nvSpPr>
          <p:cNvPr id="4" name="Content Placeholder 3"/>
          <p:cNvSpPr>
            <a:spLocks noGrp="1"/>
          </p:cNvSpPr>
          <p:nvPr>
            <p:ph idx="13"/>
          </p:nvPr>
        </p:nvSpPr>
        <p:spPr>
          <a:xfrm>
            <a:off x="358346" y="2585841"/>
            <a:ext cx="8229600" cy="914400"/>
          </a:xfrm>
          <a:ln>
            <a:noFill/>
          </a:ln>
        </p:spPr>
        <p:txBody>
          <a:bodyPr>
            <a:normAutofit/>
          </a:bodyPr>
          <a:lstStyle/>
          <a:p>
            <a:pPr marL="0" lvl="1" indent="0">
              <a:spcBef>
                <a:spcPts val="1500"/>
              </a:spcBef>
              <a:buSzPct val="100000"/>
              <a:buNone/>
            </a:pPr>
            <a:r>
              <a:rPr lang="en-US" sz="2800" dirty="0"/>
              <a:t>A process involving decisions about six key elements:</a:t>
            </a:r>
          </a:p>
        </p:txBody>
      </p:sp>
      <p:sp>
        <p:nvSpPr>
          <p:cNvPr id="5" name="Content Placeholder 4"/>
          <p:cNvSpPr>
            <a:spLocks noGrp="1"/>
          </p:cNvSpPr>
          <p:nvPr>
            <p:ph idx="14"/>
          </p:nvPr>
        </p:nvSpPr>
        <p:spPr>
          <a:xfrm>
            <a:off x="358346" y="3923614"/>
            <a:ext cx="8229600" cy="1587500"/>
          </a:xfrm>
          <a:ln w="19050">
            <a:solidFill>
              <a:srgbClr val="007FA3"/>
            </a:solidFill>
          </a:ln>
        </p:spPr>
        <p:txBody>
          <a:bodyPr wrap="none" lIns="685800" tIns="91440" rIns="365760" bIns="91440">
            <a:normAutofit/>
          </a:bodyPr>
          <a:lstStyle/>
          <a:p>
            <a:pPr marL="0" lvl="2" indent="0">
              <a:buNone/>
            </a:pPr>
            <a:r>
              <a:rPr lang="en-US" sz="2800" dirty="0"/>
              <a:t>Work specialization	Departmentalization</a:t>
            </a:r>
          </a:p>
          <a:p>
            <a:pPr marL="0" lvl="2" indent="0">
              <a:buNone/>
            </a:pPr>
            <a:r>
              <a:rPr lang="en-US" sz="2800" dirty="0"/>
              <a:t>Chain of command	        Span of control</a:t>
            </a:r>
          </a:p>
          <a:p>
            <a:pPr marL="0" lvl="2" indent="0" defTabSz="1828800">
              <a:buNone/>
            </a:pPr>
            <a:r>
              <a:rPr lang="en-US" sz="2800" dirty="0"/>
              <a:t>Centralization.                Formalization</a:t>
            </a:r>
            <a:endParaRPr lang="en-US" dirty="0"/>
          </a:p>
        </p:txBody>
      </p:sp>
      <p:pic>
        <p:nvPicPr>
          <p:cNvPr id="6" name="Picture 5">
            <a:extLst>
              <a:ext uri="{FF2B5EF4-FFF2-40B4-BE49-F238E27FC236}">
                <a16:creationId xmlns:a16="http://schemas.microsoft.com/office/drawing/2014/main" id="{AB9E961F-FEDD-9140-8458-15EBBC7EE67F}"/>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12966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6700"/>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p:txBody>
          <a:bodyPr>
            <a:normAutofit lnSpcReduction="10000"/>
          </a:bodyPr>
          <a:lstStyle/>
          <a:p>
            <a:r>
              <a:rPr lang="en-US" i="1" dirty="0">
                <a:solidFill>
                  <a:schemeClr val="tx1"/>
                </a:solidFill>
                <a:latin typeface="+mn-lt"/>
              </a:rPr>
              <a:t>Work Specialization:</a:t>
            </a:r>
          </a:p>
        </p:txBody>
      </p:sp>
      <p:sp>
        <p:nvSpPr>
          <p:cNvPr id="4" name="Content Placeholder 3"/>
          <p:cNvSpPr>
            <a:spLocks noGrp="1"/>
          </p:cNvSpPr>
          <p:nvPr>
            <p:ph idx="13"/>
          </p:nvPr>
        </p:nvSpPr>
        <p:spPr>
          <a:xfrm>
            <a:off x="370703" y="1826114"/>
            <a:ext cx="8229600" cy="1151864"/>
          </a:xfrm>
        </p:spPr>
        <p:txBody>
          <a:bodyPr/>
          <a:lstStyle/>
          <a:p>
            <a:pPr marL="0" indent="0">
              <a:buNone/>
            </a:pPr>
            <a:r>
              <a:rPr lang="en-US" dirty="0"/>
              <a:t>The degree to which activities in an organization are subdivided into separate job tasks; also known as </a:t>
            </a:r>
            <a:r>
              <a:rPr lang="en-US" i="1" dirty="0"/>
              <a:t>division of </a:t>
            </a:r>
            <a:r>
              <a:rPr lang="en-US" i="1" dirty="0" err="1"/>
              <a:t>labour</a:t>
            </a:r>
            <a:r>
              <a:rPr lang="en-US" dirty="0"/>
              <a:t>.</a:t>
            </a:r>
          </a:p>
        </p:txBody>
      </p:sp>
      <p:pic>
        <p:nvPicPr>
          <p:cNvPr id="10" name="Picture 9">
            <a:extLst>
              <a:ext uri="{FF2B5EF4-FFF2-40B4-BE49-F238E27FC236}">
                <a16:creationId xmlns:a16="http://schemas.microsoft.com/office/drawing/2014/main" id="{E8C29029-7728-BF46-8574-A8AAE35F381A}"/>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516338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3372"/>
            <a:ext cx="8364289" cy="1293028"/>
          </a:xfrm>
        </p:spPr>
        <p:txBody>
          <a:bodyPr>
            <a:normAutofit/>
          </a:bodyPr>
          <a:lstStyle/>
          <a:p>
            <a:r>
              <a:rPr lang="en-US" dirty="0"/>
              <a:t>Purposes  of Organizing</a:t>
            </a:r>
          </a:p>
        </p:txBody>
      </p:sp>
      <p:graphicFrame>
        <p:nvGraphicFramePr>
          <p:cNvPr id="4" name="Table 3"/>
          <p:cNvGraphicFramePr>
            <a:graphicFrameLocks noGrp="1"/>
          </p:cNvGraphicFramePr>
          <p:nvPr/>
        </p:nvGraphicFramePr>
        <p:xfrm>
          <a:off x="457200" y="1676400"/>
          <a:ext cx="7924800" cy="3840480"/>
        </p:xfrm>
        <a:graphic>
          <a:graphicData uri="http://schemas.openxmlformats.org/drawingml/2006/table">
            <a:tbl>
              <a:tblPr firstRow="1" bandRow="1">
                <a:tableStyleId>{2D5ABB26-0587-4C30-8999-92F81FD0307C}</a:tableStyleId>
              </a:tblPr>
              <a:tblGrid>
                <a:gridCol w="7924800">
                  <a:extLst>
                    <a:ext uri="{9D8B030D-6E8A-4147-A177-3AD203B41FA5}">
                      <a16:colId xmlns:a16="http://schemas.microsoft.com/office/drawing/2014/main" val="20000"/>
                    </a:ext>
                  </a:extLst>
                </a:gridCol>
              </a:tblGrid>
              <a:tr h="370840">
                <a:tc>
                  <a:txBody>
                    <a:bodyPr/>
                    <a:lstStyle/>
                    <a:p>
                      <a:pPr marL="228600" indent="-228600">
                        <a:spcBef>
                          <a:spcPts val="600"/>
                        </a:spcBef>
                        <a:buFont typeface="Arial" pitchFamily="34" charset="0"/>
                        <a:buChar char="•"/>
                      </a:pPr>
                      <a:r>
                        <a:rPr lang="en-US" sz="2400" kern="1200" baseline="0" dirty="0">
                          <a:solidFill>
                            <a:schemeClr val="tx1"/>
                          </a:solidFill>
                          <a:latin typeface="+mn-lt"/>
                          <a:ea typeface="+mn-ea"/>
                          <a:cs typeface="+mn-cs"/>
                        </a:rPr>
                        <a:t>Divides work to be done into specific jobs and departments.</a:t>
                      </a:r>
                    </a:p>
                    <a:p>
                      <a:pPr marL="228600" indent="-228600">
                        <a:spcBef>
                          <a:spcPts val="600"/>
                        </a:spcBef>
                        <a:buFont typeface="Arial" pitchFamily="34" charset="0"/>
                        <a:buChar char="•"/>
                      </a:pPr>
                      <a:r>
                        <a:rPr lang="en-US" sz="2400" kern="1200" baseline="0" dirty="0">
                          <a:solidFill>
                            <a:schemeClr val="tx1"/>
                          </a:solidFill>
                          <a:latin typeface="+mn-lt"/>
                          <a:ea typeface="+mn-ea"/>
                          <a:cs typeface="+mn-cs"/>
                        </a:rPr>
                        <a:t>Assigns tasks and responsibilities associated with individual jobs.</a:t>
                      </a:r>
                    </a:p>
                    <a:p>
                      <a:pPr marL="228600" indent="-228600">
                        <a:spcBef>
                          <a:spcPts val="600"/>
                        </a:spcBef>
                        <a:buFont typeface="Arial" pitchFamily="34" charset="0"/>
                        <a:buChar char="•"/>
                      </a:pPr>
                      <a:r>
                        <a:rPr lang="en-US" sz="2400" kern="1200" baseline="0" dirty="0">
                          <a:solidFill>
                            <a:schemeClr val="tx1"/>
                          </a:solidFill>
                          <a:latin typeface="+mn-lt"/>
                          <a:ea typeface="+mn-ea"/>
                          <a:cs typeface="+mn-cs"/>
                        </a:rPr>
                        <a:t>Coordinates diverse organizational tasks.</a:t>
                      </a:r>
                    </a:p>
                    <a:p>
                      <a:pPr marL="228600" indent="-228600">
                        <a:spcBef>
                          <a:spcPts val="600"/>
                        </a:spcBef>
                        <a:buFont typeface="Arial" pitchFamily="34" charset="0"/>
                        <a:buChar char="•"/>
                      </a:pPr>
                      <a:r>
                        <a:rPr lang="en-US" sz="2400" kern="1200" baseline="0" dirty="0">
                          <a:solidFill>
                            <a:schemeClr val="tx1"/>
                          </a:solidFill>
                          <a:latin typeface="+mn-lt"/>
                          <a:ea typeface="+mn-ea"/>
                          <a:cs typeface="+mn-cs"/>
                        </a:rPr>
                        <a:t>Clusters jobs into units.</a:t>
                      </a:r>
                    </a:p>
                    <a:p>
                      <a:pPr marL="228600" indent="-228600">
                        <a:spcBef>
                          <a:spcPts val="600"/>
                        </a:spcBef>
                        <a:buFont typeface="Arial" pitchFamily="34" charset="0"/>
                        <a:buChar char="•"/>
                      </a:pPr>
                      <a:r>
                        <a:rPr lang="en-US" sz="2400" kern="1200" baseline="0" dirty="0">
                          <a:solidFill>
                            <a:schemeClr val="tx1"/>
                          </a:solidFill>
                          <a:latin typeface="+mn-lt"/>
                          <a:ea typeface="+mn-ea"/>
                          <a:cs typeface="+mn-cs"/>
                        </a:rPr>
                        <a:t>Establishes relationships among individuals, groups, and departments.</a:t>
                      </a:r>
                    </a:p>
                    <a:p>
                      <a:pPr marL="228600" indent="-228600">
                        <a:spcBef>
                          <a:spcPts val="600"/>
                        </a:spcBef>
                        <a:buFont typeface="Arial" pitchFamily="34" charset="0"/>
                        <a:buChar char="•"/>
                      </a:pPr>
                      <a:r>
                        <a:rPr lang="en-US" sz="2400" kern="1200" baseline="0" dirty="0">
                          <a:solidFill>
                            <a:schemeClr val="tx1"/>
                          </a:solidFill>
                          <a:latin typeface="+mn-lt"/>
                          <a:ea typeface="+mn-ea"/>
                          <a:cs typeface="+mn-cs"/>
                        </a:rPr>
                        <a:t>Establishes formal lines of authority.</a:t>
                      </a:r>
                    </a:p>
                    <a:p>
                      <a:pPr marL="228600" indent="-228600">
                        <a:spcBef>
                          <a:spcPts val="600"/>
                        </a:spcBef>
                        <a:buFont typeface="Arial" pitchFamily="34" charset="0"/>
                        <a:buChar char="•"/>
                      </a:pPr>
                      <a:r>
                        <a:rPr lang="en-US" sz="2400" kern="1200" baseline="0" dirty="0">
                          <a:solidFill>
                            <a:schemeClr val="tx1"/>
                          </a:solidFill>
                          <a:latin typeface="+mn-lt"/>
                          <a:ea typeface="+mn-ea"/>
                          <a:cs typeface="+mn-cs"/>
                        </a:rPr>
                        <a:t>Allocates and deploys organizational resources.</a:t>
                      </a:r>
                      <a:endParaRPr lang="en-US" sz="2400"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pic>
        <p:nvPicPr>
          <p:cNvPr id="5" name="Picture 4">
            <a:extLst>
              <a:ext uri="{FF2B5EF4-FFF2-40B4-BE49-F238E27FC236}">
                <a16:creationId xmlns:a16="http://schemas.microsoft.com/office/drawing/2014/main" id="{4DCACB93-AB4E-2449-99BE-483A240811B9}"/>
              </a:ext>
            </a:extLst>
          </p:cNvPr>
          <p:cNvPicPr>
            <a:picLocks noChangeAspect="1"/>
          </p:cNvPicPr>
          <p:nvPr/>
        </p:nvPicPr>
        <p:blipFill>
          <a:blip r:embed="rId2"/>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20340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053" y="370183"/>
            <a:ext cx="8290148" cy="1293028"/>
          </a:xfrm>
        </p:spPr>
        <p:txBody>
          <a:bodyPr>
            <a:normAutofit/>
          </a:bodyPr>
          <a:lstStyle/>
          <a:p>
            <a:r>
              <a:rPr lang="en-US" dirty="0"/>
              <a:t>Economies and Diseconomies of Work Specialization</a:t>
            </a:r>
          </a:p>
        </p:txBody>
      </p:sp>
      <p:pic>
        <p:nvPicPr>
          <p:cNvPr id="4" name="Picture 3" descr="A line graph illustrating the economies and diseconomies of work specialization.&#10;The vertical axis is labelled Productivity and ranges from Low to High from bottom to top. The horizontal axis is labelled Work Specialization and ranges from Low to High from left to right. A graph curve rises from lower left, then levels off at a rounded peak of high productivity somewhat right of centre; then curves back downward to somewhat low productivity at high work specialization. The upward-sloping segment is labelled Impact from economies of specialization; the downward-sloping segment is labelled Impact from human diseconomies."/>
          <p:cNvPicPr>
            <a:picLocks noChangeAspect="1"/>
          </p:cNvPicPr>
          <p:nvPr/>
        </p:nvPicPr>
        <p:blipFill>
          <a:blip r:embed="rId3" cstate="print"/>
          <a:stretch>
            <a:fillRect/>
          </a:stretch>
        </p:blipFill>
        <p:spPr>
          <a:xfrm>
            <a:off x="1718207" y="1663211"/>
            <a:ext cx="5577840" cy="5009993"/>
          </a:xfrm>
          <a:prstGeom prst="rect">
            <a:avLst/>
          </a:prstGeom>
        </p:spPr>
      </p:pic>
    </p:spTree>
    <p:extLst>
      <p:ext uri="{BB962C8B-B14F-4D97-AF65-F5344CB8AC3E}">
        <p14:creationId xmlns:p14="http://schemas.microsoft.com/office/powerpoint/2010/main" val="2997758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7917"/>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a:xfrm>
            <a:off x="333633" y="1720060"/>
            <a:ext cx="8229600" cy="457200"/>
          </a:xfrm>
        </p:spPr>
        <p:txBody>
          <a:bodyPr>
            <a:normAutofit lnSpcReduction="10000"/>
          </a:bodyPr>
          <a:lstStyle/>
          <a:p>
            <a:r>
              <a:rPr lang="en-US" i="1" dirty="0">
                <a:solidFill>
                  <a:schemeClr val="tx1"/>
                </a:solidFill>
                <a:latin typeface="+mn-lt"/>
              </a:rPr>
              <a:t>Departmentalization:</a:t>
            </a:r>
          </a:p>
        </p:txBody>
      </p:sp>
      <p:sp>
        <p:nvSpPr>
          <p:cNvPr id="4" name="Content Placeholder 3"/>
          <p:cNvSpPr>
            <a:spLocks noGrp="1"/>
          </p:cNvSpPr>
          <p:nvPr>
            <p:ph idx="13"/>
          </p:nvPr>
        </p:nvSpPr>
        <p:spPr>
          <a:xfrm>
            <a:off x="333633" y="2332123"/>
            <a:ext cx="8229600" cy="914400"/>
          </a:xfrm>
        </p:spPr>
        <p:txBody>
          <a:bodyPr anchor="ctr"/>
          <a:lstStyle/>
          <a:p>
            <a:pPr>
              <a:buNone/>
            </a:pPr>
            <a:r>
              <a:rPr lang="en-US" dirty="0"/>
              <a:t>The basis on which jobs are grouped together.</a:t>
            </a:r>
          </a:p>
        </p:txBody>
      </p:sp>
      <p:pic>
        <p:nvPicPr>
          <p:cNvPr id="7" name="Picture 6">
            <a:extLst>
              <a:ext uri="{FF2B5EF4-FFF2-40B4-BE49-F238E27FC236}">
                <a16:creationId xmlns:a16="http://schemas.microsoft.com/office/drawing/2014/main" id="{7AB51AED-49B2-F848-88D3-9148D5044DA2}"/>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214129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82460"/>
            <a:ext cx="7955280" cy="1293028"/>
          </a:xfrm>
        </p:spPr>
        <p:txBody>
          <a:bodyPr>
            <a:normAutofit/>
          </a:bodyPr>
          <a:lstStyle/>
          <a:p>
            <a:r>
              <a:rPr lang="en-US" dirty="0"/>
              <a:t>The Five Common Forms of Departmentalization </a:t>
            </a:r>
          </a:p>
        </p:txBody>
      </p:sp>
      <p:sp>
        <p:nvSpPr>
          <p:cNvPr id="3" name="Content Placeholder 2"/>
          <p:cNvSpPr>
            <a:spLocks noGrp="1"/>
          </p:cNvSpPr>
          <p:nvPr>
            <p:ph idx="1"/>
          </p:nvPr>
        </p:nvSpPr>
        <p:spPr/>
        <p:txBody>
          <a:bodyPr/>
          <a:lstStyle/>
          <a:p>
            <a:r>
              <a:rPr lang="en-US" b="1" dirty="0">
                <a:solidFill>
                  <a:srgbClr val="C00000"/>
                </a:solidFill>
              </a:rPr>
              <a:t>Functional</a:t>
            </a:r>
            <a:r>
              <a:rPr lang="en-US" dirty="0">
                <a:solidFill>
                  <a:srgbClr val="C00000"/>
                </a:solidFill>
              </a:rPr>
              <a:t> </a:t>
            </a:r>
          </a:p>
          <a:p>
            <a:pPr lvl="1"/>
            <a:r>
              <a:rPr lang="en-US" dirty="0"/>
              <a:t>Grouping jobs by functions performed.</a:t>
            </a:r>
          </a:p>
          <a:p>
            <a:r>
              <a:rPr lang="en-US" b="1" dirty="0">
                <a:solidFill>
                  <a:srgbClr val="C00000"/>
                </a:solidFill>
              </a:rPr>
              <a:t>Product</a:t>
            </a:r>
          </a:p>
          <a:p>
            <a:pPr lvl="1"/>
            <a:r>
              <a:rPr lang="en-US" dirty="0"/>
              <a:t>Grouping jobs by product line.</a:t>
            </a:r>
          </a:p>
          <a:p>
            <a:r>
              <a:rPr lang="en-US" b="1" dirty="0">
                <a:solidFill>
                  <a:srgbClr val="C00000"/>
                </a:solidFill>
              </a:rPr>
              <a:t>Geographical</a:t>
            </a:r>
          </a:p>
          <a:p>
            <a:pPr lvl="1"/>
            <a:r>
              <a:rPr lang="en-US" dirty="0"/>
              <a:t>Grouping jobs on the basis of territory or geography.</a:t>
            </a:r>
          </a:p>
          <a:p>
            <a:r>
              <a:rPr lang="en-US" b="1" dirty="0">
                <a:solidFill>
                  <a:srgbClr val="C00000"/>
                </a:solidFill>
              </a:rPr>
              <a:t>Process departmentalization</a:t>
            </a:r>
            <a:r>
              <a:rPr lang="en-US" dirty="0">
                <a:solidFill>
                  <a:srgbClr val="C00000"/>
                </a:solidFill>
              </a:rPr>
              <a:t> </a:t>
            </a:r>
          </a:p>
          <a:p>
            <a:pPr lvl="1"/>
            <a:r>
              <a:rPr lang="en-US" dirty="0"/>
              <a:t>Grouping jobs on the basis of product or customer flow.</a:t>
            </a:r>
          </a:p>
          <a:p>
            <a:r>
              <a:rPr lang="en-US" b="1" dirty="0">
                <a:solidFill>
                  <a:srgbClr val="C00000"/>
                </a:solidFill>
              </a:rPr>
              <a:t>Customer departmentalization</a:t>
            </a:r>
            <a:r>
              <a:rPr lang="en-US" dirty="0">
                <a:solidFill>
                  <a:srgbClr val="C00000"/>
                </a:solidFill>
              </a:rPr>
              <a:t> </a:t>
            </a:r>
          </a:p>
          <a:p>
            <a:pPr lvl="1"/>
            <a:r>
              <a:rPr lang="en-US" dirty="0"/>
              <a:t> Grouping jobs on the basis of common customers.</a:t>
            </a:r>
          </a:p>
        </p:txBody>
      </p:sp>
      <p:pic>
        <p:nvPicPr>
          <p:cNvPr id="5" name="Picture 4">
            <a:extLst>
              <a:ext uri="{FF2B5EF4-FFF2-40B4-BE49-F238E27FC236}">
                <a16:creationId xmlns:a16="http://schemas.microsoft.com/office/drawing/2014/main" id="{C2BEE2A1-1470-2A4F-ADF7-5949B1F830CD}"/>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045982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703" y="383060"/>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a:xfrm>
            <a:off x="370703" y="1571780"/>
            <a:ext cx="8229600" cy="457200"/>
          </a:xfrm>
        </p:spPr>
        <p:txBody>
          <a:bodyPr>
            <a:normAutofit lnSpcReduction="10000"/>
          </a:bodyPr>
          <a:lstStyle/>
          <a:p>
            <a:r>
              <a:rPr lang="en-US" i="1" dirty="0">
                <a:solidFill>
                  <a:schemeClr val="tx1"/>
                </a:solidFill>
                <a:latin typeface="+mn-lt"/>
              </a:rPr>
              <a:t>Cross Functional Teams:</a:t>
            </a:r>
            <a:endParaRPr lang="en-US" dirty="0"/>
          </a:p>
        </p:txBody>
      </p:sp>
      <p:sp>
        <p:nvSpPr>
          <p:cNvPr id="4" name="Content Placeholder 3"/>
          <p:cNvSpPr>
            <a:spLocks noGrp="1"/>
          </p:cNvSpPr>
          <p:nvPr>
            <p:ph idx="13"/>
          </p:nvPr>
        </p:nvSpPr>
        <p:spPr>
          <a:xfrm>
            <a:off x="370703" y="2252208"/>
            <a:ext cx="8229600" cy="997620"/>
          </a:xfrm>
        </p:spPr>
        <p:txBody>
          <a:bodyPr/>
          <a:lstStyle/>
          <a:p>
            <a:pPr marL="0" indent="0">
              <a:buNone/>
            </a:pPr>
            <a:r>
              <a:rPr lang="en-US" b="1" dirty="0">
                <a:cs typeface="Times New Roman" pitchFamily="18" charset="0"/>
              </a:rPr>
              <a:t>Work teams made up of individuals who are experts in various functional specialties together.</a:t>
            </a:r>
            <a:endParaRPr lang="en-US" b="1" dirty="0"/>
          </a:p>
        </p:txBody>
      </p:sp>
      <p:pic>
        <p:nvPicPr>
          <p:cNvPr id="5" name="Picture 4">
            <a:extLst>
              <a:ext uri="{FF2B5EF4-FFF2-40B4-BE49-F238E27FC236}">
                <a16:creationId xmlns:a16="http://schemas.microsoft.com/office/drawing/2014/main" id="{4B8DF956-05A5-0247-927B-22CDE415A485}"/>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745397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70703"/>
            <a:ext cx="8229600" cy="1097280"/>
          </a:xfrm>
        </p:spPr>
        <p:txBody>
          <a:bodyPr>
            <a:normAutofit/>
          </a:bodyPr>
          <a:lstStyle/>
          <a:p>
            <a:r>
              <a:rPr lang="en-US" dirty="0"/>
              <a:t>Defining Organizational Structure</a:t>
            </a:r>
            <a:r>
              <a:rPr lang="en-US" sz="2000" b="0" dirty="0"/>
              <a:t>)</a:t>
            </a:r>
            <a:endParaRPr lang="en-US" dirty="0"/>
          </a:p>
        </p:txBody>
      </p:sp>
      <p:sp>
        <p:nvSpPr>
          <p:cNvPr id="3" name="Content Placeholder 2"/>
          <p:cNvSpPr>
            <a:spLocks noGrp="1"/>
          </p:cNvSpPr>
          <p:nvPr>
            <p:ph idx="1"/>
          </p:nvPr>
        </p:nvSpPr>
        <p:spPr>
          <a:xfrm>
            <a:off x="457200" y="1559423"/>
            <a:ext cx="8229600" cy="457200"/>
          </a:xfrm>
        </p:spPr>
        <p:txBody>
          <a:bodyPr>
            <a:normAutofit lnSpcReduction="10000"/>
          </a:bodyPr>
          <a:lstStyle/>
          <a:p>
            <a:r>
              <a:rPr lang="en-US" i="1" dirty="0">
                <a:solidFill>
                  <a:schemeClr val="tx1"/>
                </a:solidFill>
                <a:latin typeface="+mn-lt"/>
              </a:rPr>
              <a:t>Chain of Command:</a:t>
            </a:r>
          </a:p>
        </p:txBody>
      </p:sp>
      <p:sp>
        <p:nvSpPr>
          <p:cNvPr id="4" name="Content Placeholder 3"/>
          <p:cNvSpPr>
            <a:spLocks noGrp="1"/>
          </p:cNvSpPr>
          <p:nvPr>
            <p:ph idx="13"/>
          </p:nvPr>
        </p:nvSpPr>
        <p:spPr>
          <a:xfrm>
            <a:off x="457200" y="2239850"/>
            <a:ext cx="8229600" cy="2566927"/>
          </a:xfrm>
        </p:spPr>
        <p:txBody>
          <a:bodyPr>
            <a:normAutofit fontScale="92500" lnSpcReduction="20000"/>
          </a:bodyPr>
          <a:lstStyle/>
          <a:p>
            <a:pPr marL="0" lvl="1" indent="0">
              <a:buNone/>
            </a:pPr>
            <a:r>
              <a:rPr lang="en-US" sz="2800" dirty="0"/>
              <a:t>The continuous line of authority that extends from the top of the organization to the lowest level and clarifies who reports to whom.</a:t>
            </a:r>
          </a:p>
          <a:p>
            <a:pPr marL="0" lvl="1" indent="0">
              <a:buNone/>
            </a:pPr>
            <a:endParaRPr lang="en-US" sz="2800" dirty="0"/>
          </a:p>
          <a:p>
            <a:pPr marL="514350" lvl="1" indent="-514350">
              <a:buFont typeface="+mj-lt"/>
              <a:buAutoNum type="arabicPeriod"/>
            </a:pPr>
            <a:r>
              <a:rPr lang="en-US" sz="2800" dirty="0"/>
              <a:t>Authority</a:t>
            </a:r>
          </a:p>
          <a:p>
            <a:pPr marL="514350" lvl="1" indent="-514350">
              <a:buFont typeface="+mj-lt"/>
              <a:buAutoNum type="arabicPeriod"/>
            </a:pPr>
            <a:r>
              <a:rPr lang="en-US" sz="2800" dirty="0"/>
              <a:t>Responsibility </a:t>
            </a:r>
          </a:p>
          <a:p>
            <a:pPr marL="514350" lvl="1" indent="-514350">
              <a:buFont typeface="+mj-lt"/>
              <a:buAutoNum type="arabicPeriod"/>
            </a:pPr>
            <a:r>
              <a:rPr lang="en-US" sz="2800" dirty="0"/>
              <a:t>Unity of Command </a:t>
            </a:r>
          </a:p>
        </p:txBody>
      </p:sp>
      <p:pic>
        <p:nvPicPr>
          <p:cNvPr id="5" name="Picture 4">
            <a:extLst>
              <a:ext uri="{FF2B5EF4-FFF2-40B4-BE49-F238E27FC236}">
                <a16:creationId xmlns:a16="http://schemas.microsoft.com/office/drawing/2014/main" id="{4D859DA4-311F-9C47-9740-6866FAEC2272}"/>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4085845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6627" y="531341"/>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a:xfrm>
            <a:off x="506627" y="1720061"/>
            <a:ext cx="8229600" cy="457200"/>
          </a:xfrm>
        </p:spPr>
        <p:txBody>
          <a:bodyPr>
            <a:normAutofit lnSpcReduction="10000"/>
          </a:bodyPr>
          <a:lstStyle/>
          <a:p>
            <a:r>
              <a:rPr lang="en-US" i="1" dirty="0">
                <a:solidFill>
                  <a:schemeClr val="tx1"/>
                </a:solidFill>
                <a:latin typeface="+mn-lt"/>
              </a:rPr>
              <a:t>Authority:</a:t>
            </a:r>
          </a:p>
        </p:txBody>
      </p:sp>
      <p:sp>
        <p:nvSpPr>
          <p:cNvPr id="4" name="Content Placeholder 3"/>
          <p:cNvSpPr>
            <a:spLocks noGrp="1"/>
          </p:cNvSpPr>
          <p:nvPr>
            <p:ph idx="13"/>
          </p:nvPr>
        </p:nvSpPr>
        <p:spPr>
          <a:xfrm>
            <a:off x="506627" y="2400490"/>
            <a:ext cx="8229600" cy="1102652"/>
          </a:xfrm>
        </p:spPr>
        <p:txBody>
          <a:bodyPr/>
          <a:lstStyle/>
          <a:p>
            <a:pPr marL="0" indent="0">
              <a:buNone/>
            </a:pPr>
            <a:r>
              <a:rPr lang="en-US" dirty="0"/>
              <a:t>The rights inherent in a managerial position to tell people what to do and to expect them to do it.</a:t>
            </a:r>
          </a:p>
        </p:txBody>
      </p:sp>
      <p:sp>
        <p:nvSpPr>
          <p:cNvPr id="5" name="Content Placeholder 4"/>
          <p:cNvSpPr>
            <a:spLocks noGrp="1"/>
          </p:cNvSpPr>
          <p:nvPr>
            <p:ph idx="14"/>
          </p:nvPr>
        </p:nvSpPr>
        <p:spPr>
          <a:xfrm>
            <a:off x="506627" y="3947641"/>
            <a:ext cx="8229600" cy="698500"/>
          </a:xfrm>
        </p:spPr>
        <p:txBody>
          <a:bodyPr/>
          <a:lstStyle/>
          <a:p>
            <a:pPr>
              <a:buNone/>
            </a:pPr>
            <a:r>
              <a:rPr lang="en-US" b="1" i="1" dirty="0"/>
              <a:t>Acceptance theory of authority (Chester Barnard) :</a:t>
            </a:r>
            <a:endParaRPr lang="en-US" dirty="0"/>
          </a:p>
        </p:txBody>
      </p:sp>
      <p:sp>
        <p:nvSpPr>
          <p:cNvPr id="6" name="Content Placeholder 5"/>
          <p:cNvSpPr>
            <a:spLocks noGrp="1"/>
          </p:cNvSpPr>
          <p:nvPr>
            <p:ph idx="15"/>
          </p:nvPr>
        </p:nvSpPr>
        <p:spPr>
          <a:xfrm>
            <a:off x="506627" y="4646141"/>
            <a:ext cx="8229600" cy="1143000"/>
          </a:xfrm>
        </p:spPr>
        <p:txBody>
          <a:bodyPr>
            <a:normAutofit/>
          </a:bodyPr>
          <a:lstStyle/>
          <a:p>
            <a:pPr marL="0" lvl="1" indent="0">
              <a:spcBef>
                <a:spcPts val="1500"/>
              </a:spcBef>
              <a:buSzPct val="100000"/>
              <a:buNone/>
            </a:pPr>
            <a:r>
              <a:rPr lang="en-US" sz="2400" dirty="0"/>
              <a:t>The view that authority comes from the willingness of subordinates to accept it.</a:t>
            </a:r>
          </a:p>
        </p:txBody>
      </p:sp>
      <p:pic>
        <p:nvPicPr>
          <p:cNvPr id="7" name="Picture 6">
            <a:extLst>
              <a:ext uri="{FF2B5EF4-FFF2-40B4-BE49-F238E27FC236}">
                <a16:creationId xmlns:a16="http://schemas.microsoft.com/office/drawing/2014/main" id="{5EC78AFD-783A-A144-B7BB-AC69F6C4DEFA}"/>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62083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Acceptance Theory of Authority </a:t>
            </a:r>
          </a:p>
        </p:txBody>
      </p:sp>
      <p:sp>
        <p:nvSpPr>
          <p:cNvPr id="3" name="Content Placeholder 2"/>
          <p:cNvSpPr>
            <a:spLocks noGrp="1"/>
          </p:cNvSpPr>
          <p:nvPr>
            <p:ph idx="1"/>
          </p:nvPr>
        </p:nvSpPr>
        <p:spPr/>
        <p:txBody>
          <a:bodyPr>
            <a:normAutofit/>
          </a:bodyPr>
          <a:lstStyle/>
          <a:p>
            <a:pPr marL="0" indent="0">
              <a:buNone/>
            </a:pPr>
            <a:r>
              <a:rPr lang="en-US" sz="2400" b="1" dirty="0"/>
              <a:t>Conditions: </a:t>
            </a:r>
          </a:p>
          <a:p>
            <a:pPr marL="0" indent="0">
              <a:buNone/>
            </a:pPr>
            <a:endParaRPr lang="en-US" sz="2400" b="1" dirty="0"/>
          </a:p>
          <a:p>
            <a:pPr marL="514350" indent="-514350">
              <a:buFont typeface="+mj-lt"/>
              <a:buAutoNum type="arabicPeriod"/>
            </a:pPr>
            <a:r>
              <a:rPr lang="en-US" sz="2400" dirty="0"/>
              <a:t>They understand the order.</a:t>
            </a:r>
          </a:p>
          <a:p>
            <a:pPr marL="514350" indent="-514350">
              <a:buFont typeface="+mj-lt"/>
              <a:buAutoNum type="arabicPeriod"/>
            </a:pPr>
            <a:r>
              <a:rPr lang="en-US" sz="2400" dirty="0"/>
              <a:t>They feel the order is consistent with the organization’s purpose.</a:t>
            </a:r>
          </a:p>
          <a:p>
            <a:pPr marL="514350" indent="-514350">
              <a:buFont typeface="+mj-lt"/>
              <a:buAutoNum type="arabicPeriod"/>
            </a:pPr>
            <a:r>
              <a:rPr lang="en-US" sz="2400" dirty="0"/>
              <a:t>The order does not conflict with their personal belief</a:t>
            </a:r>
          </a:p>
          <a:p>
            <a:pPr marL="514350" indent="-514350">
              <a:buFont typeface="+mj-lt"/>
              <a:buAutoNum type="arabicPeriod"/>
            </a:pPr>
            <a:r>
              <a:rPr lang="en-US" sz="2400" dirty="0"/>
              <a:t>They are able to perform the task as directed.</a:t>
            </a:r>
          </a:p>
        </p:txBody>
      </p:sp>
      <p:pic>
        <p:nvPicPr>
          <p:cNvPr id="4" name="Picture 3">
            <a:extLst>
              <a:ext uri="{FF2B5EF4-FFF2-40B4-BE49-F238E27FC236}">
                <a16:creationId xmlns:a16="http://schemas.microsoft.com/office/drawing/2014/main" id="{2B4BA98E-6E22-8249-BFF8-5F57ABFF9C14}"/>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604839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486" y="568411"/>
            <a:ext cx="8229600" cy="1097280"/>
          </a:xfrm>
        </p:spPr>
        <p:txBody>
          <a:bodyPr>
            <a:normAutofit/>
          </a:bodyPr>
          <a:lstStyle/>
          <a:p>
            <a:r>
              <a:rPr lang="en-US" dirty="0"/>
              <a:t>Defining Organizational Structure – forms of authority </a:t>
            </a:r>
          </a:p>
        </p:txBody>
      </p:sp>
      <p:sp>
        <p:nvSpPr>
          <p:cNvPr id="3" name="Content Placeholder 2"/>
          <p:cNvSpPr>
            <a:spLocks noGrp="1"/>
          </p:cNvSpPr>
          <p:nvPr>
            <p:ph idx="1"/>
          </p:nvPr>
        </p:nvSpPr>
        <p:spPr>
          <a:xfrm>
            <a:off x="432486" y="1757131"/>
            <a:ext cx="8229600" cy="457200"/>
          </a:xfrm>
        </p:spPr>
        <p:txBody>
          <a:bodyPr>
            <a:normAutofit lnSpcReduction="10000"/>
          </a:bodyPr>
          <a:lstStyle/>
          <a:p>
            <a:r>
              <a:rPr lang="en-US" i="1" dirty="0">
                <a:solidFill>
                  <a:schemeClr val="tx1"/>
                </a:solidFill>
                <a:latin typeface="+mn-lt"/>
              </a:rPr>
              <a:t>Line Authority:</a:t>
            </a:r>
          </a:p>
        </p:txBody>
      </p:sp>
      <p:sp>
        <p:nvSpPr>
          <p:cNvPr id="4" name="Content Placeholder 3"/>
          <p:cNvSpPr>
            <a:spLocks noGrp="1"/>
          </p:cNvSpPr>
          <p:nvPr>
            <p:ph idx="13"/>
          </p:nvPr>
        </p:nvSpPr>
        <p:spPr>
          <a:xfrm>
            <a:off x="432486" y="2437559"/>
            <a:ext cx="8229600" cy="1026451"/>
          </a:xfrm>
        </p:spPr>
        <p:txBody>
          <a:bodyPr>
            <a:normAutofit/>
          </a:bodyPr>
          <a:lstStyle/>
          <a:p>
            <a:pPr marL="0" indent="0">
              <a:buNone/>
            </a:pPr>
            <a:r>
              <a:rPr lang="en-US" dirty="0"/>
              <a:t>Authority that entitles a manager to direct the work of an employee.</a:t>
            </a:r>
          </a:p>
          <a:p>
            <a:r>
              <a:rPr lang="en-US" dirty="0"/>
              <a:t>Decision making </a:t>
            </a:r>
          </a:p>
        </p:txBody>
      </p:sp>
      <p:sp>
        <p:nvSpPr>
          <p:cNvPr id="5" name="Content Placeholder 4"/>
          <p:cNvSpPr>
            <a:spLocks noGrp="1"/>
          </p:cNvSpPr>
          <p:nvPr>
            <p:ph idx="14"/>
          </p:nvPr>
        </p:nvSpPr>
        <p:spPr>
          <a:xfrm>
            <a:off x="432486" y="3616410"/>
            <a:ext cx="8229600" cy="914400"/>
          </a:xfrm>
        </p:spPr>
        <p:txBody>
          <a:bodyPr anchor="ctr">
            <a:normAutofit/>
          </a:bodyPr>
          <a:lstStyle/>
          <a:p>
            <a:pPr>
              <a:buNone/>
            </a:pPr>
            <a:r>
              <a:rPr lang="en-US" sz="2800" b="1" i="1" dirty="0"/>
              <a:t>Staff Authority:</a:t>
            </a:r>
            <a:endParaRPr lang="en-US" sz="2800" dirty="0"/>
          </a:p>
        </p:txBody>
      </p:sp>
      <p:sp>
        <p:nvSpPr>
          <p:cNvPr id="6" name="Content Placeholder 5"/>
          <p:cNvSpPr>
            <a:spLocks noGrp="1"/>
          </p:cNvSpPr>
          <p:nvPr>
            <p:ph idx="15"/>
          </p:nvPr>
        </p:nvSpPr>
        <p:spPr>
          <a:xfrm>
            <a:off x="432486" y="4683211"/>
            <a:ext cx="8229600" cy="1524000"/>
          </a:xfrm>
        </p:spPr>
        <p:txBody>
          <a:bodyPr>
            <a:normAutofit/>
          </a:bodyPr>
          <a:lstStyle/>
          <a:p>
            <a:pPr marL="0" lvl="1" indent="0">
              <a:spcBef>
                <a:spcPts val="1500"/>
              </a:spcBef>
              <a:buSzPct val="100000"/>
              <a:buNone/>
            </a:pPr>
            <a:r>
              <a:rPr lang="en-US" sz="2400" dirty="0"/>
              <a:t>Positions with some authority that have been created to support, assist, and advise those holding line authority.</a:t>
            </a:r>
          </a:p>
        </p:txBody>
      </p:sp>
      <p:pic>
        <p:nvPicPr>
          <p:cNvPr id="7" name="Picture 6">
            <a:extLst>
              <a:ext uri="{FF2B5EF4-FFF2-40B4-BE49-F238E27FC236}">
                <a16:creationId xmlns:a16="http://schemas.microsoft.com/office/drawing/2014/main" id="{B1917A3E-A231-CF43-A171-BFDED2BD4A7B}"/>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262459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130" y="716691"/>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a:xfrm>
            <a:off x="420130" y="1905411"/>
            <a:ext cx="8229600" cy="457200"/>
          </a:xfrm>
        </p:spPr>
        <p:txBody>
          <a:bodyPr>
            <a:normAutofit lnSpcReduction="10000"/>
          </a:bodyPr>
          <a:lstStyle/>
          <a:p>
            <a:r>
              <a:rPr lang="en-US" i="1" dirty="0">
                <a:solidFill>
                  <a:schemeClr val="tx1"/>
                </a:solidFill>
                <a:latin typeface="+mn-lt"/>
              </a:rPr>
              <a:t>Responsibility:</a:t>
            </a:r>
          </a:p>
        </p:txBody>
      </p:sp>
      <p:sp>
        <p:nvSpPr>
          <p:cNvPr id="4" name="Content Placeholder 3"/>
          <p:cNvSpPr>
            <a:spLocks noGrp="1"/>
          </p:cNvSpPr>
          <p:nvPr>
            <p:ph idx="13"/>
          </p:nvPr>
        </p:nvSpPr>
        <p:spPr>
          <a:xfrm>
            <a:off x="420130" y="2585840"/>
            <a:ext cx="8229600" cy="663987"/>
          </a:xfrm>
        </p:spPr>
        <p:txBody>
          <a:bodyPr/>
          <a:lstStyle/>
          <a:p>
            <a:pPr marL="0" indent="0">
              <a:buNone/>
            </a:pPr>
            <a:r>
              <a:rPr lang="en-US" dirty="0"/>
              <a:t>The obligation or expectation to perform any assigned duties.</a:t>
            </a:r>
          </a:p>
        </p:txBody>
      </p:sp>
      <p:sp>
        <p:nvSpPr>
          <p:cNvPr id="5" name="Content Placeholder 2">
            <a:extLst>
              <a:ext uri="{FF2B5EF4-FFF2-40B4-BE49-F238E27FC236}">
                <a16:creationId xmlns:a16="http://schemas.microsoft.com/office/drawing/2014/main" id="{05FE513D-DF97-2F4B-AB66-919EDA04F65B}"/>
              </a:ext>
            </a:extLst>
          </p:cNvPr>
          <p:cNvSpPr txBox="1">
            <a:spLocks/>
          </p:cNvSpPr>
          <p:nvPr/>
        </p:nvSpPr>
        <p:spPr>
          <a:xfrm>
            <a:off x="420130" y="3697141"/>
            <a:ext cx="8229600" cy="457200"/>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None/>
              <a:defRPr sz="2800" b="1" kern="1200">
                <a:solidFill>
                  <a:schemeClr val="bg2"/>
                </a:solidFill>
                <a:latin typeface="Times New Roman" pitchFamily="18" charset="0"/>
                <a:ea typeface="+mn-ea"/>
                <a:cs typeface="Times New Roman" pitchFamily="18" charset="0"/>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9pPr>
          </a:lstStyle>
          <a:p>
            <a:r>
              <a:rPr lang="en-US" i="1">
                <a:solidFill>
                  <a:schemeClr val="tx1"/>
                </a:solidFill>
                <a:latin typeface="+mn-lt"/>
              </a:rPr>
              <a:t>Unity of Command:</a:t>
            </a:r>
            <a:endParaRPr lang="en-US" i="1" dirty="0">
              <a:solidFill>
                <a:schemeClr val="tx1"/>
              </a:solidFill>
              <a:latin typeface="+mn-lt"/>
            </a:endParaRPr>
          </a:p>
        </p:txBody>
      </p:sp>
      <p:sp>
        <p:nvSpPr>
          <p:cNvPr id="6" name="Content Placeholder 3">
            <a:extLst>
              <a:ext uri="{FF2B5EF4-FFF2-40B4-BE49-F238E27FC236}">
                <a16:creationId xmlns:a16="http://schemas.microsoft.com/office/drawing/2014/main" id="{78186231-FECF-3E48-BC4B-CF596C2EE844}"/>
              </a:ext>
            </a:extLst>
          </p:cNvPr>
          <p:cNvSpPr txBox="1">
            <a:spLocks/>
          </p:cNvSpPr>
          <p:nvPr/>
        </p:nvSpPr>
        <p:spPr>
          <a:xfrm>
            <a:off x="420130" y="4377570"/>
            <a:ext cx="8229600" cy="2010873"/>
          </a:xfrm>
          <a:prstGeom prst="rect">
            <a:avLst/>
          </a:prstGeom>
          <a:ln w="19050">
            <a:solidFill>
              <a:schemeClr val="bg2"/>
            </a:solidFill>
          </a:ln>
        </p:spPr>
        <p:txBody>
          <a:bodyPr vert="horz" lIns="91440" tIns="91440" rIns="91440" bIns="91440" rtlCol="0">
            <a:normAutofit/>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US" dirty="0"/>
              <a:t>The management principle that each person should report to only one manager.</a:t>
            </a:r>
          </a:p>
          <a:p>
            <a:pPr marL="0" indent="0">
              <a:buFont typeface="Arial" panose="020B0604020202020204" pitchFamily="34" charset="0"/>
              <a:buNone/>
            </a:pPr>
            <a:endParaRPr lang="en-US" dirty="0"/>
          </a:p>
          <a:p>
            <a:pPr marL="0" indent="0">
              <a:buFont typeface="Arial" panose="020B0604020202020204" pitchFamily="34" charset="0"/>
              <a:buNone/>
            </a:pPr>
            <a:r>
              <a:rPr lang="en-US" i="1" dirty="0"/>
              <a:t>Does this still apply today?</a:t>
            </a:r>
          </a:p>
        </p:txBody>
      </p:sp>
      <p:pic>
        <p:nvPicPr>
          <p:cNvPr id="7" name="Picture 6">
            <a:extLst>
              <a:ext uri="{FF2B5EF4-FFF2-40B4-BE49-F238E27FC236}">
                <a16:creationId xmlns:a16="http://schemas.microsoft.com/office/drawing/2014/main" id="{615F8282-8FC6-B944-ADB5-65235AB93880}"/>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63128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615"/>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p:txBody>
          <a:bodyPr>
            <a:normAutofit lnSpcReduction="10000"/>
          </a:bodyPr>
          <a:lstStyle/>
          <a:p>
            <a:r>
              <a:rPr lang="en-US" i="1" dirty="0">
                <a:solidFill>
                  <a:schemeClr val="tx1"/>
                </a:solidFill>
                <a:latin typeface="+mn-lt"/>
              </a:rPr>
              <a:t>Span of Control:</a:t>
            </a:r>
          </a:p>
        </p:txBody>
      </p:sp>
      <p:sp>
        <p:nvSpPr>
          <p:cNvPr id="4" name="Content Placeholder 3"/>
          <p:cNvSpPr>
            <a:spLocks noGrp="1"/>
          </p:cNvSpPr>
          <p:nvPr>
            <p:ph idx="13"/>
          </p:nvPr>
        </p:nvSpPr>
        <p:spPr>
          <a:xfrm>
            <a:off x="457200" y="1869149"/>
            <a:ext cx="8229600" cy="2097370"/>
          </a:xfrm>
        </p:spPr>
        <p:txBody>
          <a:bodyPr>
            <a:normAutofit/>
          </a:bodyPr>
          <a:lstStyle/>
          <a:p>
            <a:pPr marL="0" indent="0">
              <a:buNone/>
            </a:pPr>
            <a:r>
              <a:rPr lang="en-US" dirty="0"/>
              <a:t>The number of employees who can be effectively and efficiently supervised by a manager.</a:t>
            </a:r>
          </a:p>
          <a:p>
            <a:pPr marL="0" indent="0">
              <a:buNone/>
            </a:pPr>
            <a:endParaRPr lang="en-US" dirty="0"/>
          </a:p>
          <a:p>
            <a:pPr marL="0" indent="0">
              <a:buNone/>
            </a:pPr>
            <a:r>
              <a:rPr lang="en-US" dirty="0"/>
              <a:t>- 5 or 6 to no specific number </a:t>
            </a:r>
          </a:p>
        </p:txBody>
      </p:sp>
      <p:pic>
        <p:nvPicPr>
          <p:cNvPr id="5" name="Picture 4">
            <a:extLst>
              <a:ext uri="{FF2B5EF4-FFF2-40B4-BE49-F238E27FC236}">
                <a16:creationId xmlns:a16="http://schemas.microsoft.com/office/drawing/2014/main" id="{F74D9BC5-6EC3-3A4F-A2F9-E15CA4F1F5D1}"/>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981079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Defining Organizational Structure  </a:t>
            </a:r>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dirty="0">
                <a:cs typeface="Times New Roman" pitchFamily="18" charset="0"/>
              </a:rPr>
              <a:t>Width of span is affected by:</a:t>
            </a:r>
          </a:p>
        </p:txBody>
      </p:sp>
      <p:sp>
        <p:nvSpPr>
          <p:cNvPr id="4" name="Content Placeholder 3"/>
          <p:cNvSpPr>
            <a:spLocks noGrp="1"/>
          </p:cNvSpPr>
          <p:nvPr>
            <p:ph idx="13"/>
          </p:nvPr>
        </p:nvSpPr>
        <p:spPr>
          <a:xfrm>
            <a:off x="457200" y="1869148"/>
            <a:ext cx="8229600" cy="3864387"/>
          </a:xfrm>
        </p:spPr>
        <p:txBody>
          <a:bodyPr>
            <a:normAutofit/>
          </a:bodyPr>
          <a:lstStyle/>
          <a:p>
            <a:r>
              <a:rPr lang="en-US" sz="2400" dirty="0"/>
              <a:t>Skills and abilities of the manager and the employees</a:t>
            </a:r>
          </a:p>
          <a:p>
            <a:r>
              <a:rPr lang="en-US" sz="2400" dirty="0"/>
              <a:t>Characteristics of the work being done</a:t>
            </a:r>
          </a:p>
          <a:p>
            <a:r>
              <a:rPr lang="en-US" sz="2400" dirty="0"/>
              <a:t>Similarity of tasks</a:t>
            </a:r>
          </a:p>
          <a:p>
            <a:r>
              <a:rPr lang="en-US" sz="2400" dirty="0"/>
              <a:t>Complexity of tasks</a:t>
            </a:r>
          </a:p>
          <a:p>
            <a:r>
              <a:rPr lang="en-US" sz="2400" dirty="0"/>
              <a:t>Proximity </a:t>
            </a:r>
          </a:p>
          <a:p>
            <a:r>
              <a:rPr lang="en-US" sz="2400" dirty="0"/>
              <a:t>Information systems</a:t>
            </a:r>
          </a:p>
          <a:p>
            <a:r>
              <a:rPr lang="en-US" sz="2400" dirty="0"/>
              <a:t>Standardization of tasks</a:t>
            </a:r>
          </a:p>
          <a:p>
            <a:r>
              <a:rPr lang="en-US" sz="2400" dirty="0"/>
              <a:t>Preferred style of the manager</a:t>
            </a:r>
          </a:p>
          <a:p>
            <a:endParaRPr lang="en-US" dirty="0"/>
          </a:p>
        </p:txBody>
      </p:sp>
      <p:pic>
        <p:nvPicPr>
          <p:cNvPr id="5" name="Picture 4">
            <a:extLst>
              <a:ext uri="{FF2B5EF4-FFF2-40B4-BE49-F238E27FC236}">
                <a16:creationId xmlns:a16="http://schemas.microsoft.com/office/drawing/2014/main" id="{65B6DBDD-7217-C142-BDCD-42CEA735BD5B}"/>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596978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Defining Organizational Structure </a:t>
            </a:r>
          </a:p>
        </p:txBody>
      </p:sp>
      <p:sp>
        <p:nvSpPr>
          <p:cNvPr id="3" name="Content Placeholder 2"/>
          <p:cNvSpPr>
            <a:spLocks noGrp="1"/>
          </p:cNvSpPr>
          <p:nvPr>
            <p:ph idx="1"/>
          </p:nvPr>
        </p:nvSpPr>
        <p:spPr>
          <a:xfrm>
            <a:off x="457200" y="1188720"/>
            <a:ext cx="8229600" cy="457200"/>
          </a:xfrm>
        </p:spPr>
        <p:txBody>
          <a:bodyPr>
            <a:normAutofit lnSpcReduction="10000"/>
          </a:bodyPr>
          <a:lstStyle/>
          <a:p>
            <a:r>
              <a:rPr lang="en-US" i="1" dirty="0">
                <a:solidFill>
                  <a:schemeClr val="tx1"/>
                </a:solidFill>
                <a:latin typeface="+mn-lt"/>
              </a:rPr>
              <a:t>Centralization:</a:t>
            </a:r>
          </a:p>
        </p:txBody>
      </p:sp>
      <p:sp>
        <p:nvSpPr>
          <p:cNvPr id="4" name="Content Placeholder 3"/>
          <p:cNvSpPr>
            <a:spLocks noGrp="1"/>
          </p:cNvSpPr>
          <p:nvPr>
            <p:ph idx="13"/>
          </p:nvPr>
        </p:nvSpPr>
        <p:spPr>
          <a:xfrm>
            <a:off x="457200" y="1869148"/>
            <a:ext cx="8229600" cy="1102651"/>
          </a:xfrm>
        </p:spPr>
        <p:txBody>
          <a:bodyPr/>
          <a:lstStyle/>
          <a:p>
            <a:pPr marL="0" indent="0">
              <a:buNone/>
            </a:pPr>
            <a:r>
              <a:rPr lang="en-US" dirty="0"/>
              <a:t>The degree to which decision making is concentrated at upper levels of the organization.</a:t>
            </a:r>
          </a:p>
        </p:txBody>
      </p:sp>
      <p:sp>
        <p:nvSpPr>
          <p:cNvPr id="5" name="Content Placeholder 4"/>
          <p:cNvSpPr>
            <a:spLocks noGrp="1"/>
          </p:cNvSpPr>
          <p:nvPr>
            <p:ph idx="14"/>
          </p:nvPr>
        </p:nvSpPr>
        <p:spPr>
          <a:xfrm>
            <a:off x="457200" y="3200400"/>
            <a:ext cx="8229600" cy="1524000"/>
          </a:xfrm>
        </p:spPr>
        <p:txBody>
          <a:bodyPr/>
          <a:lstStyle/>
          <a:p>
            <a:pPr lvl="1">
              <a:buSzPct val="100000"/>
            </a:pPr>
            <a:r>
              <a:rPr lang="en-US" dirty="0"/>
              <a:t>Organizations in which top managers make all the decisions and lower-level employees simply carry out those orders.</a:t>
            </a:r>
            <a:endParaRPr lang="en-US" altLang="en-US" dirty="0"/>
          </a:p>
        </p:txBody>
      </p:sp>
      <p:sp>
        <p:nvSpPr>
          <p:cNvPr id="6" name="Content Placeholder 2">
            <a:extLst>
              <a:ext uri="{FF2B5EF4-FFF2-40B4-BE49-F238E27FC236}">
                <a16:creationId xmlns:a16="http://schemas.microsoft.com/office/drawing/2014/main" id="{A29ECCF7-DF11-B141-9204-33F796FCF8F8}"/>
              </a:ext>
            </a:extLst>
          </p:cNvPr>
          <p:cNvSpPr txBox="1">
            <a:spLocks/>
          </p:cNvSpPr>
          <p:nvPr/>
        </p:nvSpPr>
        <p:spPr>
          <a:xfrm>
            <a:off x="358346" y="4154341"/>
            <a:ext cx="8229600" cy="457200"/>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None/>
              <a:defRPr sz="2800" b="1" kern="1200">
                <a:solidFill>
                  <a:schemeClr val="bg2"/>
                </a:solidFill>
                <a:latin typeface="Times New Roman" pitchFamily="18" charset="0"/>
                <a:ea typeface="+mn-ea"/>
                <a:cs typeface="Times New Roman" pitchFamily="18" charset="0"/>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9pPr>
          </a:lstStyle>
          <a:p>
            <a:r>
              <a:rPr lang="en-US" i="1">
                <a:solidFill>
                  <a:schemeClr val="tx1"/>
                </a:solidFill>
                <a:latin typeface="+mn-lt"/>
              </a:rPr>
              <a:t>Decentralization:</a:t>
            </a:r>
            <a:endParaRPr lang="en-US" i="1" dirty="0">
              <a:solidFill>
                <a:schemeClr val="tx1"/>
              </a:solidFill>
              <a:latin typeface="+mn-lt"/>
            </a:endParaRPr>
          </a:p>
        </p:txBody>
      </p:sp>
      <p:sp>
        <p:nvSpPr>
          <p:cNvPr id="7" name="Content Placeholder 3">
            <a:extLst>
              <a:ext uri="{FF2B5EF4-FFF2-40B4-BE49-F238E27FC236}">
                <a16:creationId xmlns:a16="http://schemas.microsoft.com/office/drawing/2014/main" id="{0594BBEB-50FE-FB40-9923-B0A13A02B2D2}"/>
              </a:ext>
            </a:extLst>
          </p:cNvPr>
          <p:cNvSpPr txBox="1">
            <a:spLocks/>
          </p:cNvSpPr>
          <p:nvPr/>
        </p:nvSpPr>
        <p:spPr>
          <a:xfrm>
            <a:off x="358346" y="4834770"/>
            <a:ext cx="8229600" cy="1102652"/>
          </a:xfrm>
          <a:prstGeom prst="rect">
            <a:avLst/>
          </a:prstGeom>
          <a:ln w="19050">
            <a:solidFill>
              <a:schemeClr val="bg2"/>
            </a:solidFill>
          </a:ln>
        </p:spPr>
        <p:txBody>
          <a:bodyPr vert="horz" lIns="91440" tIns="91440" rIns="91440" bIns="91440" rtlCol="0">
            <a:normAutofit/>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US"/>
              <a:t>The degree to which lower-level employees provide input or actually make decisions.</a:t>
            </a:r>
            <a:endParaRPr lang="en-US" dirty="0"/>
          </a:p>
        </p:txBody>
      </p:sp>
      <p:pic>
        <p:nvPicPr>
          <p:cNvPr id="8" name="Picture 7">
            <a:extLst>
              <a:ext uri="{FF2B5EF4-FFF2-40B4-BE49-F238E27FC236}">
                <a16:creationId xmlns:a16="http://schemas.microsoft.com/office/drawing/2014/main" id="{6365834D-71B3-FC4A-A08C-E11F7D12EDF7}"/>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439333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699028"/>
          </a:xfrm>
        </p:spPr>
        <p:txBody>
          <a:bodyPr>
            <a:normAutofit/>
          </a:bodyPr>
          <a:lstStyle/>
          <a:p>
            <a:r>
              <a:rPr lang="en-US" sz="3200" dirty="0"/>
              <a:t>Centralization or Decentralization</a:t>
            </a:r>
          </a:p>
        </p:txBody>
      </p:sp>
      <p:sp>
        <p:nvSpPr>
          <p:cNvPr id="3" name="Content Placeholder 2"/>
          <p:cNvSpPr>
            <a:spLocks noGrp="1"/>
          </p:cNvSpPr>
          <p:nvPr>
            <p:ph idx="1"/>
          </p:nvPr>
        </p:nvSpPr>
        <p:spPr>
          <a:xfrm>
            <a:off x="457200" y="5595264"/>
            <a:ext cx="8153400" cy="457200"/>
          </a:xfrm>
        </p:spPr>
        <p:txBody>
          <a:bodyPr>
            <a:normAutofit/>
          </a:bodyPr>
          <a:lstStyle/>
          <a:p>
            <a:pPr marL="0" indent="0">
              <a:buNone/>
            </a:pPr>
            <a:r>
              <a:rPr lang="en-US" sz="1200" i="1" dirty="0"/>
              <a:t>Source: </a:t>
            </a:r>
            <a:r>
              <a:rPr lang="en-US" sz="1200" dirty="0"/>
              <a:t>Data from H. </a:t>
            </a:r>
            <a:r>
              <a:rPr lang="en-US" sz="1200" dirty="0" err="1"/>
              <a:t>Mintzberg</a:t>
            </a:r>
            <a:r>
              <a:rPr lang="en-US" sz="1200" dirty="0"/>
              <a:t>, </a:t>
            </a:r>
            <a:r>
              <a:rPr lang="en-US" sz="1200" i="1" dirty="0"/>
              <a:t>Power In and Around Organizations </a:t>
            </a:r>
            <a:r>
              <a:rPr lang="en-US" sz="1200" dirty="0"/>
              <a:t>(Upper Saddle River, NJ: Prentice Hall, 1983); and J. Child, </a:t>
            </a:r>
            <a:r>
              <a:rPr lang="en-US" sz="1200" i="1" dirty="0"/>
              <a:t>Organization: A Guide to Problems and Practices </a:t>
            </a:r>
            <a:r>
              <a:rPr lang="en-US" sz="1200" dirty="0"/>
              <a:t>(London, UK: Kaiser &amp; Row, 1984).</a:t>
            </a:r>
          </a:p>
        </p:txBody>
      </p:sp>
      <p:graphicFrame>
        <p:nvGraphicFramePr>
          <p:cNvPr id="4" name="Table 3"/>
          <p:cNvGraphicFramePr>
            <a:graphicFrameLocks noGrp="1"/>
          </p:cNvGraphicFramePr>
          <p:nvPr/>
        </p:nvGraphicFramePr>
        <p:xfrm>
          <a:off x="366486" y="1309916"/>
          <a:ext cx="8458200" cy="4180840"/>
        </p:xfrm>
        <a:graphic>
          <a:graphicData uri="http://schemas.openxmlformats.org/drawingml/2006/table">
            <a:tbl>
              <a:tblPr firstRow="1" bandRow="1">
                <a:tableStyleId>{2D5ABB26-0587-4C30-8999-92F81FD0307C}</a:tableStyleId>
              </a:tblPr>
              <a:tblGrid>
                <a:gridCol w="4143828">
                  <a:extLst>
                    <a:ext uri="{9D8B030D-6E8A-4147-A177-3AD203B41FA5}">
                      <a16:colId xmlns:a16="http://schemas.microsoft.com/office/drawing/2014/main" val="20000"/>
                    </a:ext>
                  </a:extLst>
                </a:gridCol>
                <a:gridCol w="4314372">
                  <a:extLst>
                    <a:ext uri="{9D8B030D-6E8A-4147-A177-3AD203B41FA5}">
                      <a16:colId xmlns:a16="http://schemas.microsoft.com/office/drawing/2014/main" val="20001"/>
                    </a:ext>
                  </a:extLst>
                </a:gridCol>
              </a:tblGrid>
              <a:tr h="370840">
                <a:tc>
                  <a:txBody>
                    <a:bodyPr/>
                    <a:lstStyle/>
                    <a:p>
                      <a:r>
                        <a:rPr lang="en-US" sz="1800" b="1" kern="1200" baseline="0" dirty="0">
                          <a:solidFill>
                            <a:schemeClr val="tx1"/>
                          </a:solidFill>
                          <a:latin typeface="+mn-lt"/>
                          <a:ea typeface="+mn-ea"/>
                          <a:cs typeface="+mn-cs"/>
                        </a:rPr>
                        <a:t>More Centralization</a:t>
                      </a:r>
                      <a:endParaRPr lang="en-US" b="1" dirty="0"/>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1" kern="1200" baseline="0" dirty="0">
                          <a:solidFill>
                            <a:schemeClr val="tx1"/>
                          </a:solidFill>
                          <a:latin typeface="+mn-lt"/>
                          <a:ea typeface="+mn-ea"/>
                          <a:cs typeface="+mn-cs"/>
                        </a:rPr>
                        <a:t>More Decentralization</a:t>
                      </a:r>
                      <a:endParaRPr lang="en-US" b="1" dirty="0"/>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marL="228600" indent="-228600">
                        <a:spcBef>
                          <a:spcPts val="200"/>
                        </a:spcBef>
                        <a:buFont typeface="Arial" pitchFamily="34" charset="0"/>
                        <a:buChar char="•"/>
                      </a:pPr>
                      <a:r>
                        <a:rPr lang="en-US" sz="1800" kern="1200" baseline="0" dirty="0">
                          <a:solidFill>
                            <a:schemeClr val="tx1"/>
                          </a:solidFill>
                          <a:latin typeface="+mn-lt"/>
                          <a:ea typeface="+mn-ea"/>
                          <a:cs typeface="+mn-cs"/>
                        </a:rPr>
                        <a:t>Environment is stable.</a:t>
                      </a:r>
                    </a:p>
                    <a:p>
                      <a:pPr marL="228600" indent="-228600">
                        <a:spcBef>
                          <a:spcPts val="200"/>
                        </a:spcBef>
                        <a:buFont typeface="Arial" pitchFamily="34" charset="0"/>
                        <a:buChar char="•"/>
                      </a:pPr>
                      <a:r>
                        <a:rPr lang="en-US" sz="1800" kern="1200" dirty="0">
                          <a:solidFill>
                            <a:schemeClr val="tx1"/>
                          </a:solidFill>
                          <a:latin typeface="+mn-lt"/>
                          <a:ea typeface="+mn-ea"/>
                          <a:cs typeface="+mn-cs"/>
                        </a:rPr>
                        <a:t>Lower-level managers are not as capable or experienced at making decisions as upper-level managers.</a:t>
                      </a:r>
                    </a:p>
                    <a:p>
                      <a:pPr marL="228600" indent="-228600">
                        <a:spcBef>
                          <a:spcPts val="200"/>
                        </a:spcBef>
                        <a:buFont typeface="Arial" pitchFamily="34" charset="0"/>
                        <a:buChar char="•"/>
                      </a:pPr>
                      <a:r>
                        <a:rPr lang="en-US" sz="1800" kern="1200" dirty="0">
                          <a:solidFill>
                            <a:schemeClr val="tx1"/>
                          </a:solidFill>
                          <a:latin typeface="+mn-lt"/>
                          <a:ea typeface="+mn-ea"/>
                          <a:cs typeface="+mn-cs"/>
                        </a:rPr>
                        <a:t>Lower-level managers do not want a say in decisions.</a:t>
                      </a:r>
                    </a:p>
                    <a:p>
                      <a:pPr marL="228600" indent="-228600">
                        <a:spcBef>
                          <a:spcPts val="200"/>
                        </a:spcBef>
                        <a:buFont typeface="Arial" pitchFamily="34" charset="0"/>
                        <a:buChar char="•"/>
                      </a:pPr>
                      <a:r>
                        <a:rPr lang="en-US" sz="1800" kern="1200" dirty="0">
                          <a:solidFill>
                            <a:schemeClr val="tx1"/>
                          </a:solidFill>
                          <a:latin typeface="+mn-lt"/>
                          <a:ea typeface="+mn-ea"/>
                          <a:cs typeface="+mn-cs"/>
                        </a:rPr>
                        <a:t>Decisions are relatively minor.</a:t>
                      </a:r>
                    </a:p>
                    <a:p>
                      <a:pPr marL="228600" indent="-228600">
                        <a:spcBef>
                          <a:spcPts val="200"/>
                        </a:spcBef>
                        <a:buFont typeface="Arial" pitchFamily="34" charset="0"/>
                        <a:buChar char="•"/>
                      </a:pPr>
                      <a:r>
                        <a:rPr lang="en-US" sz="1800" kern="1200" dirty="0">
                          <a:solidFill>
                            <a:schemeClr val="tx1"/>
                          </a:solidFill>
                          <a:latin typeface="+mn-lt"/>
                          <a:ea typeface="+mn-ea"/>
                          <a:cs typeface="+mn-cs"/>
                        </a:rPr>
                        <a:t>Organization is facing a crisis or the risk of company failure.</a:t>
                      </a:r>
                    </a:p>
                    <a:p>
                      <a:pPr marL="228600" indent="-228600">
                        <a:spcBef>
                          <a:spcPts val="200"/>
                        </a:spcBef>
                        <a:buFont typeface="Arial" pitchFamily="34" charset="0"/>
                        <a:buChar char="•"/>
                      </a:pPr>
                      <a:r>
                        <a:rPr lang="en-US" sz="1800" kern="1200" dirty="0">
                          <a:solidFill>
                            <a:schemeClr val="tx1"/>
                          </a:solidFill>
                          <a:latin typeface="+mn-lt"/>
                          <a:ea typeface="+mn-ea"/>
                          <a:cs typeface="+mn-cs"/>
                        </a:rPr>
                        <a:t>Company is large.</a:t>
                      </a:r>
                    </a:p>
                    <a:p>
                      <a:pPr marL="228600" indent="-228600">
                        <a:spcBef>
                          <a:spcPts val="200"/>
                        </a:spcBef>
                        <a:buFont typeface="Arial" pitchFamily="34" charset="0"/>
                        <a:buChar char="•"/>
                      </a:pPr>
                      <a:r>
                        <a:rPr lang="en-US" sz="1800" kern="1200" dirty="0">
                          <a:solidFill>
                            <a:schemeClr val="tx1"/>
                          </a:solidFill>
                          <a:latin typeface="+mn-lt"/>
                          <a:ea typeface="+mn-ea"/>
                          <a:cs typeface="+mn-cs"/>
                        </a:rPr>
                        <a:t>Effective implementation of company strategies depends on managers retaining say over what happens.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28600" indent="-228600">
                        <a:spcBef>
                          <a:spcPts val="200"/>
                        </a:spcBef>
                        <a:buFont typeface="Arial" pitchFamily="34" charset="0"/>
                        <a:buChar char="•"/>
                      </a:pPr>
                      <a:r>
                        <a:rPr lang="en-US" sz="1800" kern="1200" dirty="0">
                          <a:solidFill>
                            <a:schemeClr val="tx1"/>
                          </a:solidFill>
                          <a:latin typeface="+mn-lt"/>
                          <a:ea typeface="+mn-ea"/>
                          <a:cs typeface="+mn-cs"/>
                        </a:rPr>
                        <a:t>Environment is complex, uncertain.</a:t>
                      </a:r>
                    </a:p>
                    <a:p>
                      <a:pPr marL="228600" indent="-228600">
                        <a:spcBef>
                          <a:spcPts val="200"/>
                        </a:spcBef>
                        <a:buFont typeface="Arial" pitchFamily="34" charset="0"/>
                        <a:buChar char="•"/>
                      </a:pPr>
                      <a:r>
                        <a:rPr lang="en-US" sz="1800" kern="1200" dirty="0">
                          <a:solidFill>
                            <a:schemeClr val="tx1"/>
                          </a:solidFill>
                          <a:latin typeface="+mn-lt"/>
                          <a:ea typeface="+mn-ea"/>
                          <a:cs typeface="+mn-cs"/>
                        </a:rPr>
                        <a:t>Lower-level managers are capable and experienced at making decisions.</a:t>
                      </a:r>
                    </a:p>
                    <a:p>
                      <a:pPr marL="228600" indent="-228600">
                        <a:spcBef>
                          <a:spcPts val="200"/>
                        </a:spcBef>
                        <a:buFont typeface="Arial" pitchFamily="34" charset="0"/>
                        <a:buChar char="•"/>
                      </a:pPr>
                      <a:r>
                        <a:rPr lang="en-US" sz="1800" kern="1200" dirty="0">
                          <a:solidFill>
                            <a:schemeClr val="tx1"/>
                          </a:solidFill>
                          <a:latin typeface="+mn-lt"/>
                          <a:ea typeface="+mn-ea"/>
                          <a:cs typeface="+mn-cs"/>
                        </a:rPr>
                        <a:t>Lower-level managers want a voice in decisions.</a:t>
                      </a:r>
                    </a:p>
                    <a:p>
                      <a:pPr marL="228600" indent="-228600">
                        <a:spcBef>
                          <a:spcPts val="200"/>
                        </a:spcBef>
                        <a:buFont typeface="Arial" pitchFamily="34" charset="0"/>
                        <a:buChar char="•"/>
                      </a:pPr>
                      <a:r>
                        <a:rPr lang="en-US" sz="1800" kern="1200" dirty="0">
                          <a:solidFill>
                            <a:schemeClr val="tx1"/>
                          </a:solidFill>
                          <a:latin typeface="+mn-lt"/>
                          <a:ea typeface="+mn-ea"/>
                          <a:cs typeface="+mn-cs"/>
                        </a:rPr>
                        <a:t>Decisions are significant.</a:t>
                      </a:r>
                    </a:p>
                    <a:p>
                      <a:pPr marL="228600" indent="-228600">
                        <a:spcBef>
                          <a:spcPts val="200"/>
                        </a:spcBef>
                        <a:buFont typeface="Arial" pitchFamily="34" charset="0"/>
                        <a:buChar char="•"/>
                      </a:pPr>
                      <a:r>
                        <a:rPr lang="en-US" sz="1800" kern="1200" dirty="0">
                          <a:solidFill>
                            <a:schemeClr val="tx1"/>
                          </a:solidFill>
                          <a:latin typeface="+mn-lt"/>
                          <a:ea typeface="+mn-ea"/>
                          <a:cs typeface="+mn-cs"/>
                        </a:rPr>
                        <a:t>Corporate culture is open to allowing managers a say in what happens.</a:t>
                      </a:r>
                    </a:p>
                    <a:p>
                      <a:pPr marL="228600" indent="-228600">
                        <a:spcBef>
                          <a:spcPts val="200"/>
                        </a:spcBef>
                        <a:buFont typeface="Arial" pitchFamily="34" charset="0"/>
                        <a:buChar char="•"/>
                      </a:pPr>
                      <a:r>
                        <a:rPr lang="en-US" sz="1800" kern="1200" dirty="0">
                          <a:solidFill>
                            <a:schemeClr val="tx1"/>
                          </a:solidFill>
                          <a:latin typeface="+mn-lt"/>
                          <a:ea typeface="+mn-ea"/>
                          <a:cs typeface="+mn-cs"/>
                        </a:rPr>
                        <a:t>Company is geographically dispersed.</a:t>
                      </a:r>
                    </a:p>
                    <a:p>
                      <a:pPr marL="228600" indent="-228600">
                        <a:spcBef>
                          <a:spcPts val="200"/>
                        </a:spcBef>
                        <a:buFont typeface="Arial" pitchFamily="34" charset="0"/>
                        <a:buChar char="•"/>
                      </a:pPr>
                      <a:r>
                        <a:rPr lang="en-US" sz="1800" kern="1200" dirty="0">
                          <a:solidFill>
                            <a:schemeClr val="tx1"/>
                          </a:solidFill>
                          <a:latin typeface="+mn-lt"/>
                          <a:ea typeface="+mn-ea"/>
                          <a:cs typeface="+mn-cs"/>
                        </a:rPr>
                        <a:t>Effective implementation of company strategies depends on managers having involvement and flexibility to make decisions.</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5" name="Picture 4">
            <a:extLst>
              <a:ext uri="{FF2B5EF4-FFF2-40B4-BE49-F238E27FC236}">
                <a16:creationId xmlns:a16="http://schemas.microsoft.com/office/drawing/2014/main" id="{6206F6F8-2412-5442-8E08-34E9F61C6F23}"/>
              </a:ext>
            </a:extLst>
          </p:cNvPr>
          <p:cNvPicPr>
            <a:picLocks noChangeAspect="1"/>
          </p:cNvPicPr>
          <p:nvPr/>
        </p:nvPicPr>
        <p:blipFill>
          <a:blip r:embed="rId2"/>
          <a:stretch>
            <a:fillRect/>
          </a:stretch>
        </p:blipFill>
        <p:spPr>
          <a:xfrm>
            <a:off x="93252" y="6440742"/>
            <a:ext cx="5495890" cy="417258"/>
          </a:xfrm>
          <a:prstGeom prst="rect">
            <a:avLst/>
          </a:prstGeom>
        </p:spPr>
      </p:pic>
    </p:spTree>
    <p:extLst>
      <p:ext uri="{BB962C8B-B14F-4D97-AF65-F5344CB8AC3E}">
        <p14:creationId xmlns:p14="http://schemas.microsoft.com/office/powerpoint/2010/main" val="458469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Defining Organizational Structure </a:t>
            </a:r>
          </a:p>
        </p:txBody>
      </p:sp>
      <p:sp>
        <p:nvSpPr>
          <p:cNvPr id="3" name="Content Placeholder 2"/>
          <p:cNvSpPr>
            <a:spLocks noGrp="1"/>
          </p:cNvSpPr>
          <p:nvPr>
            <p:ph idx="1"/>
          </p:nvPr>
        </p:nvSpPr>
        <p:spPr>
          <a:xfrm>
            <a:off x="457200" y="1967195"/>
            <a:ext cx="8229600" cy="457200"/>
          </a:xfrm>
        </p:spPr>
        <p:txBody>
          <a:bodyPr>
            <a:normAutofit lnSpcReduction="10000"/>
          </a:bodyPr>
          <a:lstStyle/>
          <a:p>
            <a:r>
              <a:rPr lang="en-US" i="1" dirty="0">
                <a:solidFill>
                  <a:schemeClr val="tx1"/>
                </a:solidFill>
                <a:latin typeface="+mn-lt"/>
              </a:rPr>
              <a:t>Employee empowerment:</a:t>
            </a:r>
          </a:p>
        </p:txBody>
      </p:sp>
      <p:sp>
        <p:nvSpPr>
          <p:cNvPr id="4" name="Content Placeholder 3"/>
          <p:cNvSpPr>
            <a:spLocks noGrp="1"/>
          </p:cNvSpPr>
          <p:nvPr>
            <p:ph idx="13"/>
          </p:nvPr>
        </p:nvSpPr>
        <p:spPr>
          <a:xfrm>
            <a:off x="457200" y="2647623"/>
            <a:ext cx="8229600" cy="2220939"/>
          </a:xfrm>
        </p:spPr>
        <p:txBody>
          <a:bodyPr>
            <a:normAutofit/>
          </a:bodyPr>
          <a:lstStyle/>
          <a:p>
            <a:pPr marL="0" lvl="1" indent="0">
              <a:buNone/>
            </a:pPr>
            <a:r>
              <a:rPr lang="en-US" sz="2800" dirty="0"/>
              <a:t>Giving employees more authority (power) to make decisions.</a:t>
            </a:r>
          </a:p>
          <a:p>
            <a:pPr marL="0" lvl="1" indent="0">
              <a:buNone/>
            </a:pPr>
            <a:endParaRPr lang="en-US" sz="2800" dirty="0"/>
          </a:p>
        </p:txBody>
      </p:sp>
      <p:sp>
        <p:nvSpPr>
          <p:cNvPr id="5" name="Content Placeholder 3">
            <a:extLst>
              <a:ext uri="{FF2B5EF4-FFF2-40B4-BE49-F238E27FC236}">
                <a16:creationId xmlns:a16="http://schemas.microsoft.com/office/drawing/2014/main" id="{6A942E1D-3F5A-4342-B15D-1B25358F7CA5}"/>
              </a:ext>
            </a:extLst>
          </p:cNvPr>
          <p:cNvSpPr txBox="1">
            <a:spLocks/>
          </p:cNvSpPr>
          <p:nvPr/>
        </p:nvSpPr>
        <p:spPr>
          <a:xfrm>
            <a:off x="457200" y="1093144"/>
            <a:ext cx="8229600" cy="650823"/>
          </a:xfrm>
          <a:prstGeom prst="rect">
            <a:avLst/>
          </a:prstGeom>
          <a:ln w="19050">
            <a:noFill/>
          </a:ln>
        </p:spPr>
        <p:txBody>
          <a:bodyPr vert="horz" lIns="91440" tIns="91440" rIns="91440" bIns="91440" rtlCol="0">
            <a:normAutofit/>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9pPr>
          </a:lstStyle>
          <a:p>
            <a:pPr marL="0" lvl="1" indent="0">
              <a:buFont typeface="Arial" panose="020B0604020202020204" pitchFamily="34" charset="0"/>
              <a:buNone/>
            </a:pPr>
            <a:r>
              <a:rPr lang="en-US" sz="2800" i="1" dirty="0"/>
              <a:t>Trend towards decentralization…</a:t>
            </a:r>
          </a:p>
        </p:txBody>
      </p:sp>
      <p:pic>
        <p:nvPicPr>
          <p:cNvPr id="6" name="Picture 5">
            <a:extLst>
              <a:ext uri="{FF2B5EF4-FFF2-40B4-BE49-F238E27FC236}">
                <a16:creationId xmlns:a16="http://schemas.microsoft.com/office/drawing/2014/main" id="{7677AE88-5F55-3A46-933B-FE7E559E0673}"/>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7738550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614"/>
            <a:ext cx="8229600" cy="1097280"/>
          </a:xfrm>
        </p:spPr>
        <p:txBody>
          <a:bodyPr>
            <a:normAutofit/>
          </a:bodyPr>
          <a:lstStyle/>
          <a:p>
            <a:r>
              <a:rPr lang="en-US" dirty="0"/>
              <a:t>Defining Organizational Structure </a:t>
            </a:r>
          </a:p>
        </p:txBody>
      </p:sp>
      <p:sp>
        <p:nvSpPr>
          <p:cNvPr id="3" name="Content Placeholder 2"/>
          <p:cNvSpPr>
            <a:spLocks noGrp="1"/>
          </p:cNvSpPr>
          <p:nvPr>
            <p:ph idx="1"/>
          </p:nvPr>
        </p:nvSpPr>
        <p:spPr/>
        <p:txBody>
          <a:bodyPr>
            <a:normAutofit lnSpcReduction="10000"/>
          </a:bodyPr>
          <a:lstStyle/>
          <a:p>
            <a:r>
              <a:rPr lang="en-US" dirty="0">
                <a:solidFill>
                  <a:schemeClr val="tx1"/>
                </a:solidFill>
                <a:latin typeface="+mn-lt"/>
              </a:rPr>
              <a:t>Formalization:</a:t>
            </a:r>
          </a:p>
        </p:txBody>
      </p:sp>
      <p:sp>
        <p:nvSpPr>
          <p:cNvPr id="4" name="Content Placeholder 3"/>
          <p:cNvSpPr>
            <a:spLocks noGrp="1"/>
          </p:cNvSpPr>
          <p:nvPr>
            <p:ph idx="13"/>
          </p:nvPr>
        </p:nvSpPr>
        <p:spPr>
          <a:xfrm>
            <a:off x="457200" y="1869148"/>
            <a:ext cx="8229600" cy="1940851"/>
          </a:xfrm>
        </p:spPr>
        <p:txBody>
          <a:bodyPr>
            <a:normAutofit/>
          </a:bodyPr>
          <a:lstStyle/>
          <a:p>
            <a:pPr marL="0" indent="0">
              <a:buNone/>
            </a:pPr>
            <a:r>
              <a:rPr lang="en-US" sz="2400" dirty="0">
                <a:cs typeface="Times New Roman" pitchFamily="18" charset="0"/>
              </a:rPr>
              <a:t>The degree to which jobs within the organization are standardized and the extent to which employee </a:t>
            </a:r>
            <a:r>
              <a:rPr lang="en-US" sz="2400" dirty="0" err="1">
                <a:cs typeface="Times New Roman" pitchFamily="18" charset="0"/>
              </a:rPr>
              <a:t>behaviour</a:t>
            </a:r>
            <a:r>
              <a:rPr lang="en-US" sz="2400" dirty="0">
                <a:cs typeface="Times New Roman" pitchFamily="18" charset="0"/>
              </a:rPr>
              <a:t> is guided by rules and procedures.</a:t>
            </a:r>
            <a:endParaRPr lang="en-US" sz="2400" dirty="0"/>
          </a:p>
        </p:txBody>
      </p:sp>
      <p:sp>
        <p:nvSpPr>
          <p:cNvPr id="5" name="Content Placeholder 4"/>
          <p:cNvSpPr>
            <a:spLocks noGrp="1"/>
          </p:cNvSpPr>
          <p:nvPr>
            <p:ph idx="14"/>
          </p:nvPr>
        </p:nvSpPr>
        <p:spPr>
          <a:xfrm>
            <a:off x="457200" y="4052445"/>
            <a:ext cx="8229600" cy="1905000"/>
          </a:xfrm>
        </p:spPr>
        <p:txBody>
          <a:bodyPr>
            <a:normAutofit/>
          </a:bodyPr>
          <a:lstStyle/>
          <a:p>
            <a:pPr lvl="1">
              <a:buSzPct val="100000"/>
            </a:pPr>
            <a:r>
              <a:rPr lang="en-US" sz="2400" dirty="0"/>
              <a:t>Highly formalized jobs offer little discretion over what is to be done.</a:t>
            </a:r>
          </a:p>
          <a:p>
            <a:pPr lvl="1">
              <a:buSzPct val="100000"/>
            </a:pPr>
            <a:r>
              <a:rPr lang="en-US" sz="2400" dirty="0"/>
              <a:t>Low formalization means fewer constraints on how employees do their work.</a:t>
            </a:r>
          </a:p>
        </p:txBody>
      </p:sp>
      <p:pic>
        <p:nvPicPr>
          <p:cNvPr id="6" name="Picture 5">
            <a:extLst>
              <a:ext uri="{FF2B5EF4-FFF2-40B4-BE49-F238E27FC236}">
                <a16:creationId xmlns:a16="http://schemas.microsoft.com/office/drawing/2014/main" id="{AECFA168-27F4-5840-B7A4-C5580408A3C4}"/>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1506172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1442"/>
            <a:ext cx="7886700" cy="1325563"/>
          </a:xfrm>
        </p:spPr>
        <p:txBody>
          <a:bodyPr>
            <a:normAutofit/>
          </a:bodyPr>
          <a:lstStyle/>
          <a:p>
            <a:r>
              <a:rPr lang="en-US" dirty="0"/>
              <a:t>Mechanistic and Organic Structures </a:t>
            </a:r>
          </a:p>
        </p:txBody>
      </p:sp>
      <p:sp>
        <p:nvSpPr>
          <p:cNvPr id="3" name="Content Placeholder 2"/>
          <p:cNvSpPr>
            <a:spLocks noGrp="1"/>
          </p:cNvSpPr>
          <p:nvPr>
            <p:ph idx="1"/>
          </p:nvPr>
        </p:nvSpPr>
        <p:spPr>
          <a:xfrm>
            <a:off x="457200" y="2890030"/>
            <a:ext cx="7886700" cy="4351338"/>
          </a:xfrm>
        </p:spPr>
        <p:txBody>
          <a:bodyPr/>
          <a:lstStyle/>
          <a:p>
            <a:r>
              <a:rPr lang="en-US" dirty="0"/>
              <a:t>High specialization</a:t>
            </a:r>
          </a:p>
          <a:p>
            <a:r>
              <a:rPr lang="en-US" dirty="0"/>
              <a:t>Rigid departmentalization</a:t>
            </a:r>
          </a:p>
          <a:p>
            <a:r>
              <a:rPr lang="en-US" dirty="0"/>
              <a:t>Narrow spans of control</a:t>
            </a:r>
          </a:p>
        </p:txBody>
      </p:sp>
      <p:sp>
        <p:nvSpPr>
          <p:cNvPr id="4" name="Content Placeholder 2">
            <a:extLst>
              <a:ext uri="{FF2B5EF4-FFF2-40B4-BE49-F238E27FC236}">
                <a16:creationId xmlns:a16="http://schemas.microsoft.com/office/drawing/2014/main" id="{84D595D3-6358-A14A-A61A-233761EB1FEF}"/>
              </a:ext>
            </a:extLst>
          </p:cNvPr>
          <p:cNvSpPr txBox="1">
            <a:spLocks/>
          </p:cNvSpPr>
          <p:nvPr/>
        </p:nvSpPr>
        <p:spPr>
          <a:xfrm>
            <a:off x="457200" y="1658277"/>
            <a:ext cx="8229600" cy="64770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800" b="1" i="1" dirty="0"/>
              <a:t>Mechanistic Organization :</a:t>
            </a:r>
          </a:p>
        </p:txBody>
      </p:sp>
      <p:sp>
        <p:nvSpPr>
          <p:cNvPr id="5" name="Content Placeholder 3">
            <a:extLst>
              <a:ext uri="{FF2B5EF4-FFF2-40B4-BE49-F238E27FC236}">
                <a16:creationId xmlns:a16="http://schemas.microsoft.com/office/drawing/2014/main" id="{BAB8F121-9946-1B44-9E6F-E4891084A5C8}"/>
              </a:ext>
            </a:extLst>
          </p:cNvPr>
          <p:cNvSpPr txBox="1">
            <a:spLocks/>
          </p:cNvSpPr>
          <p:nvPr/>
        </p:nvSpPr>
        <p:spPr>
          <a:xfrm>
            <a:off x="457200" y="2305977"/>
            <a:ext cx="8229600" cy="110265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US" dirty="0"/>
              <a:t>An organizational design that is rigid and tightly controlled.</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DC7C64AD-D24C-F044-BA25-2CBE9E67AD4D}"/>
              </a:ext>
            </a:extLst>
          </p:cNvPr>
          <p:cNvPicPr>
            <a:picLocks noChangeAspect="1"/>
          </p:cNvPicPr>
          <p:nvPr/>
        </p:nvPicPr>
        <p:blipFill>
          <a:blip r:embed="rId3"/>
          <a:stretch>
            <a:fillRect/>
          </a:stretch>
        </p:blipFill>
        <p:spPr>
          <a:xfrm>
            <a:off x="5157401" y="2983840"/>
            <a:ext cx="3072677" cy="3231609"/>
          </a:xfrm>
          <a:prstGeom prst="rect">
            <a:avLst/>
          </a:prstGeom>
        </p:spPr>
      </p:pic>
      <p:pic>
        <p:nvPicPr>
          <p:cNvPr id="8" name="Picture 7">
            <a:extLst>
              <a:ext uri="{FF2B5EF4-FFF2-40B4-BE49-F238E27FC236}">
                <a16:creationId xmlns:a16="http://schemas.microsoft.com/office/drawing/2014/main" id="{AA990A4F-6ABE-BB4E-AB5B-9A375C5F91FC}"/>
              </a:ext>
            </a:extLst>
          </p:cNvPr>
          <p:cNvPicPr>
            <a:picLocks noChangeAspect="1"/>
          </p:cNvPicPr>
          <p:nvPr/>
        </p:nvPicPr>
        <p:blipFill>
          <a:blip r:embed="rId4"/>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092526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i="1" dirty="0">
                <a:solidFill>
                  <a:schemeClr val="tx1"/>
                </a:solidFill>
                <a:latin typeface="+mn-lt"/>
              </a:rPr>
              <a:t>Organic Organization :</a:t>
            </a:r>
          </a:p>
        </p:txBody>
      </p:sp>
      <p:sp>
        <p:nvSpPr>
          <p:cNvPr id="4" name="Content Placeholder 3"/>
          <p:cNvSpPr>
            <a:spLocks noGrp="1"/>
          </p:cNvSpPr>
          <p:nvPr>
            <p:ph idx="13"/>
          </p:nvPr>
        </p:nvSpPr>
        <p:spPr>
          <a:xfrm>
            <a:off x="457200" y="1869148"/>
            <a:ext cx="8229600" cy="3827317"/>
          </a:xfrm>
        </p:spPr>
        <p:txBody>
          <a:bodyPr>
            <a:normAutofit/>
          </a:bodyPr>
          <a:lstStyle/>
          <a:p>
            <a:pPr marL="0" indent="0">
              <a:buNone/>
            </a:pPr>
            <a:r>
              <a:rPr lang="en-US" dirty="0"/>
              <a:t>An organizational design that is highly adaptive and flexible.</a:t>
            </a:r>
          </a:p>
          <a:p>
            <a:pPr marL="0" indent="0">
              <a:buNone/>
            </a:pPr>
            <a:endParaRPr lang="en-US" dirty="0"/>
          </a:p>
          <a:p>
            <a:r>
              <a:rPr lang="en-US" dirty="0"/>
              <a:t>Non-standardized jobs</a:t>
            </a:r>
          </a:p>
          <a:p>
            <a:r>
              <a:rPr lang="en-US" dirty="0"/>
              <a:t>Fluid team-based structure</a:t>
            </a:r>
          </a:p>
          <a:p>
            <a:r>
              <a:rPr lang="en-US" dirty="0"/>
              <a:t>Little direct supervision</a:t>
            </a:r>
          </a:p>
          <a:p>
            <a:r>
              <a:rPr lang="en-US" dirty="0"/>
              <a:t>Minimal formal rules</a:t>
            </a:r>
          </a:p>
          <a:p>
            <a:r>
              <a:rPr lang="en-US" dirty="0"/>
              <a:t>Open communication network</a:t>
            </a:r>
          </a:p>
          <a:p>
            <a:r>
              <a:rPr lang="en-US" dirty="0"/>
              <a:t>Empowered employees</a:t>
            </a:r>
          </a:p>
          <a:p>
            <a:pPr marL="0" indent="0">
              <a:buNone/>
            </a:pPr>
            <a:endParaRPr lang="en-US" dirty="0"/>
          </a:p>
        </p:txBody>
      </p:sp>
      <p:sp>
        <p:nvSpPr>
          <p:cNvPr id="7" name="Title 1">
            <a:extLst>
              <a:ext uri="{FF2B5EF4-FFF2-40B4-BE49-F238E27FC236}">
                <a16:creationId xmlns:a16="http://schemas.microsoft.com/office/drawing/2014/main" id="{45A729E7-BAEE-B447-A2D8-2A4BDFBB599B}"/>
              </a:ext>
            </a:extLst>
          </p:cNvPr>
          <p:cNvSpPr>
            <a:spLocks noGrp="1"/>
          </p:cNvSpPr>
          <p:nvPr>
            <p:ph type="title"/>
          </p:nvPr>
        </p:nvSpPr>
        <p:spPr>
          <a:xfrm>
            <a:off x="457200" y="0"/>
            <a:ext cx="7886700" cy="1325563"/>
          </a:xfrm>
        </p:spPr>
        <p:txBody>
          <a:bodyPr>
            <a:normAutofit/>
          </a:bodyPr>
          <a:lstStyle/>
          <a:p>
            <a:r>
              <a:rPr lang="en-US" dirty="0"/>
              <a:t>Mechanistic and Organic Structures </a:t>
            </a:r>
          </a:p>
        </p:txBody>
      </p:sp>
      <p:pic>
        <p:nvPicPr>
          <p:cNvPr id="9" name="Picture 8">
            <a:extLst>
              <a:ext uri="{FF2B5EF4-FFF2-40B4-BE49-F238E27FC236}">
                <a16:creationId xmlns:a16="http://schemas.microsoft.com/office/drawing/2014/main" id="{2604688B-442A-D34D-9C3A-FAB26BA03E73}"/>
              </a:ext>
            </a:extLst>
          </p:cNvPr>
          <p:cNvPicPr>
            <a:picLocks noChangeAspect="1"/>
          </p:cNvPicPr>
          <p:nvPr/>
        </p:nvPicPr>
        <p:blipFill>
          <a:blip r:embed="rId3"/>
          <a:stretch>
            <a:fillRect/>
          </a:stretch>
        </p:blipFill>
        <p:spPr>
          <a:xfrm>
            <a:off x="5748980" y="2739716"/>
            <a:ext cx="3073743" cy="3563265"/>
          </a:xfrm>
          <a:prstGeom prst="rect">
            <a:avLst/>
          </a:prstGeom>
        </p:spPr>
      </p:pic>
      <p:pic>
        <p:nvPicPr>
          <p:cNvPr id="10" name="Picture 9">
            <a:extLst>
              <a:ext uri="{FF2B5EF4-FFF2-40B4-BE49-F238E27FC236}">
                <a16:creationId xmlns:a16="http://schemas.microsoft.com/office/drawing/2014/main" id="{016EC4F4-9DB1-234D-A57C-65DB513CF617}"/>
              </a:ext>
            </a:extLst>
          </p:cNvPr>
          <p:cNvPicPr>
            <a:picLocks noChangeAspect="1"/>
          </p:cNvPicPr>
          <p:nvPr/>
        </p:nvPicPr>
        <p:blipFill>
          <a:blip r:embed="rId4"/>
          <a:stretch>
            <a:fillRect/>
          </a:stretch>
        </p:blipFill>
        <p:spPr>
          <a:xfrm>
            <a:off x="93252" y="6440742"/>
            <a:ext cx="5495890" cy="417258"/>
          </a:xfrm>
          <a:prstGeom prst="rect">
            <a:avLst/>
          </a:prstGeom>
        </p:spPr>
      </p:pic>
    </p:spTree>
    <p:extLst>
      <p:ext uri="{BB962C8B-B14F-4D97-AF65-F5344CB8AC3E}">
        <p14:creationId xmlns:p14="http://schemas.microsoft.com/office/powerpoint/2010/main" val="42901285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Mechanistic versus Organic Organization</a:t>
            </a:r>
          </a:p>
        </p:txBody>
      </p:sp>
      <p:pic>
        <p:nvPicPr>
          <p:cNvPr id="4" name="Picture 3" descr="A chart showing the characteristics of mechanistic versus organic organization.&#10;• Mechanistic&#10;• High Specialization&#10;• Rigid Departmentalization&#10;• Clear Chain of Command&#10;• Narrow Spans of Control&#10;• Centralization&#10;• High Formalization&#10;• Organic&#10;• Cross-Functional Teams&#10;• Cross-Hierarchical Teams&#10;• Free Flow of Information&#10;• Wide Spans of Control&#10;• Decentralization&#10;• Low Formalization"/>
          <p:cNvPicPr>
            <a:picLocks noChangeAspect="1"/>
          </p:cNvPicPr>
          <p:nvPr/>
        </p:nvPicPr>
        <p:blipFill>
          <a:blip r:embed="rId2" cstate="print"/>
          <a:stretch>
            <a:fillRect/>
          </a:stretch>
        </p:blipFill>
        <p:spPr>
          <a:xfrm>
            <a:off x="731520" y="1447802"/>
            <a:ext cx="7680960" cy="4889699"/>
          </a:xfrm>
          <a:prstGeom prst="rect">
            <a:avLst/>
          </a:prstGeom>
        </p:spPr>
      </p:pic>
    </p:spTree>
    <p:extLst>
      <p:ext uri="{BB962C8B-B14F-4D97-AF65-F5344CB8AC3E}">
        <p14:creationId xmlns:p14="http://schemas.microsoft.com/office/powerpoint/2010/main" val="1429287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Contingency Factors Affecting Structural Choice </a:t>
            </a:r>
          </a:p>
        </p:txBody>
      </p:sp>
      <p:sp>
        <p:nvSpPr>
          <p:cNvPr id="3" name="Content Placeholder 2"/>
          <p:cNvSpPr>
            <a:spLocks noGrp="1"/>
          </p:cNvSpPr>
          <p:nvPr>
            <p:ph idx="1"/>
          </p:nvPr>
        </p:nvSpPr>
        <p:spPr/>
        <p:txBody>
          <a:bodyPr>
            <a:normAutofit/>
          </a:bodyPr>
          <a:lstStyle/>
          <a:p>
            <a:pPr>
              <a:buNone/>
            </a:pPr>
            <a:r>
              <a:rPr lang="en-US" sz="2400" b="1" dirty="0"/>
              <a:t>Structural decisions are influenced by:</a:t>
            </a:r>
            <a:endParaRPr lang="en-US" sz="2400" dirty="0"/>
          </a:p>
          <a:p>
            <a:pPr marL="0" indent="0">
              <a:buNone/>
            </a:pPr>
            <a:r>
              <a:rPr lang="en-US" sz="2400" dirty="0"/>
              <a:t>Top managers typically put a great deal of thought into designing an appropriate structure; which is dependent upon: </a:t>
            </a:r>
          </a:p>
          <a:p>
            <a:pPr lvl="1"/>
            <a:r>
              <a:rPr lang="en-US" sz="2400" dirty="0"/>
              <a:t>the organization’s strategy</a:t>
            </a:r>
          </a:p>
          <a:p>
            <a:pPr lvl="1"/>
            <a:r>
              <a:rPr lang="en-US" sz="2400" dirty="0"/>
              <a:t>size</a:t>
            </a:r>
          </a:p>
          <a:p>
            <a:pPr lvl="1"/>
            <a:r>
              <a:rPr lang="en-US" sz="2400" dirty="0"/>
              <a:t>technology	</a:t>
            </a:r>
          </a:p>
          <a:p>
            <a:pPr lvl="1"/>
            <a:r>
              <a:rPr lang="en-US" sz="2400" dirty="0"/>
              <a:t>degree of environmental uncertainty. </a:t>
            </a:r>
          </a:p>
        </p:txBody>
      </p:sp>
      <p:pic>
        <p:nvPicPr>
          <p:cNvPr id="4" name="Picture 3">
            <a:extLst>
              <a:ext uri="{FF2B5EF4-FFF2-40B4-BE49-F238E27FC236}">
                <a16:creationId xmlns:a16="http://schemas.microsoft.com/office/drawing/2014/main" id="{BE0DDB2F-C969-D146-9229-E1569E1A06BA}"/>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0436951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Contingency Factors Affecting Structural Choice </a:t>
            </a:r>
          </a:p>
        </p:txBody>
      </p:sp>
      <p:sp>
        <p:nvSpPr>
          <p:cNvPr id="3" name="Content Placeholder 2"/>
          <p:cNvSpPr>
            <a:spLocks noGrp="1"/>
          </p:cNvSpPr>
          <p:nvPr>
            <p:ph idx="1"/>
          </p:nvPr>
        </p:nvSpPr>
        <p:spPr/>
        <p:txBody>
          <a:bodyPr/>
          <a:lstStyle/>
          <a:p>
            <a:pPr>
              <a:buNone/>
            </a:pPr>
            <a:r>
              <a:rPr lang="en-US" b="1" dirty="0"/>
              <a:t>Structural decisions are influenced by:</a:t>
            </a:r>
            <a:endParaRPr lang="en-US" sz="2600" dirty="0"/>
          </a:p>
          <a:p>
            <a:pPr marL="512064" lvl="1" indent="-512064">
              <a:spcBef>
                <a:spcPts val="1500"/>
              </a:spcBef>
              <a:buFont typeface="+mj-lt"/>
              <a:buAutoNum type="arabicPeriod"/>
            </a:pPr>
            <a:r>
              <a:rPr lang="en-US" sz="2800" b="1" dirty="0">
                <a:solidFill>
                  <a:srgbClr val="C00000"/>
                </a:solidFill>
              </a:rPr>
              <a:t>Strategy and Structure </a:t>
            </a:r>
          </a:p>
          <a:p>
            <a:pPr lvl="1"/>
            <a:r>
              <a:rPr lang="en-US" dirty="0"/>
              <a:t>Organizational structure follows strategy</a:t>
            </a:r>
          </a:p>
          <a:p>
            <a:pPr marL="514350" lvl="1" indent="-514350">
              <a:spcBef>
                <a:spcPts val="1500"/>
              </a:spcBef>
              <a:buFont typeface="+mj-lt"/>
              <a:buAutoNum type="arabicPeriod" startAt="2"/>
            </a:pPr>
            <a:r>
              <a:rPr lang="en-US" sz="2800" b="1" dirty="0">
                <a:solidFill>
                  <a:srgbClr val="C00000"/>
                </a:solidFill>
              </a:rPr>
              <a:t>Size and Structure</a:t>
            </a:r>
          </a:p>
          <a:p>
            <a:pPr lvl="1"/>
            <a:r>
              <a:rPr lang="en-US" dirty="0"/>
              <a:t>Firms change from organic to mechanistic organizations as they grow in size</a:t>
            </a:r>
          </a:p>
        </p:txBody>
      </p:sp>
      <p:pic>
        <p:nvPicPr>
          <p:cNvPr id="4" name="Picture 3">
            <a:extLst>
              <a:ext uri="{FF2B5EF4-FFF2-40B4-BE49-F238E27FC236}">
                <a16:creationId xmlns:a16="http://schemas.microsoft.com/office/drawing/2014/main" id="{B4B35039-7060-D94E-ABA5-2516C03C8D81}"/>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75007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Contingency Factors Affecting Structural Choice </a:t>
            </a:r>
          </a:p>
        </p:txBody>
      </p:sp>
      <p:sp>
        <p:nvSpPr>
          <p:cNvPr id="3" name="Content Placeholder 2"/>
          <p:cNvSpPr>
            <a:spLocks noGrp="1"/>
          </p:cNvSpPr>
          <p:nvPr>
            <p:ph idx="1"/>
          </p:nvPr>
        </p:nvSpPr>
        <p:spPr/>
        <p:txBody>
          <a:bodyPr>
            <a:normAutofit/>
          </a:bodyPr>
          <a:lstStyle/>
          <a:p>
            <a:pPr>
              <a:buNone/>
            </a:pPr>
            <a:r>
              <a:rPr lang="en-US" b="1" dirty="0"/>
              <a:t>Structural decisions are influenced by:</a:t>
            </a:r>
          </a:p>
          <a:p>
            <a:pPr marL="514350" lvl="1" indent="-514350">
              <a:spcBef>
                <a:spcPts val="1500"/>
              </a:spcBef>
              <a:buFont typeface="+mj-lt"/>
              <a:buAutoNum type="arabicPeriod" startAt="3"/>
            </a:pPr>
            <a:r>
              <a:rPr lang="en-US" sz="2800" b="1" dirty="0">
                <a:solidFill>
                  <a:srgbClr val="C00000"/>
                </a:solidFill>
              </a:rPr>
              <a:t>Technology and Structure </a:t>
            </a:r>
          </a:p>
          <a:p>
            <a:pPr lvl="1"/>
            <a:r>
              <a:rPr lang="en-US" dirty="0"/>
              <a:t>Firms adapt their structure to the technology they use</a:t>
            </a:r>
          </a:p>
          <a:p>
            <a:pPr marL="514350" lvl="1" indent="-514350">
              <a:spcBef>
                <a:spcPts val="1500"/>
              </a:spcBef>
              <a:buFont typeface="+mj-lt"/>
              <a:buAutoNum type="arabicPeriod" startAt="4"/>
            </a:pPr>
            <a:r>
              <a:rPr lang="en-US" sz="2800" b="1" dirty="0">
                <a:solidFill>
                  <a:srgbClr val="C00000"/>
                </a:solidFill>
              </a:rPr>
              <a:t>Environmental Uncertainty and Structure</a:t>
            </a:r>
          </a:p>
          <a:p>
            <a:pPr lvl="1"/>
            <a:r>
              <a:rPr lang="en-US" dirty="0"/>
              <a:t>Dynamic environments require organic structures; mechanistic structures need stable environments</a:t>
            </a:r>
          </a:p>
        </p:txBody>
      </p:sp>
      <p:pic>
        <p:nvPicPr>
          <p:cNvPr id="4" name="Picture 3">
            <a:extLst>
              <a:ext uri="{FF2B5EF4-FFF2-40B4-BE49-F238E27FC236}">
                <a16:creationId xmlns:a16="http://schemas.microsoft.com/office/drawing/2014/main" id="{55F22B5D-C427-624A-A769-1103F2EAEAD3}"/>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4993957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Woodward’s Findings on Technology, Structure, and Effectiveness</a:t>
            </a:r>
          </a:p>
        </p:txBody>
      </p:sp>
      <p:sp>
        <p:nvSpPr>
          <p:cNvPr id="3" name="Content Placeholder 2"/>
          <p:cNvSpPr>
            <a:spLocks noGrp="1"/>
          </p:cNvSpPr>
          <p:nvPr>
            <p:ph idx="1"/>
          </p:nvPr>
        </p:nvSpPr>
        <p:spPr>
          <a:xfrm>
            <a:off x="446316" y="4241802"/>
            <a:ext cx="8382000" cy="228600"/>
          </a:xfrm>
        </p:spPr>
        <p:txBody>
          <a:bodyPr>
            <a:normAutofit fontScale="92500" lnSpcReduction="20000"/>
          </a:bodyPr>
          <a:lstStyle/>
          <a:p>
            <a:pPr marL="0" indent="0">
              <a:spcBef>
                <a:spcPts val="0"/>
              </a:spcBef>
              <a:buNone/>
            </a:pPr>
            <a:r>
              <a:rPr lang="en-US" sz="1200" i="1" dirty="0"/>
              <a:t>Source: </a:t>
            </a:r>
            <a:r>
              <a:rPr lang="en-US" sz="1200" dirty="0"/>
              <a:t>Based on J. Woodward, </a:t>
            </a:r>
            <a:r>
              <a:rPr lang="en-US" sz="1200" i="1" dirty="0"/>
              <a:t>Industrial Organization: Theory and Practice </a:t>
            </a:r>
            <a:r>
              <a:rPr lang="en-US" sz="1200" dirty="0"/>
              <a:t>(London, UK: Oxford University Press, 1965).</a:t>
            </a:r>
          </a:p>
        </p:txBody>
      </p:sp>
      <p:graphicFrame>
        <p:nvGraphicFramePr>
          <p:cNvPr id="4" name="Table 3"/>
          <p:cNvGraphicFramePr>
            <a:graphicFrameLocks noGrp="1"/>
          </p:cNvGraphicFramePr>
          <p:nvPr/>
        </p:nvGraphicFramePr>
        <p:xfrm>
          <a:off x="457200" y="1762760"/>
          <a:ext cx="8077200" cy="2387600"/>
        </p:xfrm>
        <a:graphic>
          <a:graphicData uri="http://schemas.openxmlformats.org/drawingml/2006/table">
            <a:tbl>
              <a:tblPr firstRow="1" bandRow="1">
                <a:tableStyleId>{2D5ABB26-0587-4C30-8999-92F81FD0307C}</a:tableStyleId>
              </a:tblPr>
              <a:tblGrid>
                <a:gridCol w="19812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1981200">
                  <a:extLst>
                    <a:ext uri="{9D8B030D-6E8A-4147-A177-3AD203B41FA5}">
                      <a16:colId xmlns:a16="http://schemas.microsoft.com/office/drawing/2014/main" val="20002"/>
                    </a:ext>
                  </a:extLst>
                </a:gridCol>
                <a:gridCol w="2133600">
                  <a:extLst>
                    <a:ext uri="{9D8B030D-6E8A-4147-A177-3AD203B41FA5}">
                      <a16:colId xmlns:a16="http://schemas.microsoft.com/office/drawing/2014/main" val="20003"/>
                    </a:ext>
                  </a:extLst>
                </a:gridCol>
              </a:tblGrid>
              <a:tr h="370840">
                <a:tc>
                  <a:txBody>
                    <a:bodyPr/>
                    <a:lstStyle/>
                    <a:p>
                      <a:r>
                        <a:rPr lang="en-US"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b="1" kern="1200" baseline="0" dirty="0">
                          <a:solidFill>
                            <a:schemeClr val="tx1"/>
                          </a:solidFill>
                          <a:latin typeface="+mn-lt"/>
                          <a:ea typeface="+mn-ea"/>
                          <a:cs typeface="+mn-cs"/>
                        </a:rPr>
                        <a:t>Unit Production</a:t>
                      </a:r>
                      <a:endParaRPr lang="en-US" sz="1500" b="1"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b="1" kern="1200" baseline="0" dirty="0">
                          <a:solidFill>
                            <a:schemeClr val="tx1"/>
                          </a:solidFill>
                          <a:latin typeface="+mn-lt"/>
                          <a:ea typeface="+mn-ea"/>
                          <a:cs typeface="+mn-cs"/>
                        </a:rPr>
                        <a:t>Mass Production</a:t>
                      </a:r>
                      <a:endParaRPr lang="en-US" sz="1500" b="1"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b="1" kern="1200" baseline="0" dirty="0">
                          <a:solidFill>
                            <a:schemeClr val="tx1"/>
                          </a:solidFill>
                          <a:latin typeface="+mn-lt"/>
                          <a:ea typeface="+mn-ea"/>
                          <a:cs typeface="+mn-cs"/>
                        </a:rPr>
                        <a:t>Process Production</a:t>
                      </a:r>
                      <a:endParaRPr lang="en-US" sz="1500" b="1"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US" sz="1500" kern="1200" baseline="0" dirty="0">
                          <a:solidFill>
                            <a:schemeClr val="tx1"/>
                          </a:solidFill>
                          <a:latin typeface="+mn-lt"/>
                          <a:ea typeface="+mn-ea"/>
                          <a:cs typeface="+mn-cs"/>
                        </a:rPr>
                        <a:t>Structural characteristics</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Low vertical differentiation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Moderate vertical differentiation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High vertical differentiation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US" sz="1500"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Low horizontal differentiation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High horizontal differentiation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Low horizontal differentiation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US" sz="1500"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Low formalization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High formalization</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lgn="l" defTabSz="914400" rtl="0" eaLnBrk="1" latinLnBrk="0" hangingPunct="1">
                        <a:buFont typeface="Arial" pitchFamily="34" charset="0"/>
                        <a:buChar char="•"/>
                      </a:pPr>
                      <a:r>
                        <a:rPr lang="en-US" sz="1500" kern="1200" baseline="0" dirty="0">
                          <a:solidFill>
                            <a:schemeClr val="tx1"/>
                          </a:solidFill>
                          <a:latin typeface="+mn-lt"/>
                          <a:ea typeface="+mn-ea"/>
                          <a:cs typeface="+mn-cs"/>
                        </a:rPr>
                        <a:t>Low formalization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r>
                        <a:rPr lang="en-US" sz="1500" kern="1200" baseline="0" dirty="0">
                          <a:solidFill>
                            <a:schemeClr val="tx1"/>
                          </a:solidFill>
                          <a:latin typeface="+mn-lt"/>
                          <a:ea typeface="+mn-ea"/>
                          <a:cs typeface="+mn-cs"/>
                        </a:rPr>
                        <a:t>Most effective structure</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Organic</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buFont typeface="Arial" pitchFamily="34" charset="0"/>
                        <a:buChar char="•"/>
                      </a:pPr>
                      <a:r>
                        <a:rPr lang="en-US" sz="1500" kern="1200" baseline="0" dirty="0">
                          <a:solidFill>
                            <a:schemeClr val="tx1"/>
                          </a:solidFill>
                          <a:latin typeface="+mn-lt"/>
                          <a:ea typeface="+mn-ea"/>
                          <a:cs typeface="+mn-cs"/>
                        </a:rPr>
                        <a:t>Mechanistic</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indent="-228600" algn="l" defTabSz="914400" rtl="0" eaLnBrk="1" latinLnBrk="0" hangingPunct="1">
                        <a:buFont typeface="Arial" pitchFamily="34" charset="0"/>
                        <a:buChar char="•"/>
                      </a:pPr>
                      <a:r>
                        <a:rPr lang="en-US" sz="1500" kern="1200" baseline="0" dirty="0">
                          <a:solidFill>
                            <a:schemeClr val="tx1"/>
                          </a:solidFill>
                          <a:latin typeface="+mn-lt"/>
                          <a:ea typeface="+mn-ea"/>
                          <a:cs typeface="+mn-cs"/>
                        </a:rPr>
                        <a:t>Organic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pic>
        <p:nvPicPr>
          <p:cNvPr id="5" name="Picture 4">
            <a:extLst>
              <a:ext uri="{FF2B5EF4-FFF2-40B4-BE49-F238E27FC236}">
                <a16:creationId xmlns:a16="http://schemas.microsoft.com/office/drawing/2014/main" id="{B28B66E0-55AF-244B-958D-FA1F78434F98}"/>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522624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Contingency Factors Affecting Structural Choice </a:t>
            </a:r>
          </a:p>
        </p:txBody>
      </p:sp>
      <p:sp>
        <p:nvSpPr>
          <p:cNvPr id="3" name="Content Placeholder 2"/>
          <p:cNvSpPr>
            <a:spLocks noGrp="1"/>
          </p:cNvSpPr>
          <p:nvPr>
            <p:ph idx="1"/>
          </p:nvPr>
        </p:nvSpPr>
        <p:spPr>
          <a:xfrm>
            <a:off x="628650" y="1872049"/>
            <a:ext cx="8305800" cy="4525963"/>
          </a:xfrm>
        </p:spPr>
        <p:txBody>
          <a:bodyPr>
            <a:normAutofit/>
          </a:bodyPr>
          <a:lstStyle/>
          <a:p>
            <a:pPr marL="0" indent="0">
              <a:buNone/>
            </a:pPr>
            <a:r>
              <a:rPr lang="en-US" sz="2400" b="1" dirty="0"/>
              <a:t>Environmental Uncertainty and Structure:</a:t>
            </a:r>
            <a:br>
              <a:rPr lang="en-US" sz="2400" b="1" dirty="0"/>
            </a:br>
            <a:r>
              <a:rPr lang="en-US" sz="2400" dirty="0"/>
              <a:t>Some organizations face relatively stable and simple environments; others face dynamic and complex environments. Because </a:t>
            </a:r>
            <a:r>
              <a:rPr lang="en-US" sz="2400" b="1" i="1" dirty="0">
                <a:solidFill>
                  <a:srgbClr val="C00000"/>
                </a:solidFill>
              </a:rPr>
              <a:t>uncertainty threatens</a:t>
            </a:r>
            <a:r>
              <a:rPr lang="en-US" sz="2400" b="1" i="1" dirty="0">
                <a:solidFill>
                  <a:srgbClr val="FF0000"/>
                </a:solidFill>
              </a:rPr>
              <a:t> </a:t>
            </a:r>
            <a:r>
              <a:rPr lang="en-US" sz="2400" dirty="0"/>
              <a:t>an organization’s effectiveness, managers will try to minimize it. </a:t>
            </a:r>
          </a:p>
        </p:txBody>
      </p:sp>
      <p:pic>
        <p:nvPicPr>
          <p:cNvPr id="4" name="Picture 3">
            <a:extLst>
              <a:ext uri="{FF2B5EF4-FFF2-40B4-BE49-F238E27FC236}">
                <a16:creationId xmlns:a16="http://schemas.microsoft.com/office/drawing/2014/main" id="{270C3C1D-F7C4-CA41-94D5-4A2CD17826FB}"/>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93845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615"/>
            <a:ext cx="8229600" cy="1097280"/>
          </a:xfrm>
        </p:spPr>
        <p:txBody>
          <a:bodyPr>
            <a:normAutofit/>
          </a:bodyPr>
          <a:lstStyle/>
          <a:p>
            <a:r>
              <a:rPr lang="en-US" dirty="0"/>
              <a:t>Traditional Organizational Designs </a:t>
            </a:r>
            <a:endParaRPr lang="en-US" b="0" dirty="0"/>
          </a:p>
        </p:txBody>
      </p:sp>
      <p:sp>
        <p:nvSpPr>
          <p:cNvPr id="3" name="Content Placeholder 2"/>
          <p:cNvSpPr>
            <a:spLocks noGrp="1"/>
          </p:cNvSpPr>
          <p:nvPr>
            <p:ph idx="1"/>
          </p:nvPr>
        </p:nvSpPr>
        <p:spPr/>
        <p:txBody>
          <a:bodyPr>
            <a:normAutofit lnSpcReduction="10000"/>
          </a:bodyPr>
          <a:lstStyle/>
          <a:p>
            <a:r>
              <a:rPr lang="en-US" i="1" dirty="0">
                <a:solidFill>
                  <a:schemeClr val="tx1"/>
                </a:solidFill>
                <a:latin typeface="+mn-lt"/>
              </a:rPr>
              <a:t>Simple Structure:</a:t>
            </a:r>
          </a:p>
        </p:txBody>
      </p:sp>
      <p:sp>
        <p:nvSpPr>
          <p:cNvPr id="4" name="Content Placeholder 3"/>
          <p:cNvSpPr>
            <a:spLocks noGrp="1"/>
          </p:cNvSpPr>
          <p:nvPr>
            <p:ph idx="13"/>
          </p:nvPr>
        </p:nvSpPr>
        <p:spPr>
          <a:xfrm>
            <a:off x="457200" y="1869149"/>
            <a:ext cx="8305800" cy="1483652"/>
          </a:xfrm>
        </p:spPr>
        <p:txBody>
          <a:bodyPr>
            <a:normAutofit lnSpcReduction="10000"/>
          </a:bodyPr>
          <a:lstStyle/>
          <a:p>
            <a:pPr marL="0" indent="0">
              <a:buNone/>
            </a:pPr>
            <a:r>
              <a:rPr lang="en-US" sz="2400" dirty="0"/>
              <a:t>An organizational structure with low departmentalization, wide spans of control, authority centralized in a single person, and little formalization.</a:t>
            </a:r>
          </a:p>
          <a:p>
            <a:pPr marL="0" indent="0">
              <a:buNone/>
            </a:pPr>
            <a:r>
              <a:rPr lang="en-US" sz="2400" dirty="0"/>
              <a:t>- Small business </a:t>
            </a:r>
          </a:p>
        </p:txBody>
      </p:sp>
      <p:pic>
        <p:nvPicPr>
          <p:cNvPr id="5" name="Picture 4">
            <a:extLst>
              <a:ext uri="{FF2B5EF4-FFF2-40B4-BE49-F238E27FC236}">
                <a16:creationId xmlns:a16="http://schemas.microsoft.com/office/drawing/2014/main" id="{76CE818D-5C31-5B40-B788-83DD142361BF}"/>
              </a:ext>
            </a:extLst>
          </p:cNvPr>
          <p:cNvPicPr>
            <a:picLocks noChangeAspect="1"/>
          </p:cNvPicPr>
          <p:nvPr/>
        </p:nvPicPr>
        <p:blipFill>
          <a:blip r:embed="rId3"/>
          <a:stretch>
            <a:fillRect/>
          </a:stretch>
        </p:blipFill>
        <p:spPr>
          <a:xfrm>
            <a:off x="93252" y="6440742"/>
            <a:ext cx="5495890" cy="417258"/>
          </a:xfrm>
          <a:prstGeom prst="rect">
            <a:avLst/>
          </a:prstGeom>
        </p:spPr>
      </p:pic>
      <p:sp>
        <p:nvSpPr>
          <p:cNvPr id="6" name="Content Placeholder 2">
            <a:extLst>
              <a:ext uri="{FF2B5EF4-FFF2-40B4-BE49-F238E27FC236}">
                <a16:creationId xmlns:a16="http://schemas.microsoft.com/office/drawing/2014/main" id="{C7E04FEE-A752-194C-A9A8-8218698265AF}"/>
              </a:ext>
            </a:extLst>
          </p:cNvPr>
          <p:cNvSpPr txBox="1">
            <a:spLocks/>
          </p:cNvSpPr>
          <p:nvPr/>
        </p:nvSpPr>
        <p:spPr>
          <a:xfrm>
            <a:off x="381000" y="3616407"/>
            <a:ext cx="8229600" cy="457200"/>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None/>
              <a:defRPr sz="2800" b="1" kern="1200">
                <a:solidFill>
                  <a:schemeClr val="bg2"/>
                </a:solidFill>
                <a:latin typeface="Times New Roman" pitchFamily="18" charset="0"/>
                <a:ea typeface="+mn-ea"/>
                <a:cs typeface="Times New Roman" pitchFamily="18" charset="0"/>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2000" kern="1200">
                <a:solidFill>
                  <a:schemeClr val="tx1"/>
                </a:solidFill>
                <a:latin typeface="+mn-lt"/>
                <a:ea typeface="+mn-ea"/>
                <a:cs typeface="+mn-cs"/>
              </a:defRPr>
            </a:lvl9pPr>
          </a:lstStyle>
          <a:p>
            <a:pPr marL="256032" lvl="1" indent="-256032">
              <a:spcBef>
                <a:spcPts val="1500"/>
              </a:spcBef>
              <a:buSzPct val="100000"/>
              <a:buFont typeface="Arial" panose="020B0604020202020204" pitchFamily="34" charset="0"/>
              <a:buNone/>
            </a:pPr>
            <a:r>
              <a:rPr lang="en-US" sz="2800" b="1" i="1">
                <a:cs typeface="Times New Roman" pitchFamily="18" charset="0"/>
              </a:rPr>
              <a:t>Functional Structure:</a:t>
            </a:r>
            <a:endParaRPr lang="en-US" sz="2800" b="1" i="1" dirty="0">
              <a:cs typeface="Times New Roman" pitchFamily="18" charset="0"/>
            </a:endParaRPr>
          </a:p>
        </p:txBody>
      </p:sp>
      <p:sp>
        <p:nvSpPr>
          <p:cNvPr id="7" name="Content Placeholder 3">
            <a:extLst>
              <a:ext uri="{FF2B5EF4-FFF2-40B4-BE49-F238E27FC236}">
                <a16:creationId xmlns:a16="http://schemas.microsoft.com/office/drawing/2014/main" id="{B8D27F6A-DC90-0B44-9901-350ABAA497AB}"/>
              </a:ext>
            </a:extLst>
          </p:cNvPr>
          <p:cNvSpPr txBox="1">
            <a:spLocks/>
          </p:cNvSpPr>
          <p:nvPr/>
        </p:nvSpPr>
        <p:spPr>
          <a:xfrm>
            <a:off x="381000" y="4296836"/>
            <a:ext cx="8305800" cy="2042180"/>
          </a:xfrm>
          <a:prstGeom prst="rect">
            <a:avLst/>
          </a:prstGeom>
          <a:ln w="19050">
            <a:solidFill>
              <a:schemeClr val="bg2"/>
            </a:solidFill>
          </a:ln>
        </p:spPr>
        <p:txBody>
          <a:bodyPr vert="horz" lIns="91440" tIns="91440" rIns="91440" bIns="91440" rtlCol="0">
            <a:noAutofit/>
          </a:bodyPr>
          <a:lstStyle>
            <a:lvl1pPr marL="171450" indent="-171450" algn="l" defTabSz="685800" rtl="0" eaLnBrk="1" latinLnBrk="0" hangingPunct="1">
              <a:lnSpc>
                <a:spcPct val="90000"/>
              </a:lnSpc>
              <a:spcBef>
                <a:spcPts val="750"/>
              </a:spcBef>
              <a:buClr>
                <a:srgbClr val="007FA3"/>
              </a:buClr>
              <a:buSzPct val="100000"/>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rgbClr val="007FA3"/>
              </a:buClr>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rgbClr val="007FA3"/>
              </a:buClr>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rgbClr val="007FA3"/>
              </a:buClr>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US" sz="2400" dirty="0"/>
              <a:t>An organizational structure that groups similar or related occupational specialties together.</a:t>
            </a:r>
          </a:p>
          <a:p>
            <a:pPr marL="0" indent="0">
              <a:buFont typeface="Arial" panose="020B0604020202020204" pitchFamily="34" charset="0"/>
              <a:buNone/>
            </a:pPr>
            <a:r>
              <a:rPr lang="en-US" sz="2400" dirty="0"/>
              <a:t>Example: Human resources, R&amp;D, Sales &amp; Marketing, Production, Finance etc. </a:t>
            </a:r>
          </a:p>
        </p:txBody>
      </p:sp>
    </p:spTree>
    <p:extLst>
      <p:ext uri="{BB962C8B-B14F-4D97-AF65-F5344CB8AC3E}">
        <p14:creationId xmlns:p14="http://schemas.microsoft.com/office/powerpoint/2010/main" val="4281688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Common Organizational Designs </a:t>
            </a:r>
          </a:p>
        </p:txBody>
      </p:sp>
      <p:sp>
        <p:nvSpPr>
          <p:cNvPr id="3" name="Content Placeholder 2"/>
          <p:cNvSpPr>
            <a:spLocks noGrp="1"/>
          </p:cNvSpPr>
          <p:nvPr>
            <p:ph idx="1"/>
          </p:nvPr>
        </p:nvSpPr>
        <p:spPr/>
        <p:txBody>
          <a:bodyPr>
            <a:normAutofit lnSpcReduction="10000"/>
          </a:bodyPr>
          <a:lstStyle/>
          <a:p>
            <a:pPr marL="256032" lvl="1" indent="-256032">
              <a:lnSpc>
                <a:spcPct val="90000"/>
              </a:lnSpc>
              <a:spcBef>
                <a:spcPts val="1500"/>
              </a:spcBef>
              <a:buSzPct val="100000"/>
              <a:buNone/>
            </a:pPr>
            <a:r>
              <a:rPr lang="en-US" sz="2800" b="1" i="1" dirty="0">
                <a:cs typeface="Times New Roman" pitchFamily="18" charset="0"/>
              </a:rPr>
              <a:t>Divisional structure:</a:t>
            </a:r>
          </a:p>
        </p:txBody>
      </p:sp>
      <p:sp>
        <p:nvSpPr>
          <p:cNvPr id="4" name="Content Placeholder 3"/>
          <p:cNvSpPr>
            <a:spLocks noGrp="1"/>
          </p:cNvSpPr>
          <p:nvPr>
            <p:ph idx="13"/>
          </p:nvPr>
        </p:nvSpPr>
        <p:spPr>
          <a:xfrm>
            <a:off x="457200" y="1869149"/>
            <a:ext cx="8305800" cy="1899662"/>
          </a:xfrm>
        </p:spPr>
        <p:txBody>
          <a:bodyPr>
            <a:noAutofit/>
          </a:bodyPr>
          <a:lstStyle/>
          <a:p>
            <a:pPr marL="0" indent="0">
              <a:buNone/>
            </a:pPr>
            <a:r>
              <a:rPr lang="en-US" sz="2400" dirty="0"/>
              <a:t>An organizational structure that consists of separate business units or divisions.</a:t>
            </a:r>
          </a:p>
          <a:p>
            <a:pPr marL="0" indent="0">
              <a:buNone/>
            </a:pPr>
            <a:endParaRPr lang="en-US" sz="2400" dirty="0"/>
          </a:p>
          <a:p>
            <a:pPr marL="0" indent="0">
              <a:buNone/>
            </a:pPr>
            <a:r>
              <a:rPr lang="en-US" sz="2400" dirty="0"/>
              <a:t>Example: cosmetics, footwear, outerwear etc. </a:t>
            </a:r>
          </a:p>
        </p:txBody>
      </p:sp>
      <p:pic>
        <p:nvPicPr>
          <p:cNvPr id="5" name="Picture 4">
            <a:extLst>
              <a:ext uri="{FF2B5EF4-FFF2-40B4-BE49-F238E27FC236}">
                <a16:creationId xmlns:a16="http://schemas.microsoft.com/office/drawing/2014/main" id="{2627F867-BA0F-EA43-BD31-B48EEF2B423A}"/>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363023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Traditional Organizational Designs</a:t>
            </a:r>
          </a:p>
        </p:txBody>
      </p:sp>
      <p:graphicFrame>
        <p:nvGraphicFramePr>
          <p:cNvPr id="4" name="Table 3"/>
          <p:cNvGraphicFramePr>
            <a:graphicFrameLocks noGrp="1"/>
          </p:cNvGraphicFramePr>
          <p:nvPr/>
        </p:nvGraphicFramePr>
        <p:xfrm>
          <a:off x="457200" y="1618680"/>
          <a:ext cx="8077200" cy="3388360"/>
        </p:xfrm>
        <a:graphic>
          <a:graphicData uri="http://schemas.openxmlformats.org/drawingml/2006/table">
            <a:tbl>
              <a:tblPr firstRow="1" bandRow="1">
                <a:tableStyleId>{2D5ABB26-0587-4C30-8999-92F81FD0307C}</a:tableStyleId>
              </a:tblPr>
              <a:tblGrid>
                <a:gridCol w="1785983">
                  <a:extLst>
                    <a:ext uri="{9D8B030D-6E8A-4147-A177-3AD203B41FA5}">
                      <a16:colId xmlns:a16="http://schemas.microsoft.com/office/drawing/2014/main" val="20000"/>
                    </a:ext>
                  </a:extLst>
                </a:gridCol>
                <a:gridCol w="2862217">
                  <a:extLst>
                    <a:ext uri="{9D8B030D-6E8A-4147-A177-3AD203B41FA5}">
                      <a16:colId xmlns:a16="http://schemas.microsoft.com/office/drawing/2014/main" val="20001"/>
                    </a:ext>
                  </a:extLst>
                </a:gridCol>
                <a:gridCol w="3429000">
                  <a:extLst>
                    <a:ext uri="{9D8B030D-6E8A-4147-A177-3AD203B41FA5}">
                      <a16:colId xmlns:a16="http://schemas.microsoft.com/office/drawing/2014/main" val="20002"/>
                    </a:ext>
                  </a:extLst>
                </a:gridCol>
              </a:tblGrid>
              <a:tr h="370840">
                <a:tc>
                  <a:txBody>
                    <a:bodyPr/>
                    <a:lstStyle/>
                    <a:p>
                      <a:r>
                        <a:rPr lang="en-US" sz="1500" b="1" kern="1200" baseline="0" dirty="0">
                          <a:solidFill>
                            <a:schemeClr val="tx1"/>
                          </a:solidFill>
                          <a:latin typeface="+mn-lt"/>
                          <a:ea typeface="+mn-ea"/>
                          <a:cs typeface="+mn-cs"/>
                        </a:rPr>
                        <a:t>Structure</a:t>
                      </a:r>
                      <a:endParaRPr lang="en-US"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b="1" kern="1200" baseline="0" dirty="0">
                          <a:solidFill>
                            <a:schemeClr val="tx1"/>
                          </a:solidFill>
                          <a:latin typeface="+mn-lt"/>
                          <a:ea typeface="+mn-ea"/>
                          <a:cs typeface="+mn-cs"/>
                        </a:rPr>
                        <a:t>Strengths</a:t>
                      </a:r>
                      <a:endParaRPr lang="en-US"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b="1" kern="1200" baseline="0" dirty="0">
                          <a:solidFill>
                            <a:schemeClr val="tx1"/>
                          </a:solidFill>
                          <a:latin typeface="+mn-lt"/>
                          <a:ea typeface="+mn-ea"/>
                          <a:cs typeface="+mn-cs"/>
                        </a:rPr>
                        <a:t>Weaknesses</a:t>
                      </a:r>
                      <a:endParaRPr lang="en-US"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US" sz="1500" kern="1200" baseline="0" dirty="0">
                          <a:solidFill>
                            <a:schemeClr val="tx1"/>
                          </a:solidFill>
                          <a:latin typeface="+mn-lt"/>
                          <a:ea typeface="+mn-ea"/>
                          <a:cs typeface="+mn-cs"/>
                        </a:rPr>
                        <a:t>Simple Structure</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kern="1200" baseline="0" dirty="0">
                          <a:solidFill>
                            <a:schemeClr val="tx1"/>
                          </a:solidFill>
                          <a:latin typeface="+mn-lt"/>
                          <a:ea typeface="+mn-ea"/>
                          <a:cs typeface="+mn-cs"/>
                        </a:rPr>
                        <a:t>Fast; flexible; inexpensive to maintain; clear accountability.</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kern="1200" dirty="0">
                          <a:solidFill>
                            <a:schemeClr val="tx1"/>
                          </a:solidFill>
                          <a:latin typeface="+mn-lt"/>
                          <a:ea typeface="+mn-ea"/>
                          <a:cs typeface="+mn-cs"/>
                        </a:rPr>
                        <a:t>Not appropriate as organization grows; reliance on one person is risky.</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US" sz="1500" kern="1200" baseline="0" dirty="0">
                          <a:solidFill>
                            <a:schemeClr val="tx1"/>
                          </a:solidFill>
                          <a:latin typeface="+mn-lt"/>
                          <a:ea typeface="+mn-ea"/>
                          <a:cs typeface="+mn-cs"/>
                        </a:rPr>
                        <a:t>Functional Structure</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kern="1200" dirty="0">
                          <a:solidFill>
                            <a:schemeClr val="tx1"/>
                          </a:solidFill>
                          <a:latin typeface="+mn-lt"/>
                          <a:ea typeface="+mn-ea"/>
                          <a:cs typeface="+mn-cs"/>
                        </a:rPr>
                        <a:t>Cost-saving advantages from specialization (economies of scale, minimal duplication of people and equipment); employees are grouped with others who have similar tasks.</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kern="1200" dirty="0">
                          <a:solidFill>
                            <a:schemeClr val="tx1"/>
                          </a:solidFill>
                          <a:latin typeface="+mn-lt"/>
                          <a:ea typeface="+mn-ea"/>
                          <a:cs typeface="+mn-cs"/>
                        </a:rPr>
                        <a:t>Pursuit of functional goals can cause managers to lose sight of what’s best for overall organization; functional specialists become insulated and have little understanding of what other units are doing.</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US" sz="1500" kern="1200" baseline="0" dirty="0">
                          <a:solidFill>
                            <a:schemeClr val="tx1"/>
                          </a:solidFill>
                          <a:latin typeface="+mn-lt"/>
                          <a:ea typeface="+mn-ea"/>
                          <a:cs typeface="+mn-cs"/>
                        </a:rPr>
                        <a:t>Divisional Structure</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kern="1200" dirty="0">
                          <a:solidFill>
                            <a:schemeClr val="tx1"/>
                          </a:solidFill>
                          <a:latin typeface="+mn-lt"/>
                          <a:ea typeface="+mn-ea"/>
                          <a:cs typeface="+mn-cs"/>
                        </a:rPr>
                        <a:t>Focuses on results—division managers are responsible for what happens to their products and services.</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kern="1200" dirty="0">
                          <a:solidFill>
                            <a:schemeClr val="tx1"/>
                          </a:solidFill>
                          <a:latin typeface="+mn-lt"/>
                          <a:ea typeface="+mn-ea"/>
                          <a:cs typeface="+mn-cs"/>
                        </a:rPr>
                        <a:t>Duplication of activities and resources increases costs and reduces efficiency.</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pic>
        <p:nvPicPr>
          <p:cNvPr id="5" name="Picture 4">
            <a:extLst>
              <a:ext uri="{FF2B5EF4-FFF2-40B4-BE49-F238E27FC236}">
                <a16:creationId xmlns:a16="http://schemas.microsoft.com/office/drawing/2014/main" id="{AA5E4F04-B0EE-7C46-A5F9-72334992D4C8}"/>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5680987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a:t>
            </a:r>
            <a:endParaRPr lang="en-US" b="0" dirty="0"/>
          </a:p>
        </p:txBody>
      </p:sp>
      <p:sp>
        <p:nvSpPr>
          <p:cNvPr id="3" name="Content Placeholder 2"/>
          <p:cNvSpPr>
            <a:spLocks noGrp="1"/>
          </p:cNvSpPr>
          <p:nvPr>
            <p:ph idx="1"/>
          </p:nvPr>
        </p:nvSpPr>
        <p:spPr/>
        <p:txBody>
          <a:bodyPr/>
          <a:lstStyle/>
          <a:p>
            <a:pPr marL="0" lvl="1" indent="0">
              <a:spcBef>
                <a:spcPts val="1500"/>
              </a:spcBef>
              <a:buNone/>
            </a:pPr>
            <a:r>
              <a:rPr lang="en-US" sz="2800" b="1" i="1" dirty="0">
                <a:solidFill>
                  <a:srgbClr val="C00000"/>
                </a:solidFill>
              </a:rPr>
              <a:t>Contemporary Organizational Designs: </a:t>
            </a:r>
          </a:p>
          <a:p>
            <a:pPr marL="512064" lvl="2" indent="-514350">
              <a:spcBef>
                <a:spcPts val="1500"/>
              </a:spcBef>
              <a:buAutoNum type="arabicPeriod"/>
            </a:pPr>
            <a:r>
              <a:rPr lang="en-US" sz="2800" i="1" dirty="0"/>
              <a:t>Team Structure</a:t>
            </a:r>
          </a:p>
          <a:p>
            <a:pPr marL="512064" lvl="2" indent="-514350">
              <a:spcBef>
                <a:spcPts val="1500"/>
              </a:spcBef>
              <a:buAutoNum type="arabicPeriod"/>
            </a:pPr>
            <a:r>
              <a:rPr lang="en-US" sz="2800" i="1" dirty="0"/>
              <a:t>Matrix-Project</a:t>
            </a:r>
          </a:p>
          <a:p>
            <a:pPr marL="512064" lvl="2" indent="-514350">
              <a:spcBef>
                <a:spcPts val="1500"/>
              </a:spcBef>
              <a:buAutoNum type="arabicPeriod"/>
            </a:pPr>
            <a:r>
              <a:rPr lang="en-US" sz="2800" i="1" dirty="0" err="1"/>
              <a:t>Boundaryless</a:t>
            </a:r>
            <a:r>
              <a:rPr lang="en-US" sz="2800" i="1" dirty="0"/>
              <a:t> Structure</a:t>
            </a:r>
          </a:p>
          <a:p>
            <a:pPr marL="512064" lvl="2" indent="-514350">
              <a:spcBef>
                <a:spcPts val="1500"/>
              </a:spcBef>
              <a:buAutoNum type="arabicPeriod"/>
            </a:pPr>
            <a:r>
              <a:rPr lang="en-US" sz="2800" i="1" dirty="0"/>
              <a:t>Learning Structure</a:t>
            </a:r>
            <a:endParaRPr lang="en-US" dirty="0"/>
          </a:p>
        </p:txBody>
      </p:sp>
      <p:pic>
        <p:nvPicPr>
          <p:cNvPr id="4" name="Picture 3">
            <a:extLst>
              <a:ext uri="{FF2B5EF4-FFF2-40B4-BE49-F238E27FC236}">
                <a16:creationId xmlns:a16="http://schemas.microsoft.com/office/drawing/2014/main" id="{CAF3CD1A-A016-B341-88C8-17F26900F904}"/>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6584690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a:t>
            </a:r>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i="1" dirty="0"/>
              <a:t>Team Structure:</a:t>
            </a:r>
          </a:p>
        </p:txBody>
      </p:sp>
      <p:sp>
        <p:nvSpPr>
          <p:cNvPr id="4" name="Content Placeholder 3"/>
          <p:cNvSpPr>
            <a:spLocks noGrp="1"/>
          </p:cNvSpPr>
          <p:nvPr>
            <p:ph idx="13"/>
          </p:nvPr>
        </p:nvSpPr>
        <p:spPr>
          <a:xfrm>
            <a:off x="457200" y="1869149"/>
            <a:ext cx="8305800" cy="4086808"/>
          </a:xfrm>
        </p:spPr>
        <p:txBody>
          <a:bodyPr>
            <a:normAutofit/>
          </a:bodyPr>
          <a:lstStyle/>
          <a:p>
            <a:pPr marL="0" indent="0">
              <a:buNone/>
            </a:pPr>
            <a:r>
              <a:rPr lang="en-US" sz="2400" dirty="0"/>
              <a:t>An organizational structure in which the entire organization is made up of work groups or teams.</a:t>
            </a:r>
          </a:p>
          <a:p>
            <a:pPr marL="0" indent="0">
              <a:buNone/>
            </a:pPr>
            <a:endParaRPr lang="en-US" dirty="0"/>
          </a:p>
          <a:p>
            <a:pPr marL="0" indent="0">
              <a:buNone/>
            </a:pPr>
            <a:endParaRPr lang="en-US" dirty="0"/>
          </a:p>
        </p:txBody>
      </p:sp>
      <p:pic>
        <p:nvPicPr>
          <p:cNvPr id="5" name="Picture 4">
            <a:extLst>
              <a:ext uri="{FF2B5EF4-FFF2-40B4-BE49-F238E27FC236}">
                <a16:creationId xmlns:a16="http://schemas.microsoft.com/office/drawing/2014/main" id="{05D0F176-27B2-6044-B526-9C9B8AEDB958}"/>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1718530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normAutofit/>
          </a:bodyPr>
          <a:lstStyle/>
          <a:p>
            <a:r>
              <a:rPr lang="en-US" dirty="0"/>
              <a:t>Contemporary Organizational Designs </a:t>
            </a:r>
          </a:p>
        </p:txBody>
      </p:sp>
      <p:sp>
        <p:nvSpPr>
          <p:cNvPr id="3" name="Content Placeholder 2"/>
          <p:cNvSpPr>
            <a:spLocks noGrp="1"/>
          </p:cNvSpPr>
          <p:nvPr>
            <p:ph idx="1"/>
          </p:nvPr>
        </p:nvSpPr>
        <p:spPr/>
        <p:txBody>
          <a:bodyPr>
            <a:normAutofit lnSpcReduction="10000"/>
          </a:bodyPr>
          <a:lstStyle/>
          <a:p>
            <a:r>
              <a:rPr lang="en-US" dirty="0">
                <a:solidFill>
                  <a:schemeClr val="tx1"/>
                </a:solidFill>
                <a:latin typeface="+mn-lt"/>
              </a:rPr>
              <a:t>Matrix Structure:</a:t>
            </a:r>
          </a:p>
        </p:txBody>
      </p:sp>
      <p:sp>
        <p:nvSpPr>
          <p:cNvPr id="4" name="Content Placeholder 3"/>
          <p:cNvSpPr>
            <a:spLocks noGrp="1"/>
          </p:cNvSpPr>
          <p:nvPr>
            <p:ph idx="13"/>
          </p:nvPr>
        </p:nvSpPr>
        <p:spPr>
          <a:xfrm>
            <a:off x="457200" y="1869149"/>
            <a:ext cx="8229600" cy="1483652"/>
          </a:xfrm>
        </p:spPr>
        <p:txBody>
          <a:bodyPr>
            <a:normAutofit/>
          </a:bodyPr>
          <a:lstStyle/>
          <a:p>
            <a:pPr marL="0" indent="0">
              <a:buNone/>
            </a:pPr>
            <a:r>
              <a:rPr lang="en-US" sz="2400" dirty="0"/>
              <a:t>An organizational structure that assigns specialists from different functional departments to work on one or more projects.</a:t>
            </a:r>
          </a:p>
        </p:txBody>
      </p:sp>
      <p:pic>
        <p:nvPicPr>
          <p:cNvPr id="6" name="Picture 5">
            <a:extLst>
              <a:ext uri="{FF2B5EF4-FFF2-40B4-BE49-F238E27FC236}">
                <a16:creationId xmlns:a16="http://schemas.microsoft.com/office/drawing/2014/main" id="{3BF6074D-6B4E-9B41-994A-2C2C7188B5FF}"/>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2743015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 of a Matrix Organization</a:t>
            </a:r>
          </a:p>
        </p:txBody>
      </p:sp>
      <p:pic>
        <p:nvPicPr>
          <p:cNvPr id="4" name="Picture 3" descr="An organizational chart showing an example of a matrix organization.&#10;Shown is a row of six labelled boxes, as follows:&#10;• R&amp;D&#10;• Marketing&#10;• Customer Services (CS)&#10;• Human Resources (HR)&#10;• Finance&#10;• Information Systems (IS)&#10;Each box is connected to a column of three identical boxes below it representing associated groups, for example, R&amp;D Group, Marketing Group, etcetera. The top group in each column is associated with Product 1, the middle group is associated with Product 2, and the bottom group is associated with Product 3."/>
          <p:cNvPicPr>
            <a:picLocks noChangeAspect="1"/>
          </p:cNvPicPr>
          <p:nvPr/>
        </p:nvPicPr>
        <p:blipFill>
          <a:blip r:embed="rId3" cstate="print"/>
          <a:stretch>
            <a:fillRect/>
          </a:stretch>
        </p:blipFill>
        <p:spPr>
          <a:xfrm>
            <a:off x="274320" y="1794699"/>
            <a:ext cx="8595360" cy="3827422"/>
          </a:xfrm>
          <a:prstGeom prst="rect">
            <a:avLst/>
          </a:prstGeom>
        </p:spPr>
      </p:pic>
    </p:spTree>
    <p:extLst>
      <p:ext uri="{BB962C8B-B14F-4D97-AF65-F5344CB8AC3E}">
        <p14:creationId xmlns:p14="http://schemas.microsoft.com/office/powerpoint/2010/main" val="13432802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pPr>
            <a:r>
              <a:rPr lang="en-US" dirty="0"/>
              <a:t>Contemporary Organizational Designs </a:t>
            </a:r>
            <a:endParaRPr lang="en-CA" dirty="0"/>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i="1" dirty="0"/>
              <a:t>Project Structure: </a:t>
            </a:r>
          </a:p>
        </p:txBody>
      </p:sp>
      <p:sp>
        <p:nvSpPr>
          <p:cNvPr id="4" name="Content Placeholder 3"/>
          <p:cNvSpPr>
            <a:spLocks noGrp="1"/>
          </p:cNvSpPr>
          <p:nvPr>
            <p:ph idx="13"/>
          </p:nvPr>
        </p:nvSpPr>
        <p:spPr>
          <a:xfrm>
            <a:off x="457200" y="1869148"/>
            <a:ext cx="8229600" cy="1102651"/>
          </a:xfrm>
        </p:spPr>
        <p:txBody>
          <a:bodyPr/>
          <a:lstStyle/>
          <a:p>
            <a:pPr marL="0" indent="0">
              <a:buNone/>
            </a:pPr>
            <a:r>
              <a:rPr lang="en-US" dirty="0"/>
              <a:t>An organizational structure in which employees continuously work on projects.</a:t>
            </a:r>
          </a:p>
        </p:txBody>
      </p:sp>
      <p:pic>
        <p:nvPicPr>
          <p:cNvPr id="6" name="Picture 5">
            <a:extLst>
              <a:ext uri="{FF2B5EF4-FFF2-40B4-BE49-F238E27FC236}">
                <a16:creationId xmlns:a16="http://schemas.microsoft.com/office/drawing/2014/main" id="{8A814380-D56E-FF43-B390-EB6253AEF0E6}"/>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7371557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pPr>
            <a:r>
              <a:rPr lang="en-US" dirty="0"/>
              <a:t>Contemporary Organizational Designs </a:t>
            </a:r>
            <a:endParaRPr lang="en-CA" dirty="0"/>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i="1" dirty="0" err="1"/>
              <a:t>Boundaryless</a:t>
            </a:r>
            <a:r>
              <a:rPr lang="en-US" sz="2800" b="1" i="1" dirty="0"/>
              <a:t> Organization:</a:t>
            </a:r>
          </a:p>
        </p:txBody>
      </p:sp>
      <p:sp>
        <p:nvSpPr>
          <p:cNvPr id="4" name="Content Placeholder 3"/>
          <p:cNvSpPr>
            <a:spLocks noGrp="1"/>
          </p:cNvSpPr>
          <p:nvPr>
            <p:ph idx="13"/>
          </p:nvPr>
        </p:nvSpPr>
        <p:spPr>
          <a:xfrm>
            <a:off x="457200" y="1905000"/>
            <a:ext cx="8229600" cy="4273378"/>
          </a:xfrm>
        </p:spPr>
        <p:txBody>
          <a:bodyPr>
            <a:normAutofit lnSpcReduction="10000"/>
          </a:bodyPr>
          <a:lstStyle/>
          <a:p>
            <a:pPr marL="0" indent="0">
              <a:buNone/>
            </a:pPr>
            <a:r>
              <a:rPr lang="en-US" sz="2400" dirty="0"/>
              <a:t>An organization whose design is not defined by, or limited to, the horizontal, vertical, or external boundaries imposed by a predefined structure..</a:t>
            </a:r>
          </a:p>
          <a:p>
            <a:pPr marL="0" indent="0">
              <a:buNone/>
            </a:pPr>
            <a:endParaRPr lang="en-US" sz="2400" dirty="0"/>
          </a:p>
          <a:p>
            <a:r>
              <a:rPr lang="en-US" sz="2400" b="1" i="1" dirty="0"/>
              <a:t>Removes internal (horizontal) boundaries:</a:t>
            </a:r>
          </a:p>
          <a:p>
            <a:pPr lvl="1"/>
            <a:r>
              <a:rPr lang="en-US" sz="2400" dirty="0"/>
              <a:t>Eliminates the chain of command</a:t>
            </a:r>
          </a:p>
          <a:p>
            <a:pPr lvl="1"/>
            <a:r>
              <a:rPr lang="en-US" sz="2400" dirty="0"/>
              <a:t>Has limitless spans of control</a:t>
            </a:r>
          </a:p>
          <a:p>
            <a:pPr lvl="1"/>
            <a:r>
              <a:rPr lang="en-US" sz="2400" dirty="0"/>
              <a:t>Uses empowered teams rather than departments</a:t>
            </a:r>
          </a:p>
          <a:p>
            <a:r>
              <a:rPr lang="en-US" sz="2400" b="1" i="1" dirty="0"/>
              <a:t>Eliminates external boundaries:</a:t>
            </a:r>
          </a:p>
          <a:p>
            <a:pPr lvl="1"/>
            <a:r>
              <a:rPr lang="en-US" sz="2400" dirty="0"/>
              <a:t>Uses virtual, network, and modular organizational structures to get closer to stakeholders</a:t>
            </a:r>
          </a:p>
          <a:p>
            <a:pPr marL="0" indent="0">
              <a:buNone/>
            </a:pPr>
            <a:endParaRPr lang="en-US" dirty="0"/>
          </a:p>
        </p:txBody>
      </p:sp>
      <p:pic>
        <p:nvPicPr>
          <p:cNvPr id="5" name="Picture 4">
            <a:extLst>
              <a:ext uri="{FF2B5EF4-FFF2-40B4-BE49-F238E27FC236}">
                <a16:creationId xmlns:a16="http://schemas.microsoft.com/office/drawing/2014/main" id="{929D21C3-1864-B249-89C3-1B102D5BF5F2}"/>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443954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 Types </a:t>
            </a:r>
            <a:endParaRPr lang="en-US" sz="2800" dirty="0"/>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i="1" dirty="0"/>
              <a:t>Virtual Organization:</a:t>
            </a:r>
            <a:endParaRPr lang="en-US" dirty="0"/>
          </a:p>
        </p:txBody>
      </p:sp>
      <p:sp>
        <p:nvSpPr>
          <p:cNvPr id="4" name="Content Placeholder 3"/>
          <p:cNvSpPr>
            <a:spLocks noGrp="1"/>
          </p:cNvSpPr>
          <p:nvPr>
            <p:ph idx="13"/>
          </p:nvPr>
        </p:nvSpPr>
        <p:spPr>
          <a:xfrm>
            <a:off x="457200" y="1869149"/>
            <a:ext cx="8229600" cy="1483652"/>
          </a:xfrm>
        </p:spPr>
        <p:txBody>
          <a:bodyPr>
            <a:normAutofit/>
          </a:bodyPr>
          <a:lstStyle/>
          <a:p>
            <a:pPr marL="0" indent="0">
              <a:buNone/>
            </a:pPr>
            <a:r>
              <a:rPr lang="en-US" sz="2400" dirty="0"/>
              <a:t>An organization that consists of a small core of full-time employees and outside specialists temporarily hired as needed to work on projects.</a:t>
            </a:r>
          </a:p>
        </p:txBody>
      </p:sp>
      <p:pic>
        <p:nvPicPr>
          <p:cNvPr id="5" name="Picture 4">
            <a:extLst>
              <a:ext uri="{FF2B5EF4-FFF2-40B4-BE49-F238E27FC236}">
                <a16:creationId xmlns:a16="http://schemas.microsoft.com/office/drawing/2014/main" id="{44D82FE0-80E6-8949-95C3-0642D929DBE6}"/>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7808778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 Types  </a:t>
            </a:r>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i="1" dirty="0"/>
              <a:t>Network Organization:</a:t>
            </a:r>
            <a:r>
              <a:rPr lang="en-US" sz="2800" i="1" dirty="0"/>
              <a:t> </a:t>
            </a:r>
          </a:p>
        </p:txBody>
      </p:sp>
      <p:sp>
        <p:nvSpPr>
          <p:cNvPr id="4" name="Content Placeholder 3"/>
          <p:cNvSpPr>
            <a:spLocks noGrp="1"/>
          </p:cNvSpPr>
          <p:nvPr>
            <p:ph idx="13"/>
          </p:nvPr>
        </p:nvSpPr>
        <p:spPr>
          <a:xfrm>
            <a:off x="457200" y="1869148"/>
            <a:ext cx="8229600" cy="1864651"/>
          </a:xfrm>
        </p:spPr>
        <p:txBody>
          <a:bodyPr/>
          <a:lstStyle/>
          <a:p>
            <a:pPr marL="0" indent="0">
              <a:buNone/>
            </a:pPr>
            <a:r>
              <a:rPr lang="en-US" dirty="0"/>
              <a:t>An organization that uses its own employees to do some work activities and networks of outside suppliers to provide other needed product components or work processes.</a:t>
            </a:r>
          </a:p>
          <a:p>
            <a:pPr marL="0" indent="0">
              <a:buNone/>
            </a:pPr>
            <a:endParaRPr lang="en-US" dirty="0"/>
          </a:p>
          <a:p>
            <a:pPr marL="0" indent="0">
              <a:buNone/>
            </a:pPr>
            <a:r>
              <a:rPr lang="en-US" dirty="0"/>
              <a:t>Example: Ericsson contracts R&amp;D and manufacturing </a:t>
            </a:r>
          </a:p>
        </p:txBody>
      </p:sp>
      <p:sp>
        <p:nvSpPr>
          <p:cNvPr id="5" name="Content Placeholder 4"/>
          <p:cNvSpPr>
            <a:spLocks noGrp="1"/>
          </p:cNvSpPr>
          <p:nvPr>
            <p:ph idx="14"/>
          </p:nvPr>
        </p:nvSpPr>
        <p:spPr>
          <a:xfrm>
            <a:off x="457200" y="3962400"/>
            <a:ext cx="8229600" cy="1371600"/>
          </a:xfrm>
        </p:spPr>
        <p:txBody>
          <a:bodyPr/>
          <a:lstStyle/>
          <a:p>
            <a:pPr lvl="1">
              <a:buSzPct val="100000"/>
            </a:pPr>
            <a:r>
              <a:rPr lang="en-US" dirty="0"/>
              <a:t>Concentrate on what they do best and contract out other activities to companies that can do those activities best.</a:t>
            </a:r>
          </a:p>
        </p:txBody>
      </p:sp>
      <p:pic>
        <p:nvPicPr>
          <p:cNvPr id="6" name="Picture 5">
            <a:extLst>
              <a:ext uri="{FF2B5EF4-FFF2-40B4-BE49-F238E27FC236}">
                <a16:creationId xmlns:a16="http://schemas.microsoft.com/office/drawing/2014/main" id="{291304A8-5F8E-2D4B-8BAE-FB29073A1350}"/>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0505643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a:t>
            </a:r>
          </a:p>
        </p:txBody>
      </p:sp>
      <p:sp>
        <p:nvSpPr>
          <p:cNvPr id="3" name="Content Placeholder 2"/>
          <p:cNvSpPr>
            <a:spLocks noGrp="1"/>
          </p:cNvSpPr>
          <p:nvPr>
            <p:ph idx="1"/>
          </p:nvPr>
        </p:nvSpPr>
        <p:spPr/>
        <p:txBody>
          <a:bodyPr>
            <a:normAutofit lnSpcReduction="10000"/>
          </a:bodyPr>
          <a:lstStyle/>
          <a:p>
            <a:pPr marL="256032" lvl="1" indent="-256032">
              <a:spcBef>
                <a:spcPts val="1500"/>
              </a:spcBef>
              <a:buSzPct val="100000"/>
              <a:buNone/>
            </a:pPr>
            <a:r>
              <a:rPr lang="en-US" sz="2800" b="1" i="1" dirty="0"/>
              <a:t>Learning Organization:</a:t>
            </a:r>
            <a:r>
              <a:rPr lang="en-US" sz="2800" i="1" dirty="0"/>
              <a:t> </a:t>
            </a:r>
          </a:p>
        </p:txBody>
      </p:sp>
      <p:sp>
        <p:nvSpPr>
          <p:cNvPr id="4" name="Content Placeholder 3"/>
          <p:cNvSpPr>
            <a:spLocks noGrp="1"/>
          </p:cNvSpPr>
          <p:nvPr>
            <p:ph idx="13"/>
          </p:nvPr>
        </p:nvSpPr>
        <p:spPr>
          <a:xfrm>
            <a:off x="457200" y="1869148"/>
            <a:ext cx="8229600" cy="2999413"/>
          </a:xfrm>
        </p:spPr>
        <p:txBody>
          <a:bodyPr>
            <a:normAutofit/>
          </a:bodyPr>
          <a:lstStyle/>
          <a:p>
            <a:pPr marL="0" indent="0">
              <a:buNone/>
            </a:pPr>
            <a:r>
              <a:rPr lang="en-US" dirty="0"/>
              <a:t>An organization that has developed the capacity to continuously learn, adapt, and change.</a:t>
            </a:r>
          </a:p>
          <a:p>
            <a:pPr marL="0" indent="0">
              <a:buNone/>
            </a:pPr>
            <a:endParaRPr lang="en-US" dirty="0"/>
          </a:p>
          <a:p>
            <a:pPr marL="0" indent="0">
              <a:buNone/>
            </a:pPr>
            <a:r>
              <a:rPr lang="en-US" dirty="0"/>
              <a:t>Sharing of information and collaboration </a:t>
            </a:r>
          </a:p>
          <a:p>
            <a:pPr marL="0" indent="0">
              <a:buNone/>
            </a:pPr>
            <a:r>
              <a:rPr lang="en-US" dirty="0"/>
              <a:t>Empowered teams and employees </a:t>
            </a:r>
          </a:p>
        </p:txBody>
      </p:sp>
      <p:pic>
        <p:nvPicPr>
          <p:cNvPr id="5" name="Picture 4">
            <a:extLst>
              <a:ext uri="{FF2B5EF4-FFF2-40B4-BE49-F238E27FC236}">
                <a16:creationId xmlns:a16="http://schemas.microsoft.com/office/drawing/2014/main" id="{B15798C9-0CB8-4648-8D56-11520A5FB8EB}"/>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37072064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a:t>
            </a:r>
          </a:p>
        </p:txBody>
      </p:sp>
      <p:graphicFrame>
        <p:nvGraphicFramePr>
          <p:cNvPr id="4" name="Table 3"/>
          <p:cNvGraphicFramePr>
            <a:graphicFrameLocks noGrp="1"/>
          </p:cNvGraphicFramePr>
          <p:nvPr/>
        </p:nvGraphicFramePr>
        <p:xfrm>
          <a:off x="457200" y="1397000"/>
          <a:ext cx="8305800" cy="4607560"/>
        </p:xfrm>
        <a:graphic>
          <a:graphicData uri="http://schemas.openxmlformats.org/drawingml/2006/table">
            <a:tbl>
              <a:tblPr firstRow="1" bandRow="1">
                <a:tableStyleId>{2D5ABB26-0587-4C30-8999-92F81FD0307C}</a:tableStyleId>
              </a:tblPr>
              <a:tblGrid>
                <a:gridCol w="1773382">
                  <a:extLst>
                    <a:ext uri="{9D8B030D-6E8A-4147-A177-3AD203B41FA5}">
                      <a16:colId xmlns:a16="http://schemas.microsoft.com/office/drawing/2014/main" val="20000"/>
                    </a:ext>
                  </a:extLst>
                </a:gridCol>
                <a:gridCol w="6532418">
                  <a:extLst>
                    <a:ext uri="{9D8B030D-6E8A-4147-A177-3AD203B41FA5}">
                      <a16:colId xmlns:a16="http://schemas.microsoft.com/office/drawing/2014/main" val="20001"/>
                    </a:ext>
                  </a:extLst>
                </a:gridCol>
              </a:tblGrid>
              <a:tr h="370840">
                <a:tc>
                  <a:txBody>
                    <a:bodyPr/>
                    <a:lstStyle/>
                    <a:p>
                      <a:r>
                        <a:rPr lang="en-US" sz="1500" b="1" kern="1200" baseline="0" dirty="0">
                          <a:solidFill>
                            <a:schemeClr val="tx1"/>
                          </a:solidFill>
                          <a:latin typeface="+mn-lt"/>
                          <a:ea typeface="+mn-ea"/>
                          <a:cs typeface="+mn-cs"/>
                        </a:rPr>
                        <a:t>Team Structure</a:t>
                      </a:r>
                      <a:endParaRPr lang="en-US"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228600" indent="-228600">
                        <a:spcBef>
                          <a:spcPts val="600"/>
                        </a:spcBef>
                        <a:buFont typeface="Arial" pitchFamily="34" charset="0"/>
                        <a:buChar char="•"/>
                      </a:pPr>
                      <a:r>
                        <a:rPr lang="en-US" sz="1500" kern="1200" baseline="0" dirty="0">
                          <a:solidFill>
                            <a:schemeClr val="tx1"/>
                          </a:solidFill>
                          <a:latin typeface="+mn-lt"/>
                          <a:ea typeface="+mn-ea"/>
                          <a:cs typeface="+mn-cs"/>
                        </a:rPr>
                        <a:t>What it is:</a:t>
                      </a:r>
                    </a:p>
                    <a:p>
                      <a:pPr marL="228600" indent="-228600">
                        <a:spcBef>
                          <a:spcPts val="2500"/>
                        </a:spcBef>
                        <a:buFont typeface="Arial" pitchFamily="34" charset="0"/>
                        <a:buChar char="•"/>
                      </a:pPr>
                      <a:r>
                        <a:rPr lang="en-US" sz="1500" kern="1200" baseline="0" dirty="0">
                          <a:solidFill>
                            <a:schemeClr val="tx1"/>
                          </a:solidFill>
                          <a:latin typeface="+mn-lt"/>
                          <a:ea typeface="+mn-ea"/>
                          <a:cs typeface="+mn-cs"/>
                        </a:rPr>
                        <a:t>Advantages:</a:t>
                      </a:r>
                    </a:p>
                    <a:p>
                      <a:pPr marL="228600" indent="-228600">
                        <a:spcBef>
                          <a:spcPts val="2800"/>
                        </a:spcBef>
                        <a:buFont typeface="Arial" pitchFamily="34" charset="0"/>
                        <a:buChar char="•"/>
                      </a:pPr>
                      <a:r>
                        <a:rPr lang="en-US" sz="1500" kern="1200" baseline="0" dirty="0">
                          <a:solidFill>
                            <a:schemeClr val="tx1"/>
                          </a:solidFill>
                          <a:latin typeface="+mn-lt"/>
                          <a:ea typeface="+mn-ea"/>
                          <a:cs typeface="+mn-cs"/>
                        </a:rPr>
                        <a:t>Disadvantages:</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600"/>
                        </a:spcBef>
                      </a:pPr>
                      <a:r>
                        <a:rPr lang="en-US" sz="1500" kern="1200" baseline="0" dirty="0">
                          <a:solidFill>
                            <a:schemeClr val="tx1"/>
                          </a:solidFill>
                          <a:latin typeface="+mn-lt"/>
                          <a:ea typeface="+mn-ea"/>
                          <a:cs typeface="+mn-cs"/>
                        </a:rPr>
                        <a:t>A structure in which the entire organization is made up of work groups or teams.</a:t>
                      </a:r>
                    </a:p>
                    <a:p>
                      <a:pPr>
                        <a:spcBef>
                          <a:spcPts val="600"/>
                        </a:spcBef>
                      </a:pPr>
                      <a:r>
                        <a:rPr lang="en-US" sz="1500" kern="1200" baseline="0" dirty="0">
                          <a:solidFill>
                            <a:schemeClr val="tx1"/>
                          </a:solidFill>
                          <a:latin typeface="+mn-lt"/>
                          <a:ea typeface="+mn-ea"/>
                          <a:cs typeface="+mn-cs"/>
                        </a:rPr>
                        <a:t>Employees are more involved and empowered.</a:t>
                      </a:r>
                    </a:p>
                    <a:p>
                      <a:pPr>
                        <a:spcBef>
                          <a:spcPts val="600"/>
                        </a:spcBef>
                      </a:pPr>
                      <a:r>
                        <a:rPr lang="en-US" sz="1500" kern="1200" baseline="0" dirty="0">
                          <a:solidFill>
                            <a:schemeClr val="tx1"/>
                          </a:solidFill>
                          <a:latin typeface="+mn-lt"/>
                          <a:ea typeface="+mn-ea"/>
                          <a:cs typeface="+mn-cs"/>
                        </a:rPr>
                        <a:t>Reduced barriers among functional areas.</a:t>
                      </a:r>
                    </a:p>
                    <a:p>
                      <a:pPr>
                        <a:spcBef>
                          <a:spcPts val="600"/>
                        </a:spcBef>
                      </a:pPr>
                      <a:r>
                        <a:rPr lang="en-US" sz="1500" kern="1200" baseline="0" dirty="0">
                          <a:solidFill>
                            <a:schemeClr val="tx1"/>
                          </a:solidFill>
                          <a:latin typeface="+mn-lt"/>
                          <a:ea typeface="+mn-ea"/>
                          <a:cs typeface="+mn-cs"/>
                        </a:rPr>
                        <a:t>No clear chain of command.</a:t>
                      </a:r>
                    </a:p>
                    <a:p>
                      <a:pPr>
                        <a:spcBef>
                          <a:spcPts val="600"/>
                        </a:spcBef>
                      </a:pPr>
                      <a:r>
                        <a:rPr lang="en-US" sz="1500" kern="1200" baseline="0" dirty="0">
                          <a:solidFill>
                            <a:schemeClr val="tx1"/>
                          </a:solidFill>
                          <a:latin typeface="+mn-lt"/>
                          <a:ea typeface="+mn-ea"/>
                          <a:cs typeface="+mn-cs"/>
                        </a:rPr>
                        <a:t>Pressure on teams to perform.</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US" sz="1500" b="1" kern="1200" baseline="0" dirty="0">
                          <a:solidFill>
                            <a:schemeClr val="tx1"/>
                          </a:solidFill>
                          <a:latin typeface="+mn-lt"/>
                          <a:ea typeface="+mn-ea"/>
                          <a:cs typeface="+mn-cs"/>
                        </a:rPr>
                        <a:t>Matrix-Project Structure</a:t>
                      </a:r>
                      <a:endParaRPr lang="en-US" sz="15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pPr marL="228600" indent="-228600">
                        <a:spcBef>
                          <a:spcPts val="600"/>
                        </a:spcBef>
                        <a:buFont typeface="Arial" pitchFamily="34" charset="0"/>
                        <a:buChar char="•"/>
                      </a:pPr>
                      <a:r>
                        <a:rPr lang="en-US" sz="1500" kern="1200" baseline="0" dirty="0">
                          <a:solidFill>
                            <a:schemeClr val="tx1"/>
                          </a:solidFill>
                          <a:latin typeface="+mn-lt"/>
                          <a:ea typeface="+mn-ea"/>
                          <a:cs typeface="+mn-cs"/>
                        </a:rPr>
                        <a:t>What it is:</a:t>
                      </a:r>
                    </a:p>
                    <a:p>
                      <a:pPr marL="228600" indent="-228600">
                        <a:spcBef>
                          <a:spcPts val="8000"/>
                        </a:spcBef>
                        <a:buFont typeface="Arial" pitchFamily="34" charset="0"/>
                        <a:buChar char="•"/>
                      </a:pPr>
                      <a:r>
                        <a:rPr lang="en-US" sz="1500" kern="1200" baseline="0" dirty="0">
                          <a:solidFill>
                            <a:schemeClr val="tx1"/>
                          </a:solidFill>
                          <a:latin typeface="+mn-lt"/>
                          <a:ea typeface="+mn-ea"/>
                          <a:cs typeface="+mn-cs"/>
                        </a:rPr>
                        <a:t>Advantages:</a:t>
                      </a:r>
                    </a:p>
                    <a:p>
                      <a:pPr marL="228600" indent="-228600">
                        <a:spcBef>
                          <a:spcPts val="2000"/>
                        </a:spcBef>
                        <a:buFont typeface="Arial" pitchFamily="34" charset="0"/>
                        <a:buChar char="•"/>
                      </a:pPr>
                      <a:r>
                        <a:rPr lang="en-US" sz="1500" kern="1200" baseline="0" dirty="0">
                          <a:solidFill>
                            <a:schemeClr val="tx1"/>
                          </a:solidFill>
                          <a:latin typeface="+mn-lt"/>
                          <a:ea typeface="+mn-ea"/>
                          <a:cs typeface="+mn-cs"/>
                        </a:rPr>
                        <a:t>Disadvantages:</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600"/>
                        </a:spcBef>
                      </a:pPr>
                      <a:r>
                        <a:rPr lang="en-US" sz="1500" kern="1200" baseline="0" dirty="0">
                          <a:solidFill>
                            <a:schemeClr val="tx1"/>
                          </a:solidFill>
                          <a:latin typeface="+mn-lt"/>
                          <a:ea typeface="+mn-ea"/>
                          <a:cs typeface="+mn-cs"/>
                        </a:rPr>
                        <a:t>In a matrix structure, specialists from different functional areas are assigned to work on projects and then return to their areas when the project is completed. In a project structure, employees continuously work on projects. As one project is completed, employees move on to the next project.</a:t>
                      </a:r>
                    </a:p>
                    <a:p>
                      <a:pPr>
                        <a:spcBef>
                          <a:spcPts val="600"/>
                        </a:spcBef>
                      </a:pPr>
                      <a:r>
                        <a:rPr lang="en-US" sz="1500" kern="1200" baseline="0" dirty="0">
                          <a:solidFill>
                            <a:schemeClr val="tx1"/>
                          </a:solidFill>
                          <a:latin typeface="+mn-lt"/>
                          <a:ea typeface="+mn-ea"/>
                          <a:cs typeface="+mn-cs"/>
                        </a:rPr>
                        <a:t>Fluid and flexible design that can respond to environmental changes. Faster decision making.</a:t>
                      </a:r>
                    </a:p>
                    <a:p>
                      <a:pPr>
                        <a:spcBef>
                          <a:spcPts val="600"/>
                        </a:spcBef>
                      </a:pPr>
                      <a:endParaRPr lang="en-US" sz="1500" kern="1200" baseline="0" dirty="0">
                        <a:solidFill>
                          <a:schemeClr val="tx1"/>
                        </a:solidFill>
                        <a:latin typeface="+mn-lt"/>
                        <a:ea typeface="+mn-ea"/>
                        <a:cs typeface="+mn-cs"/>
                      </a:endParaRPr>
                    </a:p>
                    <a:p>
                      <a:pPr>
                        <a:spcBef>
                          <a:spcPts val="600"/>
                        </a:spcBef>
                      </a:pPr>
                      <a:r>
                        <a:rPr lang="en-US" sz="1500" kern="1200" baseline="0" dirty="0">
                          <a:solidFill>
                            <a:schemeClr val="tx1"/>
                          </a:solidFill>
                          <a:latin typeface="+mn-lt"/>
                          <a:ea typeface="+mn-ea"/>
                          <a:cs typeface="+mn-cs"/>
                        </a:rPr>
                        <a:t>Complexity of assigning people to projects. Task and personality conflicts.</a:t>
                      </a:r>
                      <a:endParaRPr lang="en-US" sz="15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pic>
        <p:nvPicPr>
          <p:cNvPr id="5" name="Picture 4">
            <a:extLst>
              <a:ext uri="{FF2B5EF4-FFF2-40B4-BE49-F238E27FC236}">
                <a16:creationId xmlns:a16="http://schemas.microsoft.com/office/drawing/2014/main" id="{C8D2DBF2-A411-D647-AE48-6B3C7B3C0014}"/>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11420830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Contemporary Organizational Designs </a:t>
            </a:r>
          </a:p>
        </p:txBody>
      </p:sp>
      <p:graphicFrame>
        <p:nvGraphicFramePr>
          <p:cNvPr id="4" name="Table 3"/>
          <p:cNvGraphicFramePr>
            <a:graphicFrameLocks noGrp="1"/>
          </p:cNvGraphicFramePr>
          <p:nvPr/>
        </p:nvGraphicFramePr>
        <p:xfrm>
          <a:off x="457200" y="1397000"/>
          <a:ext cx="8305800" cy="4607560"/>
        </p:xfrm>
        <a:graphic>
          <a:graphicData uri="http://schemas.openxmlformats.org/drawingml/2006/table">
            <a:tbl>
              <a:tblPr firstRow="1" bandRow="1">
                <a:tableStyleId>{2D5ABB26-0587-4C30-8999-92F81FD0307C}</a:tableStyleId>
              </a:tblPr>
              <a:tblGrid>
                <a:gridCol w="2022764">
                  <a:extLst>
                    <a:ext uri="{9D8B030D-6E8A-4147-A177-3AD203B41FA5}">
                      <a16:colId xmlns:a16="http://schemas.microsoft.com/office/drawing/2014/main" val="20000"/>
                    </a:ext>
                  </a:extLst>
                </a:gridCol>
                <a:gridCol w="6283036">
                  <a:extLst>
                    <a:ext uri="{9D8B030D-6E8A-4147-A177-3AD203B41FA5}">
                      <a16:colId xmlns:a16="http://schemas.microsoft.com/office/drawing/2014/main" val="20001"/>
                    </a:ext>
                  </a:extLst>
                </a:gridCol>
              </a:tblGrid>
              <a:tr h="370840">
                <a:tc>
                  <a:txBody>
                    <a:bodyPr/>
                    <a:lstStyle/>
                    <a:p>
                      <a:r>
                        <a:rPr lang="en-US" sz="1500" b="1" kern="1200" baseline="0" dirty="0" err="1">
                          <a:solidFill>
                            <a:schemeClr val="tx1"/>
                          </a:solidFill>
                          <a:latin typeface="+mn-lt"/>
                          <a:ea typeface="+mn-ea"/>
                          <a:cs typeface="+mn-cs"/>
                        </a:rPr>
                        <a:t>Boundaryless</a:t>
                      </a:r>
                      <a:r>
                        <a:rPr lang="en-US" sz="1500" b="1" kern="1200" baseline="0" dirty="0">
                          <a:solidFill>
                            <a:schemeClr val="tx1"/>
                          </a:solidFill>
                          <a:latin typeface="+mn-lt"/>
                          <a:ea typeface="+mn-ea"/>
                          <a:cs typeface="+mn-cs"/>
                        </a:rPr>
                        <a:t> Structure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228600" indent="-228600" algn="l" defTabSz="914400" rtl="0" eaLnBrk="1" latinLnBrk="0" hangingPunct="1">
                        <a:spcBef>
                          <a:spcPts val="600"/>
                        </a:spcBef>
                        <a:buFont typeface="Arial" pitchFamily="34" charset="0"/>
                        <a:buChar char="•"/>
                      </a:pPr>
                      <a:r>
                        <a:rPr lang="en-US" sz="1500" kern="1200" baseline="0" dirty="0">
                          <a:solidFill>
                            <a:schemeClr val="tx1"/>
                          </a:solidFill>
                          <a:latin typeface="+mn-lt"/>
                          <a:ea typeface="+mn-ea"/>
                          <a:cs typeface="+mn-cs"/>
                        </a:rPr>
                        <a:t>What it is:</a:t>
                      </a:r>
                    </a:p>
                    <a:p>
                      <a:pPr marL="228600" indent="-228600" algn="l" defTabSz="914400" rtl="0" eaLnBrk="1" latinLnBrk="0" hangingPunct="1">
                        <a:spcBef>
                          <a:spcPts val="2500"/>
                        </a:spcBef>
                        <a:buFont typeface="Arial" pitchFamily="34" charset="0"/>
                        <a:buChar char="•"/>
                      </a:pPr>
                      <a:r>
                        <a:rPr lang="en-US" sz="1500" kern="1200" baseline="0" dirty="0">
                          <a:solidFill>
                            <a:schemeClr val="tx1"/>
                          </a:solidFill>
                          <a:latin typeface="+mn-lt"/>
                          <a:ea typeface="+mn-ea"/>
                          <a:cs typeface="+mn-cs"/>
                        </a:rPr>
                        <a:t>Advantages:</a:t>
                      </a:r>
                    </a:p>
                    <a:p>
                      <a:pPr marL="228600" indent="-228600" algn="l" defTabSz="914400" rtl="0" eaLnBrk="1" latinLnBrk="0" hangingPunct="1">
                        <a:spcBef>
                          <a:spcPts val="3000"/>
                        </a:spcBef>
                        <a:buFont typeface="Arial" pitchFamily="34" charset="0"/>
                        <a:buChar char="•"/>
                      </a:pPr>
                      <a:r>
                        <a:rPr lang="en-US" sz="1500" kern="1200" baseline="0" dirty="0">
                          <a:solidFill>
                            <a:schemeClr val="tx1"/>
                          </a:solidFill>
                          <a:latin typeface="+mn-lt"/>
                          <a:ea typeface="+mn-ea"/>
                          <a:cs typeface="+mn-cs"/>
                        </a:rPr>
                        <a:t>Disadvantages: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600"/>
                        </a:spcBef>
                      </a:pPr>
                      <a:r>
                        <a:rPr lang="en-US" sz="1500" kern="1200" baseline="0" dirty="0">
                          <a:solidFill>
                            <a:schemeClr val="tx1"/>
                          </a:solidFill>
                          <a:latin typeface="+mn-lt"/>
                          <a:ea typeface="+mn-ea"/>
                          <a:cs typeface="+mn-cs"/>
                        </a:rPr>
                        <a:t>A structure not defined by or limited to artificial horizontal, vertical, or external boundaries; includes </a:t>
                      </a:r>
                      <a:r>
                        <a:rPr lang="en-US" sz="1500" i="1" kern="1200" baseline="0" dirty="0">
                          <a:solidFill>
                            <a:schemeClr val="tx1"/>
                          </a:solidFill>
                          <a:latin typeface="+mn-lt"/>
                          <a:ea typeface="+mn-ea"/>
                          <a:cs typeface="+mn-cs"/>
                        </a:rPr>
                        <a:t>virtual</a:t>
                      </a:r>
                      <a:r>
                        <a:rPr lang="en-US" sz="1500" kern="1200" baseline="0" dirty="0">
                          <a:solidFill>
                            <a:schemeClr val="tx1"/>
                          </a:solidFill>
                          <a:latin typeface="+mn-lt"/>
                          <a:ea typeface="+mn-ea"/>
                          <a:cs typeface="+mn-cs"/>
                        </a:rPr>
                        <a:t> and </a:t>
                      </a:r>
                      <a:r>
                        <a:rPr lang="en-US" sz="1500" i="1" kern="1200" baseline="0" dirty="0">
                          <a:solidFill>
                            <a:schemeClr val="tx1"/>
                          </a:solidFill>
                          <a:latin typeface="+mn-lt"/>
                          <a:ea typeface="+mn-ea"/>
                          <a:cs typeface="+mn-cs"/>
                        </a:rPr>
                        <a:t>network</a:t>
                      </a:r>
                      <a:r>
                        <a:rPr lang="en-US" sz="1500" kern="1200" baseline="0" dirty="0">
                          <a:solidFill>
                            <a:schemeClr val="tx1"/>
                          </a:solidFill>
                          <a:latin typeface="+mn-lt"/>
                          <a:ea typeface="+mn-ea"/>
                          <a:cs typeface="+mn-cs"/>
                        </a:rPr>
                        <a:t> types of organizations.</a:t>
                      </a:r>
                    </a:p>
                    <a:p>
                      <a:pPr>
                        <a:spcBef>
                          <a:spcPts val="600"/>
                        </a:spcBef>
                      </a:pPr>
                      <a:r>
                        <a:rPr lang="en-US" sz="1500" kern="1200" baseline="0" dirty="0">
                          <a:solidFill>
                            <a:schemeClr val="tx1"/>
                          </a:solidFill>
                          <a:latin typeface="+mn-lt"/>
                          <a:ea typeface="+mn-ea"/>
                          <a:cs typeface="+mn-cs"/>
                        </a:rPr>
                        <a:t>Highly flexible and responsive.</a:t>
                      </a:r>
                    </a:p>
                    <a:p>
                      <a:pPr>
                        <a:spcBef>
                          <a:spcPts val="600"/>
                        </a:spcBef>
                      </a:pPr>
                      <a:r>
                        <a:rPr lang="en-US" sz="1500" kern="1200" baseline="0" dirty="0">
                          <a:solidFill>
                            <a:schemeClr val="tx1"/>
                          </a:solidFill>
                          <a:latin typeface="+mn-lt"/>
                          <a:ea typeface="+mn-ea"/>
                          <a:cs typeface="+mn-cs"/>
                        </a:rPr>
                        <a:t>Utilizes talent wherever it’s found.</a:t>
                      </a:r>
                    </a:p>
                    <a:p>
                      <a:pPr>
                        <a:spcBef>
                          <a:spcPts val="600"/>
                        </a:spcBef>
                      </a:pPr>
                      <a:r>
                        <a:rPr lang="en-US" sz="1500" kern="1200" baseline="0" dirty="0">
                          <a:solidFill>
                            <a:schemeClr val="tx1"/>
                          </a:solidFill>
                          <a:latin typeface="+mn-lt"/>
                          <a:ea typeface="+mn-ea"/>
                          <a:cs typeface="+mn-cs"/>
                        </a:rPr>
                        <a:t>Lack of control.</a:t>
                      </a:r>
                    </a:p>
                    <a:p>
                      <a:pPr>
                        <a:spcBef>
                          <a:spcPts val="600"/>
                        </a:spcBef>
                      </a:pPr>
                      <a:r>
                        <a:rPr lang="en-US" sz="1500" kern="1200" baseline="0" dirty="0">
                          <a:solidFill>
                            <a:schemeClr val="tx1"/>
                          </a:solidFill>
                          <a:latin typeface="+mn-lt"/>
                          <a:ea typeface="+mn-ea"/>
                          <a:cs typeface="+mn-cs"/>
                        </a:rPr>
                        <a:t>Communication difficulties.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algn="l" defTabSz="914400" rtl="0" eaLnBrk="1" latinLnBrk="0" hangingPunct="1"/>
                      <a:r>
                        <a:rPr lang="en-US" sz="1500" b="1" kern="1200" baseline="0" dirty="0">
                          <a:solidFill>
                            <a:schemeClr val="tx1"/>
                          </a:solidFill>
                          <a:latin typeface="+mn-lt"/>
                          <a:ea typeface="+mn-ea"/>
                          <a:cs typeface="+mn-cs"/>
                        </a:rPr>
                        <a:t>Learning Structure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Blank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pPr marL="228600" indent="-228600" algn="l" defTabSz="914400" rtl="0" eaLnBrk="1" latinLnBrk="0" hangingPunct="1">
                        <a:spcBef>
                          <a:spcPts val="600"/>
                        </a:spcBef>
                        <a:buFont typeface="Arial" pitchFamily="34" charset="0"/>
                        <a:buChar char="•"/>
                      </a:pPr>
                      <a:r>
                        <a:rPr lang="en-US" sz="1500" kern="1200" baseline="0" dirty="0">
                          <a:solidFill>
                            <a:schemeClr val="tx1"/>
                          </a:solidFill>
                          <a:latin typeface="+mn-lt"/>
                          <a:ea typeface="+mn-ea"/>
                          <a:cs typeface="+mn-cs"/>
                        </a:rPr>
                        <a:t>What it is:</a:t>
                      </a:r>
                    </a:p>
                    <a:p>
                      <a:pPr marL="228600" indent="-228600" algn="l" defTabSz="914400" rtl="0" eaLnBrk="1" latinLnBrk="0" hangingPunct="1">
                        <a:spcBef>
                          <a:spcPts val="2500"/>
                        </a:spcBef>
                        <a:buFont typeface="Arial" pitchFamily="34" charset="0"/>
                        <a:buChar char="•"/>
                      </a:pPr>
                      <a:r>
                        <a:rPr lang="en-US" sz="1500" kern="1200" baseline="0" dirty="0">
                          <a:solidFill>
                            <a:schemeClr val="tx1"/>
                          </a:solidFill>
                          <a:latin typeface="+mn-lt"/>
                          <a:ea typeface="+mn-ea"/>
                          <a:cs typeface="+mn-cs"/>
                        </a:rPr>
                        <a:t>Advantages:</a:t>
                      </a:r>
                    </a:p>
                    <a:p>
                      <a:pPr marL="228600" indent="-228600" algn="l" defTabSz="914400" rtl="0" eaLnBrk="1" latinLnBrk="0" hangingPunct="1">
                        <a:spcBef>
                          <a:spcPts val="2500"/>
                        </a:spcBef>
                        <a:buFont typeface="Arial" pitchFamily="34" charset="0"/>
                        <a:buChar char="•"/>
                      </a:pPr>
                      <a:r>
                        <a:rPr lang="en-US" sz="1500" kern="1200" baseline="0" dirty="0">
                          <a:solidFill>
                            <a:schemeClr val="tx1"/>
                          </a:solidFill>
                          <a:latin typeface="+mn-lt"/>
                          <a:ea typeface="+mn-ea"/>
                          <a:cs typeface="+mn-cs"/>
                        </a:rPr>
                        <a:t>Disadvantages: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Bef>
                          <a:spcPts val="600"/>
                        </a:spcBef>
                      </a:pPr>
                      <a:r>
                        <a:rPr lang="en-US" sz="1500" kern="1200" baseline="0" dirty="0">
                          <a:solidFill>
                            <a:schemeClr val="tx1"/>
                          </a:solidFill>
                          <a:latin typeface="+mn-lt"/>
                          <a:ea typeface="+mn-ea"/>
                          <a:cs typeface="+mn-cs"/>
                        </a:rPr>
                        <a:t>A structure in which employees continually acquire and share new knowledge and apply that knowledge.</a:t>
                      </a:r>
                    </a:p>
                    <a:p>
                      <a:pPr>
                        <a:spcBef>
                          <a:spcPts val="600"/>
                        </a:spcBef>
                      </a:pPr>
                      <a:r>
                        <a:rPr lang="en-US" sz="1500" kern="1200" baseline="0" dirty="0">
                          <a:solidFill>
                            <a:schemeClr val="tx1"/>
                          </a:solidFill>
                          <a:latin typeface="+mn-lt"/>
                          <a:ea typeface="+mn-ea"/>
                          <a:cs typeface="+mn-cs"/>
                        </a:rPr>
                        <a:t>Sharing of knowledge throughout organization. Sustainable source of competitive advantage.</a:t>
                      </a:r>
                    </a:p>
                    <a:p>
                      <a:pPr>
                        <a:spcBef>
                          <a:spcPts val="600"/>
                        </a:spcBef>
                      </a:pPr>
                      <a:r>
                        <a:rPr lang="en-US" sz="1500" kern="1200" baseline="0" dirty="0">
                          <a:solidFill>
                            <a:schemeClr val="tx1"/>
                          </a:solidFill>
                          <a:latin typeface="+mn-lt"/>
                          <a:ea typeface="+mn-ea"/>
                          <a:cs typeface="+mn-cs"/>
                        </a:rPr>
                        <a:t>Reluctance on part of employees to share knowledge for fear of losing their power.</a:t>
                      </a:r>
                    </a:p>
                    <a:p>
                      <a:pPr>
                        <a:spcBef>
                          <a:spcPts val="600"/>
                        </a:spcBef>
                      </a:pPr>
                      <a:r>
                        <a:rPr lang="en-US" sz="1500" kern="1200" baseline="0" dirty="0">
                          <a:solidFill>
                            <a:schemeClr val="tx1"/>
                          </a:solidFill>
                          <a:latin typeface="+mn-lt"/>
                          <a:ea typeface="+mn-ea"/>
                          <a:cs typeface="+mn-cs"/>
                        </a:rPr>
                        <a:t>Large numbers of experienced employees on the verge of retiring.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pic>
        <p:nvPicPr>
          <p:cNvPr id="5" name="Picture 4">
            <a:extLst>
              <a:ext uri="{FF2B5EF4-FFF2-40B4-BE49-F238E27FC236}">
                <a16:creationId xmlns:a16="http://schemas.microsoft.com/office/drawing/2014/main" id="{C9DFA8E7-6923-314A-A507-E95891D804C8}"/>
              </a:ext>
            </a:extLst>
          </p:cNvPr>
          <p:cNvPicPr>
            <a:picLocks noChangeAspect="1"/>
          </p:cNvPicPr>
          <p:nvPr/>
        </p:nvPicPr>
        <p:blipFill>
          <a:blip r:embed="rId3"/>
          <a:stretch>
            <a:fillRect/>
          </a:stretch>
        </p:blipFill>
        <p:spPr>
          <a:xfrm>
            <a:off x="93252" y="6440742"/>
            <a:ext cx="5495890" cy="417258"/>
          </a:xfrm>
          <a:prstGeom prst="rect">
            <a:avLst/>
          </a:prstGeom>
        </p:spPr>
      </p:pic>
    </p:spTree>
    <p:extLst>
      <p:ext uri="{BB962C8B-B14F-4D97-AF65-F5344CB8AC3E}">
        <p14:creationId xmlns:p14="http://schemas.microsoft.com/office/powerpoint/2010/main" val="23833835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5BDF8-B7CD-D54F-BC86-2A0C8327ACD2}"/>
              </a:ext>
            </a:extLst>
          </p:cNvPr>
          <p:cNvSpPr>
            <a:spLocks noGrp="1"/>
          </p:cNvSpPr>
          <p:nvPr>
            <p:ph type="title"/>
          </p:nvPr>
        </p:nvSpPr>
        <p:spPr/>
        <p:txBody>
          <a:bodyPr/>
          <a:lstStyle/>
          <a:p>
            <a:r>
              <a:rPr lang="en-CA" dirty="0"/>
              <a:t>NEXT CLASS </a:t>
            </a:r>
          </a:p>
        </p:txBody>
      </p:sp>
      <p:sp>
        <p:nvSpPr>
          <p:cNvPr id="3" name="Content Placeholder 2">
            <a:extLst>
              <a:ext uri="{FF2B5EF4-FFF2-40B4-BE49-F238E27FC236}">
                <a16:creationId xmlns:a16="http://schemas.microsoft.com/office/drawing/2014/main" id="{583E3072-6671-F84B-A6A1-35D7F0EC79BF}"/>
              </a:ext>
            </a:extLst>
          </p:cNvPr>
          <p:cNvSpPr>
            <a:spLocks noGrp="1"/>
          </p:cNvSpPr>
          <p:nvPr>
            <p:ph idx="1"/>
          </p:nvPr>
        </p:nvSpPr>
        <p:spPr/>
        <p:txBody>
          <a:bodyPr/>
          <a:lstStyle/>
          <a:p>
            <a:r>
              <a:rPr lang="en-CA" dirty="0"/>
              <a:t>INDIVIDUAL PROJECT </a:t>
            </a:r>
          </a:p>
          <a:p>
            <a:r>
              <a:rPr lang="en-CA" dirty="0"/>
              <a:t>CHAPTER 12 &amp;13 </a:t>
            </a:r>
          </a:p>
        </p:txBody>
      </p:sp>
    </p:spTree>
    <p:extLst>
      <p:ext uri="{BB962C8B-B14F-4D97-AF65-F5344CB8AC3E}">
        <p14:creationId xmlns:p14="http://schemas.microsoft.com/office/powerpoint/2010/main" val="1272804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271</TotalTime>
  <Words>1939</Words>
  <Application>Microsoft Office PowerPoint</Application>
  <PresentationFormat>On-screen Show (4:3)</PresentationFormat>
  <Paragraphs>342</Paragraphs>
  <Slides>46</Slides>
  <Notes>39</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ADM 1100 Introduction to business management  October 31 </vt:lpstr>
      <vt:lpstr>Agenda </vt:lpstr>
      <vt:lpstr>CHAPTER 11</vt:lpstr>
      <vt:lpstr>Defining Organizational Structure </vt:lpstr>
      <vt:lpstr>Figure 8.1 Organizing viewed in relationship with the other management functions.</vt:lpstr>
      <vt:lpstr>Defining Organizational Structure </vt:lpstr>
      <vt:lpstr>Defining Organizational Structure </vt:lpstr>
      <vt:lpstr>Purposes  of Organizing</vt:lpstr>
      <vt:lpstr>Economies and Diseconomies of Work Specialization</vt:lpstr>
      <vt:lpstr>Defining Organizational Structure </vt:lpstr>
      <vt:lpstr>The Five Common Forms of Departmentalization </vt:lpstr>
      <vt:lpstr>Defining Organizational Structure </vt:lpstr>
      <vt:lpstr>Defining Organizational Structure)</vt:lpstr>
      <vt:lpstr>Defining Organizational Structure </vt:lpstr>
      <vt:lpstr>Acceptance Theory of Authority </vt:lpstr>
      <vt:lpstr>Defining Organizational Structure – forms of authority </vt:lpstr>
      <vt:lpstr>Defining Organizational Structure </vt:lpstr>
      <vt:lpstr>Defining Organizational Structure </vt:lpstr>
      <vt:lpstr>Defining Organizational Structure  </vt:lpstr>
      <vt:lpstr>Defining Organizational Structure </vt:lpstr>
      <vt:lpstr>Centralization or Decentralization</vt:lpstr>
      <vt:lpstr>Defining Organizational Structure </vt:lpstr>
      <vt:lpstr>Defining Organizational Structure </vt:lpstr>
      <vt:lpstr>Mechanistic and Organic Structures </vt:lpstr>
      <vt:lpstr>Mechanistic and Organic Structures </vt:lpstr>
      <vt:lpstr>Mechanistic versus Organic Organization</vt:lpstr>
      <vt:lpstr>Contingency Factors Affecting Structural Choice </vt:lpstr>
      <vt:lpstr>Contingency Factors Affecting Structural Choice </vt:lpstr>
      <vt:lpstr>Contingency Factors Affecting Structural Choice </vt:lpstr>
      <vt:lpstr>Woodward’s Findings on Technology, Structure, and Effectiveness</vt:lpstr>
      <vt:lpstr>Contingency Factors Affecting Structural Choice </vt:lpstr>
      <vt:lpstr>Traditional Organizational Designs </vt:lpstr>
      <vt:lpstr>Common Organizational Designs </vt:lpstr>
      <vt:lpstr>Traditional Organizational Designs</vt:lpstr>
      <vt:lpstr>Contemporary Organizational Designs </vt:lpstr>
      <vt:lpstr>Contemporary Organizational Designs </vt:lpstr>
      <vt:lpstr>Contemporary Organizational Designs </vt:lpstr>
      <vt:lpstr>Example of a Matrix Organization</vt:lpstr>
      <vt:lpstr>Contemporary Organizational Designs </vt:lpstr>
      <vt:lpstr>Contemporary Organizational Designs </vt:lpstr>
      <vt:lpstr>Contemporary Organizational Designs - Types </vt:lpstr>
      <vt:lpstr>Contemporary Organizational Designs – Types  </vt:lpstr>
      <vt:lpstr>Contemporary Organizational Designs </vt:lpstr>
      <vt:lpstr>Contemporary Organizational Designs </vt:lpstr>
      <vt:lpstr>Contemporary Organizational Designs </vt:lpstr>
      <vt:lpstr>NEXT CLASS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Ghazzawi</dc:creator>
  <cp:lastModifiedBy>Nolan Evans</cp:lastModifiedBy>
  <cp:revision>44</cp:revision>
  <dcterms:created xsi:type="dcterms:W3CDTF">2018-10-30T22:54:37Z</dcterms:created>
  <dcterms:modified xsi:type="dcterms:W3CDTF">2020-02-04T17:00:41Z</dcterms:modified>
</cp:coreProperties>
</file>