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4120" r:id="rId1"/>
  </p:sldMasterIdLst>
  <p:notesMasterIdLst>
    <p:notesMasterId r:id="rId8"/>
  </p:notesMasterIdLst>
  <p:sldIdLst>
    <p:sldId id="264" r:id="rId2"/>
    <p:sldId id="257" r:id="rId3"/>
    <p:sldId id="258" r:id="rId4"/>
    <p:sldId id="260" r:id="rId5"/>
    <p:sldId id="263" r:id="rId6"/>
    <p:sldId id="262" r:id="rId7"/>
  </p:sldIdLst>
  <p:sldSz cx="9144000" cy="5143500" type="screen16x9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21" autoAdjust="0"/>
    <p:restoredTop sz="87661" autoAdjust="0"/>
  </p:normalViewPr>
  <p:slideViewPr>
    <p:cSldViewPr>
      <p:cViewPr varScale="1">
        <p:scale>
          <a:sx n="105" d="100"/>
          <a:sy n="105" d="100"/>
        </p:scale>
        <p:origin x="-1072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A8ADFD5B-A66C-449C-B6E8-FB716D07777D}" type="datetimeFigureOut">
              <a:rPr lang="en-US" smtClean="0"/>
              <a:pPr/>
              <a:t>16-04-05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CA5D3BF3-D352-46FC-8343-31F56E6730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2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727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52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067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789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CA5D3BF3-D352-46FC-8343-31F56E6730E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79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87468"/>
            <a:ext cx="7315200" cy="1946269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874898"/>
            <a:ext cx="7315200" cy="85847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16-04-05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16-04-05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3179"/>
            <a:ext cx="7315200" cy="970194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898823"/>
            <a:ext cx="7315200" cy="82382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AE5B-B07C-441A-8026-C23A427A74DC}" type="datetime1">
              <a:rPr lang="en-US" smtClean="0"/>
              <a:pPr/>
              <a:t>16-04-05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16-04-05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158537"/>
            <a:ext cx="7315200" cy="865573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057400"/>
            <a:ext cx="3566160" cy="2695194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057401"/>
            <a:ext cx="3566160" cy="2696765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057400"/>
            <a:ext cx="3364992" cy="46634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057400"/>
            <a:ext cx="3362062" cy="46634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16-04-05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158537"/>
            <a:ext cx="7315200" cy="865573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2537460"/>
            <a:ext cx="3566160" cy="2215134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2537460"/>
            <a:ext cx="3566160" cy="2215134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ADB5D-B7A0-47E3-AD2D-B1A6F8614213}" type="datetime1">
              <a:rPr lang="en-US" smtClean="0"/>
              <a:pPr/>
              <a:t>16-04-05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8126-03FC-49C0-B9B8-2B561CCC3D90}" type="datetime1">
              <a:rPr lang="en-US" smtClean="0"/>
              <a:pPr/>
              <a:t>16-04-05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CB7D-F184-43C7-B6FD-03D728E1BBFF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69022"/>
            <a:ext cx="2950936" cy="1629761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370032"/>
            <a:ext cx="4207848" cy="3357461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045822"/>
            <a:ext cx="2950936" cy="168404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8198-4617-485E-9585-4840B69DBBA6}" type="datetime1">
              <a:rPr lang="en-US" smtClean="0"/>
              <a:pPr/>
              <a:t>16-04-05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71600"/>
            <a:ext cx="2953512" cy="1632204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1714500"/>
            <a:ext cx="4038600" cy="25146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044952"/>
            <a:ext cx="2953512" cy="16870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16-04-05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28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8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16-04-05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1" y="1370032"/>
            <a:ext cx="1492499" cy="3363341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370032"/>
            <a:ext cx="5241476" cy="3363341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16-04-05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430355"/>
            <a:ext cx="86236" cy="4292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430355"/>
            <a:ext cx="576072" cy="4292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158537"/>
            <a:ext cx="7315200" cy="8655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077375"/>
            <a:ext cx="7315200" cy="26546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411597"/>
            <a:ext cx="1189132" cy="2234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E4606EA6-EFEA-4C30-9264-4F9291A5780D}" type="datetime1">
              <a:rPr lang="en-US" smtClean="0"/>
              <a:pPr/>
              <a:t>16-04-05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6" y="411598"/>
            <a:ext cx="941203" cy="226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9" y="641968"/>
            <a:ext cx="2246489" cy="225920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21" r:id="rId1"/>
    <p:sldLayoutId id="2147484122" r:id="rId2"/>
    <p:sldLayoutId id="2147484123" r:id="rId3"/>
    <p:sldLayoutId id="2147484124" r:id="rId4"/>
    <p:sldLayoutId id="2147484125" r:id="rId5"/>
    <p:sldLayoutId id="2147484126" r:id="rId6"/>
    <p:sldLayoutId id="2147484127" r:id="rId7"/>
    <p:sldLayoutId id="2147484128" r:id="rId8"/>
    <p:sldLayoutId id="2147484129" r:id="rId9"/>
    <p:sldLayoutId id="2147484130" r:id="rId10"/>
    <p:sldLayoutId id="21474841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61950"/>
            <a:ext cx="7315200" cy="865573"/>
          </a:xfrm>
        </p:spPr>
        <p:txBody>
          <a:bodyPr>
            <a:normAutofit/>
          </a:bodyPr>
          <a:lstStyle/>
          <a:p>
            <a:r>
              <a:rPr lang="en-US" dirty="0" smtClean="0"/>
              <a:t>Mini Case 1: Linear Regression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4400" y="2038350"/>
            <a:ext cx="7010400" cy="269519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4000" dirty="0" smtClean="0"/>
              <a:t>The Benefits of Excel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66443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28600" y="118110"/>
            <a:ext cx="8763000" cy="1005840"/>
          </a:xfrm>
        </p:spPr>
        <p:txBody>
          <a:bodyPr>
            <a:noAutofit/>
          </a:bodyPr>
          <a:lstStyle>
            <a:extLst/>
          </a:lstStyle>
          <a:p>
            <a:r>
              <a:rPr lang="en-US" sz="3600" dirty="0" smtClean="0"/>
              <a:t>MINI CASE 1: Linear Regression - Results</a:t>
            </a:r>
            <a:endParaRPr lang="en-US" sz="3600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304800" y="1962151"/>
            <a:ext cx="5562600" cy="2285999"/>
          </a:xfrm>
        </p:spPr>
        <p:txBody>
          <a:bodyPr>
            <a:normAutofit/>
          </a:bodyPr>
          <a:lstStyle>
            <a:extLst/>
          </a:lstStyle>
          <a:p>
            <a:pPr>
              <a:buClr>
                <a:schemeClr val="tx1"/>
              </a:buClr>
              <a:buFont typeface="Wingdings" charset="2"/>
              <a:buChar char="²"/>
            </a:pPr>
            <a:r>
              <a:rPr lang="en-US" dirty="0" smtClean="0"/>
              <a:t>Using Least Squares Regression</a:t>
            </a:r>
          </a:p>
          <a:p>
            <a:pPr>
              <a:buClrTx/>
              <a:buFont typeface="Wingdings" charset="2"/>
              <a:buChar char="²"/>
            </a:pPr>
            <a:r>
              <a:rPr lang="en-US" dirty="0" smtClean="0"/>
              <a:t>Y = A + </a:t>
            </a:r>
            <a:r>
              <a:rPr lang="en-US" dirty="0" smtClean="0"/>
              <a:t>BX : Y=685.65 + 7.28X</a:t>
            </a:r>
          </a:p>
          <a:p>
            <a:pPr>
              <a:buClrTx/>
              <a:buFont typeface="Wingdings" charset="2"/>
              <a:buChar char="²"/>
            </a:pPr>
            <a:r>
              <a:rPr lang="en-US" dirty="0" smtClean="0"/>
              <a:t>X=590</a:t>
            </a:r>
            <a:endParaRPr lang="en-US" dirty="0" smtClean="0"/>
          </a:p>
          <a:p>
            <a:pPr>
              <a:buClrTx/>
              <a:buFont typeface="Wingdings" charset="2"/>
              <a:buChar char="²"/>
            </a:pP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smtClean="0"/>
              <a:t>maintenance cost would be $</a:t>
            </a:r>
            <a:r>
              <a:rPr lang="en-US" dirty="0" smtClean="0"/>
              <a:t>4984.79, at </a:t>
            </a:r>
            <a:r>
              <a:rPr lang="en-US" dirty="0"/>
              <a:t>590 hours of </a:t>
            </a:r>
            <a:r>
              <a:rPr lang="en-US" dirty="0" smtClean="0"/>
              <a:t>activity</a:t>
            </a:r>
            <a:r>
              <a:rPr lang="en-US" dirty="0"/>
              <a:t>.</a:t>
            </a:r>
            <a:endParaRPr lang="en-US" dirty="0"/>
          </a:p>
        </p:txBody>
      </p:sp>
      <p:pic>
        <p:nvPicPr>
          <p:cNvPr id="5" name="Rounded Rectangl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562351"/>
            <a:ext cx="2057400" cy="1156217"/>
          </a:xfrm>
          <a:prstGeom prst="roundRect">
            <a:avLst>
              <a:gd name="adj" fmla="val 4815"/>
            </a:avLst>
          </a:prstGeom>
          <a:noFill/>
          <a:ln w="381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914400" y="361950"/>
            <a:ext cx="7315200" cy="865573"/>
          </a:xfrm>
        </p:spPr>
        <p:txBody>
          <a:bodyPr>
            <a:normAutofit/>
          </a:bodyPr>
          <a:lstStyle>
            <a:extLst/>
          </a:lstStyle>
          <a:p>
            <a:r>
              <a:rPr lang="en-US" dirty="0" smtClean="0"/>
              <a:t>Excel Software Benefits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quarter" idx="13"/>
          </p:nvPr>
        </p:nvSpPr>
        <p:spPr>
          <a:xfrm>
            <a:off x="533400" y="1123950"/>
            <a:ext cx="6477000" cy="3200400"/>
          </a:xfrm>
        </p:spPr>
        <p:txBody>
          <a:bodyPr anchor="ctr"/>
          <a:lstStyle>
            <a:extLst/>
          </a:lstStyle>
          <a:p>
            <a:pPr marL="274320" lvl="1"/>
            <a:r>
              <a:rPr lang="en-US" dirty="0" smtClean="0"/>
              <a:t>Not time consuming  </a:t>
            </a:r>
            <a:endParaRPr lang="en-US" dirty="0" smtClean="0"/>
          </a:p>
          <a:p>
            <a:pPr marL="0" lvl="1" indent="0">
              <a:buNone/>
            </a:pPr>
            <a:endParaRPr lang="en-US" dirty="0" smtClean="0"/>
          </a:p>
          <a:p>
            <a:pPr marL="274320" lvl="1"/>
            <a:r>
              <a:rPr lang="en-US" dirty="0" smtClean="0"/>
              <a:t>Auto-Recalculation/Built-in Functions</a:t>
            </a:r>
          </a:p>
          <a:p>
            <a:pPr marL="274320" lvl="1"/>
            <a:endParaRPr lang="en-US" dirty="0" smtClean="0"/>
          </a:p>
          <a:p>
            <a:pPr marL="274320" lvl="1"/>
            <a:r>
              <a:rPr lang="en-US" dirty="0" smtClean="0"/>
              <a:t>Marginal </a:t>
            </a:r>
            <a:r>
              <a:rPr lang="en-US" dirty="0"/>
              <a:t>Error</a:t>
            </a:r>
          </a:p>
          <a:p>
            <a:pPr marL="274320" lvl="1"/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077200" cy="1047750"/>
          </a:xfrm>
        </p:spPr>
        <p:txBody>
          <a:bodyPr anchor="b">
            <a:normAutofit/>
          </a:bodyPr>
          <a:lstStyle>
            <a:extLst/>
          </a:lstStyle>
          <a:p>
            <a:r>
              <a:rPr lang="en-US" dirty="0" smtClean="0"/>
              <a:t>Time Efficiency 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sz="half" idx="2"/>
          </p:nvPr>
        </p:nvSpPr>
        <p:spPr>
          <a:xfrm>
            <a:off x="609600" y="1504950"/>
            <a:ext cx="7772400" cy="3067050"/>
          </a:xfrm>
        </p:spPr>
        <p:txBody>
          <a:bodyPr>
            <a:normAutofit/>
          </a:bodyPr>
          <a:lstStyle>
            <a:extLst/>
          </a:lstStyle>
          <a:p>
            <a:pPr marL="342900" indent="-342900">
              <a:buClr>
                <a:schemeClr val="bg1"/>
              </a:buClr>
              <a:buFont typeface="Wingdings" charset="2"/>
              <a:buChar char="q"/>
            </a:pPr>
            <a:r>
              <a:rPr lang="en-US" sz="2400" dirty="0" smtClean="0"/>
              <a:t>Calculates all numbers in a cell instead of manually calculating each part of the formula</a:t>
            </a:r>
          </a:p>
          <a:p>
            <a:pPr marL="342900" indent="-342900">
              <a:buClr>
                <a:schemeClr val="bg1"/>
              </a:buClr>
              <a:buFont typeface="Wingdings" charset="2"/>
              <a:buChar char="q"/>
            </a:pPr>
            <a:r>
              <a:rPr lang="en-US" sz="2400" dirty="0" smtClean="0"/>
              <a:t>Create new rows/columns of totals effortlessly </a:t>
            </a:r>
          </a:p>
          <a:p>
            <a:pPr marL="342900" indent="-342900">
              <a:buClr>
                <a:schemeClr val="bg1"/>
              </a:buClr>
              <a:buFont typeface="Wingdings" charset="2"/>
              <a:buChar char="q"/>
            </a:pPr>
            <a:r>
              <a:rPr lang="en-US" sz="2400" dirty="0" smtClean="0"/>
              <a:t>Millisecond calculations instead of Minutes</a:t>
            </a:r>
            <a:endParaRPr 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914400" y="361950"/>
            <a:ext cx="7315200" cy="865573"/>
          </a:xfrm>
        </p:spPr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Auto-Recalculation/ Built-in Functions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1000" y="1733550"/>
            <a:ext cx="83058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2"/>
              </a:buClr>
              <a:buFont typeface="Wingdings" charset="2"/>
              <a:buChar char="q"/>
            </a:pPr>
            <a:r>
              <a:rPr lang="en-US" sz="2400" dirty="0" smtClean="0"/>
              <a:t>Recalculate cells values that were affected by an error originally</a:t>
            </a:r>
          </a:p>
          <a:p>
            <a:pPr marL="285750" indent="-285750">
              <a:buClr>
                <a:schemeClr val="accent2"/>
              </a:buClr>
              <a:buFont typeface="Wingdings" charset="2"/>
              <a:buChar char="q"/>
            </a:pPr>
            <a:endParaRPr lang="en-US" sz="2400" dirty="0" smtClean="0"/>
          </a:p>
          <a:p>
            <a:pPr marL="285750" indent="-285750">
              <a:buClr>
                <a:schemeClr val="accent2"/>
              </a:buClr>
              <a:buFont typeface="Wingdings" charset="2"/>
              <a:buChar char="q"/>
            </a:pPr>
            <a:r>
              <a:rPr lang="en-US" sz="2400" dirty="0" smtClean="0"/>
              <a:t>Functions are programmed within software to avoid careless mistakes </a:t>
            </a:r>
            <a:endParaRPr lang="en-US" sz="2400" dirty="0"/>
          </a:p>
          <a:p>
            <a:pPr marL="342900" indent="-342900">
              <a:buClr>
                <a:schemeClr val="accent2"/>
              </a:buClr>
              <a:buFont typeface="Wingdings" charset="2"/>
              <a:buChar char="q"/>
            </a:pPr>
            <a:endParaRPr lang="en-US" sz="2400" dirty="0" smtClean="0"/>
          </a:p>
          <a:p>
            <a:pPr marL="285750" indent="-285750">
              <a:buClr>
                <a:schemeClr val="accent2"/>
              </a:buClr>
              <a:buFont typeface="Wingdings" charset="2"/>
              <a:buChar char="q"/>
            </a:pPr>
            <a:endParaRPr lang="en-US" dirty="0"/>
          </a:p>
          <a:p>
            <a:pPr marL="285750" indent="-285750">
              <a:buClr>
                <a:schemeClr val="accent2"/>
              </a:buClr>
              <a:buFont typeface="Wingdings" charset="2"/>
              <a:buChar char="q"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838200" y="133350"/>
            <a:ext cx="7315200" cy="865573"/>
          </a:xfrm>
        </p:spPr>
        <p:txBody>
          <a:bodyPr/>
          <a:lstStyle>
            <a:extLst/>
          </a:lstStyle>
          <a:p>
            <a:r>
              <a:rPr lang="en-US" dirty="0" smtClean="0"/>
              <a:t>Marginal Error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sz="quarter" idx="13"/>
          </p:nvPr>
        </p:nvSpPr>
        <p:spPr>
          <a:xfrm>
            <a:off x="609600" y="1276350"/>
            <a:ext cx="7924800" cy="3352799"/>
          </a:xfrm>
        </p:spPr>
        <p:txBody>
          <a:bodyPr>
            <a:normAutofit/>
          </a:bodyPr>
          <a:lstStyle>
            <a:extLst/>
          </a:lstStyle>
          <a:p>
            <a:pPr>
              <a:buFont typeface="Wingdings" charset="2"/>
              <a:buChar char="q"/>
            </a:pPr>
            <a:r>
              <a:rPr lang="en-US" dirty="0" smtClean="0"/>
              <a:t>Decimals are kept and rounded at the end of the equations</a:t>
            </a:r>
          </a:p>
          <a:p>
            <a:pPr>
              <a:buFont typeface="Wingdings" charset="2"/>
              <a:buChar char="q"/>
            </a:pPr>
            <a:endParaRPr lang="en-US" dirty="0" smtClean="0"/>
          </a:p>
          <a:p>
            <a:pPr>
              <a:buFont typeface="Wingdings" charset="2"/>
              <a:buChar char="q"/>
            </a:pPr>
            <a:r>
              <a:rPr lang="en-US" dirty="0" smtClean="0"/>
              <a:t>Accuracy is assured</a:t>
            </a:r>
          </a:p>
          <a:p>
            <a:pPr>
              <a:buFont typeface="Wingdings" charset="2"/>
              <a:buChar char="q"/>
            </a:pPr>
            <a:endParaRPr lang="en-US" dirty="0" smtClean="0"/>
          </a:p>
          <a:p>
            <a:pPr>
              <a:buFont typeface="Wingdings" charset="2"/>
              <a:buChar char="q"/>
            </a:pPr>
            <a:r>
              <a:rPr lang="en-US" dirty="0" smtClean="0"/>
              <a:t>Order of Operations when doing Mathematical equations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0</TotalTime>
  <Words>151</Words>
  <Application>Microsoft Macintosh PowerPoint</Application>
  <PresentationFormat>On-screen Show (16:9)</PresentationFormat>
  <Paragraphs>33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Perspective</vt:lpstr>
      <vt:lpstr>Mini Case 1: Linear Regression </vt:lpstr>
      <vt:lpstr>MINI CASE 1: Linear Regression - Results</vt:lpstr>
      <vt:lpstr>Excel Software Benefits</vt:lpstr>
      <vt:lpstr>Time Efficiency </vt:lpstr>
      <vt:lpstr>Auto-Recalculation/ Built-in Functions</vt:lpstr>
      <vt:lpstr>Marginal Error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2010-04-19T20:53:40Z</dcterms:created>
  <dcterms:modified xsi:type="dcterms:W3CDTF">2016-04-08T18:12:22Z</dcterms:modified>
</cp:coreProperties>
</file>