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5B6D17-E887-4B2B-B62F-C36A5A51ED1E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F6FDB-FD88-431B-AE0D-EB4163F1550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F6FDB-FD88-431B-AE0D-EB4163F1550E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4763CD0-361C-4894-9721-58DE34B1F0B1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4FD11A2-DF76-43B4-ACA0-B4B810880A8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Fahrenheit 451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Ray Bradbury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Ray Bradbury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CA" sz="2400" dirty="0" smtClean="0"/>
              <a:t>Born </a:t>
            </a:r>
            <a:r>
              <a:rPr lang="en-CA" sz="2400" dirty="0" smtClean="0"/>
              <a:t>August 20, 1920 in Waukegan, </a:t>
            </a:r>
            <a:r>
              <a:rPr lang="en-CA" sz="2400" dirty="0" smtClean="0"/>
              <a:t>Illinois.</a:t>
            </a:r>
            <a:endParaRPr lang="en-US" sz="2400" dirty="0" smtClean="0"/>
          </a:p>
          <a:p>
            <a:r>
              <a:rPr lang="en-US" sz="2400" dirty="0" smtClean="0"/>
              <a:t>Graduated  high school in Los Angeles, 1938.</a:t>
            </a:r>
          </a:p>
          <a:p>
            <a:pPr lvl="1"/>
            <a:r>
              <a:rPr lang="en-US" sz="2400" dirty="0" smtClean="0"/>
              <a:t>End of formal studies – educated himself through frequent library visits.</a:t>
            </a:r>
          </a:p>
          <a:p>
            <a:r>
              <a:rPr lang="en-US" sz="2400" dirty="0" smtClean="0"/>
              <a:t>Wanted to become a writer after a childhood trip to see a magician, Mr. </a:t>
            </a:r>
            <a:r>
              <a:rPr lang="en-US" sz="2400" dirty="0" err="1" smtClean="0"/>
              <a:t>Electrico</a:t>
            </a:r>
            <a:r>
              <a:rPr lang="en-US" sz="2400" dirty="0" smtClean="0"/>
              <a:t>, who instructed him to “Live forever!”</a:t>
            </a:r>
          </a:p>
          <a:p>
            <a:pPr lvl="1"/>
            <a:r>
              <a:rPr lang="en-US" sz="2400" dirty="0" smtClean="0"/>
              <a:t>Saw parallels between writing and magic (his first childhood career choice).</a:t>
            </a:r>
          </a:p>
          <a:p>
            <a:pPr lvl="1"/>
            <a:r>
              <a:rPr lang="en-US" sz="2400" dirty="0" smtClean="0"/>
              <a:t>Writing is also, of course, a means of attaining immortality.</a:t>
            </a:r>
          </a:p>
          <a:p>
            <a:r>
              <a:rPr lang="en-US" sz="2400" dirty="0" smtClean="0"/>
              <a:t>Though seen as a science-fiction author, Bradbury considered himself a fantasy author and </a:t>
            </a:r>
            <a:r>
              <a:rPr lang="en-US" sz="2400" u="sng" dirty="0" smtClean="0"/>
              <a:t>Fahrenheit 451</a:t>
            </a:r>
            <a:r>
              <a:rPr lang="en-US" sz="2400" dirty="0" smtClean="0"/>
              <a:t> as his only work of science fiction.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Fahrenheit 451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Often misinterpreted as an attack on censorship.</a:t>
            </a:r>
          </a:p>
          <a:p>
            <a:pPr lvl="1"/>
            <a:r>
              <a:rPr lang="en-US" dirty="0" smtClean="0"/>
              <a:t>Seen in the context of the McCarthy hearings of the early 1950s (paranoid fear of communism).</a:t>
            </a:r>
          </a:p>
          <a:p>
            <a:r>
              <a:rPr lang="en-US" dirty="0" smtClean="0"/>
              <a:t>Unlike the other works we have looked at so far, the censorship in </a:t>
            </a:r>
            <a:r>
              <a:rPr lang="en-US" u="sng" dirty="0" smtClean="0"/>
              <a:t>Fahrenheit 451</a:t>
            </a:r>
            <a:r>
              <a:rPr lang="en-US" dirty="0" smtClean="0"/>
              <a:t> doesn’t come top-down from the state.</a:t>
            </a:r>
          </a:p>
          <a:p>
            <a:r>
              <a:rPr lang="en-US" dirty="0" smtClean="0"/>
              <a:t>Instead, people have stopped reading more or less of their own accord, and it is only after this fact that the government employs firemen to burn books.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Where did the Firemen come from?</a:t>
            </a:r>
          </a:p>
          <a:p>
            <a:pPr lvl="1"/>
            <a:r>
              <a:rPr lang="en-US" dirty="0" smtClean="0"/>
              <a:t>In another instance of a high-ranking insider possessing forbidden knowledge (O’Brien, </a:t>
            </a:r>
            <a:r>
              <a:rPr lang="en-US" dirty="0" err="1" smtClean="0"/>
              <a:t>Mond</a:t>
            </a:r>
            <a:r>
              <a:rPr lang="en-US" dirty="0" smtClean="0"/>
              <a:t>), we are presented with Captain Beatty who knows the real history of the firemen.</a:t>
            </a:r>
          </a:p>
          <a:p>
            <a:pPr lvl="1"/>
            <a:r>
              <a:rPr lang="en-US" dirty="0" smtClean="0"/>
              <a:t>This history is hidden from </a:t>
            </a:r>
            <a:r>
              <a:rPr lang="en-US" dirty="0" err="1" smtClean="0"/>
              <a:t>Montag</a:t>
            </a:r>
            <a:r>
              <a:rPr lang="en-US" dirty="0" smtClean="0"/>
              <a:t> until Beatty reveals it to him.</a:t>
            </a:r>
          </a:p>
          <a:p>
            <a:pPr lvl="0"/>
            <a:r>
              <a:rPr lang="en-CA" dirty="0" smtClean="0"/>
              <a:t>The official </a:t>
            </a:r>
            <a:r>
              <a:rPr lang="en-CA" dirty="0" smtClean="0"/>
              <a:t>story is that firemen – as destroyers of books – have existed ever since the beginning of </a:t>
            </a:r>
            <a:r>
              <a:rPr lang="en-CA" dirty="0" smtClean="0"/>
              <a:t>America.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US" sz="2400" dirty="0" smtClean="0"/>
              <a:t>The firemen’s rule book contains a (brief) history of the institution: </a:t>
            </a:r>
            <a:r>
              <a:rPr lang="en-CA" sz="2400" dirty="0" smtClean="0"/>
              <a:t>“Established, 1790, to burn English-influenced books in the Colonies.  First Fireman: Benjamin Franklin” (34). </a:t>
            </a:r>
            <a:endParaRPr lang="en-US" sz="2400" dirty="0" smtClean="0"/>
          </a:p>
          <a:p>
            <a:r>
              <a:rPr lang="en-US" sz="2400" dirty="0" smtClean="0"/>
              <a:t>This is an ironic misreading of history.</a:t>
            </a:r>
          </a:p>
          <a:p>
            <a:pPr marL="59436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100" dirty="0" smtClean="0"/>
              <a:t>Franklin did found America’s first fire department in the 1730s; the founding date given in the novel (1790) is actually the year of Franklin’s </a:t>
            </a:r>
            <a:r>
              <a:rPr lang="en-CA" sz="2100" dirty="0" smtClean="0"/>
              <a:t>death.</a:t>
            </a:r>
          </a:p>
          <a:p>
            <a:pPr marL="59436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100" dirty="0" smtClean="0"/>
              <a:t>Irony of Franklin as book-burner: he was very much a “man of letters” – founded America’s first library.</a:t>
            </a:r>
          </a:p>
          <a:p>
            <a:pPr marL="59436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100" dirty="0" smtClean="0"/>
              <a:t>As a young man, he apprenticed in printing shops in both Philadelphia and London; later appointed Public Printer of Pennsylvania.</a:t>
            </a:r>
          </a:p>
          <a:p>
            <a:pPr marL="594360" lvl="2" indent="-320040">
              <a:spcBef>
                <a:spcPts val="700"/>
              </a:spcBef>
              <a:buSzPct val="60000"/>
              <a:buFont typeface="Wingdings"/>
              <a:buChar char=""/>
            </a:pPr>
            <a:endParaRPr lang="en-US" sz="21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Franklin’s Autobiography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CA" sz="2400" dirty="0" smtClean="0"/>
              <a:t>In his </a:t>
            </a:r>
            <a:r>
              <a:rPr lang="en-CA" sz="2400" u="sng" dirty="0" smtClean="0"/>
              <a:t>Autobiography</a:t>
            </a:r>
            <a:r>
              <a:rPr lang="en-CA" sz="2400" dirty="0" smtClean="0"/>
              <a:t> (1777-1784), </a:t>
            </a:r>
            <a:r>
              <a:rPr lang="en-CA" sz="2400" dirty="0" smtClean="0"/>
              <a:t>Franklin stresses the importance of literature in his formation as an </a:t>
            </a:r>
            <a:r>
              <a:rPr lang="en-CA" sz="2400" dirty="0" smtClean="0"/>
              <a:t>individual.</a:t>
            </a:r>
          </a:p>
          <a:p>
            <a:pPr lvl="1"/>
            <a:r>
              <a:rPr lang="en-CA" sz="2400" dirty="0" smtClean="0"/>
              <a:t>Franklin </a:t>
            </a:r>
            <a:r>
              <a:rPr lang="en-CA" sz="2400" dirty="0" smtClean="0"/>
              <a:t>trained himself to write by trying to copy out passages from </a:t>
            </a:r>
            <a:r>
              <a:rPr lang="en-CA" sz="2400" dirty="0" smtClean="0"/>
              <a:t>magazines from memory: making </a:t>
            </a:r>
            <a:r>
              <a:rPr lang="en-CA" sz="2400" dirty="0" smtClean="0"/>
              <a:t>sure he had internalized the ideas of the text, while simultaneously improving his own style through </a:t>
            </a:r>
            <a:r>
              <a:rPr lang="en-CA" sz="2400" dirty="0" smtClean="0"/>
              <a:t>imitation.</a:t>
            </a:r>
            <a:endParaRPr lang="en-US" sz="2400" dirty="0" smtClean="0"/>
          </a:p>
          <a:p>
            <a:pPr lvl="1"/>
            <a:r>
              <a:rPr lang="en-CA" sz="2400" dirty="0" smtClean="0"/>
              <a:t>Also: “</a:t>
            </a:r>
            <a:r>
              <a:rPr lang="en-CA" sz="2400" dirty="0" smtClean="0"/>
              <a:t>This was to teach me Method in the Arrangement of </a:t>
            </a:r>
            <a:r>
              <a:rPr lang="en-CA" sz="2400" dirty="0" smtClean="0"/>
              <a:t>Thoughts” (191).</a:t>
            </a:r>
          </a:p>
          <a:p>
            <a:pPr lvl="1"/>
            <a:r>
              <a:rPr lang="en-CA" sz="2400" dirty="0" smtClean="0"/>
              <a:t>Absorption </a:t>
            </a:r>
            <a:r>
              <a:rPr lang="en-CA" sz="2400" dirty="0" smtClean="0"/>
              <a:t>of others’ works is part of the formation of </a:t>
            </a:r>
            <a:r>
              <a:rPr lang="en-CA" sz="2400" dirty="0" smtClean="0"/>
              <a:t>self: </a:t>
            </a:r>
            <a:r>
              <a:rPr lang="en-CA" sz="2400" dirty="0" smtClean="0"/>
              <a:t>the self is formed through a synthesized imitation of prior writers.</a:t>
            </a:r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Franklin’s Autobiography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200"/>
          </a:xfrm>
        </p:spPr>
        <p:txBody>
          <a:bodyPr>
            <a:noAutofit/>
          </a:bodyPr>
          <a:lstStyle/>
          <a:p>
            <a:pPr marL="320040" lvl="3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CA" sz="2200" dirty="0" smtClean="0"/>
              <a:t>The </a:t>
            </a:r>
            <a:r>
              <a:rPr lang="en-CA" sz="2200" dirty="0" smtClean="0"/>
              <a:t>final end-point of this process is the </a:t>
            </a:r>
            <a:r>
              <a:rPr lang="en-CA" sz="2200" u="sng" dirty="0" smtClean="0"/>
              <a:t>Autobiography</a:t>
            </a:r>
            <a:r>
              <a:rPr lang="en-CA" sz="2200" dirty="0" smtClean="0"/>
              <a:t> itself, in which Franklin constructs a literary representation of himself.</a:t>
            </a:r>
            <a:endParaRPr lang="en-US" sz="2200" dirty="0" smtClean="0"/>
          </a:p>
          <a:p>
            <a:r>
              <a:rPr lang="en-CA" sz="2200" dirty="0" smtClean="0"/>
              <a:t>Inserts </a:t>
            </a:r>
            <a:r>
              <a:rPr lang="en-CA" sz="2200" dirty="0" smtClean="0"/>
              <a:t>himself in the tradition of literature which had helped form him: “My Posterity may like to know, as they may find some of them suitable to their own Situations, and therefore fit to be imitated” (185).</a:t>
            </a:r>
            <a:endParaRPr lang="en-US" sz="2200" dirty="0" smtClean="0"/>
          </a:p>
          <a:p>
            <a:r>
              <a:rPr lang="en-CA" sz="2200" dirty="0" smtClean="0"/>
              <a:t>Also</a:t>
            </a:r>
            <a:r>
              <a:rPr lang="en-CA" sz="2200" dirty="0" smtClean="0"/>
              <a:t>: offers </a:t>
            </a:r>
            <a:r>
              <a:rPr lang="en-CA" sz="2200" dirty="0" smtClean="0"/>
              <a:t>him the possibility of continuing his life after death – in the introduction, Franklin remarks that he would like to have a “second Edition [of his life] to correct some of the Faults of the </a:t>
            </a:r>
            <a:r>
              <a:rPr lang="en-CA" sz="2200" dirty="0" smtClean="0"/>
              <a:t>first … However</a:t>
            </a:r>
            <a:r>
              <a:rPr lang="en-CA" sz="2200" dirty="0" smtClean="0"/>
              <a:t>, since such a </a:t>
            </a:r>
            <a:r>
              <a:rPr lang="en-CA" sz="2200" dirty="0" err="1" smtClean="0"/>
              <a:t>Repitition</a:t>
            </a:r>
            <a:r>
              <a:rPr lang="en-CA" sz="2200" dirty="0" smtClean="0"/>
              <a:t> is not to be expected, the next Thing most like living one’s Life over again, seems to be a </a:t>
            </a:r>
            <a:r>
              <a:rPr lang="en-CA" sz="2200" i="1" dirty="0" smtClean="0"/>
              <a:t>Recollection</a:t>
            </a:r>
            <a:r>
              <a:rPr lang="en-CA" sz="2200" dirty="0" smtClean="0"/>
              <a:t> of that Life; and to make that Recollection as durable as possible, the putting it down in Writing” (185).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Franklin &amp; The Oxford Martyrs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Franklin’s </a:t>
            </a:r>
            <a:r>
              <a:rPr lang="en-US" sz="2200" u="sng" dirty="0" smtClean="0"/>
              <a:t>Autobiography</a:t>
            </a:r>
            <a:r>
              <a:rPr lang="en-US" sz="2200" dirty="0" smtClean="0"/>
              <a:t> </a:t>
            </a:r>
            <a:r>
              <a:rPr lang="en-US" sz="2200" dirty="0" smtClean="0"/>
              <a:t>equates the individual with a text, and </a:t>
            </a:r>
            <a:r>
              <a:rPr lang="en-US" sz="2200" dirty="0" err="1" smtClean="0"/>
              <a:t>Montag</a:t>
            </a:r>
            <a:r>
              <a:rPr lang="en-US" sz="2200" dirty="0" smtClean="0"/>
              <a:t> realizes this when he sees the Old Woman burn herself: “</a:t>
            </a:r>
            <a:r>
              <a:rPr lang="en-CA" sz="2200" dirty="0" smtClean="0"/>
              <a:t>For </a:t>
            </a:r>
            <a:r>
              <a:rPr lang="en-CA" sz="2200" dirty="0" smtClean="0"/>
              <a:t>the first time I realized that a man was behind each one of the books” (51-52</a:t>
            </a:r>
            <a:r>
              <a:rPr lang="en-CA" sz="2200" dirty="0" smtClean="0"/>
              <a:t>).</a:t>
            </a:r>
          </a:p>
          <a:p>
            <a:pPr marL="32004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200" dirty="0" smtClean="0"/>
              <a:t>H</a:t>
            </a:r>
            <a:r>
              <a:rPr lang="en-CA" sz="2200" dirty="0" smtClean="0"/>
              <a:t>er </a:t>
            </a:r>
            <a:r>
              <a:rPr lang="en-CA" sz="2200" dirty="0" smtClean="0"/>
              <a:t>quote: “Play the man, Master Ridley; we shall this day light such a candle, by God’s grace, in England, as I trust shall never be put out</a:t>
            </a:r>
            <a:r>
              <a:rPr lang="en-CA" sz="2200" dirty="0" smtClean="0"/>
              <a:t>” (36).</a:t>
            </a:r>
          </a:p>
          <a:p>
            <a:pPr marL="777240" lvl="3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200" dirty="0" smtClean="0"/>
              <a:t>Originally said by Hugh Latimer to Nicholas Ridley when they were being burned at the stake for heresy in 1555.</a:t>
            </a:r>
          </a:p>
          <a:p>
            <a:pPr marL="777240" lvl="3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200" dirty="0" smtClean="0"/>
              <a:t>Executed for political reasons, but part of their heresy was the desire to translate the Bible into English so that all could have access to the text.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Franklin &amp; The Oxford Martyrs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3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CA" sz="2200" dirty="0" smtClean="0"/>
              <a:t>The </a:t>
            </a:r>
            <a:r>
              <a:rPr lang="en-CA" sz="2200" dirty="0" smtClean="0"/>
              <a:t>incident illustrates a parallel between the banning of a book and the execution of an individual and this metaphor is dramatized by the Old </a:t>
            </a:r>
            <a:r>
              <a:rPr lang="en-CA" sz="2200" dirty="0" smtClean="0"/>
              <a:t>Woman.</a:t>
            </a:r>
            <a:endParaRPr lang="en-US" sz="2200" dirty="0" smtClean="0"/>
          </a:p>
          <a:p>
            <a:endParaRPr lang="en-US" sz="2200" dirty="0" smtClean="0"/>
          </a:p>
          <a:p>
            <a:r>
              <a:rPr lang="en-US" sz="2200" dirty="0" smtClean="0"/>
              <a:t>The misreading of Franklin is a condition of the erasure of history in general – just like in Orwell, there are no readily available past texts to verify.</a:t>
            </a:r>
          </a:p>
          <a:p>
            <a:endParaRPr lang="en-US" sz="2200" dirty="0" smtClean="0"/>
          </a:p>
          <a:p>
            <a:r>
              <a:rPr lang="en-US" sz="2200" dirty="0" smtClean="0"/>
              <a:t>So, how did this happen?</a:t>
            </a:r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True History of 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400" dirty="0" smtClean="0"/>
              <a:t>Beatty: “The fact is we didn’t get along well until photography came into its own.  Then – motion pictures on the early twentieth century.  Radio.  Television.  Things began to have </a:t>
            </a:r>
            <a:r>
              <a:rPr lang="en-CA" sz="2400" i="1" dirty="0" smtClean="0"/>
              <a:t>mass</a:t>
            </a:r>
            <a:r>
              <a:rPr lang="en-CA" sz="2400" dirty="0" smtClean="0"/>
              <a:t>” (54).</a:t>
            </a:r>
            <a:endParaRPr lang="en-US" sz="2400" dirty="0" smtClean="0"/>
          </a:p>
          <a:p>
            <a:pPr lvl="1"/>
            <a:r>
              <a:rPr lang="en-US" sz="2400" i="1" dirty="0" smtClean="0"/>
              <a:t>Mass</a:t>
            </a:r>
            <a:r>
              <a:rPr lang="en-US" sz="2400" dirty="0" smtClean="0"/>
              <a:t> = mass communications.</a:t>
            </a:r>
          </a:p>
          <a:p>
            <a:pPr lvl="1"/>
            <a:r>
              <a:rPr lang="en-US" sz="2400" dirty="0" smtClean="0"/>
              <a:t>Books address people at an individual level; radio, film, and television address mass audiences.</a:t>
            </a:r>
          </a:p>
          <a:p>
            <a:pPr lvl="1"/>
            <a:r>
              <a:rPr lang="en-CA" sz="2400" dirty="0" smtClean="0"/>
              <a:t>To </a:t>
            </a:r>
            <a:r>
              <a:rPr lang="en-CA" sz="2400" dirty="0" smtClean="0"/>
              <a:t>cater to a mass audience, literary works have to be simplified and shortened: “books </a:t>
            </a:r>
            <a:r>
              <a:rPr lang="en-CA" sz="2400" dirty="0" err="1" smtClean="0"/>
              <a:t>leveled</a:t>
            </a:r>
            <a:r>
              <a:rPr lang="en-CA" sz="2400" dirty="0" smtClean="0"/>
              <a:t> down to a sort of </a:t>
            </a:r>
            <a:r>
              <a:rPr lang="en-CA" sz="2400" dirty="0" err="1" smtClean="0"/>
              <a:t>pastepudding</a:t>
            </a:r>
            <a:r>
              <a:rPr lang="en-CA" sz="2400" dirty="0" smtClean="0"/>
              <a:t> norm” (54</a:t>
            </a:r>
            <a:r>
              <a:rPr lang="en-CA" sz="2400" dirty="0" smtClean="0"/>
              <a:t>).</a:t>
            </a:r>
            <a:endParaRPr lang="en-US" sz="2400" dirty="0" smtClean="0"/>
          </a:p>
          <a:p>
            <a:pPr lvl="1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True History of 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2400" dirty="0" smtClean="0"/>
              <a:t>Literary digests </a:t>
            </a:r>
            <a:r>
              <a:rPr lang="en-CA" sz="2400" dirty="0" smtClean="0"/>
              <a:t>reduce complex works into simple </a:t>
            </a:r>
            <a:r>
              <a:rPr lang="en-CA" sz="2400" dirty="0" smtClean="0"/>
              <a:t>paraphrases. </a:t>
            </a:r>
          </a:p>
          <a:p>
            <a:endParaRPr lang="en-CA" sz="2400" dirty="0" smtClean="0"/>
          </a:p>
          <a:p>
            <a:r>
              <a:rPr lang="en-CA" sz="2400" dirty="0" smtClean="0"/>
              <a:t>Also have </a:t>
            </a:r>
            <a:r>
              <a:rPr lang="en-CA" sz="2400" dirty="0" smtClean="0"/>
              <a:t>the effect of homogenizing literature: “Every story, slenderized, starved, </a:t>
            </a:r>
            <a:r>
              <a:rPr lang="en-CA" sz="2400" dirty="0" err="1" smtClean="0"/>
              <a:t>bluepenciled</a:t>
            </a:r>
            <a:r>
              <a:rPr lang="en-CA" sz="2400" dirty="0" smtClean="0"/>
              <a:t>, leeched and bled white, resembled every other story.  Twain read like Poe read like Shakespeare read like Dostoevsky read like – in the finale – Edgar Guest” (176</a:t>
            </a:r>
            <a:r>
              <a:rPr lang="en-CA" sz="2400" dirty="0" smtClean="0"/>
              <a:t>).</a:t>
            </a:r>
          </a:p>
          <a:p>
            <a:endParaRPr lang="en-CA" sz="2400" dirty="0" smtClean="0"/>
          </a:p>
          <a:p>
            <a:r>
              <a:rPr lang="en-CA" sz="2400" dirty="0" smtClean="0"/>
              <a:t>Also: a general “speeding up” of culture.</a:t>
            </a:r>
            <a:endParaRPr lang="en-C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True History of 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200"/>
          </a:xfrm>
        </p:spPr>
        <p:txBody>
          <a:bodyPr>
            <a:noAutofit/>
          </a:bodyPr>
          <a:lstStyle/>
          <a:p>
            <a:r>
              <a:rPr lang="en-US" sz="2200" dirty="0" smtClean="0"/>
              <a:t>A</a:t>
            </a:r>
            <a:r>
              <a:rPr lang="en-CA" sz="2200" dirty="0" err="1" smtClean="0"/>
              <a:t>ccelerated</a:t>
            </a:r>
            <a:r>
              <a:rPr lang="en-CA" sz="2200" dirty="0" smtClean="0"/>
              <a:t> </a:t>
            </a:r>
            <a:r>
              <a:rPr lang="en-CA" sz="2200" dirty="0" smtClean="0"/>
              <a:t>speed of daily life is symbolized by the ubiquitous speeding </a:t>
            </a:r>
            <a:r>
              <a:rPr lang="en-CA" sz="2200" dirty="0" smtClean="0"/>
              <a:t>cars - rather </a:t>
            </a:r>
            <a:r>
              <a:rPr lang="en-CA" sz="2200" dirty="0" smtClean="0"/>
              <a:t>than enjoy the contemplation of nature </a:t>
            </a:r>
            <a:r>
              <a:rPr lang="en-CA" sz="2200" dirty="0" smtClean="0"/>
              <a:t>people now </a:t>
            </a:r>
            <a:r>
              <a:rPr lang="en-CA" sz="2200" dirty="0" smtClean="0"/>
              <a:t>have no time for </a:t>
            </a:r>
            <a:r>
              <a:rPr lang="en-CA" sz="2200" dirty="0" smtClean="0"/>
              <a:t>thought.</a:t>
            </a:r>
            <a:endParaRPr lang="en-US" sz="2200" dirty="0" smtClean="0"/>
          </a:p>
          <a:p>
            <a:pPr lvl="1"/>
            <a:r>
              <a:rPr lang="en-CA" sz="2200" dirty="0" smtClean="0"/>
              <a:t>Mass </a:t>
            </a:r>
            <a:r>
              <a:rPr lang="en-CA" sz="2200" dirty="0" smtClean="0"/>
              <a:t>communication fulfills a similar role: “Whirl man’s mind around about so fast under the pumping hands of publishers, exploiters, broadcasters that centrifuge flings off all unnecessary, time-wasting thought!” (55</a:t>
            </a:r>
            <a:r>
              <a:rPr lang="en-CA" sz="2200" dirty="0" smtClean="0"/>
              <a:t>).</a:t>
            </a:r>
          </a:p>
          <a:p>
            <a:pPr lvl="1"/>
            <a:r>
              <a:rPr lang="en-CA" sz="2200" dirty="0" smtClean="0"/>
              <a:t>Faber explains how this acceleration of culture prevents critical </a:t>
            </a:r>
            <a:r>
              <a:rPr lang="en-CA" sz="2200" dirty="0" smtClean="0"/>
              <a:t>thinking: “The </a:t>
            </a:r>
            <a:r>
              <a:rPr lang="en-CA" sz="2200" dirty="0" err="1" smtClean="0"/>
              <a:t>televisor</a:t>
            </a:r>
            <a:r>
              <a:rPr lang="en-CA" sz="2200" dirty="0" smtClean="0"/>
              <a:t> is ‘real.’ It is immediate, it has dimension.  It tells you what to think and blasts it in.  It </a:t>
            </a:r>
            <a:r>
              <a:rPr lang="en-CA" sz="2200" i="1" dirty="0" smtClean="0"/>
              <a:t>must</a:t>
            </a:r>
            <a:r>
              <a:rPr lang="en-CA" sz="2200" dirty="0" smtClean="0"/>
              <a:t> be right.  It </a:t>
            </a:r>
            <a:r>
              <a:rPr lang="en-CA" sz="2200" i="1" dirty="0" smtClean="0"/>
              <a:t>seems</a:t>
            </a:r>
            <a:r>
              <a:rPr lang="en-CA" sz="2200" dirty="0" smtClean="0"/>
              <a:t> so right.  It rushes you on so quickly to its own conclusions your mind hasn’t time to protest, ‘What nonsense!’” </a:t>
            </a:r>
            <a:r>
              <a:rPr lang="en-CA" sz="2200" dirty="0" smtClean="0"/>
              <a:t>(84).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True History of 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400" dirty="0" smtClean="0"/>
              <a:t>In order to keep  the market for mass-produced cultural products as large as possible, controversy must be </a:t>
            </a:r>
            <a:r>
              <a:rPr lang="en-CA" sz="2400" dirty="0" smtClean="0"/>
              <a:t>avoided.</a:t>
            </a:r>
            <a:endParaRPr lang="en-US" sz="2400" dirty="0" smtClean="0"/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CA" sz="2400" dirty="0" smtClean="0"/>
              <a:t>Any </a:t>
            </a:r>
            <a:r>
              <a:rPr lang="en-CA" sz="2400" dirty="0" smtClean="0"/>
              <a:t>work that </a:t>
            </a:r>
            <a:r>
              <a:rPr lang="en-CA" sz="2400" dirty="0" smtClean="0"/>
              <a:t>offends </a:t>
            </a:r>
            <a:r>
              <a:rPr lang="en-CA" sz="2400" dirty="0" smtClean="0"/>
              <a:t>someone </a:t>
            </a:r>
            <a:r>
              <a:rPr lang="en-CA" sz="2400" dirty="0" smtClean="0"/>
              <a:t>is not produced </a:t>
            </a:r>
            <a:r>
              <a:rPr lang="en-CA" sz="2400" dirty="0" smtClean="0"/>
              <a:t>and must be removed from the market: “</a:t>
            </a:r>
            <a:r>
              <a:rPr lang="en-CA" sz="2400" dirty="0" err="1" smtClean="0"/>
              <a:t>Colored</a:t>
            </a:r>
            <a:r>
              <a:rPr lang="en-CA" sz="2400" dirty="0" smtClean="0"/>
              <a:t> people don’t like </a:t>
            </a:r>
            <a:r>
              <a:rPr lang="en-CA" sz="2400" u="sng" dirty="0" smtClean="0"/>
              <a:t>Little Black </a:t>
            </a:r>
            <a:r>
              <a:rPr lang="en-CA" sz="2400" u="sng" dirty="0" err="1" smtClean="0"/>
              <a:t>Sambo</a:t>
            </a:r>
            <a:r>
              <a:rPr lang="en-CA" sz="2400" dirty="0" smtClean="0"/>
              <a:t>.  Burn it.  White people don’t feel good about </a:t>
            </a:r>
            <a:r>
              <a:rPr lang="en-CA" sz="2400" u="sng" dirty="0" smtClean="0"/>
              <a:t>Uncle Tom’s Cabin</a:t>
            </a:r>
            <a:r>
              <a:rPr lang="en-CA" sz="2400" dirty="0" smtClean="0"/>
              <a:t>.  Burn it.  Someone’s written a book on tobacco and cancer of the lungs?  The cigarette people are weeping?  Burn the book” (59).</a:t>
            </a:r>
            <a:endParaRPr lang="en-US" sz="2400" dirty="0" smtClean="0"/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CA" sz="2400" dirty="0" smtClean="0"/>
              <a:t>Bradbury is anticipating what some call Political </a:t>
            </a:r>
            <a:r>
              <a:rPr lang="en-CA" sz="2400" dirty="0" smtClean="0"/>
              <a:t>Correctness.</a:t>
            </a:r>
          </a:p>
          <a:p>
            <a:pPr marL="594360" lvl="2" indent="-320040">
              <a:spcBef>
                <a:spcPts val="700"/>
              </a:spcBef>
              <a:buSzPct val="60000"/>
              <a:buFont typeface="Wingdings"/>
              <a:buChar char=""/>
            </a:pPr>
            <a:r>
              <a:rPr lang="en-CA" sz="2400" dirty="0" smtClean="0"/>
              <a:t>But it’s not just about protecting minority interests, but also corporate interests.</a:t>
            </a:r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True History of the Firemen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en-CA" sz="2200" dirty="0" smtClean="0"/>
              <a:t>Beatty – on behalf of the firemen society – sees literature as a danger because it makes people unhappy: </a:t>
            </a:r>
            <a:r>
              <a:rPr lang="en-CA" sz="2200" dirty="0" smtClean="0"/>
              <a:t>Firemen </a:t>
            </a:r>
            <a:r>
              <a:rPr lang="en-CA" sz="2200" dirty="0" smtClean="0"/>
              <a:t>are “custodians of our peace of mind” (59</a:t>
            </a:r>
            <a:r>
              <a:rPr lang="en-CA" sz="2200" dirty="0" smtClean="0"/>
              <a:t>).</a:t>
            </a:r>
          </a:p>
          <a:p>
            <a:pPr lvl="1"/>
            <a:r>
              <a:rPr lang="en-CA" sz="2200" dirty="0" smtClean="0"/>
              <a:t>Similar </a:t>
            </a:r>
            <a:r>
              <a:rPr lang="en-CA" sz="2200" dirty="0" smtClean="0"/>
              <a:t>argument to </a:t>
            </a:r>
            <a:r>
              <a:rPr lang="en-CA" sz="2200" dirty="0" err="1" smtClean="0"/>
              <a:t>Mond</a:t>
            </a:r>
            <a:r>
              <a:rPr lang="en-CA" sz="2200" dirty="0" smtClean="0"/>
              <a:t> in </a:t>
            </a:r>
            <a:r>
              <a:rPr lang="en-CA" sz="2200" u="sng" dirty="0" smtClean="0"/>
              <a:t>Brave New </a:t>
            </a:r>
            <a:r>
              <a:rPr lang="en-CA" sz="2200" u="sng" dirty="0" smtClean="0"/>
              <a:t>World</a:t>
            </a:r>
            <a:r>
              <a:rPr lang="en-CA" sz="2200" dirty="0" smtClean="0"/>
              <a:t>.</a:t>
            </a:r>
            <a:endParaRPr lang="en-US" sz="2200" dirty="0" smtClean="0"/>
          </a:p>
          <a:p>
            <a:pPr lvl="1"/>
            <a:r>
              <a:rPr lang="en-CA" sz="2200" dirty="0" smtClean="0"/>
              <a:t>However</a:t>
            </a:r>
            <a:r>
              <a:rPr lang="en-CA" sz="2200" dirty="0" smtClean="0"/>
              <a:t>, </a:t>
            </a:r>
            <a:r>
              <a:rPr lang="en-CA" sz="2200" dirty="0" smtClean="0"/>
              <a:t>whereas World State bans </a:t>
            </a:r>
            <a:r>
              <a:rPr lang="en-CA" sz="2200" dirty="0" smtClean="0"/>
              <a:t>literature </a:t>
            </a:r>
            <a:r>
              <a:rPr lang="en-CA" sz="2200" dirty="0" smtClean="0"/>
              <a:t>to </a:t>
            </a:r>
            <a:r>
              <a:rPr lang="en-CA" sz="2200" dirty="0" smtClean="0"/>
              <a:t>safeguard their social order, in </a:t>
            </a:r>
            <a:r>
              <a:rPr lang="en-CA" sz="2200" u="sng" dirty="0" smtClean="0"/>
              <a:t>Fahrenheit 451</a:t>
            </a:r>
            <a:r>
              <a:rPr lang="en-CA" sz="2200" dirty="0" smtClean="0"/>
              <a:t>, this works in the opposite </a:t>
            </a:r>
            <a:r>
              <a:rPr lang="en-CA" sz="2200" dirty="0" smtClean="0"/>
              <a:t>way.</a:t>
            </a:r>
            <a:endParaRPr lang="en-US" sz="2200" dirty="0" smtClean="0"/>
          </a:p>
          <a:p>
            <a:pPr lvl="1"/>
            <a:r>
              <a:rPr lang="en-CA" sz="2200" dirty="0" smtClean="0"/>
              <a:t>Devaluation </a:t>
            </a:r>
            <a:r>
              <a:rPr lang="en-CA" sz="2200" dirty="0" smtClean="0"/>
              <a:t>of literature is a function of expanding technology, which naturally results in a desire to ban literature on the part of the </a:t>
            </a:r>
            <a:r>
              <a:rPr lang="en-CA" sz="2200" dirty="0" smtClean="0"/>
              <a:t>populous.</a:t>
            </a:r>
          </a:p>
          <a:p>
            <a:pPr lvl="1"/>
            <a:r>
              <a:rPr lang="en-CA" sz="2200" dirty="0" smtClean="0"/>
              <a:t>Vicious circle: social conditions create a desire to ignore literature; ignorance of literature furthers </a:t>
            </a:r>
            <a:r>
              <a:rPr lang="en-CA" sz="2200" smtClean="0"/>
              <a:t>social conditions.</a:t>
            </a:r>
            <a:endParaRPr lang="en-US" sz="2200" dirty="0" smtClean="0"/>
          </a:p>
          <a:p>
            <a:pPr lvl="0"/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43</TotalTime>
  <Words>1423</Words>
  <Application>Microsoft Office PowerPoint</Application>
  <PresentationFormat>On-screen Show (4:3)</PresentationFormat>
  <Paragraphs>86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Fahrenheit 451</vt:lpstr>
      <vt:lpstr>Ray Bradbury</vt:lpstr>
      <vt:lpstr>Fahrenheit 451</vt:lpstr>
      <vt:lpstr>The Firemen</vt:lpstr>
      <vt:lpstr>The Firemen</vt:lpstr>
      <vt:lpstr>Franklin’s Autobiography</vt:lpstr>
      <vt:lpstr>Franklin’s Autobiography</vt:lpstr>
      <vt:lpstr>Franklin &amp; The Oxford Martyrs</vt:lpstr>
      <vt:lpstr>Franklin &amp; The Oxford Martyrs</vt:lpstr>
      <vt:lpstr>The True History of the Firemen</vt:lpstr>
      <vt:lpstr>The True History of the Firemen</vt:lpstr>
      <vt:lpstr>The True History of the Firemen</vt:lpstr>
      <vt:lpstr>The True History of the Firemen</vt:lpstr>
      <vt:lpstr>The True History of the Firemen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Fahrenheit 451</dc:title>
  <dc:creator>Michael Phillips</dc:creator>
  <cp:lastModifiedBy>Michael Phillips</cp:lastModifiedBy>
  <cp:revision>18</cp:revision>
  <dcterms:created xsi:type="dcterms:W3CDTF">2011-11-07T17:52:07Z</dcterms:created>
  <dcterms:modified xsi:type="dcterms:W3CDTF">2011-11-07T18:35:54Z</dcterms:modified>
</cp:coreProperties>
</file>