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5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754" autoAdjust="0"/>
    <p:restoredTop sz="94667" autoAdjust="0"/>
  </p:normalViewPr>
  <p:slideViewPr>
    <p:cSldViewPr>
      <p:cViewPr varScale="1">
        <p:scale>
          <a:sx n="71" d="100"/>
          <a:sy n="71" d="100"/>
        </p:scale>
        <p:origin x="-64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C26F79-7898-4D16-91C9-855FFFFBFCC3}" type="datetimeFigureOut">
              <a:rPr lang="en-CA" smtClean="0"/>
              <a:pPr/>
              <a:t>11/09/2013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7271A9-A09A-49D6-BCAC-A30E5D22774A}" type="slidenum">
              <a:rPr lang="en-CA" smtClean="0"/>
              <a:pPr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271A9-A09A-49D6-BCAC-A30E5D22774A}" type="slidenum">
              <a:rPr lang="en-CA" smtClean="0"/>
              <a:pPr/>
              <a:t>1</a:t>
            </a:fld>
            <a:endParaRPr lang="en-CA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271A9-A09A-49D6-BCAC-A30E5D22774A}" type="slidenum">
              <a:rPr lang="en-CA" smtClean="0"/>
              <a:pPr/>
              <a:t>2</a:t>
            </a:fld>
            <a:endParaRPr lang="en-CA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271A9-A09A-49D6-BCAC-A30E5D22774A}" type="slidenum">
              <a:rPr lang="en-CA" smtClean="0"/>
              <a:pPr/>
              <a:t>3</a:t>
            </a:fld>
            <a:endParaRPr lang="en-C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271A9-A09A-49D6-BCAC-A30E5D22774A}" type="slidenum">
              <a:rPr lang="en-CA" smtClean="0"/>
              <a:pPr/>
              <a:t>4</a:t>
            </a:fld>
            <a:endParaRPr lang="en-C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271A9-A09A-49D6-BCAC-A30E5D22774A}" type="slidenum">
              <a:rPr lang="en-CA" smtClean="0"/>
              <a:pPr/>
              <a:t>5</a:t>
            </a:fld>
            <a:endParaRPr lang="en-C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271A9-A09A-49D6-BCAC-A30E5D22774A}" type="slidenum">
              <a:rPr lang="en-CA" smtClean="0"/>
              <a:pPr/>
              <a:t>6</a:t>
            </a:fld>
            <a:endParaRPr lang="en-C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271A9-A09A-49D6-BCAC-A30E5D22774A}" type="slidenum">
              <a:rPr lang="en-CA" smtClean="0"/>
              <a:pPr/>
              <a:t>7</a:t>
            </a:fld>
            <a:endParaRPr lang="en-C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271A9-A09A-49D6-BCAC-A30E5D22774A}" type="slidenum">
              <a:rPr lang="en-CA" smtClean="0"/>
              <a:pPr/>
              <a:t>8</a:t>
            </a:fld>
            <a:endParaRPr lang="en-C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271A9-A09A-49D6-BCAC-A30E5D22774A}" type="slidenum">
              <a:rPr lang="en-CA" smtClean="0"/>
              <a:pPr/>
              <a:t>9</a:t>
            </a:fld>
            <a:endParaRPr lang="en-C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271A9-A09A-49D6-BCAC-A30E5D22774A}" type="slidenum">
              <a:rPr lang="en-CA" smtClean="0"/>
              <a:pPr/>
              <a:t>10</a:t>
            </a:fld>
            <a:endParaRPr lang="en-C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271A9-A09A-49D6-BCAC-A30E5D22774A}" type="slidenum">
              <a:rPr lang="en-CA" smtClean="0"/>
              <a:pPr/>
              <a:t>11</a:t>
            </a:fld>
            <a:endParaRPr lang="en-CA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271A9-A09A-49D6-BCAC-A30E5D22774A}" type="slidenum">
              <a:rPr lang="en-CA" smtClean="0"/>
              <a:pPr/>
              <a:t>12</a:t>
            </a:fld>
            <a:endParaRPr lang="en-CA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271A9-A09A-49D6-BCAC-A30E5D22774A}" type="slidenum">
              <a:rPr lang="en-CA" smtClean="0"/>
              <a:pPr/>
              <a:t>13</a:t>
            </a:fld>
            <a:endParaRPr lang="en-CA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271A9-A09A-49D6-BCAC-A30E5D22774A}" type="slidenum">
              <a:rPr lang="en-CA" smtClean="0"/>
              <a:pPr/>
              <a:t>14</a:t>
            </a:fld>
            <a:endParaRPr lang="en-CA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271A9-A09A-49D6-BCAC-A30E5D22774A}" type="slidenum">
              <a:rPr lang="en-CA" smtClean="0"/>
              <a:pPr/>
              <a:t>15</a:t>
            </a:fld>
            <a:endParaRPr lang="en-CA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271A9-A09A-49D6-BCAC-A30E5D22774A}" type="slidenum">
              <a:rPr lang="en-CA" smtClean="0"/>
              <a:pPr/>
              <a:t>16</a:t>
            </a:fld>
            <a:endParaRPr lang="en-CA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271A9-A09A-49D6-BCAC-A30E5D22774A}" type="slidenum">
              <a:rPr lang="en-CA" smtClean="0"/>
              <a:pPr/>
              <a:t>17</a:t>
            </a:fld>
            <a:endParaRPr lang="en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F0B5-9DB6-4815-B83F-8D17B740A2F3}" type="datetime1">
              <a:rPr lang="en-CA" smtClean="0"/>
              <a:pPr/>
              <a:t>11/09/2013</a:t>
            </a:fld>
            <a:endParaRPr lang="en-CA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DC06-76C3-4082-82E5-69762BB278D4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DBE51-1D2F-4EE1-A70E-83EC41F3B23D}" type="datetime1">
              <a:rPr lang="en-CA" smtClean="0"/>
              <a:pPr/>
              <a:t>11/09/2013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DC06-76C3-4082-82E5-69762BB278D4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F1CB8-CBC0-440A-A30A-A436AC5C1209}" type="datetime1">
              <a:rPr lang="en-CA" smtClean="0"/>
              <a:pPr/>
              <a:t>11/09/2013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DC06-76C3-4082-82E5-69762BB278D4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CBB5F-3028-4C1A-844B-873998E4B2D4}" type="datetime1">
              <a:rPr lang="en-CA" smtClean="0"/>
              <a:pPr/>
              <a:t>11/09/2013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DC06-76C3-4082-82E5-69762BB278D4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F2D79-4CF4-4066-AF7D-BA8CAFA2CF32}" type="datetime1">
              <a:rPr lang="en-CA" smtClean="0"/>
              <a:pPr/>
              <a:t>11/09/2013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DC06-76C3-4082-82E5-69762BB278D4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ED681-AEC1-41A7-9F72-9C2C0F44EDEE}" type="datetime1">
              <a:rPr lang="en-CA" smtClean="0"/>
              <a:pPr/>
              <a:t>11/09/2013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DC06-76C3-4082-82E5-69762BB278D4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C04FF-69BA-4385-B051-748BD1CBAC87}" type="datetime1">
              <a:rPr lang="en-CA" smtClean="0"/>
              <a:pPr/>
              <a:t>11/09/2013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DC06-76C3-4082-82E5-69762BB278D4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77CB4-373A-41F3-B95F-FDC629462C32}" type="datetime1">
              <a:rPr lang="en-CA" smtClean="0"/>
              <a:pPr/>
              <a:t>11/09/2013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DC06-76C3-4082-82E5-69762BB278D4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B144F-D71C-4271-A572-A8708A664C5F}" type="datetime1">
              <a:rPr lang="en-CA" smtClean="0"/>
              <a:pPr/>
              <a:t>11/09/2013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0ECDC06-76C3-4082-82E5-69762BB278D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1B6EE-6DD2-4A67-A967-8029841FA90C}" type="datetime1">
              <a:rPr lang="en-CA" smtClean="0"/>
              <a:pPr/>
              <a:t>11/09/2013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DC06-76C3-4082-82E5-69762BB278D4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C33D5-C7FF-43CE-8DFF-E5418CD36A3D}" type="datetime1">
              <a:rPr lang="en-CA" smtClean="0"/>
              <a:pPr/>
              <a:t>11/09/2013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DC06-76C3-4082-82E5-69762BB278D4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B2FB7C7-F85F-4575-9B63-2515F06738CB}" type="datetime1">
              <a:rPr lang="en-CA" smtClean="0"/>
              <a:pPr/>
              <a:t>11/09/2013</a:t>
            </a:fld>
            <a:endParaRPr lang="en-CA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0ECDC06-76C3-4082-82E5-69762BB278D4}" type="slidenum">
              <a:rPr lang="en-CA" smtClean="0"/>
              <a:pPr/>
              <a:t>‹#›</a:t>
            </a:fld>
            <a:endParaRPr lang="en-CA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7851648" cy="182880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US" sz="4400" dirty="0" smtClean="0">
                <a:solidFill>
                  <a:schemeClr val="tx1"/>
                </a:solidFill>
              </a:rPr>
              <a:t>Chapter 3</a:t>
            </a:r>
            <a:br>
              <a:rPr lang="en-US" sz="4400" dirty="0" smtClean="0">
                <a:solidFill>
                  <a:schemeClr val="tx1"/>
                </a:solidFill>
              </a:rPr>
            </a:br>
            <a:r>
              <a:rPr lang="en-US" sz="4400" dirty="0" smtClean="0">
                <a:solidFill>
                  <a:schemeClr val="tx1"/>
                </a:solidFill>
              </a:rPr>
              <a:t>Interdependence &amp; Gains from Trade</a:t>
            </a:r>
            <a:endParaRPr lang="en-CA" sz="44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DC06-76C3-4082-82E5-69762BB278D4}" type="slidenum">
              <a:rPr lang="en-CA" smtClean="0"/>
              <a:pPr/>
              <a:t>1</a:t>
            </a:fld>
            <a:endParaRPr lang="en-CA" dirty="0"/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4013" y="2590800"/>
            <a:ext cx="3201987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762000"/>
          </a:xfrm>
        </p:spPr>
        <p:txBody>
          <a:bodyPr>
            <a:normAutofit/>
          </a:bodyPr>
          <a:lstStyle/>
          <a:p>
            <a:r>
              <a:rPr lang="en-CA" sz="4400" dirty="0" smtClean="0"/>
              <a:t>Interdependence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257800"/>
          </a:xfrm>
        </p:spPr>
        <p:txBody>
          <a:bodyPr>
            <a:normAutofit fontScale="92500" lnSpcReduction="10000"/>
          </a:bodyPr>
          <a:lstStyle/>
          <a:p>
            <a:pPr marL="366713" indent="-384175">
              <a:lnSpc>
                <a:spcPct val="110000"/>
              </a:lnSpc>
              <a:spcBef>
                <a:spcPts val="600"/>
              </a:spcBef>
              <a:buClr>
                <a:srgbClr val="0070C0"/>
              </a:buClr>
              <a:buSzPct val="100000"/>
            </a:pPr>
            <a:r>
              <a:rPr lang="en-CA" sz="2400" dirty="0" smtClean="0"/>
              <a:t>Everyday we rely on many people from around the world, most of whom we’ve never met, to provide us with goods and services we enjoy</a:t>
            </a:r>
          </a:p>
          <a:p>
            <a:pPr marL="349250" indent="-349250">
              <a:lnSpc>
                <a:spcPct val="110000"/>
              </a:lnSpc>
              <a:spcBef>
                <a:spcPts val="600"/>
              </a:spcBef>
              <a:buClr>
                <a:srgbClr val="0070C0"/>
              </a:buClr>
            </a:pPr>
            <a:r>
              <a:rPr lang="en-CA" sz="2400" dirty="0" smtClean="0"/>
              <a:t>Principle #5:  </a:t>
            </a:r>
            <a:r>
              <a:rPr lang="en-CA" sz="2400" b="1" i="1" dirty="0" smtClean="0">
                <a:solidFill>
                  <a:srgbClr val="7030A0"/>
                </a:solidFill>
              </a:rPr>
              <a:t>Trade can make everyone better off</a:t>
            </a:r>
          </a:p>
          <a:p>
            <a:pPr marL="715010" lvl="1" indent="-349250">
              <a:lnSpc>
                <a:spcPct val="110000"/>
              </a:lnSpc>
              <a:spcBef>
                <a:spcPts val="600"/>
              </a:spcBef>
              <a:buClr>
                <a:srgbClr val="0070C0"/>
              </a:buClr>
              <a:buFont typeface="Wingdings" pitchFamily="2" charset="2"/>
              <a:buChar char="Ø"/>
            </a:pPr>
            <a:r>
              <a:rPr lang="en-CA" sz="2200" dirty="0" smtClean="0"/>
              <a:t>We’ll </a:t>
            </a:r>
            <a:r>
              <a:rPr lang="en-CA" sz="2200" dirty="0" smtClean="0"/>
              <a:t>now explore this principle to learn why people and nations choose to be interdependent, and how they can gain from trade</a:t>
            </a:r>
          </a:p>
          <a:p>
            <a:pPr marL="349250" indent="-349250">
              <a:lnSpc>
                <a:spcPct val="110000"/>
              </a:lnSpc>
              <a:spcBef>
                <a:spcPts val="600"/>
              </a:spcBef>
              <a:buClr>
                <a:srgbClr val="0070C0"/>
              </a:buClr>
            </a:pPr>
            <a:r>
              <a:rPr lang="en-CA" sz="2400" dirty="0" smtClean="0"/>
              <a:t>We’ll do this by using a two-country, two-goods example:</a:t>
            </a:r>
          </a:p>
          <a:p>
            <a:pPr marL="685800" lvl="1" indent="-336550">
              <a:lnSpc>
                <a:spcPct val="110000"/>
              </a:lnSpc>
              <a:spcBef>
                <a:spcPts val="600"/>
              </a:spcBef>
              <a:buClr>
                <a:srgbClr val="0070C0"/>
              </a:buClr>
              <a:buFont typeface="Wingdings" pitchFamily="2" charset="2"/>
              <a:buChar char="Ø"/>
            </a:pPr>
            <a:r>
              <a:rPr lang="en-CA" sz="2200" dirty="0" smtClean="0"/>
              <a:t>Two countries:  Canada and Japan</a:t>
            </a:r>
          </a:p>
          <a:p>
            <a:pPr marL="685800" lvl="1" indent="-336550">
              <a:lnSpc>
                <a:spcPct val="110000"/>
              </a:lnSpc>
              <a:spcBef>
                <a:spcPts val="600"/>
              </a:spcBef>
              <a:buClr>
                <a:srgbClr val="0070C0"/>
              </a:buClr>
              <a:buFont typeface="Wingdings" pitchFamily="2" charset="2"/>
              <a:buChar char="Ø"/>
            </a:pPr>
            <a:r>
              <a:rPr lang="en-CA" sz="2200" dirty="0" smtClean="0"/>
              <a:t>Two goods:  </a:t>
            </a:r>
            <a:r>
              <a:rPr lang="en-CA" sz="2200" dirty="0" smtClean="0"/>
              <a:t>Computers </a:t>
            </a:r>
            <a:r>
              <a:rPr lang="en-CA" sz="2200" dirty="0" smtClean="0"/>
              <a:t>and wheat</a:t>
            </a:r>
          </a:p>
          <a:p>
            <a:pPr marL="685800" lvl="1" indent="-336550">
              <a:lnSpc>
                <a:spcPct val="110000"/>
              </a:lnSpc>
              <a:spcBef>
                <a:spcPts val="600"/>
              </a:spcBef>
              <a:buClr>
                <a:srgbClr val="0070C0"/>
              </a:buClr>
              <a:buFont typeface="Wingdings" pitchFamily="2" charset="2"/>
              <a:buChar char="Ø"/>
            </a:pPr>
            <a:r>
              <a:rPr lang="en-CA" sz="2200" dirty="0" smtClean="0"/>
              <a:t>One resource:  </a:t>
            </a:r>
            <a:r>
              <a:rPr lang="en-CA" sz="2200" dirty="0" smtClean="0"/>
              <a:t>Labour </a:t>
            </a:r>
            <a:r>
              <a:rPr lang="en-CA" sz="2200" dirty="0" smtClean="0"/>
              <a:t>(measured in hours)</a:t>
            </a:r>
          </a:p>
          <a:p>
            <a:pPr marL="349250" lvl="1" indent="-349250">
              <a:lnSpc>
                <a:spcPct val="110000"/>
              </a:lnSpc>
              <a:spcBef>
                <a:spcPts val="600"/>
              </a:spcBef>
              <a:buClr>
                <a:srgbClr val="0070C0"/>
              </a:buClr>
              <a:buSzPct val="95000"/>
            </a:pPr>
            <a:r>
              <a:rPr lang="en-CA" dirty="0" smtClean="0"/>
              <a:t>We will consider how much of each good each country produces and consumes in two different scenarios</a:t>
            </a:r>
          </a:p>
          <a:p>
            <a:pPr marL="685800" lvl="2" indent="-336550">
              <a:lnSpc>
                <a:spcPct val="110000"/>
              </a:lnSpc>
              <a:spcBef>
                <a:spcPts val="600"/>
              </a:spcBef>
              <a:buClr>
                <a:srgbClr val="0070C0"/>
              </a:buClr>
              <a:buFont typeface="Wingdings" pitchFamily="2" charset="2"/>
              <a:buChar char="Ø"/>
            </a:pPr>
            <a:r>
              <a:rPr lang="en-CA" sz="2200" dirty="0" smtClean="0"/>
              <a:t>If each country chooses to be self-sufficient</a:t>
            </a:r>
          </a:p>
          <a:p>
            <a:pPr marL="685800" lvl="2" indent="-336550">
              <a:lnSpc>
                <a:spcPct val="110000"/>
              </a:lnSpc>
              <a:spcBef>
                <a:spcPts val="600"/>
              </a:spcBef>
              <a:buClr>
                <a:srgbClr val="0070C0"/>
              </a:buClr>
              <a:buFont typeface="Wingdings" pitchFamily="2" charset="2"/>
              <a:buChar char="Ø"/>
            </a:pPr>
            <a:r>
              <a:rPr lang="en-CA" sz="2200" dirty="0" smtClean="0"/>
              <a:t>If each trades with the other country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DC06-76C3-4082-82E5-69762BB278D4}" type="slidenum">
              <a:rPr lang="en-CA" smtClean="0"/>
              <a:pPr/>
              <a:t>2</a:t>
            </a:fld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743712"/>
          </a:xfrm>
        </p:spPr>
        <p:txBody>
          <a:bodyPr>
            <a:normAutofit/>
          </a:bodyPr>
          <a:lstStyle/>
          <a:p>
            <a:r>
              <a:rPr lang="en-CA" sz="4400" dirty="0" smtClean="0"/>
              <a:t>Production Possibilities in Canada</a:t>
            </a:r>
            <a:endParaRPr lang="en-CA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1524000"/>
          </a:xfrm>
        </p:spPr>
        <p:txBody>
          <a:bodyPr>
            <a:normAutofit fontScale="77500" lnSpcReduction="20000"/>
          </a:bodyPr>
          <a:lstStyle/>
          <a:p>
            <a:pPr marL="349250" indent="-349250">
              <a:spcBef>
                <a:spcPts val="500"/>
              </a:spcBef>
            </a:pPr>
            <a:r>
              <a:rPr lang="en-CA" dirty="0" smtClean="0"/>
              <a:t>Assumptions:</a:t>
            </a:r>
          </a:p>
          <a:p>
            <a:pPr marL="687388" lvl="1" indent="-349250">
              <a:spcBef>
                <a:spcPts val="500"/>
              </a:spcBef>
              <a:buFont typeface="Wingdings" pitchFamily="2" charset="2"/>
              <a:buChar char="Ø"/>
            </a:pPr>
            <a:r>
              <a:rPr lang="en-CA" dirty="0" smtClean="0"/>
              <a:t>50,000 hours of labour available for production each month</a:t>
            </a:r>
          </a:p>
          <a:p>
            <a:pPr marL="687388" lvl="1" indent="-349250">
              <a:spcBef>
                <a:spcPts val="500"/>
              </a:spcBef>
              <a:buFont typeface="Wingdings" pitchFamily="2" charset="2"/>
              <a:buChar char="Ø"/>
            </a:pPr>
            <a:r>
              <a:rPr lang="en-CA" dirty="0" smtClean="0"/>
              <a:t>Producing one computer requires 100 hours of labour</a:t>
            </a:r>
          </a:p>
          <a:p>
            <a:pPr marL="687388" lvl="1" indent="-349250">
              <a:spcBef>
                <a:spcPts val="500"/>
              </a:spcBef>
              <a:buFont typeface="Wingdings" pitchFamily="2" charset="2"/>
              <a:buChar char="Ø"/>
            </a:pPr>
            <a:r>
              <a:rPr lang="en-CA" dirty="0" smtClean="0"/>
              <a:t>Producing one ton of wheat requires 10 hours of labour</a:t>
            </a:r>
          </a:p>
          <a:p>
            <a:pPr marL="687388" lvl="1" indent="-349250">
              <a:spcBef>
                <a:spcPts val="500"/>
              </a:spcBef>
              <a:buFont typeface="Wingdings" pitchFamily="2" charset="2"/>
              <a:buChar char="Ø"/>
            </a:pPr>
            <a:r>
              <a:rPr lang="en-CA" dirty="0" smtClean="0"/>
              <a:t>The opportunity cost of computers is constant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DC06-76C3-4082-82E5-69762BB278D4}" type="slidenum">
              <a:rPr lang="en-CA" smtClean="0"/>
              <a:pPr/>
              <a:t>3</a:t>
            </a:fld>
            <a:endParaRPr lang="en-CA"/>
          </a:p>
        </p:txBody>
      </p:sp>
      <p:grpSp>
        <p:nvGrpSpPr>
          <p:cNvPr id="5" name="Group 2"/>
          <p:cNvGrpSpPr>
            <a:grpSpLocks/>
          </p:cNvGrpSpPr>
          <p:nvPr/>
        </p:nvGrpSpPr>
        <p:grpSpPr bwMode="auto">
          <a:xfrm>
            <a:off x="990600" y="2922158"/>
            <a:ext cx="6171925" cy="3402442"/>
            <a:chOff x="144" y="598"/>
            <a:chExt cx="4771" cy="3331"/>
          </a:xfrm>
        </p:grpSpPr>
        <p:grpSp>
          <p:nvGrpSpPr>
            <p:cNvPr id="6" name="Group 3"/>
            <p:cNvGrpSpPr>
              <a:grpSpLocks/>
            </p:cNvGrpSpPr>
            <p:nvPr/>
          </p:nvGrpSpPr>
          <p:grpSpPr bwMode="auto">
            <a:xfrm>
              <a:off x="144" y="972"/>
              <a:ext cx="3533" cy="2957"/>
              <a:chOff x="153" y="1350"/>
              <a:chExt cx="3533" cy="2957"/>
            </a:xfrm>
          </p:grpSpPr>
          <p:grpSp>
            <p:nvGrpSpPr>
              <p:cNvPr id="9" name="Group 4"/>
              <p:cNvGrpSpPr>
                <a:grpSpLocks/>
              </p:cNvGrpSpPr>
              <p:nvPr/>
            </p:nvGrpSpPr>
            <p:grpSpPr bwMode="auto">
              <a:xfrm>
                <a:off x="868" y="1350"/>
                <a:ext cx="2818" cy="2480"/>
                <a:chOff x="2416" y="1770"/>
                <a:chExt cx="610" cy="548"/>
              </a:xfrm>
            </p:grpSpPr>
            <p:sp>
              <p:nvSpPr>
                <p:cNvPr id="41" name="Line 5"/>
                <p:cNvSpPr>
                  <a:spLocks noChangeShapeType="1"/>
                </p:cNvSpPr>
                <p:nvPr/>
              </p:nvSpPr>
              <p:spPr bwMode="auto">
                <a:xfrm>
                  <a:off x="2416" y="1770"/>
                  <a:ext cx="0" cy="548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42" name="Line 6"/>
                <p:cNvSpPr>
                  <a:spLocks noChangeShapeType="1"/>
                </p:cNvSpPr>
                <p:nvPr/>
              </p:nvSpPr>
              <p:spPr bwMode="auto">
                <a:xfrm>
                  <a:off x="2416" y="2318"/>
                  <a:ext cx="610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</p:grpSp>
          <p:grpSp>
            <p:nvGrpSpPr>
              <p:cNvPr id="10" name="Group 7"/>
              <p:cNvGrpSpPr>
                <a:grpSpLocks/>
              </p:cNvGrpSpPr>
              <p:nvPr/>
            </p:nvGrpSpPr>
            <p:grpSpPr bwMode="auto">
              <a:xfrm>
                <a:off x="153" y="1834"/>
                <a:ext cx="715" cy="392"/>
                <a:chOff x="151" y="1834"/>
                <a:chExt cx="715" cy="392"/>
              </a:xfrm>
            </p:grpSpPr>
            <p:sp>
              <p:nvSpPr>
                <p:cNvPr id="39" name="Line 8"/>
                <p:cNvSpPr>
                  <a:spLocks noChangeShapeType="1"/>
                </p:cNvSpPr>
                <p:nvPr/>
              </p:nvSpPr>
              <p:spPr bwMode="auto">
                <a:xfrm flipH="1">
                  <a:off x="800" y="1992"/>
                  <a:ext cx="66" cy="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40" name="Text Box 9"/>
                <p:cNvSpPr txBox="1">
                  <a:spLocks noChangeArrowheads="1"/>
                </p:cNvSpPr>
                <p:nvPr/>
              </p:nvSpPr>
              <p:spPr bwMode="auto">
                <a:xfrm>
                  <a:off x="151" y="1834"/>
                  <a:ext cx="663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2000" dirty="0">
                      <a:cs typeface="Arial" charset="0"/>
                    </a:rPr>
                    <a:t>4,000</a:t>
                  </a:r>
                </a:p>
              </p:txBody>
            </p:sp>
          </p:grpSp>
          <p:grpSp>
            <p:nvGrpSpPr>
              <p:cNvPr id="11" name="Group 10"/>
              <p:cNvGrpSpPr>
                <a:grpSpLocks/>
              </p:cNvGrpSpPr>
              <p:nvPr/>
            </p:nvGrpSpPr>
            <p:grpSpPr bwMode="auto">
              <a:xfrm>
                <a:off x="1144" y="3828"/>
                <a:ext cx="464" cy="478"/>
                <a:chOff x="1142" y="3830"/>
                <a:chExt cx="464" cy="478"/>
              </a:xfrm>
            </p:grpSpPr>
            <p:sp>
              <p:nvSpPr>
                <p:cNvPr id="37" name="Line 11"/>
                <p:cNvSpPr>
                  <a:spLocks noChangeShapeType="1"/>
                </p:cNvSpPr>
                <p:nvPr/>
              </p:nvSpPr>
              <p:spPr bwMode="auto">
                <a:xfrm flipV="1">
                  <a:off x="1370" y="3830"/>
                  <a:ext cx="0" cy="6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38" name="Text Box 12"/>
                <p:cNvSpPr txBox="1">
                  <a:spLocks noChangeArrowheads="1"/>
                </p:cNvSpPr>
                <p:nvPr/>
              </p:nvSpPr>
              <p:spPr bwMode="auto">
                <a:xfrm>
                  <a:off x="1142" y="3916"/>
                  <a:ext cx="464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2000">
                      <a:cs typeface="Arial" charset="0"/>
                    </a:rPr>
                    <a:t>100</a:t>
                  </a:r>
                </a:p>
              </p:txBody>
            </p:sp>
          </p:grpSp>
          <p:grpSp>
            <p:nvGrpSpPr>
              <p:cNvPr id="12" name="Group 13"/>
              <p:cNvGrpSpPr>
                <a:grpSpLocks/>
              </p:cNvGrpSpPr>
              <p:nvPr/>
            </p:nvGrpSpPr>
            <p:grpSpPr bwMode="auto">
              <a:xfrm>
                <a:off x="153" y="1398"/>
                <a:ext cx="713" cy="392"/>
                <a:chOff x="153" y="1858"/>
                <a:chExt cx="713" cy="392"/>
              </a:xfrm>
            </p:grpSpPr>
            <p:sp>
              <p:nvSpPr>
                <p:cNvPr id="35" name="Line 14"/>
                <p:cNvSpPr>
                  <a:spLocks noChangeShapeType="1"/>
                </p:cNvSpPr>
                <p:nvPr/>
              </p:nvSpPr>
              <p:spPr bwMode="auto">
                <a:xfrm flipH="1">
                  <a:off x="800" y="1992"/>
                  <a:ext cx="66" cy="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36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153" y="1858"/>
                  <a:ext cx="602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2000" dirty="0">
                      <a:cs typeface="Arial" charset="0"/>
                    </a:rPr>
                    <a:t>5,000</a:t>
                  </a:r>
                </a:p>
              </p:txBody>
            </p:sp>
          </p:grpSp>
          <p:grpSp>
            <p:nvGrpSpPr>
              <p:cNvPr id="13" name="Group 16"/>
              <p:cNvGrpSpPr>
                <a:grpSpLocks/>
              </p:cNvGrpSpPr>
              <p:nvPr/>
            </p:nvGrpSpPr>
            <p:grpSpPr bwMode="auto">
              <a:xfrm>
                <a:off x="153" y="2756"/>
                <a:ext cx="715" cy="392"/>
                <a:chOff x="151" y="1834"/>
                <a:chExt cx="715" cy="392"/>
              </a:xfrm>
            </p:grpSpPr>
            <p:sp>
              <p:nvSpPr>
                <p:cNvPr id="33" name="Line 17"/>
                <p:cNvSpPr>
                  <a:spLocks noChangeShapeType="1"/>
                </p:cNvSpPr>
                <p:nvPr/>
              </p:nvSpPr>
              <p:spPr bwMode="auto">
                <a:xfrm flipH="1">
                  <a:off x="800" y="1992"/>
                  <a:ext cx="66" cy="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34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151" y="1834"/>
                  <a:ext cx="663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2000" dirty="0">
                      <a:cs typeface="Arial" charset="0"/>
                    </a:rPr>
                    <a:t>2,000</a:t>
                  </a:r>
                </a:p>
              </p:txBody>
            </p:sp>
          </p:grpSp>
          <p:grpSp>
            <p:nvGrpSpPr>
              <p:cNvPr id="14" name="Group 19"/>
              <p:cNvGrpSpPr>
                <a:grpSpLocks/>
              </p:cNvGrpSpPr>
              <p:nvPr/>
            </p:nvGrpSpPr>
            <p:grpSpPr bwMode="auto">
              <a:xfrm>
                <a:off x="153" y="3216"/>
                <a:ext cx="715" cy="392"/>
                <a:chOff x="151" y="1834"/>
                <a:chExt cx="715" cy="392"/>
              </a:xfrm>
            </p:grpSpPr>
            <p:sp>
              <p:nvSpPr>
                <p:cNvPr id="31" name="Line 20"/>
                <p:cNvSpPr>
                  <a:spLocks noChangeShapeType="1"/>
                </p:cNvSpPr>
                <p:nvPr/>
              </p:nvSpPr>
              <p:spPr bwMode="auto">
                <a:xfrm flipH="1">
                  <a:off x="800" y="1992"/>
                  <a:ext cx="66" cy="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32" name="Text Box 21"/>
                <p:cNvSpPr txBox="1">
                  <a:spLocks noChangeArrowheads="1"/>
                </p:cNvSpPr>
                <p:nvPr/>
              </p:nvSpPr>
              <p:spPr bwMode="auto">
                <a:xfrm>
                  <a:off x="151" y="1834"/>
                  <a:ext cx="602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2000" dirty="0">
                      <a:cs typeface="Arial" charset="0"/>
                    </a:rPr>
                    <a:t>1,000</a:t>
                  </a:r>
                </a:p>
              </p:txBody>
            </p:sp>
          </p:grpSp>
          <p:grpSp>
            <p:nvGrpSpPr>
              <p:cNvPr id="15" name="Group 22"/>
              <p:cNvGrpSpPr>
                <a:grpSpLocks/>
              </p:cNvGrpSpPr>
              <p:nvPr/>
            </p:nvGrpSpPr>
            <p:grpSpPr bwMode="auto">
              <a:xfrm>
                <a:off x="153" y="2292"/>
                <a:ext cx="713" cy="392"/>
                <a:chOff x="153" y="1834"/>
                <a:chExt cx="713" cy="392"/>
              </a:xfrm>
            </p:grpSpPr>
            <p:sp>
              <p:nvSpPr>
                <p:cNvPr id="29" name="Line 23"/>
                <p:cNvSpPr>
                  <a:spLocks noChangeShapeType="1"/>
                </p:cNvSpPr>
                <p:nvPr/>
              </p:nvSpPr>
              <p:spPr bwMode="auto">
                <a:xfrm flipH="1">
                  <a:off x="800" y="1992"/>
                  <a:ext cx="66" cy="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30" name="Text Box 24"/>
                <p:cNvSpPr txBox="1">
                  <a:spLocks noChangeArrowheads="1"/>
                </p:cNvSpPr>
                <p:nvPr/>
              </p:nvSpPr>
              <p:spPr bwMode="auto">
                <a:xfrm>
                  <a:off x="153" y="1834"/>
                  <a:ext cx="602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2000" dirty="0">
                      <a:cs typeface="Arial" charset="0"/>
                    </a:rPr>
                    <a:t>3,000</a:t>
                  </a:r>
                </a:p>
              </p:txBody>
            </p:sp>
          </p:grpSp>
          <p:grpSp>
            <p:nvGrpSpPr>
              <p:cNvPr id="16" name="Group 25"/>
              <p:cNvGrpSpPr>
                <a:grpSpLocks/>
              </p:cNvGrpSpPr>
              <p:nvPr/>
            </p:nvGrpSpPr>
            <p:grpSpPr bwMode="auto">
              <a:xfrm>
                <a:off x="3188" y="3828"/>
                <a:ext cx="464" cy="478"/>
                <a:chOff x="1142" y="3830"/>
                <a:chExt cx="464" cy="478"/>
              </a:xfrm>
            </p:grpSpPr>
            <p:sp>
              <p:nvSpPr>
                <p:cNvPr id="27" name="Line 26"/>
                <p:cNvSpPr>
                  <a:spLocks noChangeShapeType="1"/>
                </p:cNvSpPr>
                <p:nvPr/>
              </p:nvSpPr>
              <p:spPr bwMode="auto">
                <a:xfrm flipV="1">
                  <a:off x="1370" y="3830"/>
                  <a:ext cx="0" cy="6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8" name="Text Box 27"/>
                <p:cNvSpPr txBox="1">
                  <a:spLocks noChangeArrowheads="1"/>
                </p:cNvSpPr>
                <p:nvPr/>
              </p:nvSpPr>
              <p:spPr bwMode="auto">
                <a:xfrm>
                  <a:off x="1142" y="3916"/>
                  <a:ext cx="464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2000">
                      <a:cs typeface="Arial" charset="0"/>
                    </a:rPr>
                    <a:t>500</a:t>
                  </a:r>
                </a:p>
              </p:txBody>
            </p:sp>
          </p:grpSp>
          <p:grpSp>
            <p:nvGrpSpPr>
              <p:cNvPr id="17" name="Group 28"/>
              <p:cNvGrpSpPr>
                <a:grpSpLocks/>
              </p:cNvGrpSpPr>
              <p:nvPr/>
            </p:nvGrpSpPr>
            <p:grpSpPr bwMode="auto">
              <a:xfrm>
                <a:off x="1659" y="3828"/>
                <a:ext cx="464" cy="478"/>
                <a:chOff x="1142" y="3830"/>
                <a:chExt cx="464" cy="478"/>
              </a:xfrm>
            </p:grpSpPr>
            <p:sp>
              <p:nvSpPr>
                <p:cNvPr id="25" name="Line 29"/>
                <p:cNvSpPr>
                  <a:spLocks noChangeShapeType="1"/>
                </p:cNvSpPr>
                <p:nvPr/>
              </p:nvSpPr>
              <p:spPr bwMode="auto">
                <a:xfrm flipV="1">
                  <a:off x="1370" y="3830"/>
                  <a:ext cx="0" cy="6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6" name="Text Box 30"/>
                <p:cNvSpPr txBox="1">
                  <a:spLocks noChangeArrowheads="1"/>
                </p:cNvSpPr>
                <p:nvPr/>
              </p:nvSpPr>
              <p:spPr bwMode="auto">
                <a:xfrm>
                  <a:off x="1142" y="3916"/>
                  <a:ext cx="464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2000" dirty="0">
                      <a:cs typeface="Arial" charset="0"/>
                    </a:rPr>
                    <a:t>200</a:t>
                  </a:r>
                </a:p>
              </p:txBody>
            </p:sp>
          </p:grpSp>
          <p:grpSp>
            <p:nvGrpSpPr>
              <p:cNvPr id="18" name="Group 31"/>
              <p:cNvGrpSpPr>
                <a:grpSpLocks/>
              </p:cNvGrpSpPr>
              <p:nvPr/>
            </p:nvGrpSpPr>
            <p:grpSpPr bwMode="auto">
              <a:xfrm>
                <a:off x="2164" y="3829"/>
                <a:ext cx="464" cy="478"/>
                <a:chOff x="1142" y="3830"/>
                <a:chExt cx="464" cy="478"/>
              </a:xfrm>
            </p:grpSpPr>
            <p:sp>
              <p:nvSpPr>
                <p:cNvPr id="23" name="Line 32"/>
                <p:cNvSpPr>
                  <a:spLocks noChangeShapeType="1"/>
                </p:cNvSpPr>
                <p:nvPr/>
              </p:nvSpPr>
              <p:spPr bwMode="auto">
                <a:xfrm flipV="1">
                  <a:off x="1370" y="3830"/>
                  <a:ext cx="0" cy="6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4" name="Text Box 33"/>
                <p:cNvSpPr txBox="1">
                  <a:spLocks noChangeArrowheads="1"/>
                </p:cNvSpPr>
                <p:nvPr/>
              </p:nvSpPr>
              <p:spPr bwMode="auto">
                <a:xfrm>
                  <a:off x="1142" y="3916"/>
                  <a:ext cx="464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2000">
                      <a:cs typeface="Arial" charset="0"/>
                    </a:rPr>
                    <a:t>300</a:t>
                  </a:r>
                </a:p>
              </p:txBody>
            </p:sp>
          </p:grpSp>
          <p:grpSp>
            <p:nvGrpSpPr>
              <p:cNvPr id="19" name="Group 34"/>
              <p:cNvGrpSpPr>
                <a:grpSpLocks/>
              </p:cNvGrpSpPr>
              <p:nvPr/>
            </p:nvGrpSpPr>
            <p:grpSpPr bwMode="auto">
              <a:xfrm>
                <a:off x="2673" y="3829"/>
                <a:ext cx="464" cy="478"/>
                <a:chOff x="1142" y="3830"/>
                <a:chExt cx="464" cy="478"/>
              </a:xfrm>
            </p:grpSpPr>
            <p:sp>
              <p:nvSpPr>
                <p:cNvPr id="21" name="Line 35"/>
                <p:cNvSpPr>
                  <a:spLocks noChangeShapeType="1"/>
                </p:cNvSpPr>
                <p:nvPr/>
              </p:nvSpPr>
              <p:spPr bwMode="auto">
                <a:xfrm flipV="1">
                  <a:off x="1370" y="3830"/>
                  <a:ext cx="0" cy="6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2" name="Text Box 36"/>
                <p:cNvSpPr txBox="1">
                  <a:spLocks noChangeArrowheads="1"/>
                </p:cNvSpPr>
                <p:nvPr/>
              </p:nvSpPr>
              <p:spPr bwMode="auto">
                <a:xfrm>
                  <a:off x="1142" y="3916"/>
                  <a:ext cx="464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2000">
                      <a:cs typeface="Arial" charset="0"/>
                    </a:rPr>
                    <a:t>400</a:t>
                  </a:r>
                </a:p>
              </p:txBody>
            </p:sp>
          </p:grpSp>
          <p:sp>
            <p:nvSpPr>
              <p:cNvPr id="20" name="Text Box 37"/>
              <p:cNvSpPr txBox="1">
                <a:spLocks noChangeArrowheads="1"/>
              </p:cNvSpPr>
              <p:nvPr/>
            </p:nvSpPr>
            <p:spPr bwMode="auto">
              <a:xfrm>
                <a:off x="621" y="3798"/>
                <a:ext cx="266" cy="3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2000" dirty="0">
                    <a:cs typeface="Arial" charset="0"/>
                  </a:rPr>
                  <a:t>0</a:t>
                </a:r>
              </a:p>
            </p:txBody>
          </p:sp>
        </p:grpSp>
        <p:sp>
          <p:nvSpPr>
            <p:cNvPr id="7" name="Text Box 38"/>
            <p:cNvSpPr txBox="1">
              <a:spLocks noChangeArrowheads="1"/>
            </p:cNvSpPr>
            <p:nvPr/>
          </p:nvSpPr>
          <p:spPr bwMode="auto">
            <a:xfrm>
              <a:off x="3708" y="3311"/>
              <a:ext cx="1207" cy="3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000" b="1" dirty="0">
                  <a:cs typeface="Arial" charset="0"/>
                </a:rPr>
                <a:t>Computers</a:t>
              </a:r>
            </a:p>
          </p:txBody>
        </p:sp>
        <p:sp>
          <p:nvSpPr>
            <p:cNvPr id="8" name="Text Box 39"/>
            <p:cNvSpPr txBox="1">
              <a:spLocks noChangeArrowheads="1"/>
            </p:cNvSpPr>
            <p:nvPr/>
          </p:nvSpPr>
          <p:spPr bwMode="auto">
            <a:xfrm>
              <a:off x="144" y="598"/>
              <a:ext cx="1414" cy="3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000" b="1" dirty="0">
                  <a:cs typeface="Arial" charset="0"/>
                </a:rPr>
                <a:t>Wheat (tons)</a:t>
              </a:r>
            </a:p>
          </p:txBody>
        </p:sp>
      </p:grpSp>
      <p:sp>
        <p:nvSpPr>
          <p:cNvPr id="43" name="Line 44"/>
          <p:cNvSpPr>
            <a:spLocks noChangeShapeType="1"/>
          </p:cNvSpPr>
          <p:nvPr/>
        </p:nvSpPr>
        <p:spPr bwMode="auto">
          <a:xfrm>
            <a:off x="1905125" y="3475170"/>
            <a:ext cx="3352675" cy="2392230"/>
          </a:xfrm>
          <a:prstGeom prst="line">
            <a:avLst/>
          </a:prstGeom>
          <a:noFill/>
          <a:ln w="50800">
            <a:solidFill>
              <a:srgbClr val="0033CC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44" name="TextBox 43"/>
          <p:cNvSpPr txBox="1"/>
          <p:nvPr/>
        </p:nvSpPr>
        <p:spPr>
          <a:xfrm>
            <a:off x="3505200" y="2971800"/>
            <a:ext cx="4267200" cy="92333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dirty="0" smtClean="0"/>
              <a:t>Canada can produce 500 computers or 5,000 tons of wheat, or any combination of the two along its linear PPF</a:t>
            </a:r>
            <a:endParaRPr lang="en-CA" dirty="0"/>
          </a:p>
        </p:txBody>
      </p:sp>
      <p:grpSp>
        <p:nvGrpSpPr>
          <p:cNvPr id="45" name="Group 47"/>
          <p:cNvGrpSpPr>
            <a:grpSpLocks/>
          </p:cNvGrpSpPr>
          <p:nvPr/>
        </p:nvGrpSpPr>
        <p:grpSpPr bwMode="auto">
          <a:xfrm>
            <a:off x="1903768" y="4648524"/>
            <a:ext cx="1777062" cy="1143759"/>
            <a:chOff x="802" y="2248"/>
            <a:chExt cx="1377" cy="949"/>
          </a:xfrm>
        </p:grpSpPr>
        <p:grpSp>
          <p:nvGrpSpPr>
            <p:cNvPr id="46" name="Group 48"/>
            <p:cNvGrpSpPr>
              <a:grpSpLocks/>
            </p:cNvGrpSpPr>
            <p:nvPr/>
          </p:nvGrpSpPr>
          <p:grpSpPr bwMode="auto">
            <a:xfrm>
              <a:off x="802" y="2300"/>
              <a:ext cx="1309" cy="897"/>
              <a:chOff x="319" y="2449"/>
              <a:chExt cx="833" cy="504"/>
            </a:xfrm>
          </p:grpSpPr>
          <p:sp>
            <p:nvSpPr>
              <p:cNvPr id="48" name="Line 49"/>
              <p:cNvSpPr>
                <a:spLocks noChangeShapeType="1"/>
              </p:cNvSpPr>
              <p:nvPr/>
            </p:nvSpPr>
            <p:spPr bwMode="auto">
              <a:xfrm flipV="1">
                <a:off x="319" y="2449"/>
                <a:ext cx="833" cy="6"/>
              </a:xfrm>
              <a:prstGeom prst="line">
                <a:avLst/>
              </a:prstGeom>
              <a:noFill/>
              <a:ln w="9525">
                <a:solidFill>
                  <a:srgbClr val="969696"/>
                </a:solidFill>
                <a:prstDash val="lgDash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49" name="Line 50"/>
              <p:cNvSpPr>
                <a:spLocks noChangeShapeType="1"/>
              </p:cNvSpPr>
              <p:nvPr/>
            </p:nvSpPr>
            <p:spPr bwMode="auto">
              <a:xfrm flipH="1">
                <a:off x="1146" y="2450"/>
                <a:ext cx="6" cy="503"/>
              </a:xfrm>
              <a:prstGeom prst="line">
                <a:avLst/>
              </a:prstGeom>
              <a:noFill/>
              <a:ln w="9525">
                <a:solidFill>
                  <a:srgbClr val="969696"/>
                </a:solidFill>
                <a:prstDash val="lgDash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47" name="Oval 51"/>
            <p:cNvSpPr>
              <a:spLocks noChangeArrowheads="1"/>
            </p:cNvSpPr>
            <p:nvPr/>
          </p:nvSpPr>
          <p:spPr bwMode="auto">
            <a:xfrm>
              <a:off x="2073" y="2248"/>
              <a:ext cx="106" cy="114"/>
            </a:xfrm>
            <a:prstGeom prst="ellipse">
              <a:avLst/>
            </a:pr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AU">
                <a:cs typeface="Arial" charset="0"/>
              </a:endParaRPr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5105400" y="4038600"/>
            <a:ext cx="3733800" cy="1546577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>
              <a:lnSpc>
                <a:spcPct val="105000"/>
              </a:lnSpc>
              <a:tabLst>
                <a:tab pos="463550" algn="l"/>
                <a:tab pos="914400" algn="l"/>
              </a:tabLst>
            </a:pPr>
            <a:r>
              <a:rPr lang="en-CA" u="sng" dirty="0" smtClean="0">
                <a:solidFill>
                  <a:schemeClr val="bg1"/>
                </a:solidFill>
                <a:cs typeface="Arial" charset="0"/>
              </a:rPr>
              <a:t>Case 1:  No Trade</a:t>
            </a:r>
          </a:p>
          <a:p>
            <a:pPr>
              <a:lnSpc>
                <a:spcPct val="105000"/>
              </a:lnSpc>
              <a:tabLst>
                <a:tab pos="463550" algn="l"/>
                <a:tab pos="914400" algn="l"/>
              </a:tabLst>
            </a:pPr>
            <a:r>
              <a:rPr lang="en-CA" dirty="0" smtClean="0">
                <a:solidFill>
                  <a:schemeClr val="bg1"/>
                </a:solidFill>
                <a:cs typeface="Arial" charset="0"/>
              </a:rPr>
              <a:t>If it uses half its labour to produce each of the two goods, then Canada will produce and consume 250 computers  and 2500 tons of wheat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4" grpId="0" animBg="1"/>
      <p:bldP spid="5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743712"/>
          </a:xfrm>
        </p:spPr>
        <p:txBody>
          <a:bodyPr>
            <a:normAutofit/>
          </a:bodyPr>
          <a:lstStyle/>
          <a:p>
            <a:r>
              <a:rPr lang="en-CA" sz="4400" dirty="0" smtClean="0"/>
              <a:t>Production Possibilities in Japan</a:t>
            </a:r>
            <a:endParaRPr lang="en-CA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1524000"/>
          </a:xfrm>
        </p:spPr>
        <p:txBody>
          <a:bodyPr>
            <a:normAutofit fontScale="77500" lnSpcReduction="20000"/>
          </a:bodyPr>
          <a:lstStyle/>
          <a:p>
            <a:pPr marL="349250" indent="-349250">
              <a:spcBef>
                <a:spcPts val="500"/>
              </a:spcBef>
            </a:pPr>
            <a:r>
              <a:rPr lang="en-CA" dirty="0" smtClean="0"/>
              <a:t>Assumptions:</a:t>
            </a:r>
          </a:p>
          <a:p>
            <a:pPr marL="687388" lvl="1" indent="-349250">
              <a:spcBef>
                <a:spcPts val="500"/>
              </a:spcBef>
              <a:buFont typeface="Wingdings" pitchFamily="2" charset="2"/>
              <a:buChar char="Ø"/>
            </a:pPr>
            <a:r>
              <a:rPr lang="en-CA" dirty="0" smtClean="0"/>
              <a:t>30,000 hours of labour available for production each month</a:t>
            </a:r>
          </a:p>
          <a:p>
            <a:pPr marL="687388" lvl="1" indent="-349250">
              <a:spcBef>
                <a:spcPts val="500"/>
              </a:spcBef>
              <a:buFont typeface="Wingdings" pitchFamily="2" charset="2"/>
              <a:buChar char="Ø"/>
            </a:pPr>
            <a:r>
              <a:rPr lang="en-CA" dirty="0" smtClean="0"/>
              <a:t>Producing one computer requires 125 hours of labour</a:t>
            </a:r>
          </a:p>
          <a:p>
            <a:pPr marL="687388" lvl="1" indent="-349250">
              <a:spcBef>
                <a:spcPts val="500"/>
              </a:spcBef>
              <a:buFont typeface="Wingdings" pitchFamily="2" charset="2"/>
              <a:buChar char="Ø"/>
            </a:pPr>
            <a:r>
              <a:rPr lang="en-CA" dirty="0" smtClean="0"/>
              <a:t>Producing one ton of wheat requires 25 hours of labour</a:t>
            </a:r>
          </a:p>
          <a:p>
            <a:pPr marL="687388" lvl="1" indent="-349250">
              <a:spcBef>
                <a:spcPts val="500"/>
              </a:spcBef>
              <a:buFont typeface="Wingdings" pitchFamily="2" charset="2"/>
              <a:buChar char="Ø"/>
            </a:pPr>
            <a:r>
              <a:rPr lang="en-CA" dirty="0" smtClean="0"/>
              <a:t>The opportunity cost of computers is constant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DC06-76C3-4082-82E5-69762BB278D4}" type="slidenum">
              <a:rPr lang="en-CA" smtClean="0"/>
              <a:pPr/>
              <a:t>4</a:t>
            </a:fld>
            <a:endParaRPr lang="en-CA"/>
          </a:p>
        </p:txBody>
      </p:sp>
      <p:grpSp>
        <p:nvGrpSpPr>
          <p:cNvPr id="5" name="Group 2"/>
          <p:cNvGrpSpPr>
            <a:grpSpLocks/>
          </p:cNvGrpSpPr>
          <p:nvPr/>
        </p:nvGrpSpPr>
        <p:grpSpPr bwMode="auto">
          <a:xfrm>
            <a:off x="990600" y="2922158"/>
            <a:ext cx="6171925" cy="3402442"/>
            <a:chOff x="144" y="598"/>
            <a:chExt cx="4771" cy="3331"/>
          </a:xfrm>
        </p:grpSpPr>
        <p:grpSp>
          <p:nvGrpSpPr>
            <p:cNvPr id="6" name="Group 3"/>
            <p:cNvGrpSpPr>
              <a:grpSpLocks/>
            </p:cNvGrpSpPr>
            <p:nvPr/>
          </p:nvGrpSpPr>
          <p:grpSpPr bwMode="auto">
            <a:xfrm>
              <a:off x="144" y="972"/>
              <a:ext cx="3533" cy="2957"/>
              <a:chOff x="153" y="1350"/>
              <a:chExt cx="3533" cy="2957"/>
            </a:xfrm>
          </p:grpSpPr>
          <p:grpSp>
            <p:nvGrpSpPr>
              <p:cNvPr id="9" name="Group 4"/>
              <p:cNvGrpSpPr>
                <a:grpSpLocks/>
              </p:cNvGrpSpPr>
              <p:nvPr/>
            </p:nvGrpSpPr>
            <p:grpSpPr bwMode="auto">
              <a:xfrm>
                <a:off x="868" y="1350"/>
                <a:ext cx="2818" cy="2480"/>
                <a:chOff x="2416" y="1770"/>
                <a:chExt cx="610" cy="548"/>
              </a:xfrm>
            </p:grpSpPr>
            <p:sp>
              <p:nvSpPr>
                <p:cNvPr id="41" name="Line 5"/>
                <p:cNvSpPr>
                  <a:spLocks noChangeShapeType="1"/>
                </p:cNvSpPr>
                <p:nvPr/>
              </p:nvSpPr>
              <p:spPr bwMode="auto">
                <a:xfrm>
                  <a:off x="2416" y="1770"/>
                  <a:ext cx="0" cy="548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42" name="Line 6"/>
                <p:cNvSpPr>
                  <a:spLocks noChangeShapeType="1"/>
                </p:cNvSpPr>
                <p:nvPr/>
              </p:nvSpPr>
              <p:spPr bwMode="auto">
                <a:xfrm>
                  <a:off x="2416" y="2318"/>
                  <a:ext cx="610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</p:grpSp>
          <p:grpSp>
            <p:nvGrpSpPr>
              <p:cNvPr id="10" name="Group 7"/>
              <p:cNvGrpSpPr>
                <a:grpSpLocks/>
              </p:cNvGrpSpPr>
              <p:nvPr/>
            </p:nvGrpSpPr>
            <p:grpSpPr bwMode="auto">
              <a:xfrm>
                <a:off x="212" y="1975"/>
                <a:ext cx="656" cy="392"/>
                <a:chOff x="210" y="1975"/>
                <a:chExt cx="656" cy="392"/>
              </a:xfrm>
            </p:grpSpPr>
            <p:sp>
              <p:nvSpPr>
                <p:cNvPr id="39" name="Line 8"/>
                <p:cNvSpPr>
                  <a:spLocks noChangeShapeType="1"/>
                </p:cNvSpPr>
                <p:nvPr/>
              </p:nvSpPr>
              <p:spPr bwMode="auto">
                <a:xfrm flipH="1">
                  <a:off x="800" y="2144"/>
                  <a:ext cx="66" cy="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40" name="Text Box 9"/>
                <p:cNvSpPr txBox="1">
                  <a:spLocks noChangeArrowheads="1"/>
                </p:cNvSpPr>
                <p:nvPr/>
              </p:nvSpPr>
              <p:spPr bwMode="auto">
                <a:xfrm>
                  <a:off x="210" y="1975"/>
                  <a:ext cx="530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2000" dirty="0" smtClean="0">
                      <a:cs typeface="Arial" charset="0"/>
                    </a:rPr>
                    <a:t>900</a:t>
                  </a:r>
                  <a:endParaRPr lang="en-US" sz="2000" dirty="0">
                    <a:cs typeface="Arial" charset="0"/>
                  </a:endParaRPr>
                </a:p>
              </p:txBody>
            </p:sp>
          </p:grpSp>
          <p:grpSp>
            <p:nvGrpSpPr>
              <p:cNvPr id="12" name="Group 13"/>
              <p:cNvGrpSpPr>
                <a:grpSpLocks/>
              </p:cNvGrpSpPr>
              <p:nvPr/>
            </p:nvGrpSpPr>
            <p:grpSpPr bwMode="auto">
              <a:xfrm>
                <a:off x="153" y="1398"/>
                <a:ext cx="713" cy="392"/>
                <a:chOff x="153" y="1858"/>
                <a:chExt cx="713" cy="392"/>
              </a:xfrm>
            </p:grpSpPr>
            <p:sp>
              <p:nvSpPr>
                <p:cNvPr id="35" name="Line 14"/>
                <p:cNvSpPr>
                  <a:spLocks noChangeShapeType="1"/>
                </p:cNvSpPr>
                <p:nvPr/>
              </p:nvSpPr>
              <p:spPr bwMode="auto">
                <a:xfrm flipH="1">
                  <a:off x="800" y="1992"/>
                  <a:ext cx="66" cy="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36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153" y="1858"/>
                  <a:ext cx="602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2000" dirty="0" smtClean="0">
                      <a:cs typeface="Arial" charset="0"/>
                    </a:rPr>
                    <a:t>1,200</a:t>
                  </a:r>
                  <a:endParaRPr lang="en-US" sz="2000" dirty="0">
                    <a:cs typeface="Arial" charset="0"/>
                  </a:endParaRPr>
                </a:p>
              </p:txBody>
            </p:sp>
          </p:grpSp>
          <p:grpSp>
            <p:nvGrpSpPr>
              <p:cNvPr id="13" name="Group 16"/>
              <p:cNvGrpSpPr>
                <a:grpSpLocks/>
              </p:cNvGrpSpPr>
              <p:nvPr/>
            </p:nvGrpSpPr>
            <p:grpSpPr bwMode="auto">
              <a:xfrm>
                <a:off x="212" y="3094"/>
                <a:ext cx="656" cy="392"/>
                <a:chOff x="210" y="2172"/>
                <a:chExt cx="656" cy="392"/>
              </a:xfrm>
            </p:grpSpPr>
            <p:sp>
              <p:nvSpPr>
                <p:cNvPr id="33" name="Line 17"/>
                <p:cNvSpPr>
                  <a:spLocks noChangeShapeType="1"/>
                </p:cNvSpPr>
                <p:nvPr/>
              </p:nvSpPr>
              <p:spPr bwMode="auto">
                <a:xfrm flipH="1">
                  <a:off x="800" y="2341"/>
                  <a:ext cx="66" cy="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34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210" y="2172"/>
                  <a:ext cx="530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2000" dirty="0" smtClean="0">
                      <a:cs typeface="Arial" charset="0"/>
                    </a:rPr>
                    <a:t>300</a:t>
                  </a:r>
                  <a:endParaRPr lang="en-US" sz="2000" dirty="0">
                    <a:cs typeface="Arial" charset="0"/>
                  </a:endParaRPr>
                </a:p>
              </p:txBody>
            </p:sp>
          </p:grpSp>
          <p:grpSp>
            <p:nvGrpSpPr>
              <p:cNvPr id="15" name="Group 22"/>
              <p:cNvGrpSpPr>
                <a:grpSpLocks/>
              </p:cNvGrpSpPr>
              <p:nvPr/>
            </p:nvGrpSpPr>
            <p:grpSpPr bwMode="auto">
              <a:xfrm>
                <a:off x="212" y="2572"/>
                <a:ext cx="654" cy="392"/>
                <a:chOff x="212" y="2114"/>
                <a:chExt cx="654" cy="392"/>
              </a:xfrm>
            </p:grpSpPr>
            <p:sp>
              <p:nvSpPr>
                <p:cNvPr id="29" name="Line 23"/>
                <p:cNvSpPr>
                  <a:spLocks noChangeShapeType="1"/>
                </p:cNvSpPr>
                <p:nvPr/>
              </p:nvSpPr>
              <p:spPr bwMode="auto">
                <a:xfrm flipH="1">
                  <a:off x="800" y="2282"/>
                  <a:ext cx="66" cy="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30" name="Text Box 24"/>
                <p:cNvSpPr txBox="1">
                  <a:spLocks noChangeArrowheads="1"/>
                </p:cNvSpPr>
                <p:nvPr/>
              </p:nvSpPr>
              <p:spPr bwMode="auto">
                <a:xfrm>
                  <a:off x="212" y="2114"/>
                  <a:ext cx="530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2000" dirty="0" smtClean="0">
                      <a:cs typeface="Arial" charset="0"/>
                    </a:rPr>
                    <a:t>600</a:t>
                  </a:r>
                  <a:endParaRPr lang="en-US" sz="2000" dirty="0">
                    <a:cs typeface="Arial" charset="0"/>
                  </a:endParaRPr>
                </a:p>
              </p:txBody>
            </p:sp>
          </p:grpSp>
          <p:grpSp>
            <p:nvGrpSpPr>
              <p:cNvPr id="16" name="Group 25"/>
              <p:cNvGrpSpPr>
                <a:grpSpLocks/>
              </p:cNvGrpSpPr>
              <p:nvPr/>
            </p:nvGrpSpPr>
            <p:grpSpPr bwMode="auto">
              <a:xfrm>
                <a:off x="3188" y="3828"/>
                <a:ext cx="464" cy="478"/>
                <a:chOff x="1142" y="3830"/>
                <a:chExt cx="464" cy="478"/>
              </a:xfrm>
            </p:grpSpPr>
            <p:sp>
              <p:nvSpPr>
                <p:cNvPr id="27" name="Line 26"/>
                <p:cNvSpPr>
                  <a:spLocks noChangeShapeType="1"/>
                </p:cNvSpPr>
                <p:nvPr/>
              </p:nvSpPr>
              <p:spPr bwMode="auto">
                <a:xfrm flipV="1">
                  <a:off x="1370" y="3830"/>
                  <a:ext cx="0" cy="6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8" name="Text Box 27"/>
                <p:cNvSpPr txBox="1">
                  <a:spLocks noChangeArrowheads="1"/>
                </p:cNvSpPr>
                <p:nvPr/>
              </p:nvSpPr>
              <p:spPr bwMode="auto">
                <a:xfrm>
                  <a:off x="1142" y="3916"/>
                  <a:ext cx="464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2000" dirty="0" smtClean="0">
                      <a:cs typeface="Arial" charset="0"/>
                    </a:rPr>
                    <a:t>240</a:t>
                  </a:r>
                  <a:endParaRPr lang="en-US" sz="2000" dirty="0">
                    <a:cs typeface="Arial" charset="0"/>
                  </a:endParaRPr>
                </a:p>
              </p:txBody>
            </p:sp>
          </p:grpSp>
          <p:grpSp>
            <p:nvGrpSpPr>
              <p:cNvPr id="17" name="Group 28"/>
              <p:cNvGrpSpPr>
                <a:grpSpLocks/>
              </p:cNvGrpSpPr>
              <p:nvPr/>
            </p:nvGrpSpPr>
            <p:grpSpPr bwMode="auto">
              <a:xfrm>
                <a:off x="1213" y="3828"/>
                <a:ext cx="464" cy="478"/>
                <a:chOff x="696" y="3830"/>
                <a:chExt cx="464" cy="478"/>
              </a:xfrm>
            </p:grpSpPr>
            <p:sp>
              <p:nvSpPr>
                <p:cNvPr id="25" name="Line 29"/>
                <p:cNvSpPr>
                  <a:spLocks noChangeShapeType="1"/>
                </p:cNvSpPr>
                <p:nvPr/>
              </p:nvSpPr>
              <p:spPr bwMode="auto">
                <a:xfrm flipV="1">
                  <a:off x="932" y="3830"/>
                  <a:ext cx="0" cy="6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6" name="Text Box 30"/>
                <p:cNvSpPr txBox="1">
                  <a:spLocks noChangeArrowheads="1"/>
                </p:cNvSpPr>
                <p:nvPr/>
              </p:nvSpPr>
              <p:spPr bwMode="auto">
                <a:xfrm>
                  <a:off x="696" y="3916"/>
                  <a:ext cx="464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2000" dirty="0" smtClean="0">
                      <a:cs typeface="Arial" charset="0"/>
                    </a:rPr>
                    <a:t>60</a:t>
                  </a:r>
                  <a:endParaRPr lang="en-US" sz="2000" dirty="0">
                    <a:cs typeface="Arial" charset="0"/>
                  </a:endParaRPr>
                </a:p>
              </p:txBody>
            </p:sp>
          </p:grpSp>
          <p:grpSp>
            <p:nvGrpSpPr>
              <p:cNvPr id="18" name="Group 31"/>
              <p:cNvGrpSpPr>
                <a:grpSpLocks/>
              </p:cNvGrpSpPr>
              <p:nvPr/>
            </p:nvGrpSpPr>
            <p:grpSpPr bwMode="auto">
              <a:xfrm>
                <a:off x="1920" y="3829"/>
                <a:ext cx="464" cy="478"/>
                <a:chOff x="898" y="3830"/>
                <a:chExt cx="464" cy="478"/>
              </a:xfrm>
            </p:grpSpPr>
            <p:sp>
              <p:nvSpPr>
                <p:cNvPr id="23" name="Line 32"/>
                <p:cNvSpPr>
                  <a:spLocks noChangeShapeType="1"/>
                </p:cNvSpPr>
                <p:nvPr/>
              </p:nvSpPr>
              <p:spPr bwMode="auto">
                <a:xfrm flipV="1">
                  <a:off x="1134" y="3830"/>
                  <a:ext cx="0" cy="6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4" name="Text Box 33"/>
                <p:cNvSpPr txBox="1">
                  <a:spLocks noChangeArrowheads="1"/>
                </p:cNvSpPr>
                <p:nvPr/>
              </p:nvSpPr>
              <p:spPr bwMode="auto">
                <a:xfrm>
                  <a:off x="898" y="3916"/>
                  <a:ext cx="464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2000" dirty="0" smtClean="0">
                      <a:cs typeface="Arial" charset="0"/>
                    </a:rPr>
                    <a:t>120</a:t>
                  </a:r>
                  <a:endParaRPr lang="en-US" sz="2000" dirty="0">
                    <a:cs typeface="Arial" charset="0"/>
                  </a:endParaRPr>
                </a:p>
              </p:txBody>
            </p:sp>
          </p:grpSp>
          <p:grpSp>
            <p:nvGrpSpPr>
              <p:cNvPr id="19" name="Group 34"/>
              <p:cNvGrpSpPr>
                <a:grpSpLocks/>
              </p:cNvGrpSpPr>
              <p:nvPr/>
            </p:nvGrpSpPr>
            <p:grpSpPr bwMode="auto">
              <a:xfrm>
                <a:off x="2568" y="3829"/>
                <a:ext cx="464" cy="478"/>
                <a:chOff x="1037" y="3830"/>
                <a:chExt cx="464" cy="478"/>
              </a:xfrm>
            </p:grpSpPr>
            <p:sp>
              <p:nvSpPr>
                <p:cNvPr id="21" name="Line 35"/>
                <p:cNvSpPr>
                  <a:spLocks noChangeShapeType="1"/>
                </p:cNvSpPr>
                <p:nvPr/>
              </p:nvSpPr>
              <p:spPr bwMode="auto">
                <a:xfrm flipV="1">
                  <a:off x="1273" y="3830"/>
                  <a:ext cx="0" cy="6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2" name="Text Box 36"/>
                <p:cNvSpPr txBox="1">
                  <a:spLocks noChangeArrowheads="1"/>
                </p:cNvSpPr>
                <p:nvPr/>
              </p:nvSpPr>
              <p:spPr bwMode="auto">
                <a:xfrm>
                  <a:off x="1037" y="3916"/>
                  <a:ext cx="464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2000" dirty="0" smtClean="0">
                      <a:cs typeface="Arial" charset="0"/>
                    </a:rPr>
                    <a:t>180</a:t>
                  </a:r>
                  <a:endParaRPr lang="en-US" sz="2000" dirty="0">
                    <a:cs typeface="Arial" charset="0"/>
                  </a:endParaRPr>
                </a:p>
              </p:txBody>
            </p:sp>
          </p:grpSp>
          <p:sp>
            <p:nvSpPr>
              <p:cNvPr id="20" name="Text Box 37"/>
              <p:cNvSpPr txBox="1">
                <a:spLocks noChangeArrowheads="1"/>
              </p:cNvSpPr>
              <p:nvPr/>
            </p:nvSpPr>
            <p:spPr bwMode="auto">
              <a:xfrm>
                <a:off x="621" y="3798"/>
                <a:ext cx="266" cy="3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2000" dirty="0">
                    <a:cs typeface="Arial" charset="0"/>
                  </a:rPr>
                  <a:t>0</a:t>
                </a:r>
              </a:p>
            </p:txBody>
          </p:sp>
        </p:grpSp>
        <p:sp>
          <p:nvSpPr>
            <p:cNvPr id="7" name="Text Box 38"/>
            <p:cNvSpPr txBox="1">
              <a:spLocks noChangeArrowheads="1"/>
            </p:cNvSpPr>
            <p:nvPr/>
          </p:nvSpPr>
          <p:spPr bwMode="auto">
            <a:xfrm>
              <a:off x="3708" y="3311"/>
              <a:ext cx="1207" cy="3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000" b="1" dirty="0">
                  <a:cs typeface="Arial" charset="0"/>
                </a:rPr>
                <a:t>Computers</a:t>
              </a:r>
            </a:p>
          </p:txBody>
        </p:sp>
        <p:sp>
          <p:nvSpPr>
            <p:cNvPr id="8" name="Text Box 39"/>
            <p:cNvSpPr txBox="1">
              <a:spLocks noChangeArrowheads="1"/>
            </p:cNvSpPr>
            <p:nvPr/>
          </p:nvSpPr>
          <p:spPr bwMode="auto">
            <a:xfrm>
              <a:off x="144" y="598"/>
              <a:ext cx="1414" cy="3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000" b="1" dirty="0">
                  <a:cs typeface="Arial" charset="0"/>
                </a:rPr>
                <a:t>Wheat (tons)</a:t>
              </a:r>
            </a:p>
          </p:txBody>
        </p:sp>
      </p:grpSp>
      <p:sp>
        <p:nvSpPr>
          <p:cNvPr id="43" name="Line 44"/>
          <p:cNvSpPr>
            <a:spLocks noChangeShapeType="1"/>
          </p:cNvSpPr>
          <p:nvPr/>
        </p:nvSpPr>
        <p:spPr bwMode="auto">
          <a:xfrm>
            <a:off x="1905125" y="3475170"/>
            <a:ext cx="3352675" cy="2392230"/>
          </a:xfrm>
          <a:prstGeom prst="line">
            <a:avLst/>
          </a:prstGeom>
          <a:noFill/>
          <a:ln w="50800">
            <a:solidFill>
              <a:srgbClr val="0033CC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44" name="TextBox 43"/>
          <p:cNvSpPr txBox="1"/>
          <p:nvPr/>
        </p:nvSpPr>
        <p:spPr>
          <a:xfrm>
            <a:off x="3505200" y="2971800"/>
            <a:ext cx="4267200" cy="92333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dirty="0" smtClean="0"/>
              <a:t>Japan can produce 240 computers or 1,200 tons of wheat, or any combination of the two along its linear PPF</a:t>
            </a:r>
            <a:endParaRPr lang="en-CA" dirty="0"/>
          </a:p>
        </p:txBody>
      </p:sp>
      <p:grpSp>
        <p:nvGrpSpPr>
          <p:cNvPr id="45" name="Group 47"/>
          <p:cNvGrpSpPr>
            <a:grpSpLocks/>
          </p:cNvGrpSpPr>
          <p:nvPr/>
        </p:nvGrpSpPr>
        <p:grpSpPr bwMode="auto">
          <a:xfrm>
            <a:off x="1903768" y="4648524"/>
            <a:ext cx="1777062" cy="1143759"/>
            <a:chOff x="802" y="2248"/>
            <a:chExt cx="1377" cy="949"/>
          </a:xfrm>
        </p:grpSpPr>
        <p:grpSp>
          <p:nvGrpSpPr>
            <p:cNvPr id="46" name="Group 48"/>
            <p:cNvGrpSpPr>
              <a:grpSpLocks/>
            </p:cNvGrpSpPr>
            <p:nvPr/>
          </p:nvGrpSpPr>
          <p:grpSpPr bwMode="auto">
            <a:xfrm>
              <a:off x="802" y="2300"/>
              <a:ext cx="1309" cy="897"/>
              <a:chOff x="319" y="2449"/>
              <a:chExt cx="833" cy="504"/>
            </a:xfrm>
          </p:grpSpPr>
          <p:sp>
            <p:nvSpPr>
              <p:cNvPr id="48" name="Line 49"/>
              <p:cNvSpPr>
                <a:spLocks noChangeShapeType="1"/>
              </p:cNvSpPr>
              <p:nvPr/>
            </p:nvSpPr>
            <p:spPr bwMode="auto">
              <a:xfrm flipV="1">
                <a:off x="319" y="2449"/>
                <a:ext cx="833" cy="6"/>
              </a:xfrm>
              <a:prstGeom prst="line">
                <a:avLst/>
              </a:prstGeom>
              <a:noFill/>
              <a:ln w="9525">
                <a:solidFill>
                  <a:srgbClr val="969696"/>
                </a:solidFill>
                <a:prstDash val="lgDash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49" name="Line 50"/>
              <p:cNvSpPr>
                <a:spLocks noChangeShapeType="1"/>
              </p:cNvSpPr>
              <p:nvPr/>
            </p:nvSpPr>
            <p:spPr bwMode="auto">
              <a:xfrm flipH="1">
                <a:off x="1146" y="2450"/>
                <a:ext cx="6" cy="503"/>
              </a:xfrm>
              <a:prstGeom prst="line">
                <a:avLst/>
              </a:prstGeom>
              <a:noFill/>
              <a:ln w="9525">
                <a:solidFill>
                  <a:srgbClr val="969696"/>
                </a:solidFill>
                <a:prstDash val="lgDash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47" name="Oval 51"/>
            <p:cNvSpPr>
              <a:spLocks noChangeArrowheads="1"/>
            </p:cNvSpPr>
            <p:nvPr/>
          </p:nvSpPr>
          <p:spPr bwMode="auto">
            <a:xfrm>
              <a:off x="2073" y="2248"/>
              <a:ext cx="106" cy="114"/>
            </a:xfrm>
            <a:prstGeom prst="ellipse">
              <a:avLst/>
            </a:pr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AU">
                <a:cs typeface="Arial" charset="0"/>
              </a:endParaRPr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5105400" y="4038600"/>
            <a:ext cx="3733800" cy="1546577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>
              <a:lnSpc>
                <a:spcPct val="105000"/>
              </a:lnSpc>
              <a:tabLst>
                <a:tab pos="463550" algn="l"/>
                <a:tab pos="914400" algn="l"/>
              </a:tabLst>
            </a:pPr>
            <a:r>
              <a:rPr lang="en-CA" u="sng" dirty="0" smtClean="0">
                <a:solidFill>
                  <a:schemeClr val="bg1"/>
                </a:solidFill>
                <a:cs typeface="Arial" charset="0"/>
              </a:rPr>
              <a:t>Case 1:  No Trade</a:t>
            </a:r>
          </a:p>
          <a:p>
            <a:pPr>
              <a:lnSpc>
                <a:spcPct val="105000"/>
              </a:lnSpc>
              <a:tabLst>
                <a:tab pos="463550" algn="l"/>
                <a:tab pos="914400" algn="l"/>
              </a:tabLst>
            </a:pPr>
            <a:r>
              <a:rPr lang="en-CA" dirty="0" smtClean="0">
                <a:solidFill>
                  <a:schemeClr val="bg1"/>
                </a:solidFill>
                <a:cs typeface="Arial" charset="0"/>
              </a:rPr>
              <a:t>If it uses half its labour to produce each of the two goods, then Japan will produce and consume 120 computers  and 600 tons of wheat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4" grpId="0" animBg="1"/>
      <p:bldP spid="5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457200"/>
            <a:ext cx="8839200" cy="743712"/>
          </a:xfrm>
        </p:spPr>
        <p:txBody>
          <a:bodyPr>
            <a:normAutofit/>
          </a:bodyPr>
          <a:lstStyle/>
          <a:p>
            <a:r>
              <a:rPr lang="en-CA" sz="4400" dirty="0" smtClean="0"/>
              <a:t>Can Canada &amp; Japan Gain from Trade?</a:t>
            </a:r>
            <a:endParaRPr lang="en-CA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105400"/>
          </a:xfrm>
        </p:spPr>
        <p:txBody>
          <a:bodyPr>
            <a:normAutofit fontScale="85000" lnSpcReduction="10000"/>
          </a:bodyPr>
          <a:lstStyle/>
          <a:p>
            <a:pPr marL="349250" indent="-349250">
              <a:lnSpc>
                <a:spcPct val="110000"/>
              </a:lnSpc>
              <a:spcBef>
                <a:spcPts val="500"/>
              </a:spcBef>
            </a:pPr>
            <a:r>
              <a:rPr lang="en-US" dirty="0" smtClean="0"/>
              <a:t>Without trade</a:t>
            </a:r>
          </a:p>
          <a:p>
            <a:pPr marL="685800" lvl="1" indent="-336550">
              <a:lnSpc>
                <a:spcPct val="110000"/>
              </a:lnSpc>
              <a:spcBef>
                <a:spcPts val="500"/>
              </a:spcBef>
              <a:buClr>
                <a:srgbClr val="0070C0"/>
              </a:buClr>
              <a:buFont typeface="Wingdings" pitchFamily="2" charset="2"/>
              <a:buChar char="Ø"/>
            </a:pPr>
            <a:r>
              <a:rPr lang="en-US" dirty="0" smtClean="0"/>
              <a:t>Canadian consumers get 250 computers and 2500 tons of wheat</a:t>
            </a:r>
          </a:p>
          <a:p>
            <a:pPr marL="685800" lvl="1" indent="-336550">
              <a:lnSpc>
                <a:spcPct val="110000"/>
              </a:lnSpc>
              <a:spcBef>
                <a:spcPts val="500"/>
              </a:spcBef>
              <a:buClr>
                <a:srgbClr val="0070C0"/>
              </a:buClr>
              <a:buFont typeface="Wingdings" pitchFamily="2" charset="2"/>
              <a:buChar char="Ø"/>
            </a:pPr>
            <a:r>
              <a:rPr lang="en-US" dirty="0" smtClean="0"/>
              <a:t>Japanese consumers get 120 computers and 600 tons of wheat</a:t>
            </a:r>
          </a:p>
          <a:p>
            <a:pPr marL="349250" indent="-349250">
              <a:lnSpc>
                <a:spcPct val="110000"/>
              </a:lnSpc>
              <a:spcBef>
                <a:spcPts val="500"/>
              </a:spcBef>
            </a:pPr>
            <a:r>
              <a:rPr lang="en-US" dirty="0" smtClean="0"/>
              <a:t>To see if Canadian and Japanese consumers could be better off (consume more of both goods) if they trade with each other, </a:t>
            </a:r>
            <a:r>
              <a:rPr lang="en-US" b="1" i="1" dirty="0" smtClean="0">
                <a:solidFill>
                  <a:srgbClr val="FF0000"/>
                </a:solidFill>
              </a:rPr>
              <a:t>let’s suppose</a:t>
            </a:r>
          </a:p>
          <a:p>
            <a:pPr marL="687388" lvl="1" indent="-349250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</a:pPr>
            <a:r>
              <a:rPr lang="en-US" b="1" i="1" dirty="0" smtClean="0">
                <a:solidFill>
                  <a:srgbClr val="00B050"/>
                </a:solidFill>
              </a:rPr>
              <a:t>Canada </a:t>
            </a:r>
            <a:r>
              <a:rPr lang="en-US" dirty="0" smtClean="0"/>
              <a:t>instead produces </a:t>
            </a:r>
            <a:r>
              <a:rPr lang="en-US" b="1" i="1" dirty="0" smtClean="0">
                <a:solidFill>
                  <a:srgbClr val="00B050"/>
                </a:solidFill>
              </a:rPr>
              <a:t>3,400 tons of wheat</a:t>
            </a:r>
          </a:p>
          <a:p>
            <a:pPr marL="687388" lvl="1" indent="-349250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</a:pPr>
            <a:r>
              <a:rPr lang="en-US" b="1" i="1" dirty="0" smtClean="0">
                <a:solidFill>
                  <a:srgbClr val="7030A0"/>
                </a:solidFill>
              </a:rPr>
              <a:t>Japan </a:t>
            </a:r>
            <a:r>
              <a:rPr lang="en-US" dirty="0" smtClean="0"/>
              <a:t>instead produces </a:t>
            </a:r>
            <a:r>
              <a:rPr lang="en-US" b="1" i="1" dirty="0" smtClean="0">
                <a:solidFill>
                  <a:srgbClr val="7030A0"/>
                </a:solidFill>
              </a:rPr>
              <a:t>240 computers</a:t>
            </a:r>
          </a:p>
          <a:p>
            <a:pPr>
              <a:lnSpc>
                <a:spcPct val="110000"/>
              </a:lnSpc>
              <a:spcBef>
                <a:spcPts val="500"/>
              </a:spcBef>
            </a:pPr>
            <a:r>
              <a:rPr lang="en-CA" dirty="0" smtClean="0"/>
              <a:t>How would this assumption </a:t>
            </a:r>
            <a:r>
              <a:rPr lang="en-CA" dirty="0" smtClean="0"/>
              <a:t>be reflected on their </a:t>
            </a:r>
            <a:r>
              <a:rPr lang="en-CA" dirty="0" err="1" smtClean="0"/>
              <a:t>PPFs</a:t>
            </a:r>
            <a:r>
              <a:rPr lang="en-CA" dirty="0" smtClean="0"/>
              <a:t>?</a:t>
            </a:r>
          </a:p>
          <a:p>
            <a:pPr marL="687388" lvl="1" indent="-349250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</a:pPr>
            <a:r>
              <a:rPr lang="en-CA" b="1" i="1" dirty="0" smtClean="0">
                <a:solidFill>
                  <a:srgbClr val="00B050"/>
                </a:solidFill>
              </a:rPr>
              <a:t>Canada</a:t>
            </a:r>
            <a:r>
              <a:rPr lang="en-CA" dirty="0" smtClean="0"/>
              <a:t>:  3,400 tons of wheat requires 34,000 labour hours </a:t>
            </a:r>
            <a:r>
              <a:rPr lang="en-CA" dirty="0" smtClean="0">
                <a:sym typeface="Symbol"/>
              </a:rPr>
              <a:t> 16,000 labour hours are left to produce computers  </a:t>
            </a:r>
            <a:r>
              <a:rPr lang="en-CA" b="1" i="1" dirty="0" smtClean="0">
                <a:solidFill>
                  <a:srgbClr val="00B050"/>
                </a:solidFill>
                <a:sym typeface="Symbol"/>
              </a:rPr>
              <a:t>160 computers </a:t>
            </a:r>
            <a:r>
              <a:rPr lang="en-CA" dirty="0" smtClean="0">
                <a:sym typeface="Symbol"/>
              </a:rPr>
              <a:t>are produced</a:t>
            </a:r>
          </a:p>
          <a:p>
            <a:pPr marL="687388" lvl="1" indent="-349250">
              <a:lnSpc>
                <a:spcPct val="110000"/>
              </a:lnSpc>
              <a:spcBef>
                <a:spcPts val="500"/>
              </a:spcBef>
              <a:buFont typeface="Wingdings" pitchFamily="2" charset="2"/>
              <a:buChar char="Ø"/>
            </a:pPr>
            <a:r>
              <a:rPr lang="en-CA" b="1" i="1" dirty="0" smtClean="0">
                <a:solidFill>
                  <a:srgbClr val="7030A0"/>
                </a:solidFill>
              </a:rPr>
              <a:t>Japan</a:t>
            </a:r>
            <a:r>
              <a:rPr lang="en-CA" dirty="0" smtClean="0"/>
              <a:t>:  240 computers require 30,000 labour hours </a:t>
            </a:r>
            <a:r>
              <a:rPr lang="en-CA" dirty="0" smtClean="0">
                <a:sym typeface="Symbol"/>
              </a:rPr>
              <a:t> 0 labour hours are left to produce wheat  </a:t>
            </a:r>
            <a:r>
              <a:rPr lang="en-CA" b="1" i="1" dirty="0" smtClean="0">
                <a:solidFill>
                  <a:srgbClr val="7030A0"/>
                </a:solidFill>
                <a:sym typeface="Symbol"/>
              </a:rPr>
              <a:t>no wheat </a:t>
            </a:r>
            <a:r>
              <a:rPr lang="en-CA" dirty="0" smtClean="0">
                <a:sym typeface="Symbol"/>
              </a:rPr>
              <a:t>is </a:t>
            </a:r>
            <a:r>
              <a:rPr lang="en-CA" dirty="0" smtClean="0">
                <a:sym typeface="Symbol"/>
              </a:rPr>
              <a:t>produced</a:t>
            </a:r>
            <a:endParaRPr lang="en-C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DC06-76C3-4082-82E5-69762BB278D4}" type="slidenum">
              <a:rPr lang="en-CA" smtClean="0"/>
              <a:pPr/>
              <a:t>5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743712"/>
          </a:xfrm>
        </p:spPr>
        <p:txBody>
          <a:bodyPr>
            <a:normAutofit/>
          </a:bodyPr>
          <a:lstStyle/>
          <a:p>
            <a:r>
              <a:rPr lang="en-CA" sz="4400" dirty="0" err="1" smtClean="0"/>
              <a:t>PPFs</a:t>
            </a:r>
            <a:r>
              <a:rPr lang="en-CA" sz="4400" dirty="0" smtClean="0"/>
              <a:t> with Trade</a:t>
            </a:r>
            <a:endParaRPr lang="en-CA" sz="4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DC06-76C3-4082-82E5-69762BB278D4}" type="slidenum">
              <a:rPr lang="en-CA" smtClean="0"/>
              <a:pPr/>
              <a:t>6</a:t>
            </a:fld>
            <a:endParaRPr lang="en-CA"/>
          </a:p>
        </p:txBody>
      </p:sp>
      <p:grpSp>
        <p:nvGrpSpPr>
          <p:cNvPr id="5" name="Group 2"/>
          <p:cNvGrpSpPr>
            <a:grpSpLocks/>
          </p:cNvGrpSpPr>
          <p:nvPr/>
        </p:nvGrpSpPr>
        <p:grpSpPr bwMode="auto">
          <a:xfrm>
            <a:off x="762000" y="2922158"/>
            <a:ext cx="4570413" cy="3706834"/>
            <a:chOff x="144" y="598"/>
            <a:chExt cx="3533" cy="3629"/>
          </a:xfrm>
        </p:grpSpPr>
        <p:grpSp>
          <p:nvGrpSpPr>
            <p:cNvPr id="6" name="Group 3"/>
            <p:cNvGrpSpPr>
              <a:grpSpLocks/>
            </p:cNvGrpSpPr>
            <p:nvPr/>
          </p:nvGrpSpPr>
          <p:grpSpPr bwMode="auto">
            <a:xfrm>
              <a:off x="144" y="972"/>
              <a:ext cx="3533" cy="2957"/>
              <a:chOff x="153" y="1350"/>
              <a:chExt cx="3533" cy="2957"/>
            </a:xfrm>
          </p:grpSpPr>
          <p:grpSp>
            <p:nvGrpSpPr>
              <p:cNvPr id="9" name="Group 4"/>
              <p:cNvGrpSpPr>
                <a:grpSpLocks/>
              </p:cNvGrpSpPr>
              <p:nvPr/>
            </p:nvGrpSpPr>
            <p:grpSpPr bwMode="auto">
              <a:xfrm>
                <a:off x="868" y="1350"/>
                <a:ext cx="2818" cy="2480"/>
                <a:chOff x="2416" y="1770"/>
                <a:chExt cx="610" cy="548"/>
              </a:xfrm>
            </p:grpSpPr>
            <p:sp>
              <p:nvSpPr>
                <p:cNvPr id="41" name="Line 5"/>
                <p:cNvSpPr>
                  <a:spLocks noChangeShapeType="1"/>
                </p:cNvSpPr>
                <p:nvPr/>
              </p:nvSpPr>
              <p:spPr bwMode="auto">
                <a:xfrm>
                  <a:off x="2416" y="1770"/>
                  <a:ext cx="0" cy="548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42" name="Line 6"/>
                <p:cNvSpPr>
                  <a:spLocks noChangeShapeType="1"/>
                </p:cNvSpPr>
                <p:nvPr/>
              </p:nvSpPr>
              <p:spPr bwMode="auto">
                <a:xfrm>
                  <a:off x="2416" y="2318"/>
                  <a:ext cx="610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</p:grpSp>
          <p:grpSp>
            <p:nvGrpSpPr>
              <p:cNvPr id="10" name="Group 7"/>
              <p:cNvGrpSpPr>
                <a:grpSpLocks/>
              </p:cNvGrpSpPr>
              <p:nvPr/>
            </p:nvGrpSpPr>
            <p:grpSpPr bwMode="auto">
              <a:xfrm>
                <a:off x="153" y="1834"/>
                <a:ext cx="715" cy="392"/>
                <a:chOff x="151" y="1834"/>
                <a:chExt cx="715" cy="392"/>
              </a:xfrm>
            </p:grpSpPr>
            <p:sp>
              <p:nvSpPr>
                <p:cNvPr id="39" name="Line 8"/>
                <p:cNvSpPr>
                  <a:spLocks noChangeShapeType="1"/>
                </p:cNvSpPr>
                <p:nvPr/>
              </p:nvSpPr>
              <p:spPr bwMode="auto">
                <a:xfrm flipH="1">
                  <a:off x="800" y="1992"/>
                  <a:ext cx="66" cy="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40" name="Text Box 9"/>
                <p:cNvSpPr txBox="1">
                  <a:spLocks noChangeArrowheads="1"/>
                </p:cNvSpPr>
                <p:nvPr/>
              </p:nvSpPr>
              <p:spPr bwMode="auto">
                <a:xfrm>
                  <a:off x="151" y="1834"/>
                  <a:ext cx="663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2000" dirty="0">
                      <a:cs typeface="Arial" charset="0"/>
                    </a:rPr>
                    <a:t>4,000</a:t>
                  </a:r>
                </a:p>
              </p:txBody>
            </p:sp>
          </p:grpSp>
          <p:grpSp>
            <p:nvGrpSpPr>
              <p:cNvPr id="11" name="Group 10"/>
              <p:cNvGrpSpPr>
                <a:grpSpLocks/>
              </p:cNvGrpSpPr>
              <p:nvPr/>
            </p:nvGrpSpPr>
            <p:grpSpPr bwMode="auto">
              <a:xfrm>
                <a:off x="1144" y="3828"/>
                <a:ext cx="464" cy="478"/>
                <a:chOff x="1142" y="3830"/>
                <a:chExt cx="464" cy="478"/>
              </a:xfrm>
            </p:grpSpPr>
            <p:sp>
              <p:nvSpPr>
                <p:cNvPr id="37" name="Line 11"/>
                <p:cNvSpPr>
                  <a:spLocks noChangeShapeType="1"/>
                </p:cNvSpPr>
                <p:nvPr/>
              </p:nvSpPr>
              <p:spPr bwMode="auto">
                <a:xfrm flipV="1">
                  <a:off x="1370" y="3830"/>
                  <a:ext cx="0" cy="6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38" name="Text Box 12"/>
                <p:cNvSpPr txBox="1">
                  <a:spLocks noChangeArrowheads="1"/>
                </p:cNvSpPr>
                <p:nvPr/>
              </p:nvSpPr>
              <p:spPr bwMode="auto">
                <a:xfrm>
                  <a:off x="1142" y="3916"/>
                  <a:ext cx="464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2000">
                      <a:cs typeface="Arial" charset="0"/>
                    </a:rPr>
                    <a:t>100</a:t>
                  </a:r>
                </a:p>
              </p:txBody>
            </p:sp>
          </p:grpSp>
          <p:grpSp>
            <p:nvGrpSpPr>
              <p:cNvPr id="12" name="Group 13"/>
              <p:cNvGrpSpPr>
                <a:grpSpLocks/>
              </p:cNvGrpSpPr>
              <p:nvPr/>
            </p:nvGrpSpPr>
            <p:grpSpPr bwMode="auto">
              <a:xfrm>
                <a:off x="153" y="1398"/>
                <a:ext cx="713" cy="392"/>
                <a:chOff x="153" y="1858"/>
                <a:chExt cx="713" cy="392"/>
              </a:xfrm>
            </p:grpSpPr>
            <p:sp>
              <p:nvSpPr>
                <p:cNvPr id="35" name="Line 14"/>
                <p:cNvSpPr>
                  <a:spLocks noChangeShapeType="1"/>
                </p:cNvSpPr>
                <p:nvPr/>
              </p:nvSpPr>
              <p:spPr bwMode="auto">
                <a:xfrm flipH="1">
                  <a:off x="800" y="1992"/>
                  <a:ext cx="66" cy="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36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153" y="1858"/>
                  <a:ext cx="602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2000" dirty="0">
                      <a:cs typeface="Arial" charset="0"/>
                    </a:rPr>
                    <a:t>5,000</a:t>
                  </a:r>
                </a:p>
              </p:txBody>
            </p:sp>
          </p:grpSp>
          <p:grpSp>
            <p:nvGrpSpPr>
              <p:cNvPr id="13" name="Group 16"/>
              <p:cNvGrpSpPr>
                <a:grpSpLocks/>
              </p:cNvGrpSpPr>
              <p:nvPr/>
            </p:nvGrpSpPr>
            <p:grpSpPr bwMode="auto">
              <a:xfrm>
                <a:off x="153" y="2756"/>
                <a:ext cx="715" cy="392"/>
                <a:chOff x="151" y="1834"/>
                <a:chExt cx="715" cy="392"/>
              </a:xfrm>
            </p:grpSpPr>
            <p:sp>
              <p:nvSpPr>
                <p:cNvPr id="33" name="Line 17"/>
                <p:cNvSpPr>
                  <a:spLocks noChangeShapeType="1"/>
                </p:cNvSpPr>
                <p:nvPr/>
              </p:nvSpPr>
              <p:spPr bwMode="auto">
                <a:xfrm flipH="1">
                  <a:off x="800" y="1992"/>
                  <a:ext cx="66" cy="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34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151" y="1834"/>
                  <a:ext cx="663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2000" dirty="0">
                      <a:cs typeface="Arial" charset="0"/>
                    </a:rPr>
                    <a:t>2,000</a:t>
                  </a:r>
                </a:p>
              </p:txBody>
            </p:sp>
          </p:grpSp>
          <p:grpSp>
            <p:nvGrpSpPr>
              <p:cNvPr id="14" name="Group 19"/>
              <p:cNvGrpSpPr>
                <a:grpSpLocks/>
              </p:cNvGrpSpPr>
              <p:nvPr/>
            </p:nvGrpSpPr>
            <p:grpSpPr bwMode="auto">
              <a:xfrm>
                <a:off x="153" y="3216"/>
                <a:ext cx="715" cy="392"/>
                <a:chOff x="151" y="1834"/>
                <a:chExt cx="715" cy="392"/>
              </a:xfrm>
            </p:grpSpPr>
            <p:sp>
              <p:nvSpPr>
                <p:cNvPr id="31" name="Line 20"/>
                <p:cNvSpPr>
                  <a:spLocks noChangeShapeType="1"/>
                </p:cNvSpPr>
                <p:nvPr/>
              </p:nvSpPr>
              <p:spPr bwMode="auto">
                <a:xfrm flipH="1">
                  <a:off x="800" y="1992"/>
                  <a:ext cx="66" cy="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32" name="Text Box 21"/>
                <p:cNvSpPr txBox="1">
                  <a:spLocks noChangeArrowheads="1"/>
                </p:cNvSpPr>
                <p:nvPr/>
              </p:nvSpPr>
              <p:spPr bwMode="auto">
                <a:xfrm>
                  <a:off x="151" y="1834"/>
                  <a:ext cx="602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2000" dirty="0">
                      <a:cs typeface="Arial" charset="0"/>
                    </a:rPr>
                    <a:t>1,000</a:t>
                  </a:r>
                </a:p>
              </p:txBody>
            </p:sp>
          </p:grpSp>
          <p:grpSp>
            <p:nvGrpSpPr>
              <p:cNvPr id="15" name="Group 22"/>
              <p:cNvGrpSpPr>
                <a:grpSpLocks/>
              </p:cNvGrpSpPr>
              <p:nvPr/>
            </p:nvGrpSpPr>
            <p:grpSpPr bwMode="auto">
              <a:xfrm>
                <a:off x="153" y="2292"/>
                <a:ext cx="713" cy="392"/>
                <a:chOff x="153" y="1834"/>
                <a:chExt cx="713" cy="392"/>
              </a:xfrm>
            </p:grpSpPr>
            <p:sp>
              <p:nvSpPr>
                <p:cNvPr id="29" name="Line 23"/>
                <p:cNvSpPr>
                  <a:spLocks noChangeShapeType="1"/>
                </p:cNvSpPr>
                <p:nvPr/>
              </p:nvSpPr>
              <p:spPr bwMode="auto">
                <a:xfrm flipH="1">
                  <a:off x="800" y="1992"/>
                  <a:ext cx="66" cy="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30" name="Text Box 24"/>
                <p:cNvSpPr txBox="1">
                  <a:spLocks noChangeArrowheads="1"/>
                </p:cNvSpPr>
                <p:nvPr/>
              </p:nvSpPr>
              <p:spPr bwMode="auto">
                <a:xfrm>
                  <a:off x="153" y="1834"/>
                  <a:ext cx="602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2000" dirty="0">
                      <a:cs typeface="Arial" charset="0"/>
                    </a:rPr>
                    <a:t>3,000</a:t>
                  </a:r>
                </a:p>
              </p:txBody>
            </p:sp>
          </p:grpSp>
          <p:grpSp>
            <p:nvGrpSpPr>
              <p:cNvPr id="16" name="Group 25"/>
              <p:cNvGrpSpPr>
                <a:grpSpLocks/>
              </p:cNvGrpSpPr>
              <p:nvPr/>
            </p:nvGrpSpPr>
            <p:grpSpPr bwMode="auto">
              <a:xfrm>
                <a:off x="3188" y="3828"/>
                <a:ext cx="464" cy="478"/>
                <a:chOff x="1142" y="3830"/>
                <a:chExt cx="464" cy="478"/>
              </a:xfrm>
            </p:grpSpPr>
            <p:sp>
              <p:nvSpPr>
                <p:cNvPr id="27" name="Line 26"/>
                <p:cNvSpPr>
                  <a:spLocks noChangeShapeType="1"/>
                </p:cNvSpPr>
                <p:nvPr/>
              </p:nvSpPr>
              <p:spPr bwMode="auto">
                <a:xfrm flipV="1">
                  <a:off x="1370" y="3830"/>
                  <a:ext cx="0" cy="6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8" name="Text Box 27"/>
                <p:cNvSpPr txBox="1">
                  <a:spLocks noChangeArrowheads="1"/>
                </p:cNvSpPr>
                <p:nvPr/>
              </p:nvSpPr>
              <p:spPr bwMode="auto">
                <a:xfrm>
                  <a:off x="1142" y="3916"/>
                  <a:ext cx="464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2000">
                      <a:cs typeface="Arial" charset="0"/>
                    </a:rPr>
                    <a:t>500</a:t>
                  </a:r>
                </a:p>
              </p:txBody>
            </p:sp>
          </p:grpSp>
          <p:grpSp>
            <p:nvGrpSpPr>
              <p:cNvPr id="17" name="Group 28"/>
              <p:cNvGrpSpPr>
                <a:grpSpLocks/>
              </p:cNvGrpSpPr>
              <p:nvPr/>
            </p:nvGrpSpPr>
            <p:grpSpPr bwMode="auto">
              <a:xfrm>
                <a:off x="1659" y="3828"/>
                <a:ext cx="464" cy="478"/>
                <a:chOff x="1142" y="3830"/>
                <a:chExt cx="464" cy="478"/>
              </a:xfrm>
            </p:grpSpPr>
            <p:sp>
              <p:nvSpPr>
                <p:cNvPr id="25" name="Line 29"/>
                <p:cNvSpPr>
                  <a:spLocks noChangeShapeType="1"/>
                </p:cNvSpPr>
                <p:nvPr/>
              </p:nvSpPr>
              <p:spPr bwMode="auto">
                <a:xfrm flipV="1">
                  <a:off x="1370" y="3830"/>
                  <a:ext cx="0" cy="6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6" name="Text Box 30"/>
                <p:cNvSpPr txBox="1">
                  <a:spLocks noChangeArrowheads="1"/>
                </p:cNvSpPr>
                <p:nvPr/>
              </p:nvSpPr>
              <p:spPr bwMode="auto">
                <a:xfrm>
                  <a:off x="1142" y="3916"/>
                  <a:ext cx="464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2000" dirty="0">
                      <a:cs typeface="Arial" charset="0"/>
                    </a:rPr>
                    <a:t>200</a:t>
                  </a:r>
                </a:p>
              </p:txBody>
            </p:sp>
          </p:grpSp>
          <p:grpSp>
            <p:nvGrpSpPr>
              <p:cNvPr id="18" name="Group 31"/>
              <p:cNvGrpSpPr>
                <a:grpSpLocks/>
              </p:cNvGrpSpPr>
              <p:nvPr/>
            </p:nvGrpSpPr>
            <p:grpSpPr bwMode="auto">
              <a:xfrm>
                <a:off x="2164" y="3829"/>
                <a:ext cx="464" cy="478"/>
                <a:chOff x="1142" y="3830"/>
                <a:chExt cx="464" cy="478"/>
              </a:xfrm>
            </p:grpSpPr>
            <p:sp>
              <p:nvSpPr>
                <p:cNvPr id="23" name="Line 32"/>
                <p:cNvSpPr>
                  <a:spLocks noChangeShapeType="1"/>
                </p:cNvSpPr>
                <p:nvPr/>
              </p:nvSpPr>
              <p:spPr bwMode="auto">
                <a:xfrm flipV="1">
                  <a:off x="1370" y="3830"/>
                  <a:ext cx="0" cy="6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4" name="Text Box 33"/>
                <p:cNvSpPr txBox="1">
                  <a:spLocks noChangeArrowheads="1"/>
                </p:cNvSpPr>
                <p:nvPr/>
              </p:nvSpPr>
              <p:spPr bwMode="auto">
                <a:xfrm>
                  <a:off x="1142" y="3916"/>
                  <a:ext cx="464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2000">
                      <a:cs typeface="Arial" charset="0"/>
                    </a:rPr>
                    <a:t>300</a:t>
                  </a:r>
                </a:p>
              </p:txBody>
            </p:sp>
          </p:grpSp>
          <p:grpSp>
            <p:nvGrpSpPr>
              <p:cNvPr id="19" name="Group 34"/>
              <p:cNvGrpSpPr>
                <a:grpSpLocks/>
              </p:cNvGrpSpPr>
              <p:nvPr/>
            </p:nvGrpSpPr>
            <p:grpSpPr bwMode="auto">
              <a:xfrm>
                <a:off x="2673" y="3829"/>
                <a:ext cx="464" cy="478"/>
                <a:chOff x="1142" y="3830"/>
                <a:chExt cx="464" cy="478"/>
              </a:xfrm>
            </p:grpSpPr>
            <p:sp>
              <p:nvSpPr>
                <p:cNvPr id="21" name="Line 35"/>
                <p:cNvSpPr>
                  <a:spLocks noChangeShapeType="1"/>
                </p:cNvSpPr>
                <p:nvPr/>
              </p:nvSpPr>
              <p:spPr bwMode="auto">
                <a:xfrm flipV="1">
                  <a:off x="1370" y="3830"/>
                  <a:ext cx="0" cy="6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2" name="Text Box 36"/>
                <p:cNvSpPr txBox="1">
                  <a:spLocks noChangeArrowheads="1"/>
                </p:cNvSpPr>
                <p:nvPr/>
              </p:nvSpPr>
              <p:spPr bwMode="auto">
                <a:xfrm>
                  <a:off x="1142" y="3916"/>
                  <a:ext cx="464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2000">
                      <a:cs typeface="Arial" charset="0"/>
                    </a:rPr>
                    <a:t>400</a:t>
                  </a:r>
                </a:p>
              </p:txBody>
            </p:sp>
          </p:grpSp>
          <p:sp>
            <p:nvSpPr>
              <p:cNvPr id="20" name="Text Box 37"/>
              <p:cNvSpPr txBox="1">
                <a:spLocks noChangeArrowheads="1"/>
              </p:cNvSpPr>
              <p:nvPr/>
            </p:nvSpPr>
            <p:spPr bwMode="auto">
              <a:xfrm>
                <a:off x="621" y="3798"/>
                <a:ext cx="266" cy="3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2000" dirty="0">
                    <a:cs typeface="Arial" charset="0"/>
                  </a:rPr>
                  <a:t>0</a:t>
                </a:r>
              </a:p>
            </p:txBody>
          </p:sp>
        </p:grpSp>
        <p:sp>
          <p:nvSpPr>
            <p:cNvPr id="7" name="Text Box 38"/>
            <p:cNvSpPr txBox="1">
              <a:spLocks noChangeArrowheads="1"/>
            </p:cNvSpPr>
            <p:nvPr/>
          </p:nvSpPr>
          <p:spPr bwMode="auto">
            <a:xfrm>
              <a:off x="1675" y="3835"/>
              <a:ext cx="1207" cy="3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000" b="1" dirty="0">
                  <a:cs typeface="Arial" charset="0"/>
                </a:rPr>
                <a:t>Computers</a:t>
              </a:r>
            </a:p>
          </p:txBody>
        </p:sp>
        <p:sp>
          <p:nvSpPr>
            <p:cNvPr id="8" name="Text Box 39"/>
            <p:cNvSpPr txBox="1">
              <a:spLocks noChangeArrowheads="1"/>
            </p:cNvSpPr>
            <p:nvPr/>
          </p:nvSpPr>
          <p:spPr bwMode="auto">
            <a:xfrm>
              <a:off x="144" y="598"/>
              <a:ext cx="1414" cy="3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000" b="1" dirty="0">
                  <a:cs typeface="Arial" charset="0"/>
                </a:rPr>
                <a:t>Wheat (tons)</a:t>
              </a:r>
            </a:p>
          </p:txBody>
        </p:sp>
      </p:grpSp>
      <p:sp>
        <p:nvSpPr>
          <p:cNvPr id="43" name="Line 44"/>
          <p:cNvSpPr>
            <a:spLocks noChangeShapeType="1"/>
          </p:cNvSpPr>
          <p:nvPr/>
        </p:nvSpPr>
        <p:spPr bwMode="auto">
          <a:xfrm>
            <a:off x="1676525" y="3475170"/>
            <a:ext cx="3352675" cy="2392230"/>
          </a:xfrm>
          <a:prstGeom prst="line">
            <a:avLst/>
          </a:prstGeom>
          <a:noFill/>
          <a:ln w="50800">
            <a:solidFill>
              <a:srgbClr val="0033CC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44" name="TextBox 43"/>
          <p:cNvSpPr txBox="1"/>
          <p:nvPr/>
        </p:nvSpPr>
        <p:spPr>
          <a:xfrm>
            <a:off x="3048000" y="5345668"/>
            <a:ext cx="990325" cy="36933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CA" b="1" dirty="0" smtClean="0"/>
              <a:t>Canada</a:t>
            </a:r>
            <a:endParaRPr lang="en-CA" b="1" dirty="0"/>
          </a:p>
        </p:txBody>
      </p:sp>
      <p:grpSp>
        <p:nvGrpSpPr>
          <p:cNvPr id="45" name="Group 47"/>
          <p:cNvGrpSpPr>
            <a:grpSpLocks/>
          </p:cNvGrpSpPr>
          <p:nvPr/>
        </p:nvGrpSpPr>
        <p:grpSpPr bwMode="auto">
          <a:xfrm>
            <a:off x="1675168" y="4191000"/>
            <a:ext cx="1207089" cy="1674058"/>
            <a:chOff x="802" y="2248"/>
            <a:chExt cx="1434" cy="1389"/>
          </a:xfrm>
        </p:grpSpPr>
        <p:grpSp>
          <p:nvGrpSpPr>
            <p:cNvPr id="46" name="Group 48"/>
            <p:cNvGrpSpPr>
              <a:grpSpLocks/>
            </p:cNvGrpSpPr>
            <p:nvPr/>
          </p:nvGrpSpPr>
          <p:grpSpPr bwMode="auto">
            <a:xfrm>
              <a:off x="802" y="2299"/>
              <a:ext cx="1309" cy="1338"/>
              <a:chOff x="319" y="2449"/>
              <a:chExt cx="833" cy="752"/>
            </a:xfrm>
          </p:grpSpPr>
          <p:sp>
            <p:nvSpPr>
              <p:cNvPr id="48" name="Line 49"/>
              <p:cNvSpPr>
                <a:spLocks noChangeShapeType="1"/>
              </p:cNvSpPr>
              <p:nvPr/>
            </p:nvSpPr>
            <p:spPr bwMode="auto">
              <a:xfrm flipV="1">
                <a:off x="319" y="2449"/>
                <a:ext cx="833" cy="6"/>
              </a:xfrm>
              <a:prstGeom prst="line">
                <a:avLst/>
              </a:prstGeom>
              <a:noFill/>
              <a:ln w="9525">
                <a:solidFill>
                  <a:srgbClr val="969696"/>
                </a:solidFill>
                <a:prstDash val="lgDash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49" name="Line 50"/>
              <p:cNvSpPr>
                <a:spLocks noChangeShapeType="1"/>
              </p:cNvSpPr>
              <p:nvPr/>
            </p:nvSpPr>
            <p:spPr bwMode="auto">
              <a:xfrm flipH="1">
                <a:off x="1126" y="2450"/>
                <a:ext cx="26" cy="751"/>
              </a:xfrm>
              <a:prstGeom prst="line">
                <a:avLst/>
              </a:prstGeom>
              <a:noFill/>
              <a:ln w="9525">
                <a:solidFill>
                  <a:srgbClr val="969696"/>
                </a:solidFill>
                <a:prstDash val="lgDash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47" name="Oval 51"/>
            <p:cNvSpPr>
              <a:spLocks noChangeArrowheads="1"/>
            </p:cNvSpPr>
            <p:nvPr/>
          </p:nvSpPr>
          <p:spPr bwMode="auto">
            <a:xfrm>
              <a:off x="2073" y="2248"/>
              <a:ext cx="163" cy="114"/>
            </a:xfrm>
            <a:prstGeom prst="ellipse">
              <a:avLst/>
            </a:pr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AU">
                <a:cs typeface="Arial" charset="0"/>
              </a:endParaRPr>
            </a:p>
          </p:txBody>
        </p:sp>
      </p:grpSp>
      <p:grpSp>
        <p:nvGrpSpPr>
          <p:cNvPr id="50" name="Group 2"/>
          <p:cNvGrpSpPr>
            <a:grpSpLocks/>
          </p:cNvGrpSpPr>
          <p:nvPr/>
        </p:nvGrpSpPr>
        <p:grpSpPr bwMode="auto">
          <a:xfrm>
            <a:off x="4114800" y="1143000"/>
            <a:ext cx="4570413" cy="3677213"/>
            <a:chOff x="144" y="598"/>
            <a:chExt cx="3533" cy="3600"/>
          </a:xfrm>
        </p:grpSpPr>
        <p:grpSp>
          <p:nvGrpSpPr>
            <p:cNvPr id="51" name="Group 3"/>
            <p:cNvGrpSpPr>
              <a:grpSpLocks/>
            </p:cNvGrpSpPr>
            <p:nvPr/>
          </p:nvGrpSpPr>
          <p:grpSpPr bwMode="auto">
            <a:xfrm>
              <a:off x="144" y="972"/>
              <a:ext cx="3533" cy="2957"/>
              <a:chOff x="153" y="1350"/>
              <a:chExt cx="3533" cy="2957"/>
            </a:xfrm>
          </p:grpSpPr>
          <p:grpSp>
            <p:nvGrpSpPr>
              <p:cNvPr id="54" name="Group 4"/>
              <p:cNvGrpSpPr>
                <a:grpSpLocks/>
              </p:cNvGrpSpPr>
              <p:nvPr/>
            </p:nvGrpSpPr>
            <p:grpSpPr bwMode="auto">
              <a:xfrm>
                <a:off x="868" y="1350"/>
                <a:ext cx="2818" cy="2480"/>
                <a:chOff x="2416" y="1770"/>
                <a:chExt cx="610" cy="548"/>
              </a:xfrm>
            </p:grpSpPr>
            <p:sp>
              <p:nvSpPr>
                <p:cNvPr id="80" name="Line 5"/>
                <p:cNvSpPr>
                  <a:spLocks noChangeShapeType="1"/>
                </p:cNvSpPr>
                <p:nvPr/>
              </p:nvSpPr>
              <p:spPr bwMode="auto">
                <a:xfrm>
                  <a:off x="2416" y="1770"/>
                  <a:ext cx="0" cy="548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81" name="Line 6"/>
                <p:cNvSpPr>
                  <a:spLocks noChangeShapeType="1"/>
                </p:cNvSpPr>
                <p:nvPr/>
              </p:nvSpPr>
              <p:spPr bwMode="auto">
                <a:xfrm>
                  <a:off x="2416" y="2318"/>
                  <a:ext cx="610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</p:grpSp>
          <p:grpSp>
            <p:nvGrpSpPr>
              <p:cNvPr id="55" name="Group 7"/>
              <p:cNvGrpSpPr>
                <a:grpSpLocks/>
              </p:cNvGrpSpPr>
              <p:nvPr/>
            </p:nvGrpSpPr>
            <p:grpSpPr bwMode="auto">
              <a:xfrm>
                <a:off x="212" y="1975"/>
                <a:ext cx="656" cy="392"/>
                <a:chOff x="210" y="1975"/>
                <a:chExt cx="656" cy="392"/>
              </a:xfrm>
            </p:grpSpPr>
            <p:sp>
              <p:nvSpPr>
                <p:cNvPr id="78" name="Line 8"/>
                <p:cNvSpPr>
                  <a:spLocks noChangeShapeType="1"/>
                </p:cNvSpPr>
                <p:nvPr/>
              </p:nvSpPr>
              <p:spPr bwMode="auto">
                <a:xfrm flipH="1">
                  <a:off x="800" y="2144"/>
                  <a:ext cx="66" cy="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79" name="Text Box 9"/>
                <p:cNvSpPr txBox="1">
                  <a:spLocks noChangeArrowheads="1"/>
                </p:cNvSpPr>
                <p:nvPr/>
              </p:nvSpPr>
              <p:spPr bwMode="auto">
                <a:xfrm>
                  <a:off x="210" y="1975"/>
                  <a:ext cx="530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2000" dirty="0" smtClean="0">
                      <a:cs typeface="Arial" charset="0"/>
                    </a:rPr>
                    <a:t>900</a:t>
                  </a:r>
                  <a:endParaRPr lang="en-US" sz="2000" dirty="0">
                    <a:cs typeface="Arial" charset="0"/>
                  </a:endParaRPr>
                </a:p>
              </p:txBody>
            </p:sp>
          </p:grpSp>
          <p:grpSp>
            <p:nvGrpSpPr>
              <p:cNvPr id="56" name="Group 13"/>
              <p:cNvGrpSpPr>
                <a:grpSpLocks/>
              </p:cNvGrpSpPr>
              <p:nvPr/>
            </p:nvGrpSpPr>
            <p:grpSpPr bwMode="auto">
              <a:xfrm>
                <a:off x="153" y="1398"/>
                <a:ext cx="713" cy="392"/>
                <a:chOff x="153" y="1858"/>
                <a:chExt cx="713" cy="392"/>
              </a:xfrm>
            </p:grpSpPr>
            <p:sp>
              <p:nvSpPr>
                <p:cNvPr id="76" name="Line 14"/>
                <p:cNvSpPr>
                  <a:spLocks noChangeShapeType="1"/>
                </p:cNvSpPr>
                <p:nvPr/>
              </p:nvSpPr>
              <p:spPr bwMode="auto">
                <a:xfrm flipH="1">
                  <a:off x="800" y="1992"/>
                  <a:ext cx="66" cy="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77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153" y="1858"/>
                  <a:ext cx="602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2000" dirty="0" smtClean="0">
                      <a:cs typeface="Arial" charset="0"/>
                    </a:rPr>
                    <a:t>1,200</a:t>
                  </a:r>
                  <a:endParaRPr lang="en-US" sz="2000" dirty="0">
                    <a:cs typeface="Arial" charset="0"/>
                  </a:endParaRPr>
                </a:p>
              </p:txBody>
            </p:sp>
          </p:grpSp>
          <p:grpSp>
            <p:nvGrpSpPr>
              <p:cNvPr id="57" name="Group 16"/>
              <p:cNvGrpSpPr>
                <a:grpSpLocks/>
              </p:cNvGrpSpPr>
              <p:nvPr/>
            </p:nvGrpSpPr>
            <p:grpSpPr bwMode="auto">
              <a:xfrm>
                <a:off x="212" y="3094"/>
                <a:ext cx="656" cy="392"/>
                <a:chOff x="210" y="2172"/>
                <a:chExt cx="656" cy="392"/>
              </a:xfrm>
            </p:grpSpPr>
            <p:sp>
              <p:nvSpPr>
                <p:cNvPr id="74" name="Line 17"/>
                <p:cNvSpPr>
                  <a:spLocks noChangeShapeType="1"/>
                </p:cNvSpPr>
                <p:nvPr/>
              </p:nvSpPr>
              <p:spPr bwMode="auto">
                <a:xfrm flipH="1">
                  <a:off x="800" y="2341"/>
                  <a:ext cx="66" cy="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75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210" y="2172"/>
                  <a:ext cx="530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2000" dirty="0" smtClean="0">
                      <a:cs typeface="Arial" charset="0"/>
                    </a:rPr>
                    <a:t>300</a:t>
                  </a:r>
                  <a:endParaRPr lang="en-US" sz="2000" dirty="0">
                    <a:cs typeface="Arial" charset="0"/>
                  </a:endParaRPr>
                </a:p>
              </p:txBody>
            </p:sp>
          </p:grpSp>
          <p:grpSp>
            <p:nvGrpSpPr>
              <p:cNvPr id="58" name="Group 22"/>
              <p:cNvGrpSpPr>
                <a:grpSpLocks/>
              </p:cNvGrpSpPr>
              <p:nvPr/>
            </p:nvGrpSpPr>
            <p:grpSpPr bwMode="auto">
              <a:xfrm>
                <a:off x="212" y="2572"/>
                <a:ext cx="654" cy="392"/>
                <a:chOff x="212" y="2114"/>
                <a:chExt cx="654" cy="392"/>
              </a:xfrm>
            </p:grpSpPr>
            <p:sp>
              <p:nvSpPr>
                <p:cNvPr id="72" name="Line 23"/>
                <p:cNvSpPr>
                  <a:spLocks noChangeShapeType="1"/>
                </p:cNvSpPr>
                <p:nvPr/>
              </p:nvSpPr>
              <p:spPr bwMode="auto">
                <a:xfrm flipH="1">
                  <a:off x="800" y="2282"/>
                  <a:ext cx="66" cy="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73" name="Text Box 24"/>
                <p:cNvSpPr txBox="1">
                  <a:spLocks noChangeArrowheads="1"/>
                </p:cNvSpPr>
                <p:nvPr/>
              </p:nvSpPr>
              <p:spPr bwMode="auto">
                <a:xfrm>
                  <a:off x="212" y="2114"/>
                  <a:ext cx="530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2000" dirty="0" smtClean="0">
                      <a:cs typeface="Arial" charset="0"/>
                    </a:rPr>
                    <a:t>600</a:t>
                  </a:r>
                  <a:endParaRPr lang="en-US" sz="2000" dirty="0">
                    <a:cs typeface="Arial" charset="0"/>
                  </a:endParaRPr>
                </a:p>
              </p:txBody>
            </p:sp>
          </p:grpSp>
          <p:grpSp>
            <p:nvGrpSpPr>
              <p:cNvPr id="59" name="Group 25"/>
              <p:cNvGrpSpPr>
                <a:grpSpLocks/>
              </p:cNvGrpSpPr>
              <p:nvPr/>
            </p:nvGrpSpPr>
            <p:grpSpPr bwMode="auto">
              <a:xfrm>
                <a:off x="3188" y="3828"/>
                <a:ext cx="464" cy="478"/>
                <a:chOff x="1142" y="3830"/>
                <a:chExt cx="464" cy="478"/>
              </a:xfrm>
            </p:grpSpPr>
            <p:sp>
              <p:nvSpPr>
                <p:cNvPr id="70" name="Line 26"/>
                <p:cNvSpPr>
                  <a:spLocks noChangeShapeType="1"/>
                </p:cNvSpPr>
                <p:nvPr/>
              </p:nvSpPr>
              <p:spPr bwMode="auto">
                <a:xfrm flipV="1">
                  <a:off x="1370" y="3830"/>
                  <a:ext cx="0" cy="6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71" name="Text Box 27"/>
                <p:cNvSpPr txBox="1">
                  <a:spLocks noChangeArrowheads="1"/>
                </p:cNvSpPr>
                <p:nvPr/>
              </p:nvSpPr>
              <p:spPr bwMode="auto">
                <a:xfrm>
                  <a:off x="1142" y="3916"/>
                  <a:ext cx="464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2000" dirty="0" smtClean="0">
                      <a:cs typeface="Arial" charset="0"/>
                    </a:rPr>
                    <a:t>240</a:t>
                  </a:r>
                  <a:endParaRPr lang="en-US" sz="2000" dirty="0">
                    <a:cs typeface="Arial" charset="0"/>
                  </a:endParaRPr>
                </a:p>
              </p:txBody>
            </p:sp>
          </p:grpSp>
          <p:grpSp>
            <p:nvGrpSpPr>
              <p:cNvPr id="60" name="Group 28"/>
              <p:cNvGrpSpPr>
                <a:grpSpLocks/>
              </p:cNvGrpSpPr>
              <p:nvPr/>
            </p:nvGrpSpPr>
            <p:grpSpPr bwMode="auto">
              <a:xfrm>
                <a:off x="1213" y="3828"/>
                <a:ext cx="464" cy="478"/>
                <a:chOff x="696" y="3830"/>
                <a:chExt cx="464" cy="478"/>
              </a:xfrm>
            </p:grpSpPr>
            <p:sp>
              <p:nvSpPr>
                <p:cNvPr id="68" name="Line 29"/>
                <p:cNvSpPr>
                  <a:spLocks noChangeShapeType="1"/>
                </p:cNvSpPr>
                <p:nvPr/>
              </p:nvSpPr>
              <p:spPr bwMode="auto">
                <a:xfrm flipV="1">
                  <a:off x="932" y="3830"/>
                  <a:ext cx="0" cy="6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69" name="Text Box 30"/>
                <p:cNvSpPr txBox="1">
                  <a:spLocks noChangeArrowheads="1"/>
                </p:cNvSpPr>
                <p:nvPr/>
              </p:nvSpPr>
              <p:spPr bwMode="auto">
                <a:xfrm>
                  <a:off x="696" y="3916"/>
                  <a:ext cx="464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2000" dirty="0" smtClean="0">
                      <a:cs typeface="Arial" charset="0"/>
                    </a:rPr>
                    <a:t>60</a:t>
                  </a:r>
                  <a:endParaRPr lang="en-US" sz="2000" dirty="0">
                    <a:cs typeface="Arial" charset="0"/>
                  </a:endParaRPr>
                </a:p>
              </p:txBody>
            </p:sp>
          </p:grpSp>
          <p:grpSp>
            <p:nvGrpSpPr>
              <p:cNvPr id="61" name="Group 31"/>
              <p:cNvGrpSpPr>
                <a:grpSpLocks/>
              </p:cNvGrpSpPr>
              <p:nvPr/>
            </p:nvGrpSpPr>
            <p:grpSpPr bwMode="auto">
              <a:xfrm>
                <a:off x="1920" y="3829"/>
                <a:ext cx="464" cy="478"/>
                <a:chOff x="898" y="3830"/>
                <a:chExt cx="464" cy="478"/>
              </a:xfrm>
            </p:grpSpPr>
            <p:sp>
              <p:nvSpPr>
                <p:cNvPr id="66" name="Line 32"/>
                <p:cNvSpPr>
                  <a:spLocks noChangeShapeType="1"/>
                </p:cNvSpPr>
                <p:nvPr/>
              </p:nvSpPr>
              <p:spPr bwMode="auto">
                <a:xfrm flipV="1">
                  <a:off x="1134" y="3830"/>
                  <a:ext cx="0" cy="6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67" name="Text Box 33"/>
                <p:cNvSpPr txBox="1">
                  <a:spLocks noChangeArrowheads="1"/>
                </p:cNvSpPr>
                <p:nvPr/>
              </p:nvSpPr>
              <p:spPr bwMode="auto">
                <a:xfrm>
                  <a:off x="898" y="3916"/>
                  <a:ext cx="464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2000" dirty="0" smtClean="0">
                      <a:cs typeface="Arial" charset="0"/>
                    </a:rPr>
                    <a:t>120</a:t>
                  </a:r>
                  <a:endParaRPr lang="en-US" sz="2000" dirty="0">
                    <a:cs typeface="Arial" charset="0"/>
                  </a:endParaRPr>
                </a:p>
              </p:txBody>
            </p:sp>
          </p:grpSp>
          <p:grpSp>
            <p:nvGrpSpPr>
              <p:cNvPr id="62" name="Group 34"/>
              <p:cNvGrpSpPr>
                <a:grpSpLocks/>
              </p:cNvGrpSpPr>
              <p:nvPr/>
            </p:nvGrpSpPr>
            <p:grpSpPr bwMode="auto">
              <a:xfrm>
                <a:off x="2568" y="3829"/>
                <a:ext cx="464" cy="478"/>
                <a:chOff x="1037" y="3830"/>
                <a:chExt cx="464" cy="478"/>
              </a:xfrm>
            </p:grpSpPr>
            <p:sp>
              <p:nvSpPr>
                <p:cNvPr id="64" name="Line 35"/>
                <p:cNvSpPr>
                  <a:spLocks noChangeShapeType="1"/>
                </p:cNvSpPr>
                <p:nvPr/>
              </p:nvSpPr>
              <p:spPr bwMode="auto">
                <a:xfrm flipV="1">
                  <a:off x="1273" y="3830"/>
                  <a:ext cx="0" cy="6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65" name="Text Box 36"/>
                <p:cNvSpPr txBox="1">
                  <a:spLocks noChangeArrowheads="1"/>
                </p:cNvSpPr>
                <p:nvPr/>
              </p:nvSpPr>
              <p:spPr bwMode="auto">
                <a:xfrm>
                  <a:off x="1037" y="3916"/>
                  <a:ext cx="464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2000" dirty="0" smtClean="0">
                      <a:cs typeface="Arial" charset="0"/>
                    </a:rPr>
                    <a:t>180</a:t>
                  </a:r>
                  <a:endParaRPr lang="en-US" sz="2000" dirty="0">
                    <a:cs typeface="Arial" charset="0"/>
                  </a:endParaRPr>
                </a:p>
              </p:txBody>
            </p:sp>
          </p:grpSp>
          <p:sp>
            <p:nvSpPr>
              <p:cNvPr id="63" name="Text Box 37"/>
              <p:cNvSpPr txBox="1">
                <a:spLocks noChangeArrowheads="1"/>
              </p:cNvSpPr>
              <p:nvPr/>
            </p:nvSpPr>
            <p:spPr bwMode="auto">
              <a:xfrm>
                <a:off x="621" y="3798"/>
                <a:ext cx="266" cy="3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2000" dirty="0">
                    <a:cs typeface="Arial" charset="0"/>
                  </a:rPr>
                  <a:t>0</a:t>
                </a:r>
              </a:p>
            </p:txBody>
          </p:sp>
        </p:grpSp>
        <p:sp>
          <p:nvSpPr>
            <p:cNvPr id="52" name="Text Box 38"/>
            <p:cNvSpPr txBox="1">
              <a:spLocks noChangeArrowheads="1"/>
            </p:cNvSpPr>
            <p:nvPr/>
          </p:nvSpPr>
          <p:spPr bwMode="auto">
            <a:xfrm>
              <a:off x="1617" y="3806"/>
              <a:ext cx="1207" cy="3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000" b="1" dirty="0">
                  <a:cs typeface="Arial" charset="0"/>
                </a:rPr>
                <a:t>Computers</a:t>
              </a:r>
            </a:p>
          </p:txBody>
        </p:sp>
        <p:sp>
          <p:nvSpPr>
            <p:cNvPr id="53" name="Text Box 39"/>
            <p:cNvSpPr txBox="1">
              <a:spLocks noChangeArrowheads="1"/>
            </p:cNvSpPr>
            <p:nvPr/>
          </p:nvSpPr>
          <p:spPr bwMode="auto">
            <a:xfrm>
              <a:off x="144" y="598"/>
              <a:ext cx="1414" cy="3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000" b="1" dirty="0">
                  <a:cs typeface="Arial" charset="0"/>
                </a:rPr>
                <a:t>Wheat (tons)</a:t>
              </a:r>
            </a:p>
          </p:txBody>
        </p:sp>
      </p:grpSp>
      <p:sp>
        <p:nvSpPr>
          <p:cNvPr id="82" name="Line 44"/>
          <p:cNvSpPr>
            <a:spLocks noChangeShapeType="1"/>
          </p:cNvSpPr>
          <p:nvPr/>
        </p:nvSpPr>
        <p:spPr bwMode="auto">
          <a:xfrm>
            <a:off x="5029325" y="1696012"/>
            <a:ext cx="3352675" cy="2392230"/>
          </a:xfrm>
          <a:prstGeom prst="line">
            <a:avLst/>
          </a:prstGeom>
          <a:noFill/>
          <a:ln w="50800">
            <a:solidFill>
              <a:srgbClr val="0033CC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83" name="TextBox 82"/>
          <p:cNvSpPr txBox="1"/>
          <p:nvPr/>
        </p:nvSpPr>
        <p:spPr>
          <a:xfrm>
            <a:off x="6553200" y="3505200"/>
            <a:ext cx="836613" cy="36933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CA" b="1" dirty="0" smtClean="0"/>
              <a:t>Japan</a:t>
            </a:r>
            <a:endParaRPr lang="en-CA" b="1" dirty="0"/>
          </a:p>
        </p:txBody>
      </p:sp>
      <p:sp>
        <p:nvSpPr>
          <p:cNvPr id="86" name="Oval 51"/>
          <p:cNvSpPr>
            <a:spLocks noChangeArrowheads="1"/>
          </p:cNvSpPr>
          <p:nvPr/>
        </p:nvSpPr>
        <p:spPr bwMode="auto">
          <a:xfrm>
            <a:off x="8301505" y="4011150"/>
            <a:ext cx="137160" cy="137160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AU">
              <a:cs typeface="Arial" charset="0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2819125" y="3886200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(160, 3,400)</a:t>
            </a:r>
            <a:endParaRPr lang="en-CA" dirty="0"/>
          </a:p>
        </p:txBody>
      </p:sp>
      <p:sp>
        <p:nvSpPr>
          <p:cNvPr id="90" name="TextBox 89"/>
          <p:cNvSpPr txBox="1"/>
          <p:nvPr/>
        </p:nvSpPr>
        <p:spPr>
          <a:xfrm>
            <a:off x="8001000" y="3364468"/>
            <a:ext cx="99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(240, 0)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4" grpId="0" animBg="1"/>
      <p:bldP spid="82" grpId="0" animBg="1"/>
      <p:bldP spid="83" grpId="0" animBg="1"/>
      <p:bldP spid="86" grpId="0" animBg="1"/>
      <p:bldP spid="89" grpId="0"/>
      <p:bldP spid="9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686800" cy="704088"/>
          </a:xfrm>
        </p:spPr>
        <p:txBody>
          <a:bodyPr>
            <a:noAutofit/>
          </a:bodyPr>
          <a:lstStyle/>
          <a:p>
            <a:r>
              <a:rPr lang="en-CA" sz="4400" dirty="0" smtClean="0"/>
              <a:t>How Much Do Canada &amp; Japan Trade?</a:t>
            </a:r>
            <a:endParaRPr lang="en-CA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953000"/>
          </a:xfrm>
        </p:spPr>
        <p:txBody>
          <a:bodyPr>
            <a:normAutofit fontScale="92500"/>
          </a:bodyPr>
          <a:lstStyle/>
          <a:p>
            <a:pPr marL="349250" indent="-349250">
              <a:spcBef>
                <a:spcPts val="600"/>
              </a:spcBef>
            </a:pPr>
            <a:r>
              <a:rPr lang="en-US" dirty="0" smtClean="0"/>
              <a:t>To explore this, we first need to define two terms</a:t>
            </a:r>
          </a:p>
          <a:p>
            <a:pPr marL="349250" indent="-349250">
              <a:spcBef>
                <a:spcPts val="600"/>
              </a:spcBef>
            </a:pPr>
            <a:r>
              <a:rPr lang="en-US" dirty="0" smtClean="0"/>
              <a:t>Exports:  Goods produced domestically and sold abroad</a:t>
            </a:r>
          </a:p>
          <a:p>
            <a:pPr marL="687388" lvl="1" indent="-349250">
              <a:spcBef>
                <a:spcPts val="600"/>
              </a:spcBef>
              <a:buFont typeface="Wingdings" pitchFamily="2" charset="2"/>
              <a:buChar char="Ø"/>
            </a:pPr>
            <a:r>
              <a:rPr lang="en-US" dirty="0" smtClean="0"/>
              <a:t>To export means to sell domestically produced goods abroad</a:t>
            </a:r>
          </a:p>
          <a:p>
            <a:pPr marL="349250" indent="-349250">
              <a:spcBef>
                <a:spcPts val="600"/>
              </a:spcBef>
            </a:pPr>
            <a:r>
              <a:rPr lang="en-US" dirty="0" smtClean="0"/>
              <a:t>Imports:  Goods produced abroad and sold domestically</a:t>
            </a:r>
          </a:p>
          <a:p>
            <a:pPr marL="687388" lvl="1" indent="-349250">
              <a:spcBef>
                <a:spcPts val="600"/>
              </a:spcBef>
              <a:buFont typeface="Wingdings" pitchFamily="2" charset="2"/>
              <a:buChar char="Ø"/>
            </a:pPr>
            <a:r>
              <a:rPr lang="en-US" dirty="0" smtClean="0"/>
              <a:t>To import means to purchase goods produced in other countries</a:t>
            </a:r>
          </a:p>
          <a:p>
            <a:pPr marL="349250" indent="-349250">
              <a:spcBef>
                <a:spcPts val="600"/>
              </a:spcBef>
            </a:pPr>
            <a:r>
              <a:rPr lang="en-US" dirty="0" smtClean="0"/>
              <a:t>Now </a:t>
            </a:r>
            <a:r>
              <a:rPr lang="en-US" b="1" i="1" dirty="0" smtClean="0">
                <a:solidFill>
                  <a:srgbClr val="FF0000"/>
                </a:solidFill>
              </a:rPr>
              <a:t>let’s also suppose </a:t>
            </a:r>
            <a:r>
              <a:rPr lang="en-US" dirty="0" smtClean="0"/>
              <a:t>that Canada exports 700 tons of wheat to Japan, and imports 110 computers from Japan.</a:t>
            </a:r>
          </a:p>
          <a:p>
            <a:pPr marL="687388" lvl="1" indent="-349250">
              <a:spcBef>
                <a:spcPts val="600"/>
              </a:spcBef>
              <a:buFont typeface="Wingdings" pitchFamily="2" charset="2"/>
              <a:buChar char="Ø"/>
            </a:pPr>
            <a:r>
              <a:rPr lang="en-US" dirty="0" smtClean="0"/>
              <a:t>This must also mean that Japan imports 700 tons wheat and exports 110 computers</a:t>
            </a:r>
          </a:p>
          <a:p>
            <a:pPr>
              <a:spcBef>
                <a:spcPts val="600"/>
              </a:spcBef>
            </a:pPr>
            <a:r>
              <a:rPr lang="en-CA" dirty="0" smtClean="0"/>
              <a:t>Let’s plot this consumption point on the PPF diagrams (which deal with production) for each country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DC06-76C3-4082-82E5-69762BB278D4}" type="slidenum">
              <a:rPr lang="en-CA" smtClean="0"/>
              <a:pPr/>
              <a:t>7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533400"/>
            <a:ext cx="8991600" cy="551688"/>
          </a:xfrm>
        </p:spPr>
        <p:txBody>
          <a:bodyPr>
            <a:normAutofit fontScale="90000"/>
          </a:bodyPr>
          <a:lstStyle/>
          <a:p>
            <a:r>
              <a:rPr lang="en-CA" sz="4000" dirty="0" smtClean="0"/>
              <a:t>Canadian Consumption &amp; Production with Trade</a:t>
            </a:r>
            <a:endParaRPr lang="en-CA" sz="4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DC06-76C3-4082-82E5-69762BB278D4}" type="slidenum">
              <a:rPr lang="en-CA" smtClean="0"/>
              <a:pPr/>
              <a:t>8</a:t>
            </a:fld>
            <a:endParaRPr lang="en-CA"/>
          </a:p>
        </p:txBody>
      </p:sp>
      <p:grpSp>
        <p:nvGrpSpPr>
          <p:cNvPr id="5" name="Group 2"/>
          <p:cNvGrpSpPr>
            <a:grpSpLocks/>
          </p:cNvGrpSpPr>
          <p:nvPr/>
        </p:nvGrpSpPr>
        <p:grpSpPr bwMode="auto">
          <a:xfrm>
            <a:off x="322263" y="1543050"/>
            <a:ext cx="5514975" cy="4529138"/>
            <a:chOff x="212" y="1350"/>
            <a:chExt cx="3474" cy="2853"/>
          </a:xfrm>
        </p:grpSpPr>
        <p:grpSp>
          <p:nvGrpSpPr>
            <p:cNvPr id="6" name="Group 3"/>
            <p:cNvGrpSpPr>
              <a:grpSpLocks/>
            </p:cNvGrpSpPr>
            <p:nvPr/>
          </p:nvGrpSpPr>
          <p:grpSpPr bwMode="auto">
            <a:xfrm>
              <a:off x="868" y="1350"/>
              <a:ext cx="2818" cy="2480"/>
              <a:chOff x="2416" y="1770"/>
              <a:chExt cx="610" cy="548"/>
            </a:xfrm>
          </p:grpSpPr>
          <p:sp>
            <p:nvSpPr>
              <p:cNvPr id="38" name="Line 4"/>
              <p:cNvSpPr>
                <a:spLocks noChangeShapeType="1"/>
              </p:cNvSpPr>
              <p:nvPr/>
            </p:nvSpPr>
            <p:spPr bwMode="auto">
              <a:xfrm>
                <a:off x="2416" y="1770"/>
                <a:ext cx="0" cy="54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9" name="Line 5"/>
              <p:cNvSpPr>
                <a:spLocks noChangeShapeType="1"/>
              </p:cNvSpPr>
              <p:nvPr/>
            </p:nvSpPr>
            <p:spPr bwMode="auto">
              <a:xfrm>
                <a:off x="2416" y="2318"/>
                <a:ext cx="61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grpSp>
          <p:nvGrpSpPr>
            <p:cNvPr id="7" name="Group 6"/>
            <p:cNvGrpSpPr>
              <a:grpSpLocks/>
            </p:cNvGrpSpPr>
            <p:nvPr/>
          </p:nvGrpSpPr>
          <p:grpSpPr bwMode="auto">
            <a:xfrm>
              <a:off x="214" y="1834"/>
              <a:ext cx="654" cy="288"/>
              <a:chOff x="212" y="1834"/>
              <a:chExt cx="654" cy="288"/>
            </a:xfrm>
          </p:grpSpPr>
          <p:sp>
            <p:nvSpPr>
              <p:cNvPr id="36" name="Line 7"/>
              <p:cNvSpPr>
                <a:spLocks noChangeShapeType="1"/>
              </p:cNvSpPr>
              <p:nvPr/>
            </p:nvSpPr>
            <p:spPr bwMode="auto">
              <a:xfrm flipH="1">
                <a:off x="800" y="1992"/>
                <a:ext cx="66" cy="0"/>
              </a:xfrm>
              <a:prstGeom prst="line">
                <a:avLst/>
              </a:prstGeom>
              <a:noFill/>
              <a:ln w="31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7" name="Text Box 8"/>
              <p:cNvSpPr txBox="1">
                <a:spLocks noChangeArrowheads="1"/>
              </p:cNvSpPr>
              <p:nvPr/>
            </p:nvSpPr>
            <p:spPr bwMode="auto">
              <a:xfrm>
                <a:off x="212" y="1834"/>
                <a:ext cx="602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cs typeface="Arial" charset="0"/>
                  </a:rPr>
                  <a:t>4,000</a:t>
                </a:r>
              </a:p>
            </p:txBody>
          </p:sp>
        </p:grpSp>
        <p:grpSp>
          <p:nvGrpSpPr>
            <p:cNvPr id="8" name="Group 9"/>
            <p:cNvGrpSpPr>
              <a:grpSpLocks/>
            </p:cNvGrpSpPr>
            <p:nvPr/>
          </p:nvGrpSpPr>
          <p:grpSpPr bwMode="auto">
            <a:xfrm>
              <a:off x="1144" y="3828"/>
              <a:ext cx="464" cy="374"/>
              <a:chOff x="1142" y="3830"/>
              <a:chExt cx="464" cy="374"/>
            </a:xfrm>
          </p:grpSpPr>
          <p:sp>
            <p:nvSpPr>
              <p:cNvPr id="34" name="Line 10"/>
              <p:cNvSpPr>
                <a:spLocks noChangeShapeType="1"/>
              </p:cNvSpPr>
              <p:nvPr/>
            </p:nvSpPr>
            <p:spPr bwMode="auto">
              <a:xfrm flipV="1">
                <a:off x="1370" y="3830"/>
                <a:ext cx="0" cy="64"/>
              </a:xfrm>
              <a:prstGeom prst="line">
                <a:avLst/>
              </a:prstGeom>
              <a:noFill/>
              <a:ln w="31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5" name="Text Box 11"/>
              <p:cNvSpPr txBox="1">
                <a:spLocks noChangeArrowheads="1"/>
              </p:cNvSpPr>
              <p:nvPr/>
            </p:nvSpPr>
            <p:spPr bwMode="auto">
              <a:xfrm>
                <a:off x="1142" y="3916"/>
                <a:ext cx="464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2400">
                    <a:cs typeface="Arial" charset="0"/>
                  </a:rPr>
                  <a:t>100</a:t>
                </a:r>
              </a:p>
            </p:txBody>
          </p:sp>
        </p:grpSp>
        <p:grpSp>
          <p:nvGrpSpPr>
            <p:cNvPr id="9" name="Group 12"/>
            <p:cNvGrpSpPr>
              <a:grpSpLocks/>
            </p:cNvGrpSpPr>
            <p:nvPr/>
          </p:nvGrpSpPr>
          <p:grpSpPr bwMode="auto">
            <a:xfrm>
              <a:off x="212" y="1374"/>
              <a:ext cx="654" cy="288"/>
              <a:chOff x="212" y="1834"/>
              <a:chExt cx="654" cy="288"/>
            </a:xfrm>
          </p:grpSpPr>
          <p:sp>
            <p:nvSpPr>
              <p:cNvPr id="32" name="Line 13"/>
              <p:cNvSpPr>
                <a:spLocks noChangeShapeType="1"/>
              </p:cNvSpPr>
              <p:nvPr/>
            </p:nvSpPr>
            <p:spPr bwMode="auto">
              <a:xfrm flipH="1">
                <a:off x="800" y="1992"/>
                <a:ext cx="66" cy="0"/>
              </a:xfrm>
              <a:prstGeom prst="line">
                <a:avLst/>
              </a:prstGeom>
              <a:noFill/>
              <a:ln w="31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3" name="Text Box 14"/>
              <p:cNvSpPr txBox="1">
                <a:spLocks noChangeArrowheads="1"/>
              </p:cNvSpPr>
              <p:nvPr/>
            </p:nvSpPr>
            <p:spPr bwMode="auto">
              <a:xfrm>
                <a:off x="212" y="1834"/>
                <a:ext cx="602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cs typeface="Arial" charset="0"/>
                  </a:rPr>
                  <a:t>5,000</a:t>
                </a:r>
              </a:p>
            </p:txBody>
          </p:sp>
        </p:grpSp>
        <p:grpSp>
          <p:nvGrpSpPr>
            <p:cNvPr id="10" name="Group 15"/>
            <p:cNvGrpSpPr>
              <a:grpSpLocks/>
            </p:cNvGrpSpPr>
            <p:nvPr/>
          </p:nvGrpSpPr>
          <p:grpSpPr bwMode="auto">
            <a:xfrm>
              <a:off x="214" y="2756"/>
              <a:ext cx="654" cy="288"/>
              <a:chOff x="212" y="1834"/>
              <a:chExt cx="654" cy="288"/>
            </a:xfrm>
          </p:grpSpPr>
          <p:sp>
            <p:nvSpPr>
              <p:cNvPr id="30" name="Line 16"/>
              <p:cNvSpPr>
                <a:spLocks noChangeShapeType="1"/>
              </p:cNvSpPr>
              <p:nvPr/>
            </p:nvSpPr>
            <p:spPr bwMode="auto">
              <a:xfrm flipH="1">
                <a:off x="800" y="1992"/>
                <a:ext cx="66" cy="0"/>
              </a:xfrm>
              <a:prstGeom prst="line">
                <a:avLst/>
              </a:prstGeom>
              <a:noFill/>
              <a:ln w="31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1" name="Text Box 17"/>
              <p:cNvSpPr txBox="1">
                <a:spLocks noChangeArrowheads="1"/>
              </p:cNvSpPr>
              <p:nvPr/>
            </p:nvSpPr>
            <p:spPr bwMode="auto">
              <a:xfrm>
                <a:off x="212" y="1834"/>
                <a:ext cx="602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cs typeface="Arial" charset="0"/>
                  </a:rPr>
                  <a:t>2,000</a:t>
                </a:r>
              </a:p>
            </p:txBody>
          </p:sp>
        </p:grpSp>
        <p:grpSp>
          <p:nvGrpSpPr>
            <p:cNvPr id="11" name="Group 18"/>
            <p:cNvGrpSpPr>
              <a:grpSpLocks/>
            </p:cNvGrpSpPr>
            <p:nvPr/>
          </p:nvGrpSpPr>
          <p:grpSpPr bwMode="auto">
            <a:xfrm>
              <a:off x="214" y="3216"/>
              <a:ext cx="654" cy="288"/>
              <a:chOff x="212" y="1834"/>
              <a:chExt cx="654" cy="288"/>
            </a:xfrm>
          </p:grpSpPr>
          <p:sp>
            <p:nvSpPr>
              <p:cNvPr id="28" name="Line 19"/>
              <p:cNvSpPr>
                <a:spLocks noChangeShapeType="1"/>
              </p:cNvSpPr>
              <p:nvPr/>
            </p:nvSpPr>
            <p:spPr bwMode="auto">
              <a:xfrm flipH="1">
                <a:off x="800" y="1992"/>
                <a:ext cx="66" cy="0"/>
              </a:xfrm>
              <a:prstGeom prst="line">
                <a:avLst/>
              </a:prstGeom>
              <a:noFill/>
              <a:ln w="31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9" name="Text Box 20"/>
              <p:cNvSpPr txBox="1">
                <a:spLocks noChangeArrowheads="1"/>
              </p:cNvSpPr>
              <p:nvPr/>
            </p:nvSpPr>
            <p:spPr bwMode="auto">
              <a:xfrm>
                <a:off x="212" y="1834"/>
                <a:ext cx="602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cs typeface="Arial" charset="0"/>
                  </a:rPr>
                  <a:t>1,000</a:t>
                </a:r>
              </a:p>
            </p:txBody>
          </p:sp>
        </p:grpSp>
        <p:grpSp>
          <p:nvGrpSpPr>
            <p:cNvPr id="12" name="Group 21"/>
            <p:cNvGrpSpPr>
              <a:grpSpLocks/>
            </p:cNvGrpSpPr>
            <p:nvPr/>
          </p:nvGrpSpPr>
          <p:grpSpPr bwMode="auto">
            <a:xfrm>
              <a:off x="212" y="2292"/>
              <a:ext cx="654" cy="288"/>
              <a:chOff x="212" y="1834"/>
              <a:chExt cx="654" cy="288"/>
            </a:xfrm>
          </p:grpSpPr>
          <p:sp>
            <p:nvSpPr>
              <p:cNvPr id="26" name="Line 22"/>
              <p:cNvSpPr>
                <a:spLocks noChangeShapeType="1"/>
              </p:cNvSpPr>
              <p:nvPr/>
            </p:nvSpPr>
            <p:spPr bwMode="auto">
              <a:xfrm flipH="1">
                <a:off x="800" y="1992"/>
                <a:ext cx="66" cy="0"/>
              </a:xfrm>
              <a:prstGeom prst="line">
                <a:avLst/>
              </a:prstGeom>
              <a:noFill/>
              <a:ln w="31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7" name="Text Box 23"/>
              <p:cNvSpPr txBox="1">
                <a:spLocks noChangeArrowheads="1"/>
              </p:cNvSpPr>
              <p:nvPr/>
            </p:nvSpPr>
            <p:spPr bwMode="auto">
              <a:xfrm>
                <a:off x="212" y="1834"/>
                <a:ext cx="602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cs typeface="Arial" charset="0"/>
                  </a:rPr>
                  <a:t>3,000</a:t>
                </a:r>
              </a:p>
            </p:txBody>
          </p:sp>
        </p:grpSp>
        <p:grpSp>
          <p:nvGrpSpPr>
            <p:cNvPr id="13" name="Group 24"/>
            <p:cNvGrpSpPr>
              <a:grpSpLocks/>
            </p:cNvGrpSpPr>
            <p:nvPr/>
          </p:nvGrpSpPr>
          <p:grpSpPr bwMode="auto">
            <a:xfrm>
              <a:off x="3188" y="3828"/>
              <a:ext cx="464" cy="374"/>
              <a:chOff x="1142" y="3830"/>
              <a:chExt cx="464" cy="374"/>
            </a:xfrm>
          </p:grpSpPr>
          <p:sp>
            <p:nvSpPr>
              <p:cNvPr id="24" name="Line 25"/>
              <p:cNvSpPr>
                <a:spLocks noChangeShapeType="1"/>
              </p:cNvSpPr>
              <p:nvPr/>
            </p:nvSpPr>
            <p:spPr bwMode="auto">
              <a:xfrm flipV="1">
                <a:off x="1370" y="3830"/>
                <a:ext cx="0" cy="64"/>
              </a:xfrm>
              <a:prstGeom prst="line">
                <a:avLst/>
              </a:prstGeom>
              <a:noFill/>
              <a:ln w="31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5" name="Text Box 26"/>
              <p:cNvSpPr txBox="1">
                <a:spLocks noChangeArrowheads="1"/>
              </p:cNvSpPr>
              <p:nvPr/>
            </p:nvSpPr>
            <p:spPr bwMode="auto">
              <a:xfrm>
                <a:off x="1142" y="3916"/>
                <a:ext cx="464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2400">
                    <a:cs typeface="Arial" charset="0"/>
                  </a:rPr>
                  <a:t>500</a:t>
                </a:r>
              </a:p>
            </p:txBody>
          </p:sp>
        </p:grpSp>
        <p:grpSp>
          <p:nvGrpSpPr>
            <p:cNvPr id="14" name="Group 27"/>
            <p:cNvGrpSpPr>
              <a:grpSpLocks/>
            </p:cNvGrpSpPr>
            <p:nvPr/>
          </p:nvGrpSpPr>
          <p:grpSpPr bwMode="auto">
            <a:xfrm>
              <a:off x="1659" y="3828"/>
              <a:ext cx="464" cy="374"/>
              <a:chOff x="1142" y="3830"/>
              <a:chExt cx="464" cy="374"/>
            </a:xfrm>
          </p:grpSpPr>
          <p:sp>
            <p:nvSpPr>
              <p:cNvPr id="22" name="Line 28"/>
              <p:cNvSpPr>
                <a:spLocks noChangeShapeType="1"/>
              </p:cNvSpPr>
              <p:nvPr/>
            </p:nvSpPr>
            <p:spPr bwMode="auto">
              <a:xfrm flipV="1">
                <a:off x="1370" y="3830"/>
                <a:ext cx="0" cy="64"/>
              </a:xfrm>
              <a:prstGeom prst="line">
                <a:avLst/>
              </a:prstGeom>
              <a:noFill/>
              <a:ln w="31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3" name="Text Box 29"/>
              <p:cNvSpPr txBox="1">
                <a:spLocks noChangeArrowheads="1"/>
              </p:cNvSpPr>
              <p:nvPr/>
            </p:nvSpPr>
            <p:spPr bwMode="auto">
              <a:xfrm>
                <a:off x="1142" y="3916"/>
                <a:ext cx="464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2400">
                    <a:cs typeface="Arial" charset="0"/>
                  </a:rPr>
                  <a:t>200</a:t>
                </a:r>
              </a:p>
            </p:txBody>
          </p:sp>
        </p:grpSp>
        <p:grpSp>
          <p:nvGrpSpPr>
            <p:cNvPr id="15" name="Group 30"/>
            <p:cNvGrpSpPr>
              <a:grpSpLocks/>
            </p:cNvGrpSpPr>
            <p:nvPr/>
          </p:nvGrpSpPr>
          <p:grpSpPr bwMode="auto">
            <a:xfrm>
              <a:off x="2164" y="3829"/>
              <a:ext cx="464" cy="374"/>
              <a:chOff x="1142" y="3830"/>
              <a:chExt cx="464" cy="374"/>
            </a:xfrm>
          </p:grpSpPr>
          <p:sp>
            <p:nvSpPr>
              <p:cNvPr id="20" name="Line 31"/>
              <p:cNvSpPr>
                <a:spLocks noChangeShapeType="1"/>
              </p:cNvSpPr>
              <p:nvPr/>
            </p:nvSpPr>
            <p:spPr bwMode="auto">
              <a:xfrm flipV="1">
                <a:off x="1370" y="3830"/>
                <a:ext cx="0" cy="64"/>
              </a:xfrm>
              <a:prstGeom prst="line">
                <a:avLst/>
              </a:prstGeom>
              <a:noFill/>
              <a:ln w="31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1" name="Text Box 32"/>
              <p:cNvSpPr txBox="1">
                <a:spLocks noChangeArrowheads="1"/>
              </p:cNvSpPr>
              <p:nvPr/>
            </p:nvSpPr>
            <p:spPr bwMode="auto">
              <a:xfrm>
                <a:off x="1142" y="3916"/>
                <a:ext cx="464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2400">
                    <a:cs typeface="Arial" charset="0"/>
                  </a:rPr>
                  <a:t>300</a:t>
                </a:r>
              </a:p>
            </p:txBody>
          </p:sp>
        </p:grpSp>
        <p:grpSp>
          <p:nvGrpSpPr>
            <p:cNvPr id="16" name="Group 33"/>
            <p:cNvGrpSpPr>
              <a:grpSpLocks/>
            </p:cNvGrpSpPr>
            <p:nvPr/>
          </p:nvGrpSpPr>
          <p:grpSpPr bwMode="auto">
            <a:xfrm>
              <a:off x="2673" y="3829"/>
              <a:ext cx="464" cy="374"/>
              <a:chOff x="1142" y="3830"/>
              <a:chExt cx="464" cy="374"/>
            </a:xfrm>
          </p:grpSpPr>
          <p:sp>
            <p:nvSpPr>
              <p:cNvPr id="18" name="Line 34"/>
              <p:cNvSpPr>
                <a:spLocks noChangeShapeType="1"/>
              </p:cNvSpPr>
              <p:nvPr/>
            </p:nvSpPr>
            <p:spPr bwMode="auto">
              <a:xfrm flipV="1">
                <a:off x="1370" y="3830"/>
                <a:ext cx="0" cy="64"/>
              </a:xfrm>
              <a:prstGeom prst="line">
                <a:avLst/>
              </a:prstGeom>
              <a:noFill/>
              <a:ln w="31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19" name="Text Box 35"/>
              <p:cNvSpPr txBox="1">
                <a:spLocks noChangeArrowheads="1"/>
              </p:cNvSpPr>
              <p:nvPr/>
            </p:nvSpPr>
            <p:spPr bwMode="auto">
              <a:xfrm>
                <a:off x="1142" y="3916"/>
                <a:ext cx="464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2400">
                    <a:cs typeface="Arial" charset="0"/>
                  </a:rPr>
                  <a:t>400</a:t>
                </a:r>
              </a:p>
            </p:txBody>
          </p:sp>
        </p:grpSp>
        <p:sp>
          <p:nvSpPr>
            <p:cNvPr id="17" name="Text Box 36"/>
            <p:cNvSpPr txBox="1">
              <a:spLocks noChangeArrowheads="1"/>
            </p:cNvSpPr>
            <p:nvPr/>
          </p:nvSpPr>
          <p:spPr bwMode="auto">
            <a:xfrm>
              <a:off x="621" y="3798"/>
              <a:ext cx="26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400">
                  <a:cs typeface="Arial" charset="0"/>
                </a:rPr>
                <a:t>0</a:t>
              </a:r>
            </a:p>
          </p:txBody>
        </p:sp>
      </p:grpSp>
      <p:grpSp>
        <p:nvGrpSpPr>
          <p:cNvPr id="40" name="Group 37"/>
          <p:cNvGrpSpPr>
            <a:grpSpLocks/>
          </p:cNvGrpSpPr>
          <p:nvPr/>
        </p:nvGrpSpPr>
        <p:grpSpPr bwMode="auto">
          <a:xfrm>
            <a:off x="304800" y="1154112"/>
            <a:ext cx="7086600" cy="4637088"/>
            <a:chOff x="211" y="623"/>
            <a:chExt cx="4464" cy="2921"/>
          </a:xfrm>
        </p:grpSpPr>
        <p:sp>
          <p:nvSpPr>
            <p:cNvPr id="41" name="Text Box 38"/>
            <p:cNvSpPr txBox="1">
              <a:spLocks noChangeArrowheads="1"/>
            </p:cNvSpPr>
            <p:nvPr/>
          </p:nvSpPr>
          <p:spPr bwMode="auto">
            <a:xfrm>
              <a:off x="3700" y="3311"/>
              <a:ext cx="975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b="1" dirty="0">
                  <a:cs typeface="Arial" charset="0"/>
                </a:rPr>
                <a:t>Computers</a:t>
              </a:r>
            </a:p>
          </p:txBody>
        </p:sp>
        <p:sp>
          <p:nvSpPr>
            <p:cNvPr id="42" name="Text Box 39"/>
            <p:cNvSpPr txBox="1">
              <a:spLocks noChangeArrowheads="1"/>
            </p:cNvSpPr>
            <p:nvPr/>
          </p:nvSpPr>
          <p:spPr bwMode="auto">
            <a:xfrm>
              <a:off x="211" y="623"/>
              <a:ext cx="1586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b="1" dirty="0">
                  <a:cs typeface="Arial" charset="0"/>
                </a:rPr>
                <a:t>Wheat (tons)</a:t>
              </a:r>
            </a:p>
          </p:txBody>
        </p:sp>
      </p:grpSp>
      <p:sp>
        <p:nvSpPr>
          <p:cNvPr id="43" name="Line 41"/>
          <p:cNvSpPr>
            <a:spLocks noChangeShapeType="1"/>
          </p:cNvSpPr>
          <p:nvPr/>
        </p:nvSpPr>
        <p:spPr bwMode="auto">
          <a:xfrm>
            <a:off x="1355725" y="1828800"/>
            <a:ext cx="4056063" cy="3649663"/>
          </a:xfrm>
          <a:prstGeom prst="line">
            <a:avLst/>
          </a:prstGeom>
          <a:noFill/>
          <a:ln w="50800">
            <a:solidFill>
              <a:srgbClr val="333399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44" name="Oval 42"/>
          <p:cNvSpPr>
            <a:spLocks noChangeArrowheads="1"/>
          </p:cNvSpPr>
          <p:nvPr/>
        </p:nvSpPr>
        <p:spPr bwMode="auto">
          <a:xfrm>
            <a:off x="5338763" y="5411788"/>
            <a:ext cx="141287" cy="138112"/>
          </a:xfrm>
          <a:prstGeom prst="ellipse">
            <a:avLst/>
          </a:prstGeom>
          <a:solidFill>
            <a:srgbClr val="333399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AU">
              <a:cs typeface="Arial" charset="0"/>
            </a:endParaRPr>
          </a:p>
        </p:txBody>
      </p:sp>
      <p:sp>
        <p:nvSpPr>
          <p:cNvPr id="45" name="Oval 43"/>
          <p:cNvSpPr>
            <a:spLocks noChangeArrowheads="1"/>
          </p:cNvSpPr>
          <p:nvPr/>
        </p:nvSpPr>
        <p:spPr bwMode="auto">
          <a:xfrm>
            <a:off x="1292225" y="1765300"/>
            <a:ext cx="141288" cy="138113"/>
          </a:xfrm>
          <a:prstGeom prst="ellipse">
            <a:avLst/>
          </a:prstGeom>
          <a:solidFill>
            <a:srgbClr val="333399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AU">
              <a:cs typeface="Arial" charset="0"/>
            </a:endParaRPr>
          </a:p>
        </p:txBody>
      </p:sp>
      <p:grpSp>
        <p:nvGrpSpPr>
          <p:cNvPr id="46" name="Group 45"/>
          <p:cNvGrpSpPr>
            <a:grpSpLocks/>
          </p:cNvGrpSpPr>
          <p:nvPr/>
        </p:nvGrpSpPr>
        <p:grpSpPr bwMode="auto">
          <a:xfrm>
            <a:off x="1365251" y="3475039"/>
            <a:ext cx="2292349" cy="2012950"/>
            <a:chOff x="860" y="2135"/>
            <a:chExt cx="1450" cy="1268"/>
          </a:xfrm>
        </p:grpSpPr>
        <p:grpSp>
          <p:nvGrpSpPr>
            <p:cNvPr id="47" name="Group 46"/>
            <p:cNvGrpSpPr>
              <a:grpSpLocks/>
            </p:cNvGrpSpPr>
            <p:nvPr/>
          </p:nvGrpSpPr>
          <p:grpSpPr bwMode="auto">
            <a:xfrm>
              <a:off x="860" y="2182"/>
              <a:ext cx="1411" cy="1221"/>
              <a:chOff x="357" y="2450"/>
              <a:chExt cx="795" cy="622"/>
            </a:xfrm>
          </p:grpSpPr>
          <p:sp>
            <p:nvSpPr>
              <p:cNvPr id="49" name="Line 47"/>
              <p:cNvSpPr>
                <a:spLocks noChangeShapeType="1"/>
              </p:cNvSpPr>
              <p:nvPr/>
            </p:nvSpPr>
            <p:spPr bwMode="auto">
              <a:xfrm>
                <a:off x="357" y="2450"/>
                <a:ext cx="795" cy="0"/>
              </a:xfrm>
              <a:prstGeom prst="line">
                <a:avLst/>
              </a:prstGeom>
              <a:noFill/>
              <a:ln w="9525">
                <a:solidFill>
                  <a:srgbClr val="969696"/>
                </a:solidFill>
                <a:prstDash val="lgDash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50" name="Line 48"/>
              <p:cNvSpPr>
                <a:spLocks noChangeShapeType="1"/>
              </p:cNvSpPr>
              <p:nvPr/>
            </p:nvSpPr>
            <p:spPr bwMode="auto">
              <a:xfrm flipH="1">
                <a:off x="1144" y="2451"/>
                <a:ext cx="8" cy="621"/>
              </a:xfrm>
              <a:prstGeom prst="line">
                <a:avLst/>
              </a:prstGeom>
              <a:noFill/>
              <a:ln w="9525">
                <a:solidFill>
                  <a:srgbClr val="969696"/>
                </a:solidFill>
                <a:prstDash val="lgDash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48" name="Oval 49"/>
            <p:cNvSpPr>
              <a:spLocks noChangeArrowheads="1"/>
            </p:cNvSpPr>
            <p:nvPr/>
          </p:nvSpPr>
          <p:spPr bwMode="auto">
            <a:xfrm>
              <a:off x="2224" y="2135"/>
              <a:ext cx="86" cy="87"/>
            </a:xfrm>
            <a:prstGeom prst="ellipse">
              <a:avLst/>
            </a:prstGeom>
            <a:solidFill>
              <a:srgbClr val="3366FF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AU">
                <a:cs typeface="Arial" charset="0"/>
              </a:endParaRPr>
            </a:p>
          </p:txBody>
        </p:sp>
      </p:grpSp>
      <p:grpSp>
        <p:nvGrpSpPr>
          <p:cNvPr id="91" name="Group 98"/>
          <p:cNvGrpSpPr>
            <a:grpSpLocks/>
          </p:cNvGrpSpPr>
          <p:nvPr/>
        </p:nvGrpSpPr>
        <p:grpSpPr bwMode="auto">
          <a:xfrm>
            <a:off x="1365251" y="2897188"/>
            <a:ext cx="1319213" cy="2586037"/>
            <a:chOff x="860" y="1825"/>
            <a:chExt cx="831" cy="1629"/>
          </a:xfrm>
        </p:grpSpPr>
        <p:grpSp>
          <p:nvGrpSpPr>
            <p:cNvPr id="92" name="Group 94"/>
            <p:cNvGrpSpPr>
              <a:grpSpLocks/>
            </p:cNvGrpSpPr>
            <p:nvPr/>
          </p:nvGrpSpPr>
          <p:grpSpPr bwMode="auto">
            <a:xfrm>
              <a:off x="860" y="1870"/>
              <a:ext cx="793" cy="1584"/>
              <a:chOff x="357" y="2450"/>
              <a:chExt cx="795" cy="646"/>
            </a:xfrm>
          </p:grpSpPr>
          <p:sp>
            <p:nvSpPr>
              <p:cNvPr id="94" name="Line 95"/>
              <p:cNvSpPr>
                <a:spLocks noChangeShapeType="1"/>
              </p:cNvSpPr>
              <p:nvPr/>
            </p:nvSpPr>
            <p:spPr bwMode="auto">
              <a:xfrm>
                <a:off x="357" y="2450"/>
                <a:ext cx="795" cy="0"/>
              </a:xfrm>
              <a:prstGeom prst="line">
                <a:avLst/>
              </a:prstGeom>
              <a:noFill/>
              <a:ln w="9525">
                <a:solidFill>
                  <a:srgbClr val="969696"/>
                </a:solidFill>
                <a:prstDash val="lgDash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95" name="Line 96"/>
              <p:cNvSpPr>
                <a:spLocks noChangeShapeType="1"/>
              </p:cNvSpPr>
              <p:nvPr/>
            </p:nvSpPr>
            <p:spPr bwMode="auto">
              <a:xfrm>
                <a:off x="1152" y="2451"/>
                <a:ext cx="0" cy="645"/>
              </a:xfrm>
              <a:prstGeom prst="line">
                <a:avLst/>
              </a:prstGeom>
              <a:noFill/>
              <a:ln w="9525">
                <a:solidFill>
                  <a:srgbClr val="969696"/>
                </a:solidFill>
                <a:prstDash val="lgDash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93" name="Oval 97"/>
            <p:cNvSpPr>
              <a:spLocks noChangeArrowheads="1"/>
            </p:cNvSpPr>
            <p:nvPr/>
          </p:nvSpPr>
          <p:spPr bwMode="auto">
            <a:xfrm>
              <a:off x="1605" y="1825"/>
              <a:ext cx="86" cy="87"/>
            </a:xfrm>
            <a:prstGeom prst="ellipse">
              <a:avLst/>
            </a:pr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AU">
                <a:cs typeface="Arial" charset="0"/>
              </a:endParaRPr>
            </a:p>
          </p:txBody>
        </p:sp>
      </p:grpSp>
      <p:sp>
        <p:nvSpPr>
          <p:cNvPr id="97" name="TextBox 96"/>
          <p:cNvSpPr txBox="1"/>
          <p:nvPr/>
        </p:nvSpPr>
        <p:spPr>
          <a:xfrm>
            <a:off x="2286000" y="2096869"/>
            <a:ext cx="1371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 smtClean="0">
                <a:solidFill>
                  <a:srgbClr val="FF0000"/>
                </a:solidFill>
              </a:rPr>
              <a:t>Production</a:t>
            </a:r>
          </a:p>
          <a:p>
            <a:pPr algn="ctr"/>
            <a:r>
              <a:rPr lang="en-CA" dirty="0" smtClean="0">
                <a:solidFill>
                  <a:srgbClr val="FF0000"/>
                </a:solidFill>
              </a:rPr>
              <a:t>(160, 3,400)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2971800" y="2858869"/>
            <a:ext cx="16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 smtClean="0">
                <a:solidFill>
                  <a:srgbClr val="0070C0"/>
                </a:solidFill>
              </a:rPr>
              <a:t>Consumption</a:t>
            </a:r>
          </a:p>
          <a:p>
            <a:pPr algn="ctr"/>
            <a:r>
              <a:rPr lang="en-CA" dirty="0" smtClean="0">
                <a:solidFill>
                  <a:srgbClr val="0070C0"/>
                </a:solidFill>
              </a:rPr>
              <a:t>(270, 2,700)</a:t>
            </a:r>
            <a:endParaRPr lang="en-CA" dirty="0">
              <a:solidFill>
                <a:srgbClr val="0070C0"/>
              </a:solidFill>
            </a:endParaRPr>
          </a:p>
        </p:txBody>
      </p:sp>
      <p:graphicFrame>
        <p:nvGraphicFramePr>
          <p:cNvPr id="99" name="Table 98"/>
          <p:cNvGraphicFramePr>
            <a:graphicFrameLocks noGrp="1"/>
          </p:cNvGraphicFramePr>
          <p:nvPr/>
        </p:nvGraphicFramePr>
        <p:xfrm>
          <a:off x="4724400" y="1661160"/>
          <a:ext cx="3886200" cy="1920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39334"/>
                <a:gridCol w="1439334"/>
                <a:gridCol w="1007532"/>
              </a:tblGrid>
              <a:tr h="176107"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Computers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Wheat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176107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   Produced</a:t>
                      </a:r>
                    </a:p>
                    <a:p>
                      <a:pPr algn="ctr"/>
                      <a:r>
                        <a:rPr lang="en-CA" dirty="0" smtClean="0"/>
                        <a:t>+ Imported</a:t>
                      </a:r>
                    </a:p>
                    <a:p>
                      <a:pPr algn="ctr"/>
                      <a:r>
                        <a:rPr lang="en-CA" baseline="0" dirty="0" smtClean="0"/>
                        <a:t>– </a:t>
                      </a:r>
                      <a:r>
                        <a:rPr lang="en-CA" dirty="0" smtClean="0"/>
                        <a:t>Exported</a:t>
                      </a:r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160</a:t>
                      </a:r>
                    </a:p>
                    <a:p>
                      <a:pPr algn="ctr"/>
                      <a:r>
                        <a:rPr lang="en-CA" dirty="0" smtClean="0"/>
                        <a:t>110</a:t>
                      </a:r>
                    </a:p>
                    <a:p>
                      <a:pPr algn="ctr"/>
                      <a:r>
                        <a:rPr lang="en-CA" dirty="0" smtClean="0"/>
                        <a:t>0</a:t>
                      </a:r>
                      <a:endParaRPr lang="en-CA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3,400</a:t>
                      </a:r>
                    </a:p>
                    <a:p>
                      <a:pPr algn="ctr"/>
                      <a:r>
                        <a:rPr lang="en-CA" dirty="0" smtClean="0"/>
                        <a:t>0</a:t>
                      </a:r>
                    </a:p>
                    <a:p>
                      <a:pPr algn="ctr"/>
                      <a:r>
                        <a:rPr lang="en-CA" dirty="0" smtClean="0"/>
                        <a:t>700</a:t>
                      </a:r>
                      <a:endParaRPr lang="en-CA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176107">
                <a:tc>
                  <a:txBody>
                    <a:bodyPr/>
                    <a:lstStyle/>
                    <a:p>
                      <a:pPr marL="0" indent="0" algn="ctr"/>
                      <a:r>
                        <a:rPr lang="en-CA" dirty="0" smtClean="0"/>
                        <a:t>= Amount</a:t>
                      </a:r>
                    </a:p>
                    <a:p>
                      <a:pPr algn="ctr"/>
                      <a:r>
                        <a:rPr lang="en-CA" dirty="0" smtClean="0"/>
                        <a:t>   Consumed</a:t>
                      </a:r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270</a:t>
                      </a:r>
                      <a:endParaRPr lang="en-CA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2,700</a:t>
                      </a:r>
                      <a:endParaRPr lang="en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533400"/>
            <a:ext cx="8991600" cy="551688"/>
          </a:xfrm>
        </p:spPr>
        <p:txBody>
          <a:bodyPr>
            <a:normAutofit fontScale="90000"/>
          </a:bodyPr>
          <a:lstStyle/>
          <a:p>
            <a:r>
              <a:rPr lang="en-CA" sz="4000" dirty="0" smtClean="0"/>
              <a:t>Japanese Consumption &amp; Production with Trade</a:t>
            </a:r>
            <a:endParaRPr lang="en-CA" sz="4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DC06-76C3-4082-82E5-69762BB278D4}" type="slidenum">
              <a:rPr lang="en-CA" smtClean="0"/>
              <a:pPr/>
              <a:t>9</a:t>
            </a:fld>
            <a:endParaRPr lang="en-CA"/>
          </a:p>
        </p:txBody>
      </p:sp>
      <p:graphicFrame>
        <p:nvGraphicFramePr>
          <p:cNvPr id="99" name="Table 98"/>
          <p:cNvGraphicFramePr>
            <a:graphicFrameLocks noGrp="1"/>
          </p:cNvGraphicFramePr>
          <p:nvPr/>
        </p:nvGraphicFramePr>
        <p:xfrm>
          <a:off x="4724400" y="1661160"/>
          <a:ext cx="3886200" cy="1920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39334"/>
                <a:gridCol w="1439334"/>
                <a:gridCol w="1007532"/>
              </a:tblGrid>
              <a:tr h="176107"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Computers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Wheat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176107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   Produced</a:t>
                      </a:r>
                    </a:p>
                    <a:p>
                      <a:pPr algn="ctr"/>
                      <a:r>
                        <a:rPr lang="en-CA" dirty="0" smtClean="0"/>
                        <a:t>+ Imported</a:t>
                      </a:r>
                    </a:p>
                    <a:p>
                      <a:pPr algn="ctr"/>
                      <a:r>
                        <a:rPr lang="en-CA" baseline="0" dirty="0" smtClean="0"/>
                        <a:t>– </a:t>
                      </a:r>
                      <a:r>
                        <a:rPr lang="en-CA" dirty="0" smtClean="0"/>
                        <a:t>Exported</a:t>
                      </a:r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240</a:t>
                      </a:r>
                    </a:p>
                    <a:p>
                      <a:pPr algn="ctr"/>
                      <a:r>
                        <a:rPr lang="en-CA" dirty="0" smtClean="0"/>
                        <a:t>0</a:t>
                      </a:r>
                    </a:p>
                    <a:p>
                      <a:pPr algn="ctr"/>
                      <a:r>
                        <a:rPr lang="en-CA" dirty="0" smtClean="0"/>
                        <a:t>110</a:t>
                      </a:r>
                      <a:endParaRPr lang="en-CA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0</a:t>
                      </a:r>
                    </a:p>
                    <a:p>
                      <a:pPr algn="ctr"/>
                      <a:r>
                        <a:rPr lang="en-CA" dirty="0" smtClean="0"/>
                        <a:t>700</a:t>
                      </a:r>
                    </a:p>
                    <a:p>
                      <a:pPr algn="ctr"/>
                      <a:r>
                        <a:rPr lang="en-CA" dirty="0" smtClean="0"/>
                        <a:t>0</a:t>
                      </a:r>
                      <a:endParaRPr lang="en-CA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176107">
                <a:tc>
                  <a:txBody>
                    <a:bodyPr/>
                    <a:lstStyle/>
                    <a:p>
                      <a:pPr marL="0" indent="0" algn="ctr"/>
                      <a:r>
                        <a:rPr lang="en-CA" dirty="0" smtClean="0"/>
                        <a:t>= Amount</a:t>
                      </a:r>
                    </a:p>
                    <a:p>
                      <a:pPr algn="ctr"/>
                      <a:r>
                        <a:rPr lang="en-CA" dirty="0" smtClean="0"/>
                        <a:t>   Consumed</a:t>
                      </a:r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130</a:t>
                      </a:r>
                      <a:endParaRPr lang="en-CA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700</a:t>
                      </a:r>
                      <a:endParaRPr lang="en-CA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grpSp>
        <p:nvGrpSpPr>
          <p:cNvPr id="58" name="Group 2"/>
          <p:cNvGrpSpPr>
            <a:grpSpLocks/>
          </p:cNvGrpSpPr>
          <p:nvPr/>
        </p:nvGrpSpPr>
        <p:grpSpPr bwMode="auto">
          <a:xfrm>
            <a:off x="685800" y="1524000"/>
            <a:ext cx="6171925" cy="4800600"/>
            <a:chOff x="144" y="598"/>
            <a:chExt cx="4771" cy="3331"/>
          </a:xfrm>
        </p:grpSpPr>
        <p:grpSp>
          <p:nvGrpSpPr>
            <p:cNvPr id="59" name="Group 3"/>
            <p:cNvGrpSpPr>
              <a:grpSpLocks/>
            </p:cNvGrpSpPr>
            <p:nvPr/>
          </p:nvGrpSpPr>
          <p:grpSpPr bwMode="auto">
            <a:xfrm>
              <a:off x="144" y="972"/>
              <a:ext cx="3533" cy="2957"/>
              <a:chOff x="153" y="1350"/>
              <a:chExt cx="3533" cy="2957"/>
            </a:xfrm>
          </p:grpSpPr>
          <p:grpSp>
            <p:nvGrpSpPr>
              <p:cNvPr id="62" name="Group 4"/>
              <p:cNvGrpSpPr>
                <a:grpSpLocks/>
              </p:cNvGrpSpPr>
              <p:nvPr/>
            </p:nvGrpSpPr>
            <p:grpSpPr bwMode="auto">
              <a:xfrm>
                <a:off x="868" y="1350"/>
                <a:ext cx="2818" cy="2480"/>
                <a:chOff x="2416" y="1770"/>
                <a:chExt cx="610" cy="548"/>
              </a:xfrm>
            </p:grpSpPr>
            <p:sp>
              <p:nvSpPr>
                <p:cNvPr id="88" name="Line 5"/>
                <p:cNvSpPr>
                  <a:spLocks noChangeShapeType="1"/>
                </p:cNvSpPr>
                <p:nvPr/>
              </p:nvSpPr>
              <p:spPr bwMode="auto">
                <a:xfrm>
                  <a:off x="2416" y="1770"/>
                  <a:ext cx="0" cy="548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89" name="Line 6"/>
                <p:cNvSpPr>
                  <a:spLocks noChangeShapeType="1"/>
                </p:cNvSpPr>
                <p:nvPr/>
              </p:nvSpPr>
              <p:spPr bwMode="auto">
                <a:xfrm>
                  <a:off x="2416" y="2318"/>
                  <a:ext cx="610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</p:grpSp>
          <p:grpSp>
            <p:nvGrpSpPr>
              <p:cNvPr id="63" name="Group 7"/>
              <p:cNvGrpSpPr>
                <a:grpSpLocks/>
              </p:cNvGrpSpPr>
              <p:nvPr/>
            </p:nvGrpSpPr>
            <p:grpSpPr bwMode="auto">
              <a:xfrm>
                <a:off x="212" y="1975"/>
                <a:ext cx="656" cy="392"/>
                <a:chOff x="210" y="1975"/>
                <a:chExt cx="656" cy="392"/>
              </a:xfrm>
            </p:grpSpPr>
            <p:sp>
              <p:nvSpPr>
                <p:cNvPr id="86" name="Line 8"/>
                <p:cNvSpPr>
                  <a:spLocks noChangeShapeType="1"/>
                </p:cNvSpPr>
                <p:nvPr/>
              </p:nvSpPr>
              <p:spPr bwMode="auto">
                <a:xfrm flipH="1">
                  <a:off x="800" y="2144"/>
                  <a:ext cx="66" cy="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87" name="Text Box 9"/>
                <p:cNvSpPr txBox="1">
                  <a:spLocks noChangeArrowheads="1"/>
                </p:cNvSpPr>
                <p:nvPr/>
              </p:nvSpPr>
              <p:spPr bwMode="auto">
                <a:xfrm>
                  <a:off x="210" y="1975"/>
                  <a:ext cx="530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2000" dirty="0" smtClean="0">
                      <a:cs typeface="Arial" charset="0"/>
                    </a:rPr>
                    <a:t>900</a:t>
                  </a:r>
                  <a:endParaRPr lang="en-US" sz="2000" dirty="0">
                    <a:cs typeface="Arial" charset="0"/>
                  </a:endParaRPr>
                </a:p>
              </p:txBody>
            </p:sp>
          </p:grpSp>
          <p:grpSp>
            <p:nvGrpSpPr>
              <p:cNvPr id="64" name="Group 13"/>
              <p:cNvGrpSpPr>
                <a:grpSpLocks/>
              </p:cNvGrpSpPr>
              <p:nvPr/>
            </p:nvGrpSpPr>
            <p:grpSpPr bwMode="auto">
              <a:xfrm>
                <a:off x="153" y="1398"/>
                <a:ext cx="713" cy="392"/>
                <a:chOff x="153" y="1858"/>
                <a:chExt cx="713" cy="392"/>
              </a:xfrm>
            </p:grpSpPr>
            <p:sp>
              <p:nvSpPr>
                <p:cNvPr id="84" name="Line 14"/>
                <p:cNvSpPr>
                  <a:spLocks noChangeShapeType="1"/>
                </p:cNvSpPr>
                <p:nvPr/>
              </p:nvSpPr>
              <p:spPr bwMode="auto">
                <a:xfrm flipH="1">
                  <a:off x="800" y="1992"/>
                  <a:ext cx="66" cy="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85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153" y="1858"/>
                  <a:ext cx="602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2000" dirty="0" smtClean="0">
                      <a:cs typeface="Arial" charset="0"/>
                    </a:rPr>
                    <a:t>1,200</a:t>
                  </a:r>
                  <a:endParaRPr lang="en-US" sz="2000" dirty="0">
                    <a:cs typeface="Arial" charset="0"/>
                  </a:endParaRPr>
                </a:p>
              </p:txBody>
            </p:sp>
          </p:grpSp>
          <p:grpSp>
            <p:nvGrpSpPr>
              <p:cNvPr id="65" name="Group 16"/>
              <p:cNvGrpSpPr>
                <a:grpSpLocks/>
              </p:cNvGrpSpPr>
              <p:nvPr/>
            </p:nvGrpSpPr>
            <p:grpSpPr bwMode="auto">
              <a:xfrm>
                <a:off x="212" y="3094"/>
                <a:ext cx="656" cy="392"/>
                <a:chOff x="210" y="2172"/>
                <a:chExt cx="656" cy="392"/>
              </a:xfrm>
            </p:grpSpPr>
            <p:sp>
              <p:nvSpPr>
                <p:cNvPr id="82" name="Line 17"/>
                <p:cNvSpPr>
                  <a:spLocks noChangeShapeType="1"/>
                </p:cNvSpPr>
                <p:nvPr/>
              </p:nvSpPr>
              <p:spPr bwMode="auto">
                <a:xfrm flipH="1">
                  <a:off x="800" y="2341"/>
                  <a:ext cx="66" cy="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83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210" y="2172"/>
                  <a:ext cx="530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2000" dirty="0" smtClean="0">
                      <a:cs typeface="Arial" charset="0"/>
                    </a:rPr>
                    <a:t>300</a:t>
                  </a:r>
                  <a:endParaRPr lang="en-US" sz="2000" dirty="0">
                    <a:cs typeface="Arial" charset="0"/>
                  </a:endParaRPr>
                </a:p>
              </p:txBody>
            </p:sp>
          </p:grpSp>
          <p:grpSp>
            <p:nvGrpSpPr>
              <p:cNvPr id="66" name="Group 22"/>
              <p:cNvGrpSpPr>
                <a:grpSpLocks/>
              </p:cNvGrpSpPr>
              <p:nvPr/>
            </p:nvGrpSpPr>
            <p:grpSpPr bwMode="auto">
              <a:xfrm>
                <a:off x="212" y="2572"/>
                <a:ext cx="654" cy="392"/>
                <a:chOff x="212" y="2114"/>
                <a:chExt cx="654" cy="392"/>
              </a:xfrm>
            </p:grpSpPr>
            <p:sp>
              <p:nvSpPr>
                <p:cNvPr id="80" name="Line 23"/>
                <p:cNvSpPr>
                  <a:spLocks noChangeShapeType="1"/>
                </p:cNvSpPr>
                <p:nvPr/>
              </p:nvSpPr>
              <p:spPr bwMode="auto">
                <a:xfrm flipH="1">
                  <a:off x="800" y="2282"/>
                  <a:ext cx="66" cy="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81" name="Text Box 24"/>
                <p:cNvSpPr txBox="1">
                  <a:spLocks noChangeArrowheads="1"/>
                </p:cNvSpPr>
                <p:nvPr/>
              </p:nvSpPr>
              <p:spPr bwMode="auto">
                <a:xfrm>
                  <a:off x="212" y="2114"/>
                  <a:ext cx="530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2000" dirty="0" smtClean="0">
                      <a:cs typeface="Arial" charset="0"/>
                    </a:rPr>
                    <a:t>600</a:t>
                  </a:r>
                  <a:endParaRPr lang="en-US" sz="2000" dirty="0">
                    <a:cs typeface="Arial" charset="0"/>
                  </a:endParaRPr>
                </a:p>
              </p:txBody>
            </p:sp>
          </p:grpSp>
          <p:grpSp>
            <p:nvGrpSpPr>
              <p:cNvPr id="67" name="Group 25"/>
              <p:cNvGrpSpPr>
                <a:grpSpLocks/>
              </p:cNvGrpSpPr>
              <p:nvPr/>
            </p:nvGrpSpPr>
            <p:grpSpPr bwMode="auto">
              <a:xfrm>
                <a:off x="3188" y="3828"/>
                <a:ext cx="464" cy="478"/>
                <a:chOff x="1142" y="3830"/>
                <a:chExt cx="464" cy="478"/>
              </a:xfrm>
            </p:grpSpPr>
            <p:sp>
              <p:nvSpPr>
                <p:cNvPr id="78" name="Line 26"/>
                <p:cNvSpPr>
                  <a:spLocks noChangeShapeType="1"/>
                </p:cNvSpPr>
                <p:nvPr/>
              </p:nvSpPr>
              <p:spPr bwMode="auto">
                <a:xfrm flipV="1">
                  <a:off x="1370" y="3830"/>
                  <a:ext cx="0" cy="6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79" name="Text Box 27"/>
                <p:cNvSpPr txBox="1">
                  <a:spLocks noChangeArrowheads="1"/>
                </p:cNvSpPr>
                <p:nvPr/>
              </p:nvSpPr>
              <p:spPr bwMode="auto">
                <a:xfrm>
                  <a:off x="1142" y="3916"/>
                  <a:ext cx="464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2000" dirty="0" smtClean="0">
                      <a:cs typeface="Arial" charset="0"/>
                    </a:rPr>
                    <a:t>240</a:t>
                  </a:r>
                  <a:endParaRPr lang="en-US" sz="2000" dirty="0">
                    <a:cs typeface="Arial" charset="0"/>
                  </a:endParaRPr>
                </a:p>
              </p:txBody>
            </p:sp>
          </p:grpSp>
          <p:grpSp>
            <p:nvGrpSpPr>
              <p:cNvPr id="68" name="Group 28"/>
              <p:cNvGrpSpPr>
                <a:grpSpLocks/>
              </p:cNvGrpSpPr>
              <p:nvPr/>
            </p:nvGrpSpPr>
            <p:grpSpPr bwMode="auto">
              <a:xfrm>
                <a:off x="1213" y="3828"/>
                <a:ext cx="464" cy="478"/>
                <a:chOff x="696" y="3830"/>
                <a:chExt cx="464" cy="478"/>
              </a:xfrm>
            </p:grpSpPr>
            <p:sp>
              <p:nvSpPr>
                <p:cNvPr id="76" name="Line 29"/>
                <p:cNvSpPr>
                  <a:spLocks noChangeShapeType="1"/>
                </p:cNvSpPr>
                <p:nvPr/>
              </p:nvSpPr>
              <p:spPr bwMode="auto">
                <a:xfrm flipV="1">
                  <a:off x="932" y="3830"/>
                  <a:ext cx="0" cy="6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77" name="Text Box 30"/>
                <p:cNvSpPr txBox="1">
                  <a:spLocks noChangeArrowheads="1"/>
                </p:cNvSpPr>
                <p:nvPr/>
              </p:nvSpPr>
              <p:spPr bwMode="auto">
                <a:xfrm>
                  <a:off x="696" y="3916"/>
                  <a:ext cx="464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2000" dirty="0" smtClean="0">
                      <a:cs typeface="Arial" charset="0"/>
                    </a:rPr>
                    <a:t>60</a:t>
                  </a:r>
                  <a:endParaRPr lang="en-US" sz="2000" dirty="0">
                    <a:cs typeface="Arial" charset="0"/>
                  </a:endParaRPr>
                </a:p>
              </p:txBody>
            </p:sp>
          </p:grpSp>
          <p:grpSp>
            <p:nvGrpSpPr>
              <p:cNvPr id="69" name="Group 31"/>
              <p:cNvGrpSpPr>
                <a:grpSpLocks/>
              </p:cNvGrpSpPr>
              <p:nvPr/>
            </p:nvGrpSpPr>
            <p:grpSpPr bwMode="auto">
              <a:xfrm>
                <a:off x="1920" y="3829"/>
                <a:ext cx="464" cy="478"/>
                <a:chOff x="898" y="3830"/>
                <a:chExt cx="464" cy="478"/>
              </a:xfrm>
            </p:grpSpPr>
            <p:sp>
              <p:nvSpPr>
                <p:cNvPr id="74" name="Line 32"/>
                <p:cNvSpPr>
                  <a:spLocks noChangeShapeType="1"/>
                </p:cNvSpPr>
                <p:nvPr/>
              </p:nvSpPr>
              <p:spPr bwMode="auto">
                <a:xfrm flipV="1">
                  <a:off x="1134" y="3830"/>
                  <a:ext cx="0" cy="6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75" name="Text Box 33"/>
                <p:cNvSpPr txBox="1">
                  <a:spLocks noChangeArrowheads="1"/>
                </p:cNvSpPr>
                <p:nvPr/>
              </p:nvSpPr>
              <p:spPr bwMode="auto">
                <a:xfrm>
                  <a:off x="898" y="3916"/>
                  <a:ext cx="464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2000" dirty="0" smtClean="0">
                      <a:cs typeface="Arial" charset="0"/>
                    </a:rPr>
                    <a:t>120</a:t>
                  </a:r>
                  <a:endParaRPr lang="en-US" sz="2000" dirty="0">
                    <a:cs typeface="Arial" charset="0"/>
                  </a:endParaRPr>
                </a:p>
              </p:txBody>
            </p:sp>
          </p:grpSp>
          <p:grpSp>
            <p:nvGrpSpPr>
              <p:cNvPr id="70" name="Group 34"/>
              <p:cNvGrpSpPr>
                <a:grpSpLocks/>
              </p:cNvGrpSpPr>
              <p:nvPr/>
            </p:nvGrpSpPr>
            <p:grpSpPr bwMode="auto">
              <a:xfrm>
                <a:off x="2568" y="3829"/>
                <a:ext cx="464" cy="478"/>
                <a:chOff x="1037" y="3830"/>
                <a:chExt cx="464" cy="478"/>
              </a:xfrm>
            </p:grpSpPr>
            <p:sp>
              <p:nvSpPr>
                <p:cNvPr id="72" name="Line 35"/>
                <p:cNvSpPr>
                  <a:spLocks noChangeShapeType="1"/>
                </p:cNvSpPr>
                <p:nvPr/>
              </p:nvSpPr>
              <p:spPr bwMode="auto">
                <a:xfrm flipV="1">
                  <a:off x="1273" y="3830"/>
                  <a:ext cx="0" cy="6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73" name="Text Box 36"/>
                <p:cNvSpPr txBox="1">
                  <a:spLocks noChangeArrowheads="1"/>
                </p:cNvSpPr>
                <p:nvPr/>
              </p:nvSpPr>
              <p:spPr bwMode="auto">
                <a:xfrm>
                  <a:off x="1037" y="3916"/>
                  <a:ext cx="464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sz="2000" dirty="0" smtClean="0">
                      <a:cs typeface="Arial" charset="0"/>
                    </a:rPr>
                    <a:t>180</a:t>
                  </a:r>
                  <a:endParaRPr lang="en-US" sz="2000" dirty="0">
                    <a:cs typeface="Arial" charset="0"/>
                  </a:endParaRPr>
                </a:p>
              </p:txBody>
            </p:sp>
          </p:grpSp>
          <p:sp>
            <p:nvSpPr>
              <p:cNvPr id="71" name="Text Box 37"/>
              <p:cNvSpPr txBox="1">
                <a:spLocks noChangeArrowheads="1"/>
              </p:cNvSpPr>
              <p:nvPr/>
            </p:nvSpPr>
            <p:spPr bwMode="auto">
              <a:xfrm>
                <a:off x="621" y="3798"/>
                <a:ext cx="266" cy="3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2000" dirty="0">
                    <a:cs typeface="Arial" charset="0"/>
                  </a:rPr>
                  <a:t>0</a:t>
                </a:r>
              </a:p>
            </p:txBody>
          </p:sp>
        </p:grpSp>
        <p:sp>
          <p:nvSpPr>
            <p:cNvPr id="60" name="Text Box 38"/>
            <p:cNvSpPr txBox="1">
              <a:spLocks noChangeArrowheads="1"/>
            </p:cNvSpPr>
            <p:nvPr/>
          </p:nvSpPr>
          <p:spPr bwMode="auto">
            <a:xfrm>
              <a:off x="3708" y="3311"/>
              <a:ext cx="1207" cy="3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000" b="1" dirty="0">
                  <a:cs typeface="Arial" charset="0"/>
                </a:rPr>
                <a:t>Computers</a:t>
              </a:r>
            </a:p>
          </p:txBody>
        </p:sp>
        <p:sp>
          <p:nvSpPr>
            <p:cNvPr id="61" name="Text Box 39"/>
            <p:cNvSpPr txBox="1">
              <a:spLocks noChangeArrowheads="1"/>
            </p:cNvSpPr>
            <p:nvPr/>
          </p:nvSpPr>
          <p:spPr bwMode="auto">
            <a:xfrm>
              <a:off x="144" y="598"/>
              <a:ext cx="1414" cy="3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000" b="1" dirty="0">
                  <a:cs typeface="Arial" charset="0"/>
                </a:rPr>
                <a:t>Wheat (tons)</a:t>
              </a:r>
            </a:p>
          </p:txBody>
        </p:sp>
      </p:grpSp>
      <p:sp>
        <p:nvSpPr>
          <p:cNvPr id="90" name="Line 44"/>
          <p:cNvSpPr>
            <a:spLocks noChangeShapeType="1"/>
          </p:cNvSpPr>
          <p:nvPr/>
        </p:nvSpPr>
        <p:spPr bwMode="auto">
          <a:xfrm>
            <a:off x="1600200" y="2286000"/>
            <a:ext cx="3352800" cy="3352800"/>
          </a:xfrm>
          <a:prstGeom prst="line">
            <a:avLst/>
          </a:prstGeom>
          <a:noFill/>
          <a:ln w="50800">
            <a:solidFill>
              <a:srgbClr val="0033CC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103" name="Oval 51"/>
          <p:cNvSpPr>
            <a:spLocks noChangeArrowheads="1"/>
          </p:cNvSpPr>
          <p:nvPr/>
        </p:nvSpPr>
        <p:spPr bwMode="auto">
          <a:xfrm>
            <a:off x="4876800" y="5577840"/>
            <a:ext cx="136796" cy="137160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AU">
              <a:cs typeface="Arial" charset="0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4419600" y="4800600"/>
            <a:ext cx="152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 smtClean="0">
                <a:solidFill>
                  <a:srgbClr val="FF0000"/>
                </a:solidFill>
              </a:rPr>
              <a:t>Production</a:t>
            </a:r>
          </a:p>
          <a:p>
            <a:pPr algn="ctr"/>
            <a:r>
              <a:rPr lang="en-CA" dirty="0" smtClean="0">
                <a:solidFill>
                  <a:srgbClr val="FF0000"/>
                </a:solidFill>
              </a:rPr>
              <a:t>(240, 0)</a:t>
            </a:r>
            <a:endParaRPr lang="en-CA" dirty="0">
              <a:solidFill>
                <a:srgbClr val="FF0000"/>
              </a:solidFill>
            </a:endParaRPr>
          </a:p>
        </p:txBody>
      </p:sp>
      <p:grpSp>
        <p:nvGrpSpPr>
          <p:cNvPr id="105" name="Group 104"/>
          <p:cNvGrpSpPr>
            <a:grpSpLocks/>
          </p:cNvGrpSpPr>
          <p:nvPr/>
        </p:nvGrpSpPr>
        <p:grpSpPr bwMode="auto">
          <a:xfrm>
            <a:off x="1600586" y="3657600"/>
            <a:ext cx="2013725" cy="1980516"/>
            <a:chOff x="1054" y="2135"/>
            <a:chExt cx="1256" cy="1372"/>
          </a:xfrm>
        </p:grpSpPr>
        <p:grpSp>
          <p:nvGrpSpPr>
            <p:cNvPr id="106" name="Group 46"/>
            <p:cNvGrpSpPr>
              <a:grpSpLocks/>
            </p:cNvGrpSpPr>
            <p:nvPr/>
          </p:nvGrpSpPr>
          <p:grpSpPr bwMode="auto">
            <a:xfrm>
              <a:off x="1054" y="2182"/>
              <a:ext cx="1218" cy="1325"/>
              <a:chOff x="466" y="2450"/>
              <a:chExt cx="686" cy="675"/>
            </a:xfrm>
          </p:grpSpPr>
          <p:sp>
            <p:nvSpPr>
              <p:cNvPr id="108" name="Line 47"/>
              <p:cNvSpPr>
                <a:spLocks noChangeShapeType="1"/>
              </p:cNvSpPr>
              <p:nvPr/>
            </p:nvSpPr>
            <p:spPr bwMode="auto">
              <a:xfrm flipV="1">
                <a:off x="466" y="2450"/>
                <a:ext cx="686" cy="3"/>
              </a:xfrm>
              <a:prstGeom prst="line">
                <a:avLst/>
              </a:prstGeom>
              <a:noFill/>
              <a:ln w="9525">
                <a:solidFill>
                  <a:srgbClr val="969696"/>
                </a:solidFill>
                <a:prstDash val="lgDash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109" name="Line 48"/>
              <p:cNvSpPr>
                <a:spLocks noChangeShapeType="1"/>
              </p:cNvSpPr>
              <p:nvPr/>
            </p:nvSpPr>
            <p:spPr bwMode="auto">
              <a:xfrm flipH="1">
                <a:off x="1138" y="2451"/>
                <a:ext cx="13" cy="674"/>
              </a:xfrm>
              <a:prstGeom prst="line">
                <a:avLst/>
              </a:prstGeom>
              <a:noFill/>
              <a:ln w="9525">
                <a:solidFill>
                  <a:srgbClr val="969696"/>
                </a:solidFill>
                <a:prstDash val="lgDash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107" name="Oval 49"/>
            <p:cNvSpPr>
              <a:spLocks noChangeArrowheads="1"/>
            </p:cNvSpPr>
            <p:nvPr/>
          </p:nvSpPr>
          <p:spPr bwMode="auto">
            <a:xfrm>
              <a:off x="2224" y="2135"/>
              <a:ext cx="86" cy="95"/>
            </a:xfrm>
            <a:prstGeom prst="ellipse">
              <a:avLst/>
            </a:prstGeom>
            <a:solidFill>
              <a:srgbClr val="3366FF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AU">
                <a:cs typeface="Arial" charset="0"/>
              </a:endParaRPr>
            </a:p>
          </p:txBody>
        </p:sp>
      </p:grpSp>
      <p:sp>
        <p:nvSpPr>
          <p:cNvPr id="110" name="TextBox 109"/>
          <p:cNvSpPr txBox="1"/>
          <p:nvPr/>
        </p:nvSpPr>
        <p:spPr>
          <a:xfrm>
            <a:off x="2667000" y="2935069"/>
            <a:ext cx="1752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 smtClean="0">
                <a:solidFill>
                  <a:srgbClr val="0070C0"/>
                </a:solidFill>
              </a:rPr>
              <a:t>Consumption</a:t>
            </a:r>
          </a:p>
          <a:p>
            <a:pPr algn="ctr"/>
            <a:r>
              <a:rPr lang="en-CA" dirty="0" smtClean="0">
                <a:solidFill>
                  <a:srgbClr val="0070C0"/>
                </a:solidFill>
              </a:rPr>
              <a:t>(130, 700)</a:t>
            </a:r>
            <a:endParaRPr lang="en-CA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457200"/>
            <a:ext cx="8763000" cy="704088"/>
          </a:xfrm>
        </p:spPr>
        <p:txBody>
          <a:bodyPr>
            <a:noAutofit/>
          </a:bodyPr>
          <a:lstStyle/>
          <a:p>
            <a:r>
              <a:rPr lang="en-CA" sz="4400" dirty="0" smtClean="0"/>
              <a:t>Trade Makes Both Countries Better Off</a:t>
            </a:r>
            <a:endParaRPr lang="en-CA" sz="4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DC06-76C3-4082-82E5-69762BB278D4}" type="slidenum">
              <a:rPr lang="en-CA" smtClean="0"/>
              <a:pPr/>
              <a:t>10</a:t>
            </a:fld>
            <a:endParaRPr lang="en-CA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85800" y="1371600"/>
          <a:ext cx="7848600" cy="50406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2150"/>
                <a:gridCol w="1962150"/>
                <a:gridCol w="1962150"/>
                <a:gridCol w="1962150"/>
              </a:tblGrid>
              <a:tr h="606425">
                <a:tc gridSpan="4">
                  <a:txBody>
                    <a:bodyPr/>
                    <a:lstStyle/>
                    <a:p>
                      <a:pPr algn="ctr"/>
                      <a:r>
                        <a:rPr lang="en-CA" sz="2800" dirty="0" smtClean="0">
                          <a:solidFill>
                            <a:srgbClr val="FF0000"/>
                          </a:solidFill>
                        </a:rPr>
                        <a:t>Canada</a:t>
                      </a:r>
                      <a:endParaRPr lang="en-CA" sz="28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606425">
                <a:tc>
                  <a:txBody>
                    <a:bodyPr/>
                    <a:lstStyle/>
                    <a:p>
                      <a:pPr algn="ctr"/>
                      <a:endParaRPr lang="en-CA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000" b="1" i="1" dirty="0" smtClean="0">
                          <a:solidFill>
                            <a:schemeClr val="tx1"/>
                          </a:solidFill>
                        </a:rPr>
                        <a:t>Consumption Without Trade</a:t>
                      </a:r>
                      <a:endParaRPr lang="en-CA" sz="20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000" b="1" i="1" dirty="0" smtClean="0">
                          <a:solidFill>
                            <a:schemeClr val="tx1"/>
                          </a:solidFill>
                        </a:rPr>
                        <a:t>Consumption With Trade</a:t>
                      </a:r>
                      <a:endParaRPr lang="en-CA" sz="20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000" b="1" i="1" dirty="0" smtClean="0">
                          <a:solidFill>
                            <a:schemeClr val="tx1"/>
                          </a:solidFill>
                        </a:rPr>
                        <a:t>Gains From</a:t>
                      </a:r>
                      <a:r>
                        <a:rPr lang="en-CA" sz="2000" b="1" i="1" baseline="0" dirty="0" smtClean="0">
                          <a:solidFill>
                            <a:schemeClr val="tx1"/>
                          </a:solidFill>
                        </a:rPr>
                        <a:t> Trade</a:t>
                      </a:r>
                      <a:endParaRPr lang="en-CA" sz="20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606425">
                <a:tc>
                  <a:txBody>
                    <a:bodyPr/>
                    <a:lstStyle/>
                    <a:p>
                      <a:pPr algn="ctr"/>
                      <a:r>
                        <a:rPr lang="en-CA" sz="2000" b="1" dirty="0" smtClean="0">
                          <a:solidFill>
                            <a:schemeClr val="tx1"/>
                          </a:solidFill>
                        </a:rPr>
                        <a:t>Computers</a:t>
                      </a:r>
                      <a:endParaRPr lang="en-CA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000" dirty="0" smtClean="0">
                          <a:solidFill>
                            <a:schemeClr val="tx1"/>
                          </a:solidFill>
                        </a:rPr>
                        <a:t>250</a:t>
                      </a:r>
                      <a:endParaRPr lang="en-CA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000" dirty="0" smtClean="0">
                          <a:solidFill>
                            <a:schemeClr val="tx1"/>
                          </a:solidFill>
                        </a:rPr>
                        <a:t>270</a:t>
                      </a:r>
                      <a:endParaRPr lang="en-CA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000" b="1" dirty="0" smtClean="0">
                          <a:solidFill>
                            <a:srgbClr val="FFFF00"/>
                          </a:solidFill>
                        </a:rPr>
                        <a:t>20</a:t>
                      </a:r>
                      <a:endParaRPr lang="en-CA" sz="20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cell3D prstMaterial="dkEdge">
                      <a:bevel prst="convex"/>
                      <a:lightRig rig="flood" dir="t"/>
                    </a:cell3D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606425">
                <a:tc>
                  <a:txBody>
                    <a:bodyPr/>
                    <a:lstStyle/>
                    <a:p>
                      <a:pPr algn="ctr"/>
                      <a:r>
                        <a:rPr lang="en-CA" sz="2000" b="1" dirty="0" smtClean="0">
                          <a:solidFill>
                            <a:schemeClr val="tx1"/>
                          </a:solidFill>
                        </a:rPr>
                        <a:t>Wheat</a:t>
                      </a:r>
                      <a:endParaRPr lang="en-CA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000" dirty="0" smtClean="0">
                          <a:solidFill>
                            <a:schemeClr val="tx1"/>
                          </a:solidFill>
                        </a:rPr>
                        <a:t>2,500</a:t>
                      </a:r>
                      <a:endParaRPr lang="en-CA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000" dirty="0" smtClean="0">
                          <a:solidFill>
                            <a:schemeClr val="tx1"/>
                          </a:solidFill>
                        </a:rPr>
                        <a:t>2,700</a:t>
                      </a:r>
                      <a:endParaRPr lang="en-CA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CA" sz="2000" b="1" kern="1200" dirty="0" smtClean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200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cell3D prstMaterial="dkEdge">
                      <a:bevel prst="convex"/>
                      <a:lightRig rig="flood" dir="t"/>
                    </a:cell3D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606425">
                <a:tc gridSpan="4">
                  <a:txBody>
                    <a:bodyPr/>
                    <a:lstStyle/>
                    <a:p>
                      <a:pPr algn="ctr"/>
                      <a:r>
                        <a:rPr kumimoji="0" lang="en-CA" sz="2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Japan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606425">
                <a:tc>
                  <a:txBody>
                    <a:bodyPr/>
                    <a:lstStyle/>
                    <a:p>
                      <a:pPr algn="ctr"/>
                      <a:endParaRPr lang="en-CA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000" b="1" i="1" dirty="0" smtClean="0">
                          <a:solidFill>
                            <a:schemeClr val="tx1"/>
                          </a:solidFill>
                        </a:rPr>
                        <a:t>Consumption Without Trade</a:t>
                      </a:r>
                      <a:endParaRPr lang="en-CA" sz="20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000" b="1" i="1" dirty="0" smtClean="0">
                          <a:solidFill>
                            <a:schemeClr val="tx1"/>
                          </a:solidFill>
                        </a:rPr>
                        <a:t>Consumption With Trade</a:t>
                      </a:r>
                      <a:endParaRPr lang="en-CA" sz="20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000" b="1" i="1" dirty="0" smtClean="0">
                          <a:solidFill>
                            <a:schemeClr val="tx1"/>
                          </a:solidFill>
                        </a:rPr>
                        <a:t>Gains From</a:t>
                      </a:r>
                      <a:r>
                        <a:rPr lang="en-CA" sz="2000" b="1" i="1" baseline="0" dirty="0" smtClean="0">
                          <a:solidFill>
                            <a:schemeClr val="tx1"/>
                          </a:solidFill>
                        </a:rPr>
                        <a:t> Trade</a:t>
                      </a:r>
                      <a:endParaRPr lang="en-CA" sz="20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606425">
                <a:tc>
                  <a:txBody>
                    <a:bodyPr/>
                    <a:lstStyle/>
                    <a:p>
                      <a:pPr algn="ctr"/>
                      <a:r>
                        <a:rPr lang="en-CA" sz="2000" b="1" dirty="0" smtClean="0">
                          <a:solidFill>
                            <a:schemeClr val="tx1"/>
                          </a:solidFill>
                        </a:rPr>
                        <a:t>Computers</a:t>
                      </a:r>
                      <a:endParaRPr lang="en-CA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000" dirty="0" smtClean="0">
                          <a:solidFill>
                            <a:schemeClr val="tx1"/>
                          </a:solidFill>
                        </a:rPr>
                        <a:t>120</a:t>
                      </a:r>
                      <a:endParaRPr lang="en-CA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000" dirty="0" smtClean="0">
                          <a:solidFill>
                            <a:schemeClr val="tx1"/>
                          </a:solidFill>
                        </a:rPr>
                        <a:t>130</a:t>
                      </a:r>
                      <a:endParaRPr lang="en-CA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CA" sz="2000" b="1" kern="1200" dirty="0" smtClean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endParaRPr kumimoji="0" lang="en-CA" sz="2000" b="1" kern="1200" dirty="0">
                        <a:solidFill>
                          <a:srgbClr val="FFFF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cell3D prstMaterial="dkEdge">
                      <a:bevel prst="convex"/>
                      <a:lightRig rig="flood" dir="t"/>
                    </a:cell3D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606425">
                <a:tc>
                  <a:txBody>
                    <a:bodyPr/>
                    <a:lstStyle/>
                    <a:p>
                      <a:pPr algn="ctr"/>
                      <a:r>
                        <a:rPr lang="en-CA" sz="2000" b="1" dirty="0" smtClean="0">
                          <a:solidFill>
                            <a:schemeClr val="tx1"/>
                          </a:solidFill>
                        </a:rPr>
                        <a:t>Wheat</a:t>
                      </a:r>
                      <a:endParaRPr lang="en-CA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000" dirty="0" smtClean="0">
                          <a:solidFill>
                            <a:schemeClr val="tx1"/>
                          </a:solidFill>
                        </a:rPr>
                        <a:t>600</a:t>
                      </a:r>
                      <a:endParaRPr lang="en-CA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000" dirty="0" smtClean="0">
                          <a:solidFill>
                            <a:schemeClr val="tx1"/>
                          </a:solidFill>
                        </a:rPr>
                        <a:t>700</a:t>
                      </a:r>
                      <a:endParaRPr lang="en-CA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CA" sz="2000" b="1" kern="1200" dirty="0" smtClean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100</a:t>
                      </a:r>
                      <a:endParaRPr kumimoji="0" lang="en-CA" sz="2000" b="1" kern="1200" dirty="0">
                        <a:solidFill>
                          <a:srgbClr val="FFFF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780288"/>
          </a:xfrm>
        </p:spPr>
        <p:txBody>
          <a:bodyPr>
            <a:normAutofit/>
          </a:bodyPr>
          <a:lstStyle/>
          <a:p>
            <a:r>
              <a:rPr lang="en-CA" sz="4400" dirty="0" smtClean="0"/>
              <a:t>Why Do Both Countries Gain?</a:t>
            </a:r>
            <a:endParaRPr lang="en-CA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295400"/>
            <a:ext cx="8610600" cy="3962400"/>
          </a:xfrm>
        </p:spPr>
        <p:txBody>
          <a:bodyPr>
            <a:normAutofit fontScale="77500" lnSpcReduction="20000"/>
          </a:bodyPr>
          <a:lstStyle/>
          <a:p>
            <a:pPr marL="349250" indent="-349250">
              <a:spcBef>
                <a:spcPts val="500"/>
              </a:spcBef>
            </a:pPr>
            <a:r>
              <a:rPr lang="en-CA" dirty="0" smtClean="0"/>
              <a:t>Could it be that each country is better at producing one of the goods?</a:t>
            </a:r>
          </a:p>
          <a:p>
            <a:pPr marL="687388" lvl="1" indent="-349250">
              <a:spcBef>
                <a:spcPts val="500"/>
              </a:spcBef>
              <a:buFont typeface="Wingdings" pitchFamily="2" charset="2"/>
              <a:buChar char="Ø"/>
            </a:pPr>
            <a:r>
              <a:rPr lang="en-CA" dirty="0" smtClean="0"/>
              <a:t>Since Japan produces only computers, are they better at producing them?</a:t>
            </a:r>
          </a:p>
          <a:p>
            <a:pPr marL="349250" indent="-349250">
              <a:spcBef>
                <a:spcPts val="500"/>
              </a:spcBef>
            </a:pPr>
            <a:r>
              <a:rPr lang="en-CA" b="1" i="1" dirty="0" smtClean="0">
                <a:solidFill>
                  <a:srgbClr val="FF0000"/>
                </a:solidFill>
              </a:rPr>
              <a:t>Absolute advantage </a:t>
            </a:r>
            <a:r>
              <a:rPr lang="en-CA" dirty="0" smtClean="0"/>
              <a:t>is the ability to produce a good using fewer inputs than another producer </a:t>
            </a:r>
          </a:p>
          <a:p>
            <a:pPr marL="349250" indent="-349250">
              <a:spcBef>
                <a:spcPts val="500"/>
              </a:spcBef>
            </a:pPr>
            <a:r>
              <a:rPr lang="en-CA" dirty="0" smtClean="0"/>
              <a:t>Canada has an absolute advantage in producing wheat</a:t>
            </a:r>
          </a:p>
          <a:p>
            <a:pPr marL="687388" lvl="1" indent="-349250">
              <a:spcBef>
                <a:spcPts val="500"/>
              </a:spcBef>
              <a:buFont typeface="Wingdings" pitchFamily="2" charset="2"/>
              <a:buChar char="Ø"/>
            </a:pPr>
            <a:r>
              <a:rPr lang="en-CA" dirty="0" smtClean="0"/>
              <a:t>It uses only 10 labour hours to produce a ton of wheat while Japan uses 25</a:t>
            </a:r>
          </a:p>
          <a:p>
            <a:pPr marL="349250" indent="-349250">
              <a:spcBef>
                <a:spcPts val="500"/>
              </a:spcBef>
            </a:pPr>
            <a:r>
              <a:rPr lang="en-CA" dirty="0" smtClean="0"/>
              <a:t>If each country has an absolute advantage in one good and specializes in that good, then both countries can gain from trade</a:t>
            </a:r>
          </a:p>
          <a:p>
            <a:pPr marL="349250" indent="-349250">
              <a:spcBef>
                <a:spcPts val="500"/>
              </a:spcBef>
            </a:pPr>
            <a:r>
              <a:rPr lang="en-CA" dirty="0" smtClean="0"/>
              <a:t>But does Japan have an absolute advantage in computer production?  </a:t>
            </a:r>
          </a:p>
          <a:p>
            <a:pPr marL="687388" lvl="1" indent="-349250">
              <a:spcBef>
                <a:spcPts val="500"/>
              </a:spcBef>
              <a:buFont typeface="Wingdings" pitchFamily="2" charset="2"/>
              <a:buChar char="Ø"/>
            </a:pPr>
            <a:r>
              <a:rPr lang="en-CA" dirty="0" smtClean="0"/>
              <a:t>It uses 125 labour hours to produce one computer while Canada uses 100</a:t>
            </a:r>
          </a:p>
          <a:p>
            <a:pPr marL="349250" lvl="1" indent="-349250">
              <a:spcBef>
                <a:spcPts val="500"/>
              </a:spcBef>
              <a:buClr>
                <a:schemeClr val="accent3"/>
              </a:buClr>
              <a:buSzPct val="95000"/>
            </a:pPr>
            <a:r>
              <a:rPr lang="en-CA" sz="2600" dirty="0" smtClean="0"/>
              <a:t>No, it does not !!</a:t>
            </a:r>
          </a:p>
          <a:p>
            <a:pPr marL="687388" lvl="1" indent="-349250">
              <a:spcBef>
                <a:spcPts val="500"/>
              </a:spcBef>
              <a:buFont typeface="Wingdings" pitchFamily="2" charset="2"/>
              <a:buChar char="Ø"/>
            </a:pPr>
            <a:r>
              <a:rPr lang="en-CA" dirty="0" smtClean="0"/>
              <a:t>Japan does not have an absolute advantage in computers</a:t>
            </a:r>
          </a:p>
          <a:p>
            <a:pPr marL="349250" indent="-349250">
              <a:spcBef>
                <a:spcPts val="500"/>
              </a:spcBef>
            </a:pPr>
            <a:r>
              <a:rPr lang="en-CA" dirty="0" smtClean="0"/>
              <a:t>The fact is that Canada has an absolute advantage in both goods !!</a:t>
            </a:r>
          </a:p>
          <a:p>
            <a:pPr>
              <a:spcBef>
                <a:spcPts val="500"/>
              </a:spcBef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DC06-76C3-4082-82E5-69762BB278D4}" type="slidenum">
              <a:rPr lang="en-CA" smtClean="0"/>
              <a:pPr/>
              <a:t>11</a:t>
            </a:fld>
            <a:endParaRPr lang="en-CA"/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558800" y="5416659"/>
            <a:ext cx="8094663" cy="90794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ts val="600"/>
              </a:spcBef>
              <a:buClr>
                <a:srgbClr val="00B85C"/>
              </a:buClr>
              <a:buSzPct val="120000"/>
              <a:buFont typeface="Wingdings" charset="2"/>
              <a:buNone/>
            </a:pPr>
            <a:r>
              <a:rPr lang="en-US" sz="2400" b="1" i="1" dirty="0">
                <a:cs typeface="Arial" charset="0"/>
              </a:rPr>
              <a:t>So why does Japan specialize in </a:t>
            </a:r>
            <a:r>
              <a:rPr lang="en-US" sz="2400" b="1" i="1" dirty="0" smtClean="0">
                <a:cs typeface="Arial" charset="0"/>
              </a:rPr>
              <a:t>computers?</a:t>
            </a:r>
          </a:p>
          <a:p>
            <a:pPr algn="ctr">
              <a:spcBef>
                <a:spcPts val="600"/>
              </a:spcBef>
              <a:buClr>
                <a:srgbClr val="00B85C"/>
              </a:buClr>
              <a:buSzPct val="120000"/>
              <a:buFont typeface="Wingdings" charset="2"/>
              <a:buNone/>
            </a:pPr>
            <a:r>
              <a:rPr lang="en-US" sz="2400" b="1" i="1" dirty="0" smtClean="0">
                <a:cs typeface="Arial" charset="0"/>
              </a:rPr>
              <a:t>And why </a:t>
            </a:r>
            <a:r>
              <a:rPr lang="en-US" sz="2400" b="1" i="1" dirty="0">
                <a:cs typeface="Arial" charset="0"/>
              </a:rPr>
              <a:t>do </a:t>
            </a:r>
            <a:r>
              <a:rPr lang="en-US" sz="2400" b="1" i="1" u="sng" dirty="0">
                <a:cs typeface="Arial" charset="0"/>
              </a:rPr>
              <a:t>both</a:t>
            </a:r>
            <a:r>
              <a:rPr lang="en-US" sz="2400" b="1" i="1" dirty="0">
                <a:cs typeface="Arial" charset="0"/>
              </a:rPr>
              <a:t> countries gain from trade?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780288"/>
          </a:xfrm>
        </p:spPr>
        <p:txBody>
          <a:bodyPr>
            <a:normAutofit/>
          </a:bodyPr>
          <a:lstStyle/>
          <a:p>
            <a:r>
              <a:rPr lang="en-CA" sz="4400" dirty="0" smtClean="0"/>
              <a:t>Where do the Gains Come From?</a:t>
            </a:r>
            <a:endParaRPr lang="en-CA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181600"/>
          </a:xfrm>
        </p:spPr>
        <p:txBody>
          <a:bodyPr>
            <a:normAutofit lnSpcReduction="10000"/>
          </a:bodyPr>
          <a:lstStyle/>
          <a:p>
            <a:pPr marL="349250" indent="-349250">
              <a:lnSpc>
                <a:spcPct val="120000"/>
              </a:lnSpc>
              <a:spcBef>
                <a:spcPts val="600"/>
              </a:spcBef>
            </a:pPr>
            <a:r>
              <a:rPr lang="en-CA" sz="2200" b="1" i="1" dirty="0" smtClean="0">
                <a:solidFill>
                  <a:srgbClr val="FF0000"/>
                </a:solidFill>
              </a:rPr>
              <a:t>Answer</a:t>
            </a:r>
            <a:r>
              <a:rPr lang="en-CA" sz="2200" b="1" dirty="0" smtClean="0">
                <a:solidFill>
                  <a:srgbClr val="FF0000"/>
                </a:solidFill>
              </a:rPr>
              <a:t>:</a:t>
            </a:r>
            <a:r>
              <a:rPr lang="en-CA" sz="2200" dirty="0" smtClean="0"/>
              <a:t>  Two countries can gain from trade when each specializes in the good it produces at lowest cost</a:t>
            </a:r>
          </a:p>
          <a:p>
            <a:pPr marL="349250" indent="-349250">
              <a:lnSpc>
                <a:spcPct val="120000"/>
              </a:lnSpc>
              <a:spcBef>
                <a:spcPts val="600"/>
              </a:spcBef>
            </a:pPr>
            <a:r>
              <a:rPr lang="en-CA" sz="2200" dirty="0" smtClean="0"/>
              <a:t>Absolute advantage measures the cost of a good in terms of the inputs required to produce it</a:t>
            </a:r>
          </a:p>
          <a:p>
            <a:pPr marL="715010" lvl="1" indent="-349250">
              <a:lnSpc>
                <a:spcPct val="1200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en-CA" sz="2000" dirty="0" smtClean="0"/>
              <a:t>But, from Principle #3, we know </a:t>
            </a:r>
            <a:r>
              <a:rPr lang="en-CA" sz="2000" b="1" i="1" dirty="0" smtClean="0">
                <a:solidFill>
                  <a:srgbClr val="FF0000"/>
                </a:solidFill>
              </a:rPr>
              <a:t>opportunity cost</a:t>
            </a:r>
            <a:r>
              <a:rPr lang="en-CA" sz="2000" dirty="0" smtClean="0"/>
              <a:t> is another measure of cost</a:t>
            </a:r>
            <a:endParaRPr lang="en-CA" sz="2000" b="1" i="1" dirty="0" smtClean="0">
              <a:solidFill>
                <a:srgbClr val="FF0000"/>
              </a:solidFill>
            </a:endParaRPr>
          </a:p>
          <a:p>
            <a:pPr marL="349250" indent="-349250">
              <a:lnSpc>
                <a:spcPct val="120000"/>
              </a:lnSpc>
              <a:spcBef>
                <a:spcPts val="600"/>
              </a:spcBef>
            </a:pPr>
            <a:r>
              <a:rPr lang="en-CA" sz="2200" dirty="0" smtClean="0"/>
              <a:t>In our example, the opportunity cost of a computer is the amount of wheat production that would have to be given up to produce one computer</a:t>
            </a:r>
          </a:p>
          <a:p>
            <a:pPr marL="349250" indent="-349250">
              <a:lnSpc>
                <a:spcPct val="120000"/>
              </a:lnSpc>
              <a:spcBef>
                <a:spcPts val="600"/>
              </a:spcBef>
            </a:pPr>
            <a:r>
              <a:rPr lang="en-CA" sz="2200" dirty="0" smtClean="0"/>
              <a:t>This idea leads us to the concept of </a:t>
            </a:r>
            <a:r>
              <a:rPr lang="en-CA" sz="2200" b="1" i="1" dirty="0" smtClean="0">
                <a:solidFill>
                  <a:srgbClr val="FF0000"/>
                </a:solidFill>
              </a:rPr>
              <a:t>comparative advantage</a:t>
            </a:r>
            <a:r>
              <a:rPr lang="en-CA" sz="2200" dirty="0" smtClean="0"/>
              <a:t>; the ability to produce a good at a lower opportunity cost than another producer</a:t>
            </a:r>
          </a:p>
          <a:p>
            <a:pPr marL="349250" indent="-349250">
              <a:lnSpc>
                <a:spcPct val="120000"/>
              </a:lnSpc>
              <a:spcBef>
                <a:spcPts val="600"/>
              </a:spcBef>
            </a:pPr>
            <a:r>
              <a:rPr lang="en-CA" sz="2200" dirty="0" smtClean="0"/>
              <a:t>Which country has the comparative advantage in computers?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DC06-76C3-4082-82E5-69762BB278D4}" type="slidenum">
              <a:rPr lang="en-CA" smtClean="0"/>
              <a:pPr/>
              <a:t>12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780288"/>
          </a:xfrm>
        </p:spPr>
        <p:txBody>
          <a:bodyPr/>
          <a:lstStyle/>
          <a:p>
            <a:r>
              <a:rPr lang="en-CA" sz="4400" dirty="0" smtClean="0"/>
              <a:t>Opportunity Cost of Computers</a:t>
            </a:r>
            <a:endParaRPr lang="en-CA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334000"/>
          </a:xfrm>
        </p:spPr>
        <p:txBody>
          <a:bodyPr>
            <a:normAutofit fontScale="77500" lnSpcReduction="20000"/>
          </a:bodyPr>
          <a:lstStyle/>
          <a:p>
            <a:pPr marL="349250" indent="-349250">
              <a:lnSpc>
                <a:spcPct val="120000"/>
              </a:lnSpc>
              <a:spcBef>
                <a:spcPts val="500"/>
              </a:spcBef>
            </a:pPr>
            <a:r>
              <a:rPr lang="en-CA" sz="2800" dirty="0" smtClean="0"/>
              <a:t>To answer this, we must determine the opportunity cost of a computer in each country</a:t>
            </a:r>
          </a:p>
          <a:p>
            <a:pPr marL="349250" indent="-349250">
              <a:lnSpc>
                <a:spcPct val="120000"/>
              </a:lnSpc>
              <a:spcBef>
                <a:spcPts val="500"/>
              </a:spcBef>
            </a:pPr>
            <a:r>
              <a:rPr lang="en-CA" sz="2800" dirty="0" smtClean="0"/>
              <a:t>The opportunity cost of a computer in Canada is 10 tons of wheat because:</a:t>
            </a:r>
          </a:p>
          <a:p>
            <a:pPr marL="688975" lvl="2" indent="-339725">
              <a:lnSpc>
                <a:spcPct val="105000"/>
              </a:lnSpc>
              <a:spcBef>
                <a:spcPts val="500"/>
              </a:spcBef>
              <a:buClr>
                <a:schemeClr val="accent1"/>
              </a:buClr>
              <a:buSzPct val="95000"/>
              <a:buFont typeface="Wingdings" pitchFamily="2" charset="2"/>
              <a:buChar char="Ø"/>
            </a:pPr>
            <a:r>
              <a:rPr lang="en-CA" sz="2300" dirty="0" smtClean="0"/>
              <a:t>One computer requires 100 hours of labour to produce, and 100 labour hours could have instead produced 10 tons of wheat (see slide 3)</a:t>
            </a:r>
          </a:p>
          <a:p>
            <a:pPr marL="688975" lvl="2" indent="-339725">
              <a:lnSpc>
                <a:spcPct val="105000"/>
              </a:lnSpc>
              <a:spcBef>
                <a:spcPts val="500"/>
              </a:spcBef>
              <a:buClr>
                <a:schemeClr val="accent1"/>
              </a:buClr>
              <a:buSzPct val="95000"/>
              <a:buFont typeface="Wingdings" pitchFamily="2" charset="2"/>
              <a:buChar char="Ø"/>
            </a:pPr>
            <a:r>
              <a:rPr lang="en-CA" sz="2300" dirty="0" smtClean="0"/>
              <a:t>The slope of the PPF for Canada is 10 (5,000 tons of wheat/500 computers)</a:t>
            </a:r>
          </a:p>
          <a:p>
            <a:pPr marL="349250" indent="-349250">
              <a:lnSpc>
                <a:spcPct val="120000"/>
              </a:lnSpc>
              <a:spcBef>
                <a:spcPts val="500"/>
              </a:spcBef>
            </a:pPr>
            <a:r>
              <a:rPr lang="en-CA" sz="2800" dirty="0" smtClean="0"/>
              <a:t>The opportunity cost of a computer in Japan is 5 tons of wheat because:</a:t>
            </a:r>
          </a:p>
          <a:p>
            <a:pPr marL="688975" lvl="2" indent="-339725">
              <a:lnSpc>
                <a:spcPct val="105000"/>
              </a:lnSpc>
              <a:spcBef>
                <a:spcPts val="500"/>
              </a:spcBef>
              <a:buClr>
                <a:schemeClr val="accent1"/>
              </a:buClr>
              <a:buSzPct val="95000"/>
              <a:buFont typeface="Wingdings" pitchFamily="2" charset="2"/>
              <a:buChar char="Ø"/>
            </a:pPr>
            <a:r>
              <a:rPr lang="en-CA" sz="2300" dirty="0" smtClean="0"/>
              <a:t>One computer requires 125 hours of labour to produce, and 125 labour hours could have instead produced 5 tons of wheat (see slide 4)</a:t>
            </a:r>
          </a:p>
          <a:p>
            <a:pPr marL="688975" lvl="2" indent="-339725">
              <a:lnSpc>
                <a:spcPct val="105000"/>
              </a:lnSpc>
              <a:spcBef>
                <a:spcPts val="500"/>
              </a:spcBef>
              <a:buClr>
                <a:schemeClr val="accent1"/>
              </a:buClr>
              <a:buSzPct val="95000"/>
              <a:buFont typeface="Wingdings" pitchFamily="2" charset="2"/>
              <a:buChar char="Ø"/>
            </a:pPr>
            <a:r>
              <a:rPr lang="en-CA" sz="2300" dirty="0" smtClean="0"/>
              <a:t>The slope of the PPF for Japan is 5 (1,200 tons of wheat/240 computers)</a:t>
            </a:r>
          </a:p>
          <a:p>
            <a:pPr marL="349250" indent="-349250">
              <a:lnSpc>
                <a:spcPct val="120000"/>
              </a:lnSpc>
              <a:spcBef>
                <a:spcPts val="500"/>
              </a:spcBef>
            </a:pPr>
            <a:r>
              <a:rPr lang="en-CA" sz="2800" dirty="0" smtClean="0"/>
              <a:t>So, </a:t>
            </a:r>
            <a:r>
              <a:rPr lang="en-CA" sz="2800" b="1" i="1" dirty="0" smtClean="0">
                <a:solidFill>
                  <a:srgbClr val="FF0000"/>
                </a:solidFill>
              </a:rPr>
              <a:t>Japan has a comparative advantage </a:t>
            </a:r>
            <a:r>
              <a:rPr lang="en-CA" sz="2800" dirty="0" smtClean="0"/>
              <a:t>in computers</a:t>
            </a:r>
          </a:p>
          <a:p>
            <a:pPr marL="349250" indent="-349250">
              <a:lnSpc>
                <a:spcPct val="120000"/>
              </a:lnSpc>
              <a:spcBef>
                <a:spcPts val="500"/>
              </a:spcBef>
            </a:pPr>
            <a:r>
              <a:rPr lang="en-CA" sz="2800" b="1" i="1" dirty="0" smtClean="0">
                <a:solidFill>
                  <a:srgbClr val="FF0000"/>
                </a:solidFill>
              </a:rPr>
              <a:t>Lessons: </a:t>
            </a:r>
          </a:p>
          <a:p>
            <a:pPr marL="688975" lvl="2" indent="-339725">
              <a:lnSpc>
                <a:spcPct val="105000"/>
              </a:lnSpc>
              <a:spcBef>
                <a:spcPts val="500"/>
              </a:spcBef>
              <a:buClr>
                <a:schemeClr val="accent1"/>
              </a:buClr>
              <a:buSzPct val="95000"/>
              <a:buFont typeface="Wingdings" pitchFamily="2" charset="2"/>
              <a:buChar char="Ø"/>
            </a:pPr>
            <a:r>
              <a:rPr lang="en-CA" sz="2300" dirty="0" smtClean="0"/>
              <a:t>Absolute advantage is not comparative advantage</a:t>
            </a:r>
          </a:p>
          <a:p>
            <a:pPr marL="688975" lvl="2" indent="-339725">
              <a:lnSpc>
                <a:spcPct val="105000"/>
              </a:lnSpc>
              <a:spcBef>
                <a:spcPts val="500"/>
              </a:spcBef>
              <a:buClr>
                <a:schemeClr val="accent1"/>
              </a:buClr>
              <a:buSzPct val="95000"/>
              <a:buFont typeface="Wingdings" pitchFamily="2" charset="2"/>
              <a:buChar char="Ø"/>
            </a:pPr>
            <a:r>
              <a:rPr lang="en-CA" sz="2300" dirty="0" smtClean="0"/>
              <a:t>Absolute advantage is not necessary for gains from trade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DC06-76C3-4082-82E5-69762BB278D4}" type="slidenum">
              <a:rPr lang="en-CA" smtClean="0"/>
              <a:pPr/>
              <a:t>13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762000"/>
          </a:xfrm>
        </p:spPr>
        <p:txBody>
          <a:bodyPr>
            <a:normAutofit/>
          </a:bodyPr>
          <a:lstStyle/>
          <a:p>
            <a:r>
              <a:rPr lang="en-CA" sz="4400" dirty="0" smtClean="0"/>
              <a:t>Comparative Advantage and Trade</a:t>
            </a:r>
            <a:endParaRPr lang="en-CA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105400"/>
          </a:xfrm>
        </p:spPr>
        <p:txBody>
          <a:bodyPr/>
          <a:lstStyle/>
          <a:p>
            <a:pPr marL="349250" indent="-349250">
              <a:spcBef>
                <a:spcPts val="1200"/>
              </a:spcBef>
            </a:pPr>
            <a:r>
              <a:rPr lang="en-US" b="1" i="1" dirty="0" smtClean="0">
                <a:solidFill>
                  <a:srgbClr val="FF0000"/>
                </a:solidFill>
              </a:rPr>
              <a:t>Gains from trade arise from comparative advantage (differences in opportunity costs)</a:t>
            </a:r>
          </a:p>
          <a:p>
            <a:pPr marL="349250" indent="-349250">
              <a:spcBef>
                <a:spcPts val="1200"/>
              </a:spcBef>
            </a:pPr>
            <a:r>
              <a:rPr lang="en-US" dirty="0" smtClean="0"/>
              <a:t>When each country specializes in the good(s) in which it has a comparative advantage, total production in all countries is higher, the world’s “economic pie” is bigger, and all countries can gain from trade</a:t>
            </a:r>
          </a:p>
          <a:p>
            <a:pPr marL="349250" indent="-349250">
              <a:spcBef>
                <a:spcPts val="1200"/>
              </a:spcBef>
            </a:pPr>
            <a:r>
              <a:rPr lang="en-US" dirty="0" smtClean="0"/>
              <a:t>The same applies to individual producers (like the farmer and the rancher) specializing in different goods and trading with each other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DC06-76C3-4082-82E5-69762BB278D4}" type="slidenum">
              <a:rPr lang="en-CA" smtClean="0"/>
              <a:pPr/>
              <a:t>14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34112"/>
            <a:ext cx="8229600" cy="780288"/>
          </a:xfrm>
        </p:spPr>
        <p:txBody>
          <a:bodyPr/>
          <a:lstStyle/>
          <a:p>
            <a:r>
              <a:rPr lang="en-CA" sz="4000" dirty="0" smtClean="0"/>
              <a:t>Question &amp; Answer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715000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10000"/>
              </a:lnSpc>
              <a:spcBef>
                <a:spcPts val="600"/>
              </a:spcBef>
              <a:buClr>
                <a:srgbClr val="0070C0"/>
              </a:buClr>
              <a:buNone/>
            </a:pPr>
            <a:r>
              <a:rPr lang="en-CA" sz="2700" dirty="0" smtClean="0"/>
              <a:t>Suppose Argentina and Brazil each have 10,000 hours of labour per month.  In Argentina, producing one pound of coffee requires 2 hours while producing one bottle of wine requires 4 hours.  In Brazil, producing one pound of coffee requires 1 hour, while producing one bottle of wine requires 5 hours.</a:t>
            </a:r>
          </a:p>
          <a:p>
            <a:pPr marL="349250" indent="-349250">
              <a:lnSpc>
                <a:spcPct val="110000"/>
              </a:lnSpc>
              <a:spcBef>
                <a:spcPts val="600"/>
              </a:spcBef>
              <a:buClr>
                <a:schemeClr val="tx2"/>
              </a:buClr>
              <a:buFont typeface="+mj-lt"/>
              <a:buAutoNum type="arabicPeriod"/>
            </a:pPr>
            <a:r>
              <a:rPr lang="en-CA" sz="2700" dirty="0" smtClean="0"/>
              <a:t>Which country has an </a:t>
            </a:r>
            <a:r>
              <a:rPr lang="en-CA" sz="2700" u="sng" dirty="0" smtClean="0"/>
              <a:t>absolute advantage </a:t>
            </a:r>
            <a:r>
              <a:rPr lang="en-CA" sz="2700" dirty="0" smtClean="0"/>
              <a:t>in the production of </a:t>
            </a:r>
            <a:r>
              <a:rPr lang="en-CA" sz="2700" u="sng" dirty="0" smtClean="0"/>
              <a:t>coffee</a:t>
            </a:r>
            <a:r>
              <a:rPr lang="en-CA" sz="2700" dirty="0" smtClean="0"/>
              <a:t>?</a:t>
            </a:r>
          </a:p>
          <a:p>
            <a:pPr marL="354013" indent="-4763">
              <a:lnSpc>
                <a:spcPct val="110000"/>
              </a:lnSpc>
              <a:spcBef>
                <a:spcPts val="600"/>
              </a:spcBef>
              <a:buClr>
                <a:srgbClr val="0070C0"/>
              </a:buClr>
              <a:buNone/>
            </a:pPr>
            <a:r>
              <a:rPr lang="en-CA" sz="2700" i="1" dirty="0" smtClean="0">
                <a:solidFill>
                  <a:srgbClr val="C00000"/>
                </a:solidFill>
              </a:rPr>
              <a:t>Brazil has an absolute advantage in coffee</a:t>
            </a:r>
          </a:p>
          <a:p>
            <a:pPr marL="685800" lvl="1" indent="-336550">
              <a:lnSpc>
                <a:spcPct val="1100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en-CA" i="1" dirty="0" smtClean="0">
                <a:solidFill>
                  <a:srgbClr val="C00000"/>
                </a:solidFill>
              </a:rPr>
              <a:t>It takes 1 labour hour to produce a pound of coffee in Brazil, but 2 in Argentina</a:t>
            </a:r>
            <a:endParaRPr lang="en-CA" sz="2700" i="1" dirty="0" smtClean="0">
              <a:solidFill>
                <a:srgbClr val="C00000"/>
              </a:solidFill>
            </a:endParaRPr>
          </a:p>
          <a:p>
            <a:pPr marL="349250" indent="-349250">
              <a:lnSpc>
                <a:spcPct val="110000"/>
              </a:lnSpc>
              <a:spcBef>
                <a:spcPts val="600"/>
              </a:spcBef>
              <a:buClr>
                <a:schemeClr val="tx2"/>
              </a:buClr>
              <a:buFont typeface="+mj-lt"/>
              <a:buAutoNum type="arabicPeriod" startAt="2"/>
            </a:pPr>
            <a:r>
              <a:rPr lang="en-CA" sz="2700" dirty="0" smtClean="0"/>
              <a:t>Which country has a </a:t>
            </a:r>
            <a:r>
              <a:rPr lang="en-CA" sz="2700" u="sng" dirty="0" smtClean="0"/>
              <a:t>comparative advantage </a:t>
            </a:r>
            <a:r>
              <a:rPr lang="en-CA" sz="2700" dirty="0" smtClean="0"/>
              <a:t>in the production of </a:t>
            </a:r>
            <a:r>
              <a:rPr lang="en-CA" sz="2700" u="sng" dirty="0" smtClean="0"/>
              <a:t>wine</a:t>
            </a:r>
            <a:r>
              <a:rPr lang="en-CA" sz="2700" dirty="0" smtClean="0"/>
              <a:t>?</a:t>
            </a:r>
          </a:p>
          <a:p>
            <a:pPr marL="354013" indent="-4763">
              <a:lnSpc>
                <a:spcPct val="110000"/>
              </a:lnSpc>
              <a:spcBef>
                <a:spcPts val="600"/>
              </a:spcBef>
              <a:buClr>
                <a:srgbClr val="0070C0"/>
              </a:buClr>
              <a:buNone/>
            </a:pPr>
            <a:r>
              <a:rPr lang="en-CA" sz="2700" i="1" dirty="0" smtClean="0">
                <a:solidFill>
                  <a:srgbClr val="C00000"/>
                </a:solidFill>
              </a:rPr>
              <a:t>Argentina has a comparative advantage in wine</a:t>
            </a:r>
          </a:p>
          <a:p>
            <a:pPr marL="685800" lvl="1" indent="-336550">
              <a:lnSpc>
                <a:spcPct val="1100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en-CA" i="1" dirty="0" smtClean="0">
                <a:solidFill>
                  <a:srgbClr val="C00000"/>
                </a:solidFill>
              </a:rPr>
              <a:t>Argentina’s opportunity cost of wine is 2 pounds of coffee – 2 pounds of coffee (which require 4 labour hours to produce) must be given up to produce an additional bottle of wine (which also requires 4 labour hours to produce)</a:t>
            </a:r>
          </a:p>
          <a:p>
            <a:pPr marL="685800" lvl="1" indent="-336550">
              <a:lnSpc>
                <a:spcPct val="1100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en-CA" i="1" dirty="0" smtClean="0">
                <a:solidFill>
                  <a:srgbClr val="C00000"/>
                </a:solidFill>
              </a:rPr>
              <a:t>Brazil’s opportunity cost of wine is 5 pounds of coffee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DC06-76C3-4082-82E5-69762BB278D4}" type="slidenum">
              <a:rPr lang="en-CA" smtClean="0"/>
              <a:pPr/>
              <a:t>15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762000"/>
          </a:xfrm>
        </p:spPr>
        <p:txBody>
          <a:bodyPr>
            <a:normAutofit/>
          </a:bodyPr>
          <a:lstStyle/>
          <a:p>
            <a:r>
              <a:rPr lang="en-CA" sz="4400" dirty="0" smtClean="0"/>
              <a:t>As Yet Unanswered Questions</a:t>
            </a:r>
            <a:endParaRPr lang="en-CA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876800"/>
          </a:xfrm>
        </p:spPr>
        <p:txBody>
          <a:bodyPr>
            <a:normAutofit fontScale="92500" lnSpcReduction="10000"/>
          </a:bodyPr>
          <a:lstStyle/>
          <a:p>
            <a:pPr marL="349250" indent="-349250">
              <a:lnSpc>
                <a:spcPct val="110000"/>
              </a:lnSpc>
              <a:spcBef>
                <a:spcPts val="600"/>
              </a:spcBef>
            </a:pPr>
            <a:r>
              <a:rPr lang="en-US" dirty="0" smtClean="0"/>
              <a:t>We made a lot of assumptions about the quantities of each good that each country produces, trades, and consumes, and the price at which the countries trade wheat for computers</a:t>
            </a:r>
          </a:p>
          <a:p>
            <a:pPr marL="349250" indent="-349250">
              <a:lnSpc>
                <a:spcPct val="110000"/>
              </a:lnSpc>
              <a:spcBef>
                <a:spcPts val="600"/>
              </a:spcBef>
            </a:pPr>
            <a:r>
              <a:rPr lang="en-US" dirty="0" smtClean="0"/>
              <a:t>In the real world, these quantities and prices would be determined by the preferences of consumers and the technology and resources available to producers in both countries</a:t>
            </a:r>
          </a:p>
          <a:p>
            <a:pPr marL="349250" indent="-349250">
              <a:lnSpc>
                <a:spcPct val="110000"/>
              </a:lnSpc>
              <a:spcBef>
                <a:spcPts val="600"/>
              </a:spcBef>
            </a:pPr>
            <a:r>
              <a:rPr lang="en-US" dirty="0" smtClean="0"/>
              <a:t>We will begin to study this in the next chapter</a:t>
            </a:r>
          </a:p>
          <a:p>
            <a:pPr marL="349250" indent="-349250">
              <a:lnSpc>
                <a:spcPct val="110000"/>
              </a:lnSpc>
              <a:spcBef>
                <a:spcPts val="600"/>
              </a:spcBef>
            </a:pPr>
            <a:r>
              <a:rPr lang="en-US" dirty="0" smtClean="0"/>
              <a:t>For now, though, </a:t>
            </a:r>
            <a:r>
              <a:rPr lang="en-US" b="1" i="1" dirty="0" smtClean="0">
                <a:solidFill>
                  <a:srgbClr val="FF0000"/>
                </a:solidFill>
              </a:rPr>
              <a:t>our goal was to show that trade can make everyone better off and to explain the reason why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DC06-76C3-4082-82E5-69762BB278D4}" type="slidenum">
              <a:rPr lang="en-CA" smtClean="0"/>
              <a:pPr/>
              <a:t>16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5112"/>
            <a:ext cx="8229600" cy="1237488"/>
          </a:xfrm>
        </p:spPr>
        <p:txBody>
          <a:bodyPr>
            <a:normAutofit fontScale="90000"/>
          </a:bodyPr>
          <a:lstStyle/>
          <a:p>
            <a:r>
              <a:rPr lang="en-CA" sz="4400" dirty="0" smtClean="0"/>
              <a:t>Recap:  Interdependence &amp; Gains From Trade</a:t>
            </a:r>
            <a:endParaRPr lang="en-CA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495800"/>
          </a:xfrm>
        </p:spPr>
        <p:txBody>
          <a:bodyPr/>
          <a:lstStyle/>
          <a:p>
            <a:pPr marL="349250" indent="-349250">
              <a:spcBef>
                <a:spcPts val="600"/>
              </a:spcBef>
              <a:defRPr/>
            </a:pPr>
            <a:r>
              <a:rPr lang="en-US" dirty="0" smtClean="0"/>
              <a:t>Interdependence and trade allow everyone to enjoy a greater quantity and variety of goods and services</a:t>
            </a:r>
          </a:p>
          <a:p>
            <a:pPr marL="349250" indent="-349250">
              <a:spcBef>
                <a:spcPts val="600"/>
              </a:spcBef>
              <a:defRPr/>
            </a:pPr>
            <a:r>
              <a:rPr lang="en-US" dirty="0" smtClean="0"/>
              <a:t>Absolute advantage means being able to produce a good with fewer inputs</a:t>
            </a:r>
          </a:p>
          <a:p>
            <a:pPr marL="349250" indent="-349250">
              <a:spcBef>
                <a:spcPts val="600"/>
              </a:spcBef>
              <a:defRPr/>
            </a:pPr>
            <a:r>
              <a:rPr lang="en-US" dirty="0" smtClean="0"/>
              <a:t>Comparative advantage means being able to produce a good at a lower opportunity cost</a:t>
            </a:r>
          </a:p>
          <a:p>
            <a:pPr marL="349250" indent="-349250">
              <a:spcBef>
                <a:spcPts val="600"/>
              </a:spcBef>
              <a:defRPr/>
            </a:pPr>
            <a:r>
              <a:rPr lang="en-US" dirty="0" smtClean="0"/>
              <a:t>When people – or countries – specialize in the goods in which they have a comparative advantage, the economic “pie” grows and </a:t>
            </a:r>
            <a:r>
              <a:rPr lang="en-US" b="1" i="1" dirty="0" smtClean="0">
                <a:solidFill>
                  <a:srgbClr val="FF0000"/>
                </a:solidFill>
              </a:rPr>
              <a:t>trade can make everyone better off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DC06-76C3-4082-82E5-69762BB278D4}" type="slidenum">
              <a:rPr lang="en-CA" smtClean="0"/>
              <a:pPr/>
              <a:t>17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2654</TotalTime>
  <Words>1676</Words>
  <Application>Microsoft Office PowerPoint</Application>
  <PresentationFormat>On-screen Show (4:3)</PresentationFormat>
  <Paragraphs>281</Paragraphs>
  <Slides>17</Slides>
  <Notes>17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Flow</vt:lpstr>
      <vt:lpstr>Chapter 3 Interdependence &amp; Gains from Trade</vt:lpstr>
      <vt:lpstr>Interdependence</vt:lpstr>
      <vt:lpstr>Production Possibilities in Canada</vt:lpstr>
      <vt:lpstr>Production Possibilities in Japan</vt:lpstr>
      <vt:lpstr>Can Canada &amp; Japan Gain from Trade?</vt:lpstr>
      <vt:lpstr>PPFs with Trade</vt:lpstr>
      <vt:lpstr>How Much Do Canada &amp; Japan Trade?</vt:lpstr>
      <vt:lpstr>Canadian Consumption &amp; Production with Trade</vt:lpstr>
      <vt:lpstr>Japanese Consumption &amp; Production with Trade</vt:lpstr>
      <vt:lpstr>Trade Makes Both Countries Better Off</vt:lpstr>
      <vt:lpstr>Why Do Both Countries Gain?</vt:lpstr>
      <vt:lpstr>Where do the Gains Come From?</vt:lpstr>
      <vt:lpstr>Opportunity Cost of Computers</vt:lpstr>
      <vt:lpstr>Comparative Advantage and Trade</vt:lpstr>
      <vt:lpstr>Question &amp; Answer</vt:lpstr>
      <vt:lpstr>As Yet Unanswered Questions</vt:lpstr>
      <vt:lpstr>Recap:  Interdependence &amp; Gains From Trade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 Ten Principles of Economics</dc:title>
  <dc:creator>Lenjosek</dc:creator>
  <cp:lastModifiedBy>Lenjosek</cp:lastModifiedBy>
  <cp:revision>274</cp:revision>
  <dcterms:created xsi:type="dcterms:W3CDTF">2013-08-26T14:36:55Z</dcterms:created>
  <dcterms:modified xsi:type="dcterms:W3CDTF">2013-09-11T14:58:12Z</dcterms:modified>
</cp:coreProperties>
</file>