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279" r:id="rId4"/>
    <p:sldId id="277" r:id="rId5"/>
    <p:sldId id="278" r:id="rId6"/>
    <p:sldId id="280" r:id="rId7"/>
    <p:sldId id="281" r:id="rId8"/>
    <p:sldId id="275" r:id="rId9"/>
    <p:sldId id="276" r:id="rId10"/>
    <p:sldId id="282" r:id="rId11"/>
    <p:sldId id="283" r:id="rId12"/>
    <p:sldId id="284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580" autoAdjust="0"/>
    <p:restoredTop sz="86410" autoAdjust="0"/>
  </p:normalViewPr>
  <p:slideViewPr>
    <p:cSldViewPr>
      <p:cViewPr varScale="1">
        <p:scale>
          <a:sx n="59" d="100"/>
          <a:sy n="59" d="100"/>
        </p:scale>
        <p:origin x="-715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DA7F08-4799-45E7-848F-9BB5082E25B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6E940B-8508-4AB3-93BF-4A6F4514E7A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37D4C8-FBD1-4BD5-8283-8DA7656A682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56B659-1358-48C3-A1AC-4676E6AA9FA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6A32C0-C27C-4549-BDE9-E23C8A27265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297835-A11E-4701-A243-0C7D4F43B34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F9D937-2160-4D53-849C-CA64F338FDC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AC6842-D0C8-4C1F-9B0C-25067204F94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83233C-DEFF-46DB-90BB-54E6EBE19DF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AC9C1B-BA42-4D73-9BF4-FDC9B085732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1B439E-159A-4CEF-ADD4-32924BB6F42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1882445-0F53-401F-86F6-DC1ACF372EA8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c-sc.gc.ca/fn-an/food-guide-aliment/order-commander/index-eng.php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Dietary Guidelines &amp; Nutrition Labels</a:t>
            </a:r>
            <a:endParaRPr lang="en-US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03040"/>
          </a:xfrm>
        </p:spPr>
        <p:txBody>
          <a:bodyPr/>
          <a:lstStyle/>
          <a:p>
            <a:pPr algn="l"/>
            <a:r>
              <a:rPr lang="en-CA" sz="1400" dirty="0" smtClean="0"/>
              <a:t>A: Canada’s Food Guide-</a:t>
            </a:r>
          </a:p>
          <a:p>
            <a:pPr algn="l"/>
            <a:r>
              <a:rPr lang="en-CA" sz="1400" u="sng" dirty="0" smtClean="0">
                <a:hlinkClick r:id="rId2"/>
              </a:rPr>
              <a:t>http://www.hc-sc.gc.ca/fn-an/food-guide-aliment/order-commander/index-eng.php#a1</a:t>
            </a:r>
            <a:endParaRPr lang="en-CA" sz="1400" dirty="0" smtClean="0"/>
          </a:p>
          <a:p>
            <a:pPr algn="l"/>
            <a:r>
              <a:rPr lang="en-CA" sz="1400" dirty="0" smtClean="0"/>
              <a:t>(Click on “Download a PDF version”) This replaces the Food Guide Pyramid in the text</a:t>
            </a:r>
          </a:p>
          <a:p>
            <a:pPr algn="l"/>
            <a:r>
              <a:rPr lang="en-CA" sz="1400" dirty="0" smtClean="0"/>
              <a:t>B: Pages 59-67 of the text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For this class</a:t>
            </a:r>
            <a:endParaRPr lang="en-US" dirty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sz="2400" dirty="0" smtClean="0"/>
              <a:t>Go </a:t>
            </a:r>
            <a:r>
              <a:rPr lang="en-CA" sz="2400" dirty="0" smtClean="0"/>
              <a:t>over Canada’s Food </a:t>
            </a:r>
            <a:r>
              <a:rPr lang="en-CA" sz="2400" dirty="0" smtClean="0"/>
              <a:t>Guide. </a:t>
            </a:r>
            <a:r>
              <a:rPr lang="en-CA" sz="2400" dirty="0" smtClean="0"/>
              <a:t>Bring </a:t>
            </a:r>
            <a:r>
              <a:rPr lang="en-CA" sz="2400" dirty="0" smtClean="0"/>
              <a:t>a copy to class. There will be an in-class activity on Monday.</a:t>
            </a:r>
          </a:p>
          <a:p>
            <a:r>
              <a:rPr lang="en-CA" sz="2400" dirty="0" smtClean="0"/>
              <a:t>Bring in 2 “Nutrition Facts” labels from foods you have at home. Any kind of label is useful. If the food has been bought ready-to-eat, check that there is a label for the individual portion </a:t>
            </a:r>
            <a:r>
              <a:rPr lang="en-CA" sz="2400" smtClean="0"/>
              <a:t>you bought.</a:t>
            </a:r>
            <a:endParaRPr lang="en-CA" sz="2400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Canada’s Food Guide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CA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Following the food guide is one of the steps towards better health, maintaining a healthy body weight and avoiding overweight and obesity</a:t>
            </a:r>
          </a:p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CA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Also, following</a:t>
            </a:r>
            <a:r>
              <a:rPr lang="en-CA" sz="3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the Food Guide will decrease the risk of chronic diseases such as heart disease, diabetes and certain cancers</a:t>
            </a:r>
            <a:endParaRPr lang="en-CA" sz="3200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Canada’s Food Guide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The food guide gives the dietary guidelines to be followed by all Canadians above the age of 2 years</a:t>
            </a:r>
          </a:p>
          <a:p>
            <a:r>
              <a:rPr lang="en-CA" dirty="0" smtClean="0"/>
              <a:t>Following the food guide is one of the steps towards better health and maintaining a healthy body weight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Canada’s Food Guide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One should strive to eat the recommended amount of food each day</a:t>
            </a:r>
          </a:p>
          <a:p>
            <a:r>
              <a:rPr lang="en-CA" dirty="0" smtClean="0"/>
              <a:t>Choosing a variety of foods is important to meet all nutrient needs</a:t>
            </a:r>
          </a:p>
          <a:p>
            <a:r>
              <a:rPr lang="en-CA" dirty="0" smtClean="0"/>
              <a:t>Certain foods should be limited, such as those high</a:t>
            </a:r>
            <a:r>
              <a:rPr lang="en-CA" baseline="0" dirty="0" smtClean="0"/>
              <a:t> in calories, fat, sugar, salt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Canada’s Food Guide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Fruits</a:t>
            </a:r>
            <a:r>
              <a:rPr lang="en-CA" baseline="0" dirty="0" smtClean="0"/>
              <a:t> and vegetables are emphasized, as are low-fat foods</a:t>
            </a:r>
          </a:p>
          <a:p>
            <a:r>
              <a:rPr lang="en-CA" baseline="0" dirty="0" smtClean="0"/>
              <a:t>Limit fat intake, and any fats eaten should be polyunsaturated, and be low in saturated and trans fats</a:t>
            </a:r>
          </a:p>
          <a:p>
            <a:r>
              <a:rPr lang="en-CA" dirty="0" smtClean="0"/>
              <a:t>If alcohol is taken, this should be in moderation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Canada’s Food Guide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Also included are recommendations for physical activity</a:t>
            </a:r>
          </a:p>
          <a:p>
            <a:r>
              <a:rPr lang="en-CA" dirty="0" smtClean="0"/>
              <a:t>An adult should accumulate at least 2 ½ hours of moderate to vigorous physical activity per week</a:t>
            </a:r>
            <a:endParaRPr lang="en-CA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z="4000" dirty="0" smtClean="0"/>
              <a:t>Nutrition Labels</a:t>
            </a:r>
            <a:endParaRPr lang="en-CA" sz="4000" dirty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sz="2800" dirty="0"/>
              <a:t>Portions and Servings</a:t>
            </a:r>
          </a:p>
          <a:p>
            <a:pPr lvl="1"/>
            <a:r>
              <a:rPr lang="en-CA" sz="2400" dirty="0"/>
              <a:t>The label states specifically the size of serving for which the nutrition information is given</a:t>
            </a:r>
          </a:p>
          <a:p>
            <a:pPr lvl="1"/>
            <a:r>
              <a:rPr lang="en-CA" sz="2400" dirty="0"/>
              <a:t>What you consume may be </a:t>
            </a:r>
            <a:r>
              <a:rPr lang="en-CA" sz="2400" dirty="0" smtClean="0"/>
              <a:t>more or less than </a:t>
            </a:r>
            <a:r>
              <a:rPr lang="en-CA" sz="2400" dirty="0"/>
              <a:t>the serving size stated on the label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z="4000" dirty="0" smtClean="0"/>
              <a:t>Nutrition Labels</a:t>
            </a:r>
            <a:endParaRPr lang="en-CA" sz="4000" dirty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sz="2800" dirty="0"/>
              <a:t>What is on the label?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lang="en-CA" sz="2400" dirty="0" smtClean="0"/>
              <a:t>Serving size</a:t>
            </a:r>
          </a:p>
          <a:p>
            <a:pPr lvl="1"/>
            <a:r>
              <a:rPr lang="en-CA" sz="2400" dirty="0" smtClean="0"/>
              <a:t>Calories</a:t>
            </a:r>
            <a:endParaRPr lang="en-CA" sz="2400" dirty="0"/>
          </a:p>
          <a:p>
            <a:pPr lvl="1"/>
            <a:r>
              <a:rPr lang="en-CA" sz="2400" dirty="0" smtClean="0"/>
              <a:t>Protein</a:t>
            </a:r>
            <a:endParaRPr lang="en-CA" sz="2400" dirty="0"/>
          </a:p>
          <a:p>
            <a:pPr lvl="1"/>
            <a:r>
              <a:rPr lang="en-CA" sz="2400" dirty="0"/>
              <a:t>Fat </a:t>
            </a:r>
            <a:r>
              <a:rPr lang="en-CA" sz="2400" dirty="0" smtClean="0"/>
              <a:t>content (may be broken down into saturated and/or trans fats)</a:t>
            </a:r>
          </a:p>
          <a:p>
            <a:pPr lvl="1"/>
            <a:r>
              <a:rPr lang="en-CA" sz="2400" dirty="0" smtClean="0"/>
              <a:t>Carbohydrates</a:t>
            </a:r>
          </a:p>
          <a:p>
            <a:pPr lvl="1"/>
            <a:r>
              <a:rPr lang="en-CA" sz="2400" dirty="0" smtClean="0"/>
              <a:t>Cholesterol</a:t>
            </a:r>
          </a:p>
          <a:p>
            <a:pPr lvl="1"/>
            <a:r>
              <a:rPr lang="en-CA" sz="2400" dirty="0" smtClean="0"/>
              <a:t>Sodium</a:t>
            </a:r>
            <a:endParaRPr lang="en-CA" sz="2400" dirty="0"/>
          </a:p>
          <a:p>
            <a:pPr lvl="1"/>
            <a:r>
              <a:rPr lang="en-CA" sz="2400" dirty="0" smtClean="0"/>
              <a:t>% </a:t>
            </a:r>
            <a:r>
              <a:rPr lang="en-CA" sz="2400" dirty="0"/>
              <a:t>Daily </a:t>
            </a:r>
            <a:r>
              <a:rPr lang="en-CA" sz="2400" dirty="0" smtClean="0"/>
              <a:t>Values</a:t>
            </a:r>
            <a:endParaRPr lang="en-CA"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Nutrition</a:t>
            </a:r>
            <a:r>
              <a:rPr lang="en-CA" baseline="0" dirty="0" smtClean="0"/>
              <a:t> Labels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rtl="0" eaLnBrk="1" latinLnBrk="0" hangingPunct="1"/>
            <a:r>
              <a:rPr lang="en-CA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Nutrient labels are designed to give nutrition information that can be used to compare one food to a reference intake</a:t>
            </a:r>
            <a:endParaRPr lang="en-CA" sz="3200" dirty="0" smtClean="0"/>
          </a:p>
          <a:p>
            <a:pPr rtl="0" eaLnBrk="1" latinLnBrk="0" hangingPunct="1"/>
            <a:r>
              <a:rPr lang="en-CA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</a:t>
            </a:r>
            <a:r>
              <a:rPr lang="en-CA" sz="32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Daily Value</a:t>
            </a:r>
            <a:r>
              <a:rPr lang="en-CA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is the reference intake for each nutrient listed</a:t>
            </a:r>
            <a:endParaRPr lang="en-CA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Nutrition Labels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The Daily Value (DV) is based on the nutrients supplied by a standardized, balanced 2000 calorie diet</a:t>
            </a:r>
          </a:p>
          <a:p>
            <a:r>
              <a:rPr lang="en-CA" dirty="0" smtClean="0"/>
              <a:t>The Daily Value listed  for each nutrient gives consumers a point of reference on which he/she can compare one food to another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Nutrition Labels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It is recommended to try to attain 100% of one’s Daily Value for most nutrients</a:t>
            </a:r>
          </a:p>
          <a:p>
            <a:r>
              <a:rPr lang="en-CA" dirty="0" smtClean="0"/>
              <a:t>For some nutrients such as total fat, saturated and trans fats, cholesterol as well as sodium, one should not exceed the Daily Value intake</a:t>
            </a:r>
          </a:p>
          <a:p>
            <a:endParaRPr lang="en-CA" dirty="0" smtClean="0"/>
          </a:p>
          <a:p>
            <a:endParaRPr lang="en-CA" dirty="0" smtClean="0"/>
          </a:p>
          <a:p>
            <a:endParaRPr lang="en-CA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746</TotalTime>
  <Words>497</Words>
  <Application>Microsoft Office PowerPoint</Application>
  <PresentationFormat>On-screen Show (4:3)</PresentationFormat>
  <Paragraphs>49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Default Design</vt:lpstr>
      <vt:lpstr>Dietary Guidelines &amp; Nutrition Labels</vt:lpstr>
      <vt:lpstr>For this class</vt:lpstr>
      <vt:lpstr>Canada’s Food Guide</vt:lpstr>
      <vt:lpstr>Canada’s Food Guide</vt:lpstr>
      <vt:lpstr>Canada’s Food Guide</vt:lpstr>
      <vt:lpstr>Canada’s Food Guide</vt:lpstr>
      <vt:lpstr>Canada’s Food Guide</vt:lpstr>
      <vt:lpstr>Nutrition Labels</vt:lpstr>
      <vt:lpstr>Nutrition Labels</vt:lpstr>
      <vt:lpstr>Nutrition Labels</vt:lpstr>
      <vt:lpstr>Nutrition Labels</vt:lpstr>
      <vt:lpstr>Nutrition Labels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Dietary Guidelines, Nutrition Labels, &amp; Caloric Restriction</dc:title>
  <dc:creator>Patricia</dc:creator>
  <cp:lastModifiedBy>Pat</cp:lastModifiedBy>
  <cp:revision>39</cp:revision>
  <dcterms:created xsi:type="dcterms:W3CDTF">2009-10-15T22:50:35Z</dcterms:created>
  <dcterms:modified xsi:type="dcterms:W3CDTF">2014-09-19T18:29:34Z</dcterms:modified>
</cp:coreProperties>
</file>