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9" r:id="rId2"/>
    <p:sldId id="270" r:id="rId3"/>
    <p:sldId id="290" r:id="rId4"/>
    <p:sldId id="311" r:id="rId5"/>
    <p:sldId id="321" r:id="rId6"/>
    <p:sldId id="322" r:id="rId7"/>
    <p:sldId id="325" r:id="rId8"/>
    <p:sldId id="326" r:id="rId9"/>
    <p:sldId id="327" r:id="rId10"/>
    <p:sldId id="323" r:id="rId11"/>
    <p:sldId id="324" r:id="rId12"/>
    <p:sldId id="312" r:id="rId13"/>
    <p:sldId id="328" r:id="rId14"/>
    <p:sldId id="333" r:id="rId15"/>
    <p:sldId id="335" r:id="rId16"/>
    <p:sldId id="336" r:id="rId17"/>
    <p:sldId id="337" r:id="rId18"/>
    <p:sldId id="338" r:id="rId19"/>
    <p:sldId id="339" r:id="rId20"/>
    <p:sldId id="340" r:id="rId21"/>
    <p:sldId id="341" r:id="rId22"/>
    <p:sldId id="342" r:id="rId23"/>
    <p:sldId id="343" r:id="rId24"/>
    <p:sldId id="344" r:id="rId25"/>
    <p:sldId id="329" r:id="rId26"/>
    <p:sldId id="345" r:id="rId27"/>
    <p:sldId id="346" r:id="rId28"/>
    <p:sldId id="347" r:id="rId29"/>
    <p:sldId id="348" r:id="rId30"/>
    <p:sldId id="349" r:id="rId31"/>
    <p:sldId id="330" r:id="rId32"/>
    <p:sldId id="350" r:id="rId33"/>
    <p:sldId id="351" r:id="rId34"/>
    <p:sldId id="352" r:id="rId35"/>
    <p:sldId id="331" r:id="rId36"/>
    <p:sldId id="332" r:id="rId37"/>
    <p:sldId id="353" r:id="rId38"/>
    <p:sldId id="354" r:id="rId39"/>
    <p:sldId id="355" r:id="rId40"/>
    <p:sldId id="356" r:id="rId41"/>
    <p:sldId id="357" r:id="rId42"/>
    <p:sldId id="359" r:id="rId43"/>
    <p:sldId id="360" r:id="rId44"/>
    <p:sldId id="313" r:id="rId45"/>
    <p:sldId id="361" r:id="rId46"/>
    <p:sldId id="362" r:id="rId47"/>
    <p:sldId id="364" r:id="rId48"/>
    <p:sldId id="365" r:id="rId49"/>
    <p:sldId id="363" r:id="rId50"/>
    <p:sldId id="366" r:id="rId51"/>
    <p:sldId id="368" r:id="rId52"/>
    <p:sldId id="367" r:id="rId53"/>
    <p:sldId id="369" r:id="rId54"/>
    <p:sldId id="310"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48" autoAdjust="0"/>
    <p:restoredTop sz="94660"/>
  </p:normalViewPr>
  <p:slideViewPr>
    <p:cSldViewPr snapToGrid="0">
      <p:cViewPr varScale="1">
        <p:scale>
          <a:sx n="98" d="100"/>
          <a:sy n="98" d="100"/>
        </p:scale>
        <p:origin x="372" y="7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6B36D384-8563-40BF-A90B-CA94A7DFDDE1}" type="datetimeFigureOut">
              <a:rPr lang="en-CA" smtClean="0"/>
              <a:t>2019-09-20</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21353080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6B36D384-8563-40BF-A90B-CA94A7DFDDE1}" type="datetimeFigureOut">
              <a:rPr lang="en-CA" smtClean="0"/>
              <a:t>2019-09-20</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38176175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B36D384-8563-40BF-A90B-CA94A7DFDDE1}" type="datetimeFigureOut">
              <a:rPr lang="en-CA" smtClean="0"/>
              <a:t>2019-09-20</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20796993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6B36D384-8563-40BF-A90B-CA94A7DFDDE1}" type="datetimeFigureOut">
              <a:rPr lang="en-CA" smtClean="0"/>
              <a:t>2019-09-20</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40307389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6B36D384-8563-40BF-A90B-CA94A7DFDDE1}" type="datetimeFigureOut">
              <a:rPr lang="en-CA" smtClean="0"/>
              <a:t>2019-09-20</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6724357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6B36D384-8563-40BF-A90B-CA94A7DFDDE1}" type="datetimeFigureOut">
              <a:rPr lang="en-CA" smtClean="0"/>
              <a:t>2019-09-20</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28469096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36D384-8563-40BF-A90B-CA94A7DFDDE1}" type="datetimeFigureOut">
              <a:rPr lang="en-CA" smtClean="0"/>
              <a:t>2019-09-20</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37697474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B36D384-8563-40BF-A90B-CA94A7DFDDE1}" type="datetimeFigureOut">
              <a:rPr lang="en-CA" smtClean="0"/>
              <a:t>2019-09-20</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17188132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B36D384-8563-40BF-A90B-CA94A7DFDDE1}" type="datetimeFigureOut">
              <a:rPr lang="en-CA" smtClean="0"/>
              <a:t>2019-09-20</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21329736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6B36D384-8563-40BF-A90B-CA94A7DFDDE1}" type="datetimeFigureOut">
              <a:rPr lang="en-CA" smtClean="0"/>
              <a:t>2019-09-20</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17640259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6B36D384-8563-40BF-A90B-CA94A7DFDDE1}" type="datetimeFigureOut">
              <a:rPr lang="en-CA" smtClean="0"/>
              <a:t>2019-09-20</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98EA7A09-5AD7-4514-BC6B-F5E274BABCCF}" type="slidenum">
              <a:rPr lang="en-CA" smtClean="0"/>
              <a:t>‹#›</a:t>
            </a:fld>
            <a:endParaRPr lang="en-CA"/>
          </a:p>
        </p:txBody>
      </p:sp>
    </p:spTree>
    <p:extLst>
      <p:ext uri="{BB962C8B-B14F-4D97-AF65-F5344CB8AC3E}">
        <p14:creationId xmlns:p14="http://schemas.microsoft.com/office/powerpoint/2010/main" val="31770315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36D384-8563-40BF-A90B-CA94A7DFDDE1}" type="datetimeFigureOut">
              <a:rPr lang="en-CA" smtClean="0"/>
              <a:t>2019-09-20</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EA7A09-5AD7-4514-BC6B-F5E274BABCCF}" type="slidenum">
              <a:rPr lang="en-CA" smtClean="0"/>
              <a:t>‹#›</a:t>
            </a:fld>
            <a:endParaRPr lang="en-CA"/>
          </a:p>
        </p:txBody>
      </p:sp>
    </p:spTree>
    <p:extLst>
      <p:ext uri="{BB962C8B-B14F-4D97-AF65-F5344CB8AC3E}">
        <p14:creationId xmlns:p14="http://schemas.microsoft.com/office/powerpoint/2010/main" val="32177487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canada.ca/content/dam/cra-arc/formspubs/pub/rc17/rc17-18f.pdf" TargetMode="External"/><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hyperlink" Target="https://www.canada.ca/content/dam/cra-arc/formspubs/pub/rc4417/rc4417-12-13f.pdf"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canada.ca/content/dam/cra-arc/formspubs/pbg/rc193/rc193-08-18f.pdf"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www.canada.ca/content/dam/cra-arc/formspubs/pbg/rc459/rc459-18f.pdf"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www.canada.ca/fr/agence-revenu/services/formulaires-publications/publications/ic97-2r18/formulaires-hors-serie.html#toc10"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1389811" y="2267448"/>
            <a:ext cx="9413966" cy="3262432"/>
          </a:xfrm>
          <a:prstGeom prst="rect">
            <a:avLst/>
          </a:prstGeom>
          <a:noFill/>
        </p:spPr>
        <p:txBody>
          <a:bodyPr wrap="square" rtlCol="0" anchor="ctr">
            <a:spAutoFit/>
          </a:bodyPr>
          <a:lstStyle/>
          <a:p>
            <a:pPr algn="ctr"/>
            <a:r>
              <a:rPr lang="en-US" sz="6000" dirty="0" smtClean="0">
                <a:latin typeface="Arial" panose="020B0604020202020204" pitchFamily="34" charset="0"/>
                <a:cs typeface="Arial" panose="020B0604020202020204" pitchFamily="34" charset="0"/>
              </a:rPr>
              <a:t>ADM3745</a:t>
            </a:r>
          </a:p>
          <a:p>
            <a:pPr algn="ctr"/>
            <a:r>
              <a:rPr lang="en-US" sz="6000" dirty="0" smtClean="0">
                <a:latin typeface="Arial" panose="020B0604020202020204" pitchFamily="34" charset="0"/>
                <a:cs typeface="Arial" panose="020B0604020202020204" pitchFamily="34" charset="0"/>
              </a:rPr>
              <a:t>Fiscalité I</a:t>
            </a:r>
          </a:p>
          <a:p>
            <a:pPr algn="ctr"/>
            <a:endParaRPr lang="en-US" sz="4000" dirty="0" smtClean="0">
              <a:latin typeface="Arial" panose="020B0604020202020204" pitchFamily="34" charset="0"/>
              <a:cs typeface="Arial" panose="020B0604020202020204" pitchFamily="34" charset="0"/>
            </a:endParaRPr>
          </a:p>
          <a:p>
            <a:pPr algn="ctr"/>
            <a:r>
              <a:rPr lang="fr-CA" sz="4600" dirty="0" smtClean="0">
                <a:latin typeface="Arial" panose="020B0604020202020204" pitchFamily="34" charset="0"/>
                <a:cs typeface="Arial" panose="020B0604020202020204" pitchFamily="34" charset="0"/>
              </a:rPr>
              <a:t>Cours</a:t>
            </a:r>
            <a:r>
              <a:rPr lang="en-US" sz="4600" dirty="0" smtClean="0">
                <a:latin typeface="Arial" panose="020B0604020202020204" pitchFamily="34" charset="0"/>
                <a:cs typeface="Arial" panose="020B0604020202020204" pitchFamily="34" charset="0"/>
              </a:rPr>
              <a:t> 3</a:t>
            </a:r>
            <a:endParaRPr lang="en-US" sz="4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6378824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307080" y="2966018"/>
            <a:ext cx="9579427" cy="2554545"/>
          </a:xfrm>
          <a:prstGeom prst="rect">
            <a:avLst/>
          </a:prstGeom>
          <a:noFill/>
        </p:spPr>
        <p:txBody>
          <a:bodyPr wrap="square" rtlCol="0" anchor="ctr">
            <a:spAutoFit/>
          </a:bodyPr>
          <a:lstStyle/>
          <a:p>
            <a:pPr algn="ctr"/>
            <a:r>
              <a:rPr lang="fr-CA" sz="4000" b="1" dirty="0" smtClean="0">
                <a:latin typeface="Arial" panose="020B0604020202020204" pitchFamily="34" charset="0"/>
                <a:cs typeface="Arial" panose="020B0604020202020204" pitchFamily="34" charset="0"/>
              </a:rPr>
              <a:t>Ordre du jour</a:t>
            </a:r>
          </a:p>
          <a:p>
            <a:pPr algn="ctr"/>
            <a:endParaRPr lang="fr-CA" sz="4000" dirty="0" smtClean="0">
              <a:latin typeface="Arial" panose="020B0604020202020204" pitchFamily="34" charset="0"/>
              <a:cs typeface="Arial" panose="020B0604020202020204" pitchFamily="34" charset="0"/>
            </a:endParaRPr>
          </a:p>
          <a:p>
            <a:pPr marL="742950" indent="-742950">
              <a:buAutoNum type="arabicPeriod"/>
            </a:pPr>
            <a:r>
              <a:rPr lang="fr-CA" sz="4000" dirty="0" smtClean="0">
                <a:latin typeface="Arial" panose="020B0604020202020204" pitchFamily="34" charset="0"/>
                <a:cs typeface="Arial" panose="020B0604020202020204" pitchFamily="34" charset="0"/>
              </a:rPr>
              <a:t>Aspects administratifs et sujets </a:t>
            </a:r>
            <a:r>
              <a:rPr lang="fr-CA" sz="4000" dirty="0" smtClean="0">
                <a:latin typeface="Arial" panose="020B0604020202020204" pitchFamily="34" charset="0"/>
                <a:cs typeface="Arial" panose="020B0604020202020204" pitchFamily="34" charset="0"/>
              </a:rPr>
              <a:t>connexes</a:t>
            </a:r>
            <a:endParaRPr lang="fr-CA" sz="4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48617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307080" y="3275306"/>
            <a:ext cx="9579427" cy="1323439"/>
          </a:xfrm>
          <a:prstGeom prst="rect">
            <a:avLst/>
          </a:prstGeom>
          <a:noFill/>
        </p:spPr>
        <p:txBody>
          <a:bodyPr wrap="square" rtlCol="0" anchor="ctr">
            <a:spAutoFit/>
          </a:bodyPr>
          <a:lstStyle/>
          <a:p>
            <a:pPr algn="ctr"/>
            <a:r>
              <a:rPr lang="fr-CA" sz="4000" b="1" dirty="0" smtClean="0">
                <a:latin typeface="Arial" panose="020B0604020202020204" pitchFamily="34" charset="0"/>
                <a:cs typeface="Arial" panose="020B0604020202020204" pitchFamily="34" charset="0"/>
              </a:rPr>
              <a:t>1. </a:t>
            </a:r>
            <a:r>
              <a:rPr lang="fr-CA" sz="4000" b="1" dirty="0">
                <a:latin typeface="Arial" panose="020B0604020202020204" pitchFamily="34" charset="0"/>
                <a:cs typeface="Arial" panose="020B0604020202020204" pitchFamily="34" charset="0"/>
              </a:rPr>
              <a:t>Aspects administratifs et sujets connexes</a:t>
            </a:r>
          </a:p>
        </p:txBody>
      </p:sp>
    </p:spTree>
    <p:extLst>
      <p:ext uri="{BB962C8B-B14F-4D97-AF65-F5344CB8AC3E}">
        <p14:creationId xmlns:p14="http://schemas.microsoft.com/office/powerpoint/2010/main" val="176103187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42854" y="2012600"/>
            <a:ext cx="10707879" cy="4093428"/>
          </a:xfrm>
          <a:prstGeom prst="rect">
            <a:avLst/>
          </a:prstGeom>
          <a:noFill/>
        </p:spPr>
        <p:txBody>
          <a:bodyPr wrap="square" rtlCol="0" anchor="ctr">
            <a:spAutoFit/>
          </a:bodyPr>
          <a:lstStyle/>
          <a:p>
            <a:pPr algn="ctr"/>
            <a:r>
              <a:rPr lang="fr-CA" sz="3600" b="1" dirty="0" smtClean="0">
                <a:latin typeface="Arial" panose="020B0604020202020204" pitchFamily="34" charset="0"/>
                <a:cs typeface="Arial" panose="020B0604020202020204" pitchFamily="34" charset="0"/>
              </a:rPr>
              <a:t>A) Introduction</a:t>
            </a:r>
          </a:p>
          <a:p>
            <a:pPr algn="ctr"/>
            <a:endParaRPr lang="fr-CA" sz="4000" dirty="0" smtClean="0">
              <a:latin typeface="Arial" panose="020B0604020202020204" pitchFamily="34" charset="0"/>
              <a:cs typeface="Arial" panose="020B0604020202020204" pitchFamily="34" charset="0"/>
            </a:endParaRPr>
          </a:p>
          <a:p>
            <a:pPr marL="571500" indent="-571500">
              <a:buFont typeface="Arial" panose="020B0604020202020204" pitchFamily="34" charset="0"/>
              <a:buChar char="•"/>
            </a:pPr>
            <a:r>
              <a:rPr lang="fr-CA" sz="3600" dirty="0" smtClean="0">
                <a:latin typeface="Arial" panose="020B0604020202020204" pitchFamily="34" charset="0"/>
                <a:cs typeface="Arial" panose="020B0604020202020204" pitchFamily="34" charset="0"/>
              </a:rPr>
              <a:t>Qui doit produire une déclaration de revenus?</a:t>
            </a:r>
          </a:p>
          <a:p>
            <a:pPr marL="571500" indent="-571500">
              <a:buFont typeface="Arial" panose="020B0604020202020204" pitchFamily="34" charset="0"/>
              <a:buChar char="•"/>
            </a:pPr>
            <a:r>
              <a:rPr lang="fr-CA" sz="3600" dirty="0" smtClean="0">
                <a:latin typeface="Arial" panose="020B0604020202020204" pitchFamily="34" charset="0"/>
                <a:cs typeface="Arial" panose="020B0604020202020204" pitchFamily="34" charset="0"/>
              </a:rPr>
              <a:t>Quand doit-on la produire?</a:t>
            </a:r>
          </a:p>
          <a:p>
            <a:pPr marL="571500" indent="-571500">
              <a:buFont typeface="Arial" panose="020B0604020202020204" pitchFamily="34" charset="0"/>
              <a:buChar char="•"/>
            </a:pPr>
            <a:r>
              <a:rPr lang="fr-CA" sz="3600" dirty="0" smtClean="0">
                <a:latin typeface="Arial" panose="020B0604020202020204" pitchFamily="34" charset="0"/>
                <a:cs typeface="Arial" panose="020B0604020202020204" pitchFamily="34" charset="0"/>
              </a:rPr>
              <a:t>Qu’arrive-t-il lorsqu’elle est produite en retard?</a:t>
            </a:r>
          </a:p>
          <a:p>
            <a:pPr marL="571500" indent="-571500">
              <a:buFont typeface="Arial" panose="020B0604020202020204" pitchFamily="34" charset="0"/>
              <a:buChar char="•"/>
            </a:pPr>
            <a:r>
              <a:rPr lang="fr-CA" sz="3600" dirty="0" smtClean="0">
                <a:latin typeface="Arial" panose="020B0604020202020204" pitchFamily="34" charset="0"/>
                <a:cs typeface="Arial" panose="020B0604020202020204" pitchFamily="34" charset="0"/>
              </a:rPr>
              <a:t>Peut-on contester une cotisation émise par l’ARC?</a:t>
            </a:r>
            <a:endParaRPr lang="fr-CA"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658169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359957" y="1818095"/>
            <a:ext cx="11473674" cy="4524315"/>
          </a:xfrm>
          <a:prstGeom prst="rect">
            <a:avLst/>
          </a:prstGeom>
          <a:noFill/>
        </p:spPr>
        <p:txBody>
          <a:bodyPr wrap="square" rtlCol="0" anchor="ctr">
            <a:spAutoFit/>
          </a:bodyPr>
          <a:lstStyle/>
          <a:p>
            <a:pPr algn="ctr"/>
            <a:r>
              <a:rPr lang="fr-CA" sz="3200" b="1" dirty="0" smtClean="0">
                <a:latin typeface="Arial" panose="020B0604020202020204" pitchFamily="34" charset="0"/>
                <a:cs typeface="Arial" panose="020B0604020202020204" pitchFamily="34" charset="0"/>
              </a:rPr>
              <a:t>Dispositions importantes de la </a:t>
            </a:r>
            <a:r>
              <a:rPr lang="fr-CA" sz="3200" b="1" i="1" dirty="0" smtClean="0">
                <a:latin typeface="Arial" panose="020B0604020202020204" pitchFamily="34" charset="0"/>
                <a:cs typeface="Arial" panose="020B0604020202020204" pitchFamily="34" charset="0"/>
              </a:rPr>
              <a:t>LIR</a:t>
            </a:r>
            <a:endParaRPr lang="fr-CA" sz="3200" b="1" dirty="0" smtClean="0">
              <a:latin typeface="Arial" panose="020B0604020202020204" pitchFamily="34" charset="0"/>
              <a:cs typeface="Arial" panose="020B0604020202020204" pitchFamily="34" charset="0"/>
            </a:endParaRPr>
          </a:p>
          <a:p>
            <a:pPr algn="ctr"/>
            <a:endParaRPr lang="fr-CA" sz="3200" dirty="0" smtClean="0">
              <a:latin typeface="Arial" panose="020B0604020202020204" pitchFamily="34" charset="0"/>
              <a:cs typeface="Arial" panose="020B0604020202020204" pitchFamily="34" charset="0"/>
            </a:endParaRPr>
          </a:p>
          <a:p>
            <a:r>
              <a:rPr lang="fr-CA" sz="3200" b="1" dirty="0" smtClean="0">
                <a:latin typeface="Arial" panose="020B0604020202020204" pitchFamily="34" charset="0"/>
                <a:cs typeface="Arial" panose="020B0604020202020204" pitchFamily="34" charset="0"/>
              </a:rPr>
              <a:t>PARTIE I</a:t>
            </a:r>
            <a:r>
              <a:rPr lang="fr-CA" sz="3200" dirty="0" smtClean="0">
                <a:latin typeface="Arial" panose="020B0604020202020204" pitchFamily="34" charset="0"/>
                <a:cs typeface="Arial" panose="020B0604020202020204" pitchFamily="34" charset="0"/>
              </a:rPr>
              <a:t> : Impôt sur le revenu</a:t>
            </a:r>
          </a:p>
          <a:p>
            <a:pPr marL="1028700" lvl="1" indent="-571500">
              <a:buFont typeface="Arial" panose="020B0604020202020204" pitchFamily="34" charset="0"/>
              <a:buChar char="•"/>
            </a:pPr>
            <a:r>
              <a:rPr lang="fr-CA" sz="3200" dirty="0" smtClean="0">
                <a:latin typeface="Arial" panose="020B0604020202020204" pitchFamily="34" charset="0"/>
                <a:cs typeface="Arial" panose="020B0604020202020204" pitchFamily="34" charset="0"/>
              </a:rPr>
              <a:t>Section I : Déclarations, cotisations, paiement et appels (articles 150 à 168)</a:t>
            </a:r>
          </a:p>
          <a:p>
            <a:pPr marL="1028700" lvl="1" indent="-571500">
              <a:buFont typeface="Arial" panose="020B0604020202020204" pitchFamily="34" charset="0"/>
              <a:buChar char="•"/>
            </a:pPr>
            <a:r>
              <a:rPr lang="fr-CA" sz="3200" dirty="0" smtClean="0">
                <a:latin typeface="Arial" panose="020B0604020202020204" pitchFamily="34" charset="0"/>
                <a:cs typeface="Arial" panose="020B0604020202020204" pitchFamily="34" charset="0"/>
              </a:rPr>
              <a:t>Section J : Appels auprès de la Cour canadienne de l’impôt et de la Cour d’appel fédérale (articles 169 à 180)</a:t>
            </a:r>
          </a:p>
          <a:p>
            <a:pPr marL="571500" indent="-571500">
              <a:buFont typeface="Arial" panose="020B0604020202020204" pitchFamily="34" charset="0"/>
              <a:buChar char="•"/>
            </a:pPr>
            <a:endParaRPr lang="fr-CA" sz="3200" dirty="0" smtClean="0">
              <a:latin typeface="Arial" panose="020B0604020202020204" pitchFamily="34" charset="0"/>
              <a:cs typeface="Arial" panose="020B0604020202020204" pitchFamily="34" charset="0"/>
            </a:endParaRPr>
          </a:p>
          <a:p>
            <a:r>
              <a:rPr lang="fr-CA" sz="3200" b="1" dirty="0" smtClean="0">
                <a:latin typeface="Arial" panose="020B0604020202020204" pitchFamily="34" charset="0"/>
                <a:cs typeface="Arial" panose="020B0604020202020204" pitchFamily="34" charset="0"/>
              </a:rPr>
              <a:t>PARTIE XV </a:t>
            </a:r>
            <a:r>
              <a:rPr lang="fr-CA" sz="3200" dirty="0" smtClean="0">
                <a:latin typeface="Arial" panose="020B0604020202020204" pitchFamily="34" charset="0"/>
                <a:cs typeface="Arial" panose="020B0604020202020204" pitchFamily="34" charset="0"/>
              </a:rPr>
              <a:t>: Application et exécution (articles 220 à 244)</a:t>
            </a:r>
            <a:endParaRPr lang="fr-C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783063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305140" y="1828375"/>
            <a:ext cx="11583308" cy="4693593"/>
          </a:xfrm>
          <a:prstGeom prst="rect">
            <a:avLst/>
          </a:prstGeom>
          <a:noFill/>
        </p:spPr>
        <p:txBody>
          <a:bodyPr wrap="square" rtlCol="0" anchor="ctr">
            <a:spAutoFit/>
          </a:bodyPr>
          <a:lstStyle/>
          <a:p>
            <a:pPr algn="ctr"/>
            <a:r>
              <a:rPr lang="fr-CA" sz="2800" b="1" dirty="0" smtClean="0">
                <a:latin typeface="Arial" panose="020B0604020202020204" pitchFamily="34" charset="0"/>
                <a:cs typeface="Arial" panose="020B0604020202020204" pitchFamily="34" charset="0"/>
              </a:rPr>
              <a:t>Processus internes de l’ARC : Droits</a:t>
            </a:r>
          </a:p>
          <a:p>
            <a:endParaRPr lang="fr-CA" sz="15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 Charte des droits du contribuable » (</a:t>
            </a:r>
            <a:r>
              <a:rPr lang="fr-CA" sz="2800" dirty="0">
                <a:latin typeface="Arial" panose="020B0604020202020204" pitchFamily="34" charset="0"/>
                <a:cs typeface="Arial" panose="020B0604020202020204" pitchFamily="34" charset="0"/>
              </a:rPr>
              <a:t>Guides </a:t>
            </a:r>
            <a:r>
              <a:rPr lang="fr-CA" sz="2800" dirty="0">
                <a:latin typeface="Arial" panose="020B0604020202020204" pitchFamily="34" charset="0"/>
                <a:cs typeface="Arial" panose="020B0604020202020204" pitchFamily="34" charset="0"/>
                <a:hlinkClick r:id="rId3"/>
              </a:rPr>
              <a:t>RC17</a:t>
            </a:r>
            <a:r>
              <a:rPr lang="fr-CA" sz="2800" dirty="0">
                <a:latin typeface="Arial" panose="020B0604020202020204" pitchFamily="34" charset="0"/>
                <a:cs typeface="Arial" panose="020B0604020202020204" pitchFamily="34" charset="0"/>
              </a:rPr>
              <a:t> et </a:t>
            </a:r>
            <a:r>
              <a:rPr lang="fr-CA" sz="2800" dirty="0" smtClean="0">
                <a:latin typeface="Arial" panose="020B0604020202020204" pitchFamily="34" charset="0"/>
                <a:cs typeface="Arial" panose="020B0604020202020204" pitchFamily="34" charset="0"/>
                <a:hlinkClick r:id="rId4"/>
              </a:rPr>
              <a:t>RC4417</a:t>
            </a:r>
            <a:r>
              <a:rPr lang="fr-CA" sz="2800" dirty="0" smtClean="0">
                <a:latin typeface="Arial" panose="020B0604020202020204" pitchFamily="34" charset="0"/>
                <a:cs typeface="Arial" panose="020B0604020202020204" pitchFamily="34" charset="0"/>
              </a:rPr>
              <a:t>)</a:t>
            </a:r>
          </a:p>
          <a:p>
            <a:pPr marL="457200" indent="-4572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16 droits des contribuables :</a:t>
            </a:r>
          </a:p>
          <a:p>
            <a:pPr marL="1428750" lvl="2" indent="-514350">
              <a:buFont typeface="+mj-lt"/>
              <a:buAutoNum type="arabicPeriod"/>
            </a:pPr>
            <a:r>
              <a:rPr lang="fr-CA" sz="2000" dirty="0" smtClean="0">
                <a:latin typeface="Arial" panose="020B0604020202020204" pitchFamily="34" charset="0"/>
                <a:cs typeface="Arial" panose="020B0604020202020204" pitchFamily="34" charset="0"/>
              </a:rPr>
              <a:t>Vous avez le droit de recevoir les montants qui vous reviennent et de payer seulement ce qui est exigé par la loi.</a:t>
            </a:r>
          </a:p>
          <a:p>
            <a:pPr marL="1428750" lvl="2" indent="-514350">
              <a:buFont typeface="+mj-lt"/>
              <a:buAutoNum type="arabicPeriod"/>
            </a:pPr>
            <a:r>
              <a:rPr lang="fr-CA" sz="2000" dirty="0" smtClean="0">
                <a:latin typeface="Arial" panose="020B0604020202020204" pitchFamily="34" charset="0"/>
                <a:cs typeface="Arial" panose="020B0604020202020204" pitchFamily="34" charset="0"/>
              </a:rPr>
              <a:t>Vous avez le droit de recevoir des services dans les </a:t>
            </a:r>
            <a:r>
              <a:rPr lang="fr-CA" sz="2000" dirty="0" smtClean="0">
                <a:solidFill>
                  <a:srgbClr val="FF0000"/>
                </a:solidFill>
                <a:latin typeface="Arial" panose="020B0604020202020204" pitchFamily="34" charset="0"/>
                <a:cs typeface="Arial" panose="020B0604020202020204" pitchFamily="34" charset="0"/>
              </a:rPr>
              <a:t>deux langues officielles</a:t>
            </a:r>
            <a:r>
              <a:rPr lang="fr-CA" sz="2000" dirty="0" smtClean="0">
                <a:latin typeface="Arial" panose="020B0604020202020204" pitchFamily="34" charset="0"/>
                <a:cs typeface="Arial" panose="020B0604020202020204" pitchFamily="34" charset="0"/>
              </a:rPr>
              <a:t>.</a:t>
            </a:r>
          </a:p>
          <a:p>
            <a:pPr marL="1428750" lvl="2" indent="-514350">
              <a:buFont typeface="+mj-lt"/>
              <a:buAutoNum type="arabicPeriod"/>
            </a:pPr>
            <a:r>
              <a:rPr lang="fr-CA" sz="2000" dirty="0" smtClean="0">
                <a:latin typeface="Arial" panose="020B0604020202020204" pitchFamily="34" charset="0"/>
                <a:cs typeface="Arial" panose="020B0604020202020204" pitchFamily="34" charset="0"/>
              </a:rPr>
              <a:t>Vous avez droit à la </a:t>
            </a:r>
            <a:r>
              <a:rPr lang="fr-CA" sz="2000" dirty="0" smtClean="0">
                <a:solidFill>
                  <a:srgbClr val="FF0000"/>
                </a:solidFill>
                <a:latin typeface="Arial" panose="020B0604020202020204" pitchFamily="34" charset="0"/>
                <a:cs typeface="Arial" panose="020B0604020202020204" pitchFamily="34" charset="0"/>
              </a:rPr>
              <a:t>vie privée </a:t>
            </a:r>
            <a:r>
              <a:rPr lang="fr-CA" sz="2000" dirty="0" smtClean="0">
                <a:latin typeface="Arial" panose="020B0604020202020204" pitchFamily="34" charset="0"/>
                <a:cs typeface="Arial" panose="020B0604020202020204" pitchFamily="34" charset="0"/>
              </a:rPr>
              <a:t>et à la </a:t>
            </a:r>
            <a:r>
              <a:rPr lang="fr-CA" sz="2000" dirty="0" smtClean="0">
                <a:solidFill>
                  <a:srgbClr val="FF0000"/>
                </a:solidFill>
                <a:latin typeface="Arial" panose="020B0604020202020204" pitchFamily="34" charset="0"/>
                <a:cs typeface="Arial" panose="020B0604020202020204" pitchFamily="34" charset="0"/>
              </a:rPr>
              <a:t>confidentialité</a:t>
            </a:r>
            <a:r>
              <a:rPr lang="fr-CA" sz="2000" dirty="0" smtClean="0">
                <a:latin typeface="Arial" panose="020B0604020202020204" pitchFamily="34" charset="0"/>
                <a:cs typeface="Arial" panose="020B0604020202020204" pitchFamily="34" charset="0"/>
              </a:rPr>
              <a:t>.</a:t>
            </a:r>
          </a:p>
          <a:p>
            <a:pPr marL="1428750" lvl="2" indent="-514350">
              <a:buFont typeface="+mj-lt"/>
              <a:buAutoNum type="arabicPeriod"/>
            </a:pPr>
            <a:r>
              <a:rPr lang="fr-CA" sz="2000" dirty="0" smtClean="0">
                <a:latin typeface="Arial" panose="020B0604020202020204" pitchFamily="34" charset="0"/>
                <a:cs typeface="Arial" panose="020B0604020202020204" pitchFamily="34" charset="0"/>
              </a:rPr>
              <a:t>Vous avez le droit d’obtenir un examen officiel et de déposer par la suite un appel.</a:t>
            </a:r>
          </a:p>
          <a:p>
            <a:pPr marL="1428750" lvl="2" indent="-514350">
              <a:buFont typeface="+mj-lt"/>
              <a:buAutoNum type="arabicPeriod"/>
            </a:pPr>
            <a:r>
              <a:rPr lang="fr-CA" sz="2000" dirty="0" smtClean="0">
                <a:latin typeface="Arial" panose="020B0604020202020204" pitchFamily="34" charset="0"/>
                <a:cs typeface="Arial" panose="020B0604020202020204" pitchFamily="34" charset="0"/>
              </a:rPr>
              <a:t>Vous avez le droit d’être </a:t>
            </a:r>
            <a:r>
              <a:rPr lang="fr-CA" sz="2000" dirty="0" smtClean="0">
                <a:solidFill>
                  <a:srgbClr val="FF0000"/>
                </a:solidFill>
                <a:latin typeface="Arial" panose="020B0604020202020204" pitchFamily="34" charset="0"/>
                <a:cs typeface="Arial" panose="020B0604020202020204" pitchFamily="34" charset="0"/>
              </a:rPr>
              <a:t>traité de façon professionnelle, courtoise et équitable</a:t>
            </a:r>
            <a:r>
              <a:rPr lang="fr-CA" sz="2000" dirty="0" smtClean="0">
                <a:latin typeface="Arial" panose="020B0604020202020204" pitchFamily="34" charset="0"/>
                <a:cs typeface="Arial" panose="020B0604020202020204" pitchFamily="34" charset="0"/>
              </a:rPr>
              <a:t>.</a:t>
            </a:r>
          </a:p>
          <a:p>
            <a:pPr marL="1428750" lvl="2" indent="-514350">
              <a:buFont typeface="+mj-lt"/>
              <a:buAutoNum type="arabicPeriod"/>
            </a:pPr>
            <a:r>
              <a:rPr lang="fr-CA" sz="2000" dirty="0" smtClean="0">
                <a:latin typeface="Arial" panose="020B0604020202020204" pitchFamily="34" charset="0"/>
                <a:cs typeface="Arial" panose="020B0604020202020204" pitchFamily="34" charset="0"/>
              </a:rPr>
              <a:t>Vous avez droit à des renseignements complets, exacts, clairs et opportuns.</a:t>
            </a:r>
          </a:p>
          <a:p>
            <a:pPr marL="1428750" lvl="2" indent="-514350">
              <a:buFont typeface="+mj-lt"/>
              <a:buAutoNum type="arabicPeriod"/>
            </a:pPr>
            <a:r>
              <a:rPr lang="fr-CA" sz="2000" dirty="0">
                <a:latin typeface="Arial" panose="020B0604020202020204" pitchFamily="34" charset="0"/>
                <a:cs typeface="Arial" panose="020B0604020202020204" pitchFamily="34" charset="0"/>
              </a:rPr>
              <a:t>Vous avez le droit de ne pas payer tout montant d’impôt en litige avant d’avoir obtenu un examen impartial, sauf disposition contraire de la loi</a:t>
            </a:r>
            <a:r>
              <a:rPr lang="fr-CA" sz="2000" dirty="0" smtClean="0">
                <a:latin typeface="Arial" panose="020B0604020202020204" pitchFamily="34" charset="0"/>
                <a:cs typeface="Arial" panose="020B0604020202020204" pitchFamily="34" charset="0"/>
              </a:rPr>
              <a:t>.</a:t>
            </a:r>
          </a:p>
          <a:p>
            <a:pPr marL="1428750" lvl="2" indent="-514350">
              <a:buFont typeface="+mj-lt"/>
              <a:buAutoNum type="arabicPeriod"/>
            </a:pPr>
            <a:r>
              <a:rPr lang="fr-CA" sz="2000" dirty="0">
                <a:latin typeface="Arial" panose="020B0604020202020204" pitchFamily="34" charset="0"/>
                <a:cs typeface="Arial" panose="020B0604020202020204" pitchFamily="34" charset="0"/>
              </a:rPr>
              <a:t>Vous avez droit à une application uniforme de la loi</a:t>
            </a:r>
            <a:r>
              <a:rPr lang="fr-CA" sz="2000" dirty="0" smtClean="0">
                <a:latin typeface="Arial" panose="020B0604020202020204" pitchFamily="34" charset="0"/>
                <a:cs typeface="Arial" panose="020B0604020202020204" pitchFamily="34" charset="0"/>
              </a:rPr>
              <a:t>.</a:t>
            </a:r>
            <a:endParaRPr lang="fr-CA"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590794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305140" y="1562776"/>
            <a:ext cx="11583308" cy="5401479"/>
          </a:xfrm>
          <a:prstGeom prst="rect">
            <a:avLst/>
          </a:prstGeom>
          <a:noFill/>
        </p:spPr>
        <p:txBody>
          <a:bodyPr wrap="square" rtlCol="0" anchor="ctr">
            <a:spAutoFit/>
          </a:bodyPr>
          <a:lstStyle/>
          <a:p>
            <a:pPr algn="ctr"/>
            <a:r>
              <a:rPr lang="fr-CA" sz="3000" b="1" dirty="0" smtClean="0">
                <a:latin typeface="Arial" panose="020B0604020202020204" pitchFamily="34" charset="0"/>
                <a:cs typeface="Arial" panose="020B0604020202020204" pitchFamily="34" charset="0"/>
              </a:rPr>
              <a:t>Processus internes de l’ARC : Droits</a:t>
            </a:r>
          </a:p>
          <a:p>
            <a:endParaRPr lang="fr-CA" sz="1500" dirty="0" smtClean="0">
              <a:latin typeface="Arial" panose="020B0604020202020204" pitchFamily="34" charset="0"/>
              <a:cs typeface="Arial" panose="020B0604020202020204" pitchFamily="34" charset="0"/>
            </a:endParaRPr>
          </a:p>
          <a:p>
            <a:pPr marL="1428750" lvl="2" indent="-514350">
              <a:buFont typeface="+mj-lt"/>
              <a:buAutoNum type="arabicPeriod" startAt="9"/>
            </a:pPr>
            <a:r>
              <a:rPr lang="fr-CA" sz="2000" dirty="0">
                <a:latin typeface="Arial" panose="020B0604020202020204" pitchFamily="34" charset="0"/>
                <a:cs typeface="Arial" panose="020B0604020202020204" pitchFamily="34" charset="0"/>
              </a:rPr>
              <a:t>Vous avez le droit de déposer une plainte en matière de service et d’obtenir une explication de nos constatations</a:t>
            </a:r>
            <a:r>
              <a:rPr lang="fr-CA" sz="2000" dirty="0" smtClean="0">
                <a:latin typeface="Arial" panose="020B0604020202020204" pitchFamily="34" charset="0"/>
                <a:cs typeface="Arial" panose="020B0604020202020204" pitchFamily="34" charset="0"/>
              </a:rPr>
              <a:t>.</a:t>
            </a:r>
          </a:p>
          <a:p>
            <a:pPr marL="1428750" lvl="2" indent="-514350">
              <a:buFont typeface="+mj-lt"/>
              <a:buAutoNum type="arabicPeriod" startAt="9"/>
            </a:pPr>
            <a:r>
              <a:rPr lang="fr-CA" sz="2000" dirty="0" smtClean="0">
                <a:latin typeface="Arial" panose="020B0604020202020204" pitchFamily="34" charset="0"/>
                <a:cs typeface="Arial" panose="020B0604020202020204" pitchFamily="34" charset="0"/>
              </a:rPr>
              <a:t>Vous avez le droit que nous tenions compte des coûts liés à l’observation dans le cadre de l’administration des lois fiscales.</a:t>
            </a:r>
          </a:p>
          <a:p>
            <a:pPr marL="1428750" lvl="2" indent="-514350">
              <a:buFont typeface="+mj-lt"/>
              <a:buAutoNum type="arabicPeriod" startAt="9"/>
            </a:pPr>
            <a:r>
              <a:rPr lang="fr-CA" sz="2000" dirty="0" smtClean="0">
                <a:latin typeface="Arial" panose="020B0604020202020204" pitchFamily="34" charset="0"/>
                <a:cs typeface="Arial" panose="020B0604020202020204" pitchFamily="34" charset="0"/>
              </a:rPr>
              <a:t>Vous êtes en droit de vous attendre à ce que nous rendions compte.</a:t>
            </a:r>
          </a:p>
          <a:p>
            <a:pPr marL="1428750" lvl="2" indent="-514350">
              <a:buFont typeface="+mj-lt"/>
              <a:buAutoNum type="arabicPeriod" startAt="9"/>
            </a:pPr>
            <a:r>
              <a:rPr lang="fr-CA" sz="2000" dirty="0" smtClean="0">
                <a:latin typeface="Arial" panose="020B0604020202020204" pitchFamily="34" charset="0"/>
                <a:cs typeface="Arial" panose="020B0604020202020204" pitchFamily="34" charset="0"/>
              </a:rPr>
              <a:t>Vous avez droit, en raison de circonstances extraordinaires, à un allégement des pénalités et des intérêts imposés en vertu des lois fiscales.</a:t>
            </a:r>
          </a:p>
          <a:p>
            <a:pPr marL="1428750" lvl="2" indent="-514350">
              <a:buFont typeface="+mj-lt"/>
              <a:buAutoNum type="arabicPeriod" startAt="9"/>
            </a:pPr>
            <a:r>
              <a:rPr lang="fr-CA" sz="2000" dirty="0" smtClean="0">
                <a:latin typeface="Arial" panose="020B0604020202020204" pitchFamily="34" charset="0"/>
                <a:cs typeface="Arial" panose="020B0604020202020204" pitchFamily="34" charset="0"/>
              </a:rPr>
              <a:t>Vous êtes en droit de vous attendre à ce que nous publiions nos normes de service et que nous rendions compte chaque année.</a:t>
            </a:r>
          </a:p>
          <a:p>
            <a:pPr marL="1428750" lvl="2" indent="-514350">
              <a:buFont typeface="+mj-lt"/>
              <a:buAutoNum type="arabicPeriod" startAt="9"/>
            </a:pPr>
            <a:r>
              <a:rPr lang="fr-CA" sz="2000" dirty="0" smtClean="0">
                <a:latin typeface="Arial" panose="020B0604020202020204" pitchFamily="34" charset="0"/>
                <a:cs typeface="Arial" panose="020B0604020202020204" pitchFamily="34" charset="0"/>
              </a:rPr>
              <a:t>Vous êtes en droit de vous attendre à ce que nous vous mettions en garde contre des stratagèmes fiscaux douteux en temps opportun.</a:t>
            </a:r>
          </a:p>
          <a:p>
            <a:pPr marL="1428750" lvl="2" indent="-514350">
              <a:buFont typeface="+mj-lt"/>
              <a:buAutoNum type="arabicPeriod" startAt="9"/>
            </a:pPr>
            <a:r>
              <a:rPr lang="fr-CA" sz="2000" dirty="0" smtClean="0">
                <a:latin typeface="Arial" panose="020B0604020202020204" pitchFamily="34" charset="0"/>
                <a:cs typeface="Arial" panose="020B0604020202020204" pitchFamily="34" charset="0"/>
              </a:rPr>
              <a:t>Vous avez le droit d’être représenté par la personne de votre choix.</a:t>
            </a:r>
          </a:p>
          <a:p>
            <a:pPr marL="1428750" lvl="2" indent="-514350">
              <a:buFont typeface="+mj-lt"/>
              <a:buAutoNum type="arabicPeriod" startAt="9"/>
            </a:pPr>
            <a:r>
              <a:rPr lang="fr-CA" sz="2000" dirty="0" smtClean="0">
                <a:latin typeface="Arial" panose="020B0604020202020204" pitchFamily="34" charset="0"/>
                <a:cs typeface="Arial" panose="020B0604020202020204" pitchFamily="34" charset="0"/>
              </a:rPr>
              <a:t>Vous avez le droit de déposer une plainte en matière de service et de demander un examen officiel sans crainte de représailles.</a:t>
            </a:r>
          </a:p>
          <a:p>
            <a:pPr marL="1428750" lvl="2" indent="-514350">
              <a:buFont typeface="+mj-lt"/>
              <a:buAutoNum type="arabicPeriod" startAt="9"/>
            </a:pPr>
            <a:endParaRPr lang="fr-CA"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562094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305140" y="1918486"/>
            <a:ext cx="11583308" cy="4416594"/>
          </a:xfrm>
          <a:prstGeom prst="rect">
            <a:avLst/>
          </a:prstGeom>
          <a:noFill/>
        </p:spPr>
        <p:txBody>
          <a:bodyPr wrap="square" rtlCol="0" anchor="ctr">
            <a:spAutoFit/>
          </a:bodyPr>
          <a:lstStyle/>
          <a:p>
            <a:pPr algn="ctr"/>
            <a:r>
              <a:rPr lang="fr-CA" sz="3000" b="1" dirty="0" smtClean="0">
                <a:latin typeface="Arial" panose="020B0604020202020204" pitchFamily="34" charset="0"/>
                <a:cs typeface="Arial" panose="020B0604020202020204" pitchFamily="34" charset="0"/>
              </a:rPr>
              <a:t>Processus internes de l’ARC : Droits</a:t>
            </a:r>
          </a:p>
          <a:p>
            <a:endParaRPr lang="fr-CA" sz="28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Engagement envers les petites entreprises:</a:t>
            </a:r>
          </a:p>
          <a:p>
            <a:endParaRPr lang="fr-CA" sz="1500" dirty="0" smtClean="0">
              <a:latin typeface="Arial" panose="020B0604020202020204" pitchFamily="34" charset="0"/>
              <a:cs typeface="Arial" panose="020B0604020202020204" pitchFamily="34" charset="0"/>
            </a:endParaRPr>
          </a:p>
          <a:p>
            <a:pPr marL="1428750" lvl="2" indent="-514350">
              <a:buFont typeface="+mj-lt"/>
              <a:buAutoNum type="arabicPeriod"/>
            </a:pPr>
            <a:r>
              <a:rPr lang="fr-CA" sz="2000" dirty="0" smtClean="0">
                <a:latin typeface="Arial" panose="020B0604020202020204" pitchFamily="34" charset="0"/>
                <a:cs typeface="Arial" panose="020B0604020202020204" pitchFamily="34" charset="0"/>
              </a:rPr>
              <a:t>L’ARC s’engage à administrer le régime fiscal afin de réduire au minimum les coûts de l’observation de la loi engagés par les petites entreprises.</a:t>
            </a:r>
          </a:p>
          <a:p>
            <a:pPr marL="1428750" lvl="2" indent="-514350">
              <a:buFont typeface="+mj-lt"/>
              <a:buAutoNum type="arabicPeriod"/>
            </a:pPr>
            <a:r>
              <a:rPr lang="fr-CA" sz="2000" dirty="0" smtClean="0">
                <a:latin typeface="Arial" panose="020B0604020202020204" pitchFamily="34" charset="0"/>
                <a:cs typeface="Arial" panose="020B0604020202020204" pitchFamily="34" charset="0"/>
              </a:rPr>
              <a:t>L’ARC s’engage à collaborer avec tous les gouvernements en vue de rationaliser les services, de </a:t>
            </a:r>
            <a:r>
              <a:rPr lang="fr-CA" sz="2000" dirty="0" smtClean="0">
                <a:solidFill>
                  <a:srgbClr val="FF0000"/>
                </a:solidFill>
                <a:latin typeface="Arial" panose="020B0604020202020204" pitchFamily="34" charset="0"/>
                <a:cs typeface="Arial" panose="020B0604020202020204" pitchFamily="34" charset="0"/>
              </a:rPr>
              <a:t>réduire les coûts </a:t>
            </a:r>
            <a:r>
              <a:rPr lang="fr-CA" sz="2000" dirty="0" smtClean="0">
                <a:latin typeface="Arial" panose="020B0604020202020204" pitchFamily="34" charset="0"/>
                <a:cs typeface="Arial" panose="020B0604020202020204" pitchFamily="34" charset="0"/>
              </a:rPr>
              <a:t>et d’</a:t>
            </a:r>
            <a:r>
              <a:rPr lang="fr-CA" sz="2000" dirty="0" smtClean="0">
                <a:solidFill>
                  <a:srgbClr val="FF0000"/>
                </a:solidFill>
                <a:latin typeface="Arial" panose="020B0604020202020204" pitchFamily="34" charset="0"/>
                <a:cs typeface="Arial" panose="020B0604020202020204" pitchFamily="34" charset="0"/>
              </a:rPr>
              <a:t>alléger le fardeau lié à l’observation de la loi</a:t>
            </a:r>
            <a:r>
              <a:rPr lang="fr-CA" sz="2000" dirty="0" smtClean="0">
                <a:latin typeface="Arial" panose="020B0604020202020204" pitchFamily="34" charset="0"/>
                <a:cs typeface="Arial" panose="020B0604020202020204" pitchFamily="34" charset="0"/>
              </a:rPr>
              <a:t>.</a:t>
            </a:r>
          </a:p>
          <a:p>
            <a:pPr marL="1428750" lvl="2" indent="-514350">
              <a:buFont typeface="+mj-lt"/>
              <a:buAutoNum type="arabicPeriod"/>
            </a:pPr>
            <a:r>
              <a:rPr lang="fr-CA" sz="2000" dirty="0" smtClean="0">
                <a:latin typeface="Arial" panose="020B0604020202020204" pitchFamily="34" charset="0"/>
                <a:cs typeface="Arial" panose="020B0604020202020204" pitchFamily="34" charset="0"/>
              </a:rPr>
              <a:t>L’ARC s’engage à </a:t>
            </a:r>
            <a:r>
              <a:rPr lang="fr-CA" sz="2000" dirty="0" smtClean="0">
                <a:solidFill>
                  <a:srgbClr val="FF0000"/>
                </a:solidFill>
                <a:latin typeface="Arial" panose="020B0604020202020204" pitchFamily="34" charset="0"/>
                <a:cs typeface="Arial" panose="020B0604020202020204" pitchFamily="34" charset="0"/>
              </a:rPr>
              <a:t>offrir des services qui répondent aux besoins des petites entreprises</a:t>
            </a:r>
            <a:r>
              <a:rPr lang="fr-CA" sz="2000" dirty="0" smtClean="0">
                <a:latin typeface="Arial" panose="020B0604020202020204" pitchFamily="34" charset="0"/>
                <a:cs typeface="Arial" panose="020B0604020202020204" pitchFamily="34" charset="0"/>
              </a:rPr>
              <a:t>. </a:t>
            </a:r>
          </a:p>
          <a:p>
            <a:pPr marL="1428750" lvl="2" indent="-514350">
              <a:buFont typeface="+mj-lt"/>
              <a:buAutoNum type="arabicPeriod"/>
            </a:pPr>
            <a:r>
              <a:rPr lang="fr-CA" sz="2000" dirty="0" smtClean="0">
                <a:latin typeface="Arial" panose="020B0604020202020204" pitchFamily="34" charset="0"/>
                <a:cs typeface="Arial" panose="020B0604020202020204" pitchFamily="34" charset="0"/>
              </a:rPr>
              <a:t>L’ARC s’engage à offrir des services au public qui aident les petites entreprises à observer les lois qu’elle administre.</a:t>
            </a:r>
          </a:p>
          <a:p>
            <a:pPr marL="1428750" lvl="2" indent="-514350">
              <a:buFont typeface="+mj-lt"/>
              <a:buAutoNum type="arabicPeriod"/>
            </a:pPr>
            <a:r>
              <a:rPr lang="fr-CA" sz="2000" dirty="0" smtClean="0">
                <a:latin typeface="Arial" panose="020B0604020202020204" pitchFamily="34" charset="0"/>
                <a:cs typeface="Arial" panose="020B0604020202020204" pitchFamily="34" charset="0"/>
              </a:rPr>
              <a:t>L’ARC s’engage à expliquer sa façon de mener ses activités auprès des petites entreprises.</a:t>
            </a:r>
          </a:p>
        </p:txBody>
      </p:sp>
    </p:spTree>
    <p:extLst>
      <p:ext uri="{BB962C8B-B14F-4D97-AF65-F5344CB8AC3E}">
        <p14:creationId xmlns:p14="http://schemas.microsoft.com/office/powerpoint/2010/main" val="168387849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305140" y="1610338"/>
            <a:ext cx="11583308" cy="2708434"/>
          </a:xfrm>
          <a:prstGeom prst="rect">
            <a:avLst/>
          </a:prstGeom>
          <a:noFill/>
        </p:spPr>
        <p:txBody>
          <a:bodyPr wrap="square" rtlCol="0" anchor="ctr">
            <a:spAutoFit/>
          </a:bodyPr>
          <a:lstStyle/>
          <a:p>
            <a:pPr algn="ctr"/>
            <a:r>
              <a:rPr lang="fr-CA" sz="3000" b="1" dirty="0" smtClean="0">
                <a:latin typeface="Arial" panose="020B0604020202020204" pitchFamily="34" charset="0"/>
                <a:cs typeface="Arial" panose="020B0604020202020204" pitchFamily="34" charset="0"/>
              </a:rPr>
              <a:t>Processus internes de l’ARC : Droits</a:t>
            </a:r>
          </a:p>
          <a:p>
            <a:pPr algn="ctr"/>
            <a:endParaRPr lang="fr-CA" sz="2800" dirty="0" smtClean="0">
              <a:latin typeface="Arial" panose="020B0604020202020204" pitchFamily="34" charset="0"/>
              <a:cs typeface="Arial" panose="020B0604020202020204" pitchFamily="34" charset="0"/>
            </a:endParaRPr>
          </a:p>
          <a:p>
            <a:pPr algn="ctr"/>
            <a:endParaRPr lang="fr-CA" sz="2800" dirty="0">
              <a:latin typeface="Arial" panose="020B0604020202020204" pitchFamily="34" charset="0"/>
              <a:cs typeface="Arial" panose="020B0604020202020204" pitchFamily="34" charset="0"/>
            </a:endParaRPr>
          </a:p>
          <a:p>
            <a:pPr algn="ctr"/>
            <a:endParaRPr lang="fr-CA" sz="2800" dirty="0" smtClean="0">
              <a:latin typeface="Arial" panose="020B0604020202020204" pitchFamily="34" charset="0"/>
              <a:cs typeface="Arial" panose="020B0604020202020204" pitchFamily="34" charset="0"/>
            </a:endParaRPr>
          </a:p>
          <a:p>
            <a:pPr algn="ctr"/>
            <a:endParaRPr lang="fr-CA" sz="2800" dirty="0" smtClean="0">
              <a:latin typeface="Arial" panose="020B0604020202020204" pitchFamily="34" charset="0"/>
              <a:cs typeface="Arial" panose="020B0604020202020204" pitchFamily="34" charset="0"/>
            </a:endParaRPr>
          </a:p>
          <a:p>
            <a:pPr algn="ctr"/>
            <a:r>
              <a:rPr lang="fr-CA" sz="2800" i="1" dirty="0" smtClean="0">
                <a:latin typeface="Arial" panose="020B0604020202020204" pitchFamily="34" charset="0"/>
                <a:cs typeface="Arial" panose="020B0604020202020204" pitchFamily="34" charset="0"/>
              </a:rPr>
              <a:t>Est-ce que la Charte des droits du contribuable a force de loi?</a:t>
            </a:r>
            <a:endParaRPr lang="fr-CA" sz="2000" i="1"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306703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961918" y="1707000"/>
            <a:ext cx="10269751" cy="4524315"/>
          </a:xfrm>
          <a:prstGeom prst="rect">
            <a:avLst/>
          </a:prstGeom>
          <a:noFill/>
        </p:spPr>
        <p:txBody>
          <a:bodyPr wrap="square" rtlCol="0" anchor="ctr">
            <a:spAutoFit/>
          </a:bodyPr>
          <a:lstStyle/>
          <a:p>
            <a:pPr algn="ctr"/>
            <a:r>
              <a:rPr lang="fr-CA" sz="3200" b="1" dirty="0" smtClean="0">
                <a:latin typeface="Arial" panose="020B0604020202020204" pitchFamily="34" charset="0"/>
                <a:cs typeface="Arial" panose="020B0604020202020204" pitchFamily="34" charset="0"/>
              </a:rPr>
              <a:t>Processus internes de l’ARC : Plaintes</a:t>
            </a:r>
          </a:p>
          <a:p>
            <a:endParaRPr lang="fr-CA" sz="32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3200" dirty="0" smtClean="0">
                <a:latin typeface="Arial" panose="020B0604020202020204" pitchFamily="34" charset="0"/>
                <a:cs typeface="Arial" panose="020B0604020202020204" pitchFamily="34" charset="0"/>
              </a:rPr>
              <a:t>Mise en place d’un processus pour le règlement des plaintes et des différends</a:t>
            </a:r>
            <a:r>
              <a:rPr lang="fr-CA" sz="3200" dirty="0">
                <a:latin typeface="Arial" panose="020B0604020202020204" pitchFamily="34" charset="0"/>
                <a:cs typeface="Arial" panose="020B0604020202020204" pitchFamily="34" charset="0"/>
              </a:rPr>
              <a:t> </a:t>
            </a:r>
            <a:r>
              <a:rPr lang="fr-CA" sz="3200" dirty="0" smtClean="0">
                <a:latin typeface="Arial" panose="020B0604020202020204" pitchFamily="34" charset="0"/>
                <a:cs typeface="Arial" panose="020B0604020202020204" pitchFamily="34" charset="0"/>
              </a:rPr>
              <a:t>liée au service :</a:t>
            </a:r>
          </a:p>
          <a:p>
            <a:pPr marL="1371600" lvl="2" indent="-457200">
              <a:buFont typeface="Arial" panose="020B0604020202020204" pitchFamily="34" charset="0"/>
              <a:buChar char="•"/>
            </a:pPr>
            <a:r>
              <a:rPr lang="fr-CA" sz="3200" dirty="0" smtClean="0">
                <a:latin typeface="Arial" panose="020B0604020202020204" pitchFamily="34" charset="0"/>
                <a:cs typeface="Arial" panose="020B0604020202020204" pitchFamily="34" charset="0"/>
              </a:rPr>
              <a:t>Erreurs (malentendus, omissions, méprises)</a:t>
            </a:r>
          </a:p>
          <a:p>
            <a:pPr marL="1371600" lvl="2" indent="-457200">
              <a:buFont typeface="Arial" panose="020B0604020202020204" pitchFamily="34" charset="0"/>
              <a:buChar char="•"/>
            </a:pPr>
            <a:r>
              <a:rPr lang="fr-CA" sz="3200" dirty="0" smtClean="0">
                <a:latin typeface="Arial" panose="020B0604020202020204" pitchFamily="34" charset="0"/>
                <a:cs typeface="Arial" panose="020B0604020202020204" pitchFamily="34" charset="0"/>
              </a:rPr>
              <a:t>Retards injustifiés</a:t>
            </a:r>
          </a:p>
          <a:p>
            <a:pPr marL="1371600" lvl="2" indent="-457200">
              <a:buFont typeface="Arial" panose="020B0604020202020204" pitchFamily="34" charset="0"/>
              <a:buChar char="•"/>
            </a:pPr>
            <a:r>
              <a:rPr lang="fr-CA" sz="3200" dirty="0" smtClean="0">
                <a:latin typeface="Arial" panose="020B0604020202020204" pitchFamily="34" charset="0"/>
                <a:cs typeface="Arial" panose="020B0604020202020204" pitchFamily="34" charset="0"/>
              </a:rPr>
              <a:t>Renseignements inexacts ou trompeurs</a:t>
            </a:r>
          </a:p>
          <a:p>
            <a:pPr marL="1371600" lvl="2" indent="-457200">
              <a:buFont typeface="Arial" panose="020B0604020202020204" pitchFamily="34" charset="0"/>
              <a:buChar char="•"/>
            </a:pPr>
            <a:r>
              <a:rPr lang="fr-CA" sz="3200" dirty="0" smtClean="0">
                <a:latin typeface="Arial" panose="020B0604020202020204" pitchFamily="34" charset="0"/>
                <a:cs typeface="Arial" panose="020B0604020202020204" pitchFamily="34" charset="0"/>
              </a:rPr>
              <a:t>Comportement du personnel</a:t>
            </a:r>
            <a:endParaRPr lang="fr-CA" sz="32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3200" dirty="0" smtClean="0">
                <a:latin typeface="Arial" panose="020B0604020202020204" pitchFamily="34" charset="0"/>
                <a:cs typeface="Arial" panose="020B0604020202020204" pitchFamily="34" charset="0"/>
              </a:rPr>
              <a:t>Dépôt de la plainte : Formulaire </a:t>
            </a:r>
            <a:r>
              <a:rPr lang="fr-CA" sz="3200" dirty="0" smtClean="0">
                <a:latin typeface="Arial" panose="020B0604020202020204" pitchFamily="34" charset="0"/>
                <a:cs typeface="Arial" panose="020B0604020202020204" pitchFamily="34" charset="0"/>
                <a:hlinkClick r:id="rId3"/>
              </a:rPr>
              <a:t>RC193</a:t>
            </a:r>
            <a:endParaRPr lang="fr-CA" sz="32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8141148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961918" y="1741182"/>
            <a:ext cx="10269751" cy="4524315"/>
          </a:xfrm>
          <a:prstGeom prst="rect">
            <a:avLst/>
          </a:prstGeom>
          <a:noFill/>
        </p:spPr>
        <p:txBody>
          <a:bodyPr wrap="square" rtlCol="0" anchor="ctr">
            <a:spAutoFit/>
          </a:bodyPr>
          <a:lstStyle/>
          <a:p>
            <a:pPr algn="ctr"/>
            <a:r>
              <a:rPr lang="fr-CA" sz="3200" b="1" dirty="0" smtClean="0">
                <a:latin typeface="Arial" panose="020B0604020202020204" pitchFamily="34" charset="0"/>
                <a:cs typeface="Arial" panose="020B0604020202020204" pitchFamily="34" charset="0"/>
              </a:rPr>
              <a:t>Processus internes de l’ARC : Bureau de l’ombudsman</a:t>
            </a:r>
            <a:endParaRPr lang="fr-CA" sz="3200" dirty="0" smtClean="0">
              <a:latin typeface="Arial" panose="020B0604020202020204" pitchFamily="34" charset="0"/>
              <a:cs typeface="Arial" panose="020B0604020202020204" pitchFamily="34" charset="0"/>
            </a:endParaRPr>
          </a:p>
          <a:p>
            <a:endParaRPr lang="fr-CA" sz="32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3200" dirty="0" smtClean="0">
                <a:latin typeface="Arial" panose="020B0604020202020204" pitchFamily="34" charset="0"/>
                <a:cs typeface="Arial" panose="020B0604020202020204" pitchFamily="34" charset="0"/>
              </a:rPr>
              <a:t>Indépendant de l’ARC</a:t>
            </a:r>
          </a:p>
          <a:p>
            <a:pPr marL="457200" indent="-457200">
              <a:buFont typeface="Arial" panose="020B0604020202020204" pitchFamily="34" charset="0"/>
              <a:buChar char="•"/>
            </a:pPr>
            <a:r>
              <a:rPr lang="fr-CA" sz="3200" dirty="0" smtClean="0">
                <a:latin typeface="Arial" panose="020B0604020202020204" pitchFamily="34" charset="0"/>
                <a:cs typeface="Arial" panose="020B0604020202020204" pitchFamily="34" charset="0"/>
              </a:rPr>
              <a:t>Relève du ministre du Revenu national</a:t>
            </a:r>
          </a:p>
          <a:p>
            <a:pPr marL="457200" indent="-457200">
              <a:buFont typeface="Arial" panose="020B0604020202020204" pitchFamily="34" charset="0"/>
              <a:buChar char="•"/>
            </a:pPr>
            <a:r>
              <a:rPr lang="fr-CA" sz="3200" dirty="0" smtClean="0">
                <a:latin typeface="Arial" panose="020B0604020202020204" pitchFamily="34" charset="0"/>
                <a:cs typeface="Arial" panose="020B0604020202020204" pitchFamily="34" charset="0"/>
              </a:rPr>
              <a:t>Examen indépendant du dossier d’un contribuable insatisfait d’une réponse ou d’un traitement (impartial) de l’ARC</a:t>
            </a:r>
          </a:p>
          <a:p>
            <a:pPr marL="457200" indent="-457200">
              <a:buFont typeface="Arial" panose="020B0604020202020204" pitchFamily="34" charset="0"/>
              <a:buChar char="•"/>
            </a:pPr>
            <a:r>
              <a:rPr lang="fr-CA" sz="3200" dirty="0" smtClean="0">
                <a:latin typeface="Arial" panose="020B0604020202020204" pitchFamily="34" charset="0"/>
                <a:cs typeface="Arial" panose="020B0604020202020204" pitchFamily="34" charset="0"/>
              </a:rPr>
              <a:t>Formulaire </a:t>
            </a:r>
            <a:r>
              <a:rPr lang="fr-CA" sz="3200" dirty="0" smtClean="0">
                <a:latin typeface="Arial" panose="020B0604020202020204" pitchFamily="34" charset="0"/>
                <a:cs typeface="Arial" panose="020B0604020202020204" pitchFamily="34" charset="0"/>
                <a:hlinkClick r:id="rId3"/>
              </a:rPr>
              <a:t>RC459</a:t>
            </a:r>
            <a:endParaRPr lang="fr-CA"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8805244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307080" y="3701339"/>
            <a:ext cx="9579427" cy="707886"/>
          </a:xfrm>
          <a:prstGeom prst="rect">
            <a:avLst/>
          </a:prstGeom>
          <a:noFill/>
        </p:spPr>
        <p:txBody>
          <a:bodyPr wrap="square" rtlCol="0" anchor="ctr">
            <a:spAutoFit/>
          </a:bodyPr>
          <a:lstStyle/>
          <a:p>
            <a:pPr algn="ctr"/>
            <a:r>
              <a:rPr lang="fr-CA" sz="4000" b="1" dirty="0">
                <a:latin typeface="Arial" panose="020B0604020202020204" pitchFamily="34" charset="0"/>
                <a:cs typeface="Arial" panose="020B0604020202020204" pitchFamily="34" charset="0"/>
              </a:rPr>
              <a:t>B</a:t>
            </a:r>
            <a:r>
              <a:rPr lang="fr-CA" sz="4000" b="1" dirty="0" smtClean="0">
                <a:latin typeface="Arial" panose="020B0604020202020204" pitchFamily="34" charset="0"/>
                <a:cs typeface="Arial" panose="020B0604020202020204" pitchFamily="34" charset="0"/>
              </a:rPr>
              <a:t>) Déclaration, cotisation et paiement</a:t>
            </a:r>
          </a:p>
        </p:txBody>
      </p:sp>
    </p:spTree>
    <p:extLst>
      <p:ext uri="{BB962C8B-B14F-4D97-AF65-F5344CB8AC3E}">
        <p14:creationId xmlns:p14="http://schemas.microsoft.com/office/powerpoint/2010/main" val="49418278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961918" y="2044010"/>
            <a:ext cx="10269751" cy="3046988"/>
          </a:xfrm>
          <a:prstGeom prst="rect">
            <a:avLst/>
          </a:prstGeom>
          <a:noFill/>
        </p:spPr>
        <p:txBody>
          <a:bodyPr wrap="square" rtlCol="0" anchor="ctr">
            <a:spAutoFit/>
          </a:bodyPr>
          <a:lstStyle/>
          <a:p>
            <a:pPr algn="ctr"/>
            <a:r>
              <a:rPr lang="fr-CA" sz="3200" b="1" dirty="0" smtClean="0">
                <a:latin typeface="Arial" panose="020B0604020202020204" pitchFamily="34" charset="0"/>
                <a:cs typeface="Arial" panose="020B0604020202020204" pitchFamily="34" charset="0"/>
              </a:rPr>
              <a:t>1) Déclaration et estimation de l’impôt</a:t>
            </a:r>
            <a:endParaRPr lang="fr-CA" sz="3200" dirty="0" smtClean="0">
              <a:latin typeface="Arial" panose="020B0604020202020204" pitchFamily="34" charset="0"/>
              <a:cs typeface="Arial" panose="020B0604020202020204" pitchFamily="34" charset="0"/>
            </a:endParaRPr>
          </a:p>
          <a:p>
            <a:endParaRPr lang="fr-CA" sz="32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3200" dirty="0" smtClean="0">
                <a:latin typeface="Arial" panose="020B0604020202020204" pitchFamily="34" charset="0"/>
                <a:cs typeface="Arial" panose="020B0604020202020204" pitchFamily="34" charset="0"/>
              </a:rPr>
              <a:t>Une déclaration de revenus doit être produite auprès de l’ARC sur le </a:t>
            </a:r>
            <a:r>
              <a:rPr lang="fr-CA" sz="3200" b="1" dirty="0" smtClean="0">
                <a:latin typeface="Arial" panose="020B0604020202020204" pitchFamily="34" charset="0"/>
                <a:cs typeface="Arial" panose="020B0604020202020204" pitchFamily="34" charset="0"/>
              </a:rPr>
              <a:t>formulaire prescrit </a:t>
            </a:r>
            <a:r>
              <a:rPr lang="fr-CA" sz="3200" dirty="0" smtClean="0">
                <a:latin typeface="Arial" panose="020B0604020202020204" pitchFamily="34" charset="0"/>
                <a:cs typeface="Arial" panose="020B0604020202020204" pitchFamily="34" charset="0"/>
              </a:rPr>
              <a:t>et renfermer les </a:t>
            </a:r>
            <a:r>
              <a:rPr lang="fr-CA" sz="3200" b="1" dirty="0" smtClean="0">
                <a:latin typeface="Arial" panose="020B0604020202020204" pitchFamily="34" charset="0"/>
                <a:cs typeface="Arial" panose="020B0604020202020204" pitchFamily="34" charset="0"/>
              </a:rPr>
              <a:t>renseignements prescrits </a:t>
            </a:r>
            <a:r>
              <a:rPr lang="fr-CA" sz="3200" dirty="0" smtClean="0">
                <a:latin typeface="Arial" panose="020B0604020202020204" pitchFamily="34" charset="0"/>
                <a:cs typeface="Arial" panose="020B0604020202020204" pitchFamily="34" charset="0"/>
              </a:rPr>
              <a:t>(para. 150(1) et (1.1)).</a:t>
            </a:r>
          </a:p>
          <a:p>
            <a:pPr marL="457200" indent="-457200">
              <a:buFont typeface="Arial" panose="020B0604020202020204" pitchFamily="34" charset="0"/>
              <a:buChar char="•"/>
            </a:pPr>
            <a:r>
              <a:rPr lang="fr-CA" sz="3200" dirty="0" smtClean="0">
                <a:latin typeface="Arial" panose="020B0604020202020204" pitchFamily="34" charset="0"/>
                <a:cs typeface="Arial" panose="020B0604020202020204" pitchFamily="34" charset="0"/>
                <a:hlinkClick r:id="rId3"/>
              </a:rPr>
              <a:t>Circ. 97-2R18</a:t>
            </a:r>
            <a:endParaRPr lang="fr-CA" sz="32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66063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299103" y="1766820"/>
            <a:ext cx="11412732" cy="4524315"/>
          </a:xfrm>
          <a:prstGeom prst="rect">
            <a:avLst/>
          </a:prstGeom>
          <a:noFill/>
        </p:spPr>
        <p:txBody>
          <a:bodyPr wrap="square" rtlCol="0" anchor="ctr">
            <a:spAutoFit/>
          </a:bodyPr>
          <a:lstStyle/>
          <a:p>
            <a:pPr algn="ctr"/>
            <a:r>
              <a:rPr lang="fr-CA" sz="3200" i="1" dirty="0" smtClean="0">
                <a:latin typeface="Arial" panose="020B0604020202020204" pitchFamily="34" charset="0"/>
                <a:cs typeface="Arial" panose="020B0604020202020204" pitchFamily="34" charset="0"/>
              </a:rPr>
              <a:t>Particuliers</a:t>
            </a:r>
          </a:p>
          <a:p>
            <a:pPr marL="457200" indent="-457200">
              <a:buFont typeface="Arial" panose="020B0604020202020204" pitchFamily="34" charset="0"/>
              <a:buChar char="•"/>
            </a:pPr>
            <a:endParaRPr lang="fr-CA" sz="32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3200" dirty="0" smtClean="0">
                <a:latin typeface="Arial" panose="020B0604020202020204" pitchFamily="34" charset="0"/>
                <a:cs typeface="Arial" panose="020B0604020202020204" pitchFamily="34" charset="0"/>
              </a:rPr>
              <a:t>Un particulier </a:t>
            </a:r>
            <a:r>
              <a:rPr lang="fr-CA" sz="3200" u="sng" dirty="0" smtClean="0">
                <a:latin typeface="Arial" panose="020B0604020202020204" pitchFamily="34" charset="0"/>
                <a:cs typeface="Arial" panose="020B0604020202020204" pitchFamily="34" charset="0"/>
              </a:rPr>
              <a:t>doit</a:t>
            </a:r>
            <a:r>
              <a:rPr lang="fr-CA" sz="3200" dirty="0" smtClean="0">
                <a:latin typeface="Arial" panose="020B0604020202020204" pitchFamily="34" charset="0"/>
                <a:cs typeface="Arial" panose="020B0604020202020204" pitchFamily="34" charset="0"/>
              </a:rPr>
              <a:t> produire une déclaration d’impôt lorsque :</a:t>
            </a:r>
          </a:p>
          <a:p>
            <a:pPr marL="1371600" lvl="2" indent="-457200">
              <a:buFont typeface="Arial" panose="020B0604020202020204" pitchFamily="34" charset="0"/>
              <a:buChar char="•"/>
            </a:pPr>
            <a:r>
              <a:rPr lang="fr-CA" sz="3200" dirty="0" smtClean="0">
                <a:latin typeface="Arial" panose="020B0604020202020204" pitchFamily="34" charset="0"/>
                <a:cs typeface="Arial" panose="020B0604020202020204" pitchFamily="34" charset="0"/>
              </a:rPr>
              <a:t>un impôt est payable pour l’année,</a:t>
            </a:r>
          </a:p>
          <a:p>
            <a:pPr marL="1371600" lvl="2" indent="-457200">
              <a:buFont typeface="Arial" panose="020B0604020202020204" pitchFamily="34" charset="0"/>
              <a:buChar char="•"/>
            </a:pPr>
            <a:r>
              <a:rPr lang="fr-CA" sz="3200" dirty="0" smtClean="0">
                <a:latin typeface="Arial" panose="020B0604020202020204" pitchFamily="34" charset="0"/>
                <a:cs typeface="Arial" panose="020B0604020202020204" pitchFamily="34" charset="0"/>
              </a:rPr>
              <a:t>il a réalisé un gain en capital imposable ou a disposé d’une immobilisation durant l’année, OU</a:t>
            </a:r>
          </a:p>
          <a:p>
            <a:pPr marL="1371600" lvl="2" indent="-457200">
              <a:buFont typeface="Arial" panose="020B0604020202020204" pitchFamily="34" charset="0"/>
              <a:buChar char="•"/>
            </a:pPr>
            <a:r>
              <a:rPr lang="fr-CA" sz="3200" dirty="0" smtClean="0">
                <a:latin typeface="Arial" panose="020B0604020202020204" pitchFamily="34" charset="0"/>
                <a:cs typeface="Arial" panose="020B0604020202020204" pitchFamily="34" charset="0"/>
              </a:rPr>
              <a:t>il a un solde positif en vertu de sa participation au « régime d’accession à la propriété » ou au « régime d’éducation permanente ».</a:t>
            </a:r>
          </a:p>
        </p:txBody>
      </p:sp>
    </p:spTree>
    <p:extLst>
      <p:ext uri="{BB962C8B-B14F-4D97-AF65-F5344CB8AC3E}">
        <p14:creationId xmlns:p14="http://schemas.microsoft.com/office/powerpoint/2010/main" val="359797446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94004" y="2013041"/>
            <a:ext cx="11793195" cy="4031873"/>
          </a:xfrm>
          <a:prstGeom prst="rect">
            <a:avLst/>
          </a:prstGeom>
          <a:noFill/>
        </p:spPr>
        <p:txBody>
          <a:bodyPr wrap="square" rtlCol="0" anchor="ctr">
            <a:spAutoFit/>
          </a:bodyPr>
          <a:lstStyle/>
          <a:p>
            <a:pPr algn="ctr"/>
            <a:r>
              <a:rPr lang="fr-CA" sz="3200" i="1" dirty="0">
                <a:latin typeface="Arial" panose="020B0604020202020204" pitchFamily="34" charset="0"/>
                <a:cs typeface="Arial" panose="020B0604020202020204" pitchFamily="34" charset="0"/>
              </a:rPr>
              <a:t>Particuliers</a:t>
            </a:r>
          </a:p>
          <a:p>
            <a:endParaRPr lang="fr-CA" sz="32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3200" dirty="0" smtClean="0">
                <a:latin typeface="Arial" panose="020B0604020202020204" pitchFamily="34" charset="0"/>
                <a:cs typeface="Arial" panose="020B0604020202020204" pitchFamily="34" charset="0"/>
              </a:rPr>
              <a:t>Un particulier </a:t>
            </a:r>
            <a:r>
              <a:rPr lang="fr-CA" sz="3200" u="sng" dirty="0" smtClean="0">
                <a:latin typeface="Arial" panose="020B0604020202020204" pitchFamily="34" charset="0"/>
                <a:cs typeface="Arial" panose="020B0604020202020204" pitchFamily="34" charset="0"/>
              </a:rPr>
              <a:t>doit</a:t>
            </a:r>
            <a:r>
              <a:rPr lang="fr-CA" sz="3200" dirty="0" smtClean="0">
                <a:latin typeface="Arial" panose="020B0604020202020204" pitchFamily="34" charset="0"/>
                <a:cs typeface="Arial" panose="020B0604020202020204" pitchFamily="34" charset="0"/>
              </a:rPr>
              <a:t> produire une déclaration d’impôt lorsque :</a:t>
            </a:r>
          </a:p>
          <a:p>
            <a:pPr marL="1371600" lvl="2" indent="-457200">
              <a:buFont typeface="Arial" panose="020B0604020202020204" pitchFamily="34" charset="0"/>
              <a:buChar char="•"/>
            </a:pPr>
            <a:r>
              <a:rPr lang="fr-CA" sz="3200" dirty="0">
                <a:latin typeface="Arial" panose="020B0604020202020204" pitchFamily="34" charset="0"/>
                <a:cs typeface="Arial" panose="020B0604020202020204" pitchFamily="34" charset="0"/>
              </a:rPr>
              <a:t>i</a:t>
            </a:r>
            <a:r>
              <a:rPr lang="fr-CA" sz="3200" dirty="0" smtClean="0">
                <a:latin typeface="Arial" panose="020B0604020202020204" pitchFamily="34" charset="0"/>
                <a:cs typeface="Arial" panose="020B0604020202020204" pitchFamily="34" charset="0"/>
              </a:rPr>
              <a:t>l veut bénéficier de certains crédits remboursables (ex : crédit remboursable pour la condition physique), OU</a:t>
            </a:r>
          </a:p>
          <a:p>
            <a:pPr marL="1371600" lvl="2" indent="-457200">
              <a:buFont typeface="Arial" panose="020B0604020202020204" pitchFamily="34" charset="0"/>
              <a:buChar char="•"/>
            </a:pPr>
            <a:r>
              <a:rPr lang="fr-CA" sz="3200" dirty="0">
                <a:latin typeface="Arial" panose="020B0604020202020204" pitchFamily="34" charset="0"/>
                <a:cs typeface="Arial" panose="020B0604020202020204" pitchFamily="34" charset="0"/>
              </a:rPr>
              <a:t>i</a:t>
            </a:r>
            <a:r>
              <a:rPr lang="fr-CA" sz="3200" dirty="0" smtClean="0">
                <a:latin typeface="Arial" panose="020B0604020202020204" pitchFamily="34" charset="0"/>
                <a:cs typeface="Arial" panose="020B0604020202020204" pitchFamily="34" charset="0"/>
              </a:rPr>
              <a:t>l veut recevoir les montants auxquels il a droit en vertu de certains programmes sociaux (ex : allocation canadienne pour enfants, crédit d’impôt pour la TPS).</a:t>
            </a:r>
          </a:p>
        </p:txBody>
      </p:sp>
    </p:spTree>
    <p:extLst>
      <p:ext uri="{BB962C8B-B14F-4D97-AF65-F5344CB8AC3E}">
        <p14:creationId xmlns:p14="http://schemas.microsoft.com/office/powerpoint/2010/main" val="28982130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299103" y="1766821"/>
            <a:ext cx="11412732" cy="4524315"/>
          </a:xfrm>
          <a:prstGeom prst="rect">
            <a:avLst/>
          </a:prstGeom>
          <a:noFill/>
        </p:spPr>
        <p:txBody>
          <a:bodyPr wrap="square" rtlCol="0" anchor="ctr">
            <a:spAutoFit/>
          </a:bodyPr>
          <a:lstStyle/>
          <a:p>
            <a:pPr algn="ctr"/>
            <a:r>
              <a:rPr lang="fr-CA" sz="3200" i="1" dirty="0" smtClean="0">
                <a:latin typeface="Arial" panose="020B0604020202020204" pitchFamily="34" charset="0"/>
                <a:cs typeface="Arial" panose="020B0604020202020204" pitchFamily="34" charset="0"/>
              </a:rPr>
              <a:t>Sociétés</a:t>
            </a:r>
          </a:p>
          <a:p>
            <a:pPr marL="457200" indent="-457200">
              <a:buFont typeface="Arial" panose="020B0604020202020204" pitchFamily="34" charset="0"/>
              <a:buChar char="•"/>
            </a:pPr>
            <a:endParaRPr lang="fr-CA" sz="32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3200" dirty="0" smtClean="0">
                <a:latin typeface="Arial" panose="020B0604020202020204" pitchFamily="34" charset="0"/>
                <a:cs typeface="Arial" panose="020B0604020202020204" pitchFamily="34" charset="0"/>
              </a:rPr>
              <a:t>Une société </a:t>
            </a:r>
            <a:r>
              <a:rPr lang="fr-CA" sz="3200" u="sng" dirty="0" smtClean="0">
                <a:latin typeface="Arial" panose="020B0604020202020204" pitchFamily="34" charset="0"/>
                <a:cs typeface="Arial" panose="020B0604020202020204" pitchFamily="34" charset="0"/>
              </a:rPr>
              <a:t>doit</a:t>
            </a:r>
            <a:r>
              <a:rPr lang="fr-CA" sz="3200" dirty="0" smtClean="0">
                <a:latin typeface="Arial" panose="020B0604020202020204" pitchFamily="34" charset="0"/>
                <a:cs typeface="Arial" panose="020B0604020202020204" pitchFamily="34" charset="0"/>
              </a:rPr>
              <a:t> produire une déclaration d’impôt lorsque :</a:t>
            </a:r>
          </a:p>
          <a:p>
            <a:pPr marL="1371600" lvl="2" indent="-457200">
              <a:buFont typeface="Arial" panose="020B0604020202020204" pitchFamily="34" charset="0"/>
              <a:buChar char="•"/>
            </a:pPr>
            <a:r>
              <a:rPr lang="fr-CA" sz="3200" dirty="0" smtClean="0">
                <a:latin typeface="Arial" panose="020B0604020202020204" pitchFamily="34" charset="0"/>
                <a:cs typeface="Arial" panose="020B0604020202020204" pitchFamily="34" charset="0"/>
              </a:rPr>
              <a:t>un impôt est payable pour l’année (ou le serait si ce n’était pour une convention fiscale),</a:t>
            </a:r>
          </a:p>
          <a:p>
            <a:pPr marL="1371600" lvl="2" indent="-457200">
              <a:buFont typeface="Arial" panose="020B0604020202020204" pitchFamily="34" charset="0"/>
              <a:buChar char="•"/>
            </a:pPr>
            <a:r>
              <a:rPr lang="fr-CA" sz="3200" dirty="0" smtClean="0">
                <a:latin typeface="Arial" panose="020B0604020202020204" pitchFamily="34" charset="0"/>
                <a:cs typeface="Arial" panose="020B0604020202020204" pitchFamily="34" charset="0"/>
              </a:rPr>
              <a:t>elle réside au Canada, </a:t>
            </a:r>
          </a:p>
          <a:p>
            <a:pPr marL="1371600" lvl="2" indent="-457200">
              <a:buFont typeface="Arial" panose="020B0604020202020204" pitchFamily="34" charset="0"/>
              <a:buChar char="•"/>
            </a:pPr>
            <a:r>
              <a:rPr lang="fr-CA" sz="3200" dirty="0">
                <a:latin typeface="Arial" panose="020B0604020202020204" pitchFamily="34" charset="0"/>
                <a:cs typeface="Arial" panose="020B0604020202020204" pitchFamily="34" charset="0"/>
              </a:rPr>
              <a:t>e</a:t>
            </a:r>
            <a:r>
              <a:rPr lang="fr-CA" sz="3200" dirty="0" smtClean="0">
                <a:latin typeface="Arial" panose="020B0604020202020204" pitchFamily="34" charset="0"/>
                <a:cs typeface="Arial" panose="020B0604020202020204" pitchFamily="34" charset="0"/>
              </a:rPr>
              <a:t>lle exploite une entreprise au Canada,</a:t>
            </a:r>
          </a:p>
          <a:p>
            <a:pPr marL="1371600" lvl="2" indent="-457200">
              <a:buFont typeface="Arial" panose="020B0604020202020204" pitchFamily="34" charset="0"/>
              <a:buChar char="•"/>
            </a:pPr>
            <a:r>
              <a:rPr lang="fr-CA" sz="3200" dirty="0">
                <a:latin typeface="Arial" panose="020B0604020202020204" pitchFamily="34" charset="0"/>
                <a:cs typeface="Arial" panose="020B0604020202020204" pitchFamily="34" charset="0"/>
              </a:rPr>
              <a:t>e</a:t>
            </a:r>
            <a:r>
              <a:rPr lang="fr-CA" sz="3200" dirty="0" smtClean="0">
                <a:latin typeface="Arial" panose="020B0604020202020204" pitchFamily="34" charset="0"/>
                <a:cs typeface="Arial" panose="020B0604020202020204" pitchFamily="34" charset="0"/>
              </a:rPr>
              <a:t>lle réalise un gain en capital imposable, OU</a:t>
            </a:r>
          </a:p>
          <a:p>
            <a:pPr marL="1371600" lvl="2" indent="-457200">
              <a:buFont typeface="Arial" panose="020B0604020202020204" pitchFamily="34" charset="0"/>
              <a:buChar char="•"/>
            </a:pPr>
            <a:r>
              <a:rPr lang="fr-CA" sz="3200" dirty="0">
                <a:latin typeface="Arial" panose="020B0604020202020204" pitchFamily="34" charset="0"/>
                <a:cs typeface="Arial" panose="020B0604020202020204" pitchFamily="34" charset="0"/>
              </a:rPr>
              <a:t>e</a:t>
            </a:r>
            <a:r>
              <a:rPr lang="fr-CA" sz="3200" dirty="0" smtClean="0">
                <a:latin typeface="Arial" panose="020B0604020202020204" pitchFamily="34" charset="0"/>
                <a:cs typeface="Arial" panose="020B0604020202020204" pitchFamily="34" charset="0"/>
              </a:rPr>
              <a:t>lle dispose d’un bien canadien imposable.</a:t>
            </a:r>
          </a:p>
        </p:txBody>
      </p:sp>
    </p:spTree>
    <p:extLst>
      <p:ext uri="{BB962C8B-B14F-4D97-AF65-F5344CB8AC3E}">
        <p14:creationId xmlns:p14="http://schemas.microsoft.com/office/powerpoint/2010/main" val="66883452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390428" y="2777343"/>
            <a:ext cx="11412732" cy="2554545"/>
          </a:xfrm>
          <a:prstGeom prst="rect">
            <a:avLst/>
          </a:prstGeom>
          <a:noFill/>
        </p:spPr>
        <p:txBody>
          <a:bodyPr wrap="square" rtlCol="0" anchor="ctr">
            <a:spAutoFit/>
          </a:bodyPr>
          <a:lstStyle/>
          <a:p>
            <a:pPr algn="ctr"/>
            <a:r>
              <a:rPr lang="fr-CA" sz="3200" i="1" dirty="0" smtClean="0">
                <a:latin typeface="Arial" panose="020B0604020202020204" pitchFamily="34" charset="0"/>
                <a:cs typeface="Arial" panose="020B0604020202020204" pitchFamily="34" charset="0"/>
              </a:rPr>
              <a:t>Mise en demeure de l’ARC</a:t>
            </a:r>
          </a:p>
          <a:p>
            <a:pPr marL="457200" indent="-457200">
              <a:buFont typeface="Arial" panose="020B0604020202020204" pitchFamily="34" charset="0"/>
              <a:buChar char="•"/>
            </a:pPr>
            <a:endParaRPr lang="fr-CA" sz="32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3200" dirty="0" smtClean="0">
                <a:latin typeface="Arial" panose="020B0604020202020204" pitchFamily="34" charset="0"/>
                <a:cs typeface="Arial" panose="020B0604020202020204" pitchFamily="34" charset="0"/>
              </a:rPr>
              <a:t>Toute personne </a:t>
            </a:r>
            <a:r>
              <a:rPr lang="fr-CA" sz="3200" u="sng" dirty="0" smtClean="0">
                <a:latin typeface="Arial" panose="020B0604020202020204" pitchFamily="34" charset="0"/>
                <a:cs typeface="Arial" panose="020B0604020202020204" pitchFamily="34" charset="0"/>
              </a:rPr>
              <a:t>doit</a:t>
            </a:r>
            <a:r>
              <a:rPr lang="fr-CA" sz="3200" dirty="0" smtClean="0">
                <a:latin typeface="Arial" panose="020B0604020202020204" pitchFamily="34" charset="0"/>
                <a:cs typeface="Arial" panose="020B0604020202020204" pitchFamily="34" charset="0"/>
              </a:rPr>
              <a:t> produire une déclaration d’impôt (peu importe les règles précédentes) sur </a:t>
            </a:r>
            <a:r>
              <a:rPr lang="fr-CA" sz="3200" b="1" dirty="0" smtClean="0">
                <a:latin typeface="Arial" panose="020B0604020202020204" pitchFamily="34" charset="0"/>
                <a:cs typeface="Arial" panose="020B0604020202020204" pitchFamily="34" charset="0"/>
              </a:rPr>
              <a:t>mise en demeure </a:t>
            </a:r>
            <a:r>
              <a:rPr lang="fr-CA" sz="3200" dirty="0" smtClean="0">
                <a:latin typeface="Arial" panose="020B0604020202020204" pitchFamily="34" charset="0"/>
                <a:cs typeface="Arial" panose="020B0604020202020204" pitchFamily="34" charset="0"/>
              </a:rPr>
              <a:t>de l’ARC et dans un </a:t>
            </a:r>
            <a:r>
              <a:rPr lang="fr-CA" sz="3200" b="1" dirty="0" smtClean="0">
                <a:latin typeface="Arial" panose="020B0604020202020204" pitchFamily="34" charset="0"/>
                <a:cs typeface="Arial" panose="020B0604020202020204" pitchFamily="34" charset="0"/>
              </a:rPr>
              <a:t>délai raisonnable </a:t>
            </a:r>
            <a:r>
              <a:rPr lang="fr-CA" sz="3200" dirty="0" smtClean="0">
                <a:latin typeface="Arial" panose="020B0604020202020204" pitchFamily="34" charset="0"/>
                <a:cs typeface="Arial" panose="020B0604020202020204" pitchFamily="34" charset="0"/>
              </a:rPr>
              <a:t>(para. 150(2)).</a:t>
            </a:r>
          </a:p>
        </p:txBody>
      </p:sp>
    </p:spTree>
    <p:extLst>
      <p:ext uri="{BB962C8B-B14F-4D97-AF65-F5344CB8AC3E}">
        <p14:creationId xmlns:p14="http://schemas.microsoft.com/office/powerpoint/2010/main" val="232240569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270787" y="1594107"/>
            <a:ext cx="11801572" cy="4955203"/>
          </a:xfrm>
          <a:prstGeom prst="rect">
            <a:avLst/>
          </a:prstGeom>
          <a:noFill/>
        </p:spPr>
        <p:txBody>
          <a:bodyPr wrap="square" rtlCol="0" anchor="ctr">
            <a:spAutoFit/>
          </a:bodyPr>
          <a:lstStyle/>
          <a:p>
            <a:pPr algn="ctr"/>
            <a:r>
              <a:rPr lang="fr-CA" sz="3200" i="1" dirty="0" smtClean="0">
                <a:latin typeface="Arial" panose="020B0604020202020204" pitchFamily="34" charset="0"/>
                <a:cs typeface="Arial" panose="020B0604020202020204" pitchFamily="34" charset="0"/>
              </a:rPr>
              <a:t>Transmission électronique</a:t>
            </a:r>
          </a:p>
          <a:p>
            <a:endParaRPr lang="fr-CA" sz="32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Une déclaration </a:t>
            </a:r>
            <a:r>
              <a:rPr lang="fr-CA" sz="2800" u="sng" dirty="0" smtClean="0">
                <a:latin typeface="Arial" panose="020B0604020202020204" pitchFamily="34" charset="0"/>
                <a:cs typeface="Arial" panose="020B0604020202020204" pitchFamily="34" charset="0"/>
              </a:rPr>
              <a:t>peut</a:t>
            </a:r>
            <a:r>
              <a:rPr lang="fr-CA" sz="2800" dirty="0" smtClean="0">
                <a:latin typeface="Arial" panose="020B0604020202020204" pitchFamily="34" charset="0"/>
                <a:cs typeface="Arial" panose="020B0604020202020204" pitchFamily="34" charset="0"/>
              </a:rPr>
              <a:t> être produite par voie électronique si certains critères sont rencontrés (art. 150.1).</a:t>
            </a:r>
          </a:p>
          <a:p>
            <a:pPr marL="457200" indent="-4572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Elle est réputée être produite le jour où l’ARC en accuse réception.</a:t>
            </a:r>
          </a:p>
          <a:p>
            <a:pPr marL="457200" indent="-4572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Les « spécialistes en déclarations » </a:t>
            </a:r>
            <a:r>
              <a:rPr lang="fr-CA" sz="2800" u="sng" dirty="0" smtClean="0">
                <a:latin typeface="Arial" panose="020B0604020202020204" pitchFamily="34" charset="0"/>
                <a:cs typeface="Arial" panose="020B0604020202020204" pitchFamily="34" charset="0"/>
              </a:rPr>
              <a:t>doivent</a:t>
            </a:r>
            <a:r>
              <a:rPr lang="fr-CA" sz="2800" dirty="0" smtClean="0">
                <a:latin typeface="Arial" panose="020B0604020202020204" pitchFamily="34" charset="0"/>
                <a:cs typeface="Arial" panose="020B0604020202020204" pitchFamily="34" charset="0"/>
              </a:rPr>
              <a:t> produire les déclarations qu’ils préparent par voie électronique.</a:t>
            </a:r>
          </a:p>
          <a:p>
            <a:pPr marL="457200" indent="-4572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 Spécialistes en déclarations » : 10+ déclarations par année (comme travail rémunéré)</a:t>
            </a:r>
          </a:p>
          <a:p>
            <a:pPr marL="457200" indent="-4572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Il y a des pénalités pour les spécialistes en déclaration qui ne se conforment pas à la loi.</a:t>
            </a:r>
          </a:p>
        </p:txBody>
      </p:sp>
    </p:spTree>
    <p:extLst>
      <p:ext uri="{BB962C8B-B14F-4D97-AF65-F5344CB8AC3E}">
        <p14:creationId xmlns:p14="http://schemas.microsoft.com/office/powerpoint/2010/main" val="175505019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588" y="1845146"/>
            <a:ext cx="12190412" cy="4508927"/>
          </a:xfrm>
          <a:prstGeom prst="rect">
            <a:avLst/>
          </a:prstGeom>
          <a:noFill/>
        </p:spPr>
        <p:txBody>
          <a:bodyPr wrap="square" rtlCol="0" anchor="ctr">
            <a:spAutoFit/>
          </a:bodyPr>
          <a:lstStyle/>
          <a:p>
            <a:pPr algn="ctr"/>
            <a:r>
              <a:rPr lang="fr-CA" sz="3200" i="1" dirty="0" smtClean="0">
                <a:latin typeface="Arial" panose="020B0604020202020204" pitchFamily="34" charset="0"/>
                <a:cs typeface="Arial" panose="020B0604020202020204" pitchFamily="34" charset="0"/>
              </a:rPr>
              <a:t>Date d’échéance de production</a:t>
            </a:r>
          </a:p>
          <a:p>
            <a:endParaRPr lang="fr-CA" sz="30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2500" dirty="0" smtClean="0">
                <a:latin typeface="Arial" panose="020B0604020202020204" pitchFamily="34" charset="0"/>
                <a:cs typeface="Arial" panose="020B0604020202020204" pitchFamily="34" charset="0"/>
              </a:rPr>
              <a:t>Société : dans les </a:t>
            </a:r>
            <a:r>
              <a:rPr lang="fr-CA" sz="2500" b="1" dirty="0" smtClean="0">
                <a:latin typeface="Arial" panose="020B0604020202020204" pitchFamily="34" charset="0"/>
                <a:cs typeface="Arial" panose="020B0604020202020204" pitchFamily="34" charset="0"/>
              </a:rPr>
              <a:t>6 mois </a:t>
            </a:r>
            <a:r>
              <a:rPr lang="fr-CA" sz="2500" dirty="0" smtClean="0">
                <a:latin typeface="Arial" panose="020B0604020202020204" pitchFamily="34" charset="0"/>
                <a:cs typeface="Arial" panose="020B0604020202020204" pitchFamily="34" charset="0"/>
              </a:rPr>
              <a:t>suivant la fin de l’année d’imposition (Formulaire T2)</a:t>
            </a:r>
          </a:p>
          <a:p>
            <a:pPr marL="457200" indent="-457200">
              <a:buFont typeface="Arial" panose="020B0604020202020204" pitchFamily="34" charset="0"/>
              <a:buChar char="•"/>
            </a:pPr>
            <a:r>
              <a:rPr lang="fr-CA" sz="2500" dirty="0" smtClean="0">
                <a:latin typeface="Arial" panose="020B0604020202020204" pitchFamily="34" charset="0"/>
                <a:cs typeface="Arial" panose="020B0604020202020204" pitchFamily="34" charset="0"/>
              </a:rPr>
              <a:t>Particulier : </a:t>
            </a:r>
          </a:p>
          <a:p>
            <a:pPr marL="1371600" lvl="2" indent="-457200">
              <a:buFont typeface="Courier New" panose="02070309020205020404" pitchFamily="49" charset="0"/>
              <a:buChar char="o"/>
            </a:pPr>
            <a:r>
              <a:rPr lang="fr-CA" sz="2500" dirty="0" smtClean="0">
                <a:latin typeface="Arial" panose="020B0604020202020204" pitchFamily="34" charset="0"/>
                <a:cs typeface="Arial" panose="020B0604020202020204" pitchFamily="34" charset="0"/>
              </a:rPr>
              <a:t>au plus tard le </a:t>
            </a:r>
            <a:r>
              <a:rPr lang="fr-CA" sz="2500" b="1" dirty="0" smtClean="0">
                <a:latin typeface="Arial" panose="020B0604020202020204" pitchFamily="34" charset="0"/>
                <a:cs typeface="Arial" panose="020B0604020202020204" pitchFamily="34" charset="0"/>
              </a:rPr>
              <a:t>30 avril </a:t>
            </a:r>
            <a:r>
              <a:rPr lang="fr-CA" sz="2500" dirty="0" smtClean="0">
                <a:latin typeface="Arial" panose="020B0604020202020204" pitchFamily="34" charset="0"/>
                <a:cs typeface="Arial" panose="020B0604020202020204" pitchFamily="34" charset="0"/>
              </a:rPr>
              <a:t>de l’année suivant la fin de l’année d’imposition (Formulaire T3) OU</a:t>
            </a:r>
          </a:p>
          <a:p>
            <a:pPr marL="1371600" lvl="2" indent="-457200">
              <a:buFont typeface="Courier New" panose="02070309020205020404" pitchFamily="49" charset="0"/>
              <a:buChar char="o"/>
            </a:pPr>
            <a:r>
              <a:rPr lang="fr-CA" sz="2500" dirty="0">
                <a:latin typeface="Arial" panose="020B0604020202020204" pitchFamily="34" charset="0"/>
                <a:cs typeface="Arial" panose="020B0604020202020204" pitchFamily="34" charset="0"/>
              </a:rPr>
              <a:t>a</a:t>
            </a:r>
            <a:r>
              <a:rPr lang="fr-CA" sz="2500" dirty="0" smtClean="0">
                <a:latin typeface="Arial" panose="020B0604020202020204" pitchFamily="34" charset="0"/>
                <a:cs typeface="Arial" panose="020B0604020202020204" pitchFamily="34" charset="0"/>
              </a:rPr>
              <a:t>u plus tard le </a:t>
            </a:r>
            <a:r>
              <a:rPr lang="fr-CA" sz="2500" b="1" dirty="0" smtClean="0">
                <a:latin typeface="Arial" panose="020B0604020202020204" pitchFamily="34" charset="0"/>
                <a:cs typeface="Arial" panose="020B0604020202020204" pitchFamily="34" charset="0"/>
              </a:rPr>
              <a:t>15 juin </a:t>
            </a:r>
            <a:r>
              <a:rPr lang="fr-CA" sz="2500" dirty="0">
                <a:latin typeface="Arial" panose="020B0604020202020204" pitchFamily="34" charset="0"/>
                <a:cs typeface="Arial" panose="020B0604020202020204" pitchFamily="34" charset="0"/>
              </a:rPr>
              <a:t>de l’année suivant la fin de l’année d’imposition </a:t>
            </a:r>
            <a:r>
              <a:rPr lang="fr-CA" sz="2500" dirty="0" smtClean="0">
                <a:latin typeface="Arial" panose="020B0604020202020204" pitchFamily="34" charset="0"/>
                <a:cs typeface="Arial" panose="020B0604020202020204" pitchFamily="34" charset="0"/>
              </a:rPr>
              <a:t>si le particulier exploite une entreprise (autre qu’un abri fiscal) (Formulaire T1)</a:t>
            </a:r>
          </a:p>
          <a:p>
            <a:pPr marL="1371600" lvl="2" indent="-457200">
              <a:buFont typeface="Courier New" panose="02070309020205020404" pitchFamily="49" charset="0"/>
              <a:buChar char="o"/>
            </a:pPr>
            <a:r>
              <a:rPr lang="fr-CA" sz="2500" dirty="0">
                <a:latin typeface="Arial" panose="020B0604020202020204" pitchFamily="34" charset="0"/>
                <a:cs typeface="Arial" panose="020B0604020202020204" pitchFamily="34" charset="0"/>
              </a:rPr>
              <a:t>au plus tard le </a:t>
            </a:r>
            <a:r>
              <a:rPr lang="fr-CA" sz="2500" b="1" dirty="0">
                <a:latin typeface="Arial" panose="020B0604020202020204" pitchFamily="34" charset="0"/>
                <a:cs typeface="Arial" panose="020B0604020202020204" pitchFamily="34" charset="0"/>
              </a:rPr>
              <a:t>15 juin </a:t>
            </a:r>
            <a:r>
              <a:rPr lang="fr-CA" sz="2500" dirty="0">
                <a:latin typeface="Arial" panose="020B0604020202020204" pitchFamily="34" charset="0"/>
                <a:cs typeface="Arial" panose="020B0604020202020204" pitchFamily="34" charset="0"/>
              </a:rPr>
              <a:t>de l’année suivant la fin de l’année d’imposition si le </a:t>
            </a:r>
            <a:r>
              <a:rPr lang="fr-CA" sz="2500" dirty="0" smtClean="0">
                <a:latin typeface="Arial" panose="020B0604020202020204" pitchFamily="34" charset="0"/>
                <a:cs typeface="Arial" panose="020B0604020202020204" pitchFamily="34" charset="0"/>
              </a:rPr>
              <a:t>conjoint du particulier </a:t>
            </a:r>
            <a:r>
              <a:rPr lang="fr-CA" sz="2500" dirty="0">
                <a:latin typeface="Arial" panose="020B0604020202020204" pitchFamily="34" charset="0"/>
                <a:cs typeface="Arial" panose="020B0604020202020204" pitchFamily="34" charset="0"/>
              </a:rPr>
              <a:t>exploite une entreprise (autre qu’un abri fiscal) (Formulaire T1</a:t>
            </a:r>
            <a:r>
              <a:rPr lang="fr-CA" sz="2500" dirty="0" smtClean="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387472603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588" y="1652789"/>
            <a:ext cx="12190412" cy="4893647"/>
          </a:xfrm>
          <a:prstGeom prst="rect">
            <a:avLst/>
          </a:prstGeom>
          <a:noFill/>
        </p:spPr>
        <p:txBody>
          <a:bodyPr wrap="square" rtlCol="0" anchor="ctr">
            <a:spAutoFit/>
          </a:bodyPr>
          <a:lstStyle/>
          <a:p>
            <a:pPr algn="ctr"/>
            <a:r>
              <a:rPr lang="fr-CA" sz="3200" i="1" dirty="0" smtClean="0">
                <a:latin typeface="Arial" panose="020B0604020202020204" pitchFamily="34" charset="0"/>
                <a:cs typeface="Arial" panose="020B0604020202020204" pitchFamily="34" charset="0"/>
              </a:rPr>
              <a:t>Date d’échéance de production</a:t>
            </a:r>
          </a:p>
          <a:p>
            <a:endParaRPr lang="fr-CA" sz="30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2500" dirty="0" smtClean="0">
                <a:latin typeface="Arial" panose="020B0604020202020204" pitchFamily="34" charset="0"/>
                <a:cs typeface="Arial" panose="020B0604020202020204" pitchFamily="34" charset="0"/>
              </a:rPr>
              <a:t>Personne décédée : (Formulaire T1)</a:t>
            </a:r>
          </a:p>
          <a:p>
            <a:pPr marL="1371600" lvl="2" indent="-457200">
              <a:buFont typeface="Courier New" panose="02070309020205020404" pitchFamily="49" charset="0"/>
              <a:buChar char="o"/>
            </a:pPr>
            <a:r>
              <a:rPr lang="fr-CA" sz="2500" dirty="0">
                <a:latin typeface="Arial" panose="020B0604020202020204" pitchFamily="34" charset="0"/>
                <a:cs typeface="Arial" panose="020B0604020202020204" pitchFamily="34" charset="0"/>
              </a:rPr>
              <a:t>s</a:t>
            </a:r>
            <a:r>
              <a:rPr lang="fr-CA" sz="2500" dirty="0" smtClean="0">
                <a:latin typeface="Arial" panose="020B0604020202020204" pitchFamily="34" charset="0"/>
                <a:cs typeface="Arial" panose="020B0604020202020204" pitchFamily="34" charset="0"/>
              </a:rPr>
              <a:t>i elle décède entre le 1</a:t>
            </a:r>
            <a:r>
              <a:rPr lang="fr-CA" sz="2500" baseline="30000" dirty="0" smtClean="0">
                <a:latin typeface="Arial" panose="020B0604020202020204" pitchFamily="34" charset="0"/>
                <a:cs typeface="Arial" panose="020B0604020202020204" pitchFamily="34" charset="0"/>
              </a:rPr>
              <a:t>er</a:t>
            </a:r>
            <a:r>
              <a:rPr lang="fr-CA" sz="2500" dirty="0" smtClean="0">
                <a:latin typeface="Arial" panose="020B0604020202020204" pitchFamily="34" charset="0"/>
                <a:cs typeface="Arial" panose="020B0604020202020204" pitchFamily="34" charset="0"/>
              </a:rPr>
              <a:t> janvier et le 31 octobre : date habituelle selon les règles précédentes,</a:t>
            </a:r>
          </a:p>
          <a:p>
            <a:pPr marL="1371600" lvl="2" indent="-457200">
              <a:buFont typeface="Courier New" panose="02070309020205020404" pitchFamily="49" charset="0"/>
              <a:buChar char="o"/>
            </a:pPr>
            <a:r>
              <a:rPr lang="fr-CA" sz="2500" dirty="0" smtClean="0">
                <a:latin typeface="Arial" panose="020B0604020202020204" pitchFamily="34" charset="0"/>
                <a:cs typeface="Arial" panose="020B0604020202020204" pitchFamily="34" charset="0"/>
              </a:rPr>
              <a:t>si elle décède entre le 1</a:t>
            </a:r>
            <a:r>
              <a:rPr lang="fr-CA" sz="2500" baseline="30000" dirty="0" smtClean="0">
                <a:latin typeface="Arial" panose="020B0604020202020204" pitchFamily="34" charset="0"/>
                <a:cs typeface="Arial" panose="020B0604020202020204" pitchFamily="34" charset="0"/>
              </a:rPr>
              <a:t>er</a:t>
            </a:r>
            <a:r>
              <a:rPr lang="fr-CA" sz="2500" dirty="0" smtClean="0">
                <a:latin typeface="Arial" panose="020B0604020202020204" pitchFamily="34" charset="0"/>
                <a:cs typeface="Arial" panose="020B0604020202020204" pitchFamily="34" charset="0"/>
              </a:rPr>
              <a:t> novembre et la date d’échéance de production : la plus tardive des dates suivantes…</a:t>
            </a:r>
          </a:p>
          <a:p>
            <a:pPr marL="2286000" lvl="4" indent="-457200">
              <a:buFont typeface="+mj-lt"/>
              <a:buAutoNum type="alphaLcParenR"/>
            </a:pPr>
            <a:r>
              <a:rPr lang="fr-CA" sz="2500" dirty="0" smtClean="0">
                <a:latin typeface="Arial" panose="020B0604020202020204" pitchFamily="34" charset="0"/>
                <a:cs typeface="Arial" panose="020B0604020202020204" pitchFamily="34" charset="0"/>
              </a:rPr>
              <a:t>la date habituelle à laquelle elle doit produire sa déclaration OU</a:t>
            </a:r>
          </a:p>
          <a:p>
            <a:pPr marL="2286000" lvl="4" indent="-457200">
              <a:buFont typeface="+mj-lt"/>
              <a:buAutoNum type="alphaLcParenR"/>
            </a:pPr>
            <a:r>
              <a:rPr lang="fr-CA" sz="2500" dirty="0">
                <a:latin typeface="Arial" panose="020B0604020202020204" pitchFamily="34" charset="0"/>
                <a:cs typeface="Arial" panose="020B0604020202020204" pitchFamily="34" charset="0"/>
              </a:rPr>
              <a:t>d</a:t>
            </a:r>
            <a:r>
              <a:rPr lang="fr-CA" sz="2500" dirty="0" smtClean="0">
                <a:latin typeface="Arial" panose="020B0604020202020204" pitchFamily="34" charset="0"/>
                <a:cs typeface="Arial" panose="020B0604020202020204" pitchFamily="34" charset="0"/>
              </a:rPr>
              <a:t>ans les 6 mois suivant la date du décès,</a:t>
            </a:r>
          </a:p>
          <a:p>
            <a:pPr marL="1371600" lvl="2" indent="-457200">
              <a:buFont typeface="Courier New" panose="02070309020205020404" pitchFamily="49" charset="0"/>
              <a:buChar char="o"/>
            </a:pPr>
            <a:r>
              <a:rPr lang="fr-CA" sz="2500" dirty="0">
                <a:latin typeface="Arial" panose="020B0604020202020204" pitchFamily="34" charset="0"/>
                <a:cs typeface="Arial" panose="020B0604020202020204" pitchFamily="34" charset="0"/>
              </a:rPr>
              <a:t>s</a:t>
            </a:r>
            <a:r>
              <a:rPr lang="fr-CA" sz="2500" dirty="0" smtClean="0">
                <a:latin typeface="Arial" panose="020B0604020202020204" pitchFamily="34" charset="0"/>
                <a:cs typeface="Arial" panose="020B0604020202020204" pitchFamily="34" charset="0"/>
              </a:rPr>
              <a:t>i elle a une « déclaration distincte » à produire, soit un an après la date du décès OU 90 jours après la date de l’avis de cotisation de la déclaration de revenus habituelle.</a:t>
            </a:r>
          </a:p>
        </p:txBody>
      </p:sp>
    </p:spTree>
    <p:extLst>
      <p:ext uri="{BB962C8B-B14F-4D97-AF65-F5344CB8AC3E}">
        <p14:creationId xmlns:p14="http://schemas.microsoft.com/office/powerpoint/2010/main" val="403660500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961918" y="1987404"/>
            <a:ext cx="10269751" cy="4031873"/>
          </a:xfrm>
          <a:prstGeom prst="rect">
            <a:avLst/>
          </a:prstGeom>
          <a:noFill/>
        </p:spPr>
        <p:txBody>
          <a:bodyPr wrap="square" rtlCol="0" anchor="ctr">
            <a:spAutoFit/>
          </a:bodyPr>
          <a:lstStyle/>
          <a:p>
            <a:pPr algn="ctr"/>
            <a:r>
              <a:rPr lang="fr-CA" sz="3200" b="1" dirty="0" smtClean="0">
                <a:latin typeface="Arial" panose="020B0604020202020204" pitchFamily="34" charset="0"/>
                <a:cs typeface="Arial" panose="020B0604020202020204" pitchFamily="34" charset="0"/>
              </a:rPr>
              <a:t>EXEMPLE 1</a:t>
            </a:r>
            <a:endParaRPr lang="fr-CA" sz="3200" dirty="0" smtClean="0">
              <a:latin typeface="Arial" panose="020B0604020202020204" pitchFamily="34" charset="0"/>
              <a:cs typeface="Arial" panose="020B0604020202020204" pitchFamily="34" charset="0"/>
            </a:endParaRPr>
          </a:p>
          <a:p>
            <a:endParaRPr lang="fr-CA" sz="3200" dirty="0" smtClean="0">
              <a:latin typeface="Arial" panose="020B0604020202020204" pitchFamily="34" charset="0"/>
              <a:cs typeface="Arial" panose="020B0604020202020204" pitchFamily="34" charset="0"/>
            </a:endParaRPr>
          </a:p>
          <a:p>
            <a:r>
              <a:rPr lang="fr-CA" sz="3200" dirty="0" smtClean="0">
                <a:latin typeface="Arial" panose="020B0604020202020204" pitchFamily="34" charset="0"/>
                <a:cs typeface="Arial" panose="020B0604020202020204" pitchFamily="34" charset="0"/>
              </a:rPr>
              <a:t>Un particulier qui n’exploite pas une entreprise décède le 30 septembre 2018.</a:t>
            </a:r>
          </a:p>
          <a:p>
            <a:endParaRPr lang="fr-CA" sz="3200" dirty="0">
              <a:latin typeface="Arial" panose="020B0604020202020204" pitchFamily="34" charset="0"/>
              <a:cs typeface="Arial" panose="020B0604020202020204" pitchFamily="34" charset="0"/>
            </a:endParaRPr>
          </a:p>
          <a:p>
            <a:r>
              <a:rPr lang="fr-CA" sz="3200" i="1" dirty="0" smtClean="0">
                <a:latin typeface="Arial" panose="020B0604020202020204" pitchFamily="34" charset="0"/>
                <a:cs typeface="Arial" panose="020B0604020202020204" pitchFamily="34" charset="0"/>
              </a:rPr>
              <a:t> Avant quelle date doit sa déclaration de revenus (pour la période du 1</a:t>
            </a:r>
            <a:r>
              <a:rPr lang="fr-CA" sz="3200" i="1" baseline="30000" dirty="0" smtClean="0">
                <a:latin typeface="Arial" panose="020B0604020202020204" pitchFamily="34" charset="0"/>
                <a:cs typeface="Arial" panose="020B0604020202020204" pitchFamily="34" charset="0"/>
              </a:rPr>
              <a:t>er</a:t>
            </a:r>
            <a:r>
              <a:rPr lang="fr-CA" sz="3200" i="1" dirty="0" smtClean="0">
                <a:latin typeface="Arial" panose="020B0604020202020204" pitchFamily="34" charset="0"/>
                <a:cs typeface="Arial" panose="020B0604020202020204" pitchFamily="34" charset="0"/>
              </a:rPr>
              <a:t> janvier au 30 septembre 2018) être produite?</a:t>
            </a:r>
          </a:p>
        </p:txBody>
      </p:sp>
    </p:spTree>
    <p:extLst>
      <p:ext uri="{BB962C8B-B14F-4D97-AF65-F5344CB8AC3E}">
        <p14:creationId xmlns:p14="http://schemas.microsoft.com/office/powerpoint/2010/main" val="350182545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961918" y="1953220"/>
            <a:ext cx="10269751" cy="4031873"/>
          </a:xfrm>
          <a:prstGeom prst="rect">
            <a:avLst/>
          </a:prstGeom>
          <a:noFill/>
        </p:spPr>
        <p:txBody>
          <a:bodyPr wrap="square" rtlCol="0" anchor="ctr">
            <a:spAutoFit/>
          </a:bodyPr>
          <a:lstStyle/>
          <a:p>
            <a:pPr algn="ctr"/>
            <a:r>
              <a:rPr lang="fr-CA" sz="3200" b="1" dirty="0" smtClean="0">
                <a:latin typeface="Arial" panose="020B0604020202020204" pitchFamily="34" charset="0"/>
                <a:cs typeface="Arial" panose="020B0604020202020204" pitchFamily="34" charset="0"/>
              </a:rPr>
              <a:t>EXEMPLE 2</a:t>
            </a:r>
            <a:endParaRPr lang="fr-CA" sz="3200" dirty="0" smtClean="0">
              <a:latin typeface="Arial" panose="020B0604020202020204" pitchFamily="34" charset="0"/>
              <a:cs typeface="Arial" panose="020B0604020202020204" pitchFamily="34" charset="0"/>
            </a:endParaRPr>
          </a:p>
          <a:p>
            <a:endParaRPr lang="fr-CA" sz="3200" dirty="0" smtClean="0">
              <a:latin typeface="Arial" panose="020B0604020202020204" pitchFamily="34" charset="0"/>
              <a:cs typeface="Arial" panose="020B0604020202020204" pitchFamily="34" charset="0"/>
            </a:endParaRPr>
          </a:p>
          <a:p>
            <a:r>
              <a:rPr lang="fr-CA" sz="3200" dirty="0" smtClean="0">
                <a:latin typeface="Arial" panose="020B0604020202020204" pitchFamily="34" charset="0"/>
                <a:cs typeface="Arial" panose="020B0604020202020204" pitchFamily="34" charset="0"/>
              </a:rPr>
              <a:t>Un particulier qui exploite une entreprise décède le 20 décembre 2018.</a:t>
            </a:r>
          </a:p>
          <a:p>
            <a:endParaRPr lang="fr-CA" sz="3200" dirty="0">
              <a:latin typeface="Arial" panose="020B0604020202020204" pitchFamily="34" charset="0"/>
              <a:cs typeface="Arial" panose="020B0604020202020204" pitchFamily="34" charset="0"/>
            </a:endParaRPr>
          </a:p>
          <a:p>
            <a:r>
              <a:rPr lang="fr-CA" sz="3200" i="1" dirty="0" smtClean="0">
                <a:latin typeface="Arial" panose="020B0604020202020204" pitchFamily="34" charset="0"/>
                <a:cs typeface="Arial" panose="020B0604020202020204" pitchFamily="34" charset="0"/>
              </a:rPr>
              <a:t> Avant quelle date doit sa déclaration de revenus (pour la période du 1</a:t>
            </a:r>
            <a:r>
              <a:rPr lang="fr-CA" sz="3200" i="1" baseline="30000" dirty="0" smtClean="0">
                <a:latin typeface="Arial" panose="020B0604020202020204" pitchFamily="34" charset="0"/>
                <a:cs typeface="Arial" panose="020B0604020202020204" pitchFamily="34" charset="0"/>
              </a:rPr>
              <a:t>er</a:t>
            </a:r>
            <a:r>
              <a:rPr lang="fr-CA" sz="3200" i="1" dirty="0" smtClean="0">
                <a:latin typeface="Arial" panose="020B0604020202020204" pitchFamily="34" charset="0"/>
                <a:cs typeface="Arial" panose="020B0604020202020204" pitchFamily="34" charset="0"/>
              </a:rPr>
              <a:t> janvier au 20 décembre 2018) être produite?</a:t>
            </a:r>
          </a:p>
        </p:txBody>
      </p:sp>
    </p:spTree>
    <p:extLst>
      <p:ext uri="{BB962C8B-B14F-4D97-AF65-F5344CB8AC3E}">
        <p14:creationId xmlns:p14="http://schemas.microsoft.com/office/powerpoint/2010/main" val="203219295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961918" y="1706999"/>
            <a:ext cx="10269751" cy="4524315"/>
          </a:xfrm>
          <a:prstGeom prst="rect">
            <a:avLst/>
          </a:prstGeom>
          <a:noFill/>
        </p:spPr>
        <p:txBody>
          <a:bodyPr wrap="square" rtlCol="0" anchor="ctr">
            <a:spAutoFit/>
          </a:bodyPr>
          <a:lstStyle/>
          <a:p>
            <a:pPr algn="ctr"/>
            <a:r>
              <a:rPr lang="fr-CA" sz="3200" b="1" dirty="0" smtClean="0">
                <a:latin typeface="Arial" panose="020B0604020202020204" pitchFamily="34" charset="0"/>
                <a:cs typeface="Arial" panose="020B0604020202020204" pitchFamily="34" charset="0"/>
              </a:rPr>
              <a:t>EXEMPLE 3</a:t>
            </a:r>
            <a:endParaRPr lang="fr-CA" sz="3200" dirty="0" smtClean="0">
              <a:latin typeface="Arial" panose="020B0604020202020204" pitchFamily="34" charset="0"/>
              <a:cs typeface="Arial" panose="020B0604020202020204" pitchFamily="34" charset="0"/>
            </a:endParaRPr>
          </a:p>
          <a:p>
            <a:endParaRPr lang="fr-CA" sz="3200" dirty="0" smtClean="0">
              <a:latin typeface="Arial" panose="020B0604020202020204" pitchFamily="34" charset="0"/>
              <a:cs typeface="Arial" panose="020B0604020202020204" pitchFamily="34" charset="0"/>
            </a:endParaRPr>
          </a:p>
          <a:p>
            <a:r>
              <a:rPr lang="fr-CA" sz="3200" dirty="0" smtClean="0">
                <a:latin typeface="Arial" panose="020B0604020202020204" pitchFamily="34" charset="0"/>
                <a:cs typeface="Arial" panose="020B0604020202020204" pitchFamily="34" charset="0"/>
              </a:rPr>
              <a:t>Un particulier qui n’exploite pas d’entreprise décède le 31 mars 2019.</a:t>
            </a:r>
          </a:p>
          <a:p>
            <a:endParaRPr lang="fr-CA" sz="3200" dirty="0">
              <a:latin typeface="Arial" panose="020B0604020202020204" pitchFamily="34" charset="0"/>
              <a:cs typeface="Arial" panose="020B0604020202020204" pitchFamily="34" charset="0"/>
            </a:endParaRPr>
          </a:p>
          <a:p>
            <a:r>
              <a:rPr lang="fr-CA" sz="3200" i="1" dirty="0" smtClean="0">
                <a:latin typeface="Arial" panose="020B0604020202020204" pitchFamily="34" charset="0"/>
                <a:cs typeface="Arial" panose="020B0604020202020204" pitchFamily="34" charset="0"/>
              </a:rPr>
              <a:t> Avant quelle date doit sa déclaration de revenus pour :</a:t>
            </a:r>
          </a:p>
          <a:p>
            <a:pPr marL="514350" indent="-514350">
              <a:buAutoNum type="alphaLcParenR"/>
            </a:pPr>
            <a:r>
              <a:rPr lang="fr-CA" sz="3200" i="1" dirty="0" smtClean="0">
                <a:latin typeface="Arial" panose="020B0604020202020204" pitchFamily="34" charset="0"/>
                <a:cs typeface="Arial" panose="020B0604020202020204" pitchFamily="34" charset="0"/>
              </a:rPr>
              <a:t>l’année d’imposition 2018 et </a:t>
            </a:r>
          </a:p>
          <a:p>
            <a:pPr marL="514350" indent="-514350">
              <a:buAutoNum type="alphaLcParenR"/>
            </a:pPr>
            <a:r>
              <a:rPr lang="fr-CA" sz="3200" i="1" dirty="0">
                <a:latin typeface="Arial" panose="020B0604020202020204" pitchFamily="34" charset="0"/>
                <a:cs typeface="Arial" panose="020B0604020202020204" pitchFamily="34" charset="0"/>
              </a:rPr>
              <a:t>l</a:t>
            </a:r>
            <a:r>
              <a:rPr lang="fr-CA" sz="3200" i="1" dirty="0" smtClean="0">
                <a:latin typeface="Arial" panose="020B0604020202020204" pitchFamily="34" charset="0"/>
                <a:cs typeface="Arial" panose="020B0604020202020204" pitchFamily="34" charset="0"/>
              </a:rPr>
              <a:t>a période du 1</a:t>
            </a:r>
            <a:r>
              <a:rPr lang="fr-CA" sz="3200" i="1" baseline="30000" dirty="0" smtClean="0">
                <a:latin typeface="Arial" panose="020B0604020202020204" pitchFamily="34" charset="0"/>
                <a:cs typeface="Arial" panose="020B0604020202020204" pitchFamily="34" charset="0"/>
              </a:rPr>
              <a:t>er</a:t>
            </a:r>
            <a:r>
              <a:rPr lang="fr-CA" sz="3200" i="1" dirty="0" smtClean="0">
                <a:latin typeface="Arial" panose="020B0604020202020204" pitchFamily="34" charset="0"/>
                <a:cs typeface="Arial" panose="020B0604020202020204" pitchFamily="34" charset="0"/>
              </a:rPr>
              <a:t> janvier au 31 mars 2019</a:t>
            </a:r>
          </a:p>
          <a:p>
            <a:r>
              <a:rPr lang="fr-CA" sz="3200" i="1" dirty="0" smtClean="0">
                <a:latin typeface="Arial" panose="020B0604020202020204" pitchFamily="34" charset="0"/>
                <a:cs typeface="Arial" panose="020B0604020202020204" pitchFamily="34" charset="0"/>
              </a:rPr>
              <a:t>être produite?</a:t>
            </a:r>
          </a:p>
        </p:txBody>
      </p:sp>
    </p:spTree>
    <p:extLst>
      <p:ext uri="{BB962C8B-B14F-4D97-AF65-F5344CB8AC3E}">
        <p14:creationId xmlns:p14="http://schemas.microsoft.com/office/powerpoint/2010/main" val="279869312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978657" y="2801875"/>
            <a:ext cx="10236274" cy="2339102"/>
          </a:xfrm>
          <a:prstGeom prst="rect">
            <a:avLst/>
          </a:prstGeom>
          <a:noFill/>
        </p:spPr>
        <p:txBody>
          <a:bodyPr wrap="square" rtlCol="0" anchor="ctr">
            <a:spAutoFit/>
          </a:bodyPr>
          <a:lstStyle/>
          <a:p>
            <a:pPr algn="ctr"/>
            <a:r>
              <a:rPr lang="fr-CA" sz="3200" i="1" dirty="0" smtClean="0">
                <a:latin typeface="Arial" panose="020B0604020202020204" pitchFamily="34" charset="0"/>
                <a:cs typeface="Arial" panose="020B0604020202020204" pitchFamily="34" charset="0"/>
              </a:rPr>
              <a:t>Principe d’autocotisation</a:t>
            </a:r>
          </a:p>
          <a:p>
            <a:endParaRPr lang="fr-CA" sz="30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2800" dirty="0">
                <a:latin typeface="Arial" panose="020B0604020202020204" pitchFamily="34" charset="0"/>
                <a:cs typeface="Arial" panose="020B0604020202020204" pitchFamily="34" charset="0"/>
              </a:rPr>
              <a:t>Le Canada a un système d’autocotisation.</a:t>
            </a:r>
          </a:p>
          <a:p>
            <a:pPr marL="457200" indent="-4572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Toute personne qui tenue de produire une déclaration de revenus doit estimer le montant de l’impôt à payer.</a:t>
            </a:r>
          </a:p>
        </p:txBody>
      </p:sp>
    </p:spTree>
    <p:extLst>
      <p:ext uri="{BB962C8B-B14F-4D97-AF65-F5344CB8AC3E}">
        <p14:creationId xmlns:p14="http://schemas.microsoft.com/office/powerpoint/2010/main" val="401732114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961918" y="2233625"/>
            <a:ext cx="10269751" cy="3539430"/>
          </a:xfrm>
          <a:prstGeom prst="rect">
            <a:avLst/>
          </a:prstGeom>
          <a:noFill/>
        </p:spPr>
        <p:txBody>
          <a:bodyPr wrap="square" rtlCol="0" anchor="ctr">
            <a:spAutoFit/>
          </a:bodyPr>
          <a:lstStyle/>
          <a:p>
            <a:pPr algn="ctr"/>
            <a:r>
              <a:rPr lang="fr-CA" sz="3200" b="1" dirty="0" smtClean="0">
                <a:latin typeface="Arial" panose="020B0604020202020204" pitchFamily="34" charset="0"/>
                <a:cs typeface="Arial" panose="020B0604020202020204" pitchFamily="34" charset="0"/>
              </a:rPr>
              <a:t>2) Cotisation et nouvelle cotisation</a:t>
            </a:r>
            <a:endParaRPr lang="fr-CA" sz="3200" dirty="0" smtClean="0">
              <a:latin typeface="Arial" panose="020B0604020202020204" pitchFamily="34" charset="0"/>
              <a:cs typeface="Arial" panose="020B0604020202020204" pitchFamily="34" charset="0"/>
            </a:endParaRPr>
          </a:p>
          <a:p>
            <a:endParaRPr lang="fr-CA" sz="32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3200" dirty="0" smtClean="0">
                <a:latin typeface="Arial" panose="020B0604020202020204" pitchFamily="34" charset="0"/>
                <a:cs typeface="Arial" panose="020B0604020202020204" pitchFamily="34" charset="0"/>
              </a:rPr>
              <a:t>L’ARC doit examiner chaque déclaration de revenus </a:t>
            </a:r>
            <a:r>
              <a:rPr lang="fr-CA" sz="3200" u="sng" dirty="0" smtClean="0">
                <a:latin typeface="Arial" panose="020B0604020202020204" pitchFamily="34" charset="0"/>
                <a:cs typeface="Arial" panose="020B0604020202020204" pitchFamily="34" charset="0"/>
              </a:rPr>
              <a:t>avec diligence</a:t>
            </a:r>
            <a:r>
              <a:rPr lang="fr-CA" sz="3200" dirty="0" smtClean="0">
                <a:latin typeface="Arial" panose="020B0604020202020204" pitchFamily="34" charset="0"/>
                <a:cs typeface="Arial" panose="020B0604020202020204" pitchFamily="34" charset="0"/>
              </a:rPr>
              <a:t> et fixer :</a:t>
            </a:r>
          </a:p>
          <a:p>
            <a:pPr marL="1371600" lvl="2" indent="-457200">
              <a:buFont typeface="Courier New" panose="02070309020205020404" pitchFamily="49" charset="0"/>
              <a:buChar char="o"/>
            </a:pPr>
            <a:r>
              <a:rPr lang="fr-CA" sz="3200" dirty="0" smtClean="0">
                <a:latin typeface="Arial" panose="020B0604020202020204" pitchFamily="34" charset="0"/>
                <a:cs typeface="Arial" panose="020B0604020202020204" pitchFamily="34" charset="0"/>
              </a:rPr>
              <a:t>l’impôt pour l’année d’imposition</a:t>
            </a:r>
          </a:p>
          <a:p>
            <a:pPr marL="1371600" lvl="2" indent="-457200">
              <a:buFont typeface="Courier New" panose="02070309020205020404" pitchFamily="49" charset="0"/>
              <a:buChar char="o"/>
            </a:pPr>
            <a:r>
              <a:rPr lang="fr-CA" sz="3200" dirty="0" smtClean="0">
                <a:latin typeface="Arial" panose="020B0604020202020204" pitchFamily="34" charset="0"/>
                <a:cs typeface="Arial" panose="020B0604020202020204" pitchFamily="34" charset="0"/>
              </a:rPr>
              <a:t>l’intérêt</a:t>
            </a:r>
          </a:p>
          <a:p>
            <a:pPr marL="1371600" lvl="2" indent="-457200">
              <a:buFont typeface="Courier New" panose="02070309020205020404" pitchFamily="49" charset="0"/>
              <a:buChar char="o"/>
            </a:pPr>
            <a:r>
              <a:rPr lang="fr-CA" sz="3200" dirty="0">
                <a:latin typeface="Arial" panose="020B0604020202020204" pitchFamily="34" charset="0"/>
                <a:cs typeface="Arial" panose="020B0604020202020204" pitchFamily="34" charset="0"/>
              </a:rPr>
              <a:t>l</a:t>
            </a:r>
            <a:r>
              <a:rPr lang="fr-CA" sz="3200" dirty="0" smtClean="0">
                <a:latin typeface="Arial" panose="020B0604020202020204" pitchFamily="34" charset="0"/>
                <a:cs typeface="Arial" panose="020B0604020202020204" pitchFamily="34" charset="0"/>
              </a:rPr>
              <a:t>es pénalités payables</a:t>
            </a:r>
          </a:p>
        </p:txBody>
      </p:sp>
    </p:spTree>
    <p:extLst>
      <p:ext uri="{BB962C8B-B14F-4D97-AF65-F5344CB8AC3E}">
        <p14:creationId xmlns:p14="http://schemas.microsoft.com/office/powerpoint/2010/main" val="281073160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645371" y="1811128"/>
            <a:ext cx="10902846" cy="3739485"/>
          </a:xfrm>
          <a:prstGeom prst="rect">
            <a:avLst/>
          </a:prstGeom>
          <a:noFill/>
        </p:spPr>
        <p:txBody>
          <a:bodyPr wrap="square" rtlCol="0" anchor="ctr">
            <a:spAutoFit/>
          </a:bodyPr>
          <a:lstStyle/>
          <a:p>
            <a:pPr algn="ctr"/>
            <a:r>
              <a:rPr lang="fr-CA" sz="3200" i="1" dirty="0" smtClean="0">
                <a:latin typeface="Arial" panose="020B0604020202020204" pitchFamily="34" charset="0"/>
                <a:cs typeface="Arial" panose="020B0604020202020204" pitchFamily="34" charset="0"/>
              </a:rPr>
              <a:t>Avis de cotisation</a:t>
            </a:r>
          </a:p>
          <a:p>
            <a:endParaRPr lang="fr-CA" sz="30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2500" dirty="0" smtClean="0">
                <a:latin typeface="Arial" panose="020B0604020202020204" pitchFamily="34" charset="0"/>
                <a:cs typeface="Arial" panose="020B0604020202020204" pitchFamily="34" charset="0"/>
              </a:rPr>
              <a:t>L’ARC envoie un </a:t>
            </a:r>
            <a:r>
              <a:rPr lang="fr-CA" sz="2500" b="1" dirty="0" smtClean="0">
                <a:latin typeface="Arial" panose="020B0604020202020204" pitchFamily="34" charset="0"/>
                <a:cs typeface="Arial" panose="020B0604020202020204" pitchFamily="34" charset="0"/>
              </a:rPr>
              <a:t>avis de cotisation </a:t>
            </a:r>
            <a:r>
              <a:rPr lang="fr-CA" sz="2500" dirty="0" smtClean="0">
                <a:latin typeface="Arial" panose="020B0604020202020204" pitchFamily="34" charset="0"/>
                <a:cs typeface="Arial" panose="020B0604020202020204" pitchFamily="34" charset="0"/>
              </a:rPr>
              <a:t>à la personne qui produit une déclaration.</a:t>
            </a:r>
          </a:p>
          <a:p>
            <a:pPr marL="457200" indent="-457200">
              <a:buFont typeface="Arial" panose="020B0604020202020204" pitchFamily="34" charset="0"/>
              <a:buChar char="•"/>
            </a:pPr>
            <a:r>
              <a:rPr lang="fr-CA" sz="2500" dirty="0" smtClean="0">
                <a:latin typeface="Arial" panose="020B0604020202020204" pitchFamily="34" charset="0"/>
                <a:cs typeface="Arial" panose="020B0604020202020204" pitchFamily="34" charset="0"/>
              </a:rPr>
              <a:t>Si la personne est cotisée avec une perte comme résultat final, l’ARC n’émettra pas d’avis de cotisation (sauf si une </a:t>
            </a:r>
            <a:r>
              <a:rPr lang="fr-CA" sz="2500" u="sng" dirty="0" smtClean="0">
                <a:latin typeface="Arial" panose="020B0604020202020204" pitchFamily="34" charset="0"/>
                <a:cs typeface="Arial" panose="020B0604020202020204" pitchFamily="34" charset="0"/>
              </a:rPr>
              <a:t>demande</a:t>
            </a:r>
            <a:r>
              <a:rPr lang="fr-CA" sz="2500" dirty="0" smtClean="0">
                <a:latin typeface="Arial" panose="020B0604020202020204" pitchFamily="34" charset="0"/>
                <a:cs typeface="Arial" panose="020B0604020202020204" pitchFamily="34" charset="0"/>
              </a:rPr>
              <a:t> est faite à l’aide du Formulaire T67AM : elle reçoit alors un « avis de détermination de la perte »).</a:t>
            </a:r>
          </a:p>
          <a:p>
            <a:pPr marL="457200" indent="-457200">
              <a:buFont typeface="Arial" panose="020B0604020202020204" pitchFamily="34" charset="0"/>
              <a:buChar char="•"/>
            </a:pPr>
            <a:endParaRPr lang="fr-CA" sz="25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5910666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653917" y="2330304"/>
            <a:ext cx="11105096" cy="3354765"/>
          </a:xfrm>
          <a:prstGeom prst="rect">
            <a:avLst/>
          </a:prstGeom>
          <a:noFill/>
        </p:spPr>
        <p:txBody>
          <a:bodyPr wrap="square" rtlCol="0" anchor="ctr">
            <a:spAutoFit/>
          </a:bodyPr>
          <a:lstStyle/>
          <a:p>
            <a:pPr algn="ctr"/>
            <a:r>
              <a:rPr lang="fr-CA" sz="3200" i="1" dirty="0" smtClean="0">
                <a:latin typeface="Arial" panose="020B0604020202020204" pitchFamily="34" charset="0"/>
                <a:cs typeface="Arial" panose="020B0604020202020204" pitchFamily="34" charset="0"/>
              </a:rPr>
              <a:t>Nouvelle cotisation</a:t>
            </a:r>
          </a:p>
          <a:p>
            <a:endParaRPr lang="fr-CA" sz="30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2500" dirty="0" smtClean="0">
                <a:latin typeface="Arial" panose="020B0604020202020204" pitchFamily="34" charset="0"/>
                <a:cs typeface="Arial" panose="020B0604020202020204" pitchFamily="34" charset="0"/>
              </a:rPr>
              <a:t>L’ARC peut produire une </a:t>
            </a:r>
            <a:r>
              <a:rPr lang="fr-CA" sz="2500" b="1" dirty="0" smtClean="0">
                <a:latin typeface="Arial" panose="020B0604020202020204" pitchFamily="34" charset="0"/>
                <a:cs typeface="Arial" panose="020B0604020202020204" pitchFamily="34" charset="0"/>
              </a:rPr>
              <a:t>nouvelle cotisation </a:t>
            </a:r>
            <a:r>
              <a:rPr lang="fr-CA" sz="2500" dirty="0" smtClean="0">
                <a:latin typeface="Arial" panose="020B0604020202020204" pitchFamily="34" charset="0"/>
                <a:cs typeface="Arial" panose="020B0604020202020204" pitchFamily="34" charset="0"/>
              </a:rPr>
              <a:t>ou établir des cotisations </a:t>
            </a:r>
            <a:r>
              <a:rPr lang="fr-CA" sz="2500" b="1" dirty="0" smtClean="0">
                <a:latin typeface="Arial" panose="020B0604020202020204" pitchFamily="34" charset="0"/>
                <a:cs typeface="Arial" panose="020B0604020202020204" pitchFamily="34" charset="0"/>
              </a:rPr>
              <a:t>supplémentaires</a:t>
            </a:r>
            <a:r>
              <a:rPr lang="fr-CA" sz="2500" dirty="0" smtClean="0">
                <a:latin typeface="Arial" panose="020B0604020202020204" pitchFamily="34" charset="0"/>
                <a:cs typeface="Arial" panose="020B0604020202020204" pitchFamily="34" charset="0"/>
              </a:rPr>
              <a:t> dans la </a:t>
            </a:r>
            <a:r>
              <a:rPr lang="fr-CA" sz="2500" u="sng" dirty="0" smtClean="0">
                <a:latin typeface="Arial" panose="020B0604020202020204" pitchFamily="34" charset="0"/>
                <a:cs typeface="Arial" panose="020B0604020202020204" pitchFamily="34" charset="0"/>
              </a:rPr>
              <a:t>période normale de nouvelle cotisation</a:t>
            </a:r>
            <a:r>
              <a:rPr lang="fr-CA" sz="2500" dirty="0" smtClean="0">
                <a:latin typeface="Arial" panose="020B0604020202020204" pitchFamily="34" charset="0"/>
                <a:cs typeface="Arial" panose="020B0604020202020204" pitchFamily="34" charset="0"/>
              </a:rPr>
              <a:t>. </a:t>
            </a:r>
          </a:p>
          <a:p>
            <a:endParaRPr lang="fr-CA" sz="25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2500" u="sng" dirty="0" smtClean="0">
                <a:latin typeface="Arial" panose="020B0604020202020204" pitchFamily="34" charset="0"/>
                <a:cs typeface="Arial" panose="020B0604020202020204" pitchFamily="34" charset="0"/>
              </a:rPr>
              <a:t>Période normale de nouvelle cotisation</a:t>
            </a:r>
            <a:r>
              <a:rPr lang="fr-CA" sz="2500" dirty="0" smtClean="0">
                <a:latin typeface="Arial" panose="020B0604020202020204" pitchFamily="34" charset="0"/>
                <a:cs typeface="Arial" panose="020B0604020202020204" pitchFamily="34" charset="0"/>
              </a:rPr>
              <a:t> (pour particuliers) : </a:t>
            </a:r>
            <a:r>
              <a:rPr lang="fr-CA" sz="2500" b="1" dirty="0" smtClean="0">
                <a:latin typeface="Arial" panose="020B0604020202020204" pitchFamily="34" charset="0"/>
                <a:cs typeface="Arial" panose="020B0604020202020204" pitchFamily="34" charset="0"/>
              </a:rPr>
              <a:t>3 ans </a:t>
            </a:r>
            <a:r>
              <a:rPr lang="fr-CA" sz="2500" dirty="0" smtClean="0">
                <a:latin typeface="Arial" panose="020B0604020202020204" pitchFamily="34" charset="0"/>
                <a:cs typeface="Arial" panose="020B0604020202020204" pitchFamily="34" charset="0"/>
              </a:rPr>
              <a:t>après </a:t>
            </a:r>
          </a:p>
          <a:p>
            <a:pPr marL="914400" lvl="1" indent="-457200">
              <a:buFont typeface="Arial" panose="020B0604020202020204" pitchFamily="34" charset="0"/>
              <a:buChar char="•"/>
            </a:pPr>
            <a:r>
              <a:rPr lang="fr-CA" sz="2500" dirty="0" smtClean="0">
                <a:latin typeface="Arial" panose="020B0604020202020204" pitchFamily="34" charset="0"/>
                <a:cs typeface="Arial" panose="020B0604020202020204" pitchFamily="34" charset="0"/>
              </a:rPr>
              <a:t>la date </a:t>
            </a:r>
            <a:r>
              <a:rPr lang="fr-CA" sz="2500" dirty="0">
                <a:latin typeface="Arial" panose="020B0604020202020204" pitchFamily="34" charset="0"/>
                <a:cs typeface="Arial" panose="020B0604020202020204" pitchFamily="34" charset="0"/>
              </a:rPr>
              <a:t>de mise à la poste de l’avis de première cotisation </a:t>
            </a:r>
            <a:r>
              <a:rPr lang="fr-CA" sz="2500" dirty="0" smtClean="0">
                <a:latin typeface="Arial" panose="020B0604020202020204" pitchFamily="34" charset="0"/>
                <a:cs typeface="Arial" panose="020B0604020202020204" pitchFamily="34" charset="0"/>
              </a:rPr>
              <a:t>OU</a:t>
            </a:r>
          </a:p>
          <a:p>
            <a:pPr marL="914400" lvl="1" indent="-457200">
              <a:buFont typeface="Arial" panose="020B0604020202020204" pitchFamily="34" charset="0"/>
              <a:buChar char="•"/>
            </a:pPr>
            <a:r>
              <a:rPr lang="fr-CA" sz="2500" dirty="0">
                <a:latin typeface="Arial" panose="020B0604020202020204" pitchFamily="34" charset="0"/>
                <a:cs typeface="Arial" panose="020B0604020202020204" pitchFamily="34" charset="0"/>
              </a:rPr>
              <a:t>l</a:t>
            </a:r>
            <a:r>
              <a:rPr lang="fr-CA" sz="2500" dirty="0" smtClean="0">
                <a:latin typeface="Arial" panose="020B0604020202020204" pitchFamily="34" charset="0"/>
                <a:cs typeface="Arial" panose="020B0604020202020204" pitchFamily="34" charset="0"/>
              </a:rPr>
              <a:t>a date d’une </a:t>
            </a:r>
            <a:r>
              <a:rPr lang="fr-CA" sz="2500" dirty="0">
                <a:latin typeface="Arial" panose="020B0604020202020204" pitchFamily="34" charset="0"/>
                <a:cs typeface="Arial" panose="020B0604020202020204" pitchFamily="34" charset="0"/>
              </a:rPr>
              <a:t>notification portant qu’aucun impôt n’est </a:t>
            </a:r>
            <a:r>
              <a:rPr lang="fr-CA" sz="2500" dirty="0" smtClean="0">
                <a:latin typeface="Arial" panose="020B0604020202020204" pitchFamily="34" charset="0"/>
                <a:cs typeface="Arial" panose="020B0604020202020204" pitchFamily="34" charset="0"/>
              </a:rPr>
              <a:t>payable</a:t>
            </a:r>
          </a:p>
        </p:txBody>
      </p:sp>
    </p:spTree>
    <p:extLst>
      <p:ext uri="{BB962C8B-B14F-4D97-AF65-F5344CB8AC3E}">
        <p14:creationId xmlns:p14="http://schemas.microsoft.com/office/powerpoint/2010/main" val="286359493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544246" y="2484163"/>
            <a:ext cx="11105096" cy="3200876"/>
          </a:xfrm>
          <a:prstGeom prst="rect">
            <a:avLst/>
          </a:prstGeom>
          <a:noFill/>
        </p:spPr>
        <p:txBody>
          <a:bodyPr wrap="square" rtlCol="0" anchor="ctr">
            <a:spAutoFit/>
          </a:bodyPr>
          <a:lstStyle/>
          <a:p>
            <a:pPr algn="ctr"/>
            <a:r>
              <a:rPr lang="fr-CA" sz="3200" i="1" dirty="0" smtClean="0">
                <a:latin typeface="Arial" panose="020B0604020202020204" pitchFamily="34" charset="0"/>
                <a:cs typeface="Arial" panose="020B0604020202020204" pitchFamily="34" charset="0"/>
              </a:rPr>
              <a:t>Pourquoi l’ARC établit-elle une nouvelle cotisation?</a:t>
            </a:r>
          </a:p>
          <a:p>
            <a:endParaRPr lang="fr-CA" sz="30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Le contribuable omet des renseignements exigés par la loi.</a:t>
            </a:r>
          </a:p>
          <a:p>
            <a:pPr marL="457200" indent="-4572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Le contribuable fait des erreurs répétées ou évidentes dans sa déclaration.</a:t>
            </a:r>
          </a:p>
          <a:p>
            <a:pPr marL="457200" indent="-4572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Le contribuable omet de déclarer la disposition d’une résidence principale dans l’année de la vente.</a:t>
            </a:r>
          </a:p>
        </p:txBody>
      </p:sp>
    </p:spTree>
    <p:extLst>
      <p:ext uri="{BB962C8B-B14F-4D97-AF65-F5344CB8AC3E}">
        <p14:creationId xmlns:p14="http://schemas.microsoft.com/office/powerpoint/2010/main" val="279694079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544246" y="1858777"/>
            <a:ext cx="11105096" cy="2400657"/>
          </a:xfrm>
          <a:prstGeom prst="rect">
            <a:avLst/>
          </a:prstGeom>
          <a:noFill/>
        </p:spPr>
        <p:txBody>
          <a:bodyPr wrap="square" rtlCol="0" anchor="ctr">
            <a:spAutoFit/>
          </a:bodyPr>
          <a:lstStyle/>
          <a:p>
            <a:pPr algn="ctr"/>
            <a:r>
              <a:rPr lang="fr-CA" sz="3200" i="1" dirty="0" smtClean="0">
                <a:latin typeface="Arial" panose="020B0604020202020204" pitchFamily="34" charset="0"/>
                <a:cs typeface="Arial" panose="020B0604020202020204" pitchFamily="34" charset="0"/>
              </a:rPr>
              <a:t>Correction d’une erreur ou d’une omission dans une déclaration de revenus</a:t>
            </a:r>
          </a:p>
          <a:p>
            <a:endParaRPr lang="fr-CA" sz="30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Possibilité de corriger une erreur ou une omission dans une déclaration de revenus : Formulaire T1-ADJ</a:t>
            </a:r>
          </a:p>
        </p:txBody>
      </p:sp>
    </p:spTree>
    <p:extLst>
      <p:ext uri="{BB962C8B-B14F-4D97-AF65-F5344CB8AC3E}">
        <p14:creationId xmlns:p14="http://schemas.microsoft.com/office/powerpoint/2010/main" val="418637036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544246" y="2417688"/>
            <a:ext cx="11105096" cy="2308324"/>
          </a:xfrm>
          <a:prstGeom prst="rect">
            <a:avLst/>
          </a:prstGeom>
          <a:noFill/>
        </p:spPr>
        <p:txBody>
          <a:bodyPr wrap="square" rtlCol="0" anchor="ctr">
            <a:spAutoFit/>
          </a:bodyPr>
          <a:lstStyle/>
          <a:p>
            <a:pPr algn="ctr"/>
            <a:r>
              <a:rPr lang="fr-CA" sz="3200" i="1" dirty="0" smtClean="0">
                <a:latin typeface="Arial" panose="020B0604020202020204" pitchFamily="34" charset="0"/>
                <a:cs typeface="Arial" panose="020B0604020202020204" pitchFamily="34" charset="0"/>
              </a:rPr>
              <a:t>Présentation erronée des faits, négligence, inattention ou omission volontaire ou fraude</a:t>
            </a:r>
          </a:p>
          <a:p>
            <a:endParaRPr lang="fr-CA" sz="30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2500" dirty="0" smtClean="0">
                <a:latin typeface="Arial" panose="020B0604020202020204" pitchFamily="34" charset="0"/>
                <a:cs typeface="Arial" panose="020B0604020202020204" pitchFamily="34" charset="0"/>
              </a:rPr>
              <a:t>L’ARC peut produire une </a:t>
            </a:r>
            <a:r>
              <a:rPr lang="fr-CA" sz="2500" b="1" dirty="0" smtClean="0">
                <a:latin typeface="Arial" panose="020B0604020202020204" pitchFamily="34" charset="0"/>
                <a:cs typeface="Arial" panose="020B0604020202020204" pitchFamily="34" charset="0"/>
              </a:rPr>
              <a:t>nouvelle cotisation </a:t>
            </a:r>
            <a:r>
              <a:rPr lang="fr-CA" sz="2500" dirty="0" smtClean="0">
                <a:latin typeface="Arial" panose="020B0604020202020204" pitchFamily="34" charset="0"/>
                <a:cs typeface="Arial" panose="020B0604020202020204" pitchFamily="34" charset="0"/>
              </a:rPr>
              <a:t>ou établir des cotisations </a:t>
            </a:r>
            <a:r>
              <a:rPr lang="fr-CA" sz="2500" b="1" dirty="0" smtClean="0">
                <a:latin typeface="Arial" panose="020B0604020202020204" pitchFamily="34" charset="0"/>
                <a:cs typeface="Arial" panose="020B0604020202020204" pitchFamily="34" charset="0"/>
              </a:rPr>
              <a:t>supplémentaires</a:t>
            </a:r>
            <a:r>
              <a:rPr lang="fr-CA" sz="2500" dirty="0" smtClean="0">
                <a:latin typeface="Arial" panose="020B0604020202020204" pitchFamily="34" charset="0"/>
                <a:cs typeface="Arial" panose="020B0604020202020204" pitchFamily="34" charset="0"/>
              </a:rPr>
              <a:t> n’importe quand.</a:t>
            </a:r>
          </a:p>
        </p:txBody>
      </p:sp>
    </p:spTree>
    <p:extLst>
      <p:ext uri="{BB962C8B-B14F-4D97-AF65-F5344CB8AC3E}">
        <p14:creationId xmlns:p14="http://schemas.microsoft.com/office/powerpoint/2010/main" val="374698031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961918" y="3710951"/>
            <a:ext cx="10269751" cy="584775"/>
          </a:xfrm>
          <a:prstGeom prst="rect">
            <a:avLst/>
          </a:prstGeom>
          <a:noFill/>
        </p:spPr>
        <p:txBody>
          <a:bodyPr wrap="square" rtlCol="0" anchor="ctr">
            <a:spAutoFit/>
          </a:bodyPr>
          <a:lstStyle/>
          <a:p>
            <a:pPr algn="ctr"/>
            <a:r>
              <a:rPr lang="fr-CA" sz="3200" b="1" dirty="0">
                <a:latin typeface="Arial" panose="020B0604020202020204" pitchFamily="34" charset="0"/>
                <a:cs typeface="Arial" panose="020B0604020202020204" pitchFamily="34" charset="0"/>
              </a:rPr>
              <a:t>3</a:t>
            </a:r>
            <a:r>
              <a:rPr lang="fr-CA" sz="3200" b="1" dirty="0" smtClean="0">
                <a:latin typeface="Arial" panose="020B0604020202020204" pitchFamily="34" charset="0"/>
                <a:cs typeface="Arial" panose="020B0604020202020204" pitchFamily="34" charset="0"/>
              </a:rPr>
              <a:t>) Paiement de l’impôt</a:t>
            </a:r>
            <a:endParaRPr lang="fr-CA" sz="32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4230748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544246" y="2279192"/>
            <a:ext cx="11351500" cy="2585323"/>
          </a:xfrm>
          <a:prstGeom prst="rect">
            <a:avLst/>
          </a:prstGeom>
          <a:noFill/>
        </p:spPr>
        <p:txBody>
          <a:bodyPr wrap="square" rtlCol="0" anchor="ctr">
            <a:spAutoFit/>
          </a:bodyPr>
          <a:lstStyle/>
          <a:p>
            <a:pPr algn="ctr"/>
            <a:r>
              <a:rPr lang="fr-CA" sz="3200" i="1" dirty="0" smtClean="0">
                <a:latin typeface="Arial" panose="020B0604020202020204" pitchFamily="34" charset="0"/>
                <a:cs typeface="Arial" panose="020B0604020202020204" pitchFamily="34" charset="0"/>
              </a:rPr>
              <a:t>Déduction à la source</a:t>
            </a:r>
          </a:p>
          <a:p>
            <a:endParaRPr lang="fr-CA" sz="30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2500" dirty="0" smtClean="0">
                <a:latin typeface="Arial" panose="020B0604020202020204" pitchFamily="34" charset="0"/>
                <a:cs typeface="Arial" panose="020B0604020202020204" pitchFamily="34" charset="0"/>
              </a:rPr>
              <a:t>Tout employeur est tenu de </a:t>
            </a:r>
            <a:r>
              <a:rPr lang="fr-CA" sz="2500" b="1" dirty="0" smtClean="0">
                <a:latin typeface="Arial" panose="020B0604020202020204" pitchFamily="34" charset="0"/>
                <a:cs typeface="Arial" panose="020B0604020202020204" pitchFamily="34" charset="0"/>
              </a:rPr>
              <a:t>déduire à la source </a:t>
            </a:r>
            <a:r>
              <a:rPr lang="fr-CA" sz="2500" dirty="0" smtClean="0">
                <a:latin typeface="Arial" panose="020B0604020202020204" pitchFamily="34" charset="0"/>
                <a:cs typeface="Arial" panose="020B0604020202020204" pitchFamily="34" charset="0"/>
              </a:rPr>
              <a:t>l’impôt sur le revenu sur les traitements, salaires, gratifications, paie de vacances, pension, allocation de retraite, prestations consécutives au décès, etc. (para 153(1)).</a:t>
            </a:r>
          </a:p>
          <a:p>
            <a:pPr marL="457200" indent="-457200">
              <a:buFont typeface="Arial" panose="020B0604020202020204" pitchFamily="34" charset="0"/>
              <a:buChar char="•"/>
            </a:pPr>
            <a:r>
              <a:rPr lang="fr-CA" sz="2500" dirty="0" smtClean="0">
                <a:latin typeface="Arial" panose="020B0604020202020204" pitchFamily="34" charset="0"/>
                <a:cs typeface="Arial" panose="020B0604020202020204" pitchFamily="34" charset="0"/>
              </a:rPr>
              <a:t>Les </a:t>
            </a:r>
            <a:r>
              <a:rPr lang="fr-CA" sz="2500" b="1" dirty="0" smtClean="0">
                <a:latin typeface="Arial" panose="020B0604020202020204" pitchFamily="34" charset="0"/>
                <a:cs typeface="Arial" panose="020B0604020202020204" pitchFamily="34" charset="0"/>
              </a:rPr>
              <a:t>retenues à la source </a:t>
            </a:r>
            <a:r>
              <a:rPr lang="fr-CA" sz="2500" dirty="0" smtClean="0">
                <a:latin typeface="Arial" panose="020B0604020202020204" pitchFamily="34" charset="0"/>
                <a:cs typeface="Arial" panose="020B0604020202020204" pitchFamily="34" charset="0"/>
              </a:rPr>
              <a:t>sont remises à l’ARC au nom du bénéficiaire.</a:t>
            </a:r>
          </a:p>
        </p:txBody>
      </p:sp>
    </p:spTree>
    <p:extLst>
      <p:ext uri="{BB962C8B-B14F-4D97-AF65-F5344CB8AC3E}">
        <p14:creationId xmlns:p14="http://schemas.microsoft.com/office/powerpoint/2010/main" val="132261341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994" y="1987995"/>
            <a:ext cx="10515600" cy="4351338"/>
          </a:xfrm>
        </p:spPr>
        <p:txBody>
          <a:bodyPr/>
          <a:lstStyle/>
          <a:p>
            <a:pPr marL="457200" indent="-457200"/>
            <a:r>
              <a:rPr lang="fr-CA" sz="2500" dirty="0" smtClean="0">
                <a:latin typeface="Arial" panose="020B0604020202020204" pitchFamily="34" charset="0"/>
                <a:cs typeface="Arial" panose="020B0604020202020204" pitchFamily="34" charset="0"/>
              </a:rPr>
              <a:t>Délais pour remises à l’ARC :</a:t>
            </a:r>
            <a:endParaRPr lang="fr-CA" sz="2500" dirty="0">
              <a:latin typeface="Arial" panose="020B0604020202020204" pitchFamily="34" charset="0"/>
              <a:cs typeface="Arial" panose="020B0604020202020204" pitchFamily="34" charset="0"/>
            </a:endParaRPr>
          </a:p>
          <a:p>
            <a:pPr marL="1371600" lvl="2" indent="-457200">
              <a:buFont typeface="Courier New" panose="02070309020205020404" pitchFamily="49" charset="0"/>
              <a:buChar char="o"/>
            </a:pPr>
            <a:r>
              <a:rPr lang="fr-CA" sz="2500" dirty="0">
                <a:latin typeface="Arial" panose="020B0604020202020204" pitchFamily="34" charset="0"/>
                <a:cs typeface="Arial" panose="020B0604020202020204" pitchFamily="34" charset="0"/>
              </a:rPr>
              <a:t>Remises mensuelles &lt; 25 000 $ : 15 du mois suivant le mois pendant lequel les retenues à la source ont été effectuées</a:t>
            </a:r>
          </a:p>
          <a:p>
            <a:pPr marL="1371600" lvl="2" indent="-457200">
              <a:buFont typeface="Courier New" panose="02070309020205020404" pitchFamily="49" charset="0"/>
              <a:buChar char="o"/>
            </a:pPr>
            <a:r>
              <a:rPr lang="fr-CA" sz="2500" dirty="0">
                <a:latin typeface="Arial" panose="020B0604020202020204" pitchFamily="34" charset="0"/>
                <a:cs typeface="Arial" panose="020B0604020202020204" pitchFamily="34" charset="0"/>
              </a:rPr>
              <a:t>25 000 $ &lt; Remises mensuelles &lt; 100 000 $ : 25 du mois pour les sommes retenues sur la rémunération des employés versée au cours des 15 premiers jours du mois et au plus tard le 10 du mois suivant le cas des sommes retenues pendant le reste du mois</a:t>
            </a:r>
          </a:p>
          <a:p>
            <a:pPr marL="1371600" lvl="2" indent="-457200">
              <a:buFont typeface="Courier New" panose="02070309020205020404" pitchFamily="49" charset="0"/>
              <a:buChar char="o"/>
            </a:pPr>
            <a:r>
              <a:rPr lang="fr-CA" sz="2500" dirty="0">
                <a:latin typeface="Arial" panose="020B0604020202020204" pitchFamily="34" charset="0"/>
                <a:cs typeface="Arial" panose="020B0604020202020204" pitchFamily="34" charset="0"/>
              </a:rPr>
              <a:t>100 000 $ &lt; Remises mensuelles : 3 jours ouvrables après le dernier jour des périodes désignées (1 au 7, 8 au 14, 15 au 21, 22 au dernier jour du mois)</a:t>
            </a:r>
          </a:p>
          <a:p>
            <a:pPr marL="0" indent="0">
              <a:buNone/>
            </a:pPr>
            <a:endParaRPr lang="en-CA" dirty="0"/>
          </a:p>
        </p:txBody>
      </p:sp>
      <p:pic>
        <p:nvPicPr>
          <p:cNvPr id="4"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350543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994" y="1987995"/>
            <a:ext cx="10515600" cy="4351338"/>
          </a:xfrm>
        </p:spPr>
        <p:txBody>
          <a:bodyPr>
            <a:normAutofit/>
          </a:bodyPr>
          <a:lstStyle/>
          <a:p>
            <a:pPr marL="0" indent="0" algn="ctr">
              <a:buNone/>
            </a:pPr>
            <a:r>
              <a:rPr lang="fr-CA" sz="2500" i="1" dirty="0" smtClean="0">
                <a:latin typeface="Arial" panose="020B0604020202020204" pitchFamily="34" charset="0"/>
                <a:cs typeface="Arial" panose="020B0604020202020204" pitchFamily="34" charset="0"/>
              </a:rPr>
              <a:t>Exceptions</a:t>
            </a:r>
          </a:p>
          <a:p>
            <a:pPr marL="457200" indent="-457200"/>
            <a:endParaRPr lang="fr-CA" sz="2500" dirty="0">
              <a:latin typeface="Arial" panose="020B0604020202020204" pitchFamily="34" charset="0"/>
              <a:cs typeface="Arial" panose="020B0604020202020204" pitchFamily="34" charset="0"/>
            </a:endParaRPr>
          </a:p>
          <a:p>
            <a:pPr marL="457200" indent="-457200"/>
            <a:r>
              <a:rPr lang="fr-CA" sz="2500" b="1" dirty="0" smtClean="0">
                <a:latin typeface="Arial" panose="020B0604020202020204" pitchFamily="34" charset="0"/>
                <a:cs typeface="Arial" panose="020B0604020202020204" pitchFamily="34" charset="0"/>
              </a:rPr>
              <a:t>Nouveaux petits employeurs </a:t>
            </a:r>
            <a:r>
              <a:rPr lang="fr-CA" sz="2500" dirty="0" smtClean="0">
                <a:latin typeface="Arial" panose="020B0604020202020204" pitchFamily="34" charset="0"/>
                <a:cs typeface="Arial" panose="020B0604020202020204" pitchFamily="34" charset="0"/>
              </a:rPr>
              <a:t>(retenues &lt; 1 000 $) : Versements trimestriels (salaire d’environ 43 500 $)</a:t>
            </a:r>
          </a:p>
          <a:p>
            <a:pPr marL="457200" indent="-457200"/>
            <a:r>
              <a:rPr lang="fr-CA" sz="2500" dirty="0" smtClean="0">
                <a:latin typeface="Arial" panose="020B0604020202020204" pitchFamily="34" charset="0"/>
                <a:cs typeface="Arial" panose="020B0604020202020204" pitchFamily="34" charset="0"/>
              </a:rPr>
              <a:t>Déduction qui porte préjudice (ex : paiement d’une pension alimentaire pour conjoint) : Réduction du montant par l’ARC</a:t>
            </a:r>
          </a:p>
          <a:p>
            <a:pPr marL="457200" indent="-457200"/>
            <a:r>
              <a:rPr lang="fr-CA" sz="2500" dirty="0" smtClean="0">
                <a:latin typeface="Arial" panose="020B0604020202020204" pitchFamily="34" charset="0"/>
                <a:cs typeface="Arial" panose="020B0604020202020204" pitchFamily="34" charset="0"/>
              </a:rPr>
              <a:t>Choix du contribuable : Augmentation du montant par l’ARC</a:t>
            </a:r>
          </a:p>
        </p:txBody>
      </p:sp>
      <p:pic>
        <p:nvPicPr>
          <p:cNvPr id="4"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402497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961918" y="2233625"/>
            <a:ext cx="10269751" cy="3539430"/>
          </a:xfrm>
          <a:prstGeom prst="rect">
            <a:avLst/>
          </a:prstGeom>
          <a:noFill/>
        </p:spPr>
        <p:txBody>
          <a:bodyPr wrap="square" rtlCol="0" anchor="ctr">
            <a:spAutoFit/>
          </a:bodyPr>
          <a:lstStyle/>
          <a:p>
            <a:pPr algn="ctr"/>
            <a:r>
              <a:rPr lang="fr-CA" sz="3200" b="1" dirty="0" smtClean="0">
                <a:latin typeface="Arial" panose="020B0604020202020204" pitchFamily="34" charset="0"/>
                <a:cs typeface="Arial" panose="020B0604020202020204" pitchFamily="34" charset="0"/>
              </a:rPr>
              <a:t>4) Intérêts</a:t>
            </a:r>
          </a:p>
          <a:p>
            <a:pPr algn="ctr"/>
            <a:endParaRPr lang="fr-CA" sz="32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3200" dirty="0" smtClean="0">
                <a:latin typeface="Arial" panose="020B0604020202020204" pitchFamily="34" charset="0"/>
                <a:cs typeface="Arial" panose="020B0604020202020204" pitchFamily="34" charset="0"/>
              </a:rPr>
              <a:t>Taux déterminé par le Règlement 4300</a:t>
            </a:r>
          </a:p>
          <a:p>
            <a:pPr marL="457200" indent="-457200">
              <a:buFont typeface="Arial" panose="020B0604020202020204" pitchFamily="34" charset="0"/>
              <a:buChar char="•"/>
            </a:pPr>
            <a:r>
              <a:rPr lang="fr-CA" sz="3200" dirty="0" smtClean="0">
                <a:latin typeface="Arial" panose="020B0604020202020204" pitchFamily="34" charset="0"/>
                <a:cs typeface="Arial" panose="020B0604020202020204" pitchFamily="34" charset="0"/>
              </a:rPr>
              <a:t>Intérêt à payer sur la différence entre l’</a:t>
            </a:r>
            <a:r>
              <a:rPr lang="fr-CA" sz="3200" b="1" dirty="0" smtClean="0">
                <a:latin typeface="Arial" panose="020B0604020202020204" pitchFamily="34" charset="0"/>
                <a:cs typeface="Arial" panose="020B0604020202020204" pitchFamily="34" charset="0"/>
              </a:rPr>
              <a:t>impôt payable </a:t>
            </a:r>
            <a:r>
              <a:rPr lang="fr-CA" sz="3200" dirty="0" smtClean="0">
                <a:latin typeface="Arial" panose="020B0604020202020204" pitchFamily="34" charset="0"/>
                <a:cs typeface="Arial" panose="020B0604020202020204" pitchFamily="34" charset="0"/>
              </a:rPr>
              <a:t>et l’</a:t>
            </a:r>
            <a:r>
              <a:rPr lang="fr-CA" sz="3200" b="1" dirty="0" smtClean="0">
                <a:latin typeface="Arial" panose="020B0604020202020204" pitchFamily="34" charset="0"/>
                <a:cs typeface="Arial" panose="020B0604020202020204" pitchFamily="34" charset="0"/>
              </a:rPr>
              <a:t>impôt payé</a:t>
            </a:r>
          </a:p>
          <a:p>
            <a:pPr marL="457200" indent="-457200">
              <a:buFont typeface="Arial" panose="020B0604020202020204" pitchFamily="34" charset="0"/>
              <a:buChar char="•"/>
            </a:pPr>
            <a:r>
              <a:rPr lang="fr-CA" sz="3200" dirty="0" smtClean="0">
                <a:latin typeface="Arial" panose="020B0604020202020204" pitchFamily="34" charset="0"/>
                <a:cs typeface="Arial" panose="020B0604020202020204" pitchFamily="34" charset="0"/>
              </a:rPr>
              <a:t>Intérêt à payer sur pénalités impayées</a:t>
            </a:r>
          </a:p>
          <a:p>
            <a:pPr marL="457200" indent="-457200">
              <a:buFont typeface="Arial" panose="020B0604020202020204" pitchFamily="34" charset="0"/>
              <a:buChar char="•"/>
            </a:pPr>
            <a:endParaRPr lang="fr-CA" sz="32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4234532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961918" y="3710951"/>
            <a:ext cx="10269751" cy="584775"/>
          </a:xfrm>
          <a:prstGeom prst="rect">
            <a:avLst/>
          </a:prstGeom>
          <a:noFill/>
        </p:spPr>
        <p:txBody>
          <a:bodyPr wrap="square" rtlCol="0" anchor="ctr">
            <a:spAutoFit/>
          </a:bodyPr>
          <a:lstStyle/>
          <a:p>
            <a:pPr algn="ctr"/>
            <a:r>
              <a:rPr lang="fr-CA" sz="3200" b="1" dirty="0">
                <a:latin typeface="Arial" panose="020B0604020202020204" pitchFamily="34" charset="0"/>
                <a:cs typeface="Arial" panose="020B0604020202020204" pitchFamily="34" charset="0"/>
              </a:rPr>
              <a:t>5</a:t>
            </a:r>
            <a:r>
              <a:rPr lang="fr-CA" sz="3200" b="1" dirty="0" smtClean="0">
                <a:latin typeface="Arial" panose="020B0604020202020204" pitchFamily="34" charset="0"/>
                <a:cs typeface="Arial" panose="020B0604020202020204" pitchFamily="34" charset="0"/>
              </a:rPr>
              <a:t>) Pénalités</a:t>
            </a:r>
          </a:p>
        </p:txBody>
      </p:sp>
    </p:spTree>
    <p:extLst>
      <p:ext uri="{BB962C8B-B14F-4D97-AF65-F5344CB8AC3E}">
        <p14:creationId xmlns:p14="http://schemas.microsoft.com/office/powerpoint/2010/main" val="49583781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961918" y="2183958"/>
            <a:ext cx="10269751" cy="4031873"/>
          </a:xfrm>
          <a:prstGeom prst="rect">
            <a:avLst/>
          </a:prstGeom>
          <a:noFill/>
        </p:spPr>
        <p:txBody>
          <a:bodyPr wrap="square" rtlCol="0" anchor="ctr">
            <a:spAutoFit/>
          </a:bodyPr>
          <a:lstStyle/>
          <a:p>
            <a:pPr algn="ctr"/>
            <a:r>
              <a:rPr lang="fr-CA" sz="3200" i="1" dirty="0" smtClean="0">
                <a:latin typeface="Arial" panose="020B0604020202020204" pitchFamily="34" charset="0"/>
                <a:cs typeface="Arial" panose="020B0604020202020204" pitchFamily="34" charset="0"/>
              </a:rPr>
              <a:t>Quand l’ARC impose-t-elle des pénalités?</a:t>
            </a:r>
          </a:p>
          <a:p>
            <a:pPr algn="ctr"/>
            <a:endParaRPr lang="fr-CA" sz="32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3200" dirty="0" smtClean="0">
                <a:latin typeface="Arial" panose="020B0604020202020204" pitchFamily="34" charset="0"/>
                <a:cs typeface="Arial" panose="020B0604020202020204" pitchFamily="34" charset="0"/>
              </a:rPr>
              <a:t>Défaut de production de formulaires</a:t>
            </a:r>
          </a:p>
          <a:p>
            <a:pPr marL="457200" indent="-457200">
              <a:buFont typeface="Arial" panose="020B0604020202020204" pitchFamily="34" charset="0"/>
              <a:buChar char="•"/>
            </a:pPr>
            <a:r>
              <a:rPr lang="fr-CA" sz="3200" dirty="0" smtClean="0">
                <a:latin typeface="Arial" panose="020B0604020202020204" pitchFamily="34" charset="0"/>
                <a:cs typeface="Arial" panose="020B0604020202020204" pitchFamily="34" charset="0"/>
              </a:rPr>
              <a:t>Omission de renseignements</a:t>
            </a:r>
          </a:p>
          <a:p>
            <a:pPr marL="457200" indent="-457200">
              <a:buFont typeface="Arial" panose="020B0604020202020204" pitchFamily="34" charset="0"/>
              <a:buChar char="•"/>
            </a:pPr>
            <a:r>
              <a:rPr lang="fr-CA" sz="3200" dirty="0" smtClean="0">
                <a:latin typeface="Arial" panose="020B0604020202020204" pitchFamily="34" charset="0"/>
                <a:cs typeface="Arial" panose="020B0604020202020204" pitchFamily="34" charset="0"/>
              </a:rPr>
              <a:t>Omission de déclarer un revenu</a:t>
            </a:r>
          </a:p>
          <a:p>
            <a:pPr marL="457200" indent="-457200">
              <a:buFont typeface="Arial" panose="020B0604020202020204" pitchFamily="34" charset="0"/>
              <a:buChar char="•"/>
            </a:pPr>
            <a:r>
              <a:rPr lang="fr-CA" sz="3200" dirty="0" smtClean="0">
                <a:latin typeface="Arial" panose="020B0604020202020204" pitchFamily="34" charset="0"/>
                <a:cs typeface="Arial" panose="020B0604020202020204" pitchFamily="34" charset="0"/>
              </a:rPr>
              <a:t>Présentation de faux énoncés</a:t>
            </a:r>
          </a:p>
          <a:p>
            <a:pPr marL="457200" indent="-457200">
              <a:buFont typeface="Arial" panose="020B0604020202020204" pitchFamily="34" charset="0"/>
              <a:buChar char="•"/>
            </a:pPr>
            <a:r>
              <a:rPr lang="fr-CA" sz="3200" dirty="0" smtClean="0">
                <a:latin typeface="Arial" panose="020B0604020202020204" pitchFamily="34" charset="0"/>
                <a:cs typeface="Arial" panose="020B0604020202020204" pitchFamily="34" charset="0"/>
              </a:rPr>
              <a:t>Etc.</a:t>
            </a:r>
          </a:p>
          <a:p>
            <a:pPr marL="457200" indent="-457200">
              <a:buFont typeface="Arial" panose="020B0604020202020204" pitchFamily="34" charset="0"/>
              <a:buChar char="•"/>
            </a:pPr>
            <a:endParaRPr lang="fr-CA" sz="32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2757990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961918" y="1919038"/>
            <a:ext cx="10269751" cy="4031873"/>
          </a:xfrm>
          <a:prstGeom prst="rect">
            <a:avLst/>
          </a:prstGeom>
          <a:noFill/>
        </p:spPr>
        <p:txBody>
          <a:bodyPr wrap="square" rtlCol="0" anchor="ctr">
            <a:spAutoFit/>
          </a:bodyPr>
          <a:lstStyle/>
          <a:p>
            <a:pPr algn="ctr"/>
            <a:r>
              <a:rPr lang="fr-CA" sz="3200" i="1" dirty="0" smtClean="0">
                <a:latin typeface="Arial" panose="020B0604020202020204" pitchFamily="34" charset="0"/>
                <a:cs typeface="Arial" panose="020B0604020202020204" pitchFamily="34" charset="0"/>
              </a:rPr>
              <a:t>Pénalité pour </a:t>
            </a:r>
            <a:r>
              <a:rPr lang="fr-CA" sz="3200" i="1" dirty="0">
                <a:latin typeface="Arial" panose="020B0604020202020204" pitchFamily="34" charset="0"/>
                <a:cs typeface="Arial" panose="020B0604020202020204" pitchFamily="34" charset="0"/>
              </a:rPr>
              <a:t>d</a:t>
            </a:r>
            <a:r>
              <a:rPr lang="fr-CA" sz="3200" i="1" dirty="0" smtClean="0">
                <a:latin typeface="Arial" panose="020B0604020202020204" pitchFamily="34" charset="0"/>
                <a:cs typeface="Arial" panose="020B0604020202020204" pitchFamily="34" charset="0"/>
              </a:rPr>
              <a:t>éfaut de produire une </a:t>
            </a:r>
          </a:p>
          <a:p>
            <a:pPr algn="ctr"/>
            <a:r>
              <a:rPr lang="fr-CA" sz="3200" i="1" dirty="0" smtClean="0">
                <a:latin typeface="Arial" panose="020B0604020202020204" pitchFamily="34" charset="0"/>
                <a:cs typeface="Arial" panose="020B0604020202020204" pitchFamily="34" charset="0"/>
              </a:rPr>
              <a:t>déclaration de revenus (</a:t>
            </a:r>
            <a:r>
              <a:rPr lang="fr-CA" sz="3200" i="1" u="sng" dirty="0" smtClean="0">
                <a:latin typeface="Arial" panose="020B0604020202020204" pitchFamily="34" charset="0"/>
                <a:cs typeface="Arial" panose="020B0604020202020204" pitchFamily="34" charset="0"/>
              </a:rPr>
              <a:t>1 fois</a:t>
            </a:r>
            <a:r>
              <a:rPr lang="fr-CA" sz="3200" i="1" dirty="0" smtClean="0">
                <a:latin typeface="Arial" panose="020B0604020202020204" pitchFamily="34" charset="0"/>
                <a:cs typeface="Arial" panose="020B0604020202020204" pitchFamily="34" charset="0"/>
              </a:rPr>
              <a:t>)</a:t>
            </a:r>
          </a:p>
          <a:p>
            <a:pPr algn="ctr"/>
            <a:endParaRPr lang="fr-CA" sz="32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3200" dirty="0" smtClean="0">
                <a:latin typeface="Arial" panose="020B0604020202020204" pitchFamily="34" charset="0"/>
                <a:cs typeface="Arial" panose="020B0604020202020204" pitchFamily="34" charset="0"/>
              </a:rPr>
              <a:t>5 % de l’impôt non payé le jour où la déclaration devait être produite</a:t>
            </a:r>
          </a:p>
          <a:p>
            <a:pPr marL="457200" indent="-457200">
              <a:buFont typeface="Arial" panose="020B0604020202020204" pitchFamily="34" charset="0"/>
              <a:buChar char="•"/>
            </a:pPr>
            <a:r>
              <a:rPr lang="fr-CA" sz="3200" dirty="0" smtClean="0">
                <a:latin typeface="Arial" panose="020B0604020202020204" pitchFamily="34" charset="0"/>
                <a:cs typeface="Arial" panose="020B0604020202020204" pitchFamily="34" charset="0"/>
              </a:rPr>
              <a:t>1 % de cet impôt par mois complet de retard (maximum 12 mois)</a:t>
            </a:r>
          </a:p>
          <a:p>
            <a:pPr marL="457200" indent="-457200">
              <a:buFont typeface="Arial" panose="020B0604020202020204" pitchFamily="34" charset="0"/>
              <a:buChar char="•"/>
            </a:pPr>
            <a:endParaRPr lang="fr-CA" sz="32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2554967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961918" y="1919038"/>
            <a:ext cx="10269751" cy="4031873"/>
          </a:xfrm>
          <a:prstGeom prst="rect">
            <a:avLst/>
          </a:prstGeom>
          <a:noFill/>
        </p:spPr>
        <p:txBody>
          <a:bodyPr wrap="square" rtlCol="0" anchor="ctr">
            <a:spAutoFit/>
          </a:bodyPr>
          <a:lstStyle/>
          <a:p>
            <a:pPr algn="ctr"/>
            <a:r>
              <a:rPr lang="fr-CA" sz="3200" i="1" dirty="0" smtClean="0">
                <a:latin typeface="Arial" panose="020B0604020202020204" pitchFamily="34" charset="0"/>
                <a:cs typeface="Arial" panose="020B0604020202020204" pitchFamily="34" charset="0"/>
              </a:rPr>
              <a:t>Pénalité pour </a:t>
            </a:r>
            <a:r>
              <a:rPr lang="fr-CA" sz="3200" i="1" dirty="0">
                <a:latin typeface="Arial" panose="020B0604020202020204" pitchFamily="34" charset="0"/>
                <a:cs typeface="Arial" panose="020B0604020202020204" pitchFamily="34" charset="0"/>
              </a:rPr>
              <a:t>d</a:t>
            </a:r>
            <a:r>
              <a:rPr lang="fr-CA" sz="3200" i="1" dirty="0" smtClean="0">
                <a:latin typeface="Arial" panose="020B0604020202020204" pitchFamily="34" charset="0"/>
                <a:cs typeface="Arial" panose="020B0604020202020204" pitchFamily="34" charset="0"/>
              </a:rPr>
              <a:t>éfaut de produire une </a:t>
            </a:r>
          </a:p>
          <a:p>
            <a:pPr algn="ctr"/>
            <a:r>
              <a:rPr lang="fr-CA" sz="3200" i="1" dirty="0" smtClean="0">
                <a:latin typeface="Arial" panose="020B0604020202020204" pitchFamily="34" charset="0"/>
                <a:cs typeface="Arial" panose="020B0604020202020204" pitchFamily="34" charset="0"/>
              </a:rPr>
              <a:t>déclaration de revenus (</a:t>
            </a:r>
            <a:r>
              <a:rPr lang="fr-CA" sz="3200" i="1" u="sng" dirty="0" smtClean="0">
                <a:latin typeface="Arial" panose="020B0604020202020204" pitchFamily="34" charset="0"/>
                <a:cs typeface="Arial" panose="020B0604020202020204" pitchFamily="34" charset="0"/>
              </a:rPr>
              <a:t>répétée</a:t>
            </a:r>
            <a:r>
              <a:rPr lang="fr-CA" sz="3200" i="1" dirty="0" smtClean="0">
                <a:latin typeface="Arial" panose="020B0604020202020204" pitchFamily="34" charset="0"/>
                <a:cs typeface="Arial" panose="020B0604020202020204" pitchFamily="34" charset="0"/>
              </a:rPr>
              <a:t>)</a:t>
            </a:r>
          </a:p>
          <a:p>
            <a:pPr algn="ctr"/>
            <a:endParaRPr lang="fr-CA" sz="32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3200" dirty="0" smtClean="0">
                <a:latin typeface="Arial" panose="020B0604020202020204" pitchFamily="34" charset="0"/>
                <a:cs typeface="Arial" panose="020B0604020202020204" pitchFamily="34" charset="0"/>
              </a:rPr>
              <a:t>10 % de l’impôt non payé le jour où la déclaration devait être produite</a:t>
            </a:r>
          </a:p>
          <a:p>
            <a:pPr marL="457200" indent="-457200">
              <a:buFont typeface="Arial" panose="020B0604020202020204" pitchFamily="34" charset="0"/>
              <a:buChar char="•"/>
            </a:pPr>
            <a:r>
              <a:rPr lang="fr-CA" sz="3200" dirty="0" smtClean="0">
                <a:latin typeface="Arial" panose="020B0604020202020204" pitchFamily="34" charset="0"/>
                <a:cs typeface="Arial" panose="020B0604020202020204" pitchFamily="34" charset="0"/>
              </a:rPr>
              <a:t>2 % de cet impôt par mois complet de retard (maximum 20 mois)</a:t>
            </a:r>
          </a:p>
          <a:p>
            <a:pPr marL="457200" indent="-457200">
              <a:buFont typeface="Arial" panose="020B0604020202020204" pitchFamily="34" charset="0"/>
              <a:buChar char="•"/>
            </a:pPr>
            <a:endParaRPr lang="fr-CA" sz="32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659979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651244" y="1859218"/>
            <a:ext cx="10891099" cy="4031873"/>
          </a:xfrm>
          <a:prstGeom prst="rect">
            <a:avLst/>
          </a:prstGeom>
          <a:noFill/>
        </p:spPr>
        <p:txBody>
          <a:bodyPr wrap="square" rtlCol="0" anchor="ctr">
            <a:spAutoFit/>
          </a:bodyPr>
          <a:lstStyle/>
          <a:p>
            <a:pPr algn="ctr"/>
            <a:r>
              <a:rPr lang="fr-CA" sz="3200" b="1" dirty="0" smtClean="0">
                <a:latin typeface="Arial" panose="020B0604020202020204" pitchFamily="34" charset="0"/>
                <a:cs typeface="Arial" panose="020B0604020202020204" pitchFamily="34" charset="0"/>
              </a:rPr>
              <a:t>EXEMPLE 1</a:t>
            </a:r>
          </a:p>
          <a:p>
            <a:pPr algn="ctr"/>
            <a:endParaRPr lang="fr-CA" sz="3200" dirty="0" smtClean="0">
              <a:latin typeface="Arial" panose="020B0604020202020204" pitchFamily="34" charset="0"/>
              <a:cs typeface="Arial" panose="020B0604020202020204" pitchFamily="34" charset="0"/>
            </a:endParaRPr>
          </a:p>
          <a:p>
            <a:r>
              <a:rPr lang="fr-CA" sz="3200" dirty="0" smtClean="0">
                <a:latin typeface="Arial" panose="020B0604020202020204" pitchFamily="34" charset="0"/>
                <a:cs typeface="Arial" panose="020B0604020202020204" pitchFamily="34" charset="0"/>
              </a:rPr>
              <a:t>Jean n’exploite pas d’entreprise. Il ne produit pas sa déclaration d’impôt pour l’année d’imposition 2018. Il produit sa déclaration le 20 septembre 2019 et doit 5 000 $ en impôt. </a:t>
            </a:r>
          </a:p>
          <a:p>
            <a:endParaRPr lang="fr-CA" sz="3200" i="1" dirty="0">
              <a:latin typeface="Arial" panose="020B0604020202020204" pitchFamily="34" charset="0"/>
              <a:cs typeface="Arial" panose="020B0604020202020204" pitchFamily="34" charset="0"/>
            </a:endParaRPr>
          </a:p>
          <a:p>
            <a:r>
              <a:rPr lang="fr-CA" sz="3200" i="1" dirty="0" smtClean="0">
                <a:latin typeface="Arial" panose="020B0604020202020204" pitchFamily="34" charset="0"/>
                <a:cs typeface="Arial" panose="020B0604020202020204" pitchFamily="34" charset="0"/>
              </a:rPr>
              <a:t>Quel est le montant de sa pénalité?</a:t>
            </a:r>
          </a:p>
        </p:txBody>
      </p:sp>
    </p:spTree>
    <p:extLst>
      <p:ext uri="{BB962C8B-B14F-4D97-AF65-F5344CB8AC3E}">
        <p14:creationId xmlns:p14="http://schemas.microsoft.com/office/powerpoint/2010/main" val="187116700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961918" y="1672817"/>
            <a:ext cx="10269751" cy="4524315"/>
          </a:xfrm>
          <a:prstGeom prst="rect">
            <a:avLst/>
          </a:prstGeom>
          <a:noFill/>
        </p:spPr>
        <p:txBody>
          <a:bodyPr wrap="square" rtlCol="0" anchor="ctr">
            <a:spAutoFit/>
          </a:bodyPr>
          <a:lstStyle/>
          <a:p>
            <a:pPr algn="ctr"/>
            <a:r>
              <a:rPr lang="fr-CA" sz="3200" i="1" dirty="0" smtClean="0">
                <a:latin typeface="Arial" panose="020B0604020202020204" pitchFamily="34" charset="0"/>
                <a:cs typeface="Arial" panose="020B0604020202020204" pitchFamily="34" charset="0"/>
              </a:rPr>
              <a:t>Autre pénalités administratives</a:t>
            </a:r>
          </a:p>
          <a:p>
            <a:pPr algn="ctr"/>
            <a:endParaRPr lang="fr-CA" sz="32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3200" dirty="0" smtClean="0">
                <a:latin typeface="Arial" panose="020B0604020202020204" pitchFamily="34" charset="0"/>
                <a:cs typeface="Arial" panose="020B0604020202020204" pitchFamily="34" charset="0"/>
              </a:rPr>
              <a:t>Omission de fournir des renseignements demandés (ex : NAS) : 100 $ par omission</a:t>
            </a:r>
          </a:p>
          <a:p>
            <a:pPr marL="457200" indent="-457200">
              <a:buFont typeface="Arial" panose="020B0604020202020204" pitchFamily="34" charset="0"/>
              <a:buChar char="•"/>
            </a:pPr>
            <a:r>
              <a:rPr lang="fr-CA" sz="3200" dirty="0" smtClean="0">
                <a:latin typeface="Arial" panose="020B0604020202020204" pitchFamily="34" charset="0"/>
                <a:cs typeface="Arial" panose="020B0604020202020204" pitchFamily="34" charset="0"/>
              </a:rPr>
              <a:t>Omission de produire une déclaration de renseignements : 25 $ par jour (jusqu’à concurrence de 100 jours)</a:t>
            </a:r>
          </a:p>
          <a:p>
            <a:pPr marL="457200" indent="-457200">
              <a:buFont typeface="Arial" panose="020B0604020202020204" pitchFamily="34" charset="0"/>
              <a:buChar char="•"/>
            </a:pPr>
            <a:r>
              <a:rPr lang="fr-CA" sz="3200" dirty="0" smtClean="0">
                <a:latin typeface="Arial" panose="020B0604020202020204" pitchFamily="34" charset="0"/>
                <a:cs typeface="Arial" panose="020B0604020202020204" pitchFamily="34" charset="0"/>
              </a:rPr>
              <a:t>Etc.</a:t>
            </a:r>
          </a:p>
          <a:p>
            <a:pPr marL="457200" indent="-457200">
              <a:buFont typeface="Arial" panose="020B0604020202020204" pitchFamily="34" charset="0"/>
              <a:buChar char="•"/>
            </a:pPr>
            <a:endParaRPr lang="fr-CA" sz="32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0689455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665954" y="1644004"/>
            <a:ext cx="10858504" cy="5016758"/>
          </a:xfrm>
          <a:prstGeom prst="rect">
            <a:avLst/>
          </a:prstGeom>
          <a:noFill/>
        </p:spPr>
        <p:txBody>
          <a:bodyPr wrap="square" rtlCol="0" anchor="ctr">
            <a:spAutoFit/>
          </a:bodyPr>
          <a:lstStyle/>
          <a:p>
            <a:pPr algn="ctr"/>
            <a:r>
              <a:rPr lang="fr-CA" sz="3200" i="1" dirty="0" smtClean="0">
                <a:latin typeface="Arial" panose="020B0604020202020204" pitchFamily="34" charset="0"/>
                <a:cs typeface="Arial" panose="020B0604020202020204" pitchFamily="34" charset="0"/>
              </a:rPr>
              <a:t>Pénalités graves</a:t>
            </a:r>
          </a:p>
          <a:p>
            <a:pPr algn="ctr"/>
            <a:endParaRPr lang="fr-CA" sz="32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Dissimulation de sommes à inclure dans le revenu (omission de déclarer au moins 500 $ pour l’année en question ET au </a:t>
            </a:r>
            <a:r>
              <a:rPr lang="fr-CA" sz="2800" dirty="0">
                <a:latin typeface="Arial" panose="020B0604020202020204" pitchFamily="34" charset="0"/>
                <a:cs typeface="Arial" panose="020B0604020202020204" pitchFamily="34" charset="0"/>
              </a:rPr>
              <a:t>moins une autre fois dans les 3 dernières années</a:t>
            </a:r>
            <a:r>
              <a:rPr lang="fr-CA" sz="2800" dirty="0" smtClean="0">
                <a:latin typeface="Arial" panose="020B0604020202020204" pitchFamily="34" charset="0"/>
                <a:cs typeface="Arial" panose="020B0604020202020204" pitchFamily="34" charset="0"/>
              </a:rPr>
              <a:t>) : Moindre de </a:t>
            </a:r>
          </a:p>
          <a:p>
            <a:pPr marL="1371600" lvl="2" indent="-457200">
              <a:buFont typeface="Courier New" panose="02070309020205020404" pitchFamily="49" charset="0"/>
              <a:buChar char="o"/>
            </a:pPr>
            <a:r>
              <a:rPr lang="fr-CA" sz="2800" dirty="0" smtClean="0">
                <a:latin typeface="Arial" panose="020B0604020202020204" pitchFamily="34" charset="0"/>
                <a:cs typeface="Arial" panose="020B0604020202020204" pitchFamily="34" charset="0"/>
              </a:rPr>
              <a:t>10 % du </a:t>
            </a:r>
            <a:r>
              <a:rPr lang="fr-CA" sz="2800" b="1" dirty="0" smtClean="0">
                <a:latin typeface="Arial" panose="020B0604020202020204" pitchFamily="34" charset="0"/>
                <a:cs typeface="Arial" panose="020B0604020202020204" pitchFamily="34" charset="0"/>
              </a:rPr>
              <a:t>revenu non déclaré </a:t>
            </a:r>
            <a:r>
              <a:rPr lang="fr-CA" sz="2800" dirty="0" smtClean="0">
                <a:latin typeface="Arial" panose="020B0604020202020204" pitchFamily="34" charset="0"/>
                <a:cs typeface="Arial" panose="020B0604020202020204" pitchFamily="34" charset="0"/>
              </a:rPr>
              <a:t>ET </a:t>
            </a:r>
          </a:p>
          <a:p>
            <a:pPr marL="1371600" lvl="2" indent="-457200">
              <a:buFont typeface="Courier New" panose="02070309020205020404" pitchFamily="49" charset="0"/>
              <a:buChar char="o"/>
            </a:pPr>
            <a:r>
              <a:rPr lang="fr-CA" sz="2800" dirty="0" smtClean="0">
                <a:latin typeface="Arial" panose="020B0604020202020204" pitchFamily="34" charset="0"/>
                <a:cs typeface="Arial" panose="020B0604020202020204" pitchFamily="34" charset="0"/>
              </a:rPr>
              <a:t>50 % de la </a:t>
            </a:r>
            <a:r>
              <a:rPr lang="fr-CA" sz="2800" b="1" dirty="0" smtClean="0">
                <a:latin typeface="Arial" panose="020B0604020202020204" pitchFamily="34" charset="0"/>
                <a:cs typeface="Arial" panose="020B0604020202020204" pitchFamily="34" charset="0"/>
              </a:rPr>
              <a:t>différence </a:t>
            </a:r>
            <a:r>
              <a:rPr lang="fr-CA" sz="2800" dirty="0" smtClean="0">
                <a:latin typeface="Arial" panose="020B0604020202020204" pitchFamily="34" charset="0"/>
                <a:cs typeface="Arial" panose="020B0604020202020204" pitchFamily="34" charset="0"/>
              </a:rPr>
              <a:t>entre l’impôt déclaré en moins et tout impôt payé relativement au montant non déclaré</a:t>
            </a:r>
          </a:p>
          <a:p>
            <a:pPr marL="457200" indent="-4572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Normalement pas applicable à la sous-évaluation </a:t>
            </a:r>
            <a:r>
              <a:rPr lang="fr-CA" sz="2800" dirty="0">
                <a:latin typeface="Arial" panose="020B0604020202020204" pitchFamily="34" charset="0"/>
                <a:cs typeface="Arial" panose="020B0604020202020204" pitchFamily="34" charset="0"/>
              </a:rPr>
              <a:t>du revenu attribuable à une </a:t>
            </a:r>
            <a:r>
              <a:rPr lang="fr-CA" sz="2800" dirty="0" smtClean="0">
                <a:latin typeface="Arial" panose="020B0604020202020204" pitchFamily="34" charset="0"/>
                <a:cs typeface="Arial" panose="020B0604020202020204" pitchFamily="34" charset="0"/>
              </a:rPr>
              <a:t>erreur faite de bonne foi</a:t>
            </a:r>
          </a:p>
          <a:p>
            <a:pPr marL="457200" indent="-457200">
              <a:buFont typeface="Arial" panose="020B0604020202020204" pitchFamily="34" charset="0"/>
              <a:buChar char="•"/>
            </a:pPr>
            <a:endParaRPr lang="fr-CA" sz="32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5415594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665954" y="2936666"/>
            <a:ext cx="10858504" cy="2431435"/>
          </a:xfrm>
          <a:prstGeom prst="rect">
            <a:avLst/>
          </a:prstGeom>
          <a:noFill/>
        </p:spPr>
        <p:txBody>
          <a:bodyPr wrap="square" rtlCol="0" anchor="ctr">
            <a:spAutoFit/>
          </a:bodyPr>
          <a:lstStyle/>
          <a:p>
            <a:pPr algn="ctr"/>
            <a:r>
              <a:rPr lang="fr-CA" sz="3200" i="1" dirty="0" smtClean="0">
                <a:latin typeface="Arial" panose="020B0604020202020204" pitchFamily="34" charset="0"/>
                <a:cs typeface="Arial" panose="020B0604020202020204" pitchFamily="34" charset="0"/>
              </a:rPr>
              <a:t>Pénalités graves</a:t>
            </a:r>
          </a:p>
          <a:p>
            <a:pPr algn="ctr"/>
            <a:endParaRPr lang="fr-CA" sz="32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Faute lourde, faux énoncé ou omission : 50 % du montant d’impôt évité ou du montants des crédits obtenus en trop</a:t>
            </a:r>
          </a:p>
          <a:p>
            <a:pPr marL="457200" indent="-457200">
              <a:buFont typeface="Arial" panose="020B0604020202020204" pitchFamily="34" charset="0"/>
              <a:buChar char="•"/>
            </a:pPr>
            <a:endParaRPr lang="fr-CA" sz="32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182925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307080" y="3889347"/>
            <a:ext cx="9579427" cy="707886"/>
          </a:xfrm>
          <a:prstGeom prst="rect">
            <a:avLst/>
          </a:prstGeom>
          <a:noFill/>
        </p:spPr>
        <p:txBody>
          <a:bodyPr wrap="square" rtlCol="0" anchor="ctr">
            <a:spAutoFit/>
          </a:bodyPr>
          <a:lstStyle/>
          <a:p>
            <a:pPr algn="ctr"/>
            <a:r>
              <a:rPr lang="fr-CA" sz="4000" b="1" dirty="0" smtClean="0">
                <a:latin typeface="Arial" panose="020B0604020202020204" pitchFamily="34" charset="0"/>
                <a:cs typeface="Arial" panose="020B0604020202020204" pitchFamily="34" charset="0"/>
              </a:rPr>
              <a:t>C) Opposition et appels</a:t>
            </a:r>
          </a:p>
        </p:txBody>
      </p:sp>
    </p:spTree>
    <p:extLst>
      <p:ext uri="{BB962C8B-B14F-4D97-AF65-F5344CB8AC3E}">
        <p14:creationId xmlns:p14="http://schemas.microsoft.com/office/powerpoint/2010/main" val="103074837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665954" y="2290337"/>
            <a:ext cx="10858504" cy="3724096"/>
          </a:xfrm>
          <a:prstGeom prst="rect">
            <a:avLst/>
          </a:prstGeom>
          <a:noFill/>
        </p:spPr>
        <p:txBody>
          <a:bodyPr wrap="square" rtlCol="0" anchor="ctr">
            <a:spAutoFit/>
          </a:bodyPr>
          <a:lstStyle/>
          <a:p>
            <a:pPr algn="ctr"/>
            <a:r>
              <a:rPr lang="fr-CA" sz="3200" b="1" dirty="0" smtClean="0">
                <a:latin typeface="Arial" panose="020B0604020202020204" pitchFamily="34" charset="0"/>
                <a:cs typeface="Arial" panose="020B0604020202020204" pitchFamily="34" charset="0"/>
              </a:rPr>
              <a:t>1) Introduction</a:t>
            </a:r>
          </a:p>
          <a:p>
            <a:pPr algn="ctr"/>
            <a:endParaRPr lang="fr-CA" sz="32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Un contribuable a le droit de s’opposer à une cotisation en produisant un </a:t>
            </a:r>
            <a:r>
              <a:rPr lang="fr-CA" sz="2800" b="1" dirty="0" smtClean="0">
                <a:latin typeface="Arial" panose="020B0604020202020204" pitchFamily="34" charset="0"/>
                <a:cs typeface="Arial" panose="020B0604020202020204" pitchFamily="34" charset="0"/>
              </a:rPr>
              <a:t>avis d’opposition</a:t>
            </a:r>
            <a:r>
              <a:rPr lang="fr-CA" sz="2800" dirty="0" smtClean="0">
                <a:latin typeface="Arial" panose="020B0604020202020204" pitchFamily="34" charset="0"/>
                <a:cs typeface="Arial" panose="020B0604020202020204" pitchFamily="34" charset="0"/>
              </a:rPr>
              <a:t>.</a:t>
            </a:r>
          </a:p>
          <a:p>
            <a:pPr marL="457200" indent="-4572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L’ARC doit alors écarter, valider ou modifier l’avis de cotisation.</a:t>
            </a:r>
          </a:p>
          <a:p>
            <a:pPr marL="457200" indent="-4572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S’il n’est toujours pas satisfait, il peut porter appel aux cours de justice.</a:t>
            </a:r>
          </a:p>
          <a:p>
            <a:pPr marL="457200" indent="-457200">
              <a:buFont typeface="Arial" panose="020B0604020202020204" pitchFamily="34" charset="0"/>
              <a:buChar char="•"/>
            </a:pPr>
            <a:endParaRPr lang="fr-CA" sz="32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8497027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665954" y="2936666"/>
            <a:ext cx="10858504" cy="2431435"/>
          </a:xfrm>
          <a:prstGeom prst="rect">
            <a:avLst/>
          </a:prstGeom>
          <a:noFill/>
        </p:spPr>
        <p:txBody>
          <a:bodyPr wrap="square" rtlCol="0" anchor="ctr">
            <a:spAutoFit/>
          </a:bodyPr>
          <a:lstStyle/>
          <a:p>
            <a:pPr algn="ctr"/>
            <a:r>
              <a:rPr lang="fr-CA" sz="3200" b="1" dirty="0">
                <a:latin typeface="Arial" panose="020B0604020202020204" pitchFamily="34" charset="0"/>
                <a:cs typeface="Arial" panose="020B0604020202020204" pitchFamily="34" charset="0"/>
              </a:rPr>
              <a:t>2</a:t>
            </a:r>
            <a:r>
              <a:rPr lang="fr-CA" sz="3200" b="1" dirty="0" smtClean="0">
                <a:latin typeface="Arial" panose="020B0604020202020204" pitchFamily="34" charset="0"/>
                <a:cs typeface="Arial" panose="020B0604020202020204" pitchFamily="34" charset="0"/>
              </a:rPr>
              <a:t>) Avis d’opposition</a:t>
            </a:r>
          </a:p>
          <a:p>
            <a:pPr algn="ctr"/>
            <a:endParaRPr lang="fr-CA" sz="32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Faute lourde, faux énoncé ou omission : 50 % du montant d’impôt évité ou du montants des crédits obtenus en trop</a:t>
            </a:r>
          </a:p>
          <a:p>
            <a:pPr marL="457200" indent="-457200">
              <a:buFont typeface="Arial" panose="020B0604020202020204" pitchFamily="34" charset="0"/>
              <a:buChar char="•"/>
            </a:pPr>
            <a:endParaRPr lang="fr-CA" sz="32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0651817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665954" y="1644008"/>
            <a:ext cx="10858504" cy="5016758"/>
          </a:xfrm>
          <a:prstGeom prst="rect">
            <a:avLst/>
          </a:prstGeom>
          <a:noFill/>
        </p:spPr>
        <p:txBody>
          <a:bodyPr wrap="square" rtlCol="0" anchor="ctr">
            <a:spAutoFit/>
          </a:bodyPr>
          <a:lstStyle/>
          <a:p>
            <a:pPr algn="ctr"/>
            <a:r>
              <a:rPr lang="fr-CA" sz="3200" i="1" dirty="0" smtClean="0">
                <a:latin typeface="Arial" panose="020B0604020202020204" pitchFamily="34" charset="0"/>
                <a:cs typeface="Arial" panose="020B0604020202020204" pitchFamily="34" charset="0"/>
              </a:rPr>
              <a:t>Délai pour déposer un avis d’opposition</a:t>
            </a:r>
          </a:p>
          <a:p>
            <a:pPr algn="ctr"/>
            <a:endParaRPr lang="fr-CA" sz="32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Délai : </a:t>
            </a:r>
            <a:r>
              <a:rPr lang="fr-CA" sz="2800" b="1" dirty="0" smtClean="0">
                <a:latin typeface="Arial" panose="020B0604020202020204" pitchFamily="34" charset="0"/>
                <a:cs typeface="Arial" panose="020B0604020202020204" pitchFamily="34" charset="0"/>
              </a:rPr>
              <a:t>90 jours </a:t>
            </a:r>
            <a:r>
              <a:rPr lang="fr-CA" sz="2800" dirty="0" smtClean="0">
                <a:latin typeface="Arial" panose="020B0604020202020204" pitchFamily="34" charset="0"/>
                <a:cs typeface="Arial" panose="020B0604020202020204" pitchFamily="34" charset="0"/>
              </a:rPr>
              <a:t>suivant la date d’expédition par la poste de l’avis de cotisation</a:t>
            </a:r>
          </a:p>
          <a:p>
            <a:pPr marL="457200" indent="-4572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Adresse : Chef des Appels du bureau des services fiscaux</a:t>
            </a:r>
          </a:p>
          <a:p>
            <a:pPr marL="457200" indent="-4572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Forme : Formulaire T400A (lettre avec faits et motifs de l’opposition)</a:t>
            </a:r>
          </a:p>
          <a:p>
            <a:pPr marL="457200" indent="-4572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Impôts contestés : Pas besoin d’être payés tout de suite par les particuliers (pénalité de 10 % si opposition faite simplement pour pousser le délai de paiement)</a:t>
            </a:r>
          </a:p>
          <a:p>
            <a:pPr marL="457200" indent="-457200">
              <a:buFont typeface="Arial" panose="020B0604020202020204" pitchFamily="34" charset="0"/>
              <a:buChar char="•"/>
            </a:pPr>
            <a:endParaRPr lang="fr-CA" sz="32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25242806"/>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665954" y="2505783"/>
            <a:ext cx="10858504" cy="3293209"/>
          </a:xfrm>
          <a:prstGeom prst="rect">
            <a:avLst/>
          </a:prstGeom>
          <a:noFill/>
        </p:spPr>
        <p:txBody>
          <a:bodyPr wrap="square" rtlCol="0" anchor="ctr">
            <a:spAutoFit/>
          </a:bodyPr>
          <a:lstStyle/>
          <a:p>
            <a:pPr algn="ctr"/>
            <a:r>
              <a:rPr lang="fr-CA" sz="3200" i="1" dirty="0" smtClean="0">
                <a:latin typeface="Arial" panose="020B0604020202020204" pitchFamily="34" charset="0"/>
                <a:cs typeface="Arial" panose="020B0604020202020204" pitchFamily="34" charset="0"/>
              </a:rPr>
              <a:t>Délai pour déposer un avis d’opposition</a:t>
            </a:r>
          </a:p>
          <a:p>
            <a:pPr algn="ctr"/>
            <a:endParaRPr lang="fr-CA" sz="32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Possibilité de pousser le délai de 90 jours d’un an dans certaines circonstances</a:t>
            </a:r>
          </a:p>
          <a:p>
            <a:pPr marL="457200" indent="-4572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L’ARC a l’obligation de confirmer, modifier ou rejeter l’avis de cotisation.</a:t>
            </a:r>
          </a:p>
          <a:p>
            <a:pPr marL="457200" indent="-457200">
              <a:buFont typeface="Arial" panose="020B0604020202020204" pitchFamily="34" charset="0"/>
              <a:buChar char="•"/>
            </a:pPr>
            <a:endParaRPr lang="fr-CA" sz="32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270641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665954" y="1859450"/>
            <a:ext cx="10858504" cy="4585871"/>
          </a:xfrm>
          <a:prstGeom prst="rect">
            <a:avLst/>
          </a:prstGeom>
          <a:noFill/>
        </p:spPr>
        <p:txBody>
          <a:bodyPr wrap="square" rtlCol="0" anchor="ctr">
            <a:spAutoFit/>
          </a:bodyPr>
          <a:lstStyle/>
          <a:p>
            <a:pPr algn="ctr"/>
            <a:r>
              <a:rPr lang="fr-CA" sz="3200" b="1" dirty="0" smtClean="0">
                <a:latin typeface="Arial" panose="020B0604020202020204" pitchFamily="34" charset="0"/>
                <a:cs typeface="Arial" panose="020B0604020202020204" pitchFamily="34" charset="0"/>
              </a:rPr>
              <a:t>3) Appels aux cours de justice</a:t>
            </a:r>
          </a:p>
          <a:p>
            <a:pPr algn="ctr"/>
            <a:endParaRPr lang="fr-CA" sz="32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Un contribuable peut porter appel d’une cotisation à la </a:t>
            </a:r>
            <a:r>
              <a:rPr lang="fr-CA" sz="2800" b="1" dirty="0" smtClean="0">
                <a:latin typeface="Arial" panose="020B0604020202020204" pitchFamily="34" charset="0"/>
                <a:cs typeface="Arial" panose="020B0604020202020204" pitchFamily="34" charset="0"/>
              </a:rPr>
              <a:t>Cour canadienne de l’impôt</a:t>
            </a:r>
            <a:r>
              <a:rPr lang="fr-CA" sz="2800" dirty="0" smtClean="0">
                <a:latin typeface="Arial" panose="020B0604020202020204" pitchFamily="34" charset="0"/>
                <a:cs typeface="Arial" panose="020B0604020202020204" pitchFamily="34" charset="0"/>
              </a:rPr>
              <a:t>.</a:t>
            </a:r>
          </a:p>
          <a:p>
            <a:pPr marL="457200" indent="-457200">
              <a:buFont typeface="Arial" panose="020B0604020202020204" pitchFamily="34" charset="0"/>
              <a:buChar char="•"/>
            </a:pPr>
            <a:r>
              <a:rPr lang="fr-CA" sz="2800" dirty="0">
                <a:latin typeface="Arial" panose="020B0604020202020204" pitchFamily="34" charset="0"/>
                <a:cs typeface="Arial" panose="020B0604020202020204" pitchFamily="34" charset="0"/>
              </a:rPr>
              <a:t>Délai : </a:t>
            </a:r>
            <a:r>
              <a:rPr lang="fr-CA" sz="2800" b="1" dirty="0">
                <a:latin typeface="Arial" panose="020B0604020202020204" pitchFamily="34" charset="0"/>
                <a:cs typeface="Arial" panose="020B0604020202020204" pitchFamily="34" charset="0"/>
              </a:rPr>
              <a:t>90 jours </a:t>
            </a:r>
            <a:r>
              <a:rPr lang="fr-CA" sz="2800" dirty="0">
                <a:latin typeface="Arial" panose="020B0604020202020204" pitchFamily="34" charset="0"/>
                <a:cs typeface="Arial" panose="020B0604020202020204" pitchFamily="34" charset="0"/>
              </a:rPr>
              <a:t>suivant la date d’expédition par la poste d’une confirmation de la cotisation OU d’un avis de nouvelle cotisation </a:t>
            </a:r>
          </a:p>
          <a:p>
            <a:pPr marL="457200" indent="-4572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Un contribuable peut aussi demander à la Cour de proroger le délai dans lequel un avis d’opposition ou un avis d’appel peut être signifié.</a:t>
            </a:r>
          </a:p>
          <a:p>
            <a:pPr marL="457200" indent="-457200">
              <a:buFont typeface="Arial" panose="020B0604020202020204" pitchFamily="34" charset="0"/>
              <a:buChar char="•"/>
            </a:pPr>
            <a:endParaRPr lang="fr-CA" sz="32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80354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94025" y="2194532"/>
            <a:ext cx="11802361" cy="4262705"/>
          </a:xfrm>
          <a:prstGeom prst="rect">
            <a:avLst/>
          </a:prstGeom>
          <a:noFill/>
        </p:spPr>
        <p:txBody>
          <a:bodyPr wrap="square" rtlCol="0" anchor="ctr">
            <a:spAutoFit/>
          </a:bodyPr>
          <a:lstStyle/>
          <a:p>
            <a:pPr algn="ctr"/>
            <a:r>
              <a:rPr lang="fr-CA" sz="3200" i="1" dirty="0" smtClean="0">
                <a:latin typeface="Arial" panose="020B0604020202020204" pitchFamily="34" charset="0"/>
                <a:cs typeface="Arial" panose="020B0604020202020204" pitchFamily="34" charset="0"/>
              </a:rPr>
              <a:t>Procédure informelle</a:t>
            </a:r>
          </a:p>
          <a:p>
            <a:pPr algn="ctr"/>
            <a:endParaRPr lang="fr-CA" sz="15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Procédure simple et rapide qui peut être choisie par le contribuable si :</a:t>
            </a:r>
          </a:p>
          <a:p>
            <a:pPr marL="1371600" lvl="2" indent="-457200">
              <a:buFont typeface="Courier New" panose="02070309020205020404" pitchFamily="49" charset="0"/>
              <a:buChar char="o"/>
            </a:pPr>
            <a:r>
              <a:rPr lang="fr-CA" sz="2800" dirty="0">
                <a:latin typeface="Arial" panose="020B0604020202020204" pitchFamily="34" charset="0"/>
                <a:cs typeface="Arial" panose="020B0604020202020204" pitchFamily="34" charset="0"/>
              </a:rPr>
              <a:t>l</a:t>
            </a:r>
            <a:r>
              <a:rPr lang="fr-CA" sz="2800" dirty="0" smtClean="0">
                <a:latin typeface="Arial" panose="020B0604020202020204" pitchFamily="34" charset="0"/>
                <a:cs typeface="Arial" panose="020B0604020202020204" pitchFamily="34" charset="0"/>
              </a:rPr>
              <a:t>e montant total de l’impôt et des pénalités (par année) en cause est limité à 25 000 $ ou moins</a:t>
            </a:r>
          </a:p>
          <a:p>
            <a:pPr marL="1371600" lvl="2" indent="-457200">
              <a:buFont typeface="Courier New" panose="02070309020205020404" pitchFamily="49" charset="0"/>
              <a:buChar char="o"/>
            </a:pPr>
            <a:r>
              <a:rPr lang="fr-CA" sz="2800" dirty="0" smtClean="0">
                <a:latin typeface="Arial" panose="020B0604020202020204" pitchFamily="34" charset="0"/>
                <a:cs typeface="Arial" panose="020B0604020202020204" pitchFamily="34" charset="0"/>
              </a:rPr>
              <a:t>le </a:t>
            </a:r>
            <a:r>
              <a:rPr lang="fr-CA" sz="2800" dirty="0">
                <a:latin typeface="Arial" panose="020B0604020202020204" pitchFamily="34" charset="0"/>
                <a:cs typeface="Arial" panose="020B0604020202020204" pitchFamily="34" charset="0"/>
              </a:rPr>
              <a:t>montant total </a:t>
            </a:r>
            <a:r>
              <a:rPr lang="fr-CA" sz="2800" dirty="0" smtClean="0">
                <a:latin typeface="Arial" panose="020B0604020202020204" pitchFamily="34" charset="0"/>
                <a:cs typeface="Arial" panose="020B0604020202020204" pitchFamily="34" charset="0"/>
              </a:rPr>
              <a:t>des pertes (par </a:t>
            </a:r>
            <a:r>
              <a:rPr lang="fr-CA" sz="2800" dirty="0">
                <a:latin typeface="Arial" panose="020B0604020202020204" pitchFamily="34" charset="0"/>
                <a:cs typeface="Arial" panose="020B0604020202020204" pitchFamily="34" charset="0"/>
              </a:rPr>
              <a:t>année) en cause </a:t>
            </a:r>
            <a:r>
              <a:rPr lang="fr-CA" sz="2800" dirty="0" smtClean="0">
                <a:latin typeface="Arial" panose="020B0604020202020204" pitchFamily="34" charset="0"/>
                <a:cs typeface="Arial" panose="020B0604020202020204" pitchFamily="34" charset="0"/>
              </a:rPr>
              <a:t>sont limitées </a:t>
            </a:r>
            <a:r>
              <a:rPr lang="fr-CA" sz="2800" dirty="0">
                <a:latin typeface="Arial" panose="020B0604020202020204" pitchFamily="34" charset="0"/>
                <a:cs typeface="Arial" panose="020B0604020202020204" pitchFamily="34" charset="0"/>
              </a:rPr>
              <a:t>à </a:t>
            </a:r>
            <a:r>
              <a:rPr lang="fr-CA" sz="2800" dirty="0" smtClean="0">
                <a:latin typeface="Arial" panose="020B0604020202020204" pitchFamily="34" charset="0"/>
                <a:cs typeface="Arial" panose="020B0604020202020204" pitchFamily="34" charset="0"/>
              </a:rPr>
              <a:t>50 </a:t>
            </a:r>
            <a:r>
              <a:rPr lang="fr-CA" sz="2800" dirty="0">
                <a:latin typeface="Arial" panose="020B0604020202020204" pitchFamily="34" charset="0"/>
                <a:cs typeface="Arial" panose="020B0604020202020204" pitchFamily="34" charset="0"/>
              </a:rPr>
              <a:t>000 $ ou </a:t>
            </a:r>
            <a:r>
              <a:rPr lang="fr-CA" sz="2800" dirty="0" smtClean="0">
                <a:latin typeface="Arial" panose="020B0604020202020204" pitchFamily="34" charset="0"/>
                <a:cs typeface="Arial" panose="020B0604020202020204" pitchFamily="34" charset="0"/>
              </a:rPr>
              <a:t>moins</a:t>
            </a:r>
          </a:p>
          <a:p>
            <a:pPr marL="1371600" lvl="2" indent="-457200">
              <a:buFont typeface="Courier New" panose="02070309020205020404" pitchFamily="49" charset="0"/>
              <a:buChar char="o"/>
            </a:pPr>
            <a:r>
              <a:rPr lang="fr-CA" sz="2800" dirty="0">
                <a:latin typeface="Arial" panose="020B0604020202020204" pitchFamily="34" charset="0"/>
                <a:cs typeface="Arial" panose="020B0604020202020204" pitchFamily="34" charset="0"/>
              </a:rPr>
              <a:t>s</a:t>
            </a:r>
            <a:r>
              <a:rPr lang="fr-CA" sz="2800" dirty="0" smtClean="0">
                <a:latin typeface="Arial" panose="020B0604020202020204" pitchFamily="34" charset="0"/>
                <a:cs typeface="Arial" panose="020B0604020202020204" pitchFamily="34" charset="0"/>
              </a:rPr>
              <a:t>eul les intérêts sont en cause</a:t>
            </a:r>
          </a:p>
          <a:p>
            <a:pPr marL="457200" indent="-4572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Le contribuable présente un </a:t>
            </a:r>
            <a:r>
              <a:rPr lang="fr-CA" sz="2800" b="1" dirty="0" smtClean="0">
                <a:latin typeface="Arial" panose="020B0604020202020204" pitchFamily="34" charset="0"/>
                <a:cs typeface="Arial" panose="020B0604020202020204" pitchFamily="34" charset="0"/>
              </a:rPr>
              <a:t>avis d’appel</a:t>
            </a:r>
            <a:r>
              <a:rPr lang="fr-CA" sz="2800" dirty="0" smtClean="0">
                <a:latin typeface="Arial" panose="020B0604020202020204" pitchFamily="34" charset="0"/>
                <a:cs typeface="Arial" panose="020B0604020202020204" pitchFamily="34" charset="0"/>
              </a:rPr>
              <a:t>. La Couronne répond dans les 60 jours avec une </a:t>
            </a:r>
            <a:r>
              <a:rPr lang="fr-CA" sz="2800" b="1" dirty="0" smtClean="0">
                <a:latin typeface="Arial" panose="020B0604020202020204" pitchFamily="34" charset="0"/>
                <a:cs typeface="Arial" panose="020B0604020202020204" pitchFamily="34" charset="0"/>
              </a:rPr>
              <a:t>réponse</a:t>
            </a:r>
            <a:r>
              <a:rPr lang="fr-CA" sz="2800" dirty="0" smtClean="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54887654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94025" y="2479226"/>
            <a:ext cx="11802361" cy="3693319"/>
          </a:xfrm>
          <a:prstGeom prst="rect">
            <a:avLst/>
          </a:prstGeom>
          <a:noFill/>
        </p:spPr>
        <p:txBody>
          <a:bodyPr wrap="square" rtlCol="0" anchor="ctr">
            <a:spAutoFit/>
          </a:bodyPr>
          <a:lstStyle/>
          <a:p>
            <a:pPr algn="ctr"/>
            <a:r>
              <a:rPr lang="fr-CA" sz="3200" i="1" dirty="0" smtClean="0">
                <a:latin typeface="Arial" panose="020B0604020202020204" pitchFamily="34" charset="0"/>
                <a:cs typeface="Arial" panose="020B0604020202020204" pitchFamily="34" charset="0"/>
              </a:rPr>
              <a:t>Procédure informelle</a:t>
            </a:r>
          </a:p>
          <a:p>
            <a:pPr algn="ctr"/>
            <a:endParaRPr lang="fr-CA" sz="30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2800" dirty="0">
                <a:latin typeface="Arial" panose="020B0604020202020204" pitchFamily="34" charset="0"/>
                <a:cs typeface="Arial" panose="020B0604020202020204" pitchFamily="34" charset="0"/>
              </a:rPr>
              <a:t>L’appel est entendu dans les 180 jours suivant la production de la réponse</a:t>
            </a:r>
            <a:r>
              <a:rPr lang="fr-CA" sz="2800" dirty="0" smtClean="0">
                <a:latin typeface="Arial" panose="020B0604020202020204" pitchFamily="34" charset="0"/>
                <a:cs typeface="Arial" panose="020B0604020202020204" pitchFamily="34" charset="0"/>
              </a:rPr>
              <a:t>.</a:t>
            </a:r>
          </a:p>
          <a:p>
            <a:pPr marL="457200" indent="-4572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Le contribuable peut être représenté par n’importe qui ou par soi-même (souvent, comptable).</a:t>
            </a:r>
          </a:p>
          <a:p>
            <a:pPr marL="457200" indent="-457200">
              <a:buFont typeface="Arial" panose="020B0604020202020204" pitchFamily="34" charset="0"/>
              <a:buChar char="•"/>
            </a:pPr>
            <a:endParaRPr lang="fr-CA" sz="28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endParaRPr lang="fr-CA" sz="32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50074815"/>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665954" y="1859454"/>
            <a:ext cx="10858504" cy="4585871"/>
          </a:xfrm>
          <a:prstGeom prst="rect">
            <a:avLst/>
          </a:prstGeom>
          <a:noFill/>
        </p:spPr>
        <p:txBody>
          <a:bodyPr wrap="square" rtlCol="0" anchor="ctr">
            <a:spAutoFit/>
          </a:bodyPr>
          <a:lstStyle/>
          <a:p>
            <a:pPr algn="ctr"/>
            <a:r>
              <a:rPr lang="fr-CA" sz="3200" i="1" dirty="0" smtClean="0">
                <a:latin typeface="Arial" panose="020B0604020202020204" pitchFamily="34" charset="0"/>
                <a:cs typeface="Arial" panose="020B0604020202020204" pitchFamily="34" charset="0"/>
              </a:rPr>
              <a:t>Procédure générale</a:t>
            </a:r>
          </a:p>
          <a:p>
            <a:pPr algn="ctr"/>
            <a:endParaRPr lang="fr-CA" sz="32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Processus plus long et couteux (règles rigoureuses de preuve, experts, etc.)</a:t>
            </a:r>
          </a:p>
          <a:p>
            <a:pPr marL="457200" indent="-4572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Dates fixées par le contribuable et la Couronne</a:t>
            </a:r>
          </a:p>
          <a:p>
            <a:pPr marL="457200" indent="-4572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Le contribuable peut se représenté lui-même ou être représenté par un avocat.</a:t>
            </a:r>
          </a:p>
          <a:p>
            <a:pPr marL="457200" indent="-4572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Pas de date limite pour que la Cour rende son jugement</a:t>
            </a:r>
            <a:endParaRPr lang="fr-CA" sz="2800" dirty="0">
              <a:latin typeface="Arial" panose="020B0604020202020204" pitchFamily="34" charset="0"/>
              <a:cs typeface="Arial" panose="020B0604020202020204" pitchFamily="34" charset="0"/>
            </a:endParaRPr>
          </a:p>
          <a:p>
            <a:pPr marL="1371600" lvl="2" indent="-457200">
              <a:buFont typeface="Courier New" panose="02070309020205020404" pitchFamily="49" charset="0"/>
              <a:buChar char="o"/>
            </a:pPr>
            <a:endParaRPr lang="fr-CA" sz="28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endParaRPr lang="fr-CA" sz="32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3157764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665954" y="2018229"/>
            <a:ext cx="10858504" cy="5447645"/>
          </a:xfrm>
          <a:prstGeom prst="rect">
            <a:avLst/>
          </a:prstGeom>
          <a:noFill/>
        </p:spPr>
        <p:txBody>
          <a:bodyPr wrap="square" rtlCol="0" anchor="ctr">
            <a:spAutoFit/>
          </a:bodyPr>
          <a:lstStyle/>
          <a:p>
            <a:pPr algn="ctr"/>
            <a:r>
              <a:rPr lang="fr-CA" sz="3200" i="1" dirty="0" smtClean="0">
                <a:latin typeface="Arial" panose="020B0604020202020204" pitchFamily="34" charset="0"/>
                <a:cs typeface="Arial" panose="020B0604020202020204" pitchFamily="34" charset="0"/>
              </a:rPr>
              <a:t>Cour d’appel fédérale et Cour suprême du Canada</a:t>
            </a:r>
          </a:p>
          <a:p>
            <a:pPr algn="ctr"/>
            <a:endParaRPr lang="fr-CA" sz="32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Possibilité de porter appel aux décisions de la Cour canadienne de l’impôt à la Cour d’appel fédérale</a:t>
            </a:r>
          </a:p>
          <a:p>
            <a:pPr marL="457200" indent="-4572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Délai : 30 jours suivant la décision (10 jours si décision interlocutoire)</a:t>
            </a:r>
          </a:p>
          <a:p>
            <a:pPr marL="457200" indent="-457200">
              <a:buFont typeface="Arial" panose="020B0604020202020204" pitchFamily="34" charset="0"/>
              <a:buChar char="•"/>
            </a:pPr>
            <a:r>
              <a:rPr lang="fr-CA" sz="2800" dirty="0">
                <a:latin typeface="Arial" panose="020B0604020202020204" pitchFamily="34" charset="0"/>
                <a:cs typeface="Arial" panose="020B0604020202020204" pitchFamily="34" charset="0"/>
              </a:rPr>
              <a:t>Possibilité de porter appel aux décisions de la </a:t>
            </a:r>
            <a:r>
              <a:rPr lang="fr-CA" sz="2800" dirty="0" smtClean="0">
                <a:latin typeface="Arial" panose="020B0604020202020204" pitchFamily="34" charset="0"/>
                <a:cs typeface="Arial" panose="020B0604020202020204" pitchFamily="34" charset="0"/>
              </a:rPr>
              <a:t>Cour </a:t>
            </a:r>
            <a:r>
              <a:rPr lang="fr-CA" sz="2800" dirty="0">
                <a:latin typeface="Arial" panose="020B0604020202020204" pitchFamily="34" charset="0"/>
                <a:cs typeface="Arial" panose="020B0604020202020204" pitchFamily="34" charset="0"/>
              </a:rPr>
              <a:t>d’appel </a:t>
            </a:r>
            <a:r>
              <a:rPr lang="fr-CA" sz="2800" dirty="0" smtClean="0">
                <a:latin typeface="Arial" panose="020B0604020202020204" pitchFamily="34" charset="0"/>
                <a:cs typeface="Arial" panose="020B0604020202020204" pitchFamily="34" charset="0"/>
              </a:rPr>
              <a:t>fédérale à la Cour suprême du Canada</a:t>
            </a:r>
            <a:endParaRPr lang="fr-CA" sz="28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fr-CA" sz="2800" dirty="0" smtClean="0">
                <a:latin typeface="Arial" panose="020B0604020202020204" pitchFamily="34" charset="0"/>
                <a:cs typeface="Arial" panose="020B0604020202020204" pitchFamily="34" charset="0"/>
              </a:rPr>
              <a:t>Délai : 60 jours suivant la décision</a:t>
            </a:r>
          </a:p>
          <a:p>
            <a:pPr marL="457200" indent="-457200">
              <a:buFont typeface="Arial" panose="020B0604020202020204" pitchFamily="34" charset="0"/>
              <a:buChar char="•"/>
            </a:pPr>
            <a:endParaRPr lang="fr-CA" sz="2800" dirty="0">
              <a:latin typeface="Arial" panose="020B0604020202020204" pitchFamily="34" charset="0"/>
              <a:cs typeface="Arial" panose="020B0604020202020204" pitchFamily="34" charset="0"/>
            </a:endParaRPr>
          </a:p>
          <a:p>
            <a:pPr marL="1371600" lvl="2" indent="-457200">
              <a:buFont typeface="Courier New" panose="02070309020205020404" pitchFamily="49" charset="0"/>
              <a:buChar char="o"/>
            </a:pPr>
            <a:endParaRPr lang="fr-CA" sz="2800" dirty="0" smtClean="0">
              <a:latin typeface="Arial" panose="020B0604020202020204" pitchFamily="34" charset="0"/>
              <a:cs typeface="Arial" panose="020B0604020202020204" pitchFamily="34" charset="0"/>
            </a:endParaRPr>
          </a:p>
          <a:p>
            <a:pPr marL="457200" indent="-457200">
              <a:buFont typeface="Arial" panose="020B0604020202020204" pitchFamily="34" charset="0"/>
              <a:buChar char="•"/>
            </a:pPr>
            <a:endParaRPr lang="fr-CA" sz="32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86028011"/>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7052-TelferLhead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3175"/>
            <a:ext cx="12190412" cy="1517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1307080" y="2638495"/>
            <a:ext cx="9579427" cy="3170099"/>
          </a:xfrm>
          <a:prstGeom prst="rect">
            <a:avLst/>
          </a:prstGeom>
          <a:noFill/>
        </p:spPr>
        <p:txBody>
          <a:bodyPr wrap="square" rtlCol="0" anchor="ctr">
            <a:spAutoFit/>
          </a:bodyPr>
          <a:lstStyle/>
          <a:p>
            <a:pPr algn="ctr"/>
            <a:r>
              <a:rPr lang="fr-CA" sz="4000" b="1" i="1" dirty="0" smtClean="0">
                <a:latin typeface="Arial" panose="020B0604020202020204" pitchFamily="34" charset="0"/>
                <a:cs typeface="Arial" panose="020B0604020202020204" pitchFamily="34" charset="0"/>
              </a:rPr>
              <a:t>Pour le prochain cours :</a:t>
            </a:r>
          </a:p>
          <a:p>
            <a:pPr algn="ctr"/>
            <a:r>
              <a:rPr lang="fr-CA" sz="4000" b="1" i="1" dirty="0" smtClean="0">
                <a:latin typeface="Arial" panose="020B0604020202020204" pitchFamily="34" charset="0"/>
                <a:cs typeface="Arial" panose="020B0604020202020204" pitchFamily="34" charset="0"/>
              </a:rPr>
              <a:t>Problème C-2, C-3, C-4 (1 et 2), C5 (pour particulier seulement)</a:t>
            </a:r>
          </a:p>
          <a:p>
            <a:pPr algn="ctr"/>
            <a:endParaRPr lang="fr-CA" sz="4000" b="1" i="1" dirty="0">
              <a:latin typeface="Arial" panose="020B0604020202020204" pitchFamily="34" charset="0"/>
              <a:cs typeface="Arial" panose="020B0604020202020204" pitchFamily="34" charset="0"/>
            </a:endParaRPr>
          </a:p>
          <a:p>
            <a:pPr algn="ctr"/>
            <a:r>
              <a:rPr lang="fr-CA" sz="4000" b="1" i="1" dirty="0" smtClean="0">
                <a:latin typeface="Arial" panose="020B0604020202020204" pitchFamily="34" charset="0"/>
                <a:cs typeface="Arial" panose="020B0604020202020204" pitchFamily="34" charset="0"/>
              </a:rPr>
              <a:t>Au prochain cours!</a:t>
            </a:r>
          </a:p>
        </p:txBody>
      </p:sp>
    </p:spTree>
    <p:extLst>
      <p:ext uri="{BB962C8B-B14F-4D97-AF65-F5344CB8AC3E}">
        <p14:creationId xmlns:p14="http://schemas.microsoft.com/office/powerpoint/2010/main" val="77867051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409</TotalTime>
  <Words>2398</Words>
  <Application>Microsoft Office PowerPoint</Application>
  <PresentationFormat>Widescreen</PresentationFormat>
  <Paragraphs>279</Paragraphs>
  <Slides>54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54</vt:i4>
      </vt:variant>
    </vt:vector>
  </HeadingPairs>
  <TitlesOfParts>
    <vt:vector size="59" baseType="lpstr">
      <vt:lpstr>Arial</vt:lpstr>
      <vt:lpstr>Calibri</vt:lpstr>
      <vt:lpstr>Calibri Light</vt:lpstr>
      <vt:lpstr>Courier New</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Department Of Justice Canada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Aslan, Arabelle</dc:creator>
  <cp:lastModifiedBy>Aslan, Arabelle</cp:lastModifiedBy>
  <cp:revision>72</cp:revision>
  <dcterms:created xsi:type="dcterms:W3CDTF">2019-09-06T15:03:13Z</dcterms:created>
  <dcterms:modified xsi:type="dcterms:W3CDTF">2019-09-20T18:01:52Z</dcterms:modified>
</cp:coreProperties>
</file>