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7" r:id="rId1"/>
  </p:sldMasterIdLst>
  <p:notesMasterIdLst>
    <p:notesMasterId r:id="rId26"/>
  </p:notesMasterIdLst>
  <p:handoutMasterIdLst>
    <p:handoutMasterId r:id="rId27"/>
  </p:handoutMasterIdLst>
  <p:sldIdLst>
    <p:sldId id="256" r:id="rId2"/>
    <p:sldId id="257" r:id="rId3"/>
    <p:sldId id="291" r:id="rId4"/>
    <p:sldId id="316" r:id="rId5"/>
    <p:sldId id="317" r:id="rId6"/>
    <p:sldId id="306" r:id="rId7"/>
    <p:sldId id="318" r:id="rId8"/>
    <p:sldId id="305" r:id="rId9"/>
    <p:sldId id="301" r:id="rId10"/>
    <p:sldId id="297" r:id="rId11"/>
    <p:sldId id="308" r:id="rId12"/>
    <p:sldId id="300" r:id="rId13"/>
    <p:sldId id="319" r:id="rId14"/>
    <p:sldId id="309" r:id="rId15"/>
    <p:sldId id="310" r:id="rId16"/>
    <p:sldId id="311" r:id="rId17"/>
    <p:sldId id="314" r:id="rId18"/>
    <p:sldId id="315" r:id="rId19"/>
    <p:sldId id="312" r:id="rId20"/>
    <p:sldId id="313" r:id="rId21"/>
    <p:sldId id="302" r:id="rId22"/>
    <p:sldId id="303" r:id="rId23"/>
    <p:sldId id="289" r:id="rId24"/>
    <p:sldId id="290" r:id="rId25"/>
  </p:sldIdLst>
  <p:sldSz cx="9144000" cy="6858000" type="screen4x3"/>
  <p:notesSz cx="7010400" cy="9296400"/>
  <p:custDataLst>
    <p:tags r:id="rId29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E5D78"/>
    <a:srgbClr val="FF7D19"/>
    <a:srgbClr val="339966"/>
    <a:srgbClr val="003366"/>
    <a:srgbClr val="CCCCFF"/>
    <a:srgbClr val="006699"/>
    <a:srgbClr val="FF6600"/>
    <a:srgbClr val="FF9933"/>
    <a:srgbClr val="FFCC00"/>
    <a:srgbClr val="0066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240" y="-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3174" y="-78"/>
      </p:cViewPr>
      <p:guideLst>
        <p:guide orient="horz" pos="2928"/>
        <p:guide pos="220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notesMaster" Target="notesMasters/notesMaster1.xml"/><Relationship Id="rId27" Type="http://schemas.openxmlformats.org/officeDocument/2006/relationships/handoutMaster" Target="handoutMasters/handoutMaster1.xml"/><Relationship Id="rId28" Type="http://schemas.openxmlformats.org/officeDocument/2006/relationships/printerSettings" Target="printerSettings/printerSettings1.bin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presProps" Target="presProps.xml"/><Relationship Id="rId31" Type="http://schemas.openxmlformats.org/officeDocument/2006/relationships/viewProps" Target="viewProps.xml"/><Relationship Id="rId32" Type="http://schemas.openxmlformats.org/officeDocument/2006/relationships/theme" Target="theme/theme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FC3AF98-ED00-4195-9E3F-CF460FF8EC6A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4E2DAD1-5BC8-4ADA-A187-829F7B4C1963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dirty="0" smtClean="0"/>
            <a:t>Profits are a signal for new firms to enter – remember our assumption on freedom of entry</a:t>
          </a:r>
          <a:endParaRPr lang="en-US" dirty="0"/>
        </a:p>
      </dgm:t>
    </dgm:pt>
    <dgm:pt modelId="{E61FA14C-9C99-4A0D-9684-1AB561DE79DE}" type="parTrans" cxnId="{CC51C18F-9399-4965-A984-E54361E854BE}">
      <dgm:prSet/>
      <dgm:spPr/>
      <dgm:t>
        <a:bodyPr/>
        <a:lstStyle/>
        <a:p>
          <a:endParaRPr lang="en-US"/>
        </a:p>
      </dgm:t>
    </dgm:pt>
    <dgm:pt modelId="{78C15924-0FEC-4592-BA5E-5DED29380F3B}" type="sibTrans" cxnId="{CC51C18F-9399-4965-A984-E54361E854BE}">
      <dgm:prSet/>
      <dgm:spPr/>
      <dgm:t>
        <a:bodyPr/>
        <a:lstStyle/>
        <a:p>
          <a:endParaRPr lang="en-US"/>
        </a:p>
      </dgm:t>
    </dgm:pt>
    <dgm:pt modelId="{286BE5D2-1A5C-400F-BDA8-7A864EA02475}" type="pres">
      <dgm:prSet presAssocID="{3FC3AF98-ED00-4195-9E3F-CF460FF8EC6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C6F8B61-2750-4C4A-9179-3D5296F92E0E}" type="pres">
      <dgm:prSet presAssocID="{14E2DAD1-5BC8-4ADA-A187-829F7B4C196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C51C18F-9399-4965-A984-E54361E854BE}" srcId="{3FC3AF98-ED00-4195-9E3F-CF460FF8EC6A}" destId="{14E2DAD1-5BC8-4ADA-A187-829F7B4C1963}" srcOrd="0" destOrd="0" parTransId="{E61FA14C-9C99-4A0D-9684-1AB561DE79DE}" sibTransId="{78C15924-0FEC-4592-BA5E-5DED29380F3B}"/>
    <dgm:cxn modelId="{90A35DB1-C262-4E7C-BDCC-F53779CE86B5}" type="presOf" srcId="{3FC3AF98-ED00-4195-9E3F-CF460FF8EC6A}" destId="{286BE5D2-1A5C-400F-BDA8-7A864EA02475}" srcOrd="0" destOrd="0" presId="urn:microsoft.com/office/officeart/2005/8/layout/vList2"/>
    <dgm:cxn modelId="{8A386E39-6D58-4DD3-B60C-A4A154F77CE3}" type="presOf" srcId="{14E2DAD1-5BC8-4ADA-A187-829F7B4C1963}" destId="{EC6F8B61-2750-4C4A-9179-3D5296F92E0E}" srcOrd="0" destOrd="0" presId="urn:microsoft.com/office/officeart/2005/8/layout/vList2"/>
    <dgm:cxn modelId="{51D0AC42-AAC7-4EAC-BE97-486E75EFFF35}" type="presParOf" srcId="{286BE5D2-1A5C-400F-BDA8-7A864EA02475}" destId="{EC6F8B61-2750-4C4A-9179-3D5296F92E0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C1E23AB-40D0-42A5-A964-32B8051A2D26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94EBEBF-CD38-4B86-A14A-751D8006C640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dirty="0" smtClean="0"/>
            <a:t>When the costs of individual suppliers rise (fall) as the output of the industry increases, we have an increasing (decreasing) cost industry. Increasing cost example: landings at a major airport</a:t>
          </a:r>
          <a:endParaRPr lang="en-US" dirty="0"/>
        </a:p>
      </dgm:t>
    </dgm:pt>
    <dgm:pt modelId="{B0F13AA0-6EC4-49A3-A7CD-0099000BEC91}" type="parTrans" cxnId="{88A97183-9EF5-4F9E-A02D-C004A63EA4CE}">
      <dgm:prSet/>
      <dgm:spPr/>
      <dgm:t>
        <a:bodyPr/>
        <a:lstStyle/>
        <a:p>
          <a:endParaRPr lang="en-US"/>
        </a:p>
      </dgm:t>
    </dgm:pt>
    <dgm:pt modelId="{DA319498-2A62-422F-B319-041A985071CD}" type="sibTrans" cxnId="{88A97183-9EF5-4F9E-A02D-C004A63EA4CE}">
      <dgm:prSet/>
      <dgm:spPr/>
      <dgm:t>
        <a:bodyPr/>
        <a:lstStyle/>
        <a:p>
          <a:endParaRPr lang="en-US"/>
        </a:p>
      </dgm:t>
    </dgm:pt>
    <dgm:pt modelId="{0F9BF6A5-2A01-4E70-84C8-09E8B7CFCD1F}" type="pres">
      <dgm:prSet presAssocID="{1C1E23AB-40D0-42A5-A964-32B8051A2D2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75E6AB7-CDAD-43BF-9B06-0A55FB81ACBF}" type="pres">
      <dgm:prSet presAssocID="{194EBEBF-CD38-4B86-A14A-751D8006C640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8A97183-9EF5-4F9E-A02D-C004A63EA4CE}" srcId="{1C1E23AB-40D0-42A5-A964-32B8051A2D26}" destId="{194EBEBF-CD38-4B86-A14A-751D8006C640}" srcOrd="0" destOrd="0" parTransId="{B0F13AA0-6EC4-49A3-A7CD-0099000BEC91}" sibTransId="{DA319498-2A62-422F-B319-041A985071CD}"/>
    <dgm:cxn modelId="{904B8E01-3DFA-4BAF-8146-A9A76F0063D6}" type="presOf" srcId="{194EBEBF-CD38-4B86-A14A-751D8006C640}" destId="{E75E6AB7-CDAD-43BF-9B06-0A55FB81ACBF}" srcOrd="0" destOrd="0" presId="urn:microsoft.com/office/officeart/2005/8/layout/vList2"/>
    <dgm:cxn modelId="{97FC17AE-6F9E-42DD-A8FB-AAD2342795E6}" type="presOf" srcId="{1C1E23AB-40D0-42A5-A964-32B8051A2D26}" destId="{0F9BF6A5-2A01-4E70-84C8-09E8B7CFCD1F}" srcOrd="0" destOrd="0" presId="urn:microsoft.com/office/officeart/2005/8/layout/vList2"/>
    <dgm:cxn modelId="{F85CC603-425B-4B74-9903-75B30CD88CD0}" type="presParOf" srcId="{0F9BF6A5-2A01-4E70-84C8-09E8B7CFCD1F}" destId="{E75E6AB7-CDAD-43BF-9B06-0A55FB81ACB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5" tIns="46587" rIns="93175" bIns="46587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9" y="0"/>
            <a:ext cx="3037840" cy="464820"/>
          </a:xfrm>
          <a:prstGeom prst="rect">
            <a:avLst/>
          </a:prstGeom>
        </p:spPr>
        <p:txBody>
          <a:bodyPr vert="horz" lIns="93175" tIns="46587" rIns="93175" bIns="46587" rtlCol="0"/>
          <a:lstStyle>
            <a:lvl1pPr algn="r">
              <a:defRPr sz="1200"/>
            </a:lvl1pPr>
          </a:lstStyle>
          <a:p>
            <a:fld id="{BB02AD41-D02D-4553-94A0-7DFBA291651D}" type="datetimeFigureOut">
              <a:rPr lang="en-CA" smtClean="0"/>
              <a:t>11/3/14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5" tIns="46587" rIns="93175" bIns="46587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9" y="8829967"/>
            <a:ext cx="3037840" cy="464820"/>
          </a:xfrm>
          <a:prstGeom prst="rect">
            <a:avLst/>
          </a:prstGeom>
        </p:spPr>
        <p:txBody>
          <a:bodyPr vert="horz" lIns="93175" tIns="46587" rIns="93175" bIns="46587" rtlCol="0" anchor="b"/>
          <a:lstStyle>
            <a:lvl1pPr algn="r">
              <a:defRPr sz="1200"/>
            </a:lvl1pPr>
          </a:lstStyle>
          <a:p>
            <a:fld id="{82DCFD79-39B3-479A-BCB3-71BEA19BEDA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260757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5" tIns="46587" rIns="93175" bIns="46587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939" y="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5" tIns="46587" rIns="93175" bIns="46587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5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040" y="4415791"/>
            <a:ext cx="5608320" cy="4183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5" tIns="46587" rIns="93175" bIns="4658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967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5" tIns="46587" rIns="93175" bIns="46587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939" y="8829967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5" tIns="46587" rIns="93175" bIns="46587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B0C5DDE3-B8C0-4796-831D-AD8D6CAE19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923388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48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7848600" cy="17526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B8AFB1-9618-4FAC-89A2-3F94D3DB789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2204864"/>
            <a:ext cx="8856984" cy="2016224"/>
          </a:xfrm>
        </p:spPr>
        <p:txBody>
          <a:bodyPr>
            <a:normAutofit/>
          </a:bodyPr>
          <a:lstStyle>
            <a:lvl1pPr algn="ctr">
              <a:defRPr sz="3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B8AFB1-9618-4FAC-89A2-3F94D3DB789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824" y="116632"/>
            <a:ext cx="8877672" cy="72008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980728"/>
            <a:ext cx="8879096" cy="5472608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b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3pPr>
            <a:lvl4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4pPr>
            <a:lvl5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B8AFB1-9618-4FAC-89A2-3F94D3DB789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79784" y="908720"/>
            <a:ext cx="887882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824" y="116632"/>
            <a:ext cx="8877672" cy="72008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B8AFB1-9618-4FAC-89A2-3F94D3DB789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79784" y="908720"/>
            <a:ext cx="887882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80862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_res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824" y="116632"/>
            <a:ext cx="8877672" cy="72008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980728"/>
            <a:ext cx="5472608" cy="5472608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b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3pPr>
            <a:lvl4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4pPr>
            <a:lvl5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B8AFB1-9618-4FAC-89A2-3F94D3DB789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79784" y="908720"/>
            <a:ext cx="887882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>
          <a:xfrm>
            <a:off x="5796136" y="3933056"/>
            <a:ext cx="3242275" cy="2520280"/>
          </a:xfrm>
          <a:gradFill>
            <a:gsLst>
              <a:gs pos="0">
                <a:schemeClr val="tx1">
                  <a:lumMod val="75000"/>
                  <a:lumOff val="25000"/>
                </a:schemeClr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 anchorCtr="0"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607889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ext_and_Graph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824" y="116632"/>
            <a:ext cx="8899784" cy="72008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784" y="980728"/>
            <a:ext cx="4316016" cy="5328592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0728"/>
            <a:ext cx="4410408" cy="5328592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B8AFB1-9618-4FAC-89A2-3F94D3DB789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79784" y="908720"/>
            <a:ext cx="887882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16632"/>
            <a:ext cx="8856984" cy="720080"/>
          </a:xfrm>
        </p:spPr>
        <p:txBody>
          <a:bodyPr anchor="ctr" anchorCtr="0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07704" y="1124744"/>
            <a:ext cx="5904390" cy="4752528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04" y="6165304"/>
            <a:ext cx="8928992" cy="360040"/>
          </a:xfrm>
        </p:spPr>
        <p:txBody>
          <a:bodyPr>
            <a:normAutofit/>
          </a:bodyPr>
          <a:lstStyle>
            <a:lvl1pPr marL="0" indent="0" algn="ctr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DDFBF4-FB29-4DDA-A5B1-8F732FCF926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79784" y="908720"/>
            <a:ext cx="887882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 dirty="0" smtClean="0"/>
              <a:t>©Microeconomics, Curtis &amp; Irvine, 2013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 dirty="0" smtClean="0"/>
              <a:t>Chapter 9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321A197-77A3-4E49-B780-82439E14216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 smtClean="0"/>
              <a:t>©Microeconomics, Curtis &amp; Irvine, 2013</a:t>
            </a:r>
            <a:endParaRPr lang="en-US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 smtClean="0"/>
              <a:t>Chapter 9</a:t>
            </a:r>
            <a:endParaRPr lang="en-US" dirty="0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F4CFCD-A3CD-4587-A59F-07187C53DA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6669360"/>
            <a:ext cx="9144000" cy="20781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6552875"/>
            <a:ext cx="9144000" cy="332509"/>
          </a:xfrm>
          <a:prstGeom prst="rect">
            <a:avLst/>
          </a:prstGeom>
          <a:solidFill>
            <a:srgbClr val="798B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smtClean="0"/>
              <a:t>Chapter 9 - ©  Microeconomics, Curtis &amp; Irvine, 2013</a:t>
            </a:r>
          </a:p>
          <a:p>
            <a:pPr algn="l"/>
            <a:endParaRPr lang="en-US" sz="12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77200" y="6623640"/>
            <a:ext cx="1066800" cy="29925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18B8AFB1-9618-4FAC-89A2-3F94D3DB789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8" r:id="rId1"/>
    <p:sldLayoutId id="2147483729" r:id="rId2"/>
    <p:sldLayoutId id="2147483730" r:id="rId3"/>
    <p:sldLayoutId id="2147483731" r:id="rId4"/>
    <p:sldLayoutId id="2147483732" r:id="rId5"/>
    <p:sldLayoutId id="2147483733" r:id="rId6"/>
    <p:sldLayoutId id="2147483734" r:id="rId7"/>
    <p:sldLayoutId id="2147483735" r:id="rId8"/>
    <p:sldLayoutId id="2147483736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3.xml"/><Relationship Id="rId2" Type="http://schemas.openxmlformats.org/officeDocument/2006/relationships/diagramData" Target="../diagrams/data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4" Type="http://schemas.openxmlformats.org/officeDocument/2006/relationships/diagramQuickStyle" Target="../diagrams/quickStyle2.xml"/><Relationship Id="rId5" Type="http://schemas.openxmlformats.org/officeDocument/2006/relationships/diagramColors" Target="../diagrams/colors2.xml"/><Relationship Id="rId6" Type="http://schemas.microsoft.com/office/2007/relationships/diagramDrawing" Target="../diagrams/drawing2.xml"/><Relationship Id="rId1" Type="http://schemas.openxmlformats.org/officeDocument/2006/relationships/slideLayout" Target="../slideLayouts/slideLayout3.xml"/><Relationship Id="rId2" Type="http://schemas.openxmlformats.org/officeDocument/2006/relationships/diagramData" Target="../diagrams/data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3600" dirty="0" smtClean="0"/>
              <a:t>Chapter 9</a:t>
            </a:r>
            <a:br>
              <a:rPr lang="en-US" sz="3600" dirty="0" smtClean="0"/>
            </a:br>
            <a:r>
              <a:rPr lang="en-US" sz="3600" dirty="0" smtClean="0"/>
              <a:t>Perfect Competition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Microeconomics</a:t>
            </a:r>
          </a:p>
          <a:p>
            <a:r>
              <a:rPr lang="en-US" dirty="0" smtClean="0"/>
              <a:t>Curtis &amp; Irvine, 2013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Learning Outcomes</a:t>
            </a:r>
            <a:endParaRPr lang="en-US" dirty="0" smtClean="0"/>
          </a:p>
        </p:txBody>
      </p:sp>
      <p:sp>
        <p:nvSpPr>
          <p:cNvPr id="410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93D2-052D-40AB-81B6-93C756CFC6E0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79512" y="980728"/>
            <a:ext cx="8280400" cy="4708525"/>
          </a:xfrm>
        </p:spPr>
        <p:txBody>
          <a:bodyPr>
            <a:noAutofit/>
          </a:bodyPr>
          <a:lstStyle/>
          <a:p>
            <a:pPr eaLnBrk="1" hangingPunct="1">
              <a:spcBef>
                <a:spcPts val="0"/>
              </a:spcBef>
              <a:buFontTx/>
              <a:buNone/>
              <a:defRPr/>
            </a:pPr>
            <a:r>
              <a:rPr lang="en-US" sz="2000" b="1" dirty="0" smtClean="0"/>
              <a:t>By the end of this chapter you should understand…</a:t>
            </a:r>
          </a:p>
          <a:p>
            <a:pPr eaLnBrk="1" hangingPunct="1">
              <a:spcBef>
                <a:spcPts val="0"/>
              </a:spcBef>
              <a:buFontTx/>
              <a:buNone/>
              <a:defRPr/>
            </a:pPr>
            <a:endParaRPr lang="en-US" sz="2000" i="1" dirty="0" smtClean="0">
              <a:solidFill>
                <a:srgbClr val="3E5D7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spcBef>
                <a:spcPts val="0"/>
              </a:spcBef>
              <a:defRPr/>
            </a:pPr>
            <a:r>
              <a:rPr lang="en-US" sz="2000" dirty="0" smtClean="0"/>
              <a:t>The nature of the competitive marketplace</a:t>
            </a:r>
          </a:p>
          <a:p>
            <a:pPr marL="0" indent="0" eaLnBrk="1" hangingPunct="1">
              <a:spcBef>
                <a:spcPts val="0"/>
              </a:spcBef>
              <a:buNone/>
              <a:defRPr/>
            </a:pPr>
            <a:endParaRPr lang="en-US" sz="2000" dirty="0" smtClean="0"/>
          </a:p>
          <a:p>
            <a:pPr eaLnBrk="1" hangingPunct="1">
              <a:spcBef>
                <a:spcPts val="0"/>
              </a:spcBef>
              <a:defRPr/>
            </a:pPr>
            <a:r>
              <a:rPr lang="en-US" sz="2000" dirty="0" smtClean="0"/>
              <a:t>The firm’s supply decision</a:t>
            </a:r>
          </a:p>
          <a:p>
            <a:pPr marL="0" indent="0" eaLnBrk="1" hangingPunct="1">
              <a:spcBef>
                <a:spcPts val="0"/>
              </a:spcBef>
              <a:buNone/>
              <a:defRPr/>
            </a:pPr>
            <a:endParaRPr lang="en-US" sz="2000" dirty="0" smtClean="0"/>
          </a:p>
          <a:p>
            <a:pPr eaLnBrk="1" hangingPunct="1">
              <a:spcBef>
                <a:spcPts val="0"/>
              </a:spcBef>
              <a:defRPr/>
            </a:pPr>
            <a:r>
              <a:rPr lang="en-US" sz="2000" dirty="0" smtClean="0"/>
              <a:t>Industry supply</a:t>
            </a:r>
          </a:p>
          <a:p>
            <a:pPr marL="0" indent="0" eaLnBrk="1" hangingPunct="1">
              <a:spcBef>
                <a:spcPts val="0"/>
              </a:spcBef>
              <a:buNone/>
              <a:defRPr/>
            </a:pPr>
            <a:endParaRPr lang="en-US" sz="2000" dirty="0" smtClean="0"/>
          </a:p>
          <a:p>
            <a:pPr eaLnBrk="1" hangingPunct="1">
              <a:spcBef>
                <a:spcPts val="0"/>
              </a:spcBef>
              <a:defRPr/>
            </a:pPr>
            <a:r>
              <a:rPr lang="en-US" sz="2000" dirty="0" smtClean="0"/>
              <a:t>Dynamics: entry and exit of firms in the long run</a:t>
            </a:r>
          </a:p>
          <a:p>
            <a:pPr marL="0" indent="0" eaLnBrk="1" hangingPunct="1">
              <a:spcBef>
                <a:spcPts val="0"/>
              </a:spcBef>
              <a:buNone/>
              <a:defRPr/>
            </a:pPr>
            <a:endParaRPr lang="en-US" sz="2000" dirty="0" smtClean="0"/>
          </a:p>
          <a:p>
            <a:pPr eaLnBrk="1" hangingPunct="1">
              <a:spcBef>
                <a:spcPts val="0"/>
              </a:spcBef>
              <a:defRPr/>
            </a:pPr>
            <a:r>
              <a:rPr lang="en-US" sz="2000" dirty="0" smtClean="0"/>
              <a:t>Industry supply in the long run</a:t>
            </a:r>
          </a:p>
          <a:p>
            <a:pPr marL="0" indent="0" eaLnBrk="1" hangingPunct="1">
              <a:spcBef>
                <a:spcPts val="0"/>
              </a:spcBef>
              <a:buNone/>
              <a:defRPr/>
            </a:pPr>
            <a:endParaRPr lang="en-US" sz="2000" dirty="0" smtClean="0"/>
          </a:p>
          <a:p>
            <a:pPr eaLnBrk="1" hangingPunct="1">
              <a:spcBef>
                <a:spcPts val="0"/>
              </a:spcBef>
              <a:defRPr/>
            </a:pPr>
            <a:r>
              <a:rPr lang="en-US" sz="2000" dirty="0" smtClean="0"/>
              <a:t>Globalization and technological change</a:t>
            </a:r>
          </a:p>
          <a:p>
            <a:pPr marL="0" indent="0" eaLnBrk="1" hangingPunct="1">
              <a:spcBef>
                <a:spcPts val="0"/>
              </a:spcBef>
              <a:buNone/>
              <a:defRPr/>
            </a:pPr>
            <a:endParaRPr lang="en-US" sz="2000" dirty="0" smtClean="0"/>
          </a:p>
          <a:p>
            <a:pPr eaLnBrk="1" hangingPunct="1">
              <a:spcBef>
                <a:spcPts val="0"/>
              </a:spcBef>
              <a:defRPr/>
            </a:pPr>
            <a:r>
              <a:rPr lang="en-US" sz="2000" dirty="0" smtClean="0"/>
              <a:t>Perfect competition and market efficiency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Perfectly Competitive Market Place</a:t>
            </a:r>
            <a:endParaRPr lang="en-US" dirty="0" smtClean="0"/>
          </a:p>
        </p:txBody>
      </p:sp>
      <p:sp>
        <p:nvSpPr>
          <p:cNvPr id="6963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200" dirty="0" smtClean="0">
                <a:solidFill>
                  <a:schemeClr val="tx1"/>
                </a:solidFill>
              </a:rPr>
              <a:t>A perfectly competitive industry is one in which many suppliers, producing an identical product, face many buyers, and no one participant can have an impact on market price</a:t>
            </a:r>
            <a:br>
              <a:rPr lang="en-US" sz="2200" dirty="0" smtClean="0">
                <a:solidFill>
                  <a:schemeClr val="tx1"/>
                </a:solidFill>
              </a:rPr>
            </a:br>
            <a:endParaRPr lang="en-US" sz="2200" dirty="0" smtClean="0">
              <a:solidFill>
                <a:schemeClr val="tx1"/>
              </a:solidFill>
            </a:endParaRPr>
          </a:p>
          <a:p>
            <a:r>
              <a:rPr lang="en-US" sz="2200" dirty="0" smtClean="0">
                <a:solidFill>
                  <a:schemeClr val="tx1"/>
                </a:solidFill>
              </a:rPr>
              <a:t>Firms maximize profit  — the difference between total revenue and total cost</a:t>
            </a:r>
            <a:br>
              <a:rPr lang="en-US" sz="2200" dirty="0" smtClean="0">
                <a:solidFill>
                  <a:schemeClr val="tx1"/>
                </a:solidFill>
              </a:rPr>
            </a:br>
            <a:endParaRPr lang="en-US" sz="2200" dirty="0" smtClean="0">
              <a:solidFill>
                <a:schemeClr val="tx1"/>
              </a:solidFill>
            </a:endParaRPr>
          </a:p>
          <a:p>
            <a:r>
              <a:rPr lang="en-US" sz="2200" dirty="0" smtClean="0">
                <a:solidFill>
                  <a:schemeClr val="tx1"/>
                </a:solidFill>
              </a:rPr>
              <a:t>Free entry and exit of firms – this is critical</a:t>
            </a:r>
            <a:br>
              <a:rPr lang="en-US" sz="2200" dirty="0" smtClean="0">
                <a:solidFill>
                  <a:schemeClr val="tx1"/>
                </a:solidFill>
              </a:rPr>
            </a:br>
            <a:endParaRPr lang="en-US" sz="2200" dirty="0" smtClean="0">
              <a:solidFill>
                <a:schemeClr val="tx1"/>
              </a:solidFill>
            </a:endParaRPr>
          </a:p>
          <a:p>
            <a:r>
              <a:rPr lang="en-US" sz="2200" dirty="0" smtClean="0">
                <a:solidFill>
                  <a:schemeClr val="tx1"/>
                </a:solidFill>
              </a:rPr>
              <a:t>Buyers and sellers have full information</a:t>
            </a:r>
          </a:p>
        </p:txBody>
      </p:sp>
      <p:sp>
        <p:nvSpPr>
          <p:cNvPr id="512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C79DD-8404-4311-8083-9CAB82876374}" type="slidenum">
              <a:rPr lang="en-US" smtClean="0"/>
              <a:pPr/>
              <a:t>3</a:t>
            </a:fld>
            <a:endParaRPr lang="en-US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9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96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Critical Feature of Competition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155F5-AC79-4AC9-B787-6919C3E2C703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179512" y="981075"/>
            <a:ext cx="8878887" cy="5472113"/>
          </a:xfrm>
        </p:spPr>
        <p:txBody>
          <a:bodyPr/>
          <a:lstStyle/>
          <a:p>
            <a:r>
              <a:rPr lang="en-US" dirty="0" smtClean="0"/>
              <a:t>An important </a:t>
            </a:r>
            <a:r>
              <a:rPr lang="en-US" i="1" dirty="0" smtClean="0">
                <a:solidFill>
                  <a:srgbClr val="3E5D78"/>
                </a:solidFill>
              </a:rPr>
              <a:t>implication</a:t>
            </a:r>
            <a:r>
              <a:rPr lang="en-US" dirty="0" smtClean="0"/>
              <a:t> is that no one firm can have an impact on market price by altering its own price or its own output level</a:t>
            </a:r>
          </a:p>
          <a:p>
            <a:endParaRPr lang="en-US" dirty="0" smtClean="0"/>
          </a:p>
          <a:p>
            <a:pPr lvl="1"/>
            <a:r>
              <a:rPr lang="en-US" dirty="0" smtClean="0"/>
              <a:t>Called </a:t>
            </a:r>
            <a:r>
              <a:rPr lang="en-US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price-taking </a:t>
            </a:r>
            <a:r>
              <a:rPr lang="en-US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behaviour</a:t>
            </a:r>
            <a:r>
              <a:rPr lang="en-US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274320" lvl="1" indent="0">
              <a:buNone/>
            </a:pPr>
            <a:endParaRPr lang="en-US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/>
            <a:r>
              <a:rPr lang="en-US" dirty="0" smtClean="0"/>
              <a:t>Not an assumption, but a result  </a:t>
            </a:r>
          </a:p>
          <a:p>
            <a:pPr marL="274320" lvl="1" indent="0">
              <a:buNone/>
            </a:pPr>
            <a:endParaRPr lang="en-US" dirty="0" smtClean="0"/>
          </a:p>
          <a:p>
            <a:pPr lvl="1"/>
            <a:r>
              <a:rPr lang="en-US" dirty="0" smtClean="0"/>
              <a:t>In other words, the firm can sell as little or as much output as it could possibly produce at the going market price</a:t>
            </a:r>
          </a:p>
          <a:p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Critical Feature (Cont’d)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155F5-AC79-4AC9-B787-6919C3E2C703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179512" y="981223"/>
            <a:ext cx="8878887" cy="5472113"/>
          </a:xfrm>
        </p:spPr>
        <p:txBody>
          <a:bodyPr/>
          <a:lstStyle/>
          <a:p>
            <a:r>
              <a:rPr lang="en-US" dirty="0" smtClean="0"/>
              <a:t>Graphically, it means that the demand curve facing the individual firm is horizontal at the going market price</a:t>
            </a:r>
          </a:p>
          <a:p>
            <a:endParaRPr lang="en-US" dirty="0" smtClean="0"/>
          </a:p>
          <a:p>
            <a:pPr lvl="1"/>
            <a:r>
              <a:rPr lang="en-US" dirty="0" smtClean="0"/>
              <a:t>Note that in perfectly competitive markets, there are two demand curves</a:t>
            </a:r>
          </a:p>
          <a:p>
            <a:pPr lvl="2"/>
            <a:r>
              <a:rPr lang="en-US" dirty="0" smtClean="0"/>
              <a:t>One facing the firm </a:t>
            </a:r>
          </a:p>
          <a:p>
            <a:pPr lvl="2"/>
            <a:r>
              <a:rPr lang="en-US" dirty="0" smtClean="0"/>
              <a:t>One facing the market </a:t>
            </a:r>
          </a:p>
          <a:p>
            <a:pPr marL="548640" lvl="2" indent="0">
              <a:buNone/>
            </a:pPr>
            <a:endParaRPr lang="en-US" dirty="0" smtClean="0"/>
          </a:p>
          <a:p>
            <a:pPr lvl="1"/>
            <a:r>
              <a:rPr lang="en-US" dirty="0" smtClean="0"/>
              <a:t>The </a:t>
            </a:r>
            <a:r>
              <a:rPr lang="en-US" i="1" dirty="0" smtClean="0">
                <a:solidFill>
                  <a:srgbClr val="3E5D78"/>
                </a:solidFill>
              </a:rPr>
              <a:t>firm’s demand curve is infinitely elastic</a:t>
            </a:r>
            <a:r>
              <a:rPr lang="en-US" dirty="0" smtClean="0"/>
              <a:t> </a:t>
            </a:r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Competitive Firm’s Optimal Output</a:t>
            </a:r>
            <a:endParaRPr lang="en-US" dirty="0" smtClean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14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F1ECE-7869-422B-AF29-7A0859CD7B26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6150" name="Line 4"/>
          <p:cNvSpPr>
            <a:spLocks noChangeShapeType="1"/>
          </p:cNvSpPr>
          <p:nvPr/>
        </p:nvSpPr>
        <p:spPr bwMode="auto">
          <a:xfrm>
            <a:off x="2124075" y="2060575"/>
            <a:ext cx="0" cy="33845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151" name="Line 5"/>
          <p:cNvSpPr>
            <a:spLocks noChangeShapeType="1"/>
          </p:cNvSpPr>
          <p:nvPr/>
        </p:nvSpPr>
        <p:spPr bwMode="auto">
          <a:xfrm>
            <a:off x="2124075" y="5445125"/>
            <a:ext cx="43926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4214" name="Line 6"/>
          <p:cNvSpPr>
            <a:spLocks noChangeShapeType="1"/>
          </p:cNvSpPr>
          <p:nvPr/>
        </p:nvSpPr>
        <p:spPr bwMode="auto">
          <a:xfrm>
            <a:off x="2124075" y="3644900"/>
            <a:ext cx="4392613" cy="0"/>
          </a:xfrm>
          <a:prstGeom prst="line">
            <a:avLst/>
          </a:prstGeom>
          <a:noFill/>
          <a:ln w="38100">
            <a:solidFill>
              <a:srgbClr val="006699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4215" name="Arc 7"/>
          <p:cNvSpPr>
            <a:spLocks/>
          </p:cNvSpPr>
          <p:nvPr/>
        </p:nvSpPr>
        <p:spPr bwMode="auto">
          <a:xfrm flipV="1">
            <a:off x="2987675" y="2636838"/>
            <a:ext cx="2735263" cy="1800225"/>
          </a:xfrm>
          <a:custGeom>
            <a:avLst/>
            <a:gdLst>
              <a:gd name="T0" fmla="*/ 0 w 21600"/>
              <a:gd name="T1" fmla="*/ 0 h 21600"/>
              <a:gd name="T2" fmla="*/ 346373193 w 21600"/>
              <a:gd name="T3" fmla="*/ 150037490 h 21600"/>
              <a:gd name="T4" fmla="*/ 0 w 21600"/>
              <a:gd name="T5" fmla="*/ 150037490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solidFill>
                <a:srgbClr val="FF0000"/>
              </a:solidFill>
            </a:endParaRPr>
          </a:p>
        </p:txBody>
      </p:sp>
      <p:sp>
        <p:nvSpPr>
          <p:cNvPr id="94216" name="Line 8"/>
          <p:cNvSpPr>
            <a:spLocks noChangeShapeType="1"/>
          </p:cNvSpPr>
          <p:nvPr/>
        </p:nvSpPr>
        <p:spPr bwMode="auto">
          <a:xfrm>
            <a:off x="3563938" y="4437063"/>
            <a:ext cx="0" cy="1008062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4217" name="Line 9"/>
          <p:cNvSpPr>
            <a:spLocks noChangeShapeType="1"/>
          </p:cNvSpPr>
          <p:nvPr/>
        </p:nvSpPr>
        <p:spPr bwMode="auto">
          <a:xfrm>
            <a:off x="5292725" y="3644900"/>
            <a:ext cx="0" cy="180022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4218" name="Line 10"/>
          <p:cNvSpPr>
            <a:spLocks noChangeShapeType="1"/>
          </p:cNvSpPr>
          <p:nvPr/>
        </p:nvSpPr>
        <p:spPr bwMode="auto">
          <a:xfrm>
            <a:off x="5724525" y="2852738"/>
            <a:ext cx="0" cy="2592387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4219" name="Text Box 11"/>
          <p:cNvSpPr txBox="1">
            <a:spLocks noChangeArrowheads="1"/>
          </p:cNvSpPr>
          <p:nvPr/>
        </p:nvSpPr>
        <p:spPr bwMode="auto">
          <a:xfrm>
            <a:off x="6551613" y="3284538"/>
            <a:ext cx="259238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Demand Facing Individual Firm</a:t>
            </a:r>
          </a:p>
        </p:txBody>
      </p:sp>
      <p:sp>
        <p:nvSpPr>
          <p:cNvPr id="94220" name="Text Box 12"/>
          <p:cNvSpPr txBox="1">
            <a:spLocks noChangeArrowheads="1"/>
          </p:cNvSpPr>
          <p:nvPr/>
        </p:nvSpPr>
        <p:spPr bwMode="auto">
          <a:xfrm>
            <a:off x="5003800" y="2420938"/>
            <a:ext cx="6477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MC</a:t>
            </a:r>
          </a:p>
        </p:txBody>
      </p:sp>
      <p:sp>
        <p:nvSpPr>
          <p:cNvPr id="94221" name="Text Box 13"/>
          <p:cNvSpPr txBox="1">
            <a:spLocks noChangeArrowheads="1"/>
          </p:cNvSpPr>
          <p:nvPr/>
        </p:nvSpPr>
        <p:spPr bwMode="auto">
          <a:xfrm>
            <a:off x="2843808" y="5445224"/>
            <a:ext cx="129651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dirty="0" smtClean="0"/>
              <a:t>Suboptimal – too little </a:t>
            </a:r>
            <a:r>
              <a:rPr lang="en-US" dirty="0" smtClean="0"/>
              <a:t>q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sp>
        <p:nvSpPr>
          <p:cNvPr id="94222" name="Text Box 14"/>
          <p:cNvSpPr txBox="1">
            <a:spLocks noChangeArrowheads="1"/>
          </p:cNvSpPr>
          <p:nvPr/>
        </p:nvSpPr>
        <p:spPr bwMode="auto">
          <a:xfrm>
            <a:off x="4572000" y="5445125"/>
            <a:ext cx="9366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dirty="0" smtClean="0"/>
              <a:t>Optimum      </a:t>
            </a:r>
            <a:r>
              <a:rPr lang="en-US" dirty="0" smtClean="0"/>
              <a:t>q</a:t>
            </a:r>
            <a:r>
              <a:rPr lang="en-US" baseline="-25000" dirty="0" smtClean="0"/>
              <a:t>0</a:t>
            </a:r>
            <a:endParaRPr lang="en-US" baseline="-25000" dirty="0"/>
          </a:p>
        </p:txBody>
      </p:sp>
      <p:sp>
        <p:nvSpPr>
          <p:cNvPr id="94223" name="Text Box 15"/>
          <p:cNvSpPr txBox="1">
            <a:spLocks noChangeArrowheads="1"/>
          </p:cNvSpPr>
          <p:nvPr/>
        </p:nvSpPr>
        <p:spPr bwMode="auto">
          <a:xfrm>
            <a:off x="5580063" y="5445125"/>
            <a:ext cx="129619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dirty="0" smtClean="0"/>
              <a:t>Suboptimal – too much  </a:t>
            </a:r>
            <a:r>
              <a:rPr lang="en-US" dirty="0" smtClean="0"/>
              <a:t>q</a:t>
            </a:r>
            <a:r>
              <a:rPr lang="en-US" baseline="-25000" dirty="0" smtClean="0"/>
              <a:t>2</a:t>
            </a:r>
            <a:endParaRPr lang="en-US" baseline="-25000" dirty="0"/>
          </a:p>
        </p:txBody>
      </p:sp>
      <p:sp>
        <p:nvSpPr>
          <p:cNvPr id="94224" name="Text Box 16"/>
          <p:cNvSpPr txBox="1">
            <a:spLocks noChangeArrowheads="1"/>
          </p:cNvSpPr>
          <p:nvPr/>
        </p:nvSpPr>
        <p:spPr bwMode="auto">
          <a:xfrm>
            <a:off x="1619250" y="3500438"/>
            <a:ext cx="504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P</a:t>
            </a:r>
            <a:r>
              <a:rPr lang="en-US" baseline="-25000"/>
              <a:t>0</a:t>
            </a:r>
          </a:p>
        </p:txBody>
      </p:sp>
      <p:sp>
        <p:nvSpPr>
          <p:cNvPr id="6163" name="Text Box 17"/>
          <p:cNvSpPr txBox="1">
            <a:spLocks noChangeArrowheads="1"/>
          </p:cNvSpPr>
          <p:nvPr/>
        </p:nvSpPr>
        <p:spPr bwMode="auto">
          <a:xfrm>
            <a:off x="1170781" y="2237581"/>
            <a:ext cx="8969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Price</a:t>
            </a:r>
          </a:p>
        </p:txBody>
      </p:sp>
      <p:sp>
        <p:nvSpPr>
          <p:cNvPr id="6164" name="Text Box 18"/>
          <p:cNvSpPr txBox="1">
            <a:spLocks noChangeArrowheads="1"/>
          </p:cNvSpPr>
          <p:nvPr/>
        </p:nvSpPr>
        <p:spPr bwMode="auto">
          <a:xfrm>
            <a:off x="6228184" y="5013176"/>
            <a:ext cx="13668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Quantity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4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4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4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94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94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94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94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94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94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94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94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4" grpId="0" animBg="1"/>
      <p:bldP spid="94215" grpId="0" animBg="1"/>
      <p:bldP spid="94216" grpId="0" animBg="1"/>
      <p:bldP spid="94217" grpId="0" animBg="1"/>
      <p:bldP spid="94218" grpId="0" animBg="1"/>
      <p:bldP spid="94219" grpId="0"/>
      <p:bldP spid="94220" grpId="0"/>
      <p:bldP spid="94221" grpId="0"/>
      <p:bldP spid="94222" grpId="0"/>
      <p:bldP spid="94223" grpId="0"/>
      <p:bldP spid="942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Firm’s Supply Decision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155F5-AC79-4AC9-B787-6919C3E2C703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179512" y="980728"/>
            <a:ext cx="8784976" cy="4876800"/>
          </a:xfrm>
        </p:spPr>
        <p:txBody>
          <a:bodyPr>
            <a:normAutofit/>
          </a:bodyPr>
          <a:lstStyle/>
          <a:p>
            <a:r>
              <a:rPr lang="en-US" sz="2000" b="1" dirty="0" smtClean="0">
                <a:solidFill>
                  <a:srgbClr val="3E5D78"/>
                </a:solidFill>
              </a:rPr>
              <a:t>Marginal revenue </a:t>
            </a:r>
            <a:r>
              <a:rPr lang="en-US" sz="2000" b="1" i="1" dirty="0" smtClean="0">
                <a:solidFill>
                  <a:srgbClr val="3E5D78"/>
                </a:solidFill>
              </a:rPr>
              <a:t>(MR) </a:t>
            </a:r>
            <a:r>
              <a:rPr lang="en-US" sz="2000" dirty="0" smtClean="0"/>
              <a:t>is the additional revenue obtained by the firm from selling one more unit of output </a:t>
            </a:r>
          </a:p>
          <a:p>
            <a:pPr lvl="1"/>
            <a:r>
              <a:rPr lang="en-US" dirty="0" smtClean="0"/>
              <a:t>It is the </a:t>
            </a:r>
            <a:r>
              <a:rPr lang="en-US" i="1" dirty="0" smtClean="0">
                <a:solidFill>
                  <a:srgbClr val="3E5D78"/>
                </a:solidFill>
              </a:rPr>
              <a:t>change in total revenue (TR)</a:t>
            </a:r>
            <a:r>
              <a:rPr lang="en-US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 smtClean="0"/>
              <a:t>resulting from a unit change in output </a:t>
            </a:r>
          </a:p>
          <a:p>
            <a:pPr lvl="1"/>
            <a:r>
              <a:rPr lang="en-US" b="1" i="1" dirty="0" smtClean="0">
                <a:solidFill>
                  <a:srgbClr val="3E5D78"/>
                </a:solidFill>
              </a:rPr>
              <a:t>MR = </a:t>
            </a:r>
            <a:r>
              <a:rPr lang="el-GR" b="1" i="1" dirty="0" smtClean="0">
                <a:solidFill>
                  <a:srgbClr val="3E5D78"/>
                </a:solidFill>
                <a:cs typeface="Arial" charset="0"/>
              </a:rPr>
              <a:t>Δ</a:t>
            </a:r>
            <a:r>
              <a:rPr lang="en-US" b="1" i="1" dirty="0" smtClean="0">
                <a:solidFill>
                  <a:srgbClr val="3E5D78"/>
                </a:solidFill>
                <a:cs typeface="Arial" charset="0"/>
              </a:rPr>
              <a:t> TR / </a:t>
            </a:r>
            <a:r>
              <a:rPr lang="el-GR" b="1" i="1" dirty="0" smtClean="0">
                <a:solidFill>
                  <a:srgbClr val="3E5D78"/>
                </a:solidFill>
                <a:cs typeface="Arial" charset="0"/>
              </a:rPr>
              <a:t>Δ</a:t>
            </a:r>
            <a:r>
              <a:rPr lang="en-US" b="1" i="1" dirty="0" smtClean="0">
                <a:solidFill>
                  <a:srgbClr val="3E5D78"/>
                </a:solidFill>
                <a:cs typeface="Arial" charset="0"/>
              </a:rPr>
              <a:t> Q </a:t>
            </a:r>
          </a:p>
          <a:p>
            <a:pPr marL="274320" lvl="1" indent="0">
              <a:buNone/>
            </a:pPr>
            <a:endParaRPr lang="en-US" i="1" dirty="0" smtClean="0">
              <a:solidFill>
                <a:srgbClr val="3E5D7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2000" dirty="0" smtClean="0"/>
              <a:t>In perfectly competitive markets, and only in this case, </a:t>
            </a:r>
            <a:r>
              <a:rPr lang="en-US" sz="2000" i="1" dirty="0" smtClean="0">
                <a:solidFill>
                  <a:srgbClr val="3E5D78"/>
                </a:solidFill>
              </a:rPr>
              <a:t>P = MR</a:t>
            </a:r>
          </a:p>
          <a:p>
            <a:pPr marL="0" indent="0">
              <a:buNone/>
            </a:pPr>
            <a:endParaRPr lang="en-US" sz="2000" i="1" dirty="0" smtClean="0">
              <a:solidFill>
                <a:srgbClr val="3E5D78"/>
              </a:solidFill>
            </a:endParaRPr>
          </a:p>
          <a:p>
            <a:r>
              <a:rPr lang="en-US" sz="2000" dirty="0" smtClean="0"/>
              <a:t>If </a:t>
            </a:r>
            <a:r>
              <a:rPr lang="en-US" sz="2000" i="1" dirty="0" smtClean="0">
                <a:solidFill>
                  <a:srgbClr val="3E5D78"/>
                </a:solidFill>
              </a:rPr>
              <a:t>P &gt; AVC</a:t>
            </a:r>
            <a:r>
              <a:rPr lang="en-US" sz="2000" dirty="0" smtClean="0"/>
              <a:t>, firm can cover its variable costs</a:t>
            </a:r>
            <a:endParaRPr lang="en-US" sz="2000" dirty="0"/>
          </a:p>
          <a:p>
            <a:pPr marL="0" indent="0">
              <a:buNone/>
            </a:pPr>
            <a:endParaRPr lang="en-US" sz="2000" dirty="0" smtClean="0"/>
          </a:p>
          <a:p>
            <a:r>
              <a:rPr lang="en-US" sz="2000" dirty="0" smtClean="0"/>
              <a:t>If the firm has </a:t>
            </a:r>
            <a:r>
              <a:rPr lang="en-US" sz="2000" i="1" dirty="0" smtClean="0">
                <a:solidFill>
                  <a:srgbClr val="3E5D78"/>
                </a:solidFill>
              </a:rPr>
              <a:t>sunk</a:t>
            </a:r>
            <a:r>
              <a:rPr lang="en-US" sz="2000" dirty="0" smtClean="0"/>
              <a:t> its fixed costs, it should stay in production even if it cannot cover all of its costs </a:t>
            </a:r>
          </a:p>
          <a:p>
            <a:endParaRPr lang="en-US" sz="2000" i="1" dirty="0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2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Short-Run Supply for the Competitive Firm</a:t>
            </a:r>
            <a:endParaRPr lang="en-US" dirty="0" smtClean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17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8F192-E5BD-437B-84FA-BC48BACA8646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7174" name="Line 4"/>
          <p:cNvSpPr>
            <a:spLocks noChangeShapeType="1"/>
          </p:cNvSpPr>
          <p:nvPr/>
        </p:nvSpPr>
        <p:spPr bwMode="auto">
          <a:xfrm>
            <a:off x="1692275" y="2420938"/>
            <a:ext cx="0" cy="30956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175" name="Line 5"/>
          <p:cNvSpPr>
            <a:spLocks noChangeShapeType="1"/>
          </p:cNvSpPr>
          <p:nvPr/>
        </p:nvSpPr>
        <p:spPr bwMode="auto">
          <a:xfrm>
            <a:off x="1692274" y="5516563"/>
            <a:ext cx="46085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3190" name="Arc 6"/>
          <p:cNvSpPr>
            <a:spLocks/>
          </p:cNvSpPr>
          <p:nvPr/>
        </p:nvSpPr>
        <p:spPr bwMode="auto">
          <a:xfrm flipV="1">
            <a:off x="2124075" y="2636838"/>
            <a:ext cx="2736850" cy="2376487"/>
          </a:xfrm>
          <a:custGeom>
            <a:avLst/>
            <a:gdLst>
              <a:gd name="T0" fmla="*/ 0 w 21600"/>
              <a:gd name="T1" fmla="*/ 0 h 21600"/>
              <a:gd name="T2" fmla="*/ 346775368 w 21600"/>
              <a:gd name="T3" fmla="*/ 261467056 h 21600"/>
              <a:gd name="T4" fmla="*/ 0 w 21600"/>
              <a:gd name="T5" fmla="*/ 261467056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3191" name="Arc 7"/>
          <p:cNvSpPr>
            <a:spLocks/>
          </p:cNvSpPr>
          <p:nvPr/>
        </p:nvSpPr>
        <p:spPr bwMode="auto">
          <a:xfrm rot="7823048">
            <a:off x="2700338" y="2997200"/>
            <a:ext cx="2089150" cy="2016125"/>
          </a:xfrm>
          <a:custGeom>
            <a:avLst/>
            <a:gdLst>
              <a:gd name="T0" fmla="*/ 0 w 21600"/>
              <a:gd name="T1" fmla="*/ 0 h 21600"/>
              <a:gd name="T2" fmla="*/ 202062370 w 21600"/>
              <a:gd name="T3" fmla="*/ 188183313 h 21600"/>
              <a:gd name="T4" fmla="*/ 0 w 21600"/>
              <a:gd name="T5" fmla="*/ 188183313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3192" name="Arc 8"/>
          <p:cNvSpPr>
            <a:spLocks/>
          </p:cNvSpPr>
          <p:nvPr/>
        </p:nvSpPr>
        <p:spPr bwMode="auto">
          <a:xfrm rot="7387525">
            <a:off x="3528335" y="2291387"/>
            <a:ext cx="1765168" cy="2074752"/>
          </a:xfrm>
          <a:custGeom>
            <a:avLst/>
            <a:gdLst>
              <a:gd name="T0" fmla="*/ 35248699 w 21600"/>
              <a:gd name="T1" fmla="*/ 0 h 21269"/>
              <a:gd name="T2" fmla="*/ 202062370 w 21600"/>
              <a:gd name="T3" fmla="*/ 185436297 h 21269"/>
              <a:gd name="T4" fmla="*/ 0 w 21600"/>
              <a:gd name="T5" fmla="*/ 185436297 h 21269"/>
              <a:gd name="T6" fmla="*/ 0 60000 65536"/>
              <a:gd name="T7" fmla="*/ 0 60000 65536"/>
              <a:gd name="T8" fmla="*/ 0 60000 65536"/>
              <a:gd name="T9" fmla="*/ 0 w 21600"/>
              <a:gd name="T10" fmla="*/ 0 h 21269"/>
              <a:gd name="T11" fmla="*/ 21600 w 21600"/>
              <a:gd name="T12" fmla="*/ 21269 h 21269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269" fill="none" extrusionOk="0">
                <a:moveTo>
                  <a:pt x="3767" y="0"/>
                </a:moveTo>
                <a:cubicBezTo>
                  <a:pt x="14083" y="1827"/>
                  <a:pt x="21600" y="10793"/>
                  <a:pt x="21600" y="21269"/>
                </a:cubicBezTo>
              </a:path>
              <a:path w="21600" h="21269" stroke="0" extrusionOk="0">
                <a:moveTo>
                  <a:pt x="3767" y="0"/>
                </a:moveTo>
                <a:cubicBezTo>
                  <a:pt x="14083" y="1827"/>
                  <a:pt x="21600" y="10793"/>
                  <a:pt x="21600" y="21269"/>
                </a:cubicBezTo>
                <a:lnTo>
                  <a:pt x="0" y="21269"/>
                </a:lnTo>
                <a:close/>
              </a:path>
            </a:pathLst>
          </a:custGeom>
          <a:noFill/>
          <a:ln w="38100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3193" name="Text Box 9"/>
          <p:cNvSpPr txBox="1">
            <a:spLocks noChangeArrowheads="1"/>
          </p:cNvSpPr>
          <p:nvPr/>
        </p:nvSpPr>
        <p:spPr bwMode="auto">
          <a:xfrm>
            <a:off x="3419475" y="5445125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q</a:t>
            </a:r>
            <a:r>
              <a:rPr lang="en-US" baseline="-25000"/>
              <a:t>1</a:t>
            </a:r>
          </a:p>
        </p:txBody>
      </p:sp>
      <p:sp>
        <p:nvSpPr>
          <p:cNvPr id="93194" name="Text Box 10"/>
          <p:cNvSpPr txBox="1">
            <a:spLocks noChangeArrowheads="1"/>
          </p:cNvSpPr>
          <p:nvPr/>
        </p:nvSpPr>
        <p:spPr bwMode="auto">
          <a:xfrm>
            <a:off x="3924300" y="5445125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q</a:t>
            </a:r>
            <a:r>
              <a:rPr lang="en-US" baseline="-25000"/>
              <a:t>2</a:t>
            </a:r>
          </a:p>
        </p:txBody>
      </p:sp>
      <p:sp>
        <p:nvSpPr>
          <p:cNvPr id="93196" name="Text Box 12"/>
          <p:cNvSpPr txBox="1">
            <a:spLocks noChangeArrowheads="1"/>
          </p:cNvSpPr>
          <p:nvPr/>
        </p:nvSpPr>
        <p:spPr bwMode="auto">
          <a:xfrm>
            <a:off x="1258888" y="4437063"/>
            <a:ext cx="504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P</a:t>
            </a:r>
            <a:r>
              <a:rPr lang="en-US" baseline="-25000"/>
              <a:t>1</a:t>
            </a:r>
          </a:p>
        </p:txBody>
      </p:sp>
      <p:sp>
        <p:nvSpPr>
          <p:cNvPr id="7182" name="Text Box 13"/>
          <p:cNvSpPr txBox="1">
            <a:spLocks noChangeArrowheads="1"/>
          </p:cNvSpPr>
          <p:nvPr/>
        </p:nvSpPr>
        <p:spPr bwMode="auto">
          <a:xfrm>
            <a:off x="611189" y="2189745"/>
            <a:ext cx="79246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Price</a:t>
            </a:r>
          </a:p>
        </p:txBody>
      </p:sp>
      <p:sp>
        <p:nvSpPr>
          <p:cNvPr id="7183" name="Text Box 14"/>
          <p:cNvSpPr txBox="1">
            <a:spLocks noChangeArrowheads="1"/>
          </p:cNvSpPr>
          <p:nvPr/>
        </p:nvSpPr>
        <p:spPr bwMode="auto">
          <a:xfrm>
            <a:off x="6300788" y="5516563"/>
            <a:ext cx="13668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Quantity</a:t>
            </a:r>
          </a:p>
        </p:txBody>
      </p:sp>
      <p:sp>
        <p:nvSpPr>
          <p:cNvPr id="93199" name="Line 15"/>
          <p:cNvSpPr>
            <a:spLocks noChangeShapeType="1"/>
          </p:cNvSpPr>
          <p:nvPr/>
        </p:nvSpPr>
        <p:spPr bwMode="auto">
          <a:xfrm>
            <a:off x="4067175" y="4292600"/>
            <a:ext cx="0" cy="1223963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3200" name="Line 16"/>
          <p:cNvSpPr>
            <a:spLocks noChangeShapeType="1"/>
          </p:cNvSpPr>
          <p:nvPr/>
        </p:nvSpPr>
        <p:spPr bwMode="auto">
          <a:xfrm>
            <a:off x="1692275" y="4652963"/>
            <a:ext cx="19431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186" name="Text Box 17"/>
          <p:cNvSpPr txBox="1">
            <a:spLocks noChangeArrowheads="1"/>
          </p:cNvSpPr>
          <p:nvPr/>
        </p:nvSpPr>
        <p:spPr bwMode="auto">
          <a:xfrm>
            <a:off x="5435600" y="4652963"/>
            <a:ext cx="25923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93202" name="Text Box 18"/>
          <p:cNvSpPr txBox="1">
            <a:spLocks noChangeArrowheads="1"/>
          </p:cNvSpPr>
          <p:nvPr/>
        </p:nvSpPr>
        <p:spPr bwMode="auto">
          <a:xfrm>
            <a:off x="4211638" y="4652963"/>
            <a:ext cx="3600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Below P</a:t>
            </a:r>
            <a:r>
              <a:rPr lang="en-US" baseline="-25000" dirty="0"/>
              <a:t>1</a:t>
            </a:r>
            <a:r>
              <a:rPr lang="en-US" dirty="0"/>
              <a:t>, firm should shut down</a:t>
            </a:r>
          </a:p>
        </p:txBody>
      </p:sp>
      <p:sp>
        <p:nvSpPr>
          <p:cNvPr id="93204" name="Text Box 20"/>
          <p:cNvSpPr txBox="1">
            <a:spLocks noChangeArrowheads="1"/>
          </p:cNvSpPr>
          <p:nvPr/>
        </p:nvSpPr>
        <p:spPr bwMode="auto">
          <a:xfrm>
            <a:off x="1258888" y="4076700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P</a:t>
            </a:r>
            <a:r>
              <a:rPr lang="en-US" baseline="-25000"/>
              <a:t>2</a:t>
            </a:r>
          </a:p>
        </p:txBody>
      </p:sp>
      <p:sp>
        <p:nvSpPr>
          <p:cNvPr id="93205" name="Line 21"/>
          <p:cNvSpPr>
            <a:spLocks noChangeShapeType="1"/>
          </p:cNvSpPr>
          <p:nvPr/>
        </p:nvSpPr>
        <p:spPr bwMode="auto">
          <a:xfrm>
            <a:off x="3635375" y="4652963"/>
            <a:ext cx="0" cy="8636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3206" name="Line 22"/>
          <p:cNvSpPr>
            <a:spLocks noChangeShapeType="1"/>
          </p:cNvSpPr>
          <p:nvPr/>
        </p:nvSpPr>
        <p:spPr bwMode="auto">
          <a:xfrm>
            <a:off x="1692275" y="4292600"/>
            <a:ext cx="23749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3207" name="Oval 23"/>
          <p:cNvSpPr>
            <a:spLocks noChangeArrowheads="1"/>
          </p:cNvSpPr>
          <p:nvPr/>
        </p:nvSpPr>
        <p:spPr bwMode="auto">
          <a:xfrm>
            <a:off x="3995738" y="4221163"/>
            <a:ext cx="144462" cy="14287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3208" name="Oval 24"/>
          <p:cNvSpPr>
            <a:spLocks noChangeArrowheads="1"/>
          </p:cNvSpPr>
          <p:nvPr/>
        </p:nvSpPr>
        <p:spPr bwMode="auto">
          <a:xfrm>
            <a:off x="3563938" y="4581525"/>
            <a:ext cx="144462" cy="14287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3209" name="Text Box 25"/>
          <p:cNvSpPr txBox="1">
            <a:spLocks noChangeArrowheads="1"/>
          </p:cNvSpPr>
          <p:nvPr/>
        </p:nvSpPr>
        <p:spPr bwMode="auto">
          <a:xfrm>
            <a:off x="4284663" y="4149725"/>
            <a:ext cx="4032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Cover the variable, not the total costs</a:t>
            </a:r>
          </a:p>
        </p:txBody>
      </p:sp>
      <p:sp>
        <p:nvSpPr>
          <p:cNvPr id="93210" name="Oval 26"/>
          <p:cNvSpPr>
            <a:spLocks noChangeArrowheads="1"/>
          </p:cNvSpPr>
          <p:nvPr/>
        </p:nvSpPr>
        <p:spPr bwMode="auto">
          <a:xfrm>
            <a:off x="4356100" y="3860800"/>
            <a:ext cx="144463" cy="14287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3211" name="Text Box 27"/>
          <p:cNvSpPr txBox="1">
            <a:spLocks noChangeArrowheads="1"/>
          </p:cNvSpPr>
          <p:nvPr/>
        </p:nvSpPr>
        <p:spPr bwMode="auto">
          <a:xfrm>
            <a:off x="4284663" y="5445125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q</a:t>
            </a:r>
            <a:r>
              <a:rPr lang="en-US" baseline="-25000"/>
              <a:t>3</a:t>
            </a:r>
          </a:p>
        </p:txBody>
      </p:sp>
      <p:sp>
        <p:nvSpPr>
          <p:cNvPr id="93212" name="Line 28"/>
          <p:cNvSpPr>
            <a:spLocks noChangeShapeType="1"/>
          </p:cNvSpPr>
          <p:nvPr/>
        </p:nvSpPr>
        <p:spPr bwMode="auto">
          <a:xfrm>
            <a:off x="4425950" y="3933825"/>
            <a:ext cx="1588" cy="1582738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3213" name="Text Box 29"/>
          <p:cNvSpPr txBox="1">
            <a:spLocks noChangeArrowheads="1"/>
          </p:cNvSpPr>
          <p:nvPr/>
        </p:nvSpPr>
        <p:spPr bwMode="auto">
          <a:xfrm>
            <a:off x="1258888" y="3644900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P</a:t>
            </a:r>
            <a:r>
              <a:rPr lang="en-US" baseline="-25000"/>
              <a:t>3</a:t>
            </a:r>
          </a:p>
        </p:txBody>
      </p:sp>
      <p:sp>
        <p:nvSpPr>
          <p:cNvPr id="93214" name="Line 30"/>
          <p:cNvSpPr>
            <a:spLocks noChangeShapeType="1"/>
          </p:cNvSpPr>
          <p:nvPr/>
        </p:nvSpPr>
        <p:spPr bwMode="auto">
          <a:xfrm>
            <a:off x="1692275" y="3933825"/>
            <a:ext cx="273685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199" name="Text Box 31"/>
          <p:cNvSpPr txBox="1">
            <a:spLocks noChangeArrowheads="1"/>
          </p:cNvSpPr>
          <p:nvPr/>
        </p:nvSpPr>
        <p:spPr bwMode="auto">
          <a:xfrm>
            <a:off x="4643438" y="3716338"/>
            <a:ext cx="28082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93216" name="Text Box 32"/>
          <p:cNvSpPr txBox="1">
            <a:spLocks noChangeArrowheads="1"/>
          </p:cNvSpPr>
          <p:nvPr/>
        </p:nvSpPr>
        <p:spPr bwMode="auto">
          <a:xfrm>
            <a:off x="5112879" y="3644900"/>
            <a:ext cx="237581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Break-even Point</a:t>
            </a:r>
          </a:p>
        </p:txBody>
      </p:sp>
      <p:sp>
        <p:nvSpPr>
          <p:cNvPr id="93217" name="Oval 33"/>
          <p:cNvSpPr>
            <a:spLocks noChangeArrowheads="1"/>
          </p:cNvSpPr>
          <p:nvPr/>
        </p:nvSpPr>
        <p:spPr bwMode="auto">
          <a:xfrm>
            <a:off x="4573588" y="3427413"/>
            <a:ext cx="144462" cy="14287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3220" name="Text Box 36"/>
          <p:cNvSpPr txBox="1">
            <a:spLocks noChangeArrowheads="1"/>
          </p:cNvSpPr>
          <p:nvPr/>
        </p:nvSpPr>
        <p:spPr bwMode="auto">
          <a:xfrm>
            <a:off x="1258888" y="3213100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P</a:t>
            </a:r>
            <a:r>
              <a:rPr lang="en-US" baseline="-25000"/>
              <a:t>4</a:t>
            </a:r>
          </a:p>
        </p:txBody>
      </p:sp>
      <p:sp>
        <p:nvSpPr>
          <p:cNvPr id="93221" name="Line 37"/>
          <p:cNvSpPr>
            <a:spLocks noChangeShapeType="1"/>
          </p:cNvSpPr>
          <p:nvPr/>
        </p:nvSpPr>
        <p:spPr bwMode="auto">
          <a:xfrm>
            <a:off x="1692275" y="3500438"/>
            <a:ext cx="4392613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3222" name="Text Box 38"/>
          <p:cNvSpPr txBox="1">
            <a:spLocks noChangeArrowheads="1"/>
          </p:cNvSpPr>
          <p:nvPr/>
        </p:nvSpPr>
        <p:spPr bwMode="auto">
          <a:xfrm>
            <a:off x="5003800" y="3141663"/>
            <a:ext cx="3384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</a:rPr>
              <a:t>Above P</a:t>
            </a:r>
            <a:r>
              <a:rPr lang="en-US" baseline="-25000">
                <a:solidFill>
                  <a:schemeClr val="bg1"/>
                </a:solidFill>
              </a:rPr>
              <a:t>3</a:t>
            </a:r>
            <a:r>
              <a:rPr lang="en-US">
                <a:solidFill>
                  <a:schemeClr val="bg1"/>
                </a:solidFill>
              </a:rPr>
              <a:t>, firm makes profits</a:t>
            </a:r>
          </a:p>
        </p:txBody>
      </p:sp>
      <p:sp>
        <p:nvSpPr>
          <p:cNvPr id="93223" name="Text Box 39"/>
          <p:cNvSpPr txBox="1">
            <a:spLocks noChangeArrowheads="1"/>
          </p:cNvSpPr>
          <p:nvPr/>
        </p:nvSpPr>
        <p:spPr bwMode="auto">
          <a:xfrm>
            <a:off x="4211638" y="2349500"/>
            <a:ext cx="6477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MC</a:t>
            </a:r>
          </a:p>
        </p:txBody>
      </p:sp>
      <p:sp>
        <p:nvSpPr>
          <p:cNvPr id="93224" name="Text Box 40"/>
          <p:cNvSpPr txBox="1">
            <a:spLocks noChangeArrowheads="1"/>
          </p:cNvSpPr>
          <p:nvPr/>
        </p:nvSpPr>
        <p:spPr bwMode="auto">
          <a:xfrm>
            <a:off x="5867400" y="2708275"/>
            <a:ext cx="8651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ATC</a:t>
            </a:r>
          </a:p>
        </p:txBody>
      </p:sp>
      <p:sp>
        <p:nvSpPr>
          <p:cNvPr id="93225" name="Text Box 41"/>
          <p:cNvSpPr txBox="1">
            <a:spLocks noChangeArrowheads="1"/>
          </p:cNvSpPr>
          <p:nvPr/>
        </p:nvSpPr>
        <p:spPr bwMode="auto">
          <a:xfrm>
            <a:off x="2195513" y="3860800"/>
            <a:ext cx="11509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AVC</a:t>
            </a:r>
          </a:p>
        </p:txBody>
      </p:sp>
      <p:sp>
        <p:nvSpPr>
          <p:cNvPr id="93226" name="Arc 42"/>
          <p:cNvSpPr>
            <a:spLocks/>
          </p:cNvSpPr>
          <p:nvPr/>
        </p:nvSpPr>
        <p:spPr bwMode="auto">
          <a:xfrm flipV="1">
            <a:off x="2124075" y="2636838"/>
            <a:ext cx="2736850" cy="2005012"/>
          </a:xfrm>
          <a:custGeom>
            <a:avLst/>
            <a:gdLst>
              <a:gd name="T0" fmla="*/ 186263292 w 21600"/>
              <a:gd name="T1" fmla="*/ 0 h 18219"/>
              <a:gd name="T2" fmla="*/ 346775368 w 21600"/>
              <a:gd name="T3" fmla="*/ 220652747 h 18219"/>
              <a:gd name="T4" fmla="*/ 0 w 21600"/>
              <a:gd name="T5" fmla="*/ 220652747 h 18219"/>
              <a:gd name="T6" fmla="*/ 0 60000 65536"/>
              <a:gd name="T7" fmla="*/ 0 60000 65536"/>
              <a:gd name="T8" fmla="*/ 0 60000 65536"/>
              <a:gd name="T9" fmla="*/ 0 w 21600"/>
              <a:gd name="T10" fmla="*/ 0 h 18219"/>
              <a:gd name="T11" fmla="*/ 21600 w 21600"/>
              <a:gd name="T12" fmla="*/ 18219 h 18219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18219" fill="none" extrusionOk="0">
                <a:moveTo>
                  <a:pt x="11602" y="-1"/>
                </a:moveTo>
                <a:cubicBezTo>
                  <a:pt x="17829" y="3965"/>
                  <a:pt x="21600" y="10836"/>
                  <a:pt x="21600" y="18219"/>
                </a:cubicBezTo>
              </a:path>
              <a:path w="21600" h="18219" stroke="0" extrusionOk="0">
                <a:moveTo>
                  <a:pt x="11602" y="-1"/>
                </a:moveTo>
                <a:cubicBezTo>
                  <a:pt x="17829" y="3965"/>
                  <a:pt x="21600" y="10836"/>
                  <a:pt x="21600" y="18219"/>
                </a:cubicBezTo>
                <a:lnTo>
                  <a:pt x="0" y="18219"/>
                </a:lnTo>
                <a:close/>
              </a:path>
            </a:pathLst>
          </a:custGeom>
          <a:noFill/>
          <a:ln w="762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3227" name="Text Box 43"/>
          <p:cNvSpPr txBox="1">
            <a:spLocks noChangeArrowheads="1"/>
          </p:cNvSpPr>
          <p:nvPr/>
        </p:nvSpPr>
        <p:spPr bwMode="auto">
          <a:xfrm>
            <a:off x="4859338" y="1989138"/>
            <a:ext cx="3600450" cy="646112"/>
          </a:xfrm>
          <a:prstGeom prst="rect">
            <a:avLst/>
          </a:prstGeom>
          <a:solidFill>
            <a:schemeClr val="accent5">
              <a:lumMod val="75000"/>
              <a:alpha val="85000"/>
            </a:schemeClr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dirty="0">
                <a:solidFill>
                  <a:schemeClr val="bg1"/>
                </a:solidFill>
              </a:rPr>
              <a:t>Short-run supply curve is MC above the shut down point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3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93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3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93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93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93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93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93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93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93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93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9320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9320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93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93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93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93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93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93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9320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9320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93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93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93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93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93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93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932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932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00"/>
                            </p:stCondLst>
                            <p:childTnLst>
                              <p:par>
                                <p:cTn id="10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93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93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93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500"/>
                                        <p:tgtEl>
                                          <p:spTgt spid="93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932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932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00"/>
                            </p:stCondLst>
                            <p:childTnLst>
                              <p:par>
                                <p:cTn id="1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93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500"/>
                                        <p:tgtEl>
                                          <p:spTgt spid="93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 tmFilter="0, 0; .2, .5; .8, .5; 1, 0"/>
                                        <p:tgtEl>
                                          <p:spTgt spid="932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250" autoRev="1" fill="hold"/>
                                        <p:tgtEl>
                                          <p:spTgt spid="932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500"/>
                            </p:stCondLst>
                            <p:childTnLst>
                              <p:par>
                                <p:cTn id="13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8" dur="500"/>
                                        <p:tgtEl>
                                          <p:spTgt spid="93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90" grpId="0" animBg="1"/>
      <p:bldP spid="93191" grpId="0" animBg="1"/>
      <p:bldP spid="93192" grpId="0" animBg="1"/>
      <p:bldP spid="93193" grpId="0"/>
      <p:bldP spid="93194" grpId="0"/>
      <p:bldP spid="93196" grpId="0"/>
      <p:bldP spid="93199" grpId="0" animBg="1"/>
      <p:bldP spid="93200" grpId="0" animBg="1"/>
      <p:bldP spid="93202" grpId="0"/>
      <p:bldP spid="93204" grpId="0"/>
      <p:bldP spid="93205" grpId="0" animBg="1"/>
      <p:bldP spid="93206" grpId="0" animBg="1"/>
      <p:bldP spid="93207" grpId="0" animBg="1"/>
      <p:bldP spid="93207" grpId="1" animBg="1"/>
      <p:bldP spid="93208" grpId="0" animBg="1"/>
      <p:bldP spid="93208" grpId="1" animBg="1"/>
      <p:bldP spid="93209" grpId="0"/>
      <p:bldP spid="93210" grpId="0" animBg="1"/>
      <p:bldP spid="93210" grpId="1" animBg="1"/>
      <p:bldP spid="93211" grpId="0"/>
      <p:bldP spid="93212" grpId="0" animBg="1"/>
      <p:bldP spid="93213" grpId="0"/>
      <p:bldP spid="93214" grpId="0" animBg="1"/>
      <p:bldP spid="93216" grpId="0"/>
      <p:bldP spid="93217" grpId="0" animBg="1"/>
      <p:bldP spid="93217" grpId="1" animBg="1"/>
      <p:bldP spid="93220" grpId="0"/>
      <p:bldP spid="93221" grpId="0" animBg="1"/>
      <p:bldP spid="93222" grpId="0"/>
      <p:bldP spid="93223" grpId="0"/>
      <p:bldP spid="93224" grpId="0"/>
      <p:bldP spid="93225" grpId="0"/>
      <p:bldP spid="93226" grpId="0" animBg="1"/>
      <p:bldP spid="93226" grpId="1" animBg="1"/>
      <p:bldP spid="9322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Life and Death in the Short Run: Sunk Costs</a:t>
            </a:r>
            <a:endParaRPr lang="en-US" dirty="0" smtClean="0"/>
          </a:p>
        </p:txBody>
      </p:sp>
      <p:sp>
        <p:nvSpPr>
          <p:cNvPr id="1126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1320F-A7CC-43B8-87DA-B5874F783E2C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89091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79512" y="980728"/>
            <a:ext cx="8784976" cy="4876800"/>
          </a:xfrm>
        </p:spPr>
        <p:txBody>
          <a:bodyPr/>
          <a:lstStyle/>
          <a:p>
            <a:pPr eaLnBrk="1" hangingPunct="1"/>
            <a:r>
              <a:rPr lang="en-US" dirty="0" smtClean="0"/>
              <a:t>If the firm cannot make a profit, should it shut down?</a:t>
            </a:r>
          </a:p>
          <a:p>
            <a:pPr marL="0" indent="0" eaLnBrk="1" hangingPunct="1">
              <a:buNone/>
            </a:pPr>
            <a:endParaRPr lang="en-US" dirty="0" smtClean="0"/>
          </a:p>
          <a:p>
            <a:pPr eaLnBrk="1" hangingPunct="1"/>
            <a:r>
              <a:rPr lang="en-US" dirty="0" smtClean="0"/>
              <a:t>If it can cover its variable costs, having already sunk its fixed costs, it should stay in production</a:t>
            </a:r>
          </a:p>
          <a:p>
            <a:pPr eaLnBrk="1" hangingPunct="1"/>
            <a:r>
              <a:rPr lang="en-US" dirty="0" smtClean="0"/>
              <a:t> </a:t>
            </a:r>
          </a:p>
          <a:p>
            <a:pPr eaLnBrk="1" hangingPunct="1"/>
            <a:r>
              <a:rPr lang="en-US" dirty="0" smtClean="0"/>
              <a:t>Hence its </a:t>
            </a:r>
            <a:r>
              <a:rPr lang="en-US" i="1" dirty="0" smtClean="0">
                <a:solidFill>
                  <a:srgbClr val="3E5D78"/>
                </a:solidFill>
              </a:rPr>
              <a:t>supply curve is that part of MC above AVC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9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90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890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890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1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Snowboard Profit Maximization</a:t>
            </a:r>
            <a:endParaRPr lang="en-US" dirty="0" smtClean="0"/>
          </a:p>
        </p:txBody>
      </p:sp>
      <p:sp>
        <p:nvSpPr>
          <p:cNvPr id="8196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D4363-CE58-42D3-ADBB-76699E498868}" type="slidenum">
              <a:rPr lang="en-US" smtClean="0"/>
              <a:pPr/>
              <a:t>10</a:t>
            </a:fld>
            <a:endParaRPr lang="en-US" smtClean="0"/>
          </a:p>
        </p:txBody>
      </p:sp>
      <p:graphicFrame>
        <p:nvGraphicFramePr>
          <p:cNvPr id="79090" name="Group 242"/>
          <p:cNvGraphicFramePr>
            <a:graphicFrameLocks noGrp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1494390959"/>
              </p:ext>
            </p:extLst>
          </p:nvPr>
        </p:nvGraphicFramePr>
        <p:xfrm>
          <a:off x="467544" y="1416144"/>
          <a:ext cx="2990850" cy="4389120"/>
        </p:xfrm>
        <a:graphic>
          <a:graphicData uri="http://schemas.openxmlformats.org/drawingml/2006/table">
            <a:tbl>
              <a:tblPr/>
              <a:tblGrid>
                <a:gridCol w="1055688"/>
                <a:gridCol w="966787"/>
                <a:gridCol w="968375"/>
              </a:tblGrid>
              <a:tr h="268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Q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3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4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4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2800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4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4900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4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7700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4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145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10150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4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175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12250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3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14000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4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15400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4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9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235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16450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4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16800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9096" name="Group 248"/>
          <p:cNvGraphicFramePr>
            <a:graphicFrameLocks noGrp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2112331281"/>
              </p:ext>
            </p:extLst>
          </p:nvPr>
        </p:nvGraphicFramePr>
        <p:xfrm>
          <a:off x="5868144" y="1412776"/>
          <a:ext cx="865188" cy="4389120"/>
        </p:xfrm>
        <a:graphic>
          <a:graphicData uri="http://schemas.openxmlformats.org/drawingml/2006/table">
            <a:tbl>
              <a:tblPr/>
              <a:tblGrid>
                <a:gridCol w="865188"/>
              </a:tblGrid>
              <a:tr h="182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TC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4000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5000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6000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7000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8000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9000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10000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11000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12000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13000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9072" name="Group 224"/>
          <p:cNvGraphicFramePr>
            <a:graphicFrameLocks noGrp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1418931423"/>
              </p:ext>
            </p:extLst>
          </p:nvPr>
        </p:nvGraphicFramePr>
        <p:xfrm>
          <a:off x="4355976" y="1412776"/>
          <a:ext cx="792163" cy="4389120"/>
        </p:xfrm>
        <a:graphic>
          <a:graphicData uri="http://schemas.openxmlformats.org/drawingml/2006/table">
            <a:tbl>
              <a:tblPr/>
              <a:tblGrid>
                <a:gridCol w="792163"/>
              </a:tblGrid>
              <a:tr h="182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ATC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266.7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125.5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85.8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63.6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55.2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51.4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51.1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54.2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9073" name="Group 225"/>
          <p:cNvGraphicFramePr>
            <a:graphicFrameLocks noGrp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4027708900"/>
              </p:ext>
            </p:extLst>
          </p:nvPr>
        </p:nvGraphicFramePr>
        <p:xfrm>
          <a:off x="3491880" y="1412776"/>
          <a:ext cx="863600" cy="4389120"/>
        </p:xfrm>
        <a:graphic>
          <a:graphicData uri="http://schemas.openxmlformats.org/drawingml/2006/table">
            <a:tbl>
              <a:tblPr/>
              <a:tblGrid>
                <a:gridCol w="863600"/>
              </a:tblGrid>
              <a:tr h="182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AVC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66.7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42.9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36.4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34.5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34.3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36.4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38.3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41.7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9078" name="Group 2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4901729"/>
              </p:ext>
            </p:extLst>
          </p:nvPr>
        </p:nvGraphicFramePr>
        <p:xfrm>
          <a:off x="5148263" y="1412776"/>
          <a:ext cx="719137" cy="4389120"/>
        </p:xfrm>
        <a:graphic>
          <a:graphicData uri="http://schemas.openxmlformats.org/drawingml/2006/table">
            <a:tbl>
              <a:tblPr/>
              <a:tblGrid>
                <a:gridCol w="719137"/>
              </a:tblGrid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MC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l-G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66.7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33.3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25.0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28.6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33.3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40.0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50.0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66.7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9130" name="Text Box 282"/>
          <p:cNvSpPr txBox="1">
            <a:spLocks noChangeArrowheads="1"/>
          </p:cNvSpPr>
          <p:nvPr/>
        </p:nvSpPr>
        <p:spPr bwMode="auto">
          <a:xfrm>
            <a:off x="6732588" y="1412776"/>
            <a:ext cx="1727844" cy="646331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chemeClr val="accent1"/>
                </a:solidFill>
              </a:rPr>
              <a:t>Production Decision</a:t>
            </a:r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79133" name="Rectangle 285"/>
          <p:cNvSpPr>
            <a:spLocks noChangeArrowheads="1"/>
          </p:cNvSpPr>
          <p:nvPr/>
        </p:nvSpPr>
        <p:spPr bwMode="auto">
          <a:xfrm>
            <a:off x="6732588" y="2132856"/>
            <a:ext cx="1727200" cy="18002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dirty="0"/>
              <a:t>No Production</a:t>
            </a:r>
          </a:p>
          <a:p>
            <a:pPr algn="ctr"/>
            <a:r>
              <a:rPr lang="en-US" dirty="0"/>
              <a:t>Where</a:t>
            </a:r>
          </a:p>
          <a:p>
            <a:pPr algn="ctr"/>
            <a:r>
              <a:rPr lang="en-US" dirty="0"/>
              <a:t>P &lt; min AVC</a:t>
            </a:r>
          </a:p>
        </p:txBody>
      </p:sp>
      <p:sp>
        <p:nvSpPr>
          <p:cNvPr id="79134" name="Rectangle 286"/>
          <p:cNvSpPr>
            <a:spLocks noChangeArrowheads="1"/>
          </p:cNvSpPr>
          <p:nvPr/>
        </p:nvSpPr>
        <p:spPr bwMode="auto">
          <a:xfrm>
            <a:off x="6732588" y="3933676"/>
            <a:ext cx="1727200" cy="359420"/>
          </a:xfrm>
          <a:prstGeom prst="rect">
            <a:avLst/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dirty="0"/>
              <a:t>Shut Down</a:t>
            </a:r>
          </a:p>
        </p:txBody>
      </p:sp>
      <p:sp>
        <p:nvSpPr>
          <p:cNvPr id="79135" name="Rectangle 287"/>
          <p:cNvSpPr>
            <a:spLocks noChangeArrowheads="1"/>
          </p:cNvSpPr>
          <p:nvPr/>
        </p:nvSpPr>
        <p:spPr bwMode="auto">
          <a:xfrm>
            <a:off x="6732588" y="4293344"/>
            <a:ext cx="1727200" cy="4318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dirty="0"/>
              <a:t>Price covers AVC</a:t>
            </a:r>
          </a:p>
        </p:txBody>
      </p:sp>
      <p:sp>
        <p:nvSpPr>
          <p:cNvPr id="79136" name="Rectangle 288"/>
          <p:cNvSpPr>
            <a:spLocks noChangeArrowheads="1"/>
          </p:cNvSpPr>
          <p:nvPr/>
        </p:nvSpPr>
        <p:spPr bwMode="auto">
          <a:xfrm>
            <a:off x="6732588" y="4725764"/>
            <a:ext cx="1727200" cy="10795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dirty="0"/>
              <a:t>Profit where</a:t>
            </a:r>
          </a:p>
          <a:p>
            <a:pPr algn="ctr"/>
            <a:r>
              <a:rPr lang="en-US" dirty="0"/>
              <a:t>P &gt; </a:t>
            </a:r>
            <a:r>
              <a:rPr lang="en-US" dirty="0" smtClean="0"/>
              <a:t>min of ATC.</a:t>
            </a:r>
            <a:endParaRPr lang="en-US" dirty="0"/>
          </a:p>
          <a:p>
            <a:pPr algn="ctr"/>
            <a:r>
              <a:rPr lang="en-US" dirty="0"/>
              <a:t>Q determined </a:t>
            </a:r>
          </a:p>
          <a:p>
            <a:pPr algn="ctr"/>
            <a:r>
              <a:rPr lang="en-US" dirty="0"/>
              <a:t>By P = MC</a:t>
            </a:r>
          </a:p>
        </p:txBody>
      </p:sp>
      <p:sp>
        <p:nvSpPr>
          <p:cNvPr id="79137" name="Oval 289"/>
          <p:cNvSpPr>
            <a:spLocks noChangeArrowheads="1"/>
          </p:cNvSpPr>
          <p:nvPr/>
        </p:nvSpPr>
        <p:spPr bwMode="auto">
          <a:xfrm>
            <a:off x="3492500" y="3933056"/>
            <a:ext cx="792163" cy="431800"/>
          </a:xfrm>
          <a:prstGeom prst="ellipse">
            <a:avLst/>
          </a:prstGeom>
          <a:noFill/>
          <a:ln w="57150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9138" name="Rectangle 290"/>
          <p:cNvSpPr>
            <a:spLocks noChangeArrowheads="1"/>
          </p:cNvSpPr>
          <p:nvPr/>
        </p:nvSpPr>
        <p:spPr bwMode="auto">
          <a:xfrm>
            <a:off x="468313" y="2132856"/>
            <a:ext cx="6264275" cy="1800225"/>
          </a:xfrm>
          <a:prstGeom prst="rect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9139" name="Rectangle 291"/>
          <p:cNvSpPr>
            <a:spLocks noChangeArrowheads="1"/>
          </p:cNvSpPr>
          <p:nvPr/>
        </p:nvSpPr>
        <p:spPr bwMode="auto">
          <a:xfrm>
            <a:off x="468313" y="3933056"/>
            <a:ext cx="6264275" cy="358775"/>
          </a:xfrm>
          <a:prstGeom prst="rect">
            <a:avLst/>
          </a:prstGeom>
          <a:noFill/>
          <a:ln w="381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9140" name="Rectangle 292"/>
          <p:cNvSpPr>
            <a:spLocks noChangeArrowheads="1"/>
          </p:cNvSpPr>
          <p:nvPr/>
        </p:nvSpPr>
        <p:spPr bwMode="auto">
          <a:xfrm>
            <a:off x="468313" y="4365104"/>
            <a:ext cx="6264275" cy="360363"/>
          </a:xfrm>
          <a:prstGeom prst="rect">
            <a:avLst/>
          </a:prstGeom>
          <a:noFill/>
          <a:ln w="38100">
            <a:solidFill>
              <a:srgbClr val="FF9933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9141" name="Rectangle 293"/>
          <p:cNvSpPr>
            <a:spLocks noChangeArrowheads="1"/>
          </p:cNvSpPr>
          <p:nvPr/>
        </p:nvSpPr>
        <p:spPr bwMode="auto">
          <a:xfrm>
            <a:off x="468313" y="4725144"/>
            <a:ext cx="6264275" cy="1079500"/>
          </a:xfrm>
          <a:prstGeom prst="rect">
            <a:avLst/>
          </a:prstGeom>
          <a:noFill/>
          <a:ln w="38100">
            <a:solidFill>
              <a:srgbClr val="FF66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9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9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79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9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9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9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9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79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79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79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79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79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79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79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79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130" grpId="0" animBg="1"/>
      <p:bldP spid="79133" grpId="0" animBg="1"/>
      <p:bldP spid="79134" grpId="0" animBg="1"/>
      <p:bldP spid="79135" grpId="0" animBg="1"/>
      <p:bldP spid="79136" grpId="0" animBg="1"/>
      <p:bldP spid="79137" grpId="0" animBg="1"/>
      <p:bldP spid="79138" grpId="0" animBg="1"/>
      <p:bldP spid="79139" grpId="0" animBg="1"/>
      <p:bldP spid="79140" grpId="0" animBg="1"/>
      <p:bldP spid="7914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Industry Supply in the Short Run</a:t>
            </a:r>
            <a:endParaRPr lang="en-US" dirty="0" smtClean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922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2C4DA-C19E-4F57-ACB8-19812E525F61}" type="slidenum">
              <a:rPr lang="en-US" smtClean="0"/>
              <a:pPr/>
              <a:t>11</a:t>
            </a:fld>
            <a:endParaRPr lang="en-US" smtClean="0"/>
          </a:p>
        </p:txBody>
      </p:sp>
      <p:sp>
        <p:nvSpPr>
          <p:cNvPr id="9222" name="Line 3"/>
          <p:cNvSpPr>
            <a:spLocks noChangeShapeType="1"/>
          </p:cNvSpPr>
          <p:nvPr/>
        </p:nvSpPr>
        <p:spPr bwMode="auto">
          <a:xfrm>
            <a:off x="2124075" y="2060575"/>
            <a:ext cx="0" cy="33845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223" name="Line 4"/>
          <p:cNvSpPr>
            <a:spLocks noChangeShapeType="1"/>
          </p:cNvSpPr>
          <p:nvPr/>
        </p:nvSpPr>
        <p:spPr bwMode="auto">
          <a:xfrm>
            <a:off x="2124075" y="5445125"/>
            <a:ext cx="43926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224" name="Line 7"/>
          <p:cNvSpPr>
            <a:spLocks noChangeShapeType="1"/>
          </p:cNvSpPr>
          <p:nvPr/>
        </p:nvSpPr>
        <p:spPr bwMode="auto">
          <a:xfrm flipV="1">
            <a:off x="2124075" y="3644900"/>
            <a:ext cx="2376488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225" name="Line 9"/>
          <p:cNvSpPr>
            <a:spLocks noChangeShapeType="1"/>
          </p:cNvSpPr>
          <p:nvPr/>
        </p:nvSpPr>
        <p:spPr bwMode="auto">
          <a:xfrm flipH="1" flipV="1">
            <a:off x="2124075" y="4292600"/>
            <a:ext cx="12954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226" name="Text Box 11"/>
          <p:cNvSpPr txBox="1">
            <a:spLocks noChangeArrowheads="1"/>
          </p:cNvSpPr>
          <p:nvPr/>
        </p:nvSpPr>
        <p:spPr bwMode="auto">
          <a:xfrm>
            <a:off x="3635375" y="1989138"/>
            <a:ext cx="12239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S</a:t>
            </a:r>
            <a:r>
              <a:rPr lang="en-US" baseline="-25000"/>
              <a:t>B </a:t>
            </a:r>
            <a:r>
              <a:rPr lang="en-US"/>
              <a:t>= MC</a:t>
            </a:r>
            <a:r>
              <a:rPr lang="en-US" baseline="-25000"/>
              <a:t>B</a:t>
            </a:r>
          </a:p>
        </p:txBody>
      </p:sp>
      <p:sp>
        <p:nvSpPr>
          <p:cNvPr id="9227" name="Text Box 15"/>
          <p:cNvSpPr txBox="1">
            <a:spLocks noChangeArrowheads="1"/>
          </p:cNvSpPr>
          <p:nvPr/>
        </p:nvSpPr>
        <p:spPr bwMode="auto">
          <a:xfrm>
            <a:off x="1619250" y="3500438"/>
            <a:ext cx="504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P</a:t>
            </a:r>
            <a:r>
              <a:rPr lang="en-US" baseline="-25000"/>
              <a:t>2</a:t>
            </a:r>
          </a:p>
        </p:txBody>
      </p:sp>
      <p:sp>
        <p:nvSpPr>
          <p:cNvPr id="9228" name="Text Box 16"/>
          <p:cNvSpPr txBox="1">
            <a:spLocks noChangeArrowheads="1"/>
          </p:cNvSpPr>
          <p:nvPr/>
        </p:nvSpPr>
        <p:spPr bwMode="auto">
          <a:xfrm>
            <a:off x="1568723" y="1693862"/>
            <a:ext cx="96599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Price</a:t>
            </a:r>
          </a:p>
        </p:txBody>
      </p:sp>
      <p:sp>
        <p:nvSpPr>
          <p:cNvPr id="9229" name="Text Box 17"/>
          <p:cNvSpPr txBox="1">
            <a:spLocks noChangeArrowheads="1"/>
          </p:cNvSpPr>
          <p:nvPr/>
        </p:nvSpPr>
        <p:spPr bwMode="auto">
          <a:xfrm>
            <a:off x="6006731" y="5445125"/>
            <a:ext cx="13668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Quantity</a:t>
            </a:r>
          </a:p>
        </p:txBody>
      </p:sp>
      <p:sp>
        <p:nvSpPr>
          <p:cNvPr id="9230" name="Arc 18"/>
          <p:cNvSpPr>
            <a:spLocks/>
          </p:cNvSpPr>
          <p:nvPr/>
        </p:nvSpPr>
        <p:spPr bwMode="auto">
          <a:xfrm rot="19932484" flipV="1">
            <a:off x="2844800" y="2044700"/>
            <a:ext cx="2870200" cy="1674813"/>
          </a:xfrm>
          <a:custGeom>
            <a:avLst/>
            <a:gdLst>
              <a:gd name="T0" fmla="*/ 0 w 23787"/>
              <a:gd name="T1" fmla="*/ 1268516 h 21600"/>
              <a:gd name="T2" fmla="*/ 346325649 w 23787"/>
              <a:gd name="T3" fmla="*/ 94329582 h 21600"/>
              <a:gd name="T4" fmla="*/ 43838514 w 23787"/>
              <a:gd name="T5" fmla="*/ 129861037 h 21600"/>
              <a:gd name="T6" fmla="*/ 0 60000 65536"/>
              <a:gd name="T7" fmla="*/ 0 60000 65536"/>
              <a:gd name="T8" fmla="*/ 0 60000 65536"/>
              <a:gd name="T9" fmla="*/ 0 w 23787"/>
              <a:gd name="T10" fmla="*/ 0 h 21600"/>
              <a:gd name="T11" fmla="*/ 23787 w 23787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3787" h="21600" fill="none" extrusionOk="0">
                <a:moveTo>
                  <a:pt x="-1" y="210"/>
                </a:moveTo>
                <a:cubicBezTo>
                  <a:pt x="997" y="70"/>
                  <a:pt x="2003" y="-1"/>
                  <a:pt x="3011" y="0"/>
                </a:cubicBezTo>
                <a:cubicBezTo>
                  <a:pt x="12664" y="0"/>
                  <a:pt x="21145" y="6405"/>
                  <a:pt x="23786" y="15690"/>
                </a:cubicBezTo>
              </a:path>
              <a:path w="23787" h="21600" stroke="0" extrusionOk="0">
                <a:moveTo>
                  <a:pt x="-1" y="210"/>
                </a:moveTo>
                <a:cubicBezTo>
                  <a:pt x="997" y="70"/>
                  <a:pt x="2003" y="-1"/>
                  <a:pt x="3011" y="0"/>
                </a:cubicBezTo>
                <a:cubicBezTo>
                  <a:pt x="12664" y="0"/>
                  <a:pt x="21145" y="6405"/>
                  <a:pt x="23786" y="15690"/>
                </a:cubicBezTo>
                <a:lnTo>
                  <a:pt x="3011" y="21600"/>
                </a:lnTo>
                <a:close/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231" name="Text Box 19"/>
          <p:cNvSpPr txBox="1">
            <a:spLocks noChangeArrowheads="1"/>
          </p:cNvSpPr>
          <p:nvPr/>
        </p:nvSpPr>
        <p:spPr bwMode="auto">
          <a:xfrm>
            <a:off x="5435600" y="1916113"/>
            <a:ext cx="12239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S</a:t>
            </a:r>
            <a:r>
              <a:rPr lang="en-US" baseline="-25000"/>
              <a:t>A </a:t>
            </a:r>
            <a:r>
              <a:rPr lang="en-US"/>
              <a:t>= MC</a:t>
            </a:r>
            <a:r>
              <a:rPr lang="en-US" baseline="-25000"/>
              <a:t>A</a:t>
            </a:r>
          </a:p>
        </p:txBody>
      </p:sp>
      <p:sp>
        <p:nvSpPr>
          <p:cNvPr id="9232" name="Arc 20"/>
          <p:cNvSpPr>
            <a:spLocks/>
          </p:cNvSpPr>
          <p:nvPr/>
        </p:nvSpPr>
        <p:spPr bwMode="auto">
          <a:xfrm rot="19932484" flipV="1">
            <a:off x="2841625" y="2206625"/>
            <a:ext cx="2251075" cy="998538"/>
          </a:xfrm>
          <a:custGeom>
            <a:avLst/>
            <a:gdLst>
              <a:gd name="T0" fmla="*/ 0 w 27273"/>
              <a:gd name="T1" fmla="*/ 2137102 h 21600"/>
              <a:gd name="T2" fmla="*/ 185800506 w 27273"/>
              <a:gd name="T3" fmla="*/ 33530859 h 21600"/>
              <a:gd name="T4" fmla="*/ 44261575 w 27273"/>
              <a:gd name="T5" fmla="*/ 46161020 h 21600"/>
              <a:gd name="T6" fmla="*/ 0 60000 65536"/>
              <a:gd name="T7" fmla="*/ 0 60000 65536"/>
              <a:gd name="T8" fmla="*/ 0 60000 65536"/>
              <a:gd name="T9" fmla="*/ 0 w 27273"/>
              <a:gd name="T10" fmla="*/ 0 h 21600"/>
              <a:gd name="T11" fmla="*/ 27273 w 27273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7273" h="21600" fill="none" extrusionOk="0">
                <a:moveTo>
                  <a:pt x="0" y="1000"/>
                </a:moveTo>
                <a:cubicBezTo>
                  <a:pt x="2102" y="337"/>
                  <a:pt x="4293" y="-1"/>
                  <a:pt x="6497" y="0"/>
                </a:cubicBezTo>
                <a:cubicBezTo>
                  <a:pt x="16150" y="0"/>
                  <a:pt x="24631" y="6405"/>
                  <a:pt x="27272" y="15690"/>
                </a:cubicBezTo>
              </a:path>
              <a:path w="27273" h="21600" stroke="0" extrusionOk="0">
                <a:moveTo>
                  <a:pt x="0" y="1000"/>
                </a:moveTo>
                <a:cubicBezTo>
                  <a:pt x="2102" y="337"/>
                  <a:pt x="4293" y="-1"/>
                  <a:pt x="6497" y="0"/>
                </a:cubicBezTo>
                <a:cubicBezTo>
                  <a:pt x="16150" y="0"/>
                  <a:pt x="24631" y="6405"/>
                  <a:pt x="27272" y="15690"/>
                </a:cubicBezTo>
                <a:lnTo>
                  <a:pt x="6497" y="21600"/>
                </a:lnTo>
                <a:close/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solidFill>
                <a:srgbClr val="FF0000"/>
              </a:solidFill>
            </a:endParaRPr>
          </a:p>
        </p:txBody>
      </p:sp>
      <p:sp>
        <p:nvSpPr>
          <p:cNvPr id="96277" name="Arc 21"/>
          <p:cNvSpPr>
            <a:spLocks/>
          </p:cNvSpPr>
          <p:nvPr/>
        </p:nvSpPr>
        <p:spPr bwMode="auto">
          <a:xfrm rot="19932484" flipV="1">
            <a:off x="4211637" y="1962100"/>
            <a:ext cx="2749550" cy="1452562"/>
          </a:xfrm>
          <a:custGeom>
            <a:avLst/>
            <a:gdLst>
              <a:gd name="T0" fmla="*/ 0 w 35209"/>
              <a:gd name="T1" fmla="*/ 28522331 h 21600"/>
              <a:gd name="T2" fmla="*/ 214718526 w 35209"/>
              <a:gd name="T3" fmla="*/ 60287101 h 21600"/>
              <a:gd name="T4" fmla="*/ 93024969 w 35209"/>
              <a:gd name="T5" fmla="*/ 97682237 h 21600"/>
              <a:gd name="T6" fmla="*/ 0 60000 65536"/>
              <a:gd name="T7" fmla="*/ 0 60000 65536"/>
              <a:gd name="T8" fmla="*/ 0 60000 65536"/>
              <a:gd name="T9" fmla="*/ 0 w 35209"/>
              <a:gd name="T10" fmla="*/ 0 h 21600"/>
              <a:gd name="T11" fmla="*/ 35209 w 35209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5209" h="21600" fill="none" extrusionOk="0">
                <a:moveTo>
                  <a:pt x="0" y="6307"/>
                </a:moveTo>
                <a:cubicBezTo>
                  <a:pt x="4049" y="2268"/>
                  <a:pt x="9534" y="-1"/>
                  <a:pt x="15254" y="0"/>
                </a:cubicBezTo>
                <a:cubicBezTo>
                  <a:pt x="23989" y="0"/>
                  <a:pt x="31864" y="5261"/>
                  <a:pt x="35208" y="13331"/>
                </a:cubicBezTo>
              </a:path>
              <a:path w="35209" h="21600" stroke="0" extrusionOk="0">
                <a:moveTo>
                  <a:pt x="0" y="6307"/>
                </a:moveTo>
                <a:cubicBezTo>
                  <a:pt x="4049" y="2268"/>
                  <a:pt x="9534" y="-1"/>
                  <a:pt x="15254" y="0"/>
                </a:cubicBezTo>
                <a:cubicBezTo>
                  <a:pt x="23989" y="0"/>
                  <a:pt x="31864" y="5261"/>
                  <a:pt x="35208" y="13331"/>
                </a:cubicBezTo>
                <a:lnTo>
                  <a:pt x="15254" y="21600"/>
                </a:lnTo>
                <a:close/>
              </a:path>
            </a:pathLst>
          </a:custGeom>
          <a:noFill/>
          <a:ln w="635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6279" name="Arc 23"/>
          <p:cNvSpPr>
            <a:spLocks/>
          </p:cNvSpPr>
          <p:nvPr/>
        </p:nvSpPr>
        <p:spPr bwMode="auto">
          <a:xfrm rot="19932484" flipV="1">
            <a:off x="2990850" y="2436813"/>
            <a:ext cx="1338263" cy="1674812"/>
          </a:xfrm>
          <a:custGeom>
            <a:avLst/>
            <a:gdLst>
              <a:gd name="T0" fmla="*/ 0 w 11085"/>
              <a:gd name="T1" fmla="*/ 1268515 h 21600"/>
              <a:gd name="T2" fmla="*/ 161564988 w 11085"/>
              <a:gd name="T3" fmla="*/ 9414924 h 21600"/>
              <a:gd name="T4" fmla="*/ 43885609 w 11085"/>
              <a:gd name="T5" fmla="*/ 129860882 h 21600"/>
              <a:gd name="T6" fmla="*/ 0 60000 65536"/>
              <a:gd name="T7" fmla="*/ 0 60000 65536"/>
              <a:gd name="T8" fmla="*/ 0 60000 65536"/>
              <a:gd name="T9" fmla="*/ 0 w 11085"/>
              <a:gd name="T10" fmla="*/ 0 h 21600"/>
              <a:gd name="T11" fmla="*/ 11085 w 11085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1085" h="21600" fill="none" extrusionOk="0">
                <a:moveTo>
                  <a:pt x="-1" y="210"/>
                </a:moveTo>
                <a:cubicBezTo>
                  <a:pt x="997" y="70"/>
                  <a:pt x="2003" y="-1"/>
                  <a:pt x="3011" y="0"/>
                </a:cubicBezTo>
                <a:cubicBezTo>
                  <a:pt x="5777" y="0"/>
                  <a:pt x="8518" y="531"/>
                  <a:pt x="11085" y="1565"/>
                </a:cubicBezTo>
              </a:path>
              <a:path w="11085" h="21600" stroke="0" extrusionOk="0">
                <a:moveTo>
                  <a:pt x="-1" y="210"/>
                </a:moveTo>
                <a:cubicBezTo>
                  <a:pt x="997" y="70"/>
                  <a:pt x="2003" y="-1"/>
                  <a:pt x="3011" y="0"/>
                </a:cubicBezTo>
                <a:cubicBezTo>
                  <a:pt x="5777" y="0"/>
                  <a:pt x="8518" y="531"/>
                  <a:pt x="11085" y="1565"/>
                </a:cubicBezTo>
                <a:lnTo>
                  <a:pt x="3011" y="21600"/>
                </a:lnTo>
                <a:close/>
              </a:path>
            </a:pathLst>
          </a:custGeom>
          <a:noFill/>
          <a:ln w="635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235" name="Text Box 24"/>
          <p:cNvSpPr txBox="1">
            <a:spLocks noChangeArrowheads="1"/>
          </p:cNvSpPr>
          <p:nvPr/>
        </p:nvSpPr>
        <p:spPr bwMode="auto">
          <a:xfrm>
            <a:off x="1619250" y="4005263"/>
            <a:ext cx="504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P</a:t>
            </a:r>
            <a:r>
              <a:rPr lang="en-US" baseline="-25000"/>
              <a:t>1</a:t>
            </a:r>
          </a:p>
        </p:txBody>
      </p:sp>
      <p:sp>
        <p:nvSpPr>
          <p:cNvPr id="96281" name="Text Box 25"/>
          <p:cNvSpPr txBox="1">
            <a:spLocks noChangeArrowheads="1"/>
          </p:cNvSpPr>
          <p:nvPr/>
        </p:nvSpPr>
        <p:spPr bwMode="auto">
          <a:xfrm>
            <a:off x="5939908" y="3644900"/>
            <a:ext cx="2880320" cy="161582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 typeface="Arial" charset="0"/>
              <a:buChar char="•"/>
            </a:pPr>
            <a:r>
              <a:rPr lang="en-US" dirty="0" smtClean="0">
                <a:solidFill>
                  <a:schemeClr val="bg1"/>
                </a:solidFill>
              </a:rPr>
              <a:t>S</a:t>
            </a:r>
            <a:r>
              <a:rPr lang="en-US" baseline="-25000" dirty="0" smtClean="0">
                <a:solidFill>
                  <a:schemeClr val="bg1"/>
                </a:solidFill>
              </a:rPr>
              <a:t>A </a:t>
            </a:r>
            <a:r>
              <a:rPr lang="en-US" dirty="0">
                <a:solidFill>
                  <a:schemeClr val="bg1"/>
                </a:solidFill>
              </a:rPr>
              <a:t>+ S</a:t>
            </a:r>
            <a:r>
              <a:rPr lang="en-US" baseline="-25000" dirty="0">
                <a:solidFill>
                  <a:schemeClr val="bg1"/>
                </a:solidFill>
              </a:rPr>
              <a:t>B</a:t>
            </a:r>
            <a:r>
              <a:rPr lang="en-US" dirty="0">
                <a:solidFill>
                  <a:schemeClr val="bg1"/>
                </a:solidFill>
              </a:rPr>
              <a:t> = Industry Supply. </a:t>
            </a:r>
          </a:p>
          <a:p>
            <a:pPr>
              <a:spcBef>
                <a:spcPct val="50000"/>
              </a:spcBef>
              <a:buFont typeface="Arial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In general, industry supply is horizontal sum of all individual supplies</a:t>
            </a:r>
            <a:endParaRPr lang="en-US" baseline="-25000" dirty="0">
              <a:solidFill>
                <a:schemeClr val="bg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51520" y="4653136"/>
            <a:ext cx="1800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With P &lt; P1 neither supplier supplies</a:t>
            </a:r>
            <a:endParaRPr lang="en-CA" dirty="0"/>
          </a:p>
        </p:txBody>
      </p:sp>
      <p:sp>
        <p:nvSpPr>
          <p:cNvPr id="3" name="TextBox 2"/>
          <p:cNvSpPr txBox="1"/>
          <p:nvPr/>
        </p:nvSpPr>
        <p:spPr>
          <a:xfrm>
            <a:off x="107504" y="2552521"/>
            <a:ext cx="17641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With P &gt; P2 both suppliers supply</a:t>
            </a:r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3419475" y="4327019"/>
            <a:ext cx="21669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Market supply = S</a:t>
            </a:r>
            <a:r>
              <a:rPr lang="en-US" baseline="-25000" dirty="0" smtClean="0"/>
              <a:t>A</a:t>
            </a:r>
            <a:r>
              <a:rPr lang="en-US" dirty="0" smtClean="0"/>
              <a:t> between P</a:t>
            </a:r>
            <a:r>
              <a:rPr lang="en-US" baseline="-25000" dirty="0" smtClean="0"/>
              <a:t>1</a:t>
            </a:r>
            <a:r>
              <a:rPr lang="en-US" dirty="0" smtClean="0"/>
              <a:t> and P</a:t>
            </a:r>
            <a:r>
              <a:rPr lang="en-US" baseline="-25000" dirty="0" smtClean="0"/>
              <a:t>2</a:t>
            </a:r>
            <a:r>
              <a:rPr lang="en-US" dirty="0" smtClean="0"/>
              <a:t> </a:t>
            </a:r>
            <a:endParaRPr lang="en-CA" dirty="0"/>
          </a:p>
        </p:txBody>
      </p:sp>
      <p:sp>
        <p:nvSpPr>
          <p:cNvPr id="5" name="TextBox 4"/>
          <p:cNvSpPr txBox="1"/>
          <p:nvPr/>
        </p:nvSpPr>
        <p:spPr>
          <a:xfrm>
            <a:off x="6876256" y="2221419"/>
            <a:ext cx="19439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Market supply = S</a:t>
            </a:r>
            <a:r>
              <a:rPr lang="en-US" baseline="-25000" dirty="0" smtClean="0"/>
              <a:t>A</a:t>
            </a:r>
            <a:r>
              <a:rPr lang="en-US" dirty="0" smtClean="0"/>
              <a:t> + S</a:t>
            </a:r>
            <a:r>
              <a:rPr lang="en-US" baseline="-25000" dirty="0" smtClean="0"/>
              <a:t>B</a:t>
            </a:r>
            <a:r>
              <a:rPr lang="en-US" dirty="0" smtClean="0"/>
              <a:t> above P</a:t>
            </a:r>
            <a:r>
              <a:rPr lang="en-US" baseline="-25000" dirty="0" smtClean="0"/>
              <a:t>2</a:t>
            </a:r>
            <a:r>
              <a:rPr lang="en-US" dirty="0" smtClean="0"/>
              <a:t> </a:t>
            </a:r>
            <a:endParaRPr lang="en-CA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96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4" grpId="0" animBg="1"/>
      <p:bldP spid="9225" grpId="0" animBg="1"/>
      <p:bldP spid="9226" grpId="0"/>
      <p:bldP spid="9227" grpId="0"/>
      <p:bldP spid="9230" grpId="0" animBg="1"/>
      <p:bldP spid="9231" grpId="0"/>
      <p:bldP spid="9232" grpId="0" animBg="1"/>
      <p:bldP spid="96277" grpId="0" animBg="1"/>
      <p:bldP spid="96279" grpId="0" animBg="1"/>
      <p:bldP spid="9235" grpId="0"/>
      <p:bldP spid="96281" grpId="0" animBg="1"/>
      <p:bldP spid="2" grpId="0"/>
      <p:bldP spid="3" grpId="0"/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Industry Dynamics: Entry and Exit of Firms</a:t>
            </a:r>
            <a:endParaRPr lang="en-US" dirty="0" smtClean="0"/>
          </a:p>
        </p:txBody>
      </p:sp>
      <p:sp>
        <p:nvSpPr>
          <p:cNvPr id="1024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1C175-8125-4C7D-BBC4-8711AF823165}" type="slidenum">
              <a:rPr lang="en-US" smtClean="0"/>
              <a:pPr/>
              <a:t>12</a:t>
            </a:fld>
            <a:endParaRPr lang="en-US" smtClean="0"/>
          </a:p>
        </p:txBody>
      </p:sp>
      <p:sp>
        <p:nvSpPr>
          <p:cNvPr id="88067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79512" y="981075"/>
            <a:ext cx="8878887" cy="5472113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sz="2000" b="1" i="1" dirty="0" smtClean="0">
                <a:solidFill>
                  <a:srgbClr val="3E5D78"/>
                </a:solidFill>
              </a:rPr>
              <a:t>Normal Profits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>
                <a:cs typeface="Arial" charset="0"/>
                <a:sym typeface="Wingdings" pitchFamily="2" charset="2"/>
              </a:rPr>
              <a:t>Reflect the opportunity cost of production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>
                <a:cs typeface="Arial" charset="0"/>
                <a:sym typeface="Wingdings" pitchFamily="2" charset="2"/>
              </a:rPr>
              <a:t>Firms do not operate in the long run if they cannot make normal profits</a:t>
            </a:r>
          </a:p>
          <a:p>
            <a:pPr marL="274320" lvl="1" indent="0" eaLnBrk="1" hangingPunct="1">
              <a:lnSpc>
                <a:spcPct val="90000"/>
              </a:lnSpc>
              <a:buNone/>
            </a:pPr>
            <a:endParaRPr lang="en-US" dirty="0" smtClean="0">
              <a:cs typeface="Arial" charset="0"/>
              <a:sym typeface="Wingdings" pitchFamily="2" charset="2"/>
            </a:endParaRPr>
          </a:p>
          <a:p>
            <a:pPr eaLnBrk="1" hangingPunct="1">
              <a:lnSpc>
                <a:spcPct val="90000"/>
              </a:lnSpc>
            </a:pPr>
            <a:r>
              <a:rPr lang="en-US" sz="2000" b="1" i="1" dirty="0" smtClean="0">
                <a:solidFill>
                  <a:srgbClr val="3E5D78"/>
                </a:solidFill>
                <a:cs typeface="Arial" charset="0"/>
                <a:sym typeface="Wingdings" pitchFamily="2" charset="2"/>
              </a:rPr>
              <a:t>Supernormal/Economic Profits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>
                <a:cs typeface="Arial" charset="0"/>
                <a:sym typeface="Wingdings" pitchFamily="2" charset="2"/>
              </a:rPr>
              <a:t>Profits above normal profits that induce firms to enter an industry. Implies </a:t>
            </a:r>
            <a:r>
              <a:rPr lang="en-US" i="1" dirty="0" smtClean="0">
                <a:cs typeface="Arial" charset="0"/>
                <a:sym typeface="Wingdings" pitchFamily="2" charset="2"/>
              </a:rPr>
              <a:t>P &gt; ATC</a:t>
            </a:r>
          </a:p>
          <a:p>
            <a:pPr marL="274320" lvl="1" indent="0" eaLnBrk="1" hangingPunct="1">
              <a:lnSpc>
                <a:spcPct val="90000"/>
              </a:lnSpc>
              <a:buNone/>
            </a:pPr>
            <a:endParaRPr lang="en-US" i="1" dirty="0" smtClean="0">
              <a:cs typeface="Arial" charset="0"/>
              <a:sym typeface="Wingdings" pitchFamily="2" charset="2"/>
            </a:endParaRPr>
          </a:p>
          <a:p>
            <a:pPr eaLnBrk="1" hangingPunct="1">
              <a:lnSpc>
                <a:spcPct val="90000"/>
              </a:lnSpc>
            </a:pPr>
            <a:r>
              <a:rPr lang="en-US" sz="2000" dirty="0" smtClean="0">
                <a:cs typeface="Arial" charset="0"/>
                <a:sym typeface="Wingdings" pitchFamily="2" charset="2"/>
              </a:rPr>
              <a:t>Long-run equilibrium</a:t>
            </a:r>
          </a:p>
          <a:p>
            <a:pPr lvl="1" eaLnBrk="1" hangingPunct="1">
              <a:lnSpc>
                <a:spcPct val="90000"/>
              </a:lnSpc>
            </a:pPr>
            <a:r>
              <a:rPr lang="en-US" i="1" dirty="0" smtClean="0">
                <a:cs typeface="Arial" charset="0"/>
                <a:sym typeface="Wingdings" pitchFamily="2" charset="2"/>
              </a:rPr>
              <a:t>P = minimum ATC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8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8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88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880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880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80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880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7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Industry Dynamics: Entry and Exit of Firms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155F5-AC79-4AC9-B787-6919C3E2C703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827584" y="1556792"/>
            <a:ext cx="7560840" cy="2836862"/>
          </a:xfrm>
        </p:spPr>
        <p:txBody>
          <a:bodyPr/>
          <a:lstStyle/>
          <a:p>
            <a:r>
              <a:rPr lang="en-US" dirty="0" smtClean="0"/>
              <a:t>Consider the following adjustment from a short-run equilibrium to a long-run equilibrium</a:t>
            </a:r>
          </a:p>
          <a:p>
            <a:endParaRPr lang="en-US" dirty="0" smtClean="0"/>
          </a:p>
          <a:p>
            <a:r>
              <a:rPr lang="en-US" dirty="0" smtClean="0"/>
              <a:t>Always have 2 graphs: one for the market and one for the firm </a:t>
            </a:r>
          </a:p>
          <a:p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Market Equilibrium</a:t>
            </a:r>
            <a:endParaRPr lang="en-US" dirty="0" smtClean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1229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079D6-3AB2-43DF-9901-4ADBAC2C0CC3}" type="slidenum">
              <a:rPr lang="en-US" smtClean="0"/>
              <a:pPr/>
              <a:t>14</a:t>
            </a:fld>
            <a:endParaRPr lang="en-US" smtClean="0"/>
          </a:p>
        </p:txBody>
      </p:sp>
      <p:sp>
        <p:nvSpPr>
          <p:cNvPr id="12294" name="Line 3"/>
          <p:cNvSpPr>
            <a:spLocks noChangeShapeType="1"/>
          </p:cNvSpPr>
          <p:nvPr/>
        </p:nvSpPr>
        <p:spPr bwMode="auto">
          <a:xfrm>
            <a:off x="2124075" y="2060575"/>
            <a:ext cx="0" cy="33845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295" name="Line 4"/>
          <p:cNvSpPr>
            <a:spLocks noChangeShapeType="1"/>
          </p:cNvSpPr>
          <p:nvPr/>
        </p:nvSpPr>
        <p:spPr bwMode="auto">
          <a:xfrm>
            <a:off x="2124075" y="5445125"/>
            <a:ext cx="43926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9334" name="Arc 6"/>
          <p:cNvSpPr>
            <a:spLocks/>
          </p:cNvSpPr>
          <p:nvPr/>
        </p:nvSpPr>
        <p:spPr bwMode="auto">
          <a:xfrm flipV="1">
            <a:off x="2987675" y="2636838"/>
            <a:ext cx="2735263" cy="1800225"/>
          </a:xfrm>
          <a:custGeom>
            <a:avLst/>
            <a:gdLst>
              <a:gd name="T0" fmla="*/ 0 w 21600"/>
              <a:gd name="T1" fmla="*/ 0 h 21600"/>
              <a:gd name="T2" fmla="*/ 346373193 w 21600"/>
              <a:gd name="T3" fmla="*/ 150037490 h 21600"/>
              <a:gd name="T4" fmla="*/ 0 w 21600"/>
              <a:gd name="T5" fmla="*/ 150037490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9336" name="Line 8"/>
          <p:cNvSpPr>
            <a:spLocks noChangeShapeType="1"/>
          </p:cNvSpPr>
          <p:nvPr/>
        </p:nvSpPr>
        <p:spPr bwMode="auto">
          <a:xfrm>
            <a:off x="4716463" y="4005263"/>
            <a:ext cx="0" cy="1439862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9337" name="Line 9"/>
          <p:cNvSpPr>
            <a:spLocks noChangeShapeType="1"/>
          </p:cNvSpPr>
          <p:nvPr/>
        </p:nvSpPr>
        <p:spPr bwMode="auto">
          <a:xfrm flipH="1" flipV="1">
            <a:off x="2124075" y="4005263"/>
            <a:ext cx="2592388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9339" name="Text Box 11"/>
          <p:cNvSpPr txBox="1">
            <a:spLocks noChangeArrowheads="1"/>
          </p:cNvSpPr>
          <p:nvPr/>
        </p:nvSpPr>
        <p:spPr bwMode="auto">
          <a:xfrm>
            <a:off x="5724525" y="2276475"/>
            <a:ext cx="25193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Market S = sum of firms’  MC curves</a:t>
            </a:r>
          </a:p>
        </p:txBody>
      </p:sp>
      <p:sp>
        <p:nvSpPr>
          <p:cNvPr id="99341" name="Text Box 13"/>
          <p:cNvSpPr txBox="1">
            <a:spLocks noChangeArrowheads="1"/>
          </p:cNvSpPr>
          <p:nvPr/>
        </p:nvSpPr>
        <p:spPr bwMode="auto">
          <a:xfrm>
            <a:off x="4427538" y="5445125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Q</a:t>
            </a:r>
            <a:r>
              <a:rPr lang="en-US" baseline="-25000"/>
              <a:t>E</a:t>
            </a:r>
          </a:p>
        </p:txBody>
      </p:sp>
      <p:sp>
        <p:nvSpPr>
          <p:cNvPr id="99343" name="Text Box 15"/>
          <p:cNvSpPr txBox="1">
            <a:spLocks noChangeArrowheads="1"/>
          </p:cNvSpPr>
          <p:nvPr/>
        </p:nvSpPr>
        <p:spPr bwMode="auto">
          <a:xfrm>
            <a:off x="1547813" y="3644900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P</a:t>
            </a:r>
            <a:r>
              <a:rPr lang="en-US" baseline="-25000"/>
              <a:t>E</a:t>
            </a:r>
          </a:p>
        </p:txBody>
      </p:sp>
      <p:sp>
        <p:nvSpPr>
          <p:cNvPr id="12302" name="Text Box 16"/>
          <p:cNvSpPr txBox="1">
            <a:spLocks noChangeArrowheads="1"/>
          </p:cNvSpPr>
          <p:nvPr/>
        </p:nvSpPr>
        <p:spPr bwMode="auto">
          <a:xfrm>
            <a:off x="1099133" y="2060575"/>
            <a:ext cx="897359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Price</a:t>
            </a:r>
          </a:p>
        </p:txBody>
      </p:sp>
      <p:sp>
        <p:nvSpPr>
          <p:cNvPr id="12303" name="Text Box 17"/>
          <p:cNvSpPr txBox="1">
            <a:spLocks noChangeArrowheads="1"/>
          </p:cNvSpPr>
          <p:nvPr/>
        </p:nvSpPr>
        <p:spPr bwMode="auto">
          <a:xfrm>
            <a:off x="6300788" y="5516563"/>
            <a:ext cx="13668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Quantity</a:t>
            </a:r>
          </a:p>
        </p:txBody>
      </p:sp>
      <p:sp>
        <p:nvSpPr>
          <p:cNvPr id="12304" name="Arc 18"/>
          <p:cNvSpPr>
            <a:spLocks/>
          </p:cNvSpPr>
          <p:nvPr/>
        </p:nvSpPr>
        <p:spPr bwMode="auto">
          <a:xfrm rot="10800000">
            <a:off x="3817938" y="2276475"/>
            <a:ext cx="2773362" cy="2351088"/>
          </a:xfrm>
          <a:custGeom>
            <a:avLst/>
            <a:gdLst>
              <a:gd name="T0" fmla="*/ 54091218 w 21328"/>
              <a:gd name="T1" fmla="*/ 0 h 21362"/>
              <a:gd name="T2" fmla="*/ 360630942 w 21328"/>
              <a:gd name="T3" fmla="*/ 217344645 h 21362"/>
              <a:gd name="T4" fmla="*/ 0 w 21328"/>
              <a:gd name="T5" fmla="*/ 258759251 h 21362"/>
              <a:gd name="T6" fmla="*/ 0 60000 65536"/>
              <a:gd name="T7" fmla="*/ 0 60000 65536"/>
              <a:gd name="T8" fmla="*/ 0 60000 65536"/>
              <a:gd name="T9" fmla="*/ 0 w 21328"/>
              <a:gd name="T10" fmla="*/ 0 h 21362"/>
              <a:gd name="T11" fmla="*/ 21328 w 21328"/>
              <a:gd name="T12" fmla="*/ 21362 h 2136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328" h="21362" fill="none" extrusionOk="0">
                <a:moveTo>
                  <a:pt x="3198" y="0"/>
                </a:moveTo>
                <a:cubicBezTo>
                  <a:pt x="12505" y="1393"/>
                  <a:pt x="19838" y="8651"/>
                  <a:pt x="21327" y="17943"/>
                </a:cubicBezTo>
              </a:path>
              <a:path w="21328" h="21362" stroke="0" extrusionOk="0">
                <a:moveTo>
                  <a:pt x="3198" y="0"/>
                </a:moveTo>
                <a:cubicBezTo>
                  <a:pt x="12505" y="1393"/>
                  <a:pt x="19838" y="8651"/>
                  <a:pt x="21327" y="17943"/>
                </a:cubicBezTo>
                <a:lnTo>
                  <a:pt x="0" y="21362"/>
                </a:lnTo>
                <a:close/>
              </a:path>
            </a:pathLst>
          </a:custGeom>
          <a:noFill/>
          <a:ln w="38100">
            <a:solidFill>
              <a:srgbClr val="006699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05" name="Text Box 19"/>
          <p:cNvSpPr txBox="1">
            <a:spLocks noChangeArrowheads="1"/>
          </p:cNvSpPr>
          <p:nvPr/>
        </p:nvSpPr>
        <p:spPr bwMode="auto">
          <a:xfrm>
            <a:off x="6300788" y="4437063"/>
            <a:ext cx="24479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Market D = sum of individual demands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5580112" y="3573016"/>
            <a:ext cx="2663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Market equilibrium</a:t>
            </a:r>
            <a:endParaRPr lang="en-CA" dirty="0"/>
          </a:p>
        </p:txBody>
      </p:sp>
      <p:cxnSp>
        <p:nvCxnSpPr>
          <p:cNvPr id="4" name="Straight Arrow Connector 3"/>
          <p:cNvCxnSpPr/>
          <p:nvPr/>
        </p:nvCxnSpPr>
        <p:spPr>
          <a:xfrm flipH="1">
            <a:off x="4932363" y="3942348"/>
            <a:ext cx="431725" cy="6926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2843807" y="6093296"/>
            <a:ext cx="59049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solidFill>
                  <a:srgbClr val="3E5D78"/>
                </a:solidFill>
              </a:rPr>
              <a:t>Consequences for the individual/representative firm…..</a:t>
            </a:r>
            <a:endParaRPr lang="en-CA" i="1" dirty="0">
              <a:solidFill>
                <a:srgbClr val="3E5D78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99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9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9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99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9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99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4" grpId="0" animBg="1"/>
      <p:bldP spid="99336" grpId="0" animBg="1"/>
      <p:bldP spid="99337" grpId="0" animBg="1"/>
      <p:bldP spid="99339" grpId="0"/>
      <p:bldP spid="99341" grpId="0"/>
      <p:bldP spid="99343" grpId="0"/>
      <p:bldP spid="12304" grpId="0" animBg="1"/>
      <p:bldP spid="12305" grpId="0"/>
      <p:bldP spid="2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Firm’s Profit Maximizing Behavior</a:t>
            </a:r>
            <a:endParaRPr lang="en-US" dirty="0" smtClean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1331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671D1-419D-4E02-8A7C-7EDD56B856A6}" type="slidenum">
              <a:rPr lang="en-US" smtClean="0"/>
              <a:pPr/>
              <a:t>15</a:t>
            </a:fld>
            <a:endParaRPr lang="en-US" smtClean="0"/>
          </a:p>
        </p:txBody>
      </p:sp>
      <p:sp>
        <p:nvSpPr>
          <p:cNvPr id="13318" name="Line 3"/>
          <p:cNvSpPr>
            <a:spLocks noChangeShapeType="1"/>
          </p:cNvSpPr>
          <p:nvPr/>
        </p:nvSpPr>
        <p:spPr bwMode="auto">
          <a:xfrm>
            <a:off x="1692275" y="2420938"/>
            <a:ext cx="0" cy="30956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19" name="Line 4"/>
          <p:cNvSpPr>
            <a:spLocks noChangeShapeType="1"/>
          </p:cNvSpPr>
          <p:nvPr/>
        </p:nvSpPr>
        <p:spPr bwMode="auto">
          <a:xfrm>
            <a:off x="1692275" y="5516563"/>
            <a:ext cx="3671888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20" name="Arc 5"/>
          <p:cNvSpPr>
            <a:spLocks/>
          </p:cNvSpPr>
          <p:nvPr/>
        </p:nvSpPr>
        <p:spPr bwMode="auto">
          <a:xfrm flipV="1">
            <a:off x="2124075" y="2636838"/>
            <a:ext cx="2736850" cy="2376487"/>
          </a:xfrm>
          <a:custGeom>
            <a:avLst/>
            <a:gdLst>
              <a:gd name="T0" fmla="*/ 0 w 21600"/>
              <a:gd name="T1" fmla="*/ 0 h 21600"/>
              <a:gd name="T2" fmla="*/ 346775368 w 21600"/>
              <a:gd name="T3" fmla="*/ 261467056 h 21600"/>
              <a:gd name="T4" fmla="*/ 0 w 21600"/>
              <a:gd name="T5" fmla="*/ 261467056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3321" name="Arc 6"/>
          <p:cNvSpPr>
            <a:spLocks/>
          </p:cNvSpPr>
          <p:nvPr/>
        </p:nvSpPr>
        <p:spPr bwMode="auto">
          <a:xfrm rot="7823048">
            <a:off x="2700338" y="2997200"/>
            <a:ext cx="2089150" cy="2016125"/>
          </a:xfrm>
          <a:custGeom>
            <a:avLst/>
            <a:gdLst>
              <a:gd name="T0" fmla="*/ 0 w 21600"/>
              <a:gd name="T1" fmla="*/ 0 h 21600"/>
              <a:gd name="T2" fmla="*/ 202062370 w 21600"/>
              <a:gd name="T3" fmla="*/ 188183313 h 21600"/>
              <a:gd name="T4" fmla="*/ 0 w 21600"/>
              <a:gd name="T5" fmla="*/ 188183313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3322" name="Arc 7"/>
          <p:cNvSpPr>
            <a:spLocks/>
          </p:cNvSpPr>
          <p:nvPr/>
        </p:nvSpPr>
        <p:spPr bwMode="auto">
          <a:xfrm rot="7387525">
            <a:off x="3276601" y="2349500"/>
            <a:ext cx="2089150" cy="2016125"/>
          </a:xfrm>
          <a:custGeom>
            <a:avLst/>
            <a:gdLst>
              <a:gd name="T0" fmla="*/ 0 w 21600"/>
              <a:gd name="T1" fmla="*/ 0 h 21600"/>
              <a:gd name="T2" fmla="*/ 202062370 w 21600"/>
              <a:gd name="T3" fmla="*/ 188183313 h 21600"/>
              <a:gd name="T4" fmla="*/ 0 w 21600"/>
              <a:gd name="T5" fmla="*/ 188183313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3323" name="Text Box 11"/>
          <p:cNvSpPr txBox="1">
            <a:spLocks noChangeArrowheads="1"/>
          </p:cNvSpPr>
          <p:nvPr/>
        </p:nvSpPr>
        <p:spPr bwMode="auto">
          <a:xfrm>
            <a:off x="1713471" y="2237581"/>
            <a:ext cx="896144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Price</a:t>
            </a:r>
          </a:p>
        </p:txBody>
      </p:sp>
      <p:sp>
        <p:nvSpPr>
          <p:cNvPr id="13324" name="Text Box 12"/>
          <p:cNvSpPr txBox="1">
            <a:spLocks noChangeArrowheads="1"/>
          </p:cNvSpPr>
          <p:nvPr/>
        </p:nvSpPr>
        <p:spPr bwMode="auto">
          <a:xfrm>
            <a:off x="2555875" y="5661025"/>
            <a:ext cx="13668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Quantity</a:t>
            </a:r>
          </a:p>
        </p:txBody>
      </p:sp>
      <p:sp>
        <p:nvSpPr>
          <p:cNvPr id="100378" name="Text Box 26"/>
          <p:cNvSpPr txBox="1">
            <a:spLocks noChangeArrowheads="1"/>
          </p:cNvSpPr>
          <p:nvPr/>
        </p:nvSpPr>
        <p:spPr bwMode="auto">
          <a:xfrm>
            <a:off x="1258888" y="3644900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h</a:t>
            </a:r>
            <a:endParaRPr lang="en-US" baseline="-25000"/>
          </a:p>
        </p:txBody>
      </p:sp>
      <p:sp>
        <p:nvSpPr>
          <p:cNvPr id="100379" name="Line 27"/>
          <p:cNvSpPr>
            <a:spLocks noChangeShapeType="1"/>
          </p:cNvSpPr>
          <p:nvPr/>
        </p:nvSpPr>
        <p:spPr bwMode="auto">
          <a:xfrm flipV="1">
            <a:off x="1692275" y="3860800"/>
            <a:ext cx="2951163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0382" name="Oval 30"/>
          <p:cNvSpPr>
            <a:spLocks noChangeArrowheads="1"/>
          </p:cNvSpPr>
          <p:nvPr/>
        </p:nvSpPr>
        <p:spPr bwMode="auto">
          <a:xfrm>
            <a:off x="4573588" y="3427413"/>
            <a:ext cx="144462" cy="14287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0383" name="Text Box 31"/>
          <p:cNvSpPr txBox="1">
            <a:spLocks noChangeArrowheads="1"/>
          </p:cNvSpPr>
          <p:nvPr/>
        </p:nvSpPr>
        <p:spPr bwMode="auto">
          <a:xfrm>
            <a:off x="4500563" y="5513388"/>
            <a:ext cx="1727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err="1"/>
              <a:t>q</a:t>
            </a:r>
            <a:r>
              <a:rPr lang="en-US" baseline="-25000" dirty="0" err="1" smtClean="0"/>
              <a:t>E</a:t>
            </a:r>
            <a:r>
              <a:rPr lang="en-US" dirty="0" smtClean="0"/>
              <a:t> is the firm’s optimal output</a:t>
            </a:r>
            <a:endParaRPr lang="en-US" baseline="-25000" dirty="0"/>
          </a:p>
        </p:txBody>
      </p:sp>
      <p:sp>
        <p:nvSpPr>
          <p:cNvPr id="100384" name="Line 32"/>
          <p:cNvSpPr>
            <a:spLocks noChangeShapeType="1"/>
          </p:cNvSpPr>
          <p:nvPr/>
        </p:nvSpPr>
        <p:spPr bwMode="auto">
          <a:xfrm>
            <a:off x="4643438" y="3500438"/>
            <a:ext cx="0" cy="201612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0385" name="Text Box 33"/>
          <p:cNvSpPr txBox="1">
            <a:spLocks noChangeArrowheads="1"/>
          </p:cNvSpPr>
          <p:nvPr/>
        </p:nvSpPr>
        <p:spPr bwMode="auto">
          <a:xfrm>
            <a:off x="251520" y="2564904"/>
            <a:ext cx="136815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dirty="0" smtClean="0"/>
              <a:t>P</a:t>
            </a:r>
            <a:r>
              <a:rPr lang="en-US" sz="1400" baseline="-25000" dirty="0" smtClean="0"/>
              <a:t>E</a:t>
            </a:r>
            <a:r>
              <a:rPr lang="en-US" sz="1400" dirty="0" smtClean="0"/>
              <a:t>  derives from the industry S/D                        	</a:t>
            </a:r>
            <a:r>
              <a:rPr lang="en-US" dirty="0" smtClean="0"/>
              <a:t>P</a:t>
            </a:r>
            <a:r>
              <a:rPr lang="en-US" baseline="-25000" dirty="0" smtClean="0"/>
              <a:t>E</a:t>
            </a:r>
            <a:endParaRPr lang="en-US" baseline="-25000" dirty="0"/>
          </a:p>
        </p:txBody>
      </p:sp>
      <p:sp>
        <p:nvSpPr>
          <p:cNvPr id="100386" name="Line 34"/>
          <p:cNvSpPr>
            <a:spLocks noChangeShapeType="1"/>
          </p:cNvSpPr>
          <p:nvPr/>
        </p:nvSpPr>
        <p:spPr bwMode="auto">
          <a:xfrm>
            <a:off x="1692275" y="3500438"/>
            <a:ext cx="360045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32" name="Text Box 36"/>
          <p:cNvSpPr txBox="1">
            <a:spLocks noChangeArrowheads="1"/>
          </p:cNvSpPr>
          <p:nvPr/>
        </p:nvSpPr>
        <p:spPr bwMode="auto">
          <a:xfrm>
            <a:off x="4211638" y="2349500"/>
            <a:ext cx="6477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MC</a:t>
            </a:r>
          </a:p>
        </p:txBody>
      </p:sp>
      <p:sp>
        <p:nvSpPr>
          <p:cNvPr id="13333" name="Text Box 37"/>
          <p:cNvSpPr txBox="1">
            <a:spLocks noChangeArrowheads="1"/>
          </p:cNvSpPr>
          <p:nvPr/>
        </p:nvSpPr>
        <p:spPr bwMode="auto">
          <a:xfrm>
            <a:off x="5867400" y="2708275"/>
            <a:ext cx="8651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ATC</a:t>
            </a:r>
          </a:p>
        </p:txBody>
      </p:sp>
      <p:sp>
        <p:nvSpPr>
          <p:cNvPr id="13334" name="Text Box 38"/>
          <p:cNvSpPr txBox="1">
            <a:spLocks noChangeArrowheads="1"/>
          </p:cNvSpPr>
          <p:nvPr/>
        </p:nvSpPr>
        <p:spPr bwMode="auto">
          <a:xfrm>
            <a:off x="5219700" y="3933825"/>
            <a:ext cx="11509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AVC</a:t>
            </a:r>
          </a:p>
        </p:txBody>
      </p:sp>
      <p:sp>
        <p:nvSpPr>
          <p:cNvPr id="100393" name="Rectangle 41"/>
          <p:cNvSpPr>
            <a:spLocks noChangeArrowheads="1"/>
          </p:cNvSpPr>
          <p:nvPr/>
        </p:nvSpPr>
        <p:spPr bwMode="auto">
          <a:xfrm>
            <a:off x="1692275" y="3500438"/>
            <a:ext cx="2951163" cy="36036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noFill/>
            <a:prstDash val="dash"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/>
            <a:r>
              <a:rPr lang="en-US"/>
              <a:t>Profit</a:t>
            </a:r>
          </a:p>
        </p:txBody>
      </p:sp>
      <p:graphicFrame>
        <p:nvGraphicFramePr>
          <p:cNvPr id="27" name="Diagram 26"/>
          <p:cNvGraphicFramePr/>
          <p:nvPr>
            <p:extLst>
              <p:ext uri="{D42A27DB-BD31-4B8C-83A1-F6EECF244321}">
                <p14:modId xmlns:p14="http://schemas.microsoft.com/office/powerpoint/2010/main" val="2168426020"/>
              </p:ext>
            </p:extLst>
          </p:nvPr>
        </p:nvGraphicFramePr>
        <p:xfrm>
          <a:off x="5148262" y="4437062"/>
          <a:ext cx="3384177" cy="10081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0396" name="Text Box 44"/>
          <p:cNvSpPr txBox="1">
            <a:spLocks noChangeArrowheads="1"/>
          </p:cNvSpPr>
          <p:nvPr/>
        </p:nvSpPr>
        <p:spPr bwMode="auto">
          <a:xfrm>
            <a:off x="4716463" y="3284538"/>
            <a:ext cx="3603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/>
              <a:t>m</a:t>
            </a:r>
            <a:endParaRPr lang="en-US"/>
          </a:p>
        </p:txBody>
      </p:sp>
      <p:sp>
        <p:nvSpPr>
          <p:cNvPr id="100397" name="Text Box 45"/>
          <p:cNvSpPr txBox="1">
            <a:spLocks noChangeArrowheads="1"/>
          </p:cNvSpPr>
          <p:nvPr/>
        </p:nvSpPr>
        <p:spPr bwMode="auto">
          <a:xfrm>
            <a:off x="4643438" y="3860800"/>
            <a:ext cx="3603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/>
              <a:t>k</a:t>
            </a:r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5652120" y="1931876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Total profit = </a:t>
            </a:r>
            <a:r>
              <a:rPr lang="en-US" dirty="0" err="1" smtClean="0"/>
              <a:t>q</a:t>
            </a:r>
            <a:r>
              <a:rPr lang="en-US" baseline="-25000" dirty="0" err="1" smtClean="0"/>
              <a:t>E</a:t>
            </a:r>
            <a:r>
              <a:rPr lang="en-US" dirty="0" smtClean="0"/>
              <a:t> × (P</a:t>
            </a:r>
            <a:r>
              <a:rPr lang="en-US" baseline="-25000" dirty="0" smtClean="0"/>
              <a:t>E</a:t>
            </a:r>
            <a:r>
              <a:rPr lang="en-US" dirty="0" smtClean="0"/>
              <a:t> – ATC)</a:t>
            </a:r>
            <a:endParaRPr lang="en-CA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0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00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0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00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0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00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00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00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78" grpId="0"/>
      <p:bldP spid="100379" grpId="0" animBg="1"/>
      <p:bldP spid="100382" grpId="0" animBg="1"/>
      <p:bldP spid="100383" grpId="0"/>
      <p:bldP spid="100384" grpId="0" animBg="1"/>
      <p:bldP spid="100385" grpId="0"/>
      <p:bldP spid="100386" grpId="0" animBg="1"/>
      <p:bldP spid="100393" grpId="0" animBg="1"/>
      <p:bldGraphic spid="27" grpId="0">
        <p:bldAsOne/>
      </p:bldGraphic>
      <p:bldP spid="100396" grpId="0"/>
      <p:bldP spid="100397" grpId="0"/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Entry of Firms due to Supernormal Profits</a:t>
            </a:r>
            <a:endParaRPr lang="en-US" dirty="0" smtClean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1434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15D92-02BD-4CCD-A8A7-F2DAB88D067B}" type="slidenum">
              <a:rPr lang="en-US" smtClean="0"/>
              <a:pPr/>
              <a:t>16</a:t>
            </a:fld>
            <a:endParaRPr lang="en-US" smtClean="0"/>
          </a:p>
        </p:txBody>
      </p:sp>
      <p:sp>
        <p:nvSpPr>
          <p:cNvPr id="14342" name="Line 3"/>
          <p:cNvSpPr>
            <a:spLocks noChangeShapeType="1"/>
          </p:cNvSpPr>
          <p:nvPr/>
        </p:nvSpPr>
        <p:spPr bwMode="auto">
          <a:xfrm>
            <a:off x="2124075" y="2060575"/>
            <a:ext cx="0" cy="33845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43" name="Line 4"/>
          <p:cNvSpPr>
            <a:spLocks noChangeShapeType="1"/>
          </p:cNvSpPr>
          <p:nvPr/>
        </p:nvSpPr>
        <p:spPr bwMode="auto">
          <a:xfrm>
            <a:off x="2124075" y="5445125"/>
            <a:ext cx="43926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44" name="Arc 5"/>
          <p:cNvSpPr>
            <a:spLocks/>
          </p:cNvSpPr>
          <p:nvPr/>
        </p:nvSpPr>
        <p:spPr bwMode="auto">
          <a:xfrm flipV="1">
            <a:off x="2987675" y="2636838"/>
            <a:ext cx="2735263" cy="1800225"/>
          </a:xfrm>
          <a:custGeom>
            <a:avLst/>
            <a:gdLst>
              <a:gd name="T0" fmla="*/ 0 w 21600"/>
              <a:gd name="T1" fmla="*/ 0 h 21600"/>
              <a:gd name="T2" fmla="*/ 346373193 w 21600"/>
              <a:gd name="T3" fmla="*/ 150037490 h 21600"/>
              <a:gd name="T4" fmla="*/ 0 w 21600"/>
              <a:gd name="T5" fmla="*/ 150037490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4345" name="Line 6"/>
          <p:cNvSpPr>
            <a:spLocks noChangeShapeType="1"/>
          </p:cNvSpPr>
          <p:nvPr/>
        </p:nvSpPr>
        <p:spPr bwMode="auto">
          <a:xfrm>
            <a:off x="4716463" y="4005263"/>
            <a:ext cx="0" cy="1439862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46" name="Line 7"/>
          <p:cNvSpPr>
            <a:spLocks noChangeShapeType="1"/>
          </p:cNvSpPr>
          <p:nvPr/>
        </p:nvSpPr>
        <p:spPr bwMode="auto">
          <a:xfrm flipH="1" flipV="1">
            <a:off x="2124075" y="4005263"/>
            <a:ext cx="2592388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47" name="Text Box 8"/>
          <p:cNvSpPr txBox="1">
            <a:spLocks noChangeArrowheads="1"/>
          </p:cNvSpPr>
          <p:nvPr/>
        </p:nvSpPr>
        <p:spPr bwMode="auto">
          <a:xfrm>
            <a:off x="5724525" y="2276475"/>
            <a:ext cx="20161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S</a:t>
            </a:r>
          </a:p>
        </p:txBody>
      </p:sp>
      <p:sp>
        <p:nvSpPr>
          <p:cNvPr id="14348" name="Text Box 9"/>
          <p:cNvSpPr txBox="1">
            <a:spLocks noChangeArrowheads="1"/>
          </p:cNvSpPr>
          <p:nvPr/>
        </p:nvSpPr>
        <p:spPr bwMode="auto">
          <a:xfrm>
            <a:off x="4427538" y="5445125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Q</a:t>
            </a:r>
            <a:r>
              <a:rPr lang="en-US" baseline="-25000"/>
              <a:t>E</a:t>
            </a:r>
          </a:p>
        </p:txBody>
      </p:sp>
      <p:sp>
        <p:nvSpPr>
          <p:cNvPr id="14349" name="Text Box 10"/>
          <p:cNvSpPr txBox="1">
            <a:spLocks noChangeArrowheads="1"/>
          </p:cNvSpPr>
          <p:nvPr/>
        </p:nvSpPr>
        <p:spPr bwMode="auto">
          <a:xfrm>
            <a:off x="755576" y="3356992"/>
            <a:ext cx="1297062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dirty="0" smtClean="0"/>
              <a:t>Profits exist when the price is      </a:t>
            </a:r>
            <a:r>
              <a:rPr lang="en-US" dirty="0" smtClean="0"/>
              <a:t>P</a:t>
            </a:r>
            <a:r>
              <a:rPr lang="en-US" baseline="-25000" dirty="0" smtClean="0"/>
              <a:t>E</a:t>
            </a:r>
            <a:endParaRPr lang="en-US" baseline="-25000" dirty="0"/>
          </a:p>
        </p:txBody>
      </p:sp>
      <p:sp>
        <p:nvSpPr>
          <p:cNvPr id="14350" name="Text Box 11"/>
          <p:cNvSpPr txBox="1">
            <a:spLocks noChangeArrowheads="1"/>
          </p:cNvSpPr>
          <p:nvPr/>
        </p:nvSpPr>
        <p:spPr bwMode="auto">
          <a:xfrm>
            <a:off x="1442666" y="1870620"/>
            <a:ext cx="864741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Price</a:t>
            </a:r>
          </a:p>
        </p:txBody>
      </p:sp>
      <p:sp>
        <p:nvSpPr>
          <p:cNvPr id="14351" name="Text Box 12"/>
          <p:cNvSpPr txBox="1">
            <a:spLocks noChangeArrowheads="1"/>
          </p:cNvSpPr>
          <p:nvPr/>
        </p:nvSpPr>
        <p:spPr bwMode="auto">
          <a:xfrm>
            <a:off x="6300788" y="5516563"/>
            <a:ext cx="13668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Quantity</a:t>
            </a:r>
          </a:p>
        </p:txBody>
      </p:sp>
      <p:sp>
        <p:nvSpPr>
          <p:cNvPr id="14352" name="Arc 13"/>
          <p:cNvSpPr>
            <a:spLocks/>
          </p:cNvSpPr>
          <p:nvPr/>
        </p:nvSpPr>
        <p:spPr bwMode="auto">
          <a:xfrm rot="10800000">
            <a:off x="3817938" y="2276475"/>
            <a:ext cx="2773362" cy="2351088"/>
          </a:xfrm>
          <a:custGeom>
            <a:avLst/>
            <a:gdLst>
              <a:gd name="T0" fmla="*/ 54091218 w 21328"/>
              <a:gd name="T1" fmla="*/ 0 h 21362"/>
              <a:gd name="T2" fmla="*/ 360630942 w 21328"/>
              <a:gd name="T3" fmla="*/ 217344645 h 21362"/>
              <a:gd name="T4" fmla="*/ 0 w 21328"/>
              <a:gd name="T5" fmla="*/ 258759251 h 21362"/>
              <a:gd name="T6" fmla="*/ 0 60000 65536"/>
              <a:gd name="T7" fmla="*/ 0 60000 65536"/>
              <a:gd name="T8" fmla="*/ 0 60000 65536"/>
              <a:gd name="T9" fmla="*/ 0 w 21328"/>
              <a:gd name="T10" fmla="*/ 0 h 21362"/>
              <a:gd name="T11" fmla="*/ 21328 w 21328"/>
              <a:gd name="T12" fmla="*/ 21362 h 2136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328" h="21362" fill="none" extrusionOk="0">
                <a:moveTo>
                  <a:pt x="3198" y="0"/>
                </a:moveTo>
                <a:cubicBezTo>
                  <a:pt x="12505" y="1393"/>
                  <a:pt x="19838" y="8651"/>
                  <a:pt x="21327" y="17943"/>
                </a:cubicBezTo>
              </a:path>
              <a:path w="21328" h="21362" stroke="0" extrusionOk="0">
                <a:moveTo>
                  <a:pt x="3198" y="0"/>
                </a:moveTo>
                <a:cubicBezTo>
                  <a:pt x="12505" y="1393"/>
                  <a:pt x="19838" y="8651"/>
                  <a:pt x="21327" y="17943"/>
                </a:cubicBezTo>
                <a:lnTo>
                  <a:pt x="0" y="21362"/>
                </a:lnTo>
                <a:close/>
              </a:path>
            </a:pathLst>
          </a:custGeom>
          <a:noFill/>
          <a:ln w="38100">
            <a:solidFill>
              <a:srgbClr val="006699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4353" name="Text Box 14"/>
          <p:cNvSpPr txBox="1">
            <a:spLocks noChangeArrowheads="1"/>
          </p:cNvSpPr>
          <p:nvPr/>
        </p:nvSpPr>
        <p:spPr bwMode="auto">
          <a:xfrm>
            <a:off x="6300788" y="4437063"/>
            <a:ext cx="24479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D</a:t>
            </a:r>
          </a:p>
        </p:txBody>
      </p:sp>
      <p:sp>
        <p:nvSpPr>
          <p:cNvPr id="101391" name="Arc 15"/>
          <p:cNvSpPr>
            <a:spLocks/>
          </p:cNvSpPr>
          <p:nvPr/>
        </p:nvSpPr>
        <p:spPr bwMode="auto">
          <a:xfrm flipV="1">
            <a:off x="3348038" y="2997200"/>
            <a:ext cx="2735262" cy="1800225"/>
          </a:xfrm>
          <a:custGeom>
            <a:avLst/>
            <a:gdLst>
              <a:gd name="T0" fmla="*/ 0 w 21600"/>
              <a:gd name="T1" fmla="*/ 0 h 21600"/>
              <a:gd name="T2" fmla="*/ 346373067 w 21600"/>
              <a:gd name="T3" fmla="*/ 150037490 h 21600"/>
              <a:gd name="T4" fmla="*/ 0 w 21600"/>
              <a:gd name="T5" fmla="*/ 150037490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1392" name="Text Box 16"/>
          <p:cNvSpPr txBox="1">
            <a:spLocks noChangeArrowheads="1"/>
          </p:cNvSpPr>
          <p:nvPr/>
        </p:nvSpPr>
        <p:spPr bwMode="auto">
          <a:xfrm>
            <a:off x="6227763" y="3068638"/>
            <a:ext cx="237648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S’ = Sum of new and existing firms’ MC</a:t>
            </a:r>
          </a:p>
        </p:txBody>
      </p:sp>
      <p:sp>
        <p:nvSpPr>
          <p:cNvPr id="101393" name="Line 17"/>
          <p:cNvSpPr>
            <a:spLocks noChangeShapeType="1"/>
          </p:cNvSpPr>
          <p:nvPr/>
        </p:nvSpPr>
        <p:spPr bwMode="auto">
          <a:xfrm>
            <a:off x="5148263" y="3860800"/>
            <a:ext cx="503237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01394" name="Line 18"/>
          <p:cNvSpPr>
            <a:spLocks noChangeShapeType="1"/>
          </p:cNvSpPr>
          <p:nvPr/>
        </p:nvSpPr>
        <p:spPr bwMode="auto">
          <a:xfrm>
            <a:off x="5148263" y="4365625"/>
            <a:ext cx="0" cy="10795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1395" name="Line 19"/>
          <p:cNvSpPr>
            <a:spLocks noChangeShapeType="1"/>
          </p:cNvSpPr>
          <p:nvPr/>
        </p:nvSpPr>
        <p:spPr bwMode="auto">
          <a:xfrm flipH="1" flipV="1">
            <a:off x="2124075" y="4365625"/>
            <a:ext cx="3024188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1396" name="Text Box 20"/>
          <p:cNvSpPr txBox="1">
            <a:spLocks noChangeArrowheads="1"/>
          </p:cNvSpPr>
          <p:nvPr/>
        </p:nvSpPr>
        <p:spPr bwMode="auto">
          <a:xfrm>
            <a:off x="5003800" y="5445125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Q’</a:t>
            </a:r>
            <a:endParaRPr lang="en-US" baseline="-25000"/>
          </a:p>
        </p:txBody>
      </p:sp>
      <p:sp>
        <p:nvSpPr>
          <p:cNvPr id="101397" name="Text Box 21"/>
          <p:cNvSpPr txBox="1">
            <a:spLocks noChangeArrowheads="1"/>
          </p:cNvSpPr>
          <p:nvPr/>
        </p:nvSpPr>
        <p:spPr bwMode="auto">
          <a:xfrm>
            <a:off x="1692275" y="4221163"/>
            <a:ext cx="504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P’</a:t>
            </a:r>
            <a:endParaRPr lang="en-US" baseline="-25000"/>
          </a:p>
        </p:txBody>
      </p:sp>
      <p:sp>
        <p:nvSpPr>
          <p:cNvPr id="2" name="TextBox 1"/>
          <p:cNvSpPr txBox="1"/>
          <p:nvPr/>
        </p:nvSpPr>
        <p:spPr>
          <a:xfrm>
            <a:off x="6595442" y="3801864"/>
            <a:ext cx="21596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The equilibrium price falls with the entry of firms</a:t>
            </a:r>
            <a:endParaRPr lang="en-CA" dirty="0"/>
          </a:p>
        </p:txBody>
      </p:sp>
      <p:sp>
        <p:nvSpPr>
          <p:cNvPr id="3" name="TextBox 2"/>
          <p:cNvSpPr txBox="1"/>
          <p:nvPr/>
        </p:nvSpPr>
        <p:spPr>
          <a:xfrm>
            <a:off x="2483768" y="6093296"/>
            <a:ext cx="5976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i="1" dirty="0" smtClean="0">
                <a:solidFill>
                  <a:srgbClr val="3E5D78"/>
                </a:solidFill>
              </a:rPr>
              <a:t>Now, what happens at the firm level?</a:t>
            </a:r>
            <a:endParaRPr lang="en-CA" i="1" dirty="0">
              <a:solidFill>
                <a:srgbClr val="3E5D78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1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1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01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01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01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1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01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91" grpId="0" animBg="1"/>
      <p:bldP spid="101392" grpId="0"/>
      <p:bldP spid="101393" grpId="0" animBg="1"/>
      <p:bldP spid="101394" grpId="0" animBg="1"/>
      <p:bldP spid="101395" grpId="0" animBg="1"/>
      <p:bldP spid="101396" grpId="0"/>
      <p:bldP spid="101397" grpId="0"/>
      <p:bldP spid="2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Short-run and Long-run Dynamics</a:t>
            </a:r>
            <a:endParaRPr lang="en-US" dirty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3741A-3F15-42C0-9CA0-BFE58F4E994D}" type="slidenum">
              <a:rPr lang="en-US" smtClean="0"/>
              <a:pPr/>
              <a:t>17</a:t>
            </a:fld>
            <a:endParaRPr lang="en-US" smtClean="0"/>
          </a:p>
        </p:txBody>
      </p:sp>
      <p:sp>
        <p:nvSpPr>
          <p:cNvPr id="8" name="Content Placeholder 7"/>
          <p:cNvSpPr>
            <a:spLocks noGrp="1"/>
          </p:cNvSpPr>
          <p:nvPr>
            <p:ph idx="4294967295"/>
          </p:nvPr>
        </p:nvSpPr>
        <p:spPr>
          <a:xfrm>
            <a:off x="179512" y="980728"/>
            <a:ext cx="8856984" cy="4876800"/>
          </a:xfrm>
        </p:spPr>
        <p:txBody>
          <a:bodyPr>
            <a:normAutofit/>
          </a:bodyPr>
          <a:lstStyle/>
          <a:p>
            <a:r>
              <a:rPr lang="en-US" sz="2000" dirty="0" smtClean="0"/>
              <a:t>Market supply expands, price declines and profits are reduced</a:t>
            </a:r>
          </a:p>
          <a:p>
            <a:pPr marL="0" indent="0">
              <a:buNone/>
            </a:pPr>
            <a:endParaRPr lang="en-US" sz="2000" dirty="0" smtClean="0"/>
          </a:p>
          <a:p>
            <a:r>
              <a:rPr lang="en-US" sz="2000" dirty="0" smtClean="0"/>
              <a:t>When economic profits are fully competed away, there is no incentive for further entry – it is positive economic profits that induce entry</a:t>
            </a:r>
          </a:p>
          <a:p>
            <a:pPr marL="0" indent="0">
              <a:buNone/>
            </a:pPr>
            <a:endParaRPr lang="en-US" sz="2000" dirty="0" smtClean="0"/>
          </a:p>
          <a:p>
            <a:r>
              <a:rPr lang="en-US" sz="2000" dirty="0" smtClean="0"/>
              <a:t>Thus, in the long-run, </a:t>
            </a:r>
            <a:r>
              <a:rPr lang="en-US" sz="2000" i="1" dirty="0" smtClean="0">
                <a:solidFill>
                  <a:srgbClr val="3E5D78"/>
                </a:solidFill>
              </a:rPr>
              <a:t>perfect competition ensures that economic profits are zero</a:t>
            </a:r>
            <a:r>
              <a:rPr lang="en-US" sz="2000" i="1" dirty="0" smtClean="0"/>
              <a:t> </a:t>
            </a:r>
            <a:r>
              <a:rPr lang="en-US" sz="2000" dirty="0" smtClean="0"/>
              <a:t>– normal profits remain however</a:t>
            </a:r>
          </a:p>
          <a:p>
            <a:pPr marL="0" indent="0">
              <a:buNone/>
            </a:pPr>
            <a:endParaRPr lang="en-US" sz="2000" dirty="0" smtClean="0"/>
          </a:p>
          <a:p>
            <a:r>
              <a:rPr lang="en-CA" sz="2000" dirty="0" smtClean="0"/>
              <a:t>Where are normal profits in our functions and graphs? </a:t>
            </a:r>
          </a:p>
          <a:p>
            <a:pPr marL="0" indent="0">
              <a:buNone/>
            </a:pPr>
            <a:endParaRPr lang="en-CA" sz="2000" dirty="0" smtClean="0"/>
          </a:p>
          <a:p>
            <a:r>
              <a:rPr lang="en-CA" sz="2000" dirty="0" smtClean="0"/>
              <a:t>Answer: in the cost curves – they are an essential component of activity; without them supply would not be forthcoming. We might think of them as a fixed cost or as a variable cost that reflects the opportunity cost of the resources involved</a:t>
            </a:r>
            <a:endParaRPr lang="en-US" sz="2000" dirty="0" smtClean="0"/>
          </a:p>
          <a:p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Long-run Industry Supply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179512" y="980728"/>
            <a:ext cx="8856984" cy="5472608"/>
          </a:xfrm>
        </p:spPr>
        <p:txBody>
          <a:bodyPr>
            <a:normAutofit/>
          </a:bodyPr>
          <a:lstStyle/>
          <a:p>
            <a:r>
              <a:rPr lang="en-US" sz="1800" dirty="0" smtClean="0">
                <a:solidFill>
                  <a:schemeClr val="tx1"/>
                </a:solidFill>
              </a:rPr>
              <a:t>The LR industry supply is horizontal at the price corresponding to the minimum of a typical firm’s LR average cost curve</a:t>
            </a:r>
          </a:p>
          <a:p>
            <a:r>
              <a:rPr lang="en-US" sz="1800" b="1" dirty="0" smtClean="0">
                <a:solidFill>
                  <a:schemeClr val="tx1"/>
                </a:solidFill>
              </a:rPr>
              <a:t>Why? </a:t>
            </a:r>
          </a:p>
          <a:p>
            <a:r>
              <a:rPr lang="en-US" sz="1800" dirty="0" smtClean="0">
                <a:solidFill>
                  <a:schemeClr val="tx1"/>
                </a:solidFill>
              </a:rPr>
              <a:t>Free entry ensures that LR economic profits will be zero</a:t>
            </a:r>
          </a:p>
          <a:p>
            <a:endParaRPr lang="en-US" sz="1800" dirty="0" smtClean="0">
              <a:solidFill>
                <a:schemeClr val="tx1"/>
              </a:solidFill>
            </a:endParaRPr>
          </a:p>
          <a:p>
            <a:r>
              <a:rPr lang="en-US" sz="1800" dirty="0" smtClean="0">
                <a:solidFill>
                  <a:schemeClr val="tx1"/>
                </a:solidFill>
              </a:rPr>
              <a:t>If some firms produce at a low cost and others at a higher cost, the latter will not survive in the long run</a:t>
            </a:r>
          </a:p>
          <a:p>
            <a:endParaRPr lang="en-US" sz="1800" dirty="0" smtClean="0">
              <a:solidFill>
                <a:schemeClr val="tx1"/>
              </a:solidFill>
            </a:endParaRPr>
          </a:p>
          <a:p>
            <a:r>
              <a:rPr lang="en-US" sz="1800" dirty="0" smtClean="0">
                <a:solidFill>
                  <a:schemeClr val="tx1"/>
                </a:solidFill>
              </a:rPr>
              <a:t>Only those suppliers choosing the least cost production will survive</a:t>
            </a:r>
          </a:p>
          <a:p>
            <a:endParaRPr lang="en-US" sz="1800" dirty="0" smtClean="0">
              <a:solidFill>
                <a:schemeClr val="tx1"/>
              </a:solidFill>
            </a:endParaRPr>
          </a:p>
          <a:p>
            <a:r>
              <a:rPr lang="en-US" sz="1800" dirty="0" smtClean="0">
                <a:solidFill>
                  <a:schemeClr val="tx1"/>
                </a:solidFill>
              </a:rPr>
              <a:t>This least cost method involves producing at a point where the AC is minimal in the long run – i.e. the min of the LRAC</a:t>
            </a:r>
          </a:p>
          <a:p>
            <a:endParaRPr lang="en-US" sz="1800" dirty="0" smtClean="0">
              <a:solidFill>
                <a:schemeClr val="tx1"/>
              </a:solidFill>
            </a:endParaRPr>
          </a:p>
          <a:p>
            <a:r>
              <a:rPr lang="en-US" sz="1800" dirty="0" smtClean="0">
                <a:solidFill>
                  <a:schemeClr val="tx1"/>
                </a:solidFill>
              </a:rPr>
              <a:t>With zero economic profits this least cost must also be the price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9552E-8A9E-409C-ABFC-F8F051EDF259}" type="slidenum">
              <a:rPr lang="en-US" smtClean="0"/>
              <a:pPr/>
              <a:t>18</a:t>
            </a:fld>
            <a:endParaRPr lang="en-US" smtClean="0"/>
          </a:p>
        </p:txBody>
      </p:sp>
      <p:sp>
        <p:nvSpPr>
          <p:cNvPr id="16391" name="TextBox 6"/>
          <p:cNvSpPr txBox="1">
            <a:spLocks noChangeArrowheads="1"/>
          </p:cNvSpPr>
          <p:nvPr/>
        </p:nvSpPr>
        <p:spPr bwMode="auto">
          <a:xfrm>
            <a:off x="6067350" y="5648204"/>
            <a:ext cx="266429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US" i="1" dirty="0" smtClean="0">
                <a:solidFill>
                  <a:srgbClr val="3E5D78"/>
                </a:solidFill>
                <a:latin typeface="+mj-lt"/>
              </a:rPr>
              <a:t>Illustrated….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/>
      <p:bldP spid="1639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Long-Run Industry Supply</a:t>
            </a:r>
            <a:endParaRPr lang="en-US" dirty="0" smtClean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174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5D647-597C-4796-9DFA-D5C4F691A74D}" type="slidenum">
              <a:rPr lang="en-US" smtClean="0"/>
              <a:pPr/>
              <a:t>19</a:t>
            </a:fld>
            <a:endParaRPr lang="en-US" smtClean="0"/>
          </a:p>
        </p:txBody>
      </p:sp>
      <p:sp>
        <p:nvSpPr>
          <p:cNvPr id="17414" name="Line 3"/>
          <p:cNvSpPr>
            <a:spLocks noChangeShapeType="1"/>
          </p:cNvSpPr>
          <p:nvPr/>
        </p:nvSpPr>
        <p:spPr bwMode="auto">
          <a:xfrm>
            <a:off x="2124075" y="2060575"/>
            <a:ext cx="0" cy="33845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415" name="Line 4"/>
          <p:cNvSpPr>
            <a:spLocks noChangeShapeType="1"/>
          </p:cNvSpPr>
          <p:nvPr/>
        </p:nvSpPr>
        <p:spPr bwMode="auto">
          <a:xfrm>
            <a:off x="2124075" y="5445125"/>
            <a:ext cx="43926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2405" name="Line 5"/>
          <p:cNvSpPr>
            <a:spLocks noChangeShapeType="1"/>
          </p:cNvSpPr>
          <p:nvPr/>
        </p:nvSpPr>
        <p:spPr bwMode="auto">
          <a:xfrm flipV="1">
            <a:off x="2124075" y="3644900"/>
            <a:ext cx="5472113" cy="0"/>
          </a:xfrm>
          <a:prstGeom prst="line">
            <a:avLst/>
          </a:prstGeom>
          <a:noFill/>
          <a:ln w="38100">
            <a:solidFill>
              <a:schemeClr val="hlink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417" name="Line 6"/>
          <p:cNvSpPr>
            <a:spLocks noChangeShapeType="1"/>
          </p:cNvSpPr>
          <p:nvPr/>
        </p:nvSpPr>
        <p:spPr bwMode="auto">
          <a:xfrm flipH="1" flipV="1">
            <a:off x="4427538" y="3644900"/>
            <a:ext cx="0" cy="180022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418" name="Text Box 8"/>
          <p:cNvSpPr txBox="1">
            <a:spLocks noChangeArrowheads="1"/>
          </p:cNvSpPr>
          <p:nvPr/>
        </p:nvSpPr>
        <p:spPr bwMode="auto">
          <a:xfrm>
            <a:off x="179512" y="3284984"/>
            <a:ext cx="172878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dirty="0"/>
              <a:t>Initial zero-profit </a:t>
            </a:r>
            <a:r>
              <a:rPr lang="en-US" sz="1600" dirty="0" smtClean="0"/>
              <a:t>equilibrium     P</a:t>
            </a:r>
            <a:r>
              <a:rPr lang="en-US" sz="1600" baseline="-25000" dirty="0" smtClean="0"/>
              <a:t>E</a:t>
            </a:r>
            <a:endParaRPr lang="en-US" sz="1600" baseline="-25000" dirty="0"/>
          </a:p>
        </p:txBody>
      </p:sp>
      <p:sp>
        <p:nvSpPr>
          <p:cNvPr id="17419" name="Text Box 10"/>
          <p:cNvSpPr txBox="1">
            <a:spLocks noChangeArrowheads="1"/>
          </p:cNvSpPr>
          <p:nvPr/>
        </p:nvSpPr>
        <p:spPr bwMode="auto">
          <a:xfrm>
            <a:off x="6372225" y="5589588"/>
            <a:ext cx="13668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Quantity</a:t>
            </a:r>
          </a:p>
        </p:txBody>
      </p:sp>
      <p:sp>
        <p:nvSpPr>
          <p:cNvPr id="17420" name="Arc 11"/>
          <p:cNvSpPr>
            <a:spLocks/>
          </p:cNvSpPr>
          <p:nvPr/>
        </p:nvSpPr>
        <p:spPr bwMode="auto">
          <a:xfrm rot="19932484" flipV="1">
            <a:off x="2844800" y="2044700"/>
            <a:ext cx="2870200" cy="1674813"/>
          </a:xfrm>
          <a:custGeom>
            <a:avLst/>
            <a:gdLst>
              <a:gd name="T0" fmla="*/ 0 w 23787"/>
              <a:gd name="T1" fmla="*/ 1268516 h 21600"/>
              <a:gd name="T2" fmla="*/ 346325649 w 23787"/>
              <a:gd name="T3" fmla="*/ 94329582 h 21600"/>
              <a:gd name="T4" fmla="*/ 43838514 w 23787"/>
              <a:gd name="T5" fmla="*/ 129861037 h 21600"/>
              <a:gd name="T6" fmla="*/ 0 60000 65536"/>
              <a:gd name="T7" fmla="*/ 0 60000 65536"/>
              <a:gd name="T8" fmla="*/ 0 60000 65536"/>
              <a:gd name="T9" fmla="*/ 0 w 23787"/>
              <a:gd name="T10" fmla="*/ 0 h 21600"/>
              <a:gd name="T11" fmla="*/ 23787 w 23787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3787" h="21600" fill="none" extrusionOk="0">
                <a:moveTo>
                  <a:pt x="-1" y="210"/>
                </a:moveTo>
                <a:cubicBezTo>
                  <a:pt x="997" y="70"/>
                  <a:pt x="2003" y="-1"/>
                  <a:pt x="3011" y="0"/>
                </a:cubicBezTo>
                <a:cubicBezTo>
                  <a:pt x="12664" y="0"/>
                  <a:pt x="21145" y="6405"/>
                  <a:pt x="23786" y="15690"/>
                </a:cubicBezTo>
              </a:path>
              <a:path w="23787" h="21600" stroke="0" extrusionOk="0">
                <a:moveTo>
                  <a:pt x="-1" y="210"/>
                </a:moveTo>
                <a:cubicBezTo>
                  <a:pt x="997" y="70"/>
                  <a:pt x="2003" y="-1"/>
                  <a:pt x="3011" y="0"/>
                </a:cubicBezTo>
                <a:cubicBezTo>
                  <a:pt x="12664" y="0"/>
                  <a:pt x="21145" y="6405"/>
                  <a:pt x="23786" y="15690"/>
                </a:cubicBezTo>
                <a:lnTo>
                  <a:pt x="3011" y="21600"/>
                </a:lnTo>
                <a:close/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421" name="Text Box 12"/>
          <p:cNvSpPr txBox="1">
            <a:spLocks noChangeArrowheads="1"/>
          </p:cNvSpPr>
          <p:nvPr/>
        </p:nvSpPr>
        <p:spPr bwMode="auto">
          <a:xfrm>
            <a:off x="4537298" y="1557338"/>
            <a:ext cx="2122933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dirty="0"/>
              <a:t>S</a:t>
            </a:r>
            <a:r>
              <a:rPr lang="en-US" sz="1600" baseline="-25000" dirty="0"/>
              <a:t>1</a:t>
            </a:r>
            <a:r>
              <a:rPr lang="en-US" sz="1600" dirty="0"/>
              <a:t>= Initial SR </a:t>
            </a:r>
            <a:r>
              <a:rPr lang="en-US" sz="1600" dirty="0" smtClean="0"/>
              <a:t>supply </a:t>
            </a:r>
          </a:p>
        </p:txBody>
      </p:sp>
      <p:sp>
        <p:nvSpPr>
          <p:cNvPr id="102416" name="Text Box 16"/>
          <p:cNvSpPr txBox="1">
            <a:spLocks noChangeArrowheads="1"/>
          </p:cNvSpPr>
          <p:nvPr/>
        </p:nvSpPr>
        <p:spPr bwMode="auto">
          <a:xfrm>
            <a:off x="1619250" y="2997200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P</a:t>
            </a:r>
            <a:r>
              <a:rPr lang="en-US" baseline="-25000"/>
              <a:t>2</a:t>
            </a:r>
          </a:p>
        </p:txBody>
      </p:sp>
      <p:sp>
        <p:nvSpPr>
          <p:cNvPr id="17423" name="Line 18"/>
          <p:cNvSpPr>
            <a:spLocks noChangeShapeType="1"/>
          </p:cNvSpPr>
          <p:nvPr/>
        </p:nvSpPr>
        <p:spPr bwMode="auto">
          <a:xfrm>
            <a:off x="3132138" y="2060575"/>
            <a:ext cx="2232025" cy="2592388"/>
          </a:xfrm>
          <a:prstGeom prst="line">
            <a:avLst/>
          </a:prstGeom>
          <a:noFill/>
          <a:ln w="38100">
            <a:solidFill>
              <a:srgbClr val="003366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424" name="Text Box 19"/>
          <p:cNvSpPr txBox="1">
            <a:spLocks noChangeArrowheads="1"/>
          </p:cNvSpPr>
          <p:nvPr/>
        </p:nvSpPr>
        <p:spPr bwMode="auto">
          <a:xfrm>
            <a:off x="3419475" y="1989138"/>
            <a:ext cx="5762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D</a:t>
            </a:r>
            <a:r>
              <a:rPr lang="en-US" baseline="-25000"/>
              <a:t>1</a:t>
            </a:r>
          </a:p>
        </p:txBody>
      </p:sp>
      <p:sp>
        <p:nvSpPr>
          <p:cNvPr id="17425" name="Text Box 20"/>
          <p:cNvSpPr txBox="1">
            <a:spLocks noChangeArrowheads="1"/>
          </p:cNvSpPr>
          <p:nvPr/>
        </p:nvSpPr>
        <p:spPr bwMode="auto">
          <a:xfrm>
            <a:off x="7524750" y="3429000"/>
            <a:ext cx="5762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S</a:t>
            </a:r>
            <a:r>
              <a:rPr lang="en-US" baseline="-25000"/>
              <a:t>L</a:t>
            </a:r>
          </a:p>
        </p:txBody>
      </p:sp>
      <p:sp>
        <p:nvSpPr>
          <p:cNvPr id="17426" name="Text Box 21"/>
          <p:cNvSpPr txBox="1">
            <a:spLocks noChangeArrowheads="1"/>
          </p:cNvSpPr>
          <p:nvPr/>
        </p:nvSpPr>
        <p:spPr bwMode="auto">
          <a:xfrm>
            <a:off x="4140200" y="5445125"/>
            <a:ext cx="5762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Q</a:t>
            </a:r>
            <a:r>
              <a:rPr lang="en-US" baseline="-25000"/>
              <a:t>1</a:t>
            </a:r>
          </a:p>
        </p:txBody>
      </p:sp>
      <p:sp>
        <p:nvSpPr>
          <p:cNvPr id="102422" name="Line 22"/>
          <p:cNvSpPr>
            <a:spLocks noChangeShapeType="1"/>
          </p:cNvSpPr>
          <p:nvPr/>
        </p:nvSpPr>
        <p:spPr bwMode="auto">
          <a:xfrm>
            <a:off x="3708400" y="1916113"/>
            <a:ext cx="2232025" cy="2592387"/>
          </a:xfrm>
          <a:prstGeom prst="line">
            <a:avLst/>
          </a:prstGeom>
          <a:noFill/>
          <a:ln w="38100">
            <a:solidFill>
              <a:srgbClr val="003366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2423" name="Text Box 23"/>
          <p:cNvSpPr txBox="1">
            <a:spLocks noChangeArrowheads="1"/>
          </p:cNvSpPr>
          <p:nvPr/>
        </p:nvSpPr>
        <p:spPr bwMode="auto">
          <a:xfrm>
            <a:off x="3995738" y="1844675"/>
            <a:ext cx="5762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D</a:t>
            </a:r>
            <a:r>
              <a:rPr lang="en-US" baseline="-25000"/>
              <a:t>2</a:t>
            </a:r>
          </a:p>
        </p:txBody>
      </p:sp>
      <p:sp>
        <p:nvSpPr>
          <p:cNvPr id="102424" name="Line 24"/>
          <p:cNvSpPr>
            <a:spLocks noChangeShapeType="1"/>
          </p:cNvSpPr>
          <p:nvPr/>
        </p:nvSpPr>
        <p:spPr bwMode="auto">
          <a:xfrm flipH="1" flipV="1">
            <a:off x="5219700" y="3644900"/>
            <a:ext cx="0" cy="180022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2425" name="Text Box 25"/>
          <p:cNvSpPr txBox="1">
            <a:spLocks noChangeArrowheads="1"/>
          </p:cNvSpPr>
          <p:nvPr/>
        </p:nvSpPr>
        <p:spPr bwMode="auto">
          <a:xfrm>
            <a:off x="4932363" y="5445125"/>
            <a:ext cx="5762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Q</a:t>
            </a:r>
            <a:r>
              <a:rPr lang="en-US" baseline="-25000"/>
              <a:t>2</a:t>
            </a:r>
          </a:p>
        </p:txBody>
      </p:sp>
      <p:sp>
        <p:nvSpPr>
          <p:cNvPr id="102426" name="Line 26"/>
          <p:cNvSpPr>
            <a:spLocks noChangeShapeType="1"/>
          </p:cNvSpPr>
          <p:nvPr/>
        </p:nvSpPr>
        <p:spPr bwMode="auto">
          <a:xfrm>
            <a:off x="2124075" y="3213100"/>
            <a:ext cx="2735263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2427" name="Arc 27"/>
          <p:cNvSpPr>
            <a:spLocks/>
          </p:cNvSpPr>
          <p:nvPr/>
        </p:nvSpPr>
        <p:spPr bwMode="auto">
          <a:xfrm rot="19932484" flipV="1">
            <a:off x="3616325" y="2265363"/>
            <a:ext cx="2506663" cy="1658937"/>
          </a:xfrm>
          <a:custGeom>
            <a:avLst/>
            <a:gdLst>
              <a:gd name="T0" fmla="*/ 43932598 w 20776"/>
              <a:gd name="T1" fmla="*/ 0 h 21388"/>
              <a:gd name="T2" fmla="*/ 302433434 w 20776"/>
              <a:gd name="T3" fmla="*/ 93118121 h 21388"/>
              <a:gd name="T4" fmla="*/ 0 w 20776"/>
              <a:gd name="T5" fmla="*/ 128673639 h 21388"/>
              <a:gd name="T6" fmla="*/ 0 60000 65536"/>
              <a:gd name="T7" fmla="*/ 0 60000 65536"/>
              <a:gd name="T8" fmla="*/ 0 60000 65536"/>
              <a:gd name="T9" fmla="*/ 0 w 20776"/>
              <a:gd name="T10" fmla="*/ 0 h 21388"/>
              <a:gd name="T11" fmla="*/ 20776 w 20776"/>
              <a:gd name="T12" fmla="*/ 21388 h 2138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0776" h="21388" fill="none" extrusionOk="0">
                <a:moveTo>
                  <a:pt x="3018" y="-1"/>
                </a:moveTo>
                <a:cubicBezTo>
                  <a:pt x="11477" y="1193"/>
                  <a:pt x="18438" y="7260"/>
                  <a:pt x="20775" y="15478"/>
                </a:cubicBezTo>
              </a:path>
              <a:path w="20776" h="21388" stroke="0" extrusionOk="0">
                <a:moveTo>
                  <a:pt x="3018" y="-1"/>
                </a:moveTo>
                <a:cubicBezTo>
                  <a:pt x="11477" y="1193"/>
                  <a:pt x="18438" y="7260"/>
                  <a:pt x="20775" y="15478"/>
                </a:cubicBezTo>
                <a:lnTo>
                  <a:pt x="0" y="21388"/>
                </a:lnTo>
                <a:close/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428" name="Text Box 28"/>
          <p:cNvSpPr txBox="1">
            <a:spLocks noChangeArrowheads="1"/>
          </p:cNvSpPr>
          <p:nvPr/>
        </p:nvSpPr>
        <p:spPr bwMode="auto">
          <a:xfrm>
            <a:off x="5795963" y="2492375"/>
            <a:ext cx="2449512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/>
              <a:t>S</a:t>
            </a:r>
            <a:r>
              <a:rPr lang="en-US" sz="1600" baseline="-25000"/>
              <a:t>2</a:t>
            </a:r>
            <a:r>
              <a:rPr lang="en-US" sz="1600"/>
              <a:t>: the SR supply curve  after entry has competed away economic profits</a:t>
            </a:r>
            <a:endParaRPr lang="en-US" sz="1600" baseline="-25000"/>
          </a:p>
        </p:txBody>
      </p:sp>
      <p:sp>
        <p:nvSpPr>
          <p:cNvPr id="102441" name="Text Box 41"/>
          <p:cNvSpPr txBox="1">
            <a:spLocks noChangeArrowheads="1"/>
          </p:cNvSpPr>
          <p:nvPr/>
        </p:nvSpPr>
        <p:spPr bwMode="auto">
          <a:xfrm>
            <a:off x="395288" y="2060575"/>
            <a:ext cx="208915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/>
              <a:t>D</a:t>
            </a:r>
            <a:r>
              <a:rPr lang="en-US" sz="1600" baseline="-25000"/>
              <a:t>3</a:t>
            </a:r>
            <a:r>
              <a:rPr lang="en-US" sz="1600"/>
              <a:t>: Demand decline resulting in losses</a:t>
            </a:r>
            <a:r>
              <a:rPr lang="en-US" sz="1600" baseline="-25000"/>
              <a:t>  </a:t>
            </a:r>
          </a:p>
        </p:txBody>
      </p:sp>
      <p:sp>
        <p:nvSpPr>
          <p:cNvPr id="102442" name="Line 42"/>
          <p:cNvSpPr>
            <a:spLocks noChangeShapeType="1"/>
          </p:cNvSpPr>
          <p:nvPr/>
        </p:nvSpPr>
        <p:spPr bwMode="auto">
          <a:xfrm>
            <a:off x="2484438" y="2349500"/>
            <a:ext cx="2087562" cy="2446338"/>
          </a:xfrm>
          <a:prstGeom prst="line">
            <a:avLst/>
          </a:prstGeom>
          <a:noFill/>
          <a:ln w="38100">
            <a:solidFill>
              <a:srgbClr val="003366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2443" name="Line 43"/>
          <p:cNvSpPr>
            <a:spLocks noChangeShapeType="1"/>
          </p:cNvSpPr>
          <p:nvPr/>
        </p:nvSpPr>
        <p:spPr bwMode="auto">
          <a:xfrm flipH="1" flipV="1">
            <a:off x="3563938" y="3644900"/>
            <a:ext cx="0" cy="180022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2444" name="Text Box 44"/>
          <p:cNvSpPr txBox="1">
            <a:spLocks noChangeArrowheads="1"/>
          </p:cNvSpPr>
          <p:nvPr/>
        </p:nvSpPr>
        <p:spPr bwMode="auto">
          <a:xfrm>
            <a:off x="3348038" y="5445125"/>
            <a:ext cx="5762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Q</a:t>
            </a:r>
            <a:r>
              <a:rPr lang="en-US" baseline="-25000"/>
              <a:t>3</a:t>
            </a:r>
          </a:p>
        </p:txBody>
      </p:sp>
      <p:sp>
        <p:nvSpPr>
          <p:cNvPr id="102445" name="Line 45"/>
          <p:cNvSpPr>
            <a:spLocks noChangeShapeType="1"/>
          </p:cNvSpPr>
          <p:nvPr/>
        </p:nvSpPr>
        <p:spPr bwMode="auto">
          <a:xfrm>
            <a:off x="2195513" y="4005263"/>
            <a:ext cx="1798637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2446" name="Arc 46"/>
          <p:cNvSpPr>
            <a:spLocks/>
          </p:cNvSpPr>
          <p:nvPr/>
        </p:nvSpPr>
        <p:spPr bwMode="auto">
          <a:xfrm rot="19932484" flipV="1">
            <a:off x="431800" y="2828925"/>
            <a:ext cx="3657600" cy="1719263"/>
          </a:xfrm>
          <a:custGeom>
            <a:avLst/>
            <a:gdLst>
              <a:gd name="T0" fmla="*/ 208265520 w 16981"/>
              <a:gd name="T1" fmla="*/ 0 h 20060"/>
              <a:gd name="T2" fmla="*/ 441462782 w 16981"/>
              <a:gd name="T3" fmla="*/ 44579468 h 20060"/>
              <a:gd name="T4" fmla="*/ 0 w 16981"/>
              <a:gd name="T5" fmla="*/ 133253624 h 20060"/>
              <a:gd name="T6" fmla="*/ 0 60000 65536"/>
              <a:gd name="T7" fmla="*/ 0 60000 65536"/>
              <a:gd name="T8" fmla="*/ 0 60000 65536"/>
              <a:gd name="T9" fmla="*/ 0 w 16981"/>
              <a:gd name="T10" fmla="*/ 0 h 20060"/>
              <a:gd name="T11" fmla="*/ 16981 w 16981"/>
              <a:gd name="T12" fmla="*/ 20060 h 2006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6981" h="20060" fill="none" extrusionOk="0">
                <a:moveTo>
                  <a:pt x="8010" y="0"/>
                </a:moveTo>
                <a:cubicBezTo>
                  <a:pt x="11539" y="1409"/>
                  <a:pt x="14633" y="3724"/>
                  <a:pt x="16981" y="6710"/>
                </a:cubicBezTo>
              </a:path>
              <a:path w="16981" h="20060" stroke="0" extrusionOk="0">
                <a:moveTo>
                  <a:pt x="8010" y="0"/>
                </a:moveTo>
                <a:cubicBezTo>
                  <a:pt x="11539" y="1409"/>
                  <a:pt x="14633" y="3724"/>
                  <a:pt x="16981" y="6710"/>
                </a:cubicBezTo>
                <a:lnTo>
                  <a:pt x="0" y="20060"/>
                </a:lnTo>
                <a:close/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448" name="Text Box 48"/>
          <p:cNvSpPr txBox="1">
            <a:spLocks noChangeArrowheads="1"/>
          </p:cNvSpPr>
          <p:nvPr/>
        </p:nvSpPr>
        <p:spPr bwMode="auto">
          <a:xfrm>
            <a:off x="1619250" y="3789363"/>
            <a:ext cx="504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P</a:t>
            </a:r>
            <a:r>
              <a:rPr lang="en-US" baseline="-25000"/>
              <a:t>3</a:t>
            </a:r>
          </a:p>
        </p:txBody>
      </p:sp>
      <p:sp>
        <p:nvSpPr>
          <p:cNvPr id="102449" name="Text Box 49"/>
          <p:cNvSpPr txBox="1">
            <a:spLocks noChangeArrowheads="1"/>
          </p:cNvSpPr>
          <p:nvPr/>
        </p:nvSpPr>
        <p:spPr bwMode="auto">
          <a:xfrm>
            <a:off x="5724971" y="4156075"/>
            <a:ext cx="3311525" cy="123031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</a:rPr>
              <a:t>Equilibrium Long-Run Price =</a:t>
            </a:r>
          </a:p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</a:rPr>
              <a:t>Minimum of Long-Run ATC = </a:t>
            </a:r>
          </a:p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</a:rPr>
              <a:t>Long-Run Supply Curve</a:t>
            </a:r>
          </a:p>
        </p:txBody>
      </p:sp>
      <p:sp>
        <p:nvSpPr>
          <p:cNvPr id="102450" name="Line 50"/>
          <p:cNvSpPr>
            <a:spLocks noChangeShapeType="1"/>
          </p:cNvSpPr>
          <p:nvPr/>
        </p:nvSpPr>
        <p:spPr bwMode="auto">
          <a:xfrm flipH="1" flipV="1">
            <a:off x="6300788" y="3716337"/>
            <a:ext cx="431452" cy="439737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02451" name="Text Box 51"/>
          <p:cNvSpPr txBox="1">
            <a:spLocks noChangeArrowheads="1"/>
          </p:cNvSpPr>
          <p:nvPr/>
        </p:nvSpPr>
        <p:spPr bwMode="auto">
          <a:xfrm>
            <a:off x="395288" y="4365625"/>
            <a:ext cx="2305050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dirty="0"/>
              <a:t>S</a:t>
            </a:r>
            <a:r>
              <a:rPr lang="en-CA" baseline="-25000" dirty="0"/>
              <a:t>3:</a:t>
            </a:r>
            <a:r>
              <a:rPr lang="en-CA" dirty="0"/>
              <a:t> </a:t>
            </a:r>
            <a:r>
              <a:rPr lang="en-US" dirty="0"/>
              <a:t>SR supply curve  after exit restores economic profits</a:t>
            </a:r>
            <a:endParaRPr lang="en-US" baseline="-25000" dirty="0"/>
          </a:p>
        </p:txBody>
      </p:sp>
      <p:sp>
        <p:nvSpPr>
          <p:cNvPr id="2" name="TextBox 1"/>
          <p:cNvSpPr txBox="1"/>
          <p:nvPr/>
        </p:nvSpPr>
        <p:spPr>
          <a:xfrm>
            <a:off x="5939908" y="1895892"/>
            <a:ext cx="30965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sz="1600" dirty="0">
                <a:solidFill>
                  <a:srgbClr val="292934"/>
                </a:solidFill>
              </a:rPr>
              <a:t>D increase causes economic profits, which induces firm entry</a:t>
            </a:r>
            <a:endParaRPr lang="en-US" sz="1600" baseline="-25000" dirty="0">
              <a:solidFill>
                <a:srgbClr val="292934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02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102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102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8" dur="500"/>
                                        <p:tgtEl>
                                          <p:spTgt spid="102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500"/>
                                        <p:tgtEl>
                                          <p:spTgt spid="102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6" dur="500"/>
                                        <p:tgtEl>
                                          <p:spTgt spid="102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02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02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102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102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7" dur="500"/>
                                        <p:tgtEl>
                                          <p:spTgt spid="102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0" dur="500"/>
                                        <p:tgtEl>
                                          <p:spTgt spid="102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5" dur="500"/>
                                        <p:tgtEl>
                                          <p:spTgt spid="102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102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102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1000" tmFilter="0, 0; .2, .5; .8, .5; 1, 0"/>
                                        <p:tgtEl>
                                          <p:spTgt spid="10240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500" autoRev="1" fill="hold"/>
                                        <p:tgtEl>
                                          <p:spTgt spid="10240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2" dur="500"/>
                                        <p:tgtEl>
                                          <p:spTgt spid="102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6" dur="500"/>
                                        <p:tgtEl>
                                          <p:spTgt spid="102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5" grpId="0" animBg="1"/>
      <p:bldP spid="102416" grpId="0"/>
      <p:bldP spid="102422" grpId="0" animBg="1"/>
      <p:bldP spid="102423" grpId="0"/>
      <p:bldP spid="102424" grpId="0" animBg="1"/>
      <p:bldP spid="102425" grpId="0"/>
      <p:bldP spid="102426" grpId="0" animBg="1"/>
      <p:bldP spid="102427" grpId="0" animBg="1"/>
      <p:bldP spid="102428" grpId="0"/>
      <p:bldP spid="102441" grpId="0"/>
      <p:bldP spid="102442" grpId="0" animBg="1"/>
      <p:bldP spid="102443" grpId="0" animBg="1"/>
      <p:bldP spid="102444" grpId="0"/>
      <p:bldP spid="102445" grpId="0" animBg="1"/>
      <p:bldP spid="102446" grpId="0" animBg="1"/>
      <p:bldP spid="102448" grpId="0"/>
      <p:bldP spid="102449" grpId="0" animBg="1"/>
      <p:bldP spid="102450" grpId="0" animBg="1"/>
      <p:bldP spid="102451" grpId="0"/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Increasing and Decreasing Cost Industries</a:t>
            </a:r>
            <a:endParaRPr lang="en-US" dirty="0" smtClean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1843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21D3F-CDEE-42EC-84E0-DAAA709A97B5}" type="slidenum">
              <a:rPr lang="en-US" smtClean="0"/>
              <a:pPr/>
              <a:t>20</a:t>
            </a:fld>
            <a:endParaRPr lang="en-US" smtClean="0"/>
          </a:p>
        </p:txBody>
      </p:sp>
      <p:sp>
        <p:nvSpPr>
          <p:cNvPr id="18438" name="Line 3"/>
          <p:cNvSpPr>
            <a:spLocks noChangeShapeType="1"/>
          </p:cNvSpPr>
          <p:nvPr/>
        </p:nvSpPr>
        <p:spPr bwMode="auto">
          <a:xfrm>
            <a:off x="2124075" y="2420938"/>
            <a:ext cx="0" cy="302418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439" name="Line 4"/>
          <p:cNvSpPr>
            <a:spLocks noChangeShapeType="1"/>
          </p:cNvSpPr>
          <p:nvPr/>
        </p:nvSpPr>
        <p:spPr bwMode="auto">
          <a:xfrm>
            <a:off x="2124075" y="5445125"/>
            <a:ext cx="4392613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440" name="Text Box 10"/>
          <p:cNvSpPr txBox="1">
            <a:spLocks noChangeArrowheads="1"/>
          </p:cNvSpPr>
          <p:nvPr/>
        </p:nvSpPr>
        <p:spPr bwMode="auto">
          <a:xfrm>
            <a:off x="1692275" y="3789363"/>
            <a:ext cx="504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$</a:t>
            </a:r>
            <a:endParaRPr lang="en-US" baseline="-25000"/>
          </a:p>
        </p:txBody>
      </p:sp>
      <p:sp>
        <p:nvSpPr>
          <p:cNvPr id="18441" name="Text Box 12"/>
          <p:cNvSpPr txBox="1">
            <a:spLocks noChangeArrowheads="1"/>
          </p:cNvSpPr>
          <p:nvPr/>
        </p:nvSpPr>
        <p:spPr bwMode="auto">
          <a:xfrm>
            <a:off x="5076056" y="5517232"/>
            <a:ext cx="194486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/>
              <a:t>Industry Output</a:t>
            </a:r>
          </a:p>
        </p:txBody>
      </p:sp>
      <p:sp>
        <p:nvSpPr>
          <p:cNvPr id="18442" name="Text Box 14"/>
          <p:cNvSpPr txBox="1">
            <a:spLocks noChangeArrowheads="1"/>
          </p:cNvSpPr>
          <p:nvPr/>
        </p:nvSpPr>
        <p:spPr bwMode="auto">
          <a:xfrm>
            <a:off x="5867400" y="3357563"/>
            <a:ext cx="24479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/>
              <a:t>Constant-cost </a:t>
            </a:r>
            <a:r>
              <a:rPr lang="en-US" dirty="0"/>
              <a:t>LR i</a:t>
            </a:r>
            <a:r>
              <a:rPr lang="en-US" dirty="0" smtClean="0"/>
              <a:t>ndustry supply </a:t>
            </a:r>
            <a:r>
              <a:rPr lang="en-US" dirty="0"/>
              <a:t>c</a:t>
            </a:r>
            <a:r>
              <a:rPr lang="en-US" dirty="0" smtClean="0"/>
              <a:t>urve</a:t>
            </a:r>
            <a:endParaRPr lang="en-US" dirty="0"/>
          </a:p>
        </p:txBody>
      </p:sp>
      <p:sp>
        <p:nvSpPr>
          <p:cNvPr id="18443" name="Line 15"/>
          <p:cNvSpPr>
            <a:spLocks noChangeShapeType="1"/>
          </p:cNvSpPr>
          <p:nvPr/>
        </p:nvSpPr>
        <p:spPr bwMode="auto">
          <a:xfrm>
            <a:off x="2124075" y="4005263"/>
            <a:ext cx="4392613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4464" name="Arc 16"/>
          <p:cNvSpPr>
            <a:spLocks/>
          </p:cNvSpPr>
          <p:nvPr/>
        </p:nvSpPr>
        <p:spPr bwMode="auto">
          <a:xfrm flipV="1">
            <a:off x="2124075" y="2349500"/>
            <a:ext cx="4248150" cy="1296988"/>
          </a:xfrm>
          <a:custGeom>
            <a:avLst/>
            <a:gdLst>
              <a:gd name="T0" fmla="*/ 0 w 20892"/>
              <a:gd name="T1" fmla="*/ 0 h 21600"/>
              <a:gd name="T2" fmla="*/ 863812544 w 20892"/>
              <a:gd name="T3" fmla="*/ 58098872 h 21600"/>
              <a:gd name="T4" fmla="*/ 0 w 20892"/>
              <a:gd name="T5" fmla="*/ 77878607 h 21600"/>
              <a:gd name="T6" fmla="*/ 0 60000 65536"/>
              <a:gd name="T7" fmla="*/ 0 60000 65536"/>
              <a:gd name="T8" fmla="*/ 0 60000 65536"/>
              <a:gd name="T9" fmla="*/ 0 w 20892"/>
              <a:gd name="T10" fmla="*/ 0 h 21600"/>
              <a:gd name="T11" fmla="*/ 20892 w 20892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0892" h="21600" fill="none" extrusionOk="0">
                <a:moveTo>
                  <a:pt x="-1" y="0"/>
                </a:moveTo>
                <a:cubicBezTo>
                  <a:pt x="9816" y="0"/>
                  <a:pt x="18398" y="6619"/>
                  <a:pt x="20891" y="16114"/>
                </a:cubicBezTo>
              </a:path>
              <a:path w="20892" h="21600" stroke="0" extrusionOk="0">
                <a:moveTo>
                  <a:pt x="-1" y="0"/>
                </a:moveTo>
                <a:cubicBezTo>
                  <a:pt x="9816" y="0"/>
                  <a:pt x="18398" y="6619"/>
                  <a:pt x="20891" y="16114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4465" name="Text Box 17"/>
          <p:cNvSpPr txBox="1">
            <a:spLocks noChangeArrowheads="1"/>
          </p:cNvSpPr>
          <p:nvPr/>
        </p:nvSpPr>
        <p:spPr bwMode="auto">
          <a:xfrm>
            <a:off x="2700338" y="2636838"/>
            <a:ext cx="24479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/>
              <a:t>Increasing-cost </a:t>
            </a:r>
            <a:r>
              <a:rPr lang="en-US" dirty="0"/>
              <a:t>LR i</a:t>
            </a:r>
            <a:r>
              <a:rPr lang="en-US" dirty="0" smtClean="0"/>
              <a:t>ndustry supply curve</a:t>
            </a:r>
            <a:endParaRPr lang="en-US" dirty="0"/>
          </a:p>
        </p:txBody>
      </p:sp>
      <p:sp>
        <p:nvSpPr>
          <p:cNvPr id="104466" name="Arc 18"/>
          <p:cNvSpPr>
            <a:spLocks/>
          </p:cNvSpPr>
          <p:nvPr/>
        </p:nvSpPr>
        <p:spPr bwMode="auto">
          <a:xfrm rot="11730127" flipV="1">
            <a:off x="1979613" y="4437063"/>
            <a:ext cx="4187825" cy="1296987"/>
          </a:xfrm>
          <a:custGeom>
            <a:avLst/>
            <a:gdLst>
              <a:gd name="T0" fmla="*/ 0 w 20603"/>
              <a:gd name="T1" fmla="*/ 1618892 h 21600"/>
              <a:gd name="T2" fmla="*/ 851229024 w 20603"/>
              <a:gd name="T3" fmla="*/ 26442621 h 21600"/>
              <a:gd name="T4" fmla="*/ 181128546 w 20603"/>
              <a:gd name="T5" fmla="*/ 77878487 h 21600"/>
              <a:gd name="T6" fmla="*/ 0 60000 65536"/>
              <a:gd name="T7" fmla="*/ 0 60000 65536"/>
              <a:gd name="T8" fmla="*/ 0 60000 65536"/>
              <a:gd name="T9" fmla="*/ 0 w 20603"/>
              <a:gd name="T10" fmla="*/ 0 h 21600"/>
              <a:gd name="T11" fmla="*/ 20603 w 20603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0603" h="21600" fill="none" extrusionOk="0">
                <a:moveTo>
                  <a:pt x="0" y="449"/>
                </a:moveTo>
                <a:cubicBezTo>
                  <a:pt x="1442" y="150"/>
                  <a:pt x="2911" y="-1"/>
                  <a:pt x="4384" y="0"/>
                </a:cubicBezTo>
                <a:cubicBezTo>
                  <a:pt x="10593" y="0"/>
                  <a:pt x="16501" y="2672"/>
                  <a:pt x="20602" y="7334"/>
                </a:cubicBezTo>
              </a:path>
              <a:path w="20603" h="21600" stroke="0" extrusionOk="0">
                <a:moveTo>
                  <a:pt x="0" y="449"/>
                </a:moveTo>
                <a:cubicBezTo>
                  <a:pt x="1442" y="150"/>
                  <a:pt x="2911" y="-1"/>
                  <a:pt x="4384" y="0"/>
                </a:cubicBezTo>
                <a:cubicBezTo>
                  <a:pt x="10593" y="0"/>
                  <a:pt x="16501" y="2672"/>
                  <a:pt x="20602" y="7334"/>
                </a:cubicBezTo>
                <a:lnTo>
                  <a:pt x="4384" y="21600"/>
                </a:lnTo>
                <a:close/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4467" name="Text Box 19"/>
          <p:cNvSpPr txBox="1">
            <a:spLocks noChangeArrowheads="1"/>
          </p:cNvSpPr>
          <p:nvPr/>
        </p:nvSpPr>
        <p:spPr bwMode="auto">
          <a:xfrm>
            <a:off x="2339975" y="4508500"/>
            <a:ext cx="24479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/>
              <a:t>Decreasing-cost </a:t>
            </a:r>
            <a:r>
              <a:rPr lang="en-US" dirty="0"/>
              <a:t>LR i</a:t>
            </a:r>
            <a:r>
              <a:rPr lang="en-US" dirty="0" smtClean="0"/>
              <a:t>ndustry </a:t>
            </a:r>
            <a:r>
              <a:rPr lang="en-US" dirty="0"/>
              <a:t>s</a:t>
            </a:r>
            <a:r>
              <a:rPr lang="en-US" dirty="0" smtClean="0"/>
              <a:t>upply curve</a:t>
            </a:r>
            <a:endParaRPr lang="en-US" dirty="0"/>
          </a:p>
        </p:txBody>
      </p:sp>
      <p:graphicFrame>
        <p:nvGraphicFramePr>
          <p:cNvPr id="17" name="Diagram 16"/>
          <p:cNvGraphicFramePr/>
          <p:nvPr>
            <p:extLst>
              <p:ext uri="{D42A27DB-BD31-4B8C-83A1-F6EECF244321}">
                <p14:modId xmlns:p14="http://schemas.microsoft.com/office/powerpoint/2010/main" val="2565008682"/>
              </p:ext>
            </p:extLst>
          </p:nvPr>
        </p:nvGraphicFramePr>
        <p:xfrm>
          <a:off x="539552" y="1484784"/>
          <a:ext cx="8064500" cy="1016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95536" y="6093296"/>
            <a:ext cx="7632848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CA" dirty="0" smtClean="0">
                <a:solidFill>
                  <a:schemeClr val="bg1"/>
                </a:solidFill>
              </a:rPr>
              <a:t>In terms of the firm’s LAC: additional suppliers cause it to shift up or down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3527" y="3646488"/>
            <a:ext cx="1368747" cy="175432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Think of input costs depending on the number of participants</a:t>
            </a:r>
            <a:endParaRPr lang="en-CA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04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104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104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104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64" grpId="0" animBg="1"/>
      <p:bldP spid="104465" grpId="0"/>
      <p:bldP spid="104466" grpId="0" animBg="1"/>
      <p:bldP spid="104467" grpId="0"/>
      <p:bldGraphic spid="17" grpId="0">
        <p:bldAsOne/>
      </p:bldGraphic>
      <p:bldP spid="2" grpId="0" animBg="1"/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Globalization and Technological Change</a:t>
            </a:r>
            <a:endParaRPr lang="en-US" dirty="0" smtClean="0"/>
          </a:p>
        </p:txBody>
      </p:sp>
      <p:sp>
        <p:nvSpPr>
          <p:cNvPr id="1946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3C943-CFDC-4F59-A05F-6A65D62E08E8}" type="slidenum">
              <a:rPr lang="en-US" smtClean="0"/>
              <a:pPr/>
              <a:t>21</a:t>
            </a:fld>
            <a:endParaRPr lang="en-US" smtClean="0"/>
          </a:p>
        </p:txBody>
      </p:sp>
      <p:sp>
        <p:nvSpPr>
          <p:cNvPr id="90115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265113" y="981075"/>
            <a:ext cx="8878887" cy="5472113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2000" dirty="0" smtClean="0"/>
              <a:t>The reduction in costs associated with globalization has effectively </a:t>
            </a:r>
            <a:r>
              <a:rPr lang="en-US" sz="2000" i="1" dirty="0" smtClean="0">
                <a:solidFill>
                  <a:srgbClr val="3E5D78"/>
                </a:solidFill>
              </a:rPr>
              <a:t>increased the minimum efficient scale </a:t>
            </a:r>
            <a:r>
              <a:rPr lang="en-US" sz="2000" dirty="0" smtClean="0"/>
              <a:t>for many industries</a:t>
            </a:r>
          </a:p>
          <a:p>
            <a:pPr marL="0" indent="0" eaLnBrk="1" hangingPunct="1">
              <a:buNone/>
              <a:defRPr/>
            </a:pPr>
            <a:endParaRPr lang="en-US" sz="2000" dirty="0" smtClean="0"/>
          </a:p>
          <a:p>
            <a:pPr eaLnBrk="1" hangingPunct="1">
              <a:defRPr/>
            </a:pPr>
            <a:r>
              <a:rPr lang="en-US" sz="2000" dirty="0" smtClean="0"/>
              <a:t>Globalization has also eliminated many traditional industries</a:t>
            </a:r>
          </a:p>
          <a:p>
            <a:pPr marL="0" indent="0" eaLnBrk="1" hangingPunct="1">
              <a:buNone/>
              <a:defRPr/>
            </a:pPr>
            <a:endParaRPr lang="en-US" sz="2000" dirty="0" smtClean="0"/>
          </a:p>
          <a:p>
            <a:pPr eaLnBrk="1" hangingPunct="1">
              <a:defRPr/>
            </a:pPr>
            <a:r>
              <a:rPr lang="en-US" sz="2000" dirty="0" smtClean="0"/>
              <a:t>Globalization also reduces the </a:t>
            </a:r>
            <a:r>
              <a:rPr lang="en-US" sz="2000" i="1" dirty="0" smtClean="0">
                <a:solidFill>
                  <a:srgbClr val="3E5D78"/>
                </a:solidFill>
              </a:rPr>
              <a:t>cost of components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005064"/>
            <a:ext cx="2250494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0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01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01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5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Efficient Resource Allocation under Perfect Competition</a:t>
            </a:r>
            <a:endParaRPr lang="en-US" dirty="0" smtClean="0"/>
          </a:p>
        </p:txBody>
      </p:sp>
      <p:sp>
        <p:nvSpPr>
          <p:cNvPr id="2048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49601-4D85-4490-84B0-48710950F0CD}" type="slidenum">
              <a:rPr lang="en-US" smtClean="0"/>
              <a:pPr/>
              <a:t>22</a:t>
            </a:fld>
            <a:endParaRPr lang="en-US" smtClean="0"/>
          </a:p>
        </p:txBody>
      </p:sp>
      <p:sp>
        <p:nvSpPr>
          <p:cNvPr id="91139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79512" y="980728"/>
            <a:ext cx="8784976" cy="3679825"/>
          </a:xfrm>
        </p:spPr>
        <p:txBody>
          <a:bodyPr>
            <a:normAutofit/>
          </a:bodyPr>
          <a:lstStyle/>
          <a:p>
            <a:pPr eaLnBrk="1" hangingPunct="1"/>
            <a:r>
              <a:rPr lang="en-US" sz="2000" dirty="0" smtClean="0"/>
              <a:t>Perfect Competition may represent an </a:t>
            </a:r>
            <a:r>
              <a:rPr lang="en-US" sz="2000" i="1" dirty="0" smtClean="0">
                <a:solidFill>
                  <a:srgbClr val="3E5D78"/>
                </a:solidFill>
              </a:rPr>
              <a:t>efficient market structure</a:t>
            </a:r>
          </a:p>
          <a:p>
            <a:pPr marL="0" indent="0" eaLnBrk="1" hangingPunct="1">
              <a:buNone/>
            </a:pPr>
            <a:endParaRPr lang="en-US" sz="2000" i="1" dirty="0" smtClean="0">
              <a:solidFill>
                <a:srgbClr val="3E5D78"/>
              </a:solidFill>
            </a:endParaRPr>
          </a:p>
          <a:p>
            <a:pPr lvl="1"/>
            <a:r>
              <a:rPr lang="en-US" dirty="0" smtClean="0"/>
              <a:t>It results in resources being used up to the point where the demand and supply values are equal</a:t>
            </a:r>
          </a:p>
          <a:p>
            <a:pPr marL="274320" lvl="1" indent="0">
              <a:buNone/>
            </a:pPr>
            <a:endParaRPr lang="en-US" dirty="0" smtClean="0"/>
          </a:p>
          <a:p>
            <a:pPr lvl="1"/>
            <a:r>
              <a:rPr lang="en-US" dirty="0" smtClean="0"/>
              <a:t>If these curves represent true costs and benefits then the equilibrium is efficient</a:t>
            </a:r>
          </a:p>
          <a:p>
            <a:pPr marL="274320" lvl="1" indent="0">
              <a:buNone/>
            </a:pPr>
            <a:endParaRPr lang="en-US" dirty="0" smtClean="0"/>
          </a:p>
          <a:p>
            <a:pPr lvl="1"/>
            <a:r>
              <a:rPr lang="en-US" dirty="0" smtClean="0"/>
              <a:t>If it is efficient it maximizes the sum of consumer and producer surpluses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1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1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1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911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39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Chapter Summary</a:t>
            </a:r>
            <a:endParaRPr lang="en-US" dirty="0" smtClean="0"/>
          </a:p>
        </p:txBody>
      </p:sp>
      <p:sp>
        <p:nvSpPr>
          <p:cNvPr id="2150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8260-62BD-4709-A275-285B01B3A7FE}" type="slidenum">
              <a:rPr lang="en-US" smtClean="0"/>
              <a:pPr/>
              <a:t>23</a:t>
            </a:fld>
            <a:endParaRPr lang="en-US" smtClean="0"/>
          </a:p>
        </p:txBody>
      </p:sp>
      <p:sp>
        <p:nvSpPr>
          <p:cNvPr id="66563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79263" y="981075"/>
            <a:ext cx="8785225" cy="4876800"/>
          </a:xfrm>
        </p:spPr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en-US" sz="2000" dirty="0" smtClean="0"/>
              <a:t>In a competitive market, each buyer and seller is a </a:t>
            </a:r>
            <a:r>
              <a:rPr lang="en-US" sz="2000" b="1" i="1" dirty="0" smtClean="0">
                <a:solidFill>
                  <a:srgbClr val="3E5D78"/>
                </a:solidFill>
              </a:rPr>
              <a:t>price taker</a:t>
            </a:r>
            <a:r>
              <a:rPr lang="en-US" sz="2000" dirty="0" smtClean="0"/>
              <a:t>, for a homogeneous product</a:t>
            </a:r>
          </a:p>
          <a:p>
            <a:pPr marL="0" indent="0" eaLnBrk="1" hangingPunct="1">
              <a:buNone/>
              <a:defRPr/>
            </a:pPr>
            <a:endParaRPr lang="en-US" sz="2000" dirty="0" smtClean="0"/>
          </a:p>
          <a:p>
            <a:pPr eaLnBrk="1" hangingPunct="1">
              <a:defRPr/>
            </a:pPr>
            <a:r>
              <a:rPr lang="en-US" sz="2000" dirty="0" smtClean="0"/>
              <a:t>There must be </a:t>
            </a:r>
            <a:r>
              <a:rPr lang="en-US" sz="2000" i="1" dirty="0" smtClean="0">
                <a:solidFill>
                  <a:srgbClr val="3E5D78"/>
                </a:solidFill>
              </a:rPr>
              <a:t>free entry &amp; exit, full information and very many participants</a:t>
            </a:r>
          </a:p>
          <a:p>
            <a:pPr marL="0" indent="0" eaLnBrk="1" hangingPunct="1">
              <a:buNone/>
              <a:defRPr/>
            </a:pPr>
            <a:endParaRPr lang="en-US" sz="2000" i="1" dirty="0" smtClean="0">
              <a:solidFill>
                <a:srgbClr val="3E5D78"/>
              </a:solidFill>
            </a:endParaRPr>
          </a:p>
          <a:p>
            <a:pPr eaLnBrk="1" hangingPunct="1">
              <a:defRPr/>
            </a:pPr>
            <a:r>
              <a:rPr lang="en-US" sz="2000" dirty="0" smtClean="0"/>
              <a:t>For a competitive firm, </a:t>
            </a:r>
            <a:r>
              <a:rPr lang="en-US" sz="2000" i="1" dirty="0" smtClean="0">
                <a:solidFill>
                  <a:srgbClr val="3E5D78"/>
                </a:solidFill>
              </a:rPr>
              <a:t>price is equal to its marginal revenue</a:t>
            </a:r>
          </a:p>
          <a:p>
            <a:pPr marL="0" indent="0" eaLnBrk="1" hangingPunct="1">
              <a:buNone/>
              <a:defRPr/>
            </a:pPr>
            <a:endParaRPr lang="en-US" sz="2000" i="1" dirty="0" smtClean="0">
              <a:solidFill>
                <a:srgbClr val="3E5D78"/>
              </a:solidFill>
            </a:endParaRPr>
          </a:p>
          <a:p>
            <a:pPr eaLnBrk="1" hangingPunct="1">
              <a:defRPr/>
            </a:pPr>
            <a:r>
              <a:rPr lang="en-US" sz="2000" i="1" dirty="0" smtClean="0"/>
              <a:t>Profit maximization</a:t>
            </a:r>
            <a:r>
              <a:rPr lang="en-US" sz="2000" dirty="0" smtClean="0"/>
              <a:t> dictates an output where </a:t>
            </a:r>
            <a:r>
              <a:rPr lang="en-US" sz="2000" i="1" dirty="0" smtClean="0">
                <a:solidFill>
                  <a:srgbClr val="3E5D78"/>
                </a:solidFill>
              </a:rPr>
              <a:t>MC = MR</a:t>
            </a:r>
          </a:p>
          <a:p>
            <a:pPr marL="0" indent="0" eaLnBrk="1" hangingPunct="1">
              <a:buNone/>
              <a:defRPr/>
            </a:pPr>
            <a:endParaRPr lang="en-US" sz="2000" i="1" dirty="0" smtClean="0">
              <a:solidFill>
                <a:srgbClr val="3E5D78"/>
              </a:solidFill>
            </a:endParaRPr>
          </a:p>
          <a:p>
            <a:pPr eaLnBrk="1" hangingPunct="1">
              <a:defRPr/>
            </a:pPr>
            <a:r>
              <a:rPr lang="en-US" sz="2000" dirty="0" smtClean="0"/>
              <a:t>A firm’s </a:t>
            </a:r>
            <a:r>
              <a:rPr lang="en-US" sz="2000" b="1" i="1" dirty="0" smtClean="0">
                <a:solidFill>
                  <a:srgbClr val="3E5D78"/>
                </a:solidFill>
              </a:rPr>
              <a:t>supply curve</a:t>
            </a:r>
            <a:r>
              <a:rPr lang="en-US" sz="2000" b="1" i="1" dirty="0" smtClean="0">
                <a:solidFill>
                  <a:schemeClr val="accent1"/>
                </a:solidFill>
              </a:rPr>
              <a:t> </a:t>
            </a:r>
            <a:r>
              <a:rPr lang="en-US" sz="2000" dirty="0" smtClean="0"/>
              <a:t>is that part of its </a:t>
            </a:r>
            <a:r>
              <a:rPr lang="en-US" sz="2000" i="1" dirty="0" smtClean="0">
                <a:solidFill>
                  <a:srgbClr val="3E5D78"/>
                </a:solidFill>
              </a:rPr>
              <a:t>marginal cost curve </a:t>
            </a:r>
            <a:r>
              <a:rPr lang="en-US" sz="2000" dirty="0" smtClean="0">
                <a:solidFill>
                  <a:srgbClr val="3E5D78"/>
                </a:solidFill>
              </a:rPr>
              <a:t>above the </a:t>
            </a:r>
            <a:r>
              <a:rPr lang="en-US" sz="2000" i="1" dirty="0" smtClean="0">
                <a:solidFill>
                  <a:srgbClr val="3E5D78"/>
                </a:solidFill>
              </a:rPr>
              <a:t>minimum point of its AVC</a:t>
            </a:r>
            <a:r>
              <a:rPr lang="en-US" sz="2000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smtClean="0"/>
              <a:t>curve</a:t>
            </a:r>
          </a:p>
          <a:p>
            <a:pPr marL="0" indent="0" eaLnBrk="1" hangingPunct="1">
              <a:buNone/>
              <a:defRPr/>
            </a:pPr>
            <a:endParaRPr lang="en-US" sz="2000" dirty="0" smtClean="0"/>
          </a:p>
          <a:p>
            <a:pPr eaLnBrk="1" hangingPunct="1">
              <a:defRPr/>
            </a:pPr>
            <a:r>
              <a:rPr lang="en-US" sz="2000" dirty="0" smtClean="0"/>
              <a:t>The </a:t>
            </a:r>
            <a:r>
              <a:rPr lang="en-US" sz="2000" i="1" dirty="0" smtClean="0">
                <a:solidFill>
                  <a:srgbClr val="3E5D78"/>
                </a:solidFill>
              </a:rPr>
              <a:t>industry supply curve</a:t>
            </a:r>
            <a:r>
              <a:rPr lang="en-US" sz="2000" dirty="0" smtClean="0"/>
              <a:t> in the short run is the </a:t>
            </a:r>
            <a:r>
              <a:rPr lang="en-US" sz="2000" i="1" dirty="0" smtClean="0">
                <a:solidFill>
                  <a:srgbClr val="3E5D78"/>
                </a:solidFill>
              </a:rPr>
              <a:t>horizontal sum</a:t>
            </a:r>
            <a:r>
              <a:rPr lang="en-US" sz="2000" dirty="0" smtClean="0">
                <a:solidFill>
                  <a:srgbClr val="3E5D78"/>
                </a:solidFill>
              </a:rPr>
              <a:t> of the supply curves of the firms</a:t>
            </a:r>
            <a:r>
              <a:rPr lang="en-US" sz="2000" dirty="0" smtClean="0"/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Chapter Summary</a:t>
            </a:r>
            <a:endParaRPr lang="en-US" dirty="0" smtClean="0"/>
          </a:p>
        </p:txBody>
      </p:sp>
      <p:sp>
        <p:nvSpPr>
          <p:cNvPr id="2253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CA12C-CA60-4D99-8230-004982027DC2}" type="slidenum">
              <a:rPr lang="en-US" smtClean="0"/>
              <a:pPr/>
              <a:t>24</a:t>
            </a:fld>
            <a:endParaRPr lang="en-US" smtClean="0"/>
          </a:p>
        </p:txBody>
      </p:sp>
      <p:sp>
        <p:nvSpPr>
          <p:cNvPr id="67587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79512" y="980728"/>
            <a:ext cx="8856984" cy="4525962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2000" dirty="0" smtClean="0"/>
              <a:t>A </a:t>
            </a:r>
            <a:r>
              <a:rPr lang="en-US" sz="2000" b="1" i="1" dirty="0" smtClean="0">
                <a:solidFill>
                  <a:srgbClr val="3E5D78"/>
                </a:solidFill>
              </a:rPr>
              <a:t>long-run equilibrium </a:t>
            </a:r>
            <a:r>
              <a:rPr lang="en-US" sz="2000" dirty="0" smtClean="0"/>
              <a:t>in a competitive industry requires a </a:t>
            </a:r>
            <a:r>
              <a:rPr lang="en-US" sz="2000" i="1" dirty="0" smtClean="0">
                <a:solidFill>
                  <a:srgbClr val="3E5D78"/>
                </a:solidFill>
              </a:rPr>
              <a:t>price equal to the minimum point of a firm’s long-run ATC</a:t>
            </a:r>
            <a:r>
              <a:rPr lang="en-US" sz="2000" dirty="0" smtClean="0">
                <a:solidFill>
                  <a:srgbClr val="3E5D78"/>
                </a:solidFill>
              </a:rPr>
              <a:t> </a:t>
            </a:r>
            <a:r>
              <a:rPr lang="en-US" sz="2000" dirty="0" smtClean="0"/>
              <a:t>- its breakeven point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en-US" sz="2000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en-US" sz="2000" dirty="0" smtClean="0"/>
              <a:t>All firms must produce using such a plant size, otherwise they cannot compete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en-US" sz="2000" dirty="0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sz="2000" dirty="0" smtClean="0"/>
              <a:t>In the long run, </a:t>
            </a:r>
            <a:r>
              <a:rPr lang="en-US" sz="2000" i="1" dirty="0" smtClean="0">
                <a:solidFill>
                  <a:srgbClr val="3E5D78"/>
                </a:solidFill>
              </a:rPr>
              <a:t>shifts in demand</a:t>
            </a:r>
            <a:r>
              <a:rPr lang="en-US" sz="2000" dirty="0" smtClean="0">
                <a:solidFill>
                  <a:srgbClr val="3E5D78"/>
                </a:solidFill>
              </a:rPr>
              <a:t> </a:t>
            </a:r>
            <a:r>
              <a:rPr lang="en-US" sz="2000" dirty="0" smtClean="0"/>
              <a:t>are met by </a:t>
            </a:r>
            <a:r>
              <a:rPr lang="en-US" sz="2000" i="1" dirty="0" smtClean="0"/>
              <a:t>changes in</a:t>
            </a:r>
            <a:r>
              <a:rPr lang="en-US" sz="2000" dirty="0" smtClean="0"/>
              <a:t> </a:t>
            </a:r>
            <a:r>
              <a:rPr lang="en-US" sz="2000" i="1" dirty="0" smtClean="0">
                <a:solidFill>
                  <a:srgbClr val="3E5D78"/>
                </a:solidFill>
              </a:rPr>
              <a:t>the number of firms</a:t>
            </a:r>
            <a:r>
              <a:rPr lang="en-US" sz="2000" dirty="0" smtClean="0">
                <a:solidFill>
                  <a:srgbClr val="3E5D78"/>
                </a:solidFill>
              </a:rPr>
              <a:t> </a:t>
            </a:r>
            <a:r>
              <a:rPr lang="en-US" sz="2000" dirty="0" smtClean="0"/>
              <a:t>in an industry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en-US" sz="2000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en-US" sz="2000" dirty="0" smtClean="0">
                <a:solidFill>
                  <a:srgbClr val="3E5D78"/>
                </a:solidFill>
              </a:rPr>
              <a:t>Increasing and decreasing cost industries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en-US" sz="2000" dirty="0" smtClean="0">
              <a:solidFill>
                <a:srgbClr val="3E5D78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sz="2000" b="1" i="1" dirty="0" smtClean="0">
                <a:solidFill>
                  <a:srgbClr val="3E5D78"/>
                </a:solidFill>
              </a:rPr>
              <a:t>Technological change</a:t>
            </a:r>
            <a:r>
              <a:rPr lang="en-US" sz="2000" b="1" i="1" dirty="0" smtClean="0">
                <a:solidFill>
                  <a:schemeClr val="accent1"/>
                </a:solidFill>
              </a:rPr>
              <a:t> </a:t>
            </a:r>
            <a:r>
              <a:rPr lang="en-US" sz="2000" dirty="0" smtClean="0"/>
              <a:t>and </a:t>
            </a:r>
            <a:r>
              <a:rPr lang="en-US" sz="2000" b="1" i="1" dirty="0" smtClean="0">
                <a:solidFill>
                  <a:srgbClr val="3E5D78"/>
                </a:solidFill>
              </a:rPr>
              <a:t>globalization</a:t>
            </a:r>
            <a:r>
              <a:rPr lang="en-US" sz="2000" i="1" dirty="0" smtClean="0"/>
              <a:t> </a:t>
            </a:r>
            <a:r>
              <a:rPr lang="en-US" sz="2000" dirty="0" smtClean="0"/>
              <a:t>have resulted in reduced supplier costs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en-US" sz="2000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en-US" sz="2000" dirty="0" smtClean="0"/>
              <a:t>Perfect competition can result in an </a:t>
            </a:r>
            <a:r>
              <a:rPr lang="en-US" sz="2000" i="1" dirty="0" smtClean="0">
                <a:solidFill>
                  <a:srgbClr val="3E5D78"/>
                </a:solidFill>
              </a:rPr>
              <a:t>efficient resource allocation</a:t>
            </a:r>
            <a:r>
              <a:rPr lang="en-US" sz="2000" dirty="0" smtClean="0"/>
              <a:t>, provided private costs reflect social costs</a:t>
            </a:r>
            <a:endParaRPr lang="en-US" sz="2000" dirty="0" smtClean="0">
              <a:solidFill>
                <a:srgbClr val="3E5D78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7" grpId="0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-28pt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Theme-28pt</Template>
  <TotalTime>1516</TotalTime>
  <Words>1567</Words>
  <Application>Microsoft Macintosh PowerPoint</Application>
  <PresentationFormat>On-screen Show (4:3)</PresentationFormat>
  <Paragraphs>348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Theme-28pt</vt:lpstr>
      <vt:lpstr>Chapter 9 Perfect Competition</vt:lpstr>
      <vt:lpstr>Learning Outcomes</vt:lpstr>
      <vt:lpstr>The Perfectly Competitive Market Place</vt:lpstr>
      <vt:lpstr>Critical Feature of Competition</vt:lpstr>
      <vt:lpstr>Critical Feature (Cont’d)</vt:lpstr>
      <vt:lpstr>The Competitive Firm’s Optimal Output</vt:lpstr>
      <vt:lpstr>Firm’s Supply Decision</vt:lpstr>
      <vt:lpstr>Short-Run Supply for the Competitive Firm</vt:lpstr>
      <vt:lpstr>Life and Death in the Short Run: Sunk Costs</vt:lpstr>
      <vt:lpstr>Snowboard Profit Maximization</vt:lpstr>
      <vt:lpstr>Industry Supply in the Short Run</vt:lpstr>
      <vt:lpstr>Industry Dynamics: Entry and Exit of Firms</vt:lpstr>
      <vt:lpstr>Industry Dynamics: Entry and Exit of Firms</vt:lpstr>
      <vt:lpstr>Market Equilibrium</vt:lpstr>
      <vt:lpstr>Firm’s Profit Maximizing Behavior</vt:lpstr>
      <vt:lpstr>Entry of Firms due to Supernormal Profits</vt:lpstr>
      <vt:lpstr>Short-run and Long-run Dynamics</vt:lpstr>
      <vt:lpstr>Long-run Industry Supply</vt:lpstr>
      <vt:lpstr>Long-Run Industry Supply</vt:lpstr>
      <vt:lpstr>Increasing and Decreasing Cost Industries</vt:lpstr>
      <vt:lpstr>Globalization and Technological Change</vt:lpstr>
      <vt:lpstr>Efficient Resource Allocation under Perfect Competition</vt:lpstr>
      <vt:lpstr>Chapter Summary</vt:lpstr>
      <vt:lpstr>Chapter Summary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9 - Perfect Competition</dc:title>
  <dc:creator>Amy Peng</dc:creator>
  <dc:description>Copyright McGraw-Hill Ryerson Ltd. 2007</dc:description>
  <cp:lastModifiedBy>Ryan Nichols</cp:lastModifiedBy>
  <cp:revision>178</cp:revision>
  <cp:lastPrinted>2013-06-21T16:01:11Z</cp:lastPrinted>
  <dcterms:created xsi:type="dcterms:W3CDTF">2007-01-12T20:47:53Z</dcterms:created>
  <dcterms:modified xsi:type="dcterms:W3CDTF">2014-11-03T16:47:21Z</dcterms:modified>
</cp:coreProperties>
</file>