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5"/>
  </p:notesMasterIdLst>
  <p:sldIdLst>
    <p:sldId id="345" r:id="rId2"/>
    <p:sldId id="325" r:id="rId3"/>
    <p:sldId id="261" r:id="rId4"/>
    <p:sldId id="276" r:id="rId5"/>
    <p:sldId id="321" r:id="rId6"/>
    <p:sldId id="329" r:id="rId7"/>
    <p:sldId id="330" r:id="rId8"/>
    <p:sldId id="331" r:id="rId9"/>
    <p:sldId id="332" r:id="rId10"/>
    <p:sldId id="333" r:id="rId11"/>
    <p:sldId id="334" r:id="rId12"/>
    <p:sldId id="335" r:id="rId13"/>
    <p:sldId id="336" r:id="rId14"/>
    <p:sldId id="337" r:id="rId15"/>
    <p:sldId id="338" r:id="rId16"/>
    <p:sldId id="339" r:id="rId17"/>
    <p:sldId id="340" r:id="rId18"/>
    <p:sldId id="341" r:id="rId19"/>
    <p:sldId id="342" r:id="rId20"/>
    <p:sldId id="343" r:id="rId21"/>
    <p:sldId id="344" r:id="rId22"/>
    <p:sldId id="327" r:id="rId23"/>
    <p:sldId id="328" r:id="rId2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00"/>
    <a:srgbClr val="AA4F37"/>
    <a:srgbClr val="F7983A"/>
    <a:srgbClr val="7073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4" d="100"/>
          <a:sy n="114" d="100"/>
        </p:scale>
        <p:origin x="-91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2832" y="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A575A64-C67B-40DE-8B08-CE74ED5BB379}" type="datetimeFigureOut">
              <a:rPr lang="en-CA"/>
              <a:pPr>
                <a:defRPr/>
              </a:pPr>
              <a:t>30/03/2016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CA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CA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F6DC379-AA6B-4BA1-A7DE-9318087A52A4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466665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CA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F6DC379-AA6B-4BA1-A7DE-9318087A52A4}" type="slidenum">
              <a:rPr lang="en-CA" smtClean="0"/>
              <a:pPr>
                <a:defRPr/>
              </a:pPr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162691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F6DC379-AA6B-4BA1-A7DE-9318087A52A4}" type="slidenum">
              <a:rPr lang="en-CA" smtClean="0"/>
              <a:pPr>
                <a:defRPr/>
              </a:pPr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559345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Op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print"/>
          <a:srcRect b="61755"/>
          <a:stretch>
            <a:fillRect/>
          </a:stretch>
        </p:blipFill>
        <p:spPr bwMode="auto">
          <a:xfrm>
            <a:off x="-117475" y="1444625"/>
            <a:ext cx="9261475" cy="541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>
            <a:spLocks noChangeArrowheads="1"/>
          </p:cNvSpPr>
          <p:nvPr userDrawn="1"/>
        </p:nvSpPr>
        <p:spPr bwMode="auto">
          <a:xfrm>
            <a:off x="-107950" y="-31750"/>
            <a:ext cx="9251950" cy="1538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defRPr/>
            </a:pPr>
            <a:r>
              <a:rPr lang="en-CA" altLang="en-US" sz="5400" b="1" smtClean="0">
                <a:solidFill>
                  <a:srgbClr val="70731F"/>
                </a:solidFill>
                <a:cs typeface="Arial" pitchFamily="34" charset="0"/>
              </a:rPr>
              <a:t>FINANCIAL ACCOUNTING</a:t>
            </a:r>
          </a:p>
          <a:p>
            <a:pPr algn="ctr">
              <a:defRPr/>
            </a:pPr>
            <a:r>
              <a:rPr lang="en-CA" altLang="en-US" sz="2400" b="1" i="1" smtClean="0">
                <a:solidFill>
                  <a:srgbClr val="70731F"/>
                </a:solidFill>
                <a:cs typeface="Arial" pitchFamily="34" charset="0"/>
              </a:rPr>
              <a:t>Tools for Business Decision-Making</a:t>
            </a:r>
          </a:p>
          <a:p>
            <a:pPr algn="ctr">
              <a:defRPr/>
            </a:pPr>
            <a:r>
              <a:rPr lang="en-CA" altLang="en-US" sz="1600" b="1" smtClean="0">
                <a:solidFill>
                  <a:srgbClr val="AA4F37"/>
                </a:solidFill>
                <a:cs typeface="Arial" pitchFamily="34" charset="0"/>
              </a:rPr>
              <a:t>KIMMEL </a:t>
            </a:r>
            <a:r>
              <a:rPr lang="en-CA" altLang="en-US" sz="1600" b="1" smtClean="0">
                <a:solidFill>
                  <a:srgbClr val="AA4F37"/>
                </a:solidFill>
                <a:cs typeface="Arial" pitchFamily="34" charset="0"/>
                <a:sym typeface="Symbol" pitchFamily="18" charset="2"/>
              </a:rPr>
              <a:t> WEYGANDT  KIESO  TRENHOLM  IRVINE</a:t>
            </a:r>
            <a:endParaRPr lang="en-CA" altLang="en-US" sz="1600" b="1" smtClean="0">
              <a:solidFill>
                <a:srgbClr val="AA4F37"/>
              </a:solidFill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896" y="1844824"/>
            <a:ext cx="9120104" cy="936104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1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59243"/>
          </a:xfr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073" y="1412776"/>
            <a:ext cx="8229600" cy="4525963"/>
          </a:xfrm>
        </p:spPr>
        <p:txBody>
          <a:bodyPr/>
          <a:lstStyle>
            <a:lvl2pPr>
              <a:defRPr>
                <a:solidFill>
                  <a:srgbClr val="AA4F37"/>
                </a:solidFill>
              </a:defRPr>
            </a:lvl2pPr>
            <a:lvl3pPr>
              <a:defRPr>
                <a:solidFill>
                  <a:srgbClr val="70731F"/>
                </a:solidFill>
              </a:defRPr>
            </a:lvl3pPr>
            <a:lvl4pPr>
              <a:defRPr>
                <a:solidFill>
                  <a:srgbClr val="F7983A"/>
                </a:solidFill>
              </a:defRPr>
            </a:lvl4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arning Objective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207159" y="1268760"/>
            <a:ext cx="8856984" cy="4176464"/>
          </a:xfrm>
        </p:spPr>
        <p:txBody>
          <a:bodyPr/>
          <a:lstStyle>
            <a:lvl2pPr marL="342900" marR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baseline="0"/>
            </a:lvl2pPr>
          </a:lstStyle>
          <a:p>
            <a:pPr lvl="1"/>
            <a:endParaRPr lang="en-CA" dirty="0" smtClean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-1" y="0"/>
            <a:ext cx="9144000" cy="1052735"/>
          </a:xfrm>
          <a:solidFill>
            <a:srgbClr val="F7983A"/>
          </a:solidFill>
        </p:spPr>
        <p:txBody>
          <a:bodyPr>
            <a:noAutofit/>
          </a:bodyPr>
          <a:lstStyle>
            <a:lvl1pPr algn="ctr">
              <a:defRPr sz="4000" b="1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CA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2_Bl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59243"/>
          </a:xfr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>
              <a:defRPr b="1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073" y="1412776"/>
            <a:ext cx="8229600" cy="4525963"/>
          </a:xfrm>
        </p:spPr>
        <p:txBody>
          <a:bodyPr/>
          <a:lstStyle>
            <a:lvl2pPr>
              <a:defRPr>
                <a:solidFill>
                  <a:srgbClr val="AA4F37"/>
                </a:solidFill>
              </a:defRPr>
            </a:lvl2pPr>
            <a:lvl3pPr>
              <a:defRPr>
                <a:solidFill>
                  <a:srgbClr val="70731F"/>
                </a:solidFill>
              </a:defRPr>
            </a:lvl3pPr>
            <a:lvl4pPr>
              <a:defRPr>
                <a:solidFill>
                  <a:srgbClr val="F7983A"/>
                </a:solidFill>
              </a:defRPr>
            </a:lvl4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2990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08104" y="1124744"/>
            <a:ext cx="3327765" cy="2808312"/>
          </a:xfrm>
          <a:ln w="76200">
            <a:solidFill>
              <a:srgbClr val="F7983A"/>
            </a:solidFill>
          </a:ln>
        </p:spPr>
        <p:txBody>
          <a:bodyPr/>
          <a:lstStyle>
            <a:lvl1pPr>
              <a:defRPr b="1"/>
            </a:lvl1pPr>
          </a:lstStyle>
          <a:p>
            <a:pPr lvl="0"/>
            <a:r>
              <a:rPr lang="en-US" smtClean="0"/>
              <a:t>Click to edit Master title style</a:t>
            </a:r>
            <a:endParaRPr lang="en-CA" dirty="0" smtClean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_Learning Objectives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print"/>
          <a:srcRect l="38872" r="48273"/>
          <a:stretch>
            <a:fillRect/>
          </a:stretch>
        </p:blipFill>
        <p:spPr bwMode="auto">
          <a:xfrm>
            <a:off x="0" y="0"/>
            <a:ext cx="971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>
            <a:spLocks noChangeArrowheads="1"/>
          </p:cNvSpPr>
          <p:nvPr userDrawn="1"/>
        </p:nvSpPr>
        <p:spPr bwMode="auto">
          <a:xfrm>
            <a:off x="996950" y="1481138"/>
            <a:ext cx="7005638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lvl="1">
              <a:defRPr/>
            </a:pPr>
            <a:r>
              <a:rPr lang="en-CA" altLang="en-US" sz="2400" smtClean="0">
                <a:cs typeface="Arial" pitchFamily="34" charset="0"/>
              </a:rPr>
              <a:t>After studying this chapter, students should be able to:</a:t>
            </a:r>
          </a:p>
          <a:p>
            <a:pPr>
              <a:defRPr/>
            </a:pPr>
            <a:endParaRPr lang="en-CA" altLang="en-US" smtClean="0">
              <a:cs typeface="Arial" pitchFamily="34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 userDrawn="1"/>
        </p:nvSpPr>
        <p:spPr bwMode="auto">
          <a:xfrm>
            <a:off x="971550" y="0"/>
            <a:ext cx="8172450" cy="584200"/>
          </a:xfrm>
          <a:prstGeom prst="rect">
            <a:avLst/>
          </a:prstGeom>
          <a:solidFill>
            <a:srgbClr val="F7983A"/>
          </a:solidFill>
          <a:ln w="76200">
            <a:solidFill>
              <a:srgbClr val="F7983A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CA" altLang="en-US" sz="3200" b="1" smtClean="0">
                <a:cs typeface="Arial" pitchFamily="34" charset="0"/>
              </a:rPr>
              <a:t>LEARNING OBJECTIVES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997194" y="1988840"/>
            <a:ext cx="7895286" cy="4608512"/>
          </a:xfrm>
        </p:spPr>
        <p:txBody>
          <a:bodyPr/>
          <a:lstStyle>
            <a:lvl2pPr marL="342900" marR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baseline="0"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971603" y="584775"/>
            <a:ext cx="8172397" cy="775491"/>
          </a:xfrm>
          <a:solidFill>
            <a:schemeClr val="bg1"/>
          </a:solidFill>
          <a:ln w="76200">
            <a:solidFill>
              <a:srgbClr val="F7983A"/>
            </a:solidFill>
          </a:ln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title style</a:t>
            </a:r>
            <a:endParaRPr lang="en-CA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print"/>
          <a:srcRect l="38872" r="48273"/>
          <a:stretch>
            <a:fillRect/>
          </a:stretch>
        </p:blipFill>
        <p:spPr bwMode="auto">
          <a:xfrm>
            <a:off x="0" y="0"/>
            <a:ext cx="971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5616" y="1412776"/>
            <a:ext cx="7848869" cy="4824536"/>
          </a:xfrm>
        </p:spPr>
        <p:txBody>
          <a:bodyPr/>
          <a:lstStyle>
            <a:lvl2pPr>
              <a:defRPr>
                <a:solidFill>
                  <a:srgbClr val="AA4F37"/>
                </a:solidFill>
              </a:defRPr>
            </a:lvl2pPr>
            <a:lvl3pPr>
              <a:defRPr>
                <a:solidFill>
                  <a:srgbClr val="70731F"/>
                </a:solidFill>
              </a:defRPr>
            </a:lvl3pPr>
            <a:lvl4pPr>
              <a:defRPr>
                <a:solidFill>
                  <a:srgbClr val="F7983A"/>
                </a:solidFill>
              </a:defRPr>
            </a:lvl4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3" y="0"/>
            <a:ext cx="8172397" cy="1143000"/>
          </a:xfrm>
          <a:ln w="76200">
            <a:solidFill>
              <a:srgbClr val="F7983A"/>
            </a:solidFill>
          </a:ln>
        </p:spPr>
        <p:txBody>
          <a:bodyPr>
            <a:normAutofit/>
          </a:bodyPr>
          <a:lstStyle>
            <a:lvl1pPr algn="l">
              <a:defRPr sz="3200" b="1" baseline="0"/>
            </a:lvl1pPr>
          </a:lstStyle>
          <a:p>
            <a:r>
              <a:rPr lang="en-US" smtClean="0"/>
              <a:t>Click to edit Master title style</a:t>
            </a:r>
            <a:endParaRPr lang="en-CA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ide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/>
          </p:cNvPicPr>
          <p:nvPr userDrawn="1"/>
        </p:nvPicPr>
        <p:blipFill>
          <a:blip r:embed="rId2" cstate="print"/>
          <a:srcRect l="38872" r="48273"/>
          <a:stretch>
            <a:fillRect/>
          </a:stretch>
        </p:blipFill>
        <p:spPr bwMode="auto">
          <a:xfrm>
            <a:off x="0" y="0"/>
            <a:ext cx="971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5617" y="1412776"/>
            <a:ext cx="3744416" cy="4824536"/>
          </a:xfrm>
        </p:spPr>
        <p:txBody>
          <a:bodyPr/>
          <a:lstStyle>
            <a:lvl2pPr>
              <a:defRPr>
                <a:solidFill>
                  <a:srgbClr val="AA4F37"/>
                </a:solidFill>
              </a:defRPr>
            </a:lvl2pPr>
            <a:lvl3pPr>
              <a:defRPr>
                <a:solidFill>
                  <a:srgbClr val="70731F"/>
                </a:solidFill>
              </a:defRPr>
            </a:lvl3pPr>
            <a:lvl4pPr>
              <a:defRPr>
                <a:solidFill>
                  <a:srgbClr val="F7983A"/>
                </a:solidFill>
              </a:defRPr>
            </a:lvl4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3" y="0"/>
            <a:ext cx="8172397" cy="1143000"/>
          </a:xfrm>
          <a:ln w="76200">
            <a:solidFill>
              <a:srgbClr val="F7983A"/>
            </a:solidFill>
          </a:ln>
        </p:spPr>
        <p:txBody>
          <a:bodyPr>
            <a:normAutofit/>
          </a:bodyPr>
          <a:lstStyle>
            <a:lvl1pPr algn="l">
              <a:defRPr sz="3200" b="1" baseline="0"/>
            </a:lvl1pPr>
          </a:lstStyle>
          <a:p>
            <a:r>
              <a:rPr lang="en-US" smtClean="0"/>
              <a:t>Click to edit Master title style</a:t>
            </a:r>
            <a:endParaRPr lang="en-CA" dirty="0"/>
          </a:p>
        </p:txBody>
      </p:sp>
      <p:sp>
        <p:nvSpPr>
          <p:cNvPr id="7" name="Content Placeholder 2"/>
          <p:cNvSpPr>
            <a:spLocks noGrp="1"/>
          </p:cNvSpPr>
          <p:nvPr>
            <p:ph idx="10"/>
          </p:nvPr>
        </p:nvSpPr>
        <p:spPr>
          <a:xfrm>
            <a:off x="5076056" y="1412776"/>
            <a:ext cx="3744416" cy="4824536"/>
          </a:xfrm>
        </p:spPr>
        <p:txBody>
          <a:bodyPr/>
          <a:lstStyle>
            <a:lvl2pPr>
              <a:defRPr>
                <a:solidFill>
                  <a:srgbClr val="AA4F37"/>
                </a:solidFill>
              </a:defRPr>
            </a:lvl2pPr>
            <a:lvl3pPr>
              <a:defRPr>
                <a:solidFill>
                  <a:srgbClr val="70731F"/>
                </a:solidFill>
              </a:defRPr>
            </a:lvl3pPr>
            <a:lvl4pPr>
              <a:defRPr>
                <a:solidFill>
                  <a:srgbClr val="F7983A"/>
                </a:solidFill>
              </a:defRPr>
            </a:lvl4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102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Chapter 13</a:t>
            </a:r>
          </a:p>
        </p:txBody>
      </p:sp>
      <p:sp>
        <p:nvSpPr>
          <p:cNvPr id="4" name="Rectangle 1029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769D6E-02B1-4E26-9120-D1342F43DE98}" type="slidenum">
              <a:rPr lang="en-CA" altLang="en-US"/>
              <a:pPr/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2908118392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Chapter 13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12BD019-DB14-4D20-AEFD-86FA534BF4D0}" type="slidenum">
              <a:rPr lang="en-CA" altLang="en-US"/>
              <a:pPr/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1382734532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685800" y="241617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18115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1219200" y="1600200"/>
            <a:ext cx="6400800" cy="4572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496431639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CA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CA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F3C1BA6-B795-4EB8-9C28-73818191FDF9}" type="datetimeFigureOut">
              <a:rPr lang="en-CA"/>
              <a:pPr>
                <a:defRPr/>
              </a:pPr>
              <a:t>30/03/2016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98930BF-5708-4C98-88BA-7C67E6FDE874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  <p:sldLayoutId id="2147483821" r:id="rId2"/>
    <p:sldLayoutId id="2147483822" r:id="rId3"/>
    <p:sldLayoutId id="2147483823" r:id="rId4"/>
    <p:sldLayoutId id="2147483824" r:id="rId5"/>
    <p:sldLayoutId id="2147483825" r:id="rId6"/>
    <p:sldLayoutId id="2147483826" r:id="rId7"/>
    <p:sldLayoutId id="2147483827" r:id="rId8"/>
    <p:sldLayoutId id="2147483828" r:id="rId9"/>
    <p:sldLayoutId id="2147483829" r:id="rId10"/>
    <p:sldLayoutId id="2147483830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2" name="Rectangle 1028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 dirty="0"/>
              <a:t>Cash Flow Statement</a:t>
            </a:r>
          </a:p>
        </p:txBody>
      </p:sp>
      <p:sp>
        <p:nvSpPr>
          <p:cNvPr id="7171" name="Rectangle 1029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fr-FR" b="1" smtClean="0"/>
              <a:t>Chapter 13</a:t>
            </a:r>
          </a:p>
          <a:p>
            <a:pPr eaLnBrk="1" hangingPunct="1">
              <a:lnSpc>
                <a:spcPct val="80000"/>
              </a:lnSpc>
            </a:pPr>
            <a:endParaRPr lang="en-US" altLang="fr-FR" sz="2000" smtClean="0"/>
          </a:p>
        </p:txBody>
      </p:sp>
    </p:spTree>
    <p:extLst>
      <p:ext uri="{BB962C8B-B14F-4D97-AF65-F5344CB8AC3E}">
        <p14:creationId xmlns:p14="http://schemas.microsoft.com/office/powerpoint/2010/main" val="927339027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6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Definition of Cash</a:t>
            </a:r>
            <a:endParaRPr lang="en-CA"/>
          </a:p>
        </p:txBody>
      </p:sp>
      <p:sp>
        <p:nvSpPr>
          <p:cNvPr id="9219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mtClean="0"/>
              <a:t>Chapter 13</a:t>
            </a:r>
          </a:p>
        </p:txBody>
      </p:sp>
      <p:sp>
        <p:nvSpPr>
          <p:cNvPr id="1024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EAFA886-683D-4939-A002-824CF3F6229A}" type="slidenum">
              <a:rPr lang="en-US" altLang="en-US"/>
              <a:pPr eaLnBrk="1" hangingPunct="1"/>
              <a:t>2</a:t>
            </a:fld>
            <a:endParaRPr lang="en-US" altLang="en-US"/>
          </a:p>
        </p:txBody>
      </p:sp>
      <p:sp>
        <p:nvSpPr>
          <p:cNvPr id="922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3400" y="1219200"/>
            <a:ext cx="8229600" cy="1600200"/>
          </a:xfrm>
        </p:spPr>
        <p:txBody>
          <a:bodyPr/>
          <a:lstStyle/>
          <a:p>
            <a:pPr eaLnBrk="1" hangingPunct="1"/>
            <a:r>
              <a:rPr lang="en-US" altLang="en-US" sz="2800" dirty="0" smtClean="0"/>
              <a:t>Cash may include cash equivalents: short-term, highly liquid investments that are readily converted to cash within a short period of time</a:t>
            </a:r>
          </a:p>
          <a:p>
            <a:pPr eaLnBrk="1" hangingPunct="1"/>
            <a:endParaRPr lang="en-US" altLang="en-US" dirty="0" smtClean="0"/>
          </a:p>
          <a:p>
            <a:pPr eaLnBrk="1" hangingPunct="1"/>
            <a:endParaRPr lang="en-CA" altLang="en-US" dirty="0" smtClean="0"/>
          </a:p>
        </p:txBody>
      </p:sp>
      <p:sp>
        <p:nvSpPr>
          <p:cNvPr id="9222" name="Rectangle 3"/>
          <p:cNvSpPr txBox="1">
            <a:spLocks noChangeArrowheads="1"/>
          </p:cNvSpPr>
          <p:nvPr/>
        </p:nvSpPr>
        <p:spPr bwMode="auto">
          <a:xfrm>
            <a:off x="533400" y="2605088"/>
            <a:ext cx="8305800" cy="216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FontTx/>
              <a:buChar char="•"/>
            </a:pPr>
            <a:r>
              <a:rPr lang="en-US" altLang="en-US" sz="2800"/>
              <a:t>Examples include:</a:t>
            </a:r>
          </a:p>
          <a:p>
            <a:pPr lvl="1" eaLnBrk="1" hangingPunct="1">
              <a:spcBef>
                <a:spcPct val="20000"/>
              </a:spcBef>
              <a:buFontTx/>
              <a:buChar char="–"/>
            </a:pPr>
            <a:r>
              <a:rPr lang="en-US" altLang="en-US" sz="2400"/>
              <a:t>Treasury bills</a:t>
            </a:r>
          </a:p>
          <a:p>
            <a:pPr lvl="1" eaLnBrk="1" hangingPunct="1">
              <a:spcBef>
                <a:spcPct val="20000"/>
              </a:spcBef>
              <a:buFontTx/>
              <a:buChar char="–"/>
            </a:pPr>
            <a:r>
              <a:rPr lang="en-US" altLang="en-US" sz="2400"/>
              <a:t>Money market funds</a:t>
            </a:r>
          </a:p>
          <a:p>
            <a:pPr lvl="1" eaLnBrk="1" hangingPunct="1">
              <a:spcBef>
                <a:spcPct val="20000"/>
              </a:spcBef>
              <a:buFontTx/>
              <a:buChar char="–"/>
            </a:pPr>
            <a:r>
              <a:rPr lang="en-US" altLang="en-US" sz="2400"/>
              <a:t>Short-term investments</a:t>
            </a:r>
          </a:p>
          <a:p>
            <a:pPr lvl="1" eaLnBrk="1" hangingPunct="1">
              <a:spcBef>
                <a:spcPct val="20000"/>
              </a:spcBef>
              <a:buFontTx/>
              <a:buChar char="–"/>
            </a:pPr>
            <a:r>
              <a:rPr lang="en-US" altLang="en-US" sz="2400"/>
              <a:t>Short-term debt</a:t>
            </a:r>
          </a:p>
          <a:p>
            <a:pPr eaLnBrk="1" hangingPunct="1">
              <a:spcBef>
                <a:spcPct val="20000"/>
              </a:spcBef>
              <a:buFontTx/>
              <a:buChar char="•"/>
            </a:pPr>
            <a:r>
              <a:rPr lang="en-CA" altLang="en-US" sz="2800"/>
              <a:t>Because the definition of “cash” varies, companies must clearly define cash if “cash equivalents” are included</a:t>
            </a:r>
            <a:endParaRPr lang="en-US" altLang="en-US" sz="2800"/>
          </a:p>
          <a:p>
            <a:pPr eaLnBrk="1" hangingPunct="1">
              <a:spcBef>
                <a:spcPct val="20000"/>
              </a:spcBef>
              <a:buFontTx/>
              <a:buChar char="•"/>
            </a:pPr>
            <a:endParaRPr lang="en-CA" altLang="en-US" sz="3200"/>
          </a:p>
        </p:txBody>
      </p:sp>
    </p:spTree>
    <p:extLst>
      <p:ext uri="{BB962C8B-B14F-4D97-AF65-F5344CB8AC3E}">
        <p14:creationId xmlns:p14="http://schemas.microsoft.com/office/powerpoint/2010/main" val="3855257644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  <a:ln w="9525">
            <a:noFill/>
            <a:miter lim="800000"/>
            <a:headEnd/>
            <a:tailEnd/>
          </a:ln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eaLnBrk="1" fontAlgn="auto" hangingPunct="1">
              <a:spcAft>
                <a:spcPts val="0"/>
              </a:spcAft>
            </a:pPr>
            <a:r>
              <a:rPr lang="en-US" dirty="0" smtClean="0">
                <a:solidFill>
                  <a:schemeClr val="tx1"/>
                </a:solidFill>
              </a:rPr>
              <a:t>Classification </a:t>
            </a:r>
            <a:r>
              <a:rPr lang="en-US" dirty="0">
                <a:solidFill>
                  <a:schemeClr val="tx1"/>
                </a:solidFill>
              </a:rPr>
              <a:t>of Cash Flows</a:t>
            </a:r>
            <a:endParaRPr lang="en-CA" dirty="0">
              <a:solidFill>
                <a:schemeClr val="tx1"/>
              </a:solidFill>
            </a:endParaRPr>
          </a:p>
        </p:txBody>
      </p:sp>
      <p:sp>
        <p:nvSpPr>
          <p:cNvPr id="14341" name="Content Placeholder 2"/>
          <p:cNvSpPr>
            <a:spLocks noGrp="1"/>
          </p:cNvSpPr>
          <p:nvPr>
            <p:ph idx="1"/>
          </p:nvPr>
        </p:nvSpPr>
        <p:spPr>
          <a:xfrm>
            <a:off x="441325" y="1556792"/>
            <a:ext cx="8229600" cy="4824536"/>
          </a:xfrm>
        </p:spPr>
        <p:txBody>
          <a:bodyPr/>
          <a:lstStyle/>
          <a:p>
            <a:pPr eaLnBrk="1" hangingPunct="1"/>
            <a:r>
              <a:rPr lang="en-US" dirty="0" smtClean="0"/>
              <a:t>Cash receipts and payments are classified into three categories:</a:t>
            </a:r>
          </a:p>
          <a:p>
            <a:pPr lvl="1" eaLnBrk="1" hangingPunct="1"/>
            <a:r>
              <a:rPr lang="en-US" dirty="0" smtClean="0"/>
              <a:t>Operating activities</a:t>
            </a:r>
          </a:p>
          <a:p>
            <a:pPr lvl="1" eaLnBrk="1" hangingPunct="1"/>
            <a:r>
              <a:rPr lang="en-US" dirty="0" smtClean="0"/>
              <a:t>Investing activities</a:t>
            </a:r>
          </a:p>
          <a:p>
            <a:pPr lvl="1" eaLnBrk="1" hangingPunct="1"/>
            <a:r>
              <a:rPr lang="en-US" dirty="0" smtClean="0"/>
              <a:t>Financing activities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  <a:ln w="9525">
            <a:noFill/>
            <a:miter lim="800000"/>
            <a:headEnd/>
            <a:tailEnd/>
          </a:ln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eaLnBrk="1" fontAlgn="auto" hangingPunct="1">
              <a:spcAft>
                <a:spcPts val="0"/>
              </a:spcAft>
            </a:pPr>
            <a:r>
              <a:rPr lang="en-CA" dirty="0">
                <a:solidFill>
                  <a:schemeClr val="tx1"/>
                </a:solidFill>
              </a:rPr>
              <a:t>Significant Noncash Activities</a:t>
            </a:r>
          </a:p>
        </p:txBody>
      </p:sp>
      <p:sp>
        <p:nvSpPr>
          <p:cNvPr id="20485" name="Content Placeholder 2"/>
          <p:cNvSpPr>
            <a:spLocks noGrp="1"/>
          </p:cNvSpPr>
          <p:nvPr>
            <p:ph idx="1"/>
          </p:nvPr>
        </p:nvSpPr>
        <p:spPr>
          <a:xfrm>
            <a:off x="441325" y="1412875"/>
            <a:ext cx="8229600" cy="719981"/>
          </a:xfrm>
        </p:spPr>
        <p:txBody>
          <a:bodyPr/>
          <a:lstStyle/>
          <a:p>
            <a:pPr eaLnBrk="1" hangingPunct="1"/>
            <a:r>
              <a:rPr lang="en-US" dirty="0"/>
              <a:t>If it does not affect cash, do NOT report in statement of cash flows</a:t>
            </a:r>
          </a:p>
          <a:p>
            <a:pPr eaLnBrk="1" hangingPunct="1"/>
            <a:r>
              <a:rPr lang="en-US" dirty="0"/>
              <a:t>Report in separate note </a:t>
            </a:r>
            <a:r>
              <a:rPr lang="en-US" dirty="0" smtClean="0"/>
              <a:t>to </a:t>
            </a:r>
            <a:r>
              <a:rPr lang="en-US" dirty="0"/>
              <a:t>the financial statements</a:t>
            </a:r>
          </a:p>
          <a:p>
            <a:pPr eaLnBrk="1" hangingPunct="1"/>
            <a:r>
              <a:rPr lang="en-US" dirty="0"/>
              <a:t>Examples:</a:t>
            </a:r>
          </a:p>
          <a:p>
            <a:pPr lvl="1" eaLnBrk="1" hangingPunct="1"/>
            <a:r>
              <a:rPr lang="en-US" dirty="0"/>
              <a:t>Issue of debt to purchase assets</a:t>
            </a:r>
          </a:p>
          <a:p>
            <a:pPr lvl="1" eaLnBrk="1" hangingPunct="1"/>
            <a:r>
              <a:rPr lang="en-US" dirty="0"/>
              <a:t>Issue of shares to purchase assets</a:t>
            </a:r>
          </a:p>
          <a:p>
            <a:pPr lvl="1" eaLnBrk="1" hangingPunct="1"/>
            <a:r>
              <a:rPr lang="en-US" dirty="0"/>
              <a:t>Conversion of debt </a:t>
            </a:r>
            <a:r>
              <a:rPr lang="en-US" dirty="0" smtClean="0"/>
              <a:t>into </a:t>
            </a:r>
            <a:r>
              <a:rPr lang="en-US" dirty="0"/>
              <a:t>equity</a:t>
            </a:r>
          </a:p>
          <a:p>
            <a:pPr lvl="1" eaLnBrk="1" hangingPunct="1"/>
            <a:r>
              <a:rPr lang="en-US" dirty="0"/>
              <a:t>Exchange of property, plant, and equipment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mtClean="0"/>
              <a:t>Chapter 13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A1CA354-4F8E-4258-AB19-440D95142994}" type="slidenum">
              <a:rPr lang="en-US" altLang="en-US"/>
              <a:pPr eaLnBrk="1" hangingPunct="1"/>
              <a:t>5</a:t>
            </a:fld>
            <a:endParaRPr lang="en-US" altLang="en-US"/>
          </a:p>
        </p:txBody>
      </p:sp>
      <p:pic>
        <p:nvPicPr>
          <p:cNvPr id="16389" name="Picture 1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072"/>
          <a:stretch/>
        </p:blipFill>
        <p:spPr bwMode="auto">
          <a:xfrm>
            <a:off x="611560" y="476672"/>
            <a:ext cx="8543303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3568" y="5423443"/>
            <a:ext cx="62914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Classify each one as Operating, investing or financing cash flows.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19578421"/>
      </p:ext>
    </p:extLst>
  </p:cSld>
  <p:clrMapOvr>
    <a:masterClrMapping/>
  </p:clrMapOvr>
  <p:transition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2776"/>
          </a:xfrm>
          <a:noFill/>
          <a:ln/>
          <a:extLst/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dirty="0"/>
              <a:t>Format of Cash Flow Statement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8" y="1340769"/>
            <a:ext cx="9030998" cy="4654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8104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Content Placeholder 2"/>
          <p:cNvSpPr>
            <a:spLocks noGrp="1"/>
          </p:cNvSpPr>
          <p:nvPr>
            <p:ph idx="1"/>
          </p:nvPr>
        </p:nvSpPr>
        <p:spPr>
          <a:xfrm>
            <a:off x="323528" y="1484784"/>
            <a:ext cx="8568952" cy="5373216"/>
          </a:xfrm>
        </p:spPr>
        <p:txBody>
          <a:bodyPr>
            <a:normAutofit lnSpcReduction="10000"/>
          </a:bodyPr>
          <a:lstStyle/>
          <a:p>
            <a:pPr marL="342000" indent="-342000" eaLnBrk="1" hangingPunct="1"/>
            <a:r>
              <a:rPr lang="en-US" dirty="0"/>
              <a:t>Determine the net cash provided (used) by operating activities by converting profit from an accrual basis to a cash basis</a:t>
            </a:r>
          </a:p>
          <a:p>
            <a:pPr eaLnBrk="1" hangingPunct="1"/>
            <a:r>
              <a:rPr lang="en-US" dirty="0"/>
              <a:t>Conversion may be done by either the</a:t>
            </a:r>
            <a:r>
              <a:rPr lang="en-US" dirty="0">
                <a:solidFill>
                  <a:srgbClr val="AA4F37"/>
                </a:solidFill>
              </a:rPr>
              <a:t> </a:t>
            </a:r>
            <a:r>
              <a:rPr lang="en-US" b="1" dirty="0">
                <a:solidFill>
                  <a:srgbClr val="AA4F37"/>
                </a:solidFill>
              </a:rPr>
              <a:t>indirect method </a:t>
            </a:r>
            <a:r>
              <a:rPr lang="en-US" dirty="0"/>
              <a:t>or the </a:t>
            </a:r>
            <a:r>
              <a:rPr lang="en-US" b="1" dirty="0">
                <a:solidFill>
                  <a:srgbClr val="AA4F37"/>
                </a:solidFill>
              </a:rPr>
              <a:t>direct method</a:t>
            </a:r>
          </a:p>
          <a:p>
            <a:pPr lvl="1" eaLnBrk="1" hangingPunct="1"/>
            <a:r>
              <a:rPr lang="en-US" dirty="0"/>
              <a:t>Both methods arrive at the same amount of net cash provided </a:t>
            </a:r>
            <a:r>
              <a:rPr lang="en-US" dirty="0" smtClean="0"/>
              <a:t>(used) by operating activities</a:t>
            </a:r>
          </a:p>
          <a:p>
            <a:pPr eaLnBrk="1" hangingPunct="1"/>
            <a:r>
              <a:rPr lang="en-US" dirty="0"/>
              <a:t>Most companies </a:t>
            </a:r>
            <a:r>
              <a:rPr lang="en-US" dirty="0" err="1"/>
              <a:t>favour</a:t>
            </a:r>
            <a:r>
              <a:rPr lang="en-US" dirty="0"/>
              <a:t> the indirect method for the following reasons</a:t>
            </a:r>
          </a:p>
          <a:p>
            <a:pPr lvl="1" eaLnBrk="1" hangingPunct="1"/>
            <a:r>
              <a:rPr lang="en-US" dirty="0"/>
              <a:t>Easier to prepare</a:t>
            </a:r>
          </a:p>
          <a:p>
            <a:pPr lvl="1" eaLnBrk="1" hangingPunct="1"/>
            <a:r>
              <a:rPr lang="en-US" dirty="0"/>
              <a:t>Reveals less information to </a:t>
            </a:r>
            <a:r>
              <a:rPr lang="en-US" dirty="0" smtClean="0"/>
              <a:t>competitors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CA" dirty="0" smtClean="0">
                <a:solidFill>
                  <a:schemeClr val="tx1"/>
                </a:solidFill>
              </a:rPr>
              <a:t>Step 1: Operating Section</a:t>
            </a:r>
            <a:endParaRPr lang="fr-CA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204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10727"/>
            <a:ext cx="9105152" cy="750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562" y="2361558"/>
            <a:ext cx="9105152" cy="188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CA" dirty="0" smtClean="0">
                <a:solidFill>
                  <a:schemeClr val="tx1"/>
                </a:solidFill>
              </a:rPr>
              <a:t>Indirect Method:</a:t>
            </a:r>
            <a:br>
              <a:rPr lang="en-CA" dirty="0" smtClean="0">
                <a:solidFill>
                  <a:schemeClr val="tx1"/>
                </a:solidFill>
              </a:rPr>
            </a:br>
            <a:r>
              <a:rPr lang="en-CA" dirty="0" smtClean="0">
                <a:solidFill>
                  <a:schemeClr val="tx1"/>
                </a:solidFill>
              </a:rPr>
              <a:t>Convert profit to operating cash flow</a:t>
            </a:r>
            <a:endParaRPr lang="fr-CA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25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>
            <a:spLocks noGrp="1"/>
          </p:cNvSpPr>
          <p:nvPr>
            <p:ph sz="half" idx="4294967295"/>
          </p:nvPr>
        </p:nvSpPr>
        <p:spPr>
          <a:xfrm>
            <a:off x="2411760" y="548680"/>
            <a:ext cx="4464496" cy="533400"/>
          </a:xfrm>
          <a:prstGeom prst="rect">
            <a:avLst/>
          </a:prstGeom>
        </p:spPr>
        <p:txBody>
          <a:bodyPr anchor="ctr"/>
          <a:lstStyle/>
          <a:p>
            <a:pPr marL="0" indent="0" algn="ctr">
              <a:buNone/>
            </a:pPr>
            <a:r>
              <a:rPr lang="en-CA" u="sng" dirty="0" smtClean="0">
                <a:latin typeface="Arial" pitchFamily="34" charset="0"/>
              </a:rPr>
              <a:t>Indirect Method</a:t>
            </a:r>
            <a:endParaRPr lang="en-CA" u="sng" dirty="0">
              <a:latin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01948"/>
            <a:ext cx="9135113" cy="42073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024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41325" y="1412875"/>
            <a:ext cx="8229600" cy="5256213"/>
          </a:xfrm>
        </p:spPr>
        <p:txBody>
          <a:bodyPr rtlCol="0">
            <a:normAutofit/>
          </a:bodyPr>
          <a:lstStyle/>
          <a:p>
            <a:pPr eaLnBrk="1" hangingPunct="1"/>
            <a:r>
              <a:rPr lang="en-US" dirty="0"/>
              <a:t>Standard setters prefer the direct method but allow the use of either method</a:t>
            </a:r>
          </a:p>
          <a:p>
            <a:pPr eaLnBrk="1" hangingPunct="1"/>
            <a:r>
              <a:rPr lang="en-US" dirty="0"/>
              <a:t>Details cash receipts and payments</a:t>
            </a:r>
          </a:p>
          <a:p>
            <a:pPr eaLnBrk="1" hangingPunct="1"/>
            <a:r>
              <a:rPr lang="en-US" dirty="0"/>
              <a:t>Similar to indirect method:</a:t>
            </a:r>
          </a:p>
          <a:p>
            <a:pPr lvl="1" eaLnBrk="1" hangingPunct="1"/>
            <a:r>
              <a:rPr lang="en-US" dirty="0"/>
              <a:t>Adjusts income statement from accrual basis to cash basis in order to arrive at net cash provided (used) by operating activities</a:t>
            </a:r>
          </a:p>
          <a:p>
            <a:pPr lvl="1" eaLnBrk="1" hangingPunct="1"/>
            <a:r>
              <a:rPr lang="en-US" dirty="0"/>
              <a:t>However, whereas indirect method adjusts total profit, direct method adjusts each individual revenue and expense account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CA" dirty="0" smtClean="0">
                <a:solidFill>
                  <a:schemeClr val="tx1"/>
                </a:solidFill>
              </a:rPr>
              <a:t>Direct Method</a:t>
            </a:r>
            <a:endParaRPr lang="fr-CA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038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Finding Cash Receipts and Payments – Direct Method</a:t>
            </a:r>
            <a:endParaRPr lang="en-CA" dirty="0"/>
          </a:p>
        </p:txBody>
      </p:sp>
      <p:sp>
        <p:nvSpPr>
          <p:cNvPr id="25603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CA" altLang="fr-FR" smtClean="0"/>
              <a:t>Chapter 13</a:t>
            </a:r>
          </a:p>
        </p:txBody>
      </p:sp>
      <p:sp>
        <p:nvSpPr>
          <p:cNvPr id="27653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653EBE7-0DFB-46C6-96C9-6F2F8C6438E0}" type="slidenum">
              <a:rPr lang="en-CA" smtClean="0"/>
              <a:pPr>
                <a:defRPr/>
              </a:pPr>
              <a:t>11</a:t>
            </a:fld>
            <a:endParaRPr lang="en-CA" smtClean="0"/>
          </a:p>
        </p:txBody>
      </p:sp>
      <p:pic>
        <p:nvPicPr>
          <p:cNvPr id="25605" name="Picture 9" descr="Snap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736725"/>
            <a:ext cx="6777038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Picture 5" descr="Snap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5013" y="2743200"/>
            <a:ext cx="6651625" cy="10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Picture 7" descr="Snap5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6275" y="3886200"/>
            <a:ext cx="6713538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8" name="Picture 6" descr="Snap7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0" y="5029200"/>
            <a:ext cx="6846888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4905348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CA" dirty="0">
                <a:solidFill>
                  <a:schemeClr val="tx1"/>
                </a:solidFill>
              </a:rPr>
              <a:t>Summary of Conversion of Net Cash </a:t>
            </a:r>
            <a:br>
              <a:rPr lang="en-CA" dirty="0">
                <a:solidFill>
                  <a:schemeClr val="tx1"/>
                </a:solidFill>
              </a:rPr>
            </a:br>
            <a:r>
              <a:rPr lang="en-CA" dirty="0">
                <a:solidFill>
                  <a:schemeClr val="tx1"/>
                </a:solidFill>
              </a:rPr>
              <a:t>Provided (Used) by Operating Activities</a:t>
            </a:r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2771800" y="1655929"/>
            <a:ext cx="3455640" cy="533400"/>
          </a:xfrm>
          <a:prstGeom prst="rect">
            <a:avLst/>
          </a:prstGeom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CA" u="sng" dirty="0" smtClean="0">
                <a:latin typeface="Arial" pitchFamily="34" charset="0"/>
              </a:rPr>
              <a:t>Direct Method</a:t>
            </a:r>
            <a:endParaRPr lang="en-CA" u="sng" dirty="0">
              <a:latin typeface="Arial" pitchFamily="34" charset="0"/>
            </a:endParaRPr>
          </a:p>
        </p:txBody>
      </p:sp>
      <p:pic>
        <p:nvPicPr>
          <p:cNvPr id="6" name="Picture 5" descr="Ch13_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438400"/>
            <a:ext cx="9144000" cy="2448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8582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CA" dirty="0">
                <a:solidFill>
                  <a:schemeClr val="tx1"/>
                </a:solidFill>
              </a:rPr>
              <a:t>Net Cash Provided (Used) </a:t>
            </a:r>
            <a:br>
              <a:rPr lang="en-CA" dirty="0">
                <a:solidFill>
                  <a:schemeClr val="tx1"/>
                </a:solidFill>
              </a:rPr>
            </a:br>
            <a:r>
              <a:rPr lang="en-CA" dirty="0">
                <a:solidFill>
                  <a:schemeClr val="tx1"/>
                </a:solidFill>
              </a:rPr>
              <a:t>by Operating Activities</a:t>
            </a:r>
          </a:p>
        </p:txBody>
      </p:sp>
      <p:sp>
        <p:nvSpPr>
          <p:cNvPr id="4" name="Content Placeholder 1"/>
          <p:cNvSpPr txBox="1">
            <a:spLocks/>
          </p:cNvSpPr>
          <p:nvPr/>
        </p:nvSpPr>
        <p:spPr>
          <a:xfrm>
            <a:off x="2339752" y="1433584"/>
            <a:ext cx="4103712" cy="533400"/>
          </a:xfrm>
          <a:prstGeom prst="rect">
            <a:avLst/>
          </a:prstGeom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CA" u="sng" dirty="0" smtClean="0">
                <a:latin typeface="Arial" pitchFamily="34" charset="0"/>
              </a:rPr>
              <a:t>Direct Method</a:t>
            </a:r>
            <a:endParaRPr lang="en-CA" u="sng" dirty="0">
              <a:latin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16" y="2348880"/>
            <a:ext cx="8989277" cy="3095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428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CA" dirty="0">
                <a:solidFill>
                  <a:schemeClr val="tx1"/>
                </a:solidFill>
              </a:rPr>
              <a:t>Net Cash Provided (Used) </a:t>
            </a:r>
            <a:br>
              <a:rPr lang="en-CA" dirty="0">
                <a:solidFill>
                  <a:schemeClr val="tx1"/>
                </a:solidFill>
              </a:rPr>
            </a:br>
            <a:r>
              <a:rPr lang="en-CA" dirty="0">
                <a:solidFill>
                  <a:schemeClr val="tx1"/>
                </a:solidFill>
              </a:rPr>
              <a:t>by </a:t>
            </a:r>
            <a:r>
              <a:rPr lang="en-CA" dirty="0" smtClean="0">
                <a:solidFill>
                  <a:schemeClr val="tx1"/>
                </a:solidFill>
              </a:rPr>
              <a:t>Investing Activities</a:t>
            </a:r>
            <a:endParaRPr lang="en-CA" dirty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2109787"/>
            <a:ext cx="8964488" cy="282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1579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CA" dirty="0">
                <a:solidFill>
                  <a:schemeClr val="tx1"/>
                </a:solidFill>
              </a:rPr>
              <a:t>Net Cash Provided (Used) </a:t>
            </a:r>
            <a:br>
              <a:rPr lang="en-CA" dirty="0">
                <a:solidFill>
                  <a:schemeClr val="tx1"/>
                </a:solidFill>
              </a:rPr>
            </a:br>
            <a:r>
              <a:rPr lang="en-CA" dirty="0">
                <a:solidFill>
                  <a:schemeClr val="tx1"/>
                </a:solidFill>
              </a:rPr>
              <a:t>by </a:t>
            </a:r>
            <a:r>
              <a:rPr lang="en-CA" dirty="0" smtClean="0">
                <a:solidFill>
                  <a:schemeClr val="tx1"/>
                </a:solidFill>
              </a:rPr>
              <a:t>Financing Activities</a:t>
            </a:r>
            <a:endParaRPr lang="en-CA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71" y="2071962"/>
            <a:ext cx="9036496" cy="2702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367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CA" dirty="0">
                <a:solidFill>
                  <a:schemeClr val="tx1"/>
                </a:solidFill>
              </a:rPr>
              <a:t>Step 4:</a:t>
            </a:r>
            <a:br>
              <a:rPr lang="en-CA" dirty="0">
                <a:solidFill>
                  <a:schemeClr val="tx1"/>
                </a:solidFill>
              </a:rPr>
            </a:br>
            <a:r>
              <a:rPr lang="en-CA" dirty="0" smtClean="0">
                <a:solidFill>
                  <a:schemeClr val="tx1"/>
                </a:solidFill>
              </a:rPr>
              <a:t>Complete the </a:t>
            </a:r>
            <a:r>
              <a:rPr lang="en-CA" dirty="0">
                <a:solidFill>
                  <a:schemeClr val="tx1"/>
                </a:solidFill>
              </a:rPr>
              <a:t>Statement of Cash Flows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Determine </a:t>
            </a:r>
            <a:r>
              <a:rPr lang="en-US" dirty="0"/>
              <a:t>increase (decrease) in cash</a:t>
            </a:r>
          </a:p>
          <a:p>
            <a:pPr eaLnBrk="1" hangingPunct="1"/>
            <a:r>
              <a:rPr lang="en-US" dirty="0"/>
              <a:t>Ensure ending cash balance agrees to that reported on statement of financial position</a:t>
            </a:r>
          </a:p>
          <a:p>
            <a:pPr eaLnBrk="1" hangingPunct="1"/>
            <a:r>
              <a:rPr lang="en-US" dirty="0"/>
              <a:t>Identify any noncash </a:t>
            </a:r>
            <a:r>
              <a:rPr lang="en-US" dirty="0" smtClean="0"/>
              <a:t>disclosures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1412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CA" dirty="0">
                <a:solidFill>
                  <a:schemeClr val="tx1"/>
                </a:solidFill>
              </a:rPr>
              <a:t>Statement of Cash </a:t>
            </a:r>
            <a:r>
              <a:rPr lang="en-CA" dirty="0" smtClean="0">
                <a:solidFill>
                  <a:schemeClr val="tx1"/>
                </a:solidFill>
              </a:rPr>
              <a:t>Flows</a:t>
            </a:r>
            <a:br>
              <a:rPr lang="en-CA" dirty="0" smtClean="0">
                <a:solidFill>
                  <a:schemeClr val="tx1"/>
                </a:solidFill>
              </a:rPr>
            </a:br>
            <a:r>
              <a:rPr lang="en-CA" dirty="0" smtClean="0">
                <a:solidFill>
                  <a:schemeClr val="tx1"/>
                </a:solidFill>
              </a:rPr>
              <a:t>Direct Method</a:t>
            </a:r>
            <a:endParaRPr lang="en-CA" dirty="0">
              <a:solidFill>
                <a:schemeClr val="tx1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906" y="1410668"/>
            <a:ext cx="7138566" cy="5416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0867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n-CA" dirty="0">
                <a:solidFill>
                  <a:schemeClr val="tx1"/>
                </a:solidFill>
              </a:rPr>
              <a:t>Using Cash Flows to </a:t>
            </a:r>
            <a:br>
              <a:rPr lang="en-CA" dirty="0">
                <a:solidFill>
                  <a:schemeClr val="tx1"/>
                </a:solidFill>
              </a:rPr>
            </a:br>
            <a:r>
              <a:rPr lang="en-CA" dirty="0">
                <a:solidFill>
                  <a:schemeClr val="tx1"/>
                </a:solidFill>
              </a:rPr>
              <a:t>Evaluate a Company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/>
              <a:t>Liquidity</a:t>
            </a:r>
          </a:p>
          <a:p>
            <a:pPr lvl="1" eaLnBrk="1" hangingPunct="1"/>
            <a:r>
              <a:rPr lang="en-US" dirty="0"/>
              <a:t>Cash current debt coverage ratio</a:t>
            </a:r>
          </a:p>
          <a:p>
            <a:pPr eaLnBrk="1" hangingPunct="1"/>
            <a:r>
              <a:rPr lang="en-US" dirty="0"/>
              <a:t>Solvency</a:t>
            </a:r>
          </a:p>
          <a:p>
            <a:pPr lvl="1" eaLnBrk="1" hangingPunct="1"/>
            <a:r>
              <a:rPr lang="en-US" dirty="0"/>
              <a:t>Cash total debt coverage ratio</a:t>
            </a:r>
          </a:p>
          <a:p>
            <a:pPr lvl="1" eaLnBrk="1" hangingPunct="1"/>
            <a:r>
              <a:rPr lang="en-US" dirty="0"/>
              <a:t>Free cash </a:t>
            </a:r>
            <a:r>
              <a:rPr lang="en-US" dirty="0" smtClean="0"/>
              <a:t>flow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6933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n-CA" dirty="0">
                <a:solidFill>
                  <a:schemeClr val="tx1"/>
                </a:solidFill>
              </a:rPr>
              <a:t>Cash Current Debt Coverage Ratio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073" y="1412777"/>
            <a:ext cx="8229600" cy="2592288"/>
          </a:xfrm>
        </p:spPr>
        <p:txBody>
          <a:bodyPr/>
          <a:lstStyle/>
          <a:p>
            <a:r>
              <a:rPr lang="en-US" dirty="0"/>
              <a:t>Measures </a:t>
            </a:r>
            <a:r>
              <a:rPr lang="en-US" dirty="0" smtClean="0"/>
              <a:t>ability of company to repay obligations coming due within the next year</a:t>
            </a:r>
          </a:p>
          <a:p>
            <a:endParaRPr lang="en-US" dirty="0" smtClean="0"/>
          </a:p>
          <a:p>
            <a:endParaRPr lang="en-US" dirty="0"/>
          </a:p>
          <a:p>
            <a:pPr algn="ctr" eaLnBrk="1" hangingPunct="1">
              <a:buNone/>
            </a:pPr>
            <a:r>
              <a:rPr lang="en-US" sz="2400" b="1" u="sng" dirty="0" smtClean="0">
                <a:solidFill>
                  <a:srgbClr val="CC3300"/>
                </a:solidFill>
                <a:latin typeface="Cambria" panose="02040503050406030204" pitchFamily="18" charset="0"/>
              </a:rPr>
              <a:t>Net cash </a:t>
            </a:r>
            <a:r>
              <a:rPr lang="en-US" sz="2400" b="1" u="sng" dirty="0">
                <a:solidFill>
                  <a:srgbClr val="CC3300"/>
                </a:solidFill>
                <a:latin typeface="Cambria" panose="02040503050406030204" pitchFamily="18" charset="0"/>
              </a:rPr>
              <a:t>provided (used) by operating activities</a:t>
            </a:r>
          </a:p>
          <a:p>
            <a:pPr algn="ctr" eaLnBrk="1" hangingPunct="1">
              <a:buNone/>
            </a:pPr>
            <a:r>
              <a:rPr lang="en-US" sz="2400" b="1" dirty="0">
                <a:solidFill>
                  <a:srgbClr val="CC3300"/>
                </a:solidFill>
                <a:latin typeface="Cambria" panose="02040503050406030204" pitchFamily="18" charset="0"/>
              </a:rPr>
              <a:t>Average current liabilities</a:t>
            </a:r>
          </a:p>
          <a:p>
            <a:pPr marL="0" indent="0">
              <a:buNone/>
            </a:pPr>
            <a:endParaRPr lang="en-CA" dirty="0">
              <a:solidFill>
                <a:srgbClr val="CC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6518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n-CA" dirty="0">
                <a:solidFill>
                  <a:schemeClr val="tx1"/>
                </a:solidFill>
              </a:rPr>
              <a:t>Cash Total Debt Coverage Ratio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073" y="1412777"/>
            <a:ext cx="8229600" cy="3168352"/>
          </a:xfrm>
        </p:spPr>
        <p:txBody>
          <a:bodyPr/>
          <a:lstStyle/>
          <a:p>
            <a:r>
              <a:rPr lang="en-US" dirty="0"/>
              <a:t>Measures </a:t>
            </a:r>
            <a:r>
              <a:rPr lang="en-US" dirty="0" smtClean="0"/>
              <a:t>ability of company to repay its liabilities from operating activities</a:t>
            </a:r>
            <a:endParaRPr lang="en-US" dirty="0"/>
          </a:p>
          <a:p>
            <a:pPr algn="ctr" eaLnBrk="1" hangingPunct="1">
              <a:buNone/>
            </a:pPr>
            <a:endParaRPr lang="en-US" b="1" u="sng" dirty="0" smtClean="0">
              <a:solidFill>
                <a:srgbClr val="C00000"/>
              </a:solidFill>
              <a:latin typeface="Calibri" pitchFamily="34" charset="0"/>
            </a:endParaRPr>
          </a:p>
          <a:p>
            <a:pPr algn="ctr" eaLnBrk="1" hangingPunct="1">
              <a:buNone/>
            </a:pPr>
            <a:endParaRPr lang="en-US" b="1" u="sng" dirty="0">
              <a:solidFill>
                <a:srgbClr val="C00000"/>
              </a:solidFill>
              <a:latin typeface="Calibri" pitchFamily="34" charset="0"/>
            </a:endParaRPr>
          </a:p>
          <a:p>
            <a:pPr algn="ctr" eaLnBrk="1" hangingPunct="1">
              <a:buNone/>
            </a:pPr>
            <a:r>
              <a:rPr lang="en-US" sz="2400" b="1" u="sng" dirty="0" smtClean="0">
                <a:solidFill>
                  <a:srgbClr val="CC3300"/>
                </a:solidFill>
                <a:latin typeface="Cambria" panose="02040503050406030204" pitchFamily="18" charset="0"/>
              </a:rPr>
              <a:t>Net cash </a:t>
            </a:r>
            <a:r>
              <a:rPr lang="en-US" sz="2400" b="1" u="sng" dirty="0">
                <a:solidFill>
                  <a:srgbClr val="CC3300"/>
                </a:solidFill>
                <a:latin typeface="Cambria" panose="02040503050406030204" pitchFamily="18" charset="0"/>
              </a:rPr>
              <a:t>provided (used) by operating activities</a:t>
            </a:r>
          </a:p>
          <a:p>
            <a:pPr algn="ctr" eaLnBrk="1" hangingPunct="1">
              <a:buNone/>
            </a:pPr>
            <a:r>
              <a:rPr lang="en-US" sz="2400" b="1" dirty="0">
                <a:solidFill>
                  <a:srgbClr val="CC3300"/>
                </a:solidFill>
                <a:latin typeface="Cambria" panose="02040503050406030204" pitchFamily="18" charset="0"/>
              </a:rPr>
              <a:t>Average total liabilities</a:t>
            </a:r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87090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en-CA" dirty="0">
                <a:solidFill>
                  <a:schemeClr val="tx1"/>
                </a:solidFill>
              </a:rPr>
              <a:t>Free Cash Flow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Measures </a:t>
            </a:r>
            <a:r>
              <a:rPr lang="en-CA" dirty="0"/>
              <a:t>discretionary cash flow remaining from operating activities available to use to expand operations, reduce debt, go after new opportunities, or pay additional dividends, among other alternatives</a:t>
            </a:r>
          </a:p>
          <a:p>
            <a:pPr marL="0" indent="0">
              <a:buNone/>
            </a:pPr>
            <a:endParaRPr lang="en-US" b="1" dirty="0" smtClean="0">
              <a:solidFill>
                <a:srgbClr val="C00000"/>
              </a:solidFill>
              <a:latin typeface="Calibri" pitchFamily="34" charset="0"/>
            </a:endParaRPr>
          </a:p>
          <a:p>
            <a:pPr marL="0" indent="0">
              <a:buNone/>
            </a:pPr>
            <a:r>
              <a:rPr lang="en-US" sz="2400" b="1" dirty="0" smtClean="0">
                <a:solidFill>
                  <a:srgbClr val="CC3300"/>
                </a:solidFill>
                <a:latin typeface="Cambria" panose="02040503050406030204" pitchFamily="18" charset="0"/>
              </a:rPr>
              <a:t>Net </a:t>
            </a:r>
            <a:r>
              <a:rPr lang="en-US" sz="2400" b="1" dirty="0">
                <a:solidFill>
                  <a:srgbClr val="CC3300"/>
                </a:solidFill>
                <a:latin typeface="Cambria" panose="02040503050406030204" pitchFamily="18" charset="0"/>
              </a:rPr>
              <a:t>cash provided (used) by operating activities – net capital expenditures – dividends paid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24378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mtClean="0"/>
              <a:t>Chapter 13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F25BA36-EEF7-4B05-B9FA-2ABD37E3304A}" type="slidenum">
              <a:rPr lang="en-US" altLang="en-US"/>
              <a:pPr eaLnBrk="1" hangingPunct="1"/>
              <a:t>22</a:t>
            </a:fld>
            <a:endParaRPr lang="en-US" altLang="en-US"/>
          </a:p>
        </p:txBody>
      </p:sp>
      <p:pic>
        <p:nvPicPr>
          <p:cNvPr id="27652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132" y="123604"/>
            <a:ext cx="7819735" cy="2723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525" y="2816428"/>
            <a:ext cx="6969968" cy="3445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333381"/>
      </p:ext>
    </p:extLst>
  </p:cSld>
  <p:clrMapOvr>
    <a:masterClrMapping/>
  </p:clrMapOvr>
  <p:transition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mtClean="0"/>
              <a:t>Chapter 13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AC6428A-77A3-4F26-8115-EA227422B356}" type="slidenum">
              <a:rPr lang="en-US" altLang="en-US"/>
              <a:pPr eaLnBrk="1" hangingPunct="1"/>
              <a:t>23</a:t>
            </a:fld>
            <a:endParaRPr lang="en-US" altLang="en-US"/>
          </a:p>
        </p:txBody>
      </p:sp>
      <p:pic>
        <p:nvPicPr>
          <p:cNvPr id="2867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3" y="762000"/>
            <a:ext cx="8502650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2931109"/>
      </p:ext>
    </p:extLst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Presentatio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511</Words>
  <Application>Microsoft Office PowerPoint</Application>
  <PresentationFormat>On-screen Show (4:3)</PresentationFormat>
  <Paragraphs>86</Paragraphs>
  <Slides>23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Presentation1</vt:lpstr>
      <vt:lpstr>Cash Flow Statement</vt:lpstr>
      <vt:lpstr>Definition of Cash</vt:lpstr>
      <vt:lpstr>Classification of Cash Flows</vt:lpstr>
      <vt:lpstr>Significant Noncash Activities</vt:lpstr>
      <vt:lpstr>PowerPoint Presentation</vt:lpstr>
      <vt:lpstr>Format of Cash Flow Statement</vt:lpstr>
      <vt:lpstr>Step 1: Operating Section</vt:lpstr>
      <vt:lpstr>Indirect Method: Convert profit to operating cash flow</vt:lpstr>
      <vt:lpstr>PowerPoint Presentation</vt:lpstr>
      <vt:lpstr>Direct Method</vt:lpstr>
      <vt:lpstr>Finding Cash Receipts and Payments – Direct Method</vt:lpstr>
      <vt:lpstr>Summary of Conversion of Net Cash  Provided (Used) by Operating Activities</vt:lpstr>
      <vt:lpstr>Net Cash Provided (Used)  by Operating Activities</vt:lpstr>
      <vt:lpstr>Net Cash Provided (Used)  by Investing Activities</vt:lpstr>
      <vt:lpstr>Net Cash Provided (Used)  by Financing Activities</vt:lpstr>
      <vt:lpstr>Step 4: Complete the Statement of Cash Flows</vt:lpstr>
      <vt:lpstr>Statement of Cash Flows Direct Method</vt:lpstr>
      <vt:lpstr>Using Cash Flows to  Evaluate a Company</vt:lpstr>
      <vt:lpstr>Cash Current Debt Coverage Ratio</vt:lpstr>
      <vt:lpstr>Cash Total Debt Coverage Ratio</vt:lpstr>
      <vt:lpstr>Free Cash Flow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2014-11-13T13:56:42Z</dcterms:created>
  <dcterms:modified xsi:type="dcterms:W3CDTF">2016-03-30T17:29:39Z</dcterms:modified>
</cp:coreProperties>
</file>