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s/slide5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8.xml" ContentType="application/vnd.openxmlformats-officedocument.presentationml.slide+xml"/>
  <Override PartName="/ppt/slides/slide49.xml" ContentType="application/vnd.openxmlformats-officedocument.presentationml.slide+xml"/>
  <Override PartName="/ppt/handoutMasters/handoutMaster1.xml" ContentType="application/vnd.openxmlformats-officedocument.presentationml.handoutMaster+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763" r:id="rId1"/>
  </p:sldMasterIdLst>
  <p:notesMasterIdLst>
    <p:notesMasterId r:id="rId65"/>
  </p:notesMasterIdLst>
  <p:handoutMasterIdLst>
    <p:handoutMasterId r:id="rId66"/>
  </p:handoutMasterIdLst>
  <p:sldIdLst>
    <p:sldId id="404" r:id="rId2"/>
    <p:sldId id="403" r:id="rId3"/>
    <p:sldId id="473" r:id="rId4"/>
    <p:sldId id="474" r:id="rId5"/>
    <p:sldId id="475" r:id="rId6"/>
    <p:sldId id="476" r:id="rId7"/>
    <p:sldId id="477" r:id="rId8"/>
    <p:sldId id="478" r:id="rId9"/>
    <p:sldId id="479" r:id="rId10"/>
    <p:sldId id="480" r:id="rId11"/>
    <p:sldId id="514" r:id="rId12"/>
    <p:sldId id="518" r:id="rId13"/>
    <p:sldId id="519" r:id="rId14"/>
    <p:sldId id="515" r:id="rId15"/>
    <p:sldId id="482" r:id="rId16"/>
    <p:sldId id="483" r:id="rId17"/>
    <p:sldId id="484" r:id="rId18"/>
    <p:sldId id="485" r:id="rId19"/>
    <p:sldId id="486" r:id="rId20"/>
    <p:sldId id="487" r:id="rId21"/>
    <p:sldId id="488" r:id="rId22"/>
    <p:sldId id="489" r:id="rId23"/>
    <p:sldId id="490" r:id="rId24"/>
    <p:sldId id="491" r:id="rId25"/>
    <p:sldId id="492" r:id="rId26"/>
    <p:sldId id="493" r:id="rId27"/>
    <p:sldId id="494" r:id="rId28"/>
    <p:sldId id="495" r:id="rId29"/>
    <p:sldId id="520" r:id="rId30"/>
    <p:sldId id="521" r:id="rId31"/>
    <p:sldId id="496" r:id="rId32"/>
    <p:sldId id="497" r:id="rId33"/>
    <p:sldId id="498" r:id="rId34"/>
    <p:sldId id="499" r:id="rId35"/>
    <p:sldId id="500" r:id="rId36"/>
    <p:sldId id="501" r:id="rId37"/>
    <p:sldId id="502" r:id="rId38"/>
    <p:sldId id="503" r:id="rId39"/>
    <p:sldId id="504" r:id="rId40"/>
    <p:sldId id="505" r:id="rId41"/>
    <p:sldId id="506" r:id="rId42"/>
    <p:sldId id="507" r:id="rId43"/>
    <p:sldId id="508" r:id="rId44"/>
    <p:sldId id="509" r:id="rId45"/>
    <p:sldId id="510" r:id="rId46"/>
    <p:sldId id="516" r:id="rId47"/>
    <p:sldId id="517" r:id="rId48"/>
    <p:sldId id="522" r:id="rId49"/>
    <p:sldId id="511" r:id="rId50"/>
    <p:sldId id="512" r:id="rId51"/>
    <p:sldId id="513" r:id="rId52"/>
    <p:sldId id="523" r:id="rId53"/>
    <p:sldId id="527" r:id="rId54"/>
    <p:sldId id="536" r:id="rId55"/>
    <p:sldId id="537" r:id="rId56"/>
    <p:sldId id="538" r:id="rId57"/>
    <p:sldId id="530" r:id="rId58"/>
    <p:sldId id="531" r:id="rId59"/>
    <p:sldId id="532" r:id="rId60"/>
    <p:sldId id="533" r:id="rId61"/>
    <p:sldId id="534" r:id="rId62"/>
    <p:sldId id="535" r:id="rId63"/>
    <p:sldId id="472" r:id="rId64"/>
  </p:sldIdLst>
  <p:sldSz cx="9601200" cy="7315200"/>
  <p:notesSz cx="6858000" cy="9026525"/>
  <p:kinsoku lang="ja-JP" invalStChars="、。，．・：；？！゛゜ヽヾゝゞ々ー’”）〕］｝〉》」』】°‰′″℃￠％ぁぃぅぇぉっゃゅょゎァィゥェォッャュョヮヵヶ!%),.:;?]}｡｣､･ｧｨｩｪｫｬｭｮｯｰﾞﾟ" invalEndChars="‘“（〔［｛〈《「『【￥＄$([\{｢￡"/>
  <p:defaultTextStyle>
    <a:defPPr>
      <a:defRPr lang="en-US"/>
    </a:defPPr>
    <a:lvl1pPr algn="l" rtl="0" eaLnBrk="0" fontAlgn="base" hangingPunct="0">
      <a:spcBef>
        <a:spcPct val="0"/>
      </a:spcBef>
      <a:spcAft>
        <a:spcPct val="0"/>
      </a:spcAft>
      <a:defRPr kern="1200">
        <a:solidFill>
          <a:schemeClr val="tx1"/>
        </a:solidFill>
        <a:latin typeface="Arial" charset="0"/>
        <a:ea typeface="+mn-ea"/>
        <a:cs typeface="+mn-cs"/>
      </a:defRPr>
    </a:lvl1pPr>
    <a:lvl2pPr marL="457200" algn="l" rtl="0" eaLnBrk="0" fontAlgn="base" hangingPunct="0">
      <a:spcBef>
        <a:spcPct val="0"/>
      </a:spcBef>
      <a:spcAft>
        <a:spcPct val="0"/>
      </a:spcAft>
      <a:defRPr kern="1200">
        <a:solidFill>
          <a:schemeClr val="tx1"/>
        </a:solidFill>
        <a:latin typeface="Arial" charset="0"/>
        <a:ea typeface="+mn-ea"/>
        <a:cs typeface="+mn-cs"/>
      </a:defRPr>
    </a:lvl2pPr>
    <a:lvl3pPr marL="914400" algn="l" rtl="0" eaLnBrk="0" fontAlgn="base" hangingPunct="0">
      <a:spcBef>
        <a:spcPct val="0"/>
      </a:spcBef>
      <a:spcAft>
        <a:spcPct val="0"/>
      </a:spcAft>
      <a:defRPr kern="1200">
        <a:solidFill>
          <a:schemeClr val="tx1"/>
        </a:solidFill>
        <a:latin typeface="Arial" charset="0"/>
        <a:ea typeface="+mn-ea"/>
        <a:cs typeface="+mn-cs"/>
      </a:defRPr>
    </a:lvl3pPr>
    <a:lvl4pPr marL="1371600" algn="l" rtl="0" eaLnBrk="0" fontAlgn="base" hangingPunct="0">
      <a:spcBef>
        <a:spcPct val="0"/>
      </a:spcBef>
      <a:spcAft>
        <a:spcPct val="0"/>
      </a:spcAft>
      <a:defRPr kern="1200">
        <a:solidFill>
          <a:schemeClr val="tx1"/>
        </a:solidFill>
        <a:latin typeface="Arial" charset="0"/>
        <a:ea typeface="+mn-ea"/>
        <a:cs typeface="+mn-cs"/>
      </a:defRPr>
    </a:lvl4pPr>
    <a:lvl5pPr marL="1828800" algn="l" rtl="0" eaLnBrk="0" fontAlgn="base" hangingPunct="0">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schemeClr val="tx1"/>
    </p:penClr>
  </p:showPr>
  <p:clrMru>
    <a:srgbClr val="FCF2C8"/>
    <a:srgbClr val="FAEBAC"/>
    <a:srgbClr val="FCFCAA"/>
    <a:srgbClr val="829D2B"/>
    <a:srgbClr val="C4DB7B"/>
    <a:srgbClr val="272789"/>
    <a:srgbClr val="8181DB"/>
    <a:srgbClr val="6363D3"/>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autoAdjust="0"/>
    <p:restoredTop sz="99500" autoAdjust="0"/>
  </p:normalViewPr>
  <p:slideViewPr>
    <p:cSldViewPr>
      <p:cViewPr>
        <p:scale>
          <a:sx n="70" d="100"/>
          <a:sy n="70" d="100"/>
        </p:scale>
        <p:origin x="-1284" y="-54"/>
      </p:cViewPr>
      <p:guideLst>
        <p:guide orient="horz" pos="240"/>
        <p:guide pos="288"/>
      </p:guideLst>
    </p:cSldViewPr>
  </p:slideViewPr>
  <p:outlineViewPr>
    <p:cViewPr>
      <p:scale>
        <a:sx n="33" d="100"/>
        <a:sy n="33" d="100"/>
      </p:scale>
      <p:origin x="210" y="0"/>
    </p:cViewPr>
    <p:sldLst>
      <p:sld r:id="rId1" collapse="1"/>
      <p:sld r:id="rId2" collapse="1"/>
      <p:sld r:id="rId3" collapse="1"/>
      <p:sld r:id="rId4" collapse="1"/>
      <p:sld r:id="rId5" collapse="1"/>
      <p:sld r:id="rId6" collapse="1"/>
      <p:sld r:id="rId7" collapse="1"/>
      <p:sld r:id="rId8" collapse="1"/>
      <p:sld r:id="rId9" collapse="1"/>
      <p:sld r:id="rId10" collapse="1"/>
      <p:sld r:id="rId11" collapse="1"/>
      <p:sld r:id="rId12" collapse="1"/>
      <p:sld r:id="rId13" collapse="1"/>
    </p:sldLst>
  </p:outlineViewPr>
  <p:notesTextViewPr>
    <p:cViewPr>
      <p:scale>
        <a:sx n="100" d="100"/>
        <a:sy n="100" d="100"/>
      </p:scale>
      <p:origin x="0" y="0"/>
    </p:cViewPr>
  </p:notesTextViewPr>
  <p:sorterViewPr>
    <p:cViewPr>
      <p:scale>
        <a:sx n="66" d="100"/>
        <a:sy n="66" d="100"/>
      </p:scale>
      <p:origin x="0" y="0"/>
    </p:cViewPr>
  </p:sorterViewPr>
  <p:gridSpacing cx="78028800" cy="780288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tableStyles" Target="tableStyles.xml"/></Relationships>
</file>

<file path=ppt/_rels/viewProps.xml.rels><?xml version="1.0" encoding="UTF-8" standalone="yes"?>
<Relationships xmlns="http://schemas.openxmlformats.org/package/2006/relationships"><Relationship Id="rId8" Type="http://schemas.openxmlformats.org/officeDocument/2006/relationships/slide" Target="slides/slide40.xml"/><Relationship Id="rId13" Type="http://schemas.openxmlformats.org/officeDocument/2006/relationships/slide" Target="slides/slide61.xml"/><Relationship Id="rId3" Type="http://schemas.openxmlformats.org/officeDocument/2006/relationships/slide" Target="slides/slide9.xml"/><Relationship Id="rId7" Type="http://schemas.openxmlformats.org/officeDocument/2006/relationships/slide" Target="slides/slide38.xml"/><Relationship Id="rId12" Type="http://schemas.openxmlformats.org/officeDocument/2006/relationships/slide" Target="slides/slide57.xml"/><Relationship Id="rId2" Type="http://schemas.openxmlformats.org/officeDocument/2006/relationships/slide" Target="slides/slide7.xml"/><Relationship Id="rId1" Type="http://schemas.openxmlformats.org/officeDocument/2006/relationships/slide" Target="slides/slide5.xml"/><Relationship Id="rId6" Type="http://schemas.openxmlformats.org/officeDocument/2006/relationships/slide" Target="slides/slide35.xml"/><Relationship Id="rId11" Type="http://schemas.openxmlformats.org/officeDocument/2006/relationships/slide" Target="slides/slide56.xml"/><Relationship Id="rId5" Type="http://schemas.openxmlformats.org/officeDocument/2006/relationships/slide" Target="slides/slide11.xml"/><Relationship Id="rId10" Type="http://schemas.openxmlformats.org/officeDocument/2006/relationships/slide" Target="slides/slide55.xml"/><Relationship Id="rId4" Type="http://schemas.openxmlformats.org/officeDocument/2006/relationships/slide" Target="slides/slide10.xml"/><Relationship Id="rId9" Type="http://schemas.openxmlformats.org/officeDocument/2006/relationships/slide" Target="slides/slide42.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ChangeArrowheads="1"/>
          </p:cNvSpPr>
          <p:nvPr/>
        </p:nvSpPr>
        <p:spPr bwMode="auto">
          <a:xfrm>
            <a:off x="5541963" y="8521700"/>
            <a:ext cx="1017587" cy="328613"/>
          </a:xfrm>
          <a:prstGeom prst="rect">
            <a:avLst/>
          </a:prstGeom>
          <a:noFill/>
          <a:ln w="12700">
            <a:noFill/>
            <a:miter lim="800000"/>
            <a:headEnd/>
            <a:tailEnd/>
          </a:ln>
          <a:effectLst/>
        </p:spPr>
        <p:txBody>
          <a:bodyPr wrap="none" lIns="90488" tIns="44450" rIns="90488" bIns="44450">
            <a:spAutoFit/>
          </a:bodyPr>
          <a:lstStyle/>
          <a:p>
            <a:pPr>
              <a:defRPr/>
            </a:pPr>
            <a:r>
              <a:rPr lang="en-US" sz="1600" dirty="0"/>
              <a:t>Page </a:t>
            </a:r>
            <a:fld id="{2525DCBD-69ED-4E81-B3A5-F4DD2B83EED8}" type="slidenum">
              <a:rPr lang="en-US" sz="1600"/>
              <a:pPr>
                <a:defRPr/>
              </a:pPr>
              <a:t>‹#›</a:t>
            </a:fld>
            <a:r>
              <a:rPr lang="en-US" sz="1600" dirty="0"/>
              <a:t> </a:t>
            </a:r>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body" sz="quarter" idx="3"/>
          </p:nvPr>
        </p:nvSpPr>
        <p:spPr bwMode="auto">
          <a:xfrm>
            <a:off x="914400" y="4287838"/>
            <a:ext cx="5029200" cy="4062412"/>
          </a:xfrm>
          <a:prstGeom prst="rect">
            <a:avLst/>
          </a:prstGeom>
          <a:noFill/>
          <a:ln w="12700">
            <a:noFill/>
            <a:miter lim="800000"/>
            <a:headEnd/>
            <a:tailEnd/>
          </a:ln>
          <a:effectLst/>
        </p:spPr>
        <p:txBody>
          <a:bodyPr vert="horz" wrap="square" lIns="90488" tIns="44450" rIns="90488" bIns="44450"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73731" name="Rectangle 3"/>
          <p:cNvSpPr>
            <a:spLocks noGrp="1" noRot="1" noChangeAspect="1" noChangeArrowheads="1" noTextEdit="1"/>
          </p:cNvSpPr>
          <p:nvPr>
            <p:ph type="sldImg" idx="2"/>
          </p:nvPr>
        </p:nvSpPr>
        <p:spPr bwMode="auto">
          <a:xfrm>
            <a:off x="1068388" y="533400"/>
            <a:ext cx="4721225" cy="3597275"/>
          </a:xfrm>
          <a:prstGeom prst="rect">
            <a:avLst/>
          </a:prstGeom>
          <a:noFill/>
          <a:ln w="12700">
            <a:solidFill>
              <a:schemeClr val="tx1"/>
            </a:solidFill>
            <a:miter lim="800000"/>
            <a:headEnd/>
            <a:tailEnd/>
          </a:ln>
        </p:spPr>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sp>
        <p:nvSpPr>
          <p:cNvPr id="4" name="Rectangle 3"/>
          <p:cNvSpPr/>
          <p:nvPr userDrawn="1"/>
        </p:nvSpPr>
        <p:spPr bwMode="auto">
          <a:xfrm>
            <a:off x="0" y="1219200"/>
            <a:ext cx="9601200" cy="2438400"/>
          </a:xfrm>
          <a:prstGeom prst="rect">
            <a:avLst/>
          </a:prstGeom>
          <a:solidFill>
            <a:srgbClr val="60497B"/>
          </a:solidFill>
          <a:ln w="12700" cap="flat" cmpd="sng" algn="ctr">
            <a:noFill/>
            <a:prstDash val="solid"/>
            <a:round/>
            <a:headEnd type="none" w="med" len="med"/>
            <a:tailEnd type="none" w="med" len="med"/>
          </a:ln>
          <a:effectLst/>
        </p:spPr>
        <p:txBody>
          <a:bodyPr wrap="none"/>
          <a:lstStyle/>
          <a:p>
            <a:pPr>
              <a:defRPr/>
            </a:pPr>
            <a:endParaRPr lang="en-US"/>
          </a:p>
        </p:txBody>
      </p:sp>
      <p:sp>
        <p:nvSpPr>
          <p:cNvPr id="5" name="TextBox 4"/>
          <p:cNvSpPr txBox="1"/>
          <p:nvPr userDrawn="1"/>
        </p:nvSpPr>
        <p:spPr>
          <a:xfrm>
            <a:off x="3505200" y="6248400"/>
            <a:ext cx="2362200" cy="912813"/>
          </a:xfrm>
          <a:prstGeom prst="rect">
            <a:avLst/>
          </a:prstGeom>
          <a:noFill/>
        </p:spPr>
        <p:txBody>
          <a:bodyPr>
            <a:spAutoFit/>
          </a:bodyPr>
          <a:lstStyle/>
          <a:p>
            <a:pPr marL="482600" lvl="1" algn="ctr" defTabSz="966788" eaLnBrk="1" hangingPunct="1">
              <a:spcBef>
                <a:spcPts val="375"/>
              </a:spcBef>
              <a:buClr>
                <a:schemeClr val="tx2"/>
              </a:buClr>
              <a:buSzPct val="50000"/>
              <a:buFont typeface="Tahoma" pitchFamily="34" charset="0"/>
              <a:buNone/>
              <a:tabLst>
                <a:tab pos="482600" algn="l"/>
                <a:tab pos="965200" algn="l"/>
                <a:tab pos="1449388" algn="l"/>
                <a:tab pos="1931988" algn="l"/>
                <a:tab pos="2416175" algn="l"/>
                <a:tab pos="2898775" algn="l"/>
                <a:tab pos="3382963" algn="l"/>
                <a:tab pos="3865563" algn="l"/>
                <a:tab pos="4349750" algn="l"/>
                <a:tab pos="4832350" algn="l"/>
                <a:tab pos="5314950" algn="l"/>
                <a:tab pos="5799138" algn="l"/>
                <a:tab pos="6281738" algn="l"/>
                <a:tab pos="6765925" algn="l"/>
                <a:tab pos="7248525" algn="l"/>
                <a:tab pos="7732713" algn="l"/>
                <a:tab pos="8215313" algn="l"/>
                <a:tab pos="8699500" algn="l"/>
                <a:tab pos="9182100" algn="l"/>
                <a:tab pos="9664700" algn="l"/>
                <a:tab pos="10148888" algn="l"/>
              </a:tabLst>
              <a:defRPr/>
            </a:pPr>
            <a:r>
              <a:rPr lang="en-GB" sz="1600" b="1" i="1">
                <a:solidFill>
                  <a:srgbClr val="403152"/>
                </a:solidFill>
                <a:latin typeface="Calibri" pitchFamily="34" charset="0"/>
                <a:ea typeface="HYGothic-Extra" pitchFamily="18" charset="-127"/>
              </a:rPr>
              <a:t>Prepared by: </a:t>
            </a:r>
          </a:p>
          <a:p>
            <a:pPr marL="482600" lvl="1" algn="ctr" defTabSz="966788" eaLnBrk="1" hangingPunct="1">
              <a:spcBef>
                <a:spcPts val="375"/>
              </a:spcBef>
              <a:buClr>
                <a:schemeClr val="tx2"/>
              </a:buClr>
              <a:buSzPct val="50000"/>
              <a:buFont typeface="Tahoma" pitchFamily="34" charset="0"/>
              <a:buNone/>
              <a:tabLst>
                <a:tab pos="482600" algn="l"/>
                <a:tab pos="965200" algn="l"/>
                <a:tab pos="1449388" algn="l"/>
                <a:tab pos="1931988" algn="l"/>
                <a:tab pos="2416175" algn="l"/>
                <a:tab pos="2898775" algn="l"/>
                <a:tab pos="3382963" algn="l"/>
                <a:tab pos="3865563" algn="l"/>
                <a:tab pos="4349750" algn="l"/>
                <a:tab pos="4832350" algn="l"/>
                <a:tab pos="5314950" algn="l"/>
                <a:tab pos="5799138" algn="l"/>
                <a:tab pos="6281738" algn="l"/>
                <a:tab pos="6765925" algn="l"/>
                <a:tab pos="7248525" algn="l"/>
                <a:tab pos="7732713" algn="l"/>
                <a:tab pos="8215313" algn="l"/>
                <a:tab pos="8699500" algn="l"/>
                <a:tab pos="9182100" algn="l"/>
                <a:tab pos="9664700" algn="l"/>
                <a:tab pos="10148888" algn="l"/>
              </a:tabLst>
              <a:defRPr/>
            </a:pPr>
            <a:r>
              <a:rPr lang="en-GB" sz="1600" b="1" i="1">
                <a:solidFill>
                  <a:srgbClr val="403152"/>
                </a:solidFill>
                <a:latin typeface="Calibri" pitchFamily="34" charset="0"/>
                <a:ea typeface="HYGothic-Extra" pitchFamily="18" charset="-127"/>
              </a:rPr>
              <a:t>Jerry Zdril, CGA</a:t>
            </a:r>
          </a:p>
          <a:p>
            <a:pPr defTabSz="966788">
              <a:tabLst>
                <a:tab pos="482600" algn="l"/>
                <a:tab pos="965200" algn="l"/>
                <a:tab pos="1449388" algn="l"/>
                <a:tab pos="1931988" algn="l"/>
                <a:tab pos="2416175" algn="l"/>
                <a:tab pos="2898775" algn="l"/>
                <a:tab pos="3382963" algn="l"/>
                <a:tab pos="3865563" algn="l"/>
                <a:tab pos="4349750" algn="l"/>
                <a:tab pos="4832350" algn="l"/>
                <a:tab pos="5314950" algn="l"/>
                <a:tab pos="5799138" algn="l"/>
                <a:tab pos="6281738" algn="l"/>
                <a:tab pos="6765925" algn="l"/>
                <a:tab pos="7248525" algn="l"/>
                <a:tab pos="7732713" algn="l"/>
                <a:tab pos="8215313" algn="l"/>
                <a:tab pos="8699500" algn="l"/>
                <a:tab pos="9182100" algn="l"/>
                <a:tab pos="9664700" algn="l"/>
                <a:tab pos="10148888" algn="l"/>
              </a:tabLst>
              <a:defRPr/>
            </a:pPr>
            <a:endParaRPr lang="en-US"/>
          </a:p>
        </p:txBody>
      </p:sp>
      <p:sp>
        <p:nvSpPr>
          <p:cNvPr id="6" name="TextBox 5"/>
          <p:cNvSpPr txBox="1"/>
          <p:nvPr userDrawn="1"/>
        </p:nvSpPr>
        <p:spPr>
          <a:xfrm>
            <a:off x="3733800" y="2819400"/>
            <a:ext cx="5867400" cy="738188"/>
          </a:xfrm>
          <a:prstGeom prst="rect">
            <a:avLst/>
          </a:prstGeom>
          <a:noFill/>
        </p:spPr>
        <p:txBody>
          <a:bodyPr>
            <a:spAutoFit/>
          </a:bodyPr>
          <a:lstStyle/>
          <a:p>
            <a:pPr algn="r">
              <a:defRPr/>
            </a:pPr>
            <a:r>
              <a:rPr lang="en-GB" sz="2400" i="1" dirty="0">
                <a:solidFill>
                  <a:schemeClr val="bg1"/>
                </a:solidFill>
                <a:latin typeface="Arial" pitchFamily="34" charset="0"/>
                <a:ea typeface="HYGothic-Extra" pitchFamily="18" charset="-127"/>
                <a:cs typeface="Arial" pitchFamily="34" charset="0"/>
              </a:rPr>
              <a:t> </a:t>
            </a:r>
            <a:r>
              <a:rPr lang="en-GB" sz="2400" dirty="0">
                <a:solidFill>
                  <a:schemeClr val="bg1"/>
                </a:solidFill>
                <a:latin typeface="Arial" pitchFamily="34" charset="0"/>
                <a:ea typeface="HYGothic-Medium" pitchFamily="18" charset="-127"/>
                <a:cs typeface="Arial" pitchFamily="34" charset="0"/>
              </a:rPr>
              <a:t>Tools for Business Decision-Making</a:t>
            </a:r>
            <a:r>
              <a:rPr lang="en-GB" dirty="0">
                <a:solidFill>
                  <a:schemeClr val="bg1"/>
                </a:solidFill>
                <a:latin typeface="Arial" pitchFamily="34" charset="0"/>
                <a:ea typeface="HYGothic-Medium" pitchFamily="18" charset="-127"/>
                <a:cs typeface="Arial" pitchFamily="34" charset="0"/>
              </a:rPr>
              <a:t/>
            </a:r>
            <a:br>
              <a:rPr lang="en-GB" dirty="0">
                <a:solidFill>
                  <a:schemeClr val="bg1"/>
                </a:solidFill>
                <a:latin typeface="Arial" pitchFamily="34" charset="0"/>
                <a:ea typeface="HYGothic-Medium" pitchFamily="18" charset="-127"/>
                <a:cs typeface="Arial" pitchFamily="34" charset="0"/>
              </a:rPr>
            </a:br>
            <a:r>
              <a:rPr lang="en-GB" dirty="0">
                <a:solidFill>
                  <a:schemeClr val="bg1"/>
                </a:solidFill>
                <a:latin typeface="Arial" pitchFamily="34" charset="0"/>
                <a:ea typeface="HYGothic-Medium" pitchFamily="18" charset="-127"/>
                <a:cs typeface="Arial" pitchFamily="34" charset="0"/>
              </a:rPr>
              <a:t>Third Canadian Edition</a:t>
            </a:r>
            <a:endParaRPr lang="en-US" dirty="0">
              <a:latin typeface="Arial" pitchFamily="34" charset="0"/>
              <a:cs typeface="Arial" pitchFamily="34" charset="0"/>
            </a:endParaRPr>
          </a:p>
        </p:txBody>
      </p:sp>
      <p:pic>
        <p:nvPicPr>
          <p:cNvPr id="7" name="Picture 3"/>
          <p:cNvPicPr>
            <a:picLocks noChangeAspect="1" noChangeArrowheads="1"/>
          </p:cNvPicPr>
          <p:nvPr userDrawn="1"/>
        </p:nvPicPr>
        <p:blipFill>
          <a:blip r:embed="rId2" cstate="print"/>
          <a:srcRect/>
          <a:stretch>
            <a:fillRect/>
          </a:stretch>
        </p:blipFill>
        <p:spPr bwMode="auto">
          <a:xfrm>
            <a:off x="1676400" y="6400800"/>
            <a:ext cx="323850" cy="481013"/>
          </a:xfrm>
          <a:prstGeom prst="rect">
            <a:avLst/>
          </a:prstGeom>
          <a:noFill/>
          <a:ln w="9525">
            <a:noFill/>
            <a:round/>
            <a:headEnd/>
            <a:tailEnd/>
          </a:ln>
        </p:spPr>
      </p:pic>
      <p:pic>
        <p:nvPicPr>
          <p:cNvPr id="8" name="Picture 2"/>
          <p:cNvPicPr>
            <a:picLocks noChangeAspect="1" noChangeArrowheads="1"/>
          </p:cNvPicPr>
          <p:nvPr userDrawn="1"/>
        </p:nvPicPr>
        <p:blipFill>
          <a:blip r:embed="rId3" cstate="print"/>
          <a:srcRect/>
          <a:stretch>
            <a:fillRect/>
          </a:stretch>
        </p:blipFill>
        <p:spPr bwMode="auto">
          <a:xfrm>
            <a:off x="304800" y="830263"/>
            <a:ext cx="3457575" cy="4473575"/>
          </a:xfrm>
          <a:prstGeom prst="rect">
            <a:avLst/>
          </a:prstGeom>
          <a:noFill/>
          <a:ln w="3175">
            <a:solidFill>
              <a:schemeClr val="tx1"/>
            </a:solidFill>
            <a:miter lim="800000"/>
            <a:headEnd/>
            <a:tailEnd/>
          </a:ln>
        </p:spPr>
      </p:pic>
      <p:sp>
        <p:nvSpPr>
          <p:cNvPr id="10" name="Rectangle 2"/>
          <p:cNvSpPr txBox="1">
            <a:spLocks noChangeArrowheads="1"/>
          </p:cNvSpPr>
          <p:nvPr userDrawn="1"/>
        </p:nvSpPr>
        <p:spPr bwMode="auto">
          <a:xfrm>
            <a:off x="3810000" y="1219200"/>
            <a:ext cx="5791200" cy="1676400"/>
          </a:xfrm>
          <a:prstGeom prst="rect">
            <a:avLst/>
          </a:prstGeom>
          <a:noFill/>
          <a:ln w="9525">
            <a:noFill/>
            <a:miter lim="800000"/>
            <a:headEnd/>
            <a:tailEnd/>
          </a:ln>
          <a:effectLst/>
        </p:spPr>
        <p:txBody>
          <a:bodyPr lIns="95139" tIns="49472" rIns="95139" bIns="49472" anchor="ctr"/>
          <a:lstStyle/>
          <a:p>
            <a:pPr algn="r" defTabSz="966788">
              <a:buClr>
                <a:srgbClr val="FFFFCC"/>
              </a:buClr>
              <a:tabLst>
                <a:tab pos="0" algn="l"/>
                <a:tab pos="965200" algn="l"/>
                <a:tab pos="1931988" algn="l"/>
                <a:tab pos="2898775" algn="l"/>
                <a:tab pos="3865563" algn="l"/>
                <a:tab pos="4832350" algn="l"/>
                <a:tab pos="5799138" algn="l"/>
                <a:tab pos="6765925" algn="l"/>
                <a:tab pos="7732713" algn="l"/>
                <a:tab pos="8699500" algn="l"/>
                <a:tab pos="9664700" algn="l"/>
                <a:tab pos="10631488" algn="l"/>
                <a:tab pos="11115675" algn="l"/>
              </a:tabLst>
              <a:defRPr/>
            </a:pPr>
            <a:r>
              <a:rPr lang="en-GB" sz="4300" dirty="0">
                <a:solidFill>
                  <a:srgbClr val="FFFFCC"/>
                </a:solidFill>
                <a:latin typeface="HYGothic-Extra" pitchFamily="18" charset="-127"/>
                <a:ea typeface="HYGothic-Extra" pitchFamily="18" charset="-127"/>
              </a:rPr>
              <a:t>					</a:t>
            </a:r>
            <a:r>
              <a:rPr lang="en-GB" sz="5100" dirty="0">
                <a:latin typeface="Impact" pitchFamily="34" charset="0"/>
                <a:ea typeface="HYGothic-Extra" pitchFamily="18" charset="-127"/>
              </a:rPr>
              <a:t>MANAGERIAL </a:t>
            </a:r>
            <a:r>
              <a:rPr lang="en-GB" sz="5100" dirty="0">
                <a:solidFill>
                  <a:srgbClr val="8593A9"/>
                </a:solidFill>
                <a:latin typeface="Impact" pitchFamily="34" charset="0"/>
                <a:ea typeface="HYGothic-Extra" pitchFamily="18" charset="-127"/>
              </a:rPr>
              <a:t>ACCOUNTING</a:t>
            </a:r>
            <a:r>
              <a:rPr lang="en-GB" sz="5100" dirty="0">
                <a:solidFill>
                  <a:schemeClr val="bg1"/>
                </a:solidFill>
                <a:latin typeface="Impact" pitchFamily="34" charset="0"/>
                <a:ea typeface="HYGothic-Extra" pitchFamily="18" charset="-127"/>
              </a:rPr>
              <a:t> </a:t>
            </a:r>
            <a:r>
              <a:rPr lang="en-GB" sz="3900" b="1" dirty="0">
                <a:solidFill>
                  <a:schemeClr val="bg1"/>
                </a:solidFill>
                <a:latin typeface="Impact" pitchFamily="34" charset="0"/>
                <a:ea typeface="HYGothic-Extra" pitchFamily="18" charset="-127"/>
              </a:rPr>
              <a:t/>
            </a:r>
            <a:br>
              <a:rPr lang="en-GB" sz="3900" b="1" dirty="0">
                <a:solidFill>
                  <a:schemeClr val="bg1"/>
                </a:solidFill>
                <a:latin typeface="Impact" pitchFamily="34" charset="0"/>
                <a:ea typeface="HYGothic-Extra" pitchFamily="18" charset="-127"/>
              </a:rPr>
            </a:br>
            <a:r>
              <a:rPr lang="en-GB" sz="3900" b="1" i="1" dirty="0">
                <a:solidFill>
                  <a:schemeClr val="bg1"/>
                </a:solidFill>
                <a:latin typeface="HYGothic-Extra" pitchFamily="18" charset="-127"/>
                <a:ea typeface="HYGothic-Extra" pitchFamily="18" charset="-127"/>
              </a:rPr>
              <a:t>			</a:t>
            </a:r>
            <a:endParaRPr lang="en-GB" sz="2000" dirty="0">
              <a:solidFill>
                <a:schemeClr val="bg1"/>
              </a:solidFill>
              <a:latin typeface="HYGothic-Medium" pitchFamily="18" charset="-127"/>
              <a:ea typeface="HYGothic-Medium" pitchFamily="18" charset="-127"/>
            </a:endParaRPr>
          </a:p>
        </p:txBody>
      </p:sp>
      <p:sp>
        <p:nvSpPr>
          <p:cNvPr id="2" name="Title 1"/>
          <p:cNvSpPr>
            <a:spLocks noGrp="1"/>
          </p:cNvSpPr>
          <p:nvPr>
            <p:ph type="ctrTitle"/>
          </p:nvPr>
        </p:nvSpPr>
        <p:spPr>
          <a:xfrm>
            <a:off x="3733800" y="3657600"/>
            <a:ext cx="5867400" cy="2057400"/>
          </a:xfrm>
        </p:spPr>
        <p:txBody>
          <a:bodyPr/>
          <a:lstStyle>
            <a:lvl1pPr>
              <a:defRPr sz="2400" b="1">
                <a:latin typeface="Arial" pitchFamily="34" charset="0"/>
                <a:ea typeface="HYGothic-Extra" pitchFamily="18" charset="-127"/>
                <a:cs typeface="Arial" pitchFamily="34" charset="0"/>
              </a:defRPr>
            </a:lvl1pPr>
          </a:lstStyle>
          <a:p>
            <a:r>
              <a:rPr lang="en-US" dirty="0" smtClean="0"/>
              <a:t>Click to edit Master title style</a:t>
            </a:r>
            <a:endParaRPr lang="en-US" dirty="0"/>
          </a:p>
        </p:txBody>
      </p:sp>
      <p:sp>
        <p:nvSpPr>
          <p:cNvPr id="9" name="Content Placeholder 2"/>
          <p:cNvSpPr>
            <a:spLocks noGrp="1"/>
          </p:cNvSpPr>
          <p:nvPr>
            <p:ph idx="1"/>
          </p:nvPr>
        </p:nvSpPr>
        <p:spPr>
          <a:xfrm>
            <a:off x="8610600" y="6629400"/>
            <a:ext cx="2895600" cy="457200"/>
          </a:xfrm>
          <a:prstGeom prst="rect">
            <a:avLst/>
          </a:prstGeom>
        </p:spPr>
        <p:txBody>
          <a:bodyPr>
            <a:noAutofit/>
          </a:bodyPr>
          <a:lstStyle>
            <a:lvl1pPr algn="l">
              <a:buNone/>
              <a:defRPr sz="3000">
                <a:solidFill>
                  <a:schemeClr val="bg1"/>
                </a:solidFill>
                <a:latin typeface="Arial" pitchFamily="34" charset="0"/>
                <a:cs typeface="Arial" pitchFamily="34" charset="0"/>
              </a:defRPr>
            </a:lvl1pPr>
          </a:lstStyle>
          <a:p>
            <a:pPr lvl="0"/>
            <a:r>
              <a:rPr lang="en-US" dirty="0" smtClean="0"/>
              <a:t>Click to edit Master text styles</a:t>
            </a:r>
          </a:p>
        </p:txBody>
      </p:sp>
    </p:spTree>
  </p:cSld>
  <p:clrMapOvr>
    <a:masterClrMapping/>
  </p:clrMapOvr>
  <p:transition>
    <p:wipe dir="d"/>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7" name="Snip and Round Single Corner Rectangle 6"/>
          <p:cNvSpPr/>
          <p:nvPr userDrawn="1"/>
        </p:nvSpPr>
        <p:spPr>
          <a:xfrm flipV="1">
            <a:off x="914400" y="3200400"/>
            <a:ext cx="8686800" cy="3200400"/>
          </a:xfrm>
          <a:prstGeom prst="snipRoundRect">
            <a:avLst>
              <a:gd name="adj1" fmla="val 32667"/>
              <a:gd name="adj2" fmla="val 0"/>
            </a:avLst>
          </a:prstGeom>
          <a:solidFill>
            <a:srgbClr val="D0CAA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8" name="Rectangle 7"/>
          <p:cNvSpPr/>
          <p:nvPr userDrawn="1"/>
        </p:nvSpPr>
        <p:spPr>
          <a:xfrm>
            <a:off x="0" y="0"/>
            <a:ext cx="3657600" cy="2286000"/>
          </a:xfrm>
          <a:prstGeom prst="rect">
            <a:avLst/>
          </a:prstGeom>
          <a:solidFill>
            <a:srgbClr val="948A5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rgbClr val="FFFFFF"/>
              </a:solidFill>
            </a:endParaRPr>
          </a:p>
        </p:txBody>
      </p:sp>
      <p:sp>
        <p:nvSpPr>
          <p:cNvPr id="9" name="Rectangle 8"/>
          <p:cNvSpPr/>
          <p:nvPr userDrawn="1"/>
        </p:nvSpPr>
        <p:spPr>
          <a:xfrm>
            <a:off x="3886200" y="0"/>
            <a:ext cx="5715000" cy="2286000"/>
          </a:xfrm>
          <a:prstGeom prst="rect">
            <a:avLst/>
          </a:prstGeom>
          <a:solidFill>
            <a:srgbClr val="60497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rgbClr val="FFFFFF"/>
              </a:solidFill>
            </a:endParaRPr>
          </a:p>
        </p:txBody>
      </p:sp>
      <p:sp>
        <p:nvSpPr>
          <p:cNvPr id="10" name="Rectangle 9"/>
          <p:cNvSpPr/>
          <p:nvPr userDrawn="1"/>
        </p:nvSpPr>
        <p:spPr>
          <a:xfrm>
            <a:off x="914400" y="2514600"/>
            <a:ext cx="8686800" cy="685800"/>
          </a:xfrm>
          <a:prstGeom prst="rect">
            <a:avLst/>
          </a:prstGeom>
          <a:solidFill>
            <a:srgbClr val="948A5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rgbClr val="FFFFFF"/>
              </a:solidFill>
            </a:endParaRPr>
          </a:p>
        </p:txBody>
      </p:sp>
      <p:sp>
        <p:nvSpPr>
          <p:cNvPr id="11" name="TextBox 10"/>
          <p:cNvSpPr txBox="1"/>
          <p:nvPr userDrawn="1"/>
        </p:nvSpPr>
        <p:spPr>
          <a:xfrm rot="10800000">
            <a:off x="381000" y="381000"/>
            <a:ext cx="492125" cy="1905000"/>
          </a:xfrm>
          <a:prstGeom prst="rect">
            <a:avLst/>
          </a:prstGeom>
          <a:noFill/>
          <a:ln>
            <a:noFill/>
          </a:ln>
        </p:spPr>
        <p:txBody>
          <a:bodyPr vert="eaVert">
            <a:spAutoFit/>
          </a:bodyPr>
          <a:lstStyle/>
          <a:p>
            <a:pPr fontAlgn="auto">
              <a:spcBef>
                <a:spcPts val="0"/>
              </a:spcBef>
              <a:spcAft>
                <a:spcPts val="0"/>
              </a:spcAft>
              <a:defRPr/>
            </a:pPr>
            <a:r>
              <a:rPr lang="en-US" sz="2000" spc="200" dirty="0">
                <a:solidFill>
                  <a:schemeClr val="bg1"/>
                </a:solidFill>
                <a:latin typeface="Arial" pitchFamily="34" charset="0"/>
                <a:ea typeface="HYGothic-Extra" pitchFamily="18" charset="-127"/>
                <a:cs typeface="Arial" pitchFamily="34" charset="0"/>
              </a:rPr>
              <a:t>CHAPTER</a:t>
            </a:r>
          </a:p>
        </p:txBody>
      </p:sp>
      <p:sp>
        <p:nvSpPr>
          <p:cNvPr id="12" name="TextBox 11"/>
          <p:cNvSpPr txBox="1"/>
          <p:nvPr userDrawn="1"/>
        </p:nvSpPr>
        <p:spPr>
          <a:xfrm>
            <a:off x="3581400" y="6477000"/>
            <a:ext cx="2667000" cy="584200"/>
          </a:xfrm>
          <a:prstGeom prst="rect">
            <a:avLst/>
          </a:prstGeom>
          <a:noFill/>
        </p:spPr>
        <p:txBody>
          <a:bodyPr>
            <a:spAutoFit/>
          </a:bodyPr>
          <a:lstStyle/>
          <a:p>
            <a:pPr algn="ctr">
              <a:defRPr/>
            </a:pPr>
            <a:r>
              <a:rPr lang="en-US" sz="1600" b="1" i="1" dirty="0">
                <a:solidFill>
                  <a:srgbClr val="403152"/>
                </a:solidFill>
                <a:latin typeface="+mn-lt"/>
                <a:cs typeface="Times New Roman" pitchFamily="18" charset="0"/>
              </a:rPr>
              <a:t>Prepared by:</a:t>
            </a:r>
          </a:p>
          <a:p>
            <a:pPr algn="ctr">
              <a:defRPr/>
            </a:pPr>
            <a:r>
              <a:rPr lang="en-US" sz="1600" b="1" i="1" dirty="0">
                <a:solidFill>
                  <a:srgbClr val="403152"/>
                </a:solidFill>
                <a:latin typeface="+mn-lt"/>
                <a:cs typeface="Times New Roman" pitchFamily="18" charset="0"/>
              </a:rPr>
              <a:t>Jerry </a:t>
            </a:r>
            <a:r>
              <a:rPr lang="en-US" sz="1600" b="1" i="1" dirty="0" err="1">
                <a:solidFill>
                  <a:srgbClr val="403152"/>
                </a:solidFill>
                <a:latin typeface="+mn-lt"/>
                <a:cs typeface="Times New Roman" pitchFamily="18" charset="0"/>
              </a:rPr>
              <a:t>Zdril</a:t>
            </a:r>
            <a:r>
              <a:rPr lang="en-US" sz="1600" b="1" i="1" dirty="0">
                <a:solidFill>
                  <a:srgbClr val="403152"/>
                </a:solidFill>
                <a:latin typeface="+mn-lt"/>
                <a:cs typeface="Times New Roman" pitchFamily="18" charset="0"/>
              </a:rPr>
              <a:t>, CGA</a:t>
            </a:r>
          </a:p>
        </p:txBody>
      </p:sp>
      <p:pic>
        <p:nvPicPr>
          <p:cNvPr id="14" name="Picture 3"/>
          <p:cNvPicPr>
            <a:picLocks noChangeAspect="1" noChangeArrowheads="1"/>
          </p:cNvPicPr>
          <p:nvPr userDrawn="1"/>
        </p:nvPicPr>
        <p:blipFill>
          <a:blip r:embed="rId2" cstate="print"/>
          <a:srcRect/>
          <a:stretch>
            <a:fillRect/>
          </a:stretch>
        </p:blipFill>
        <p:spPr bwMode="auto">
          <a:xfrm>
            <a:off x="1676400" y="6553200"/>
            <a:ext cx="323850" cy="481013"/>
          </a:xfrm>
          <a:prstGeom prst="rect">
            <a:avLst/>
          </a:prstGeom>
          <a:noFill/>
          <a:ln w="9525">
            <a:noFill/>
            <a:round/>
            <a:headEnd/>
            <a:tailEnd/>
          </a:ln>
        </p:spPr>
      </p:pic>
      <p:sp>
        <p:nvSpPr>
          <p:cNvPr id="77" name="Content Placeholder 2"/>
          <p:cNvSpPr>
            <a:spLocks noGrp="1"/>
          </p:cNvSpPr>
          <p:nvPr>
            <p:ph idx="13"/>
          </p:nvPr>
        </p:nvSpPr>
        <p:spPr>
          <a:xfrm>
            <a:off x="914400" y="2514600"/>
            <a:ext cx="8686800" cy="685801"/>
          </a:xfrm>
          <a:prstGeom prst="rect">
            <a:avLst/>
          </a:prstGeom>
        </p:spPr>
        <p:txBody>
          <a:bodyPr>
            <a:normAutofit/>
          </a:bodyPr>
          <a:lstStyle>
            <a:lvl1pPr algn="ctr">
              <a:buNone/>
              <a:defRPr sz="2400">
                <a:solidFill>
                  <a:schemeClr val="bg1"/>
                </a:solidFill>
                <a:latin typeface="Arial" pitchFamily="34" charset="0"/>
                <a:cs typeface="Arial" pitchFamily="34" charset="0"/>
              </a:defRPr>
            </a:lvl1pPr>
          </a:lstStyle>
          <a:p>
            <a:pPr lvl="0"/>
            <a:r>
              <a:rPr lang="en-US" dirty="0" smtClean="0"/>
              <a:t>Click to edit Master text styles</a:t>
            </a:r>
          </a:p>
        </p:txBody>
      </p:sp>
      <p:sp>
        <p:nvSpPr>
          <p:cNvPr id="78" name="Content Placeholder 2"/>
          <p:cNvSpPr>
            <a:spLocks noGrp="1"/>
          </p:cNvSpPr>
          <p:nvPr>
            <p:ph idx="14"/>
          </p:nvPr>
        </p:nvSpPr>
        <p:spPr>
          <a:xfrm>
            <a:off x="1143000" y="3200400"/>
            <a:ext cx="8458200" cy="3200400"/>
          </a:xfrm>
          <a:prstGeom prst="rect">
            <a:avLst/>
          </a:prstGeom>
        </p:spPr>
        <p:txBody>
          <a:bodyPr/>
          <a:lstStyle>
            <a:lvl1pPr>
              <a:buClr>
                <a:schemeClr val="bg1"/>
              </a:buClr>
              <a:buFont typeface="Calibri" pitchFamily="34" charset="0"/>
              <a:buChar char="□"/>
              <a:defRPr sz="2600">
                <a:solidFill>
                  <a:schemeClr val="tx1"/>
                </a:solidFill>
                <a:latin typeface="+mn-lt"/>
              </a:defRPr>
            </a:lvl1pPr>
            <a:lvl5pPr>
              <a:buClr>
                <a:schemeClr val="bg1"/>
              </a:buClr>
              <a:buFont typeface="Calibri" pitchFamily="34" charset="0"/>
              <a:buChar char="□"/>
              <a:defRPr/>
            </a:lvl5pPr>
          </a:lstStyle>
          <a:p>
            <a:pPr lvl="0"/>
            <a:r>
              <a:rPr lang="en-US" dirty="0" smtClean="0"/>
              <a:t>Click to edit Master text styles</a:t>
            </a:r>
          </a:p>
        </p:txBody>
      </p:sp>
      <p:sp>
        <p:nvSpPr>
          <p:cNvPr id="79" name="Content Placeholder 2"/>
          <p:cNvSpPr>
            <a:spLocks noGrp="1"/>
          </p:cNvSpPr>
          <p:nvPr>
            <p:ph idx="15"/>
          </p:nvPr>
        </p:nvSpPr>
        <p:spPr>
          <a:xfrm>
            <a:off x="762000" y="-152400"/>
            <a:ext cx="2743200" cy="2590800"/>
          </a:xfrm>
          <a:prstGeom prst="rect">
            <a:avLst/>
          </a:prstGeom>
        </p:spPr>
        <p:txBody>
          <a:bodyPr>
            <a:noAutofit/>
          </a:bodyPr>
          <a:lstStyle>
            <a:lvl1pPr>
              <a:buClr>
                <a:schemeClr val="bg1"/>
              </a:buClr>
              <a:buFont typeface="Calibri" pitchFamily="34" charset="0"/>
              <a:buNone/>
              <a:defRPr sz="19000">
                <a:solidFill>
                  <a:schemeClr val="bg1"/>
                </a:solidFill>
                <a:latin typeface="Arial" pitchFamily="34" charset="0"/>
                <a:ea typeface="HYGothic-Extra" pitchFamily="18" charset="-127"/>
                <a:cs typeface="Arial" pitchFamily="34" charset="0"/>
              </a:defRPr>
            </a:lvl1pPr>
            <a:lvl5pPr>
              <a:buClr>
                <a:schemeClr val="bg1"/>
              </a:buClr>
              <a:buFont typeface="Calibri" pitchFamily="34" charset="0"/>
              <a:buChar char="□"/>
              <a:defRPr/>
            </a:lvl5pPr>
          </a:lstStyle>
          <a:p>
            <a:pPr lvl="0"/>
            <a:r>
              <a:rPr lang="en-US" dirty="0" smtClean="0"/>
              <a:t>Click to edit Master text styles</a:t>
            </a:r>
          </a:p>
        </p:txBody>
      </p:sp>
      <p:sp>
        <p:nvSpPr>
          <p:cNvPr id="83" name="Content Placeholder 2"/>
          <p:cNvSpPr>
            <a:spLocks noGrp="1"/>
          </p:cNvSpPr>
          <p:nvPr>
            <p:ph idx="16"/>
          </p:nvPr>
        </p:nvSpPr>
        <p:spPr>
          <a:xfrm>
            <a:off x="4038600" y="0"/>
            <a:ext cx="5562600" cy="2209800"/>
          </a:xfrm>
          <a:prstGeom prst="rect">
            <a:avLst/>
          </a:prstGeom>
        </p:spPr>
        <p:txBody>
          <a:bodyPr anchor="b">
            <a:normAutofit/>
          </a:bodyPr>
          <a:lstStyle>
            <a:lvl1pPr marL="0" indent="0" algn="l">
              <a:buClr>
                <a:schemeClr val="bg1"/>
              </a:buClr>
              <a:buFont typeface="Calibri" pitchFamily="34" charset="0"/>
              <a:buNone/>
              <a:defRPr sz="4000">
                <a:solidFill>
                  <a:schemeClr val="bg1"/>
                </a:solidFill>
                <a:latin typeface="Arial" pitchFamily="34" charset="0"/>
                <a:ea typeface="HYGothic-Extra" pitchFamily="18" charset="-127"/>
                <a:cs typeface="Arial" pitchFamily="34" charset="0"/>
              </a:defRPr>
            </a:lvl1pPr>
            <a:lvl5pPr>
              <a:buClr>
                <a:schemeClr val="bg1"/>
              </a:buClr>
              <a:buFont typeface="Calibri" pitchFamily="34" charset="0"/>
              <a:buChar char="□"/>
              <a:defRPr/>
            </a:lvl5pPr>
          </a:lstStyle>
          <a:p>
            <a:pPr lvl="0"/>
            <a:r>
              <a:rPr lang="en-US" dirty="0" smtClean="0"/>
              <a:t>Click to edit Master text styles</a:t>
            </a:r>
          </a:p>
        </p:txBody>
      </p:sp>
      <p:sp>
        <p:nvSpPr>
          <p:cNvPr id="13" name="Content Placeholder 2"/>
          <p:cNvSpPr>
            <a:spLocks noGrp="1"/>
          </p:cNvSpPr>
          <p:nvPr>
            <p:ph idx="1"/>
          </p:nvPr>
        </p:nvSpPr>
        <p:spPr>
          <a:xfrm>
            <a:off x="8610600" y="6629400"/>
            <a:ext cx="2895600" cy="457200"/>
          </a:xfrm>
          <a:prstGeom prst="rect">
            <a:avLst/>
          </a:prstGeom>
        </p:spPr>
        <p:txBody>
          <a:bodyPr>
            <a:noAutofit/>
          </a:bodyPr>
          <a:lstStyle>
            <a:lvl1pPr algn="l">
              <a:buNone/>
              <a:defRPr sz="3000">
                <a:solidFill>
                  <a:schemeClr val="bg1"/>
                </a:solidFill>
              </a:defRPr>
            </a:lvl1pPr>
          </a:lstStyle>
          <a:p>
            <a:pPr lvl="0"/>
            <a:r>
              <a:rPr lang="en-US" dirty="0" smtClean="0"/>
              <a:t>Click to edit Master text styles</a:t>
            </a:r>
          </a:p>
        </p:txBody>
      </p:sp>
    </p:spTree>
  </p:cSld>
  <p:clrMapOvr>
    <a:masterClrMapping/>
  </p:clrMapOvr>
  <p:transition>
    <p:wipe dir="d"/>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ectangle 4"/>
          <p:cNvSpPr/>
          <p:nvPr userDrawn="1"/>
        </p:nvSpPr>
        <p:spPr>
          <a:xfrm>
            <a:off x="0" y="0"/>
            <a:ext cx="9601200" cy="1527175"/>
          </a:xfrm>
          <a:prstGeom prst="rect">
            <a:avLst/>
          </a:prstGeom>
          <a:solidFill>
            <a:srgbClr val="60497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rgbClr val="FFFFFF"/>
              </a:solidFill>
            </a:endParaRPr>
          </a:p>
        </p:txBody>
      </p:sp>
      <p:sp>
        <p:nvSpPr>
          <p:cNvPr id="6" name="Oval 5"/>
          <p:cNvSpPr/>
          <p:nvPr userDrawn="1"/>
        </p:nvSpPr>
        <p:spPr>
          <a:xfrm>
            <a:off x="0" y="0"/>
            <a:ext cx="914400" cy="914400"/>
          </a:xfrm>
          <a:prstGeom prst="ellipse">
            <a:avLst/>
          </a:prstGeom>
          <a:noFill/>
          <a:ln w="31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rgbClr val="FFFFFF"/>
              </a:solidFill>
            </a:endParaRPr>
          </a:p>
        </p:txBody>
      </p:sp>
      <p:sp>
        <p:nvSpPr>
          <p:cNvPr id="7" name="Oval 6"/>
          <p:cNvSpPr/>
          <p:nvPr userDrawn="1"/>
        </p:nvSpPr>
        <p:spPr>
          <a:xfrm>
            <a:off x="914400" y="0"/>
            <a:ext cx="914400" cy="914400"/>
          </a:xfrm>
          <a:prstGeom prst="ellipse">
            <a:avLst/>
          </a:prstGeom>
          <a:noFill/>
          <a:ln w="31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rgbClr val="FFFFFF"/>
              </a:solidFill>
            </a:endParaRPr>
          </a:p>
        </p:txBody>
      </p:sp>
      <p:sp>
        <p:nvSpPr>
          <p:cNvPr id="8" name="Oval 7"/>
          <p:cNvSpPr/>
          <p:nvPr userDrawn="1"/>
        </p:nvSpPr>
        <p:spPr>
          <a:xfrm>
            <a:off x="0" y="914400"/>
            <a:ext cx="914400" cy="914400"/>
          </a:xfrm>
          <a:prstGeom prst="ellipse">
            <a:avLst/>
          </a:prstGeom>
          <a:noFill/>
          <a:ln w="31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rgbClr val="FFFFFF"/>
              </a:solidFill>
            </a:endParaRPr>
          </a:p>
        </p:txBody>
      </p:sp>
      <p:sp>
        <p:nvSpPr>
          <p:cNvPr id="9" name="Oval 8"/>
          <p:cNvSpPr/>
          <p:nvPr userDrawn="1"/>
        </p:nvSpPr>
        <p:spPr>
          <a:xfrm>
            <a:off x="914400" y="914400"/>
            <a:ext cx="914400" cy="914400"/>
          </a:xfrm>
          <a:prstGeom prst="ellipse">
            <a:avLst/>
          </a:prstGeom>
          <a:noFill/>
          <a:ln w="31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rgbClr val="FFFFFF"/>
              </a:solidFill>
            </a:endParaRPr>
          </a:p>
        </p:txBody>
      </p:sp>
      <p:sp>
        <p:nvSpPr>
          <p:cNvPr id="2" name="Title 1"/>
          <p:cNvSpPr>
            <a:spLocks noGrp="1"/>
          </p:cNvSpPr>
          <p:nvPr>
            <p:ph type="title"/>
          </p:nvPr>
        </p:nvSpPr>
        <p:spPr>
          <a:xfrm>
            <a:off x="1905000" y="0"/>
            <a:ext cx="7467600" cy="1524000"/>
          </a:xfrm>
        </p:spPr>
        <p:txBody>
          <a:bodyPr/>
          <a:lstStyle>
            <a:lvl1pPr>
              <a:defRPr sz="4000">
                <a:solidFill>
                  <a:schemeClr val="bg1"/>
                </a:solidFill>
              </a:defRPr>
            </a:lvl1pPr>
          </a:lstStyle>
          <a:p>
            <a:r>
              <a:rPr lang="en-US" dirty="0" smtClean="0"/>
              <a:t>Click to edit Master title style</a:t>
            </a:r>
            <a:endParaRPr lang="en-US" dirty="0"/>
          </a:p>
        </p:txBody>
      </p:sp>
      <p:sp>
        <p:nvSpPr>
          <p:cNvPr id="3" name="Content Placeholder 2"/>
          <p:cNvSpPr>
            <a:spLocks noGrp="1"/>
          </p:cNvSpPr>
          <p:nvPr>
            <p:ph idx="1"/>
          </p:nvPr>
        </p:nvSpPr>
        <p:spPr>
          <a:xfrm>
            <a:off x="304800" y="1904999"/>
            <a:ext cx="9067800" cy="4629151"/>
          </a:xfrm>
        </p:spPr>
        <p:txBody>
          <a:bodyPr/>
          <a:lstStyle>
            <a:lvl1pPr>
              <a:lnSpc>
                <a:spcPct val="100000"/>
              </a:lnSpc>
              <a:spcBef>
                <a:spcPts val="700"/>
              </a:spcBef>
              <a:spcAft>
                <a:spcPts val="700"/>
              </a:spcAft>
              <a:defRPr>
                <a:solidFill>
                  <a:schemeClr val="tx1"/>
                </a:solidFill>
                <a:latin typeface="Cambria" pitchFamily="18" charset="0"/>
              </a:defRPr>
            </a:lvl1pPr>
            <a:lvl2pPr>
              <a:lnSpc>
                <a:spcPct val="100000"/>
              </a:lnSpc>
              <a:spcBef>
                <a:spcPts val="700"/>
              </a:spcBef>
              <a:spcAft>
                <a:spcPts val="700"/>
              </a:spcAft>
              <a:defRPr/>
            </a:lvl2pPr>
            <a:lvl3pPr>
              <a:lnSpc>
                <a:spcPct val="100000"/>
              </a:lnSpc>
              <a:spcBef>
                <a:spcPts val="700"/>
              </a:spcBef>
              <a:spcAft>
                <a:spcPts val="700"/>
              </a:spcAft>
              <a:defRPr/>
            </a:lvl3pPr>
            <a:lvl4pPr>
              <a:lnSpc>
                <a:spcPct val="100000"/>
              </a:lnSpc>
              <a:spcBef>
                <a:spcPts val="700"/>
              </a:spcBef>
              <a:spcAft>
                <a:spcPts val="700"/>
              </a:spcAft>
              <a:defRPr/>
            </a:lvl4pPr>
            <a:lvl5pPr>
              <a:lnSpc>
                <a:spcPct val="100000"/>
              </a:lnSpc>
              <a:spcBef>
                <a:spcPts val="700"/>
              </a:spcBef>
              <a:spcAft>
                <a:spcPts val="700"/>
              </a:spcAft>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16" name="Content Placeholder 2"/>
          <p:cNvSpPr>
            <a:spLocks noGrp="1"/>
          </p:cNvSpPr>
          <p:nvPr>
            <p:ph idx="13"/>
          </p:nvPr>
        </p:nvSpPr>
        <p:spPr>
          <a:xfrm>
            <a:off x="8610600" y="6629400"/>
            <a:ext cx="2895600" cy="457200"/>
          </a:xfrm>
          <a:prstGeom prst="rect">
            <a:avLst/>
          </a:prstGeom>
        </p:spPr>
        <p:txBody>
          <a:bodyPr>
            <a:noAutofit/>
          </a:bodyPr>
          <a:lstStyle>
            <a:lvl1pPr algn="l">
              <a:buNone/>
              <a:defRPr sz="3000">
                <a:solidFill>
                  <a:schemeClr val="bg1"/>
                </a:solidFill>
                <a:latin typeface="Arial" pitchFamily="34" charset="0"/>
                <a:cs typeface="Arial" pitchFamily="34" charset="0"/>
              </a:defRPr>
            </a:lvl1pPr>
          </a:lstStyle>
          <a:p>
            <a:pPr lvl="0"/>
            <a:r>
              <a:rPr lang="en-US" dirty="0" smtClean="0"/>
              <a:t>Click to edit Master text styles</a:t>
            </a:r>
          </a:p>
        </p:txBody>
      </p:sp>
      <p:sp>
        <p:nvSpPr>
          <p:cNvPr id="10" name="Rectangle 71"/>
          <p:cNvSpPr>
            <a:spLocks noGrp="1" noChangeArrowheads="1"/>
          </p:cNvSpPr>
          <p:nvPr>
            <p:ph type="sldNum" sz="quarter" idx="14"/>
          </p:nvPr>
        </p:nvSpPr>
        <p:spPr/>
        <p:txBody>
          <a:bodyPr/>
          <a:lstStyle>
            <a:lvl1pPr>
              <a:defRPr/>
            </a:lvl1pPr>
          </a:lstStyle>
          <a:p>
            <a:pPr>
              <a:defRPr/>
            </a:pPr>
            <a:fld id="{6F27FB96-F791-4144-9E06-86065514E5BC}" type="slidenum">
              <a:rPr lang="en-US"/>
              <a:pPr>
                <a:defRPr/>
              </a:pPr>
              <a:t>‹#›</a:t>
            </a:fld>
            <a:endParaRPr lang="en-US"/>
          </a:p>
        </p:txBody>
      </p:sp>
      <p:sp>
        <p:nvSpPr>
          <p:cNvPr id="11" name="Rectangle 70"/>
          <p:cNvSpPr>
            <a:spLocks noGrp="1" noChangeArrowheads="1"/>
          </p:cNvSpPr>
          <p:nvPr>
            <p:ph type="ftr" sz="quarter" idx="15"/>
          </p:nvPr>
        </p:nvSpPr>
        <p:spPr/>
        <p:txBody>
          <a:bodyPr/>
          <a:lstStyle>
            <a:lvl1pPr algn="ctr" eaLnBrk="1" hangingPunct="1">
              <a:defRPr sz="1300">
                <a:solidFill>
                  <a:schemeClr val="accent4"/>
                </a:solidFill>
                <a:effectLst/>
              </a:defRPr>
            </a:lvl1pPr>
          </a:lstStyle>
          <a:p>
            <a:pPr>
              <a:defRPr/>
            </a:pPr>
            <a:r>
              <a:rPr lang="en-US"/>
              <a:t>Copyright John Wiley &amp; Sons Canada, Ltd.</a:t>
            </a:r>
          </a:p>
        </p:txBody>
      </p:sp>
    </p:spTree>
  </p:cSld>
  <p:clrMapOvr>
    <a:masterClrMapping/>
  </p:clrMapOvr>
  <p:transition>
    <p:wipe dir="d"/>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58825" y="4700588"/>
            <a:ext cx="8161338" cy="1452562"/>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58825" y="3100388"/>
            <a:ext cx="8161338" cy="1600200"/>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7" name="Content Placeholder 2"/>
          <p:cNvSpPr>
            <a:spLocks noGrp="1"/>
          </p:cNvSpPr>
          <p:nvPr>
            <p:ph idx="13"/>
          </p:nvPr>
        </p:nvSpPr>
        <p:spPr>
          <a:xfrm>
            <a:off x="8610600" y="6629400"/>
            <a:ext cx="2895600" cy="457200"/>
          </a:xfrm>
          <a:prstGeom prst="rect">
            <a:avLst/>
          </a:prstGeom>
        </p:spPr>
        <p:txBody>
          <a:bodyPr>
            <a:noAutofit/>
          </a:bodyPr>
          <a:lstStyle>
            <a:lvl1pPr algn="l">
              <a:buNone/>
              <a:defRPr sz="3000">
                <a:solidFill>
                  <a:schemeClr val="bg1"/>
                </a:solidFill>
              </a:defRPr>
            </a:lvl1pPr>
          </a:lstStyle>
          <a:p>
            <a:pPr lvl="0"/>
            <a:r>
              <a:rPr lang="en-US" dirty="0" smtClean="0"/>
              <a:t>Click to edit Master text styles</a:t>
            </a:r>
          </a:p>
        </p:txBody>
      </p:sp>
      <p:sp>
        <p:nvSpPr>
          <p:cNvPr id="5" name="Rectangle 70"/>
          <p:cNvSpPr>
            <a:spLocks noGrp="1" noChangeArrowheads="1"/>
          </p:cNvSpPr>
          <p:nvPr>
            <p:ph type="ftr" sz="quarter" idx="14"/>
          </p:nvPr>
        </p:nvSpPr>
        <p:spPr>
          <a:ln/>
        </p:spPr>
        <p:txBody>
          <a:bodyPr/>
          <a:lstStyle>
            <a:lvl1pPr>
              <a:defRPr/>
            </a:lvl1pPr>
          </a:lstStyle>
          <a:p>
            <a:pPr>
              <a:defRPr/>
            </a:pPr>
            <a:r>
              <a:rPr lang="en-US"/>
              <a:t>Copyright John Wiley &amp; Sons Canada, Ltd.</a:t>
            </a:r>
          </a:p>
        </p:txBody>
      </p:sp>
      <p:sp>
        <p:nvSpPr>
          <p:cNvPr id="6" name="Rectangle 71"/>
          <p:cNvSpPr>
            <a:spLocks noGrp="1" noChangeArrowheads="1"/>
          </p:cNvSpPr>
          <p:nvPr>
            <p:ph type="sldNum" sz="quarter" idx="15"/>
          </p:nvPr>
        </p:nvSpPr>
        <p:spPr>
          <a:ln/>
        </p:spPr>
        <p:txBody>
          <a:bodyPr/>
          <a:lstStyle>
            <a:lvl1pPr>
              <a:defRPr/>
            </a:lvl1pPr>
          </a:lstStyle>
          <a:p>
            <a:pPr>
              <a:defRPr/>
            </a:pPr>
            <a:fld id="{EFECD766-0170-4951-BBF8-664FDABB2CE9}" type="slidenum">
              <a:rPr lang="en-US"/>
              <a:pPr>
                <a:defRPr/>
              </a:pPr>
              <a:t>‹#›</a:t>
            </a:fld>
            <a:endParaRPr lang="en-US"/>
          </a:p>
        </p:txBody>
      </p:sp>
    </p:spTree>
  </p:cSld>
  <p:clrMapOvr>
    <a:masterClrMapping/>
  </p:clrMapOvr>
  <p:transition>
    <p:wipe dir="d"/>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79425" y="1706563"/>
            <a:ext cx="4244975" cy="482758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876800" y="1706563"/>
            <a:ext cx="4244975" cy="482758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8" name="Content Placeholder 2"/>
          <p:cNvSpPr>
            <a:spLocks noGrp="1"/>
          </p:cNvSpPr>
          <p:nvPr>
            <p:ph idx="13"/>
          </p:nvPr>
        </p:nvSpPr>
        <p:spPr>
          <a:xfrm>
            <a:off x="8610600" y="6629400"/>
            <a:ext cx="2895600" cy="457200"/>
          </a:xfrm>
          <a:prstGeom prst="rect">
            <a:avLst/>
          </a:prstGeom>
        </p:spPr>
        <p:txBody>
          <a:bodyPr>
            <a:noAutofit/>
          </a:bodyPr>
          <a:lstStyle>
            <a:lvl1pPr algn="l">
              <a:buNone/>
              <a:defRPr sz="3000">
                <a:solidFill>
                  <a:schemeClr val="bg1"/>
                </a:solidFill>
              </a:defRPr>
            </a:lvl1pPr>
          </a:lstStyle>
          <a:p>
            <a:pPr lvl="0"/>
            <a:r>
              <a:rPr lang="en-US" dirty="0" smtClean="0"/>
              <a:t>Click to edit Master text styles</a:t>
            </a:r>
          </a:p>
        </p:txBody>
      </p:sp>
      <p:sp>
        <p:nvSpPr>
          <p:cNvPr id="6" name="Rectangle 70"/>
          <p:cNvSpPr>
            <a:spLocks noGrp="1" noChangeArrowheads="1"/>
          </p:cNvSpPr>
          <p:nvPr>
            <p:ph type="ftr" sz="quarter" idx="14"/>
          </p:nvPr>
        </p:nvSpPr>
        <p:spPr>
          <a:ln/>
        </p:spPr>
        <p:txBody>
          <a:bodyPr/>
          <a:lstStyle>
            <a:lvl1pPr>
              <a:defRPr/>
            </a:lvl1pPr>
          </a:lstStyle>
          <a:p>
            <a:pPr>
              <a:defRPr/>
            </a:pPr>
            <a:r>
              <a:rPr lang="en-US"/>
              <a:t>Copyright John Wiley &amp; Sons Canada, Ltd.</a:t>
            </a:r>
          </a:p>
        </p:txBody>
      </p:sp>
      <p:sp>
        <p:nvSpPr>
          <p:cNvPr id="7" name="Rectangle 71"/>
          <p:cNvSpPr>
            <a:spLocks noGrp="1" noChangeArrowheads="1"/>
          </p:cNvSpPr>
          <p:nvPr>
            <p:ph type="sldNum" sz="quarter" idx="15"/>
          </p:nvPr>
        </p:nvSpPr>
        <p:spPr>
          <a:ln/>
        </p:spPr>
        <p:txBody>
          <a:bodyPr/>
          <a:lstStyle>
            <a:lvl1pPr>
              <a:defRPr/>
            </a:lvl1pPr>
          </a:lstStyle>
          <a:p>
            <a:pPr>
              <a:defRPr/>
            </a:pPr>
            <a:fld id="{3A90305A-F8DA-4F67-AEAA-734DAEE90D5B}" type="slidenum">
              <a:rPr lang="en-US"/>
              <a:pPr>
                <a:defRPr/>
              </a:pPr>
              <a:t>‹#›</a:t>
            </a:fld>
            <a:endParaRPr lang="en-US"/>
          </a:p>
        </p:txBody>
      </p:sp>
    </p:spTree>
  </p:cSld>
  <p:clrMapOvr>
    <a:masterClrMapping/>
  </p:clrMapOvr>
  <p:transition>
    <p:wipe dir="d"/>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6" name="Oval 5"/>
          <p:cNvSpPr/>
          <p:nvPr userDrawn="1"/>
        </p:nvSpPr>
        <p:spPr>
          <a:xfrm>
            <a:off x="7772400" y="914400"/>
            <a:ext cx="914400" cy="914400"/>
          </a:xfrm>
          <a:prstGeom prst="ellipse">
            <a:avLst/>
          </a:prstGeom>
          <a:noFill/>
          <a:ln w="31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rgbClr val="FFFFFF"/>
              </a:solidFill>
            </a:endParaRPr>
          </a:p>
        </p:txBody>
      </p:sp>
      <p:sp>
        <p:nvSpPr>
          <p:cNvPr id="7" name="Oval 6"/>
          <p:cNvSpPr/>
          <p:nvPr userDrawn="1"/>
        </p:nvSpPr>
        <p:spPr>
          <a:xfrm>
            <a:off x="8686800" y="914400"/>
            <a:ext cx="914400" cy="914400"/>
          </a:xfrm>
          <a:prstGeom prst="ellipse">
            <a:avLst/>
          </a:prstGeom>
          <a:noFill/>
          <a:ln w="31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rgbClr val="FFFFFF"/>
              </a:solidFill>
            </a:endParaRPr>
          </a:p>
        </p:txBody>
      </p:sp>
      <p:sp>
        <p:nvSpPr>
          <p:cNvPr id="8" name="Rounded Rectangle 7"/>
          <p:cNvSpPr/>
          <p:nvPr userDrawn="1"/>
        </p:nvSpPr>
        <p:spPr>
          <a:xfrm>
            <a:off x="609600" y="1219200"/>
            <a:ext cx="8458200" cy="914400"/>
          </a:xfrm>
          <a:prstGeom prst="roundRect">
            <a:avLst/>
          </a:prstGeom>
          <a:solidFill>
            <a:srgbClr val="DDD9C3"/>
          </a:solidFill>
          <a:ln>
            <a:solidFill>
              <a:srgbClr val="4A452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rgbClr val="FFFFFF"/>
              </a:solidFill>
            </a:endParaRPr>
          </a:p>
        </p:txBody>
      </p:sp>
      <p:sp>
        <p:nvSpPr>
          <p:cNvPr id="9" name="Isosceles Triangle 8"/>
          <p:cNvSpPr/>
          <p:nvPr userDrawn="1"/>
        </p:nvSpPr>
        <p:spPr>
          <a:xfrm rot="10800000">
            <a:off x="4343400" y="685800"/>
            <a:ext cx="457200" cy="457200"/>
          </a:xfrm>
          <a:prstGeom prst="triangle">
            <a:avLst>
              <a:gd name="adj" fmla="val 47403"/>
            </a:avLst>
          </a:prstGeom>
          <a:solidFill>
            <a:srgbClr val="60497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rgbClr val="FFFFFF"/>
              </a:solidFill>
            </a:endParaRPr>
          </a:p>
        </p:txBody>
      </p:sp>
      <p:sp>
        <p:nvSpPr>
          <p:cNvPr id="10" name="Rectangle 9"/>
          <p:cNvSpPr/>
          <p:nvPr userDrawn="1"/>
        </p:nvSpPr>
        <p:spPr>
          <a:xfrm>
            <a:off x="0" y="0"/>
            <a:ext cx="9601200" cy="914400"/>
          </a:xfrm>
          <a:prstGeom prst="rect">
            <a:avLst/>
          </a:prstGeom>
          <a:solidFill>
            <a:srgbClr val="60497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rgbClr val="FFFFFF"/>
              </a:solidFill>
            </a:endParaRPr>
          </a:p>
        </p:txBody>
      </p:sp>
      <p:sp>
        <p:nvSpPr>
          <p:cNvPr id="11" name="Chevron 10"/>
          <p:cNvSpPr/>
          <p:nvPr userDrawn="1"/>
        </p:nvSpPr>
        <p:spPr>
          <a:xfrm>
            <a:off x="228600" y="1447800"/>
            <a:ext cx="304800" cy="304800"/>
          </a:xfrm>
          <a:prstGeom prst="chevron">
            <a:avLst/>
          </a:prstGeom>
          <a:solidFill>
            <a:srgbClr val="4A452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chemeClr val="tx1"/>
              </a:solidFill>
            </a:endParaRPr>
          </a:p>
        </p:txBody>
      </p:sp>
      <p:sp>
        <p:nvSpPr>
          <p:cNvPr id="12" name="Oval 11"/>
          <p:cNvSpPr/>
          <p:nvPr userDrawn="1"/>
        </p:nvSpPr>
        <p:spPr>
          <a:xfrm>
            <a:off x="7772400" y="0"/>
            <a:ext cx="914400" cy="914400"/>
          </a:xfrm>
          <a:prstGeom prst="ellipse">
            <a:avLst/>
          </a:prstGeom>
          <a:noFill/>
          <a:ln w="31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rgbClr val="FFFFFF"/>
              </a:solidFill>
            </a:endParaRPr>
          </a:p>
        </p:txBody>
      </p:sp>
      <p:sp>
        <p:nvSpPr>
          <p:cNvPr id="13" name="Oval 12"/>
          <p:cNvSpPr/>
          <p:nvPr userDrawn="1"/>
        </p:nvSpPr>
        <p:spPr>
          <a:xfrm>
            <a:off x="8686800" y="0"/>
            <a:ext cx="914400" cy="914400"/>
          </a:xfrm>
          <a:prstGeom prst="ellipse">
            <a:avLst/>
          </a:prstGeom>
          <a:noFill/>
          <a:ln w="31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rgbClr val="FFFFFF"/>
              </a:solidFill>
            </a:endParaRPr>
          </a:p>
        </p:txBody>
      </p:sp>
      <p:sp>
        <p:nvSpPr>
          <p:cNvPr id="23" name="Content Placeholder 3"/>
          <p:cNvSpPr>
            <a:spLocks noGrp="1"/>
          </p:cNvSpPr>
          <p:nvPr>
            <p:ph sz="half" idx="14"/>
          </p:nvPr>
        </p:nvSpPr>
        <p:spPr>
          <a:xfrm>
            <a:off x="609600" y="2133600"/>
            <a:ext cx="8458200" cy="4343400"/>
          </a:xfrm>
          <a:prstGeom prst="rect">
            <a:avLst/>
          </a:prstGeom>
        </p:spPr>
        <p:txBody>
          <a:bodyPr/>
          <a:lstStyle>
            <a:lvl1pPr>
              <a:lnSpc>
                <a:spcPct val="100000"/>
              </a:lnSpc>
              <a:spcBef>
                <a:spcPts val="700"/>
              </a:spcBef>
              <a:spcAft>
                <a:spcPts val="700"/>
              </a:spcAft>
              <a:buClr>
                <a:schemeClr val="tx1"/>
              </a:buClr>
              <a:buSzPct val="90000"/>
              <a:buFont typeface="Wingdings" pitchFamily="2" charset="2"/>
              <a:buChar char="§"/>
              <a:defRPr sz="2800">
                <a:solidFill>
                  <a:schemeClr val="tx1"/>
                </a:solidFill>
              </a:defRPr>
            </a:lvl1pPr>
            <a:lvl2pPr>
              <a:lnSpc>
                <a:spcPct val="100000"/>
              </a:lnSpc>
              <a:spcBef>
                <a:spcPts val="700"/>
              </a:spcBef>
              <a:spcAft>
                <a:spcPts val="700"/>
              </a:spcAft>
              <a:buClr>
                <a:schemeClr val="tx1"/>
              </a:buClr>
              <a:buSzPct val="90000"/>
              <a:buFont typeface="Wingdings" pitchFamily="2" charset="2"/>
              <a:buChar char="Ø"/>
              <a:defRPr sz="2400">
                <a:solidFill>
                  <a:srgbClr val="002060"/>
                </a:solidFill>
              </a:defRPr>
            </a:lvl2pPr>
            <a:lvl3pPr>
              <a:lnSpc>
                <a:spcPct val="100000"/>
              </a:lnSpc>
              <a:spcBef>
                <a:spcPts val="700"/>
              </a:spcBef>
              <a:spcAft>
                <a:spcPts val="700"/>
              </a:spcAft>
              <a:buClr>
                <a:srgbClr val="953735"/>
              </a:buClr>
              <a:buSzPct val="110000"/>
              <a:buFont typeface="Arial" pitchFamily="34" charset="0"/>
              <a:buChar char="•"/>
              <a:defRPr sz="2000"/>
            </a:lvl3pPr>
            <a:lvl4pPr>
              <a:lnSpc>
                <a:spcPct val="100000"/>
              </a:lnSpc>
              <a:spcBef>
                <a:spcPts val="700"/>
              </a:spcBef>
              <a:spcAft>
                <a:spcPts val="700"/>
              </a:spcAft>
              <a:buClr>
                <a:schemeClr val="tx1"/>
              </a:buClr>
              <a:defRPr sz="1800"/>
            </a:lvl4pPr>
            <a:lvl5pPr>
              <a:lnSpc>
                <a:spcPct val="100000"/>
              </a:lnSpc>
              <a:spcBef>
                <a:spcPts val="700"/>
              </a:spcBef>
              <a:spcAft>
                <a:spcPts val="700"/>
              </a:spcAft>
              <a:buClr>
                <a:schemeClr val="tx1"/>
              </a:buClr>
              <a:defRPr sz="1800"/>
            </a:lvl5pPr>
            <a:lvl6pPr>
              <a:defRPr sz="1600"/>
            </a:lvl6pPr>
            <a:lvl7pPr>
              <a:defRPr sz="1600"/>
            </a:lvl7pPr>
            <a:lvl8pPr>
              <a:defRPr sz="1600"/>
            </a:lvl8pPr>
            <a:lvl9pPr>
              <a:defRPr sz="16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22" name="Text Placeholder 2"/>
          <p:cNvSpPr>
            <a:spLocks noGrp="1"/>
          </p:cNvSpPr>
          <p:nvPr>
            <p:ph type="body" idx="13"/>
          </p:nvPr>
        </p:nvSpPr>
        <p:spPr>
          <a:xfrm>
            <a:off x="609600" y="1219200"/>
            <a:ext cx="8458200" cy="914400"/>
          </a:xfrm>
          <a:prstGeom prst="rect">
            <a:avLst/>
          </a:prstGeom>
        </p:spPr>
        <p:txBody>
          <a:bodyPr anchor="ctr">
            <a:normAutofit/>
          </a:bodyPr>
          <a:lstStyle>
            <a:lvl1pPr marL="0" indent="0" algn="l">
              <a:buNone/>
              <a:defRPr sz="2800" b="1">
                <a:solidFill>
                  <a:srgbClr val="4A452A"/>
                </a:solidFill>
                <a:latin typeface="Arial" pitchFamily="34" charset="0"/>
                <a:cs typeface="Arial"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smtClean="0"/>
              <a:t>Click to edit Master text styles</a:t>
            </a:r>
          </a:p>
        </p:txBody>
      </p:sp>
      <p:sp>
        <p:nvSpPr>
          <p:cNvPr id="2" name="Title 1"/>
          <p:cNvSpPr>
            <a:spLocks noGrp="1"/>
          </p:cNvSpPr>
          <p:nvPr>
            <p:ph type="title"/>
          </p:nvPr>
        </p:nvSpPr>
        <p:spPr>
          <a:xfrm>
            <a:off x="0" y="0"/>
            <a:ext cx="7772400" cy="914400"/>
          </a:xfrm>
        </p:spPr>
        <p:txBody>
          <a:bodyPr/>
          <a:lstStyle>
            <a:lvl1pPr>
              <a:defRPr sz="3600">
                <a:solidFill>
                  <a:schemeClr val="bg1"/>
                </a:solidFill>
              </a:defRPr>
            </a:lvl1pPr>
          </a:lstStyle>
          <a:p>
            <a:r>
              <a:rPr lang="en-US" dirty="0" smtClean="0"/>
              <a:t>Click to edit Master title style</a:t>
            </a:r>
            <a:endParaRPr lang="en-US" dirty="0"/>
          </a:p>
        </p:txBody>
      </p:sp>
      <p:sp>
        <p:nvSpPr>
          <p:cNvPr id="20" name="Content Placeholder 2"/>
          <p:cNvSpPr>
            <a:spLocks noGrp="1"/>
          </p:cNvSpPr>
          <p:nvPr>
            <p:ph idx="1"/>
          </p:nvPr>
        </p:nvSpPr>
        <p:spPr>
          <a:xfrm>
            <a:off x="8610600" y="6629400"/>
            <a:ext cx="2895600" cy="457200"/>
          </a:xfrm>
          <a:prstGeom prst="rect">
            <a:avLst/>
          </a:prstGeom>
        </p:spPr>
        <p:txBody>
          <a:bodyPr>
            <a:noAutofit/>
          </a:bodyPr>
          <a:lstStyle>
            <a:lvl1pPr algn="l">
              <a:buNone/>
              <a:defRPr sz="3000">
                <a:solidFill>
                  <a:schemeClr val="bg1"/>
                </a:solidFill>
                <a:latin typeface="Arial" pitchFamily="34" charset="0"/>
                <a:cs typeface="Arial" pitchFamily="34" charset="0"/>
              </a:defRPr>
            </a:lvl1pPr>
          </a:lstStyle>
          <a:p>
            <a:pPr lvl="0"/>
            <a:r>
              <a:rPr lang="en-US" dirty="0" smtClean="0"/>
              <a:t>Click to edit Master text styles</a:t>
            </a:r>
          </a:p>
        </p:txBody>
      </p:sp>
      <p:sp>
        <p:nvSpPr>
          <p:cNvPr id="14" name="Rectangle 71"/>
          <p:cNvSpPr>
            <a:spLocks noGrp="1" noChangeArrowheads="1"/>
          </p:cNvSpPr>
          <p:nvPr>
            <p:ph type="sldNum" sz="quarter" idx="15"/>
          </p:nvPr>
        </p:nvSpPr>
        <p:spPr/>
        <p:txBody>
          <a:bodyPr/>
          <a:lstStyle>
            <a:lvl1pPr>
              <a:defRPr/>
            </a:lvl1pPr>
          </a:lstStyle>
          <a:p>
            <a:pPr>
              <a:defRPr/>
            </a:pPr>
            <a:fld id="{6F5EFC53-7708-4878-8A88-120FB438B0FC}" type="slidenum">
              <a:rPr lang="en-US"/>
              <a:pPr>
                <a:defRPr/>
              </a:pPr>
              <a:t>‹#›</a:t>
            </a:fld>
            <a:endParaRPr lang="en-US"/>
          </a:p>
        </p:txBody>
      </p:sp>
      <p:sp>
        <p:nvSpPr>
          <p:cNvPr id="15" name="Rectangle 70"/>
          <p:cNvSpPr>
            <a:spLocks noGrp="1" noChangeArrowheads="1"/>
          </p:cNvSpPr>
          <p:nvPr>
            <p:ph type="ftr" sz="quarter" idx="16"/>
          </p:nvPr>
        </p:nvSpPr>
        <p:spPr/>
        <p:txBody>
          <a:bodyPr/>
          <a:lstStyle>
            <a:lvl1pPr algn="ctr" eaLnBrk="1" hangingPunct="1">
              <a:defRPr sz="1300">
                <a:solidFill>
                  <a:schemeClr val="accent4"/>
                </a:solidFill>
                <a:effectLst/>
              </a:defRPr>
            </a:lvl1pPr>
          </a:lstStyle>
          <a:p>
            <a:pPr>
              <a:defRPr/>
            </a:pPr>
            <a:r>
              <a:rPr lang="en-US"/>
              <a:t>Copyright John Wiley &amp; Sons Canada, Ltd.</a:t>
            </a:r>
          </a:p>
        </p:txBody>
      </p:sp>
    </p:spTree>
  </p:cSld>
  <p:clrMapOvr>
    <a:masterClrMapping/>
  </p:clrMapOvr>
  <p:transition>
    <p:wipe dir="d"/>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6" name="Content Placeholder 2"/>
          <p:cNvSpPr>
            <a:spLocks noGrp="1"/>
          </p:cNvSpPr>
          <p:nvPr>
            <p:ph idx="1"/>
          </p:nvPr>
        </p:nvSpPr>
        <p:spPr>
          <a:xfrm>
            <a:off x="8610600" y="6629400"/>
            <a:ext cx="2895600" cy="457200"/>
          </a:xfrm>
          <a:prstGeom prst="rect">
            <a:avLst/>
          </a:prstGeom>
        </p:spPr>
        <p:txBody>
          <a:bodyPr>
            <a:noAutofit/>
          </a:bodyPr>
          <a:lstStyle>
            <a:lvl1pPr algn="l">
              <a:buNone/>
              <a:defRPr sz="3000">
                <a:solidFill>
                  <a:schemeClr val="bg1"/>
                </a:solidFill>
              </a:defRPr>
            </a:lvl1pPr>
          </a:lstStyle>
          <a:p>
            <a:pPr lvl="0"/>
            <a:r>
              <a:rPr lang="en-US" dirty="0" smtClean="0"/>
              <a:t>Click to edit Master text styles</a:t>
            </a:r>
          </a:p>
        </p:txBody>
      </p:sp>
      <p:sp>
        <p:nvSpPr>
          <p:cNvPr id="4" name="Rectangle 70"/>
          <p:cNvSpPr>
            <a:spLocks noGrp="1" noChangeArrowheads="1"/>
          </p:cNvSpPr>
          <p:nvPr>
            <p:ph type="ftr" sz="quarter" idx="10"/>
          </p:nvPr>
        </p:nvSpPr>
        <p:spPr>
          <a:ln/>
        </p:spPr>
        <p:txBody>
          <a:bodyPr/>
          <a:lstStyle>
            <a:lvl1pPr>
              <a:defRPr/>
            </a:lvl1pPr>
          </a:lstStyle>
          <a:p>
            <a:pPr>
              <a:defRPr/>
            </a:pPr>
            <a:r>
              <a:rPr lang="en-US"/>
              <a:t>Copyright John Wiley &amp; Sons Canada, Ltd.</a:t>
            </a:r>
          </a:p>
        </p:txBody>
      </p:sp>
      <p:sp>
        <p:nvSpPr>
          <p:cNvPr id="5" name="Rectangle 71"/>
          <p:cNvSpPr>
            <a:spLocks noGrp="1" noChangeArrowheads="1"/>
          </p:cNvSpPr>
          <p:nvPr>
            <p:ph type="sldNum" sz="quarter" idx="11"/>
          </p:nvPr>
        </p:nvSpPr>
        <p:spPr>
          <a:ln/>
        </p:spPr>
        <p:txBody>
          <a:bodyPr/>
          <a:lstStyle>
            <a:lvl1pPr>
              <a:defRPr/>
            </a:lvl1pPr>
          </a:lstStyle>
          <a:p>
            <a:pPr>
              <a:defRPr/>
            </a:pPr>
            <a:fld id="{3BC35229-7B0D-4FA3-96D6-E44A72AAE1AC}" type="slidenum">
              <a:rPr lang="en-US"/>
              <a:pPr>
                <a:defRPr/>
              </a:pPr>
              <a:t>‹#›</a:t>
            </a:fld>
            <a:endParaRPr lang="en-US"/>
          </a:p>
        </p:txBody>
      </p:sp>
    </p:spTree>
  </p:cSld>
  <p:clrMapOvr>
    <a:masterClrMapping/>
  </p:clrMapOvr>
  <p:transition>
    <p:wipe dir="d"/>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
        <p:nvSpPr>
          <p:cNvPr id="5" name="Content Placeholder 2"/>
          <p:cNvSpPr>
            <a:spLocks noGrp="1"/>
          </p:cNvSpPr>
          <p:nvPr>
            <p:ph idx="1"/>
          </p:nvPr>
        </p:nvSpPr>
        <p:spPr>
          <a:xfrm>
            <a:off x="8610600" y="6629400"/>
            <a:ext cx="2895600" cy="457200"/>
          </a:xfrm>
          <a:prstGeom prst="rect">
            <a:avLst/>
          </a:prstGeom>
        </p:spPr>
        <p:txBody>
          <a:bodyPr>
            <a:noAutofit/>
          </a:bodyPr>
          <a:lstStyle>
            <a:lvl1pPr algn="l">
              <a:buNone/>
              <a:defRPr sz="3000">
                <a:solidFill>
                  <a:schemeClr val="bg1"/>
                </a:solidFill>
              </a:defRPr>
            </a:lvl1pPr>
          </a:lstStyle>
          <a:p>
            <a:pPr lvl="0"/>
            <a:r>
              <a:rPr lang="en-US" dirty="0" smtClean="0"/>
              <a:t>Click to edit Master text styles</a:t>
            </a:r>
          </a:p>
        </p:txBody>
      </p:sp>
      <p:sp>
        <p:nvSpPr>
          <p:cNvPr id="3" name="Rectangle 70"/>
          <p:cNvSpPr>
            <a:spLocks noGrp="1" noChangeArrowheads="1"/>
          </p:cNvSpPr>
          <p:nvPr>
            <p:ph type="ftr" sz="quarter" idx="10"/>
          </p:nvPr>
        </p:nvSpPr>
        <p:spPr>
          <a:ln/>
        </p:spPr>
        <p:txBody>
          <a:bodyPr/>
          <a:lstStyle>
            <a:lvl1pPr>
              <a:defRPr/>
            </a:lvl1pPr>
          </a:lstStyle>
          <a:p>
            <a:pPr>
              <a:defRPr/>
            </a:pPr>
            <a:r>
              <a:rPr lang="en-US"/>
              <a:t>Copyright John Wiley &amp; Sons Canada, Ltd.</a:t>
            </a:r>
          </a:p>
        </p:txBody>
      </p:sp>
      <p:sp>
        <p:nvSpPr>
          <p:cNvPr id="4" name="Rectangle 71"/>
          <p:cNvSpPr>
            <a:spLocks noGrp="1" noChangeArrowheads="1"/>
          </p:cNvSpPr>
          <p:nvPr>
            <p:ph type="sldNum" sz="quarter" idx="11"/>
          </p:nvPr>
        </p:nvSpPr>
        <p:spPr>
          <a:ln/>
        </p:spPr>
        <p:txBody>
          <a:bodyPr/>
          <a:lstStyle>
            <a:lvl1pPr>
              <a:defRPr/>
            </a:lvl1pPr>
          </a:lstStyle>
          <a:p>
            <a:pPr>
              <a:defRPr/>
            </a:pPr>
            <a:fld id="{03C80F6D-9E6F-4F85-B7AE-C403950DE172}" type="slidenum">
              <a:rPr lang="en-US"/>
              <a:pPr>
                <a:defRPr/>
              </a:pPr>
              <a:t>‹#›</a:t>
            </a:fld>
            <a:endParaRPr lang="en-US"/>
          </a:p>
        </p:txBody>
      </p:sp>
    </p:spTree>
  </p:cSld>
  <p:clrMapOvr>
    <a:masterClrMapping/>
  </p:clrMapOvr>
  <p:transition>
    <p:wipe dir="d"/>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9425" y="290513"/>
            <a:ext cx="3159125" cy="1239837"/>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754438" y="290513"/>
            <a:ext cx="5367337" cy="6243637"/>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79425" y="1530350"/>
            <a:ext cx="3159125" cy="50038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8" name="Content Placeholder 2"/>
          <p:cNvSpPr>
            <a:spLocks noGrp="1"/>
          </p:cNvSpPr>
          <p:nvPr>
            <p:ph idx="13"/>
          </p:nvPr>
        </p:nvSpPr>
        <p:spPr>
          <a:xfrm>
            <a:off x="8610600" y="6629400"/>
            <a:ext cx="2895600" cy="457200"/>
          </a:xfrm>
          <a:prstGeom prst="rect">
            <a:avLst/>
          </a:prstGeom>
        </p:spPr>
        <p:txBody>
          <a:bodyPr>
            <a:noAutofit/>
          </a:bodyPr>
          <a:lstStyle>
            <a:lvl1pPr algn="l">
              <a:buNone/>
              <a:defRPr sz="3000">
                <a:solidFill>
                  <a:schemeClr val="bg1"/>
                </a:solidFill>
              </a:defRPr>
            </a:lvl1pPr>
          </a:lstStyle>
          <a:p>
            <a:pPr lvl="0"/>
            <a:r>
              <a:rPr lang="en-US" dirty="0" smtClean="0"/>
              <a:t>Click to edit Master text styles</a:t>
            </a:r>
          </a:p>
        </p:txBody>
      </p:sp>
      <p:sp>
        <p:nvSpPr>
          <p:cNvPr id="6" name="Rectangle 70"/>
          <p:cNvSpPr>
            <a:spLocks noGrp="1" noChangeArrowheads="1"/>
          </p:cNvSpPr>
          <p:nvPr>
            <p:ph type="ftr" sz="quarter" idx="14"/>
          </p:nvPr>
        </p:nvSpPr>
        <p:spPr>
          <a:ln/>
        </p:spPr>
        <p:txBody>
          <a:bodyPr/>
          <a:lstStyle>
            <a:lvl1pPr>
              <a:defRPr/>
            </a:lvl1pPr>
          </a:lstStyle>
          <a:p>
            <a:pPr>
              <a:defRPr/>
            </a:pPr>
            <a:r>
              <a:rPr lang="en-US"/>
              <a:t>Copyright John Wiley &amp; Sons Canada, Ltd.</a:t>
            </a:r>
          </a:p>
        </p:txBody>
      </p:sp>
      <p:sp>
        <p:nvSpPr>
          <p:cNvPr id="7" name="Rectangle 71"/>
          <p:cNvSpPr>
            <a:spLocks noGrp="1" noChangeArrowheads="1"/>
          </p:cNvSpPr>
          <p:nvPr>
            <p:ph type="sldNum" sz="quarter" idx="15"/>
          </p:nvPr>
        </p:nvSpPr>
        <p:spPr>
          <a:ln/>
        </p:spPr>
        <p:txBody>
          <a:bodyPr/>
          <a:lstStyle>
            <a:lvl1pPr>
              <a:defRPr/>
            </a:lvl1pPr>
          </a:lstStyle>
          <a:p>
            <a:pPr>
              <a:defRPr/>
            </a:pPr>
            <a:fld id="{29E3508F-68B4-4E00-BA6C-0850B38A0EBF}" type="slidenum">
              <a:rPr lang="en-US"/>
              <a:pPr>
                <a:defRPr/>
              </a:pPr>
              <a:t>‹#›</a:t>
            </a:fld>
            <a:endParaRPr lang="en-US"/>
          </a:p>
        </p:txBody>
      </p:sp>
    </p:spTree>
  </p:cSld>
  <p:clrMapOvr>
    <a:masterClrMapping/>
  </p:clrMapOvr>
  <p:transition>
    <p:wipe dir="d"/>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881188" y="5121275"/>
            <a:ext cx="5761037" cy="603250"/>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881188" y="654050"/>
            <a:ext cx="5761037" cy="4389438"/>
          </a:xfrm>
        </p:spPr>
        <p:txBody>
          <a:bodyPr>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dirty="0" smtClean="0"/>
          </a:p>
        </p:txBody>
      </p:sp>
      <p:sp>
        <p:nvSpPr>
          <p:cNvPr id="4" name="Text Placeholder 3"/>
          <p:cNvSpPr>
            <a:spLocks noGrp="1"/>
          </p:cNvSpPr>
          <p:nvPr>
            <p:ph type="body" sz="half" idx="2"/>
          </p:nvPr>
        </p:nvSpPr>
        <p:spPr>
          <a:xfrm>
            <a:off x="1881188" y="5724525"/>
            <a:ext cx="5761037" cy="85883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8" name="Content Placeholder 2"/>
          <p:cNvSpPr>
            <a:spLocks noGrp="1"/>
          </p:cNvSpPr>
          <p:nvPr>
            <p:ph idx="13"/>
          </p:nvPr>
        </p:nvSpPr>
        <p:spPr>
          <a:xfrm>
            <a:off x="8610600" y="6629400"/>
            <a:ext cx="2895600" cy="457200"/>
          </a:xfrm>
          <a:prstGeom prst="rect">
            <a:avLst/>
          </a:prstGeom>
        </p:spPr>
        <p:txBody>
          <a:bodyPr>
            <a:noAutofit/>
          </a:bodyPr>
          <a:lstStyle>
            <a:lvl1pPr algn="l">
              <a:buNone/>
              <a:defRPr sz="3000">
                <a:solidFill>
                  <a:schemeClr val="bg1"/>
                </a:solidFill>
              </a:defRPr>
            </a:lvl1pPr>
          </a:lstStyle>
          <a:p>
            <a:pPr lvl="0"/>
            <a:r>
              <a:rPr lang="en-US" dirty="0" smtClean="0"/>
              <a:t>Click to edit Master text styles</a:t>
            </a:r>
          </a:p>
        </p:txBody>
      </p:sp>
      <p:sp>
        <p:nvSpPr>
          <p:cNvPr id="6" name="Rectangle 70"/>
          <p:cNvSpPr>
            <a:spLocks noGrp="1" noChangeArrowheads="1"/>
          </p:cNvSpPr>
          <p:nvPr>
            <p:ph type="ftr" sz="quarter" idx="14"/>
          </p:nvPr>
        </p:nvSpPr>
        <p:spPr>
          <a:ln/>
        </p:spPr>
        <p:txBody>
          <a:bodyPr/>
          <a:lstStyle>
            <a:lvl1pPr>
              <a:defRPr/>
            </a:lvl1pPr>
          </a:lstStyle>
          <a:p>
            <a:pPr>
              <a:defRPr/>
            </a:pPr>
            <a:r>
              <a:rPr lang="en-US"/>
              <a:t>Copyright John Wiley &amp; Sons Canada, Ltd.</a:t>
            </a:r>
          </a:p>
        </p:txBody>
      </p:sp>
      <p:sp>
        <p:nvSpPr>
          <p:cNvPr id="7" name="Rectangle 71"/>
          <p:cNvSpPr>
            <a:spLocks noGrp="1" noChangeArrowheads="1"/>
          </p:cNvSpPr>
          <p:nvPr>
            <p:ph type="sldNum" sz="quarter" idx="15"/>
          </p:nvPr>
        </p:nvSpPr>
        <p:spPr>
          <a:ln/>
        </p:spPr>
        <p:txBody>
          <a:bodyPr/>
          <a:lstStyle>
            <a:lvl1pPr>
              <a:defRPr/>
            </a:lvl1pPr>
          </a:lstStyle>
          <a:p>
            <a:pPr>
              <a:defRPr/>
            </a:pPr>
            <a:fld id="{46EA6546-65FD-436A-BEF1-BC2DAACEB626}" type="slidenum">
              <a:rPr lang="en-US"/>
              <a:pPr>
                <a:defRPr/>
              </a:pPr>
              <a:t>‹#›</a:t>
            </a:fld>
            <a:endParaRPr lang="en-US"/>
          </a:p>
        </p:txBody>
      </p:sp>
    </p:spTree>
  </p:cSld>
  <p:clrMapOvr>
    <a:masterClrMapping/>
  </p:clrMapOvr>
  <p:transition>
    <p:wipe dir="d"/>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Content Placeholder 2"/>
          <p:cNvSpPr>
            <a:spLocks noGrp="1"/>
          </p:cNvSpPr>
          <p:nvPr>
            <p:ph idx="13"/>
          </p:nvPr>
        </p:nvSpPr>
        <p:spPr>
          <a:xfrm>
            <a:off x="8610600" y="6629400"/>
            <a:ext cx="2895600" cy="457200"/>
          </a:xfrm>
          <a:prstGeom prst="rect">
            <a:avLst/>
          </a:prstGeom>
        </p:spPr>
        <p:txBody>
          <a:bodyPr>
            <a:noAutofit/>
          </a:bodyPr>
          <a:lstStyle>
            <a:lvl1pPr algn="l">
              <a:buNone/>
              <a:defRPr sz="3000">
                <a:solidFill>
                  <a:schemeClr val="bg1"/>
                </a:solidFill>
              </a:defRPr>
            </a:lvl1pPr>
          </a:lstStyle>
          <a:p>
            <a:pPr lvl="0"/>
            <a:r>
              <a:rPr lang="en-US" dirty="0" smtClean="0"/>
              <a:t>Click to edit Master text styles</a:t>
            </a:r>
          </a:p>
        </p:txBody>
      </p:sp>
      <p:sp>
        <p:nvSpPr>
          <p:cNvPr id="5" name="Rectangle 70"/>
          <p:cNvSpPr>
            <a:spLocks noGrp="1" noChangeArrowheads="1"/>
          </p:cNvSpPr>
          <p:nvPr>
            <p:ph type="ftr" sz="quarter" idx="14"/>
          </p:nvPr>
        </p:nvSpPr>
        <p:spPr>
          <a:ln/>
        </p:spPr>
        <p:txBody>
          <a:bodyPr/>
          <a:lstStyle>
            <a:lvl1pPr>
              <a:defRPr/>
            </a:lvl1pPr>
          </a:lstStyle>
          <a:p>
            <a:pPr>
              <a:defRPr/>
            </a:pPr>
            <a:r>
              <a:rPr lang="en-US"/>
              <a:t>Copyright John Wiley &amp; Sons Canada, Ltd.</a:t>
            </a:r>
          </a:p>
        </p:txBody>
      </p:sp>
      <p:sp>
        <p:nvSpPr>
          <p:cNvPr id="6" name="Rectangle 71"/>
          <p:cNvSpPr>
            <a:spLocks noGrp="1" noChangeArrowheads="1"/>
          </p:cNvSpPr>
          <p:nvPr>
            <p:ph type="sldNum" sz="quarter" idx="15"/>
          </p:nvPr>
        </p:nvSpPr>
        <p:spPr>
          <a:ln/>
        </p:spPr>
        <p:txBody>
          <a:bodyPr/>
          <a:lstStyle>
            <a:lvl1pPr>
              <a:defRPr/>
            </a:lvl1pPr>
          </a:lstStyle>
          <a:p>
            <a:pPr>
              <a:defRPr/>
            </a:pPr>
            <a:fld id="{4A867479-CA15-454A-9B94-4A5F0A67F296}" type="slidenum">
              <a:rPr lang="en-US"/>
              <a:pPr>
                <a:defRPr/>
              </a:pPr>
              <a:t>‹#›</a:t>
            </a:fld>
            <a:endParaRPr lang="en-US"/>
          </a:p>
        </p:txBody>
      </p:sp>
    </p:spTree>
  </p:cSld>
  <p:clrMapOvr>
    <a:masterClrMapping/>
  </p:clrMapOvr>
  <p:transition>
    <p:wipe dir="d"/>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961188" y="296863"/>
            <a:ext cx="2160587" cy="6237287"/>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79425" y="296863"/>
            <a:ext cx="6329363" cy="623728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Content Placeholder 2"/>
          <p:cNvSpPr>
            <a:spLocks noGrp="1"/>
          </p:cNvSpPr>
          <p:nvPr>
            <p:ph idx="13"/>
          </p:nvPr>
        </p:nvSpPr>
        <p:spPr>
          <a:xfrm>
            <a:off x="8610600" y="6629400"/>
            <a:ext cx="2895600" cy="457200"/>
          </a:xfrm>
          <a:prstGeom prst="rect">
            <a:avLst/>
          </a:prstGeom>
        </p:spPr>
        <p:txBody>
          <a:bodyPr>
            <a:noAutofit/>
          </a:bodyPr>
          <a:lstStyle>
            <a:lvl1pPr algn="l">
              <a:buNone/>
              <a:defRPr sz="3000">
                <a:solidFill>
                  <a:schemeClr val="bg1"/>
                </a:solidFill>
                <a:latin typeface="Arial" pitchFamily="34" charset="0"/>
                <a:cs typeface="Arial" pitchFamily="34" charset="0"/>
              </a:defRPr>
            </a:lvl1pPr>
          </a:lstStyle>
          <a:p>
            <a:pPr lvl="0"/>
            <a:r>
              <a:rPr lang="en-US" dirty="0" smtClean="0"/>
              <a:t>Click to edit Master text styles</a:t>
            </a:r>
          </a:p>
        </p:txBody>
      </p:sp>
      <p:sp>
        <p:nvSpPr>
          <p:cNvPr id="5" name="Rectangle 70"/>
          <p:cNvSpPr>
            <a:spLocks noGrp="1" noChangeArrowheads="1"/>
          </p:cNvSpPr>
          <p:nvPr>
            <p:ph type="ftr" sz="quarter" idx="14"/>
          </p:nvPr>
        </p:nvSpPr>
        <p:spPr>
          <a:ln/>
        </p:spPr>
        <p:txBody>
          <a:bodyPr/>
          <a:lstStyle>
            <a:lvl1pPr>
              <a:defRPr/>
            </a:lvl1pPr>
          </a:lstStyle>
          <a:p>
            <a:pPr>
              <a:defRPr/>
            </a:pPr>
            <a:r>
              <a:rPr lang="en-US"/>
              <a:t>Copyright John Wiley &amp; Sons Canada, Ltd.</a:t>
            </a:r>
          </a:p>
        </p:txBody>
      </p:sp>
      <p:sp>
        <p:nvSpPr>
          <p:cNvPr id="6" name="Rectangle 71"/>
          <p:cNvSpPr>
            <a:spLocks noGrp="1" noChangeArrowheads="1"/>
          </p:cNvSpPr>
          <p:nvPr>
            <p:ph type="sldNum" sz="quarter" idx="15"/>
          </p:nvPr>
        </p:nvSpPr>
        <p:spPr>
          <a:ln/>
        </p:spPr>
        <p:txBody>
          <a:bodyPr/>
          <a:lstStyle>
            <a:lvl1pPr>
              <a:defRPr/>
            </a:lvl1pPr>
          </a:lstStyle>
          <a:p>
            <a:pPr>
              <a:defRPr/>
            </a:pPr>
            <a:fld id="{D1B1DEF3-C51C-4AFF-A38E-9738DB50553D}" type="slidenum">
              <a:rPr lang="en-US"/>
              <a:pPr>
                <a:defRPr/>
              </a:pPr>
              <a:t>‹#›</a:t>
            </a:fld>
            <a:endParaRPr lang="en-US"/>
          </a:p>
        </p:txBody>
      </p:sp>
    </p:spTree>
  </p:cSld>
  <p:clrMapOvr>
    <a:masterClrMapping/>
  </p:clrMapOvr>
  <p:transition>
    <p:wipe dir="d"/>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Content Placeholder 2"/>
          <p:cNvSpPr>
            <a:spLocks noGrp="1"/>
          </p:cNvSpPr>
          <p:nvPr>
            <p:ph idx="13"/>
          </p:nvPr>
        </p:nvSpPr>
        <p:spPr>
          <a:xfrm>
            <a:off x="8610600" y="6629400"/>
            <a:ext cx="2895600" cy="457200"/>
          </a:xfrm>
          <a:prstGeom prst="rect">
            <a:avLst/>
          </a:prstGeom>
        </p:spPr>
        <p:txBody>
          <a:bodyPr>
            <a:noAutofit/>
          </a:bodyPr>
          <a:lstStyle>
            <a:lvl1pPr algn="l">
              <a:buNone/>
              <a:defRPr sz="3000">
                <a:solidFill>
                  <a:schemeClr val="bg1"/>
                </a:solidFill>
                <a:latin typeface="Arial" pitchFamily="34" charset="0"/>
                <a:cs typeface="Arial" pitchFamily="34" charset="0"/>
              </a:defRPr>
            </a:lvl1pPr>
          </a:lstStyle>
          <a:p>
            <a:pPr lvl="0"/>
            <a:r>
              <a:rPr lang="en-US" dirty="0" smtClean="0"/>
              <a:t>Click to edit Master text styles</a:t>
            </a:r>
          </a:p>
        </p:txBody>
      </p:sp>
      <p:sp>
        <p:nvSpPr>
          <p:cNvPr id="5" name="Rectangle 70"/>
          <p:cNvSpPr>
            <a:spLocks noGrp="1" noChangeArrowheads="1"/>
          </p:cNvSpPr>
          <p:nvPr>
            <p:ph type="ftr" sz="quarter" idx="14"/>
          </p:nvPr>
        </p:nvSpPr>
        <p:spPr/>
        <p:txBody>
          <a:bodyPr/>
          <a:lstStyle>
            <a:lvl1pPr>
              <a:defRPr/>
            </a:lvl1pPr>
          </a:lstStyle>
          <a:p>
            <a:pPr>
              <a:defRPr/>
            </a:pPr>
            <a:r>
              <a:rPr lang="en-CA"/>
              <a:t>Copyright John Wiley &amp; Sons Canada, Ltd.</a:t>
            </a:r>
            <a:endParaRPr lang="en-US"/>
          </a:p>
        </p:txBody>
      </p:sp>
      <p:sp>
        <p:nvSpPr>
          <p:cNvPr id="6" name="Rectangle 71"/>
          <p:cNvSpPr>
            <a:spLocks noGrp="1" noChangeArrowheads="1"/>
          </p:cNvSpPr>
          <p:nvPr>
            <p:ph type="sldNum" sz="quarter" idx="15"/>
          </p:nvPr>
        </p:nvSpPr>
        <p:spPr/>
        <p:txBody>
          <a:bodyPr/>
          <a:lstStyle>
            <a:lvl1pPr>
              <a:defRPr/>
            </a:lvl1pPr>
          </a:lstStyle>
          <a:p>
            <a:pPr>
              <a:defRPr/>
            </a:pPr>
            <a:fld id="{E3053EE4-2099-4C4E-86E7-204B1F91EE31}" type="slidenum">
              <a:rPr lang="en-US"/>
              <a:pPr>
                <a:defRPr/>
              </a:pPr>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1_Blank">
    <p:spTree>
      <p:nvGrpSpPr>
        <p:cNvPr id="1" name=""/>
        <p:cNvGrpSpPr/>
        <p:nvPr/>
      </p:nvGrpSpPr>
      <p:grpSpPr>
        <a:xfrm>
          <a:off x="0" y="0"/>
          <a:ext cx="0" cy="0"/>
          <a:chOff x="0" y="0"/>
          <a:chExt cx="0" cy="0"/>
        </a:xfrm>
      </p:grpSpPr>
      <p:sp>
        <p:nvSpPr>
          <p:cNvPr id="5" name="Content Placeholder 2"/>
          <p:cNvSpPr>
            <a:spLocks noGrp="1"/>
          </p:cNvSpPr>
          <p:nvPr>
            <p:ph idx="13"/>
          </p:nvPr>
        </p:nvSpPr>
        <p:spPr>
          <a:xfrm>
            <a:off x="8610600" y="6629400"/>
            <a:ext cx="2895600" cy="457200"/>
          </a:xfrm>
          <a:prstGeom prst="rect">
            <a:avLst/>
          </a:prstGeom>
        </p:spPr>
        <p:txBody>
          <a:bodyPr>
            <a:noAutofit/>
          </a:bodyPr>
          <a:lstStyle>
            <a:lvl1pPr algn="l">
              <a:buNone/>
              <a:defRPr sz="3000">
                <a:solidFill>
                  <a:schemeClr val="bg1"/>
                </a:solidFill>
                <a:latin typeface="Arial" pitchFamily="34" charset="0"/>
                <a:cs typeface="Arial" pitchFamily="34" charset="0"/>
              </a:defRPr>
            </a:lvl1pPr>
          </a:lstStyle>
          <a:p>
            <a:pPr lvl="0"/>
            <a:r>
              <a:rPr lang="en-US" dirty="0" smtClean="0"/>
              <a:t>Click to edit Master text styles</a:t>
            </a:r>
          </a:p>
        </p:txBody>
      </p:sp>
      <p:sp>
        <p:nvSpPr>
          <p:cNvPr id="3" name="Rectangle 70"/>
          <p:cNvSpPr>
            <a:spLocks noGrp="1" noChangeArrowheads="1"/>
          </p:cNvSpPr>
          <p:nvPr>
            <p:ph type="ftr" sz="quarter" idx="14"/>
          </p:nvPr>
        </p:nvSpPr>
        <p:spPr/>
        <p:txBody>
          <a:bodyPr/>
          <a:lstStyle>
            <a:lvl1pPr>
              <a:defRPr/>
            </a:lvl1pPr>
          </a:lstStyle>
          <a:p>
            <a:pPr>
              <a:defRPr/>
            </a:pPr>
            <a:r>
              <a:rPr lang="en-CA"/>
              <a:t>Copyright John Wiley &amp; Sons Canada, Ltd.</a:t>
            </a:r>
            <a:endParaRPr lang="en-US"/>
          </a:p>
        </p:txBody>
      </p:sp>
      <p:sp>
        <p:nvSpPr>
          <p:cNvPr id="4" name="Rectangle 71"/>
          <p:cNvSpPr>
            <a:spLocks noGrp="1" noChangeArrowheads="1"/>
          </p:cNvSpPr>
          <p:nvPr>
            <p:ph type="sldNum" sz="quarter" idx="15"/>
          </p:nvPr>
        </p:nvSpPr>
        <p:spPr/>
        <p:txBody>
          <a:bodyPr/>
          <a:lstStyle>
            <a:lvl1pPr>
              <a:defRPr/>
            </a:lvl1pPr>
          </a:lstStyle>
          <a:p>
            <a:pPr>
              <a:defRPr/>
            </a:pPr>
            <a:fld id="{615AD789-EBD1-4FC4-AA09-529DF486CFBE}" type="slidenum">
              <a:rPr lang="en-US"/>
              <a:pPr>
                <a:defRPr/>
              </a:pPr>
              <a:t>‹#›</a:t>
            </a:fld>
            <a:endParaRPr 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blank">
  <p:cSld name="2_Blank">
    <p:spTree>
      <p:nvGrpSpPr>
        <p:cNvPr id="1" name=""/>
        <p:cNvGrpSpPr/>
        <p:nvPr/>
      </p:nvGrpSpPr>
      <p:grpSpPr>
        <a:xfrm>
          <a:off x="0" y="0"/>
          <a:ext cx="0" cy="0"/>
          <a:chOff x="0" y="0"/>
          <a:chExt cx="0" cy="0"/>
        </a:xfrm>
      </p:grpSpPr>
      <p:sp>
        <p:nvSpPr>
          <p:cNvPr id="2" name="Rectangle 69"/>
          <p:cNvSpPr>
            <a:spLocks noGrp="1" noChangeArrowheads="1"/>
          </p:cNvSpPr>
          <p:nvPr>
            <p:ph type="dt" sz="half" idx="10"/>
          </p:nvPr>
        </p:nvSpPr>
        <p:spPr>
          <a:xfrm>
            <a:off x="479425" y="6661150"/>
            <a:ext cx="2241550" cy="508000"/>
          </a:xfrm>
          <a:prstGeom prst="rect">
            <a:avLst/>
          </a:prstGeom>
        </p:spPr>
        <p:txBody>
          <a:bodyPr/>
          <a:lstStyle>
            <a:lvl1pPr>
              <a:defRPr/>
            </a:lvl1pPr>
          </a:lstStyle>
          <a:p>
            <a:pPr>
              <a:defRPr/>
            </a:pPr>
            <a:fld id="{9DD077DA-10AA-41A4-B329-C39F5E510451}" type="datetimeFigureOut">
              <a:rPr lang="en-US"/>
              <a:pPr>
                <a:defRPr/>
              </a:pPr>
              <a:t>10/6/2013</a:t>
            </a:fld>
            <a:endParaRPr lang="en-US"/>
          </a:p>
        </p:txBody>
      </p:sp>
      <p:sp>
        <p:nvSpPr>
          <p:cNvPr id="3" name="Rectangle 70"/>
          <p:cNvSpPr>
            <a:spLocks noGrp="1" noChangeArrowheads="1"/>
          </p:cNvSpPr>
          <p:nvPr>
            <p:ph type="ftr" sz="quarter" idx="11"/>
          </p:nvPr>
        </p:nvSpPr>
        <p:spPr/>
        <p:txBody>
          <a:bodyPr/>
          <a:lstStyle>
            <a:lvl1pPr>
              <a:defRPr/>
            </a:lvl1pPr>
          </a:lstStyle>
          <a:p>
            <a:pPr>
              <a:defRPr/>
            </a:pPr>
            <a:endParaRPr lang="en-US"/>
          </a:p>
        </p:txBody>
      </p:sp>
      <p:sp>
        <p:nvSpPr>
          <p:cNvPr id="4" name="Rectangle 71"/>
          <p:cNvSpPr>
            <a:spLocks noGrp="1" noChangeArrowheads="1"/>
          </p:cNvSpPr>
          <p:nvPr>
            <p:ph type="sldNum" sz="quarter" idx="12"/>
          </p:nvPr>
        </p:nvSpPr>
        <p:spPr/>
        <p:txBody>
          <a:bodyPr/>
          <a:lstStyle>
            <a:lvl1pPr>
              <a:defRPr/>
            </a:lvl1pPr>
          </a:lstStyle>
          <a:p>
            <a:pPr>
              <a:defRPr/>
            </a:pPr>
            <a:fld id="{74CBF38B-617D-4C2A-8C39-3493983034FD}" type="slidenum">
              <a:rPr lang="en-US"/>
              <a:pPr>
                <a:defRPr/>
              </a:pPr>
              <a:t>‹#›</a:t>
            </a:fld>
            <a:endParaRPr lang="en-US"/>
          </a:p>
        </p:txBody>
      </p:sp>
    </p:spTree>
  </p:cSld>
  <p:clrMapOvr>
    <a:masterClrMapping/>
  </p:clrMapOvr>
  <p:transition>
    <p:wipe dir="d"/>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67"/>
          <p:cNvSpPr>
            <a:spLocks noGrp="1" noChangeArrowheads="1"/>
          </p:cNvSpPr>
          <p:nvPr>
            <p:ph type="title"/>
          </p:nvPr>
        </p:nvSpPr>
        <p:spPr bwMode="auto">
          <a:xfrm>
            <a:off x="479425" y="296863"/>
            <a:ext cx="8642350" cy="1216025"/>
          </a:xfrm>
          <a:prstGeom prst="rect">
            <a:avLst/>
          </a:prstGeom>
          <a:noFill/>
          <a:ln w="9525">
            <a:noFill/>
            <a:miter lim="800000"/>
            <a:headEnd/>
            <a:tailEnd/>
          </a:ln>
        </p:spPr>
        <p:txBody>
          <a:bodyPr vert="horz" wrap="square" lIns="96661" tIns="48331" rIns="96661" bIns="48331" numCol="1" anchor="ctr" anchorCtr="1" compatLnSpc="1">
            <a:prstTxWarp prst="textNoShape">
              <a:avLst/>
            </a:prstTxWarp>
          </a:bodyPr>
          <a:lstStyle/>
          <a:p>
            <a:pPr lvl="0"/>
            <a:r>
              <a:rPr lang="en-US" smtClean="0"/>
              <a:t>Click to edit Master title style</a:t>
            </a:r>
          </a:p>
        </p:txBody>
      </p:sp>
      <p:sp>
        <p:nvSpPr>
          <p:cNvPr id="1027" name="Rectangle 68"/>
          <p:cNvSpPr>
            <a:spLocks noGrp="1" noChangeArrowheads="1"/>
          </p:cNvSpPr>
          <p:nvPr>
            <p:ph type="body" idx="1"/>
          </p:nvPr>
        </p:nvSpPr>
        <p:spPr bwMode="auto">
          <a:xfrm>
            <a:off x="479425" y="1706563"/>
            <a:ext cx="8642350" cy="4827587"/>
          </a:xfrm>
          <a:prstGeom prst="rect">
            <a:avLst/>
          </a:prstGeom>
          <a:noFill/>
          <a:ln w="9525">
            <a:noFill/>
            <a:miter lim="800000"/>
            <a:headEnd/>
            <a:tailEnd/>
          </a:ln>
        </p:spPr>
        <p:txBody>
          <a:bodyPr vert="horz" wrap="square" lIns="96661" tIns="48331" rIns="96661" bIns="48331"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21926" name="Rectangle 70"/>
          <p:cNvSpPr>
            <a:spLocks noGrp="1" noChangeArrowheads="1"/>
          </p:cNvSpPr>
          <p:nvPr>
            <p:ph type="ftr" sz="quarter" idx="3"/>
          </p:nvPr>
        </p:nvSpPr>
        <p:spPr bwMode="auto">
          <a:xfrm>
            <a:off x="3124200" y="6661150"/>
            <a:ext cx="3352800" cy="508000"/>
          </a:xfrm>
          <a:prstGeom prst="rect">
            <a:avLst/>
          </a:prstGeom>
          <a:noFill/>
          <a:ln w="9525">
            <a:noFill/>
            <a:miter lim="800000"/>
            <a:headEnd/>
            <a:tailEnd/>
          </a:ln>
          <a:effectLst/>
        </p:spPr>
        <p:txBody>
          <a:bodyPr vert="horz" wrap="square" lIns="96661" tIns="48331" rIns="96661" bIns="48331" numCol="1" anchor="ctr" anchorCtr="0" compatLnSpc="1">
            <a:prstTxWarp prst="textNoShape">
              <a:avLst/>
            </a:prstTxWarp>
          </a:bodyPr>
          <a:lstStyle>
            <a:lvl1pPr algn="ctr" eaLnBrk="1" hangingPunct="1">
              <a:defRPr sz="1300">
                <a:solidFill>
                  <a:schemeClr val="accent4"/>
                </a:solidFill>
                <a:effectLst/>
              </a:defRPr>
            </a:lvl1pPr>
          </a:lstStyle>
          <a:p>
            <a:pPr>
              <a:defRPr/>
            </a:pPr>
            <a:r>
              <a:rPr lang="en-US"/>
              <a:t>Copyright John Wiley &amp; Sons Canada, Ltd.</a:t>
            </a:r>
          </a:p>
        </p:txBody>
      </p:sp>
      <p:sp>
        <p:nvSpPr>
          <p:cNvPr id="121927" name="Rectangle 71"/>
          <p:cNvSpPr>
            <a:spLocks noGrp="1" noChangeArrowheads="1"/>
          </p:cNvSpPr>
          <p:nvPr>
            <p:ph type="sldNum" sz="quarter" idx="4"/>
          </p:nvPr>
        </p:nvSpPr>
        <p:spPr bwMode="auto">
          <a:xfrm>
            <a:off x="457200" y="6629400"/>
            <a:ext cx="2241550" cy="508000"/>
          </a:xfrm>
          <a:prstGeom prst="rect">
            <a:avLst/>
          </a:prstGeom>
          <a:noFill/>
          <a:ln w="9525">
            <a:noFill/>
            <a:miter lim="800000"/>
            <a:headEnd/>
            <a:tailEnd/>
          </a:ln>
          <a:effectLst/>
        </p:spPr>
        <p:txBody>
          <a:bodyPr vert="horz" wrap="square" lIns="96661" tIns="48331" rIns="96661" bIns="48331" numCol="1" anchor="b" anchorCtr="0" compatLnSpc="1">
            <a:prstTxWarp prst="textNoShape">
              <a:avLst/>
            </a:prstTxWarp>
          </a:bodyPr>
          <a:lstStyle>
            <a:lvl1pPr eaLnBrk="1" hangingPunct="1">
              <a:defRPr sz="1500" b="1"/>
            </a:lvl1pPr>
          </a:lstStyle>
          <a:p>
            <a:pPr>
              <a:defRPr/>
            </a:pPr>
            <a:fld id="{5DE600E4-FD86-4824-BD5F-DD4672A50E1C}" type="slidenum">
              <a:rPr lang="en-US"/>
              <a:pPr>
                <a:defRPr/>
              </a:pPr>
              <a:t>‹#›</a:t>
            </a:fld>
            <a:endParaRPr lang="en-US"/>
          </a:p>
        </p:txBody>
      </p:sp>
      <p:sp>
        <p:nvSpPr>
          <p:cNvPr id="7" name="Round Same Side Corner Rectangle 6"/>
          <p:cNvSpPr/>
          <p:nvPr userDrawn="1"/>
        </p:nvSpPr>
        <p:spPr>
          <a:xfrm rot="16200000">
            <a:off x="8267700" y="5753100"/>
            <a:ext cx="381000" cy="2286000"/>
          </a:xfrm>
          <a:prstGeom prst="round2SameRect">
            <a:avLst>
              <a:gd name="adj1" fmla="val 28789"/>
              <a:gd name="adj2" fmla="val 0"/>
            </a:avLst>
          </a:prstGeom>
          <a:solidFill>
            <a:srgbClr val="948A5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8" name="TextBox 7"/>
          <p:cNvSpPr txBox="1"/>
          <p:nvPr userDrawn="1"/>
        </p:nvSpPr>
        <p:spPr>
          <a:xfrm>
            <a:off x="7391400" y="6705600"/>
            <a:ext cx="1447800" cy="338138"/>
          </a:xfrm>
          <a:prstGeom prst="rect">
            <a:avLst/>
          </a:prstGeom>
          <a:noFill/>
        </p:spPr>
        <p:txBody>
          <a:bodyPr anchor="ctr">
            <a:spAutoFit/>
          </a:bodyPr>
          <a:lstStyle/>
          <a:p>
            <a:pPr>
              <a:defRPr/>
            </a:pPr>
            <a:r>
              <a:rPr lang="en-US" sz="1600" dirty="0">
                <a:solidFill>
                  <a:schemeClr val="bg1"/>
                </a:solidFill>
                <a:latin typeface="Arial" pitchFamily="34" charset="0"/>
                <a:ea typeface="HYGothic-Extra" pitchFamily="18" charset="-127"/>
                <a:cs typeface="Arial" pitchFamily="34" charset="0"/>
              </a:rPr>
              <a:t>CHAPTER</a:t>
            </a:r>
            <a:endParaRPr lang="en-US" sz="1600" b="1" dirty="0">
              <a:solidFill>
                <a:schemeClr val="bg1"/>
              </a:solidFill>
              <a:latin typeface="Arial" pitchFamily="34" charset="0"/>
              <a:ea typeface="HYGothic-Extra" pitchFamily="18" charset="-127"/>
              <a:cs typeface="Arial" pitchFamily="34" charset="0"/>
            </a:endParaRPr>
          </a:p>
        </p:txBody>
      </p:sp>
    </p:spTree>
  </p:cSld>
  <p:clrMap bg1="lt1" tx1="dk1" bg2="lt2" tx2="dk2" accent1="accent1" accent2="accent2" accent3="accent3" accent4="accent4" accent5="accent5" accent6="accent6" hlink="hlink" folHlink="folHlink"/>
  <p:sldLayoutIdLst>
    <p:sldLayoutId id="2147484427" r:id="rId1"/>
    <p:sldLayoutId id="2147484428" r:id="rId2"/>
    <p:sldLayoutId id="2147484429" r:id="rId3"/>
    <p:sldLayoutId id="2147484419" r:id="rId4"/>
    <p:sldLayoutId id="2147484420" r:id="rId5"/>
    <p:sldLayoutId id="2147484430" r:id="rId6"/>
    <p:sldLayoutId id="2147484421" r:id="rId7"/>
    <p:sldLayoutId id="2147484422" r:id="rId8"/>
    <p:sldLayoutId id="2147484423" r:id="rId9"/>
    <p:sldLayoutId id="2147484424" r:id="rId10"/>
    <p:sldLayoutId id="2147484425" r:id="rId11"/>
    <p:sldLayoutId id="2147484426" r:id="rId12"/>
    <p:sldLayoutId id="2147484431" r:id="rId13"/>
    <p:sldLayoutId id="2147484432" r:id="rId14"/>
    <p:sldLayoutId id="2147484433" r:id="rId15"/>
  </p:sldLayoutIdLst>
  <p:transition>
    <p:wipe dir="d"/>
  </p:transition>
  <p:timing>
    <p:tnLst>
      <p:par>
        <p:cTn id="1" dur="indefinite" restart="never" nodeType="tmRoot"/>
      </p:par>
    </p:tnLst>
  </p:timing>
  <p:hf hdr="0" dt="0"/>
  <p:txStyles>
    <p:titleStyle>
      <a:lvl1pPr algn="ctr" defTabSz="966788" rtl="0" eaLnBrk="0" fontAlgn="base" hangingPunct="0">
        <a:spcBef>
          <a:spcPct val="0"/>
        </a:spcBef>
        <a:spcAft>
          <a:spcPct val="0"/>
        </a:spcAft>
        <a:defRPr sz="4700">
          <a:solidFill>
            <a:schemeClr val="tx2"/>
          </a:solidFill>
          <a:latin typeface="Arial" pitchFamily="34" charset="0"/>
          <a:ea typeface="HYGothic-Extra" pitchFamily="18" charset="-127"/>
          <a:cs typeface="Arial" pitchFamily="34" charset="0"/>
        </a:defRPr>
      </a:lvl1pPr>
      <a:lvl2pPr algn="ctr" defTabSz="966788" rtl="0" eaLnBrk="0" fontAlgn="base" hangingPunct="0">
        <a:spcBef>
          <a:spcPct val="0"/>
        </a:spcBef>
        <a:spcAft>
          <a:spcPct val="0"/>
        </a:spcAft>
        <a:defRPr sz="4700">
          <a:solidFill>
            <a:schemeClr val="tx2"/>
          </a:solidFill>
          <a:effectLst>
            <a:outerShdw blurRad="38100" dist="38100" dir="2700000" algn="tl">
              <a:srgbClr val="000000"/>
            </a:outerShdw>
          </a:effectLst>
          <a:latin typeface="Arial" charset="0"/>
          <a:ea typeface="HYGothic-Extra" pitchFamily="18" charset="-127"/>
          <a:cs typeface="Arial" charset="0"/>
        </a:defRPr>
      </a:lvl2pPr>
      <a:lvl3pPr algn="ctr" defTabSz="966788" rtl="0" eaLnBrk="0" fontAlgn="base" hangingPunct="0">
        <a:spcBef>
          <a:spcPct val="0"/>
        </a:spcBef>
        <a:spcAft>
          <a:spcPct val="0"/>
        </a:spcAft>
        <a:defRPr sz="4700">
          <a:solidFill>
            <a:schemeClr val="tx2"/>
          </a:solidFill>
          <a:effectLst>
            <a:outerShdw blurRad="38100" dist="38100" dir="2700000" algn="tl">
              <a:srgbClr val="000000"/>
            </a:outerShdw>
          </a:effectLst>
          <a:latin typeface="Arial" charset="0"/>
          <a:ea typeface="HYGothic-Extra" pitchFamily="18" charset="-127"/>
          <a:cs typeface="Arial" charset="0"/>
        </a:defRPr>
      </a:lvl3pPr>
      <a:lvl4pPr algn="ctr" defTabSz="966788" rtl="0" eaLnBrk="0" fontAlgn="base" hangingPunct="0">
        <a:spcBef>
          <a:spcPct val="0"/>
        </a:spcBef>
        <a:spcAft>
          <a:spcPct val="0"/>
        </a:spcAft>
        <a:defRPr sz="4700">
          <a:solidFill>
            <a:schemeClr val="tx2"/>
          </a:solidFill>
          <a:effectLst>
            <a:outerShdw blurRad="38100" dist="38100" dir="2700000" algn="tl">
              <a:srgbClr val="000000"/>
            </a:outerShdw>
          </a:effectLst>
          <a:latin typeface="Arial" charset="0"/>
          <a:ea typeface="HYGothic-Extra" pitchFamily="18" charset="-127"/>
          <a:cs typeface="Arial" charset="0"/>
        </a:defRPr>
      </a:lvl4pPr>
      <a:lvl5pPr algn="ctr" defTabSz="966788" rtl="0" eaLnBrk="0" fontAlgn="base" hangingPunct="0">
        <a:spcBef>
          <a:spcPct val="0"/>
        </a:spcBef>
        <a:spcAft>
          <a:spcPct val="0"/>
        </a:spcAft>
        <a:defRPr sz="4700">
          <a:solidFill>
            <a:schemeClr val="tx2"/>
          </a:solidFill>
          <a:effectLst>
            <a:outerShdw blurRad="38100" dist="38100" dir="2700000" algn="tl">
              <a:srgbClr val="000000"/>
            </a:outerShdw>
          </a:effectLst>
          <a:latin typeface="Arial" charset="0"/>
          <a:ea typeface="HYGothic-Extra" pitchFamily="18" charset="-127"/>
          <a:cs typeface="Arial" charset="0"/>
        </a:defRPr>
      </a:lvl5pPr>
      <a:lvl6pPr marL="457200" algn="ctr" defTabSz="966788" rtl="0" fontAlgn="base">
        <a:spcBef>
          <a:spcPct val="0"/>
        </a:spcBef>
        <a:spcAft>
          <a:spcPct val="0"/>
        </a:spcAft>
        <a:defRPr sz="4700">
          <a:solidFill>
            <a:schemeClr val="tx2"/>
          </a:solidFill>
          <a:effectLst>
            <a:outerShdw blurRad="38100" dist="38100" dir="2700000" algn="tl">
              <a:srgbClr val="000000"/>
            </a:outerShdw>
          </a:effectLst>
          <a:latin typeface="Arial" charset="0"/>
        </a:defRPr>
      </a:lvl6pPr>
      <a:lvl7pPr marL="914400" algn="ctr" defTabSz="966788" rtl="0" fontAlgn="base">
        <a:spcBef>
          <a:spcPct val="0"/>
        </a:spcBef>
        <a:spcAft>
          <a:spcPct val="0"/>
        </a:spcAft>
        <a:defRPr sz="4700">
          <a:solidFill>
            <a:schemeClr val="tx2"/>
          </a:solidFill>
          <a:effectLst>
            <a:outerShdw blurRad="38100" dist="38100" dir="2700000" algn="tl">
              <a:srgbClr val="000000"/>
            </a:outerShdw>
          </a:effectLst>
          <a:latin typeface="Arial" charset="0"/>
        </a:defRPr>
      </a:lvl7pPr>
      <a:lvl8pPr marL="1371600" algn="ctr" defTabSz="966788" rtl="0" fontAlgn="base">
        <a:spcBef>
          <a:spcPct val="0"/>
        </a:spcBef>
        <a:spcAft>
          <a:spcPct val="0"/>
        </a:spcAft>
        <a:defRPr sz="4700">
          <a:solidFill>
            <a:schemeClr val="tx2"/>
          </a:solidFill>
          <a:effectLst>
            <a:outerShdw blurRad="38100" dist="38100" dir="2700000" algn="tl">
              <a:srgbClr val="000000"/>
            </a:outerShdw>
          </a:effectLst>
          <a:latin typeface="Arial" charset="0"/>
        </a:defRPr>
      </a:lvl8pPr>
      <a:lvl9pPr marL="1828800" algn="ctr" defTabSz="966788" rtl="0" fontAlgn="base">
        <a:spcBef>
          <a:spcPct val="0"/>
        </a:spcBef>
        <a:spcAft>
          <a:spcPct val="0"/>
        </a:spcAft>
        <a:defRPr sz="4700">
          <a:solidFill>
            <a:schemeClr val="tx2"/>
          </a:solidFill>
          <a:effectLst>
            <a:outerShdw blurRad="38100" dist="38100" dir="2700000" algn="tl">
              <a:srgbClr val="000000"/>
            </a:outerShdw>
          </a:effectLst>
          <a:latin typeface="Arial" charset="0"/>
        </a:defRPr>
      </a:lvl9pPr>
    </p:titleStyle>
    <p:bodyStyle>
      <a:lvl1pPr marL="361950" indent="-361950" algn="l" defTabSz="966788" rtl="0" eaLnBrk="0" fontAlgn="base" hangingPunct="0">
        <a:spcBef>
          <a:spcPct val="20000"/>
        </a:spcBef>
        <a:spcAft>
          <a:spcPct val="0"/>
        </a:spcAft>
        <a:buClr>
          <a:schemeClr val="hlink"/>
        </a:buClr>
        <a:buSzPct val="80000"/>
        <a:buFont typeface="Wingdings" pitchFamily="2" charset="2"/>
        <a:buChar char="Ø"/>
        <a:defRPr sz="3400">
          <a:solidFill>
            <a:schemeClr val="tx1"/>
          </a:solidFill>
          <a:latin typeface="Calibri" pitchFamily="34" charset="0"/>
          <a:ea typeface="HYGothic-Extra" pitchFamily="18" charset="-127"/>
          <a:cs typeface="+mn-cs"/>
        </a:defRPr>
      </a:lvl1pPr>
      <a:lvl2pPr marL="785813" indent="-303213" algn="l" defTabSz="966788" rtl="0" eaLnBrk="0" fontAlgn="base" hangingPunct="0">
        <a:spcBef>
          <a:spcPct val="20000"/>
        </a:spcBef>
        <a:spcAft>
          <a:spcPct val="0"/>
        </a:spcAft>
        <a:buClr>
          <a:schemeClr val="tx2"/>
        </a:buClr>
        <a:buSzPct val="50000"/>
        <a:buFont typeface="Wingdings" pitchFamily="2" charset="2"/>
        <a:buChar char="l"/>
        <a:defRPr sz="2800">
          <a:solidFill>
            <a:srgbClr val="403152"/>
          </a:solidFill>
          <a:latin typeface="Calibri" pitchFamily="34" charset="0"/>
          <a:ea typeface="HYGothic-Extra" pitchFamily="18" charset="-127"/>
        </a:defRPr>
      </a:lvl2pPr>
      <a:lvl3pPr marL="1208088" indent="-241300" algn="l" defTabSz="966788" rtl="0" eaLnBrk="0" fontAlgn="base" hangingPunct="0">
        <a:spcBef>
          <a:spcPct val="20000"/>
        </a:spcBef>
        <a:spcAft>
          <a:spcPct val="0"/>
        </a:spcAft>
        <a:buClr>
          <a:schemeClr val="accent2"/>
        </a:buClr>
        <a:buChar char="•"/>
        <a:defRPr sz="2400">
          <a:solidFill>
            <a:srgbClr val="C00000"/>
          </a:solidFill>
          <a:latin typeface="Times New Roman" pitchFamily="18" charset="0"/>
          <a:ea typeface="HYGothic-Extra" pitchFamily="18" charset="-127"/>
          <a:cs typeface="Times New Roman" pitchFamily="18" charset="0"/>
        </a:defRPr>
      </a:lvl3pPr>
      <a:lvl4pPr marL="1692275" indent="-242888" algn="l" defTabSz="966788" rtl="0" eaLnBrk="0" fontAlgn="base" hangingPunct="0">
        <a:spcBef>
          <a:spcPct val="20000"/>
        </a:spcBef>
        <a:spcAft>
          <a:spcPct val="0"/>
        </a:spcAft>
        <a:buClr>
          <a:schemeClr val="folHlink"/>
        </a:buClr>
        <a:buSzPct val="50000"/>
        <a:buFont typeface="Wingdings" pitchFamily="2" charset="2"/>
        <a:buChar char="l"/>
        <a:defRPr sz="2000">
          <a:solidFill>
            <a:schemeClr val="tx1"/>
          </a:solidFill>
          <a:latin typeface="Times New Roman" pitchFamily="18" charset="0"/>
          <a:ea typeface="HYGothic-Extra" pitchFamily="18" charset="-127"/>
          <a:cs typeface="Times New Roman" pitchFamily="18" charset="0"/>
        </a:defRPr>
      </a:lvl4pPr>
      <a:lvl5pPr marL="2174875" indent="-241300" algn="l" defTabSz="966788" rtl="0" eaLnBrk="0" fontAlgn="base" hangingPunct="0">
        <a:spcBef>
          <a:spcPct val="20000"/>
        </a:spcBef>
        <a:spcAft>
          <a:spcPct val="0"/>
        </a:spcAft>
        <a:buClr>
          <a:schemeClr val="hlink"/>
        </a:buClr>
        <a:buChar char="•"/>
        <a:defRPr sz="2000">
          <a:solidFill>
            <a:schemeClr val="tx1"/>
          </a:solidFill>
          <a:latin typeface="+mn-lt"/>
          <a:ea typeface="HYGothic-Extra" pitchFamily="18" charset="-127"/>
          <a:cs typeface="Times New Roman" pitchFamily="18" charset="0"/>
        </a:defRPr>
      </a:lvl5pPr>
      <a:lvl6pPr marL="2632075" indent="-241300" algn="l" defTabSz="966788" rtl="0" fontAlgn="base">
        <a:spcBef>
          <a:spcPct val="20000"/>
        </a:spcBef>
        <a:spcAft>
          <a:spcPct val="0"/>
        </a:spcAft>
        <a:buClr>
          <a:schemeClr val="hlink"/>
        </a:buClr>
        <a:buChar char="•"/>
        <a:defRPr sz="2100">
          <a:solidFill>
            <a:schemeClr val="tx1"/>
          </a:solidFill>
          <a:effectLst>
            <a:outerShdw blurRad="38100" dist="38100" dir="2700000" algn="tl">
              <a:srgbClr val="000000"/>
            </a:outerShdw>
          </a:effectLst>
          <a:latin typeface="+mn-lt"/>
        </a:defRPr>
      </a:lvl6pPr>
      <a:lvl7pPr marL="3089275" indent="-241300" algn="l" defTabSz="966788" rtl="0" fontAlgn="base">
        <a:spcBef>
          <a:spcPct val="20000"/>
        </a:spcBef>
        <a:spcAft>
          <a:spcPct val="0"/>
        </a:spcAft>
        <a:buClr>
          <a:schemeClr val="hlink"/>
        </a:buClr>
        <a:buChar char="•"/>
        <a:defRPr sz="2100">
          <a:solidFill>
            <a:schemeClr val="tx1"/>
          </a:solidFill>
          <a:effectLst>
            <a:outerShdw blurRad="38100" dist="38100" dir="2700000" algn="tl">
              <a:srgbClr val="000000"/>
            </a:outerShdw>
          </a:effectLst>
          <a:latin typeface="+mn-lt"/>
        </a:defRPr>
      </a:lvl7pPr>
      <a:lvl8pPr marL="3546475" indent="-241300" algn="l" defTabSz="966788" rtl="0" fontAlgn="base">
        <a:spcBef>
          <a:spcPct val="20000"/>
        </a:spcBef>
        <a:spcAft>
          <a:spcPct val="0"/>
        </a:spcAft>
        <a:buClr>
          <a:schemeClr val="hlink"/>
        </a:buClr>
        <a:buChar char="•"/>
        <a:defRPr sz="2100">
          <a:solidFill>
            <a:schemeClr val="tx1"/>
          </a:solidFill>
          <a:effectLst>
            <a:outerShdw blurRad="38100" dist="38100" dir="2700000" algn="tl">
              <a:srgbClr val="000000"/>
            </a:outerShdw>
          </a:effectLst>
          <a:latin typeface="+mn-lt"/>
        </a:defRPr>
      </a:lvl8pPr>
      <a:lvl9pPr marL="4003675" indent="-241300" algn="l" defTabSz="966788" rtl="0" fontAlgn="base">
        <a:spcBef>
          <a:spcPct val="20000"/>
        </a:spcBef>
        <a:spcAft>
          <a:spcPct val="0"/>
        </a:spcAft>
        <a:buClr>
          <a:schemeClr val="hlink"/>
        </a:buClr>
        <a:buChar char="•"/>
        <a:defRPr sz="2100">
          <a:solidFill>
            <a:schemeClr val="tx1"/>
          </a:solidFill>
          <a:effectLst>
            <a:outerShdw blurRad="38100" dist="38100" dir="2700000" algn="tl">
              <a:srgbClr val="000000"/>
            </a:outerShdw>
          </a:effectLst>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3.xml"/><Relationship Id="rId4" Type="http://schemas.openxmlformats.org/officeDocument/2006/relationships/image" Target="../media/image11.jpe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6.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3.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2.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3.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4.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3.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7.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3.xml"/></Relationships>
</file>

<file path=ppt/slides/_rels/slide48.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3.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5.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3.xml"/></Relationships>
</file>

<file path=ppt/slides/_rels/slide56.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3.xml"/></Relationships>
</file>

<file path=ppt/slides/_rels/slide57.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3.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1.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3.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1"/>
          <p:cNvSpPr>
            <a:spLocks noGrp="1"/>
          </p:cNvSpPr>
          <p:nvPr>
            <p:ph type="ctrTitle"/>
          </p:nvPr>
        </p:nvSpPr>
        <p:spPr/>
        <p:txBody>
          <a:bodyPr/>
          <a:lstStyle/>
          <a:p>
            <a:r>
              <a:rPr lang="en-US" smtClean="0">
                <a:latin typeface="Arial" charset="0"/>
                <a:cs typeface="Arial" charset="0"/>
              </a:rPr>
              <a:t>Weygandt-Kimmel-Kieso-Aly</a:t>
            </a:r>
          </a:p>
        </p:txBody>
      </p:sp>
      <p:sp>
        <p:nvSpPr>
          <p:cNvPr id="9219" name="Content Placeholder 2"/>
          <p:cNvSpPr>
            <a:spLocks noGrp="1"/>
          </p:cNvSpPr>
          <p:nvPr>
            <p:ph idx="1"/>
          </p:nvPr>
        </p:nvSpPr>
        <p:spPr/>
        <p:txBody>
          <a:bodyPr/>
          <a:lstStyle/>
          <a:p>
            <a:r>
              <a:rPr lang="en-US" smtClean="0">
                <a:latin typeface="Arial" charset="0"/>
                <a:cs typeface="Arial" charset="0"/>
              </a:rPr>
              <a:t>4</a:t>
            </a:r>
          </a:p>
        </p:txBody>
      </p:sp>
    </p:spTree>
  </p:cSld>
  <p:clrMapOvr>
    <a:masterClrMapping/>
  </p:clrMapOvr>
  <p:transition>
    <p:wipe dir="d"/>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Content Placeholder 1"/>
          <p:cNvSpPr>
            <a:spLocks noGrp="1"/>
          </p:cNvSpPr>
          <p:nvPr>
            <p:ph idx="13"/>
          </p:nvPr>
        </p:nvSpPr>
        <p:spPr>
          <a:xfrm>
            <a:off x="1066800" y="2514600"/>
            <a:ext cx="7391400" cy="685800"/>
          </a:xfrm>
        </p:spPr>
        <p:txBody>
          <a:bodyPr/>
          <a:lstStyle/>
          <a:p>
            <a:r>
              <a:rPr lang="en-US" smtClean="0">
                <a:latin typeface="Arial" charset="0"/>
                <a:cs typeface="Arial" charset="0"/>
              </a:rPr>
              <a:t>Study Objectives</a:t>
            </a:r>
          </a:p>
        </p:txBody>
      </p:sp>
      <p:sp>
        <p:nvSpPr>
          <p:cNvPr id="3" name="Content Placeholder 2"/>
          <p:cNvSpPr>
            <a:spLocks noGrp="1"/>
          </p:cNvSpPr>
          <p:nvPr>
            <p:ph idx="14"/>
          </p:nvPr>
        </p:nvSpPr>
        <p:spPr>
          <a:xfrm>
            <a:off x="1219200" y="3200400"/>
            <a:ext cx="8382000" cy="3200400"/>
          </a:xfrm>
        </p:spPr>
        <p:txBody>
          <a:bodyPr>
            <a:normAutofit fontScale="92500" lnSpcReduction="20000"/>
          </a:bodyPr>
          <a:lstStyle/>
          <a:p>
            <a:pPr marL="514350" indent="-514350">
              <a:buClr>
                <a:schemeClr val="accent6"/>
              </a:buClr>
              <a:buFont typeface="+mj-lt"/>
              <a:buAutoNum type="arabicPeriod"/>
              <a:defRPr/>
            </a:pPr>
            <a:r>
              <a:rPr lang="en-US" dirty="0" smtClean="0"/>
              <a:t>Understand who uses process cost systems and explain the similarities and differences between job-order cost and process cost systems.</a:t>
            </a:r>
          </a:p>
          <a:p>
            <a:pPr marL="514350" indent="-514350">
              <a:buClr>
                <a:schemeClr val="accent6"/>
              </a:buClr>
              <a:buFont typeface="+mj-lt"/>
              <a:buAutoNum type="arabicPeriod"/>
              <a:defRPr/>
            </a:pPr>
            <a:r>
              <a:rPr lang="en-US" dirty="0" smtClean="0"/>
              <a:t>Explain the flow and assignment of manufacturing costs in a process cost system.</a:t>
            </a:r>
          </a:p>
          <a:p>
            <a:pPr marL="514350" indent="-514350">
              <a:buClr>
                <a:schemeClr val="accent6"/>
              </a:buClr>
              <a:buFont typeface="+mj-lt"/>
              <a:buAutoNum type="arabicPeriod"/>
              <a:defRPr/>
            </a:pPr>
            <a:r>
              <a:rPr lang="en-US" dirty="0" smtClean="0"/>
              <a:t>Calculate equivalent units using the weighted-average method.</a:t>
            </a:r>
          </a:p>
          <a:p>
            <a:pPr marL="514350" indent="-514350">
              <a:buClr>
                <a:schemeClr val="accent6"/>
              </a:buClr>
              <a:buFont typeface="+mj-lt"/>
              <a:buAutoNum type="arabicPeriod"/>
              <a:defRPr/>
            </a:pPr>
            <a:r>
              <a:rPr lang="en-US" dirty="0" smtClean="0"/>
              <a:t>Explain the four necessary steps to prepare a production cost report.</a:t>
            </a:r>
          </a:p>
        </p:txBody>
      </p:sp>
      <p:sp>
        <p:nvSpPr>
          <p:cNvPr id="10244" name="Content Placeholder 3"/>
          <p:cNvSpPr>
            <a:spLocks noGrp="1"/>
          </p:cNvSpPr>
          <p:nvPr>
            <p:ph idx="15"/>
          </p:nvPr>
        </p:nvSpPr>
        <p:spPr>
          <a:xfrm>
            <a:off x="762000" y="228600"/>
            <a:ext cx="2743200" cy="2514600"/>
          </a:xfrm>
        </p:spPr>
        <p:txBody>
          <a:bodyPr/>
          <a:lstStyle/>
          <a:p>
            <a:pPr>
              <a:lnSpc>
                <a:spcPct val="90000"/>
              </a:lnSpc>
            </a:pPr>
            <a:r>
              <a:rPr lang="en-US" smtClean="0">
                <a:latin typeface="Arial" charset="0"/>
                <a:cs typeface="Arial" charset="0"/>
              </a:rPr>
              <a:t>4</a:t>
            </a:r>
          </a:p>
        </p:txBody>
      </p:sp>
      <p:sp>
        <p:nvSpPr>
          <p:cNvPr id="10245" name="Content Placeholder 4"/>
          <p:cNvSpPr>
            <a:spLocks noGrp="1"/>
          </p:cNvSpPr>
          <p:nvPr>
            <p:ph idx="16"/>
          </p:nvPr>
        </p:nvSpPr>
        <p:spPr>
          <a:xfrm>
            <a:off x="3886200" y="457200"/>
            <a:ext cx="5562600" cy="1828800"/>
          </a:xfrm>
        </p:spPr>
        <p:txBody>
          <a:bodyPr/>
          <a:lstStyle/>
          <a:p>
            <a:r>
              <a:rPr lang="en-GB" smtClean="0">
                <a:latin typeface="Arial" charset="0"/>
                <a:cs typeface="Arial" charset="0"/>
              </a:rPr>
              <a:t>Process Cost Accounting</a:t>
            </a:r>
            <a:endParaRPr lang="en-US" smtClean="0">
              <a:latin typeface="Arial" charset="0"/>
              <a:cs typeface="Arial" charset="0"/>
            </a:endParaRPr>
          </a:p>
        </p:txBody>
      </p:sp>
      <p:sp>
        <p:nvSpPr>
          <p:cNvPr id="10246" name="Content Placeholder 2"/>
          <p:cNvSpPr>
            <a:spLocks noGrp="1"/>
          </p:cNvSpPr>
          <p:nvPr>
            <p:ph idx="1"/>
          </p:nvPr>
        </p:nvSpPr>
        <p:spPr/>
        <p:txBody>
          <a:bodyPr/>
          <a:lstStyle/>
          <a:p>
            <a:r>
              <a:rPr lang="en-US" smtClean="0">
                <a:latin typeface="Arial" charset="0"/>
                <a:cs typeface="Arial" charset="0"/>
              </a:rPr>
              <a:t>4</a:t>
            </a:r>
          </a:p>
        </p:txBody>
      </p:sp>
    </p:spTree>
  </p:cSld>
  <p:clrMapOvr>
    <a:masterClrMapping/>
  </p:clrMapOvr>
  <p:transition>
    <p:wipe dir="d"/>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p:txBody>
          <a:bodyPr lIns="96644" tIns="48322" rIns="96644" bIns="48322" anchorCtr="0"/>
          <a:lstStyle/>
          <a:p>
            <a:pPr defTabSz="914400" eaLnBrk="1" hangingPunct="1"/>
            <a:r>
              <a:rPr lang="en-US" sz="3600" smtClean="0">
                <a:latin typeface="Arial" charset="0"/>
                <a:cs typeface="Arial" charset="0"/>
              </a:rPr>
              <a:t>Nature of Process Cost Systems</a:t>
            </a:r>
            <a:r>
              <a:rPr lang="en-US" smtClean="0">
                <a:latin typeface="Arial" charset="0"/>
                <a:cs typeface="Arial" charset="0"/>
              </a:rPr>
              <a:t/>
            </a:r>
            <a:br>
              <a:rPr lang="en-US" smtClean="0">
                <a:latin typeface="Arial" charset="0"/>
                <a:cs typeface="Arial" charset="0"/>
              </a:rPr>
            </a:br>
            <a:r>
              <a:rPr lang="en-US" sz="3200" smtClean="0">
                <a:solidFill>
                  <a:srgbClr val="FF0000"/>
                </a:solidFill>
                <a:latin typeface="Arial" charset="0"/>
                <a:cs typeface="Arial" charset="0"/>
              </a:rPr>
              <a:t>Uses of Process Cost Systems</a:t>
            </a:r>
          </a:p>
        </p:txBody>
      </p:sp>
      <p:sp>
        <p:nvSpPr>
          <p:cNvPr id="11267" name="Rectangle 3"/>
          <p:cNvSpPr>
            <a:spLocks noGrp="1" noChangeArrowheads="1"/>
          </p:cNvSpPr>
          <p:nvPr>
            <p:ph idx="1"/>
          </p:nvPr>
        </p:nvSpPr>
        <p:spPr>
          <a:xfrm>
            <a:off x="304800" y="1905000"/>
            <a:ext cx="9067800" cy="1981200"/>
          </a:xfrm>
        </p:spPr>
        <p:txBody>
          <a:bodyPr lIns="0" tIns="0" rIns="0" bIns="0"/>
          <a:lstStyle/>
          <a:p>
            <a:pPr eaLnBrk="1" hangingPunct="1">
              <a:buClr>
                <a:srgbClr val="C00000"/>
              </a:buClr>
            </a:pPr>
            <a:r>
              <a:rPr lang="en-US" sz="2800" smtClean="0"/>
              <a:t>Used to apply costs to similar products that are mass produced in a continuous fashion</a:t>
            </a:r>
          </a:p>
          <a:p>
            <a:pPr eaLnBrk="1" hangingPunct="1">
              <a:buClr>
                <a:srgbClr val="C00000"/>
              </a:buClr>
            </a:pPr>
            <a:r>
              <a:rPr lang="en-US" sz="2800" smtClean="0"/>
              <a:t>Examples include the production of cereal, paint, and soft drinks</a:t>
            </a:r>
          </a:p>
        </p:txBody>
      </p:sp>
      <p:sp>
        <p:nvSpPr>
          <p:cNvPr id="11268" name="Content Placeholder 4"/>
          <p:cNvSpPr>
            <a:spLocks noGrp="1"/>
          </p:cNvSpPr>
          <p:nvPr>
            <p:ph idx="13"/>
          </p:nvPr>
        </p:nvSpPr>
        <p:spPr/>
        <p:txBody>
          <a:bodyPr/>
          <a:lstStyle/>
          <a:p>
            <a:r>
              <a:rPr lang="en-US" smtClean="0">
                <a:latin typeface="Arial" charset="0"/>
                <a:cs typeface="Arial" charset="0"/>
              </a:rPr>
              <a:t>4</a:t>
            </a:r>
          </a:p>
        </p:txBody>
      </p:sp>
      <p:sp>
        <p:nvSpPr>
          <p:cNvPr id="11269" name="Slide Number Placeholder 5"/>
          <p:cNvSpPr>
            <a:spLocks noGrp="1"/>
          </p:cNvSpPr>
          <p:nvPr>
            <p:ph type="sldNum" sz="quarter" idx="14"/>
          </p:nvPr>
        </p:nvSpPr>
        <p:spPr>
          <a:noFill/>
        </p:spPr>
        <p:txBody>
          <a:bodyPr/>
          <a:lstStyle/>
          <a:p>
            <a:fld id="{45B907C3-84C4-4E7C-83FF-3F4C40828D78}" type="slidenum">
              <a:rPr lang="en-US" smtClean="0"/>
              <a:pPr/>
              <a:t>3</a:t>
            </a:fld>
            <a:endParaRPr lang="en-US" smtClean="0"/>
          </a:p>
        </p:txBody>
      </p:sp>
      <p:sp>
        <p:nvSpPr>
          <p:cNvPr id="7" name="Footer Placeholder 6"/>
          <p:cNvSpPr>
            <a:spLocks noGrp="1"/>
          </p:cNvSpPr>
          <p:nvPr>
            <p:ph type="ftr" sz="quarter" idx="15"/>
          </p:nvPr>
        </p:nvSpPr>
        <p:spPr/>
        <p:txBody>
          <a:bodyPr/>
          <a:lstStyle/>
          <a:p>
            <a:pPr>
              <a:defRPr/>
            </a:pPr>
            <a:r>
              <a:rPr lang="en-US" smtClean="0"/>
              <a:t>Copyright John Wiley &amp; Sons Canada, Ltd.</a:t>
            </a:r>
            <a:endParaRPr lang="en-US"/>
          </a:p>
        </p:txBody>
      </p:sp>
      <p:pic>
        <p:nvPicPr>
          <p:cNvPr id="11271" name="Picture 7" descr="ManufacturingProcess_Ch4.jpg"/>
          <p:cNvPicPr>
            <a:picLocks noChangeAspect="1"/>
          </p:cNvPicPr>
          <p:nvPr/>
        </p:nvPicPr>
        <p:blipFill>
          <a:blip r:embed="rId2" cstate="print"/>
          <a:srcRect/>
          <a:stretch>
            <a:fillRect/>
          </a:stretch>
        </p:blipFill>
        <p:spPr bwMode="auto">
          <a:xfrm>
            <a:off x="0" y="3886200"/>
            <a:ext cx="9601200" cy="2670175"/>
          </a:xfrm>
          <a:prstGeom prst="rect">
            <a:avLst/>
          </a:prstGeom>
          <a:noFill/>
          <a:ln w="9525">
            <a:noFill/>
            <a:miter lim="800000"/>
            <a:headEnd/>
            <a:tailEnd/>
          </a:ln>
        </p:spPr>
      </p:pic>
    </p:spTree>
  </p:cSld>
  <p:clrMapOvr>
    <a:masterClrMapping/>
  </p:clrMapOvr>
  <p:transition>
    <p:wipe dir="d"/>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p:txBody>
          <a:bodyPr lIns="96644" tIns="48322" rIns="96644" bIns="48322" anchorCtr="0"/>
          <a:lstStyle/>
          <a:p>
            <a:pPr defTabSz="914400" eaLnBrk="1" hangingPunct="1"/>
            <a:r>
              <a:rPr lang="en-US" sz="3600" smtClean="0">
                <a:latin typeface="Arial" charset="0"/>
                <a:cs typeface="Arial" charset="0"/>
              </a:rPr>
              <a:t>Nature of Process Cost Systems</a:t>
            </a:r>
            <a:r>
              <a:rPr lang="en-US" smtClean="0">
                <a:latin typeface="Arial" charset="0"/>
                <a:cs typeface="Arial" charset="0"/>
              </a:rPr>
              <a:t/>
            </a:r>
            <a:br>
              <a:rPr lang="en-US" smtClean="0">
                <a:latin typeface="Arial" charset="0"/>
                <a:cs typeface="Arial" charset="0"/>
              </a:rPr>
            </a:br>
            <a:r>
              <a:rPr lang="en-US" sz="3200" smtClean="0">
                <a:solidFill>
                  <a:srgbClr val="FF0000"/>
                </a:solidFill>
                <a:latin typeface="Arial" charset="0"/>
                <a:cs typeface="Arial" charset="0"/>
              </a:rPr>
              <a:t>Uses of Process Cost Systems</a:t>
            </a:r>
          </a:p>
        </p:txBody>
      </p:sp>
      <p:sp>
        <p:nvSpPr>
          <p:cNvPr id="12291" name="Rectangle 3"/>
          <p:cNvSpPr>
            <a:spLocks noGrp="1" noChangeArrowheads="1"/>
          </p:cNvSpPr>
          <p:nvPr>
            <p:ph idx="1"/>
          </p:nvPr>
        </p:nvSpPr>
        <p:spPr>
          <a:xfrm>
            <a:off x="304800" y="1905000"/>
            <a:ext cx="9067800" cy="4629150"/>
          </a:xfrm>
        </p:spPr>
        <p:txBody>
          <a:bodyPr lIns="0" tIns="0" rIns="0" bIns="0"/>
          <a:lstStyle/>
          <a:p>
            <a:pPr eaLnBrk="1" hangingPunct="1">
              <a:buClr>
                <a:srgbClr val="C00000"/>
              </a:buClr>
            </a:pPr>
            <a:r>
              <a:rPr lang="en-US" sz="2800" smtClean="0"/>
              <a:t>Costs in a job order cost system are assigned to a specific job</a:t>
            </a:r>
          </a:p>
          <a:p>
            <a:pPr eaLnBrk="1" hangingPunct="1">
              <a:buClr>
                <a:srgbClr val="C00000"/>
              </a:buClr>
              <a:buFont typeface="Wingdings" pitchFamily="2" charset="2"/>
              <a:buNone/>
            </a:pPr>
            <a:endParaRPr lang="en-US" sz="2800" smtClean="0"/>
          </a:p>
          <a:p>
            <a:pPr eaLnBrk="1" hangingPunct="1">
              <a:buClr>
                <a:srgbClr val="C00000"/>
              </a:buClr>
            </a:pPr>
            <a:r>
              <a:rPr lang="en-US" sz="2800" smtClean="0"/>
              <a:t>Examples include:</a:t>
            </a:r>
          </a:p>
          <a:p>
            <a:pPr lvl="1" eaLnBrk="1" hangingPunct="1">
              <a:buClr>
                <a:srgbClr val="C00000"/>
              </a:buClr>
              <a:buSzTx/>
              <a:buFont typeface="Arial" charset="0"/>
              <a:buChar char="•"/>
            </a:pPr>
            <a:r>
              <a:rPr lang="en-US" smtClean="0">
                <a:latin typeface="Cambria" pitchFamily="18" charset="0"/>
              </a:rPr>
              <a:t>Building a customized home</a:t>
            </a:r>
          </a:p>
          <a:p>
            <a:pPr lvl="1" eaLnBrk="1" hangingPunct="1">
              <a:buClr>
                <a:srgbClr val="C00000"/>
              </a:buClr>
              <a:buSzTx/>
              <a:buFont typeface="Arial" charset="0"/>
              <a:buChar char="•"/>
            </a:pPr>
            <a:r>
              <a:rPr lang="en-US" smtClean="0">
                <a:latin typeface="Cambria" pitchFamily="18" charset="0"/>
              </a:rPr>
              <a:t>Making a motion picture</a:t>
            </a:r>
          </a:p>
          <a:p>
            <a:pPr lvl="1" eaLnBrk="1" hangingPunct="1">
              <a:buClr>
                <a:srgbClr val="C00000"/>
              </a:buClr>
              <a:buSzTx/>
              <a:buFont typeface="Arial" charset="0"/>
              <a:buChar char="•"/>
            </a:pPr>
            <a:r>
              <a:rPr lang="en-US" smtClean="0">
                <a:latin typeface="Cambria" pitchFamily="18" charset="0"/>
              </a:rPr>
              <a:t>Making specialized machines</a:t>
            </a:r>
          </a:p>
        </p:txBody>
      </p:sp>
      <p:sp>
        <p:nvSpPr>
          <p:cNvPr id="12292" name="Content Placeholder 3"/>
          <p:cNvSpPr>
            <a:spLocks noGrp="1"/>
          </p:cNvSpPr>
          <p:nvPr>
            <p:ph idx="13"/>
          </p:nvPr>
        </p:nvSpPr>
        <p:spPr/>
        <p:txBody>
          <a:bodyPr/>
          <a:lstStyle/>
          <a:p>
            <a:r>
              <a:rPr lang="en-US" smtClean="0">
                <a:latin typeface="Arial" charset="0"/>
                <a:cs typeface="Arial" charset="0"/>
              </a:rPr>
              <a:t>4</a:t>
            </a:r>
          </a:p>
        </p:txBody>
      </p:sp>
      <p:sp>
        <p:nvSpPr>
          <p:cNvPr id="12293" name="Slide Number Placeholder 4"/>
          <p:cNvSpPr>
            <a:spLocks noGrp="1"/>
          </p:cNvSpPr>
          <p:nvPr>
            <p:ph type="sldNum" sz="quarter" idx="14"/>
          </p:nvPr>
        </p:nvSpPr>
        <p:spPr>
          <a:noFill/>
        </p:spPr>
        <p:txBody>
          <a:bodyPr/>
          <a:lstStyle/>
          <a:p>
            <a:fld id="{04AE9303-9CA9-4D80-9B49-F3483CED0D0F}" type="slidenum">
              <a:rPr lang="en-US" smtClean="0"/>
              <a:pPr/>
              <a:t>4</a:t>
            </a:fld>
            <a:endParaRPr lang="en-US" smtClean="0"/>
          </a:p>
        </p:txBody>
      </p:sp>
      <p:sp>
        <p:nvSpPr>
          <p:cNvPr id="6" name="Footer Placeholder 5"/>
          <p:cNvSpPr>
            <a:spLocks noGrp="1"/>
          </p:cNvSpPr>
          <p:nvPr>
            <p:ph type="ftr" sz="quarter" idx="15"/>
          </p:nvPr>
        </p:nvSpPr>
        <p:spPr/>
        <p:txBody>
          <a:bodyPr/>
          <a:lstStyle/>
          <a:p>
            <a:pPr>
              <a:defRPr/>
            </a:pPr>
            <a:r>
              <a:rPr lang="en-US" smtClean="0"/>
              <a:t>Copyright John Wiley &amp; Sons Canada, Ltd.</a:t>
            </a:r>
            <a:endParaRPr lang="en-US"/>
          </a:p>
        </p:txBody>
      </p:sp>
    </p:spTree>
  </p:cSld>
  <p:clrMapOvr>
    <a:masterClrMapping/>
  </p:clrMapOvr>
  <p:transition>
    <p:wipe dir="d"/>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5"/>
          <p:cNvSpPr>
            <a:spLocks noGrp="1" noChangeArrowheads="1"/>
          </p:cNvSpPr>
          <p:nvPr>
            <p:ph type="title"/>
          </p:nvPr>
        </p:nvSpPr>
        <p:spPr>
          <a:xfrm>
            <a:off x="1905000" y="-76200"/>
            <a:ext cx="7467600" cy="1524000"/>
          </a:xfrm>
        </p:spPr>
        <p:txBody>
          <a:bodyPr lIns="96644" tIns="48322" rIns="96644" bIns="48322" anchor="b" anchorCtr="0"/>
          <a:lstStyle/>
          <a:p>
            <a:pPr defTabSz="914400" eaLnBrk="1" hangingPunct="1">
              <a:lnSpc>
                <a:spcPct val="90000"/>
              </a:lnSpc>
            </a:pPr>
            <a:r>
              <a:rPr lang="en-US" sz="3600" smtClean="0">
                <a:latin typeface="Arial" charset="0"/>
                <a:cs typeface="Arial" charset="0"/>
              </a:rPr>
              <a:t>Comparison of Process Cost and Job Order Cost</a:t>
            </a:r>
          </a:p>
        </p:txBody>
      </p:sp>
      <p:sp>
        <p:nvSpPr>
          <p:cNvPr id="13315" name="Content Placeholder 4"/>
          <p:cNvSpPr>
            <a:spLocks noGrp="1"/>
          </p:cNvSpPr>
          <p:nvPr>
            <p:ph idx="13"/>
          </p:nvPr>
        </p:nvSpPr>
        <p:spPr/>
        <p:txBody>
          <a:bodyPr/>
          <a:lstStyle/>
          <a:p>
            <a:r>
              <a:rPr lang="en-US" smtClean="0">
                <a:latin typeface="Arial" charset="0"/>
                <a:cs typeface="Arial" charset="0"/>
              </a:rPr>
              <a:t>4</a:t>
            </a:r>
          </a:p>
        </p:txBody>
      </p:sp>
      <p:sp>
        <p:nvSpPr>
          <p:cNvPr id="13316" name="Slide Number Placeholder 5"/>
          <p:cNvSpPr>
            <a:spLocks noGrp="1"/>
          </p:cNvSpPr>
          <p:nvPr>
            <p:ph type="sldNum" sz="quarter" idx="14"/>
          </p:nvPr>
        </p:nvSpPr>
        <p:spPr>
          <a:noFill/>
        </p:spPr>
        <p:txBody>
          <a:bodyPr/>
          <a:lstStyle/>
          <a:p>
            <a:fld id="{1F0DC7A0-4458-441E-9BDD-E77CDEC07F16}" type="slidenum">
              <a:rPr lang="en-US" smtClean="0"/>
              <a:pPr/>
              <a:t>5</a:t>
            </a:fld>
            <a:endParaRPr lang="en-US" smtClean="0"/>
          </a:p>
        </p:txBody>
      </p:sp>
      <p:sp>
        <p:nvSpPr>
          <p:cNvPr id="7" name="Footer Placeholder 6"/>
          <p:cNvSpPr>
            <a:spLocks noGrp="1"/>
          </p:cNvSpPr>
          <p:nvPr>
            <p:ph type="ftr" sz="quarter" idx="15"/>
          </p:nvPr>
        </p:nvSpPr>
        <p:spPr/>
        <p:txBody>
          <a:bodyPr/>
          <a:lstStyle/>
          <a:p>
            <a:pPr>
              <a:defRPr/>
            </a:pPr>
            <a:r>
              <a:rPr lang="en-US" smtClean="0"/>
              <a:t>Copyright John Wiley &amp; Sons Canada, Ltd.</a:t>
            </a:r>
            <a:endParaRPr lang="en-US"/>
          </a:p>
        </p:txBody>
      </p:sp>
      <p:pic>
        <p:nvPicPr>
          <p:cNvPr id="13318" name="Picture 7" descr="ProcessAndJobOrder_Ch4.jpg"/>
          <p:cNvPicPr>
            <a:picLocks noChangeAspect="1"/>
          </p:cNvPicPr>
          <p:nvPr/>
        </p:nvPicPr>
        <p:blipFill>
          <a:blip r:embed="rId2" cstate="print"/>
          <a:srcRect/>
          <a:stretch>
            <a:fillRect/>
          </a:stretch>
        </p:blipFill>
        <p:spPr bwMode="auto">
          <a:xfrm>
            <a:off x="0" y="1905000"/>
            <a:ext cx="9601200" cy="4765675"/>
          </a:xfrm>
          <a:prstGeom prst="rect">
            <a:avLst/>
          </a:prstGeom>
          <a:noFill/>
          <a:ln w="9525">
            <a:noFill/>
            <a:miter lim="800000"/>
            <a:headEnd/>
            <a:tailEnd/>
          </a:ln>
        </p:spPr>
      </p:pic>
    </p:spTree>
  </p:cSld>
  <p:clrMapOvr>
    <a:masterClrMapping/>
  </p:clrMapOvr>
  <p:transition>
    <p:wipe dir="d"/>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p:txBody>
          <a:bodyPr lIns="96644" tIns="48322" rIns="96644" bIns="48322" anchorCtr="0"/>
          <a:lstStyle/>
          <a:p>
            <a:pPr defTabSz="914400" eaLnBrk="1" hangingPunct="1"/>
            <a:r>
              <a:rPr lang="en-US" sz="3600" smtClean="0">
                <a:latin typeface="Arial" charset="0"/>
                <a:cs typeface="Arial" charset="0"/>
              </a:rPr>
              <a:t>Nature of Process Cost Systems</a:t>
            </a:r>
            <a:r>
              <a:rPr lang="en-US" sz="4300" smtClean="0">
                <a:latin typeface="Arial" charset="0"/>
                <a:cs typeface="Arial" charset="0"/>
              </a:rPr>
              <a:t/>
            </a:r>
            <a:br>
              <a:rPr lang="en-US" sz="4300" smtClean="0">
                <a:latin typeface="Arial" charset="0"/>
                <a:cs typeface="Arial" charset="0"/>
              </a:rPr>
            </a:br>
            <a:r>
              <a:rPr lang="en-US" sz="3200" smtClean="0">
                <a:solidFill>
                  <a:srgbClr val="FF0000"/>
                </a:solidFill>
                <a:latin typeface="Arial" charset="0"/>
                <a:cs typeface="Arial" charset="0"/>
              </a:rPr>
              <a:t>Similarities and Differences</a:t>
            </a:r>
          </a:p>
        </p:txBody>
      </p:sp>
      <p:sp>
        <p:nvSpPr>
          <p:cNvPr id="14339" name="Rectangle 3"/>
          <p:cNvSpPr>
            <a:spLocks noGrp="1" noChangeArrowheads="1"/>
          </p:cNvSpPr>
          <p:nvPr>
            <p:ph idx="1"/>
          </p:nvPr>
        </p:nvSpPr>
        <p:spPr>
          <a:xfrm>
            <a:off x="304800" y="1905000"/>
            <a:ext cx="9067800" cy="4629150"/>
          </a:xfrm>
        </p:spPr>
        <p:txBody>
          <a:bodyPr lIns="0" tIns="0" rIns="0" bIns="0"/>
          <a:lstStyle/>
          <a:p>
            <a:pPr lvl="2" indent="-357188" eaLnBrk="1" hangingPunct="1">
              <a:spcBef>
                <a:spcPts val="738"/>
              </a:spcBef>
              <a:buClr>
                <a:srgbClr val="C00000"/>
              </a:buClr>
              <a:buFont typeface="Wingdings" pitchFamily="2" charset="2"/>
              <a:buChar char="Ø"/>
            </a:pPr>
            <a:r>
              <a:rPr lang="en-US" sz="3000" smtClean="0">
                <a:solidFill>
                  <a:schemeClr val="tx1"/>
                </a:solidFill>
                <a:latin typeface="Cambria" pitchFamily="18" charset="0"/>
              </a:rPr>
              <a:t>In job order cost systems:</a:t>
            </a:r>
          </a:p>
          <a:p>
            <a:pPr lvl="3" indent="-358775" eaLnBrk="1" hangingPunct="1">
              <a:spcBef>
                <a:spcPts val="738"/>
              </a:spcBef>
              <a:buClr>
                <a:srgbClr val="C00000"/>
              </a:buClr>
              <a:buSzPct val="80000"/>
              <a:buFont typeface="Arial" charset="0"/>
              <a:buChar char="•"/>
            </a:pPr>
            <a:r>
              <a:rPr lang="en-US" sz="2800" smtClean="0">
                <a:solidFill>
                  <a:srgbClr val="002060"/>
                </a:solidFill>
                <a:latin typeface="Cambria" pitchFamily="18" charset="0"/>
              </a:rPr>
              <a:t>Costs are assigned to each job.</a:t>
            </a:r>
          </a:p>
          <a:p>
            <a:pPr lvl="3" indent="-358775" eaLnBrk="1" hangingPunct="1">
              <a:spcBef>
                <a:spcPts val="738"/>
              </a:spcBef>
              <a:buClr>
                <a:srgbClr val="C00000"/>
              </a:buClr>
              <a:buSzPct val="80000"/>
              <a:buFont typeface="Arial" charset="0"/>
              <a:buChar char="•"/>
            </a:pPr>
            <a:r>
              <a:rPr lang="en-US" sz="2800" smtClean="0">
                <a:solidFill>
                  <a:srgbClr val="002060"/>
                </a:solidFill>
                <a:latin typeface="Cambria" pitchFamily="18" charset="0"/>
              </a:rPr>
              <a:t>The products have unique characteristics. </a:t>
            </a:r>
          </a:p>
          <a:p>
            <a:pPr lvl="2" indent="-357188" eaLnBrk="1" hangingPunct="1">
              <a:spcBef>
                <a:spcPts val="738"/>
              </a:spcBef>
              <a:buClr>
                <a:srgbClr val="C00000"/>
              </a:buClr>
              <a:buFont typeface="Wingdings" pitchFamily="2" charset="2"/>
              <a:buChar char="Ø"/>
            </a:pPr>
            <a:r>
              <a:rPr lang="en-US" sz="3000" smtClean="0">
                <a:solidFill>
                  <a:schemeClr val="tx1"/>
                </a:solidFill>
                <a:latin typeface="Cambria" pitchFamily="18" charset="0"/>
              </a:rPr>
              <a:t>In process cost systems: </a:t>
            </a:r>
          </a:p>
          <a:p>
            <a:pPr lvl="3" indent="-358775" eaLnBrk="1" hangingPunct="1">
              <a:spcBef>
                <a:spcPts val="738"/>
              </a:spcBef>
              <a:buClr>
                <a:srgbClr val="C00000"/>
              </a:buClr>
              <a:buSzPct val="80000"/>
              <a:buFont typeface="Arial" charset="0"/>
              <a:buChar char="•"/>
            </a:pPr>
            <a:r>
              <a:rPr lang="en-US" sz="2800" smtClean="0">
                <a:solidFill>
                  <a:srgbClr val="002060"/>
                </a:solidFill>
                <a:latin typeface="Cambria" pitchFamily="18" charset="0"/>
              </a:rPr>
              <a:t>Costs are tracked through a series of connected manufacturing processes or departments.</a:t>
            </a:r>
          </a:p>
          <a:p>
            <a:pPr lvl="3" indent="-358775" eaLnBrk="1" hangingPunct="1">
              <a:spcBef>
                <a:spcPts val="738"/>
              </a:spcBef>
              <a:buClr>
                <a:srgbClr val="C00000"/>
              </a:buClr>
              <a:buSzPct val="80000"/>
              <a:buFont typeface="Arial" charset="0"/>
              <a:buChar char="•"/>
            </a:pPr>
            <a:r>
              <a:rPr lang="en-US" sz="2800" smtClean="0">
                <a:solidFill>
                  <a:srgbClr val="002060"/>
                </a:solidFill>
                <a:latin typeface="Cambria" pitchFamily="18" charset="0"/>
              </a:rPr>
              <a:t>The products are uniform or relatively homogeneous and produced in a large volume.</a:t>
            </a:r>
          </a:p>
          <a:p>
            <a:pPr lvl="3" indent="-358775" eaLnBrk="1" hangingPunct="1">
              <a:spcBef>
                <a:spcPts val="738"/>
              </a:spcBef>
              <a:buClr>
                <a:srgbClr val="C00000"/>
              </a:buClr>
              <a:buFont typeface="Arial" charset="0"/>
              <a:buChar char="•"/>
            </a:pPr>
            <a:endParaRPr lang="en-US" sz="2800" smtClean="0">
              <a:latin typeface="Calibri" pitchFamily="34" charset="0"/>
            </a:endParaRPr>
          </a:p>
        </p:txBody>
      </p:sp>
      <p:sp>
        <p:nvSpPr>
          <p:cNvPr id="14340" name="Content Placeholder 4"/>
          <p:cNvSpPr>
            <a:spLocks noGrp="1"/>
          </p:cNvSpPr>
          <p:nvPr>
            <p:ph idx="13"/>
          </p:nvPr>
        </p:nvSpPr>
        <p:spPr/>
        <p:txBody>
          <a:bodyPr/>
          <a:lstStyle/>
          <a:p>
            <a:r>
              <a:rPr lang="en-US" smtClean="0">
                <a:latin typeface="Arial" charset="0"/>
                <a:cs typeface="Arial" charset="0"/>
              </a:rPr>
              <a:t>4</a:t>
            </a:r>
          </a:p>
        </p:txBody>
      </p:sp>
      <p:sp>
        <p:nvSpPr>
          <p:cNvPr id="14341" name="Slide Number Placeholder 4"/>
          <p:cNvSpPr>
            <a:spLocks noGrp="1"/>
          </p:cNvSpPr>
          <p:nvPr>
            <p:ph type="sldNum" sz="quarter" idx="14"/>
          </p:nvPr>
        </p:nvSpPr>
        <p:spPr>
          <a:noFill/>
        </p:spPr>
        <p:txBody>
          <a:bodyPr/>
          <a:lstStyle/>
          <a:p>
            <a:fld id="{669538E8-89F0-4211-9964-3FC074D99E9C}" type="slidenum">
              <a:rPr lang="en-US" smtClean="0"/>
              <a:pPr/>
              <a:t>6</a:t>
            </a:fld>
            <a:endParaRPr lang="en-US" smtClean="0"/>
          </a:p>
        </p:txBody>
      </p:sp>
      <p:sp>
        <p:nvSpPr>
          <p:cNvPr id="6" name="Footer Placeholder 5"/>
          <p:cNvSpPr>
            <a:spLocks noGrp="1"/>
          </p:cNvSpPr>
          <p:nvPr>
            <p:ph type="ftr" sz="quarter" idx="15"/>
          </p:nvPr>
        </p:nvSpPr>
        <p:spPr/>
        <p:txBody>
          <a:bodyPr/>
          <a:lstStyle/>
          <a:p>
            <a:pPr>
              <a:defRPr/>
            </a:pPr>
            <a:r>
              <a:rPr lang="en-US" smtClean="0"/>
              <a:t>Copyright John Wiley &amp; Sons Canada, Ltd.</a:t>
            </a:r>
            <a:endParaRPr lang="en-US"/>
          </a:p>
        </p:txBody>
      </p:sp>
    </p:spTree>
  </p:cSld>
  <p:clrMapOvr>
    <a:masterClrMapping/>
  </p:clrMapOvr>
  <p:transition>
    <p:wipe dir="d"/>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8"/>
          <p:cNvSpPr>
            <a:spLocks noGrp="1" noChangeArrowheads="1"/>
          </p:cNvSpPr>
          <p:nvPr>
            <p:ph type="title"/>
          </p:nvPr>
        </p:nvSpPr>
        <p:spPr/>
        <p:txBody>
          <a:bodyPr lIns="96644" tIns="48322" rIns="96644" bIns="48322" anchorCtr="0"/>
          <a:lstStyle/>
          <a:p>
            <a:pPr defTabSz="914400" eaLnBrk="1" hangingPunct="1"/>
            <a:r>
              <a:rPr lang="en-US" sz="3600" smtClean="0">
                <a:latin typeface="Arial" charset="0"/>
                <a:cs typeface="Arial" charset="0"/>
              </a:rPr>
              <a:t>Nature of Process Cost Systems</a:t>
            </a:r>
            <a:r>
              <a:rPr lang="en-US" sz="4300" smtClean="0">
                <a:latin typeface="Arial" charset="0"/>
                <a:cs typeface="Arial" charset="0"/>
              </a:rPr>
              <a:t/>
            </a:r>
            <a:br>
              <a:rPr lang="en-US" sz="4300" smtClean="0">
                <a:latin typeface="Arial" charset="0"/>
                <a:cs typeface="Arial" charset="0"/>
              </a:rPr>
            </a:br>
            <a:r>
              <a:rPr lang="en-US" sz="3200" smtClean="0">
                <a:solidFill>
                  <a:srgbClr val="FF0000"/>
                </a:solidFill>
                <a:latin typeface="Arial" charset="0"/>
                <a:cs typeface="Arial" charset="0"/>
              </a:rPr>
              <a:t>Similarities and Differences</a:t>
            </a:r>
          </a:p>
        </p:txBody>
      </p:sp>
      <p:sp>
        <p:nvSpPr>
          <p:cNvPr id="15363" name="Content Placeholder 21"/>
          <p:cNvSpPr>
            <a:spLocks noGrp="1"/>
          </p:cNvSpPr>
          <p:nvPr>
            <p:ph idx="13"/>
          </p:nvPr>
        </p:nvSpPr>
        <p:spPr/>
        <p:txBody>
          <a:bodyPr/>
          <a:lstStyle/>
          <a:p>
            <a:r>
              <a:rPr lang="en-US" smtClean="0">
                <a:latin typeface="Arial" charset="0"/>
                <a:cs typeface="Arial" charset="0"/>
              </a:rPr>
              <a:t>4</a:t>
            </a:r>
          </a:p>
        </p:txBody>
      </p:sp>
      <p:sp>
        <p:nvSpPr>
          <p:cNvPr id="15364" name="Rectangle 16"/>
          <p:cNvSpPr>
            <a:spLocks noChangeArrowheads="1"/>
          </p:cNvSpPr>
          <p:nvPr/>
        </p:nvSpPr>
        <p:spPr bwMode="auto">
          <a:xfrm>
            <a:off x="3200400" y="1828800"/>
            <a:ext cx="3200400" cy="528638"/>
          </a:xfrm>
          <a:prstGeom prst="rect">
            <a:avLst/>
          </a:prstGeom>
          <a:noFill/>
          <a:ln w="9525" algn="ctr">
            <a:noFill/>
            <a:miter lim="800000"/>
            <a:headEnd/>
            <a:tailEnd/>
          </a:ln>
        </p:spPr>
        <p:txBody>
          <a:bodyPr wrap="none" lIns="96661" tIns="48331" rIns="96661" bIns="48331" anchor="b">
            <a:spAutoFit/>
          </a:bodyPr>
          <a:lstStyle/>
          <a:p>
            <a:pPr algn="ctr" defTabSz="966788" eaLnBrk="1" hangingPunct="1"/>
            <a:r>
              <a:rPr lang="en-CA" sz="2800" b="1" u="sng">
                <a:latin typeface="Calibri" pitchFamily="34" charset="0"/>
              </a:rPr>
              <a:t>Job-Order Cost Flow</a:t>
            </a:r>
          </a:p>
        </p:txBody>
      </p:sp>
      <p:sp>
        <p:nvSpPr>
          <p:cNvPr id="15365" name="AutoShape 17"/>
          <p:cNvSpPr>
            <a:spLocks noChangeArrowheads="1"/>
          </p:cNvSpPr>
          <p:nvPr/>
        </p:nvSpPr>
        <p:spPr bwMode="auto">
          <a:xfrm>
            <a:off x="457200" y="2505075"/>
            <a:ext cx="1828800" cy="1470025"/>
          </a:xfrm>
          <a:prstGeom prst="roundRect">
            <a:avLst>
              <a:gd name="adj" fmla="val 16667"/>
            </a:avLst>
          </a:prstGeom>
          <a:solidFill>
            <a:srgbClr val="8181DB"/>
          </a:solidFill>
          <a:ln w="9525" algn="ctr">
            <a:solidFill>
              <a:srgbClr val="272789"/>
            </a:solidFill>
            <a:round/>
            <a:headEnd/>
            <a:tailEnd/>
          </a:ln>
        </p:spPr>
        <p:txBody>
          <a:bodyPr lIns="96661" tIns="48331" rIns="96661" bIns="48331" anchor="ctr">
            <a:spAutoFit/>
          </a:bodyPr>
          <a:lstStyle/>
          <a:p>
            <a:pPr algn="ctr" defTabSz="966788" eaLnBrk="1" hangingPunct="1"/>
            <a:r>
              <a:rPr lang="en-CA" sz="1600" b="1"/>
              <a:t>Direct Materials</a:t>
            </a:r>
          </a:p>
          <a:p>
            <a:pPr algn="ctr" defTabSz="966788" eaLnBrk="1" hangingPunct="1"/>
            <a:r>
              <a:rPr lang="en-CA" sz="1600" b="1"/>
              <a:t>Direct Labour</a:t>
            </a:r>
          </a:p>
          <a:p>
            <a:pPr algn="ctr" defTabSz="966788" eaLnBrk="1" hangingPunct="1"/>
            <a:r>
              <a:rPr lang="en-CA" sz="1600" b="1"/>
              <a:t>Manufacturing</a:t>
            </a:r>
          </a:p>
          <a:p>
            <a:pPr algn="ctr" defTabSz="966788" eaLnBrk="1" hangingPunct="1"/>
            <a:r>
              <a:rPr lang="en-CA" sz="1600" b="1"/>
              <a:t>Overhead</a:t>
            </a:r>
          </a:p>
        </p:txBody>
      </p:sp>
      <p:sp>
        <p:nvSpPr>
          <p:cNvPr id="15366" name="AutoShape 19"/>
          <p:cNvSpPr>
            <a:spLocks noChangeArrowheads="1"/>
          </p:cNvSpPr>
          <p:nvPr/>
        </p:nvSpPr>
        <p:spPr bwMode="auto">
          <a:xfrm>
            <a:off x="7924800" y="5257800"/>
            <a:ext cx="1157288" cy="1355725"/>
          </a:xfrm>
          <a:prstGeom prst="roundRect">
            <a:avLst>
              <a:gd name="adj" fmla="val 16667"/>
            </a:avLst>
          </a:prstGeom>
          <a:solidFill>
            <a:srgbClr val="8181DB"/>
          </a:solidFill>
          <a:ln w="9525" algn="ctr">
            <a:solidFill>
              <a:srgbClr val="272789"/>
            </a:solidFill>
            <a:round/>
            <a:headEnd/>
            <a:tailEnd/>
          </a:ln>
        </p:spPr>
        <p:txBody>
          <a:bodyPr lIns="0" tIns="0" rIns="0" bIns="0" anchor="ctr">
            <a:spAutoFit/>
          </a:bodyPr>
          <a:lstStyle/>
          <a:p>
            <a:pPr algn="ctr" defTabSz="966788" eaLnBrk="1" hangingPunct="1"/>
            <a:endParaRPr lang="en-CA" sz="1600" b="1">
              <a:solidFill>
                <a:srgbClr val="FFFFFF"/>
              </a:solidFill>
            </a:endParaRPr>
          </a:p>
          <a:p>
            <a:pPr algn="ctr" defTabSz="966788" eaLnBrk="1" hangingPunct="1"/>
            <a:r>
              <a:rPr lang="en-CA" sz="1600" b="1"/>
              <a:t>Cost of Goods</a:t>
            </a:r>
          </a:p>
          <a:p>
            <a:pPr algn="ctr" defTabSz="966788" eaLnBrk="1" hangingPunct="1"/>
            <a:r>
              <a:rPr lang="en-CA" sz="1600" b="1"/>
              <a:t>Sold</a:t>
            </a:r>
          </a:p>
          <a:p>
            <a:pPr algn="ctr" defTabSz="966788" eaLnBrk="1" hangingPunct="1"/>
            <a:endParaRPr lang="en-CA" sz="1600" b="1"/>
          </a:p>
        </p:txBody>
      </p:sp>
      <p:sp>
        <p:nvSpPr>
          <p:cNvPr id="15367" name="AutoShape 20"/>
          <p:cNvSpPr>
            <a:spLocks noChangeArrowheads="1"/>
          </p:cNvSpPr>
          <p:nvPr/>
        </p:nvSpPr>
        <p:spPr bwMode="auto">
          <a:xfrm>
            <a:off x="6248400" y="5257800"/>
            <a:ext cx="1309688" cy="1355725"/>
          </a:xfrm>
          <a:prstGeom prst="roundRect">
            <a:avLst>
              <a:gd name="adj" fmla="val 16667"/>
            </a:avLst>
          </a:prstGeom>
          <a:solidFill>
            <a:srgbClr val="8181DB"/>
          </a:solidFill>
          <a:ln w="9525" algn="ctr">
            <a:solidFill>
              <a:srgbClr val="272789"/>
            </a:solidFill>
            <a:round/>
            <a:headEnd/>
            <a:tailEnd/>
          </a:ln>
        </p:spPr>
        <p:txBody>
          <a:bodyPr lIns="0" tIns="0" rIns="0" bIns="0" anchor="ctr">
            <a:spAutoFit/>
          </a:bodyPr>
          <a:lstStyle/>
          <a:p>
            <a:pPr algn="ctr" defTabSz="966788" eaLnBrk="1" hangingPunct="1"/>
            <a:endParaRPr lang="en-CA" sz="1600" b="1">
              <a:solidFill>
                <a:srgbClr val="FFFFFF"/>
              </a:solidFill>
            </a:endParaRPr>
          </a:p>
          <a:p>
            <a:pPr algn="ctr" defTabSz="966788" eaLnBrk="1" hangingPunct="1"/>
            <a:r>
              <a:rPr lang="en-CA" sz="1600" b="1"/>
              <a:t>Finished Goods</a:t>
            </a:r>
          </a:p>
          <a:p>
            <a:pPr algn="ctr" defTabSz="966788" eaLnBrk="1" hangingPunct="1"/>
            <a:r>
              <a:rPr lang="en-CA" sz="1600" b="1"/>
              <a:t>Inventory</a:t>
            </a:r>
          </a:p>
          <a:p>
            <a:pPr algn="ctr" defTabSz="966788" eaLnBrk="1" hangingPunct="1"/>
            <a:endParaRPr lang="en-CA" sz="1600" b="1"/>
          </a:p>
        </p:txBody>
      </p:sp>
      <p:sp>
        <p:nvSpPr>
          <p:cNvPr id="15368" name="AutoShape 21"/>
          <p:cNvSpPr>
            <a:spLocks noChangeArrowheads="1"/>
          </p:cNvSpPr>
          <p:nvPr/>
        </p:nvSpPr>
        <p:spPr bwMode="auto">
          <a:xfrm>
            <a:off x="4343400" y="5257800"/>
            <a:ext cx="1524000" cy="1365250"/>
          </a:xfrm>
          <a:prstGeom prst="roundRect">
            <a:avLst>
              <a:gd name="adj" fmla="val 16667"/>
            </a:avLst>
          </a:prstGeom>
          <a:solidFill>
            <a:srgbClr val="C4DB7B"/>
          </a:solidFill>
          <a:ln w="9525" algn="ctr">
            <a:solidFill>
              <a:srgbClr val="829D2B"/>
            </a:solidFill>
            <a:round/>
            <a:headEnd/>
            <a:tailEnd/>
          </a:ln>
        </p:spPr>
        <p:txBody>
          <a:bodyPr lIns="0" tIns="0" rIns="0" bIns="0" anchor="ctr">
            <a:spAutoFit/>
          </a:bodyPr>
          <a:lstStyle/>
          <a:p>
            <a:pPr algn="ctr" defTabSz="966788" eaLnBrk="1" hangingPunct="1"/>
            <a:endParaRPr lang="en-CA" sz="1600" b="1">
              <a:solidFill>
                <a:srgbClr val="FFFFFF"/>
              </a:solidFill>
            </a:endParaRPr>
          </a:p>
          <a:p>
            <a:pPr algn="ctr" defTabSz="966788" eaLnBrk="1" hangingPunct="1"/>
            <a:r>
              <a:rPr lang="en-CA" sz="1600" b="1"/>
              <a:t>Work in</a:t>
            </a:r>
          </a:p>
          <a:p>
            <a:pPr algn="ctr" defTabSz="966788" eaLnBrk="1" hangingPunct="1"/>
            <a:r>
              <a:rPr lang="en-CA" sz="1600" b="1"/>
              <a:t>Process—</a:t>
            </a:r>
          </a:p>
          <a:p>
            <a:pPr algn="ctr" defTabSz="966788" eaLnBrk="1" hangingPunct="1"/>
            <a:r>
              <a:rPr lang="en-CA" sz="1600" b="1">
                <a:solidFill>
                  <a:srgbClr val="C00000"/>
                </a:solidFill>
              </a:rPr>
              <a:t>Department B</a:t>
            </a:r>
          </a:p>
          <a:p>
            <a:pPr algn="ctr" defTabSz="966788" eaLnBrk="1" hangingPunct="1"/>
            <a:endParaRPr lang="en-CA" sz="1600" b="1"/>
          </a:p>
        </p:txBody>
      </p:sp>
      <p:sp>
        <p:nvSpPr>
          <p:cNvPr id="15369" name="AutoShape 22"/>
          <p:cNvSpPr>
            <a:spLocks noChangeArrowheads="1"/>
          </p:cNvSpPr>
          <p:nvPr/>
        </p:nvSpPr>
        <p:spPr bwMode="auto">
          <a:xfrm>
            <a:off x="2514600" y="5257800"/>
            <a:ext cx="1462088" cy="1362075"/>
          </a:xfrm>
          <a:prstGeom prst="roundRect">
            <a:avLst>
              <a:gd name="adj" fmla="val 16667"/>
            </a:avLst>
          </a:prstGeom>
          <a:solidFill>
            <a:srgbClr val="C4DB7B"/>
          </a:solidFill>
          <a:ln w="9525" algn="ctr">
            <a:solidFill>
              <a:srgbClr val="829D2B"/>
            </a:solidFill>
            <a:round/>
            <a:headEnd/>
            <a:tailEnd/>
          </a:ln>
        </p:spPr>
        <p:txBody>
          <a:bodyPr lIns="0" tIns="0" rIns="0" bIns="0" anchor="ctr">
            <a:spAutoFit/>
          </a:bodyPr>
          <a:lstStyle/>
          <a:p>
            <a:pPr algn="ctr" defTabSz="966788" eaLnBrk="1" hangingPunct="1"/>
            <a:endParaRPr lang="en-CA" sz="1600" b="1">
              <a:solidFill>
                <a:srgbClr val="FFFFFF"/>
              </a:solidFill>
            </a:endParaRPr>
          </a:p>
          <a:p>
            <a:pPr algn="ctr" defTabSz="966788" eaLnBrk="1" hangingPunct="1"/>
            <a:r>
              <a:rPr lang="en-CA" sz="1600" b="1"/>
              <a:t>Work in</a:t>
            </a:r>
          </a:p>
          <a:p>
            <a:pPr algn="ctr" defTabSz="966788" eaLnBrk="1" hangingPunct="1"/>
            <a:r>
              <a:rPr lang="en-CA" sz="1600" b="1"/>
              <a:t>Process—</a:t>
            </a:r>
          </a:p>
          <a:p>
            <a:pPr algn="ctr" defTabSz="966788" eaLnBrk="1" hangingPunct="1"/>
            <a:r>
              <a:rPr lang="en-CA" sz="1600" b="1">
                <a:solidFill>
                  <a:srgbClr val="C00000"/>
                </a:solidFill>
              </a:rPr>
              <a:t>Department A</a:t>
            </a:r>
          </a:p>
          <a:p>
            <a:pPr algn="ctr" defTabSz="966788" eaLnBrk="1" hangingPunct="1"/>
            <a:endParaRPr lang="en-CA" sz="1600" b="1"/>
          </a:p>
        </p:txBody>
      </p:sp>
      <p:sp>
        <p:nvSpPr>
          <p:cNvPr id="15370" name="AutoShape 23"/>
          <p:cNvSpPr>
            <a:spLocks noChangeArrowheads="1"/>
          </p:cNvSpPr>
          <p:nvPr/>
        </p:nvSpPr>
        <p:spPr bwMode="auto">
          <a:xfrm>
            <a:off x="533400" y="5257800"/>
            <a:ext cx="1614488" cy="1362075"/>
          </a:xfrm>
          <a:prstGeom prst="roundRect">
            <a:avLst>
              <a:gd name="adj" fmla="val 16667"/>
            </a:avLst>
          </a:prstGeom>
          <a:solidFill>
            <a:srgbClr val="8181DB"/>
          </a:solidFill>
          <a:ln w="9525" algn="ctr">
            <a:noFill/>
            <a:round/>
            <a:headEnd/>
            <a:tailEnd/>
          </a:ln>
        </p:spPr>
        <p:txBody>
          <a:bodyPr lIns="0" tIns="0" rIns="0" bIns="0" anchor="ctr">
            <a:spAutoFit/>
          </a:bodyPr>
          <a:lstStyle/>
          <a:p>
            <a:pPr algn="ctr" defTabSz="966788" eaLnBrk="1" hangingPunct="1"/>
            <a:r>
              <a:rPr lang="en-CA" sz="1600" b="1"/>
              <a:t>Direct Materials</a:t>
            </a:r>
          </a:p>
          <a:p>
            <a:pPr algn="ctr" defTabSz="966788" eaLnBrk="1" hangingPunct="1"/>
            <a:r>
              <a:rPr lang="en-CA" sz="1600" b="1"/>
              <a:t>Direct Labour</a:t>
            </a:r>
          </a:p>
          <a:p>
            <a:pPr algn="ctr" defTabSz="966788" eaLnBrk="1" hangingPunct="1"/>
            <a:r>
              <a:rPr lang="en-CA" sz="1600" b="1"/>
              <a:t>Manufacturing</a:t>
            </a:r>
          </a:p>
          <a:p>
            <a:pPr algn="ctr" defTabSz="966788" eaLnBrk="1" hangingPunct="1"/>
            <a:r>
              <a:rPr lang="en-CA" sz="1600" b="1"/>
              <a:t>Overhead</a:t>
            </a:r>
          </a:p>
        </p:txBody>
      </p:sp>
      <p:sp>
        <p:nvSpPr>
          <p:cNvPr id="246808" name="AutoShape 24"/>
          <p:cNvSpPr>
            <a:spLocks noChangeArrowheads="1"/>
          </p:cNvSpPr>
          <p:nvPr/>
        </p:nvSpPr>
        <p:spPr bwMode="auto">
          <a:xfrm>
            <a:off x="5486400" y="2514600"/>
            <a:ext cx="1598613" cy="1470025"/>
          </a:xfrm>
          <a:prstGeom prst="roundRect">
            <a:avLst>
              <a:gd name="adj" fmla="val 16667"/>
            </a:avLst>
          </a:prstGeom>
          <a:solidFill>
            <a:srgbClr val="8181DB"/>
          </a:solidFill>
          <a:ln w="9525" algn="ctr">
            <a:solidFill>
              <a:srgbClr val="272789"/>
            </a:solidFill>
            <a:round/>
            <a:headEnd/>
            <a:tailEnd/>
          </a:ln>
          <a:effectLst/>
        </p:spPr>
        <p:txBody>
          <a:bodyPr lIns="96661" tIns="48331" rIns="96661" bIns="48331" anchor="ctr">
            <a:spAutoFit/>
          </a:bodyPr>
          <a:lstStyle/>
          <a:p>
            <a:pPr algn="ctr" defTabSz="966788" eaLnBrk="1" hangingPunct="1">
              <a:defRPr/>
            </a:pPr>
            <a:endParaRPr lang="en-CA" sz="1600" b="1" dirty="0">
              <a:solidFill>
                <a:srgbClr val="FFFFFF"/>
              </a:solidFill>
            </a:endParaRPr>
          </a:p>
          <a:p>
            <a:pPr algn="ctr" defTabSz="966788" eaLnBrk="1" hangingPunct="1">
              <a:defRPr/>
            </a:pPr>
            <a:r>
              <a:rPr lang="en-CA" sz="1600" b="1" dirty="0"/>
              <a:t>Finished Goods</a:t>
            </a:r>
          </a:p>
          <a:p>
            <a:pPr algn="ctr" defTabSz="966788" eaLnBrk="1" hangingPunct="1">
              <a:defRPr/>
            </a:pPr>
            <a:r>
              <a:rPr lang="en-CA" sz="1600" b="1" dirty="0"/>
              <a:t>Inventory</a:t>
            </a:r>
            <a:endParaRPr lang="en-CA" sz="1600" b="1" dirty="0">
              <a:solidFill>
                <a:srgbClr val="FFFFFF"/>
              </a:solidFill>
              <a:effectLst>
                <a:outerShdw blurRad="38100" dist="38100" dir="2700000" algn="tl">
                  <a:srgbClr val="000000"/>
                </a:outerShdw>
              </a:effectLst>
            </a:endParaRPr>
          </a:p>
          <a:p>
            <a:pPr algn="ctr" defTabSz="966788" eaLnBrk="1" hangingPunct="1">
              <a:defRPr/>
            </a:pPr>
            <a:endParaRPr lang="en-CA" sz="1600" b="1" dirty="0">
              <a:solidFill>
                <a:srgbClr val="FFFFFF"/>
              </a:solidFill>
              <a:effectLst>
                <a:outerShdw blurRad="38100" dist="38100" dir="2700000" algn="tl">
                  <a:srgbClr val="000000"/>
                </a:outerShdw>
              </a:effectLst>
            </a:endParaRPr>
          </a:p>
        </p:txBody>
      </p:sp>
      <p:sp>
        <p:nvSpPr>
          <p:cNvPr id="15372" name="AutoShape 25"/>
          <p:cNvSpPr>
            <a:spLocks noChangeArrowheads="1"/>
          </p:cNvSpPr>
          <p:nvPr/>
        </p:nvSpPr>
        <p:spPr bwMode="auto">
          <a:xfrm>
            <a:off x="2895600" y="2514600"/>
            <a:ext cx="1981200" cy="1479550"/>
          </a:xfrm>
          <a:prstGeom prst="roundRect">
            <a:avLst>
              <a:gd name="adj" fmla="val 16667"/>
            </a:avLst>
          </a:prstGeom>
          <a:solidFill>
            <a:srgbClr val="C4DB7B"/>
          </a:solidFill>
          <a:ln w="28575" algn="ctr">
            <a:solidFill>
              <a:srgbClr val="829D2B"/>
            </a:solidFill>
            <a:round/>
            <a:headEnd/>
            <a:tailEnd/>
          </a:ln>
        </p:spPr>
        <p:txBody>
          <a:bodyPr lIns="96661" tIns="48331" rIns="96661" bIns="48331" anchor="ctr">
            <a:spAutoFit/>
          </a:bodyPr>
          <a:lstStyle/>
          <a:p>
            <a:pPr algn="ctr" defTabSz="966788" eaLnBrk="1" hangingPunct="1"/>
            <a:r>
              <a:rPr lang="en-CA" sz="1600" b="1"/>
              <a:t>Work in Process Inventory</a:t>
            </a:r>
          </a:p>
          <a:p>
            <a:pPr algn="ctr" defTabSz="966788" eaLnBrk="1" hangingPunct="1"/>
            <a:r>
              <a:rPr lang="en-CA" sz="1600" b="1">
                <a:solidFill>
                  <a:srgbClr val="C00000"/>
                </a:solidFill>
              </a:rPr>
              <a:t>Job No. 101</a:t>
            </a:r>
          </a:p>
          <a:p>
            <a:pPr algn="ctr" defTabSz="966788" eaLnBrk="1" hangingPunct="1"/>
            <a:r>
              <a:rPr lang="en-CA" sz="1600" b="1">
                <a:solidFill>
                  <a:srgbClr val="C00000"/>
                </a:solidFill>
              </a:rPr>
              <a:t>Job No. 102</a:t>
            </a:r>
          </a:p>
          <a:p>
            <a:pPr algn="ctr" defTabSz="966788" eaLnBrk="1" hangingPunct="1"/>
            <a:r>
              <a:rPr lang="en-CA" sz="1600" b="1">
                <a:solidFill>
                  <a:srgbClr val="C00000"/>
                </a:solidFill>
              </a:rPr>
              <a:t>Job No. 103</a:t>
            </a:r>
          </a:p>
        </p:txBody>
      </p:sp>
      <p:sp>
        <p:nvSpPr>
          <p:cNvPr id="246810" name="AutoShape 26"/>
          <p:cNvSpPr>
            <a:spLocks noChangeArrowheads="1"/>
          </p:cNvSpPr>
          <p:nvPr/>
        </p:nvSpPr>
        <p:spPr bwMode="auto">
          <a:xfrm>
            <a:off x="7696200" y="2514600"/>
            <a:ext cx="1522413" cy="1470025"/>
          </a:xfrm>
          <a:prstGeom prst="roundRect">
            <a:avLst>
              <a:gd name="adj" fmla="val 16667"/>
            </a:avLst>
          </a:prstGeom>
          <a:solidFill>
            <a:srgbClr val="8181DB"/>
          </a:solidFill>
          <a:ln w="9525" algn="ctr">
            <a:solidFill>
              <a:srgbClr val="272789"/>
            </a:solidFill>
            <a:round/>
            <a:headEnd/>
            <a:tailEnd/>
          </a:ln>
          <a:effectLst/>
        </p:spPr>
        <p:txBody>
          <a:bodyPr lIns="96661" tIns="48331" rIns="96661" bIns="48331" anchor="ctr">
            <a:spAutoFit/>
          </a:bodyPr>
          <a:lstStyle/>
          <a:p>
            <a:pPr algn="ctr" defTabSz="966788" eaLnBrk="1" hangingPunct="1">
              <a:defRPr/>
            </a:pPr>
            <a:endParaRPr lang="en-CA" sz="1600" b="1" dirty="0">
              <a:solidFill>
                <a:srgbClr val="FFFFFF"/>
              </a:solidFill>
            </a:endParaRPr>
          </a:p>
          <a:p>
            <a:pPr algn="ctr" defTabSz="966788" eaLnBrk="1" hangingPunct="1">
              <a:defRPr/>
            </a:pPr>
            <a:r>
              <a:rPr lang="en-CA" sz="1600" b="1" dirty="0"/>
              <a:t>Cost of Goods</a:t>
            </a:r>
          </a:p>
          <a:p>
            <a:pPr algn="ctr" defTabSz="966788" eaLnBrk="1" hangingPunct="1">
              <a:defRPr/>
            </a:pPr>
            <a:r>
              <a:rPr lang="en-CA" sz="1600" b="1" dirty="0"/>
              <a:t>Sold</a:t>
            </a:r>
            <a:endParaRPr lang="en-CA" sz="1600" b="1" dirty="0">
              <a:solidFill>
                <a:srgbClr val="FFFFFF"/>
              </a:solidFill>
              <a:effectLst>
                <a:outerShdw blurRad="38100" dist="38100" dir="2700000" algn="tl">
                  <a:srgbClr val="000000"/>
                </a:outerShdw>
              </a:effectLst>
            </a:endParaRPr>
          </a:p>
          <a:p>
            <a:pPr algn="ctr" defTabSz="966788" eaLnBrk="1" hangingPunct="1">
              <a:defRPr/>
            </a:pPr>
            <a:endParaRPr lang="en-CA" sz="1600" b="1" dirty="0">
              <a:solidFill>
                <a:srgbClr val="FFFFFF"/>
              </a:solidFill>
              <a:effectLst>
                <a:outerShdw blurRad="38100" dist="38100" dir="2700000" algn="tl">
                  <a:srgbClr val="000000"/>
                </a:outerShdw>
              </a:effectLst>
            </a:endParaRPr>
          </a:p>
        </p:txBody>
      </p:sp>
      <p:sp>
        <p:nvSpPr>
          <p:cNvPr id="15374" name="Rectangle 27"/>
          <p:cNvSpPr>
            <a:spLocks noChangeArrowheads="1"/>
          </p:cNvSpPr>
          <p:nvPr/>
        </p:nvSpPr>
        <p:spPr bwMode="auto">
          <a:xfrm>
            <a:off x="2819400" y="4572000"/>
            <a:ext cx="3886200" cy="528638"/>
          </a:xfrm>
          <a:prstGeom prst="rect">
            <a:avLst/>
          </a:prstGeom>
          <a:noFill/>
          <a:ln w="9525" algn="ctr">
            <a:noFill/>
            <a:miter lim="800000"/>
            <a:headEnd/>
            <a:tailEnd/>
          </a:ln>
        </p:spPr>
        <p:txBody>
          <a:bodyPr lIns="96661" tIns="48331" rIns="96661" bIns="48331" anchor="b">
            <a:spAutoFit/>
          </a:bodyPr>
          <a:lstStyle/>
          <a:p>
            <a:pPr algn="ctr" defTabSz="966788" eaLnBrk="1" hangingPunct="1"/>
            <a:r>
              <a:rPr lang="en-CA" sz="2800" b="1" u="sng">
                <a:latin typeface="Calibri" pitchFamily="34" charset="0"/>
              </a:rPr>
              <a:t>Process Cost Flow</a:t>
            </a:r>
          </a:p>
        </p:txBody>
      </p:sp>
      <p:sp>
        <p:nvSpPr>
          <p:cNvPr id="15375" name="Slide Number Placeholder 21"/>
          <p:cNvSpPr>
            <a:spLocks noGrp="1"/>
          </p:cNvSpPr>
          <p:nvPr>
            <p:ph type="sldNum" sz="quarter" idx="14"/>
          </p:nvPr>
        </p:nvSpPr>
        <p:spPr>
          <a:noFill/>
        </p:spPr>
        <p:txBody>
          <a:bodyPr/>
          <a:lstStyle/>
          <a:p>
            <a:fld id="{595F5F34-0E02-43EC-8722-02FA27476B59}" type="slidenum">
              <a:rPr lang="en-US" smtClean="0"/>
              <a:pPr/>
              <a:t>7</a:t>
            </a:fld>
            <a:endParaRPr lang="en-US" smtClean="0"/>
          </a:p>
        </p:txBody>
      </p:sp>
      <p:sp>
        <p:nvSpPr>
          <p:cNvPr id="23" name="Footer Placeholder 22"/>
          <p:cNvSpPr>
            <a:spLocks noGrp="1"/>
          </p:cNvSpPr>
          <p:nvPr>
            <p:ph type="ftr" sz="quarter" idx="15"/>
          </p:nvPr>
        </p:nvSpPr>
        <p:spPr/>
        <p:txBody>
          <a:bodyPr/>
          <a:lstStyle/>
          <a:p>
            <a:pPr>
              <a:defRPr/>
            </a:pPr>
            <a:r>
              <a:rPr lang="en-US" smtClean="0"/>
              <a:t>Copyright John Wiley &amp; Sons Canada, Ltd.</a:t>
            </a:r>
            <a:endParaRPr lang="en-US"/>
          </a:p>
        </p:txBody>
      </p:sp>
      <p:sp>
        <p:nvSpPr>
          <p:cNvPr id="15377" name="Right Arrow 60"/>
          <p:cNvSpPr>
            <a:spLocks noChangeArrowheads="1"/>
          </p:cNvSpPr>
          <p:nvPr/>
        </p:nvSpPr>
        <p:spPr bwMode="auto">
          <a:xfrm>
            <a:off x="2286000" y="3124200"/>
            <a:ext cx="533400" cy="152400"/>
          </a:xfrm>
          <a:prstGeom prst="rightArrow">
            <a:avLst>
              <a:gd name="adj1" fmla="val 50000"/>
              <a:gd name="adj2" fmla="val 50005"/>
            </a:avLst>
          </a:prstGeom>
          <a:solidFill>
            <a:srgbClr val="C00000"/>
          </a:solidFill>
          <a:ln w="12700" algn="ctr">
            <a:solidFill>
              <a:srgbClr val="C00000"/>
            </a:solidFill>
            <a:round/>
            <a:headEnd/>
            <a:tailEnd/>
          </a:ln>
        </p:spPr>
        <p:txBody>
          <a:bodyPr wrap="none"/>
          <a:lstStyle/>
          <a:p>
            <a:endParaRPr lang="en-CA"/>
          </a:p>
        </p:txBody>
      </p:sp>
      <p:sp>
        <p:nvSpPr>
          <p:cNvPr id="15378" name="Right Arrow 61"/>
          <p:cNvSpPr>
            <a:spLocks noChangeArrowheads="1"/>
          </p:cNvSpPr>
          <p:nvPr/>
        </p:nvSpPr>
        <p:spPr bwMode="auto">
          <a:xfrm>
            <a:off x="4876800" y="3124200"/>
            <a:ext cx="533400" cy="152400"/>
          </a:xfrm>
          <a:prstGeom prst="rightArrow">
            <a:avLst>
              <a:gd name="adj1" fmla="val 50000"/>
              <a:gd name="adj2" fmla="val 50005"/>
            </a:avLst>
          </a:prstGeom>
          <a:solidFill>
            <a:srgbClr val="C00000"/>
          </a:solidFill>
          <a:ln w="12700" algn="ctr">
            <a:solidFill>
              <a:srgbClr val="C00000"/>
            </a:solidFill>
            <a:round/>
            <a:headEnd/>
            <a:tailEnd/>
          </a:ln>
        </p:spPr>
        <p:txBody>
          <a:bodyPr wrap="none"/>
          <a:lstStyle/>
          <a:p>
            <a:endParaRPr lang="en-CA"/>
          </a:p>
        </p:txBody>
      </p:sp>
      <p:sp>
        <p:nvSpPr>
          <p:cNvPr id="15379" name="Right Arrow 62"/>
          <p:cNvSpPr>
            <a:spLocks noChangeArrowheads="1"/>
          </p:cNvSpPr>
          <p:nvPr/>
        </p:nvSpPr>
        <p:spPr bwMode="auto">
          <a:xfrm>
            <a:off x="7086600" y="3124200"/>
            <a:ext cx="533400" cy="152400"/>
          </a:xfrm>
          <a:prstGeom prst="rightArrow">
            <a:avLst>
              <a:gd name="adj1" fmla="val 50000"/>
              <a:gd name="adj2" fmla="val 50005"/>
            </a:avLst>
          </a:prstGeom>
          <a:solidFill>
            <a:srgbClr val="C00000"/>
          </a:solidFill>
          <a:ln w="12700" algn="ctr">
            <a:solidFill>
              <a:srgbClr val="C00000"/>
            </a:solidFill>
            <a:round/>
            <a:headEnd/>
            <a:tailEnd/>
          </a:ln>
        </p:spPr>
        <p:txBody>
          <a:bodyPr wrap="none"/>
          <a:lstStyle/>
          <a:p>
            <a:endParaRPr lang="en-CA"/>
          </a:p>
        </p:txBody>
      </p:sp>
      <p:sp>
        <p:nvSpPr>
          <p:cNvPr id="15380" name="Right Arrow 63"/>
          <p:cNvSpPr>
            <a:spLocks noChangeArrowheads="1"/>
          </p:cNvSpPr>
          <p:nvPr/>
        </p:nvSpPr>
        <p:spPr bwMode="auto">
          <a:xfrm>
            <a:off x="2133600" y="5867400"/>
            <a:ext cx="381000" cy="152400"/>
          </a:xfrm>
          <a:prstGeom prst="rightArrow">
            <a:avLst>
              <a:gd name="adj1" fmla="val 50000"/>
              <a:gd name="adj2" fmla="val 50000"/>
            </a:avLst>
          </a:prstGeom>
          <a:solidFill>
            <a:srgbClr val="C00000"/>
          </a:solidFill>
          <a:ln w="12700" algn="ctr">
            <a:solidFill>
              <a:srgbClr val="C00000"/>
            </a:solidFill>
            <a:round/>
            <a:headEnd/>
            <a:tailEnd/>
          </a:ln>
        </p:spPr>
        <p:txBody>
          <a:bodyPr wrap="none"/>
          <a:lstStyle/>
          <a:p>
            <a:endParaRPr lang="en-CA"/>
          </a:p>
        </p:txBody>
      </p:sp>
      <p:sp>
        <p:nvSpPr>
          <p:cNvPr id="15381" name="Right Arrow 64"/>
          <p:cNvSpPr>
            <a:spLocks noChangeArrowheads="1"/>
          </p:cNvSpPr>
          <p:nvPr/>
        </p:nvSpPr>
        <p:spPr bwMode="auto">
          <a:xfrm>
            <a:off x="3962400" y="5867400"/>
            <a:ext cx="381000" cy="152400"/>
          </a:xfrm>
          <a:prstGeom prst="rightArrow">
            <a:avLst>
              <a:gd name="adj1" fmla="val 50000"/>
              <a:gd name="adj2" fmla="val 50000"/>
            </a:avLst>
          </a:prstGeom>
          <a:solidFill>
            <a:srgbClr val="C00000"/>
          </a:solidFill>
          <a:ln w="12700" algn="ctr">
            <a:solidFill>
              <a:srgbClr val="C00000"/>
            </a:solidFill>
            <a:round/>
            <a:headEnd/>
            <a:tailEnd/>
          </a:ln>
        </p:spPr>
        <p:txBody>
          <a:bodyPr wrap="none"/>
          <a:lstStyle/>
          <a:p>
            <a:endParaRPr lang="en-CA"/>
          </a:p>
        </p:txBody>
      </p:sp>
      <p:sp>
        <p:nvSpPr>
          <p:cNvPr id="15382" name="Right Arrow 65"/>
          <p:cNvSpPr>
            <a:spLocks noChangeArrowheads="1"/>
          </p:cNvSpPr>
          <p:nvPr/>
        </p:nvSpPr>
        <p:spPr bwMode="auto">
          <a:xfrm>
            <a:off x="5867400" y="5867400"/>
            <a:ext cx="381000" cy="152400"/>
          </a:xfrm>
          <a:prstGeom prst="rightArrow">
            <a:avLst>
              <a:gd name="adj1" fmla="val 50000"/>
              <a:gd name="adj2" fmla="val 50000"/>
            </a:avLst>
          </a:prstGeom>
          <a:solidFill>
            <a:srgbClr val="C00000"/>
          </a:solidFill>
          <a:ln w="12700" algn="ctr">
            <a:solidFill>
              <a:srgbClr val="C00000"/>
            </a:solidFill>
            <a:round/>
            <a:headEnd/>
            <a:tailEnd/>
          </a:ln>
        </p:spPr>
        <p:txBody>
          <a:bodyPr wrap="none"/>
          <a:lstStyle/>
          <a:p>
            <a:endParaRPr lang="en-CA"/>
          </a:p>
        </p:txBody>
      </p:sp>
      <p:sp>
        <p:nvSpPr>
          <p:cNvPr id="15383" name="Right Arrow 66"/>
          <p:cNvSpPr>
            <a:spLocks noChangeArrowheads="1"/>
          </p:cNvSpPr>
          <p:nvPr/>
        </p:nvSpPr>
        <p:spPr bwMode="auto">
          <a:xfrm>
            <a:off x="7543800" y="5867400"/>
            <a:ext cx="381000" cy="152400"/>
          </a:xfrm>
          <a:prstGeom prst="rightArrow">
            <a:avLst>
              <a:gd name="adj1" fmla="val 50000"/>
              <a:gd name="adj2" fmla="val 50000"/>
            </a:avLst>
          </a:prstGeom>
          <a:solidFill>
            <a:srgbClr val="C00000"/>
          </a:solidFill>
          <a:ln w="12700" algn="ctr">
            <a:solidFill>
              <a:srgbClr val="C00000"/>
            </a:solidFill>
            <a:round/>
            <a:headEnd/>
            <a:tailEnd/>
          </a:ln>
        </p:spPr>
        <p:txBody>
          <a:bodyPr wrap="none"/>
          <a:lstStyle/>
          <a:p>
            <a:endParaRPr lang="en-CA"/>
          </a:p>
        </p:txBody>
      </p:sp>
    </p:spTree>
  </p:cSld>
  <p:clrMapOvr>
    <a:masterClrMapping/>
  </p:clrMapOvr>
  <p:transition>
    <p:wipe dir="d"/>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p:txBody>
          <a:bodyPr lIns="96644" tIns="48322" rIns="96644" bIns="48322" anchorCtr="0"/>
          <a:lstStyle/>
          <a:p>
            <a:pPr defTabSz="914400" eaLnBrk="1" hangingPunct="1"/>
            <a:r>
              <a:rPr lang="en-US" sz="3600" smtClean="0">
                <a:latin typeface="Arial" charset="0"/>
                <a:cs typeface="Arial" charset="0"/>
              </a:rPr>
              <a:t>Nature of Process Cost Systems</a:t>
            </a:r>
            <a:r>
              <a:rPr lang="en-US" sz="3200" smtClean="0">
                <a:latin typeface="Arial" charset="0"/>
                <a:cs typeface="Arial" charset="0"/>
              </a:rPr>
              <a:t/>
            </a:r>
            <a:br>
              <a:rPr lang="en-US" sz="3200" smtClean="0">
                <a:latin typeface="Arial" charset="0"/>
                <a:cs typeface="Arial" charset="0"/>
              </a:rPr>
            </a:br>
            <a:r>
              <a:rPr lang="en-US" sz="3200" smtClean="0">
                <a:solidFill>
                  <a:srgbClr val="FF0000"/>
                </a:solidFill>
                <a:latin typeface="Arial" charset="0"/>
                <a:cs typeface="Arial" charset="0"/>
              </a:rPr>
              <a:t>Similarities Between Systems</a:t>
            </a:r>
          </a:p>
        </p:txBody>
      </p:sp>
      <p:sp>
        <p:nvSpPr>
          <p:cNvPr id="15363" name="Rectangle 3"/>
          <p:cNvSpPr>
            <a:spLocks noGrp="1" noChangeArrowheads="1"/>
          </p:cNvSpPr>
          <p:nvPr>
            <p:ph idx="1"/>
          </p:nvPr>
        </p:nvSpPr>
        <p:spPr>
          <a:xfrm>
            <a:off x="304800" y="1905000"/>
            <a:ext cx="9067800" cy="4629150"/>
          </a:xfrm>
        </p:spPr>
        <p:txBody>
          <a:bodyPr lIns="0" tIns="0" rIns="0" bIns="0"/>
          <a:lstStyle/>
          <a:p>
            <a:pPr eaLnBrk="1" hangingPunct="1">
              <a:lnSpc>
                <a:spcPct val="90000"/>
              </a:lnSpc>
              <a:buFont typeface="Wingdings" pitchFamily="2" charset="2"/>
              <a:buNone/>
              <a:defRPr/>
            </a:pPr>
            <a:r>
              <a:rPr lang="en-US" sz="2800" b="1" dirty="0" smtClean="0">
                <a:solidFill>
                  <a:srgbClr val="C00000"/>
                </a:solidFill>
              </a:rPr>
              <a:t>Job order and process cost systems are similar in 3 ways:</a:t>
            </a:r>
          </a:p>
          <a:p>
            <a:pPr eaLnBrk="1" hangingPunct="1">
              <a:buClr>
                <a:srgbClr val="C00000"/>
              </a:buClr>
              <a:defRPr/>
            </a:pPr>
            <a:r>
              <a:rPr lang="en-US" sz="2800" dirty="0" smtClean="0"/>
              <a:t>Same manufacturing cost elements</a:t>
            </a:r>
          </a:p>
          <a:p>
            <a:pPr lvl="1" eaLnBrk="1" hangingPunct="1">
              <a:buClr>
                <a:srgbClr val="C00000"/>
              </a:buClr>
              <a:buSzPct val="80000"/>
              <a:buFont typeface="Arial" pitchFamily="34" charset="0"/>
              <a:buChar char="•"/>
              <a:defRPr/>
            </a:pPr>
            <a:r>
              <a:rPr lang="en-US" sz="2400" dirty="0" smtClean="0">
                <a:solidFill>
                  <a:srgbClr val="002060"/>
                </a:solidFill>
              </a:rPr>
              <a:t>Direct Materials, Direct </a:t>
            </a:r>
            <a:r>
              <a:rPr lang="en-US" sz="2400" dirty="0" err="1" smtClean="0">
                <a:solidFill>
                  <a:srgbClr val="002060"/>
                </a:solidFill>
              </a:rPr>
              <a:t>Labour</a:t>
            </a:r>
            <a:r>
              <a:rPr lang="en-US" sz="2400" dirty="0" smtClean="0">
                <a:solidFill>
                  <a:srgbClr val="002060"/>
                </a:solidFill>
              </a:rPr>
              <a:t>, and Manufacturing Overhead</a:t>
            </a:r>
          </a:p>
          <a:p>
            <a:pPr eaLnBrk="1" hangingPunct="1">
              <a:buClr>
                <a:srgbClr val="C00000"/>
              </a:buClr>
              <a:defRPr/>
            </a:pPr>
            <a:r>
              <a:rPr lang="en-US" sz="2800" dirty="0" smtClean="0"/>
              <a:t>Similar accumulation of costs </a:t>
            </a:r>
          </a:p>
          <a:p>
            <a:pPr lvl="1" eaLnBrk="1" hangingPunct="1">
              <a:buClr>
                <a:srgbClr val="C00000"/>
              </a:buClr>
              <a:buSzPct val="80000"/>
              <a:buFont typeface="Arial" pitchFamily="34" charset="0"/>
              <a:buChar char="•"/>
              <a:defRPr/>
            </a:pPr>
            <a:r>
              <a:rPr lang="en-US" sz="2400" dirty="0" smtClean="0">
                <a:solidFill>
                  <a:srgbClr val="002060"/>
                </a:solidFill>
              </a:rPr>
              <a:t>Debit raw materials costs to Raw Material Inventory</a:t>
            </a:r>
          </a:p>
          <a:p>
            <a:pPr lvl="1" eaLnBrk="1" hangingPunct="1">
              <a:buClr>
                <a:srgbClr val="C00000"/>
              </a:buClr>
              <a:buSzPct val="80000"/>
              <a:buFont typeface="Arial" pitchFamily="34" charset="0"/>
              <a:buChar char="•"/>
              <a:defRPr/>
            </a:pPr>
            <a:r>
              <a:rPr lang="en-US" sz="2400" dirty="0" smtClean="0">
                <a:solidFill>
                  <a:srgbClr val="002060"/>
                </a:solidFill>
              </a:rPr>
              <a:t>Debit factory </a:t>
            </a:r>
            <a:r>
              <a:rPr lang="en-US" sz="2400" dirty="0" err="1" smtClean="0">
                <a:solidFill>
                  <a:srgbClr val="002060"/>
                </a:solidFill>
              </a:rPr>
              <a:t>labour</a:t>
            </a:r>
            <a:r>
              <a:rPr lang="en-US" sz="2400" dirty="0" smtClean="0">
                <a:solidFill>
                  <a:srgbClr val="002060"/>
                </a:solidFill>
              </a:rPr>
              <a:t> costs to Factory Labor</a:t>
            </a:r>
          </a:p>
          <a:p>
            <a:pPr lvl="1" eaLnBrk="1" hangingPunct="1">
              <a:buClr>
                <a:srgbClr val="C00000"/>
              </a:buClr>
              <a:buSzPct val="80000"/>
              <a:buFont typeface="Arial" pitchFamily="34" charset="0"/>
              <a:buChar char="•"/>
              <a:defRPr/>
            </a:pPr>
            <a:r>
              <a:rPr lang="en-US" sz="2400" dirty="0" smtClean="0">
                <a:solidFill>
                  <a:srgbClr val="002060"/>
                </a:solidFill>
              </a:rPr>
              <a:t>Debit manufacturing overhead costs Manufacturing Overhead</a:t>
            </a:r>
          </a:p>
          <a:p>
            <a:pPr marL="952500" lvl="1" indent="-469900" eaLnBrk="1" hangingPunct="1">
              <a:lnSpc>
                <a:spcPct val="90000"/>
              </a:lnSpc>
              <a:buClr>
                <a:srgbClr val="FF0000"/>
              </a:buClr>
              <a:buSzTx/>
              <a:buFont typeface="Arial" pitchFamily="34" charset="0"/>
              <a:buChar char="•"/>
              <a:defRPr/>
            </a:pPr>
            <a:endParaRPr lang="en-US" dirty="0" smtClean="0">
              <a:solidFill>
                <a:srgbClr val="002060"/>
              </a:solidFill>
            </a:endParaRPr>
          </a:p>
        </p:txBody>
      </p:sp>
      <p:sp>
        <p:nvSpPr>
          <p:cNvPr id="16388" name="Content Placeholder 3"/>
          <p:cNvSpPr>
            <a:spLocks noGrp="1"/>
          </p:cNvSpPr>
          <p:nvPr>
            <p:ph idx="13"/>
          </p:nvPr>
        </p:nvSpPr>
        <p:spPr/>
        <p:txBody>
          <a:bodyPr/>
          <a:lstStyle/>
          <a:p>
            <a:r>
              <a:rPr lang="en-US" smtClean="0">
                <a:latin typeface="Arial" charset="0"/>
                <a:cs typeface="Arial" charset="0"/>
              </a:rPr>
              <a:t>4</a:t>
            </a:r>
          </a:p>
        </p:txBody>
      </p:sp>
      <p:sp>
        <p:nvSpPr>
          <p:cNvPr id="16389" name="Slide Number Placeholder 4"/>
          <p:cNvSpPr>
            <a:spLocks noGrp="1"/>
          </p:cNvSpPr>
          <p:nvPr>
            <p:ph type="sldNum" sz="quarter" idx="14"/>
          </p:nvPr>
        </p:nvSpPr>
        <p:spPr>
          <a:noFill/>
        </p:spPr>
        <p:txBody>
          <a:bodyPr/>
          <a:lstStyle/>
          <a:p>
            <a:fld id="{206B2C5D-B429-49C1-AE90-D0073D45B87D}" type="slidenum">
              <a:rPr lang="en-US" smtClean="0"/>
              <a:pPr/>
              <a:t>8</a:t>
            </a:fld>
            <a:endParaRPr lang="en-US" smtClean="0"/>
          </a:p>
        </p:txBody>
      </p:sp>
      <p:sp>
        <p:nvSpPr>
          <p:cNvPr id="6" name="Footer Placeholder 5"/>
          <p:cNvSpPr>
            <a:spLocks noGrp="1"/>
          </p:cNvSpPr>
          <p:nvPr>
            <p:ph type="ftr" sz="quarter" idx="15"/>
          </p:nvPr>
        </p:nvSpPr>
        <p:spPr/>
        <p:txBody>
          <a:bodyPr/>
          <a:lstStyle/>
          <a:p>
            <a:pPr>
              <a:defRPr/>
            </a:pPr>
            <a:r>
              <a:rPr lang="en-US" smtClean="0"/>
              <a:t>Copyright John Wiley &amp; Sons Canada, Ltd.</a:t>
            </a:r>
            <a:endParaRPr lang="en-US"/>
          </a:p>
        </p:txBody>
      </p:sp>
    </p:spTree>
  </p:cSld>
  <p:clrMapOvr>
    <a:masterClrMapping/>
  </p:clrMapOvr>
  <p:transition>
    <p:wipe dir="d"/>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4"/>
          <p:cNvSpPr>
            <a:spLocks noChangeArrowheads="1"/>
          </p:cNvSpPr>
          <p:nvPr/>
        </p:nvSpPr>
        <p:spPr bwMode="auto">
          <a:xfrm>
            <a:off x="381000" y="2209800"/>
            <a:ext cx="8991600" cy="1857375"/>
          </a:xfrm>
          <a:prstGeom prst="rect">
            <a:avLst/>
          </a:prstGeom>
          <a:noFill/>
          <a:ln w="9525">
            <a:noFill/>
            <a:miter lim="800000"/>
            <a:headEnd/>
            <a:tailEnd/>
          </a:ln>
        </p:spPr>
        <p:txBody>
          <a:bodyPr>
            <a:spAutoFit/>
          </a:bodyPr>
          <a:lstStyle/>
          <a:p>
            <a:pPr>
              <a:spcBef>
                <a:spcPts val="700"/>
              </a:spcBef>
              <a:spcAft>
                <a:spcPts val="700"/>
              </a:spcAft>
              <a:buClr>
                <a:srgbClr val="C00000"/>
              </a:buClr>
              <a:buFont typeface="Wingdings" pitchFamily="2" charset="2"/>
              <a:buChar char="Ø"/>
            </a:pPr>
            <a:r>
              <a:rPr lang="en-US" sz="2800">
                <a:latin typeface="Cambria" pitchFamily="18" charset="0"/>
              </a:rPr>
              <a:t>  Same accounts for flow of costs</a:t>
            </a:r>
          </a:p>
          <a:p>
            <a:pPr marL="952500" lvl="1" indent="-469900">
              <a:spcBef>
                <a:spcPts val="700"/>
              </a:spcBef>
              <a:spcAft>
                <a:spcPts val="700"/>
              </a:spcAft>
              <a:buClr>
                <a:srgbClr val="C00000"/>
              </a:buClr>
              <a:buFont typeface="Wingdings" pitchFamily="2" charset="2"/>
              <a:buNone/>
            </a:pPr>
            <a:r>
              <a:rPr lang="en-US" sz="2700">
                <a:solidFill>
                  <a:srgbClr val="002060"/>
                </a:solidFill>
                <a:latin typeface="Cambria" pitchFamily="18" charset="0"/>
              </a:rPr>
              <a:t>	</a:t>
            </a:r>
            <a:r>
              <a:rPr lang="en-US" sz="2400">
                <a:solidFill>
                  <a:srgbClr val="002060"/>
                </a:solidFill>
                <a:latin typeface="Cambria" pitchFamily="18" charset="0"/>
              </a:rPr>
              <a:t>Work in Process, Finished Goods Inventory, and Cost of Goods Sold; however, the methods of assigning the costs differ significantly.</a:t>
            </a:r>
          </a:p>
        </p:txBody>
      </p:sp>
      <p:sp>
        <p:nvSpPr>
          <p:cNvPr id="17411" name="Content Placeholder 5"/>
          <p:cNvSpPr>
            <a:spLocks noGrp="1"/>
          </p:cNvSpPr>
          <p:nvPr>
            <p:ph idx="13"/>
          </p:nvPr>
        </p:nvSpPr>
        <p:spPr/>
        <p:txBody>
          <a:bodyPr/>
          <a:lstStyle/>
          <a:p>
            <a:r>
              <a:rPr lang="en-US" smtClean="0">
                <a:latin typeface="Arial" charset="0"/>
                <a:cs typeface="Arial" charset="0"/>
              </a:rPr>
              <a:t>4</a:t>
            </a:r>
          </a:p>
        </p:txBody>
      </p:sp>
      <p:sp>
        <p:nvSpPr>
          <p:cNvPr id="17412" name="Slide Number Placeholder 4"/>
          <p:cNvSpPr>
            <a:spLocks noGrp="1"/>
          </p:cNvSpPr>
          <p:nvPr>
            <p:ph type="sldNum" sz="quarter" idx="14"/>
          </p:nvPr>
        </p:nvSpPr>
        <p:spPr>
          <a:noFill/>
        </p:spPr>
        <p:txBody>
          <a:bodyPr/>
          <a:lstStyle/>
          <a:p>
            <a:fld id="{8482E01B-8C1C-4A48-8473-B4862C233C4F}" type="slidenum">
              <a:rPr lang="en-US" smtClean="0"/>
              <a:pPr/>
              <a:t>9</a:t>
            </a:fld>
            <a:endParaRPr lang="en-US" smtClean="0"/>
          </a:p>
        </p:txBody>
      </p:sp>
      <p:sp>
        <p:nvSpPr>
          <p:cNvPr id="6" name="Footer Placeholder 5"/>
          <p:cNvSpPr>
            <a:spLocks noGrp="1"/>
          </p:cNvSpPr>
          <p:nvPr>
            <p:ph type="ftr" sz="quarter" idx="15"/>
          </p:nvPr>
        </p:nvSpPr>
        <p:spPr/>
        <p:txBody>
          <a:bodyPr/>
          <a:lstStyle/>
          <a:p>
            <a:pPr>
              <a:defRPr/>
            </a:pPr>
            <a:r>
              <a:rPr lang="en-US" dirty="0" smtClean="0"/>
              <a:t>Copyright John Wiley &amp; Sons Canada, Ltd.</a:t>
            </a:r>
            <a:endParaRPr lang="en-US" dirty="0"/>
          </a:p>
        </p:txBody>
      </p:sp>
      <p:sp>
        <p:nvSpPr>
          <p:cNvPr id="17414" name="Rectangle 2"/>
          <p:cNvSpPr>
            <a:spLocks noGrp="1" noChangeArrowheads="1"/>
          </p:cNvSpPr>
          <p:nvPr>
            <p:ph type="title"/>
          </p:nvPr>
        </p:nvSpPr>
        <p:spPr>
          <a:xfrm>
            <a:off x="2133600" y="0"/>
            <a:ext cx="7467600" cy="1524000"/>
          </a:xfrm>
        </p:spPr>
        <p:txBody>
          <a:bodyPr lIns="96644" tIns="48322" rIns="96644" bIns="48322" anchorCtr="0"/>
          <a:lstStyle/>
          <a:p>
            <a:pPr defTabSz="914400" eaLnBrk="1" hangingPunct="1"/>
            <a:r>
              <a:rPr lang="en-US" sz="3600" smtClean="0">
                <a:latin typeface="Arial" charset="0"/>
                <a:cs typeface="Arial" charset="0"/>
              </a:rPr>
              <a:t>Nature of Process Cost Systems</a:t>
            </a:r>
            <a:r>
              <a:rPr lang="en-US" sz="3200" smtClean="0">
                <a:latin typeface="Arial" charset="0"/>
                <a:cs typeface="Arial" charset="0"/>
              </a:rPr>
              <a:t/>
            </a:r>
            <a:br>
              <a:rPr lang="en-US" sz="3200" smtClean="0">
                <a:latin typeface="Arial" charset="0"/>
                <a:cs typeface="Arial" charset="0"/>
              </a:rPr>
            </a:br>
            <a:r>
              <a:rPr lang="en-US" sz="3200" smtClean="0">
                <a:solidFill>
                  <a:srgbClr val="FF0000"/>
                </a:solidFill>
                <a:latin typeface="Arial" charset="0"/>
                <a:cs typeface="Arial" charset="0"/>
              </a:rPr>
              <a:t>Similarities Between Systems, contd.</a:t>
            </a:r>
          </a:p>
        </p:txBody>
      </p:sp>
    </p:spTree>
  </p:cSld>
  <p:clrMapOvr>
    <a:masterClrMapping/>
  </p:clrMapOvr>
  <p:transition>
    <p:wipe dir="d"/>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7"/>
          <p:cNvSpPr>
            <a:spLocks noChangeArrowheads="1"/>
          </p:cNvSpPr>
          <p:nvPr/>
        </p:nvSpPr>
        <p:spPr bwMode="auto">
          <a:xfrm>
            <a:off x="1905000" y="319088"/>
            <a:ext cx="7696200" cy="1204912"/>
          </a:xfrm>
          <a:prstGeom prst="rect">
            <a:avLst/>
          </a:prstGeom>
          <a:noFill/>
          <a:ln w="9525" algn="ctr">
            <a:noFill/>
            <a:miter lim="800000"/>
            <a:headEnd/>
            <a:tailEnd/>
          </a:ln>
        </p:spPr>
        <p:txBody>
          <a:bodyPr lIns="96644" tIns="48322" rIns="96644" bIns="48322" anchor="b">
            <a:spAutoFit/>
          </a:bodyPr>
          <a:lstStyle/>
          <a:p>
            <a:pPr algn="ctr" eaLnBrk="1" hangingPunct="1"/>
            <a:r>
              <a:rPr lang="en-US" sz="4000">
                <a:solidFill>
                  <a:schemeClr val="bg1"/>
                </a:solidFill>
                <a:cs typeface="Arial" charset="0"/>
              </a:rPr>
              <a:t>Nature of Process Cost Systems</a:t>
            </a:r>
            <a:r>
              <a:rPr lang="en-US" sz="3600">
                <a:solidFill>
                  <a:schemeClr val="bg1"/>
                </a:solidFill>
                <a:cs typeface="Arial" charset="0"/>
              </a:rPr>
              <a:t/>
            </a:r>
            <a:br>
              <a:rPr lang="en-US" sz="3600">
                <a:solidFill>
                  <a:schemeClr val="bg1"/>
                </a:solidFill>
                <a:cs typeface="Arial" charset="0"/>
              </a:rPr>
            </a:br>
            <a:r>
              <a:rPr lang="en-US" sz="3200">
                <a:solidFill>
                  <a:srgbClr val="FF0000"/>
                </a:solidFill>
                <a:cs typeface="Arial" charset="0"/>
              </a:rPr>
              <a:t>Differences Between Systems</a:t>
            </a:r>
          </a:p>
        </p:txBody>
      </p:sp>
      <p:sp>
        <p:nvSpPr>
          <p:cNvPr id="251915" name="Rectangle 11"/>
          <p:cNvSpPr>
            <a:spLocks noChangeArrowheads="1"/>
          </p:cNvSpPr>
          <p:nvPr/>
        </p:nvSpPr>
        <p:spPr bwMode="auto">
          <a:xfrm>
            <a:off x="304800" y="2590800"/>
            <a:ext cx="8991600" cy="3298482"/>
          </a:xfrm>
          <a:prstGeom prst="rect">
            <a:avLst/>
          </a:prstGeom>
          <a:solidFill>
            <a:srgbClr val="FCF2C8"/>
          </a:solidFill>
          <a:ln w="31750" algn="ctr">
            <a:noFill/>
            <a:miter lim="800000"/>
            <a:headEnd/>
            <a:tailEnd/>
          </a:ln>
          <a:effectLst/>
        </p:spPr>
        <p:txBody>
          <a:bodyPr lIns="96661" tIns="48331" rIns="96661" bIns="48331" numCol="3" anchor="b">
            <a:spAutoFit/>
          </a:bodyPr>
          <a:lstStyle/>
          <a:p>
            <a:pPr defTabSz="966788" eaLnBrk="1" hangingPunct="1">
              <a:defRPr/>
            </a:pPr>
            <a:r>
              <a:rPr lang="en-CA" sz="1600" b="1" u="sng" dirty="0"/>
              <a:t>Features 	</a:t>
            </a:r>
            <a:r>
              <a:rPr lang="en-CA" sz="1600" b="1" dirty="0"/>
              <a:t>	</a:t>
            </a:r>
            <a:endParaRPr lang="en-CA" sz="1600" b="1" u="sng" dirty="0"/>
          </a:p>
          <a:p>
            <a:pPr defTabSz="966788" eaLnBrk="1" hangingPunct="1">
              <a:spcAft>
                <a:spcPct val="20000"/>
              </a:spcAft>
              <a:defRPr/>
            </a:pPr>
            <a:endParaRPr lang="en-CA" sz="1600" b="1" dirty="0"/>
          </a:p>
          <a:p>
            <a:pPr defTabSz="966788" eaLnBrk="1" hangingPunct="1">
              <a:spcAft>
                <a:spcPct val="20000"/>
              </a:spcAft>
              <a:defRPr/>
            </a:pPr>
            <a:r>
              <a:rPr lang="en-CA" sz="1600" b="1" dirty="0"/>
              <a:t>Work in process accounts </a:t>
            </a:r>
          </a:p>
          <a:p>
            <a:pPr defTabSz="966788" eaLnBrk="1" hangingPunct="1">
              <a:spcAft>
                <a:spcPct val="20000"/>
              </a:spcAft>
              <a:defRPr/>
            </a:pPr>
            <a:endParaRPr lang="en-CA" sz="1600" b="1" dirty="0"/>
          </a:p>
          <a:p>
            <a:pPr defTabSz="966788" eaLnBrk="1" hangingPunct="1">
              <a:spcAft>
                <a:spcPct val="20000"/>
              </a:spcAft>
              <a:defRPr/>
            </a:pPr>
            <a:r>
              <a:rPr lang="en-CA" sz="1600" b="1" dirty="0"/>
              <a:t>Documents used</a:t>
            </a:r>
          </a:p>
          <a:p>
            <a:pPr defTabSz="966788" eaLnBrk="1" hangingPunct="1">
              <a:spcAft>
                <a:spcPct val="20000"/>
              </a:spcAft>
              <a:defRPr/>
            </a:pPr>
            <a:endParaRPr lang="en-CA" sz="1600" b="1" dirty="0"/>
          </a:p>
          <a:p>
            <a:pPr defTabSz="966788" eaLnBrk="1" hangingPunct="1">
              <a:spcAft>
                <a:spcPct val="20000"/>
              </a:spcAft>
              <a:defRPr/>
            </a:pPr>
            <a:r>
              <a:rPr lang="en-CA" sz="1600" b="1" dirty="0"/>
              <a:t>Point at which costs totalled</a:t>
            </a:r>
          </a:p>
          <a:p>
            <a:pPr defTabSz="966788" eaLnBrk="1" hangingPunct="1">
              <a:spcAft>
                <a:spcPct val="20000"/>
              </a:spcAft>
              <a:defRPr/>
            </a:pPr>
            <a:endParaRPr lang="en-CA" sz="1600" b="1" dirty="0"/>
          </a:p>
          <a:p>
            <a:pPr defTabSz="966788" eaLnBrk="1" hangingPunct="1">
              <a:spcAft>
                <a:spcPct val="20000"/>
              </a:spcAft>
              <a:defRPr/>
            </a:pPr>
            <a:r>
              <a:rPr lang="en-CA" sz="1600" b="1" dirty="0"/>
              <a:t>Unit cost calculations </a:t>
            </a:r>
          </a:p>
          <a:p>
            <a:pPr defTabSz="966788" eaLnBrk="1" hangingPunct="1">
              <a:spcAft>
                <a:spcPct val="20000"/>
              </a:spcAft>
              <a:defRPr/>
            </a:pPr>
            <a:endParaRPr lang="en-CA" sz="1600" b="1" dirty="0"/>
          </a:p>
          <a:p>
            <a:pPr defTabSz="966788" eaLnBrk="1" hangingPunct="1">
              <a:spcAft>
                <a:spcPct val="20000"/>
              </a:spcAft>
              <a:defRPr/>
            </a:pPr>
            <a:endParaRPr lang="en-CA" sz="1600" b="1" dirty="0"/>
          </a:p>
          <a:p>
            <a:pPr defTabSz="966788" eaLnBrk="1" hangingPunct="1">
              <a:spcAft>
                <a:spcPct val="20000"/>
              </a:spcAft>
              <a:defRPr/>
            </a:pPr>
            <a:r>
              <a:rPr lang="en-CA" sz="1600" b="1" u="sng" dirty="0"/>
              <a:t>Job-Order Cost System</a:t>
            </a:r>
          </a:p>
          <a:p>
            <a:pPr defTabSz="966788" eaLnBrk="1" hangingPunct="1">
              <a:spcAft>
                <a:spcPct val="20000"/>
              </a:spcAft>
              <a:defRPr/>
            </a:pPr>
            <a:endParaRPr lang="en-CA" sz="1600" b="1" u="sng" dirty="0"/>
          </a:p>
          <a:p>
            <a:pPr defTabSz="966788" eaLnBrk="1" hangingPunct="1">
              <a:spcAft>
                <a:spcPct val="20000"/>
              </a:spcAft>
              <a:defRPr/>
            </a:pPr>
            <a:r>
              <a:rPr lang="en-CA" sz="1600" b="1" dirty="0"/>
              <a:t>• one for each job </a:t>
            </a:r>
            <a:endParaRPr lang="en-CA" sz="1600" b="1" u="sng" dirty="0"/>
          </a:p>
          <a:p>
            <a:pPr defTabSz="966788" eaLnBrk="1" hangingPunct="1">
              <a:spcAft>
                <a:spcPct val="20000"/>
              </a:spcAft>
              <a:defRPr/>
            </a:pPr>
            <a:endParaRPr lang="en-CA" sz="1600" b="1" dirty="0"/>
          </a:p>
          <a:p>
            <a:pPr defTabSz="966788" eaLnBrk="1" hangingPunct="1">
              <a:spcAft>
                <a:spcPct val="20000"/>
              </a:spcAft>
              <a:defRPr/>
            </a:pPr>
            <a:r>
              <a:rPr lang="en-CA" sz="1600" b="1" dirty="0"/>
              <a:t>• job cost sheets 	</a:t>
            </a:r>
          </a:p>
          <a:p>
            <a:pPr defTabSz="966788" eaLnBrk="1" hangingPunct="1">
              <a:spcAft>
                <a:spcPct val="20000"/>
              </a:spcAft>
              <a:defRPr/>
            </a:pPr>
            <a:r>
              <a:rPr lang="en-CA" sz="1600" b="1" dirty="0"/>
              <a:t>	</a:t>
            </a:r>
          </a:p>
          <a:p>
            <a:pPr defTabSz="966788" eaLnBrk="1" hangingPunct="1">
              <a:spcAft>
                <a:spcPct val="20000"/>
              </a:spcAft>
              <a:defRPr/>
            </a:pPr>
            <a:r>
              <a:rPr lang="en-CA" sz="1600" b="1" dirty="0"/>
              <a:t>• when job is complete	</a:t>
            </a:r>
          </a:p>
          <a:p>
            <a:pPr defTabSz="966788" eaLnBrk="1" hangingPunct="1">
              <a:spcAft>
                <a:spcPct val="20000"/>
              </a:spcAft>
              <a:defRPr/>
            </a:pPr>
            <a:endParaRPr lang="en-CA" sz="1600" b="1" dirty="0"/>
          </a:p>
          <a:p>
            <a:pPr defTabSz="966788" eaLnBrk="1" hangingPunct="1">
              <a:spcAft>
                <a:spcPct val="20000"/>
              </a:spcAft>
              <a:defRPr/>
            </a:pPr>
            <a:r>
              <a:rPr lang="en-CA" sz="1600" b="1" dirty="0"/>
              <a:t>• cost of each job </a:t>
            </a:r>
            <a:r>
              <a:rPr lang="en-US" sz="1600" b="1" dirty="0">
                <a:cs typeface="Arial" charset="0"/>
              </a:rPr>
              <a:t>÷</a:t>
            </a:r>
            <a:r>
              <a:rPr lang="en-CA" sz="1600" b="1" dirty="0"/>
              <a:t> units produced for the job</a:t>
            </a:r>
            <a:endParaRPr lang="en-CA" sz="1600" b="1" u="sng" dirty="0"/>
          </a:p>
          <a:p>
            <a:pPr defTabSz="966788" eaLnBrk="1" hangingPunct="1">
              <a:spcAft>
                <a:spcPct val="20000"/>
              </a:spcAft>
              <a:defRPr/>
            </a:pPr>
            <a:endParaRPr lang="en-CA" sz="1600" b="1" u="sng" dirty="0"/>
          </a:p>
          <a:p>
            <a:pPr defTabSz="966788" eaLnBrk="1" hangingPunct="1">
              <a:spcAft>
                <a:spcPct val="20000"/>
              </a:spcAft>
              <a:defRPr/>
            </a:pPr>
            <a:r>
              <a:rPr lang="en-CA" sz="1600" b="1" u="sng" dirty="0"/>
              <a:t>Process Cost System</a:t>
            </a:r>
          </a:p>
          <a:p>
            <a:pPr defTabSz="966788" eaLnBrk="1" hangingPunct="1">
              <a:spcAft>
                <a:spcPct val="20000"/>
              </a:spcAft>
              <a:defRPr/>
            </a:pPr>
            <a:endParaRPr lang="en-CA" sz="1600" b="1" u="sng" dirty="0"/>
          </a:p>
          <a:p>
            <a:pPr defTabSz="966788" eaLnBrk="1" hangingPunct="1">
              <a:spcAft>
                <a:spcPct val="20000"/>
              </a:spcAft>
              <a:defRPr/>
            </a:pPr>
            <a:r>
              <a:rPr lang="en-CA" sz="1600" b="1" dirty="0"/>
              <a:t>• one for each process</a:t>
            </a:r>
          </a:p>
          <a:p>
            <a:pPr defTabSz="966788" eaLnBrk="1" hangingPunct="1">
              <a:spcAft>
                <a:spcPct val="20000"/>
              </a:spcAft>
              <a:defRPr/>
            </a:pPr>
            <a:endParaRPr lang="en-CA" sz="1600" b="1" dirty="0"/>
          </a:p>
          <a:p>
            <a:pPr defTabSz="966788" eaLnBrk="1" hangingPunct="1">
              <a:spcAft>
                <a:spcPct val="20000"/>
              </a:spcAft>
              <a:defRPr/>
            </a:pPr>
            <a:r>
              <a:rPr lang="en-CA" sz="1600" b="1" dirty="0"/>
              <a:t>• production cost reports</a:t>
            </a:r>
          </a:p>
          <a:p>
            <a:pPr defTabSz="966788" eaLnBrk="1" hangingPunct="1">
              <a:spcAft>
                <a:spcPct val="20000"/>
              </a:spcAft>
              <a:defRPr/>
            </a:pPr>
            <a:endParaRPr lang="en-CA" sz="1600" b="1" dirty="0"/>
          </a:p>
          <a:p>
            <a:pPr defTabSz="966788" eaLnBrk="1" hangingPunct="1">
              <a:spcAft>
                <a:spcPct val="20000"/>
              </a:spcAft>
              <a:defRPr/>
            </a:pPr>
            <a:r>
              <a:rPr lang="en-CA" sz="1600" b="1" dirty="0"/>
              <a:t>• end of a period of time</a:t>
            </a:r>
          </a:p>
          <a:p>
            <a:pPr defTabSz="966788" eaLnBrk="1" hangingPunct="1">
              <a:spcAft>
                <a:spcPct val="20000"/>
              </a:spcAft>
              <a:defRPr/>
            </a:pPr>
            <a:endParaRPr lang="en-CA" sz="1600" b="1" dirty="0"/>
          </a:p>
          <a:p>
            <a:pPr defTabSz="966788" eaLnBrk="1" hangingPunct="1">
              <a:spcAft>
                <a:spcPct val="20000"/>
              </a:spcAft>
              <a:defRPr/>
            </a:pPr>
            <a:r>
              <a:rPr lang="en-CA" sz="1600" b="1" dirty="0"/>
              <a:t>•total manufacturing costs </a:t>
            </a:r>
            <a:r>
              <a:rPr lang="en-US" sz="1600" b="1" dirty="0">
                <a:cs typeface="Arial" charset="0"/>
              </a:rPr>
              <a:t>÷ </a:t>
            </a:r>
            <a:r>
              <a:rPr lang="en-CA" sz="1600" b="1" dirty="0"/>
              <a:t>units produced during the period</a:t>
            </a:r>
          </a:p>
        </p:txBody>
      </p:sp>
      <p:sp>
        <p:nvSpPr>
          <p:cNvPr id="18436" name="Rectangle 4"/>
          <p:cNvSpPr>
            <a:spLocks noChangeArrowheads="1"/>
          </p:cNvSpPr>
          <p:nvPr/>
        </p:nvSpPr>
        <p:spPr bwMode="auto">
          <a:xfrm>
            <a:off x="457200" y="1905000"/>
            <a:ext cx="8610600" cy="508000"/>
          </a:xfrm>
          <a:prstGeom prst="rect">
            <a:avLst/>
          </a:prstGeom>
          <a:noFill/>
          <a:ln w="9525">
            <a:noFill/>
            <a:miter lim="800000"/>
            <a:headEnd/>
            <a:tailEnd/>
          </a:ln>
        </p:spPr>
        <p:txBody>
          <a:bodyPr>
            <a:spAutoFit/>
          </a:bodyPr>
          <a:lstStyle/>
          <a:p>
            <a:pPr>
              <a:buClr>
                <a:srgbClr val="C00000"/>
              </a:buClr>
              <a:buFont typeface="Wingdings" pitchFamily="2" charset="2"/>
              <a:buChar char="Ø"/>
            </a:pPr>
            <a:r>
              <a:rPr lang="en-US" sz="2700">
                <a:solidFill>
                  <a:srgbClr val="C00000"/>
                </a:solidFill>
                <a:latin typeface="Cambria" pitchFamily="18" charset="0"/>
              </a:rPr>
              <a:t>  </a:t>
            </a:r>
            <a:r>
              <a:rPr lang="en-US" sz="2700">
                <a:latin typeface="Cambria" pitchFamily="18" charset="0"/>
              </a:rPr>
              <a:t>Job order and process cost systems differ in four ways:</a:t>
            </a:r>
          </a:p>
        </p:txBody>
      </p:sp>
      <p:sp>
        <p:nvSpPr>
          <p:cNvPr id="18437" name="Content Placeholder 6"/>
          <p:cNvSpPr>
            <a:spLocks noGrp="1"/>
          </p:cNvSpPr>
          <p:nvPr>
            <p:ph idx="13"/>
          </p:nvPr>
        </p:nvSpPr>
        <p:spPr/>
        <p:txBody>
          <a:bodyPr/>
          <a:lstStyle/>
          <a:p>
            <a:r>
              <a:rPr lang="en-US" smtClean="0">
                <a:latin typeface="Arial" charset="0"/>
                <a:cs typeface="Arial" charset="0"/>
              </a:rPr>
              <a:t>4</a:t>
            </a:r>
          </a:p>
        </p:txBody>
      </p:sp>
      <p:sp>
        <p:nvSpPr>
          <p:cNvPr id="18438" name="Slide Number Placeholder 5"/>
          <p:cNvSpPr>
            <a:spLocks noGrp="1"/>
          </p:cNvSpPr>
          <p:nvPr>
            <p:ph type="sldNum" sz="quarter" idx="14"/>
          </p:nvPr>
        </p:nvSpPr>
        <p:spPr>
          <a:noFill/>
        </p:spPr>
        <p:txBody>
          <a:bodyPr/>
          <a:lstStyle/>
          <a:p>
            <a:fld id="{FF0E950F-6C46-4EEF-A68B-A26844AC2A0B}" type="slidenum">
              <a:rPr lang="en-US" smtClean="0"/>
              <a:pPr/>
              <a:t>10</a:t>
            </a:fld>
            <a:endParaRPr lang="en-US" smtClean="0"/>
          </a:p>
        </p:txBody>
      </p:sp>
      <p:sp>
        <p:nvSpPr>
          <p:cNvPr id="7" name="Footer Placeholder 6"/>
          <p:cNvSpPr>
            <a:spLocks noGrp="1"/>
          </p:cNvSpPr>
          <p:nvPr>
            <p:ph type="ftr" sz="quarter" idx="15"/>
          </p:nvPr>
        </p:nvSpPr>
        <p:spPr/>
        <p:txBody>
          <a:bodyPr/>
          <a:lstStyle/>
          <a:p>
            <a:pPr>
              <a:defRPr/>
            </a:pPr>
            <a:r>
              <a:rPr lang="en-US" smtClean="0"/>
              <a:t>Copyright John Wiley &amp; Sons Canada, Ltd.</a:t>
            </a:r>
            <a:endParaRPr lang="en-US"/>
          </a:p>
        </p:txBody>
      </p:sp>
    </p:spTree>
  </p:cSld>
  <p:clrMapOvr>
    <a:masterClrMapping/>
  </p:clrMapOvr>
  <p:transition>
    <p:wipe dir="d"/>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7"/>
          <p:cNvSpPr>
            <a:spLocks noChangeArrowheads="1"/>
          </p:cNvSpPr>
          <p:nvPr/>
        </p:nvSpPr>
        <p:spPr bwMode="auto">
          <a:xfrm>
            <a:off x="1219200" y="381000"/>
            <a:ext cx="8153400" cy="712788"/>
          </a:xfrm>
          <a:prstGeom prst="rect">
            <a:avLst/>
          </a:prstGeom>
          <a:noFill/>
          <a:ln w="9525" algn="ctr">
            <a:noFill/>
            <a:miter lim="800000"/>
            <a:headEnd/>
            <a:tailEnd/>
          </a:ln>
        </p:spPr>
        <p:txBody>
          <a:bodyPr lIns="96644" tIns="48322" rIns="96644" bIns="48322" anchor="b">
            <a:spAutoFit/>
          </a:bodyPr>
          <a:lstStyle/>
          <a:p>
            <a:pPr algn="ctr" eaLnBrk="1" hangingPunct="1"/>
            <a:r>
              <a:rPr lang="en-US" sz="4000">
                <a:solidFill>
                  <a:schemeClr val="bg1"/>
                </a:solidFill>
                <a:cs typeface="Arial" charset="0"/>
              </a:rPr>
              <a:t>Operations Costing</a:t>
            </a:r>
            <a:endParaRPr lang="en-US" sz="3200">
              <a:solidFill>
                <a:schemeClr val="bg1"/>
              </a:solidFill>
              <a:cs typeface="Arial" charset="0"/>
            </a:endParaRPr>
          </a:p>
        </p:txBody>
      </p:sp>
      <p:sp>
        <p:nvSpPr>
          <p:cNvPr id="19459" name="Rectangle 4"/>
          <p:cNvSpPr>
            <a:spLocks noChangeArrowheads="1"/>
          </p:cNvSpPr>
          <p:nvPr/>
        </p:nvSpPr>
        <p:spPr bwMode="auto">
          <a:xfrm>
            <a:off x="381000" y="1981200"/>
            <a:ext cx="8991600" cy="3970338"/>
          </a:xfrm>
          <a:prstGeom prst="rect">
            <a:avLst/>
          </a:prstGeom>
          <a:noFill/>
          <a:ln w="9525">
            <a:noFill/>
            <a:miter lim="800000"/>
            <a:headEnd/>
            <a:tailEnd/>
          </a:ln>
        </p:spPr>
        <p:txBody>
          <a:bodyPr>
            <a:spAutoFit/>
          </a:bodyPr>
          <a:lstStyle/>
          <a:p>
            <a:pPr>
              <a:buClr>
                <a:srgbClr val="C00000"/>
              </a:buClr>
              <a:buFont typeface="Wingdings" pitchFamily="2" charset="2"/>
              <a:buChar char="Ø"/>
            </a:pPr>
            <a:r>
              <a:rPr lang="en-US" sz="2800">
                <a:latin typeface="Cambria" pitchFamily="18" charset="0"/>
              </a:rPr>
              <a:t>Operations costing is a combination of a process cost and a job-order cost system</a:t>
            </a:r>
          </a:p>
          <a:p>
            <a:pPr>
              <a:buClr>
                <a:srgbClr val="C00000"/>
              </a:buClr>
            </a:pPr>
            <a:endParaRPr lang="en-US" sz="2800">
              <a:latin typeface="Cambria" pitchFamily="18" charset="0"/>
            </a:endParaRPr>
          </a:p>
          <a:p>
            <a:pPr>
              <a:buClr>
                <a:srgbClr val="C00000"/>
              </a:buClr>
              <a:buFont typeface="Wingdings" pitchFamily="2" charset="2"/>
              <a:buChar char="Ø"/>
            </a:pPr>
            <a:r>
              <a:rPr lang="en-US" sz="2800">
                <a:latin typeface="Cambria" pitchFamily="18" charset="0"/>
              </a:rPr>
              <a:t>It is similar to process costing since companies use standardized methods to manufacture a product. </a:t>
            </a:r>
          </a:p>
          <a:p>
            <a:pPr>
              <a:buClr>
                <a:srgbClr val="C00000"/>
              </a:buClr>
              <a:buFont typeface="Wingdings" pitchFamily="2" charset="2"/>
              <a:buChar char="Ø"/>
            </a:pPr>
            <a:endParaRPr lang="en-US" sz="2800">
              <a:latin typeface="Cambria" pitchFamily="18" charset="0"/>
            </a:endParaRPr>
          </a:p>
          <a:p>
            <a:pPr>
              <a:buClr>
                <a:srgbClr val="C00000"/>
              </a:buClr>
              <a:buFont typeface="Wingdings" pitchFamily="2" charset="2"/>
              <a:buChar char="Ø"/>
            </a:pPr>
            <a:r>
              <a:rPr lang="en-US" sz="2800">
                <a:latin typeface="Cambria" pitchFamily="18" charset="0"/>
              </a:rPr>
              <a:t>At the same time, the product may have some</a:t>
            </a:r>
          </a:p>
          <a:p>
            <a:pPr>
              <a:buClr>
                <a:srgbClr val="C00000"/>
              </a:buClr>
            </a:pPr>
            <a:r>
              <a:rPr lang="en-US" sz="2800">
                <a:latin typeface="Cambria" pitchFamily="18" charset="0"/>
              </a:rPr>
              <a:t>customized, individual features that require the use of a job-order cost system. </a:t>
            </a:r>
          </a:p>
        </p:txBody>
      </p:sp>
      <p:sp>
        <p:nvSpPr>
          <p:cNvPr id="19460" name="Content Placeholder 5"/>
          <p:cNvSpPr>
            <a:spLocks noGrp="1"/>
          </p:cNvSpPr>
          <p:nvPr>
            <p:ph idx="13"/>
          </p:nvPr>
        </p:nvSpPr>
        <p:spPr/>
        <p:txBody>
          <a:bodyPr/>
          <a:lstStyle/>
          <a:p>
            <a:r>
              <a:rPr lang="en-US" smtClean="0">
                <a:latin typeface="Arial" charset="0"/>
                <a:cs typeface="Arial" charset="0"/>
              </a:rPr>
              <a:t>4</a:t>
            </a:r>
          </a:p>
        </p:txBody>
      </p:sp>
      <p:sp>
        <p:nvSpPr>
          <p:cNvPr id="19461" name="Slide Number Placeholder 4"/>
          <p:cNvSpPr>
            <a:spLocks noGrp="1"/>
          </p:cNvSpPr>
          <p:nvPr>
            <p:ph type="sldNum" sz="quarter" idx="14"/>
          </p:nvPr>
        </p:nvSpPr>
        <p:spPr>
          <a:noFill/>
        </p:spPr>
        <p:txBody>
          <a:bodyPr/>
          <a:lstStyle/>
          <a:p>
            <a:fld id="{D6A00729-0B06-4373-B839-69E63D751F35}" type="slidenum">
              <a:rPr lang="en-US" smtClean="0"/>
              <a:pPr/>
              <a:t>11</a:t>
            </a:fld>
            <a:endParaRPr lang="en-US" smtClean="0"/>
          </a:p>
        </p:txBody>
      </p:sp>
      <p:sp>
        <p:nvSpPr>
          <p:cNvPr id="6" name="Footer Placeholder 5"/>
          <p:cNvSpPr>
            <a:spLocks noGrp="1"/>
          </p:cNvSpPr>
          <p:nvPr>
            <p:ph type="ftr" sz="quarter" idx="15"/>
          </p:nvPr>
        </p:nvSpPr>
        <p:spPr/>
        <p:txBody>
          <a:bodyPr/>
          <a:lstStyle/>
          <a:p>
            <a:pPr>
              <a:defRPr/>
            </a:pPr>
            <a:r>
              <a:rPr lang="en-US" smtClean="0"/>
              <a:t>Copyright John Wiley &amp; Sons Canada, Ltd.</a:t>
            </a:r>
            <a:endParaRPr lang="en-US"/>
          </a:p>
        </p:txBody>
      </p:sp>
    </p:spTree>
  </p:cSld>
  <p:clrMapOvr>
    <a:masterClrMapping/>
  </p:clrMapOvr>
  <p:transition>
    <p:wipe dir="d"/>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1"/>
          <p:cNvSpPr>
            <a:spLocks noGrp="1"/>
          </p:cNvSpPr>
          <p:nvPr>
            <p:ph type="title"/>
          </p:nvPr>
        </p:nvSpPr>
        <p:spPr/>
        <p:txBody>
          <a:bodyPr/>
          <a:lstStyle/>
          <a:p>
            <a:r>
              <a:rPr lang="en-CA" smtClean="0">
                <a:latin typeface="Arial" charset="0"/>
                <a:cs typeface="Arial" charset="0"/>
              </a:rPr>
              <a:t>Let’s Review</a:t>
            </a:r>
          </a:p>
        </p:txBody>
      </p:sp>
      <p:sp>
        <p:nvSpPr>
          <p:cNvPr id="20483" name="Content Placeholder 2"/>
          <p:cNvSpPr>
            <a:spLocks noGrp="1"/>
          </p:cNvSpPr>
          <p:nvPr>
            <p:ph idx="1"/>
          </p:nvPr>
        </p:nvSpPr>
        <p:spPr>
          <a:xfrm>
            <a:off x="304800" y="1905000"/>
            <a:ext cx="9067800" cy="4629150"/>
          </a:xfrm>
        </p:spPr>
        <p:txBody>
          <a:bodyPr/>
          <a:lstStyle/>
          <a:p>
            <a:pPr marL="647700" indent="-647700" eaLnBrk="1" hangingPunct="1">
              <a:spcBef>
                <a:spcPct val="20000"/>
              </a:spcBef>
              <a:buClr>
                <a:srgbClr val="FF0000"/>
              </a:buClr>
              <a:buFont typeface="Wingdings" pitchFamily="2" charset="2"/>
              <a:buNone/>
            </a:pPr>
            <a:r>
              <a:rPr lang="en-CA" sz="2800" smtClean="0"/>
              <a:t>	Which of the following companies would be most likely to use process costing?</a:t>
            </a:r>
          </a:p>
          <a:p>
            <a:pPr marL="1054100" lvl="1" indent="-571500" eaLnBrk="1" hangingPunct="1">
              <a:spcBef>
                <a:spcPct val="50000"/>
              </a:spcBef>
              <a:buClr>
                <a:srgbClr val="C00000"/>
              </a:buClr>
              <a:buSzPct val="80000"/>
              <a:buFontTx/>
              <a:buAutoNum type="alphaLcPeriod"/>
            </a:pPr>
            <a:r>
              <a:rPr lang="en-CA" smtClean="0">
                <a:solidFill>
                  <a:schemeClr val="tx1"/>
                </a:solidFill>
                <a:latin typeface="Cambria" pitchFamily="18" charset="0"/>
              </a:rPr>
              <a:t>A catering company</a:t>
            </a:r>
          </a:p>
          <a:p>
            <a:pPr marL="1054100" lvl="1" indent="-571500" eaLnBrk="1" hangingPunct="1">
              <a:spcBef>
                <a:spcPct val="50000"/>
              </a:spcBef>
              <a:buClr>
                <a:srgbClr val="C00000"/>
              </a:buClr>
              <a:buSzPct val="80000"/>
              <a:buFontTx/>
              <a:buAutoNum type="alphaLcPeriod"/>
            </a:pPr>
            <a:r>
              <a:rPr lang="en-CA" smtClean="0">
                <a:solidFill>
                  <a:schemeClr val="tx1"/>
                </a:solidFill>
                <a:latin typeface="Cambria" pitchFamily="18" charset="0"/>
              </a:rPr>
              <a:t>A custom yacht maker</a:t>
            </a:r>
            <a:endParaRPr lang="en-US" smtClean="0">
              <a:solidFill>
                <a:schemeClr val="tx1"/>
              </a:solidFill>
              <a:latin typeface="Cambria" pitchFamily="18" charset="0"/>
            </a:endParaRPr>
          </a:p>
          <a:p>
            <a:pPr marL="1054100" lvl="1" indent="-571500" eaLnBrk="1" hangingPunct="1">
              <a:spcBef>
                <a:spcPct val="50000"/>
              </a:spcBef>
              <a:buClr>
                <a:srgbClr val="C00000"/>
              </a:buClr>
              <a:buSzPct val="80000"/>
              <a:buFontTx/>
              <a:buAutoNum type="alphaLcPeriod"/>
            </a:pPr>
            <a:r>
              <a:rPr lang="en-CA" smtClean="0">
                <a:solidFill>
                  <a:schemeClr val="tx1"/>
                </a:solidFill>
                <a:latin typeface="Cambria" pitchFamily="18" charset="0"/>
              </a:rPr>
              <a:t>A tire manufacturer</a:t>
            </a:r>
          </a:p>
          <a:p>
            <a:pPr marL="1054100" lvl="1" indent="-571500" eaLnBrk="1" hangingPunct="1">
              <a:spcBef>
                <a:spcPct val="50000"/>
              </a:spcBef>
              <a:buClr>
                <a:srgbClr val="C00000"/>
              </a:buClr>
              <a:buSzPct val="80000"/>
              <a:buFontTx/>
              <a:buAutoNum type="alphaLcPeriod"/>
            </a:pPr>
            <a:r>
              <a:rPr lang="en-CA" smtClean="0">
                <a:solidFill>
                  <a:schemeClr val="tx1"/>
                </a:solidFill>
                <a:latin typeface="Cambria" pitchFamily="18" charset="0"/>
              </a:rPr>
              <a:t>An attorney’s office</a:t>
            </a:r>
          </a:p>
          <a:p>
            <a:pPr marL="1054100" lvl="1" indent="-571500" eaLnBrk="1" hangingPunct="1">
              <a:spcBef>
                <a:spcPct val="50000"/>
              </a:spcBef>
              <a:buClr>
                <a:srgbClr val="C00000"/>
              </a:buClr>
              <a:buSzPct val="80000"/>
              <a:buFontTx/>
              <a:buAutoNum type="alphaLcPeriod"/>
            </a:pPr>
            <a:endParaRPr lang="en-CA" smtClean="0"/>
          </a:p>
          <a:p>
            <a:pPr marL="1054100" lvl="1" indent="-571500" eaLnBrk="1" hangingPunct="1">
              <a:spcBef>
                <a:spcPct val="50000"/>
              </a:spcBef>
              <a:buClr>
                <a:srgbClr val="C00000"/>
              </a:buClr>
              <a:buSzPct val="80000"/>
              <a:buFontTx/>
              <a:buAutoNum type="alphaLcPeriod"/>
            </a:pPr>
            <a:endParaRPr lang="en-CA" smtClean="0"/>
          </a:p>
        </p:txBody>
      </p:sp>
      <p:sp>
        <p:nvSpPr>
          <p:cNvPr id="20484" name="Content Placeholder 3"/>
          <p:cNvSpPr>
            <a:spLocks noGrp="1"/>
          </p:cNvSpPr>
          <p:nvPr>
            <p:ph idx="13"/>
          </p:nvPr>
        </p:nvSpPr>
        <p:spPr/>
        <p:txBody>
          <a:bodyPr/>
          <a:lstStyle/>
          <a:p>
            <a:r>
              <a:rPr lang="en-CA" smtClean="0">
                <a:latin typeface="Arial" charset="0"/>
                <a:cs typeface="Arial" charset="0"/>
              </a:rPr>
              <a:t>4</a:t>
            </a:r>
          </a:p>
        </p:txBody>
      </p:sp>
      <p:sp>
        <p:nvSpPr>
          <p:cNvPr id="20485" name="Slide Number Placeholder 4"/>
          <p:cNvSpPr>
            <a:spLocks noGrp="1"/>
          </p:cNvSpPr>
          <p:nvPr>
            <p:ph type="sldNum" sz="quarter" idx="14"/>
          </p:nvPr>
        </p:nvSpPr>
        <p:spPr>
          <a:noFill/>
        </p:spPr>
        <p:txBody>
          <a:bodyPr/>
          <a:lstStyle/>
          <a:p>
            <a:fld id="{1C2F7B2F-1BDD-478D-97B1-CD36C454232B}" type="slidenum">
              <a:rPr lang="en-US" smtClean="0"/>
              <a:pPr/>
              <a:t>12</a:t>
            </a:fld>
            <a:endParaRPr lang="en-US" smtClean="0"/>
          </a:p>
        </p:txBody>
      </p:sp>
      <p:sp>
        <p:nvSpPr>
          <p:cNvPr id="6" name="Footer Placeholder 5"/>
          <p:cNvSpPr>
            <a:spLocks noGrp="1"/>
          </p:cNvSpPr>
          <p:nvPr>
            <p:ph type="ftr" sz="quarter" idx="15"/>
          </p:nvPr>
        </p:nvSpPr>
        <p:spPr/>
        <p:txBody>
          <a:bodyPr/>
          <a:lstStyle/>
          <a:p>
            <a:pPr>
              <a:defRPr/>
            </a:pPr>
            <a:r>
              <a:rPr lang="en-US" smtClean="0"/>
              <a:t>Copyright John Wiley &amp; Sons Canada, Ltd.</a:t>
            </a:r>
            <a:endParaRPr lang="en-US"/>
          </a:p>
        </p:txBody>
      </p:sp>
    </p:spTree>
  </p:cSld>
  <p:clrMapOvr>
    <a:masterClrMapping/>
  </p:clrMapOvr>
  <p:transition>
    <p:wipe dir="d"/>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p:cNvSpPr>
            <a:spLocks noGrp="1"/>
          </p:cNvSpPr>
          <p:nvPr>
            <p:ph type="title"/>
          </p:nvPr>
        </p:nvSpPr>
        <p:spPr/>
        <p:txBody>
          <a:bodyPr/>
          <a:lstStyle/>
          <a:p>
            <a:r>
              <a:rPr lang="en-CA" smtClean="0">
                <a:latin typeface="Arial" charset="0"/>
                <a:cs typeface="Arial" charset="0"/>
              </a:rPr>
              <a:t>Let’s Review: </a:t>
            </a:r>
            <a:r>
              <a:rPr lang="en-CA" smtClean="0">
                <a:solidFill>
                  <a:srgbClr val="FF0000"/>
                </a:solidFill>
                <a:latin typeface="Arial" charset="0"/>
                <a:cs typeface="Arial" charset="0"/>
              </a:rPr>
              <a:t>Solution</a:t>
            </a:r>
          </a:p>
        </p:txBody>
      </p:sp>
      <p:sp>
        <p:nvSpPr>
          <p:cNvPr id="3" name="Content Placeholder 2"/>
          <p:cNvSpPr>
            <a:spLocks noGrp="1"/>
          </p:cNvSpPr>
          <p:nvPr>
            <p:ph idx="1"/>
          </p:nvPr>
        </p:nvSpPr>
        <p:spPr>
          <a:xfrm>
            <a:off x="304800" y="1905000"/>
            <a:ext cx="9067800" cy="4629150"/>
          </a:xfrm>
        </p:spPr>
        <p:txBody>
          <a:bodyPr/>
          <a:lstStyle/>
          <a:p>
            <a:pPr marL="647700" indent="-647700" eaLnBrk="1" hangingPunct="1">
              <a:spcBef>
                <a:spcPct val="20000"/>
              </a:spcBef>
              <a:buClr>
                <a:srgbClr val="FF0000"/>
              </a:buClr>
              <a:buFont typeface="Wingdings" pitchFamily="2" charset="2"/>
              <a:buNone/>
              <a:defRPr/>
            </a:pPr>
            <a:r>
              <a:rPr lang="en-CA" sz="2800" dirty="0" smtClean="0"/>
              <a:t>	Which of the following companies would be most likely to use process costing?</a:t>
            </a:r>
          </a:p>
          <a:p>
            <a:pPr marL="1054100" lvl="1" indent="-571500" eaLnBrk="1" hangingPunct="1">
              <a:spcBef>
                <a:spcPct val="50000"/>
              </a:spcBef>
              <a:buClr>
                <a:srgbClr val="C00000"/>
              </a:buClr>
              <a:buSzPct val="80000"/>
              <a:buFontTx/>
              <a:buAutoNum type="alphaLcPeriod"/>
              <a:defRPr/>
            </a:pPr>
            <a:r>
              <a:rPr lang="en-CA" dirty="0" smtClean="0">
                <a:solidFill>
                  <a:schemeClr val="tx1"/>
                </a:solidFill>
                <a:latin typeface="Cambria" pitchFamily="18" charset="0"/>
              </a:rPr>
              <a:t>A catering company</a:t>
            </a:r>
          </a:p>
          <a:p>
            <a:pPr marL="1054100" lvl="1" indent="-571500" eaLnBrk="1" hangingPunct="1">
              <a:spcBef>
                <a:spcPct val="50000"/>
              </a:spcBef>
              <a:buClr>
                <a:srgbClr val="C00000"/>
              </a:buClr>
              <a:buSzPct val="80000"/>
              <a:buFontTx/>
              <a:buAutoNum type="alphaLcPeriod"/>
              <a:defRPr/>
            </a:pPr>
            <a:r>
              <a:rPr lang="en-CA" dirty="0" smtClean="0">
                <a:solidFill>
                  <a:schemeClr val="tx1"/>
                </a:solidFill>
                <a:latin typeface="Cambria" pitchFamily="18" charset="0"/>
              </a:rPr>
              <a:t>A custom yacht maker</a:t>
            </a:r>
            <a:endParaRPr lang="en-US" dirty="0" smtClean="0">
              <a:solidFill>
                <a:schemeClr val="tx1"/>
              </a:solidFill>
              <a:latin typeface="Cambria" pitchFamily="18" charset="0"/>
            </a:endParaRPr>
          </a:p>
          <a:p>
            <a:pPr marL="1054100" lvl="1" indent="-571500" eaLnBrk="1" hangingPunct="1">
              <a:spcBef>
                <a:spcPct val="50000"/>
              </a:spcBef>
              <a:buClr>
                <a:srgbClr val="C00000"/>
              </a:buClr>
              <a:buSzPct val="80000"/>
              <a:buFontTx/>
              <a:buAutoNum type="alphaLcPeriod"/>
              <a:defRPr/>
            </a:pPr>
            <a:r>
              <a:rPr lang="en-CA" dirty="0" smtClean="0">
                <a:solidFill>
                  <a:srgbClr val="FF0000"/>
                </a:solidFill>
                <a:latin typeface="Cambria" pitchFamily="18" charset="0"/>
              </a:rPr>
              <a:t>A tire manufacturer</a:t>
            </a:r>
          </a:p>
          <a:p>
            <a:pPr marL="1054100" lvl="1" indent="-571500" eaLnBrk="1" hangingPunct="1">
              <a:spcBef>
                <a:spcPct val="50000"/>
              </a:spcBef>
              <a:buClr>
                <a:srgbClr val="C00000"/>
              </a:buClr>
              <a:buSzPct val="80000"/>
              <a:buFontTx/>
              <a:buAutoNum type="alphaLcPeriod"/>
              <a:defRPr/>
            </a:pPr>
            <a:r>
              <a:rPr lang="en-CA" dirty="0" smtClean="0">
                <a:solidFill>
                  <a:schemeClr val="tx1"/>
                </a:solidFill>
                <a:latin typeface="Cambria" pitchFamily="18" charset="0"/>
              </a:rPr>
              <a:t>An attorney’s office</a:t>
            </a:r>
          </a:p>
          <a:p>
            <a:pPr>
              <a:defRPr/>
            </a:pPr>
            <a:endParaRPr lang="en-CA" dirty="0"/>
          </a:p>
        </p:txBody>
      </p:sp>
      <p:sp>
        <p:nvSpPr>
          <p:cNvPr id="21508" name="Content Placeholder 3"/>
          <p:cNvSpPr>
            <a:spLocks noGrp="1"/>
          </p:cNvSpPr>
          <p:nvPr>
            <p:ph idx="13"/>
          </p:nvPr>
        </p:nvSpPr>
        <p:spPr/>
        <p:txBody>
          <a:bodyPr/>
          <a:lstStyle/>
          <a:p>
            <a:r>
              <a:rPr lang="en-CA" smtClean="0">
                <a:latin typeface="Arial" charset="0"/>
                <a:cs typeface="Arial" charset="0"/>
              </a:rPr>
              <a:t>4</a:t>
            </a:r>
          </a:p>
        </p:txBody>
      </p:sp>
      <p:sp>
        <p:nvSpPr>
          <p:cNvPr id="21509" name="Slide Number Placeholder 4"/>
          <p:cNvSpPr>
            <a:spLocks noGrp="1"/>
          </p:cNvSpPr>
          <p:nvPr>
            <p:ph type="sldNum" sz="quarter" idx="14"/>
          </p:nvPr>
        </p:nvSpPr>
        <p:spPr>
          <a:noFill/>
        </p:spPr>
        <p:txBody>
          <a:bodyPr/>
          <a:lstStyle/>
          <a:p>
            <a:fld id="{71E842EE-0DA4-4640-9167-F093EF3FDD2F}" type="slidenum">
              <a:rPr lang="en-US" smtClean="0"/>
              <a:pPr/>
              <a:t>13</a:t>
            </a:fld>
            <a:endParaRPr lang="en-US" smtClean="0"/>
          </a:p>
        </p:txBody>
      </p:sp>
      <p:sp>
        <p:nvSpPr>
          <p:cNvPr id="6" name="Footer Placeholder 5"/>
          <p:cNvSpPr>
            <a:spLocks noGrp="1"/>
          </p:cNvSpPr>
          <p:nvPr>
            <p:ph type="ftr" sz="quarter" idx="15"/>
          </p:nvPr>
        </p:nvSpPr>
        <p:spPr/>
        <p:txBody>
          <a:bodyPr/>
          <a:lstStyle/>
          <a:p>
            <a:pPr>
              <a:defRPr/>
            </a:pPr>
            <a:r>
              <a:rPr lang="en-US" smtClean="0"/>
              <a:t>Copyright John Wiley &amp; Sons Canada, Ltd.</a:t>
            </a:r>
            <a:endParaRPr lang="en-US"/>
          </a:p>
        </p:txBody>
      </p:sp>
    </p:spTree>
  </p:cSld>
  <p:clrMapOvr>
    <a:masterClrMapping/>
  </p:clrMapOvr>
  <p:transition>
    <p:wipe dir="d"/>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p:txBody>
          <a:bodyPr lIns="96644" tIns="48322" rIns="96644" bIns="48322" anchorCtr="0"/>
          <a:lstStyle/>
          <a:p>
            <a:pPr defTabSz="914400" eaLnBrk="1" hangingPunct="1"/>
            <a:r>
              <a:rPr lang="en-US" sz="3600" smtClean="0">
                <a:latin typeface="Arial" charset="0"/>
                <a:cs typeface="Arial" charset="0"/>
              </a:rPr>
              <a:t>Nature of Process Cost Systems</a:t>
            </a:r>
            <a:r>
              <a:rPr lang="en-US" sz="4300" smtClean="0">
                <a:latin typeface="Arial" charset="0"/>
                <a:cs typeface="Arial" charset="0"/>
              </a:rPr>
              <a:t/>
            </a:r>
            <a:br>
              <a:rPr lang="en-US" sz="4300" smtClean="0">
                <a:latin typeface="Arial" charset="0"/>
                <a:cs typeface="Arial" charset="0"/>
              </a:rPr>
            </a:br>
            <a:r>
              <a:rPr lang="en-US" sz="3200" smtClean="0">
                <a:solidFill>
                  <a:srgbClr val="FF0000"/>
                </a:solidFill>
                <a:latin typeface="Arial" charset="0"/>
                <a:cs typeface="Arial" charset="0"/>
              </a:rPr>
              <a:t>Process Cost Flow</a:t>
            </a:r>
          </a:p>
        </p:txBody>
      </p:sp>
      <p:sp>
        <p:nvSpPr>
          <p:cNvPr id="22531" name="Rectangle 3"/>
          <p:cNvSpPr>
            <a:spLocks noGrp="1" noChangeArrowheads="1"/>
          </p:cNvSpPr>
          <p:nvPr>
            <p:ph idx="1"/>
          </p:nvPr>
        </p:nvSpPr>
        <p:spPr>
          <a:xfrm>
            <a:off x="304800" y="1905000"/>
            <a:ext cx="8991600" cy="4195763"/>
          </a:xfrm>
        </p:spPr>
        <p:txBody>
          <a:bodyPr lIns="91440" tIns="45720" rIns="91440" bIns="45720">
            <a:spAutoFit/>
          </a:bodyPr>
          <a:lstStyle/>
          <a:p>
            <a:pPr marL="0" indent="0" defTabSz="914400" eaLnBrk="1" hangingPunct="1">
              <a:buClrTx/>
              <a:buFontTx/>
              <a:buNone/>
            </a:pPr>
            <a:r>
              <a:rPr lang="en-US" sz="3000" smtClean="0">
                <a:solidFill>
                  <a:srgbClr val="C00000"/>
                </a:solidFill>
              </a:rPr>
              <a:t>Example – Tyler Company</a:t>
            </a:r>
          </a:p>
          <a:p>
            <a:pPr marL="0" indent="0" defTabSz="914400" eaLnBrk="1" hangingPunct="1">
              <a:buClrTx/>
              <a:buFontTx/>
              <a:buNone/>
            </a:pPr>
            <a:r>
              <a:rPr lang="en-US" sz="2800" smtClean="0"/>
              <a:t>Manufacturing of automatic can openers consists of two processes:</a:t>
            </a:r>
          </a:p>
          <a:p>
            <a:pPr marL="1371600" lvl="3" indent="0" defTabSz="914400" eaLnBrk="1" hangingPunct="1">
              <a:buClrTx/>
              <a:buFontTx/>
              <a:buNone/>
            </a:pPr>
            <a:r>
              <a:rPr lang="en-US" sz="2600" smtClean="0">
                <a:solidFill>
                  <a:srgbClr val="C00000"/>
                </a:solidFill>
                <a:latin typeface="Cambria" pitchFamily="18" charset="0"/>
              </a:rPr>
              <a:t>Machining</a:t>
            </a:r>
            <a:r>
              <a:rPr lang="en-US" sz="2600" smtClean="0">
                <a:solidFill>
                  <a:schemeClr val="bg1"/>
                </a:solidFill>
                <a:latin typeface="Cambria" pitchFamily="18" charset="0"/>
              </a:rPr>
              <a:t> </a:t>
            </a:r>
            <a:r>
              <a:rPr lang="en-US" sz="2600" smtClean="0">
                <a:solidFill>
                  <a:srgbClr val="002060"/>
                </a:solidFill>
                <a:latin typeface="Cambria" pitchFamily="18" charset="0"/>
              </a:rPr>
              <a:t>– raw materials are shaped, honed, drilled</a:t>
            </a:r>
          </a:p>
          <a:p>
            <a:pPr marL="1371600" lvl="3" indent="0" defTabSz="914400" eaLnBrk="1" hangingPunct="1">
              <a:buClrTx/>
              <a:buFontTx/>
              <a:buNone/>
            </a:pPr>
            <a:r>
              <a:rPr lang="en-US" sz="2600" smtClean="0">
                <a:solidFill>
                  <a:srgbClr val="C00000"/>
                </a:solidFill>
                <a:latin typeface="Cambria" pitchFamily="18" charset="0"/>
              </a:rPr>
              <a:t>Assembly</a:t>
            </a:r>
            <a:r>
              <a:rPr lang="en-US" sz="2600" smtClean="0">
                <a:solidFill>
                  <a:schemeClr val="bg1"/>
                </a:solidFill>
                <a:latin typeface="Cambria" pitchFamily="18" charset="0"/>
              </a:rPr>
              <a:t> </a:t>
            </a:r>
            <a:r>
              <a:rPr lang="en-US" sz="2600" smtClean="0">
                <a:solidFill>
                  <a:srgbClr val="002060"/>
                </a:solidFill>
                <a:latin typeface="Cambria" pitchFamily="18" charset="0"/>
              </a:rPr>
              <a:t>– parts assembled and packaged</a:t>
            </a:r>
          </a:p>
          <a:p>
            <a:pPr marL="0" indent="0" defTabSz="914400" eaLnBrk="1" hangingPunct="1">
              <a:buClrTx/>
              <a:buFontTx/>
              <a:buNone/>
            </a:pPr>
            <a:r>
              <a:rPr lang="en-US" sz="2800" smtClean="0"/>
              <a:t>Materials, labour, and manufacturing overhead added in both departments</a:t>
            </a:r>
          </a:p>
        </p:txBody>
      </p:sp>
      <p:sp>
        <p:nvSpPr>
          <p:cNvPr id="22532" name="Content Placeholder 3"/>
          <p:cNvSpPr>
            <a:spLocks noGrp="1"/>
          </p:cNvSpPr>
          <p:nvPr>
            <p:ph idx="13"/>
          </p:nvPr>
        </p:nvSpPr>
        <p:spPr/>
        <p:txBody>
          <a:bodyPr/>
          <a:lstStyle/>
          <a:p>
            <a:r>
              <a:rPr lang="en-US" smtClean="0">
                <a:latin typeface="Arial" charset="0"/>
                <a:cs typeface="Arial" charset="0"/>
              </a:rPr>
              <a:t>4</a:t>
            </a:r>
          </a:p>
        </p:txBody>
      </p:sp>
      <p:sp>
        <p:nvSpPr>
          <p:cNvPr id="22533" name="Slide Number Placeholder 4"/>
          <p:cNvSpPr>
            <a:spLocks noGrp="1"/>
          </p:cNvSpPr>
          <p:nvPr>
            <p:ph type="sldNum" sz="quarter" idx="14"/>
          </p:nvPr>
        </p:nvSpPr>
        <p:spPr>
          <a:noFill/>
        </p:spPr>
        <p:txBody>
          <a:bodyPr/>
          <a:lstStyle/>
          <a:p>
            <a:fld id="{538B878D-8D24-4B69-BACB-09A2D2467C4D}" type="slidenum">
              <a:rPr lang="en-US" smtClean="0"/>
              <a:pPr/>
              <a:t>14</a:t>
            </a:fld>
            <a:endParaRPr lang="en-US" smtClean="0"/>
          </a:p>
        </p:txBody>
      </p:sp>
      <p:sp>
        <p:nvSpPr>
          <p:cNvPr id="6" name="Footer Placeholder 5"/>
          <p:cNvSpPr>
            <a:spLocks noGrp="1"/>
          </p:cNvSpPr>
          <p:nvPr>
            <p:ph type="ftr" sz="quarter" idx="15"/>
          </p:nvPr>
        </p:nvSpPr>
        <p:spPr/>
        <p:txBody>
          <a:bodyPr/>
          <a:lstStyle/>
          <a:p>
            <a:pPr>
              <a:defRPr/>
            </a:pPr>
            <a:r>
              <a:rPr lang="en-US" smtClean="0"/>
              <a:t>Copyright John Wiley &amp; Sons Canada, Ltd.</a:t>
            </a:r>
            <a:endParaRPr lang="en-US"/>
          </a:p>
        </p:txBody>
      </p:sp>
    </p:spTree>
  </p:cSld>
  <p:clrMapOvr>
    <a:masterClrMapping/>
  </p:clrMapOvr>
  <p:transition>
    <p:wipe dir="d"/>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p:txBody>
          <a:bodyPr lIns="96644" tIns="48322" rIns="96644" bIns="48322" anchorCtr="0"/>
          <a:lstStyle/>
          <a:p>
            <a:pPr defTabSz="914400" eaLnBrk="1" hangingPunct="1"/>
            <a:r>
              <a:rPr lang="en-US" sz="3600" smtClean="0">
                <a:latin typeface="Arial" charset="0"/>
                <a:cs typeface="Arial" charset="0"/>
              </a:rPr>
              <a:t>Nature of Process Cost Systems</a:t>
            </a:r>
            <a:r>
              <a:rPr lang="en-US" sz="4300" smtClean="0">
                <a:latin typeface="Arial" charset="0"/>
                <a:cs typeface="Arial" charset="0"/>
              </a:rPr>
              <a:t/>
            </a:r>
            <a:br>
              <a:rPr lang="en-US" sz="4300" smtClean="0">
                <a:latin typeface="Arial" charset="0"/>
                <a:cs typeface="Arial" charset="0"/>
              </a:rPr>
            </a:br>
            <a:r>
              <a:rPr lang="en-US" sz="3200" smtClean="0">
                <a:solidFill>
                  <a:srgbClr val="FF0000"/>
                </a:solidFill>
                <a:latin typeface="Arial" charset="0"/>
                <a:cs typeface="Arial" charset="0"/>
              </a:rPr>
              <a:t>Process Cost Flow</a:t>
            </a:r>
          </a:p>
        </p:txBody>
      </p:sp>
      <p:sp>
        <p:nvSpPr>
          <p:cNvPr id="23555" name="Content Placeholder 4"/>
          <p:cNvSpPr>
            <a:spLocks noGrp="1"/>
          </p:cNvSpPr>
          <p:nvPr>
            <p:ph idx="13"/>
          </p:nvPr>
        </p:nvSpPr>
        <p:spPr/>
        <p:txBody>
          <a:bodyPr/>
          <a:lstStyle/>
          <a:p>
            <a:r>
              <a:rPr lang="en-US" smtClean="0">
                <a:latin typeface="Arial" charset="0"/>
                <a:cs typeface="Arial" charset="0"/>
              </a:rPr>
              <a:t>4</a:t>
            </a:r>
          </a:p>
        </p:txBody>
      </p:sp>
      <p:sp>
        <p:nvSpPr>
          <p:cNvPr id="23556" name="Slide Number Placeholder 4"/>
          <p:cNvSpPr>
            <a:spLocks noGrp="1"/>
          </p:cNvSpPr>
          <p:nvPr>
            <p:ph type="sldNum" sz="quarter" idx="14"/>
          </p:nvPr>
        </p:nvSpPr>
        <p:spPr>
          <a:noFill/>
        </p:spPr>
        <p:txBody>
          <a:bodyPr/>
          <a:lstStyle/>
          <a:p>
            <a:fld id="{0E019685-E730-4B43-AD8B-F379CAE9C153}" type="slidenum">
              <a:rPr lang="en-US" smtClean="0"/>
              <a:pPr/>
              <a:t>15</a:t>
            </a:fld>
            <a:endParaRPr lang="en-US" smtClean="0"/>
          </a:p>
        </p:txBody>
      </p:sp>
      <p:sp>
        <p:nvSpPr>
          <p:cNvPr id="6" name="Footer Placeholder 5"/>
          <p:cNvSpPr>
            <a:spLocks noGrp="1"/>
          </p:cNvSpPr>
          <p:nvPr>
            <p:ph type="ftr" sz="quarter" idx="15"/>
          </p:nvPr>
        </p:nvSpPr>
        <p:spPr/>
        <p:txBody>
          <a:bodyPr/>
          <a:lstStyle/>
          <a:p>
            <a:pPr>
              <a:defRPr/>
            </a:pPr>
            <a:r>
              <a:rPr lang="en-US" smtClean="0"/>
              <a:t>Copyright John Wiley &amp; Sons Canada, Ltd.</a:t>
            </a:r>
            <a:endParaRPr lang="en-US"/>
          </a:p>
        </p:txBody>
      </p:sp>
      <p:pic>
        <p:nvPicPr>
          <p:cNvPr id="23558" name="Picture 6" descr="FlowOfCosts_Ch4.jpg"/>
          <p:cNvPicPr>
            <a:picLocks noChangeAspect="1"/>
          </p:cNvPicPr>
          <p:nvPr/>
        </p:nvPicPr>
        <p:blipFill>
          <a:blip r:embed="rId2" cstate="print"/>
          <a:srcRect/>
          <a:stretch>
            <a:fillRect/>
          </a:stretch>
        </p:blipFill>
        <p:spPr bwMode="auto">
          <a:xfrm>
            <a:off x="120650" y="2133600"/>
            <a:ext cx="9480550" cy="3149600"/>
          </a:xfrm>
          <a:prstGeom prst="rect">
            <a:avLst/>
          </a:prstGeom>
          <a:noFill/>
          <a:ln w="9525">
            <a:noFill/>
            <a:miter lim="800000"/>
            <a:headEnd/>
            <a:tailEnd/>
          </a:ln>
        </p:spPr>
      </p:pic>
    </p:spTree>
  </p:cSld>
  <p:clrMapOvr>
    <a:masterClrMapping/>
  </p:clrMapOvr>
  <p:transition>
    <p:wipe dir="d"/>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p:txBody>
          <a:bodyPr lIns="96644" tIns="48322" rIns="96644" bIns="48322" anchorCtr="0"/>
          <a:lstStyle/>
          <a:p>
            <a:pPr defTabSz="914400" eaLnBrk="1" hangingPunct="1"/>
            <a:r>
              <a:rPr lang="en-US" sz="3600" smtClean="0">
                <a:latin typeface="Arial" charset="0"/>
                <a:cs typeface="Arial" charset="0"/>
              </a:rPr>
              <a:t>Nature of Process Cost Systems</a:t>
            </a:r>
            <a:r>
              <a:rPr lang="en-US" sz="4300" smtClean="0">
                <a:latin typeface="Arial" charset="0"/>
                <a:cs typeface="Arial" charset="0"/>
              </a:rPr>
              <a:t/>
            </a:r>
            <a:br>
              <a:rPr lang="en-US" sz="4300" smtClean="0">
                <a:latin typeface="Arial" charset="0"/>
                <a:cs typeface="Arial" charset="0"/>
              </a:rPr>
            </a:br>
            <a:r>
              <a:rPr lang="en-US" sz="3200" smtClean="0">
                <a:solidFill>
                  <a:srgbClr val="FF0000"/>
                </a:solidFill>
                <a:latin typeface="Arial" charset="0"/>
                <a:cs typeface="Arial" charset="0"/>
              </a:rPr>
              <a:t>Assignment of Manufacturing Costs</a:t>
            </a:r>
          </a:p>
        </p:txBody>
      </p:sp>
      <p:sp>
        <p:nvSpPr>
          <p:cNvPr id="24579" name="Rectangle 3"/>
          <p:cNvSpPr>
            <a:spLocks noGrp="1" noChangeArrowheads="1"/>
          </p:cNvSpPr>
          <p:nvPr>
            <p:ph idx="1"/>
          </p:nvPr>
        </p:nvSpPr>
        <p:spPr>
          <a:xfrm>
            <a:off x="304800" y="1905000"/>
            <a:ext cx="9067800" cy="4629150"/>
          </a:xfrm>
        </p:spPr>
        <p:txBody>
          <a:bodyPr lIns="0" tIns="0" rIns="0" bIns="0"/>
          <a:lstStyle/>
          <a:p>
            <a:pPr eaLnBrk="1" hangingPunct="1">
              <a:buFont typeface="Wingdings" pitchFamily="2" charset="2"/>
              <a:buNone/>
            </a:pPr>
            <a:r>
              <a:rPr lang="en-US" sz="2800" smtClean="0"/>
              <a:t>Accumulation of materials and labour costs is the same as in job order costing.</a:t>
            </a:r>
          </a:p>
          <a:p>
            <a:pPr lvl="2" eaLnBrk="1" hangingPunct="1">
              <a:buClr>
                <a:srgbClr val="C00000"/>
              </a:buClr>
            </a:pPr>
            <a:r>
              <a:rPr lang="en-US" sz="2800" smtClean="0">
                <a:solidFill>
                  <a:srgbClr val="002060"/>
                </a:solidFill>
                <a:latin typeface="Cambria" pitchFamily="18" charset="0"/>
              </a:rPr>
              <a:t>Debit Raw Materials Inventory for all purchases of raw materials </a:t>
            </a:r>
          </a:p>
          <a:p>
            <a:pPr lvl="2" eaLnBrk="1" hangingPunct="1">
              <a:buClr>
                <a:srgbClr val="912E01"/>
              </a:buClr>
            </a:pPr>
            <a:r>
              <a:rPr lang="en-US" sz="2800" smtClean="0">
                <a:solidFill>
                  <a:srgbClr val="002060"/>
                </a:solidFill>
                <a:latin typeface="Cambria" pitchFamily="18" charset="0"/>
              </a:rPr>
              <a:t>Debit Factory Labour for all factory labour incurred</a:t>
            </a:r>
          </a:p>
          <a:p>
            <a:pPr lvl="2" eaLnBrk="1" hangingPunct="1">
              <a:buClr>
                <a:srgbClr val="912E01"/>
              </a:buClr>
              <a:buFontTx/>
              <a:buNone/>
            </a:pPr>
            <a:endParaRPr lang="en-US" sz="2800" smtClean="0">
              <a:latin typeface="Calibri" pitchFamily="34" charset="0"/>
            </a:endParaRPr>
          </a:p>
          <a:p>
            <a:pPr eaLnBrk="1" hangingPunct="1">
              <a:spcBef>
                <a:spcPct val="0"/>
              </a:spcBef>
              <a:spcAft>
                <a:spcPct val="0"/>
              </a:spcAft>
              <a:buFont typeface="Wingdings" pitchFamily="2" charset="2"/>
              <a:buNone/>
            </a:pPr>
            <a:r>
              <a:rPr lang="en-US" sz="3200" smtClean="0"/>
              <a:t>However, assignment of the three manufacturing cost elements to Work in Process is </a:t>
            </a:r>
            <a:r>
              <a:rPr lang="en-US" sz="3200" smtClean="0">
                <a:solidFill>
                  <a:srgbClr val="C00000"/>
                </a:solidFill>
              </a:rPr>
              <a:t>different.</a:t>
            </a:r>
            <a:r>
              <a:rPr lang="en-US" sz="3200" smtClean="0"/>
              <a:t> </a:t>
            </a:r>
          </a:p>
        </p:txBody>
      </p:sp>
      <p:sp>
        <p:nvSpPr>
          <p:cNvPr id="24580" name="Content Placeholder 3"/>
          <p:cNvSpPr>
            <a:spLocks noGrp="1"/>
          </p:cNvSpPr>
          <p:nvPr>
            <p:ph idx="13"/>
          </p:nvPr>
        </p:nvSpPr>
        <p:spPr/>
        <p:txBody>
          <a:bodyPr/>
          <a:lstStyle/>
          <a:p>
            <a:r>
              <a:rPr lang="en-US" smtClean="0">
                <a:latin typeface="Arial" charset="0"/>
                <a:cs typeface="Arial" charset="0"/>
              </a:rPr>
              <a:t>4</a:t>
            </a:r>
          </a:p>
        </p:txBody>
      </p:sp>
      <p:sp>
        <p:nvSpPr>
          <p:cNvPr id="24581" name="Slide Number Placeholder 4"/>
          <p:cNvSpPr>
            <a:spLocks noGrp="1"/>
          </p:cNvSpPr>
          <p:nvPr>
            <p:ph type="sldNum" sz="quarter" idx="14"/>
          </p:nvPr>
        </p:nvSpPr>
        <p:spPr>
          <a:noFill/>
        </p:spPr>
        <p:txBody>
          <a:bodyPr/>
          <a:lstStyle/>
          <a:p>
            <a:fld id="{2A143EB6-9B17-444B-8E6D-5107E125A026}" type="slidenum">
              <a:rPr lang="en-US" smtClean="0"/>
              <a:pPr/>
              <a:t>16</a:t>
            </a:fld>
            <a:endParaRPr lang="en-US" smtClean="0"/>
          </a:p>
        </p:txBody>
      </p:sp>
      <p:sp>
        <p:nvSpPr>
          <p:cNvPr id="6" name="Footer Placeholder 5"/>
          <p:cNvSpPr>
            <a:spLocks noGrp="1"/>
          </p:cNvSpPr>
          <p:nvPr>
            <p:ph type="ftr" sz="quarter" idx="15"/>
          </p:nvPr>
        </p:nvSpPr>
        <p:spPr/>
        <p:txBody>
          <a:bodyPr/>
          <a:lstStyle/>
          <a:p>
            <a:pPr>
              <a:defRPr/>
            </a:pPr>
            <a:r>
              <a:rPr lang="en-US" smtClean="0"/>
              <a:t>Copyright John Wiley &amp; Sons Canada, Ltd.</a:t>
            </a:r>
            <a:endParaRPr lang="en-US"/>
          </a:p>
        </p:txBody>
      </p:sp>
    </p:spTree>
  </p:cSld>
  <p:clrMapOvr>
    <a:masterClrMapping/>
  </p:clrMapOvr>
  <p:transition>
    <p:wipe dir="d"/>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8"/>
          <p:cNvSpPr>
            <a:spLocks noGrp="1" noChangeArrowheads="1"/>
          </p:cNvSpPr>
          <p:nvPr>
            <p:ph type="title"/>
          </p:nvPr>
        </p:nvSpPr>
        <p:spPr/>
        <p:txBody>
          <a:bodyPr lIns="96644" tIns="48322" rIns="96644" bIns="48322" anchorCtr="0"/>
          <a:lstStyle/>
          <a:p>
            <a:pPr defTabSz="914400" eaLnBrk="1" hangingPunct="1"/>
            <a:r>
              <a:rPr lang="en-US" sz="3600" smtClean="0">
                <a:latin typeface="Arial" charset="0"/>
                <a:cs typeface="Arial" charset="0"/>
              </a:rPr>
              <a:t>Nature of Process Cost Systems</a:t>
            </a:r>
            <a:r>
              <a:rPr lang="en-US" sz="3200" smtClean="0">
                <a:latin typeface="Arial" charset="0"/>
                <a:cs typeface="Arial" charset="0"/>
              </a:rPr>
              <a:t/>
            </a:r>
            <a:br>
              <a:rPr lang="en-US" sz="3200" smtClean="0">
                <a:latin typeface="Arial" charset="0"/>
                <a:cs typeface="Arial" charset="0"/>
              </a:rPr>
            </a:br>
            <a:r>
              <a:rPr lang="en-US" sz="3200" smtClean="0">
                <a:solidFill>
                  <a:srgbClr val="FF0000"/>
                </a:solidFill>
                <a:latin typeface="Arial" charset="0"/>
                <a:cs typeface="Arial" charset="0"/>
              </a:rPr>
              <a:t>Assignment of Manufacturing Costs</a:t>
            </a:r>
          </a:p>
        </p:txBody>
      </p:sp>
      <p:sp>
        <p:nvSpPr>
          <p:cNvPr id="25603" name="Rectangle 3"/>
          <p:cNvSpPr>
            <a:spLocks noGrp="1" noChangeArrowheads="1"/>
          </p:cNvSpPr>
          <p:nvPr>
            <p:ph idx="1"/>
          </p:nvPr>
        </p:nvSpPr>
        <p:spPr>
          <a:xfrm>
            <a:off x="304800" y="1676400"/>
            <a:ext cx="9067800" cy="3124200"/>
          </a:xfrm>
        </p:spPr>
        <p:txBody>
          <a:bodyPr lIns="0" tIns="0" rIns="0" bIns="0"/>
          <a:lstStyle/>
          <a:p>
            <a:pPr algn="ctr" eaLnBrk="1" hangingPunct="1">
              <a:buFont typeface="Wingdings" pitchFamily="2" charset="2"/>
              <a:buNone/>
            </a:pPr>
            <a:r>
              <a:rPr lang="en-US" sz="2800" smtClean="0">
                <a:solidFill>
                  <a:srgbClr val="C00000"/>
                </a:solidFill>
              </a:rPr>
              <a:t>Materials Costs</a:t>
            </a:r>
          </a:p>
          <a:p>
            <a:pPr algn="ctr" eaLnBrk="1" hangingPunct="1">
              <a:buFont typeface="Wingdings" pitchFamily="2" charset="2"/>
              <a:buNone/>
            </a:pPr>
            <a:r>
              <a:rPr lang="en-US" sz="2800" smtClean="0"/>
              <a:t>A process cost system requires fewer materials requisitions than a job order cost system.</a:t>
            </a:r>
          </a:p>
          <a:p>
            <a:pPr lvl="2" eaLnBrk="1" hangingPunct="1">
              <a:lnSpc>
                <a:spcPct val="90000"/>
              </a:lnSpc>
              <a:spcBef>
                <a:spcPct val="0"/>
              </a:spcBef>
              <a:buClr>
                <a:srgbClr val="C00000"/>
              </a:buClr>
            </a:pPr>
            <a:r>
              <a:rPr lang="en-US" sz="2600" smtClean="0">
                <a:solidFill>
                  <a:srgbClr val="002060"/>
                </a:solidFill>
                <a:latin typeface="Cambria" pitchFamily="18" charset="0"/>
              </a:rPr>
              <a:t>Materials are used for processes not specific jobs</a:t>
            </a:r>
          </a:p>
          <a:p>
            <a:pPr lvl="2" eaLnBrk="1" hangingPunct="1">
              <a:lnSpc>
                <a:spcPct val="90000"/>
              </a:lnSpc>
              <a:spcBef>
                <a:spcPct val="0"/>
              </a:spcBef>
              <a:buClr>
                <a:srgbClr val="C00000"/>
              </a:buClr>
            </a:pPr>
            <a:r>
              <a:rPr lang="en-US" sz="2600" smtClean="0">
                <a:solidFill>
                  <a:srgbClr val="002060"/>
                </a:solidFill>
                <a:latin typeface="Cambria" pitchFamily="18" charset="0"/>
              </a:rPr>
              <a:t>Requisitions are for larger quantities of materials</a:t>
            </a:r>
          </a:p>
          <a:p>
            <a:pPr eaLnBrk="1" hangingPunct="1">
              <a:lnSpc>
                <a:spcPct val="90000"/>
              </a:lnSpc>
              <a:spcBef>
                <a:spcPct val="35000"/>
              </a:spcBef>
              <a:buClr>
                <a:srgbClr val="C00000"/>
              </a:buClr>
            </a:pPr>
            <a:r>
              <a:rPr lang="en-US" sz="2800" smtClean="0"/>
              <a:t>The entry to record the materials used:</a:t>
            </a:r>
          </a:p>
        </p:txBody>
      </p:sp>
      <p:sp>
        <p:nvSpPr>
          <p:cNvPr id="25604" name="Content Placeholder 4"/>
          <p:cNvSpPr>
            <a:spLocks noGrp="1"/>
          </p:cNvSpPr>
          <p:nvPr>
            <p:ph idx="13"/>
          </p:nvPr>
        </p:nvSpPr>
        <p:spPr/>
        <p:txBody>
          <a:bodyPr/>
          <a:lstStyle/>
          <a:p>
            <a:r>
              <a:rPr lang="en-US" smtClean="0">
                <a:latin typeface="Arial" charset="0"/>
                <a:cs typeface="Arial" charset="0"/>
              </a:rPr>
              <a:t>4</a:t>
            </a:r>
          </a:p>
        </p:txBody>
      </p:sp>
      <p:sp>
        <p:nvSpPr>
          <p:cNvPr id="25605" name="Slide Number Placeholder 5"/>
          <p:cNvSpPr>
            <a:spLocks noGrp="1"/>
          </p:cNvSpPr>
          <p:nvPr>
            <p:ph type="sldNum" sz="quarter" idx="14"/>
          </p:nvPr>
        </p:nvSpPr>
        <p:spPr>
          <a:noFill/>
        </p:spPr>
        <p:txBody>
          <a:bodyPr/>
          <a:lstStyle/>
          <a:p>
            <a:fld id="{B2F575CA-56BC-4DCE-BD49-7FB77ADA6FE7}" type="slidenum">
              <a:rPr lang="en-US" smtClean="0"/>
              <a:pPr/>
              <a:t>17</a:t>
            </a:fld>
            <a:endParaRPr lang="en-US" smtClean="0"/>
          </a:p>
        </p:txBody>
      </p:sp>
      <p:sp>
        <p:nvSpPr>
          <p:cNvPr id="7" name="Footer Placeholder 6"/>
          <p:cNvSpPr>
            <a:spLocks noGrp="1"/>
          </p:cNvSpPr>
          <p:nvPr>
            <p:ph type="ftr" sz="quarter" idx="15"/>
          </p:nvPr>
        </p:nvSpPr>
        <p:spPr/>
        <p:txBody>
          <a:bodyPr/>
          <a:lstStyle/>
          <a:p>
            <a:pPr>
              <a:defRPr/>
            </a:pPr>
            <a:r>
              <a:rPr lang="en-US" smtClean="0"/>
              <a:t>Copyright John Wiley &amp; Sons Canada, Ltd.</a:t>
            </a:r>
            <a:endParaRPr lang="en-US"/>
          </a:p>
        </p:txBody>
      </p:sp>
      <p:pic>
        <p:nvPicPr>
          <p:cNvPr id="25607" name="Picture 7" descr="WIPMachining_Ch4.jpg"/>
          <p:cNvPicPr>
            <a:picLocks noChangeAspect="1"/>
          </p:cNvPicPr>
          <p:nvPr/>
        </p:nvPicPr>
        <p:blipFill>
          <a:blip r:embed="rId2" cstate="print"/>
          <a:srcRect/>
          <a:stretch>
            <a:fillRect/>
          </a:stretch>
        </p:blipFill>
        <p:spPr bwMode="auto">
          <a:xfrm>
            <a:off x="0" y="4800600"/>
            <a:ext cx="9601200" cy="1382713"/>
          </a:xfrm>
          <a:prstGeom prst="rect">
            <a:avLst/>
          </a:prstGeom>
          <a:noFill/>
          <a:ln w="9525">
            <a:noFill/>
            <a:miter lim="800000"/>
            <a:headEnd/>
            <a:tailEnd/>
          </a:ln>
        </p:spPr>
      </p:pic>
    </p:spTree>
  </p:cSld>
  <p:clrMapOvr>
    <a:masterClrMapping/>
  </p:clrMapOvr>
  <p:transition>
    <p:wipe dir="d"/>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3"/>
          <p:cNvSpPr>
            <a:spLocks noGrp="1" noChangeArrowheads="1"/>
          </p:cNvSpPr>
          <p:nvPr>
            <p:ph idx="1"/>
          </p:nvPr>
        </p:nvSpPr>
        <p:spPr>
          <a:xfrm>
            <a:off x="304800" y="1905000"/>
            <a:ext cx="9067800" cy="2667000"/>
          </a:xfrm>
        </p:spPr>
        <p:txBody>
          <a:bodyPr lIns="0" tIns="0" rIns="0" bIns="0"/>
          <a:lstStyle/>
          <a:p>
            <a:pPr algn="ctr" eaLnBrk="1" hangingPunct="1">
              <a:buFont typeface="Wingdings" pitchFamily="2" charset="2"/>
              <a:buNone/>
            </a:pPr>
            <a:r>
              <a:rPr lang="en-US" sz="2800" smtClean="0">
                <a:solidFill>
                  <a:srgbClr val="FF0000"/>
                </a:solidFill>
              </a:rPr>
              <a:t>Factory Labour Costs</a:t>
            </a:r>
          </a:p>
          <a:p>
            <a:pPr eaLnBrk="1" hangingPunct="1">
              <a:buClr>
                <a:srgbClr val="C00000"/>
              </a:buClr>
            </a:pPr>
            <a:r>
              <a:rPr lang="en-US" sz="2800" smtClean="0"/>
              <a:t>Time tickets used in both systems</a:t>
            </a:r>
          </a:p>
          <a:p>
            <a:pPr eaLnBrk="1" hangingPunct="1">
              <a:buClr>
                <a:srgbClr val="C00000"/>
              </a:buClr>
            </a:pPr>
            <a:r>
              <a:rPr lang="en-US" sz="2800" smtClean="0"/>
              <a:t>All labour costs incurred within a production department are a cost of processing</a:t>
            </a:r>
          </a:p>
          <a:p>
            <a:pPr eaLnBrk="1" hangingPunct="1">
              <a:buClr>
                <a:srgbClr val="C00000"/>
              </a:buClr>
            </a:pPr>
            <a:r>
              <a:rPr lang="en-US" sz="2800" smtClean="0"/>
              <a:t>The entry to assign these costs:</a:t>
            </a:r>
          </a:p>
        </p:txBody>
      </p:sp>
      <p:sp>
        <p:nvSpPr>
          <p:cNvPr id="26627" name="Content Placeholder 6"/>
          <p:cNvSpPr>
            <a:spLocks noGrp="1"/>
          </p:cNvSpPr>
          <p:nvPr>
            <p:ph idx="13"/>
          </p:nvPr>
        </p:nvSpPr>
        <p:spPr/>
        <p:txBody>
          <a:bodyPr/>
          <a:lstStyle/>
          <a:p>
            <a:r>
              <a:rPr lang="en-US" smtClean="0">
                <a:latin typeface="Arial" charset="0"/>
                <a:cs typeface="Arial" charset="0"/>
              </a:rPr>
              <a:t>4</a:t>
            </a:r>
          </a:p>
        </p:txBody>
      </p:sp>
      <p:sp>
        <p:nvSpPr>
          <p:cNvPr id="26628" name="Rectangle 6"/>
          <p:cNvSpPr>
            <a:spLocks noChangeArrowheads="1"/>
          </p:cNvSpPr>
          <p:nvPr/>
        </p:nvSpPr>
        <p:spPr bwMode="auto">
          <a:xfrm>
            <a:off x="1066800" y="228600"/>
            <a:ext cx="8382000" cy="1204913"/>
          </a:xfrm>
          <a:prstGeom prst="rect">
            <a:avLst/>
          </a:prstGeom>
          <a:noFill/>
          <a:ln w="9525" algn="ctr">
            <a:noFill/>
            <a:miter lim="800000"/>
            <a:headEnd/>
            <a:tailEnd/>
          </a:ln>
        </p:spPr>
        <p:txBody>
          <a:bodyPr lIns="96644" tIns="48322" rIns="96644" bIns="48322" anchor="b">
            <a:spAutoFit/>
          </a:bodyPr>
          <a:lstStyle/>
          <a:p>
            <a:pPr algn="ctr" eaLnBrk="1" hangingPunct="1"/>
            <a:r>
              <a:rPr lang="en-US" sz="4000">
                <a:solidFill>
                  <a:schemeClr val="bg1"/>
                </a:solidFill>
                <a:cs typeface="Arial" charset="0"/>
              </a:rPr>
              <a:t>Nature of Process Cost Systems</a:t>
            </a:r>
            <a:br>
              <a:rPr lang="en-US" sz="4000">
                <a:solidFill>
                  <a:schemeClr val="bg1"/>
                </a:solidFill>
                <a:cs typeface="Arial" charset="0"/>
              </a:rPr>
            </a:br>
            <a:r>
              <a:rPr lang="en-US" sz="3200">
                <a:solidFill>
                  <a:srgbClr val="FF0000"/>
                </a:solidFill>
                <a:cs typeface="Arial" charset="0"/>
              </a:rPr>
              <a:t>Assignment of Manufacturing Costs</a:t>
            </a:r>
          </a:p>
        </p:txBody>
      </p:sp>
      <p:sp>
        <p:nvSpPr>
          <p:cNvPr id="26629" name="Slide Number Placeholder 5"/>
          <p:cNvSpPr>
            <a:spLocks noGrp="1"/>
          </p:cNvSpPr>
          <p:nvPr>
            <p:ph type="sldNum" sz="quarter" idx="14"/>
          </p:nvPr>
        </p:nvSpPr>
        <p:spPr>
          <a:noFill/>
        </p:spPr>
        <p:txBody>
          <a:bodyPr/>
          <a:lstStyle/>
          <a:p>
            <a:fld id="{D3BAEC29-ADD5-48B5-AB05-01E9C4485B7C}" type="slidenum">
              <a:rPr lang="en-US" smtClean="0"/>
              <a:pPr/>
              <a:t>18</a:t>
            </a:fld>
            <a:endParaRPr lang="en-US" smtClean="0"/>
          </a:p>
        </p:txBody>
      </p:sp>
      <p:sp>
        <p:nvSpPr>
          <p:cNvPr id="7" name="Footer Placeholder 6"/>
          <p:cNvSpPr>
            <a:spLocks noGrp="1"/>
          </p:cNvSpPr>
          <p:nvPr>
            <p:ph type="ftr" sz="quarter" idx="15"/>
          </p:nvPr>
        </p:nvSpPr>
        <p:spPr/>
        <p:txBody>
          <a:bodyPr/>
          <a:lstStyle/>
          <a:p>
            <a:pPr>
              <a:defRPr/>
            </a:pPr>
            <a:r>
              <a:rPr lang="en-US" smtClean="0"/>
              <a:t>Copyright John Wiley &amp; Sons Canada, Ltd.</a:t>
            </a:r>
            <a:endParaRPr lang="en-US"/>
          </a:p>
        </p:txBody>
      </p:sp>
      <p:pic>
        <p:nvPicPr>
          <p:cNvPr id="26631" name="Picture 7" descr="WIP_Ch4.jpg"/>
          <p:cNvPicPr>
            <a:picLocks noChangeAspect="1"/>
          </p:cNvPicPr>
          <p:nvPr/>
        </p:nvPicPr>
        <p:blipFill>
          <a:blip r:embed="rId2" cstate="print"/>
          <a:srcRect/>
          <a:stretch>
            <a:fillRect/>
          </a:stretch>
        </p:blipFill>
        <p:spPr bwMode="auto">
          <a:xfrm>
            <a:off x="0" y="4724400"/>
            <a:ext cx="9601200" cy="1374775"/>
          </a:xfrm>
          <a:prstGeom prst="rect">
            <a:avLst/>
          </a:prstGeom>
          <a:noFill/>
          <a:ln w="9525">
            <a:noFill/>
            <a:miter lim="800000"/>
            <a:headEnd/>
            <a:tailEnd/>
          </a:ln>
        </p:spPr>
      </p:pic>
    </p:spTree>
  </p:cSld>
  <p:clrMapOvr>
    <a:masterClrMapping/>
  </p:clrMapOvr>
  <p:transition>
    <p:wipe dir="d"/>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3"/>
          <p:cNvSpPr>
            <a:spLocks noGrp="1" noChangeArrowheads="1"/>
          </p:cNvSpPr>
          <p:nvPr>
            <p:ph idx="1"/>
          </p:nvPr>
        </p:nvSpPr>
        <p:spPr>
          <a:xfrm>
            <a:off x="304800" y="1676400"/>
            <a:ext cx="9067800" cy="4629150"/>
          </a:xfrm>
        </p:spPr>
        <p:txBody>
          <a:bodyPr lIns="0" tIns="0" rIns="0" bIns="0"/>
          <a:lstStyle/>
          <a:p>
            <a:pPr algn="ctr" eaLnBrk="1" hangingPunct="1">
              <a:buFont typeface="Wingdings" pitchFamily="2" charset="2"/>
              <a:buNone/>
            </a:pPr>
            <a:r>
              <a:rPr lang="en-US" sz="2700" smtClean="0">
                <a:solidFill>
                  <a:srgbClr val="C00000"/>
                </a:solidFill>
              </a:rPr>
              <a:t>Manufacturing Overhead Costs</a:t>
            </a:r>
          </a:p>
          <a:p>
            <a:pPr eaLnBrk="1" hangingPunct="1">
              <a:buClr>
                <a:srgbClr val="C00000"/>
              </a:buClr>
            </a:pPr>
            <a:r>
              <a:rPr lang="en-US" sz="2700" smtClean="0"/>
              <a:t>Objective of assigning overhead – allocate overhead to departments on an </a:t>
            </a:r>
            <a:r>
              <a:rPr lang="en-US" sz="2700" smtClean="0">
                <a:solidFill>
                  <a:srgbClr val="C00000"/>
                </a:solidFill>
              </a:rPr>
              <a:t>objective and equitable basis</a:t>
            </a:r>
          </a:p>
          <a:p>
            <a:pPr marL="1379538" lvl="3" indent="-358775" eaLnBrk="1" hangingPunct="1">
              <a:spcBef>
                <a:spcPct val="0"/>
              </a:spcBef>
              <a:spcAft>
                <a:spcPct val="0"/>
              </a:spcAft>
              <a:buClr>
                <a:srgbClr val="C00000"/>
              </a:buClr>
            </a:pPr>
            <a:r>
              <a:rPr lang="en-US" sz="2700" smtClean="0">
                <a:solidFill>
                  <a:srgbClr val="002060"/>
                </a:solidFill>
                <a:latin typeface="Cambria" pitchFamily="18" charset="0"/>
              </a:rPr>
              <a:t>Use the activity that “</a:t>
            </a:r>
            <a:r>
              <a:rPr lang="en-US" sz="2700" smtClean="0">
                <a:solidFill>
                  <a:srgbClr val="C00000"/>
                </a:solidFill>
                <a:latin typeface="Cambria" pitchFamily="18" charset="0"/>
              </a:rPr>
              <a:t>drives</a:t>
            </a:r>
            <a:r>
              <a:rPr lang="en-US" sz="2700" smtClean="0">
                <a:solidFill>
                  <a:srgbClr val="002060"/>
                </a:solidFill>
                <a:latin typeface="Cambria" pitchFamily="18" charset="0"/>
              </a:rPr>
              <a:t>” or causes the costs</a:t>
            </a:r>
          </a:p>
          <a:p>
            <a:pPr marL="1379538" lvl="3" indent="-358775" eaLnBrk="1" hangingPunct="1">
              <a:spcBef>
                <a:spcPct val="0"/>
              </a:spcBef>
              <a:spcAft>
                <a:spcPct val="0"/>
              </a:spcAft>
              <a:buClr>
                <a:srgbClr val="C00000"/>
              </a:buClr>
            </a:pPr>
            <a:r>
              <a:rPr lang="en-US" sz="2700" smtClean="0">
                <a:solidFill>
                  <a:srgbClr val="C00000"/>
                </a:solidFill>
                <a:latin typeface="Cambria" pitchFamily="18" charset="0"/>
              </a:rPr>
              <a:t>Machine time used </a:t>
            </a:r>
            <a:r>
              <a:rPr lang="en-US" sz="2700" smtClean="0">
                <a:solidFill>
                  <a:srgbClr val="002060"/>
                </a:solidFill>
                <a:latin typeface="Cambria" pitchFamily="18" charset="0"/>
              </a:rPr>
              <a:t>– primary driver in continuous manufacturing operations; widely used</a:t>
            </a:r>
          </a:p>
          <a:p>
            <a:pPr eaLnBrk="1" hangingPunct="1">
              <a:buClr>
                <a:srgbClr val="C00000"/>
              </a:buClr>
            </a:pPr>
            <a:r>
              <a:rPr lang="en-US" sz="2700" smtClean="0"/>
              <a:t>The entry to allocate overhead to the two processes:</a:t>
            </a:r>
          </a:p>
        </p:txBody>
      </p:sp>
      <p:sp>
        <p:nvSpPr>
          <p:cNvPr id="27651" name="Content Placeholder 5"/>
          <p:cNvSpPr>
            <a:spLocks noGrp="1"/>
          </p:cNvSpPr>
          <p:nvPr>
            <p:ph idx="13"/>
          </p:nvPr>
        </p:nvSpPr>
        <p:spPr/>
        <p:txBody>
          <a:bodyPr/>
          <a:lstStyle/>
          <a:p>
            <a:r>
              <a:rPr lang="en-US" smtClean="0">
                <a:latin typeface="Arial" charset="0"/>
                <a:cs typeface="Arial" charset="0"/>
              </a:rPr>
              <a:t>4</a:t>
            </a:r>
          </a:p>
        </p:txBody>
      </p:sp>
      <p:sp>
        <p:nvSpPr>
          <p:cNvPr id="27652" name="Rectangle 7"/>
          <p:cNvSpPr>
            <a:spLocks noChangeArrowheads="1"/>
          </p:cNvSpPr>
          <p:nvPr/>
        </p:nvSpPr>
        <p:spPr bwMode="auto">
          <a:xfrm>
            <a:off x="1371600" y="152400"/>
            <a:ext cx="8153400" cy="1252538"/>
          </a:xfrm>
          <a:prstGeom prst="rect">
            <a:avLst/>
          </a:prstGeom>
          <a:noFill/>
          <a:ln w="9525" algn="ctr">
            <a:noFill/>
            <a:miter lim="800000"/>
            <a:headEnd/>
            <a:tailEnd/>
          </a:ln>
        </p:spPr>
        <p:txBody>
          <a:bodyPr lIns="96644" tIns="48322" rIns="96644" bIns="48322" anchor="b">
            <a:spAutoFit/>
          </a:bodyPr>
          <a:lstStyle/>
          <a:p>
            <a:pPr algn="ctr" eaLnBrk="1" hangingPunct="1"/>
            <a:r>
              <a:rPr lang="en-US" sz="4000">
                <a:solidFill>
                  <a:schemeClr val="bg1"/>
                </a:solidFill>
                <a:cs typeface="Arial" charset="0"/>
              </a:rPr>
              <a:t>Nature of Process Cost Systems</a:t>
            </a:r>
            <a:r>
              <a:rPr lang="en-US" sz="3600">
                <a:solidFill>
                  <a:schemeClr val="bg1"/>
                </a:solidFill>
                <a:cs typeface="Arial" charset="0"/>
              </a:rPr>
              <a:t/>
            </a:r>
            <a:br>
              <a:rPr lang="en-US" sz="3600">
                <a:solidFill>
                  <a:schemeClr val="bg1"/>
                </a:solidFill>
                <a:cs typeface="Arial" charset="0"/>
              </a:rPr>
            </a:br>
            <a:r>
              <a:rPr lang="en-US" sz="3200">
                <a:solidFill>
                  <a:srgbClr val="FF0000"/>
                </a:solidFill>
                <a:cs typeface="Arial" charset="0"/>
              </a:rPr>
              <a:t>Assignment of Manufacturing Costs</a:t>
            </a:r>
          </a:p>
        </p:txBody>
      </p:sp>
      <p:sp>
        <p:nvSpPr>
          <p:cNvPr id="27653" name="Slide Number Placeholder 5"/>
          <p:cNvSpPr>
            <a:spLocks noGrp="1"/>
          </p:cNvSpPr>
          <p:nvPr>
            <p:ph type="sldNum" sz="quarter" idx="14"/>
          </p:nvPr>
        </p:nvSpPr>
        <p:spPr>
          <a:noFill/>
        </p:spPr>
        <p:txBody>
          <a:bodyPr/>
          <a:lstStyle/>
          <a:p>
            <a:fld id="{3327E739-1011-4CCF-9025-4DCD953ED2C6}" type="slidenum">
              <a:rPr lang="en-US" smtClean="0"/>
              <a:pPr/>
              <a:t>19</a:t>
            </a:fld>
            <a:endParaRPr lang="en-US" smtClean="0"/>
          </a:p>
        </p:txBody>
      </p:sp>
      <p:sp>
        <p:nvSpPr>
          <p:cNvPr id="7" name="Footer Placeholder 6"/>
          <p:cNvSpPr>
            <a:spLocks noGrp="1"/>
          </p:cNvSpPr>
          <p:nvPr>
            <p:ph type="ftr" sz="quarter" idx="15"/>
          </p:nvPr>
        </p:nvSpPr>
        <p:spPr/>
        <p:txBody>
          <a:bodyPr/>
          <a:lstStyle/>
          <a:p>
            <a:pPr>
              <a:defRPr/>
            </a:pPr>
            <a:r>
              <a:rPr lang="en-US" smtClean="0"/>
              <a:t>Copyright John Wiley &amp; Sons Canada, Ltd.</a:t>
            </a:r>
            <a:endParaRPr lang="en-US"/>
          </a:p>
        </p:txBody>
      </p:sp>
      <p:pic>
        <p:nvPicPr>
          <p:cNvPr id="27655" name="Picture 7" descr="AssignOverhead_Ch4.jpg"/>
          <p:cNvPicPr>
            <a:picLocks noChangeAspect="1"/>
          </p:cNvPicPr>
          <p:nvPr/>
        </p:nvPicPr>
        <p:blipFill>
          <a:blip r:embed="rId2" cstate="print"/>
          <a:srcRect/>
          <a:stretch>
            <a:fillRect/>
          </a:stretch>
        </p:blipFill>
        <p:spPr bwMode="auto">
          <a:xfrm>
            <a:off x="0" y="5029200"/>
            <a:ext cx="9601200" cy="1365250"/>
          </a:xfrm>
          <a:prstGeom prst="rect">
            <a:avLst/>
          </a:prstGeom>
          <a:noFill/>
          <a:ln w="9525">
            <a:noFill/>
            <a:miter lim="800000"/>
            <a:headEnd/>
            <a:tailEnd/>
          </a:ln>
        </p:spPr>
      </p:pic>
    </p:spTree>
  </p:cSld>
  <p:clrMapOvr>
    <a:masterClrMapping/>
  </p:clrMapOvr>
  <p:transition>
    <p:wipe dir="d"/>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10"/>
          <p:cNvSpPr>
            <a:spLocks noChangeArrowheads="1"/>
          </p:cNvSpPr>
          <p:nvPr/>
        </p:nvSpPr>
        <p:spPr bwMode="auto">
          <a:xfrm>
            <a:off x="1371600" y="152400"/>
            <a:ext cx="8153400" cy="1252538"/>
          </a:xfrm>
          <a:prstGeom prst="rect">
            <a:avLst/>
          </a:prstGeom>
          <a:noFill/>
          <a:ln w="9525" algn="ctr">
            <a:noFill/>
            <a:miter lim="800000"/>
            <a:headEnd/>
            <a:tailEnd/>
          </a:ln>
        </p:spPr>
        <p:txBody>
          <a:bodyPr lIns="96644" tIns="48322" rIns="96644" bIns="48322" anchor="b">
            <a:spAutoFit/>
          </a:bodyPr>
          <a:lstStyle/>
          <a:p>
            <a:pPr algn="ctr" eaLnBrk="1" hangingPunct="1"/>
            <a:r>
              <a:rPr lang="en-US" sz="4000">
                <a:solidFill>
                  <a:schemeClr val="bg1"/>
                </a:solidFill>
                <a:cs typeface="Arial" charset="0"/>
              </a:rPr>
              <a:t>Nature of Process Cost Systems</a:t>
            </a:r>
            <a:r>
              <a:rPr lang="en-US" sz="3400">
                <a:solidFill>
                  <a:schemeClr val="bg1"/>
                </a:solidFill>
                <a:cs typeface="Arial" charset="0"/>
              </a:rPr>
              <a:t/>
            </a:r>
            <a:br>
              <a:rPr lang="en-US" sz="3400">
                <a:solidFill>
                  <a:schemeClr val="bg1"/>
                </a:solidFill>
                <a:cs typeface="Arial" charset="0"/>
              </a:rPr>
            </a:br>
            <a:r>
              <a:rPr lang="en-US" sz="3200">
                <a:solidFill>
                  <a:srgbClr val="FF0000"/>
                </a:solidFill>
                <a:cs typeface="Arial" charset="0"/>
              </a:rPr>
              <a:t>Assignment of Manufacturing Costs</a:t>
            </a:r>
          </a:p>
        </p:txBody>
      </p:sp>
      <p:sp>
        <p:nvSpPr>
          <p:cNvPr id="304142" name="Rectangle 14"/>
          <p:cNvSpPr>
            <a:spLocks noChangeArrowheads="1"/>
          </p:cNvSpPr>
          <p:nvPr/>
        </p:nvSpPr>
        <p:spPr bwMode="auto">
          <a:xfrm>
            <a:off x="533400" y="2057400"/>
            <a:ext cx="6629400" cy="430213"/>
          </a:xfrm>
          <a:prstGeom prst="rect">
            <a:avLst/>
          </a:prstGeom>
          <a:noFill/>
          <a:ln w="12700">
            <a:noFill/>
            <a:miter lim="800000"/>
            <a:headEnd/>
            <a:tailEnd/>
          </a:ln>
          <a:effectLst/>
        </p:spPr>
        <p:txBody>
          <a:bodyPr>
            <a:spAutoFit/>
          </a:bodyPr>
          <a:lstStyle/>
          <a:p>
            <a:pPr eaLnBrk="1" hangingPunct="1">
              <a:spcBef>
                <a:spcPct val="60000"/>
              </a:spcBef>
              <a:buClr>
                <a:srgbClr val="FF0000"/>
              </a:buClr>
              <a:buFont typeface="Wingdings" pitchFamily="2" charset="2"/>
              <a:buNone/>
              <a:defRPr/>
            </a:pPr>
            <a:r>
              <a:rPr lang="en-US" sz="2200" dirty="0">
                <a:solidFill>
                  <a:srgbClr val="C00000"/>
                </a:solidFill>
                <a:latin typeface="Calibri" pitchFamily="34" charset="0"/>
              </a:rPr>
              <a:t>Monthly entry to transfer goods to next department:</a:t>
            </a:r>
            <a:endParaRPr lang="en-CA" sz="2200" dirty="0">
              <a:solidFill>
                <a:srgbClr val="C00000"/>
              </a:solidFill>
              <a:effectLst>
                <a:outerShdw blurRad="38100" dist="38100" dir="2700000" algn="tl">
                  <a:srgbClr val="000000"/>
                </a:outerShdw>
              </a:effectLst>
              <a:latin typeface="Calibri" pitchFamily="34" charset="0"/>
            </a:endParaRPr>
          </a:p>
        </p:txBody>
      </p:sp>
      <p:sp>
        <p:nvSpPr>
          <p:cNvPr id="28676" name="Rectangle 15"/>
          <p:cNvSpPr>
            <a:spLocks noChangeArrowheads="1"/>
          </p:cNvSpPr>
          <p:nvPr/>
        </p:nvSpPr>
        <p:spPr bwMode="auto">
          <a:xfrm>
            <a:off x="1066800" y="1524000"/>
            <a:ext cx="8229600" cy="523875"/>
          </a:xfrm>
          <a:prstGeom prst="rect">
            <a:avLst/>
          </a:prstGeom>
          <a:noFill/>
          <a:ln w="12700">
            <a:noFill/>
            <a:miter lim="800000"/>
            <a:headEnd/>
            <a:tailEnd/>
          </a:ln>
        </p:spPr>
        <p:txBody>
          <a:bodyPr>
            <a:spAutoFit/>
          </a:bodyPr>
          <a:lstStyle/>
          <a:p>
            <a:pPr algn="ctr" eaLnBrk="1" hangingPunct="1">
              <a:spcBef>
                <a:spcPct val="60000"/>
              </a:spcBef>
              <a:buClr>
                <a:srgbClr val="FF0000"/>
              </a:buClr>
              <a:buFont typeface="Wingdings" pitchFamily="2" charset="2"/>
              <a:buNone/>
            </a:pPr>
            <a:r>
              <a:rPr lang="en-US" sz="2800">
                <a:latin typeface="Cambria" pitchFamily="18" charset="0"/>
              </a:rPr>
              <a:t>Entries to Transfer Costs Through System</a:t>
            </a:r>
            <a:endParaRPr lang="en-CA" sz="2800">
              <a:latin typeface="Cambria" pitchFamily="18" charset="0"/>
            </a:endParaRPr>
          </a:p>
        </p:txBody>
      </p:sp>
      <p:sp>
        <p:nvSpPr>
          <p:cNvPr id="304144" name="Rectangle 16"/>
          <p:cNvSpPr>
            <a:spLocks noChangeArrowheads="1"/>
          </p:cNvSpPr>
          <p:nvPr/>
        </p:nvSpPr>
        <p:spPr bwMode="auto">
          <a:xfrm>
            <a:off x="533400" y="3581400"/>
            <a:ext cx="6934200" cy="430213"/>
          </a:xfrm>
          <a:prstGeom prst="rect">
            <a:avLst/>
          </a:prstGeom>
          <a:noFill/>
          <a:ln w="12700">
            <a:noFill/>
            <a:miter lim="800000"/>
            <a:headEnd/>
            <a:tailEnd/>
          </a:ln>
          <a:effectLst/>
        </p:spPr>
        <p:txBody>
          <a:bodyPr>
            <a:spAutoFit/>
          </a:bodyPr>
          <a:lstStyle/>
          <a:p>
            <a:pPr eaLnBrk="1" hangingPunct="1">
              <a:spcBef>
                <a:spcPct val="80000"/>
              </a:spcBef>
              <a:buClr>
                <a:srgbClr val="FF0000"/>
              </a:buClr>
              <a:buFont typeface="Wingdings" pitchFamily="2" charset="2"/>
              <a:buNone/>
              <a:defRPr/>
            </a:pPr>
            <a:r>
              <a:rPr lang="en-US" sz="2200" dirty="0">
                <a:solidFill>
                  <a:srgbClr val="C00000"/>
                </a:solidFill>
                <a:latin typeface="Calibri" pitchFamily="34" charset="0"/>
              </a:rPr>
              <a:t>Entry to transfer completed goods to Finished Goods:</a:t>
            </a:r>
            <a:endParaRPr lang="en-CA" sz="2200" dirty="0">
              <a:solidFill>
                <a:srgbClr val="C00000"/>
              </a:solidFill>
              <a:effectLst>
                <a:outerShdw blurRad="38100" dist="38100" dir="2700000" algn="tl">
                  <a:srgbClr val="000000"/>
                </a:outerShdw>
              </a:effectLst>
              <a:latin typeface="Calibri" pitchFamily="34" charset="0"/>
            </a:endParaRPr>
          </a:p>
        </p:txBody>
      </p:sp>
      <p:sp>
        <p:nvSpPr>
          <p:cNvPr id="28678" name="Rectangle 17"/>
          <p:cNvSpPr>
            <a:spLocks noChangeArrowheads="1"/>
          </p:cNvSpPr>
          <p:nvPr/>
        </p:nvSpPr>
        <p:spPr bwMode="auto">
          <a:xfrm>
            <a:off x="457200" y="5105400"/>
            <a:ext cx="6934200" cy="430213"/>
          </a:xfrm>
          <a:prstGeom prst="rect">
            <a:avLst/>
          </a:prstGeom>
          <a:noFill/>
          <a:ln w="12700">
            <a:noFill/>
            <a:miter lim="800000"/>
            <a:headEnd/>
            <a:tailEnd/>
          </a:ln>
        </p:spPr>
        <p:txBody>
          <a:bodyPr>
            <a:spAutoFit/>
          </a:bodyPr>
          <a:lstStyle/>
          <a:p>
            <a:pPr eaLnBrk="1" hangingPunct="1">
              <a:spcBef>
                <a:spcPct val="20000"/>
              </a:spcBef>
              <a:buClr>
                <a:srgbClr val="FF0000"/>
              </a:buClr>
              <a:buFont typeface="Wingdings" pitchFamily="2" charset="2"/>
              <a:buNone/>
            </a:pPr>
            <a:r>
              <a:rPr lang="en-US" sz="2200">
                <a:solidFill>
                  <a:srgbClr val="C00000"/>
                </a:solidFill>
                <a:latin typeface="Calibri" pitchFamily="34" charset="0"/>
              </a:rPr>
              <a:t>Entry to record Cost of Goods Sold at the time of sale:</a:t>
            </a:r>
          </a:p>
        </p:txBody>
      </p:sp>
      <p:sp>
        <p:nvSpPr>
          <p:cNvPr id="28679" name="Slide Number Placeholder 10"/>
          <p:cNvSpPr>
            <a:spLocks noGrp="1"/>
          </p:cNvSpPr>
          <p:nvPr>
            <p:ph type="sldNum" sz="quarter" idx="14"/>
          </p:nvPr>
        </p:nvSpPr>
        <p:spPr>
          <a:noFill/>
        </p:spPr>
        <p:txBody>
          <a:bodyPr/>
          <a:lstStyle/>
          <a:p>
            <a:fld id="{51702ECE-0F2E-4463-B10C-73200C35F262}" type="slidenum">
              <a:rPr lang="en-US" smtClean="0"/>
              <a:pPr/>
              <a:t>20</a:t>
            </a:fld>
            <a:endParaRPr lang="en-US" smtClean="0"/>
          </a:p>
        </p:txBody>
      </p:sp>
      <p:sp>
        <p:nvSpPr>
          <p:cNvPr id="12" name="Footer Placeholder 11"/>
          <p:cNvSpPr>
            <a:spLocks noGrp="1"/>
          </p:cNvSpPr>
          <p:nvPr>
            <p:ph type="ftr" sz="quarter" idx="15"/>
          </p:nvPr>
        </p:nvSpPr>
        <p:spPr/>
        <p:txBody>
          <a:bodyPr/>
          <a:lstStyle/>
          <a:p>
            <a:pPr>
              <a:defRPr/>
            </a:pPr>
            <a:r>
              <a:rPr lang="en-US" smtClean="0"/>
              <a:t>Copyright John Wiley &amp; Sons Canada, Ltd.</a:t>
            </a:r>
            <a:endParaRPr lang="en-US"/>
          </a:p>
        </p:txBody>
      </p:sp>
      <p:pic>
        <p:nvPicPr>
          <p:cNvPr id="28681" name="Picture 19" descr="WIPAssembly_Ch4.jpg"/>
          <p:cNvPicPr>
            <a:picLocks noChangeAspect="1"/>
          </p:cNvPicPr>
          <p:nvPr/>
        </p:nvPicPr>
        <p:blipFill>
          <a:blip r:embed="rId2" cstate="print"/>
          <a:srcRect/>
          <a:stretch>
            <a:fillRect/>
          </a:stretch>
        </p:blipFill>
        <p:spPr bwMode="auto">
          <a:xfrm>
            <a:off x="0" y="2514600"/>
            <a:ext cx="9601200" cy="1057275"/>
          </a:xfrm>
          <a:prstGeom prst="rect">
            <a:avLst/>
          </a:prstGeom>
          <a:noFill/>
          <a:ln w="9525">
            <a:noFill/>
            <a:miter lim="800000"/>
            <a:headEnd/>
            <a:tailEnd/>
          </a:ln>
        </p:spPr>
      </p:pic>
      <p:sp>
        <p:nvSpPr>
          <p:cNvPr id="28682" name="Content Placeholder 20"/>
          <p:cNvSpPr>
            <a:spLocks noGrp="1"/>
          </p:cNvSpPr>
          <p:nvPr>
            <p:ph idx="13"/>
          </p:nvPr>
        </p:nvSpPr>
        <p:spPr/>
        <p:txBody>
          <a:bodyPr/>
          <a:lstStyle/>
          <a:p>
            <a:r>
              <a:rPr lang="en-CA" smtClean="0">
                <a:latin typeface="Arial" charset="0"/>
                <a:cs typeface="Arial" charset="0"/>
              </a:rPr>
              <a:t>4</a:t>
            </a:r>
          </a:p>
        </p:txBody>
      </p:sp>
      <p:pic>
        <p:nvPicPr>
          <p:cNvPr id="28683" name="Picture 21" descr="FinishedGoods_Ch4.jpg"/>
          <p:cNvPicPr>
            <a:picLocks noChangeAspect="1"/>
          </p:cNvPicPr>
          <p:nvPr/>
        </p:nvPicPr>
        <p:blipFill>
          <a:blip r:embed="rId3" cstate="print"/>
          <a:srcRect/>
          <a:stretch>
            <a:fillRect/>
          </a:stretch>
        </p:blipFill>
        <p:spPr bwMode="auto">
          <a:xfrm>
            <a:off x="0" y="4038600"/>
            <a:ext cx="9601200" cy="1106488"/>
          </a:xfrm>
          <a:prstGeom prst="rect">
            <a:avLst/>
          </a:prstGeom>
          <a:noFill/>
          <a:ln w="9525">
            <a:noFill/>
            <a:miter lim="800000"/>
            <a:headEnd/>
            <a:tailEnd/>
          </a:ln>
        </p:spPr>
      </p:pic>
      <p:pic>
        <p:nvPicPr>
          <p:cNvPr id="28684" name="Picture 22" descr="UnitsSold_Ch4.jpg"/>
          <p:cNvPicPr>
            <a:picLocks noChangeAspect="1"/>
          </p:cNvPicPr>
          <p:nvPr/>
        </p:nvPicPr>
        <p:blipFill>
          <a:blip r:embed="rId4" cstate="print"/>
          <a:srcRect/>
          <a:stretch>
            <a:fillRect/>
          </a:stretch>
        </p:blipFill>
        <p:spPr bwMode="auto">
          <a:xfrm>
            <a:off x="0" y="5562600"/>
            <a:ext cx="9601200" cy="1112838"/>
          </a:xfrm>
          <a:prstGeom prst="rect">
            <a:avLst/>
          </a:prstGeom>
          <a:noFill/>
          <a:ln w="9525">
            <a:noFill/>
            <a:miter lim="800000"/>
            <a:headEnd/>
            <a:tailEnd/>
          </a:ln>
        </p:spPr>
      </p:pic>
    </p:spTree>
  </p:cSld>
  <p:clrMapOvr>
    <a:masterClrMapping/>
  </p:clrMapOvr>
  <p:transition>
    <p:wipe dir="d"/>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9252" name="Rectangle 4"/>
          <p:cNvSpPr>
            <a:spLocks noChangeArrowheads="1"/>
          </p:cNvSpPr>
          <p:nvPr/>
        </p:nvSpPr>
        <p:spPr bwMode="auto">
          <a:xfrm>
            <a:off x="381000" y="609600"/>
            <a:ext cx="8642350" cy="838200"/>
          </a:xfrm>
          <a:prstGeom prst="rect">
            <a:avLst/>
          </a:prstGeom>
          <a:noFill/>
          <a:ln w="9525">
            <a:noFill/>
            <a:miter lim="800000"/>
            <a:headEnd/>
            <a:tailEnd/>
          </a:ln>
          <a:effectLst/>
        </p:spPr>
        <p:txBody>
          <a:bodyPr lIns="96644" tIns="48322" rIns="96644" bIns="48322" anchor="ctr"/>
          <a:lstStyle/>
          <a:p>
            <a:pPr algn="ctr" eaLnBrk="1" hangingPunct="1">
              <a:defRPr/>
            </a:pPr>
            <a:endParaRPr lang="en-CA" sz="3400">
              <a:effectLst>
                <a:outerShdw blurRad="38100" dist="38100" dir="2700000" algn="tl">
                  <a:srgbClr val="000000"/>
                </a:outerShdw>
              </a:effectLst>
            </a:endParaRPr>
          </a:p>
        </p:txBody>
      </p:sp>
      <p:sp>
        <p:nvSpPr>
          <p:cNvPr id="29699" name="Rectangle 6"/>
          <p:cNvSpPr>
            <a:spLocks noGrp="1" noChangeArrowheads="1"/>
          </p:cNvSpPr>
          <p:nvPr>
            <p:ph type="title"/>
          </p:nvPr>
        </p:nvSpPr>
        <p:spPr>
          <a:xfrm>
            <a:off x="1905000" y="0"/>
            <a:ext cx="6781800" cy="1524000"/>
          </a:xfrm>
        </p:spPr>
        <p:txBody>
          <a:bodyPr lIns="95139" tIns="49472" rIns="95139" bIns="49472" anchorCtr="0"/>
          <a:lstStyle/>
          <a:p>
            <a:pPr eaLnBrk="1" hangingPunct="1"/>
            <a:r>
              <a:rPr lang="en-US" smtClean="0">
                <a:latin typeface="Arial" charset="0"/>
                <a:cs typeface="Arial" charset="0"/>
              </a:rPr>
              <a:t>Let’s Review</a:t>
            </a:r>
            <a:endParaRPr lang="en-CA" smtClean="0">
              <a:latin typeface="Arial" charset="0"/>
              <a:cs typeface="Arial" charset="0"/>
            </a:endParaRPr>
          </a:p>
        </p:txBody>
      </p:sp>
      <p:sp>
        <p:nvSpPr>
          <p:cNvPr id="29700" name="Content Placeholder 5"/>
          <p:cNvSpPr>
            <a:spLocks noGrp="1"/>
          </p:cNvSpPr>
          <p:nvPr>
            <p:ph idx="13"/>
          </p:nvPr>
        </p:nvSpPr>
        <p:spPr/>
        <p:txBody>
          <a:bodyPr/>
          <a:lstStyle/>
          <a:p>
            <a:r>
              <a:rPr lang="en-US" smtClean="0">
                <a:latin typeface="Arial" charset="0"/>
                <a:cs typeface="Arial" charset="0"/>
              </a:rPr>
              <a:t>4</a:t>
            </a:r>
          </a:p>
        </p:txBody>
      </p:sp>
      <p:sp>
        <p:nvSpPr>
          <p:cNvPr id="29701" name="Rectangle 8"/>
          <p:cNvSpPr>
            <a:spLocks noChangeArrowheads="1"/>
          </p:cNvSpPr>
          <p:nvPr/>
        </p:nvSpPr>
        <p:spPr bwMode="auto">
          <a:xfrm>
            <a:off x="533400" y="1905000"/>
            <a:ext cx="8534400" cy="4724400"/>
          </a:xfrm>
          <a:prstGeom prst="rect">
            <a:avLst/>
          </a:prstGeom>
          <a:noFill/>
          <a:ln w="19050">
            <a:noFill/>
            <a:miter lim="800000"/>
            <a:headEnd/>
            <a:tailEnd/>
          </a:ln>
        </p:spPr>
        <p:txBody>
          <a:bodyPr lIns="96644" tIns="48322" rIns="96644" bIns="48322"/>
          <a:lstStyle/>
          <a:p>
            <a:pPr marL="647700" indent="-647700" defTabSz="966788" eaLnBrk="1" hangingPunct="1">
              <a:spcBef>
                <a:spcPct val="20000"/>
              </a:spcBef>
              <a:buClr>
                <a:srgbClr val="FF0000"/>
              </a:buClr>
              <a:buFont typeface="Wingdings" pitchFamily="2" charset="2"/>
              <a:buNone/>
            </a:pPr>
            <a:r>
              <a:rPr lang="en-US" sz="2700">
                <a:latin typeface="Calibri" pitchFamily="34" charset="0"/>
              </a:rPr>
              <a:t>	</a:t>
            </a:r>
            <a:r>
              <a:rPr lang="en-US" sz="2400">
                <a:latin typeface="Cambria" pitchFamily="18" charset="0"/>
              </a:rPr>
              <a:t>Which of the following items is </a:t>
            </a:r>
            <a:r>
              <a:rPr lang="en-US" sz="2400" i="1">
                <a:latin typeface="Cambria" pitchFamily="18" charset="0"/>
              </a:rPr>
              <a:t>not</a:t>
            </a:r>
            <a:r>
              <a:rPr lang="en-US" sz="2400">
                <a:latin typeface="Cambria" pitchFamily="18" charset="0"/>
              </a:rPr>
              <a:t> a characteristic of a process cost system?</a:t>
            </a:r>
          </a:p>
          <a:p>
            <a:pPr marL="1054100" lvl="1" indent="-571500" defTabSz="966788" eaLnBrk="1" hangingPunct="1">
              <a:spcBef>
                <a:spcPct val="90000"/>
              </a:spcBef>
              <a:buClr>
                <a:srgbClr val="C00000"/>
              </a:buClr>
              <a:buSzPct val="80000"/>
              <a:buFontTx/>
              <a:buAutoNum type="alphaLcPeriod"/>
            </a:pPr>
            <a:r>
              <a:rPr lang="en-US" sz="2400">
                <a:latin typeface="Cambria" pitchFamily="18" charset="0"/>
              </a:rPr>
              <a:t>Once production begins, it continues until the finished product emerges.    </a:t>
            </a:r>
          </a:p>
          <a:p>
            <a:pPr marL="1054100" lvl="1" indent="-571500" defTabSz="966788" eaLnBrk="1" hangingPunct="1">
              <a:spcBef>
                <a:spcPct val="50000"/>
              </a:spcBef>
              <a:buClr>
                <a:srgbClr val="C00000"/>
              </a:buClr>
              <a:buSzPct val="80000"/>
              <a:buFontTx/>
              <a:buAutoNum type="alphaLcPeriod"/>
            </a:pPr>
            <a:r>
              <a:rPr lang="en-US" sz="2400">
                <a:latin typeface="Cambria" pitchFamily="18" charset="0"/>
              </a:rPr>
              <a:t>The focus is on continually producing homogenous products.</a:t>
            </a:r>
          </a:p>
          <a:p>
            <a:pPr marL="1054100" lvl="1" indent="-571500" defTabSz="966788" eaLnBrk="1" hangingPunct="1">
              <a:spcBef>
                <a:spcPct val="50000"/>
              </a:spcBef>
              <a:buClr>
                <a:srgbClr val="C00000"/>
              </a:buClr>
              <a:buSzPct val="80000"/>
              <a:buFontTx/>
              <a:buAutoNum type="alphaLcPeriod"/>
            </a:pPr>
            <a:r>
              <a:rPr lang="en-US" sz="2400">
                <a:latin typeface="Cambria" pitchFamily="18" charset="0"/>
              </a:rPr>
              <a:t>When the finished product emerges, all units have precisely the same amount of materials, labour, and overhead.</a:t>
            </a:r>
          </a:p>
          <a:p>
            <a:pPr marL="1054100" lvl="1" indent="-571500" defTabSz="966788" eaLnBrk="1" hangingPunct="1">
              <a:spcBef>
                <a:spcPct val="50000"/>
              </a:spcBef>
              <a:buClr>
                <a:srgbClr val="C00000"/>
              </a:buClr>
              <a:buSzPct val="80000"/>
              <a:buFontTx/>
              <a:buAutoNum type="alphaLcPeriod"/>
            </a:pPr>
            <a:r>
              <a:rPr lang="en-US" sz="2400">
                <a:latin typeface="Cambria" pitchFamily="18" charset="0"/>
              </a:rPr>
              <a:t>The products produced are heterogeneous in nature.</a:t>
            </a:r>
          </a:p>
        </p:txBody>
      </p:sp>
      <p:sp>
        <p:nvSpPr>
          <p:cNvPr id="29702" name="Slide Number Placeholder 5"/>
          <p:cNvSpPr>
            <a:spLocks noGrp="1"/>
          </p:cNvSpPr>
          <p:nvPr>
            <p:ph type="sldNum" sz="quarter" idx="14"/>
          </p:nvPr>
        </p:nvSpPr>
        <p:spPr>
          <a:noFill/>
        </p:spPr>
        <p:txBody>
          <a:bodyPr/>
          <a:lstStyle/>
          <a:p>
            <a:fld id="{FF25FA57-981B-4686-96CA-5A77B9C3B001}" type="slidenum">
              <a:rPr lang="en-US" smtClean="0"/>
              <a:pPr/>
              <a:t>21</a:t>
            </a:fld>
            <a:endParaRPr lang="en-US" smtClean="0"/>
          </a:p>
        </p:txBody>
      </p:sp>
      <p:sp>
        <p:nvSpPr>
          <p:cNvPr id="7" name="Footer Placeholder 6"/>
          <p:cNvSpPr>
            <a:spLocks noGrp="1"/>
          </p:cNvSpPr>
          <p:nvPr>
            <p:ph type="ftr" sz="quarter" idx="15"/>
          </p:nvPr>
        </p:nvSpPr>
        <p:spPr/>
        <p:txBody>
          <a:bodyPr/>
          <a:lstStyle/>
          <a:p>
            <a:pPr>
              <a:defRPr/>
            </a:pPr>
            <a:r>
              <a:rPr lang="en-US" smtClean="0"/>
              <a:t>Copyright John Wiley &amp; Sons Canada, Ltd.</a:t>
            </a:r>
            <a:endParaRPr lang="en-US"/>
          </a:p>
        </p:txBody>
      </p:sp>
    </p:spTree>
  </p:cSld>
  <p:clrMapOvr>
    <a:masterClrMapping/>
  </p:clrMapOvr>
  <p:transition>
    <p:wipe dir="d"/>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3"/>
          <p:cNvSpPr>
            <a:spLocks noChangeArrowheads="1"/>
          </p:cNvSpPr>
          <p:nvPr/>
        </p:nvSpPr>
        <p:spPr bwMode="auto">
          <a:xfrm>
            <a:off x="533400" y="1905000"/>
            <a:ext cx="8534400" cy="4724400"/>
          </a:xfrm>
          <a:prstGeom prst="rect">
            <a:avLst/>
          </a:prstGeom>
          <a:noFill/>
          <a:ln w="19050">
            <a:noFill/>
            <a:miter lim="800000"/>
            <a:headEnd/>
            <a:tailEnd/>
          </a:ln>
        </p:spPr>
        <p:txBody>
          <a:bodyPr lIns="96644" tIns="48322" rIns="96644" bIns="48322"/>
          <a:lstStyle/>
          <a:p>
            <a:pPr marL="647700" indent="-647700" defTabSz="966788" eaLnBrk="1" hangingPunct="1">
              <a:spcBef>
                <a:spcPct val="20000"/>
              </a:spcBef>
              <a:buClr>
                <a:srgbClr val="FF0000"/>
              </a:buClr>
              <a:buFont typeface="Wingdings" pitchFamily="2" charset="2"/>
              <a:buNone/>
            </a:pPr>
            <a:r>
              <a:rPr lang="en-US" sz="2700">
                <a:solidFill>
                  <a:schemeClr val="bg2"/>
                </a:solidFill>
                <a:latin typeface="Calibri" pitchFamily="34" charset="0"/>
              </a:rPr>
              <a:t>	</a:t>
            </a:r>
            <a:r>
              <a:rPr lang="en-US" sz="2400">
                <a:latin typeface="Cambria" pitchFamily="18" charset="0"/>
              </a:rPr>
              <a:t>Which of the following items is </a:t>
            </a:r>
            <a:r>
              <a:rPr lang="en-US" sz="2400" i="1">
                <a:latin typeface="Cambria" pitchFamily="18" charset="0"/>
              </a:rPr>
              <a:t>not</a:t>
            </a:r>
            <a:r>
              <a:rPr lang="en-US" sz="2400">
                <a:latin typeface="Cambria" pitchFamily="18" charset="0"/>
              </a:rPr>
              <a:t> a characteristic of a process cost system?</a:t>
            </a:r>
          </a:p>
          <a:p>
            <a:pPr marL="1054100" lvl="1" indent="-571500" defTabSz="966788" eaLnBrk="1" hangingPunct="1">
              <a:spcBef>
                <a:spcPct val="90000"/>
              </a:spcBef>
              <a:buClr>
                <a:srgbClr val="C00000"/>
              </a:buClr>
              <a:buSzPct val="80000"/>
              <a:buFontTx/>
              <a:buAutoNum type="alphaLcPeriod"/>
            </a:pPr>
            <a:r>
              <a:rPr lang="en-US" sz="2400">
                <a:latin typeface="Cambria" pitchFamily="18" charset="0"/>
              </a:rPr>
              <a:t>Once production begins, it continues until the finished product emerges.    </a:t>
            </a:r>
          </a:p>
          <a:p>
            <a:pPr marL="1054100" lvl="1" indent="-571500" defTabSz="966788" eaLnBrk="1" hangingPunct="1">
              <a:spcBef>
                <a:spcPct val="50000"/>
              </a:spcBef>
              <a:buClr>
                <a:srgbClr val="C00000"/>
              </a:buClr>
              <a:buSzPct val="80000"/>
              <a:buFontTx/>
              <a:buAutoNum type="alphaLcPeriod"/>
            </a:pPr>
            <a:r>
              <a:rPr lang="en-US" sz="2400">
                <a:latin typeface="Cambria" pitchFamily="18" charset="0"/>
              </a:rPr>
              <a:t>The focus is on continually producing homogenous products.</a:t>
            </a:r>
          </a:p>
          <a:p>
            <a:pPr marL="1054100" lvl="1" indent="-571500" defTabSz="966788" eaLnBrk="1" hangingPunct="1">
              <a:spcBef>
                <a:spcPct val="50000"/>
              </a:spcBef>
              <a:buClr>
                <a:srgbClr val="C00000"/>
              </a:buClr>
              <a:buSzPct val="80000"/>
              <a:buFontTx/>
              <a:buAutoNum type="alphaLcPeriod"/>
            </a:pPr>
            <a:r>
              <a:rPr lang="en-US" sz="2400">
                <a:latin typeface="Cambria" pitchFamily="18" charset="0"/>
              </a:rPr>
              <a:t>When the finished product emerges, all units have precisely the same amount of materials, labour, and overhead.</a:t>
            </a:r>
          </a:p>
          <a:p>
            <a:pPr marL="1054100" lvl="1" indent="-571500" defTabSz="966788" eaLnBrk="1" hangingPunct="1">
              <a:spcBef>
                <a:spcPct val="50000"/>
              </a:spcBef>
              <a:buClr>
                <a:srgbClr val="C00000"/>
              </a:buClr>
              <a:buSzPct val="80000"/>
              <a:buFontTx/>
              <a:buAutoNum type="alphaLcPeriod"/>
            </a:pPr>
            <a:r>
              <a:rPr lang="en-US" sz="2400">
                <a:solidFill>
                  <a:srgbClr val="C00000"/>
                </a:solidFill>
                <a:latin typeface="Cambria" pitchFamily="18" charset="0"/>
              </a:rPr>
              <a:t>The products produced are heterogeneous in nature.</a:t>
            </a:r>
          </a:p>
        </p:txBody>
      </p:sp>
      <p:sp>
        <p:nvSpPr>
          <p:cNvPr id="30723" name="Rectangle 4"/>
          <p:cNvSpPr>
            <a:spLocks noChangeArrowheads="1"/>
          </p:cNvSpPr>
          <p:nvPr/>
        </p:nvSpPr>
        <p:spPr bwMode="auto">
          <a:xfrm>
            <a:off x="979488" y="381000"/>
            <a:ext cx="8240712" cy="712788"/>
          </a:xfrm>
          <a:prstGeom prst="rect">
            <a:avLst/>
          </a:prstGeom>
          <a:noFill/>
          <a:ln w="9525" algn="ctr">
            <a:noFill/>
            <a:miter lim="800000"/>
            <a:headEnd/>
            <a:tailEnd/>
          </a:ln>
        </p:spPr>
        <p:txBody>
          <a:bodyPr lIns="96661" tIns="48331" rIns="96661" bIns="48331" anchor="b">
            <a:spAutoFit/>
          </a:bodyPr>
          <a:lstStyle/>
          <a:p>
            <a:pPr algn="ctr" defTabSz="966788" eaLnBrk="1" hangingPunct="1"/>
            <a:r>
              <a:rPr lang="en-US" sz="4000">
                <a:solidFill>
                  <a:schemeClr val="bg1"/>
                </a:solidFill>
                <a:cs typeface="Arial" charset="0"/>
              </a:rPr>
              <a:t>Let’s Review: </a:t>
            </a:r>
            <a:r>
              <a:rPr lang="en-US" sz="4000">
                <a:solidFill>
                  <a:srgbClr val="FF0000"/>
                </a:solidFill>
                <a:cs typeface="Arial" charset="0"/>
              </a:rPr>
              <a:t>Solution</a:t>
            </a:r>
            <a:endParaRPr lang="en-CA" sz="4000">
              <a:solidFill>
                <a:srgbClr val="FF0000"/>
              </a:solidFill>
              <a:cs typeface="Arial" charset="0"/>
            </a:endParaRPr>
          </a:p>
        </p:txBody>
      </p:sp>
      <p:sp>
        <p:nvSpPr>
          <p:cNvPr id="30724" name="Content Placeholder 5"/>
          <p:cNvSpPr>
            <a:spLocks noGrp="1"/>
          </p:cNvSpPr>
          <p:nvPr>
            <p:ph idx="13"/>
          </p:nvPr>
        </p:nvSpPr>
        <p:spPr/>
        <p:txBody>
          <a:bodyPr/>
          <a:lstStyle/>
          <a:p>
            <a:r>
              <a:rPr lang="en-US" smtClean="0">
                <a:latin typeface="Arial" charset="0"/>
                <a:cs typeface="Arial" charset="0"/>
              </a:rPr>
              <a:t>4</a:t>
            </a:r>
          </a:p>
        </p:txBody>
      </p:sp>
      <p:sp>
        <p:nvSpPr>
          <p:cNvPr id="30725" name="Slide Number Placeholder 4"/>
          <p:cNvSpPr>
            <a:spLocks noGrp="1"/>
          </p:cNvSpPr>
          <p:nvPr>
            <p:ph type="sldNum" sz="quarter" idx="14"/>
          </p:nvPr>
        </p:nvSpPr>
        <p:spPr>
          <a:noFill/>
        </p:spPr>
        <p:txBody>
          <a:bodyPr/>
          <a:lstStyle/>
          <a:p>
            <a:fld id="{DED88E88-2231-4277-9868-E7CA69BBA7EA}" type="slidenum">
              <a:rPr lang="en-US" smtClean="0"/>
              <a:pPr/>
              <a:t>22</a:t>
            </a:fld>
            <a:endParaRPr lang="en-US" smtClean="0"/>
          </a:p>
        </p:txBody>
      </p:sp>
      <p:sp>
        <p:nvSpPr>
          <p:cNvPr id="6" name="Footer Placeholder 5"/>
          <p:cNvSpPr>
            <a:spLocks noGrp="1"/>
          </p:cNvSpPr>
          <p:nvPr>
            <p:ph type="ftr" sz="quarter" idx="15"/>
          </p:nvPr>
        </p:nvSpPr>
        <p:spPr/>
        <p:txBody>
          <a:bodyPr/>
          <a:lstStyle/>
          <a:p>
            <a:pPr>
              <a:defRPr/>
            </a:pPr>
            <a:r>
              <a:rPr lang="en-US" smtClean="0"/>
              <a:t>Copyright John Wiley &amp; Sons Canada, Ltd.</a:t>
            </a:r>
            <a:endParaRPr lang="en-US"/>
          </a:p>
        </p:txBody>
      </p:sp>
    </p:spTree>
  </p:cSld>
  <p:clrMapOvr>
    <a:masterClrMapping/>
  </p:clrMapOvr>
  <p:transition>
    <p:wipe dir="d"/>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noChangeArrowheads="1"/>
          </p:cNvSpPr>
          <p:nvPr>
            <p:ph type="title"/>
          </p:nvPr>
        </p:nvSpPr>
        <p:spPr/>
        <p:txBody>
          <a:bodyPr lIns="95139" tIns="49472" rIns="95139" bIns="49472" anchorCtr="0"/>
          <a:lstStyle/>
          <a:p>
            <a:pPr eaLnBrk="1" hangingPunct="1"/>
            <a:r>
              <a:rPr lang="en-US" smtClean="0">
                <a:latin typeface="Arial" charset="0"/>
                <a:cs typeface="Arial" charset="0"/>
              </a:rPr>
              <a:t>Equivalent Units</a:t>
            </a:r>
          </a:p>
        </p:txBody>
      </p:sp>
      <p:sp>
        <p:nvSpPr>
          <p:cNvPr id="31747" name="Rectangle 3"/>
          <p:cNvSpPr>
            <a:spLocks noGrp="1" noChangeArrowheads="1"/>
          </p:cNvSpPr>
          <p:nvPr>
            <p:ph idx="1"/>
          </p:nvPr>
        </p:nvSpPr>
        <p:spPr>
          <a:xfrm>
            <a:off x="304800" y="2286000"/>
            <a:ext cx="9067800" cy="4248150"/>
          </a:xfrm>
        </p:spPr>
        <p:txBody>
          <a:bodyPr lIns="0" tIns="0" rIns="0" bIns="0"/>
          <a:lstStyle/>
          <a:p>
            <a:pPr eaLnBrk="1" hangingPunct="1">
              <a:buClr>
                <a:srgbClr val="C00000"/>
              </a:buClr>
            </a:pPr>
            <a:r>
              <a:rPr lang="en-US" altLang="en-US" sz="2800" smtClean="0"/>
              <a:t>A measure of the work done during the period, expressed in fully completed units</a:t>
            </a:r>
          </a:p>
          <a:p>
            <a:pPr eaLnBrk="1" hangingPunct="1">
              <a:buClr>
                <a:srgbClr val="C00000"/>
              </a:buClr>
              <a:buFont typeface="Wingdings" pitchFamily="2" charset="2"/>
              <a:buNone/>
            </a:pPr>
            <a:endParaRPr lang="en-US" altLang="en-US" sz="2800" smtClean="0"/>
          </a:p>
          <a:p>
            <a:pPr eaLnBrk="1" hangingPunct="1">
              <a:buClr>
                <a:srgbClr val="C00000"/>
              </a:buClr>
            </a:pPr>
            <a:r>
              <a:rPr lang="en-US" altLang="en-US" sz="2800" smtClean="0"/>
              <a:t>Used to determine the cost per unit of the completed product</a:t>
            </a:r>
            <a:endParaRPr lang="en-US" sz="2800" smtClean="0"/>
          </a:p>
        </p:txBody>
      </p:sp>
      <p:sp>
        <p:nvSpPr>
          <p:cNvPr id="31748" name="Content Placeholder 3"/>
          <p:cNvSpPr>
            <a:spLocks noGrp="1"/>
          </p:cNvSpPr>
          <p:nvPr>
            <p:ph idx="13"/>
          </p:nvPr>
        </p:nvSpPr>
        <p:spPr/>
        <p:txBody>
          <a:bodyPr/>
          <a:lstStyle/>
          <a:p>
            <a:r>
              <a:rPr lang="en-US" smtClean="0">
                <a:latin typeface="Arial" charset="0"/>
                <a:cs typeface="Arial" charset="0"/>
              </a:rPr>
              <a:t>4</a:t>
            </a:r>
          </a:p>
        </p:txBody>
      </p:sp>
      <p:sp>
        <p:nvSpPr>
          <p:cNvPr id="31749" name="Slide Number Placeholder 4"/>
          <p:cNvSpPr>
            <a:spLocks noGrp="1"/>
          </p:cNvSpPr>
          <p:nvPr>
            <p:ph type="sldNum" sz="quarter" idx="14"/>
          </p:nvPr>
        </p:nvSpPr>
        <p:spPr>
          <a:noFill/>
        </p:spPr>
        <p:txBody>
          <a:bodyPr/>
          <a:lstStyle/>
          <a:p>
            <a:fld id="{1479BE30-A0D0-419F-950B-B2844E613EF8}" type="slidenum">
              <a:rPr lang="en-US" smtClean="0"/>
              <a:pPr/>
              <a:t>23</a:t>
            </a:fld>
            <a:endParaRPr lang="en-US" smtClean="0"/>
          </a:p>
        </p:txBody>
      </p:sp>
      <p:sp>
        <p:nvSpPr>
          <p:cNvPr id="6" name="Footer Placeholder 5"/>
          <p:cNvSpPr>
            <a:spLocks noGrp="1"/>
          </p:cNvSpPr>
          <p:nvPr>
            <p:ph type="ftr" sz="quarter" idx="15"/>
          </p:nvPr>
        </p:nvSpPr>
        <p:spPr/>
        <p:txBody>
          <a:bodyPr/>
          <a:lstStyle/>
          <a:p>
            <a:pPr>
              <a:defRPr/>
            </a:pPr>
            <a:r>
              <a:rPr lang="en-US" smtClean="0"/>
              <a:t>Copyright John Wiley &amp; Sons Canada, Ltd.</a:t>
            </a:r>
            <a:endParaRPr lang="en-US"/>
          </a:p>
        </p:txBody>
      </p:sp>
    </p:spTree>
  </p:cSld>
  <p:clrMapOvr>
    <a:masterClrMapping/>
  </p:clrMapOvr>
  <p:transition>
    <p:wipe dir="d"/>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11" descr="Student_Ch4.jpg"/>
          <p:cNvPicPr>
            <a:picLocks noChangeAspect="1"/>
          </p:cNvPicPr>
          <p:nvPr/>
        </p:nvPicPr>
        <p:blipFill>
          <a:blip r:embed="rId2" cstate="print"/>
          <a:srcRect/>
          <a:stretch>
            <a:fillRect/>
          </a:stretch>
        </p:blipFill>
        <p:spPr bwMode="auto">
          <a:xfrm>
            <a:off x="0" y="4191000"/>
            <a:ext cx="9601200" cy="1757363"/>
          </a:xfrm>
          <a:prstGeom prst="rect">
            <a:avLst/>
          </a:prstGeom>
          <a:noFill/>
          <a:ln w="9525">
            <a:noFill/>
            <a:miter lim="800000"/>
            <a:headEnd/>
            <a:tailEnd/>
          </a:ln>
        </p:spPr>
      </p:pic>
      <p:sp>
        <p:nvSpPr>
          <p:cNvPr id="32771" name="Rectangle 4"/>
          <p:cNvSpPr>
            <a:spLocks noChangeArrowheads="1"/>
          </p:cNvSpPr>
          <p:nvPr/>
        </p:nvSpPr>
        <p:spPr bwMode="auto">
          <a:xfrm>
            <a:off x="457200" y="228600"/>
            <a:ext cx="8839200" cy="1252538"/>
          </a:xfrm>
          <a:prstGeom prst="rect">
            <a:avLst/>
          </a:prstGeom>
          <a:noFill/>
          <a:ln w="9525" algn="ctr">
            <a:noFill/>
            <a:miter lim="800000"/>
            <a:headEnd/>
            <a:tailEnd/>
          </a:ln>
        </p:spPr>
        <p:txBody>
          <a:bodyPr lIns="96661" tIns="48331" rIns="96661" bIns="48331" anchor="b">
            <a:spAutoFit/>
          </a:bodyPr>
          <a:lstStyle/>
          <a:p>
            <a:pPr algn="ctr" defTabSz="966788" eaLnBrk="1" hangingPunct="1"/>
            <a:r>
              <a:rPr lang="en-US" sz="4000">
                <a:solidFill>
                  <a:schemeClr val="bg1"/>
                </a:solidFill>
                <a:cs typeface="Arial" charset="0"/>
              </a:rPr>
              <a:t>Equivalent Units</a:t>
            </a:r>
            <a:r>
              <a:rPr lang="en-US" sz="3600">
                <a:solidFill>
                  <a:schemeClr val="bg1"/>
                </a:solidFill>
                <a:cs typeface="Arial" charset="0"/>
              </a:rPr>
              <a:t/>
            </a:r>
            <a:br>
              <a:rPr lang="en-US" sz="3600">
                <a:solidFill>
                  <a:schemeClr val="bg1"/>
                </a:solidFill>
                <a:cs typeface="Arial" charset="0"/>
              </a:rPr>
            </a:br>
            <a:r>
              <a:rPr lang="en-US" altLang="en-US" sz="3200">
                <a:solidFill>
                  <a:srgbClr val="FF0000"/>
                </a:solidFill>
                <a:cs typeface="Arial" charset="0"/>
              </a:rPr>
              <a:t>Example </a:t>
            </a:r>
            <a:endParaRPr lang="en-US" sz="3200">
              <a:solidFill>
                <a:srgbClr val="FF0000"/>
              </a:solidFill>
              <a:cs typeface="Arial" charset="0"/>
            </a:endParaRPr>
          </a:p>
        </p:txBody>
      </p:sp>
      <p:sp>
        <p:nvSpPr>
          <p:cNvPr id="32772" name="Rectangle 16"/>
          <p:cNvSpPr>
            <a:spLocks noChangeArrowheads="1"/>
          </p:cNvSpPr>
          <p:nvPr/>
        </p:nvSpPr>
        <p:spPr bwMode="auto">
          <a:xfrm>
            <a:off x="457200" y="1752600"/>
            <a:ext cx="8686800" cy="2695575"/>
          </a:xfrm>
          <a:prstGeom prst="rect">
            <a:avLst/>
          </a:prstGeom>
          <a:noFill/>
          <a:ln w="12700">
            <a:noFill/>
            <a:miter lim="800000"/>
            <a:headEnd/>
            <a:tailEnd/>
          </a:ln>
        </p:spPr>
        <p:txBody>
          <a:bodyPr lIns="91432" tIns="45716" rIns="91432" bIns="45716">
            <a:spAutoFit/>
          </a:bodyPr>
          <a:lstStyle/>
          <a:p>
            <a:pPr eaLnBrk="1" hangingPunct="1">
              <a:lnSpc>
                <a:spcPct val="90000"/>
              </a:lnSpc>
              <a:spcBef>
                <a:spcPct val="20000"/>
              </a:spcBef>
              <a:buClr>
                <a:srgbClr val="FF0000"/>
              </a:buClr>
              <a:buFont typeface="Wingdings" pitchFamily="2" charset="2"/>
              <a:buNone/>
            </a:pPr>
            <a:r>
              <a:rPr lang="en-US" sz="2600">
                <a:latin typeface="Cambria" pitchFamily="18" charset="0"/>
              </a:rPr>
              <a:t>Calculate the cost of instruction at XYZ college per full-time equivalent student based on the following information:</a:t>
            </a:r>
          </a:p>
          <a:p>
            <a:pPr marL="739775" lvl="1" indent="-282575" eaLnBrk="1" hangingPunct="1">
              <a:lnSpc>
                <a:spcPct val="90000"/>
              </a:lnSpc>
              <a:spcBef>
                <a:spcPct val="20000"/>
              </a:spcBef>
              <a:buClr>
                <a:srgbClr val="C00000"/>
              </a:buClr>
              <a:buFont typeface="Arial" charset="0"/>
              <a:buChar char="•"/>
            </a:pPr>
            <a:r>
              <a:rPr lang="en-US" sz="2400">
                <a:solidFill>
                  <a:srgbClr val="002060"/>
                </a:solidFill>
                <a:latin typeface="Cambria" pitchFamily="18" charset="0"/>
              </a:rPr>
              <a:t>Total cost of instruction is $9,000,000 </a:t>
            </a:r>
          </a:p>
          <a:p>
            <a:pPr marL="739775" lvl="1" indent="-282575" eaLnBrk="1" hangingPunct="1">
              <a:lnSpc>
                <a:spcPct val="90000"/>
              </a:lnSpc>
              <a:spcBef>
                <a:spcPct val="20000"/>
              </a:spcBef>
              <a:buClr>
                <a:srgbClr val="C00000"/>
              </a:buClr>
              <a:buFont typeface="Arial" charset="0"/>
              <a:buChar char="•"/>
            </a:pPr>
            <a:r>
              <a:rPr lang="en-US" sz="2400">
                <a:solidFill>
                  <a:srgbClr val="002060"/>
                </a:solidFill>
                <a:latin typeface="Cambria" pitchFamily="18" charset="0"/>
              </a:rPr>
              <a:t>Student population consists of 900 full-time and 1,000 part-time students</a:t>
            </a:r>
          </a:p>
          <a:p>
            <a:pPr marL="739775" lvl="1" indent="-282575" eaLnBrk="1" hangingPunct="1">
              <a:lnSpc>
                <a:spcPct val="90000"/>
              </a:lnSpc>
              <a:spcBef>
                <a:spcPct val="20000"/>
              </a:spcBef>
              <a:buClr>
                <a:srgbClr val="C00000"/>
              </a:buClr>
              <a:buFont typeface="Arial" charset="0"/>
              <a:buChar char="•"/>
            </a:pPr>
            <a:r>
              <a:rPr lang="en-US" sz="2400">
                <a:solidFill>
                  <a:srgbClr val="002060"/>
                </a:solidFill>
                <a:latin typeface="Cambria" pitchFamily="18" charset="0"/>
              </a:rPr>
              <a:t>Part-time students take 60% of the classes of a full-time student </a:t>
            </a:r>
          </a:p>
        </p:txBody>
      </p:sp>
      <p:sp>
        <p:nvSpPr>
          <p:cNvPr id="32773" name="Rectangle 17"/>
          <p:cNvSpPr>
            <a:spLocks noChangeArrowheads="1"/>
          </p:cNvSpPr>
          <p:nvPr/>
        </p:nvSpPr>
        <p:spPr bwMode="auto">
          <a:xfrm>
            <a:off x="457200" y="5867400"/>
            <a:ext cx="8686800" cy="836613"/>
          </a:xfrm>
          <a:prstGeom prst="rect">
            <a:avLst/>
          </a:prstGeom>
          <a:noFill/>
          <a:ln w="31750" algn="ctr">
            <a:noFill/>
            <a:miter lim="800000"/>
            <a:headEnd/>
            <a:tailEnd/>
          </a:ln>
        </p:spPr>
        <p:txBody>
          <a:bodyPr lIns="96661" tIns="48331" rIns="96661" bIns="48331" anchor="b">
            <a:spAutoFit/>
          </a:bodyPr>
          <a:lstStyle/>
          <a:p>
            <a:pPr algn="ctr" defTabSz="966788" eaLnBrk="1" hangingPunct="1"/>
            <a:r>
              <a:rPr lang="en-US" sz="2400" b="1">
                <a:solidFill>
                  <a:srgbClr val="C00000"/>
                </a:solidFill>
                <a:latin typeface="Calibri" pitchFamily="34" charset="0"/>
              </a:rPr>
              <a:t>Cost of instruction  </a:t>
            </a:r>
            <a:r>
              <a:rPr lang="en-US" sz="2400" b="1" i="1">
                <a:solidFill>
                  <a:srgbClr val="C00000"/>
                </a:solidFill>
                <a:latin typeface="Calibri" pitchFamily="34" charset="0"/>
              </a:rPr>
              <a:t>per full-time equivalent student</a:t>
            </a:r>
            <a:endParaRPr lang="en-US" sz="2400" b="1">
              <a:solidFill>
                <a:srgbClr val="C00000"/>
              </a:solidFill>
              <a:latin typeface="Calibri" pitchFamily="34" charset="0"/>
            </a:endParaRPr>
          </a:p>
          <a:p>
            <a:pPr algn="ctr" defTabSz="966788" eaLnBrk="1" hangingPunct="1"/>
            <a:r>
              <a:rPr lang="en-US" sz="2400" b="1">
                <a:solidFill>
                  <a:srgbClr val="C00000"/>
                </a:solidFill>
                <a:latin typeface="Calibri" pitchFamily="34" charset="0"/>
              </a:rPr>
              <a:t>$9,000,000 / 1,500 =  $6,000</a:t>
            </a:r>
          </a:p>
        </p:txBody>
      </p:sp>
      <p:sp>
        <p:nvSpPr>
          <p:cNvPr id="32774" name="Content Placeholder 10"/>
          <p:cNvSpPr>
            <a:spLocks noGrp="1"/>
          </p:cNvSpPr>
          <p:nvPr>
            <p:ph idx="13"/>
          </p:nvPr>
        </p:nvSpPr>
        <p:spPr/>
        <p:txBody>
          <a:bodyPr/>
          <a:lstStyle/>
          <a:p>
            <a:r>
              <a:rPr lang="en-US" smtClean="0">
                <a:latin typeface="Arial" charset="0"/>
                <a:cs typeface="Arial" charset="0"/>
              </a:rPr>
              <a:t>4</a:t>
            </a:r>
          </a:p>
        </p:txBody>
      </p:sp>
      <p:sp>
        <p:nvSpPr>
          <p:cNvPr id="32775" name="Slide Number Placeholder 9"/>
          <p:cNvSpPr>
            <a:spLocks noGrp="1"/>
          </p:cNvSpPr>
          <p:nvPr>
            <p:ph type="sldNum" sz="quarter" idx="14"/>
          </p:nvPr>
        </p:nvSpPr>
        <p:spPr>
          <a:noFill/>
        </p:spPr>
        <p:txBody>
          <a:bodyPr/>
          <a:lstStyle/>
          <a:p>
            <a:fld id="{20E84775-6227-452F-970E-78F3628246C5}" type="slidenum">
              <a:rPr lang="en-US" smtClean="0"/>
              <a:pPr/>
              <a:t>24</a:t>
            </a:fld>
            <a:endParaRPr lang="en-US" smtClean="0"/>
          </a:p>
        </p:txBody>
      </p:sp>
      <p:sp>
        <p:nvSpPr>
          <p:cNvPr id="11" name="Footer Placeholder 10"/>
          <p:cNvSpPr>
            <a:spLocks noGrp="1"/>
          </p:cNvSpPr>
          <p:nvPr>
            <p:ph type="ftr" sz="quarter" idx="15"/>
          </p:nvPr>
        </p:nvSpPr>
        <p:spPr/>
        <p:txBody>
          <a:bodyPr/>
          <a:lstStyle/>
          <a:p>
            <a:pPr>
              <a:defRPr/>
            </a:pPr>
            <a:r>
              <a:rPr lang="en-US" smtClean="0"/>
              <a:t>Copyright John Wiley &amp; Sons Canada, Ltd.</a:t>
            </a:r>
            <a:endParaRPr lang="en-US"/>
          </a:p>
        </p:txBody>
      </p:sp>
    </p:spTree>
  </p:cSld>
  <p:clrMapOvr>
    <a:masterClrMapping/>
  </p:clrMapOvr>
  <p:transition>
    <p:wipe dir="d"/>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ChangeArrowheads="1"/>
          </p:cNvSpPr>
          <p:nvPr>
            <p:ph type="title"/>
          </p:nvPr>
        </p:nvSpPr>
        <p:spPr/>
        <p:txBody>
          <a:bodyPr lIns="95139" tIns="49472" rIns="95139" bIns="49472" anchorCtr="0"/>
          <a:lstStyle/>
          <a:p>
            <a:pPr eaLnBrk="1" hangingPunct="1"/>
            <a:r>
              <a:rPr lang="en-US" smtClean="0">
                <a:latin typeface="Arial" charset="0"/>
                <a:cs typeface="Arial" charset="0"/>
              </a:rPr>
              <a:t>Equivalent Units</a:t>
            </a:r>
            <a:br>
              <a:rPr lang="en-US" smtClean="0">
                <a:latin typeface="Arial" charset="0"/>
                <a:cs typeface="Arial" charset="0"/>
              </a:rPr>
            </a:br>
            <a:r>
              <a:rPr lang="en-US" sz="3200" smtClean="0">
                <a:solidFill>
                  <a:srgbClr val="FF0000"/>
                </a:solidFill>
                <a:latin typeface="Arial" charset="0"/>
                <a:cs typeface="Arial" charset="0"/>
              </a:rPr>
              <a:t>Weighted-Average</a:t>
            </a:r>
            <a:r>
              <a:rPr lang="en-US" sz="3200" u="sng" smtClean="0">
                <a:solidFill>
                  <a:srgbClr val="FF0000"/>
                </a:solidFill>
                <a:latin typeface="Arial" charset="0"/>
                <a:cs typeface="Arial" charset="0"/>
              </a:rPr>
              <a:t> </a:t>
            </a:r>
            <a:r>
              <a:rPr lang="en-US" sz="3200" smtClean="0">
                <a:solidFill>
                  <a:srgbClr val="FF0000"/>
                </a:solidFill>
                <a:latin typeface="Arial" charset="0"/>
                <a:cs typeface="Arial" charset="0"/>
              </a:rPr>
              <a:t>Method</a:t>
            </a:r>
          </a:p>
        </p:txBody>
      </p:sp>
      <p:sp>
        <p:nvSpPr>
          <p:cNvPr id="33795" name="Rectangle 3"/>
          <p:cNvSpPr>
            <a:spLocks noGrp="1" noChangeArrowheads="1"/>
          </p:cNvSpPr>
          <p:nvPr>
            <p:ph idx="1"/>
          </p:nvPr>
        </p:nvSpPr>
        <p:spPr>
          <a:xfrm>
            <a:off x="304800" y="1905000"/>
            <a:ext cx="9067800" cy="4629150"/>
          </a:xfrm>
        </p:spPr>
        <p:txBody>
          <a:bodyPr lIns="0" tIns="0" rIns="0" bIns="0"/>
          <a:lstStyle/>
          <a:p>
            <a:pPr eaLnBrk="1" hangingPunct="1">
              <a:buClr>
                <a:srgbClr val="C00000"/>
              </a:buClr>
            </a:pPr>
            <a:r>
              <a:rPr lang="en-US" sz="2800" smtClean="0"/>
              <a:t>Considers the degree of completion (weighting) of units completed and transferred out and units in ending work in process</a:t>
            </a:r>
          </a:p>
          <a:p>
            <a:pPr eaLnBrk="1" hangingPunct="1">
              <a:buClr>
                <a:srgbClr val="C00000"/>
              </a:buClr>
            </a:pPr>
            <a:r>
              <a:rPr lang="en-US" sz="2800" smtClean="0"/>
              <a:t>Most widely used method</a:t>
            </a:r>
          </a:p>
          <a:p>
            <a:pPr eaLnBrk="1" hangingPunct="1">
              <a:buClr>
                <a:srgbClr val="C00000"/>
              </a:buClr>
            </a:pPr>
            <a:r>
              <a:rPr lang="en-US" sz="2800" smtClean="0"/>
              <a:t>Beginning work in process </a:t>
            </a:r>
            <a:r>
              <a:rPr lang="en-US" sz="2800" smtClean="0">
                <a:solidFill>
                  <a:srgbClr val="C00000"/>
                </a:solidFill>
              </a:rPr>
              <a:t>not</a:t>
            </a:r>
            <a:r>
              <a:rPr lang="en-US" sz="2800" smtClean="0"/>
              <a:t> part of calculation of equivalent units</a:t>
            </a:r>
          </a:p>
        </p:txBody>
      </p:sp>
      <p:sp>
        <p:nvSpPr>
          <p:cNvPr id="33796" name="Content Placeholder 8"/>
          <p:cNvSpPr>
            <a:spLocks noGrp="1"/>
          </p:cNvSpPr>
          <p:nvPr>
            <p:ph idx="13"/>
          </p:nvPr>
        </p:nvSpPr>
        <p:spPr/>
        <p:txBody>
          <a:bodyPr/>
          <a:lstStyle/>
          <a:p>
            <a:r>
              <a:rPr lang="en-US" smtClean="0">
                <a:latin typeface="Arial" charset="0"/>
                <a:cs typeface="Arial" charset="0"/>
              </a:rPr>
              <a:t>4</a:t>
            </a:r>
          </a:p>
        </p:txBody>
      </p:sp>
      <p:sp>
        <p:nvSpPr>
          <p:cNvPr id="33797" name="Rectangle 5"/>
          <p:cNvSpPr>
            <a:spLocks noChangeArrowheads="1"/>
          </p:cNvSpPr>
          <p:nvPr/>
        </p:nvSpPr>
        <p:spPr bwMode="auto">
          <a:xfrm>
            <a:off x="990600" y="5410200"/>
            <a:ext cx="6657975" cy="504825"/>
          </a:xfrm>
          <a:prstGeom prst="rect">
            <a:avLst/>
          </a:prstGeom>
          <a:noFill/>
          <a:ln w="12700">
            <a:noFill/>
            <a:miter lim="800000"/>
            <a:headEnd/>
            <a:tailEnd/>
          </a:ln>
        </p:spPr>
        <p:txBody>
          <a:bodyPr lIns="90472" tIns="44442" rIns="90472" bIns="44442">
            <a:spAutoFit/>
          </a:bodyPr>
          <a:lstStyle/>
          <a:p>
            <a:pPr>
              <a:spcBef>
                <a:spcPct val="50000"/>
              </a:spcBef>
            </a:pPr>
            <a:r>
              <a:rPr lang="en-US" sz="2700" b="1"/>
              <a:t>                                                         </a:t>
            </a:r>
          </a:p>
        </p:txBody>
      </p:sp>
      <p:sp>
        <p:nvSpPr>
          <p:cNvPr id="33798" name="Slide Number Placeholder 9"/>
          <p:cNvSpPr>
            <a:spLocks noGrp="1"/>
          </p:cNvSpPr>
          <p:nvPr>
            <p:ph type="sldNum" sz="quarter" idx="14"/>
          </p:nvPr>
        </p:nvSpPr>
        <p:spPr>
          <a:noFill/>
        </p:spPr>
        <p:txBody>
          <a:bodyPr/>
          <a:lstStyle/>
          <a:p>
            <a:fld id="{2D542433-758D-403F-8881-25AE368788F5}" type="slidenum">
              <a:rPr lang="en-US" smtClean="0"/>
              <a:pPr/>
              <a:t>25</a:t>
            </a:fld>
            <a:endParaRPr lang="en-US" smtClean="0"/>
          </a:p>
        </p:txBody>
      </p:sp>
      <p:sp>
        <p:nvSpPr>
          <p:cNvPr id="11" name="Footer Placeholder 10"/>
          <p:cNvSpPr>
            <a:spLocks noGrp="1"/>
          </p:cNvSpPr>
          <p:nvPr>
            <p:ph type="ftr" sz="quarter" idx="15"/>
          </p:nvPr>
        </p:nvSpPr>
        <p:spPr/>
        <p:txBody>
          <a:bodyPr/>
          <a:lstStyle/>
          <a:p>
            <a:pPr>
              <a:defRPr/>
            </a:pPr>
            <a:r>
              <a:rPr lang="en-US" smtClean="0"/>
              <a:t>Copyright John Wiley &amp; Sons Canada, Ltd.</a:t>
            </a:r>
            <a:endParaRPr lang="en-US"/>
          </a:p>
        </p:txBody>
      </p:sp>
      <p:pic>
        <p:nvPicPr>
          <p:cNvPr id="33800" name="Picture 11" descr="UnitsCompleted_Ch4.jpg"/>
          <p:cNvPicPr>
            <a:picLocks noChangeAspect="1"/>
          </p:cNvPicPr>
          <p:nvPr/>
        </p:nvPicPr>
        <p:blipFill>
          <a:blip r:embed="rId2" cstate="print"/>
          <a:srcRect/>
          <a:stretch>
            <a:fillRect/>
          </a:stretch>
        </p:blipFill>
        <p:spPr bwMode="auto">
          <a:xfrm>
            <a:off x="0" y="4876800"/>
            <a:ext cx="9601200" cy="1384300"/>
          </a:xfrm>
          <a:prstGeom prst="rect">
            <a:avLst/>
          </a:prstGeom>
          <a:noFill/>
          <a:ln w="9525">
            <a:noFill/>
            <a:miter lim="800000"/>
            <a:headEnd/>
            <a:tailEnd/>
          </a:ln>
        </p:spPr>
      </p:pic>
    </p:spTree>
  </p:cSld>
  <p:clrMapOvr>
    <a:masterClrMapping/>
  </p:clrMapOvr>
  <p:transition>
    <p:wipe dir="d"/>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noChangeArrowheads="1"/>
          </p:cNvSpPr>
          <p:nvPr>
            <p:ph type="title"/>
          </p:nvPr>
        </p:nvSpPr>
        <p:spPr/>
        <p:txBody>
          <a:bodyPr lIns="95139" tIns="49472" rIns="95139" bIns="49472" anchorCtr="0"/>
          <a:lstStyle/>
          <a:p>
            <a:pPr eaLnBrk="1" hangingPunct="1"/>
            <a:r>
              <a:rPr lang="en-US" sz="3600" smtClean="0">
                <a:latin typeface="Arial" charset="0"/>
                <a:cs typeface="Arial" charset="0"/>
              </a:rPr>
              <a:t>Equivalent Units ― Refinements</a:t>
            </a:r>
            <a:br>
              <a:rPr lang="en-US" sz="3600" smtClean="0">
                <a:latin typeface="Arial" charset="0"/>
                <a:cs typeface="Arial" charset="0"/>
              </a:rPr>
            </a:br>
            <a:r>
              <a:rPr lang="en-US" sz="3200" smtClean="0">
                <a:latin typeface="Arial" charset="0"/>
                <a:cs typeface="Arial" charset="0"/>
              </a:rPr>
              <a:t> </a:t>
            </a:r>
            <a:r>
              <a:rPr lang="en-US" sz="2800" smtClean="0">
                <a:solidFill>
                  <a:srgbClr val="FF0000"/>
                </a:solidFill>
                <a:latin typeface="Arial" charset="0"/>
                <a:cs typeface="Arial" charset="0"/>
              </a:rPr>
              <a:t>Weighted-Average Method: Example</a:t>
            </a:r>
          </a:p>
        </p:txBody>
      </p:sp>
      <p:sp>
        <p:nvSpPr>
          <p:cNvPr id="34819" name="Rectangle 3"/>
          <p:cNvSpPr>
            <a:spLocks noGrp="1" noChangeArrowheads="1"/>
          </p:cNvSpPr>
          <p:nvPr>
            <p:ph idx="1"/>
          </p:nvPr>
        </p:nvSpPr>
        <p:spPr>
          <a:xfrm>
            <a:off x="304800" y="1905000"/>
            <a:ext cx="9067800" cy="4629150"/>
          </a:xfrm>
        </p:spPr>
        <p:txBody>
          <a:bodyPr lIns="0" tIns="0" rIns="0" bIns="0"/>
          <a:lstStyle/>
          <a:p>
            <a:pPr eaLnBrk="1" hangingPunct="1">
              <a:buClr>
                <a:srgbClr val="C00000"/>
              </a:buClr>
            </a:pPr>
            <a:r>
              <a:rPr lang="en-US" sz="2800" smtClean="0"/>
              <a:t>The Kellogg Company uses three departments (Mixing, Baking, and Freezing/Packaging) to produce waffles </a:t>
            </a:r>
          </a:p>
          <a:p>
            <a:pPr lvl="1" eaLnBrk="1" hangingPunct="1">
              <a:buClr>
                <a:srgbClr val="C00000"/>
              </a:buClr>
              <a:buSzPct val="80000"/>
              <a:buFont typeface="Arial" charset="0"/>
              <a:buChar char="•"/>
            </a:pPr>
            <a:r>
              <a:rPr lang="en-US" smtClean="0">
                <a:latin typeface="Cambria" pitchFamily="18" charset="0"/>
              </a:rPr>
              <a:t>Physical units for Mixing Department:</a:t>
            </a:r>
          </a:p>
          <a:p>
            <a:pPr lvl="2" eaLnBrk="1" hangingPunct="1">
              <a:buClr>
                <a:srgbClr val="C00000"/>
              </a:buClr>
            </a:pPr>
            <a:r>
              <a:rPr lang="en-US" sz="2600" smtClean="0">
                <a:latin typeface="Cambria" pitchFamily="18" charset="0"/>
              </a:rPr>
              <a:t>Beginning work in process 		100,000 </a:t>
            </a:r>
          </a:p>
          <a:p>
            <a:pPr lvl="2" eaLnBrk="1" hangingPunct="1">
              <a:buClr>
                <a:srgbClr val="C00000"/>
              </a:buClr>
            </a:pPr>
            <a:r>
              <a:rPr lang="en-US" sz="2600" smtClean="0">
                <a:latin typeface="Cambria" pitchFamily="18" charset="0"/>
              </a:rPr>
              <a:t>Started into production during period 	800,000</a:t>
            </a:r>
          </a:p>
          <a:p>
            <a:pPr lvl="2" eaLnBrk="1" hangingPunct="1">
              <a:buClr>
                <a:srgbClr val="C00000"/>
              </a:buClr>
            </a:pPr>
            <a:r>
              <a:rPr lang="en-US" sz="2600" smtClean="0">
                <a:latin typeface="Cambria" pitchFamily="18" charset="0"/>
              </a:rPr>
              <a:t>Transferred out to Baking Department 	700,000</a:t>
            </a:r>
          </a:p>
          <a:p>
            <a:pPr lvl="2" eaLnBrk="1" hangingPunct="1">
              <a:buClr>
                <a:srgbClr val="C00000"/>
              </a:buClr>
            </a:pPr>
            <a:r>
              <a:rPr lang="en-US" sz="2600" smtClean="0">
                <a:latin typeface="Cambria" pitchFamily="18" charset="0"/>
              </a:rPr>
              <a:t>Ending work in process   			200,000</a:t>
            </a:r>
          </a:p>
        </p:txBody>
      </p:sp>
      <p:sp>
        <p:nvSpPr>
          <p:cNvPr id="34820" name="Content Placeholder 3"/>
          <p:cNvSpPr>
            <a:spLocks noGrp="1"/>
          </p:cNvSpPr>
          <p:nvPr>
            <p:ph idx="13"/>
          </p:nvPr>
        </p:nvSpPr>
        <p:spPr/>
        <p:txBody>
          <a:bodyPr/>
          <a:lstStyle/>
          <a:p>
            <a:r>
              <a:rPr lang="en-US" smtClean="0">
                <a:latin typeface="Arial" charset="0"/>
                <a:cs typeface="Arial" charset="0"/>
              </a:rPr>
              <a:t>4</a:t>
            </a:r>
          </a:p>
        </p:txBody>
      </p:sp>
      <p:sp>
        <p:nvSpPr>
          <p:cNvPr id="34821" name="Slide Number Placeholder 4"/>
          <p:cNvSpPr>
            <a:spLocks noGrp="1"/>
          </p:cNvSpPr>
          <p:nvPr>
            <p:ph type="sldNum" sz="quarter" idx="14"/>
          </p:nvPr>
        </p:nvSpPr>
        <p:spPr>
          <a:noFill/>
        </p:spPr>
        <p:txBody>
          <a:bodyPr/>
          <a:lstStyle/>
          <a:p>
            <a:fld id="{5EF3D2EB-8948-41B5-8CCB-A05AAACCA472}" type="slidenum">
              <a:rPr lang="en-US" smtClean="0"/>
              <a:pPr/>
              <a:t>26</a:t>
            </a:fld>
            <a:endParaRPr lang="en-US" smtClean="0"/>
          </a:p>
        </p:txBody>
      </p:sp>
      <p:sp>
        <p:nvSpPr>
          <p:cNvPr id="6" name="Footer Placeholder 5"/>
          <p:cNvSpPr>
            <a:spLocks noGrp="1"/>
          </p:cNvSpPr>
          <p:nvPr>
            <p:ph type="ftr" sz="quarter" idx="15"/>
          </p:nvPr>
        </p:nvSpPr>
        <p:spPr/>
        <p:txBody>
          <a:bodyPr/>
          <a:lstStyle/>
          <a:p>
            <a:pPr>
              <a:defRPr/>
            </a:pPr>
            <a:r>
              <a:rPr lang="en-US" smtClean="0"/>
              <a:t>Copyright John Wiley &amp; Sons Canada, Ltd.</a:t>
            </a:r>
            <a:endParaRPr lang="en-US"/>
          </a:p>
        </p:txBody>
      </p:sp>
    </p:spTree>
  </p:cSld>
  <p:clrMapOvr>
    <a:masterClrMapping/>
  </p:clrMapOvr>
  <p:transition>
    <p:wipe dir="d"/>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noChangeArrowheads="1"/>
          </p:cNvSpPr>
          <p:nvPr>
            <p:ph type="title"/>
          </p:nvPr>
        </p:nvSpPr>
        <p:spPr/>
        <p:txBody>
          <a:bodyPr lIns="95139" tIns="49472" rIns="95139" bIns="49472" anchorCtr="0"/>
          <a:lstStyle/>
          <a:p>
            <a:pPr eaLnBrk="1" hangingPunct="1"/>
            <a:r>
              <a:rPr lang="en-US" smtClean="0">
                <a:latin typeface="Arial" charset="0"/>
                <a:cs typeface="Arial" charset="0"/>
              </a:rPr>
              <a:t>Equivalent Units Refinements: </a:t>
            </a:r>
            <a:r>
              <a:rPr lang="en-US" sz="3200" smtClean="0">
                <a:latin typeface="Arial" charset="0"/>
                <a:cs typeface="Arial" charset="0"/>
              </a:rPr>
              <a:t/>
            </a:r>
            <a:br>
              <a:rPr lang="en-US" sz="3200" smtClean="0">
                <a:latin typeface="Arial" charset="0"/>
                <a:cs typeface="Arial" charset="0"/>
              </a:rPr>
            </a:br>
            <a:r>
              <a:rPr lang="en-US" sz="3200" smtClean="0">
                <a:solidFill>
                  <a:srgbClr val="FF0000"/>
                </a:solidFill>
                <a:latin typeface="Arial" charset="0"/>
                <a:cs typeface="Arial" charset="0"/>
              </a:rPr>
              <a:t>Weighted-Average Method Example (Continued)</a:t>
            </a:r>
          </a:p>
        </p:txBody>
      </p:sp>
      <p:sp>
        <p:nvSpPr>
          <p:cNvPr id="35843" name="Rectangle 3"/>
          <p:cNvSpPr>
            <a:spLocks noGrp="1" noChangeArrowheads="1"/>
          </p:cNvSpPr>
          <p:nvPr>
            <p:ph idx="1"/>
          </p:nvPr>
        </p:nvSpPr>
        <p:spPr>
          <a:xfrm>
            <a:off x="304800" y="1905000"/>
            <a:ext cx="9067800" cy="4629150"/>
          </a:xfrm>
        </p:spPr>
        <p:txBody>
          <a:bodyPr lIns="0" tIns="0" rIns="0" bIns="0"/>
          <a:lstStyle/>
          <a:p>
            <a:pPr eaLnBrk="1" hangingPunct="1">
              <a:spcBef>
                <a:spcPct val="0"/>
              </a:spcBef>
              <a:spcAft>
                <a:spcPct val="0"/>
              </a:spcAft>
              <a:buClr>
                <a:srgbClr val="C00000"/>
              </a:buClr>
            </a:pPr>
            <a:r>
              <a:rPr lang="en-US" sz="2800" smtClean="0"/>
              <a:t> Mixing Department Raw Materials Information</a:t>
            </a:r>
          </a:p>
          <a:p>
            <a:pPr lvl="1" eaLnBrk="1" hangingPunct="1">
              <a:spcBef>
                <a:spcPct val="0"/>
              </a:spcBef>
              <a:spcAft>
                <a:spcPct val="0"/>
              </a:spcAft>
              <a:buClr>
                <a:srgbClr val="C00000"/>
              </a:buClr>
              <a:buSzPct val="80000"/>
              <a:buFont typeface="Arial" charset="0"/>
              <a:buChar char="•"/>
            </a:pPr>
            <a:r>
              <a:rPr lang="en-US" smtClean="0">
                <a:latin typeface="Cambria" pitchFamily="18" charset="0"/>
              </a:rPr>
              <a:t>All ingredients (materials) are added at the beginning of the mixing process. </a:t>
            </a:r>
          </a:p>
          <a:p>
            <a:pPr lvl="1" eaLnBrk="1" hangingPunct="1">
              <a:spcBef>
                <a:spcPct val="0"/>
              </a:spcBef>
              <a:spcAft>
                <a:spcPct val="0"/>
              </a:spcAft>
              <a:buClr>
                <a:srgbClr val="C00000"/>
              </a:buClr>
              <a:buSzPct val="80000"/>
              <a:buFont typeface="Arial" charset="0"/>
              <a:buChar char="•"/>
            </a:pPr>
            <a:r>
              <a:rPr lang="en-US" smtClean="0">
                <a:latin typeface="Cambria" pitchFamily="18" charset="0"/>
              </a:rPr>
              <a:t>All units, regardless of degree of completion, are 100% complete as to materials. </a:t>
            </a:r>
          </a:p>
          <a:p>
            <a:pPr eaLnBrk="1" hangingPunct="1">
              <a:lnSpc>
                <a:spcPct val="150000"/>
              </a:lnSpc>
              <a:buClr>
                <a:srgbClr val="C00000"/>
              </a:buClr>
            </a:pPr>
            <a:r>
              <a:rPr lang="en-US" sz="2800" smtClean="0"/>
              <a:t>Equivalent Units for Materials:</a:t>
            </a:r>
            <a:r>
              <a:rPr lang="en-US" sz="2800" i="1" smtClean="0"/>
              <a:t>		</a:t>
            </a:r>
            <a:endParaRPr lang="en-US" sz="2800" smtClean="0"/>
          </a:p>
        </p:txBody>
      </p:sp>
      <p:sp>
        <p:nvSpPr>
          <p:cNvPr id="35844" name="Content Placeholder 5"/>
          <p:cNvSpPr>
            <a:spLocks noGrp="1"/>
          </p:cNvSpPr>
          <p:nvPr>
            <p:ph idx="13"/>
          </p:nvPr>
        </p:nvSpPr>
        <p:spPr/>
        <p:txBody>
          <a:bodyPr/>
          <a:lstStyle/>
          <a:p>
            <a:r>
              <a:rPr lang="en-US" smtClean="0">
                <a:latin typeface="Arial" charset="0"/>
                <a:cs typeface="Arial" charset="0"/>
              </a:rPr>
              <a:t>4</a:t>
            </a:r>
          </a:p>
        </p:txBody>
      </p:sp>
      <p:sp>
        <p:nvSpPr>
          <p:cNvPr id="378884" name="Line 4"/>
          <p:cNvSpPr>
            <a:spLocks noChangeShapeType="1"/>
          </p:cNvSpPr>
          <p:nvPr/>
        </p:nvSpPr>
        <p:spPr bwMode="auto">
          <a:xfrm>
            <a:off x="7391400" y="6172200"/>
            <a:ext cx="914400" cy="0"/>
          </a:xfrm>
          <a:prstGeom prst="line">
            <a:avLst/>
          </a:prstGeom>
          <a:noFill/>
          <a:ln w="38100" cmpd="dbl">
            <a:solidFill>
              <a:schemeClr val="tx1"/>
            </a:solidFill>
            <a:round/>
            <a:headEnd/>
            <a:tailEnd/>
          </a:ln>
          <a:effectLst/>
        </p:spPr>
        <p:txBody>
          <a:bodyPr/>
          <a:lstStyle/>
          <a:p>
            <a:pPr algn="ctr" eaLnBrk="1" hangingPunct="1">
              <a:defRPr/>
            </a:pPr>
            <a:endParaRPr lang="en-US" sz="3600" b="1">
              <a:effectLst>
                <a:outerShdw blurRad="38100" dist="38100" dir="2700000" algn="tl">
                  <a:srgbClr val="000000">
                    <a:alpha val="43137"/>
                  </a:srgbClr>
                </a:outerShdw>
              </a:effectLst>
            </a:endParaRPr>
          </a:p>
        </p:txBody>
      </p:sp>
      <p:sp>
        <p:nvSpPr>
          <p:cNvPr id="7" name="Rectangle 5"/>
          <p:cNvSpPr txBox="1">
            <a:spLocks noChangeArrowheads="1"/>
          </p:cNvSpPr>
          <p:nvPr/>
        </p:nvSpPr>
        <p:spPr bwMode="auto">
          <a:xfrm>
            <a:off x="685800" y="5029200"/>
            <a:ext cx="8382000" cy="1143000"/>
          </a:xfrm>
          <a:prstGeom prst="rect">
            <a:avLst/>
          </a:prstGeom>
          <a:noFill/>
          <a:ln w="9525">
            <a:solidFill>
              <a:schemeClr val="bg2"/>
            </a:solidFill>
            <a:miter lim="800000"/>
            <a:headEnd/>
            <a:tailEnd/>
          </a:ln>
        </p:spPr>
        <p:txBody>
          <a:bodyPr lIns="0" tIns="0" rIns="0" bIns="0"/>
          <a:lstStyle/>
          <a:p>
            <a:pPr marL="361950" indent="-361950" defTabSz="966788" eaLnBrk="1" hangingPunct="1">
              <a:spcBef>
                <a:spcPct val="60000"/>
              </a:spcBef>
              <a:buClr>
                <a:schemeClr val="hlink"/>
              </a:buClr>
              <a:buSzPct val="80000"/>
              <a:buFont typeface="Wingdings" pitchFamily="2" charset="2"/>
              <a:buNone/>
              <a:defRPr/>
            </a:pPr>
            <a:r>
              <a:rPr lang="en-US" sz="2100" b="1" kern="0" dirty="0">
                <a:solidFill>
                  <a:srgbClr val="953735"/>
                </a:solidFill>
                <a:latin typeface="Calibri" pitchFamily="34" charset="0"/>
                <a:ea typeface="HYGothic-Extra" pitchFamily="18" charset="-127"/>
              </a:rPr>
              <a:t>Units Transferred Out	700,000	         100% Complete	700,000</a:t>
            </a:r>
          </a:p>
          <a:p>
            <a:pPr marL="361950" indent="-361950" defTabSz="966788" eaLnBrk="1" hangingPunct="1">
              <a:spcBef>
                <a:spcPct val="45000"/>
              </a:spcBef>
              <a:buClr>
                <a:schemeClr val="hlink"/>
              </a:buClr>
              <a:buSzPct val="80000"/>
              <a:buFont typeface="Wingdings" pitchFamily="2" charset="2"/>
              <a:buNone/>
              <a:defRPr/>
            </a:pPr>
            <a:r>
              <a:rPr lang="en-US" sz="2100" b="1" kern="0" dirty="0">
                <a:solidFill>
                  <a:srgbClr val="953735"/>
                </a:solidFill>
                <a:latin typeface="Calibri" pitchFamily="34" charset="0"/>
                <a:ea typeface="HYGothic-Extra" pitchFamily="18" charset="-127"/>
              </a:rPr>
              <a:t>Ending Work in Process	200,000	         100% Complete	</a:t>
            </a:r>
            <a:r>
              <a:rPr lang="en-US" sz="2100" b="1" u="sng" kern="0" dirty="0">
                <a:solidFill>
                  <a:srgbClr val="953735"/>
                </a:solidFill>
                <a:latin typeface="Calibri" pitchFamily="34" charset="0"/>
                <a:ea typeface="HYGothic-Extra" pitchFamily="18" charset="-127"/>
              </a:rPr>
              <a:t>200,000</a:t>
            </a:r>
          </a:p>
          <a:p>
            <a:pPr marL="361950" indent="-361950" defTabSz="966788" eaLnBrk="1" hangingPunct="1">
              <a:spcBef>
                <a:spcPct val="10000"/>
              </a:spcBef>
              <a:buClr>
                <a:schemeClr val="hlink"/>
              </a:buClr>
              <a:buSzPct val="80000"/>
              <a:buFont typeface="Wingdings" pitchFamily="2" charset="2"/>
              <a:buNone/>
              <a:defRPr/>
            </a:pPr>
            <a:r>
              <a:rPr lang="en-US" sz="2100" b="1" kern="0" dirty="0">
                <a:solidFill>
                  <a:srgbClr val="953735"/>
                </a:solidFill>
                <a:latin typeface="Calibri" pitchFamily="34" charset="0"/>
                <a:ea typeface="HYGothic-Extra" pitchFamily="18" charset="-127"/>
              </a:rPr>
              <a:t>Total Equivalent Units					900,000</a:t>
            </a:r>
          </a:p>
          <a:p>
            <a:pPr marL="361950" indent="-361950" defTabSz="966788" eaLnBrk="1" hangingPunct="1">
              <a:spcBef>
                <a:spcPct val="20000"/>
              </a:spcBef>
              <a:buClr>
                <a:schemeClr val="hlink"/>
              </a:buClr>
              <a:buSzPct val="80000"/>
              <a:buFont typeface="Wingdings" pitchFamily="2" charset="2"/>
              <a:buNone/>
              <a:defRPr/>
            </a:pPr>
            <a:endParaRPr lang="en-US" sz="2100" b="1" kern="0" dirty="0">
              <a:solidFill>
                <a:srgbClr val="953735"/>
              </a:solidFill>
              <a:latin typeface="Calibri" pitchFamily="34" charset="0"/>
              <a:ea typeface="HYGothic-Extra" pitchFamily="18" charset="-127"/>
            </a:endParaRPr>
          </a:p>
        </p:txBody>
      </p:sp>
      <p:sp>
        <p:nvSpPr>
          <p:cNvPr id="35847" name="Slide Number Placeholder 7"/>
          <p:cNvSpPr>
            <a:spLocks noGrp="1"/>
          </p:cNvSpPr>
          <p:nvPr>
            <p:ph type="sldNum" sz="quarter" idx="14"/>
          </p:nvPr>
        </p:nvSpPr>
        <p:spPr>
          <a:noFill/>
        </p:spPr>
        <p:txBody>
          <a:bodyPr/>
          <a:lstStyle/>
          <a:p>
            <a:fld id="{A70C4A05-7ED4-49D8-9F0E-FDDB1FCC77AC}" type="slidenum">
              <a:rPr lang="en-US" smtClean="0"/>
              <a:pPr/>
              <a:t>27</a:t>
            </a:fld>
            <a:endParaRPr lang="en-US" smtClean="0"/>
          </a:p>
        </p:txBody>
      </p:sp>
      <p:sp>
        <p:nvSpPr>
          <p:cNvPr id="9" name="Footer Placeholder 8"/>
          <p:cNvSpPr>
            <a:spLocks noGrp="1"/>
          </p:cNvSpPr>
          <p:nvPr>
            <p:ph type="ftr" sz="quarter" idx="15"/>
          </p:nvPr>
        </p:nvSpPr>
        <p:spPr/>
        <p:txBody>
          <a:bodyPr/>
          <a:lstStyle/>
          <a:p>
            <a:pPr>
              <a:defRPr/>
            </a:pPr>
            <a:r>
              <a:rPr lang="en-US" smtClean="0"/>
              <a:t>Copyright John Wiley &amp; Sons Canada, Ltd.</a:t>
            </a:r>
            <a:endParaRPr lang="en-US"/>
          </a:p>
        </p:txBody>
      </p:sp>
    </p:spTree>
  </p:cSld>
  <p:clrMapOvr>
    <a:masterClrMapping/>
  </p:clrMapOvr>
  <p:transition>
    <p:wipe dir="d"/>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3"/>
          <p:cNvSpPr>
            <a:spLocks noGrp="1" noChangeArrowheads="1"/>
          </p:cNvSpPr>
          <p:nvPr>
            <p:ph idx="1"/>
          </p:nvPr>
        </p:nvSpPr>
        <p:spPr>
          <a:xfrm>
            <a:off x="304800" y="1905000"/>
            <a:ext cx="9067800" cy="4629150"/>
          </a:xfrm>
        </p:spPr>
        <p:txBody>
          <a:bodyPr lIns="0" tIns="0" rIns="0" bIns="0"/>
          <a:lstStyle/>
          <a:p>
            <a:pPr eaLnBrk="1" hangingPunct="1">
              <a:buClr>
                <a:srgbClr val="C00000"/>
              </a:buClr>
            </a:pPr>
            <a:r>
              <a:rPr lang="en-US" sz="2700" smtClean="0"/>
              <a:t> </a:t>
            </a:r>
            <a:r>
              <a:rPr lang="en-US" sz="2400" smtClean="0"/>
              <a:t>Mixing Department Conversion Cost Information</a:t>
            </a:r>
          </a:p>
          <a:p>
            <a:pPr lvl="1" eaLnBrk="1" hangingPunct="1">
              <a:buClr>
                <a:srgbClr val="C00000"/>
              </a:buClr>
              <a:buSzPct val="80000"/>
              <a:buFont typeface="Arial" charset="0"/>
              <a:buChar char="•"/>
            </a:pPr>
            <a:r>
              <a:rPr lang="en-US" sz="2400" smtClean="0">
                <a:solidFill>
                  <a:srgbClr val="C00000"/>
                </a:solidFill>
                <a:latin typeface="Cambria" pitchFamily="18" charset="0"/>
              </a:rPr>
              <a:t>Conversion costs</a:t>
            </a:r>
            <a:r>
              <a:rPr lang="en-US" sz="2400" i="1" smtClean="0">
                <a:solidFill>
                  <a:srgbClr val="C00000"/>
                </a:solidFill>
                <a:latin typeface="Cambria" pitchFamily="18" charset="0"/>
              </a:rPr>
              <a:t> </a:t>
            </a:r>
            <a:r>
              <a:rPr lang="en-US" sz="2400" smtClean="0">
                <a:latin typeface="Cambria" pitchFamily="18" charset="0"/>
              </a:rPr>
              <a:t>– sum of labour costs and overhead costs</a:t>
            </a:r>
          </a:p>
          <a:p>
            <a:pPr lvl="1" eaLnBrk="1" hangingPunct="1">
              <a:spcBef>
                <a:spcPct val="0"/>
              </a:spcBef>
              <a:spcAft>
                <a:spcPct val="0"/>
              </a:spcAft>
              <a:buClr>
                <a:srgbClr val="C00000"/>
              </a:buClr>
              <a:buSzPct val="80000"/>
              <a:buFont typeface="Arial" charset="0"/>
              <a:buChar char="•"/>
            </a:pPr>
            <a:r>
              <a:rPr lang="en-US" sz="2400" smtClean="0">
                <a:latin typeface="Cambria" pitchFamily="18" charset="0"/>
              </a:rPr>
              <a:t>Incurred uniformly throughout the mixing process.  </a:t>
            </a:r>
          </a:p>
          <a:p>
            <a:pPr lvl="2" eaLnBrk="1" hangingPunct="1">
              <a:spcBef>
                <a:spcPct val="0"/>
              </a:spcBef>
              <a:spcAft>
                <a:spcPct val="0"/>
              </a:spcAft>
              <a:buClr>
                <a:srgbClr val="C00000"/>
              </a:buClr>
              <a:buSzPct val="80000"/>
            </a:pPr>
            <a:r>
              <a:rPr lang="en-US" smtClean="0">
                <a:latin typeface="Cambria" pitchFamily="18" charset="0"/>
              </a:rPr>
              <a:t>Beginning work in process – 70% complete as to conversion costs.</a:t>
            </a:r>
          </a:p>
          <a:p>
            <a:pPr lvl="2" eaLnBrk="1" hangingPunct="1">
              <a:spcBef>
                <a:spcPct val="0"/>
              </a:spcBef>
              <a:spcAft>
                <a:spcPct val="0"/>
              </a:spcAft>
              <a:buClr>
                <a:srgbClr val="C00000"/>
              </a:buClr>
              <a:buSzPct val="80000"/>
            </a:pPr>
            <a:r>
              <a:rPr lang="en-US" smtClean="0">
                <a:latin typeface="Cambria" pitchFamily="18" charset="0"/>
              </a:rPr>
              <a:t>Ending work in process – 60% complete as to conversion costs </a:t>
            </a:r>
          </a:p>
          <a:p>
            <a:pPr eaLnBrk="1" hangingPunct="1">
              <a:buClr>
                <a:srgbClr val="C00000"/>
              </a:buClr>
            </a:pPr>
            <a:r>
              <a:rPr lang="en-US" sz="2400" smtClean="0"/>
              <a:t>Equivalent Units for Conversion Costs:</a:t>
            </a:r>
            <a:r>
              <a:rPr lang="en-US" sz="2400" i="1" smtClean="0"/>
              <a:t>	</a:t>
            </a:r>
            <a:endParaRPr lang="en-US" sz="2400" smtClean="0"/>
          </a:p>
        </p:txBody>
      </p:sp>
      <p:sp>
        <p:nvSpPr>
          <p:cNvPr id="36867" name="Content Placeholder 5"/>
          <p:cNvSpPr>
            <a:spLocks noGrp="1"/>
          </p:cNvSpPr>
          <p:nvPr>
            <p:ph idx="13"/>
          </p:nvPr>
        </p:nvSpPr>
        <p:spPr/>
        <p:txBody>
          <a:bodyPr/>
          <a:lstStyle/>
          <a:p>
            <a:r>
              <a:rPr lang="en-US" smtClean="0">
                <a:latin typeface="Arial" charset="0"/>
                <a:cs typeface="Arial" charset="0"/>
              </a:rPr>
              <a:t>4</a:t>
            </a:r>
          </a:p>
        </p:txBody>
      </p:sp>
      <p:sp>
        <p:nvSpPr>
          <p:cNvPr id="7" name="Rectangle 4"/>
          <p:cNvSpPr txBox="1">
            <a:spLocks noChangeArrowheads="1"/>
          </p:cNvSpPr>
          <p:nvPr/>
        </p:nvSpPr>
        <p:spPr bwMode="auto">
          <a:xfrm>
            <a:off x="838200" y="5334000"/>
            <a:ext cx="7848600" cy="1143000"/>
          </a:xfrm>
          <a:prstGeom prst="rect">
            <a:avLst/>
          </a:prstGeom>
          <a:noFill/>
          <a:ln w="9525">
            <a:solidFill>
              <a:schemeClr val="bg1"/>
            </a:solidFill>
            <a:miter lim="800000"/>
            <a:headEnd/>
            <a:tailEnd/>
          </a:ln>
        </p:spPr>
        <p:txBody>
          <a:bodyPr lIns="0" tIns="0" rIns="0" bIns="0"/>
          <a:lstStyle/>
          <a:p>
            <a:pPr marL="361950" indent="-361950" defTabSz="966788" eaLnBrk="1" hangingPunct="1">
              <a:spcBef>
                <a:spcPct val="60000"/>
              </a:spcBef>
              <a:buClr>
                <a:schemeClr val="hlink"/>
              </a:buClr>
              <a:buSzPct val="80000"/>
              <a:buFont typeface="Wingdings" pitchFamily="2" charset="2"/>
              <a:buNone/>
              <a:defRPr/>
            </a:pPr>
            <a:r>
              <a:rPr lang="en-US" sz="2000" b="1" kern="0" dirty="0">
                <a:solidFill>
                  <a:srgbClr val="953735"/>
                </a:solidFill>
                <a:latin typeface="Calibri" pitchFamily="34" charset="0"/>
                <a:ea typeface="HYGothic-Extra" pitchFamily="18" charset="-127"/>
              </a:rPr>
              <a:t>Units Transferred Out	700,000	         100% Complete	700,000</a:t>
            </a:r>
          </a:p>
          <a:p>
            <a:pPr marL="361950" indent="-361950" defTabSz="966788" eaLnBrk="1" hangingPunct="1">
              <a:spcBef>
                <a:spcPct val="45000"/>
              </a:spcBef>
              <a:buClr>
                <a:schemeClr val="hlink"/>
              </a:buClr>
              <a:buSzPct val="80000"/>
              <a:buFont typeface="Wingdings" pitchFamily="2" charset="2"/>
              <a:buNone/>
              <a:defRPr/>
            </a:pPr>
            <a:r>
              <a:rPr lang="en-US" sz="2000" b="1" kern="0" dirty="0">
                <a:solidFill>
                  <a:srgbClr val="953735"/>
                </a:solidFill>
                <a:latin typeface="Calibri" pitchFamily="34" charset="0"/>
                <a:ea typeface="HYGothic-Extra" pitchFamily="18" charset="-127"/>
              </a:rPr>
              <a:t>Ending Work in Process	200,000	           60% Complete	</a:t>
            </a:r>
            <a:r>
              <a:rPr lang="en-US" sz="2000" b="1" u="sng" kern="0" dirty="0">
                <a:solidFill>
                  <a:srgbClr val="953735"/>
                </a:solidFill>
                <a:latin typeface="Calibri" pitchFamily="34" charset="0"/>
                <a:ea typeface="HYGothic-Extra" pitchFamily="18" charset="-127"/>
              </a:rPr>
              <a:t>120,000</a:t>
            </a:r>
          </a:p>
          <a:p>
            <a:pPr marL="361950" indent="-361950" defTabSz="966788" eaLnBrk="1" hangingPunct="1">
              <a:spcBef>
                <a:spcPct val="10000"/>
              </a:spcBef>
              <a:buClr>
                <a:schemeClr val="hlink"/>
              </a:buClr>
              <a:buSzPct val="80000"/>
              <a:buFont typeface="Wingdings" pitchFamily="2" charset="2"/>
              <a:buNone/>
              <a:defRPr/>
            </a:pPr>
            <a:r>
              <a:rPr lang="en-US" sz="2000" b="1" kern="0" dirty="0">
                <a:solidFill>
                  <a:srgbClr val="953735"/>
                </a:solidFill>
                <a:latin typeface="Calibri" pitchFamily="34" charset="0"/>
                <a:ea typeface="HYGothic-Extra" pitchFamily="18" charset="-127"/>
              </a:rPr>
              <a:t>Total Equivalent Units					820,000</a:t>
            </a:r>
          </a:p>
        </p:txBody>
      </p:sp>
      <p:sp>
        <p:nvSpPr>
          <p:cNvPr id="36869" name="Slide Number Placeholder 5"/>
          <p:cNvSpPr>
            <a:spLocks noGrp="1"/>
          </p:cNvSpPr>
          <p:nvPr>
            <p:ph type="sldNum" sz="quarter" idx="14"/>
          </p:nvPr>
        </p:nvSpPr>
        <p:spPr>
          <a:noFill/>
        </p:spPr>
        <p:txBody>
          <a:bodyPr/>
          <a:lstStyle/>
          <a:p>
            <a:fld id="{2E55C2DA-3F3D-4426-B7C5-05A7F22F5047}" type="slidenum">
              <a:rPr lang="en-US" smtClean="0"/>
              <a:pPr/>
              <a:t>28</a:t>
            </a:fld>
            <a:endParaRPr lang="en-US" smtClean="0"/>
          </a:p>
        </p:txBody>
      </p:sp>
      <p:sp>
        <p:nvSpPr>
          <p:cNvPr id="8" name="Footer Placeholder 7"/>
          <p:cNvSpPr>
            <a:spLocks noGrp="1"/>
          </p:cNvSpPr>
          <p:nvPr>
            <p:ph type="ftr" sz="quarter" idx="15"/>
          </p:nvPr>
        </p:nvSpPr>
        <p:spPr/>
        <p:txBody>
          <a:bodyPr/>
          <a:lstStyle/>
          <a:p>
            <a:pPr>
              <a:defRPr/>
            </a:pPr>
            <a:r>
              <a:rPr lang="en-US" smtClean="0"/>
              <a:t>Copyright John Wiley &amp; Sons Canada, Ltd.</a:t>
            </a:r>
            <a:endParaRPr lang="en-US"/>
          </a:p>
        </p:txBody>
      </p:sp>
      <p:sp>
        <p:nvSpPr>
          <p:cNvPr id="36871" name="Rectangle 2"/>
          <p:cNvSpPr>
            <a:spLocks noGrp="1" noChangeArrowheads="1"/>
          </p:cNvSpPr>
          <p:nvPr>
            <p:ph type="title"/>
          </p:nvPr>
        </p:nvSpPr>
        <p:spPr/>
        <p:txBody>
          <a:bodyPr lIns="95139" tIns="49472" rIns="95139" bIns="49472" anchorCtr="0"/>
          <a:lstStyle/>
          <a:p>
            <a:pPr eaLnBrk="1" hangingPunct="1"/>
            <a:r>
              <a:rPr lang="en-US" smtClean="0">
                <a:latin typeface="Arial" charset="0"/>
                <a:cs typeface="Arial" charset="0"/>
              </a:rPr>
              <a:t>Equivalent Units Refinements: </a:t>
            </a:r>
            <a:r>
              <a:rPr lang="en-US" sz="3200" smtClean="0">
                <a:latin typeface="Arial" charset="0"/>
                <a:cs typeface="Arial" charset="0"/>
              </a:rPr>
              <a:t/>
            </a:r>
            <a:br>
              <a:rPr lang="en-US" sz="3200" smtClean="0">
                <a:latin typeface="Arial" charset="0"/>
                <a:cs typeface="Arial" charset="0"/>
              </a:rPr>
            </a:br>
            <a:r>
              <a:rPr lang="en-US" sz="3200" smtClean="0">
                <a:solidFill>
                  <a:srgbClr val="FF0000"/>
                </a:solidFill>
                <a:latin typeface="Arial" charset="0"/>
                <a:cs typeface="Arial" charset="0"/>
              </a:rPr>
              <a:t>Weighted-Average Method Example (Continued)</a:t>
            </a:r>
          </a:p>
        </p:txBody>
      </p:sp>
    </p:spTree>
  </p:cSld>
  <p:clrMapOvr>
    <a:masterClrMapping/>
  </p:clrMapOvr>
  <p:transition>
    <p:wipe dir="d"/>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Title 1"/>
          <p:cNvSpPr>
            <a:spLocks noGrp="1"/>
          </p:cNvSpPr>
          <p:nvPr>
            <p:ph type="title"/>
          </p:nvPr>
        </p:nvSpPr>
        <p:spPr/>
        <p:txBody>
          <a:bodyPr/>
          <a:lstStyle/>
          <a:p>
            <a:r>
              <a:rPr lang="en-CA" smtClean="0">
                <a:latin typeface="Arial" charset="0"/>
                <a:cs typeface="Arial" charset="0"/>
              </a:rPr>
              <a:t>Let’s Review</a:t>
            </a:r>
          </a:p>
        </p:txBody>
      </p:sp>
      <p:sp>
        <p:nvSpPr>
          <p:cNvPr id="37891" name="Content Placeholder 2"/>
          <p:cNvSpPr>
            <a:spLocks noGrp="1"/>
          </p:cNvSpPr>
          <p:nvPr>
            <p:ph idx="1"/>
          </p:nvPr>
        </p:nvSpPr>
        <p:spPr>
          <a:xfrm>
            <a:off x="304800" y="1905000"/>
            <a:ext cx="9067800" cy="4629150"/>
          </a:xfrm>
        </p:spPr>
        <p:txBody>
          <a:bodyPr/>
          <a:lstStyle/>
          <a:p>
            <a:pPr marL="647700" indent="-647700" eaLnBrk="1" hangingPunct="1">
              <a:spcBef>
                <a:spcPct val="20000"/>
              </a:spcBef>
              <a:buClr>
                <a:srgbClr val="FF0000"/>
              </a:buClr>
              <a:buFont typeface="Wingdings" pitchFamily="2" charset="2"/>
              <a:buNone/>
            </a:pPr>
            <a:r>
              <a:rPr lang="en-CA" sz="2800" smtClean="0"/>
              <a:t>	What do the Equivalent Units of Production measure?</a:t>
            </a:r>
            <a:endParaRPr lang="en-US" sz="2800" smtClean="0"/>
          </a:p>
          <a:p>
            <a:pPr marL="1462088" lvl="2" indent="-495300" eaLnBrk="1" hangingPunct="1">
              <a:spcBef>
                <a:spcPct val="50000"/>
              </a:spcBef>
              <a:buClr>
                <a:srgbClr val="C00000"/>
              </a:buClr>
              <a:buSzPct val="80000"/>
              <a:buFontTx/>
              <a:buAutoNum type="alphaLcPeriod"/>
            </a:pPr>
            <a:r>
              <a:rPr lang="en-CA" sz="2800" smtClean="0">
                <a:solidFill>
                  <a:schemeClr val="tx1"/>
                </a:solidFill>
                <a:latin typeface="Cambria" pitchFamily="18" charset="0"/>
              </a:rPr>
              <a:t>Units that are similar to each other</a:t>
            </a:r>
          </a:p>
          <a:p>
            <a:pPr marL="1462088" lvl="2" indent="-495300" eaLnBrk="1" hangingPunct="1">
              <a:spcBef>
                <a:spcPct val="50000"/>
              </a:spcBef>
              <a:buClr>
                <a:srgbClr val="C00000"/>
              </a:buClr>
              <a:buSzPct val="80000"/>
              <a:buFontTx/>
              <a:buAutoNum type="alphaLcPeriod"/>
            </a:pPr>
            <a:r>
              <a:rPr lang="en-CA" sz="2800" smtClean="0">
                <a:solidFill>
                  <a:schemeClr val="tx1"/>
                </a:solidFill>
                <a:latin typeface="Cambria" pitchFamily="18" charset="0"/>
              </a:rPr>
              <a:t>Units that are homogenous</a:t>
            </a:r>
          </a:p>
          <a:p>
            <a:pPr marL="1462088" lvl="2" indent="-495300" eaLnBrk="1" hangingPunct="1">
              <a:spcBef>
                <a:spcPct val="50000"/>
              </a:spcBef>
              <a:buClr>
                <a:srgbClr val="C00000"/>
              </a:buClr>
              <a:buSzPct val="80000"/>
              <a:buFontTx/>
              <a:buAutoNum type="alphaLcPeriod"/>
            </a:pPr>
            <a:r>
              <a:rPr lang="en-CA" sz="2800" smtClean="0">
                <a:solidFill>
                  <a:schemeClr val="tx1"/>
                </a:solidFill>
                <a:latin typeface="Cambria" pitchFamily="18" charset="0"/>
              </a:rPr>
              <a:t>Measure units that are 100% complete</a:t>
            </a:r>
          </a:p>
          <a:p>
            <a:pPr marL="1462088" lvl="2" indent="-495300" eaLnBrk="1" hangingPunct="1">
              <a:spcBef>
                <a:spcPct val="50000"/>
              </a:spcBef>
              <a:buClr>
                <a:srgbClr val="C00000"/>
              </a:buClr>
              <a:buSzPct val="80000"/>
              <a:buFontTx/>
              <a:buAutoNum type="alphaLcPeriod"/>
            </a:pPr>
            <a:r>
              <a:rPr lang="en-CA" sz="2800" smtClean="0">
                <a:solidFill>
                  <a:schemeClr val="tx1"/>
                </a:solidFill>
                <a:latin typeface="Cambria" pitchFamily="18" charset="0"/>
              </a:rPr>
              <a:t>Measure the work done during the period expressed in fully completed units</a:t>
            </a:r>
            <a:endParaRPr lang="en-CA" smtClean="0">
              <a:solidFill>
                <a:schemeClr val="tx1"/>
              </a:solidFill>
              <a:latin typeface="Cambria" pitchFamily="18" charset="0"/>
            </a:endParaRPr>
          </a:p>
        </p:txBody>
      </p:sp>
      <p:sp>
        <p:nvSpPr>
          <p:cNvPr id="37892" name="Content Placeholder 3"/>
          <p:cNvSpPr>
            <a:spLocks noGrp="1"/>
          </p:cNvSpPr>
          <p:nvPr>
            <p:ph idx="13"/>
          </p:nvPr>
        </p:nvSpPr>
        <p:spPr/>
        <p:txBody>
          <a:bodyPr/>
          <a:lstStyle/>
          <a:p>
            <a:r>
              <a:rPr lang="en-CA" smtClean="0">
                <a:latin typeface="Arial" charset="0"/>
                <a:cs typeface="Arial" charset="0"/>
              </a:rPr>
              <a:t>4</a:t>
            </a:r>
          </a:p>
        </p:txBody>
      </p:sp>
      <p:sp>
        <p:nvSpPr>
          <p:cNvPr id="37893" name="Slide Number Placeholder 4"/>
          <p:cNvSpPr>
            <a:spLocks noGrp="1"/>
          </p:cNvSpPr>
          <p:nvPr>
            <p:ph type="sldNum" sz="quarter" idx="14"/>
          </p:nvPr>
        </p:nvSpPr>
        <p:spPr>
          <a:noFill/>
        </p:spPr>
        <p:txBody>
          <a:bodyPr/>
          <a:lstStyle/>
          <a:p>
            <a:fld id="{17991495-1D92-484D-A1A0-04AE35EAE2E2}" type="slidenum">
              <a:rPr lang="en-US" smtClean="0"/>
              <a:pPr/>
              <a:t>29</a:t>
            </a:fld>
            <a:endParaRPr lang="en-US" smtClean="0"/>
          </a:p>
        </p:txBody>
      </p:sp>
      <p:sp>
        <p:nvSpPr>
          <p:cNvPr id="6" name="Footer Placeholder 5"/>
          <p:cNvSpPr>
            <a:spLocks noGrp="1"/>
          </p:cNvSpPr>
          <p:nvPr>
            <p:ph type="ftr" sz="quarter" idx="15"/>
          </p:nvPr>
        </p:nvSpPr>
        <p:spPr/>
        <p:txBody>
          <a:bodyPr/>
          <a:lstStyle/>
          <a:p>
            <a:pPr>
              <a:defRPr/>
            </a:pPr>
            <a:r>
              <a:rPr lang="en-US" smtClean="0"/>
              <a:t>Copyright John Wiley &amp; Sons Canada, Ltd.</a:t>
            </a:r>
            <a:endParaRPr lang="en-US"/>
          </a:p>
        </p:txBody>
      </p:sp>
    </p:spTree>
  </p:cSld>
  <p:clrMapOvr>
    <a:masterClrMapping/>
  </p:clrMapOvr>
  <p:transition>
    <p:wipe dir="d"/>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Title 1"/>
          <p:cNvSpPr>
            <a:spLocks noGrp="1"/>
          </p:cNvSpPr>
          <p:nvPr>
            <p:ph type="title"/>
          </p:nvPr>
        </p:nvSpPr>
        <p:spPr/>
        <p:txBody>
          <a:bodyPr/>
          <a:lstStyle/>
          <a:p>
            <a:r>
              <a:rPr lang="en-CA" smtClean="0">
                <a:latin typeface="Arial" charset="0"/>
                <a:cs typeface="Arial" charset="0"/>
              </a:rPr>
              <a:t>Let’s Review: </a:t>
            </a:r>
            <a:r>
              <a:rPr lang="en-CA" smtClean="0">
                <a:solidFill>
                  <a:srgbClr val="FF0000"/>
                </a:solidFill>
                <a:latin typeface="Arial" charset="0"/>
                <a:cs typeface="Arial" charset="0"/>
              </a:rPr>
              <a:t>Solution</a:t>
            </a:r>
          </a:p>
        </p:txBody>
      </p:sp>
      <p:sp>
        <p:nvSpPr>
          <p:cNvPr id="3" name="Content Placeholder 2"/>
          <p:cNvSpPr>
            <a:spLocks noGrp="1"/>
          </p:cNvSpPr>
          <p:nvPr>
            <p:ph idx="1"/>
          </p:nvPr>
        </p:nvSpPr>
        <p:spPr>
          <a:xfrm>
            <a:off x="304800" y="1905000"/>
            <a:ext cx="9067800" cy="4629150"/>
          </a:xfrm>
        </p:spPr>
        <p:txBody>
          <a:bodyPr/>
          <a:lstStyle/>
          <a:p>
            <a:pPr marL="647700" indent="-647700" eaLnBrk="1" hangingPunct="1">
              <a:spcBef>
                <a:spcPct val="20000"/>
              </a:spcBef>
              <a:buClr>
                <a:srgbClr val="FF0000"/>
              </a:buClr>
              <a:buFont typeface="Wingdings" pitchFamily="2" charset="2"/>
              <a:buNone/>
              <a:defRPr/>
            </a:pPr>
            <a:r>
              <a:rPr lang="en-CA" sz="2800" dirty="0" smtClean="0"/>
              <a:t>	What do the Equivalent Units of Production measure?</a:t>
            </a:r>
            <a:endParaRPr lang="en-US" sz="2800" dirty="0" smtClean="0"/>
          </a:p>
          <a:p>
            <a:pPr marL="1462088" lvl="2" indent="-495300" eaLnBrk="1" hangingPunct="1">
              <a:spcBef>
                <a:spcPct val="50000"/>
              </a:spcBef>
              <a:buClr>
                <a:srgbClr val="C00000"/>
              </a:buClr>
              <a:buSzPct val="80000"/>
              <a:buFontTx/>
              <a:buAutoNum type="alphaLcPeriod"/>
              <a:defRPr/>
            </a:pPr>
            <a:r>
              <a:rPr lang="en-CA" sz="2800" dirty="0" smtClean="0">
                <a:solidFill>
                  <a:schemeClr val="tx1"/>
                </a:solidFill>
                <a:latin typeface="Cambria" pitchFamily="18" charset="0"/>
              </a:rPr>
              <a:t>Units that are similar to each other</a:t>
            </a:r>
          </a:p>
          <a:p>
            <a:pPr marL="1462088" lvl="2" indent="-495300" eaLnBrk="1" hangingPunct="1">
              <a:spcBef>
                <a:spcPct val="50000"/>
              </a:spcBef>
              <a:buClr>
                <a:srgbClr val="C00000"/>
              </a:buClr>
              <a:buSzPct val="80000"/>
              <a:buFontTx/>
              <a:buAutoNum type="alphaLcPeriod"/>
              <a:defRPr/>
            </a:pPr>
            <a:r>
              <a:rPr lang="en-CA" sz="2800" dirty="0" smtClean="0">
                <a:solidFill>
                  <a:schemeClr val="tx1"/>
                </a:solidFill>
                <a:latin typeface="Cambria" pitchFamily="18" charset="0"/>
              </a:rPr>
              <a:t>Units that are homogenous</a:t>
            </a:r>
          </a:p>
          <a:p>
            <a:pPr marL="1462088" lvl="2" indent="-495300" eaLnBrk="1" hangingPunct="1">
              <a:spcBef>
                <a:spcPct val="50000"/>
              </a:spcBef>
              <a:buClr>
                <a:srgbClr val="C00000"/>
              </a:buClr>
              <a:buSzPct val="80000"/>
              <a:buFontTx/>
              <a:buAutoNum type="alphaLcPeriod"/>
              <a:defRPr/>
            </a:pPr>
            <a:r>
              <a:rPr lang="en-CA" sz="2800" dirty="0" smtClean="0">
                <a:solidFill>
                  <a:schemeClr val="tx1"/>
                </a:solidFill>
                <a:latin typeface="Cambria" pitchFamily="18" charset="0"/>
              </a:rPr>
              <a:t>Measure units that are 100% complete</a:t>
            </a:r>
          </a:p>
          <a:p>
            <a:pPr marL="1462088" lvl="2" indent="-495300" eaLnBrk="1" hangingPunct="1">
              <a:spcBef>
                <a:spcPct val="50000"/>
              </a:spcBef>
              <a:buClr>
                <a:srgbClr val="C00000"/>
              </a:buClr>
              <a:buSzPct val="80000"/>
              <a:buFontTx/>
              <a:buAutoNum type="alphaLcPeriod"/>
              <a:defRPr/>
            </a:pPr>
            <a:r>
              <a:rPr lang="en-CA" sz="2800" dirty="0" smtClean="0">
                <a:solidFill>
                  <a:srgbClr val="FF0000"/>
                </a:solidFill>
                <a:latin typeface="Cambria" pitchFamily="18" charset="0"/>
              </a:rPr>
              <a:t>Measure the work done during the period expressed in fully completed units</a:t>
            </a:r>
            <a:endParaRPr lang="en-CA" dirty="0" smtClean="0">
              <a:solidFill>
                <a:srgbClr val="FF0000"/>
              </a:solidFill>
              <a:latin typeface="Cambria" pitchFamily="18" charset="0"/>
            </a:endParaRPr>
          </a:p>
          <a:p>
            <a:pPr>
              <a:defRPr/>
            </a:pPr>
            <a:endParaRPr lang="en-CA" dirty="0"/>
          </a:p>
        </p:txBody>
      </p:sp>
      <p:sp>
        <p:nvSpPr>
          <p:cNvPr id="38916" name="Content Placeholder 3"/>
          <p:cNvSpPr>
            <a:spLocks noGrp="1"/>
          </p:cNvSpPr>
          <p:nvPr>
            <p:ph idx="13"/>
          </p:nvPr>
        </p:nvSpPr>
        <p:spPr/>
        <p:txBody>
          <a:bodyPr/>
          <a:lstStyle/>
          <a:p>
            <a:r>
              <a:rPr lang="en-CA" smtClean="0">
                <a:latin typeface="Arial" charset="0"/>
                <a:cs typeface="Arial" charset="0"/>
              </a:rPr>
              <a:t>4</a:t>
            </a:r>
          </a:p>
          <a:p>
            <a:endParaRPr lang="en-CA" smtClean="0">
              <a:latin typeface="Arial" charset="0"/>
              <a:cs typeface="Arial" charset="0"/>
            </a:endParaRPr>
          </a:p>
        </p:txBody>
      </p:sp>
      <p:sp>
        <p:nvSpPr>
          <p:cNvPr id="38917" name="Slide Number Placeholder 4"/>
          <p:cNvSpPr>
            <a:spLocks noGrp="1"/>
          </p:cNvSpPr>
          <p:nvPr>
            <p:ph type="sldNum" sz="quarter" idx="14"/>
          </p:nvPr>
        </p:nvSpPr>
        <p:spPr>
          <a:noFill/>
        </p:spPr>
        <p:txBody>
          <a:bodyPr/>
          <a:lstStyle/>
          <a:p>
            <a:fld id="{05C77DF5-FF9E-41CB-999E-58F53941BF7B}" type="slidenum">
              <a:rPr lang="en-US" smtClean="0"/>
              <a:pPr/>
              <a:t>30</a:t>
            </a:fld>
            <a:endParaRPr lang="en-US" smtClean="0"/>
          </a:p>
        </p:txBody>
      </p:sp>
      <p:sp>
        <p:nvSpPr>
          <p:cNvPr id="6" name="Footer Placeholder 5"/>
          <p:cNvSpPr>
            <a:spLocks noGrp="1"/>
          </p:cNvSpPr>
          <p:nvPr>
            <p:ph type="ftr" sz="quarter" idx="15"/>
          </p:nvPr>
        </p:nvSpPr>
        <p:spPr/>
        <p:txBody>
          <a:bodyPr/>
          <a:lstStyle/>
          <a:p>
            <a:pPr>
              <a:defRPr/>
            </a:pPr>
            <a:r>
              <a:rPr lang="en-US" smtClean="0"/>
              <a:t>Copyright John Wiley &amp; Sons Canada, Ltd.</a:t>
            </a:r>
            <a:endParaRPr lang="en-US"/>
          </a:p>
        </p:txBody>
      </p:sp>
    </p:spTree>
  </p:cSld>
  <p:clrMapOvr>
    <a:masterClrMapping/>
  </p:clrMapOvr>
  <p:transition>
    <p:wipe dir="d"/>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noChangeArrowheads="1"/>
          </p:cNvSpPr>
          <p:nvPr>
            <p:ph type="title"/>
          </p:nvPr>
        </p:nvSpPr>
        <p:spPr/>
        <p:txBody>
          <a:bodyPr lIns="95139" tIns="49472" rIns="95139" bIns="49472" anchorCtr="0"/>
          <a:lstStyle/>
          <a:p>
            <a:pPr eaLnBrk="1" hangingPunct="1"/>
            <a:r>
              <a:rPr lang="en-US" smtClean="0">
                <a:latin typeface="Arial" charset="0"/>
                <a:cs typeface="Arial" charset="0"/>
              </a:rPr>
              <a:t>Production Cost Report</a:t>
            </a:r>
          </a:p>
        </p:txBody>
      </p:sp>
      <p:sp>
        <p:nvSpPr>
          <p:cNvPr id="30723" name="Rectangle 3"/>
          <p:cNvSpPr>
            <a:spLocks noGrp="1" noChangeArrowheads="1"/>
          </p:cNvSpPr>
          <p:nvPr>
            <p:ph idx="1"/>
          </p:nvPr>
        </p:nvSpPr>
        <p:spPr>
          <a:xfrm>
            <a:off x="304800" y="1828800"/>
            <a:ext cx="9067800" cy="4953000"/>
          </a:xfrm>
        </p:spPr>
        <p:txBody>
          <a:bodyPr lIns="0" tIns="0" rIns="0" bIns="0"/>
          <a:lstStyle/>
          <a:p>
            <a:pPr eaLnBrk="1" hangingPunct="1">
              <a:buClr>
                <a:srgbClr val="C00000"/>
              </a:buClr>
              <a:defRPr/>
            </a:pPr>
            <a:r>
              <a:rPr lang="en-US" sz="2800" dirty="0" smtClean="0"/>
              <a:t>Key document used to understand activities</a:t>
            </a:r>
          </a:p>
          <a:p>
            <a:pPr eaLnBrk="1" hangingPunct="1">
              <a:buClr>
                <a:srgbClr val="C00000"/>
              </a:buClr>
              <a:defRPr/>
            </a:pPr>
            <a:r>
              <a:rPr lang="en-US" sz="2800" dirty="0" smtClean="0"/>
              <a:t>Prepared for each department and shows:</a:t>
            </a:r>
          </a:p>
          <a:p>
            <a:pPr lvl="1" eaLnBrk="1" hangingPunct="1">
              <a:buClr>
                <a:srgbClr val="C00000"/>
              </a:buClr>
              <a:defRPr/>
            </a:pPr>
            <a:r>
              <a:rPr lang="en-US" sz="2400" dirty="0" smtClean="0">
                <a:solidFill>
                  <a:srgbClr val="002060"/>
                </a:solidFill>
              </a:rPr>
              <a:t>Production quantity</a:t>
            </a:r>
          </a:p>
          <a:p>
            <a:pPr lvl="1" eaLnBrk="1" hangingPunct="1">
              <a:buClr>
                <a:srgbClr val="C00000"/>
              </a:buClr>
              <a:defRPr/>
            </a:pPr>
            <a:r>
              <a:rPr lang="en-US" sz="2400" dirty="0" smtClean="0">
                <a:solidFill>
                  <a:srgbClr val="002060"/>
                </a:solidFill>
              </a:rPr>
              <a:t>Cost data</a:t>
            </a:r>
          </a:p>
          <a:p>
            <a:pPr marL="571500" indent="-571500" eaLnBrk="1" hangingPunct="1">
              <a:spcBef>
                <a:spcPts val="500"/>
              </a:spcBef>
              <a:spcAft>
                <a:spcPts val="0"/>
              </a:spcAft>
              <a:buClr>
                <a:srgbClr val="C00000"/>
              </a:buClr>
              <a:buFont typeface="Wingdings" pitchFamily="2" charset="2"/>
              <a:buNone/>
              <a:defRPr/>
            </a:pPr>
            <a:r>
              <a:rPr lang="en-US" sz="2800" dirty="0" smtClean="0"/>
              <a:t>Four preparation steps </a:t>
            </a:r>
          </a:p>
          <a:p>
            <a:pPr marL="1366838" lvl="2" indent="-400050" eaLnBrk="1" hangingPunct="1">
              <a:spcBef>
                <a:spcPct val="35000"/>
              </a:spcBef>
              <a:spcAft>
                <a:spcPts val="0"/>
              </a:spcAft>
              <a:buClr>
                <a:srgbClr val="C00000"/>
              </a:buClr>
              <a:buFontTx/>
              <a:buAutoNum type="arabicPeriod"/>
              <a:defRPr/>
            </a:pPr>
            <a:r>
              <a:rPr lang="en-US" dirty="0" smtClean="0">
                <a:latin typeface="Cambria" pitchFamily="18" charset="0"/>
              </a:rPr>
              <a:t>  Calculate physical unit flow</a:t>
            </a:r>
          </a:p>
          <a:p>
            <a:pPr marL="1366838" lvl="2" indent="-400050" eaLnBrk="1" hangingPunct="1">
              <a:spcAft>
                <a:spcPts val="0"/>
              </a:spcAft>
              <a:buClr>
                <a:srgbClr val="C00000"/>
              </a:buClr>
              <a:buFontTx/>
              <a:buAutoNum type="arabicPeriod"/>
              <a:defRPr/>
            </a:pPr>
            <a:r>
              <a:rPr lang="en-US" dirty="0" smtClean="0">
                <a:latin typeface="Cambria" pitchFamily="18" charset="0"/>
              </a:rPr>
              <a:t>  Calculate equivalent units of production</a:t>
            </a:r>
          </a:p>
          <a:p>
            <a:pPr marL="1366838" lvl="2" indent="-400050" eaLnBrk="1" hangingPunct="1">
              <a:spcAft>
                <a:spcPts val="0"/>
              </a:spcAft>
              <a:buClr>
                <a:srgbClr val="C00000"/>
              </a:buClr>
              <a:buFontTx/>
              <a:buAutoNum type="arabicPeriod"/>
              <a:defRPr/>
            </a:pPr>
            <a:r>
              <a:rPr lang="en-US" dirty="0" smtClean="0">
                <a:latin typeface="Cambria" pitchFamily="18" charset="0"/>
              </a:rPr>
              <a:t>  Calculate unit production costs</a:t>
            </a:r>
          </a:p>
          <a:p>
            <a:pPr marL="1366838" lvl="2" indent="-400050" eaLnBrk="1" hangingPunct="1">
              <a:spcAft>
                <a:spcPts val="0"/>
              </a:spcAft>
              <a:buClr>
                <a:srgbClr val="C00000"/>
              </a:buClr>
              <a:buFontTx/>
              <a:buAutoNum type="arabicPeriod"/>
              <a:defRPr/>
            </a:pPr>
            <a:r>
              <a:rPr lang="en-US" dirty="0" smtClean="0">
                <a:latin typeface="Cambria" pitchFamily="18" charset="0"/>
              </a:rPr>
              <a:t>  Prepare a cost reconciliation schedule</a:t>
            </a:r>
          </a:p>
          <a:p>
            <a:pPr lvl="3" eaLnBrk="1" hangingPunct="1">
              <a:buClr>
                <a:srgbClr val="C00000"/>
              </a:buClr>
              <a:buFontTx/>
              <a:buChar char="-"/>
              <a:defRPr/>
            </a:pPr>
            <a:endParaRPr lang="en-US" sz="2800" dirty="0" smtClean="0">
              <a:latin typeface="Cambria" pitchFamily="18" charset="0"/>
            </a:endParaRPr>
          </a:p>
        </p:txBody>
      </p:sp>
      <p:sp>
        <p:nvSpPr>
          <p:cNvPr id="39940" name="Content Placeholder 4"/>
          <p:cNvSpPr>
            <a:spLocks noGrp="1"/>
          </p:cNvSpPr>
          <p:nvPr>
            <p:ph idx="13"/>
          </p:nvPr>
        </p:nvSpPr>
        <p:spPr/>
        <p:txBody>
          <a:bodyPr/>
          <a:lstStyle/>
          <a:p>
            <a:r>
              <a:rPr lang="en-US" smtClean="0">
                <a:latin typeface="Arial" charset="0"/>
                <a:cs typeface="Arial" charset="0"/>
              </a:rPr>
              <a:t>4</a:t>
            </a:r>
          </a:p>
        </p:txBody>
      </p:sp>
      <p:sp>
        <p:nvSpPr>
          <p:cNvPr id="39941" name="Slide Number Placeholder 4"/>
          <p:cNvSpPr>
            <a:spLocks noGrp="1"/>
          </p:cNvSpPr>
          <p:nvPr>
            <p:ph type="sldNum" sz="quarter" idx="14"/>
          </p:nvPr>
        </p:nvSpPr>
        <p:spPr>
          <a:noFill/>
        </p:spPr>
        <p:txBody>
          <a:bodyPr/>
          <a:lstStyle/>
          <a:p>
            <a:fld id="{0EEB0D1E-7316-4F55-BE2C-CAD5266CD7F6}" type="slidenum">
              <a:rPr lang="en-US" smtClean="0"/>
              <a:pPr/>
              <a:t>31</a:t>
            </a:fld>
            <a:endParaRPr lang="en-US" smtClean="0"/>
          </a:p>
        </p:txBody>
      </p:sp>
      <p:sp>
        <p:nvSpPr>
          <p:cNvPr id="6" name="Footer Placeholder 5"/>
          <p:cNvSpPr>
            <a:spLocks noGrp="1"/>
          </p:cNvSpPr>
          <p:nvPr>
            <p:ph type="ftr" sz="quarter" idx="15"/>
          </p:nvPr>
        </p:nvSpPr>
        <p:spPr/>
        <p:txBody>
          <a:bodyPr/>
          <a:lstStyle/>
          <a:p>
            <a:pPr>
              <a:defRPr/>
            </a:pPr>
            <a:r>
              <a:rPr lang="en-US" smtClean="0"/>
              <a:t>Copyright John Wiley &amp; Sons Canada, Ltd.</a:t>
            </a:r>
            <a:endParaRPr lang="en-US"/>
          </a:p>
        </p:txBody>
      </p:sp>
    </p:spTree>
  </p:cSld>
  <p:clrMapOvr>
    <a:masterClrMapping/>
  </p:clrMapOvr>
  <p:transition>
    <p:wipe dir="d"/>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type="title"/>
          </p:nvPr>
        </p:nvSpPr>
        <p:spPr/>
        <p:txBody>
          <a:bodyPr lIns="95139" tIns="49472" rIns="95139" bIns="49472" anchorCtr="0"/>
          <a:lstStyle/>
          <a:p>
            <a:pPr eaLnBrk="1" hangingPunct="1"/>
            <a:r>
              <a:rPr lang="en-US" sz="3600" smtClean="0">
                <a:latin typeface="Arial" charset="0"/>
                <a:cs typeface="Arial" charset="0"/>
              </a:rPr>
              <a:t>Flow of Costs in Process System</a:t>
            </a:r>
            <a:r>
              <a:rPr lang="en-US" smtClean="0">
                <a:latin typeface="Arial" charset="0"/>
                <a:cs typeface="Arial" charset="0"/>
              </a:rPr>
              <a:t/>
            </a:r>
            <a:br>
              <a:rPr lang="en-US" smtClean="0">
                <a:latin typeface="Arial" charset="0"/>
                <a:cs typeface="Arial" charset="0"/>
              </a:rPr>
            </a:br>
            <a:r>
              <a:rPr lang="en-US" sz="2800" smtClean="0">
                <a:solidFill>
                  <a:srgbClr val="FF0000"/>
                </a:solidFill>
                <a:latin typeface="Arial" charset="0"/>
                <a:cs typeface="Arial" charset="0"/>
              </a:rPr>
              <a:t>Example: Production of Waffles</a:t>
            </a:r>
          </a:p>
        </p:txBody>
      </p:sp>
      <p:sp>
        <p:nvSpPr>
          <p:cNvPr id="40963" name="Content Placeholder 23"/>
          <p:cNvSpPr>
            <a:spLocks noGrp="1"/>
          </p:cNvSpPr>
          <p:nvPr>
            <p:ph idx="13"/>
          </p:nvPr>
        </p:nvSpPr>
        <p:spPr/>
        <p:txBody>
          <a:bodyPr/>
          <a:lstStyle/>
          <a:p>
            <a:r>
              <a:rPr lang="en-US" smtClean="0">
                <a:latin typeface="Arial" charset="0"/>
                <a:cs typeface="Arial" charset="0"/>
              </a:rPr>
              <a:t>4</a:t>
            </a:r>
          </a:p>
        </p:txBody>
      </p:sp>
      <p:sp>
        <p:nvSpPr>
          <p:cNvPr id="40964" name="Slide Number Placeholder 24"/>
          <p:cNvSpPr>
            <a:spLocks noGrp="1"/>
          </p:cNvSpPr>
          <p:nvPr>
            <p:ph type="sldNum" sz="quarter" idx="14"/>
          </p:nvPr>
        </p:nvSpPr>
        <p:spPr>
          <a:noFill/>
        </p:spPr>
        <p:txBody>
          <a:bodyPr/>
          <a:lstStyle/>
          <a:p>
            <a:fld id="{EBCF1DA9-40AD-402D-9A64-D30374728B2D}" type="slidenum">
              <a:rPr lang="en-US" smtClean="0"/>
              <a:pPr/>
              <a:t>32</a:t>
            </a:fld>
            <a:endParaRPr lang="en-US" smtClean="0"/>
          </a:p>
        </p:txBody>
      </p:sp>
      <p:sp>
        <p:nvSpPr>
          <p:cNvPr id="26" name="Footer Placeholder 25"/>
          <p:cNvSpPr>
            <a:spLocks noGrp="1"/>
          </p:cNvSpPr>
          <p:nvPr>
            <p:ph type="ftr" sz="quarter" idx="15"/>
          </p:nvPr>
        </p:nvSpPr>
        <p:spPr/>
        <p:txBody>
          <a:bodyPr/>
          <a:lstStyle/>
          <a:p>
            <a:pPr>
              <a:defRPr/>
            </a:pPr>
            <a:r>
              <a:rPr lang="en-US" smtClean="0"/>
              <a:t>Copyright John Wiley &amp; Sons Canada, Ltd.</a:t>
            </a:r>
            <a:endParaRPr lang="en-US"/>
          </a:p>
        </p:txBody>
      </p:sp>
      <p:pic>
        <p:nvPicPr>
          <p:cNvPr id="40966" name="Picture 27" descr="RawMaterials_Ch4.jpg"/>
          <p:cNvPicPr>
            <a:picLocks noChangeAspect="1"/>
          </p:cNvPicPr>
          <p:nvPr/>
        </p:nvPicPr>
        <p:blipFill>
          <a:blip r:embed="rId2" cstate="print"/>
          <a:srcRect/>
          <a:stretch>
            <a:fillRect/>
          </a:stretch>
        </p:blipFill>
        <p:spPr bwMode="auto">
          <a:xfrm>
            <a:off x="0" y="2362200"/>
            <a:ext cx="9601200" cy="3181350"/>
          </a:xfrm>
          <a:prstGeom prst="rect">
            <a:avLst/>
          </a:prstGeom>
          <a:noFill/>
          <a:ln w="9525">
            <a:noFill/>
            <a:miter lim="800000"/>
            <a:headEnd/>
            <a:tailEnd/>
          </a:ln>
        </p:spPr>
      </p:pic>
    </p:spTree>
  </p:cSld>
  <p:clrMapOvr>
    <a:masterClrMapping/>
  </p:clrMapOvr>
  <p:transition>
    <p:wipe dir="d"/>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4"/>
          <p:cNvSpPr>
            <a:spLocks noGrp="1" noChangeArrowheads="1"/>
          </p:cNvSpPr>
          <p:nvPr>
            <p:ph type="title"/>
          </p:nvPr>
        </p:nvSpPr>
        <p:spPr>
          <a:xfrm>
            <a:off x="1828800" y="0"/>
            <a:ext cx="7772400" cy="1524000"/>
          </a:xfrm>
        </p:spPr>
        <p:txBody>
          <a:bodyPr lIns="95139" tIns="49472" rIns="95139" bIns="49472" anchorCtr="0"/>
          <a:lstStyle/>
          <a:p>
            <a:pPr defTabSz="914400" eaLnBrk="1" hangingPunct="1">
              <a:lnSpc>
                <a:spcPct val="95000"/>
              </a:lnSpc>
            </a:pPr>
            <a:r>
              <a:rPr lang="en-US" sz="3200" smtClean="0">
                <a:latin typeface="Arial" charset="0"/>
                <a:cs typeface="Arial" charset="0"/>
              </a:rPr>
              <a:t>Comprehensive Example of Process Costing Using the Weighted-Average Method</a:t>
            </a:r>
            <a:endParaRPr lang="en-US" sz="3500" smtClean="0">
              <a:solidFill>
                <a:srgbClr val="669900"/>
              </a:solidFill>
              <a:latin typeface="Arial" charset="0"/>
              <a:cs typeface="Arial" charset="0"/>
            </a:endParaRPr>
          </a:p>
        </p:txBody>
      </p:sp>
      <p:sp>
        <p:nvSpPr>
          <p:cNvPr id="41987" name="Content Placeholder 4"/>
          <p:cNvSpPr>
            <a:spLocks noGrp="1"/>
          </p:cNvSpPr>
          <p:nvPr>
            <p:ph idx="13"/>
          </p:nvPr>
        </p:nvSpPr>
        <p:spPr/>
        <p:txBody>
          <a:bodyPr/>
          <a:lstStyle/>
          <a:p>
            <a:r>
              <a:rPr lang="en-US" smtClean="0">
                <a:latin typeface="Arial" charset="0"/>
                <a:cs typeface="Arial" charset="0"/>
              </a:rPr>
              <a:t>4</a:t>
            </a:r>
          </a:p>
        </p:txBody>
      </p:sp>
      <p:sp>
        <p:nvSpPr>
          <p:cNvPr id="41988" name="Slide Number Placeholder 4"/>
          <p:cNvSpPr>
            <a:spLocks noGrp="1"/>
          </p:cNvSpPr>
          <p:nvPr>
            <p:ph type="sldNum" sz="quarter" idx="14"/>
          </p:nvPr>
        </p:nvSpPr>
        <p:spPr>
          <a:noFill/>
        </p:spPr>
        <p:txBody>
          <a:bodyPr/>
          <a:lstStyle/>
          <a:p>
            <a:fld id="{AAA29E6E-BC64-49A1-8D09-F271BBB5402D}" type="slidenum">
              <a:rPr lang="en-US" smtClean="0"/>
              <a:pPr/>
              <a:t>33</a:t>
            </a:fld>
            <a:endParaRPr lang="en-US" smtClean="0"/>
          </a:p>
        </p:txBody>
      </p:sp>
      <p:sp>
        <p:nvSpPr>
          <p:cNvPr id="6" name="Footer Placeholder 5"/>
          <p:cNvSpPr>
            <a:spLocks noGrp="1"/>
          </p:cNvSpPr>
          <p:nvPr>
            <p:ph type="ftr" sz="quarter" idx="15"/>
          </p:nvPr>
        </p:nvSpPr>
        <p:spPr/>
        <p:txBody>
          <a:bodyPr/>
          <a:lstStyle/>
          <a:p>
            <a:pPr>
              <a:defRPr/>
            </a:pPr>
            <a:r>
              <a:rPr lang="en-US" smtClean="0"/>
              <a:t>Copyright John Wiley &amp; Sons Canada, Ltd.</a:t>
            </a:r>
            <a:endParaRPr lang="en-US"/>
          </a:p>
        </p:txBody>
      </p:sp>
      <p:pic>
        <p:nvPicPr>
          <p:cNvPr id="41990" name="Picture 6" descr="Units_Ch4.jpg"/>
          <p:cNvPicPr>
            <a:picLocks noChangeAspect="1"/>
          </p:cNvPicPr>
          <p:nvPr/>
        </p:nvPicPr>
        <p:blipFill>
          <a:blip r:embed="rId2" cstate="print"/>
          <a:srcRect/>
          <a:stretch>
            <a:fillRect/>
          </a:stretch>
        </p:blipFill>
        <p:spPr bwMode="auto">
          <a:xfrm>
            <a:off x="0" y="1524000"/>
            <a:ext cx="9601200" cy="5164138"/>
          </a:xfrm>
          <a:prstGeom prst="rect">
            <a:avLst/>
          </a:prstGeom>
          <a:noFill/>
          <a:ln w="9525">
            <a:noFill/>
            <a:miter lim="800000"/>
            <a:headEnd/>
            <a:tailEnd/>
          </a:ln>
        </p:spPr>
      </p:pic>
    </p:spTree>
  </p:cSld>
  <p:clrMapOvr>
    <a:masterClrMapping/>
  </p:clrMapOvr>
  <p:transition>
    <p:wipe dir="d"/>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p:cNvSpPr>
            <a:spLocks noGrp="1" noChangeArrowheads="1"/>
          </p:cNvSpPr>
          <p:nvPr>
            <p:ph type="title"/>
          </p:nvPr>
        </p:nvSpPr>
        <p:spPr/>
        <p:txBody>
          <a:bodyPr lIns="95139" tIns="49472" rIns="95139" bIns="49472" anchorCtr="0"/>
          <a:lstStyle/>
          <a:p>
            <a:pPr eaLnBrk="1" hangingPunct="1"/>
            <a:r>
              <a:rPr lang="en-US" smtClean="0">
                <a:latin typeface="Arial" charset="0"/>
                <a:cs typeface="Arial" charset="0"/>
              </a:rPr>
              <a:t>Comprehensive Example  </a:t>
            </a:r>
            <a:br>
              <a:rPr lang="en-US" smtClean="0">
                <a:latin typeface="Arial" charset="0"/>
                <a:cs typeface="Arial" charset="0"/>
              </a:rPr>
            </a:br>
            <a:r>
              <a:rPr lang="en-US" sz="3200" smtClean="0">
                <a:solidFill>
                  <a:srgbClr val="FF0000"/>
                </a:solidFill>
                <a:latin typeface="Arial" charset="0"/>
                <a:cs typeface="Arial" charset="0"/>
              </a:rPr>
              <a:t>Continued </a:t>
            </a:r>
          </a:p>
        </p:txBody>
      </p:sp>
      <p:sp>
        <p:nvSpPr>
          <p:cNvPr id="43011" name="Rectangle 3"/>
          <p:cNvSpPr>
            <a:spLocks noGrp="1" noChangeArrowheads="1"/>
          </p:cNvSpPr>
          <p:nvPr>
            <p:ph idx="1"/>
          </p:nvPr>
        </p:nvSpPr>
        <p:spPr>
          <a:xfrm>
            <a:off x="304800" y="1828800"/>
            <a:ext cx="9067800" cy="4876800"/>
          </a:xfrm>
        </p:spPr>
        <p:txBody>
          <a:bodyPr lIns="0" tIns="0" rIns="0" bIns="0"/>
          <a:lstStyle/>
          <a:p>
            <a:pPr eaLnBrk="1" hangingPunct="1">
              <a:buFont typeface="Wingdings" pitchFamily="2" charset="2"/>
              <a:buNone/>
            </a:pPr>
            <a:r>
              <a:rPr lang="en-US" sz="2800" smtClean="0">
                <a:solidFill>
                  <a:srgbClr val="C00000"/>
                </a:solidFill>
              </a:rPr>
              <a:t>Step 1:  Calculate Physical Unit Flow</a:t>
            </a:r>
          </a:p>
          <a:p>
            <a:pPr lvl="1" eaLnBrk="1" hangingPunct="1">
              <a:buClr>
                <a:srgbClr val="C00000"/>
              </a:buClr>
              <a:buFont typeface="Wingdings" pitchFamily="2" charset="2"/>
              <a:buChar char="Ø"/>
            </a:pPr>
            <a:r>
              <a:rPr lang="en-US" sz="2400" smtClean="0">
                <a:solidFill>
                  <a:schemeClr val="tx1"/>
                </a:solidFill>
                <a:latin typeface="Cambria" pitchFamily="18" charset="0"/>
              </a:rPr>
              <a:t>Physical units </a:t>
            </a:r>
          </a:p>
          <a:p>
            <a:pPr lvl="2" eaLnBrk="1" hangingPunct="1">
              <a:buClr>
                <a:srgbClr val="C00000"/>
              </a:buClr>
              <a:buFontTx/>
              <a:buNone/>
            </a:pPr>
            <a:r>
              <a:rPr lang="en-US" smtClean="0">
                <a:latin typeface="Cambria" pitchFamily="18" charset="0"/>
              </a:rPr>
              <a:t>	</a:t>
            </a:r>
            <a:r>
              <a:rPr lang="en-US" smtClean="0">
                <a:solidFill>
                  <a:srgbClr val="002060"/>
                </a:solidFill>
                <a:latin typeface="Cambria" pitchFamily="18" charset="0"/>
              </a:rPr>
              <a:t>Actual units to be accounted for during a period, regardless of work performed</a:t>
            </a:r>
          </a:p>
          <a:p>
            <a:pPr lvl="1" eaLnBrk="1" hangingPunct="1">
              <a:buClr>
                <a:srgbClr val="C00000"/>
              </a:buClr>
              <a:buFont typeface="Wingdings" pitchFamily="2" charset="2"/>
              <a:buChar char="Ø"/>
            </a:pPr>
            <a:r>
              <a:rPr lang="en-US" sz="2400" smtClean="0">
                <a:solidFill>
                  <a:schemeClr val="tx1"/>
                </a:solidFill>
                <a:latin typeface="Cambria" pitchFamily="18" charset="0"/>
              </a:rPr>
              <a:t>Total units to be accounted for </a:t>
            </a:r>
          </a:p>
          <a:p>
            <a:pPr lvl="2" eaLnBrk="1" hangingPunct="1">
              <a:buClr>
                <a:srgbClr val="C00000"/>
              </a:buClr>
              <a:buFontTx/>
              <a:buNone/>
            </a:pPr>
            <a:r>
              <a:rPr lang="en-US" smtClean="0">
                <a:solidFill>
                  <a:srgbClr val="FF0000"/>
                </a:solidFill>
                <a:latin typeface="Cambria" pitchFamily="18" charset="0"/>
              </a:rPr>
              <a:t>	</a:t>
            </a:r>
            <a:r>
              <a:rPr lang="en-US" smtClean="0">
                <a:solidFill>
                  <a:srgbClr val="002060"/>
                </a:solidFill>
                <a:latin typeface="Cambria" pitchFamily="18" charset="0"/>
              </a:rPr>
              <a:t>Units started (or transferred) into production during period + units in production at </a:t>
            </a:r>
            <a:r>
              <a:rPr lang="en-US" i="1" smtClean="0">
                <a:solidFill>
                  <a:srgbClr val="002060"/>
                </a:solidFill>
                <a:latin typeface="Cambria" pitchFamily="18" charset="0"/>
              </a:rPr>
              <a:t>beginning</a:t>
            </a:r>
            <a:r>
              <a:rPr lang="en-US" smtClean="0">
                <a:solidFill>
                  <a:srgbClr val="002060"/>
                </a:solidFill>
                <a:latin typeface="Cambria" pitchFamily="18" charset="0"/>
              </a:rPr>
              <a:t> of period</a:t>
            </a:r>
          </a:p>
          <a:p>
            <a:pPr lvl="1" eaLnBrk="1" hangingPunct="1">
              <a:buClr>
                <a:srgbClr val="C00000"/>
              </a:buClr>
              <a:buFont typeface="Wingdings" pitchFamily="2" charset="2"/>
              <a:buChar char="Ø"/>
            </a:pPr>
            <a:r>
              <a:rPr lang="en-US" sz="2400" smtClean="0">
                <a:solidFill>
                  <a:schemeClr val="tx1"/>
                </a:solidFill>
                <a:latin typeface="Cambria" pitchFamily="18" charset="0"/>
              </a:rPr>
              <a:t>Total units accounted for</a:t>
            </a:r>
          </a:p>
          <a:p>
            <a:pPr lvl="2" eaLnBrk="1" hangingPunct="1">
              <a:buClr>
                <a:srgbClr val="C00000"/>
              </a:buClr>
              <a:buFontTx/>
              <a:buNone/>
            </a:pPr>
            <a:r>
              <a:rPr lang="en-US" smtClean="0">
                <a:solidFill>
                  <a:srgbClr val="FF0000"/>
                </a:solidFill>
                <a:latin typeface="Cambria" pitchFamily="18" charset="0"/>
              </a:rPr>
              <a:t>	</a:t>
            </a:r>
            <a:r>
              <a:rPr lang="en-US" smtClean="0">
                <a:solidFill>
                  <a:srgbClr val="002060"/>
                </a:solidFill>
                <a:latin typeface="Cambria" pitchFamily="18" charset="0"/>
              </a:rPr>
              <a:t>Units transferred out during period + units in production at </a:t>
            </a:r>
            <a:r>
              <a:rPr lang="en-US" i="1" smtClean="0">
                <a:solidFill>
                  <a:srgbClr val="002060"/>
                </a:solidFill>
                <a:latin typeface="Cambria" pitchFamily="18" charset="0"/>
              </a:rPr>
              <a:t>end</a:t>
            </a:r>
            <a:r>
              <a:rPr lang="en-US" smtClean="0">
                <a:solidFill>
                  <a:srgbClr val="002060"/>
                </a:solidFill>
                <a:latin typeface="Cambria" pitchFamily="18" charset="0"/>
              </a:rPr>
              <a:t> of period</a:t>
            </a:r>
          </a:p>
        </p:txBody>
      </p:sp>
      <p:sp>
        <p:nvSpPr>
          <p:cNvPr id="43012" name="Content Placeholder 3"/>
          <p:cNvSpPr>
            <a:spLocks noGrp="1"/>
          </p:cNvSpPr>
          <p:nvPr>
            <p:ph idx="13"/>
          </p:nvPr>
        </p:nvSpPr>
        <p:spPr/>
        <p:txBody>
          <a:bodyPr/>
          <a:lstStyle/>
          <a:p>
            <a:r>
              <a:rPr lang="en-US" smtClean="0">
                <a:latin typeface="Arial" charset="0"/>
                <a:cs typeface="Arial" charset="0"/>
              </a:rPr>
              <a:t>4</a:t>
            </a:r>
          </a:p>
        </p:txBody>
      </p:sp>
      <p:sp>
        <p:nvSpPr>
          <p:cNvPr id="43013" name="Slide Number Placeholder 4"/>
          <p:cNvSpPr>
            <a:spLocks noGrp="1"/>
          </p:cNvSpPr>
          <p:nvPr>
            <p:ph type="sldNum" sz="quarter" idx="14"/>
          </p:nvPr>
        </p:nvSpPr>
        <p:spPr>
          <a:noFill/>
        </p:spPr>
        <p:txBody>
          <a:bodyPr/>
          <a:lstStyle/>
          <a:p>
            <a:fld id="{F918BF48-E5A4-462C-8A90-C8352AD44D4C}" type="slidenum">
              <a:rPr lang="en-US" smtClean="0"/>
              <a:pPr/>
              <a:t>34</a:t>
            </a:fld>
            <a:endParaRPr lang="en-US" smtClean="0"/>
          </a:p>
        </p:txBody>
      </p:sp>
      <p:sp>
        <p:nvSpPr>
          <p:cNvPr id="6" name="Footer Placeholder 5"/>
          <p:cNvSpPr>
            <a:spLocks noGrp="1"/>
          </p:cNvSpPr>
          <p:nvPr>
            <p:ph type="ftr" sz="quarter" idx="15"/>
          </p:nvPr>
        </p:nvSpPr>
        <p:spPr/>
        <p:txBody>
          <a:bodyPr/>
          <a:lstStyle/>
          <a:p>
            <a:pPr>
              <a:defRPr/>
            </a:pPr>
            <a:r>
              <a:rPr lang="en-US" dirty="0" smtClean="0"/>
              <a:t>Copyright John Wiley &amp; Sons Canada, Ltd.</a:t>
            </a:r>
            <a:endParaRPr lang="en-US" dirty="0"/>
          </a:p>
        </p:txBody>
      </p:sp>
    </p:spTree>
  </p:cSld>
  <p:clrMapOvr>
    <a:masterClrMapping/>
  </p:clrMapOvr>
  <p:transition>
    <p:wipe dir="d"/>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8"/>
          <p:cNvSpPr>
            <a:spLocks noGrp="1" noChangeArrowheads="1"/>
          </p:cNvSpPr>
          <p:nvPr>
            <p:ph type="title"/>
          </p:nvPr>
        </p:nvSpPr>
        <p:spPr/>
        <p:txBody>
          <a:bodyPr lIns="95139" tIns="49472" rIns="95139" bIns="49472" anchorCtr="0"/>
          <a:lstStyle/>
          <a:p>
            <a:pPr eaLnBrk="1" hangingPunct="1"/>
            <a:r>
              <a:rPr lang="en-US" smtClean="0">
                <a:latin typeface="Arial" charset="0"/>
                <a:cs typeface="Arial" charset="0"/>
              </a:rPr>
              <a:t>Comprehensive Example  </a:t>
            </a:r>
            <a:r>
              <a:rPr lang="en-US" sz="4300" smtClean="0">
                <a:latin typeface="Arial" charset="0"/>
                <a:cs typeface="Arial" charset="0"/>
              </a:rPr>
              <a:t/>
            </a:r>
            <a:br>
              <a:rPr lang="en-US" sz="4300" smtClean="0">
                <a:latin typeface="Arial" charset="0"/>
                <a:cs typeface="Arial" charset="0"/>
              </a:rPr>
            </a:br>
            <a:r>
              <a:rPr lang="en-US" sz="3200" smtClean="0">
                <a:solidFill>
                  <a:srgbClr val="FF0000"/>
                </a:solidFill>
                <a:latin typeface="Arial" charset="0"/>
                <a:cs typeface="Arial" charset="0"/>
              </a:rPr>
              <a:t>Continued </a:t>
            </a:r>
          </a:p>
        </p:txBody>
      </p:sp>
      <p:sp>
        <p:nvSpPr>
          <p:cNvPr id="44035" name="Content Placeholder 4"/>
          <p:cNvSpPr>
            <a:spLocks noGrp="1"/>
          </p:cNvSpPr>
          <p:nvPr>
            <p:ph idx="13"/>
          </p:nvPr>
        </p:nvSpPr>
        <p:spPr/>
        <p:txBody>
          <a:bodyPr/>
          <a:lstStyle/>
          <a:p>
            <a:r>
              <a:rPr lang="en-US" smtClean="0">
                <a:latin typeface="Arial" charset="0"/>
                <a:cs typeface="Arial" charset="0"/>
              </a:rPr>
              <a:t>4</a:t>
            </a:r>
          </a:p>
        </p:txBody>
      </p:sp>
      <p:sp>
        <p:nvSpPr>
          <p:cNvPr id="44036" name="Rectangle 12"/>
          <p:cNvSpPr>
            <a:spLocks noChangeArrowheads="1"/>
          </p:cNvSpPr>
          <p:nvPr/>
        </p:nvSpPr>
        <p:spPr bwMode="auto">
          <a:xfrm>
            <a:off x="457200" y="1828800"/>
            <a:ext cx="8686800" cy="4724400"/>
          </a:xfrm>
          <a:prstGeom prst="rect">
            <a:avLst/>
          </a:prstGeom>
          <a:noFill/>
          <a:ln w="9525">
            <a:noFill/>
            <a:miter lim="800000"/>
            <a:headEnd/>
            <a:tailEnd/>
          </a:ln>
        </p:spPr>
        <p:txBody>
          <a:bodyPr lIns="96661" tIns="48331" rIns="96661" bIns="48331"/>
          <a:lstStyle/>
          <a:p>
            <a:pPr marL="361950" indent="-361950" defTabSz="966788" eaLnBrk="1" hangingPunct="1">
              <a:spcBef>
                <a:spcPct val="20000"/>
              </a:spcBef>
              <a:buClr>
                <a:srgbClr val="FF0000"/>
              </a:buClr>
              <a:buFont typeface="Wingdings" pitchFamily="2" charset="2"/>
              <a:buNone/>
            </a:pPr>
            <a:r>
              <a:rPr lang="en-US" sz="2800">
                <a:solidFill>
                  <a:srgbClr val="C00000"/>
                </a:solidFill>
                <a:latin typeface="Cambria" pitchFamily="18" charset="0"/>
              </a:rPr>
              <a:t>Step 2:  Calculate Equivalent Units of Production</a:t>
            </a:r>
          </a:p>
          <a:p>
            <a:pPr marL="361950" indent="-361950" defTabSz="966788" eaLnBrk="1" hangingPunct="1">
              <a:spcBef>
                <a:spcPct val="20000"/>
              </a:spcBef>
              <a:buClr>
                <a:srgbClr val="FF0000"/>
              </a:buClr>
              <a:buFont typeface="Wingdings" pitchFamily="2" charset="2"/>
              <a:buNone/>
            </a:pPr>
            <a:endParaRPr lang="en-US" sz="2800">
              <a:latin typeface="Cambria" pitchFamily="18" charset="0"/>
            </a:endParaRPr>
          </a:p>
          <a:p>
            <a:pPr marL="785813" lvl="1" indent="-303213" defTabSz="966788" eaLnBrk="1" hangingPunct="1">
              <a:spcBef>
                <a:spcPct val="20000"/>
              </a:spcBef>
              <a:buClr>
                <a:srgbClr val="C00000"/>
              </a:buClr>
              <a:buSzPct val="80000"/>
              <a:buFont typeface="Wingdings" pitchFamily="2" charset="2"/>
              <a:buChar char="Ø"/>
            </a:pPr>
            <a:r>
              <a:rPr lang="en-US" sz="2800">
                <a:latin typeface="Cambria" pitchFamily="18" charset="0"/>
              </a:rPr>
              <a:t>Measure of a department’s productivity</a:t>
            </a:r>
          </a:p>
          <a:p>
            <a:pPr marL="785813" lvl="1" indent="-303213" defTabSz="966788" eaLnBrk="1" hangingPunct="1">
              <a:spcBef>
                <a:spcPct val="20000"/>
              </a:spcBef>
              <a:buClr>
                <a:srgbClr val="C00000"/>
              </a:buClr>
              <a:buSzPct val="80000"/>
              <a:buFont typeface="Wingdings" pitchFamily="2" charset="2"/>
              <a:buChar char="Ø"/>
            </a:pPr>
            <a:endParaRPr lang="en-US" sz="2800">
              <a:latin typeface="Cambria" pitchFamily="18" charset="0"/>
            </a:endParaRPr>
          </a:p>
          <a:p>
            <a:pPr marL="785813" lvl="1" indent="-303213" defTabSz="966788" eaLnBrk="1" hangingPunct="1">
              <a:spcBef>
                <a:spcPct val="20000"/>
              </a:spcBef>
              <a:buClr>
                <a:srgbClr val="C00000"/>
              </a:buClr>
              <a:buSzPct val="80000"/>
              <a:buFont typeface="Wingdings" pitchFamily="2" charset="2"/>
              <a:buChar char="Ø"/>
            </a:pPr>
            <a:r>
              <a:rPr lang="en-US" sz="2800">
                <a:latin typeface="Cambria" pitchFamily="18" charset="0"/>
              </a:rPr>
              <a:t>Two calculations required:</a:t>
            </a:r>
            <a:r>
              <a:rPr lang="en-US" sz="2800">
                <a:solidFill>
                  <a:srgbClr val="002060"/>
                </a:solidFill>
                <a:latin typeface="Cambria" pitchFamily="18" charset="0"/>
              </a:rPr>
              <a:t> </a:t>
            </a:r>
            <a:r>
              <a:rPr lang="en-US" sz="2800">
                <a:solidFill>
                  <a:srgbClr val="C00000"/>
                </a:solidFill>
                <a:latin typeface="Cambria" pitchFamily="18" charset="0"/>
              </a:rPr>
              <a:t>one for materials and one for conversion costs</a:t>
            </a:r>
          </a:p>
          <a:p>
            <a:pPr marL="785813" lvl="1" indent="-303213" defTabSz="966788" eaLnBrk="1" hangingPunct="1">
              <a:spcBef>
                <a:spcPct val="20000"/>
              </a:spcBef>
              <a:buClr>
                <a:srgbClr val="C00000"/>
              </a:buClr>
              <a:buSzPct val="80000"/>
              <a:buFont typeface="Wingdings" pitchFamily="2" charset="2"/>
              <a:buChar char="Ø"/>
            </a:pPr>
            <a:endParaRPr lang="en-US" sz="2800">
              <a:solidFill>
                <a:srgbClr val="C00000"/>
              </a:solidFill>
              <a:latin typeface="Cambria" pitchFamily="18" charset="0"/>
            </a:endParaRPr>
          </a:p>
          <a:p>
            <a:pPr marL="785813" lvl="1" indent="-303213" defTabSz="966788" eaLnBrk="1" hangingPunct="1">
              <a:spcBef>
                <a:spcPct val="20000"/>
              </a:spcBef>
              <a:buClr>
                <a:srgbClr val="C00000"/>
              </a:buClr>
              <a:buSzPct val="80000"/>
              <a:buFont typeface="Wingdings" pitchFamily="2" charset="2"/>
              <a:buChar char="Ø"/>
            </a:pPr>
            <a:r>
              <a:rPr lang="en-US" sz="2800">
                <a:latin typeface="Cambria" pitchFamily="18" charset="0"/>
              </a:rPr>
              <a:t>Beginning work in process is ignored</a:t>
            </a:r>
            <a:r>
              <a:rPr lang="en-US" sz="2800">
                <a:solidFill>
                  <a:srgbClr val="002060"/>
                </a:solidFill>
                <a:latin typeface="Cambria" pitchFamily="18" charset="0"/>
              </a:rPr>
              <a:t>	</a:t>
            </a:r>
          </a:p>
        </p:txBody>
      </p:sp>
      <p:sp>
        <p:nvSpPr>
          <p:cNvPr id="44037" name="Slide Number Placeholder 4"/>
          <p:cNvSpPr>
            <a:spLocks noGrp="1"/>
          </p:cNvSpPr>
          <p:nvPr>
            <p:ph type="sldNum" sz="quarter" idx="14"/>
          </p:nvPr>
        </p:nvSpPr>
        <p:spPr>
          <a:noFill/>
        </p:spPr>
        <p:txBody>
          <a:bodyPr/>
          <a:lstStyle/>
          <a:p>
            <a:fld id="{28CECE76-E117-48FF-A4FD-57AF13EDEE05}" type="slidenum">
              <a:rPr lang="en-US" smtClean="0"/>
              <a:pPr/>
              <a:t>35</a:t>
            </a:fld>
            <a:endParaRPr lang="en-US" smtClean="0"/>
          </a:p>
        </p:txBody>
      </p:sp>
      <p:sp>
        <p:nvSpPr>
          <p:cNvPr id="6" name="Footer Placeholder 5"/>
          <p:cNvSpPr>
            <a:spLocks noGrp="1"/>
          </p:cNvSpPr>
          <p:nvPr>
            <p:ph type="ftr" sz="quarter" idx="15"/>
          </p:nvPr>
        </p:nvSpPr>
        <p:spPr/>
        <p:txBody>
          <a:bodyPr/>
          <a:lstStyle/>
          <a:p>
            <a:pPr>
              <a:defRPr/>
            </a:pPr>
            <a:r>
              <a:rPr lang="en-US" smtClean="0"/>
              <a:t>Copyright John Wiley &amp; Sons Canada, Ltd.</a:t>
            </a:r>
            <a:endParaRPr lang="en-US"/>
          </a:p>
        </p:txBody>
      </p:sp>
    </p:spTree>
  </p:cSld>
  <p:clrMapOvr>
    <a:masterClrMapping/>
  </p:clrMapOvr>
  <p:transition>
    <p:wipe dir="d"/>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Picture 9" descr="MixingDepartment2_Ch4.jpg"/>
          <p:cNvPicPr>
            <a:picLocks noChangeAspect="1"/>
          </p:cNvPicPr>
          <p:nvPr/>
        </p:nvPicPr>
        <p:blipFill>
          <a:blip r:embed="rId2" cstate="print"/>
          <a:srcRect/>
          <a:stretch>
            <a:fillRect/>
          </a:stretch>
        </p:blipFill>
        <p:spPr bwMode="auto">
          <a:xfrm>
            <a:off x="0" y="1524000"/>
            <a:ext cx="9601200" cy="5033963"/>
          </a:xfrm>
          <a:prstGeom prst="rect">
            <a:avLst/>
          </a:prstGeom>
          <a:noFill/>
          <a:ln w="9525">
            <a:noFill/>
            <a:miter lim="800000"/>
            <a:headEnd/>
            <a:tailEnd/>
          </a:ln>
        </p:spPr>
      </p:pic>
      <p:sp>
        <p:nvSpPr>
          <p:cNvPr id="45059" name="Rectangle 9"/>
          <p:cNvSpPr>
            <a:spLocks noChangeArrowheads="1"/>
          </p:cNvSpPr>
          <p:nvPr/>
        </p:nvSpPr>
        <p:spPr bwMode="auto">
          <a:xfrm>
            <a:off x="882650" y="228600"/>
            <a:ext cx="8642350" cy="1252538"/>
          </a:xfrm>
          <a:prstGeom prst="rect">
            <a:avLst/>
          </a:prstGeom>
          <a:noFill/>
          <a:ln w="9525" algn="ctr">
            <a:noFill/>
            <a:miter lim="800000"/>
            <a:headEnd/>
            <a:tailEnd/>
          </a:ln>
        </p:spPr>
        <p:txBody>
          <a:bodyPr lIns="96661" tIns="48331" rIns="96661" bIns="48331" anchor="b">
            <a:spAutoFit/>
          </a:bodyPr>
          <a:lstStyle/>
          <a:p>
            <a:pPr algn="ctr" defTabSz="966788" eaLnBrk="1" hangingPunct="1"/>
            <a:r>
              <a:rPr lang="en-US" sz="4000">
                <a:solidFill>
                  <a:schemeClr val="bg1"/>
                </a:solidFill>
                <a:cs typeface="Arial" charset="0"/>
              </a:rPr>
              <a:t>Comprehensive Example  </a:t>
            </a:r>
            <a:r>
              <a:rPr lang="en-US" sz="3400" b="1">
                <a:solidFill>
                  <a:schemeClr val="bg1"/>
                </a:solidFill>
                <a:cs typeface="Arial" charset="0"/>
              </a:rPr>
              <a:t/>
            </a:r>
            <a:br>
              <a:rPr lang="en-US" sz="3400" b="1">
                <a:solidFill>
                  <a:schemeClr val="bg1"/>
                </a:solidFill>
                <a:cs typeface="Arial" charset="0"/>
              </a:rPr>
            </a:br>
            <a:r>
              <a:rPr lang="en-US" sz="3200">
                <a:solidFill>
                  <a:srgbClr val="FF0000"/>
                </a:solidFill>
                <a:cs typeface="Arial" charset="0"/>
              </a:rPr>
              <a:t>Continued</a:t>
            </a:r>
          </a:p>
        </p:txBody>
      </p:sp>
      <p:sp>
        <p:nvSpPr>
          <p:cNvPr id="282644" name="Rectangle 20"/>
          <p:cNvSpPr>
            <a:spLocks noChangeArrowheads="1"/>
          </p:cNvSpPr>
          <p:nvPr/>
        </p:nvSpPr>
        <p:spPr bwMode="auto">
          <a:xfrm>
            <a:off x="4191000" y="2895600"/>
            <a:ext cx="990600" cy="3657600"/>
          </a:xfrm>
          <a:prstGeom prst="rect">
            <a:avLst/>
          </a:prstGeom>
          <a:noFill/>
          <a:ln w="31750" algn="ctr">
            <a:solidFill>
              <a:srgbClr val="FF0000"/>
            </a:solidFill>
            <a:miter lim="800000"/>
            <a:headEnd/>
            <a:tailEnd/>
          </a:ln>
          <a:effectLst/>
        </p:spPr>
        <p:txBody>
          <a:bodyPr lIns="96661" tIns="48331" rIns="96661" bIns="48331" anchor="ctr">
            <a:spAutoFit/>
          </a:bodyPr>
          <a:lstStyle/>
          <a:p>
            <a:pPr algn="ctr" eaLnBrk="1" hangingPunct="1">
              <a:defRPr/>
            </a:pPr>
            <a:endParaRPr lang="en-US" sz="3600" b="1">
              <a:effectLst>
                <a:outerShdw blurRad="38100" dist="38100" dir="2700000" algn="tl">
                  <a:srgbClr val="000000">
                    <a:alpha val="43137"/>
                  </a:srgbClr>
                </a:outerShdw>
              </a:effectLst>
            </a:endParaRPr>
          </a:p>
        </p:txBody>
      </p:sp>
      <p:sp>
        <p:nvSpPr>
          <p:cNvPr id="282645" name="Rectangle 21"/>
          <p:cNvSpPr>
            <a:spLocks noChangeArrowheads="1"/>
          </p:cNvSpPr>
          <p:nvPr/>
        </p:nvSpPr>
        <p:spPr bwMode="auto">
          <a:xfrm>
            <a:off x="5334000" y="2895600"/>
            <a:ext cx="4267200" cy="3657600"/>
          </a:xfrm>
          <a:prstGeom prst="rect">
            <a:avLst/>
          </a:prstGeom>
          <a:noFill/>
          <a:ln w="31750" algn="ctr">
            <a:solidFill>
              <a:srgbClr val="FF0000"/>
            </a:solidFill>
            <a:miter lim="800000"/>
            <a:headEnd/>
            <a:tailEnd/>
          </a:ln>
          <a:effectLst/>
        </p:spPr>
        <p:txBody>
          <a:bodyPr lIns="96661" tIns="48331" rIns="96661" bIns="48331" anchor="ctr">
            <a:spAutoFit/>
          </a:bodyPr>
          <a:lstStyle/>
          <a:p>
            <a:pPr algn="ctr" eaLnBrk="1" hangingPunct="1">
              <a:defRPr/>
            </a:pPr>
            <a:endParaRPr lang="en-US" sz="3600" b="1">
              <a:effectLst>
                <a:outerShdw blurRad="38100" dist="38100" dir="2700000" algn="tl">
                  <a:srgbClr val="000000">
                    <a:alpha val="43137"/>
                  </a:srgbClr>
                </a:outerShdw>
              </a:effectLst>
            </a:endParaRPr>
          </a:p>
        </p:txBody>
      </p:sp>
      <p:sp>
        <p:nvSpPr>
          <p:cNvPr id="45062" name="Content Placeholder 8"/>
          <p:cNvSpPr>
            <a:spLocks noGrp="1"/>
          </p:cNvSpPr>
          <p:nvPr>
            <p:ph idx="13"/>
          </p:nvPr>
        </p:nvSpPr>
        <p:spPr/>
        <p:txBody>
          <a:bodyPr/>
          <a:lstStyle/>
          <a:p>
            <a:r>
              <a:rPr lang="en-US" smtClean="0">
                <a:latin typeface="Arial" charset="0"/>
                <a:cs typeface="Arial" charset="0"/>
              </a:rPr>
              <a:t>4</a:t>
            </a:r>
          </a:p>
        </p:txBody>
      </p:sp>
      <p:sp>
        <p:nvSpPr>
          <p:cNvPr id="45063" name="Slide Number Placeholder 7"/>
          <p:cNvSpPr>
            <a:spLocks noGrp="1"/>
          </p:cNvSpPr>
          <p:nvPr>
            <p:ph type="sldNum" sz="quarter" idx="14"/>
          </p:nvPr>
        </p:nvSpPr>
        <p:spPr>
          <a:noFill/>
        </p:spPr>
        <p:txBody>
          <a:bodyPr/>
          <a:lstStyle/>
          <a:p>
            <a:fld id="{3B8401D5-6B81-4279-8E54-C7C6CA970B76}" type="slidenum">
              <a:rPr lang="en-US" smtClean="0"/>
              <a:pPr/>
              <a:t>36</a:t>
            </a:fld>
            <a:endParaRPr lang="en-US" smtClean="0"/>
          </a:p>
        </p:txBody>
      </p:sp>
      <p:sp>
        <p:nvSpPr>
          <p:cNvPr id="9" name="Footer Placeholder 8"/>
          <p:cNvSpPr>
            <a:spLocks noGrp="1"/>
          </p:cNvSpPr>
          <p:nvPr>
            <p:ph type="ftr" sz="quarter" idx="15"/>
          </p:nvPr>
        </p:nvSpPr>
        <p:spPr/>
        <p:txBody>
          <a:bodyPr/>
          <a:lstStyle/>
          <a:p>
            <a:pPr>
              <a:defRPr/>
            </a:pPr>
            <a:r>
              <a:rPr lang="en-US" smtClean="0"/>
              <a:t>Copyright John Wiley &amp; Sons Canada, Ltd.</a:t>
            </a:r>
            <a:endParaRPr lang="en-US"/>
          </a:p>
        </p:txBody>
      </p:sp>
    </p:spTree>
  </p:cSld>
  <p:clrMapOvr>
    <a:masterClrMapping/>
  </p:clrMapOvr>
  <p:transition>
    <p:wipe dir="d"/>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3"/>
          <p:cNvSpPr>
            <a:spLocks noGrp="1" noChangeArrowheads="1"/>
          </p:cNvSpPr>
          <p:nvPr>
            <p:ph idx="1"/>
          </p:nvPr>
        </p:nvSpPr>
        <p:spPr>
          <a:xfrm>
            <a:off x="304800" y="1905000"/>
            <a:ext cx="9067800" cy="4629150"/>
          </a:xfrm>
        </p:spPr>
        <p:txBody>
          <a:bodyPr lIns="0" tIns="0" rIns="0" bIns="0"/>
          <a:lstStyle/>
          <a:p>
            <a:pPr eaLnBrk="1" hangingPunct="1">
              <a:buFont typeface="Wingdings" pitchFamily="2" charset="2"/>
              <a:buNone/>
            </a:pPr>
            <a:r>
              <a:rPr lang="en-US" sz="2800" b="1" smtClean="0">
                <a:solidFill>
                  <a:srgbClr val="C00000"/>
                </a:solidFill>
              </a:rPr>
              <a:t>Step 3:  Calculate Unit Production Costs</a:t>
            </a:r>
          </a:p>
          <a:p>
            <a:pPr lvl="1" eaLnBrk="1" hangingPunct="1">
              <a:buClr>
                <a:srgbClr val="C00000"/>
              </a:buClr>
              <a:buFont typeface="Wingdings" pitchFamily="2" charset="2"/>
              <a:buChar char="Ø"/>
            </a:pPr>
            <a:r>
              <a:rPr lang="en-US" smtClean="0">
                <a:solidFill>
                  <a:schemeClr val="tx1"/>
                </a:solidFill>
                <a:latin typeface="Cambria" pitchFamily="18" charset="0"/>
              </a:rPr>
              <a:t>Costs expressed in terms of equivalent units of production</a:t>
            </a:r>
          </a:p>
          <a:p>
            <a:pPr lvl="1" eaLnBrk="1" hangingPunct="1">
              <a:buClr>
                <a:srgbClr val="C00000"/>
              </a:buClr>
              <a:buFont typeface="Wingdings" pitchFamily="2" charset="2"/>
              <a:buChar char="Ø"/>
            </a:pPr>
            <a:r>
              <a:rPr lang="en-US" smtClean="0">
                <a:solidFill>
                  <a:schemeClr val="tx1"/>
                </a:solidFill>
                <a:latin typeface="Cambria" pitchFamily="18" charset="0"/>
              </a:rPr>
              <a:t>When equivalent units of production are </a:t>
            </a:r>
            <a:r>
              <a:rPr lang="en-US" i="1" smtClean="0">
                <a:solidFill>
                  <a:schemeClr val="tx1"/>
                </a:solidFill>
                <a:latin typeface="Cambria" pitchFamily="18" charset="0"/>
              </a:rPr>
              <a:t>different</a:t>
            </a:r>
            <a:r>
              <a:rPr lang="en-US" smtClean="0">
                <a:solidFill>
                  <a:schemeClr val="tx1"/>
                </a:solidFill>
                <a:latin typeface="Cambria" pitchFamily="18" charset="0"/>
              </a:rPr>
              <a:t> for materials and for conversion costs,  three unit costs are calculated: </a:t>
            </a:r>
          </a:p>
          <a:p>
            <a:pPr lvl="2" eaLnBrk="1" hangingPunct="1">
              <a:buClr>
                <a:srgbClr val="C00000"/>
              </a:buClr>
            </a:pPr>
            <a:r>
              <a:rPr lang="en-US" sz="2800" smtClean="0">
                <a:latin typeface="Cambria" pitchFamily="18" charset="0"/>
              </a:rPr>
              <a:t>  </a:t>
            </a:r>
            <a:r>
              <a:rPr lang="en-US" sz="2800" smtClean="0">
                <a:solidFill>
                  <a:srgbClr val="002060"/>
                </a:solidFill>
                <a:latin typeface="Cambria" pitchFamily="18" charset="0"/>
              </a:rPr>
              <a:t>materials</a:t>
            </a:r>
          </a:p>
          <a:p>
            <a:pPr lvl="2" eaLnBrk="1" hangingPunct="1">
              <a:buClr>
                <a:srgbClr val="C00000"/>
              </a:buClr>
            </a:pPr>
            <a:r>
              <a:rPr lang="en-US" sz="2800" smtClean="0">
                <a:solidFill>
                  <a:srgbClr val="002060"/>
                </a:solidFill>
                <a:latin typeface="Cambria" pitchFamily="18" charset="0"/>
              </a:rPr>
              <a:t>  conversion</a:t>
            </a:r>
          </a:p>
          <a:p>
            <a:pPr lvl="2" eaLnBrk="1" hangingPunct="1">
              <a:buClr>
                <a:srgbClr val="C00000"/>
              </a:buClr>
            </a:pPr>
            <a:r>
              <a:rPr lang="en-US" sz="2800" smtClean="0">
                <a:solidFill>
                  <a:srgbClr val="002060"/>
                </a:solidFill>
                <a:latin typeface="Cambria" pitchFamily="18" charset="0"/>
              </a:rPr>
              <a:t>  total manufacturing</a:t>
            </a:r>
          </a:p>
        </p:txBody>
      </p:sp>
      <p:sp>
        <p:nvSpPr>
          <p:cNvPr id="46083" name="Content Placeholder 4"/>
          <p:cNvSpPr>
            <a:spLocks noGrp="1"/>
          </p:cNvSpPr>
          <p:nvPr>
            <p:ph idx="13"/>
          </p:nvPr>
        </p:nvSpPr>
        <p:spPr/>
        <p:txBody>
          <a:bodyPr/>
          <a:lstStyle/>
          <a:p>
            <a:r>
              <a:rPr lang="en-US" smtClean="0">
                <a:latin typeface="Arial" charset="0"/>
                <a:cs typeface="Arial" charset="0"/>
              </a:rPr>
              <a:t>4</a:t>
            </a:r>
          </a:p>
        </p:txBody>
      </p:sp>
      <p:sp>
        <p:nvSpPr>
          <p:cNvPr id="46084" name="Rectangle 14"/>
          <p:cNvSpPr>
            <a:spLocks noChangeArrowheads="1"/>
          </p:cNvSpPr>
          <p:nvPr/>
        </p:nvSpPr>
        <p:spPr bwMode="auto">
          <a:xfrm>
            <a:off x="806450" y="152400"/>
            <a:ext cx="8642350" cy="1252538"/>
          </a:xfrm>
          <a:prstGeom prst="rect">
            <a:avLst/>
          </a:prstGeom>
          <a:noFill/>
          <a:ln w="9525" algn="ctr">
            <a:noFill/>
            <a:miter lim="800000"/>
            <a:headEnd/>
            <a:tailEnd/>
          </a:ln>
        </p:spPr>
        <p:txBody>
          <a:bodyPr lIns="96661" tIns="48331" rIns="96661" bIns="48331" anchor="b">
            <a:spAutoFit/>
          </a:bodyPr>
          <a:lstStyle/>
          <a:p>
            <a:pPr algn="ctr" defTabSz="966788" eaLnBrk="1" hangingPunct="1"/>
            <a:r>
              <a:rPr lang="en-US" sz="4000">
                <a:solidFill>
                  <a:schemeClr val="bg1"/>
                </a:solidFill>
                <a:cs typeface="Arial" charset="0"/>
              </a:rPr>
              <a:t>Comprehensive Example  </a:t>
            </a:r>
            <a:r>
              <a:rPr lang="en-US" sz="3400">
                <a:solidFill>
                  <a:schemeClr val="bg1"/>
                </a:solidFill>
                <a:cs typeface="Arial" charset="0"/>
              </a:rPr>
              <a:t/>
            </a:r>
            <a:br>
              <a:rPr lang="en-US" sz="3400">
                <a:solidFill>
                  <a:schemeClr val="bg1"/>
                </a:solidFill>
                <a:cs typeface="Arial" charset="0"/>
              </a:rPr>
            </a:br>
            <a:r>
              <a:rPr lang="en-US" sz="3200">
                <a:solidFill>
                  <a:srgbClr val="FF0000"/>
                </a:solidFill>
                <a:cs typeface="Arial" charset="0"/>
              </a:rPr>
              <a:t>Continued</a:t>
            </a:r>
            <a:r>
              <a:rPr lang="en-US" sz="3500">
                <a:solidFill>
                  <a:srgbClr val="FF0000"/>
                </a:solidFill>
                <a:cs typeface="Arial" charset="0"/>
              </a:rPr>
              <a:t> </a:t>
            </a:r>
          </a:p>
        </p:txBody>
      </p:sp>
      <p:sp>
        <p:nvSpPr>
          <p:cNvPr id="46085" name="Slide Number Placeholder 4"/>
          <p:cNvSpPr>
            <a:spLocks noGrp="1"/>
          </p:cNvSpPr>
          <p:nvPr>
            <p:ph type="sldNum" sz="quarter" idx="14"/>
          </p:nvPr>
        </p:nvSpPr>
        <p:spPr>
          <a:noFill/>
        </p:spPr>
        <p:txBody>
          <a:bodyPr/>
          <a:lstStyle/>
          <a:p>
            <a:fld id="{BA000BF0-3D73-420A-BB7C-44D4ECA7EA24}" type="slidenum">
              <a:rPr lang="en-US" smtClean="0"/>
              <a:pPr/>
              <a:t>37</a:t>
            </a:fld>
            <a:endParaRPr lang="en-US" smtClean="0"/>
          </a:p>
        </p:txBody>
      </p:sp>
      <p:sp>
        <p:nvSpPr>
          <p:cNvPr id="6" name="Footer Placeholder 5"/>
          <p:cNvSpPr>
            <a:spLocks noGrp="1"/>
          </p:cNvSpPr>
          <p:nvPr>
            <p:ph type="ftr" sz="quarter" idx="15"/>
          </p:nvPr>
        </p:nvSpPr>
        <p:spPr/>
        <p:txBody>
          <a:bodyPr/>
          <a:lstStyle/>
          <a:p>
            <a:pPr>
              <a:defRPr/>
            </a:pPr>
            <a:r>
              <a:rPr lang="en-US" smtClean="0"/>
              <a:t>Copyright John Wiley &amp; Sons Canada, Ltd.</a:t>
            </a:r>
            <a:endParaRPr lang="en-US"/>
          </a:p>
        </p:txBody>
      </p:sp>
    </p:spTree>
  </p:cSld>
  <p:clrMapOvr>
    <a:masterClrMapping/>
  </p:clrMapOvr>
  <p:transition>
    <p:wipe dir="d"/>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3"/>
          <p:cNvSpPr>
            <a:spLocks noGrp="1" noChangeArrowheads="1"/>
          </p:cNvSpPr>
          <p:nvPr>
            <p:ph idx="1"/>
          </p:nvPr>
        </p:nvSpPr>
        <p:spPr>
          <a:xfrm>
            <a:off x="304800" y="1905000"/>
            <a:ext cx="9067800" cy="4629150"/>
          </a:xfrm>
        </p:spPr>
        <p:txBody>
          <a:bodyPr lIns="0" tIns="0" rIns="0" bIns="0"/>
          <a:lstStyle/>
          <a:p>
            <a:pPr eaLnBrk="1" hangingPunct="1">
              <a:spcBef>
                <a:spcPct val="0"/>
              </a:spcBef>
              <a:buFont typeface="Wingdings" pitchFamily="2" charset="2"/>
              <a:buNone/>
            </a:pPr>
            <a:r>
              <a:rPr lang="en-US" sz="3000" b="1" smtClean="0">
                <a:solidFill>
                  <a:srgbClr val="C00000"/>
                </a:solidFill>
              </a:rPr>
              <a:t>Step 3:  Calculate Unit Production Costs (Continued)</a:t>
            </a:r>
          </a:p>
          <a:p>
            <a:pPr lvl="1" eaLnBrk="1" hangingPunct="1">
              <a:spcBef>
                <a:spcPct val="0"/>
              </a:spcBef>
              <a:buClr>
                <a:srgbClr val="FF0000"/>
              </a:buClr>
              <a:buFont typeface="Wingdings" pitchFamily="2" charset="2"/>
              <a:buNone/>
            </a:pPr>
            <a:endParaRPr lang="en-US" smtClean="0">
              <a:solidFill>
                <a:schemeClr val="tx1"/>
              </a:solidFill>
              <a:latin typeface="Cambria" pitchFamily="18" charset="0"/>
            </a:endParaRPr>
          </a:p>
          <a:p>
            <a:pPr lvl="1" eaLnBrk="1" hangingPunct="1">
              <a:spcBef>
                <a:spcPct val="0"/>
              </a:spcBef>
              <a:buClr>
                <a:srgbClr val="FF0000"/>
              </a:buClr>
              <a:buFont typeface="Wingdings" pitchFamily="2" charset="2"/>
              <a:buNone/>
            </a:pPr>
            <a:r>
              <a:rPr lang="en-US" u="sng" smtClean="0">
                <a:solidFill>
                  <a:schemeClr val="tx1"/>
                </a:solidFill>
                <a:latin typeface="Cambria" pitchFamily="18" charset="0"/>
              </a:rPr>
              <a:t>Materials</a:t>
            </a:r>
            <a:endParaRPr lang="en-US" u="sng" smtClean="0">
              <a:solidFill>
                <a:srgbClr val="C00000"/>
              </a:solidFill>
              <a:latin typeface="Cambria" pitchFamily="18" charset="0"/>
            </a:endParaRPr>
          </a:p>
          <a:p>
            <a:pPr lvl="1" eaLnBrk="1" hangingPunct="1">
              <a:spcBef>
                <a:spcPct val="0"/>
              </a:spcBef>
              <a:buClr>
                <a:srgbClr val="FF0000"/>
              </a:buClr>
              <a:buFont typeface="Wingdings" pitchFamily="2" charset="2"/>
              <a:buNone/>
            </a:pPr>
            <a:r>
              <a:rPr lang="en-US" smtClean="0">
                <a:latin typeface="Cambria" pitchFamily="18" charset="0"/>
              </a:rPr>
              <a:t>Direct Materials </a:t>
            </a:r>
          </a:p>
          <a:p>
            <a:pPr lvl="1" eaLnBrk="1" hangingPunct="1">
              <a:spcBef>
                <a:spcPct val="0"/>
              </a:spcBef>
              <a:buClr>
                <a:srgbClr val="FF0000"/>
              </a:buClr>
              <a:buFont typeface="Wingdings" pitchFamily="2" charset="2"/>
              <a:buNone/>
            </a:pPr>
            <a:r>
              <a:rPr lang="en-US" smtClean="0">
                <a:latin typeface="Cambria" pitchFamily="18" charset="0"/>
              </a:rPr>
              <a:t>Cost in Beginning Work in Process		$  50,000</a:t>
            </a:r>
          </a:p>
          <a:p>
            <a:pPr lvl="1" eaLnBrk="1" hangingPunct="1">
              <a:spcBef>
                <a:spcPct val="0"/>
              </a:spcBef>
              <a:buClr>
                <a:srgbClr val="FF0000"/>
              </a:buClr>
              <a:buFont typeface="Wingdings" pitchFamily="2" charset="2"/>
              <a:buNone/>
            </a:pPr>
            <a:r>
              <a:rPr lang="en-US" smtClean="0">
                <a:latin typeface="Cambria" pitchFamily="18" charset="0"/>
              </a:rPr>
              <a:t>Direct Materials added to </a:t>
            </a:r>
          </a:p>
          <a:p>
            <a:pPr lvl="1" eaLnBrk="1" hangingPunct="1">
              <a:spcBef>
                <a:spcPct val="0"/>
              </a:spcBef>
              <a:buClr>
                <a:srgbClr val="FF0000"/>
              </a:buClr>
              <a:buFont typeface="Wingdings" pitchFamily="2" charset="2"/>
              <a:buNone/>
            </a:pPr>
            <a:r>
              <a:rPr lang="en-US" smtClean="0">
                <a:latin typeface="Cambria" pitchFamily="18" charset="0"/>
              </a:rPr>
              <a:t>Production during Month	  		</a:t>
            </a:r>
            <a:r>
              <a:rPr lang="en-US" u="sng" smtClean="0">
                <a:latin typeface="Cambria" pitchFamily="18" charset="0"/>
              </a:rPr>
              <a:t>$ 400,000</a:t>
            </a:r>
            <a:endParaRPr lang="en-US" smtClean="0">
              <a:latin typeface="Cambria" pitchFamily="18" charset="0"/>
            </a:endParaRPr>
          </a:p>
          <a:p>
            <a:pPr lvl="2" eaLnBrk="1" hangingPunct="1">
              <a:spcBef>
                <a:spcPct val="0"/>
              </a:spcBef>
              <a:buClr>
                <a:srgbClr val="000099"/>
              </a:buClr>
              <a:buFontTx/>
              <a:buNone/>
            </a:pPr>
            <a:r>
              <a:rPr lang="en-US" sz="2800" smtClean="0">
                <a:latin typeface="Cambria" pitchFamily="18" charset="0"/>
              </a:rPr>
              <a:t>		Total Materials Cost		</a:t>
            </a:r>
            <a:r>
              <a:rPr lang="en-US" sz="2800" u="sng" smtClean="0">
                <a:latin typeface="Cambria" pitchFamily="18" charset="0"/>
              </a:rPr>
              <a:t>$ 450,000</a:t>
            </a:r>
          </a:p>
          <a:p>
            <a:pPr lvl="2" eaLnBrk="1" hangingPunct="1">
              <a:spcBef>
                <a:spcPct val="0"/>
              </a:spcBef>
              <a:buClr>
                <a:srgbClr val="000099"/>
              </a:buClr>
              <a:buFontTx/>
              <a:buNone/>
            </a:pPr>
            <a:endParaRPr lang="en-US" smtClean="0">
              <a:latin typeface="Calibri" pitchFamily="34" charset="0"/>
            </a:endParaRPr>
          </a:p>
        </p:txBody>
      </p:sp>
      <p:sp>
        <p:nvSpPr>
          <p:cNvPr id="47107" name="Content Placeholder 4"/>
          <p:cNvSpPr>
            <a:spLocks noGrp="1"/>
          </p:cNvSpPr>
          <p:nvPr>
            <p:ph idx="13"/>
          </p:nvPr>
        </p:nvSpPr>
        <p:spPr/>
        <p:txBody>
          <a:bodyPr/>
          <a:lstStyle/>
          <a:p>
            <a:r>
              <a:rPr lang="en-US" smtClean="0">
                <a:latin typeface="Arial" charset="0"/>
                <a:cs typeface="Arial" charset="0"/>
              </a:rPr>
              <a:t>4</a:t>
            </a:r>
          </a:p>
        </p:txBody>
      </p:sp>
      <p:sp>
        <p:nvSpPr>
          <p:cNvPr id="47108" name="Rectangle 10"/>
          <p:cNvSpPr>
            <a:spLocks noChangeArrowheads="1"/>
          </p:cNvSpPr>
          <p:nvPr/>
        </p:nvSpPr>
        <p:spPr bwMode="auto">
          <a:xfrm>
            <a:off x="806450" y="228600"/>
            <a:ext cx="8642350" cy="1252538"/>
          </a:xfrm>
          <a:prstGeom prst="rect">
            <a:avLst/>
          </a:prstGeom>
          <a:noFill/>
          <a:ln w="9525" algn="ctr">
            <a:noFill/>
            <a:miter lim="800000"/>
            <a:headEnd/>
            <a:tailEnd/>
          </a:ln>
        </p:spPr>
        <p:txBody>
          <a:bodyPr lIns="96661" tIns="48331" rIns="96661" bIns="48331" anchor="b">
            <a:spAutoFit/>
          </a:bodyPr>
          <a:lstStyle/>
          <a:p>
            <a:pPr algn="ctr" defTabSz="966788" eaLnBrk="1" hangingPunct="1"/>
            <a:r>
              <a:rPr lang="en-US" sz="4000">
                <a:solidFill>
                  <a:schemeClr val="bg1"/>
                </a:solidFill>
                <a:cs typeface="Arial" charset="0"/>
              </a:rPr>
              <a:t>Comprehensive Example  </a:t>
            </a:r>
            <a:br>
              <a:rPr lang="en-US" sz="4000">
                <a:solidFill>
                  <a:schemeClr val="bg1"/>
                </a:solidFill>
                <a:cs typeface="Arial" charset="0"/>
              </a:rPr>
            </a:br>
            <a:r>
              <a:rPr lang="en-US" sz="3200">
                <a:solidFill>
                  <a:srgbClr val="FF0000"/>
                </a:solidFill>
                <a:cs typeface="Arial" charset="0"/>
              </a:rPr>
              <a:t>Continued</a:t>
            </a:r>
            <a:r>
              <a:rPr lang="en-US" sz="2800">
                <a:solidFill>
                  <a:srgbClr val="FF0000"/>
                </a:solidFill>
                <a:cs typeface="Arial" charset="0"/>
              </a:rPr>
              <a:t> </a:t>
            </a:r>
          </a:p>
        </p:txBody>
      </p:sp>
      <p:sp>
        <p:nvSpPr>
          <p:cNvPr id="47109" name="Slide Number Placeholder 4"/>
          <p:cNvSpPr>
            <a:spLocks noGrp="1"/>
          </p:cNvSpPr>
          <p:nvPr>
            <p:ph type="sldNum" sz="quarter" idx="14"/>
          </p:nvPr>
        </p:nvSpPr>
        <p:spPr>
          <a:noFill/>
        </p:spPr>
        <p:txBody>
          <a:bodyPr/>
          <a:lstStyle/>
          <a:p>
            <a:fld id="{C0235DD4-B963-4900-9A11-428388238DA5}" type="slidenum">
              <a:rPr lang="en-US" smtClean="0"/>
              <a:pPr/>
              <a:t>38</a:t>
            </a:fld>
            <a:endParaRPr lang="en-US" smtClean="0"/>
          </a:p>
        </p:txBody>
      </p:sp>
      <p:sp>
        <p:nvSpPr>
          <p:cNvPr id="6" name="Footer Placeholder 5"/>
          <p:cNvSpPr>
            <a:spLocks noGrp="1"/>
          </p:cNvSpPr>
          <p:nvPr>
            <p:ph type="ftr" sz="quarter" idx="15"/>
          </p:nvPr>
        </p:nvSpPr>
        <p:spPr/>
        <p:txBody>
          <a:bodyPr/>
          <a:lstStyle/>
          <a:p>
            <a:pPr>
              <a:defRPr/>
            </a:pPr>
            <a:r>
              <a:rPr lang="en-US" smtClean="0"/>
              <a:t>Copyright John Wiley &amp; Sons Canada, Ltd.</a:t>
            </a:r>
            <a:endParaRPr lang="en-US"/>
          </a:p>
        </p:txBody>
      </p:sp>
    </p:spTree>
  </p:cSld>
  <p:clrMapOvr>
    <a:masterClrMapping/>
  </p:clrMapOvr>
  <p:transition>
    <p:wipe dir="d"/>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1"/>
          <p:cNvSpPr>
            <a:spLocks noChangeArrowheads="1"/>
          </p:cNvSpPr>
          <p:nvPr/>
        </p:nvSpPr>
        <p:spPr bwMode="auto">
          <a:xfrm>
            <a:off x="609600" y="152400"/>
            <a:ext cx="8915400" cy="1246188"/>
          </a:xfrm>
          <a:prstGeom prst="rect">
            <a:avLst/>
          </a:prstGeom>
          <a:noFill/>
          <a:ln w="9525">
            <a:noFill/>
            <a:miter lim="800000"/>
            <a:headEnd/>
            <a:tailEnd/>
          </a:ln>
        </p:spPr>
        <p:txBody>
          <a:bodyPr>
            <a:spAutoFit/>
          </a:bodyPr>
          <a:lstStyle/>
          <a:p>
            <a:pPr algn="ctr" defTabSz="966788" eaLnBrk="1" hangingPunct="1"/>
            <a:r>
              <a:rPr lang="en-US" sz="4000">
                <a:solidFill>
                  <a:schemeClr val="bg1"/>
                </a:solidFill>
                <a:cs typeface="Arial" charset="0"/>
              </a:rPr>
              <a:t>Comprehensive Example</a:t>
            </a:r>
            <a:r>
              <a:rPr lang="en-US" sz="1600">
                <a:solidFill>
                  <a:schemeClr val="bg1"/>
                </a:solidFill>
                <a:cs typeface="Arial" charset="0"/>
              </a:rPr>
              <a:t/>
            </a:r>
            <a:br>
              <a:rPr lang="en-US" sz="1600">
                <a:solidFill>
                  <a:schemeClr val="bg1"/>
                </a:solidFill>
                <a:cs typeface="Arial" charset="0"/>
              </a:rPr>
            </a:br>
            <a:r>
              <a:rPr lang="en-US" sz="3200">
                <a:solidFill>
                  <a:srgbClr val="FF0000"/>
                </a:solidFill>
                <a:cs typeface="Arial" charset="0"/>
              </a:rPr>
              <a:t>Continued </a:t>
            </a:r>
          </a:p>
        </p:txBody>
      </p:sp>
      <p:sp>
        <p:nvSpPr>
          <p:cNvPr id="48131" name="Rectangle 2"/>
          <p:cNvSpPr>
            <a:spLocks noChangeArrowheads="1"/>
          </p:cNvSpPr>
          <p:nvPr/>
        </p:nvSpPr>
        <p:spPr bwMode="auto">
          <a:xfrm>
            <a:off x="1066800" y="2438400"/>
            <a:ext cx="7543800" cy="523875"/>
          </a:xfrm>
          <a:prstGeom prst="rect">
            <a:avLst/>
          </a:prstGeom>
          <a:noFill/>
          <a:ln w="9525">
            <a:noFill/>
            <a:miter lim="800000"/>
            <a:headEnd/>
            <a:tailEnd/>
          </a:ln>
        </p:spPr>
        <p:txBody>
          <a:bodyPr>
            <a:spAutoFit/>
          </a:bodyPr>
          <a:lstStyle/>
          <a:p>
            <a:pPr lvl="2" eaLnBrk="1" hangingPunct="1">
              <a:buClr>
                <a:srgbClr val="000099"/>
              </a:buClr>
            </a:pPr>
            <a:r>
              <a:rPr lang="en-US" sz="2800">
                <a:latin typeface="Cambria" pitchFamily="18" charset="0"/>
              </a:rPr>
              <a:t>The calculation of unit materials cost:</a:t>
            </a:r>
          </a:p>
        </p:txBody>
      </p:sp>
      <p:graphicFrame>
        <p:nvGraphicFramePr>
          <p:cNvPr id="5" name="Group 145"/>
          <p:cNvGraphicFramePr>
            <a:graphicFrameLocks noGrp="1"/>
          </p:cNvGraphicFramePr>
          <p:nvPr/>
        </p:nvGraphicFramePr>
        <p:xfrm>
          <a:off x="990600" y="3733800"/>
          <a:ext cx="8001000" cy="1609232"/>
        </p:xfrm>
        <a:graphic>
          <a:graphicData uri="http://schemas.openxmlformats.org/drawingml/2006/table">
            <a:tbl>
              <a:tblPr/>
              <a:tblGrid>
                <a:gridCol w="2362200"/>
                <a:gridCol w="381000"/>
                <a:gridCol w="2438400"/>
                <a:gridCol w="533400"/>
                <a:gridCol w="2286000"/>
              </a:tblGrid>
              <a:tr h="587446">
                <a:tc>
                  <a:txBody>
                    <a:bodyPr/>
                    <a:lstStyle/>
                    <a:p>
                      <a:pPr marL="0" marR="0" lvl="0" indent="0" algn="ctr" defTabSz="966788" rtl="0" eaLnBrk="1" fontAlgn="base" latinLnBrk="0" hangingPunct="1">
                        <a:lnSpc>
                          <a:spcPct val="100000"/>
                        </a:lnSpc>
                        <a:spcBef>
                          <a:spcPct val="20000"/>
                        </a:spcBef>
                        <a:spcAft>
                          <a:spcPct val="0"/>
                        </a:spcAft>
                        <a:buClr>
                          <a:srgbClr val="FF0000"/>
                        </a:buClr>
                        <a:buSzTx/>
                        <a:buFont typeface="Wingdings" pitchFamily="2" charset="2"/>
                        <a:buNone/>
                        <a:tabLst/>
                      </a:pPr>
                      <a:r>
                        <a:rPr kumimoji="0" lang="en-CA" sz="2400" b="0" i="0" u="none" strike="noStrike" cap="none" normalizeH="0" baseline="0" dirty="0" smtClean="0">
                          <a:ln>
                            <a:noFill/>
                          </a:ln>
                          <a:solidFill>
                            <a:schemeClr val="tx1"/>
                          </a:solidFill>
                          <a:effectLst/>
                          <a:latin typeface="Arial" charset="0"/>
                        </a:rPr>
                        <a:t>Total Materials Cost</a:t>
                      </a:r>
                    </a:p>
                  </a:txBody>
                  <a:tcPr marL="96661" marR="96661" marT="48331" marB="48331" horzOverflow="overflow">
                    <a:lnL w="12700" cap="flat" cmpd="sng" algn="ctr">
                      <a:solidFill>
                        <a:srgbClr val="FCF2C8"/>
                      </a:solidFill>
                      <a:prstDash val="solid"/>
                      <a:round/>
                      <a:headEnd type="none" w="med" len="med"/>
                      <a:tailEnd type="none" w="med" len="med"/>
                    </a:lnL>
                    <a:lnR w="12700" cap="flat" cmpd="sng" algn="ctr">
                      <a:solidFill>
                        <a:srgbClr val="FCF2C8"/>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CF2C8"/>
                    </a:solidFill>
                  </a:tcPr>
                </a:tc>
                <a:tc>
                  <a:txBody>
                    <a:bodyPr/>
                    <a:lstStyle/>
                    <a:p>
                      <a:pPr marL="0" marR="0" lvl="0" indent="0" algn="ctr" defTabSz="966788" rtl="0" eaLnBrk="1" fontAlgn="base" latinLnBrk="0" hangingPunct="1">
                        <a:lnSpc>
                          <a:spcPct val="80000"/>
                        </a:lnSpc>
                        <a:spcBef>
                          <a:spcPct val="0"/>
                        </a:spcBef>
                        <a:spcAft>
                          <a:spcPct val="0"/>
                        </a:spcAft>
                        <a:buClr>
                          <a:srgbClr val="FF0000"/>
                        </a:buClr>
                        <a:buSzTx/>
                        <a:buFont typeface="Wingdings" pitchFamily="2" charset="2"/>
                        <a:buNone/>
                        <a:tabLst/>
                      </a:pPr>
                      <a:r>
                        <a:rPr kumimoji="0" lang="en-US" sz="2400" b="0" i="0" u="none" strike="noStrike" cap="none" normalizeH="0" baseline="0" dirty="0" smtClean="0">
                          <a:ln>
                            <a:noFill/>
                          </a:ln>
                          <a:solidFill>
                            <a:schemeClr val="tx1"/>
                          </a:solidFill>
                          <a:effectLst/>
                          <a:latin typeface="Calibri" pitchFamily="34" charset="0"/>
                          <a:cs typeface="Arial" charset="0"/>
                        </a:rPr>
                        <a:t>÷</a:t>
                      </a:r>
                    </a:p>
                  </a:txBody>
                  <a:tcPr marL="96661" marR="96661" marT="48331" marB="48331" horzOverflow="overflow">
                    <a:lnL w="12700" cap="flat" cmpd="sng" algn="ctr">
                      <a:solidFill>
                        <a:srgbClr val="FCF2C8"/>
                      </a:solidFill>
                      <a:prstDash val="solid"/>
                      <a:round/>
                      <a:headEnd type="none" w="med" len="med"/>
                      <a:tailEnd type="none" w="med" len="med"/>
                    </a:lnL>
                    <a:lnR w="12700" cap="flat" cmpd="sng" algn="ctr">
                      <a:solidFill>
                        <a:srgbClr val="FCF2C8"/>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CF2C8"/>
                    </a:solidFill>
                  </a:tcPr>
                </a:tc>
                <a:tc>
                  <a:txBody>
                    <a:bodyPr/>
                    <a:lstStyle/>
                    <a:p>
                      <a:pPr marL="0" marR="0" lvl="0" indent="0" algn="ctr" defTabSz="966788" rtl="0" eaLnBrk="1" fontAlgn="base" latinLnBrk="0" hangingPunct="1">
                        <a:lnSpc>
                          <a:spcPct val="100000"/>
                        </a:lnSpc>
                        <a:spcBef>
                          <a:spcPct val="20000"/>
                        </a:spcBef>
                        <a:spcAft>
                          <a:spcPct val="0"/>
                        </a:spcAft>
                        <a:buClr>
                          <a:srgbClr val="FF0000"/>
                        </a:buClr>
                        <a:buSzTx/>
                        <a:buFont typeface="Wingdings" pitchFamily="2" charset="2"/>
                        <a:buNone/>
                        <a:tabLst/>
                      </a:pPr>
                      <a:r>
                        <a:rPr kumimoji="0" lang="en-CA" sz="2400" b="0" i="0" u="none" strike="noStrike" cap="none" normalizeH="0" baseline="0" dirty="0" smtClean="0">
                          <a:ln>
                            <a:noFill/>
                          </a:ln>
                          <a:solidFill>
                            <a:schemeClr val="tx1"/>
                          </a:solidFill>
                          <a:effectLst/>
                          <a:latin typeface="Arial" charset="0"/>
                        </a:rPr>
                        <a:t>Equivalent Units of Materials</a:t>
                      </a:r>
                    </a:p>
                  </a:txBody>
                  <a:tcPr marL="96661" marR="96661" marT="48331" marB="48331" horzOverflow="overflow">
                    <a:lnL w="12700" cap="flat" cmpd="sng" algn="ctr">
                      <a:solidFill>
                        <a:srgbClr val="FCF2C8"/>
                      </a:solidFill>
                      <a:prstDash val="solid"/>
                      <a:round/>
                      <a:headEnd type="none" w="med" len="med"/>
                      <a:tailEnd type="none" w="med" len="med"/>
                    </a:lnL>
                    <a:lnR w="12700" cap="flat" cmpd="sng" algn="ctr">
                      <a:solidFill>
                        <a:srgbClr val="FCF2C8"/>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CF2C8"/>
                    </a:solidFill>
                  </a:tcPr>
                </a:tc>
                <a:tc>
                  <a:txBody>
                    <a:bodyPr/>
                    <a:lstStyle/>
                    <a:p>
                      <a:pPr marL="0" marR="0" lvl="0" indent="0" algn="ctr" defTabSz="966788" rtl="0" eaLnBrk="1" fontAlgn="base" latinLnBrk="0" hangingPunct="1">
                        <a:lnSpc>
                          <a:spcPct val="100000"/>
                        </a:lnSpc>
                        <a:spcBef>
                          <a:spcPct val="20000"/>
                        </a:spcBef>
                        <a:spcAft>
                          <a:spcPct val="0"/>
                        </a:spcAft>
                        <a:buClr>
                          <a:srgbClr val="FF0000"/>
                        </a:buClr>
                        <a:buSzTx/>
                        <a:buFont typeface="Wingdings" pitchFamily="2" charset="2"/>
                        <a:buNone/>
                        <a:tabLst/>
                      </a:pPr>
                      <a:r>
                        <a:rPr kumimoji="0" lang="en-CA" sz="2400" b="0" i="0" u="none" strike="noStrike" cap="none" normalizeH="0" baseline="0" dirty="0" smtClean="0">
                          <a:ln>
                            <a:noFill/>
                          </a:ln>
                          <a:solidFill>
                            <a:schemeClr val="tx1"/>
                          </a:solidFill>
                          <a:effectLst/>
                          <a:latin typeface="Arial" charset="0"/>
                        </a:rPr>
                        <a:t>=</a:t>
                      </a:r>
                    </a:p>
                  </a:txBody>
                  <a:tcPr marL="96661" marR="96661" marT="48331" marB="48331" horzOverflow="overflow">
                    <a:lnL w="12700" cap="flat" cmpd="sng" algn="ctr">
                      <a:solidFill>
                        <a:srgbClr val="FCF2C8"/>
                      </a:solidFill>
                      <a:prstDash val="solid"/>
                      <a:round/>
                      <a:headEnd type="none" w="med" len="med"/>
                      <a:tailEnd type="none" w="med" len="med"/>
                    </a:lnL>
                    <a:lnR w="12700" cap="flat" cmpd="sng" algn="ctr">
                      <a:solidFill>
                        <a:srgbClr val="FCF2C8"/>
                      </a:solidFill>
                      <a:prstDash val="solid"/>
                      <a:round/>
                      <a:headEnd type="none" w="med" len="med"/>
                      <a:tailEnd type="none" w="med" len="med"/>
                    </a:lnR>
                    <a:lnT>
                      <a:noFill/>
                    </a:lnT>
                    <a:lnB w="12700" cap="flat" cmpd="sng" algn="ctr">
                      <a:solidFill>
                        <a:schemeClr val="tx1"/>
                      </a:solidFill>
                      <a:prstDash val="solid"/>
                      <a:round/>
                      <a:headEnd type="none" w="med" len="med"/>
                      <a:tailEnd type="none" w="med" len="med"/>
                    </a:lnB>
                    <a:lnTlToBr>
                      <a:noFill/>
                    </a:lnTlToBr>
                    <a:lnBlToTr>
                      <a:noFill/>
                    </a:lnBlToTr>
                    <a:solidFill>
                      <a:srgbClr val="FCF2C8"/>
                    </a:solidFill>
                  </a:tcPr>
                </a:tc>
                <a:tc>
                  <a:txBody>
                    <a:bodyPr/>
                    <a:lstStyle/>
                    <a:p>
                      <a:pPr marL="0" marR="0" lvl="0" indent="0" algn="ctr" defTabSz="966788" rtl="0" eaLnBrk="1" fontAlgn="base" latinLnBrk="0" hangingPunct="1">
                        <a:lnSpc>
                          <a:spcPct val="100000"/>
                        </a:lnSpc>
                        <a:spcBef>
                          <a:spcPct val="20000"/>
                        </a:spcBef>
                        <a:spcAft>
                          <a:spcPct val="0"/>
                        </a:spcAft>
                        <a:buClr>
                          <a:srgbClr val="FF0000"/>
                        </a:buClr>
                        <a:buSzTx/>
                        <a:buFont typeface="Wingdings" pitchFamily="2" charset="2"/>
                        <a:buNone/>
                        <a:tabLst/>
                      </a:pPr>
                      <a:r>
                        <a:rPr kumimoji="0" lang="en-CA" sz="2400" b="0" i="0" u="none" strike="noStrike" cap="none" normalizeH="0" baseline="0" dirty="0" smtClean="0">
                          <a:ln>
                            <a:noFill/>
                          </a:ln>
                          <a:solidFill>
                            <a:schemeClr val="tx1"/>
                          </a:solidFill>
                          <a:effectLst/>
                          <a:latin typeface="Arial" charset="0"/>
                        </a:rPr>
                        <a:t>Unit Materials Cost</a:t>
                      </a:r>
                    </a:p>
                  </a:txBody>
                  <a:tcPr marL="96661" marR="96661" marT="48331" marB="48331" horzOverflow="overflow">
                    <a:lnL w="12700" cap="flat" cmpd="sng" algn="ctr">
                      <a:solidFill>
                        <a:srgbClr val="FCF2C8"/>
                      </a:solidFill>
                      <a:prstDash val="solid"/>
                      <a:round/>
                      <a:headEnd type="none" w="med" len="med"/>
                      <a:tailEnd type="none" w="med" len="med"/>
                    </a:lnL>
                    <a:lnR w="12700" cap="flat" cmpd="sng" algn="ctr">
                      <a:solidFill>
                        <a:srgbClr val="FCF2C8"/>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CF2C8"/>
                    </a:solidFill>
                  </a:tcPr>
                </a:tc>
              </a:tr>
              <a:tr h="781050">
                <a:tc>
                  <a:txBody>
                    <a:bodyPr/>
                    <a:lstStyle/>
                    <a:p>
                      <a:pPr marL="0" marR="0" lvl="0" indent="0" algn="ctr" defTabSz="966788" rtl="0" eaLnBrk="1" fontAlgn="base" latinLnBrk="0" hangingPunct="1">
                        <a:lnSpc>
                          <a:spcPct val="100000"/>
                        </a:lnSpc>
                        <a:spcBef>
                          <a:spcPct val="20000"/>
                        </a:spcBef>
                        <a:spcAft>
                          <a:spcPct val="0"/>
                        </a:spcAft>
                        <a:buClr>
                          <a:srgbClr val="FF0000"/>
                        </a:buClr>
                        <a:buSzTx/>
                        <a:buFont typeface="Wingdings" pitchFamily="2" charset="2"/>
                        <a:buNone/>
                        <a:tabLst/>
                      </a:pPr>
                      <a:r>
                        <a:rPr kumimoji="0" lang="en-CA" sz="2400" b="0" i="0" u="none" strike="noStrike" cap="none" normalizeH="0" baseline="0" dirty="0" smtClean="0">
                          <a:ln>
                            <a:noFill/>
                          </a:ln>
                          <a:solidFill>
                            <a:schemeClr val="tx1"/>
                          </a:solidFill>
                          <a:effectLst/>
                          <a:latin typeface="Arial" charset="0"/>
                        </a:rPr>
                        <a:t>$450,000</a:t>
                      </a:r>
                    </a:p>
                  </a:txBody>
                  <a:tcPr marL="96661" marR="96661" marT="48331" marB="48331" horzOverflow="overflow">
                    <a:lnL>
                      <a:noFill/>
                    </a:lnL>
                    <a:lnR w="12700" cap="flat" cmpd="sng" algn="ctr">
                      <a:solidFill>
                        <a:srgbClr val="FCF2C8"/>
                      </a:solidFill>
                      <a:prstDash val="solid"/>
                      <a:round/>
                      <a:headEnd type="none" w="med" len="med"/>
                      <a:tailEnd type="none" w="med" len="med"/>
                    </a:lnR>
                    <a:lnT w="12700" cap="flat" cmpd="sng" algn="ctr">
                      <a:solidFill>
                        <a:schemeClr val="tx1"/>
                      </a:solidFill>
                      <a:prstDash val="solid"/>
                      <a:round/>
                      <a:headEnd type="none" w="med" len="med"/>
                      <a:tailEnd type="none" w="med" len="med"/>
                    </a:lnT>
                    <a:lnB>
                      <a:noFill/>
                    </a:lnB>
                    <a:lnTlToBr>
                      <a:noFill/>
                    </a:lnTlToBr>
                    <a:lnBlToTr>
                      <a:noFill/>
                    </a:lnBlToTr>
                    <a:solidFill>
                      <a:srgbClr val="FCF2C8"/>
                    </a:solidFill>
                  </a:tcPr>
                </a:tc>
                <a:tc>
                  <a:txBody>
                    <a:bodyPr/>
                    <a:lstStyle/>
                    <a:p>
                      <a:pPr marL="0" marR="0" lvl="0" indent="0" algn="ctr" defTabSz="966788" rtl="0" eaLnBrk="1" fontAlgn="base" latinLnBrk="0" hangingPunct="1">
                        <a:lnSpc>
                          <a:spcPct val="80000"/>
                        </a:lnSpc>
                        <a:spcBef>
                          <a:spcPct val="0"/>
                        </a:spcBef>
                        <a:spcAft>
                          <a:spcPct val="0"/>
                        </a:spcAft>
                        <a:buClr>
                          <a:srgbClr val="FF0000"/>
                        </a:buClr>
                        <a:buSzTx/>
                        <a:buFont typeface="Wingdings" pitchFamily="2" charset="2"/>
                        <a:buNone/>
                        <a:tabLst/>
                      </a:pPr>
                      <a:r>
                        <a:rPr kumimoji="0" lang="en-US" sz="2400" b="0" i="0" u="none" strike="noStrike" cap="none" normalizeH="0" baseline="0" dirty="0" smtClean="0">
                          <a:ln>
                            <a:noFill/>
                          </a:ln>
                          <a:solidFill>
                            <a:schemeClr val="tx1"/>
                          </a:solidFill>
                          <a:effectLst/>
                          <a:latin typeface="Calibri" pitchFamily="34" charset="0"/>
                          <a:cs typeface="Arial" charset="0"/>
                        </a:rPr>
                        <a:t>÷</a:t>
                      </a:r>
                    </a:p>
                  </a:txBody>
                  <a:tcPr marL="96661" marR="96661" marT="48331" marB="48331" horzOverflow="overflow">
                    <a:lnL w="12700" cap="flat" cmpd="sng" algn="ctr">
                      <a:solidFill>
                        <a:srgbClr val="FCF2C8"/>
                      </a:solidFill>
                      <a:prstDash val="solid"/>
                      <a:round/>
                      <a:headEnd type="none" w="med" len="med"/>
                      <a:tailEnd type="none" w="med" len="med"/>
                    </a:lnL>
                    <a:lnR w="12700" cap="flat" cmpd="sng" algn="ctr">
                      <a:solidFill>
                        <a:srgbClr val="FCF2C8"/>
                      </a:solidFill>
                      <a:prstDash val="solid"/>
                      <a:round/>
                      <a:headEnd type="none" w="med" len="med"/>
                      <a:tailEnd type="none" w="med" len="med"/>
                    </a:lnR>
                    <a:lnT w="12700" cap="flat" cmpd="sng" algn="ctr">
                      <a:solidFill>
                        <a:schemeClr val="tx1"/>
                      </a:solidFill>
                      <a:prstDash val="solid"/>
                      <a:round/>
                      <a:headEnd type="none" w="med" len="med"/>
                      <a:tailEnd type="none" w="med" len="med"/>
                    </a:lnT>
                    <a:lnB>
                      <a:noFill/>
                    </a:lnB>
                    <a:lnTlToBr>
                      <a:noFill/>
                    </a:lnTlToBr>
                    <a:lnBlToTr>
                      <a:noFill/>
                    </a:lnBlToTr>
                    <a:solidFill>
                      <a:srgbClr val="FCF2C8"/>
                    </a:solidFill>
                  </a:tcPr>
                </a:tc>
                <a:tc>
                  <a:txBody>
                    <a:bodyPr/>
                    <a:lstStyle/>
                    <a:p>
                      <a:pPr marL="0" marR="0" lvl="0" indent="0" algn="ctr" defTabSz="966788" rtl="0" eaLnBrk="1" fontAlgn="base" latinLnBrk="0" hangingPunct="1">
                        <a:lnSpc>
                          <a:spcPct val="100000"/>
                        </a:lnSpc>
                        <a:spcBef>
                          <a:spcPct val="20000"/>
                        </a:spcBef>
                        <a:spcAft>
                          <a:spcPct val="0"/>
                        </a:spcAft>
                        <a:buClr>
                          <a:srgbClr val="FF0000"/>
                        </a:buClr>
                        <a:buSzTx/>
                        <a:buFont typeface="Wingdings" pitchFamily="2" charset="2"/>
                        <a:buNone/>
                        <a:tabLst/>
                      </a:pPr>
                      <a:r>
                        <a:rPr kumimoji="0" lang="en-CA" sz="2400" b="0" i="0" u="none" strike="noStrike" cap="none" normalizeH="0" baseline="0" dirty="0" smtClean="0">
                          <a:ln>
                            <a:noFill/>
                          </a:ln>
                          <a:solidFill>
                            <a:schemeClr val="tx1"/>
                          </a:solidFill>
                          <a:effectLst/>
                          <a:latin typeface="Arial" charset="0"/>
                        </a:rPr>
                        <a:t>900,000</a:t>
                      </a:r>
                    </a:p>
                  </a:txBody>
                  <a:tcPr marL="96661" marR="96661" marT="48331" marB="48331" horzOverflow="overflow">
                    <a:lnL w="12700" cap="flat" cmpd="sng" algn="ctr">
                      <a:solidFill>
                        <a:srgbClr val="FCF2C8"/>
                      </a:solidFill>
                      <a:prstDash val="solid"/>
                      <a:round/>
                      <a:headEnd type="none" w="med" len="med"/>
                      <a:tailEnd type="none" w="med" len="med"/>
                    </a:lnL>
                    <a:lnR w="12700" cap="flat" cmpd="sng" algn="ctr">
                      <a:solidFill>
                        <a:srgbClr val="FCF2C8"/>
                      </a:solidFill>
                      <a:prstDash val="solid"/>
                      <a:round/>
                      <a:headEnd type="none" w="med" len="med"/>
                      <a:tailEnd type="none" w="med" len="med"/>
                    </a:lnR>
                    <a:lnT w="12700" cap="flat" cmpd="sng" algn="ctr">
                      <a:solidFill>
                        <a:schemeClr val="tx1"/>
                      </a:solidFill>
                      <a:prstDash val="solid"/>
                      <a:round/>
                      <a:headEnd type="none" w="med" len="med"/>
                      <a:tailEnd type="none" w="med" len="med"/>
                    </a:lnT>
                    <a:lnB>
                      <a:noFill/>
                    </a:lnB>
                    <a:lnTlToBr>
                      <a:noFill/>
                    </a:lnTlToBr>
                    <a:lnBlToTr>
                      <a:noFill/>
                    </a:lnBlToTr>
                    <a:solidFill>
                      <a:srgbClr val="FCF2C8"/>
                    </a:solidFill>
                  </a:tcPr>
                </a:tc>
                <a:tc>
                  <a:txBody>
                    <a:bodyPr/>
                    <a:lstStyle/>
                    <a:p>
                      <a:pPr marL="0" marR="0" lvl="0" indent="0" algn="ctr" defTabSz="966788" rtl="0" eaLnBrk="1" fontAlgn="base" latinLnBrk="0" hangingPunct="1">
                        <a:lnSpc>
                          <a:spcPct val="100000"/>
                        </a:lnSpc>
                        <a:spcBef>
                          <a:spcPct val="20000"/>
                        </a:spcBef>
                        <a:spcAft>
                          <a:spcPct val="0"/>
                        </a:spcAft>
                        <a:buClr>
                          <a:srgbClr val="FF0000"/>
                        </a:buClr>
                        <a:buSzTx/>
                        <a:buFont typeface="Wingdings" pitchFamily="2" charset="2"/>
                        <a:buNone/>
                        <a:tabLst/>
                      </a:pPr>
                      <a:r>
                        <a:rPr kumimoji="0" lang="en-CA" sz="2400" b="0" i="0" u="none" strike="noStrike" cap="none" normalizeH="0" baseline="0" dirty="0" smtClean="0">
                          <a:ln>
                            <a:noFill/>
                          </a:ln>
                          <a:solidFill>
                            <a:schemeClr val="tx1"/>
                          </a:solidFill>
                          <a:effectLst/>
                          <a:latin typeface="Arial" charset="0"/>
                        </a:rPr>
                        <a:t>=</a:t>
                      </a:r>
                    </a:p>
                  </a:txBody>
                  <a:tcPr marL="96661" marR="96661" marT="48331" marB="48331" horzOverflow="overflow">
                    <a:lnL w="12700" cap="flat" cmpd="sng" algn="ctr">
                      <a:solidFill>
                        <a:srgbClr val="FCF2C8"/>
                      </a:solidFill>
                      <a:prstDash val="solid"/>
                      <a:round/>
                      <a:headEnd type="none" w="med" len="med"/>
                      <a:tailEnd type="none" w="med" len="med"/>
                    </a:lnL>
                    <a:lnR w="12700" cap="flat" cmpd="sng" algn="ctr">
                      <a:solidFill>
                        <a:srgbClr val="FCF2C8"/>
                      </a:solidFill>
                      <a:prstDash val="solid"/>
                      <a:round/>
                      <a:headEnd type="none" w="med" len="med"/>
                      <a:tailEnd type="none" w="med" len="med"/>
                    </a:lnR>
                    <a:lnT w="12700" cap="flat" cmpd="sng" algn="ctr">
                      <a:solidFill>
                        <a:schemeClr val="tx1"/>
                      </a:solidFill>
                      <a:prstDash val="solid"/>
                      <a:round/>
                      <a:headEnd type="none" w="med" len="med"/>
                      <a:tailEnd type="none" w="med" len="med"/>
                    </a:lnT>
                    <a:lnB>
                      <a:noFill/>
                    </a:lnB>
                    <a:lnTlToBr>
                      <a:noFill/>
                    </a:lnTlToBr>
                    <a:lnBlToTr>
                      <a:noFill/>
                    </a:lnBlToTr>
                    <a:solidFill>
                      <a:srgbClr val="FCF2C8"/>
                    </a:solidFill>
                  </a:tcPr>
                </a:tc>
                <a:tc>
                  <a:txBody>
                    <a:bodyPr/>
                    <a:lstStyle/>
                    <a:p>
                      <a:pPr marL="0" marR="0" lvl="0" indent="0" algn="ctr" defTabSz="966788" rtl="0" eaLnBrk="1" fontAlgn="base" latinLnBrk="0" hangingPunct="1">
                        <a:lnSpc>
                          <a:spcPct val="100000"/>
                        </a:lnSpc>
                        <a:spcBef>
                          <a:spcPct val="20000"/>
                        </a:spcBef>
                        <a:spcAft>
                          <a:spcPct val="0"/>
                        </a:spcAft>
                        <a:buClr>
                          <a:srgbClr val="FF0000"/>
                        </a:buClr>
                        <a:buSzTx/>
                        <a:buFont typeface="Wingdings" pitchFamily="2" charset="2"/>
                        <a:buNone/>
                        <a:tabLst/>
                      </a:pPr>
                      <a:r>
                        <a:rPr kumimoji="0" lang="en-CA" sz="2400" b="0" i="0" u="none" strike="noStrike" cap="none" normalizeH="0" baseline="0" dirty="0" smtClean="0">
                          <a:ln>
                            <a:noFill/>
                          </a:ln>
                          <a:solidFill>
                            <a:schemeClr val="tx1"/>
                          </a:solidFill>
                          <a:effectLst/>
                          <a:latin typeface="Arial" charset="0"/>
                        </a:rPr>
                        <a:t>$0.50</a:t>
                      </a:r>
                    </a:p>
                  </a:txBody>
                  <a:tcPr marL="96661" marR="96661" marT="48331" marB="48331" horzOverflow="overflow">
                    <a:lnL w="12700" cap="flat" cmpd="sng" algn="ctr">
                      <a:solidFill>
                        <a:srgbClr val="FCF2C8"/>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a:noFill/>
                    </a:lnB>
                    <a:lnTlToBr>
                      <a:noFill/>
                    </a:lnTlToBr>
                    <a:lnBlToTr>
                      <a:noFill/>
                    </a:lnBlToTr>
                    <a:solidFill>
                      <a:srgbClr val="FCF2C8"/>
                    </a:solidFill>
                  </a:tcPr>
                </a:tc>
              </a:tr>
            </a:tbl>
          </a:graphicData>
        </a:graphic>
      </p:graphicFrame>
      <p:sp>
        <p:nvSpPr>
          <p:cNvPr id="48153" name="Content Placeholder 7"/>
          <p:cNvSpPr>
            <a:spLocks noGrp="1"/>
          </p:cNvSpPr>
          <p:nvPr>
            <p:ph idx="13"/>
          </p:nvPr>
        </p:nvSpPr>
        <p:spPr/>
        <p:txBody>
          <a:bodyPr/>
          <a:lstStyle/>
          <a:p>
            <a:r>
              <a:rPr lang="en-US" smtClean="0">
                <a:latin typeface="Arial" charset="0"/>
                <a:cs typeface="Arial" charset="0"/>
              </a:rPr>
              <a:t>4</a:t>
            </a:r>
          </a:p>
        </p:txBody>
      </p:sp>
      <p:sp>
        <p:nvSpPr>
          <p:cNvPr id="48154" name="Slide Number Placeholder 5"/>
          <p:cNvSpPr>
            <a:spLocks noGrp="1"/>
          </p:cNvSpPr>
          <p:nvPr>
            <p:ph type="sldNum" sz="quarter" idx="14"/>
          </p:nvPr>
        </p:nvSpPr>
        <p:spPr>
          <a:noFill/>
        </p:spPr>
        <p:txBody>
          <a:bodyPr/>
          <a:lstStyle/>
          <a:p>
            <a:fld id="{48BD80E5-252F-422C-BD21-825AE9BD89A8}" type="slidenum">
              <a:rPr lang="en-US" smtClean="0"/>
              <a:pPr/>
              <a:t>39</a:t>
            </a:fld>
            <a:endParaRPr lang="en-US" smtClean="0"/>
          </a:p>
        </p:txBody>
      </p:sp>
      <p:sp>
        <p:nvSpPr>
          <p:cNvPr id="7" name="Footer Placeholder 6"/>
          <p:cNvSpPr>
            <a:spLocks noGrp="1"/>
          </p:cNvSpPr>
          <p:nvPr>
            <p:ph type="ftr" sz="quarter" idx="15"/>
          </p:nvPr>
        </p:nvSpPr>
        <p:spPr/>
        <p:txBody>
          <a:bodyPr/>
          <a:lstStyle/>
          <a:p>
            <a:pPr>
              <a:defRPr/>
            </a:pPr>
            <a:r>
              <a:rPr lang="en-US" smtClean="0"/>
              <a:t>Copyright John Wiley &amp; Sons Canada, Ltd.</a:t>
            </a:r>
            <a:endParaRPr lang="en-US"/>
          </a:p>
        </p:txBody>
      </p:sp>
    </p:spTree>
  </p:cSld>
  <p:clrMapOvr>
    <a:masterClrMapping/>
  </p:clrMapOvr>
  <p:transition>
    <p:wipe dir="d"/>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3"/>
          <p:cNvSpPr>
            <a:spLocks noGrp="1" noChangeArrowheads="1"/>
          </p:cNvSpPr>
          <p:nvPr>
            <p:ph idx="1"/>
          </p:nvPr>
        </p:nvSpPr>
        <p:spPr>
          <a:xfrm>
            <a:off x="304800" y="1905000"/>
            <a:ext cx="9067800" cy="4629150"/>
          </a:xfrm>
        </p:spPr>
        <p:txBody>
          <a:bodyPr lIns="0" tIns="0" rIns="0" bIns="0"/>
          <a:lstStyle/>
          <a:p>
            <a:pPr eaLnBrk="1" hangingPunct="1">
              <a:spcBef>
                <a:spcPct val="0"/>
              </a:spcBef>
              <a:buFont typeface="Wingdings" pitchFamily="2" charset="2"/>
              <a:buNone/>
            </a:pPr>
            <a:r>
              <a:rPr lang="en-US" sz="2800" smtClean="0"/>
              <a:t>    </a:t>
            </a:r>
            <a:r>
              <a:rPr lang="en-US" sz="2800" smtClean="0">
                <a:solidFill>
                  <a:srgbClr val="C00000"/>
                </a:solidFill>
              </a:rPr>
              <a:t>Step 3:  Calculate Unit Production Costs (Continued)</a:t>
            </a:r>
          </a:p>
          <a:p>
            <a:pPr lvl="1" eaLnBrk="1" hangingPunct="1">
              <a:spcBef>
                <a:spcPct val="0"/>
              </a:spcBef>
              <a:buClr>
                <a:srgbClr val="FF0000"/>
              </a:buClr>
              <a:buFont typeface="Wingdings" pitchFamily="2" charset="2"/>
              <a:buNone/>
            </a:pPr>
            <a:endParaRPr lang="en-US" smtClean="0">
              <a:solidFill>
                <a:schemeClr val="tx1"/>
              </a:solidFill>
              <a:latin typeface="Cambria" pitchFamily="18" charset="0"/>
            </a:endParaRPr>
          </a:p>
          <a:p>
            <a:pPr lvl="1" eaLnBrk="1" hangingPunct="1">
              <a:spcBef>
                <a:spcPct val="0"/>
              </a:spcBef>
              <a:buClr>
                <a:srgbClr val="FF0000"/>
              </a:buClr>
              <a:buFont typeface="Wingdings" pitchFamily="2" charset="2"/>
              <a:buNone/>
            </a:pPr>
            <a:r>
              <a:rPr lang="en-US" u="sng" smtClean="0">
                <a:solidFill>
                  <a:schemeClr val="tx1"/>
                </a:solidFill>
                <a:latin typeface="Cambria" pitchFamily="18" charset="0"/>
              </a:rPr>
              <a:t>Conversion Costs</a:t>
            </a:r>
            <a:endParaRPr lang="en-US" u="sng" smtClean="0">
              <a:solidFill>
                <a:srgbClr val="C00000"/>
              </a:solidFill>
              <a:latin typeface="Cambria" pitchFamily="18" charset="0"/>
            </a:endParaRPr>
          </a:p>
          <a:p>
            <a:pPr lvl="1" eaLnBrk="1" hangingPunct="1">
              <a:spcBef>
                <a:spcPct val="0"/>
              </a:spcBef>
              <a:buClr>
                <a:srgbClr val="FF0000"/>
              </a:buClr>
              <a:buFont typeface="Wingdings" pitchFamily="2" charset="2"/>
              <a:buNone/>
            </a:pPr>
            <a:r>
              <a:rPr lang="en-US" smtClean="0">
                <a:latin typeface="Cambria" pitchFamily="18" charset="0"/>
              </a:rPr>
              <a:t>Conversion Costs</a:t>
            </a:r>
          </a:p>
          <a:p>
            <a:pPr lvl="1" eaLnBrk="1" hangingPunct="1">
              <a:spcBef>
                <a:spcPct val="0"/>
              </a:spcBef>
              <a:buClr>
                <a:srgbClr val="FF0000"/>
              </a:buClr>
              <a:buFont typeface="Wingdings" pitchFamily="2" charset="2"/>
              <a:buNone/>
            </a:pPr>
            <a:r>
              <a:rPr lang="en-US" smtClean="0">
                <a:latin typeface="Cambria" pitchFamily="18" charset="0"/>
              </a:rPr>
              <a:t>in Beginning Work in Process                	$  35,000</a:t>
            </a:r>
          </a:p>
          <a:p>
            <a:pPr lvl="1" eaLnBrk="1" hangingPunct="1">
              <a:spcBef>
                <a:spcPct val="0"/>
              </a:spcBef>
              <a:buClr>
                <a:srgbClr val="FF0000"/>
              </a:buClr>
              <a:buFont typeface="Wingdings" pitchFamily="2" charset="2"/>
              <a:buNone/>
            </a:pPr>
            <a:r>
              <a:rPr lang="en-US" smtClean="0">
                <a:latin typeface="Cambria" pitchFamily="18" charset="0"/>
              </a:rPr>
              <a:t>Conversion Costs added to Production </a:t>
            </a:r>
          </a:p>
          <a:p>
            <a:pPr lvl="1" eaLnBrk="1" hangingPunct="1">
              <a:spcBef>
                <a:spcPct val="0"/>
              </a:spcBef>
              <a:buClr>
                <a:srgbClr val="FF0000"/>
              </a:buClr>
              <a:buFont typeface="Wingdings" pitchFamily="2" charset="2"/>
              <a:buNone/>
            </a:pPr>
            <a:r>
              <a:rPr lang="en-US" smtClean="0">
                <a:latin typeface="Cambria" pitchFamily="18" charset="0"/>
              </a:rPr>
              <a:t>during Month		  			</a:t>
            </a:r>
            <a:r>
              <a:rPr lang="en-US" u="sng" smtClean="0">
                <a:latin typeface="Cambria" pitchFamily="18" charset="0"/>
              </a:rPr>
              <a:t>$170,000</a:t>
            </a:r>
            <a:endParaRPr lang="en-US" smtClean="0">
              <a:latin typeface="Cambria" pitchFamily="18" charset="0"/>
            </a:endParaRPr>
          </a:p>
          <a:p>
            <a:pPr lvl="2" eaLnBrk="1" hangingPunct="1">
              <a:spcBef>
                <a:spcPct val="0"/>
              </a:spcBef>
              <a:buClr>
                <a:srgbClr val="000099"/>
              </a:buClr>
              <a:buFontTx/>
              <a:buNone/>
            </a:pPr>
            <a:r>
              <a:rPr lang="en-US" sz="2800" smtClean="0">
                <a:latin typeface="Cambria" pitchFamily="18" charset="0"/>
              </a:rPr>
              <a:t>		Total Conversion Costs		</a:t>
            </a:r>
            <a:r>
              <a:rPr lang="en-US" sz="2800" u="sng" smtClean="0">
                <a:latin typeface="Cambria" pitchFamily="18" charset="0"/>
              </a:rPr>
              <a:t>$205,000</a:t>
            </a:r>
          </a:p>
        </p:txBody>
      </p:sp>
      <p:sp>
        <p:nvSpPr>
          <p:cNvPr id="49155" name="Content Placeholder 4"/>
          <p:cNvSpPr>
            <a:spLocks noGrp="1"/>
          </p:cNvSpPr>
          <p:nvPr>
            <p:ph idx="13"/>
          </p:nvPr>
        </p:nvSpPr>
        <p:spPr/>
        <p:txBody>
          <a:bodyPr/>
          <a:lstStyle/>
          <a:p>
            <a:r>
              <a:rPr lang="en-US" smtClean="0">
                <a:latin typeface="Arial" charset="0"/>
                <a:cs typeface="Arial" charset="0"/>
              </a:rPr>
              <a:t>4</a:t>
            </a:r>
          </a:p>
        </p:txBody>
      </p:sp>
      <p:sp>
        <p:nvSpPr>
          <p:cNvPr id="49156" name="Rectangle 15"/>
          <p:cNvSpPr>
            <a:spLocks noChangeArrowheads="1"/>
          </p:cNvSpPr>
          <p:nvPr/>
        </p:nvSpPr>
        <p:spPr bwMode="auto">
          <a:xfrm>
            <a:off x="806450" y="152400"/>
            <a:ext cx="8642350" cy="1252538"/>
          </a:xfrm>
          <a:prstGeom prst="rect">
            <a:avLst/>
          </a:prstGeom>
          <a:noFill/>
          <a:ln w="9525" algn="ctr">
            <a:noFill/>
            <a:miter lim="800000"/>
            <a:headEnd/>
            <a:tailEnd/>
          </a:ln>
        </p:spPr>
        <p:txBody>
          <a:bodyPr lIns="96661" tIns="48331" rIns="96661" bIns="48331" anchor="b">
            <a:spAutoFit/>
          </a:bodyPr>
          <a:lstStyle/>
          <a:p>
            <a:pPr algn="ctr" defTabSz="966788" eaLnBrk="1" hangingPunct="1"/>
            <a:r>
              <a:rPr lang="en-US" sz="4000">
                <a:solidFill>
                  <a:schemeClr val="bg1"/>
                </a:solidFill>
                <a:cs typeface="Arial" charset="0"/>
              </a:rPr>
              <a:t>Comprehensive Example  </a:t>
            </a:r>
            <a:r>
              <a:rPr lang="en-US" sz="3400">
                <a:solidFill>
                  <a:schemeClr val="bg1"/>
                </a:solidFill>
                <a:cs typeface="Arial" charset="0"/>
              </a:rPr>
              <a:t/>
            </a:r>
            <a:br>
              <a:rPr lang="en-US" sz="3400">
                <a:solidFill>
                  <a:schemeClr val="bg1"/>
                </a:solidFill>
                <a:cs typeface="Arial" charset="0"/>
              </a:rPr>
            </a:br>
            <a:r>
              <a:rPr lang="en-US" sz="3200">
                <a:solidFill>
                  <a:srgbClr val="FF0000"/>
                </a:solidFill>
                <a:cs typeface="Arial" charset="0"/>
              </a:rPr>
              <a:t>Continued </a:t>
            </a:r>
          </a:p>
        </p:txBody>
      </p:sp>
      <p:sp>
        <p:nvSpPr>
          <p:cNvPr id="49157" name="Slide Number Placeholder 4"/>
          <p:cNvSpPr>
            <a:spLocks noGrp="1"/>
          </p:cNvSpPr>
          <p:nvPr>
            <p:ph type="sldNum" sz="quarter" idx="14"/>
          </p:nvPr>
        </p:nvSpPr>
        <p:spPr>
          <a:noFill/>
        </p:spPr>
        <p:txBody>
          <a:bodyPr/>
          <a:lstStyle/>
          <a:p>
            <a:fld id="{C5E692A8-5C12-4CB7-9E35-51F960ABA8F4}" type="slidenum">
              <a:rPr lang="en-US" smtClean="0"/>
              <a:pPr/>
              <a:t>40</a:t>
            </a:fld>
            <a:endParaRPr lang="en-US" smtClean="0"/>
          </a:p>
        </p:txBody>
      </p:sp>
      <p:sp>
        <p:nvSpPr>
          <p:cNvPr id="6" name="Footer Placeholder 5"/>
          <p:cNvSpPr>
            <a:spLocks noGrp="1"/>
          </p:cNvSpPr>
          <p:nvPr>
            <p:ph type="ftr" sz="quarter" idx="15"/>
          </p:nvPr>
        </p:nvSpPr>
        <p:spPr/>
        <p:txBody>
          <a:bodyPr/>
          <a:lstStyle/>
          <a:p>
            <a:pPr>
              <a:defRPr/>
            </a:pPr>
            <a:r>
              <a:rPr lang="en-US" smtClean="0"/>
              <a:t>Copyright John Wiley &amp; Sons Canada, Ltd.</a:t>
            </a:r>
            <a:endParaRPr lang="en-US"/>
          </a:p>
        </p:txBody>
      </p:sp>
    </p:spTree>
  </p:cSld>
  <p:clrMapOvr>
    <a:masterClrMapping/>
  </p:clrMapOvr>
  <p:transition>
    <p:wipe dir="d"/>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1"/>
          <p:cNvSpPr>
            <a:spLocks noChangeArrowheads="1"/>
          </p:cNvSpPr>
          <p:nvPr/>
        </p:nvSpPr>
        <p:spPr bwMode="auto">
          <a:xfrm>
            <a:off x="1219200" y="152400"/>
            <a:ext cx="8001000" cy="1246188"/>
          </a:xfrm>
          <a:prstGeom prst="rect">
            <a:avLst/>
          </a:prstGeom>
          <a:noFill/>
          <a:ln w="9525">
            <a:noFill/>
            <a:miter lim="800000"/>
            <a:headEnd/>
            <a:tailEnd/>
          </a:ln>
        </p:spPr>
        <p:txBody>
          <a:bodyPr>
            <a:spAutoFit/>
          </a:bodyPr>
          <a:lstStyle/>
          <a:p>
            <a:pPr algn="ctr" defTabSz="966788" eaLnBrk="1" hangingPunct="1"/>
            <a:r>
              <a:rPr lang="en-US" sz="4000">
                <a:solidFill>
                  <a:schemeClr val="bg1"/>
                </a:solidFill>
                <a:cs typeface="Arial" charset="0"/>
              </a:rPr>
              <a:t>Comprehensive Example  </a:t>
            </a:r>
            <a:r>
              <a:rPr lang="en-US">
                <a:solidFill>
                  <a:schemeClr val="bg1"/>
                </a:solidFill>
                <a:cs typeface="Arial" charset="0"/>
              </a:rPr>
              <a:t/>
            </a:r>
            <a:br>
              <a:rPr lang="en-US">
                <a:solidFill>
                  <a:schemeClr val="bg1"/>
                </a:solidFill>
                <a:cs typeface="Arial" charset="0"/>
              </a:rPr>
            </a:br>
            <a:r>
              <a:rPr lang="en-US" sz="3200">
                <a:solidFill>
                  <a:srgbClr val="FF0000"/>
                </a:solidFill>
                <a:cs typeface="Arial" charset="0"/>
              </a:rPr>
              <a:t>Continued </a:t>
            </a:r>
          </a:p>
        </p:txBody>
      </p:sp>
      <p:sp>
        <p:nvSpPr>
          <p:cNvPr id="50179" name="Rectangle 2"/>
          <p:cNvSpPr>
            <a:spLocks noChangeArrowheads="1"/>
          </p:cNvSpPr>
          <p:nvPr/>
        </p:nvSpPr>
        <p:spPr bwMode="auto">
          <a:xfrm>
            <a:off x="762000" y="2438400"/>
            <a:ext cx="8001000" cy="523875"/>
          </a:xfrm>
          <a:prstGeom prst="rect">
            <a:avLst/>
          </a:prstGeom>
          <a:noFill/>
          <a:ln w="9525">
            <a:noFill/>
            <a:miter lim="800000"/>
            <a:headEnd/>
            <a:tailEnd/>
          </a:ln>
        </p:spPr>
        <p:txBody>
          <a:bodyPr>
            <a:spAutoFit/>
          </a:bodyPr>
          <a:lstStyle/>
          <a:p>
            <a:pPr lvl="2" eaLnBrk="1" hangingPunct="1">
              <a:buClr>
                <a:srgbClr val="000099"/>
              </a:buClr>
            </a:pPr>
            <a:r>
              <a:rPr lang="en-US" sz="2800">
                <a:latin typeface="Cambria" pitchFamily="18" charset="0"/>
                <a:cs typeface="Arial" charset="0"/>
              </a:rPr>
              <a:t>The calculation of unit conversion cost:</a:t>
            </a:r>
          </a:p>
        </p:txBody>
      </p:sp>
      <p:graphicFrame>
        <p:nvGraphicFramePr>
          <p:cNvPr id="4" name="Group 72"/>
          <p:cNvGraphicFramePr>
            <a:graphicFrameLocks noGrp="1"/>
          </p:cNvGraphicFramePr>
          <p:nvPr/>
        </p:nvGraphicFramePr>
        <p:xfrm>
          <a:off x="609600" y="3581400"/>
          <a:ext cx="8534400" cy="1905000"/>
        </p:xfrm>
        <a:graphic>
          <a:graphicData uri="http://schemas.openxmlformats.org/drawingml/2006/table">
            <a:tbl>
              <a:tblPr/>
              <a:tblGrid>
                <a:gridCol w="2362200"/>
                <a:gridCol w="381000"/>
                <a:gridCol w="2514600"/>
                <a:gridCol w="457200"/>
                <a:gridCol w="2819400"/>
              </a:tblGrid>
              <a:tr h="1247775">
                <a:tc>
                  <a:txBody>
                    <a:bodyPr/>
                    <a:lstStyle/>
                    <a:p>
                      <a:pPr marL="0" marR="0" lvl="0" indent="0" algn="ctr" defTabSz="966788" rtl="0" eaLnBrk="1" fontAlgn="base" latinLnBrk="0" hangingPunct="1">
                        <a:lnSpc>
                          <a:spcPct val="100000"/>
                        </a:lnSpc>
                        <a:spcBef>
                          <a:spcPct val="20000"/>
                        </a:spcBef>
                        <a:spcAft>
                          <a:spcPct val="0"/>
                        </a:spcAft>
                        <a:buClr>
                          <a:srgbClr val="FF0000"/>
                        </a:buClr>
                        <a:buSzTx/>
                        <a:buFont typeface="Wingdings" pitchFamily="2" charset="2"/>
                        <a:buNone/>
                        <a:tabLst/>
                      </a:pPr>
                      <a:r>
                        <a:rPr kumimoji="0" lang="en-CA" sz="2400" b="0" i="0" u="none" strike="noStrike" cap="none" normalizeH="0" baseline="0" dirty="0" smtClean="0">
                          <a:ln>
                            <a:noFill/>
                          </a:ln>
                          <a:solidFill>
                            <a:schemeClr val="tx1"/>
                          </a:solidFill>
                          <a:effectLst/>
                          <a:latin typeface="Arial" charset="0"/>
                        </a:rPr>
                        <a:t>Total Conversion Cost</a:t>
                      </a:r>
                    </a:p>
                  </a:txBody>
                  <a:tcPr marL="96661" marR="96661" marT="48331" marB="48331" horzOverflow="overflow">
                    <a:lnL w="12700" cap="flat" cmpd="sng" algn="ctr">
                      <a:solidFill>
                        <a:schemeClr val="bg1"/>
                      </a:solidFill>
                      <a:prstDash val="solid"/>
                      <a:round/>
                      <a:headEnd type="none" w="med" len="med"/>
                      <a:tailEnd type="none" w="med" len="med"/>
                    </a:lnL>
                    <a:lnR w="12700" cap="flat" cmpd="sng" algn="ctr">
                      <a:solidFill>
                        <a:srgbClr val="FCF2C8"/>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CF2C8"/>
                    </a:solidFill>
                  </a:tcPr>
                </a:tc>
                <a:tc>
                  <a:txBody>
                    <a:bodyPr/>
                    <a:lstStyle/>
                    <a:p>
                      <a:pPr marL="0" marR="0" lvl="0" indent="0" algn="ctr" defTabSz="966788" rtl="0" eaLnBrk="1" fontAlgn="base" latinLnBrk="0" hangingPunct="1">
                        <a:lnSpc>
                          <a:spcPct val="80000"/>
                        </a:lnSpc>
                        <a:spcBef>
                          <a:spcPct val="0"/>
                        </a:spcBef>
                        <a:spcAft>
                          <a:spcPct val="0"/>
                        </a:spcAft>
                        <a:buClr>
                          <a:srgbClr val="FF0000"/>
                        </a:buClr>
                        <a:buSzTx/>
                        <a:buFont typeface="Wingdings" pitchFamily="2" charset="2"/>
                        <a:buNone/>
                        <a:tabLst/>
                      </a:pPr>
                      <a:r>
                        <a:rPr kumimoji="0" lang="en-US" sz="2400" b="0" i="0" u="none" strike="noStrike" cap="none" normalizeH="0" baseline="0" dirty="0" smtClean="0">
                          <a:ln>
                            <a:noFill/>
                          </a:ln>
                          <a:solidFill>
                            <a:schemeClr val="tx1"/>
                          </a:solidFill>
                          <a:effectLst/>
                          <a:latin typeface="Calibri" pitchFamily="34" charset="0"/>
                          <a:cs typeface="Arial" charset="0"/>
                        </a:rPr>
                        <a:t>÷</a:t>
                      </a:r>
                    </a:p>
                  </a:txBody>
                  <a:tcPr marL="96661" marR="96661" marT="48331" marB="48331" horzOverflow="overflow">
                    <a:lnL w="12700" cap="flat" cmpd="sng" algn="ctr">
                      <a:solidFill>
                        <a:srgbClr val="FCF2C8"/>
                      </a:solidFill>
                      <a:prstDash val="solid"/>
                      <a:round/>
                      <a:headEnd type="none" w="med" len="med"/>
                      <a:tailEnd type="none" w="med" len="med"/>
                    </a:lnL>
                    <a:lnR w="12700" cap="flat" cmpd="sng" algn="ctr">
                      <a:solidFill>
                        <a:srgbClr val="FCF2C8"/>
                      </a:solidFill>
                      <a:prstDash val="solid"/>
                      <a:round/>
                      <a:headEnd type="none" w="med" len="med"/>
                      <a:tailEnd type="none" w="med" len="med"/>
                    </a:lnR>
                    <a:lnT>
                      <a:noFill/>
                    </a:lnT>
                    <a:lnB w="12700" cap="flat" cmpd="sng" algn="ctr">
                      <a:solidFill>
                        <a:schemeClr val="tx1"/>
                      </a:solidFill>
                      <a:prstDash val="solid"/>
                      <a:round/>
                      <a:headEnd type="none" w="med" len="med"/>
                      <a:tailEnd type="none" w="med" len="med"/>
                    </a:lnB>
                    <a:lnTlToBr>
                      <a:noFill/>
                    </a:lnTlToBr>
                    <a:lnBlToTr>
                      <a:noFill/>
                    </a:lnBlToTr>
                    <a:solidFill>
                      <a:srgbClr val="FCF2C8"/>
                    </a:solidFill>
                  </a:tcPr>
                </a:tc>
                <a:tc>
                  <a:txBody>
                    <a:bodyPr/>
                    <a:lstStyle/>
                    <a:p>
                      <a:pPr marL="0" marR="0" lvl="0" indent="0" algn="ctr" defTabSz="966788" rtl="0" eaLnBrk="1" fontAlgn="base" latinLnBrk="0" hangingPunct="1">
                        <a:lnSpc>
                          <a:spcPct val="100000"/>
                        </a:lnSpc>
                        <a:spcBef>
                          <a:spcPct val="20000"/>
                        </a:spcBef>
                        <a:spcAft>
                          <a:spcPct val="0"/>
                        </a:spcAft>
                        <a:buClr>
                          <a:srgbClr val="FF0000"/>
                        </a:buClr>
                        <a:buSzTx/>
                        <a:buFont typeface="Wingdings" pitchFamily="2" charset="2"/>
                        <a:buNone/>
                        <a:tabLst/>
                      </a:pPr>
                      <a:r>
                        <a:rPr kumimoji="0" lang="en-CA" sz="2400" b="0" i="0" u="none" strike="noStrike" cap="none" normalizeH="0" baseline="0" dirty="0" smtClean="0">
                          <a:ln>
                            <a:noFill/>
                          </a:ln>
                          <a:solidFill>
                            <a:schemeClr val="tx1"/>
                          </a:solidFill>
                          <a:effectLst/>
                          <a:latin typeface="Arial" charset="0"/>
                        </a:rPr>
                        <a:t>Equivalent Units of Conversion Cost</a:t>
                      </a:r>
                    </a:p>
                  </a:txBody>
                  <a:tcPr marL="96661" marR="96661" marT="48331" marB="48331" horzOverflow="overflow">
                    <a:lnL w="12700" cap="flat" cmpd="sng" algn="ctr">
                      <a:solidFill>
                        <a:srgbClr val="FCF2C8"/>
                      </a:solidFill>
                      <a:prstDash val="solid"/>
                      <a:round/>
                      <a:headEnd type="none" w="med" len="med"/>
                      <a:tailEnd type="none" w="med" len="med"/>
                    </a:lnL>
                    <a:lnR w="12700" cap="flat" cmpd="sng" algn="ctr">
                      <a:solidFill>
                        <a:srgbClr val="FCF2C8"/>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CF2C8"/>
                    </a:solidFill>
                  </a:tcPr>
                </a:tc>
                <a:tc>
                  <a:txBody>
                    <a:bodyPr/>
                    <a:lstStyle/>
                    <a:p>
                      <a:pPr marL="0" marR="0" lvl="0" indent="0" algn="ctr" defTabSz="966788" rtl="0" eaLnBrk="1" fontAlgn="base" latinLnBrk="0" hangingPunct="1">
                        <a:lnSpc>
                          <a:spcPct val="100000"/>
                        </a:lnSpc>
                        <a:spcBef>
                          <a:spcPct val="20000"/>
                        </a:spcBef>
                        <a:spcAft>
                          <a:spcPct val="0"/>
                        </a:spcAft>
                        <a:buClr>
                          <a:srgbClr val="FF0000"/>
                        </a:buClr>
                        <a:buSzTx/>
                        <a:buFont typeface="Wingdings" pitchFamily="2" charset="2"/>
                        <a:buNone/>
                        <a:tabLst/>
                      </a:pPr>
                      <a:r>
                        <a:rPr kumimoji="0" lang="en-CA" sz="2400" b="0" i="0" u="none" strike="noStrike" cap="none" normalizeH="0" baseline="0" dirty="0" smtClean="0">
                          <a:ln>
                            <a:noFill/>
                          </a:ln>
                          <a:solidFill>
                            <a:schemeClr val="tx1"/>
                          </a:solidFill>
                          <a:effectLst/>
                          <a:latin typeface="Arial" charset="0"/>
                        </a:rPr>
                        <a:t>=</a:t>
                      </a:r>
                    </a:p>
                  </a:txBody>
                  <a:tcPr marL="96661" marR="96661" marT="48331" marB="48331" horzOverflow="overflow">
                    <a:lnL w="12700" cap="flat" cmpd="sng" algn="ctr">
                      <a:solidFill>
                        <a:srgbClr val="FCF2C8"/>
                      </a:solidFill>
                      <a:prstDash val="solid"/>
                      <a:round/>
                      <a:headEnd type="none" w="med" len="med"/>
                      <a:tailEnd type="none" w="med" len="med"/>
                    </a:lnL>
                    <a:lnR w="12700" cap="flat" cmpd="sng" algn="ctr">
                      <a:solidFill>
                        <a:srgbClr val="FCF2C8"/>
                      </a:solidFill>
                      <a:prstDash val="solid"/>
                      <a:round/>
                      <a:headEnd type="none" w="med" len="med"/>
                      <a:tailEnd type="none" w="med" len="med"/>
                    </a:lnR>
                    <a:lnT>
                      <a:noFill/>
                    </a:lnT>
                    <a:lnB w="12700" cap="flat" cmpd="sng" algn="ctr">
                      <a:solidFill>
                        <a:schemeClr val="tx1"/>
                      </a:solidFill>
                      <a:prstDash val="solid"/>
                      <a:round/>
                      <a:headEnd type="none" w="med" len="med"/>
                      <a:tailEnd type="none" w="med" len="med"/>
                    </a:lnB>
                    <a:lnTlToBr>
                      <a:noFill/>
                    </a:lnTlToBr>
                    <a:lnBlToTr>
                      <a:noFill/>
                    </a:lnBlToTr>
                    <a:solidFill>
                      <a:srgbClr val="FCF2C8"/>
                    </a:solidFill>
                  </a:tcPr>
                </a:tc>
                <a:tc>
                  <a:txBody>
                    <a:bodyPr/>
                    <a:lstStyle/>
                    <a:p>
                      <a:pPr marL="0" marR="0" lvl="0" indent="0" algn="ctr" defTabSz="966788" rtl="0" eaLnBrk="1" fontAlgn="base" latinLnBrk="0" hangingPunct="1">
                        <a:lnSpc>
                          <a:spcPct val="100000"/>
                        </a:lnSpc>
                        <a:spcBef>
                          <a:spcPct val="20000"/>
                        </a:spcBef>
                        <a:spcAft>
                          <a:spcPct val="0"/>
                        </a:spcAft>
                        <a:buClr>
                          <a:srgbClr val="FF0000"/>
                        </a:buClr>
                        <a:buSzTx/>
                        <a:buFont typeface="Wingdings" pitchFamily="2" charset="2"/>
                        <a:buNone/>
                        <a:tabLst/>
                      </a:pPr>
                      <a:r>
                        <a:rPr kumimoji="0" lang="en-CA" sz="2400" b="0" i="0" u="none" strike="noStrike" cap="none" normalizeH="0" baseline="0" dirty="0" smtClean="0">
                          <a:ln>
                            <a:noFill/>
                          </a:ln>
                          <a:solidFill>
                            <a:schemeClr val="tx1"/>
                          </a:solidFill>
                          <a:effectLst/>
                          <a:latin typeface="Arial" charset="0"/>
                        </a:rPr>
                        <a:t>Unit Conversion Cost</a:t>
                      </a:r>
                    </a:p>
                  </a:txBody>
                  <a:tcPr marL="96661" marR="96661" marT="48331" marB="48331" horzOverflow="overflow">
                    <a:lnL w="12700" cap="flat" cmpd="sng" algn="ctr">
                      <a:solidFill>
                        <a:srgbClr val="FCF2C8"/>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CF2C8"/>
                    </a:solidFill>
                  </a:tcPr>
                </a:tc>
              </a:tr>
              <a:tr h="657225">
                <a:tc>
                  <a:txBody>
                    <a:bodyPr/>
                    <a:lstStyle/>
                    <a:p>
                      <a:pPr marL="0" marR="0" lvl="0" indent="0" algn="ctr" defTabSz="966788" rtl="0" eaLnBrk="1" fontAlgn="base" latinLnBrk="0" hangingPunct="1">
                        <a:lnSpc>
                          <a:spcPct val="100000"/>
                        </a:lnSpc>
                        <a:spcBef>
                          <a:spcPct val="20000"/>
                        </a:spcBef>
                        <a:spcAft>
                          <a:spcPct val="0"/>
                        </a:spcAft>
                        <a:buClr>
                          <a:srgbClr val="FF0000"/>
                        </a:buClr>
                        <a:buSzTx/>
                        <a:buFont typeface="Wingdings" pitchFamily="2" charset="2"/>
                        <a:buNone/>
                        <a:tabLst/>
                      </a:pPr>
                      <a:r>
                        <a:rPr kumimoji="0" lang="en-CA" sz="2400" b="0" i="0" u="none" strike="noStrike" cap="none" normalizeH="0" baseline="0" smtClean="0">
                          <a:ln>
                            <a:noFill/>
                          </a:ln>
                          <a:solidFill>
                            <a:schemeClr val="tx1"/>
                          </a:solidFill>
                          <a:effectLst/>
                          <a:latin typeface="Arial" charset="0"/>
                        </a:rPr>
                        <a:t>$205,000</a:t>
                      </a:r>
                    </a:p>
                  </a:txBody>
                  <a:tcPr marL="96661" marR="96661" marT="48331" marB="48331" horzOverflow="overflow">
                    <a:lnL>
                      <a:noFill/>
                    </a:lnL>
                    <a:lnR w="12700" cap="flat" cmpd="sng" algn="ctr">
                      <a:solidFill>
                        <a:srgbClr val="FCF2C8"/>
                      </a:solidFill>
                      <a:prstDash val="solid"/>
                      <a:round/>
                      <a:headEnd type="none" w="med" len="med"/>
                      <a:tailEnd type="none" w="med" len="med"/>
                    </a:lnR>
                    <a:lnT w="12700" cap="flat" cmpd="sng" algn="ctr">
                      <a:solidFill>
                        <a:schemeClr val="tx1"/>
                      </a:solidFill>
                      <a:prstDash val="solid"/>
                      <a:round/>
                      <a:headEnd type="none" w="med" len="med"/>
                      <a:tailEnd type="none" w="med" len="med"/>
                    </a:lnT>
                    <a:lnB>
                      <a:noFill/>
                    </a:lnB>
                    <a:lnTlToBr>
                      <a:noFill/>
                    </a:lnTlToBr>
                    <a:lnBlToTr>
                      <a:noFill/>
                    </a:lnBlToTr>
                    <a:solidFill>
                      <a:srgbClr val="FCF2C8"/>
                    </a:solidFill>
                  </a:tcPr>
                </a:tc>
                <a:tc>
                  <a:txBody>
                    <a:bodyPr/>
                    <a:lstStyle/>
                    <a:p>
                      <a:pPr marL="0" marR="0" lvl="0" indent="0" algn="ctr" defTabSz="966788" rtl="0" eaLnBrk="1" fontAlgn="base" latinLnBrk="0" hangingPunct="1">
                        <a:lnSpc>
                          <a:spcPct val="80000"/>
                        </a:lnSpc>
                        <a:spcBef>
                          <a:spcPct val="0"/>
                        </a:spcBef>
                        <a:spcAft>
                          <a:spcPct val="0"/>
                        </a:spcAft>
                        <a:buClr>
                          <a:srgbClr val="FF0000"/>
                        </a:buClr>
                        <a:buSzTx/>
                        <a:buFont typeface="Wingdings" pitchFamily="2" charset="2"/>
                        <a:buNone/>
                        <a:tabLst/>
                      </a:pPr>
                      <a:r>
                        <a:rPr kumimoji="0" lang="en-US" sz="2400" b="0" i="0" u="none" strike="noStrike" cap="none" normalizeH="0" baseline="0" dirty="0" smtClean="0">
                          <a:ln>
                            <a:noFill/>
                          </a:ln>
                          <a:solidFill>
                            <a:schemeClr val="tx1"/>
                          </a:solidFill>
                          <a:effectLst/>
                          <a:latin typeface="Calibri" pitchFamily="34" charset="0"/>
                          <a:cs typeface="Arial" charset="0"/>
                        </a:rPr>
                        <a:t>÷</a:t>
                      </a:r>
                    </a:p>
                  </a:txBody>
                  <a:tcPr marL="96661" marR="96661" marT="48331" marB="48331" horzOverflow="overflow">
                    <a:lnL w="12700" cap="flat" cmpd="sng" algn="ctr">
                      <a:solidFill>
                        <a:srgbClr val="FCF2C8"/>
                      </a:solidFill>
                      <a:prstDash val="solid"/>
                      <a:round/>
                      <a:headEnd type="none" w="med" len="med"/>
                      <a:tailEnd type="none" w="med" len="med"/>
                    </a:lnL>
                    <a:lnR w="12700" cap="flat" cmpd="sng" algn="ctr">
                      <a:solidFill>
                        <a:srgbClr val="FCF2C8"/>
                      </a:solidFill>
                      <a:prstDash val="solid"/>
                      <a:round/>
                      <a:headEnd type="none" w="med" len="med"/>
                      <a:tailEnd type="none" w="med" len="med"/>
                    </a:lnR>
                    <a:lnT w="12700" cap="flat" cmpd="sng" algn="ctr">
                      <a:solidFill>
                        <a:schemeClr val="tx1"/>
                      </a:solidFill>
                      <a:prstDash val="solid"/>
                      <a:round/>
                      <a:headEnd type="none" w="med" len="med"/>
                      <a:tailEnd type="none" w="med" len="med"/>
                    </a:lnT>
                    <a:lnB>
                      <a:noFill/>
                    </a:lnB>
                    <a:lnTlToBr>
                      <a:noFill/>
                    </a:lnTlToBr>
                    <a:lnBlToTr>
                      <a:noFill/>
                    </a:lnBlToTr>
                    <a:solidFill>
                      <a:srgbClr val="FCF2C8"/>
                    </a:solidFill>
                  </a:tcPr>
                </a:tc>
                <a:tc>
                  <a:txBody>
                    <a:bodyPr/>
                    <a:lstStyle/>
                    <a:p>
                      <a:pPr marL="0" marR="0" lvl="0" indent="0" algn="ctr" defTabSz="966788" rtl="0" eaLnBrk="1" fontAlgn="base" latinLnBrk="0" hangingPunct="1">
                        <a:lnSpc>
                          <a:spcPct val="100000"/>
                        </a:lnSpc>
                        <a:spcBef>
                          <a:spcPct val="20000"/>
                        </a:spcBef>
                        <a:spcAft>
                          <a:spcPct val="0"/>
                        </a:spcAft>
                        <a:buClr>
                          <a:srgbClr val="FF0000"/>
                        </a:buClr>
                        <a:buSzTx/>
                        <a:buFont typeface="Wingdings" pitchFamily="2" charset="2"/>
                        <a:buNone/>
                        <a:tabLst/>
                      </a:pPr>
                      <a:r>
                        <a:rPr kumimoji="0" lang="en-CA" sz="2400" b="0" i="0" u="none" strike="noStrike" cap="none" normalizeH="0" baseline="0" smtClean="0">
                          <a:ln>
                            <a:noFill/>
                          </a:ln>
                          <a:solidFill>
                            <a:schemeClr val="tx1"/>
                          </a:solidFill>
                          <a:effectLst/>
                          <a:latin typeface="Arial" charset="0"/>
                        </a:rPr>
                        <a:t>820,000</a:t>
                      </a:r>
                    </a:p>
                  </a:txBody>
                  <a:tcPr marL="96661" marR="96661" marT="48331" marB="48331" horzOverflow="overflow">
                    <a:lnL w="12700" cap="flat" cmpd="sng" algn="ctr">
                      <a:solidFill>
                        <a:srgbClr val="FCF2C8"/>
                      </a:solidFill>
                      <a:prstDash val="solid"/>
                      <a:round/>
                      <a:headEnd type="none" w="med" len="med"/>
                      <a:tailEnd type="none" w="med" len="med"/>
                    </a:lnL>
                    <a:lnR w="12700" cap="flat" cmpd="sng" algn="ctr">
                      <a:solidFill>
                        <a:srgbClr val="FCF2C8"/>
                      </a:solidFill>
                      <a:prstDash val="solid"/>
                      <a:round/>
                      <a:headEnd type="none" w="med" len="med"/>
                      <a:tailEnd type="none" w="med" len="med"/>
                    </a:lnR>
                    <a:lnT w="12700" cap="flat" cmpd="sng" algn="ctr">
                      <a:solidFill>
                        <a:schemeClr val="tx1"/>
                      </a:solidFill>
                      <a:prstDash val="solid"/>
                      <a:round/>
                      <a:headEnd type="none" w="med" len="med"/>
                      <a:tailEnd type="none" w="med" len="med"/>
                    </a:lnT>
                    <a:lnB>
                      <a:noFill/>
                    </a:lnB>
                    <a:lnTlToBr>
                      <a:noFill/>
                    </a:lnTlToBr>
                    <a:lnBlToTr>
                      <a:noFill/>
                    </a:lnBlToTr>
                    <a:solidFill>
                      <a:srgbClr val="FCF2C8"/>
                    </a:solidFill>
                  </a:tcPr>
                </a:tc>
                <a:tc>
                  <a:txBody>
                    <a:bodyPr/>
                    <a:lstStyle/>
                    <a:p>
                      <a:pPr marL="0" marR="0" lvl="0" indent="0" algn="ctr" defTabSz="966788" rtl="0" eaLnBrk="1" fontAlgn="base" latinLnBrk="0" hangingPunct="1">
                        <a:lnSpc>
                          <a:spcPct val="100000"/>
                        </a:lnSpc>
                        <a:spcBef>
                          <a:spcPct val="20000"/>
                        </a:spcBef>
                        <a:spcAft>
                          <a:spcPct val="0"/>
                        </a:spcAft>
                        <a:buClr>
                          <a:srgbClr val="FF0000"/>
                        </a:buClr>
                        <a:buSzTx/>
                        <a:buFont typeface="Wingdings" pitchFamily="2" charset="2"/>
                        <a:buNone/>
                        <a:tabLst/>
                      </a:pPr>
                      <a:r>
                        <a:rPr kumimoji="0" lang="en-CA" sz="2400" b="0" i="0" u="none" strike="noStrike" cap="none" normalizeH="0" baseline="0" dirty="0" smtClean="0">
                          <a:ln>
                            <a:noFill/>
                          </a:ln>
                          <a:solidFill>
                            <a:schemeClr val="tx1"/>
                          </a:solidFill>
                          <a:effectLst/>
                          <a:latin typeface="Arial" charset="0"/>
                        </a:rPr>
                        <a:t>=</a:t>
                      </a:r>
                    </a:p>
                  </a:txBody>
                  <a:tcPr marL="96661" marR="96661" marT="48331" marB="48331" horzOverflow="overflow">
                    <a:lnL w="12700" cap="flat" cmpd="sng" algn="ctr">
                      <a:solidFill>
                        <a:srgbClr val="FCF2C8"/>
                      </a:solidFill>
                      <a:prstDash val="solid"/>
                      <a:round/>
                      <a:headEnd type="none" w="med" len="med"/>
                      <a:tailEnd type="none" w="med" len="med"/>
                    </a:lnL>
                    <a:lnR w="12700" cap="flat" cmpd="sng" algn="ctr">
                      <a:solidFill>
                        <a:srgbClr val="FCF2C8"/>
                      </a:solidFill>
                      <a:prstDash val="solid"/>
                      <a:round/>
                      <a:headEnd type="none" w="med" len="med"/>
                      <a:tailEnd type="none" w="med" len="med"/>
                    </a:lnR>
                    <a:lnT w="12700" cap="flat" cmpd="sng" algn="ctr">
                      <a:solidFill>
                        <a:schemeClr val="tx1"/>
                      </a:solidFill>
                      <a:prstDash val="solid"/>
                      <a:round/>
                      <a:headEnd type="none" w="med" len="med"/>
                      <a:tailEnd type="none" w="med" len="med"/>
                    </a:lnT>
                    <a:lnB>
                      <a:noFill/>
                    </a:lnB>
                    <a:lnTlToBr>
                      <a:noFill/>
                    </a:lnTlToBr>
                    <a:lnBlToTr>
                      <a:noFill/>
                    </a:lnBlToTr>
                    <a:solidFill>
                      <a:srgbClr val="FCF2C8"/>
                    </a:solidFill>
                  </a:tcPr>
                </a:tc>
                <a:tc>
                  <a:txBody>
                    <a:bodyPr/>
                    <a:lstStyle/>
                    <a:p>
                      <a:pPr marL="0" marR="0" lvl="0" indent="0" algn="ctr" defTabSz="966788" rtl="0" eaLnBrk="1" fontAlgn="base" latinLnBrk="0" hangingPunct="1">
                        <a:lnSpc>
                          <a:spcPct val="100000"/>
                        </a:lnSpc>
                        <a:spcBef>
                          <a:spcPct val="20000"/>
                        </a:spcBef>
                        <a:spcAft>
                          <a:spcPct val="0"/>
                        </a:spcAft>
                        <a:buClr>
                          <a:srgbClr val="FF0000"/>
                        </a:buClr>
                        <a:buSzTx/>
                        <a:buFont typeface="Wingdings" pitchFamily="2" charset="2"/>
                        <a:buNone/>
                        <a:tabLst/>
                      </a:pPr>
                      <a:r>
                        <a:rPr kumimoji="0" lang="en-CA" sz="2400" b="0" i="0" u="none" strike="noStrike" cap="none" normalizeH="0" baseline="0" dirty="0" smtClean="0">
                          <a:ln>
                            <a:noFill/>
                          </a:ln>
                          <a:solidFill>
                            <a:schemeClr val="tx1"/>
                          </a:solidFill>
                          <a:effectLst/>
                          <a:latin typeface="Arial" charset="0"/>
                        </a:rPr>
                        <a:t>$0.25</a:t>
                      </a:r>
                    </a:p>
                  </a:txBody>
                  <a:tcPr marL="96661" marR="96661" marT="48331" marB="48331" horzOverflow="overflow">
                    <a:lnL w="12700" cap="flat" cmpd="sng" algn="ctr">
                      <a:solidFill>
                        <a:srgbClr val="FCF2C8"/>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a:noFill/>
                    </a:lnB>
                    <a:lnTlToBr>
                      <a:noFill/>
                    </a:lnTlToBr>
                    <a:lnBlToTr>
                      <a:noFill/>
                    </a:lnBlToTr>
                    <a:solidFill>
                      <a:srgbClr val="FCF2C8"/>
                    </a:solidFill>
                  </a:tcPr>
                </a:tc>
              </a:tr>
            </a:tbl>
          </a:graphicData>
        </a:graphic>
      </p:graphicFrame>
      <p:sp>
        <p:nvSpPr>
          <p:cNvPr id="50201" name="Content Placeholder 6"/>
          <p:cNvSpPr>
            <a:spLocks noGrp="1"/>
          </p:cNvSpPr>
          <p:nvPr>
            <p:ph idx="13"/>
          </p:nvPr>
        </p:nvSpPr>
        <p:spPr/>
        <p:txBody>
          <a:bodyPr/>
          <a:lstStyle/>
          <a:p>
            <a:r>
              <a:rPr lang="en-US" smtClean="0">
                <a:latin typeface="Arial" charset="0"/>
                <a:cs typeface="Arial" charset="0"/>
              </a:rPr>
              <a:t>4</a:t>
            </a:r>
          </a:p>
        </p:txBody>
      </p:sp>
      <p:sp>
        <p:nvSpPr>
          <p:cNvPr id="50202" name="Slide Number Placeholder 5"/>
          <p:cNvSpPr>
            <a:spLocks noGrp="1"/>
          </p:cNvSpPr>
          <p:nvPr>
            <p:ph type="sldNum" sz="quarter" idx="14"/>
          </p:nvPr>
        </p:nvSpPr>
        <p:spPr>
          <a:noFill/>
        </p:spPr>
        <p:txBody>
          <a:bodyPr/>
          <a:lstStyle/>
          <a:p>
            <a:fld id="{1580D1B7-1B9E-4F14-B4CE-B25C528E4917}" type="slidenum">
              <a:rPr lang="en-US" smtClean="0"/>
              <a:pPr/>
              <a:t>41</a:t>
            </a:fld>
            <a:endParaRPr lang="en-US" smtClean="0"/>
          </a:p>
        </p:txBody>
      </p:sp>
      <p:sp>
        <p:nvSpPr>
          <p:cNvPr id="7" name="Footer Placeholder 6"/>
          <p:cNvSpPr>
            <a:spLocks noGrp="1"/>
          </p:cNvSpPr>
          <p:nvPr>
            <p:ph type="ftr" sz="quarter" idx="15"/>
          </p:nvPr>
        </p:nvSpPr>
        <p:spPr/>
        <p:txBody>
          <a:bodyPr/>
          <a:lstStyle/>
          <a:p>
            <a:pPr>
              <a:defRPr/>
            </a:pPr>
            <a:r>
              <a:rPr lang="en-US" smtClean="0"/>
              <a:t>Copyright John Wiley &amp; Sons Canada, Ltd.</a:t>
            </a:r>
            <a:endParaRPr lang="en-US"/>
          </a:p>
        </p:txBody>
      </p:sp>
    </p:spTree>
  </p:cSld>
  <p:clrMapOvr>
    <a:masterClrMapping/>
  </p:clrMapOvr>
  <p:transition>
    <p:wipe dir="d"/>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2" name="Picture 77" descr="ma03-21c"/>
          <p:cNvPicPr>
            <a:picLocks noChangeAspect="1" noChangeArrowheads="1"/>
          </p:cNvPicPr>
          <p:nvPr/>
        </p:nvPicPr>
        <p:blipFill>
          <a:blip r:embed="rId2" cstate="print"/>
          <a:srcRect/>
          <a:stretch>
            <a:fillRect/>
          </a:stretch>
        </p:blipFill>
        <p:spPr bwMode="auto">
          <a:xfrm>
            <a:off x="457200" y="3733800"/>
            <a:ext cx="8724900" cy="2924175"/>
          </a:xfrm>
          <a:prstGeom prst="rect">
            <a:avLst/>
          </a:prstGeom>
          <a:noFill/>
          <a:ln w="9525">
            <a:noFill/>
            <a:miter lim="800000"/>
            <a:headEnd/>
            <a:tailEnd/>
          </a:ln>
        </p:spPr>
      </p:pic>
      <p:sp>
        <p:nvSpPr>
          <p:cNvPr id="51203" name="Content Placeholder 9"/>
          <p:cNvSpPr>
            <a:spLocks noGrp="1"/>
          </p:cNvSpPr>
          <p:nvPr>
            <p:ph idx="13"/>
          </p:nvPr>
        </p:nvSpPr>
        <p:spPr/>
        <p:txBody>
          <a:bodyPr/>
          <a:lstStyle/>
          <a:p>
            <a:r>
              <a:rPr lang="en-US" smtClean="0">
                <a:latin typeface="Arial" charset="0"/>
                <a:cs typeface="Arial" charset="0"/>
              </a:rPr>
              <a:t>4</a:t>
            </a:r>
          </a:p>
        </p:txBody>
      </p:sp>
      <p:sp>
        <p:nvSpPr>
          <p:cNvPr id="51204" name="Rectangle 11"/>
          <p:cNvSpPr>
            <a:spLocks noChangeArrowheads="1"/>
          </p:cNvSpPr>
          <p:nvPr/>
        </p:nvSpPr>
        <p:spPr bwMode="auto">
          <a:xfrm>
            <a:off x="806450" y="119063"/>
            <a:ext cx="8642350" cy="1252537"/>
          </a:xfrm>
          <a:prstGeom prst="rect">
            <a:avLst/>
          </a:prstGeom>
          <a:noFill/>
          <a:ln w="9525" algn="ctr">
            <a:noFill/>
            <a:miter lim="800000"/>
            <a:headEnd/>
            <a:tailEnd/>
          </a:ln>
        </p:spPr>
        <p:txBody>
          <a:bodyPr lIns="96661" tIns="48331" rIns="96661" bIns="48331" anchor="b">
            <a:spAutoFit/>
          </a:bodyPr>
          <a:lstStyle/>
          <a:p>
            <a:pPr algn="ctr" defTabSz="966788" eaLnBrk="1" hangingPunct="1"/>
            <a:r>
              <a:rPr lang="en-US" sz="4000">
                <a:solidFill>
                  <a:schemeClr val="bg1"/>
                </a:solidFill>
                <a:cs typeface="Arial" charset="0"/>
              </a:rPr>
              <a:t>Comprehensive Example  </a:t>
            </a:r>
            <a:br>
              <a:rPr lang="en-US" sz="4000">
                <a:solidFill>
                  <a:schemeClr val="bg1"/>
                </a:solidFill>
                <a:cs typeface="Arial" charset="0"/>
              </a:rPr>
            </a:br>
            <a:r>
              <a:rPr lang="en-US" sz="3200">
                <a:solidFill>
                  <a:srgbClr val="FF0000"/>
                </a:solidFill>
                <a:cs typeface="Arial" charset="0"/>
              </a:rPr>
              <a:t>Continued</a:t>
            </a:r>
            <a:r>
              <a:rPr lang="en-US" sz="3500">
                <a:solidFill>
                  <a:srgbClr val="FF0000"/>
                </a:solidFill>
                <a:cs typeface="Arial" charset="0"/>
              </a:rPr>
              <a:t> </a:t>
            </a:r>
          </a:p>
        </p:txBody>
      </p:sp>
      <p:graphicFrame>
        <p:nvGraphicFramePr>
          <p:cNvPr id="382022" name="Group 70"/>
          <p:cNvGraphicFramePr>
            <a:graphicFrameLocks noGrp="1"/>
          </p:cNvGraphicFramePr>
          <p:nvPr/>
        </p:nvGraphicFramePr>
        <p:xfrm>
          <a:off x="457200" y="2590800"/>
          <a:ext cx="8686800" cy="1198211"/>
        </p:xfrm>
        <a:graphic>
          <a:graphicData uri="http://schemas.openxmlformats.org/drawingml/2006/table">
            <a:tbl>
              <a:tblPr/>
              <a:tblGrid>
                <a:gridCol w="2519363"/>
                <a:gridCol w="406400"/>
                <a:gridCol w="2408237"/>
                <a:gridCol w="533400"/>
                <a:gridCol w="2819400"/>
              </a:tblGrid>
              <a:tr h="651051">
                <a:tc>
                  <a:txBody>
                    <a:bodyPr/>
                    <a:lstStyle/>
                    <a:p>
                      <a:pPr marL="0" marR="0" lvl="0" indent="0" algn="ctr" defTabSz="966788" rtl="0" eaLnBrk="1" fontAlgn="base" latinLnBrk="0" hangingPunct="1">
                        <a:lnSpc>
                          <a:spcPct val="100000"/>
                        </a:lnSpc>
                        <a:spcBef>
                          <a:spcPct val="20000"/>
                        </a:spcBef>
                        <a:spcAft>
                          <a:spcPct val="0"/>
                        </a:spcAft>
                        <a:buClr>
                          <a:srgbClr val="FF0000"/>
                        </a:buClr>
                        <a:buSzTx/>
                        <a:buFont typeface="Wingdings" pitchFamily="2" charset="2"/>
                        <a:buNone/>
                        <a:tabLst/>
                      </a:pPr>
                      <a:r>
                        <a:rPr kumimoji="0" lang="en-CA" sz="2000" b="0" i="0" u="none" strike="noStrike" cap="none" normalizeH="0" baseline="0" dirty="0" smtClean="0">
                          <a:ln>
                            <a:noFill/>
                          </a:ln>
                          <a:solidFill>
                            <a:schemeClr val="tx1"/>
                          </a:solidFill>
                          <a:effectLst/>
                          <a:latin typeface="Arial" charset="0"/>
                        </a:rPr>
                        <a:t>Unit Material Cost</a:t>
                      </a:r>
                    </a:p>
                  </a:txBody>
                  <a:tcPr marL="96661" marR="96661" marT="48331" marB="48331" horzOverflow="overflow">
                    <a:lnL w="12700" cap="flat" cmpd="sng" algn="ctr">
                      <a:solidFill>
                        <a:schemeClr val="bg1"/>
                      </a:solidFill>
                      <a:prstDash val="solid"/>
                      <a:round/>
                      <a:headEnd type="none" w="med" len="med"/>
                      <a:tailEnd type="none" w="med" len="med"/>
                    </a:lnL>
                    <a:lnR w="12700" cap="flat" cmpd="sng" algn="ctr">
                      <a:solidFill>
                        <a:srgbClr val="FCF2C8"/>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CF2C8"/>
                    </a:solidFill>
                  </a:tcPr>
                </a:tc>
                <a:tc>
                  <a:txBody>
                    <a:bodyPr/>
                    <a:lstStyle/>
                    <a:p>
                      <a:pPr marL="0" marR="0" lvl="0" indent="0" algn="ctr" defTabSz="966788" rtl="0" eaLnBrk="1" fontAlgn="base" latinLnBrk="0" hangingPunct="1">
                        <a:lnSpc>
                          <a:spcPct val="100000"/>
                        </a:lnSpc>
                        <a:spcBef>
                          <a:spcPct val="20000"/>
                        </a:spcBef>
                        <a:spcAft>
                          <a:spcPct val="0"/>
                        </a:spcAft>
                        <a:buClr>
                          <a:srgbClr val="FF0000"/>
                        </a:buClr>
                        <a:buSzTx/>
                        <a:buFont typeface="Wingdings" pitchFamily="2" charset="2"/>
                        <a:buNone/>
                        <a:tabLst/>
                      </a:pPr>
                      <a:r>
                        <a:rPr kumimoji="0" lang="en-CA" sz="2000" b="0" i="0" u="none" strike="noStrike" cap="none" normalizeH="0" baseline="0" dirty="0" smtClean="0">
                          <a:ln>
                            <a:noFill/>
                          </a:ln>
                          <a:solidFill>
                            <a:schemeClr val="tx1"/>
                          </a:solidFill>
                          <a:effectLst/>
                          <a:latin typeface="Arial" charset="0"/>
                        </a:rPr>
                        <a:t>+</a:t>
                      </a:r>
                    </a:p>
                  </a:txBody>
                  <a:tcPr marL="96661" marR="96661" marT="48331" marB="48331" horzOverflow="overflow">
                    <a:lnL w="12700" cap="flat" cmpd="sng" algn="ctr">
                      <a:solidFill>
                        <a:srgbClr val="FCF2C8"/>
                      </a:solidFill>
                      <a:prstDash val="solid"/>
                      <a:round/>
                      <a:headEnd type="none" w="med" len="med"/>
                      <a:tailEnd type="none" w="med" len="med"/>
                    </a:lnL>
                    <a:lnR w="12700" cap="flat" cmpd="sng" algn="ctr">
                      <a:solidFill>
                        <a:srgbClr val="FCF2C8"/>
                      </a:solidFill>
                      <a:prstDash val="solid"/>
                      <a:round/>
                      <a:headEnd type="none" w="med" len="med"/>
                      <a:tailEnd type="none" w="med" len="med"/>
                    </a:lnR>
                    <a:lnT>
                      <a:noFill/>
                    </a:lnT>
                    <a:lnB w="12700" cap="flat" cmpd="sng" algn="ctr">
                      <a:solidFill>
                        <a:schemeClr val="tx1"/>
                      </a:solidFill>
                      <a:prstDash val="solid"/>
                      <a:round/>
                      <a:headEnd type="none" w="med" len="med"/>
                      <a:tailEnd type="none" w="med" len="med"/>
                    </a:lnB>
                    <a:lnTlToBr>
                      <a:noFill/>
                    </a:lnTlToBr>
                    <a:lnBlToTr>
                      <a:noFill/>
                    </a:lnBlToTr>
                    <a:solidFill>
                      <a:srgbClr val="FCF2C8"/>
                    </a:solidFill>
                  </a:tcPr>
                </a:tc>
                <a:tc>
                  <a:txBody>
                    <a:bodyPr/>
                    <a:lstStyle/>
                    <a:p>
                      <a:pPr marL="0" marR="0" lvl="0" indent="0" algn="ctr" defTabSz="966788" rtl="0" eaLnBrk="1" fontAlgn="base" latinLnBrk="0" hangingPunct="1">
                        <a:lnSpc>
                          <a:spcPct val="100000"/>
                        </a:lnSpc>
                        <a:spcBef>
                          <a:spcPct val="20000"/>
                        </a:spcBef>
                        <a:spcAft>
                          <a:spcPct val="0"/>
                        </a:spcAft>
                        <a:buClr>
                          <a:srgbClr val="FF0000"/>
                        </a:buClr>
                        <a:buSzTx/>
                        <a:buFont typeface="Wingdings" pitchFamily="2" charset="2"/>
                        <a:buNone/>
                        <a:tabLst/>
                      </a:pPr>
                      <a:r>
                        <a:rPr kumimoji="0" lang="en-CA" sz="2000" b="0" i="0" u="none" strike="noStrike" cap="none" normalizeH="0" baseline="0" dirty="0" smtClean="0">
                          <a:ln>
                            <a:noFill/>
                          </a:ln>
                          <a:solidFill>
                            <a:schemeClr val="tx1"/>
                          </a:solidFill>
                          <a:effectLst/>
                          <a:latin typeface="Arial" charset="0"/>
                        </a:rPr>
                        <a:t>Unit Conversion Cost</a:t>
                      </a:r>
                    </a:p>
                  </a:txBody>
                  <a:tcPr marL="96661" marR="96661" marT="48331" marB="48331" horzOverflow="overflow">
                    <a:lnL w="12700" cap="flat" cmpd="sng" algn="ctr">
                      <a:solidFill>
                        <a:srgbClr val="FCF2C8"/>
                      </a:solidFill>
                      <a:prstDash val="solid"/>
                      <a:round/>
                      <a:headEnd type="none" w="med" len="med"/>
                      <a:tailEnd type="none" w="med" len="med"/>
                    </a:lnL>
                    <a:lnR w="12700" cap="flat" cmpd="sng" algn="ctr">
                      <a:solidFill>
                        <a:srgbClr val="FCF2C8"/>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CF2C8"/>
                    </a:solidFill>
                  </a:tcPr>
                </a:tc>
                <a:tc>
                  <a:txBody>
                    <a:bodyPr/>
                    <a:lstStyle/>
                    <a:p>
                      <a:pPr marL="0" marR="0" lvl="0" indent="0" algn="ctr" defTabSz="966788" rtl="0" eaLnBrk="1" fontAlgn="base" latinLnBrk="0" hangingPunct="1">
                        <a:lnSpc>
                          <a:spcPct val="100000"/>
                        </a:lnSpc>
                        <a:spcBef>
                          <a:spcPct val="20000"/>
                        </a:spcBef>
                        <a:spcAft>
                          <a:spcPct val="0"/>
                        </a:spcAft>
                        <a:buClr>
                          <a:srgbClr val="FF0000"/>
                        </a:buClr>
                        <a:buSzTx/>
                        <a:buFont typeface="Wingdings" pitchFamily="2" charset="2"/>
                        <a:buNone/>
                        <a:tabLst/>
                      </a:pPr>
                      <a:r>
                        <a:rPr kumimoji="0" lang="en-CA" sz="2000" b="0" i="0" u="none" strike="noStrike" cap="none" normalizeH="0" baseline="0" dirty="0" smtClean="0">
                          <a:ln>
                            <a:noFill/>
                          </a:ln>
                          <a:solidFill>
                            <a:schemeClr val="tx1"/>
                          </a:solidFill>
                          <a:effectLst/>
                          <a:latin typeface="Arial" charset="0"/>
                        </a:rPr>
                        <a:t>=</a:t>
                      </a:r>
                    </a:p>
                  </a:txBody>
                  <a:tcPr marL="96661" marR="96661" marT="48331" marB="48331" horzOverflow="overflow">
                    <a:lnL w="12700" cap="flat" cmpd="sng" algn="ctr">
                      <a:solidFill>
                        <a:srgbClr val="FCF2C8"/>
                      </a:solidFill>
                      <a:prstDash val="solid"/>
                      <a:round/>
                      <a:headEnd type="none" w="med" len="med"/>
                      <a:tailEnd type="none" w="med" len="med"/>
                    </a:lnL>
                    <a:lnR w="12700" cap="flat" cmpd="sng" algn="ctr">
                      <a:solidFill>
                        <a:srgbClr val="FCF2C8"/>
                      </a:solidFill>
                      <a:prstDash val="solid"/>
                      <a:round/>
                      <a:headEnd type="none" w="med" len="med"/>
                      <a:tailEnd type="none" w="med" len="med"/>
                    </a:lnR>
                    <a:lnT>
                      <a:noFill/>
                    </a:lnT>
                    <a:lnB w="12700" cap="flat" cmpd="sng" algn="ctr">
                      <a:solidFill>
                        <a:schemeClr val="tx1"/>
                      </a:solidFill>
                      <a:prstDash val="solid"/>
                      <a:round/>
                      <a:headEnd type="none" w="med" len="med"/>
                      <a:tailEnd type="none" w="med" len="med"/>
                    </a:lnB>
                    <a:lnTlToBr>
                      <a:noFill/>
                    </a:lnTlToBr>
                    <a:lnBlToTr>
                      <a:noFill/>
                    </a:lnBlToTr>
                    <a:solidFill>
                      <a:srgbClr val="FCF2C8"/>
                    </a:solidFill>
                  </a:tcPr>
                </a:tc>
                <a:tc>
                  <a:txBody>
                    <a:bodyPr/>
                    <a:lstStyle/>
                    <a:p>
                      <a:pPr marL="0" marR="0" lvl="0" indent="0" algn="ctr" defTabSz="966788" rtl="0" eaLnBrk="1" fontAlgn="base" latinLnBrk="0" hangingPunct="1">
                        <a:lnSpc>
                          <a:spcPct val="100000"/>
                        </a:lnSpc>
                        <a:spcBef>
                          <a:spcPct val="20000"/>
                        </a:spcBef>
                        <a:spcAft>
                          <a:spcPct val="0"/>
                        </a:spcAft>
                        <a:buClr>
                          <a:srgbClr val="FF0000"/>
                        </a:buClr>
                        <a:buSzTx/>
                        <a:buFont typeface="Wingdings" pitchFamily="2" charset="2"/>
                        <a:buNone/>
                        <a:tabLst/>
                      </a:pPr>
                      <a:r>
                        <a:rPr kumimoji="0" lang="en-CA" sz="2000" b="0" i="0" u="none" strike="noStrike" cap="none" normalizeH="0" baseline="0" dirty="0" smtClean="0">
                          <a:ln>
                            <a:noFill/>
                          </a:ln>
                          <a:solidFill>
                            <a:schemeClr val="tx1"/>
                          </a:solidFill>
                          <a:effectLst/>
                          <a:latin typeface="Arial" charset="0"/>
                        </a:rPr>
                        <a:t>Total Manufacturing Cost per Unit</a:t>
                      </a:r>
                    </a:p>
                  </a:txBody>
                  <a:tcPr marL="96661" marR="96661" marT="48331" marB="48331" horzOverflow="overflow">
                    <a:lnL w="12700" cap="flat" cmpd="sng" algn="ctr">
                      <a:solidFill>
                        <a:srgbClr val="FCF2C8"/>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CF2C8"/>
                    </a:solidFill>
                  </a:tcPr>
                </a:tc>
              </a:tr>
              <a:tr h="491949">
                <a:tc>
                  <a:txBody>
                    <a:bodyPr/>
                    <a:lstStyle/>
                    <a:p>
                      <a:pPr marL="0" marR="0" lvl="0" indent="0" algn="ctr" defTabSz="966788" rtl="0" eaLnBrk="1" fontAlgn="base" latinLnBrk="0" hangingPunct="1">
                        <a:lnSpc>
                          <a:spcPct val="100000"/>
                        </a:lnSpc>
                        <a:spcBef>
                          <a:spcPct val="20000"/>
                        </a:spcBef>
                        <a:spcAft>
                          <a:spcPct val="0"/>
                        </a:spcAft>
                        <a:buClr>
                          <a:srgbClr val="FF0000"/>
                        </a:buClr>
                        <a:buSzTx/>
                        <a:buFont typeface="Wingdings" pitchFamily="2" charset="2"/>
                        <a:buNone/>
                        <a:tabLst/>
                      </a:pPr>
                      <a:r>
                        <a:rPr kumimoji="0" lang="en-CA" sz="2000" b="0" i="0" u="none" strike="noStrike" cap="none" normalizeH="0" baseline="0" dirty="0" smtClean="0">
                          <a:ln>
                            <a:noFill/>
                          </a:ln>
                          <a:solidFill>
                            <a:schemeClr val="tx1"/>
                          </a:solidFill>
                          <a:effectLst/>
                          <a:latin typeface="Arial" charset="0"/>
                        </a:rPr>
                        <a:t>$0.50</a:t>
                      </a:r>
                    </a:p>
                  </a:txBody>
                  <a:tcPr marL="96661" marR="96661" marT="48331" marB="48331" horzOverflow="overflow">
                    <a:lnL>
                      <a:noFill/>
                    </a:lnL>
                    <a:lnR w="12700" cap="flat" cmpd="sng" algn="ctr">
                      <a:solidFill>
                        <a:srgbClr val="FCF2C8"/>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CF2C8"/>
                    </a:solidFill>
                  </a:tcPr>
                </a:tc>
                <a:tc>
                  <a:txBody>
                    <a:bodyPr/>
                    <a:lstStyle/>
                    <a:p>
                      <a:pPr marL="0" marR="0" lvl="0" indent="0" algn="ctr" defTabSz="966788" rtl="0" eaLnBrk="1" fontAlgn="base" latinLnBrk="0" hangingPunct="1">
                        <a:lnSpc>
                          <a:spcPct val="100000"/>
                        </a:lnSpc>
                        <a:spcBef>
                          <a:spcPct val="20000"/>
                        </a:spcBef>
                        <a:spcAft>
                          <a:spcPct val="0"/>
                        </a:spcAft>
                        <a:buClr>
                          <a:srgbClr val="FF0000"/>
                        </a:buClr>
                        <a:buSzTx/>
                        <a:buFont typeface="Wingdings" pitchFamily="2" charset="2"/>
                        <a:buNone/>
                        <a:tabLst/>
                      </a:pPr>
                      <a:r>
                        <a:rPr kumimoji="0" lang="en-CA" sz="2000" b="0" i="0" u="none" strike="noStrike" cap="none" normalizeH="0" baseline="0" dirty="0" smtClean="0">
                          <a:ln>
                            <a:noFill/>
                          </a:ln>
                          <a:solidFill>
                            <a:schemeClr val="tx1"/>
                          </a:solidFill>
                          <a:effectLst/>
                          <a:latin typeface="Arial" charset="0"/>
                        </a:rPr>
                        <a:t>+</a:t>
                      </a:r>
                    </a:p>
                  </a:txBody>
                  <a:tcPr marL="96661" marR="96661" marT="48331" marB="48331" horzOverflow="overflow">
                    <a:lnL w="12700" cap="flat" cmpd="sng" algn="ctr">
                      <a:solidFill>
                        <a:srgbClr val="FCF2C8"/>
                      </a:solidFill>
                      <a:prstDash val="solid"/>
                      <a:round/>
                      <a:headEnd type="none" w="med" len="med"/>
                      <a:tailEnd type="none" w="med" len="med"/>
                    </a:lnL>
                    <a:lnR w="12700" cap="flat" cmpd="sng" algn="ctr">
                      <a:solidFill>
                        <a:srgbClr val="FCF2C8"/>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CF2C8"/>
                    </a:solidFill>
                  </a:tcPr>
                </a:tc>
                <a:tc>
                  <a:txBody>
                    <a:bodyPr/>
                    <a:lstStyle/>
                    <a:p>
                      <a:pPr marL="0" marR="0" lvl="0" indent="0" algn="ctr" defTabSz="966788" rtl="0" eaLnBrk="1" fontAlgn="base" latinLnBrk="0" hangingPunct="1">
                        <a:lnSpc>
                          <a:spcPct val="100000"/>
                        </a:lnSpc>
                        <a:spcBef>
                          <a:spcPct val="20000"/>
                        </a:spcBef>
                        <a:spcAft>
                          <a:spcPct val="0"/>
                        </a:spcAft>
                        <a:buClr>
                          <a:srgbClr val="FF0000"/>
                        </a:buClr>
                        <a:buSzTx/>
                        <a:buFont typeface="Wingdings" pitchFamily="2" charset="2"/>
                        <a:buNone/>
                        <a:tabLst/>
                      </a:pPr>
                      <a:r>
                        <a:rPr kumimoji="0" lang="en-CA" sz="2000" b="0" i="0" u="none" strike="noStrike" cap="none" normalizeH="0" baseline="0" dirty="0" smtClean="0">
                          <a:ln>
                            <a:noFill/>
                          </a:ln>
                          <a:solidFill>
                            <a:schemeClr val="tx1"/>
                          </a:solidFill>
                          <a:effectLst/>
                          <a:latin typeface="Arial" charset="0"/>
                        </a:rPr>
                        <a:t>$0.25</a:t>
                      </a:r>
                    </a:p>
                  </a:txBody>
                  <a:tcPr marL="96661" marR="96661" marT="48331" marB="48331" horzOverflow="overflow">
                    <a:lnL w="12700" cap="flat" cmpd="sng" algn="ctr">
                      <a:solidFill>
                        <a:srgbClr val="FCF2C8"/>
                      </a:solidFill>
                      <a:prstDash val="solid"/>
                      <a:round/>
                      <a:headEnd type="none" w="med" len="med"/>
                      <a:tailEnd type="none" w="med" len="med"/>
                    </a:lnL>
                    <a:lnR w="12700" cap="flat" cmpd="sng" algn="ctr">
                      <a:solidFill>
                        <a:srgbClr val="FCF2C8"/>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CF2C8"/>
                    </a:solidFill>
                  </a:tcPr>
                </a:tc>
                <a:tc>
                  <a:txBody>
                    <a:bodyPr/>
                    <a:lstStyle/>
                    <a:p>
                      <a:pPr marL="0" marR="0" lvl="0" indent="0" algn="ctr" defTabSz="966788" rtl="0" eaLnBrk="1" fontAlgn="base" latinLnBrk="0" hangingPunct="1">
                        <a:lnSpc>
                          <a:spcPct val="100000"/>
                        </a:lnSpc>
                        <a:spcBef>
                          <a:spcPct val="20000"/>
                        </a:spcBef>
                        <a:spcAft>
                          <a:spcPct val="0"/>
                        </a:spcAft>
                        <a:buClr>
                          <a:srgbClr val="FF0000"/>
                        </a:buClr>
                        <a:buSzTx/>
                        <a:buFont typeface="Wingdings" pitchFamily="2" charset="2"/>
                        <a:buNone/>
                        <a:tabLst/>
                      </a:pPr>
                      <a:r>
                        <a:rPr kumimoji="0" lang="en-CA" sz="2000" b="0" i="0" u="none" strike="noStrike" cap="none" normalizeH="0" baseline="0" dirty="0" smtClean="0">
                          <a:ln>
                            <a:noFill/>
                          </a:ln>
                          <a:solidFill>
                            <a:schemeClr val="tx1"/>
                          </a:solidFill>
                          <a:effectLst/>
                          <a:latin typeface="Arial" charset="0"/>
                        </a:rPr>
                        <a:t>=</a:t>
                      </a:r>
                    </a:p>
                  </a:txBody>
                  <a:tcPr marL="96661" marR="96661" marT="48331" marB="48331" horzOverflow="overflow">
                    <a:lnL w="12700" cap="flat" cmpd="sng" algn="ctr">
                      <a:solidFill>
                        <a:srgbClr val="FCF2C8"/>
                      </a:solidFill>
                      <a:prstDash val="solid"/>
                      <a:round/>
                      <a:headEnd type="none" w="med" len="med"/>
                      <a:tailEnd type="none" w="med" len="med"/>
                    </a:lnL>
                    <a:lnR w="12700" cap="flat" cmpd="sng" algn="ctr">
                      <a:solidFill>
                        <a:srgbClr val="FCF2C8"/>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CF2C8"/>
                    </a:solidFill>
                  </a:tcPr>
                </a:tc>
                <a:tc>
                  <a:txBody>
                    <a:bodyPr/>
                    <a:lstStyle/>
                    <a:p>
                      <a:pPr marL="0" marR="0" lvl="0" indent="0" algn="ctr" defTabSz="966788" rtl="0" eaLnBrk="1" fontAlgn="base" latinLnBrk="0" hangingPunct="1">
                        <a:lnSpc>
                          <a:spcPct val="100000"/>
                        </a:lnSpc>
                        <a:spcBef>
                          <a:spcPct val="20000"/>
                        </a:spcBef>
                        <a:spcAft>
                          <a:spcPct val="0"/>
                        </a:spcAft>
                        <a:buClr>
                          <a:srgbClr val="FF0000"/>
                        </a:buClr>
                        <a:buSzTx/>
                        <a:buFont typeface="Wingdings" pitchFamily="2" charset="2"/>
                        <a:buNone/>
                        <a:tabLst/>
                      </a:pPr>
                      <a:r>
                        <a:rPr kumimoji="0" lang="en-CA" sz="2000" b="0" i="0" u="none" strike="noStrike" cap="none" normalizeH="0" baseline="0" dirty="0" smtClean="0">
                          <a:ln>
                            <a:noFill/>
                          </a:ln>
                          <a:solidFill>
                            <a:schemeClr val="tx1"/>
                          </a:solidFill>
                          <a:effectLst/>
                          <a:latin typeface="Arial" charset="0"/>
                        </a:rPr>
                        <a:t>$0.75</a:t>
                      </a:r>
                    </a:p>
                  </a:txBody>
                  <a:tcPr marL="96661" marR="96661" marT="48331" marB="48331" horzOverflow="overflow">
                    <a:lnL w="12700" cap="flat" cmpd="sng" algn="ctr">
                      <a:solidFill>
                        <a:srgbClr val="FCF2C8"/>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CF2C8"/>
                    </a:solidFill>
                  </a:tcPr>
                </a:tc>
              </a:tr>
            </a:tbl>
          </a:graphicData>
        </a:graphic>
      </p:graphicFrame>
      <p:sp>
        <p:nvSpPr>
          <p:cNvPr id="382030" name="Oval 78"/>
          <p:cNvSpPr>
            <a:spLocks noChangeArrowheads="1"/>
          </p:cNvSpPr>
          <p:nvPr/>
        </p:nvSpPr>
        <p:spPr bwMode="auto">
          <a:xfrm>
            <a:off x="5029200" y="4876800"/>
            <a:ext cx="838200" cy="381000"/>
          </a:xfrm>
          <a:prstGeom prst="ellipse">
            <a:avLst/>
          </a:prstGeom>
          <a:noFill/>
          <a:ln w="31750" algn="ctr">
            <a:solidFill>
              <a:srgbClr val="FF0000"/>
            </a:solidFill>
            <a:round/>
            <a:headEnd/>
            <a:tailEnd/>
          </a:ln>
          <a:effectLst/>
        </p:spPr>
        <p:txBody>
          <a:bodyPr wrap="none" lIns="96661" tIns="48331" rIns="96661" bIns="48331" anchor="ctr">
            <a:spAutoFit/>
          </a:bodyPr>
          <a:lstStyle/>
          <a:p>
            <a:pPr algn="ctr" eaLnBrk="1" hangingPunct="1">
              <a:defRPr/>
            </a:pPr>
            <a:endParaRPr lang="en-US" sz="3600" b="1">
              <a:effectLst>
                <a:outerShdw blurRad="38100" dist="38100" dir="2700000" algn="tl">
                  <a:srgbClr val="000000">
                    <a:alpha val="43137"/>
                  </a:srgbClr>
                </a:outerShdw>
              </a:effectLst>
            </a:endParaRPr>
          </a:p>
        </p:txBody>
      </p:sp>
      <p:sp>
        <p:nvSpPr>
          <p:cNvPr id="382031" name="Oval 79"/>
          <p:cNvSpPr>
            <a:spLocks noChangeArrowheads="1"/>
          </p:cNvSpPr>
          <p:nvPr/>
        </p:nvSpPr>
        <p:spPr bwMode="auto">
          <a:xfrm>
            <a:off x="6400800" y="4876800"/>
            <a:ext cx="838200" cy="381000"/>
          </a:xfrm>
          <a:prstGeom prst="ellipse">
            <a:avLst/>
          </a:prstGeom>
          <a:noFill/>
          <a:ln w="31750" algn="ctr">
            <a:solidFill>
              <a:srgbClr val="FF0000"/>
            </a:solidFill>
            <a:round/>
            <a:headEnd/>
            <a:tailEnd/>
          </a:ln>
          <a:effectLst/>
        </p:spPr>
        <p:txBody>
          <a:bodyPr wrap="none" lIns="96661" tIns="48331" rIns="96661" bIns="48331" anchor="ctr">
            <a:spAutoFit/>
          </a:bodyPr>
          <a:lstStyle/>
          <a:p>
            <a:pPr algn="ctr" eaLnBrk="1" hangingPunct="1">
              <a:defRPr/>
            </a:pPr>
            <a:endParaRPr lang="en-US" sz="3600" b="1">
              <a:effectLst>
                <a:outerShdw blurRad="38100" dist="38100" dir="2700000" algn="tl">
                  <a:srgbClr val="000000">
                    <a:alpha val="43137"/>
                  </a:srgbClr>
                </a:outerShdw>
              </a:effectLst>
            </a:endParaRPr>
          </a:p>
        </p:txBody>
      </p:sp>
      <p:sp>
        <p:nvSpPr>
          <p:cNvPr id="382032" name="Oval 80"/>
          <p:cNvSpPr>
            <a:spLocks noChangeArrowheads="1"/>
          </p:cNvSpPr>
          <p:nvPr/>
        </p:nvSpPr>
        <p:spPr bwMode="auto">
          <a:xfrm>
            <a:off x="7543800" y="4876800"/>
            <a:ext cx="838200" cy="381000"/>
          </a:xfrm>
          <a:prstGeom prst="ellipse">
            <a:avLst/>
          </a:prstGeom>
          <a:noFill/>
          <a:ln w="31750" algn="ctr">
            <a:solidFill>
              <a:srgbClr val="FF0000"/>
            </a:solidFill>
            <a:round/>
            <a:headEnd/>
            <a:tailEnd/>
          </a:ln>
          <a:effectLst/>
        </p:spPr>
        <p:txBody>
          <a:bodyPr wrap="none" lIns="96661" tIns="48331" rIns="96661" bIns="48331" anchor="ctr">
            <a:spAutoFit/>
          </a:bodyPr>
          <a:lstStyle/>
          <a:p>
            <a:pPr algn="ctr" eaLnBrk="1" hangingPunct="1">
              <a:defRPr/>
            </a:pPr>
            <a:endParaRPr lang="en-US" sz="3600" b="1">
              <a:effectLst>
                <a:outerShdw blurRad="38100" dist="38100" dir="2700000" algn="tl">
                  <a:srgbClr val="000000">
                    <a:alpha val="43137"/>
                  </a:srgbClr>
                </a:outerShdw>
              </a:effectLst>
            </a:endParaRPr>
          </a:p>
        </p:txBody>
      </p:sp>
      <p:sp>
        <p:nvSpPr>
          <p:cNvPr id="51230" name="Slide Number Placeholder 9"/>
          <p:cNvSpPr>
            <a:spLocks noGrp="1"/>
          </p:cNvSpPr>
          <p:nvPr>
            <p:ph type="sldNum" sz="quarter" idx="14"/>
          </p:nvPr>
        </p:nvSpPr>
        <p:spPr>
          <a:noFill/>
        </p:spPr>
        <p:txBody>
          <a:bodyPr/>
          <a:lstStyle/>
          <a:p>
            <a:fld id="{D177782B-B44B-42B3-A96A-62B44932EBF8}" type="slidenum">
              <a:rPr lang="en-US" smtClean="0"/>
              <a:pPr/>
              <a:t>42</a:t>
            </a:fld>
            <a:endParaRPr lang="en-US" smtClean="0"/>
          </a:p>
        </p:txBody>
      </p:sp>
      <p:sp>
        <p:nvSpPr>
          <p:cNvPr id="11" name="Footer Placeholder 10"/>
          <p:cNvSpPr>
            <a:spLocks noGrp="1"/>
          </p:cNvSpPr>
          <p:nvPr>
            <p:ph type="ftr" sz="quarter" idx="15"/>
          </p:nvPr>
        </p:nvSpPr>
        <p:spPr/>
        <p:txBody>
          <a:bodyPr/>
          <a:lstStyle/>
          <a:p>
            <a:pPr>
              <a:defRPr/>
            </a:pPr>
            <a:r>
              <a:rPr lang="en-US" smtClean="0"/>
              <a:t>Copyright John Wiley &amp; Sons Canada, Ltd.</a:t>
            </a:r>
            <a:endParaRPr lang="en-US"/>
          </a:p>
        </p:txBody>
      </p:sp>
      <p:sp>
        <p:nvSpPr>
          <p:cNvPr id="51232" name="Rectangle 3"/>
          <p:cNvSpPr>
            <a:spLocks noGrp="1" noChangeArrowheads="1"/>
          </p:cNvSpPr>
          <p:nvPr>
            <p:ph idx="1"/>
          </p:nvPr>
        </p:nvSpPr>
        <p:spPr>
          <a:xfrm>
            <a:off x="0" y="1524000"/>
            <a:ext cx="9372600" cy="1066800"/>
          </a:xfrm>
          <a:solidFill>
            <a:schemeClr val="bg1"/>
          </a:solidFill>
        </p:spPr>
        <p:txBody>
          <a:bodyPr lIns="0" tIns="0" rIns="0" bIns="0"/>
          <a:lstStyle/>
          <a:p>
            <a:pPr eaLnBrk="1" hangingPunct="1">
              <a:spcBef>
                <a:spcPct val="0"/>
              </a:spcBef>
              <a:buFont typeface="Wingdings" pitchFamily="2" charset="2"/>
              <a:buNone/>
            </a:pPr>
            <a:r>
              <a:rPr lang="en-US" sz="2800" b="1" smtClean="0"/>
              <a:t>       </a:t>
            </a:r>
            <a:r>
              <a:rPr lang="en-US" sz="2800" b="1" smtClean="0">
                <a:solidFill>
                  <a:srgbClr val="C00000"/>
                </a:solidFill>
              </a:rPr>
              <a:t>Step 3:  Calculate Unit Production Costs (Continued)</a:t>
            </a:r>
          </a:p>
          <a:p>
            <a:pPr lvl="1" eaLnBrk="1" hangingPunct="1">
              <a:spcBef>
                <a:spcPct val="0"/>
              </a:spcBef>
              <a:buClr>
                <a:srgbClr val="FF0000"/>
              </a:buClr>
              <a:buFont typeface="Wingdings" pitchFamily="2" charset="2"/>
              <a:buNone/>
            </a:pPr>
            <a:r>
              <a:rPr lang="en-US" smtClean="0">
                <a:solidFill>
                  <a:srgbClr val="C00000"/>
                </a:solidFill>
                <a:latin typeface="Cambria" pitchFamily="18" charset="0"/>
              </a:rPr>
              <a:t>                   </a:t>
            </a:r>
            <a:r>
              <a:rPr lang="en-US" smtClean="0">
                <a:solidFill>
                  <a:schemeClr val="tx1"/>
                </a:solidFill>
                <a:latin typeface="Cambria" pitchFamily="18" charset="0"/>
              </a:rPr>
              <a:t>Total Manufacturing Cost Per Unit</a:t>
            </a:r>
          </a:p>
        </p:txBody>
      </p:sp>
    </p:spTree>
  </p:cSld>
  <p:clrMapOvr>
    <a:masterClrMapping/>
  </p:clrMapOvr>
  <p:transition>
    <p:wipe dir="d"/>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3"/>
          <p:cNvSpPr>
            <a:spLocks noGrp="1" noChangeArrowheads="1"/>
          </p:cNvSpPr>
          <p:nvPr>
            <p:ph idx="1"/>
          </p:nvPr>
        </p:nvSpPr>
        <p:spPr>
          <a:xfrm>
            <a:off x="304800" y="2057400"/>
            <a:ext cx="9067800" cy="4114800"/>
          </a:xfrm>
        </p:spPr>
        <p:txBody>
          <a:bodyPr lIns="0" tIns="0" rIns="0" bIns="0"/>
          <a:lstStyle/>
          <a:p>
            <a:pPr eaLnBrk="1" hangingPunct="1">
              <a:buFont typeface="Wingdings" pitchFamily="2" charset="2"/>
              <a:buNone/>
            </a:pPr>
            <a:r>
              <a:rPr lang="en-US" sz="2800" b="1" smtClean="0">
                <a:solidFill>
                  <a:srgbClr val="C00000"/>
                </a:solidFill>
              </a:rPr>
              <a:t>Step 4:  Prepare a Cost Reconciliation Schedule</a:t>
            </a:r>
            <a:endParaRPr lang="en-US" smtClean="0">
              <a:solidFill>
                <a:srgbClr val="C00000"/>
              </a:solidFill>
            </a:endParaRPr>
          </a:p>
          <a:p>
            <a:pPr lvl="1" eaLnBrk="1" hangingPunct="1">
              <a:buClr>
                <a:srgbClr val="C00000"/>
              </a:buClr>
              <a:buFont typeface="Wingdings" pitchFamily="2" charset="2"/>
              <a:buChar char="Ø"/>
            </a:pPr>
            <a:r>
              <a:rPr lang="en-US" smtClean="0">
                <a:solidFill>
                  <a:schemeClr val="tx1"/>
                </a:solidFill>
                <a:latin typeface="Cambria" pitchFamily="18" charset="0"/>
              </a:rPr>
              <a:t>Determines cost of goods transferred to the next department</a:t>
            </a:r>
            <a:endParaRPr lang="en-US" i="1" smtClean="0">
              <a:solidFill>
                <a:schemeClr val="tx1"/>
              </a:solidFill>
              <a:latin typeface="Cambria" pitchFamily="18" charset="0"/>
            </a:endParaRPr>
          </a:p>
          <a:p>
            <a:pPr lvl="1" eaLnBrk="1" hangingPunct="1">
              <a:buClr>
                <a:srgbClr val="C00000"/>
              </a:buClr>
              <a:buFont typeface="Wingdings" pitchFamily="2" charset="2"/>
              <a:buChar char="Ø"/>
            </a:pPr>
            <a:r>
              <a:rPr lang="en-US" smtClean="0">
                <a:solidFill>
                  <a:schemeClr val="tx1"/>
                </a:solidFill>
                <a:latin typeface="Cambria" pitchFamily="18" charset="0"/>
              </a:rPr>
              <a:t>Assigns total costs to units transferred out and to ending work in process</a:t>
            </a:r>
          </a:p>
          <a:p>
            <a:pPr lvl="1" eaLnBrk="1" hangingPunct="1">
              <a:buClr>
                <a:srgbClr val="C00000"/>
              </a:buClr>
              <a:buFont typeface="Wingdings" pitchFamily="2" charset="2"/>
              <a:buChar char="Ø"/>
            </a:pPr>
            <a:r>
              <a:rPr lang="en-US" smtClean="0">
                <a:solidFill>
                  <a:schemeClr val="tx1"/>
                </a:solidFill>
                <a:latin typeface="Cambria" pitchFamily="18" charset="0"/>
              </a:rPr>
              <a:t>Shows that total costs accounted for equal total costs to be accounted for</a:t>
            </a:r>
          </a:p>
        </p:txBody>
      </p:sp>
      <p:sp>
        <p:nvSpPr>
          <p:cNvPr id="52227" name="Content Placeholder 4"/>
          <p:cNvSpPr>
            <a:spLocks noGrp="1"/>
          </p:cNvSpPr>
          <p:nvPr>
            <p:ph idx="13"/>
          </p:nvPr>
        </p:nvSpPr>
        <p:spPr/>
        <p:txBody>
          <a:bodyPr/>
          <a:lstStyle/>
          <a:p>
            <a:r>
              <a:rPr lang="en-US" smtClean="0">
                <a:latin typeface="Arial" charset="0"/>
                <a:cs typeface="Arial" charset="0"/>
              </a:rPr>
              <a:t>4</a:t>
            </a:r>
          </a:p>
        </p:txBody>
      </p:sp>
      <p:sp>
        <p:nvSpPr>
          <p:cNvPr id="52228" name="Rectangle 16"/>
          <p:cNvSpPr>
            <a:spLocks noChangeArrowheads="1"/>
          </p:cNvSpPr>
          <p:nvPr/>
        </p:nvSpPr>
        <p:spPr bwMode="auto">
          <a:xfrm>
            <a:off x="806450" y="152400"/>
            <a:ext cx="8642350" cy="1252538"/>
          </a:xfrm>
          <a:prstGeom prst="rect">
            <a:avLst/>
          </a:prstGeom>
          <a:noFill/>
          <a:ln w="9525" algn="ctr">
            <a:noFill/>
            <a:miter lim="800000"/>
            <a:headEnd/>
            <a:tailEnd/>
          </a:ln>
        </p:spPr>
        <p:txBody>
          <a:bodyPr lIns="96661" tIns="48331" rIns="96661" bIns="48331" anchor="b">
            <a:spAutoFit/>
          </a:bodyPr>
          <a:lstStyle/>
          <a:p>
            <a:pPr algn="ctr" defTabSz="966788" eaLnBrk="1" hangingPunct="1"/>
            <a:r>
              <a:rPr lang="en-US" sz="4000">
                <a:solidFill>
                  <a:schemeClr val="bg1"/>
                </a:solidFill>
                <a:cs typeface="Arial" charset="0"/>
              </a:rPr>
              <a:t>Comprehensive Example  </a:t>
            </a:r>
            <a:r>
              <a:rPr lang="en-US" sz="3400">
                <a:solidFill>
                  <a:schemeClr val="bg1"/>
                </a:solidFill>
                <a:cs typeface="Arial" charset="0"/>
              </a:rPr>
              <a:t/>
            </a:r>
            <a:br>
              <a:rPr lang="en-US" sz="3400">
                <a:solidFill>
                  <a:schemeClr val="bg1"/>
                </a:solidFill>
                <a:cs typeface="Arial" charset="0"/>
              </a:rPr>
            </a:br>
            <a:r>
              <a:rPr lang="en-US" sz="3200">
                <a:solidFill>
                  <a:srgbClr val="FF0000"/>
                </a:solidFill>
                <a:cs typeface="Arial" charset="0"/>
              </a:rPr>
              <a:t>Continued </a:t>
            </a:r>
          </a:p>
        </p:txBody>
      </p:sp>
      <p:sp>
        <p:nvSpPr>
          <p:cNvPr id="52229" name="Slide Number Placeholder 4"/>
          <p:cNvSpPr>
            <a:spLocks noGrp="1"/>
          </p:cNvSpPr>
          <p:nvPr>
            <p:ph type="sldNum" sz="quarter" idx="14"/>
          </p:nvPr>
        </p:nvSpPr>
        <p:spPr>
          <a:noFill/>
        </p:spPr>
        <p:txBody>
          <a:bodyPr/>
          <a:lstStyle/>
          <a:p>
            <a:fld id="{65937EA4-16BE-4C0A-835A-793B88FAEEEB}" type="slidenum">
              <a:rPr lang="en-US" smtClean="0"/>
              <a:pPr/>
              <a:t>43</a:t>
            </a:fld>
            <a:endParaRPr lang="en-US" smtClean="0"/>
          </a:p>
        </p:txBody>
      </p:sp>
      <p:sp>
        <p:nvSpPr>
          <p:cNvPr id="6" name="Footer Placeholder 5"/>
          <p:cNvSpPr>
            <a:spLocks noGrp="1"/>
          </p:cNvSpPr>
          <p:nvPr>
            <p:ph type="ftr" sz="quarter" idx="15"/>
          </p:nvPr>
        </p:nvSpPr>
        <p:spPr/>
        <p:txBody>
          <a:bodyPr/>
          <a:lstStyle/>
          <a:p>
            <a:pPr>
              <a:defRPr/>
            </a:pPr>
            <a:r>
              <a:rPr lang="en-US" smtClean="0"/>
              <a:t>Copyright John Wiley &amp; Sons Canada, Ltd.</a:t>
            </a:r>
            <a:endParaRPr lang="en-US"/>
          </a:p>
        </p:txBody>
      </p:sp>
    </p:spTree>
  </p:cSld>
  <p:clrMapOvr>
    <a:masterClrMapping/>
  </p:clrMapOvr>
  <p:transition>
    <p:wipe dir="d"/>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3"/>
          <p:cNvSpPr>
            <a:spLocks noGrp="1" noChangeArrowheads="1"/>
          </p:cNvSpPr>
          <p:nvPr>
            <p:ph idx="1"/>
          </p:nvPr>
        </p:nvSpPr>
        <p:spPr>
          <a:xfrm>
            <a:off x="304800" y="1524000"/>
            <a:ext cx="9067800" cy="2590800"/>
          </a:xfrm>
          <a:solidFill>
            <a:schemeClr val="bg1"/>
          </a:solidFill>
        </p:spPr>
        <p:txBody>
          <a:bodyPr lIns="0" tIns="0" rIns="0" bIns="0"/>
          <a:lstStyle/>
          <a:p>
            <a:pPr eaLnBrk="1" hangingPunct="1">
              <a:spcBef>
                <a:spcPts val="600"/>
              </a:spcBef>
              <a:buFont typeface="Wingdings" pitchFamily="2" charset="2"/>
              <a:buNone/>
            </a:pPr>
            <a:r>
              <a:rPr lang="en-US" sz="2800" b="1" smtClean="0">
                <a:solidFill>
                  <a:srgbClr val="C00000"/>
                </a:solidFill>
              </a:rPr>
              <a:t>Step 4:  Prepare a Cost Reconciliation Schedule (Cont’d)</a:t>
            </a:r>
          </a:p>
          <a:p>
            <a:pPr eaLnBrk="1" hangingPunct="1">
              <a:spcBef>
                <a:spcPts val="600"/>
              </a:spcBef>
              <a:buFont typeface="Wingdings" pitchFamily="2" charset="2"/>
              <a:buNone/>
            </a:pPr>
            <a:r>
              <a:rPr lang="en-US" sz="2400" u="sng" smtClean="0"/>
              <a:t>Costs charged to Mixing Department</a:t>
            </a:r>
          </a:p>
          <a:p>
            <a:pPr lvl="1" eaLnBrk="1" hangingPunct="1">
              <a:spcBef>
                <a:spcPct val="0"/>
              </a:spcBef>
              <a:buFont typeface="Wingdings" pitchFamily="2" charset="2"/>
              <a:buNone/>
            </a:pPr>
            <a:r>
              <a:rPr lang="en-US" sz="2400" smtClean="0">
                <a:latin typeface="Cambria" pitchFamily="18" charset="0"/>
              </a:rPr>
              <a:t>Cost of beginning Work in Process                 	$  85,000</a:t>
            </a:r>
          </a:p>
          <a:p>
            <a:pPr lvl="1" eaLnBrk="1" hangingPunct="1">
              <a:spcBef>
                <a:spcPct val="0"/>
              </a:spcBef>
              <a:buFont typeface="Wingdings" pitchFamily="2" charset="2"/>
              <a:buNone/>
            </a:pPr>
            <a:r>
              <a:rPr lang="en-US" sz="2400" smtClean="0">
                <a:latin typeface="Cambria" pitchFamily="18" charset="0"/>
              </a:rPr>
              <a:t>Costs started into production during period  	$</a:t>
            </a:r>
            <a:r>
              <a:rPr lang="en-US" sz="2400" u="sng" smtClean="0">
                <a:latin typeface="Cambria" pitchFamily="18" charset="0"/>
              </a:rPr>
              <a:t>570,000</a:t>
            </a:r>
            <a:endParaRPr lang="en-US" sz="2400" smtClean="0">
              <a:latin typeface="Cambria" pitchFamily="18" charset="0"/>
            </a:endParaRPr>
          </a:p>
          <a:p>
            <a:pPr lvl="2" eaLnBrk="1" hangingPunct="1">
              <a:spcBef>
                <a:spcPct val="0"/>
              </a:spcBef>
              <a:buClr>
                <a:srgbClr val="000099"/>
              </a:buClr>
              <a:buFontTx/>
              <a:buNone/>
            </a:pPr>
            <a:r>
              <a:rPr lang="en-US" smtClean="0">
                <a:latin typeface="Cambria" pitchFamily="18" charset="0"/>
              </a:rPr>
              <a:t>	Total costs to be accounted for            	</a:t>
            </a:r>
            <a:r>
              <a:rPr lang="en-US" u="sng" smtClean="0">
                <a:latin typeface="Cambria" pitchFamily="18" charset="0"/>
              </a:rPr>
              <a:t>$655,000</a:t>
            </a:r>
            <a:endParaRPr lang="en-US" smtClean="0">
              <a:latin typeface="Cambria" pitchFamily="18" charset="0"/>
            </a:endParaRPr>
          </a:p>
        </p:txBody>
      </p:sp>
      <p:sp>
        <p:nvSpPr>
          <p:cNvPr id="53251" name="Content Placeholder 5"/>
          <p:cNvSpPr>
            <a:spLocks noGrp="1"/>
          </p:cNvSpPr>
          <p:nvPr>
            <p:ph idx="13"/>
          </p:nvPr>
        </p:nvSpPr>
        <p:spPr/>
        <p:txBody>
          <a:bodyPr/>
          <a:lstStyle/>
          <a:p>
            <a:r>
              <a:rPr lang="en-US" smtClean="0">
                <a:latin typeface="Arial" charset="0"/>
                <a:cs typeface="Arial" charset="0"/>
              </a:rPr>
              <a:t>4</a:t>
            </a:r>
          </a:p>
        </p:txBody>
      </p:sp>
      <p:sp>
        <p:nvSpPr>
          <p:cNvPr id="53252" name="Rectangle 7"/>
          <p:cNvSpPr>
            <a:spLocks noChangeArrowheads="1"/>
          </p:cNvSpPr>
          <p:nvPr/>
        </p:nvSpPr>
        <p:spPr bwMode="auto">
          <a:xfrm>
            <a:off x="882650" y="152400"/>
            <a:ext cx="8642350" cy="1252538"/>
          </a:xfrm>
          <a:prstGeom prst="rect">
            <a:avLst/>
          </a:prstGeom>
          <a:noFill/>
          <a:ln w="9525" algn="ctr">
            <a:noFill/>
            <a:miter lim="800000"/>
            <a:headEnd/>
            <a:tailEnd/>
          </a:ln>
        </p:spPr>
        <p:txBody>
          <a:bodyPr lIns="96661" tIns="48331" rIns="96661" bIns="48331" anchor="b">
            <a:spAutoFit/>
          </a:bodyPr>
          <a:lstStyle/>
          <a:p>
            <a:pPr algn="ctr" defTabSz="966788" eaLnBrk="1" hangingPunct="1"/>
            <a:r>
              <a:rPr lang="en-US" sz="4000">
                <a:solidFill>
                  <a:schemeClr val="bg1"/>
                </a:solidFill>
                <a:cs typeface="Arial" charset="0"/>
              </a:rPr>
              <a:t>Comprehensive Example  </a:t>
            </a:r>
            <a:r>
              <a:rPr lang="en-US" sz="3600">
                <a:solidFill>
                  <a:schemeClr val="bg1"/>
                </a:solidFill>
                <a:cs typeface="Arial" charset="0"/>
              </a:rPr>
              <a:t/>
            </a:r>
            <a:br>
              <a:rPr lang="en-US" sz="3600">
                <a:solidFill>
                  <a:schemeClr val="bg1"/>
                </a:solidFill>
                <a:cs typeface="Arial" charset="0"/>
              </a:rPr>
            </a:br>
            <a:r>
              <a:rPr lang="en-US" sz="3200">
                <a:solidFill>
                  <a:srgbClr val="FF0000"/>
                </a:solidFill>
                <a:cs typeface="Arial" charset="0"/>
              </a:rPr>
              <a:t>Continued </a:t>
            </a:r>
          </a:p>
        </p:txBody>
      </p:sp>
      <p:pic>
        <p:nvPicPr>
          <p:cNvPr id="53253" name="Picture 12" descr="ma03-21d"/>
          <p:cNvPicPr>
            <a:picLocks noChangeAspect="1" noChangeArrowheads="1"/>
          </p:cNvPicPr>
          <p:nvPr/>
        </p:nvPicPr>
        <p:blipFill>
          <a:blip r:embed="rId2" cstate="print"/>
          <a:srcRect/>
          <a:stretch>
            <a:fillRect/>
          </a:stretch>
        </p:blipFill>
        <p:spPr bwMode="auto">
          <a:xfrm>
            <a:off x="381000" y="4114800"/>
            <a:ext cx="8877300" cy="2590800"/>
          </a:xfrm>
          <a:prstGeom prst="rect">
            <a:avLst/>
          </a:prstGeom>
          <a:noFill/>
          <a:ln w="9525">
            <a:noFill/>
            <a:miter lim="800000"/>
            <a:headEnd/>
            <a:tailEnd/>
          </a:ln>
        </p:spPr>
      </p:pic>
      <p:sp>
        <p:nvSpPr>
          <p:cNvPr id="53254" name="Slide Number Placeholder 5"/>
          <p:cNvSpPr>
            <a:spLocks noGrp="1"/>
          </p:cNvSpPr>
          <p:nvPr>
            <p:ph type="sldNum" sz="quarter" idx="14"/>
          </p:nvPr>
        </p:nvSpPr>
        <p:spPr>
          <a:noFill/>
        </p:spPr>
        <p:txBody>
          <a:bodyPr/>
          <a:lstStyle/>
          <a:p>
            <a:fld id="{C5AE2A1B-28A8-47FA-8A19-82B19AAFB134}" type="slidenum">
              <a:rPr lang="en-US" smtClean="0"/>
              <a:pPr/>
              <a:t>44</a:t>
            </a:fld>
            <a:endParaRPr lang="en-US" smtClean="0"/>
          </a:p>
        </p:txBody>
      </p:sp>
      <p:sp>
        <p:nvSpPr>
          <p:cNvPr id="7" name="Footer Placeholder 6"/>
          <p:cNvSpPr>
            <a:spLocks noGrp="1"/>
          </p:cNvSpPr>
          <p:nvPr>
            <p:ph type="ftr" sz="quarter" idx="15"/>
          </p:nvPr>
        </p:nvSpPr>
        <p:spPr/>
        <p:txBody>
          <a:bodyPr/>
          <a:lstStyle/>
          <a:p>
            <a:pPr>
              <a:defRPr/>
            </a:pPr>
            <a:r>
              <a:rPr lang="en-US" smtClean="0"/>
              <a:t>Copyright John Wiley &amp; Sons Canada, Ltd.</a:t>
            </a:r>
            <a:endParaRPr lang="en-US"/>
          </a:p>
        </p:txBody>
      </p:sp>
    </p:spTree>
  </p:cSld>
  <p:clrMapOvr>
    <a:masterClrMapping/>
  </p:clrMapOvr>
  <p:transition>
    <p:wipe dir="d"/>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3"/>
          <p:cNvSpPr>
            <a:spLocks noGrp="1" noChangeArrowheads="1"/>
          </p:cNvSpPr>
          <p:nvPr>
            <p:ph idx="1"/>
          </p:nvPr>
        </p:nvSpPr>
        <p:spPr>
          <a:xfrm>
            <a:off x="304800" y="1905000"/>
            <a:ext cx="9067800" cy="4629150"/>
          </a:xfrm>
        </p:spPr>
        <p:txBody>
          <a:bodyPr lIns="0" tIns="0" rIns="0" bIns="0"/>
          <a:lstStyle/>
          <a:p>
            <a:pPr eaLnBrk="1" hangingPunct="1">
              <a:buClr>
                <a:srgbClr val="C00000"/>
              </a:buClr>
            </a:pPr>
            <a:r>
              <a:rPr lang="en-US" sz="2600" smtClean="0"/>
              <a:t>An internal document for management</a:t>
            </a:r>
          </a:p>
          <a:p>
            <a:pPr eaLnBrk="1" hangingPunct="1">
              <a:buClr>
                <a:srgbClr val="C00000"/>
              </a:buClr>
            </a:pPr>
            <a:r>
              <a:rPr lang="en-US" sz="2600" smtClean="0"/>
              <a:t>Shows production quantity and cost data for a department</a:t>
            </a:r>
          </a:p>
          <a:p>
            <a:pPr eaLnBrk="1" hangingPunct="1">
              <a:buClr>
                <a:srgbClr val="C00000"/>
              </a:buClr>
            </a:pPr>
            <a:r>
              <a:rPr lang="en-US" sz="2600" smtClean="0"/>
              <a:t>Presents results of the four steps in system</a:t>
            </a:r>
          </a:p>
          <a:p>
            <a:pPr eaLnBrk="1" hangingPunct="1">
              <a:buClr>
                <a:srgbClr val="C00000"/>
              </a:buClr>
            </a:pPr>
            <a:r>
              <a:rPr lang="en-US" sz="2600" smtClean="0"/>
              <a:t>Uses of Production Cost Report:</a:t>
            </a:r>
          </a:p>
          <a:p>
            <a:pPr lvl="1" eaLnBrk="1" hangingPunct="1">
              <a:buClr>
                <a:srgbClr val="C00000"/>
              </a:buClr>
              <a:buSzPct val="80000"/>
              <a:buFont typeface="Arial" charset="0"/>
              <a:buChar char="•"/>
            </a:pPr>
            <a:r>
              <a:rPr lang="en-US" sz="2400" smtClean="0">
                <a:latin typeface="Cambria" pitchFamily="18" charset="0"/>
              </a:rPr>
              <a:t>Basis for evaluating productivity of each department</a:t>
            </a:r>
          </a:p>
          <a:p>
            <a:pPr lvl="1" eaLnBrk="1" hangingPunct="1">
              <a:buClr>
                <a:srgbClr val="C00000"/>
              </a:buClr>
              <a:buSzPct val="80000"/>
              <a:buFont typeface="Arial" charset="0"/>
              <a:buChar char="•"/>
            </a:pPr>
            <a:r>
              <a:rPr lang="en-US" sz="2400" smtClean="0">
                <a:latin typeface="Cambria" pitchFamily="18" charset="0"/>
              </a:rPr>
              <a:t>Helps assess reasonableness of unit costs and total costs</a:t>
            </a:r>
          </a:p>
          <a:p>
            <a:pPr lvl="1" eaLnBrk="1" hangingPunct="1">
              <a:buClr>
                <a:srgbClr val="C00000"/>
              </a:buClr>
              <a:buSzPct val="80000"/>
              <a:buFont typeface="Arial" charset="0"/>
              <a:buChar char="•"/>
            </a:pPr>
            <a:r>
              <a:rPr lang="en-US" sz="2400" smtClean="0">
                <a:latin typeface="Cambria" pitchFamily="18" charset="0"/>
              </a:rPr>
              <a:t>Aids in judging whether planned objectives are met</a:t>
            </a:r>
          </a:p>
          <a:p>
            <a:pPr eaLnBrk="1" hangingPunct="1">
              <a:lnSpc>
                <a:spcPct val="90000"/>
              </a:lnSpc>
              <a:spcBef>
                <a:spcPct val="5000"/>
              </a:spcBef>
              <a:buClr>
                <a:srgbClr val="CC3300"/>
              </a:buClr>
            </a:pPr>
            <a:endParaRPr lang="en-US" sz="2400" smtClean="0">
              <a:solidFill>
                <a:schemeClr val="bg1"/>
              </a:solidFill>
            </a:endParaRPr>
          </a:p>
        </p:txBody>
      </p:sp>
      <p:sp>
        <p:nvSpPr>
          <p:cNvPr id="54275" name="Content Placeholder 4"/>
          <p:cNvSpPr>
            <a:spLocks noGrp="1"/>
          </p:cNvSpPr>
          <p:nvPr>
            <p:ph idx="13"/>
          </p:nvPr>
        </p:nvSpPr>
        <p:spPr/>
        <p:txBody>
          <a:bodyPr/>
          <a:lstStyle/>
          <a:p>
            <a:r>
              <a:rPr lang="en-US" smtClean="0">
                <a:latin typeface="Arial" charset="0"/>
                <a:cs typeface="Arial" charset="0"/>
              </a:rPr>
              <a:t>4</a:t>
            </a:r>
          </a:p>
        </p:txBody>
      </p:sp>
      <p:sp>
        <p:nvSpPr>
          <p:cNvPr id="54276" name="Rectangle 7"/>
          <p:cNvSpPr>
            <a:spLocks noChangeArrowheads="1"/>
          </p:cNvSpPr>
          <p:nvPr/>
        </p:nvSpPr>
        <p:spPr bwMode="auto">
          <a:xfrm>
            <a:off x="1524000" y="457200"/>
            <a:ext cx="7848600" cy="712788"/>
          </a:xfrm>
          <a:prstGeom prst="rect">
            <a:avLst/>
          </a:prstGeom>
          <a:noFill/>
          <a:ln w="9525">
            <a:noFill/>
            <a:miter lim="800000"/>
            <a:headEnd/>
            <a:tailEnd/>
          </a:ln>
        </p:spPr>
        <p:txBody>
          <a:bodyPr lIns="96661" tIns="48331" rIns="96661" bIns="48331" anchor="b">
            <a:spAutoFit/>
          </a:bodyPr>
          <a:lstStyle/>
          <a:p>
            <a:pPr algn="ctr" defTabSz="966788" eaLnBrk="1" hangingPunct="1"/>
            <a:r>
              <a:rPr lang="en-US" sz="4000">
                <a:solidFill>
                  <a:schemeClr val="bg1"/>
                </a:solidFill>
                <a:cs typeface="Arial" charset="0"/>
              </a:rPr>
              <a:t>The Production Cost Report</a:t>
            </a:r>
          </a:p>
        </p:txBody>
      </p:sp>
      <p:sp>
        <p:nvSpPr>
          <p:cNvPr id="54277" name="Slide Number Placeholder 4"/>
          <p:cNvSpPr>
            <a:spLocks noGrp="1"/>
          </p:cNvSpPr>
          <p:nvPr>
            <p:ph type="sldNum" sz="quarter" idx="14"/>
          </p:nvPr>
        </p:nvSpPr>
        <p:spPr>
          <a:noFill/>
        </p:spPr>
        <p:txBody>
          <a:bodyPr/>
          <a:lstStyle/>
          <a:p>
            <a:fld id="{D609E1CA-EC9D-4206-BFD3-1C378B94F05F}" type="slidenum">
              <a:rPr lang="en-US" smtClean="0"/>
              <a:pPr/>
              <a:t>45</a:t>
            </a:fld>
            <a:endParaRPr lang="en-US" smtClean="0"/>
          </a:p>
        </p:txBody>
      </p:sp>
      <p:sp>
        <p:nvSpPr>
          <p:cNvPr id="6" name="Footer Placeholder 5"/>
          <p:cNvSpPr>
            <a:spLocks noGrp="1"/>
          </p:cNvSpPr>
          <p:nvPr>
            <p:ph type="ftr" sz="quarter" idx="15"/>
          </p:nvPr>
        </p:nvSpPr>
        <p:spPr/>
        <p:txBody>
          <a:bodyPr/>
          <a:lstStyle/>
          <a:p>
            <a:pPr>
              <a:defRPr/>
            </a:pPr>
            <a:r>
              <a:rPr lang="en-US" smtClean="0"/>
              <a:t>Copyright John Wiley &amp; Sons Canada, Ltd.</a:t>
            </a:r>
            <a:endParaRPr lang="en-US"/>
          </a:p>
        </p:txBody>
      </p:sp>
    </p:spTree>
  </p:cSld>
  <p:clrMapOvr>
    <a:masterClrMapping/>
  </p:clrMapOvr>
  <p:transition>
    <p:wipe dir="d"/>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Content Placeholder 2"/>
          <p:cNvSpPr>
            <a:spLocks noGrp="1"/>
          </p:cNvSpPr>
          <p:nvPr>
            <p:ph idx="1"/>
          </p:nvPr>
        </p:nvSpPr>
        <p:spPr>
          <a:xfrm>
            <a:off x="304800" y="1905000"/>
            <a:ext cx="9067800" cy="4629150"/>
          </a:xfrm>
        </p:spPr>
        <p:txBody>
          <a:bodyPr/>
          <a:lstStyle/>
          <a:p>
            <a:pPr>
              <a:buClr>
                <a:srgbClr val="C00000"/>
              </a:buClr>
            </a:pPr>
            <a:r>
              <a:rPr lang="en-CA" sz="3200" smtClean="0"/>
              <a:t>There are four steps in preparing a production cost report:</a:t>
            </a:r>
          </a:p>
          <a:p>
            <a:pPr marL="938213" lvl="1" indent="-514350">
              <a:buClr>
                <a:srgbClr val="002060"/>
              </a:buClr>
              <a:buSzPct val="85000"/>
              <a:buFont typeface="Calibri" pitchFamily="34" charset="0"/>
              <a:buAutoNum type="arabicPeriod"/>
            </a:pPr>
            <a:r>
              <a:rPr lang="en-CA" smtClean="0">
                <a:latin typeface="Cambria" pitchFamily="18" charset="0"/>
              </a:rPr>
              <a:t>Prepare a physical unit schedule.</a:t>
            </a:r>
          </a:p>
          <a:p>
            <a:pPr marL="938213" lvl="1" indent="-514350">
              <a:buClr>
                <a:srgbClr val="002060"/>
              </a:buClr>
              <a:buSzPct val="85000"/>
              <a:buFont typeface="Calibri" pitchFamily="34" charset="0"/>
              <a:buAutoNum type="arabicPeriod"/>
            </a:pPr>
            <a:r>
              <a:rPr lang="en-CA" smtClean="0">
                <a:latin typeface="Cambria" pitchFamily="18" charset="0"/>
              </a:rPr>
              <a:t>Calculate the equivalent units.</a:t>
            </a:r>
          </a:p>
          <a:p>
            <a:pPr marL="938213" lvl="1" indent="-514350">
              <a:buClr>
                <a:srgbClr val="002060"/>
              </a:buClr>
              <a:buSzPct val="85000"/>
              <a:buFont typeface="Calibri" pitchFamily="34" charset="0"/>
              <a:buAutoNum type="arabicPeriod"/>
            </a:pPr>
            <a:r>
              <a:rPr lang="en-CA" smtClean="0">
                <a:latin typeface="Cambria" pitchFamily="18" charset="0"/>
              </a:rPr>
              <a:t>Calculate the unit costs.</a:t>
            </a:r>
          </a:p>
          <a:p>
            <a:pPr marL="938213" lvl="1" indent="-514350">
              <a:buClr>
                <a:srgbClr val="002060"/>
              </a:buClr>
              <a:buSzPct val="85000"/>
              <a:buFont typeface="Calibri" pitchFamily="34" charset="0"/>
              <a:buAutoNum type="arabicPeriod"/>
            </a:pPr>
            <a:r>
              <a:rPr lang="en-CA" smtClean="0">
                <a:latin typeface="Cambria" pitchFamily="18" charset="0"/>
              </a:rPr>
              <a:t>Prepare a cost reconciliation schedule.</a:t>
            </a:r>
          </a:p>
        </p:txBody>
      </p:sp>
      <p:sp>
        <p:nvSpPr>
          <p:cNvPr id="55299" name="Content Placeholder 3"/>
          <p:cNvSpPr>
            <a:spLocks noGrp="1"/>
          </p:cNvSpPr>
          <p:nvPr>
            <p:ph idx="13"/>
          </p:nvPr>
        </p:nvSpPr>
        <p:spPr/>
        <p:txBody>
          <a:bodyPr/>
          <a:lstStyle/>
          <a:p>
            <a:r>
              <a:rPr lang="en-CA" smtClean="0">
                <a:latin typeface="Arial" charset="0"/>
                <a:cs typeface="Arial" charset="0"/>
              </a:rPr>
              <a:t>4</a:t>
            </a:r>
          </a:p>
        </p:txBody>
      </p:sp>
      <p:sp>
        <p:nvSpPr>
          <p:cNvPr id="55300" name="Slide Number Placeholder 4"/>
          <p:cNvSpPr>
            <a:spLocks noGrp="1"/>
          </p:cNvSpPr>
          <p:nvPr>
            <p:ph type="sldNum" sz="quarter" idx="14"/>
          </p:nvPr>
        </p:nvSpPr>
        <p:spPr>
          <a:noFill/>
        </p:spPr>
        <p:txBody>
          <a:bodyPr/>
          <a:lstStyle/>
          <a:p>
            <a:fld id="{823654A8-75DE-4E5D-9A31-B01E0279F930}" type="slidenum">
              <a:rPr lang="en-US" smtClean="0"/>
              <a:pPr/>
              <a:t>46</a:t>
            </a:fld>
            <a:endParaRPr lang="en-US" smtClean="0"/>
          </a:p>
        </p:txBody>
      </p:sp>
      <p:sp>
        <p:nvSpPr>
          <p:cNvPr id="6" name="Footer Placeholder 5"/>
          <p:cNvSpPr>
            <a:spLocks noGrp="1"/>
          </p:cNvSpPr>
          <p:nvPr>
            <p:ph type="ftr" sz="quarter" idx="15"/>
          </p:nvPr>
        </p:nvSpPr>
        <p:spPr/>
        <p:txBody>
          <a:bodyPr/>
          <a:lstStyle/>
          <a:p>
            <a:pPr>
              <a:defRPr/>
            </a:pPr>
            <a:r>
              <a:rPr lang="en-US" smtClean="0"/>
              <a:t>Copyright John Wiley &amp; Sons Canada, Ltd.</a:t>
            </a:r>
            <a:endParaRPr lang="en-US"/>
          </a:p>
        </p:txBody>
      </p:sp>
      <p:sp>
        <p:nvSpPr>
          <p:cNvPr id="55302" name="Rectangle 7"/>
          <p:cNvSpPr>
            <a:spLocks noChangeArrowheads="1"/>
          </p:cNvSpPr>
          <p:nvPr/>
        </p:nvSpPr>
        <p:spPr bwMode="auto">
          <a:xfrm>
            <a:off x="1524000" y="152400"/>
            <a:ext cx="7848600" cy="1328738"/>
          </a:xfrm>
          <a:prstGeom prst="rect">
            <a:avLst/>
          </a:prstGeom>
          <a:noFill/>
          <a:ln w="9525">
            <a:noFill/>
            <a:miter lim="800000"/>
            <a:headEnd/>
            <a:tailEnd/>
          </a:ln>
        </p:spPr>
        <p:txBody>
          <a:bodyPr lIns="96661" tIns="48331" rIns="96661" bIns="48331" anchor="b">
            <a:spAutoFit/>
          </a:bodyPr>
          <a:lstStyle/>
          <a:p>
            <a:pPr algn="ctr" defTabSz="966788" eaLnBrk="1" hangingPunct="1"/>
            <a:r>
              <a:rPr lang="en-US" sz="4000">
                <a:solidFill>
                  <a:schemeClr val="bg1"/>
                </a:solidFill>
                <a:cs typeface="Arial" charset="0"/>
              </a:rPr>
              <a:t>The Production Cost Report</a:t>
            </a:r>
          </a:p>
          <a:p>
            <a:pPr algn="ctr" defTabSz="966788" eaLnBrk="1" hangingPunct="1"/>
            <a:r>
              <a:rPr lang="en-US" sz="4000">
                <a:solidFill>
                  <a:srgbClr val="FF0000"/>
                </a:solidFill>
                <a:cs typeface="Arial" charset="0"/>
              </a:rPr>
              <a:t>Continued</a:t>
            </a:r>
            <a:endParaRPr lang="en-US" sz="4000">
              <a:solidFill>
                <a:schemeClr val="bg1"/>
              </a:solidFill>
              <a:cs typeface="Arial" charset="0"/>
            </a:endParaRPr>
          </a:p>
        </p:txBody>
      </p:sp>
    </p:spTree>
  </p:cSld>
  <p:clrMapOvr>
    <a:masterClrMapping/>
  </p:clrMapOvr>
  <p:transition>
    <p:wipe dir="d"/>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Content Placeholder 3"/>
          <p:cNvSpPr>
            <a:spLocks noGrp="1"/>
          </p:cNvSpPr>
          <p:nvPr>
            <p:ph idx="13"/>
          </p:nvPr>
        </p:nvSpPr>
        <p:spPr/>
        <p:txBody>
          <a:bodyPr/>
          <a:lstStyle/>
          <a:p>
            <a:r>
              <a:rPr lang="en-CA" smtClean="0">
                <a:latin typeface="Arial" charset="0"/>
                <a:cs typeface="Arial" charset="0"/>
              </a:rPr>
              <a:t>4</a:t>
            </a:r>
          </a:p>
        </p:txBody>
      </p:sp>
      <p:sp>
        <p:nvSpPr>
          <p:cNvPr id="56323" name="Slide Number Placeholder 4"/>
          <p:cNvSpPr>
            <a:spLocks noGrp="1"/>
          </p:cNvSpPr>
          <p:nvPr>
            <p:ph type="sldNum" sz="quarter" idx="14"/>
          </p:nvPr>
        </p:nvSpPr>
        <p:spPr>
          <a:noFill/>
        </p:spPr>
        <p:txBody>
          <a:bodyPr/>
          <a:lstStyle/>
          <a:p>
            <a:fld id="{AC53684E-8AB7-4005-A8C1-116710EAD326}" type="slidenum">
              <a:rPr lang="en-US" smtClean="0"/>
              <a:pPr/>
              <a:t>47</a:t>
            </a:fld>
            <a:endParaRPr lang="en-US" smtClean="0"/>
          </a:p>
        </p:txBody>
      </p:sp>
      <p:sp>
        <p:nvSpPr>
          <p:cNvPr id="6" name="Footer Placeholder 5"/>
          <p:cNvSpPr>
            <a:spLocks noGrp="1"/>
          </p:cNvSpPr>
          <p:nvPr>
            <p:ph type="ftr" sz="quarter" idx="15"/>
          </p:nvPr>
        </p:nvSpPr>
        <p:spPr/>
        <p:txBody>
          <a:bodyPr/>
          <a:lstStyle/>
          <a:p>
            <a:pPr>
              <a:defRPr/>
            </a:pPr>
            <a:r>
              <a:rPr lang="en-US" smtClean="0"/>
              <a:t>Copyright John Wiley &amp; Sons Canada, Ltd.</a:t>
            </a:r>
            <a:endParaRPr lang="en-US"/>
          </a:p>
        </p:txBody>
      </p:sp>
      <p:pic>
        <p:nvPicPr>
          <p:cNvPr id="56325" name="Picture 7" descr="Ch4_1a.jpg"/>
          <p:cNvPicPr>
            <a:picLocks noChangeAspect="1"/>
          </p:cNvPicPr>
          <p:nvPr/>
        </p:nvPicPr>
        <p:blipFill>
          <a:blip r:embed="rId2" cstate="print"/>
          <a:srcRect/>
          <a:stretch>
            <a:fillRect/>
          </a:stretch>
        </p:blipFill>
        <p:spPr bwMode="auto">
          <a:xfrm>
            <a:off x="609600" y="1905000"/>
            <a:ext cx="8572500" cy="4476750"/>
          </a:xfrm>
          <a:prstGeom prst="rect">
            <a:avLst/>
          </a:prstGeom>
          <a:noFill/>
          <a:ln w="9525">
            <a:noFill/>
            <a:miter lim="800000"/>
            <a:headEnd/>
            <a:tailEnd/>
          </a:ln>
        </p:spPr>
      </p:pic>
      <p:sp>
        <p:nvSpPr>
          <p:cNvPr id="56326" name="Rectangle 7"/>
          <p:cNvSpPr>
            <a:spLocks noChangeArrowheads="1"/>
          </p:cNvSpPr>
          <p:nvPr/>
        </p:nvSpPr>
        <p:spPr bwMode="auto">
          <a:xfrm>
            <a:off x="1524000" y="152400"/>
            <a:ext cx="7848600" cy="1328738"/>
          </a:xfrm>
          <a:prstGeom prst="rect">
            <a:avLst/>
          </a:prstGeom>
          <a:noFill/>
          <a:ln w="9525">
            <a:noFill/>
            <a:miter lim="800000"/>
            <a:headEnd/>
            <a:tailEnd/>
          </a:ln>
        </p:spPr>
        <p:txBody>
          <a:bodyPr lIns="96661" tIns="48331" rIns="96661" bIns="48331" anchor="b">
            <a:spAutoFit/>
          </a:bodyPr>
          <a:lstStyle/>
          <a:p>
            <a:pPr algn="ctr" defTabSz="966788" eaLnBrk="1" hangingPunct="1"/>
            <a:r>
              <a:rPr lang="en-US" sz="4000">
                <a:solidFill>
                  <a:schemeClr val="bg1"/>
                </a:solidFill>
                <a:cs typeface="Arial" charset="0"/>
              </a:rPr>
              <a:t>The Production Cost Report</a:t>
            </a:r>
          </a:p>
          <a:p>
            <a:pPr algn="ctr" defTabSz="966788" eaLnBrk="1" hangingPunct="1"/>
            <a:r>
              <a:rPr lang="en-US" sz="4000">
                <a:solidFill>
                  <a:srgbClr val="FF0000"/>
                </a:solidFill>
                <a:cs typeface="Arial" charset="0"/>
              </a:rPr>
              <a:t>Continued</a:t>
            </a:r>
            <a:endParaRPr lang="en-US" sz="4000">
              <a:solidFill>
                <a:schemeClr val="bg1"/>
              </a:solidFill>
              <a:cs typeface="Arial" charset="0"/>
            </a:endParaRPr>
          </a:p>
        </p:txBody>
      </p:sp>
    </p:spTree>
  </p:cSld>
  <p:clrMapOvr>
    <a:masterClrMapping/>
  </p:clrMapOvr>
  <p:transition>
    <p:wipe dir="d"/>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8"/>
          <p:cNvSpPr>
            <a:spLocks noChangeArrowheads="1"/>
          </p:cNvSpPr>
          <p:nvPr/>
        </p:nvSpPr>
        <p:spPr bwMode="auto">
          <a:xfrm>
            <a:off x="0" y="1524000"/>
            <a:ext cx="2133600" cy="914400"/>
          </a:xfrm>
          <a:prstGeom prst="rect">
            <a:avLst/>
          </a:prstGeom>
          <a:solidFill>
            <a:schemeClr val="bg1"/>
          </a:solidFill>
          <a:ln w="12700" algn="ctr">
            <a:noFill/>
            <a:round/>
            <a:headEnd/>
            <a:tailEnd/>
          </a:ln>
        </p:spPr>
        <p:txBody>
          <a:bodyPr wrap="none"/>
          <a:lstStyle/>
          <a:p>
            <a:endParaRPr lang="en-CA"/>
          </a:p>
        </p:txBody>
      </p:sp>
      <p:sp>
        <p:nvSpPr>
          <p:cNvPr id="57347" name="Content Placeholder 3"/>
          <p:cNvSpPr>
            <a:spLocks noGrp="1"/>
          </p:cNvSpPr>
          <p:nvPr>
            <p:ph idx="13"/>
          </p:nvPr>
        </p:nvSpPr>
        <p:spPr/>
        <p:txBody>
          <a:bodyPr/>
          <a:lstStyle/>
          <a:p>
            <a:r>
              <a:rPr lang="en-CA" smtClean="0">
                <a:latin typeface="Arial" charset="0"/>
                <a:cs typeface="Arial" charset="0"/>
              </a:rPr>
              <a:t>4</a:t>
            </a:r>
          </a:p>
        </p:txBody>
      </p:sp>
      <p:sp>
        <p:nvSpPr>
          <p:cNvPr id="57348" name="Slide Number Placeholder 4"/>
          <p:cNvSpPr>
            <a:spLocks noGrp="1"/>
          </p:cNvSpPr>
          <p:nvPr>
            <p:ph type="sldNum" sz="quarter" idx="14"/>
          </p:nvPr>
        </p:nvSpPr>
        <p:spPr>
          <a:noFill/>
        </p:spPr>
        <p:txBody>
          <a:bodyPr/>
          <a:lstStyle/>
          <a:p>
            <a:fld id="{BC070526-4576-4726-802D-7A60EFD18730}" type="slidenum">
              <a:rPr lang="en-US" smtClean="0"/>
              <a:pPr/>
              <a:t>48</a:t>
            </a:fld>
            <a:endParaRPr lang="en-US" smtClean="0"/>
          </a:p>
        </p:txBody>
      </p:sp>
      <p:sp>
        <p:nvSpPr>
          <p:cNvPr id="6" name="Footer Placeholder 5"/>
          <p:cNvSpPr>
            <a:spLocks noGrp="1"/>
          </p:cNvSpPr>
          <p:nvPr>
            <p:ph type="ftr" sz="quarter" idx="15"/>
          </p:nvPr>
        </p:nvSpPr>
        <p:spPr/>
        <p:txBody>
          <a:bodyPr/>
          <a:lstStyle/>
          <a:p>
            <a:pPr>
              <a:defRPr/>
            </a:pPr>
            <a:r>
              <a:rPr lang="en-US" smtClean="0"/>
              <a:t>Copyright John Wiley &amp; Sons Canada, Ltd.</a:t>
            </a:r>
            <a:endParaRPr lang="en-US"/>
          </a:p>
        </p:txBody>
      </p:sp>
      <p:pic>
        <p:nvPicPr>
          <p:cNvPr id="57350" name="Picture 7" descr="Ch4_1b.jpg"/>
          <p:cNvPicPr>
            <a:picLocks noChangeAspect="1"/>
          </p:cNvPicPr>
          <p:nvPr/>
        </p:nvPicPr>
        <p:blipFill>
          <a:blip r:embed="rId2" cstate="print"/>
          <a:srcRect/>
          <a:stretch>
            <a:fillRect/>
          </a:stretch>
        </p:blipFill>
        <p:spPr bwMode="auto">
          <a:xfrm>
            <a:off x="609600" y="1676400"/>
            <a:ext cx="8582025" cy="5019675"/>
          </a:xfrm>
          <a:prstGeom prst="rect">
            <a:avLst/>
          </a:prstGeom>
          <a:noFill/>
          <a:ln w="9525">
            <a:noFill/>
            <a:miter lim="800000"/>
            <a:headEnd/>
            <a:tailEnd/>
          </a:ln>
        </p:spPr>
      </p:pic>
      <p:sp>
        <p:nvSpPr>
          <p:cNvPr id="57351" name="Rectangle 7"/>
          <p:cNvSpPr>
            <a:spLocks noChangeArrowheads="1"/>
          </p:cNvSpPr>
          <p:nvPr/>
        </p:nvSpPr>
        <p:spPr bwMode="auto">
          <a:xfrm>
            <a:off x="1524000" y="152400"/>
            <a:ext cx="7848600" cy="1328738"/>
          </a:xfrm>
          <a:prstGeom prst="rect">
            <a:avLst/>
          </a:prstGeom>
          <a:noFill/>
          <a:ln w="9525">
            <a:noFill/>
            <a:miter lim="800000"/>
            <a:headEnd/>
            <a:tailEnd/>
          </a:ln>
        </p:spPr>
        <p:txBody>
          <a:bodyPr lIns="96661" tIns="48331" rIns="96661" bIns="48331" anchor="b">
            <a:spAutoFit/>
          </a:bodyPr>
          <a:lstStyle/>
          <a:p>
            <a:pPr algn="ctr" defTabSz="966788" eaLnBrk="1" hangingPunct="1"/>
            <a:r>
              <a:rPr lang="en-US" sz="4000">
                <a:solidFill>
                  <a:schemeClr val="bg1"/>
                </a:solidFill>
                <a:cs typeface="Arial" charset="0"/>
              </a:rPr>
              <a:t>The Production Cost Report</a:t>
            </a:r>
          </a:p>
          <a:p>
            <a:pPr algn="ctr" defTabSz="966788" eaLnBrk="1" hangingPunct="1"/>
            <a:r>
              <a:rPr lang="en-US" sz="4000">
                <a:solidFill>
                  <a:srgbClr val="FF0000"/>
                </a:solidFill>
                <a:cs typeface="Arial" charset="0"/>
              </a:rPr>
              <a:t>Continued</a:t>
            </a:r>
            <a:endParaRPr lang="en-US" sz="4000">
              <a:solidFill>
                <a:schemeClr val="bg1"/>
              </a:solidFill>
              <a:cs typeface="Arial" charset="0"/>
            </a:endParaRPr>
          </a:p>
        </p:txBody>
      </p:sp>
      <p:sp>
        <p:nvSpPr>
          <p:cNvPr id="9" name="TextBox 8"/>
          <p:cNvSpPr txBox="1"/>
          <p:nvPr/>
        </p:nvSpPr>
        <p:spPr>
          <a:xfrm>
            <a:off x="685800" y="1676400"/>
            <a:ext cx="1752600" cy="338138"/>
          </a:xfrm>
          <a:prstGeom prst="rect">
            <a:avLst/>
          </a:prstGeom>
          <a:noFill/>
        </p:spPr>
        <p:txBody>
          <a:bodyPr>
            <a:spAutoFit/>
          </a:bodyPr>
          <a:lstStyle/>
          <a:p>
            <a:pPr>
              <a:defRPr/>
            </a:pPr>
            <a:r>
              <a:rPr lang="en-CA" sz="1600" b="1" u="sng" dirty="0">
                <a:solidFill>
                  <a:schemeClr val="accent2">
                    <a:lumMod val="50000"/>
                  </a:schemeClr>
                </a:solidFill>
                <a:latin typeface="Cambria" pitchFamily="18" charset="0"/>
              </a:rPr>
              <a:t>Continued</a:t>
            </a:r>
            <a:r>
              <a:rPr lang="en-CA" sz="1600" b="1" dirty="0">
                <a:solidFill>
                  <a:schemeClr val="accent2">
                    <a:lumMod val="50000"/>
                  </a:schemeClr>
                </a:solidFill>
                <a:latin typeface="Cambria" pitchFamily="18" charset="0"/>
              </a:rPr>
              <a:t> – </a:t>
            </a:r>
          </a:p>
        </p:txBody>
      </p:sp>
    </p:spTree>
  </p:cSld>
  <p:clrMapOvr>
    <a:masterClrMapping/>
  </p:clrMapOvr>
  <p:transition>
    <p:wipe dir="d"/>
  </p:transitio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r>
              <a:rPr lang="en-CA" kern="1200" dirty="0" smtClean="0">
                <a:ea typeface="+mn-ea"/>
              </a:rPr>
              <a:t>Calculate Equivalent Units For A Sequential Process Setting</a:t>
            </a:r>
            <a:endParaRPr lang="en-CA" kern="1200" dirty="0">
              <a:ea typeface="+mn-ea"/>
            </a:endParaRPr>
          </a:p>
        </p:txBody>
      </p:sp>
      <p:sp>
        <p:nvSpPr>
          <p:cNvPr id="58371" name="Content Placeholder 2"/>
          <p:cNvSpPr>
            <a:spLocks noGrp="1"/>
          </p:cNvSpPr>
          <p:nvPr>
            <p:ph idx="1"/>
          </p:nvPr>
        </p:nvSpPr>
        <p:spPr>
          <a:xfrm>
            <a:off x="304800" y="1905000"/>
            <a:ext cx="9067800" cy="4629150"/>
          </a:xfrm>
        </p:spPr>
        <p:txBody>
          <a:bodyPr/>
          <a:lstStyle/>
          <a:p>
            <a:pPr eaLnBrk="1" hangingPunct="1">
              <a:buClr>
                <a:srgbClr val="C00000"/>
              </a:buClr>
            </a:pPr>
            <a:r>
              <a:rPr lang="en-CA" sz="2800" smtClean="0"/>
              <a:t>A sequential process where goods are transferred from one department to another requires an additional cost component called transferred in.</a:t>
            </a:r>
          </a:p>
          <a:p>
            <a:pPr eaLnBrk="1" hangingPunct="1">
              <a:buClr>
                <a:srgbClr val="C00000"/>
              </a:buClr>
            </a:pPr>
            <a:r>
              <a:rPr lang="en-CA" sz="2800" smtClean="0"/>
              <a:t>Features of this cost component:</a:t>
            </a:r>
          </a:p>
          <a:p>
            <a:pPr lvl="1" eaLnBrk="1" hangingPunct="1">
              <a:buClr>
                <a:srgbClr val="C00000"/>
              </a:buClr>
              <a:buSzPct val="80000"/>
              <a:buFont typeface="Arial" charset="0"/>
              <a:buChar char="•"/>
            </a:pPr>
            <a:r>
              <a:rPr lang="en-CA" sz="2400" smtClean="0">
                <a:latin typeface="Cambria" pitchFamily="18" charset="0"/>
              </a:rPr>
              <a:t>Percentage of completion factor of 100%</a:t>
            </a:r>
          </a:p>
          <a:p>
            <a:pPr lvl="1" eaLnBrk="1" hangingPunct="1">
              <a:buClr>
                <a:srgbClr val="C00000"/>
              </a:buClr>
              <a:buSzPct val="80000"/>
              <a:buFont typeface="Arial" charset="0"/>
              <a:buChar char="•"/>
            </a:pPr>
            <a:r>
              <a:rPr lang="en-CA" sz="2400" smtClean="0">
                <a:latin typeface="Cambria" pitchFamily="18" charset="0"/>
              </a:rPr>
              <a:t>Treated the same way as any other cost component in the calculation of equivalent units of production and the cost per equivalent unit of production</a:t>
            </a:r>
          </a:p>
          <a:p>
            <a:pPr eaLnBrk="1" hangingPunct="1">
              <a:buClr>
                <a:srgbClr val="C00000"/>
              </a:buClr>
            </a:pPr>
            <a:endParaRPr lang="en-CA" sz="2800" smtClean="0"/>
          </a:p>
        </p:txBody>
      </p:sp>
      <p:sp>
        <p:nvSpPr>
          <p:cNvPr id="58372" name="Content Placeholder 3"/>
          <p:cNvSpPr>
            <a:spLocks noGrp="1"/>
          </p:cNvSpPr>
          <p:nvPr>
            <p:ph idx="13"/>
          </p:nvPr>
        </p:nvSpPr>
        <p:spPr/>
        <p:txBody>
          <a:bodyPr/>
          <a:lstStyle/>
          <a:p>
            <a:r>
              <a:rPr lang="en-US" smtClean="0">
                <a:latin typeface="Arial" charset="0"/>
                <a:cs typeface="Arial" charset="0"/>
              </a:rPr>
              <a:t>4</a:t>
            </a:r>
          </a:p>
        </p:txBody>
      </p:sp>
      <p:sp>
        <p:nvSpPr>
          <p:cNvPr id="58373" name="Slide Number Placeholder 4"/>
          <p:cNvSpPr>
            <a:spLocks noGrp="1"/>
          </p:cNvSpPr>
          <p:nvPr>
            <p:ph type="sldNum" sz="quarter" idx="14"/>
          </p:nvPr>
        </p:nvSpPr>
        <p:spPr>
          <a:noFill/>
        </p:spPr>
        <p:txBody>
          <a:bodyPr/>
          <a:lstStyle/>
          <a:p>
            <a:fld id="{D5180E85-6D1C-4F13-BC2D-5087EFA285AE}" type="slidenum">
              <a:rPr lang="en-US" smtClean="0"/>
              <a:pPr/>
              <a:t>49</a:t>
            </a:fld>
            <a:endParaRPr lang="en-US" smtClean="0"/>
          </a:p>
        </p:txBody>
      </p:sp>
      <p:sp>
        <p:nvSpPr>
          <p:cNvPr id="6" name="Footer Placeholder 5"/>
          <p:cNvSpPr>
            <a:spLocks noGrp="1"/>
          </p:cNvSpPr>
          <p:nvPr>
            <p:ph type="ftr" sz="quarter" idx="15"/>
          </p:nvPr>
        </p:nvSpPr>
        <p:spPr/>
        <p:txBody>
          <a:bodyPr/>
          <a:lstStyle/>
          <a:p>
            <a:pPr>
              <a:defRPr/>
            </a:pPr>
            <a:r>
              <a:rPr lang="en-US" smtClean="0"/>
              <a:t>Copyright John Wiley &amp; Sons Canada, Ltd.</a:t>
            </a:r>
            <a:endParaRPr lang="en-US"/>
          </a:p>
        </p:txBody>
      </p:sp>
    </p:spTree>
  </p:cSld>
  <p:clrMapOvr>
    <a:masterClrMapping/>
  </p:clrMapOvr>
  <p:transition>
    <p:wipe dir="d"/>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8709" name="Rectangle 5"/>
          <p:cNvSpPr>
            <a:spLocks noChangeArrowheads="1"/>
          </p:cNvSpPr>
          <p:nvPr/>
        </p:nvSpPr>
        <p:spPr bwMode="auto">
          <a:xfrm>
            <a:off x="381000" y="457200"/>
            <a:ext cx="8642350" cy="903288"/>
          </a:xfrm>
          <a:prstGeom prst="rect">
            <a:avLst/>
          </a:prstGeom>
          <a:noFill/>
          <a:ln w="9525">
            <a:noFill/>
            <a:miter lim="800000"/>
            <a:headEnd/>
            <a:tailEnd/>
          </a:ln>
          <a:effectLst/>
        </p:spPr>
        <p:txBody>
          <a:bodyPr lIns="96644" tIns="48322" rIns="96644" bIns="48322" anchor="ctr"/>
          <a:lstStyle/>
          <a:p>
            <a:pPr algn="ctr" eaLnBrk="1" hangingPunct="1">
              <a:defRPr/>
            </a:pPr>
            <a:endParaRPr lang="en-CA" sz="4000">
              <a:solidFill>
                <a:srgbClr val="FF0000"/>
              </a:solidFill>
              <a:effectLst>
                <a:outerShdw blurRad="38100" dist="38100" dir="2700000" algn="tl">
                  <a:srgbClr val="000000"/>
                </a:outerShdw>
              </a:effectLst>
              <a:latin typeface="Times New Roman" pitchFamily="18" charset="0"/>
            </a:endParaRPr>
          </a:p>
        </p:txBody>
      </p:sp>
      <p:sp>
        <p:nvSpPr>
          <p:cNvPr id="59395" name="Rectangle 6"/>
          <p:cNvSpPr>
            <a:spLocks noChangeArrowheads="1"/>
          </p:cNvSpPr>
          <p:nvPr/>
        </p:nvSpPr>
        <p:spPr bwMode="auto">
          <a:xfrm>
            <a:off x="457200" y="1905000"/>
            <a:ext cx="8534400" cy="4648200"/>
          </a:xfrm>
          <a:prstGeom prst="rect">
            <a:avLst/>
          </a:prstGeom>
          <a:noFill/>
          <a:ln w="19050">
            <a:noFill/>
            <a:miter lim="800000"/>
            <a:headEnd/>
            <a:tailEnd/>
          </a:ln>
        </p:spPr>
        <p:txBody>
          <a:bodyPr lIns="96644" tIns="48322" rIns="96644" bIns="48322" anchor="ctr"/>
          <a:lstStyle/>
          <a:p>
            <a:pPr marL="647700" indent="-647700" defTabSz="966788" eaLnBrk="1" hangingPunct="1">
              <a:spcBef>
                <a:spcPct val="20000"/>
              </a:spcBef>
              <a:buClr>
                <a:srgbClr val="FF0000"/>
              </a:buClr>
              <a:buFont typeface="Wingdings" pitchFamily="2" charset="2"/>
              <a:buNone/>
            </a:pPr>
            <a:r>
              <a:rPr lang="en-US" sz="2800">
                <a:solidFill>
                  <a:schemeClr val="bg2"/>
                </a:solidFill>
                <a:latin typeface="Cambria" pitchFamily="18" charset="0"/>
              </a:rPr>
              <a:t>	</a:t>
            </a:r>
            <a:r>
              <a:rPr lang="en-CA" sz="2800"/>
              <a:t>Which is not one of the five steps in a process-costing report?</a:t>
            </a:r>
            <a:endParaRPr lang="en-US" sz="2800">
              <a:latin typeface="Cambria" pitchFamily="18" charset="0"/>
            </a:endParaRPr>
          </a:p>
          <a:p>
            <a:pPr marL="1462088" lvl="2" indent="-495300" defTabSz="966788" eaLnBrk="1" hangingPunct="1">
              <a:spcBef>
                <a:spcPct val="50000"/>
              </a:spcBef>
              <a:buClr>
                <a:srgbClr val="C00000"/>
              </a:buClr>
              <a:buSzPct val="80000"/>
              <a:buFontTx/>
              <a:buAutoNum type="alphaLcPeriod"/>
            </a:pPr>
            <a:r>
              <a:rPr lang="en-CA" sz="2800"/>
              <a:t>Compute equivalent units</a:t>
            </a:r>
          </a:p>
          <a:p>
            <a:pPr marL="1462088" lvl="2" indent="-495300" defTabSz="966788" eaLnBrk="1" hangingPunct="1">
              <a:spcBef>
                <a:spcPct val="50000"/>
              </a:spcBef>
              <a:buClr>
                <a:srgbClr val="C00000"/>
              </a:buClr>
              <a:buSzPct val="80000"/>
              <a:buFontTx/>
              <a:buAutoNum type="alphaLcPeriod"/>
            </a:pPr>
            <a:r>
              <a:rPr lang="en-CA" sz="2800"/>
              <a:t>Allocate costs</a:t>
            </a:r>
          </a:p>
          <a:p>
            <a:pPr marL="1462088" lvl="2" indent="-495300" defTabSz="966788" eaLnBrk="1" hangingPunct="1">
              <a:spcBef>
                <a:spcPct val="50000"/>
              </a:spcBef>
              <a:buClr>
                <a:srgbClr val="C00000"/>
              </a:buClr>
              <a:buSzPct val="80000"/>
              <a:buFontTx/>
              <a:buAutoNum type="alphaLcPeriod"/>
            </a:pPr>
            <a:r>
              <a:rPr lang="en-CA" sz="2800"/>
              <a:t>Calculate the rate per equivalent</a:t>
            </a:r>
          </a:p>
          <a:p>
            <a:pPr marL="1462088" lvl="2" indent="-495300" defTabSz="966788" eaLnBrk="1" hangingPunct="1">
              <a:spcBef>
                <a:spcPct val="50000"/>
              </a:spcBef>
              <a:buClr>
                <a:srgbClr val="C00000"/>
              </a:buClr>
              <a:buSzPct val="80000"/>
              <a:buFontTx/>
              <a:buAutoNum type="alphaLcPeriod"/>
            </a:pPr>
            <a:r>
              <a:rPr lang="en-CA" sz="2800"/>
              <a:t>Collect revenues to allocate</a:t>
            </a:r>
            <a:endParaRPr lang="en-US" sz="2800">
              <a:solidFill>
                <a:srgbClr val="002060"/>
              </a:solidFill>
              <a:latin typeface="Cambria" pitchFamily="18" charset="0"/>
            </a:endParaRPr>
          </a:p>
        </p:txBody>
      </p:sp>
      <p:sp>
        <p:nvSpPr>
          <p:cNvPr id="59396" name="Rectangle 7"/>
          <p:cNvSpPr>
            <a:spLocks noGrp="1" noChangeArrowheads="1"/>
          </p:cNvSpPr>
          <p:nvPr>
            <p:ph type="title"/>
          </p:nvPr>
        </p:nvSpPr>
        <p:spPr>
          <a:xfrm>
            <a:off x="1905000" y="0"/>
            <a:ext cx="5791200" cy="1524000"/>
          </a:xfrm>
        </p:spPr>
        <p:txBody>
          <a:bodyPr lIns="95139" tIns="49472" rIns="95139" bIns="49472" anchorCtr="0"/>
          <a:lstStyle/>
          <a:p>
            <a:pPr eaLnBrk="1" hangingPunct="1"/>
            <a:r>
              <a:rPr lang="en-US" smtClean="0">
                <a:solidFill>
                  <a:srgbClr val="669900"/>
                </a:solidFill>
                <a:latin typeface="Arial" charset="0"/>
                <a:cs typeface="Arial" charset="0"/>
              </a:rPr>
              <a:t>  </a:t>
            </a:r>
            <a:r>
              <a:rPr lang="en-US" smtClean="0">
                <a:latin typeface="Arial" charset="0"/>
                <a:cs typeface="Arial" charset="0"/>
              </a:rPr>
              <a:t>Let’s Review</a:t>
            </a:r>
            <a:endParaRPr lang="en-CA" smtClean="0">
              <a:latin typeface="Arial" charset="0"/>
              <a:cs typeface="Arial" charset="0"/>
            </a:endParaRPr>
          </a:p>
        </p:txBody>
      </p:sp>
      <p:sp>
        <p:nvSpPr>
          <p:cNvPr id="59397" name="Content Placeholder 5"/>
          <p:cNvSpPr>
            <a:spLocks noGrp="1"/>
          </p:cNvSpPr>
          <p:nvPr>
            <p:ph idx="13"/>
          </p:nvPr>
        </p:nvSpPr>
        <p:spPr/>
        <p:txBody>
          <a:bodyPr/>
          <a:lstStyle/>
          <a:p>
            <a:r>
              <a:rPr lang="en-US" smtClean="0">
                <a:latin typeface="Arial" charset="0"/>
                <a:cs typeface="Arial" charset="0"/>
              </a:rPr>
              <a:t>4</a:t>
            </a:r>
          </a:p>
        </p:txBody>
      </p:sp>
      <p:sp>
        <p:nvSpPr>
          <p:cNvPr id="59398" name="Slide Number Placeholder 5"/>
          <p:cNvSpPr>
            <a:spLocks noGrp="1"/>
          </p:cNvSpPr>
          <p:nvPr>
            <p:ph type="sldNum" sz="quarter" idx="14"/>
          </p:nvPr>
        </p:nvSpPr>
        <p:spPr>
          <a:noFill/>
        </p:spPr>
        <p:txBody>
          <a:bodyPr/>
          <a:lstStyle/>
          <a:p>
            <a:fld id="{57DF5777-E194-44E9-BF23-0560C20DB9A5}" type="slidenum">
              <a:rPr lang="en-US" smtClean="0"/>
              <a:pPr/>
              <a:t>50</a:t>
            </a:fld>
            <a:endParaRPr lang="en-US" smtClean="0"/>
          </a:p>
        </p:txBody>
      </p:sp>
      <p:sp>
        <p:nvSpPr>
          <p:cNvPr id="7" name="Footer Placeholder 6"/>
          <p:cNvSpPr>
            <a:spLocks noGrp="1"/>
          </p:cNvSpPr>
          <p:nvPr>
            <p:ph type="ftr" sz="quarter" idx="15"/>
          </p:nvPr>
        </p:nvSpPr>
        <p:spPr/>
        <p:txBody>
          <a:bodyPr/>
          <a:lstStyle/>
          <a:p>
            <a:pPr>
              <a:defRPr/>
            </a:pPr>
            <a:r>
              <a:rPr lang="en-US" smtClean="0"/>
              <a:t>Copyright John Wiley &amp; Sons Canada, Ltd.</a:t>
            </a:r>
            <a:endParaRPr lang="en-US"/>
          </a:p>
        </p:txBody>
      </p:sp>
    </p:spTree>
  </p:cSld>
  <p:clrMapOvr>
    <a:masterClrMapping/>
  </p:clrMapOvr>
  <p:transition>
    <p:wipe dir="d"/>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4"/>
          <p:cNvSpPr>
            <a:spLocks noChangeArrowheads="1"/>
          </p:cNvSpPr>
          <p:nvPr/>
        </p:nvSpPr>
        <p:spPr bwMode="auto">
          <a:xfrm>
            <a:off x="1360488" y="533400"/>
            <a:ext cx="8240712" cy="712788"/>
          </a:xfrm>
          <a:prstGeom prst="rect">
            <a:avLst/>
          </a:prstGeom>
          <a:noFill/>
          <a:ln w="9525">
            <a:noFill/>
            <a:miter lim="800000"/>
            <a:headEnd/>
            <a:tailEnd/>
          </a:ln>
        </p:spPr>
        <p:txBody>
          <a:bodyPr lIns="96661" tIns="48331" rIns="96661" bIns="48331" anchor="b">
            <a:spAutoFit/>
          </a:bodyPr>
          <a:lstStyle/>
          <a:p>
            <a:pPr algn="ctr" defTabSz="966788" eaLnBrk="1" hangingPunct="1"/>
            <a:r>
              <a:rPr lang="en-US" sz="4000">
                <a:solidFill>
                  <a:schemeClr val="bg1"/>
                </a:solidFill>
                <a:cs typeface="Arial" charset="0"/>
              </a:rPr>
              <a:t>Let’s Review:</a:t>
            </a:r>
            <a:r>
              <a:rPr lang="en-US" sz="4000">
                <a:solidFill>
                  <a:srgbClr val="FF0000"/>
                </a:solidFill>
                <a:cs typeface="Arial" charset="0"/>
              </a:rPr>
              <a:t> Solution</a:t>
            </a:r>
            <a:endParaRPr lang="en-CA" sz="4000">
              <a:solidFill>
                <a:srgbClr val="FF0000"/>
              </a:solidFill>
              <a:cs typeface="Arial" charset="0"/>
            </a:endParaRPr>
          </a:p>
        </p:txBody>
      </p:sp>
      <p:sp>
        <p:nvSpPr>
          <p:cNvPr id="60419" name="Rectangle 5"/>
          <p:cNvSpPr>
            <a:spLocks noChangeArrowheads="1"/>
          </p:cNvSpPr>
          <p:nvPr/>
        </p:nvSpPr>
        <p:spPr bwMode="auto">
          <a:xfrm>
            <a:off x="457200" y="1905000"/>
            <a:ext cx="8534400" cy="4724400"/>
          </a:xfrm>
          <a:prstGeom prst="rect">
            <a:avLst/>
          </a:prstGeom>
          <a:noFill/>
          <a:ln w="19050">
            <a:noFill/>
            <a:miter lim="800000"/>
            <a:headEnd/>
            <a:tailEnd/>
          </a:ln>
        </p:spPr>
        <p:txBody>
          <a:bodyPr lIns="96644" tIns="48322" rIns="96644" bIns="48322" anchor="ctr"/>
          <a:lstStyle/>
          <a:p>
            <a:pPr marL="647700" indent="-647700" defTabSz="966788" eaLnBrk="1" hangingPunct="1">
              <a:spcBef>
                <a:spcPct val="20000"/>
              </a:spcBef>
              <a:buClr>
                <a:srgbClr val="FF0000"/>
              </a:buClr>
              <a:buFont typeface="Wingdings" pitchFamily="2" charset="2"/>
              <a:buNone/>
            </a:pPr>
            <a:r>
              <a:rPr lang="en-US" sz="2800">
                <a:solidFill>
                  <a:schemeClr val="bg2"/>
                </a:solidFill>
                <a:latin typeface="Cambria" pitchFamily="18" charset="0"/>
              </a:rPr>
              <a:t>	</a:t>
            </a:r>
            <a:r>
              <a:rPr lang="en-CA" sz="2800"/>
              <a:t>Which is not one of the five steps in a process-costing report?</a:t>
            </a:r>
            <a:endParaRPr lang="en-US" sz="2800">
              <a:latin typeface="Cambria" pitchFamily="18" charset="0"/>
            </a:endParaRPr>
          </a:p>
          <a:p>
            <a:pPr marL="1462088" lvl="2" indent="-495300" defTabSz="966788" eaLnBrk="1" hangingPunct="1">
              <a:spcBef>
                <a:spcPct val="50000"/>
              </a:spcBef>
              <a:buClr>
                <a:srgbClr val="C00000"/>
              </a:buClr>
              <a:buSzPct val="80000"/>
              <a:buFontTx/>
              <a:buAutoNum type="alphaLcPeriod"/>
            </a:pPr>
            <a:r>
              <a:rPr lang="en-CA" sz="2800"/>
              <a:t>Compute equivalent units</a:t>
            </a:r>
          </a:p>
          <a:p>
            <a:pPr marL="1462088" lvl="2" indent="-495300" defTabSz="966788" eaLnBrk="1" hangingPunct="1">
              <a:spcBef>
                <a:spcPct val="50000"/>
              </a:spcBef>
              <a:buClr>
                <a:srgbClr val="C00000"/>
              </a:buClr>
              <a:buSzPct val="80000"/>
              <a:buFontTx/>
              <a:buAutoNum type="alphaLcPeriod"/>
            </a:pPr>
            <a:r>
              <a:rPr lang="en-CA" sz="2800"/>
              <a:t>Allocate costs</a:t>
            </a:r>
          </a:p>
          <a:p>
            <a:pPr marL="1462088" lvl="2" indent="-495300" defTabSz="966788" eaLnBrk="1" hangingPunct="1">
              <a:spcBef>
                <a:spcPct val="50000"/>
              </a:spcBef>
              <a:buClr>
                <a:srgbClr val="C00000"/>
              </a:buClr>
              <a:buSzPct val="80000"/>
              <a:buFontTx/>
              <a:buAutoNum type="alphaLcPeriod"/>
            </a:pPr>
            <a:r>
              <a:rPr lang="en-CA" sz="2800"/>
              <a:t>Calculate the rate per equivalent</a:t>
            </a:r>
          </a:p>
          <a:p>
            <a:pPr marL="1462088" lvl="2" indent="-495300" defTabSz="966788" eaLnBrk="1" hangingPunct="1">
              <a:spcBef>
                <a:spcPct val="50000"/>
              </a:spcBef>
              <a:buClr>
                <a:srgbClr val="C00000"/>
              </a:buClr>
              <a:buSzPct val="80000"/>
              <a:buFontTx/>
              <a:buAutoNum type="alphaLcPeriod"/>
            </a:pPr>
            <a:r>
              <a:rPr lang="en-CA" sz="2800">
                <a:solidFill>
                  <a:srgbClr val="FF0000"/>
                </a:solidFill>
              </a:rPr>
              <a:t>Collect revenues to allocate</a:t>
            </a:r>
            <a:endParaRPr lang="en-US" sz="2800">
              <a:solidFill>
                <a:srgbClr val="FF0000"/>
              </a:solidFill>
              <a:latin typeface="Cambria" pitchFamily="18" charset="0"/>
            </a:endParaRPr>
          </a:p>
        </p:txBody>
      </p:sp>
      <p:sp>
        <p:nvSpPr>
          <p:cNvPr id="60420" name="Content Placeholder 5"/>
          <p:cNvSpPr>
            <a:spLocks noGrp="1"/>
          </p:cNvSpPr>
          <p:nvPr>
            <p:ph idx="13"/>
          </p:nvPr>
        </p:nvSpPr>
        <p:spPr/>
        <p:txBody>
          <a:bodyPr/>
          <a:lstStyle/>
          <a:p>
            <a:r>
              <a:rPr lang="en-US" smtClean="0">
                <a:latin typeface="Arial" charset="0"/>
                <a:cs typeface="Arial" charset="0"/>
              </a:rPr>
              <a:t>4</a:t>
            </a:r>
          </a:p>
        </p:txBody>
      </p:sp>
      <p:sp>
        <p:nvSpPr>
          <p:cNvPr id="60421" name="Slide Number Placeholder 4"/>
          <p:cNvSpPr>
            <a:spLocks noGrp="1"/>
          </p:cNvSpPr>
          <p:nvPr>
            <p:ph type="sldNum" sz="quarter" idx="14"/>
          </p:nvPr>
        </p:nvSpPr>
        <p:spPr>
          <a:noFill/>
        </p:spPr>
        <p:txBody>
          <a:bodyPr/>
          <a:lstStyle/>
          <a:p>
            <a:fld id="{4DDC48AF-4B6A-411B-8988-9830C1D5AD12}" type="slidenum">
              <a:rPr lang="en-US" smtClean="0"/>
              <a:pPr/>
              <a:t>51</a:t>
            </a:fld>
            <a:endParaRPr lang="en-US" smtClean="0"/>
          </a:p>
        </p:txBody>
      </p:sp>
      <p:sp>
        <p:nvSpPr>
          <p:cNvPr id="6" name="Footer Placeholder 5"/>
          <p:cNvSpPr>
            <a:spLocks noGrp="1"/>
          </p:cNvSpPr>
          <p:nvPr>
            <p:ph type="ftr" sz="quarter" idx="15"/>
          </p:nvPr>
        </p:nvSpPr>
        <p:spPr/>
        <p:txBody>
          <a:bodyPr/>
          <a:lstStyle/>
          <a:p>
            <a:pPr>
              <a:defRPr/>
            </a:pPr>
            <a:r>
              <a:rPr lang="en-US" smtClean="0"/>
              <a:t>Copyright John Wiley &amp; Sons Canada, Ltd.</a:t>
            </a:r>
            <a:endParaRPr lang="en-US"/>
          </a:p>
        </p:txBody>
      </p:sp>
    </p:spTree>
  </p:cSld>
  <p:clrMapOvr>
    <a:masterClrMapping/>
  </p:clrMapOvr>
  <p:transition>
    <p:wipe dir="d"/>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Title 1"/>
          <p:cNvSpPr>
            <a:spLocks noGrp="1"/>
          </p:cNvSpPr>
          <p:nvPr>
            <p:ph type="title"/>
          </p:nvPr>
        </p:nvSpPr>
        <p:spPr>
          <a:xfrm>
            <a:off x="1905000" y="0"/>
            <a:ext cx="7391400" cy="1524000"/>
          </a:xfrm>
        </p:spPr>
        <p:txBody>
          <a:bodyPr/>
          <a:lstStyle/>
          <a:p>
            <a:r>
              <a:rPr lang="en-US" sz="3200" smtClean="0">
                <a:latin typeface="Calibri" pitchFamily="34" charset="0"/>
                <a:cs typeface="Arial" charset="0"/>
              </a:rPr>
              <a:t>Appendix 4A   </a:t>
            </a:r>
            <a:br>
              <a:rPr lang="en-US" sz="3200" smtClean="0">
                <a:latin typeface="Calibri" pitchFamily="34" charset="0"/>
                <a:cs typeface="Arial" charset="0"/>
              </a:rPr>
            </a:br>
            <a:r>
              <a:rPr lang="en-US" sz="3200" smtClean="0">
                <a:latin typeface="Calibri" pitchFamily="34" charset="0"/>
                <a:cs typeface="Arial" charset="0"/>
              </a:rPr>
              <a:t>Production Cost Report: </a:t>
            </a:r>
            <a:br>
              <a:rPr lang="en-US" sz="3200" smtClean="0">
                <a:latin typeface="Calibri" pitchFamily="34" charset="0"/>
                <a:cs typeface="Arial" charset="0"/>
              </a:rPr>
            </a:br>
            <a:r>
              <a:rPr lang="en-US" sz="3200" smtClean="0">
                <a:latin typeface="Calibri" pitchFamily="34" charset="0"/>
                <a:cs typeface="Arial" charset="0"/>
              </a:rPr>
              <a:t>FIFO Method</a:t>
            </a:r>
            <a:endParaRPr lang="en-CA" sz="3200" smtClean="0">
              <a:latin typeface="Arial" charset="0"/>
              <a:cs typeface="Arial" charset="0"/>
            </a:endParaRPr>
          </a:p>
        </p:txBody>
      </p:sp>
      <p:sp>
        <p:nvSpPr>
          <p:cNvPr id="3" name="Content Placeholder 2"/>
          <p:cNvSpPr>
            <a:spLocks noGrp="1"/>
          </p:cNvSpPr>
          <p:nvPr>
            <p:ph idx="1"/>
          </p:nvPr>
        </p:nvSpPr>
        <p:spPr>
          <a:xfrm>
            <a:off x="304800" y="1905000"/>
            <a:ext cx="9067800" cy="4629150"/>
          </a:xfrm>
        </p:spPr>
        <p:txBody>
          <a:bodyPr/>
          <a:lstStyle/>
          <a:p>
            <a:pPr algn="ctr">
              <a:buFont typeface="Wingdings" pitchFamily="2" charset="2"/>
              <a:buNone/>
              <a:defRPr/>
            </a:pPr>
            <a:r>
              <a:rPr lang="en-US" sz="3600" dirty="0" smtClean="0">
                <a:solidFill>
                  <a:srgbClr val="669900"/>
                </a:solidFill>
                <a:effectLst>
                  <a:outerShdw blurRad="38100" dist="38100" dir="2700000" algn="tl">
                    <a:srgbClr val="000000"/>
                  </a:outerShdw>
                </a:effectLst>
                <a:latin typeface="Calibri" pitchFamily="34" charset="0"/>
              </a:rPr>
              <a:t>Study Objective</a:t>
            </a:r>
          </a:p>
          <a:p>
            <a:pPr algn="ctr">
              <a:buFont typeface="Wingdings" pitchFamily="2" charset="2"/>
              <a:buNone/>
              <a:defRPr/>
            </a:pPr>
            <a:endParaRPr lang="en-US" sz="3600" dirty="0" smtClean="0">
              <a:solidFill>
                <a:srgbClr val="669900"/>
              </a:solidFill>
              <a:effectLst>
                <a:outerShdw blurRad="38100" dist="38100" dir="2700000" algn="tl">
                  <a:srgbClr val="000000"/>
                </a:outerShdw>
              </a:effectLst>
              <a:latin typeface="Calibri" pitchFamily="34" charset="0"/>
            </a:endParaRPr>
          </a:p>
          <a:p>
            <a:pPr algn="ctr">
              <a:defRPr/>
            </a:pPr>
            <a:r>
              <a:rPr lang="en-US" sz="3600" dirty="0" smtClean="0">
                <a:latin typeface="Calibri" pitchFamily="34" charset="0"/>
              </a:rPr>
              <a:t>Calculate equivalent units using the FIFO method</a:t>
            </a:r>
            <a:endParaRPr lang="en-US" sz="3600" dirty="0" smtClean="0">
              <a:solidFill>
                <a:srgbClr val="669900"/>
              </a:solidFill>
              <a:effectLst>
                <a:outerShdw blurRad="38100" dist="38100" dir="2700000" algn="tl">
                  <a:srgbClr val="000000"/>
                </a:outerShdw>
              </a:effectLst>
              <a:latin typeface="Calibri" pitchFamily="34" charset="0"/>
            </a:endParaRPr>
          </a:p>
          <a:p>
            <a:pPr>
              <a:defRPr/>
            </a:pPr>
            <a:endParaRPr lang="en-CA" dirty="0"/>
          </a:p>
        </p:txBody>
      </p:sp>
      <p:sp>
        <p:nvSpPr>
          <p:cNvPr id="61444" name="Content Placeholder 3"/>
          <p:cNvSpPr>
            <a:spLocks noGrp="1"/>
          </p:cNvSpPr>
          <p:nvPr>
            <p:ph idx="13"/>
          </p:nvPr>
        </p:nvSpPr>
        <p:spPr/>
        <p:txBody>
          <a:bodyPr/>
          <a:lstStyle/>
          <a:p>
            <a:endParaRPr lang="en-CA" smtClean="0">
              <a:latin typeface="Arial" charset="0"/>
              <a:cs typeface="Arial" charset="0"/>
            </a:endParaRPr>
          </a:p>
        </p:txBody>
      </p:sp>
      <p:sp>
        <p:nvSpPr>
          <p:cNvPr id="61445" name="Slide Number Placeholder 4"/>
          <p:cNvSpPr>
            <a:spLocks noGrp="1"/>
          </p:cNvSpPr>
          <p:nvPr>
            <p:ph type="sldNum" sz="quarter" idx="14"/>
          </p:nvPr>
        </p:nvSpPr>
        <p:spPr>
          <a:noFill/>
        </p:spPr>
        <p:txBody>
          <a:bodyPr/>
          <a:lstStyle/>
          <a:p>
            <a:fld id="{06786C0B-0305-49F5-A736-B48C1453999F}" type="slidenum">
              <a:rPr lang="en-US" smtClean="0"/>
              <a:pPr/>
              <a:t>52</a:t>
            </a:fld>
            <a:endParaRPr lang="en-US" smtClean="0"/>
          </a:p>
        </p:txBody>
      </p:sp>
      <p:sp>
        <p:nvSpPr>
          <p:cNvPr id="6" name="Footer Placeholder 5"/>
          <p:cNvSpPr>
            <a:spLocks noGrp="1"/>
          </p:cNvSpPr>
          <p:nvPr>
            <p:ph type="ftr" sz="quarter" idx="15"/>
          </p:nvPr>
        </p:nvSpPr>
        <p:spPr/>
        <p:txBody>
          <a:bodyPr/>
          <a:lstStyle/>
          <a:p>
            <a:pPr>
              <a:defRPr/>
            </a:pPr>
            <a:r>
              <a:rPr lang="en-US" smtClean="0"/>
              <a:t>Copyright John Wiley &amp; Sons Canada, Ltd.</a:t>
            </a:r>
            <a:endParaRPr lang="en-US"/>
          </a:p>
        </p:txBody>
      </p:sp>
    </p:spTree>
  </p:cSld>
  <p:clrMapOvr>
    <a:masterClrMapping/>
  </p:clrMapOvr>
  <p:transition>
    <p:wipe dir="d"/>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3000" y="0"/>
            <a:ext cx="8229600" cy="1524000"/>
          </a:xfrm>
        </p:spPr>
        <p:txBody>
          <a:bodyPr/>
          <a:lstStyle/>
          <a:p>
            <a:pPr>
              <a:defRPr/>
            </a:pPr>
            <a:r>
              <a:rPr lang="en-US" dirty="0" smtClean="0">
                <a:effectLst>
                  <a:outerShdw blurRad="38100" dist="38100" dir="2700000" algn="tl">
                    <a:srgbClr val="000000"/>
                  </a:outerShdw>
                </a:effectLst>
                <a:latin typeface="Calibri" pitchFamily="34" charset="0"/>
              </a:rPr>
              <a:t>Equivalent Units</a:t>
            </a:r>
            <a:br>
              <a:rPr lang="en-US" dirty="0" smtClean="0">
                <a:effectLst>
                  <a:outerShdw blurRad="38100" dist="38100" dir="2700000" algn="tl">
                    <a:srgbClr val="000000"/>
                  </a:outerShdw>
                </a:effectLst>
                <a:latin typeface="Calibri" pitchFamily="34" charset="0"/>
              </a:rPr>
            </a:br>
            <a:r>
              <a:rPr lang="en-US" sz="3200" dirty="0" smtClean="0">
                <a:effectLst>
                  <a:outerShdw blurRad="38100" dist="38100" dir="2700000" algn="tl">
                    <a:srgbClr val="000000"/>
                  </a:outerShdw>
                </a:effectLst>
                <a:latin typeface="Calibri" pitchFamily="34" charset="0"/>
              </a:rPr>
              <a:t>FIFO Method</a:t>
            </a:r>
            <a:endParaRPr lang="en-CA" dirty="0"/>
          </a:p>
        </p:txBody>
      </p:sp>
      <p:sp>
        <p:nvSpPr>
          <p:cNvPr id="62467" name="Content Placeholder 2"/>
          <p:cNvSpPr>
            <a:spLocks noGrp="1"/>
          </p:cNvSpPr>
          <p:nvPr>
            <p:ph idx="1"/>
          </p:nvPr>
        </p:nvSpPr>
        <p:spPr>
          <a:xfrm>
            <a:off x="228600" y="1600200"/>
            <a:ext cx="9372600" cy="4933950"/>
          </a:xfrm>
        </p:spPr>
        <p:txBody>
          <a:bodyPr/>
          <a:lstStyle/>
          <a:p>
            <a:pPr eaLnBrk="1" hangingPunct="1">
              <a:spcBef>
                <a:spcPct val="20000"/>
              </a:spcBef>
              <a:spcAft>
                <a:spcPts val="500"/>
              </a:spcAft>
              <a:buClr>
                <a:srgbClr val="C00000"/>
              </a:buClr>
            </a:pPr>
            <a:r>
              <a:rPr lang="en-US" sz="2800" smtClean="0">
                <a:latin typeface="Calibri" pitchFamily="34" charset="0"/>
              </a:rPr>
              <a:t>Calculates equivalent units on a first-in, first-out basis</a:t>
            </a:r>
          </a:p>
          <a:p>
            <a:pPr eaLnBrk="1" hangingPunct="1">
              <a:spcBef>
                <a:spcPct val="20000"/>
              </a:spcBef>
              <a:spcAft>
                <a:spcPts val="500"/>
              </a:spcAft>
              <a:buClr>
                <a:srgbClr val="C00000"/>
              </a:buClr>
            </a:pPr>
            <a:r>
              <a:rPr lang="en-US" sz="2800" smtClean="0">
                <a:latin typeface="Calibri" pitchFamily="34" charset="0"/>
              </a:rPr>
              <a:t>Corresponds to actual physical flow of goods</a:t>
            </a:r>
          </a:p>
          <a:p>
            <a:pPr eaLnBrk="1" hangingPunct="1">
              <a:spcBef>
                <a:spcPct val="20000"/>
              </a:spcBef>
              <a:spcAft>
                <a:spcPts val="500"/>
              </a:spcAft>
              <a:buClr>
                <a:srgbClr val="C00000"/>
              </a:buClr>
            </a:pPr>
            <a:r>
              <a:rPr lang="en-US" sz="2800" smtClean="0">
                <a:latin typeface="Calibri" pitchFamily="34" charset="0"/>
              </a:rPr>
              <a:t>Assumes that beginning work in process is completed before new work is started</a:t>
            </a:r>
          </a:p>
          <a:p>
            <a:pPr eaLnBrk="1" hangingPunct="1">
              <a:spcBef>
                <a:spcPct val="20000"/>
              </a:spcBef>
              <a:spcAft>
                <a:spcPts val="500"/>
              </a:spcAft>
              <a:buClr>
                <a:srgbClr val="C00000"/>
              </a:buClr>
            </a:pPr>
            <a:r>
              <a:rPr lang="en-US" sz="2800" smtClean="0">
                <a:solidFill>
                  <a:srgbClr val="C00000"/>
                </a:solidFill>
                <a:latin typeface="Calibri" pitchFamily="34" charset="0"/>
              </a:rPr>
              <a:t>Sum</a:t>
            </a:r>
            <a:r>
              <a:rPr lang="en-US" sz="2800" smtClean="0">
                <a:latin typeface="Calibri" pitchFamily="34" charset="0"/>
              </a:rPr>
              <a:t> of work performed to:</a:t>
            </a:r>
          </a:p>
          <a:p>
            <a:pPr lvl="1" eaLnBrk="1" hangingPunct="1">
              <a:spcBef>
                <a:spcPct val="20000"/>
              </a:spcBef>
              <a:spcAft>
                <a:spcPts val="500"/>
              </a:spcAft>
              <a:buClr>
                <a:srgbClr val="C00000"/>
              </a:buClr>
              <a:buSzPct val="80000"/>
              <a:buFont typeface="Arial" charset="0"/>
              <a:buChar char="•"/>
            </a:pPr>
            <a:r>
              <a:rPr lang="en-US" smtClean="0"/>
              <a:t>Finish beginning work in process </a:t>
            </a:r>
          </a:p>
          <a:p>
            <a:pPr lvl="1" eaLnBrk="1" hangingPunct="1">
              <a:spcBef>
                <a:spcPct val="20000"/>
              </a:spcBef>
              <a:spcAft>
                <a:spcPts val="500"/>
              </a:spcAft>
              <a:buClr>
                <a:srgbClr val="C00000"/>
              </a:buClr>
              <a:buSzPct val="80000"/>
              <a:buFont typeface="Arial" charset="0"/>
              <a:buChar char="•"/>
            </a:pPr>
            <a:r>
              <a:rPr lang="en-US" smtClean="0"/>
              <a:t>Complete units started during the period, called </a:t>
            </a:r>
            <a:r>
              <a:rPr lang="en-US" smtClean="0">
                <a:solidFill>
                  <a:srgbClr val="C00000"/>
                </a:solidFill>
              </a:rPr>
              <a:t>units started and completed</a:t>
            </a:r>
          </a:p>
          <a:p>
            <a:pPr lvl="1" eaLnBrk="1" hangingPunct="1">
              <a:spcBef>
                <a:spcPct val="20000"/>
              </a:spcBef>
              <a:spcAft>
                <a:spcPts val="500"/>
              </a:spcAft>
              <a:buClr>
                <a:srgbClr val="C00000"/>
              </a:buClr>
              <a:buSzPct val="80000"/>
              <a:buFont typeface="Arial" charset="0"/>
              <a:buChar char="•"/>
            </a:pPr>
            <a:r>
              <a:rPr lang="en-US" smtClean="0"/>
              <a:t>Start, but only partially complete, ending work in process</a:t>
            </a:r>
          </a:p>
          <a:p>
            <a:endParaRPr lang="en-CA" smtClean="0"/>
          </a:p>
        </p:txBody>
      </p:sp>
      <p:sp>
        <p:nvSpPr>
          <p:cNvPr id="62468" name="Content Placeholder 6"/>
          <p:cNvSpPr>
            <a:spLocks noGrp="1"/>
          </p:cNvSpPr>
          <p:nvPr>
            <p:ph idx="13"/>
          </p:nvPr>
        </p:nvSpPr>
        <p:spPr/>
        <p:txBody>
          <a:bodyPr/>
          <a:lstStyle/>
          <a:p>
            <a:endParaRPr lang="en-CA" smtClean="0">
              <a:latin typeface="Arial" charset="0"/>
              <a:cs typeface="Arial" charset="0"/>
            </a:endParaRPr>
          </a:p>
        </p:txBody>
      </p:sp>
      <p:sp>
        <p:nvSpPr>
          <p:cNvPr id="62469" name="Slide Number Placeholder 4"/>
          <p:cNvSpPr>
            <a:spLocks noGrp="1"/>
          </p:cNvSpPr>
          <p:nvPr>
            <p:ph type="sldNum" sz="quarter" idx="14"/>
          </p:nvPr>
        </p:nvSpPr>
        <p:spPr>
          <a:noFill/>
        </p:spPr>
        <p:txBody>
          <a:bodyPr/>
          <a:lstStyle/>
          <a:p>
            <a:fld id="{6FBB1F26-881A-42A0-8DB5-A7F11C5F97BE}" type="slidenum">
              <a:rPr lang="en-US" smtClean="0"/>
              <a:pPr/>
              <a:t>53</a:t>
            </a:fld>
            <a:endParaRPr lang="en-US" smtClean="0"/>
          </a:p>
        </p:txBody>
      </p:sp>
      <p:sp>
        <p:nvSpPr>
          <p:cNvPr id="6" name="Footer Placeholder 5"/>
          <p:cNvSpPr>
            <a:spLocks noGrp="1"/>
          </p:cNvSpPr>
          <p:nvPr>
            <p:ph type="ftr" sz="quarter" idx="15"/>
          </p:nvPr>
        </p:nvSpPr>
        <p:spPr/>
        <p:txBody>
          <a:bodyPr/>
          <a:lstStyle/>
          <a:p>
            <a:pPr>
              <a:defRPr/>
            </a:pPr>
            <a:r>
              <a:rPr lang="en-US" smtClean="0"/>
              <a:t>Copyright John Wiley &amp; Sons Canada, Ltd.</a:t>
            </a:r>
            <a:endParaRPr lang="en-US"/>
          </a:p>
        </p:txBody>
      </p:sp>
    </p:spTree>
  </p:cSld>
  <p:clrMapOvr>
    <a:masterClrMapping/>
  </p:clrMapOvr>
  <p:transition>
    <p:wipe dir="d"/>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7383" name="Rectangle 7"/>
          <p:cNvSpPr>
            <a:spLocks noChangeArrowheads="1"/>
          </p:cNvSpPr>
          <p:nvPr/>
        </p:nvSpPr>
        <p:spPr bwMode="auto">
          <a:xfrm>
            <a:off x="457200" y="276225"/>
            <a:ext cx="8642350" cy="1204913"/>
          </a:xfrm>
          <a:prstGeom prst="rect">
            <a:avLst/>
          </a:prstGeom>
          <a:noFill/>
          <a:ln w="9525" algn="ctr">
            <a:noFill/>
            <a:miter lim="800000"/>
            <a:headEnd/>
            <a:tailEnd/>
          </a:ln>
          <a:effectLst/>
        </p:spPr>
        <p:txBody>
          <a:bodyPr lIns="96661" tIns="48331" rIns="96661" bIns="48331" anchor="b">
            <a:spAutoFit/>
          </a:bodyPr>
          <a:lstStyle/>
          <a:p>
            <a:pPr algn="ctr" defTabSz="966788" eaLnBrk="1" hangingPunct="1">
              <a:defRPr/>
            </a:pPr>
            <a:r>
              <a:rPr lang="en-US" sz="4000" dirty="0">
                <a:solidFill>
                  <a:schemeClr val="bg1"/>
                </a:solidFill>
                <a:effectLst>
                  <a:outerShdw blurRad="38100" dist="38100" dir="2700000" algn="tl">
                    <a:srgbClr val="000000"/>
                  </a:outerShdw>
                </a:effectLst>
                <a:latin typeface="Calibri" pitchFamily="34" charset="0"/>
              </a:rPr>
              <a:t>Equivalent Units</a:t>
            </a:r>
            <a:r>
              <a:rPr lang="en-US" sz="3600" dirty="0">
                <a:solidFill>
                  <a:schemeClr val="bg1"/>
                </a:solidFill>
                <a:effectLst>
                  <a:outerShdw blurRad="38100" dist="38100" dir="2700000" algn="tl">
                    <a:srgbClr val="000000"/>
                  </a:outerShdw>
                </a:effectLst>
                <a:latin typeface="Calibri" pitchFamily="34" charset="0"/>
              </a:rPr>
              <a:t/>
            </a:r>
            <a:br>
              <a:rPr lang="en-US" sz="3600" dirty="0">
                <a:solidFill>
                  <a:schemeClr val="bg1"/>
                </a:solidFill>
                <a:effectLst>
                  <a:outerShdw blurRad="38100" dist="38100" dir="2700000" algn="tl">
                    <a:srgbClr val="000000"/>
                  </a:outerShdw>
                </a:effectLst>
                <a:latin typeface="Calibri" pitchFamily="34" charset="0"/>
              </a:rPr>
            </a:br>
            <a:r>
              <a:rPr lang="en-US" sz="3200" dirty="0">
                <a:solidFill>
                  <a:schemeClr val="bg1"/>
                </a:solidFill>
                <a:effectLst>
                  <a:outerShdw blurRad="38100" dist="38100" dir="2700000" algn="tl">
                    <a:srgbClr val="000000">
                      <a:alpha val="43137"/>
                    </a:srgbClr>
                  </a:outerShdw>
                </a:effectLst>
                <a:latin typeface="Calibri" pitchFamily="34" charset="0"/>
              </a:rPr>
              <a:t>FIFO Method: Comprehensive Example</a:t>
            </a:r>
          </a:p>
        </p:txBody>
      </p:sp>
      <p:sp>
        <p:nvSpPr>
          <p:cNvPr id="63491" name="Rectangle 9"/>
          <p:cNvSpPr>
            <a:spLocks noChangeArrowheads="1"/>
          </p:cNvSpPr>
          <p:nvPr/>
        </p:nvSpPr>
        <p:spPr bwMode="auto">
          <a:xfrm>
            <a:off x="533400" y="1447800"/>
            <a:ext cx="8534400" cy="5160963"/>
          </a:xfrm>
          <a:prstGeom prst="rect">
            <a:avLst/>
          </a:prstGeom>
          <a:noFill/>
          <a:ln w="31750" algn="ctr">
            <a:noFill/>
            <a:miter lim="800000"/>
            <a:headEnd/>
            <a:tailEnd/>
          </a:ln>
        </p:spPr>
        <p:txBody>
          <a:bodyPr lIns="96661" tIns="48331" rIns="96661" bIns="48331" anchor="b">
            <a:spAutoFit/>
          </a:bodyPr>
          <a:lstStyle/>
          <a:p>
            <a:pPr algn="ctr" defTabSz="966788" eaLnBrk="1" hangingPunct="1"/>
            <a:r>
              <a:rPr lang="en-CA" sz="2300" b="1">
                <a:solidFill>
                  <a:srgbClr val="C00000"/>
                </a:solidFill>
                <a:latin typeface="Calibri" pitchFamily="34" charset="0"/>
              </a:rPr>
              <a:t>Mixing Department</a:t>
            </a:r>
          </a:p>
          <a:p>
            <a:pPr defTabSz="966788" eaLnBrk="1" hangingPunct="1"/>
            <a:r>
              <a:rPr lang="en-CA" sz="1700" u="sng">
                <a:solidFill>
                  <a:srgbClr val="C00000"/>
                </a:solidFill>
                <a:latin typeface="Calibri" pitchFamily="34" charset="0"/>
              </a:rPr>
              <a:t>Units</a:t>
            </a:r>
          </a:p>
          <a:p>
            <a:pPr defTabSz="966788" eaLnBrk="1" hangingPunct="1"/>
            <a:r>
              <a:rPr lang="en-CA" sz="1700">
                <a:latin typeface="Calibri" pitchFamily="34" charset="0"/>
              </a:rPr>
              <a:t>Work in process, June 1 					100,000</a:t>
            </a:r>
          </a:p>
          <a:p>
            <a:pPr defTabSz="966788" eaLnBrk="1" hangingPunct="1"/>
            <a:r>
              <a:rPr lang="en-CA" sz="1700">
                <a:latin typeface="Calibri" pitchFamily="34" charset="0"/>
              </a:rPr>
              <a:t>	Direct materials: 100% complete</a:t>
            </a:r>
          </a:p>
          <a:p>
            <a:pPr defTabSz="966788" eaLnBrk="1" hangingPunct="1"/>
            <a:r>
              <a:rPr lang="en-CA" sz="1700">
                <a:latin typeface="Calibri" pitchFamily="34" charset="0"/>
              </a:rPr>
              <a:t>	Conversion costs: 70% complete</a:t>
            </a:r>
          </a:p>
          <a:p>
            <a:pPr defTabSz="966788" eaLnBrk="1" hangingPunct="1"/>
            <a:r>
              <a:rPr lang="en-CA" sz="1700">
                <a:latin typeface="Calibri" pitchFamily="34" charset="0"/>
              </a:rPr>
              <a:t>Units started into production during June 				800,000</a:t>
            </a:r>
          </a:p>
          <a:p>
            <a:pPr defTabSz="966788" eaLnBrk="1" hangingPunct="1"/>
            <a:r>
              <a:rPr lang="en-CA" sz="1700">
                <a:latin typeface="Calibri" pitchFamily="34" charset="0"/>
              </a:rPr>
              <a:t>Units completed and transferred out to Baking Department 		700,000</a:t>
            </a:r>
          </a:p>
          <a:p>
            <a:pPr defTabSz="966788" eaLnBrk="1" hangingPunct="1"/>
            <a:r>
              <a:rPr lang="en-CA" sz="1700">
                <a:latin typeface="Calibri" pitchFamily="34" charset="0"/>
              </a:rPr>
              <a:t>Work in process, June 30 					200,000</a:t>
            </a:r>
          </a:p>
          <a:p>
            <a:pPr defTabSz="966788" eaLnBrk="1" hangingPunct="1"/>
            <a:r>
              <a:rPr lang="en-CA" sz="1700">
                <a:latin typeface="Calibri" pitchFamily="34" charset="0"/>
              </a:rPr>
              <a:t>	Direct materials: 100% complete</a:t>
            </a:r>
          </a:p>
          <a:p>
            <a:pPr defTabSz="966788" eaLnBrk="1" hangingPunct="1"/>
            <a:r>
              <a:rPr lang="en-CA" sz="1700">
                <a:latin typeface="Calibri" pitchFamily="34" charset="0"/>
              </a:rPr>
              <a:t>	Conversion costs: 60% complete</a:t>
            </a:r>
          </a:p>
          <a:p>
            <a:pPr defTabSz="966788" eaLnBrk="1" hangingPunct="1"/>
            <a:r>
              <a:rPr lang="en-CA" sz="1700" u="sng">
                <a:solidFill>
                  <a:srgbClr val="C00000"/>
                </a:solidFill>
                <a:latin typeface="Calibri" pitchFamily="34" charset="0"/>
              </a:rPr>
              <a:t>Costs</a:t>
            </a:r>
          </a:p>
          <a:p>
            <a:pPr defTabSz="966788" eaLnBrk="1" hangingPunct="1"/>
            <a:r>
              <a:rPr lang="en-CA" sz="1700">
                <a:latin typeface="Calibri" pitchFamily="34" charset="0"/>
              </a:rPr>
              <a:t>Work in process, June 1</a:t>
            </a:r>
          </a:p>
          <a:p>
            <a:pPr defTabSz="966788" eaLnBrk="1" hangingPunct="1"/>
            <a:r>
              <a:rPr lang="en-CA" sz="1700">
                <a:latin typeface="Calibri" pitchFamily="34" charset="0"/>
              </a:rPr>
              <a:t>	Direct materials: 100% complete 		  	$50,000</a:t>
            </a:r>
          </a:p>
          <a:p>
            <a:pPr defTabSz="966788" eaLnBrk="1" hangingPunct="1"/>
            <a:r>
              <a:rPr lang="en-CA" sz="1700">
                <a:latin typeface="Calibri" pitchFamily="34" charset="0"/>
              </a:rPr>
              <a:t>	Conversion costs: 70% complete			    	</a:t>
            </a:r>
            <a:r>
              <a:rPr lang="en-CA" sz="1700" u="sng">
                <a:latin typeface="Calibri" pitchFamily="34" charset="0"/>
              </a:rPr>
              <a:t>   35,000</a:t>
            </a:r>
          </a:p>
          <a:p>
            <a:pPr defTabSz="966788" eaLnBrk="1" hangingPunct="1"/>
            <a:r>
              <a:rPr lang="en-CA" sz="1700">
                <a:latin typeface="Calibri" pitchFamily="34" charset="0"/>
              </a:rPr>
              <a:t>Cost of work in process, June 1				  	$85,000</a:t>
            </a:r>
          </a:p>
          <a:p>
            <a:pPr defTabSz="966788" eaLnBrk="1" hangingPunct="1"/>
            <a:r>
              <a:rPr lang="en-CA" sz="1700">
                <a:latin typeface="Calibri" pitchFamily="34" charset="0"/>
              </a:rPr>
              <a:t>Costs incurred during production in June</a:t>
            </a:r>
          </a:p>
          <a:p>
            <a:pPr defTabSz="966788" eaLnBrk="1" hangingPunct="1"/>
            <a:r>
              <a:rPr lang="en-CA" sz="1700">
                <a:latin typeface="Calibri" pitchFamily="34" charset="0"/>
              </a:rPr>
              <a:t>	Direct materials 					$400,000</a:t>
            </a:r>
          </a:p>
          <a:p>
            <a:pPr defTabSz="966788" eaLnBrk="1" hangingPunct="1"/>
            <a:r>
              <a:rPr lang="en-CA" sz="1700">
                <a:latin typeface="Calibri" pitchFamily="34" charset="0"/>
              </a:rPr>
              <a:t>	Conversion costs 					</a:t>
            </a:r>
            <a:r>
              <a:rPr lang="en-CA" sz="1700" u="sng">
                <a:latin typeface="Calibri" pitchFamily="34" charset="0"/>
              </a:rPr>
              <a:t>  170,000</a:t>
            </a:r>
          </a:p>
          <a:p>
            <a:pPr defTabSz="966788" eaLnBrk="1" hangingPunct="1"/>
            <a:r>
              <a:rPr lang="en-CA" sz="1700">
                <a:latin typeface="Calibri" pitchFamily="34" charset="0"/>
              </a:rPr>
              <a:t>Costs incurred in June 					$570,000</a:t>
            </a:r>
          </a:p>
        </p:txBody>
      </p:sp>
      <p:sp>
        <p:nvSpPr>
          <p:cNvPr id="63494" name="Content Placeholder 8"/>
          <p:cNvSpPr>
            <a:spLocks noGrp="1"/>
          </p:cNvSpPr>
          <p:nvPr>
            <p:ph idx="13"/>
          </p:nvPr>
        </p:nvSpPr>
        <p:spPr/>
        <p:txBody>
          <a:bodyPr/>
          <a:lstStyle/>
          <a:p>
            <a:endParaRPr lang="en-CA" smtClean="0">
              <a:latin typeface="Arial" charset="0"/>
              <a:cs typeface="Arial" charset="0"/>
            </a:endParaRPr>
          </a:p>
        </p:txBody>
      </p:sp>
    </p:spTree>
  </p:cSld>
  <p:clrMapOvr>
    <a:masterClrMapping/>
  </p:clrMapOvr>
  <p:transition>
    <p:wipe dir="d"/>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2"/>
          <p:cNvSpPr>
            <a:spLocks noGrp="1" noChangeArrowheads="1"/>
          </p:cNvSpPr>
          <p:nvPr>
            <p:ph type="title"/>
          </p:nvPr>
        </p:nvSpPr>
        <p:spPr>
          <a:xfrm>
            <a:off x="1905000" y="0"/>
            <a:ext cx="7467600" cy="1295400"/>
          </a:xfrm>
        </p:spPr>
        <p:txBody>
          <a:bodyPr lIns="95139" tIns="49472" rIns="95139" bIns="49472" anchorCtr="0"/>
          <a:lstStyle/>
          <a:p>
            <a:pPr eaLnBrk="1" hangingPunct="1"/>
            <a:r>
              <a:rPr lang="en-US" smtClean="0">
                <a:latin typeface="Calibri" pitchFamily="34" charset="0"/>
                <a:cs typeface="Arial" charset="0"/>
              </a:rPr>
              <a:t>Comprehensive Example </a:t>
            </a:r>
            <a:br>
              <a:rPr lang="en-US" smtClean="0">
                <a:latin typeface="Calibri" pitchFamily="34" charset="0"/>
                <a:cs typeface="Arial" charset="0"/>
              </a:rPr>
            </a:br>
            <a:r>
              <a:rPr lang="en-US" sz="3200" smtClean="0">
                <a:latin typeface="Calibri" pitchFamily="34" charset="0"/>
                <a:cs typeface="Arial" charset="0"/>
              </a:rPr>
              <a:t>FIFO Method (Continued)</a:t>
            </a:r>
          </a:p>
        </p:txBody>
      </p:sp>
      <p:pic>
        <p:nvPicPr>
          <p:cNvPr id="64515" name="Picture 14"/>
          <p:cNvPicPr>
            <a:picLocks noGrp="1" noChangeAspect="1" noChangeArrowheads="1"/>
          </p:cNvPicPr>
          <p:nvPr>
            <p:ph idx="1"/>
          </p:nvPr>
        </p:nvPicPr>
        <p:blipFill>
          <a:blip r:embed="rId2" cstate="print"/>
          <a:srcRect/>
          <a:stretch>
            <a:fillRect/>
          </a:stretch>
        </p:blipFill>
        <p:spPr>
          <a:xfrm>
            <a:off x="609600" y="3048000"/>
            <a:ext cx="8305800" cy="3657600"/>
          </a:xfrm>
          <a:noFill/>
        </p:spPr>
      </p:pic>
      <p:pic>
        <p:nvPicPr>
          <p:cNvPr id="64516" name="Picture 4"/>
          <p:cNvPicPr>
            <a:picLocks noGrp="1" noChangeAspect="1" noChangeArrowheads="1"/>
          </p:cNvPicPr>
          <p:nvPr>
            <p:ph idx="13"/>
          </p:nvPr>
        </p:nvPicPr>
        <p:blipFill>
          <a:blip r:embed="rId3"/>
          <a:srcRect/>
          <a:stretch>
            <a:fillRect/>
          </a:stretch>
        </p:blipFill>
        <p:spPr>
          <a:xfrm>
            <a:off x="10039350" y="6853238"/>
            <a:ext cx="38100" cy="9525"/>
          </a:xfrm>
          <a:noFill/>
        </p:spPr>
      </p:pic>
      <p:sp>
        <p:nvSpPr>
          <p:cNvPr id="64517" name="Rectangle 3"/>
          <p:cNvSpPr>
            <a:spLocks noGrp="1" noChangeArrowheads="1"/>
          </p:cNvSpPr>
          <p:nvPr>
            <p:ph type="body" sz="half" idx="4294967295"/>
          </p:nvPr>
        </p:nvSpPr>
        <p:spPr>
          <a:xfrm>
            <a:off x="304800" y="1066800"/>
            <a:ext cx="9296400" cy="1905000"/>
          </a:xfrm>
        </p:spPr>
        <p:txBody>
          <a:bodyPr lIns="0" tIns="0" rIns="0" bIns="0"/>
          <a:lstStyle/>
          <a:p>
            <a:pPr eaLnBrk="1" hangingPunct="1">
              <a:buFont typeface="Wingdings" pitchFamily="2" charset="2"/>
              <a:buNone/>
            </a:pPr>
            <a:endParaRPr lang="en-US" sz="2800" b="1" smtClean="0"/>
          </a:p>
          <a:p>
            <a:pPr eaLnBrk="1" hangingPunct="1">
              <a:buFont typeface="Wingdings" pitchFamily="2" charset="2"/>
              <a:buNone/>
            </a:pPr>
            <a:r>
              <a:rPr lang="en-US" sz="2800" b="1" smtClean="0"/>
              <a:t>Step 1:  Calculate Physical Unit Flow</a:t>
            </a:r>
          </a:p>
          <a:p>
            <a:pPr lvl="1" eaLnBrk="1" hangingPunct="1">
              <a:lnSpc>
                <a:spcPct val="90000"/>
              </a:lnSpc>
              <a:spcBef>
                <a:spcPct val="35000"/>
              </a:spcBef>
              <a:buClr>
                <a:srgbClr val="C00000"/>
              </a:buClr>
              <a:buSzPct val="80000"/>
              <a:buFont typeface="Wingdings" pitchFamily="2" charset="2"/>
              <a:buChar char="Ø"/>
            </a:pPr>
            <a:r>
              <a:rPr lang="en-US" smtClean="0"/>
              <a:t>Reports beginning work in process and units started and completed</a:t>
            </a:r>
          </a:p>
        </p:txBody>
      </p:sp>
    </p:spTree>
  </p:cSld>
  <p:clrMapOvr>
    <a:masterClrMapping/>
  </p:clrMapOvr>
  <p:transition>
    <p:wipe dir="d"/>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3"/>
          <p:cNvSpPr>
            <a:spLocks noGrp="1" noChangeArrowheads="1"/>
          </p:cNvSpPr>
          <p:nvPr>
            <p:ph idx="1"/>
          </p:nvPr>
        </p:nvSpPr>
        <p:spPr>
          <a:xfrm>
            <a:off x="304800" y="1600200"/>
            <a:ext cx="9144000" cy="5715000"/>
          </a:xfrm>
        </p:spPr>
        <p:txBody>
          <a:bodyPr lIns="0" tIns="0" rIns="0" bIns="0"/>
          <a:lstStyle/>
          <a:p>
            <a:pPr eaLnBrk="1" hangingPunct="1">
              <a:lnSpc>
                <a:spcPct val="90000"/>
              </a:lnSpc>
              <a:buFont typeface="Wingdings" pitchFamily="2" charset="2"/>
              <a:buNone/>
              <a:defRPr/>
            </a:pPr>
            <a:r>
              <a:rPr lang="en-US" sz="2800" dirty="0" smtClean="0">
                <a:latin typeface="Calibri" pitchFamily="34" charset="0"/>
              </a:rPr>
              <a:t> </a:t>
            </a:r>
            <a:r>
              <a:rPr lang="en-US" sz="2800" b="1" dirty="0" smtClean="0">
                <a:latin typeface="Calibri" pitchFamily="34" charset="0"/>
              </a:rPr>
              <a:t>Step 2:  Calculate Equivalent Units of Production</a:t>
            </a:r>
          </a:p>
          <a:p>
            <a:pPr marL="549275" indent="-360000" eaLnBrk="1" hangingPunct="1">
              <a:lnSpc>
                <a:spcPct val="90000"/>
              </a:lnSpc>
              <a:spcBef>
                <a:spcPts val="500"/>
              </a:spcBef>
              <a:spcAft>
                <a:spcPts val="500"/>
              </a:spcAft>
              <a:buClr>
                <a:srgbClr val="C00000"/>
              </a:buClr>
              <a:defRPr/>
            </a:pPr>
            <a:r>
              <a:rPr lang="en-US" sz="2800" dirty="0" smtClean="0">
                <a:solidFill>
                  <a:srgbClr val="C00000"/>
                </a:solidFill>
                <a:latin typeface="Calibri" pitchFamily="34" charset="0"/>
              </a:rPr>
              <a:t>Materials:</a:t>
            </a:r>
          </a:p>
          <a:p>
            <a:pPr marL="549275" indent="-360000" eaLnBrk="1" hangingPunct="1">
              <a:lnSpc>
                <a:spcPct val="90000"/>
              </a:lnSpc>
              <a:spcBef>
                <a:spcPts val="500"/>
              </a:spcBef>
              <a:spcAft>
                <a:spcPts val="500"/>
              </a:spcAft>
              <a:buFont typeface="Wingdings" pitchFamily="2" charset="2"/>
              <a:buChar char="ü"/>
              <a:defRPr/>
            </a:pPr>
            <a:r>
              <a:rPr lang="en-US" sz="2800" dirty="0" smtClean="0">
                <a:latin typeface="Calibri" pitchFamily="34" charset="0"/>
              </a:rPr>
              <a:t>Added at beginning of process</a:t>
            </a:r>
          </a:p>
          <a:p>
            <a:pPr marL="549275" indent="-360000" eaLnBrk="1" hangingPunct="1">
              <a:lnSpc>
                <a:spcPct val="90000"/>
              </a:lnSpc>
              <a:spcBef>
                <a:spcPts val="500"/>
              </a:spcBef>
              <a:spcAft>
                <a:spcPts val="500"/>
              </a:spcAft>
              <a:buFont typeface="Wingdings" pitchFamily="2" charset="2"/>
              <a:buChar char="ü"/>
              <a:defRPr/>
            </a:pPr>
            <a:r>
              <a:rPr lang="en-US" sz="2800" dirty="0" smtClean="0">
                <a:latin typeface="Calibri" pitchFamily="34" charset="0"/>
              </a:rPr>
              <a:t>No additional materials cost to complete beginning work in process </a:t>
            </a:r>
          </a:p>
          <a:p>
            <a:pPr marL="549275" indent="-360000" eaLnBrk="1" hangingPunct="1">
              <a:lnSpc>
                <a:spcPct val="90000"/>
              </a:lnSpc>
              <a:spcBef>
                <a:spcPts val="500"/>
              </a:spcBef>
              <a:spcAft>
                <a:spcPts val="500"/>
              </a:spcAft>
              <a:buFont typeface="Wingdings" pitchFamily="2" charset="2"/>
              <a:buChar char="ü"/>
              <a:defRPr/>
            </a:pPr>
            <a:r>
              <a:rPr lang="en-US" sz="2800" dirty="0" smtClean="0">
                <a:latin typeface="Calibri" pitchFamily="34" charset="0"/>
              </a:rPr>
              <a:t>100% of material costs incurred on ending work in process</a:t>
            </a:r>
            <a:endParaRPr lang="en-US" sz="2800" i="1" dirty="0" smtClean="0">
              <a:solidFill>
                <a:srgbClr val="FF0000"/>
              </a:solidFill>
              <a:latin typeface="Calibri" pitchFamily="34" charset="0"/>
            </a:endParaRPr>
          </a:p>
        </p:txBody>
      </p:sp>
      <p:sp>
        <p:nvSpPr>
          <p:cNvPr id="65540" name="Content Placeholder 5"/>
          <p:cNvSpPr>
            <a:spLocks noGrp="1"/>
          </p:cNvSpPr>
          <p:nvPr>
            <p:ph idx="13"/>
          </p:nvPr>
        </p:nvSpPr>
        <p:spPr/>
        <p:txBody>
          <a:bodyPr/>
          <a:lstStyle/>
          <a:p>
            <a:r>
              <a:rPr lang="en-CA" smtClean="0">
                <a:latin typeface="Arial" charset="0"/>
                <a:cs typeface="Arial" charset="0"/>
              </a:rPr>
              <a:t>4</a:t>
            </a:r>
          </a:p>
        </p:txBody>
      </p:sp>
      <p:pic>
        <p:nvPicPr>
          <p:cNvPr id="65541" name="Picture 13"/>
          <p:cNvPicPr>
            <a:picLocks noChangeAspect="1" noChangeArrowheads="1"/>
          </p:cNvPicPr>
          <p:nvPr/>
        </p:nvPicPr>
        <p:blipFill>
          <a:blip r:embed="rId2" cstate="print"/>
          <a:srcRect/>
          <a:stretch>
            <a:fillRect/>
          </a:stretch>
        </p:blipFill>
        <p:spPr bwMode="auto">
          <a:xfrm>
            <a:off x="609600" y="4495800"/>
            <a:ext cx="8534400" cy="2514600"/>
          </a:xfrm>
          <a:prstGeom prst="rect">
            <a:avLst/>
          </a:prstGeom>
          <a:noFill/>
          <a:ln w="9525" algn="ctr">
            <a:noFill/>
            <a:miter lim="800000"/>
            <a:headEnd/>
            <a:tailEnd/>
          </a:ln>
        </p:spPr>
      </p:pic>
      <p:sp>
        <p:nvSpPr>
          <p:cNvPr id="361486" name="Rectangle 14"/>
          <p:cNvSpPr>
            <a:spLocks noChangeArrowheads="1"/>
          </p:cNvSpPr>
          <p:nvPr/>
        </p:nvSpPr>
        <p:spPr bwMode="auto">
          <a:xfrm>
            <a:off x="0" y="304800"/>
            <a:ext cx="9601200" cy="1204913"/>
          </a:xfrm>
          <a:prstGeom prst="rect">
            <a:avLst/>
          </a:prstGeom>
          <a:noFill/>
          <a:ln w="9525" algn="ctr">
            <a:noFill/>
            <a:miter lim="800000"/>
            <a:headEnd/>
            <a:tailEnd/>
          </a:ln>
          <a:effectLst/>
        </p:spPr>
        <p:txBody>
          <a:bodyPr lIns="96661" tIns="48331" rIns="96661" bIns="48331" anchor="b">
            <a:spAutoFit/>
          </a:bodyPr>
          <a:lstStyle/>
          <a:p>
            <a:pPr algn="ctr" defTabSz="966788" eaLnBrk="1" hangingPunct="1">
              <a:defRPr/>
            </a:pPr>
            <a:r>
              <a:rPr lang="en-US" sz="4000" dirty="0">
                <a:solidFill>
                  <a:schemeClr val="bg1"/>
                </a:solidFill>
                <a:effectLst>
                  <a:outerShdw blurRad="38100" dist="38100" dir="2700000" algn="tl">
                    <a:srgbClr val="000000"/>
                  </a:outerShdw>
                </a:effectLst>
                <a:latin typeface="Calibri" pitchFamily="34" charset="0"/>
              </a:rPr>
              <a:t>Comprehensive Example </a:t>
            </a:r>
            <a:r>
              <a:rPr lang="en-US" sz="3600" dirty="0">
                <a:solidFill>
                  <a:schemeClr val="bg1"/>
                </a:solidFill>
                <a:effectLst>
                  <a:outerShdw blurRad="38100" dist="38100" dir="2700000" algn="tl">
                    <a:srgbClr val="000000"/>
                  </a:outerShdw>
                </a:effectLst>
                <a:latin typeface="Calibri" pitchFamily="34" charset="0"/>
              </a:rPr>
              <a:t/>
            </a:r>
            <a:br>
              <a:rPr lang="en-US" sz="3600" dirty="0">
                <a:solidFill>
                  <a:schemeClr val="bg1"/>
                </a:solidFill>
                <a:effectLst>
                  <a:outerShdw blurRad="38100" dist="38100" dir="2700000" algn="tl">
                    <a:srgbClr val="000000"/>
                  </a:outerShdw>
                </a:effectLst>
                <a:latin typeface="Calibri" pitchFamily="34" charset="0"/>
              </a:rPr>
            </a:br>
            <a:r>
              <a:rPr lang="en-US" sz="3200" dirty="0">
                <a:solidFill>
                  <a:schemeClr val="bg1"/>
                </a:solidFill>
                <a:effectLst>
                  <a:outerShdw blurRad="38100" dist="38100" dir="2700000" algn="tl">
                    <a:srgbClr val="000000"/>
                  </a:outerShdw>
                </a:effectLst>
                <a:latin typeface="Calibri" pitchFamily="34" charset="0"/>
              </a:rPr>
              <a:t>FIFO Method (Continued)</a:t>
            </a:r>
          </a:p>
        </p:txBody>
      </p:sp>
    </p:spTree>
  </p:cSld>
  <p:clrMapOvr>
    <a:masterClrMapping/>
  </p:clrMapOvr>
  <p:transition>
    <p:wipe dir="d"/>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Title 4"/>
          <p:cNvSpPr>
            <a:spLocks noGrp="1"/>
          </p:cNvSpPr>
          <p:nvPr>
            <p:ph type="title"/>
          </p:nvPr>
        </p:nvSpPr>
        <p:spPr/>
        <p:txBody>
          <a:bodyPr/>
          <a:lstStyle/>
          <a:p>
            <a:endParaRPr lang="en-CA" smtClean="0">
              <a:latin typeface="Arial" charset="0"/>
              <a:cs typeface="Arial" charset="0"/>
            </a:endParaRPr>
          </a:p>
        </p:txBody>
      </p:sp>
      <p:sp>
        <p:nvSpPr>
          <p:cNvPr id="66563" name="Rectangle 3"/>
          <p:cNvSpPr>
            <a:spLocks noGrp="1" noChangeArrowheads="1"/>
          </p:cNvSpPr>
          <p:nvPr>
            <p:ph idx="1"/>
          </p:nvPr>
        </p:nvSpPr>
        <p:spPr>
          <a:xfrm>
            <a:off x="304800" y="1905000"/>
            <a:ext cx="9067800" cy="4629150"/>
          </a:xfrm>
        </p:spPr>
        <p:txBody>
          <a:bodyPr lIns="0" tIns="0" rIns="0" bIns="0"/>
          <a:lstStyle/>
          <a:p>
            <a:pPr eaLnBrk="1" hangingPunct="1">
              <a:buFont typeface="Wingdings" pitchFamily="2" charset="2"/>
              <a:buNone/>
              <a:tabLst>
                <a:tab pos="1262063" algn="l"/>
              </a:tabLst>
            </a:pPr>
            <a:r>
              <a:rPr lang="en-US" sz="2800" smtClean="0">
                <a:latin typeface="Calibri" pitchFamily="34" charset="0"/>
              </a:rPr>
              <a:t> </a:t>
            </a:r>
            <a:r>
              <a:rPr lang="en-US" sz="2800" b="1" smtClean="0">
                <a:latin typeface="Calibri" pitchFamily="34" charset="0"/>
              </a:rPr>
              <a:t>Step 2:  Calculate Equivalent Units of Production	(Continued)</a:t>
            </a:r>
          </a:p>
          <a:p>
            <a:pPr marL="1262063" lvl="1" indent="-779463" eaLnBrk="1" hangingPunct="1">
              <a:buClr>
                <a:srgbClr val="C00000"/>
              </a:buClr>
              <a:buSzPct val="80000"/>
              <a:buFont typeface="Wingdings" pitchFamily="2" charset="2"/>
              <a:buChar char="Ø"/>
              <a:tabLst>
                <a:tab pos="1262063" algn="l"/>
              </a:tabLst>
            </a:pPr>
            <a:r>
              <a:rPr lang="en-US" i="1" smtClean="0">
                <a:solidFill>
                  <a:srgbClr val="C00000"/>
                </a:solidFill>
              </a:rPr>
              <a:t>Conversion Costs:</a:t>
            </a:r>
          </a:p>
        </p:txBody>
      </p:sp>
      <p:sp>
        <p:nvSpPr>
          <p:cNvPr id="66564" name="Content Placeholder 5"/>
          <p:cNvSpPr>
            <a:spLocks noGrp="1"/>
          </p:cNvSpPr>
          <p:nvPr>
            <p:ph idx="13"/>
          </p:nvPr>
        </p:nvSpPr>
        <p:spPr/>
        <p:txBody>
          <a:bodyPr/>
          <a:lstStyle/>
          <a:p>
            <a:endParaRPr lang="en-CA" smtClean="0">
              <a:latin typeface="Arial" charset="0"/>
              <a:cs typeface="Arial" charset="0"/>
            </a:endParaRPr>
          </a:p>
        </p:txBody>
      </p:sp>
      <p:sp>
        <p:nvSpPr>
          <p:cNvPr id="363533" name="Rectangle 13"/>
          <p:cNvSpPr>
            <a:spLocks noChangeArrowheads="1"/>
          </p:cNvSpPr>
          <p:nvPr/>
        </p:nvSpPr>
        <p:spPr bwMode="auto">
          <a:xfrm>
            <a:off x="0" y="304800"/>
            <a:ext cx="9601200" cy="1204913"/>
          </a:xfrm>
          <a:prstGeom prst="rect">
            <a:avLst/>
          </a:prstGeom>
          <a:noFill/>
          <a:ln w="9525" algn="ctr">
            <a:noFill/>
            <a:miter lim="800000"/>
            <a:headEnd/>
            <a:tailEnd/>
          </a:ln>
          <a:effectLst/>
        </p:spPr>
        <p:txBody>
          <a:bodyPr lIns="96661" tIns="48331" rIns="96661" bIns="48331" anchor="b">
            <a:spAutoFit/>
          </a:bodyPr>
          <a:lstStyle/>
          <a:p>
            <a:pPr algn="ctr" defTabSz="966788" eaLnBrk="1" hangingPunct="1">
              <a:defRPr/>
            </a:pPr>
            <a:r>
              <a:rPr lang="en-US" sz="4000" dirty="0">
                <a:solidFill>
                  <a:schemeClr val="bg1"/>
                </a:solidFill>
                <a:effectLst>
                  <a:outerShdw blurRad="38100" dist="38100" dir="2700000" algn="tl">
                    <a:srgbClr val="000000"/>
                  </a:outerShdw>
                </a:effectLst>
                <a:latin typeface="Calibri" pitchFamily="34" charset="0"/>
              </a:rPr>
              <a:t>Comprehensive Example </a:t>
            </a:r>
            <a:r>
              <a:rPr lang="en-US" sz="3600" dirty="0">
                <a:solidFill>
                  <a:schemeClr val="bg1"/>
                </a:solidFill>
                <a:effectLst>
                  <a:outerShdw blurRad="38100" dist="38100" dir="2700000" algn="tl">
                    <a:srgbClr val="000000"/>
                  </a:outerShdw>
                </a:effectLst>
                <a:latin typeface="Calibri" pitchFamily="34" charset="0"/>
              </a:rPr>
              <a:t/>
            </a:r>
            <a:br>
              <a:rPr lang="en-US" sz="3600" dirty="0">
                <a:solidFill>
                  <a:schemeClr val="bg1"/>
                </a:solidFill>
                <a:effectLst>
                  <a:outerShdw blurRad="38100" dist="38100" dir="2700000" algn="tl">
                    <a:srgbClr val="000000"/>
                  </a:outerShdw>
                </a:effectLst>
                <a:latin typeface="Calibri" pitchFamily="34" charset="0"/>
              </a:rPr>
            </a:br>
            <a:r>
              <a:rPr lang="en-US" sz="3200" dirty="0">
                <a:solidFill>
                  <a:schemeClr val="bg1"/>
                </a:solidFill>
                <a:effectLst>
                  <a:outerShdw blurRad="38100" dist="38100" dir="2700000" algn="tl">
                    <a:srgbClr val="000000"/>
                  </a:outerShdw>
                </a:effectLst>
                <a:latin typeface="Calibri" pitchFamily="34" charset="0"/>
              </a:rPr>
              <a:t>FIFO Method (Continued)</a:t>
            </a:r>
          </a:p>
        </p:txBody>
      </p:sp>
      <p:pic>
        <p:nvPicPr>
          <p:cNvPr id="66566" name="Picture 5"/>
          <p:cNvPicPr>
            <a:picLocks noChangeAspect="1" noChangeArrowheads="1"/>
          </p:cNvPicPr>
          <p:nvPr/>
        </p:nvPicPr>
        <p:blipFill>
          <a:blip r:embed="rId2" cstate="print"/>
          <a:srcRect/>
          <a:stretch>
            <a:fillRect/>
          </a:stretch>
        </p:blipFill>
        <p:spPr bwMode="auto">
          <a:xfrm>
            <a:off x="119063" y="3505200"/>
            <a:ext cx="9482137" cy="3533775"/>
          </a:xfrm>
          <a:prstGeom prst="rect">
            <a:avLst/>
          </a:prstGeom>
          <a:noFill/>
          <a:ln w="31750" algn="ctr">
            <a:noFill/>
            <a:miter lim="800000"/>
            <a:headEnd/>
            <a:tailEnd/>
          </a:ln>
        </p:spPr>
      </p:pic>
    </p:spTree>
  </p:cSld>
  <p:clrMapOvr>
    <a:masterClrMapping/>
  </p:clrMapOvr>
  <p:transition>
    <p:wipe dir="d"/>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Title 3"/>
          <p:cNvSpPr>
            <a:spLocks noGrp="1"/>
          </p:cNvSpPr>
          <p:nvPr>
            <p:ph type="title"/>
          </p:nvPr>
        </p:nvSpPr>
        <p:spPr/>
        <p:txBody>
          <a:bodyPr/>
          <a:lstStyle/>
          <a:p>
            <a:endParaRPr lang="en-CA" smtClean="0">
              <a:latin typeface="Arial" charset="0"/>
              <a:cs typeface="Arial" charset="0"/>
            </a:endParaRPr>
          </a:p>
        </p:txBody>
      </p:sp>
      <p:sp>
        <p:nvSpPr>
          <p:cNvPr id="67587" name="Rectangle 3"/>
          <p:cNvSpPr>
            <a:spLocks noGrp="1" noChangeArrowheads="1"/>
          </p:cNvSpPr>
          <p:nvPr>
            <p:ph idx="1"/>
          </p:nvPr>
        </p:nvSpPr>
        <p:spPr>
          <a:xfrm>
            <a:off x="304800" y="1905000"/>
            <a:ext cx="9067800" cy="4629150"/>
          </a:xfrm>
        </p:spPr>
        <p:txBody>
          <a:bodyPr lIns="0" tIns="0" rIns="0" bIns="0"/>
          <a:lstStyle/>
          <a:p>
            <a:pPr eaLnBrk="1" hangingPunct="1">
              <a:buFont typeface="Wingdings" pitchFamily="2" charset="2"/>
              <a:buNone/>
            </a:pPr>
            <a:r>
              <a:rPr lang="en-US" sz="2800" smtClean="0">
                <a:latin typeface="Calibri" pitchFamily="34" charset="0"/>
              </a:rPr>
              <a:t> </a:t>
            </a:r>
            <a:r>
              <a:rPr lang="en-US" sz="2800" b="1" smtClean="0">
                <a:latin typeface="Calibri" pitchFamily="34" charset="0"/>
              </a:rPr>
              <a:t>Step 3:  Calculate Unit Production Costs (Continued)</a:t>
            </a:r>
          </a:p>
          <a:p>
            <a:pPr eaLnBrk="1" hangingPunct="1">
              <a:buClr>
                <a:srgbClr val="FF0000"/>
              </a:buClr>
            </a:pPr>
            <a:r>
              <a:rPr lang="en-US" sz="2800" smtClean="0">
                <a:latin typeface="Calibri" pitchFamily="34" charset="0"/>
              </a:rPr>
              <a:t>Production costs incurred during current period:</a:t>
            </a:r>
          </a:p>
          <a:p>
            <a:pPr lvl="1" eaLnBrk="1" hangingPunct="1">
              <a:buClr>
                <a:srgbClr val="FF0000"/>
              </a:buClr>
              <a:buFont typeface="Wingdings" pitchFamily="2" charset="2"/>
              <a:buNone/>
            </a:pPr>
            <a:r>
              <a:rPr lang="en-US" smtClean="0"/>
              <a:t>			Direct Materials		$400,000</a:t>
            </a:r>
          </a:p>
          <a:p>
            <a:pPr lvl="1" eaLnBrk="1" hangingPunct="1">
              <a:lnSpc>
                <a:spcPct val="90000"/>
              </a:lnSpc>
              <a:spcBef>
                <a:spcPct val="0"/>
              </a:spcBef>
              <a:buClr>
                <a:srgbClr val="FF0000"/>
              </a:buClr>
              <a:buFont typeface="Wingdings" pitchFamily="2" charset="2"/>
              <a:buNone/>
            </a:pPr>
            <a:r>
              <a:rPr lang="en-US" smtClean="0"/>
              <a:t>			Conversion Costs	               </a:t>
            </a:r>
            <a:r>
              <a:rPr lang="en-US" u="sng" smtClean="0"/>
              <a:t>170,000</a:t>
            </a:r>
            <a:r>
              <a:rPr lang="en-US" smtClean="0"/>
              <a:t> </a:t>
            </a:r>
          </a:p>
          <a:p>
            <a:pPr lvl="1" eaLnBrk="1" hangingPunct="1">
              <a:lnSpc>
                <a:spcPct val="90000"/>
              </a:lnSpc>
              <a:spcBef>
                <a:spcPct val="0"/>
              </a:spcBef>
              <a:buClr>
                <a:srgbClr val="FF0000"/>
              </a:buClr>
              <a:buFont typeface="Wingdings" pitchFamily="2" charset="2"/>
              <a:buNone/>
            </a:pPr>
            <a:r>
              <a:rPr lang="en-US" smtClean="0"/>
              <a:t>				Total Costs	             $570,000</a:t>
            </a:r>
          </a:p>
        </p:txBody>
      </p:sp>
      <p:sp>
        <p:nvSpPr>
          <p:cNvPr id="67588" name="Content Placeholder 4"/>
          <p:cNvSpPr>
            <a:spLocks noGrp="1"/>
          </p:cNvSpPr>
          <p:nvPr>
            <p:ph idx="13"/>
          </p:nvPr>
        </p:nvSpPr>
        <p:spPr/>
        <p:txBody>
          <a:bodyPr/>
          <a:lstStyle/>
          <a:p>
            <a:r>
              <a:rPr lang="en-CA" smtClean="0">
                <a:latin typeface="Arial" charset="0"/>
                <a:cs typeface="Arial" charset="0"/>
              </a:rPr>
              <a:t>4</a:t>
            </a:r>
          </a:p>
        </p:txBody>
      </p:sp>
      <p:sp>
        <p:nvSpPr>
          <p:cNvPr id="351476" name="Rectangle 244"/>
          <p:cNvSpPr>
            <a:spLocks noChangeArrowheads="1"/>
          </p:cNvSpPr>
          <p:nvPr/>
        </p:nvSpPr>
        <p:spPr bwMode="auto">
          <a:xfrm>
            <a:off x="0" y="304800"/>
            <a:ext cx="9601200" cy="1252538"/>
          </a:xfrm>
          <a:prstGeom prst="rect">
            <a:avLst/>
          </a:prstGeom>
          <a:noFill/>
          <a:ln w="9525" algn="ctr">
            <a:noFill/>
            <a:miter lim="800000"/>
            <a:headEnd/>
            <a:tailEnd/>
          </a:ln>
          <a:effectLst/>
        </p:spPr>
        <p:txBody>
          <a:bodyPr lIns="96661" tIns="48331" rIns="96661" bIns="48331" anchor="b">
            <a:spAutoFit/>
          </a:bodyPr>
          <a:lstStyle/>
          <a:p>
            <a:pPr algn="ctr" defTabSz="966788" eaLnBrk="1" hangingPunct="1">
              <a:defRPr/>
            </a:pPr>
            <a:r>
              <a:rPr lang="en-US" sz="4000" dirty="0">
                <a:solidFill>
                  <a:schemeClr val="bg1"/>
                </a:solidFill>
                <a:effectLst>
                  <a:outerShdw blurRad="38100" dist="38100" dir="2700000" algn="tl">
                    <a:srgbClr val="000000"/>
                  </a:outerShdw>
                </a:effectLst>
                <a:latin typeface="Calibri" pitchFamily="34" charset="0"/>
              </a:rPr>
              <a:t>Comprehensive Example </a:t>
            </a:r>
            <a:r>
              <a:rPr lang="en-US" sz="3600" dirty="0">
                <a:solidFill>
                  <a:schemeClr val="bg1"/>
                </a:solidFill>
                <a:effectLst>
                  <a:outerShdw blurRad="38100" dist="38100" dir="2700000" algn="tl">
                    <a:srgbClr val="000000"/>
                  </a:outerShdw>
                </a:effectLst>
                <a:latin typeface="Calibri" pitchFamily="34" charset="0"/>
              </a:rPr>
              <a:t/>
            </a:r>
            <a:br>
              <a:rPr lang="en-US" sz="3600" dirty="0">
                <a:solidFill>
                  <a:schemeClr val="bg1"/>
                </a:solidFill>
                <a:effectLst>
                  <a:outerShdw blurRad="38100" dist="38100" dir="2700000" algn="tl">
                    <a:srgbClr val="000000"/>
                  </a:outerShdw>
                </a:effectLst>
                <a:latin typeface="Calibri" pitchFamily="34" charset="0"/>
              </a:rPr>
            </a:br>
            <a:r>
              <a:rPr lang="en-US" sz="3200" dirty="0">
                <a:solidFill>
                  <a:schemeClr val="bg1"/>
                </a:solidFill>
                <a:effectLst>
                  <a:outerShdw blurRad="38100" dist="38100" dir="2700000" algn="tl">
                    <a:srgbClr val="000000"/>
                  </a:outerShdw>
                </a:effectLst>
                <a:latin typeface="Calibri" pitchFamily="34" charset="0"/>
              </a:rPr>
              <a:t>FIFO Method (Continued)</a:t>
            </a:r>
          </a:p>
        </p:txBody>
      </p:sp>
    </p:spTree>
  </p:cSld>
  <p:clrMapOvr>
    <a:masterClrMapping/>
  </p:clrMapOvr>
  <p:transition>
    <p:wipe dir="d"/>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0" y="430212"/>
            <a:ext cx="8077200" cy="1246188"/>
          </a:xfrm>
          <a:prstGeom prst="rect">
            <a:avLst/>
          </a:prstGeom>
        </p:spPr>
        <p:txBody>
          <a:bodyPr>
            <a:spAutoFit/>
          </a:bodyPr>
          <a:lstStyle/>
          <a:p>
            <a:pPr algn="ctr" defTabSz="966788" eaLnBrk="1" hangingPunct="1">
              <a:defRPr/>
            </a:pPr>
            <a:r>
              <a:rPr lang="en-US" sz="4000" dirty="0">
                <a:solidFill>
                  <a:schemeClr val="bg1"/>
                </a:solidFill>
                <a:effectLst>
                  <a:outerShdw blurRad="38100" dist="38100" dir="2700000" algn="tl">
                    <a:srgbClr val="000000"/>
                  </a:outerShdw>
                </a:effectLst>
                <a:latin typeface="Calibri" pitchFamily="34" charset="0"/>
              </a:rPr>
              <a:t>Comprehensive Example </a:t>
            </a:r>
            <a:r>
              <a:rPr lang="en-US" dirty="0">
                <a:solidFill>
                  <a:schemeClr val="bg1"/>
                </a:solidFill>
                <a:effectLst>
                  <a:outerShdw blurRad="38100" dist="38100" dir="2700000" algn="tl">
                    <a:srgbClr val="000000"/>
                  </a:outerShdw>
                </a:effectLst>
                <a:latin typeface="Calibri" pitchFamily="34" charset="0"/>
              </a:rPr>
              <a:t/>
            </a:r>
            <a:br>
              <a:rPr lang="en-US" dirty="0">
                <a:solidFill>
                  <a:schemeClr val="bg1"/>
                </a:solidFill>
                <a:effectLst>
                  <a:outerShdw blurRad="38100" dist="38100" dir="2700000" algn="tl">
                    <a:srgbClr val="000000"/>
                  </a:outerShdw>
                </a:effectLst>
                <a:latin typeface="Calibri" pitchFamily="34" charset="0"/>
              </a:rPr>
            </a:br>
            <a:r>
              <a:rPr lang="en-US" sz="3200" dirty="0">
                <a:solidFill>
                  <a:schemeClr val="bg1"/>
                </a:solidFill>
                <a:effectLst>
                  <a:outerShdw blurRad="38100" dist="38100" dir="2700000" algn="tl">
                    <a:srgbClr val="000000"/>
                  </a:outerShdw>
                </a:effectLst>
                <a:latin typeface="Calibri" pitchFamily="34" charset="0"/>
              </a:rPr>
              <a:t>FIFO Method (Continued)</a:t>
            </a:r>
          </a:p>
        </p:txBody>
      </p:sp>
      <p:sp>
        <p:nvSpPr>
          <p:cNvPr id="68611" name="Rectangle 2"/>
          <p:cNvSpPr>
            <a:spLocks noChangeArrowheads="1"/>
          </p:cNvSpPr>
          <p:nvPr/>
        </p:nvSpPr>
        <p:spPr bwMode="auto">
          <a:xfrm>
            <a:off x="762000" y="1828800"/>
            <a:ext cx="8077200" cy="479425"/>
          </a:xfrm>
          <a:prstGeom prst="rect">
            <a:avLst/>
          </a:prstGeom>
          <a:noFill/>
          <a:ln w="9525">
            <a:noFill/>
            <a:miter lim="800000"/>
            <a:headEnd/>
            <a:tailEnd/>
          </a:ln>
        </p:spPr>
        <p:txBody>
          <a:bodyPr>
            <a:spAutoFit/>
          </a:bodyPr>
          <a:lstStyle/>
          <a:p>
            <a:pPr lvl="1">
              <a:lnSpc>
                <a:spcPct val="90000"/>
              </a:lnSpc>
              <a:buClr>
                <a:srgbClr val="FF0000"/>
              </a:buClr>
            </a:pPr>
            <a:r>
              <a:rPr lang="en-US" sz="2800">
                <a:latin typeface="Calibri" pitchFamily="34" charset="0"/>
              </a:rPr>
              <a:t>Calculation of unit costs:</a:t>
            </a:r>
          </a:p>
        </p:txBody>
      </p:sp>
      <p:graphicFrame>
        <p:nvGraphicFramePr>
          <p:cNvPr id="4" name="Group 72"/>
          <p:cNvGraphicFramePr>
            <a:graphicFrameLocks noGrp="1"/>
          </p:cNvGraphicFramePr>
          <p:nvPr/>
        </p:nvGraphicFramePr>
        <p:xfrm>
          <a:off x="685800" y="2438400"/>
          <a:ext cx="8305800" cy="4112696"/>
        </p:xfrm>
        <a:graphic>
          <a:graphicData uri="http://schemas.openxmlformats.org/drawingml/2006/table">
            <a:tbl>
              <a:tblPr/>
              <a:tblGrid>
                <a:gridCol w="1981200"/>
                <a:gridCol w="762000"/>
                <a:gridCol w="2209800"/>
                <a:gridCol w="1143000"/>
                <a:gridCol w="2209800"/>
              </a:tblGrid>
              <a:tr h="838200">
                <a:tc>
                  <a:txBody>
                    <a:bodyPr/>
                    <a:lstStyle/>
                    <a:p>
                      <a:pPr marL="0" marR="0" lvl="0" indent="0" algn="ctr" defTabSz="966788" rtl="0" eaLnBrk="1" fontAlgn="base" latinLnBrk="0" hangingPunct="1">
                        <a:lnSpc>
                          <a:spcPct val="80000"/>
                        </a:lnSpc>
                        <a:spcBef>
                          <a:spcPct val="0"/>
                        </a:spcBef>
                        <a:spcAft>
                          <a:spcPct val="0"/>
                        </a:spcAft>
                        <a:buClr>
                          <a:srgbClr val="FF0000"/>
                        </a:buClr>
                        <a:buSzTx/>
                        <a:buFont typeface="Wingdings" pitchFamily="2" charset="2"/>
                        <a:buNone/>
                        <a:tabLst/>
                      </a:pPr>
                      <a:r>
                        <a:rPr kumimoji="0" lang="en-CA" sz="2100" b="1" i="0" u="none" strike="noStrike" cap="none" normalizeH="0" baseline="0" dirty="0" smtClean="0">
                          <a:ln>
                            <a:noFill/>
                          </a:ln>
                          <a:solidFill>
                            <a:schemeClr val="bg2"/>
                          </a:solidFill>
                          <a:effectLst>
                            <a:outerShdw blurRad="38100" dist="38100" dir="2700000" algn="tl">
                              <a:srgbClr val="000000"/>
                            </a:outerShdw>
                          </a:effectLst>
                          <a:latin typeface="Calibri" pitchFamily="34" charset="0"/>
                        </a:rPr>
                        <a:t>Total Material Cost</a:t>
                      </a:r>
                    </a:p>
                  </a:txBody>
                  <a:tcPr marL="96661" marR="96661" marT="48331" marB="48331"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00000"/>
                    </a:solidFill>
                  </a:tcPr>
                </a:tc>
                <a:tc>
                  <a:txBody>
                    <a:bodyPr/>
                    <a:lstStyle/>
                    <a:p>
                      <a:pPr marL="0" marR="0" lvl="0" indent="0" algn="ctr" defTabSz="966788" rtl="0" eaLnBrk="1" fontAlgn="base" latinLnBrk="0" hangingPunct="1">
                        <a:lnSpc>
                          <a:spcPct val="80000"/>
                        </a:lnSpc>
                        <a:spcBef>
                          <a:spcPct val="0"/>
                        </a:spcBef>
                        <a:spcAft>
                          <a:spcPct val="0"/>
                        </a:spcAft>
                        <a:buClr>
                          <a:srgbClr val="FF0000"/>
                        </a:buClr>
                        <a:buSzTx/>
                        <a:buFont typeface="Wingdings" pitchFamily="2" charset="2"/>
                        <a:buNone/>
                        <a:tabLst/>
                      </a:pPr>
                      <a:r>
                        <a:rPr kumimoji="0" lang="en-US" sz="2100" b="1" i="0" u="none" strike="noStrike" cap="none" normalizeH="0" baseline="0" dirty="0" smtClean="0">
                          <a:ln>
                            <a:noFill/>
                          </a:ln>
                          <a:solidFill>
                            <a:schemeClr val="bg2"/>
                          </a:solidFill>
                          <a:effectLst>
                            <a:outerShdw blurRad="38100" dist="38100" dir="2700000" algn="tl">
                              <a:srgbClr val="000000"/>
                            </a:outerShdw>
                          </a:effectLst>
                          <a:latin typeface="Calibri" pitchFamily="34" charset="0"/>
                          <a:cs typeface="Arial" charset="0"/>
                        </a:rPr>
                        <a:t>÷</a:t>
                      </a:r>
                    </a:p>
                    <a:p>
                      <a:pPr marL="0" marR="0" lvl="0" indent="0" algn="ctr" defTabSz="966788" rtl="0" eaLnBrk="1" fontAlgn="base" latinLnBrk="0" hangingPunct="1">
                        <a:lnSpc>
                          <a:spcPct val="80000"/>
                        </a:lnSpc>
                        <a:spcBef>
                          <a:spcPct val="0"/>
                        </a:spcBef>
                        <a:spcAft>
                          <a:spcPct val="0"/>
                        </a:spcAft>
                        <a:buClr>
                          <a:srgbClr val="FF0000"/>
                        </a:buClr>
                        <a:buSzTx/>
                        <a:buFont typeface="Wingdings" pitchFamily="2" charset="2"/>
                        <a:buNone/>
                        <a:tabLst/>
                      </a:pPr>
                      <a:endParaRPr kumimoji="0" lang="en-CA" sz="2100" b="1" i="0" u="none" strike="noStrike" cap="none" normalizeH="0" baseline="0" dirty="0" smtClean="0">
                        <a:ln>
                          <a:noFill/>
                        </a:ln>
                        <a:solidFill>
                          <a:schemeClr val="bg2"/>
                        </a:solidFill>
                        <a:effectLst>
                          <a:outerShdw blurRad="38100" dist="38100" dir="2700000" algn="tl">
                            <a:srgbClr val="000000"/>
                          </a:outerShdw>
                        </a:effectLst>
                        <a:latin typeface="Calibri" pitchFamily="34" charset="0"/>
                      </a:endParaRPr>
                    </a:p>
                  </a:txBody>
                  <a:tcPr marL="96661" marR="96661" marT="48331" marB="48331"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a:noFill/>
                    </a:lnT>
                    <a:lnB>
                      <a:noFill/>
                    </a:lnB>
                    <a:lnTlToBr>
                      <a:noFill/>
                    </a:lnTlToBr>
                    <a:lnBlToTr>
                      <a:noFill/>
                    </a:lnBlToTr>
                    <a:solidFill>
                      <a:srgbClr val="C00000"/>
                    </a:solidFill>
                  </a:tcPr>
                </a:tc>
                <a:tc>
                  <a:txBody>
                    <a:bodyPr/>
                    <a:lstStyle/>
                    <a:p>
                      <a:pPr marL="0" marR="0" lvl="0" indent="0" algn="ctr" defTabSz="966788" rtl="0" eaLnBrk="1" fontAlgn="base" latinLnBrk="0" hangingPunct="1">
                        <a:lnSpc>
                          <a:spcPct val="80000"/>
                        </a:lnSpc>
                        <a:spcBef>
                          <a:spcPct val="0"/>
                        </a:spcBef>
                        <a:spcAft>
                          <a:spcPct val="0"/>
                        </a:spcAft>
                        <a:buClr>
                          <a:srgbClr val="FF0000"/>
                        </a:buClr>
                        <a:buSzTx/>
                        <a:buFont typeface="Wingdings" pitchFamily="2" charset="2"/>
                        <a:buNone/>
                        <a:tabLst/>
                      </a:pPr>
                      <a:r>
                        <a:rPr kumimoji="0" lang="en-CA" sz="2100" b="1" i="0" u="none" strike="noStrike" cap="none" normalizeH="0" baseline="0" dirty="0" smtClean="0">
                          <a:ln>
                            <a:noFill/>
                          </a:ln>
                          <a:solidFill>
                            <a:schemeClr val="bg2"/>
                          </a:solidFill>
                          <a:effectLst>
                            <a:outerShdw blurRad="38100" dist="38100" dir="2700000" algn="tl">
                              <a:srgbClr val="000000"/>
                            </a:outerShdw>
                          </a:effectLst>
                          <a:latin typeface="Calibri" pitchFamily="34" charset="0"/>
                        </a:rPr>
                        <a:t>Equivalent Units of Materials</a:t>
                      </a:r>
                    </a:p>
                  </a:txBody>
                  <a:tcPr marL="96661" marR="96661" marT="48331" marB="48331"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00000"/>
                    </a:solidFill>
                  </a:tcPr>
                </a:tc>
                <a:tc>
                  <a:txBody>
                    <a:bodyPr/>
                    <a:lstStyle/>
                    <a:p>
                      <a:pPr marL="0" marR="0" lvl="0" indent="0" algn="ctr" defTabSz="966788" rtl="0" eaLnBrk="1" fontAlgn="base" latinLnBrk="0" hangingPunct="1">
                        <a:lnSpc>
                          <a:spcPct val="80000"/>
                        </a:lnSpc>
                        <a:spcBef>
                          <a:spcPct val="0"/>
                        </a:spcBef>
                        <a:spcAft>
                          <a:spcPct val="0"/>
                        </a:spcAft>
                        <a:buClr>
                          <a:srgbClr val="FF0000"/>
                        </a:buClr>
                        <a:buSzTx/>
                        <a:buFont typeface="Wingdings" pitchFamily="2" charset="2"/>
                        <a:buNone/>
                        <a:tabLst/>
                      </a:pPr>
                      <a:r>
                        <a:rPr kumimoji="0" lang="en-CA" sz="2100" b="1" i="0" u="none" strike="noStrike" cap="none" normalizeH="0" baseline="0" smtClean="0">
                          <a:ln>
                            <a:noFill/>
                          </a:ln>
                          <a:solidFill>
                            <a:schemeClr val="bg2"/>
                          </a:solidFill>
                          <a:effectLst>
                            <a:outerShdw blurRad="38100" dist="38100" dir="2700000" algn="tl">
                              <a:srgbClr val="000000"/>
                            </a:outerShdw>
                          </a:effectLst>
                          <a:latin typeface="Calibri" pitchFamily="34" charset="0"/>
                        </a:rPr>
                        <a:t>=</a:t>
                      </a:r>
                    </a:p>
                  </a:txBody>
                  <a:tcPr marL="96661" marR="96661" marT="48331" marB="48331"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a:noFill/>
                    </a:lnT>
                    <a:lnB>
                      <a:noFill/>
                    </a:lnB>
                    <a:lnTlToBr>
                      <a:noFill/>
                    </a:lnTlToBr>
                    <a:lnBlToTr>
                      <a:noFill/>
                    </a:lnBlToTr>
                    <a:solidFill>
                      <a:srgbClr val="C00000"/>
                    </a:solidFill>
                  </a:tcPr>
                </a:tc>
                <a:tc>
                  <a:txBody>
                    <a:bodyPr/>
                    <a:lstStyle/>
                    <a:p>
                      <a:pPr marL="0" marR="0" lvl="0" indent="0" algn="ctr" defTabSz="966788" rtl="0" eaLnBrk="1" fontAlgn="base" latinLnBrk="0" hangingPunct="1">
                        <a:lnSpc>
                          <a:spcPct val="80000"/>
                        </a:lnSpc>
                        <a:spcBef>
                          <a:spcPct val="0"/>
                        </a:spcBef>
                        <a:spcAft>
                          <a:spcPct val="0"/>
                        </a:spcAft>
                        <a:buClr>
                          <a:srgbClr val="FF0000"/>
                        </a:buClr>
                        <a:buSzTx/>
                        <a:buFont typeface="Wingdings" pitchFamily="2" charset="2"/>
                        <a:buNone/>
                        <a:tabLst/>
                      </a:pPr>
                      <a:r>
                        <a:rPr kumimoji="0" lang="en-CA" sz="2100" b="1" i="0" u="none" strike="noStrike" cap="none" normalizeH="0" baseline="0" dirty="0" smtClean="0">
                          <a:ln>
                            <a:noFill/>
                          </a:ln>
                          <a:solidFill>
                            <a:schemeClr val="bg2"/>
                          </a:solidFill>
                          <a:effectLst>
                            <a:outerShdw blurRad="38100" dist="38100" dir="2700000" algn="tl">
                              <a:srgbClr val="000000"/>
                            </a:outerShdw>
                          </a:effectLst>
                          <a:latin typeface="Calibri" pitchFamily="34" charset="0"/>
                        </a:rPr>
                        <a:t>Unit Materials Cost</a:t>
                      </a:r>
                    </a:p>
                  </a:txBody>
                  <a:tcPr marL="96661" marR="96661" marT="48331" marB="48331"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00000"/>
                    </a:solidFill>
                  </a:tcPr>
                </a:tc>
              </a:tr>
              <a:tr h="390364">
                <a:tc>
                  <a:txBody>
                    <a:bodyPr/>
                    <a:lstStyle/>
                    <a:p>
                      <a:pPr marL="0" marR="0" lvl="0" indent="0" algn="ctr" defTabSz="966788" rtl="0" eaLnBrk="1" fontAlgn="base" latinLnBrk="0" hangingPunct="1">
                        <a:lnSpc>
                          <a:spcPct val="80000"/>
                        </a:lnSpc>
                        <a:spcBef>
                          <a:spcPct val="0"/>
                        </a:spcBef>
                        <a:spcAft>
                          <a:spcPct val="0"/>
                        </a:spcAft>
                        <a:buClr>
                          <a:srgbClr val="FF0000"/>
                        </a:buClr>
                        <a:buSzTx/>
                        <a:buFont typeface="Wingdings" pitchFamily="2" charset="2"/>
                        <a:buNone/>
                        <a:tabLst/>
                      </a:pPr>
                      <a:r>
                        <a:rPr kumimoji="0" lang="en-CA" sz="2100" b="1" i="0" u="none" strike="noStrike" cap="none" normalizeH="0" baseline="0" smtClean="0">
                          <a:ln>
                            <a:noFill/>
                          </a:ln>
                          <a:solidFill>
                            <a:schemeClr val="bg2"/>
                          </a:solidFill>
                          <a:effectLst>
                            <a:outerShdw blurRad="38100" dist="38100" dir="2700000" algn="tl">
                              <a:srgbClr val="C0C0C0"/>
                            </a:outerShdw>
                          </a:effectLst>
                          <a:latin typeface="Calibri" pitchFamily="34" charset="0"/>
                        </a:rPr>
                        <a:t>$400,000</a:t>
                      </a:r>
                    </a:p>
                  </a:txBody>
                  <a:tcPr marL="96661" marR="96661" marT="48331" marB="48331" horzOverflow="overflow">
                    <a:lnL>
                      <a:noFill/>
                    </a:lnL>
                    <a:lnR>
                      <a:noFill/>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tx1">
                        <a:alpha val="43137"/>
                      </a:schemeClr>
                    </a:solidFill>
                  </a:tcPr>
                </a:tc>
                <a:tc>
                  <a:txBody>
                    <a:bodyPr/>
                    <a:lstStyle/>
                    <a:p>
                      <a:pPr marL="0" marR="0" lvl="0" indent="0" algn="ctr" defTabSz="966788" rtl="0" eaLnBrk="1" fontAlgn="base" latinLnBrk="0" hangingPunct="1">
                        <a:lnSpc>
                          <a:spcPct val="80000"/>
                        </a:lnSpc>
                        <a:spcBef>
                          <a:spcPct val="0"/>
                        </a:spcBef>
                        <a:spcAft>
                          <a:spcPct val="0"/>
                        </a:spcAft>
                        <a:buClr>
                          <a:srgbClr val="FF0000"/>
                        </a:buClr>
                        <a:buSzTx/>
                        <a:buFont typeface="Wingdings" pitchFamily="2" charset="2"/>
                        <a:buNone/>
                        <a:tabLst/>
                      </a:pPr>
                      <a:r>
                        <a:rPr kumimoji="0" lang="en-US" sz="2100" b="1" i="0" u="none" strike="noStrike" cap="none" normalizeH="0" baseline="0" smtClean="0">
                          <a:ln>
                            <a:noFill/>
                          </a:ln>
                          <a:solidFill>
                            <a:schemeClr val="bg2"/>
                          </a:solidFill>
                          <a:effectLst>
                            <a:outerShdw blurRad="38100" dist="38100" dir="2700000" algn="tl">
                              <a:srgbClr val="C0C0C0"/>
                            </a:outerShdw>
                          </a:effectLst>
                          <a:latin typeface="Calibri" pitchFamily="34" charset="0"/>
                          <a:cs typeface="Arial" charset="0"/>
                        </a:rPr>
                        <a:t>÷</a:t>
                      </a:r>
                      <a:endParaRPr kumimoji="0" lang="en-CA" sz="2100" b="1" i="0" u="none" strike="noStrike" cap="none" normalizeH="0" baseline="0" smtClean="0">
                        <a:ln>
                          <a:noFill/>
                        </a:ln>
                        <a:solidFill>
                          <a:schemeClr val="bg2"/>
                        </a:solidFill>
                        <a:effectLst>
                          <a:outerShdw blurRad="38100" dist="38100" dir="2700000" algn="tl">
                            <a:srgbClr val="C0C0C0"/>
                          </a:outerShdw>
                        </a:effectLst>
                        <a:latin typeface="Calibri" pitchFamily="34" charset="0"/>
                        <a:cs typeface="Arial" charset="0"/>
                      </a:endParaRPr>
                    </a:p>
                  </a:txBody>
                  <a:tcPr marL="96661" marR="96661" marT="48331" marB="48331" horzOverflow="overflow">
                    <a:lnL>
                      <a:noFill/>
                    </a:lnL>
                    <a:lnR>
                      <a:noFill/>
                    </a:lnR>
                    <a:lnT>
                      <a:noFill/>
                    </a:lnT>
                    <a:lnB>
                      <a:noFill/>
                    </a:lnB>
                    <a:lnTlToBr>
                      <a:noFill/>
                    </a:lnTlToBr>
                    <a:lnBlToTr>
                      <a:noFill/>
                    </a:lnBlToTr>
                    <a:solidFill>
                      <a:schemeClr val="tx1">
                        <a:alpha val="43137"/>
                      </a:schemeClr>
                    </a:solidFill>
                  </a:tcPr>
                </a:tc>
                <a:tc>
                  <a:txBody>
                    <a:bodyPr/>
                    <a:lstStyle/>
                    <a:p>
                      <a:pPr marL="0" marR="0" lvl="0" indent="0" algn="ctr" defTabSz="966788" rtl="0" eaLnBrk="1" fontAlgn="base" latinLnBrk="0" hangingPunct="1">
                        <a:lnSpc>
                          <a:spcPct val="80000"/>
                        </a:lnSpc>
                        <a:spcBef>
                          <a:spcPct val="0"/>
                        </a:spcBef>
                        <a:spcAft>
                          <a:spcPct val="0"/>
                        </a:spcAft>
                        <a:buClr>
                          <a:srgbClr val="FF0000"/>
                        </a:buClr>
                        <a:buSzTx/>
                        <a:buFont typeface="Wingdings" pitchFamily="2" charset="2"/>
                        <a:buNone/>
                        <a:tabLst/>
                      </a:pPr>
                      <a:r>
                        <a:rPr kumimoji="0" lang="en-CA" sz="2100" b="1" i="0" u="none" strike="noStrike" cap="none" normalizeH="0" baseline="0" dirty="0" smtClean="0">
                          <a:ln>
                            <a:noFill/>
                          </a:ln>
                          <a:solidFill>
                            <a:schemeClr val="bg2"/>
                          </a:solidFill>
                          <a:effectLst>
                            <a:outerShdw blurRad="38100" dist="38100" dir="2700000" algn="tl">
                              <a:srgbClr val="C0C0C0"/>
                            </a:outerShdw>
                          </a:effectLst>
                          <a:latin typeface="Calibri" pitchFamily="34" charset="0"/>
                        </a:rPr>
                        <a:t>800,000</a:t>
                      </a:r>
                    </a:p>
                  </a:txBody>
                  <a:tcPr marL="96661" marR="96661" marT="48331" marB="48331" horzOverflow="overflow">
                    <a:lnL>
                      <a:noFill/>
                    </a:lnL>
                    <a:lnR>
                      <a:noFill/>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tx1">
                        <a:alpha val="43137"/>
                      </a:schemeClr>
                    </a:solidFill>
                  </a:tcPr>
                </a:tc>
                <a:tc>
                  <a:txBody>
                    <a:bodyPr/>
                    <a:lstStyle/>
                    <a:p>
                      <a:pPr marL="0" marR="0" lvl="0" indent="0" algn="ctr" defTabSz="966788" rtl="0" eaLnBrk="1" fontAlgn="base" latinLnBrk="0" hangingPunct="1">
                        <a:lnSpc>
                          <a:spcPct val="80000"/>
                        </a:lnSpc>
                        <a:spcBef>
                          <a:spcPct val="0"/>
                        </a:spcBef>
                        <a:spcAft>
                          <a:spcPct val="0"/>
                        </a:spcAft>
                        <a:buClr>
                          <a:srgbClr val="FF0000"/>
                        </a:buClr>
                        <a:buSzTx/>
                        <a:buFont typeface="Wingdings" pitchFamily="2" charset="2"/>
                        <a:buNone/>
                        <a:tabLst/>
                      </a:pPr>
                      <a:r>
                        <a:rPr kumimoji="0" lang="en-CA" sz="2100" b="1" i="0" u="none" strike="noStrike" cap="none" normalizeH="0" baseline="0" smtClean="0">
                          <a:ln>
                            <a:noFill/>
                          </a:ln>
                          <a:solidFill>
                            <a:schemeClr val="bg2"/>
                          </a:solidFill>
                          <a:effectLst>
                            <a:outerShdw blurRad="38100" dist="38100" dir="2700000" algn="tl">
                              <a:srgbClr val="C0C0C0"/>
                            </a:outerShdw>
                          </a:effectLst>
                          <a:latin typeface="Calibri" pitchFamily="34" charset="0"/>
                        </a:rPr>
                        <a:t>=</a:t>
                      </a:r>
                    </a:p>
                  </a:txBody>
                  <a:tcPr marL="96661" marR="96661" marT="48331" marB="48331" horzOverflow="overflow">
                    <a:lnL>
                      <a:noFill/>
                    </a:lnL>
                    <a:lnR>
                      <a:noFill/>
                    </a:lnR>
                    <a:lnT>
                      <a:noFill/>
                    </a:lnT>
                    <a:lnB>
                      <a:noFill/>
                    </a:lnB>
                    <a:lnTlToBr>
                      <a:noFill/>
                    </a:lnTlToBr>
                    <a:lnBlToTr>
                      <a:noFill/>
                    </a:lnBlToTr>
                    <a:solidFill>
                      <a:schemeClr val="tx1">
                        <a:alpha val="43137"/>
                      </a:schemeClr>
                    </a:solidFill>
                  </a:tcPr>
                </a:tc>
                <a:tc>
                  <a:txBody>
                    <a:bodyPr/>
                    <a:lstStyle/>
                    <a:p>
                      <a:pPr marL="0" marR="0" lvl="0" indent="0" algn="ctr" defTabSz="966788" rtl="0" eaLnBrk="1" fontAlgn="base" latinLnBrk="0" hangingPunct="1">
                        <a:lnSpc>
                          <a:spcPct val="80000"/>
                        </a:lnSpc>
                        <a:spcBef>
                          <a:spcPct val="0"/>
                        </a:spcBef>
                        <a:spcAft>
                          <a:spcPct val="0"/>
                        </a:spcAft>
                        <a:buClr>
                          <a:srgbClr val="FF0000"/>
                        </a:buClr>
                        <a:buSzTx/>
                        <a:buFont typeface="Wingdings" pitchFamily="2" charset="2"/>
                        <a:buNone/>
                        <a:tabLst/>
                      </a:pPr>
                      <a:r>
                        <a:rPr kumimoji="0" lang="en-CA" sz="2100" b="1" i="0" u="none" strike="noStrike" cap="none" normalizeH="0" baseline="0" smtClean="0">
                          <a:ln>
                            <a:noFill/>
                          </a:ln>
                          <a:solidFill>
                            <a:schemeClr val="bg2"/>
                          </a:solidFill>
                          <a:effectLst>
                            <a:outerShdw blurRad="38100" dist="38100" dir="2700000" algn="tl">
                              <a:srgbClr val="C0C0C0"/>
                            </a:outerShdw>
                          </a:effectLst>
                          <a:latin typeface="Calibri" pitchFamily="34" charset="0"/>
                        </a:rPr>
                        <a:t>$0.50</a:t>
                      </a:r>
                    </a:p>
                  </a:txBody>
                  <a:tcPr marL="96661" marR="96661" marT="48331" marB="48331" horzOverflow="overflow">
                    <a:lnL>
                      <a:noFill/>
                    </a:lnL>
                    <a:lnR>
                      <a:noFill/>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tx1">
                        <a:alpha val="43137"/>
                      </a:schemeClr>
                    </a:solidFill>
                  </a:tcPr>
                </a:tc>
              </a:tr>
              <a:tr h="957119">
                <a:tc>
                  <a:txBody>
                    <a:bodyPr/>
                    <a:lstStyle/>
                    <a:p>
                      <a:pPr marL="0" marR="0" lvl="0" indent="0" algn="ctr" defTabSz="966788" rtl="0" eaLnBrk="1" fontAlgn="base" latinLnBrk="0" hangingPunct="1">
                        <a:lnSpc>
                          <a:spcPct val="80000"/>
                        </a:lnSpc>
                        <a:spcBef>
                          <a:spcPct val="0"/>
                        </a:spcBef>
                        <a:spcAft>
                          <a:spcPct val="0"/>
                        </a:spcAft>
                        <a:buClr>
                          <a:srgbClr val="FF0000"/>
                        </a:buClr>
                        <a:buSzTx/>
                        <a:buFont typeface="Wingdings" pitchFamily="2" charset="2"/>
                        <a:buNone/>
                        <a:tabLst/>
                      </a:pPr>
                      <a:r>
                        <a:rPr kumimoji="0" lang="en-CA" sz="2100" b="1" i="0" u="none" strike="noStrike" cap="none" normalizeH="0" baseline="0" smtClean="0">
                          <a:ln>
                            <a:noFill/>
                          </a:ln>
                          <a:solidFill>
                            <a:schemeClr val="bg2"/>
                          </a:solidFill>
                          <a:effectLst>
                            <a:outerShdw blurRad="38100" dist="38100" dir="2700000" algn="tl">
                              <a:srgbClr val="000000"/>
                            </a:outerShdw>
                          </a:effectLst>
                          <a:latin typeface="Calibri" pitchFamily="34" charset="0"/>
                        </a:rPr>
                        <a:t>Total Conversion Cost</a:t>
                      </a:r>
                    </a:p>
                  </a:txBody>
                  <a:tcPr marL="96661" marR="96661" marT="48331" marB="48331"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0070C0"/>
                    </a:solidFill>
                  </a:tcPr>
                </a:tc>
                <a:tc>
                  <a:txBody>
                    <a:bodyPr/>
                    <a:lstStyle/>
                    <a:p>
                      <a:pPr marL="0" marR="0" lvl="0" indent="0" algn="ctr" defTabSz="966788" rtl="0" eaLnBrk="1" fontAlgn="base" latinLnBrk="0" hangingPunct="1">
                        <a:lnSpc>
                          <a:spcPct val="80000"/>
                        </a:lnSpc>
                        <a:spcBef>
                          <a:spcPct val="0"/>
                        </a:spcBef>
                        <a:spcAft>
                          <a:spcPct val="0"/>
                        </a:spcAft>
                        <a:buClr>
                          <a:srgbClr val="FF0000"/>
                        </a:buClr>
                        <a:buSzTx/>
                        <a:buFont typeface="Wingdings" pitchFamily="2" charset="2"/>
                        <a:buNone/>
                        <a:tabLst/>
                      </a:pPr>
                      <a:endParaRPr kumimoji="0" lang="en-US" sz="2100" b="1" i="0" u="none" strike="noStrike" cap="none" normalizeH="0" baseline="0" smtClean="0">
                        <a:ln>
                          <a:noFill/>
                        </a:ln>
                        <a:solidFill>
                          <a:schemeClr val="bg2"/>
                        </a:solidFill>
                        <a:effectLst>
                          <a:outerShdw blurRad="38100" dist="38100" dir="2700000" algn="tl">
                            <a:srgbClr val="000000"/>
                          </a:outerShdw>
                        </a:effectLst>
                        <a:latin typeface="Calibri" pitchFamily="34" charset="0"/>
                        <a:cs typeface="Arial" charset="0"/>
                      </a:endParaRPr>
                    </a:p>
                    <a:p>
                      <a:pPr marL="0" marR="0" lvl="0" indent="0" algn="ctr" defTabSz="966788" rtl="0" eaLnBrk="1" fontAlgn="base" latinLnBrk="0" hangingPunct="1">
                        <a:lnSpc>
                          <a:spcPct val="80000"/>
                        </a:lnSpc>
                        <a:spcBef>
                          <a:spcPct val="0"/>
                        </a:spcBef>
                        <a:spcAft>
                          <a:spcPct val="0"/>
                        </a:spcAft>
                        <a:buClr>
                          <a:srgbClr val="FF0000"/>
                        </a:buClr>
                        <a:buSzTx/>
                        <a:buFont typeface="Wingdings" pitchFamily="2" charset="2"/>
                        <a:buNone/>
                        <a:tabLst/>
                      </a:pPr>
                      <a:r>
                        <a:rPr kumimoji="0" lang="en-US" sz="2100" b="1" i="0" u="none" strike="noStrike" cap="none" normalizeH="0" baseline="0" smtClean="0">
                          <a:ln>
                            <a:noFill/>
                          </a:ln>
                          <a:solidFill>
                            <a:schemeClr val="bg2"/>
                          </a:solidFill>
                          <a:effectLst>
                            <a:outerShdw blurRad="38100" dist="38100" dir="2700000" algn="tl">
                              <a:srgbClr val="000000"/>
                            </a:outerShdw>
                          </a:effectLst>
                          <a:latin typeface="Calibri" pitchFamily="34" charset="0"/>
                          <a:cs typeface="Arial" charset="0"/>
                        </a:rPr>
                        <a:t>÷</a:t>
                      </a:r>
                      <a:endParaRPr kumimoji="0" lang="en-CA" sz="2100" b="1" i="0" u="none" strike="noStrike" cap="none" normalizeH="0" baseline="0" smtClean="0">
                        <a:ln>
                          <a:noFill/>
                        </a:ln>
                        <a:solidFill>
                          <a:schemeClr val="bg2"/>
                        </a:solidFill>
                        <a:effectLst>
                          <a:outerShdw blurRad="38100" dist="38100" dir="2700000" algn="tl">
                            <a:srgbClr val="000000"/>
                          </a:outerShdw>
                        </a:effectLst>
                        <a:latin typeface="Calibri" pitchFamily="34" charset="0"/>
                        <a:cs typeface="Arial" charset="0"/>
                      </a:endParaRPr>
                    </a:p>
                  </a:txBody>
                  <a:tcPr marL="96661" marR="96661" marT="48331" marB="48331"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a:noFill/>
                    </a:lnT>
                    <a:lnB>
                      <a:noFill/>
                    </a:lnB>
                    <a:lnTlToBr>
                      <a:noFill/>
                    </a:lnTlToBr>
                    <a:lnBlToTr>
                      <a:noFill/>
                    </a:lnBlToTr>
                    <a:solidFill>
                      <a:srgbClr val="0070C0"/>
                    </a:solidFill>
                  </a:tcPr>
                </a:tc>
                <a:tc>
                  <a:txBody>
                    <a:bodyPr/>
                    <a:lstStyle/>
                    <a:p>
                      <a:pPr marL="0" marR="0" lvl="0" indent="0" algn="ctr" defTabSz="966788" rtl="0" eaLnBrk="1" fontAlgn="base" latinLnBrk="0" hangingPunct="1">
                        <a:lnSpc>
                          <a:spcPct val="80000"/>
                        </a:lnSpc>
                        <a:spcBef>
                          <a:spcPct val="0"/>
                        </a:spcBef>
                        <a:spcAft>
                          <a:spcPct val="0"/>
                        </a:spcAft>
                        <a:buClr>
                          <a:srgbClr val="FF0000"/>
                        </a:buClr>
                        <a:buSzTx/>
                        <a:buFont typeface="Wingdings" pitchFamily="2" charset="2"/>
                        <a:buNone/>
                        <a:tabLst/>
                      </a:pPr>
                      <a:r>
                        <a:rPr kumimoji="0" lang="en-CA" sz="2100" b="1" i="0" u="none" strike="noStrike" cap="none" normalizeH="0" baseline="0" smtClean="0">
                          <a:ln>
                            <a:noFill/>
                          </a:ln>
                          <a:solidFill>
                            <a:schemeClr val="bg2"/>
                          </a:solidFill>
                          <a:effectLst>
                            <a:outerShdw blurRad="38100" dist="38100" dir="2700000" algn="tl">
                              <a:srgbClr val="000000"/>
                            </a:outerShdw>
                          </a:effectLst>
                          <a:latin typeface="Calibri" pitchFamily="34" charset="0"/>
                        </a:rPr>
                        <a:t>Equivalent Units of Conversion Cost</a:t>
                      </a:r>
                    </a:p>
                  </a:txBody>
                  <a:tcPr marL="96661" marR="96661" marT="48331" marB="48331"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0070C0"/>
                    </a:solidFill>
                  </a:tcPr>
                </a:tc>
                <a:tc>
                  <a:txBody>
                    <a:bodyPr/>
                    <a:lstStyle/>
                    <a:p>
                      <a:pPr marL="0" marR="0" lvl="0" indent="0" algn="ctr" defTabSz="966788" rtl="0" eaLnBrk="1" fontAlgn="base" latinLnBrk="0" hangingPunct="1">
                        <a:lnSpc>
                          <a:spcPct val="80000"/>
                        </a:lnSpc>
                        <a:spcBef>
                          <a:spcPct val="0"/>
                        </a:spcBef>
                        <a:spcAft>
                          <a:spcPct val="0"/>
                        </a:spcAft>
                        <a:buClr>
                          <a:srgbClr val="FF0000"/>
                        </a:buClr>
                        <a:buSzTx/>
                        <a:buFont typeface="Wingdings" pitchFamily="2" charset="2"/>
                        <a:buNone/>
                        <a:tabLst/>
                      </a:pPr>
                      <a:endParaRPr kumimoji="0" lang="en-CA" sz="2100" b="1" i="0" u="none" strike="noStrike" cap="none" normalizeH="0" baseline="0" smtClean="0">
                        <a:ln>
                          <a:noFill/>
                        </a:ln>
                        <a:solidFill>
                          <a:schemeClr val="bg2"/>
                        </a:solidFill>
                        <a:effectLst>
                          <a:outerShdw blurRad="38100" dist="38100" dir="2700000" algn="tl">
                            <a:srgbClr val="000000"/>
                          </a:outerShdw>
                        </a:effectLst>
                        <a:latin typeface="Calibri" pitchFamily="34" charset="0"/>
                      </a:endParaRPr>
                    </a:p>
                    <a:p>
                      <a:pPr marL="0" marR="0" lvl="0" indent="0" algn="ctr" defTabSz="966788" rtl="0" eaLnBrk="1" fontAlgn="base" latinLnBrk="0" hangingPunct="1">
                        <a:lnSpc>
                          <a:spcPct val="80000"/>
                        </a:lnSpc>
                        <a:spcBef>
                          <a:spcPct val="0"/>
                        </a:spcBef>
                        <a:spcAft>
                          <a:spcPct val="0"/>
                        </a:spcAft>
                        <a:buClr>
                          <a:srgbClr val="FF0000"/>
                        </a:buClr>
                        <a:buSzTx/>
                        <a:buFont typeface="Wingdings" pitchFamily="2" charset="2"/>
                        <a:buNone/>
                        <a:tabLst/>
                      </a:pPr>
                      <a:r>
                        <a:rPr kumimoji="0" lang="en-CA" sz="2100" b="1" i="0" u="none" strike="noStrike" cap="none" normalizeH="0" baseline="0" smtClean="0">
                          <a:ln>
                            <a:noFill/>
                          </a:ln>
                          <a:solidFill>
                            <a:schemeClr val="bg2"/>
                          </a:solidFill>
                          <a:effectLst>
                            <a:outerShdw blurRad="38100" dist="38100" dir="2700000" algn="tl">
                              <a:srgbClr val="000000"/>
                            </a:outerShdw>
                          </a:effectLst>
                          <a:latin typeface="Calibri" pitchFamily="34" charset="0"/>
                        </a:rPr>
                        <a:t>=</a:t>
                      </a:r>
                    </a:p>
                  </a:txBody>
                  <a:tcPr marL="96661" marR="96661" marT="48331" marB="48331"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a:noFill/>
                    </a:lnT>
                    <a:lnB>
                      <a:noFill/>
                    </a:lnB>
                    <a:lnTlToBr>
                      <a:noFill/>
                    </a:lnTlToBr>
                    <a:lnBlToTr>
                      <a:noFill/>
                    </a:lnBlToTr>
                    <a:solidFill>
                      <a:srgbClr val="0070C0"/>
                    </a:solidFill>
                  </a:tcPr>
                </a:tc>
                <a:tc>
                  <a:txBody>
                    <a:bodyPr/>
                    <a:lstStyle/>
                    <a:p>
                      <a:pPr marL="0" marR="0" lvl="0" indent="0" algn="ctr" defTabSz="966788" rtl="0" eaLnBrk="1" fontAlgn="base" latinLnBrk="0" hangingPunct="1">
                        <a:lnSpc>
                          <a:spcPct val="80000"/>
                        </a:lnSpc>
                        <a:spcBef>
                          <a:spcPct val="0"/>
                        </a:spcBef>
                        <a:spcAft>
                          <a:spcPct val="0"/>
                        </a:spcAft>
                        <a:buClr>
                          <a:srgbClr val="FF0000"/>
                        </a:buClr>
                        <a:buSzTx/>
                        <a:buFont typeface="Wingdings" pitchFamily="2" charset="2"/>
                        <a:buNone/>
                        <a:tabLst/>
                      </a:pPr>
                      <a:r>
                        <a:rPr kumimoji="0" lang="en-CA" sz="2100" b="1" i="0" u="none" strike="noStrike" cap="none" normalizeH="0" baseline="0" smtClean="0">
                          <a:ln>
                            <a:noFill/>
                          </a:ln>
                          <a:solidFill>
                            <a:schemeClr val="bg2"/>
                          </a:solidFill>
                          <a:effectLst>
                            <a:outerShdw blurRad="38100" dist="38100" dir="2700000" algn="tl">
                              <a:srgbClr val="000000"/>
                            </a:outerShdw>
                          </a:effectLst>
                          <a:latin typeface="Calibri" pitchFamily="34" charset="0"/>
                        </a:rPr>
                        <a:t>Unit Conversion Cost</a:t>
                      </a:r>
                    </a:p>
                  </a:txBody>
                  <a:tcPr marL="96661" marR="96661" marT="48331" marB="48331"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0070C0"/>
                    </a:solidFill>
                  </a:tcPr>
                </a:tc>
              </a:tr>
              <a:tr h="453320">
                <a:tc>
                  <a:txBody>
                    <a:bodyPr/>
                    <a:lstStyle/>
                    <a:p>
                      <a:pPr marL="0" marR="0" lvl="0" indent="0" algn="ctr" defTabSz="966788" rtl="0" eaLnBrk="1" fontAlgn="base" latinLnBrk="0" hangingPunct="1">
                        <a:lnSpc>
                          <a:spcPct val="80000"/>
                        </a:lnSpc>
                        <a:spcBef>
                          <a:spcPct val="0"/>
                        </a:spcBef>
                        <a:spcAft>
                          <a:spcPct val="0"/>
                        </a:spcAft>
                        <a:buClr>
                          <a:srgbClr val="FF0000"/>
                        </a:buClr>
                        <a:buSzTx/>
                        <a:buFont typeface="Wingdings" pitchFamily="2" charset="2"/>
                        <a:buNone/>
                        <a:tabLst/>
                      </a:pPr>
                      <a:r>
                        <a:rPr kumimoji="0" lang="en-CA" sz="2100" b="1" i="0" u="none" strike="noStrike" cap="none" normalizeH="0" baseline="0" smtClean="0">
                          <a:ln>
                            <a:noFill/>
                          </a:ln>
                          <a:solidFill>
                            <a:schemeClr val="bg2"/>
                          </a:solidFill>
                          <a:effectLst>
                            <a:outerShdw blurRad="38100" dist="38100" dir="2700000" algn="tl">
                              <a:srgbClr val="C0C0C0"/>
                            </a:outerShdw>
                          </a:effectLst>
                          <a:latin typeface="Calibri" pitchFamily="34" charset="0"/>
                        </a:rPr>
                        <a:t>$170,000</a:t>
                      </a:r>
                    </a:p>
                  </a:txBody>
                  <a:tcPr marL="96661" marR="96661" marT="48331" marB="48331" horzOverflow="overflow">
                    <a:lnL>
                      <a:noFill/>
                    </a:lnL>
                    <a:lnR>
                      <a:noFill/>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tx1">
                        <a:alpha val="43137"/>
                      </a:schemeClr>
                    </a:solidFill>
                  </a:tcPr>
                </a:tc>
                <a:tc>
                  <a:txBody>
                    <a:bodyPr/>
                    <a:lstStyle/>
                    <a:p>
                      <a:pPr marL="0" marR="0" lvl="0" indent="0" algn="ctr" defTabSz="966788" rtl="0" eaLnBrk="1" fontAlgn="base" latinLnBrk="0" hangingPunct="1">
                        <a:lnSpc>
                          <a:spcPct val="80000"/>
                        </a:lnSpc>
                        <a:spcBef>
                          <a:spcPct val="0"/>
                        </a:spcBef>
                        <a:spcAft>
                          <a:spcPct val="0"/>
                        </a:spcAft>
                        <a:buClr>
                          <a:srgbClr val="FF0000"/>
                        </a:buClr>
                        <a:buSzTx/>
                        <a:buFont typeface="Wingdings" pitchFamily="2" charset="2"/>
                        <a:buNone/>
                        <a:tabLst/>
                      </a:pPr>
                      <a:r>
                        <a:rPr kumimoji="0" lang="en-US" sz="2100" b="1" i="0" u="none" strike="noStrike" cap="none" normalizeH="0" baseline="0" smtClean="0">
                          <a:ln>
                            <a:noFill/>
                          </a:ln>
                          <a:solidFill>
                            <a:schemeClr val="bg2"/>
                          </a:solidFill>
                          <a:effectLst>
                            <a:outerShdw blurRad="38100" dist="38100" dir="2700000" algn="tl">
                              <a:srgbClr val="C0C0C0"/>
                            </a:outerShdw>
                          </a:effectLst>
                          <a:latin typeface="Calibri" pitchFamily="34" charset="0"/>
                          <a:cs typeface="Arial" charset="0"/>
                        </a:rPr>
                        <a:t>÷</a:t>
                      </a:r>
                      <a:endParaRPr kumimoji="0" lang="en-CA" sz="2100" b="1" i="0" u="none" strike="noStrike" cap="none" normalizeH="0" baseline="0" smtClean="0">
                        <a:ln>
                          <a:noFill/>
                        </a:ln>
                        <a:solidFill>
                          <a:schemeClr val="bg2"/>
                        </a:solidFill>
                        <a:effectLst>
                          <a:outerShdw blurRad="38100" dist="38100" dir="2700000" algn="tl">
                            <a:srgbClr val="C0C0C0"/>
                          </a:outerShdw>
                        </a:effectLst>
                        <a:latin typeface="Calibri" pitchFamily="34" charset="0"/>
                        <a:cs typeface="Arial" charset="0"/>
                      </a:endParaRPr>
                    </a:p>
                  </a:txBody>
                  <a:tcPr marL="96661" marR="96661" marT="48331" marB="48331" horzOverflow="overflow">
                    <a:lnL>
                      <a:noFill/>
                    </a:lnL>
                    <a:lnR>
                      <a:noFill/>
                    </a:lnR>
                    <a:lnT>
                      <a:noFill/>
                    </a:lnT>
                    <a:lnB>
                      <a:noFill/>
                    </a:lnB>
                    <a:lnTlToBr>
                      <a:noFill/>
                    </a:lnTlToBr>
                    <a:lnBlToTr>
                      <a:noFill/>
                    </a:lnBlToTr>
                    <a:solidFill>
                      <a:schemeClr val="tx1">
                        <a:alpha val="43137"/>
                      </a:schemeClr>
                    </a:solidFill>
                  </a:tcPr>
                </a:tc>
                <a:tc>
                  <a:txBody>
                    <a:bodyPr/>
                    <a:lstStyle/>
                    <a:p>
                      <a:pPr marL="0" marR="0" lvl="0" indent="0" algn="ctr" defTabSz="966788" rtl="0" eaLnBrk="1" fontAlgn="base" latinLnBrk="0" hangingPunct="1">
                        <a:lnSpc>
                          <a:spcPct val="80000"/>
                        </a:lnSpc>
                        <a:spcBef>
                          <a:spcPct val="0"/>
                        </a:spcBef>
                        <a:spcAft>
                          <a:spcPct val="0"/>
                        </a:spcAft>
                        <a:buClr>
                          <a:srgbClr val="FF0000"/>
                        </a:buClr>
                        <a:buSzTx/>
                        <a:buFont typeface="Wingdings" pitchFamily="2" charset="2"/>
                        <a:buNone/>
                        <a:tabLst/>
                      </a:pPr>
                      <a:r>
                        <a:rPr kumimoji="0" lang="en-CA" sz="2100" b="1" i="0" u="none" strike="noStrike" cap="none" normalizeH="0" baseline="0" smtClean="0">
                          <a:ln>
                            <a:noFill/>
                          </a:ln>
                          <a:solidFill>
                            <a:schemeClr val="bg2"/>
                          </a:solidFill>
                          <a:effectLst>
                            <a:outerShdw blurRad="38100" dist="38100" dir="2700000" algn="tl">
                              <a:srgbClr val="C0C0C0"/>
                            </a:outerShdw>
                          </a:effectLst>
                          <a:latin typeface="Calibri" pitchFamily="34" charset="0"/>
                        </a:rPr>
                        <a:t>750,000</a:t>
                      </a:r>
                    </a:p>
                  </a:txBody>
                  <a:tcPr marL="96661" marR="96661" marT="48331" marB="48331" horzOverflow="overflow">
                    <a:lnL>
                      <a:noFill/>
                    </a:lnL>
                    <a:lnR>
                      <a:noFill/>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tx1">
                        <a:alpha val="43137"/>
                      </a:schemeClr>
                    </a:solidFill>
                  </a:tcPr>
                </a:tc>
                <a:tc>
                  <a:txBody>
                    <a:bodyPr/>
                    <a:lstStyle/>
                    <a:p>
                      <a:pPr marL="0" marR="0" lvl="0" indent="0" algn="ctr" defTabSz="966788" rtl="0" eaLnBrk="1" fontAlgn="base" latinLnBrk="0" hangingPunct="1">
                        <a:lnSpc>
                          <a:spcPct val="80000"/>
                        </a:lnSpc>
                        <a:spcBef>
                          <a:spcPct val="0"/>
                        </a:spcBef>
                        <a:spcAft>
                          <a:spcPct val="0"/>
                        </a:spcAft>
                        <a:buClr>
                          <a:srgbClr val="FF0000"/>
                        </a:buClr>
                        <a:buSzTx/>
                        <a:buFont typeface="Wingdings" pitchFamily="2" charset="2"/>
                        <a:buNone/>
                        <a:tabLst/>
                      </a:pPr>
                      <a:r>
                        <a:rPr kumimoji="0" lang="en-CA" sz="2100" b="1" i="0" u="none" strike="noStrike" cap="none" normalizeH="0" baseline="0" smtClean="0">
                          <a:ln>
                            <a:noFill/>
                          </a:ln>
                          <a:solidFill>
                            <a:schemeClr val="bg2"/>
                          </a:solidFill>
                          <a:effectLst>
                            <a:outerShdw blurRad="38100" dist="38100" dir="2700000" algn="tl">
                              <a:srgbClr val="C0C0C0"/>
                            </a:outerShdw>
                          </a:effectLst>
                          <a:latin typeface="Calibri" pitchFamily="34" charset="0"/>
                        </a:rPr>
                        <a:t>=</a:t>
                      </a:r>
                    </a:p>
                  </a:txBody>
                  <a:tcPr marL="96661" marR="96661" marT="48331" marB="48331" horzOverflow="overflow">
                    <a:lnL>
                      <a:noFill/>
                    </a:lnL>
                    <a:lnR>
                      <a:noFill/>
                    </a:lnR>
                    <a:lnT>
                      <a:noFill/>
                    </a:lnT>
                    <a:lnB>
                      <a:noFill/>
                    </a:lnB>
                    <a:lnTlToBr>
                      <a:noFill/>
                    </a:lnTlToBr>
                    <a:lnBlToTr>
                      <a:noFill/>
                    </a:lnBlToTr>
                    <a:solidFill>
                      <a:schemeClr val="tx1">
                        <a:alpha val="43137"/>
                      </a:schemeClr>
                    </a:solidFill>
                  </a:tcPr>
                </a:tc>
                <a:tc>
                  <a:txBody>
                    <a:bodyPr/>
                    <a:lstStyle/>
                    <a:p>
                      <a:pPr marL="0" marR="0" lvl="0" indent="0" algn="ctr" defTabSz="966788" rtl="0" eaLnBrk="1" fontAlgn="base" latinLnBrk="0" hangingPunct="1">
                        <a:lnSpc>
                          <a:spcPct val="80000"/>
                        </a:lnSpc>
                        <a:spcBef>
                          <a:spcPct val="0"/>
                        </a:spcBef>
                        <a:spcAft>
                          <a:spcPct val="0"/>
                        </a:spcAft>
                        <a:buClr>
                          <a:srgbClr val="FF0000"/>
                        </a:buClr>
                        <a:buSzTx/>
                        <a:buFont typeface="Wingdings" pitchFamily="2" charset="2"/>
                        <a:buNone/>
                        <a:tabLst/>
                      </a:pPr>
                      <a:r>
                        <a:rPr kumimoji="0" lang="en-CA" sz="2100" b="1" i="0" u="none" strike="noStrike" cap="none" normalizeH="0" baseline="0" smtClean="0">
                          <a:ln>
                            <a:noFill/>
                          </a:ln>
                          <a:solidFill>
                            <a:schemeClr val="bg2"/>
                          </a:solidFill>
                          <a:effectLst>
                            <a:outerShdw blurRad="38100" dist="38100" dir="2700000" algn="tl">
                              <a:srgbClr val="C0C0C0"/>
                            </a:outerShdw>
                          </a:effectLst>
                          <a:latin typeface="Calibri" pitchFamily="34" charset="0"/>
                        </a:rPr>
                        <a:t>$0.227 (R)</a:t>
                      </a:r>
                    </a:p>
                  </a:txBody>
                  <a:tcPr marL="96661" marR="96661" marT="48331" marB="48331" horzOverflow="overflow">
                    <a:lnL>
                      <a:noFill/>
                    </a:lnL>
                    <a:lnR>
                      <a:noFill/>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tx1">
                        <a:alpha val="43137"/>
                      </a:schemeClr>
                    </a:solidFill>
                  </a:tcPr>
                </a:tc>
              </a:tr>
              <a:tr h="957119">
                <a:tc>
                  <a:txBody>
                    <a:bodyPr/>
                    <a:lstStyle/>
                    <a:p>
                      <a:pPr marL="0" marR="0" lvl="0" indent="0" algn="ctr" defTabSz="966788" rtl="0" eaLnBrk="1" fontAlgn="base" latinLnBrk="0" hangingPunct="1">
                        <a:lnSpc>
                          <a:spcPct val="80000"/>
                        </a:lnSpc>
                        <a:spcBef>
                          <a:spcPct val="0"/>
                        </a:spcBef>
                        <a:spcAft>
                          <a:spcPct val="0"/>
                        </a:spcAft>
                        <a:buClr>
                          <a:srgbClr val="FF0000"/>
                        </a:buClr>
                        <a:buSzTx/>
                        <a:buFont typeface="Wingdings" pitchFamily="2" charset="2"/>
                        <a:buNone/>
                        <a:tabLst/>
                      </a:pPr>
                      <a:r>
                        <a:rPr kumimoji="0" lang="en-CA" sz="2100" b="1" i="0" u="none" strike="noStrike" cap="none" normalizeH="0" baseline="0" smtClean="0">
                          <a:ln>
                            <a:noFill/>
                          </a:ln>
                          <a:solidFill>
                            <a:schemeClr val="bg2"/>
                          </a:solidFill>
                          <a:effectLst>
                            <a:outerShdw blurRad="38100" dist="38100" dir="2700000" algn="tl">
                              <a:srgbClr val="000000"/>
                            </a:outerShdw>
                          </a:effectLst>
                          <a:latin typeface="Calibri" pitchFamily="34" charset="0"/>
                        </a:rPr>
                        <a:t>Unit Materials Cost</a:t>
                      </a:r>
                    </a:p>
                  </a:txBody>
                  <a:tcPr marL="96661" marR="96661" marT="48331" marB="48331"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669900"/>
                    </a:solidFill>
                  </a:tcPr>
                </a:tc>
                <a:tc>
                  <a:txBody>
                    <a:bodyPr/>
                    <a:lstStyle/>
                    <a:p>
                      <a:pPr marL="0" marR="0" lvl="0" indent="0" algn="ctr" defTabSz="966788" rtl="0" eaLnBrk="1" fontAlgn="base" latinLnBrk="0" hangingPunct="1">
                        <a:lnSpc>
                          <a:spcPct val="80000"/>
                        </a:lnSpc>
                        <a:spcBef>
                          <a:spcPct val="0"/>
                        </a:spcBef>
                        <a:spcAft>
                          <a:spcPct val="0"/>
                        </a:spcAft>
                        <a:buClr>
                          <a:srgbClr val="FF0000"/>
                        </a:buClr>
                        <a:buSzTx/>
                        <a:buFont typeface="Wingdings" pitchFamily="2" charset="2"/>
                        <a:buNone/>
                        <a:tabLst/>
                      </a:pPr>
                      <a:endParaRPr kumimoji="0" lang="en-CA" sz="2100" b="1" i="0" u="none" strike="noStrike" cap="none" normalizeH="0" baseline="0" smtClean="0">
                        <a:ln>
                          <a:noFill/>
                        </a:ln>
                        <a:solidFill>
                          <a:schemeClr val="bg2"/>
                        </a:solidFill>
                        <a:effectLst>
                          <a:outerShdw blurRad="38100" dist="38100" dir="2700000" algn="tl">
                            <a:srgbClr val="000000"/>
                          </a:outerShdw>
                        </a:effectLst>
                        <a:latin typeface="Calibri" pitchFamily="34" charset="0"/>
                      </a:endParaRPr>
                    </a:p>
                    <a:p>
                      <a:pPr marL="0" marR="0" lvl="0" indent="0" algn="ctr" defTabSz="966788" rtl="0" eaLnBrk="1" fontAlgn="base" latinLnBrk="0" hangingPunct="1">
                        <a:lnSpc>
                          <a:spcPct val="80000"/>
                        </a:lnSpc>
                        <a:spcBef>
                          <a:spcPct val="0"/>
                        </a:spcBef>
                        <a:spcAft>
                          <a:spcPct val="0"/>
                        </a:spcAft>
                        <a:buClr>
                          <a:srgbClr val="FF0000"/>
                        </a:buClr>
                        <a:buSzTx/>
                        <a:buFont typeface="Wingdings" pitchFamily="2" charset="2"/>
                        <a:buNone/>
                        <a:tabLst/>
                      </a:pPr>
                      <a:r>
                        <a:rPr kumimoji="0" lang="en-CA" sz="2100" b="1" i="0" u="none" strike="noStrike" cap="none" normalizeH="0" baseline="0" smtClean="0">
                          <a:ln>
                            <a:noFill/>
                          </a:ln>
                          <a:solidFill>
                            <a:schemeClr val="bg2"/>
                          </a:solidFill>
                          <a:effectLst>
                            <a:outerShdw blurRad="38100" dist="38100" dir="2700000" algn="tl">
                              <a:srgbClr val="000000"/>
                            </a:outerShdw>
                          </a:effectLst>
                          <a:latin typeface="Calibri" pitchFamily="34" charset="0"/>
                        </a:rPr>
                        <a:t>+</a:t>
                      </a:r>
                    </a:p>
                  </a:txBody>
                  <a:tcPr marL="96661" marR="96661" marT="48331" marB="48331"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a:noFill/>
                    </a:lnT>
                    <a:lnB>
                      <a:noFill/>
                    </a:lnB>
                    <a:lnTlToBr>
                      <a:noFill/>
                    </a:lnTlToBr>
                    <a:lnBlToTr>
                      <a:noFill/>
                    </a:lnBlToTr>
                    <a:solidFill>
                      <a:srgbClr val="669900"/>
                    </a:solidFill>
                  </a:tcPr>
                </a:tc>
                <a:tc>
                  <a:txBody>
                    <a:bodyPr/>
                    <a:lstStyle/>
                    <a:p>
                      <a:pPr marL="0" marR="0" lvl="0" indent="0" algn="ctr" defTabSz="966788" rtl="0" eaLnBrk="1" fontAlgn="base" latinLnBrk="0" hangingPunct="1">
                        <a:lnSpc>
                          <a:spcPct val="80000"/>
                        </a:lnSpc>
                        <a:spcBef>
                          <a:spcPct val="0"/>
                        </a:spcBef>
                        <a:spcAft>
                          <a:spcPct val="0"/>
                        </a:spcAft>
                        <a:buClr>
                          <a:srgbClr val="FF0000"/>
                        </a:buClr>
                        <a:buSzTx/>
                        <a:buFont typeface="Wingdings" pitchFamily="2" charset="2"/>
                        <a:buNone/>
                        <a:tabLst/>
                      </a:pPr>
                      <a:r>
                        <a:rPr kumimoji="0" lang="en-CA" sz="2100" b="1" i="0" u="none" strike="noStrike" cap="none" normalizeH="0" baseline="0" smtClean="0">
                          <a:ln>
                            <a:noFill/>
                          </a:ln>
                          <a:solidFill>
                            <a:schemeClr val="bg2"/>
                          </a:solidFill>
                          <a:effectLst>
                            <a:outerShdw blurRad="38100" dist="38100" dir="2700000" algn="tl">
                              <a:srgbClr val="000000"/>
                            </a:outerShdw>
                          </a:effectLst>
                          <a:latin typeface="Calibri" pitchFamily="34" charset="0"/>
                        </a:rPr>
                        <a:t>Unit Conversion Cost</a:t>
                      </a:r>
                    </a:p>
                  </a:txBody>
                  <a:tcPr marL="96661" marR="96661" marT="48331" marB="48331"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669900"/>
                    </a:solidFill>
                  </a:tcPr>
                </a:tc>
                <a:tc>
                  <a:txBody>
                    <a:bodyPr/>
                    <a:lstStyle/>
                    <a:p>
                      <a:pPr marL="0" marR="0" lvl="0" indent="0" algn="ctr" defTabSz="966788" rtl="0" eaLnBrk="1" fontAlgn="base" latinLnBrk="0" hangingPunct="1">
                        <a:lnSpc>
                          <a:spcPct val="80000"/>
                        </a:lnSpc>
                        <a:spcBef>
                          <a:spcPct val="0"/>
                        </a:spcBef>
                        <a:spcAft>
                          <a:spcPct val="0"/>
                        </a:spcAft>
                        <a:buClr>
                          <a:srgbClr val="FF0000"/>
                        </a:buClr>
                        <a:buSzTx/>
                        <a:buFont typeface="Wingdings" pitchFamily="2" charset="2"/>
                        <a:buNone/>
                        <a:tabLst/>
                      </a:pPr>
                      <a:endParaRPr kumimoji="0" lang="en-CA" sz="2100" b="1" i="0" u="none" strike="noStrike" cap="none" normalizeH="0" baseline="0" smtClean="0">
                        <a:ln>
                          <a:noFill/>
                        </a:ln>
                        <a:solidFill>
                          <a:schemeClr val="bg2"/>
                        </a:solidFill>
                        <a:effectLst>
                          <a:outerShdw blurRad="38100" dist="38100" dir="2700000" algn="tl">
                            <a:srgbClr val="000000"/>
                          </a:outerShdw>
                        </a:effectLst>
                        <a:latin typeface="Calibri" pitchFamily="34" charset="0"/>
                      </a:endParaRPr>
                    </a:p>
                    <a:p>
                      <a:pPr marL="0" marR="0" lvl="0" indent="0" algn="ctr" defTabSz="966788" rtl="0" eaLnBrk="1" fontAlgn="base" latinLnBrk="0" hangingPunct="1">
                        <a:lnSpc>
                          <a:spcPct val="80000"/>
                        </a:lnSpc>
                        <a:spcBef>
                          <a:spcPct val="0"/>
                        </a:spcBef>
                        <a:spcAft>
                          <a:spcPct val="0"/>
                        </a:spcAft>
                        <a:buClr>
                          <a:srgbClr val="FF0000"/>
                        </a:buClr>
                        <a:buSzTx/>
                        <a:buFont typeface="Wingdings" pitchFamily="2" charset="2"/>
                        <a:buNone/>
                        <a:tabLst/>
                      </a:pPr>
                      <a:r>
                        <a:rPr kumimoji="0" lang="en-CA" sz="2100" b="1" i="0" u="none" strike="noStrike" cap="none" normalizeH="0" baseline="0" smtClean="0">
                          <a:ln>
                            <a:noFill/>
                          </a:ln>
                          <a:solidFill>
                            <a:schemeClr val="bg2"/>
                          </a:solidFill>
                          <a:effectLst>
                            <a:outerShdw blurRad="38100" dist="38100" dir="2700000" algn="tl">
                              <a:srgbClr val="000000"/>
                            </a:outerShdw>
                          </a:effectLst>
                          <a:latin typeface="Calibri" pitchFamily="34" charset="0"/>
                        </a:rPr>
                        <a:t>=</a:t>
                      </a:r>
                    </a:p>
                  </a:txBody>
                  <a:tcPr marL="96661" marR="96661" marT="48331" marB="48331"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a:noFill/>
                    </a:lnT>
                    <a:lnB>
                      <a:noFill/>
                    </a:lnB>
                    <a:lnTlToBr>
                      <a:noFill/>
                    </a:lnTlToBr>
                    <a:lnBlToTr>
                      <a:noFill/>
                    </a:lnBlToTr>
                    <a:solidFill>
                      <a:srgbClr val="669900"/>
                    </a:solidFill>
                  </a:tcPr>
                </a:tc>
                <a:tc>
                  <a:txBody>
                    <a:bodyPr/>
                    <a:lstStyle/>
                    <a:p>
                      <a:pPr marL="0" marR="0" lvl="0" indent="0" algn="ctr" defTabSz="966788" rtl="0" eaLnBrk="1" fontAlgn="base" latinLnBrk="0" hangingPunct="1">
                        <a:lnSpc>
                          <a:spcPct val="80000"/>
                        </a:lnSpc>
                        <a:spcBef>
                          <a:spcPct val="0"/>
                        </a:spcBef>
                        <a:spcAft>
                          <a:spcPct val="0"/>
                        </a:spcAft>
                        <a:buClr>
                          <a:srgbClr val="FF0000"/>
                        </a:buClr>
                        <a:buSzTx/>
                        <a:buFont typeface="Wingdings" pitchFamily="2" charset="2"/>
                        <a:buNone/>
                        <a:tabLst/>
                      </a:pPr>
                      <a:r>
                        <a:rPr kumimoji="0" lang="en-CA" sz="2100" b="1" i="0" u="none" strike="noStrike" cap="none" normalizeH="0" baseline="0" smtClean="0">
                          <a:ln>
                            <a:noFill/>
                          </a:ln>
                          <a:solidFill>
                            <a:schemeClr val="bg2"/>
                          </a:solidFill>
                          <a:effectLst>
                            <a:outerShdw blurRad="38100" dist="38100" dir="2700000" algn="tl">
                              <a:srgbClr val="000000"/>
                            </a:outerShdw>
                          </a:effectLst>
                          <a:latin typeface="Calibri" pitchFamily="34" charset="0"/>
                        </a:rPr>
                        <a:t>Total Manufacturing Cost per Unit</a:t>
                      </a:r>
                    </a:p>
                  </a:txBody>
                  <a:tcPr marL="96661" marR="96661" marT="48331" marB="48331"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669900"/>
                    </a:solidFill>
                  </a:tcPr>
                </a:tc>
              </a:tr>
              <a:tr h="516574">
                <a:tc>
                  <a:txBody>
                    <a:bodyPr/>
                    <a:lstStyle/>
                    <a:p>
                      <a:pPr marL="0" marR="0" lvl="0" indent="0" algn="ctr" defTabSz="966788" rtl="0" eaLnBrk="1" fontAlgn="base" latinLnBrk="0" hangingPunct="1">
                        <a:lnSpc>
                          <a:spcPct val="80000"/>
                        </a:lnSpc>
                        <a:spcBef>
                          <a:spcPct val="0"/>
                        </a:spcBef>
                        <a:spcAft>
                          <a:spcPct val="0"/>
                        </a:spcAft>
                        <a:buClr>
                          <a:srgbClr val="FF0000"/>
                        </a:buClr>
                        <a:buSzTx/>
                        <a:buFont typeface="Wingdings" pitchFamily="2" charset="2"/>
                        <a:buNone/>
                        <a:tabLst/>
                      </a:pPr>
                      <a:r>
                        <a:rPr kumimoji="0" lang="en-CA" sz="2100" b="1" i="0" u="none" strike="noStrike" cap="none" normalizeH="0" baseline="0" smtClean="0">
                          <a:ln>
                            <a:noFill/>
                          </a:ln>
                          <a:solidFill>
                            <a:schemeClr val="bg2"/>
                          </a:solidFill>
                          <a:effectLst>
                            <a:outerShdw blurRad="38100" dist="38100" dir="2700000" algn="tl">
                              <a:srgbClr val="C0C0C0"/>
                            </a:outerShdw>
                          </a:effectLst>
                          <a:latin typeface="Calibri" pitchFamily="34" charset="0"/>
                        </a:rPr>
                        <a:t>$0.50</a:t>
                      </a:r>
                    </a:p>
                  </a:txBody>
                  <a:tcPr marL="96661" marR="96661" marT="48331" marB="48331" horzOverflow="overflow">
                    <a:lnL>
                      <a:noFill/>
                    </a:lnL>
                    <a:lnR>
                      <a:noFill/>
                    </a:lnR>
                    <a:lnT w="12700" cap="flat" cmpd="sng" algn="ctr">
                      <a:solidFill>
                        <a:schemeClr val="bg1"/>
                      </a:solidFill>
                      <a:prstDash val="solid"/>
                      <a:round/>
                      <a:headEnd type="none" w="med" len="med"/>
                      <a:tailEnd type="none" w="med" len="med"/>
                    </a:lnT>
                    <a:lnB>
                      <a:noFill/>
                    </a:lnB>
                    <a:lnTlToBr>
                      <a:noFill/>
                    </a:lnTlToBr>
                    <a:lnBlToTr>
                      <a:noFill/>
                    </a:lnBlToTr>
                    <a:solidFill>
                      <a:schemeClr val="tx1">
                        <a:alpha val="43137"/>
                      </a:schemeClr>
                    </a:solidFill>
                  </a:tcPr>
                </a:tc>
                <a:tc>
                  <a:txBody>
                    <a:bodyPr/>
                    <a:lstStyle/>
                    <a:p>
                      <a:pPr marL="0" marR="0" lvl="0" indent="0" algn="ctr" defTabSz="966788" rtl="0" eaLnBrk="1" fontAlgn="base" latinLnBrk="0" hangingPunct="1">
                        <a:lnSpc>
                          <a:spcPct val="80000"/>
                        </a:lnSpc>
                        <a:spcBef>
                          <a:spcPct val="0"/>
                        </a:spcBef>
                        <a:spcAft>
                          <a:spcPct val="0"/>
                        </a:spcAft>
                        <a:buClr>
                          <a:srgbClr val="FF0000"/>
                        </a:buClr>
                        <a:buSzTx/>
                        <a:buFont typeface="Wingdings" pitchFamily="2" charset="2"/>
                        <a:buNone/>
                        <a:tabLst/>
                      </a:pPr>
                      <a:r>
                        <a:rPr kumimoji="0" lang="en-CA" sz="2100" b="1" i="0" u="none" strike="noStrike" cap="none" normalizeH="0" baseline="0" smtClean="0">
                          <a:ln>
                            <a:noFill/>
                          </a:ln>
                          <a:solidFill>
                            <a:schemeClr val="bg2"/>
                          </a:solidFill>
                          <a:effectLst>
                            <a:outerShdw blurRad="38100" dist="38100" dir="2700000" algn="tl">
                              <a:srgbClr val="C0C0C0"/>
                            </a:outerShdw>
                          </a:effectLst>
                          <a:latin typeface="Calibri" pitchFamily="34" charset="0"/>
                        </a:rPr>
                        <a:t>+</a:t>
                      </a:r>
                    </a:p>
                  </a:txBody>
                  <a:tcPr marL="96661" marR="96661" marT="48331" marB="48331" horzOverflow="overflow">
                    <a:lnL>
                      <a:noFill/>
                    </a:lnL>
                    <a:lnR>
                      <a:noFill/>
                    </a:lnR>
                    <a:lnT>
                      <a:noFill/>
                    </a:lnT>
                    <a:lnB>
                      <a:noFill/>
                    </a:lnB>
                    <a:lnTlToBr>
                      <a:noFill/>
                    </a:lnTlToBr>
                    <a:lnBlToTr>
                      <a:noFill/>
                    </a:lnBlToTr>
                    <a:solidFill>
                      <a:schemeClr val="tx1">
                        <a:alpha val="43137"/>
                      </a:schemeClr>
                    </a:solidFill>
                  </a:tcPr>
                </a:tc>
                <a:tc>
                  <a:txBody>
                    <a:bodyPr/>
                    <a:lstStyle/>
                    <a:p>
                      <a:pPr marL="0" marR="0" lvl="0" indent="0" algn="ctr" defTabSz="966788" rtl="0" eaLnBrk="1" fontAlgn="base" latinLnBrk="0" hangingPunct="1">
                        <a:lnSpc>
                          <a:spcPct val="80000"/>
                        </a:lnSpc>
                        <a:spcBef>
                          <a:spcPct val="0"/>
                        </a:spcBef>
                        <a:spcAft>
                          <a:spcPct val="0"/>
                        </a:spcAft>
                        <a:buClr>
                          <a:srgbClr val="FF0000"/>
                        </a:buClr>
                        <a:buSzTx/>
                        <a:buFont typeface="Wingdings" pitchFamily="2" charset="2"/>
                        <a:buNone/>
                        <a:tabLst/>
                      </a:pPr>
                      <a:r>
                        <a:rPr kumimoji="0" lang="en-CA" sz="2100" b="1" i="0" u="none" strike="noStrike" cap="none" normalizeH="0" baseline="0" smtClean="0">
                          <a:ln>
                            <a:noFill/>
                          </a:ln>
                          <a:solidFill>
                            <a:schemeClr val="bg2"/>
                          </a:solidFill>
                          <a:effectLst>
                            <a:outerShdw blurRad="38100" dist="38100" dir="2700000" algn="tl">
                              <a:srgbClr val="C0C0C0"/>
                            </a:outerShdw>
                          </a:effectLst>
                          <a:latin typeface="Calibri" pitchFamily="34" charset="0"/>
                        </a:rPr>
                        <a:t>$0.227</a:t>
                      </a:r>
                    </a:p>
                  </a:txBody>
                  <a:tcPr marL="96661" marR="96661" marT="48331" marB="48331" horzOverflow="overflow">
                    <a:lnL>
                      <a:noFill/>
                    </a:lnL>
                    <a:lnR>
                      <a:noFill/>
                    </a:lnR>
                    <a:lnT w="12700" cap="flat" cmpd="sng" algn="ctr">
                      <a:solidFill>
                        <a:schemeClr val="bg1"/>
                      </a:solidFill>
                      <a:prstDash val="solid"/>
                      <a:round/>
                      <a:headEnd type="none" w="med" len="med"/>
                      <a:tailEnd type="none" w="med" len="med"/>
                    </a:lnT>
                    <a:lnB>
                      <a:noFill/>
                    </a:lnB>
                    <a:lnTlToBr>
                      <a:noFill/>
                    </a:lnTlToBr>
                    <a:lnBlToTr>
                      <a:noFill/>
                    </a:lnBlToTr>
                    <a:solidFill>
                      <a:schemeClr val="tx1">
                        <a:alpha val="43137"/>
                      </a:schemeClr>
                    </a:solidFill>
                  </a:tcPr>
                </a:tc>
                <a:tc>
                  <a:txBody>
                    <a:bodyPr/>
                    <a:lstStyle/>
                    <a:p>
                      <a:pPr marL="0" marR="0" lvl="0" indent="0" algn="ctr" defTabSz="966788" rtl="0" eaLnBrk="1" fontAlgn="base" latinLnBrk="0" hangingPunct="1">
                        <a:lnSpc>
                          <a:spcPct val="80000"/>
                        </a:lnSpc>
                        <a:spcBef>
                          <a:spcPct val="0"/>
                        </a:spcBef>
                        <a:spcAft>
                          <a:spcPct val="0"/>
                        </a:spcAft>
                        <a:buClr>
                          <a:srgbClr val="FF0000"/>
                        </a:buClr>
                        <a:buSzTx/>
                        <a:buFont typeface="Wingdings" pitchFamily="2" charset="2"/>
                        <a:buNone/>
                        <a:tabLst/>
                      </a:pPr>
                      <a:r>
                        <a:rPr kumimoji="0" lang="en-CA" sz="2100" b="1" i="0" u="none" strike="noStrike" cap="none" normalizeH="0" baseline="0" smtClean="0">
                          <a:ln>
                            <a:noFill/>
                          </a:ln>
                          <a:solidFill>
                            <a:schemeClr val="bg2"/>
                          </a:solidFill>
                          <a:effectLst>
                            <a:outerShdw blurRad="38100" dist="38100" dir="2700000" algn="tl">
                              <a:srgbClr val="C0C0C0"/>
                            </a:outerShdw>
                          </a:effectLst>
                          <a:latin typeface="Calibri" pitchFamily="34" charset="0"/>
                        </a:rPr>
                        <a:t>=</a:t>
                      </a:r>
                    </a:p>
                  </a:txBody>
                  <a:tcPr marL="96661" marR="96661" marT="48331" marB="48331" horzOverflow="overflow">
                    <a:lnL>
                      <a:noFill/>
                    </a:lnL>
                    <a:lnR>
                      <a:noFill/>
                    </a:lnR>
                    <a:lnT>
                      <a:noFill/>
                    </a:lnT>
                    <a:lnB>
                      <a:noFill/>
                    </a:lnB>
                    <a:lnTlToBr>
                      <a:noFill/>
                    </a:lnTlToBr>
                    <a:lnBlToTr>
                      <a:noFill/>
                    </a:lnBlToTr>
                    <a:solidFill>
                      <a:schemeClr val="tx1">
                        <a:alpha val="43137"/>
                      </a:schemeClr>
                    </a:solidFill>
                  </a:tcPr>
                </a:tc>
                <a:tc>
                  <a:txBody>
                    <a:bodyPr/>
                    <a:lstStyle/>
                    <a:p>
                      <a:pPr marL="0" marR="0" lvl="0" indent="0" algn="ctr" defTabSz="966788" rtl="0" eaLnBrk="1" fontAlgn="base" latinLnBrk="0" hangingPunct="1">
                        <a:lnSpc>
                          <a:spcPct val="80000"/>
                        </a:lnSpc>
                        <a:spcBef>
                          <a:spcPct val="0"/>
                        </a:spcBef>
                        <a:spcAft>
                          <a:spcPct val="0"/>
                        </a:spcAft>
                        <a:buClr>
                          <a:srgbClr val="FF0000"/>
                        </a:buClr>
                        <a:buSzTx/>
                        <a:buFont typeface="Wingdings" pitchFamily="2" charset="2"/>
                        <a:buNone/>
                        <a:tabLst/>
                      </a:pPr>
                      <a:r>
                        <a:rPr kumimoji="0" lang="en-CA" sz="2100" b="1" i="0" u="none" strike="noStrike" cap="none" normalizeH="0" baseline="0" dirty="0" smtClean="0">
                          <a:ln>
                            <a:noFill/>
                          </a:ln>
                          <a:solidFill>
                            <a:schemeClr val="bg2"/>
                          </a:solidFill>
                          <a:effectLst>
                            <a:outerShdw blurRad="38100" dist="38100" dir="2700000" algn="tl">
                              <a:srgbClr val="C0C0C0"/>
                            </a:outerShdw>
                          </a:effectLst>
                          <a:latin typeface="Calibri" pitchFamily="34" charset="0"/>
                        </a:rPr>
                        <a:t>$0.727</a:t>
                      </a:r>
                    </a:p>
                  </a:txBody>
                  <a:tcPr marL="96661" marR="96661" marT="48331" marB="48331" horzOverflow="overflow">
                    <a:lnL>
                      <a:noFill/>
                    </a:lnL>
                    <a:lnR>
                      <a:noFill/>
                    </a:lnR>
                    <a:lnT w="12700" cap="flat" cmpd="sng" algn="ctr">
                      <a:solidFill>
                        <a:schemeClr val="bg1"/>
                      </a:solidFill>
                      <a:prstDash val="solid"/>
                      <a:round/>
                      <a:headEnd type="none" w="med" len="med"/>
                      <a:tailEnd type="none" w="med" len="med"/>
                    </a:lnT>
                    <a:lnB>
                      <a:noFill/>
                    </a:lnB>
                    <a:lnTlToBr>
                      <a:noFill/>
                    </a:lnTlToBr>
                    <a:lnBlToTr>
                      <a:noFill/>
                    </a:lnBlToTr>
                    <a:solidFill>
                      <a:schemeClr val="tx1">
                        <a:alpha val="43137"/>
                      </a:schemeClr>
                    </a:solidFill>
                  </a:tcPr>
                </a:tc>
              </a:tr>
            </a:tbl>
          </a:graphicData>
        </a:graphic>
      </p:graphicFrame>
      <p:sp>
        <p:nvSpPr>
          <p:cNvPr id="68679" name="Title 4"/>
          <p:cNvSpPr>
            <a:spLocks noGrp="1"/>
          </p:cNvSpPr>
          <p:nvPr>
            <p:ph type="title"/>
          </p:nvPr>
        </p:nvSpPr>
        <p:spPr/>
        <p:txBody>
          <a:bodyPr/>
          <a:lstStyle/>
          <a:p>
            <a:endParaRPr lang="en-CA" dirty="0" smtClean="0">
              <a:latin typeface="Arial" charset="0"/>
              <a:cs typeface="Arial" charset="0"/>
            </a:endParaRPr>
          </a:p>
        </p:txBody>
      </p:sp>
      <p:sp>
        <p:nvSpPr>
          <p:cNvPr id="68681" name="Content Placeholder 6"/>
          <p:cNvSpPr>
            <a:spLocks noGrp="1"/>
          </p:cNvSpPr>
          <p:nvPr>
            <p:ph idx="13"/>
          </p:nvPr>
        </p:nvSpPr>
        <p:spPr/>
        <p:txBody>
          <a:bodyPr/>
          <a:lstStyle/>
          <a:p>
            <a:r>
              <a:rPr lang="en-CA" smtClean="0">
                <a:latin typeface="Arial" charset="0"/>
                <a:cs typeface="Arial" charset="0"/>
              </a:rPr>
              <a:t>4</a:t>
            </a:r>
          </a:p>
        </p:txBody>
      </p:sp>
    </p:spTree>
  </p:cSld>
  <p:clrMapOvr>
    <a:masterClrMapping/>
  </p:clrMapOvr>
  <p:transition>
    <p:wipe dir="d"/>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Title 3"/>
          <p:cNvSpPr>
            <a:spLocks noGrp="1"/>
          </p:cNvSpPr>
          <p:nvPr>
            <p:ph type="title"/>
          </p:nvPr>
        </p:nvSpPr>
        <p:spPr/>
        <p:txBody>
          <a:bodyPr/>
          <a:lstStyle/>
          <a:p>
            <a:endParaRPr lang="en-CA" smtClean="0">
              <a:latin typeface="Arial" charset="0"/>
              <a:cs typeface="Arial" charset="0"/>
            </a:endParaRPr>
          </a:p>
        </p:txBody>
      </p:sp>
      <p:sp>
        <p:nvSpPr>
          <p:cNvPr id="69635" name="Rectangle 3"/>
          <p:cNvSpPr>
            <a:spLocks noGrp="1" noChangeArrowheads="1"/>
          </p:cNvSpPr>
          <p:nvPr>
            <p:ph idx="1"/>
          </p:nvPr>
        </p:nvSpPr>
        <p:spPr>
          <a:xfrm>
            <a:off x="304800" y="1752600"/>
            <a:ext cx="9067800" cy="5086350"/>
          </a:xfrm>
        </p:spPr>
        <p:txBody>
          <a:bodyPr lIns="0" tIns="0" rIns="0" bIns="0"/>
          <a:lstStyle/>
          <a:p>
            <a:pPr eaLnBrk="1" hangingPunct="1">
              <a:buFont typeface="Wingdings" pitchFamily="2" charset="2"/>
              <a:buNone/>
            </a:pPr>
            <a:r>
              <a:rPr lang="en-US" sz="2700" b="1" smtClean="0">
                <a:latin typeface="Calibri" pitchFamily="34" charset="0"/>
              </a:rPr>
              <a:t>       Step 4:  Prepare a Cost Reconciliation Schedule</a:t>
            </a:r>
          </a:p>
          <a:p>
            <a:pPr lvl="1" eaLnBrk="1" hangingPunct="1">
              <a:buClr>
                <a:srgbClr val="C00000"/>
              </a:buClr>
              <a:buSzPct val="80000"/>
              <a:buFont typeface="Wingdings" pitchFamily="2" charset="2"/>
              <a:buChar char="Ø"/>
            </a:pPr>
            <a:r>
              <a:rPr lang="en-US" sz="2700" smtClean="0"/>
              <a:t>Assigns total costs to units transferred out and to ending work in process</a:t>
            </a:r>
          </a:p>
          <a:p>
            <a:pPr lvl="1" eaLnBrk="1" hangingPunct="1">
              <a:buClr>
                <a:srgbClr val="C00000"/>
              </a:buClr>
              <a:buSzPct val="80000"/>
              <a:buFont typeface="Wingdings" pitchFamily="2" charset="2"/>
              <a:buChar char="Ø"/>
            </a:pPr>
            <a:r>
              <a:rPr lang="en-US" sz="2700" smtClean="0"/>
              <a:t>First goods to be completed are units in beginning work in process </a:t>
            </a:r>
          </a:p>
          <a:p>
            <a:pPr lvl="1" eaLnBrk="1" hangingPunct="1">
              <a:buClr>
                <a:srgbClr val="C00000"/>
              </a:buClr>
              <a:buSzPct val="80000"/>
              <a:buFont typeface="Wingdings" pitchFamily="2" charset="2"/>
              <a:buChar char="Ø"/>
            </a:pPr>
            <a:r>
              <a:rPr lang="en-US" sz="2700" smtClean="0"/>
              <a:t>Cost of the beginning work in process is always assigned to the goods transferred to the next department (or to finished goods)</a:t>
            </a:r>
          </a:p>
          <a:p>
            <a:pPr lvl="1" eaLnBrk="1" hangingPunct="1">
              <a:buClr>
                <a:srgbClr val="C00000"/>
              </a:buClr>
              <a:buSzPct val="80000"/>
              <a:buFont typeface="Wingdings" pitchFamily="2" charset="2"/>
              <a:buChar char="Ø"/>
            </a:pPr>
            <a:r>
              <a:rPr lang="en-US" sz="2700" smtClean="0"/>
              <a:t>Ending work in process includes only production costs incurred in the current period </a:t>
            </a:r>
          </a:p>
        </p:txBody>
      </p:sp>
      <p:sp>
        <p:nvSpPr>
          <p:cNvPr id="69636" name="Content Placeholder 4"/>
          <p:cNvSpPr>
            <a:spLocks noGrp="1"/>
          </p:cNvSpPr>
          <p:nvPr>
            <p:ph idx="13"/>
          </p:nvPr>
        </p:nvSpPr>
        <p:spPr/>
        <p:txBody>
          <a:bodyPr/>
          <a:lstStyle/>
          <a:p>
            <a:endParaRPr lang="en-CA" smtClean="0">
              <a:latin typeface="Arial" charset="0"/>
              <a:cs typeface="Arial" charset="0"/>
            </a:endParaRPr>
          </a:p>
        </p:txBody>
      </p:sp>
      <p:sp>
        <p:nvSpPr>
          <p:cNvPr id="352263" name="Rectangle 7"/>
          <p:cNvSpPr>
            <a:spLocks noChangeArrowheads="1"/>
          </p:cNvSpPr>
          <p:nvPr/>
        </p:nvSpPr>
        <p:spPr bwMode="auto">
          <a:xfrm>
            <a:off x="990600" y="304800"/>
            <a:ext cx="7521575" cy="1252538"/>
          </a:xfrm>
          <a:prstGeom prst="rect">
            <a:avLst/>
          </a:prstGeom>
          <a:noFill/>
          <a:ln w="9525" algn="ctr">
            <a:noFill/>
            <a:miter lim="800000"/>
            <a:headEnd/>
            <a:tailEnd/>
          </a:ln>
          <a:effectLst/>
        </p:spPr>
        <p:txBody>
          <a:bodyPr lIns="96661" tIns="48331" rIns="96661" bIns="48331" anchor="b">
            <a:spAutoFit/>
          </a:bodyPr>
          <a:lstStyle/>
          <a:p>
            <a:pPr algn="ctr" defTabSz="966788" eaLnBrk="1" hangingPunct="1">
              <a:defRPr/>
            </a:pPr>
            <a:r>
              <a:rPr lang="en-US" sz="4000" dirty="0">
                <a:solidFill>
                  <a:schemeClr val="bg1"/>
                </a:solidFill>
                <a:effectLst>
                  <a:outerShdw blurRad="38100" dist="38100" dir="2700000" algn="tl">
                    <a:srgbClr val="000000"/>
                  </a:outerShdw>
                </a:effectLst>
                <a:latin typeface="Calibri" pitchFamily="34" charset="0"/>
              </a:rPr>
              <a:t>Comprehensive Example </a:t>
            </a:r>
            <a:r>
              <a:rPr lang="en-US" sz="3600" dirty="0">
                <a:solidFill>
                  <a:schemeClr val="bg1"/>
                </a:solidFill>
                <a:effectLst>
                  <a:outerShdw blurRad="38100" dist="38100" dir="2700000" algn="tl">
                    <a:srgbClr val="000000"/>
                  </a:outerShdw>
                </a:effectLst>
                <a:latin typeface="Calibri" pitchFamily="34" charset="0"/>
              </a:rPr>
              <a:t/>
            </a:r>
            <a:br>
              <a:rPr lang="en-US" sz="3600" dirty="0">
                <a:solidFill>
                  <a:schemeClr val="bg1"/>
                </a:solidFill>
                <a:effectLst>
                  <a:outerShdw blurRad="38100" dist="38100" dir="2700000" algn="tl">
                    <a:srgbClr val="000000"/>
                  </a:outerShdw>
                </a:effectLst>
                <a:latin typeface="Calibri" pitchFamily="34" charset="0"/>
              </a:rPr>
            </a:br>
            <a:r>
              <a:rPr lang="en-US" sz="3200" dirty="0">
                <a:solidFill>
                  <a:schemeClr val="bg1"/>
                </a:solidFill>
                <a:effectLst>
                  <a:outerShdw blurRad="38100" dist="38100" dir="2700000" algn="tl">
                    <a:srgbClr val="000000"/>
                  </a:outerShdw>
                </a:effectLst>
                <a:latin typeface="Calibri" pitchFamily="34" charset="0"/>
              </a:rPr>
              <a:t>FIFO Method (Continued)</a:t>
            </a:r>
          </a:p>
        </p:txBody>
      </p:sp>
    </p:spTree>
  </p:cSld>
  <p:clrMapOvr>
    <a:masterClrMapping/>
  </p:clrMapOvr>
  <p:transition>
    <p:wipe dir="d"/>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1722" name="Rectangle 10"/>
          <p:cNvSpPr>
            <a:spLocks noChangeArrowheads="1"/>
          </p:cNvSpPr>
          <p:nvPr/>
        </p:nvSpPr>
        <p:spPr bwMode="auto">
          <a:xfrm>
            <a:off x="990600" y="304800"/>
            <a:ext cx="7521575" cy="1252538"/>
          </a:xfrm>
          <a:prstGeom prst="rect">
            <a:avLst/>
          </a:prstGeom>
          <a:noFill/>
          <a:ln w="9525" algn="ctr">
            <a:noFill/>
            <a:miter lim="800000"/>
            <a:headEnd/>
            <a:tailEnd/>
          </a:ln>
          <a:effectLst/>
        </p:spPr>
        <p:txBody>
          <a:bodyPr lIns="96661" tIns="48331" rIns="96661" bIns="48331" anchor="b">
            <a:spAutoFit/>
          </a:bodyPr>
          <a:lstStyle/>
          <a:p>
            <a:pPr algn="ctr" defTabSz="966788" eaLnBrk="1" hangingPunct="1">
              <a:defRPr/>
            </a:pPr>
            <a:r>
              <a:rPr lang="en-US" sz="4000" dirty="0">
                <a:solidFill>
                  <a:schemeClr val="bg1"/>
                </a:solidFill>
                <a:effectLst>
                  <a:outerShdw blurRad="38100" dist="38100" dir="2700000" algn="tl">
                    <a:srgbClr val="000000"/>
                  </a:outerShdw>
                </a:effectLst>
                <a:latin typeface="Calibri" pitchFamily="34" charset="0"/>
              </a:rPr>
              <a:t>Comprehensive Example </a:t>
            </a:r>
            <a:r>
              <a:rPr lang="en-US" sz="3600" dirty="0">
                <a:solidFill>
                  <a:schemeClr val="bg1"/>
                </a:solidFill>
                <a:effectLst>
                  <a:outerShdw blurRad="38100" dist="38100" dir="2700000" algn="tl">
                    <a:srgbClr val="000000"/>
                  </a:outerShdw>
                </a:effectLst>
                <a:latin typeface="Calibri" pitchFamily="34" charset="0"/>
              </a:rPr>
              <a:t/>
            </a:r>
            <a:br>
              <a:rPr lang="en-US" sz="3600" dirty="0">
                <a:solidFill>
                  <a:schemeClr val="bg1"/>
                </a:solidFill>
                <a:effectLst>
                  <a:outerShdw blurRad="38100" dist="38100" dir="2700000" algn="tl">
                    <a:srgbClr val="000000"/>
                  </a:outerShdw>
                </a:effectLst>
                <a:latin typeface="Calibri" pitchFamily="34" charset="0"/>
              </a:rPr>
            </a:br>
            <a:r>
              <a:rPr lang="en-US" sz="3200" dirty="0">
                <a:solidFill>
                  <a:schemeClr val="bg1"/>
                </a:solidFill>
                <a:effectLst>
                  <a:outerShdw blurRad="38100" dist="38100" dir="2700000" algn="tl">
                    <a:srgbClr val="000000"/>
                  </a:outerShdw>
                </a:effectLst>
                <a:latin typeface="Calibri" pitchFamily="34" charset="0"/>
              </a:rPr>
              <a:t>FIFO Method (Continued)</a:t>
            </a:r>
          </a:p>
        </p:txBody>
      </p:sp>
      <p:pic>
        <p:nvPicPr>
          <p:cNvPr id="70659" name="Picture 11" descr="ma03a-10b"/>
          <p:cNvPicPr>
            <a:picLocks noChangeAspect="1" noChangeArrowheads="1"/>
          </p:cNvPicPr>
          <p:nvPr/>
        </p:nvPicPr>
        <p:blipFill>
          <a:blip r:embed="rId2" cstate="print"/>
          <a:srcRect/>
          <a:stretch>
            <a:fillRect/>
          </a:stretch>
        </p:blipFill>
        <p:spPr bwMode="auto">
          <a:xfrm>
            <a:off x="609600" y="1905000"/>
            <a:ext cx="8382000" cy="4876800"/>
          </a:xfrm>
          <a:prstGeom prst="rect">
            <a:avLst/>
          </a:prstGeom>
          <a:noFill/>
          <a:ln w="9525">
            <a:noFill/>
            <a:miter lim="800000"/>
            <a:headEnd/>
            <a:tailEnd/>
          </a:ln>
        </p:spPr>
      </p:pic>
      <p:sp>
        <p:nvSpPr>
          <p:cNvPr id="70662" name="Content Placeholder 5"/>
          <p:cNvSpPr>
            <a:spLocks noGrp="1"/>
          </p:cNvSpPr>
          <p:nvPr>
            <p:ph idx="13"/>
          </p:nvPr>
        </p:nvSpPr>
        <p:spPr/>
        <p:txBody>
          <a:bodyPr/>
          <a:lstStyle/>
          <a:p>
            <a:endParaRPr lang="en-CA" smtClean="0">
              <a:latin typeface="Arial" charset="0"/>
              <a:cs typeface="Arial" charset="0"/>
            </a:endParaRPr>
          </a:p>
        </p:txBody>
      </p:sp>
    </p:spTree>
  </p:cSld>
  <p:clrMapOvr>
    <a:masterClrMapping/>
  </p:clrMapOvr>
  <p:transition>
    <p:wipe dir="d"/>
  </p:transition>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2"/>
          <p:cNvSpPr>
            <a:spLocks noGrp="1" noChangeArrowheads="1"/>
          </p:cNvSpPr>
          <p:nvPr>
            <p:ph type="title"/>
          </p:nvPr>
        </p:nvSpPr>
        <p:spPr/>
        <p:txBody>
          <a:bodyPr lIns="95139" tIns="49472" rIns="95139" bIns="49472" anchorCtr="0"/>
          <a:lstStyle/>
          <a:p>
            <a:pPr eaLnBrk="1" hangingPunct="1"/>
            <a:r>
              <a:rPr lang="en-US" smtClean="0">
                <a:latin typeface="Calibri" pitchFamily="34" charset="0"/>
                <a:cs typeface="Arial" charset="0"/>
              </a:rPr>
              <a:t>FIFO and Weighted Average</a:t>
            </a:r>
          </a:p>
        </p:txBody>
      </p:sp>
      <p:sp>
        <p:nvSpPr>
          <p:cNvPr id="17411" name="Rectangle 3"/>
          <p:cNvSpPr>
            <a:spLocks noGrp="1" noChangeArrowheads="1"/>
          </p:cNvSpPr>
          <p:nvPr>
            <p:ph idx="1"/>
          </p:nvPr>
        </p:nvSpPr>
        <p:spPr>
          <a:xfrm>
            <a:off x="304800" y="1905000"/>
            <a:ext cx="9067800" cy="4629150"/>
          </a:xfrm>
        </p:spPr>
        <p:txBody>
          <a:bodyPr lIns="0" tIns="0" rIns="0" bIns="0"/>
          <a:lstStyle/>
          <a:p>
            <a:pPr eaLnBrk="1" hangingPunct="1">
              <a:buClr>
                <a:srgbClr val="C00000"/>
              </a:buClr>
              <a:defRPr/>
            </a:pPr>
            <a:r>
              <a:rPr lang="en-US" sz="2800" dirty="0" smtClean="0">
                <a:latin typeface="Calibri" pitchFamily="34" charset="0"/>
              </a:rPr>
              <a:t>The </a:t>
            </a:r>
            <a:r>
              <a:rPr lang="en-US" sz="2800" dirty="0" smtClean="0">
                <a:solidFill>
                  <a:srgbClr val="C00000"/>
                </a:solidFill>
                <a:latin typeface="Calibri" pitchFamily="34" charset="0"/>
              </a:rPr>
              <a:t>weighted-average method </a:t>
            </a:r>
            <a:r>
              <a:rPr lang="en-US" sz="2800" dirty="0" smtClean="0">
                <a:latin typeface="Calibri" pitchFamily="34" charset="0"/>
              </a:rPr>
              <a:t>has one major advantage: </a:t>
            </a:r>
          </a:p>
          <a:p>
            <a:pPr lvl="1" eaLnBrk="1" hangingPunct="1">
              <a:buClr>
                <a:srgbClr val="C00000"/>
              </a:buClr>
              <a:buSzTx/>
              <a:buFont typeface="Arial" charset="0"/>
              <a:buChar char="•"/>
              <a:defRPr/>
            </a:pPr>
            <a:r>
              <a:rPr lang="en-US" dirty="0" smtClean="0">
                <a:solidFill>
                  <a:srgbClr val="C00000"/>
                </a:solidFill>
                <a:ea typeface="+mn-ea"/>
                <a:cs typeface="+mn-cs"/>
              </a:rPr>
              <a:t>Simple to understand and to apply</a:t>
            </a:r>
          </a:p>
          <a:p>
            <a:pPr eaLnBrk="1" hangingPunct="1">
              <a:buClr>
                <a:srgbClr val="C00000"/>
              </a:buClr>
              <a:defRPr/>
            </a:pPr>
            <a:r>
              <a:rPr lang="en-US" sz="2800" dirty="0" smtClean="0">
                <a:latin typeface="Calibri" pitchFamily="34" charset="0"/>
              </a:rPr>
              <a:t>When prices do not fluctuate significantly, the weighted-average method is very similar to the FIFO method.</a:t>
            </a:r>
          </a:p>
          <a:p>
            <a:pPr eaLnBrk="1" hangingPunct="1">
              <a:buClr>
                <a:srgbClr val="C00000"/>
              </a:buClr>
              <a:defRPr/>
            </a:pPr>
            <a:r>
              <a:rPr lang="en-US" sz="2800" dirty="0" smtClean="0">
                <a:latin typeface="Calibri" pitchFamily="34" charset="0"/>
              </a:rPr>
              <a:t>Conceptually, the </a:t>
            </a:r>
            <a:r>
              <a:rPr lang="en-US" sz="2800" dirty="0" smtClean="0">
                <a:solidFill>
                  <a:srgbClr val="C00000"/>
                </a:solidFill>
                <a:latin typeface="Calibri" pitchFamily="34" charset="0"/>
              </a:rPr>
              <a:t>FIFO </a:t>
            </a:r>
            <a:r>
              <a:rPr lang="en-US" sz="2800" dirty="0" smtClean="0">
                <a:latin typeface="Calibri" pitchFamily="34" charset="0"/>
              </a:rPr>
              <a:t>method is superior because: </a:t>
            </a:r>
          </a:p>
          <a:p>
            <a:pPr lvl="1" eaLnBrk="1" hangingPunct="1">
              <a:buClr>
                <a:srgbClr val="C00000"/>
              </a:buClr>
              <a:buSzTx/>
              <a:buFont typeface="Arial" charset="0"/>
              <a:buChar char="•"/>
              <a:defRPr/>
            </a:pPr>
            <a:r>
              <a:rPr lang="en-US" dirty="0" smtClean="0"/>
              <a:t>Current performance is measured using only costs incurred in the current period</a:t>
            </a:r>
          </a:p>
          <a:p>
            <a:pPr lvl="1" eaLnBrk="1" hangingPunct="1">
              <a:buClr>
                <a:srgbClr val="C00000"/>
              </a:buClr>
              <a:buSzTx/>
              <a:buFont typeface="Arial" charset="0"/>
              <a:buChar char="•"/>
              <a:defRPr/>
            </a:pPr>
            <a:r>
              <a:rPr lang="en-US" dirty="0" smtClean="0"/>
              <a:t>The FIFO method provides current cost information which leads to more accurate pricing strategies</a:t>
            </a:r>
          </a:p>
        </p:txBody>
      </p:sp>
      <p:sp>
        <p:nvSpPr>
          <p:cNvPr id="71684" name="Content Placeholder 3"/>
          <p:cNvSpPr>
            <a:spLocks noGrp="1"/>
          </p:cNvSpPr>
          <p:nvPr>
            <p:ph idx="13"/>
          </p:nvPr>
        </p:nvSpPr>
        <p:spPr/>
        <p:txBody>
          <a:bodyPr/>
          <a:lstStyle/>
          <a:p>
            <a:endParaRPr lang="en-CA" smtClean="0">
              <a:latin typeface="Arial" charset="0"/>
              <a:cs typeface="Arial" charset="0"/>
            </a:endParaRPr>
          </a:p>
        </p:txBody>
      </p:sp>
    </p:spTree>
  </p:cSld>
  <p:clrMapOvr>
    <a:masterClrMapping/>
  </p:clrMapOvr>
  <p:transition>
    <p:wipe dir="d"/>
  </p:transition>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Slide Number Placeholder 3"/>
          <p:cNvSpPr>
            <a:spLocks noGrp="1"/>
          </p:cNvSpPr>
          <p:nvPr>
            <p:ph type="sldNum" sz="quarter" idx="11"/>
          </p:nvPr>
        </p:nvSpPr>
        <p:spPr>
          <a:noFill/>
        </p:spPr>
        <p:txBody>
          <a:bodyPr/>
          <a:lstStyle/>
          <a:p>
            <a:fld id="{A7E1CBD3-4ACA-4B4C-A295-47A879CF9542}" type="slidenum">
              <a:rPr lang="en-US" smtClean="0"/>
              <a:pPr/>
              <a:t>63</a:t>
            </a:fld>
            <a:endParaRPr lang="en-US" smtClean="0"/>
          </a:p>
        </p:txBody>
      </p:sp>
      <p:sp>
        <p:nvSpPr>
          <p:cNvPr id="6" name="Rectangle 11"/>
          <p:cNvSpPr>
            <a:spLocks noChangeArrowheads="1"/>
          </p:cNvSpPr>
          <p:nvPr/>
        </p:nvSpPr>
        <p:spPr bwMode="auto">
          <a:xfrm>
            <a:off x="914400" y="1524000"/>
            <a:ext cx="7696200" cy="3886200"/>
          </a:xfrm>
          <a:prstGeom prst="rect">
            <a:avLst/>
          </a:prstGeom>
          <a:noFill/>
          <a:ln w="12700" cmpd="dbl">
            <a:noFill/>
            <a:miter lim="800000"/>
            <a:headEnd/>
            <a:tailEnd/>
          </a:ln>
        </p:spPr>
        <p:txBody>
          <a:bodyPr anchor="b" anchorCtr="1"/>
          <a:lstStyle/>
          <a:p>
            <a:pPr algn="just">
              <a:lnSpc>
                <a:spcPct val="90000"/>
              </a:lnSpc>
              <a:spcBef>
                <a:spcPct val="50000"/>
              </a:spcBef>
              <a:defRPr/>
            </a:pPr>
            <a:r>
              <a:rPr lang="en-CA" altLang="en-US" sz="2100" dirty="0">
                <a:solidFill>
                  <a:schemeClr val="bg2">
                    <a:lumMod val="50000"/>
                  </a:schemeClr>
                </a:solidFill>
              </a:rPr>
              <a:t>Copyright </a:t>
            </a:r>
            <a:r>
              <a:rPr lang="en-CA" altLang="en-US" sz="2100">
                <a:solidFill>
                  <a:schemeClr val="bg2">
                    <a:lumMod val="50000"/>
                  </a:schemeClr>
                </a:solidFill>
              </a:rPr>
              <a:t>© 2012 </a:t>
            </a:r>
            <a:r>
              <a:rPr lang="en-CA" altLang="en-US" sz="2100" dirty="0">
                <a:solidFill>
                  <a:schemeClr val="bg2">
                    <a:lumMod val="50000"/>
                  </a:schemeClr>
                </a:solidFill>
              </a:rPr>
              <a:t>John Wiley &amp; Sons Canada, Ltd.  All rights reserved.  Reproduction or translation of this work beyond that permitted by Access Copyright (The Canadian Copyright Licensing Agency) is unlawful.  Requests for further information should be addressed to the Permissions Department, John Wiley &amp; Sons Canada, Ltd.  The purchaser may make back-up copies for his or her own use only and not for distribution or resale.  The author and the publisher assume no responsibility for errors, omissions, or damages caused by the use of these programs or from the use of the information contained herein.</a:t>
            </a:r>
          </a:p>
        </p:txBody>
      </p:sp>
      <p:pic>
        <p:nvPicPr>
          <p:cNvPr id="72708" name="Picture 10" descr="Logo-Short"/>
          <p:cNvPicPr>
            <a:picLocks noChangeAspect="1" noChangeArrowheads="1"/>
          </p:cNvPicPr>
          <p:nvPr/>
        </p:nvPicPr>
        <p:blipFill>
          <a:blip r:embed="rId2" cstate="print"/>
          <a:srcRect/>
          <a:stretch>
            <a:fillRect/>
          </a:stretch>
        </p:blipFill>
        <p:spPr bwMode="auto">
          <a:xfrm>
            <a:off x="4648200" y="5943600"/>
            <a:ext cx="361950" cy="533400"/>
          </a:xfrm>
          <a:prstGeom prst="rect">
            <a:avLst/>
          </a:prstGeom>
          <a:noFill/>
          <a:ln w="9525">
            <a:noFill/>
            <a:miter lim="800000"/>
            <a:headEnd/>
            <a:tailEnd/>
          </a:ln>
        </p:spPr>
      </p:pic>
      <p:sp>
        <p:nvSpPr>
          <p:cNvPr id="72709" name="Rectangle 12"/>
          <p:cNvSpPr>
            <a:spLocks noChangeArrowheads="1"/>
          </p:cNvSpPr>
          <p:nvPr/>
        </p:nvSpPr>
        <p:spPr bwMode="auto">
          <a:xfrm>
            <a:off x="685800" y="654050"/>
            <a:ext cx="7848600" cy="784225"/>
          </a:xfrm>
          <a:prstGeom prst="rect">
            <a:avLst/>
          </a:prstGeom>
          <a:noFill/>
          <a:ln w="9525">
            <a:noFill/>
            <a:miter lim="800000"/>
            <a:headEnd/>
            <a:tailEnd/>
          </a:ln>
        </p:spPr>
        <p:txBody>
          <a:bodyPr anchor="b">
            <a:spAutoFit/>
          </a:bodyPr>
          <a:lstStyle/>
          <a:p>
            <a:pPr algn="ctr" eaLnBrk="1" hangingPunct="1"/>
            <a:r>
              <a:rPr lang="en-US" altLang="en-US" sz="4500" b="1"/>
              <a:t>Copyright</a:t>
            </a:r>
          </a:p>
        </p:txBody>
      </p:sp>
      <p:sp>
        <p:nvSpPr>
          <p:cNvPr id="72710" name="Rectangle 70"/>
          <p:cNvSpPr>
            <a:spLocks noGrp="1" noChangeArrowheads="1"/>
          </p:cNvSpPr>
          <p:nvPr>
            <p:ph type="ftr" sz="quarter" idx="10"/>
          </p:nvPr>
        </p:nvSpPr>
        <p:spPr>
          <a:noFill/>
        </p:spPr>
        <p:txBody>
          <a:bodyPr/>
          <a:lstStyle/>
          <a:p>
            <a:r>
              <a:rPr lang="en-US" smtClean="0">
                <a:solidFill>
                  <a:srgbClr val="808080"/>
                </a:solidFill>
              </a:rPr>
              <a:t>Copyright John Wiley &amp; Sons Canada, Ltd.</a:t>
            </a:r>
          </a:p>
        </p:txBody>
      </p:sp>
      <p:sp>
        <p:nvSpPr>
          <p:cNvPr id="72711" name="Content Placeholder 7"/>
          <p:cNvSpPr>
            <a:spLocks noGrp="1"/>
          </p:cNvSpPr>
          <p:nvPr>
            <p:ph idx="1"/>
          </p:nvPr>
        </p:nvSpPr>
        <p:spPr/>
        <p:txBody>
          <a:bodyPr/>
          <a:lstStyle/>
          <a:p>
            <a:r>
              <a:rPr lang="en-CA" smtClean="0">
                <a:latin typeface="Arial" charset="0"/>
                <a:cs typeface="Arial" charset="0"/>
              </a:rPr>
              <a:t>4</a:t>
            </a:r>
          </a:p>
        </p:txBody>
      </p:sp>
    </p:spTree>
  </p:cSld>
  <p:clrMapOvr>
    <a:masterClrMapping/>
  </p:clrMapOvr>
  <p:transition>
    <p:wipe dir="d"/>
  </p:transition>
  <p:timing>
    <p:tnLst>
      <p:par>
        <p:cTn id="1" dur="indefinite" restart="never" nodeType="tmRoot"/>
      </p:par>
    </p:tnLst>
  </p:timing>
</p:sld>
</file>

<file path=ppt/theme/theme1.xml><?xml version="1.0" encoding="utf-8"?>
<a:theme xmlns:a="http://schemas.openxmlformats.org/drawingml/2006/main" name="Ripple">
  <a:themeElements>
    <a:clrScheme name="Grayscale">
      <a:dk1>
        <a:sysClr val="windowText" lastClr="000000"/>
      </a:dk1>
      <a:lt1>
        <a:sysClr val="window" lastClr="FFFFFF"/>
      </a:lt1>
      <a:dk2>
        <a:srgbClr val="000000"/>
      </a:dk2>
      <a:lt2>
        <a:srgbClr val="F8F8F8"/>
      </a:lt2>
      <a:accent1>
        <a:srgbClr val="DDDDDD"/>
      </a:accent1>
      <a:accent2>
        <a:srgbClr val="B2B2B2"/>
      </a:accent2>
      <a:accent3>
        <a:srgbClr val="969696"/>
      </a:accent3>
      <a:accent4>
        <a:srgbClr val="808080"/>
      </a:accent4>
      <a:accent5>
        <a:srgbClr val="5F5F5F"/>
      </a:accent5>
      <a:accent6>
        <a:srgbClr val="4D4D4D"/>
      </a:accent6>
      <a:hlink>
        <a:srgbClr val="5F5F5F"/>
      </a:hlink>
      <a:folHlink>
        <a:srgbClr val="919191"/>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med" len="med"/>
          <a:tailEnd type="none" w="med" len="med"/>
        </a:ln>
        <a:effectLst/>
      </a:spPr>
      <a:bodyPr vert="horz" wrap="non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med" len="med"/>
          <a:tailEnd type="none" w="med" len="med"/>
        </a:ln>
        <a:effectLst/>
      </a:spPr>
      <a:bodyPr vert="horz" wrap="non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defRPr>
        </a:defPPr>
      </a:lstStyle>
    </a:lnDef>
  </a:objectDefaults>
  <a:extraClrSchemeLst>
    <a:extraClrScheme>
      <a:clrScheme name="Ripple 1">
        <a:dk1>
          <a:srgbClr val="2B2B85"/>
        </a:dk1>
        <a:lt1>
          <a:srgbClr val="FFFFFF"/>
        </a:lt1>
        <a:dk2>
          <a:srgbClr val="00254A"/>
        </a:dk2>
        <a:lt2>
          <a:srgbClr val="C0C0C0"/>
        </a:lt2>
        <a:accent1>
          <a:srgbClr val="0099FF"/>
        </a:accent1>
        <a:accent2>
          <a:srgbClr val="006699"/>
        </a:accent2>
        <a:accent3>
          <a:srgbClr val="AAACB1"/>
        </a:accent3>
        <a:accent4>
          <a:srgbClr val="DADADA"/>
        </a:accent4>
        <a:accent5>
          <a:srgbClr val="AACAFF"/>
        </a:accent5>
        <a:accent6>
          <a:srgbClr val="005C8A"/>
        </a:accent6>
        <a:hlink>
          <a:srgbClr val="99CCFF"/>
        </a:hlink>
        <a:folHlink>
          <a:srgbClr val="8F8FB5"/>
        </a:folHlink>
      </a:clrScheme>
      <a:clrMap bg1="dk2" tx1="lt1" bg2="dk1" tx2="lt2" accent1="accent1" accent2="accent2" accent3="accent3" accent4="accent4" accent5="accent5" accent6="accent6" hlink="hlink" folHlink="folHlink"/>
    </a:extraClrScheme>
    <a:extraClrScheme>
      <a:clrScheme name="Ripple 2">
        <a:dk1>
          <a:srgbClr val="3B4B5D"/>
        </a:dk1>
        <a:lt1>
          <a:srgbClr val="FFFFFF"/>
        </a:lt1>
        <a:dk2>
          <a:srgbClr val="466886"/>
        </a:dk2>
        <a:lt2>
          <a:srgbClr val="CCECFF"/>
        </a:lt2>
        <a:accent1>
          <a:srgbClr val="6D9D97"/>
        </a:accent1>
        <a:accent2>
          <a:srgbClr val="53718C"/>
        </a:accent2>
        <a:accent3>
          <a:srgbClr val="B0B9C3"/>
        </a:accent3>
        <a:accent4>
          <a:srgbClr val="DADADA"/>
        </a:accent4>
        <a:accent5>
          <a:srgbClr val="BACCC9"/>
        </a:accent5>
        <a:accent6>
          <a:srgbClr val="4A667E"/>
        </a:accent6>
        <a:hlink>
          <a:srgbClr val="99CCFF"/>
        </a:hlink>
        <a:folHlink>
          <a:srgbClr val="A97CF2"/>
        </a:folHlink>
      </a:clrScheme>
      <a:clrMap bg1="dk2" tx1="lt1" bg2="dk1" tx2="lt2" accent1="accent1" accent2="accent2" accent3="accent3" accent4="accent4" accent5="accent5" accent6="accent6" hlink="hlink" folHlink="folHlink"/>
    </a:extraClrScheme>
    <a:extraClrScheme>
      <a:clrScheme name="Ripple 3">
        <a:dk1>
          <a:srgbClr val="008AE8"/>
        </a:dk1>
        <a:lt1>
          <a:srgbClr val="FFFFFF"/>
        </a:lt1>
        <a:dk2>
          <a:srgbClr val="0068AE"/>
        </a:dk2>
        <a:lt2>
          <a:srgbClr val="CCECFF"/>
        </a:lt2>
        <a:accent1>
          <a:srgbClr val="009999"/>
        </a:accent1>
        <a:accent2>
          <a:srgbClr val="0088E4"/>
        </a:accent2>
        <a:accent3>
          <a:srgbClr val="AAB9D3"/>
        </a:accent3>
        <a:accent4>
          <a:srgbClr val="DADADA"/>
        </a:accent4>
        <a:accent5>
          <a:srgbClr val="AACACA"/>
        </a:accent5>
        <a:accent6>
          <a:srgbClr val="007BCF"/>
        </a:accent6>
        <a:hlink>
          <a:srgbClr val="99FF99"/>
        </a:hlink>
        <a:folHlink>
          <a:srgbClr val="AFE1FF"/>
        </a:folHlink>
      </a:clrScheme>
      <a:clrMap bg1="dk2" tx1="lt1" bg2="dk1" tx2="lt2" accent1="accent1" accent2="accent2" accent3="accent3" accent4="accent4" accent5="accent5" accent6="accent6" hlink="hlink" folHlink="folHlink"/>
    </a:extraClrScheme>
    <a:extraClrScheme>
      <a:clrScheme name="Ripple 4">
        <a:dk1>
          <a:srgbClr val="9B69FF"/>
        </a:dk1>
        <a:lt1>
          <a:srgbClr val="FFFFFF"/>
        </a:lt1>
        <a:dk2>
          <a:srgbClr val="666699"/>
        </a:dk2>
        <a:lt2>
          <a:srgbClr val="D9D9FF"/>
        </a:lt2>
        <a:accent1>
          <a:srgbClr val="66CCFF"/>
        </a:accent1>
        <a:accent2>
          <a:srgbClr val="9966FF"/>
        </a:accent2>
        <a:accent3>
          <a:srgbClr val="B8B8CA"/>
        </a:accent3>
        <a:accent4>
          <a:srgbClr val="DADADA"/>
        </a:accent4>
        <a:accent5>
          <a:srgbClr val="B8E2FF"/>
        </a:accent5>
        <a:accent6>
          <a:srgbClr val="8A5CE7"/>
        </a:accent6>
        <a:hlink>
          <a:srgbClr val="0099CC"/>
        </a:hlink>
        <a:folHlink>
          <a:srgbClr val="003399"/>
        </a:folHlink>
      </a:clrScheme>
      <a:clrMap bg1="dk2" tx1="lt1" bg2="dk1" tx2="lt2" accent1="accent1" accent2="accent2" accent3="accent3" accent4="accent4" accent5="accent5" accent6="accent6" hlink="hlink" folHlink="folHlink"/>
    </a:extraClrScheme>
    <a:extraClrScheme>
      <a:clrScheme name="Ripple 5">
        <a:dk1>
          <a:srgbClr val="008080"/>
        </a:dk1>
        <a:lt1>
          <a:srgbClr val="FFFFFF"/>
        </a:lt1>
        <a:dk2>
          <a:srgbClr val="006666"/>
        </a:dk2>
        <a:lt2>
          <a:srgbClr val="FFFFCC"/>
        </a:lt2>
        <a:accent1>
          <a:srgbClr val="0099FF"/>
        </a:accent1>
        <a:accent2>
          <a:srgbClr val="008080"/>
        </a:accent2>
        <a:accent3>
          <a:srgbClr val="AAB8B8"/>
        </a:accent3>
        <a:accent4>
          <a:srgbClr val="DADADA"/>
        </a:accent4>
        <a:accent5>
          <a:srgbClr val="AACAFF"/>
        </a:accent5>
        <a:accent6>
          <a:srgbClr val="007373"/>
        </a:accent6>
        <a:hlink>
          <a:srgbClr val="1ACE9F"/>
        </a:hlink>
        <a:folHlink>
          <a:srgbClr val="A5B5CD"/>
        </a:folHlink>
      </a:clrScheme>
      <a:clrMap bg1="dk2" tx1="lt1" bg2="dk1" tx2="lt2" accent1="accent1" accent2="accent2" accent3="accent3" accent4="accent4" accent5="accent5" accent6="accent6" hlink="hlink" folHlink="folHlink"/>
    </a:extraClrScheme>
    <a:extraClrScheme>
      <a:clrScheme name="Ripple 6">
        <a:dk1>
          <a:srgbClr val="CDD9D1"/>
        </a:dk1>
        <a:lt1>
          <a:srgbClr val="FFFFFF"/>
        </a:lt1>
        <a:dk2>
          <a:srgbClr val="A3BBA9"/>
        </a:dk2>
        <a:lt2>
          <a:srgbClr val="007D80"/>
        </a:lt2>
        <a:accent1>
          <a:srgbClr val="9CA8A4"/>
        </a:accent1>
        <a:accent2>
          <a:srgbClr val="CBD7CE"/>
        </a:accent2>
        <a:accent3>
          <a:srgbClr val="CEDAD1"/>
        </a:accent3>
        <a:accent4>
          <a:srgbClr val="DADADA"/>
        </a:accent4>
        <a:accent5>
          <a:srgbClr val="CBD1CF"/>
        </a:accent5>
        <a:accent6>
          <a:srgbClr val="B8C3BA"/>
        </a:accent6>
        <a:hlink>
          <a:srgbClr val="009900"/>
        </a:hlink>
        <a:folHlink>
          <a:srgbClr val="009999"/>
        </a:folHlink>
      </a:clrScheme>
      <a:clrMap bg1="dk2" tx1="lt1" bg2="dk1" tx2="lt2" accent1="accent1" accent2="accent2" accent3="accent3" accent4="accent4" accent5="accent5" accent6="accent6" hlink="hlink" folHlink="folHlink"/>
    </a:extraClrScheme>
    <a:extraClrScheme>
      <a:clrScheme name="Ripple 7">
        <a:dk1>
          <a:srgbClr val="686B5D"/>
        </a:dk1>
        <a:lt1>
          <a:srgbClr val="DCDAD0"/>
        </a:lt1>
        <a:dk2>
          <a:srgbClr val="525040"/>
        </a:dk2>
        <a:lt2>
          <a:srgbClr val="D3D2A6"/>
        </a:lt2>
        <a:accent1>
          <a:srgbClr val="5D8770"/>
        </a:accent1>
        <a:accent2>
          <a:srgbClr val="686B5D"/>
        </a:accent2>
        <a:accent3>
          <a:srgbClr val="B3B3AF"/>
        </a:accent3>
        <a:accent4>
          <a:srgbClr val="BCBAB1"/>
        </a:accent4>
        <a:accent5>
          <a:srgbClr val="B6C3BB"/>
        </a:accent5>
        <a:accent6>
          <a:srgbClr val="5E6053"/>
        </a:accent6>
        <a:hlink>
          <a:srgbClr val="85B7A9"/>
        </a:hlink>
        <a:folHlink>
          <a:srgbClr val="B89362"/>
        </a:folHlink>
      </a:clrScheme>
      <a:clrMap bg1="dk2" tx1="lt1" bg2="dk1" tx2="lt2" accent1="accent1" accent2="accent2" accent3="accent3" accent4="accent4" accent5="accent5" accent6="accent6" hlink="hlink" folHlink="folHlink"/>
    </a:extraClrScheme>
    <a:extraClrScheme>
      <a:clrScheme name="Ripple 8">
        <a:dk1>
          <a:srgbClr val="000000"/>
        </a:dk1>
        <a:lt1>
          <a:srgbClr val="EAEAEA"/>
        </a:lt1>
        <a:dk2>
          <a:srgbClr val="000000"/>
        </a:dk2>
        <a:lt2>
          <a:srgbClr val="B2B2B2"/>
        </a:lt2>
        <a:accent1>
          <a:srgbClr val="A4BCC4"/>
        </a:accent1>
        <a:accent2>
          <a:srgbClr val="FFFFFF"/>
        </a:accent2>
        <a:accent3>
          <a:srgbClr val="F3F3F3"/>
        </a:accent3>
        <a:accent4>
          <a:srgbClr val="000000"/>
        </a:accent4>
        <a:accent5>
          <a:srgbClr val="CFDADE"/>
        </a:accent5>
        <a:accent6>
          <a:srgbClr val="E7E7E7"/>
        </a:accent6>
        <a:hlink>
          <a:srgbClr val="0066FF"/>
        </a:hlink>
        <a:folHlink>
          <a:srgbClr val="00CC66"/>
        </a:folHlink>
      </a:clrScheme>
      <a:clrMap bg1="lt1" tx1="dk1" bg2="lt2" tx2="dk2" accent1="accent1" accent2="accent2" accent3="accent3" accent4="accent4" accent5="accent5" accent6="accent6" hlink="hlink" folHlink="folHlink"/>
    </a:extraClrScheme>
    <a:extraClrScheme>
      <a:clrScheme name="Ripple 9">
        <a:dk1>
          <a:srgbClr val="000000"/>
        </a:dk1>
        <a:lt1>
          <a:srgbClr val="D7D1B9"/>
        </a:lt1>
        <a:dk2>
          <a:srgbClr val="B39257"/>
        </a:dk2>
        <a:lt2>
          <a:srgbClr val="B1A887"/>
        </a:lt2>
        <a:accent1>
          <a:srgbClr val="FFCC66"/>
        </a:accent1>
        <a:accent2>
          <a:srgbClr val="E6E3AC"/>
        </a:accent2>
        <a:accent3>
          <a:srgbClr val="E8E5D9"/>
        </a:accent3>
        <a:accent4>
          <a:srgbClr val="000000"/>
        </a:accent4>
        <a:accent5>
          <a:srgbClr val="FFE2B8"/>
        </a:accent5>
        <a:accent6>
          <a:srgbClr val="D0CE9B"/>
        </a:accent6>
        <a:hlink>
          <a:srgbClr val="666633"/>
        </a:hlink>
        <a:folHlink>
          <a:srgbClr val="9C980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919191"/>
      </a:lt2>
      <a:accent1>
        <a:srgbClr val="618FFD"/>
      </a:accent1>
      <a:accent2>
        <a:srgbClr val="00AE00"/>
      </a:accent2>
      <a:accent3>
        <a:srgbClr val="FFFFFF"/>
      </a:accent3>
      <a:accent4>
        <a:srgbClr val="000000"/>
      </a:accent4>
      <a:accent5>
        <a:srgbClr val="B7C6FE"/>
      </a:accent5>
      <a:accent6>
        <a:srgbClr val="009D00"/>
      </a:accent6>
      <a:hlink>
        <a:srgbClr val="FC0128"/>
      </a:hlink>
      <a:folHlink>
        <a:srgbClr val="CECECE"/>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919191"/>
      </a:lt2>
      <a:accent1>
        <a:srgbClr val="618FFD"/>
      </a:accent1>
      <a:accent2>
        <a:srgbClr val="00AE00"/>
      </a:accent2>
      <a:accent3>
        <a:srgbClr val="FFFFFF"/>
      </a:accent3>
      <a:accent4>
        <a:srgbClr val="000000"/>
      </a:accent4>
      <a:accent5>
        <a:srgbClr val="B7C6FE"/>
      </a:accent5>
      <a:accent6>
        <a:srgbClr val="009D00"/>
      </a:accent6>
      <a:hlink>
        <a:srgbClr val="FC0128"/>
      </a:hlink>
      <a:folHlink>
        <a:srgbClr val="CECECE"/>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Ripple</Template>
  <TotalTime>5525</TotalTime>
  <Pages>52</Pages>
  <Words>2585</Words>
  <Application>Microsoft Office PowerPoint</Application>
  <PresentationFormat>Custom</PresentationFormat>
  <Paragraphs>624</Paragraphs>
  <Slides>63</Slides>
  <Notes>0</Notes>
  <HiddenSlides>0</HiddenSlides>
  <MMClips>0</MMClips>
  <ScaleCrop>false</ScaleCrop>
  <HeadingPairs>
    <vt:vector size="4" baseType="variant">
      <vt:variant>
        <vt:lpstr>Theme</vt:lpstr>
      </vt:variant>
      <vt:variant>
        <vt:i4>1</vt:i4>
      </vt:variant>
      <vt:variant>
        <vt:lpstr>Slide Titles</vt:lpstr>
      </vt:variant>
      <vt:variant>
        <vt:i4>63</vt:i4>
      </vt:variant>
    </vt:vector>
  </HeadingPairs>
  <TitlesOfParts>
    <vt:vector size="64" baseType="lpstr">
      <vt:lpstr>Ripple</vt:lpstr>
      <vt:lpstr>Weygandt-Kimmel-Kieso-Aly</vt:lpstr>
      <vt:lpstr>Slide 2</vt:lpstr>
      <vt:lpstr>Nature of Process Cost Systems Uses of Process Cost Systems</vt:lpstr>
      <vt:lpstr>Nature of Process Cost Systems Uses of Process Cost Systems</vt:lpstr>
      <vt:lpstr>Comparison of Process Cost and Job Order Cost</vt:lpstr>
      <vt:lpstr>Nature of Process Cost Systems Similarities and Differences</vt:lpstr>
      <vt:lpstr>Nature of Process Cost Systems Similarities and Differences</vt:lpstr>
      <vt:lpstr>Nature of Process Cost Systems Similarities Between Systems</vt:lpstr>
      <vt:lpstr>Nature of Process Cost Systems Similarities Between Systems, contd.</vt:lpstr>
      <vt:lpstr>Slide 10</vt:lpstr>
      <vt:lpstr>Slide 11</vt:lpstr>
      <vt:lpstr>Let’s Review</vt:lpstr>
      <vt:lpstr>Let’s Review: Solution</vt:lpstr>
      <vt:lpstr>Nature of Process Cost Systems Process Cost Flow</vt:lpstr>
      <vt:lpstr>Nature of Process Cost Systems Process Cost Flow</vt:lpstr>
      <vt:lpstr>Nature of Process Cost Systems Assignment of Manufacturing Costs</vt:lpstr>
      <vt:lpstr>Nature of Process Cost Systems Assignment of Manufacturing Costs</vt:lpstr>
      <vt:lpstr>Slide 18</vt:lpstr>
      <vt:lpstr>Slide 19</vt:lpstr>
      <vt:lpstr>Slide 20</vt:lpstr>
      <vt:lpstr>Let’s Review</vt:lpstr>
      <vt:lpstr>Slide 22</vt:lpstr>
      <vt:lpstr>Equivalent Units</vt:lpstr>
      <vt:lpstr>Slide 24</vt:lpstr>
      <vt:lpstr>Equivalent Units Weighted-Average Method</vt:lpstr>
      <vt:lpstr>Equivalent Units ― Refinements  Weighted-Average Method: Example</vt:lpstr>
      <vt:lpstr>Equivalent Units Refinements:  Weighted-Average Method Example (Continued)</vt:lpstr>
      <vt:lpstr>Equivalent Units Refinements:  Weighted-Average Method Example (Continued)</vt:lpstr>
      <vt:lpstr>Let’s Review</vt:lpstr>
      <vt:lpstr>Let’s Review: Solution</vt:lpstr>
      <vt:lpstr>Production Cost Report</vt:lpstr>
      <vt:lpstr>Flow of Costs in Process System Example: Production of Waffles</vt:lpstr>
      <vt:lpstr>Comprehensive Example of Process Costing Using the Weighted-Average Method</vt:lpstr>
      <vt:lpstr>Comprehensive Example   Continued </vt:lpstr>
      <vt:lpstr>Comprehensive Example   Continued </vt:lpstr>
      <vt:lpstr>Slide 36</vt:lpstr>
      <vt:lpstr>Slide 37</vt:lpstr>
      <vt:lpstr>Slide 38</vt:lpstr>
      <vt:lpstr>Slide 39</vt:lpstr>
      <vt:lpstr>Slide 40</vt:lpstr>
      <vt:lpstr>Slide 41</vt:lpstr>
      <vt:lpstr>Slide 42</vt:lpstr>
      <vt:lpstr>Slide 43</vt:lpstr>
      <vt:lpstr>Slide 44</vt:lpstr>
      <vt:lpstr>Slide 45</vt:lpstr>
      <vt:lpstr>Slide 46</vt:lpstr>
      <vt:lpstr>Slide 47</vt:lpstr>
      <vt:lpstr>Slide 48</vt:lpstr>
      <vt:lpstr>Calculate Equivalent Units For A Sequential Process Setting</vt:lpstr>
      <vt:lpstr>  Let’s Review</vt:lpstr>
      <vt:lpstr>Slide 51</vt:lpstr>
      <vt:lpstr>Appendix 4A    Production Cost Report:  FIFO Method</vt:lpstr>
      <vt:lpstr>Equivalent Units FIFO Method</vt:lpstr>
      <vt:lpstr>Slide 54</vt:lpstr>
      <vt:lpstr>Comprehensive Example  FIFO Method (Continued)</vt:lpstr>
      <vt:lpstr>Slide 56</vt:lpstr>
      <vt:lpstr>Slide 57</vt:lpstr>
      <vt:lpstr>Slide 58</vt:lpstr>
      <vt:lpstr>Slide 59</vt:lpstr>
      <vt:lpstr>Slide 60</vt:lpstr>
      <vt:lpstr>Slide 61</vt:lpstr>
      <vt:lpstr>FIFO and Weighted Average</vt:lpstr>
      <vt:lpstr>Slide 63</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Managerial Accounting, Canadian Edition</dc:title>
  <dc:subject>Chapter 1: Managerial Accounting</dc:subject>
  <dc:creator>Copyright 2006 John Wiley &amp; Sons Canada, Ltd.</dc:creator>
  <cp:lastModifiedBy>joshj20</cp:lastModifiedBy>
  <cp:revision>568</cp:revision>
  <cp:lastPrinted>1998-06-22T01:16:24Z</cp:lastPrinted>
  <dcterms:created xsi:type="dcterms:W3CDTF">1998-06-22T00:47:54Z</dcterms:created>
  <dcterms:modified xsi:type="dcterms:W3CDTF">2013-10-06T23:56:48Z</dcterms:modified>
</cp:coreProperties>
</file>