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332" r:id="rId3"/>
    <p:sldId id="352" r:id="rId4"/>
    <p:sldId id="260" r:id="rId5"/>
    <p:sldId id="261" r:id="rId6"/>
    <p:sldId id="262" r:id="rId7"/>
    <p:sldId id="264" r:id="rId8"/>
    <p:sldId id="265" r:id="rId9"/>
    <p:sldId id="266" r:id="rId10"/>
    <p:sldId id="268" r:id="rId11"/>
    <p:sldId id="270" r:id="rId12"/>
    <p:sldId id="275" r:id="rId13"/>
    <p:sldId id="316" r:id="rId14"/>
    <p:sldId id="317" r:id="rId15"/>
    <p:sldId id="318" r:id="rId16"/>
    <p:sldId id="322" r:id="rId17"/>
    <p:sldId id="324" r:id="rId18"/>
    <p:sldId id="326" r:id="rId19"/>
    <p:sldId id="347" r:id="rId20"/>
    <p:sldId id="337" r:id="rId21"/>
    <p:sldId id="339" r:id="rId22"/>
    <p:sldId id="348" r:id="rId23"/>
    <p:sldId id="350" r:id="rId24"/>
    <p:sldId id="351" r:id="rId25"/>
    <p:sldId id="331" r:id="rId2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35" autoAdjust="0"/>
    <p:restoredTop sz="93659" autoAdjust="0"/>
  </p:normalViewPr>
  <p:slideViewPr>
    <p:cSldViewPr>
      <p:cViewPr varScale="1">
        <p:scale>
          <a:sx n="102" d="100"/>
          <a:sy n="102" d="100"/>
        </p:scale>
        <p:origin x="-184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43A6BC-E4E6-425D-A9D4-0369891FAE59}" type="datetimeFigureOut">
              <a:rPr lang="ko-KR" altLang="en-US" smtClean="0"/>
              <a:pPr/>
              <a:t>16-03-10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26B132-3A91-4251-BFFC-9366CC8FCB9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15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89A4A-C466-473A-9AFA-92B6E79049F9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 smtClean="0"/>
          </a:p>
          <a:p>
            <a:endParaRPr lang="en-US" altLang="ko-KR" baseline="0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89A4A-C466-473A-9AFA-92B6E79049F9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89A4A-C466-473A-9AFA-92B6E79049F9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89A4A-C466-473A-9AFA-92B6E79049F9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89A4A-C466-473A-9AFA-92B6E79049F9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26B132-3A91-4251-BFFC-9366CC8FCB98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26B132-3A91-4251-BFFC-9366CC8FCB98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89A4A-C466-473A-9AFA-92B6E79049F9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89A4A-C466-473A-9AFA-92B6E79049F9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26B132-3A91-4251-BFFC-9366CC8FCB98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>
                <a:sym typeface="Wingdings" pitchFamily="2" charset="2"/>
              </a:rPr>
              <a:t>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AE82B-9E46-4977-92C2-5CFFDE56D59E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AE82B-9E46-4977-92C2-5CFFDE56D59E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AE82B-9E46-4977-92C2-5CFFDE56D59E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26B132-3A91-4251-BFFC-9366CC8FCB98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26B132-3A91-4251-BFFC-9366CC8FCB98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AE82B-9E46-4977-92C2-5CFFDE56D59E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26B132-3A91-4251-BFFC-9366CC8FCB98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89A4A-C466-473A-9AFA-92B6E79049F9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26B132-3A91-4251-BFFC-9366CC8FCB98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268A8124-D4F6-493F-A74E-F01D27AEE223}" type="datetimeFigureOut">
              <a:rPr lang="ko-KR" altLang="en-US" smtClean="0"/>
              <a:pPr/>
              <a:t>16-03-10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6E91CB3-C7EA-4EDB-876E-D5B525C6C5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A8124-D4F6-493F-A74E-F01D27AEE223}" type="datetimeFigureOut">
              <a:rPr lang="ko-KR" altLang="en-US" smtClean="0"/>
              <a:pPr/>
              <a:t>16-03-10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6E91CB3-C7EA-4EDB-876E-D5B525C6C58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직사각형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A8124-D4F6-493F-A74E-F01D27AEE223}" type="datetimeFigureOut">
              <a:rPr lang="ko-KR" altLang="en-US" smtClean="0"/>
              <a:pPr/>
              <a:t>16-03-10</a:t>
            </a:fld>
            <a:endParaRPr lang="ko-KR" altLang="en-US"/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76E91CB3-C7EA-4EDB-876E-D5B525C6C58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8" name="날짜 개체 틀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68A8124-D4F6-493F-A74E-F01D27AEE223}" type="datetimeFigureOut">
              <a:rPr lang="ko-KR" altLang="en-US" smtClean="0"/>
              <a:pPr/>
              <a:t>16-03-10</a:t>
            </a:fld>
            <a:endParaRPr lang="ko-KR" altLang="en-US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6E91CB3-C7EA-4EDB-876E-D5B525C6C58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2" name="바닥글 개체 틀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68A8124-D4F6-493F-A74E-F01D27AEE223}" type="datetimeFigureOut">
              <a:rPr lang="ko-KR" altLang="en-US" smtClean="0"/>
              <a:pPr/>
              <a:t>16-03-10</a:t>
            </a:fld>
            <a:endParaRPr lang="ko-KR" altLang="en-US"/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6E91CB3-C7EA-4EDB-876E-D5B525C6C58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ko-KR" altLang="en-US"/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A8124-D4F6-493F-A74E-F01D27AEE223}" type="datetimeFigureOut">
              <a:rPr lang="ko-KR" altLang="en-US" smtClean="0"/>
              <a:pPr/>
              <a:t>16-03-10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6E91CB3-C7EA-4EDB-876E-D5B525C6C5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A8124-D4F6-493F-A74E-F01D27AEE223}" type="datetimeFigureOut">
              <a:rPr lang="ko-KR" altLang="en-US" smtClean="0"/>
              <a:pPr/>
              <a:t>16-03-10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6E91CB3-C7EA-4EDB-876E-D5B525C6C5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A8124-D4F6-493F-A74E-F01D27AEE223}" type="datetimeFigureOut">
              <a:rPr lang="ko-KR" altLang="en-US" smtClean="0"/>
              <a:pPr/>
              <a:t>16-03-10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6E91CB3-C7EA-4EDB-876E-D5B525C6C58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사각형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직사각형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268A8124-D4F6-493F-A74E-F01D27AEE223}" type="datetimeFigureOut">
              <a:rPr lang="ko-KR" altLang="en-US" smtClean="0"/>
              <a:pPr/>
              <a:t>16-03-10</a:t>
            </a:fld>
            <a:endParaRPr lang="ko-KR" altLang="en-US"/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76E91CB3-C7EA-4EDB-876E-D5B525C6C58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A8124-D4F6-493F-A74E-F01D27AEE223}" type="datetimeFigureOut">
              <a:rPr lang="ko-KR" altLang="en-US" smtClean="0"/>
              <a:pPr/>
              <a:t>16-03-10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91CB3-C7EA-4EDB-876E-D5B525C6C5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268A8124-D4F6-493F-A74E-F01D27AEE223}" type="datetimeFigureOut">
              <a:rPr lang="ko-KR" altLang="en-US" smtClean="0"/>
              <a:pPr/>
              <a:t>16-03-10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6E91CB3-C7EA-4EDB-876E-D5B525C6C5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68A8124-D4F6-493F-A74E-F01D27AEE223}" type="datetimeFigureOut">
              <a:rPr lang="ko-KR" altLang="en-US" smtClean="0"/>
              <a:pPr/>
              <a:t>16-03-10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6E91CB3-C7EA-4EDB-876E-D5B525C6C5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1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1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1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1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1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1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1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1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1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1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X9ivR4y03DE&amp;feature=iv&amp;src_vid=jHRfDTqPzj4&amp;annotation_id=annotation_3720898155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Stress and Diabetes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altLang="ko-KR" dirty="0" smtClean="0"/>
              <a:t>Dr. </a:t>
            </a:r>
            <a:r>
              <a:rPr lang="en-US" altLang="ko-KR" dirty="0" err="1" smtClean="0"/>
              <a:t>Syd</a:t>
            </a:r>
            <a:r>
              <a:rPr lang="en-US" altLang="ko-KR" dirty="0" smtClean="0"/>
              <a:t> Miller </a:t>
            </a:r>
          </a:p>
          <a:p>
            <a:r>
              <a:rPr lang="en-US" altLang="ko-KR" sz="2100" dirty="0" smtClean="0"/>
              <a:t>Joy Lim, </a:t>
            </a:r>
            <a:r>
              <a:rPr lang="en-US" altLang="ko-KR" sz="2100" dirty="0" err="1" smtClean="0"/>
              <a:t>Janita</a:t>
            </a:r>
            <a:r>
              <a:rPr lang="en-US" altLang="ko-KR" sz="2100" dirty="0" smtClean="0"/>
              <a:t> </a:t>
            </a:r>
            <a:r>
              <a:rPr lang="en-US" altLang="ko-KR" sz="2100" dirty="0" err="1" smtClean="0"/>
              <a:t>Jeganathan</a:t>
            </a:r>
            <a:r>
              <a:rPr lang="en-US" altLang="ko-KR" sz="2100" dirty="0" smtClean="0"/>
              <a:t>, Brittany Spencer</a:t>
            </a:r>
            <a:endParaRPr lang="ko-KR" altLang="en-US" sz="21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Outline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531352" cy="5257800"/>
          </a:xfrm>
        </p:spPr>
        <p:txBody>
          <a:bodyPr/>
          <a:lstStyle/>
          <a:p>
            <a:r>
              <a:rPr lang="en-US" altLang="ko-KR" dirty="0" smtClean="0"/>
              <a:t>Diabetes Type I and II</a:t>
            </a:r>
          </a:p>
          <a:p>
            <a:r>
              <a:rPr lang="en-US" altLang="ko-KR" dirty="0" smtClean="0"/>
              <a:t>Biological factors in stress and diabetes</a:t>
            </a:r>
          </a:p>
          <a:p>
            <a:r>
              <a:rPr lang="en-US" altLang="ko-KR" dirty="0" smtClean="0"/>
              <a:t>Environmental factors in stress and diabetes</a:t>
            </a:r>
          </a:p>
          <a:p>
            <a:r>
              <a:rPr lang="en-US" altLang="ko-KR" dirty="0" smtClean="0"/>
              <a:t>Psychological factors in stress and diabetes</a:t>
            </a:r>
          </a:p>
          <a:p>
            <a:r>
              <a:rPr lang="en-US" altLang="ko-KR" dirty="0" smtClean="0"/>
              <a:t>Conclusion</a:t>
            </a:r>
          </a:p>
          <a:p>
            <a:endParaRPr lang="ko-KR" altLang="en-US" dirty="0"/>
          </a:p>
        </p:txBody>
      </p:sp>
      <p:pic>
        <p:nvPicPr>
          <p:cNvPr id="5" name="Picture 4" descr="diabetes-manageme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81400" y="3657600"/>
            <a:ext cx="4495800" cy="3200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https://www.youtube.com/watch?v=X9ivR4y03DE&amp;feature=iv&amp;src_vid=jHRfDTqPzj4&amp;annotation_id=annotation_3720898155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79895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Definition of Diabetes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ko-KR" dirty="0" smtClean="0"/>
              <a:t>Diabetes mellitus (DM): a metabolic disorder caused by defect in insulin secretion or action resulting in chronic hyperglycaemia </a:t>
            </a:r>
          </a:p>
          <a:p>
            <a:pPr>
              <a:buNone/>
            </a:pPr>
            <a:endParaRPr lang="en-US" altLang="ko-KR" dirty="0" smtClean="0"/>
          </a:p>
          <a:p>
            <a:r>
              <a:rPr lang="en-US" altLang="ko-KR" dirty="0" smtClean="0"/>
              <a:t>Dysfunction of the pancreas</a:t>
            </a:r>
            <a:r>
              <a:rPr lang="en-US" altLang="ko-KR" dirty="0"/>
              <a:t> </a:t>
            </a:r>
            <a:r>
              <a:rPr lang="en-US" altLang="ko-KR" dirty="0" smtClean="0"/>
              <a:t>which typically produces beta cells to release insulin. This disturbs glucose metabolism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Diabetes complications: nervous system disorders, blindness, kidney diseases, amputation, sexual malfunction </a:t>
            </a:r>
          </a:p>
          <a:p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Classification of Diabetes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altLang="ko-KR" dirty="0" smtClean="0"/>
              <a:t>Diabetes Mellitus Type I (DMI): Insulin-dependent diabetes or Juvenile diabetes</a:t>
            </a:r>
          </a:p>
          <a:p>
            <a:pPr>
              <a:buNone/>
            </a:pPr>
            <a:endParaRPr lang="en-US" altLang="ko-KR" dirty="0" smtClean="0"/>
          </a:p>
          <a:p>
            <a:r>
              <a:rPr lang="en-US" altLang="ko-KR" dirty="0" smtClean="0"/>
              <a:t>An autoimmune reaction involving the destruction of beta cells in the pancreas, therefore hindering the production insulin</a:t>
            </a:r>
          </a:p>
          <a:p>
            <a:pPr>
              <a:buNone/>
            </a:pPr>
            <a:endParaRPr lang="en-US" altLang="ko-KR" dirty="0" smtClean="0"/>
          </a:p>
          <a:p>
            <a:r>
              <a:rPr lang="en-US" altLang="ko-KR" dirty="0" smtClean="0"/>
              <a:t>Rapidly develops in childhood or adolescence  or progressively develops into latent </a:t>
            </a:r>
            <a:r>
              <a:rPr lang="en-US" altLang="ko-KR" dirty="0"/>
              <a:t>autoimmune </a:t>
            </a:r>
            <a:r>
              <a:rPr lang="en-US" altLang="ko-KR" dirty="0" smtClean="0"/>
              <a:t>diabetes in adulthood</a:t>
            </a:r>
          </a:p>
          <a:p>
            <a:pPr>
              <a:buNone/>
            </a:pPr>
            <a:endParaRPr lang="en-US" altLang="ko-KR" dirty="0" smtClean="0"/>
          </a:p>
          <a:p>
            <a:r>
              <a:rPr lang="en-US" altLang="ko-KR" dirty="0" smtClean="0"/>
              <a:t>Insulin injection is needed for survival</a:t>
            </a:r>
          </a:p>
          <a:p>
            <a:pPr>
              <a:buNone/>
            </a:pPr>
            <a:endParaRPr lang="en-US" altLang="ko-KR" dirty="0" smtClean="0"/>
          </a:p>
          <a:p>
            <a:endParaRPr lang="en-US" altLang="ko-KR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Classification of Diabetes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12648" y="1676400"/>
            <a:ext cx="8153400" cy="4800600"/>
          </a:xfrm>
        </p:spPr>
        <p:txBody>
          <a:bodyPr>
            <a:normAutofit fontScale="32500" lnSpcReduction="20000"/>
          </a:bodyPr>
          <a:lstStyle/>
          <a:p>
            <a:r>
              <a:rPr lang="en-US" altLang="ko-KR" sz="7000" dirty="0" smtClean="0"/>
              <a:t>Diabetes Mellitus Type 2 (DM2): Non-insulin-dependent or adult-onset diabetes</a:t>
            </a:r>
          </a:p>
          <a:p>
            <a:pPr>
              <a:buNone/>
            </a:pPr>
            <a:endParaRPr lang="en-US" altLang="ko-KR" sz="7000" dirty="0" smtClean="0"/>
          </a:p>
          <a:p>
            <a:r>
              <a:rPr lang="en-US" altLang="ko-KR" sz="7000" dirty="0" smtClean="0"/>
              <a:t>Development of insulin resistance in that insulin is not properly utilized</a:t>
            </a:r>
          </a:p>
          <a:p>
            <a:pPr>
              <a:buNone/>
            </a:pPr>
            <a:endParaRPr lang="en-US" altLang="ko-KR" sz="7000" dirty="0" smtClean="0"/>
          </a:p>
          <a:p>
            <a:r>
              <a:rPr lang="en-US" altLang="ko-KR" sz="7000" dirty="0" smtClean="0"/>
              <a:t>Pancreas fails to produce sufficient levels of insulin for exceeding demand of insulin production due to high blood glucose level</a:t>
            </a:r>
          </a:p>
          <a:p>
            <a:pPr>
              <a:buNone/>
            </a:pPr>
            <a:endParaRPr lang="en-US" altLang="ko-KR" sz="7000" dirty="0" smtClean="0"/>
          </a:p>
          <a:p>
            <a:r>
              <a:rPr lang="en-US" altLang="ko-KR" sz="7000" dirty="0" smtClean="0"/>
              <a:t>Life style management is needed with insulin support</a:t>
            </a:r>
          </a:p>
          <a:p>
            <a:pPr>
              <a:buNone/>
            </a:pPr>
            <a:endParaRPr lang="en-US" altLang="ko-KR" sz="7000" dirty="0" smtClean="0"/>
          </a:p>
          <a:p>
            <a:r>
              <a:rPr lang="en-US" altLang="ko-KR" sz="7000" dirty="0" smtClean="0"/>
              <a:t>Progress in DM2 can lead to becoming insulin-dependent </a:t>
            </a:r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7200" cy="868362"/>
          </a:xfrm>
        </p:spPr>
        <p:txBody>
          <a:bodyPr>
            <a:normAutofit/>
          </a:bodyPr>
          <a:lstStyle/>
          <a:p>
            <a:pPr algn="ctr"/>
            <a:r>
              <a:rPr lang="en-US" altLang="ko-KR" dirty="0" smtClean="0"/>
              <a:t>SNS Response and Diabetes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3400" y="3246437"/>
            <a:ext cx="8229600" cy="35353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altLang="ko-KR" dirty="0" smtClean="0"/>
          </a:p>
          <a:p>
            <a:pPr>
              <a:buNone/>
            </a:pPr>
            <a:r>
              <a:rPr lang="en-US" altLang="ko-KR" u="sng" dirty="0" smtClean="0"/>
              <a:t>Fight or flight responses:</a:t>
            </a:r>
          </a:p>
          <a:p>
            <a:pPr>
              <a:buNone/>
            </a:pPr>
            <a:endParaRPr lang="en-US" altLang="ko-KR" u="sng" dirty="0" smtClean="0"/>
          </a:p>
          <a:p>
            <a:r>
              <a:rPr lang="en-US" altLang="ko-KR" dirty="0" smtClean="0"/>
              <a:t>Decrease secretion in insulin production in pancreas</a:t>
            </a:r>
          </a:p>
          <a:p>
            <a:r>
              <a:rPr lang="en-US" altLang="ko-KR" dirty="0" smtClean="0"/>
              <a:t>Liver releases glucose into blood stream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865293"/>
            <a:ext cx="2819400" cy="954107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800" dirty="0" smtClean="0"/>
              <a:t>Sympathetic </a:t>
            </a:r>
          </a:p>
          <a:p>
            <a:r>
              <a:rPr lang="en-US" altLang="ko-KR" sz="2800" dirty="0" smtClean="0"/>
              <a:t>nervous system</a:t>
            </a:r>
            <a:endParaRPr lang="ko-KR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86400" y="1915180"/>
            <a:ext cx="2971800" cy="52322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800" dirty="0" smtClean="0"/>
              <a:t>Adrenal medulla</a:t>
            </a:r>
            <a:endParaRPr lang="ko-KR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62600" y="3124200"/>
            <a:ext cx="2971800" cy="954107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800" dirty="0" smtClean="0"/>
              <a:t>Epinephrine and </a:t>
            </a:r>
            <a:r>
              <a:rPr lang="en-US" altLang="ko-KR" sz="2800" dirty="0" err="1" smtClean="0"/>
              <a:t>norepinephrine</a:t>
            </a:r>
            <a:endParaRPr lang="en-US" altLang="ko-KR" sz="2800" dirty="0" smtClean="0"/>
          </a:p>
        </p:txBody>
      </p:sp>
      <p:sp>
        <p:nvSpPr>
          <p:cNvPr id="8" name="오른쪽 화살표 7"/>
          <p:cNvSpPr/>
          <p:nvPr/>
        </p:nvSpPr>
        <p:spPr>
          <a:xfrm>
            <a:off x="3962400" y="1981200"/>
            <a:ext cx="914400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오른쪽 화살표 8"/>
          <p:cNvSpPr/>
          <p:nvPr/>
        </p:nvSpPr>
        <p:spPr>
          <a:xfrm rot="5400000">
            <a:off x="6591300" y="2552700"/>
            <a:ext cx="533400" cy="457200"/>
          </a:xfrm>
          <a:prstGeom prst="righ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오른쪽 화살표 9"/>
          <p:cNvSpPr/>
          <p:nvPr/>
        </p:nvSpPr>
        <p:spPr>
          <a:xfrm rot="8384648">
            <a:off x="4397446" y="3478054"/>
            <a:ext cx="791069" cy="457200"/>
          </a:xfrm>
          <a:prstGeom prst="righ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ko-KR" dirty="0" smtClean="0"/>
              <a:t>HPA and Diabetes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</p:txBody>
      </p:sp>
      <p:sp>
        <p:nvSpPr>
          <p:cNvPr id="4" name="오른쪽 화살표 3"/>
          <p:cNvSpPr/>
          <p:nvPr/>
        </p:nvSpPr>
        <p:spPr>
          <a:xfrm>
            <a:off x="3124200" y="1828800"/>
            <a:ext cx="914400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762000" y="1838980"/>
            <a:ext cx="1676400" cy="52322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800" dirty="0" smtClean="0"/>
              <a:t>HPA axis</a:t>
            </a:r>
            <a:endParaRPr lang="ko-KR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24400" y="1752600"/>
            <a:ext cx="2819400" cy="52322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800" dirty="0" smtClean="0"/>
              <a:t>Pituitary gland</a:t>
            </a:r>
            <a:endParaRPr lang="ko-KR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24600" y="3505200"/>
            <a:ext cx="1143000" cy="52322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800" dirty="0" smtClean="0"/>
              <a:t>ACTH</a:t>
            </a:r>
            <a:endParaRPr lang="ko-KR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34000" y="5105400"/>
            <a:ext cx="2667000" cy="52322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800" dirty="0" smtClean="0"/>
              <a:t>Adrenal cortex</a:t>
            </a:r>
            <a:endParaRPr lang="ko-KR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오른쪽 화살표 10"/>
          <p:cNvSpPr/>
          <p:nvPr/>
        </p:nvSpPr>
        <p:spPr>
          <a:xfrm rot="5400000">
            <a:off x="6477000" y="2590800"/>
            <a:ext cx="762000" cy="457200"/>
          </a:xfrm>
          <a:prstGeom prst="righ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오른쪽 화살표 12"/>
          <p:cNvSpPr/>
          <p:nvPr/>
        </p:nvSpPr>
        <p:spPr>
          <a:xfrm rot="5400000">
            <a:off x="6477000" y="4343400"/>
            <a:ext cx="762000" cy="457200"/>
          </a:xfrm>
          <a:prstGeom prst="righ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오른쪽 화살표 13"/>
          <p:cNvSpPr/>
          <p:nvPr/>
        </p:nvSpPr>
        <p:spPr>
          <a:xfrm rot="10800000">
            <a:off x="4114800" y="5181600"/>
            <a:ext cx="914400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포인트가 7개인 별 14"/>
          <p:cNvSpPr/>
          <p:nvPr/>
        </p:nvSpPr>
        <p:spPr>
          <a:xfrm>
            <a:off x="304800" y="4191000"/>
            <a:ext cx="3886200" cy="2286000"/>
          </a:xfrm>
          <a:prstGeom prst="star7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dirty="0" smtClean="0">
                <a:solidFill>
                  <a:schemeClr val="tx1"/>
                </a:solidFill>
              </a:rPr>
              <a:t>Cortisol </a:t>
            </a:r>
            <a:r>
              <a:rPr lang="en-US" altLang="ko-KR" sz="2000" dirty="0" smtClean="0">
                <a:solidFill>
                  <a:schemeClr val="tx1"/>
                </a:solidFill>
              </a:rPr>
              <a:t>(</a:t>
            </a:r>
            <a:r>
              <a:rPr lang="en-US" altLang="ko-KR" sz="2000" dirty="0" err="1" smtClean="0">
                <a:solidFill>
                  <a:schemeClr val="tx1"/>
                </a:solidFill>
              </a:rPr>
              <a:t>glucocorticoids</a:t>
            </a:r>
            <a:r>
              <a:rPr lang="en-US" altLang="ko-KR" sz="2000" dirty="0" smtClean="0">
                <a:solidFill>
                  <a:schemeClr val="tx1"/>
                </a:solidFill>
              </a:rPr>
              <a:t>)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ko-KR" dirty="0" smtClean="0"/>
              <a:t>Cortisol and Diabetes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altLang="ko-KR" dirty="0" smtClean="0"/>
              <a:t>Increase blood glucose levels causing hyperglycemia (high blood sugar)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Despite normal or even elevated insulin levels, blood glucose cannot be taken up by the cells due to the blocking effect of cortisol increase </a:t>
            </a:r>
          </a:p>
          <a:p>
            <a:endParaRPr lang="en-US" altLang="ko-KR" dirty="0" smtClean="0"/>
          </a:p>
          <a:p>
            <a:r>
              <a:rPr lang="en-US" altLang="ko-KR" dirty="0"/>
              <a:t>Higher HPA axis activation is significantly associated with chronic diabetes complications such as neuropathy, retinopathy, and </a:t>
            </a:r>
            <a:r>
              <a:rPr lang="en-US" altLang="ko-KR" dirty="0" err="1" smtClean="0"/>
              <a:t>macroangiopathy</a:t>
            </a:r>
            <a:r>
              <a:rPr lang="en-US" altLang="ko-KR" dirty="0" smtClean="0"/>
              <a:t> </a:t>
            </a:r>
            <a:r>
              <a:rPr lang="en-US" altLang="ko-KR" sz="1800" dirty="0" smtClean="0"/>
              <a:t>(</a:t>
            </a:r>
            <a:r>
              <a:rPr lang="en-US" altLang="ko-KR" sz="1800" dirty="0" err="1" smtClean="0"/>
              <a:t>Chiodini</a:t>
            </a:r>
            <a:r>
              <a:rPr lang="en-US" altLang="ko-KR" sz="1800" dirty="0"/>
              <a:t>, </a:t>
            </a:r>
            <a:r>
              <a:rPr lang="en-US" altLang="ko-KR" sz="1800" dirty="0" err="1"/>
              <a:t>Iacopo</a:t>
            </a:r>
            <a:r>
              <a:rPr lang="en-US" altLang="ko-KR" sz="1800" dirty="0"/>
              <a:t> et </a:t>
            </a:r>
            <a:r>
              <a:rPr lang="en-US" altLang="ko-KR" sz="1800" dirty="0" smtClean="0"/>
              <a:t>al., 2007</a:t>
            </a:r>
            <a:r>
              <a:rPr lang="en-US" altLang="ko-KR" sz="1800" dirty="0"/>
              <a:t>)</a:t>
            </a:r>
          </a:p>
          <a:p>
            <a:endParaRPr lang="en-US" altLang="ko-KR" dirty="0"/>
          </a:p>
          <a:p>
            <a:endParaRPr lang="en-US" altLang="ko-KR" dirty="0" smtClean="0"/>
          </a:p>
          <a:p>
            <a:r>
              <a:rPr lang="en-US" altLang="ko-KR" dirty="0" smtClean="0"/>
              <a:t>Depressed immune system =autoimmune diseases (prone to develop DM1)</a:t>
            </a:r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ko-KR" dirty="0" smtClean="0"/>
              <a:t>Stress effect on Diabetes</a:t>
            </a:r>
            <a:endParaRPr lang="ko-KR" altLang="en-US" dirty="0"/>
          </a:p>
        </p:txBody>
      </p:sp>
      <p:pic>
        <p:nvPicPr>
          <p:cNvPr id="4" name="내용 개체 틀 3" descr="figure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33400" y="1442830"/>
            <a:ext cx="8114951" cy="5415170"/>
          </a:xfr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ko-KR" dirty="0" smtClean="0"/>
              <a:t>Family History and Diabetes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71999"/>
          </a:xfrm>
        </p:spPr>
        <p:txBody>
          <a:bodyPr>
            <a:normAutofit fontScale="92500"/>
          </a:bodyPr>
          <a:lstStyle/>
          <a:p>
            <a:r>
              <a:rPr lang="en-US" altLang="ko-KR" dirty="0" smtClean="0"/>
              <a:t>Twins studies show that only 50% concordance for </a:t>
            </a:r>
            <a:r>
              <a:rPr lang="en-US" altLang="ko-KR" dirty="0"/>
              <a:t>Type </a:t>
            </a:r>
            <a:r>
              <a:rPr lang="en-US" altLang="ko-KR" dirty="0" smtClean="0"/>
              <a:t>I Diabetes </a:t>
            </a:r>
          </a:p>
          <a:p>
            <a:r>
              <a:rPr lang="en-US" altLang="ko-KR" dirty="0" smtClean="0"/>
              <a:t>Twin studies show almost 100% concordance </a:t>
            </a:r>
            <a:r>
              <a:rPr lang="en-US" altLang="ko-KR" dirty="0"/>
              <a:t>for Type II Diabetes </a:t>
            </a:r>
            <a:r>
              <a:rPr lang="en-US" altLang="ko-KR" dirty="0" smtClean="0"/>
              <a:t> </a:t>
            </a:r>
          </a:p>
          <a:p>
            <a:r>
              <a:rPr lang="en-US" altLang="ko-KR" dirty="0" smtClean="0"/>
              <a:t>Monozygotic twins living in a different environment for decades are concordant for Type II Diabetes</a:t>
            </a:r>
          </a:p>
          <a:p>
            <a:r>
              <a:rPr lang="en-US" altLang="ko-KR" dirty="0" smtClean="0"/>
              <a:t>Monozygotic twins of even different weights are still concordant </a:t>
            </a:r>
            <a:r>
              <a:rPr lang="en-US" altLang="ko-KR" dirty="0"/>
              <a:t>for Type II Diabetes </a:t>
            </a:r>
            <a:endParaRPr lang="en-US" altLang="ko-KR" dirty="0" smtClean="0"/>
          </a:p>
          <a:p>
            <a:r>
              <a:rPr lang="en-US" altLang="ko-KR" dirty="0" smtClean="0"/>
              <a:t>genetic factors affect incidence and severity of diabetes</a:t>
            </a:r>
          </a:p>
          <a:p>
            <a:pPr algn="r"/>
            <a:r>
              <a:rPr lang="en-US" altLang="ko-KR" sz="1700" dirty="0" err="1"/>
              <a:t>Pyke</a:t>
            </a:r>
            <a:r>
              <a:rPr lang="en-US" altLang="ko-KR" sz="1700" dirty="0"/>
              <a:t>, D. A. (1979</a:t>
            </a:r>
            <a:r>
              <a:rPr lang="en-US" altLang="ko-KR" sz="1700" dirty="0" smtClean="0"/>
              <a:t>) </a:t>
            </a:r>
            <a:endParaRPr lang="en-US" altLang="ko-KR" sz="1700" dirty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CA" altLang="ko-KR" sz="2800" dirty="0" smtClean="0"/>
              <a:t>Stress Effects on Rats </a:t>
            </a:r>
            <a:r>
              <a:rPr lang="en-CA" altLang="ko-KR" sz="2800" dirty="0" err="1" smtClean="0"/>
              <a:t>WiTh</a:t>
            </a:r>
            <a:r>
              <a:rPr lang="en-CA" altLang="ko-KR" sz="2800" dirty="0" smtClean="0"/>
              <a:t> Type II Diabetes</a:t>
            </a:r>
            <a:br>
              <a:rPr lang="en-CA" altLang="ko-KR" sz="2800" dirty="0" smtClean="0"/>
            </a:br>
            <a:r>
              <a:rPr lang="en-CA" altLang="ko-KR" sz="2800" dirty="0" smtClean="0"/>
              <a:t>                                      </a:t>
            </a:r>
            <a:r>
              <a:rPr lang="en-US" altLang="ko-KR" sz="2000" dirty="0" err="1" smtClean="0"/>
              <a:t>Niklasson</a:t>
            </a:r>
            <a:r>
              <a:rPr lang="en-US" altLang="ko-KR" sz="2000" dirty="0"/>
              <a:t>, B. et al (2006)</a:t>
            </a:r>
            <a:br>
              <a:rPr lang="en-US" altLang="ko-KR" sz="2000" dirty="0"/>
            </a:br>
            <a:endParaRPr lang="ko-KR" altLang="en-US" sz="2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1371600"/>
          </a:xfrm>
        </p:spPr>
        <p:txBody>
          <a:bodyPr>
            <a:normAutofit/>
          </a:bodyPr>
          <a:lstStyle/>
          <a:p>
            <a:r>
              <a:rPr lang="en-US" altLang="ko-KR" sz="2000" dirty="0" smtClean="0"/>
              <a:t>utero </a:t>
            </a:r>
            <a:r>
              <a:rPr lang="en-US" altLang="ko-KR" sz="2000" dirty="0"/>
              <a:t>exposure to </a:t>
            </a:r>
            <a:r>
              <a:rPr lang="en-US" altLang="ko-KR" sz="2000" dirty="0" err="1"/>
              <a:t>Ljungan</a:t>
            </a:r>
            <a:r>
              <a:rPr lang="en-US" altLang="ko-KR" sz="2000" dirty="0"/>
              <a:t> virus </a:t>
            </a:r>
            <a:r>
              <a:rPr lang="en-US" altLang="ko-KR" sz="2000" dirty="0" smtClean="0"/>
              <a:t>to both male and female mice</a:t>
            </a:r>
          </a:p>
          <a:p>
            <a:r>
              <a:rPr lang="en-US" altLang="ko-KR" sz="2000" dirty="0" smtClean="0"/>
              <a:t>LV infection of mice during pregnancy can induce glucose intolerance in stressed adult male mice and develop DM2</a:t>
            </a:r>
          </a:p>
          <a:p>
            <a:endParaRPr lang="ko-KR" altLang="en-US" dirty="0"/>
          </a:p>
        </p:txBody>
      </p:sp>
      <p:pic>
        <p:nvPicPr>
          <p:cNvPr id="4" name="그림 3" descr="glucose tolerence with LV and stres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47800" y="2765667"/>
            <a:ext cx="5410200" cy="40923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305800" cy="990600"/>
          </a:xfrm>
        </p:spPr>
        <p:txBody>
          <a:bodyPr>
            <a:noAutofit/>
          </a:bodyPr>
          <a:lstStyle/>
          <a:p>
            <a:pPr algn="ctr"/>
            <a:r>
              <a:rPr lang="en-US" sz="3600" dirty="0" smtClean="0"/>
              <a:t>Environmental Stressors and Type II Diabetes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1295400"/>
            <a:ext cx="8610600" cy="52578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dirty="0" smtClean="0"/>
          </a:p>
          <a:p>
            <a:r>
              <a:rPr lang="en-US" sz="2600" dirty="0" smtClean="0"/>
              <a:t>Different types of stress impairs glycemic control </a:t>
            </a:r>
          </a:p>
          <a:p>
            <a:pPr>
              <a:buNone/>
            </a:pPr>
            <a:r>
              <a:rPr lang="en-US" sz="2600" dirty="0" smtClean="0"/>
              <a:t>	in diabetic patients. </a:t>
            </a:r>
          </a:p>
          <a:p>
            <a:r>
              <a:rPr lang="en-US" sz="2600" dirty="0" smtClean="0"/>
              <a:t>Environmental stress indirectly affects metabolic control by interfering with dietary and treatment compliance in diabetics</a:t>
            </a:r>
          </a:p>
          <a:p>
            <a:r>
              <a:rPr lang="en-US" altLang="ko-KR" sz="2600" dirty="0" smtClean="0">
                <a:sym typeface="Wingdings" pitchFamily="2" charset="2"/>
              </a:rPr>
              <a:t>Etiology:    1) Genetic factors</a:t>
            </a:r>
          </a:p>
          <a:p>
            <a:pPr>
              <a:buNone/>
            </a:pPr>
            <a:r>
              <a:rPr lang="en-US" altLang="ko-KR" sz="2600" dirty="0" smtClean="0">
                <a:sym typeface="Wingdings" pitchFamily="2" charset="2"/>
              </a:rPr>
              <a:t>                    2) Environmental factors</a:t>
            </a:r>
          </a:p>
          <a:p>
            <a:r>
              <a:rPr lang="en-US" sz="2600" dirty="0" smtClean="0"/>
              <a:t>Affecting 34% of American adults aged 20 or over. </a:t>
            </a:r>
          </a:p>
          <a:p>
            <a:r>
              <a:rPr lang="en-US" sz="2600" dirty="0" smtClean="0"/>
              <a:t>In the US 57 million individuals are at serious risk. 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dirty="0" smtClean="0"/>
              <a:t>Dietary factors and Type </a:t>
            </a:r>
            <a:r>
              <a:rPr lang="en-US" sz="3600" dirty="0"/>
              <a:t>II Diabetes</a:t>
            </a:r>
            <a:br>
              <a:rPr lang="en-US" sz="3600" dirty="0"/>
            </a:br>
            <a:r>
              <a:rPr lang="en-US" sz="2000" dirty="0" err="1"/>
              <a:t>Stoeckli</a:t>
            </a:r>
            <a:r>
              <a:rPr lang="en-US" sz="2000" dirty="0"/>
              <a:t> &amp; Keller (2004)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Type 2 diabetes and obesity are </a:t>
            </a:r>
            <a:r>
              <a:rPr lang="en-US" u="sng" dirty="0" smtClean="0"/>
              <a:t>twin epidemics</a:t>
            </a:r>
            <a:r>
              <a:rPr lang="en-US" dirty="0" smtClean="0"/>
              <a:t>. </a:t>
            </a:r>
          </a:p>
          <a:p>
            <a:r>
              <a:rPr lang="en-US" dirty="0" smtClean="0"/>
              <a:t>Linear correlation between eating patterns and the      development of Type II diabetes. </a:t>
            </a:r>
          </a:p>
          <a:p>
            <a:r>
              <a:rPr lang="en-US" dirty="0" smtClean="0"/>
              <a:t>Western-diet:</a:t>
            </a:r>
          </a:p>
          <a:p>
            <a:pPr>
              <a:buNone/>
            </a:pPr>
            <a:r>
              <a:rPr lang="en-US" dirty="0" smtClean="0"/>
              <a:t> 		1) red meat</a:t>
            </a:r>
          </a:p>
          <a:p>
            <a:pPr>
              <a:buNone/>
            </a:pPr>
            <a:r>
              <a:rPr lang="en-US" dirty="0" smtClean="0"/>
              <a:t>		2) refined carbohydrates</a:t>
            </a:r>
          </a:p>
          <a:p>
            <a:pPr>
              <a:buNone/>
            </a:pPr>
            <a:r>
              <a:rPr lang="en-US" dirty="0" smtClean="0"/>
              <a:t>		3) sweets</a:t>
            </a:r>
          </a:p>
          <a:p>
            <a:pPr>
              <a:buNone/>
            </a:pPr>
            <a:r>
              <a:rPr lang="en-US" dirty="0" smtClean="0"/>
              <a:t>		4) full-fat dairy products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dirty="0"/>
              <a:t>Dietary factors and Type II </a:t>
            </a:r>
            <a:r>
              <a:rPr lang="en-US" sz="3600" dirty="0" smtClean="0"/>
              <a:t>Diabetes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76800"/>
          </a:xfrm>
        </p:spPr>
        <p:txBody>
          <a:bodyPr>
            <a:noAutofit/>
          </a:bodyPr>
          <a:lstStyle/>
          <a:p>
            <a:pPr algn="just"/>
            <a:r>
              <a:rPr lang="en-US" sz="2800" dirty="0" smtClean="0"/>
              <a:t>The type of fat:</a:t>
            </a:r>
          </a:p>
          <a:p>
            <a:pPr algn="just"/>
            <a:r>
              <a:rPr lang="en-US" sz="2800" u="sng" dirty="0" smtClean="0"/>
              <a:t>Saturated fat </a:t>
            </a:r>
            <a:r>
              <a:rPr lang="en-US" sz="2800" dirty="0" smtClean="0"/>
              <a:t>(opposed to monounsaturated and      polyunsaturated fats) is more harmful with respect to fat-induced insulin insensitivity.</a:t>
            </a:r>
          </a:p>
          <a:p>
            <a:pPr algn="just"/>
            <a:r>
              <a:rPr lang="en-US" sz="2800" dirty="0" smtClean="0"/>
              <a:t>Dietary prevention programs</a:t>
            </a:r>
            <a:r>
              <a:rPr lang="en-US" sz="2400" dirty="0" smtClean="0"/>
              <a:t>:</a:t>
            </a:r>
            <a:endParaRPr lang="en-US" sz="2800" dirty="0" smtClean="0"/>
          </a:p>
          <a:p>
            <a:pPr marL="514350" indent="-514350" algn="just">
              <a:buAutoNum type="arabicParenR"/>
            </a:pPr>
            <a:r>
              <a:rPr lang="en-US" sz="2800" dirty="0" smtClean="0"/>
              <a:t>The Diabetes Prevention Program reduced diabetes by 58%</a:t>
            </a:r>
          </a:p>
          <a:p>
            <a:pPr marL="514350" indent="-514350" algn="just">
              <a:buAutoNum type="arabicParenR"/>
            </a:pPr>
            <a:r>
              <a:rPr lang="en-US" sz="2800" dirty="0" smtClean="0"/>
              <a:t>The Da Qing Study after a 6 year lifestyle              intervention demonstrated a diabetes risk reduction from 43-67%.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104016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800" dirty="0" smtClean="0"/>
              <a:t>Burnout and Risk for Type </a:t>
            </a:r>
            <a:r>
              <a:rPr lang="en-US" sz="2800" dirty="0"/>
              <a:t>II Diabetes</a:t>
            </a:r>
            <a:br>
              <a:rPr lang="en-US" sz="2800" dirty="0"/>
            </a:br>
            <a:r>
              <a:rPr lang="en-US" sz="2800" dirty="0" err="1"/>
              <a:t>Melamed</a:t>
            </a:r>
            <a:r>
              <a:rPr lang="en-US" sz="2800" dirty="0"/>
              <a:t> et al. (2006)</a:t>
            </a:r>
            <a:br>
              <a:rPr lang="en-US" sz="2800" dirty="0"/>
            </a:b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226552" cy="5257800"/>
          </a:xfrm>
        </p:spPr>
        <p:txBody>
          <a:bodyPr>
            <a:normAutofit/>
          </a:bodyPr>
          <a:lstStyle/>
          <a:p>
            <a:r>
              <a:rPr lang="en-US" sz="2400" dirty="0"/>
              <a:t>An association of burnout with </a:t>
            </a:r>
            <a:r>
              <a:rPr lang="en-US" sz="2400" dirty="0" smtClean="0"/>
              <a:t>Type II </a:t>
            </a:r>
            <a:r>
              <a:rPr lang="en-US" sz="2400" dirty="0"/>
              <a:t>diabetes in</a:t>
            </a:r>
          </a:p>
          <a:p>
            <a:pPr>
              <a:buNone/>
            </a:pPr>
            <a:r>
              <a:rPr lang="en-US" sz="2400" dirty="0"/>
              <a:t>    healthy workers (1.84-fold increase). </a:t>
            </a:r>
          </a:p>
          <a:p>
            <a:r>
              <a:rPr lang="en-US" sz="2400" dirty="0"/>
              <a:t>The incidence of type 2 diabetes were much higher in the high </a:t>
            </a:r>
            <a:endParaRPr lang="en-US" sz="2400" dirty="0" smtClean="0"/>
          </a:p>
          <a:p>
            <a:pPr marL="0" indent="0">
              <a:buNone/>
            </a:pPr>
            <a:r>
              <a:rPr lang="en-US" sz="2400" dirty="0"/>
              <a:t> </a:t>
            </a:r>
            <a:r>
              <a:rPr lang="en-US" sz="2400" dirty="0" smtClean="0"/>
              <a:t>    burnout </a:t>
            </a:r>
            <a:r>
              <a:rPr lang="en-US" sz="2400" dirty="0"/>
              <a:t>workers than the low burnout </a:t>
            </a:r>
            <a:r>
              <a:rPr lang="en-US" sz="2400" dirty="0" smtClean="0"/>
              <a:t>workers</a:t>
            </a:r>
            <a:r>
              <a:rPr lang="en-US" sz="2400" dirty="0"/>
              <a:t>. </a:t>
            </a:r>
          </a:p>
          <a:p>
            <a:endParaRPr lang="en-US" altLang="ko-KR" sz="2400" u="sng" dirty="0" smtClean="0"/>
          </a:p>
          <a:p>
            <a:r>
              <a:rPr lang="en-US" altLang="ko-KR" sz="2400" u="sng" dirty="0" smtClean="0"/>
              <a:t>Control Variables:</a:t>
            </a:r>
          </a:p>
          <a:p>
            <a:pPr>
              <a:buNone/>
            </a:pPr>
            <a:r>
              <a:rPr lang="en-US" altLang="ko-KR" sz="2400" dirty="0" smtClean="0"/>
              <a:t>		</a:t>
            </a:r>
            <a:r>
              <a:rPr lang="en-US" altLang="ko-KR" sz="2400" dirty="0" smtClean="0">
                <a:sym typeface="Wingdings" pitchFamily="2" charset="2"/>
              </a:rPr>
              <a:t> ▪ age and family history</a:t>
            </a:r>
          </a:p>
          <a:p>
            <a:pPr>
              <a:buNone/>
            </a:pPr>
            <a:r>
              <a:rPr lang="en-US" altLang="ko-KR" sz="2400" dirty="0" smtClean="0">
                <a:sym typeface="Wingdings" pitchFamily="2" charset="2"/>
              </a:rPr>
              <a:t>		 ▪ alcohol and drug intake</a:t>
            </a:r>
          </a:p>
          <a:p>
            <a:pPr>
              <a:buNone/>
            </a:pPr>
            <a:r>
              <a:rPr lang="en-US" altLang="ko-KR" sz="2400" dirty="0" smtClean="0">
                <a:sym typeface="Wingdings" pitchFamily="2" charset="2"/>
              </a:rPr>
              <a:t>            ▪ reduced physical activity</a:t>
            </a:r>
          </a:p>
          <a:p>
            <a:pPr>
              <a:buNone/>
            </a:pPr>
            <a:r>
              <a:rPr lang="en-US" altLang="ko-KR" sz="2400" dirty="0" smtClean="0">
                <a:sym typeface="Wingdings" pitchFamily="2" charset="2"/>
              </a:rPr>
              <a:t>		 ▪ hypertension </a:t>
            </a:r>
          </a:p>
          <a:p>
            <a:pPr>
              <a:buNone/>
            </a:pPr>
            <a:endParaRPr lang="en-US" altLang="ko-KR" sz="2400" dirty="0" smtClean="0"/>
          </a:p>
          <a:p>
            <a:pPr>
              <a:buNone/>
            </a:pPr>
            <a:endParaRPr lang="en-US" sz="2400" dirty="0" smtClean="0">
              <a:sym typeface="Wingdings" pitchFamily="2" charset="2"/>
            </a:endParaRPr>
          </a:p>
          <a:p>
            <a:pPr>
              <a:buNone/>
            </a:pPr>
            <a:endParaRPr lang="en-US" sz="2400" dirty="0" smtClean="0">
              <a:sym typeface="Wingdings" pitchFamily="2" charset="2"/>
            </a:endParaRPr>
          </a:p>
          <a:p>
            <a:pPr>
              <a:buNone/>
            </a:pPr>
            <a:endParaRPr lang="en-US" sz="2400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altLang="ko-KR" sz="3600" dirty="0" smtClean="0"/>
              <a:t>Women in Poverty </a:t>
            </a:r>
            <a:r>
              <a:rPr lang="en-US" sz="3600" dirty="0" smtClean="0"/>
              <a:t>and Type II Diabetes</a:t>
            </a:r>
            <a:br>
              <a:rPr lang="en-US" sz="3600" dirty="0" smtClean="0"/>
            </a:br>
            <a:r>
              <a:rPr lang="en-US" sz="3200" dirty="0"/>
              <a:t>De Groot et al. (2003)</a:t>
            </a:r>
            <a:br>
              <a:rPr lang="en-US" sz="32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African American women living in poverty at greater risk for developing Type II Diabetes than women with higher  economic resources.   </a:t>
            </a:r>
          </a:p>
          <a:p>
            <a:pPr>
              <a:buNone/>
            </a:pPr>
            <a:r>
              <a:rPr lang="en-US" sz="2800" dirty="0" smtClean="0"/>
              <a:t>		1) healthier food is more expensive</a:t>
            </a:r>
          </a:p>
          <a:p>
            <a:pPr>
              <a:buNone/>
            </a:pPr>
            <a:r>
              <a:rPr lang="en-US" sz="2800" dirty="0" smtClean="0"/>
              <a:t>		2) stress due to lack of resources </a:t>
            </a:r>
          </a:p>
          <a:p>
            <a:r>
              <a:rPr lang="en-US" sz="2800" dirty="0"/>
              <a:t>The Conservation of Resources Theory (COR</a:t>
            </a:r>
            <a:r>
              <a:rPr lang="en-US" sz="2800" dirty="0" smtClean="0"/>
              <a:t>)</a:t>
            </a:r>
          </a:p>
          <a:p>
            <a:pPr lvl="2"/>
            <a:r>
              <a:rPr lang="en-US" dirty="0"/>
              <a:t>Individuals with less resources may experience more stress in the face of loss because they have less resources to fall      back on. </a:t>
            </a:r>
          </a:p>
          <a:p>
            <a:pPr lvl="2">
              <a:buNone/>
            </a:pPr>
            <a:r>
              <a:rPr lang="en-US" dirty="0"/>
              <a:t>		-  Coping resources decrease with each succeeding  	loss </a:t>
            </a:r>
            <a:r>
              <a:rPr lang="en-US" dirty="0">
                <a:sym typeface="Wingdings" pitchFamily="2" charset="2"/>
              </a:rPr>
              <a:t> t</a:t>
            </a:r>
            <a:r>
              <a:rPr lang="en-US" dirty="0"/>
              <a:t>his predicts that individuals will be at            	greater risk of future loss. </a:t>
            </a:r>
          </a:p>
          <a:p>
            <a:endParaRPr lang="en-US" sz="2800" dirty="0"/>
          </a:p>
          <a:p>
            <a:pPr>
              <a:buNone/>
            </a:pPr>
            <a:endParaRPr lang="en-US" sz="28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dirty="0" smtClean="0"/>
              <a:t>Women in Poverty and Type II Diabetes</a:t>
            </a:r>
            <a:endParaRPr lang="en-US" sz="3600" dirty="0"/>
          </a:p>
        </p:txBody>
      </p:sp>
      <p:pic>
        <p:nvPicPr>
          <p:cNvPr id="4" name="Content Placeholder 3"/>
          <p:cNvPicPr>
            <a:picLocks noGrp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60848"/>
            <a:ext cx="9144000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/>
              <a:t>Social Stigma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00600"/>
          </a:xfrm>
        </p:spPr>
        <p:txBody>
          <a:bodyPr>
            <a:normAutofit/>
          </a:bodyPr>
          <a:lstStyle/>
          <a:p>
            <a:r>
              <a:rPr lang="en-US" altLang="ko-KR" sz="2400" dirty="0" smtClean="0"/>
              <a:t>Study about obese individuals with Type II Diabetes.  </a:t>
            </a:r>
          </a:p>
          <a:p>
            <a:r>
              <a:rPr lang="en-US" sz="2400" dirty="0" smtClean="0"/>
              <a:t>Obesity </a:t>
            </a:r>
            <a:r>
              <a:rPr lang="en-US" sz="2400" dirty="0" smtClean="0">
                <a:sym typeface="Wingdings" pitchFamily="2" charset="2"/>
              </a:rPr>
              <a:t> viewed as being under the persons control</a:t>
            </a:r>
          </a:p>
          <a:p>
            <a:r>
              <a:rPr lang="en-US" sz="2400" dirty="0" smtClean="0">
                <a:sym typeface="Wingdings" pitchFamily="2" charset="2"/>
              </a:rPr>
              <a:t>Leads to increase daily stress and feelings of blame, guilt, and helplessness. </a:t>
            </a:r>
          </a:p>
          <a:p>
            <a:pPr>
              <a:buNone/>
            </a:pPr>
            <a:r>
              <a:rPr lang="en-US" sz="2400" dirty="0" smtClean="0">
                <a:sym typeface="Wingdings" pitchFamily="2" charset="2"/>
              </a:rPr>
              <a:t>		▪ Impacts diabetes management. </a:t>
            </a:r>
          </a:p>
          <a:p>
            <a:pPr>
              <a:buNone/>
            </a:pPr>
            <a:r>
              <a:rPr lang="en-US" sz="2400" dirty="0" smtClean="0">
                <a:sym typeface="Wingdings" pitchFamily="2" charset="2"/>
              </a:rPr>
              <a:t>		▪ Leads to a circular cycle of depression </a:t>
            </a:r>
          </a:p>
          <a:p>
            <a:pPr>
              <a:buNone/>
            </a:pPr>
            <a:r>
              <a:rPr lang="en-US" sz="2400" dirty="0" smtClean="0">
                <a:sym typeface="Wingdings" pitchFamily="2" charset="2"/>
              </a:rPr>
              <a:t>		  and bad life-style choices.  </a:t>
            </a:r>
          </a:p>
          <a:p>
            <a:pPr>
              <a:buNone/>
            </a:pPr>
            <a:endParaRPr lang="en-US" dirty="0" smtClean="0">
              <a:sym typeface="Wingdings" pitchFamily="2" charset="2"/>
            </a:endParaRPr>
          </a:p>
          <a:p>
            <a:pPr>
              <a:buNone/>
            </a:pPr>
            <a:endParaRPr lang="en-US" dirty="0" smtClean="0">
              <a:sym typeface="Wingdings" pitchFamily="2" charset="2"/>
            </a:endParaRPr>
          </a:p>
          <a:p>
            <a:pPr>
              <a:buNone/>
            </a:pPr>
            <a:endParaRPr lang="en-US" dirty="0" smtClean="0">
              <a:sym typeface="Wingdings" pitchFamily="2" charset="2"/>
            </a:endParaRPr>
          </a:p>
          <a:p>
            <a:pPr>
              <a:buNone/>
            </a:pPr>
            <a:endParaRPr lang="en-US" dirty="0" smtClean="0">
              <a:sym typeface="Wingdings" pitchFamily="2" charset="2"/>
            </a:endParaRP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CA" dirty="0" smtClean="0"/>
              <a:t>Psychological Stress &amp; Type II Diabetes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500" i="1" dirty="0" smtClean="0"/>
              <a:t>Study: </a:t>
            </a:r>
          </a:p>
          <a:p>
            <a:pPr>
              <a:buNone/>
            </a:pPr>
            <a:r>
              <a:rPr lang="en-CA" sz="2500" i="1" dirty="0" smtClean="0"/>
              <a:t>	- </a:t>
            </a:r>
            <a:r>
              <a:rPr lang="en-CA" sz="2500" dirty="0" smtClean="0"/>
              <a:t>Pima Indians who have a strong genetic predisposition to    Type II Diabetes</a:t>
            </a:r>
            <a:endParaRPr lang="en-CA" sz="2500" i="1" dirty="0" smtClean="0"/>
          </a:p>
          <a:p>
            <a:pPr>
              <a:buNone/>
            </a:pPr>
            <a:r>
              <a:rPr lang="en-CA" sz="2500" dirty="0" smtClean="0"/>
              <a:t>	- A 10-minute mental arithmetic test induced an increase in  blood glucose levels in Pima Indians but did not do so in a   control group of white subjects</a:t>
            </a:r>
          </a:p>
          <a:p>
            <a:pPr>
              <a:buNone/>
            </a:pPr>
            <a:r>
              <a:rPr lang="en-CA" sz="2500" dirty="0" smtClean="0"/>
              <a:t>	- Both groups showed similar cardiovascular and                 </a:t>
            </a:r>
            <a:r>
              <a:rPr lang="en-CA" sz="2500" dirty="0" err="1" smtClean="0"/>
              <a:t>neuroendocrine</a:t>
            </a:r>
            <a:r>
              <a:rPr lang="en-CA" sz="2500" dirty="0" smtClean="0"/>
              <a:t> responses to the stress</a:t>
            </a:r>
          </a:p>
          <a:p>
            <a:pPr>
              <a:buNone/>
            </a:pPr>
            <a:r>
              <a:rPr lang="en-CA" sz="2500" dirty="0" smtClean="0"/>
              <a:t>	</a:t>
            </a:r>
          </a:p>
          <a:p>
            <a:endParaRPr lang="en-CA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CA" sz="3200" dirty="0" smtClean="0"/>
              <a:t>Depression and Type II Diabetes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sz="2500" dirty="0" smtClean="0"/>
              <a:t>Clinically significant depression is associated with a 60-65% </a:t>
            </a:r>
          </a:p>
          <a:p>
            <a:pPr marL="0" indent="0">
              <a:buNone/>
            </a:pPr>
            <a:r>
              <a:rPr lang="en-CA" sz="2500" dirty="0"/>
              <a:t> </a:t>
            </a:r>
            <a:r>
              <a:rPr lang="en-CA" sz="2500" dirty="0" smtClean="0"/>
              <a:t>    increased risk of diabetes mellitus  (</a:t>
            </a:r>
            <a:r>
              <a:rPr lang="en-CA" sz="2500" dirty="0" err="1" smtClean="0"/>
              <a:t>Mezuk</a:t>
            </a:r>
            <a:r>
              <a:rPr lang="en-CA" sz="2500" dirty="0" smtClean="0"/>
              <a:t> et al)</a:t>
            </a:r>
          </a:p>
          <a:p>
            <a:r>
              <a:rPr lang="en-CA" sz="2500" dirty="0"/>
              <a:t>Depression is a common co-morbid condition among adults with </a:t>
            </a:r>
          </a:p>
          <a:p>
            <a:pPr marL="0" indent="0">
              <a:buNone/>
            </a:pPr>
            <a:r>
              <a:rPr lang="en-CA" sz="2500" dirty="0"/>
              <a:t>    diabetes</a:t>
            </a:r>
          </a:p>
          <a:p>
            <a:r>
              <a:rPr lang="en-CA" sz="2500" dirty="0" smtClean="0"/>
              <a:t>Psychotropic medications lead to weight gain in predisposed</a:t>
            </a:r>
          </a:p>
          <a:p>
            <a:pPr marL="0" indent="0">
              <a:buNone/>
            </a:pPr>
            <a:r>
              <a:rPr lang="en-CA" sz="2500" dirty="0"/>
              <a:t> </a:t>
            </a:r>
            <a:r>
              <a:rPr lang="en-CA" sz="2500" dirty="0" smtClean="0"/>
              <a:t>    individuals leading to the development of Type II Diabetes </a:t>
            </a:r>
          </a:p>
          <a:p>
            <a:r>
              <a:rPr lang="en-CA" sz="2500" dirty="0" smtClean="0"/>
              <a:t>Depression also causes abnormal </a:t>
            </a:r>
            <a:r>
              <a:rPr lang="en-CA" sz="2500" dirty="0"/>
              <a:t>HPA axis </a:t>
            </a:r>
            <a:r>
              <a:rPr lang="en-CA" sz="2500" dirty="0" smtClean="0"/>
              <a:t>functioning </a:t>
            </a:r>
            <a:r>
              <a:rPr lang="en-CA" sz="2500" dirty="0"/>
              <a:t>leading to glucose </a:t>
            </a:r>
            <a:r>
              <a:rPr lang="en-CA" sz="2500" dirty="0" err="1"/>
              <a:t>dysregulation</a:t>
            </a:r>
            <a:r>
              <a:rPr lang="en-CA" sz="2500" dirty="0"/>
              <a:t> </a:t>
            </a:r>
          </a:p>
          <a:p>
            <a:r>
              <a:rPr lang="en-CA" sz="2500" dirty="0"/>
              <a:t>Depression has been associated with worse </a:t>
            </a:r>
            <a:r>
              <a:rPr lang="en-CA" sz="2500" dirty="0" smtClean="0"/>
              <a:t>diabetes-related </a:t>
            </a:r>
          </a:p>
          <a:p>
            <a:pPr marL="0" indent="0">
              <a:buNone/>
            </a:pPr>
            <a:r>
              <a:rPr lang="en-CA" sz="2500" dirty="0" smtClean="0"/>
              <a:t>     outcomes </a:t>
            </a:r>
            <a:r>
              <a:rPr lang="en-CA" sz="2500" dirty="0"/>
              <a:t>including poorer glycemic </a:t>
            </a:r>
            <a:r>
              <a:rPr lang="en-CA" sz="2500" dirty="0" smtClean="0"/>
              <a:t>control and cardiovascular</a:t>
            </a:r>
          </a:p>
          <a:p>
            <a:pPr marL="0" indent="0">
              <a:buNone/>
            </a:pPr>
            <a:r>
              <a:rPr lang="en-CA" sz="2500" dirty="0"/>
              <a:t> </a:t>
            </a:r>
            <a:r>
              <a:rPr lang="en-CA" sz="2500" dirty="0" smtClean="0"/>
              <a:t>    disease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dirty="0" smtClean="0"/>
              <a:t>Depression and Diabetes</a:t>
            </a:r>
            <a:endParaRPr lang="ko-KR" altLang="en-US" sz="3200" dirty="0"/>
          </a:p>
        </p:txBody>
      </p:sp>
      <p:sp>
        <p:nvSpPr>
          <p:cNvPr id="4" name="오른쪽 화살표 3"/>
          <p:cNvSpPr/>
          <p:nvPr/>
        </p:nvSpPr>
        <p:spPr>
          <a:xfrm>
            <a:off x="3048000" y="1981200"/>
            <a:ext cx="1066800" cy="609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33400" y="1981200"/>
            <a:ext cx="2133600" cy="52322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800" dirty="0" smtClean="0"/>
              <a:t>Depression</a:t>
            </a:r>
            <a:endParaRPr lang="ko-KR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934200" y="4267200"/>
            <a:ext cx="1752600" cy="52322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800" dirty="0" smtClean="0"/>
              <a:t>Diabetes</a:t>
            </a:r>
            <a:endParaRPr lang="ko-KR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9600" y="5562600"/>
            <a:ext cx="3429000" cy="52322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800" dirty="0" smtClean="0"/>
              <a:t>Poor </a:t>
            </a:r>
            <a:r>
              <a:rPr lang="en-US" altLang="ko-KR" sz="2800" dirty="0" err="1" smtClean="0"/>
              <a:t>glycaemic</a:t>
            </a:r>
            <a:r>
              <a:rPr lang="en-US" altLang="ko-KR" sz="2800" dirty="0" smtClean="0"/>
              <a:t> control</a:t>
            </a:r>
            <a:endParaRPr lang="ko-KR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4800" y="3581400"/>
            <a:ext cx="4191000" cy="954107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800" dirty="0" smtClean="0"/>
              <a:t>Increase diabetes severity and complication</a:t>
            </a:r>
            <a:endParaRPr lang="ko-KR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0" name="오른쪽 화살표 19"/>
          <p:cNvSpPr/>
          <p:nvPr/>
        </p:nvSpPr>
        <p:spPr>
          <a:xfrm rot="5400000">
            <a:off x="7315200" y="3048000"/>
            <a:ext cx="914400" cy="609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위로 굽은 화살표 21"/>
          <p:cNvSpPr/>
          <p:nvPr/>
        </p:nvSpPr>
        <p:spPr>
          <a:xfrm rot="16200000" flipH="1">
            <a:off x="7810500" y="5143500"/>
            <a:ext cx="914400" cy="990600"/>
          </a:xfrm>
          <a:prstGeom prst="bentUpArrow">
            <a:avLst>
              <a:gd name="adj1" fmla="val 25000"/>
              <a:gd name="adj2" fmla="val 24204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4495800" y="1752600"/>
            <a:ext cx="3962400" cy="954107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800" dirty="0" smtClean="0"/>
              <a:t>-Psychotropic medications </a:t>
            </a:r>
          </a:p>
          <a:p>
            <a:r>
              <a:rPr lang="en-US" altLang="ko-KR" sz="2800" dirty="0" smtClean="0"/>
              <a:t>-glucose dysfunction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486400" y="5562600"/>
            <a:ext cx="2133600" cy="52322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800" dirty="0" smtClean="0"/>
              <a:t>Depression</a:t>
            </a:r>
            <a:endParaRPr lang="ko-KR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5" name="오른쪽 화살표 24"/>
          <p:cNvSpPr/>
          <p:nvPr/>
        </p:nvSpPr>
        <p:spPr>
          <a:xfrm rot="10800000">
            <a:off x="4267201" y="5638800"/>
            <a:ext cx="914399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오른쪽 화살표 25"/>
          <p:cNvSpPr/>
          <p:nvPr/>
        </p:nvSpPr>
        <p:spPr>
          <a:xfrm rot="16200000">
            <a:off x="1866901" y="4686300"/>
            <a:ext cx="685800" cy="609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오른쪽 화살표 26"/>
          <p:cNvSpPr/>
          <p:nvPr/>
        </p:nvSpPr>
        <p:spPr>
          <a:xfrm rot="16200000">
            <a:off x="1562100" y="2705100"/>
            <a:ext cx="685800" cy="609600"/>
          </a:xfrm>
          <a:prstGeom prst="rightArrow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altLang="ko-KR" sz="3600" dirty="0" smtClean="0"/>
              <a:t>Stress Management and Type II Diabetes</a:t>
            </a:r>
            <a:br>
              <a:rPr lang="en-US" altLang="ko-KR" sz="3600" dirty="0" smtClean="0"/>
            </a:br>
            <a:r>
              <a:rPr lang="en-US" altLang="ko-KR" sz="3100" dirty="0"/>
              <a:t>(</a:t>
            </a:r>
            <a:r>
              <a:rPr lang="en-US" altLang="ko-KR" sz="3100" dirty="0" err="1" smtClean="0"/>
              <a:t>Surwit</a:t>
            </a:r>
            <a:r>
              <a:rPr lang="en-US" altLang="ko-KR" sz="3100" dirty="0" smtClean="0"/>
              <a:t> et. </a:t>
            </a:r>
            <a:r>
              <a:rPr lang="en-US" altLang="ko-KR" sz="3100" dirty="0"/>
              <a:t>a</a:t>
            </a:r>
            <a:r>
              <a:rPr lang="en-US" altLang="ko-KR" sz="3100" dirty="0" smtClean="0"/>
              <a:t>l.,  </a:t>
            </a:r>
            <a:r>
              <a:rPr lang="en-US" altLang="ko-KR" sz="3100" dirty="0"/>
              <a:t>2002)</a:t>
            </a:r>
            <a:r>
              <a:rPr lang="en-US" altLang="ko-KR" sz="3200" dirty="0"/>
              <a:t/>
            </a:r>
            <a:br>
              <a:rPr lang="en-US" altLang="ko-KR" sz="3200" dirty="0"/>
            </a:br>
            <a:r>
              <a:rPr lang="en-US" altLang="ko-KR" sz="3600" dirty="0" smtClean="0"/>
              <a:t> </a:t>
            </a:r>
            <a:endParaRPr lang="ko-KR" altLang="en-US" sz="3600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8153400" cy="5181600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Patients with type 2 diabetes were randomized to undergo a five-session group diabetes education program with or without stress management training.</a:t>
            </a:r>
          </a:p>
          <a:p>
            <a:r>
              <a:rPr lang="en-US" altLang="ko-KR" dirty="0" smtClean="0"/>
              <a:t>Stress management training was associated with a small (0.5%) reduction in </a:t>
            </a:r>
            <a:r>
              <a:rPr lang="en-US" altLang="ko-KR" dirty="0" err="1" smtClean="0"/>
              <a:t>Glycated</a:t>
            </a:r>
            <a:r>
              <a:rPr lang="en-US" altLang="ko-KR" dirty="0" smtClean="0"/>
              <a:t> hemoglobin test (HbA1c), measuring glucose levels in blood.</a:t>
            </a:r>
          </a:p>
          <a:p>
            <a:r>
              <a:rPr lang="en-US" altLang="ko-KR" dirty="0" smtClean="0"/>
              <a:t>This is a significant reduction in risk of </a:t>
            </a:r>
            <a:r>
              <a:rPr lang="en-US" altLang="ko-KR" dirty="0" err="1" smtClean="0"/>
              <a:t>microvascular</a:t>
            </a:r>
            <a:r>
              <a:rPr lang="en-US" altLang="ko-KR" dirty="0" smtClean="0"/>
              <a:t> complications</a:t>
            </a:r>
          </a:p>
          <a:p>
            <a:r>
              <a:rPr lang="en-US" altLang="ko-KR" dirty="0" smtClean="0"/>
              <a:t>These results were significant at one year follow-up.</a:t>
            </a:r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ko-KR" sz="3600" dirty="0"/>
              <a:t>Stress Management and Type II Diabetes</a:t>
            </a:r>
            <a:endParaRPr lang="ko-KR" altLang="en-US" sz="3600" dirty="0"/>
          </a:p>
        </p:txBody>
      </p:sp>
      <p:pic>
        <p:nvPicPr>
          <p:cNvPr id="4" name="내용 개체 틀 3" descr="stress management graph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143001" y="1577009"/>
            <a:ext cx="6857999" cy="4823791"/>
          </a:xfrm>
        </p:spPr>
      </p:pic>
      <p:sp>
        <p:nvSpPr>
          <p:cNvPr id="5" name="직사각형 4"/>
          <p:cNvSpPr/>
          <p:nvPr/>
        </p:nvSpPr>
        <p:spPr>
          <a:xfrm>
            <a:off x="6477000" y="6324600"/>
            <a:ext cx="24210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/>
              <a:t>(</a:t>
            </a:r>
            <a:r>
              <a:rPr lang="en-US" altLang="ko-KR" dirty="0" err="1" smtClean="0"/>
              <a:t>Surwit</a:t>
            </a:r>
            <a:r>
              <a:rPr lang="en-US" altLang="ko-KR" dirty="0" smtClean="0"/>
              <a:t>, R.S., et al 2002)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dirty="0" smtClean="0"/>
              <a:t>References</a:t>
            </a:r>
            <a:endParaRPr lang="ko-KR" altLang="en-US" sz="3200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09600" y="1524000"/>
            <a:ext cx="8226552" cy="5334000"/>
          </a:xfrm>
        </p:spPr>
        <p:txBody>
          <a:bodyPr>
            <a:normAutofit fontScale="62500" lnSpcReduction="20000"/>
          </a:bodyPr>
          <a:lstStyle/>
          <a:p>
            <a:endParaRPr lang="en-US" dirty="0" smtClean="0"/>
          </a:p>
          <a:p>
            <a:r>
              <a:rPr lang="en-US" altLang="ko-KR" dirty="0" err="1" smtClean="0"/>
              <a:t>Alberti</a:t>
            </a:r>
            <a:r>
              <a:rPr lang="en-US" altLang="ko-KR" dirty="0" smtClean="0"/>
              <a:t>, K.G.M.M., &amp; </a:t>
            </a:r>
            <a:r>
              <a:rPr lang="en-US" altLang="ko-KR" dirty="0" err="1" smtClean="0"/>
              <a:t>Zimmet</a:t>
            </a:r>
            <a:r>
              <a:rPr lang="en-US" altLang="ko-KR" dirty="0" smtClean="0"/>
              <a:t>, P.Z. (1998). Definition, diagnosis and classification of diabetes mellitus and its complications.  </a:t>
            </a:r>
            <a:r>
              <a:rPr lang="en-US" altLang="ko-KR" i="1" dirty="0" smtClean="0"/>
              <a:t>Diabetic Medicine, </a:t>
            </a:r>
            <a:r>
              <a:rPr lang="en-US" altLang="ko-KR" dirty="0" smtClean="0"/>
              <a:t>15, 539-553. </a:t>
            </a:r>
          </a:p>
          <a:p>
            <a:pPr>
              <a:buNone/>
            </a:pPr>
            <a:r>
              <a:rPr lang="en-US" altLang="ko-KR" dirty="0" smtClean="0"/>
              <a:t>    Retrieved from  http://dx.doi.org/10.1002/(SICI)1096-9136(199807)15:7&lt;539::AID-	IA668&gt;3.0.CO;2-S </a:t>
            </a:r>
            <a:endParaRPr lang="ko-KR" altLang="ko-KR" dirty="0" smtClean="0"/>
          </a:p>
          <a:p>
            <a:r>
              <a:rPr lang="en-US" altLang="ko-KR" dirty="0" smtClean="0"/>
              <a:t>Boyer, B. A., &amp; </a:t>
            </a:r>
            <a:r>
              <a:rPr lang="en-US" altLang="ko-KR" dirty="0" err="1" smtClean="0"/>
              <a:t>Paharia</a:t>
            </a:r>
            <a:r>
              <a:rPr lang="en-US" altLang="ko-KR" dirty="0" smtClean="0"/>
              <a:t> M. I. (2008). </a:t>
            </a:r>
            <a:r>
              <a:rPr lang="en-US" altLang="ko-KR" i="1" dirty="0" smtClean="0"/>
              <a:t>Comprehensive handbook of clinical health psychology. </a:t>
            </a:r>
            <a:r>
              <a:rPr lang="en-US" altLang="ko-KR" dirty="0" smtClean="0"/>
              <a:t>New Jersey: John Wiley and Sons </a:t>
            </a:r>
            <a:endParaRPr lang="en-US" dirty="0" smtClean="0"/>
          </a:p>
          <a:p>
            <a:r>
              <a:rPr lang="en-US" dirty="0" smtClean="0"/>
              <a:t>Kai, K. K., Morimoto, I. I., Morita, E. E., Okada, Y. Y., Yamamoto, S. S., Kanda, K. K., &amp; ... </a:t>
            </a:r>
            <a:r>
              <a:rPr lang="en-US" dirty="0" err="1" smtClean="0"/>
              <a:t>Eto</a:t>
            </a:r>
            <a:r>
              <a:rPr lang="en-US" dirty="0" smtClean="0"/>
              <a:t>, S. S. (2000). Environmental stress modifies      </a:t>
            </a:r>
            <a:r>
              <a:rPr lang="en-US" dirty="0" err="1" smtClean="0"/>
              <a:t>glycemic</a:t>
            </a:r>
            <a:r>
              <a:rPr lang="en-US" dirty="0" smtClean="0"/>
              <a:t> control and diabetes onset in type 2 diabetes prone Otsuka   Long Evans Tokushima Fatty (OLETF) rats. </a:t>
            </a:r>
            <a:r>
              <a:rPr lang="en-US" i="1" dirty="0" smtClean="0"/>
              <a:t>Physiology &amp; Behavior</a:t>
            </a:r>
            <a:r>
              <a:rPr lang="en-US" dirty="0" smtClean="0"/>
              <a:t>,     </a:t>
            </a:r>
            <a:r>
              <a:rPr lang="en-US" i="1" dirty="0" smtClean="0"/>
              <a:t>68</a:t>
            </a:r>
            <a:r>
              <a:rPr lang="en-US" dirty="0" smtClean="0"/>
              <a:t>(4), 445-452. doi:10.1016/S0031-9384(99)00187-0</a:t>
            </a:r>
          </a:p>
          <a:p>
            <a:r>
              <a:rPr lang="en-CA" dirty="0" smtClean="0"/>
              <a:t>Kruger, D.F., </a:t>
            </a:r>
            <a:r>
              <a:rPr lang="en-CA" dirty="0" err="1" smtClean="0"/>
              <a:t>McMurry</a:t>
            </a:r>
            <a:r>
              <a:rPr lang="en-CA" dirty="0" smtClean="0"/>
              <a:t>, J.F., &amp; </a:t>
            </a:r>
            <a:r>
              <a:rPr lang="en-CA" dirty="0" err="1" smtClean="0"/>
              <a:t>Peyrot</a:t>
            </a:r>
            <a:r>
              <a:rPr lang="en-CA" dirty="0" smtClean="0"/>
              <a:t>, M. (1999). </a:t>
            </a:r>
            <a:r>
              <a:rPr lang="en-CA" i="1" dirty="0" smtClean="0"/>
              <a:t>A </a:t>
            </a:r>
            <a:r>
              <a:rPr lang="en-CA" i="1" dirty="0" err="1" smtClean="0"/>
              <a:t>Biopsychosocial</a:t>
            </a:r>
            <a:r>
              <a:rPr lang="en-CA" i="1" dirty="0" smtClean="0"/>
              <a:t> Model of </a:t>
            </a:r>
            <a:r>
              <a:rPr lang="en-CA" i="1" dirty="0" err="1" smtClean="0"/>
              <a:t>Glycemic</a:t>
            </a:r>
            <a:r>
              <a:rPr lang="en-CA" i="1" dirty="0" smtClean="0"/>
              <a:t> Control in Diabetes: Stress, Coping and </a:t>
            </a:r>
            <a:r>
              <a:rPr lang="en-CA" i="1" dirty="0" err="1" smtClean="0"/>
              <a:t>RegimenAdherence</a:t>
            </a:r>
            <a:r>
              <a:rPr lang="en-CA" dirty="0" smtClean="0"/>
              <a:t>. American Sociological Association.</a:t>
            </a:r>
            <a:endParaRPr lang="en-US" dirty="0" smtClean="0"/>
          </a:p>
          <a:p>
            <a:r>
              <a:rPr lang="en-US" dirty="0" smtClean="0"/>
              <a:t>Teixeira, M., &amp; Budd, G. M. (2010). Obesity stigma: A newly recognized barrier to comprehensive and effective type 2 diabetes management.   </a:t>
            </a:r>
            <a:r>
              <a:rPr lang="en-US" i="1" dirty="0" smtClean="0"/>
              <a:t>Journal of the American Academy of Nurse Practitioners</a:t>
            </a:r>
            <a:r>
              <a:rPr lang="en-US" dirty="0" smtClean="0"/>
              <a:t>, </a:t>
            </a:r>
            <a:r>
              <a:rPr lang="en-US" i="1" dirty="0" smtClean="0"/>
              <a:t>22</a:t>
            </a:r>
            <a:r>
              <a:rPr lang="en-US" dirty="0" smtClean="0"/>
              <a:t>(10),          527-533. doi:10.1111/j.1745-7599.2010.00551.x</a:t>
            </a:r>
            <a:endParaRPr lang="ko-KR" altLang="ko-KR" dirty="0" smtClean="0"/>
          </a:p>
          <a:p>
            <a:r>
              <a:rPr lang="en-US" altLang="ko-KR" dirty="0" smtClean="0"/>
              <a:t> </a:t>
            </a:r>
            <a:r>
              <a:rPr lang="en-CA" dirty="0" smtClean="0"/>
              <a:t>Wales, J.K. (1995). </a:t>
            </a:r>
            <a:r>
              <a:rPr lang="en-CA" i="1" dirty="0" smtClean="0"/>
              <a:t>Does Psychological Stress Cause Diabetes? </a:t>
            </a:r>
            <a:r>
              <a:rPr lang="en-CA" dirty="0" smtClean="0"/>
              <a:t>Diabetic Medicine.</a:t>
            </a:r>
          </a:p>
          <a:p>
            <a:endParaRPr lang="ko-KR" altLang="ko-KR" sz="3200" dirty="0" smtClean="0"/>
          </a:p>
          <a:p>
            <a:endParaRPr lang="en-US" altLang="ko-KR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가을">
  <a:themeElements>
    <a:clrScheme name="가을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가을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3866</TotalTime>
  <Words>1012</Words>
  <Application>Microsoft Macintosh PowerPoint</Application>
  <PresentationFormat>On-screen Show (4:3)</PresentationFormat>
  <Paragraphs>194</Paragraphs>
  <Slides>25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가을</vt:lpstr>
      <vt:lpstr>Stress and Diabetes</vt:lpstr>
      <vt:lpstr>Outline</vt:lpstr>
      <vt:lpstr>PowerPoint Presentation</vt:lpstr>
      <vt:lpstr>Definition of Diabetes</vt:lpstr>
      <vt:lpstr>Classification of Diabetes</vt:lpstr>
      <vt:lpstr>Classification of Diabetes</vt:lpstr>
      <vt:lpstr>SNS Response and Diabetes</vt:lpstr>
      <vt:lpstr>HPA and Diabetes</vt:lpstr>
      <vt:lpstr>Cortisol and Diabetes</vt:lpstr>
      <vt:lpstr>Stress effect on Diabetes</vt:lpstr>
      <vt:lpstr>Family History and Diabetes</vt:lpstr>
      <vt:lpstr>Stress Effects on Rats WiTh Type II Diabetes                                       Niklasson, B. et al (2006) </vt:lpstr>
      <vt:lpstr>Environmental Stressors and Type II Diabetes</vt:lpstr>
      <vt:lpstr>Dietary factors and Type II Diabetes Stoeckli &amp; Keller (2004) </vt:lpstr>
      <vt:lpstr>Dietary factors and Type II Diabetes</vt:lpstr>
      <vt:lpstr>Burnout and Risk for Type II Diabetes Melamed et al. (2006) </vt:lpstr>
      <vt:lpstr>Women in Poverty and Type II Diabetes De Groot et al. (2003) </vt:lpstr>
      <vt:lpstr>Women in Poverty and Type II Diabetes</vt:lpstr>
      <vt:lpstr>Social Stigma</vt:lpstr>
      <vt:lpstr>Psychological Stress &amp; Type II Diabetes</vt:lpstr>
      <vt:lpstr>Depression and Type II Diabetes</vt:lpstr>
      <vt:lpstr>Depression and Diabetes</vt:lpstr>
      <vt:lpstr>Stress Management and Type II Diabetes (Surwit et. al.,  2002)  </vt:lpstr>
      <vt:lpstr>Stress Management and Type II Diabetes</vt:lpstr>
      <vt:lpstr>References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Stress and Diabetes</dc:title>
  <dc:creator>Owner</dc:creator>
  <cp:lastModifiedBy>Sydney B. Miller</cp:lastModifiedBy>
  <cp:revision>286</cp:revision>
  <dcterms:created xsi:type="dcterms:W3CDTF">2011-02-24T18:01:30Z</dcterms:created>
  <dcterms:modified xsi:type="dcterms:W3CDTF">2016-03-10T05:18:58Z</dcterms:modified>
</cp:coreProperties>
</file>