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 id="2147483661" r:id="rId2"/>
    <p:sldMasterId id="2147483690" r:id="rId3"/>
    <p:sldMasterId id="2147483719" r:id="rId4"/>
  </p:sldMasterIdLst>
  <p:notesMasterIdLst>
    <p:notesMasterId r:id="rId34"/>
  </p:notesMasterIdLst>
  <p:handoutMasterIdLst>
    <p:handoutMasterId r:id="rId35"/>
  </p:handoutMasterIdLst>
  <p:sldIdLst>
    <p:sldId id="451" r:id="rId5"/>
    <p:sldId id="526" r:id="rId6"/>
    <p:sldId id="518" r:id="rId7"/>
    <p:sldId id="473" r:id="rId8"/>
    <p:sldId id="530" r:id="rId9"/>
    <p:sldId id="528" r:id="rId10"/>
    <p:sldId id="540" r:id="rId11"/>
    <p:sldId id="519" r:id="rId12"/>
    <p:sldId id="541" r:id="rId13"/>
    <p:sldId id="537" r:id="rId14"/>
    <p:sldId id="520" r:id="rId15"/>
    <p:sldId id="525" r:id="rId16"/>
    <p:sldId id="522" r:id="rId17"/>
    <p:sldId id="523" r:id="rId18"/>
    <p:sldId id="532" r:id="rId19"/>
    <p:sldId id="538" r:id="rId20"/>
    <p:sldId id="539" r:id="rId21"/>
    <p:sldId id="527" r:id="rId22"/>
    <p:sldId id="524" r:id="rId23"/>
    <p:sldId id="531" r:id="rId24"/>
    <p:sldId id="493" r:id="rId25"/>
    <p:sldId id="494" r:id="rId26"/>
    <p:sldId id="495" r:id="rId27"/>
    <p:sldId id="479" r:id="rId28"/>
    <p:sldId id="533" r:id="rId29"/>
    <p:sldId id="534" r:id="rId30"/>
    <p:sldId id="535" r:id="rId31"/>
    <p:sldId id="536" r:id="rId32"/>
    <p:sldId id="450" r:id="rId33"/>
  </p:sldIdLst>
  <p:sldSz cx="9144000" cy="6858000" type="screen4x3"/>
  <p:notesSz cx="6858000" cy="92964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2034"/>
    <a:srgbClr val="78101A"/>
    <a:srgbClr val="3366CC"/>
    <a:srgbClr val="EAEAEA"/>
    <a:srgbClr val="800000"/>
    <a:srgbClr val="0000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30" autoAdjust="0"/>
    <p:restoredTop sz="58703" autoAdjust="0"/>
  </p:normalViewPr>
  <p:slideViewPr>
    <p:cSldViewPr>
      <p:cViewPr varScale="1">
        <p:scale>
          <a:sx n="86" d="100"/>
          <a:sy n="86" d="100"/>
        </p:scale>
        <p:origin x="1440" y="173"/>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66" d="100"/>
        <a:sy n="66" d="100"/>
      </p:scale>
      <p:origin x="0" y="0"/>
    </p:cViewPr>
  </p:sorterViewPr>
  <p:notesViewPr>
    <p:cSldViewPr>
      <p:cViewPr varScale="1">
        <p:scale>
          <a:sx n="65" d="100"/>
          <a:sy n="65" d="100"/>
        </p:scale>
        <p:origin x="-1589" y="-82"/>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smtClean="0"/>
            </a:lvl1pPr>
          </a:lstStyle>
          <a:p>
            <a:pPr>
              <a:defRPr/>
            </a:pPr>
            <a:endParaRPr lang="en-US"/>
          </a:p>
        </p:txBody>
      </p:sp>
      <p:sp>
        <p:nvSpPr>
          <p:cNvPr id="69635"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smtClean="0"/>
            </a:lvl1pPr>
          </a:lstStyle>
          <a:p>
            <a:pPr>
              <a:defRPr/>
            </a:pPr>
            <a:endParaRPr lang="en-US"/>
          </a:p>
        </p:txBody>
      </p:sp>
      <p:sp>
        <p:nvSpPr>
          <p:cNvPr id="69636"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smtClean="0"/>
            </a:lvl1pPr>
          </a:lstStyle>
          <a:p>
            <a:pPr>
              <a:defRPr/>
            </a:pPr>
            <a:endParaRPr lang="en-US"/>
          </a:p>
        </p:txBody>
      </p:sp>
      <p:sp>
        <p:nvSpPr>
          <p:cNvPr id="69637"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smtClean="0"/>
            </a:lvl1pPr>
          </a:lstStyle>
          <a:p>
            <a:pPr>
              <a:defRPr/>
            </a:pPr>
            <a:fld id="{21989695-650A-466F-B780-ECC658A9A0CF}" type="slidenum">
              <a:rPr lang="en-US"/>
              <a:pPr>
                <a:defRPr/>
              </a:pPr>
              <a:t>‹#›</a:t>
            </a:fld>
            <a:endParaRPr lang="en-US"/>
          </a:p>
        </p:txBody>
      </p:sp>
    </p:spTree>
    <p:extLst>
      <p:ext uri="{BB962C8B-B14F-4D97-AF65-F5344CB8AC3E}">
        <p14:creationId xmlns:p14="http://schemas.microsoft.com/office/powerpoint/2010/main" val="8825694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smtClean="0"/>
            </a:lvl1pPr>
          </a:lstStyle>
          <a:p>
            <a:pPr>
              <a:defRPr/>
            </a:pPr>
            <a:endParaRPr lang="en-US"/>
          </a:p>
        </p:txBody>
      </p:sp>
      <p:sp>
        <p:nvSpPr>
          <p:cNvPr id="16387"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smtClean="0"/>
            </a:lvl1pPr>
          </a:lstStyle>
          <a:p>
            <a:pPr>
              <a:defRPr/>
            </a:pPr>
            <a:endParaRPr lang="en-US"/>
          </a:p>
        </p:txBody>
      </p:sp>
      <p:sp>
        <p:nvSpPr>
          <p:cNvPr id="32772"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6390"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smtClean="0"/>
            </a:lvl1pPr>
          </a:lstStyle>
          <a:p>
            <a:pPr>
              <a:defRPr/>
            </a:pPr>
            <a:endParaRPr lang="en-US"/>
          </a:p>
        </p:txBody>
      </p:sp>
      <p:sp>
        <p:nvSpPr>
          <p:cNvPr id="16391"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smtClean="0"/>
            </a:lvl1pPr>
          </a:lstStyle>
          <a:p>
            <a:pPr>
              <a:defRPr/>
            </a:pPr>
            <a:fld id="{74AA7E3E-3DF1-45DA-8097-44D90717DD4E}" type="slidenum">
              <a:rPr lang="en-US"/>
              <a:pPr>
                <a:defRPr/>
              </a:pPr>
              <a:t>‹#›</a:t>
            </a:fld>
            <a:endParaRPr lang="en-US"/>
          </a:p>
        </p:txBody>
      </p:sp>
    </p:spTree>
    <p:extLst>
      <p:ext uri="{BB962C8B-B14F-4D97-AF65-F5344CB8AC3E}">
        <p14:creationId xmlns:p14="http://schemas.microsoft.com/office/powerpoint/2010/main" val="23284125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a:t>
            </a:fld>
            <a:endParaRPr lang="en-US"/>
          </a:p>
        </p:txBody>
      </p:sp>
    </p:spTree>
    <p:extLst>
      <p:ext uri="{BB962C8B-B14F-4D97-AF65-F5344CB8AC3E}">
        <p14:creationId xmlns:p14="http://schemas.microsoft.com/office/powerpoint/2010/main" val="2131013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9E10BA4B-ED49-47E7-A7CE-D2F1823B1D41}" type="slidenum">
              <a:rPr lang="en-US"/>
              <a:pPr/>
              <a:t>3</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913811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4</a:t>
            </a:fld>
            <a:endParaRPr lang="en-US"/>
          </a:p>
        </p:txBody>
      </p:sp>
    </p:spTree>
    <p:extLst>
      <p:ext uri="{BB962C8B-B14F-4D97-AF65-F5344CB8AC3E}">
        <p14:creationId xmlns:p14="http://schemas.microsoft.com/office/powerpoint/2010/main" val="526218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9E10BA4B-ED49-47E7-A7CE-D2F1823B1D41}" type="slidenum">
              <a:rPr lang="en-US"/>
              <a:pPr/>
              <a:t>5</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35071615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6</a:t>
            </a:fld>
            <a:endParaRPr lang="en-US"/>
          </a:p>
        </p:txBody>
      </p:sp>
    </p:spTree>
    <p:extLst>
      <p:ext uri="{BB962C8B-B14F-4D97-AF65-F5344CB8AC3E}">
        <p14:creationId xmlns:p14="http://schemas.microsoft.com/office/powerpoint/2010/main" val="2578671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7</a:t>
            </a:fld>
            <a:endParaRPr lang="en-US"/>
          </a:p>
        </p:txBody>
      </p:sp>
    </p:spTree>
    <p:extLst>
      <p:ext uri="{BB962C8B-B14F-4D97-AF65-F5344CB8AC3E}">
        <p14:creationId xmlns:p14="http://schemas.microsoft.com/office/powerpoint/2010/main" val="2038274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11</a:t>
            </a:fld>
            <a:endParaRPr lang="en-US"/>
          </a:p>
        </p:txBody>
      </p:sp>
    </p:spTree>
    <p:extLst>
      <p:ext uri="{BB962C8B-B14F-4D97-AF65-F5344CB8AC3E}">
        <p14:creationId xmlns:p14="http://schemas.microsoft.com/office/powerpoint/2010/main" val="3350784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12</a:t>
            </a:fld>
            <a:endParaRPr lang="en-US"/>
          </a:p>
        </p:txBody>
      </p:sp>
    </p:spTree>
    <p:extLst>
      <p:ext uri="{BB962C8B-B14F-4D97-AF65-F5344CB8AC3E}">
        <p14:creationId xmlns:p14="http://schemas.microsoft.com/office/powerpoint/2010/main" val="1096694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13</a:t>
            </a:fld>
            <a:endParaRPr lang="en-US"/>
          </a:p>
        </p:txBody>
      </p:sp>
    </p:spTree>
    <p:extLst>
      <p:ext uri="{BB962C8B-B14F-4D97-AF65-F5344CB8AC3E}">
        <p14:creationId xmlns:p14="http://schemas.microsoft.com/office/powerpoint/2010/main" val="89076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14</a:t>
            </a:fld>
            <a:endParaRPr lang="en-US"/>
          </a:p>
        </p:txBody>
      </p:sp>
    </p:spTree>
    <p:extLst>
      <p:ext uri="{BB962C8B-B14F-4D97-AF65-F5344CB8AC3E}">
        <p14:creationId xmlns:p14="http://schemas.microsoft.com/office/powerpoint/2010/main" val="40290816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15</a:t>
            </a:fld>
            <a:endParaRPr lang="en-US"/>
          </a:p>
        </p:txBody>
      </p:sp>
    </p:spTree>
    <p:extLst>
      <p:ext uri="{BB962C8B-B14F-4D97-AF65-F5344CB8AC3E}">
        <p14:creationId xmlns:p14="http://schemas.microsoft.com/office/powerpoint/2010/main" val="31218067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16</a:t>
            </a:fld>
            <a:endParaRPr lang="en-US"/>
          </a:p>
        </p:txBody>
      </p:sp>
    </p:spTree>
    <p:extLst>
      <p:ext uri="{BB962C8B-B14F-4D97-AF65-F5344CB8AC3E}">
        <p14:creationId xmlns:p14="http://schemas.microsoft.com/office/powerpoint/2010/main" val="4242188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17</a:t>
            </a:fld>
            <a:endParaRPr lang="en-US"/>
          </a:p>
        </p:txBody>
      </p:sp>
    </p:spTree>
    <p:extLst>
      <p:ext uri="{BB962C8B-B14F-4D97-AF65-F5344CB8AC3E}">
        <p14:creationId xmlns:p14="http://schemas.microsoft.com/office/powerpoint/2010/main" val="3603020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18</a:t>
            </a:fld>
            <a:endParaRPr lang="en-US"/>
          </a:p>
        </p:txBody>
      </p:sp>
    </p:spTree>
    <p:extLst>
      <p:ext uri="{BB962C8B-B14F-4D97-AF65-F5344CB8AC3E}">
        <p14:creationId xmlns:p14="http://schemas.microsoft.com/office/powerpoint/2010/main" val="552677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19</a:t>
            </a:fld>
            <a:endParaRPr lang="en-US"/>
          </a:p>
        </p:txBody>
      </p:sp>
    </p:spTree>
    <p:extLst>
      <p:ext uri="{BB962C8B-B14F-4D97-AF65-F5344CB8AC3E}">
        <p14:creationId xmlns:p14="http://schemas.microsoft.com/office/powerpoint/2010/main" val="7325478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9E10BA4B-ED49-47E7-A7CE-D2F1823B1D41}" type="slidenum">
              <a:rPr lang="en-US"/>
              <a:pPr/>
              <a:t>20</a:t>
            </a:fld>
            <a:endParaRPr lang="en-US"/>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34296891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24</a:t>
            </a:fld>
            <a:endParaRPr lang="en-US"/>
          </a:p>
        </p:txBody>
      </p:sp>
    </p:spTree>
    <p:extLst>
      <p:ext uri="{BB962C8B-B14F-4D97-AF65-F5344CB8AC3E}">
        <p14:creationId xmlns:p14="http://schemas.microsoft.com/office/powerpoint/2010/main" val="3144975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25</a:t>
            </a:fld>
            <a:endParaRPr lang="en-US"/>
          </a:p>
        </p:txBody>
      </p:sp>
    </p:spTree>
    <p:extLst>
      <p:ext uri="{BB962C8B-B14F-4D97-AF65-F5344CB8AC3E}">
        <p14:creationId xmlns:p14="http://schemas.microsoft.com/office/powerpoint/2010/main" val="4183907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26</a:t>
            </a:fld>
            <a:endParaRPr lang="en-US"/>
          </a:p>
        </p:txBody>
      </p:sp>
    </p:spTree>
    <p:extLst>
      <p:ext uri="{BB962C8B-B14F-4D97-AF65-F5344CB8AC3E}">
        <p14:creationId xmlns:p14="http://schemas.microsoft.com/office/powerpoint/2010/main" val="627400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27</a:t>
            </a:fld>
            <a:endParaRPr lang="en-US"/>
          </a:p>
        </p:txBody>
      </p:sp>
    </p:spTree>
    <p:extLst>
      <p:ext uri="{BB962C8B-B14F-4D97-AF65-F5344CB8AC3E}">
        <p14:creationId xmlns:p14="http://schemas.microsoft.com/office/powerpoint/2010/main" val="1472307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74AA7E3E-3DF1-45DA-8097-44D90717DD4E}" type="slidenum">
              <a:rPr lang="en-US" smtClean="0"/>
              <a:pPr>
                <a:defRPr/>
              </a:pPr>
              <a:t>28</a:t>
            </a:fld>
            <a:endParaRPr lang="en-US"/>
          </a:p>
        </p:txBody>
      </p:sp>
    </p:spTree>
    <p:extLst>
      <p:ext uri="{BB962C8B-B14F-4D97-AF65-F5344CB8AC3E}">
        <p14:creationId xmlns:p14="http://schemas.microsoft.com/office/powerpoint/2010/main" val="2916794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2455B6A-2B39-4644-B1DB-34641ED5F8B0}" type="slidenum">
              <a:rPr lang="en-US"/>
              <a:pPr/>
              <a:t>29</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0" y="4416425"/>
            <a:ext cx="5029200" cy="4183063"/>
          </a:xfrm>
          <a:noFill/>
          <a:ln/>
        </p:spPr>
        <p:txBody>
          <a:bodyPr/>
          <a:lstStyle/>
          <a:p>
            <a:pPr eaLnBrk="1" hangingPunct="1"/>
            <a:endParaRPr lang="en-US"/>
          </a:p>
        </p:txBody>
      </p:sp>
    </p:spTree>
    <p:extLst>
      <p:ext uri="{BB962C8B-B14F-4D97-AF65-F5344CB8AC3E}">
        <p14:creationId xmlns:p14="http://schemas.microsoft.com/office/powerpoint/2010/main" val="35433238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
        <p:nvSpPr>
          <p:cNvPr id="10"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11"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spTree>
    <p:extLst>
      <p:ext uri="{BB962C8B-B14F-4D97-AF65-F5344CB8AC3E}">
        <p14:creationId xmlns:p14="http://schemas.microsoft.com/office/powerpoint/2010/main" val="1241403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sp>
        <p:nvSpPr>
          <p:cNvPr id="13"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44302" y="385614"/>
            <a:ext cx="1524000" cy="5676900"/>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1981" y="378296"/>
            <a:ext cx="1524000" cy="567690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Tree>
    <p:extLst>
      <p:ext uri="{BB962C8B-B14F-4D97-AF65-F5344CB8AC3E}">
        <p14:creationId xmlns:p14="http://schemas.microsoft.com/office/powerpoint/2010/main" val="412283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3" name="Subtitle 2"/>
          <p:cNvSpPr>
            <a:spLocks noGrp="1"/>
          </p:cNvSpPr>
          <p:nvPr>
            <p:ph type="subTitle" idx="1" hasCustomPrompt="1"/>
          </p:nvPr>
        </p:nvSpPr>
        <p:spPr>
          <a:xfrm>
            <a:off x="1371600" y="2564904"/>
            <a:ext cx="6400800" cy="1752600"/>
          </a:xfrm>
        </p:spPr>
        <p:txBody>
          <a:bodyPr>
            <a:normAutofit/>
          </a:bodyPr>
          <a:lstStyle>
            <a:lvl1pPr marL="0" indent="0" algn="ctr">
              <a:buNone/>
              <a:defRPr sz="3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593288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Content Placeholder 2"/>
          <p:cNvSpPr>
            <a:spLocks noGrp="1"/>
          </p:cNvSpPr>
          <p:nvPr>
            <p:ph idx="1"/>
          </p:nvPr>
        </p:nvSpPr>
        <p:spPr>
          <a:xfrm>
            <a:off x="971600" y="1600200"/>
            <a:ext cx="7272808" cy="4525963"/>
          </a:xfrm>
        </p:spPr>
        <p:txBody>
          <a:bodyPr/>
          <a:lstStyle>
            <a:lvl1pPr>
              <a:buClrTx/>
              <a:defRPr b="1">
                <a:solidFill>
                  <a:srgbClr val="000000"/>
                </a:solidFill>
              </a:defRPr>
            </a:lvl1pPr>
            <a:lvl2pPr>
              <a:buClrTx/>
              <a:defRPr>
                <a:solidFill>
                  <a:srgbClr val="000000"/>
                </a:solidFill>
              </a:defRPr>
            </a:lvl2pPr>
            <a:lvl3pPr>
              <a:buClrTx/>
              <a:defRPr>
                <a:solidFill>
                  <a:srgbClr val="000000"/>
                </a:solidFill>
              </a:defRPr>
            </a:lvl3pPr>
            <a:lvl4pPr>
              <a:buClrTx/>
              <a:defRPr>
                <a:solidFill>
                  <a:srgbClr val="000000"/>
                </a:solidFill>
              </a:defRPr>
            </a:lvl4pPr>
            <a:lvl5pPr>
              <a:buClrTx/>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669809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8" name="Content Placeholder 2"/>
          <p:cNvSpPr>
            <a:spLocks noGrp="1"/>
          </p:cNvSpPr>
          <p:nvPr>
            <p:ph sz="half" idx="1"/>
          </p:nvPr>
        </p:nvSpPr>
        <p:spPr>
          <a:xfrm>
            <a:off x="683568" y="1600200"/>
            <a:ext cx="3744416"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0" name="Content Placeholder 3"/>
          <p:cNvSpPr>
            <a:spLocks noGrp="1"/>
          </p:cNvSpPr>
          <p:nvPr>
            <p:ph sz="half" idx="2"/>
          </p:nvPr>
        </p:nvSpPr>
        <p:spPr>
          <a:xfrm>
            <a:off x="4716016" y="1600200"/>
            <a:ext cx="3816424"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589992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10"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6" name="Rectangle 7"/>
          <p:cNvSpPr>
            <a:spLocks noChangeArrowheads="1"/>
          </p:cNvSpPr>
          <p:nvPr userDrawn="1"/>
        </p:nvSpPr>
        <p:spPr bwMode="auto">
          <a:xfrm>
            <a:off x="539552" y="2681064"/>
            <a:ext cx="3950096"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gn="r">
              <a:spcBef>
                <a:spcPct val="20000"/>
              </a:spcBef>
              <a:buClr>
                <a:srgbClr val="800000"/>
              </a:buClr>
              <a:buFont typeface="Wingdings" charset="0"/>
              <a:buNone/>
            </a:pPr>
            <a:r>
              <a:rPr lang="fr-CA" sz="1400" b="0" dirty="0">
                <a:solidFill>
                  <a:schemeClr val="bg1"/>
                </a:solidFill>
                <a:latin typeface="Arial"/>
                <a:cs typeface="Arial"/>
              </a:rPr>
              <a:t>École de gestion Telfer</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Université d’Ottawa</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55, avenue Laurier Est</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Ottawa ON  K1N 6N5</a:t>
            </a:r>
          </a:p>
          <a:p>
            <a:pPr marL="342900" indent="-342900" algn="r">
              <a:spcBef>
                <a:spcPct val="20000"/>
              </a:spcBef>
              <a:buClr>
                <a:srgbClr val="800000"/>
              </a:buClr>
              <a:buFont typeface="Wingdings" charset="0"/>
              <a:buNone/>
            </a:pPr>
            <a:endParaRPr lang="fr-CA" sz="1400" b="0" dirty="0">
              <a:solidFill>
                <a:schemeClr val="bg1"/>
              </a:solidFill>
              <a:latin typeface="Arial"/>
              <a:cs typeface="Arial"/>
            </a:endParaRPr>
          </a:p>
          <a:p>
            <a:pPr marL="342900" indent="-342900" algn="r">
              <a:spcBef>
                <a:spcPct val="20000"/>
              </a:spcBef>
              <a:buClr>
                <a:srgbClr val="800000"/>
              </a:buClr>
              <a:buFont typeface="Wingdings" charset="0"/>
              <a:buNone/>
            </a:pPr>
            <a:r>
              <a:rPr lang="fr-CA" sz="1400" b="0" dirty="0">
                <a:solidFill>
                  <a:schemeClr val="bg1"/>
                </a:solidFill>
                <a:latin typeface="Arial"/>
                <a:cs typeface="Arial"/>
              </a:rPr>
              <a:t>Tél. : 613-562-5731</a:t>
            </a:r>
          </a:p>
          <a:p>
            <a:pPr marL="342900" indent="-342900" algn="r">
              <a:spcBef>
                <a:spcPct val="20000"/>
              </a:spcBef>
              <a:buClr>
                <a:srgbClr val="800000"/>
              </a:buClr>
              <a:buFont typeface="Wingdings" charset="0"/>
              <a:buNone/>
            </a:pPr>
            <a:r>
              <a:rPr lang="fr-CA" sz="1400" b="0" dirty="0" err="1">
                <a:solidFill>
                  <a:schemeClr val="bg1"/>
                </a:solidFill>
                <a:latin typeface="Arial"/>
                <a:cs typeface="Arial"/>
              </a:rPr>
              <a:t>Télec</a:t>
            </a:r>
            <a:r>
              <a:rPr lang="fr-CA" sz="1400" b="0" dirty="0">
                <a:solidFill>
                  <a:schemeClr val="bg1"/>
                </a:solidFill>
                <a:latin typeface="Arial"/>
                <a:cs typeface="Arial"/>
              </a:rPr>
              <a:t>. : 613-562-5164</a:t>
            </a:r>
          </a:p>
          <a:p>
            <a:pPr marL="342900" indent="-342900" algn="r">
              <a:spcBef>
                <a:spcPct val="20000"/>
              </a:spcBef>
              <a:buClr>
                <a:srgbClr val="800000"/>
              </a:buClr>
              <a:buFont typeface="Wingdings" charset="0"/>
              <a:buNone/>
            </a:pPr>
            <a:endParaRPr lang="en-US" sz="1400" b="0" dirty="0">
              <a:latin typeface="Arial"/>
              <a:cs typeface="Arial"/>
            </a:endParaRPr>
          </a:p>
        </p:txBody>
      </p:sp>
      <p:sp>
        <p:nvSpPr>
          <p:cNvPr id="7" name="Rectangle 8"/>
          <p:cNvSpPr>
            <a:spLocks noChangeArrowheads="1"/>
          </p:cNvSpPr>
          <p:nvPr userDrawn="1"/>
        </p:nvSpPr>
        <p:spPr bwMode="auto">
          <a:xfrm>
            <a:off x="4642048" y="2681064"/>
            <a:ext cx="39624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800000"/>
              </a:buClr>
              <a:buFont typeface="Wingdings" charset="0"/>
              <a:buNone/>
            </a:pPr>
            <a:r>
              <a:rPr lang="en-US" sz="1400" b="0" dirty="0" err="1">
                <a:solidFill>
                  <a:schemeClr val="bg1"/>
                </a:solidFill>
                <a:latin typeface="Arial"/>
                <a:cs typeface="Arial"/>
              </a:rPr>
              <a:t>Telfer</a:t>
            </a:r>
            <a:r>
              <a:rPr lang="en-US" sz="1400" b="0" dirty="0">
                <a:solidFill>
                  <a:schemeClr val="bg1"/>
                </a:solidFill>
                <a:latin typeface="Arial"/>
                <a:cs typeface="Arial"/>
              </a:rPr>
              <a:t> School of Management</a:t>
            </a:r>
          </a:p>
          <a:p>
            <a:pPr marL="342900" indent="-342900">
              <a:spcBef>
                <a:spcPct val="20000"/>
              </a:spcBef>
              <a:buClr>
                <a:srgbClr val="800000"/>
              </a:buClr>
              <a:buFont typeface="Wingdings" charset="0"/>
              <a:buNone/>
            </a:pPr>
            <a:r>
              <a:rPr lang="en-US" sz="1400" b="0" dirty="0">
                <a:solidFill>
                  <a:schemeClr val="bg1"/>
                </a:solidFill>
                <a:latin typeface="Arial"/>
                <a:cs typeface="Arial"/>
              </a:rPr>
              <a:t>University of Ottawa</a:t>
            </a:r>
          </a:p>
          <a:p>
            <a:pPr marL="342900" indent="-342900">
              <a:spcBef>
                <a:spcPct val="20000"/>
              </a:spcBef>
              <a:buClr>
                <a:srgbClr val="800000"/>
              </a:buClr>
              <a:buFont typeface="Wingdings" charset="0"/>
              <a:buNone/>
            </a:pPr>
            <a:r>
              <a:rPr lang="en-US" sz="1400" b="0" dirty="0">
                <a:solidFill>
                  <a:schemeClr val="bg1"/>
                </a:solidFill>
                <a:latin typeface="Arial"/>
                <a:cs typeface="Arial"/>
              </a:rPr>
              <a:t>55 Laurier Avenue East</a:t>
            </a:r>
          </a:p>
          <a:p>
            <a:pPr marL="342900" indent="-342900">
              <a:spcBef>
                <a:spcPct val="20000"/>
              </a:spcBef>
              <a:buClr>
                <a:srgbClr val="800000"/>
              </a:buClr>
              <a:buFont typeface="Wingdings" charset="0"/>
              <a:buNone/>
            </a:pPr>
            <a:r>
              <a:rPr lang="en-US" sz="1400" b="0" dirty="0">
                <a:solidFill>
                  <a:schemeClr val="bg1"/>
                </a:solidFill>
                <a:latin typeface="Arial"/>
                <a:cs typeface="Arial"/>
              </a:rPr>
              <a:t>Ottawa ON  K1N 6N5 </a:t>
            </a:r>
          </a:p>
          <a:p>
            <a:pPr marL="342900" indent="-342900">
              <a:spcBef>
                <a:spcPct val="20000"/>
              </a:spcBef>
              <a:buClr>
                <a:srgbClr val="800000"/>
              </a:buClr>
              <a:buFont typeface="Wingdings" charset="0"/>
              <a:buNone/>
            </a:pPr>
            <a:endParaRPr lang="fr-CA" sz="1400" b="0" dirty="0">
              <a:solidFill>
                <a:schemeClr val="bg1"/>
              </a:solidFill>
              <a:latin typeface="Arial"/>
              <a:cs typeface="Arial"/>
            </a:endParaRPr>
          </a:p>
          <a:p>
            <a:pPr marL="342900" indent="-342900">
              <a:spcBef>
                <a:spcPct val="20000"/>
              </a:spcBef>
              <a:buClr>
                <a:srgbClr val="800000"/>
              </a:buClr>
              <a:buFont typeface="Wingdings" charset="0"/>
              <a:buNone/>
            </a:pPr>
            <a:r>
              <a:rPr lang="fr-CA" sz="1400" b="0" dirty="0">
                <a:solidFill>
                  <a:schemeClr val="bg1"/>
                </a:solidFill>
                <a:latin typeface="Arial"/>
                <a:cs typeface="Arial"/>
              </a:rPr>
              <a:t>Tel.: 613-562-5731</a:t>
            </a:r>
          </a:p>
          <a:p>
            <a:pPr marL="342900" indent="-342900">
              <a:spcBef>
                <a:spcPct val="20000"/>
              </a:spcBef>
              <a:buClr>
                <a:srgbClr val="800000"/>
              </a:buClr>
              <a:buFont typeface="Wingdings" charset="0"/>
              <a:buNone/>
            </a:pPr>
            <a:r>
              <a:rPr lang="fr-CA" sz="1400" b="0" dirty="0">
                <a:solidFill>
                  <a:schemeClr val="bg1"/>
                </a:solidFill>
                <a:latin typeface="Arial"/>
                <a:cs typeface="Arial"/>
              </a:rPr>
              <a:t>Fax: 613-562-5164</a:t>
            </a:r>
          </a:p>
          <a:p>
            <a:pPr marL="342900" indent="-342900">
              <a:spcBef>
                <a:spcPct val="20000"/>
              </a:spcBef>
              <a:buClr>
                <a:srgbClr val="800000"/>
              </a:buClr>
              <a:buFont typeface="Wingdings" charset="0"/>
              <a:buNone/>
            </a:pPr>
            <a:endParaRPr lang="en-US" sz="1400" b="0" dirty="0">
              <a:latin typeface="Arial"/>
              <a:cs typeface="Arial"/>
            </a:endParaRPr>
          </a:p>
        </p:txBody>
      </p:sp>
      <p:sp>
        <p:nvSpPr>
          <p:cNvPr id="13" name="Text Box 10"/>
          <p:cNvSpPr txBox="1">
            <a:spLocks noChangeArrowheads="1"/>
          </p:cNvSpPr>
          <p:nvPr userDrawn="1"/>
        </p:nvSpPr>
        <p:spPr bwMode="auto">
          <a:xfrm>
            <a:off x="0" y="4841304"/>
            <a:ext cx="9144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fr-CA" sz="1400" dirty="0" err="1">
                <a:solidFill>
                  <a:schemeClr val="bg1"/>
                </a:solidFill>
                <a:latin typeface="Arial"/>
                <a:cs typeface="Arial"/>
              </a:rPr>
              <a:t>telfer.uOttawa.ca</a:t>
            </a:r>
            <a:endParaRPr lang="en-US" sz="1400" dirty="0">
              <a:solidFill>
                <a:schemeClr val="bg1"/>
              </a:solidFill>
              <a:latin typeface="Arial"/>
              <a:cs typeface="Arial"/>
            </a:endParaRP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Tree>
    <p:extLst>
      <p:ext uri="{BB962C8B-B14F-4D97-AF65-F5344CB8AC3E}">
        <p14:creationId xmlns:p14="http://schemas.microsoft.com/office/powerpoint/2010/main" val="130227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
        <p:nvSpPr>
          <p:cNvPr id="10"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11"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spTree>
    <p:extLst>
      <p:ext uri="{BB962C8B-B14F-4D97-AF65-F5344CB8AC3E}">
        <p14:creationId xmlns:p14="http://schemas.microsoft.com/office/powerpoint/2010/main" val="1987945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sp>
        <p:nvSpPr>
          <p:cNvPr id="13"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44302" y="385614"/>
            <a:ext cx="1524000" cy="5676900"/>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1981" y="378296"/>
            <a:ext cx="1524000" cy="567690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Tree>
    <p:extLst>
      <p:ext uri="{BB962C8B-B14F-4D97-AF65-F5344CB8AC3E}">
        <p14:creationId xmlns:p14="http://schemas.microsoft.com/office/powerpoint/2010/main" val="12199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3" name="Subtitle 2"/>
          <p:cNvSpPr>
            <a:spLocks noGrp="1"/>
          </p:cNvSpPr>
          <p:nvPr>
            <p:ph type="subTitle" idx="1" hasCustomPrompt="1"/>
          </p:nvPr>
        </p:nvSpPr>
        <p:spPr>
          <a:xfrm>
            <a:off x="1371600" y="2564904"/>
            <a:ext cx="6400800" cy="1752600"/>
          </a:xfrm>
        </p:spPr>
        <p:txBody>
          <a:bodyPr>
            <a:normAutofit/>
          </a:bodyPr>
          <a:lstStyle>
            <a:lvl1pPr marL="0" indent="0" algn="ctr">
              <a:buNone/>
              <a:defRPr sz="3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3550108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Content Placeholder 2"/>
          <p:cNvSpPr>
            <a:spLocks noGrp="1"/>
          </p:cNvSpPr>
          <p:nvPr>
            <p:ph idx="1"/>
          </p:nvPr>
        </p:nvSpPr>
        <p:spPr>
          <a:xfrm>
            <a:off x="971600" y="1600200"/>
            <a:ext cx="7272808" cy="4525963"/>
          </a:xfrm>
        </p:spPr>
        <p:txBody>
          <a:bodyPr/>
          <a:lstStyle>
            <a:lvl1pPr>
              <a:buClrTx/>
              <a:defRPr b="1">
                <a:solidFill>
                  <a:srgbClr val="000000"/>
                </a:solidFill>
              </a:defRPr>
            </a:lvl1pPr>
            <a:lvl2pPr>
              <a:buClrTx/>
              <a:defRPr>
                <a:solidFill>
                  <a:srgbClr val="000000"/>
                </a:solidFill>
              </a:defRPr>
            </a:lvl2pPr>
            <a:lvl3pPr>
              <a:buClrTx/>
              <a:defRPr>
                <a:solidFill>
                  <a:srgbClr val="000000"/>
                </a:solidFill>
              </a:defRPr>
            </a:lvl3pPr>
            <a:lvl4pPr>
              <a:buClrTx/>
              <a:defRPr>
                <a:solidFill>
                  <a:srgbClr val="000000"/>
                </a:solidFill>
              </a:defRPr>
            </a:lvl4pPr>
            <a:lvl5pPr>
              <a:buClrTx/>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328498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8" name="Content Placeholder 2"/>
          <p:cNvSpPr>
            <a:spLocks noGrp="1"/>
          </p:cNvSpPr>
          <p:nvPr>
            <p:ph sz="half" idx="1"/>
          </p:nvPr>
        </p:nvSpPr>
        <p:spPr>
          <a:xfrm>
            <a:off x="683568" y="1600200"/>
            <a:ext cx="3744416"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0" name="Content Placeholder 3"/>
          <p:cNvSpPr>
            <a:spLocks noGrp="1"/>
          </p:cNvSpPr>
          <p:nvPr>
            <p:ph sz="half" idx="2"/>
          </p:nvPr>
        </p:nvSpPr>
        <p:spPr>
          <a:xfrm>
            <a:off x="4716016" y="1600200"/>
            <a:ext cx="3816424"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2399414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10"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6" name="Rectangle 7"/>
          <p:cNvSpPr>
            <a:spLocks noChangeArrowheads="1"/>
          </p:cNvSpPr>
          <p:nvPr userDrawn="1"/>
        </p:nvSpPr>
        <p:spPr bwMode="auto">
          <a:xfrm>
            <a:off x="539552" y="2681064"/>
            <a:ext cx="3950096"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gn="r">
              <a:spcBef>
                <a:spcPct val="20000"/>
              </a:spcBef>
              <a:buClr>
                <a:srgbClr val="800000"/>
              </a:buClr>
              <a:buFont typeface="Wingdings" charset="0"/>
              <a:buNone/>
            </a:pPr>
            <a:r>
              <a:rPr lang="fr-CA" sz="1400" b="0" dirty="0">
                <a:solidFill>
                  <a:schemeClr val="bg1"/>
                </a:solidFill>
                <a:latin typeface="Arial"/>
                <a:cs typeface="Arial"/>
              </a:rPr>
              <a:t>École de gestion Telfer</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Université d’Ottawa</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55, avenue Laurier Est</a:t>
            </a:r>
          </a:p>
          <a:p>
            <a:pPr marL="342900" indent="-342900" algn="r">
              <a:spcBef>
                <a:spcPct val="20000"/>
              </a:spcBef>
              <a:buClr>
                <a:srgbClr val="800000"/>
              </a:buClr>
              <a:buFont typeface="Wingdings" charset="0"/>
              <a:buNone/>
            </a:pPr>
            <a:r>
              <a:rPr lang="fr-CA" sz="1400" b="0" dirty="0">
                <a:solidFill>
                  <a:schemeClr val="bg1"/>
                </a:solidFill>
                <a:latin typeface="Arial"/>
                <a:cs typeface="Arial"/>
              </a:rPr>
              <a:t>Ottawa ON  K1N 6N5</a:t>
            </a:r>
          </a:p>
          <a:p>
            <a:pPr marL="342900" indent="-342900" algn="r">
              <a:spcBef>
                <a:spcPct val="20000"/>
              </a:spcBef>
              <a:buClr>
                <a:srgbClr val="800000"/>
              </a:buClr>
              <a:buFont typeface="Wingdings" charset="0"/>
              <a:buNone/>
            </a:pPr>
            <a:endParaRPr lang="fr-CA" sz="1400" b="0" dirty="0">
              <a:solidFill>
                <a:schemeClr val="bg1"/>
              </a:solidFill>
              <a:latin typeface="Arial"/>
              <a:cs typeface="Arial"/>
            </a:endParaRPr>
          </a:p>
          <a:p>
            <a:pPr marL="342900" indent="-342900" algn="r">
              <a:spcBef>
                <a:spcPct val="20000"/>
              </a:spcBef>
              <a:buClr>
                <a:srgbClr val="800000"/>
              </a:buClr>
              <a:buFont typeface="Wingdings" charset="0"/>
              <a:buNone/>
            </a:pPr>
            <a:r>
              <a:rPr lang="fr-CA" sz="1400" b="0" dirty="0">
                <a:solidFill>
                  <a:schemeClr val="bg1"/>
                </a:solidFill>
                <a:latin typeface="Arial"/>
                <a:cs typeface="Arial"/>
              </a:rPr>
              <a:t>Tél. : 613-562-5731</a:t>
            </a:r>
          </a:p>
          <a:p>
            <a:pPr marL="342900" indent="-342900" algn="r">
              <a:spcBef>
                <a:spcPct val="20000"/>
              </a:spcBef>
              <a:buClr>
                <a:srgbClr val="800000"/>
              </a:buClr>
              <a:buFont typeface="Wingdings" charset="0"/>
              <a:buNone/>
            </a:pPr>
            <a:r>
              <a:rPr lang="fr-CA" sz="1400" b="0" dirty="0" err="1">
                <a:solidFill>
                  <a:schemeClr val="bg1"/>
                </a:solidFill>
                <a:latin typeface="Arial"/>
                <a:cs typeface="Arial"/>
              </a:rPr>
              <a:t>Télec</a:t>
            </a:r>
            <a:r>
              <a:rPr lang="fr-CA" sz="1400" b="0" dirty="0">
                <a:solidFill>
                  <a:schemeClr val="bg1"/>
                </a:solidFill>
                <a:latin typeface="Arial"/>
                <a:cs typeface="Arial"/>
              </a:rPr>
              <a:t>. : 613-562-5164</a:t>
            </a:r>
          </a:p>
          <a:p>
            <a:pPr marL="342900" indent="-342900" algn="r">
              <a:spcBef>
                <a:spcPct val="20000"/>
              </a:spcBef>
              <a:buClr>
                <a:srgbClr val="800000"/>
              </a:buClr>
              <a:buFont typeface="Wingdings" charset="0"/>
              <a:buNone/>
            </a:pPr>
            <a:endParaRPr lang="en-US" sz="1400" b="0" dirty="0">
              <a:latin typeface="Arial"/>
              <a:cs typeface="Arial"/>
            </a:endParaRPr>
          </a:p>
        </p:txBody>
      </p:sp>
      <p:sp>
        <p:nvSpPr>
          <p:cNvPr id="7" name="Rectangle 8"/>
          <p:cNvSpPr>
            <a:spLocks noChangeArrowheads="1"/>
          </p:cNvSpPr>
          <p:nvPr userDrawn="1"/>
        </p:nvSpPr>
        <p:spPr bwMode="auto">
          <a:xfrm>
            <a:off x="4642048" y="2681064"/>
            <a:ext cx="39624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800000"/>
              </a:buClr>
              <a:buFont typeface="Wingdings" charset="0"/>
              <a:buNone/>
            </a:pPr>
            <a:r>
              <a:rPr lang="en-US" sz="1400" b="0" dirty="0" err="1">
                <a:solidFill>
                  <a:schemeClr val="bg1"/>
                </a:solidFill>
                <a:latin typeface="Arial"/>
                <a:cs typeface="Arial"/>
              </a:rPr>
              <a:t>Telfer</a:t>
            </a:r>
            <a:r>
              <a:rPr lang="en-US" sz="1400" b="0" dirty="0">
                <a:solidFill>
                  <a:schemeClr val="bg1"/>
                </a:solidFill>
                <a:latin typeface="Arial"/>
                <a:cs typeface="Arial"/>
              </a:rPr>
              <a:t> School of Management</a:t>
            </a:r>
          </a:p>
          <a:p>
            <a:pPr marL="342900" indent="-342900">
              <a:spcBef>
                <a:spcPct val="20000"/>
              </a:spcBef>
              <a:buClr>
                <a:srgbClr val="800000"/>
              </a:buClr>
              <a:buFont typeface="Wingdings" charset="0"/>
              <a:buNone/>
            </a:pPr>
            <a:r>
              <a:rPr lang="en-US" sz="1400" b="0" dirty="0">
                <a:solidFill>
                  <a:schemeClr val="bg1"/>
                </a:solidFill>
                <a:latin typeface="Arial"/>
                <a:cs typeface="Arial"/>
              </a:rPr>
              <a:t>University of Ottawa</a:t>
            </a:r>
          </a:p>
          <a:p>
            <a:pPr marL="342900" indent="-342900">
              <a:spcBef>
                <a:spcPct val="20000"/>
              </a:spcBef>
              <a:buClr>
                <a:srgbClr val="800000"/>
              </a:buClr>
              <a:buFont typeface="Wingdings" charset="0"/>
              <a:buNone/>
            </a:pPr>
            <a:r>
              <a:rPr lang="en-US" sz="1400" b="0" dirty="0">
                <a:solidFill>
                  <a:schemeClr val="bg1"/>
                </a:solidFill>
                <a:latin typeface="Arial"/>
                <a:cs typeface="Arial"/>
              </a:rPr>
              <a:t>55 Laurier Avenue East</a:t>
            </a:r>
          </a:p>
          <a:p>
            <a:pPr marL="342900" indent="-342900">
              <a:spcBef>
                <a:spcPct val="20000"/>
              </a:spcBef>
              <a:buClr>
                <a:srgbClr val="800000"/>
              </a:buClr>
              <a:buFont typeface="Wingdings" charset="0"/>
              <a:buNone/>
            </a:pPr>
            <a:r>
              <a:rPr lang="en-US" sz="1400" b="0" dirty="0">
                <a:solidFill>
                  <a:schemeClr val="bg1"/>
                </a:solidFill>
                <a:latin typeface="Arial"/>
                <a:cs typeface="Arial"/>
              </a:rPr>
              <a:t>Ottawa ON  K1N 6N5 </a:t>
            </a:r>
          </a:p>
          <a:p>
            <a:pPr marL="342900" indent="-342900">
              <a:spcBef>
                <a:spcPct val="20000"/>
              </a:spcBef>
              <a:buClr>
                <a:srgbClr val="800000"/>
              </a:buClr>
              <a:buFont typeface="Wingdings" charset="0"/>
              <a:buNone/>
            </a:pPr>
            <a:endParaRPr lang="fr-CA" sz="1400" b="0" dirty="0">
              <a:solidFill>
                <a:schemeClr val="bg1"/>
              </a:solidFill>
              <a:latin typeface="Arial"/>
              <a:cs typeface="Arial"/>
            </a:endParaRPr>
          </a:p>
          <a:p>
            <a:pPr marL="342900" indent="-342900">
              <a:spcBef>
                <a:spcPct val="20000"/>
              </a:spcBef>
              <a:buClr>
                <a:srgbClr val="800000"/>
              </a:buClr>
              <a:buFont typeface="Wingdings" charset="0"/>
              <a:buNone/>
            </a:pPr>
            <a:r>
              <a:rPr lang="fr-CA" sz="1400" b="0" dirty="0">
                <a:solidFill>
                  <a:schemeClr val="bg1"/>
                </a:solidFill>
                <a:latin typeface="Arial"/>
                <a:cs typeface="Arial"/>
              </a:rPr>
              <a:t>Tel.: 613-562-5731</a:t>
            </a:r>
          </a:p>
          <a:p>
            <a:pPr marL="342900" indent="-342900">
              <a:spcBef>
                <a:spcPct val="20000"/>
              </a:spcBef>
              <a:buClr>
                <a:srgbClr val="800000"/>
              </a:buClr>
              <a:buFont typeface="Wingdings" charset="0"/>
              <a:buNone/>
            </a:pPr>
            <a:r>
              <a:rPr lang="fr-CA" sz="1400" b="0" dirty="0">
                <a:solidFill>
                  <a:schemeClr val="bg1"/>
                </a:solidFill>
                <a:latin typeface="Arial"/>
                <a:cs typeface="Arial"/>
              </a:rPr>
              <a:t>Fax: 613-562-5164</a:t>
            </a:r>
          </a:p>
          <a:p>
            <a:pPr marL="342900" indent="-342900">
              <a:spcBef>
                <a:spcPct val="20000"/>
              </a:spcBef>
              <a:buClr>
                <a:srgbClr val="800000"/>
              </a:buClr>
              <a:buFont typeface="Wingdings" charset="0"/>
              <a:buNone/>
            </a:pPr>
            <a:endParaRPr lang="en-US" sz="1400" b="0" dirty="0">
              <a:latin typeface="Arial"/>
              <a:cs typeface="Arial"/>
            </a:endParaRPr>
          </a:p>
        </p:txBody>
      </p:sp>
      <p:sp>
        <p:nvSpPr>
          <p:cNvPr id="13" name="Text Box 10"/>
          <p:cNvSpPr txBox="1">
            <a:spLocks noChangeArrowheads="1"/>
          </p:cNvSpPr>
          <p:nvPr userDrawn="1"/>
        </p:nvSpPr>
        <p:spPr bwMode="auto">
          <a:xfrm>
            <a:off x="0" y="4841304"/>
            <a:ext cx="9144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r>
              <a:rPr lang="fr-CA" sz="1400" dirty="0" err="1">
                <a:solidFill>
                  <a:schemeClr val="bg1"/>
                </a:solidFill>
                <a:latin typeface="Arial"/>
                <a:cs typeface="Arial"/>
              </a:rPr>
              <a:t>telfer.uOttawa.ca</a:t>
            </a:r>
            <a:endParaRPr lang="en-US" sz="1400" dirty="0">
              <a:solidFill>
                <a:schemeClr val="bg1"/>
              </a:solidFill>
              <a:latin typeface="Arial"/>
              <a:cs typeface="Arial"/>
            </a:endParaRP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Tree>
    <p:extLst>
      <p:ext uri="{BB962C8B-B14F-4D97-AF65-F5344CB8AC3E}">
        <p14:creationId xmlns:p14="http://schemas.microsoft.com/office/powerpoint/2010/main" val="17206182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8F001A"/>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
        <p:nvSpPr>
          <p:cNvPr id="10"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11"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spTree>
    <p:extLst>
      <p:ext uri="{BB962C8B-B14F-4D97-AF65-F5344CB8AC3E}">
        <p14:creationId xmlns:p14="http://schemas.microsoft.com/office/powerpoint/2010/main" val="4036692974"/>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6A99E"/>
        </a:solidFill>
        <a:effectLst/>
      </p:bgPr>
    </p:bg>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1371600" y="2552700"/>
            <a:ext cx="6400800" cy="1752600"/>
          </a:xfrm>
        </p:spPr>
        <p:txBody>
          <a:bodyPr>
            <a:noAutofit/>
          </a:bodyPr>
          <a:lstStyle>
            <a:lvl1pPr marL="0" indent="0" algn="ctr">
              <a:buNone/>
              <a:defRPr sz="3800" b="1">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sp>
        <p:nvSpPr>
          <p:cNvPr id="13"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44302" y="385614"/>
            <a:ext cx="1524000" cy="5676900"/>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1981" y="378296"/>
            <a:ext cx="1524000" cy="567690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spTree>
    <p:extLst>
      <p:ext uri="{BB962C8B-B14F-4D97-AF65-F5344CB8AC3E}">
        <p14:creationId xmlns:p14="http://schemas.microsoft.com/office/powerpoint/2010/main" val="355715479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rgbClr val="E2D9CE"/>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3" name="Subtitle 2"/>
          <p:cNvSpPr>
            <a:spLocks noGrp="1"/>
          </p:cNvSpPr>
          <p:nvPr>
            <p:ph type="subTitle" idx="1" hasCustomPrompt="1"/>
          </p:nvPr>
        </p:nvSpPr>
        <p:spPr>
          <a:xfrm>
            <a:off x="1371600" y="2564904"/>
            <a:ext cx="6400800" cy="1752600"/>
          </a:xfrm>
        </p:spPr>
        <p:txBody>
          <a:bodyPr>
            <a:normAutofit/>
          </a:bodyPr>
          <a:lstStyle>
            <a:lvl1pPr marL="0" indent="0" algn="ctr">
              <a:buNone/>
              <a:defRPr sz="3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CA"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2823134223"/>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itle Slide">
    <p:bg>
      <p:bgPr>
        <a:solidFill>
          <a:srgbClr val="E2D9CE"/>
        </a:solidFill>
        <a:effectLst/>
      </p:bgPr>
    </p:bg>
    <p:spTree>
      <p:nvGrpSpPr>
        <p:cNvPr id="1" name=""/>
        <p:cNvGrpSpPr/>
        <p:nvPr/>
      </p:nvGrpSpPr>
      <p:grpSpPr>
        <a:xfrm>
          <a:off x="0" y="0"/>
          <a:ext cx="0" cy="0"/>
          <a:chOff x="0" y="0"/>
          <a:chExt cx="0" cy="0"/>
        </a:xfrm>
      </p:grpSpPr>
      <p:sp>
        <p:nvSpPr>
          <p:cNvPr id="7" name="Content Placeholder 2"/>
          <p:cNvSpPr>
            <a:spLocks noGrp="1"/>
          </p:cNvSpPr>
          <p:nvPr>
            <p:ph idx="1"/>
          </p:nvPr>
        </p:nvSpPr>
        <p:spPr>
          <a:xfrm>
            <a:off x="971600" y="1600200"/>
            <a:ext cx="7272808" cy="4525963"/>
          </a:xfrm>
        </p:spPr>
        <p:txBody>
          <a:bodyPr/>
          <a:lstStyle>
            <a:lvl1pPr>
              <a:buClrTx/>
              <a:defRPr b="1">
                <a:solidFill>
                  <a:srgbClr val="000000"/>
                </a:solidFill>
              </a:defRPr>
            </a:lvl1pPr>
            <a:lvl2pPr>
              <a:buClrTx/>
              <a:defRPr>
                <a:solidFill>
                  <a:srgbClr val="000000"/>
                </a:solidFill>
              </a:defRPr>
            </a:lvl2pPr>
            <a:lvl3pPr>
              <a:buClrTx/>
              <a:defRPr>
                <a:solidFill>
                  <a:srgbClr val="000000"/>
                </a:solidFill>
              </a:defRPr>
            </a:lvl3pPr>
            <a:lvl4pPr>
              <a:buClrTx/>
              <a:defRPr>
                <a:solidFill>
                  <a:srgbClr val="000000"/>
                </a:solidFill>
              </a:defRPr>
            </a:lvl4pPr>
            <a:lvl5pPr>
              <a:buClrTx/>
              <a:defRPr>
                <a:solidFill>
                  <a:srgbClr val="00000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1740316150"/>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Title Slide">
    <p:bg>
      <p:bgPr>
        <a:solidFill>
          <a:srgbClr val="E2D9CE"/>
        </a:solidFill>
        <a:effectLst/>
      </p:bgPr>
    </p:bg>
    <p:spTree>
      <p:nvGrpSpPr>
        <p:cNvPr id="1" name=""/>
        <p:cNvGrpSpPr/>
        <p:nvPr/>
      </p:nvGrpSpPr>
      <p:grpSpPr>
        <a:xfrm>
          <a:off x="0" y="0"/>
          <a:ext cx="0" cy="0"/>
          <a:chOff x="0" y="0"/>
          <a:chExt cx="0" cy="0"/>
        </a:xfrm>
      </p:grpSpPr>
      <p:sp>
        <p:nvSpPr>
          <p:cNvPr id="11" name="Title 1"/>
          <p:cNvSpPr>
            <a:spLocks noGrp="1"/>
          </p:cNvSpPr>
          <p:nvPr>
            <p:ph type="ctrTitle"/>
          </p:nvPr>
        </p:nvSpPr>
        <p:spPr>
          <a:xfrm>
            <a:off x="1907704" y="44624"/>
            <a:ext cx="5328592" cy="720080"/>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8" name="Content Placeholder 2"/>
          <p:cNvSpPr>
            <a:spLocks noGrp="1"/>
          </p:cNvSpPr>
          <p:nvPr>
            <p:ph sz="half" idx="1"/>
          </p:nvPr>
        </p:nvSpPr>
        <p:spPr>
          <a:xfrm>
            <a:off x="683568" y="1600200"/>
            <a:ext cx="3744416"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10" name="Content Placeholder 3"/>
          <p:cNvSpPr>
            <a:spLocks noGrp="1"/>
          </p:cNvSpPr>
          <p:nvPr>
            <p:ph sz="half" idx="2"/>
          </p:nvPr>
        </p:nvSpPr>
        <p:spPr>
          <a:xfrm>
            <a:off x="4716016" y="1600200"/>
            <a:ext cx="3816424" cy="4525963"/>
          </a:xfrm>
        </p:spPr>
        <p:txBody>
          <a:bodyPr/>
          <a:lstStyle>
            <a:lvl1pPr>
              <a:buClrTx/>
              <a:defRPr sz="2800" b="1"/>
            </a:lvl1pPr>
            <a:lvl2pPr>
              <a:buClrTx/>
              <a:defRPr sz="2400"/>
            </a:lvl2pPr>
            <a:lvl3pPr>
              <a:buClrTx/>
              <a:defRPr sz="2000"/>
            </a:lvl3pPr>
            <a:lvl4pPr>
              <a:buClrTx/>
              <a:defRPr sz="1800"/>
            </a:lvl4pPr>
            <a:lvl5pPr>
              <a:buClrTx/>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237" y="381719"/>
            <a:ext cx="1524000" cy="6162675"/>
          </a:xfrm>
          <a:prstGeom prst="rect">
            <a:avLst/>
          </a:prstGeom>
        </p:spPr>
      </p:pic>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76839" y="381719"/>
            <a:ext cx="1524000" cy="616267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924000" y="6325200"/>
            <a:ext cx="1305720" cy="334800"/>
          </a:xfrm>
          <a:prstGeom prst="rect">
            <a:avLst/>
          </a:prstGeom>
        </p:spPr>
      </p:pic>
    </p:spTree>
    <p:extLst>
      <p:ext uri="{BB962C8B-B14F-4D97-AF65-F5344CB8AC3E}">
        <p14:creationId xmlns:p14="http://schemas.microsoft.com/office/powerpoint/2010/main" val="1926413743"/>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8F001A"/>
        </a:solidFill>
        <a:effectLst/>
      </p:bgPr>
    </p:bg>
    <p:spTree>
      <p:nvGrpSpPr>
        <p:cNvPr id="1" name=""/>
        <p:cNvGrpSpPr/>
        <p:nvPr/>
      </p:nvGrpSpPr>
      <p:grpSpPr>
        <a:xfrm>
          <a:off x="0" y="0"/>
          <a:ext cx="0" cy="0"/>
          <a:chOff x="0" y="0"/>
          <a:chExt cx="0" cy="0"/>
        </a:xfrm>
      </p:grpSpPr>
      <p:sp>
        <p:nvSpPr>
          <p:cNvPr id="11" name="Title 1"/>
          <p:cNvSpPr>
            <a:spLocks noGrp="1"/>
          </p:cNvSpPr>
          <p:nvPr>
            <p:ph type="ctrTitle"/>
          </p:nvPr>
        </p:nvSpPr>
        <p:spPr>
          <a:xfrm>
            <a:off x="1907704" y="31665"/>
            <a:ext cx="5328592" cy="733039"/>
          </a:xfrm>
        </p:spPr>
        <p:txBody>
          <a:bodyPr>
            <a:normAutofit/>
          </a:bodyPr>
          <a:lstStyle>
            <a:lvl1pPr>
              <a:defRPr sz="2000" b="1">
                <a:solidFill>
                  <a:schemeClr val="bg1"/>
                </a:solidFill>
              </a:defRPr>
            </a:lvl1pPr>
          </a:lstStyle>
          <a:p>
            <a:r>
              <a:rPr lang="en-US" dirty="0"/>
              <a:t>Click to edit Master title style</a:t>
            </a:r>
            <a:endParaRPr lang="en-CA" dirty="0"/>
          </a:p>
        </p:txBody>
      </p:sp>
      <p:sp>
        <p:nvSpPr>
          <p:cNvPr id="15" name="Rectangle 7"/>
          <p:cNvSpPr>
            <a:spLocks noChangeArrowheads="1"/>
          </p:cNvSpPr>
          <p:nvPr userDrawn="1"/>
        </p:nvSpPr>
        <p:spPr bwMode="auto">
          <a:xfrm>
            <a:off x="539552" y="2609056"/>
            <a:ext cx="3950096"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gn="r" fontAlgn="auto">
              <a:spcBef>
                <a:spcPct val="20000"/>
              </a:spcBef>
              <a:spcAft>
                <a:spcPts val="0"/>
              </a:spcAft>
              <a:buClr>
                <a:srgbClr val="800000"/>
              </a:buClr>
              <a:buFont typeface="Wingdings" charset="0"/>
              <a:buNone/>
            </a:pPr>
            <a:r>
              <a:rPr lang="fr-CA" sz="1400" b="0" dirty="0">
                <a:solidFill>
                  <a:prstClr val="white"/>
                </a:solidFill>
                <a:latin typeface="Arial"/>
                <a:cs typeface="Arial"/>
              </a:rPr>
              <a:t>École de gestion Telfer</a:t>
            </a:r>
          </a:p>
          <a:p>
            <a:pPr marL="342900" indent="-342900" algn="r" fontAlgn="auto">
              <a:spcBef>
                <a:spcPct val="20000"/>
              </a:spcBef>
              <a:spcAft>
                <a:spcPts val="0"/>
              </a:spcAft>
              <a:buClr>
                <a:srgbClr val="800000"/>
              </a:buClr>
              <a:buFont typeface="Wingdings" charset="0"/>
              <a:buNone/>
            </a:pPr>
            <a:r>
              <a:rPr lang="fr-CA" sz="1400" b="0" dirty="0">
                <a:solidFill>
                  <a:prstClr val="white"/>
                </a:solidFill>
                <a:latin typeface="Arial"/>
                <a:cs typeface="Arial"/>
              </a:rPr>
              <a:t>Université d’Ottawa</a:t>
            </a:r>
          </a:p>
          <a:p>
            <a:pPr marL="342900" indent="-342900" algn="r" fontAlgn="auto">
              <a:spcBef>
                <a:spcPct val="20000"/>
              </a:spcBef>
              <a:spcAft>
                <a:spcPts val="0"/>
              </a:spcAft>
              <a:buClr>
                <a:srgbClr val="800000"/>
              </a:buClr>
              <a:buFont typeface="Wingdings" charset="0"/>
              <a:buNone/>
            </a:pPr>
            <a:r>
              <a:rPr lang="fr-CA" sz="1400" b="0" dirty="0">
                <a:solidFill>
                  <a:prstClr val="white"/>
                </a:solidFill>
                <a:latin typeface="Arial"/>
                <a:cs typeface="Arial"/>
              </a:rPr>
              <a:t>55, avenue Laurier Est</a:t>
            </a:r>
          </a:p>
          <a:p>
            <a:pPr marL="342900" indent="-342900" algn="r" fontAlgn="auto">
              <a:spcBef>
                <a:spcPct val="20000"/>
              </a:spcBef>
              <a:spcAft>
                <a:spcPts val="0"/>
              </a:spcAft>
              <a:buClr>
                <a:srgbClr val="800000"/>
              </a:buClr>
              <a:buFont typeface="Wingdings" charset="0"/>
              <a:buNone/>
            </a:pPr>
            <a:r>
              <a:rPr lang="fr-CA" sz="1400" b="0" dirty="0">
                <a:solidFill>
                  <a:prstClr val="white"/>
                </a:solidFill>
                <a:latin typeface="Arial"/>
                <a:cs typeface="Arial"/>
              </a:rPr>
              <a:t>Ottawa ON  K1N 6N5</a:t>
            </a:r>
          </a:p>
          <a:p>
            <a:pPr marL="342900" indent="-342900" algn="r" fontAlgn="auto">
              <a:spcBef>
                <a:spcPct val="20000"/>
              </a:spcBef>
              <a:spcAft>
                <a:spcPts val="0"/>
              </a:spcAft>
              <a:buClr>
                <a:srgbClr val="800000"/>
              </a:buClr>
              <a:buFont typeface="Wingdings" charset="0"/>
              <a:buNone/>
            </a:pPr>
            <a:endParaRPr lang="fr-CA" sz="1400" b="0" dirty="0">
              <a:solidFill>
                <a:prstClr val="white"/>
              </a:solidFill>
              <a:latin typeface="Arial"/>
              <a:cs typeface="Arial"/>
            </a:endParaRPr>
          </a:p>
          <a:p>
            <a:pPr marL="342900" indent="-342900" algn="r" fontAlgn="auto">
              <a:spcBef>
                <a:spcPct val="20000"/>
              </a:spcBef>
              <a:spcAft>
                <a:spcPts val="0"/>
              </a:spcAft>
              <a:buClr>
                <a:srgbClr val="800000"/>
              </a:buClr>
              <a:buFont typeface="Wingdings" charset="0"/>
              <a:buNone/>
            </a:pPr>
            <a:endParaRPr lang="en-US" sz="1400" b="0" dirty="0">
              <a:solidFill>
                <a:prstClr val="black"/>
              </a:solidFill>
              <a:latin typeface="Arial"/>
              <a:cs typeface="Arial"/>
            </a:endParaRPr>
          </a:p>
        </p:txBody>
      </p:sp>
      <p:sp>
        <p:nvSpPr>
          <p:cNvPr id="16" name="Rectangle 8"/>
          <p:cNvSpPr>
            <a:spLocks noChangeArrowheads="1"/>
          </p:cNvSpPr>
          <p:nvPr userDrawn="1"/>
        </p:nvSpPr>
        <p:spPr bwMode="auto">
          <a:xfrm>
            <a:off x="4642048" y="2609056"/>
            <a:ext cx="39624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fontAlgn="auto">
              <a:spcBef>
                <a:spcPct val="20000"/>
              </a:spcBef>
              <a:spcAft>
                <a:spcPts val="0"/>
              </a:spcAft>
              <a:buClr>
                <a:srgbClr val="800000"/>
              </a:buClr>
              <a:buFont typeface="Wingdings" charset="0"/>
              <a:buNone/>
            </a:pPr>
            <a:r>
              <a:rPr lang="en-US" sz="1400" b="0" dirty="0" err="1">
                <a:solidFill>
                  <a:prstClr val="white"/>
                </a:solidFill>
                <a:latin typeface="Arial"/>
                <a:cs typeface="Arial"/>
              </a:rPr>
              <a:t>Telfer</a:t>
            </a:r>
            <a:r>
              <a:rPr lang="en-US" sz="1400" b="0" dirty="0">
                <a:solidFill>
                  <a:prstClr val="white"/>
                </a:solidFill>
                <a:latin typeface="Arial"/>
                <a:cs typeface="Arial"/>
              </a:rPr>
              <a:t> School of Management</a:t>
            </a:r>
          </a:p>
          <a:p>
            <a:pPr marL="342900" indent="-342900" fontAlgn="auto">
              <a:spcBef>
                <a:spcPct val="20000"/>
              </a:spcBef>
              <a:spcAft>
                <a:spcPts val="0"/>
              </a:spcAft>
              <a:buClr>
                <a:srgbClr val="800000"/>
              </a:buClr>
              <a:buFont typeface="Wingdings" charset="0"/>
              <a:buNone/>
            </a:pPr>
            <a:r>
              <a:rPr lang="en-US" sz="1400" b="0" dirty="0">
                <a:solidFill>
                  <a:prstClr val="white"/>
                </a:solidFill>
                <a:latin typeface="Arial"/>
                <a:cs typeface="Arial"/>
              </a:rPr>
              <a:t>University of Ottawa</a:t>
            </a:r>
          </a:p>
          <a:p>
            <a:pPr marL="342900" indent="-342900" fontAlgn="auto">
              <a:spcBef>
                <a:spcPct val="20000"/>
              </a:spcBef>
              <a:spcAft>
                <a:spcPts val="0"/>
              </a:spcAft>
              <a:buClr>
                <a:srgbClr val="800000"/>
              </a:buClr>
              <a:buFont typeface="Wingdings" charset="0"/>
              <a:buNone/>
            </a:pPr>
            <a:r>
              <a:rPr lang="en-US" sz="1400" b="0" dirty="0">
                <a:solidFill>
                  <a:prstClr val="white"/>
                </a:solidFill>
                <a:latin typeface="Arial"/>
                <a:cs typeface="Arial"/>
              </a:rPr>
              <a:t>55 Laurier Avenue East</a:t>
            </a:r>
          </a:p>
          <a:p>
            <a:pPr marL="342900" indent="-342900" fontAlgn="auto">
              <a:spcBef>
                <a:spcPct val="20000"/>
              </a:spcBef>
              <a:spcAft>
                <a:spcPts val="0"/>
              </a:spcAft>
              <a:buClr>
                <a:srgbClr val="800000"/>
              </a:buClr>
              <a:buFont typeface="Wingdings" charset="0"/>
              <a:buNone/>
            </a:pPr>
            <a:r>
              <a:rPr lang="en-US" sz="1400" b="0" dirty="0">
                <a:solidFill>
                  <a:prstClr val="white"/>
                </a:solidFill>
                <a:latin typeface="Arial"/>
                <a:cs typeface="Arial"/>
              </a:rPr>
              <a:t>Ottawa ON  K1N 6N5 </a:t>
            </a:r>
          </a:p>
          <a:p>
            <a:pPr marL="342900" indent="-342900" fontAlgn="auto">
              <a:spcBef>
                <a:spcPct val="20000"/>
              </a:spcBef>
              <a:spcAft>
                <a:spcPts val="0"/>
              </a:spcAft>
              <a:buClr>
                <a:srgbClr val="800000"/>
              </a:buClr>
              <a:buFont typeface="Wingdings" charset="0"/>
              <a:buNone/>
            </a:pPr>
            <a:endParaRPr lang="fr-CA" sz="1400" b="0" dirty="0">
              <a:solidFill>
                <a:prstClr val="white"/>
              </a:solidFill>
              <a:latin typeface="Arial"/>
              <a:cs typeface="Arial"/>
            </a:endParaRPr>
          </a:p>
          <a:p>
            <a:pPr marL="342900" indent="-342900" fontAlgn="auto">
              <a:spcBef>
                <a:spcPct val="20000"/>
              </a:spcBef>
              <a:spcAft>
                <a:spcPts val="0"/>
              </a:spcAft>
              <a:buClr>
                <a:srgbClr val="800000"/>
              </a:buClr>
              <a:buFont typeface="Wingdings" charset="0"/>
              <a:buNone/>
            </a:pPr>
            <a:endParaRPr lang="en-US" sz="1400" b="0" dirty="0">
              <a:solidFill>
                <a:prstClr val="black"/>
              </a:solidFill>
              <a:latin typeface="Arial"/>
              <a:cs typeface="Arial"/>
            </a:endParaRPr>
          </a:p>
        </p:txBody>
      </p:sp>
      <p:sp>
        <p:nvSpPr>
          <p:cNvPr id="17" name="Text Box 10"/>
          <p:cNvSpPr txBox="1">
            <a:spLocks noChangeArrowheads="1"/>
          </p:cNvSpPr>
          <p:nvPr userDrawn="1"/>
        </p:nvSpPr>
        <p:spPr bwMode="auto">
          <a:xfrm>
            <a:off x="0" y="3861048"/>
            <a:ext cx="9144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fontAlgn="auto">
              <a:spcBef>
                <a:spcPts val="0"/>
              </a:spcBef>
              <a:spcAft>
                <a:spcPts val="0"/>
              </a:spcAft>
            </a:pPr>
            <a:r>
              <a:rPr lang="fr-CA" sz="1400" b="0" dirty="0" err="1">
                <a:solidFill>
                  <a:prstClr val="white"/>
                </a:solidFill>
                <a:latin typeface="Arial"/>
                <a:cs typeface="Arial"/>
              </a:rPr>
              <a:t>telfer.uOttawa.ca</a:t>
            </a:r>
            <a:endParaRPr lang="en-US" sz="1400" b="0" dirty="0">
              <a:solidFill>
                <a:prstClr val="white"/>
              </a:solidFill>
              <a:latin typeface="Arial"/>
              <a:cs typeface="Arial"/>
            </a:endParaRPr>
          </a:p>
        </p:txBody>
      </p:sp>
      <p:pic>
        <p:nvPicPr>
          <p:cNvPr id="18" name="Picture 1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pic>
        <p:nvPicPr>
          <p:cNvPr id="20" name="Picture 1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4" y="5370912"/>
            <a:ext cx="5191769" cy="1610623"/>
          </a:xfrm>
          <a:prstGeom prst="rect">
            <a:avLst/>
          </a:prstGeom>
        </p:spPr>
      </p:pic>
      <p:pic>
        <p:nvPicPr>
          <p:cNvPr id="21" name="Picture 2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854698" y="4437112"/>
            <a:ext cx="205133" cy="205133"/>
          </a:xfrm>
          <a:prstGeom prst="rect">
            <a:avLst/>
          </a:prstGeom>
        </p:spPr>
      </p:pic>
      <p:pic>
        <p:nvPicPr>
          <p:cNvPr id="22" name="Picture 2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843808" y="4872640"/>
            <a:ext cx="205133" cy="205133"/>
          </a:xfrm>
          <a:prstGeom prst="rect">
            <a:avLst/>
          </a:prstGeom>
        </p:spPr>
      </p:pic>
      <p:pic>
        <p:nvPicPr>
          <p:cNvPr id="23" name="Picture 22"/>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788024" y="4437111"/>
            <a:ext cx="205133" cy="205133"/>
          </a:xfrm>
          <a:prstGeom prst="rect">
            <a:avLst/>
          </a:prstGeom>
        </p:spPr>
      </p:pic>
      <p:pic>
        <p:nvPicPr>
          <p:cNvPr id="24" name="Picture 23"/>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788024" y="4866142"/>
            <a:ext cx="216023" cy="175699"/>
          </a:xfrm>
          <a:prstGeom prst="rect">
            <a:avLst/>
          </a:prstGeom>
        </p:spPr>
      </p:pic>
      <p:sp>
        <p:nvSpPr>
          <p:cNvPr id="25" name="TextBox 24"/>
          <p:cNvSpPr txBox="1"/>
          <p:nvPr userDrawn="1"/>
        </p:nvSpPr>
        <p:spPr>
          <a:xfrm>
            <a:off x="3099672" y="4401177"/>
            <a:ext cx="1233992" cy="276999"/>
          </a:xfrm>
          <a:prstGeom prst="rect">
            <a:avLst/>
          </a:prstGeom>
          <a:noFill/>
        </p:spPr>
        <p:txBody>
          <a:bodyPr wrap="none" rtlCol="0">
            <a:spAutoFit/>
          </a:bodyPr>
          <a:lstStyle/>
          <a:p>
            <a:pPr fontAlgn="auto">
              <a:spcBef>
                <a:spcPts val="0"/>
              </a:spcBef>
              <a:spcAft>
                <a:spcPts val="0"/>
              </a:spcAft>
            </a:pPr>
            <a:r>
              <a:rPr lang="en-CA" sz="1200" dirty="0" err="1">
                <a:solidFill>
                  <a:prstClr val="white"/>
                </a:solidFill>
                <a:latin typeface="Arial" panose="020B0604020202020204" pitchFamily="34" charset="0"/>
                <a:cs typeface="Arial" panose="020B0604020202020204" pitchFamily="34" charset="0"/>
              </a:rPr>
              <a:t>Telfer.uOttawa</a:t>
            </a:r>
            <a:endParaRPr lang="en-CA" sz="1200" dirty="0">
              <a:solidFill>
                <a:prstClr val="white"/>
              </a:solidFill>
              <a:latin typeface="Arial" panose="020B0604020202020204" pitchFamily="34" charset="0"/>
              <a:cs typeface="Arial" panose="020B0604020202020204" pitchFamily="34" charset="0"/>
            </a:endParaRPr>
          </a:p>
        </p:txBody>
      </p:sp>
      <p:sp>
        <p:nvSpPr>
          <p:cNvPr id="26" name="TextBox 25"/>
          <p:cNvSpPr txBox="1"/>
          <p:nvPr userDrawn="1"/>
        </p:nvSpPr>
        <p:spPr>
          <a:xfrm>
            <a:off x="3099672" y="4836708"/>
            <a:ext cx="1284134" cy="276999"/>
          </a:xfrm>
          <a:prstGeom prst="rect">
            <a:avLst/>
          </a:prstGeom>
          <a:noFill/>
        </p:spPr>
        <p:txBody>
          <a:bodyPr wrap="none" rtlCol="0">
            <a:spAutoFit/>
          </a:bodyPr>
          <a:lstStyle/>
          <a:p>
            <a:pPr fontAlgn="auto">
              <a:spcBef>
                <a:spcPts val="0"/>
              </a:spcBef>
              <a:spcAft>
                <a:spcPts val="0"/>
              </a:spcAft>
            </a:pPr>
            <a:r>
              <a:rPr lang="en-CA" sz="1200" dirty="0" err="1">
                <a:solidFill>
                  <a:prstClr val="white"/>
                </a:solidFill>
                <a:latin typeface="Arial" panose="020B0604020202020204" pitchFamily="34" charset="0"/>
                <a:cs typeface="Arial" panose="020B0604020202020204" pitchFamily="34" charset="0"/>
              </a:rPr>
              <a:t>Telfer_uOttawa</a:t>
            </a:r>
            <a:endParaRPr lang="en-CA" sz="1200" dirty="0">
              <a:solidFill>
                <a:prstClr val="white"/>
              </a:solidFill>
              <a:latin typeface="Arial" panose="020B0604020202020204" pitchFamily="34" charset="0"/>
              <a:cs typeface="Arial" panose="020B0604020202020204" pitchFamily="34" charset="0"/>
            </a:endParaRPr>
          </a:p>
        </p:txBody>
      </p:sp>
      <p:sp>
        <p:nvSpPr>
          <p:cNvPr id="27" name="TextBox 26"/>
          <p:cNvSpPr txBox="1"/>
          <p:nvPr userDrawn="1"/>
        </p:nvSpPr>
        <p:spPr>
          <a:xfrm>
            <a:off x="5016058" y="4401177"/>
            <a:ext cx="1221360" cy="276999"/>
          </a:xfrm>
          <a:prstGeom prst="rect">
            <a:avLst/>
          </a:prstGeom>
          <a:noFill/>
        </p:spPr>
        <p:txBody>
          <a:bodyPr wrap="none" rtlCol="0">
            <a:spAutoFit/>
          </a:bodyPr>
          <a:lstStyle/>
          <a:p>
            <a:pPr fontAlgn="auto">
              <a:spcBef>
                <a:spcPts val="0"/>
              </a:spcBef>
              <a:spcAft>
                <a:spcPts val="0"/>
              </a:spcAft>
            </a:pPr>
            <a:r>
              <a:rPr lang="en-CA" sz="1200" dirty="0">
                <a:solidFill>
                  <a:prstClr val="white"/>
                </a:solidFill>
                <a:latin typeface="Arial" panose="020B0604020202020204" pitchFamily="34" charset="0"/>
                <a:cs typeface="Arial" panose="020B0604020202020204" pitchFamily="34" charset="0"/>
              </a:rPr>
              <a:t>tlfr.ca/</a:t>
            </a:r>
            <a:r>
              <a:rPr lang="en-CA" sz="1200" dirty="0" err="1">
                <a:solidFill>
                  <a:prstClr val="white"/>
                </a:solidFill>
                <a:latin typeface="Arial" panose="020B0604020202020204" pitchFamily="34" charset="0"/>
                <a:cs typeface="Arial" panose="020B0604020202020204" pitchFamily="34" charset="0"/>
              </a:rPr>
              <a:t>linkedin</a:t>
            </a:r>
            <a:endParaRPr lang="en-CA" sz="1200" dirty="0">
              <a:solidFill>
                <a:prstClr val="white"/>
              </a:solidFill>
              <a:latin typeface="Arial" panose="020B0604020202020204" pitchFamily="34" charset="0"/>
              <a:cs typeface="Arial" panose="020B0604020202020204" pitchFamily="34" charset="0"/>
            </a:endParaRPr>
          </a:p>
        </p:txBody>
      </p:sp>
      <p:sp>
        <p:nvSpPr>
          <p:cNvPr id="28" name="TextBox 27"/>
          <p:cNvSpPr txBox="1"/>
          <p:nvPr userDrawn="1"/>
        </p:nvSpPr>
        <p:spPr>
          <a:xfrm>
            <a:off x="5016058" y="4836708"/>
            <a:ext cx="1643207" cy="461665"/>
          </a:xfrm>
          <a:prstGeom prst="rect">
            <a:avLst/>
          </a:prstGeom>
          <a:noFill/>
        </p:spPr>
        <p:txBody>
          <a:bodyPr wrap="none" rtlCol="0">
            <a:spAutoFit/>
          </a:bodyPr>
          <a:lstStyle/>
          <a:p>
            <a:pPr fontAlgn="auto">
              <a:spcBef>
                <a:spcPts val="0"/>
              </a:spcBef>
              <a:spcAft>
                <a:spcPts val="0"/>
              </a:spcAft>
            </a:pPr>
            <a:r>
              <a:rPr lang="en-CA" sz="1200" dirty="0" err="1">
                <a:solidFill>
                  <a:prstClr val="white"/>
                </a:solidFill>
                <a:latin typeface="Arial" panose="020B0604020202020204" pitchFamily="34" charset="0"/>
                <a:cs typeface="Arial" panose="020B0604020202020204" pitchFamily="34" charset="0"/>
              </a:rPr>
              <a:t>Telfer_uOttawa</a:t>
            </a:r>
            <a:r>
              <a:rPr lang="en-CA" sz="1200" dirty="0">
                <a:solidFill>
                  <a:prstClr val="white"/>
                </a:solidFill>
                <a:latin typeface="Arial" panose="020B0604020202020204" pitchFamily="34" charset="0"/>
                <a:cs typeface="Arial" panose="020B0604020202020204" pitchFamily="34" charset="0"/>
              </a:rPr>
              <a:t> (EN)</a:t>
            </a:r>
          </a:p>
          <a:p>
            <a:pPr fontAlgn="auto">
              <a:spcBef>
                <a:spcPts val="0"/>
              </a:spcBef>
              <a:spcAft>
                <a:spcPts val="0"/>
              </a:spcAft>
            </a:pPr>
            <a:r>
              <a:rPr lang="en-CA" sz="1200" dirty="0" err="1">
                <a:solidFill>
                  <a:prstClr val="white"/>
                </a:solidFill>
                <a:latin typeface="Arial" panose="020B0604020202020204" pitchFamily="34" charset="0"/>
                <a:cs typeface="Arial" panose="020B0604020202020204" pitchFamily="34" charset="0"/>
              </a:rPr>
              <a:t>Telfer_UdO</a:t>
            </a:r>
            <a:r>
              <a:rPr lang="en-CA" sz="1200" dirty="0">
                <a:solidFill>
                  <a:prstClr val="white"/>
                </a:solidFill>
                <a:latin typeface="Arial" panose="020B0604020202020204" pitchFamily="34" charset="0"/>
                <a:cs typeface="Arial" panose="020B0604020202020204" pitchFamily="34" charset="0"/>
              </a:rPr>
              <a:t> (FR)</a:t>
            </a:r>
          </a:p>
        </p:txBody>
      </p:sp>
    </p:spTree>
    <p:extLst>
      <p:ext uri="{BB962C8B-B14F-4D97-AF65-F5344CB8AC3E}">
        <p14:creationId xmlns:p14="http://schemas.microsoft.com/office/powerpoint/2010/main" val="1916143320"/>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9/20/2020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pic>
        <p:nvPicPr>
          <p:cNvPr id="26" name="Picture 25">
            <a:extLst>
              <a:ext uri="{FF2B5EF4-FFF2-40B4-BE49-F238E27FC236}">
                <a16:creationId xmlns:a16="http://schemas.microsoft.com/office/drawing/2014/main" id="{237ED274-0C55-47B7-80D4-C0A92A4A19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93455" y="5370914"/>
            <a:ext cx="5191769" cy="1610623"/>
          </a:xfrm>
          <a:prstGeom prst="rect">
            <a:avLst/>
          </a:prstGeom>
        </p:spPr>
      </p:pic>
      <p:pic>
        <p:nvPicPr>
          <p:cNvPr id="27" name="Picture 26">
            <a:extLst>
              <a:ext uri="{FF2B5EF4-FFF2-40B4-BE49-F238E27FC236}">
                <a16:creationId xmlns:a16="http://schemas.microsoft.com/office/drawing/2014/main" id="{8ABE12B4-7124-40B3-9EB3-6D3E3E526BC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29" name="Picture 28">
            <a:extLst>
              <a:ext uri="{FF2B5EF4-FFF2-40B4-BE49-F238E27FC236}">
                <a16:creationId xmlns:a16="http://schemas.microsoft.com/office/drawing/2014/main" id="{F473B137-3368-4D06-9308-A0FFAACBD3B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8875" y="385614"/>
            <a:ext cx="1524000" cy="5676900"/>
          </a:xfrm>
          <a:prstGeom prst="rect">
            <a:avLst/>
          </a:prstGeom>
        </p:spPr>
      </p:pic>
    </p:spTree>
    <p:extLst>
      <p:ext uri="{BB962C8B-B14F-4D97-AF65-F5344CB8AC3E}">
        <p14:creationId xmlns:p14="http://schemas.microsoft.com/office/powerpoint/2010/main" val="3135623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6" name="Slide Number Placeholder 5"/>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8711214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6" name="Slide Number Placeholder 5"/>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24924011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7" name="Slide Number Placeholder 6"/>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14186125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8" name="Footer Placeholder 7"/>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9" name="Slide Number Placeholder 8"/>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20917522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4" name="Footer Placeholder 3"/>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5" name="Slide Number Placeholder 4"/>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17151666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3" name="Footer Placeholder 2"/>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4" name="Slide Number Placeholder 3"/>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1356391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7" name="Slide Number Placeholder 6"/>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24878421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7" name="Slide Number Placeholder 6"/>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37101499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506818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90379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6" name="Slide Number Placeholder 5"/>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30368197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057979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9/20/2020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1718182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6" name="Slide Number Placeholder 5"/>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24986685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fontAlgn="auto">
              <a:spcBef>
                <a:spcPts val="0"/>
              </a:spcBef>
              <a:spcAft>
                <a:spcPts val="0"/>
              </a:spcAft>
            </a:pPr>
            <a:fld id="{812D5CBB-5FEA-4E13-896E-E6DB78C45BA3}" type="datetimeFigureOut">
              <a:rPr lang="en-CA" b="0" smtClean="0">
                <a:solidFill>
                  <a:prstClr val="black">
                    <a:tint val="75000"/>
                  </a:prstClr>
                </a:solidFill>
                <a:latin typeface="Calibri" panose="020F0502020204030204"/>
              </a:rPr>
              <a:pPr fontAlgn="auto">
                <a:spcBef>
                  <a:spcPts val="0"/>
                </a:spcBef>
                <a:spcAft>
                  <a:spcPts val="0"/>
                </a:spcAft>
              </a:pPr>
              <a:t>2020-09-20</a:t>
            </a:fld>
            <a:endParaRPr lang="en-CA" b="0">
              <a:solidFill>
                <a:prstClr val="black">
                  <a:tint val="75000"/>
                </a:prstClr>
              </a:solidFill>
              <a:latin typeface="Calibri" panose="020F0502020204030204"/>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CA" b="0">
              <a:solidFill>
                <a:prstClr val="black">
                  <a:tint val="75000"/>
                </a:prstClr>
              </a:solidFill>
              <a:latin typeface="Calibri" panose="020F0502020204030204"/>
            </a:endParaRPr>
          </a:p>
        </p:txBody>
      </p:sp>
      <p:sp>
        <p:nvSpPr>
          <p:cNvPr id="6" name="Slide Number Placeholder 5"/>
          <p:cNvSpPr>
            <a:spLocks noGrp="1"/>
          </p:cNvSpPr>
          <p:nvPr>
            <p:ph type="sldNum" sz="quarter" idx="12"/>
          </p:nvPr>
        </p:nvSpPr>
        <p:spPr/>
        <p:txBody>
          <a:bodyPr/>
          <a:lstStyle/>
          <a:p>
            <a:pPr fontAlgn="auto">
              <a:spcBef>
                <a:spcPts val="0"/>
              </a:spcBef>
              <a:spcAft>
                <a:spcPts val="0"/>
              </a:spcAft>
            </a:pPr>
            <a:fld id="{4D4519F5-F514-43D9-9B3D-60B009393ACC}" type="slidenum">
              <a:rPr lang="en-CA" b="0" smtClean="0">
                <a:solidFill>
                  <a:prstClr val="black">
                    <a:tint val="75000"/>
                  </a:prstClr>
                </a:solidFill>
                <a:latin typeface="Calibri" panose="020F0502020204030204"/>
              </a:rPr>
              <a:pPr fontAlgn="auto">
                <a:spcBef>
                  <a:spcPts val="0"/>
                </a:spcBef>
                <a:spcAft>
                  <a:spcPts val="0"/>
                </a:spcAft>
              </a:pPr>
              <a:t>‹#›</a:t>
            </a:fld>
            <a:endParaRPr lang="en-CA" b="0">
              <a:solidFill>
                <a:prstClr val="black">
                  <a:tint val="75000"/>
                </a:prstClr>
              </a:solidFill>
              <a:latin typeface="Calibri" panose="020F0502020204030204"/>
            </a:endParaRPr>
          </a:p>
        </p:txBody>
      </p:sp>
    </p:spTree>
    <p:extLst>
      <p:ext uri="{BB962C8B-B14F-4D97-AF65-F5344CB8AC3E}">
        <p14:creationId xmlns:p14="http://schemas.microsoft.com/office/powerpoint/2010/main" val="10450922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Title Slide">
    <p:bg>
      <p:bgPr>
        <a:solidFill>
          <a:srgbClr val="8F001A"/>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93455" y="5370914"/>
            <a:ext cx="5191769" cy="1610623"/>
          </a:xfrm>
          <a:prstGeom prst="rect">
            <a:avLst/>
          </a:prstGeom>
        </p:spPr>
      </p:pic>
      <p:sp>
        <p:nvSpPr>
          <p:cNvPr id="10" name="Title 1"/>
          <p:cNvSpPr>
            <a:spLocks noGrp="1"/>
          </p:cNvSpPr>
          <p:nvPr>
            <p:ph type="ctrTitle" hasCustomPrompt="1"/>
          </p:nvPr>
        </p:nvSpPr>
        <p:spPr>
          <a:xfrm>
            <a:off x="1882365" y="62449"/>
            <a:ext cx="5328592" cy="733039"/>
          </a:xfrm>
        </p:spPr>
        <p:txBody>
          <a:bodyPr>
            <a:normAutofit/>
          </a:bodyPr>
          <a:lstStyle>
            <a:lvl1pPr>
              <a:defRPr lang="fr-FR" sz="1500" b="1" baseline="0" dirty="0" smtClean="0">
                <a:solidFill>
                  <a:schemeClr val="bg1"/>
                </a:solidFill>
              </a:defRPr>
            </a:lvl1pPr>
          </a:lstStyle>
          <a:p>
            <a:r>
              <a:rPr lang="en-US" dirty="0"/>
              <a:t>ADM1770 </a:t>
            </a:r>
            <a:r>
              <a:rPr lang="en-US" dirty="0" err="1"/>
              <a:t>Outils</a:t>
            </a:r>
            <a:r>
              <a:rPr lang="en-US" dirty="0"/>
              <a:t> pour </a:t>
            </a:r>
            <a:r>
              <a:rPr lang="en-US" dirty="0" err="1"/>
              <a:t>l’application</a:t>
            </a:r>
            <a:r>
              <a:rPr lang="en-US" dirty="0"/>
              <a:t> des systems </a:t>
            </a:r>
            <a:r>
              <a:rPr lang="en-US" dirty="0" err="1"/>
              <a:t>d’information</a:t>
            </a:r>
            <a:r>
              <a:rPr lang="en-US" dirty="0"/>
              <a:t> </a:t>
            </a:r>
            <a:r>
              <a:rPr lang="en-US" dirty="0" err="1"/>
              <a:t>en</a:t>
            </a:r>
            <a:r>
              <a:rPr lang="en-US" dirty="0"/>
              <a:t> </a:t>
            </a:r>
            <a:r>
              <a:rPr lang="en-US" dirty="0" err="1"/>
              <a:t>gestion</a:t>
            </a:r>
            <a:endParaRPr lang="en-CA" dirty="0"/>
          </a:p>
        </p:txBody>
      </p:sp>
      <p:sp>
        <p:nvSpPr>
          <p:cNvPr id="11" name="Subtitle 2"/>
          <p:cNvSpPr>
            <a:spLocks noGrp="1"/>
          </p:cNvSpPr>
          <p:nvPr>
            <p:ph type="subTitle" idx="1" hasCustomPrompt="1"/>
          </p:nvPr>
        </p:nvSpPr>
        <p:spPr>
          <a:xfrm>
            <a:off x="1371600" y="2552700"/>
            <a:ext cx="6400800" cy="1752600"/>
          </a:xfrm>
        </p:spPr>
        <p:txBody>
          <a:bodyPr>
            <a:noAutofit/>
          </a:bodyPr>
          <a:lstStyle>
            <a:lvl1pPr marL="0" indent="0" algn="ctr">
              <a:buNone/>
              <a:defRPr lang="en-CA" sz="2100" b="1" kern="1200" baseline="0" dirty="0">
                <a:solidFill>
                  <a:schemeClr val="bg1"/>
                </a:solidFill>
                <a:latin typeface="Arial"/>
                <a:ea typeface="+mn-ea"/>
                <a:cs typeface="Aria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z="2100" b="1" dirty="0">
                <a:solidFill>
                  <a:schemeClr val="bg1"/>
                </a:solidFill>
              </a:rPr>
              <a:t>Automne 2015</a:t>
            </a:r>
            <a:br>
              <a:rPr lang="en-US" sz="2100" b="1" dirty="0">
                <a:solidFill>
                  <a:schemeClr val="bg1"/>
                </a:solidFill>
              </a:rPr>
            </a:br>
            <a:br>
              <a:rPr lang="en-US" sz="2100" b="1" dirty="0">
                <a:solidFill>
                  <a:schemeClr val="bg1"/>
                </a:solidFill>
              </a:rPr>
            </a:br>
            <a:br>
              <a:rPr lang="en-CA" sz="1500" b="1" dirty="0">
                <a:solidFill>
                  <a:schemeClr val="bg1"/>
                </a:solidFill>
              </a:rPr>
            </a:br>
            <a:r>
              <a:rPr lang="en-US" sz="1500" b="1" dirty="0" err="1">
                <a:solidFill>
                  <a:schemeClr val="bg1"/>
                </a:solidFill>
              </a:rPr>
              <a:t>Professeure</a:t>
            </a:r>
            <a:br>
              <a:rPr lang="en-US" sz="1500" b="1" dirty="0">
                <a:solidFill>
                  <a:schemeClr val="bg1"/>
                </a:solidFill>
              </a:rPr>
            </a:br>
            <a:r>
              <a:rPr lang="en-US" sz="1500" b="1" dirty="0">
                <a:solidFill>
                  <a:schemeClr val="bg1"/>
                </a:solidFill>
              </a:rPr>
              <a:t>Muriel Mignerat, PhD</a:t>
            </a:r>
            <a:endParaRPr lang="en-CA" dirty="0"/>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8875" y="385614"/>
            <a:ext cx="1524000" cy="5676900"/>
          </a:xfrm>
          <a:prstGeom prst="rect">
            <a:avLst/>
          </a:prstGeom>
        </p:spPr>
      </p:pic>
    </p:spTree>
    <p:extLst>
      <p:ext uri="{BB962C8B-B14F-4D97-AF65-F5344CB8AC3E}">
        <p14:creationId xmlns:p14="http://schemas.microsoft.com/office/powerpoint/2010/main" val="3396963452"/>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_Title Slide">
    <p:bg>
      <p:bgPr>
        <a:solidFill>
          <a:srgbClr val="8F001A"/>
        </a:solid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1907705" y="31667"/>
            <a:ext cx="5328592" cy="733039"/>
          </a:xfrm>
        </p:spPr>
        <p:txBody>
          <a:bodyPr>
            <a:normAutofit/>
          </a:bodyPr>
          <a:lstStyle>
            <a:lvl1pPr>
              <a:defRPr sz="1500" b="1">
                <a:solidFill>
                  <a:schemeClr val="bg1"/>
                </a:solidFill>
              </a:defRPr>
            </a:lvl1pPr>
          </a:lstStyle>
          <a:p>
            <a:r>
              <a:rPr lang="en-US" dirty="0"/>
              <a:t>Click to edit Master title style</a:t>
            </a:r>
            <a:endParaRPr lang="en-CA" dirty="0"/>
          </a:p>
        </p:txBody>
      </p:sp>
      <p:sp>
        <p:nvSpPr>
          <p:cNvPr id="6" name="Rectangle 7"/>
          <p:cNvSpPr>
            <a:spLocks noChangeArrowheads="1"/>
          </p:cNvSpPr>
          <p:nvPr userDrawn="1"/>
        </p:nvSpPr>
        <p:spPr bwMode="auto">
          <a:xfrm>
            <a:off x="539553" y="2681064"/>
            <a:ext cx="3950096"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257175" indent="-257175" algn="r" fontAlgn="auto">
              <a:spcBef>
                <a:spcPct val="20000"/>
              </a:spcBef>
              <a:spcAft>
                <a:spcPts val="0"/>
              </a:spcAft>
              <a:buClr>
                <a:srgbClr val="800000"/>
              </a:buClr>
              <a:buFont typeface="Wingdings" charset="0"/>
              <a:buNone/>
            </a:pPr>
            <a:r>
              <a:rPr lang="fr-CA" sz="1050" b="0" dirty="0">
                <a:solidFill>
                  <a:prstClr val="white"/>
                </a:solidFill>
                <a:latin typeface="Arial"/>
                <a:cs typeface="Arial"/>
              </a:rPr>
              <a:t>École de gestion Telfer</a:t>
            </a:r>
          </a:p>
          <a:p>
            <a:pPr marL="257175" indent="-257175" algn="r" fontAlgn="auto">
              <a:spcBef>
                <a:spcPct val="20000"/>
              </a:spcBef>
              <a:spcAft>
                <a:spcPts val="0"/>
              </a:spcAft>
              <a:buClr>
                <a:srgbClr val="800000"/>
              </a:buClr>
              <a:buFont typeface="Wingdings" charset="0"/>
              <a:buNone/>
            </a:pPr>
            <a:r>
              <a:rPr lang="fr-CA" sz="1050" b="0" dirty="0">
                <a:solidFill>
                  <a:prstClr val="white"/>
                </a:solidFill>
                <a:latin typeface="Arial"/>
                <a:cs typeface="Arial"/>
              </a:rPr>
              <a:t>Université d’Ottawa</a:t>
            </a:r>
          </a:p>
          <a:p>
            <a:pPr marL="257175" indent="-257175" algn="r" fontAlgn="auto">
              <a:spcBef>
                <a:spcPct val="20000"/>
              </a:spcBef>
              <a:spcAft>
                <a:spcPts val="0"/>
              </a:spcAft>
              <a:buClr>
                <a:srgbClr val="800000"/>
              </a:buClr>
              <a:buFont typeface="Wingdings" charset="0"/>
              <a:buNone/>
            </a:pPr>
            <a:r>
              <a:rPr lang="fr-CA" sz="1050" b="0" dirty="0">
                <a:solidFill>
                  <a:prstClr val="white"/>
                </a:solidFill>
                <a:latin typeface="Arial"/>
                <a:cs typeface="Arial"/>
              </a:rPr>
              <a:t>55, avenue Laurier Est</a:t>
            </a:r>
          </a:p>
          <a:p>
            <a:pPr marL="257175" indent="-257175" algn="r" fontAlgn="auto">
              <a:spcBef>
                <a:spcPct val="20000"/>
              </a:spcBef>
              <a:spcAft>
                <a:spcPts val="0"/>
              </a:spcAft>
              <a:buClr>
                <a:srgbClr val="800000"/>
              </a:buClr>
              <a:buFont typeface="Wingdings" charset="0"/>
              <a:buNone/>
            </a:pPr>
            <a:r>
              <a:rPr lang="fr-CA" sz="1050" b="0" dirty="0">
                <a:solidFill>
                  <a:prstClr val="white"/>
                </a:solidFill>
                <a:latin typeface="Arial"/>
                <a:cs typeface="Arial"/>
              </a:rPr>
              <a:t>Ottawa ON  K1N 6N5</a:t>
            </a:r>
          </a:p>
          <a:p>
            <a:pPr marL="257175" indent="-257175" algn="r" fontAlgn="auto">
              <a:spcBef>
                <a:spcPct val="20000"/>
              </a:spcBef>
              <a:spcAft>
                <a:spcPts val="0"/>
              </a:spcAft>
              <a:buClr>
                <a:srgbClr val="800000"/>
              </a:buClr>
              <a:buFont typeface="Wingdings" charset="0"/>
              <a:buNone/>
            </a:pPr>
            <a:endParaRPr lang="fr-CA" sz="1050" b="0" dirty="0">
              <a:solidFill>
                <a:prstClr val="white"/>
              </a:solidFill>
              <a:latin typeface="Arial"/>
              <a:cs typeface="Arial"/>
            </a:endParaRPr>
          </a:p>
          <a:p>
            <a:pPr marL="257175" indent="-257175" algn="r" fontAlgn="auto">
              <a:spcBef>
                <a:spcPct val="20000"/>
              </a:spcBef>
              <a:spcAft>
                <a:spcPts val="0"/>
              </a:spcAft>
              <a:buClr>
                <a:srgbClr val="800000"/>
              </a:buClr>
              <a:buFont typeface="Wingdings" charset="0"/>
              <a:buNone/>
            </a:pPr>
            <a:r>
              <a:rPr lang="fr-CA" sz="1050" b="0" dirty="0">
                <a:solidFill>
                  <a:prstClr val="white"/>
                </a:solidFill>
                <a:latin typeface="Arial"/>
                <a:cs typeface="Arial"/>
              </a:rPr>
              <a:t>Tél. : 613-562-5731</a:t>
            </a:r>
          </a:p>
          <a:p>
            <a:pPr marL="257175" indent="-257175" algn="r" fontAlgn="auto">
              <a:spcBef>
                <a:spcPct val="20000"/>
              </a:spcBef>
              <a:spcAft>
                <a:spcPts val="0"/>
              </a:spcAft>
              <a:buClr>
                <a:srgbClr val="800000"/>
              </a:buClr>
              <a:buFont typeface="Wingdings" charset="0"/>
              <a:buNone/>
            </a:pPr>
            <a:r>
              <a:rPr lang="fr-CA" sz="1050" b="0" dirty="0" err="1">
                <a:solidFill>
                  <a:prstClr val="white"/>
                </a:solidFill>
                <a:latin typeface="Arial"/>
                <a:cs typeface="Arial"/>
              </a:rPr>
              <a:t>Télec</a:t>
            </a:r>
            <a:r>
              <a:rPr lang="fr-CA" sz="1050" b="0" dirty="0">
                <a:solidFill>
                  <a:prstClr val="white"/>
                </a:solidFill>
                <a:latin typeface="Arial"/>
                <a:cs typeface="Arial"/>
              </a:rPr>
              <a:t>. : 613-562-5164</a:t>
            </a:r>
          </a:p>
          <a:p>
            <a:pPr marL="257175" indent="-257175" algn="r" fontAlgn="auto">
              <a:spcBef>
                <a:spcPct val="20000"/>
              </a:spcBef>
              <a:spcAft>
                <a:spcPts val="0"/>
              </a:spcAft>
              <a:buClr>
                <a:srgbClr val="800000"/>
              </a:buClr>
              <a:buFont typeface="Wingdings" charset="0"/>
              <a:buNone/>
            </a:pPr>
            <a:endParaRPr lang="en-US" sz="1050" b="0" dirty="0">
              <a:solidFill>
                <a:prstClr val="black"/>
              </a:solidFill>
              <a:latin typeface="Arial"/>
              <a:cs typeface="Arial"/>
            </a:endParaRPr>
          </a:p>
        </p:txBody>
      </p:sp>
      <p:sp>
        <p:nvSpPr>
          <p:cNvPr id="7" name="Rectangle 8"/>
          <p:cNvSpPr>
            <a:spLocks noChangeArrowheads="1"/>
          </p:cNvSpPr>
          <p:nvPr userDrawn="1"/>
        </p:nvSpPr>
        <p:spPr bwMode="auto">
          <a:xfrm>
            <a:off x="4642048" y="2681064"/>
            <a:ext cx="3962400" cy="312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257175" indent="-257175" fontAlgn="auto">
              <a:spcBef>
                <a:spcPct val="20000"/>
              </a:spcBef>
              <a:spcAft>
                <a:spcPts val="0"/>
              </a:spcAft>
              <a:buClr>
                <a:srgbClr val="800000"/>
              </a:buClr>
              <a:buFont typeface="Wingdings" charset="0"/>
              <a:buNone/>
            </a:pPr>
            <a:r>
              <a:rPr lang="en-US" sz="1050" b="0" dirty="0" err="1">
                <a:solidFill>
                  <a:prstClr val="white"/>
                </a:solidFill>
                <a:latin typeface="Arial"/>
                <a:cs typeface="Arial"/>
              </a:rPr>
              <a:t>Telfer</a:t>
            </a:r>
            <a:r>
              <a:rPr lang="en-US" sz="1050" b="0" dirty="0">
                <a:solidFill>
                  <a:prstClr val="white"/>
                </a:solidFill>
                <a:latin typeface="Arial"/>
                <a:cs typeface="Arial"/>
              </a:rPr>
              <a:t> School of Management</a:t>
            </a:r>
          </a:p>
          <a:p>
            <a:pPr marL="257175" indent="-257175" fontAlgn="auto">
              <a:spcBef>
                <a:spcPct val="20000"/>
              </a:spcBef>
              <a:spcAft>
                <a:spcPts val="0"/>
              </a:spcAft>
              <a:buClr>
                <a:srgbClr val="800000"/>
              </a:buClr>
              <a:buFont typeface="Wingdings" charset="0"/>
              <a:buNone/>
            </a:pPr>
            <a:r>
              <a:rPr lang="en-US" sz="1050" b="0" dirty="0">
                <a:solidFill>
                  <a:prstClr val="white"/>
                </a:solidFill>
                <a:latin typeface="Arial"/>
                <a:cs typeface="Arial"/>
              </a:rPr>
              <a:t>University of Ottawa</a:t>
            </a:r>
          </a:p>
          <a:p>
            <a:pPr marL="257175" indent="-257175" fontAlgn="auto">
              <a:spcBef>
                <a:spcPct val="20000"/>
              </a:spcBef>
              <a:spcAft>
                <a:spcPts val="0"/>
              </a:spcAft>
              <a:buClr>
                <a:srgbClr val="800000"/>
              </a:buClr>
              <a:buFont typeface="Wingdings" charset="0"/>
              <a:buNone/>
            </a:pPr>
            <a:r>
              <a:rPr lang="en-US" sz="1050" b="0" dirty="0">
                <a:solidFill>
                  <a:prstClr val="white"/>
                </a:solidFill>
                <a:latin typeface="Arial"/>
                <a:cs typeface="Arial"/>
              </a:rPr>
              <a:t>55 Laurier Avenue East</a:t>
            </a:r>
          </a:p>
          <a:p>
            <a:pPr marL="257175" indent="-257175" fontAlgn="auto">
              <a:spcBef>
                <a:spcPct val="20000"/>
              </a:spcBef>
              <a:spcAft>
                <a:spcPts val="0"/>
              </a:spcAft>
              <a:buClr>
                <a:srgbClr val="800000"/>
              </a:buClr>
              <a:buFont typeface="Wingdings" charset="0"/>
              <a:buNone/>
            </a:pPr>
            <a:r>
              <a:rPr lang="en-US" sz="1050" b="0" dirty="0">
                <a:solidFill>
                  <a:prstClr val="white"/>
                </a:solidFill>
                <a:latin typeface="Arial"/>
                <a:cs typeface="Arial"/>
              </a:rPr>
              <a:t>Ottawa ON  K1N 6N5 </a:t>
            </a:r>
          </a:p>
          <a:p>
            <a:pPr marL="257175" indent="-257175" fontAlgn="auto">
              <a:spcBef>
                <a:spcPct val="20000"/>
              </a:spcBef>
              <a:spcAft>
                <a:spcPts val="0"/>
              </a:spcAft>
              <a:buClr>
                <a:srgbClr val="800000"/>
              </a:buClr>
              <a:buFont typeface="Wingdings" charset="0"/>
              <a:buNone/>
            </a:pPr>
            <a:endParaRPr lang="fr-CA" sz="1050" b="0" dirty="0">
              <a:solidFill>
                <a:prstClr val="white"/>
              </a:solidFill>
              <a:latin typeface="Arial"/>
              <a:cs typeface="Arial"/>
            </a:endParaRPr>
          </a:p>
          <a:p>
            <a:pPr marL="257175" indent="-257175" fontAlgn="auto">
              <a:spcBef>
                <a:spcPct val="20000"/>
              </a:spcBef>
              <a:spcAft>
                <a:spcPts val="0"/>
              </a:spcAft>
              <a:buClr>
                <a:srgbClr val="800000"/>
              </a:buClr>
              <a:buFont typeface="Wingdings" charset="0"/>
              <a:buNone/>
            </a:pPr>
            <a:r>
              <a:rPr lang="fr-CA" sz="1050" b="0" dirty="0">
                <a:solidFill>
                  <a:prstClr val="white"/>
                </a:solidFill>
                <a:latin typeface="Arial"/>
                <a:cs typeface="Arial"/>
              </a:rPr>
              <a:t>Tel.: 613-562-5731</a:t>
            </a:r>
          </a:p>
          <a:p>
            <a:pPr marL="257175" indent="-257175" fontAlgn="auto">
              <a:spcBef>
                <a:spcPct val="20000"/>
              </a:spcBef>
              <a:spcAft>
                <a:spcPts val="0"/>
              </a:spcAft>
              <a:buClr>
                <a:srgbClr val="800000"/>
              </a:buClr>
              <a:buFont typeface="Wingdings" charset="0"/>
              <a:buNone/>
            </a:pPr>
            <a:r>
              <a:rPr lang="fr-CA" sz="1050" b="0" dirty="0">
                <a:solidFill>
                  <a:prstClr val="white"/>
                </a:solidFill>
                <a:latin typeface="Arial"/>
                <a:cs typeface="Arial"/>
              </a:rPr>
              <a:t>Fax: 613-562-5164</a:t>
            </a:r>
          </a:p>
          <a:p>
            <a:pPr marL="257175" indent="-257175" fontAlgn="auto">
              <a:spcBef>
                <a:spcPct val="20000"/>
              </a:spcBef>
              <a:spcAft>
                <a:spcPts val="0"/>
              </a:spcAft>
              <a:buClr>
                <a:srgbClr val="800000"/>
              </a:buClr>
              <a:buFont typeface="Wingdings" charset="0"/>
              <a:buNone/>
            </a:pPr>
            <a:endParaRPr lang="en-US" sz="1050" b="0" dirty="0">
              <a:solidFill>
                <a:prstClr val="black"/>
              </a:solidFill>
              <a:latin typeface="Arial"/>
              <a:cs typeface="Arial"/>
            </a:endParaRPr>
          </a:p>
        </p:txBody>
      </p:sp>
      <p:sp>
        <p:nvSpPr>
          <p:cNvPr id="13" name="Text Box 10"/>
          <p:cNvSpPr txBox="1">
            <a:spLocks noChangeArrowheads="1"/>
          </p:cNvSpPr>
          <p:nvPr userDrawn="1"/>
        </p:nvSpPr>
        <p:spPr bwMode="auto">
          <a:xfrm>
            <a:off x="0" y="4841305"/>
            <a:ext cx="9144000"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fontAlgn="auto">
              <a:spcBef>
                <a:spcPts val="0"/>
              </a:spcBef>
              <a:spcAft>
                <a:spcPts val="0"/>
              </a:spcAft>
            </a:pPr>
            <a:r>
              <a:rPr lang="fr-CA" sz="1050" b="0" dirty="0" err="1">
                <a:solidFill>
                  <a:prstClr val="white"/>
                </a:solidFill>
                <a:latin typeface="Arial"/>
                <a:cs typeface="Arial"/>
              </a:rPr>
              <a:t>telfer.uOttawa.ca</a:t>
            </a:r>
            <a:endParaRPr lang="en-US" sz="1050" b="0" dirty="0">
              <a:solidFill>
                <a:prstClr val="white"/>
              </a:solidFill>
              <a:latin typeface="Arial"/>
              <a:cs typeface="Arial"/>
            </a:endParaRP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7166173" y="385614"/>
            <a:ext cx="1524000" cy="5676900"/>
          </a:xfrm>
          <a:prstGeom prst="rect">
            <a:avLst/>
          </a:prstGeom>
        </p:spPr>
      </p:pic>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33636" y="385614"/>
            <a:ext cx="1524000" cy="5676900"/>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93455" y="5370914"/>
            <a:ext cx="5191769" cy="1610623"/>
          </a:xfrm>
          <a:prstGeom prst="rect">
            <a:avLst/>
          </a:prstGeom>
        </p:spPr>
      </p:pic>
    </p:spTree>
    <p:extLst>
      <p:ext uri="{BB962C8B-B14F-4D97-AF65-F5344CB8AC3E}">
        <p14:creationId xmlns:p14="http://schemas.microsoft.com/office/powerpoint/2010/main" val="159212512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4.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6072D5-68CE-C349-A22D-3CCEDC359015}" type="datetime1">
              <a:rPr lang="fr-CA" smtClean="0"/>
              <a:t>2020-09-20</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Tree>
    <p:extLst>
      <p:ext uri="{BB962C8B-B14F-4D97-AF65-F5344CB8AC3E}">
        <p14:creationId xmlns:p14="http://schemas.microsoft.com/office/powerpoint/2010/main" val="211908826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Lst>
  <p:hf hdr="0" ftr="0" dt="0"/>
  <p:txStyles>
    <p:titleStyle>
      <a:lvl1pPr algn="ctr" defTabSz="914400" rtl="0" eaLnBrk="1" latinLnBrk="0" hangingPunct="1">
        <a:spcBef>
          <a:spcPct val="0"/>
        </a:spcBef>
        <a:buNone/>
        <a:defRPr sz="4400" kern="1200">
          <a:solidFill>
            <a:schemeClr val="tx1"/>
          </a:solidFill>
          <a:latin typeface="Arial"/>
          <a:ea typeface="+mj-ea"/>
          <a:cs typeface="Arial"/>
        </a:defRPr>
      </a:lvl1pPr>
    </p:titleStyle>
    <p:bodyStyle>
      <a:lvl1pPr marL="342900" indent="-342900" algn="l" defTabSz="914400" rtl="0" eaLnBrk="1" latinLnBrk="0" hangingPunct="1">
        <a:spcBef>
          <a:spcPct val="20000"/>
        </a:spcBef>
        <a:buClrTx/>
        <a:buFont typeface="Arial"/>
        <a:buChar char="•"/>
        <a:defRPr sz="3200" kern="1200">
          <a:solidFill>
            <a:schemeClr val="tx1"/>
          </a:solidFill>
          <a:latin typeface="Arial"/>
          <a:ea typeface="+mn-ea"/>
          <a:cs typeface="Arial"/>
        </a:defRPr>
      </a:lvl1pPr>
      <a:lvl2pPr marL="742950" indent="-285750" algn="l" defTabSz="914400" rtl="0" eaLnBrk="1" latinLnBrk="0" hangingPunct="1">
        <a:spcBef>
          <a:spcPct val="20000"/>
        </a:spcBef>
        <a:buClrTx/>
        <a:buFont typeface="Arial"/>
        <a:buChar char="•"/>
        <a:defRPr sz="2800" kern="1200">
          <a:solidFill>
            <a:schemeClr val="tx1"/>
          </a:solidFill>
          <a:latin typeface="Arial"/>
          <a:ea typeface="+mn-ea"/>
          <a:cs typeface="Arial"/>
        </a:defRPr>
      </a:lvl2pPr>
      <a:lvl3pPr marL="1257300" indent="-342900" algn="l" defTabSz="914400" rtl="0" eaLnBrk="1" latinLnBrk="0" hangingPunct="1">
        <a:spcBef>
          <a:spcPct val="20000"/>
        </a:spcBef>
        <a:buClrTx/>
        <a:buFont typeface="Arial"/>
        <a:buChar char="•"/>
        <a:defRPr sz="2400" kern="1200">
          <a:solidFill>
            <a:schemeClr val="tx1"/>
          </a:solidFill>
          <a:latin typeface="Arial"/>
          <a:ea typeface="+mn-ea"/>
          <a:cs typeface="Arial"/>
        </a:defRPr>
      </a:lvl3pPr>
      <a:lvl4pPr marL="1714500" indent="-342900" algn="l" defTabSz="914400" rtl="0" eaLnBrk="1" latinLnBrk="0" hangingPunct="1">
        <a:spcBef>
          <a:spcPct val="20000"/>
        </a:spcBef>
        <a:buClrTx/>
        <a:buFont typeface="Arial"/>
        <a:buChar char="•"/>
        <a:defRPr sz="2000" kern="1200">
          <a:solidFill>
            <a:schemeClr val="tx1"/>
          </a:solidFill>
          <a:latin typeface="Arial"/>
          <a:ea typeface="+mn-ea"/>
          <a:cs typeface="Arial"/>
        </a:defRPr>
      </a:lvl4pPr>
      <a:lvl5pPr marL="2057400" indent="-228600" algn="l" defTabSz="914400" rtl="0" eaLnBrk="1" latinLnBrk="0" hangingPunct="1">
        <a:spcBef>
          <a:spcPct val="20000"/>
        </a:spcBef>
        <a:buClrTx/>
        <a:buFont typeface="Arial"/>
        <a:buChar char="•"/>
        <a:defRPr sz="200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6072D5-68CE-C349-A22D-3CCEDC359015}" type="datetime1">
              <a:rPr lang="fr-CA" smtClean="0"/>
              <a:t>2020-09-20</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Tree>
    <p:extLst>
      <p:ext uri="{BB962C8B-B14F-4D97-AF65-F5344CB8AC3E}">
        <p14:creationId xmlns:p14="http://schemas.microsoft.com/office/powerpoint/2010/main" val="121662329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Lst>
  <p:hf hdr="0" ftr="0" dt="0"/>
  <p:txStyles>
    <p:titleStyle>
      <a:lvl1pPr algn="ctr" defTabSz="914400" rtl="0" eaLnBrk="1" latinLnBrk="0" hangingPunct="1">
        <a:spcBef>
          <a:spcPct val="0"/>
        </a:spcBef>
        <a:buNone/>
        <a:defRPr sz="4400" kern="1200">
          <a:solidFill>
            <a:schemeClr val="tx1"/>
          </a:solidFill>
          <a:latin typeface="Arial"/>
          <a:ea typeface="+mj-ea"/>
          <a:cs typeface="Arial"/>
        </a:defRPr>
      </a:lvl1pPr>
    </p:titleStyle>
    <p:bodyStyle>
      <a:lvl1pPr marL="342900" indent="-342900" algn="l" defTabSz="914400" rtl="0" eaLnBrk="1" latinLnBrk="0" hangingPunct="1">
        <a:spcBef>
          <a:spcPct val="20000"/>
        </a:spcBef>
        <a:buClrTx/>
        <a:buFont typeface="Arial"/>
        <a:buChar char="•"/>
        <a:defRPr sz="3200" kern="1200">
          <a:solidFill>
            <a:schemeClr val="tx1"/>
          </a:solidFill>
          <a:latin typeface="Arial"/>
          <a:ea typeface="+mn-ea"/>
          <a:cs typeface="Arial"/>
        </a:defRPr>
      </a:lvl1pPr>
      <a:lvl2pPr marL="742950" indent="-285750" algn="l" defTabSz="914400" rtl="0" eaLnBrk="1" latinLnBrk="0" hangingPunct="1">
        <a:spcBef>
          <a:spcPct val="20000"/>
        </a:spcBef>
        <a:buClrTx/>
        <a:buFont typeface="Arial"/>
        <a:buChar char="•"/>
        <a:defRPr sz="2800" kern="1200">
          <a:solidFill>
            <a:schemeClr val="tx1"/>
          </a:solidFill>
          <a:latin typeface="Arial"/>
          <a:ea typeface="+mn-ea"/>
          <a:cs typeface="Arial"/>
        </a:defRPr>
      </a:lvl2pPr>
      <a:lvl3pPr marL="1257300" indent="-342900" algn="l" defTabSz="914400" rtl="0" eaLnBrk="1" latinLnBrk="0" hangingPunct="1">
        <a:spcBef>
          <a:spcPct val="20000"/>
        </a:spcBef>
        <a:buClrTx/>
        <a:buFont typeface="Arial"/>
        <a:buChar char="•"/>
        <a:defRPr sz="2400" kern="1200">
          <a:solidFill>
            <a:schemeClr val="tx1"/>
          </a:solidFill>
          <a:latin typeface="Arial"/>
          <a:ea typeface="+mn-ea"/>
          <a:cs typeface="Arial"/>
        </a:defRPr>
      </a:lvl3pPr>
      <a:lvl4pPr marL="1714500" indent="-342900" algn="l" defTabSz="914400" rtl="0" eaLnBrk="1" latinLnBrk="0" hangingPunct="1">
        <a:spcBef>
          <a:spcPct val="20000"/>
        </a:spcBef>
        <a:buClrTx/>
        <a:buFont typeface="Arial"/>
        <a:buChar char="•"/>
        <a:defRPr sz="2000" kern="1200">
          <a:solidFill>
            <a:schemeClr val="tx1"/>
          </a:solidFill>
          <a:latin typeface="Arial"/>
          <a:ea typeface="+mn-ea"/>
          <a:cs typeface="Arial"/>
        </a:defRPr>
      </a:lvl4pPr>
      <a:lvl5pPr marL="2057400" indent="-228600" algn="l" defTabSz="914400" rtl="0" eaLnBrk="1" latinLnBrk="0" hangingPunct="1">
        <a:spcBef>
          <a:spcPct val="20000"/>
        </a:spcBef>
        <a:buClrTx/>
        <a:buFont typeface="Arial"/>
        <a:buChar char="•"/>
        <a:defRPr sz="200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C36072D5-68CE-C349-A22D-3CCEDC359015}" type="datetime1">
              <a:rPr lang="fr-CA" b="0" smtClean="0">
                <a:solidFill>
                  <a:prstClr val="black">
                    <a:tint val="75000"/>
                  </a:prstClr>
                </a:solidFill>
                <a:latin typeface="Verdana"/>
              </a:rPr>
              <a:pPr fontAlgn="auto">
                <a:spcBef>
                  <a:spcPts val="0"/>
                </a:spcBef>
                <a:spcAft>
                  <a:spcPts val="0"/>
                </a:spcAft>
              </a:pPr>
              <a:t>2020-09-20</a:t>
            </a:fld>
            <a:endParaRPr lang="en-CA" b="0" dirty="0">
              <a:solidFill>
                <a:prstClr val="black">
                  <a:tint val="75000"/>
                </a:prstClr>
              </a:solidFill>
              <a:latin typeface="Verdan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CA" b="0" dirty="0">
              <a:solidFill>
                <a:prstClr val="black">
                  <a:tint val="75000"/>
                </a:prstClr>
              </a:solidFill>
              <a:latin typeface="Verdana"/>
            </a:endParaRPr>
          </a:p>
        </p:txBody>
      </p:sp>
    </p:spTree>
    <p:extLst>
      <p:ext uri="{BB962C8B-B14F-4D97-AF65-F5344CB8AC3E}">
        <p14:creationId xmlns:p14="http://schemas.microsoft.com/office/powerpoint/2010/main" val="345328535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Lst>
  <p:hf hdr="0" ftr="0" dt="0"/>
  <p:txStyles>
    <p:titleStyle>
      <a:lvl1pPr algn="ctr" defTabSz="914400" rtl="0" eaLnBrk="1" latinLnBrk="0" hangingPunct="1">
        <a:spcBef>
          <a:spcPct val="0"/>
        </a:spcBef>
        <a:buNone/>
        <a:defRPr sz="4400" kern="1200">
          <a:solidFill>
            <a:schemeClr val="tx1"/>
          </a:solidFill>
          <a:latin typeface="Arial"/>
          <a:ea typeface="+mj-ea"/>
          <a:cs typeface="Arial"/>
        </a:defRPr>
      </a:lvl1pPr>
    </p:titleStyle>
    <p:bodyStyle>
      <a:lvl1pPr marL="342900" indent="-342900" algn="l" defTabSz="914400" rtl="0" eaLnBrk="1" latinLnBrk="0" hangingPunct="1">
        <a:spcBef>
          <a:spcPct val="20000"/>
        </a:spcBef>
        <a:buClrTx/>
        <a:buFont typeface="Arial"/>
        <a:buChar char="•"/>
        <a:defRPr sz="3200" kern="1200">
          <a:solidFill>
            <a:schemeClr val="tx1"/>
          </a:solidFill>
          <a:latin typeface="Arial"/>
          <a:ea typeface="+mn-ea"/>
          <a:cs typeface="Arial"/>
        </a:defRPr>
      </a:lvl1pPr>
      <a:lvl2pPr marL="742950" indent="-285750" algn="l" defTabSz="914400" rtl="0" eaLnBrk="1" latinLnBrk="0" hangingPunct="1">
        <a:spcBef>
          <a:spcPct val="20000"/>
        </a:spcBef>
        <a:buClrTx/>
        <a:buFont typeface="Arial"/>
        <a:buChar char="•"/>
        <a:defRPr sz="2800" kern="1200">
          <a:solidFill>
            <a:schemeClr val="tx1"/>
          </a:solidFill>
          <a:latin typeface="Arial"/>
          <a:ea typeface="+mn-ea"/>
          <a:cs typeface="Arial"/>
        </a:defRPr>
      </a:lvl2pPr>
      <a:lvl3pPr marL="1257300" indent="-342900" algn="l" defTabSz="914400" rtl="0" eaLnBrk="1" latinLnBrk="0" hangingPunct="1">
        <a:spcBef>
          <a:spcPct val="20000"/>
        </a:spcBef>
        <a:buClrTx/>
        <a:buFont typeface="Arial"/>
        <a:buChar char="•"/>
        <a:defRPr sz="2400" kern="1200">
          <a:solidFill>
            <a:schemeClr val="tx1"/>
          </a:solidFill>
          <a:latin typeface="Arial"/>
          <a:ea typeface="+mn-ea"/>
          <a:cs typeface="Arial"/>
        </a:defRPr>
      </a:lvl3pPr>
      <a:lvl4pPr marL="1714500" indent="-342900" algn="l" defTabSz="914400" rtl="0" eaLnBrk="1" latinLnBrk="0" hangingPunct="1">
        <a:spcBef>
          <a:spcPct val="20000"/>
        </a:spcBef>
        <a:buClrTx/>
        <a:buFont typeface="Arial"/>
        <a:buChar char="•"/>
        <a:defRPr sz="2000" kern="1200">
          <a:solidFill>
            <a:schemeClr val="tx1"/>
          </a:solidFill>
          <a:latin typeface="Arial"/>
          <a:ea typeface="+mn-ea"/>
          <a:cs typeface="Arial"/>
        </a:defRPr>
      </a:lvl4pPr>
      <a:lvl5pPr marL="2057400" indent="-228600" algn="l" defTabSz="914400" rtl="0" eaLnBrk="1" latinLnBrk="0" hangingPunct="1">
        <a:spcBef>
          <a:spcPct val="20000"/>
        </a:spcBef>
        <a:buClrTx/>
        <a:buFont typeface="Arial"/>
        <a:buChar char="•"/>
        <a:defRPr sz="200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9/20/2020</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1085564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687" r:id="rId17"/>
    <p:sldLayoutId id="2147483688"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hyperlink" Target="http://www.newswire.ca/en/releases/archive/December2007/04/c7394.html" TargetMode="External"/><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ctrTitle"/>
          </p:nvPr>
        </p:nvSpPr>
        <p:spPr>
          <a:xfrm>
            <a:off x="681211" y="2239898"/>
            <a:ext cx="6862590" cy="1646302"/>
          </a:xfrm>
        </p:spPr>
        <p:txBody>
          <a:bodyPr>
            <a:noAutofit/>
          </a:bodyPr>
          <a:lstStyle/>
          <a:p>
            <a:pPr algn="ctr"/>
            <a:br>
              <a:rPr lang="fr-FR" sz="1800" dirty="0"/>
            </a:br>
            <a:br>
              <a:rPr lang="fr-FR" sz="1800" dirty="0"/>
            </a:br>
            <a:br>
              <a:rPr lang="fr-FR" sz="1800" dirty="0"/>
            </a:br>
            <a:r>
              <a:rPr lang="fr-FR" sz="2400" b="1" dirty="0">
                <a:solidFill>
                  <a:schemeClr val="tx1"/>
                </a:solidFill>
              </a:rPr>
              <a:t>ADM1770 </a:t>
            </a:r>
            <a:br>
              <a:rPr lang="fr-FR" sz="1800" dirty="0"/>
            </a:br>
            <a:r>
              <a:rPr lang="fr-FR" sz="2400" b="1" dirty="0">
                <a:solidFill>
                  <a:schemeClr val="tx1"/>
                </a:solidFill>
              </a:rPr>
              <a:t>Outils pour l'application des TI en gestion</a:t>
            </a:r>
            <a:br>
              <a:rPr lang="fr-FR" sz="2000" b="1" dirty="0"/>
            </a:br>
            <a:br>
              <a:rPr lang="fr-FR" sz="2000" b="1" dirty="0"/>
            </a:br>
            <a:br>
              <a:rPr lang="fr-FR" sz="2000" b="1" dirty="0"/>
            </a:br>
            <a:r>
              <a:rPr lang="fr-FR" sz="3200" b="1" dirty="0"/>
              <a:t>Semaine 2:</a:t>
            </a:r>
            <a:br>
              <a:rPr lang="fr-FR" sz="3200" b="1" dirty="0"/>
            </a:br>
            <a:r>
              <a:rPr lang="fr-FR" sz="3200" b="1" dirty="0"/>
              <a:t>L’organisation numérique et les TI</a:t>
            </a:r>
          </a:p>
        </p:txBody>
      </p:sp>
      <p:sp>
        <p:nvSpPr>
          <p:cNvPr id="7" name="Sous-titre 6"/>
          <p:cNvSpPr>
            <a:spLocks noGrp="1"/>
          </p:cNvSpPr>
          <p:nvPr>
            <p:ph type="subTitle" idx="1"/>
          </p:nvPr>
        </p:nvSpPr>
        <p:spPr>
          <a:xfrm>
            <a:off x="681210" y="4419600"/>
            <a:ext cx="6481590" cy="1561542"/>
          </a:xfrm>
        </p:spPr>
        <p:txBody>
          <a:bodyPr>
            <a:normAutofit fontScale="77500" lnSpcReduction="20000"/>
          </a:bodyPr>
          <a:lstStyle/>
          <a:p>
            <a:pPr algn="l"/>
            <a:br>
              <a:rPr lang="en-US" sz="2700" dirty="0">
                <a:solidFill>
                  <a:srgbClr val="892034"/>
                </a:solidFill>
              </a:rPr>
            </a:br>
            <a:r>
              <a:rPr lang="en-US" sz="3400" b="1" dirty="0" err="1">
                <a:solidFill>
                  <a:schemeClr val="tx1"/>
                </a:solidFill>
                <a:latin typeface="+mj-lt"/>
                <a:ea typeface="+mj-ea"/>
                <a:cs typeface="+mj-cs"/>
              </a:rPr>
              <a:t>Automne</a:t>
            </a:r>
            <a:r>
              <a:rPr lang="en-US" sz="3400" b="1" dirty="0">
                <a:solidFill>
                  <a:schemeClr val="tx1"/>
                </a:solidFill>
                <a:latin typeface="+mj-lt"/>
                <a:ea typeface="+mj-ea"/>
                <a:cs typeface="+mj-cs"/>
              </a:rPr>
              <a:t> 2020</a:t>
            </a:r>
            <a:br>
              <a:rPr lang="en-US" sz="3400" b="1" dirty="0">
                <a:solidFill>
                  <a:schemeClr val="tx1"/>
                </a:solidFill>
                <a:latin typeface="+mj-lt"/>
                <a:ea typeface="+mj-ea"/>
                <a:cs typeface="+mj-cs"/>
              </a:rPr>
            </a:br>
            <a:endParaRPr lang="en-US" sz="3400" b="1" dirty="0">
              <a:solidFill>
                <a:schemeClr val="tx1"/>
              </a:solidFill>
              <a:latin typeface="+mj-lt"/>
              <a:ea typeface="+mj-ea"/>
              <a:cs typeface="+mj-cs"/>
            </a:endParaRPr>
          </a:p>
          <a:p>
            <a:pPr algn="l"/>
            <a:r>
              <a:rPr lang="en-US" sz="3400" b="1" dirty="0">
                <a:solidFill>
                  <a:schemeClr val="tx1"/>
                </a:solidFill>
                <a:latin typeface="+mj-lt"/>
                <a:ea typeface="+mj-ea"/>
                <a:cs typeface="+mj-cs"/>
              </a:rPr>
              <a:t>Professeur: Abdou Ait-Hammou</a:t>
            </a:r>
            <a:r>
              <a:rPr lang="en-US" sz="2600" b="1" dirty="0">
                <a:solidFill>
                  <a:schemeClr val="tx1"/>
                </a:solidFill>
                <a:latin typeface="+mj-lt"/>
                <a:ea typeface="+mj-ea"/>
                <a:cs typeface="+mj-cs"/>
              </a:rPr>
              <a:t>, MSc, MoP</a:t>
            </a:r>
            <a:endParaRPr lang="fr-FR" sz="3400" b="1"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84C9BF6-D048-40E7-999B-3CCDB3A8C184}"/>
              </a:ext>
            </a:extLst>
          </p:cNvPr>
          <p:cNvPicPr>
            <a:picLocks noChangeAspect="1"/>
          </p:cNvPicPr>
          <p:nvPr/>
        </p:nvPicPr>
        <p:blipFill>
          <a:blip r:embed="rId2"/>
          <a:stretch>
            <a:fillRect/>
          </a:stretch>
        </p:blipFill>
        <p:spPr>
          <a:xfrm>
            <a:off x="1752600" y="76200"/>
            <a:ext cx="1981200" cy="685800"/>
          </a:xfrm>
          <a:prstGeom prst="rect">
            <a:avLst/>
          </a:prstGeom>
        </p:spPr>
      </p:pic>
    </p:spTree>
    <p:extLst>
      <p:ext uri="{BB962C8B-B14F-4D97-AF65-F5344CB8AC3E}">
        <p14:creationId xmlns:p14="http://schemas.microsoft.com/office/powerpoint/2010/main" val="2185333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800" y="76200"/>
            <a:ext cx="8229600" cy="1143000"/>
          </a:xfrm>
        </p:spPr>
        <p:txBody>
          <a:bodyPr vert="horz" lIns="91440" tIns="45720" rIns="91440" bIns="45720" rtlCol="0" anchor="t">
            <a:normAutofit/>
          </a:bodyPr>
          <a:lstStyle/>
          <a:p>
            <a:r>
              <a:rPr lang="en-CA" sz="2600" b="1" dirty="0" err="1">
                <a:solidFill>
                  <a:srgbClr val="800000"/>
                </a:solidFill>
              </a:rPr>
              <a:t>Équipes</a:t>
            </a:r>
            <a:r>
              <a:rPr lang="en-CA" sz="2600" b="1" dirty="0">
                <a:solidFill>
                  <a:srgbClr val="800000"/>
                </a:solidFill>
              </a:rPr>
              <a:t> pour le Wiki et le </a:t>
            </a:r>
            <a:r>
              <a:rPr lang="en-CA" sz="2600" b="1" dirty="0" err="1">
                <a:solidFill>
                  <a:srgbClr val="800000"/>
                </a:solidFill>
              </a:rPr>
              <a:t>cas</a:t>
            </a:r>
            <a:endParaRPr lang="en-US" sz="2600" b="1" dirty="0">
              <a:solidFill>
                <a:srgbClr val="800000"/>
              </a:solidFill>
            </a:endParaRPr>
          </a:p>
        </p:txBody>
      </p:sp>
      <p:sp>
        <p:nvSpPr>
          <p:cNvPr id="3" name="Content Placeholder 2"/>
          <p:cNvSpPr>
            <a:spLocks noGrp="1"/>
          </p:cNvSpPr>
          <p:nvPr>
            <p:ph idx="1"/>
          </p:nvPr>
        </p:nvSpPr>
        <p:spPr>
          <a:xfrm>
            <a:off x="152400" y="1066800"/>
            <a:ext cx="8839200" cy="4038600"/>
          </a:xfrm>
        </p:spPr>
        <p:txBody>
          <a:bodyPr>
            <a:normAutofit lnSpcReduction="10000"/>
          </a:bodyPr>
          <a:lstStyle/>
          <a:p>
            <a:pPr>
              <a:buFont typeface="Wingdings" panose="05000000000000000000" pitchFamily="2" charset="2"/>
              <a:buChar char="§"/>
            </a:pPr>
            <a:r>
              <a:rPr lang="fr-FR" sz="2000" dirty="0"/>
              <a:t>Formez votre équipe (</a:t>
            </a:r>
            <a:r>
              <a:rPr lang="fr-FR" sz="2000" b="1" dirty="0"/>
              <a:t>5 personnes par équipe</a:t>
            </a:r>
            <a:r>
              <a:rPr lang="fr-FR" sz="2000" dirty="0"/>
              <a:t>). </a:t>
            </a:r>
          </a:p>
          <a:p>
            <a:pPr>
              <a:buFont typeface="Wingdings" panose="05000000000000000000" pitchFamily="2" charset="2"/>
              <a:buChar char="§"/>
            </a:pPr>
            <a:endParaRPr lang="fr-FR" sz="2000" dirty="0"/>
          </a:p>
          <a:p>
            <a:pPr>
              <a:buFont typeface="Wingdings" panose="05000000000000000000" pitchFamily="2" charset="2"/>
              <a:buChar char="§"/>
            </a:pPr>
            <a:r>
              <a:rPr lang="fr-FR" sz="2000" dirty="0"/>
              <a:t>Les équipes doivent être formées sur le campus virtuel.</a:t>
            </a:r>
          </a:p>
          <a:p>
            <a:pPr>
              <a:buFont typeface="Wingdings" panose="05000000000000000000" pitchFamily="2" charset="2"/>
              <a:buChar char="§"/>
            </a:pPr>
            <a:endParaRPr lang="fr-FR" sz="2000" dirty="0"/>
          </a:p>
          <a:p>
            <a:pPr>
              <a:buFont typeface="Wingdings" panose="05000000000000000000" pitchFamily="2" charset="2"/>
              <a:buChar char="§"/>
            </a:pPr>
            <a:r>
              <a:rPr lang="fr-FR" sz="2000" dirty="0"/>
              <a:t>Le </a:t>
            </a:r>
            <a:r>
              <a:rPr lang="fr-FR" sz="2000" b="1" dirty="0"/>
              <a:t>dernier délai pour former les équipes est le 23 septembre</a:t>
            </a:r>
            <a:r>
              <a:rPr lang="fr-FR" sz="2000" dirty="0"/>
              <a:t>. travailler sur le wiki ou le cas.</a:t>
            </a:r>
          </a:p>
          <a:p>
            <a:pPr>
              <a:buFont typeface="Wingdings" panose="05000000000000000000" pitchFamily="2" charset="2"/>
              <a:buChar char="§"/>
            </a:pPr>
            <a:endParaRPr lang="fr-FR" sz="2000" dirty="0"/>
          </a:p>
          <a:p>
            <a:pPr>
              <a:buFont typeface="Wingdings" panose="05000000000000000000" pitchFamily="2" charset="2"/>
              <a:buChar char="§"/>
            </a:pPr>
            <a:r>
              <a:rPr lang="fr-FR" sz="2000" dirty="0"/>
              <a:t>Il y aura deux travaux (notés) en équipes (voir les dates sur le syllabus):</a:t>
            </a:r>
          </a:p>
          <a:p>
            <a:pPr lvl="1">
              <a:buFont typeface="Wingdings" panose="05000000000000000000" pitchFamily="2" charset="2"/>
              <a:buChar char="§"/>
            </a:pPr>
            <a:r>
              <a:rPr lang="fr-FR" sz="1800" dirty="0"/>
              <a:t>Le laboratoire «Wiki»</a:t>
            </a:r>
          </a:p>
          <a:p>
            <a:pPr lvl="1">
              <a:buFont typeface="Wingdings" panose="05000000000000000000" pitchFamily="2" charset="2"/>
              <a:buChar char="§"/>
            </a:pPr>
            <a:r>
              <a:rPr lang="fr-FR" sz="1800" dirty="0"/>
              <a:t>Le cas en classe sur les médias sociaux</a:t>
            </a:r>
          </a:p>
          <a:p>
            <a:pPr>
              <a:buFont typeface="Wingdings" panose="05000000000000000000" pitchFamily="2" charset="2"/>
              <a:buChar char="§"/>
            </a:pPr>
            <a:endParaRPr lang="fr-FR" sz="2000" dirty="0"/>
          </a:p>
        </p:txBody>
      </p:sp>
    </p:spTree>
    <p:extLst>
      <p:ext uri="{BB962C8B-B14F-4D97-AF65-F5344CB8AC3E}">
        <p14:creationId xmlns:p14="http://schemas.microsoft.com/office/powerpoint/2010/main" val="768325282"/>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ctrTitle"/>
          </p:nvPr>
        </p:nvSpPr>
        <p:spPr>
          <a:xfrm>
            <a:off x="838200" y="533400"/>
            <a:ext cx="8991600" cy="3756025"/>
          </a:xfrm>
          <a:noFill/>
        </p:spPr>
        <p:txBody>
          <a:bodyPr/>
          <a:lstStyle/>
          <a:p>
            <a:pPr algn="l" eaLnBrk="1" hangingPunct="1"/>
            <a: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t>Retour sur les forces de Friedman</a:t>
            </a:r>
            <a:b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br>
            <a:b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br>
            <a:r>
              <a:rPr lang="en-US" sz="2400" dirty="0" err="1">
                <a:solidFill>
                  <a:schemeClr val="tx1"/>
                </a:solidFill>
                <a:latin typeface="Verdana" panose="020B0604030504040204" pitchFamily="34" charset="0"/>
                <a:ea typeface="Verdana" panose="020B0604030504040204" pitchFamily="34" charset="0"/>
                <a:cs typeface="Verdana" panose="020B0604030504040204" pitchFamily="34" charset="0"/>
              </a:rPr>
              <a:t>Évolution</a:t>
            </a:r>
            <a: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t> </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des </a:t>
            </a:r>
            <a:r>
              <a:rPr lang="en-US" sz="2400" dirty="0" err="1">
                <a:solidFill>
                  <a:schemeClr val="tx1"/>
                </a:solidFill>
                <a:latin typeface="Verdana" panose="020B0604030504040204" pitchFamily="34" charset="0"/>
                <a:ea typeface="Verdana" panose="020B0604030504040204" pitchFamily="34" charset="0"/>
                <a:cs typeface="Verdana" panose="020B0604030504040204" pitchFamily="34" charset="0"/>
              </a:rPr>
              <a:t>rôles</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des SI</a:t>
            </a:r>
            <a:br>
              <a:rPr lang="en-US" sz="2800" dirty="0">
                <a:solidFill>
                  <a:srgbClr val="892034"/>
                </a:solidFill>
                <a:latin typeface="Verdana" panose="020B0604030504040204" pitchFamily="34" charset="0"/>
                <a:ea typeface="Verdana" panose="020B0604030504040204" pitchFamily="34" charset="0"/>
                <a:cs typeface="Verdana" panose="020B0604030504040204" pitchFamily="34" charset="0"/>
              </a:rPr>
            </a:br>
            <a:br>
              <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t>Cas Potez Aéronautique</a:t>
            </a: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endPar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94576122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normAutofit/>
          </a:bodyPr>
          <a:lstStyle/>
          <a:p>
            <a:r>
              <a:rPr lang="en-CA" sz="2600" b="1" dirty="0">
                <a:solidFill>
                  <a:srgbClr val="78101A"/>
                </a:solidFill>
              </a:rPr>
              <a:t>Retour sur les concepts cl</a:t>
            </a:r>
            <a:r>
              <a:rPr lang="fr-CA" sz="2600" b="1" dirty="0" err="1">
                <a:solidFill>
                  <a:srgbClr val="78101A"/>
                </a:solidFill>
              </a:rPr>
              <a:t>és</a:t>
            </a:r>
            <a:r>
              <a:rPr lang="fr-CA" sz="2600" b="1" dirty="0">
                <a:solidFill>
                  <a:srgbClr val="78101A"/>
                </a:solidFill>
              </a:rPr>
              <a:t> de la semaine 1</a:t>
            </a:r>
            <a:endParaRPr lang="en-US" sz="2600" b="1" dirty="0">
              <a:solidFill>
                <a:srgbClr val="78101A"/>
              </a:solidFill>
            </a:endParaRPr>
          </a:p>
        </p:txBody>
      </p:sp>
      <p:sp>
        <p:nvSpPr>
          <p:cNvPr id="4" name="Rectangle 3"/>
          <p:cNvSpPr txBox="1">
            <a:spLocks noChangeArrowheads="1"/>
          </p:cNvSpPr>
          <p:nvPr/>
        </p:nvSpPr>
        <p:spPr bwMode="auto">
          <a:xfrm>
            <a:off x="228600" y="990600"/>
            <a:ext cx="8686800" cy="51355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800000"/>
              </a:buClr>
              <a:buFont typeface="Wingdings" pitchFamily="2" charset="2"/>
              <a:buChar char="Ø"/>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800000"/>
              </a:buClr>
              <a:buChar char="•"/>
              <a:defRPr sz="2800">
                <a:solidFill>
                  <a:schemeClr val="tx1"/>
                </a:solidFill>
                <a:latin typeface="+mn-lt"/>
              </a:defRPr>
            </a:lvl2pPr>
            <a:lvl3pPr marL="1143000" indent="-228600" algn="l" rtl="0" eaLnBrk="0" fontAlgn="base" hangingPunct="0">
              <a:spcBef>
                <a:spcPct val="20000"/>
              </a:spcBef>
              <a:spcAft>
                <a:spcPct val="0"/>
              </a:spcAft>
              <a:buClr>
                <a:srgbClr val="800000"/>
              </a:buClr>
              <a:buChar char="•"/>
              <a:defRPr sz="2400">
                <a:solidFill>
                  <a:schemeClr val="tx1"/>
                </a:solidFill>
                <a:latin typeface="+mn-lt"/>
              </a:defRPr>
            </a:lvl3pPr>
            <a:lvl4pPr marL="1600200" indent="-228600" algn="l" rtl="0" eaLnBrk="0" fontAlgn="base" hangingPunct="0">
              <a:spcBef>
                <a:spcPct val="20000"/>
              </a:spcBef>
              <a:spcAft>
                <a:spcPct val="0"/>
              </a:spcAft>
              <a:buClr>
                <a:srgbClr val="800000"/>
              </a:buClr>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Clr>
                <a:srgbClr val="800000"/>
              </a:buClr>
              <a:buChar char="»"/>
              <a:defRPr sz="2000">
                <a:solidFill>
                  <a:schemeClr val="tx1"/>
                </a:solidFill>
                <a:latin typeface="+mn-lt"/>
              </a:defRPr>
            </a:lvl5pPr>
            <a:lvl6pPr marL="2514600" indent="-228600" algn="l" rtl="0" fontAlgn="base">
              <a:spcBef>
                <a:spcPct val="20000"/>
              </a:spcBef>
              <a:spcAft>
                <a:spcPct val="0"/>
              </a:spcAft>
              <a:buClr>
                <a:srgbClr val="800000"/>
              </a:buClr>
              <a:buChar char="»"/>
              <a:defRPr sz="2000">
                <a:solidFill>
                  <a:schemeClr val="tx1"/>
                </a:solidFill>
                <a:latin typeface="+mn-lt"/>
              </a:defRPr>
            </a:lvl6pPr>
            <a:lvl7pPr marL="2971800" indent="-228600" algn="l" rtl="0" fontAlgn="base">
              <a:spcBef>
                <a:spcPct val="20000"/>
              </a:spcBef>
              <a:spcAft>
                <a:spcPct val="0"/>
              </a:spcAft>
              <a:buClr>
                <a:srgbClr val="800000"/>
              </a:buClr>
              <a:buChar char="»"/>
              <a:defRPr sz="2000">
                <a:solidFill>
                  <a:schemeClr val="tx1"/>
                </a:solidFill>
                <a:latin typeface="+mn-lt"/>
              </a:defRPr>
            </a:lvl7pPr>
            <a:lvl8pPr marL="3429000" indent="-228600" algn="l" rtl="0" fontAlgn="base">
              <a:spcBef>
                <a:spcPct val="20000"/>
              </a:spcBef>
              <a:spcAft>
                <a:spcPct val="0"/>
              </a:spcAft>
              <a:buClr>
                <a:srgbClr val="800000"/>
              </a:buClr>
              <a:buChar char="»"/>
              <a:defRPr sz="2000">
                <a:solidFill>
                  <a:schemeClr val="tx1"/>
                </a:solidFill>
                <a:latin typeface="+mn-lt"/>
              </a:defRPr>
            </a:lvl8pPr>
            <a:lvl9pPr marL="3886200" indent="-228600" algn="l" rtl="0" fontAlgn="base">
              <a:spcBef>
                <a:spcPct val="20000"/>
              </a:spcBef>
              <a:spcAft>
                <a:spcPct val="0"/>
              </a:spcAft>
              <a:buClr>
                <a:srgbClr val="800000"/>
              </a:buClr>
              <a:buChar char="»"/>
              <a:defRPr sz="2000">
                <a:solidFill>
                  <a:schemeClr val="tx1"/>
                </a:solidFill>
                <a:latin typeface="+mn-lt"/>
              </a:defRPr>
            </a:lvl9pPr>
          </a:lstStyle>
          <a:p>
            <a:pPr>
              <a:buFont typeface="Wingdings" panose="05000000000000000000" pitchFamily="2" charset="2"/>
              <a:buChar char="§"/>
            </a:pPr>
            <a:r>
              <a:rPr lang="fr-FR" sz="2000" b="0" kern="0" dirty="0"/>
              <a:t>Processus d’affaires</a:t>
            </a:r>
          </a:p>
          <a:p>
            <a:pPr lvl="1">
              <a:buFont typeface="Wingdings" panose="05000000000000000000" pitchFamily="2" charset="2"/>
              <a:buChar char="§"/>
            </a:pPr>
            <a:r>
              <a:rPr lang="fr-FR" sz="1600" b="0" kern="0" dirty="0"/>
              <a:t>Définition et lien avec les processus de production</a:t>
            </a:r>
          </a:p>
          <a:p>
            <a:pPr>
              <a:buFont typeface="Wingdings" panose="05000000000000000000" pitchFamily="2" charset="2"/>
              <a:buChar char="§"/>
            </a:pPr>
            <a:endParaRPr lang="fr-FR" sz="2000" b="0" kern="0" dirty="0"/>
          </a:p>
          <a:p>
            <a:pPr>
              <a:buFont typeface="Wingdings" panose="05000000000000000000" pitchFamily="2" charset="2"/>
              <a:buChar char="§"/>
            </a:pPr>
            <a:r>
              <a:rPr lang="fr-FR" sz="2000" b="0" kern="0" dirty="0"/>
              <a:t>Système d’information</a:t>
            </a:r>
          </a:p>
          <a:p>
            <a:pPr lvl="1">
              <a:buFont typeface="Wingdings" panose="05000000000000000000" pitchFamily="2" charset="2"/>
              <a:buChar char="§"/>
            </a:pPr>
            <a:r>
              <a:rPr lang="fr-FR" sz="1600" b="0" kern="0" dirty="0"/>
              <a:t>Les 4 composantes et lien avec les processus d’affaires</a:t>
            </a:r>
          </a:p>
          <a:p>
            <a:pPr>
              <a:buFont typeface="Wingdings" panose="05000000000000000000" pitchFamily="2" charset="2"/>
              <a:buChar char="§"/>
            </a:pPr>
            <a:endParaRPr lang="fr-FR" sz="2000" b="0" kern="0" dirty="0"/>
          </a:p>
          <a:p>
            <a:pPr>
              <a:buFont typeface="Wingdings" panose="05000000000000000000" pitchFamily="2" charset="2"/>
              <a:buChar char="§"/>
            </a:pPr>
            <a:r>
              <a:rPr lang="fr-FR" sz="2000" b="0" kern="0" dirty="0"/>
              <a:t>Système d’information et technologies de l’information</a:t>
            </a:r>
          </a:p>
          <a:p>
            <a:pPr>
              <a:buFont typeface="Wingdings" panose="05000000000000000000" pitchFamily="2" charset="2"/>
              <a:buChar char="§"/>
            </a:pPr>
            <a:endParaRPr lang="fr-FR" sz="2000" b="0" kern="0" dirty="0"/>
          </a:p>
          <a:p>
            <a:pPr>
              <a:buFont typeface="Wingdings" panose="05000000000000000000" pitchFamily="2" charset="2"/>
              <a:buChar char="§"/>
            </a:pPr>
            <a:r>
              <a:rPr lang="fr-FR" sz="2000" b="0" kern="0" dirty="0"/>
              <a:t>Les 5 forces d’aplatissement de Friedman</a:t>
            </a:r>
          </a:p>
          <a:p>
            <a:pPr lvl="1">
              <a:buFont typeface="Wingdings" panose="05000000000000000000" pitchFamily="2" charset="2"/>
              <a:buChar char="§"/>
            </a:pPr>
            <a:r>
              <a:rPr lang="fr-FR" sz="1600" b="0" kern="0" dirty="0"/>
              <a:t>Externalisation</a:t>
            </a:r>
          </a:p>
          <a:p>
            <a:pPr lvl="1">
              <a:buFont typeface="Wingdings" panose="05000000000000000000" pitchFamily="2" charset="2"/>
              <a:buChar char="§"/>
            </a:pPr>
            <a:r>
              <a:rPr lang="fr-FR" sz="1600" b="0" kern="0" dirty="0"/>
              <a:t>Internalisation</a:t>
            </a:r>
          </a:p>
          <a:p>
            <a:pPr lvl="1">
              <a:buFont typeface="Wingdings" panose="05000000000000000000" pitchFamily="2" charset="2"/>
              <a:buChar char="§"/>
            </a:pPr>
            <a:r>
              <a:rPr lang="fr-FR" sz="1600" b="0" kern="0" dirty="0"/>
              <a:t>Harmonisation de la chaîne d'approvisionnement</a:t>
            </a:r>
          </a:p>
          <a:p>
            <a:pPr lvl="1">
              <a:buFont typeface="Wingdings" panose="05000000000000000000" pitchFamily="2" charset="2"/>
              <a:buChar char="§"/>
            </a:pPr>
            <a:r>
              <a:rPr lang="fr-FR" sz="1600" b="0" kern="0" dirty="0"/>
              <a:t>Logiciels de </a:t>
            </a:r>
            <a:r>
              <a:rPr lang="fr-FR" sz="1600" b="0" i="1" kern="0" dirty="0"/>
              <a:t>workflow </a:t>
            </a:r>
            <a:endParaRPr lang="fr-FR" sz="1600" b="0" kern="0" dirty="0"/>
          </a:p>
          <a:p>
            <a:pPr lvl="1">
              <a:buFont typeface="Wingdings" panose="05000000000000000000" pitchFamily="2" charset="2"/>
              <a:buChar char="§"/>
            </a:pPr>
            <a:r>
              <a:rPr lang="fr-FR" sz="1600" b="0" kern="0" dirty="0"/>
              <a:t>Délocalisation</a:t>
            </a:r>
          </a:p>
          <a:p>
            <a:endParaRPr lang="fr-FR" sz="1400" b="1" kern="0" dirty="0"/>
          </a:p>
          <a:p>
            <a:pPr>
              <a:buFont typeface="Wingdings" panose="05000000000000000000" pitchFamily="2" charset="2"/>
              <a:buChar char="§"/>
            </a:pPr>
            <a:endParaRPr lang="fr-FR" sz="2000" b="0" kern="0" dirty="0"/>
          </a:p>
          <a:p>
            <a:pPr>
              <a:buFont typeface="Wingdings" panose="05000000000000000000" pitchFamily="2" charset="2"/>
              <a:buChar char="§"/>
            </a:pPr>
            <a:endParaRPr lang="fr-FR" sz="2000" b="0" kern="0" dirty="0"/>
          </a:p>
          <a:p>
            <a:pPr eaLnBrk="1" hangingPunct="1">
              <a:buFont typeface="Wingdings" pitchFamily="2" charset="2"/>
              <a:buChar char="§"/>
            </a:pPr>
            <a:endParaRPr lang="fr-CA" sz="2000" b="0" kern="0" dirty="0">
              <a:hlinkClick r:id="rId3" tooltip="blocked::http://www.newswire.ca/en/releases/archive/December2007/04/c7394.html"/>
            </a:endParaRPr>
          </a:p>
        </p:txBody>
      </p:sp>
    </p:spTree>
    <p:extLst>
      <p:ext uri="{BB962C8B-B14F-4D97-AF65-F5344CB8AC3E}">
        <p14:creationId xmlns:p14="http://schemas.microsoft.com/office/powerpoint/2010/main" val="3011236749"/>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ctrTitle"/>
          </p:nvPr>
        </p:nvSpPr>
        <p:spPr>
          <a:xfrm>
            <a:off x="762000" y="533400"/>
            <a:ext cx="8991600" cy="3756025"/>
          </a:xfrm>
          <a:noFill/>
        </p:spPr>
        <p:txBody>
          <a:bodyPr/>
          <a:lstStyle/>
          <a:p>
            <a:pPr algn="l" eaLnBrk="1" hangingPunct="1"/>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Retour sur les forces de Friedman</a:t>
            </a:r>
            <a:b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en-US" sz="2800" b="1" dirty="0" err="1">
                <a:solidFill>
                  <a:srgbClr val="892034"/>
                </a:solidFill>
                <a:latin typeface="Verdana" panose="020B0604030504040204" pitchFamily="34" charset="0"/>
                <a:ea typeface="Verdana" panose="020B0604030504040204" pitchFamily="34" charset="0"/>
                <a:cs typeface="Verdana" panose="020B0604030504040204" pitchFamily="34" charset="0"/>
              </a:rPr>
              <a:t>Évolution</a:t>
            </a:r>
            <a: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t> des </a:t>
            </a:r>
            <a:r>
              <a:rPr lang="en-US" sz="2800" b="1" dirty="0" err="1">
                <a:solidFill>
                  <a:srgbClr val="892034"/>
                </a:solidFill>
                <a:latin typeface="Verdana" panose="020B0604030504040204" pitchFamily="34" charset="0"/>
                <a:ea typeface="Verdana" panose="020B0604030504040204" pitchFamily="34" charset="0"/>
                <a:cs typeface="Verdana" panose="020B0604030504040204" pitchFamily="34" charset="0"/>
              </a:rPr>
              <a:t>rôles</a:t>
            </a:r>
            <a: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t> des SI</a:t>
            </a:r>
            <a:b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br>
            <a:br>
              <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t>Cas Potez Aéronautique</a:t>
            </a: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endPar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9280566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normAutofit/>
          </a:bodyPr>
          <a:lstStyle/>
          <a:p>
            <a:r>
              <a:rPr lang="en-CA" sz="2600" b="1" dirty="0" err="1">
                <a:solidFill>
                  <a:srgbClr val="78101A"/>
                </a:solidFill>
              </a:rPr>
              <a:t>Système</a:t>
            </a:r>
            <a:r>
              <a:rPr lang="en-CA" sz="2600" b="1" dirty="0">
                <a:solidFill>
                  <a:srgbClr val="78101A"/>
                </a:solidFill>
              </a:rPr>
              <a:t> </a:t>
            </a:r>
            <a:r>
              <a:rPr lang="en-CA" sz="2600" b="1" dirty="0" err="1">
                <a:solidFill>
                  <a:srgbClr val="78101A"/>
                </a:solidFill>
              </a:rPr>
              <a:t>d’information</a:t>
            </a:r>
            <a:endParaRPr lang="en-US" sz="2600" b="1" dirty="0">
              <a:solidFill>
                <a:srgbClr val="78101A"/>
              </a:solidFill>
            </a:endParaRPr>
          </a:p>
        </p:txBody>
      </p:sp>
      <p:sp>
        <p:nvSpPr>
          <p:cNvPr id="3" name="Content Placeholder 2"/>
          <p:cNvSpPr>
            <a:spLocks noGrp="1"/>
          </p:cNvSpPr>
          <p:nvPr>
            <p:ph idx="1"/>
          </p:nvPr>
        </p:nvSpPr>
        <p:spPr>
          <a:xfrm>
            <a:off x="152400" y="990600"/>
            <a:ext cx="8763000" cy="4038600"/>
          </a:xfrm>
        </p:spPr>
        <p:txBody>
          <a:bodyPr>
            <a:normAutofit/>
          </a:bodyPr>
          <a:lstStyle/>
          <a:p>
            <a:pPr>
              <a:buFont typeface="Wingdings" panose="05000000000000000000" pitchFamily="2" charset="2"/>
              <a:buChar char="§"/>
            </a:pPr>
            <a:r>
              <a:rPr lang="en-CA" sz="2400" dirty="0"/>
              <a:t>Ensemble </a:t>
            </a:r>
            <a:r>
              <a:rPr lang="en-CA" sz="2400" dirty="0" err="1"/>
              <a:t>structuré</a:t>
            </a:r>
            <a:r>
              <a:rPr lang="en-CA" sz="2400" dirty="0"/>
              <a:t> de </a:t>
            </a:r>
            <a:r>
              <a:rPr lang="en-CA" sz="2400" dirty="0" err="1"/>
              <a:t>ressouces</a:t>
            </a:r>
            <a:r>
              <a:rPr lang="en-CA" sz="2400" dirty="0"/>
              <a:t> </a:t>
            </a:r>
            <a:r>
              <a:rPr lang="en-CA" sz="2400" dirty="0" err="1"/>
              <a:t>informatiques</a:t>
            </a:r>
            <a:r>
              <a:rPr lang="en-CA" sz="2400" dirty="0"/>
              <a:t> </a:t>
            </a:r>
            <a:r>
              <a:rPr lang="en-CA" sz="2400" dirty="0" err="1"/>
              <a:t>mais</a:t>
            </a:r>
            <a:r>
              <a:rPr lang="en-CA" sz="2400" dirty="0"/>
              <a:t> </a:t>
            </a:r>
            <a:r>
              <a:rPr lang="en-CA" sz="2400" dirty="0" err="1"/>
              <a:t>aussi</a:t>
            </a:r>
            <a:r>
              <a:rPr lang="en-CA" sz="2400" dirty="0"/>
              <a:t> </a:t>
            </a:r>
            <a:r>
              <a:rPr lang="en-CA" sz="2400" dirty="0" err="1"/>
              <a:t>humaines</a:t>
            </a:r>
            <a:r>
              <a:rPr lang="en-CA" sz="2400" dirty="0"/>
              <a:t> et </a:t>
            </a:r>
            <a:r>
              <a:rPr lang="en-CA" sz="2400" dirty="0" err="1"/>
              <a:t>matérielles</a:t>
            </a:r>
            <a:endParaRPr lang="en-CA" sz="2400" dirty="0"/>
          </a:p>
          <a:p>
            <a:pPr>
              <a:buFont typeface="Wingdings" panose="05000000000000000000" pitchFamily="2" charset="2"/>
              <a:buChar char="§"/>
            </a:pPr>
            <a:endParaRPr lang="en-CA" sz="2400" dirty="0"/>
          </a:p>
          <a:p>
            <a:pPr>
              <a:buFont typeface="Wingdings" panose="05000000000000000000" pitchFamily="2" charset="2"/>
              <a:buChar char="§"/>
            </a:pPr>
            <a:r>
              <a:rPr lang="en-CA" sz="2400" dirty="0" err="1"/>
              <a:t>Peut</a:t>
            </a:r>
            <a:r>
              <a:rPr lang="en-CA" sz="2400" dirty="0"/>
              <a:t> </a:t>
            </a:r>
            <a:r>
              <a:rPr lang="en-CA" sz="2400" dirty="0" err="1"/>
              <a:t>être</a:t>
            </a:r>
            <a:r>
              <a:rPr lang="en-CA" sz="2400" dirty="0"/>
              <a:t> </a:t>
            </a:r>
            <a:r>
              <a:rPr lang="en-CA" sz="2400" dirty="0" err="1"/>
              <a:t>manuel</a:t>
            </a:r>
            <a:r>
              <a:rPr lang="en-CA" sz="2400" dirty="0"/>
              <a:t> </a:t>
            </a:r>
            <a:r>
              <a:rPr lang="en-CA" sz="2400" dirty="0" err="1"/>
              <a:t>ou</a:t>
            </a:r>
            <a:r>
              <a:rPr lang="en-CA" sz="2400" dirty="0"/>
              <a:t> </a:t>
            </a:r>
            <a:r>
              <a:rPr lang="en-CA" sz="2400" dirty="0" err="1"/>
              <a:t>automatisé</a:t>
            </a:r>
            <a:endParaRPr lang="en-CA" sz="2400" dirty="0"/>
          </a:p>
          <a:p>
            <a:pPr lvl="1">
              <a:buFont typeface="Wingdings" panose="05000000000000000000" pitchFamily="2" charset="2"/>
              <a:buChar char="§"/>
            </a:pPr>
            <a:r>
              <a:rPr lang="en-CA" sz="1800" dirty="0" err="1"/>
              <a:t>Aujourd’hui</a:t>
            </a:r>
            <a:r>
              <a:rPr lang="en-CA" sz="1800" dirty="0"/>
              <a:t> la </a:t>
            </a:r>
            <a:r>
              <a:rPr lang="en-CA" sz="1800" dirty="0" err="1"/>
              <a:t>majorité</a:t>
            </a:r>
            <a:r>
              <a:rPr lang="en-CA" sz="1800" dirty="0"/>
              <a:t> des SI </a:t>
            </a:r>
            <a:r>
              <a:rPr lang="en-CA" sz="1800" dirty="0" err="1"/>
              <a:t>sont</a:t>
            </a:r>
            <a:r>
              <a:rPr lang="en-CA" sz="1800" dirty="0"/>
              <a:t> </a:t>
            </a:r>
            <a:r>
              <a:rPr lang="en-CA" sz="1800" dirty="0" err="1"/>
              <a:t>automatisés</a:t>
            </a:r>
            <a:r>
              <a:rPr lang="en-CA" sz="1800" dirty="0"/>
              <a:t>, </a:t>
            </a:r>
            <a:r>
              <a:rPr lang="en-CA" sz="1800" dirty="0" err="1"/>
              <a:t>c’est</a:t>
            </a:r>
            <a:r>
              <a:rPr lang="en-CA" sz="1800" dirty="0"/>
              <a:t> la raison pour </a:t>
            </a:r>
            <a:r>
              <a:rPr lang="en-CA" sz="1800" dirty="0" err="1"/>
              <a:t>laquelle</a:t>
            </a:r>
            <a:r>
              <a:rPr lang="en-CA" sz="1800" dirty="0"/>
              <a:t> on </a:t>
            </a:r>
            <a:r>
              <a:rPr lang="en-CA" sz="1800" dirty="0" err="1"/>
              <a:t>parle</a:t>
            </a:r>
            <a:r>
              <a:rPr lang="en-CA" sz="1800" dirty="0"/>
              <a:t> de SI et de TI de </a:t>
            </a:r>
            <a:r>
              <a:rPr lang="en-CA" sz="1800" dirty="0" err="1"/>
              <a:t>façon</a:t>
            </a:r>
            <a:r>
              <a:rPr lang="en-CA" sz="1800" dirty="0"/>
              <a:t> interchangeable </a:t>
            </a:r>
          </a:p>
          <a:p>
            <a:pPr>
              <a:buFont typeface="Wingdings" panose="05000000000000000000" pitchFamily="2" charset="2"/>
              <a:buChar char="§"/>
            </a:pPr>
            <a:endParaRPr lang="en-CA" sz="2400" dirty="0"/>
          </a:p>
        </p:txBody>
      </p:sp>
    </p:spTree>
    <p:extLst>
      <p:ext uri="{BB962C8B-B14F-4D97-AF65-F5344CB8AC3E}">
        <p14:creationId xmlns:p14="http://schemas.microsoft.com/office/powerpoint/2010/main" val="3586625483"/>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normAutofit/>
          </a:bodyPr>
          <a:lstStyle/>
          <a:p>
            <a:r>
              <a:rPr lang="en-CA" sz="2600" b="1" dirty="0" err="1">
                <a:solidFill>
                  <a:srgbClr val="78101A"/>
                </a:solidFill>
              </a:rPr>
              <a:t>Vers</a:t>
            </a:r>
            <a:r>
              <a:rPr lang="en-CA" sz="2600" b="1" dirty="0">
                <a:solidFill>
                  <a:srgbClr val="78101A"/>
                </a:solidFill>
              </a:rPr>
              <a:t> des SI performants et sources de profit</a:t>
            </a:r>
            <a:endParaRPr lang="en-US" sz="2600" b="1" dirty="0">
              <a:solidFill>
                <a:srgbClr val="78101A"/>
              </a:solidFill>
            </a:endParaRPr>
          </a:p>
        </p:txBody>
      </p:sp>
      <p:sp>
        <p:nvSpPr>
          <p:cNvPr id="3" name="Content Placeholder 2"/>
          <p:cNvSpPr>
            <a:spLocks noGrp="1"/>
          </p:cNvSpPr>
          <p:nvPr>
            <p:ph idx="1"/>
          </p:nvPr>
        </p:nvSpPr>
        <p:spPr>
          <a:xfrm>
            <a:off x="152400" y="990600"/>
            <a:ext cx="8763000" cy="4038600"/>
          </a:xfrm>
        </p:spPr>
        <p:txBody>
          <a:bodyPr>
            <a:normAutofit/>
          </a:bodyPr>
          <a:lstStyle/>
          <a:p>
            <a:pPr>
              <a:buFont typeface="Wingdings" panose="05000000000000000000" pitchFamily="2" charset="2"/>
              <a:buChar char="§"/>
            </a:pPr>
            <a:r>
              <a:rPr lang="en-CA" sz="2400" dirty="0"/>
              <a:t>Les SI </a:t>
            </a:r>
            <a:r>
              <a:rPr lang="en-CA" sz="2400" dirty="0" err="1"/>
              <a:t>comme</a:t>
            </a:r>
            <a:r>
              <a:rPr lang="en-CA" sz="2400" dirty="0"/>
              <a:t> sources de profit : retour </a:t>
            </a:r>
            <a:r>
              <a:rPr lang="en-CA" sz="2400" dirty="0" err="1"/>
              <a:t>sur</a:t>
            </a:r>
            <a:r>
              <a:rPr lang="en-CA" sz="2400" dirty="0"/>
              <a:t> </a:t>
            </a:r>
            <a:r>
              <a:rPr lang="en-CA" sz="2400" dirty="0" err="1"/>
              <a:t>investissement</a:t>
            </a:r>
            <a:r>
              <a:rPr lang="en-CA" sz="2400" dirty="0"/>
              <a:t> et contribution à la </a:t>
            </a:r>
            <a:r>
              <a:rPr lang="en-CA" sz="2400" dirty="0" err="1"/>
              <a:t>création</a:t>
            </a:r>
            <a:r>
              <a:rPr lang="en-CA" sz="2400" dirty="0"/>
              <a:t> de </a:t>
            </a:r>
            <a:r>
              <a:rPr lang="en-CA" sz="2400" dirty="0" err="1"/>
              <a:t>valeur</a:t>
            </a:r>
            <a:r>
              <a:rPr lang="en-CA" sz="2400" dirty="0"/>
              <a:t> </a:t>
            </a:r>
            <a:r>
              <a:rPr lang="en-CA" sz="2400" dirty="0" err="1"/>
              <a:t>ajoutée</a:t>
            </a:r>
            <a:endParaRPr lang="en-CA" sz="2400" dirty="0"/>
          </a:p>
          <a:p>
            <a:pPr>
              <a:buFont typeface="Wingdings" panose="05000000000000000000" pitchFamily="2" charset="2"/>
              <a:buChar char="§"/>
            </a:pPr>
            <a:endParaRPr lang="en-CA" sz="2400" dirty="0"/>
          </a:p>
          <a:p>
            <a:pPr>
              <a:buFont typeface="Wingdings" panose="05000000000000000000" pitchFamily="2" charset="2"/>
              <a:buChar char="§"/>
            </a:pPr>
            <a:r>
              <a:rPr lang="en-CA" sz="2400" dirty="0"/>
              <a:t>Des SI </a:t>
            </a:r>
            <a:r>
              <a:rPr lang="en-CA" sz="2400" dirty="0" err="1"/>
              <a:t>innovants</a:t>
            </a:r>
            <a:r>
              <a:rPr lang="en-CA" sz="2400" dirty="0"/>
              <a:t> et </a:t>
            </a:r>
            <a:r>
              <a:rPr lang="en-CA" sz="2400" dirty="0" err="1"/>
              <a:t>efficients</a:t>
            </a:r>
            <a:endParaRPr lang="en-CA" sz="2400" dirty="0"/>
          </a:p>
          <a:p>
            <a:pPr>
              <a:buFont typeface="Wingdings" panose="05000000000000000000" pitchFamily="2" charset="2"/>
              <a:buChar char="§"/>
            </a:pPr>
            <a:endParaRPr lang="en-CA" sz="2400" dirty="0"/>
          </a:p>
          <a:p>
            <a:pPr>
              <a:buFont typeface="Wingdings" panose="05000000000000000000" pitchFamily="2" charset="2"/>
              <a:buChar char="§"/>
            </a:pPr>
            <a:r>
              <a:rPr lang="en-CA" sz="2400" dirty="0"/>
              <a:t>Des SI </a:t>
            </a:r>
            <a:r>
              <a:rPr lang="en-CA" sz="2400" dirty="0" err="1"/>
              <a:t>construits</a:t>
            </a:r>
            <a:r>
              <a:rPr lang="en-CA" sz="2400" dirty="0"/>
              <a:t> sur la durée </a:t>
            </a:r>
          </a:p>
          <a:p>
            <a:pPr lvl="1">
              <a:buFont typeface="Wingdings" panose="05000000000000000000" pitchFamily="2" charset="2"/>
              <a:buChar char="§"/>
            </a:pPr>
            <a:r>
              <a:rPr lang="en-CA" sz="2000" dirty="0" err="1"/>
              <a:t>Coût</a:t>
            </a:r>
            <a:r>
              <a:rPr lang="en-CA" sz="2000" dirty="0"/>
              <a:t> de </a:t>
            </a:r>
            <a:r>
              <a:rPr lang="en-CA" sz="2000" dirty="0" err="1"/>
              <a:t>développement</a:t>
            </a:r>
            <a:r>
              <a:rPr lang="en-CA" sz="2000" dirty="0"/>
              <a:t>, de </a:t>
            </a:r>
            <a:r>
              <a:rPr lang="en-CA" sz="2000" dirty="0" err="1"/>
              <a:t>déploiement</a:t>
            </a:r>
            <a:r>
              <a:rPr lang="en-CA" sz="2000" dirty="0"/>
              <a:t> et de maintenance</a:t>
            </a:r>
          </a:p>
          <a:p>
            <a:pPr>
              <a:buFont typeface="Wingdings" panose="05000000000000000000" pitchFamily="2" charset="2"/>
              <a:buChar char="§"/>
            </a:pPr>
            <a:endParaRPr lang="en-CA" sz="2400" dirty="0"/>
          </a:p>
        </p:txBody>
      </p:sp>
    </p:spTree>
    <p:extLst>
      <p:ext uri="{BB962C8B-B14F-4D97-AF65-F5344CB8AC3E}">
        <p14:creationId xmlns:p14="http://schemas.microsoft.com/office/powerpoint/2010/main" val="407659354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fr-CA" sz="2600" b="1" dirty="0">
                <a:solidFill>
                  <a:srgbClr val="78101A"/>
                </a:solidFill>
              </a:rPr>
              <a:t>Rôle d’un DSI</a:t>
            </a:r>
            <a:endParaRPr lang="en-CA" sz="2600" b="1" dirty="0">
              <a:solidFill>
                <a:srgbClr val="78101A"/>
              </a:solidFill>
            </a:endParaRPr>
          </a:p>
        </p:txBody>
      </p:sp>
      <p:sp>
        <p:nvSpPr>
          <p:cNvPr id="3" name="Espace réservé du contenu 2"/>
          <p:cNvSpPr>
            <a:spLocks noGrp="1"/>
          </p:cNvSpPr>
          <p:nvPr>
            <p:ph idx="1"/>
          </p:nvPr>
        </p:nvSpPr>
        <p:spPr>
          <a:xfrm>
            <a:off x="228600" y="1143000"/>
            <a:ext cx="8839200" cy="4953000"/>
          </a:xfrm>
        </p:spPr>
        <p:txBody>
          <a:bodyPr>
            <a:normAutofit/>
          </a:bodyPr>
          <a:lstStyle/>
          <a:p>
            <a:pPr>
              <a:buFont typeface="Wingdings" panose="05000000000000000000" pitchFamily="2" charset="2"/>
              <a:buChar char="§"/>
            </a:pPr>
            <a:r>
              <a:rPr lang="fr-CA" sz="2800" dirty="0"/>
              <a:t>On s’attend qu’un directeur des SI (DSI) soit:</a:t>
            </a:r>
          </a:p>
          <a:p>
            <a:pPr lvl="1">
              <a:buFont typeface="Wingdings" panose="05000000000000000000" pitchFamily="2" charset="2"/>
              <a:buChar char="§"/>
            </a:pPr>
            <a:r>
              <a:rPr lang="fr-CA" sz="2000" dirty="0"/>
              <a:t>Immergé et conscient</a:t>
            </a:r>
          </a:p>
          <a:p>
            <a:pPr lvl="1">
              <a:buFont typeface="Wingdings" panose="05000000000000000000" pitchFamily="2" charset="2"/>
              <a:buChar char="§"/>
            </a:pPr>
            <a:r>
              <a:rPr lang="fr-CA" sz="2000" dirty="0"/>
              <a:t>Innovant</a:t>
            </a:r>
          </a:p>
          <a:p>
            <a:pPr lvl="1">
              <a:buFont typeface="Wingdings" panose="05000000000000000000" pitchFamily="2" charset="2"/>
              <a:buChar char="§"/>
            </a:pPr>
            <a:r>
              <a:rPr lang="fr-CA" sz="2000" dirty="0"/>
              <a:t>Efficient</a:t>
            </a:r>
          </a:p>
          <a:p>
            <a:pPr lvl="1">
              <a:buFont typeface="Wingdings" panose="05000000000000000000" pitchFamily="2" charset="2"/>
              <a:buChar char="§"/>
            </a:pPr>
            <a:r>
              <a:rPr lang="fr-CA" sz="2000" dirty="0"/>
              <a:t>Chef d’orchestre</a:t>
            </a:r>
          </a:p>
          <a:p>
            <a:pPr lvl="1">
              <a:buFont typeface="Wingdings" panose="05000000000000000000" pitchFamily="2" charset="2"/>
              <a:buChar char="§"/>
            </a:pPr>
            <a:r>
              <a:rPr lang="fr-CA" sz="2000" dirty="0"/>
              <a:t>Communicant</a:t>
            </a:r>
          </a:p>
          <a:p>
            <a:pPr lvl="1">
              <a:buFont typeface="Wingdings" panose="05000000000000000000" pitchFamily="2" charset="2"/>
              <a:buChar char="§"/>
            </a:pPr>
            <a:r>
              <a:rPr lang="fr-CA" sz="2000" dirty="0"/>
              <a:t>Ouvert</a:t>
            </a:r>
          </a:p>
          <a:p>
            <a:pPr>
              <a:buFont typeface="Wingdings" panose="05000000000000000000" pitchFamily="2" charset="2"/>
              <a:buChar char="§"/>
            </a:pPr>
            <a:endParaRPr lang="fr-CA" sz="2800" dirty="0"/>
          </a:p>
          <a:p>
            <a:pPr>
              <a:buFont typeface="Wingdings" panose="05000000000000000000" pitchFamily="2" charset="2"/>
              <a:buChar char="§"/>
            </a:pPr>
            <a:endParaRPr lang="en-CA" sz="2000" dirty="0"/>
          </a:p>
        </p:txBody>
      </p:sp>
    </p:spTree>
    <p:extLst>
      <p:ext uri="{BB962C8B-B14F-4D97-AF65-F5344CB8AC3E}">
        <p14:creationId xmlns:p14="http://schemas.microsoft.com/office/powerpoint/2010/main" val="775983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fr-CA" sz="2600" b="1" dirty="0">
                <a:solidFill>
                  <a:srgbClr val="78101A"/>
                </a:solidFill>
              </a:rPr>
              <a:t>Rôle d’un DSI</a:t>
            </a:r>
            <a:endParaRPr lang="en-CA" sz="2600" b="1" dirty="0">
              <a:solidFill>
                <a:srgbClr val="78101A"/>
              </a:solidFill>
            </a:endParaRPr>
          </a:p>
        </p:txBody>
      </p:sp>
      <p:sp>
        <p:nvSpPr>
          <p:cNvPr id="3" name="Espace réservé du contenu 2"/>
          <p:cNvSpPr>
            <a:spLocks noGrp="1"/>
          </p:cNvSpPr>
          <p:nvPr>
            <p:ph idx="1"/>
          </p:nvPr>
        </p:nvSpPr>
        <p:spPr>
          <a:xfrm>
            <a:off x="228600" y="1143000"/>
            <a:ext cx="8839200" cy="4953000"/>
          </a:xfrm>
        </p:spPr>
        <p:txBody>
          <a:bodyPr>
            <a:normAutofit/>
          </a:bodyPr>
          <a:lstStyle/>
          <a:p>
            <a:pPr>
              <a:buFont typeface="Wingdings" panose="05000000000000000000" pitchFamily="2" charset="2"/>
              <a:buChar char="§"/>
            </a:pPr>
            <a:r>
              <a:rPr lang="fr-CA" sz="2400" dirty="0"/>
              <a:t>Un DSI prend en charge l’ensemble des projets avec une composante TI ainsi que les responsabilités:</a:t>
            </a:r>
          </a:p>
          <a:p>
            <a:pPr lvl="1">
              <a:buFont typeface="Wingdings" panose="05000000000000000000" pitchFamily="2" charset="2"/>
              <a:buChar char="§"/>
            </a:pPr>
            <a:r>
              <a:rPr lang="fr-CA" sz="1800" dirty="0"/>
              <a:t>De gérer l’équipe</a:t>
            </a:r>
          </a:p>
          <a:p>
            <a:pPr lvl="1">
              <a:buFont typeface="Wingdings" panose="05000000000000000000" pitchFamily="2" charset="2"/>
              <a:buChar char="§"/>
            </a:pPr>
            <a:r>
              <a:rPr lang="fr-CA" sz="1800" dirty="0"/>
              <a:t>De choisir les fournisseurs de matériels et de solutions logicielles</a:t>
            </a:r>
          </a:p>
          <a:p>
            <a:pPr lvl="1">
              <a:buFont typeface="Wingdings" panose="05000000000000000000" pitchFamily="2" charset="2"/>
              <a:buChar char="§"/>
            </a:pPr>
            <a:r>
              <a:rPr lang="fr-CA" sz="1800" dirty="0"/>
              <a:t>De proposer des évolutions techniques</a:t>
            </a:r>
          </a:p>
          <a:p>
            <a:pPr lvl="1">
              <a:buFont typeface="Wingdings" panose="05000000000000000000" pitchFamily="2" charset="2"/>
              <a:buChar char="§"/>
            </a:pPr>
            <a:r>
              <a:rPr lang="fr-CA" sz="1800" dirty="0"/>
              <a:t>De veiller à maintenir un système fiable et sécuritaire </a:t>
            </a:r>
          </a:p>
          <a:p>
            <a:pPr>
              <a:buFont typeface="Wingdings" panose="05000000000000000000" pitchFamily="2" charset="2"/>
              <a:buChar char="§"/>
            </a:pPr>
            <a:endParaRPr lang="fr-CA" sz="2400" dirty="0"/>
          </a:p>
          <a:p>
            <a:pPr>
              <a:buFont typeface="Wingdings" panose="05000000000000000000" pitchFamily="2" charset="2"/>
              <a:buChar char="§"/>
            </a:pPr>
            <a:endParaRPr lang="en-CA" dirty="0"/>
          </a:p>
        </p:txBody>
      </p:sp>
    </p:spTree>
    <p:extLst>
      <p:ext uri="{BB962C8B-B14F-4D97-AF65-F5344CB8AC3E}">
        <p14:creationId xmlns:p14="http://schemas.microsoft.com/office/powerpoint/2010/main" val="3712434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fr-CA" sz="2600" b="1" dirty="0">
                <a:solidFill>
                  <a:srgbClr val="78101A"/>
                </a:solidFill>
              </a:rPr>
              <a:t>Rôle d’un DSI</a:t>
            </a:r>
            <a:endParaRPr lang="en-CA" sz="2600" b="1" dirty="0">
              <a:solidFill>
                <a:srgbClr val="78101A"/>
              </a:solidFill>
            </a:endParaRPr>
          </a:p>
        </p:txBody>
      </p:sp>
      <p:sp>
        <p:nvSpPr>
          <p:cNvPr id="3" name="Espace réservé du contenu 2"/>
          <p:cNvSpPr>
            <a:spLocks noGrp="1"/>
          </p:cNvSpPr>
          <p:nvPr>
            <p:ph idx="1"/>
          </p:nvPr>
        </p:nvSpPr>
        <p:spPr>
          <a:xfrm>
            <a:off x="228600" y="1143000"/>
            <a:ext cx="8839200" cy="4953000"/>
          </a:xfrm>
        </p:spPr>
        <p:txBody>
          <a:bodyPr>
            <a:normAutofit/>
          </a:bodyPr>
          <a:lstStyle/>
          <a:p>
            <a:pPr>
              <a:buFont typeface="Wingdings" panose="05000000000000000000" pitchFamily="2" charset="2"/>
              <a:buChar char="§"/>
            </a:pPr>
            <a:r>
              <a:rPr lang="fr-CA" sz="2400" dirty="0"/>
              <a:t>Quelques défis pour un DSI</a:t>
            </a:r>
          </a:p>
          <a:p>
            <a:pPr lvl="1">
              <a:buFont typeface="Wingdings" panose="05000000000000000000" pitchFamily="2" charset="2"/>
              <a:buChar char="§"/>
            </a:pPr>
            <a:r>
              <a:rPr lang="en-CA" sz="1800" dirty="0"/>
              <a:t>Ne </a:t>
            </a:r>
            <a:r>
              <a:rPr lang="en-CA" sz="1800" dirty="0" err="1"/>
              <a:t>jamais</a:t>
            </a:r>
            <a:r>
              <a:rPr lang="en-CA" sz="1800" dirty="0"/>
              <a:t> </a:t>
            </a:r>
            <a:r>
              <a:rPr lang="en-CA" sz="1800" dirty="0" err="1"/>
              <a:t>oublier</a:t>
            </a:r>
            <a:r>
              <a:rPr lang="en-CA" sz="1800" dirty="0"/>
              <a:t> le client</a:t>
            </a:r>
          </a:p>
          <a:p>
            <a:pPr lvl="1">
              <a:buFont typeface="Wingdings" panose="05000000000000000000" pitchFamily="2" charset="2"/>
              <a:buChar char="§"/>
            </a:pPr>
            <a:r>
              <a:rPr lang="en-CA" sz="1800" dirty="0" err="1"/>
              <a:t>Éviter</a:t>
            </a:r>
            <a:r>
              <a:rPr lang="en-CA" sz="1800" dirty="0"/>
              <a:t> les </a:t>
            </a:r>
            <a:r>
              <a:rPr lang="en-CA" sz="1800" dirty="0" err="1"/>
              <a:t>effets</a:t>
            </a:r>
            <a:r>
              <a:rPr lang="en-CA" sz="1800" dirty="0"/>
              <a:t> de mode</a:t>
            </a:r>
          </a:p>
          <a:p>
            <a:pPr lvl="1">
              <a:buFont typeface="Wingdings" panose="05000000000000000000" pitchFamily="2" charset="2"/>
              <a:buChar char="§"/>
            </a:pPr>
            <a:r>
              <a:rPr lang="en-CA" sz="1800" dirty="0" err="1"/>
              <a:t>Leurre</a:t>
            </a:r>
            <a:r>
              <a:rPr lang="en-CA" sz="1800" dirty="0"/>
              <a:t> de la solution miracle </a:t>
            </a:r>
            <a:r>
              <a:rPr lang="en-CA" sz="1800" dirty="0" err="1"/>
              <a:t>universelle</a:t>
            </a:r>
            <a:endParaRPr lang="en-CA" sz="1800" dirty="0"/>
          </a:p>
          <a:p>
            <a:pPr lvl="1">
              <a:buFont typeface="Wingdings" panose="05000000000000000000" pitchFamily="2" charset="2"/>
              <a:buChar char="§"/>
            </a:pPr>
            <a:r>
              <a:rPr lang="en-CA" sz="1800" dirty="0" err="1"/>
              <a:t>Mesure</a:t>
            </a:r>
            <a:r>
              <a:rPr lang="en-CA" sz="1800" dirty="0"/>
              <a:t> de la performance</a:t>
            </a:r>
          </a:p>
          <a:p>
            <a:pPr lvl="1">
              <a:buFont typeface="Wingdings" panose="05000000000000000000" pitchFamily="2" charset="2"/>
              <a:buChar char="§"/>
            </a:pPr>
            <a:r>
              <a:rPr lang="en-CA" sz="1800" dirty="0" err="1"/>
              <a:t>Comportement</a:t>
            </a:r>
            <a:r>
              <a:rPr lang="en-CA" sz="1800" dirty="0"/>
              <a:t> des </a:t>
            </a:r>
            <a:r>
              <a:rPr lang="en-CA" sz="1800" dirty="0" err="1"/>
              <a:t>décideurs</a:t>
            </a:r>
            <a:endParaRPr lang="en-CA" sz="1800" dirty="0"/>
          </a:p>
          <a:p>
            <a:pPr lvl="1">
              <a:buFont typeface="Wingdings" panose="05000000000000000000" pitchFamily="2" charset="2"/>
              <a:buChar char="§"/>
            </a:pPr>
            <a:r>
              <a:rPr lang="en-CA" sz="1800" dirty="0"/>
              <a:t>Banalisation des TI</a:t>
            </a:r>
          </a:p>
        </p:txBody>
      </p:sp>
    </p:spTree>
    <p:extLst>
      <p:ext uri="{BB962C8B-B14F-4D97-AF65-F5344CB8AC3E}">
        <p14:creationId xmlns:p14="http://schemas.microsoft.com/office/powerpoint/2010/main" val="2770608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err="1">
                <a:solidFill>
                  <a:srgbClr val="78101A"/>
                </a:solidFill>
              </a:rPr>
              <a:t>Rôles</a:t>
            </a:r>
            <a:r>
              <a:rPr lang="en-CA" sz="2600" b="1" dirty="0">
                <a:solidFill>
                  <a:srgbClr val="78101A"/>
                </a:solidFill>
              </a:rPr>
              <a:t> des SI</a:t>
            </a:r>
            <a:endParaRPr lang="en-US" sz="2600" b="1" dirty="0">
              <a:solidFill>
                <a:srgbClr val="78101A"/>
              </a:solidFill>
            </a:endParaRPr>
          </a:p>
        </p:txBody>
      </p:sp>
      <p:sp>
        <p:nvSpPr>
          <p:cNvPr id="3" name="Content Placeholder 2"/>
          <p:cNvSpPr>
            <a:spLocks noGrp="1"/>
          </p:cNvSpPr>
          <p:nvPr>
            <p:ph idx="1"/>
          </p:nvPr>
        </p:nvSpPr>
        <p:spPr>
          <a:xfrm>
            <a:off x="76200" y="990600"/>
            <a:ext cx="8763000" cy="5181600"/>
          </a:xfrm>
        </p:spPr>
        <p:txBody>
          <a:bodyPr>
            <a:normAutofit fontScale="92500" lnSpcReduction="10000"/>
          </a:bodyPr>
          <a:lstStyle/>
          <a:p>
            <a:pPr>
              <a:buFont typeface="Wingdings" panose="05000000000000000000" pitchFamily="2" charset="2"/>
              <a:buChar char="§"/>
            </a:pPr>
            <a:r>
              <a:rPr lang="en-CA" sz="2000" dirty="0"/>
              <a:t>Les 4 </a:t>
            </a:r>
            <a:r>
              <a:rPr lang="en-CA" sz="2000" dirty="0" err="1"/>
              <a:t>rôles</a:t>
            </a:r>
            <a:r>
              <a:rPr lang="en-CA" sz="2000" dirty="0"/>
              <a:t> </a:t>
            </a:r>
            <a:r>
              <a:rPr lang="en-CA" sz="2000" dirty="0" err="1"/>
              <a:t>fondamentaux</a:t>
            </a:r>
            <a:r>
              <a:rPr lang="en-CA" sz="2000" dirty="0"/>
              <a:t> d’un SI</a:t>
            </a:r>
          </a:p>
          <a:p>
            <a:pPr lvl="1">
              <a:buFont typeface="Wingdings" panose="05000000000000000000" pitchFamily="2" charset="2"/>
              <a:buChar char="§"/>
            </a:pPr>
            <a:r>
              <a:rPr lang="en-CA" b="1" dirty="0"/>
              <a:t>Acquisition</a:t>
            </a:r>
            <a:r>
              <a:rPr lang="en-CA" dirty="0"/>
              <a:t> (</a:t>
            </a:r>
            <a:r>
              <a:rPr lang="en-CA" i="1" dirty="0"/>
              <a:t>input </a:t>
            </a:r>
            <a:r>
              <a:rPr lang="en-CA" i="1" dirty="0" err="1"/>
              <a:t>ou</a:t>
            </a:r>
            <a:r>
              <a:rPr lang="en-CA" i="1" dirty="0"/>
              <a:t> </a:t>
            </a:r>
            <a:r>
              <a:rPr lang="en-CA" i="1" dirty="0" err="1"/>
              <a:t>intrant</a:t>
            </a:r>
            <a:r>
              <a:rPr lang="en-CA" dirty="0"/>
              <a:t>)</a:t>
            </a:r>
          </a:p>
          <a:p>
            <a:pPr lvl="2">
              <a:buFont typeface="Wingdings" panose="05000000000000000000" pitchFamily="2" charset="2"/>
              <a:buChar char="§"/>
            </a:pPr>
            <a:r>
              <a:rPr lang="fr-CA" sz="1600" dirty="0"/>
              <a:t>Écrite</a:t>
            </a:r>
          </a:p>
          <a:p>
            <a:pPr lvl="2">
              <a:buFont typeface="Wingdings" panose="05000000000000000000" pitchFamily="2" charset="2"/>
              <a:buChar char="§"/>
            </a:pPr>
            <a:r>
              <a:rPr lang="fr-CA" sz="1600" dirty="0"/>
              <a:t>Orale</a:t>
            </a:r>
          </a:p>
          <a:p>
            <a:pPr lvl="2">
              <a:buFont typeface="Wingdings" panose="05000000000000000000" pitchFamily="2" charset="2"/>
              <a:buChar char="§"/>
            </a:pPr>
            <a:r>
              <a:rPr lang="fr-CA" sz="1600" dirty="0"/>
              <a:t>Directe</a:t>
            </a:r>
          </a:p>
          <a:p>
            <a:pPr lvl="2">
              <a:buFont typeface="Wingdings" panose="05000000000000000000" pitchFamily="2" charset="2"/>
              <a:buChar char="§"/>
            </a:pPr>
            <a:r>
              <a:rPr lang="fr-CA" sz="1600" dirty="0"/>
              <a:t>Mixte</a:t>
            </a:r>
            <a:endParaRPr lang="en-CA" sz="1600" dirty="0"/>
          </a:p>
          <a:p>
            <a:pPr lvl="1">
              <a:buFont typeface="Wingdings" panose="05000000000000000000" pitchFamily="2" charset="2"/>
              <a:buChar char="§"/>
            </a:pPr>
            <a:r>
              <a:rPr lang="en-CA" b="1" dirty="0"/>
              <a:t>Stockage</a:t>
            </a:r>
          </a:p>
          <a:p>
            <a:pPr lvl="1">
              <a:buFont typeface="Wingdings" panose="05000000000000000000" pitchFamily="2" charset="2"/>
              <a:buChar char="§"/>
            </a:pPr>
            <a:r>
              <a:rPr lang="en-CA" b="1" dirty="0" err="1"/>
              <a:t>Traitement</a:t>
            </a:r>
            <a:endParaRPr lang="en-CA" b="1" dirty="0"/>
          </a:p>
          <a:p>
            <a:pPr lvl="2">
              <a:buFont typeface="Wingdings" panose="05000000000000000000" pitchFamily="2" charset="2"/>
              <a:buChar char="§"/>
            </a:pPr>
            <a:r>
              <a:rPr lang="fr-CA" sz="1600" dirty="0"/>
              <a:t>Comparaison</a:t>
            </a:r>
          </a:p>
          <a:p>
            <a:pPr lvl="2">
              <a:buFont typeface="Wingdings" panose="05000000000000000000" pitchFamily="2" charset="2"/>
              <a:buChar char="§"/>
            </a:pPr>
            <a:r>
              <a:rPr lang="fr-CA" sz="1600" dirty="0"/>
              <a:t>Calcul</a:t>
            </a:r>
          </a:p>
          <a:p>
            <a:pPr lvl="2">
              <a:buFont typeface="Wingdings" panose="05000000000000000000" pitchFamily="2" charset="2"/>
              <a:buChar char="§"/>
            </a:pPr>
            <a:r>
              <a:rPr lang="fr-CA" sz="1600" dirty="0"/>
              <a:t>Transformation</a:t>
            </a:r>
            <a:endParaRPr lang="en-CA" sz="1600" dirty="0"/>
          </a:p>
          <a:p>
            <a:pPr lvl="1">
              <a:buFont typeface="Wingdings" panose="05000000000000000000" pitchFamily="2" charset="2"/>
              <a:buChar char="§"/>
            </a:pPr>
            <a:r>
              <a:rPr lang="en-CA" b="1" dirty="0"/>
              <a:t>Sortie</a:t>
            </a:r>
            <a:r>
              <a:rPr lang="en-CA" dirty="0"/>
              <a:t> (</a:t>
            </a:r>
            <a:r>
              <a:rPr lang="en-CA" i="1" dirty="0"/>
              <a:t>output </a:t>
            </a:r>
            <a:r>
              <a:rPr lang="en-CA" i="1" dirty="0" err="1"/>
              <a:t>ou</a:t>
            </a:r>
            <a:r>
              <a:rPr lang="en-CA" i="1" dirty="0"/>
              <a:t> </a:t>
            </a:r>
            <a:r>
              <a:rPr lang="en-CA" i="1" dirty="0" err="1"/>
              <a:t>extrant</a:t>
            </a:r>
            <a:r>
              <a:rPr lang="en-CA" dirty="0"/>
              <a:t>)</a:t>
            </a:r>
          </a:p>
          <a:p>
            <a:pPr lvl="2">
              <a:buFont typeface="Wingdings" panose="05000000000000000000" pitchFamily="2" charset="2"/>
              <a:buChar char="§"/>
            </a:pPr>
            <a:r>
              <a:rPr lang="fr-CA" sz="1600" dirty="0"/>
              <a:t>Écrite</a:t>
            </a:r>
          </a:p>
          <a:p>
            <a:pPr lvl="2">
              <a:buFont typeface="Wingdings" panose="05000000000000000000" pitchFamily="2" charset="2"/>
              <a:buChar char="§"/>
            </a:pPr>
            <a:r>
              <a:rPr lang="fr-CA" sz="1600" dirty="0"/>
              <a:t>Orale</a:t>
            </a:r>
          </a:p>
          <a:p>
            <a:pPr lvl="2">
              <a:buFont typeface="Wingdings" panose="05000000000000000000" pitchFamily="2" charset="2"/>
              <a:buChar char="§"/>
            </a:pPr>
            <a:r>
              <a:rPr lang="fr-CA" sz="1600" dirty="0"/>
              <a:t>Directe</a:t>
            </a:r>
            <a:endParaRPr lang="en-US" sz="1600" dirty="0"/>
          </a:p>
        </p:txBody>
      </p:sp>
    </p:spTree>
    <p:extLst>
      <p:ext uri="{BB962C8B-B14F-4D97-AF65-F5344CB8AC3E}">
        <p14:creationId xmlns:p14="http://schemas.microsoft.com/office/powerpoint/2010/main" val="3955519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 y="-3048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err="1">
                <a:solidFill>
                  <a:srgbClr val="78101A"/>
                </a:solidFill>
              </a:rPr>
              <a:t>Rôles</a:t>
            </a:r>
            <a:r>
              <a:rPr lang="en-CA" sz="2600" b="1" dirty="0">
                <a:solidFill>
                  <a:srgbClr val="78101A"/>
                </a:solidFill>
              </a:rPr>
              <a:t> des SI</a:t>
            </a:r>
            <a:endParaRPr lang="en-US" sz="2600" b="1" dirty="0">
              <a:solidFill>
                <a:srgbClr val="78101A"/>
              </a:solidFill>
            </a:endParaRPr>
          </a:p>
        </p:txBody>
      </p:sp>
      <p:sp>
        <p:nvSpPr>
          <p:cNvPr id="3" name="Content Placeholder 2"/>
          <p:cNvSpPr>
            <a:spLocks noGrp="1"/>
          </p:cNvSpPr>
          <p:nvPr>
            <p:ph idx="1"/>
          </p:nvPr>
        </p:nvSpPr>
        <p:spPr>
          <a:xfrm>
            <a:off x="190500" y="914400"/>
            <a:ext cx="8763000" cy="4191000"/>
          </a:xfrm>
        </p:spPr>
        <p:txBody>
          <a:bodyPr>
            <a:normAutofit lnSpcReduction="10000"/>
          </a:bodyPr>
          <a:lstStyle/>
          <a:p>
            <a:pPr>
              <a:buFont typeface="Wingdings" panose="05000000000000000000" pitchFamily="2" charset="2"/>
              <a:buChar char="§"/>
            </a:pPr>
            <a:r>
              <a:rPr lang="en-CA" sz="2800" dirty="0" err="1"/>
              <a:t>Rôles</a:t>
            </a:r>
            <a:r>
              <a:rPr lang="en-CA" sz="2800" dirty="0"/>
              <a:t> qui se </a:t>
            </a:r>
            <a:r>
              <a:rPr lang="en-CA" sz="2800" dirty="0" err="1"/>
              <a:t>transforment</a:t>
            </a:r>
            <a:endParaRPr lang="en-CA" sz="2800" dirty="0"/>
          </a:p>
          <a:p>
            <a:pPr lvl="1">
              <a:buFont typeface="Wingdings" panose="05000000000000000000" pitchFamily="2" charset="2"/>
              <a:buChar char="§"/>
            </a:pPr>
            <a:endParaRPr lang="en-CA" sz="2000" dirty="0"/>
          </a:p>
          <a:p>
            <a:pPr lvl="1">
              <a:buFont typeface="Wingdings" panose="05000000000000000000" pitchFamily="2" charset="2"/>
              <a:buChar char="§"/>
            </a:pPr>
            <a:r>
              <a:rPr lang="en-CA" sz="2000" dirty="0" err="1"/>
              <a:t>Rétroaction</a:t>
            </a:r>
            <a:endParaRPr lang="en-CA" sz="2000" dirty="0"/>
          </a:p>
          <a:p>
            <a:pPr lvl="2">
              <a:buFont typeface="Wingdings" panose="05000000000000000000" pitchFamily="2" charset="2"/>
              <a:buChar char="§"/>
            </a:pPr>
            <a:r>
              <a:rPr lang="en-CA" sz="1600" dirty="0"/>
              <a:t>“…</a:t>
            </a:r>
            <a:r>
              <a:rPr lang="en-CA" sz="1600" dirty="0" err="1"/>
              <a:t>l’idée</a:t>
            </a:r>
            <a:r>
              <a:rPr lang="en-CA" sz="1600" dirty="0"/>
              <a:t> que </a:t>
            </a:r>
            <a:r>
              <a:rPr lang="en-CA" sz="1600" dirty="0" err="1"/>
              <a:t>l’information</a:t>
            </a:r>
            <a:r>
              <a:rPr lang="en-CA" sz="1600" dirty="0"/>
              <a:t> de sortie d’un </a:t>
            </a:r>
            <a:r>
              <a:rPr lang="en-CA" sz="1600" dirty="0" err="1"/>
              <a:t>système</a:t>
            </a:r>
            <a:r>
              <a:rPr lang="en-CA" sz="1600" dirty="0"/>
              <a:t> </a:t>
            </a:r>
            <a:r>
              <a:rPr lang="en-CA" sz="1600" dirty="0" err="1"/>
              <a:t>va</a:t>
            </a:r>
            <a:r>
              <a:rPr lang="en-CA" sz="1600" dirty="0"/>
              <a:t> </a:t>
            </a:r>
            <a:r>
              <a:rPr lang="en-CA" sz="1600" dirty="0" err="1"/>
              <a:t>être</a:t>
            </a:r>
            <a:r>
              <a:rPr lang="en-CA" sz="1600" dirty="0"/>
              <a:t> </a:t>
            </a:r>
            <a:r>
              <a:rPr lang="en-CA" sz="1600" dirty="0" err="1"/>
              <a:t>réutilisée</a:t>
            </a:r>
            <a:r>
              <a:rPr lang="en-CA" sz="1600" dirty="0"/>
              <a:t> pour influencer le </a:t>
            </a:r>
            <a:r>
              <a:rPr lang="en-CA" sz="1600" dirty="0" err="1"/>
              <a:t>fonctionnement</a:t>
            </a:r>
            <a:r>
              <a:rPr lang="en-CA" sz="1600" dirty="0"/>
              <a:t> de </a:t>
            </a:r>
            <a:r>
              <a:rPr lang="en-CA" sz="1600" dirty="0" err="1"/>
              <a:t>ce</a:t>
            </a:r>
            <a:r>
              <a:rPr lang="en-CA" sz="1600" dirty="0"/>
              <a:t> </a:t>
            </a:r>
            <a:r>
              <a:rPr lang="en-CA" sz="1600" dirty="0" err="1"/>
              <a:t>système</a:t>
            </a:r>
            <a:r>
              <a:rPr lang="en-CA" sz="1600" dirty="0"/>
              <a:t>”</a:t>
            </a:r>
          </a:p>
          <a:p>
            <a:pPr lvl="2">
              <a:buFont typeface="Wingdings" panose="05000000000000000000" pitchFamily="2" charset="2"/>
              <a:buChar char="§"/>
            </a:pPr>
            <a:r>
              <a:rPr lang="en-CA" sz="1600" dirty="0" err="1"/>
              <a:t>Exemple</a:t>
            </a:r>
            <a:r>
              <a:rPr lang="en-CA" sz="1600" dirty="0"/>
              <a:t> de </a:t>
            </a:r>
            <a:r>
              <a:rPr lang="en-CA" sz="1600" dirty="0" err="1"/>
              <a:t>l’achat</a:t>
            </a:r>
            <a:r>
              <a:rPr lang="en-CA" sz="1600" dirty="0"/>
              <a:t> qui </a:t>
            </a:r>
            <a:r>
              <a:rPr lang="en-CA" sz="1600" dirty="0" err="1"/>
              <a:t>est</a:t>
            </a:r>
            <a:r>
              <a:rPr lang="en-CA" sz="1600" dirty="0"/>
              <a:t> </a:t>
            </a:r>
            <a:r>
              <a:rPr lang="en-CA" sz="1600" dirty="0" err="1"/>
              <a:t>relié</a:t>
            </a:r>
            <a:r>
              <a:rPr lang="en-CA" sz="1600" dirty="0"/>
              <a:t> au </a:t>
            </a:r>
            <a:r>
              <a:rPr lang="en-CA" sz="1600" dirty="0" err="1"/>
              <a:t>niveau</a:t>
            </a:r>
            <a:r>
              <a:rPr lang="en-CA" sz="1600" dirty="0"/>
              <a:t> du stock</a:t>
            </a:r>
          </a:p>
          <a:p>
            <a:pPr lvl="1">
              <a:buFont typeface="Wingdings" panose="05000000000000000000" pitchFamily="2" charset="2"/>
              <a:buChar char="§"/>
            </a:pPr>
            <a:endParaRPr lang="en-CA" sz="2000" dirty="0"/>
          </a:p>
          <a:p>
            <a:pPr lvl="1">
              <a:buFont typeface="Wingdings" panose="05000000000000000000" pitchFamily="2" charset="2"/>
              <a:buChar char="§"/>
            </a:pPr>
            <a:r>
              <a:rPr lang="en-CA" sz="2000" dirty="0" err="1"/>
              <a:t>Intermédiation</a:t>
            </a:r>
            <a:endParaRPr lang="en-CA" sz="2000" dirty="0"/>
          </a:p>
          <a:p>
            <a:pPr lvl="2">
              <a:buFont typeface="Wingdings" panose="05000000000000000000" pitchFamily="2" charset="2"/>
              <a:buChar char="§"/>
            </a:pPr>
            <a:r>
              <a:rPr lang="en-CA" sz="1600" dirty="0"/>
              <a:t>“Principe par </a:t>
            </a:r>
            <a:r>
              <a:rPr lang="en-CA" sz="1600" dirty="0" err="1"/>
              <a:t>lequel</a:t>
            </a:r>
            <a:r>
              <a:rPr lang="en-CA" sz="1600" dirty="0"/>
              <a:t> les participants à un </a:t>
            </a:r>
            <a:r>
              <a:rPr lang="en-CA" sz="1600" dirty="0" err="1"/>
              <a:t>processus</a:t>
            </a:r>
            <a:r>
              <a:rPr lang="en-CA" sz="1600" dirty="0"/>
              <a:t> de </a:t>
            </a:r>
            <a:r>
              <a:rPr lang="en-CA" sz="1600" dirty="0" err="1"/>
              <a:t>décision</a:t>
            </a:r>
            <a:r>
              <a:rPr lang="en-CA" sz="1600" dirty="0"/>
              <a:t> </a:t>
            </a:r>
            <a:r>
              <a:rPr lang="en-CA" sz="1600" dirty="0" err="1"/>
              <a:t>utilisent</a:t>
            </a:r>
            <a:r>
              <a:rPr lang="en-CA" sz="1600" dirty="0"/>
              <a:t> </a:t>
            </a:r>
            <a:r>
              <a:rPr lang="en-CA" sz="1600" dirty="0" err="1"/>
              <a:t>une</a:t>
            </a:r>
            <a:r>
              <a:rPr lang="en-CA" sz="1600" dirty="0"/>
              <a:t> </a:t>
            </a:r>
            <a:r>
              <a:rPr lang="en-CA" sz="1600" dirty="0" err="1"/>
              <a:t>représentation</a:t>
            </a:r>
            <a:r>
              <a:rPr lang="en-CA" sz="1600" dirty="0"/>
              <a:t> </a:t>
            </a:r>
            <a:r>
              <a:rPr lang="en-CA" sz="1600" dirty="0" err="1"/>
              <a:t>modélisée</a:t>
            </a:r>
            <a:r>
              <a:rPr lang="en-CA" sz="1600" dirty="0"/>
              <a:t> commune, </a:t>
            </a:r>
            <a:r>
              <a:rPr lang="en-CA" sz="1600" dirty="0" err="1"/>
              <a:t>qualifée</a:t>
            </a:r>
            <a:r>
              <a:rPr lang="en-CA" sz="1600" dirty="0"/>
              <a:t> </a:t>
            </a:r>
            <a:r>
              <a:rPr lang="en-CA" sz="1600" dirty="0" err="1"/>
              <a:t>d’objet</a:t>
            </a:r>
            <a:r>
              <a:rPr lang="en-CA" sz="1600" dirty="0"/>
              <a:t> </a:t>
            </a:r>
            <a:r>
              <a:rPr lang="en-CA" sz="1600" dirty="0" err="1"/>
              <a:t>intermédiare</a:t>
            </a:r>
            <a:r>
              <a:rPr lang="en-CA" sz="1600" dirty="0"/>
              <a:t>”</a:t>
            </a:r>
          </a:p>
          <a:p>
            <a:pPr lvl="2">
              <a:buFont typeface="Wingdings" panose="05000000000000000000" pitchFamily="2" charset="2"/>
              <a:buChar char="§"/>
            </a:pPr>
            <a:r>
              <a:rPr lang="en-CA" sz="1600" dirty="0" err="1"/>
              <a:t>Exemple</a:t>
            </a:r>
            <a:r>
              <a:rPr lang="en-CA" sz="1600" dirty="0"/>
              <a:t> de la </a:t>
            </a:r>
            <a:r>
              <a:rPr lang="en-CA" sz="1600" dirty="0" err="1"/>
              <a:t>demande</a:t>
            </a:r>
            <a:r>
              <a:rPr lang="en-CA" sz="1600" dirty="0"/>
              <a:t> de </a:t>
            </a:r>
            <a:r>
              <a:rPr lang="en-CA" sz="1600" dirty="0" err="1"/>
              <a:t>crédit</a:t>
            </a:r>
            <a:endParaRPr lang="en-CA" sz="1600" dirty="0"/>
          </a:p>
        </p:txBody>
      </p:sp>
    </p:spTree>
    <p:extLst>
      <p:ext uri="{BB962C8B-B14F-4D97-AF65-F5344CB8AC3E}">
        <p14:creationId xmlns:p14="http://schemas.microsoft.com/office/powerpoint/2010/main" val="1853001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905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err="1">
                <a:solidFill>
                  <a:srgbClr val="78101A"/>
                </a:solidFill>
              </a:rPr>
              <a:t>Rôles</a:t>
            </a:r>
            <a:r>
              <a:rPr lang="en-CA" sz="2600" b="1" dirty="0">
                <a:solidFill>
                  <a:srgbClr val="78101A"/>
                </a:solidFill>
              </a:rPr>
              <a:t> des SI</a:t>
            </a:r>
            <a:endParaRPr lang="en-US" sz="2600" b="1" dirty="0">
              <a:solidFill>
                <a:srgbClr val="78101A"/>
              </a:solidFill>
            </a:endParaRPr>
          </a:p>
        </p:txBody>
      </p:sp>
      <p:sp>
        <p:nvSpPr>
          <p:cNvPr id="3" name="Content Placeholder 2"/>
          <p:cNvSpPr>
            <a:spLocks noGrp="1"/>
          </p:cNvSpPr>
          <p:nvPr>
            <p:ph idx="1"/>
          </p:nvPr>
        </p:nvSpPr>
        <p:spPr>
          <a:xfrm>
            <a:off x="76200" y="920750"/>
            <a:ext cx="8610600" cy="4419600"/>
          </a:xfrm>
        </p:spPr>
        <p:txBody>
          <a:bodyPr>
            <a:normAutofit/>
          </a:bodyPr>
          <a:lstStyle/>
          <a:p>
            <a:pPr>
              <a:buFont typeface="Wingdings" panose="05000000000000000000" pitchFamily="2" charset="2"/>
              <a:buChar char="§"/>
            </a:pPr>
            <a:r>
              <a:rPr lang="en-CA" sz="2400" dirty="0" err="1"/>
              <a:t>Rôle</a:t>
            </a:r>
            <a:r>
              <a:rPr lang="en-CA" sz="2400" dirty="0"/>
              <a:t> des SI dans </a:t>
            </a:r>
            <a:r>
              <a:rPr lang="en-CA" sz="2400" dirty="0" err="1"/>
              <a:t>l’ogranisation</a:t>
            </a:r>
            <a:r>
              <a:rPr lang="en-CA" sz="2400" dirty="0"/>
              <a:t> </a:t>
            </a:r>
            <a:r>
              <a:rPr lang="en-CA" sz="2400" dirty="0" err="1"/>
              <a:t>selon</a:t>
            </a:r>
            <a:r>
              <a:rPr lang="en-CA" sz="2400" dirty="0"/>
              <a:t> </a:t>
            </a:r>
            <a:r>
              <a:rPr lang="en-CA" sz="2400" dirty="0" err="1"/>
              <a:t>une</a:t>
            </a:r>
            <a:r>
              <a:rPr lang="en-CA" sz="2400" dirty="0"/>
              <a:t> vision </a:t>
            </a:r>
            <a:r>
              <a:rPr lang="en-CA" sz="2400" dirty="0" err="1"/>
              <a:t>fonctionnelle</a:t>
            </a:r>
            <a:endParaRPr lang="en-CA" sz="2400" dirty="0"/>
          </a:p>
          <a:p>
            <a:pPr lvl="1">
              <a:buFont typeface="Wingdings" panose="05000000000000000000" pitchFamily="2" charset="2"/>
              <a:buChar char="§"/>
            </a:pPr>
            <a:endParaRPr lang="en-CA" sz="1800" dirty="0"/>
          </a:p>
          <a:p>
            <a:pPr lvl="1">
              <a:buFont typeface="Wingdings" panose="05000000000000000000" pitchFamily="2" charset="2"/>
              <a:buChar char="§"/>
            </a:pPr>
            <a:r>
              <a:rPr lang="en-CA" sz="2000" dirty="0"/>
              <a:t>Marketing (ex: gestion de la relation client </a:t>
            </a:r>
            <a:r>
              <a:rPr lang="en-CA" sz="2000" dirty="0" err="1"/>
              <a:t>dite</a:t>
            </a:r>
            <a:r>
              <a:rPr lang="en-CA" sz="2000" dirty="0"/>
              <a:t> CRM</a:t>
            </a:r>
          </a:p>
          <a:p>
            <a:pPr lvl="1">
              <a:buFont typeface="Wingdings" panose="05000000000000000000" pitchFamily="2" charset="2"/>
              <a:buChar char="§"/>
            </a:pPr>
            <a:r>
              <a:rPr lang="en-CA" sz="2000" dirty="0"/>
              <a:t>R&amp;D (ex: conception </a:t>
            </a:r>
            <a:r>
              <a:rPr lang="en-CA" sz="2000" dirty="0" err="1"/>
              <a:t>assistée</a:t>
            </a:r>
            <a:r>
              <a:rPr lang="en-CA" sz="2000" dirty="0"/>
              <a:t> par </a:t>
            </a:r>
            <a:r>
              <a:rPr lang="en-CA" sz="2000" dirty="0" err="1"/>
              <a:t>ordinateur</a:t>
            </a:r>
            <a:r>
              <a:rPr lang="en-CA" sz="2000" dirty="0"/>
              <a:t>)</a:t>
            </a:r>
          </a:p>
          <a:p>
            <a:pPr lvl="1">
              <a:buFont typeface="Wingdings" panose="05000000000000000000" pitchFamily="2" charset="2"/>
              <a:buChar char="§"/>
            </a:pPr>
            <a:r>
              <a:rPr lang="en-CA" sz="2000" dirty="0"/>
              <a:t>Production (ex: </a:t>
            </a:r>
            <a:r>
              <a:rPr lang="en-CA" sz="2000" dirty="0" err="1"/>
              <a:t>commandes</a:t>
            </a:r>
            <a:r>
              <a:rPr lang="en-CA" sz="2000" dirty="0"/>
              <a:t> </a:t>
            </a:r>
            <a:r>
              <a:rPr lang="en-CA" sz="2000" dirty="0" err="1"/>
              <a:t>numériques</a:t>
            </a:r>
            <a:r>
              <a:rPr lang="en-CA" sz="2000" dirty="0"/>
              <a:t>)</a:t>
            </a:r>
          </a:p>
          <a:p>
            <a:pPr lvl="1">
              <a:buFont typeface="Wingdings" panose="05000000000000000000" pitchFamily="2" charset="2"/>
              <a:buChar char="§"/>
            </a:pPr>
            <a:r>
              <a:rPr lang="en-CA" sz="2000" dirty="0"/>
              <a:t>Finance (ex: </a:t>
            </a:r>
            <a:r>
              <a:rPr lang="en-CA" sz="2000" dirty="0" err="1"/>
              <a:t>système</a:t>
            </a:r>
            <a:r>
              <a:rPr lang="en-CA" sz="2000" dirty="0"/>
              <a:t> de </a:t>
            </a:r>
            <a:r>
              <a:rPr lang="en-CA" sz="2000" dirty="0" err="1"/>
              <a:t>paie</a:t>
            </a:r>
            <a:r>
              <a:rPr lang="en-CA" sz="2000" dirty="0"/>
              <a:t>)</a:t>
            </a:r>
          </a:p>
          <a:p>
            <a:pPr lvl="1">
              <a:buFont typeface="Wingdings" panose="05000000000000000000" pitchFamily="2" charset="2"/>
              <a:buChar char="§"/>
            </a:pPr>
            <a:r>
              <a:rPr lang="en-CA" sz="2000" dirty="0" err="1"/>
              <a:t>Logistique</a:t>
            </a:r>
            <a:r>
              <a:rPr lang="en-CA" sz="2000" dirty="0"/>
              <a:t> (ex: gestion de la </a:t>
            </a:r>
            <a:r>
              <a:rPr lang="en-CA" sz="2000" dirty="0" err="1"/>
              <a:t>chaîne</a:t>
            </a:r>
            <a:r>
              <a:rPr lang="en-CA" sz="2000" dirty="0"/>
              <a:t> </a:t>
            </a:r>
            <a:r>
              <a:rPr lang="en-CA" sz="2000" dirty="0" err="1"/>
              <a:t>d’approvisionnement</a:t>
            </a:r>
            <a:r>
              <a:rPr lang="en-CA" sz="2000" dirty="0"/>
              <a:t>)</a:t>
            </a:r>
          </a:p>
        </p:txBody>
      </p:sp>
    </p:spTree>
    <p:extLst>
      <p:ext uri="{BB962C8B-B14F-4D97-AF65-F5344CB8AC3E}">
        <p14:creationId xmlns:p14="http://schemas.microsoft.com/office/powerpoint/2010/main" val="3566383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35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a:solidFill>
                  <a:srgbClr val="78101A"/>
                </a:solidFill>
              </a:rPr>
              <a:t>SI et prise de </a:t>
            </a:r>
            <a:r>
              <a:rPr lang="en-CA" sz="2600" b="1" dirty="0" err="1">
                <a:solidFill>
                  <a:srgbClr val="78101A"/>
                </a:solidFill>
              </a:rPr>
              <a:t>décision</a:t>
            </a:r>
            <a:endParaRPr lang="en-US" sz="2600" b="1" dirty="0">
              <a:solidFill>
                <a:srgbClr val="78101A"/>
              </a:solidFill>
            </a:endParaRPr>
          </a:p>
        </p:txBody>
      </p:sp>
      <p:sp>
        <p:nvSpPr>
          <p:cNvPr id="3" name="Content Placeholder 2"/>
          <p:cNvSpPr>
            <a:spLocks noGrp="1"/>
          </p:cNvSpPr>
          <p:nvPr>
            <p:ph idx="1"/>
          </p:nvPr>
        </p:nvSpPr>
        <p:spPr>
          <a:xfrm>
            <a:off x="228600" y="838200"/>
            <a:ext cx="8686800" cy="4953000"/>
          </a:xfrm>
        </p:spPr>
        <p:txBody>
          <a:bodyPr/>
          <a:lstStyle/>
          <a:p>
            <a:pPr>
              <a:buFont typeface="Wingdings" panose="05000000000000000000" pitchFamily="2" charset="2"/>
              <a:buChar char="§"/>
            </a:pPr>
            <a:r>
              <a:rPr lang="en-CA" sz="2400" dirty="0" err="1"/>
              <a:t>Rôles</a:t>
            </a:r>
            <a:r>
              <a:rPr lang="en-CA" sz="2400" dirty="0"/>
              <a:t> du SI et prise de </a:t>
            </a:r>
            <a:r>
              <a:rPr lang="en-CA" sz="2400" dirty="0" err="1"/>
              <a:t>décision</a:t>
            </a:r>
            <a:endParaRPr lang="en-CA" sz="2400" dirty="0"/>
          </a:p>
          <a:p>
            <a:pPr lvl="1">
              <a:buFont typeface="Wingdings" panose="05000000000000000000" pitchFamily="2" charset="2"/>
              <a:buChar char="§"/>
            </a:pPr>
            <a:r>
              <a:rPr lang="en-CA" sz="2000" dirty="0"/>
              <a:t>Informer</a:t>
            </a:r>
          </a:p>
          <a:p>
            <a:pPr lvl="1">
              <a:buFont typeface="Wingdings" panose="05000000000000000000" pitchFamily="2" charset="2"/>
              <a:buChar char="§"/>
            </a:pPr>
            <a:r>
              <a:rPr lang="en-CA" sz="2000" dirty="0" err="1"/>
              <a:t>Enrichir</a:t>
            </a:r>
            <a:endParaRPr lang="en-CA" sz="2000" dirty="0"/>
          </a:p>
          <a:p>
            <a:pPr lvl="1">
              <a:buFont typeface="Wingdings" panose="05000000000000000000" pitchFamily="2" charset="2"/>
              <a:buChar char="§"/>
            </a:pPr>
            <a:r>
              <a:rPr lang="en-CA" sz="2000" dirty="0" err="1"/>
              <a:t>Décider</a:t>
            </a:r>
            <a:endParaRPr lang="en-CA" sz="2000" dirty="0"/>
          </a:p>
          <a:p>
            <a:pPr>
              <a:buFont typeface="Wingdings" panose="05000000000000000000" pitchFamily="2" charset="2"/>
              <a:buChar char="§"/>
            </a:pPr>
            <a:endParaRPr lang="en-CA" sz="2400" dirty="0"/>
          </a:p>
          <a:p>
            <a:pPr>
              <a:buFont typeface="Wingdings" panose="05000000000000000000" pitchFamily="2" charset="2"/>
              <a:buChar char="§"/>
            </a:pPr>
            <a:endParaRPr lang="en-CA"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138938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3048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a:solidFill>
                  <a:srgbClr val="78101A"/>
                </a:solidFill>
              </a:rPr>
              <a:t>SI et prise de </a:t>
            </a:r>
            <a:r>
              <a:rPr lang="en-CA" sz="2600" b="1" dirty="0" err="1">
                <a:solidFill>
                  <a:srgbClr val="78101A"/>
                </a:solidFill>
              </a:rPr>
              <a:t>décision</a:t>
            </a:r>
            <a:endParaRPr lang="en-US" sz="2600" b="1" dirty="0">
              <a:solidFill>
                <a:srgbClr val="78101A"/>
              </a:solidFill>
            </a:endParaRPr>
          </a:p>
        </p:txBody>
      </p:sp>
      <p:pic>
        <p:nvPicPr>
          <p:cNvPr id="4" name="Picture 3"/>
          <p:cNvPicPr>
            <a:picLocks noChangeAspect="1"/>
          </p:cNvPicPr>
          <p:nvPr/>
        </p:nvPicPr>
        <p:blipFill>
          <a:blip r:embed="rId3"/>
          <a:stretch>
            <a:fillRect/>
          </a:stretch>
        </p:blipFill>
        <p:spPr>
          <a:xfrm>
            <a:off x="1094814" y="990600"/>
            <a:ext cx="6954371" cy="4462462"/>
          </a:xfrm>
          <a:prstGeom prst="rect">
            <a:avLst/>
          </a:prstGeom>
        </p:spPr>
      </p:pic>
      <p:sp>
        <p:nvSpPr>
          <p:cNvPr id="7" name="TextBox 6"/>
          <p:cNvSpPr txBox="1"/>
          <p:nvPr/>
        </p:nvSpPr>
        <p:spPr>
          <a:xfrm>
            <a:off x="6596543" y="5474657"/>
            <a:ext cx="1452642" cy="261610"/>
          </a:xfrm>
          <a:prstGeom prst="rect">
            <a:avLst/>
          </a:prstGeom>
          <a:noFill/>
        </p:spPr>
        <p:txBody>
          <a:bodyPr wrap="none" rtlCol="0">
            <a:spAutoFit/>
          </a:bodyPr>
          <a:lstStyle/>
          <a:p>
            <a:r>
              <a:rPr lang="fr-CA" sz="1050" b="0"/>
              <a:t>Source: guru99.com</a:t>
            </a:r>
          </a:p>
        </p:txBody>
      </p:sp>
      <p:sp>
        <p:nvSpPr>
          <p:cNvPr id="2" name="Rectangle 1">
            <a:extLst>
              <a:ext uri="{FF2B5EF4-FFF2-40B4-BE49-F238E27FC236}">
                <a16:creationId xmlns:a16="http://schemas.microsoft.com/office/drawing/2014/main" id="{D1C1EE3D-3416-43FF-A696-AE041040A955}"/>
              </a:ext>
            </a:extLst>
          </p:cNvPr>
          <p:cNvSpPr/>
          <p:nvPr/>
        </p:nvSpPr>
        <p:spPr>
          <a:xfrm>
            <a:off x="76200" y="729734"/>
            <a:ext cx="4394216" cy="369332"/>
          </a:xfrm>
          <a:prstGeom prst="rect">
            <a:avLst/>
          </a:prstGeom>
        </p:spPr>
        <p:txBody>
          <a:bodyPr wrap="none">
            <a:spAutoFit/>
          </a:bodyPr>
          <a:lstStyle/>
          <a:p>
            <a:pPr>
              <a:buFont typeface="Wingdings" panose="05000000000000000000" pitchFamily="2" charset="2"/>
              <a:buChar char="§"/>
            </a:pPr>
            <a:r>
              <a:rPr lang="en-CA" dirty="0"/>
              <a:t>Trois </a:t>
            </a:r>
            <a:r>
              <a:rPr lang="en-CA" dirty="0" err="1"/>
              <a:t>niveaux</a:t>
            </a:r>
            <a:r>
              <a:rPr lang="en-CA" dirty="0"/>
              <a:t> de </a:t>
            </a:r>
            <a:r>
              <a:rPr lang="en-CA" dirty="0" err="1"/>
              <a:t>décision</a:t>
            </a:r>
            <a:r>
              <a:rPr lang="en-CA" dirty="0"/>
              <a:t> </a:t>
            </a:r>
            <a:r>
              <a:rPr lang="en-CA" dirty="0" err="1"/>
              <a:t>en</a:t>
            </a:r>
            <a:r>
              <a:rPr lang="en-CA" dirty="0"/>
              <a:t> gestion:</a:t>
            </a:r>
          </a:p>
        </p:txBody>
      </p:sp>
    </p:spTree>
    <p:extLst>
      <p:ext uri="{BB962C8B-B14F-4D97-AF65-F5344CB8AC3E}">
        <p14:creationId xmlns:p14="http://schemas.microsoft.com/office/powerpoint/2010/main" val="219486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35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a:solidFill>
                  <a:srgbClr val="78101A"/>
                </a:solidFill>
              </a:rPr>
              <a:t>SI et prise de </a:t>
            </a:r>
            <a:r>
              <a:rPr lang="en-CA" sz="2600" b="1" dirty="0" err="1">
                <a:solidFill>
                  <a:srgbClr val="78101A"/>
                </a:solidFill>
              </a:rPr>
              <a:t>décision</a:t>
            </a:r>
            <a:endParaRPr lang="en-US" sz="2600" b="1" dirty="0">
              <a:solidFill>
                <a:srgbClr val="78101A"/>
              </a:solidFill>
            </a:endParaRPr>
          </a:p>
        </p:txBody>
      </p:sp>
      <p:sp>
        <p:nvSpPr>
          <p:cNvPr id="3" name="Content Placeholder 2"/>
          <p:cNvSpPr>
            <a:spLocks noGrp="1"/>
          </p:cNvSpPr>
          <p:nvPr>
            <p:ph idx="1"/>
          </p:nvPr>
        </p:nvSpPr>
        <p:spPr>
          <a:xfrm>
            <a:off x="228600" y="838200"/>
            <a:ext cx="8686800" cy="4953000"/>
          </a:xfrm>
        </p:spPr>
        <p:txBody>
          <a:bodyPr>
            <a:normAutofit fontScale="92500" lnSpcReduction="20000"/>
          </a:bodyPr>
          <a:lstStyle/>
          <a:p>
            <a:pPr>
              <a:buFont typeface="Wingdings" panose="05000000000000000000" pitchFamily="2" charset="2"/>
              <a:buChar char="§"/>
            </a:pPr>
            <a:r>
              <a:rPr lang="fr-CA" sz="2400" b="1" dirty="0"/>
              <a:t>Décisions opérationnelles </a:t>
            </a:r>
            <a:r>
              <a:rPr lang="fr-CA" sz="2400" dirty="0"/>
              <a:t>/ problèmes structurés</a:t>
            </a:r>
          </a:p>
          <a:p>
            <a:pPr lvl="1">
              <a:buFont typeface="Wingdings" panose="05000000000000000000" pitchFamily="2" charset="2"/>
              <a:buChar char="§"/>
            </a:pPr>
            <a:r>
              <a:rPr lang="fr-CA" sz="2200" dirty="0"/>
              <a:t>Décisions prises par la gestion ou des employés, qui ont un impact limité et qui comportent un niveau de risque minime</a:t>
            </a:r>
          </a:p>
          <a:p>
            <a:pPr lvl="1">
              <a:buFont typeface="Wingdings" panose="05000000000000000000" pitchFamily="2" charset="2"/>
              <a:buChar char="§"/>
            </a:pPr>
            <a:r>
              <a:rPr lang="fr-CA" sz="2200" dirty="0"/>
              <a:t>Exemple: organisation des horaires de travail</a:t>
            </a:r>
          </a:p>
          <a:p>
            <a:pPr>
              <a:buFont typeface="Wingdings" panose="05000000000000000000" pitchFamily="2" charset="2"/>
              <a:buChar char="§"/>
            </a:pPr>
            <a:endParaRPr lang="fr-CA" sz="2400" b="1" dirty="0"/>
          </a:p>
          <a:p>
            <a:pPr>
              <a:buFont typeface="Wingdings" panose="05000000000000000000" pitchFamily="2" charset="2"/>
              <a:buChar char="§"/>
            </a:pPr>
            <a:r>
              <a:rPr lang="fr-CA" sz="2400" b="1" dirty="0"/>
              <a:t>Décisions tactiques </a:t>
            </a:r>
            <a:r>
              <a:rPr lang="fr-CA" sz="2400" dirty="0"/>
              <a:t>/ problèmes semi-structurés</a:t>
            </a:r>
          </a:p>
          <a:p>
            <a:pPr lvl="1">
              <a:buFont typeface="Wingdings" panose="05000000000000000000" pitchFamily="2" charset="2"/>
              <a:buChar char="§"/>
            </a:pPr>
            <a:r>
              <a:rPr lang="fr-CA" sz="2200" dirty="0"/>
              <a:t>Décisions prises par la gestion, qui ont un impact sur le moyen terme et qui comportent un niveau de risque modéré</a:t>
            </a:r>
          </a:p>
          <a:p>
            <a:pPr lvl="1">
              <a:buFont typeface="Wingdings" panose="05000000000000000000" pitchFamily="2" charset="2"/>
              <a:buChar char="§"/>
            </a:pPr>
            <a:r>
              <a:rPr lang="fr-CA" sz="2200" dirty="0"/>
              <a:t>Exemple: lancement d’une campagne promotionnelle</a:t>
            </a:r>
          </a:p>
          <a:p>
            <a:pPr>
              <a:buFont typeface="Wingdings" panose="05000000000000000000" pitchFamily="2" charset="2"/>
              <a:buChar char="§"/>
            </a:pPr>
            <a:endParaRPr lang="en-CA" sz="2400" b="1" dirty="0"/>
          </a:p>
          <a:p>
            <a:pPr>
              <a:buFont typeface="Wingdings" panose="05000000000000000000" pitchFamily="2" charset="2"/>
              <a:buChar char="§"/>
            </a:pPr>
            <a:r>
              <a:rPr lang="en-CA" sz="2400" b="1" dirty="0" err="1"/>
              <a:t>Décisions</a:t>
            </a:r>
            <a:r>
              <a:rPr lang="en-CA" sz="2400" b="1" dirty="0"/>
              <a:t> </a:t>
            </a:r>
            <a:r>
              <a:rPr lang="en-CA" sz="2400" b="1" dirty="0" err="1"/>
              <a:t>stratégiques</a:t>
            </a:r>
            <a:r>
              <a:rPr lang="en-CA" sz="2400" b="1" dirty="0"/>
              <a:t> </a:t>
            </a:r>
            <a:r>
              <a:rPr lang="en-CA" sz="2400" dirty="0"/>
              <a:t>/ </a:t>
            </a:r>
            <a:r>
              <a:rPr lang="en-CA" sz="2400" dirty="0" err="1"/>
              <a:t>problèmes</a:t>
            </a:r>
            <a:r>
              <a:rPr lang="en-CA" sz="2400" dirty="0"/>
              <a:t> non </a:t>
            </a:r>
            <a:r>
              <a:rPr lang="en-CA" sz="2400" dirty="0" err="1"/>
              <a:t>structurés</a:t>
            </a:r>
            <a:endParaRPr lang="en-CA" sz="2400" dirty="0"/>
          </a:p>
          <a:p>
            <a:pPr lvl="1">
              <a:buFont typeface="Wingdings" panose="05000000000000000000" pitchFamily="2" charset="2"/>
              <a:buChar char="§"/>
            </a:pPr>
            <a:r>
              <a:rPr lang="fr-CA" sz="2200" dirty="0"/>
              <a:t>Décisions prises par la haute gestion, qui ont un impact sur le long terme et qui comportent un niveau de risque élevé</a:t>
            </a:r>
          </a:p>
          <a:p>
            <a:pPr lvl="1">
              <a:buFont typeface="Wingdings" panose="05000000000000000000" pitchFamily="2" charset="2"/>
              <a:buChar char="§"/>
            </a:pPr>
            <a:r>
              <a:rPr lang="fr-CA" sz="2200" dirty="0"/>
              <a:t>Exemple: lancement d’un nouveau produit</a:t>
            </a:r>
          </a:p>
          <a:p>
            <a:pPr>
              <a:buFont typeface="Wingdings" panose="05000000000000000000" pitchFamily="2" charset="2"/>
              <a:buChar char="§"/>
            </a:pPr>
            <a:endParaRPr lang="fr-CA" sz="2400" dirty="0"/>
          </a:p>
          <a:p>
            <a:pPr>
              <a:buFont typeface="Wingdings" panose="05000000000000000000" pitchFamily="2" charset="2"/>
              <a:buChar char="§"/>
            </a:pPr>
            <a:endParaRPr lang="fr-CA" sz="2400" dirty="0"/>
          </a:p>
          <a:p>
            <a:pPr>
              <a:buFont typeface="Wingdings" panose="05000000000000000000" pitchFamily="2" charset="2"/>
              <a:buChar char="§"/>
            </a:pPr>
            <a:endParaRPr lang="en-CA"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3796429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35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a:solidFill>
                  <a:srgbClr val="78101A"/>
                </a:solidFill>
              </a:rPr>
              <a:t>SI et prise de </a:t>
            </a:r>
            <a:r>
              <a:rPr lang="en-CA" sz="2600" b="1" dirty="0" err="1">
                <a:solidFill>
                  <a:srgbClr val="78101A"/>
                </a:solidFill>
              </a:rPr>
              <a:t>décision</a:t>
            </a:r>
            <a:endParaRPr lang="en-US" sz="2600" b="1" dirty="0">
              <a:solidFill>
                <a:srgbClr val="78101A"/>
              </a:solidFill>
            </a:endParaRPr>
          </a:p>
        </p:txBody>
      </p:sp>
      <p:sp>
        <p:nvSpPr>
          <p:cNvPr id="3" name="Content Placeholder 2"/>
          <p:cNvSpPr>
            <a:spLocks noGrp="1"/>
          </p:cNvSpPr>
          <p:nvPr>
            <p:ph idx="1"/>
          </p:nvPr>
        </p:nvSpPr>
        <p:spPr>
          <a:xfrm>
            <a:off x="228600" y="838200"/>
            <a:ext cx="8686800" cy="4953000"/>
          </a:xfrm>
        </p:spPr>
        <p:txBody>
          <a:bodyPr>
            <a:normAutofit/>
          </a:bodyPr>
          <a:lstStyle/>
          <a:p>
            <a:pPr lvl="1">
              <a:buFont typeface="Wingdings" panose="05000000000000000000" pitchFamily="2" charset="2"/>
              <a:buChar char="§"/>
            </a:pPr>
            <a:r>
              <a:rPr lang="fr-CA" sz="2400" dirty="0"/>
              <a:t>Comment le rôle des SI pourrait-il changer selon le niveau de décision ?</a:t>
            </a:r>
          </a:p>
          <a:p>
            <a:pPr>
              <a:buFont typeface="Wingdings" panose="05000000000000000000" pitchFamily="2" charset="2"/>
              <a:buChar char="§"/>
            </a:pPr>
            <a:endParaRPr lang="fr-CA" sz="2400" dirty="0"/>
          </a:p>
          <a:p>
            <a:pPr>
              <a:buFont typeface="Wingdings" panose="05000000000000000000" pitchFamily="2" charset="2"/>
              <a:buChar char="§"/>
            </a:pPr>
            <a:endParaRPr lang="fr-CA" sz="2400" dirty="0"/>
          </a:p>
          <a:p>
            <a:pPr>
              <a:buFont typeface="Wingdings" panose="05000000000000000000" pitchFamily="2" charset="2"/>
              <a:buChar char="§"/>
            </a:pPr>
            <a:endParaRPr lang="en-CA"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5147515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normAutofit/>
          </a:bodyPr>
          <a:lstStyle/>
          <a:p>
            <a:r>
              <a:rPr lang="en-CA" sz="2600" b="1" dirty="0" err="1">
                <a:solidFill>
                  <a:srgbClr val="78101A"/>
                </a:solidFill>
              </a:rPr>
              <a:t>Modèle</a:t>
            </a:r>
            <a:r>
              <a:rPr lang="en-CA" sz="2600" b="1" dirty="0">
                <a:solidFill>
                  <a:srgbClr val="78101A"/>
                </a:solidFill>
              </a:rPr>
              <a:t> DICS</a:t>
            </a:r>
            <a:endParaRPr lang="en-US" sz="2600" b="1" dirty="0">
              <a:solidFill>
                <a:srgbClr val="78101A"/>
              </a:solidFill>
            </a:endParaRPr>
          </a:p>
        </p:txBody>
      </p:sp>
      <p:sp>
        <p:nvSpPr>
          <p:cNvPr id="3" name="Content Placeholder 2"/>
          <p:cNvSpPr>
            <a:spLocks noGrp="1"/>
          </p:cNvSpPr>
          <p:nvPr>
            <p:ph idx="1"/>
          </p:nvPr>
        </p:nvSpPr>
        <p:spPr>
          <a:xfrm>
            <a:off x="4343400" y="1524000"/>
            <a:ext cx="4800600" cy="4038600"/>
          </a:xfrm>
        </p:spPr>
        <p:txBody>
          <a:bodyPr>
            <a:normAutofit fontScale="92500" lnSpcReduction="10000"/>
          </a:bodyPr>
          <a:lstStyle/>
          <a:p>
            <a:pPr>
              <a:buFont typeface="Wingdings" panose="05000000000000000000" pitchFamily="2" charset="2"/>
              <a:buChar char="§"/>
            </a:pPr>
            <a:r>
              <a:rPr lang="fr-CA" sz="1800" b="1" dirty="0"/>
              <a:t>D</a:t>
            </a:r>
            <a:r>
              <a:rPr lang="fr-CA" sz="1800" dirty="0"/>
              <a:t>onnées : niveau brut</a:t>
            </a:r>
          </a:p>
          <a:p>
            <a:pPr>
              <a:buFont typeface="Wingdings" panose="05000000000000000000" pitchFamily="2" charset="2"/>
              <a:buChar char="§"/>
            </a:pPr>
            <a:r>
              <a:rPr lang="fr-CA" sz="1800" b="1" dirty="0"/>
              <a:t>I</a:t>
            </a:r>
            <a:r>
              <a:rPr lang="fr-CA" sz="1800" dirty="0"/>
              <a:t>nformation : qui, quoi, quand où ?</a:t>
            </a:r>
          </a:p>
          <a:p>
            <a:pPr>
              <a:buFont typeface="Wingdings" panose="05000000000000000000" pitchFamily="2" charset="2"/>
              <a:buChar char="§"/>
            </a:pPr>
            <a:r>
              <a:rPr lang="fr-CA" sz="1800" b="1" dirty="0"/>
              <a:t>C</a:t>
            </a:r>
            <a:r>
              <a:rPr lang="fr-CA" sz="1800" dirty="0"/>
              <a:t>onnaissance : comment ?</a:t>
            </a:r>
          </a:p>
          <a:p>
            <a:pPr>
              <a:buFont typeface="Wingdings" panose="05000000000000000000" pitchFamily="2" charset="2"/>
              <a:buChar char="§"/>
            </a:pPr>
            <a:r>
              <a:rPr lang="fr-CA" sz="1800" b="1" dirty="0"/>
              <a:t>S</a:t>
            </a:r>
            <a:r>
              <a:rPr lang="fr-CA" sz="1800" dirty="0"/>
              <a:t>agesse : pourquoi ?</a:t>
            </a:r>
          </a:p>
          <a:p>
            <a:endParaRPr lang="fr-CA" sz="1800" dirty="0"/>
          </a:p>
          <a:p>
            <a:pPr marL="0" indent="0">
              <a:buNone/>
            </a:pPr>
            <a:r>
              <a:rPr lang="fr-FR" sz="1800" dirty="0"/>
              <a:t>L'objectif de ce modèle est de proposer de fournir la bonne information, à la bonne personne (au sens de la personne compétente), au bon moment, en vue d'établir la bonne décision. Projet ambitieux car, de tous les flux qui circulent dans l'entreprise, de toutes les données stockées et traitées, on se propose de définir une démarche et un modèle pour passer de la donnée à la sagesse</a:t>
            </a:r>
            <a:endParaRPr lang="fr-CA" sz="1800" dirty="0"/>
          </a:p>
          <a:p>
            <a:pPr>
              <a:buFont typeface="Wingdings" panose="05000000000000000000" pitchFamily="2" charset="2"/>
              <a:buChar char="§"/>
            </a:pPr>
            <a:endParaRPr lang="en-US" sz="1800" dirty="0"/>
          </a:p>
        </p:txBody>
      </p:sp>
      <p:pic>
        <p:nvPicPr>
          <p:cNvPr id="4" name="Espace réservé du contenu 3"/>
          <p:cNvPicPr>
            <a:picLocks noChangeAspect="1"/>
          </p:cNvPicPr>
          <p:nvPr/>
        </p:nvPicPr>
        <p:blipFill>
          <a:blip r:embed="rId3"/>
          <a:stretch>
            <a:fillRect/>
          </a:stretch>
        </p:blipFill>
        <p:spPr bwMode="auto">
          <a:xfrm>
            <a:off x="76939" y="1943100"/>
            <a:ext cx="4031511" cy="3200400"/>
          </a:xfrm>
          <a:prstGeom prst="rect">
            <a:avLst/>
          </a:prstGeom>
          <a:noFill/>
          <a:ln w="9525">
            <a:noFill/>
            <a:miter lim="800000"/>
            <a:headEnd/>
            <a:tailEnd/>
          </a:ln>
        </p:spPr>
      </p:pic>
    </p:spTree>
    <p:extLst>
      <p:ext uri="{BB962C8B-B14F-4D97-AF65-F5344CB8AC3E}">
        <p14:creationId xmlns:p14="http://schemas.microsoft.com/office/powerpoint/2010/main" val="4222804175"/>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err="1">
                <a:solidFill>
                  <a:srgbClr val="78101A"/>
                </a:solidFill>
              </a:rPr>
              <a:t>Compétences</a:t>
            </a:r>
            <a:r>
              <a:rPr lang="en-CA" sz="2600" b="1" dirty="0">
                <a:solidFill>
                  <a:srgbClr val="78101A"/>
                </a:solidFill>
              </a:rPr>
              <a:t> </a:t>
            </a:r>
            <a:r>
              <a:rPr lang="en-CA" sz="2600" b="1" dirty="0" err="1">
                <a:solidFill>
                  <a:srgbClr val="78101A"/>
                </a:solidFill>
              </a:rPr>
              <a:t>clés</a:t>
            </a:r>
            <a:r>
              <a:rPr lang="en-CA" sz="2600" b="1" dirty="0">
                <a:solidFill>
                  <a:srgbClr val="78101A"/>
                </a:solidFill>
              </a:rPr>
              <a:t> du </a:t>
            </a:r>
            <a:r>
              <a:rPr lang="en-CA" sz="2600" b="1" dirty="0" err="1">
                <a:solidFill>
                  <a:srgbClr val="78101A"/>
                </a:solidFill>
              </a:rPr>
              <a:t>gestionnaire</a:t>
            </a:r>
            <a:r>
              <a:rPr lang="en-CA" sz="2600" b="1" dirty="0">
                <a:solidFill>
                  <a:srgbClr val="78101A"/>
                </a:solidFill>
              </a:rPr>
              <a:t> en SI</a:t>
            </a:r>
            <a:endParaRPr lang="en-US" sz="2600" b="1" dirty="0">
              <a:solidFill>
                <a:srgbClr val="78101A"/>
              </a:solidFill>
            </a:endParaRPr>
          </a:p>
        </p:txBody>
      </p:sp>
      <p:sp>
        <p:nvSpPr>
          <p:cNvPr id="3" name="Content Placeholder 2"/>
          <p:cNvSpPr>
            <a:spLocks noGrp="1"/>
          </p:cNvSpPr>
          <p:nvPr>
            <p:ph idx="1"/>
          </p:nvPr>
        </p:nvSpPr>
        <p:spPr>
          <a:xfrm>
            <a:off x="152400" y="1219200"/>
            <a:ext cx="8534400" cy="4724400"/>
          </a:xfrm>
        </p:spPr>
        <p:txBody>
          <a:bodyPr/>
          <a:lstStyle/>
          <a:p>
            <a:pPr>
              <a:buFont typeface="Wingdings" panose="05000000000000000000" pitchFamily="2" charset="2"/>
              <a:buChar char="§"/>
            </a:pPr>
            <a:r>
              <a:rPr lang="en-CA" sz="2400" dirty="0" err="1"/>
              <a:t>Piloter</a:t>
            </a:r>
            <a:r>
              <a:rPr lang="en-CA" sz="2400" dirty="0"/>
              <a:t> le SI</a:t>
            </a:r>
          </a:p>
          <a:p>
            <a:pPr>
              <a:buFont typeface="Wingdings" panose="05000000000000000000" pitchFamily="2" charset="2"/>
              <a:buChar char="§"/>
            </a:pPr>
            <a:endParaRPr lang="en-CA" sz="2400" dirty="0"/>
          </a:p>
          <a:p>
            <a:pPr>
              <a:buFont typeface="Wingdings" panose="05000000000000000000" pitchFamily="2" charset="2"/>
              <a:buChar char="§"/>
            </a:pPr>
            <a:r>
              <a:rPr lang="en-CA" sz="2400" dirty="0" err="1"/>
              <a:t>Acheter</a:t>
            </a:r>
            <a:r>
              <a:rPr lang="en-CA" sz="2400" dirty="0"/>
              <a:t> les </a:t>
            </a:r>
            <a:r>
              <a:rPr lang="en-CA" sz="2400" dirty="0" err="1"/>
              <a:t>prestations</a:t>
            </a:r>
            <a:r>
              <a:rPr lang="en-CA" sz="2400" dirty="0"/>
              <a:t> et le matériel</a:t>
            </a:r>
          </a:p>
          <a:p>
            <a:pPr>
              <a:buFont typeface="Wingdings" panose="05000000000000000000" pitchFamily="2" charset="2"/>
              <a:buChar char="§"/>
            </a:pPr>
            <a:endParaRPr lang="en-CA" sz="2400" dirty="0"/>
          </a:p>
          <a:p>
            <a:pPr>
              <a:buFont typeface="Wingdings" panose="05000000000000000000" pitchFamily="2" charset="2"/>
              <a:buChar char="§"/>
            </a:pPr>
            <a:r>
              <a:rPr lang="en-CA" sz="2400" dirty="0" err="1"/>
              <a:t>Jouer</a:t>
            </a:r>
            <a:r>
              <a:rPr lang="en-CA" sz="2400" dirty="0"/>
              <a:t> le </a:t>
            </a:r>
            <a:r>
              <a:rPr lang="en-CA" sz="2400" dirty="0" err="1"/>
              <a:t>rôle</a:t>
            </a:r>
            <a:r>
              <a:rPr lang="en-CA" sz="2400" dirty="0"/>
              <a:t> d’un chef </a:t>
            </a:r>
            <a:r>
              <a:rPr lang="en-CA" sz="2400" dirty="0" err="1"/>
              <a:t>d’orchestre</a:t>
            </a:r>
            <a:r>
              <a:rPr lang="en-CA" sz="2400" dirty="0"/>
              <a:t> </a:t>
            </a:r>
            <a:r>
              <a:rPr lang="en-CA" sz="2400" dirty="0" err="1"/>
              <a:t>d’une</a:t>
            </a:r>
            <a:r>
              <a:rPr lang="en-CA" sz="2400" dirty="0"/>
              <a:t> organisation </a:t>
            </a:r>
            <a:r>
              <a:rPr lang="en-CA" sz="2400" dirty="0" err="1"/>
              <a:t>élargie</a:t>
            </a:r>
            <a:endParaRPr lang="en-US" sz="2400" dirty="0"/>
          </a:p>
        </p:txBody>
      </p:sp>
    </p:spTree>
    <p:extLst>
      <p:ext uri="{BB962C8B-B14F-4D97-AF65-F5344CB8AC3E}">
        <p14:creationId xmlns:p14="http://schemas.microsoft.com/office/powerpoint/2010/main" val="769236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ctrTitle"/>
          </p:nvPr>
        </p:nvSpPr>
        <p:spPr>
          <a:xfrm>
            <a:off x="685800" y="381000"/>
            <a:ext cx="8991600" cy="3756025"/>
          </a:xfrm>
          <a:noFill/>
        </p:spPr>
        <p:txBody>
          <a:bodyPr/>
          <a:lstStyle/>
          <a:p>
            <a:pPr algn="l" eaLnBrk="1" hangingPunct="1"/>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Retour sur les forces de Friedman</a:t>
            </a:r>
            <a:b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en-US" sz="2400" dirty="0" err="1">
                <a:solidFill>
                  <a:schemeClr val="tx1"/>
                </a:solidFill>
                <a:latin typeface="Verdana" panose="020B0604030504040204" pitchFamily="34" charset="0"/>
                <a:ea typeface="Verdana" panose="020B0604030504040204" pitchFamily="34" charset="0"/>
                <a:cs typeface="Verdana" panose="020B0604030504040204" pitchFamily="34" charset="0"/>
              </a:rPr>
              <a:t>Évolution</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des </a:t>
            </a:r>
            <a:r>
              <a:rPr lang="en-US" sz="2400" dirty="0" err="1">
                <a:solidFill>
                  <a:schemeClr val="tx1"/>
                </a:solidFill>
                <a:latin typeface="Verdana" panose="020B0604030504040204" pitchFamily="34" charset="0"/>
                <a:ea typeface="Verdana" panose="020B0604030504040204" pitchFamily="34" charset="0"/>
                <a:cs typeface="Verdana" panose="020B0604030504040204" pitchFamily="34" charset="0"/>
              </a:rPr>
              <a:t>rôles</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 des SI</a:t>
            </a:r>
            <a:br>
              <a:rPr lang="en-US" sz="2800" b="1" dirty="0">
                <a:solidFill>
                  <a:srgbClr val="892034"/>
                </a:solidFill>
                <a:latin typeface="Verdana" panose="020B0604030504040204" pitchFamily="34" charset="0"/>
                <a:ea typeface="Verdana" panose="020B0604030504040204" pitchFamily="34" charset="0"/>
                <a:cs typeface="Verdana" panose="020B0604030504040204" pitchFamily="34" charset="0"/>
              </a:rPr>
            </a:br>
            <a:br>
              <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fr-CA" sz="2800" b="1" dirty="0">
                <a:solidFill>
                  <a:srgbClr val="892034"/>
                </a:solidFill>
                <a:latin typeface="Verdana" panose="020B0604030504040204" pitchFamily="34" charset="0"/>
                <a:ea typeface="Verdana" panose="020B0604030504040204" pitchFamily="34" charset="0"/>
                <a:cs typeface="Verdana" panose="020B0604030504040204" pitchFamily="34" charset="0"/>
              </a:rPr>
              <a:t>Cas Potez Aéronautique</a:t>
            </a: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fr-CA" sz="2400" dirty="0">
                <a:solidFill>
                  <a:schemeClr val="tx1"/>
                </a:solidFill>
                <a:latin typeface="Verdana" panose="020B0604030504040204" pitchFamily="34" charset="0"/>
                <a:ea typeface="Verdana" panose="020B0604030504040204" pitchFamily="34" charset="0"/>
                <a:cs typeface="Verdana" panose="020B0604030504040204" pitchFamily="34" charset="0"/>
              </a:rPr>
            </a:br>
            <a:endParaRPr lang="en-US" sz="28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24093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us-titre 1"/>
          <p:cNvSpPr>
            <a:spLocks noGrp="1"/>
          </p:cNvSpPr>
          <p:nvPr>
            <p:ph type="subTitle" idx="1"/>
          </p:nvPr>
        </p:nvSpPr>
        <p:spPr>
          <a:xfrm>
            <a:off x="1371600" y="1988840"/>
            <a:ext cx="6400800" cy="2160240"/>
          </a:xfrm>
        </p:spPr>
        <p:txBody>
          <a:bodyPr/>
          <a:lstStyle/>
          <a:p>
            <a:r>
              <a:rPr lang="fr-FR" dirty="0"/>
              <a:t>Un nouveau directeur des systèmes d’information à temps partiel chez Potez Aéronautique</a:t>
            </a:r>
          </a:p>
        </p:txBody>
      </p:sp>
    </p:spTree>
    <p:extLst>
      <p:ext uri="{BB962C8B-B14F-4D97-AF65-F5344CB8AC3E}">
        <p14:creationId xmlns:p14="http://schemas.microsoft.com/office/powerpoint/2010/main" val="989618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referencedsi.com/wp-content/uploads/2013/04/LOGO-OK-RefDSI.pn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340521" y="4725144"/>
            <a:ext cx="4462958" cy="104479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directeurinformatique.com/wp-content/uploads/2014/07/slider_01.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971600" y="1717241"/>
            <a:ext cx="6264696" cy="2790939"/>
          </a:xfrm>
          <a:prstGeom prst="rect">
            <a:avLst/>
          </a:prstGeom>
          <a:noFill/>
          <a:extLst>
            <a:ext uri="{909E8E84-426E-40DD-AFC4-6F175D3DCCD1}">
              <a14:hiddenFill xmlns:a14="http://schemas.microsoft.com/office/drawing/2010/main">
                <a:solidFill>
                  <a:srgbClr val="FFFFFF"/>
                </a:solidFill>
              </a14:hiddenFill>
            </a:ext>
          </a:extLst>
        </p:spPr>
      </p:pic>
      <p:sp>
        <p:nvSpPr>
          <p:cNvPr id="9" name="Espace réservé du contenu 5"/>
          <p:cNvSpPr txBox="1">
            <a:spLocks/>
          </p:cNvSpPr>
          <p:nvPr/>
        </p:nvSpPr>
        <p:spPr>
          <a:xfrm>
            <a:off x="755576" y="1108310"/>
            <a:ext cx="7272808" cy="60893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Tx/>
              <a:buFont typeface="Arial"/>
              <a:buChar char="•"/>
              <a:defRPr sz="2800" b="1" kern="1200">
                <a:solidFill>
                  <a:schemeClr val="tx1"/>
                </a:solidFill>
                <a:latin typeface="Arial"/>
                <a:ea typeface="+mn-ea"/>
                <a:cs typeface="Arial"/>
              </a:defRPr>
            </a:lvl1pPr>
            <a:lvl2pPr marL="742950" indent="-285750" algn="l" defTabSz="914400" rtl="0" eaLnBrk="1" latinLnBrk="0" hangingPunct="1">
              <a:spcBef>
                <a:spcPct val="20000"/>
              </a:spcBef>
              <a:buClrTx/>
              <a:buFont typeface="Arial"/>
              <a:buChar char="•"/>
              <a:defRPr sz="2400" kern="1200">
                <a:solidFill>
                  <a:schemeClr val="tx1"/>
                </a:solidFill>
                <a:latin typeface="Arial"/>
                <a:ea typeface="+mn-ea"/>
                <a:cs typeface="Arial"/>
              </a:defRPr>
            </a:lvl2pPr>
            <a:lvl3pPr marL="1257300" indent="-342900" algn="l" defTabSz="914400" rtl="0" eaLnBrk="1" latinLnBrk="0" hangingPunct="1">
              <a:spcBef>
                <a:spcPct val="20000"/>
              </a:spcBef>
              <a:buClrTx/>
              <a:buFont typeface="Arial"/>
              <a:buChar char="•"/>
              <a:defRPr sz="2000" kern="1200">
                <a:solidFill>
                  <a:schemeClr val="tx1"/>
                </a:solidFill>
                <a:latin typeface="Arial"/>
                <a:ea typeface="+mn-ea"/>
                <a:cs typeface="Arial"/>
              </a:defRPr>
            </a:lvl3pPr>
            <a:lvl4pPr marL="1714500" indent="-342900" algn="l" defTabSz="914400" rtl="0" eaLnBrk="1" latinLnBrk="0" hangingPunct="1">
              <a:spcBef>
                <a:spcPct val="20000"/>
              </a:spcBef>
              <a:buClrTx/>
              <a:buFont typeface="Arial"/>
              <a:buChar char="•"/>
              <a:defRPr sz="1800" kern="1200">
                <a:solidFill>
                  <a:schemeClr val="tx1"/>
                </a:solidFill>
                <a:latin typeface="Arial"/>
                <a:ea typeface="+mn-ea"/>
                <a:cs typeface="Arial"/>
              </a:defRPr>
            </a:lvl4pPr>
            <a:lvl5pPr marL="2057400" indent="-228600" algn="l" defTabSz="914400" rtl="0" eaLnBrk="1" latinLnBrk="0" hangingPunct="1">
              <a:spcBef>
                <a:spcPct val="20000"/>
              </a:spcBef>
              <a:buClrTx/>
              <a:buFont typeface="Arial"/>
              <a:buChar char="•"/>
              <a:defRPr sz="180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fontAlgn="auto">
              <a:spcAft>
                <a:spcPts val="0"/>
              </a:spcAft>
              <a:buFont typeface="Arial"/>
              <a:buNone/>
            </a:pPr>
            <a:r>
              <a:rPr lang="fr-FR" cap="small" dirty="0">
                <a:solidFill>
                  <a:prstClr val="black"/>
                </a:solidFill>
              </a:rPr>
              <a:t>Les acteurs du cas</a:t>
            </a:r>
          </a:p>
        </p:txBody>
      </p:sp>
    </p:spTree>
    <p:extLst>
      <p:ext uri="{BB962C8B-B14F-4D97-AF65-F5344CB8AC3E}">
        <p14:creationId xmlns:p14="http://schemas.microsoft.com/office/powerpoint/2010/main" val="2699358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p:cNvSpPr>
            <a:spLocks noGrp="1"/>
          </p:cNvSpPr>
          <p:nvPr>
            <p:ph sz="half" idx="2"/>
          </p:nvPr>
        </p:nvSpPr>
        <p:spPr>
          <a:xfrm>
            <a:off x="4716016" y="2404454"/>
            <a:ext cx="3816424" cy="3721709"/>
          </a:xfrm>
        </p:spPr>
        <p:txBody>
          <a:bodyPr>
            <a:normAutofit/>
          </a:bodyPr>
          <a:lstStyle/>
          <a:p>
            <a:endParaRPr lang="fr-FR" sz="2000" dirty="0"/>
          </a:p>
          <a:p>
            <a:r>
              <a:rPr lang="fr-FR" sz="2000" dirty="0"/>
              <a:t>Organiser le système</a:t>
            </a:r>
          </a:p>
          <a:p>
            <a:endParaRPr lang="fr-FR" sz="2000" dirty="0"/>
          </a:p>
          <a:p>
            <a:r>
              <a:rPr lang="fr-FR" sz="2000" dirty="0"/>
              <a:t>Veiller à son entretien</a:t>
            </a:r>
          </a:p>
          <a:p>
            <a:endParaRPr lang="fr-FR" sz="2000" dirty="0"/>
          </a:p>
          <a:p>
            <a:r>
              <a:rPr lang="fr-FR" sz="2000" dirty="0"/>
              <a:t>Planifier ses évolutions</a:t>
            </a:r>
          </a:p>
        </p:txBody>
      </p:sp>
      <p:sp>
        <p:nvSpPr>
          <p:cNvPr id="5" name="Espace réservé du contenu 5"/>
          <p:cNvSpPr txBox="1">
            <a:spLocks/>
          </p:cNvSpPr>
          <p:nvPr/>
        </p:nvSpPr>
        <p:spPr>
          <a:xfrm>
            <a:off x="755576" y="1108310"/>
            <a:ext cx="7272808" cy="95253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ClrTx/>
              <a:buFont typeface="Arial"/>
              <a:buChar char="•"/>
              <a:defRPr sz="2800" b="1" kern="1200">
                <a:solidFill>
                  <a:schemeClr val="tx1"/>
                </a:solidFill>
                <a:latin typeface="Arial"/>
                <a:ea typeface="+mn-ea"/>
                <a:cs typeface="Arial"/>
              </a:defRPr>
            </a:lvl1pPr>
            <a:lvl2pPr marL="742950" indent="-285750" algn="l" defTabSz="914400" rtl="0" eaLnBrk="1" latinLnBrk="0" hangingPunct="1">
              <a:spcBef>
                <a:spcPct val="20000"/>
              </a:spcBef>
              <a:buClrTx/>
              <a:buFont typeface="Arial"/>
              <a:buChar char="•"/>
              <a:defRPr sz="2400" kern="1200">
                <a:solidFill>
                  <a:schemeClr val="tx1"/>
                </a:solidFill>
                <a:latin typeface="Arial"/>
                <a:ea typeface="+mn-ea"/>
                <a:cs typeface="Arial"/>
              </a:defRPr>
            </a:lvl2pPr>
            <a:lvl3pPr marL="1257300" indent="-342900" algn="l" defTabSz="914400" rtl="0" eaLnBrk="1" latinLnBrk="0" hangingPunct="1">
              <a:spcBef>
                <a:spcPct val="20000"/>
              </a:spcBef>
              <a:buClrTx/>
              <a:buFont typeface="Arial"/>
              <a:buChar char="•"/>
              <a:defRPr sz="2000" kern="1200">
                <a:solidFill>
                  <a:schemeClr val="tx1"/>
                </a:solidFill>
                <a:latin typeface="Arial"/>
                <a:ea typeface="+mn-ea"/>
                <a:cs typeface="Arial"/>
              </a:defRPr>
            </a:lvl3pPr>
            <a:lvl4pPr marL="1714500" indent="-342900" algn="l" defTabSz="914400" rtl="0" eaLnBrk="1" latinLnBrk="0" hangingPunct="1">
              <a:spcBef>
                <a:spcPct val="20000"/>
              </a:spcBef>
              <a:buClrTx/>
              <a:buFont typeface="Arial"/>
              <a:buChar char="•"/>
              <a:defRPr sz="1800" kern="1200">
                <a:solidFill>
                  <a:schemeClr val="tx1"/>
                </a:solidFill>
                <a:latin typeface="Arial"/>
                <a:ea typeface="+mn-ea"/>
                <a:cs typeface="Arial"/>
              </a:defRPr>
            </a:lvl4pPr>
            <a:lvl5pPr marL="2057400" indent="-228600" algn="l" defTabSz="914400" rtl="0" eaLnBrk="1" latinLnBrk="0" hangingPunct="1">
              <a:spcBef>
                <a:spcPct val="20000"/>
              </a:spcBef>
              <a:buClrTx/>
              <a:buFont typeface="Arial"/>
              <a:buChar char="•"/>
              <a:defRPr sz="1800" kern="1200">
                <a:solidFill>
                  <a:schemeClr val="tx1"/>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fontAlgn="auto">
              <a:spcAft>
                <a:spcPts val="0"/>
              </a:spcAft>
              <a:buFont typeface="Arial"/>
              <a:buNone/>
            </a:pPr>
            <a:r>
              <a:rPr lang="fr-FR" cap="small" dirty="0">
                <a:solidFill>
                  <a:prstClr val="black"/>
                </a:solidFill>
              </a:rPr>
              <a:t>Quels rôles du directeur des systèmes d’information pouvez-vous identifier ?</a:t>
            </a:r>
          </a:p>
        </p:txBody>
      </p:sp>
      <p:pic>
        <p:nvPicPr>
          <p:cNvPr id="2050" name="Picture 2" descr="http://www.bls.gov/opub/btn/volume-2/images/2-9-image.jpg"/>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684213" y="2768623"/>
            <a:ext cx="3743325" cy="2189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0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8229600" cy="1143000"/>
          </a:xfrm>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en-CA" sz="2600" b="1" dirty="0">
                <a:solidFill>
                  <a:srgbClr val="78101A"/>
                </a:solidFill>
              </a:rPr>
              <a:t>Quiz (non </a:t>
            </a:r>
            <a:r>
              <a:rPr lang="en-CA" sz="2600" b="1" dirty="0" err="1">
                <a:solidFill>
                  <a:srgbClr val="78101A"/>
                </a:solidFill>
              </a:rPr>
              <a:t>noté</a:t>
            </a:r>
            <a:r>
              <a:rPr lang="en-CA" sz="2600" b="1" dirty="0">
                <a:solidFill>
                  <a:srgbClr val="78101A"/>
                </a:solidFill>
              </a:rPr>
              <a:t>)</a:t>
            </a:r>
            <a:endParaRPr lang="en-US" sz="2600" b="1" dirty="0">
              <a:solidFill>
                <a:srgbClr val="78101A"/>
              </a:solidFill>
            </a:endParaRPr>
          </a:p>
        </p:txBody>
      </p:sp>
    </p:spTree>
    <p:extLst>
      <p:ext uri="{BB962C8B-B14F-4D97-AF65-F5344CB8AC3E}">
        <p14:creationId xmlns:p14="http://schemas.microsoft.com/office/powerpoint/2010/main" val="236058674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7795" y="762000"/>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n-CA" sz="2800" b="1">
                <a:solidFill>
                  <a:srgbClr val="78101A"/>
                </a:solidFill>
              </a:rPr>
              <a:t>Question 1</a:t>
            </a:r>
            <a:endParaRPr lang="en-US" sz="2800" b="1" dirty="0">
              <a:solidFill>
                <a:srgbClr val="78101A"/>
              </a:solidFill>
            </a:endParaRPr>
          </a:p>
        </p:txBody>
      </p:sp>
      <p:sp>
        <p:nvSpPr>
          <p:cNvPr id="3" name="Content Placeholder 2"/>
          <p:cNvSpPr>
            <a:spLocks noGrp="1"/>
          </p:cNvSpPr>
          <p:nvPr>
            <p:ph idx="1"/>
          </p:nvPr>
        </p:nvSpPr>
        <p:spPr>
          <a:xfrm>
            <a:off x="152400" y="1905000"/>
            <a:ext cx="8763000" cy="4191000"/>
          </a:xfrm>
        </p:spPr>
        <p:txBody>
          <a:bodyPr/>
          <a:lstStyle/>
          <a:p>
            <a:pPr>
              <a:buFont typeface="Wingdings" panose="05000000000000000000" pitchFamily="2" charset="2"/>
              <a:buChar char="§"/>
            </a:pPr>
            <a:r>
              <a:rPr lang="en-CA" sz="2400" dirty="0" err="1"/>
              <a:t>Laquelle</a:t>
            </a:r>
            <a:r>
              <a:rPr lang="en-CA" sz="2400" dirty="0"/>
              <a:t> des affirmations </a:t>
            </a:r>
            <a:r>
              <a:rPr lang="en-CA" sz="2400" dirty="0" err="1"/>
              <a:t>suivantes</a:t>
            </a:r>
            <a:r>
              <a:rPr lang="en-CA" sz="2400" dirty="0"/>
              <a:t> </a:t>
            </a:r>
            <a:r>
              <a:rPr lang="en-CA" sz="2400" dirty="0" err="1"/>
              <a:t>est</a:t>
            </a:r>
            <a:r>
              <a:rPr lang="en-CA" sz="2400" dirty="0"/>
              <a:t> </a:t>
            </a:r>
            <a:r>
              <a:rPr lang="en-CA" sz="2400" dirty="0" err="1"/>
              <a:t>fausse</a:t>
            </a:r>
            <a:r>
              <a:rPr lang="en-CA" sz="2400" dirty="0"/>
              <a:t> au </a:t>
            </a:r>
            <a:r>
              <a:rPr lang="en-CA" sz="2400" dirty="0" err="1"/>
              <a:t>sujet</a:t>
            </a:r>
            <a:r>
              <a:rPr lang="en-CA" sz="2400" dirty="0"/>
              <a:t> des SI ?</a:t>
            </a:r>
          </a:p>
          <a:p>
            <a:pPr marL="800100" lvl="1" indent="-342900">
              <a:buFont typeface="+mj-lt"/>
              <a:buAutoNum type="alphaUcPeriod"/>
            </a:pPr>
            <a:r>
              <a:rPr lang="fr-FR" sz="1800" dirty="0"/>
              <a:t>Un SI est un ensemble organisé de ressources permettant d'acquérir, traiter, stocker et diffuser des informations au sein d’une organisation  </a:t>
            </a:r>
          </a:p>
          <a:p>
            <a:pPr marL="800100" lvl="1" indent="-342900">
              <a:buFont typeface="+mj-lt"/>
              <a:buAutoNum type="alphaUcPeriod"/>
            </a:pPr>
            <a:r>
              <a:rPr lang="fr-FR" sz="1800" dirty="0"/>
              <a:t>Un SI est forcément informatisé</a:t>
            </a:r>
          </a:p>
          <a:p>
            <a:pPr marL="800100" lvl="1" indent="-342900">
              <a:buFont typeface="+mj-lt"/>
              <a:buAutoNum type="alphaUcPeriod"/>
            </a:pPr>
            <a:r>
              <a:rPr lang="fr-FR" sz="1800" dirty="0"/>
              <a:t>Un SI supporte un processus d’affaires</a:t>
            </a:r>
          </a:p>
          <a:p>
            <a:pPr marL="800100" lvl="1" indent="-342900">
              <a:buFont typeface="+mj-lt"/>
              <a:buAutoNum type="alphaUcPeriod"/>
            </a:pPr>
            <a:r>
              <a:rPr lang="fr-FR" sz="1800" dirty="0"/>
              <a:t>Un SI est supportée par la TI</a:t>
            </a:r>
          </a:p>
          <a:p>
            <a:pPr marL="800100" lvl="1" indent="-342900">
              <a:buFont typeface="+mj-lt"/>
              <a:buAutoNum type="alphaUcPeriod"/>
            </a:pPr>
            <a:r>
              <a:rPr lang="fr-FR" sz="1800" dirty="0"/>
              <a:t>Aucune de ces réponses</a:t>
            </a:r>
          </a:p>
          <a:p>
            <a:pPr lvl="1">
              <a:buFont typeface="Wingdings" panose="05000000000000000000" pitchFamily="2" charset="2"/>
              <a:buChar char="§"/>
            </a:pPr>
            <a:endParaRPr lang="fr-FR" sz="1600" dirty="0"/>
          </a:p>
        </p:txBody>
      </p:sp>
    </p:spTree>
    <p:extLst>
      <p:ext uri="{BB962C8B-B14F-4D97-AF65-F5344CB8AC3E}">
        <p14:creationId xmlns:p14="http://schemas.microsoft.com/office/powerpoint/2010/main" val="2225447093"/>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7795" y="762000"/>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n-CA" sz="2800" b="1">
                <a:solidFill>
                  <a:srgbClr val="78101A"/>
                </a:solidFill>
              </a:rPr>
              <a:t>Question 2</a:t>
            </a:r>
            <a:endParaRPr lang="en-US" sz="2800" b="1" dirty="0">
              <a:solidFill>
                <a:srgbClr val="78101A"/>
              </a:solidFill>
            </a:endParaRPr>
          </a:p>
        </p:txBody>
      </p:sp>
      <p:sp>
        <p:nvSpPr>
          <p:cNvPr id="3" name="Content Placeholder 2"/>
          <p:cNvSpPr>
            <a:spLocks noGrp="1"/>
          </p:cNvSpPr>
          <p:nvPr>
            <p:ph idx="1"/>
          </p:nvPr>
        </p:nvSpPr>
        <p:spPr>
          <a:xfrm>
            <a:off x="152400" y="1905000"/>
            <a:ext cx="8763000" cy="4191000"/>
          </a:xfrm>
        </p:spPr>
        <p:txBody>
          <a:bodyPr/>
          <a:lstStyle/>
          <a:p>
            <a:pPr>
              <a:buFont typeface="Wingdings" panose="05000000000000000000" pitchFamily="2" charset="2"/>
              <a:buChar char="§"/>
            </a:pPr>
            <a:r>
              <a:rPr lang="en-CA" sz="2400" dirty="0"/>
              <a:t>Une </a:t>
            </a:r>
            <a:r>
              <a:rPr lang="en-CA" sz="2400" dirty="0" err="1"/>
              <a:t>décision</a:t>
            </a:r>
            <a:r>
              <a:rPr lang="en-CA" sz="2400" dirty="0"/>
              <a:t> </a:t>
            </a:r>
            <a:r>
              <a:rPr lang="en-CA" sz="2400" dirty="0" err="1"/>
              <a:t>structurée</a:t>
            </a:r>
            <a:r>
              <a:rPr lang="en-CA" sz="2400" dirty="0"/>
              <a:t> correspond à un </a:t>
            </a:r>
            <a:r>
              <a:rPr lang="en-CA" sz="2400" dirty="0" err="1"/>
              <a:t>niveau</a:t>
            </a:r>
            <a:r>
              <a:rPr lang="en-CA" sz="2400" dirty="0"/>
              <a:t> de gestion:</a:t>
            </a:r>
          </a:p>
          <a:p>
            <a:pPr marL="914400" lvl="1" indent="-457200">
              <a:buFont typeface="+mj-lt"/>
              <a:buAutoNum type="alphaUcPeriod"/>
            </a:pPr>
            <a:r>
              <a:rPr lang="en-CA" sz="2000" dirty="0" err="1"/>
              <a:t>Opérationnelle</a:t>
            </a:r>
            <a:endParaRPr lang="en-CA" sz="2000" dirty="0"/>
          </a:p>
          <a:p>
            <a:pPr marL="914400" lvl="1" indent="-457200">
              <a:buFont typeface="+mj-lt"/>
              <a:buAutoNum type="alphaUcPeriod"/>
            </a:pPr>
            <a:r>
              <a:rPr lang="en-CA" sz="2000" dirty="0" err="1"/>
              <a:t>Tactique</a:t>
            </a:r>
            <a:endParaRPr lang="en-CA" sz="2000" dirty="0"/>
          </a:p>
          <a:p>
            <a:pPr marL="914400" lvl="1" indent="-457200">
              <a:buFont typeface="+mj-lt"/>
              <a:buAutoNum type="alphaUcPeriod"/>
            </a:pPr>
            <a:r>
              <a:rPr lang="en-CA" sz="2000" dirty="0" err="1"/>
              <a:t>Startégique</a:t>
            </a:r>
            <a:endParaRPr lang="en-CA" sz="2000" dirty="0"/>
          </a:p>
          <a:p>
            <a:pPr marL="914400" lvl="1" indent="-457200">
              <a:buFont typeface="+mj-lt"/>
              <a:buAutoNum type="alphaUcPeriod"/>
            </a:pPr>
            <a:r>
              <a:rPr lang="en-CA" sz="2000" dirty="0" err="1"/>
              <a:t>Intégrée</a:t>
            </a:r>
            <a:endParaRPr lang="en-CA" sz="2000" dirty="0"/>
          </a:p>
          <a:p>
            <a:pPr marL="914400" lvl="1" indent="-457200">
              <a:buFont typeface="+mj-lt"/>
              <a:buAutoNum type="alphaUcPeriod"/>
            </a:pPr>
            <a:r>
              <a:rPr lang="en-CA" sz="2000" dirty="0" err="1"/>
              <a:t>Planifiée</a:t>
            </a:r>
            <a:endParaRPr lang="en-CA" sz="2000" dirty="0"/>
          </a:p>
        </p:txBody>
      </p:sp>
    </p:spTree>
    <p:extLst>
      <p:ext uri="{BB962C8B-B14F-4D97-AF65-F5344CB8AC3E}">
        <p14:creationId xmlns:p14="http://schemas.microsoft.com/office/powerpoint/2010/main" val="2248618356"/>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7795" y="762000"/>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n-CA" sz="2800" b="1">
                <a:solidFill>
                  <a:srgbClr val="78101A"/>
                </a:solidFill>
              </a:rPr>
              <a:t>Question 3</a:t>
            </a:r>
            <a:endParaRPr lang="en-US" sz="2800" b="1" dirty="0">
              <a:solidFill>
                <a:srgbClr val="78101A"/>
              </a:solidFill>
            </a:endParaRPr>
          </a:p>
        </p:txBody>
      </p:sp>
      <p:sp>
        <p:nvSpPr>
          <p:cNvPr id="3" name="Content Placeholder 2"/>
          <p:cNvSpPr>
            <a:spLocks noGrp="1"/>
          </p:cNvSpPr>
          <p:nvPr>
            <p:ph idx="1"/>
          </p:nvPr>
        </p:nvSpPr>
        <p:spPr>
          <a:xfrm>
            <a:off x="152400" y="1905000"/>
            <a:ext cx="8763000" cy="4191000"/>
          </a:xfrm>
        </p:spPr>
        <p:txBody>
          <a:bodyPr/>
          <a:lstStyle/>
          <a:p>
            <a:pPr>
              <a:buFont typeface="Wingdings" panose="05000000000000000000" pitchFamily="2" charset="2"/>
              <a:buChar char="§"/>
            </a:pPr>
            <a:r>
              <a:rPr lang="en-CA" sz="2400" dirty="0"/>
              <a:t>Au </a:t>
            </a:r>
            <a:r>
              <a:rPr lang="en-CA" sz="2400" dirty="0" err="1"/>
              <a:t>sujet</a:t>
            </a:r>
            <a:r>
              <a:rPr lang="en-CA" sz="2400" dirty="0"/>
              <a:t> des forces </a:t>
            </a:r>
            <a:r>
              <a:rPr lang="en-CA" sz="2400" dirty="0" err="1"/>
              <a:t>d’applatissement</a:t>
            </a:r>
            <a:r>
              <a:rPr lang="en-CA" sz="2400" dirty="0"/>
              <a:t> de Friedman, </a:t>
            </a:r>
            <a:r>
              <a:rPr lang="en-CA" sz="2400" dirty="0" err="1"/>
              <a:t>l’externalisation</a:t>
            </a:r>
            <a:r>
              <a:rPr lang="en-CA" sz="2400" dirty="0"/>
              <a:t> </a:t>
            </a:r>
            <a:r>
              <a:rPr lang="en-CA" sz="2400" dirty="0" err="1"/>
              <a:t>est</a:t>
            </a:r>
            <a:r>
              <a:rPr lang="en-CA" sz="2400" dirty="0"/>
              <a:t> </a:t>
            </a:r>
            <a:r>
              <a:rPr lang="en-CA" sz="2400" dirty="0" err="1"/>
              <a:t>une</a:t>
            </a:r>
            <a:r>
              <a:rPr lang="en-CA" sz="2400" dirty="0"/>
              <a:t> </a:t>
            </a:r>
            <a:r>
              <a:rPr lang="en-CA" sz="2400" dirty="0" err="1"/>
              <a:t>forme</a:t>
            </a:r>
            <a:r>
              <a:rPr lang="en-CA" sz="2400" dirty="0"/>
              <a:t> de </a:t>
            </a:r>
            <a:r>
              <a:rPr lang="en-CA" sz="2400" dirty="0" err="1"/>
              <a:t>délocalisation</a:t>
            </a:r>
            <a:r>
              <a:rPr lang="en-CA" sz="2400" dirty="0"/>
              <a:t>. </a:t>
            </a:r>
          </a:p>
          <a:p>
            <a:pPr marL="914400" lvl="1" indent="-457200">
              <a:buFont typeface="+mj-lt"/>
              <a:buAutoNum type="alphaUcPeriod"/>
            </a:pPr>
            <a:r>
              <a:rPr lang="en-CA" sz="2000" dirty="0" err="1"/>
              <a:t>Vrai</a:t>
            </a:r>
            <a:endParaRPr lang="en-CA" sz="2000" dirty="0"/>
          </a:p>
          <a:p>
            <a:pPr marL="914400" lvl="1" indent="-457200">
              <a:buFont typeface="+mj-lt"/>
              <a:buAutoNum type="alphaUcPeriod"/>
            </a:pPr>
            <a:r>
              <a:rPr lang="en-CA" sz="2000" dirty="0"/>
              <a:t>Faux</a:t>
            </a:r>
          </a:p>
        </p:txBody>
      </p:sp>
    </p:spTree>
    <p:extLst>
      <p:ext uri="{BB962C8B-B14F-4D97-AF65-F5344CB8AC3E}">
        <p14:creationId xmlns:p14="http://schemas.microsoft.com/office/powerpoint/2010/main" val="1746572587"/>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7795" y="762000"/>
            <a:ext cx="8229600" cy="1143000"/>
          </a:xfrm>
          <a:noFill/>
          <a:ln w="9525">
            <a:noFill/>
            <a:miter lim="800000"/>
            <a:headEnd/>
            <a:tailEnd/>
          </a:ln>
        </p:spPr>
        <p:txBody>
          <a:bodyPr vert="horz" wrap="square" lIns="91440" tIns="45720" rIns="91440" bIns="45720" numCol="1" anchor="ctr" anchorCtr="0" compatLnSpc="1">
            <a:prstTxWarp prst="textNoShape">
              <a:avLst/>
            </a:prstTxWarp>
          </a:bodyPr>
          <a:lstStyle/>
          <a:p>
            <a:r>
              <a:rPr lang="en-CA" sz="2800" b="1" dirty="0">
                <a:solidFill>
                  <a:srgbClr val="78101A"/>
                </a:solidFill>
              </a:rPr>
              <a:t>Question 4</a:t>
            </a:r>
            <a:endParaRPr lang="en-US" sz="2800" b="1" dirty="0">
              <a:solidFill>
                <a:srgbClr val="78101A"/>
              </a:solidFill>
            </a:endParaRPr>
          </a:p>
        </p:txBody>
      </p:sp>
      <p:sp>
        <p:nvSpPr>
          <p:cNvPr id="3" name="Content Placeholder 2"/>
          <p:cNvSpPr>
            <a:spLocks noGrp="1"/>
          </p:cNvSpPr>
          <p:nvPr>
            <p:ph idx="1"/>
          </p:nvPr>
        </p:nvSpPr>
        <p:spPr>
          <a:xfrm>
            <a:off x="152400" y="1905000"/>
            <a:ext cx="8763000" cy="4191000"/>
          </a:xfrm>
        </p:spPr>
        <p:txBody>
          <a:bodyPr/>
          <a:lstStyle/>
          <a:p>
            <a:pPr>
              <a:buFont typeface="Wingdings" panose="05000000000000000000" pitchFamily="2" charset="2"/>
              <a:buChar char="§"/>
            </a:pPr>
            <a:r>
              <a:rPr lang="fr-CA" sz="2400" dirty="0"/>
              <a:t>Identifiez 3 qualités d’un/une analyste d’affaires</a:t>
            </a:r>
            <a:endParaRPr lang="en-CA" sz="2400" dirty="0"/>
          </a:p>
          <a:p>
            <a:pPr marL="457200" lvl="1" indent="0">
              <a:buNone/>
            </a:pPr>
            <a:endParaRPr lang="en-CA" sz="2000" dirty="0"/>
          </a:p>
          <a:p>
            <a:pPr marL="457200" lvl="1" indent="0">
              <a:buNone/>
            </a:pPr>
            <a:r>
              <a:rPr lang="en-CA" sz="2000" dirty="0"/>
              <a:t>1.</a:t>
            </a:r>
          </a:p>
          <a:p>
            <a:pPr marL="457200" lvl="1" indent="0">
              <a:buNone/>
            </a:pPr>
            <a:endParaRPr lang="fr-CA" sz="2000" dirty="0"/>
          </a:p>
          <a:p>
            <a:pPr marL="457200" lvl="1" indent="0">
              <a:buNone/>
            </a:pPr>
            <a:r>
              <a:rPr lang="fr-CA" sz="2000" dirty="0"/>
              <a:t>2.</a:t>
            </a:r>
          </a:p>
          <a:p>
            <a:pPr marL="457200" lvl="1" indent="0">
              <a:buNone/>
            </a:pPr>
            <a:endParaRPr lang="fr-CA" sz="2000" dirty="0"/>
          </a:p>
          <a:p>
            <a:pPr marL="457200" lvl="1" indent="0">
              <a:buNone/>
            </a:pPr>
            <a:r>
              <a:rPr lang="fr-CA" sz="2000" dirty="0"/>
              <a:t>3.</a:t>
            </a:r>
          </a:p>
          <a:p>
            <a:pPr marL="457200" lvl="1" indent="0">
              <a:buNone/>
            </a:pPr>
            <a:endParaRPr lang="fr-CA" sz="2000" dirty="0"/>
          </a:p>
          <a:p>
            <a:pPr marL="457200" lvl="1" indent="0">
              <a:buNone/>
            </a:pPr>
            <a:endParaRPr lang="en-CA" sz="2000" dirty="0"/>
          </a:p>
          <a:p>
            <a:pPr marL="914400" lvl="1" indent="-457200">
              <a:buFont typeface="+mj-lt"/>
              <a:buAutoNum type="alphaUcPeriod"/>
            </a:pPr>
            <a:endParaRPr lang="en-CA" sz="2000" dirty="0"/>
          </a:p>
        </p:txBody>
      </p:sp>
    </p:spTree>
    <p:extLst>
      <p:ext uri="{BB962C8B-B14F-4D97-AF65-F5344CB8AC3E}">
        <p14:creationId xmlns:p14="http://schemas.microsoft.com/office/powerpoint/2010/main" val="305385845"/>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19050"/>
            <a:ext cx="8202613" cy="404813"/>
          </a:xfrm>
          <a:noFill/>
          <a:ln w="9525">
            <a:noFill/>
            <a:miter lim="800000"/>
            <a:headEnd/>
            <a:tailEnd/>
          </a:ln>
        </p:spPr>
        <p:txBody>
          <a:bodyPr vert="horz" wrap="square" lIns="91440" tIns="45720" rIns="91440" bIns="45720" numCol="1" anchor="ctr" anchorCtr="0" compatLnSpc="1">
            <a:prstTxWarp prst="textNoShape">
              <a:avLst/>
            </a:prstTxWarp>
            <a:noAutofit/>
          </a:bodyPr>
          <a:lstStyle/>
          <a:p>
            <a:r>
              <a:rPr lang="fr-CA" sz="2600" b="1" dirty="0">
                <a:solidFill>
                  <a:srgbClr val="78101A"/>
                </a:solidFill>
              </a:rPr>
              <a:t>Pour la semaine prochaine</a:t>
            </a:r>
          </a:p>
        </p:txBody>
      </p:sp>
      <p:sp>
        <p:nvSpPr>
          <p:cNvPr id="811011" name="Rectangle 3"/>
          <p:cNvSpPr>
            <a:spLocks noGrp="1" noChangeArrowheads="1"/>
          </p:cNvSpPr>
          <p:nvPr>
            <p:ph idx="1"/>
          </p:nvPr>
        </p:nvSpPr>
        <p:spPr>
          <a:xfrm>
            <a:off x="228600" y="990600"/>
            <a:ext cx="8686800" cy="3429000"/>
          </a:xfrm>
        </p:spPr>
        <p:txBody>
          <a:bodyPr>
            <a:normAutofit/>
          </a:bodyPr>
          <a:lstStyle/>
          <a:p>
            <a:pPr eaLnBrk="1" fontAlgn="t" hangingPunct="1">
              <a:buFont typeface="Wingdings" panose="05000000000000000000" pitchFamily="2" charset="2"/>
              <a:buChar char="§"/>
              <a:defRPr/>
            </a:pPr>
            <a:r>
              <a:rPr lang="fr-CA" sz="2000" dirty="0"/>
              <a:t>Commencer le Wiki</a:t>
            </a:r>
          </a:p>
          <a:p>
            <a:pPr eaLnBrk="1" fontAlgn="t" hangingPunct="1">
              <a:buFont typeface="Wingdings" panose="05000000000000000000" pitchFamily="2" charset="2"/>
              <a:buChar char="§"/>
              <a:defRPr/>
            </a:pPr>
            <a:endParaRPr lang="fr-CA" sz="2000" dirty="0"/>
          </a:p>
          <a:p>
            <a:pPr eaLnBrk="1" fontAlgn="t" hangingPunct="1">
              <a:buFont typeface="Wingdings" panose="05000000000000000000" pitchFamily="2" charset="2"/>
              <a:buChar char="§"/>
              <a:defRPr/>
            </a:pPr>
            <a:r>
              <a:rPr lang="fr-CA" sz="2000" dirty="0"/>
              <a:t>Faites les lectures de la semaine 3 (voir le syllabus)</a:t>
            </a:r>
          </a:p>
        </p:txBody>
      </p:sp>
    </p:spTree>
    <p:extLst>
      <p:ext uri="{BB962C8B-B14F-4D97-AF65-F5344CB8AC3E}">
        <p14:creationId xmlns:p14="http://schemas.microsoft.com/office/powerpoint/2010/main" val="3634463322"/>
      </p:ext>
    </p:extLst>
  </p:cSld>
  <p:clrMapOvr>
    <a:masterClrMapping/>
  </p:clrMapOvr>
  <p:transition/>
</p:sld>
</file>

<file path=ppt/theme/theme1.xml><?xml version="1.0" encoding="utf-8"?>
<a:theme xmlns:a="http://schemas.openxmlformats.org/drawingml/2006/main" name="1_Office Theme">
  <a:themeElements>
    <a:clrScheme name="Custom 2">
      <a:dk1>
        <a:sysClr val="windowText" lastClr="000000"/>
      </a:dk1>
      <a:lt1>
        <a:sysClr val="window" lastClr="FFFFFF"/>
      </a:lt1>
      <a:dk2>
        <a:srgbClr val="1F497D"/>
      </a:dk2>
      <a:lt2>
        <a:srgbClr val="EEECE1"/>
      </a:lt2>
      <a:accent1>
        <a:srgbClr val="C0504D"/>
      </a:accent1>
      <a:accent2>
        <a:srgbClr val="4F81BD"/>
      </a:accent2>
      <a:accent3>
        <a:srgbClr val="9BBB59"/>
      </a:accent3>
      <a:accent4>
        <a:srgbClr val="8064A2"/>
      </a:accent4>
      <a:accent5>
        <a:srgbClr val="4BACC6"/>
      </a:accent5>
      <a:accent6>
        <a:srgbClr val="F79646"/>
      </a:accent6>
      <a:hlink>
        <a:srgbClr val="0000FF"/>
      </a:hlink>
      <a:folHlink>
        <a:srgbClr val="8000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ustom 2">
      <a:dk1>
        <a:sysClr val="windowText" lastClr="000000"/>
      </a:dk1>
      <a:lt1>
        <a:sysClr val="window" lastClr="FFFFFF"/>
      </a:lt1>
      <a:dk2>
        <a:srgbClr val="1F497D"/>
      </a:dk2>
      <a:lt2>
        <a:srgbClr val="EEECE1"/>
      </a:lt2>
      <a:accent1>
        <a:srgbClr val="C0504D"/>
      </a:accent1>
      <a:accent2>
        <a:srgbClr val="4F81BD"/>
      </a:accent2>
      <a:accent3>
        <a:srgbClr val="9BBB59"/>
      </a:accent3>
      <a:accent4>
        <a:srgbClr val="8064A2"/>
      </a:accent4>
      <a:accent5>
        <a:srgbClr val="4BACC6"/>
      </a:accent5>
      <a:accent6>
        <a:srgbClr val="F79646"/>
      </a:accent6>
      <a:hlink>
        <a:srgbClr val="0000FF"/>
      </a:hlink>
      <a:folHlink>
        <a:srgbClr val="8000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Custom 2">
      <a:dk1>
        <a:sysClr val="windowText" lastClr="000000"/>
      </a:dk1>
      <a:lt1>
        <a:sysClr val="window" lastClr="FFFFFF"/>
      </a:lt1>
      <a:dk2>
        <a:srgbClr val="1F497D"/>
      </a:dk2>
      <a:lt2>
        <a:srgbClr val="EEECE1"/>
      </a:lt2>
      <a:accent1>
        <a:srgbClr val="C0504D"/>
      </a:accent1>
      <a:accent2>
        <a:srgbClr val="4F81BD"/>
      </a:accent2>
      <a:accent3>
        <a:srgbClr val="9BBB59"/>
      </a:accent3>
      <a:accent4>
        <a:srgbClr val="8064A2"/>
      </a:accent4>
      <a:accent5>
        <a:srgbClr val="4BACC6"/>
      </a:accent5>
      <a:accent6>
        <a:srgbClr val="F79646"/>
      </a:accent6>
      <a:hlink>
        <a:srgbClr val="0000FF"/>
      </a:hlink>
      <a:folHlink>
        <a:srgbClr val="8000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6053</TotalTime>
  <Words>1050</Words>
  <Application>Microsoft Office PowerPoint</Application>
  <PresentationFormat>On-screen Show (4:3)</PresentationFormat>
  <Paragraphs>204</Paragraphs>
  <Slides>29</Slides>
  <Notes>22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29</vt:i4>
      </vt:variant>
    </vt:vector>
  </HeadingPairs>
  <TitlesOfParts>
    <vt:vector size="39" baseType="lpstr">
      <vt:lpstr>Arial</vt:lpstr>
      <vt:lpstr>Calibri</vt:lpstr>
      <vt:lpstr>Trebuchet MS</vt:lpstr>
      <vt:lpstr>Verdana</vt:lpstr>
      <vt:lpstr>Wingdings</vt:lpstr>
      <vt:lpstr>Wingdings 3</vt:lpstr>
      <vt:lpstr>1_Office Theme</vt:lpstr>
      <vt:lpstr>Office Theme</vt:lpstr>
      <vt:lpstr>2_Office Theme</vt:lpstr>
      <vt:lpstr>Facet</vt:lpstr>
      <vt:lpstr>   ADM1770  Outils pour l'application des TI en gestion   Semaine 2: L’organisation numérique et les TI</vt:lpstr>
      <vt:lpstr>Équipes pour le Wiki et le cas</vt:lpstr>
      <vt:lpstr>Retour sur les forces de Friedman  Évolution des rôles des SI  Cas Potez Aéronautique    </vt:lpstr>
      <vt:lpstr>Retour sur les concepts clés de la semaine 1</vt:lpstr>
      <vt:lpstr>Retour sur les forces de Friedman  Évolution des rôles des SI  Cas Potez Aéronautique    </vt:lpstr>
      <vt:lpstr>Système d’information</vt:lpstr>
      <vt:lpstr>Vers des SI performants et sources de profit</vt:lpstr>
      <vt:lpstr>Rôle d’un DSI</vt:lpstr>
      <vt:lpstr>Rôle d’un DSI</vt:lpstr>
      <vt:lpstr>Rôle d’un DSI</vt:lpstr>
      <vt:lpstr>Rôles des SI</vt:lpstr>
      <vt:lpstr>Rôles des SI</vt:lpstr>
      <vt:lpstr>Rôles des SI</vt:lpstr>
      <vt:lpstr>SI et prise de décision</vt:lpstr>
      <vt:lpstr>SI et prise de décision</vt:lpstr>
      <vt:lpstr>SI et prise de décision</vt:lpstr>
      <vt:lpstr>SI et prise de décision</vt:lpstr>
      <vt:lpstr>Modèle DICS</vt:lpstr>
      <vt:lpstr>Compétences clés du gestionnaire en SI</vt:lpstr>
      <vt:lpstr>Retour sur les forces de Friedman  Évolution des rôles des SI  Cas Potez Aéronautique    </vt:lpstr>
      <vt:lpstr>PowerPoint Presentation</vt:lpstr>
      <vt:lpstr>PowerPoint Presentation</vt:lpstr>
      <vt:lpstr>PowerPoint Presentation</vt:lpstr>
      <vt:lpstr>Quiz (non noté)</vt:lpstr>
      <vt:lpstr>Question 1</vt:lpstr>
      <vt:lpstr>Question 2</vt:lpstr>
      <vt:lpstr>Question 3</vt:lpstr>
      <vt:lpstr>Question 4</vt:lpstr>
      <vt:lpstr>Pour la semaine prochaine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vnrxxxx</dc:creator>
  <cp:lastModifiedBy>Abdou Ait Hammou</cp:lastModifiedBy>
  <cp:revision>197</cp:revision>
  <dcterms:created xsi:type="dcterms:W3CDTF">2004-03-15T14:52:01Z</dcterms:created>
  <dcterms:modified xsi:type="dcterms:W3CDTF">2020-09-20T16:29:20Z</dcterms:modified>
</cp:coreProperties>
</file>