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handoutMasterIdLst>
    <p:handoutMasterId r:id="rId24"/>
  </p:handoutMasterIdLst>
  <p:sldIdLst>
    <p:sldId id="256" r:id="rId2"/>
    <p:sldId id="294" r:id="rId3"/>
    <p:sldId id="291" r:id="rId4"/>
    <p:sldId id="277" r:id="rId5"/>
    <p:sldId id="290" r:id="rId6"/>
    <p:sldId id="278" r:id="rId7"/>
    <p:sldId id="279" r:id="rId8"/>
    <p:sldId id="281" r:id="rId9"/>
    <p:sldId id="282" r:id="rId10"/>
    <p:sldId id="289" r:id="rId11"/>
    <p:sldId id="293" r:id="rId12"/>
    <p:sldId id="271" r:id="rId13"/>
    <p:sldId id="284" r:id="rId14"/>
    <p:sldId id="272" r:id="rId15"/>
    <p:sldId id="292" r:id="rId16"/>
    <p:sldId id="285" r:id="rId17"/>
    <p:sldId id="273" r:id="rId18"/>
    <p:sldId id="286" r:id="rId19"/>
    <p:sldId id="274" r:id="rId20"/>
    <p:sldId id="275" r:id="rId21"/>
    <p:sldId id="276" r:id="rId22"/>
    <p:sldId id="288"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80" autoAdjust="0"/>
    <p:restoredTop sz="86410" autoAdjust="0"/>
  </p:normalViewPr>
  <p:slideViewPr>
    <p:cSldViewPr>
      <p:cViewPr>
        <p:scale>
          <a:sx n="60" d="100"/>
          <a:sy n="60" d="100"/>
        </p:scale>
        <p:origin x="-850" y="-29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8A90DA3-40E0-4C84-B695-A3BD276B52F2}" type="datetimeFigureOut">
              <a:rPr lang="en-CA" smtClean="0"/>
              <a:pPr/>
              <a:t>13/10/2014</a:t>
            </a:fld>
            <a:endParaRPr lang="en-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E3A699C-079B-4D12-A7BE-239322D2414C}" type="slidenum">
              <a:rPr lang="en-CA" smtClean="0"/>
              <a:pPr/>
              <a:t>‹#›</a:t>
            </a:fld>
            <a:endParaRPr lang="en-CA"/>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EAE6090-42F9-417E-A361-46AD1FB71D1C}"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06CD142-2D82-4B1D-9FFA-6F162933A67F}"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D4870228-D710-485D-8F80-7C6C2F94D090}"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B454B904-17AD-4812-B22B-AD8AD33D53AA}"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B91423E5-57CD-4C48-8185-6CBA045E23AF}"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B3DDAC0E-AED2-458C-8B9D-EC5D3E17FCE6}"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BD0C948D-4495-48AA-BBBA-CF2ADD857514}"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6E51115-AD47-42EA-AB6D-BFE6C0772038}"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3F81E528-CDF4-420F-8F30-75A4454B052E}"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304BBCB-6562-4979-B57A-04F448786EBD}"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69EB2DB-7BAA-4FF7-8B0B-0EF993CF2635}"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3DBB7ACE-A685-4265-8D0D-F53CA4B87EDB}" type="slidenum">
              <a:rPr lang="en-US" smtClean="0"/>
              <a:pPr>
                <a:defRPr/>
              </a:pPr>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biotech.about.com/od/faq/f/GMOs.htm" TargetMode="External"/><Relationship Id="rId2" Type="http://schemas.openxmlformats.org/officeDocument/2006/relationships/hyperlink" Target="http://www.sciencedaily.com/releases/2007/03/070305202936.ht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youtube.com/watch?v=aSSs1C-MmJ4" TargetMode="External"/><Relationship Id="rId2" Type="http://schemas.openxmlformats.org/officeDocument/2006/relationships/hyperlink" Target="http://www.youtube.com/watch?v=mwrrT_x79iQ&amp;NR=1"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www.google.ca/url?sa=i&amp;rct=j&amp;q=&amp;esrc=s&amp;source=images&amp;cd=&amp;cad=rja&amp;uact=8&amp;docid=3KvVILGl02FqTM&amp;tbnid=aJNFRtlhcMiFfM:&amp;ved=0CAUQjB0&amp;url=http://sciencedoing.blogspot.com/2012/09/free-radicals-cause-and-concern.html&amp;ei=a4QgU5vYN9PmkAfT-oG4DQ&amp;bvm=bv.62788935,d.aWc&amp;psig=AFQjCNHDK1ykenrLWd16LfnAiZlElKwdug&amp;ust=1394725881226640"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youtube.com/watch?v=aSSs1C-MmJ4" TargetMode="External"/><Relationship Id="rId2" Type="http://schemas.openxmlformats.org/officeDocument/2006/relationships/hyperlink" Target="http://www.youtube.com/watch?v=mwrrT_x79iQ&amp;NR=1"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docid=Aj37FYU1c5sOhM&amp;tbnid=ByNXYa2nPAbA4M:&amp;ved=0CAUQjB0&amp;url=http://www.scq.ubc.ca/transgenic-crops-how-genetics-is-providing-new-ways-to-envision-agriculture/&amp;ei=5YogU9OuFYbLkQeGroDQDA&amp;bvm=bv.62788935,d.aWc&amp;psig=AFQjCNEp7wAsg1WxUOF67uaPQSQL7FtbSg&amp;ust=1394727993654644" TargetMode="External"/><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899592" y="1844824"/>
            <a:ext cx="7772400" cy="1975104"/>
          </a:xfrm>
        </p:spPr>
        <p:txBody>
          <a:bodyPr/>
          <a:lstStyle/>
          <a:p>
            <a:pPr algn="ctr" eaLnBrk="1" hangingPunct="1"/>
            <a:r>
              <a:rPr lang="en-CA" sz="4000" dirty="0" smtClean="0"/>
              <a:t>Caloric Restriction </a:t>
            </a:r>
            <a:br>
              <a:rPr lang="en-CA" sz="4000" dirty="0" smtClean="0"/>
            </a:br>
            <a:r>
              <a:rPr lang="en-CA" sz="4000" dirty="0" smtClean="0"/>
              <a:t>Genetically Modified Organisms</a:t>
            </a:r>
            <a:endParaRPr lang="en-US" sz="4000" dirty="0" smtClean="0"/>
          </a:p>
        </p:txBody>
      </p:sp>
      <p:sp>
        <p:nvSpPr>
          <p:cNvPr id="2051" name="Rectangle 3"/>
          <p:cNvSpPr>
            <a:spLocks noGrp="1" noChangeArrowheads="1"/>
          </p:cNvSpPr>
          <p:nvPr>
            <p:ph type="subTitle" idx="1"/>
          </p:nvPr>
        </p:nvSpPr>
        <p:spPr>
          <a:xfrm>
            <a:off x="1331640" y="4005065"/>
            <a:ext cx="6400800" cy="1440160"/>
          </a:xfrm>
        </p:spPr>
        <p:txBody>
          <a:bodyPr/>
          <a:lstStyle/>
          <a:p>
            <a:pPr marL="342900" indent="-342900" algn="l"/>
            <a:r>
              <a:rPr lang="en-CA" sz="1400" dirty="0" err="1" smtClean="0"/>
              <a:t>a.</a:t>
            </a:r>
            <a:r>
              <a:rPr lang="en-CA" sz="1400" dirty="0" err="1" smtClean="0">
                <a:hlinkClick r:id="rId2"/>
              </a:rPr>
              <a:t>http</a:t>
            </a:r>
            <a:r>
              <a:rPr lang="en-CA" sz="1400" dirty="0" smtClean="0">
                <a:hlinkClick r:id="rId2"/>
              </a:rPr>
              <a:t>://www.sciencedaily.com/releases/2007/03/070305202936.htm</a:t>
            </a:r>
            <a:endParaRPr lang="en-CA" sz="1400" dirty="0" smtClean="0"/>
          </a:p>
          <a:p>
            <a:pPr marL="609600" indent="-609600" algn="l">
              <a:lnSpc>
                <a:spcPct val="80000"/>
              </a:lnSpc>
            </a:pPr>
            <a:r>
              <a:rPr lang="en-US" sz="1400" dirty="0" smtClean="0"/>
              <a:t>	Public Library of Science (2007, March 6). </a:t>
            </a:r>
            <a:r>
              <a:rPr lang="en-US" sz="1400" b="1" dirty="0" smtClean="0"/>
              <a:t>How Eating Less Might Make You Live Longer</a:t>
            </a:r>
            <a:r>
              <a:rPr lang="en-US" sz="1400" dirty="0" smtClean="0"/>
              <a:t>. </a:t>
            </a:r>
            <a:r>
              <a:rPr lang="en-US" sz="1400" i="1" dirty="0" err="1" smtClean="0"/>
              <a:t>ScienceDaily</a:t>
            </a:r>
            <a:r>
              <a:rPr lang="en-US" sz="1400" dirty="0" smtClean="0"/>
              <a:t>. Web</a:t>
            </a:r>
          </a:p>
          <a:p>
            <a:pPr marL="609600" indent="-609600" algn="l" eaLnBrk="1" hangingPunct="1">
              <a:lnSpc>
                <a:spcPct val="80000"/>
              </a:lnSpc>
            </a:pPr>
            <a:r>
              <a:rPr lang="en-CA" sz="1400" dirty="0" smtClean="0"/>
              <a:t>b. </a:t>
            </a:r>
            <a:r>
              <a:rPr lang="en-CA" sz="1400" dirty="0" smtClean="0">
                <a:hlinkClick r:id="rId3"/>
              </a:rPr>
              <a:t>http://biotech.about.com/od/faq/f/GMOs.htm</a:t>
            </a:r>
            <a:endParaRPr lang="en-CA" sz="1050" dirty="0" smtClean="0"/>
          </a:p>
          <a:p>
            <a:pPr marL="609600" indent="-609600" algn="l" eaLnBrk="1" hangingPunct="1">
              <a:lnSpc>
                <a:spcPct val="80000"/>
              </a:lnSpc>
            </a:pPr>
            <a:endParaRPr lang="en-CA" sz="14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dirty="0"/>
          </a:p>
        </p:txBody>
      </p:sp>
      <p:sp>
        <p:nvSpPr>
          <p:cNvPr id="3" name="Content Placeholder 2"/>
          <p:cNvSpPr>
            <a:spLocks noGrp="1"/>
          </p:cNvSpPr>
          <p:nvPr>
            <p:ph idx="1"/>
          </p:nvPr>
        </p:nvSpPr>
        <p:spPr/>
        <p:txBody>
          <a:bodyPr/>
          <a:lstStyle/>
          <a:p>
            <a:pPr>
              <a:lnSpc>
                <a:spcPct val="90000"/>
              </a:lnSpc>
            </a:pPr>
            <a:r>
              <a:rPr lang="en-CA" sz="1800" smtClean="0">
                <a:solidFill>
                  <a:schemeClr val="bg1">
                    <a:lumMod val="95000"/>
                    <a:lumOff val="5000"/>
                  </a:schemeClr>
                </a:solidFill>
                <a:hlinkClick r:id="rId2"/>
              </a:rPr>
              <a:t>http</a:t>
            </a:r>
            <a:r>
              <a:rPr lang="en-CA" sz="1800" dirty="0" smtClean="0">
                <a:solidFill>
                  <a:schemeClr val="bg1">
                    <a:lumMod val="95000"/>
                    <a:lumOff val="5000"/>
                  </a:schemeClr>
                </a:solidFill>
                <a:hlinkClick r:id="rId2"/>
              </a:rPr>
              <a:t>://www.youtube.com/watch?v=mwrrT_x79iQ&amp;NR=1</a:t>
            </a:r>
            <a:r>
              <a:rPr lang="en-CA" sz="1800" dirty="0" smtClean="0">
                <a:solidFill>
                  <a:schemeClr val="bg1">
                    <a:lumMod val="95000"/>
                    <a:lumOff val="5000"/>
                  </a:schemeClr>
                </a:solidFill>
              </a:rPr>
              <a:t> </a:t>
            </a:r>
          </a:p>
          <a:p>
            <a:pPr lvl="1">
              <a:lnSpc>
                <a:spcPct val="90000"/>
              </a:lnSpc>
            </a:pPr>
            <a:r>
              <a:rPr lang="en-CA" sz="1800" dirty="0" smtClean="0">
                <a:solidFill>
                  <a:schemeClr val="bg1">
                    <a:lumMod val="95000"/>
                    <a:lumOff val="5000"/>
                  </a:schemeClr>
                </a:solidFill>
              </a:rPr>
              <a:t>Barbara Walters</a:t>
            </a:r>
          </a:p>
          <a:p>
            <a:pPr lvl="0">
              <a:lnSpc>
                <a:spcPct val="90000"/>
              </a:lnSpc>
            </a:pPr>
            <a:r>
              <a:rPr lang="en-CA" sz="1800" dirty="0" smtClean="0">
                <a:solidFill>
                  <a:schemeClr val="bg1">
                    <a:lumMod val="95000"/>
                    <a:lumOff val="5000"/>
                  </a:schemeClr>
                </a:solidFill>
                <a:hlinkClick r:id="rId3"/>
              </a:rPr>
              <a:t>http://www.youtube.com/watch?v=aSSs1C-MmJ4</a:t>
            </a:r>
            <a:endParaRPr lang="en-CA" sz="1800" dirty="0" smtClean="0">
              <a:solidFill>
                <a:schemeClr val="bg1">
                  <a:lumMod val="95000"/>
                  <a:lumOff val="5000"/>
                </a:schemeClr>
              </a:solidFill>
            </a:endParaRPr>
          </a:p>
          <a:p>
            <a:pPr lvl="1">
              <a:lnSpc>
                <a:spcPct val="90000"/>
              </a:lnSpc>
            </a:pPr>
            <a:r>
              <a:rPr lang="en-CA" sz="1800" dirty="0" smtClean="0">
                <a:solidFill>
                  <a:schemeClr val="bg1">
                    <a:lumMod val="95000"/>
                    <a:lumOff val="5000"/>
                  </a:schemeClr>
                </a:solidFill>
              </a:rPr>
              <a:t>Barbara Walters-discussion of resveratrol</a:t>
            </a:r>
          </a:p>
          <a:p>
            <a:endParaRPr lang="en-C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CA" dirty="0" smtClean="0"/>
              <a:t>Longevity</a:t>
            </a:r>
            <a:endParaRPr lang="en-US" dirty="0" smtClean="0"/>
          </a:p>
        </p:txBody>
      </p:sp>
      <p:sp>
        <p:nvSpPr>
          <p:cNvPr id="26627" name="Rectangle 3"/>
          <p:cNvSpPr>
            <a:spLocks noGrp="1" noChangeArrowheads="1"/>
          </p:cNvSpPr>
          <p:nvPr>
            <p:ph idx="1"/>
          </p:nvPr>
        </p:nvSpPr>
        <p:spPr/>
        <p:txBody>
          <a:bodyPr>
            <a:normAutofit fontScale="92500" lnSpcReduction="20000"/>
          </a:bodyPr>
          <a:lstStyle/>
          <a:p>
            <a:pPr eaLnBrk="1" hangingPunct="1">
              <a:lnSpc>
                <a:spcPct val="90000"/>
              </a:lnSpc>
            </a:pPr>
            <a:r>
              <a:rPr lang="en-CA" dirty="0" smtClean="0"/>
              <a:t>Have you ever met anyone who has lived to be at least 95? Did you ever hear this person give any reasons to explain their longevity? Was this person in good health? Still enjoying life?</a:t>
            </a:r>
          </a:p>
          <a:p>
            <a:pPr eaLnBrk="1" hangingPunct="1">
              <a:lnSpc>
                <a:spcPct val="90000"/>
              </a:lnSpc>
            </a:pPr>
            <a:r>
              <a:rPr lang="en-CA" dirty="0" smtClean="0"/>
              <a:t>If you were presented with an opportunity to live to at least 95, would you be prepared to take the chance, if it involved daily exercise?</a:t>
            </a:r>
          </a:p>
          <a:p>
            <a:pPr eaLnBrk="1" hangingPunct="1">
              <a:lnSpc>
                <a:spcPct val="90000"/>
              </a:lnSpc>
            </a:pPr>
            <a:r>
              <a:rPr lang="en-CA" dirty="0" smtClean="0"/>
              <a:t>What if you had to feel hungry much of the time?</a:t>
            </a:r>
          </a:p>
          <a:p>
            <a:pPr eaLnBrk="1" hangingPunct="1">
              <a:lnSpc>
                <a:spcPct val="90000"/>
              </a:lnSpc>
            </a:pPr>
            <a:r>
              <a:rPr lang="en-CA" dirty="0" smtClean="0"/>
              <a:t>There may be a way to better the odds in your favour……</a:t>
            </a:r>
          </a:p>
          <a:p>
            <a:pPr lvl="1">
              <a:lnSpc>
                <a:spcPct val="90000"/>
              </a:lnSpc>
            </a:pPr>
            <a:endParaRPr lang="en-CA" sz="8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CA" dirty="0">
                <a:cs typeface="Arial" charset="0"/>
              </a:rPr>
              <a:t>Caloric Restriction</a:t>
            </a:r>
          </a:p>
        </p:txBody>
      </p:sp>
      <p:sp>
        <p:nvSpPr>
          <p:cNvPr id="27651" name="Rectangle 3"/>
          <p:cNvSpPr>
            <a:spLocks noGrp="1" noChangeArrowheads="1"/>
          </p:cNvSpPr>
          <p:nvPr>
            <p:ph idx="1"/>
          </p:nvPr>
        </p:nvSpPr>
        <p:spPr/>
        <p:txBody>
          <a:bodyPr/>
          <a:lstStyle/>
          <a:p>
            <a:r>
              <a:rPr lang="en-CA" dirty="0">
                <a:cs typeface="Arial" charset="0"/>
              </a:rPr>
              <a:t>Caloric restriction has been suggested as a way to increase human longevity</a:t>
            </a:r>
          </a:p>
          <a:p>
            <a:r>
              <a:rPr lang="en-CA" dirty="0">
                <a:cs typeface="Arial" charset="0"/>
              </a:rPr>
              <a:t>This required consuming required nutrients but restricting calories</a:t>
            </a:r>
          </a:p>
          <a:p>
            <a:r>
              <a:rPr lang="en-CA" dirty="0">
                <a:cs typeface="Arial" charset="0"/>
              </a:rPr>
              <a:t>Caloric restriction has been shown effective in yeast, worms, flies and mice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How Free Radicals Damage Cells</a:t>
            </a:r>
            <a:endParaRPr lang="en-CA" dirty="0"/>
          </a:p>
        </p:txBody>
      </p:sp>
      <p:pic>
        <p:nvPicPr>
          <p:cNvPr id="1026" name="Picture 2" descr="http://2.bp.blogspot.com/-SwPDEoIBuP0/UFsoLgETUkI/AAAAAAAACHc/MmVCouykBk4/s1600/how-antioxidants-fight-free-radicals.jpg"/>
          <p:cNvPicPr>
            <a:picLocks noChangeAspect="1" noChangeArrowheads="1"/>
          </p:cNvPicPr>
          <p:nvPr/>
        </p:nvPicPr>
        <p:blipFill>
          <a:blip r:embed="rId2" cstate="print"/>
          <a:srcRect/>
          <a:stretch>
            <a:fillRect/>
          </a:stretch>
        </p:blipFill>
        <p:spPr bwMode="auto">
          <a:xfrm>
            <a:off x="1691680" y="1410942"/>
            <a:ext cx="5616624" cy="2736786"/>
          </a:xfrm>
          <a:prstGeom prst="rect">
            <a:avLst/>
          </a:prstGeom>
          <a:noFill/>
        </p:spPr>
      </p:pic>
      <p:pic>
        <p:nvPicPr>
          <p:cNvPr id="1028" name="Picture 4" descr="http://www.bachpharma.com/images/4.1.2_Platform_Overview_Slide2_Free-Radical-Damage.jpg"/>
          <p:cNvPicPr>
            <a:picLocks noChangeAspect="1" noChangeArrowheads="1"/>
          </p:cNvPicPr>
          <p:nvPr/>
        </p:nvPicPr>
        <p:blipFill>
          <a:blip r:embed="rId3" cstate="print"/>
          <a:srcRect/>
          <a:stretch>
            <a:fillRect/>
          </a:stretch>
        </p:blipFill>
        <p:spPr bwMode="auto">
          <a:xfrm>
            <a:off x="3059832" y="4221088"/>
            <a:ext cx="3096344" cy="2323489"/>
          </a:xfrm>
          <a:prstGeom prst="rect">
            <a:avLst/>
          </a:prstGeom>
          <a:noFill/>
        </p:spPr>
      </p:pic>
      <p:sp>
        <p:nvSpPr>
          <p:cNvPr id="6" name="Rectangle 5"/>
          <p:cNvSpPr/>
          <p:nvPr/>
        </p:nvSpPr>
        <p:spPr>
          <a:xfrm>
            <a:off x="1619672" y="1124744"/>
            <a:ext cx="1814920" cy="253916"/>
          </a:xfrm>
          <a:prstGeom prst="rect">
            <a:avLst/>
          </a:prstGeom>
        </p:spPr>
        <p:txBody>
          <a:bodyPr wrap="none">
            <a:spAutoFit/>
          </a:bodyPr>
          <a:lstStyle/>
          <a:p>
            <a:r>
              <a:rPr lang="en-CA" sz="1050" dirty="0" smtClean="0">
                <a:hlinkClick r:id="rId4"/>
              </a:rPr>
              <a:t>sciencedoing.blogspot.com</a:t>
            </a:r>
            <a:endParaRPr lang="en-CA" sz="1050" dirty="0"/>
          </a:p>
        </p:txBody>
      </p:sp>
      <p:sp>
        <p:nvSpPr>
          <p:cNvPr id="7" name="Bent Arrow 6"/>
          <p:cNvSpPr/>
          <p:nvPr/>
        </p:nvSpPr>
        <p:spPr>
          <a:xfrm rot="10800000">
            <a:off x="2483768" y="4221088"/>
            <a:ext cx="576064" cy="936104"/>
          </a:xfrm>
          <a:prstGeom prst="bentArrow">
            <a:avLst/>
          </a:prstGeom>
          <a:scene3d>
            <a:camera prst="orthographicFront">
              <a:rot lat="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tx1"/>
              </a:solidFill>
            </a:endParaRPr>
          </a:p>
        </p:txBody>
      </p:sp>
      <p:sp>
        <p:nvSpPr>
          <p:cNvPr id="10" name="Bent Arrow 9"/>
          <p:cNvSpPr/>
          <p:nvPr/>
        </p:nvSpPr>
        <p:spPr>
          <a:xfrm rot="5400000">
            <a:off x="6120172" y="4185084"/>
            <a:ext cx="936104" cy="864096"/>
          </a:xfrm>
          <a:prstGeom prst="bentArrow">
            <a:avLst>
              <a:gd name="adj1" fmla="val 25000"/>
              <a:gd name="adj2" fmla="val 38669"/>
              <a:gd name="adj3" fmla="val 25000"/>
              <a:gd name="adj4" fmla="val 27487"/>
            </a:avLst>
          </a:prstGeom>
          <a:scene3d>
            <a:camera prst="orthographicFront">
              <a:rot lat="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CA" dirty="0">
                <a:cs typeface="Arial" charset="0"/>
              </a:rPr>
              <a:t>Caloric Restriction</a:t>
            </a:r>
          </a:p>
        </p:txBody>
      </p:sp>
      <p:sp>
        <p:nvSpPr>
          <p:cNvPr id="28675" name="Rectangle 3"/>
          <p:cNvSpPr>
            <a:spLocks noGrp="1" noChangeArrowheads="1"/>
          </p:cNvSpPr>
          <p:nvPr>
            <p:ph idx="1"/>
          </p:nvPr>
        </p:nvSpPr>
        <p:spPr/>
        <p:txBody>
          <a:bodyPr/>
          <a:lstStyle/>
          <a:p>
            <a:r>
              <a:rPr lang="en-CA" dirty="0">
                <a:cs typeface="Arial" charset="0"/>
              </a:rPr>
              <a:t>The benefit may be less oxidative damage to the body’s cells, and less free-radical production</a:t>
            </a:r>
          </a:p>
          <a:p>
            <a:r>
              <a:rPr lang="en-CA" dirty="0">
                <a:cs typeface="Arial" charset="0"/>
              </a:rPr>
              <a:t>In a study of healthy human volunteers over 6 months, restricting calories by 25% from the diet, or a similar restriction from a combination of exercise and diet, decreased caloric expenditure by the body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CA" dirty="0">
                <a:cs typeface="Arial" charset="0"/>
              </a:rPr>
              <a:t>Caloric Restriction</a:t>
            </a:r>
          </a:p>
        </p:txBody>
      </p:sp>
      <p:sp>
        <p:nvSpPr>
          <p:cNvPr id="31747" name="Rectangle 3"/>
          <p:cNvSpPr>
            <a:spLocks noGrp="1" noChangeArrowheads="1"/>
          </p:cNvSpPr>
          <p:nvPr>
            <p:ph idx="1"/>
          </p:nvPr>
        </p:nvSpPr>
        <p:spPr/>
        <p:txBody>
          <a:bodyPr/>
          <a:lstStyle/>
          <a:p>
            <a:r>
              <a:rPr lang="en-CA" dirty="0">
                <a:cs typeface="Arial" charset="0"/>
              </a:rPr>
              <a:t>Mitochondrial function improved in both caloric restricted groups and the amount of DNA damage was reduced </a:t>
            </a:r>
          </a:p>
          <a:p>
            <a:r>
              <a:rPr lang="en-CA" dirty="0">
                <a:cs typeface="Arial" charset="0"/>
              </a:rPr>
              <a:t>This points to increased metabolic efficiency</a:t>
            </a:r>
          </a:p>
          <a:p>
            <a:r>
              <a:rPr lang="en-CA" dirty="0">
                <a:cs typeface="Arial" charset="0"/>
              </a:rPr>
              <a:t>The SIRT1 gene is one that regulates cellular metabolism in skeletal muscle and may be involved </a:t>
            </a:r>
          </a:p>
          <a:p>
            <a:endParaRPr lang="en-CA" dirty="0">
              <a:cs typeface="Arial" charset="0"/>
            </a:endParaRPr>
          </a:p>
          <a:p>
            <a:endParaRPr lang="el-GR" dirty="0">
              <a:cs typeface="Arial" charset="0"/>
            </a:endParaRP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normAutofit fontScale="90000"/>
          </a:bodyPr>
          <a:lstStyle/>
          <a:p>
            <a:pPr eaLnBrk="1" hangingPunct="1"/>
            <a:r>
              <a:rPr lang="en-CA" dirty="0" smtClean="0"/>
              <a:t>Points to listen for as you watch the videos</a:t>
            </a:r>
          </a:p>
        </p:txBody>
      </p:sp>
      <p:sp>
        <p:nvSpPr>
          <p:cNvPr id="27651" name="Content Placeholder 2"/>
          <p:cNvSpPr>
            <a:spLocks noGrp="1"/>
          </p:cNvSpPr>
          <p:nvPr>
            <p:ph idx="1"/>
          </p:nvPr>
        </p:nvSpPr>
        <p:spPr>
          <a:xfrm>
            <a:off x="251520" y="1556792"/>
            <a:ext cx="8892480" cy="5112568"/>
          </a:xfrm>
        </p:spPr>
        <p:txBody>
          <a:bodyPr>
            <a:normAutofit/>
          </a:bodyPr>
          <a:lstStyle/>
          <a:p>
            <a:r>
              <a:rPr lang="en-CA" sz="2000" dirty="0" smtClean="0"/>
              <a:t>Video 1-</a:t>
            </a:r>
            <a:r>
              <a:rPr lang="en-CA" sz="2000" dirty="0" smtClean="0">
                <a:solidFill>
                  <a:schemeClr val="bg1">
                    <a:lumMod val="95000"/>
                    <a:lumOff val="5000"/>
                  </a:schemeClr>
                </a:solidFill>
                <a:hlinkClick r:id="rId2"/>
              </a:rPr>
              <a:t>http://www.youtube.com/watch?v=mwrrT_x79iQ&amp;NR=1</a:t>
            </a:r>
            <a:r>
              <a:rPr lang="en-CA" sz="2000" dirty="0" smtClean="0">
                <a:solidFill>
                  <a:schemeClr val="bg1">
                    <a:lumMod val="95000"/>
                    <a:lumOff val="5000"/>
                  </a:schemeClr>
                </a:solidFill>
              </a:rPr>
              <a:t> </a:t>
            </a:r>
          </a:p>
          <a:p>
            <a:pPr lvl="0"/>
            <a:r>
              <a:rPr lang="en-CA" sz="2000" dirty="0" smtClean="0"/>
              <a:t>Video 2-</a:t>
            </a:r>
            <a:r>
              <a:rPr lang="en-CA" sz="2000" dirty="0" smtClean="0">
                <a:solidFill>
                  <a:schemeClr val="bg1">
                    <a:lumMod val="95000"/>
                    <a:lumOff val="5000"/>
                  </a:schemeClr>
                </a:solidFill>
                <a:hlinkClick r:id="rId3"/>
              </a:rPr>
              <a:t>http://www.youtube.com/watch?v=aSSs1C-MmJ4</a:t>
            </a:r>
            <a:endParaRPr lang="en-CA" sz="2000" dirty="0" smtClean="0">
              <a:solidFill>
                <a:schemeClr val="bg1">
                  <a:lumMod val="95000"/>
                  <a:lumOff val="5000"/>
                </a:schemeClr>
              </a:solidFill>
            </a:endParaRPr>
          </a:p>
          <a:p>
            <a:pPr lvl="1"/>
            <a:r>
              <a:rPr lang="en-CA" sz="1600" dirty="0" smtClean="0"/>
              <a:t>What was the caloric intake for the female of the couple shown? For the male?</a:t>
            </a:r>
          </a:p>
          <a:p>
            <a:pPr lvl="1"/>
            <a:r>
              <a:rPr lang="en-CA" sz="1600" dirty="0" smtClean="0"/>
              <a:t>What percentage decrease in calories was this from recommended levels?</a:t>
            </a:r>
          </a:p>
          <a:p>
            <a:pPr lvl="1"/>
            <a:r>
              <a:rPr lang="en-CA" sz="1600" dirty="0" smtClean="0"/>
              <a:t>What food group seemed to be the basis for their diet? Which component of the diet were they especially careful of, besides caloric intake?</a:t>
            </a:r>
          </a:p>
          <a:p>
            <a:pPr lvl="1"/>
            <a:r>
              <a:rPr lang="en-CA" sz="1600" dirty="0" smtClean="0"/>
              <a:t>Four lifestyle habits were mentioned as factors to slow aging. What were they?</a:t>
            </a:r>
          </a:p>
          <a:p>
            <a:pPr lvl="1"/>
            <a:r>
              <a:rPr lang="en-CA" sz="1600" dirty="0" smtClean="0"/>
              <a:t>What are the other methods, possibly unhealthy, that some persons use to slow their own aging process? </a:t>
            </a:r>
          </a:p>
          <a:p>
            <a:pPr lvl="1"/>
            <a:r>
              <a:rPr lang="en-CA" sz="1600" dirty="0" smtClean="0"/>
              <a:t>Red wine has this compound. What is its name? What does it do?  How much red wine would a human have to take in for thee resveratrol to be effective?</a:t>
            </a:r>
          </a:p>
          <a:p>
            <a:pPr lvl="1"/>
            <a:r>
              <a:rPr lang="en-CA" sz="1600" dirty="0" smtClean="0"/>
              <a:t>To find out—are there other sources of resveratrol?</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fontScale="90000"/>
          </a:bodyPr>
          <a:lstStyle/>
          <a:p>
            <a:pPr eaLnBrk="1" hangingPunct="1"/>
            <a:r>
              <a:rPr lang="en-CA" dirty="0" smtClean="0"/>
              <a:t>So what about caloric restriction and living longer?</a:t>
            </a:r>
            <a:endParaRPr lang="en-US" dirty="0" smtClean="0"/>
          </a:p>
        </p:txBody>
      </p:sp>
      <p:sp>
        <p:nvSpPr>
          <p:cNvPr id="31747" name="Rectangle 3"/>
          <p:cNvSpPr>
            <a:spLocks noGrp="1" noChangeArrowheads="1"/>
          </p:cNvSpPr>
          <p:nvPr>
            <p:ph idx="1"/>
          </p:nvPr>
        </p:nvSpPr>
        <p:spPr/>
        <p:txBody>
          <a:bodyPr/>
          <a:lstStyle/>
          <a:p>
            <a:pPr eaLnBrk="1" hangingPunct="1"/>
            <a:r>
              <a:rPr lang="en-US" dirty="0" smtClean="0"/>
              <a:t>Would you be willing to eat 30% less food to live longer?</a:t>
            </a:r>
          </a:p>
          <a:p>
            <a:pPr eaLnBrk="1" hangingPunct="1"/>
            <a:r>
              <a:rPr lang="en-US" dirty="0" smtClean="0"/>
              <a:t>Would eating 30% less food negatively affect your quality of life to justify the restriction?</a:t>
            </a:r>
          </a:p>
          <a:p>
            <a:pPr eaLnBrk="1" hangingPunct="1"/>
            <a:r>
              <a:rPr lang="en-US" dirty="0" smtClean="0"/>
              <a:t>What are the other suggestions for </a:t>
            </a:r>
            <a:r>
              <a:rPr lang="en-US" smtClean="0"/>
              <a:t>prolonging life?</a:t>
            </a:r>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CA" sz="3600" dirty="0" smtClean="0"/>
              <a:t>Think about it….</a:t>
            </a:r>
            <a:endParaRPr lang="en-CA" sz="3600" dirty="0"/>
          </a:p>
        </p:txBody>
      </p:sp>
      <p:sp>
        <p:nvSpPr>
          <p:cNvPr id="5" name="Content Placeholder 4"/>
          <p:cNvSpPr>
            <a:spLocks noGrp="1"/>
          </p:cNvSpPr>
          <p:nvPr>
            <p:ph idx="1"/>
          </p:nvPr>
        </p:nvSpPr>
        <p:spPr>
          <a:xfrm>
            <a:off x="0" y="1600200"/>
            <a:ext cx="8686800" cy="4525963"/>
          </a:xfrm>
        </p:spPr>
        <p:txBody>
          <a:bodyPr>
            <a:normAutofit fontScale="92500" lnSpcReduction="20000"/>
          </a:bodyPr>
          <a:lstStyle/>
          <a:p>
            <a:r>
              <a:rPr lang="en-CA" dirty="0" smtClean="0"/>
              <a:t>As you eat your meal of mostly fruits &amp;  vegetables and think of restricting calories, another thought comes to mind. </a:t>
            </a:r>
            <a:br>
              <a:rPr lang="en-CA" dirty="0" smtClean="0"/>
            </a:br>
            <a:r>
              <a:rPr lang="en-CA" dirty="0" smtClean="0">
                <a:solidFill>
                  <a:srgbClr val="FFC000"/>
                </a:solidFill>
                <a:latin typeface="Castellar" pitchFamily="18" charset="0"/>
              </a:rPr>
              <a:t>What if these vegetables have been genetically modified?</a:t>
            </a:r>
            <a:r>
              <a:rPr lang="en-CA" dirty="0" smtClean="0">
                <a:solidFill>
                  <a:srgbClr val="FFC000"/>
                </a:solidFill>
              </a:rPr>
              <a:t> </a:t>
            </a:r>
          </a:p>
          <a:p>
            <a:r>
              <a:rPr lang="en-CA" dirty="0" smtClean="0"/>
              <a:t>Am I undoing all my good work of restricting calories?</a:t>
            </a:r>
            <a:br>
              <a:rPr lang="en-CA" dirty="0" smtClean="0"/>
            </a:br>
            <a:r>
              <a:rPr lang="en-CA" dirty="0" smtClean="0"/>
              <a:t>Are genetically modified foods going to shorten my life?</a:t>
            </a:r>
            <a:br>
              <a:rPr lang="en-CA" dirty="0" smtClean="0"/>
            </a:br>
            <a:r>
              <a:rPr lang="en-CA" dirty="0" smtClean="0"/>
              <a:t>I’ll just make sure not to ingest any of those nasty </a:t>
            </a:r>
            <a:r>
              <a:rPr lang="en-CA" sz="4300" dirty="0" smtClean="0">
                <a:latin typeface="Bodoni MT Black" pitchFamily="18" charset="0"/>
              </a:rPr>
              <a:t>“</a:t>
            </a:r>
            <a:r>
              <a:rPr lang="en-CA" sz="4300" dirty="0" err="1" smtClean="0">
                <a:solidFill>
                  <a:srgbClr val="FFFF00"/>
                </a:solidFill>
                <a:latin typeface="Bodoni MT Black" pitchFamily="18" charset="0"/>
              </a:rPr>
              <a:t>Frankenfoods</a:t>
            </a:r>
            <a:r>
              <a:rPr lang="en-CA" sz="4300" dirty="0" smtClean="0">
                <a:latin typeface="Bodoni MT Black" pitchFamily="18" charset="0"/>
              </a:rPr>
              <a:t>”….</a:t>
            </a:r>
          </a:p>
          <a:p>
            <a:endParaRPr lang="en-C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But, maybe you should read this…..</a:t>
            </a:r>
            <a:endParaRPr lang="en-CA" dirty="0"/>
          </a:p>
        </p:txBody>
      </p:sp>
      <p:pic>
        <p:nvPicPr>
          <p:cNvPr id="37890" name="Picture 2"/>
          <p:cNvPicPr>
            <a:picLocks noChangeAspect="1" noChangeArrowheads="1"/>
          </p:cNvPicPr>
          <p:nvPr/>
        </p:nvPicPr>
        <p:blipFill>
          <a:blip r:embed="rId2" cstate="print"/>
          <a:srcRect l="14175" t="24429" r="39926" b="11121"/>
          <a:stretch>
            <a:fillRect/>
          </a:stretch>
        </p:blipFill>
        <p:spPr bwMode="auto">
          <a:xfrm>
            <a:off x="1907703" y="1556792"/>
            <a:ext cx="5724775" cy="4752527"/>
          </a:xfrm>
          <a:prstGeom prst="rect">
            <a:avLst/>
          </a:prstGeom>
          <a:noFill/>
          <a:ln w="9525">
            <a:noFill/>
            <a:miter lim="800000"/>
            <a:headEnd/>
            <a:tailEnd/>
          </a:ln>
        </p:spPr>
      </p:pic>
      <p:sp>
        <p:nvSpPr>
          <p:cNvPr id="5" name="Rectangle 4"/>
          <p:cNvSpPr/>
          <p:nvPr/>
        </p:nvSpPr>
        <p:spPr>
          <a:xfrm>
            <a:off x="1979712" y="6093296"/>
            <a:ext cx="4572000" cy="253916"/>
          </a:xfrm>
          <a:prstGeom prst="rect">
            <a:avLst/>
          </a:prstGeom>
        </p:spPr>
        <p:txBody>
          <a:bodyPr>
            <a:spAutoFit/>
          </a:bodyPr>
          <a:lstStyle/>
          <a:p>
            <a:r>
              <a:rPr lang="en-CA" sz="1050" dirty="0" smtClean="0">
                <a:solidFill>
                  <a:schemeClr val="accent1">
                    <a:lumMod val="25000"/>
                  </a:schemeClr>
                </a:solidFill>
              </a:rPr>
              <a:t>http://www.precisionnutrition.com/all-about-gm-foods</a:t>
            </a:r>
            <a:endParaRPr lang="en-CA" sz="1050" dirty="0">
              <a:solidFill>
                <a:schemeClr val="accent1">
                  <a:lumMod val="25000"/>
                </a:schemeClr>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pPr eaLnBrk="1" hangingPunct="1"/>
            <a:r>
              <a:rPr lang="en-CA" sz="4000" dirty="0" smtClean="0"/>
              <a:t>What are Genetically Modified Organisms (GMOs)?</a:t>
            </a:r>
          </a:p>
        </p:txBody>
      </p:sp>
      <p:sp>
        <p:nvSpPr>
          <p:cNvPr id="16387" name="Rectangle 3"/>
          <p:cNvSpPr>
            <a:spLocks noGrp="1" noChangeArrowheads="1"/>
          </p:cNvSpPr>
          <p:nvPr>
            <p:ph idx="1"/>
          </p:nvPr>
        </p:nvSpPr>
        <p:spPr/>
        <p:txBody>
          <a:bodyPr/>
          <a:lstStyle/>
          <a:p>
            <a:pPr eaLnBrk="1" hangingPunct="1">
              <a:buFontTx/>
              <a:buChar char="–"/>
            </a:pPr>
            <a:r>
              <a:rPr lang="en-CA" smtClean="0"/>
              <a:t>The term is applied to plants, animals or microorganisms that have had non-native genes inserted into their DNA</a:t>
            </a:r>
          </a:p>
          <a:p>
            <a:pPr eaLnBrk="1" hangingPunct="1">
              <a:buFontTx/>
              <a:buChar char="–"/>
            </a:pPr>
            <a:r>
              <a:rPr lang="en-CA" smtClean="0"/>
              <a:t>The non-native gene is functional (expressed) in the new host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CA" dirty="0" smtClean="0"/>
              <a:t>Would you eat these foods?</a:t>
            </a:r>
            <a:endParaRPr lang="en-US" dirty="0" smtClean="0"/>
          </a:p>
        </p:txBody>
      </p:sp>
      <p:pic>
        <p:nvPicPr>
          <p:cNvPr id="43011" name="Picture 4"/>
          <p:cNvPicPr>
            <a:picLocks noChangeAspect="1" noChangeArrowheads="1"/>
          </p:cNvPicPr>
          <p:nvPr/>
        </p:nvPicPr>
        <p:blipFill>
          <a:blip r:embed="rId2" cstate="print"/>
          <a:srcRect/>
          <a:stretch>
            <a:fillRect/>
          </a:stretch>
        </p:blipFill>
        <p:spPr bwMode="auto">
          <a:xfrm>
            <a:off x="468313" y="1341438"/>
            <a:ext cx="3024187" cy="1814512"/>
          </a:xfrm>
          <a:prstGeom prst="rect">
            <a:avLst/>
          </a:prstGeom>
          <a:noFill/>
          <a:ln w="9525">
            <a:noFill/>
            <a:miter lim="800000"/>
            <a:headEnd/>
            <a:tailEnd/>
          </a:ln>
        </p:spPr>
      </p:pic>
      <p:pic>
        <p:nvPicPr>
          <p:cNvPr id="43012" name="Picture 5"/>
          <p:cNvPicPr>
            <a:picLocks noChangeAspect="1" noChangeArrowheads="1"/>
          </p:cNvPicPr>
          <p:nvPr/>
        </p:nvPicPr>
        <p:blipFill>
          <a:blip r:embed="rId3" cstate="print"/>
          <a:srcRect t="9482" r="27055"/>
          <a:stretch>
            <a:fillRect/>
          </a:stretch>
        </p:blipFill>
        <p:spPr bwMode="auto">
          <a:xfrm>
            <a:off x="3779838" y="1412875"/>
            <a:ext cx="2520950" cy="2743200"/>
          </a:xfrm>
          <a:prstGeom prst="rect">
            <a:avLst/>
          </a:prstGeom>
          <a:noFill/>
          <a:ln w="9525">
            <a:noFill/>
            <a:miter lim="800000"/>
            <a:headEnd/>
            <a:tailEnd/>
          </a:ln>
        </p:spPr>
      </p:pic>
      <p:pic>
        <p:nvPicPr>
          <p:cNvPr id="43013" name="Picture 6"/>
          <p:cNvPicPr>
            <a:picLocks noChangeAspect="1" noChangeArrowheads="1"/>
          </p:cNvPicPr>
          <p:nvPr/>
        </p:nvPicPr>
        <p:blipFill>
          <a:blip r:embed="rId4" cstate="print"/>
          <a:srcRect/>
          <a:stretch>
            <a:fillRect/>
          </a:stretch>
        </p:blipFill>
        <p:spPr bwMode="auto">
          <a:xfrm>
            <a:off x="323850" y="4365625"/>
            <a:ext cx="2790825" cy="2076450"/>
          </a:xfrm>
          <a:prstGeom prst="rect">
            <a:avLst/>
          </a:prstGeom>
          <a:noFill/>
          <a:ln w="9525">
            <a:noFill/>
            <a:miter lim="800000"/>
            <a:headEnd/>
            <a:tailEnd/>
          </a:ln>
        </p:spPr>
      </p:pic>
      <p:sp>
        <p:nvSpPr>
          <p:cNvPr id="43014" name="Text Box 7"/>
          <p:cNvSpPr txBox="1">
            <a:spLocks noChangeArrowheads="1"/>
          </p:cNvSpPr>
          <p:nvPr/>
        </p:nvSpPr>
        <p:spPr bwMode="auto">
          <a:xfrm>
            <a:off x="3708400" y="5013325"/>
            <a:ext cx="2663825" cy="1477328"/>
          </a:xfrm>
          <a:prstGeom prst="rect">
            <a:avLst/>
          </a:prstGeom>
          <a:noFill/>
          <a:ln w="9525">
            <a:noFill/>
            <a:miter lim="800000"/>
            <a:headEnd/>
            <a:tailEnd/>
          </a:ln>
        </p:spPr>
        <p:txBody>
          <a:bodyPr>
            <a:spAutoFit/>
          </a:bodyPr>
          <a:lstStyle/>
          <a:p>
            <a:pPr>
              <a:spcBef>
                <a:spcPct val="50000"/>
              </a:spcBef>
            </a:pPr>
            <a:r>
              <a:rPr lang="en-CA" dirty="0"/>
              <a:t>These have all been genetically </a:t>
            </a:r>
            <a:r>
              <a:rPr lang="en-CA" dirty="0" smtClean="0"/>
              <a:t>modified, in the traditional way that is considered more “natural”</a:t>
            </a:r>
            <a:endParaRPr lang="en-US" dirty="0"/>
          </a:p>
        </p:txBody>
      </p:sp>
      <p:pic>
        <p:nvPicPr>
          <p:cNvPr id="43015" name="Picture 8"/>
          <p:cNvPicPr>
            <a:picLocks noChangeAspect="1" noChangeArrowheads="1"/>
          </p:cNvPicPr>
          <p:nvPr/>
        </p:nvPicPr>
        <p:blipFill>
          <a:blip r:embed="rId5" cstate="print"/>
          <a:srcRect l="17722" t="39171" r="62891" b="10634"/>
          <a:stretch>
            <a:fillRect/>
          </a:stretch>
        </p:blipFill>
        <p:spPr bwMode="auto">
          <a:xfrm>
            <a:off x="6516688" y="1916113"/>
            <a:ext cx="2363787" cy="36718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normAutofit fontScale="90000"/>
          </a:bodyPr>
          <a:lstStyle/>
          <a:p>
            <a:pPr eaLnBrk="1" hangingPunct="1"/>
            <a:r>
              <a:rPr lang="en-CA" sz="4000" dirty="0" smtClean="0"/>
              <a:t>How Genetic Modification is Used in Modern Times</a:t>
            </a:r>
          </a:p>
        </p:txBody>
      </p:sp>
      <p:sp>
        <p:nvSpPr>
          <p:cNvPr id="17411" name="Rectangle 3"/>
          <p:cNvSpPr>
            <a:spLocks noGrp="1" noChangeArrowheads="1"/>
          </p:cNvSpPr>
          <p:nvPr>
            <p:ph idx="1"/>
          </p:nvPr>
        </p:nvSpPr>
        <p:spPr/>
        <p:txBody>
          <a:bodyPr/>
          <a:lstStyle/>
          <a:p>
            <a:pPr eaLnBrk="1" hangingPunct="1">
              <a:buFontTx/>
              <a:buChar char="–"/>
            </a:pPr>
            <a:r>
              <a:rPr lang="en-CA" dirty="0" smtClean="0"/>
              <a:t>Bacterial DNA has been introduced into plants with the aim of either enhancing growth or increasing resistance to pests</a:t>
            </a:r>
          </a:p>
          <a:p>
            <a:pPr eaLnBrk="1" hangingPunct="1">
              <a:buFontTx/>
              <a:buChar char="–"/>
            </a:pPr>
            <a:r>
              <a:rPr lang="en-CA" dirty="0" smtClean="0"/>
              <a:t>This, in turn, decreases the need for artificial pesticides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How Genetic Modification is Used-The process, and why</a:t>
            </a:r>
            <a:br>
              <a:rPr lang="en-CA" dirty="0" smtClean="0"/>
            </a:br>
            <a:endParaRPr lang="en-CA" dirty="0"/>
          </a:p>
        </p:txBody>
      </p:sp>
      <p:pic>
        <p:nvPicPr>
          <p:cNvPr id="35842" name="Picture 2" descr="http://www.scq.ubc.ca/wp-content/uploads/2006/08/transgeniccrop.gif"/>
          <p:cNvPicPr>
            <a:picLocks noChangeAspect="1" noChangeArrowheads="1"/>
          </p:cNvPicPr>
          <p:nvPr/>
        </p:nvPicPr>
        <p:blipFill>
          <a:blip r:embed="rId2" cstate="print"/>
          <a:srcRect/>
          <a:stretch>
            <a:fillRect/>
          </a:stretch>
        </p:blipFill>
        <p:spPr bwMode="auto">
          <a:xfrm>
            <a:off x="611560" y="1916832"/>
            <a:ext cx="3384376" cy="2304804"/>
          </a:xfrm>
          <a:prstGeom prst="rect">
            <a:avLst/>
          </a:prstGeom>
          <a:noFill/>
        </p:spPr>
      </p:pic>
      <p:sp>
        <p:nvSpPr>
          <p:cNvPr id="5" name="TextBox 4"/>
          <p:cNvSpPr txBox="1"/>
          <p:nvPr/>
        </p:nvSpPr>
        <p:spPr>
          <a:xfrm>
            <a:off x="611560" y="4365104"/>
            <a:ext cx="3168352" cy="253916"/>
          </a:xfrm>
          <a:prstGeom prst="rect">
            <a:avLst/>
          </a:prstGeom>
          <a:noFill/>
        </p:spPr>
        <p:txBody>
          <a:bodyPr wrap="square" rtlCol="0">
            <a:spAutoFit/>
          </a:bodyPr>
          <a:lstStyle/>
          <a:p>
            <a:r>
              <a:rPr lang="en-CA" sz="1050" dirty="0" smtClean="0">
                <a:solidFill>
                  <a:srgbClr val="FF0000"/>
                </a:solidFill>
                <a:hlinkClick r:id="rId3"/>
              </a:rPr>
              <a:t>www.scq.ubc.ca</a:t>
            </a:r>
            <a:endParaRPr lang="en-CA" sz="1050" dirty="0">
              <a:solidFill>
                <a:srgbClr val="FF0000"/>
              </a:solidFill>
            </a:endParaRPr>
          </a:p>
        </p:txBody>
      </p:sp>
      <p:pic>
        <p:nvPicPr>
          <p:cNvPr id="35844" name="Picture 4" descr="gene splicing ashz 090310 All About Genetically Modified Foods"/>
          <p:cNvPicPr>
            <a:picLocks noChangeAspect="1" noChangeArrowheads="1"/>
          </p:cNvPicPr>
          <p:nvPr/>
        </p:nvPicPr>
        <p:blipFill>
          <a:blip r:embed="rId4" cstate="print"/>
          <a:srcRect/>
          <a:stretch>
            <a:fillRect/>
          </a:stretch>
        </p:blipFill>
        <p:spPr bwMode="auto">
          <a:xfrm>
            <a:off x="4427984" y="3212976"/>
            <a:ext cx="4621908" cy="3312368"/>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normAutofit fontScale="90000"/>
          </a:bodyPr>
          <a:lstStyle/>
          <a:p>
            <a:r>
              <a:rPr lang="en-CA" dirty="0" smtClean="0"/>
              <a:t>Where Genetic Modification is Used</a:t>
            </a:r>
          </a:p>
        </p:txBody>
      </p:sp>
      <p:pic>
        <p:nvPicPr>
          <p:cNvPr id="46083" name="Picture 2"/>
          <p:cNvPicPr>
            <a:picLocks noChangeAspect="1" noChangeArrowheads="1"/>
          </p:cNvPicPr>
          <p:nvPr/>
        </p:nvPicPr>
        <p:blipFill>
          <a:blip r:embed="rId2" cstate="print"/>
          <a:srcRect l="15646" t="29156" r="4028" b="6250"/>
          <a:stretch>
            <a:fillRect/>
          </a:stretch>
        </p:blipFill>
        <p:spPr bwMode="auto">
          <a:xfrm>
            <a:off x="395536" y="1916832"/>
            <a:ext cx="8507412" cy="4105275"/>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fontScale="90000"/>
          </a:bodyPr>
          <a:lstStyle/>
          <a:p>
            <a:pPr eaLnBrk="1" hangingPunct="1"/>
            <a:r>
              <a:rPr lang="en-CA" sz="4000" dirty="0" smtClean="0"/>
              <a:t>What are the Concerns about GMOs?</a:t>
            </a:r>
          </a:p>
        </p:txBody>
      </p:sp>
      <p:sp>
        <p:nvSpPr>
          <p:cNvPr id="18435" name="Rectangle 3"/>
          <p:cNvSpPr>
            <a:spLocks noGrp="1" noChangeArrowheads="1"/>
          </p:cNvSpPr>
          <p:nvPr>
            <p:ph idx="1"/>
          </p:nvPr>
        </p:nvSpPr>
        <p:spPr/>
        <p:txBody>
          <a:bodyPr/>
          <a:lstStyle/>
          <a:p>
            <a:pPr eaLnBrk="1" hangingPunct="1">
              <a:buFontTx/>
              <a:buChar char="–"/>
            </a:pPr>
            <a:r>
              <a:rPr lang="en-CA" smtClean="0"/>
              <a:t>Concern and controversy surround the technology</a:t>
            </a:r>
          </a:p>
          <a:p>
            <a:pPr eaLnBrk="1" hangingPunct="1">
              <a:buFontTx/>
              <a:buChar char="–"/>
            </a:pPr>
            <a:r>
              <a:rPr lang="en-CA" smtClean="0"/>
              <a:t>The fear is that the genetically altered crop may cross-breed with non-engineered crops and the altered genes will upset the ecological balance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normAutofit fontScale="90000"/>
          </a:bodyPr>
          <a:lstStyle/>
          <a:p>
            <a:r>
              <a:rPr lang="en-CA" dirty="0" smtClean="0"/>
              <a:t>Growth in the Use of  GM Agriculture</a:t>
            </a:r>
          </a:p>
        </p:txBody>
      </p:sp>
      <p:pic>
        <p:nvPicPr>
          <p:cNvPr id="48131" name="Picture 2"/>
          <p:cNvPicPr>
            <a:picLocks noChangeAspect="1" noChangeArrowheads="1"/>
          </p:cNvPicPr>
          <p:nvPr/>
        </p:nvPicPr>
        <p:blipFill>
          <a:blip r:embed="rId2" cstate="print"/>
          <a:srcRect/>
          <a:stretch>
            <a:fillRect/>
          </a:stretch>
        </p:blipFill>
        <p:spPr bwMode="auto">
          <a:xfrm>
            <a:off x="1259632" y="1340768"/>
            <a:ext cx="7122737" cy="5139973"/>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pPr eaLnBrk="1" hangingPunct="1"/>
            <a:r>
              <a:rPr lang="en-CA" sz="4000" dirty="0" smtClean="0"/>
              <a:t>What are the Concerns about GMOs?</a:t>
            </a:r>
          </a:p>
        </p:txBody>
      </p:sp>
      <p:sp>
        <p:nvSpPr>
          <p:cNvPr id="19459" name="Rectangle 3"/>
          <p:cNvSpPr>
            <a:spLocks noGrp="1" noChangeArrowheads="1"/>
          </p:cNvSpPr>
          <p:nvPr>
            <p:ph idx="1"/>
          </p:nvPr>
        </p:nvSpPr>
        <p:spPr/>
        <p:txBody>
          <a:bodyPr>
            <a:normAutofit lnSpcReduction="10000"/>
          </a:bodyPr>
          <a:lstStyle/>
          <a:p>
            <a:pPr eaLnBrk="1" hangingPunct="1">
              <a:buFontTx/>
              <a:buChar char="–"/>
            </a:pPr>
            <a:r>
              <a:rPr lang="en-CA" dirty="0" smtClean="0"/>
              <a:t>Concerns include those about health of insect populations affected by the consumption of GMO plants, leading to their decreased ability to live and reproduce</a:t>
            </a:r>
          </a:p>
          <a:p>
            <a:pPr eaLnBrk="1" hangingPunct="1">
              <a:buFontTx/>
              <a:buChar char="–"/>
            </a:pPr>
            <a:r>
              <a:rPr lang="en-CA" dirty="0" smtClean="0"/>
              <a:t>Other concerns center around the industrialization of agriculture, loss of small-scale farmers, “ownership” of seeds by the developer of the technology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rmAutofit fontScale="90000"/>
          </a:bodyPr>
          <a:lstStyle/>
          <a:p>
            <a:pPr eaLnBrk="1" hangingPunct="1"/>
            <a:r>
              <a:rPr lang="en-CA" sz="4000" dirty="0" smtClean="0"/>
              <a:t>What are the Concerns about GMOs?</a:t>
            </a:r>
          </a:p>
        </p:txBody>
      </p:sp>
      <p:sp>
        <p:nvSpPr>
          <p:cNvPr id="20483" name="Rectangle 3"/>
          <p:cNvSpPr>
            <a:spLocks noGrp="1" noChangeArrowheads="1"/>
          </p:cNvSpPr>
          <p:nvPr>
            <p:ph idx="1"/>
          </p:nvPr>
        </p:nvSpPr>
        <p:spPr/>
        <p:txBody>
          <a:bodyPr/>
          <a:lstStyle/>
          <a:p>
            <a:pPr eaLnBrk="1" hangingPunct="1">
              <a:buFontTx/>
              <a:buChar char="–"/>
            </a:pPr>
            <a:r>
              <a:rPr lang="en-CA" smtClean="0"/>
              <a:t>Developed states have greater access to GMO technology, which is less available to farmers of less developed countries</a:t>
            </a:r>
          </a:p>
          <a:p>
            <a:pPr eaLnBrk="1" hangingPunct="1">
              <a:buFontTx/>
              <a:buChar char="–"/>
            </a:pPr>
            <a:r>
              <a:rPr lang="en-CA" smtClean="0"/>
              <a:t>Opposition is also raised against the production of pharmaceuticals through genetic engineering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fontScale="90000"/>
          </a:bodyPr>
          <a:lstStyle/>
          <a:p>
            <a:pPr eaLnBrk="1" hangingPunct="1"/>
            <a:r>
              <a:rPr lang="en-CA" sz="4000" dirty="0" smtClean="0"/>
              <a:t>What are the Concerns about GMOs?</a:t>
            </a:r>
          </a:p>
        </p:txBody>
      </p:sp>
      <p:sp>
        <p:nvSpPr>
          <p:cNvPr id="21507" name="Rectangle 3"/>
          <p:cNvSpPr>
            <a:spLocks noGrp="1" noChangeArrowheads="1"/>
          </p:cNvSpPr>
          <p:nvPr>
            <p:ph idx="1"/>
          </p:nvPr>
        </p:nvSpPr>
        <p:spPr/>
        <p:txBody>
          <a:bodyPr/>
          <a:lstStyle/>
          <a:p>
            <a:pPr eaLnBrk="1" hangingPunct="1">
              <a:buFontTx/>
              <a:buChar char="–"/>
            </a:pPr>
            <a:r>
              <a:rPr lang="en-CA" smtClean="0"/>
              <a:t>Concerns about using the techniques in the cloning of animals is raised</a:t>
            </a:r>
          </a:p>
          <a:p>
            <a:pPr eaLnBrk="1" hangingPunct="1">
              <a:buFontTx/>
              <a:buChar char="–"/>
            </a:pPr>
            <a:r>
              <a:rPr lang="en-CA" smtClean="0"/>
              <a:t>Some of the animals produced have been subject to increased illness and premature death compared to conventionally raised animals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43608" y="1340768"/>
            <a:ext cx="7416824" cy="5170646"/>
          </a:xfrm>
          <a:prstGeom prst="rect">
            <a:avLst/>
          </a:prstGeom>
        </p:spPr>
        <p:txBody>
          <a:bodyPr wrap="square">
            <a:spAutoFit/>
          </a:bodyPr>
          <a:lstStyle/>
          <a:p>
            <a:r>
              <a:rPr lang="en-CA" sz="2200" i="1" dirty="0" smtClean="0">
                <a:latin typeface="+mn-lt"/>
              </a:rPr>
              <a:t>Supporters of GM technology argue that engineered crops - such as vitamin A-boosted golden rice or protein-enhanced potatoes - can improve nutrition, that drought- or salt-resistant varieties can flourish in poor conditions and stave off world hunger, and that insect-repelling crops protect the environment by minimising pesticide use.</a:t>
            </a:r>
          </a:p>
          <a:p>
            <a:r>
              <a:rPr lang="en-CA" sz="2200" i="1" dirty="0" smtClean="0">
                <a:latin typeface="+mn-lt"/>
              </a:rPr>
              <a:t>Other plants have been engineered to improve flavour, increase shelf life, increase hardiness and to be allergen-free (see also: hay fever-free grass). Geneticists have even created a no-tears onion to banish culinary crying, and novel caffeine-free coffee plants.</a:t>
            </a:r>
          </a:p>
          <a:p>
            <a:endParaRPr lang="en-CA" sz="2200" i="1" dirty="0" smtClean="0">
              <a:latin typeface="+mn-lt"/>
            </a:endParaRPr>
          </a:p>
          <a:p>
            <a:endParaRPr lang="en-CA" sz="2200" i="1" dirty="0" smtClean="0">
              <a:latin typeface="+mn-lt"/>
            </a:endParaRPr>
          </a:p>
          <a:p>
            <a:r>
              <a:rPr lang="en-CA" sz="2200" i="1" dirty="0" smtClean="0">
                <a:latin typeface="+mn-lt"/>
              </a:rPr>
              <a:t>The question is-What do you think about the use of this type of technology-useful or harmful?</a:t>
            </a:r>
          </a:p>
          <a:p>
            <a:endParaRPr lang="en-CA" sz="2200" i="1" dirty="0">
              <a:latin typeface="+mn-lt"/>
            </a:endParaRPr>
          </a:p>
        </p:txBody>
      </p:sp>
      <p:sp>
        <p:nvSpPr>
          <p:cNvPr id="4" name="Title 3"/>
          <p:cNvSpPr>
            <a:spLocks noGrp="1"/>
          </p:cNvSpPr>
          <p:nvPr>
            <p:ph type="title"/>
          </p:nvPr>
        </p:nvSpPr>
        <p:spPr/>
        <p:txBody>
          <a:bodyPr>
            <a:normAutofit fontScale="90000"/>
          </a:bodyPr>
          <a:lstStyle/>
          <a:p>
            <a:r>
              <a:rPr lang="en-CA" dirty="0" smtClean="0"/>
              <a:t>The choice is by no means clear…</a:t>
            </a:r>
            <a:endParaRPr lang="en-CA" dirty="0"/>
          </a:p>
        </p:txBody>
      </p:sp>
      <p:sp>
        <p:nvSpPr>
          <p:cNvPr id="5" name="Rectangle 4"/>
          <p:cNvSpPr/>
          <p:nvPr/>
        </p:nvSpPr>
        <p:spPr>
          <a:xfrm>
            <a:off x="1115616" y="4797152"/>
            <a:ext cx="7488832" cy="253916"/>
          </a:xfrm>
          <a:prstGeom prst="rect">
            <a:avLst/>
          </a:prstGeom>
        </p:spPr>
        <p:txBody>
          <a:bodyPr wrap="square">
            <a:spAutoFit/>
          </a:bodyPr>
          <a:lstStyle/>
          <a:p>
            <a:pPr algn="r"/>
            <a:r>
              <a:rPr lang="en-CA" sz="1050" dirty="0" smtClean="0"/>
              <a:t>http://www.newscientist.com/article/dn9921-introduction-gm-organisms.html?full=true#.UyCX44X6-5J</a:t>
            </a:r>
            <a:endParaRPr lang="en-CA" sz="105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yTheme">
  <a:themeElements>
    <a:clrScheme name="Custom 8">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002060"/>
      </a:hlink>
      <a:folHlink>
        <a:srgbClr val="7030A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MyTheme</Template>
  <TotalTime>1525</TotalTime>
  <Words>902</Words>
  <Application>Microsoft Office PowerPoint</Application>
  <PresentationFormat>On-screen Show (4:3)</PresentationFormat>
  <Paragraphs>77</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MyTheme</vt:lpstr>
      <vt:lpstr>Caloric Restriction  Genetically Modified Organisms</vt:lpstr>
      <vt:lpstr>Slide 2</vt:lpstr>
      <vt:lpstr>Longevity</vt:lpstr>
      <vt:lpstr>Caloric Restriction</vt:lpstr>
      <vt:lpstr>How Free Radicals Damage Cells</vt:lpstr>
      <vt:lpstr>Caloric Restriction</vt:lpstr>
      <vt:lpstr>Caloric Restriction</vt:lpstr>
      <vt:lpstr>Points to listen for as you watch the videos</vt:lpstr>
      <vt:lpstr>So what about caloric restriction and living longer?</vt:lpstr>
      <vt:lpstr>Think about it….</vt:lpstr>
      <vt:lpstr>But, maybe you should read this…..</vt:lpstr>
      <vt:lpstr>What are Genetically Modified Organisms (GMOs)?</vt:lpstr>
      <vt:lpstr>Would you eat these foods?</vt:lpstr>
      <vt:lpstr>How Genetic Modification is Used in Modern Times</vt:lpstr>
      <vt:lpstr>How Genetic Modification is Used-The process, and why </vt:lpstr>
      <vt:lpstr>Where Genetic Modification is Used</vt:lpstr>
      <vt:lpstr>What are the Concerns about GMOs?</vt:lpstr>
      <vt:lpstr>Growth in the Use of  GM Agriculture</vt:lpstr>
      <vt:lpstr>What are the Concerns about GMOs?</vt:lpstr>
      <vt:lpstr>What are the Concerns about GMOs?</vt:lpstr>
      <vt:lpstr>What are the Concerns about GMOs?</vt:lpstr>
      <vt:lpstr>The choice is by no means clear…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Functional Foods &amp; Dietary Supplements</dc:title>
  <dc:creator>Patricia</dc:creator>
  <cp:lastModifiedBy>Pat</cp:lastModifiedBy>
  <cp:revision>79</cp:revision>
  <dcterms:created xsi:type="dcterms:W3CDTF">2007-09-13T00:34:38Z</dcterms:created>
  <dcterms:modified xsi:type="dcterms:W3CDTF">2014-10-13T16:25:30Z</dcterms:modified>
</cp:coreProperties>
</file>