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8" r:id="rId2"/>
    <p:sldId id="337" r:id="rId3"/>
    <p:sldId id="340" r:id="rId4"/>
    <p:sldId id="336" r:id="rId5"/>
    <p:sldId id="260" r:id="rId6"/>
    <p:sldId id="261" r:id="rId7"/>
    <p:sldId id="273" r:id="rId8"/>
    <p:sldId id="275" r:id="rId9"/>
    <p:sldId id="341" r:id="rId10"/>
    <p:sldId id="339" r:id="rId11"/>
    <p:sldId id="274" r:id="rId12"/>
    <p:sldId id="285" r:id="rId13"/>
    <p:sldId id="283" r:id="rId14"/>
    <p:sldId id="276" r:id="rId15"/>
    <p:sldId id="278" r:id="rId16"/>
    <p:sldId id="286" r:id="rId17"/>
    <p:sldId id="287" r:id="rId18"/>
    <p:sldId id="317" r:id="rId19"/>
    <p:sldId id="318" r:id="rId20"/>
    <p:sldId id="290" r:id="rId21"/>
    <p:sldId id="319" r:id="rId22"/>
    <p:sldId id="279" r:id="rId23"/>
    <p:sldId id="306" r:id="rId24"/>
    <p:sldId id="307" r:id="rId25"/>
    <p:sldId id="280" r:id="rId26"/>
    <p:sldId id="326" r:id="rId27"/>
    <p:sldId id="312" r:id="rId28"/>
    <p:sldId id="309" r:id="rId29"/>
    <p:sldId id="297" r:id="rId30"/>
    <p:sldId id="281" r:id="rId31"/>
    <p:sldId id="321" r:id="rId32"/>
    <p:sldId id="320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2" autoAdjust="0"/>
    <p:restoredTop sz="80284" autoAdjust="0"/>
  </p:normalViewPr>
  <p:slideViewPr>
    <p:cSldViewPr>
      <p:cViewPr>
        <p:scale>
          <a:sx n="64" d="100"/>
          <a:sy n="64" d="100"/>
        </p:scale>
        <p:origin x="-156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35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4BFEF0-7283-469D-B553-A0ED56AE54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2130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96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C93A3F6-5D31-4867-9B33-758BBB15B0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683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78865C6-0566-49CF-A919-B569096179CA}" type="slidenum">
              <a:rPr lang="en-US" sz="1200" smtClean="0"/>
              <a:pPr eaLnBrk="1" hangingPunct="1"/>
              <a:t>1</a:t>
            </a:fld>
            <a:endParaRPr lang="en-US" sz="1200" dirty="0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14CFCFD-C2D5-4339-B4A1-7652147220A9}" type="slidenum">
              <a:rPr lang="en-US" sz="1200" smtClean="0"/>
              <a:pPr eaLnBrk="1" hangingPunct="1"/>
              <a:t>2</a:t>
            </a:fld>
            <a:endParaRPr lang="en-US" sz="1200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There are </a:t>
            </a:r>
            <a:r>
              <a:rPr lang="fr-FR" dirty="0" err="1" smtClean="0"/>
              <a:t>different</a:t>
            </a:r>
            <a:r>
              <a:rPr lang="fr-FR" dirty="0" smtClean="0"/>
              <a:t> </a:t>
            </a:r>
            <a:r>
              <a:rPr lang="fr-FR" dirty="0" err="1" smtClean="0"/>
              <a:t>kinds</a:t>
            </a:r>
            <a:r>
              <a:rPr lang="fr-FR" dirty="0" smtClean="0"/>
              <a:t> of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RNAs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eukaryotes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are not </a:t>
            </a:r>
            <a:r>
              <a:rPr lang="fr-FR" baseline="0" dirty="0" err="1" smtClean="0"/>
              <a:t>found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prokaryotes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snRNA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involved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snoRNA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synthesis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rna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siRNA</a:t>
            </a:r>
            <a:r>
              <a:rPr lang="fr-FR" baseline="0" dirty="0" smtClean="0"/>
              <a:t> (not </a:t>
            </a:r>
            <a:r>
              <a:rPr lang="fr-FR" baseline="0" dirty="0" err="1" smtClean="0"/>
              <a:t>really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endogenous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eukaryotic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cell</a:t>
            </a:r>
            <a:r>
              <a:rPr lang="fr-FR" baseline="0" dirty="0" smtClean="0"/>
              <a:t>), </a:t>
            </a:r>
            <a:r>
              <a:rPr lang="fr-FR" baseline="0" dirty="0" err="1" smtClean="0"/>
              <a:t>microRNA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endogenous</a:t>
            </a:r>
            <a:r>
              <a:rPr lang="fr-FR" baseline="0" dirty="0" smtClean="0"/>
              <a:t> to the </a:t>
            </a:r>
            <a:r>
              <a:rPr lang="fr-FR" baseline="0" dirty="0" err="1" smtClean="0"/>
              <a:t>cell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415D6B4-82E3-423A-ABD1-B0B61B4BA9E3}" type="slidenum">
              <a:rPr lang="en-US" sz="1200" smtClean="0"/>
              <a:pPr eaLnBrk="1" hangingPunct="1"/>
              <a:t>3</a:t>
            </a:fld>
            <a:endParaRPr lang="en-US" sz="1200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There are </a:t>
            </a:r>
            <a:r>
              <a:rPr lang="fr-FR" dirty="0" err="1" smtClean="0"/>
              <a:t>three</a:t>
            </a:r>
            <a:r>
              <a:rPr lang="fr-FR" dirty="0" smtClean="0"/>
              <a:t> </a:t>
            </a:r>
            <a:r>
              <a:rPr lang="fr-FR" dirty="0" err="1" smtClean="0"/>
              <a:t>rna</a:t>
            </a:r>
            <a:r>
              <a:rPr lang="fr-FR" dirty="0" smtClean="0"/>
              <a:t> </a:t>
            </a:r>
            <a:r>
              <a:rPr lang="fr-FR" dirty="0" err="1" smtClean="0"/>
              <a:t>polymerases</a:t>
            </a:r>
            <a:r>
              <a:rPr lang="fr-FR" dirty="0" smtClean="0"/>
              <a:t> in </a:t>
            </a:r>
            <a:r>
              <a:rPr lang="fr-FR" dirty="0" err="1" smtClean="0"/>
              <a:t>eukaryoutes</a:t>
            </a:r>
            <a:r>
              <a:rPr lang="fr-FR" dirty="0" smtClean="0"/>
              <a:t>,</a:t>
            </a:r>
            <a:r>
              <a:rPr lang="fr-FR" baseline="0" dirty="0" smtClean="0"/>
              <a:t> versus one in </a:t>
            </a:r>
            <a:r>
              <a:rPr lang="fr-FR" baseline="0" dirty="0" err="1" smtClean="0"/>
              <a:t>prokaryotes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to know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polymerase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synthesises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gene</a:t>
            </a:r>
            <a:r>
              <a:rPr lang="fr-FR" baseline="0" dirty="0" smtClean="0"/>
              <a:t> or RNA. Pol II </a:t>
            </a:r>
            <a:r>
              <a:rPr lang="fr-FR" baseline="0" dirty="0" err="1" smtClean="0"/>
              <a:t>synthesises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hence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</a:t>
            </a:r>
            <a:r>
              <a:rPr lang="fr-FR" baseline="0" dirty="0" smtClean="0"/>
              <a:t>.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3B3616C-BCC8-4058-9DCB-8768289B0187}" type="slidenum">
              <a:rPr lang="en-US" sz="1200" smtClean="0"/>
              <a:pPr eaLnBrk="1" hangingPunct="1"/>
              <a:t>4</a:t>
            </a:fld>
            <a:endParaRPr lang="en-US" sz="1200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err="1" smtClean="0"/>
              <a:t>Another</a:t>
            </a:r>
            <a:r>
              <a:rPr lang="fr-FR" dirty="0" smtClean="0"/>
              <a:t> </a:t>
            </a:r>
            <a:r>
              <a:rPr lang="fr-FR" dirty="0" err="1" smtClean="0"/>
              <a:t>difference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mrna</a:t>
            </a:r>
            <a:r>
              <a:rPr lang="fr-FR" baseline="0" dirty="0" smtClean="0"/>
              <a:t> transcription </a:t>
            </a:r>
            <a:r>
              <a:rPr lang="fr-FR" baseline="0" dirty="0" err="1" smtClean="0"/>
              <a:t>takes</a:t>
            </a:r>
            <a:r>
              <a:rPr lang="fr-FR" baseline="0" dirty="0" smtClean="0"/>
              <a:t> place in nucleus and the </a:t>
            </a:r>
            <a:r>
              <a:rPr lang="fr-FR" baseline="0" dirty="0" err="1" smtClean="0"/>
              <a:t>fully</a:t>
            </a:r>
            <a:r>
              <a:rPr lang="fr-FR" baseline="0" dirty="0" smtClean="0"/>
              <a:t> mature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exported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cytoplasm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translated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into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, in </a:t>
            </a:r>
            <a:r>
              <a:rPr lang="fr-FR" baseline="0" dirty="0" err="1" smtClean="0"/>
              <a:t>prokaryotes</a:t>
            </a:r>
            <a:r>
              <a:rPr lang="fr-FR" baseline="0" dirty="0" smtClean="0"/>
              <a:t> transcription and translation </a:t>
            </a:r>
            <a:r>
              <a:rPr lang="fr-FR" baseline="0" dirty="0" err="1" smtClean="0"/>
              <a:t>occur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cytoplasm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because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 </a:t>
            </a:r>
            <a:r>
              <a:rPr lang="fr-FR" baseline="0" dirty="0" err="1" smtClean="0"/>
              <a:t>compartmentalization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hence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not </a:t>
            </a:r>
            <a:r>
              <a:rPr lang="fr-FR" baseline="0" dirty="0" err="1" smtClean="0"/>
              <a:t>occur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simultaneously</a:t>
            </a:r>
            <a:r>
              <a:rPr lang="fr-FR" baseline="0" dirty="0" smtClean="0"/>
              <a:t>.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5957C10-3066-4AF2-98C8-BD7084635245}" type="slidenum">
              <a:rPr lang="en-US" sz="1200" smtClean="0"/>
              <a:pPr eaLnBrk="1" hangingPunct="1"/>
              <a:t>5</a:t>
            </a:fld>
            <a:endParaRPr lang="en-US" sz="1200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1) 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transcriptional</a:t>
            </a:r>
            <a:r>
              <a:rPr lang="fr-FR" baseline="0" dirty="0" smtClean="0"/>
              <a:t> unit for a </a:t>
            </a:r>
            <a:r>
              <a:rPr lang="fr-FR" baseline="0" dirty="0" err="1" smtClean="0"/>
              <a:t>gene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transcribed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pol</a:t>
            </a:r>
            <a:r>
              <a:rPr lang="fr-FR" baseline="0" dirty="0" smtClean="0"/>
              <a:t> II and the </a:t>
            </a:r>
            <a:r>
              <a:rPr lang="fr-FR" baseline="0" dirty="0" err="1" smtClean="0"/>
              <a:t>arrow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indicates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where</a:t>
            </a:r>
            <a:r>
              <a:rPr lang="fr-FR" baseline="0" dirty="0" smtClean="0"/>
              <a:t> transcription </a:t>
            </a:r>
            <a:r>
              <a:rPr lang="fr-FR" baseline="0" dirty="0" err="1" smtClean="0"/>
              <a:t>starts</a:t>
            </a:r>
            <a:r>
              <a:rPr lang="fr-FR" baseline="0" dirty="0" smtClean="0"/>
              <a:t> </a:t>
            </a:r>
            <a:r>
              <a:rPr lang="fr-FR" b="1" baseline="0" dirty="0" err="1" smtClean="0"/>
              <a:t>at</a:t>
            </a:r>
            <a:r>
              <a:rPr lang="fr-FR" b="1" baseline="0" dirty="0" smtClean="0"/>
              <a:t> position +1 </a:t>
            </a:r>
            <a:r>
              <a:rPr lang="fr-FR" b="0" baseline="0" dirty="0" smtClean="0"/>
              <a:t>, the black boxes are exons, </a:t>
            </a:r>
            <a:r>
              <a:rPr lang="fr-FR" b="0" baseline="0" dirty="0" err="1" smtClean="0"/>
              <a:t>we</a:t>
            </a:r>
            <a:r>
              <a:rPr lang="fr-FR" b="0" baseline="0" dirty="0" smtClean="0"/>
              <a:t> have a </a:t>
            </a:r>
            <a:r>
              <a:rPr lang="fr-FR" b="0" baseline="0" dirty="0" err="1" smtClean="0"/>
              <a:t>region</a:t>
            </a:r>
            <a:r>
              <a:rPr lang="fr-FR" b="0" baseline="0" dirty="0" smtClean="0"/>
              <a:t> of 5’untranslated </a:t>
            </a:r>
            <a:r>
              <a:rPr lang="fr-FR" b="0" baseline="0" dirty="0" err="1" smtClean="0"/>
              <a:t>region</a:t>
            </a:r>
            <a:r>
              <a:rPr lang="fr-FR" b="0" baseline="0" dirty="0" smtClean="0"/>
              <a:t> and </a:t>
            </a:r>
            <a:r>
              <a:rPr lang="fr-FR" b="0" baseline="0" dirty="0" err="1" smtClean="0"/>
              <a:t>there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is</a:t>
            </a:r>
            <a:r>
              <a:rPr lang="fr-FR" b="0" baseline="0" dirty="0" smtClean="0"/>
              <a:t> a </a:t>
            </a:r>
            <a:r>
              <a:rPr lang="fr-FR" b="0" baseline="0" dirty="0" err="1" smtClean="0"/>
              <a:t>region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called</a:t>
            </a:r>
            <a:r>
              <a:rPr lang="fr-FR" b="0" baseline="0" dirty="0" smtClean="0"/>
              <a:t> the 3’ </a:t>
            </a:r>
            <a:r>
              <a:rPr lang="fr-FR" b="0" baseline="0" dirty="0" err="1" smtClean="0"/>
              <a:t>untranslated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region</a:t>
            </a:r>
            <a:r>
              <a:rPr lang="fr-FR" b="0" baseline="0" dirty="0" smtClean="0"/>
              <a:t> and </a:t>
            </a:r>
            <a:r>
              <a:rPr lang="fr-FR" b="0" baseline="0" dirty="0" err="1" smtClean="0"/>
              <a:t>they</a:t>
            </a:r>
            <a:r>
              <a:rPr lang="fr-FR" b="0" baseline="0" dirty="0" smtClean="0"/>
              <a:t> do not code for </a:t>
            </a:r>
            <a:r>
              <a:rPr lang="fr-FR" b="0" baseline="0" dirty="0" err="1" smtClean="0"/>
              <a:t>proteins</a:t>
            </a:r>
            <a:r>
              <a:rPr lang="fr-FR" b="0" baseline="0" dirty="0" smtClean="0"/>
              <a:t> but </a:t>
            </a:r>
            <a:r>
              <a:rPr lang="fr-FR" b="0" baseline="0" dirty="0" err="1" smtClean="0"/>
              <a:t>they</a:t>
            </a:r>
            <a:r>
              <a:rPr lang="fr-FR" b="0" baseline="0" dirty="0" smtClean="0"/>
              <a:t> are </a:t>
            </a:r>
            <a:r>
              <a:rPr lang="fr-FR" b="0" baseline="0" dirty="0" err="1" smtClean="0"/>
              <a:t>also</a:t>
            </a:r>
            <a:r>
              <a:rPr lang="fr-FR" b="0" baseline="0" dirty="0" smtClean="0"/>
              <a:t> a part of the exons. So </a:t>
            </a:r>
            <a:r>
              <a:rPr lang="fr-FR" b="0" baseline="0" dirty="0" err="1" smtClean="0"/>
              <a:t>wehn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this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region</a:t>
            </a:r>
            <a:r>
              <a:rPr lang="fr-FR" b="0" baseline="0" dirty="0" smtClean="0"/>
              <a:t> of </a:t>
            </a:r>
            <a:r>
              <a:rPr lang="fr-FR" b="0" baseline="0" dirty="0" err="1" smtClean="0"/>
              <a:t>dna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is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transcribed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we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get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precursor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mrna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whcih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will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undergo</a:t>
            </a:r>
            <a:r>
              <a:rPr lang="fr-FR" b="0" baseline="0" dirty="0" smtClean="0"/>
              <a:t> modifications </a:t>
            </a:r>
            <a:r>
              <a:rPr lang="fr-FR" b="0" baseline="0" dirty="0" err="1" smtClean="0"/>
              <a:t>such</a:t>
            </a:r>
            <a:r>
              <a:rPr lang="fr-FR" b="0" baseline="0" dirty="0" smtClean="0"/>
              <a:t> as </a:t>
            </a:r>
            <a:r>
              <a:rPr lang="fr-FR" b="0" baseline="0" dirty="0" err="1" smtClean="0"/>
              <a:t>splicing</a:t>
            </a:r>
            <a:r>
              <a:rPr lang="fr-FR" b="0" baseline="0" dirty="0" smtClean="0"/>
              <a:t> of introns, addition of 5’cap and addition of 3’ </a:t>
            </a:r>
            <a:r>
              <a:rPr lang="fr-FR" b="0" baseline="0" dirty="0" err="1" smtClean="0"/>
              <a:t>tail</a:t>
            </a:r>
            <a:r>
              <a:rPr lang="fr-FR" b="0" baseline="0" dirty="0" smtClean="0"/>
              <a:t> on the right. </a:t>
            </a:r>
            <a:endParaRPr lang="fr-FR" b="1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78B3550-8A7B-4BBE-B5EA-B4C523221767}" type="slidenum">
              <a:rPr lang="en-US" sz="1200" smtClean="0"/>
              <a:pPr eaLnBrk="1" hangingPunct="1"/>
              <a:t>6</a:t>
            </a:fld>
            <a:endParaRPr lang="en-US" sz="1200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So the </a:t>
            </a:r>
            <a:r>
              <a:rPr lang="fr-FR" dirty="0" err="1" smtClean="0"/>
              <a:t>region</a:t>
            </a:r>
            <a:r>
              <a:rPr lang="fr-FR" dirty="0" smtClean="0"/>
              <a:t>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surrounds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start</a:t>
            </a:r>
            <a:r>
              <a:rPr lang="fr-FR" baseline="0" dirty="0" smtClean="0"/>
              <a:t> site (</a:t>
            </a:r>
            <a:r>
              <a:rPr lang="fr-FR" baseline="0" dirty="0" err="1" smtClean="0"/>
              <a:t>where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arrow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)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called</a:t>
            </a:r>
            <a:r>
              <a:rPr lang="fr-FR" baseline="0" dirty="0" smtClean="0"/>
              <a:t> the basal (or </a:t>
            </a:r>
            <a:r>
              <a:rPr lang="fr-FR" baseline="0" dirty="0" err="1" smtClean="0"/>
              <a:t>core</a:t>
            </a:r>
            <a:r>
              <a:rPr lang="fr-FR" baseline="0" dirty="0" smtClean="0"/>
              <a:t>) promotor,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where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transcriptional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machinery</a:t>
            </a:r>
            <a:r>
              <a:rPr lang="fr-FR" baseline="0" dirty="0" smtClean="0"/>
              <a:t> assembles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includes</a:t>
            </a:r>
            <a:r>
              <a:rPr lang="fr-FR" baseline="0" dirty="0" smtClean="0"/>
              <a:t> RNA </a:t>
            </a:r>
            <a:r>
              <a:rPr lang="fr-FR" baseline="0" dirty="0" err="1" smtClean="0"/>
              <a:t>polymerase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core</a:t>
            </a:r>
            <a:r>
              <a:rPr lang="fr-FR" baseline="0" dirty="0" smtClean="0"/>
              <a:t> promotor </a:t>
            </a:r>
            <a:r>
              <a:rPr lang="fr-FR" baseline="0" dirty="0" err="1" smtClean="0"/>
              <a:t>contains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number</a:t>
            </a:r>
            <a:r>
              <a:rPr lang="fr-FR" baseline="0" dirty="0" smtClean="0"/>
              <a:t> of consensus </a:t>
            </a:r>
            <a:r>
              <a:rPr lang="fr-FR" baseline="0" dirty="0" err="1" smtClean="0"/>
              <a:t>sequences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talk about 4 of </a:t>
            </a:r>
            <a:r>
              <a:rPr lang="fr-FR" baseline="0" dirty="0" err="1" smtClean="0"/>
              <a:t>them</a:t>
            </a:r>
            <a:r>
              <a:rPr lang="fr-FR" baseline="0" dirty="0" smtClean="0"/>
              <a:t>, u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to know </a:t>
            </a:r>
            <a:r>
              <a:rPr lang="fr-FR" baseline="0" dirty="0" err="1" smtClean="0"/>
              <a:t>thier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names</a:t>
            </a:r>
            <a:r>
              <a:rPr lang="fr-FR" baseline="0" dirty="0" smtClean="0"/>
              <a:t>, and positions. The best </a:t>
            </a:r>
            <a:r>
              <a:rPr lang="fr-FR" baseline="0" dirty="0" err="1" smtClean="0"/>
              <a:t>known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TATA box but not all promotors have the TATA </a:t>
            </a:r>
            <a:r>
              <a:rPr lang="fr-FR" baseline="0" dirty="0" err="1" smtClean="0"/>
              <a:t>element</a:t>
            </a:r>
            <a:r>
              <a:rPr lang="fr-FR" baseline="0" dirty="0" smtClean="0"/>
              <a:t>, BRE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-35 and INR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called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initiator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+1 and DPE </a:t>
            </a:r>
            <a:r>
              <a:rPr lang="fr-FR" baseline="0" dirty="0" err="1" smtClean="0"/>
              <a:t>downstream</a:t>
            </a:r>
            <a:r>
              <a:rPr lang="fr-FR" baseline="0" dirty="0" smtClean="0"/>
              <a:t> promotor </a:t>
            </a:r>
            <a:r>
              <a:rPr lang="fr-FR" baseline="0" dirty="0" err="1" smtClean="0"/>
              <a:t>element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+30.  </a:t>
            </a:r>
            <a:r>
              <a:rPr lang="fr-FR" baseline="0" dirty="0" err="1" smtClean="0"/>
              <a:t>Each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four </a:t>
            </a:r>
            <a:r>
              <a:rPr lang="fr-FR" baseline="0" dirty="0" err="1" smtClean="0"/>
              <a:t>elements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make</a:t>
            </a:r>
            <a:r>
              <a:rPr lang="fr-FR" baseline="0" dirty="0" smtClean="0"/>
              <a:t> contact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transcriptional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machinery</a:t>
            </a:r>
            <a:r>
              <a:rPr lang="fr-FR" baseline="0" dirty="0" smtClean="0"/>
              <a:t>. You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to know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transcriptional</a:t>
            </a:r>
            <a:r>
              <a:rPr lang="fr-FR" baseline="0" dirty="0" smtClean="0"/>
              <a:t> factor </a:t>
            </a:r>
            <a:r>
              <a:rPr lang="fr-FR" baseline="0" dirty="0" err="1" smtClean="0"/>
              <a:t>makes</a:t>
            </a:r>
            <a:r>
              <a:rPr lang="fr-FR" baseline="0" dirty="0" smtClean="0"/>
              <a:t> contact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promotor but </a:t>
            </a:r>
            <a:r>
              <a:rPr lang="fr-FR" baseline="0" dirty="0" err="1" smtClean="0"/>
              <a:t>you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don’t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memorize</a:t>
            </a:r>
            <a:r>
              <a:rPr lang="fr-FR" baseline="0" dirty="0" smtClean="0"/>
              <a:t> the consensus </a:t>
            </a:r>
            <a:r>
              <a:rPr lang="fr-FR" baseline="0" dirty="0" err="1" smtClean="0"/>
              <a:t>sequence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E024525-7A07-44C0-B1FA-738C37722566}" type="slidenum">
              <a:rPr lang="en-US" sz="1200" smtClean="0"/>
              <a:pPr eaLnBrk="1" hangingPunct="1"/>
              <a:t>7</a:t>
            </a:fld>
            <a:endParaRPr lang="en-US" sz="1200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 </a:t>
            </a:r>
            <a:r>
              <a:rPr lang="fr-FR" dirty="0" err="1" smtClean="0"/>
              <a:t>transcriptional</a:t>
            </a:r>
            <a:r>
              <a:rPr lang="fr-FR" dirty="0" smtClean="0"/>
              <a:t> </a:t>
            </a:r>
            <a:r>
              <a:rPr lang="fr-FR" dirty="0" err="1" smtClean="0"/>
              <a:t>machinery</a:t>
            </a:r>
            <a:r>
              <a:rPr lang="fr-FR" dirty="0" smtClean="0"/>
              <a:t> </a:t>
            </a:r>
            <a:r>
              <a:rPr lang="fr-FR" dirty="0" err="1" smtClean="0"/>
              <a:t>includes</a:t>
            </a:r>
            <a:r>
              <a:rPr lang="fr-FR" dirty="0" smtClean="0"/>
              <a:t> all the </a:t>
            </a:r>
            <a:r>
              <a:rPr lang="fr-FR" dirty="0" err="1" smtClean="0"/>
              <a:t>above</a:t>
            </a:r>
            <a:r>
              <a:rPr lang="fr-FR" dirty="0" smtClean="0"/>
              <a:t>.</a:t>
            </a:r>
            <a:r>
              <a:rPr lang="fr-FR" baseline="0" dirty="0" smtClean="0"/>
              <a:t>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0BCC8F-0456-4A54-A98A-41700FC64723}" type="slidenum">
              <a:rPr lang="en-US" sz="1200" smtClean="0"/>
              <a:pPr eaLnBrk="1" hangingPunct="1"/>
              <a:t>8</a:t>
            </a:fld>
            <a:endParaRPr lang="en-US" sz="1200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err="1" smtClean="0"/>
              <a:t>Don’t</a:t>
            </a:r>
            <a:r>
              <a:rPr lang="fr-FR" dirty="0" smtClean="0"/>
              <a:t> </a:t>
            </a:r>
            <a:r>
              <a:rPr lang="fr-FR" dirty="0" err="1" smtClean="0"/>
              <a:t>need</a:t>
            </a:r>
            <a:r>
              <a:rPr lang="fr-FR" dirty="0" smtClean="0"/>
              <a:t> to </a:t>
            </a:r>
            <a:r>
              <a:rPr lang="fr-FR" dirty="0" err="1" smtClean="0"/>
              <a:t>remember</a:t>
            </a:r>
            <a:r>
              <a:rPr lang="fr-FR" dirty="0" smtClean="0"/>
              <a:t> </a:t>
            </a:r>
            <a:r>
              <a:rPr lang="fr-FR" dirty="0" err="1" smtClean="0"/>
              <a:t>number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subunits</a:t>
            </a:r>
            <a:r>
              <a:rPr lang="fr-FR" baseline="0" dirty="0" smtClean="0"/>
              <a:t> or size. 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DNA double helix is opened up and creates</a:t>
            </a:r>
            <a:r>
              <a:rPr lang="en-US" baseline="0" dirty="0" smtClean="0"/>
              <a:t> a transcriptional bubble and the bottom strand is the template strand and the top one is the non-template strand. RTP’s enter at a specific site and at the active site they are introduced one by </a:t>
            </a:r>
            <a:r>
              <a:rPr lang="en-US" baseline="0" dirty="0" err="1" smtClean="0"/>
              <a:t>by</a:t>
            </a:r>
            <a:r>
              <a:rPr lang="en-US" baseline="0" dirty="0" smtClean="0"/>
              <a:t> at the growing RNA chain shown in blue. The overall movement of the </a:t>
            </a:r>
            <a:r>
              <a:rPr lang="en-US" baseline="0" dirty="0" err="1" smtClean="0"/>
              <a:t>rna</a:t>
            </a:r>
            <a:r>
              <a:rPr lang="en-US" baseline="0" dirty="0" smtClean="0"/>
              <a:t> pol II is towards the right.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600BEB9-332B-40E2-A8DC-25D5A8717656}" type="slidenum">
              <a:rPr lang="fr-FR" smtClean="0"/>
              <a:pPr>
                <a:defRPr/>
              </a:pPr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7245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65D79A9-5F19-48C7-B535-2D3470934767}" type="slidenum">
              <a:rPr lang="en-US" sz="1200" smtClean="0"/>
              <a:pPr eaLnBrk="1" hangingPunct="1"/>
              <a:t>10</a:t>
            </a:fld>
            <a:endParaRPr lang="en-US" sz="1200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 C-terminal </a:t>
            </a:r>
            <a:r>
              <a:rPr lang="fr-FR" dirty="0" err="1" smtClean="0"/>
              <a:t>domain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shown</a:t>
            </a:r>
            <a:r>
              <a:rPr lang="fr-FR" dirty="0" smtClean="0"/>
              <a:t> on</a:t>
            </a:r>
            <a:r>
              <a:rPr lang="fr-FR" baseline="0" dirty="0" smtClean="0"/>
              <a:t> the right and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exist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different</a:t>
            </a:r>
            <a:r>
              <a:rPr lang="fr-FR" baseline="0" dirty="0" smtClean="0"/>
              <a:t> configurations, the first one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just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like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purple</a:t>
            </a:r>
            <a:r>
              <a:rPr lang="fr-FR" baseline="0" dirty="0" smtClean="0"/>
              <a:t> or </a:t>
            </a:r>
            <a:r>
              <a:rPr lang="fr-FR" baseline="0" dirty="0" err="1" smtClean="0"/>
              <a:t>pink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circle</a:t>
            </a:r>
            <a:r>
              <a:rPr lang="fr-FR" baseline="0" dirty="0" smtClean="0"/>
              <a:t>, or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exist</a:t>
            </a:r>
            <a:r>
              <a:rPr lang="fr-FR" baseline="0" dirty="0" smtClean="0"/>
              <a:t> in an </a:t>
            </a:r>
            <a:r>
              <a:rPr lang="fr-FR" baseline="0" dirty="0" err="1" smtClean="0"/>
              <a:t>extended</a:t>
            </a:r>
            <a:r>
              <a:rPr lang="fr-FR" baseline="0" dirty="0" smtClean="0"/>
              <a:t> configuration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takes</a:t>
            </a:r>
            <a:r>
              <a:rPr lang="fr-FR" baseline="0" dirty="0" smtClean="0"/>
              <a:t> up a lot of </a:t>
            </a:r>
            <a:r>
              <a:rPr lang="fr-FR" baseline="0" dirty="0" err="1" smtClean="0"/>
              <a:t>space</a:t>
            </a:r>
            <a:r>
              <a:rPr lang="fr-FR" baseline="0" dirty="0" smtClean="0"/>
              <a:t>, and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CTD </a:t>
            </a:r>
            <a:r>
              <a:rPr lang="fr-FR" baseline="0" dirty="0" err="1" smtClean="0"/>
              <a:t>contains</a:t>
            </a:r>
            <a:r>
              <a:rPr lang="fr-FR" baseline="0" dirty="0" smtClean="0"/>
              <a:t> a stretch of 7 </a:t>
            </a:r>
            <a:r>
              <a:rPr lang="fr-FR" baseline="0" dirty="0" err="1" smtClean="0"/>
              <a:t>amino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acids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don’t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remember</a:t>
            </a:r>
            <a:r>
              <a:rPr lang="fr-FR" baseline="0" dirty="0" smtClean="0"/>
              <a:t> the exact </a:t>
            </a:r>
            <a:r>
              <a:rPr lang="fr-FR" baseline="0" dirty="0" err="1" smtClean="0"/>
              <a:t>heptamer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sequence</a:t>
            </a:r>
            <a:r>
              <a:rPr lang="fr-FR" baseline="0" dirty="0" smtClean="0"/>
              <a:t> but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to know the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serines one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position 2 and one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position 5. CTD </a:t>
            </a:r>
            <a:r>
              <a:rPr lang="fr-FR" baseline="0" dirty="0" err="1" smtClean="0"/>
              <a:t>going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from</a:t>
            </a:r>
            <a:r>
              <a:rPr lang="fr-FR" baseline="0" dirty="0" smtClean="0"/>
              <a:t> compact to </a:t>
            </a:r>
            <a:r>
              <a:rPr lang="fr-FR" baseline="0" dirty="0" err="1" smtClean="0"/>
              <a:t>extended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form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allowst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polymerase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leave</a:t>
            </a:r>
            <a:r>
              <a:rPr lang="fr-FR" baseline="0" dirty="0" smtClean="0"/>
              <a:t> transcription.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43E2EC3-E280-4145-BDEC-F5C66066F806}" type="slidenum">
              <a:rPr lang="en-US" sz="1200" smtClean="0"/>
              <a:pPr eaLnBrk="1" hangingPunct="1"/>
              <a:t>11</a:t>
            </a:fld>
            <a:endParaRPr lang="en-US" sz="1200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err="1" smtClean="0"/>
              <a:t>GTFs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found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all promotors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use </a:t>
            </a:r>
            <a:r>
              <a:rPr lang="fr-FR" baseline="0" dirty="0" err="1" smtClean="0"/>
              <a:t>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pol</a:t>
            </a:r>
            <a:r>
              <a:rPr lang="fr-FR" baseline="0" dirty="0" smtClean="0"/>
              <a:t> II. The </a:t>
            </a:r>
            <a:r>
              <a:rPr lang="fr-FR" baseline="0" dirty="0" err="1" smtClean="0"/>
              <a:t>order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have been </a:t>
            </a:r>
            <a:r>
              <a:rPr lang="fr-FR" baseline="0" dirty="0" err="1" smtClean="0"/>
              <a:t>placed</a:t>
            </a:r>
            <a:r>
              <a:rPr lang="fr-FR" baseline="0" dirty="0" smtClean="0"/>
              <a:t> in the table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order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assemble  for transcription.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remember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everything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except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number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subunits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88D14F8-C5F3-4491-8D33-165F9085A545}" type="slidenum">
              <a:rPr lang="en-US" sz="1200" smtClean="0"/>
              <a:pPr eaLnBrk="1" hangingPunct="1"/>
              <a:t>12</a:t>
            </a:fld>
            <a:endParaRPr lang="en-US" sz="1200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TFIID </a:t>
            </a:r>
            <a:r>
              <a:rPr lang="fr-FR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devided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into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tow</a:t>
            </a:r>
            <a:r>
              <a:rPr lang="fr-FR" baseline="0" dirty="0" smtClean="0"/>
              <a:t> components th tata </a:t>
            </a:r>
            <a:r>
              <a:rPr lang="fr-FR" baseline="0" dirty="0" err="1" smtClean="0"/>
              <a:t>binding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</a:t>
            </a:r>
            <a:r>
              <a:rPr lang="fr-FR" baseline="0" dirty="0" smtClean="0"/>
              <a:t> TBP and the </a:t>
            </a:r>
            <a:r>
              <a:rPr lang="fr-FR" baseline="0" dirty="0" err="1" smtClean="0"/>
              <a:t>associated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factors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called</a:t>
            </a:r>
            <a:r>
              <a:rPr lang="fr-FR" baseline="0" dirty="0" smtClean="0"/>
              <a:t> TAF.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baseline="0" dirty="0" smtClean="0"/>
              <a:t>TBP </a:t>
            </a:r>
            <a:r>
              <a:rPr lang="fr-FR" baseline="0" dirty="0" err="1" smtClean="0"/>
              <a:t>binds</a:t>
            </a:r>
            <a:r>
              <a:rPr lang="fr-FR" baseline="0" dirty="0" smtClean="0"/>
              <a:t> the TATA </a:t>
            </a:r>
            <a:r>
              <a:rPr lang="fr-FR" baseline="0" dirty="0" err="1" smtClean="0"/>
              <a:t>element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core</a:t>
            </a:r>
            <a:r>
              <a:rPr lang="fr-FR" baseline="0" dirty="0" smtClean="0"/>
              <a:t> promotor. 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TAF in TFIID one of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thier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function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to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associate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with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other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promotors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other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than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tata. The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usefulness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of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these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that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all promotors have a tata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element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so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u do not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necessarily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find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all four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elements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on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each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promotor.  </a:t>
            </a:r>
          </a:p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44A0B1B-4BCC-42D5-9A3D-7185FF961851}" type="slidenum">
              <a:rPr lang="en-US" sz="1200" smtClean="0"/>
              <a:pPr eaLnBrk="1" hangingPunct="1"/>
              <a:t>13</a:t>
            </a:fld>
            <a:endParaRPr lang="en-US" sz="1200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773BA31-6405-4EF2-B9B5-DB5169BC4E44}" type="slidenum">
              <a:rPr lang="en-US" sz="1200" smtClean="0"/>
              <a:pPr eaLnBrk="1" hangingPunct="1"/>
              <a:t>14</a:t>
            </a:fld>
            <a:endParaRPr lang="en-US" sz="1200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It </a:t>
            </a:r>
            <a:r>
              <a:rPr lang="fr-FR" dirty="0" err="1" smtClean="0"/>
              <a:t>creates</a:t>
            </a:r>
            <a:r>
              <a:rPr lang="fr-FR" dirty="0" smtClean="0"/>
              <a:t> a </a:t>
            </a:r>
            <a:r>
              <a:rPr lang="fr-FR" dirty="0" err="1" smtClean="0"/>
              <a:t>bend</a:t>
            </a:r>
            <a:r>
              <a:rPr lang="fr-FR" dirty="0" smtClean="0"/>
              <a:t> in the double </a:t>
            </a:r>
            <a:r>
              <a:rPr lang="fr-FR" dirty="0" err="1" smtClean="0"/>
              <a:t>helix</a:t>
            </a:r>
            <a:r>
              <a:rPr lang="fr-FR" dirty="0" smtClean="0"/>
              <a:t>.</a:t>
            </a:r>
            <a:r>
              <a:rPr lang="fr-FR" baseline="0" dirty="0" smtClean="0"/>
              <a:t> There are </a:t>
            </a:r>
            <a:r>
              <a:rPr lang="fr-FR" baseline="0" dirty="0" err="1" smtClean="0"/>
              <a:t>other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functions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thought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associated</a:t>
            </a:r>
            <a:r>
              <a:rPr lang="fr-FR" baseline="0" dirty="0" smtClean="0"/>
              <a:t> to TBP and one of </a:t>
            </a:r>
            <a:r>
              <a:rPr lang="fr-FR" baseline="0" dirty="0" err="1" smtClean="0"/>
              <a:t>them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facilitate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binding</a:t>
            </a:r>
            <a:r>
              <a:rPr lang="fr-FR" baseline="0" dirty="0" smtClean="0"/>
              <a:t> of TFIIB and the </a:t>
            </a:r>
            <a:r>
              <a:rPr lang="fr-FR" baseline="0" dirty="0" err="1" smtClean="0"/>
              <a:t>bend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dna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creates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maybe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useful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prevent</a:t>
            </a:r>
            <a:r>
              <a:rPr lang="fr-FR" baseline="0" dirty="0" smtClean="0"/>
              <a:t> the formation of </a:t>
            </a:r>
            <a:r>
              <a:rPr lang="fr-FR" baseline="0" dirty="0" err="1" smtClean="0"/>
              <a:t>nucleosomes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an obstacle to transcription.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06F5EF4-29D4-4216-BB89-AC5A27E8B1AF}" type="slidenum">
              <a:rPr lang="en-US" sz="1200" smtClean="0"/>
              <a:pPr eaLnBrk="1" hangingPunct="1"/>
              <a:t>15</a:t>
            </a:fld>
            <a:endParaRPr lang="en-US" sz="1200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slide</a:t>
            </a:r>
            <a:r>
              <a:rPr lang="fr-FR" baseline="0" dirty="0" smtClean="0"/>
              <a:t> shows the tata </a:t>
            </a:r>
            <a:r>
              <a:rPr lang="fr-FR" baseline="0" dirty="0" err="1" smtClean="0"/>
              <a:t>element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inr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elements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here</a:t>
            </a:r>
            <a:r>
              <a:rPr lang="fr-FR" baseline="0" dirty="0" smtClean="0"/>
              <a:t> the tata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bound</a:t>
            </a:r>
            <a:r>
              <a:rPr lang="fr-FR" baseline="0" dirty="0" smtClean="0"/>
              <a:t> by TBP and </a:t>
            </a:r>
            <a:r>
              <a:rPr lang="fr-FR" baseline="0" dirty="0" err="1" smtClean="0"/>
              <a:t>here</a:t>
            </a:r>
            <a:r>
              <a:rPr lang="fr-FR" baseline="0" dirty="0" smtClean="0"/>
              <a:t> on the right if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 tata TBP cant’ </a:t>
            </a:r>
            <a:r>
              <a:rPr lang="fr-FR" baseline="0" dirty="0" err="1" smtClean="0"/>
              <a:t>bind</a:t>
            </a:r>
            <a:r>
              <a:rPr lang="fr-FR" baseline="0" dirty="0" smtClean="0"/>
              <a:t>. In the second one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TAF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actually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make</a:t>
            </a:r>
            <a:r>
              <a:rPr lang="fr-FR" baseline="0" dirty="0" smtClean="0"/>
              <a:t> contact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other</a:t>
            </a:r>
            <a:r>
              <a:rPr lang="fr-FR" baseline="0" dirty="0" smtClean="0"/>
              <a:t> components on promotors and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true</a:t>
            </a:r>
            <a:r>
              <a:rPr lang="fr-FR" baseline="0" dirty="0" smtClean="0"/>
              <a:t> if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 tata or if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 tata. The </a:t>
            </a:r>
            <a:r>
              <a:rPr lang="fr-FR" baseline="0" dirty="0" err="1" smtClean="0"/>
              <a:t>balls</a:t>
            </a:r>
            <a:r>
              <a:rPr lang="fr-FR" baseline="0" dirty="0" smtClean="0"/>
              <a:t> are the </a:t>
            </a:r>
            <a:r>
              <a:rPr lang="fr-FR" baseline="0" dirty="0" err="1" smtClean="0"/>
              <a:t>TAFs</a:t>
            </a:r>
            <a:r>
              <a:rPr lang="fr-FR" baseline="0" dirty="0" smtClean="0"/>
              <a:t>. There are </a:t>
            </a:r>
            <a:r>
              <a:rPr lang="fr-FR" baseline="0" dirty="0" err="1" smtClean="0"/>
              <a:t>different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kinds</a:t>
            </a:r>
            <a:r>
              <a:rPr lang="fr-FR" baseline="0" dirty="0" smtClean="0"/>
              <a:t> of sigma </a:t>
            </a:r>
            <a:r>
              <a:rPr lang="fr-FR" baseline="0" dirty="0" err="1" smtClean="0"/>
              <a:t>factors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recognized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different</a:t>
            </a:r>
            <a:r>
              <a:rPr lang="fr-FR" baseline="0" dirty="0" smtClean="0"/>
              <a:t> consensus </a:t>
            </a:r>
            <a:r>
              <a:rPr lang="fr-FR" baseline="0" dirty="0" err="1" smtClean="0"/>
              <a:t>sequences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prokaryotes</a:t>
            </a:r>
            <a:r>
              <a:rPr lang="fr-FR" baseline="0" dirty="0" smtClean="0"/>
              <a:t> and in </a:t>
            </a:r>
            <a:r>
              <a:rPr lang="fr-FR" baseline="0" dirty="0" err="1" smtClean="0"/>
              <a:t>analogy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TAFs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eukaryotes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different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TAFs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recognize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different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core</a:t>
            </a:r>
            <a:r>
              <a:rPr lang="fr-FR" baseline="0" dirty="0" smtClean="0"/>
              <a:t> promotors.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1662B82-CD72-41F5-93C1-84CA45FB2828}" type="slidenum">
              <a:rPr lang="en-US" sz="1200" smtClean="0"/>
              <a:pPr eaLnBrk="1" hangingPunct="1"/>
              <a:t>16</a:t>
            </a:fld>
            <a:endParaRPr lang="en-US" sz="1200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 </a:t>
            </a:r>
            <a:r>
              <a:rPr lang="fr-FR" dirty="0" err="1" smtClean="0"/>
              <a:t>next</a:t>
            </a:r>
            <a:r>
              <a:rPr lang="fr-FR" dirty="0" smtClean="0"/>
              <a:t> GTF </a:t>
            </a:r>
            <a:r>
              <a:rPr lang="fr-FR" dirty="0" err="1" smtClean="0"/>
              <a:t>is</a:t>
            </a:r>
            <a:r>
              <a:rPr lang="fr-FR" dirty="0" smtClean="0"/>
              <a:t> TFIIB and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binds</a:t>
            </a:r>
            <a:r>
              <a:rPr lang="fr-FR" dirty="0" smtClean="0"/>
              <a:t> the</a:t>
            </a:r>
            <a:r>
              <a:rPr lang="fr-FR" baseline="0" dirty="0" smtClean="0"/>
              <a:t> BRE </a:t>
            </a:r>
            <a:r>
              <a:rPr lang="fr-FR" baseline="0" dirty="0" err="1" smtClean="0"/>
              <a:t>element</a:t>
            </a:r>
            <a:r>
              <a:rPr lang="fr-FR" baseline="0" dirty="0" smtClean="0"/>
              <a:t> on the </a:t>
            </a:r>
            <a:r>
              <a:rPr lang="fr-FR" baseline="0" dirty="0" err="1" smtClean="0"/>
              <a:t>core</a:t>
            </a:r>
            <a:r>
              <a:rPr lang="fr-FR" baseline="0" dirty="0" smtClean="0"/>
              <a:t> promotor. One </a:t>
            </a:r>
            <a:r>
              <a:rPr lang="fr-FR" baseline="0" dirty="0" err="1" smtClean="0"/>
              <a:t>very</a:t>
            </a:r>
            <a:r>
              <a:rPr lang="fr-FR" baseline="0" dirty="0" smtClean="0"/>
              <a:t> important </a:t>
            </a:r>
            <a:r>
              <a:rPr lang="fr-FR" baseline="0" dirty="0" err="1" smtClean="0"/>
              <a:t>function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TFIIb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orients the </a:t>
            </a:r>
            <a:r>
              <a:rPr lang="fr-FR" baseline="0" dirty="0" err="1" smtClean="0"/>
              <a:t>transcriptional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machinery</a:t>
            </a:r>
            <a:r>
              <a:rPr lang="fr-FR" baseline="0" dirty="0" smtClean="0"/>
              <a:t>.  And the relative position of BRE has a </a:t>
            </a:r>
            <a:r>
              <a:rPr lang="fr-FR" baseline="0" dirty="0" err="1" smtClean="0"/>
              <a:t>determining</a:t>
            </a:r>
            <a:r>
              <a:rPr lang="fr-FR" baseline="0" dirty="0" smtClean="0"/>
              <a:t> affect on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direction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taken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transcribe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9DF792D-7F29-4C32-B900-AC218ABF1ABE}" type="slidenum">
              <a:rPr lang="en-US" sz="1200" smtClean="0"/>
              <a:pPr eaLnBrk="1" hangingPunct="1"/>
              <a:t>17</a:t>
            </a:fld>
            <a:endParaRPr lang="en-US" sz="1200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1E3404F-3BF2-4CF7-9BF4-1CBC34E1E90A}" type="slidenum">
              <a:rPr lang="en-US" sz="1200" smtClean="0"/>
              <a:pPr eaLnBrk="1" hangingPunct="1"/>
              <a:t>18</a:t>
            </a:fld>
            <a:endParaRPr lang="en-US" sz="1200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That’s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shown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on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this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slide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. </a:t>
            </a:r>
          </a:p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5FD5CFF-B2DE-45BD-BD17-BEEF17A9E45F}" type="slidenum">
              <a:rPr lang="en-US" sz="1200" smtClean="0"/>
              <a:pPr eaLnBrk="1" hangingPunct="1"/>
              <a:t>19</a:t>
            </a:fld>
            <a:endParaRPr lang="en-US" sz="1200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D9FEF5F-1585-4A13-A662-5EF186CE7BF6}" type="slidenum">
              <a:rPr lang="en-US" sz="1200" smtClean="0"/>
              <a:pPr eaLnBrk="1" hangingPunct="1"/>
              <a:t>20</a:t>
            </a:fld>
            <a:endParaRPr lang="en-US" sz="1200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TFIIH has </a:t>
            </a:r>
            <a:r>
              <a:rPr lang="fr-FR" dirty="0" err="1" smtClean="0"/>
              <a:t>helicase</a:t>
            </a:r>
            <a:r>
              <a:rPr lang="fr-FR" dirty="0" smtClean="0"/>
              <a:t> </a:t>
            </a:r>
            <a:r>
              <a:rPr lang="fr-FR" dirty="0" err="1" smtClean="0"/>
              <a:t>activity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opens </a:t>
            </a:r>
            <a:r>
              <a:rPr lang="fr-FR" baseline="0" dirty="0" err="1" smtClean="0"/>
              <a:t>dna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create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bubble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also</a:t>
            </a:r>
            <a:r>
              <a:rPr lang="fr-FR" baseline="0" dirty="0" smtClean="0"/>
              <a:t> has </a:t>
            </a:r>
            <a:r>
              <a:rPr lang="fr-FR" baseline="0" dirty="0" err="1" smtClean="0"/>
              <a:t>protein</a:t>
            </a:r>
            <a:r>
              <a:rPr lang="fr-FR" baseline="0" dirty="0" smtClean="0"/>
              <a:t> kinase </a:t>
            </a:r>
            <a:r>
              <a:rPr lang="fr-FR" baseline="0" dirty="0" err="1" smtClean="0"/>
              <a:t>activity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phosphorylates</a:t>
            </a:r>
            <a:r>
              <a:rPr lang="fr-FR" baseline="0" dirty="0" smtClean="0"/>
              <a:t> the CTD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important for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take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elongated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form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important for RNA </a:t>
            </a:r>
            <a:r>
              <a:rPr lang="fr-FR" baseline="0" dirty="0" err="1" smtClean="0"/>
              <a:t>polII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leave</a:t>
            </a:r>
            <a:r>
              <a:rPr lang="fr-FR" baseline="0" dirty="0" smtClean="0"/>
              <a:t> the promotor and </a:t>
            </a:r>
            <a:r>
              <a:rPr lang="fr-FR" baseline="0" dirty="0" err="1" smtClean="0"/>
              <a:t>start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elongation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493810D-0C58-4338-85D5-945ABEB3E3E6}" type="slidenum">
              <a:rPr lang="en-US" sz="1200" smtClean="0"/>
              <a:pPr eaLnBrk="1" hangingPunct="1"/>
              <a:t>21</a:t>
            </a:fld>
            <a:endParaRPr lang="en-US" sz="1200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This </a:t>
            </a:r>
            <a:r>
              <a:rPr lang="fr-FR" dirty="0" err="1" smtClean="0"/>
              <a:t>is</a:t>
            </a:r>
            <a:r>
              <a:rPr lang="fr-FR" dirty="0" smtClean="0"/>
              <a:t> RNA </a:t>
            </a:r>
            <a:r>
              <a:rPr lang="fr-FR" dirty="0" err="1" smtClean="0"/>
              <a:t>polymerase</a:t>
            </a:r>
            <a:r>
              <a:rPr lang="fr-FR" dirty="0" smtClean="0"/>
              <a:t> II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has </a:t>
            </a:r>
            <a:r>
              <a:rPr lang="fr-FR" baseline="0" dirty="0" err="1" smtClean="0"/>
              <a:t>its</a:t>
            </a:r>
            <a:r>
              <a:rPr lang="fr-FR" baseline="0" dirty="0" smtClean="0"/>
              <a:t> CTD </a:t>
            </a:r>
            <a:r>
              <a:rPr lang="fr-FR" baseline="0" dirty="0" err="1" smtClean="0"/>
              <a:t>fully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extended</a:t>
            </a:r>
            <a:r>
              <a:rPr lang="fr-FR" baseline="0" dirty="0" smtClean="0"/>
              <a:t> (top </a:t>
            </a:r>
            <a:r>
              <a:rPr lang="fr-FR" baseline="0" dirty="0" err="1" smtClean="0"/>
              <a:t>left</a:t>
            </a:r>
            <a:r>
              <a:rPr lang="fr-FR" baseline="0" dirty="0" smtClean="0"/>
              <a:t>) ,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mistake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stage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should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compact and </a:t>
            </a:r>
            <a:r>
              <a:rPr lang="fr-FR" baseline="0" dirty="0" err="1" smtClean="0"/>
              <a:t>already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bound</a:t>
            </a:r>
            <a:r>
              <a:rPr lang="fr-FR" baseline="0" dirty="0" smtClean="0"/>
              <a:t> to the </a:t>
            </a:r>
            <a:r>
              <a:rPr lang="fr-FR" baseline="0" dirty="0" err="1" smtClean="0"/>
              <a:t>polymerase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enters</a:t>
            </a:r>
            <a:r>
              <a:rPr lang="fr-FR" baseline="0" dirty="0" smtClean="0"/>
              <a:t>, </a:t>
            </a:r>
            <a:r>
              <a:rPr lang="fr-FR" b="1" baseline="0" dirty="0" smtClean="0"/>
              <a:t>TFIIH </a:t>
            </a:r>
            <a:r>
              <a:rPr lang="fr-FR" b="1" baseline="0" dirty="0" err="1" smtClean="0"/>
              <a:t>is</a:t>
            </a:r>
            <a:r>
              <a:rPr lang="fr-FR" b="1" baseline="0" dirty="0" smtClean="0"/>
              <a:t> the </a:t>
            </a:r>
            <a:r>
              <a:rPr lang="fr-FR" b="1" baseline="0" dirty="0" err="1" smtClean="0"/>
              <a:t>biggest</a:t>
            </a:r>
            <a:r>
              <a:rPr lang="fr-FR" b="1" baseline="0" dirty="0" smtClean="0"/>
              <a:t> of all GTF </a:t>
            </a:r>
            <a:r>
              <a:rPr lang="fr-FR" baseline="0" dirty="0" smtClean="0"/>
              <a:t>dont </a:t>
            </a:r>
            <a:r>
              <a:rPr lang="fr-FR" baseline="0" dirty="0" err="1" smtClean="0"/>
              <a:t>remember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subunits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the end the CTD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extended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phosphorylated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pol</a:t>
            </a:r>
            <a:r>
              <a:rPr lang="fr-FR" baseline="0" dirty="0" smtClean="0"/>
              <a:t> II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going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elongation</a:t>
            </a:r>
            <a:r>
              <a:rPr lang="fr-FR" baseline="0" dirty="0" smtClean="0"/>
              <a:t> stage. </a:t>
            </a:r>
          </a:p>
          <a:p>
            <a:pPr eaLnBrk="1" hangingPunct="1"/>
            <a:endParaRPr lang="fr-FR" baseline="0" dirty="0" smtClean="0"/>
          </a:p>
          <a:p>
            <a:pPr eaLnBrk="1" hangingPunct="1"/>
            <a:endParaRPr lang="fr-FR" baseline="0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AF1E814-DF0D-4274-A6EB-C51D5641120C}" type="slidenum">
              <a:rPr lang="en-US" sz="1200" smtClean="0"/>
              <a:pPr eaLnBrk="1" hangingPunct="1"/>
              <a:t>22</a:t>
            </a:fld>
            <a:endParaRPr lang="en-US" sz="1200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err="1" smtClean="0"/>
              <a:t>Mediator</a:t>
            </a:r>
            <a:r>
              <a:rPr lang="fr-FR" dirty="0" smtClean="0"/>
              <a:t> </a:t>
            </a:r>
            <a:r>
              <a:rPr lang="fr-FR" dirty="0" err="1" smtClean="0"/>
              <a:t>complex</a:t>
            </a:r>
            <a:r>
              <a:rPr lang="fr-FR" dirty="0" smtClean="0"/>
              <a:t> 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bunch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does</a:t>
            </a:r>
            <a:r>
              <a:rPr lang="fr-FR" baseline="0" dirty="0" smtClean="0"/>
              <a:t> not </a:t>
            </a:r>
            <a:r>
              <a:rPr lang="fr-FR" baseline="0" dirty="0" err="1" smtClean="0"/>
              <a:t>make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any</a:t>
            </a:r>
            <a:r>
              <a:rPr lang="fr-FR" baseline="0" dirty="0" smtClean="0"/>
              <a:t> contact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dna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does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mediate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make</a:t>
            </a:r>
            <a:r>
              <a:rPr lang="fr-FR" baseline="0" dirty="0" smtClean="0"/>
              <a:t> bridges </a:t>
            </a:r>
            <a:r>
              <a:rPr lang="fr-FR" baseline="0" dirty="0" err="1" smtClean="0"/>
              <a:t>between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transcriptional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machinery</a:t>
            </a:r>
            <a:r>
              <a:rPr lang="fr-FR" baseline="0" dirty="0" smtClean="0"/>
              <a:t>.  It </a:t>
            </a:r>
            <a:r>
              <a:rPr lang="fr-FR" baseline="0" dirty="0" err="1" smtClean="0"/>
              <a:t>makes</a:t>
            </a:r>
            <a:r>
              <a:rPr lang="fr-FR" baseline="0" dirty="0" smtClean="0"/>
              <a:t> contacts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activator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chromatin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remodeling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complex</a:t>
            </a:r>
            <a:r>
              <a:rPr lang="fr-FR" baseline="0" dirty="0" smtClean="0"/>
              <a:t> etc.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CFA4F98-ED04-4BBF-9141-18B7813C4414}" type="slidenum">
              <a:rPr lang="en-US" sz="1200" smtClean="0"/>
              <a:pPr eaLnBrk="1" hangingPunct="1"/>
              <a:t>23</a:t>
            </a:fld>
            <a:endParaRPr lang="en-US" sz="1200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err="1" smtClean="0"/>
              <a:t>Nucleosomes</a:t>
            </a:r>
            <a:r>
              <a:rPr lang="fr-FR" dirty="0" smtClean="0"/>
              <a:t> </a:t>
            </a:r>
            <a:r>
              <a:rPr lang="fr-FR" dirty="0" err="1" smtClean="0"/>
              <a:t>create</a:t>
            </a:r>
            <a:r>
              <a:rPr lang="fr-FR" dirty="0" smtClean="0"/>
              <a:t> an </a:t>
            </a:r>
            <a:r>
              <a:rPr lang="fr-FR" dirty="0" err="1" smtClean="0"/>
              <a:t>impedement</a:t>
            </a:r>
            <a:r>
              <a:rPr lang="fr-FR" dirty="0" smtClean="0"/>
              <a:t> for transcription and </a:t>
            </a:r>
            <a:r>
              <a:rPr lang="fr-FR" dirty="0" err="1" smtClean="0"/>
              <a:t>so</a:t>
            </a:r>
            <a:r>
              <a:rPr lang="fr-FR" dirty="0" smtClean="0"/>
              <a:t> the </a:t>
            </a:r>
            <a:r>
              <a:rPr lang="fr-FR" dirty="0" err="1" smtClean="0"/>
              <a:t>transcriptional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machinery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needs</a:t>
            </a:r>
            <a:r>
              <a:rPr lang="fr-FR" baseline="0" dirty="0" smtClean="0"/>
              <a:t> to deal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Inorder</a:t>
            </a:r>
            <a:r>
              <a:rPr lang="fr-FR" baseline="0" dirty="0" smtClean="0"/>
              <a:t> for the </a:t>
            </a:r>
            <a:r>
              <a:rPr lang="fr-FR" baseline="0" dirty="0" err="1" smtClean="0"/>
              <a:t>polymerase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get</a:t>
            </a:r>
            <a:r>
              <a:rPr lang="fr-FR" baseline="0" dirty="0" smtClean="0"/>
              <a:t> to the </a:t>
            </a:r>
            <a:r>
              <a:rPr lang="fr-FR" baseline="0" dirty="0" err="1" smtClean="0"/>
              <a:t>dna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needs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changes in the </a:t>
            </a:r>
            <a:r>
              <a:rPr lang="fr-FR" baseline="0" dirty="0" err="1" smtClean="0"/>
              <a:t>chromatin</a:t>
            </a:r>
            <a:r>
              <a:rPr lang="fr-FR" baseline="0" dirty="0" smtClean="0"/>
              <a:t> structure,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done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chromatin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remodeling</a:t>
            </a:r>
            <a:r>
              <a:rPr lang="fr-FR" baseline="0" dirty="0" smtClean="0"/>
              <a:t> complexes </a:t>
            </a:r>
            <a:r>
              <a:rPr lang="fr-FR" baseline="0" dirty="0" err="1" smtClean="0"/>
              <a:t>shown</a:t>
            </a:r>
            <a:r>
              <a:rPr lang="fr-FR" baseline="0" dirty="0" smtClean="0"/>
              <a:t> in green in the </a:t>
            </a:r>
            <a:r>
              <a:rPr lang="fr-FR" baseline="0" dirty="0" err="1" smtClean="0"/>
              <a:t>next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slide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C0F65CB-9C13-42AC-AD77-D28B07ADE719}" type="slidenum">
              <a:rPr lang="en-US" sz="1200" smtClean="0"/>
              <a:pPr eaLnBrk="1" hangingPunct="1"/>
              <a:t>24</a:t>
            </a:fld>
            <a:endParaRPr lang="en-US" sz="1200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chromatin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remodeling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complex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displaces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octamer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allows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the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polymerase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complex</a:t>
            </a:r>
            <a:r>
              <a:rPr lang="fr-FR" baseline="0" dirty="0" smtClean="0"/>
              <a:t> to have </a:t>
            </a:r>
            <a:r>
              <a:rPr lang="fr-FR" baseline="0" dirty="0" err="1" smtClean="0"/>
              <a:t>access</a:t>
            </a:r>
            <a:r>
              <a:rPr lang="fr-FR" baseline="0" dirty="0" smtClean="0"/>
              <a:t> to the </a:t>
            </a:r>
            <a:r>
              <a:rPr lang="fr-FR" baseline="0" dirty="0" err="1" smtClean="0"/>
              <a:t>dna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F8D55C3-6216-4AD3-B81F-B18F7D822B51}" type="slidenum">
              <a:rPr lang="en-US" sz="1200" smtClean="0"/>
              <a:pPr eaLnBrk="1" hangingPunct="1"/>
              <a:t>25</a:t>
            </a:fld>
            <a:endParaRPr lang="en-US" sz="1200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Go to initial notes for </a:t>
            </a:r>
            <a:r>
              <a:rPr lang="fr-FR" dirty="0" err="1" smtClean="0"/>
              <a:t>this</a:t>
            </a:r>
            <a:r>
              <a:rPr lang="fr-FR" dirty="0" smtClean="0"/>
              <a:t>.</a:t>
            </a:r>
            <a:r>
              <a:rPr lang="fr-FR" baseline="0" dirty="0" smtClean="0"/>
              <a:t>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CEA947A-8A2A-455D-A856-42ECEA0F9845}" type="slidenum">
              <a:rPr lang="en-US" sz="1200" smtClean="0"/>
              <a:pPr eaLnBrk="1" hangingPunct="1"/>
              <a:t>26</a:t>
            </a:fld>
            <a:endParaRPr lang="en-US" sz="1200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dirty="0" smtClean="0"/>
              <a:t>There are many</a:t>
            </a:r>
            <a:r>
              <a:rPr lang="en-US" baseline="0" dirty="0" smtClean="0"/>
              <a:t> different kinds of chromatin remodeling complexes. They are split into three categories. In the third category the replacement with h2Az-h2b </a:t>
            </a:r>
            <a:r>
              <a:rPr lang="en-US" baseline="0" dirty="0" err="1" smtClean="0"/>
              <a:t>varian</a:t>
            </a:r>
            <a:r>
              <a:rPr lang="en-US" baseline="0" dirty="0" smtClean="0"/>
              <a:t> dimers will make this region more desirable for transcription. 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3850413-1328-47B5-839D-4C6129FDC0E6}" type="slidenum">
              <a:rPr lang="en-US" sz="1200" smtClean="0"/>
              <a:pPr eaLnBrk="1" hangingPunct="1"/>
              <a:t>27</a:t>
            </a:fld>
            <a:endParaRPr lang="en-US" sz="1200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There </a:t>
            </a:r>
            <a:r>
              <a:rPr lang="fr-FR" dirty="0" err="1" smtClean="0"/>
              <a:t>is</a:t>
            </a:r>
            <a:r>
              <a:rPr lang="fr-FR" dirty="0" smtClean="0"/>
              <a:t> a </a:t>
            </a:r>
            <a:r>
              <a:rPr lang="fr-FR" dirty="0" err="1" smtClean="0"/>
              <a:t>fourth</a:t>
            </a:r>
            <a:r>
              <a:rPr lang="fr-FR" dirty="0" smtClean="0"/>
              <a:t> </a:t>
            </a:r>
            <a:r>
              <a:rPr lang="fr-FR" dirty="0" err="1" smtClean="0"/>
              <a:t>catergory</a:t>
            </a:r>
            <a:r>
              <a:rPr lang="fr-FR" dirty="0" smtClean="0"/>
              <a:t> of </a:t>
            </a:r>
            <a:r>
              <a:rPr lang="fr-FR" dirty="0" err="1" smtClean="0"/>
              <a:t>remodeling</a:t>
            </a:r>
            <a:r>
              <a:rPr lang="fr-FR" baseline="0" dirty="0" smtClean="0"/>
              <a:t> complexe </a:t>
            </a:r>
            <a:r>
              <a:rPr lang="fr-FR" baseline="0" dirty="0" err="1" smtClean="0"/>
              <a:t>category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called</a:t>
            </a:r>
            <a:r>
              <a:rPr lang="fr-FR" baseline="0" dirty="0" smtClean="0"/>
              <a:t> the FAT </a:t>
            </a:r>
            <a:r>
              <a:rPr lang="fr-FR" baseline="0" dirty="0" err="1" smtClean="0"/>
              <a:t>remodeling</a:t>
            </a:r>
            <a:r>
              <a:rPr lang="fr-FR" baseline="0" dirty="0" smtClean="0"/>
              <a:t> complexes: and </a:t>
            </a:r>
            <a:r>
              <a:rPr lang="fr-FR" baseline="0" dirty="0" err="1" smtClean="0"/>
              <a:t>what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do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facilitate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elongation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What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do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release the H2A h2B </a:t>
            </a:r>
            <a:r>
              <a:rPr lang="fr-FR" baseline="0" dirty="0" err="1" smtClean="0"/>
              <a:t>dimbers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other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factors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release the </a:t>
            </a:r>
            <a:r>
              <a:rPr lang="fr-FR" baseline="0" dirty="0" err="1" smtClean="0"/>
              <a:t>tetromers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make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nucleosome</a:t>
            </a:r>
            <a:r>
              <a:rPr lang="fr-FR" baseline="0" dirty="0" smtClean="0"/>
              <a:t> free </a:t>
            </a:r>
            <a:r>
              <a:rPr lang="fr-FR" baseline="0" dirty="0" err="1" smtClean="0"/>
              <a:t>region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transcribed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after</a:t>
            </a:r>
            <a:r>
              <a:rPr lang="fr-FR" baseline="0" dirty="0" smtClean="0"/>
              <a:t> transcription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done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reassemble</a:t>
            </a:r>
            <a:r>
              <a:rPr lang="fr-FR" baseline="0" dirty="0" smtClean="0"/>
              <a:t> back. </a:t>
            </a:r>
          </a:p>
          <a:p>
            <a:pPr eaLnBrk="1" hangingPunct="1"/>
            <a:r>
              <a:rPr lang="fr-FR" baseline="0" dirty="0" smtClean="0"/>
              <a:t>There are </a:t>
            </a:r>
            <a:r>
              <a:rPr lang="fr-FR" baseline="0" dirty="0" err="1" smtClean="0"/>
              <a:t>activator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bind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specific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sequences</a:t>
            </a:r>
            <a:r>
              <a:rPr lang="fr-FR" baseline="0" dirty="0" smtClean="0"/>
              <a:t> on </a:t>
            </a:r>
            <a:r>
              <a:rPr lang="fr-FR" baseline="0" dirty="0" err="1" smtClean="0"/>
              <a:t>dna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where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help </a:t>
            </a:r>
            <a:r>
              <a:rPr lang="fr-FR" baseline="0" dirty="0" err="1" smtClean="0"/>
              <a:t>attract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chromatin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remodeling</a:t>
            </a:r>
            <a:r>
              <a:rPr lang="fr-FR" baseline="0" dirty="0" smtClean="0"/>
              <a:t> complexes to </a:t>
            </a:r>
            <a:r>
              <a:rPr lang="fr-FR" baseline="0" dirty="0" err="1" smtClean="0"/>
              <a:t>remove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nucleosomes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allow</a:t>
            </a:r>
            <a:r>
              <a:rPr lang="fr-FR" baseline="0" dirty="0" smtClean="0"/>
              <a:t> transcription.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BBC06F9-4155-46AF-AB18-BECEAD55EC60}" type="slidenum">
              <a:rPr lang="en-US" sz="1200" smtClean="0"/>
              <a:pPr eaLnBrk="1" hangingPunct="1"/>
              <a:t>28</a:t>
            </a:fld>
            <a:endParaRPr lang="en-US" sz="1200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FF0CF97-C4B9-4F88-BA5A-79B4525D1064}" type="slidenum">
              <a:rPr lang="en-US" sz="1200" smtClean="0"/>
              <a:pPr eaLnBrk="1" hangingPunct="1"/>
              <a:t>29</a:t>
            </a:fld>
            <a:endParaRPr lang="en-US" sz="1200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Histone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acetyltransferases</a:t>
            </a:r>
            <a:r>
              <a:rPr lang="fr-FR" baseline="0" dirty="0" smtClean="0"/>
              <a:t> are enzymes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make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chromatin</a:t>
            </a:r>
            <a:r>
              <a:rPr lang="fr-FR" baseline="0" dirty="0" smtClean="0"/>
              <a:t> more </a:t>
            </a:r>
            <a:r>
              <a:rPr lang="fr-FR" baseline="0" dirty="0" err="1" smtClean="0"/>
              <a:t>favourable</a:t>
            </a:r>
            <a:r>
              <a:rPr lang="fr-FR" baseline="0" dirty="0" smtClean="0"/>
              <a:t> for transcription as </a:t>
            </a:r>
            <a:r>
              <a:rPr lang="fr-FR" baseline="0" dirty="0" err="1" smtClean="0"/>
              <a:t>above</a:t>
            </a:r>
            <a:r>
              <a:rPr lang="fr-FR" baseline="0" dirty="0" smtClean="0"/>
              <a:t>. GTF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brought</a:t>
            </a:r>
            <a:r>
              <a:rPr lang="fr-FR" baseline="0" dirty="0" smtClean="0"/>
              <a:t> in to the promotor due to the histone code.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2CF9699-1461-4BBE-94C7-B3AA59A3FDCC}" type="slidenum">
              <a:rPr lang="en-US" sz="1200" smtClean="0"/>
              <a:pPr eaLnBrk="1" hangingPunct="1"/>
              <a:t>30</a:t>
            </a:fld>
            <a:endParaRPr lang="en-US" sz="1200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This </a:t>
            </a:r>
            <a:r>
              <a:rPr lang="fr-FR" dirty="0" err="1" smtClean="0"/>
              <a:t>is</a:t>
            </a:r>
            <a:r>
              <a:rPr lang="fr-FR" dirty="0" smtClean="0"/>
              <a:t> a </a:t>
            </a:r>
            <a:r>
              <a:rPr lang="fr-FR" dirty="0" err="1" smtClean="0"/>
              <a:t>sequence</a:t>
            </a:r>
            <a:r>
              <a:rPr lang="fr-FR" dirty="0" smtClean="0"/>
              <a:t> of </a:t>
            </a:r>
            <a:r>
              <a:rPr lang="fr-FR" dirty="0" err="1" smtClean="0"/>
              <a:t>events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could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take</a:t>
            </a:r>
            <a:r>
              <a:rPr lang="fr-FR" baseline="0" dirty="0" smtClean="0"/>
              <a:t> place on a promotor.  The green </a:t>
            </a:r>
            <a:r>
              <a:rPr lang="fr-FR" baseline="0" dirty="0" err="1" smtClean="0"/>
              <a:t>sequence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sequence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1)</a:t>
            </a:r>
            <a:r>
              <a:rPr lang="fr-FR" baseline="0" dirty="0" err="1" smtClean="0"/>
              <a:t>specifically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bound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gene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activator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</a:t>
            </a:r>
            <a:r>
              <a:rPr lang="fr-FR" baseline="0" dirty="0" smtClean="0"/>
              <a:t> and one of the </a:t>
            </a:r>
            <a:r>
              <a:rPr lang="fr-FR" baseline="0" dirty="0" err="1" smtClean="0"/>
              <a:t>ways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work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attracting</a:t>
            </a:r>
            <a:r>
              <a:rPr lang="fr-FR" baseline="0" dirty="0" smtClean="0"/>
              <a:t> histone </a:t>
            </a:r>
            <a:r>
              <a:rPr lang="fr-FR" baseline="0" dirty="0" err="1" smtClean="0"/>
              <a:t>acetyl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transferase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whcih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acetylate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specific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residues</a:t>
            </a:r>
            <a:r>
              <a:rPr lang="fr-FR" baseline="0" dirty="0" smtClean="0"/>
              <a:t> on the histone </a:t>
            </a:r>
            <a:r>
              <a:rPr lang="fr-FR" baseline="0" dirty="0" err="1" smtClean="0"/>
              <a:t>tails</a:t>
            </a:r>
            <a:r>
              <a:rPr lang="fr-FR" baseline="0" dirty="0" smtClean="0"/>
              <a:t> (</a:t>
            </a:r>
            <a:r>
              <a:rPr lang="fr-FR" baseline="0" dirty="0" err="1" smtClean="0"/>
              <a:t>don’t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remember</a:t>
            </a:r>
            <a:r>
              <a:rPr lang="fr-FR" baseline="0" dirty="0" smtClean="0"/>
              <a:t> exact positions in </a:t>
            </a:r>
            <a:r>
              <a:rPr lang="fr-FR" baseline="0" dirty="0" err="1" smtClean="0"/>
              <a:t>diagram</a:t>
            </a:r>
            <a:r>
              <a:rPr lang="fr-FR" baseline="0" dirty="0" smtClean="0"/>
              <a:t>)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also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bring</a:t>
            </a:r>
            <a:r>
              <a:rPr lang="fr-FR" baseline="0" dirty="0" smtClean="0"/>
              <a:t> histone kinase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phosphorylates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number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modifications </a:t>
            </a:r>
            <a:r>
              <a:rPr lang="fr-FR" baseline="0" dirty="0" err="1" smtClean="0"/>
              <a:t>taking</a:t>
            </a:r>
            <a:r>
              <a:rPr lang="fr-FR" baseline="0" dirty="0" smtClean="0"/>
              <a:t> place </a:t>
            </a:r>
            <a:r>
              <a:rPr lang="fr-FR" baseline="0" dirty="0" err="1" smtClean="0"/>
              <a:t>showwn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squares.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histon</a:t>
            </a:r>
            <a:r>
              <a:rPr lang="fr-FR" baseline="0" dirty="0" smtClean="0"/>
              <a:t> modifications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bring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number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bring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chromatin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remodeling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complex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shown</a:t>
            </a:r>
            <a:r>
              <a:rPr lang="fr-FR" baseline="0" dirty="0" smtClean="0"/>
              <a:t> in green.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also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bring</a:t>
            </a:r>
            <a:r>
              <a:rPr lang="fr-FR" baseline="0" dirty="0" smtClean="0"/>
              <a:t> TFIID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first </a:t>
            </a:r>
            <a:r>
              <a:rPr lang="fr-FR" baseline="0" dirty="0" err="1" smtClean="0"/>
              <a:t>binds</a:t>
            </a:r>
            <a:r>
              <a:rPr lang="fr-FR" baseline="0" dirty="0" smtClean="0"/>
              <a:t> to the tata </a:t>
            </a:r>
            <a:r>
              <a:rPr lang="fr-FR" baseline="0" dirty="0" err="1" smtClean="0"/>
              <a:t>element</a:t>
            </a:r>
            <a:r>
              <a:rPr lang="fr-FR" baseline="0" dirty="0" smtClean="0"/>
              <a:t>. 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And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then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the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othere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transcription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factors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assemble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here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and transcription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can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start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8D9A971-21F2-4911-8B15-64D243E9184D}" type="slidenum">
              <a:rPr lang="en-US" sz="1200" smtClean="0"/>
              <a:pPr eaLnBrk="1" hangingPunct="1"/>
              <a:t>31</a:t>
            </a:fld>
            <a:endParaRPr lang="en-US" sz="1200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745E4EC-CCF0-4133-A6DE-F87170AE471A}" type="slidenum">
              <a:rPr lang="en-US" sz="1200" smtClean="0"/>
              <a:pPr eaLnBrk="1" hangingPunct="1"/>
              <a:t>32</a:t>
            </a:fld>
            <a:endParaRPr lang="en-US" sz="1200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baseline="0" dirty="0" smtClean="0"/>
              <a:t> </a:t>
            </a:r>
            <a:r>
              <a:rPr lang="fr-FR" baseline="0" dirty="0" err="1" smtClean="0"/>
              <a:t>Factors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like</a:t>
            </a:r>
            <a:r>
              <a:rPr lang="fr-FR" baseline="0" dirty="0" smtClean="0"/>
              <a:t> TFIID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bind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acetylated</a:t>
            </a:r>
            <a:r>
              <a:rPr lang="fr-FR" baseline="0" dirty="0" smtClean="0"/>
              <a:t> histone </a:t>
            </a:r>
            <a:r>
              <a:rPr lang="fr-FR" baseline="0" dirty="0" err="1" smtClean="0"/>
              <a:t>tailes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because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contain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bromodomain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has </a:t>
            </a:r>
            <a:r>
              <a:rPr lang="fr-FR" baseline="0" dirty="0" err="1" smtClean="0"/>
              <a:t>affinity</a:t>
            </a:r>
            <a:r>
              <a:rPr lang="fr-FR" baseline="0" dirty="0" smtClean="0"/>
              <a:t> for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acetylation</a:t>
            </a:r>
            <a:r>
              <a:rPr lang="fr-FR" baseline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247A3-6242-46FC-9175-F28E065BFA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63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704B2A-4755-4905-AF09-4D311353E7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338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FBFE9-A1D1-4A3B-81FC-573FD8C65B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866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074E73-C0AD-451D-B6A3-14F6CF8916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775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07533-05BC-4F75-9E78-9C4CB46A89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566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43599-7D79-4E93-BEB4-5ED5B1D9EB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673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37392A-6763-4DBA-B908-05647A9C4C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303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D02C8-1313-434C-B1D8-A6CFFE54DC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903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3A4D0-DF70-4989-A7EF-9DF0882DE5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495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24E0E-691E-4431-A32D-73BC7C686B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756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32144C-7F1D-4926-BA01-DFB41AC233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033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6F26A9C-3C0E-4FAB-B45D-BABFF80584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Macintosh%20HD:Applications:Microsoft%20Office%202004:Office:PPT_IB_SupportFiles:Images:40632_Ch30_Fig02.jpg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image" Target="Macintosh%20HD:Applications:Microsoft%20Office%202004:Office:PPT_IB_SupportFiles:Images:40632_Ch30_Fig03.jp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4" Type="http://schemas.openxmlformats.org/officeDocument/2006/relationships/image" Target="Macintosh%20HD:Applications:Microsoft%20Office%202004:Office:PPT_IB_SupportFiles:Images:40632_Ch29_Fig41.jpg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4" Type="http://schemas.openxmlformats.org/officeDocument/2006/relationships/image" Target="Macintosh%20HD:Applications:Microsoft%20Office%202004:Office:PPT_IB_SupportFiles:Images:40632_Ch30_Fig06.jpg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Transcription in Eukaryotes I</a:t>
            </a:r>
          </a:p>
        </p:txBody>
      </p:sp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457200" y="5791200"/>
            <a:ext cx="457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 smtClean="0">
                <a:solidFill>
                  <a:srgbClr val="002060"/>
                </a:solidFill>
              </a:rPr>
              <a:t>8 October 2013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The various types of RNA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002060"/>
                </a:solidFill>
              </a:rPr>
              <a:t>mRNA	messenger RNA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err="1" smtClean="0">
                <a:solidFill>
                  <a:srgbClr val="002060"/>
                </a:solidFill>
              </a:rPr>
              <a:t>rRNA</a:t>
            </a:r>
            <a:r>
              <a:rPr lang="en-US" dirty="0" smtClean="0">
                <a:solidFill>
                  <a:srgbClr val="002060"/>
                </a:solidFill>
              </a:rPr>
              <a:t>	ribosomal RNA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err="1" smtClean="0">
                <a:solidFill>
                  <a:srgbClr val="002060"/>
                </a:solidFill>
              </a:rPr>
              <a:t>tRNA</a:t>
            </a:r>
            <a:r>
              <a:rPr lang="en-US" dirty="0" smtClean="0">
                <a:solidFill>
                  <a:srgbClr val="002060"/>
                </a:solidFill>
              </a:rPr>
              <a:t>	Transfer RNA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err="1" smtClean="0">
                <a:solidFill>
                  <a:srgbClr val="002060"/>
                </a:solidFill>
              </a:rPr>
              <a:t>snRNA</a:t>
            </a:r>
            <a:r>
              <a:rPr lang="en-US" dirty="0" smtClean="0">
                <a:solidFill>
                  <a:srgbClr val="002060"/>
                </a:solidFill>
              </a:rPr>
              <a:t> small nuclear RNA</a:t>
            </a:r>
            <a:endParaRPr lang="en-US" dirty="0" smtClean="0">
              <a:solidFill>
                <a:srgbClr val="002060"/>
              </a:solidFill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dirty="0" err="1" smtClean="0">
                <a:solidFill>
                  <a:srgbClr val="002060"/>
                </a:solidFill>
                <a:cs typeface="Arial" charset="0"/>
              </a:rPr>
              <a:t>snoRNA</a:t>
            </a:r>
            <a:r>
              <a:rPr lang="en-US" dirty="0" smtClean="0">
                <a:solidFill>
                  <a:srgbClr val="002060"/>
                </a:solidFill>
                <a:cs typeface="Arial" charset="0"/>
              </a:rPr>
              <a:t> small </a:t>
            </a:r>
            <a:r>
              <a:rPr lang="en-US" dirty="0" err="1" smtClean="0">
                <a:solidFill>
                  <a:srgbClr val="002060"/>
                </a:solidFill>
                <a:cs typeface="Arial" charset="0"/>
              </a:rPr>
              <a:t>nucleolar</a:t>
            </a:r>
            <a:r>
              <a:rPr lang="en-US" dirty="0" smtClean="0">
                <a:solidFill>
                  <a:srgbClr val="002060"/>
                </a:solidFill>
                <a:cs typeface="Arial" charset="0"/>
              </a:rPr>
              <a:t> RNA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err="1" smtClean="0">
                <a:solidFill>
                  <a:srgbClr val="002060"/>
                </a:solidFill>
                <a:cs typeface="Arial" charset="0"/>
              </a:rPr>
              <a:t>siRNA</a:t>
            </a:r>
            <a:r>
              <a:rPr lang="en-US" dirty="0" smtClean="0">
                <a:solidFill>
                  <a:srgbClr val="002060"/>
                </a:solidFill>
                <a:cs typeface="Arial" charset="0"/>
              </a:rPr>
              <a:t>****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002060"/>
                </a:solidFill>
                <a:cs typeface="Arial" charset="0"/>
              </a:rPr>
              <a:t>microRNA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err="1" smtClean="0">
                <a:solidFill>
                  <a:srgbClr val="002060"/>
                </a:solidFill>
                <a:cs typeface="Arial" charset="0"/>
              </a:rPr>
              <a:t>ncRNA</a:t>
            </a:r>
            <a:r>
              <a:rPr lang="en-US" dirty="0" smtClean="0">
                <a:solidFill>
                  <a:srgbClr val="002060"/>
                </a:solidFill>
                <a:cs typeface="Arial" charset="0"/>
              </a:rPr>
              <a:t>   other non-coding RNAs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-98425" y="2613393"/>
            <a:ext cx="9131282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CA" sz="2000" dirty="0"/>
              <a:t>       </a:t>
            </a:r>
            <a:r>
              <a:rPr lang="fr-CA" sz="2000" u="sng" dirty="0">
                <a:solidFill>
                  <a:srgbClr val="002060"/>
                </a:solidFill>
              </a:rPr>
              <a:t>Enzyme</a:t>
            </a:r>
            <a:r>
              <a:rPr lang="fr-CA" sz="2000" dirty="0">
                <a:solidFill>
                  <a:srgbClr val="002060"/>
                </a:solidFill>
              </a:rPr>
              <a:t>		</a:t>
            </a:r>
            <a:r>
              <a:rPr lang="fr-CA" sz="2000" u="sng" dirty="0" err="1">
                <a:solidFill>
                  <a:srgbClr val="002060"/>
                </a:solidFill>
              </a:rPr>
              <a:t>Localization</a:t>
            </a:r>
            <a:r>
              <a:rPr lang="fr-CA" sz="2000" dirty="0">
                <a:solidFill>
                  <a:srgbClr val="002060"/>
                </a:solidFill>
              </a:rPr>
              <a:t>		</a:t>
            </a:r>
            <a:r>
              <a:rPr lang="fr-CA" sz="2000" u="sng" dirty="0" err="1">
                <a:solidFill>
                  <a:srgbClr val="002060"/>
                </a:solidFill>
              </a:rPr>
              <a:t>Transcribed</a:t>
            </a:r>
            <a:r>
              <a:rPr lang="fr-CA" sz="2000" u="sng" dirty="0">
                <a:solidFill>
                  <a:srgbClr val="002060"/>
                </a:solidFill>
              </a:rPr>
              <a:t> </a:t>
            </a:r>
            <a:r>
              <a:rPr lang="fr-CA" sz="2000" u="sng" dirty="0" err="1">
                <a:solidFill>
                  <a:srgbClr val="002060"/>
                </a:solidFill>
              </a:rPr>
              <a:t>genes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fr-CA" sz="2000" dirty="0">
                <a:solidFill>
                  <a:srgbClr val="002060"/>
                </a:solidFill>
              </a:rPr>
              <a:t>       RNA </a:t>
            </a:r>
            <a:r>
              <a:rPr lang="fr-CA" sz="2000" dirty="0" err="1">
                <a:solidFill>
                  <a:srgbClr val="002060"/>
                </a:solidFill>
              </a:rPr>
              <a:t>pol</a:t>
            </a:r>
            <a:r>
              <a:rPr lang="fr-CA" sz="2000" dirty="0">
                <a:solidFill>
                  <a:srgbClr val="002060"/>
                </a:solidFill>
              </a:rPr>
              <a:t> I		</a:t>
            </a:r>
            <a:r>
              <a:rPr lang="fr-CA" sz="2000" dirty="0" err="1">
                <a:solidFill>
                  <a:srgbClr val="002060"/>
                </a:solidFill>
              </a:rPr>
              <a:t>nucleolus</a:t>
            </a:r>
            <a:r>
              <a:rPr lang="fr-CA" sz="2000" dirty="0">
                <a:solidFill>
                  <a:srgbClr val="002060"/>
                </a:solidFill>
              </a:rPr>
              <a:t>		</a:t>
            </a:r>
            <a:r>
              <a:rPr lang="fr-CA" sz="2000" dirty="0" err="1">
                <a:solidFill>
                  <a:srgbClr val="002060"/>
                </a:solidFill>
              </a:rPr>
              <a:t>rRNA</a:t>
            </a:r>
            <a:r>
              <a:rPr lang="fr-CA" sz="2000" dirty="0">
                <a:solidFill>
                  <a:srgbClr val="002060"/>
                </a:solidFill>
              </a:rPr>
              <a:t> 5.8S, 18S &amp; 28S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fr-CA" sz="2000" b="1" dirty="0">
                <a:solidFill>
                  <a:srgbClr val="002060"/>
                </a:solidFill>
              </a:rPr>
              <a:t>       RNA </a:t>
            </a:r>
            <a:r>
              <a:rPr lang="fr-CA" sz="2000" b="1" dirty="0" err="1">
                <a:solidFill>
                  <a:srgbClr val="002060"/>
                </a:solidFill>
              </a:rPr>
              <a:t>pol</a:t>
            </a:r>
            <a:r>
              <a:rPr lang="fr-CA" sz="2000" b="1" dirty="0">
                <a:solidFill>
                  <a:srgbClr val="002060"/>
                </a:solidFill>
              </a:rPr>
              <a:t> II               </a:t>
            </a:r>
            <a:r>
              <a:rPr lang="fr-CA" sz="2000" dirty="0" err="1">
                <a:solidFill>
                  <a:srgbClr val="002060"/>
                </a:solidFill>
              </a:rPr>
              <a:t>nucleoplasm</a:t>
            </a:r>
            <a:r>
              <a:rPr lang="fr-CA" sz="2000" dirty="0">
                <a:solidFill>
                  <a:srgbClr val="002060"/>
                </a:solidFill>
              </a:rPr>
              <a:t>	             </a:t>
            </a:r>
            <a:r>
              <a:rPr lang="fr-CA" sz="2000" b="1" dirty="0" err="1">
                <a:solidFill>
                  <a:srgbClr val="002060"/>
                </a:solidFill>
              </a:rPr>
              <a:t>proteins</a:t>
            </a:r>
            <a:r>
              <a:rPr lang="fr-CA" sz="2000" dirty="0">
                <a:solidFill>
                  <a:srgbClr val="002060"/>
                </a:solidFill>
              </a:rPr>
              <a:t>, </a:t>
            </a:r>
            <a:r>
              <a:rPr lang="fr-CA" sz="2000" dirty="0" err="1">
                <a:solidFill>
                  <a:srgbClr val="002060"/>
                </a:solidFill>
              </a:rPr>
              <a:t>snoRNA</a:t>
            </a:r>
            <a:r>
              <a:rPr lang="fr-CA" sz="2000" dirty="0">
                <a:solidFill>
                  <a:srgbClr val="002060"/>
                </a:solidFill>
              </a:rPr>
              <a:t>, </a:t>
            </a:r>
          </a:p>
          <a:p>
            <a:r>
              <a:rPr lang="fr-CA" sz="2000" dirty="0">
                <a:solidFill>
                  <a:srgbClr val="002060"/>
                </a:solidFill>
              </a:rPr>
              <a:t>                                                                               </a:t>
            </a:r>
            <a:r>
              <a:rPr lang="fr-CA" sz="2000" dirty="0" err="1">
                <a:solidFill>
                  <a:srgbClr val="002060"/>
                </a:solidFill>
              </a:rPr>
              <a:t>some</a:t>
            </a:r>
            <a:r>
              <a:rPr lang="fr-CA" sz="2000" dirty="0">
                <a:solidFill>
                  <a:srgbClr val="002060"/>
                </a:solidFill>
              </a:rPr>
              <a:t> </a:t>
            </a:r>
            <a:r>
              <a:rPr lang="fr-CA" sz="2000" dirty="0" err="1">
                <a:solidFill>
                  <a:srgbClr val="002060"/>
                </a:solidFill>
              </a:rPr>
              <a:t>snRNA</a:t>
            </a:r>
            <a:r>
              <a:rPr lang="fr-CA" sz="2000" dirty="0">
                <a:solidFill>
                  <a:srgbClr val="002060"/>
                </a:solidFill>
              </a:rPr>
              <a:t>, </a:t>
            </a:r>
            <a:r>
              <a:rPr lang="fr-CA" sz="2000" dirty="0" err="1">
                <a:solidFill>
                  <a:srgbClr val="002060"/>
                </a:solidFill>
              </a:rPr>
              <a:t>miRNAs</a:t>
            </a:r>
            <a:r>
              <a:rPr lang="fr-CA" sz="2000" dirty="0">
                <a:solidFill>
                  <a:srgbClr val="002060"/>
                </a:solidFill>
              </a:rPr>
              <a:t>, </a:t>
            </a:r>
            <a:endParaRPr lang="fr-CA" sz="2000" dirty="0" smtClean="0">
              <a:solidFill>
                <a:srgbClr val="002060"/>
              </a:solidFill>
            </a:endParaRPr>
          </a:p>
          <a:p>
            <a:r>
              <a:rPr lang="fr-CA" sz="2000" dirty="0">
                <a:solidFill>
                  <a:srgbClr val="002060"/>
                </a:solidFill>
              </a:rPr>
              <a:t> </a:t>
            </a:r>
            <a:r>
              <a:rPr lang="fr-CA" sz="2000" dirty="0" smtClean="0">
                <a:solidFill>
                  <a:srgbClr val="002060"/>
                </a:solidFill>
              </a:rPr>
              <a:t>      RNA </a:t>
            </a:r>
            <a:r>
              <a:rPr lang="fr-CA" sz="2000" dirty="0" err="1">
                <a:solidFill>
                  <a:srgbClr val="002060"/>
                </a:solidFill>
              </a:rPr>
              <a:t>pol</a:t>
            </a:r>
            <a:r>
              <a:rPr lang="fr-CA" sz="2000" dirty="0">
                <a:solidFill>
                  <a:srgbClr val="002060"/>
                </a:solidFill>
              </a:rPr>
              <a:t> III		</a:t>
            </a:r>
            <a:r>
              <a:rPr lang="fr-CA" sz="2000" dirty="0" err="1">
                <a:solidFill>
                  <a:srgbClr val="002060"/>
                </a:solidFill>
              </a:rPr>
              <a:t>nucleoplasm</a:t>
            </a:r>
            <a:r>
              <a:rPr lang="fr-CA" sz="2000" dirty="0">
                <a:solidFill>
                  <a:srgbClr val="002060"/>
                </a:solidFill>
              </a:rPr>
              <a:t>		</a:t>
            </a:r>
            <a:r>
              <a:rPr lang="fr-CA" sz="2000" dirty="0" err="1">
                <a:solidFill>
                  <a:srgbClr val="002060"/>
                </a:solidFill>
              </a:rPr>
              <a:t>rRNA</a:t>
            </a:r>
            <a:r>
              <a:rPr lang="fr-CA" sz="2000" dirty="0">
                <a:solidFill>
                  <a:srgbClr val="002060"/>
                </a:solidFill>
              </a:rPr>
              <a:t> 5S, </a:t>
            </a:r>
            <a:r>
              <a:rPr lang="fr-CA" sz="2000" dirty="0" err="1">
                <a:solidFill>
                  <a:srgbClr val="002060"/>
                </a:solidFill>
              </a:rPr>
              <a:t>tRNA</a:t>
            </a:r>
            <a:r>
              <a:rPr lang="fr-CA" sz="2000" dirty="0">
                <a:solidFill>
                  <a:srgbClr val="002060"/>
                </a:solidFill>
              </a:rPr>
              <a:t>, </a:t>
            </a:r>
            <a:r>
              <a:rPr lang="fr-CA" sz="2000" dirty="0" err="1">
                <a:solidFill>
                  <a:srgbClr val="002060"/>
                </a:solidFill>
              </a:rPr>
              <a:t>some</a:t>
            </a:r>
            <a:r>
              <a:rPr lang="fr-CA" sz="2000" dirty="0">
                <a:solidFill>
                  <a:srgbClr val="002060"/>
                </a:solidFill>
              </a:rPr>
              <a:t> </a:t>
            </a:r>
            <a:r>
              <a:rPr lang="fr-CA" sz="2000" dirty="0" err="1">
                <a:solidFill>
                  <a:srgbClr val="002060"/>
                </a:solidFill>
              </a:rPr>
              <a:t>snRNA</a:t>
            </a:r>
            <a:endParaRPr lang="fr-CA" sz="2000" dirty="0">
              <a:solidFill>
                <a:srgbClr val="002060"/>
              </a:solidFill>
            </a:endParaRPr>
          </a:p>
        </p:txBody>
      </p:sp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609600" y="533400"/>
            <a:ext cx="8305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dirty="0">
                <a:solidFill>
                  <a:srgbClr val="002060"/>
                </a:solidFill>
              </a:rPr>
              <a:t>RNA polym</a:t>
            </a:r>
            <a:r>
              <a:rPr lang="en-US" sz="3600" dirty="0">
                <a:solidFill>
                  <a:srgbClr val="002060"/>
                </a:solidFill>
                <a:cs typeface="Arial" charset="0"/>
              </a:rPr>
              <a:t>e</a:t>
            </a:r>
            <a:r>
              <a:rPr lang="en-US" sz="3600" dirty="0">
                <a:solidFill>
                  <a:srgbClr val="002060"/>
                </a:solidFill>
              </a:rPr>
              <a:t>rases in </a:t>
            </a:r>
            <a:r>
              <a:rPr lang="en-US" sz="3600" dirty="0" smtClean="0">
                <a:solidFill>
                  <a:srgbClr val="002060"/>
                </a:solidFill>
              </a:rPr>
              <a:t>eukaryotes</a:t>
            </a:r>
            <a:endParaRPr lang="en-US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975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42" b="-819"/>
          <a:stretch>
            <a:fillRect/>
          </a:stretch>
        </p:blipFill>
        <p:spPr bwMode="auto">
          <a:xfrm>
            <a:off x="4975225" y="762000"/>
            <a:ext cx="378777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147" b="-2728"/>
          <a:stretch>
            <a:fillRect/>
          </a:stretch>
        </p:blipFill>
        <p:spPr bwMode="auto">
          <a:xfrm>
            <a:off x="533400" y="1219200"/>
            <a:ext cx="4267200" cy="215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94" b="-185"/>
          <a:stretch>
            <a:fillRect/>
          </a:stretch>
        </p:blipFill>
        <p:spPr bwMode="auto">
          <a:xfrm>
            <a:off x="1524000" y="1687513"/>
            <a:ext cx="6477000" cy="486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609600" y="304800"/>
            <a:ext cx="784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002060"/>
                </a:solidFill>
              </a:rPr>
              <a:t>The RNA polymerase II transcription unit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15" b="-3349"/>
          <a:stretch>
            <a:fillRect/>
          </a:stretch>
        </p:blipFill>
        <p:spPr bwMode="auto">
          <a:xfrm>
            <a:off x="1371600" y="1447800"/>
            <a:ext cx="6400800" cy="428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990600" y="304800"/>
            <a:ext cx="6781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200" dirty="0">
                <a:solidFill>
                  <a:srgbClr val="002060"/>
                </a:solidFill>
              </a:rPr>
              <a:t>Consensus Sequences at the Basal Promoter</a:t>
            </a:r>
            <a:endParaRPr lang="en-US" sz="1800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1066800" y="5867400"/>
            <a:ext cx="51816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dirty="0">
                <a:solidFill>
                  <a:srgbClr val="002060"/>
                </a:solidFill>
              </a:rPr>
              <a:t>INR: initiator</a:t>
            </a:r>
          </a:p>
          <a:p>
            <a:pPr eaLnBrk="1" hangingPunct="1">
              <a:spcBef>
                <a:spcPct val="50000"/>
              </a:spcBef>
            </a:pPr>
            <a:r>
              <a:rPr lang="en-US" sz="1800" dirty="0">
                <a:solidFill>
                  <a:srgbClr val="002060"/>
                </a:solidFill>
              </a:rPr>
              <a:t>DPE: </a:t>
            </a:r>
            <a:r>
              <a:rPr lang="en-US" sz="1800" dirty="0" smtClean="0">
                <a:solidFill>
                  <a:srgbClr val="002060"/>
                </a:solidFill>
              </a:rPr>
              <a:t>downstream promoter </a:t>
            </a:r>
            <a:r>
              <a:rPr lang="en-US" sz="1800" dirty="0">
                <a:solidFill>
                  <a:srgbClr val="002060"/>
                </a:solidFill>
              </a:rPr>
              <a:t>element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RNA polymerase II-associated transcriptional machinery in eukaryotes.</a:t>
            </a:r>
          </a:p>
        </p:txBody>
      </p:sp>
      <p:sp>
        <p:nvSpPr>
          <p:cNvPr id="1229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2179638"/>
            <a:ext cx="8229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002060"/>
                </a:solidFill>
              </a:rPr>
              <a:t>RNA polym</a:t>
            </a:r>
            <a:r>
              <a:rPr lang="en-US" dirty="0" smtClean="0">
                <a:solidFill>
                  <a:srgbClr val="002060"/>
                </a:solidFill>
                <a:cs typeface="Arial" charset="0"/>
              </a:rPr>
              <a:t>e</a:t>
            </a:r>
            <a:r>
              <a:rPr lang="en-US" dirty="0" smtClean="0">
                <a:solidFill>
                  <a:srgbClr val="002060"/>
                </a:solidFill>
              </a:rPr>
              <a:t>rase II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002060"/>
                </a:solidFill>
              </a:rPr>
              <a:t>General transcription factors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002060"/>
                </a:solidFill>
              </a:rPr>
              <a:t>Mediator complex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002060"/>
                </a:solidFill>
              </a:rPr>
              <a:t>Chromatin remodeling complex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002060"/>
                </a:solidFill>
              </a:rPr>
              <a:t>Histones </a:t>
            </a:r>
            <a:r>
              <a:rPr lang="en-US" dirty="0" err="1" smtClean="0">
                <a:solidFill>
                  <a:srgbClr val="002060"/>
                </a:solidFill>
              </a:rPr>
              <a:t>ac</a:t>
            </a:r>
            <a:r>
              <a:rPr lang="en-US" dirty="0" err="1" smtClean="0">
                <a:solidFill>
                  <a:srgbClr val="002060"/>
                </a:solidFill>
                <a:cs typeface="Arial" charset="0"/>
              </a:rPr>
              <a:t>e</a:t>
            </a:r>
            <a:r>
              <a:rPr lang="en-US" dirty="0" err="1" smtClean="0">
                <a:solidFill>
                  <a:srgbClr val="002060"/>
                </a:solidFill>
              </a:rPr>
              <a:t>tylases</a:t>
            </a:r>
            <a:endParaRPr lang="en-US" dirty="0" smtClean="0">
              <a:solidFill>
                <a:srgbClr val="00206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002060"/>
                </a:solidFill>
              </a:rPr>
              <a:t>Elongation factors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002060"/>
                </a:solidFill>
              </a:rPr>
              <a:t>Capping, splicing, and </a:t>
            </a:r>
            <a:r>
              <a:rPr lang="en-US" dirty="0" err="1" smtClean="0">
                <a:solidFill>
                  <a:srgbClr val="002060"/>
                </a:solidFill>
              </a:rPr>
              <a:t>polyadenylation</a:t>
            </a:r>
            <a:r>
              <a:rPr lang="en-US" dirty="0" smtClean="0">
                <a:solidFill>
                  <a:srgbClr val="002060"/>
                </a:solidFill>
              </a:rPr>
              <a:t> factors.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RNA polymerase II-associated transcriptional machinery  </a:t>
            </a:r>
          </a:p>
        </p:txBody>
      </p:sp>
      <p:sp>
        <p:nvSpPr>
          <p:cNvPr id="13315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More than 95 subunits</a:t>
            </a:r>
          </a:p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More than 2,5 million </a:t>
            </a:r>
            <a:r>
              <a:rPr lang="en-US" dirty="0" err="1" smtClean="0">
                <a:solidFill>
                  <a:srgbClr val="002060"/>
                </a:solidFill>
              </a:rPr>
              <a:t>daltons</a:t>
            </a:r>
            <a:r>
              <a:rPr lang="en-US" dirty="0" smtClean="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2060"/>
                </a:solidFill>
              </a:rPr>
              <a:t>RNA polymerase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1646294"/>
            <a:ext cx="6629400" cy="4602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8916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906" b="-3728"/>
          <a:stretch>
            <a:fillRect/>
          </a:stretch>
        </p:blipFill>
        <p:spPr bwMode="auto">
          <a:xfrm>
            <a:off x="228600" y="1752600"/>
            <a:ext cx="8915400" cy="233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838200" y="4495800"/>
            <a:ext cx="70104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 err="1">
                <a:solidFill>
                  <a:srgbClr val="002060"/>
                </a:solidFill>
              </a:rPr>
              <a:t>Heptamer</a:t>
            </a:r>
            <a:r>
              <a:rPr lang="en-US" dirty="0">
                <a:solidFill>
                  <a:srgbClr val="002060"/>
                </a:solidFill>
              </a:rPr>
              <a:t> motif in C-terminal domain</a:t>
            </a:r>
            <a:r>
              <a:rPr lang="en-US" dirty="0">
                <a:solidFill>
                  <a:srgbClr val="002060"/>
                </a:solidFill>
                <a:cs typeface="Arial" charset="0"/>
              </a:rPr>
              <a:t>: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dirty="0">
                <a:solidFill>
                  <a:srgbClr val="002060"/>
                </a:solidFill>
                <a:cs typeface="Arial" charset="0"/>
              </a:rPr>
              <a:t>Tyr-</a:t>
            </a:r>
            <a:r>
              <a:rPr lang="en-US" dirty="0" err="1">
                <a:solidFill>
                  <a:srgbClr val="002060"/>
                </a:solidFill>
                <a:cs typeface="Arial" charset="0"/>
              </a:rPr>
              <a:t>Ser</a:t>
            </a:r>
            <a:r>
              <a:rPr lang="en-US" dirty="0">
                <a:solidFill>
                  <a:srgbClr val="002060"/>
                </a:solidFill>
                <a:cs typeface="Arial" charset="0"/>
              </a:rPr>
              <a:t>-Pro-</a:t>
            </a:r>
            <a:r>
              <a:rPr lang="en-US" dirty="0" err="1">
                <a:solidFill>
                  <a:srgbClr val="002060"/>
                </a:solidFill>
                <a:cs typeface="Arial" charset="0"/>
              </a:rPr>
              <a:t>Thr</a:t>
            </a:r>
            <a:r>
              <a:rPr lang="en-US" dirty="0">
                <a:solidFill>
                  <a:srgbClr val="002060"/>
                </a:solidFill>
                <a:cs typeface="Arial" charset="0"/>
              </a:rPr>
              <a:t>-</a:t>
            </a:r>
            <a:r>
              <a:rPr lang="en-US" dirty="0" err="1">
                <a:solidFill>
                  <a:srgbClr val="002060"/>
                </a:solidFill>
                <a:cs typeface="Arial" charset="0"/>
              </a:rPr>
              <a:t>Ser</a:t>
            </a:r>
            <a:r>
              <a:rPr lang="en-US" dirty="0">
                <a:solidFill>
                  <a:srgbClr val="002060"/>
                </a:solidFill>
                <a:cs typeface="Arial" charset="0"/>
              </a:rPr>
              <a:t>-Pro-</a:t>
            </a:r>
            <a:r>
              <a:rPr lang="en-US" dirty="0" err="1">
                <a:solidFill>
                  <a:srgbClr val="002060"/>
                </a:solidFill>
                <a:cs typeface="Arial" charset="0"/>
              </a:rPr>
              <a:t>Ser</a:t>
            </a:r>
            <a:endParaRPr lang="en-US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2590800" y="852488"/>
            <a:ext cx="3429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rgbClr val="002060"/>
                </a:solidFill>
              </a:rPr>
              <a:t>C-terminal Domain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General Transcription Factors (GTF)</a:t>
            </a:r>
          </a:p>
        </p:txBody>
      </p:sp>
      <p:pic>
        <p:nvPicPr>
          <p:cNvPr id="16387" name="Picture 7" descr="table 6-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76400"/>
            <a:ext cx="8458200" cy="303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TFIID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TBP plus about 11 associated factors</a:t>
            </a:r>
            <a:r>
              <a:rPr lang="en-US" dirty="0" smtClean="0">
                <a:solidFill>
                  <a:srgbClr val="002060"/>
                </a:solidFill>
                <a:cs typeface="Arial" charset="0"/>
              </a:rPr>
              <a:t>: TAF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TBP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i="1" dirty="0" smtClean="0">
                <a:solidFill>
                  <a:srgbClr val="002060"/>
                </a:solidFill>
              </a:rPr>
              <a:t>TATA-binding protein</a:t>
            </a:r>
          </a:p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Saddle shape</a:t>
            </a:r>
          </a:p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Creates bending of the DNA at the level of the TATA motif</a:t>
            </a:r>
            <a:r>
              <a:rPr lang="en-US" dirty="0" smtClean="0">
                <a:solidFill>
                  <a:srgbClr val="002060"/>
                </a:solidFill>
                <a:cs typeface="Arial" charset="0"/>
              </a:rPr>
              <a:t>.</a:t>
            </a:r>
          </a:p>
          <a:p>
            <a:pPr eaLnBrk="1" hangingPunct="1"/>
            <a:r>
              <a:rPr lang="en-US" dirty="0" smtClean="0">
                <a:solidFill>
                  <a:srgbClr val="002060"/>
                </a:solidFill>
                <a:cs typeface="Arial" charset="0"/>
              </a:rPr>
              <a:t>Facilitates binding of TFIIB  </a:t>
            </a:r>
          </a:p>
          <a:p>
            <a:pPr eaLnBrk="1" hangingPunct="1"/>
            <a:r>
              <a:rPr lang="en-US" dirty="0" smtClean="0">
                <a:solidFill>
                  <a:srgbClr val="002060"/>
                </a:solidFill>
                <a:cs typeface="Arial" charset="0"/>
              </a:rPr>
              <a:t>Could also help prevent nucleosome formation.</a:t>
            </a:r>
          </a:p>
          <a:p>
            <a:pPr eaLnBrk="1" hangingPunct="1"/>
            <a:endParaRPr lang="en-US" dirty="0" smtClean="0">
              <a:solidFill>
                <a:srgbClr val="FFCC00"/>
              </a:solidFill>
            </a:endParaRPr>
          </a:p>
          <a:p>
            <a:pPr eaLnBrk="1" hangingPunct="1"/>
            <a:endParaRPr lang="en-US" dirty="0" smtClean="0">
              <a:solidFill>
                <a:srgbClr val="FFCC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88" b="-6461"/>
          <a:stretch>
            <a:fillRect/>
          </a:stretch>
        </p:blipFill>
        <p:spPr bwMode="auto">
          <a:xfrm>
            <a:off x="381000" y="1447800"/>
            <a:ext cx="37211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5" descr="06_0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225" y="1447800"/>
            <a:ext cx="3432175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 Box 6"/>
          <p:cNvSpPr txBox="1">
            <a:spLocks noChangeArrowheads="1"/>
          </p:cNvSpPr>
          <p:nvPr/>
        </p:nvSpPr>
        <p:spPr bwMode="auto">
          <a:xfrm>
            <a:off x="609600" y="381000"/>
            <a:ext cx="7696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rgbClr val="002060"/>
                </a:solidFill>
              </a:rPr>
              <a:t>Bending of the double helix by</a:t>
            </a:r>
            <a:r>
              <a:rPr lang="en-US" dirty="0">
                <a:solidFill>
                  <a:srgbClr val="002060"/>
                </a:solidFill>
                <a:cs typeface="Arial" charset="0"/>
              </a:rPr>
              <a:t> TBP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1559" b="-38"/>
          <a:stretch>
            <a:fillRect/>
          </a:stretch>
        </p:blipFill>
        <p:spPr bwMode="auto">
          <a:xfrm>
            <a:off x="533400" y="685800"/>
            <a:ext cx="18351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683" b="-739"/>
          <a:stretch>
            <a:fillRect/>
          </a:stretch>
        </p:blipFill>
        <p:spPr bwMode="auto">
          <a:xfrm>
            <a:off x="2971800" y="685800"/>
            <a:ext cx="5867400" cy="476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 Box 6"/>
          <p:cNvSpPr txBox="1">
            <a:spLocks noChangeArrowheads="1"/>
          </p:cNvSpPr>
          <p:nvPr/>
        </p:nvSpPr>
        <p:spPr bwMode="auto">
          <a:xfrm>
            <a:off x="533400" y="5562600"/>
            <a:ext cx="7772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>
                <a:solidFill>
                  <a:srgbClr val="002060"/>
                </a:solidFill>
              </a:rPr>
              <a:t>Analogy between the roles of TAF (</a:t>
            </a:r>
            <a:r>
              <a:rPr lang="en-US" dirty="0" smtClean="0">
                <a:solidFill>
                  <a:srgbClr val="002060"/>
                </a:solidFill>
              </a:rPr>
              <a:t>eukaryotes</a:t>
            </a:r>
            <a:r>
              <a:rPr lang="en-US" dirty="0">
                <a:solidFill>
                  <a:srgbClr val="002060"/>
                </a:solidFill>
              </a:rPr>
              <a:t>) and  sigma subunits (bacteria)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TFIIB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  <a:cs typeface="Arial" charset="0"/>
              </a:rPr>
              <a:t>Single Polypeptide.</a:t>
            </a:r>
          </a:p>
          <a:p>
            <a:pPr eaLnBrk="1" hangingPunct="1"/>
            <a:r>
              <a:rPr lang="en-US" dirty="0" smtClean="0">
                <a:solidFill>
                  <a:srgbClr val="002060"/>
                </a:solidFill>
                <a:cs typeface="Arial" charset="0"/>
              </a:rPr>
              <a:t>Binds DNA. Recognizes the BRE element and orients the transcriptional complex.</a:t>
            </a:r>
          </a:p>
          <a:p>
            <a:pPr eaLnBrk="1" hangingPunct="1"/>
            <a:endParaRPr lang="en-US" dirty="0" smtClean="0">
              <a:solidFill>
                <a:srgbClr val="FFCC00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15" b="-3349"/>
          <a:stretch>
            <a:fillRect/>
          </a:stretch>
        </p:blipFill>
        <p:spPr bwMode="auto">
          <a:xfrm>
            <a:off x="1371600" y="1447800"/>
            <a:ext cx="6400800" cy="428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990600" y="304800"/>
            <a:ext cx="6781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200" dirty="0">
                <a:solidFill>
                  <a:srgbClr val="002060"/>
                </a:solidFill>
              </a:rPr>
              <a:t>Consensus sequences at the basal promoter</a:t>
            </a:r>
            <a:endParaRPr lang="en-US" sz="1800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066800" y="5867400"/>
            <a:ext cx="51816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dirty="0">
                <a:solidFill>
                  <a:srgbClr val="002060"/>
                </a:solidFill>
              </a:rPr>
              <a:t>INR: initiator</a:t>
            </a:r>
          </a:p>
          <a:p>
            <a:pPr eaLnBrk="1" hangingPunct="1">
              <a:spcBef>
                <a:spcPct val="50000"/>
              </a:spcBef>
            </a:pPr>
            <a:r>
              <a:rPr lang="en-US" sz="1800" dirty="0">
                <a:solidFill>
                  <a:srgbClr val="002060"/>
                </a:solidFill>
              </a:rPr>
              <a:t>DPE: </a:t>
            </a:r>
            <a:r>
              <a:rPr lang="en-US" sz="1800" dirty="0" smtClean="0">
                <a:solidFill>
                  <a:srgbClr val="002060"/>
                </a:solidFill>
              </a:rPr>
              <a:t>downstream promoter </a:t>
            </a:r>
            <a:r>
              <a:rPr lang="en-US" sz="1800" dirty="0">
                <a:solidFill>
                  <a:srgbClr val="002060"/>
                </a:solidFill>
              </a:rPr>
              <a:t>element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dirty="0" smtClean="0">
                <a:solidFill>
                  <a:srgbClr val="002060"/>
                </a:solidFill>
              </a:rPr>
              <a:t>Assembly of the Transcription Initiation Complex</a:t>
            </a:r>
            <a:endParaRPr lang="fr-FR" sz="4000" dirty="0" smtClean="0">
              <a:solidFill>
                <a:srgbClr val="002060"/>
              </a:solidFill>
            </a:endParaRPr>
          </a:p>
        </p:txBody>
      </p:sp>
      <p:pic>
        <p:nvPicPr>
          <p:cNvPr id="23555" name="Picture 3" descr="figure 6-16 part 1 of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905000"/>
            <a:ext cx="3651250" cy="340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dirty="0" smtClean="0">
                <a:solidFill>
                  <a:srgbClr val="002060"/>
                </a:solidFill>
              </a:rPr>
              <a:t>Assembly of the Transcription Initiation Complex</a:t>
            </a:r>
            <a:endParaRPr lang="fr-FR" sz="4000" dirty="0" smtClean="0">
              <a:solidFill>
                <a:srgbClr val="002060"/>
              </a:solidFill>
            </a:endParaRPr>
          </a:p>
        </p:txBody>
      </p:sp>
      <p:pic>
        <p:nvPicPr>
          <p:cNvPr id="24579" name="Picture 3" descr="figure 6-16 part 1 of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981200"/>
            <a:ext cx="3651250" cy="340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4" descr="figure 6-16 part 2 o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981200"/>
            <a:ext cx="297656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TFIIH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8-9 subunits</a:t>
            </a:r>
            <a:endParaRPr lang="en-US" dirty="0" smtClean="0">
              <a:solidFill>
                <a:srgbClr val="002060"/>
              </a:solidFill>
              <a:cs typeface="Arial" charset="0"/>
            </a:endParaRPr>
          </a:p>
          <a:p>
            <a:pPr eaLnBrk="1" hangingPunct="1"/>
            <a:r>
              <a:rPr lang="en-US" dirty="0" smtClean="0">
                <a:solidFill>
                  <a:srgbClr val="002060"/>
                </a:solidFill>
                <a:cs typeface="Arial" charset="0"/>
              </a:rPr>
              <a:t>Enzymatic activities</a:t>
            </a:r>
          </a:p>
          <a:p>
            <a:pPr lvl="1" eaLnBrk="1" hangingPunct="1"/>
            <a:r>
              <a:rPr lang="en-US" dirty="0" smtClean="0">
                <a:solidFill>
                  <a:srgbClr val="002060"/>
                </a:solidFill>
                <a:cs typeface="Arial" charset="0"/>
              </a:rPr>
              <a:t>ATP-dependent DNA helicase to open the double helix </a:t>
            </a:r>
          </a:p>
          <a:p>
            <a:pPr lvl="1" eaLnBrk="1" hangingPunct="1"/>
            <a:r>
              <a:rPr lang="en-US" dirty="0" smtClean="0">
                <a:solidFill>
                  <a:srgbClr val="002060"/>
                </a:solidFill>
                <a:cs typeface="Arial" charset="0"/>
              </a:rPr>
              <a:t>Protein kinase activity that phosphorylates the C-terminal domain. This step is crucial for the switch to the elongation phase.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dirty="0" smtClean="0">
                <a:solidFill>
                  <a:srgbClr val="002060"/>
                </a:solidFill>
              </a:rPr>
              <a:t>Assembly of the Transcription Initiation Complex</a:t>
            </a:r>
            <a:endParaRPr lang="fr-FR" sz="4000" dirty="0" smtClean="0">
              <a:solidFill>
                <a:srgbClr val="002060"/>
              </a:solidFill>
            </a:endParaRPr>
          </a:p>
        </p:txBody>
      </p:sp>
      <p:pic>
        <p:nvPicPr>
          <p:cNvPr id="26627" name="Picture 3" descr="figure 6-16 part 2 of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133600"/>
            <a:ext cx="297656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 descr="figure 6-16 part 3 o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133600"/>
            <a:ext cx="3225800" cy="342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5"/>
          <p:cNvSpPr txBox="1">
            <a:spLocks noChangeArrowheads="1"/>
          </p:cNvSpPr>
          <p:nvPr/>
        </p:nvSpPr>
        <p:spPr bwMode="auto">
          <a:xfrm>
            <a:off x="2209800" y="457200"/>
            <a:ext cx="4800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dirty="0">
                <a:solidFill>
                  <a:srgbClr val="002060"/>
                </a:solidFill>
              </a:rPr>
              <a:t>Mediator Complex</a:t>
            </a:r>
            <a:endParaRPr lang="en-US" sz="3600" dirty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27651" name="Picture 6" descr="figure 6-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447800"/>
            <a:ext cx="6477000" cy="467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Macintosh HD:Applications:Microsoft Office 2004:Office:PPT_IB_SupportFiles:Images:40632_Ch30_Fig02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1524000"/>
            <a:ext cx="4189413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Chromatin structure creates problems for transcription.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228600" y="6019800"/>
            <a:ext cx="2362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1800" b="1" dirty="0">
                <a:solidFill>
                  <a:srgbClr val="002060"/>
                </a:solidFill>
              </a:rPr>
              <a:t>B. </a:t>
            </a:r>
            <a:r>
              <a:rPr lang="en-CA" sz="1800" b="1" dirty="0" err="1">
                <a:solidFill>
                  <a:srgbClr val="002060"/>
                </a:solidFill>
              </a:rPr>
              <a:t>Lewin</a:t>
            </a:r>
            <a:r>
              <a:rPr lang="en-CA" sz="1800" b="1" dirty="0">
                <a:solidFill>
                  <a:srgbClr val="002060"/>
                </a:solidFill>
              </a:rPr>
              <a:t>, Genes IX, </a:t>
            </a:r>
            <a:r>
              <a:rPr lang="en-CA" sz="1800" b="1" dirty="0" err="1">
                <a:solidFill>
                  <a:srgbClr val="002060"/>
                </a:solidFill>
              </a:rPr>
              <a:t>chapt</a:t>
            </a:r>
            <a:r>
              <a:rPr lang="en-CA" sz="1800" b="1" dirty="0">
                <a:solidFill>
                  <a:srgbClr val="002060"/>
                </a:solidFill>
              </a:rPr>
              <a:t> 30</a:t>
            </a:r>
            <a:endParaRPr lang="fr-FR" sz="1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Some form of nucleosome displacement is necessary</a:t>
            </a:r>
          </a:p>
        </p:txBody>
      </p:sp>
      <p:pic>
        <p:nvPicPr>
          <p:cNvPr id="29699" name="Picture 3" descr="Macintosh HD:Applications:Microsoft Office 2004:Office:PPT_IB_SupportFiles:Images:40632_Ch30_Fig03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524000"/>
            <a:ext cx="3757613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228600" y="6019800"/>
            <a:ext cx="2362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1800" b="1" dirty="0">
                <a:solidFill>
                  <a:srgbClr val="002060"/>
                </a:solidFill>
              </a:rPr>
              <a:t>B. </a:t>
            </a:r>
            <a:r>
              <a:rPr lang="en-CA" sz="1800" b="1" dirty="0" err="1">
                <a:solidFill>
                  <a:srgbClr val="002060"/>
                </a:solidFill>
              </a:rPr>
              <a:t>Lewin</a:t>
            </a:r>
            <a:r>
              <a:rPr lang="en-CA" sz="1800" b="1" dirty="0">
                <a:solidFill>
                  <a:srgbClr val="002060"/>
                </a:solidFill>
              </a:rPr>
              <a:t>, Genes IX, </a:t>
            </a:r>
            <a:r>
              <a:rPr lang="en-CA" sz="1800" b="1" dirty="0" err="1">
                <a:solidFill>
                  <a:srgbClr val="002060"/>
                </a:solidFill>
              </a:rPr>
              <a:t>chapt</a:t>
            </a:r>
            <a:r>
              <a:rPr lang="en-CA" sz="1800" b="1" dirty="0">
                <a:solidFill>
                  <a:srgbClr val="002060"/>
                </a:solidFill>
              </a:rPr>
              <a:t> 30</a:t>
            </a:r>
            <a:endParaRPr lang="fr-FR" sz="1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Chromatin remodeling</a:t>
            </a:r>
            <a:br>
              <a:rPr lang="en-US" sz="4000" dirty="0" smtClean="0">
                <a:solidFill>
                  <a:srgbClr val="002060"/>
                </a:solidFill>
              </a:rPr>
            </a:br>
            <a:r>
              <a:rPr lang="en-US" sz="3200" dirty="0" smtClean="0">
                <a:solidFill>
                  <a:srgbClr val="002060"/>
                </a:solidFill>
              </a:rPr>
              <a:t>ATP-d</a:t>
            </a:r>
            <a:r>
              <a:rPr lang="en-US" sz="3200" dirty="0" smtClean="0">
                <a:solidFill>
                  <a:srgbClr val="002060"/>
                </a:solidFill>
                <a:cs typeface="Arial" charset="0"/>
              </a:rPr>
              <a:t>e</a:t>
            </a:r>
            <a:r>
              <a:rPr lang="en-US" sz="3200" dirty="0" smtClean="0">
                <a:solidFill>
                  <a:srgbClr val="002060"/>
                </a:solidFill>
              </a:rPr>
              <a:t>pendent remodeling complex</a:t>
            </a:r>
            <a:endParaRPr lang="en-US" sz="4000" dirty="0" smtClean="0">
              <a:solidFill>
                <a:srgbClr val="002060"/>
              </a:solidFill>
            </a:endParaRPr>
          </a:p>
        </p:txBody>
      </p:sp>
      <p:pic>
        <p:nvPicPr>
          <p:cNvPr id="3072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78" b="-760"/>
          <a:stretch>
            <a:fillRect/>
          </a:stretch>
        </p:blipFill>
        <p:spPr bwMode="auto">
          <a:xfrm>
            <a:off x="1828800" y="1473200"/>
            <a:ext cx="5638800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Chromatin Remodeling Complexes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SWI/SNF: modify the path of DNA around the nucleosome and/or cause nucleosome displacement. </a:t>
            </a:r>
          </a:p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ISWI: displace nucleosomes without changing their structure.</a:t>
            </a:r>
          </a:p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SWR: replace H2A-H2B dimers of nucleosomes with H2A.Z-H2B variant dimers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Nucleosome disassembly during elongation</a:t>
            </a:r>
          </a:p>
        </p:txBody>
      </p:sp>
      <p:pic>
        <p:nvPicPr>
          <p:cNvPr id="32771" name="Picture 3" descr="Macintosh HD:Applications:Microsoft Office 2004:Office:PPT_IB_SupportFiles:Images:40632_Ch29_Fig41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600200"/>
            <a:ext cx="2481263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533400" y="6019800"/>
            <a:ext cx="2362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1800" b="1" dirty="0">
                <a:solidFill>
                  <a:srgbClr val="002060"/>
                </a:solidFill>
              </a:rPr>
              <a:t>B. </a:t>
            </a:r>
            <a:r>
              <a:rPr lang="en-CA" sz="1800" b="1" dirty="0" err="1">
                <a:solidFill>
                  <a:srgbClr val="002060"/>
                </a:solidFill>
              </a:rPr>
              <a:t>Lewin</a:t>
            </a:r>
            <a:r>
              <a:rPr lang="en-CA" sz="1800" b="1" dirty="0">
                <a:solidFill>
                  <a:srgbClr val="002060"/>
                </a:solidFill>
              </a:rPr>
              <a:t>, Genes IX, </a:t>
            </a:r>
            <a:r>
              <a:rPr lang="en-CA" sz="1800" b="1" dirty="0" err="1">
                <a:solidFill>
                  <a:srgbClr val="002060"/>
                </a:solidFill>
              </a:rPr>
              <a:t>chapt</a:t>
            </a:r>
            <a:r>
              <a:rPr lang="en-CA" sz="1800" b="1" dirty="0">
                <a:solidFill>
                  <a:srgbClr val="002060"/>
                </a:solidFill>
              </a:rPr>
              <a:t> 29</a:t>
            </a:r>
            <a:endParaRPr lang="fr-FR" sz="1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Transcriptional activators help bring in remodeling complex</a:t>
            </a:r>
          </a:p>
        </p:txBody>
      </p:sp>
      <p:pic>
        <p:nvPicPr>
          <p:cNvPr id="33795" name="Picture 3" descr="Macintosh HD:Applications:Microsoft Office 2004:Office:PPT_IB_SupportFiles:Images:40632_Ch30_Fig06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524000"/>
            <a:ext cx="2741613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228600" y="6019800"/>
            <a:ext cx="2362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1800" b="1" dirty="0">
                <a:solidFill>
                  <a:srgbClr val="002060"/>
                </a:solidFill>
              </a:rPr>
              <a:t>B. </a:t>
            </a:r>
            <a:r>
              <a:rPr lang="en-CA" sz="1800" b="1" dirty="0" err="1">
                <a:solidFill>
                  <a:srgbClr val="002060"/>
                </a:solidFill>
              </a:rPr>
              <a:t>Lewin</a:t>
            </a:r>
            <a:r>
              <a:rPr lang="en-CA" sz="1800" b="1" dirty="0">
                <a:solidFill>
                  <a:srgbClr val="002060"/>
                </a:solidFill>
              </a:rPr>
              <a:t>, Genes IX, </a:t>
            </a:r>
            <a:r>
              <a:rPr lang="en-CA" sz="1800" b="1" dirty="0" err="1">
                <a:solidFill>
                  <a:srgbClr val="002060"/>
                </a:solidFill>
              </a:rPr>
              <a:t>chapt</a:t>
            </a:r>
            <a:r>
              <a:rPr lang="en-CA" sz="1800" b="1" dirty="0">
                <a:solidFill>
                  <a:srgbClr val="002060"/>
                </a:solidFill>
              </a:rPr>
              <a:t> 30</a:t>
            </a:r>
            <a:endParaRPr lang="fr-FR" sz="1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Histone </a:t>
            </a:r>
            <a:r>
              <a:rPr lang="en-US" dirty="0" err="1" smtClean="0">
                <a:solidFill>
                  <a:srgbClr val="002060"/>
                </a:solidFill>
              </a:rPr>
              <a:t>ac</a:t>
            </a:r>
            <a:r>
              <a:rPr lang="en-US" dirty="0" err="1" smtClean="0">
                <a:solidFill>
                  <a:srgbClr val="002060"/>
                </a:solidFill>
                <a:cs typeface="Arial" charset="0"/>
              </a:rPr>
              <a:t>e</a:t>
            </a:r>
            <a:r>
              <a:rPr lang="en-US" dirty="0" err="1" smtClean="0">
                <a:solidFill>
                  <a:srgbClr val="002060"/>
                </a:solidFill>
              </a:rPr>
              <a:t>tyltransf</a:t>
            </a:r>
            <a:r>
              <a:rPr lang="en-US" dirty="0" err="1" smtClean="0">
                <a:solidFill>
                  <a:srgbClr val="002060"/>
                </a:solidFill>
                <a:cs typeface="Arial" charset="0"/>
              </a:rPr>
              <a:t>e</a:t>
            </a:r>
            <a:r>
              <a:rPr lang="en-US" dirty="0" err="1" smtClean="0">
                <a:solidFill>
                  <a:srgbClr val="002060"/>
                </a:solidFill>
              </a:rPr>
              <a:t>rases</a:t>
            </a:r>
            <a:endParaRPr lang="en-US" dirty="0" smtClean="0">
              <a:solidFill>
                <a:srgbClr val="002060"/>
              </a:solidFill>
            </a:endParaRPr>
          </a:p>
        </p:txBody>
      </p:sp>
      <p:sp>
        <p:nvSpPr>
          <p:cNvPr id="34819" name="Text Box 6"/>
          <p:cNvSpPr txBox="1">
            <a:spLocks noChangeArrowheads="1"/>
          </p:cNvSpPr>
          <p:nvPr/>
        </p:nvSpPr>
        <p:spPr bwMode="auto">
          <a:xfrm>
            <a:off x="914400" y="1676400"/>
            <a:ext cx="7467600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rabicParenR"/>
            </a:pPr>
            <a:r>
              <a:rPr lang="en-CA" dirty="0">
                <a:solidFill>
                  <a:srgbClr val="002060"/>
                </a:solidFill>
              </a:rPr>
              <a:t>Acetylate histone tails using acetyl-coA as substrate.</a:t>
            </a:r>
          </a:p>
          <a:p>
            <a:pPr eaLnBrk="1" hangingPunct="1">
              <a:spcBef>
                <a:spcPct val="50000"/>
              </a:spcBef>
              <a:buFontTx/>
              <a:buAutoNum type="arabicParenR"/>
            </a:pPr>
            <a:r>
              <a:rPr lang="en-CA" dirty="0">
                <a:solidFill>
                  <a:srgbClr val="002060"/>
                </a:solidFill>
              </a:rPr>
              <a:t> Create a histone code that helps bring in general transcription factors.</a:t>
            </a:r>
            <a:endParaRPr lang="fr-FR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Sequence of events at a specific promoter</a:t>
            </a:r>
          </a:p>
        </p:txBody>
      </p:sp>
      <p:pic>
        <p:nvPicPr>
          <p:cNvPr id="35843" name="Picture 7" descr="figure 7-47 part 1 of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05000"/>
            <a:ext cx="3900488" cy="44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8" descr="figure 7-47 part 2 of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905000"/>
            <a:ext cx="3328988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Sequence of events at a specific promoter</a:t>
            </a:r>
          </a:p>
        </p:txBody>
      </p:sp>
      <p:pic>
        <p:nvPicPr>
          <p:cNvPr id="36867" name="Picture 5" descr="figure 7-47 part 3 of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905000"/>
            <a:ext cx="3621088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6" descr="figure 7-47 part 4 of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905000"/>
            <a:ext cx="3021013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454" b="-1546"/>
          <a:stretch>
            <a:fillRect/>
          </a:stretch>
        </p:blipFill>
        <p:spPr bwMode="auto">
          <a:xfrm>
            <a:off x="2590800" y="0"/>
            <a:ext cx="45910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ctangle 4"/>
          <p:cNvSpPr>
            <a:spLocks noChangeArrowheads="1"/>
          </p:cNvSpPr>
          <p:nvPr/>
        </p:nvSpPr>
        <p:spPr bwMode="auto">
          <a:xfrm>
            <a:off x="2590800" y="0"/>
            <a:ext cx="4495800" cy="2590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8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>
                <a:solidFill>
                  <a:srgbClr val="002060"/>
                </a:solidFill>
              </a:rPr>
              <a:t>Bromodomain</a:t>
            </a:r>
            <a:r>
              <a:rPr lang="en-US" dirty="0" smtClean="0">
                <a:solidFill>
                  <a:srgbClr val="002060"/>
                </a:solidFill>
              </a:rPr>
              <a:t> on TFIID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994</TotalTime>
  <Words>1832</Words>
  <Application>Microsoft Office PowerPoint</Application>
  <PresentationFormat>On-screen Show (4:3)</PresentationFormat>
  <Paragraphs>141</Paragraphs>
  <Slides>32</Slides>
  <Notes>32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Default Design</vt:lpstr>
      <vt:lpstr>Transcription in Eukaryotes I</vt:lpstr>
      <vt:lpstr>The various types of RNA</vt:lpstr>
      <vt:lpstr>PowerPoint Presentation</vt:lpstr>
      <vt:lpstr>PowerPoint Presentation</vt:lpstr>
      <vt:lpstr>PowerPoint Presentation</vt:lpstr>
      <vt:lpstr>PowerPoint Presentation</vt:lpstr>
      <vt:lpstr>RNA polymerase II-associated transcriptional machinery in eukaryotes.</vt:lpstr>
      <vt:lpstr>RNA polymerase II-associated transcriptional machinery  </vt:lpstr>
      <vt:lpstr>RNA polymerase</vt:lpstr>
      <vt:lpstr>PowerPoint Presentation</vt:lpstr>
      <vt:lpstr>General Transcription Factors (GTF)</vt:lpstr>
      <vt:lpstr>TFIID</vt:lpstr>
      <vt:lpstr>TBP</vt:lpstr>
      <vt:lpstr>PowerPoint Presentation</vt:lpstr>
      <vt:lpstr>PowerPoint Presentation</vt:lpstr>
      <vt:lpstr>TFIIB</vt:lpstr>
      <vt:lpstr>PowerPoint Presentation</vt:lpstr>
      <vt:lpstr>Assembly of the Transcription Initiation Complex</vt:lpstr>
      <vt:lpstr>Assembly of the Transcription Initiation Complex</vt:lpstr>
      <vt:lpstr>TFIIH</vt:lpstr>
      <vt:lpstr>Assembly of the Transcription Initiation Complex</vt:lpstr>
      <vt:lpstr>PowerPoint Presentation</vt:lpstr>
      <vt:lpstr>Chromatin structure creates problems for transcription.</vt:lpstr>
      <vt:lpstr>Some form of nucleosome displacement is necessary</vt:lpstr>
      <vt:lpstr>Chromatin remodeling ATP-dependent remodeling complex</vt:lpstr>
      <vt:lpstr>Chromatin Remodeling Complexes</vt:lpstr>
      <vt:lpstr>Nucleosome disassembly during elongation</vt:lpstr>
      <vt:lpstr>Transcriptional activators help bring in remodeling complex</vt:lpstr>
      <vt:lpstr>Histone acetyltransferases</vt:lpstr>
      <vt:lpstr>Sequence of events at a specific promoter</vt:lpstr>
      <vt:lpstr>Sequence of events at a specific promoter</vt:lpstr>
      <vt:lpstr>Bromodomain on TFIID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M. Ekker</dc:creator>
  <cp:lastModifiedBy>Owner</cp:lastModifiedBy>
  <cp:revision>57</cp:revision>
  <dcterms:created xsi:type="dcterms:W3CDTF">2004-09-18T20:09:06Z</dcterms:created>
  <dcterms:modified xsi:type="dcterms:W3CDTF">2013-10-27T22:16:39Z</dcterms:modified>
</cp:coreProperties>
</file>