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embeddings/oleObject1.bin" ContentType="application/vnd.openxmlformats-officedocument.oleObject"/>
  <Override PartName="/ppt/notesSlides/notesSlide3.xml" ContentType="application/vnd.openxmlformats-officedocument.presentationml.notesSlide+xml"/>
  <Override PartName="/ppt/embeddings/oleObject2.bin" ContentType="application/vnd.openxmlformats-officedocument.oleObject"/>
  <Override PartName="/ppt/notesSlides/notesSlide4.xml" ContentType="application/vnd.openxmlformats-officedocument.presentationml.notesSlide+xml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embeddings/oleObject9.bin" ContentType="application/vnd.openxmlformats-officedocument.oleObject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notesSlides/notesSlide14.xml" ContentType="application/vnd.openxmlformats-officedocument.presentationml.notesSlide+xml"/>
  <Override PartName="/ppt/embeddings/oleObject12.bin" ContentType="application/vnd.openxmlformats-officedocument.oleObject"/>
  <Override PartName="/ppt/embeddings/oleObject13.bin" ContentType="application/vnd.openxmlformats-officedocument.oleObject"/>
  <Override PartName="/ppt/embeddings/oleObject14.bin" ContentType="application/vnd.openxmlformats-officedocument.oleObject"/>
  <Override PartName="/ppt/embeddings/oleObject15.bin" ContentType="application/vnd.openxmlformats-officedocument.oleObject"/>
  <Override PartName="/ppt/embeddings/oleObject16.bin" ContentType="application/vnd.openxmlformats-officedocument.oleObject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embeddings/oleObject17.bin" ContentType="application/vnd.openxmlformats-officedocument.oleObject"/>
  <Override PartName="/ppt/notesSlides/notesSlide17.xml" ContentType="application/vnd.openxmlformats-officedocument.presentationml.notesSlide+xml"/>
  <Override PartName="/ppt/embeddings/oleObject18.bin" ContentType="application/vnd.openxmlformats-officedocument.oleObject"/>
  <Override PartName="/ppt/notesSlides/notesSlide18.xml" ContentType="application/vnd.openxmlformats-officedocument.presentationml.notesSlide+xml"/>
  <Override PartName="/ppt/embeddings/oleObject19.bin" ContentType="application/vnd.openxmlformats-officedocument.oleObject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embeddings/oleObject20.bin" ContentType="application/vnd.openxmlformats-officedocument.oleObject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embeddings/oleObject21.bin" ContentType="application/vnd.openxmlformats-officedocument.oleObject"/>
  <Override PartName="/ppt/notesSlides/notesSlide25.xml" ContentType="application/vnd.openxmlformats-officedocument.presentationml.notesSlide+xml"/>
  <Override PartName="/ppt/embeddings/oleObject22.bin" ContentType="application/vnd.openxmlformats-officedocument.oleObject"/>
  <Override PartName="/ppt/embeddings/oleObject23.bin" ContentType="application/vnd.openxmlformats-officedocument.oleObject"/>
  <Override PartName="/ppt/notesSlides/notesSlide26.xml" ContentType="application/vnd.openxmlformats-officedocument.presentationml.notesSlide+xml"/>
  <Override PartName="/ppt/embeddings/oleObject24.bin" ContentType="application/vnd.openxmlformats-officedocument.oleObject"/>
  <Override PartName="/ppt/embeddings/oleObject25.bin" ContentType="application/vnd.openxmlformats-officedocument.oleObject"/>
  <Override PartName="/ppt/embeddings/oleObject26.bin" ContentType="application/vnd.openxmlformats-officedocument.oleObject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embeddings/oleObject27.bin" ContentType="application/vnd.openxmlformats-officedocument.oleObject"/>
  <Override PartName="/ppt/embeddings/oleObject28.bin" ContentType="application/vnd.openxmlformats-officedocument.oleObject"/>
  <Override PartName="/ppt/embeddings/oleObject29.bin" ContentType="application/vnd.openxmlformats-officedocument.oleObject"/>
  <Override PartName="/ppt/embeddings/oleObject30.bin" ContentType="application/vnd.openxmlformats-officedocument.oleObject"/>
  <Override PartName="/ppt/embeddings/oleObject31.bin" ContentType="application/vnd.openxmlformats-officedocument.oleObject"/>
  <Override PartName="/ppt/embeddings/oleObject32.bin" ContentType="application/vnd.openxmlformats-officedocument.oleObject"/>
  <Override PartName="/ppt/embeddings/oleObject33.bin" ContentType="application/vnd.openxmlformats-officedocument.oleObject"/>
  <Override PartName="/ppt/embeddings/oleObject34.bin" ContentType="application/vnd.openxmlformats-officedocument.oleObject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embeddings/oleObject35.bin" ContentType="application/vnd.openxmlformats-officedocument.oleObject"/>
  <Override PartName="/ppt/embeddings/oleObject36.bin" ContentType="application/vnd.openxmlformats-officedocument.oleObject"/>
  <Override PartName="/ppt/embeddings/oleObject37.bin" ContentType="application/vnd.openxmlformats-officedocument.oleObject"/>
  <Override PartName="/ppt/embeddings/oleObject38.bin" ContentType="application/vnd.openxmlformats-officedocument.oleObject"/>
  <Override PartName="/ppt/notesSlides/notesSlide33.xml" ContentType="application/vnd.openxmlformats-officedocument.presentationml.notesSlide+xml"/>
  <Override PartName="/ppt/embeddings/oleObject39.bin" ContentType="application/vnd.openxmlformats-officedocument.oleObject"/>
  <Override PartName="/ppt/embeddings/oleObject40.bin" ContentType="application/vnd.openxmlformats-officedocument.oleObject"/>
  <Override PartName="/ppt/embeddings/oleObject41.bin" ContentType="application/vnd.openxmlformats-officedocument.oleObject"/>
  <Override PartName="/ppt/embeddings/oleObject42.bin" ContentType="application/vnd.openxmlformats-officedocument.oleObject"/>
  <Override PartName="/ppt/notesSlides/notesSlide34.xml" ContentType="application/vnd.openxmlformats-officedocument.presentationml.notesSlide+xml"/>
  <Override PartName="/ppt/embeddings/oleObject43.bin" ContentType="application/vnd.openxmlformats-officedocument.oleObject"/>
  <Override PartName="/ppt/embeddings/oleObject44.bin" ContentType="application/vnd.openxmlformats-officedocument.oleObject"/>
  <Override PartName="/ppt/embeddings/oleObject45.bin" ContentType="application/vnd.openxmlformats-officedocument.oleObject"/>
  <Override PartName="/ppt/embeddings/oleObject46.bin" ContentType="application/vnd.openxmlformats-officedocument.oleObject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38.xml" ContentType="application/vnd.openxmlformats-officedocument.presentationml.notesSlide+xml"/>
  <Override PartName="/ppt/tags/tag3.xml" ContentType="application/vnd.openxmlformats-officedocument.presentationml.tags+xml"/>
  <Override PartName="/ppt/notesSlides/notesSlide39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embeddings/oleObject47.bin" ContentType="application/vnd.openxmlformats-officedocument.oleObject"/>
  <Override PartName="/ppt/embeddings/oleObject48.bin" ContentType="application/vnd.openxmlformats-officedocument.oleObject"/>
  <Override PartName="/ppt/tags/tag6.xml" ContentType="application/vnd.openxmlformats-officedocument.presentationml.tags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tags/tag7.xml" ContentType="application/vnd.openxmlformats-officedocument.presentationml.tags+xml"/>
  <Override PartName="/ppt/notesSlides/notesSlide46.xml" ContentType="application/vnd.openxmlformats-officedocument.presentationml.notesSlide+xml"/>
  <Override PartName="/ppt/tags/tag8.xml" ContentType="application/vnd.openxmlformats-officedocument.presentationml.tags+xml"/>
  <Override PartName="/ppt/notesSlides/notesSlide47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48.xml" ContentType="application/vnd.openxmlformats-officedocument.presentationml.notesSlide+xml"/>
  <Override PartName="/ppt/tags/tag12.xml" ContentType="application/vnd.openxmlformats-officedocument.presentationml.tags+xml"/>
  <Override PartName="/ppt/notesSlides/notesSlide49.xml" ContentType="application/vnd.openxmlformats-officedocument.presentationml.notesSlide+xml"/>
  <Override PartName="/ppt/tags/tag13.xml" ContentType="application/vnd.openxmlformats-officedocument.presentationml.tags+xml"/>
  <Override PartName="/ppt/notesSlides/notesSlide50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51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52.xml" ContentType="application/vnd.openxmlformats-officedocument.presentationml.notesSlide+xml"/>
  <Override PartName="/ppt/tags/tag19.xml" ContentType="application/vnd.openxmlformats-officedocument.presentationml.tags+xml"/>
  <Override PartName="/ppt/notesSlides/notesSlide53.xml" ContentType="application/vnd.openxmlformats-officedocument.presentationml.notesSlide+xml"/>
  <Override PartName="/ppt/embeddings/oleObject49.bin" ContentType="application/vnd.openxmlformats-officedocument.oleObject"/>
  <Override PartName="/ppt/tags/tag20.xml" ContentType="application/vnd.openxmlformats-officedocument.presentationml.tags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embeddings/oleObject50.bin" ContentType="application/vnd.openxmlformats-officedocument.oleObject"/>
  <Override PartName="/ppt/embeddings/oleObject51.bin" ContentType="application/vnd.openxmlformats-officedocument.oleObject"/>
  <Override PartName="/ppt/embeddings/oleObject52.bin" ContentType="application/vnd.openxmlformats-officedocument.oleObject"/>
  <Override PartName="/ppt/embeddings/oleObject53.bin" ContentType="application/vnd.openxmlformats-officedocument.oleObject"/>
  <Override PartName="/ppt/embeddings/oleObject54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57" r:id="rId1"/>
  </p:sldMasterIdLst>
  <p:notesMasterIdLst>
    <p:notesMasterId r:id="rId95"/>
  </p:notesMasterIdLst>
  <p:handoutMasterIdLst>
    <p:handoutMasterId r:id="rId96"/>
  </p:handoutMasterIdLst>
  <p:sldIdLst>
    <p:sldId id="256" r:id="rId2"/>
    <p:sldId id="397" r:id="rId3"/>
    <p:sldId id="419" r:id="rId4"/>
    <p:sldId id="399" r:id="rId5"/>
    <p:sldId id="420" r:id="rId6"/>
    <p:sldId id="401" r:id="rId7"/>
    <p:sldId id="279" r:id="rId8"/>
    <p:sldId id="404" r:id="rId9"/>
    <p:sldId id="405" r:id="rId10"/>
    <p:sldId id="403" r:id="rId11"/>
    <p:sldId id="389" r:id="rId12"/>
    <p:sldId id="276" r:id="rId13"/>
    <p:sldId id="268" r:id="rId14"/>
    <p:sldId id="269" r:id="rId15"/>
    <p:sldId id="406" r:id="rId16"/>
    <p:sldId id="291" r:id="rId17"/>
    <p:sldId id="297" r:id="rId18"/>
    <p:sldId id="309" r:id="rId19"/>
    <p:sldId id="319" r:id="rId20"/>
    <p:sldId id="290" r:id="rId21"/>
    <p:sldId id="331" r:id="rId22"/>
    <p:sldId id="332" r:id="rId23"/>
    <p:sldId id="504" r:id="rId24"/>
    <p:sldId id="339" r:id="rId25"/>
    <p:sldId id="344" r:id="rId26"/>
    <p:sldId id="502" r:id="rId27"/>
    <p:sldId id="430" r:id="rId28"/>
    <p:sldId id="431" r:id="rId29"/>
    <p:sldId id="349" r:id="rId30"/>
    <p:sldId id="364" r:id="rId31"/>
    <p:sldId id="409" r:id="rId32"/>
    <p:sldId id="410" r:id="rId33"/>
    <p:sldId id="411" r:id="rId34"/>
    <p:sldId id="421" r:id="rId35"/>
    <p:sldId id="422" r:id="rId36"/>
    <p:sldId id="414" r:id="rId37"/>
    <p:sldId id="415" r:id="rId38"/>
    <p:sldId id="376" r:id="rId39"/>
    <p:sldId id="417" r:id="rId40"/>
    <p:sldId id="418" r:id="rId41"/>
    <p:sldId id="383" r:id="rId42"/>
    <p:sldId id="384" r:id="rId43"/>
    <p:sldId id="432" r:id="rId44"/>
    <p:sldId id="433" r:id="rId45"/>
    <p:sldId id="434" r:id="rId46"/>
    <p:sldId id="435" r:id="rId47"/>
    <p:sldId id="437" r:id="rId48"/>
    <p:sldId id="438" r:id="rId49"/>
    <p:sldId id="439" r:id="rId50"/>
    <p:sldId id="440" r:id="rId51"/>
    <p:sldId id="441" r:id="rId52"/>
    <p:sldId id="442" r:id="rId53"/>
    <p:sldId id="386" r:id="rId54"/>
    <p:sldId id="426" r:id="rId55"/>
    <p:sldId id="427" r:id="rId56"/>
    <p:sldId id="424" r:id="rId57"/>
    <p:sldId id="425" r:id="rId58"/>
    <p:sldId id="428" r:id="rId59"/>
    <p:sldId id="436" r:id="rId60"/>
    <p:sldId id="464" r:id="rId61"/>
    <p:sldId id="465" r:id="rId62"/>
    <p:sldId id="466" r:id="rId63"/>
    <p:sldId id="467" r:id="rId64"/>
    <p:sldId id="486" r:id="rId65"/>
    <p:sldId id="487" r:id="rId66"/>
    <p:sldId id="488" r:id="rId67"/>
    <p:sldId id="489" r:id="rId68"/>
    <p:sldId id="490" r:id="rId69"/>
    <p:sldId id="468" r:id="rId70"/>
    <p:sldId id="469" r:id="rId71"/>
    <p:sldId id="470" r:id="rId72"/>
    <p:sldId id="471" r:id="rId73"/>
    <p:sldId id="472" r:id="rId74"/>
    <p:sldId id="473" r:id="rId75"/>
    <p:sldId id="474" r:id="rId76"/>
    <p:sldId id="476" r:id="rId77"/>
    <p:sldId id="477" r:id="rId78"/>
    <p:sldId id="478" r:id="rId79"/>
    <p:sldId id="479" r:id="rId80"/>
    <p:sldId id="480" r:id="rId81"/>
    <p:sldId id="481" r:id="rId82"/>
    <p:sldId id="482" r:id="rId83"/>
    <p:sldId id="483" r:id="rId84"/>
    <p:sldId id="484" r:id="rId85"/>
    <p:sldId id="485" r:id="rId86"/>
    <p:sldId id="491" r:id="rId87"/>
    <p:sldId id="492" r:id="rId88"/>
    <p:sldId id="493" r:id="rId89"/>
    <p:sldId id="494" r:id="rId90"/>
    <p:sldId id="496" r:id="rId91"/>
    <p:sldId id="499" r:id="rId92"/>
    <p:sldId id="497" r:id="rId93"/>
    <p:sldId id="503" r:id="rId94"/>
  </p:sldIdLst>
  <p:sldSz cx="9144000" cy="6858000" type="screen4x3"/>
  <p:notesSz cx="6858000" cy="9144000"/>
  <p:defaultTextStyle>
    <a:defPPr>
      <a:defRPr lang="fr-CA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A2C1FE"/>
    <a:srgbClr val="00279F"/>
    <a:srgbClr val="EAEC5E"/>
    <a:srgbClr val="B366B3"/>
    <a:srgbClr val="FDA4B5"/>
    <a:srgbClr val="AE5BAE"/>
    <a:srgbClr val="E5FFFF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039" autoAdjust="0"/>
    <p:restoredTop sz="78884" autoAdjust="0"/>
  </p:normalViewPr>
  <p:slideViewPr>
    <p:cSldViewPr>
      <p:cViewPr>
        <p:scale>
          <a:sx n="72" d="100"/>
          <a:sy n="72" d="100"/>
        </p:scale>
        <p:origin x="-1552" y="-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0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slide" Target="slides/slide75.xml"/><Relationship Id="rId77" Type="http://schemas.openxmlformats.org/officeDocument/2006/relationships/slide" Target="slides/slide76.xml"/><Relationship Id="rId78" Type="http://schemas.openxmlformats.org/officeDocument/2006/relationships/slide" Target="slides/slide77.xml"/><Relationship Id="rId79" Type="http://schemas.openxmlformats.org/officeDocument/2006/relationships/slide" Target="slides/slide78.xml"/><Relationship Id="rId90" Type="http://schemas.openxmlformats.org/officeDocument/2006/relationships/slide" Target="slides/slide89.xml"/><Relationship Id="rId91" Type="http://schemas.openxmlformats.org/officeDocument/2006/relationships/slide" Target="slides/slide90.xml"/><Relationship Id="rId92" Type="http://schemas.openxmlformats.org/officeDocument/2006/relationships/slide" Target="slides/slide91.xml"/><Relationship Id="rId93" Type="http://schemas.openxmlformats.org/officeDocument/2006/relationships/slide" Target="slides/slide92.xml"/><Relationship Id="rId94" Type="http://schemas.openxmlformats.org/officeDocument/2006/relationships/slide" Target="slides/slide93.xml"/><Relationship Id="rId95" Type="http://schemas.openxmlformats.org/officeDocument/2006/relationships/notesMaster" Target="notesMasters/notesMaster1.xml"/><Relationship Id="rId96" Type="http://schemas.openxmlformats.org/officeDocument/2006/relationships/handoutMaster" Target="handoutMasters/handoutMaster1.xml"/><Relationship Id="rId97" Type="http://schemas.openxmlformats.org/officeDocument/2006/relationships/printerSettings" Target="printerSettings/printerSettings1.bin"/><Relationship Id="rId98" Type="http://schemas.openxmlformats.org/officeDocument/2006/relationships/presProps" Target="presProps.xml"/><Relationship Id="rId99" Type="http://schemas.openxmlformats.org/officeDocument/2006/relationships/viewProps" Target="viewProp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100" Type="http://schemas.openxmlformats.org/officeDocument/2006/relationships/theme" Target="theme/theme1.xml"/><Relationship Id="rId80" Type="http://schemas.openxmlformats.org/officeDocument/2006/relationships/slide" Target="slides/slide79.xml"/><Relationship Id="rId81" Type="http://schemas.openxmlformats.org/officeDocument/2006/relationships/slide" Target="slides/slide80.xml"/><Relationship Id="rId82" Type="http://schemas.openxmlformats.org/officeDocument/2006/relationships/slide" Target="slides/slide81.xml"/><Relationship Id="rId83" Type="http://schemas.openxmlformats.org/officeDocument/2006/relationships/slide" Target="slides/slide82.xml"/><Relationship Id="rId84" Type="http://schemas.openxmlformats.org/officeDocument/2006/relationships/slide" Target="slides/slide83.xml"/><Relationship Id="rId85" Type="http://schemas.openxmlformats.org/officeDocument/2006/relationships/slide" Target="slides/slide84.xml"/><Relationship Id="rId86" Type="http://schemas.openxmlformats.org/officeDocument/2006/relationships/slide" Target="slides/slide85.xml"/><Relationship Id="rId87" Type="http://schemas.openxmlformats.org/officeDocument/2006/relationships/slide" Target="slides/slide86.xml"/><Relationship Id="rId88" Type="http://schemas.openxmlformats.org/officeDocument/2006/relationships/slide" Target="slides/slide87.xml"/><Relationship Id="rId89" Type="http://schemas.openxmlformats.org/officeDocument/2006/relationships/slide" Target="slides/slide8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4" Type="http://schemas.openxmlformats.org/officeDocument/2006/relationships/image" Target="../media/image6.wmf"/><Relationship Id="rId1" Type="http://schemas.openxmlformats.org/officeDocument/2006/relationships/image" Target="../media/image3.wmf"/><Relationship Id="rId2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Relationship Id="rId2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Relationship Id="rId2" Type="http://schemas.openxmlformats.org/officeDocument/2006/relationships/image" Target="../media/image15.emf"/><Relationship Id="rId3" Type="http://schemas.openxmlformats.org/officeDocument/2006/relationships/image" Target="../media/image16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4" Type="http://schemas.openxmlformats.org/officeDocument/2006/relationships/image" Target="../media/image20.wmf"/><Relationship Id="rId5" Type="http://schemas.openxmlformats.org/officeDocument/2006/relationships/image" Target="../media/image21.wmf"/><Relationship Id="rId1" Type="http://schemas.openxmlformats.org/officeDocument/2006/relationships/image" Target="../media/image17.wmf"/><Relationship Id="rId2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Relationship Id="rId2" Type="http://schemas.openxmlformats.org/officeDocument/2006/relationships/image" Target="../media/image29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Relationship Id="rId2" Type="http://schemas.openxmlformats.org/officeDocument/2006/relationships/image" Target="../media/image31.wmf"/><Relationship Id="rId3" Type="http://schemas.openxmlformats.org/officeDocument/2006/relationships/image" Target="../media/image32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Relationship Id="rId2" Type="http://schemas.openxmlformats.org/officeDocument/2006/relationships/image" Target="../media/image43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Relationship Id="rId2" Type="http://schemas.openxmlformats.org/officeDocument/2006/relationships/image" Target="../media/image45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wmf"/><Relationship Id="rId4" Type="http://schemas.openxmlformats.org/officeDocument/2006/relationships/image" Target="../media/image63.wmf"/><Relationship Id="rId1" Type="http://schemas.openxmlformats.org/officeDocument/2006/relationships/image" Target="../media/image60.wmf"/><Relationship Id="rId2" Type="http://schemas.openxmlformats.org/officeDocument/2006/relationships/image" Target="../media/image61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6.wmf"/><Relationship Id="rId4" Type="http://schemas.openxmlformats.org/officeDocument/2006/relationships/image" Target="../media/image67.wmf"/><Relationship Id="rId1" Type="http://schemas.openxmlformats.org/officeDocument/2006/relationships/image" Target="../media/image64.wmf"/><Relationship Id="rId2" Type="http://schemas.openxmlformats.org/officeDocument/2006/relationships/image" Target="../media/image65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6.wmf"/><Relationship Id="rId4" Type="http://schemas.openxmlformats.org/officeDocument/2006/relationships/image" Target="../media/image67.wmf"/><Relationship Id="rId1" Type="http://schemas.openxmlformats.org/officeDocument/2006/relationships/image" Target="NULL"/><Relationship Id="rId2" Type="http://schemas.openxmlformats.org/officeDocument/2006/relationships/image" Target="../media/image65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2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4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8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1.emf"/><Relationship Id="rId2" Type="http://schemas.openxmlformats.org/officeDocument/2006/relationships/image" Target="../media/image92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1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6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469900" y="850900"/>
            <a:ext cx="2794000" cy="21082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469900" y="3517900"/>
            <a:ext cx="2794000" cy="21082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18788" name="Rectangle 4"/>
          <p:cNvSpPr>
            <a:spLocks noChangeArrowheads="1"/>
          </p:cNvSpPr>
          <p:nvPr/>
        </p:nvSpPr>
        <p:spPr bwMode="auto">
          <a:xfrm>
            <a:off x="469900" y="6184900"/>
            <a:ext cx="2794000" cy="21082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18789" name="Line 5"/>
          <p:cNvSpPr>
            <a:spLocks noChangeShapeType="1"/>
          </p:cNvSpPr>
          <p:nvPr/>
        </p:nvSpPr>
        <p:spPr bwMode="auto">
          <a:xfrm>
            <a:off x="3657600" y="11430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790" name="Line 6"/>
          <p:cNvSpPr>
            <a:spLocks noChangeShapeType="1"/>
          </p:cNvSpPr>
          <p:nvPr/>
        </p:nvSpPr>
        <p:spPr bwMode="auto">
          <a:xfrm>
            <a:off x="3657600" y="14478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791" name="Line 7"/>
          <p:cNvSpPr>
            <a:spLocks noChangeShapeType="1"/>
          </p:cNvSpPr>
          <p:nvPr/>
        </p:nvSpPr>
        <p:spPr bwMode="auto">
          <a:xfrm>
            <a:off x="3657600" y="20574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792" name="Line 8"/>
          <p:cNvSpPr>
            <a:spLocks noChangeShapeType="1"/>
          </p:cNvSpPr>
          <p:nvPr/>
        </p:nvSpPr>
        <p:spPr bwMode="auto">
          <a:xfrm>
            <a:off x="3657600" y="23622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793" name="Line 9"/>
          <p:cNvSpPr>
            <a:spLocks noChangeShapeType="1"/>
          </p:cNvSpPr>
          <p:nvPr/>
        </p:nvSpPr>
        <p:spPr bwMode="auto">
          <a:xfrm>
            <a:off x="3657600" y="26670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794" name="Line 10"/>
          <p:cNvSpPr>
            <a:spLocks noChangeShapeType="1"/>
          </p:cNvSpPr>
          <p:nvPr/>
        </p:nvSpPr>
        <p:spPr bwMode="auto">
          <a:xfrm>
            <a:off x="3657600" y="29718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795" name="Line 11"/>
          <p:cNvSpPr>
            <a:spLocks noChangeShapeType="1"/>
          </p:cNvSpPr>
          <p:nvPr/>
        </p:nvSpPr>
        <p:spPr bwMode="auto">
          <a:xfrm>
            <a:off x="3657600" y="17526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796" name="Line 12"/>
          <p:cNvSpPr>
            <a:spLocks noChangeShapeType="1"/>
          </p:cNvSpPr>
          <p:nvPr/>
        </p:nvSpPr>
        <p:spPr bwMode="auto">
          <a:xfrm>
            <a:off x="3657600" y="8382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797" name="Line 13"/>
          <p:cNvSpPr>
            <a:spLocks noChangeShapeType="1"/>
          </p:cNvSpPr>
          <p:nvPr/>
        </p:nvSpPr>
        <p:spPr bwMode="auto">
          <a:xfrm>
            <a:off x="3657600" y="38100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798" name="Line 14"/>
          <p:cNvSpPr>
            <a:spLocks noChangeShapeType="1"/>
          </p:cNvSpPr>
          <p:nvPr/>
        </p:nvSpPr>
        <p:spPr bwMode="auto">
          <a:xfrm>
            <a:off x="3657600" y="41148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799" name="Line 15"/>
          <p:cNvSpPr>
            <a:spLocks noChangeShapeType="1"/>
          </p:cNvSpPr>
          <p:nvPr/>
        </p:nvSpPr>
        <p:spPr bwMode="auto">
          <a:xfrm>
            <a:off x="3657600" y="47244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800" name="Line 16"/>
          <p:cNvSpPr>
            <a:spLocks noChangeShapeType="1"/>
          </p:cNvSpPr>
          <p:nvPr/>
        </p:nvSpPr>
        <p:spPr bwMode="auto">
          <a:xfrm>
            <a:off x="3657600" y="50292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801" name="Line 17"/>
          <p:cNvSpPr>
            <a:spLocks noChangeShapeType="1"/>
          </p:cNvSpPr>
          <p:nvPr/>
        </p:nvSpPr>
        <p:spPr bwMode="auto">
          <a:xfrm>
            <a:off x="3657600" y="53340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802" name="Line 18"/>
          <p:cNvSpPr>
            <a:spLocks noChangeShapeType="1"/>
          </p:cNvSpPr>
          <p:nvPr/>
        </p:nvSpPr>
        <p:spPr bwMode="auto">
          <a:xfrm>
            <a:off x="3657600" y="56388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803" name="Line 19"/>
          <p:cNvSpPr>
            <a:spLocks noChangeShapeType="1"/>
          </p:cNvSpPr>
          <p:nvPr/>
        </p:nvSpPr>
        <p:spPr bwMode="auto">
          <a:xfrm>
            <a:off x="3657600" y="44196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804" name="Line 20"/>
          <p:cNvSpPr>
            <a:spLocks noChangeShapeType="1"/>
          </p:cNvSpPr>
          <p:nvPr/>
        </p:nvSpPr>
        <p:spPr bwMode="auto">
          <a:xfrm>
            <a:off x="3657600" y="35052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805" name="Line 21"/>
          <p:cNvSpPr>
            <a:spLocks noChangeShapeType="1"/>
          </p:cNvSpPr>
          <p:nvPr/>
        </p:nvSpPr>
        <p:spPr bwMode="auto">
          <a:xfrm>
            <a:off x="3657600" y="64770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806" name="Line 22"/>
          <p:cNvSpPr>
            <a:spLocks noChangeShapeType="1"/>
          </p:cNvSpPr>
          <p:nvPr/>
        </p:nvSpPr>
        <p:spPr bwMode="auto">
          <a:xfrm>
            <a:off x="3657600" y="67818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807" name="Line 23"/>
          <p:cNvSpPr>
            <a:spLocks noChangeShapeType="1"/>
          </p:cNvSpPr>
          <p:nvPr/>
        </p:nvSpPr>
        <p:spPr bwMode="auto">
          <a:xfrm>
            <a:off x="3657600" y="73914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808" name="Line 24"/>
          <p:cNvSpPr>
            <a:spLocks noChangeShapeType="1"/>
          </p:cNvSpPr>
          <p:nvPr/>
        </p:nvSpPr>
        <p:spPr bwMode="auto">
          <a:xfrm>
            <a:off x="3657600" y="76962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809" name="Line 25"/>
          <p:cNvSpPr>
            <a:spLocks noChangeShapeType="1"/>
          </p:cNvSpPr>
          <p:nvPr/>
        </p:nvSpPr>
        <p:spPr bwMode="auto">
          <a:xfrm>
            <a:off x="3657600" y="80010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810" name="Line 26"/>
          <p:cNvSpPr>
            <a:spLocks noChangeShapeType="1"/>
          </p:cNvSpPr>
          <p:nvPr/>
        </p:nvSpPr>
        <p:spPr bwMode="auto">
          <a:xfrm>
            <a:off x="3657600" y="83058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811" name="Line 27"/>
          <p:cNvSpPr>
            <a:spLocks noChangeShapeType="1"/>
          </p:cNvSpPr>
          <p:nvPr/>
        </p:nvSpPr>
        <p:spPr bwMode="auto">
          <a:xfrm>
            <a:off x="3657600" y="70866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812" name="Line 28"/>
          <p:cNvSpPr>
            <a:spLocks noChangeShapeType="1"/>
          </p:cNvSpPr>
          <p:nvPr/>
        </p:nvSpPr>
        <p:spPr bwMode="auto">
          <a:xfrm>
            <a:off x="3657600" y="61722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813" name="Rectangle 29"/>
          <p:cNvSpPr>
            <a:spLocks noChangeArrowheads="1"/>
          </p:cNvSpPr>
          <p:nvPr/>
        </p:nvSpPr>
        <p:spPr bwMode="auto">
          <a:xfrm>
            <a:off x="76200" y="8823325"/>
            <a:ext cx="67056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18814" name="Line 30"/>
          <p:cNvSpPr>
            <a:spLocks noChangeShapeType="1"/>
          </p:cNvSpPr>
          <p:nvPr/>
        </p:nvSpPr>
        <p:spPr bwMode="auto">
          <a:xfrm>
            <a:off x="457200" y="381000"/>
            <a:ext cx="6324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815" name="Line 31"/>
          <p:cNvSpPr>
            <a:spLocks noChangeShapeType="1"/>
          </p:cNvSpPr>
          <p:nvPr/>
        </p:nvSpPr>
        <p:spPr bwMode="auto">
          <a:xfrm>
            <a:off x="457200" y="8763000"/>
            <a:ext cx="6324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8816" name="Rectangle 32"/>
          <p:cNvSpPr>
            <a:spLocks noChangeArrowheads="1"/>
          </p:cNvSpPr>
          <p:nvPr/>
        </p:nvSpPr>
        <p:spPr bwMode="auto">
          <a:xfrm>
            <a:off x="77788" y="61913"/>
            <a:ext cx="6702425" cy="27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tabLst>
                <a:tab pos="285750" algn="l"/>
                <a:tab pos="3257550" algn="ctr"/>
                <a:tab pos="6457950" algn="r"/>
              </a:tabLst>
            </a:pPr>
            <a:r>
              <a:rPr lang="fr-CA" sz="1200">
                <a:latin typeface="Arial" charset="0"/>
              </a:rPr>
              <a:t>	Chapter 15 	</a:t>
            </a:r>
            <a:r>
              <a:rPr lang="fr-CA" sz="1200" b="1">
                <a:latin typeface="Arial" charset="0"/>
              </a:rPr>
              <a:t>Student Lecture Notes</a:t>
            </a:r>
            <a:r>
              <a:rPr lang="fr-CA" sz="1200">
                <a:latin typeface="Arial" charset="0"/>
              </a:rPr>
              <a:t>	 15-</a:t>
            </a:r>
            <a:fld id="{D19B82FE-FCC5-4EDB-8EA9-09CD5BF42D7E}" type="slidenum">
              <a:rPr lang="fr-CA" sz="1200">
                <a:latin typeface="Arial" charset="0"/>
              </a:rPr>
              <a:pPr>
                <a:tabLst>
                  <a:tab pos="285750" algn="l"/>
                  <a:tab pos="3257550" algn="ctr"/>
                  <a:tab pos="6457950" algn="r"/>
                </a:tabLst>
              </a:pPr>
              <a:t>‹#›</a:t>
            </a:fld>
            <a:endParaRPr lang="fr-CA" sz="1200">
              <a:latin typeface="Arial" charset="0"/>
            </a:endParaRPr>
          </a:p>
        </p:txBody>
      </p:sp>
      <p:sp>
        <p:nvSpPr>
          <p:cNvPr id="118817" name="Rectangle 33"/>
          <p:cNvSpPr>
            <a:spLocks noChangeArrowheads="1"/>
          </p:cNvSpPr>
          <p:nvPr/>
        </p:nvSpPr>
        <p:spPr bwMode="auto">
          <a:xfrm>
            <a:off x="77788" y="8824913"/>
            <a:ext cx="67024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tabLst>
                <a:tab pos="285750" algn="l"/>
                <a:tab pos="6457950" algn="r"/>
              </a:tabLst>
            </a:pPr>
            <a:r>
              <a:rPr lang="fr-CA" sz="1000">
                <a:latin typeface="Arial" charset="0"/>
              </a:rPr>
              <a:t>	Statistics for Business &amp; Economics, 7/e	© 1998 Prentice-Hall, Inc.</a:t>
            </a:r>
          </a:p>
        </p:txBody>
      </p:sp>
    </p:spTree>
    <p:extLst>
      <p:ext uri="{BB962C8B-B14F-4D97-AF65-F5344CB8AC3E}">
        <p14:creationId xmlns:p14="http://schemas.microsoft.com/office/powerpoint/2010/main" val="7830788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3276600"/>
            <a:ext cx="5029200" cy="5181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noProof="0" smtClean="0"/>
              <a:t>Click to edit Master notes styles</a:t>
            </a:r>
          </a:p>
          <a:p>
            <a:pPr lvl="1"/>
            <a:r>
              <a:rPr lang="fr-CA" noProof="0" smtClean="0"/>
              <a:t>Second Level</a:t>
            </a:r>
          </a:p>
          <a:p>
            <a:pPr lvl="2"/>
            <a:r>
              <a:rPr lang="fr-CA" noProof="0" smtClean="0"/>
              <a:t>Third Level</a:t>
            </a:r>
          </a:p>
          <a:p>
            <a:pPr lvl="3"/>
            <a:r>
              <a:rPr lang="fr-CA" noProof="0" smtClean="0"/>
              <a:t>Fourth Level</a:t>
            </a:r>
          </a:p>
          <a:p>
            <a:pPr lvl="4"/>
            <a:r>
              <a:rPr lang="fr-CA" noProof="0" smtClean="0"/>
              <a:t>Fifth Level</a:t>
            </a:r>
          </a:p>
        </p:txBody>
      </p:sp>
      <p:sp>
        <p:nvSpPr>
          <p:cNvPr id="95235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911350" y="692150"/>
            <a:ext cx="3035300" cy="2273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6" name="Line 4"/>
          <p:cNvSpPr>
            <a:spLocks noChangeShapeType="1"/>
          </p:cNvSpPr>
          <p:nvPr/>
        </p:nvSpPr>
        <p:spPr bwMode="auto">
          <a:xfrm>
            <a:off x="914400" y="3581400"/>
            <a:ext cx="5029200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37" name="Line 5"/>
          <p:cNvSpPr>
            <a:spLocks noChangeShapeType="1"/>
          </p:cNvSpPr>
          <p:nvPr/>
        </p:nvSpPr>
        <p:spPr bwMode="auto">
          <a:xfrm>
            <a:off x="914400" y="3886200"/>
            <a:ext cx="5029200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38" name="Line 6"/>
          <p:cNvSpPr>
            <a:spLocks noChangeShapeType="1"/>
          </p:cNvSpPr>
          <p:nvPr/>
        </p:nvSpPr>
        <p:spPr bwMode="auto">
          <a:xfrm>
            <a:off x="914400" y="4191000"/>
            <a:ext cx="5029200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39" name="Line 7"/>
          <p:cNvSpPr>
            <a:spLocks noChangeShapeType="1"/>
          </p:cNvSpPr>
          <p:nvPr/>
        </p:nvSpPr>
        <p:spPr bwMode="auto">
          <a:xfrm>
            <a:off x="914400" y="4495800"/>
            <a:ext cx="5029200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40" name="Line 8"/>
          <p:cNvSpPr>
            <a:spLocks noChangeShapeType="1"/>
          </p:cNvSpPr>
          <p:nvPr/>
        </p:nvSpPr>
        <p:spPr bwMode="auto">
          <a:xfrm>
            <a:off x="914400" y="4800600"/>
            <a:ext cx="5029200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41" name="Line 9"/>
          <p:cNvSpPr>
            <a:spLocks noChangeShapeType="1"/>
          </p:cNvSpPr>
          <p:nvPr/>
        </p:nvSpPr>
        <p:spPr bwMode="auto">
          <a:xfrm>
            <a:off x="914400" y="5105400"/>
            <a:ext cx="5029200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42" name="Line 10"/>
          <p:cNvSpPr>
            <a:spLocks noChangeShapeType="1"/>
          </p:cNvSpPr>
          <p:nvPr/>
        </p:nvSpPr>
        <p:spPr bwMode="auto">
          <a:xfrm>
            <a:off x="914400" y="5105400"/>
            <a:ext cx="5029200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43" name="Line 11"/>
          <p:cNvSpPr>
            <a:spLocks noChangeShapeType="1"/>
          </p:cNvSpPr>
          <p:nvPr/>
        </p:nvSpPr>
        <p:spPr bwMode="auto">
          <a:xfrm>
            <a:off x="914400" y="5410200"/>
            <a:ext cx="5029200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44" name="Line 12"/>
          <p:cNvSpPr>
            <a:spLocks noChangeShapeType="1"/>
          </p:cNvSpPr>
          <p:nvPr/>
        </p:nvSpPr>
        <p:spPr bwMode="auto">
          <a:xfrm>
            <a:off x="914400" y="5715000"/>
            <a:ext cx="5029200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45" name="Line 13"/>
          <p:cNvSpPr>
            <a:spLocks noChangeShapeType="1"/>
          </p:cNvSpPr>
          <p:nvPr/>
        </p:nvSpPr>
        <p:spPr bwMode="auto">
          <a:xfrm>
            <a:off x="914400" y="6019800"/>
            <a:ext cx="5029200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46" name="Line 14"/>
          <p:cNvSpPr>
            <a:spLocks noChangeShapeType="1"/>
          </p:cNvSpPr>
          <p:nvPr/>
        </p:nvSpPr>
        <p:spPr bwMode="auto">
          <a:xfrm>
            <a:off x="914400" y="6324600"/>
            <a:ext cx="5029200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47" name="Line 15"/>
          <p:cNvSpPr>
            <a:spLocks noChangeShapeType="1"/>
          </p:cNvSpPr>
          <p:nvPr/>
        </p:nvSpPr>
        <p:spPr bwMode="auto">
          <a:xfrm>
            <a:off x="914400" y="6629400"/>
            <a:ext cx="5029200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48" name="Line 16"/>
          <p:cNvSpPr>
            <a:spLocks noChangeShapeType="1"/>
          </p:cNvSpPr>
          <p:nvPr/>
        </p:nvSpPr>
        <p:spPr bwMode="auto">
          <a:xfrm>
            <a:off x="914400" y="6934200"/>
            <a:ext cx="5029200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49" name="Line 17"/>
          <p:cNvSpPr>
            <a:spLocks noChangeShapeType="1"/>
          </p:cNvSpPr>
          <p:nvPr/>
        </p:nvSpPr>
        <p:spPr bwMode="auto">
          <a:xfrm>
            <a:off x="914400" y="7239000"/>
            <a:ext cx="5029200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50" name="Line 18"/>
          <p:cNvSpPr>
            <a:spLocks noChangeShapeType="1"/>
          </p:cNvSpPr>
          <p:nvPr/>
        </p:nvSpPr>
        <p:spPr bwMode="auto">
          <a:xfrm>
            <a:off x="914400" y="7543800"/>
            <a:ext cx="5029200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51" name="Line 19"/>
          <p:cNvSpPr>
            <a:spLocks noChangeShapeType="1"/>
          </p:cNvSpPr>
          <p:nvPr/>
        </p:nvSpPr>
        <p:spPr bwMode="auto">
          <a:xfrm>
            <a:off x="914400" y="7848600"/>
            <a:ext cx="5029200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52" name="Line 20"/>
          <p:cNvSpPr>
            <a:spLocks noChangeShapeType="1"/>
          </p:cNvSpPr>
          <p:nvPr/>
        </p:nvSpPr>
        <p:spPr bwMode="auto">
          <a:xfrm>
            <a:off x="914400" y="8153400"/>
            <a:ext cx="5029200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53" name="Line 21"/>
          <p:cNvSpPr>
            <a:spLocks noChangeShapeType="1"/>
          </p:cNvSpPr>
          <p:nvPr/>
        </p:nvSpPr>
        <p:spPr bwMode="auto">
          <a:xfrm>
            <a:off x="914400" y="8458200"/>
            <a:ext cx="5029200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54" name="Line 22"/>
          <p:cNvSpPr>
            <a:spLocks noChangeShapeType="1"/>
          </p:cNvSpPr>
          <p:nvPr/>
        </p:nvSpPr>
        <p:spPr bwMode="auto">
          <a:xfrm>
            <a:off x="152400" y="381000"/>
            <a:ext cx="6553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55" name="Line 23"/>
          <p:cNvSpPr>
            <a:spLocks noChangeShapeType="1"/>
          </p:cNvSpPr>
          <p:nvPr/>
        </p:nvSpPr>
        <p:spPr bwMode="auto">
          <a:xfrm>
            <a:off x="152400" y="8763000"/>
            <a:ext cx="6553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56" name="Rectangle 24"/>
          <p:cNvSpPr>
            <a:spLocks noChangeArrowheads="1"/>
          </p:cNvSpPr>
          <p:nvPr/>
        </p:nvSpPr>
        <p:spPr bwMode="auto">
          <a:xfrm>
            <a:off x="77788" y="61913"/>
            <a:ext cx="6702425" cy="27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tabLst>
                <a:tab pos="285750" algn="l"/>
                <a:tab pos="3257550" algn="ctr"/>
                <a:tab pos="6457950" algn="r"/>
              </a:tabLst>
            </a:pPr>
            <a:r>
              <a:rPr lang="fr-CA" sz="1200">
                <a:latin typeface="Arial" charset="0"/>
              </a:rPr>
              <a:t>	Chapter 15	</a:t>
            </a:r>
            <a:r>
              <a:rPr lang="fr-CA" sz="1200" b="1">
                <a:latin typeface="Arial" charset="0"/>
              </a:rPr>
              <a:t>Instructor Notes</a:t>
            </a:r>
            <a:r>
              <a:rPr lang="fr-CA" sz="1200">
                <a:latin typeface="Arial" charset="0"/>
              </a:rPr>
              <a:t>	15-</a:t>
            </a:r>
            <a:fld id="{24EE199A-9215-438A-B1F9-EC67CB4857C2}" type="slidenum">
              <a:rPr lang="fr-CA" sz="1200">
                <a:latin typeface="Arial" charset="0"/>
              </a:rPr>
              <a:pPr>
                <a:tabLst>
                  <a:tab pos="285750" algn="l"/>
                  <a:tab pos="3257550" algn="ctr"/>
                  <a:tab pos="6457950" algn="r"/>
                </a:tabLst>
              </a:pPr>
              <a:t>‹#›</a:t>
            </a:fld>
            <a:endParaRPr lang="fr-CA" sz="1200">
              <a:latin typeface="Arial" charset="0"/>
            </a:endParaRPr>
          </a:p>
        </p:txBody>
      </p:sp>
      <p:sp>
        <p:nvSpPr>
          <p:cNvPr id="95257" name="Rectangle 25"/>
          <p:cNvSpPr>
            <a:spLocks noChangeArrowheads="1"/>
          </p:cNvSpPr>
          <p:nvPr/>
        </p:nvSpPr>
        <p:spPr bwMode="auto">
          <a:xfrm>
            <a:off x="77788" y="8824913"/>
            <a:ext cx="67024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tabLst>
                <a:tab pos="285750" algn="l"/>
                <a:tab pos="6457950" algn="r"/>
              </a:tabLst>
            </a:pPr>
            <a:r>
              <a:rPr lang="fr-CA" sz="1000">
                <a:latin typeface="Arial" charset="0"/>
              </a:rPr>
              <a:t>	Statistics for Business &amp; Economics, 7/e	© 1998 Prentice-Hall, Inc.</a:t>
            </a:r>
          </a:p>
        </p:txBody>
      </p:sp>
    </p:spTree>
    <p:extLst>
      <p:ext uri="{BB962C8B-B14F-4D97-AF65-F5344CB8AC3E}">
        <p14:creationId xmlns:p14="http://schemas.microsoft.com/office/powerpoint/2010/main" val="20803250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9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0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1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2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5.xml"/></Relationships>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9.xml"/></Relationships>
</file>

<file path=ppt/notesSlides/_rels/notesSlide3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0.xml"/></Relationships>
</file>

<file path=ppt/notesSlides/_rels/notesSlide3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1.xml"/></Relationships>
</file>

<file path=ppt/notesSlides/_rels/notesSlide4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3.xml"/></Relationships>
</file>

<file path=ppt/notesSlides/_rels/notesSlide4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5.xml"/></Relationships>
</file>

<file path=ppt/notesSlides/_rels/notesSlide4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6.xml"/></Relationships>
</file>

<file path=ppt/notesSlides/_rels/notesSlide4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7.xml"/></Relationships>
</file>

<file path=ppt/notesSlides/_rels/notesSlide4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9.xml"/></Relationships>
</file>

<file path=ppt/notesSlides/_rels/notesSlide4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0.xml"/></Relationships>
</file>

<file path=ppt/notesSlides/_rels/notesSlide4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1.xml"/></Relationships>
</file>

<file path=ppt/notesSlides/_rels/notesSlide4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2.xml"/></Relationships>
</file>

<file path=ppt/notesSlides/_rels/notesSlide4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5.xml"/></Relationships>
</file>

<file path=ppt/notesSlides/_rels/notesSlide4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6.xml"/></Relationships>
</file>

<file path=ppt/notesSlides/_rels/notesSlide5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7.xml"/></Relationships>
</file>

<file path=ppt/notesSlides/_rels/notesSlide5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9.xml"/></Relationships>
</file>

<file path=ppt/notesSlides/_rels/notesSlide5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2.xml"/></Relationships>
</file>

<file path=ppt/notesSlides/_rels/notesSlide5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3.xml"/></Relationships>
</file>

<file path=ppt/notesSlides/_rels/notesSlide5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4.xml"/></Relationships>
</file>

<file path=ppt/notesSlides/_rels/notesSlide5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>
                <a:latin typeface="Arial" charset="0"/>
              </a:rPr>
              <a:t>Porte </a:t>
            </a:r>
            <a:r>
              <a:rPr lang="en-US" dirty="0" err="1" smtClean="0">
                <a:latin typeface="Arial" charset="0"/>
              </a:rPr>
              <a:t>sur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plusieurs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groupes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smtClean="0">
                <a:latin typeface="Arial" charset="0"/>
              </a:rPr>
              <a:t>et </a:t>
            </a:r>
            <a:r>
              <a:rPr lang="en-US" baseline="0" dirty="0" err="1" smtClean="0">
                <a:latin typeface="Arial" charset="0"/>
              </a:rPr>
              <a:t>plusieurs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facteurs</a:t>
            </a:r>
            <a:r>
              <a:rPr lang="en-US" baseline="0" dirty="0" smtClean="0">
                <a:latin typeface="Arial" charset="0"/>
              </a:rPr>
              <a:t>.</a:t>
            </a:r>
          </a:p>
          <a:p>
            <a:endParaRPr lang="en-US" dirty="0" smtClean="0">
              <a:latin typeface="Arial" charset="0"/>
            </a:endParaRPr>
          </a:p>
        </p:txBody>
      </p:sp>
      <p:sp>
        <p:nvSpPr>
          <p:cNvPr id="9625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12938" y="692150"/>
            <a:ext cx="3032125" cy="2273300"/>
          </a:xfrm>
          <a:ln cap="flat"/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On va avoir un groupe</a:t>
            </a:r>
            <a:r>
              <a:rPr lang="fr-CA" baseline="0" dirty="0" smtClean="0"/>
              <a:t> contrôle et plusieurs groupes expérimentaux.</a:t>
            </a:r>
          </a:p>
          <a:p>
            <a:r>
              <a:rPr lang="fr-CA" baseline="0" dirty="0" smtClean="0"/>
              <a:t>Les observations son identifier par la lettre Y.  Puis pour </a:t>
            </a:r>
            <a:r>
              <a:rPr lang="fr-CA" baseline="0" dirty="0" err="1" smtClean="0"/>
              <a:t>cha</a:t>
            </a:r>
            <a:r>
              <a:rPr lang="en-US" baseline="0" dirty="0" smtClean="0"/>
              <a:t>c</a:t>
            </a:r>
            <a:r>
              <a:rPr lang="fr-CA" baseline="0" dirty="0" smtClean="0"/>
              <a:t>un des groupes nous faisons une moyenne.</a:t>
            </a:r>
          </a:p>
          <a:p>
            <a:r>
              <a:rPr lang="fr-CA" baseline="0" dirty="0" smtClean="0"/>
              <a:t>D</a:t>
            </a:r>
            <a:r>
              <a:rPr lang="en-US" baseline="0" dirty="0" smtClean="0"/>
              <a:t>o</a:t>
            </a:r>
            <a:r>
              <a:rPr lang="fr-CA" baseline="0" dirty="0" err="1" smtClean="0"/>
              <a:t>nc</a:t>
            </a:r>
            <a:r>
              <a:rPr lang="fr-CA" baseline="0" dirty="0" smtClean="0"/>
              <a:t> l’analyse de variance nous permettent de comparée simultanée les moyennes. </a:t>
            </a:r>
          </a:p>
          <a:p>
            <a:endParaRPr lang="fr-CA" baseline="0" dirty="0" smtClean="0"/>
          </a:p>
          <a:p>
            <a:r>
              <a:rPr lang="fr-CA" baseline="0" dirty="0" smtClean="0"/>
              <a:t>Ex: Si en moyenne au niveau de la population , les sujet qui font l'examen obtienne 50, chaque personne qui fais l’examen va refléter la moyenne. Mais les score ne sont pas pile sur la moyenne. Donc il va y avoir une variation autour de la moyenne. </a:t>
            </a:r>
          </a:p>
          <a:p>
            <a:endParaRPr lang="fr-CA" baseline="0" dirty="0" smtClean="0"/>
          </a:p>
          <a:p>
            <a:r>
              <a:rPr lang="fr-CA" baseline="0" dirty="0" smtClean="0"/>
              <a:t>1. On veux trouver la moyenne de la pop et la dispersion. (la formule). Peu importe le groupe, le score va </a:t>
            </a:r>
            <a:r>
              <a:rPr lang="fr-CA" baseline="0" dirty="0" smtClean="0"/>
              <a:t>refléter </a:t>
            </a:r>
            <a:r>
              <a:rPr lang="fr-CA" baseline="0" dirty="0" smtClean="0"/>
              <a:t>la </a:t>
            </a:r>
            <a:r>
              <a:rPr lang="fr-CA" baseline="0" dirty="0" smtClean="0"/>
              <a:t>même </a:t>
            </a:r>
            <a:r>
              <a:rPr lang="fr-CA" baseline="0" dirty="0" smtClean="0"/>
              <a:t>moyenne (le score + les variation naturelle).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7866555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On</a:t>
            </a:r>
            <a:r>
              <a:rPr lang="fr-CA" baseline="0" dirty="0" smtClean="0"/>
              <a:t> ajoute l’effet d’un traitement, a la moyenne et la variation.</a:t>
            </a:r>
          </a:p>
          <a:p>
            <a:r>
              <a:rPr lang="fr-CA" baseline="0" dirty="0" smtClean="0"/>
              <a:t>Donc le score va </a:t>
            </a:r>
            <a:r>
              <a:rPr lang="fr-CA" baseline="0" dirty="0" smtClean="0"/>
              <a:t>refléter </a:t>
            </a:r>
            <a:r>
              <a:rPr lang="fr-CA" baseline="0" dirty="0" smtClean="0"/>
              <a:t>l’impacte du traitement sur le groupe, au score obtenu. </a:t>
            </a:r>
            <a:br>
              <a:rPr lang="fr-CA" baseline="0" dirty="0" smtClean="0"/>
            </a:b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159973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Le </a:t>
            </a:r>
            <a:r>
              <a:rPr lang="fr-CA" dirty="0" err="1" smtClean="0"/>
              <a:t>aflpa</a:t>
            </a:r>
            <a:r>
              <a:rPr lang="fr-CA" dirty="0" smtClean="0"/>
              <a:t> va</a:t>
            </a:r>
            <a:r>
              <a:rPr lang="fr-CA" baseline="0" dirty="0" smtClean="0"/>
              <a:t> varier d’un groupe a l’autre. Si tout les alpha son nulle, le traitement n’a aucun effet. </a:t>
            </a:r>
          </a:p>
          <a:p>
            <a:endParaRPr lang="fr-CA" baseline="0" dirty="0" smtClean="0"/>
          </a:p>
          <a:p>
            <a:r>
              <a:rPr lang="fr-CA" baseline="0" dirty="0" smtClean="0"/>
              <a:t>On a plusieurs groupe et on maintient que la variance va </a:t>
            </a:r>
            <a:r>
              <a:rPr lang="fr-CA" baseline="0" dirty="0" smtClean="0"/>
              <a:t>être </a:t>
            </a:r>
            <a:r>
              <a:rPr lang="fr-CA" baseline="0" dirty="0" smtClean="0"/>
              <a:t>la </a:t>
            </a:r>
            <a:r>
              <a:rPr lang="fr-CA" baseline="0" dirty="0" smtClean="0"/>
              <a:t>même </a:t>
            </a:r>
            <a:r>
              <a:rPr lang="fr-CA" baseline="0" dirty="0" smtClean="0"/>
              <a:t>d’un groupe a l’autre. </a:t>
            </a:r>
          </a:p>
          <a:p>
            <a:r>
              <a:rPr lang="fr-CA" dirty="0" smtClean="0"/>
              <a:t>3</a:t>
            </a:r>
            <a:r>
              <a:rPr lang="fr-CA" baseline="0" dirty="0" smtClean="0"/>
              <a:t> a l’envers est l’erreur d’échantillonnage.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4003034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</a:t>
            </a:r>
            <a:r>
              <a:rPr lang="fr-CA" dirty="0" smtClean="0"/>
              <a:t>x. on créer un micro monde. On veut produire</a:t>
            </a:r>
            <a:r>
              <a:rPr lang="fr-CA" baseline="0" dirty="0" smtClean="0"/>
              <a:t> un ensemble de score dans le micro monde. </a:t>
            </a:r>
          </a:p>
          <a:p>
            <a:endParaRPr lang="fr-CA" baseline="0" dirty="0" smtClean="0"/>
          </a:p>
          <a:p>
            <a:r>
              <a:rPr lang="fr-CA" baseline="0" dirty="0" smtClean="0"/>
              <a:t>1. Observation </a:t>
            </a:r>
            <a:r>
              <a:rPr lang="fr-CA" baseline="0" dirty="0" err="1" smtClean="0"/>
              <a:t>ij</a:t>
            </a:r>
            <a:r>
              <a:rPr lang="fr-CA" baseline="0" dirty="0" smtClean="0"/>
              <a:t>. La moyenne de pop est 15</a:t>
            </a:r>
          </a:p>
          <a:p>
            <a:r>
              <a:rPr lang="fr-CA" baseline="0" dirty="0" smtClean="0"/>
              <a:t>2. Dans chaque groupe de sujet, nous avons 10 sujet. </a:t>
            </a:r>
          </a:p>
          <a:p>
            <a:r>
              <a:rPr lang="fr-CA" baseline="0" dirty="0" smtClean="0"/>
              <a:t>3. Les variation : nous décidons que sa va de -3 a +3 de la moyenne.</a:t>
            </a:r>
          </a:p>
          <a:p>
            <a:r>
              <a:rPr lang="fr-CA" baseline="0" dirty="0" smtClean="0"/>
              <a:t>4. </a:t>
            </a:r>
            <a:r>
              <a:rPr lang="en-US" baseline="0" dirty="0" smtClean="0"/>
              <a:t>C</a:t>
            </a:r>
            <a:r>
              <a:rPr lang="fr-CA" baseline="0" dirty="0" err="1" smtClean="0"/>
              <a:t>alcul</a:t>
            </a:r>
            <a:r>
              <a:rPr lang="fr-CA" baseline="0" dirty="0" smtClean="0"/>
              <a:t> : on ajoute de </a:t>
            </a:r>
            <a:r>
              <a:rPr lang="fr-CA" baseline="0" dirty="0" smtClean="0"/>
              <a:t>manière </a:t>
            </a:r>
            <a:r>
              <a:rPr lang="fr-CA" baseline="0" dirty="0" smtClean="0"/>
              <a:t>aléatoire des valeur entre -3 et +3. (les fréquence dans le tableau 1) </a:t>
            </a:r>
          </a:p>
          <a:p>
            <a:endParaRPr lang="fr-CA" baseline="0" dirty="0" smtClean="0"/>
          </a:p>
          <a:p>
            <a:r>
              <a:rPr lang="fr-CA" baseline="0" dirty="0" smtClean="0"/>
              <a:t>Cela correspond a une distribution normal. </a:t>
            </a:r>
          </a:p>
          <a:p>
            <a:endParaRPr lang="fr-CA" baseline="0" dirty="0" smtClean="0"/>
          </a:p>
          <a:p>
            <a:r>
              <a:rPr lang="fr-CA" baseline="0" dirty="0" smtClean="0"/>
              <a:t>**</a:t>
            </a:r>
          </a:p>
          <a:p>
            <a:endParaRPr lang="fr-CA" baseline="0" dirty="0" smtClean="0"/>
          </a:p>
          <a:p>
            <a:r>
              <a:rPr lang="fr-CA" baseline="0" dirty="0" smtClean="0"/>
              <a:t>Si on trouve que c’est trop plate, On décide d’ajouter un traitement. (+2, -4 tableau 1.) et on le vois dans le tableau 4 donner du milieu.</a:t>
            </a:r>
          </a:p>
          <a:p>
            <a:endParaRPr lang="fr-CA" baseline="0" dirty="0" smtClean="0"/>
          </a:p>
        </p:txBody>
      </p:sp>
    </p:spTree>
    <p:extLst>
      <p:ext uri="{BB962C8B-B14F-4D97-AF65-F5344CB8AC3E}">
        <p14:creationId xmlns:p14="http://schemas.microsoft.com/office/powerpoint/2010/main" val="42086028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cap="flat"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3213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307" tIns="48208" rIns="93307" bIns="48208"/>
          <a:lstStyle/>
          <a:p>
            <a:r>
              <a:rPr lang="en-US" dirty="0" err="1" smtClean="0">
                <a:latin typeface="Arial" charset="0"/>
              </a:rPr>
              <a:t>L’analyse</a:t>
            </a:r>
            <a:r>
              <a:rPr lang="en-US" dirty="0" smtClean="0">
                <a:latin typeface="Arial" charset="0"/>
              </a:rPr>
              <a:t> de variance </a:t>
            </a:r>
            <a:r>
              <a:rPr lang="en-US" dirty="0" err="1" smtClean="0">
                <a:latin typeface="Arial" charset="0"/>
              </a:rPr>
              <a:t>est</a:t>
            </a:r>
            <a:r>
              <a:rPr lang="en-US" dirty="0" smtClean="0">
                <a:latin typeface="Arial" charset="0"/>
              </a:rPr>
              <a:t> un</a:t>
            </a:r>
            <a:r>
              <a:rPr lang="en-US" baseline="0" dirty="0" smtClean="0">
                <a:latin typeface="Arial" charset="0"/>
              </a:rPr>
              <a:t> test </a:t>
            </a:r>
            <a:r>
              <a:rPr lang="en-US" baseline="0" dirty="0" err="1" smtClean="0">
                <a:latin typeface="Arial" charset="0"/>
              </a:rPr>
              <a:t>d’hypothèse</a:t>
            </a:r>
            <a:r>
              <a:rPr lang="en-US" baseline="0" dirty="0" smtClean="0">
                <a:latin typeface="Arial" charset="0"/>
              </a:rPr>
              <a:t> qui </a:t>
            </a:r>
            <a:r>
              <a:rPr lang="en-US" baseline="0" dirty="0" err="1" smtClean="0">
                <a:latin typeface="Arial" charset="0"/>
              </a:rPr>
              <a:t>permet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d’analyser</a:t>
            </a:r>
            <a:r>
              <a:rPr lang="en-US" baseline="0" dirty="0" smtClean="0">
                <a:latin typeface="Arial" charset="0"/>
              </a:rPr>
              <a:t> des </a:t>
            </a:r>
            <a:r>
              <a:rPr lang="en-US" baseline="0" dirty="0" err="1" smtClean="0">
                <a:latin typeface="Arial" charset="0"/>
              </a:rPr>
              <a:t>moyenne</a:t>
            </a:r>
            <a:r>
              <a:rPr lang="en-US" baseline="0" dirty="0" smtClean="0">
                <a:latin typeface="Arial" charset="0"/>
              </a:rPr>
              <a:t>.</a:t>
            </a:r>
          </a:p>
          <a:p>
            <a:endParaRPr lang="en-US" baseline="0" dirty="0" smtClean="0">
              <a:latin typeface="Arial" charset="0"/>
            </a:endParaRPr>
          </a:p>
          <a:p>
            <a:r>
              <a:rPr lang="en-US" baseline="0" dirty="0" smtClean="0">
                <a:latin typeface="Arial" charset="0"/>
              </a:rPr>
              <a:t>H0 : tout les </a:t>
            </a:r>
            <a:r>
              <a:rPr lang="en-US" baseline="0" dirty="0" err="1" smtClean="0">
                <a:latin typeface="Arial" charset="0"/>
              </a:rPr>
              <a:t>traitements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que</a:t>
            </a:r>
            <a:r>
              <a:rPr lang="en-US" baseline="0" dirty="0" smtClean="0">
                <a:latin typeface="Arial" charset="0"/>
              </a:rPr>
              <a:t> nous </a:t>
            </a:r>
            <a:r>
              <a:rPr lang="en-US" baseline="0" dirty="0" err="1" smtClean="0">
                <a:latin typeface="Arial" charset="0"/>
              </a:rPr>
              <a:t>faisons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sont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égaux</a:t>
            </a:r>
            <a:r>
              <a:rPr lang="en-US" baseline="0" dirty="0" smtClean="0">
                <a:latin typeface="Arial" charset="0"/>
              </a:rPr>
              <a:t> et </a:t>
            </a:r>
            <a:r>
              <a:rPr lang="en-US" baseline="0" dirty="0" err="1" smtClean="0">
                <a:latin typeface="Arial" charset="0"/>
              </a:rPr>
              <a:t>nulle</a:t>
            </a:r>
            <a:r>
              <a:rPr lang="en-US" baseline="0" dirty="0" smtClean="0">
                <a:latin typeface="Arial" charset="0"/>
              </a:rPr>
              <a:t>.</a:t>
            </a:r>
          </a:p>
          <a:p>
            <a:r>
              <a:rPr lang="en-US" baseline="0" dirty="0" smtClean="0">
                <a:latin typeface="Arial" charset="0"/>
              </a:rPr>
              <a:t>H1 : </a:t>
            </a:r>
            <a:r>
              <a:rPr lang="en-US" baseline="0" dirty="0" err="1" smtClean="0">
                <a:latin typeface="Arial" charset="0"/>
              </a:rPr>
              <a:t>sa</a:t>
            </a:r>
            <a:r>
              <a:rPr lang="en-US" baseline="0" dirty="0" smtClean="0">
                <a:latin typeface="Arial" charset="0"/>
              </a:rPr>
              <a:t> nous dis </a:t>
            </a:r>
            <a:r>
              <a:rPr lang="en-US" baseline="0" dirty="0" err="1" smtClean="0">
                <a:latin typeface="Arial" charset="0"/>
              </a:rPr>
              <a:t>qu’il</a:t>
            </a:r>
            <a:r>
              <a:rPr lang="en-US" baseline="0" dirty="0" smtClean="0">
                <a:latin typeface="Arial" charset="0"/>
              </a:rPr>
              <a:t> y a au </a:t>
            </a:r>
            <a:r>
              <a:rPr lang="en-US" baseline="0" dirty="0" err="1" smtClean="0">
                <a:latin typeface="Arial" charset="0"/>
              </a:rPr>
              <a:t>moins</a:t>
            </a:r>
            <a:r>
              <a:rPr lang="en-US" baseline="0" dirty="0" smtClean="0">
                <a:latin typeface="Arial" charset="0"/>
              </a:rPr>
              <a:t> un </a:t>
            </a:r>
            <a:r>
              <a:rPr lang="en-US" baseline="0" dirty="0" err="1" smtClean="0">
                <a:latin typeface="Arial" charset="0"/>
              </a:rPr>
              <a:t>effet</a:t>
            </a:r>
            <a:r>
              <a:rPr lang="en-US" baseline="0" dirty="0" smtClean="0">
                <a:latin typeface="Arial" charset="0"/>
              </a:rPr>
              <a:t> de </a:t>
            </a:r>
            <a:r>
              <a:rPr lang="en-US" baseline="0" dirty="0" err="1" smtClean="0">
                <a:latin typeface="Arial" charset="0"/>
              </a:rPr>
              <a:t>traitement</a:t>
            </a:r>
            <a:r>
              <a:rPr lang="en-US" baseline="0" dirty="0" smtClean="0">
                <a:latin typeface="Arial" charset="0"/>
              </a:rPr>
              <a:t> qui </a:t>
            </a:r>
            <a:r>
              <a:rPr lang="en-US" baseline="0" dirty="0" err="1" smtClean="0">
                <a:latin typeface="Arial" charset="0"/>
              </a:rPr>
              <a:t>est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différent</a:t>
            </a:r>
            <a:r>
              <a:rPr lang="en-US" baseline="0" dirty="0" smtClean="0">
                <a:latin typeface="Arial" charset="0"/>
              </a:rPr>
              <a:t> de zero. </a:t>
            </a:r>
            <a:r>
              <a:rPr lang="en-US" baseline="0" dirty="0" err="1" smtClean="0">
                <a:latin typeface="Arial" charset="0"/>
              </a:rPr>
              <a:t>Donc</a:t>
            </a:r>
            <a:r>
              <a:rPr lang="en-US" baseline="0" dirty="0" smtClean="0">
                <a:latin typeface="Arial" charset="0"/>
              </a:rPr>
              <a:t> au </a:t>
            </a:r>
            <a:r>
              <a:rPr lang="en-US" baseline="0" dirty="0" err="1" smtClean="0">
                <a:latin typeface="Arial" charset="0"/>
              </a:rPr>
              <a:t>moins</a:t>
            </a:r>
            <a:r>
              <a:rPr lang="en-US" baseline="0" dirty="0" smtClean="0">
                <a:latin typeface="Arial" charset="0"/>
              </a:rPr>
              <a:t> 1 qui </a:t>
            </a:r>
            <a:r>
              <a:rPr lang="en-US" baseline="0" dirty="0" err="1" smtClean="0">
                <a:latin typeface="Arial" charset="0"/>
              </a:rPr>
              <a:t>est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significatif</a:t>
            </a:r>
            <a:r>
              <a:rPr lang="en-US" baseline="0" dirty="0" smtClean="0">
                <a:latin typeface="Arial" charset="0"/>
              </a:rPr>
              <a:t>. </a:t>
            </a:r>
          </a:p>
          <a:p>
            <a:endParaRPr lang="en-US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>
              <a:latin typeface="Arial" charset="0"/>
            </a:endParaRPr>
          </a:p>
        </p:txBody>
      </p:sp>
      <p:sp>
        <p:nvSpPr>
          <p:cNvPr id="9830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12938" y="692150"/>
            <a:ext cx="3032125" cy="2273300"/>
          </a:xfrm>
          <a:ln cap="flat"/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877368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cap="flat"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3213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307" tIns="48208" rIns="93307" bIns="48208"/>
          <a:lstStyle/>
          <a:p>
            <a:r>
              <a:rPr lang="en-US" dirty="0" smtClean="0">
                <a:latin typeface="Arial" charset="0"/>
              </a:rPr>
              <a:t>La </a:t>
            </a:r>
            <a:r>
              <a:rPr lang="en-US" dirty="0" err="1" smtClean="0">
                <a:latin typeface="Arial" charset="0"/>
              </a:rPr>
              <a:t>somme</a:t>
            </a:r>
            <a:r>
              <a:rPr lang="en-US" dirty="0" smtClean="0">
                <a:latin typeface="Arial" charset="0"/>
              </a:rPr>
              <a:t> de la </a:t>
            </a:r>
            <a:r>
              <a:rPr lang="en-US" dirty="0" err="1" smtClean="0">
                <a:latin typeface="Arial" charset="0"/>
              </a:rPr>
              <a:t>différence</a:t>
            </a:r>
            <a:r>
              <a:rPr lang="en-US" dirty="0" smtClean="0">
                <a:latin typeface="Arial" charset="0"/>
              </a:rPr>
              <a:t> des </a:t>
            </a:r>
            <a:r>
              <a:rPr lang="en-US" dirty="0" err="1" smtClean="0">
                <a:latin typeface="Arial" charset="0"/>
              </a:rPr>
              <a:t>traitements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égale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zéro</a:t>
            </a:r>
            <a:r>
              <a:rPr lang="en-US" baseline="0" dirty="0" smtClean="0">
                <a:latin typeface="Arial" charset="0"/>
              </a:rPr>
              <a:t>. </a:t>
            </a:r>
            <a:endParaRPr lang="en-US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</a:t>
            </a:r>
            <a:r>
              <a:rPr lang="fr-CA" dirty="0" err="1" smtClean="0"/>
              <a:t>ypothèse</a:t>
            </a:r>
            <a:r>
              <a:rPr lang="fr-CA" baseline="0" dirty="0" smtClean="0"/>
              <a:t> nulle de chaque groupe ensemble. Donc 10 teste </a:t>
            </a:r>
            <a:r>
              <a:rPr lang="fr-CA" baseline="0" dirty="0" err="1" smtClean="0"/>
              <a:t>T</a:t>
            </a:r>
            <a:r>
              <a:rPr lang="fr-CA" baseline="0" dirty="0" smtClean="0"/>
              <a:t>.</a:t>
            </a:r>
          </a:p>
          <a:p>
            <a:r>
              <a:rPr lang="fr-CA" baseline="0" dirty="0" smtClean="0"/>
              <a:t>Ca nous donnerais un </a:t>
            </a:r>
            <a:r>
              <a:rPr lang="fr-CA" baseline="0" dirty="0" smtClean="0"/>
              <a:t>aperçu </a:t>
            </a:r>
            <a:r>
              <a:rPr lang="fr-CA" baseline="0" dirty="0" smtClean="0"/>
              <a:t>de ce qui se passe avec chaque groupe de donnée. P</a:t>
            </a:r>
            <a:r>
              <a:rPr lang="en-US" baseline="0" dirty="0" smtClean="0"/>
              <a:t>a</a:t>
            </a:r>
            <a:r>
              <a:rPr lang="fr-CA" baseline="0" dirty="0" smtClean="0"/>
              <a:t>r contre, si on dis que nous pouvons rejeter chaque hypothèse a .05, avec 10 teste et 5 groupe, chaque teste a bcp plus de chance que .05 d’être rejeter. </a:t>
            </a:r>
            <a:r>
              <a:rPr lang="en-US" baseline="0" dirty="0" smtClean="0"/>
              <a:t>D</a:t>
            </a:r>
            <a:r>
              <a:rPr lang="fr-CA" baseline="0" dirty="0" smtClean="0"/>
              <a:t>onc pour l’ensemble des teste, le niveau de signification (le moment ou on rejette) tombe a ,4.</a:t>
            </a:r>
          </a:p>
          <a:p>
            <a:endParaRPr lang="fr-CA" baseline="0" dirty="0" smtClean="0"/>
          </a:p>
          <a:p>
            <a:r>
              <a:rPr lang="fr-CA" baseline="0" dirty="0" err="1" smtClean="0"/>
              <a:t>Vrm</a:t>
            </a:r>
            <a:r>
              <a:rPr lang="fr-CA" baseline="0" dirty="0" smtClean="0"/>
              <a:t> important, personne ne </a:t>
            </a:r>
            <a:r>
              <a:rPr lang="fr-CA" baseline="0" dirty="0" smtClean="0"/>
              <a:t>publierait </a:t>
            </a:r>
            <a:r>
              <a:rPr lang="fr-CA" baseline="0" dirty="0" smtClean="0"/>
              <a:t>un article qui utilise cela.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207117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>
              <a:latin typeface="Arial" charset="0"/>
            </a:endParaRPr>
          </a:p>
        </p:txBody>
      </p:sp>
      <p:sp>
        <p:nvSpPr>
          <p:cNvPr id="10035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12938" y="692150"/>
            <a:ext cx="3032125" cy="2273300"/>
          </a:xfrm>
          <a:ln cap="flat"/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>
                <a:latin typeface="Arial" charset="0"/>
              </a:rPr>
              <a:t>A,s (A) </a:t>
            </a:r>
            <a:r>
              <a:rPr lang="en-US" dirty="0" err="1" smtClean="0">
                <a:latin typeface="Arial" charset="0"/>
              </a:rPr>
              <a:t>veut</a:t>
            </a:r>
            <a:r>
              <a:rPr lang="en-US" baseline="0" dirty="0" smtClean="0">
                <a:latin typeface="Arial" charset="0"/>
              </a:rPr>
              <a:t> dire </a:t>
            </a:r>
            <a:r>
              <a:rPr lang="en-US" baseline="0" dirty="0" err="1" smtClean="0">
                <a:latin typeface="Arial" charset="0"/>
              </a:rPr>
              <a:t>que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l’expérience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porte</a:t>
            </a:r>
            <a:r>
              <a:rPr lang="en-US" baseline="0" dirty="0" smtClean="0">
                <a:latin typeface="Arial" charset="0"/>
              </a:rPr>
              <a:t> 1 </a:t>
            </a:r>
            <a:r>
              <a:rPr lang="en-US" baseline="0" dirty="0" err="1" smtClean="0">
                <a:latin typeface="Arial" charset="0"/>
              </a:rPr>
              <a:t>facteur</a:t>
            </a:r>
            <a:r>
              <a:rPr lang="en-US" baseline="0" dirty="0" smtClean="0">
                <a:latin typeface="Arial" charset="0"/>
              </a:rPr>
              <a:t> (1er A) , en majuscule pcq </a:t>
            </a:r>
            <a:r>
              <a:rPr lang="en-US" baseline="0" dirty="0" err="1" smtClean="0">
                <a:latin typeface="Arial" charset="0"/>
              </a:rPr>
              <a:t>c’est</a:t>
            </a:r>
            <a:r>
              <a:rPr lang="en-US" baseline="0" dirty="0" smtClean="0">
                <a:latin typeface="Arial" charset="0"/>
              </a:rPr>
              <a:t> un </a:t>
            </a:r>
            <a:r>
              <a:rPr lang="en-US" baseline="0" dirty="0" err="1" smtClean="0">
                <a:latin typeface="Arial" charset="0"/>
              </a:rPr>
              <a:t>traitement</a:t>
            </a:r>
            <a:r>
              <a:rPr lang="en-US" baseline="0" dirty="0" smtClean="0">
                <a:latin typeface="Arial" charset="0"/>
              </a:rPr>
              <a:t> fixe, </a:t>
            </a:r>
            <a:r>
              <a:rPr lang="en-US" baseline="0" dirty="0" err="1" smtClean="0">
                <a:latin typeface="Arial" charset="0"/>
              </a:rPr>
              <a:t>ce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n’est</a:t>
            </a:r>
            <a:r>
              <a:rPr lang="en-US" baseline="0" dirty="0" smtClean="0">
                <a:latin typeface="Arial" charset="0"/>
              </a:rPr>
              <a:t> pas </a:t>
            </a:r>
            <a:r>
              <a:rPr lang="en-US" baseline="0" dirty="0" err="1" smtClean="0">
                <a:latin typeface="Arial" charset="0"/>
              </a:rPr>
              <a:t>choisi</a:t>
            </a:r>
            <a:r>
              <a:rPr lang="en-US" baseline="0" dirty="0" smtClean="0">
                <a:latin typeface="Arial" charset="0"/>
              </a:rPr>
              <a:t> au </a:t>
            </a:r>
            <a:r>
              <a:rPr lang="en-US" baseline="0" dirty="0" err="1" smtClean="0">
                <a:latin typeface="Arial" charset="0"/>
              </a:rPr>
              <a:t>hasard</a:t>
            </a:r>
            <a:r>
              <a:rPr lang="en-US" baseline="0" dirty="0" smtClean="0">
                <a:latin typeface="Arial" charset="0"/>
              </a:rPr>
              <a:t> les </a:t>
            </a:r>
            <a:r>
              <a:rPr lang="en-US" baseline="0" dirty="0" err="1" smtClean="0">
                <a:latin typeface="Arial" charset="0"/>
              </a:rPr>
              <a:t>différent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niveau</a:t>
            </a:r>
            <a:r>
              <a:rPr lang="en-US" baseline="0" dirty="0" smtClean="0">
                <a:latin typeface="Arial" charset="0"/>
              </a:rPr>
              <a:t> de </a:t>
            </a:r>
            <a:r>
              <a:rPr lang="en-US" baseline="0" dirty="0" err="1" smtClean="0">
                <a:latin typeface="Arial" charset="0"/>
              </a:rPr>
              <a:t>traitement</a:t>
            </a:r>
            <a:r>
              <a:rPr lang="en-US" baseline="0" dirty="0" smtClean="0">
                <a:latin typeface="Arial" charset="0"/>
              </a:rPr>
              <a:t>. </a:t>
            </a:r>
          </a:p>
          <a:p>
            <a:r>
              <a:rPr lang="en-US" baseline="0" dirty="0" smtClean="0">
                <a:latin typeface="Arial" charset="0"/>
              </a:rPr>
              <a:t>S </a:t>
            </a:r>
            <a:r>
              <a:rPr lang="en-US" baseline="0" dirty="0" err="1" smtClean="0">
                <a:latin typeface="Arial" charset="0"/>
              </a:rPr>
              <a:t>est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sujet</a:t>
            </a:r>
            <a:r>
              <a:rPr lang="en-US" baseline="0" dirty="0" smtClean="0">
                <a:latin typeface="Arial" charset="0"/>
              </a:rPr>
              <a:t> : </a:t>
            </a:r>
            <a:r>
              <a:rPr lang="en-US" baseline="0" dirty="0" err="1" smtClean="0">
                <a:latin typeface="Arial" charset="0"/>
              </a:rPr>
              <a:t>ces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sujet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sont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différent</a:t>
            </a:r>
            <a:r>
              <a:rPr lang="en-US" baseline="0" dirty="0" smtClean="0">
                <a:latin typeface="Arial" charset="0"/>
              </a:rPr>
              <a:t> pour les </a:t>
            </a:r>
            <a:r>
              <a:rPr lang="en-US" baseline="0" dirty="0" err="1" smtClean="0">
                <a:latin typeface="Arial" charset="0"/>
              </a:rPr>
              <a:t>diférent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niveau</a:t>
            </a:r>
            <a:r>
              <a:rPr lang="en-US" baseline="0" dirty="0" smtClean="0">
                <a:latin typeface="Arial" charset="0"/>
              </a:rPr>
              <a:t> du </a:t>
            </a:r>
            <a:r>
              <a:rPr lang="en-US" baseline="0" dirty="0" err="1" smtClean="0">
                <a:latin typeface="Arial" charset="0"/>
              </a:rPr>
              <a:t>traitement</a:t>
            </a:r>
            <a:r>
              <a:rPr lang="en-US" baseline="0" dirty="0" smtClean="0">
                <a:latin typeface="Arial" charset="0"/>
              </a:rPr>
              <a:t>. </a:t>
            </a:r>
          </a:p>
          <a:p>
            <a:endParaRPr lang="en-US" baseline="0" dirty="0" smtClean="0">
              <a:latin typeface="Arial" charset="0"/>
            </a:endParaRPr>
          </a:p>
          <a:p>
            <a:r>
              <a:rPr lang="en-US" baseline="0" dirty="0" smtClean="0">
                <a:latin typeface="Arial" charset="0"/>
              </a:rPr>
              <a:t>Ex : </a:t>
            </a:r>
            <a:r>
              <a:rPr lang="en-US" baseline="0" dirty="0" err="1" smtClean="0">
                <a:latin typeface="Arial" charset="0"/>
              </a:rPr>
              <a:t>consommation</a:t>
            </a:r>
            <a:r>
              <a:rPr lang="en-US" baseline="0" dirty="0" smtClean="0">
                <a:latin typeface="Arial" charset="0"/>
              </a:rPr>
              <a:t> de </a:t>
            </a:r>
            <a:r>
              <a:rPr lang="en-US" baseline="0" dirty="0" err="1" smtClean="0">
                <a:latin typeface="Arial" charset="0"/>
              </a:rPr>
              <a:t>canabis</a:t>
            </a:r>
            <a:r>
              <a:rPr lang="en-US" baseline="0" dirty="0" smtClean="0">
                <a:latin typeface="Arial" charset="0"/>
              </a:rPr>
              <a:t>. 2 </a:t>
            </a:r>
            <a:r>
              <a:rPr lang="en-US" baseline="0" dirty="0" err="1" smtClean="0">
                <a:latin typeface="Arial" charset="0"/>
              </a:rPr>
              <a:t>groupe</a:t>
            </a:r>
            <a:r>
              <a:rPr lang="en-US" baseline="0" dirty="0" smtClean="0">
                <a:latin typeface="Arial" charset="0"/>
              </a:rPr>
              <a:t>, avec </a:t>
            </a:r>
            <a:r>
              <a:rPr lang="en-US" baseline="0" dirty="0" err="1" smtClean="0">
                <a:latin typeface="Arial" charset="0"/>
              </a:rPr>
              <a:t>une</a:t>
            </a:r>
            <a:r>
              <a:rPr lang="en-US" baseline="0" dirty="0" smtClean="0">
                <a:latin typeface="Arial" charset="0"/>
              </a:rPr>
              <a:t> petite </a:t>
            </a:r>
            <a:r>
              <a:rPr lang="en-US" baseline="0" dirty="0" err="1" smtClean="0">
                <a:latin typeface="Arial" charset="0"/>
              </a:rPr>
              <a:t>qté</a:t>
            </a:r>
            <a:r>
              <a:rPr lang="en-US" baseline="0" dirty="0" smtClean="0">
                <a:latin typeface="Arial" charset="0"/>
              </a:rPr>
              <a:t> de </a:t>
            </a:r>
            <a:r>
              <a:rPr lang="en-US" baseline="0" dirty="0" err="1" smtClean="0">
                <a:latin typeface="Arial" charset="0"/>
              </a:rPr>
              <a:t>canabis</a:t>
            </a:r>
            <a:r>
              <a:rPr lang="en-US" baseline="0" dirty="0" smtClean="0">
                <a:latin typeface="Arial" charset="0"/>
              </a:rPr>
              <a:t> et un </a:t>
            </a:r>
            <a:r>
              <a:rPr lang="en-US" baseline="0" dirty="0" err="1" smtClean="0">
                <a:latin typeface="Arial" charset="0"/>
              </a:rPr>
              <a:t>grande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quatité</a:t>
            </a:r>
            <a:r>
              <a:rPr lang="en-US" baseline="0" dirty="0" smtClean="0">
                <a:latin typeface="Arial" charset="0"/>
              </a:rPr>
              <a:t>. </a:t>
            </a:r>
            <a:r>
              <a:rPr lang="en-US" baseline="0" dirty="0" err="1" smtClean="0">
                <a:latin typeface="Arial" charset="0"/>
              </a:rPr>
              <a:t>Mais</a:t>
            </a:r>
            <a:r>
              <a:rPr lang="en-US" baseline="0" dirty="0" smtClean="0">
                <a:latin typeface="Arial" charset="0"/>
              </a:rPr>
              <a:t> des </a:t>
            </a:r>
            <a:r>
              <a:rPr lang="en-US" baseline="0" dirty="0" err="1" smtClean="0">
                <a:latin typeface="Arial" charset="0"/>
              </a:rPr>
              <a:t>quantité</a:t>
            </a:r>
            <a:r>
              <a:rPr lang="en-US" baseline="0" dirty="0" smtClean="0">
                <a:latin typeface="Arial" charset="0"/>
              </a:rPr>
              <a:t> fixe, </a:t>
            </a:r>
            <a:r>
              <a:rPr lang="en-US" baseline="0" dirty="0" err="1" smtClean="0">
                <a:latin typeface="Arial" charset="0"/>
              </a:rPr>
              <a:t>que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l’expérimentateur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choisi</a:t>
            </a:r>
            <a:r>
              <a:rPr lang="en-US" baseline="0" dirty="0" smtClean="0">
                <a:latin typeface="Arial" charset="0"/>
              </a:rPr>
              <a:t>.</a:t>
            </a:r>
          </a:p>
          <a:p>
            <a:r>
              <a:rPr lang="en-US" baseline="0" dirty="0" smtClean="0">
                <a:latin typeface="Arial" charset="0"/>
              </a:rPr>
              <a:t>Les </a:t>
            </a:r>
            <a:r>
              <a:rPr lang="en-US" baseline="0" dirty="0" err="1" smtClean="0">
                <a:latin typeface="Arial" charset="0"/>
              </a:rPr>
              <a:t>sujets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sont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indépendant</a:t>
            </a:r>
            <a:r>
              <a:rPr lang="en-US" baseline="0" dirty="0" smtClean="0">
                <a:latin typeface="Arial" charset="0"/>
              </a:rPr>
              <a:t>. </a:t>
            </a:r>
            <a:r>
              <a:rPr lang="en-US" baseline="0" dirty="0" err="1" smtClean="0">
                <a:latin typeface="Arial" charset="0"/>
              </a:rPr>
              <a:t>Donc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sujet</a:t>
            </a:r>
            <a:r>
              <a:rPr lang="en-US" baseline="0" dirty="0" smtClean="0">
                <a:latin typeface="Arial" charset="0"/>
              </a:rPr>
              <a:t> 1, 2, 3, 4 . 1 et 2 </a:t>
            </a:r>
            <a:r>
              <a:rPr lang="en-US" baseline="0" dirty="0" err="1" smtClean="0">
                <a:latin typeface="Arial" charset="0"/>
              </a:rPr>
              <a:t>sont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dans</a:t>
            </a:r>
            <a:r>
              <a:rPr lang="en-US" baseline="0" dirty="0" smtClean="0">
                <a:latin typeface="Arial" charset="0"/>
              </a:rPr>
              <a:t> petite </a:t>
            </a:r>
            <a:r>
              <a:rPr lang="en-US" baseline="0" dirty="0" err="1" smtClean="0">
                <a:latin typeface="Arial" charset="0"/>
              </a:rPr>
              <a:t>qté</a:t>
            </a:r>
            <a:r>
              <a:rPr lang="en-US" baseline="0" dirty="0" smtClean="0">
                <a:latin typeface="Arial" charset="0"/>
              </a:rPr>
              <a:t>, et 3 4 </a:t>
            </a:r>
            <a:r>
              <a:rPr lang="en-US" baseline="0" dirty="0" err="1" smtClean="0">
                <a:latin typeface="Arial" charset="0"/>
              </a:rPr>
              <a:t>sont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dans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grande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quté</a:t>
            </a:r>
            <a:r>
              <a:rPr lang="en-US" baseline="0" dirty="0" smtClean="0">
                <a:latin typeface="Arial" charset="0"/>
              </a:rPr>
              <a:t>.</a:t>
            </a:r>
          </a:p>
          <a:p>
            <a:endParaRPr lang="en-US" baseline="0" dirty="0" smtClean="0">
              <a:latin typeface="Arial" charset="0"/>
            </a:endParaRPr>
          </a:p>
          <a:p>
            <a:endParaRPr lang="en-US" baseline="0" dirty="0" smtClean="0">
              <a:latin typeface="Arial" charset="0"/>
            </a:endParaRPr>
          </a:p>
          <a:p>
            <a:endParaRPr lang="en-US" dirty="0" smtClean="0">
              <a:latin typeface="Arial" charset="0"/>
            </a:endParaRPr>
          </a:p>
        </p:txBody>
      </p:sp>
      <p:sp>
        <p:nvSpPr>
          <p:cNvPr id="10137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12938" y="692150"/>
            <a:ext cx="3032125" cy="2273300"/>
          </a:xfrm>
          <a:ln cap="flat"/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0240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50" tIns="0" rIns="19050" bIns="0" anchor="b"/>
          <a:lstStyle/>
          <a:p>
            <a:pPr algn="r"/>
            <a:r>
              <a:rPr lang="fr-CA" sz="1000" i="1">
                <a:latin typeface="Times New Roman" pitchFamily="18" charset="0"/>
              </a:rPr>
              <a:t>78</a:t>
            </a:r>
          </a:p>
        </p:txBody>
      </p:sp>
      <p:sp>
        <p:nvSpPr>
          <p:cNvPr id="10240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0240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02406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>
                <a:latin typeface="Arial" charset="0"/>
              </a:rPr>
              <a:t>E</a:t>
            </a:r>
            <a:r>
              <a:rPr lang="fr-CA" dirty="0" smtClean="0">
                <a:latin typeface="Arial" charset="0"/>
              </a:rPr>
              <a:t>x dans </a:t>
            </a:r>
            <a:r>
              <a:rPr lang="fr-CA" dirty="0" smtClean="0">
                <a:latin typeface="Arial" charset="0"/>
              </a:rPr>
              <a:t>lequel </a:t>
            </a:r>
            <a:r>
              <a:rPr lang="fr-CA" dirty="0" smtClean="0">
                <a:latin typeface="Arial" charset="0"/>
              </a:rPr>
              <a:t>on a 3 traitement (méthode</a:t>
            </a:r>
            <a:r>
              <a:rPr lang="fr-CA" baseline="0" dirty="0" smtClean="0">
                <a:latin typeface="Arial" charset="0"/>
              </a:rPr>
              <a:t> d’enseignement utilisé)</a:t>
            </a:r>
          </a:p>
          <a:p>
            <a:r>
              <a:rPr lang="fr-CA" baseline="0" dirty="0" smtClean="0">
                <a:latin typeface="Arial" charset="0"/>
              </a:rPr>
              <a:t>Les sujet répartis aléatoirement dans les différent groupe. </a:t>
            </a:r>
          </a:p>
          <a:p>
            <a:r>
              <a:rPr lang="fr-CA" baseline="0" dirty="0" smtClean="0">
                <a:latin typeface="Arial" charset="0"/>
              </a:rPr>
              <a:t>On </a:t>
            </a:r>
            <a:r>
              <a:rPr lang="fr-CA" baseline="0" dirty="0" smtClean="0">
                <a:latin typeface="Arial" charset="0"/>
              </a:rPr>
              <a:t>obtiens </a:t>
            </a:r>
            <a:r>
              <a:rPr lang="fr-CA" baseline="0" dirty="0" smtClean="0">
                <a:latin typeface="Arial" charset="0"/>
              </a:rPr>
              <a:t>les score (variable)</a:t>
            </a:r>
          </a:p>
          <a:p>
            <a:endParaRPr lang="fr-CA" baseline="0" dirty="0" smtClean="0">
              <a:latin typeface="Arial" charset="0"/>
            </a:endParaRPr>
          </a:p>
          <a:p>
            <a:r>
              <a:rPr lang="fr-CA" baseline="0" dirty="0" smtClean="0">
                <a:latin typeface="Arial" charset="0"/>
              </a:rPr>
              <a:t>Donc existe </a:t>
            </a:r>
            <a:r>
              <a:rPr lang="fr-CA" baseline="0" dirty="0" err="1" smtClean="0">
                <a:latin typeface="Arial" charset="0"/>
              </a:rPr>
              <a:t>t</a:t>
            </a:r>
            <a:r>
              <a:rPr lang="fr-CA" baseline="0" dirty="0" smtClean="0">
                <a:latin typeface="Arial" charset="0"/>
              </a:rPr>
              <a:t> il des différence dans les moyennes fournis dans les </a:t>
            </a:r>
            <a:r>
              <a:rPr lang="fr-CA" baseline="0" dirty="0" smtClean="0">
                <a:latin typeface="Arial" charset="0"/>
              </a:rPr>
              <a:t>diffèrent traitement. </a:t>
            </a:r>
            <a:r>
              <a:rPr lang="fr-CA" baseline="0" dirty="0" smtClean="0">
                <a:latin typeface="Arial" charset="0"/>
              </a:rPr>
              <a:t>Donc on veut savoir s’il existe au moins 1 différence d</a:t>
            </a:r>
            <a:r>
              <a:rPr lang="en-US" baseline="0" dirty="0" smtClean="0">
                <a:latin typeface="Arial" charset="0"/>
              </a:rPr>
              <a:t>an</a:t>
            </a:r>
            <a:r>
              <a:rPr lang="fr-CA" baseline="0" dirty="0" smtClean="0">
                <a:latin typeface="Arial" charset="0"/>
              </a:rPr>
              <a:t>s les pairs de moyenne.</a:t>
            </a:r>
          </a:p>
          <a:p>
            <a:r>
              <a:rPr lang="fr-CA" baseline="0" dirty="0" smtClean="0">
                <a:latin typeface="Arial" charset="0"/>
              </a:rPr>
              <a:t>A partir de ses score la on veut </a:t>
            </a:r>
            <a:r>
              <a:rPr lang="fr-CA" baseline="0" dirty="0" smtClean="0">
                <a:latin typeface="Arial" charset="0"/>
              </a:rPr>
              <a:t>déterminer </a:t>
            </a:r>
            <a:r>
              <a:rPr lang="fr-CA" baseline="0" dirty="0" smtClean="0">
                <a:latin typeface="Arial" charset="0"/>
              </a:rPr>
              <a:t>la valeur de alpha. Donc on fais le contraire de </a:t>
            </a:r>
            <a:r>
              <a:rPr lang="fr-CA" baseline="0" dirty="0" smtClean="0">
                <a:latin typeface="Arial" charset="0"/>
              </a:rPr>
              <a:t>du précédent </a:t>
            </a:r>
            <a:r>
              <a:rPr lang="fr-CA" baseline="0" dirty="0" smtClean="0">
                <a:latin typeface="Arial" charset="0"/>
              </a:rPr>
              <a:t>Ici on a une banque de donner et on veux trouver les </a:t>
            </a:r>
            <a:r>
              <a:rPr lang="fr-CA" baseline="0" dirty="0" smtClean="0">
                <a:latin typeface="Arial" charset="0"/>
              </a:rPr>
              <a:t>paramètre</a:t>
            </a:r>
            <a:endParaRPr lang="fr-CA" dirty="0" smtClean="0">
              <a:latin typeface="Arial" charset="0"/>
            </a:endParaRPr>
          </a:p>
        </p:txBody>
      </p:sp>
      <p:sp>
        <p:nvSpPr>
          <p:cNvPr id="10240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12938" y="692150"/>
            <a:ext cx="3032125" cy="2273300"/>
          </a:xfrm>
          <a:ln cap="flat"/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3346710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0342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50" tIns="0" rIns="19050" bIns="0" anchor="b"/>
          <a:lstStyle/>
          <a:p>
            <a:pPr algn="r"/>
            <a:r>
              <a:rPr lang="fr-CA" sz="1000" i="1">
                <a:latin typeface="Times New Roman" pitchFamily="18" charset="0"/>
              </a:rPr>
              <a:t>84</a:t>
            </a:r>
          </a:p>
        </p:txBody>
      </p:sp>
      <p:sp>
        <p:nvSpPr>
          <p:cNvPr id="10342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0342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03430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>
                <a:latin typeface="Arial" charset="0"/>
              </a:rPr>
              <a:t>D</a:t>
            </a:r>
            <a:r>
              <a:rPr lang="fr-CA" dirty="0" smtClean="0">
                <a:latin typeface="Arial" charset="0"/>
              </a:rPr>
              <a:t>onc on découpe</a:t>
            </a:r>
            <a:r>
              <a:rPr lang="fr-CA" baseline="0" dirty="0" smtClean="0">
                <a:latin typeface="Arial" charset="0"/>
              </a:rPr>
              <a:t> la variation total en 2. Celle qui est du au traitement et </a:t>
            </a:r>
            <a:r>
              <a:rPr lang="fr-CA" baseline="0" dirty="0" smtClean="0">
                <a:latin typeface="Arial" charset="0"/>
              </a:rPr>
              <a:t>cette qui </a:t>
            </a:r>
            <a:r>
              <a:rPr lang="fr-CA" baseline="0" dirty="0" smtClean="0">
                <a:latin typeface="Arial" charset="0"/>
              </a:rPr>
              <a:t>est du a la </a:t>
            </a:r>
            <a:r>
              <a:rPr lang="fr-CA" baseline="0" dirty="0" smtClean="0">
                <a:latin typeface="Arial" charset="0"/>
              </a:rPr>
              <a:t>fluctue.</a:t>
            </a:r>
            <a:endParaRPr lang="fr-CA" dirty="0" smtClean="0">
              <a:latin typeface="Arial" charset="0"/>
            </a:endParaRPr>
          </a:p>
        </p:txBody>
      </p:sp>
      <p:sp>
        <p:nvSpPr>
          <p:cNvPr id="10343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12938" y="692150"/>
            <a:ext cx="3032125" cy="2273300"/>
          </a:xfrm>
          <a:ln cap="flat"/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>
                <a:latin typeface="Arial" charset="0"/>
              </a:rPr>
              <a:t>La </a:t>
            </a:r>
            <a:r>
              <a:rPr lang="en-US" dirty="0" err="1" smtClean="0">
                <a:latin typeface="Arial" charset="0"/>
              </a:rPr>
              <a:t>somme</a:t>
            </a:r>
            <a:r>
              <a:rPr lang="en-US" dirty="0" smtClean="0">
                <a:latin typeface="Arial" charset="0"/>
              </a:rPr>
              <a:t> des total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est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donner</a:t>
            </a:r>
            <a:r>
              <a:rPr lang="en-US" baseline="0" dirty="0" smtClean="0">
                <a:latin typeface="Arial" charset="0"/>
              </a:rPr>
              <a:t> par la </a:t>
            </a:r>
            <a:r>
              <a:rPr lang="en-US" baseline="0" dirty="0" err="1" smtClean="0">
                <a:latin typeface="Arial" charset="0"/>
              </a:rPr>
              <a:t>somme</a:t>
            </a:r>
            <a:r>
              <a:rPr lang="en-US" baseline="0" dirty="0" smtClean="0">
                <a:latin typeface="Arial" charset="0"/>
              </a:rPr>
              <a:t> des </a:t>
            </a:r>
            <a:r>
              <a:rPr lang="en-US" baseline="0" dirty="0" err="1" smtClean="0">
                <a:latin typeface="Arial" charset="0"/>
              </a:rPr>
              <a:t>carré</a:t>
            </a:r>
            <a:r>
              <a:rPr lang="en-US" baseline="0" dirty="0" smtClean="0">
                <a:latin typeface="Arial" charset="0"/>
              </a:rPr>
              <a:t> des </a:t>
            </a:r>
            <a:r>
              <a:rPr lang="en-US" baseline="0" dirty="0" err="1" smtClean="0">
                <a:latin typeface="Arial" charset="0"/>
              </a:rPr>
              <a:t>ecart</a:t>
            </a:r>
            <a:r>
              <a:rPr lang="en-US" baseline="0" dirty="0" smtClean="0">
                <a:latin typeface="Arial" charset="0"/>
              </a:rPr>
              <a:t> de </a:t>
            </a:r>
            <a:r>
              <a:rPr lang="en-US" baseline="0" dirty="0" err="1" smtClean="0">
                <a:latin typeface="Arial" charset="0"/>
              </a:rPr>
              <a:t>chaque</a:t>
            </a:r>
            <a:r>
              <a:rPr lang="en-US" baseline="0" dirty="0" smtClean="0">
                <a:latin typeface="Arial" charset="0"/>
              </a:rPr>
              <a:t> variation et la </a:t>
            </a:r>
            <a:r>
              <a:rPr lang="en-US" baseline="0" dirty="0" err="1" smtClean="0">
                <a:latin typeface="Arial" charset="0"/>
              </a:rPr>
              <a:t>moyenne</a:t>
            </a:r>
            <a:r>
              <a:rPr lang="en-US" baseline="0" dirty="0" smtClean="0">
                <a:latin typeface="Arial" charset="0"/>
              </a:rPr>
              <a:t> general. </a:t>
            </a:r>
          </a:p>
          <a:p>
            <a:r>
              <a:rPr lang="en-US" baseline="0" dirty="0" err="1" smtClean="0">
                <a:latin typeface="Arial" charset="0"/>
              </a:rPr>
              <a:t>Xg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est</a:t>
            </a:r>
            <a:r>
              <a:rPr lang="en-US" baseline="0" dirty="0" smtClean="0">
                <a:latin typeface="Arial" charset="0"/>
              </a:rPr>
              <a:t> la </a:t>
            </a:r>
            <a:r>
              <a:rPr lang="en-US" baseline="0" dirty="0" err="1" smtClean="0">
                <a:latin typeface="Arial" charset="0"/>
              </a:rPr>
              <a:t>moyenne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général</a:t>
            </a:r>
            <a:r>
              <a:rPr lang="en-US" baseline="0" dirty="0" smtClean="0">
                <a:latin typeface="Arial" charset="0"/>
              </a:rPr>
              <a:t>, </a:t>
            </a:r>
            <a:r>
              <a:rPr lang="en-US" baseline="0" dirty="0" err="1" smtClean="0">
                <a:latin typeface="Arial" charset="0"/>
              </a:rPr>
              <a:t>donc</a:t>
            </a:r>
            <a:r>
              <a:rPr lang="en-US" baseline="0" dirty="0" smtClean="0">
                <a:latin typeface="Arial" charset="0"/>
              </a:rPr>
              <a:t> la </a:t>
            </a:r>
            <a:r>
              <a:rPr lang="en-US" baseline="0" dirty="0" err="1" smtClean="0">
                <a:latin typeface="Arial" charset="0"/>
              </a:rPr>
              <a:t>ligne</a:t>
            </a:r>
            <a:r>
              <a:rPr lang="en-US" baseline="0" dirty="0" smtClean="0">
                <a:latin typeface="Arial" charset="0"/>
              </a:rPr>
              <a:t>.</a:t>
            </a:r>
          </a:p>
          <a:p>
            <a:endParaRPr lang="en-US" baseline="0" dirty="0" smtClean="0">
              <a:latin typeface="Arial" charset="0"/>
            </a:endParaRPr>
          </a:p>
          <a:p>
            <a:r>
              <a:rPr lang="en-US" baseline="0" dirty="0" smtClean="0">
                <a:latin typeface="Arial" charset="0"/>
              </a:rPr>
              <a:t>La </a:t>
            </a:r>
            <a:r>
              <a:rPr lang="en-US" baseline="0" dirty="0" err="1" smtClean="0">
                <a:latin typeface="Arial" charset="0"/>
              </a:rPr>
              <a:t>somme</a:t>
            </a:r>
            <a:r>
              <a:rPr lang="en-US" baseline="0" dirty="0" smtClean="0">
                <a:latin typeface="Arial" charset="0"/>
              </a:rPr>
              <a:t> des </a:t>
            </a:r>
            <a:r>
              <a:rPr lang="en-US" baseline="0" dirty="0" err="1" smtClean="0">
                <a:latin typeface="Arial" charset="0"/>
              </a:rPr>
              <a:t>carré</a:t>
            </a:r>
            <a:r>
              <a:rPr lang="en-US" baseline="0" dirty="0" smtClean="0">
                <a:latin typeface="Arial" charset="0"/>
              </a:rPr>
              <a:t> des </a:t>
            </a:r>
            <a:r>
              <a:rPr lang="en-US" baseline="0" dirty="0" err="1" smtClean="0">
                <a:latin typeface="Arial" charset="0"/>
              </a:rPr>
              <a:t>écart</a:t>
            </a:r>
            <a:r>
              <a:rPr lang="en-US" baseline="0" dirty="0" smtClean="0">
                <a:latin typeface="Arial" charset="0"/>
              </a:rPr>
              <a:t>, </a:t>
            </a:r>
            <a:r>
              <a:rPr lang="en-US" baseline="0" dirty="0" err="1" smtClean="0">
                <a:latin typeface="Arial" charset="0"/>
              </a:rPr>
              <a:t>va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reflété</a:t>
            </a:r>
            <a:r>
              <a:rPr lang="en-US" baseline="0" dirty="0" smtClean="0">
                <a:latin typeface="Arial" charset="0"/>
              </a:rPr>
              <a:t> la variation du </a:t>
            </a:r>
            <a:r>
              <a:rPr lang="en-US" baseline="0" dirty="0" err="1" smtClean="0">
                <a:latin typeface="Arial" charset="0"/>
              </a:rPr>
              <a:t>traitement</a:t>
            </a:r>
            <a:r>
              <a:rPr lang="en-US" baseline="0" dirty="0" smtClean="0">
                <a:latin typeface="Arial" charset="0"/>
              </a:rPr>
              <a:t>. (</a:t>
            </a:r>
            <a:r>
              <a:rPr lang="en-US" baseline="0" dirty="0" err="1" smtClean="0">
                <a:latin typeface="Arial" charset="0"/>
              </a:rPr>
              <a:t>donc</a:t>
            </a:r>
            <a:r>
              <a:rPr lang="en-US" baseline="0" dirty="0" smtClean="0">
                <a:latin typeface="Arial" charset="0"/>
              </a:rPr>
              <a:t> la distance entre X11 et la </a:t>
            </a:r>
            <a:r>
              <a:rPr lang="en-US" baseline="0" dirty="0" err="1" smtClean="0">
                <a:latin typeface="Arial" charset="0"/>
              </a:rPr>
              <a:t>barre</a:t>
            </a:r>
            <a:r>
              <a:rPr lang="en-US" baseline="0" dirty="0" smtClean="0">
                <a:latin typeface="Arial" charset="0"/>
              </a:rPr>
              <a:t>)</a:t>
            </a:r>
            <a:endParaRPr lang="en-US" dirty="0" smtClean="0">
              <a:latin typeface="Arial" charset="0"/>
            </a:endParaRPr>
          </a:p>
        </p:txBody>
      </p:sp>
      <p:sp>
        <p:nvSpPr>
          <p:cNvPr id="10445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12938" y="692150"/>
            <a:ext cx="3032125" cy="2273300"/>
          </a:xfrm>
          <a:ln cap="flat"/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>
                <a:latin typeface="Arial" charset="0"/>
              </a:rPr>
              <a:t>La </a:t>
            </a:r>
            <a:r>
              <a:rPr lang="en-US" baseline="0" dirty="0" err="1" smtClean="0">
                <a:latin typeface="Arial" charset="0"/>
              </a:rPr>
              <a:t>somme</a:t>
            </a:r>
            <a:r>
              <a:rPr lang="en-US" baseline="0" dirty="0" smtClean="0">
                <a:latin typeface="Arial" charset="0"/>
              </a:rPr>
              <a:t> des </a:t>
            </a:r>
            <a:r>
              <a:rPr lang="en-US" baseline="0" dirty="0" err="1" smtClean="0">
                <a:latin typeface="Arial" charset="0"/>
              </a:rPr>
              <a:t>carré</a:t>
            </a:r>
            <a:r>
              <a:rPr lang="en-US" baseline="0" dirty="0" smtClean="0">
                <a:latin typeface="Arial" charset="0"/>
              </a:rPr>
              <a:t> des </a:t>
            </a:r>
            <a:r>
              <a:rPr lang="en-US" baseline="0" dirty="0" err="1" smtClean="0">
                <a:latin typeface="Arial" charset="0"/>
              </a:rPr>
              <a:t>écart</a:t>
            </a:r>
            <a:r>
              <a:rPr lang="en-US" baseline="0" dirty="0" smtClean="0">
                <a:latin typeface="Arial" charset="0"/>
              </a:rPr>
              <a:t>, </a:t>
            </a:r>
            <a:r>
              <a:rPr lang="en-US" baseline="0" dirty="0" err="1" smtClean="0">
                <a:latin typeface="Arial" charset="0"/>
              </a:rPr>
              <a:t>va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reflété</a:t>
            </a:r>
            <a:r>
              <a:rPr lang="en-US" baseline="0" dirty="0" smtClean="0">
                <a:latin typeface="Arial" charset="0"/>
              </a:rPr>
              <a:t> la variation du </a:t>
            </a:r>
            <a:r>
              <a:rPr lang="en-US" baseline="0" dirty="0" err="1" smtClean="0">
                <a:latin typeface="Arial" charset="0"/>
              </a:rPr>
              <a:t>traitement</a:t>
            </a:r>
            <a:r>
              <a:rPr lang="en-US" baseline="0" dirty="0" smtClean="0">
                <a:latin typeface="Arial" charset="0"/>
              </a:rPr>
              <a:t>. (</a:t>
            </a:r>
            <a:r>
              <a:rPr lang="en-US" baseline="0" dirty="0" err="1" smtClean="0">
                <a:latin typeface="Arial" charset="0"/>
              </a:rPr>
              <a:t>donc</a:t>
            </a:r>
            <a:r>
              <a:rPr lang="en-US" baseline="0" dirty="0" smtClean="0">
                <a:latin typeface="Arial" charset="0"/>
              </a:rPr>
              <a:t> la distance entre X11 et la </a:t>
            </a:r>
            <a:r>
              <a:rPr lang="en-US" baseline="0" dirty="0" err="1" smtClean="0">
                <a:latin typeface="Arial" charset="0"/>
              </a:rPr>
              <a:t>barre</a:t>
            </a:r>
            <a:r>
              <a:rPr lang="en-US" baseline="0" dirty="0" smtClean="0">
                <a:latin typeface="Arial" charset="0"/>
              </a:rPr>
              <a:t>)</a:t>
            </a:r>
            <a:endParaRPr lang="en-US" dirty="0" smtClean="0">
              <a:latin typeface="Arial" charset="0"/>
            </a:endParaRPr>
          </a:p>
          <a:p>
            <a:endParaRPr lang="en-US" dirty="0" smtClean="0">
              <a:latin typeface="Arial" charset="0"/>
            </a:endParaRPr>
          </a:p>
        </p:txBody>
      </p:sp>
      <p:sp>
        <p:nvSpPr>
          <p:cNvPr id="10547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12938" y="692150"/>
            <a:ext cx="3032125" cy="2273300"/>
          </a:xfrm>
          <a:ln cap="flat"/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>
              <a:latin typeface="Arial" charset="0"/>
            </a:endParaRPr>
          </a:p>
        </p:txBody>
      </p:sp>
      <p:sp>
        <p:nvSpPr>
          <p:cNvPr id="10649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12938" y="692150"/>
            <a:ext cx="3032125" cy="2273300"/>
          </a:xfrm>
          <a:ln cap="flat"/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90600" y="3505200"/>
            <a:ext cx="5029200" cy="4343400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err="1" smtClean="0">
                <a:latin typeface="Arial" charset="0"/>
              </a:rPr>
              <a:t>Ca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donne</a:t>
            </a:r>
            <a:r>
              <a:rPr lang="en-US" baseline="0" dirty="0" smtClean="0">
                <a:latin typeface="Arial" charset="0"/>
              </a:rPr>
              <a:t> 2 </a:t>
            </a:r>
            <a:r>
              <a:rPr lang="en-US" baseline="0" dirty="0" smtClean="0">
                <a:latin typeface="Arial" charset="0"/>
              </a:rPr>
              <a:t>estimations </a:t>
            </a:r>
            <a:r>
              <a:rPr lang="en-US" baseline="0" dirty="0" smtClean="0">
                <a:latin typeface="Arial" charset="0"/>
              </a:rPr>
              <a:t>de la variance. Le 1er </a:t>
            </a:r>
            <a:r>
              <a:rPr lang="en-US" baseline="0" dirty="0" err="1" smtClean="0">
                <a:latin typeface="Arial" charset="0"/>
              </a:rPr>
              <a:t>donne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une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variabilité</a:t>
            </a:r>
            <a:r>
              <a:rPr lang="en-US" baseline="0" dirty="0" smtClean="0">
                <a:latin typeface="Arial" charset="0"/>
              </a:rPr>
              <a:t> pure(du au </a:t>
            </a:r>
            <a:r>
              <a:rPr lang="en-US" baseline="0" dirty="0" err="1" smtClean="0">
                <a:latin typeface="Arial" charset="0"/>
              </a:rPr>
              <a:t>hasard</a:t>
            </a:r>
            <a:r>
              <a:rPr lang="en-US" baseline="0" dirty="0" smtClean="0">
                <a:latin typeface="Arial" charset="0"/>
              </a:rPr>
              <a:t>), et le second </a:t>
            </a:r>
            <a:r>
              <a:rPr lang="en-US" baseline="0" dirty="0" err="1" smtClean="0">
                <a:latin typeface="Arial" charset="0"/>
              </a:rPr>
              <a:t>une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variabilité</a:t>
            </a:r>
            <a:r>
              <a:rPr lang="en-US" baseline="0" dirty="0" smtClean="0">
                <a:latin typeface="Arial" charset="0"/>
              </a:rPr>
              <a:t> entre les </a:t>
            </a:r>
            <a:r>
              <a:rPr lang="en-US" baseline="0" dirty="0" err="1" smtClean="0">
                <a:latin typeface="Arial" charset="0"/>
              </a:rPr>
              <a:t>groupe</a:t>
            </a:r>
            <a:r>
              <a:rPr lang="en-US" baseline="0" dirty="0" smtClean="0">
                <a:latin typeface="Arial" charset="0"/>
              </a:rPr>
              <a:t> (due au </a:t>
            </a:r>
            <a:r>
              <a:rPr lang="en-US" baseline="0" dirty="0" err="1" smtClean="0">
                <a:latin typeface="Arial" charset="0"/>
              </a:rPr>
              <a:t>hasard+différence</a:t>
            </a:r>
            <a:r>
              <a:rPr lang="en-US" baseline="0" dirty="0" smtClean="0">
                <a:latin typeface="Arial" charset="0"/>
              </a:rPr>
              <a:t> entre les </a:t>
            </a:r>
            <a:r>
              <a:rPr lang="en-US" baseline="0" dirty="0" err="1" smtClean="0">
                <a:latin typeface="Arial" charset="0"/>
              </a:rPr>
              <a:t>groupe</a:t>
            </a:r>
            <a:r>
              <a:rPr lang="en-US" baseline="0" dirty="0" smtClean="0">
                <a:latin typeface="Arial" charset="0"/>
              </a:rPr>
              <a:t>, </a:t>
            </a:r>
            <a:r>
              <a:rPr lang="en-US" baseline="0" dirty="0" err="1" smtClean="0">
                <a:latin typeface="Arial" charset="0"/>
              </a:rPr>
              <a:t>donc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effet</a:t>
            </a:r>
            <a:r>
              <a:rPr lang="en-US" baseline="0" dirty="0" smtClean="0">
                <a:latin typeface="Arial" charset="0"/>
              </a:rPr>
              <a:t> du </a:t>
            </a:r>
            <a:r>
              <a:rPr lang="en-US" baseline="0" dirty="0" err="1" smtClean="0">
                <a:latin typeface="Arial" charset="0"/>
              </a:rPr>
              <a:t>traitement</a:t>
            </a:r>
            <a:r>
              <a:rPr lang="en-US" baseline="0" dirty="0" smtClean="0">
                <a:latin typeface="Arial" charset="0"/>
              </a:rPr>
              <a:t>).</a:t>
            </a:r>
          </a:p>
          <a:p>
            <a:endParaRPr lang="en-US" baseline="0" dirty="0" smtClean="0">
              <a:latin typeface="Arial" charset="0"/>
            </a:endParaRPr>
          </a:p>
          <a:p>
            <a:endParaRPr lang="en-US" dirty="0" smtClean="0">
              <a:latin typeface="Arial" charset="0"/>
            </a:endParaRPr>
          </a:p>
        </p:txBody>
      </p:sp>
      <p:sp>
        <p:nvSpPr>
          <p:cNvPr id="10752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12938" y="692150"/>
            <a:ext cx="3032125" cy="2273300"/>
          </a:xfrm>
          <a:ln cap="flat"/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>
                <a:latin typeface="Arial" charset="0"/>
              </a:rPr>
              <a:t>Stats de </a:t>
            </a:r>
            <a:r>
              <a:rPr lang="en-US" dirty="0" err="1" smtClean="0">
                <a:latin typeface="Arial" charset="0"/>
              </a:rPr>
              <a:t>verif</a:t>
            </a:r>
            <a:r>
              <a:rPr lang="en-US" dirty="0" smtClean="0">
                <a:latin typeface="Arial" charset="0"/>
              </a:rPr>
              <a:t> (</a:t>
            </a:r>
            <a:r>
              <a:rPr lang="en-US" dirty="0" err="1" smtClean="0">
                <a:latin typeface="Arial" charset="0"/>
              </a:rPr>
              <a:t>équivalent</a:t>
            </a:r>
            <a:r>
              <a:rPr lang="en-US" dirty="0" smtClean="0">
                <a:latin typeface="Arial" charset="0"/>
              </a:rPr>
              <a:t> du t)</a:t>
            </a:r>
          </a:p>
          <a:p>
            <a:endParaRPr lang="en-US" dirty="0" smtClean="0">
              <a:latin typeface="Arial" charset="0"/>
            </a:endParaRPr>
          </a:p>
        </p:txBody>
      </p:sp>
      <p:sp>
        <p:nvSpPr>
          <p:cNvPr id="10854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12938" y="692150"/>
            <a:ext cx="3032125" cy="2273300"/>
          </a:xfrm>
          <a:ln cap="flat"/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CA" dirty="0" smtClean="0">
              <a:latin typeface="Arial" charset="0"/>
            </a:endParaRPr>
          </a:p>
        </p:txBody>
      </p:sp>
      <p:sp>
        <p:nvSpPr>
          <p:cNvPr id="10957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12938" y="692150"/>
            <a:ext cx="3032125" cy="2273300"/>
          </a:xfrm>
          <a:ln cap="flat"/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>
                <a:latin typeface="Arial" charset="0"/>
              </a:rPr>
              <a:t>On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va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dans</a:t>
            </a:r>
            <a:r>
              <a:rPr lang="en-US" baseline="0" dirty="0" smtClean="0">
                <a:latin typeface="Arial" charset="0"/>
              </a:rPr>
              <a:t> le tableau des F</a:t>
            </a:r>
            <a:endParaRPr lang="en-US" dirty="0" smtClean="0">
              <a:latin typeface="Arial" charset="0"/>
            </a:endParaRPr>
          </a:p>
        </p:txBody>
      </p:sp>
      <p:sp>
        <p:nvSpPr>
          <p:cNvPr id="11059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12938" y="692150"/>
            <a:ext cx="3032125" cy="2273300"/>
          </a:xfrm>
          <a:ln cap="flat"/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11161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12938" y="692150"/>
            <a:ext cx="3032125" cy="2273300"/>
          </a:xfrm>
          <a:ln cap="flat"/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>
                <a:latin typeface="Arial" charset="0"/>
              </a:rPr>
              <a:t>452,13 et 234,42 = 686,55</a:t>
            </a:r>
          </a:p>
          <a:p>
            <a:endParaRPr lang="en-US" dirty="0" smtClean="0">
              <a:latin typeface="Arial" charset="0"/>
            </a:endParaRPr>
          </a:p>
          <a:p>
            <a:endParaRPr lang="en-US" dirty="0" smtClean="0">
              <a:latin typeface="Arial" charset="0"/>
            </a:endParaRPr>
          </a:p>
        </p:txBody>
      </p:sp>
      <p:sp>
        <p:nvSpPr>
          <p:cNvPr id="11161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12938" y="692150"/>
            <a:ext cx="3032125" cy="2273300"/>
          </a:xfrm>
          <a:ln cap="flat"/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>
              <a:latin typeface="Arial" charset="0"/>
            </a:endParaRPr>
          </a:p>
        </p:txBody>
      </p:sp>
      <p:sp>
        <p:nvSpPr>
          <p:cNvPr id="11264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12938" y="692150"/>
            <a:ext cx="3032125" cy="2273300"/>
          </a:xfrm>
          <a:ln cap="flat"/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>
              <a:latin typeface="Arial" charset="0"/>
            </a:endParaRPr>
          </a:p>
        </p:txBody>
      </p:sp>
      <p:sp>
        <p:nvSpPr>
          <p:cNvPr id="11366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12938" y="692150"/>
            <a:ext cx="3032125" cy="2273300"/>
          </a:xfrm>
          <a:ln cap="flat"/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11469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12938" y="692150"/>
            <a:ext cx="3032125" cy="2273300"/>
          </a:xfrm>
          <a:ln cap="flat"/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11571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12938" y="692150"/>
            <a:ext cx="3032125" cy="2273300"/>
          </a:xfrm>
          <a:ln cap="flat"/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</a:t>
            </a:r>
            <a:r>
              <a:rPr lang="fr-CA" dirty="0" smtClean="0"/>
              <a:t>i c’est</a:t>
            </a:r>
            <a:r>
              <a:rPr lang="fr-CA" baseline="0" dirty="0" smtClean="0"/>
              <a:t> sup a .05, on a pas de </a:t>
            </a:r>
            <a:r>
              <a:rPr lang="fr-CA" baseline="0" dirty="0" err="1" smtClean="0"/>
              <a:t>prb</a:t>
            </a:r>
            <a:r>
              <a:rPr lang="fr-CA" baseline="0" dirty="0" smtClean="0"/>
              <a:t> avec l’</a:t>
            </a:r>
            <a:r>
              <a:rPr lang="fr-CA" baseline="0" dirty="0" err="1" smtClean="0"/>
              <a:t>homogeneiter</a:t>
            </a:r>
            <a:r>
              <a:rPr lang="fr-CA" baseline="0" dirty="0" smtClean="0"/>
              <a:t> des variance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56279777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</a:t>
            </a:r>
            <a:r>
              <a:rPr lang="fr-CA" dirty="0" err="1" smtClean="0"/>
              <a:t>ign</a:t>
            </a:r>
            <a:r>
              <a:rPr lang="fr-CA" dirty="0" smtClean="0"/>
              <a:t> : .000 que au niveau de la pop ce rapport</a:t>
            </a:r>
            <a:r>
              <a:rPr lang="fr-CA" baseline="0" dirty="0" smtClean="0"/>
              <a:t> F soit égale a </a:t>
            </a:r>
            <a:r>
              <a:rPr lang="fr-CA" baseline="0" dirty="0" err="1" smtClean="0"/>
              <a:t>zero</a:t>
            </a:r>
            <a:r>
              <a:rPr lang="fr-CA" baseline="0" dirty="0" smtClean="0"/>
              <a:t>. S’il ne peut être égale a zéro, il y a une </a:t>
            </a:r>
            <a:r>
              <a:rPr lang="fr-CA" baseline="0" dirty="0" err="1" smtClean="0"/>
              <a:t>diffrence</a:t>
            </a:r>
            <a:r>
              <a:rPr lang="fr-CA" baseline="0" dirty="0" smtClean="0"/>
              <a:t> entre les moyenne, donc on rejette l’h0</a:t>
            </a:r>
          </a:p>
          <a:p>
            <a:r>
              <a:rPr lang="fr-CA" baseline="0" dirty="0" smtClean="0"/>
              <a:t>Si sup a .05 on ne rejette pas h0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78077883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25984614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</a:t>
            </a:r>
            <a:r>
              <a:rPr lang="fr-CA" dirty="0" smtClean="0"/>
              <a:t>n doit calculer la somme des carrée total pour donner une indication de la variabilité</a:t>
            </a:r>
            <a:r>
              <a:rPr lang="fr-CA" baseline="0" dirty="0" smtClean="0"/>
              <a:t> dans l’ensemble du tableau, invariablement avec le traitement etc.</a:t>
            </a:r>
          </a:p>
          <a:p>
            <a:r>
              <a:rPr lang="fr-CA" baseline="0" dirty="0" smtClean="0"/>
              <a:t>=262.</a:t>
            </a:r>
          </a:p>
          <a:p>
            <a:endParaRPr lang="fr-CA" baseline="0" dirty="0" smtClean="0"/>
          </a:p>
          <a:p>
            <a:r>
              <a:rPr lang="en-US" baseline="0" dirty="0" smtClean="0"/>
              <a:t>M</a:t>
            </a:r>
            <a:r>
              <a:rPr lang="fr-CA" baseline="0" dirty="0" smtClean="0"/>
              <a:t>oins le carré de l’ensemble des score :50,4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62904900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1</a:t>
            </a:r>
            <a:r>
              <a:rPr lang="fr-CA" baseline="30000" dirty="0" smtClean="0"/>
              <a:t>er</a:t>
            </a:r>
            <a:r>
              <a:rPr lang="fr-CA" dirty="0" smtClean="0"/>
              <a:t> chose : calculer la somme des carré intergroupe</a:t>
            </a:r>
            <a:r>
              <a:rPr lang="fr-CA" baseline="0" dirty="0" smtClean="0"/>
              <a:t> pour voire s’il y a des variation entre les groupes.</a:t>
            </a:r>
          </a:p>
          <a:p>
            <a:endParaRPr lang="fr-CA" baseline="0" dirty="0" smtClean="0"/>
          </a:p>
          <a:p>
            <a:r>
              <a:rPr lang="en-US" baseline="0" dirty="0" smtClean="0"/>
              <a:t>I</a:t>
            </a:r>
            <a:r>
              <a:rPr lang="fr-CA" baseline="0" dirty="0" smtClean="0"/>
              <a:t>l y a 12,2 qu’on peut attribuer a des variation entre les moyennes.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99841426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calcule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variabilité</a:t>
            </a:r>
            <a:r>
              <a:rPr lang="en-US" baseline="0" dirty="0" smtClean="0"/>
              <a:t> intra, </a:t>
            </a:r>
            <a:r>
              <a:rPr lang="en-US" baseline="0" dirty="0" err="1" smtClean="0"/>
              <a:t>donc</a:t>
            </a:r>
            <a:r>
              <a:rPr lang="en-US" baseline="0" dirty="0" smtClean="0"/>
              <a:t> tout les </a:t>
            </a:r>
            <a:r>
              <a:rPr lang="en-US" baseline="0" dirty="0" err="1" smtClean="0"/>
              <a:t>donner</a:t>
            </a:r>
            <a:r>
              <a:rPr lang="en-US" baseline="0" dirty="0" smtClean="0"/>
              <a:t> d’un </a:t>
            </a:r>
            <a:r>
              <a:rPr lang="en-US" baseline="0" dirty="0" err="1" smtClean="0"/>
              <a:t>groupe</a:t>
            </a:r>
            <a:r>
              <a:rPr lang="en-US" baseline="0" dirty="0" smtClean="0"/>
              <a:t> on </a:t>
            </a:r>
            <a:r>
              <a:rPr lang="en-US" baseline="0" dirty="0" err="1" smtClean="0"/>
              <a:t>calcul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leur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variabilité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même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groupe</a:t>
            </a:r>
            <a:r>
              <a:rPr lang="en-US" baseline="0" dirty="0" smtClean="0"/>
              <a:t>. : 38,2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29484775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</a:t>
            </a:r>
            <a:r>
              <a:rPr lang="fr-CA" dirty="0" smtClean="0"/>
              <a:t> 3,84 on a une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prob</a:t>
            </a:r>
            <a:r>
              <a:rPr lang="fr-CA" baseline="0" dirty="0" smtClean="0"/>
              <a:t> </a:t>
            </a:r>
            <a:r>
              <a:rPr lang="fr-CA" baseline="0" dirty="0" err="1" smtClean="0"/>
              <a:t>davoir</a:t>
            </a:r>
            <a:r>
              <a:rPr lang="fr-CA" baseline="0" dirty="0" smtClean="0"/>
              <a:t> une rapport F de ,0175.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49802878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</a:t>
            </a:r>
            <a:r>
              <a:rPr lang="fr-CA" dirty="0" smtClean="0"/>
              <a:t> l’examen il va avoir un tableau 2x2</a:t>
            </a:r>
            <a:r>
              <a:rPr lang="fr-CA" baseline="0" dirty="0" smtClean="0"/>
              <a:t> ou 3x3 qui se calcule bien a la main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10033301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</a:t>
            </a:r>
            <a:r>
              <a:rPr lang="fr-CA" dirty="0" smtClean="0"/>
              <a:t> </a:t>
            </a:r>
            <a:r>
              <a:rPr lang="fr-CA" dirty="0" err="1" smtClean="0"/>
              <a:t>reviser</a:t>
            </a:r>
            <a:r>
              <a:rPr lang="fr-CA" dirty="0" smtClean="0"/>
              <a:t> pour </a:t>
            </a:r>
            <a:r>
              <a:rPr lang="fr-CA" dirty="0" smtClean="0"/>
              <a:t>examen</a:t>
            </a:r>
            <a:endParaRPr lang="fr-CA" dirty="0" smtClean="0"/>
          </a:p>
          <a:p>
            <a:r>
              <a:rPr lang="fr-CA" baseline="0" dirty="0" err="1" smtClean="0"/>
              <a:t>completer</a:t>
            </a:r>
            <a:r>
              <a:rPr lang="fr-CA" baseline="0" dirty="0" smtClean="0"/>
              <a:t> </a:t>
            </a:r>
            <a:r>
              <a:rPr lang="fr-CA" baseline="0" dirty="0" smtClean="0"/>
              <a:t>le tableau</a:t>
            </a:r>
          </a:p>
          <a:p>
            <a:endParaRPr lang="fr-CA" baseline="0" dirty="0" smtClean="0"/>
          </a:p>
          <a:p>
            <a:pPr marL="342900" indent="-342900">
              <a:buAutoNum type="arabicPeriod"/>
            </a:pPr>
            <a:r>
              <a:rPr lang="fr-CA" baseline="0" dirty="0" smtClean="0"/>
              <a:t>49 sujet( dl+1)</a:t>
            </a:r>
          </a:p>
          <a:p>
            <a:pPr marL="342900" indent="-342900">
              <a:buAutoNum type="arabicPeriod"/>
            </a:pPr>
            <a:r>
              <a:rPr lang="fr-CA" baseline="0" dirty="0" smtClean="0"/>
              <a:t>3 groupe puisqu’il y a 2 degré de liberté </a:t>
            </a:r>
            <a:r>
              <a:rPr lang="fr-CA" baseline="0" dirty="0" err="1" smtClean="0"/>
              <a:t>dasn</a:t>
            </a:r>
            <a:r>
              <a:rPr lang="fr-CA" baseline="0" dirty="0" smtClean="0"/>
              <a:t> l’inter. On </a:t>
            </a:r>
            <a:r>
              <a:rPr lang="fr-CA" baseline="0" dirty="0" smtClean="0"/>
              <a:t>trouver la somme </a:t>
            </a:r>
            <a:r>
              <a:rPr lang="fr-CA" baseline="0" dirty="0" smtClean="0"/>
              <a:t>des carré inter : CM = SC + DL =</a:t>
            </a:r>
          </a:p>
          <a:p>
            <a:pPr marL="342900" indent="-342900">
              <a:buAutoNum type="arabicPeriod"/>
            </a:pPr>
            <a:r>
              <a:rPr lang="fr-CA" baseline="0" dirty="0" smtClean="0"/>
              <a:t>Nombre de degré de liber intra : 46. NB total d’observation </a:t>
            </a:r>
            <a:r>
              <a:rPr lang="en-US" baseline="0" dirty="0" smtClean="0"/>
              <a:t>–</a:t>
            </a:r>
            <a:r>
              <a:rPr lang="fr-CA" baseline="0" dirty="0" smtClean="0"/>
              <a:t> le nombre de groupe. </a:t>
            </a:r>
          </a:p>
          <a:p>
            <a:pPr marL="342900" indent="-342900">
              <a:buAutoNum type="arabicPeriod"/>
            </a:pPr>
            <a:r>
              <a:rPr lang="fr-CA" baseline="0" dirty="0" smtClean="0"/>
              <a:t>Somme des carré total : SC inter + SC intra</a:t>
            </a:r>
          </a:p>
          <a:p>
            <a:pPr marL="342900" indent="-342900">
              <a:buAutoNum type="arabicPeriod"/>
            </a:pPr>
            <a:r>
              <a:rPr lang="fr-CA" baseline="0" dirty="0" smtClean="0"/>
              <a:t>CM intra = 3420,5 / nb degré de </a:t>
            </a:r>
            <a:r>
              <a:rPr lang="fr-CA" baseline="0" dirty="0" smtClean="0"/>
              <a:t>liberté </a:t>
            </a:r>
            <a:r>
              <a:rPr lang="fr-CA" baseline="0" dirty="0" smtClean="0"/>
              <a:t>(46) ; </a:t>
            </a:r>
          </a:p>
          <a:p>
            <a:pPr marL="342900" indent="-342900">
              <a:buAutoNum type="arabicPeriod"/>
            </a:pPr>
            <a:r>
              <a:rPr lang="en-US" baseline="0" dirty="0" err="1" smtClean="0"/>
              <a:t>Valeur</a:t>
            </a:r>
            <a:r>
              <a:rPr lang="en-US" baseline="0" dirty="0" smtClean="0"/>
              <a:t> du N</a:t>
            </a:r>
            <a:r>
              <a:rPr lang="fr-CA" baseline="0" dirty="0" smtClean="0"/>
              <a:t>2 (variance total expliquer par le traitement) </a:t>
            </a:r>
            <a:r>
              <a:rPr lang="fr-CA" baseline="0" dirty="0" err="1" smtClean="0"/>
              <a:t>sc</a:t>
            </a:r>
            <a:r>
              <a:rPr lang="fr-CA" baseline="0" dirty="0" smtClean="0"/>
              <a:t> inter /</a:t>
            </a:r>
            <a:r>
              <a:rPr lang="fr-CA" baseline="0" dirty="0" err="1" smtClean="0"/>
              <a:t>sc</a:t>
            </a:r>
            <a:r>
              <a:rPr lang="fr-CA" baseline="0" dirty="0" smtClean="0"/>
              <a:t> total : N2</a:t>
            </a:r>
          </a:p>
          <a:p>
            <a:pPr marL="342900" indent="-342900">
              <a:buAutoNum type="arabicPeriod"/>
            </a:pPr>
            <a:r>
              <a:rPr lang="fr-CA" baseline="0" dirty="0" smtClean="0"/>
              <a:t>et w2 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62499796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58192375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</a:t>
            </a:r>
            <a:r>
              <a:rPr lang="fr-CA" dirty="0" err="1" smtClean="0"/>
              <a:t>etection</a:t>
            </a:r>
            <a:r>
              <a:rPr lang="fr-CA" dirty="0" smtClean="0"/>
              <a:t> de 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22128300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75437300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</a:t>
            </a:r>
            <a:r>
              <a:rPr lang="fr-CA" dirty="0" smtClean="0"/>
              <a:t>aire</a:t>
            </a:r>
            <a:r>
              <a:rPr lang="fr-CA" baseline="0" dirty="0" smtClean="0"/>
              <a:t> un teste </a:t>
            </a:r>
            <a:r>
              <a:rPr lang="fr-CA" baseline="0" dirty="0" err="1" smtClean="0"/>
              <a:t>priliminaire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idealement</a:t>
            </a:r>
            <a:r>
              <a:rPr lang="fr-CA" baseline="0" dirty="0" smtClean="0"/>
              <a:t>. </a:t>
            </a:r>
          </a:p>
          <a:p>
            <a:endParaRPr lang="fr-CA" baseline="0" dirty="0" smtClean="0"/>
          </a:p>
          <a:p>
            <a:r>
              <a:rPr lang="en-US" baseline="0" dirty="0" smtClean="0"/>
              <a:t>S</a:t>
            </a:r>
            <a:r>
              <a:rPr lang="fr-CA" baseline="0" dirty="0" smtClean="0"/>
              <a:t>i on ne peut pas</a:t>
            </a:r>
            <a:r>
              <a:rPr lang="en-US" baseline="0" dirty="0" smtClean="0"/>
              <a:t>… placer les score </a:t>
            </a:r>
            <a:r>
              <a:rPr lang="en-US" baseline="0" dirty="0" err="1" smtClean="0"/>
              <a:t>dnas</a:t>
            </a:r>
            <a:r>
              <a:rPr lang="en-US" baseline="0" dirty="0" smtClean="0"/>
              <a:t> un tableau, </a:t>
            </a:r>
            <a:r>
              <a:rPr lang="en-US" baseline="0" dirty="0" err="1" smtClean="0"/>
              <a:t>chaque</a:t>
            </a:r>
            <a:r>
              <a:rPr lang="en-US" baseline="0" dirty="0" smtClean="0"/>
              <a:t> 1 </a:t>
            </a:r>
            <a:r>
              <a:rPr lang="en-US" baseline="0" dirty="0" err="1" smtClean="0"/>
              <a:t>represente</a:t>
            </a:r>
            <a:r>
              <a:rPr lang="en-US" baseline="0" dirty="0" smtClean="0"/>
              <a:t> un score. </a:t>
            </a:r>
            <a:r>
              <a:rPr lang="en-US" baseline="0" dirty="0" err="1" smtClean="0"/>
              <a:t>Donc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ca</a:t>
            </a:r>
            <a:r>
              <a:rPr lang="en-US" baseline="0" dirty="0" smtClean="0"/>
              <a:t> nous </a:t>
            </a:r>
            <a:r>
              <a:rPr lang="en-US" baseline="0" dirty="0" err="1" smtClean="0"/>
              <a:t>donne</a:t>
            </a:r>
            <a:r>
              <a:rPr lang="en-US" baseline="0" dirty="0" smtClean="0"/>
              <a:t> un </a:t>
            </a:r>
            <a:r>
              <a:rPr lang="en-US" baseline="0" dirty="0" err="1" smtClean="0"/>
              <a:t>courbe</a:t>
            </a:r>
            <a:r>
              <a:rPr lang="en-US" baseline="0" dirty="0" smtClean="0"/>
              <a:t> qui </a:t>
            </a:r>
            <a:r>
              <a:rPr lang="en-US" baseline="0" dirty="0" err="1" smtClean="0"/>
              <a:t>permet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d’établir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si</a:t>
            </a:r>
            <a:r>
              <a:rPr lang="en-US" baseline="0" dirty="0" smtClean="0"/>
              <a:t> la distribution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symétrique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ou</a:t>
            </a:r>
            <a:r>
              <a:rPr lang="en-US" baseline="0" dirty="0" smtClean="0"/>
              <a:t> non. </a:t>
            </a:r>
            <a:r>
              <a:rPr lang="en-US" baseline="0" dirty="0" err="1" smtClean="0"/>
              <a:t>Quand</a:t>
            </a:r>
            <a:r>
              <a:rPr lang="en-US" baseline="0" dirty="0" smtClean="0"/>
              <a:t> on </a:t>
            </a:r>
            <a:r>
              <a:rPr lang="en-US" baseline="0" dirty="0" err="1" smtClean="0"/>
              <a:t>regarde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l’ensemble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lesemble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chaque</a:t>
            </a:r>
            <a:r>
              <a:rPr lang="en-US" baseline="0" dirty="0" smtClean="0"/>
              <a:t> case a </a:t>
            </a:r>
            <a:r>
              <a:rPr lang="en-US" baseline="0" dirty="0" err="1" smtClean="0"/>
              <a:t>une</a:t>
            </a:r>
            <a:r>
              <a:rPr lang="en-US" baseline="0" dirty="0" smtClean="0"/>
              <a:t> distribution </a:t>
            </a:r>
            <a:r>
              <a:rPr lang="en-US" baseline="0" dirty="0" err="1" smtClean="0"/>
              <a:t>relativement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normale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sauf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peut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etre</a:t>
            </a:r>
            <a:r>
              <a:rPr lang="en-US" baseline="0" dirty="0" smtClean="0"/>
              <a:t> le petit (A1,6)</a:t>
            </a:r>
          </a:p>
          <a:p>
            <a:endParaRPr lang="en-US" baseline="0" dirty="0" smtClean="0"/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05387677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</a:t>
            </a:r>
            <a:r>
              <a:rPr lang="fr-CA" dirty="0" err="1" smtClean="0"/>
              <a:t>egarde</a:t>
            </a:r>
            <a:r>
              <a:rPr lang="fr-CA" dirty="0" smtClean="0"/>
              <a:t> l’écart type </a:t>
            </a:r>
            <a:r>
              <a:rPr lang="fr-CA" dirty="0" smtClean="0"/>
              <a:t>est un </a:t>
            </a:r>
            <a:r>
              <a:rPr lang="fr-CA" dirty="0" smtClean="0"/>
              <a:t>indicateur de la dispersion.</a:t>
            </a:r>
            <a:r>
              <a:rPr lang="fr-CA" baseline="0" dirty="0" smtClean="0"/>
              <a:t> Donc </a:t>
            </a:r>
            <a:r>
              <a:rPr lang="fr-CA" baseline="0" dirty="0" smtClean="0"/>
              <a:t>c'est </a:t>
            </a:r>
            <a:r>
              <a:rPr lang="fr-CA" baseline="0" dirty="0" smtClean="0"/>
              <a:t>a peut </a:t>
            </a:r>
            <a:r>
              <a:rPr lang="fr-CA" baseline="0" dirty="0" err="1" smtClean="0"/>
              <a:t>etre</a:t>
            </a:r>
            <a:r>
              <a:rPr lang="fr-CA" baseline="0" dirty="0" smtClean="0"/>
              <a:t> la même grandeur entre ,9 et 1,4. Donc </a:t>
            </a:r>
            <a:r>
              <a:rPr lang="fr-CA" baseline="0" dirty="0" err="1" smtClean="0"/>
              <a:t>cest</a:t>
            </a:r>
            <a:r>
              <a:rPr lang="fr-CA" baseline="0" dirty="0" smtClean="0"/>
              <a:t> a peu pres égale. Ca </a:t>
            </a:r>
            <a:r>
              <a:rPr lang="fr-CA" baseline="0" dirty="0" smtClean="0"/>
              <a:t>respect </a:t>
            </a:r>
            <a:r>
              <a:rPr lang="fr-CA" baseline="0" dirty="0" smtClean="0"/>
              <a:t>le postulat d’</a:t>
            </a:r>
            <a:r>
              <a:rPr lang="fr-CA" baseline="0" dirty="0" err="1" smtClean="0"/>
              <a:t>homogeniter</a:t>
            </a:r>
            <a:r>
              <a:rPr lang="fr-CA" baseline="0" dirty="0" smtClean="0"/>
              <a:t> des variance. </a:t>
            </a:r>
          </a:p>
          <a:p>
            <a:endParaRPr lang="fr-CA" baseline="0" dirty="0" smtClean="0"/>
          </a:p>
          <a:p>
            <a:r>
              <a:rPr lang="fr-CA" baseline="0" dirty="0" smtClean="0"/>
              <a:t>On peu calculer la valeur résiduel, donc on peut calculer les écart entre </a:t>
            </a:r>
            <a:r>
              <a:rPr lang="fr-CA" baseline="0" dirty="0" smtClean="0"/>
              <a:t>chaque </a:t>
            </a:r>
            <a:r>
              <a:rPr lang="fr-CA" baseline="0" dirty="0" smtClean="0"/>
              <a:t>et la moyenne du groupe. 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52387621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68712371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Q</a:t>
            </a:r>
            <a:r>
              <a:rPr lang="fr-CA" dirty="0" err="1" smtClean="0"/>
              <a:t>uelque</a:t>
            </a:r>
            <a:r>
              <a:rPr lang="fr-CA" baseline="0" dirty="0" smtClean="0"/>
              <a:t> fois on veut des test plus formel. Dont Agostino et </a:t>
            </a:r>
            <a:r>
              <a:rPr lang="fr-CA" baseline="0" dirty="0" err="1" smtClean="0"/>
              <a:t>Kolkmogorov</a:t>
            </a:r>
            <a:r>
              <a:rPr lang="fr-CA" baseline="0" dirty="0" smtClean="0"/>
              <a:t>, On le fait avec </a:t>
            </a:r>
            <a:r>
              <a:rPr lang="fr-CA" baseline="0" dirty="0" err="1" smtClean="0"/>
              <a:t>spss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34245014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.679 ne permet pas de rejeter</a:t>
            </a:r>
            <a:r>
              <a:rPr lang="fr-CA" baseline="0" dirty="0" smtClean="0"/>
              <a:t> </a:t>
            </a:r>
            <a:r>
              <a:rPr lang="fr-CA" baseline="0" dirty="0" err="1" smtClean="0"/>
              <a:t>lhyp</a:t>
            </a:r>
            <a:r>
              <a:rPr lang="fr-CA" baseline="0" dirty="0" smtClean="0"/>
              <a:t> 0 que la </a:t>
            </a:r>
            <a:r>
              <a:rPr lang="fr-CA" baseline="0" dirty="0" err="1" smtClean="0"/>
              <a:t>dist</a:t>
            </a:r>
            <a:r>
              <a:rPr lang="fr-CA" baseline="0" dirty="0" smtClean="0"/>
              <a:t> est normal. 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11436560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493" tIns="43247" rIns="86493" bIns="43247"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334D1096-056A-4B07-9266-EFA798788C40}" type="slidenum">
              <a:rPr lang="en-US">
                <a:latin typeface="Times New Roman" pitchFamily="18" charset="0"/>
              </a:rPr>
              <a:pPr/>
              <a:t>71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12938" y="692150"/>
            <a:ext cx="3032125" cy="2273300"/>
          </a:xfrm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850436776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730684623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</a:t>
            </a:r>
            <a:r>
              <a:rPr lang="fr-CA" dirty="0" err="1" smtClean="0"/>
              <a:t>alcul</a:t>
            </a:r>
            <a:r>
              <a:rPr lang="fr-CA" dirty="0" smtClean="0"/>
              <a:t> des médiane de</a:t>
            </a:r>
            <a:r>
              <a:rPr lang="fr-CA" baseline="0" dirty="0" smtClean="0"/>
              <a:t> chaque groupe. Placer score en ordre croissant, la médiane est la moyenne des score du milieu si </a:t>
            </a:r>
            <a:r>
              <a:rPr lang="fr-CA" baseline="0" dirty="0" err="1" smtClean="0"/>
              <a:t>cest</a:t>
            </a:r>
            <a:r>
              <a:rPr lang="fr-CA" baseline="0" dirty="0" smtClean="0"/>
              <a:t> un nb paire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76232144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</a:t>
            </a:r>
            <a:r>
              <a:rPr lang="fr-CA" dirty="0" smtClean="0"/>
              <a:t>n calcule </a:t>
            </a:r>
            <a:r>
              <a:rPr lang="fr-CA" dirty="0" err="1" smtClean="0"/>
              <a:t>lécart</a:t>
            </a:r>
            <a:r>
              <a:rPr lang="fr-CA" dirty="0" smtClean="0"/>
              <a:t> a la médiane. </a:t>
            </a:r>
            <a:r>
              <a:rPr lang="en-US" dirty="0" smtClean="0"/>
              <a:t>D</a:t>
            </a:r>
            <a:r>
              <a:rPr lang="fr-CA" dirty="0" smtClean="0"/>
              <a:t>onc 17,5-10 =7,5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850885176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84489596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K</a:t>
            </a:r>
            <a:r>
              <a:rPr lang="fr-CA" dirty="0" err="1" smtClean="0"/>
              <a:t>olmo</a:t>
            </a:r>
            <a:r>
              <a:rPr lang="fr-CA" baseline="0" dirty="0" smtClean="0"/>
              <a:t> : </a:t>
            </a:r>
            <a:r>
              <a:rPr lang="fr-CA" baseline="0" dirty="0" err="1" smtClean="0"/>
              <a:t>sig</a:t>
            </a:r>
            <a:r>
              <a:rPr lang="fr-CA" baseline="0" dirty="0" smtClean="0"/>
              <a:t> 0,000 dis que la dis est </a:t>
            </a:r>
            <a:r>
              <a:rPr lang="fr-CA" baseline="0" dirty="0" err="1" smtClean="0"/>
              <a:t>clairemnt</a:t>
            </a:r>
            <a:r>
              <a:rPr lang="fr-CA" baseline="0" dirty="0" smtClean="0"/>
              <a:t> pas </a:t>
            </a:r>
            <a:r>
              <a:rPr lang="fr-CA" baseline="0" dirty="0" smtClean="0"/>
              <a:t>normal.</a:t>
            </a:r>
            <a:endParaRPr lang="fr-CA" baseline="0" dirty="0" smtClean="0"/>
          </a:p>
          <a:p>
            <a:r>
              <a:rPr lang="fr-CA" baseline="0" dirty="0" smtClean="0"/>
              <a:t>On fais le Log, et la on a une amélioration du seuil de </a:t>
            </a:r>
            <a:r>
              <a:rPr lang="fr-CA" baseline="0" dirty="0" err="1" smtClean="0"/>
              <a:t>signif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69890347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992494462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>
              <a:buAutoNum type="arabicPeriod"/>
            </a:pPr>
            <a:r>
              <a:rPr lang="en-US" dirty="0" smtClean="0"/>
              <a:t>O</a:t>
            </a:r>
            <a:r>
              <a:rPr lang="fr-CA" dirty="0" smtClean="0"/>
              <a:t>n calcule les min max et entendu</a:t>
            </a:r>
          </a:p>
          <a:p>
            <a:pPr marL="342900" indent="-342900">
              <a:buAutoNum type="arabicPeriod"/>
            </a:pPr>
            <a:r>
              <a:rPr lang="en-US" dirty="0" smtClean="0"/>
              <a:t>P</a:t>
            </a:r>
            <a:r>
              <a:rPr lang="fr-CA" dirty="0" err="1" smtClean="0"/>
              <a:t>our</a:t>
            </a:r>
            <a:r>
              <a:rPr lang="fr-CA" dirty="0" smtClean="0"/>
              <a:t> chaque groupe on calcul la racine carré</a:t>
            </a:r>
            <a:r>
              <a:rPr lang="fr-CA" baseline="0" dirty="0" smtClean="0"/>
              <a:t> des valeur en haut, et on calcul </a:t>
            </a:r>
            <a:r>
              <a:rPr lang="fr-CA" baseline="0" dirty="0" smtClean="0"/>
              <a:t>l'étendu </a:t>
            </a:r>
            <a:r>
              <a:rPr lang="fr-CA" baseline="0" dirty="0" smtClean="0"/>
              <a:t>encore</a:t>
            </a:r>
          </a:p>
          <a:p>
            <a:pPr marL="342900" indent="-342900">
              <a:buAutoNum type="arabicPeriod"/>
            </a:pPr>
            <a:r>
              <a:rPr lang="en-US" baseline="0" dirty="0" smtClean="0"/>
              <a:t>O</a:t>
            </a:r>
            <a:r>
              <a:rPr lang="fr-CA" baseline="0" dirty="0" smtClean="0"/>
              <a:t>n fais ca pour </a:t>
            </a:r>
            <a:r>
              <a:rPr lang="fr-CA" baseline="0" dirty="0" smtClean="0"/>
              <a:t>chaque </a:t>
            </a:r>
            <a:r>
              <a:rPr lang="fr-CA" baseline="0" dirty="0" smtClean="0"/>
              <a:t>type de transformation, </a:t>
            </a:r>
          </a:p>
          <a:p>
            <a:pPr marL="342900" indent="-342900">
              <a:buAutoNum type="arabicPeriod"/>
            </a:pPr>
            <a:endParaRPr lang="fr-CA" baseline="0" dirty="0" smtClean="0"/>
          </a:p>
          <a:p>
            <a:pPr marL="342900" indent="-342900">
              <a:buAutoNum type="arabicPeriod"/>
            </a:pPr>
            <a:r>
              <a:rPr lang="en-US" baseline="0" dirty="0" smtClean="0"/>
              <a:t>O</a:t>
            </a:r>
            <a:r>
              <a:rPr lang="fr-CA" baseline="0" dirty="0" smtClean="0"/>
              <a:t>n prend le rapport le plus petit de tout les </a:t>
            </a:r>
            <a:r>
              <a:rPr lang="fr-CA" baseline="0" dirty="0" smtClean="0"/>
              <a:t>transformation qu'on </a:t>
            </a:r>
            <a:r>
              <a:rPr lang="fr-CA" baseline="0" dirty="0" smtClean="0"/>
              <a:t>a fais, </a:t>
            </a:r>
            <a:r>
              <a:rPr lang="fr-CA" baseline="0" dirty="0" smtClean="0"/>
              <a:t>c'est </a:t>
            </a:r>
            <a:r>
              <a:rPr lang="fr-CA" baseline="0" dirty="0" smtClean="0"/>
              <a:t>celui le meilleur. On prend cette </a:t>
            </a:r>
            <a:r>
              <a:rPr lang="fr-CA" baseline="0" dirty="0" smtClean="0"/>
              <a:t>transformation </a:t>
            </a:r>
            <a:r>
              <a:rPr lang="fr-CA" baseline="0" dirty="0" smtClean="0"/>
              <a:t>la. </a:t>
            </a:r>
          </a:p>
          <a:p>
            <a:pPr marL="342900" indent="-342900">
              <a:buAutoNum type="arabicPeriod"/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502425245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12938" y="692150"/>
            <a:ext cx="3032125" cy="2273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899182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2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5942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4A2802-E1C0-4E50-B0F1-53D810DE56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49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223857-980F-4F6F-8F36-C46BAF72CC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796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E6BCE8-E042-4ED0-A523-19F3718D8A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41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D34BB2-B811-433D-B9CF-70C328B3BE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341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867EDD-F7D5-4DA5-B0BF-6012955B8A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681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F6077B-FC92-4BF1-AF2F-1833CA482B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833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1D8F32-6195-4F86-BEB8-73C8C5403B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410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EBBC19-4BC3-4832-9DE2-D4F20857B4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682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973C30-2660-470B-B19C-E8A81D8D6C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741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B0CECC-5980-4315-B7B9-013A9C9621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825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8F331E-126B-4CDC-9679-96C25D1DA4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3580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endParaRPr lang="en-CA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ADD2DD-A279-4FB4-B0C2-606959D039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8504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981200"/>
            <a:ext cx="40386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4114800"/>
            <a:ext cx="40386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40386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4A606C-F825-4810-9F7E-ADCC1F03A2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5661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40386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87A1B9-C789-47DD-84EC-D423196944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6217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4114800"/>
          </a:xfrm>
        </p:spPr>
        <p:txBody>
          <a:bodyPr/>
          <a:lstStyle/>
          <a:p>
            <a:pPr lvl="0"/>
            <a:endParaRPr lang="en-CA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85BCEC-6D92-401D-A5A8-A89104927C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9687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endParaRPr lang="en-CA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A4BE22-D719-4C61-A3CF-91934DD3B4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4522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641E20-82CD-4B95-AB15-552D723080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3669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981200"/>
            <a:ext cx="8229600" cy="4114800"/>
          </a:xfrm>
        </p:spPr>
        <p:txBody>
          <a:bodyPr/>
          <a:lstStyle/>
          <a:p>
            <a:pPr lvl="0"/>
            <a:endParaRPr lang="en-CA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D3B2E8-ECDB-4598-B2BD-F95E9FF1A8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5868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40386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7A1084-1C03-4FAF-BDBB-4378A3B25C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029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theme" Target="../theme/theme1.xml"/><Relationship Id="rId21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1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584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584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1pPr>
          </a:lstStyle>
          <a:p>
            <a:pPr>
              <a:defRPr/>
            </a:pPr>
            <a:fld id="{A2DAA511-DB35-458E-9D77-450158E3D1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  <p:sldLayoutId id="2147483672" r:id="rId15"/>
    <p:sldLayoutId id="2147483673" r:id="rId16"/>
    <p:sldLayoutId id="2147483674" r:id="rId17"/>
    <p:sldLayoutId id="2147483675" r:id="rId18"/>
    <p:sldLayoutId id="2147483676" r:id="rId19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4" Type="http://schemas.openxmlformats.org/officeDocument/2006/relationships/oleObject" Target="../embeddings/oleObject1.bin"/><Relationship Id="rId5" Type="http://schemas.openxmlformats.org/officeDocument/2006/relationships/image" Target="../media/image2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4" Type="http://schemas.openxmlformats.org/officeDocument/2006/relationships/oleObject" Target="../embeddings/oleObject2.bin"/><Relationship Id="rId5" Type="http://schemas.openxmlformats.org/officeDocument/2006/relationships/image" Target="../media/image2.w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4" Type="http://schemas.openxmlformats.org/officeDocument/2006/relationships/oleObject" Target="../embeddings/oleObject3.bin"/><Relationship Id="rId5" Type="http://schemas.openxmlformats.org/officeDocument/2006/relationships/image" Target="../media/image3.wmf"/><Relationship Id="rId6" Type="http://schemas.openxmlformats.org/officeDocument/2006/relationships/oleObject" Target="../embeddings/oleObject4.bin"/><Relationship Id="rId7" Type="http://schemas.openxmlformats.org/officeDocument/2006/relationships/image" Target="../media/image4.wmf"/><Relationship Id="rId8" Type="http://schemas.openxmlformats.org/officeDocument/2006/relationships/oleObject" Target="../embeddings/oleObject5.bin"/><Relationship Id="rId9" Type="http://schemas.openxmlformats.org/officeDocument/2006/relationships/image" Target="../media/image5.wmf"/><Relationship Id="rId10" Type="http://schemas.openxmlformats.org/officeDocument/2006/relationships/oleObject" Target="../embeddings/oleObject6.bin"/><Relationship Id="rId11" Type="http://schemas.openxmlformats.org/officeDocument/2006/relationships/image" Target="../media/image6.w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4" Type="http://schemas.openxmlformats.org/officeDocument/2006/relationships/oleObject" Target="../embeddings/oleObject7.bin"/><Relationship Id="rId5" Type="http://schemas.openxmlformats.org/officeDocument/2006/relationships/image" Target="../media/image12.wmf"/><Relationship Id="rId6" Type="http://schemas.openxmlformats.org/officeDocument/2006/relationships/oleObject" Target="../embeddings/oleObject8.bin"/><Relationship Id="rId7" Type="http://schemas.openxmlformats.org/officeDocument/2006/relationships/image" Target="../media/image13.w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4" Type="http://schemas.openxmlformats.org/officeDocument/2006/relationships/oleObject" Target="../embeddings/oleObject9.bin"/><Relationship Id="rId5" Type="http://schemas.openxmlformats.org/officeDocument/2006/relationships/image" Target="../media/image14.emf"/><Relationship Id="rId6" Type="http://schemas.openxmlformats.org/officeDocument/2006/relationships/oleObject" Target="../embeddings/oleObject10.bin"/><Relationship Id="rId7" Type="http://schemas.openxmlformats.org/officeDocument/2006/relationships/image" Target="../media/image15.emf"/><Relationship Id="rId8" Type="http://schemas.openxmlformats.org/officeDocument/2006/relationships/oleObject" Target="../embeddings/oleObject11.bin"/><Relationship Id="rId9" Type="http://schemas.openxmlformats.org/officeDocument/2006/relationships/image" Target="../media/image16.emf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0.wmf"/><Relationship Id="rId12" Type="http://schemas.openxmlformats.org/officeDocument/2006/relationships/oleObject" Target="../embeddings/oleObject16.bin"/><Relationship Id="rId13" Type="http://schemas.openxmlformats.org/officeDocument/2006/relationships/image" Target="../media/image21.wmf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6.xml"/><Relationship Id="rId3" Type="http://schemas.openxmlformats.org/officeDocument/2006/relationships/notesSlide" Target="../notesSlides/notesSlide14.xml"/><Relationship Id="rId4" Type="http://schemas.openxmlformats.org/officeDocument/2006/relationships/oleObject" Target="../embeddings/oleObject12.bin"/><Relationship Id="rId5" Type="http://schemas.openxmlformats.org/officeDocument/2006/relationships/image" Target="../media/image17.wmf"/><Relationship Id="rId6" Type="http://schemas.openxmlformats.org/officeDocument/2006/relationships/oleObject" Target="../embeddings/oleObject13.bin"/><Relationship Id="rId7" Type="http://schemas.openxmlformats.org/officeDocument/2006/relationships/image" Target="../media/image18.wmf"/><Relationship Id="rId8" Type="http://schemas.openxmlformats.org/officeDocument/2006/relationships/oleObject" Target="../embeddings/oleObject14.bin"/><Relationship Id="rId9" Type="http://schemas.openxmlformats.org/officeDocument/2006/relationships/image" Target="../media/image19.wmf"/><Relationship Id="rId10" Type="http://schemas.openxmlformats.org/officeDocument/2006/relationships/oleObject" Target="../embeddings/oleObject15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4" Type="http://schemas.openxmlformats.org/officeDocument/2006/relationships/oleObject" Target="../embeddings/oleObject17.bin"/><Relationship Id="rId5" Type="http://schemas.openxmlformats.org/officeDocument/2006/relationships/image" Target="../media/image22.wmf"/><Relationship Id="rId1" Type="http://schemas.openxmlformats.org/officeDocument/2006/relationships/vmlDrawing" Target="../drawings/vmlDrawing7.vml"/><Relationship Id="rId2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4" Type="http://schemas.openxmlformats.org/officeDocument/2006/relationships/oleObject" Target="../embeddings/oleObject18.bin"/><Relationship Id="rId5" Type="http://schemas.openxmlformats.org/officeDocument/2006/relationships/image" Target="../media/image23.wmf"/><Relationship Id="rId1" Type="http://schemas.openxmlformats.org/officeDocument/2006/relationships/vmlDrawing" Target="../drawings/vmlDrawing8.vml"/><Relationship Id="rId2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4" Type="http://schemas.openxmlformats.org/officeDocument/2006/relationships/oleObject" Target="../embeddings/oleObject19.bin"/><Relationship Id="rId5" Type="http://schemas.openxmlformats.org/officeDocument/2006/relationships/image" Target="../media/image24.wmf"/><Relationship Id="rId1" Type="http://schemas.openxmlformats.org/officeDocument/2006/relationships/vmlDrawing" Target="../drawings/vmlDrawing9.vml"/><Relationship Id="rId2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2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hyperlink" Target="M:%5CPSY2516%20-%20Hiver%202013%5CCours%204%5CSingleFactorAnalysisOfVariance.cdf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4" Type="http://schemas.openxmlformats.org/officeDocument/2006/relationships/oleObject" Target="../embeddings/oleObject20.bin"/><Relationship Id="rId5" Type="http://schemas.openxmlformats.org/officeDocument/2006/relationships/image" Target="../media/image25.emf"/><Relationship Id="rId1" Type="http://schemas.openxmlformats.org/officeDocument/2006/relationships/vmlDrawing" Target="../drawings/vmlDrawing10.vml"/><Relationship Id="rId2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6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4" Type="http://schemas.openxmlformats.org/officeDocument/2006/relationships/oleObject" Target="../embeddings/oleObject21.bin"/><Relationship Id="rId5" Type="http://schemas.openxmlformats.org/officeDocument/2006/relationships/image" Target="../media/image27.wmf"/><Relationship Id="rId1" Type="http://schemas.openxmlformats.org/officeDocument/2006/relationships/vmlDrawing" Target="../drawings/vmlDrawing11.vml"/><Relationship Id="rId2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4" Type="http://schemas.openxmlformats.org/officeDocument/2006/relationships/oleObject" Target="../embeddings/oleObject22.bin"/><Relationship Id="rId5" Type="http://schemas.openxmlformats.org/officeDocument/2006/relationships/image" Target="../media/image28.wmf"/><Relationship Id="rId6" Type="http://schemas.openxmlformats.org/officeDocument/2006/relationships/oleObject" Target="../embeddings/oleObject23.bin"/><Relationship Id="rId7" Type="http://schemas.openxmlformats.org/officeDocument/2006/relationships/image" Target="../media/image29.wmf"/><Relationship Id="rId1" Type="http://schemas.openxmlformats.org/officeDocument/2006/relationships/vmlDrawing" Target="../drawings/vmlDrawing12.vml"/><Relationship Id="rId2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4" Type="http://schemas.openxmlformats.org/officeDocument/2006/relationships/oleObject" Target="../embeddings/oleObject24.bin"/><Relationship Id="rId5" Type="http://schemas.openxmlformats.org/officeDocument/2006/relationships/image" Target="../media/image30.wmf"/><Relationship Id="rId6" Type="http://schemas.openxmlformats.org/officeDocument/2006/relationships/oleObject" Target="../embeddings/oleObject25.bin"/><Relationship Id="rId7" Type="http://schemas.openxmlformats.org/officeDocument/2006/relationships/image" Target="../media/image31.wmf"/><Relationship Id="rId8" Type="http://schemas.openxmlformats.org/officeDocument/2006/relationships/oleObject" Target="../embeddings/oleObject26.bin"/><Relationship Id="rId9" Type="http://schemas.openxmlformats.org/officeDocument/2006/relationships/image" Target="../media/image32.wmf"/><Relationship Id="rId1" Type="http://schemas.openxmlformats.org/officeDocument/2006/relationships/vmlDrawing" Target="../drawings/vmlDrawing13.vml"/><Relationship Id="rId2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4" Type="http://schemas.openxmlformats.org/officeDocument/2006/relationships/image" Target="../media/image34.png"/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2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4" Type="http://schemas.openxmlformats.org/officeDocument/2006/relationships/image" Target="../media/image36.wmf"/><Relationship Id="rId1" Type="http://schemas.openxmlformats.org/officeDocument/2006/relationships/vmlDrawing" Target="../drawings/vmlDrawing14.vml"/><Relationship Id="rId2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4" Type="http://schemas.openxmlformats.org/officeDocument/2006/relationships/image" Target="../media/image37.wmf"/><Relationship Id="rId1" Type="http://schemas.openxmlformats.org/officeDocument/2006/relationships/vmlDrawing" Target="../drawings/vmlDrawing15.vml"/><Relationship Id="rId2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4" Type="http://schemas.openxmlformats.org/officeDocument/2006/relationships/image" Target="../media/image38.wmf"/><Relationship Id="rId1" Type="http://schemas.openxmlformats.org/officeDocument/2006/relationships/vmlDrawing" Target="../drawings/vmlDrawing16.vml"/><Relationship Id="rId2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9.png"/><Relationship Id="rId3" Type="http://schemas.openxmlformats.org/officeDocument/2006/relationships/image" Target="../media/image40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4" Type="http://schemas.openxmlformats.org/officeDocument/2006/relationships/image" Target="../media/image41.wmf"/><Relationship Id="rId1" Type="http://schemas.openxmlformats.org/officeDocument/2006/relationships/vmlDrawing" Target="../drawings/vmlDrawing17.vml"/><Relationship Id="rId2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4" Type="http://schemas.openxmlformats.org/officeDocument/2006/relationships/image" Target="../media/image42.wmf"/><Relationship Id="rId5" Type="http://schemas.openxmlformats.org/officeDocument/2006/relationships/oleObject" Target="../embeddings/oleObject32.bin"/><Relationship Id="rId6" Type="http://schemas.openxmlformats.org/officeDocument/2006/relationships/image" Target="../media/image43.wmf"/><Relationship Id="rId1" Type="http://schemas.openxmlformats.org/officeDocument/2006/relationships/vmlDrawing" Target="../drawings/vmlDrawing18.vml"/><Relationship Id="rId2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4" Type="http://schemas.openxmlformats.org/officeDocument/2006/relationships/image" Target="../media/image44.wmf"/><Relationship Id="rId5" Type="http://schemas.openxmlformats.org/officeDocument/2006/relationships/oleObject" Target="../embeddings/oleObject34.bin"/><Relationship Id="rId6" Type="http://schemas.openxmlformats.org/officeDocument/2006/relationships/image" Target="../media/image45.wmf"/><Relationship Id="rId1" Type="http://schemas.openxmlformats.org/officeDocument/2006/relationships/vmlDrawing" Target="../drawings/vmlDrawing19.vml"/><Relationship Id="rId2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4" Type="http://schemas.openxmlformats.org/officeDocument/2006/relationships/image" Target="../media/image49.png"/><Relationship Id="rId5" Type="http://schemas.openxmlformats.org/officeDocument/2006/relationships/image" Target="../media/image50.png"/><Relationship Id="rId1" Type="http://schemas.openxmlformats.org/officeDocument/2006/relationships/slideLayout" Target="../slideLayouts/slideLayout19.xml"/><Relationship Id="rId2" Type="http://schemas.openxmlformats.org/officeDocument/2006/relationships/image" Target="../media/image47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51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image" Target="../media/image52.png"/><Relationship Id="rId3" Type="http://schemas.openxmlformats.org/officeDocument/2006/relationships/image" Target="../media/image5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4" Type="http://schemas.openxmlformats.org/officeDocument/2006/relationships/image" Target="../media/image56.png"/><Relationship Id="rId5" Type="http://schemas.openxmlformats.org/officeDocument/2006/relationships/image" Target="../media/image57.png"/><Relationship Id="rId6" Type="http://schemas.openxmlformats.org/officeDocument/2006/relationships/image" Target="../media/image58.png"/><Relationship Id="rId1" Type="http://schemas.openxmlformats.org/officeDocument/2006/relationships/slideLayout" Target="../slideLayouts/slideLayout19.xml"/><Relationship Id="rId2" Type="http://schemas.openxmlformats.org/officeDocument/2006/relationships/image" Target="../media/image54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59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4" Type="http://schemas.openxmlformats.org/officeDocument/2006/relationships/oleObject" Target="../embeddings/oleObject35.bin"/><Relationship Id="rId5" Type="http://schemas.openxmlformats.org/officeDocument/2006/relationships/image" Target="../media/image60.wmf"/><Relationship Id="rId6" Type="http://schemas.openxmlformats.org/officeDocument/2006/relationships/oleObject" Target="../embeddings/oleObject36.bin"/><Relationship Id="rId7" Type="http://schemas.openxmlformats.org/officeDocument/2006/relationships/image" Target="../media/image61.wmf"/><Relationship Id="rId8" Type="http://schemas.openxmlformats.org/officeDocument/2006/relationships/oleObject" Target="../embeddings/oleObject37.bin"/><Relationship Id="rId9" Type="http://schemas.openxmlformats.org/officeDocument/2006/relationships/image" Target="../media/image62.wmf"/><Relationship Id="rId10" Type="http://schemas.openxmlformats.org/officeDocument/2006/relationships/oleObject" Target="../embeddings/oleObject38.bin"/><Relationship Id="rId11" Type="http://schemas.openxmlformats.org/officeDocument/2006/relationships/image" Target="../media/image63.wmf"/><Relationship Id="rId1" Type="http://schemas.openxmlformats.org/officeDocument/2006/relationships/vmlDrawing" Target="../drawings/vmlDrawing20.vml"/><Relationship Id="rId2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4" Type="http://schemas.openxmlformats.org/officeDocument/2006/relationships/oleObject" Target="../embeddings/oleObject39.bin"/><Relationship Id="rId5" Type="http://schemas.openxmlformats.org/officeDocument/2006/relationships/image" Target="../media/image64.wmf"/><Relationship Id="rId6" Type="http://schemas.openxmlformats.org/officeDocument/2006/relationships/oleObject" Target="../embeddings/oleObject40.bin"/><Relationship Id="rId7" Type="http://schemas.openxmlformats.org/officeDocument/2006/relationships/image" Target="../media/image65.wmf"/><Relationship Id="rId8" Type="http://schemas.openxmlformats.org/officeDocument/2006/relationships/oleObject" Target="../embeddings/oleObject41.bin"/><Relationship Id="rId9" Type="http://schemas.openxmlformats.org/officeDocument/2006/relationships/image" Target="../media/image66.wmf"/><Relationship Id="rId10" Type="http://schemas.openxmlformats.org/officeDocument/2006/relationships/oleObject" Target="../embeddings/oleObject42.bin"/><Relationship Id="rId11" Type="http://schemas.openxmlformats.org/officeDocument/2006/relationships/image" Target="../media/image67.wmf"/><Relationship Id="rId1" Type="http://schemas.openxmlformats.org/officeDocument/2006/relationships/vmlDrawing" Target="../drawings/vmlDrawing21.vml"/><Relationship Id="rId2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4" Type="http://schemas.openxmlformats.org/officeDocument/2006/relationships/oleObject" Target="../embeddings/oleObject43.bin"/><Relationship Id="rId5" Type="http://schemas.openxmlformats.org/officeDocument/2006/relationships/oleObject" Target="../embeddings/oleObject44.bin"/><Relationship Id="rId6" Type="http://schemas.openxmlformats.org/officeDocument/2006/relationships/image" Target="../media/image65.wmf"/><Relationship Id="rId7" Type="http://schemas.openxmlformats.org/officeDocument/2006/relationships/oleObject" Target="../embeddings/oleObject45.bin"/><Relationship Id="rId8" Type="http://schemas.openxmlformats.org/officeDocument/2006/relationships/image" Target="../media/image66.wmf"/><Relationship Id="rId9" Type="http://schemas.openxmlformats.org/officeDocument/2006/relationships/oleObject" Target="../embeddings/oleObject46.bin"/><Relationship Id="rId10" Type="http://schemas.openxmlformats.org/officeDocument/2006/relationships/image" Target="../media/image67.wmf"/><Relationship Id="rId1" Type="http://schemas.openxmlformats.org/officeDocument/2006/relationships/vmlDrawing" Target="../drawings/vmlDrawing22.vml"/><Relationship Id="rId2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4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38.xml"/><Relationship Id="rId5" Type="http://schemas.openxmlformats.org/officeDocument/2006/relationships/image" Target="../media/image70.jpeg"/><Relationship Id="rId1" Type="http://schemas.openxmlformats.org/officeDocument/2006/relationships/tags" Target="../tags/tag1.xml"/><Relationship Id="rId2" Type="http://schemas.openxmlformats.org/officeDocument/2006/relationships/tags" Target="../tags/tag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tags" Target="../tags/tag3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39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tags" Target="../tags/tag4.xml"/><Relationship Id="rId2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40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71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4" Type="http://schemas.openxmlformats.org/officeDocument/2006/relationships/oleObject" Target="../embeddings/oleObject47.bin"/><Relationship Id="rId5" Type="http://schemas.openxmlformats.org/officeDocument/2006/relationships/image" Target="../media/image72.wmf"/><Relationship Id="rId6" Type="http://schemas.openxmlformats.org/officeDocument/2006/relationships/image" Target="../media/image73.wmf"/><Relationship Id="rId1" Type="http://schemas.openxmlformats.org/officeDocument/2006/relationships/vmlDrawing" Target="../drawings/vmlDrawing23.vml"/><Relationship Id="rId2" Type="http://schemas.openxmlformats.org/officeDocument/2006/relationships/slideLayout" Target="../slideLayouts/slideLayout19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4" Type="http://schemas.openxmlformats.org/officeDocument/2006/relationships/image" Target="../media/image74.wmf"/><Relationship Id="rId5" Type="http://schemas.openxmlformats.org/officeDocument/2006/relationships/image" Target="../media/image75.wmf"/><Relationship Id="rId1" Type="http://schemas.openxmlformats.org/officeDocument/2006/relationships/vmlDrawing" Target="../drawings/vmlDrawing24.vml"/><Relationship Id="rId2" Type="http://schemas.openxmlformats.org/officeDocument/2006/relationships/slideLayout" Target="../slideLayouts/slideLayout19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44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4" Type="http://schemas.openxmlformats.org/officeDocument/2006/relationships/image" Target="../media/image77.png"/><Relationship Id="rId5" Type="http://schemas.openxmlformats.org/officeDocument/2006/relationships/image" Target="../media/image78.png"/><Relationship Id="rId6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4" Type="http://schemas.openxmlformats.org/officeDocument/2006/relationships/image" Target="../media/image80.png"/><Relationship Id="rId1" Type="http://schemas.openxmlformats.org/officeDocument/2006/relationships/tags" Target="../tags/tag7.xml"/><Relationship Id="rId2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tags" Target="../tags/tag8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4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tags" Target="../tags/tag9.xml"/><Relationship Id="rId2" Type="http://schemas.openxmlformats.org/officeDocument/2006/relationships/slideLayout" Target="../slideLayouts/slideLayout7.xml"/><Relationship Id="rId3" Type="http://schemas.openxmlformats.org/officeDocument/2006/relationships/image" Target="../media/image81.png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tags" Target="../tags/tag10.xml"/><Relationship Id="rId2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tags" Target="../tags/tag11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48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tags" Target="../tags/tag12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49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tags" Target="../tags/tag13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50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tags" Target="../tags/tag14.xml"/><Relationship Id="rId2" Type="http://schemas.openxmlformats.org/officeDocument/2006/relationships/slideLayout" Target="../slideLayouts/slideLayout17.xml"/><Relationship Id="rId3" Type="http://schemas.openxmlformats.org/officeDocument/2006/relationships/image" Target="../media/image82.png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tags" Target="../tags/tag15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5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tags" Target="../tags/tag16.xml"/><Relationship Id="rId2" Type="http://schemas.openxmlformats.org/officeDocument/2006/relationships/slideLayout" Target="../slideLayouts/slideLayout6.xml"/><Relationship Id="rId3" Type="http://schemas.openxmlformats.org/officeDocument/2006/relationships/image" Target="../media/image83.jpe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emf"/><Relationship Id="rId4" Type="http://schemas.openxmlformats.org/officeDocument/2006/relationships/image" Target="../media/image85.emf"/><Relationship Id="rId1" Type="http://schemas.openxmlformats.org/officeDocument/2006/relationships/tags" Target="../tags/tag17.xml"/><Relationship Id="rId2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4" Type="http://schemas.openxmlformats.org/officeDocument/2006/relationships/image" Target="../media/image86.wmf"/><Relationship Id="rId5" Type="http://schemas.openxmlformats.org/officeDocument/2006/relationships/image" Target="../media/image87.emf"/><Relationship Id="rId1" Type="http://schemas.openxmlformats.org/officeDocument/2006/relationships/tags" Target="../tags/tag18.xml"/><Relationship Id="rId2" Type="http://schemas.openxmlformats.org/officeDocument/2006/relationships/slideLayout" Target="../slideLayouts/slideLayout6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53.xml"/><Relationship Id="rId5" Type="http://schemas.openxmlformats.org/officeDocument/2006/relationships/oleObject" Target="../embeddings/oleObject49.bin"/><Relationship Id="rId6" Type="http://schemas.openxmlformats.org/officeDocument/2006/relationships/image" Target="../media/image88.wmf"/><Relationship Id="rId1" Type="http://schemas.openxmlformats.org/officeDocument/2006/relationships/vmlDrawing" Target="../drawings/vmlDrawing25.vml"/><Relationship Id="rId2" Type="http://schemas.openxmlformats.org/officeDocument/2006/relationships/tags" Target="../tags/tag19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4.xml"/><Relationship Id="rId4" Type="http://schemas.openxmlformats.org/officeDocument/2006/relationships/image" Target="../media/image89.png"/><Relationship Id="rId5" Type="http://schemas.openxmlformats.org/officeDocument/2006/relationships/image" Target="../media/image90.png"/><Relationship Id="rId1" Type="http://schemas.openxmlformats.org/officeDocument/2006/relationships/tags" Target="../tags/tag20.xml"/><Relationship Id="rId2" Type="http://schemas.openxmlformats.org/officeDocument/2006/relationships/slideLayout" Target="../slideLayouts/slideLayout14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5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4" Type="http://schemas.openxmlformats.org/officeDocument/2006/relationships/image" Target="../media/image91.emf"/><Relationship Id="rId5" Type="http://schemas.openxmlformats.org/officeDocument/2006/relationships/oleObject" Target="../embeddings/oleObject51.bin"/><Relationship Id="rId6" Type="http://schemas.openxmlformats.org/officeDocument/2006/relationships/image" Target="../media/image92.emf"/><Relationship Id="rId1" Type="http://schemas.openxmlformats.org/officeDocument/2006/relationships/vmlDrawing" Target="../drawings/vmlDrawing26.vml"/><Relationship Id="rId2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2.bin"/><Relationship Id="rId4" Type="http://schemas.openxmlformats.org/officeDocument/2006/relationships/image" Target="../media/image91.emf"/><Relationship Id="rId5" Type="http://schemas.openxmlformats.org/officeDocument/2006/relationships/image" Target="../media/image93.png"/><Relationship Id="rId6" Type="http://schemas.openxmlformats.org/officeDocument/2006/relationships/image" Target="../media/image94.png"/><Relationship Id="rId7" Type="http://schemas.openxmlformats.org/officeDocument/2006/relationships/image" Target="../media/image95.png"/><Relationship Id="rId1" Type="http://schemas.openxmlformats.org/officeDocument/2006/relationships/vmlDrawing" Target="../drawings/vmlDrawing27.vml"/><Relationship Id="rId2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3.bin"/><Relationship Id="rId4" Type="http://schemas.openxmlformats.org/officeDocument/2006/relationships/image" Target="../media/image96.wmf"/><Relationship Id="rId1" Type="http://schemas.openxmlformats.org/officeDocument/2006/relationships/vmlDrawing" Target="../drawings/vmlDrawing28.vml"/><Relationship Id="rId2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4" Type="http://schemas.openxmlformats.org/officeDocument/2006/relationships/image" Target="../media/image99.png"/><Relationship Id="rId5" Type="http://schemas.openxmlformats.org/officeDocument/2006/relationships/oleObject" Target="../embeddings/oleObject54.bin"/><Relationship Id="rId6" Type="http://schemas.openxmlformats.org/officeDocument/2006/relationships/image" Target="../media/image97.wmf"/><Relationship Id="rId1" Type="http://schemas.openxmlformats.org/officeDocument/2006/relationships/vmlDrawing" Target="../drawings/vmlDrawing29.vml"/><Relationship Id="rId2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3886200"/>
            <a:ext cx="6781800" cy="1752600"/>
          </a:xfrm>
        </p:spPr>
        <p:txBody>
          <a:bodyPr lIns="90488" tIns="44450" rIns="90488" bIns="44450"/>
          <a:lstStyle/>
          <a:p>
            <a:pPr eaLnBrk="1" hangingPunct="1">
              <a:defRPr/>
            </a:pPr>
            <a:endParaRPr lang="fr-CA" b="1" dirty="0" smtClean="0"/>
          </a:p>
          <a:p>
            <a:pPr eaLnBrk="1" hangingPunct="1">
              <a:defRPr/>
            </a:pPr>
            <a:r>
              <a:rPr lang="fr-CA" b="1" dirty="0" smtClean="0"/>
              <a:t>Plan complètement aléatoire</a:t>
            </a:r>
          </a:p>
          <a:p>
            <a:pPr eaLnBrk="1" hangingPunct="1">
              <a:defRPr/>
            </a:pPr>
            <a:r>
              <a:rPr lang="fr-CA" b="1" dirty="0" err="1" smtClean="0"/>
              <a:t>A,s</a:t>
            </a:r>
            <a:r>
              <a:rPr lang="fr-CA" b="1" dirty="0" smtClean="0"/>
              <a:t>(A)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CA" b="1" smtClean="0"/>
              <a:t>Analyse de la variance</a:t>
            </a:r>
          </a:p>
        </p:txBody>
      </p: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CA" smtClean="0"/>
              <a:t>Un plan complètement aléatoire</a:t>
            </a:r>
            <a:endParaRPr lang="en-US" smtClean="0"/>
          </a:p>
        </p:txBody>
      </p:sp>
      <p:graphicFrame>
        <p:nvGraphicFramePr>
          <p:cNvPr id="402449" name="Group 17"/>
          <p:cNvGraphicFramePr>
            <a:graphicFrameLocks noGrp="1"/>
          </p:cNvGraphicFramePr>
          <p:nvPr/>
        </p:nvGraphicFramePr>
        <p:xfrm>
          <a:off x="1219200" y="1676400"/>
          <a:ext cx="6324600" cy="2743200"/>
        </p:xfrm>
        <a:graphic>
          <a:graphicData uri="http://schemas.openxmlformats.org/drawingml/2006/table">
            <a:tbl>
              <a:tblPr/>
              <a:tblGrid>
                <a:gridCol w="6324600"/>
              </a:tblGrid>
              <a:tr h="5181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Groupe     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                                     M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oyenne</a:t>
                      </a:r>
                    </a:p>
                  </a:txBody>
                  <a:tcPr marT="45707" marB="45707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50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07" marB="45707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081" name="Object 13"/>
          <p:cNvGraphicFramePr>
            <a:graphicFrameLocks noChangeAspect="1"/>
          </p:cNvGraphicFramePr>
          <p:nvPr/>
        </p:nvGraphicFramePr>
        <p:xfrm>
          <a:off x="1230313" y="2206625"/>
          <a:ext cx="6456362" cy="206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7" name="Equation" r:id="rId4" imgW="2311400" imgH="990600" progId="Equation.DSMT4">
                  <p:embed/>
                </p:oleObj>
              </mc:Choice>
              <mc:Fallback>
                <p:oleObj name="Equation" r:id="rId4" imgW="2311400" imgH="990600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0313" y="2206625"/>
                        <a:ext cx="6456362" cy="2063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685800" y="4572000"/>
            <a:ext cx="7772400" cy="1295400"/>
            <a:chOff x="432" y="2880"/>
            <a:chExt cx="4896" cy="816"/>
          </a:xfrm>
        </p:grpSpPr>
        <p:sp>
          <p:nvSpPr>
            <p:cNvPr id="3085" name="Text Box 19"/>
            <p:cNvSpPr txBox="1">
              <a:spLocks noChangeArrowheads="1"/>
            </p:cNvSpPr>
            <p:nvPr/>
          </p:nvSpPr>
          <p:spPr bwMode="auto">
            <a:xfrm>
              <a:off x="432" y="2880"/>
              <a:ext cx="4896" cy="6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ahom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fr-CA" sz="2400"/>
                <a:t>Si chaque score provient d’une population unique, alors:</a:t>
              </a:r>
            </a:p>
            <a:p>
              <a:pPr>
                <a:spcBef>
                  <a:spcPct val="50000"/>
                </a:spcBef>
              </a:pPr>
              <a:r>
                <a:rPr lang="fr-CA"/>
                <a:t>			</a:t>
              </a:r>
              <a:r>
                <a:rPr lang="fr-CA" sz="2800" i="1"/>
                <a:t>Y</a:t>
              </a:r>
              <a:r>
                <a:rPr lang="fr-CA" sz="2800" i="1" baseline="-25000"/>
                <a:t>ij</a:t>
              </a:r>
              <a:r>
                <a:rPr lang="fr-CA" sz="2800" i="1"/>
                <a:t> </a:t>
              </a:r>
              <a:r>
                <a:rPr lang="fr-CA" sz="2800"/>
                <a:t>= </a:t>
              </a:r>
              <a:r>
                <a:rPr lang="fr-CA" sz="2800">
                  <a:latin typeface="Symbol" pitchFamily="18" charset="2"/>
                </a:rPr>
                <a:t>m</a:t>
              </a:r>
              <a:r>
                <a:rPr lang="fr-CA" sz="2800">
                  <a:latin typeface="Arial" charset="0"/>
                </a:rPr>
                <a:t> + </a:t>
              </a:r>
              <a:r>
                <a:rPr lang="fr-CA" sz="2800">
                  <a:latin typeface="Symbol" pitchFamily="18" charset="2"/>
                </a:rPr>
                <a:t>e</a:t>
              </a:r>
              <a:r>
                <a:rPr lang="fr-CA" sz="2800" i="1" baseline="-25000">
                  <a:latin typeface="Arial" charset="0"/>
                </a:rPr>
                <a:t>ij</a:t>
              </a:r>
              <a:endParaRPr lang="en-US" sz="2800" i="1"/>
            </a:p>
          </p:txBody>
        </p:sp>
        <p:sp>
          <p:nvSpPr>
            <p:cNvPr id="3086" name="Rectangle 20"/>
            <p:cNvSpPr>
              <a:spLocks noChangeArrowheads="1"/>
            </p:cNvSpPr>
            <p:nvPr/>
          </p:nvSpPr>
          <p:spPr bwMode="auto">
            <a:xfrm>
              <a:off x="2112" y="3216"/>
              <a:ext cx="1344" cy="480"/>
            </a:xfrm>
            <a:prstGeom prst="rect">
              <a:avLst/>
            </a:prstGeom>
            <a:noFill/>
            <a:ln w="349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402453" name="AutoShape 21"/>
          <p:cNvSpPr>
            <a:spLocks noChangeArrowheads="1"/>
          </p:cNvSpPr>
          <p:nvPr/>
        </p:nvSpPr>
        <p:spPr bwMode="auto">
          <a:xfrm>
            <a:off x="3581400" y="5715000"/>
            <a:ext cx="1676400" cy="838200"/>
          </a:xfrm>
          <a:prstGeom prst="upArrowCallout">
            <a:avLst>
              <a:gd name="adj1" fmla="val 50000"/>
              <a:gd name="adj2" fmla="val 50000"/>
              <a:gd name="adj3" fmla="val 16667"/>
              <a:gd name="adj4" fmla="val 6666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/>
              <a:t>Moyenne de la </a:t>
            </a:r>
          </a:p>
          <a:p>
            <a:pPr algn="ctr"/>
            <a:r>
              <a:rPr lang="fr-CA"/>
              <a:t>population</a:t>
            </a:r>
            <a:endParaRPr lang="en-US"/>
          </a:p>
        </p:txBody>
      </p:sp>
      <p:sp>
        <p:nvSpPr>
          <p:cNvPr id="402455" name="AutoShape 23"/>
          <p:cNvSpPr>
            <a:spLocks noChangeArrowheads="1"/>
          </p:cNvSpPr>
          <p:nvPr/>
        </p:nvSpPr>
        <p:spPr bwMode="auto">
          <a:xfrm>
            <a:off x="4953000" y="5715000"/>
            <a:ext cx="1981200" cy="838200"/>
          </a:xfrm>
          <a:prstGeom prst="upArrowCallout">
            <a:avLst>
              <a:gd name="adj1" fmla="val 59091"/>
              <a:gd name="adj2" fmla="val 59091"/>
              <a:gd name="adj3" fmla="val 16667"/>
              <a:gd name="adj4" fmla="val 6666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dirty="0"/>
              <a:t>Erreur </a:t>
            </a:r>
          </a:p>
          <a:p>
            <a:pPr algn="ctr"/>
            <a:r>
              <a:rPr lang="fr-CA" dirty="0"/>
              <a:t>d’échantillonnage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2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2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2453" grpId="0" animBg="1"/>
      <p:bldP spid="402455" grpId="0" animBg="1"/>
      <p:bldP spid="40245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CA" smtClean="0"/>
              <a:t>Un plan complètement aléatoire</a:t>
            </a:r>
            <a:endParaRPr lang="en-US" smtClean="0"/>
          </a:p>
        </p:txBody>
      </p:sp>
      <p:graphicFrame>
        <p:nvGraphicFramePr>
          <p:cNvPr id="436227" name="Group 3"/>
          <p:cNvGraphicFramePr>
            <a:graphicFrameLocks noGrp="1"/>
          </p:cNvGraphicFramePr>
          <p:nvPr/>
        </p:nvGraphicFramePr>
        <p:xfrm>
          <a:off x="1219200" y="1676400"/>
          <a:ext cx="6324600" cy="2743200"/>
        </p:xfrm>
        <a:graphic>
          <a:graphicData uri="http://schemas.openxmlformats.org/drawingml/2006/table">
            <a:tbl>
              <a:tblPr/>
              <a:tblGrid>
                <a:gridCol w="6324600"/>
              </a:tblGrid>
              <a:tr h="5181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Groupe     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                                     M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oyenne</a:t>
                      </a:r>
                    </a:p>
                  </a:txBody>
                  <a:tcPr marT="45707" marB="45707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50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07" marB="45707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105" name="Object 13"/>
          <p:cNvGraphicFramePr>
            <a:graphicFrameLocks noChangeAspect="1"/>
          </p:cNvGraphicFramePr>
          <p:nvPr/>
        </p:nvGraphicFramePr>
        <p:xfrm>
          <a:off x="1230313" y="2206625"/>
          <a:ext cx="6456362" cy="206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2" name="Equation" r:id="rId4" imgW="2311400" imgH="990600" progId="Equation.DSMT4">
                  <p:embed/>
                </p:oleObj>
              </mc:Choice>
              <mc:Fallback>
                <p:oleObj name="Equation" r:id="rId4" imgW="2311400" imgH="990600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0313" y="2206625"/>
                        <a:ext cx="6456362" cy="2063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457200" y="4572000"/>
            <a:ext cx="8534400" cy="1295400"/>
            <a:chOff x="288" y="2880"/>
            <a:chExt cx="5376" cy="816"/>
          </a:xfrm>
        </p:grpSpPr>
        <p:sp>
          <p:nvSpPr>
            <p:cNvPr id="4110" name="Text Box 15"/>
            <p:cNvSpPr txBox="1">
              <a:spLocks noChangeArrowheads="1"/>
            </p:cNvSpPr>
            <p:nvPr/>
          </p:nvSpPr>
          <p:spPr bwMode="auto">
            <a:xfrm>
              <a:off x="288" y="2880"/>
              <a:ext cx="5376" cy="6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ahom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fr-CA" sz="2400" dirty="0"/>
                <a:t>Si les échantillons sont tirés </a:t>
              </a:r>
              <a:r>
                <a:rPr lang="fr-CA" sz="2400" dirty="0">
                  <a:solidFill>
                    <a:srgbClr val="FF0000"/>
                  </a:solidFill>
                </a:rPr>
                <a:t>de populations différentes</a:t>
              </a:r>
              <a:r>
                <a:rPr lang="fr-CA" sz="2400" dirty="0"/>
                <a:t>, alors: </a:t>
              </a:r>
            </a:p>
            <a:p>
              <a:pPr>
                <a:spcBef>
                  <a:spcPct val="50000"/>
                </a:spcBef>
              </a:pPr>
              <a:r>
                <a:rPr lang="fr-CA" dirty="0"/>
                <a:t>			  </a:t>
              </a:r>
              <a:r>
                <a:rPr lang="fr-CA" sz="2800" i="1" dirty="0" err="1"/>
                <a:t>Y</a:t>
              </a:r>
              <a:r>
                <a:rPr lang="fr-CA" sz="2800" i="1" baseline="-25000" dirty="0" err="1"/>
                <a:t>ij</a:t>
              </a:r>
              <a:r>
                <a:rPr lang="fr-CA" sz="2800" i="1" dirty="0"/>
                <a:t> </a:t>
              </a:r>
              <a:r>
                <a:rPr lang="fr-CA" sz="2800" dirty="0"/>
                <a:t>= </a:t>
              </a:r>
              <a:r>
                <a:rPr lang="fr-CA" sz="2800" dirty="0">
                  <a:latin typeface="Symbol" pitchFamily="18" charset="2"/>
                </a:rPr>
                <a:t>m</a:t>
              </a:r>
              <a:r>
                <a:rPr lang="fr-CA" sz="2800" dirty="0">
                  <a:latin typeface="Arial" charset="0"/>
                </a:rPr>
                <a:t> + </a:t>
              </a:r>
              <a:r>
                <a:rPr lang="fr-CA" sz="2800" dirty="0" err="1">
                  <a:latin typeface="Symbol" pitchFamily="18" charset="2"/>
                </a:rPr>
                <a:t>a</a:t>
              </a:r>
              <a:r>
                <a:rPr lang="fr-CA" sz="2800" i="1" baseline="-25000" dirty="0" err="1">
                  <a:latin typeface="Arial" charset="0"/>
                </a:rPr>
                <a:t>j</a:t>
              </a:r>
              <a:r>
                <a:rPr lang="fr-CA" sz="2800" dirty="0">
                  <a:latin typeface="Symbol" pitchFamily="18" charset="2"/>
                </a:rPr>
                <a:t> </a:t>
              </a:r>
              <a:r>
                <a:rPr lang="fr-CA" sz="2800" dirty="0">
                  <a:latin typeface="Arial" charset="0"/>
                </a:rPr>
                <a:t>+ </a:t>
              </a:r>
              <a:r>
                <a:rPr lang="fr-CA" sz="2800" dirty="0" err="1">
                  <a:latin typeface="Symbol" pitchFamily="18" charset="2"/>
                </a:rPr>
                <a:t>e</a:t>
              </a:r>
              <a:r>
                <a:rPr lang="fr-CA" sz="2800" i="1" baseline="-25000" dirty="0" err="1">
                  <a:latin typeface="Arial" charset="0"/>
                </a:rPr>
                <a:t>ij</a:t>
              </a:r>
              <a:endParaRPr lang="en-US" sz="2800" i="1" dirty="0"/>
            </a:p>
          </p:txBody>
        </p:sp>
        <p:sp>
          <p:nvSpPr>
            <p:cNvPr id="4111" name="Rectangle 16"/>
            <p:cNvSpPr>
              <a:spLocks noChangeArrowheads="1"/>
            </p:cNvSpPr>
            <p:nvPr/>
          </p:nvSpPr>
          <p:spPr bwMode="auto">
            <a:xfrm>
              <a:off x="2133" y="3216"/>
              <a:ext cx="1611" cy="480"/>
            </a:xfrm>
            <a:prstGeom prst="rect">
              <a:avLst/>
            </a:prstGeom>
            <a:noFill/>
            <a:ln w="349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436241" name="AutoShape 17"/>
          <p:cNvSpPr>
            <a:spLocks noChangeArrowheads="1"/>
          </p:cNvSpPr>
          <p:nvPr/>
        </p:nvSpPr>
        <p:spPr bwMode="auto">
          <a:xfrm>
            <a:off x="3505200" y="5638800"/>
            <a:ext cx="1676400" cy="838200"/>
          </a:xfrm>
          <a:prstGeom prst="upArrowCallout">
            <a:avLst>
              <a:gd name="adj1" fmla="val 50000"/>
              <a:gd name="adj2" fmla="val 50000"/>
              <a:gd name="adj3" fmla="val 16667"/>
              <a:gd name="adj4" fmla="val 6666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/>
              <a:t>Moyenne de la </a:t>
            </a:r>
          </a:p>
          <a:p>
            <a:pPr algn="ctr"/>
            <a:r>
              <a:rPr lang="fr-CA"/>
              <a:t>population</a:t>
            </a:r>
            <a:endParaRPr lang="en-US"/>
          </a:p>
        </p:txBody>
      </p:sp>
      <p:sp>
        <p:nvSpPr>
          <p:cNvPr id="436242" name="AutoShape 18"/>
          <p:cNvSpPr>
            <a:spLocks noChangeArrowheads="1"/>
          </p:cNvSpPr>
          <p:nvPr/>
        </p:nvSpPr>
        <p:spPr bwMode="auto">
          <a:xfrm>
            <a:off x="4572000" y="5638800"/>
            <a:ext cx="1981200" cy="838200"/>
          </a:xfrm>
          <a:prstGeom prst="upArrowCallout">
            <a:avLst>
              <a:gd name="adj1" fmla="val 59091"/>
              <a:gd name="adj2" fmla="val 59091"/>
              <a:gd name="adj3" fmla="val 16667"/>
              <a:gd name="adj4" fmla="val 6666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/>
              <a:t>Erreur </a:t>
            </a:r>
          </a:p>
          <a:p>
            <a:pPr algn="ctr"/>
            <a:r>
              <a:rPr lang="fr-CA"/>
              <a:t>d’échantillonnage</a:t>
            </a:r>
            <a:endParaRPr lang="en-US"/>
          </a:p>
        </p:txBody>
      </p:sp>
      <p:sp>
        <p:nvSpPr>
          <p:cNvPr id="436244" name="AutoShape 20"/>
          <p:cNvSpPr>
            <a:spLocks noChangeArrowheads="1"/>
          </p:cNvSpPr>
          <p:nvPr/>
        </p:nvSpPr>
        <p:spPr bwMode="auto">
          <a:xfrm>
            <a:off x="3962400" y="5638800"/>
            <a:ext cx="1981200" cy="838200"/>
          </a:xfrm>
          <a:prstGeom prst="upArrowCallout">
            <a:avLst>
              <a:gd name="adj1" fmla="val 59091"/>
              <a:gd name="adj2" fmla="val 59091"/>
              <a:gd name="adj3" fmla="val 16667"/>
              <a:gd name="adj4" fmla="val 6666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/>
              <a:t>Effet du </a:t>
            </a:r>
          </a:p>
          <a:p>
            <a:pPr algn="ctr"/>
            <a:r>
              <a:rPr lang="fr-CA"/>
              <a:t>traitement </a:t>
            </a:r>
            <a:r>
              <a:rPr lang="fr-CA" i="1"/>
              <a:t>j</a:t>
            </a:r>
            <a:r>
              <a:rPr lang="fr-CA"/>
              <a:t> 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6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6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6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6241" grpId="0" animBg="1"/>
      <p:bldP spid="436242" grpId="0" animBg="1"/>
      <p:bldP spid="436244" grpId="0" animBg="1"/>
      <p:bldP spid="43624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ct 3"/>
          <p:cNvGraphicFramePr>
            <a:graphicFrameLocks noChangeAspect="1"/>
          </p:cNvGraphicFramePr>
          <p:nvPr/>
        </p:nvGraphicFramePr>
        <p:xfrm>
          <a:off x="1447800" y="3276600"/>
          <a:ext cx="420688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77" name="Equation" r:id="rId4" imgW="190417" imgH="241195" progId="Equation.DSMT4">
                  <p:embed/>
                </p:oleObj>
              </mc:Choice>
              <mc:Fallback>
                <p:oleObj name="Equation" r:id="rId4" imgW="190417" imgH="241195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3276600"/>
                        <a:ext cx="420688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3" name="Text Box 4"/>
          <p:cNvSpPr txBox="1">
            <a:spLocks noChangeArrowheads="1"/>
          </p:cNvSpPr>
          <p:nvPr/>
        </p:nvSpPr>
        <p:spPr bwMode="auto">
          <a:xfrm>
            <a:off x="1143000" y="2819400"/>
            <a:ext cx="73914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/>
              <a:t>	:  l’effet du au traitement </a:t>
            </a:r>
            <a:r>
              <a:rPr lang="en-US" sz="2000" i="1"/>
              <a:t>j</a:t>
            </a:r>
            <a:r>
              <a:rPr lang="en-US" sz="2000"/>
              <a:t> , une constante inconnue</a:t>
            </a:r>
            <a:endParaRPr lang="en-US" sz="2000" i="1"/>
          </a:p>
          <a:p>
            <a:pPr eaLnBrk="1" hangingPunct="1">
              <a:spcBef>
                <a:spcPct val="50000"/>
              </a:spcBef>
            </a:pPr>
            <a:r>
              <a:rPr lang="en-US" sz="2000"/>
              <a:t>	:  L’erreur aléatoire associée avec la réponse fournie 	   par la </a:t>
            </a:r>
            <a:r>
              <a:rPr lang="en-US" sz="2000" i="1"/>
              <a:t>i</a:t>
            </a:r>
            <a:r>
              <a:rPr lang="en-US" sz="2000" i="1" baseline="30000"/>
              <a:t>ième</a:t>
            </a:r>
            <a:r>
              <a:rPr lang="en-US" sz="2000" i="1"/>
              <a:t> </a:t>
            </a:r>
            <a:r>
              <a:rPr lang="en-US" sz="2000"/>
              <a:t>unité expérimentale, recevant le 	  	   traitement </a:t>
            </a:r>
            <a:r>
              <a:rPr lang="en-US" sz="2000" i="1"/>
              <a:t>j</a:t>
            </a:r>
            <a:r>
              <a:rPr lang="en-US" sz="2000"/>
              <a:t> </a:t>
            </a:r>
          </a:p>
        </p:txBody>
      </p:sp>
      <p:graphicFrame>
        <p:nvGraphicFramePr>
          <p:cNvPr id="5124" name="Object 5"/>
          <p:cNvGraphicFramePr>
            <a:graphicFrameLocks noChangeAspect="1"/>
          </p:cNvGraphicFramePr>
          <p:nvPr/>
        </p:nvGraphicFramePr>
        <p:xfrm>
          <a:off x="1447800" y="2806700"/>
          <a:ext cx="388938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78" name="Equation" r:id="rId6" imgW="190417" imgH="241195" progId="Equation.DSMT4">
                  <p:embed/>
                </p:oleObj>
              </mc:Choice>
              <mc:Fallback>
                <p:oleObj name="Equation" r:id="rId6" imgW="190417" imgH="241195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2806700"/>
                        <a:ext cx="388938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5" name="Text Box 9"/>
          <p:cNvSpPr txBox="1">
            <a:spLocks noChangeArrowheads="1"/>
          </p:cNvSpPr>
          <p:nvPr/>
        </p:nvSpPr>
        <p:spPr bwMode="auto">
          <a:xfrm>
            <a:off x="1143000" y="1066800"/>
            <a:ext cx="746760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sz="2000"/>
          </a:p>
          <a:p>
            <a:pPr eaLnBrk="1" hangingPunct="1">
              <a:spcBef>
                <a:spcPct val="50000"/>
              </a:spcBef>
            </a:pPr>
            <a:r>
              <a:rPr lang="en-US" sz="2000"/>
              <a:t>	:  Observation faite sur la </a:t>
            </a:r>
            <a:r>
              <a:rPr lang="en-US" sz="2000" i="1">
                <a:latin typeface="Times New Roman" pitchFamily="18" charset="0"/>
              </a:rPr>
              <a:t>i</a:t>
            </a:r>
            <a:r>
              <a:rPr lang="en-US" sz="2000" i="1" baseline="30000">
                <a:latin typeface="Times New Roman" pitchFamily="18" charset="0"/>
              </a:rPr>
              <a:t>ième</a:t>
            </a:r>
            <a:r>
              <a:rPr lang="en-US" sz="2000"/>
              <a:t> unité experimentale, 	   recevant le traitement </a:t>
            </a:r>
            <a:r>
              <a:rPr lang="en-US" sz="2000" i="1"/>
              <a:t>j</a:t>
            </a:r>
            <a:r>
              <a:rPr lang="en-US" sz="2000"/>
              <a:t> </a:t>
            </a:r>
            <a:endParaRPr lang="en-US" sz="2000" i="1">
              <a:latin typeface="Times New Roman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sz="2000" i="1"/>
              <a:t>	</a:t>
            </a:r>
            <a:r>
              <a:rPr lang="en-US" sz="2000"/>
              <a:t>:  Moyenne globale, une constante inconnue</a:t>
            </a:r>
            <a:endParaRPr lang="en-US" sz="2000" i="1"/>
          </a:p>
        </p:txBody>
      </p:sp>
      <p:graphicFrame>
        <p:nvGraphicFramePr>
          <p:cNvPr id="5126" name="Object 10"/>
          <p:cNvGraphicFramePr>
            <a:graphicFrameLocks noChangeAspect="1"/>
          </p:cNvGraphicFramePr>
          <p:nvPr/>
        </p:nvGraphicFramePr>
        <p:xfrm>
          <a:off x="1447800" y="1447800"/>
          <a:ext cx="647700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79" name="Equation" r:id="rId8" imgW="215713" imgH="241091" progId="Equation.DSMT4">
                  <p:embed/>
                </p:oleObj>
              </mc:Choice>
              <mc:Fallback>
                <p:oleObj name="Equation" r:id="rId8" imgW="215713" imgH="241091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1447800"/>
                        <a:ext cx="647700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7" name="Object 11"/>
          <p:cNvGraphicFramePr>
            <a:graphicFrameLocks noChangeAspect="1"/>
          </p:cNvGraphicFramePr>
          <p:nvPr/>
        </p:nvGraphicFramePr>
        <p:xfrm>
          <a:off x="1447800" y="2362200"/>
          <a:ext cx="423863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80" name="Equation" r:id="rId10" imgW="152268" imgH="164957" progId="Equation.DSMT4">
                  <p:embed/>
                </p:oleObj>
              </mc:Choice>
              <mc:Fallback>
                <p:oleObj name="Equation" r:id="rId10" imgW="152268" imgH="164957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2362200"/>
                        <a:ext cx="423863" cy="327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4493" name="Text Box 13"/>
          <p:cNvSpPr txBox="1">
            <a:spLocks noChangeArrowheads="1"/>
          </p:cNvSpPr>
          <p:nvPr/>
        </p:nvSpPr>
        <p:spPr bwMode="auto">
          <a:xfrm>
            <a:off x="3048000" y="381000"/>
            <a:ext cx="3124200" cy="617538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CA" sz="3200"/>
              <a:t>Y</a:t>
            </a:r>
            <a:r>
              <a:rPr lang="fr-CA" sz="3200" baseline="-25000"/>
              <a:t>ij</a:t>
            </a:r>
            <a:r>
              <a:rPr lang="fr-CA" sz="3200"/>
              <a:t> = </a:t>
            </a:r>
            <a:r>
              <a:rPr lang="fr-CA" sz="3200">
                <a:latin typeface="Symbol" pitchFamily="18" charset="2"/>
              </a:rPr>
              <a:t>m + a</a:t>
            </a:r>
            <a:r>
              <a:rPr lang="fr-CA" sz="3200" i="1" baseline="-25000">
                <a:latin typeface="Arial" pitchFamily="34" charset="0"/>
              </a:rPr>
              <a:t>j</a:t>
            </a:r>
            <a:r>
              <a:rPr lang="fr-CA" sz="3200">
                <a:latin typeface="Symbol" pitchFamily="18" charset="2"/>
              </a:rPr>
              <a:t> + e</a:t>
            </a:r>
            <a:r>
              <a:rPr lang="fr-CA" sz="3200" i="1" baseline="-25000">
                <a:latin typeface="Arial" pitchFamily="34" charset="0"/>
              </a:rPr>
              <a:t>ij</a:t>
            </a:r>
            <a:endParaRPr lang="en-US" sz="3200" i="1"/>
          </a:p>
        </p:txBody>
      </p:sp>
      <p:sp>
        <p:nvSpPr>
          <p:cNvPr id="5129" name="Text Box 14"/>
          <p:cNvSpPr txBox="1">
            <a:spLocks noChangeArrowheads="1"/>
          </p:cNvSpPr>
          <p:nvPr/>
        </p:nvSpPr>
        <p:spPr bwMode="auto">
          <a:xfrm>
            <a:off x="1981200" y="4419600"/>
            <a:ext cx="6781800" cy="18065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/>
              <a:t>			1. normalement distribuées </a:t>
            </a:r>
          </a:p>
          <a:p>
            <a:pPr eaLnBrk="1" hangingPunct="1">
              <a:spcBef>
                <a:spcPct val="50000"/>
              </a:spcBef>
            </a:pPr>
            <a:r>
              <a:rPr lang="en-US" sz="2000"/>
              <a:t>			2. </a:t>
            </a:r>
            <a:r>
              <a:rPr lang="en-US" sz="2000">
                <a:latin typeface="Symbol" pitchFamily="18" charset="2"/>
              </a:rPr>
              <a:t>m</a:t>
            </a:r>
            <a:r>
              <a:rPr lang="en-US" sz="2000" baseline="-25000">
                <a:latin typeface="Symbol" pitchFamily="18" charset="2"/>
              </a:rPr>
              <a:t>e</a:t>
            </a:r>
            <a:r>
              <a:rPr lang="en-US" sz="2000">
                <a:latin typeface="Symbol" pitchFamily="18" charset="2"/>
              </a:rPr>
              <a:t> = 0</a:t>
            </a:r>
          </a:p>
          <a:p>
            <a:pPr eaLnBrk="1" hangingPunct="1">
              <a:spcBef>
                <a:spcPct val="50000"/>
              </a:spcBef>
            </a:pPr>
            <a:r>
              <a:rPr lang="en-US" sz="2000">
                <a:latin typeface="Symbol" pitchFamily="18" charset="2"/>
              </a:rPr>
              <a:t>			3. s</a:t>
            </a:r>
            <a:r>
              <a:rPr lang="en-US" sz="2000" baseline="30000">
                <a:latin typeface="Symbol" pitchFamily="18" charset="2"/>
              </a:rPr>
              <a:t>2</a:t>
            </a:r>
            <a:r>
              <a:rPr lang="en-US" sz="2000" baseline="-25000">
                <a:latin typeface="Symbol" pitchFamily="18" charset="2"/>
              </a:rPr>
              <a:t>e</a:t>
            </a:r>
            <a:r>
              <a:rPr lang="en-US" sz="2000">
                <a:latin typeface="Symbol" pitchFamily="18" charset="2"/>
              </a:rPr>
              <a:t> = </a:t>
            </a:r>
            <a:r>
              <a:rPr lang="en-US" sz="2000">
                <a:latin typeface="Arial" charset="0"/>
              </a:rPr>
              <a:t>commune</a:t>
            </a:r>
          </a:p>
          <a:p>
            <a:pPr eaLnBrk="1" hangingPunct="1">
              <a:spcBef>
                <a:spcPct val="50000"/>
              </a:spcBef>
            </a:pPr>
            <a:r>
              <a:rPr lang="en-US" sz="2000">
                <a:latin typeface="Arial" charset="0"/>
              </a:rPr>
              <a:t>			4. </a:t>
            </a:r>
            <a:r>
              <a:rPr lang="en-US" sz="2000"/>
              <a:t>indépendantes l’une de l’autre</a:t>
            </a:r>
          </a:p>
        </p:txBody>
      </p:sp>
      <p:sp>
        <p:nvSpPr>
          <p:cNvPr id="5130" name="WordArt 16"/>
          <p:cNvSpPr>
            <a:spLocks noChangeArrowheads="1" noChangeShapeType="1" noTextEdit="1"/>
          </p:cNvSpPr>
          <p:nvPr/>
        </p:nvSpPr>
        <p:spPr bwMode="auto">
          <a:xfrm rot="-1900184">
            <a:off x="1636713" y="4940300"/>
            <a:ext cx="3027362" cy="6048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CA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Propriétés des erreurs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250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CA" smtClean="0"/>
              <a:t>Génération de données</a:t>
            </a:r>
            <a:endParaRPr lang="en-US" smtClean="0"/>
          </a:p>
        </p:txBody>
      </p:sp>
      <p:pic>
        <p:nvPicPr>
          <p:cNvPr id="6147" name="Picture 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400300"/>
            <a:ext cx="4038600" cy="11414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7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4191000"/>
            <a:ext cx="4038600" cy="24558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13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53000" y="1858963"/>
            <a:ext cx="3657600" cy="22240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7254" name="Text Box 6"/>
          <p:cNvSpPr txBox="1">
            <a:spLocks noChangeArrowheads="1"/>
          </p:cNvSpPr>
          <p:nvPr/>
        </p:nvSpPr>
        <p:spPr bwMode="auto">
          <a:xfrm>
            <a:off x="533400" y="1676400"/>
            <a:ext cx="3124200" cy="617538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CA" sz="3200"/>
              <a:t>Y</a:t>
            </a:r>
            <a:r>
              <a:rPr lang="fr-CA" sz="3200" baseline="-25000"/>
              <a:t>ij</a:t>
            </a:r>
            <a:r>
              <a:rPr lang="fr-CA" sz="3200"/>
              <a:t> = </a:t>
            </a:r>
            <a:r>
              <a:rPr lang="fr-CA" sz="3200">
                <a:latin typeface="Symbol" pitchFamily="18" charset="2"/>
              </a:rPr>
              <a:t>m + a</a:t>
            </a:r>
            <a:r>
              <a:rPr lang="fr-CA" sz="3200" i="1" baseline="-25000">
                <a:latin typeface="Arial" pitchFamily="34" charset="0"/>
              </a:rPr>
              <a:t>j</a:t>
            </a:r>
            <a:r>
              <a:rPr lang="fr-CA" sz="3200">
                <a:latin typeface="Symbol" pitchFamily="18" charset="2"/>
              </a:rPr>
              <a:t> + e</a:t>
            </a:r>
            <a:r>
              <a:rPr lang="fr-CA" sz="3200" i="1" baseline="-25000">
                <a:latin typeface="Arial" pitchFamily="34" charset="0"/>
              </a:rPr>
              <a:t>ij</a:t>
            </a:r>
            <a:endParaRPr lang="en-US" sz="3200" i="1"/>
          </a:p>
        </p:txBody>
      </p:sp>
      <p:pic>
        <p:nvPicPr>
          <p:cNvPr id="6151" name="Picture 15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581400"/>
            <a:ext cx="4038600" cy="4651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1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4191000"/>
            <a:ext cx="3657600" cy="243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3" name="AutoShape 19"/>
          <p:cNvSpPr>
            <a:spLocks noChangeArrowheads="1"/>
          </p:cNvSpPr>
          <p:nvPr/>
        </p:nvSpPr>
        <p:spPr bwMode="auto">
          <a:xfrm>
            <a:off x="3886200" y="1752600"/>
            <a:ext cx="457200" cy="533400"/>
          </a:xfrm>
          <a:prstGeom prst="octagon">
            <a:avLst>
              <a:gd name="adj" fmla="val 2928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3200"/>
              <a:t>1</a:t>
            </a:r>
            <a:endParaRPr lang="en-US" sz="3200"/>
          </a:p>
        </p:txBody>
      </p:sp>
      <p:sp>
        <p:nvSpPr>
          <p:cNvPr id="6154" name="AutoShape 20"/>
          <p:cNvSpPr>
            <a:spLocks noChangeArrowheads="1"/>
          </p:cNvSpPr>
          <p:nvPr/>
        </p:nvSpPr>
        <p:spPr bwMode="auto">
          <a:xfrm>
            <a:off x="4191000" y="4114800"/>
            <a:ext cx="457200" cy="533400"/>
          </a:xfrm>
          <a:prstGeom prst="octagon">
            <a:avLst>
              <a:gd name="adj" fmla="val 2928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3200"/>
              <a:t>2</a:t>
            </a:r>
            <a:endParaRPr lang="en-US" sz="3200"/>
          </a:p>
        </p:txBody>
      </p:sp>
      <p:sp>
        <p:nvSpPr>
          <p:cNvPr id="6155" name="AutoShape 21"/>
          <p:cNvSpPr>
            <a:spLocks noChangeArrowheads="1"/>
          </p:cNvSpPr>
          <p:nvPr/>
        </p:nvSpPr>
        <p:spPr bwMode="auto">
          <a:xfrm>
            <a:off x="8382000" y="1676400"/>
            <a:ext cx="457200" cy="533400"/>
          </a:xfrm>
          <a:prstGeom prst="octagon">
            <a:avLst>
              <a:gd name="adj" fmla="val 2928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3200"/>
              <a:t>3</a:t>
            </a:r>
            <a:endParaRPr lang="en-US" sz="3200"/>
          </a:p>
        </p:txBody>
      </p:sp>
      <p:sp>
        <p:nvSpPr>
          <p:cNvPr id="6156" name="AutoShape 22"/>
          <p:cNvSpPr>
            <a:spLocks noChangeArrowheads="1"/>
          </p:cNvSpPr>
          <p:nvPr/>
        </p:nvSpPr>
        <p:spPr bwMode="auto">
          <a:xfrm>
            <a:off x="8382000" y="4114800"/>
            <a:ext cx="457200" cy="533400"/>
          </a:xfrm>
          <a:prstGeom prst="octagon">
            <a:avLst>
              <a:gd name="adj" fmla="val 2928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3200"/>
              <a:t>4</a:t>
            </a:r>
            <a:endParaRPr lang="en-US" sz="320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722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2075" tIns="46038" rIns="92075" bIns="46038"/>
          <a:lstStyle/>
          <a:p>
            <a:pPr eaLnBrk="1" hangingPunct="1">
              <a:defRPr/>
            </a:pPr>
            <a:r>
              <a:rPr lang="en-US" smtClean="0"/>
              <a:t>Les hypothèses…</a:t>
            </a:r>
          </a:p>
        </p:txBody>
      </p:sp>
      <p:sp>
        <p:nvSpPr>
          <p:cNvPr id="414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895600"/>
            <a:ext cx="8229600" cy="1371600"/>
          </a:xfrm>
        </p:spPr>
        <p:txBody>
          <a:bodyPr lIns="92075" tIns="46038" rIns="92075" bIns="46038"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H</a:t>
            </a:r>
            <a:r>
              <a:rPr lang="en-US" baseline="-25000" smtClean="0"/>
              <a:t>0</a:t>
            </a:r>
            <a:r>
              <a:rPr lang="en-US" smtClean="0"/>
              <a:t>:</a:t>
            </a:r>
            <a:r>
              <a:rPr lang="en-US" smtClean="0">
                <a:latin typeface="Symbol" pitchFamily="18" charset="2"/>
              </a:rPr>
              <a:t>	a</a:t>
            </a:r>
            <a:r>
              <a:rPr lang="en-US" baseline="-25000" smtClean="0">
                <a:latin typeface="Times New Roman" pitchFamily="18" charset="0"/>
              </a:rPr>
              <a:t>1 </a:t>
            </a:r>
            <a:r>
              <a:rPr lang="en-US" smtClean="0"/>
              <a:t>= </a:t>
            </a:r>
            <a:r>
              <a:rPr lang="en-US" smtClean="0">
                <a:latin typeface="Symbol" pitchFamily="18" charset="2"/>
              </a:rPr>
              <a:t>a</a:t>
            </a:r>
            <a:r>
              <a:rPr lang="en-US" baseline="-25000" smtClean="0">
                <a:latin typeface="Times New Roman" pitchFamily="18" charset="0"/>
              </a:rPr>
              <a:t>2</a:t>
            </a:r>
            <a:r>
              <a:rPr lang="en-US" smtClean="0"/>
              <a:t> = </a:t>
            </a:r>
            <a:r>
              <a:rPr lang="en-US" smtClean="0">
                <a:latin typeface="Symbol" pitchFamily="18" charset="2"/>
              </a:rPr>
              <a:t>a</a:t>
            </a:r>
            <a:r>
              <a:rPr lang="en-US" baseline="-25000" smtClean="0">
                <a:latin typeface="Times New Roman" pitchFamily="18" charset="0"/>
              </a:rPr>
              <a:t>3</a:t>
            </a:r>
            <a:r>
              <a:rPr lang="en-US" smtClean="0"/>
              <a:t> = ... = </a:t>
            </a:r>
            <a:r>
              <a:rPr lang="en-US" smtClean="0">
                <a:latin typeface="Symbol" pitchFamily="18" charset="2"/>
              </a:rPr>
              <a:t>a</a:t>
            </a:r>
            <a:r>
              <a:rPr lang="en-US" baseline="-25000" smtClean="0">
                <a:latin typeface="Times New Roman" pitchFamily="18" charset="0"/>
              </a:rPr>
              <a:t>j</a:t>
            </a:r>
            <a:r>
              <a:rPr lang="en-US" smtClean="0"/>
              <a:t> = 0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H</a:t>
            </a:r>
            <a:r>
              <a:rPr lang="en-US" baseline="-25000" smtClean="0"/>
              <a:t>1</a:t>
            </a:r>
            <a:r>
              <a:rPr lang="en-US" smtClean="0"/>
              <a:t>:   </a:t>
            </a:r>
            <a:r>
              <a:rPr lang="en-US" smtClean="0">
                <a:latin typeface="Symbol" pitchFamily="18" charset="2"/>
              </a:rPr>
              <a:t>a</a:t>
            </a:r>
            <a:r>
              <a:rPr lang="en-US" baseline="-25000" smtClean="0">
                <a:latin typeface="Times New Roman" pitchFamily="18" charset="0"/>
              </a:rPr>
              <a:t>j</a:t>
            </a:r>
            <a:r>
              <a:rPr lang="en-US" smtClean="0"/>
              <a:t> </a:t>
            </a:r>
            <a:r>
              <a:rPr lang="en-US" b="1" smtClean="0">
                <a:latin typeface="Symbol" pitchFamily="18" charset="2"/>
              </a:rPr>
              <a:t>¹</a:t>
            </a:r>
            <a:r>
              <a:rPr lang="en-US" smtClean="0"/>
              <a:t> 0  pour au moins une valeur de </a:t>
            </a:r>
            <a:r>
              <a:rPr lang="en-US" i="1" smtClean="0"/>
              <a:t>j</a:t>
            </a:r>
          </a:p>
        </p:txBody>
      </p:sp>
      <p:sp>
        <p:nvSpPr>
          <p:cNvPr id="414724" name="Text Box 4"/>
          <p:cNvSpPr txBox="1">
            <a:spLocks noChangeArrowheads="1"/>
          </p:cNvSpPr>
          <p:nvPr/>
        </p:nvSpPr>
        <p:spPr bwMode="auto">
          <a:xfrm>
            <a:off x="2895600" y="1905000"/>
            <a:ext cx="3124200" cy="617538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CA" sz="3200"/>
              <a:t>Y</a:t>
            </a:r>
            <a:r>
              <a:rPr lang="fr-CA" sz="3200" baseline="-25000"/>
              <a:t>ij</a:t>
            </a:r>
            <a:r>
              <a:rPr lang="fr-CA" sz="3200"/>
              <a:t> = </a:t>
            </a:r>
            <a:r>
              <a:rPr lang="fr-CA" sz="3200">
                <a:latin typeface="Symbol" pitchFamily="18" charset="2"/>
              </a:rPr>
              <a:t>m + a</a:t>
            </a:r>
            <a:r>
              <a:rPr lang="fr-CA" sz="3200" i="1" baseline="-25000">
                <a:latin typeface="Arial" pitchFamily="34" charset="0"/>
              </a:rPr>
              <a:t>j</a:t>
            </a:r>
            <a:r>
              <a:rPr lang="fr-CA" sz="3200">
                <a:latin typeface="Symbol" pitchFamily="18" charset="2"/>
              </a:rPr>
              <a:t> + e</a:t>
            </a:r>
            <a:r>
              <a:rPr lang="fr-CA" sz="3200" i="1" baseline="-25000">
                <a:latin typeface="Arial" pitchFamily="34" charset="0"/>
              </a:rPr>
              <a:t>ij</a:t>
            </a:r>
            <a:endParaRPr lang="en-US" sz="3200" i="1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Ctr="1"/>
          <a:lstStyle/>
          <a:p>
            <a:pPr eaLnBrk="1" hangingPunct="1">
              <a:defRPr/>
            </a:pPr>
            <a:r>
              <a:rPr lang="fr-CA" smtClean="0"/>
              <a:t>Hypothèses statistiques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2057400"/>
            <a:ext cx="4191000" cy="1752600"/>
          </a:xfrm>
        </p:spPr>
        <p:txBody>
          <a:bodyPr lIns="90488" tIns="44450" rIns="90488" bIns="44450"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fr-CA" sz="2800" smtClean="0">
                <a:effectLst/>
              </a:rPr>
              <a:t>H</a:t>
            </a:r>
            <a:r>
              <a:rPr lang="fr-CA" sz="2800" baseline="-25000" smtClean="0"/>
              <a:t>0</a:t>
            </a:r>
            <a:r>
              <a:rPr lang="fr-CA" sz="2800" smtClean="0"/>
              <a:t>: </a:t>
            </a:r>
            <a:r>
              <a:rPr lang="fr-CA" sz="2800" smtClean="0">
                <a:latin typeface="Symbol" pitchFamily="18" charset="2"/>
              </a:rPr>
              <a:t>m</a:t>
            </a:r>
            <a:r>
              <a:rPr lang="fr-CA" sz="2800" baseline="-25000" smtClean="0"/>
              <a:t>1</a:t>
            </a:r>
            <a:r>
              <a:rPr lang="fr-CA" sz="2800" smtClean="0"/>
              <a:t> = </a:t>
            </a:r>
            <a:r>
              <a:rPr lang="fr-CA" sz="2800" smtClean="0">
                <a:latin typeface="Symbol" pitchFamily="18" charset="2"/>
              </a:rPr>
              <a:t>m</a:t>
            </a:r>
            <a:r>
              <a:rPr lang="fr-CA" sz="2800" baseline="-25000" smtClean="0"/>
              <a:t>2</a:t>
            </a:r>
            <a:r>
              <a:rPr lang="fr-CA" sz="2800" smtClean="0"/>
              <a:t> = ... = </a:t>
            </a:r>
            <a:r>
              <a:rPr lang="fr-CA" sz="2800" smtClean="0">
                <a:latin typeface="Symbol" pitchFamily="18" charset="2"/>
              </a:rPr>
              <a:t>m</a:t>
            </a:r>
            <a:r>
              <a:rPr lang="fr-CA" sz="2800" baseline="-25000" smtClean="0"/>
              <a:t>k</a:t>
            </a:r>
            <a:endParaRPr lang="fr-CA" sz="2800" smtClean="0"/>
          </a:p>
          <a:p>
            <a:pPr lvl="1" eaLnBrk="1" hangingPunct="1">
              <a:defRPr/>
            </a:pPr>
            <a:r>
              <a:rPr lang="fr-CA" sz="2000" smtClean="0"/>
              <a:t>Les moyennes des </a:t>
            </a:r>
          </a:p>
          <a:p>
            <a:pPr lvl="1" eaLnBrk="1" hangingPunct="1">
              <a:buFont typeface="Wingdings" pitchFamily="2" charset="2"/>
              <a:buNone/>
              <a:defRPr/>
            </a:pPr>
            <a:r>
              <a:rPr lang="fr-CA" sz="2000" smtClean="0"/>
              <a:t>    populations sont égales</a:t>
            </a:r>
          </a:p>
          <a:p>
            <a:pPr lvl="1" eaLnBrk="1" hangingPunct="1">
              <a:defRPr/>
            </a:pPr>
            <a:r>
              <a:rPr lang="fr-CA" sz="2000" smtClean="0"/>
              <a:t>Aucun effet des traitements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4876800" y="1981200"/>
            <a:ext cx="3940175" cy="1876425"/>
            <a:chOff x="3066" y="1355"/>
            <a:chExt cx="2482" cy="1182"/>
          </a:xfrm>
        </p:grpSpPr>
        <p:sp>
          <p:nvSpPr>
            <p:cNvPr id="51206" name="Rectangle 6"/>
            <p:cNvSpPr>
              <a:spLocks noChangeArrowheads="1"/>
            </p:cNvSpPr>
            <p:nvPr/>
          </p:nvSpPr>
          <p:spPr bwMode="auto">
            <a:xfrm>
              <a:off x="3079" y="1383"/>
              <a:ext cx="2434" cy="1136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bg1"/>
              </a:solidFill>
              <a:miter lim="800000"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 wrap="none" anchor="ctr"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8243" name="Freeform 7"/>
            <p:cNvSpPr>
              <a:spLocks/>
            </p:cNvSpPr>
            <p:nvPr/>
          </p:nvSpPr>
          <p:spPr bwMode="auto">
            <a:xfrm>
              <a:off x="4036" y="1659"/>
              <a:ext cx="704" cy="565"/>
            </a:xfrm>
            <a:custGeom>
              <a:avLst/>
              <a:gdLst>
                <a:gd name="T0" fmla="*/ 703 w 704"/>
                <a:gd name="T1" fmla="*/ 564 h 565"/>
                <a:gd name="T2" fmla="*/ 629 w 704"/>
                <a:gd name="T3" fmla="*/ 557 h 565"/>
                <a:gd name="T4" fmla="*/ 591 w 704"/>
                <a:gd name="T5" fmla="*/ 551 h 565"/>
                <a:gd name="T6" fmla="*/ 555 w 704"/>
                <a:gd name="T7" fmla="*/ 542 h 565"/>
                <a:gd name="T8" fmla="*/ 517 w 704"/>
                <a:gd name="T9" fmla="*/ 528 h 565"/>
                <a:gd name="T10" fmla="*/ 480 w 704"/>
                <a:gd name="T11" fmla="*/ 511 h 565"/>
                <a:gd name="T12" fmla="*/ 443 w 704"/>
                <a:gd name="T13" fmla="*/ 488 h 565"/>
                <a:gd name="T14" fmla="*/ 369 w 704"/>
                <a:gd name="T15" fmla="*/ 423 h 565"/>
                <a:gd name="T16" fmla="*/ 296 w 704"/>
                <a:gd name="T17" fmla="*/ 330 h 565"/>
                <a:gd name="T18" fmla="*/ 222 w 704"/>
                <a:gd name="T19" fmla="*/ 220 h 565"/>
                <a:gd name="T20" fmla="*/ 184 w 704"/>
                <a:gd name="T21" fmla="*/ 163 h 565"/>
                <a:gd name="T22" fmla="*/ 147 w 704"/>
                <a:gd name="T23" fmla="*/ 111 h 565"/>
                <a:gd name="T24" fmla="*/ 110 w 704"/>
                <a:gd name="T25" fmla="*/ 66 h 565"/>
                <a:gd name="T26" fmla="*/ 74 w 704"/>
                <a:gd name="T27" fmla="*/ 30 h 565"/>
                <a:gd name="T28" fmla="*/ 36 w 704"/>
                <a:gd name="T29" fmla="*/ 8 h 565"/>
                <a:gd name="T30" fmla="*/ 0 w 704"/>
                <a:gd name="T31" fmla="*/ 0 h 56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704"/>
                <a:gd name="T49" fmla="*/ 0 h 565"/>
                <a:gd name="T50" fmla="*/ 704 w 704"/>
                <a:gd name="T51" fmla="*/ 565 h 56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704" h="565">
                  <a:moveTo>
                    <a:pt x="703" y="564"/>
                  </a:moveTo>
                  <a:lnTo>
                    <a:pt x="629" y="557"/>
                  </a:lnTo>
                  <a:lnTo>
                    <a:pt x="591" y="551"/>
                  </a:lnTo>
                  <a:lnTo>
                    <a:pt x="555" y="542"/>
                  </a:lnTo>
                  <a:lnTo>
                    <a:pt x="517" y="528"/>
                  </a:lnTo>
                  <a:lnTo>
                    <a:pt x="480" y="511"/>
                  </a:lnTo>
                  <a:lnTo>
                    <a:pt x="443" y="488"/>
                  </a:lnTo>
                  <a:lnTo>
                    <a:pt x="369" y="423"/>
                  </a:lnTo>
                  <a:lnTo>
                    <a:pt x="296" y="330"/>
                  </a:lnTo>
                  <a:lnTo>
                    <a:pt x="222" y="220"/>
                  </a:lnTo>
                  <a:lnTo>
                    <a:pt x="184" y="163"/>
                  </a:lnTo>
                  <a:lnTo>
                    <a:pt x="147" y="111"/>
                  </a:lnTo>
                  <a:lnTo>
                    <a:pt x="110" y="66"/>
                  </a:lnTo>
                  <a:lnTo>
                    <a:pt x="74" y="30"/>
                  </a:lnTo>
                  <a:lnTo>
                    <a:pt x="36" y="8"/>
                  </a:lnTo>
                  <a:lnTo>
                    <a:pt x="0" y="0"/>
                  </a:lnTo>
                </a:path>
              </a:pathLst>
            </a:custGeom>
            <a:noFill/>
            <a:ln w="25400" cap="rnd" cmpd="sng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4" name="Freeform 8"/>
            <p:cNvSpPr>
              <a:spLocks/>
            </p:cNvSpPr>
            <p:nvPr/>
          </p:nvSpPr>
          <p:spPr bwMode="auto">
            <a:xfrm>
              <a:off x="3332" y="1659"/>
              <a:ext cx="705" cy="565"/>
            </a:xfrm>
            <a:custGeom>
              <a:avLst/>
              <a:gdLst>
                <a:gd name="T0" fmla="*/ 0 w 705"/>
                <a:gd name="T1" fmla="*/ 564 h 565"/>
                <a:gd name="T2" fmla="*/ 74 w 705"/>
                <a:gd name="T3" fmla="*/ 557 h 565"/>
                <a:gd name="T4" fmla="*/ 111 w 705"/>
                <a:gd name="T5" fmla="*/ 551 h 565"/>
                <a:gd name="T6" fmla="*/ 148 w 705"/>
                <a:gd name="T7" fmla="*/ 542 h 565"/>
                <a:gd name="T8" fmla="*/ 185 w 705"/>
                <a:gd name="T9" fmla="*/ 528 h 565"/>
                <a:gd name="T10" fmla="*/ 222 w 705"/>
                <a:gd name="T11" fmla="*/ 511 h 565"/>
                <a:gd name="T12" fmla="*/ 259 w 705"/>
                <a:gd name="T13" fmla="*/ 488 h 565"/>
                <a:gd name="T14" fmla="*/ 333 w 705"/>
                <a:gd name="T15" fmla="*/ 423 h 565"/>
                <a:gd name="T16" fmla="*/ 407 w 705"/>
                <a:gd name="T17" fmla="*/ 330 h 565"/>
                <a:gd name="T18" fmla="*/ 481 w 705"/>
                <a:gd name="T19" fmla="*/ 220 h 565"/>
                <a:gd name="T20" fmla="*/ 518 w 705"/>
                <a:gd name="T21" fmla="*/ 163 h 565"/>
                <a:gd name="T22" fmla="*/ 555 w 705"/>
                <a:gd name="T23" fmla="*/ 111 h 565"/>
                <a:gd name="T24" fmla="*/ 592 w 705"/>
                <a:gd name="T25" fmla="*/ 66 h 565"/>
                <a:gd name="T26" fmla="*/ 629 w 705"/>
                <a:gd name="T27" fmla="*/ 30 h 565"/>
                <a:gd name="T28" fmla="*/ 666 w 705"/>
                <a:gd name="T29" fmla="*/ 8 h 565"/>
                <a:gd name="T30" fmla="*/ 704 w 705"/>
                <a:gd name="T31" fmla="*/ 0 h 56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705"/>
                <a:gd name="T49" fmla="*/ 0 h 565"/>
                <a:gd name="T50" fmla="*/ 705 w 705"/>
                <a:gd name="T51" fmla="*/ 565 h 56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705" h="565">
                  <a:moveTo>
                    <a:pt x="0" y="564"/>
                  </a:moveTo>
                  <a:lnTo>
                    <a:pt x="74" y="557"/>
                  </a:lnTo>
                  <a:lnTo>
                    <a:pt x="111" y="551"/>
                  </a:lnTo>
                  <a:lnTo>
                    <a:pt x="148" y="542"/>
                  </a:lnTo>
                  <a:lnTo>
                    <a:pt x="185" y="528"/>
                  </a:lnTo>
                  <a:lnTo>
                    <a:pt x="222" y="511"/>
                  </a:lnTo>
                  <a:lnTo>
                    <a:pt x="259" y="488"/>
                  </a:lnTo>
                  <a:lnTo>
                    <a:pt x="333" y="423"/>
                  </a:lnTo>
                  <a:lnTo>
                    <a:pt x="407" y="330"/>
                  </a:lnTo>
                  <a:lnTo>
                    <a:pt x="481" y="220"/>
                  </a:lnTo>
                  <a:lnTo>
                    <a:pt x="518" y="163"/>
                  </a:lnTo>
                  <a:lnTo>
                    <a:pt x="555" y="111"/>
                  </a:lnTo>
                  <a:lnTo>
                    <a:pt x="592" y="66"/>
                  </a:lnTo>
                  <a:lnTo>
                    <a:pt x="629" y="30"/>
                  </a:lnTo>
                  <a:lnTo>
                    <a:pt x="666" y="8"/>
                  </a:lnTo>
                  <a:lnTo>
                    <a:pt x="704" y="0"/>
                  </a:lnTo>
                </a:path>
              </a:pathLst>
            </a:custGeom>
            <a:noFill/>
            <a:ln w="25400" cap="rnd" cmpd="sng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5" name="Rectangle 9"/>
            <p:cNvSpPr>
              <a:spLocks noChangeArrowheads="1"/>
            </p:cNvSpPr>
            <p:nvPr/>
          </p:nvSpPr>
          <p:spPr bwMode="auto">
            <a:xfrm>
              <a:off x="3978" y="1922"/>
              <a:ext cx="116" cy="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246" name="Freeform 10"/>
            <p:cNvSpPr>
              <a:spLocks/>
            </p:cNvSpPr>
            <p:nvPr/>
          </p:nvSpPr>
          <p:spPr bwMode="auto">
            <a:xfrm>
              <a:off x="4035" y="1684"/>
              <a:ext cx="656" cy="535"/>
            </a:xfrm>
            <a:custGeom>
              <a:avLst/>
              <a:gdLst>
                <a:gd name="T0" fmla="*/ 655 w 656"/>
                <a:gd name="T1" fmla="*/ 534 h 535"/>
                <a:gd name="T2" fmla="*/ 586 w 656"/>
                <a:gd name="T3" fmla="*/ 527 h 535"/>
                <a:gd name="T4" fmla="*/ 551 w 656"/>
                <a:gd name="T5" fmla="*/ 521 h 535"/>
                <a:gd name="T6" fmla="*/ 517 w 656"/>
                <a:gd name="T7" fmla="*/ 512 h 535"/>
                <a:gd name="T8" fmla="*/ 482 w 656"/>
                <a:gd name="T9" fmla="*/ 500 h 535"/>
                <a:gd name="T10" fmla="*/ 448 w 656"/>
                <a:gd name="T11" fmla="*/ 484 h 535"/>
                <a:gd name="T12" fmla="*/ 413 w 656"/>
                <a:gd name="T13" fmla="*/ 462 h 535"/>
                <a:gd name="T14" fmla="*/ 344 w 656"/>
                <a:gd name="T15" fmla="*/ 400 h 535"/>
                <a:gd name="T16" fmla="*/ 275 w 656"/>
                <a:gd name="T17" fmla="*/ 312 h 535"/>
                <a:gd name="T18" fmla="*/ 206 w 656"/>
                <a:gd name="T19" fmla="*/ 208 h 535"/>
                <a:gd name="T20" fmla="*/ 172 w 656"/>
                <a:gd name="T21" fmla="*/ 155 h 535"/>
                <a:gd name="T22" fmla="*/ 137 w 656"/>
                <a:gd name="T23" fmla="*/ 105 h 535"/>
                <a:gd name="T24" fmla="*/ 103 w 656"/>
                <a:gd name="T25" fmla="*/ 62 h 535"/>
                <a:gd name="T26" fmla="*/ 68 w 656"/>
                <a:gd name="T27" fmla="*/ 29 h 535"/>
                <a:gd name="T28" fmla="*/ 34 w 656"/>
                <a:gd name="T29" fmla="*/ 7 h 535"/>
                <a:gd name="T30" fmla="*/ 0 w 656"/>
                <a:gd name="T31" fmla="*/ 0 h 53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656"/>
                <a:gd name="T49" fmla="*/ 0 h 535"/>
                <a:gd name="T50" fmla="*/ 656 w 656"/>
                <a:gd name="T51" fmla="*/ 535 h 53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656" h="535">
                  <a:moveTo>
                    <a:pt x="655" y="534"/>
                  </a:moveTo>
                  <a:lnTo>
                    <a:pt x="586" y="527"/>
                  </a:lnTo>
                  <a:lnTo>
                    <a:pt x="551" y="521"/>
                  </a:lnTo>
                  <a:lnTo>
                    <a:pt x="517" y="512"/>
                  </a:lnTo>
                  <a:lnTo>
                    <a:pt x="482" y="500"/>
                  </a:lnTo>
                  <a:lnTo>
                    <a:pt x="448" y="484"/>
                  </a:lnTo>
                  <a:lnTo>
                    <a:pt x="413" y="462"/>
                  </a:lnTo>
                  <a:lnTo>
                    <a:pt x="344" y="400"/>
                  </a:lnTo>
                  <a:lnTo>
                    <a:pt x="275" y="312"/>
                  </a:lnTo>
                  <a:lnTo>
                    <a:pt x="206" y="208"/>
                  </a:lnTo>
                  <a:lnTo>
                    <a:pt x="172" y="155"/>
                  </a:lnTo>
                  <a:lnTo>
                    <a:pt x="137" y="105"/>
                  </a:lnTo>
                  <a:lnTo>
                    <a:pt x="103" y="62"/>
                  </a:lnTo>
                  <a:lnTo>
                    <a:pt x="68" y="29"/>
                  </a:lnTo>
                  <a:lnTo>
                    <a:pt x="34" y="7"/>
                  </a:lnTo>
                  <a:lnTo>
                    <a:pt x="0" y="0"/>
                  </a:lnTo>
                </a:path>
              </a:pathLst>
            </a:custGeom>
            <a:noFill/>
            <a:ln w="25400" cap="rnd" cmpd="sng">
              <a:solidFill>
                <a:srgbClr val="00FFFF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7" name="Freeform 11"/>
            <p:cNvSpPr>
              <a:spLocks/>
            </p:cNvSpPr>
            <p:nvPr/>
          </p:nvSpPr>
          <p:spPr bwMode="auto">
            <a:xfrm>
              <a:off x="3380" y="1684"/>
              <a:ext cx="656" cy="535"/>
            </a:xfrm>
            <a:custGeom>
              <a:avLst/>
              <a:gdLst>
                <a:gd name="T0" fmla="*/ 0 w 656"/>
                <a:gd name="T1" fmla="*/ 534 h 535"/>
                <a:gd name="T2" fmla="*/ 69 w 656"/>
                <a:gd name="T3" fmla="*/ 527 h 535"/>
                <a:gd name="T4" fmla="*/ 104 w 656"/>
                <a:gd name="T5" fmla="*/ 521 h 535"/>
                <a:gd name="T6" fmla="*/ 138 w 656"/>
                <a:gd name="T7" fmla="*/ 512 h 535"/>
                <a:gd name="T8" fmla="*/ 173 w 656"/>
                <a:gd name="T9" fmla="*/ 500 h 535"/>
                <a:gd name="T10" fmla="*/ 207 w 656"/>
                <a:gd name="T11" fmla="*/ 484 h 535"/>
                <a:gd name="T12" fmla="*/ 242 w 656"/>
                <a:gd name="T13" fmla="*/ 462 h 535"/>
                <a:gd name="T14" fmla="*/ 311 w 656"/>
                <a:gd name="T15" fmla="*/ 400 h 535"/>
                <a:gd name="T16" fmla="*/ 379 w 656"/>
                <a:gd name="T17" fmla="*/ 312 h 535"/>
                <a:gd name="T18" fmla="*/ 448 w 656"/>
                <a:gd name="T19" fmla="*/ 208 h 535"/>
                <a:gd name="T20" fmla="*/ 482 w 656"/>
                <a:gd name="T21" fmla="*/ 155 h 535"/>
                <a:gd name="T22" fmla="*/ 517 w 656"/>
                <a:gd name="T23" fmla="*/ 105 h 535"/>
                <a:gd name="T24" fmla="*/ 551 w 656"/>
                <a:gd name="T25" fmla="*/ 62 h 535"/>
                <a:gd name="T26" fmla="*/ 586 w 656"/>
                <a:gd name="T27" fmla="*/ 29 h 535"/>
                <a:gd name="T28" fmla="*/ 620 w 656"/>
                <a:gd name="T29" fmla="*/ 7 h 535"/>
                <a:gd name="T30" fmla="*/ 655 w 656"/>
                <a:gd name="T31" fmla="*/ 0 h 53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656"/>
                <a:gd name="T49" fmla="*/ 0 h 535"/>
                <a:gd name="T50" fmla="*/ 656 w 656"/>
                <a:gd name="T51" fmla="*/ 535 h 53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656" h="535">
                  <a:moveTo>
                    <a:pt x="0" y="534"/>
                  </a:moveTo>
                  <a:lnTo>
                    <a:pt x="69" y="527"/>
                  </a:lnTo>
                  <a:lnTo>
                    <a:pt x="104" y="521"/>
                  </a:lnTo>
                  <a:lnTo>
                    <a:pt x="138" y="512"/>
                  </a:lnTo>
                  <a:lnTo>
                    <a:pt x="173" y="500"/>
                  </a:lnTo>
                  <a:lnTo>
                    <a:pt x="207" y="484"/>
                  </a:lnTo>
                  <a:lnTo>
                    <a:pt x="242" y="462"/>
                  </a:lnTo>
                  <a:lnTo>
                    <a:pt x="311" y="400"/>
                  </a:lnTo>
                  <a:lnTo>
                    <a:pt x="379" y="312"/>
                  </a:lnTo>
                  <a:lnTo>
                    <a:pt x="448" y="208"/>
                  </a:lnTo>
                  <a:lnTo>
                    <a:pt x="482" y="155"/>
                  </a:lnTo>
                  <a:lnTo>
                    <a:pt x="517" y="105"/>
                  </a:lnTo>
                  <a:lnTo>
                    <a:pt x="551" y="62"/>
                  </a:lnTo>
                  <a:lnTo>
                    <a:pt x="586" y="29"/>
                  </a:lnTo>
                  <a:lnTo>
                    <a:pt x="620" y="7"/>
                  </a:lnTo>
                  <a:lnTo>
                    <a:pt x="655" y="0"/>
                  </a:lnTo>
                </a:path>
              </a:pathLst>
            </a:custGeom>
            <a:noFill/>
            <a:ln w="25400" cap="rnd" cmpd="sng">
              <a:solidFill>
                <a:srgbClr val="00FFFF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51212" name="Rectangle 12"/>
            <p:cNvSpPr>
              <a:spLocks noChangeArrowheads="1"/>
            </p:cNvSpPr>
            <p:nvPr/>
          </p:nvSpPr>
          <p:spPr bwMode="auto">
            <a:xfrm>
              <a:off x="5301" y="2085"/>
              <a:ext cx="247" cy="2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5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X</a:t>
              </a:r>
            </a:p>
          </p:txBody>
        </p:sp>
        <p:sp>
          <p:nvSpPr>
            <p:cNvPr id="51213" name="Rectangle 13"/>
            <p:cNvSpPr>
              <a:spLocks noChangeArrowheads="1"/>
            </p:cNvSpPr>
            <p:nvPr/>
          </p:nvSpPr>
          <p:spPr bwMode="auto">
            <a:xfrm>
              <a:off x="3066" y="1355"/>
              <a:ext cx="448" cy="2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5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f(X)</a:t>
              </a:r>
            </a:p>
          </p:txBody>
        </p:sp>
        <p:sp>
          <p:nvSpPr>
            <p:cNvPr id="8250" name="Line 14"/>
            <p:cNvSpPr>
              <a:spLocks noChangeShapeType="1"/>
            </p:cNvSpPr>
            <p:nvPr/>
          </p:nvSpPr>
          <p:spPr bwMode="auto">
            <a:xfrm>
              <a:off x="4036" y="1707"/>
              <a:ext cx="0" cy="516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1" name="Freeform 15"/>
            <p:cNvSpPr>
              <a:spLocks/>
            </p:cNvSpPr>
            <p:nvPr/>
          </p:nvSpPr>
          <p:spPr bwMode="auto">
            <a:xfrm>
              <a:off x="4035" y="1708"/>
              <a:ext cx="591" cy="505"/>
            </a:xfrm>
            <a:custGeom>
              <a:avLst/>
              <a:gdLst>
                <a:gd name="T0" fmla="*/ 590 w 591"/>
                <a:gd name="T1" fmla="*/ 504 h 505"/>
                <a:gd name="T2" fmla="*/ 528 w 591"/>
                <a:gd name="T3" fmla="*/ 498 h 505"/>
                <a:gd name="T4" fmla="*/ 497 w 591"/>
                <a:gd name="T5" fmla="*/ 492 h 505"/>
                <a:gd name="T6" fmla="*/ 465 w 591"/>
                <a:gd name="T7" fmla="*/ 483 h 505"/>
                <a:gd name="T8" fmla="*/ 435 w 591"/>
                <a:gd name="T9" fmla="*/ 472 h 505"/>
                <a:gd name="T10" fmla="*/ 403 w 591"/>
                <a:gd name="T11" fmla="*/ 457 h 505"/>
                <a:gd name="T12" fmla="*/ 373 w 591"/>
                <a:gd name="T13" fmla="*/ 436 h 505"/>
                <a:gd name="T14" fmla="*/ 310 w 591"/>
                <a:gd name="T15" fmla="*/ 378 h 505"/>
                <a:gd name="T16" fmla="*/ 248 w 591"/>
                <a:gd name="T17" fmla="*/ 295 h 505"/>
                <a:gd name="T18" fmla="*/ 186 w 591"/>
                <a:gd name="T19" fmla="*/ 197 h 505"/>
                <a:gd name="T20" fmla="*/ 155 w 591"/>
                <a:gd name="T21" fmla="*/ 147 h 505"/>
                <a:gd name="T22" fmla="*/ 123 w 591"/>
                <a:gd name="T23" fmla="*/ 100 h 505"/>
                <a:gd name="T24" fmla="*/ 93 w 591"/>
                <a:gd name="T25" fmla="*/ 59 h 505"/>
                <a:gd name="T26" fmla="*/ 61 w 591"/>
                <a:gd name="T27" fmla="*/ 27 h 505"/>
                <a:gd name="T28" fmla="*/ 31 w 591"/>
                <a:gd name="T29" fmla="*/ 8 h 505"/>
                <a:gd name="T30" fmla="*/ 0 w 591"/>
                <a:gd name="T31" fmla="*/ 0 h 50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591"/>
                <a:gd name="T49" fmla="*/ 0 h 505"/>
                <a:gd name="T50" fmla="*/ 591 w 591"/>
                <a:gd name="T51" fmla="*/ 505 h 50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591" h="505">
                  <a:moveTo>
                    <a:pt x="590" y="504"/>
                  </a:moveTo>
                  <a:lnTo>
                    <a:pt x="528" y="498"/>
                  </a:lnTo>
                  <a:lnTo>
                    <a:pt x="497" y="492"/>
                  </a:lnTo>
                  <a:lnTo>
                    <a:pt x="465" y="483"/>
                  </a:lnTo>
                  <a:lnTo>
                    <a:pt x="435" y="472"/>
                  </a:lnTo>
                  <a:lnTo>
                    <a:pt x="403" y="457"/>
                  </a:lnTo>
                  <a:lnTo>
                    <a:pt x="373" y="436"/>
                  </a:lnTo>
                  <a:lnTo>
                    <a:pt x="310" y="378"/>
                  </a:lnTo>
                  <a:lnTo>
                    <a:pt x="248" y="295"/>
                  </a:lnTo>
                  <a:lnTo>
                    <a:pt x="186" y="197"/>
                  </a:lnTo>
                  <a:lnTo>
                    <a:pt x="155" y="147"/>
                  </a:lnTo>
                  <a:lnTo>
                    <a:pt x="123" y="100"/>
                  </a:lnTo>
                  <a:lnTo>
                    <a:pt x="93" y="59"/>
                  </a:lnTo>
                  <a:lnTo>
                    <a:pt x="61" y="27"/>
                  </a:lnTo>
                  <a:lnTo>
                    <a:pt x="31" y="8"/>
                  </a:lnTo>
                  <a:lnTo>
                    <a:pt x="0" y="0"/>
                  </a:lnTo>
                </a:path>
              </a:pathLst>
            </a:custGeom>
            <a:noFill/>
            <a:ln w="25400" cap="rnd" cmpd="sng">
              <a:solidFill>
                <a:srgbClr val="FF00FF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2" name="Freeform 16"/>
            <p:cNvSpPr>
              <a:spLocks/>
            </p:cNvSpPr>
            <p:nvPr/>
          </p:nvSpPr>
          <p:spPr bwMode="auto">
            <a:xfrm>
              <a:off x="3445" y="1708"/>
              <a:ext cx="591" cy="505"/>
            </a:xfrm>
            <a:custGeom>
              <a:avLst/>
              <a:gdLst>
                <a:gd name="T0" fmla="*/ 0 w 591"/>
                <a:gd name="T1" fmla="*/ 504 h 505"/>
                <a:gd name="T2" fmla="*/ 62 w 591"/>
                <a:gd name="T3" fmla="*/ 498 h 505"/>
                <a:gd name="T4" fmla="*/ 93 w 591"/>
                <a:gd name="T5" fmla="*/ 492 h 505"/>
                <a:gd name="T6" fmla="*/ 125 w 591"/>
                <a:gd name="T7" fmla="*/ 483 h 505"/>
                <a:gd name="T8" fmla="*/ 155 w 591"/>
                <a:gd name="T9" fmla="*/ 472 h 505"/>
                <a:gd name="T10" fmla="*/ 187 w 591"/>
                <a:gd name="T11" fmla="*/ 457 h 505"/>
                <a:gd name="T12" fmla="*/ 217 w 591"/>
                <a:gd name="T13" fmla="*/ 436 h 505"/>
                <a:gd name="T14" fmla="*/ 279 w 591"/>
                <a:gd name="T15" fmla="*/ 378 h 505"/>
                <a:gd name="T16" fmla="*/ 341 w 591"/>
                <a:gd name="T17" fmla="*/ 295 h 505"/>
                <a:gd name="T18" fmla="*/ 404 w 591"/>
                <a:gd name="T19" fmla="*/ 197 h 505"/>
                <a:gd name="T20" fmla="*/ 434 w 591"/>
                <a:gd name="T21" fmla="*/ 147 h 505"/>
                <a:gd name="T22" fmla="*/ 466 w 591"/>
                <a:gd name="T23" fmla="*/ 100 h 505"/>
                <a:gd name="T24" fmla="*/ 496 w 591"/>
                <a:gd name="T25" fmla="*/ 59 h 505"/>
                <a:gd name="T26" fmla="*/ 528 w 591"/>
                <a:gd name="T27" fmla="*/ 27 h 505"/>
                <a:gd name="T28" fmla="*/ 558 w 591"/>
                <a:gd name="T29" fmla="*/ 8 h 505"/>
                <a:gd name="T30" fmla="*/ 590 w 591"/>
                <a:gd name="T31" fmla="*/ 0 h 50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591"/>
                <a:gd name="T49" fmla="*/ 0 h 505"/>
                <a:gd name="T50" fmla="*/ 591 w 591"/>
                <a:gd name="T51" fmla="*/ 505 h 50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591" h="505">
                  <a:moveTo>
                    <a:pt x="0" y="504"/>
                  </a:moveTo>
                  <a:lnTo>
                    <a:pt x="62" y="498"/>
                  </a:lnTo>
                  <a:lnTo>
                    <a:pt x="93" y="492"/>
                  </a:lnTo>
                  <a:lnTo>
                    <a:pt x="125" y="483"/>
                  </a:lnTo>
                  <a:lnTo>
                    <a:pt x="155" y="472"/>
                  </a:lnTo>
                  <a:lnTo>
                    <a:pt x="187" y="457"/>
                  </a:lnTo>
                  <a:lnTo>
                    <a:pt x="217" y="436"/>
                  </a:lnTo>
                  <a:lnTo>
                    <a:pt x="279" y="378"/>
                  </a:lnTo>
                  <a:lnTo>
                    <a:pt x="341" y="295"/>
                  </a:lnTo>
                  <a:lnTo>
                    <a:pt x="404" y="197"/>
                  </a:lnTo>
                  <a:lnTo>
                    <a:pt x="434" y="147"/>
                  </a:lnTo>
                  <a:lnTo>
                    <a:pt x="466" y="100"/>
                  </a:lnTo>
                  <a:lnTo>
                    <a:pt x="496" y="59"/>
                  </a:lnTo>
                  <a:lnTo>
                    <a:pt x="528" y="27"/>
                  </a:lnTo>
                  <a:lnTo>
                    <a:pt x="558" y="8"/>
                  </a:lnTo>
                  <a:lnTo>
                    <a:pt x="590" y="0"/>
                  </a:lnTo>
                </a:path>
              </a:pathLst>
            </a:custGeom>
            <a:noFill/>
            <a:ln w="25400" cap="rnd" cmpd="sng">
              <a:solidFill>
                <a:srgbClr val="FF00FF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3" name="Freeform 17"/>
            <p:cNvSpPr>
              <a:spLocks/>
            </p:cNvSpPr>
            <p:nvPr/>
          </p:nvSpPr>
          <p:spPr bwMode="auto">
            <a:xfrm>
              <a:off x="3294" y="1631"/>
              <a:ext cx="2001" cy="593"/>
            </a:xfrm>
            <a:custGeom>
              <a:avLst/>
              <a:gdLst>
                <a:gd name="T0" fmla="*/ 0 w 2001"/>
                <a:gd name="T1" fmla="*/ 0 h 593"/>
                <a:gd name="T2" fmla="*/ 0 w 2001"/>
                <a:gd name="T3" fmla="*/ 592 h 593"/>
                <a:gd name="T4" fmla="*/ 2000 w 2001"/>
                <a:gd name="T5" fmla="*/ 592 h 593"/>
                <a:gd name="T6" fmla="*/ 0 60000 65536"/>
                <a:gd name="T7" fmla="*/ 0 60000 65536"/>
                <a:gd name="T8" fmla="*/ 0 60000 65536"/>
                <a:gd name="T9" fmla="*/ 0 w 2001"/>
                <a:gd name="T10" fmla="*/ 0 h 593"/>
                <a:gd name="T11" fmla="*/ 2001 w 2001"/>
                <a:gd name="T12" fmla="*/ 593 h 59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01" h="593">
                  <a:moveTo>
                    <a:pt x="0" y="0"/>
                  </a:moveTo>
                  <a:lnTo>
                    <a:pt x="0" y="592"/>
                  </a:lnTo>
                  <a:lnTo>
                    <a:pt x="2000" y="592"/>
                  </a:lnTo>
                </a:path>
              </a:pathLst>
            </a:custGeom>
            <a:noFill/>
            <a:ln w="12700" cap="rnd" cmpd="sng">
              <a:solidFill>
                <a:srgbClr val="CDCDCD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4" name="Line 18"/>
            <p:cNvSpPr>
              <a:spLocks noChangeShapeType="1"/>
            </p:cNvSpPr>
            <p:nvPr/>
          </p:nvSpPr>
          <p:spPr bwMode="auto">
            <a:xfrm>
              <a:off x="3268" y="1631"/>
              <a:ext cx="26" cy="0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5" name="Line 19"/>
            <p:cNvSpPr>
              <a:spLocks noChangeShapeType="1"/>
            </p:cNvSpPr>
            <p:nvPr/>
          </p:nvSpPr>
          <p:spPr bwMode="auto">
            <a:xfrm>
              <a:off x="3268" y="1690"/>
              <a:ext cx="26" cy="0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6" name="Line 20"/>
            <p:cNvSpPr>
              <a:spLocks noChangeShapeType="1"/>
            </p:cNvSpPr>
            <p:nvPr/>
          </p:nvSpPr>
          <p:spPr bwMode="auto">
            <a:xfrm>
              <a:off x="3268" y="1749"/>
              <a:ext cx="26" cy="0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7" name="Line 21"/>
            <p:cNvSpPr>
              <a:spLocks noChangeShapeType="1"/>
            </p:cNvSpPr>
            <p:nvPr/>
          </p:nvSpPr>
          <p:spPr bwMode="auto">
            <a:xfrm>
              <a:off x="3268" y="1808"/>
              <a:ext cx="26" cy="0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8" name="Line 22"/>
            <p:cNvSpPr>
              <a:spLocks noChangeShapeType="1"/>
            </p:cNvSpPr>
            <p:nvPr/>
          </p:nvSpPr>
          <p:spPr bwMode="auto">
            <a:xfrm>
              <a:off x="3268" y="1868"/>
              <a:ext cx="26" cy="0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9" name="Line 23"/>
            <p:cNvSpPr>
              <a:spLocks noChangeShapeType="1"/>
            </p:cNvSpPr>
            <p:nvPr/>
          </p:nvSpPr>
          <p:spPr bwMode="auto">
            <a:xfrm>
              <a:off x="3268" y="1927"/>
              <a:ext cx="26" cy="0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0" name="Line 24"/>
            <p:cNvSpPr>
              <a:spLocks noChangeShapeType="1"/>
            </p:cNvSpPr>
            <p:nvPr/>
          </p:nvSpPr>
          <p:spPr bwMode="auto">
            <a:xfrm>
              <a:off x="3268" y="1986"/>
              <a:ext cx="26" cy="0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1" name="Line 25"/>
            <p:cNvSpPr>
              <a:spLocks noChangeShapeType="1"/>
            </p:cNvSpPr>
            <p:nvPr/>
          </p:nvSpPr>
          <p:spPr bwMode="auto">
            <a:xfrm>
              <a:off x="3268" y="2045"/>
              <a:ext cx="26" cy="0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2" name="Line 26"/>
            <p:cNvSpPr>
              <a:spLocks noChangeShapeType="1"/>
            </p:cNvSpPr>
            <p:nvPr/>
          </p:nvSpPr>
          <p:spPr bwMode="auto">
            <a:xfrm>
              <a:off x="3268" y="2104"/>
              <a:ext cx="26" cy="0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3" name="Line 27"/>
            <p:cNvSpPr>
              <a:spLocks noChangeShapeType="1"/>
            </p:cNvSpPr>
            <p:nvPr/>
          </p:nvSpPr>
          <p:spPr bwMode="auto">
            <a:xfrm>
              <a:off x="3268" y="2164"/>
              <a:ext cx="26" cy="0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4" name="Line 28"/>
            <p:cNvSpPr>
              <a:spLocks noChangeShapeType="1"/>
            </p:cNvSpPr>
            <p:nvPr/>
          </p:nvSpPr>
          <p:spPr bwMode="auto">
            <a:xfrm>
              <a:off x="5294" y="2223"/>
              <a:ext cx="0" cy="7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5" name="Line 29"/>
            <p:cNvSpPr>
              <a:spLocks noChangeShapeType="1"/>
            </p:cNvSpPr>
            <p:nvPr/>
          </p:nvSpPr>
          <p:spPr bwMode="auto">
            <a:xfrm>
              <a:off x="5094" y="2223"/>
              <a:ext cx="0" cy="7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6" name="Line 30"/>
            <p:cNvSpPr>
              <a:spLocks noChangeShapeType="1"/>
            </p:cNvSpPr>
            <p:nvPr/>
          </p:nvSpPr>
          <p:spPr bwMode="auto">
            <a:xfrm>
              <a:off x="4894" y="2223"/>
              <a:ext cx="0" cy="7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7" name="Line 31"/>
            <p:cNvSpPr>
              <a:spLocks noChangeShapeType="1"/>
            </p:cNvSpPr>
            <p:nvPr/>
          </p:nvSpPr>
          <p:spPr bwMode="auto">
            <a:xfrm>
              <a:off x="4694" y="2223"/>
              <a:ext cx="0" cy="7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8" name="Line 32"/>
            <p:cNvSpPr>
              <a:spLocks noChangeShapeType="1"/>
            </p:cNvSpPr>
            <p:nvPr/>
          </p:nvSpPr>
          <p:spPr bwMode="auto">
            <a:xfrm>
              <a:off x="4494" y="2223"/>
              <a:ext cx="0" cy="7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9" name="Line 33"/>
            <p:cNvSpPr>
              <a:spLocks noChangeShapeType="1"/>
            </p:cNvSpPr>
            <p:nvPr/>
          </p:nvSpPr>
          <p:spPr bwMode="auto">
            <a:xfrm>
              <a:off x="4294" y="2223"/>
              <a:ext cx="0" cy="7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0" name="Line 34"/>
            <p:cNvSpPr>
              <a:spLocks noChangeShapeType="1"/>
            </p:cNvSpPr>
            <p:nvPr/>
          </p:nvSpPr>
          <p:spPr bwMode="auto">
            <a:xfrm>
              <a:off x="4094" y="2223"/>
              <a:ext cx="0" cy="7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1" name="Line 35"/>
            <p:cNvSpPr>
              <a:spLocks noChangeShapeType="1"/>
            </p:cNvSpPr>
            <p:nvPr/>
          </p:nvSpPr>
          <p:spPr bwMode="auto">
            <a:xfrm>
              <a:off x="3893" y="2223"/>
              <a:ext cx="0" cy="7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2" name="Line 36"/>
            <p:cNvSpPr>
              <a:spLocks noChangeShapeType="1"/>
            </p:cNvSpPr>
            <p:nvPr/>
          </p:nvSpPr>
          <p:spPr bwMode="auto">
            <a:xfrm>
              <a:off x="3694" y="2223"/>
              <a:ext cx="0" cy="7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3" name="Line 37"/>
            <p:cNvSpPr>
              <a:spLocks noChangeShapeType="1"/>
            </p:cNvSpPr>
            <p:nvPr/>
          </p:nvSpPr>
          <p:spPr bwMode="auto">
            <a:xfrm>
              <a:off x="3494" y="2223"/>
              <a:ext cx="0" cy="7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4" name="Rectangle 38"/>
            <p:cNvSpPr>
              <a:spLocks noChangeArrowheads="1"/>
            </p:cNvSpPr>
            <p:nvPr/>
          </p:nvSpPr>
          <p:spPr bwMode="auto">
            <a:xfrm rot="-5400000">
              <a:off x="3183" y="1898"/>
              <a:ext cx="116" cy="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275" name="Rectangle 39"/>
            <p:cNvSpPr>
              <a:spLocks noChangeArrowheads="1"/>
            </p:cNvSpPr>
            <p:nvPr/>
          </p:nvSpPr>
          <p:spPr bwMode="auto">
            <a:xfrm>
              <a:off x="4236" y="2209"/>
              <a:ext cx="116" cy="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240" name="Rectangle 40"/>
            <p:cNvSpPr>
              <a:spLocks noChangeArrowheads="1"/>
            </p:cNvSpPr>
            <p:nvPr/>
          </p:nvSpPr>
          <p:spPr bwMode="auto">
            <a:xfrm>
              <a:off x="3457" y="2192"/>
              <a:ext cx="229" cy="2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5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Symbol" pitchFamily="18" charset="2"/>
                </a:rPr>
                <a:t>m</a:t>
              </a:r>
            </a:p>
          </p:txBody>
        </p:sp>
        <p:sp>
          <p:nvSpPr>
            <p:cNvPr id="51241" name="Rectangle 41"/>
            <p:cNvSpPr>
              <a:spLocks noChangeArrowheads="1"/>
            </p:cNvSpPr>
            <p:nvPr/>
          </p:nvSpPr>
          <p:spPr bwMode="auto">
            <a:xfrm>
              <a:off x="3575" y="2318"/>
              <a:ext cx="190" cy="21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17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1</a:t>
              </a:r>
            </a:p>
          </p:txBody>
        </p:sp>
        <p:sp>
          <p:nvSpPr>
            <p:cNvPr id="51242" name="Rectangle 42"/>
            <p:cNvSpPr>
              <a:spLocks noChangeArrowheads="1"/>
            </p:cNvSpPr>
            <p:nvPr/>
          </p:nvSpPr>
          <p:spPr bwMode="auto">
            <a:xfrm>
              <a:off x="3650" y="2192"/>
              <a:ext cx="343" cy="2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5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 = </a:t>
              </a:r>
            </a:p>
          </p:txBody>
        </p:sp>
        <p:sp>
          <p:nvSpPr>
            <p:cNvPr id="51243" name="Rectangle 43"/>
            <p:cNvSpPr>
              <a:spLocks noChangeArrowheads="1"/>
            </p:cNvSpPr>
            <p:nvPr/>
          </p:nvSpPr>
          <p:spPr bwMode="auto">
            <a:xfrm>
              <a:off x="3882" y="2192"/>
              <a:ext cx="229" cy="2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5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Symbol" pitchFamily="18" charset="2"/>
                </a:rPr>
                <a:t>m</a:t>
              </a:r>
            </a:p>
          </p:txBody>
        </p:sp>
        <p:sp>
          <p:nvSpPr>
            <p:cNvPr id="51244" name="Rectangle 44"/>
            <p:cNvSpPr>
              <a:spLocks noChangeArrowheads="1"/>
            </p:cNvSpPr>
            <p:nvPr/>
          </p:nvSpPr>
          <p:spPr bwMode="auto">
            <a:xfrm>
              <a:off x="4000" y="2318"/>
              <a:ext cx="190" cy="21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17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2</a:t>
              </a:r>
            </a:p>
          </p:txBody>
        </p:sp>
        <p:sp>
          <p:nvSpPr>
            <p:cNvPr id="51245" name="Rectangle 45"/>
            <p:cNvSpPr>
              <a:spLocks noChangeArrowheads="1"/>
            </p:cNvSpPr>
            <p:nvPr/>
          </p:nvSpPr>
          <p:spPr bwMode="auto">
            <a:xfrm>
              <a:off x="4075" y="2192"/>
              <a:ext cx="343" cy="2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5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 = </a:t>
              </a:r>
            </a:p>
          </p:txBody>
        </p:sp>
        <p:sp>
          <p:nvSpPr>
            <p:cNvPr id="51246" name="Rectangle 46"/>
            <p:cNvSpPr>
              <a:spLocks noChangeArrowheads="1"/>
            </p:cNvSpPr>
            <p:nvPr/>
          </p:nvSpPr>
          <p:spPr bwMode="auto">
            <a:xfrm>
              <a:off x="4307" y="2192"/>
              <a:ext cx="229" cy="2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5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Symbol" pitchFamily="18" charset="2"/>
                </a:rPr>
                <a:t>m</a:t>
              </a:r>
            </a:p>
          </p:txBody>
        </p:sp>
        <p:sp>
          <p:nvSpPr>
            <p:cNvPr id="51247" name="Rectangle 47"/>
            <p:cNvSpPr>
              <a:spLocks noChangeArrowheads="1"/>
            </p:cNvSpPr>
            <p:nvPr/>
          </p:nvSpPr>
          <p:spPr bwMode="auto">
            <a:xfrm>
              <a:off x="4425" y="2318"/>
              <a:ext cx="190" cy="21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17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3</a:t>
              </a:r>
            </a:p>
          </p:txBody>
        </p:sp>
        <p:sp>
          <p:nvSpPr>
            <p:cNvPr id="8284" name="Rectangle 48"/>
            <p:cNvSpPr>
              <a:spLocks noChangeArrowheads="1"/>
            </p:cNvSpPr>
            <p:nvPr/>
          </p:nvSpPr>
          <p:spPr bwMode="auto">
            <a:xfrm>
              <a:off x="4499" y="2439"/>
              <a:ext cx="116" cy="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51249" name="Text Box 49"/>
          <p:cNvSpPr txBox="1">
            <a:spLocks noChangeArrowheads="1"/>
          </p:cNvSpPr>
          <p:nvPr/>
        </p:nvSpPr>
        <p:spPr bwMode="auto">
          <a:xfrm>
            <a:off x="457200" y="4114800"/>
            <a:ext cx="4343400" cy="23034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60000"/>
              </a:spcBef>
              <a:defRPr/>
            </a:pPr>
            <a:r>
              <a:rPr lang="fr-CA" sz="2400">
                <a:latin typeface="Arial" pitchFamily="34" charset="0"/>
              </a:rPr>
              <a:t>H</a:t>
            </a:r>
            <a:r>
              <a:rPr lang="fr-CA" sz="2400" baseline="-25000">
                <a:latin typeface="Arial" pitchFamily="34" charset="0"/>
              </a:rPr>
              <a:t>1</a:t>
            </a:r>
            <a:r>
              <a:rPr lang="fr-CA" sz="24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: Les </a:t>
            </a:r>
            <a:r>
              <a:rPr lang="fr-CA" sz="2400"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</a:rPr>
              <a:t>m</a:t>
            </a:r>
            <a:r>
              <a:rPr lang="fr-CA" sz="2400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j</a:t>
            </a:r>
            <a:r>
              <a:rPr lang="fr-CA" sz="24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ne sont pas toutes 	égales</a:t>
            </a:r>
          </a:p>
          <a:p>
            <a:pPr lvl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/>
            </a:pPr>
            <a:r>
              <a:rPr lang="fr-CA" sz="20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Au moins une moyenne est différente des autres</a:t>
            </a:r>
          </a:p>
          <a:p>
            <a:pPr lvl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/>
            </a:pPr>
            <a:r>
              <a:rPr lang="fr-CA" sz="20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Le traitement a un effet</a:t>
            </a:r>
            <a:endParaRPr lang="fr-CA" sz="2000" i="1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  <a:p>
            <a:pPr lvl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/>
            </a:pPr>
            <a:r>
              <a:rPr lang="fr-CA" sz="2000"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</a:rPr>
              <a:t>m</a:t>
            </a:r>
            <a:r>
              <a:rPr lang="fr-CA" sz="2000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1</a:t>
            </a:r>
            <a:r>
              <a:rPr lang="fr-CA" sz="20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</a:t>
            </a:r>
            <a:r>
              <a:rPr lang="fr-CA" sz="2000"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</a:rPr>
              <a:t>¹</a:t>
            </a:r>
            <a:r>
              <a:rPr lang="fr-CA" sz="20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</a:t>
            </a:r>
            <a:r>
              <a:rPr lang="fr-CA" sz="2000"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</a:rPr>
              <a:t>m</a:t>
            </a:r>
            <a:r>
              <a:rPr lang="fr-CA" sz="2000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2</a:t>
            </a:r>
            <a:r>
              <a:rPr lang="fr-CA" sz="20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</a:t>
            </a:r>
            <a:r>
              <a:rPr lang="fr-CA" sz="2000"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</a:rPr>
              <a:t>¹</a:t>
            </a:r>
            <a:r>
              <a:rPr lang="fr-CA" sz="20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... </a:t>
            </a:r>
            <a:r>
              <a:rPr lang="fr-CA" sz="2000"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</a:rPr>
              <a:t>¹</a:t>
            </a:r>
            <a:r>
              <a:rPr lang="fr-CA" sz="20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</a:t>
            </a:r>
            <a:r>
              <a:rPr lang="fr-CA" sz="2000"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</a:rPr>
              <a:t>m</a:t>
            </a:r>
            <a:r>
              <a:rPr lang="fr-CA" sz="2000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p </a:t>
            </a:r>
            <a:r>
              <a:rPr lang="fr-CA" sz="20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: pas nécessairement vrai</a:t>
            </a:r>
            <a:r>
              <a:rPr lang="fr-CA" sz="2000" i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</a:t>
            </a:r>
            <a:endParaRPr lang="fr-CA" sz="2400">
              <a:latin typeface="Arial" pitchFamily="34" charset="0"/>
            </a:endParaRPr>
          </a:p>
        </p:txBody>
      </p:sp>
      <p:grpSp>
        <p:nvGrpSpPr>
          <p:cNvPr id="3" name="Group 50"/>
          <p:cNvGrpSpPr>
            <a:grpSpLocks/>
          </p:cNvGrpSpPr>
          <p:nvPr/>
        </p:nvGrpSpPr>
        <p:grpSpPr bwMode="auto">
          <a:xfrm>
            <a:off x="4867275" y="4360863"/>
            <a:ext cx="3940175" cy="1857375"/>
            <a:chOff x="3066" y="2747"/>
            <a:chExt cx="2482" cy="1170"/>
          </a:xfrm>
        </p:grpSpPr>
        <p:sp>
          <p:nvSpPr>
            <p:cNvPr id="51251" name="Rectangle 51"/>
            <p:cNvSpPr>
              <a:spLocks noChangeArrowheads="1"/>
            </p:cNvSpPr>
            <p:nvPr/>
          </p:nvSpPr>
          <p:spPr bwMode="auto">
            <a:xfrm>
              <a:off x="3105" y="2749"/>
              <a:ext cx="2434" cy="1136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bg1"/>
              </a:solidFill>
              <a:miter lim="800000"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 wrap="none" anchor="ctr"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8200" name="Line 52"/>
            <p:cNvSpPr>
              <a:spLocks noChangeShapeType="1"/>
            </p:cNvSpPr>
            <p:nvPr/>
          </p:nvSpPr>
          <p:spPr bwMode="auto">
            <a:xfrm>
              <a:off x="4548" y="3047"/>
              <a:ext cx="0" cy="554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01" name="Freeform 53"/>
            <p:cNvSpPr>
              <a:spLocks/>
            </p:cNvSpPr>
            <p:nvPr/>
          </p:nvSpPr>
          <p:spPr bwMode="auto">
            <a:xfrm>
              <a:off x="4036" y="3036"/>
              <a:ext cx="704" cy="566"/>
            </a:xfrm>
            <a:custGeom>
              <a:avLst/>
              <a:gdLst>
                <a:gd name="T0" fmla="*/ 703 w 704"/>
                <a:gd name="T1" fmla="*/ 565 h 566"/>
                <a:gd name="T2" fmla="*/ 629 w 704"/>
                <a:gd name="T3" fmla="*/ 558 h 566"/>
                <a:gd name="T4" fmla="*/ 591 w 704"/>
                <a:gd name="T5" fmla="*/ 552 h 566"/>
                <a:gd name="T6" fmla="*/ 555 w 704"/>
                <a:gd name="T7" fmla="*/ 542 h 566"/>
                <a:gd name="T8" fmla="*/ 517 w 704"/>
                <a:gd name="T9" fmla="*/ 529 h 566"/>
                <a:gd name="T10" fmla="*/ 480 w 704"/>
                <a:gd name="T11" fmla="*/ 512 h 566"/>
                <a:gd name="T12" fmla="*/ 443 w 704"/>
                <a:gd name="T13" fmla="*/ 489 h 566"/>
                <a:gd name="T14" fmla="*/ 369 w 704"/>
                <a:gd name="T15" fmla="*/ 423 h 566"/>
                <a:gd name="T16" fmla="*/ 296 w 704"/>
                <a:gd name="T17" fmla="*/ 331 h 566"/>
                <a:gd name="T18" fmla="*/ 222 w 704"/>
                <a:gd name="T19" fmla="*/ 221 h 566"/>
                <a:gd name="T20" fmla="*/ 184 w 704"/>
                <a:gd name="T21" fmla="*/ 164 h 566"/>
                <a:gd name="T22" fmla="*/ 147 w 704"/>
                <a:gd name="T23" fmla="*/ 112 h 566"/>
                <a:gd name="T24" fmla="*/ 110 w 704"/>
                <a:gd name="T25" fmla="*/ 67 h 566"/>
                <a:gd name="T26" fmla="*/ 74 w 704"/>
                <a:gd name="T27" fmla="*/ 31 h 566"/>
                <a:gd name="T28" fmla="*/ 36 w 704"/>
                <a:gd name="T29" fmla="*/ 9 h 566"/>
                <a:gd name="T30" fmla="*/ 0 w 704"/>
                <a:gd name="T31" fmla="*/ 0 h 56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704"/>
                <a:gd name="T49" fmla="*/ 0 h 566"/>
                <a:gd name="T50" fmla="*/ 704 w 704"/>
                <a:gd name="T51" fmla="*/ 566 h 56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704" h="566">
                  <a:moveTo>
                    <a:pt x="703" y="565"/>
                  </a:moveTo>
                  <a:lnTo>
                    <a:pt x="629" y="558"/>
                  </a:lnTo>
                  <a:lnTo>
                    <a:pt x="591" y="552"/>
                  </a:lnTo>
                  <a:lnTo>
                    <a:pt x="555" y="542"/>
                  </a:lnTo>
                  <a:lnTo>
                    <a:pt x="517" y="529"/>
                  </a:lnTo>
                  <a:lnTo>
                    <a:pt x="480" y="512"/>
                  </a:lnTo>
                  <a:lnTo>
                    <a:pt x="443" y="489"/>
                  </a:lnTo>
                  <a:lnTo>
                    <a:pt x="369" y="423"/>
                  </a:lnTo>
                  <a:lnTo>
                    <a:pt x="296" y="331"/>
                  </a:lnTo>
                  <a:lnTo>
                    <a:pt x="222" y="221"/>
                  </a:lnTo>
                  <a:lnTo>
                    <a:pt x="184" y="164"/>
                  </a:lnTo>
                  <a:lnTo>
                    <a:pt x="147" y="112"/>
                  </a:lnTo>
                  <a:lnTo>
                    <a:pt x="110" y="67"/>
                  </a:lnTo>
                  <a:lnTo>
                    <a:pt x="74" y="31"/>
                  </a:lnTo>
                  <a:lnTo>
                    <a:pt x="36" y="9"/>
                  </a:lnTo>
                  <a:lnTo>
                    <a:pt x="0" y="0"/>
                  </a:lnTo>
                </a:path>
              </a:pathLst>
            </a:custGeom>
            <a:noFill/>
            <a:ln w="25400" cap="rnd" cmpd="sng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02" name="Freeform 54"/>
            <p:cNvSpPr>
              <a:spLocks/>
            </p:cNvSpPr>
            <p:nvPr/>
          </p:nvSpPr>
          <p:spPr bwMode="auto">
            <a:xfrm>
              <a:off x="3332" y="3036"/>
              <a:ext cx="705" cy="566"/>
            </a:xfrm>
            <a:custGeom>
              <a:avLst/>
              <a:gdLst>
                <a:gd name="T0" fmla="*/ 0 w 705"/>
                <a:gd name="T1" fmla="*/ 565 h 566"/>
                <a:gd name="T2" fmla="*/ 74 w 705"/>
                <a:gd name="T3" fmla="*/ 558 h 566"/>
                <a:gd name="T4" fmla="*/ 111 w 705"/>
                <a:gd name="T5" fmla="*/ 552 h 566"/>
                <a:gd name="T6" fmla="*/ 148 w 705"/>
                <a:gd name="T7" fmla="*/ 542 h 566"/>
                <a:gd name="T8" fmla="*/ 185 w 705"/>
                <a:gd name="T9" fmla="*/ 529 h 566"/>
                <a:gd name="T10" fmla="*/ 222 w 705"/>
                <a:gd name="T11" fmla="*/ 512 h 566"/>
                <a:gd name="T12" fmla="*/ 259 w 705"/>
                <a:gd name="T13" fmla="*/ 489 h 566"/>
                <a:gd name="T14" fmla="*/ 333 w 705"/>
                <a:gd name="T15" fmla="*/ 423 h 566"/>
                <a:gd name="T16" fmla="*/ 407 w 705"/>
                <a:gd name="T17" fmla="*/ 331 h 566"/>
                <a:gd name="T18" fmla="*/ 481 w 705"/>
                <a:gd name="T19" fmla="*/ 221 h 566"/>
                <a:gd name="T20" fmla="*/ 518 w 705"/>
                <a:gd name="T21" fmla="*/ 164 h 566"/>
                <a:gd name="T22" fmla="*/ 555 w 705"/>
                <a:gd name="T23" fmla="*/ 112 h 566"/>
                <a:gd name="T24" fmla="*/ 592 w 705"/>
                <a:gd name="T25" fmla="*/ 67 h 566"/>
                <a:gd name="T26" fmla="*/ 629 w 705"/>
                <a:gd name="T27" fmla="*/ 31 h 566"/>
                <a:gd name="T28" fmla="*/ 666 w 705"/>
                <a:gd name="T29" fmla="*/ 9 h 566"/>
                <a:gd name="T30" fmla="*/ 704 w 705"/>
                <a:gd name="T31" fmla="*/ 0 h 56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705"/>
                <a:gd name="T49" fmla="*/ 0 h 566"/>
                <a:gd name="T50" fmla="*/ 705 w 705"/>
                <a:gd name="T51" fmla="*/ 566 h 56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705" h="566">
                  <a:moveTo>
                    <a:pt x="0" y="565"/>
                  </a:moveTo>
                  <a:lnTo>
                    <a:pt x="74" y="558"/>
                  </a:lnTo>
                  <a:lnTo>
                    <a:pt x="111" y="552"/>
                  </a:lnTo>
                  <a:lnTo>
                    <a:pt x="148" y="542"/>
                  </a:lnTo>
                  <a:lnTo>
                    <a:pt x="185" y="529"/>
                  </a:lnTo>
                  <a:lnTo>
                    <a:pt x="222" y="512"/>
                  </a:lnTo>
                  <a:lnTo>
                    <a:pt x="259" y="489"/>
                  </a:lnTo>
                  <a:lnTo>
                    <a:pt x="333" y="423"/>
                  </a:lnTo>
                  <a:lnTo>
                    <a:pt x="407" y="331"/>
                  </a:lnTo>
                  <a:lnTo>
                    <a:pt x="481" y="221"/>
                  </a:lnTo>
                  <a:lnTo>
                    <a:pt x="518" y="164"/>
                  </a:lnTo>
                  <a:lnTo>
                    <a:pt x="555" y="112"/>
                  </a:lnTo>
                  <a:lnTo>
                    <a:pt x="592" y="67"/>
                  </a:lnTo>
                  <a:lnTo>
                    <a:pt x="629" y="31"/>
                  </a:lnTo>
                  <a:lnTo>
                    <a:pt x="666" y="9"/>
                  </a:lnTo>
                  <a:lnTo>
                    <a:pt x="704" y="0"/>
                  </a:lnTo>
                </a:path>
              </a:pathLst>
            </a:custGeom>
            <a:noFill/>
            <a:ln w="25400" cap="rnd" cmpd="sng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03" name="Freeform 55"/>
            <p:cNvSpPr>
              <a:spLocks/>
            </p:cNvSpPr>
            <p:nvPr/>
          </p:nvSpPr>
          <p:spPr bwMode="auto">
            <a:xfrm>
              <a:off x="4548" y="3036"/>
              <a:ext cx="704" cy="566"/>
            </a:xfrm>
            <a:custGeom>
              <a:avLst/>
              <a:gdLst>
                <a:gd name="T0" fmla="*/ 703 w 704"/>
                <a:gd name="T1" fmla="*/ 565 h 566"/>
                <a:gd name="T2" fmla="*/ 629 w 704"/>
                <a:gd name="T3" fmla="*/ 558 h 566"/>
                <a:gd name="T4" fmla="*/ 592 w 704"/>
                <a:gd name="T5" fmla="*/ 552 h 566"/>
                <a:gd name="T6" fmla="*/ 555 w 704"/>
                <a:gd name="T7" fmla="*/ 542 h 566"/>
                <a:gd name="T8" fmla="*/ 518 w 704"/>
                <a:gd name="T9" fmla="*/ 529 h 566"/>
                <a:gd name="T10" fmla="*/ 481 w 704"/>
                <a:gd name="T11" fmla="*/ 512 h 566"/>
                <a:gd name="T12" fmla="*/ 444 w 704"/>
                <a:gd name="T13" fmla="*/ 489 h 566"/>
                <a:gd name="T14" fmla="*/ 370 w 704"/>
                <a:gd name="T15" fmla="*/ 423 h 566"/>
                <a:gd name="T16" fmla="*/ 296 w 704"/>
                <a:gd name="T17" fmla="*/ 331 h 566"/>
                <a:gd name="T18" fmla="*/ 222 w 704"/>
                <a:gd name="T19" fmla="*/ 221 h 566"/>
                <a:gd name="T20" fmla="*/ 186 w 704"/>
                <a:gd name="T21" fmla="*/ 164 h 566"/>
                <a:gd name="T22" fmla="*/ 148 w 704"/>
                <a:gd name="T23" fmla="*/ 112 h 566"/>
                <a:gd name="T24" fmla="*/ 112 w 704"/>
                <a:gd name="T25" fmla="*/ 67 h 566"/>
                <a:gd name="T26" fmla="*/ 74 w 704"/>
                <a:gd name="T27" fmla="*/ 31 h 566"/>
                <a:gd name="T28" fmla="*/ 37 w 704"/>
                <a:gd name="T29" fmla="*/ 9 h 566"/>
                <a:gd name="T30" fmla="*/ 0 w 704"/>
                <a:gd name="T31" fmla="*/ 0 h 56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704"/>
                <a:gd name="T49" fmla="*/ 0 h 566"/>
                <a:gd name="T50" fmla="*/ 704 w 704"/>
                <a:gd name="T51" fmla="*/ 566 h 56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704" h="566">
                  <a:moveTo>
                    <a:pt x="703" y="565"/>
                  </a:moveTo>
                  <a:lnTo>
                    <a:pt x="629" y="558"/>
                  </a:lnTo>
                  <a:lnTo>
                    <a:pt x="592" y="552"/>
                  </a:lnTo>
                  <a:lnTo>
                    <a:pt x="555" y="542"/>
                  </a:lnTo>
                  <a:lnTo>
                    <a:pt x="518" y="529"/>
                  </a:lnTo>
                  <a:lnTo>
                    <a:pt x="481" y="512"/>
                  </a:lnTo>
                  <a:lnTo>
                    <a:pt x="444" y="489"/>
                  </a:lnTo>
                  <a:lnTo>
                    <a:pt x="370" y="423"/>
                  </a:lnTo>
                  <a:lnTo>
                    <a:pt x="296" y="331"/>
                  </a:lnTo>
                  <a:lnTo>
                    <a:pt x="222" y="221"/>
                  </a:lnTo>
                  <a:lnTo>
                    <a:pt x="186" y="164"/>
                  </a:lnTo>
                  <a:lnTo>
                    <a:pt x="148" y="112"/>
                  </a:lnTo>
                  <a:lnTo>
                    <a:pt x="112" y="67"/>
                  </a:lnTo>
                  <a:lnTo>
                    <a:pt x="74" y="31"/>
                  </a:lnTo>
                  <a:lnTo>
                    <a:pt x="37" y="9"/>
                  </a:lnTo>
                  <a:lnTo>
                    <a:pt x="0" y="0"/>
                  </a:lnTo>
                </a:path>
              </a:pathLst>
            </a:custGeom>
            <a:noFill/>
            <a:ln w="25400" cap="rnd" cmpd="sng">
              <a:solidFill>
                <a:srgbClr val="FF00FF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04" name="Freeform 56"/>
            <p:cNvSpPr>
              <a:spLocks/>
            </p:cNvSpPr>
            <p:nvPr/>
          </p:nvSpPr>
          <p:spPr bwMode="auto">
            <a:xfrm>
              <a:off x="3845" y="3036"/>
              <a:ext cx="704" cy="566"/>
            </a:xfrm>
            <a:custGeom>
              <a:avLst/>
              <a:gdLst>
                <a:gd name="T0" fmla="*/ 0 w 704"/>
                <a:gd name="T1" fmla="*/ 565 h 566"/>
                <a:gd name="T2" fmla="*/ 74 w 704"/>
                <a:gd name="T3" fmla="*/ 558 h 566"/>
                <a:gd name="T4" fmla="*/ 111 w 704"/>
                <a:gd name="T5" fmla="*/ 552 h 566"/>
                <a:gd name="T6" fmla="*/ 148 w 704"/>
                <a:gd name="T7" fmla="*/ 542 h 566"/>
                <a:gd name="T8" fmla="*/ 184 w 704"/>
                <a:gd name="T9" fmla="*/ 529 h 566"/>
                <a:gd name="T10" fmla="*/ 222 w 704"/>
                <a:gd name="T11" fmla="*/ 512 h 566"/>
                <a:gd name="T12" fmla="*/ 258 w 704"/>
                <a:gd name="T13" fmla="*/ 489 h 566"/>
                <a:gd name="T14" fmla="*/ 334 w 704"/>
                <a:gd name="T15" fmla="*/ 423 h 566"/>
                <a:gd name="T16" fmla="*/ 407 w 704"/>
                <a:gd name="T17" fmla="*/ 331 h 566"/>
                <a:gd name="T18" fmla="*/ 481 w 704"/>
                <a:gd name="T19" fmla="*/ 221 h 566"/>
                <a:gd name="T20" fmla="*/ 518 w 704"/>
                <a:gd name="T21" fmla="*/ 164 h 566"/>
                <a:gd name="T22" fmla="*/ 555 w 704"/>
                <a:gd name="T23" fmla="*/ 112 h 566"/>
                <a:gd name="T24" fmla="*/ 592 w 704"/>
                <a:gd name="T25" fmla="*/ 67 h 566"/>
                <a:gd name="T26" fmla="*/ 629 w 704"/>
                <a:gd name="T27" fmla="*/ 31 h 566"/>
                <a:gd name="T28" fmla="*/ 666 w 704"/>
                <a:gd name="T29" fmla="*/ 9 h 566"/>
                <a:gd name="T30" fmla="*/ 703 w 704"/>
                <a:gd name="T31" fmla="*/ 0 h 56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704"/>
                <a:gd name="T49" fmla="*/ 0 h 566"/>
                <a:gd name="T50" fmla="*/ 704 w 704"/>
                <a:gd name="T51" fmla="*/ 566 h 56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704" h="566">
                  <a:moveTo>
                    <a:pt x="0" y="565"/>
                  </a:moveTo>
                  <a:lnTo>
                    <a:pt x="74" y="558"/>
                  </a:lnTo>
                  <a:lnTo>
                    <a:pt x="111" y="552"/>
                  </a:lnTo>
                  <a:lnTo>
                    <a:pt x="148" y="542"/>
                  </a:lnTo>
                  <a:lnTo>
                    <a:pt x="184" y="529"/>
                  </a:lnTo>
                  <a:lnTo>
                    <a:pt x="222" y="512"/>
                  </a:lnTo>
                  <a:lnTo>
                    <a:pt x="258" y="489"/>
                  </a:lnTo>
                  <a:lnTo>
                    <a:pt x="334" y="423"/>
                  </a:lnTo>
                  <a:lnTo>
                    <a:pt x="407" y="331"/>
                  </a:lnTo>
                  <a:lnTo>
                    <a:pt x="481" y="221"/>
                  </a:lnTo>
                  <a:lnTo>
                    <a:pt x="518" y="164"/>
                  </a:lnTo>
                  <a:lnTo>
                    <a:pt x="555" y="112"/>
                  </a:lnTo>
                  <a:lnTo>
                    <a:pt x="592" y="67"/>
                  </a:lnTo>
                  <a:lnTo>
                    <a:pt x="629" y="31"/>
                  </a:lnTo>
                  <a:lnTo>
                    <a:pt x="666" y="9"/>
                  </a:lnTo>
                  <a:lnTo>
                    <a:pt x="703" y="0"/>
                  </a:lnTo>
                </a:path>
              </a:pathLst>
            </a:custGeom>
            <a:noFill/>
            <a:ln w="25400" cap="rnd" cmpd="sng">
              <a:solidFill>
                <a:srgbClr val="FF00FF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51257" name="Rectangle 57"/>
            <p:cNvSpPr>
              <a:spLocks noChangeArrowheads="1"/>
            </p:cNvSpPr>
            <p:nvPr/>
          </p:nvSpPr>
          <p:spPr bwMode="auto">
            <a:xfrm>
              <a:off x="5301" y="3463"/>
              <a:ext cx="247" cy="2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5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X</a:t>
              </a:r>
            </a:p>
          </p:txBody>
        </p:sp>
        <p:sp>
          <p:nvSpPr>
            <p:cNvPr id="51258" name="Rectangle 58"/>
            <p:cNvSpPr>
              <a:spLocks noChangeArrowheads="1"/>
            </p:cNvSpPr>
            <p:nvPr/>
          </p:nvSpPr>
          <p:spPr bwMode="auto">
            <a:xfrm>
              <a:off x="3066" y="2747"/>
              <a:ext cx="448" cy="2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5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f(X)</a:t>
              </a:r>
            </a:p>
          </p:txBody>
        </p:sp>
        <p:sp>
          <p:nvSpPr>
            <p:cNvPr id="8207" name="Line 59"/>
            <p:cNvSpPr>
              <a:spLocks noChangeShapeType="1"/>
            </p:cNvSpPr>
            <p:nvPr/>
          </p:nvSpPr>
          <p:spPr bwMode="auto">
            <a:xfrm>
              <a:off x="4036" y="3085"/>
              <a:ext cx="0" cy="516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08" name="Freeform 60"/>
            <p:cNvSpPr>
              <a:spLocks/>
            </p:cNvSpPr>
            <p:nvPr/>
          </p:nvSpPr>
          <p:spPr bwMode="auto">
            <a:xfrm>
              <a:off x="4036" y="3064"/>
              <a:ext cx="656" cy="538"/>
            </a:xfrm>
            <a:custGeom>
              <a:avLst/>
              <a:gdLst>
                <a:gd name="T0" fmla="*/ 655 w 656"/>
                <a:gd name="T1" fmla="*/ 537 h 538"/>
                <a:gd name="T2" fmla="*/ 586 w 656"/>
                <a:gd name="T3" fmla="*/ 530 h 538"/>
                <a:gd name="T4" fmla="*/ 551 w 656"/>
                <a:gd name="T5" fmla="*/ 524 h 538"/>
                <a:gd name="T6" fmla="*/ 517 w 656"/>
                <a:gd name="T7" fmla="*/ 515 h 538"/>
                <a:gd name="T8" fmla="*/ 482 w 656"/>
                <a:gd name="T9" fmla="*/ 503 h 538"/>
                <a:gd name="T10" fmla="*/ 448 w 656"/>
                <a:gd name="T11" fmla="*/ 486 h 538"/>
                <a:gd name="T12" fmla="*/ 413 w 656"/>
                <a:gd name="T13" fmla="*/ 465 h 538"/>
                <a:gd name="T14" fmla="*/ 344 w 656"/>
                <a:gd name="T15" fmla="*/ 402 h 538"/>
                <a:gd name="T16" fmla="*/ 275 w 656"/>
                <a:gd name="T17" fmla="*/ 314 h 538"/>
                <a:gd name="T18" fmla="*/ 206 w 656"/>
                <a:gd name="T19" fmla="*/ 209 h 538"/>
                <a:gd name="T20" fmla="*/ 172 w 656"/>
                <a:gd name="T21" fmla="*/ 155 h 538"/>
                <a:gd name="T22" fmla="*/ 138 w 656"/>
                <a:gd name="T23" fmla="*/ 106 h 538"/>
                <a:gd name="T24" fmla="*/ 103 w 656"/>
                <a:gd name="T25" fmla="*/ 62 h 538"/>
                <a:gd name="T26" fmla="*/ 69 w 656"/>
                <a:gd name="T27" fmla="*/ 28 h 538"/>
                <a:gd name="T28" fmla="*/ 34 w 656"/>
                <a:gd name="T29" fmla="*/ 7 h 538"/>
                <a:gd name="T30" fmla="*/ 0 w 656"/>
                <a:gd name="T31" fmla="*/ 0 h 53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656"/>
                <a:gd name="T49" fmla="*/ 0 h 538"/>
                <a:gd name="T50" fmla="*/ 656 w 656"/>
                <a:gd name="T51" fmla="*/ 538 h 53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656" h="538">
                  <a:moveTo>
                    <a:pt x="655" y="537"/>
                  </a:moveTo>
                  <a:lnTo>
                    <a:pt x="586" y="530"/>
                  </a:lnTo>
                  <a:lnTo>
                    <a:pt x="551" y="524"/>
                  </a:lnTo>
                  <a:lnTo>
                    <a:pt x="517" y="515"/>
                  </a:lnTo>
                  <a:lnTo>
                    <a:pt x="482" y="503"/>
                  </a:lnTo>
                  <a:lnTo>
                    <a:pt x="448" y="486"/>
                  </a:lnTo>
                  <a:lnTo>
                    <a:pt x="413" y="465"/>
                  </a:lnTo>
                  <a:lnTo>
                    <a:pt x="344" y="402"/>
                  </a:lnTo>
                  <a:lnTo>
                    <a:pt x="275" y="314"/>
                  </a:lnTo>
                  <a:lnTo>
                    <a:pt x="206" y="209"/>
                  </a:lnTo>
                  <a:lnTo>
                    <a:pt x="172" y="155"/>
                  </a:lnTo>
                  <a:lnTo>
                    <a:pt x="138" y="106"/>
                  </a:lnTo>
                  <a:lnTo>
                    <a:pt x="103" y="62"/>
                  </a:lnTo>
                  <a:lnTo>
                    <a:pt x="69" y="28"/>
                  </a:lnTo>
                  <a:lnTo>
                    <a:pt x="34" y="7"/>
                  </a:lnTo>
                  <a:lnTo>
                    <a:pt x="0" y="0"/>
                  </a:lnTo>
                </a:path>
              </a:pathLst>
            </a:custGeom>
            <a:noFill/>
            <a:ln w="25400" cap="rnd" cmpd="sng">
              <a:solidFill>
                <a:srgbClr val="00FFFF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09" name="Freeform 61"/>
            <p:cNvSpPr>
              <a:spLocks/>
            </p:cNvSpPr>
            <p:nvPr/>
          </p:nvSpPr>
          <p:spPr bwMode="auto">
            <a:xfrm>
              <a:off x="3379" y="3064"/>
              <a:ext cx="658" cy="538"/>
            </a:xfrm>
            <a:custGeom>
              <a:avLst/>
              <a:gdLst>
                <a:gd name="T0" fmla="*/ 0 w 658"/>
                <a:gd name="T1" fmla="*/ 537 h 538"/>
                <a:gd name="T2" fmla="*/ 69 w 658"/>
                <a:gd name="T3" fmla="*/ 530 h 538"/>
                <a:gd name="T4" fmla="*/ 104 w 658"/>
                <a:gd name="T5" fmla="*/ 524 h 538"/>
                <a:gd name="T6" fmla="*/ 138 w 658"/>
                <a:gd name="T7" fmla="*/ 515 h 538"/>
                <a:gd name="T8" fmla="*/ 173 w 658"/>
                <a:gd name="T9" fmla="*/ 503 h 538"/>
                <a:gd name="T10" fmla="*/ 207 w 658"/>
                <a:gd name="T11" fmla="*/ 486 h 538"/>
                <a:gd name="T12" fmla="*/ 242 w 658"/>
                <a:gd name="T13" fmla="*/ 465 h 538"/>
                <a:gd name="T14" fmla="*/ 311 w 658"/>
                <a:gd name="T15" fmla="*/ 402 h 538"/>
                <a:gd name="T16" fmla="*/ 380 w 658"/>
                <a:gd name="T17" fmla="*/ 314 h 538"/>
                <a:gd name="T18" fmla="*/ 449 w 658"/>
                <a:gd name="T19" fmla="*/ 209 h 538"/>
                <a:gd name="T20" fmla="*/ 483 w 658"/>
                <a:gd name="T21" fmla="*/ 155 h 538"/>
                <a:gd name="T22" fmla="*/ 519 w 658"/>
                <a:gd name="T23" fmla="*/ 106 h 538"/>
                <a:gd name="T24" fmla="*/ 552 w 658"/>
                <a:gd name="T25" fmla="*/ 62 h 538"/>
                <a:gd name="T26" fmla="*/ 587 w 658"/>
                <a:gd name="T27" fmla="*/ 28 h 538"/>
                <a:gd name="T28" fmla="*/ 622 w 658"/>
                <a:gd name="T29" fmla="*/ 7 h 538"/>
                <a:gd name="T30" fmla="*/ 657 w 658"/>
                <a:gd name="T31" fmla="*/ 0 h 53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658"/>
                <a:gd name="T49" fmla="*/ 0 h 538"/>
                <a:gd name="T50" fmla="*/ 658 w 658"/>
                <a:gd name="T51" fmla="*/ 538 h 53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658" h="538">
                  <a:moveTo>
                    <a:pt x="0" y="537"/>
                  </a:moveTo>
                  <a:lnTo>
                    <a:pt x="69" y="530"/>
                  </a:lnTo>
                  <a:lnTo>
                    <a:pt x="104" y="524"/>
                  </a:lnTo>
                  <a:lnTo>
                    <a:pt x="138" y="515"/>
                  </a:lnTo>
                  <a:lnTo>
                    <a:pt x="173" y="503"/>
                  </a:lnTo>
                  <a:lnTo>
                    <a:pt x="207" y="486"/>
                  </a:lnTo>
                  <a:lnTo>
                    <a:pt x="242" y="465"/>
                  </a:lnTo>
                  <a:lnTo>
                    <a:pt x="311" y="402"/>
                  </a:lnTo>
                  <a:lnTo>
                    <a:pt x="380" y="314"/>
                  </a:lnTo>
                  <a:lnTo>
                    <a:pt x="449" y="209"/>
                  </a:lnTo>
                  <a:lnTo>
                    <a:pt x="483" y="155"/>
                  </a:lnTo>
                  <a:lnTo>
                    <a:pt x="519" y="106"/>
                  </a:lnTo>
                  <a:lnTo>
                    <a:pt x="552" y="62"/>
                  </a:lnTo>
                  <a:lnTo>
                    <a:pt x="587" y="28"/>
                  </a:lnTo>
                  <a:lnTo>
                    <a:pt x="622" y="7"/>
                  </a:lnTo>
                  <a:lnTo>
                    <a:pt x="657" y="0"/>
                  </a:lnTo>
                </a:path>
              </a:pathLst>
            </a:custGeom>
            <a:noFill/>
            <a:ln w="25400" cap="rnd" cmpd="sng">
              <a:solidFill>
                <a:srgbClr val="00FFFF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0" name="Freeform 62"/>
            <p:cNvSpPr>
              <a:spLocks/>
            </p:cNvSpPr>
            <p:nvPr/>
          </p:nvSpPr>
          <p:spPr bwMode="auto">
            <a:xfrm>
              <a:off x="3294" y="3009"/>
              <a:ext cx="2001" cy="593"/>
            </a:xfrm>
            <a:custGeom>
              <a:avLst/>
              <a:gdLst>
                <a:gd name="T0" fmla="*/ 0 w 2001"/>
                <a:gd name="T1" fmla="*/ 0 h 593"/>
                <a:gd name="T2" fmla="*/ 0 w 2001"/>
                <a:gd name="T3" fmla="*/ 592 h 593"/>
                <a:gd name="T4" fmla="*/ 2000 w 2001"/>
                <a:gd name="T5" fmla="*/ 592 h 593"/>
                <a:gd name="T6" fmla="*/ 0 60000 65536"/>
                <a:gd name="T7" fmla="*/ 0 60000 65536"/>
                <a:gd name="T8" fmla="*/ 0 60000 65536"/>
                <a:gd name="T9" fmla="*/ 0 w 2001"/>
                <a:gd name="T10" fmla="*/ 0 h 593"/>
                <a:gd name="T11" fmla="*/ 2001 w 2001"/>
                <a:gd name="T12" fmla="*/ 593 h 59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01" h="593">
                  <a:moveTo>
                    <a:pt x="0" y="0"/>
                  </a:moveTo>
                  <a:lnTo>
                    <a:pt x="0" y="592"/>
                  </a:lnTo>
                  <a:lnTo>
                    <a:pt x="2000" y="592"/>
                  </a:lnTo>
                </a:path>
              </a:pathLst>
            </a:custGeom>
            <a:noFill/>
            <a:ln w="12700" cap="rnd" cmpd="sng">
              <a:solidFill>
                <a:srgbClr val="CDCDCD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1" name="Line 63"/>
            <p:cNvSpPr>
              <a:spLocks noChangeShapeType="1"/>
            </p:cNvSpPr>
            <p:nvPr/>
          </p:nvSpPr>
          <p:spPr bwMode="auto">
            <a:xfrm>
              <a:off x="3268" y="3009"/>
              <a:ext cx="26" cy="0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2" name="Line 64"/>
            <p:cNvSpPr>
              <a:spLocks noChangeShapeType="1"/>
            </p:cNvSpPr>
            <p:nvPr/>
          </p:nvSpPr>
          <p:spPr bwMode="auto">
            <a:xfrm>
              <a:off x="3268" y="3068"/>
              <a:ext cx="26" cy="0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3" name="Line 65"/>
            <p:cNvSpPr>
              <a:spLocks noChangeShapeType="1"/>
            </p:cNvSpPr>
            <p:nvPr/>
          </p:nvSpPr>
          <p:spPr bwMode="auto">
            <a:xfrm>
              <a:off x="3268" y="3127"/>
              <a:ext cx="26" cy="0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4" name="Line 66"/>
            <p:cNvSpPr>
              <a:spLocks noChangeShapeType="1"/>
            </p:cNvSpPr>
            <p:nvPr/>
          </p:nvSpPr>
          <p:spPr bwMode="auto">
            <a:xfrm>
              <a:off x="3268" y="3186"/>
              <a:ext cx="26" cy="0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5" name="Line 67"/>
            <p:cNvSpPr>
              <a:spLocks noChangeShapeType="1"/>
            </p:cNvSpPr>
            <p:nvPr/>
          </p:nvSpPr>
          <p:spPr bwMode="auto">
            <a:xfrm>
              <a:off x="3268" y="3245"/>
              <a:ext cx="26" cy="0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6" name="Line 68"/>
            <p:cNvSpPr>
              <a:spLocks noChangeShapeType="1"/>
            </p:cNvSpPr>
            <p:nvPr/>
          </p:nvSpPr>
          <p:spPr bwMode="auto">
            <a:xfrm>
              <a:off x="3268" y="3305"/>
              <a:ext cx="26" cy="0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7" name="Line 69"/>
            <p:cNvSpPr>
              <a:spLocks noChangeShapeType="1"/>
            </p:cNvSpPr>
            <p:nvPr/>
          </p:nvSpPr>
          <p:spPr bwMode="auto">
            <a:xfrm>
              <a:off x="3268" y="3364"/>
              <a:ext cx="26" cy="0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8" name="Line 70"/>
            <p:cNvSpPr>
              <a:spLocks noChangeShapeType="1"/>
            </p:cNvSpPr>
            <p:nvPr/>
          </p:nvSpPr>
          <p:spPr bwMode="auto">
            <a:xfrm>
              <a:off x="3268" y="3423"/>
              <a:ext cx="26" cy="0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9" name="Line 71"/>
            <p:cNvSpPr>
              <a:spLocks noChangeShapeType="1"/>
            </p:cNvSpPr>
            <p:nvPr/>
          </p:nvSpPr>
          <p:spPr bwMode="auto">
            <a:xfrm>
              <a:off x="3268" y="3482"/>
              <a:ext cx="26" cy="0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0" name="Line 72"/>
            <p:cNvSpPr>
              <a:spLocks noChangeShapeType="1"/>
            </p:cNvSpPr>
            <p:nvPr/>
          </p:nvSpPr>
          <p:spPr bwMode="auto">
            <a:xfrm>
              <a:off x="3268" y="3541"/>
              <a:ext cx="26" cy="0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1" name="Line 73"/>
            <p:cNvSpPr>
              <a:spLocks noChangeShapeType="1"/>
            </p:cNvSpPr>
            <p:nvPr/>
          </p:nvSpPr>
          <p:spPr bwMode="auto">
            <a:xfrm>
              <a:off x="5294" y="3601"/>
              <a:ext cx="0" cy="7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2" name="Line 74"/>
            <p:cNvSpPr>
              <a:spLocks noChangeShapeType="1"/>
            </p:cNvSpPr>
            <p:nvPr/>
          </p:nvSpPr>
          <p:spPr bwMode="auto">
            <a:xfrm>
              <a:off x="5094" y="3601"/>
              <a:ext cx="0" cy="7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3" name="Line 75"/>
            <p:cNvSpPr>
              <a:spLocks noChangeShapeType="1"/>
            </p:cNvSpPr>
            <p:nvPr/>
          </p:nvSpPr>
          <p:spPr bwMode="auto">
            <a:xfrm>
              <a:off x="4894" y="3601"/>
              <a:ext cx="0" cy="7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4" name="Line 76"/>
            <p:cNvSpPr>
              <a:spLocks noChangeShapeType="1"/>
            </p:cNvSpPr>
            <p:nvPr/>
          </p:nvSpPr>
          <p:spPr bwMode="auto">
            <a:xfrm>
              <a:off x="4694" y="3601"/>
              <a:ext cx="0" cy="7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5" name="Line 77"/>
            <p:cNvSpPr>
              <a:spLocks noChangeShapeType="1"/>
            </p:cNvSpPr>
            <p:nvPr/>
          </p:nvSpPr>
          <p:spPr bwMode="auto">
            <a:xfrm>
              <a:off x="4494" y="3601"/>
              <a:ext cx="0" cy="7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6" name="Line 78"/>
            <p:cNvSpPr>
              <a:spLocks noChangeShapeType="1"/>
            </p:cNvSpPr>
            <p:nvPr/>
          </p:nvSpPr>
          <p:spPr bwMode="auto">
            <a:xfrm>
              <a:off x="4294" y="3601"/>
              <a:ext cx="0" cy="7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7" name="Line 79"/>
            <p:cNvSpPr>
              <a:spLocks noChangeShapeType="1"/>
            </p:cNvSpPr>
            <p:nvPr/>
          </p:nvSpPr>
          <p:spPr bwMode="auto">
            <a:xfrm>
              <a:off x="4094" y="3601"/>
              <a:ext cx="0" cy="7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8" name="Line 80"/>
            <p:cNvSpPr>
              <a:spLocks noChangeShapeType="1"/>
            </p:cNvSpPr>
            <p:nvPr/>
          </p:nvSpPr>
          <p:spPr bwMode="auto">
            <a:xfrm>
              <a:off x="3893" y="3601"/>
              <a:ext cx="0" cy="7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9" name="Line 81"/>
            <p:cNvSpPr>
              <a:spLocks noChangeShapeType="1"/>
            </p:cNvSpPr>
            <p:nvPr/>
          </p:nvSpPr>
          <p:spPr bwMode="auto">
            <a:xfrm>
              <a:off x="3694" y="3601"/>
              <a:ext cx="0" cy="7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30" name="Line 82"/>
            <p:cNvSpPr>
              <a:spLocks noChangeShapeType="1"/>
            </p:cNvSpPr>
            <p:nvPr/>
          </p:nvSpPr>
          <p:spPr bwMode="auto">
            <a:xfrm>
              <a:off x="3494" y="3601"/>
              <a:ext cx="0" cy="7"/>
            </a:xfrm>
            <a:prstGeom prst="line">
              <a:avLst/>
            </a:prstGeom>
            <a:noFill/>
            <a:ln w="127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31" name="Rectangle 83"/>
            <p:cNvSpPr>
              <a:spLocks noChangeArrowheads="1"/>
            </p:cNvSpPr>
            <p:nvPr/>
          </p:nvSpPr>
          <p:spPr bwMode="auto">
            <a:xfrm rot="-5400000">
              <a:off x="3183" y="3276"/>
              <a:ext cx="116" cy="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232" name="Rectangle 84"/>
            <p:cNvSpPr>
              <a:spLocks noChangeArrowheads="1"/>
            </p:cNvSpPr>
            <p:nvPr/>
          </p:nvSpPr>
          <p:spPr bwMode="auto">
            <a:xfrm>
              <a:off x="4236" y="3587"/>
              <a:ext cx="116" cy="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285" name="Rectangle 85"/>
            <p:cNvSpPr>
              <a:spLocks noChangeArrowheads="1"/>
            </p:cNvSpPr>
            <p:nvPr/>
          </p:nvSpPr>
          <p:spPr bwMode="auto">
            <a:xfrm>
              <a:off x="3650" y="3572"/>
              <a:ext cx="229" cy="2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5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Symbol" pitchFamily="18" charset="2"/>
                </a:rPr>
                <a:t>m</a:t>
              </a:r>
            </a:p>
          </p:txBody>
        </p:sp>
        <p:sp>
          <p:nvSpPr>
            <p:cNvPr id="51286" name="Rectangle 86"/>
            <p:cNvSpPr>
              <a:spLocks noChangeArrowheads="1"/>
            </p:cNvSpPr>
            <p:nvPr/>
          </p:nvSpPr>
          <p:spPr bwMode="auto">
            <a:xfrm>
              <a:off x="3767" y="3698"/>
              <a:ext cx="190" cy="21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17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1</a:t>
              </a:r>
            </a:p>
          </p:txBody>
        </p:sp>
        <p:sp>
          <p:nvSpPr>
            <p:cNvPr id="51287" name="Rectangle 87"/>
            <p:cNvSpPr>
              <a:spLocks noChangeArrowheads="1"/>
            </p:cNvSpPr>
            <p:nvPr/>
          </p:nvSpPr>
          <p:spPr bwMode="auto">
            <a:xfrm>
              <a:off x="3843" y="3572"/>
              <a:ext cx="343" cy="2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5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 = </a:t>
              </a:r>
            </a:p>
          </p:txBody>
        </p:sp>
        <p:sp>
          <p:nvSpPr>
            <p:cNvPr id="51288" name="Rectangle 88"/>
            <p:cNvSpPr>
              <a:spLocks noChangeArrowheads="1"/>
            </p:cNvSpPr>
            <p:nvPr/>
          </p:nvSpPr>
          <p:spPr bwMode="auto">
            <a:xfrm>
              <a:off x="4075" y="3572"/>
              <a:ext cx="229" cy="2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5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Symbol" pitchFamily="18" charset="2"/>
                </a:rPr>
                <a:t>m</a:t>
              </a:r>
            </a:p>
          </p:txBody>
        </p:sp>
        <p:sp>
          <p:nvSpPr>
            <p:cNvPr id="51289" name="Rectangle 89"/>
            <p:cNvSpPr>
              <a:spLocks noChangeArrowheads="1"/>
            </p:cNvSpPr>
            <p:nvPr/>
          </p:nvSpPr>
          <p:spPr bwMode="auto">
            <a:xfrm>
              <a:off x="4193" y="3698"/>
              <a:ext cx="190" cy="21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17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2</a:t>
              </a:r>
            </a:p>
          </p:txBody>
        </p:sp>
        <p:sp>
          <p:nvSpPr>
            <p:cNvPr id="8238" name="Rectangle 90"/>
            <p:cNvSpPr>
              <a:spLocks noChangeArrowheads="1"/>
            </p:cNvSpPr>
            <p:nvPr/>
          </p:nvSpPr>
          <p:spPr bwMode="auto">
            <a:xfrm>
              <a:off x="4267" y="3819"/>
              <a:ext cx="116" cy="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51291" name="Rectangle 91"/>
            <p:cNvSpPr>
              <a:spLocks noChangeArrowheads="1"/>
            </p:cNvSpPr>
            <p:nvPr/>
          </p:nvSpPr>
          <p:spPr bwMode="auto">
            <a:xfrm>
              <a:off x="4437" y="3572"/>
              <a:ext cx="229" cy="2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5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Symbol" pitchFamily="18" charset="2"/>
                </a:rPr>
                <a:t>m</a:t>
              </a:r>
            </a:p>
          </p:txBody>
        </p:sp>
        <p:sp>
          <p:nvSpPr>
            <p:cNvPr id="51292" name="Rectangle 92"/>
            <p:cNvSpPr>
              <a:spLocks noChangeArrowheads="1"/>
            </p:cNvSpPr>
            <p:nvPr/>
          </p:nvSpPr>
          <p:spPr bwMode="auto">
            <a:xfrm>
              <a:off x="4555" y="3698"/>
              <a:ext cx="190" cy="21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17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3</a:t>
              </a:r>
            </a:p>
          </p:txBody>
        </p:sp>
        <p:sp>
          <p:nvSpPr>
            <p:cNvPr id="8241" name="Rectangle 93"/>
            <p:cNvSpPr>
              <a:spLocks noChangeArrowheads="1"/>
            </p:cNvSpPr>
            <p:nvPr/>
          </p:nvSpPr>
          <p:spPr bwMode="auto">
            <a:xfrm>
              <a:off x="4629" y="3819"/>
              <a:ext cx="116" cy="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 autoUpdateAnimBg="0"/>
      <p:bldP spid="51249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A7676"/>
            </a:gs>
            <a:gs pos="50000">
              <a:srgbClr val="E5FFFF"/>
            </a:gs>
            <a:gs pos="100000">
              <a:srgbClr val="6A767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CA" altLang="en-US" smtClean="0"/>
              <a:t>L’hypothè</a:t>
            </a:r>
            <a:r>
              <a:rPr lang="en-US" altLang="en-US" smtClean="0"/>
              <a:t>se nulle est vraie…</a:t>
            </a:r>
          </a:p>
        </p:txBody>
      </p:sp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1295400" y="1905000"/>
            <a:ext cx="0" cy="39624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220" name="Line 4"/>
          <p:cNvSpPr>
            <a:spLocks noChangeShapeType="1"/>
          </p:cNvSpPr>
          <p:nvPr/>
        </p:nvSpPr>
        <p:spPr bwMode="auto">
          <a:xfrm>
            <a:off x="1295400" y="5867400"/>
            <a:ext cx="6172200" cy="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221" name="Line 5"/>
          <p:cNvSpPr>
            <a:spLocks noChangeShapeType="1"/>
          </p:cNvSpPr>
          <p:nvPr/>
        </p:nvSpPr>
        <p:spPr bwMode="auto">
          <a:xfrm>
            <a:off x="1295400" y="3886200"/>
            <a:ext cx="6172200" cy="0"/>
          </a:xfrm>
          <a:prstGeom prst="line">
            <a:avLst/>
          </a:prstGeom>
          <a:noFill/>
          <a:ln w="9525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7543800" y="3505200"/>
            <a:ext cx="11858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kumimoji="1" lang="en-US" sz="2000" b="1">
                <a:solidFill>
                  <a:srgbClr val="FF0000"/>
                </a:solidFill>
                <a:latin typeface="Times New Roman" pitchFamily="18" charset="0"/>
              </a:rPr>
              <a:t>Moyenne</a:t>
            </a:r>
          </a:p>
          <a:p>
            <a:pPr eaLnBrk="1" hangingPunct="1"/>
            <a:r>
              <a:rPr kumimoji="1" lang="fr-CA" sz="2000" b="1">
                <a:solidFill>
                  <a:srgbClr val="FF0000"/>
                </a:solidFill>
                <a:latin typeface="Times New Roman" pitchFamily="18" charset="0"/>
              </a:rPr>
              <a:t>globale</a:t>
            </a:r>
            <a:endParaRPr kumimoji="1" lang="en-US" sz="2000" b="1">
              <a:solidFill>
                <a:srgbClr val="FF0000"/>
              </a:solidFill>
              <a:latin typeface="Times New Roman" pitchFamily="18" charset="0"/>
            </a:endParaRPr>
          </a:p>
        </p:txBody>
      </p:sp>
      <p:grpSp>
        <p:nvGrpSpPr>
          <p:cNvPr id="9223" name="Group 7"/>
          <p:cNvGrpSpPr>
            <a:grpSpLocks/>
          </p:cNvGrpSpPr>
          <p:nvPr/>
        </p:nvGrpSpPr>
        <p:grpSpPr bwMode="auto">
          <a:xfrm>
            <a:off x="2133600" y="3276600"/>
            <a:ext cx="304800" cy="1219200"/>
            <a:chOff x="1344" y="1536"/>
            <a:chExt cx="192" cy="768"/>
          </a:xfrm>
        </p:grpSpPr>
        <p:sp>
          <p:nvSpPr>
            <p:cNvPr id="9241" name="Oval 8"/>
            <p:cNvSpPr>
              <a:spLocks noChangeArrowheads="1"/>
            </p:cNvSpPr>
            <p:nvPr/>
          </p:nvSpPr>
          <p:spPr bwMode="auto">
            <a:xfrm>
              <a:off x="1392" y="1872"/>
              <a:ext cx="96" cy="96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rgbClr val="008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42" name="Line 9"/>
            <p:cNvSpPr>
              <a:spLocks noChangeShapeType="1"/>
            </p:cNvSpPr>
            <p:nvPr/>
          </p:nvSpPr>
          <p:spPr bwMode="auto">
            <a:xfrm>
              <a:off x="1440" y="1536"/>
              <a:ext cx="0" cy="768"/>
            </a:xfrm>
            <a:prstGeom prst="line">
              <a:avLst/>
            </a:prstGeom>
            <a:noFill/>
            <a:ln w="9525">
              <a:solidFill>
                <a:srgbClr val="008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9243" name="Line 10"/>
            <p:cNvSpPr>
              <a:spLocks noChangeShapeType="1"/>
            </p:cNvSpPr>
            <p:nvPr/>
          </p:nvSpPr>
          <p:spPr bwMode="auto">
            <a:xfrm>
              <a:off x="1344" y="2304"/>
              <a:ext cx="192" cy="0"/>
            </a:xfrm>
            <a:prstGeom prst="line">
              <a:avLst/>
            </a:prstGeom>
            <a:noFill/>
            <a:ln w="9525">
              <a:solidFill>
                <a:srgbClr val="008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9244" name="Line 11"/>
            <p:cNvSpPr>
              <a:spLocks noChangeShapeType="1"/>
            </p:cNvSpPr>
            <p:nvPr/>
          </p:nvSpPr>
          <p:spPr bwMode="auto">
            <a:xfrm>
              <a:off x="1344" y="1536"/>
              <a:ext cx="192" cy="0"/>
            </a:xfrm>
            <a:prstGeom prst="line">
              <a:avLst/>
            </a:prstGeom>
            <a:noFill/>
            <a:ln w="9525">
              <a:solidFill>
                <a:srgbClr val="008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9224" name="Group 12"/>
          <p:cNvGrpSpPr>
            <a:grpSpLocks/>
          </p:cNvGrpSpPr>
          <p:nvPr/>
        </p:nvGrpSpPr>
        <p:grpSpPr bwMode="auto">
          <a:xfrm>
            <a:off x="3810000" y="3276600"/>
            <a:ext cx="304800" cy="1219200"/>
            <a:chOff x="1344" y="1536"/>
            <a:chExt cx="192" cy="768"/>
          </a:xfrm>
        </p:grpSpPr>
        <p:sp>
          <p:nvSpPr>
            <p:cNvPr id="9237" name="Oval 13"/>
            <p:cNvSpPr>
              <a:spLocks noChangeArrowheads="1"/>
            </p:cNvSpPr>
            <p:nvPr/>
          </p:nvSpPr>
          <p:spPr bwMode="auto">
            <a:xfrm>
              <a:off x="1392" y="1872"/>
              <a:ext cx="96" cy="96"/>
            </a:xfrm>
            <a:prstGeom prst="ellipse">
              <a:avLst/>
            </a:prstGeom>
            <a:solidFill>
              <a:srgbClr val="0033CC"/>
            </a:solidFill>
            <a:ln w="9525">
              <a:solidFill>
                <a:srgbClr val="00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38" name="Line 14"/>
            <p:cNvSpPr>
              <a:spLocks noChangeShapeType="1"/>
            </p:cNvSpPr>
            <p:nvPr/>
          </p:nvSpPr>
          <p:spPr bwMode="auto">
            <a:xfrm>
              <a:off x="1440" y="1536"/>
              <a:ext cx="0" cy="768"/>
            </a:xfrm>
            <a:prstGeom prst="line">
              <a:avLst/>
            </a:prstGeom>
            <a:noFill/>
            <a:ln w="9525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9239" name="Line 15"/>
            <p:cNvSpPr>
              <a:spLocks noChangeShapeType="1"/>
            </p:cNvSpPr>
            <p:nvPr/>
          </p:nvSpPr>
          <p:spPr bwMode="auto">
            <a:xfrm>
              <a:off x="1344" y="2304"/>
              <a:ext cx="192" cy="0"/>
            </a:xfrm>
            <a:prstGeom prst="line">
              <a:avLst/>
            </a:prstGeom>
            <a:noFill/>
            <a:ln w="9525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9240" name="Line 16"/>
            <p:cNvSpPr>
              <a:spLocks noChangeShapeType="1"/>
            </p:cNvSpPr>
            <p:nvPr/>
          </p:nvSpPr>
          <p:spPr bwMode="auto">
            <a:xfrm>
              <a:off x="1344" y="1536"/>
              <a:ext cx="192" cy="0"/>
            </a:xfrm>
            <a:prstGeom prst="line">
              <a:avLst/>
            </a:prstGeom>
            <a:noFill/>
            <a:ln w="9525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9225" name="Group 17"/>
          <p:cNvGrpSpPr>
            <a:grpSpLocks/>
          </p:cNvGrpSpPr>
          <p:nvPr/>
        </p:nvGrpSpPr>
        <p:grpSpPr bwMode="auto">
          <a:xfrm>
            <a:off x="5562600" y="3276600"/>
            <a:ext cx="304800" cy="1219200"/>
            <a:chOff x="1344" y="1536"/>
            <a:chExt cx="192" cy="768"/>
          </a:xfrm>
        </p:grpSpPr>
        <p:sp>
          <p:nvSpPr>
            <p:cNvPr id="9233" name="Oval 18"/>
            <p:cNvSpPr>
              <a:spLocks noChangeArrowheads="1"/>
            </p:cNvSpPr>
            <p:nvPr/>
          </p:nvSpPr>
          <p:spPr bwMode="auto">
            <a:xfrm>
              <a:off x="1392" y="1872"/>
              <a:ext cx="96" cy="96"/>
            </a:xfrm>
            <a:prstGeom prst="ellipse">
              <a:avLst/>
            </a:prstGeom>
            <a:solidFill>
              <a:srgbClr val="CC3399"/>
            </a:solidFill>
            <a:ln w="9525">
              <a:solidFill>
                <a:srgbClr val="CC339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234" name="Line 19"/>
            <p:cNvSpPr>
              <a:spLocks noChangeShapeType="1"/>
            </p:cNvSpPr>
            <p:nvPr/>
          </p:nvSpPr>
          <p:spPr bwMode="auto">
            <a:xfrm>
              <a:off x="1440" y="1536"/>
              <a:ext cx="0" cy="768"/>
            </a:xfrm>
            <a:prstGeom prst="line">
              <a:avLst/>
            </a:prstGeom>
            <a:noFill/>
            <a:ln w="9525">
              <a:solidFill>
                <a:srgbClr val="CC33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9235" name="Line 20"/>
            <p:cNvSpPr>
              <a:spLocks noChangeShapeType="1"/>
            </p:cNvSpPr>
            <p:nvPr/>
          </p:nvSpPr>
          <p:spPr bwMode="auto">
            <a:xfrm>
              <a:off x="1344" y="2304"/>
              <a:ext cx="192" cy="0"/>
            </a:xfrm>
            <a:prstGeom prst="line">
              <a:avLst/>
            </a:prstGeom>
            <a:noFill/>
            <a:ln w="9525">
              <a:solidFill>
                <a:srgbClr val="CC33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9236" name="Line 21"/>
            <p:cNvSpPr>
              <a:spLocks noChangeShapeType="1"/>
            </p:cNvSpPr>
            <p:nvPr/>
          </p:nvSpPr>
          <p:spPr bwMode="auto">
            <a:xfrm>
              <a:off x="1344" y="1536"/>
              <a:ext cx="192" cy="0"/>
            </a:xfrm>
            <a:prstGeom prst="line">
              <a:avLst/>
            </a:prstGeom>
            <a:noFill/>
            <a:ln w="9525">
              <a:solidFill>
                <a:srgbClr val="CC33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9226" name="Text Box 22"/>
          <p:cNvSpPr txBox="1">
            <a:spLocks noChangeArrowheads="1"/>
          </p:cNvSpPr>
          <p:nvPr/>
        </p:nvSpPr>
        <p:spPr bwMode="auto">
          <a:xfrm rot="-5392638">
            <a:off x="-647700" y="3619500"/>
            <a:ext cx="3276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kumimoji="1" lang="en-US" sz="2400">
                <a:solidFill>
                  <a:srgbClr val="00279F"/>
                </a:solidFill>
                <a:latin typeface="Arial" charset="0"/>
              </a:rPr>
              <a:t>Variable dépendante</a:t>
            </a:r>
          </a:p>
        </p:txBody>
      </p:sp>
      <p:sp>
        <p:nvSpPr>
          <p:cNvPr id="9227" name="Text Box 23"/>
          <p:cNvSpPr txBox="1">
            <a:spLocks noChangeArrowheads="1"/>
          </p:cNvSpPr>
          <p:nvPr/>
        </p:nvSpPr>
        <p:spPr bwMode="auto">
          <a:xfrm>
            <a:off x="2133600" y="5867400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kumimoji="1" lang="en-US" sz="2400">
                <a:solidFill>
                  <a:srgbClr val="008000"/>
                </a:solidFill>
                <a:latin typeface="Times New Roman" pitchFamily="18" charset="0"/>
              </a:rPr>
              <a:t>A</a:t>
            </a:r>
          </a:p>
        </p:txBody>
      </p:sp>
      <p:sp>
        <p:nvSpPr>
          <p:cNvPr id="9228" name="Text Box 24"/>
          <p:cNvSpPr txBox="1">
            <a:spLocks noChangeArrowheads="1"/>
          </p:cNvSpPr>
          <p:nvPr/>
        </p:nvSpPr>
        <p:spPr bwMode="auto">
          <a:xfrm>
            <a:off x="3810000" y="5867400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kumimoji="1" lang="en-US" sz="2400">
                <a:solidFill>
                  <a:srgbClr val="0033CC"/>
                </a:solidFill>
                <a:latin typeface="Times New Roman" pitchFamily="18" charset="0"/>
              </a:rPr>
              <a:t>B</a:t>
            </a:r>
          </a:p>
        </p:txBody>
      </p:sp>
      <p:sp>
        <p:nvSpPr>
          <p:cNvPr id="9229" name="Text Box 25"/>
          <p:cNvSpPr txBox="1">
            <a:spLocks noChangeArrowheads="1"/>
          </p:cNvSpPr>
          <p:nvPr/>
        </p:nvSpPr>
        <p:spPr bwMode="auto">
          <a:xfrm>
            <a:off x="5562600" y="5867400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kumimoji="1" lang="en-US" sz="2400">
                <a:solidFill>
                  <a:srgbClr val="CC3399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9230" name="Line 26"/>
          <p:cNvSpPr>
            <a:spLocks noChangeShapeType="1"/>
          </p:cNvSpPr>
          <p:nvPr/>
        </p:nvSpPr>
        <p:spPr bwMode="auto">
          <a:xfrm>
            <a:off x="6934200" y="3200400"/>
            <a:ext cx="0" cy="12954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231" name="Line 27"/>
          <p:cNvSpPr>
            <a:spLocks noChangeShapeType="1"/>
          </p:cNvSpPr>
          <p:nvPr/>
        </p:nvSpPr>
        <p:spPr bwMode="auto">
          <a:xfrm>
            <a:off x="6781800" y="4495800"/>
            <a:ext cx="3048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232" name="Line 28"/>
          <p:cNvSpPr>
            <a:spLocks noChangeShapeType="1"/>
          </p:cNvSpPr>
          <p:nvPr/>
        </p:nvSpPr>
        <p:spPr bwMode="auto">
          <a:xfrm>
            <a:off x="6781800" y="3200400"/>
            <a:ext cx="3048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2">
                <a:gamma/>
                <a:shade val="46275"/>
                <a:invGamma/>
              </a:schemeClr>
            </a:gs>
            <a:gs pos="50000">
              <a:schemeClr val="tx2"/>
            </a:gs>
            <a:gs pos="100000">
              <a:schemeClr val="tx2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L’hypothèse nulle est fausse</a:t>
            </a:r>
          </a:p>
        </p:txBody>
      </p:sp>
      <p:sp>
        <p:nvSpPr>
          <p:cNvPr id="10243" name="Line 3"/>
          <p:cNvSpPr>
            <a:spLocks noChangeShapeType="1"/>
          </p:cNvSpPr>
          <p:nvPr/>
        </p:nvSpPr>
        <p:spPr bwMode="auto">
          <a:xfrm>
            <a:off x="1295400" y="1905000"/>
            <a:ext cx="0" cy="39624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244" name="Line 4"/>
          <p:cNvSpPr>
            <a:spLocks noChangeShapeType="1"/>
          </p:cNvSpPr>
          <p:nvPr/>
        </p:nvSpPr>
        <p:spPr bwMode="auto">
          <a:xfrm>
            <a:off x="1295400" y="5867400"/>
            <a:ext cx="6172200" cy="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245" name="Line 5"/>
          <p:cNvSpPr>
            <a:spLocks noChangeShapeType="1"/>
          </p:cNvSpPr>
          <p:nvPr/>
        </p:nvSpPr>
        <p:spPr bwMode="auto">
          <a:xfrm>
            <a:off x="1295400" y="3886200"/>
            <a:ext cx="6172200" cy="0"/>
          </a:xfrm>
          <a:prstGeom prst="line">
            <a:avLst/>
          </a:prstGeom>
          <a:noFill/>
          <a:ln w="9525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grpSp>
        <p:nvGrpSpPr>
          <p:cNvPr id="10246" name="Group 6"/>
          <p:cNvGrpSpPr>
            <a:grpSpLocks/>
          </p:cNvGrpSpPr>
          <p:nvPr/>
        </p:nvGrpSpPr>
        <p:grpSpPr bwMode="auto">
          <a:xfrm>
            <a:off x="2133600" y="2286000"/>
            <a:ext cx="304800" cy="1219200"/>
            <a:chOff x="1344" y="1536"/>
            <a:chExt cx="192" cy="768"/>
          </a:xfrm>
        </p:grpSpPr>
        <p:sp>
          <p:nvSpPr>
            <p:cNvPr id="10265" name="Oval 7"/>
            <p:cNvSpPr>
              <a:spLocks noChangeArrowheads="1"/>
            </p:cNvSpPr>
            <p:nvPr/>
          </p:nvSpPr>
          <p:spPr bwMode="auto">
            <a:xfrm>
              <a:off x="1392" y="1872"/>
              <a:ext cx="96" cy="96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rgbClr val="008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0266" name="Line 8"/>
            <p:cNvSpPr>
              <a:spLocks noChangeShapeType="1"/>
            </p:cNvSpPr>
            <p:nvPr/>
          </p:nvSpPr>
          <p:spPr bwMode="auto">
            <a:xfrm>
              <a:off x="1440" y="1536"/>
              <a:ext cx="0" cy="768"/>
            </a:xfrm>
            <a:prstGeom prst="line">
              <a:avLst/>
            </a:prstGeom>
            <a:noFill/>
            <a:ln w="9525">
              <a:solidFill>
                <a:srgbClr val="008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0267" name="Line 9"/>
            <p:cNvSpPr>
              <a:spLocks noChangeShapeType="1"/>
            </p:cNvSpPr>
            <p:nvPr/>
          </p:nvSpPr>
          <p:spPr bwMode="auto">
            <a:xfrm>
              <a:off x="1344" y="2304"/>
              <a:ext cx="192" cy="0"/>
            </a:xfrm>
            <a:prstGeom prst="line">
              <a:avLst/>
            </a:prstGeom>
            <a:noFill/>
            <a:ln w="9525">
              <a:solidFill>
                <a:srgbClr val="008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0268" name="Line 10"/>
            <p:cNvSpPr>
              <a:spLocks noChangeShapeType="1"/>
            </p:cNvSpPr>
            <p:nvPr/>
          </p:nvSpPr>
          <p:spPr bwMode="auto">
            <a:xfrm>
              <a:off x="1344" y="1536"/>
              <a:ext cx="192" cy="0"/>
            </a:xfrm>
            <a:prstGeom prst="line">
              <a:avLst/>
            </a:prstGeom>
            <a:noFill/>
            <a:ln w="9525">
              <a:solidFill>
                <a:srgbClr val="008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10247" name="Group 11"/>
          <p:cNvGrpSpPr>
            <a:grpSpLocks/>
          </p:cNvGrpSpPr>
          <p:nvPr/>
        </p:nvGrpSpPr>
        <p:grpSpPr bwMode="auto">
          <a:xfrm>
            <a:off x="3810000" y="4495800"/>
            <a:ext cx="304800" cy="1219200"/>
            <a:chOff x="1344" y="1536"/>
            <a:chExt cx="192" cy="768"/>
          </a:xfrm>
        </p:grpSpPr>
        <p:sp>
          <p:nvSpPr>
            <p:cNvPr id="10261" name="Oval 12"/>
            <p:cNvSpPr>
              <a:spLocks noChangeArrowheads="1"/>
            </p:cNvSpPr>
            <p:nvPr/>
          </p:nvSpPr>
          <p:spPr bwMode="auto">
            <a:xfrm>
              <a:off x="1392" y="1872"/>
              <a:ext cx="96" cy="96"/>
            </a:xfrm>
            <a:prstGeom prst="ellipse">
              <a:avLst/>
            </a:prstGeom>
            <a:solidFill>
              <a:srgbClr val="0033CC"/>
            </a:solidFill>
            <a:ln w="9525">
              <a:solidFill>
                <a:srgbClr val="00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0262" name="Line 13"/>
            <p:cNvSpPr>
              <a:spLocks noChangeShapeType="1"/>
            </p:cNvSpPr>
            <p:nvPr/>
          </p:nvSpPr>
          <p:spPr bwMode="auto">
            <a:xfrm>
              <a:off x="1440" y="1536"/>
              <a:ext cx="0" cy="768"/>
            </a:xfrm>
            <a:prstGeom prst="line">
              <a:avLst/>
            </a:prstGeom>
            <a:noFill/>
            <a:ln w="9525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0263" name="Line 14"/>
            <p:cNvSpPr>
              <a:spLocks noChangeShapeType="1"/>
            </p:cNvSpPr>
            <p:nvPr/>
          </p:nvSpPr>
          <p:spPr bwMode="auto">
            <a:xfrm>
              <a:off x="1344" y="2304"/>
              <a:ext cx="192" cy="0"/>
            </a:xfrm>
            <a:prstGeom prst="line">
              <a:avLst/>
            </a:prstGeom>
            <a:noFill/>
            <a:ln w="9525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0264" name="Line 15"/>
            <p:cNvSpPr>
              <a:spLocks noChangeShapeType="1"/>
            </p:cNvSpPr>
            <p:nvPr/>
          </p:nvSpPr>
          <p:spPr bwMode="auto">
            <a:xfrm>
              <a:off x="1344" y="1536"/>
              <a:ext cx="192" cy="0"/>
            </a:xfrm>
            <a:prstGeom prst="line">
              <a:avLst/>
            </a:prstGeom>
            <a:noFill/>
            <a:ln w="9525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10248" name="Group 16"/>
          <p:cNvGrpSpPr>
            <a:grpSpLocks/>
          </p:cNvGrpSpPr>
          <p:nvPr/>
        </p:nvGrpSpPr>
        <p:grpSpPr bwMode="auto">
          <a:xfrm>
            <a:off x="5562600" y="3505200"/>
            <a:ext cx="304800" cy="1219200"/>
            <a:chOff x="1344" y="1536"/>
            <a:chExt cx="192" cy="768"/>
          </a:xfrm>
        </p:grpSpPr>
        <p:sp>
          <p:nvSpPr>
            <p:cNvPr id="10257" name="Oval 17"/>
            <p:cNvSpPr>
              <a:spLocks noChangeArrowheads="1"/>
            </p:cNvSpPr>
            <p:nvPr/>
          </p:nvSpPr>
          <p:spPr bwMode="auto">
            <a:xfrm>
              <a:off x="1392" y="1872"/>
              <a:ext cx="96" cy="96"/>
            </a:xfrm>
            <a:prstGeom prst="ellipse">
              <a:avLst/>
            </a:prstGeom>
            <a:solidFill>
              <a:srgbClr val="CC3399"/>
            </a:solidFill>
            <a:ln w="9525">
              <a:solidFill>
                <a:srgbClr val="CC339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0258" name="Line 18"/>
            <p:cNvSpPr>
              <a:spLocks noChangeShapeType="1"/>
            </p:cNvSpPr>
            <p:nvPr/>
          </p:nvSpPr>
          <p:spPr bwMode="auto">
            <a:xfrm>
              <a:off x="1440" y="1536"/>
              <a:ext cx="0" cy="768"/>
            </a:xfrm>
            <a:prstGeom prst="line">
              <a:avLst/>
            </a:prstGeom>
            <a:noFill/>
            <a:ln w="9525">
              <a:solidFill>
                <a:srgbClr val="CC33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0259" name="Line 19"/>
            <p:cNvSpPr>
              <a:spLocks noChangeShapeType="1"/>
            </p:cNvSpPr>
            <p:nvPr/>
          </p:nvSpPr>
          <p:spPr bwMode="auto">
            <a:xfrm>
              <a:off x="1344" y="2304"/>
              <a:ext cx="192" cy="0"/>
            </a:xfrm>
            <a:prstGeom prst="line">
              <a:avLst/>
            </a:prstGeom>
            <a:noFill/>
            <a:ln w="9525">
              <a:solidFill>
                <a:srgbClr val="CC33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0260" name="Line 20"/>
            <p:cNvSpPr>
              <a:spLocks noChangeShapeType="1"/>
            </p:cNvSpPr>
            <p:nvPr/>
          </p:nvSpPr>
          <p:spPr bwMode="auto">
            <a:xfrm>
              <a:off x="1344" y="1536"/>
              <a:ext cx="192" cy="0"/>
            </a:xfrm>
            <a:prstGeom prst="line">
              <a:avLst/>
            </a:prstGeom>
            <a:noFill/>
            <a:ln w="9525">
              <a:solidFill>
                <a:srgbClr val="CC33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0249" name="Text Box 21"/>
          <p:cNvSpPr txBox="1">
            <a:spLocks noChangeArrowheads="1"/>
          </p:cNvSpPr>
          <p:nvPr/>
        </p:nvSpPr>
        <p:spPr bwMode="auto">
          <a:xfrm>
            <a:off x="2133600" y="5867400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kumimoji="1" lang="en-US" sz="2400">
                <a:solidFill>
                  <a:srgbClr val="008000"/>
                </a:solidFill>
                <a:latin typeface="Times New Roman" pitchFamily="18" charset="0"/>
              </a:rPr>
              <a:t>A</a:t>
            </a:r>
          </a:p>
        </p:txBody>
      </p:sp>
      <p:sp>
        <p:nvSpPr>
          <p:cNvPr id="10250" name="Text Box 22"/>
          <p:cNvSpPr txBox="1">
            <a:spLocks noChangeArrowheads="1"/>
          </p:cNvSpPr>
          <p:nvPr/>
        </p:nvSpPr>
        <p:spPr bwMode="auto">
          <a:xfrm>
            <a:off x="3810000" y="5867400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kumimoji="1" lang="en-US" sz="2400">
                <a:solidFill>
                  <a:srgbClr val="0033CC"/>
                </a:solidFill>
                <a:latin typeface="Times New Roman" pitchFamily="18" charset="0"/>
              </a:rPr>
              <a:t>B</a:t>
            </a:r>
          </a:p>
        </p:txBody>
      </p:sp>
      <p:sp>
        <p:nvSpPr>
          <p:cNvPr id="10251" name="Text Box 23"/>
          <p:cNvSpPr txBox="1">
            <a:spLocks noChangeArrowheads="1"/>
          </p:cNvSpPr>
          <p:nvPr/>
        </p:nvSpPr>
        <p:spPr bwMode="auto">
          <a:xfrm>
            <a:off x="5562600" y="5867400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kumimoji="1" lang="en-US" sz="2400">
                <a:solidFill>
                  <a:srgbClr val="CC3399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10252" name="Line 24"/>
          <p:cNvSpPr>
            <a:spLocks noChangeShapeType="1"/>
          </p:cNvSpPr>
          <p:nvPr/>
        </p:nvSpPr>
        <p:spPr bwMode="auto">
          <a:xfrm>
            <a:off x="6934200" y="2209800"/>
            <a:ext cx="0" cy="35052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253" name="Line 25"/>
          <p:cNvSpPr>
            <a:spLocks noChangeShapeType="1"/>
          </p:cNvSpPr>
          <p:nvPr/>
        </p:nvSpPr>
        <p:spPr bwMode="auto">
          <a:xfrm>
            <a:off x="6781800" y="5715000"/>
            <a:ext cx="3048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254" name="Line 26"/>
          <p:cNvSpPr>
            <a:spLocks noChangeShapeType="1"/>
          </p:cNvSpPr>
          <p:nvPr/>
        </p:nvSpPr>
        <p:spPr bwMode="auto">
          <a:xfrm>
            <a:off x="6781800" y="2209800"/>
            <a:ext cx="3048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255" name="Text Box 29"/>
          <p:cNvSpPr txBox="1">
            <a:spLocks noChangeArrowheads="1"/>
          </p:cNvSpPr>
          <p:nvPr/>
        </p:nvSpPr>
        <p:spPr bwMode="auto">
          <a:xfrm>
            <a:off x="7543800" y="3505200"/>
            <a:ext cx="11858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kumimoji="1" lang="en-US" sz="2000" b="1">
                <a:solidFill>
                  <a:srgbClr val="FF0000"/>
                </a:solidFill>
                <a:latin typeface="Times New Roman" pitchFamily="18" charset="0"/>
              </a:rPr>
              <a:t>Moyenne</a:t>
            </a:r>
          </a:p>
          <a:p>
            <a:pPr eaLnBrk="1" hangingPunct="1"/>
            <a:r>
              <a:rPr kumimoji="1" lang="fr-CA" sz="2000" b="1">
                <a:solidFill>
                  <a:srgbClr val="FF0000"/>
                </a:solidFill>
                <a:latin typeface="Times New Roman" pitchFamily="18" charset="0"/>
              </a:rPr>
              <a:t>globale</a:t>
            </a:r>
            <a:endParaRPr kumimoji="1" lang="en-US" sz="20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0256" name="Text Box 30"/>
          <p:cNvSpPr txBox="1">
            <a:spLocks noChangeArrowheads="1"/>
          </p:cNvSpPr>
          <p:nvPr/>
        </p:nvSpPr>
        <p:spPr bwMode="auto">
          <a:xfrm rot="-5392638">
            <a:off x="-647700" y="3619500"/>
            <a:ext cx="3276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kumimoji="1" lang="en-US" sz="2400">
                <a:solidFill>
                  <a:srgbClr val="00279F"/>
                </a:solidFill>
                <a:latin typeface="Arial" charset="0"/>
              </a:rPr>
              <a:t>Variable dépendante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818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2075" tIns="46038" rIns="92075" bIns="46038"/>
          <a:lstStyle/>
          <a:p>
            <a:pPr eaLnBrk="1" hangingPunct="1">
              <a:defRPr/>
            </a:pPr>
            <a:r>
              <a:rPr lang="en-US" smtClean="0"/>
              <a:t>Graphiquement…</a:t>
            </a:r>
          </a:p>
        </p:txBody>
      </p:sp>
      <p:sp>
        <p:nvSpPr>
          <p:cNvPr id="418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5410200"/>
            <a:ext cx="7620000" cy="533400"/>
          </a:xfrm>
        </p:spPr>
        <p:txBody>
          <a:bodyPr lIns="92075" tIns="46038" rIns="92075" bIns="46038"/>
          <a:lstStyle/>
          <a:p>
            <a:pPr eaLnBrk="1" hangingPunct="1">
              <a:defRPr/>
            </a:pPr>
            <a:r>
              <a:rPr lang="en-US" sz="2400" smtClean="0"/>
              <a:t>Comment peut-on affirmer qu’il y a des différences significatives entre les moyennes?</a:t>
            </a:r>
          </a:p>
        </p:txBody>
      </p:sp>
      <p:sp>
        <p:nvSpPr>
          <p:cNvPr id="11268" name="Line 4"/>
          <p:cNvSpPr>
            <a:spLocks noChangeShapeType="1"/>
          </p:cNvSpPr>
          <p:nvPr/>
        </p:nvSpPr>
        <p:spPr bwMode="auto">
          <a:xfrm flipV="1">
            <a:off x="1911350" y="1665288"/>
            <a:ext cx="0" cy="3048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1269" name="Line 5"/>
          <p:cNvSpPr>
            <a:spLocks noChangeShapeType="1"/>
          </p:cNvSpPr>
          <p:nvPr/>
        </p:nvSpPr>
        <p:spPr bwMode="auto">
          <a:xfrm>
            <a:off x="1911350" y="4713288"/>
            <a:ext cx="6019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6200775" y="4773613"/>
            <a:ext cx="2019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sz="2400" b="1">
                <a:latin typeface="Arial" charset="0"/>
              </a:rPr>
              <a:t>Traitement </a:t>
            </a:r>
            <a:r>
              <a:rPr lang="en-US" sz="2400" b="1">
                <a:latin typeface="Symbol" pitchFamily="18" charset="2"/>
              </a:rPr>
              <a:t>a</a:t>
            </a:r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1322388" y="1574800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sz="2400" b="1">
                <a:latin typeface="Arial" charset="0"/>
              </a:rPr>
              <a:t>Y</a:t>
            </a:r>
          </a:p>
        </p:txBody>
      </p:sp>
      <p:sp>
        <p:nvSpPr>
          <p:cNvPr id="11272" name="Line 8"/>
          <p:cNvSpPr>
            <a:spLocks noChangeShapeType="1"/>
          </p:cNvSpPr>
          <p:nvPr/>
        </p:nvSpPr>
        <p:spPr bwMode="auto">
          <a:xfrm>
            <a:off x="1339850" y="3189288"/>
            <a:ext cx="6705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865188" y="2962275"/>
            <a:ext cx="3603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sz="2400" b="1">
                <a:latin typeface="Arial" charset="0"/>
              </a:rPr>
              <a:t>µ</a:t>
            </a:r>
          </a:p>
        </p:txBody>
      </p:sp>
      <p:grpSp>
        <p:nvGrpSpPr>
          <p:cNvPr id="11274" name="Group 10"/>
          <p:cNvGrpSpPr>
            <a:grpSpLocks/>
          </p:cNvGrpSpPr>
          <p:nvPr/>
        </p:nvGrpSpPr>
        <p:grpSpPr bwMode="auto">
          <a:xfrm>
            <a:off x="2559050" y="1893888"/>
            <a:ext cx="304800" cy="914400"/>
            <a:chOff x="1612" y="1193"/>
            <a:chExt cx="192" cy="576"/>
          </a:xfrm>
        </p:grpSpPr>
        <p:sp>
          <p:nvSpPr>
            <p:cNvPr id="11306" name="Line 11"/>
            <p:cNvSpPr>
              <a:spLocks noChangeShapeType="1"/>
            </p:cNvSpPr>
            <p:nvPr/>
          </p:nvSpPr>
          <p:spPr bwMode="auto">
            <a:xfrm>
              <a:off x="1708" y="1193"/>
              <a:ext cx="0" cy="57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307" name="Line 12"/>
            <p:cNvSpPr>
              <a:spLocks noChangeShapeType="1"/>
            </p:cNvSpPr>
            <p:nvPr/>
          </p:nvSpPr>
          <p:spPr bwMode="auto">
            <a:xfrm>
              <a:off x="1612" y="1193"/>
              <a:ext cx="19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308" name="Line 13"/>
            <p:cNvSpPr>
              <a:spLocks noChangeShapeType="1"/>
            </p:cNvSpPr>
            <p:nvPr/>
          </p:nvSpPr>
          <p:spPr bwMode="auto">
            <a:xfrm>
              <a:off x="1612" y="1481"/>
              <a:ext cx="19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309" name="Line 14"/>
            <p:cNvSpPr>
              <a:spLocks noChangeShapeType="1"/>
            </p:cNvSpPr>
            <p:nvPr/>
          </p:nvSpPr>
          <p:spPr bwMode="auto">
            <a:xfrm>
              <a:off x="1612" y="1769"/>
              <a:ext cx="19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11275" name="Group 15"/>
          <p:cNvGrpSpPr>
            <a:grpSpLocks/>
          </p:cNvGrpSpPr>
          <p:nvPr/>
        </p:nvGrpSpPr>
        <p:grpSpPr bwMode="auto">
          <a:xfrm>
            <a:off x="5378450" y="3189288"/>
            <a:ext cx="304800" cy="914400"/>
            <a:chOff x="3388" y="2009"/>
            <a:chExt cx="192" cy="576"/>
          </a:xfrm>
        </p:grpSpPr>
        <p:sp>
          <p:nvSpPr>
            <p:cNvPr id="11302" name="Line 16"/>
            <p:cNvSpPr>
              <a:spLocks noChangeShapeType="1"/>
            </p:cNvSpPr>
            <p:nvPr/>
          </p:nvSpPr>
          <p:spPr bwMode="auto">
            <a:xfrm>
              <a:off x="3484" y="2009"/>
              <a:ext cx="0" cy="57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303" name="Line 17"/>
            <p:cNvSpPr>
              <a:spLocks noChangeShapeType="1"/>
            </p:cNvSpPr>
            <p:nvPr/>
          </p:nvSpPr>
          <p:spPr bwMode="auto">
            <a:xfrm>
              <a:off x="3388" y="2009"/>
              <a:ext cx="19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304" name="Line 18"/>
            <p:cNvSpPr>
              <a:spLocks noChangeShapeType="1"/>
            </p:cNvSpPr>
            <p:nvPr/>
          </p:nvSpPr>
          <p:spPr bwMode="auto">
            <a:xfrm>
              <a:off x="3388" y="2297"/>
              <a:ext cx="19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305" name="Line 19"/>
            <p:cNvSpPr>
              <a:spLocks noChangeShapeType="1"/>
            </p:cNvSpPr>
            <p:nvPr/>
          </p:nvSpPr>
          <p:spPr bwMode="auto">
            <a:xfrm>
              <a:off x="3388" y="2585"/>
              <a:ext cx="19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11276" name="Group 20"/>
          <p:cNvGrpSpPr>
            <a:grpSpLocks/>
          </p:cNvGrpSpPr>
          <p:nvPr/>
        </p:nvGrpSpPr>
        <p:grpSpPr bwMode="auto">
          <a:xfrm>
            <a:off x="3473450" y="3189288"/>
            <a:ext cx="304800" cy="914400"/>
            <a:chOff x="2188" y="2009"/>
            <a:chExt cx="192" cy="576"/>
          </a:xfrm>
        </p:grpSpPr>
        <p:sp>
          <p:nvSpPr>
            <p:cNvPr id="11298" name="Line 21"/>
            <p:cNvSpPr>
              <a:spLocks noChangeShapeType="1"/>
            </p:cNvSpPr>
            <p:nvPr/>
          </p:nvSpPr>
          <p:spPr bwMode="auto">
            <a:xfrm>
              <a:off x="2284" y="2009"/>
              <a:ext cx="0" cy="57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99" name="Line 22"/>
            <p:cNvSpPr>
              <a:spLocks noChangeShapeType="1"/>
            </p:cNvSpPr>
            <p:nvPr/>
          </p:nvSpPr>
          <p:spPr bwMode="auto">
            <a:xfrm>
              <a:off x="2188" y="2009"/>
              <a:ext cx="19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300" name="Line 23"/>
            <p:cNvSpPr>
              <a:spLocks noChangeShapeType="1"/>
            </p:cNvSpPr>
            <p:nvPr/>
          </p:nvSpPr>
          <p:spPr bwMode="auto">
            <a:xfrm>
              <a:off x="2188" y="2297"/>
              <a:ext cx="19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301" name="Line 24"/>
            <p:cNvSpPr>
              <a:spLocks noChangeShapeType="1"/>
            </p:cNvSpPr>
            <p:nvPr/>
          </p:nvSpPr>
          <p:spPr bwMode="auto">
            <a:xfrm>
              <a:off x="2188" y="2585"/>
              <a:ext cx="19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11277" name="Group 25"/>
          <p:cNvGrpSpPr>
            <a:grpSpLocks/>
          </p:cNvGrpSpPr>
          <p:nvPr/>
        </p:nvGrpSpPr>
        <p:grpSpPr bwMode="auto">
          <a:xfrm>
            <a:off x="4464050" y="2503488"/>
            <a:ext cx="304800" cy="914400"/>
            <a:chOff x="2812" y="1577"/>
            <a:chExt cx="192" cy="576"/>
          </a:xfrm>
        </p:grpSpPr>
        <p:sp>
          <p:nvSpPr>
            <p:cNvPr id="11294" name="Line 26"/>
            <p:cNvSpPr>
              <a:spLocks noChangeShapeType="1"/>
            </p:cNvSpPr>
            <p:nvPr/>
          </p:nvSpPr>
          <p:spPr bwMode="auto">
            <a:xfrm>
              <a:off x="2908" y="1577"/>
              <a:ext cx="0" cy="57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95" name="Line 27"/>
            <p:cNvSpPr>
              <a:spLocks noChangeShapeType="1"/>
            </p:cNvSpPr>
            <p:nvPr/>
          </p:nvSpPr>
          <p:spPr bwMode="auto">
            <a:xfrm>
              <a:off x="2812" y="1577"/>
              <a:ext cx="19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96" name="Line 28"/>
            <p:cNvSpPr>
              <a:spLocks noChangeShapeType="1"/>
            </p:cNvSpPr>
            <p:nvPr/>
          </p:nvSpPr>
          <p:spPr bwMode="auto">
            <a:xfrm>
              <a:off x="2812" y="1865"/>
              <a:ext cx="19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297" name="Line 29"/>
            <p:cNvSpPr>
              <a:spLocks noChangeShapeType="1"/>
            </p:cNvSpPr>
            <p:nvPr/>
          </p:nvSpPr>
          <p:spPr bwMode="auto">
            <a:xfrm>
              <a:off x="2812" y="2153"/>
              <a:ext cx="19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11278" name="Line 30"/>
          <p:cNvSpPr>
            <a:spLocks noChangeShapeType="1"/>
          </p:cNvSpPr>
          <p:nvPr/>
        </p:nvSpPr>
        <p:spPr bwMode="auto">
          <a:xfrm flipV="1">
            <a:off x="2406650" y="2351088"/>
            <a:ext cx="0" cy="838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1279" name="Rectangle 31"/>
          <p:cNvSpPr>
            <a:spLocks noChangeArrowheads="1"/>
          </p:cNvSpPr>
          <p:nvPr/>
        </p:nvSpPr>
        <p:spPr bwMode="auto">
          <a:xfrm>
            <a:off x="1931988" y="2641600"/>
            <a:ext cx="6254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sz="3600" b="1">
                <a:latin typeface="Symbol" pitchFamily="18" charset="2"/>
              </a:rPr>
              <a:t>a</a:t>
            </a:r>
            <a:r>
              <a:rPr lang="en-US" sz="3600" b="1" baseline="-25000">
                <a:latin typeface="Times New Roman" pitchFamily="18" charset="0"/>
              </a:rPr>
              <a:t>1</a:t>
            </a:r>
          </a:p>
        </p:txBody>
      </p:sp>
      <p:sp>
        <p:nvSpPr>
          <p:cNvPr id="11280" name="Rectangle 32"/>
          <p:cNvSpPr>
            <a:spLocks noChangeArrowheads="1"/>
          </p:cNvSpPr>
          <p:nvPr/>
        </p:nvSpPr>
        <p:spPr bwMode="auto">
          <a:xfrm>
            <a:off x="2847975" y="3327400"/>
            <a:ext cx="6254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sz="3600" b="1">
                <a:latin typeface="Symbol" pitchFamily="18" charset="2"/>
              </a:rPr>
              <a:t>a</a:t>
            </a:r>
            <a:r>
              <a:rPr lang="en-US" sz="3600" b="1" baseline="-25000">
                <a:latin typeface="Times New Roman" pitchFamily="18" charset="0"/>
              </a:rPr>
              <a:t>2</a:t>
            </a:r>
          </a:p>
        </p:txBody>
      </p:sp>
      <p:sp>
        <p:nvSpPr>
          <p:cNvPr id="11281" name="Rectangle 33"/>
          <p:cNvSpPr>
            <a:spLocks noChangeArrowheads="1"/>
          </p:cNvSpPr>
          <p:nvPr/>
        </p:nvSpPr>
        <p:spPr bwMode="auto">
          <a:xfrm>
            <a:off x="6046788" y="3189288"/>
            <a:ext cx="5746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sz="3600" b="1">
                <a:latin typeface="Symbol" pitchFamily="18" charset="2"/>
              </a:rPr>
              <a:t>a</a:t>
            </a:r>
            <a:r>
              <a:rPr lang="en-US" sz="3600" b="1" baseline="-25000">
                <a:latin typeface="Times New Roman" pitchFamily="18" charset="0"/>
              </a:rPr>
              <a:t>j</a:t>
            </a:r>
          </a:p>
        </p:txBody>
      </p:sp>
      <p:sp>
        <p:nvSpPr>
          <p:cNvPr id="11282" name="Line 34"/>
          <p:cNvSpPr>
            <a:spLocks noChangeShapeType="1"/>
          </p:cNvSpPr>
          <p:nvPr/>
        </p:nvSpPr>
        <p:spPr bwMode="auto">
          <a:xfrm>
            <a:off x="3473450" y="3189288"/>
            <a:ext cx="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1283" name="Line 35"/>
          <p:cNvSpPr>
            <a:spLocks noChangeShapeType="1"/>
          </p:cNvSpPr>
          <p:nvPr/>
        </p:nvSpPr>
        <p:spPr bwMode="auto">
          <a:xfrm>
            <a:off x="5759450" y="3189288"/>
            <a:ext cx="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1284" name="Line 36"/>
          <p:cNvSpPr>
            <a:spLocks noChangeShapeType="1"/>
          </p:cNvSpPr>
          <p:nvPr/>
        </p:nvSpPr>
        <p:spPr bwMode="auto">
          <a:xfrm flipV="1">
            <a:off x="3092450" y="1893888"/>
            <a:ext cx="0" cy="914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1285" name="Rectangle 37"/>
          <p:cNvSpPr>
            <a:spLocks noChangeArrowheads="1"/>
          </p:cNvSpPr>
          <p:nvPr/>
        </p:nvSpPr>
        <p:spPr bwMode="auto">
          <a:xfrm>
            <a:off x="3151188" y="2062163"/>
            <a:ext cx="3397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sz="2800" b="1">
                <a:latin typeface="Symbol" pitchFamily="18" charset="2"/>
              </a:rPr>
              <a:t>e</a:t>
            </a:r>
          </a:p>
        </p:txBody>
      </p:sp>
      <p:sp>
        <p:nvSpPr>
          <p:cNvPr id="11286" name="Line 38"/>
          <p:cNvSpPr>
            <a:spLocks noChangeShapeType="1"/>
          </p:cNvSpPr>
          <p:nvPr/>
        </p:nvSpPr>
        <p:spPr bwMode="auto">
          <a:xfrm>
            <a:off x="2787650" y="4560888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1287" name="Line 39"/>
          <p:cNvSpPr>
            <a:spLocks noChangeShapeType="1"/>
          </p:cNvSpPr>
          <p:nvPr/>
        </p:nvSpPr>
        <p:spPr bwMode="auto">
          <a:xfrm>
            <a:off x="3702050" y="4560888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1288" name="Line 40"/>
          <p:cNvSpPr>
            <a:spLocks noChangeShapeType="1"/>
          </p:cNvSpPr>
          <p:nvPr/>
        </p:nvSpPr>
        <p:spPr bwMode="auto">
          <a:xfrm>
            <a:off x="4616450" y="4560888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1289" name="Line 41"/>
          <p:cNvSpPr>
            <a:spLocks noChangeShapeType="1"/>
          </p:cNvSpPr>
          <p:nvPr/>
        </p:nvSpPr>
        <p:spPr bwMode="auto">
          <a:xfrm>
            <a:off x="5530850" y="4560888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1290" name="Rectangle 42"/>
          <p:cNvSpPr>
            <a:spLocks noChangeArrowheads="1"/>
          </p:cNvSpPr>
          <p:nvPr/>
        </p:nvSpPr>
        <p:spPr bwMode="auto">
          <a:xfrm>
            <a:off x="2619375" y="5072063"/>
            <a:ext cx="2978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b="1">
                <a:latin typeface="Arial" charset="0"/>
              </a:rPr>
              <a:t>1             2            3            j</a:t>
            </a:r>
          </a:p>
        </p:txBody>
      </p:sp>
      <p:sp>
        <p:nvSpPr>
          <p:cNvPr id="11291" name="Rectangle 43"/>
          <p:cNvSpPr>
            <a:spLocks noChangeArrowheads="1"/>
          </p:cNvSpPr>
          <p:nvPr/>
        </p:nvSpPr>
        <p:spPr bwMode="auto">
          <a:xfrm>
            <a:off x="6656388" y="1771650"/>
            <a:ext cx="16462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sz="4000" b="1">
                <a:latin typeface="Symbol" pitchFamily="18" charset="2"/>
              </a:rPr>
              <a:t>S</a:t>
            </a:r>
            <a:r>
              <a:rPr lang="en-US" sz="3600" b="1">
                <a:latin typeface="Symbol" pitchFamily="18" charset="2"/>
              </a:rPr>
              <a:t>a</a:t>
            </a:r>
            <a:r>
              <a:rPr lang="en-US" sz="3600" b="1" baseline="-25000">
                <a:latin typeface="Times New Roman" pitchFamily="18" charset="0"/>
              </a:rPr>
              <a:t>i</a:t>
            </a:r>
            <a:r>
              <a:rPr lang="en-US" sz="4000" b="1">
                <a:latin typeface="Symbol" pitchFamily="18" charset="2"/>
              </a:rPr>
              <a:t> = 0</a:t>
            </a:r>
          </a:p>
        </p:txBody>
      </p:sp>
      <p:sp>
        <p:nvSpPr>
          <p:cNvPr id="11292" name="Rectangle 44"/>
          <p:cNvSpPr>
            <a:spLocks noChangeArrowheads="1"/>
          </p:cNvSpPr>
          <p:nvPr/>
        </p:nvSpPr>
        <p:spPr bwMode="auto">
          <a:xfrm>
            <a:off x="4800600" y="2286000"/>
            <a:ext cx="6254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sz="3600" b="1">
                <a:latin typeface="Symbol" pitchFamily="18" charset="2"/>
              </a:rPr>
              <a:t>a</a:t>
            </a:r>
            <a:r>
              <a:rPr lang="en-US" sz="3600" b="1" baseline="-25000">
                <a:latin typeface="Times New Roman" pitchFamily="18" charset="0"/>
              </a:rPr>
              <a:t>3</a:t>
            </a:r>
          </a:p>
        </p:txBody>
      </p:sp>
      <p:sp>
        <p:nvSpPr>
          <p:cNvPr id="11293" name="Line 45"/>
          <p:cNvSpPr>
            <a:spLocks noChangeShapeType="1"/>
          </p:cNvSpPr>
          <p:nvPr/>
        </p:nvSpPr>
        <p:spPr bwMode="auto">
          <a:xfrm>
            <a:off x="4876800" y="2971800"/>
            <a:ext cx="0" cy="228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600" smtClean="0"/>
              <a:t>Tests </a:t>
            </a:r>
            <a:r>
              <a:rPr lang="en-US" sz="3600" i="1" smtClean="0"/>
              <a:t>t</a:t>
            </a:r>
            <a:r>
              <a:rPr lang="en-US" sz="3600" smtClean="0"/>
              <a:t> Multiples</a:t>
            </a:r>
          </a:p>
        </p:txBody>
      </p:sp>
      <p:sp>
        <p:nvSpPr>
          <p:cNvPr id="394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7848600" cy="72548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Hypothèses nulles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</p:txBody>
      </p:sp>
      <p:graphicFrame>
        <p:nvGraphicFramePr>
          <p:cNvPr id="12292" name="Object 4"/>
          <p:cNvGraphicFramePr>
            <a:graphicFrameLocks noChangeAspect="1"/>
          </p:cNvGraphicFramePr>
          <p:nvPr/>
        </p:nvGraphicFramePr>
        <p:xfrm>
          <a:off x="546100" y="2779713"/>
          <a:ext cx="8048625" cy="129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72" name="Equation" r:id="rId4" imgW="2832100" imgH="457200" progId="Equation.DSMT4">
                  <p:embed/>
                </p:oleObj>
              </mc:Choice>
              <mc:Fallback>
                <p:oleObj name="Equation" r:id="rId4" imgW="2832100" imgH="4572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6100" y="2779713"/>
                        <a:ext cx="8048625" cy="1298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685800" y="4648200"/>
            <a:ext cx="4419600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fr-CA"/>
              <a:t>Puisque pour chacun des test, on a </a:t>
            </a:r>
            <a:r>
              <a:rPr lang="fr-CA">
                <a:latin typeface="Symbol" pitchFamily="18" charset="2"/>
              </a:rPr>
              <a:t>a</a:t>
            </a:r>
            <a:r>
              <a:rPr lang="fr-CA">
                <a:latin typeface="Arial" charset="0"/>
              </a:rPr>
              <a:t> chances de se tromper en rejetant H</a:t>
            </a:r>
            <a:r>
              <a:rPr lang="fr-CA" baseline="-25000">
                <a:latin typeface="Arial" charset="0"/>
              </a:rPr>
              <a:t>0</a:t>
            </a:r>
            <a:r>
              <a:rPr lang="fr-CA">
                <a:latin typeface="Arial" charset="0"/>
              </a:rPr>
              <a:t> lorsqu’elle est vraie, pour l’ensemble </a:t>
            </a:r>
            <a:r>
              <a:rPr lang="fr-CA">
                <a:latin typeface="Symbol" pitchFamily="18" charset="2"/>
              </a:rPr>
              <a:t>a</a:t>
            </a:r>
            <a:r>
              <a:rPr lang="fr-CA">
                <a:latin typeface="Arial" charset="0"/>
              </a:rPr>
              <a:t> sera beaucoup plus grand:</a:t>
            </a:r>
          </a:p>
          <a:p>
            <a:pPr>
              <a:spcBef>
                <a:spcPct val="50000"/>
              </a:spcBef>
            </a:pPr>
            <a:r>
              <a:rPr lang="fr-CA">
                <a:latin typeface="Arial" charset="0"/>
              </a:rPr>
              <a:t>			</a:t>
            </a:r>
            <a:endParaRPr lang="en-US"/>
          </a:p>
        </p:txBody>
      </p:sp>
      <p:sp>
        <p:nvSpPr>
          <p:cNvPr id="12294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CA"/>
          </a:p>
        </p:txBody>
      </p:sp>
      <p:graphicFrame>
        <p:nvGraphicFramePr>
          <p:cNvPr id="12295" name="Object 6"/>
          <p:cNvGraphicFramePr>
            <a:graphicFrameLocks noChangeAspect="1"/>
          </p:cNvGraphicFramePr>
          <p:nvPr/>
        </p:nvGraphicFramePr>
        <p:xfrm>
          <a:off x="5105400" y="4495800"/>
          <a:ext cx="2046288" cy="1712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73" name="Equation" r:id="rId6" imgW="1092200" imgH="914400" progId="Equation.DSMT4">
                  <p:embed/>
                </p:oleObj>
              </mc:Choice>
              <mc:Fallback>
                <p:oleObj name="Equation" r:id="rId6" imgW="1092200" imgH="9144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4495800"/>
                        <a:ext cx="2046288" cy="1712913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004747"/>
                          </a:gs>
                          <a:gs pos="50000">
                            <a:schemeClr val="accent1"/>
                          </a:gs>
                          <a:gs pos="100000">
                            <a:srgbClr val="004747"/>
                          </a:gs>
                        </a:gsLst>
                        <a:lin ang="5400000" scaled="1"/>
                      </a:gradFill>
                      <a:ln w="381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reeform 2"/>
          <p:cNvSpPr>
            <a:spLocks/>
          </p:cNvSpPr>
          <p:nvPr/>
        </p:nvSpPr>
        <p:spPr bwMode="auto">
          <a:xfrm>
            <a:off x="4556125" y="2873375"/>
            <a:ext cx="1588" cy="681038"/>
          </a:xfrm>
          <a:custGeom>
            <a:avLst/>
            <a:gdLst>
              <a:gd name="T0" fmla="*/ 0 w 1"/>
              <a:gd name="T1" fmla="*/ 0 h 429"/>
              <a:gd name="T2" fmla="*/ 0 w 1"/>
              <a:gd name="T3" fmla="*/ 496471939 h 429"/>
              <a:gd name="T4" fmla="*/ 0 w 1"/>
              <a:gd name="T5" fmla="*/ 652721742 h 429"/>
              <a:gd name="T6" fmla="*/ 0 w 1"/>
              <a:gd name="T7" fmla="*/ 1078627667 h 42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" h="429">
                <a:moveTo>
                  <a:pt x="0" y="0"/>
                </a:moveTo>
                <a:lnTo>
                  <a:pt x="0" y="197"/>
                </a:lnTo>
                <a:lnTo>
                  <a:pt x="0" y="259"/>
                </a:lnTo>
                <a:lnTo>
                  <a:pt x="0" y="428"/>
                </a:lnTo>
              </a:path>
            </a:pathLst>
          </a:custGeom>
          <a:noFill/>
          <a:ln w="25400" cap="rnd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3315" name="Freeform 3"/>
          <p:cNvSpPr>
            <a:spLocks/>
          </p:cNvSpPr>
          <p:nvPr/>
        </p:nvSpPr>
        <p:spPr bwMode="auto">
          <a:xfrm>
            <a:off x="1889125" y="2873375"/>
            <a:ext cx="2668588" cy="681038"/>
          </a:xfrm>
          <a:custGeom>
            <a:avLst/>
            <a:gdLst>
              <a:gd name="T0" fmla="*/ 2147483647 w 1681"/>
              <a:gd name="T1" fmla="*/ 0 h 429"/>
              <a:gd name="T2" fmla="*/ 2147483647 w 1681"/>
              <a:gd name="T3" fmla="*/ 496471939 h 429"/>
              <a:gd name="T4" fmla="*/ 0 w 1681"/>
              <a:gd name="T5" fmla="*/ 496471939 h 429"/>
              <a:gd name="T6" fmla="*/ 0 w 1681"/>
              <a:gd name="T7" fmla="*/ 1078627667 h 42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681" h="429">
                <a:moveTo>
                  <a:pt x="1680" y="0"/>
                </a:moveTo>
                <a:lnTo>
                  <a:pt x="1680" y="197"/>
                </a:lnTo>
                <a:lnTo>
                  <a:pt x="0" y="197"/>
                </a:lnTo>
                <a:lnTo>
                  <a:pt x="0" y="428"/>
                </a:lnTo>
              </a:path>
            </a:pathLst>
          </a:custGeom>
          <a:noFill/>
          <a:ln w="25400" cap="rnd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Ctr="1"/>
          <a:lstStyle/>
          <a:p>
            <a:pPr eaLnBrk="1" hangingPunct="1">
              <a:defRPr/>
            </a:pPr>
            <a:r>
              <a:rPr lang="fr-CA" smtClean="0"/>
              <a:t>Plans d’expérience</a:t>
            </a:r>
          </a:p>
        </p:txBody>
      </p:sp>
      <p:sp>
        <p:nvSpPr>
          <p:cNvPr id="13317" name="Freeform 5"/>
          <p:cNvSpPr>
            <a:spLocks/>
          </p:cNvSpPr>
          <p:nvPr/>
        </p:nvSpPr>
        <p:spPr bwMode="auto">
          <a:xfrm>
            <a:off x="3440113" y="2122488"/>
            <a:ext cx="2233612" cy="752475"/>
          </a:xfrm>
          <a:custGeom>
            <a:avLst/>
            <a:gdLst>
              <a:gd name="T0" fmla="*/ 0 w 1407"/>
              <a:gd name="T1" fmla="*/ 1192034700 h 474"/>
              <a:gd name="T2" fmla="*/ 2147483647 w 1407"/>
              <a:gd name="T3" fmla="*/ 1192034700 h 474"/>
              <a:gd name="T4" fmla="*/ 2147483647 w 1407"/>
              <a:gd name="T5" fmla="*/ 0 h 474"/>
              <a:gd name="T6" fmla="*/ 0 w 1407"/>
              <a:gd name="T7" fmla="*/ 0 h 474"/>
              <a:gd name="T8" fmla="*/ 0 w 1407"/>
              <a:gd name="T9" fmla="*/ 1192034700 h 47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07" h="474">
                <a:moveTo>
                  <a:pt x="0" y="473"/>
                </a:moveTo>
                <a:lnTo>
                  <a:pt x="1406" y="473"/>
                </a:lnTo>
                <a:lnTo>
                  <a:pt x="1406" y="0"/>
                </a:lnTo>
                <a:lnTo>
                  <a:pt x="0" y="0"/>
                </a:lnTo>
                <a:lnTo>
                  <a:pt x="0" y="473"/>
                </a:lnTo>
              </a:path>
            </a:pathLst>
          </a:custGeom>
          <a:solidFill>
            <a:srgbClr val="00DFCA"/>
          </a:solidFill>
          <a:ln w="25400" cap="rnd" cmpd="sng">
            <a:solidFill>
              <a:srgbClr val="1A1A1A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endParaRPr lang="en-CA"/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3505200" y="2101850"/>
            <a:ext cx="20447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fr-CA" sz="2400" b="1">
                <a:solidFill>
                  <a:srgbClr val="000000"/>
                </a:solidFill>
                <a:latin typeface="Arial" charset="0"/>
              </a:rPr>
              <a:t>Plans </a:t>
            </a:r>
          </a:p>
          <a:p>
            <a:r>
              <a:rPr lang="fr-CA" sz="2400" b="1">
                <a:solidFill>
                  <a:srgbClr val="000000"/>
                </a:solidFill>
                <a:latin typeface="Arial" charset="0"/>
              </a:rPr>
              <a:t>d’expérience</a:t>
            </a:r>
          </a:p>
        </p:txBody>
      </p:sp>
      <p:sp>
        <p:nvSpPr>
          <p:cNvPr id="13319" name="Freeform 8"/>
          <p:cNvSpPr>
            <a:spLocks/>
          </p:cNvSpPr>
          <p:nvPr/>
        </p:nvSpPr>
        <p:spPr bwMode="auto">
          <a:xfrm>
            <a:off x="4556125" y="2873375"/>
            <a:ext cx="2671763" cy="681038"/>
          </a:xfrm>
          <a:custGeom>
            <a:avLst/>
            <a:gdLst>
              <a:gd name="T0" fmla="*/ 0 w 1683"/>
              <a:gd name="T1" fmla="*/ 0 h 429"/>
              <a:gd name="T2" fmla="*/ 0 w 1683"/>
              <a:gd name="T3" fmla="*/ 496471939 h 429"/>
              <a:gd name="T4" fmla="*/ 2147483647 w 1683"/>
              <a:gd name="T5" fmla="*/ 496471939 h 429"/>
              <a:gd name="T6" fmla="*/ 2147483647 w 1683"/>
              <a:gd name="T7" fmla="*/ 1078627667 h 42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683" h="429">
                <a:moveTo>
                  <a:pt x="0" y="0"/>
                </a:moveTo>
                <a:lnTo>
                  <a:pt x="0" y="197"/>
                </a:lnTo>
                <a:lnTo>
                  <a:pt x="1682" y="197"/>
                </a:lnTo>
                <a:lnTo>
                  <a:pt x="1682" y="428"/>
                </a:lnTo>
              </a:path>
            </a:pathLst>
          </a:custGeom>
          <a:noFill/>
          <a:ln w="25400" cap="rnd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3320" name="Freeform 9"/>
          <p:cNvSpPr>
            <a:spLocks/>
          </p:cNvSpPr>
          <p:nvPr/>
        </p:nvSpPr>
        <p:spPr bwMode="auto">
          <a:xfrm>
            <a:off x="7143750" y="3533775"/>
            <a:ext cx="153988" cy="153988"/>
          </a:xfrm>
          <a:custGeom>
            <a:avLst/>
            <a:gdLst>
              <a:gd name="T0" fmla="*/ 241935786 w 97"/>
              <a:gd name="T1" fmla="*/ 0 h 97"/>
              <a:gd name="T2" fmla="*/ 123488851 w 97"/>
              <a:gd name="T3" fmla="*/ 241935786 h 97"/>
              <a:gd name="T4" fmla="*/ 0 w 97"/>
              <a:gd name="T5" fmla="*/ 0 h 97"/>
              <a:gd name="T6" fmla="*/ 241935786 w 97"/>
              <a:gd name="T7" fmla="*/ 0 h 9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7" h="97">
                <a:moveTo>
                  <a:pt x="96" y="0"/>
                </a:moveTo>
                <a:lnTo>
                  <a:pt x="49" y="96"/>
                </a:lnTo>
                <a:lnTo>
                  <a:pt x="0" y="0"/>
                </a:lnTo>
                <a:lnTo>
                  <a:pt x="96" y="0"/>
                </a:lnTo>
              </a:path>
            </a:pathLst>
          </a:custGeom>
          <a:solidFill>
            <a:srgbClr val="FFFFFF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3321" name="Freeform 10"/>
          <p:cNvSpPr>
            <a:spLocks/>
          </p:cNvSpPr>
          <p:nvPr/>
        </p:nvSpPr>
        <p:spPr bwMode="auto">
          <a:xfrm>
            <a:off x="1889125" y="4445000"/>
            <a:ext cx="1588" cy="654050"/>
          </a:xfrm>
          <a:custGeom>
            <a:avLst/>
            <a:gdLst>
              <a:gd name="T0" fmla="*/ 0 w 1"/>
              <a:gd name="T1" fmla="*/ 0 h 412"/>
              <a:gd name="T2" fmla="*/ 0 w 1"/>
              <a:gd name="T3" fmla="*/ 166330313 h 412"/>
              <a:gd name="T4" fmla="*/ 0 w 1"/>
              <a:gd name="T5" fmla="*/ 630039063 h 412"/>
              <a:gd name="T6" fmla="*/ 0 w 1"/>
              <a:gd name="T7" fmla="*/ 1035785013 h 41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" h="412">
                <a:moveTo>
                  <a:pt x="0" y="0"/>
                </a:moveTo>
                <a:lnTo>
                  <a:pt x="0" y="66"/>
                </a:lnTo>
                <a:lnTo>
                  <a:pt x="0" y="250"/>
                </a:lnTo>
                <a:lnTo>
                  <a:pt x="0" y="411"/>
                </a:lnTo>
              </a:path>
            </a:pathLst>
          </a:custGeom>
          <a:noFill/>
          <a:ln w="25400" cap="rnd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3322" name="Freeform 11"/>
          <p:cNvSpPr>
            <a:spLocks/>
          </p:cNvSpPr>
          <p:nvPr/>
        </p:nvSpPr>
        <p:spPr bwMode="auto">
          <a:xfrm>
            <a:off x="1806575" y="5080000"/>
            <a:ext cx="153988" cy="152400"/>
          </a:xfrm>
          <a:custGeom>
            <a:avLst/>
            <a:gdLst>
              <a:gd name="T0" fmla="*/ 241935786 w 97"/>
              <a:gd name="T1" fmla="*/ 0 h 96"/>
              <a:gd name="T2" fmla="*/ 123488851 w 97"/>
              <a:gd name="T3" fmla="*/ 239415638 h 96"/>
              <a:gd name="T4" fmla="*/ 0 w 97"/>
              <a:gd name="T5" fmla="*/ 0 h 96"/>
              <a:gd name="T6" fmla="*/ 241935786 w 97"/>
              <a:gd name="T7" fmla="*/ 0 h 9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7" h="96">
                <a:moveTo>
                  <a:pt x="96" y="0"/>
                </a:moveTo>
                <a:lnTo>
                  <a:pt x="49" y="95"/>
                </a:lnTo>
                <a:lnTo>
                  <a:pt x="0" y="0"/>
                </a:lnTo>
                <a:lnTo>
                  <a:pt x="96" y="0"/>
                </a:lnTo>
              </a:path>
            </a:pathLst>
          </a:custGeom>
          <a:solidFill>
            <a:srgbClr val="FFFFFF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3323" name="Freeform 12"/>
          <p:cNvSpPr>
            <a:spLocks/>
          </p:cNvSpPr>
          <p:nvPr/>
        </p:nvSpPr>
        <p:spPr bwMode="auto">
          <a:xfrm>
            <a:off x="1806575" y="3533775"/>
            <a:ext cx="153988" cy="153988"/>
          </a:xfrm>
          <a:custGeom>
            <a:avLst/>
            <a:gdLst>
              <a:gd name="T0" fmla="*/ 241935786 w 97"/>
              <a:gd name="T1" fmla="*/ 0 h 97"/>
              <a:gd name="T2" fmla="*/ 123488851 w 97"/>
              <a:gd name="T3" fmla="*/ 241935786 h 97"/>
              <a:gd name="T4" fmla="*/ 0 w 97"/>
              <a:gd name="T5" fmla="*/ 0 h 97"/>
              <a:gd name="T6" fmla="*/ 241935786 w 97"/>
              <a:gd name="T7" fmla="*/ 0 h 9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7" h="97">
                <a:moveTo>
                  <a:pt x="96" y="0"/>
                </a:moveTo>
                <a:lnTo>
                  <a:pt x="49" y="96"/>
                </a:lnTo>
                <a:lnTo>
                  <a:pt x="0" y="0"/>
                </a:lnTo>
                <a:lnTo>
                  <a:pt x="96" y="0"/>
                </a:lnTo>
              </a:path>
            </a:pathLst>
          </a:custGeom>
          <a:solidFill>
            <a:srgbClr val="FFFFFF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3324" name="Freeform 13"/>
          <p:cNvSpPr>
            <a:spLocks/>
          </p:cNvSpPr>
          <p:nvPr/>
        </p:nvSpPr>
        <p:spPr bwMode="auto">
          <a:xfrm>
            <a:off x="4476750" y="3533775"/>
            <a:ext cx="153988" cy="153988"/>
          </a:xfrm>
          <a:custGeom>
            <a:avLst/>
            <a:gdLst>
              <a:gd name="T0" fmla="*/ 241935786 w 97"/>
              <a:gd name="T1" fmla="*/ 0 h 97"/>
              <a:gd name="T2" fmla="*/ 118448522 w 97"/>
              <a:gd name="T3" fmla="*/ 241935786 h 97"/>
              <a:gd name="T4" fmla="*/ 0 w 97"/>
              <a:gd name="T5" fmla="*/ 0 h 97"/>
              <a:gd name="T6" fmla="*/ 241935786 w 97"/>
              <a:gd name="T7" fmla="*/ 0 h 9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7" h="97">
                <a:moveTo>
                  <a:pt x="96" y="0"/>
                </a:moveTo>
                <a:lnTo>
                  <a:pt x="47" y="96"/>
                </a:lnTo>
                <a:lnTo>
                  <a:pt x="0" y="0"/>
                </a:lnTo>
                <a:lnTo>
                  <a:pt x="96" y="0"/>
                </a:lnTo>
              </a:path>
            </a:pathLst>
          </a:custGeom>
          <a:solidFill>
            <a:srgbClr val="FFFFFF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3325" name="Freeform 14"/>
          <p:cNvSpPr>
            <a:spLocks/>
          </p:cNvSpPr>
          <p:nvPr/>
        </p:nvSpPr>
        <p:spPr bwMode="auto">
          <a:xfrm>
            <a:off x="773113" y="3695700"/>
            <a:ext cx="2233612" cy="750888"/>
          </a:xfrm>
          <a:custGeom>
            <a:avLst/>
            <a:gdLst>
              <a:gd name="T0" fmla="*/ 0 w 1407"/>
              <a:gd name="T1" fmla="*/ 1189514542 h 473"/>
              <a:gd name="T2" fmla="*/ 2147483647 w 1407"/>
              <a:gd name="T3" fmla="*/ 1189514542 h 473"/>
              <a:gd name="T4" fmla="*/ 2147483647 w 1407"/>
              <a:gd name="T5" fmla="*/ 0 h 473"/>
              <a:gd name="T6" fmla="*/ 0 w 1407"/>
              <a:gd name="T7" fmla="*/ 0 h 473"/>
              <a:gd name="T8" fmla="*/ 0 w 1407"/>
              <a:gd name="T9" fmla="*/ 1189514542 h 4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07" h="473">
                <a:moveTo>
                  <a:pt x="0" y="472"/>
                </a:moveTo>
                <a:lnTo>
                  <a:pt x="1406" y="472"/>
                </a:lnTo>
                <a:lnTo>
                  <a:pt x="1406" y="0"/>
                </a:lnTo>
                <a:lnTo>
                  <a:pt x="0" y="0"/>
                </a:lnTo>
                <a:lnTo>
                  <a:pt x="0" y="472"/>
                </a:lnTo>
              </a:path>
            </a:pathLst>
          </a:custGeom>
          <a:solidFill>
            <a:srgbClr val="00DFCA"/>
          </a:solidFill>
          <a:ln w="25400" cap="rnd" cmpd="sng">
            <a:solidFill>
              <a:srgbClr val="1A1A1A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endParaRPr lang="en-CA"/>
          </a:p>
        </p:txBody>
      </p:sp>
      <p:sp>
        <p:nvSpPr>
          <p:cNvPr id="13326" name="Rectangle 15"/>
          <p:cNvSpPr>
            <a:spLocks noChangeArrowheads="1"/>
          </p:cNvSpPr>
          <p:nvPr/>
        </p:nvSpPr>
        <p:spPr bwMode="auto">
          <a:xfrm>
            <a:off x="762000" y="3657600"/>
            <a:ext cx="22987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fr-CA" sz="2400" b="1">
                <a:solidFill>
                  <a:srgbClr val="000000"/>
                </a:solidFill>
                <a:latin typeface="Arial" charset="0"/>
              </a:rPr>
              <a:t>Complètement</a:t>
            </a:r>
          </a:p>
          <a:p>
            <a:r>
              <a:rPr lang="fr-CA" sz="2400" b="1">
                <a:solidFill>
                  <a:srgbClr val="000000"/>
                </a:solidFill>
                <a:latin typeface="Arial" charset="0"/>
              </a:rPr>
              <a:t>aléatoire</a:t>
            </a:r>
          </a:p>
        </p:txBody>
      </p:sp>
      <p:sp>
        <p:nvSpPr>
          <p:cNvPr id="13327" name="Freeform 17"/>
          <p:cNvSpPr>
            <a:spLocks/>
          </p:cNvSpPr>
          <p:nvPr/>
        </p:nvSpPr>
        <p:spPr bwMode="auto">
          <a:xfrm>
            <a:off x="6110288" y="3695700"/>
            <a:ext cx="2233612" cy="750888"/>
          </a:xfrm>
          <a:custGeom>
            <a:avLst/>
            <a:gdLst>
              <a:gd name="T0" fmla="*/ 0 w 1407"/>
              <a:gd name="T1" fmla="*/ 1189514542 h 473"/>
              <a:gd name="T2" fmla="*/ 2147483647 w 1407"/>
              <a:gd name="T3" fmla="*/ 1189514542 h 473"/>
              <a:gd name="T4" fmla="*/ 2147483647 w 1407"/>
              <a:gd name="T5" fmla="*/ 0 h 473"/>
              <a:gd name="T6" fmla="*/ 0 w 1407"/>
              <a:gd name="T7" fmla="*/ 0 h 473"/>
              <a:gd name="T8" fmla="*/ 0 w 1407"/>
              <a:gd name="T9" fmla="*/ 1189514542 h 4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07" h="473">
                <a:moveTo>
                  <a:pt x="0" y="472"/>
                </a:moveTo>
                <a:lnTo>
                  <a:pt x="1406" y="472"/>
                </a:lnTo>
                <a:lnTo>
                  <a:pt x="1406" y="0"/>
                </a:lnTo>
                <a:lnTo>
                  <a:pt x="0" y="0"/>
                </a:lnTo>
                <a:lnTo>
                  <a:pt x="0" y="472"/>
                </a:lnTo>
              </a:path>
            </a:pathLst>
          </a:custGeom>
          <a:solidFill>
            <a:srgbClr val="00DFCA"/>
          </a:solidFill>
          <a:ln w="25400" cap="rnd" cmpd="sng">
            <a:solidFill>
              <a:srgbClr val="1A1A1A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endParaRPr lang="en-CA"/>
          </a:p>
        </p:txBody>
      </p:sp>
      <p:sp>
        <p:nvSpPr>
          <p:cNvPr id="13328" name="Rectangle 18"/>
          <p:cNvSpPr>
            <a:spLocks noChangeArrowheads="1"/>
          </p:cNvSpPr>
          <p:nvPr/>
        </p:nvSpPr>
        <p:spPr bwMode="auto">
          <a:xfrm>
            <a:off x="6727825" y="3817938"/>
            <a:ext cx="1147763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fr-CA" sz="2400" b="1">
                <a:solidFill>
                  <a:srgbClr val="000000"/>
                </a:solidFill>
                <a:latin typeface="Arial" charset="0"/>
              </a:rPr>
              <a:t>Autres</a:t>
            </a:r>
          </a:p>
        </p:txBody>
      </p:sp>
      <p:sp>
        <p:nvSpPr>
          <p:cNvPr id="13329" name="Freeform 19"/>
          <p:cNvSpPr>
            <a:spLocks/>
          </p:cNvSpPr>
          <p:nvPr/>
        </p:nvSpPr>
        <p:spPr bwMode="auto">
          <a:xfrm>
            <a:off x="3440113" y="3695700"/>
            <a:ext cx="2233612" cy="750888"/>
          </a:xfrm>
          <a:custGeom>
            <a:avLst/>
            <a:gdLst>
              <a:gd name="T0" fmla="*/ 0 w 1407"/>
              <a:gd name="T1" fmla="*/ 1189514542 h 473"/>
              <a:gd name="T2" fmla="*/ 2147483647 w 1407"/>
              <a:gd name="T3" fmla="*/ 1189514542 h 473"/>
              <a:gd name="T4" fmla="*/ 2147483647 w 1407"/>
              <a:gd name="T5" fmla="*/ 0 h 473"/>
              <a:gd name="T6" fmla="*/ 0 w 1407"/>
              <a:gd name="T7" fmla="*/ 0 h 473"/>
              <a:gd name="T8" fmla="*/ 0 w 1407"/>
              <a:gd name="T9" fmla="*/ 1189514542 h 4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07" h="473">
                <a:moveTo>
                  <a:pt x="0" y="472"/>
                </a:moveTo>
                <a:lnTo>
                  <a:pt x="1406" y="472"/>
                </a:lnTo>
                <a:lnTo>
                  <a:pt x="1406" y="0"/>
                </a:lnTo>
                <a:lnTo>
                  <a:pt x="0" y="0"/>
                </a:lnTo>
                <a:lnTo>
                  <a:pt x="0" y="472"/>
                </a:lnTo>
              </a:path>
            </a:pathLst>
          </a:custGeom>
          <a:solidFill>
            <a:srgbClr val="00DFCA"/>
          </a:solidFill>
          <a:ln w="25400" cap="rnd" cmpd="sng">
            <a:solidFill>
              <a:srgbClr val="1A1A1A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endParaRPr lang="en-CA"/>
          </a:p>
        </p:txBody>
      </p:sp>
      <p:sp>
        <p:nvSpPr>
          <p:cNvPr id="13330" name="Rectangle 20"/>
          <p:cNvSpPr>
            <a:spLocks noChangeArrowheads="1"/>
          </p:cNvSpPr>
          <p:nvPr/>
        </p:nvSpPr>
        <p:spPr bwMode="auto">
          <a:xfrm>
            <a:off x="3829050" y="3827463"/>
            <a:ext cx="1450975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fr-CA" sz="2400" b="1">
                <a:solidFill>
                  <a:srgbClr val="000000"/>
                </a:solidFill>
                <a:latin typeface="Arial" charset="0"/>
              </a:rPr>
              <a:t>Factoriel</a:t>
            </a:r>
          </a:p>
        </p:txBody>
      </p:sp>
      <p:sp>
        <p:nvSpPr>
          <p:cNvPr id="13331" name="Freeform 21"/>
          <p:cNvSpPr>
            <a:spLocks/>
          </p:cNvSpPr>
          <p:nvPr/>
        </p:nvSpPr>
        <p:spPr bwMode="auto">
          <a:xfrm>
            <a:off x="773113" y="5240338"/>
            <a:ext cx="2351087" cy="855662"/>
          </a:xfrm>
          <a:custGeom>
            <a:avLst/>
            <a:gdLst>
              <a:gd name="T0" fmla="*/ 0 w 1407"/>
              <a:gd name="T1" fmla="*/ 1541377613 h 474"/>
              <a:gd name="T2" fmla="*/ 2147483647 w 1407"/>
              <a:gd name="T3" fmla="*/ 1541377613 h 474"/>
              <a:gd name="T4" fmla="*/ 2147483647 w 1407"/>
              <a:gd name="T5" fmla="*/ 0 h 474"/>
              <a:gd name="T6" fmla="*/ 0 w 1407"/>
              <a:gd name="T7" fmla="*/ 0 h 474"/>
              <a:gd name="T8" fmla="*/ 0 w 1407"/>
              <a:gd name="T9" fmla="*/ 1541377613 h 47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07" h="474">
                <a:moveTo>
                  <a:pt x="0" y="473"/>
                </a:moveTo>
                <a:lnTo>
                  <a:pt x="1406" y="473"/>
                </a:lnTo>
                <a:lnTo>
                  <a:pt x="1406" y="0"/>
                </a:lnTo>
                <a:lnTo>
                  <a:pt x="0" y="0"/>
                </a:lnTo>
                <a:lnTo>
                  <a:pt x="0" y="473"/>
                </a:lnTo>
              </a:path>
            </a:pathLst>
          </a:custGeom>
          <a:solidFill>
            <a:schemeClr val="tx2"/>
          </a:solidFill>
          <a:ln w="25400" cap="rnd" cmpd="sng">
            <a:solidFill>
              <a:srgbClr val="1A1A1A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endParaRPr lang="en-CA"/>
          </a:p>
        </p:txBody>
      </p:sp>
      <p:sp>
        <p:nvSpPr>
          <p:cNvPr id="13332" name="Rectangle 22"/>
          <p:cNvSpPr>
            <a:spLocks noChangeArrowheads="1"/>
          </p:cNvSpPr>
          <p:nvPr/>
        </p:nvSpPr>
        <p:spPr bwMode="auto">
          <a:xfrm>
            <a:off x="762000" y="5257800"/>
            <a:ext cx="2328863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fr-CA" sz="2400" b="1">
                <a:solidFill>
                  <a:srgbClr val="000000"/>
                </a:solidFill>
                <a:latin typeface="Arial" charset="0"/>
              </a:rPr>
              <a:t>ANOVA à</a:t>
            </a:r>
          </a:p>
          <a:p>
            <a:r>
              <a:rPr lang="fr-CA" sz="2400" b="1">
                <a:solidFill>
                  <a:srgbClr val="000000"/>
                </a:solidFill>
                <a:latin typeface="Arial" charset="0"/>
              </a:rPr>
              <a:t>une dimension</a:t>
            </a:r>
          </a:p>
        </p:txBody>
      </p:sp>
      <p:sp>
        <p:nvSpPr>
          <p:cNvPr id="13333" name="Freeform 24"/>
          <p:cNvSpPr>
            <a:spLocks/>
          </p:cNvSpPr>
          <p:nvPr/>
        </p:nvSpPr>
        <p:spPr bwMode="auto">
          <a:xfrm>
            <a:off x="4556125" y="4445000"/>
            <a:ext cx="1588" cy="654050"/>
          </a:xfrm>
          <a:custGeom>
            <a:avLst/>
            <a:gdLst>
              <a:gd name="T0" fmla="*/ 0 w 1"/>
              <a:gd name="T1" fmla="*/ 0 h 412"/>
              <a:gd name="T2" fmla="*/ 0 w 1"/>
              <a:gd name="T3" fmla="*/ 630039063 h 412"/>
              <a:gd name="T4" fmla="*/ 0 w 1"/>
              <a:gd name="T5" fmla="*/ 1035785013 h 41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" h="412">
                <a:moveTo>
                  <a:pt x="0" y="0"/>
                </a:moveTo>
                <a:lnTo>
                  <a:pt x="0" y="250"/>
                </a:lnTo>
                <a:lnTo>
                  <a:pt x="0" y="411"/>
                </a:lnTo>
              </a:path>
            </a:pathLst>
          </a:custGeom>
          <a:noFill/>
          <a:ln w="25400" cap="rnd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3334" name="Freeform 25"/>
          <p:cNvSpPr>
            <a:spLocks/>
          </p:cNvSpPr>
          <p:nvPr/>
        </p:nvSpPr>
        <p:spPr bwMode="auto">
          <a:xfrm>
            <a:off x="4476750" y="5080000"/>
            <a:ext cx="153988" cy="152400"/>
          </a:xfrm>
          <a:custGeom>
            <a:avLst/>
            <a:gdLst>
              <a:gd name="T0" fmla="*/ 241935786 w 97"/>
              <a:gd name="T1" fmla="*/ 0 h 96"/>
              <a:gd name="T2" fmla="*/ 118448522 w 97"/>
              <a:gd name="T3" fmla="*/ 239415638 h 96"/>
              <a:gd name="T4" fmla="*/ 0 w 97"/>
              <a:gd name="T5" fmla="*/ 0 h 96"/>
              <a:gd name="T6" fmla="*/ 241935786 w 97"/>
              <a:gd name="T7" fmla="*/ 0 h 9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7" h="96">
                <a:moveTo>
                  <a:pt x="96" y="0"/>
                </a:moveTo>
                <a:lnTo>
                  <a:pt x="47" y="95"/>
                </a:lnTo>
                <a:lnTo>
                  <a:pt x="0" y="0"/>
                </a:lnTo>
                <a:lnTo>
                  <a:pt x="96" y="0"/>
                </a:lnTo>
              </a:path>
            </a:pathLst>
          </a:custGeom>
          <a:solidFill>
            <a:srgbClr val="FFFFFF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3335" name="Freeform 26"/>
          <p:cNvSpPr>
            <a:spLocks/>
          </p:cNvSpPr>
          <p:nvPr/>
        </p:nvSpPr>
        <p:spPr bwMode="auto">
          <a:xfrm>
            <a:off x="3440113" y="5240338"/>
            <a:ext cx="2233612" cy="855662"/>
          </a:xfrm>
          <a:custGeom>
            <a:avLst/>
            <a:gdLst>
              <a:gd name="T0" fmla="*/ 0 w 1407"/>
              <a:gd name="T1" fmla="*/ 1541377613 h 474"/>
              <a:gd name="T2" fmla="*/ 2147483647 w 1407"/>
              <a:gd name="T3" fmla="*/ 1541377613 h 474"/>
              <a:gd name="T4" fmla="*/ 2147483647 w 1407"/>
              <a:gd name="T5" fmla="*/ 0 h 474"/>
              <a:gd name="T6" fmla="*/ 0 w 1407"/>
              <a:gd name="T7" fmla="*/ 0 h 474"/>
              <a:gd name="T8" fmla="*/ 0 w 1407"/>
              <a:gd name="T9" fmla="*/ 1541377613 h 47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07" h="474">
                <a:moveTo>
                  <a:pt x="0" y="473"/>
                </a:moveTo>
                <a:lnTo>
                  <a:pt x="1406" y="473"/>
                </a:lnTo>
                <a:lnTo>
                  <a:pt x="1406" y="0"/>
                </a:lnTo>
                <a:lnTo>
                  <a:pt x="0" y="0"/>
                </a:lnTo>
                <a:lnTo>
                  <a:pt x="0" y="473"/>
                </a:lnTo>
              </a:path>
            </a:pathLst>
          </a:custGeom>
          <a:solidFill>
            <a:srgbClr val="00DFCA"/>
          </a:solidFill>
          <a:ln w="25400" cap="rnd" cmpd="sng">
            <a:solidFill>
              <a:srgbClr val="1A1A1A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endParaRPr lang="en-CA"/>
          </a:p>
        </p:txBody>
      </p:sp>
      <p:sp>
        <p:nvSpPr>
          <p:cNvPr id="13336" name="Rectangle 27"/>
          <p:cNvSpPr>
            <a:spLocks noChangeArrowheads="1"/>
          </p:cNvSpPr>
          <p:nvPr/>
        </p:nvSpPr>
        <p:spPr bwMode="auto">
          <a:xfrm>
            <a:off x="3505200" y="5257800"/>
            <a:ext cx="2127250" cy="76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r>
              <a:rPr lang="fr-CA" sz="2200" b="1">
                <a:solidFill>
                  <a:srgbClr val="000000"/>
                </a:solidFill>
                <a:latin typeface="Arial" charset="0"/>
              </a:rPr>
              <a:t>ANOVA à</a:t>
            </a:r>
          </a:p>
          <a:p>
            <a:r>
              <a:rPr lang="fr-CA" sz="2200" b="1">
                <a:solidFill>
                  <a:srgbClr val="000000"/>
                </a:solidFill>
                <a:latin typeface="Arial" charset="0"/>
              </a:rPr>
              <a:t>2 dimensions</a:t>
            </a:r>
          </a:p>
        </p:txBody>
      </p: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Ctr="1"/>
          <a:lstStyle/>
          <a:p>
            <a:pPr eaLnBrk="1" hangingPunct="1">
              <a:defRPr/>
            </a:pPr>
            <a:r>
              <a:rPr lang="fr-CA" smtClean="0"/>
              <a:t>Plan complètement aléatoire:  </a:t>
            </a:r>
            <a:r>
              <a:rPr lang="fr-CA" i="1" smtClean="0"/>
              <a:t>A,s(A)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31825" y="1981200"/>
            <a:ext cx="8382000" cy="4416425"/>
          </a:xfrm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fr-CA" sz="2800" dirty="0" smtClean="0"/>
              <a:t>Les unités expérimentales (sujets) sont répartis aléatoirement dans les différents groupes</a:t>
            </a:r>
          </a:p>
          <a:p>
            <a:pPr lvl="1" eaLnBrk="1" hangingPunct="1">
              <a:defRPr/>
            </a:pPr>
            <a:r>
              <a:rPr lang="fr-CA" sz="2400" dirty="0" smtClean="0"/>
              <a:t>Les sujets sont supposés homogènes </a:t>
            </a:r>
          </a:p>
          <a:p>
            <a:pPr eaLnBrk="1" hangingPunct="1">
              <a:spcBef>
                <a:spcPct val="30000"/>
              </a:spcBef>
              <a:defRPr/>
            </a:pPr>
            <a:r>
              <a:rPr lang="fr-CA" sz="2800" dirty="0" smtClean="0"/>
              <a:t>Un seul facteur ou variable indépendante</a:t>
            </a:r>
          </a:p>
          <a:p>
            <a:pPr lvl="1" eaLnBrk="1" hangingPunct="1">
              <a:defRPr/>
            </a:pPr>
            <a:r>
              <a:rPr lang="en-US" sz="2400" dirty="0" smtClean="0"/>
              <a:t>D</a:t>
            </a:r>
            <a:r>
              <a:rPr lang="fr-CA" sz="2400" dirty="0" err="1" smtClean="0"/>
              <a:t>ois</a:t>
            </a:r>
            <a:r>
              <a:rPr lang="fr-CA" sz="2400" dirty="0" smtClean="0"/>
              <a:t> comprendre 2 niveaux de traitement ou plus</a:t>
            </a:r>
          </a:p>
          <a:p>
            <a:pPr eaLnBrk="1" hangingPunct="1">
              <a:spcBef>
                <a:spcPct val="30000"/>
              </a:spcBef>
              <a:defRPr/>
            </a:pPr>
            <a:r>
              <a:rPr lang="fr-CA" sz="2800" dirty="0" smtClean="0"/>
              <a:t>Variable dépendante quantitative (échelle d’intervalle ou de rapport</a:t>
            </a:r>
          </a:p>
          <a:p>
            <a:pPr eaLnBrk="1" hangingPunct="1">
              <a:spcBef>
                <a:spcPct val="30000"/>
              </a:spcBef>
              <a:defRPr/>
            </a:pPr>
            <a:r>
              <a:rPr lang="fr-CA" sz="2800" dirty="0" smtClean="0"/>
              <a:t>Méthode d’analyse: Analyse de la variance (ANOVA) à une dimension</a:t>
            </a:r>
          </a:p>
        </p:txBody>
      </p: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Ctr="1"/>
          <a:lstStyle/>
          <a:p>
            <a:pPr eaLnBrk="1" hangingPunct="1">
              <a:defRPr/>
            </a:pPr>
            <a:r>
              <a:rPr lang="fr-CA" smtClean="0"/>
              <a:t>Exemple</a:t>
            </a:r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584200" y="1966913"/>
            <a:ext cx="8040688" cy="4208462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64" name="Rectangle 5"/>
          <p:cNvSpPr>
            <a:spLocks noChangeArrowheads="1"/>
          </p:cNvSpPr>
          <p:nvPr/>
        </p:nvSpPr>
        <p:spPr bwMode="auto">
          <a:xfrm>
            <a:off x="2860675" y="1949450"/>
            <a:ext cx="19050" cy="482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65" name="Rectangle 8"/>
          <p:cNvSpPr>
            <a:spLocks noChangeArrowheads="1"/>
          </p:cNvSpPr>
          <p:nvPr/>
        </p:nvSpPr>
        <p:spPr bwMode="auto">
          <a:xfrm>
            <a:off x="549275" y="2441575"/>
            <a:ext cx="2301875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66" name="Rectangle 9"/>
          <p:cNvSpPr>
            <a:spLocks noChangeArrowheads="1"/>
          </p:cNvSpPr>
          <p:nvPr/>
        </p:nvSpPr>
        <p:spPr bwMode="auto">
          <a:xfrm>
            <a:off x="2860675" y="2441575"/>
            <a:ext cx="19050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67" name="Rectangle 10"/>
          <p:cNvSpPr>
            <a:spLocks noChangeArrowheads="1"/>
          </p:cNvSpPr>
          <p:nvPr/>
        </p:nvSpPr>
        <p:spPr bwMode="auto">
          <a:xfrm>
            <a:off x="2889250" y="2441575"/>
            <a:ext cx="2000250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68" name="Rectangle 11"/>
          <p:cNvSpPr>
            <a:spLocks noChangeArrowheads="1"/>
          </p:cNvSpPr>
          <p:nvPr/>
        </p:nvSpPr>
        <p:spPr bwMode="auto">
          <a:xfrm>
            <a:off x="4897438" y="2441575"/>
            <a:ext cx="19050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69" name="Rectangle 12"/>
          <p:cNvSpPr>
            <a:spLocks noChangeArrowheads="1"/>
          </p:cNvSpPr>
          <p:nvPr/>
        </p:nvSpPr>
        <p:spPr bwMode="auto">
          <a:xfrm>
            <a:off x="4926013" y="2441575"/>
            <a:ext cx="1792287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70" name="Rectangle 13"/>
          <p:cNvSpPr>
            <a:spLocks noChangeArrowheads="1"/>
          </p:cNvSpPr>
          <p:nvPr/>
        </p:nvSpPr>
        <p:spPr bwMode="auto">
          <a:xfrm>
            <a:off x="6727825" y="2441575"/>
            <a:ext cx="19050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71" name="Rectangle 14"/>
          <p:cNvSpPr>
            <a:spLocks noChangeArrowheads="1"/>
          </p:cNvSpPr>
          <p:nvPr/>
        </p:nvSpPr>
        <p:spPr bwMode="auto">
          <a:xfrm>
            <a:off x="6756400" y="2441575"/>
            <a:ext cx="1836738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72" name="Rectangle 15"/>
          <p:cNvSpPr>
            <a:spLocks noChangeArrowheads="1"/>
          </p:cNvSpPr>
          <p:nvPr/>
        </p:nvSpPr>
        <p:spPr bwMode="auto">
          <a:xfrm>
            <a:off x="2860675" y="2470150"/>
            <a:ext cx="19050" cy="1041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73" name="Rectangle 16"/>
          <p:cNvSpPr>
            <a:spLocks noChangeArrowheads="1"/>
          </p:cNvSpPr>
          <p:nvPr/>
        </p:nvSpPr>
        <p:spPr bwMode="auto">
          <a:xfrm>
            <a:off x="4897438" y="2470150"/>
            <a:ext cx="19050" cy="1041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74" name="Rectangle 17"/>
          <p:cNvSpPr>
            <a:spLocks noChangeArrowheads="1"/>
          </p:cNvSpPr>
          <p:nvPr/>
        </p:nvSpPr>
        <p:spPr bwMode="auto">
          <a:xfrm>
            <a:off x="6727825" y="2470150"/>
            <a:ext cx="19050" cy="1041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75" name="Rectangle 21"/>
          <p:cNvSpPr>
            <a:spLocks noChangeArrowheads="1"/>
          </p:cNvSpPr>
          <p:nvPr/>
        </p:nvSpPr>
        <p:spPr bwMode="auto">
          <a:xfrm>
            <a:off x="6013450" y="2366963"/>
            <a:ext cx="296863" cy="59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fr-CA" sz="3300" b="1">
                <a:solidFill>
                  <a:srgbClr val="FFFFFF"/>
                </a:solidFill>
                <a:latin typeface="Arial" charset="0"/>
              </a:rPr>
              <a:t> </a:t>
            </a:r>
          </a:p>
        </p:txBody>
      </p:sp>
      <p:sp>
        <p:nvSpPr>
          <p:cNvPr id="15376" name="Rectangle 22"/>
          <p:cNvSpPr>
            <a:spLocks noChangeArrowheads="1"/>
          </p:cNvSpPr>
          <p:nvPr/>
        </p:nvSpPr>
        <p:spPr bwMode="auto">
          <a:xfrm>
            <a:off x="6316663" y="2749550"/>
            <a:ext cx="184150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77" name="Rectangle 23"/>
          <p:cNvSpPr>
            <a:spLocks noChangeArrowheads="1"/>
          </p:cNvSpPr>
          <p:nvPr/>
        </p:nvSpPr>
        <p:spPr bwMode="auto">
          <a:xfrm>
            <a:off x="7859713" y="2366963"/>
            <a:ext cx="296862" cy="59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fr-CA" sz="3300" b="1">
                <a:solidFill>
                  <a:srgbClr val="FFFFFF"/>
                </a:solidFill>
                <a:latin typeface="Arial" charset="0"/>
              </a:rPr>
              <a:t> </a:t>
            </a:r>
          </a:p>
        </p:txBody>
      </p:sp>
      <p:sp>
        <p:nvSpPr>
          <p:cNvPr id="15378" name="Rectangle 24"/>
          <p:cNvSpPr>
            <a:spLocks noChangeArrowheads="1"/>
          </p:cNvSpPr>
          <p:nvPr/>
        </p:nvSpPr>
        <p:spPr bwMode="auto">
          <a:xfrm>
            <a:off x="549275" y="3521075"/>
            <a:ext cx="2301875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79" name="Rectangle 25"/>
          <p:cNvSpPr>
            <a:spLocks noChangeArrowheads="1"/>
          </p:cNvSpPr>
          <p:nvPr/>
        </p:nvSpPr>
        <p:spPr bwMode="auto">
          <a:xfrm>
            <a:off x="2860675" y="3521075"/>
            <a:ext cx="19050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80" name="Rectangle 26"/>
          <p:cNvSpPr>
            <a:spLocks noChangeArrowheads="1"/>
          </p:cNvSpPr>
          <p:nvPr/>
        </p:nvSpPr>
        <p:spPr bwMode="auto">
          <a:xfrm>
            <a:off x="2889250" y="3521075"/>
            <a:ext cx="2000250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81" name="Rectangle 27"/>
          <p:cNvSpPr>
            <a:spLocks noChangeArrowheads="1"/>
          </p:cNvSpPr>
          <p:nvPr/>
        </p:nvSpPr>
        <p:spPr bwMode="auto">
          <a:xfrm>
            <a:off x="4897438" y="3521075"/>
            <a:ext cx="19050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82" name="Rectangle 28"/>
          <p:cNvSpPr>
            <a:spLocks noChangeArrowheads="1"/>
          </p:cNvSpPr>
          <p:nvPr/>
        </p:nvSpPr>
        <p:spPr bwMode="auto">
          <a:xfrm>
            <a:off x="4926013" y="3521075"/>
            <a:ext cx="1792287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83" name="Rectangle 29"/>
          <p:cNvSpPr>
            <a:spLocks noChangeArrowheads="1"/>
          </p:cNvSpPr>
          <p:nvPr/>
        </p:nvSpPr>
        <p:spPr bwMode="auto">
          <a:xfrm>
            <a:off x="6727825" y="3521075"/>
            <a:ext cx="19050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84" name="Rectangle 30"/>
          <p:cNvSpPr>
            <a:spLocks noChangeArrowheads="1"/>
          </p:cNvSpPr>
          <p:nvPr/>
        </p:nvSpPr>
        <p:spPr bwMode="auto">
          <a:xfrm>
            <a:off x="6756400" y="3521075"/>
            <a:ext cx="1836738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85" name="Rectangle 31"/>
          <p:cNvSpPr>
            <a:spLocks noChangeArrowheads="1"/>
          </p:cNvSpPr>
          <p:nvPr/>
        </p:nvSpPr>
        <p:spPr bwMode="auto">
          <a:xfrm>
            <a:off x="2860675" y="3549650"/>
            <a:ext cx="19050" cy="7937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86" name="Rectangle 32"/>
          <p:cNvSpPr>
            <a:spLocks noChangeArrowheads="1"/>
          </p:cNvSpPr>
          <p:nvPr/>
        </p:nvSpPr>
        <p:spPr bwMode="auto">
          <a:xfrm>
            <a:off x="4897438" y="3549650"/>
            <a:ext cx="19050" cy="7937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87" name="Rectangle 33"/>
          <p:cNvSpPr>
            <a:spLocks noChangeArrowheads="1"/>
          </p:cNvSpPr>
          <p:nvPr/>
        </p:nvSpPr>
        <p:spPr bwMode="auto">
          <a:xfrm>
            <a:off x="6727825" y="3549650"/>
            <a:ext cx="19050" cy="7937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88" name="Rectangle 36"/>
          <p:cNvSpPr>
            <a:spLocks noChangeArrowheads="1"/>
          </p:cNvSpPr>
          <p:nvPr/>
        </p:nvSpPr>
        <p:spPr bwMode="auto">
          <a:xfrm>
            <a:off x="549275" y="4352925"/>
            <a:ext cx="2301875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89" name="Rectangle 37"/>
          <p:cNvSpPr>
            <a:spLocks noChangeArrowheads="1"/>
          </p:cNvSpPr>
          <p:nvPr/>
        </p:nvSpPr>
        <p:spPr bwMode="auto">
          <a:xfrm>
            <a:off x="549275" y="4381500"/>
            <a:ext cx="2301875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90" name="Rectangle 38"/>
          <p:cNvSpPr>
            <a:spLocks noChangeArrowheads="1"/>
          </p:cNvSpPr>
          <p:nvPr/>
        </p:nvSpPr>
        <p:spPr bwMode="auto">
          <a:xfrm>
            <a:off x="2860675" y="4352925"/>
            <a:ext cx="47625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91" name="Rectangle 39"/>
          <p:cNvSpPr>
            <a:spLocks noChangeArrowheads="1"/>
          </p:cNvSpPr>
          <p:nvPr/>
        </p:nvSpPr>
        <p:spPr bwMode="auto">
          <a:xfrm>
            <a:off x="2860675" y="4381500"/>
            <a:ext cx="47625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92" name="Rectangle 40"/>
          <p:cNvSpPr>
            <a:spLocks noChangeArrowheads="1"/>
          </p:cNvSpPr>
          <p:nvPr/>
        </p:nvSpPr>
        <p:spPr bwMode="auto">
          <a:xfrm>
            <a:off x="2916238" y="4352925"/>
            <a:ext cx="1971675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93" name="Rectangle 41"/>
          <p:cNvSpPr>
            <a:spLocks noChangeArrowheads="1"/>
          </p:cNvSpPr>
          <p:nvPr/>
        </p:nvSpPr>
        <p:spPr bwMode="auto">
          <a:xfrm>
            <a:off x="2916238" y="4381500"/>
            <a:ext cx="1971675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94" name="Rectangle 42"/>
          <p:cNvSpPr>
            <a:spLocks noChangeArrowheads="1"/>
          </p:cNvSpPr>
          <p:nvPr/>
        </p:nvSpPr>
        <p:spPr bwMode="auto">
          <a:xfrm>
            <a:off x="4897438" y="4352925"/>
            <a:ext cx="47625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95" name="Rectangle 43"/>
          <p:cNvSpPr>
            <a:spLocks noChangeArrowheads="1"/>
          </p:cNvSpPr>
          <p:nvPr/>
        </p:nvSpPr>
        <p:spPr bwMode="auto">
          <a:xfrm>
            <a:off x="4897438" y="4381500"/>
            <a:ext cx="47625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96" name="Rectangle 44"/>
          <p:cNvSpPr>
            <a:spLocks noChangeArrowheads="1"/>
          </p:cNvSpPr>
          <p:nvPr/>
        </p:nvSpPr>
        <p:spPr bwMode="auto">
          <a:xfrm>
            <a:off x="4954588" y="4352925"/>
            <a:ext cx="1763712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97" name="Rectangle 45"/>
          <p:cNvSpPr>
            <a:spLocks noChangeArrowheads="1"/>
          </p:cNvSpPr>
          <p:nvPr/>
        </p:nvSpPr>
        <p:spPr bwMode="auto">
          <a:xfrm>
            <a:off x="4954588" y="4381500"/>
            <a:ext cx="1763712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98" name="Rectangle 46"/>
          <p:cNvSpPr>
            <a:spLocks noChangeArrowheads="1"/>
          </p:cNvSpPr>
          <p:nvPr/>
        </p:nvSpPr>
        <p:spPr bwMode="auto">
          <a:xfrm>
            <a:off x="6727825" y="4352925"/>
            <a:ext cx="47625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99" name="Rectangle 47"/>
          <p:cNvSpPr>
            <a:spLocks noChangeArrowheads="1"/>
          </p:cNvSpPr>
          <p:nvPr/>
        </p:nvSpPr>
        <p:spPr bwMode="auto">
          <a:xfrm>
            <a:off x="6727825" y="4381500"/>
            <a:ext cx="47625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00" name="Rectangle 48"/>
          <p:cNvSpPr>
            <a:spLocks noChangeArrowheads="1"/>
          </p:cNvSpPr>
          <p:nvPr/>
        </p:nvSpPr>
        <p:spPr bwMode="auto">
          <a:xfrm>
            <a:off x="6784975" y="4352925"/>
            <a:ext cx="1808163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01" name="Rectangle 49"/>
          <p:cNvSpPr>
            <a:spLocks noChangeArrowheads="1"/>
          </p:cNvSpPr>
          <p:nvPr/>
        </p:nvSpPr>
        <p:spPr bwMode="auto">
          <a:xfrm>
            <a:off x="6784975" y="4381500"/>
            <a:ext cx="1808163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02" name="Rectangle 50"/>
          <p:cNvSpPr>
            <a:spLocks noChangeArrowheads="1"/>
          </p:cNvSpPr>
          <p:nvPr/>
        </p:nvSpPr>
        <p:spPr bwMode="auto">
          <a:xfrm>
            <a:off x="2860675" y="4410075"/>
            <a:ext cx="19050" cy="549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03" name="Rectangle 51"/>
          <p:cNvSpPr>
            <a:spLocks noChangeArrowheads="1"/>
          </p:cNvSpPr>
          <p:nvPr/>
        </p:nvSpPr>
        <p:spPr bwMode="auto">
          <a:xfrm>
            <a:off x="4897438" y="4410075"/>
            <a:ext cx="19050" cy="549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04" name="Rectangle 52"/>
          <p:cNvSpPr>
            <a:spLocks noChangeArrowheads="1"/>
          </p:cNvSpPr>
          <p:nvPr/>
        </p:nvSpPr>
        <p:spPr bwMode="auto">
          <a:xfrm>
            <a:off x="6727825" y="4410075"/>
            <a:ext cx="19050" cy="549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05" name="Rectangle 55"/>
          <p:cNvSpPr>
            <a:spLocks noChangeArrowheads="1"/>
          </p:cNvSpPr>
          <p:nvPr/>
        </p:nvSpPr>
        <p:spPr bwMode="auto">
          <a:xfrm>
            <a:off x="2860675" y="4968875"/>
            <a:ext cx="19050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06" name="Rectangle 56"/>
          <p:cNvSpPr>
            <a:spLocks noChangeArrowheads="1"/>
          </p:cNvSpPr>
          <p:nvPr/>
        </p:nvSpPr>
        <p:spPr bwMode="auto">
          <a:xfrm>
            <a:off x="2889250" y="4968875"/>
            <a:ext cx="2000250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07" name="Rectangle 57"/>
          <p:cNvSpPr>
            <a:spLocks noChangeArrowheads="1"/>
          </p:cNvSpPr>
          <p:nvPr/>
        </p:nvSpPr>
        <p:spPr bwMode="auto">
          <a:xfrm>
            <a:off x="4897438" y="4968875"/>
            <a:ext cx="19050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08" name="Rectangle 58"/>
          <p:cNvSpPr>
            <a:spLocks noChangeArrowheads="1"/>
          </p:cNvSpPr>
          <p:nvPr/>
        </p:nvSpPr>
        <p:spPr bwMode="auto">
          <a:xfrm>
            <a:off x="4926013" y="4968875"/>
            <a:ext cx="1792287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09" name="Rectangle 59"/>
          <p:cNvSpPr>
            <a:spLocks noChangeArrowheads="1"/>
          </p:cNvSpPr>
          <p:nvPr/>
        </p:nvSpPr>
        <p:spPr bwMode="auto">
          <a:xfrm>
            <a:off x="6727825" y="4968875"/>
            <a:ext cx="19050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10" name="Rectangle 60"/>
          <p:cNvSpPr>
            <a:spLocks noChangeArrowheads="1"/>
          </p:cNvSpPr>
          <p:nvPr/>
        </p:nvSpPr>
        <p:spPr bwMode="auto">
          <a:xfrm>
            <a:off x="6756400" y="4968875"/>
            <a:ext cx="1836738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11" name="Rectangle 61"/>
          <p:cNvSpPr>
            <a:spLocks noChangeArrowheads="1"/>
          </p:cNvSpPr>
          <p:nvPr/>
        </p:nvSpPr>
        <p:spPr bwMode="auto">
          <a:xfrm>
            <a:off x="2860675" y="4995863"/>
            <a:ext cx="19050" cy="549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12" name="Rectangle 62"/>
          <p:cNvSpPr>
            <a:spLocks noChangeArrowheads="1"/>
          </p:cNvSpPr>
          <p:nvPr/>
        </p:nvSpPr>
        <p:spPr bwMode="auto">
          <a:xfrm>
            <a:off x="4897438" y="4995863"/>
            <a:ext cx="19050" cy="549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13" name="Rectangle 63"/>
          <p:cNvSpPr>
            <a:spLocks noChangeArrowheads="1"/>
          </p:cNvSpPr>
          <p:nvPr/>
        </p:nvSpPr>
        <p:spPr bwMode="auto">
          <a:xfrm>
            <a:off x="6727825" y="4995863"/>
            <a:ext cx="19050" cy="549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14" name="Rectangle 67"/>
          <p:cNvSpPr>
            <a:spLocks noChangeArrowheads="1"/>
          </p:cNvSpPr>
          <p:nvPr/>
        </p:nvSpPr>
        <p:spPr bwMode="auto">
          <a:xfrm>
            <a:off x="2860675" y="5554663"/>
            <a:ext cx="19050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15" name="Rectangle 68"/>
          <p:cNvSpPr>
            <a:spLocks noChangeArrowheads="1"/>
          </p:cNvSpPr>
          <p:nvPr/>
        </p:nvSpPr>
        <p:spPr bwMode="auto">
          <a:xfrm>
            <a:off x="2889250" y="5554663"/>
            <a:ext cx="2000250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16" name="Rectangle 69"/>
          <p:cNvSpPr>
            <a:spLocks noChangeArrowheads="1"/>
          </p:cNvSpPr>
          <p:nvPr/>
        </p:nvSpPr>
        <p:spPr bwMode="auto">
          <a:xfrm>
            <a:off x="4897438" y="5554663"/>
            <a:ext cx="19050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17" name="Rectangle 70"/>
          <p:cNvSpPr>
            <a:spLocks noChangeArrowheads="1"/>
          </p:cNvSpPr>
          <p:nvPr/>
        </p:nvSpPr>
        <p:spPr bwMode="auto">
          <a:xfrm>
            <a:off x="4926013" y="5554663"/>
            <a:ext cx="1792287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18" name="Rectangle 71"/>
          <p:cNvSpPr>
            <a:spLocks noChangeArrowheads="1"/>
          </p:cNvSpPr>
          <p:nvPr/>
        </p:nvSpPr>
        <p:spPr bwMode="auto">
          <a:xfrm>
            <a:off x="6727825" y="5554663"/>
            <a:ext cx="19050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19" name="Rectangle 72"/>
          <p:cNvSpPr>
            <a:spLocks noChangeArrowheads="1"/>
          </p:cNvSpPr>
          <p:nvPr/>
        </p:nvSpPr>
        <p:spPr bwMode="auto">
          <a:xfrm>
            <a:off x="6756400" y="5554663"/>
            <a:ext cx="1836738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20" name="Rectangle 73"/>
          <p:cNvSpPr>
            <a:spLocks noChangeArrowheads="1"/>
          </p:cNvSpPr>
          <p:nvPr/>
        </p:nvSpPr>
        <p:spPr bwMode="auto">
          <a:xfrm>
            <a:off x="2860675" y="5583238"/>
            <a:ext cx="19050" cy="549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21" name="Rectangle 74"/>
          <p:cNvSpPr>
            <a:spLocks noChangeArrowheads="1"/>
          </p:cNvSpPr>
          <p:nvPr/>
        </p:nvSpPr>
        <p:spPr bwMode="auto">
          <a:xfrm>
            <a:off x="4897438" y="5583238"/>
            <a:ext cx="19050" cy="549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422" name="Rectangle 75"/>
          <p:cNvSpPr>
            <a:spLocks noChangeArrowheads="1"/>
          </p:cNvSpPr>
          <p:nvPr/>
        </p:nvSpPr>
        <p:spPr bwMode="auto">
          <a:xfrm>
            <a:off x="6727825" y="5583238"/>
            <a:ext cx="19050" cy="549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15423" name="Group 78"/>
          <p:cNvGrpSpPr>
            <a:grpSpLocks/>
          </p:cNvGrpSpPr>
          <p:nvPr/>
        </p:nvGrpSpPr>
        <p:grpSpPr bwMode="auto">
          <a:xfrm>
            <a:off x="2889250" y="1949450"/>
            <a:ext cx="5703888" cy="485775"/>
            <a:chOff x="1820" y="1228"/>
            <a:chExt cx="3593" cy="306"/>
          </a:xfrm>
        </p:grpSpPr>
        <p:sp>
          <p:nvSpPr>
            <p:cNvPr id="15467" name="Rectangle 79"/>
            <p:cNvSpPr>
              <a:spLocks noChangeArrowheads="1"/>
            </p:cNvSpPr>
            <p:nvPr/>
          </p:nvSpPr>
          <p:spPr bwMode="auto">
            <a:xfrm>
              <a:off x="1820" y="1228"/>
              <a:ext cx="3593" cy="304"/>
            </a:xfrm>
            <a:prstGeom prst="rect">
              <a:avLst/>
            </a:prstGeom>
            <a:solidFill>
              <a:srgbClr val="DC00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468" name="Rectangle 80"/>
            <p:cNvSpPr>
              <a:spLocks noChangeArrowheads="1"/>
            </p:cNvSpPr>
            <p:nvPr/>
          </p:nvSpPr>
          <p:spPr bwMode="auto">
            <a:xfrm>
              <a:off x="2016" y="1248"/>
              <a:ext cx="3292" cy="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fr-CA" sz="2400" b="1">
                  <a:solidFill>
                    <a:srgbClr val="FFFFFF"/>
                  </a:solidFill>
                  <a:latin typeface="Arial" charset="0"/>
                </a:rPr>
                <a:t>Facteur (Méthode d’enseignement)</a:t>
              </a:r>
            </a:p>
          </p:txBody>
        </p:sp>
      </p:grpSp>
      <p:grpSp>
        <p:nvGrpSpPr>
          <p:cNvPr id="3" name="Group 81"/>
          <p:cNvGrpSpPr>
            <a:grpSpLocks/>
          </p:cNvGrpSpPr>
          <p:nvPr/>
        </p:nvGrpSpPr>
        <p:grpSpPr bwMode="auto">
          <a:xfrm>
            <a:off x="549275" y="2441575"/>
            <a:ext cx="8043863" cy="1098550"/>
            <a:chOff x="346" y="1538"/>
            <a:chExt cx="5067" cy="692"/>
          </a:xfrm>
        </p:grpSpPr>
        <p:graphicFrame>
          <p:nvGraphicFramePr>
            <p:cNvPr id="15441" name="Object 82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2213" y="1811"/>
            <a:ext cx="311" cy="3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580" name="ClipArt" r:id="rId4" imgW="2067057" imgH="2552700" progId="MS_ClipArt_Gallery.2">
                    <p:embed/>
                  </p:oleObj>
                </mc:Choice>
                <mc:Fallback>
                  <p:oleObj name="ClipArt" r:id="rId4" imgW="2067057" imgH="2552700" progId="MS_ClipArt_Gallery.2">
                    <p:embed/>
                    <p:pic>
                      <p:nvPicPr>
                        <p:cNvPr id="0" name="Object 8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13" y="1811"/>
                          <a:ext cx="311" cy="38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442" name="Object 83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344" y="1806"/>
            <a:ext cx="443" cy="3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581" name="ClipArt" r:id="rId6" imgW="4019578" imgH="3514657" progId="MS_ClipArt_Gallery.2">
                    <p:embed/>
                  </p:oleObj>
                </mc:Choice>
                <mc:Fallback>
                  <p:oleObj name="ClipArt" r:id="rId6" imgW="4019578" imgH="3514657" progId="MS_ClipArt_Gallery.2">
                    <p:embed/>
                    <p:pic>
                      <p:nvPicPr>
                        <p:cNvPr id="0" name="Object 8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44" y="1806"/>
                          <a:ext cx="443" cy="38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443" name="Object 84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4536" y="1802"/>
            <a:ext cx="507" cy="3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582" name="ClipArt" r:id="rId8" imgW="6048277" imgH="4686300" progId="MS_ClipArt_Gallery.2">
                    <p:embed/>
                  </p:oleObj>
                </mc:Choice>
                <mc:Fallback>
                  <p:oleObj name="ClipArt" r:id="rId8" imgW="6048277" imgH="4686300" progId="MS_ClipArt_Gallery.2">
                    <p:embed/>
                    <p:pic>
                      <p:nvPicPr>
                        <p:cNvPr id="0" name="Object 8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36" y="1802"/>
                          <a:ext cx="507" cy="39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444" name="Rectangle 85"/>
            <p:cNvSpPr>
              <a:spLocks noChangeArrowheads="1"/>
            </p:cNvSpPr>
            <p:nvPr/>
          </p:nvSpPr>
          <p:spPr bwMode="auto">
            <a:xfrm>
              <a:off x="346" y="1538"/>
              <a:ext cx="1450" cy="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445" name="Rectangle 86"/>
            <p:cNvSpPr>
              <a:spLocks noChangeArrowheads="1"/>
            </p:cNvSpPr>
            <p:nvPr/>
          </p:nvSpPr>
          <p:spPr bwMode="auto">
            <a:xfrm>
              <a:off x="1802" y="1538"/>
              <a:ext cx="12" cy="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446" name="Rectangle 87"/>
            <p:cNvSpPr>
              <a:spLocks noChangeArrowheads="1"/>
            </p:cNvSpPr>
            <p:nvPr/>
          </p:nvSpPr>
          <p:spPr bwMode="auto">
            <a:xfrm>
              <a:off x="1820" y="1538"/>
              <a:ext cx="1260" cy="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447" name="Rectangle 88"/>
            <p:cNvSpPr>
              <a:spLocks noChangeArrowheads="1"/>
            </p:cNvSpPr>
            <p:nvPr/>
          </p:nvSpPr>
          <p:spPr bwMode="auto">
            <a:xfrm>
              <a:off x="3085" y="1538"/>
              <a:ext cx="12" cy="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448" name="Rectangle 89"/>
            <p:cNvSpPr>
              <a:spLocks noChangeArrowheads="1"/>
            </p:cNvSpPr>
            <p:nvPr/>
          </p:nvSpPr>
          <p:spPr bwMode="auto">
            <a:xfrm>
              <a:off x="3103" y="1538"/>
              <a:ext cx="1129" cy="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449" name="Rectangle 90"/>
            <p:cNvSpPr>
              <a:spLocks noChangeArrowheads="1"/>
            </p:cNvSpPr>
            <p:nvPr/>
          </p:nvSpPr>
          <p:spPr bwMode="auto">
            <a:xfrm>
              <a:off x="4238" y="1538"/>
              <a:ext cx="12" cy="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450" name="Rectangle 91"/>
            <p:cNvSpPr>
              <a:spLocks noChangeArrowheads="1"/>
            </p:cNvSpPr>
            <p:nvPr/>
          </p:nvSpPr>
          <p:spPr bwMode="auto">
            <a:xfrm>
              <a:off x="4256" y="1538"/>
              <a:ext cx="1157" cy="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451" name="Rectangle 92"/>
            <p:cNvSpPr>
              <a:spLocks noChangeArrowheads="1"/>
            </p:cNvSpPr>
            <p:nvPr/>
          </p:nvSpPr>
          <p:spPr bwMode="auto">
            <a:xfrm>
              <a:off x="1802" y="1556"/>
              <a:ext cx="12" cy="65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452" name="Rectangle 93"/>
            <p:cNvSpPr>
              <a:spLocks noChangeArrowheads="1"/>
            </p:cNvSpPr>
            <p:nvPr/>
          </p:nvSpPr>
          <p:spPr bwMode="auto">
            <a:xfrm>
              <a:off x="3085" y="1556"/>
              <a:ext cx="12" cy="65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453" name="Rectangle 94"/>
            <p:cNvSpPr>
              <a:spLocks noChangeArrowheads="1"/>
            </p:cNvSpPr>
            <p:nvPr/>
          </p:nvSpPr>
          <p:spPr bwMode="auto">
            <a:xfrm>
              <a:off x="4238" y="1556"/>
              <a:ext cx="12" cy="65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454" name="Rectangle 95"/>
            <p:cNvSpPr>
              <a:spLocks noChangeArrowheads="1"/>
            </p:cNvSpPr>
            <p:nvPr/>
          </p:nvSpPr>
          <p:spPr bwMode="auto">
            <a:xfrm>
              <a:off x="432" y="1584"/>
              <a:ext cx="1344" cy="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fr-CA" sz="2000" b="1">
                  <a:solidFill>
                    <a:srgbClr val="FFFFFF"/>
                  </a:solidFill>
                  <a:latin typeface="Arial" charset="0"/>
                </a:rPr>
                <a:t>Niveaux du</a:t>
              </a:r>
            </a:p>
            <a:p>
              <a:r>
                <a:rPr lang="fr-CA" sz="2000" b="1">
                  <a:solidFill>
                    <a:srgbClr val="FFFFFF"/>
                  </a:solidFill>
                  <a:latin typeface="Arial" charset="0"/>
                </a:rPr>
                <a:t>Facteur</a:t>
              </a:r>
            </a:p>
            <a:p>
              <a:r>
                <a:rPr lang="fr-CA" sz="2000" b="1">
                  <a:solidFill>
                    <a:srgbClr val="FFFFFF"/>
                  </a:solidFill>
                  <a:latin typeface="Arial" charset="0"/>
                </a:rPr>
                <a:t>(Traitements)</a:t>
              </a:r>
            </a:p>
          </p:txBody>
        </p:sp>
        <p:sp>
          <p:nvSpPr>
            <p:cNvPr id="15455" name="Rectangle 96"/>
            <p:cNvSpPr>
              <a:spLocks noChangeArrowheads="1"/>
            </p:cNvSpPr>
            <p:nvPr/>
          </p:nvSpPr>
          <p:spPr bwMode="auto">
            <a:xfrm>
              <a:off x="2028" y="1539"/>
              <a:ext cx="948" cy="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fr-CA" sz="2400" b="1">
                  <a:solidFill>
                    <a:srgbClr val="FFFFFF"/>
                  </a:solidFill>
                  <a:latin typeface="Arial" charset="0"/>
                </a:rPr>
                <a:t>Niveau 1</a:t>
              </a:r>
            </a:p>
          </p:txBody>
        </p:sp>
        <p:sp>
          <p:nvSpPr>
            <p:cNvPr id="15456" name="Rectangle 97"/>
            <p:cNvSpPr>
              <a:spLocks noChangeArrowheads="1"/>
            </p:cNvSpPr>
            <p:nvPr/>
          </p:nvSpPr>
          <p:spPr bwMode="auto">
            <a:xfrm>
              <a:off x="2395" y="2026"/>
              <a:ext cx="116" cy="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457" name="Rectangle 98"/>
            <p:cNvSpPr>
              <a:spLocks noChangeArrowheads="1"/>
            </p:cNvSpPr>
            <p:nvPr/>
          </p:nvSpPr>
          <p:spPr bwMode="auto">
            <a:xfrm>
              <a:off x="3246" y="1539"/>
              <a:ext cx="904" cy="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fr-CA" sz="2400" b="1">
                  <a:solidFill>
                    <a:srgbClr val="FFFFFF"/>
                  </a:solidFill>
                  <a:latin typeface="Arial" charset="0"/>
                </a:rPr>
                <a:t>Niveau 2</a:t>
              </a:r>
            </a:p>
          </p:txBody>
        </p:sp>
        <p:sp>
          <p:nvSpPr>
            <p:cNvPr id="15458" name="Rectangle 99"/>
            <p:cNvSpPr>
              <a:spLocks noChangeArrowheads="1"/>
            </p:cNvSpPr>
            <p:nvPr/>
          </p:nvSpPr>
          <p:spPr bwMode="auto">
            <a:xfrm>
              <a:off x="4409" y="1539"/>
              <a:ext cx="772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fr-CA" sz="2000" b="1">
                  <a:solidFill>
                    <a:srgbClr val="FFFFFF"/>
                  </a:solidFill>
                  <a:latin typeface="Arial" charset="0"/>
                </a:rPr>
                <a:t>Niveau 3</a:t>
              </a:r>
            </a:p>
          </p:txBody>
        </p:sp>
        <p:sp>
          <p:nvSpPr>
            <p:cNvPr id="15459" name="Rectangle 100"/>
            <p:cNvSpPr>
              <a:spLocks noChangeArrowheads="1"/>
            </p:cNvSpPr>
            <p:nvPr/>
          </p:nvSpPr>
          <p:spPr bwMode="auto">
            <a:xfrm>
              <a:off x="5142" y="1732"/>
              <a:ext cx="116" cy="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460" name="Rectangle 101"/>
            <p:cNvSpPr>
              <a:spLocks noChangeArrowheads="1"/>
            </p:cNvSpPr>
            <p:nvPr/>
          </p:nvSpPr>
          <p:spPr bwMode="auto">
            <a:xfrm>
              <a:off x="346" y="2218"/>
              <a:ext cx="1450" cy="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461" name="Rectangle 102"/>
            <p:cNvSpPr>
              <a:spLocks noChangeArrowheads="1"/>
            </p:cNvSpPr>
            <p:nvPr/>
          </p:nvSpPr>
          <p:spPr bwMode="auto">
            <a:xfrm>
              <a:off x="1802" y="2218"/>
              <a:ext cx="12" cy="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462" name="Rectangle 103"/>
            <p:cNvSpPr>
              <a:spLocks noChangeArrowheads="1"/>
            </p:cNvSpPr>
            <p:nvPr/>
          </p:nvSpPr>
          <p:spPr bwMode="auto">
            <a:xfrm>
              <a:off x="1820" y="2218"/>
              <a:ext cx="1260" cy="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463" name="Rectangle 104"/>
            <p:cNvSpPr>
              <a:spLocks noChangeArrowheads="1"/>
            </p:cNvSpPr>
            <p:nvPr/>
          </p:nvSpPr>
          <p:spPr bwMode="auto">
            <a:xfrm>
              <a:off x="3085" y="2218"/>
              <a:ext cx="12" cy="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464" name="Rectangle 105"/>
            <p:cNvSpPr>
              <a:spLocks noChangeArrowheads="1"/>
            </p:cNvSpPr>
            <p:nvPr/>
          </p:nvSpPr>
          <p:spPr bwMode="auto">
            <a:xfrm>
              <a:off x="3103" y="2218"/>
              <a:ext cx="1129" cy="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465" name="Rectangle 106"/>
            <p:cNvSpPr>
              <a:spLocks noChangeArrowheads="1"/>
            </p:cNvSpPr>
            <p:nvPr/>
          </p:nvSpPr>
          <p:spPr bwMode="auto">
            <a:xfrm>
              <a:off x="4238" y="2218"/>
              <a:ext cx="12" cy="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466" name="Rectangle 107"/>
            <p:cNvSpPr>
              <a:spLocks noChangeArrowheads="1"/>
            </p:cNvSpPr>
            <p:nvPr/>
          </p:nvSpPr>
          <p:spPr bwMode="auto">
            <a:xfrm>
              <a:off x="4256" y="2218"/>
              <a:ext cx="1157" cy="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4" name="Group 108"/>
          <p:cNvGrpSpPr>
            <a:grpSpLocks/>
          </p:cNvGrpSpPr>
          <p:nvPr/>
        </p:nvGrpSpPr>
        <p:grpSpPr bwMode="auto">
          <a:xfrm>
            <a:off x="609600" y="3505200"/>
            <a:ext cx="7999413" cy="804863"/>
            <a:chOff x="384" y="2208"/>
            <a:chExt cx="5039" cy="507"/>
          </a:xfrm>
        </p:grpSpPr>
        <p:sp>
          <p:nvSpPr>
            <p:cNvPr id="30829" name="Rectangle 109"/>
            <p:cNvSpPr>
              <a:spLocks noChangeArrowheads="1"/>
            </p:cNvSpPr>
            <p:nvPr/>
          </p:nvSpPr>
          <p:spPr bwMode="auto">
            <a:xfrm>
              <a:off x="1777" y="2313"/>
              <a:ext cx="1294" cy="40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>
                <a:lnSpc>
                  <a:spcPct val="90000"/>
                </a:lnSpc>
                <a:defRPr/>
              </a:pPr>
              <a:r>
                <a:rPr lang="fr-CA" sz="4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Wingdings" pitchFamily="2" charset="2"/>
                </a:rPr>
                <a:t>K</a:t>
              </a:r>
              <a:r>
                <a:rPr lang="fr-CA" sz="1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Wingdings" pitchFamily="2" charset="2"/>
                </a:rPr>
                <a:t> </a:t>
              </a:r>
              <a:r>
                <a:rPr lang="fr-CA" sz="4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Wingdings" pitchFamily="2" charset="2"/>
                </a:rPr>
                <a:t>K</a:t>
              </a:r>
              <a:r>
                <a:rPr lang="fr-CA" sz="1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Wingdings" pitchFamily="2" charset="2"/>
                </a:rPr>
                <a:t> </a:t>
              </a:r>
              <a:r>
                <a:rPr lang="fr-CA" sz="4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Wingdings" pitchFamily="2" charset="2"/>
                </a:rPr>
                <a:t>K</a:t>
              </a:r>
            </a:p>
          </p:txBody>
        </p:sp>
        <p:sp>
          <p:nvSpPr>
            <p:cNvPr id="30830" name="Rectangle 110"/>
            <p:cNvSpPr>
              <a:spLocks noChangeArrowheads="1"/>
            </p:cNvSpPr>
            <p:nvPr/>
          </p:nvSpPr>
          <p:spPr bwMode="auto">
            <a:xfrm>
              <a:off x="3031" y="2313"/>
              <a:ext cx="1144" cy="40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>
                <a:lnSpc>
                  <a:spcPct val="90000"/>
                </a:lnSpc>
                <a:defRPr/>
              </a:pPr>
              <a:r>
                <a:rPr lang="fr-CA" sz="4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Wingdings" pitchFamily="2" charset="2"/>
                </a:rPr>
                <a:t>K</a:t>
              </a:r>
              <a:r>
                <a:rPr lang="fr-CA" sz="1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Wingdings" pitchFamily="2" charset="2"/>
                </a:rPr>
                <a:t> </a:t>
              </a:r>
              <a:r>
                <a:rPr lang="fr-CA" sz="4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Wingdings" pitchFamily="2" charset="2"/>
                </a:rPr>
                <a:t>K</a:t>
              </a:r>
              <a:r>
                <a:rPr lang="fr-CA" sz="1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Wingdings" pitchFamily="2" charset="2"/>
                </a:rPr>
                <a:t> </a:t>
              </a:r>
              <a:r>
                <a:rPr lang="fr-CA" sz="4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Wingdings" pitchFamily="2" charset="2"/>
                </a:rPr>
                <a:t>K</a:t>
              </a:r>
            </a:p>
          </p:txBody>
        </p:sp>
        <p:sp>
          <p:nvSpPr>
            <p:cNvPr id="30831" name="Rectangle 111"/>
            <p:cNvSpPr>
              <a:spLocks noChangeArrowheads="1"/>
            </p:cNvSpPr>
            <p:nvPr/>
          </p:nvSpPr>
          <p:spPr bwMode="auto">
            <a:xfrm>
              <a:off x="4129" y="2313"/>
              <a:ext cx="1294" cy="40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>
                <a:lnSpc>
                  <a:spcPct val="90000"/>
                </a:lnSpc>
                <a:defRPr/>
              </a:pPr>
              <a:r>
                <a:rPr lang="fr-CA" sz="4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Wingdings" pitchFamily="2" charset="2"/>
                </a:rPr>
                <a:t>K</a:t>
              </a:r>
              <a:r>
                <a:rPr lang="fr-CA" sz="1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Wingdings" pitchFamily="2" charset="2"/>
                </a:rPr>
                <a:t> </a:t>
              </a:r>
              <a:r>
                <a:rPr lang="fr-CA" sz="4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Wingdings" pitchFamily="2" charset="2"/>
                </a:rPr>
                <a:t>K</a:t>
              </a:r>
              <a:r>
                <a:rPr lang="fr-CA" sz="1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Wingdings" pitchFamily="2" charset="2"/>
                </a:rPr>
                <a:t> </a:t>
              </a:r>
              <a:r>
                <a:rPr lang="fr-CA" sz="4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Wingdings" pitchFamily="2" charset="2"/>
                </a:rPr>
                <a:t>K</a:t>
              </a:r>
            </a:p>
          </p:txBody>
        </p:sp>
        <p:sp>
          <p:nvSpPr>
            <p:cNvPr id="15440" name="Rectangle 112"/>
            <p:cNvSpPr>
              <a:spLocks noChangeArrowheads="1"/>
            </p:cNvSpPr>
            <p:nvPr/>
          </p:nvSpPr>
          <p:spPr bwMode="auto">
            <a:xfrm>
              <a:off x="384" y="2208"/>
              <a:ext cx="1349" cy="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fr-CA" sz="2000" b="1">
                  <a:solidFill>
                    <a:srgbClr val="FFFFFF"/>
                  </a:solidFill>
                  <a:latin typeface="Arial" charset="0"/>
                </a:rPr>
                <a:t>Sujets (unités</a:t>
              </a:r>
            </a:p>
            <a:p>
              <a:r>
                <a:rPr lang="fr-CA" sz="2000" b="1">
                  <a:solidFill>
                    <a:srgbClr val="FFFFFF"/>
                  </a:solidFill>
                  <a:latin typeface="Arial" charset="0"/>
                </a:rPr>
                <a:t>Expérimentales)</a:t>
              </a:r>
            </a:p>
          </p:txBody>
        </p:sp>
      </p:grpSp>
      <p:grpSp>
        <p:nvGrpSpPr>
          <p:cNvPr id="5" name="Group 113"/>
          <p:cNvGrpSpPr>
            <a:grpSpLocks/>
          </p:cNvGrpSpPr>
          <p:nvPr/>
        </p:nvGrpSpPr>
        <p:grpSpPr bwMode="auto">
          <a:xfrm>
            <a:off x="838200" y="4495800"/>
            <a:ext cx="6757988" cy="1581150"/>
            <a:chOff x="528" y="2832"/>
            <a:chExt cx="4257" cy="996"/>
          </a:xfrm>
        </p:grpSpPr>
        <p:sp>
          <p:nvSpPr>
            <p:cNvPr id="15427" name="Rectangle 114"/>
            <p:cNvSpPr>
              <a:spLocks noChangeArrowheads="1"/>
            </p:cNvSpPr>
            <p:nvPr/>
          </p:nvSpPr>
          <p:spPr bwMode="auto">
            <a:xfrm>
              <a:off x="528" y="2881"/>
              <a:ext cx="1236" cy="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CA" sz="2700" b="1">
                  <a:latin typeface="Arial" charset="0"/>
                </a:rPr>
                <a:t>Variable</a:t>
              </a:r>
            </a:p>
            <a:p>
              <a:r>
                <a:rPr lang="fr-CA" sz="2700" b="1">
                  <a:latin typeface="Arial" charset="0"/>
                </a:rPr>
                <a:t>Dépendante</a:t>
              </a:r>
            </a:p>
            <a:p>
              <a:r>
                <a:rPr lang="fr-CA" sz="2700" b="1">
                  <a:latin typeface="Arial" charset="0"/>
                </a:rPr>
                <a:t>(Réponse)</a:t>
              </a:r>
              <a:endParaRPr lang="fr-CA" sz="2400">
                <a:latin typeface="Arial" charset="0"/>
              </a:endParaRPr>
            </a:p>
          </p:txBody>
        </p:sp>
        <p:sp>
          <p:nvSpPr>
            <p:cNvPr id="15428" name="Rectangle 115"/>
            <p:cNvSpPr>
              <a:spLocks noChangeArrowheads="1"/>
            </p:cNvSpPr>
            <p:nvPr/>
          </p:nvSpPr>
          <p:spPr bwMode="auto">
            <a:xfrm>
              <a:off x="2106" y="2832"/>
              <a:ext cx="300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CA" sz="2700" b="1">
                  <a:latin typeface="Arial" charset="0"/>
                </a:rPr>
                <a:t>21 </a:t>
              </a:r>
              <a:endParaRPr lang="fr-CA" sz="2400">
                <a:latin typeface="Arial" charset="0"/>
              </a:endParaRPr>
            </a:p>
          </p:txBody>
        </p:sp>
        <p:sp>
          <p:nvSpPr>
            <p:cNvPr id="15429" name="Rectangle 116"/>
            <p:cNvSpPr>
              <a:spLocks noChangeArrowheads="1"/>
            </p:cNvSpPr>
            <p:nvPr/>
          </p:nvSpPr>
          <p:spPr bwMode="auto">
            <a:xfrm>
              <a:off x="3323" y="2832"/>
              <a:ext cx="300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CA" sz="2700" b="1">
                  <a:latin typeface="Arial" charset="0"/>
                </a:rPr>
                <a:t>17 </a:t>
              </a:r>
              <a:endParaRPr lang="fr-CA" sz="2400">
                <a:latin typeface="Arial" charset="0"/>
              </a:endParaRPr>
            </a:p>
          </p:txBody>
        </p:sp>
        <p:sp>
          <p:nvSpPr>
            <p:cNvPr id="15430" name="Rectangle 117"/>
            <p:cNvSpPr>
              <a:spLocks noChangeArrowheads="1"/>
            </p:cNvSpPr>
            <p:nvPr/>
          </p:nvSpPr>
          <p:spPr bwMode="auto">
            <a:xfrm>
              <a:off x="4485" y="2832"/>
              <a:ext cx="300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CA" sz="2700" b="1">
                  <a:latin typeface="Arial" charset="0"/>
                </a:rPr>
                <a:t>31 </a:t>
              </a:r>
              <a:endParaRPr lang="fr-CA" sz="2400">
                <a:latin typeface="Arial" charset="0"/>
              </a:endParaRPr>
            </a:p>
          </p:txBody>
        </p:sp>
        <p:sp>
          <p:nvSpPr>
            <p:cNvPr id="15431" name="Rectangle 118"/>
            <p:cNvSpPr>
              <a:spLocks noChangeArrowheads="1"/>
            </p:cNvSpPr>
            <p:nvPr/>
          </p:nvSpPr>
          <p:spPr bwMode="auto">
            <a:xfrm>
              <a:off x="2106" y="3200"/>
              <a:ext cx="300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CA" sz="2700" b="1">
                  <a:latin typeface="Arial" charset="0"/>
                </a:rPr>
                <a:t>27 </a:t>
              </a:r>
              <a:endParaRPr lang="fr-CA" sz="2400">
                <a:latin typeface="Arial" charset="0"/>
              </a:endParaRPr>
            </a:p>
          </p:txBody>
        </p:sp>
        <p:sp>
          <p:nvSpPr>
            <p:cNvPr id="15432" name="Rectangle 119"/>
            <p:cNvSpPr>
              <a:spLocks noChangeArrowheads="1"/>
            </p:cNvSpPr>
            <p:nvPr/>
          </p:nvSpPr>
          <p:spPr bwMode="auto">
            <a:xfrm>
              <a:off x="3323" y="3200"/>
              <a:ext cx="300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CA" sz="2700" b="1">
                  <a:latin typeface="Arial" charset="0"/>
                </a:rPr>
                <a:t>25 </a:t>
              </a:r>
              <a:endParaRPr lang="fr-CA" sz="2400">
                <a:latin typeface="Arial" charset="0"/>
              </a:endParaRPr>
            </a:p>
          </p:txBody>
        </p:sp>
        <p:sp>
          <p:nvSpPr>
            <p:cNvPr id="15433" name="Rectangle 120"/>
            <p:cNvSpPr>
              <a:spLocks noChangeArrowheads="1"/>
            </p:cNvSpPr>
            <p:nvPr/>
          </p:nvSpPr>
          <p:spPr bwMode="auto">
            <a:xfrm>
              <a:off x="4485" y="3200"/>
              <a:ext cx="300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CA" sz="2700" b="1">
                  <a:latin typeface="Arial" charset="0"/>
                </a:rPr>
                <a:t>28 </a:t>
              </a:r>
              <a:endParaRPr lang="fr-CA" sz="2400">
                <a:latin typeface="Arial" charset="0"/>
              </a:endParaRPr>
            </a:p>
          </p:txBody>
        </p:sp>
        <p:sp>
          <p:nvSpPr>
            <p:cNvPr id="15434" name="Rectangle 121"/>
            <p:cNvSpPr>
              <a:spLocks noChangeArrowheads="1"/>
            </p:cNvSpPr>
            <p:nvPr/>
          </p:nvSpPr>
          <p:spPr bwMode="auto">
            <a:xfrm>
              <a:off x="2106" y="3569"/>
              <a:ext cx="300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CA" sz="2700" b="1">
                  <a:latin typeface="Arial" charset="0"/>
                </a:rPr>
                <a:t>29 </a:t>
              </a:r>
              <a:endParaRPr lang="fr-CA" sz="2400">
                <a:latin typeface="Arial" charset="0"/>
              </a:endParaRPr>
            </a:p>
          </p:txBody>
        </p:sp>
        <p:sp>
          <p:nvSpPr>
            <p:cNvPr id="15435" name="Rectangle 122"/>
            <p:cNvSpPr>
              <a:spLocks noChangeArrowheads="1"/>
            </p:cNvSpPr>
            <p:nvPr/>
          </p:nvSpPr>
          <p:spPr bwMode="auto">
            <a:xfrm>
              <a:off x="3323" y="3569"/>
              <a:ext cx="300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CA" sz="2700" b="1">
                  <a:latin typeface="Arial" charset="0"/>
                </a:rPr>
                <a:t>20 </a:t>
              </a:r>
              <a:endParaRPr lang="fr-CA" sz="2400">
                <a:latin typeface="Arial" charset="0"/>
              </a:endParaRPr>
            </a:p>
          </p:txBody>
        </p:sp>
        <p:sp>
          <p:nvSpPr>
            <p:cNvPr id="15436" name="Rectangle 123"/>
            <p:cNvSpPr>
              <a:spLocks noChangeArrowheads="1"/>
            </p:cNvSpPr>
            <p:nvPr/>
          </p:nvSpPr>
          <p:spPr bwMode="auto">
            <a:xfrm>
              <a:off x="4485" y="3569"/>
              <a:ext cx="300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CA" sz="2700" b="1">
                  <a:latin typeface="Arial" charset="0"/>
                </a:rPr>
                <a:t>22 </a:t>
              </a:r>
              <a:endParaRPr lang="fr-CA" sz="2400">
                <a:latin typeface="Arial" charset="0"/>
              </a:endParaRPr>
            </a:p>
          </p:txBody>
        </p:sp>
      </p:grp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9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Terminologie: la variance</a:t>
            </a: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3733800" y="1905000"/>
            <a:ext cx="4191000" cy="1219200"/>
            <a:chOff x="2352" y="1200"/>
            <a:chExt cx="2640" cy="768"/>
          </a:xfrm>
        </p:grpSpPr>
        <p:sp>
          <p:nvSpPr>
            <p:cNvPr id="16400" name="AutoShape 4"/>
            <p:cNvSpPr>
              <a:spLocks noChangeArrowheads="1"/>
            </p:cNvSpPr>
            <p:nvPr/>
          </p:nvSpPr>
          <p:spPr bwMode="auto">
            <a:xfrm>
              <a:off x="3456" y="1200"/>
              <a:ext cx="1536" cy="76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6401" name="Line 7"/>
            <p:cNvSpPr>
              <a:spLocks noChangeShapeType="1"/>
            </p:cNvSpPr>
            <p:nvPr/>
          </p:nvSpPr>
          <p:spPr bwMode="auto">
            <a:xfrm flipV="1">
              <a:off x="2352" y="1632"/>
              <a:ext cx="1056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6402" name="Text Box 9"/>
            <p:cNvSpPr txBox="1">
              <a:spLocks noChangeArrowheads="1"/>
            </p:cNvSpPr>
            <p:nvPr/>
          </p:nvSpPr>
          <p:spPr bwMode="auto">
            <a:xfrm>
              <a:off x="3456" y="1200"/>
              <a:ext cx="15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ahom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9pPr>
            </a:lstStyle>
            <a:p>
              <a:r>
                <a:rPr kumimoji="1" lang="en-US" altLang="en-US" sz="2400" u="sng">
                  <a:solidFill>
                    <a:schemeClr val="tx2"/>
                  </a:solidFill>
                  <a:latin typeface="Times" pitchFamily="18" charset="0"/>
                </a:rPr>
                <a:t>Somme des carrés</a:t>
              </a:r>
            </a:p>
          </p:txBody>
        </p:sp>
        <p:graphicFrame>
          <p:nvGraphicFramePr>
            <p:cNvPr id="16403" name="Object 13"/>
            <p:cNvGraphicFramePr>
              <a:graphicFrameLocks noChangeAspect="1"/>
            </p:cNvGraphicFramePr>
            <p:nvPr/>
          </p:nvGraphicFramePr>
          <p:xfrm>
            <a:off x="3456" y="1488"/>
            <a:ext cx="1536" cy="3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585" name="Equation" r:id="rId4" imgW="1193800" imgH="304800" progId="Equation.DSMT4">
                    <p:embed/>
                  </p:oleObj>
                </mc:Choice>
                <mc:Fallback>
                  <p:oleObj name="Equation" r:id="rId4" imgW="1193800" imgH="304800" progId="Equation.DSMT4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56" y="1488"/>
                          <a:ext cx="1536" cy="3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3200400" y="3505200"/>
            <a:ext cx="4648200" cy="1143000"/>
            <a:chOff x="2112" y="2352"/>
            <a:chExt cx="2928" cy="720"/>
          </a:xfrm>
        </p:grpSpPr>
        <p:sp>
          <p:nvSpPr>
            <p:cNvPr id="16395" name="Line 8"/>
            <p:cNvSpPr>
              <a:spLocks noChangeShapeType="1"/>
            </p:cNvSpPr>
            <p:nvPr/>
          </p:nvSpPr>
          <p:spPr bwMode="auto">
            <a:xfrm>
              <a:off x="2112" y="2352"/>
              <a:ext cx="144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16396" name="Group 18"/>
            <p:cNvGrpSpPr>
              <a:grpSpLocks/>
            </p:cNvGrpSpPr>
            <p:nvPr/>
          </p:nvGrpSpPr>
          <p:grpSpPr bwMode="auto">
            <a:xfrm>
              <a:off x="3600" y="2352"/>
              <a:ext cx="1440" cy="720"/>
              <a:chOff x="3600" y="2352"/>
              <a:chExt cx="1440" cy="720"/>
            </a:xfrm>
          </p:grpSpPr>
          <p:sp>
            <p:nvSpPr>
              <p:cNvPr id="16397" name="AutoShape 3"/>
              <p:cNvSpPr>
                <a:spLocks noChangeArrowheads="1"/>
              </p:cNvSpPr>
              <p:nvPr/>
            </p:nvSpPr>
            <p:spPr bwMode="auto">
              <a:xfrm>
                <a:off x="3600" y="2352"/>
                <a:ext cx="1440" cy="720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16398" name="Text Box 10"/>
              <p:cNvSpPr txBox="1">
                <a:spLocks noChangeArrowheads="1"/>
              </p:cNvSpPr>
              <p:nvPr/>
            </p:nvSpPr>
            <p:spPr bwMode="auto">
              <a:xfrm>
                <a:off x="3600" y="2352"/>
                <a:ext cx="1426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ahoma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</a:defRPr>
                </a:lvl9pPr>
              </a:lstStyle>
              <a:p>
                <a:r>
                  <a:rPr kumimoji="1" lang="en-US" altLang="en-US" sz="2400" u="sng">
                    <a:solidFill>
                      <a:schemeClr val="tx2"/>
                    </a:solidFill>
                    <a:latin typeface="Times" pitchFamily="18" charset="0"/>
                  </a:rPr>
                  <a:t>Degrés de liberté</a:t>
                </a:r>
              </a:p>
            </p:txBody>
          </p:sp>
          <p:graphicFrame>
            <p:nvGraphicFramePr>
              <p:cNvPr id="16399" name="Object 14"/>
              <p:cNvGraphicFramePr>
                <a:graphicFrameLocks noChangeAspect="1"/>
              </p:cNvGraphicFramePr>
              <p:nvPr/>
            </p:nvGraphicFramePr>
            <p:xfrm>
              <a:off x="3696" y="2640"/>
              <a:ext cx="1056" cy="30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6586" name="Equation" r:id="rId6" imgW="609336" imgH="177723" progId="Equation.DSMT4">
                      <p:embed/>
                    </p:oleObj>
                  </mc:Choice>
                  <mc:Fallback>
                    <p:oleObj name="Equation" r:id="rId6" imgW="609336" imgH="177723" progId="Equation.DSMT4">
                      <p:embed/>
                      <p:pic>
                        <p:nvPicPr>
                          <p:cNvPr id="0" name="Object 1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696" y="2640"/>
                            <a:ext cx="1056" cy="30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609600" y="3352800"/>
            <a:ext cx="1828800" cy="2590800"/>
            <a:chOff x="1056" y="2400"/>
            <a:chExt cx="1152" cy="1632"/>
          </a:xfrm>
        </p:grpSpPr>
        <p:sp>
          <p:nvSpPr>
            <p:cNvPr id="16391" name="AutoShape 2"/>
            <p:cNvSpPr>
              <a:spLocks noChangeArrowheads="1"/>
            </p:cNvSpPr>
            <p:nvPr/>
          </p:nvSpPr>
          <p:spPr bwMode="auto">
            <a:xfrm>
              <a:off x="1056" y="3072"/>
              <a:ext cx="1152" cy="96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6392" name="Text Box 11"/>
            <p:cNvSpPr txBox="1">
              <a:spLocks noChangeArrowheads="1"/>
            </p:cNvSpPr>
            <p:nvPr/>
          </p:nvSpPr>
          <p:spPr bwMode="auto">
            <a:xfrm>
              <a:off x="1056" y="3072"/>
              <a:ext cx="11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ahom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9pPr>
            </a:lstStyle>
            <a:p>
              <a:r>
                <a:rPr kumimoji="1" lang="en-US" altLang="en-US" sz="2400" u="sng" dirty="0" err="1">
                  <a:solidFill>
                    <a:schemeClr val="tx2"/>
                  </a:solidFill>
                  <a:latin typeface="Times" pitchFamily="18" charset="0"/>
                </a:rPr>
                <a:t>Carré</a:t>
              </a:r>
              <a:r>
                <a:rPr kumimoji="1" lang="en-US" altLang="en-US" sz="2400" u="sng" dirty="0">
                  <a:solidFill>
                    <a:schemeClr val="tx2"/>
                  </a:solidFill>
                  <a:latin typeface="Times" pitchFamily="18" charset="0"/>
                </a:rPr>
                <a:t> </a:t>
              </a:r>
              <a:r>
                <a:rPr kumimoji="1" lang="en-US" altLang="en-US" sz="2400" u="sng" dirty="0" err="1">
                  <a:solidFill>
                    <a:schemeClr val="tx2"/>
                  </a:solidFill>
                  <a:latin typeface="Times" pitchFamily="18" charset="0"/>
                </a:rPr>
                <a:t>moyen</a:t>
              </a:r>
              <a:endParaRPr kumimoji="1" lang="en-US" altLang="en-US" sz="2400" u="sng" dirty="0">
                <a:solidFill>
                  <a:schemeClr val="tx2"/>
                </a:solidFill>
                <a:latin typeface="Times" pitchFamily="18" charset="0"/>
              </a:endParaRPr>
            </a:p>
          </p:txBody>
        </p:sp>
        <p:sp>
          <p:nvSpPr>
            <p:cNvPr id="16393" name="Line 12"/>
            <p:cNvSpPr>
              <a:spLocks noChangeShapeType="1"/>
            </p:cNvSpPr>
            <p:nvPr/>
          </p:nvSpPr>
          <p:spPr bwMode="auto">
            <a:xfrm>
              <a:off x="1392" y="2400"/>
              <a:ext cx="96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aphicFrame>
          <p:nvGraphicFramePr>
            <p:cNvPr id="16394" name="Object 15"/>
            <p:cNvGraphicFramePr>
              <a:graphicFrameLocks noChangeAspect="1"/>
            </p:cNvGraphicFramePr>
            <p:nvPr/>
          </p:nvGraphicFramePr>
          <p:xfrm>
            <a:off x="1056" y="3312"/>
            <a:ext cx="1056" cy="5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587" name="Equation" r:id="rId8" imgW="698197" imgH="393529" progId="Equation.DSMT4">
                    <p:embed/>
                  </p:oleObj>
                </mc:Choice>
                <mc:Fallback>
                  <p:oleObj name="Equation" r:id="rId8" imgW="698197" imgH="393529" progId="Equation.DSMT4">
                    <p:embed/>
                    <p:pic>
                      <p:nvPicPr>
                        <p:cNvPr id="0" name="Object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56" y="3312"/>
                          <a:ext cx="1056" cy="59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6390" name="Object 16"/>
          <p:cNvGraphicFramePr>
            <a:graphicFrameLocks noChangeAspect="1"/>
          </p:cNvGraphicFramePr>
          <p:nvPr/>
        </p:nvGraphicFramePr>
        <p:xfrm>
          <a:off x="1066800" y="2590800"/>
          <a:ext cx="2667000" cy="1008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88" name="Equation" r:id="rId10" imgW="1143000" imgH="431800" progId="Equation.DSMT4">
                  <p:embed/>
                </p:oleObj>
              </mc:Choice>
              <mc:Fallback>
                <p:oleObj name="Equation" r:id="rId10" imgW="1143000" imgH="431800" progId="Equation.DSMT4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2590800"/>
                        <a:ext cx="2667000" cy="1008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0328361"/>
              </p:ext>
            </p:extLst>
          </p:nvPr>
        </p:nvGraphicFramePr>
        <p:xfrm>
          <a:off x="3276600" y="5156200"/>
          <a:ext cx="5249779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89" name="Equation" r:id="rId12" imgW="2933640" imgH="482400" progId="Equation.DSMT4">
                  <p:embed/>
                </p:oleObj>
              </mc:Choice>
              <mc:Fallback>
                <p:oleObj name="Equation" r:id="rId12" imgW="2933640" imgH="482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276600" y="5156200"/>
                        <a:ext cx="5249779" cy="863600"/>
                      </a:xfrm>
                      <a:prstGeom prst="rect">
                        <a:avLst/>
                      </a:prstGeom>
                      <a:solidFill>
                        <a:schemeClr val="accent1"/>
                      </a:solidFill>
                      <a:ln w="2540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200400" y="4800600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RAPPEL:</a:t>
            </a:r>
            <a:endParaRPr lang="en-CA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Ctr="1"/>
          <a:lstStyle/>
          <a:p>
            <a:pPr eaLnBrk="1" hangingPunct="1">
              <a:defRPr/>
            </a:pPr>
            <a:r>
              <a:rPr lang="fr-CA" smtClean="0"/>
              <a:t>Décomposition de la variation totale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130550" y="1797050"/>
            <a:ext cx="3111500" cy="1130300"/>
            <a:chOff x="1972" y="1132"/>
            <a:chExt cx="1960" cy="712"/>
          </a:xfrm>
        </p:grpSpPr>
        <p:sp>
          <p:nvSpPr>
            <p:cNvPr id="17425" name="AutoShape 5"/>
            <p:cNvSpPr>
              <a:spLocks noChangeArrowheads="1"/>
            </p:cNvSpPr>
            <p:nvPr/>
          </p:nvSpPr>
          <p:spPr bwMode="auto">
            <a:xfrm>
              <a:off x="1972" y="1132"/>
              <a:ext cx="1960" cy="712"/>
            </a:xfrm>
            <a:prstGeom prst="cube">
              <a:avLst>
                <a:gd name="adj" fmla="val 24995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5782" name="Rectangle 6"/>
            <p:cNvSpPr>
              <a:spLocks noChangeArrowheads="1"/>
            </p:cNvSpPr>
            <p:nvPr/>
          </p:nvSpPr>
          <p:spPr bwMode="auto">
            <a:xfrm>
              <a:off x="2013" y="1437"/>
              <a:ext cx="1779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fr-CA" sz="2400" b="1">
                  <a:latin typeface="Arial" pitchFamily="34" charset="0"/>
                </a:rPr>
                <a:t>Variation Totale</a:t>
              </a: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757238" y="2266950"/>
            <a:ext cx="3122612" cy="2205038"/>
            <a:chOff x="477" y="1428"/>
            <a:chExt cx="1967" cy="1389"/>
          </a:xfrm>
        </p:grpSpPr>
        <p:sp>
          <p:nvSpPr>
            <p:cNvPr id="17419" name="Freeform 8"/>
            <p:cNvSpPr>
              <a:spLocks/>
            </p:cNvSpPr>
            <p:nvPr/>
          </p:nvSpPr>
          <p:spPr bwMode="auto">
            <a:xfrm>
              <a:off x="1295" y="1431"/>
              <a:ext cx="771" cy="384"/>
            </a:xfrm>
            <a:custGeom>
              <a:avLst/>
              <a:gdLst>
                <a:gd name="T0" fmla="*/ 770 w 771"/>
                <a:gd name="T1" fmla="*/ 0 h 384"/>
                <a:gd name="T2" fmla="*/ 770 w 771"/>
                <a:gd name="T3" fmla="*/ 28 h 384"/>
                <a:gd name="T4" fmla="*/ 714 w 771"/>
                <a:gd name="T5" fmla="*/ 35 h 384"/>
                <a:gd name="T6" fmla="*/ 663 w 771"/>
                <a:gd name="T7" fmla="*/ 45 h 384"/>
                <a:gd name="T8" fmla="*/ 617 w 771"/>
                <a:gd name="T9" fmla="*/ 57 h 384"/>
                <a:gd name="T10" fmla="*/ 570 w 771"/>
                <a:gd name="T11" fmla="*/ 68 h 384"/>
                <a:gd name="T12" fmla="*/ 529 w 771"/>
                <a:gd name="T13" fmla="*/ 80 h 384"/>
                <a:gd name="T14" fmla="*/ 496 w 771"/>
                <a:gd name="T15" fmla="*/ 90 h 384"/>
                <a:gd name="T16" fmla="*/ 464 w 771"/>
                <a:gd name="T17" fmla="*/ 101 h 384"/>
                <a:gd name="T18" fmla="*/ 427 w 771"/>
                <a:gd name="T19" fmla="*/ 114 h 384"/>
                <a:gd name="T20" fmla="*/ 395 w 771"/>
                <a:gd name="T21" fmla="*/ 129 h 384"/>
                <a:gd name="T22" fmla="*/ 359 w 771"/>
                <a:gd name="T23" fmla="*/ 148 h 384"/>
                <a:gd name="T24" fmla="*/ 330 w 771"/>
                <a:gd name="T25" fmla="*/ 165 h 384"/>
                <a:gd name="T26" fmla="*/ 301 w 771"/>
                <a:gd name="T27" fmla="*/ 182 h 384"/>
                <a:gd name="T28" fmla="*/ 274 w 771"/>
                <a:gd name="T29" fmla="*/ 201 h 384"/>
                <a:gd name="T30" fmla="*/ 240 w 771"/>
                <a:gd name="T31" fmla="*/ 224 h 384"/>
                <a:gd name="T32" fmla="*/ 204 w 771"/>
                <a:gd name="T33" fmla="*/ 250 h 384"/>
                <a:gd name="T34" fmla="*/ 183 w 771"/>
                <a:gd name="T35" fmla="*/ 269 h 384"/>
                <a:gd name="T36" fmla="*/ 161 w 771"/>
                <a:gd name="T37" fmla="*/ 289 h 384"/>
                <a:gd name="T38" fmla="*/ 139 w 771"/>
                <a:gd name="T39" fmla="*/ 309 h 384"/>
                <a:gd name="T40" fmla="*/ 120 w 771"/>
                <a:gd name="T41" fmla="*/ 328 h 384"/>
                <a:gd name="T42" fmla="*/ 96 w 771"/>
                <a:gd name="T43" fmla="*/ 358 h 384"/>
                <a:gd name="T44" fmla="*/ 81 w 771"/>
                <a:gd name="T45" fmla="*/ 383 h 384"/>
                <a:gd name="T46" fmla="*/ 0 w 771"/>
                <a:gd name="T47" fmla="*/ 375 h 384"/>
                <a:gd name="T48" fmla="*/ 26 w 771"/>
                <a:gd name="T49" fmla="*/ 333 h 384"/>
                <a:gd name="T50" fmla="*/ 67 w 771"/>
                <a:gd name="T51" fmla="*/ 289 h 384"/>
                <a:gd name="T52" fmla="*/ 108 w 771"/>
                <a:gd name="T53" fmla="*/ 252 h 384"/>
                <a:gd name="T54" fmla="*/ 161 w 771"/>
                <a:gd name="T55" fmla="*/ 212 h 384"/>
                <a:gd name="T56" fmla="*/ 233 w 771"/>
                <a:gd name="T57" fmla="*/ 156 h 384"/>
                <a:gd name="T58" fmla="*/ 313 w 771"/>
                <a:gd name="T59" fmla="*/ 108 h 384"/>
                <a:gd name="T60" fmla="*/ 398 w 771"/>
                <a:gd name="T61" fmla="*/ 68 h 384"/>
                <a:gd name="T62" fmla="*/ 473 w 771"/>
                <a:gd name="T63" fmla="*/ 43 h 384"/>
                <a:gd name="T64" fmla="*/ 568 w 771"/>
                <a:gd name="T65" fmla="*/ 19 h 384"/>
                <a:gd name="T66" fmla="*/ 644 w 771"/>
                <a:gd name="T67" fmla="*/ 9 h 384"/>
                <a:gd name="T68" fmla="*/ 770 w 771"/>
                <a:gd name="T69" fmla="*/ 0 h 38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771"/>
                <a:gd name="T106" fmla="*/ 0 h 384"/>
                <a:gd name="T107" fmla="*/ 771 w 771"/>
                <a:gd name="T108" fmla="*/ 384 h 38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771" h="384">
                  <a:moveTo>
                    <a:pt x="770" y="0"/>
                  </a:moveTo>
                  <a:lnTo>
                    <a:pt x="770" y="28"/>
                  </a:lnTo>
                  <a:lnTo>
                    <a:pt x="714" y="35"/>
                  </a:lnTo>
                  <a:lnTo>
                    <a:pt x="663" y="45"/>
                  </a:lnTo>
                  <a:lnTo>
                    <a:pt x="617" y="57"/>
                  </a:lnTo>
                  <a:lnTo>
                    <a:pt x="570" y="68"/>
                  </a:lnTo>
                  <a:lnTo>
                    <a:pt x="529" y="80"/>
                  </a:lnTo>
                  <a:lnTo>
                    <a:pt x="496" y="90"/>
                  </a:lnTo>
                  <a:lnTo>
                    <a:pt x="464" y="101"/>
                  </a:lnTo>
                  <a:lnTo>
                    <a:pt x="427" y="114"/>
                  </a:lnTo>
                  <a:lnTo>
                    <a:pt x="395" y="129"/>
                  </a:lnTo>
                  <a:lnTo>
                    <a:pt x="359" y="148"/>
                  </a:lnTo>
                  <a:lnTo>
                    <a:pt x="330" y="165"/>
                  </a:lnTo>
                  <a:lnTo>
                    <a:pt x="301" y="182"/>
                  </a:lnTo>
                  <a:lnTo>
                    <a:pt x="274" y="201"/>
                  </a:lnTo>
                  <a:lnTo>
                    <a:pt x="240" y="224"/>
                  </a:lnTo>
                  <a:lnTo>
                    <a:pt x="204" y="250"/>
                  </a:lnTo>
                  <a:lnTo>
                    <a:pt x="183" y="269"/>
                  </a:lnTo>
                  <a:lnTo>
                    <a:pt x="161" y="289"/>
                  </a:lnTo>
                  <a:lnTo>
                    <a:pt x="139" y="309"/>
                  </a:lnTo>
                  <a:lnTo>
                    <a:pt x="120" y="328"/>
                  </a:lnTo>
                  <a:lnTo>
                    <a:pt x="96" y="358"/>
                  </a:lnTo>
                  <a:lnTo>
                    <a:pt x="81" y="383"/>
                  </a:lnTo>
                  <a:lnTo>
                    <a:pt x="0" y="375"/>
                  </a:lnTo>
                  <a:lnTo>
                    <a:pt x="26" y="333"/>
                  </a:lnTo>
                  <a:lnTo>
                    <a:pt x="67" y="289"/>
                  </a:lnTo>
                  <a:lnTo>
                    <a:pt x="108" y="252"/>
                  </a:lnTo>
                  <a:lnTo>
                    <a:pt x="161" y="212"/>
                  </a:lnTo>
                  <a:lnTo>
                    <a:pt x="233" y="156"/>
                  </a:lnTo>
                  <a:lnTo>
                    <a:pt x="313" y="108"/>
                  </a:lnTo>
                  <a:lnTo>
                    <a:pt x="398" y="68"/>
                  </a:lnTo>
                  <a:lnTo>
                    <a:pt x="473" y="43"/>
                  </a:lnTo>
                  <a:lnTo>
                    <a:pt x="568" y="19"/>
                  </a:lnTo>
                  <a:lnTo>
                    <a:pt x="644" y="9"/>
                  </a:lnTo>
                  <a:lnTo>
                    <a:pt x="770" y="0"/>
                  </a:lnTo>
                </a:path>
              </a:pathLst>
            </a:custGeom>
            <a:gradFill rotWithShape="0">
              <a:gsLst>
                <a:gs pos="0">
                  <a:srgbClr val="FAFD00"/>
                </a:gs>
                <a:gs pos="100000">
                  <a:srgbClr val="C8CA00"/>
                </a:gs>
              </a:gsLst>
              <a:path path="rect">
                <a:fillToRect l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7420" name="Freeform 9"/>
            <p:cNvSpPr>
              <a:spLocks/>
            </p:cNvSpPr>
            <p:nvPr/>
          </p:nvSpPr>
          <p:spPr bwMode="auto">
            <a:xfrm>
              <a:off x="729" y="1744"/>
              <a:ext cx="397" cy="273"/>
            </a:xfrm>
            <a:custGeom>
              <a:avLst/>
              <a:gdLst>
                <a:gd name="T0" fmla="*/ 396 w 397"/>
                <a:gd name="T1" fmla="*/ 211 h 273"/>
                <a:gd name="T2" fmla="*/ 396 w 397"/>
                <a:gd name="T3" fmla="*/ 272 h 273"/>
                <a:gd name="T4" fmla="*/ 379 w 397"/>
                <a:gd name="T5" fmla="*/ 256 h 273"/>
                <a:gd name="T6" fmla="*/ 362 w 397"/>
                <a:gd name="T7" fmla="*/ 240 h 273"/>
                <a:gd name="T8" fmla="*/ 338 w 397"/>
                <a:gd name="T9" fmla="*/ 223 h 273"/>
                <a:gd name="T10" fmla="*/ 310 w 397"/>
                <a:gd name="T11" fmla="*/ 204 h 273"/>
                <a:gd name="T12" fmla="*/ 282 w 397"/>
                <a:gd name="T13" fmla="*/ 183 h 273"/>
                <a:gd name="T14" fmla="*/ 253 w 397"/>
                <a:gd name="T15" fmla="*/ 162 h 273"/>
                <a:gd name="T16" fmla="*/ 226 w 397"/>
                <a:gd name="T17" fmla="*/ 146 h 273"/>
                <a:gd name="T18" fmla="*/ 202 w 397"/>
                <a:gd name="T19" fmla="*/ 131 h 273"/>
                <a:gd name="T20" fmla="*/ 176 w 397"/>
                <a:gd name="T21" fmla="*/ 117 h 273"/>
                <a:gd name="T22" fmla="*/ 149 w 397"/>
                <a:gd name="T23" fmla="*/ 103 h 273"/>
                <a:gd name="T24" fmla="*/ 116 w 397"/>
                <a:gd name="T25" fmla="*/ 89 h 273"/>
                <a:gd name="T26" fmla="*/ 86 w 397"/>
                <a:gd name="T27" fmla="*/ 77 h 273"/>
                <a:gd name="T28" fmla="*/ 56 w 397"/>
                <a:gd name="T29" fmla="*/ 68 h 273"/>
                <a:gd name="T30" fmla="*/ 24 w 397"/>
                <a:gd name="T31" fmla="*/ 56 h 273"/>
                <a:gd name="T32" fmla="*/ 0 w 397"/>
                <a:gd name="T33" fmla="*/ 47 h 273"/>
                <a:gd name="T34" fmla="*/ 0 w 397"/>
                <a:gd name="T35" fmla="*/ 0 h 273"/>
                <a:gd name="T36" fmla="*/ 43 w 397"/>
                <a:gd name="T37" fmla="*/ 10 h 273"/>
                <a:gd name="T38" fmla="*/ 107 w 397"/>
                <a:gd name="T39" fmla="*/ 31 h 273"/>
                <a:gd name="T40" fmla="*/ 188 w 397"/>
                <a:gd name="T41" fmla="*/ 58 h 273"/>
                <a:gd name="T42" fmla="*/ 247 w 397"/>
                <a:gd name="T43" fmla="*/ 87 h 273"/>
                <a:gd name="T44" fmla="*/ 302 w 397"/>
                <a:gd name="T45" fmla="*/ 128 h 273"/>
                <a:gd name="T46" fmla="*/ 356 w 397"/>
                <a:gd name="T47" fmla="*/ 162 h 273"/>
                <a:gd name="T48" fmla="*/ 396 w 397"/>
                <a:gd name="T49" fmla="*/ 196 h 273"/>
                <a:gd name="T50" fmla="*/ 396 w 397"/>
                <a:gd name="T51" fmla="*/ 271 h 273"/>
                <a:gd name="T52" fmla="*/ 396 w 397"/>
                <a:gd name="T53" fmla="*/ 270 h 273"/>
                <a:gd name="T54" fmla="*/ 396 w 397"/>
                <a:gd name="T55" fmla="*/ 211 h 27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397" h="273">
                  <a:moveTo>
                    <a:pt x="396" y="211"/>
                  </a:moveTo>
                  <a:lnTo>
                    <a:pt x="396" y="272"/>
                  </a:lnTo>
                  <a:lnTo>
                    <a:pt x="379" y="256"/>
                  </a:lnTo>
                  <a:lnTo>
                    <a:pt x="362" y="240"/>
                  </a:lnTo>
                  <a:lnTo>
                    <a:pt x="338" y="223"/>
                  </a:lnTo>
                  <a:lnTo>
                    <a:pt x="310" y="204"/>
                  </a:lnTo>
                  <a:lnTo>
                    <a:pt x="282" y="183"/>
                  </a:lnTo>
                  <a:lnTo>
                    <a:pt x="253" y="162"/>
                  </a:lnTo>
                  <a:lnTo>
                    <a:pt x="226" y="146"/>
                  </a:lnTo>
                  <a:lnTo>
                    <a:pt x="202" y="131"/>
                  </a:lnTo>
                  <a:lnTo>
                    <a:pt x="176" y="117"/>
                  </a:lnTo>
                  <a:lnTo>
                    <a:pt x="149" y="103"/>
                  </a:lnTo>
                  <a:lnTo>
                    <a:pt x="116" y="89"/>
                  </a:lnTo>
                  <a:lnTo>
                    <a:pt x="86" y="77"/>
                  </a:lnTo>
                  <a:lnTo>
                    <a:pt x="56" y="68"/>
                  </a:lnTo>
                  <a:lnTo>
                    <a:pt x="24" y="56"/>
                  </a:lnTo>
                  <a:lnTo>
                    <a:pt x="0" y="47"/>
                  </a:lnTo>
                  <a:lnTo>
                    <a:pt x="0" y="0"/>
                  </a:lnTo>
                  <a:lnTo>
                    <a:pt x="43" y="10"/>
                  </a:lnTo>
                  <a:lnTo>
                    <a:pt x="107" y="31"/>
                  </a:lnTo>
                  <a:lnTo>
                    <a:pt x="188" y="58"/>
                  </a:lnTo>
                  <a:lnTo>
                    <a:pt x="247" y="87"/>
                  </a:lnTo>
                  <a:lnTo>
                    <a:pt x="302" y="128"/>
                  </a:lnTo>
                  <a:lnTo>
                    <a:pt x="356" y="162"/>
                  </a:lnTo>
                  <a:lnTo>
                    <a:pt x="396" y="196"/>
                  </a:lnTo>
                  <a:lnTo>
                    <a:pt x="396" y="271"/>
                  </a:lnTo>
                  <a:lnTo>
                    <a:pt x="396" y="270"/>
                  </a:lnTo>
                  <a:lnTo>
                    <a:pt x="396" y="211"/>
                  </a:lnTo>
                </a:path>
              </a:pathLst>
            </a:custGeom>
            <a:gradFill rotWithShape="0">
              <a:gsLst>
                <a:gs pos="0">
                  <a:srgbClr val="FAFD00"/>
                </a:gs>
                <a:gs pos="100000">
                  <a:srgbClr val="C8CA00"/>
                </a:gs>
              </a:gsLst>
              <a:path path="rect">
                <a:fillToRect l="100000" b="100000"/>
              </a:path>
            </a:gradFill>
            <a:ln>
              <a:noFill/>
            </a:ln>
            <a:effectLst>
              <a:outerShdw dist="107763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7421" name="Freeform 10"/>
            <p:cNvSpPr>
              <a:spLocks/>
            </p:cNvSpPr>
            <p:nvPr/>
          </p:nvSpPr>
          <p:spPr bwMode="auto">
            <a:xfrm>
              <a:off x="1133" y="1849"/>
              <a:ext cx="476" cy="167"/>
            </a:xfrm>
            <a:custGeom>
              <a:avLst/>
              <a:gdLst>
                <a:gd name="T0" fmla="*/ 475 w 476"/>
                <a:gd name="T1" fmla="*/ 0 h 167"/>
                <a:gd name="T2" fmla="*/ 475 w 476"/>
                <a:gd name="T3" fmla="*/ 51 h 167"/>
                <a:gd name="T4" fmla="*/ 444 w 476"/>
                <a:gd name="T5" fmla="*/ 55 h 167"/>
                <a:gd name="T6" fmla="*/ 413 w 476"/>
                <a:gd name="T7" fmla="*/ 60 h 167"/>
                <a:gd name="T8" fmla="*/ 383 w 476"/>
                <a:gd name="T9" fmla="*/ 65 h 167"/>
                <a:gd name="T10" fmla="*/ 352 w 476"/>
                <a:gd name="T11" fmla="*/ 71 h 167"/>
                <a:gd name="T12" fmla="*/ 317 w 476"/>
                <a:gd name="T13" fmla="*/ 78 h 167"/>
                <a:gd name="T14" fmla="*/ 278 w 476"/>
                <a:gd name="T15" fmla="*/ 85 h 167"/>
                <a:gd name="T16" fmla="*/ 230 w 476"/>
                <a:gd name="T17" fmla="*/ 96 h 167"/>
                <a:gd name="T18" fmla="*/ 183 w 476"/>
                <a:gd name="T19" fmla="*/ 106 h 167"/>
                <a:gd name="T20" fmla="*/ 153 w 476"/>
                <a:gd name="T21" fmla="*/ 114 h 167"/>
                <a:gd name="T22" fmla="*/ 116 w 476"/>
                <a:gd name="T23" fmla="*/ 125 h 167"/>
                <a:gd name="T24" fmla="*/ 77 w 476"/>
                <a:gd name="T25" fmla="*/ 137 h 167"/>
                <a:gd name="T26" fmla="*/ 42 w 476"/>
                <a:gd name="T27" fmla="*/ 150 h 167"/>
                <a:gd name="T28" fmla="*/ 16 w 476"/>
                <a:gd name="T29" fmla="*/ 159 h 167"/>
                <a:gd name="T30" fmla="*/ 0 w 476"/>
                <a:gd name="T31" fmla="*/ 166 h 167"/>
                <a:gd name="T32" fmla="*/ 0 w 476"/>
                <a:gd name="T33" fmla="*/ 103 h 167"/>
                <a:gd name="T34" fmla="*/ 30 w 476"/>
                <a:gd name="T35" fmla="*/ 86 h 167"/>
                <a:gd name="T36" fmla="*/ 89 w 476"/>
                <a:gd name="T37" fmla="*/ 65 h 167"/>
                <a:gd name="T38" fmla="*/ 159 w 476"/>
                <a:gd name="T39" fmla="*/ 42 h 167"/>
                <a:gd name="T40" fmla="*/ 221 w 476"/>
                <a:gd name="T41" fmla="*/ 30 h 167"/>
                <a:gd name="T42" fmla="*/ 292 w 476"/>
                <a:gd name="T43" fmla="*/ 15 h 167"/>
                <a:gd name="T44" fmla="*/ 364 w 476"/>
                <a:gd name="T45" fmla="*/ 4 h 167"/>
                <a:gd name="T46" fmla="*/ 415 w 476"/>
                <a:gd name="T47" fmla="*/ 0 h 167"/>
                <a:gd name="T48" fmla="*/ 475 w 476"/>
                <a:gd name="T49" fmla="*/ 0 h 16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476" h="167">
                  <a:moveTo>
                    <a:pt x="475" y="0"/>
                  </a:moveTo>
                  <a:lnTo>
                    <a:pt x="475" y="51"/>
                  </a:lnTo>
                  <a:lnTo>
                    <a:pt x="444" y="55"/>
                  </a:lnTo>
                  <a:lnTo>
                    <a:pt x="413" y="60"/>
                  </a:lnTo>
                  <a:lnTo>
                    <a:pt x="383" y="65"/>
                  </a:lnTo>
                  <a:lnTo>
                    <a:pt x="352" y="71"/>
                  </a:lnTo>
                  <a:lnTo>
                    <a:pt x="317" y="78"/>
                  </a:lnTo>
                  <a:lnTo>
                    <a:pt x="278" y="85"/>
                  </a:lnTo>
                  <a:lnTo>
                    <a:pt x="230" y="96"/>
                  </a:lnTo>
                  <a:lnTo>
                    <a:pt x="183" y="106"/>
                  </a:lnTo>
                  <a:lnTo>
                    <a:pt x="153" y="114"/>
                  </a:lnTo>
                  <a:lnTo>
                    <a:pt x="116" y="125"/>
                  </a:lnTo>
                  <a:lnTo>
                    <a:pt x="77" y="137"/>
                  </a:lnTo>
                  <a:lnTo>
                    <a:pt x="42" y="150"/>
                  </a:lnTo>
                  <a:lnTo>
                    <a:pt x="16" y="159"/>
                  </a:lnTo>
                  <a:lnTo>
                    <a:pt x="0" y="166"/>
                  </a:lnTo>
                  <a:lnTo>
                    <a:pt x="0" y="103"/>
                  </a:lnTo>
                  <a:lnTo>
                    <a:pt x="30" y="86"/>
                  </a:lnTo>
                  <a:lnTo>
                    <a:pt x="89" y="65"/>
                  </a:lnTo>
                  <a:lnTo>
                    <a:pt x="159" y="42"/>
                  </a:lnTo>
                  <a:lnTo>
                    <a:pt x="221" y="30"/>
                  </a:lnTo>
                  <a:lnTo>
                    <a:pt x="292" y="15"/>
                  </a:lnTo>
                  <a:lnTo>
                    <a:pt x="364" y="4"/>
                  </a:lnTo>
                  <a:lnTo>
                    <a:pt x="415" y="0"/>
                  </a:lnTo>
                  <a:lnTo>
                    <a:pt x="475" y="0"/>
                  </a:lnTo>
                </a:path>
              </a:pathLst>
            </a:custGeom>
            <a:gradFill rotWithShape="0">
              <a:gsLst>
                <a:gs pos="0">
                  <a:srgbClr val="FAFD00"/>
                </a:gs>
                <a:gs pos="100000">
                  <a:srgbClr val="C8CA00"/>
                </a:gs>
              </a:gsLst>
              <a:path path="rect">
                <a:fillToRect l="100000" b="100000"/>
              </a:path>
            </a:gradFill>
            <a:ln>
              <a:noFill/>
            </a:ln>
            <a:effectLst>
              <a:outerShdw dist="107763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7422" name="Freeform 11"/>
            <p:cNvSpPr>
              <a:spLocks/>
            </p:cNvSpPr>
            <p:nvPr/>
          </p:nvSpPr>
          <p:spPr bwMode="auto">
            <a:xfrm>
              <a:off x="729" y="1428"/>
              <a:ext cx="1338" cy="525"/>
            </a:xfrm>
            <a:custGeom>
              <a:avLst/>
              <a:gdLst>
                <a:gd name="T0" fmla="*/ 1264 w 1338"/>
                <a:gd name="T1" fmla="*/ 0 h 525"/>
                <a:gd name="T2" fmla="*/ 1184 w 1338"/>
                <a:gd name="T3" fmla="*/ 0 h 525"/>
                <a:gd name="T4" fmla="*/ 1101 w 1338"/>
                <a:gd name="T5" fmla="*/ 4 h 525"/>
                <a:gd name="T6" fmla="*/ 1024 w 1338"/>
                <a:gd name="T7" fmla="*/ 13 h 525"/>
                <a:gd name="T8" fmla="*/ 934 w 1338"/>
                <a:gd name="T9" fmla="*/ 29 h 525"/>
                <a:gd name="T10" fmla="*/ 849 w 1338"/>
                <a:gd name="T11" fmla="*/ 50 h 525"/>
                <a:gd name="T12" fmla="*/ 758 w 1338"/>
                <a:gd name="T13" fmla="*/ 78 h 525"/>
                <a:gd name="T14" fmla="*/ 677 w 1338"/>
                <a:gd name="T15" fmla="*/ 109 h 525"/>
                <a:gd name="T16" fmla="*/ 601 w 1338"/>
                <a:gd name="T17" fmla="*/ 138 h 525"/>
                <a:gd name="T18" fmla="*/ 523 w 1338"/>
                <a:gd name="T19" fmla="*/ 173 h 525"/>
                <a:gd name="T20" fmla="*/ 450 w 1338"/>
                <a:gd name="T21" fmla="*/ 211 h 525"/>
                <a:gd name="T22" fmla="*/ 379 w 1338"/>
                <a:gd name="T23" fmla="*/ 254 h 525"/>
                <a:gd name="T24" fmla="*/ 322 w 1338"/>
                <a:gd name="T25" fmla="*/ 298 h 525"/>
                <a:gd name="T26" fmla="*/ 282 w 1338"/>
                <a:gd name="T27" fmla="*/ 339 h 525"/>
                <a:gd name="T28" fmla="*/ 40 w 1338"/>
                <a:gd name="T29" fmla="*/ 326 h 525"/>
                <a:gd name="T30" fmla="*/ 122 w 1338"/>
                <a:gd name="T31" fmla="*/ 354 h 525"/>
                <a:gd name="T32" fmla="*/ 181 w 1338"/>
                <a:gd name="T33" fmla="*/ 377 h 525"/>
                <a:gd name="T34" fmla="*/ 229 w 1338"/>
                <a:gd name="T35" fmla="*/ 400 h 525"/>
                <a:gd name="T36" fmla="*/ 275 w 1338"/>
                <a:gd name="T37" fmla="*/ 430 h 525"/>
                <a:gd name="T38" fmla="*/ 329 w 1338"/>
                <a:gd name="T39" fmla="*/ 468 h 525"/>
                <a:gd name="T40" fmla="*/ 381 w 1338"/>
                <a:gd name="T41" fmla="*/ 504 h 525"/>
                <a:gd name="T42" fmla="*/ 423 w 1338"/>
                <a:gd name="T43" fmla="*/ 515 h 525"/>
                <a:gd name="T44" fmla="*/ 469 w 1338"/>
                <a:gd name="T45" fmla="*/ 497 h 525"/>
                <a:gd name="T46" fmla="*/ 525 w 1338"/>
                <a:gd name="T47" fmla="*/ 480 h 525"/>
                <a:gd name="T48" fmla="*/ 576 w 1338"/>
                <a:gd name="T49" fmla="*/ 467 h 525"/>
                <a:gd name="T50" fmla="*/ 635 w 1338"/>
                <a:gd name="T51" fmla="*/ 455 h 525"/>
                <a:gd name="T52" fmla="*/ 694 w 1338"/>
                <a:gd name="T53" fmla="*/ 442 h 525"/>
                <a:gd name="T54" fmla="*/ 752 w 1338"/>
                <a:gd name="T55" fmla="*/ 433 h 525"/>
                <a:gd name="T56" fmla="*/ 807 w 1338"/>
                <a:gd name="T57" fmla="*/ 423 h 525"/>
                <a:gd name="T58" fmla="*/ 882 w 1338"/>
                <a:gd name="T59" fmla="*/ 415 h 525"/>
                <a:gd name="T60" fmla="*/ 609 w 1338"/>
                <a:gd name="T61" fmla="*/ 344 h 525"/>
                <a:gd name="T62" fmla="*/ 673 w 1338"/>
                <a:gd name="T63" fmla="*/ 279 h 525"/>
                <a:gd name="T64" fmla="*/ 722 w 1338"/>
                <a:gd name="T65" fmla="*/ 241 h 525"/>
                <a:gd name="T66" fmla="*/ 792 w 1338"/>
                <a:gd name="T67" fmla="*/ 189 h 525"/>
                <a:gd name="T68" fmla="*/ 853 w 1338"/>
                <a:gd name="T69" fmla="*/ 149 h 525"/>
                <a:gd name="T70" fmla="*/ 902 w 1338"/>
                <a:gd name="T71" fmla="*/ 120 h 525"/>
                <a:gd name="T72" fmla="*/ 963 w 1338"/>
                <a:gd name="T73" fmla="*/ 90 h 525"/>
                <a:gd name="T74" fmla="*/ 1026 w 1338"/>
                <a:gd name="T75" fmla="*/ 65 h 525"/>
                <a:gd name="T76" fmla="*/ 1101 w 1338"/>
                <a:gd name="T77" fmla="*/ 44 h 525"/>
                <a:gd name="T78" fmla="*/ 1181 w 1338"/>
                <a:gd name="T79" fmla="*/ 29 h 525"/>
                <a:gd name="T80" fmla="*/ 1265 w 1338"/>
                <a:gd name="T81" fmla="*/ 16 h 525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338"/>
                <a:gd name="T124" fmla="*/ 0 h 525"/>
                <a:gd name="T125" fmla="*/ 1338 w 1338"/>
                <a:gd name="T126" fmla="*/ 525 h 525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338" h="525">
                  <a:moveTo>
                    <a:pt x="1337" y="4"/>
                  </a:moveTo>
                  <a:lnTo>
                    <a:pt x="1264" y="0"/>
                  </a:lnTo>
                  <a:lnTo>
                    <a:pt x="1228" y="0"/>
                  </a:lnTo>
                  <a:lnTo>
                    <a:pt x="1184" y="0"/>
                  </a:lnTo>
                  <a:lnTo>
                    <a:pt x="1142" y="3"/>
                  </a:lnTo>
                  <a:lnTo>
                    <a:pt x="1101" y="4"/>
                  </a:lnTo>
                  <a:lnTo>
                    <a:pt x="1060" y="9"/>
                  </a:lnTo>
                  <a:lnTo>
                    <a:pt x="1024" y="13"/>
                  </a:lnTo>
                  <a:lnTo>
                    <a:pt x="983" y="20"/>
                  </a:lnTo>
                  <a:lnTo>
                    <a:pt x="934" y="29"/>
                  </a:lnTo>
                  <a:lnTo>
                    <a:pt x="890" y="40"/>
                  </a:lnTo>
                  <a:lnTo>
                    <a:pt x="849" y="50"/>
                  </a:lnTo>
                  <a:lnTo>
                    <a:pt x="803" y="63"/>
                  </a:lnTo>
                  <a:lnTo>
                    <a:pt x="758" y="78"/>
                  </a:lnTo>
                  <a:lnTo>
                    <a:pt x="714" y="93"/>
                  </a:lnTo>
                  <a:lnTo>
                    <a:pt x="677" y="109"/>
                  </a:lnTo>
                  <a:lnTo>
                    <a:pt x="636" y="124"/>
                  </a:lnTo>
                  <a:lnTo>
                    <a:pt x="601" y="138"/>
                  </a:lnTo>
                  <a:lnTo>
                    <a:pt x="563" y="156"/>
                  </a:lnTo>
                  <a:lnTo>
                    <a:pt x="523" y="173"/>
                  </a:lnTo>
                  <a:lnTo>
                    <a:pt x="485" y="193"/>
                  </a:lnTo>
                  <a:lnTo>
                    <a:pt x="450" y="211"/>
                  </a:lnTo>
                  <a:lnTo>
                    <a:pt x="414" y="233"/>
                  </a:lnTo>
                  <a:lnTo>
                    <a:pt x="379" y="254"/>
                  </a:lnTo>
                  <a:lnTo>
                    <a:pt x="348" y="276"/>
                  </a:lnTo>
                  <a:lnTo>
                    <a:pt x="322" y="298"/>
                  </a:lnTo>
                  <a:lnTo>
                    <a:pt x="300" y="318"/>
                  </a:lnTo>
                  <a:lnTo>
                    <a:pt x="282" y="339"/>
                  </a:lnTo>
                  <a:lnTo>
                    <a:pt x="0" y="310"/>
                  </a:lnTo>
                  <a:lnTo>
                    <a:pt x="40" y="326"/>
                  </a:lnTo>
                  <a:lnTo>
                    <a:pt x="86" y="341"/>
                  </a:lnTo>
                  <a:lnTo>
                    <a:pt x="122" y="354"/>
                  </a:lnTo>
                  <a:lnTo>
                    <a:pt x="151" y="364"/>
                  </a:lnTo>
                  <a:lnTo>
                    <a:pt x="181" y="377"/>
                  </a:lnTo>
                  <a:lnTo>
                    <a:pt x="204" y="389"/>
                  </a:lnTo>
                  <a:lnTo>
                    <a:pt x="229" y="400"/>
                  </a:lnTo>
                  <a:lnTo>
                    <a:pt x="249" y="415"/>
                  </a:lnTo>
                  <a:lnTo>
                    <a:pt x="275" y="430"/>
                  </a:lnTo>
                  <a:lnTo>
                    <a:pt x="302" y="448"/>
                  </a:lnTo>
                  <a:lnTo>
                    <a:pt x="329" y="468"/>
                  </a:lnTo>
                  <a:lnTo>
                    <a:pt x="353" y="484"/>
                  </a:lnTo>
                  <a:lnTo>
                    <a:pt x="381" y="504"/>
                  </a:lnTo>
                  <a:lnTo>
                    <a:pt x="402" y="524"/>
                  </a:lnTo>
                  <a:lnTo>
                    <a:pt x="423" y="515"/>
                  </a:lnTo>
                  <a:lnTo>
                    <a:pt x="445" y="506"/>
                  </a:lnTo>
                  <a:lnTo>
                    <a:pt x="469" y="497"/>
                  </a:lnTo>
                  <a:lnTo>
                    <a:pt x="497" y="488"/>
                  </a:lnTo>
                  <a:lnTo>
                    <a:pt x="525" y="480"/>
                  </a:lnTo>
                  <a:lnTo>
                    <a:pt x="551" y="473"/>
                  </a:lnTo>
                  <a:lnTo>
                    <a:pt x="576" y="467"/>
                  </a:lnTo>
                  <a:lnTo>
                    <a:pt x="605" y="460"/>
                  </a:lnTo>
                  <a:lnTo>
                    <a:pt x="635" y="455"/>
                  </a:lnTo>
                  <a:lnTo>
                    <a:pt x="666" y="448"/>
                  </a:lnTo>
                  <a:lnTo>
                    <a:pt x="694" y="442"/>
                  </a:lnTo>
                  <a:lnTo>
                    <a:pt x="722" y="437"/>
                  </a:lnTo>
                  <a:lnTo>
                    <a:pt x="752" y="433"/>
                  </a:lnTo>
                  <a:lnTo>
                    <a:pt x="780" y="428"/>
                  </a:lnTo>
                  <a:lnTo>
                    <a:pt x="807" y="423"/>
                  </a:lnTo>
                  <a:lnTo>
                    <a:pt x="839" y="418"/>
                  </a:lnTo>
                  <a:lnTo>
                    <a:pt x="882" y="415"/>
                  </a:lnTo>
                  <a:lnTo>
                    <a:pt x="589" y="375"/>
                  </a:lnTo>
                  <a:lnTo>
                    <a:pt x="609" y="344"/>
                  </a:lnTo>
                  <a:lnTo>
                    <a:pt x="631" y="322"/>
                  </a:lnTo>
                  <a:lnTo>
                    <a:pt x="673" y="279"/>
                  </a:lnTo>
                  <a:lnTo>
                    <a:pt x="697" y="260"/>
                  </a:lnTo>
                  <a:lnTo>
                    <a:pt x="722" y="241"/>
                  </a:lnTo>
                  <a:lnTo>
                    <a:pt x="766" y="209"/>
                  </a:lnTo>
                  <a:lnTo>
                    <a:pt x="792" y="189"/>
                  </a:lnTo>
                  <a:lnTo>
                    <a:pt x="824" y="166"/>
                  </a:lnTo>
                  <a:lnTo>
                    <a:pt x="853" y="149"/>
                  </a:lnTo>
                  <a:lnTo>
                    <a:pt x="878" y="134"/>
                  </a:lnTo>
                  <a:lnTo>
                    <a:pt x="902" y="120"/>
                  </a:lnTo>
                  <a:lnTo>
                    <a:pt x="931" y="105"/>
                  </a:lnTo>
                  <a:lnTo>
                    <a:pt x="963" y="90"/>
                  </a:lnTo>
                  <a:lnTo>
                    <a:pt x="995" y="78"/>
                  </a:lnTo>
                  <a:lnTo>
                    <a:pt x="1026" y="65"/>
                  </a:lnTo>
                  <a:lnTo>
                    <a:pt x="1065" y="53"/>
                  </a:lnTo>
                  <a:lnTo>
                    <a:pt x="1101" y="44"/>
                  </a:lnTo>
                  <a:lnTo>
                    <a:pt x="1142" y="36"/>
                  </a:lnTo>
                  <a:lnTo>
                    <a:pt x="1181" y="29"/>
                  </a:lnTo>
                  <a:lnTo>
                    <a:pt x="1223" y="21"/>
                  </a:lnTo>
                  <a:lnTo>
                    <a:pt x="1265" y="16"/>
                  </a:lnTo>
                  <a:lnTo>
                    <a:pt x="1337" y="4"/>
                  </a:lnTo>
                </a:path>
              </a:pathLst>
            </a:custGeom>
            <a:gradFill rotWithShape="0">
              <a:gsLst>
                <a:gs pos="0">
                  <a:srgbClr val="FAFD00"/>
                </a:gs>
                <a:gs pos="100000">
                  <a:srgbClr val="C8CA00"/>
                </a:gs>
              </a:gsLst>
              <a:path path="rect">
                <a:fillToRect t="100000" r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7423" name="AutoShape 12"/>
            <p:cNvSpPr>
              <a:spLocks noChangeArrowheads="1"/>
            </p:cNvSpPr>
            <p:nvPr/>
          </p:nvSpPr>
          <p:spPr bwMode="auto">
            <a:xfrm>
              <a:off x="484" y="2092"/>
              <a:ext cx="1960" cy="712"/>
            </a:xfrm>
            <a:prstGeom prst="cube">
              <a:avLst>
                <a:gd name="adj" fmla="val 24995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5789" name="Rectangle 13"/>
            <p:cNvSpPr>
              <a:spLocks noChangeArrowheads="1"/>
            </p:cNvSpPr>
            <p:nvPr/>
          </p:nvSpPr>
          <p:spPr bwMode="auto">
            <a:xfrm>
              <a:off x="477" y="2301"/>
              <a:ext cx="1734" cy="51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fr-CA" sz="2400" b="1">
                  <a:latin typeface="Arial" pitchFamily="34" charset="0"/>
                </a:rPr>
                <a:t>Variation due au traitement</a:t>
              </a:r>
            </a:p>
          </p:txBody>
        </p: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5557838" y="2266950"/>
            <a:ext cx="3122612" cy="2457450"/>
            <a:chOff x="3501" y="1428"/>
            <a:chExt cx="1967" cy="1548"/>
          </a:xfrm>
        </p:grpSpPr>
        <p:sp>
          <p:nvSpPr>
            <p:cNvPr id="17416" name="AutoShape 15"/>
            <p:cNvSpPr>
              <a:spLocks noChangeArrowheads="1"/>
            </p:cNvSpPr>
            <p:nvPr/>
          </p:nvSpPr>
          <p:spPr bwMode="auto">
            <a:xfrm>
              <a:off x="3508" y="2092"/>
              <a:ext cx="1960" cy="884"/>
            </a:xfrm>
            <a:prstGeom prst="cube">
              <a:avLst>
                <a:gd name="adj" fmla="val 24995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5792" name="Rectangle 16"/>
            <p:cNvSpPr>
              <a:spLocks noChangeArrowheads="1"/>
            </p:cNvSpPr>
            <p:nvPr/>
          </p:nvSpPr>
          <p:spPr bwMode="auto">
            <a:xfrm>
              <a:off x="3501" y="2301"/>
              <a:ext cx="1830" cy="6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fr-CA" sz="2000" b="1">
                  <a:latin typeface="Arial" pitchFamily="34" charset="0"/>
                </a:rPr>
                <a:t>Variation due aux fluctuations d’échantillonnage</a:t>
              </a:r>
            </a:p>
          </p:txBody>
        </p:sp>
        <p:sp>
          <p:nvSpPr>
            <p:cNvPr id="17418" name="Freeform 17"/>
            <p:cNvSpPr>
              <a:spLocks/>
            </p:cNvSpPr>
            <p:nvPr/>
          </p:nvSpPr>
          <p:spPr bwMode="auto">
            <a:xfrm>
              <a:off x="3798" y="1428"/>
              <a:ext cx="1339" cy="524"/>
            </a:xfrm>
            <a:custGeom>
              <a:avLst/>
              <a:gdLst>
                <a:gd name="T0" fmla="*/ 73 w 1339"/>
                <a:gd name="T1" fmla="*/ 0 h 524"/>
                <a:gd name="T2" fmla="*/ 154 w 1339"/>
                <a:gd name="T3" fmla="*/ 0 h 524"/>
                <a:gd name="T4" fmla="*/ 237 w 1339"/>
                <a:gd name="T5" fmla="*/ 4 h 524"/>
                <a:gd name="T6" fmla="*/ 314 w 1339"/>
                <a:gd name="T7" fmla="*/ 13 h 524"/>
                <a:gd name="T8" fmla="*/ 404 w 1339"/>
                <a:gd name="T9" fmla="*/ 28 h 524"/>
                <a:gd name="T10" fmla="*/ 489 w 1339"/>
                <a:gd name="T11" fmla="*/ 50 h 524"/>
                <a:gd name="T12" fmla="*/ 580 w 1339"/>
                <a:gd name="T13" fmla="*/ 78 h 524"/>
                <a:gd name="T14" fmla="*/ 660 w 1339"/>
                <a:gd name="T15" fmla="*/ 108 h 524"/>
                <a:gd name="T16" fmla="*/ 736 w 1339"/>
                <a:gd name="T17" fmla="*/ 138 h 524"/>
                <a:gd name="T18" fmla="*/ 814 w 1339"/>
                <a:gd name="T19" fmla="*/ 172 h 524"/>
                <a:gd name="T20" fmla="*/ 887 w 1339"/>
                <a:gd name="T21" fmla="*/ 210 h 524"/>
                <a:gd name="T22" fmla="*/ 958 w 1339"/>
                <a:gd name="T23" fmla="*/ 254 h 524"/>
                <a:gd name="T24" fmla="*/ 1016 w 1339"/>
                <a:gd name="T25" fmla="*/ 298 h 524"/>
                <a:gd name="T26" fmla="*/ 1055 w 1339"/>
                <a:gd name="T27" fmla="*/ 338 h 524"/>
                <a:gd name="T28" fmla="*/ 1298 w 1339"/>
                <a:gd name="T29" fmla="*/ 325 h 524"/>
                <a:gd name="T30" fmla="*/ 1216 w 1339"/>
                <a:gd name="T31" fmla="*/ 354 h 524"/>
                <a:gd name="T32" fmla="*/ 1157 w 1339"/>
                <a:gd name="T33" fmla="*/ 376 h 524"/>
                <a:gd name="T34" fmla="*/ 1109 w 1339"/>
                <a:gd name="T35" fmla="*/ 400 h 524"/>
                <a:gd name="T36" fmla="*/ 1063 w 1339"/>
                <a:gd name="T37" fmla="*/ 430 h 524"/>
                <a:gd name="T38" fmla="*/ 1009 w 1339"/>
                <a:gd name="T39" fmla="*/ 467 h 524"/>
                <a:gd name="T40" fmla="*/ 958 w 1339"/>
                <a:gd name="T41" fmla="*/ 505 h 524"/>
                <a:gd name="T42" fmla="*/ 915 w 1339"/>
                <a:gd name="T43" fmla="*/ 515 h 524"/>
                <a:gd name="T44" fmla="*/ 868 w 1339"/>
                <a:gd name="T45" fmla="*/ 497 h 524"/>
                <a:gd name="T46" fmla="*/ 813 w 1339"/>
                <a:gd name="T47" fmla="*/ 479 h 524"/>
                <a:gd name="T48" fmla="*/ 761 w 1339"/>
                <a:gd name="T49" fmla="*/ 467 h 524"/>
                <a:gd name="T50" fmla="*/ 703 w 1339"/>
                <a:gd name="T51" fmla="*/ 454 h 524"/>
                <a:gd name="T52" fmla="*/ 644 w 1339"/>
                <a:gd name="T53" fmla="*/ 442 h 524"/>
                <a:gd name="T54" fmla="*/ 586 w 1339"/>
                <a:gd name="T55" fmla="*/ 432 h 524"/>
                <a:gd name="T56" fmla="*/ 531 w 1339"/>
                <a:gd name="T57" fmla="*/ 422 h 524"/>
                <a:gd name="T58" fmla="*/ 455 w 1339"/>
                <a:gd name="T59" fmla="*/ 414 h 524"/>
                <a:gd name="T60" fmla="*/ 729 w 1339"/>
                <a:gd name="T61" fmla="*/ 344 h 524"/>
                <a:gd name="T62" fmla="*/ 664 w 1339"/>
                <a:gd name="T63" fmla="*/ 278 h 524"/>
                <a:gd name="T64" fmla="*/ 616 w 1339"/>
                <a:gd name="T65" fmla="*/ 241 h 524"/>
                <a:gd name="T66" fmla="*/ 545 w 1339"/>
                <a:gd name="T67" fmla="*/ 189 h 524"/>
                <a:gd name="T68" fmla="*/ 485 w 1339"/>
                <a:gd name="T69" fmla="*/ 149 h 524"/>
                <a:gd name="T70" fmla="*/ 436 w 1339"/>
                <a:gd name="T71" fmla="*/ 119 h 524"/>
                <a:gd name="T72" fmla="*/ 374 w 1339"/>
                <a:gd name="T73" fmla="*/ 90 h 524"/>
                <a:gd name="T74" fmla="*/ 311 w 1339"/>
                <a:gd name="T75" fmla="*/ 65 h 524"/>
                <a:gd name="T76" fmla="*/ 237 w 1339"/>
                <a:gd name="T77" fmla="*/ 44 h 524"/>
                <a:gd name="T78" fmla="*/ 156 w 1339"/>
                <a:gd name="T79" fmla="*/ 28 h 524"/>
                <a:gd name="T80" fmla="*/ 71 w 1339"/>
                <a:gd name="T81" fmla="*/ 15 h 52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339"/>
                <a:gd name="T124" fmla="*/ 0 h 524"/>
                <a:gd name="T125" fmla="*/ 1339 w 1339"/>
                <a:gd name="T126" fmla="*/ 524 h 524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339" h="524">
                  <a:moveTo>
                    <a:pt x="0" y="4"/>
                  </a:moveTo>
                  <a:lnTo>
                    <a:pt x="73" y="0"/>
                  </a:lnTo>
                  <a:lnTo>
                    <a:pt x="110" y="0"/>
                  </a:lnTo>
                  <a:lnTo>
                    <a:pt x="154" y="0"/>
                  </a:lnTo>
                  <a:lnTo>
                    <a:pt x="196" y="2"/>
                  </a:lnTo>
                  <a:lnTo>
                    <a:pt x="237" y="4"/>
                  </a:lnTo>
                  <a:lnTo>
                    <a:pt x="278" y="8"/>
                  </a:lnTo>
                  <a:lnTo>
                    <a:pt x="314" y="13"/>
                  </a:lnTo>
                  <a:lnTo>
                    <a:pt x="355" y="19"/>
                  </a:lnTo>
                  <a:lnTo>
                    <a:pt x="404" y="28"/>
                  </a:lnTo>
                  <a:lnTo>
                    <a:pt x="448" y="40"/>
                  </a:lnTo>
                  <a:lnTo>
                    <a:pt x="489" y="50"/>
                  </a:lnTo>
                  <a:lnTo>
                    <a:pt x="535" y="63"/>
                  </a:lnTo>
                  <a:lnTo>
                    <a:pt x="580" y="78"/>
                  </a:lnTo>
                  <a:lnTo>
                    <a:pt x="623" y="93"/>
                  </a:lnTo>
                  <a:lnTo>
                    <a:pt x="660" y="108"/>
                  </a:lnTo>
                  <a:lnTo>
                    <a:pt x="701" y="123"/>
                  </a:lnTo>
                  <a:lnTo>
                    <a:pt x="736" y="138"/>
                  </a:lnTo>
                  <a:lnTo>
                    <a:pt x="775" y="155"/>
                  </a:lnTo>
                  <a:lnTo>
                    <a:pt x="814" y="172"/>
                  </a:lnTo>
                  <a:lnTo>
                    <a:pt x="853" y="193"/>
                  </a:lnTo>
                  <a:lnTo>
                    <a:pt x="887" y="210"/>
                  </a:lnTo>
                  <a:lnTo>
                    <a:pt x="924" y="233"/>
                  </a:lnTo>
                  <a:lnTo>
                    <a:pt x="958" y="254"/>
                  </a:lnTo>
                  <a:lnTo>
                    <a:pt x="990" y="275"/>
                  </a:lnTo>
                  <a:lnTo>
                    <a:pt x="1016" y="298"/>
                  </a:lnTo>
                  <a:lnTo>
                    <a:pt x="1038" y="318"/>
                  </a:lnTo>
                  <a:lnTo>
                    <a:pt x="1055" y="338"/>
                  </a:lnTo>
                  <a:lnTo>
                    <a:pt x="1338" y="310"/>
                  </a:lnTo>
                  <a:lnTo>
                    <a:pt x="1298" y="325"/>
                  </a:lnTo>
                  <a:lnTo>
                    <a:pt x="1251" y="341"/>
                  </a:lnTo>
                  <a:lnTo>
                    <a:pt x="1216" y="354"/>
                  </a:lnTo>
                  <a:lnTo>
                    <a:pt x="1187" y="364"/>
                  </a:lnTo>
                  <a:lnTo>
                    <a:pt x="1157" y="376"/>
                  </a:lnTo>
                  <a:lnTo>
                    <a:pt x="1133" y="388"/>
                  </a:lnTo>
                  <a:lnTo>
                    <a:pt x="1109" y="400"/>
                  </a:lnTo>
                  <a:lnTo>
                    <a:pt x="1086" y="414"/>
                  </a:lnTo>
                  <a:lnTo>
                    <a:pt x="1063" y="430"/>
                  </a:lnTo>
                  <a:lnTo>
                    <a:pt x="1036" y="447"/>
                  </a:lnTo>
                  <a:lnTo>
                    <a:pt x="1009" y="467"/>
                  </a:lnTo>
                  <a:lnTo>
                    <a:pt x="985" y="484"/>
                  </a:lnTo>
                  <a:lnTo>
                    <a:pt x="958" y="505"/>
                  </a:lnTo>
                  <a:lnTo>
                    <a:pt x="936" y="523"/>
                  </a:lnTo>
                  <a:lnTo>
                    <a:pt x="915" y="515"/>
                  </a:lnTo>
                  <a:lnTo>
                    <a:pt x="892" y="505"/>
                  </a:lnTo>
                  <a:lnTo>
                    <a:pt x="868" y="497"/>
                  </a:lnTo>
                  <a:lnTo>
                    <a:pt x="841" y="488"/>
                  </a:lnTo>
                  <a:lnTo>
                    <a:pt x="813" y="479"/>
                  </a:lnTo>
                  <a:lnTo>
                    <a:pt x="787" y="472"/>
                  </a:lnTo>
                  <a:lnTo>
                    <a:pt x="761" y="467"/>
                  </a:lnTo>
                  <a:lnTo>
                    <a:pt x="733" y="460"/>
                  </a:lnTo>
                  <a:lnTo>
                    <a:pt x="703" y="454"/>
                  </a:lnTo>
                  <a:lnTo>
                    <a:pt x="672" y="447"/>
                  </a:lnTo>
                  <a:lnTo>
                    <a:pt x="644" y="442"/>
                  </a:lnTo>
                  <a:lnTo>
                    <a:pt x="616" y="436"/>
                  </a:lnTo>
                  <a:lnTo>
                    <a:pt x="586" y="432"/>
                  </a:lnTo>
                  <a:lnTo>
                    <a:pt x="557" y="427"/>
                  </a:lnTo>
                  <a:lnTo>
                    <a:pt x="531" y="422"/>
                  </a:lnTo>
                  <a:lnTo>
                    <a:pt x="499" y="418"/>
                  </a:lnTo>
                  <a:lnTo>
                    <a:pt x="455" y="414"/>
                  </a:lnTo>
                  <a:lnTo>
                    <a:pt x="748" y="374"/>
                  </a:lnTo>
                  <a:lnTo>
                    <a:pt x="729" y="344"/>
                  </a:lnTo>
                  <a:lnTo>
                    <a:pt x="706" y="321"/>
                  </a:lnTo>
                  <a:lnTo>
                    <a:pt x="664" y="278"/>
                  </a:lnTo>
                  <a:lnTo>
                    <a:pt x="640" y="260"/>
                  </a:lnTo>
                  <a:lnTo>
                    <a:pt x="616" y="241"/>
                  </a:lnTo>
                  <a:lnTo>
                    <a:pt x="572" y="208"/>
                  </a:lnTo>
                  <a:lnTo>
                    <a:pt x="545" y="189"/>
                  </a:lnTo>
                  <a:lnTo>
                    <a:pt x="514" y="166"/>
                  </a:lnTo>
                  <a:lnTo>
                    <a:pt x="485" y="149"/>
                  </a:lnTo>
                  <a:lnTo>
                    <a:pt x="460" y="134"/>
                  </a:lnTo>
                  <a:lnTo>
                    <a:pt x="436" y="119"/>
                  </a:lnTo>
                  <a:lnTo>
                    <a:pt x="406" y="104"/>
                  </a:lnTo>
                  <a:lnTo>
                    <a:pt x="374" y="90"/>
                  </a:lnTo>
                  <a:lnTo>
                    <a:pt x="342" y="78"/>
                  </a:lnTo>
                  <a:lnTo>
                    <a:pt x="311" y="65"/>
                  </a:lnTo>
                  <a:lnTo>
                    <a:pt x="273" y="53"/>
                  </a:lnTo>
                  <a:lnTo>
                    <a:pt x="237" y="44"/>
                  </a:lnTo>
                  <a:lnTo>
                    <a:pt x="196" y="36"/>
                  </a:lnTo>
                  <a:lnTo>
                    <a:pt x="156" y="28"/>
                  </a:lnTo>
                  <a:lnTo>
                    <a:pt x="115" y="21"/>
                  </a:lnTo>
                  <a:lnTo>
                    <a:pt x="71" y="15"/>
                  </a:lnTo>
                  <a:lnTo>
                    <a:pt x="0" y="4"/>
                  </a:lnTo>
                </a:path>
              </a:pathLst>
            </a:custGeom>
            <a:gradFill rotWithShape="0">
              <a:gsLst>
                <a:gs pos="0">
                  <a:srgbClr val="FAFD00"/>
                </a:gs>
                <a:gs pos="100000">
                  <a:srgbClr val="C8CA00"/>
                </a:gs>
              </a:gsLst>
              <a:path path="rect">
                <a:fillToRect l="100000" t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75794" name="Rectangle 18"/>
          <p:cNvSpPr>
            <a:spLocks noGrp="1" noChangeArrowheads="1"/>
          </p:cNvSpPr>
          <p:nvPr>
            <p:ph type="body" sz="half" idx="2"/>
          </p:nvPr>
        </p:nvSpPr>
        <p:spPr>
          <a:xfrm>
            <a:off x="304800" y="4648200"/>
            <a:ext cx="4114800" cy="1981200"/>
          </a:xfrm>
        </p:spPr>
        <p:txBody>
          <a:bodyPr lIns="90488" tIns="44450" rIns="90488" bIns="44450"/>
          <a:lstStyle/>
          <a:p>
            <a:pPr marL="287338" indent="-287338" eaLnBrk="1" hangingPunct="1">
              <a:lnSpc>
                <a:spcPct val="90000"/>
              </a:lnSpc>
              <a:spcBef>
                <a:spcPct val="10000"/>
              </a:spcBef>
              <a:defRPr/>
            </a:pPr>
            <a:r>
              <a:rPr lang="fr-CA" sz="2400" smtClean="0"/>
              <a:t>Somme des carrés due au traitement</a:t>
            </a:r>
          </a:p>
          <a:p>
            <a:pPr marL="287338" indent="-287338" eaLnBrk="1" hangingPunct="1">
              <a:lnSpc>
                <a:spcPct val="90000"/>
              </a:lnSpc>
              <a:spcBef>
                <a:spcPct val="10000"/>
              </a:spcBef>
              <a:defRPr/>
            </a:pPr>
            <a:r>
              <a:rPr lang="fr-CA" sz="2400" smtClean="0"/>
              <a:t>Somme des carrés INTER-Groupes</a:t>
            </a:r>
          </a:p>
          <a:p>
            <a:pPr marL="287338" indent="-287338" eaLnBrk="1" hangingPunct="1">
              <a:lnSpc>
                <a:spcPct val="90000"/>
              </a:lnSpc>
              <a:spcBef>
                <a:spcPct val="10000"/>
              </a:spcBef>
              <a:defRPr/>
            </a:pPr>
            <a:r>
              <a:rPr lang="fr-CA" sz="2400" smtClean="0"/>
              <a:t>Variation entre les groupes</a:t>
            </a:r>
          </a:p>
        </p:txBody>
      </p:sp>
      <p:sp>
        <p:nvSpPr>
          <p:cNvPr id="75795" name="Rectangle 19"/>
          <p:cNvSpPr>
            <a:spLocks noGrp="1" noChangeArrowheads="1"/>
          </p:cNvSpPr>
          <p:nvPr>
            <p:ph type="body" sz="half" idx="1"/>
          </p:nvPr>
        </p:nvSpPr>
        <p:spPr>
          <a:xfrm>
            <a:off x="5029200" y="4800600"/>
            <a:ext cx="3962400" cy="1752600"/>
          </a:xfrm>
        </p:spPr>
        <p:txBody>
          <a:bodyPr lIns="90488" tIns="44450" rIns="90488" bIns="44450"/>
          <a:lstStyle/>
          <a:p>
            <a:pPr marL="287338" indent="-287338" eaLnBrk="1" hangingPunct="1">
              <a:lnSpc>
                <a:spcPct val="90000"/>
              </a:lnSpc>
              <a:spcBef>
                <a:spcPct val="10000"/>
              </a:spcBef>
              <a:defRPr/>
            </a:pPr>
            <a:r>
              <a:rPr lang="fr-CA" sz="2300" smtClean="0"/>
              <a:t>Somme des carrés de l’erreur</a:t>
            </a:r>
          </a:p>
          <a:p>
            <a:pPr marL="287338" indent="-287338" eaLnBrk="1" hangingPunct="1">
              <a:lnSpc>
                <a:spcPct val="90000"/>
              </a:lnSpc>
              <a:spcBef>
                <a:spcPct val="10000"/>
              </a:spcBef>
              <a:defRPr/>
            </a:pPr>
            <a:r>
              <a:rPr lang="fr-CA" sz="2300" smtClean="0"/>
              <a:t>Somme des carrés INTRA-Groupes</a:t>
            </a:r>
          </a:p>
          <a:p>
            <a:pPr marL="287338" indent="-287338" eaLnBrk="1" hangingPunct="1">
              <a:lnSpc>
                <a:spcPct val="90000"/>
              </a:lnSpc>
              <a:spcBef>
                <a:spcPct val="10000"/>
              </a:spcBef>
              <a:defRPr/>
            </a:pPr>
            <a:r>
              <a:rPr lang="fr-CA" sz="2300" smtClean="0"/>
              <a:t>Variation Intra-groupe</a:t>
            </a:r>
          </a:p>
        </p:txBody>
      </p: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94" grpId="0" build="p" autoUpdateAnimBg="0"/>
      <p:bldP spid="75795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Ctr="1"/>
          <a:lstStyle/>
          <a:p>
            <a:pPr eaLnBrk="1" hangingPunct="1">
              <a:defRPr/>
            </a:pPr>
            <a:r>
              <a:rPr lang="fr-CA" smtClean="0"/>
              <a:t>Variation totale</a:t>
            </a:r>
          </a:p>
        </p:txBody>
      </p:sp>
      <p:graphicFrame>
        <p:nvGraphicFramePr>
          <p:cNvPr id="18435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609600" y="2257425"/>
          <a:ext cx="8001000" cy="563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46" name="Equation" r:id="rId4" imgW="3289300" imgH="254000" progId="Equation.DSMT4">
                  <p:embed/>
                </p:oleObj>
              </mc:Choice>
              <mc:Fallback>
                <p:oleObj name="Equation" r:id="rId4" imgW="3289300" imgH="2540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257425"/>
                        <a:ext cx="8001000" cy="563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116" name="Rectangle 52"/>
          <p:cNvSpPr>
            <a:spLocks noChangeArrowheads="1"/>
          </p:cNvSpPr>
          <p:nvPr/>
        </p:nvSpPr>
        <p:spPr bwMode="auto">
          <a:xfrm>
            <a:off x="7011988" y="4040188"/>
            <a:ext cx="987425" cy="558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fr-CA" sz="2800" b="1"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</a:rPr>
              <a:t>`</a:t>
            </a:r>
            <a:r>
              <a:rPr lang="fr-CA" sz="28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X</a:t>
            </a:r>
          </a:p>
        </p:txBody>
      </p:sp>
      <p:grpSp>
        <p:nvGrpSpPr>
          <p:cNvPr id="2" name="Group 112"/>
          <p:cNvGrpSpPr>
            <a:grpSpLocks/>
          </p:cNvGrpSpPr>
          <p:nvPr/>
        </p:nvGrpSpPr>
        <p:grpSpPr bwMode="auto">
          <a:xfrm>
            <a:off x="2976563" y="4268788"/>
            <a:ext cx="852487" cy="1068387"/>
            <a:chOff x="1875" y="2689"/>
            <a:chExt cx="537" cy="673"/>
          </a:xfrm>
        </p:grpSpPr>
        <p:sp>
          <p:nvSpPr>
            <p:cNvPr id="18502" name="Freeform 53"/>
            <p:cNvSpPr>
              <a:spLocks/>
            </p:cNvSpPr>
            <p:nvPr/>
          </p:nvSpPr>
          <p:spPr bwMode="auto">
            <a:xfrm>
              <a:off x="1875" y="2796"/>
              <a:ext cx="490" cy="566"/>
            </a:xfrm>
            <a:custGeom>
              <a:avLst/>
              <a:gdLst>
                <a:gd name="T0" fmla="*/ 489 w 490"/>
                <a:gd name="T1" fmla="*/ 0 h 566"/>
                <a:gd name="T2" fmla="*/ 489 w 490"/>
                <a:gd name="T3" fmla="*/ 565 h 566"/>
                <a:gd name="T4" fmla="*/ 0 w 490"/>
                <a:gd name="T5" fmla="*/ 565 h 56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90" h="566">
                  <a:moveTo>
                    <a:pt x="489" y="0"/>
                  </a:moveTo>
                  <a:lnTo>
                    <a:pt x="489" y="565"/>
                  </a:lnTo>
                  <a:lnTo>
                    <a:pt x="0" y="565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8503" name="Freeform 54"/>
            <p:cNvSpPr>
              <a:spLocks/>
            </p:cNvSpPr>
            <p:nvPr/>
          </p:nvSpPr>
          <p:spPr bwMode="auto">
            <a:xfrm>
              <a:off x="2309" y="2689"/>
              <a:ext cx="103" cy="102"/>
            </a:xfrm>
            <a:custGeom>
              <a:avLst/>
              <a:gdLst>
                <a:gd name="T0" fmla="*/ 102 w 103"/>
                <a:gd name="T1" fmla="*/ 101 h 102"/>
                <a:gd name="T2" fmla="*/ 52 w 103"/>
                <a:gd name="T3" fmla="*/ 0 h 102"/>
                <a:gd name="T4" fmla="*/ 0 w 103"/>
                <a:gd name="T5" fmla="*/ 101 h 102"/>
                <a:gd name="T6" fmla="*/ 102 w 103"/>
                <a:gd name="T7" fmla="*/ 101 h 10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" h="102">
                  <a:moveTo>
                    <a:pt x="102" y="101"/>
                  </a:moveTo>
                  <a:lnTo>
                    <a:pt x="52" y="0"/>
                  </a:lnTo>
                  <a:lnTo>
                    <a:pt x="0" y="101"/>
                  </a:lnTo>
                  <a:lnTo>
                    <a:pt x="102" y="101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dist="381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3" name="Group 111"/>
          <p:cNvGrpSpPr>
            <a:grpSpLocks/>
          </p:cNvGrpSpPr>
          <p:nvPr/>
        </p:nvGrpSpPr>
        <p:grpSpPr bwMode="auto">
          <a:xfrm>
            <a:off x="2976563" y="4268788"/>
            <a:ext cx="463550" cy="534987"/>
            <a:chOff x="1875" y="2689"/>
            <a:chExt cx="292" cy="337"/>
          </a:xfrm>
        </p:grpSpPr>
        <p:sp>
          <p:nvSpPr>
            <p:cNvPr id="18500" name="Freeform 55"/>
            <p:cNvSpPr>
              <a:spLocks/>
            </p:cNvSpPr>
            <p:nvPr/>
          </p:nvSpPr>
          <p:spPr bwMode="auto">
            <a:xfrm>
              <a:off x="1875" y="2796"/>
              <a:ext cx="246" cy="230"/>
            </a:xfrm>
            <a:custGeom>
              <a:avLst/>
              <a:gdLst>
                <a:gd name="T0" fmla="*/ 245 w 246"/>
                <a:gd name="T1" fmla="*/ 0 h 230"/>
                <a:gd name="T2" fmla="*/ 245 w 246"/>
                <a:gd name="T3" fmla="*/ 229 h 230"/>
                <a:gd name="T4" fmla="*/ 0 w 246"/>
                <a:gd name="T5" fmla="*/ 229 h 23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46" h="230">
                  <a:moveTo>
                    <a:pt x="245" y="0"/>
                  </a:moveTo>
                  <a:lnTo>
                    <a:pt x="245" y="229"/>
                  </a:lnTo>
                  <a:lnTo>
                    <a:pt x="0" y="229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8501" name="Freeform 56"/>
            <p:cNvSpPr>
              <a:spLocks/>
            </p:cNvSpPr>
            <p:nvPr/>
          </p:nvSpPr>
          <p:spPr bwMode="auto">
            <a:xfrm>
              <a:off x="2064" y="2689"/>
              <a:ext cx="103" cy="102"/>
            </a:xfrm>
            <a:custGeom>
              <a:avLst/>
              <a:gdLst>
                <a:gd name="T0" fmla="*/ 102 w 103"/>
                <a:gd name="T1" fmla="*/ 101 h 102"/>
                <a:gd name="T2" fmla="*/ 53 w 103"/>
                <a:gd name="T3" fmla="*/ 0 h 102"/>
                <a:gd name="T4" fmla="*/ 0 w 103"/>
                <a:gd name="T5" fmla="*/ 101 h 102"/>
                <a:gd name="T6" fmla="*/ 102 w 103"/>
                <a:gd name="T7" fmla="*/ 101 h 10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" h="102">
                  <a:moveTo>
                    <a:pt x="102" y="101"/>
                  </a:moveTo>
                  <a:lnTo>
                    <a:pt x="53" y="0"/>
                  </a:lnTo>
                  <a:lnTo>
                    <a:pt x="0" y="101"/>
                  </a:lnTo>
                  <a:lnTo>
                    <a:pt x="102" y="101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dist="381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4" name="Group 116"/>
          <p:cNvGrpSpPr>
            <a:grpSpLocks/>
          </p:cNvGrpSpPr>
          <p:nvPr/>
        </p:nvGrpSpPr>
        <p:grpSpPr bwMode="auto">
          <a:xfrm>
            <a:off x="4629150" y="4268788"/>
            <a:ext cx="852488" cy="1249362"/>
            <a:chOff x="2916" y="2689"/>
            <a:chExt cx="537" cy="787"/>
          </a:xfrm>
        </p:grpSpPr>
        <p:sp>
          <p:nvSpPr>
            <p:cNvPr id="18498" name="Freeform 57"/>
            <p:cNvSpPr>
              <a:spLocks/>
            </p:cNvSpPr>
            <p:nvPr/>
          </p:nvSpPr>
          <p:spPr bwMode="auto">
            <a:xfrm>
              <a:off x="2916" y="2796"/>
              <a:ext cx="491" cy="680"/>
            </a:xfrm>
            <a:custGeom>
              <a:avLst/>
              <a:gdLst>
                <a:gd name="T0" fmla="*/ 490 w 491"/>
                <a:gd name="T1" fmla="*/ 0 h 680"/>
                <a:gd name="T2" fmla="*/ 490 w 491"/>
                <a:gd name="T3" fmla="*/ 679 h 680"/>
                <a:gd name="T4" fmla="*/ 0 w 491"/>
                <a:gd name="T5" fmla="*/ 679 h 68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91" h="680">
                  <a:moveTo>
                    <a:pt x="490" y="0"/>
                  </a:moveTo>
                  <a:lnTo>
                    <a:pt x="490" y="679"/>
                  </a:lnTo>
                  <a:lnTo>
                    <a:pt x="0" y="679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8499" name="Freeform 58"/>
            <p:cNvSpPr>
              <a:spLocks/>
            </p:cNvSpPr>
            <p:nvPr/>
          </p:nvSpPr>
          <p:spPr bwMode="auto">
            <a:xfrm>
              <a:off x="3350" y="2689"/>
              <a:ext cx="103" cy="102"/>
            </a:xfrm>
            <a:custGeom>
              <a:avLst/>
              <a:gdLst>
                <a:gd name="T0" fmla="*/ 102 w 103"/>
                <a:gd name="T1" fmla="*/ 101 h 102"/>
                <a:gd name="T2" fmla="*/ 53 w 103"/>
                <a:gd name="T3" fmla="*/ 0 h 102"/>
                <a:gd name="T4" fmla="*/ 0 w 103"/>
                <a:gd name="T5" fmla="*/ 101 h 102"/>
                <a:gd name="T6" fmla="*/ 102 w 103"/>
                <a:gd name="T7" fmla="*/ 101 h 10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" h="102">
                  <a:moveTo>
                    <a:pt x="102" y="101"/>
                  </a:moveTo>
                  <a:lnTo>
                    <a:pt x="53" y="0"/>
                  </a:lnTo>
                  <a:lnTo>
                    <a:pt x="0" y="101"/>
                  </a:lnTo>
                  <a:lnTo>
                    <a:pt x="102" y="101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dist="381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5" name="Group 113"/>
          <p:cNvGrpSpPr>
            <a:grpSpLocks/>
          </p:cNvGrpSpPr>
          <p:nvPr/>
        </p:nvGrpSpPr>
        <p:grpSpPr bwMode="auto">
          <a:xfrm>
            <a:off x="4629150" y="4268788"/>
            <a:ext cx="463550" cy="276225"/>
            <a:chOff x="2916" y="2689"/>
            <a:chExt cx="292" cy="174"/>
          </a:xfrm>
        </p:grpSpPr>
        <p:sp>
          <p:nvSpPr>
            <p:cNvPr id="18496" name="Freeform 59"/>
            <p:cNvSpPr>
              <a:spLocks/>
            </p:cNvSpPr>
            <p:nvPr/>
          </p:nvSpPr>
          <p:spPr bwMode="auto">
            <a:xfrm>
              <a:off x="2916" y="2796"/>
              <a:ext cx="246" cy="67"/>
            </a:xfrm>
            <a:custGeom>
              <a:avLst/>
              <a:gdLst>
                <a:gd name="T0" fmla="*/ 245 w 246"/>
                <a:gd name="T1" fmla="*/ 0 h 67"/>
                <a:gd name="T2" fmla="*/ 245 w 246"/>
                <a:gd name="T3" fmla="*/ 66 h 67"/>
                <a:gd name="T4" fmla="*/ 0 w 246"/>
                <a:gd name="T5" fmla="*/ 66 h 67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46" h="67">
                  <a:moveTo>
                    <a:pt x="245" y="0"/>
                  </a:moveTo>
                  <a:lnTo>
                    <a:pt x="245" y="66"/>
                  </a:lnTo>
                  <a:lnTo>
                    <a:pt x="0" y="66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8497" name="Freeform 60"/>
            <p:cNvSpPr>
              <a:spLocks/>
            </p:cNvSpPr>
            <p:nvPr/>
          </p:nvSpPr>
          <p:spPr bwMode="auto">
            <a:xfrm>
              <a:off x="3105" y="2689"/>
              <a:ext cx="103" cy="102"/>
            </a:xfrm>
            <a:custGeom>
              <a:avLst/>
              <a:gdLst>
                <a:gd name="T0" fmla="*/ 102 w 103"/>
                <a:gd name="T1" fmla="*/ 101 h 102"/>
                <a:gd name="T2" fmla="*/ 53 w 103"/>
                <a:gd name="T3" fmla="*/ 0 h 102"/>
                <a:gd name="T4" fmla="*/ 0 w 103"/>
                <a:gd name="T5" fmla="*/ 101 h 102"/>
                <a:gd name="T6" fmla="*/ 102 w 103"/>
                <a:gd name="T7" fmla="*/ 101 h 10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" h="102">
                  <a:moveTo>
                    <a:pt x="102" y="101"/>
                  </a:moveTo>
                  <a:lnTo>
                    <a:pt x="53" y="0"/>
                  </a:lnTo>
                  <a:lnTo>
                    <a:pt x="0" y="101"/>
                  </a:lnTo>
                  <a:lnTo>
                    <a:pt x="102" y="101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dist="381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6" name="Group 117"/>
          <p:cNvGrpSpPr>
            <a:grpSpLocks/>
          </p:cNvGrpSpPr>
          <p:nvPr/>
        </p:nvGrpSpPr>
        <p:grpSpPr bwMode="auto">
          <a:xfrm>
            <a:off x="6183313" y="4268788"/>
            <a:ext cx="463550" cy="488950"/>
            <a:chOff x="3895" y="2689"/>
            <a:chExt cx="292" cy="308"/>
          </a:xfrm>
        </p:grpSpPr>
        <p:sp>
          <p:nvSpPr>
            <p:cNvPr id="18494" name="Freeform 61"/>
            <p:cNvSpPr>
              <a:spLocks/>
            </p:cNvSpPr>
            <p:nvPr/>
          </p:nvSpPr>
          <p:spPr bwMode="auto">
            <a:xfrm>
              <a:off x="3895" y="2796"/>
              <a:ext cx="246" cy="201"/>
            </a:xfrm>
            <a:custGeom>
              <a:avLst/>
              <a:gdLst>
                <a:gd name="T0" fmla="*/ 245 w 246"/>
                <a:gd name="T1" fmla="*/ 0 h 201"/>
                <a:gd name="T2" fmla="*/ 245 w 246"/>
                <a:gd name="T3" fmla="*/ 200 h 201"/>
                <a:gd name="T4" fmla="*/ 0 w 246"/>
                <a:gd name="T5" fmla="*/ 200 h 20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46" h="201">
                  <a:moveTo>
                    <a:pt x="245" y="0"/>
                  </a:moveTo>
                  <a:lnTo>
                    <a:pt x="245" y="200"/>
                  </a:lnTo>
                  <a:lnTo>
                    <a:pt x="0" y="200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8495" name="Freeform 62"/>
            <p:cNvSpPr>
              <a:spLocks/>
            </p:cNvSpPr>
            <p:nvPr/>
          </p:nvSpPr>
          <p:spPr bwMode="auto">
            <a:xfrm>
              <a:off x="4084" y="2689"/>
              <a:ext cx="103" cy="102"/>
            </a:xfrm>
            <a:custGeom>
              <a:avLst/>
              <a:gdLst>
                <a:gd name="T0" fmla="*/ 102 w 103"/>
                <a:gd name="T1" fmla="*/ 101 h 102"/>
                <a:gd name="T2" fmla="*/ 53 w 103"/>
                <a:gd name="T3" fmla="*/ 0 h 102"/>
                <a:gd name="T4" fmla="*/ 0 w 103"/>
                <a:gd name="T5" fmla="*/ 101 h 102"/>
                <a:gd name="T6" fmla="*/ 102 w 103"/>
                <a:gd name="T7" fmla="*/ 101 h 10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" h="102">
                  <a:moveTo>
                    <a:pt x="102" y="101"/>
                  </a:moveTo>
                  <a:lnTo>
                    <a:pt x="53" y="0"/>
                  </a:lnTo>
                  <a:lnTo>
                    <a:pt x="0" y="101"/>
                  </a:lnTo>
                  <a:lnTo>
                    <a:pt x="102" y="101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dist="381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7" name="Group 114"/>
          <p:cNvGrpSpPr>
            <a:grpSpLocks/>
          </p:cNvGrpSpPr>
          <p:nvPr/>
        </p:nvGrpSpPr>
        <p:grpSpPr bwMode="auto">
          <a:xfrm>
            <a:off x="4629150" y="3729038"/>
            <a:ext cx="463550" cy="531812"/>
            <a:chOff x="2916" y="2349"/>
            <a:chExt cx="292" cy="335"/>
          </a:xfrm>
        </p:grpSpPr>
        <p:sp>
          <p:nvSpPr>
            <p:cNvPr id="18492" name="Freeform 63"/>
            <p:cNvSpPr>
              <a:spLocks/>
            </p:cNvSpPr>
            <p:nvPr/>
          </p:nvSpPr>
          <p:spPr bwMode="auto">
            <a:xfrm>
              <a:off x="2916" y="2349"/>
              <a:ext cx="246" cy="233"/>
            </a:xfrm>
            <a:custGeom>
              <a:avLst/>
              <a:gdLst>
                <a:gd name="T0" fmla="*/ 245 w 246"/>
                <a:gd name="T1" fmla="*/ 232 h 233"/>
                <a:gd name="T2" fmla="*/ 245 w 246"/>
                <a:gd name="T3" fmla="*/ 0 h 233"/>
                <a:gd name="T4" fmla="*/ 0 w 246"/>
                <a:gd name="T5" fmla="*/ 0 h 23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46" h="233">
                  <a:moveTo>
                    <a:pt x="245" y="232"/>
                  </a:moveTo>
                  <a:lnTo>
                    <a:pt x="245" y="0"/>
                  </a:lnTo>
                  <a:lnTo>
                    <a:pt x="0" y="0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8493" name="Freeform 64"/>
            <p:cNvSpPr>
              <a:spLocks/>
            </p:cNvSpPr>
            <p:nvPr/>
          </p:nvSpPr>
          <p:spPr bwMode="auto">
            <a:xfrm>
              <a:off x="3105" y="2581"/>
              <a:ext cx="103" cy="103"/>
            </a:xfrm>
            <a:custGeom>
              <a:avLst/>
              <a:gdLst>
                <a:gd name="T0" fmla="*/ 0 w 103"/>
                <a:gd name="T1" fmla="*/ 0 h 103"/>
                <a:gd name="T2" fmla="*/ 53 w 103"/>
                <a:gd name="T3" fmla="*/ 102 h 103"/>
                <a:gd name="T4" fmla="*/ 102 w 103"/>
                <a:gd name="T5" fmla="*/ 0 h 103"/>
                <a:gd name="T6" fmla="*/ 0 w 103"/>
                <a:gd name="T7" fmla="*/ 0 h 10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" h="103">
                  <a:moveTo>
                    <a:pt x="0" y="0"/>
                  </a:moveTo>
                  <a:lnTo>
                    <a:pt x="53" y="102"/>
                  </a:lnTo>
                  <a:lnTo>
                    <a:pt x="102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8" name="Group 118"/>
          <p:cNvGrpSpPr>
            <a:grpSpLocks/>
          </p:cNvGrpSpPr>
          <p:nvPr/>
        </p:nvGrpSpPr>
        <p:grpSpPr bwMode="auto">
          <a:xfrm>
            <a:off x="6183313" y="3781425"/>
            <a:ext cx="463550" cy="479425"/>
            <a:chOff x="3895" y="2382"/>
            <a:chExt cx="292" cy="302"/>
          </a:xfrm>
        </p:grpSpPr>
        <p:sp>
          <p:nvSpPr>
            <p:cNvPr id="18490" name="Freeform 65"/>
            <p:cNvSpPr>
              <a:spLocks/>
            </p:cNvSpPr>
            <p:nvPr/>
          </p:nvSpPr>
          <p:spPr bwMode="auto">
            <a:xfrm>
              <a:off x="3895" y="2382"/>
              <a:ext cx="246" cy="200"/>
            </a:xfrm>
            <a:custGeom>
              <a:avLst/>
              <a:gdLst>
                <a:gd name="T0" fmla="*/ 245 w 246"/>
                <a:gd name="T1" fmla="*/ 199 h 200"/>
                <a:gd name="T2" fmla="*/ 245 w 246"/>
                <a:gd name="T3" fmla="*/ 0 h 200"/>
                <a:gd name="T4" fmla="*/ 0 w 246"/>
                <a:gd name="T5" fmla="*/ 0 h 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46" h="200">
                  <a:moveTo>
                    <a:pt x="245" y="199"/>
                  </a:moveTo>
                  <a:lnTo>
                    <a:pt x="245" y="0"/>
                  </a:lnTo>
                  <a:lnTo>
                    <a:pt x="0" y="0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8491" name="Freeform 66"/>
            <p:cNvSpPr>
              <a:spLocks/>
            </p:cNvSpPr>
            <p:nvPr/>
          </p:nvSpPr>
          <p:spPr bwMode="auto">
            <a:xfrm>
              <a:off x="4084" y="2581"/>
              <a:ext cx="103" cy="103"/>
            </a:xfrm>
            <a:custGeom>
              <a:avLst/>
              <a:gdLst>
                <a:gd name="T0" fmla="*/ 0 w 103"/>
                <a:gd name="T1" fmla="*/ 0 h 103"/>
                <a:gd name="T2" fmla="*/ 53 w 103"/>
                <a:gd name="T3" fmla="*/ 102 h 103"/>
                <a:gd name="T4" fmla="*/ 102 w 103"/>
                <a:gd name="T5" fmla="*/ 0 h 103"/>
                <a:gd name="T6" fmla="*/ 0 w 103"/>
                <a:gd name="T7" fmla="*/ 0 h 10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" h="103">
                  <a:moveTo>
                    <a:pt x="0" y="0"/>
                  </a:moveTo>
                  <a:lnTo>
                    <a:pt x="53" y="102"/>
                  </a:lnTo>
                  <a:lnTo>
                    <a:pt x="102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9" name="Group 115"/>
          <p:cNvGrpSpPr>
            <a:grpSpLocks/>
          </p:cNvGrpSpPr>
          <p:nvPr/>
        </p:nvGrpSpPr>
        <p:grpSpPr bwMode="auto">
          <a:xfrm>
            <a:off x="4629150" y="3298825"/>
            <a:ext cx="852488" cy="962025"/>
            <a:chOff x="2916" y="2078"/>
            <a:chExt cx="537" cy="606"/>
          </a:xfrm>
        </p:grpSpPr>
        <p:sp>
          <p:nvSpPr>
            <p:cNvPr id="18488" name="Freeform 67"/>
            <p:cNvSpPr>
              <a:spLocks/>
            </p:cNvSpPr>
            <p:nvPr/>
          </p:nvSpPr>
          <p:spPr bwMode="auto">
            <a:xfrm>
              <a:off x="2916" y="2078"/>
              <a:ext cx="491" cy="504"/>
            </a:xfrm>
            <a:custGeom>
              <a:avLst/>
              <a:gdLst>
                <a:gd name="T0" fmla="*/ 490 w 491"/>
                <a:gd name="T1" fmla="*/ 503 h 504"/>
                <a:gd name="T2" fmla="*/ 490 w 491"/>
                <a:gd name="T3" fmla="*/ 0 h 504"/>
                <a:gd name="T4" fmla="*/ 0 w 491"/>
                <a:gd name="T5" fmla="*/ 0 h 50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91" h="504">
                  <a:moveTo>
                    <a:pt x="490" y="503"/>
                  </a:moveTo>
                  <a:lnTo>
                    <a:pt x="490" y="0"/>
                  </a:lnTo>
                  <a:lnTo>
                    <a:pt x="0" y="0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8489" name="Freeform 68"/>
            <p:cNvSpPr>
              <a:spLocks/>
            </p:cNvSpPr>
            <p:nvPr/>
          </p:nvSpPr>
          <p:spPr bwMode="auto">
            <a:xfrm>
              <a:off x="3350" y="2581"/>
              <a:ext cx="103" cy="103"/>
            </a:xfrm>
            <a:custGeom>
              <a:avLst/>
              <a:gdLst>
                <a:gd name="T0" fmla="*/ 0 w 103"/>
                <a:gd name="T1" fmla="*/ 0 h 103"/>
                <a:gd name="T2" fmla="*/ 53 w 103"/>
                <a:gd name="T3" fmla="*/ 102 h 103"/>
                <a:gd name="T4" fmla="*/ 102 w 103"/>
                <a:gd name="T5" fmla="*/ 0 h 103"/>
                <a:gd name="T6" fmla="*/ 0 w 103"/>
                <a:gd name="T7" fmla="*/ 0 h 10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" h="103">
                  <a:moveTo>
                    <a:pt x="0" y="0"/>
                  </a:moveTo>
                  <a:lnTo>
                    <a:pt x="53" y="102"/>
                  </a:lnTo>
                  <a:lnTo>
                    <a:pt x="102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10" name="Group 119"/>
          <p:cNvGrpSpPr>
            <a:grpSpLocks/>
          </p:cNvGrpSpPr>
          <p:nvPr/>
        </p:nvGrpSpPr>
        <p:grpSpPr bwMode="auto">
          <a:xfrm>
            <a:off x="6183313" y="3298825"/>
            <a:ext cx="852487" cy="962025"/>
            <a:chOff x="3895" y="2078"/>
            <a:chExt cx="537" cy="606"/>
          </a:xfrm>
        </p:grpSpPr>
        <p:sp>
          <p:nvSpPr>
            <p:cNvPr id="18486" name="Freeform 69"/>
            <p:cNvSpPr>
              <a:spLocks/>
            </p:cNvSpPr>
            <p:nvPr/>
          </p:nvSpPr>
          <p:spPr bwMode="auto">
            <a:xfrm>
              <a:off x="3895" y="2078"/>
              <a:ext cx="491" cy="504"/>
            </a:xfrm>
            <a:custGeom>
              <a:avLst/>
              <a:gdLst>
                <a:gd name="T0" fmla="*/ 490 w 491"/>
                <a:gd name="T1" fmla="*/ 503 h 504"/>
                <a:gd name="T2" fmla="*/ 490 w 491"/>
                <a:gd name="T3" fmla="*/ 0 h 504"/>
                <a:gd name="T4" fmla="*/ 0 w 491"/>
                <a:gd name="T5" fmla="*/ 0 h 50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91" h="504">
                  <a:moveTo>
                    <a:pt x="490" y="503"/>
                  </a:moveTo>
                  <a:lnTo>
                    <a:pt x="490" y="0"/>
                  </a:lnTo>
                  <a:lnTo>
                    <a:pt x="0" y="0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8487" name="Freeform 70"/>
            <p:cNvSpPr>
              <a:spLocks/>
            </p:cNvSpPr>
            <p:nvPr/>
          </p:nvSpPr>
          <p:spPr bwMode="auto">
            <a:xfrm>
              <a:off x="4329" y="2581"/>
              <a:ext cx="103" cy="103"/>
            </a:xfrm>
            <a:custGeom>
              <a:avLst/>
              <a:gdLst>
                <a:gd name="T0" fmla="*/ 0 w 103"/>
                <a:gd name="T1" fmla="*/ 0 h 103"/>
                <a:gd name="T2" fmla="*/ 53 w 103"/>
                <a:gd name="T3" fmla="*/ 102 h 103"/>
                <a:gd name="T4" fmla="*/ 102 w 103"/>
                <a:gd name="T5" fmla="*/ 0 h 103"/>
                <a:gd name="T6" fmla="*/ 0 w 103"/>
                <a:gd name="T7" fmla="*/ 0 h 10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" h="103">
                  <a:moveTo>
                    <a:pt x="0" y="0"/>
                  </a:moveTo>
                  <a:lnTo>
                    <a:pt x="53" y="102"/>
                  </a:lnTo>
                  <a:lnTo>
                    <a:pt x="102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8446" name="Line 71"/>
          <p:cNvSpPr>
            <a:spLocks noChangeShapeType="1"/>
          </p:cNvSpPr>
          <p:nvPr/>
        </p:nvSpPr>
        <p:spPr bwMode="auto">
          <a:xfrm>
            <a:off x="2136775" y="3392488"/>
            <a:ext cx="61913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47" name="Line 72"/>
          <p:cNvSpPr>
            <a:spLocks noChangeShapeType="1"/>
          </p:cNvSpPr>
          <p:nvPr/>
        </p:nvSpPr>
        <p:spPr bwMode="auto">
          <a:xfrm>
            <a:off x="2136775" y="3635375"/>
            <a:ext cx="61913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48" name="Line 73"/>
          <p:cNvSpPr>
            <a:spLocks noChangeShapeType="1"/>
          </p:cNvSpPr>
          <p:nvPr/>
        </p:nvSpPr>
        <p:spPr bwMode="auto">
          <a:xfrm>
            <a:off x="2136775" y="3879850"/>
            <a:ext cx="61913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49" name="Line 74"/>
          <p:cNvSpPr>
            <a:spLocks noChangeShapeType="1"/>
          </p:cNvSpPr>
          <p:nvPr/>
        </p:nvSpPr>
        <p:spPr bwMode="auto">
          <a:xfrm>
            <a:off x="2136775" y="4122738"/>
            <a:ext cx="61913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50" name="Line 75"/>
          <p:cNvSpPr>
            <a:spLocks noChangeShapeType="1"/>
          </p:cNvSpPr>
          <p:nvPr/>
        </p:nvSpPr>
        <p:spPr bwMode="auto">
          <a:xfrm>
            <a:off x="2136775" y="4367213"/>
            <a:ext cx="61913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51" name="Line 76"/>
          <p:cNvSpPr>
            <a:spLocks noChangeShapeType="1"/>
          </p:cNvSpPr>
          <p:nvPr/>
        </p:nvSpPr>
        <p:spPr bwMode="auto">
          <a:xfrm>
            <a:off x="2136775" y="4610100"/>
            <a:ext cx="61913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52" name="Line 77"/>
          <p:cNvSpPr>
            <a:spLocks noChangeShapeType="1"/>
          </p:cNvSpPr>
          <p:nvPr/>
        </p:nvSpPr>
        <p:spPr bwMode="auto">
          <a:xfrm>
            <a:off x="2136775" y="4854575"/>
            <a:ext cx="61913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53" name="Line 78"/>
          <p:cNvSpPr>
            <a:spLocks noChangeShapeType="1"/>
          </p:cNvSpPr>
          <p:nvPr/>
        </p:nvSpPr>
        <p:spPr bwMode="auto">
          <a:xfrm>
            <a:off x="2136775" y="5092700"/>
            <a:ext cx="61913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54" name="Line 79"/>
          <p:cNvSpPr>
            <a:spLocks noChangeShapeType="1"/>
          </p:cNvSpPr>
          <p:nvPr/>
        </p:nvSpPr>
        <p:spPr bwMode="auto">
          <a:xfrm>
            <a:off x="2136775" y="5335588"/>
            <a:ext cx="61913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55" name="Line 80"/>
          <p:cNvSpPr>
            <a:spLocks noChangeShapeType="1"/>
          </p:cNvSpPr>
          <p:nvPr/>
        </p:nvSpPr>
        <p:spPr bwMode="auto">
          <a:xfrm>
            <a:off x="2136775" y="5580063"/>
            <a:ext cx="61913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56" name="Line 81"/>
          <p:cNvSpPr>
            <a:spLocks noChangeShapeType="1"/>
          </p:cNvSpPr>
          <p:nvPr/>
        </p:nvSpPr>
        <p:spPr bwMode="auto">
          <a:xfrm>
            <a:off x="7167563" y="5822950"/>
            <a:ext cx="0" cy="3175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57" name="Line 82"/>
          <p:cNvSpPr>
            <a:spLocks noChangeShapeType="1"/>
          </p:cNvSpPr>
          <p:nvPr/>
        </p:nvSpPr>
        <p:spPr bwMode="auto">
          <a:xfrm>
            <a:off x="6670675" y="5822950"/>
            <a:ext cx="0" cy="3175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58" name="Line 83"/>
          <p:cNvSpPr>
            <a:spLocks noChangeShapeType="1"/>
          </p:cNvSpPr>
          <p:nvPr/>
        </p:nvSpPr>
        <p:spPr bwMode="auto">
          <a:xfrm>
            <a:off x="6173788" y="5822950"/>
            <a:ext cx="0" cy="3175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59" name="Line 84"/>
          <p:cNvSpPr>
            <a:spLocks noChangeShapeType="1"/>
          </p:cNvSpPr>
          <p:nvPr/>
        </p:nvSpPr>
        <p:spPr bwMode="auto">
          <a:xfrm>
            <a:off x="5681663" y="5822950"/>
            <a:ext cx="0" cy="3175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60" name="Line 85"/>
          <p:cNvSpPr>
            <a:spLocks noChangeShapeType="1"/>
          </p:cNvSpPr>
          <p:nvPr/>
        </p:nvSpPr>
        <p:spPr bwMode="auto">
          <a:xfrm>
            <a:off x="5183188" y="5822950"/>
            <a:ext cx="0" cy="3175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61" name="Line 86"/>
          <p:cNvSpPr>
            <a:spLocks noChangeShapeType="1"/>
          </p:cNvSpPr>
          <p:nvPr/>
        </p:nvSpPr>
        <p:spPr bwMode="auto">
          <a:xfrm>
            <a:off x="4686300" y="5822950"/>
            <a:ext cx="0" cy="3175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62" name="Line 87"/>
          <p:cNvSpPr>
            <a:spLocks noChangeShapeType="1"/>
          </p:cNvSpPr>
          <p:nvPr/>
        </p:nvSpPr>
        <p:spPr bwMode="auto">
          <a:xfrm>
            <a:off x="4189413" y="5822950"/>
            <a:ext cx="0" cy="3175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63" name="Line 88"/>
          <p:cNvSpPr>
            <a:spLocks noChangeShapeType="1"/>
          </p:cNvSpPr>
          <p:nvPr/>
        </p:nvSpPr>
        <p:spPr bwMode="auto">
          <a:xfrm>
            <a:off x="3690938" y="5822950"/>
            <a:ext cx="0" cy="3175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64" name="Line 89"/>
          <p:cNvSpPr>
            <a:spLocks noChangeShapeType="1"/>
          </p:cNvSpPr>
          <p:nvPr/>
        </p:nvSpPr>
        <p:spPr bwMode="auto">
          <a:xfrm>
            <a:off x="3194050" y="5822950"/>
            <a:ext cx="0" cy="3175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65" name="Line 90"/>
          <p:cNvSpPr>
            <a:spLocks noChangeShapeType="1"/>
          </p:cNvSpPr>
          <p:nvPr/>
        </p:nvSpPr>
        <p:spPr bwMode="auto">
          <a:xfrm>
            <a:off x="2697163" y="5822950"/>
            <a:ext cx="0" cy="3175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66" name="Rectangle 91"/>
          <p:cNvSpPr>
            <a:spLocks noChangeArrowheads="1"/>
          </p:cNvSpPr>
          <p:nvPr/>
        </p:nvSpPr>
        <p:spPr bwMode="auto">
          <a:xfrm rot="-5400000">
            <a:off x="1987551" y="4564062"/>
            <a:ext cx="184150" cy="92075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467" name="Rectangle 92"/>
          <p:cNvSpPr>
            <a:spLocks noChangeArrowheads="1"/>
          </p:cNvSpPr>
          <p:nvPr/>
        </p:nvSpPr>
        <p:spPr bwMode="auto">
          <a:xfrm>
            <a:off x="4594225" y="6051550"/>
            <a:ext cx="184150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468" name="Line 93"/>
          <p:cNvSpPr>
            <a:spLocks noChangeShapeType="1"/>
          </p:cNvSpPr>
          <p:nvPr/>
        </p:nvSpPr>
        <p:spPr bwMode="auto">
          <a:xfrm>
            <a:off x="2198688" y="4268788"/>
            <a:ext cx="4968875" cy="0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69" name="Freeform 94"/>
          <p:cNvSpPr>
            <a:spLocks/>
          </p:cNvSpPr>
          <p:nvPr/>
        </p:nvSpPr>
        <p:spPr bwMode="auto">
          <a:xfrm>
            <a:off x="5986463" y="4076700"/>
            <a:ext cx="381000" cy="381000"/>
          </a:xfrm>
          <a:custGeom>
            <a:avLst/>
            <a:gdLst>
              <a:gd name="T0" fmla="*/ 0 w 240"/>
              <a:gd name="T1" fmla="*/ 297378438 h 240"/>
              <a:gd name="T2" fmla="*/ 17641888 w 240"/>
              <a:gd name="T3" fmla="*/ 201612500 h 240"/>
              <a:gd name="T4" fmla="*/ 55443438 w 240"/>
              <a:gd name="T5" fmla="*/ 120967500 h 240"/>
              <a:gd name="T6" fmla="*/ 128528763 w 240"/>
              <a:gd name="T7" fmla="*/ 55443438 h 240"/>
              <a:gd name="T8" fmla="*/ 209173763 w 240"/>
              <a:gd name="T9" fmla="*/ 7561263 h 240"/>
              <a:gd name="T10" fmla="*/ 304939700 w 240"/>
              <a:gd name="T11" fmla="*/ 0 h 240"/>
              <a:gd name="T12" fmla="*/ 393144375 w 240"/>
              <a:gd name="T13" fmla="*/ 7561263 h 240"/>
              <a:gd name="T14" fmla="*/ 481350638 w 240"/>
              <a:gd name="T15" fmla="*/ 55443438 h 240"/>
              <a:gd name="T16" fmla="*/ 546874700 w 240"/>
              <a:gd name="T17" fmla="*/ 120967500 h 240"/>
              <a:gd name="T18" fmla="*/ 584676250 w 240"/>
              <a:gd name="T19" fmla="*/ 201612500 h 240"/>
              <a:gd name="T20" fmla="*/ 602318138 w 240"/>
              <a:gd name="T21" fmla="*/ 297378438 h 240"/>
              <a:gd name="T22" fmla="*/ 584676250 w 240"/>
              <a:gd name="T23" fmla="*/ 393144375 h 240"/>
              <a:gd name="T24" fmla="*/ 546874700 w 240"/>
              <a:gd name="T25" fmla="*/ 473789375 h 240"/>
              <a:gd name="T26" fmla="*/ 481350638 w 240"/>
              <a:gd name="T27" fmla="*/ 539313438 h 240"/>
              <a:gd name="T28" fmla="*/ 393144375 w 240"/>
              <a:gd name="T29" fmla="*/ 584676250 h 240"/>
              <a:gd name="T30" fmla="*/ 304939700 w 240"/>
              <a:gd name="T31" fmla="*/ 602318138 h 240"/>
              <a:gd name="T32" fmla="*/ 209173763 w 240"/>
              <a:gd name="T33" fmla="*/ 584676250 h 240"/>
              <a:gd name="T34" fmla="*/ 128528763 w 240"/>
              <a:gd name="T35" fmla="*/ 539313438 h 240"/>
              <a:gd name="T36" fmla="*/ 55443438 w 240"/>
              <a:gd name="T37" fmla="*/ 473789375 h 240"/>
              <a:gd name="T38" fmla="*/ 17641888 w 240"/>
              <a:gd name="T39" fmla="*/ 393144375 h 240"/>
              <a:gd name="T40" fmla="*/ 0 w 240"/>
              <a:gd name="T41" fmla="*/ 297378438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18"/>
                </a:moveTo>
                <a:lnTo>
                  <a:pt x="7" y="80"/>
                </a:lnTo>
                <a:lnTo>
                  <a:pt x="22" y="48"/>
                </a:lnTo>
                <a:lnTo>
                  <a:pt x="51" y="22"/>
                </a:lnTo>
                <a:lnTo>
                  <a:pt x="83" y="3"/>
                </a:lnTo>
                <a:lnTo>
                  <a:pt x="121" y="0"/>
                </a:lnTo>
                <a:lnTo>
                  <a:pt x="156" y="3"/>
                </a:lnTo>
                <a:lnTo>
                  <a:pt x="191" y="22"/>
                </a:lnTo>
                <a:lnTo>
                  <a:pt x="217" y="48"/>
                </a:lnTo>
                <a:lnTo>
                  <a:pt x="232" y="80"/>
                </a:lnTo>
                <a:lnTo>
                  <a:pt x="239" y="118"/>
                </a:lnTo>
                <a:lnTo>
                  <a:pt x="232" y="156"/>
                </a:lnTo>
                <a:lnTo>
                  <a:pt x="217" y="188"/>
                </a:lnTo>
                <a:lnTo>
                  <a:pt x="191" y="214"/>
                </a:lnTo>
                <a:lnTo>
                  <a:pt x="156" y="232"/>
                </a:lnTo>
                <a:lnTo>
                  <a:pt x="121" y="239"/>
                </a:lnTo>
                <a:lnTo>
                  <a:pt x="83" y="232"/>
                </a:lnTo>
                <a:lnTo>
                  <a:pt x="51" y="214"/>
                </a:lnTo>
                <a:lnTo>
                  <a:pt x="22" y="188"/>
                </a:lnTo>
                <a:lnTo>
                  <a:pt x="7" y="156"/>
                </a:lnTo>
                <a:lnTo>
                  <a:pt x="0" y="118"/>
                </a:lnTo>
              </a:path>
            </a:pathLst>
          </a:custGeom>
          <a:solidFill>
            <a:schemeClr val="accent2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70" name="Freeform 95"/>
          <p:cNvSpPr>
            <a:spLocks/>
          </p:cNvSpPr>
          <p:nvPr/>
        </p:nvSpPr>
        <p:spPr bwMode="auto">
          <a:xfrm>
            <a:off x="2779713" y="5143500"/>
            <a:ext cx="381000" cy="381000"/>
          </a:xfrm>
          <a:custGeom>
            <a:avLst/>
            <a:gdLst>
              <a:gd name="T0" fmla="*/ 0 w 240"/>
              <a:gd name="T1" fmla="*/ 297378438 h 240"/>
              <a:gd name="T2" fmla="*/ 15120938 w 240"/>
              <a:gd name="T3" fmla="*/ 209173763 h 240"/>
              <a:gd name="T4" fmla="*/ 63004700 w 240"/>
              <a:gd name="T5" fmla="*/ 120967500 h 240"/>
              <a:gd name="T6" fmla="*/ 128528763 w 240"/>
              <a:gd name="T7" fmla="*/ 55443438 h 240"/>
              <a:gd name="T8" fmla="*/ 209173763 w 240"/>
              <a:gd name="T9" fmla="*/ 17641888 h 240"/>
              <a:gd name="T10" fmla="*/ 304939700 w 240"/>
              <a:gd name="T11" fmla="*/ 0 h 240"/>
              <a:gd name="T12" fmla="*/ 400705638 w 240"/>
              <a:gd name="T13" fmla="*/ 17641888 h 240"/>
              <a:gd name="T14" fmla="*/ 481350638 w 240"/>
              <a:gd name="T15" fmla="*/ 55443438 h 240"/>
              <a:gd name="T16" fmla="*/ 546874700 w 240"/>
              <a:gd name="T17" fmla="*/ 120967500 h 240"/>
              <a:gd name="T18" fmla="*/ 592237513 w 240"/>
              <a:gd name="T19" fmla="*/ 209173763 h 240"/>
              <a:gd name="T20" fmla="*/ 602318138 w 240"/>
              <a:gd name="T21" fmla="*/ 297378438 h 240"/>
              <a:gd name="T22" fmla="*/ 592237513 w 240"/>
              <a:gd name="T23" fmla="*/ 393144375 h 240"/>
              <a:gd name="T24" fmla="*/ 546874700 w 240"/>
              <a:gd name="T25" fmla="*/ 473789375 h 240"/>
              <a:gd name="T26" fmla="*/ 481350638 w 240"/>
              <a:gd name="T27" fmla="*/ 546874700 h 240"/>
              <a:gd name="T28" fmla="*/ 400705638 w 240"/>
              <a:gd name="T29" fmla="*/ 587197200 h 240"/>
              <a:gd name="T30" fmla="*/ 304939700 w 240"/>
              <a:gd name="T31" fmla="*/ 602318138 h 240"/>
              <a:gd name="T32" fmla="*/ 209173763 w 240"/>
              <a:gd name="T33" fmla="*/ 587197200 h 240"/>
              <a:gd name="T34" fmla="*/ 128528763 w 240"/>
              <a:gd name="T35" fmla="*/ 546874700 h 240"/>
              <a:gd name="T36" fmla="*/ 63004700 w 240"/>
              <a:gd name="T37" fmla="*/ 473789375 h 240"/>
              <a:gd name="T38" fmla="*/ 15120938 w 240"/>
              <a:gd name="T39" fmla="*/ 393144375 h 240"/>
              <a:gd name="T40" fmla="*/ 0 w 240"/>
              <a:gd name="T41" fmla="*/ 297378438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18"/>
                </a:moveTo>
                <a:lnTo>
                  <a:pt x="6" y="83"/>
                </a:lnTo>
                <a:lnTo>
                  <a:pt x="25" y="48"/>
                </a:lnTo>
                <a:lnTo>
                  <a:pt x="51" y="22"/>
                </a:lnTo>
                <a:lnTo>
                  <a:pt x="83" y="7"/>
                </a:lnTo>
                <a:lnTo>
                  <a:pt x="121" y="0"/>
                </a:lnTo>
                <a:lnTo>
                  <a:pt x="159" y="7"/>
                </a:lnTo>
                <a:lnTo>
                  <a:pt x="191" y="22"/>
                </a:lnTo>
                <a:lnTo>
                  <a:pt x="217" y="48"/>
                </a:lnTo>
                <a:lnTo>
                  <a:pt x="235" y="83"/>
                </a:lnTo>
                <a:lnTo>
                  <a:pt x="239" y="118"/>
                </a:lnTo>
                <a:lnTo>
                  <a:pt x="235" y="156"/>
                </a:lnTo>
                <a:lnTo>
                  <a:pt x="217" y="188"/>
                </a:lnTo>
                <a:lnTo>
                  <a:pt x="191" y="217"/>
                </a:lnTo>
                <a:lnTo>
                  <a:pt x="159" y="233"/>
                </a:lnTo>
                <a:lnTo>
                  <a:pt x="121" y="239"/>
                </a:lnTo>
                <a:lnTo>
                  <a:pt x="83" y="233"/>
                </a:lnTo>
                <a:lnTo>
                  <a:pt x="51" y="217"/>
                </a:lnTo>
                <a:lnTo>
                  <a:pt x="25" y="188"/>
                </a:lnTo>
                <a:lnTo>
                  <a:pt x="6" y="156"/>
                </a:lnTo>
                <a:lnTo>
                  <a:pt x="0" y="118"/>
                </a:lnTo>
              </a:path>
            </a:pathLst>
          </a:custGeom>
          <a:solidFill>
            <a:schemeClr val="tx2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88160" name="Rectangle 96"/>
          <p:cNvSpPr>
            <a:spLocks noChangeArrowheads="1"/>
          </p:cNvSpPr>
          <p:nvPr/>
        </p:nvSpPr>
        <p:spPr bwMode="auto">
          <a:xfrm>
            <a:off x="2243138" y="5886450"/>
            <a:ext cx="151765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Groupe 1</a:t>
            </a:r>
          </a:p>
        </p:txBody>
      </p:sp>
      <p:sp>
        <p:nvSpPr>
          <p:cNvPr id="88161" name="Rectangle 97"/>
          <p:cNvSpPr>
            <a:spLocks noChangeArrowheads="1"/>
          </p:cNvSpPr>
          <p:nvPr/>
        </p:nvSpPr>
        <p:spPr bwMode="auto">
          <a:xfrm>
            <a:off x="3895725" y="5886450"/>
            <a:ext cx="151765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Groupe 2</a:t>
            </a:r>
          </a:p>
        </p:txBody>
      </p:sp>
      <p:sp>
        <p:nvSpPr>
          <p:cNvPr id="88162" name="Rectangle 98"/>
          <p:cNvSpPr>
            <a:spLocks noChangeArrowheads="1"/>
          </p:cNvSpPr>
          <p:nvPr/>
        </p:nvSpPr>
        <p:spPr bwMode="auto">
          <a:xfrm>
            <a:off x="5449888" y="5886450"/>
            <a:ext cx="151765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Groupe 3</a:t>
            </a:r>
          </a:p>
        </p:txBody>
      </p:sp>
      <p:sp>
        <p:nvSpPr>
          <p:cNvPr id="18474" name="Freeform 99"/>
          <p:cNvSpPr>
            <a:spLocks/>
          </p:cNvSpPr>
          <p:nvPr/>
        </p:nvSpPr>
        <p:spPr bwMode="auto">
          <a:xfrm>
            <a:off x="2779713" y="4610100"/>
            <a:ext cx="381000" cy="381000"/>
          </a:xfrm>
          <a:custGeom>
            <a:avLst/>
            <a:gdLst>
              <a:gd name="T0" fmla="*/ 0 w 240"/>
              <a:gd name="T1" fmla="*/ 297378438 h 240"/>
              <a:gd name="T2" fmla="*/ 15120938 w 240"/>
              <a:gd name="T3" fmla="*/ 209173763 h 240"/>
              <a:gd name="T4" fmla="*/ 63004700 w 240"/>
              <a:gd name="T5" fmla="*/ 120967500 h 240"/>
              <a:gd name="T6" fmla="*/ 128528763 w 240"/>
              <a:gd name="T7" fmla="*/ 55443438 h 240"/>
              <a:gd name="T8" fmla="*/ 209173763 w 240"/>
              <a:gd name="T9" fmla="*/ 17641888 h 240"/>
              <a:gd name="T10" fmla="*/ 304939700 w 240"/>
              <a:gd name="T11" fmla="*/ 0 h 240"/>
              <a:gd name="T12" fmla="*/ 400705638 w 240"/>
              <a:gd name="T13" fmla="*/ 17641888 h 240"/>
              <a:gd name="T14" fmla="*/ 481350638 w 240"/>
              <a:gd name="T15" fmla="*/ 55443438 h 240"/>
              <a:gd name="T16" fmla="*/ 546874700 w 240"/>
              <a:gd name="T17" fmla="*/ 120967500 h 240"/>
              <a:gd name="T18" fmla="*/ 592237513 w 240"/>
              <a:gd name="T19" fmla="*/ 209173763 h 240"/>
              <a:gd name="T20" fmla="*/ 602318138 w 240"/>
              <a:gd name="T21" fmla="*/ 297378438 h 240"/>
              <a:gd name="T22" fmla="*/ 592237513 w 240"/>
              <a:gd name="T23" fmla="*/ 393144375 h 240"/>
              <a:gd name="T24" fmla="*/ 546874700 w 240"/>
              <a:gd name="T25" fmla="*/ 473789375 h 240"/>
              <a:gd name="T26" fmla="*/ 481350638 w 240"/>
              <a:gd name="T27" fmla="*/ 546874700 h 240"/>
              <a:gd name="T28" fmla="*/ 400705638 w 240"/>
              <a:gd name="T29" fmla="*/ 584676250 h 240"/>
              <a:gd name="T30" fmla="*/ 304939700 w 240"/>
              <a:gd name="T31" fmla="*/ 602318138 h 240"/>
              <a:gd name="T32" fmla="*/ 209173763 w 240"/>
              <a:gd name="T33" fmla="*/ 584676250 h 240"/>
              <a:gd name="T34" fmla="*/ 128528763 w 240"/>
              <a:gd name="T35" fmla="*/ 546874700 h 240"/>
              <a:gd name="T36" fmla="*/ 63004700 w 240"/>
              <a:gd name="T37" fmla="*/ 473789375 h 240"/>
              <a:gd name="T38" fmla="*/ 15120938 w 240"/>
              <a:gd name="T39" fmla="*/ 393144375 h 240"/>
              <a:gd name="T40" fmla="*/ 0 w 240"/>
              <a:gd name="T41" fmla="*/ 297378438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18"/>
                </a:moveTo>
                <a:lnTo>
                  <a:pt x="6" y="83"/>
                </a:lnTo>
                <a:lnTo>
                  <a:pt x="25" y="48"/>
                </a:lnTo>
                <a:lnTo>
                  <a:pt x="51" y="22"/>
                </a:lnTo>
                <a:lnTo>
                  <a:pt x="83" y="7"/>
                </a:lnTo>
                <a:lnTo>
                  <a:pt x="121" y="0"/>
                </a:lnTo>
                <a:lnTo>
                  <a:pt x="159" y="7"/>
                </a:lnTo>
                <a:lnTo>
                  <a:pt x="191" y="22"/>
                </a:lnTo>
                <a:lnTo>
                  <a:pt x="217" y="48"/>
                </a:lnTo>
                <a:lnTo>
                  <a:pt x="235" y="83"/>
                </a:lnTo>
                <a:lnTo>
                  <a:pt x="239" y="118"/>
                </a:lnTo>
                <a:lnTo>
                  <a:pt x="235" y="156"/>
                </a:lnTo>
                <a:lnTo>
                  <a:pt x="217" y="188"/>
                </a:lnTo>
                <a:lnTo>
                  <a:pt x="191" y="217"/>
                </a:lnTo>
                <a:lnTo>
                  <a:pt x="159" y="232"/>
                </a:lnTo>
                <a:lnTo>
                  <a:pt x="121" y="239"/>
                </a:lnTo>
                <a:lnTo>
                  <a:pt x="83" y="232"/>
                </a:lnTo>
                <a:lnTo>
                  <a:pt x="51" y="217"/>
                </a:lnTo>
                <a:lnTo>
                  <a:pt x="25" y="188"/>
                </a:lnTo>
                <a:lnTo>
                  <a:pt x="6" y="156"/>
                </a:lnTo>
                <a:lnTo>
                  <a:pt x="0" y="118"/>
                </a:lnTo>
              </a:path>
            </a:pathLst>
          </a:custGeom>
          <a:solidFill>
            <a:schemeClr val="tx2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75" name="Freeform 100"/>
          <p:cNvSpPr>
            <a:spLocks/>
          </p:cNvSpPr>
          <p:nvPr/>
        </p:nvSpPr>
        <p:spPr bwMode="auto">
          <a:xfrm>
            <a:off x="2779713" y="4076700"/>
            <a:ext cx="381000" cy="381000"/>
          </a:xfrm>
          <a:custGeom>
            <a:avLst/>
            <a:gdLst>
              <a:gd name="T0" fmla="*/ 0 w 240"/>
              <a:gd name="T1" fmla="*/ 297378438 h 240"/>
              <a:gd name="T2" fmla="*/ 15120938 w 240"/>
              <a:gd name="T3" fmla="*/ 201612500 h 240"/>
              <a:gd name="T4" fmla="*/ 63004700 w 240"/>
              <a:gd name="T5" fmla="*/ 120967500 h 240"/>
              <a:gd name="T6" fmla="*/ 128528763 w 240"/>
              <a:gd name="T7" fmla="*/ 55443438 h 240"/>
              <a:gd name="T8" fmla="*/ 209173763 w 240"/>
              <a:gd name="T9" fmla="*/ 7561263 h 240"/>
              <a:gd name="T10" fmla="*/ 304939700 w 240"/>
              <a:gd name="T11" fmla="*/ 0 h 240"/>
              <a:gd name="T12" fmla="*/ 400705638 w 240"/>
              <a:gd name="T13" fmla="*/ 7561263 h 240"/>
              <a:gd name="T14" fmla="*/ 481350638 w 240"/>
              <a:gd name="T15" fmla="*/ 55443438 h 240"/>
              <a:gd name="T16" fmla="*/ 546874700 w 240"/>
              <a:gd name="T17" fmla="*/ 120967500 h 240"/>
              <a:gd name="T18" fmla="*/ 592237513 w 240"/>
              <a:gd name="T19" fmla="*/ 201612500 h 240"/>
              <a:gd name="T20" fmla="*/ 602318138 w 240"/>
              <a:gd name="T21" fmla="*/ 297378438 h 240"/>
              <a:gd name="T22" fmla="*/ 592237513 w 240"/>
              <a:gd name="T23" fmla="*/ 393144375 h 240"/>
              <a:gd name="T24" fmla="*/ 546874700 w 240"/>
              <a:gd name="T25" fmla="*/ 473789375 h 240"/>
              <a:gd name="T26" fmla="*/ 481350638 w 240"/>
              <a:gd name="T27" fmla="*/ 539313438 h 240"/>
              <a:gd name="T28" fmla="*/ 400705638 w 240"/>
              <a:gd name="T29" fmla="*/ 584676250 h 240"/>
              <a:gd name="T30" fmla="*/ 304939700 w 240"/>
              <a:gd name="T31" fmla="*/ 602318138 h 240"/>
              <a:gd name="T32" fmla="*/ 209173763 w 240"/>
              <a:gd name="T33" fmla="*/ 584676250 h 240"/>
              <a:gd name="T34" fmla="*/ 128528763 w 240"/>
              <a:gd name="T35" fmla="*/ 539313438 h 240"/>
              <a:gd name="T36" fmla="*/ 63004700 w 240"/>
              <a:gd name="T37" fmla="*/ 473789375 h 240"/>
              <a:gd name="T38" fmla="*/ 15120938 w 240"/>
              <a:gd name="T39" fmla="*/ 393144375 h 240"/>
              <a:gd name="T40" fmla="*/ 0 w 240"/>
              <a:gd name="T41" fmla="*/ 297378438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18"/>
                </a:moveTo>
                <a:lnTo>
                  <a:pt x="6" y="80"/>
                </a:lnTo>
                <a:lnTo>
                  <a:pt x="25" y="48"/>
                </a:lnTo>
                <a:lnTo>
                  <a:pt x="51" y="22"/>
                </a:lnTo>
                <a:lnTo>
                  <a:pt x="83" y="3"/>
                </a:lnTo>
                <a:lnTo>
                  <a:pt x="121" y="0"/>
                </a:lnTo>
                <a:lnTo>
                  <a:pt x="159" y="3"/>
                </a:lnTo>
                <a:lnTo>
                  <a:pt x="191" y="22"/>
                </a:lnTo>
                <a:lnTo>
                  <a:pt x="217" y="48"/>
                </a:lnTo>
                <a:lnTo>
                  <a:pt x="235" y="80"/>
                </a:lnTo>
                <a:lnTo>
                  <a:pt x="239" y="118"/>
                </a:lnTo>
                <a:lnTo>
                  <a:pt x="235" y="156"/>
                </a:lnTo>
                <a:lnTo>
                  <a:pt x="217" y="188"/>
                </a:lnTo>
                <a:lnTo>
                  <a:pt x="191" y="214"/>
                </a:lnTo>
                <a:lnTo>
                  <a:pt x="159" y="232"/>
                </a:lnTo>
                <a:lnTo>
                  <a:pt x="121" y="239"/>
                </a:lnTo>
                <a:lnTo>
                  <a:pt x="83" y="232"/>
                </a:lnTo>
                <a:lnTo>
                  <a:pt x="51" y="214"/>
                </a:lnTo>
                <a:lnTo>
                  <a:pt x="25" y="188"/>
                </a:lnTo>
                <a:lnTo>
                  <a:pt x="6" y="156"/>
                </a:lnTo>
                <a:lnTo>
                  <a:pt x="0" y="118"/>
                </a:lnTo>
              </a:path>
            </a:pathLst>
          </a:custGeom>
          <a:solidFill>
            <a:schemeClr val="tx2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76" name="Freeform 101"/>
          <p:cNvSpPr>
            <a:spLocks/>
          </p:cNvSpPr>
          <p:nvPr/>
        </p:nvSpPr>
        <p:spPr bwMode="auto">
          <a:xfrm>
            <a:off x="4432300" y="3101975"/>
            <a:ext cx="381000" cy="381000"/>
          </a:xfrm>
          <a:custGeom>
            <a:avLst/>
            <a:gdLst>
              <a:gd name="T0" fmla="*/ 0 w 240"/>
              <a:gd name="T1" fmla="*/ 304939700 h 240"/>
              <a:gd name="T2" fmla="*/ 17641888 w 240"/>
              <a:gd name="T3" fmla="*/ 209173763 h 240"/>
              <a:gd name="T4" fmla="*/ 55443438 w 240"/>
              <a:gd name="T5" fmla="*/ 131048125 h 240"/>
              <a:gd name="T6" fmla="*/ 128528763 w 240"/>
              <a:gd name="T7" fmla="*/ 55443438 h 240"/>
              <a:gd name="T8" fmla="*/ 209173763 w 240"/>
              <a:gd name="T9" fmla="*/ 17641888 h 240"/>
              <a:gd name="T10" fmla="*/ 304939700 w 240"/>
              <a:gd name="T11" fmla="*/ 0 h 240"/>
              <a:gd name="T12" fmla="*/ 393144375 w 240"/>
              <a:gd name="T13" fmla="*/ 17641888 h 240"/>
              <a:gd name="T14" fmla="*/ 481350638 w 240"/>
              <a:gd name="T15" fmla="*/ 55443438 h 240"/>
              <a:gd name="T16" fmla="*/ 546874700 w 240"/>
              <a:gd name="T17" fmla="*/ 131048125 h 240"/>
              <a:gd name="T18" fmla="*/ 584676250 w 240"/>
              <a:gd name="T19" fmla="*/ 209173763 h 240"/>
              <a:gd name="T20" fmla="*/ 602318138 w 240"/>
              <a:gd name="T21" fmla="*/ 304939700 h 240"/>
              <a:gd name="T22" fmla="*/ 584676250 w 240"/>
              <a:gd name="T23" fmla="*/ 393144375 h 240"/>
              <a:gd name="T24" fmla="*/ 546874700 w 240"/>
              <a:gd name="T25" fmla="*/ 481350638 h 240"/>
              <a:gd name="T26" fmla="*/ 481350638 w 240"/>
              <a:gd name="T27" fmla="*/ 546874700 h 240"/>
              <a:gd name="T28" fmla="*/ 393144375 w 240"/>
              <a:gd name="T29" fmla="*/ 587197200 h 240"/>
              <a:gd name="T30" fmla="*/ 304939700 w 240"/>
              <a:gd name="T31" fmla="*/ 602318138 h 240"/>
              <a:gd name="T32" fmla="*/ 209173763 w 240"/>
              <a:gd name="T33" fmla="*/ 587197200 h 240"/>
              <a:gd name="T34" fmla="*/ 128528763 w 240"/>
              <a:gd name="T35" fmla="*/ 546874700 h 240"/>
              <a:gd name="T36" fmla="*/ 55443438 w 240"/>
              <a:gd name="T37" fmla="*/ 481350638 h 240"/>
              <a:gd name="T38" fmla="*/ 17641888 w 240"/>
              <a:gd name="T39" fmla="*/ 393144375 h 240"/>
              <a:gd name="T40" fmla="*/ 0 w 240"/>
              <a:gd name="T41" fmla="*/ 304939700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21"/>
                </a:moveTo>
                <a:lnTo>
                  <a:pt x="7" y="83"/>
                </a:lnTo>
                <a:lnTo>
                  <a:pt x="22" y="52"/>
                </a:lnTo>
                <a:lnTo>
                  <a:pt x="51" y="22"/>
                </a:lnTo>
                <a:lnTo>
                  <a:pt x="83" y="7"/>
                </a:lnTo>
                <a:lnTo>
                  <a:pt x="121" y="0"/>
                </a:lnTo>
                <a:lnTo>
                  <a:pt x="156" y="7"/>
                </a:lnTo>
                <a:lnTo>
                  <a:pt x="191" y="22"/>
                </a:lnTo>
                <a:lnTo>
                  <a:pt x="217" y="52"/>
                </a:lnTo>
                <a:lnTo>
                  <a:pt x="232" y="83"/>
                </a:lnTo>
                <a:lnTo>
                  <a:pt x="239" y="121"/>
                </a:lnTo>
                <a:lnTo>
                  <a:pt x="232" y="156"/>
                </a:lnTo>
                <a:lnTo>
                  <a:pt x="217" y="191"/>
                </a:lnTo>
                <a:lnTo>
                  <a:pt x="191" y="217"/>
                </a:lnTo>
                <a:lnTo>
                  <a:pt x="156" y="233"/>
                </a:lnTo>
                <a:lnTo>
                  <a:pt x="121" y="239"/>
                </a:lnTo>
                <a:lnTo>
                  <a:pt x="83" y="233"/>
                </a:lnTo>
                <a:lnTo>
                  <a:pt x="51" y="217"/>
                </a:lnTo>
                <a:lnTo>
                  <a:pt x="22" y="191"/>
                </a:lnTo>
                <a:lnTo>
                  <a:pt x="7" y="156"/>
                </a:lnTo>
                <a:lnTo>
                  <a:pt x="0" y="121"/>
                </a:lnTo>
              </a:path>
            </a:pathLst>
          </a:custGeom>
          <a:solidFill>
            <a:schemeClr val="accent1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77" name="Freeform 102"/>
          <p:cNvSpPr>
            <a:spLocks/>
          </p:cNvSpPr>
          <p:nvPr/>
        </p:nvSpPr>
        <p:spPr bwMode="auto">
          <a:xfrm>
            <a:off x="4432300" y="3536950"/>
            <a:ext cx="381000" cy="381000"/>
          </a:xfrm>
          <a:custGeom>
            <a:avLst/>
            <a:gdLst>
              <a:gd name="T0" fmla="*/ 0 w 240"/>
              <a:gd name="T1" fmla="*/ 297378438 h 240"/>
              <a:gd name="T2" fmla="*/ 17641888 w 240"/>
              <a:gd name="T3" fmla="*/ 209173763 h 240"/>
              <a:gd name="T4" fmla="*/ 55443438 w 240"/>
              <a:gd name="T5" fmla="*/ 120967500 h 240"/>
              <a:gd name="T6" fmla="*/ 128528763 w 240"/>
              <a:gd name="T7" fmla="*/ 55443438 h 240"/>
              <a:gd name="T8" fmla="*/ 209173763 w 240"/>
              <a:gd name="T9" fmla="*/ 10080625 h 240"/>
              <a:gd name="T10" fmla="*/ 304939700 w 240"/>
              <a:gd name="T11" fmla="*/ 0 h 240"/>
              <a:gd name="T12" fmla="*/ 393144375 w 240"/>
              <a:gd name="T13" fmla="*/ 10080625 h 240"/>
              <a:gd name="T14" fmla="*/ 481350638 w 240"/>
              <a:gd name="T15" fmla="*/ 55443438 h 240"/>
              <a:gd name="T16" fmla="*/ 546874700 w 240"/>
              <a:gd name="T17" fmla="*/ 120967500 h 240"/>
              <a:gd name="T18" fmla="*/ 584676250 w 240"/>
              <a:gd name="T19" fmla="*/ 209173763 h 240"/>
              <a:gd name="T20" fmla="*/ 602318138 w 240"/>
              <a:gd name="T21" fmla="*/ 297378438 h 240"/>
              <a:gd name="T22" fmla="*/ 584676250 w 240"/>
              <a:gd name="T23" fmla="*/ 393144375 h 240"/>
              <a:gd name="T24" fmla="*/ 546874700 w 240"/>
              <a:gd name="T25" fmla="*/ 473789375 h 240"/>
              <a:gd name="T26" fmla="*/ 481350638 w 240"/>
              <a:gd name="T27" fmla="*/ 539313438 h 240"/>
              <a:gd name="T28" fmla="*/ 393144375 w 240"/>
              <a:gd name="T29" fmla="*/ 587197200 h 240"/>
              <a:gd name="T30" fmla="*/ 304939700 w 240"/>
              <a:gd name="T31" fmla="*/ 602318138 h 240"/>
              <a:gd name="T32" fmla="*/ 209173763 w 240"/>
              <a:gd name="T33" fmla="*/ 587197200 h 240"/>
              <a:gd name="T34" fmla="*/ 128528763 w 240"/>
              <a:gd name="T35" fmla="*/ 539313438 h 240"/>
              <a:gd name="T36" fmla="*/ 55443438 w 240"/>
              <a:gd name="T37" fmla="*/ 473789375 h 240"/>
              <a:gd name="T38" fmla="*/ 17641888 w 240"/>
              <a:gd name="T39" fmla="*/ 393144375 h 240"/>
              <a:gd name="T40" fmla="*/ 0 w 240"/>
              <a:gd name="T41" fmla="*/ 297378438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18"/>
                </a:moveTo>
                <a:lnTo>
                  <a:pt x="7" y="83"/>
                </a:lnTo>
                <a:lnTo>
                  <a:pt x="22" y="48"/>
                </a:lnTo>
                <a:lnTo>
                  <a:pt x="51" y="22"/>
                </a:lnTo>
                <a:lnTo>
                  <a:pt x="83" y="4"/>
                </a:lnTo>
                <a:lnTo>
                  <a:pt x="121" y="0"/>
                </a:lnTo>
                <a:lnTo>
                  <a:pt x="156" y="4"/>
                </a:lnTo>
                <a:lnTo>
                  <a:pt x="191" y="22"/>
                </a:lnTo>
                <a:lnTo>
                  <a:pt x="217" y="48"/>
                </a:lnTo>
                <a:lnTo>
                  <a:pt x="232" y="83"/>
                </a:lnTo>
                <a:lnTo>
                  <a:pt x="239" y="118"/>
                </a:lnTo>
                <a:lnTo>
                  <a:pt x="232" y="156"/>
                </a:lnTo>
                <a:lnTo>
                  <a:pt x="217" y="188"/>
                </a:lnTo>
                <a:lnTo>
                  <a:pt x="191" y="214"/>
                </a:lnTo>
                <a:lnTo>
                  <a:pt x="156" y="233"/>
                </a:lnTo>
                <a:lnTo>
                  <a:pt x="121" y="239"/>
                </a:lnTo>
                <a:lnTo>
                  <a:pt x="83" y="233"/>
                </a:lnTo>
                <a:lnTo>
                  <a:pt x="51" y="214"/>
                </a:lnTo>
                <a:lnTo>
                  <a:pt x="22" y="188"/>
                </a:lnTo>
                <a:lnTo>
                  <a:pt x="7" y="156"/>
                </a:lnTo>
                <a:lnTo>
                  <a:pt x="0" y="118"/>
                </a:lnTo>
              </a:path>
            </a:pathLst>
          </a:custGeom>
          <a:solidFill>
            <a:schemeClr val="accent1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78" name="Freeform 103"/>
          <p:cNvSpPr>
            <a:spLocks/>
          </p:cNvSpPr>
          <p:nvPr/>
        </p:nvSpPr>
        <p:spPr bwMode="auto">
          <a:xfrm>
            <a:off x="4432300" y="5319713"/>
            <a:ext cx="381000" cy="381000"/>
          </a:xfrm>
          <a:custGeom>
            <a:avLst/>
            <a:gdLst>
              <a:gd name="T0" fmla="*/ 0 w 240"/>
              <a:gd name="T1" fmla="*/ 304939700 h 240"/>
              <a:gd name="T2" fmla="*/ 17641888 w 240"/>
              <a:gd name="T3" fmla="*/ 209173763 h 240"/>
              <a:gd name="T4" fmla="*/ 55443438 w 240"/>
              <a:gd name="T5" fmla="*/ 131048125 h 240"/>
              <a:gd name="T6" fmla="*/ 128528763 w 240"/>
              <a:gd name="T7" fmla="*/ 55443438 h 240"/>
              <a:gd name="T8" fmla="*/ 209173763 w 240"/>
              <a:gd name="T9" fmla="*/ 17641888 h 240"/>
              <a:gd name="T10" fmla="*/ 304939700 w 240"/>
              <a:gd name="T11" fmla="*/ 0 h 240"/>
              <a:gd name="T12" fmla="*/ 393144375 w 240"/>
              <a:gd name="T13" fmla="*/ 17641888 h 240"/>
              <a:gd name="T14" fmla="*/ 481350638 w 240"/>
              <a:gd name="T15" fmla="*/ 55443438 h 240"/>
              <a:gd name="T16" fmla="*/ 546874700 w 240"/>
              <a:gd name="T17" fmla="*/ 131048125 h 240"/>
              <a:gd name="T18" fmla="*/ 584676250 w 240"/>
              <a:gd name="T19" fmla="*/ 209173763 h 240"/>
              <a:gd name="T20" fmla="*/ 602318138 w 240"/>
              <a:gd name="T21" fmla="*/ 304939700 h 240"/>
              <a:gd name="T22" fmla="*/ 584676250 w 240"/>
              <a:gd name="T23" fmla="*/ 393144375 h 240"/>
              <a:gd name="T24" fmla="*/ 546874700 w 240"/>
              <a:gd name="T25" fmla="*/ 481350638 h 240"/>
              <a:gd name="T26" fmla="*/ 481350638 w 240"/>
              <a:gd name="T27" fmla="*/ 546874700 h 240"/>
              <a:gd name="T28" fmla="*/ 393144375 w 240"/>
              <a:gd name="T29" fmla="*/ 587197200 h 240"/>
              <a:gd name="T30" fmla="*/ 304939700 w 240"/>
              <a:gd name="T31" fmla="*/ 602318138 h 240"/>
              <a:gd name="T32" fmla="*/ 209173763 w 240"/>
              <a:gd name="T33" fmla="*/ 587197200 h 240"/>
              <a:gd name="T34" fmla="*/ 128528763 w 240"/>
              <a:gd name="T35" fmla="*/ 546874700 h 240"/>
              <a:gd name="T36" fmla="*/ 55443438 w 240"/>
              <a:gd name="T37" fmla="*/ 481350638 h 240"/>
              <a:gd name="T38" fmla="*/ 17641888 w 240"/>
              <a:gd name="T39" fmla="*/ 393144375 h 240"/>
              <a:gd name="T40" fmla="*/ 0 w 240"/>
              <a:gd name="T41" fmla="*/ 304939700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21"/>
                </a:moveTo>
                <a:lnTo>
                  <a:pt x="7" y="83"/>
                </a:lnTo>
                <a:lnTo>
                  <a:pt x="22" y="52"/>
                </a:lnTo>
                <a:lnTo>
                  <a:pt x="51" y="22"/>
                </a:lnTo>
                <a:lnTo>
                  <a:pt x="83" y="7"/>
                </a:lnTo>
                <a:lnTo>
                  <a:pt x="121" y="0"/>
                </a:lnTo>
                <a:lnTo>
                  <a:pt x="156" y="7"/>
                </a:lnTo>
                <a:lnTo>
                  <a:pt x="191" y="22"/>
                </a:lnTo>
                <a:lnTo>
                  <a:pt x="217" y="52"/>
                </a:lnTo>
                <a:lnTo>
                  <a:pt x="232" y="83"/>
                </a:lnTo>
                <a:lnTo>
                  <a:pt x="239" y="121"/>
                </a:lnTo>
                <a:lnTo>
                  <a:pt x="232" y="156"/>
                </a:lnTo>
                <a:lnTo>
                  <a:pt x="217" y="191"/>
                </a:lnTo>
                <a:lnTo>
                  <a:pt x="191" y="217"/>
                </a:lnTo>
                <a:lnTo>
                  <a:pt x="156" y="233"/>
                </a:lnTo>
                <a:lnTo>
                  <a:pt x="121" y="239"/>
                </a:lnTo>
                <a:lnTo>
                  <a:pt x="83" y="233"/>
                </a:lnTo>
                <a:lnTo>
                  <a:pt x="51" y="217"/>
                </a:lnTo>
                <a:lnTo>
                  <a:pt x="22" y="191"/>
                </a:lnTo>
                <a:lnTo>
                  <a:pt x="7" y="156"/>
                </a:lnTo>
                <a:lnTo>
                  <a:pt x="0" y="121"/>
                </a:lnTo>
              </a:path>
            </a:pathLst>
          </a:custGeom>
          <a:solidFill>
            <a:schemeClr val="accent1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79" name="Freeform 104"/>
          <p:cNvSpPr>
            <a:spLocks/>
          </p:cNvSpPr>
          <p:nvPr/>
        </p:nvSpPr>
        <p:spPr bwMode="auto">
          <a:xfrm>
            <a:off x="5986463" y="3589338"/>
            <a:ext cx="381000" cy="381000"/>
          </a:xfrm>
          <a:custGeom>
            <a:avLst/>
            <a:gdLst>
              <a:gd name="T0" fmla="*/ 0 w 240"/>
              <a:gd name="T1" fmla="*/ 297378438 h 240"/>
              <a:gd name="T2" fmla="*/ 17641888 w 240"/>
              <a:gd name="T3" fmla="*/ 209173763 h 240"/>
              <a:gd name="T4" fmla="*/ 55443438 w 240"/>
              <a:gd name="T5" fmla="*/ 120967500 h 240"/>
              <a:gd name="T6" fmla="*/ 128528763 w 240"/>
              <a:gd name="T7" fmla="*/ 55443438 h 240"/>
              <a:gd name="T8" fmla="*/ 209173763 w 240"/>
              <a:gd name="T9" fmla="*/ 17641888 h 240"/>
              <a:gd name="T10" fmla="*/ 304939700 w 240"/>
              <a:gd name="T11" fmla="*/ 0 h 240"/>
              <a:gd name="T12" fmla="*/ 393144375 w 240"/>
              <a:gd name="T13" fmla="*/ 17641888 h 240"/>
              <a:gd name="T14" fmla="*/ 481350638 w 240"/>
              <a:gd name="T15" fmla="*/ 55443438 h 240"/>
              <a:gd name="T16" fmla="*/ 546874700 w 240"/>
              <a:gd name="T17" fmla="*/ 120967500 h 240"/>
              <a:gd name="T18" fmla="*/ 584676250 w 240"/>
              <a:gd name="T19" fmla="*/ 209173763 h 240"/>
              <a:gd name="T20" fmla="*/ 602318138 w 240"/>
              <a:gd name="T21" fmla="*/ 297378438 h 240"/>
              <a:gd name="T22" fmla="*/ 584676250 w 240"/>
              <a:gd name="T23" fmla="*/ 393144375 h 240"/>
              <a:gd name="T24" fmla="*/ 546874700 w 240"/>
              <a:gd name="T25" fmla="*/ 473789375 h 240"/>
              <a:gd name="T26" fmla="*/ 481350638 w 240"/>
              <a:gd name="T27" fmla="*/ 546874700 h 240"/>
              <a:gd name="T28" fmla="*/ 393144375 w 240"/>
              <a:gd name="T29" fmla="*/ 584676250 h 240"/>
              <a:gd name="T30" fmla="*/ 304939700 w 240"/>
              <a:gd name="T31" fmla="*/ 602318138 h 240"/>
              <a:gd name="T32" fmla="*/ 209173763 w 240"/>
              <a:gd name="T33" fmla="*/ 584676250 h 240"/>
              <a:gd name="T34" fmla="*/ 128528763 w 240"/>
              <a:gd name="T35" fmla="*/ 546874700 h 240"/>
              <a:gd name="T36" fmla="*/ 55443438 w 240"/>
              <a:gd name="T37" fmla="*/ 473789375 h 240"/>
              <a:gd name="T38" fmla="*/ 17641888 w 240"/>
              <a:gd name="T39" fmla="*/ 393144375 h 240"/>
              <a:gd name="T40" fmla="*/ 0 w 240"/>
              <a:gd name="T41" fmla="*/ 297378438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18"/>
                </a:moveTo>
                <a:lnTo>
                  <a:pt x="7" y="83"/>
                </a:lnTo>
                <a:lnTo>
                  <a:pt x="22" y="48"/>
                </a:lnTo>
                <a:lnTo>
                  <a:pt x="51" y="22"/>
                </a:lnTo>
                <a:lnTo>
                  <a:pt x="83" y="7"/>
                </a:lnTo>
                <a:lnTo>
                  <a:pt x="121" y="0"/>
                </a:lnTo>
                <a:lnTo>
                  <a:pt x="156" y="7"/>
                </a:lnTo>
                <a:lnTo>
                  <a:pt x="191" y="22"/>
                </a:lnTo>
                <a:lnTo>
                  <a:pt x="217" y="48"/>
                </a:lnTo>
                <a:lnTo>
                  <a:pt x="232" y="83"/>
                </a:lnTo>
                <a:lnTo>
                  <a:pt x="239" y="118"/>
                </a:lnTo>
                <a:lnTo>
                  <a:pt x="232" y="156"/>
                </a:lnTo>
                <a:lnTo>
                  <a:pt x="217" y="188"/>
                </a:lnTo>
                <a:lnTo>
                  <a:pt x="191" y="217"/>
                </a:lnTo>
                <a:lnTo>
                  <a:pt x="156" y="232"/>
                </a:lnTo>
                <a:lnTo>
                  <a:pt x="121" y="239"/>
                </a:lnTo>
                <a:lnTo>
                  <a:pt x="83" y="232"/>
                </a:lnTo>
                <a:lnTo>
                  <a:pt x="51" y="217"/>
                </a:lnTo>
                <a:lnTo>
                  <a:pt x="22" y="188"/>
                </a:lnTo>
                <a:lnTo>
                  <a:pt x="7" y="156"/>
                </a:lnTo>
                <a:lnTo>
                  <a:pt x="0" y="118"/>
                </a:lnTo>
              </a:path>
            </a:pathLst>
          </a:custGeom>
          <a:solidFill>
            <a:schemeClr val="accent2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80" name="Freeform 105"/>
          <p:cNvSpPr>
            <a:spLocks/>
          </p:cNvSpPr>
          <p:nvPr/>
        </p:nvSpPr>
        <p:spPr bwMode="auto">
          <a:xfrm>
            <a:off x="4432300" y="4351338"/>
            <a:ext cx="381000" cy="381000"/>
          </a:xfrm>
          <a:custGeom>
            <a:avLst/>
            <a:gdLst>
              <a:gd name="T0" fmla="*/ 0 w 240"/>
              <a:gd name="T1" fmla="*/ 297378438 h 240"/>
              <a:gd name="T2" fmla="*/ 17641888 w 240"/>
              <a:gd name="T3" fmla="*/ 209173763 h 240"/>
              <a:gd name="T4" fmla="*/ 55443438 w 240"/>
              <a:gd name="T5" fmla="*/ 120967500 h 240"/>
              <a:gd name="T6" fmla="*/ 128528763 w 240"/>
              <a:gd name="T7" fmla="*/ 55443438 h 240"/>
              <a:gd name="T8" fmla="*/ 209173763 w 240"/>
              <a:gd name="T9" fmla="*/ 7561263 h 240"/>
              <a:gd name="T10" fmla="*/ 304939700 w 240"/>
              <a:gd name="T11" fmla="*/ 0 h 240"/>
              <a:gd name="T12" fmla="*/ 393144375 w 240"/>
              <a:gd name="T13" fmla="*/ 7561263 h 240"/>
              <a:gd name="T14" fmla="*/ 481350638 w 240"/>
              <a:gd name="T15" fmla="*/ 55443438 h 240"/>
              <a:gd name="T16" fmla="*/ 546874700 w 240"/>
              <a:gd name="T17" fmla="*/ 120967500 h 240"/>
              <a:gd name="T18" fmla="*/ 584676250 w 240"/>
              <a:gd name="T19" fmla="*/ 209173763 h 240"/>
              <a:gd name="T20" fmla="*/ 602318138 w 240"/>
              <a:gd name="T21" fmla="*/ 297378438 h 240"/>
              <a:gd name="T22" fmla="*/ 584676250 w 240"/>
              <a:gd name="T23" fmla="*/ 393144375 h 240"/>
              <a:gd name="T24" fmla="*/ 546874700 w 240"/>
              <a:gd name="T25" fmla="*/ 473789375 h 240"/>
              <a:gd name="T26" fmla="*/ 481350638 w 240"/>
              <a:gd name="T27" fmla="*/ 539313438 h 240"/>
              <a:gd name="T28" fmla="*/ 393144375 w 240"/>
              <a:gd name="T29" fmla="*/ 584676250 h 240"/>
              <a:gd name="T30" fmla="*/ 304939700 w 240"/>
              <a:gd name="T31" fmla="*/ 602318138 h 240"/>
              <a:gd name="T32" fmla="*/ 209173763 w 240"/>
              <a:gd name="T33" fmla="*/ 584676250 h 240"/>
              <a:gd name="T34" fmla="*/ 128528763 w 240"/>
              <a:gd name="T35" fmla="*/ 539313438 h 240"/>
              <a:gd name="T36" fmla="*/ 55443438 w 240"/>
              <a:gd name="T37" fmla="*/ 473789375 h 240"/>
              <a:gd name="T38" fmla="*/ 17641888 w 240"/>
              <a:gd name="T39" fmla="*/ 393144375 h 240"/>
              <a:gd name="T40" fmla="*/ 0 w 240"/>
              <a:gd name="T41" fmla="*/ 297378438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18"/>
                </a:moveTo>
                <a:lnTo>
                  <a:pt x="7" y="83"/>
                </a:lnTo>
                <a:lnTo>
                  <a:pt x="22" y="48"/>
                </a:lnTo>
                <a:lnTo>
                  <a:pt x="51" y="22"/>
                </a:lnTo>
                <a:lnTo>
                  <a:pt x="83" y="3"/>
                </a:lnTo>
                <a:lnTo>
                  <a:pt x="121" y="0"/>
                </a:lnTo>
                <a:lnTo>
                  <a:pt x="156" y="3"/>
                </a:lnTo>
                <a:lnTo>
                  <a:pt x="191" y="22"/>
                </a:lnTo>
                <a:lnTo>
                  <a:pt x="217" y="48"/>
                </a:lnTo>
                <a:lnTo>
                  <a:pt x="232" y="83"/>
                </a:lnTo>
                <a:lnTo>
                  <a:pt x="239" y="118"/>
                </a:lnTo>
                <a:lnTo>
                  <a:pt x="232" y="156"/>
                </a:lnTo>
                <a:lnTo>
                  <a:pt x="217" y="188"/>
                </a:lnTo>
                <a:lnTo>
                  <a:pt x="191" y="214"/>
                </a:lnTo>
                <a:lnTo>
                  <a:pt x="156" y="232"/>
                </a:lnTo>
                <a:lnTo>
                  <a:pt x="121" y="239"/>
                </a:lnTo>
                <a:lnTo>
                  <a:pt x="83" y="232"/>
                </a:lnTo>
                <a:lnTo>
                  <a:pt x="51" y="214"/>
                </a:lnTo>
                <a:lnTo>
                  <a:pt x="22" y="188"/>
                </a:lnTo>
                <a:lnTo>
                  <a:pt x="7" y="156"/>
                </a:lnTo>
                <a:lnTo>
                  <a:pt x="0" y="118"/>
                </a:lnTo>
              </a:path>
            </a:pathLst>
          </a:custGeom>
          <a:solidFill>
            <a:schemeClr val="accent1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81" name="Freeform 106"/>
          <p:cNvSpPr>
            <a:spLocks/>
          </p:cNvSpPr>
          <p:nvPr/>
        </p:nvSpPr>
        <p:spPr bwMode="auto">
          <a:xfrm>
            <a:off x="5986463" y="3101975"/>
            <a:ext cx="381000" cy="381000"/>
          </a:xfrm>
          <a:custGeom>
            <a:avLst/>
            <a:gdLst>
              <a:gd name="T0" fmla="*/ 0 w 240"/>
              <a:gd name="T1" fmla="*/ 304939700 h 240"/>
              <a:gd name="T2" fmla="*/ 17641888 w 240"/>
              <a:gd name="T3" fmla="*/ 209173763 h 240"/>
              <a:gd name="T4" fmla="*/ 55443438 w 240"/>
              <a:gd name="T5" fmla="*/ 131048125 h 240"/>
              <a:gd name="T6" fmla="*/ 128528763 w 240"/>
              <a:gd name="T7" fmla="*/ 55443438 h 240"/>
              <a:gd name="T8" fmla="*/ 209173763 w 240"/>
              <a:gd name="T9" fmla="*/ 17641888 h 240"/>
              <a:gd name="T10" fmla="*/ 304939700 w 240"/>
              <a:gd name="T11" fmla="*/ 0 h 240"/>
              <a:gd name="T12" fmla="*/ 393144375 w 240"/>
              <a:gd name="T13" fmla="*/ 17641888 h 240"/>
              <a:gd name="T14" fmla="*/ 481350638 w 240"/>
              <a:gd name="T15" fmla="*/ 55443438 h 240"/>
              <a:gd name="T16" fmla="*/ 546874700 w 240"/>
              <a:gd name="T17" fmla="*/ 131048125 h 240"/>
              <a:gd name="T18" fmla="*/ 584676250 w 240"/>
              <a:gd name="T19" fmla="*/ 209173763 h 240"/>
              <a:gd name="T20" fmla="*/ 602318138 w 240"/>
              <a:gd name="T21" fmla="*/ 304939700 h 240"/>
              <a:gd name="T22" fmla="*/ 584676250 w 240"/>
              <a:gd name="T23" fmla="*/ 393144375 h 240"/>
              <a:gd name="T24" fmla="*/ 546874700 w 240"/>
              <a:gd name="T25" fmla="*/ 481350638 h 240"/>
              <a:gd name="T26" fmla="*/ 481350638 w 240"/>
              <a:gd name="T27" fmla="*/ 546874700 h 240"/>
              <a:gd name="T28" fmla="*/ 393144375 w 240"/>
              <a:gd name="T29" fmla="*/ 587197200 h 240"/>
              <a:gd name="T30" fmla="*/ 304939700 w 240"/>
              <a:gd name="T31" fmla="*/ 602318138 h 240"/>
              <a:gd name="T32" fmla="*/ 209173763 w 240"/>
              <a:gd name="T33" fmla="*/ 587197200 h 240"/>
              <a:gd name="T34" fmla="*/ 128528763 w 240"/>
              <a:gd name="T35" fmla="*/ 546874700 h 240"/>
              <a:gd name="T36" fmla="*/ 55443438 w 240"/>
              <a:gd name="T37" fmla="*/ 481350638 h 240"/>
              <a:gd name="T38" fmla="*/ 17641888 w 240"/>
              <a:gd name="T39" fmla="*/ 393144375 h 240"/>
              <a:gd name="T40" fmla="*/ 0 w 240"/>
              <a:gd name="T41" fmla="*/ 304939700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21"/>
                </a:moveTo>
                <a:lnTo>
                  <a:pt x="7" y="83"/>
                </a:lnTo>
                <a:lnTo>
                  <a:pt x="22" y="52"/>
                </a:lnTo>
                <a:lnTo>
                  <a:pt x="51" y="22"/>
                </a:lnTo>
                <a:lnTo>
                  <a:pt x="83" y="7"/>
                </a:lnTo>
                <a:lnTo>
                  <a:pt x="121" y="0"/>
                </a:lnTo>
                <a:lnTo>
                  <a:pt x="156" y="7"/>
                </a:lnTo>
                <a:lnTo>
                  <a:pt x="191" y="22"/>
                </a:lnTo>
                <a:lnTo>
                  <a:pt x="217" y="52"/>
                </a:lnTo>
                <a:lnTo>
                  <a:pt x="232" y="83"/>
                </a:lnTo>
                <a:lnTo>
                  <a:pt x="239" y="121"/>
                </a:lnTo>
                <a:lnTo>
                  <a:pt x="232" y="156"/>
                </a:lnTo>
                <a:lnTo>
                  <a:pt x="217" y="191"/>
                </a:lnTo>
                <a:lnTo>
                  <a:pt x="191" y="217"/>
                </a:lnTo>
                <a:lnTo>
                  <a:pt x="156" y="233"/>
                </a:lnTo>
                <a:lnTo>
                  <a:pt x="121" y="239"/>
                </a:lnTo>
                <a:lnTo>
                  <a:pt x="83" y="233"/>
                </a:lnTo>
                <a:lnTo>
                  <a:pt x="51" y="217"/>
                </a:lnTo>
                <a:lnTo>
                  <a:pt x="22" y="191"/>
                </a:lnTo>
                <a:lnTo>
                  <a:pt x="7" y="156"/>
                </a:lnTo>
                <a:lnTo>
                  <a:pt x="0" y="121"/>
                </a:lnTo>
              </a:path>
            </a:pathLst>
          </a:custGeom>
          <a:solidFill>
            <a:schemeClr val="accent2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82" name="Freeform 107"/>
          <p:cNvSpPr>
            <a:spLocks/>
          </p:cNvSpPr>
          <p:nvPr/>
        </p:nvSpPr>
        <p:spPr bwMode="auto">
          <a:xfrm>
            <a:off x="5986463" y="4557713"/>
            <a:ext cx="381000" cy="381000"/>
          </a:xfrm>
          <a:custGeom>
            <a:avLst/>
            <a:gdLst>
              <a:gd name="T0" fmla="*/ 0 w 240"/>
              <a:gd name="T1" fmla="*/ 307459063 h 240"/>
              <a:gd name="T2" fmla="*/ 17641888 w 240"/>
              <a:gd name="T3" fmla="*/ 209173763 h 240"/>
              <a:gd name="T4" fmla="*/ 55443438 w 240"/>
              <a:gd name="T5" fmla="*/ 131048125 h 240"/>
              <a:gd name="T6" fmla="*/ 128528763 w 240"/>
              <a:gd name="T7" fmla="*/ 55443438 h 240"/>
              <a:gd name="T8" fmla="*/ 209173763 w 240"/>
              <a:gd name="T9" fmla="*/ 17641888 h 240"/>
              <a:gd name="T10" fmla="*/ 304939700 w 240"/>
              <a:gd name="T11" fmla="*/ 0 h 240"/>
              <a:gd name="T12" fmla="*/ 393144375 w 240"/>
              <a:gd name="T13" fmla="*/ 17641888 h 240"/>
              <a:gd name="T14" fmla="*/ 481350638 w 240"/>
              <a:gd name="T15" fmla="*/ 55443438 h 240"/>
              <a:gd name="T16" fmla="*/ 546874700 w 240"/>
              <a:gd name="T17" fmla="*/ 131048125 h 240"/>
              <a:gd name="T18" fmla="*/ 584676250 w 240"/>
              <a:gd name="T19" fmla="*/ 209173763 h 240"/>
              <a:gd name="T20" fmla="*/ 602318138 w 240"/>
              <a:gd name="T21" fmla="*/ 307459063 h 240"/>
              <a:gd name="T22" fmla="*/ 584676250 w 240"/>
              <a:gd name="T23" fmla="*/ 393144375 h 240"/>
              <a:gd name="T24" fmla="*/ 546874700 w 240"/>
              <a:gd name="T25" fmla="*/ 481350638 h 240"/>
              <a:gd name="T26" fmla="*/ 481350638 w 240"/>
              <a:gd name="T27" fmla="*/ 546874700 h 240"/>
              <a:gd name="T28" fmla="*/ 393144375 w 240"/>
              <a:gd name="T29" fmla="*/ 587197200 h 240"/>
              <a:gd name="T30" fmla="*/ 304939700 w 240"/>
              <a:gd name="T31" fmla="*/ 602318138 h 240"/>
              <a:gd name="T32" fmla="*/ 209173763 w 240"/>
              <a:gd name="T33" fmla="*/ 587197200 h 240"/>
              <a:gd name="T34" fmla="*/ 128528763 w 240"/>
              <a:gd name="T35" fmla="*/ 546874700 h 240"/>
              <a:gd name="T36" fmla="*/ 55443438 w 240"/>
              <a:gd name="T37" fmla="*/ 481350638 h 240"/>
              <a:gd name="T38" fmla="*/ 17641888 w 240"/>
              <a:gd name="T39" fmla="*/ 393144375 h 240"/>
              <a:gd name="T40" fmla="*/ 0 w 240"/>
              <a:gd name="T41" fmla="*/ 307459063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22"/>
                </a:moveTo>
                <a:lnTo>
                  <a:pt x="7" y="83"/>
                </a:lnTo>
                <a:lnTo>
                  <a:pt x="22" y="52"/>
                </a:lnTo>
                <a:lnTo>
                  <a:pt x="51" y="22"/>
                </a:lnTo>
                <a:lnTo>
                  <a:pt x="83" y="7"/>
                </a:lnTo>
                <a:lnTo>
                  <a:pt x="121" y="0"/>
                </a:lnTo>
                <a:lnTo>
                  <a:pt x="156" y="7"/>
                </a:lnTo>
                <a:lnTo>
                  <a:pt x="191" y="22"/>
                </a:lnTo>
                <a:lnTo>
                  <a:pt x="217" y="52"/>
                </a:lnTo>
                <a:lnTo>
                  <a:pt x="232" y="83"/>
                </a:lnTo>
                <a:lnTo>
                  <a:pt x="239" y="122"/>
                </a:lnTo>
                <a:lnTo>
                  <a:pt x="232" y="156"/>
                </a:lnTo>
                <a:lnTo>
                  <a:pt x="217" y="191"/>
                </a:lnTo>
                <a:lnTo>
                  <a:pt x="191" y="217"/>
                </a:lnTo>
                <a:lnTo>
                  <a:pt x="156" y="233"/>
                </a:lnTo>
                <a:lnTo>
                  <a:pt x="121" y="239"/>
                </a:lnTo>
                <a:lnTo>
                  <a:pt x="83" y="233"/>
                </a:lnTo>
                <a:lnTo>
                  <a:pt x="51" y="217"/>
                </a:lnTo>
                <a:lnTo>
                  <a:pt x="22" y="191"/>
                </a:lnTo>
                <a:lnTo>
                  <a:pt x="7" y="156"/>
                </a:lnTo>
                <a:lnTo>
                  <a:pt x="0" y="122"/>
                </a:lnTo>
              </a:path>
            </a:pathLst>
          </a:custGeom>
          <a:solidFill>
            <a:schemeClr val="accent2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88172" name="Rectangle 108"/>
          <p:cNvSpPr>
            <a:spLocks noChangeArrowheads="1"/>
          </p:cNvSpPr>
          <p:nvPr/>
        </p:nvSpPr>
        <p:spPr bwMode="auto">
          <a:xfrm>
            <a:off x="1222375" y="2949575"/>
            <a:ext cx="1839913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Réponse, X</a:t>
            </a:r>
          </a:p>
        </p:txBody>
      </p:sp>
      <p:sp>
        <p:nvSpPr>
          <p:cNvPr id="18484" name="Freeform 109"/>
          <p:cNvSpPr>
            <a:spLocks/>
          </p:cNvSpPr>
          <p:nvPr/>
        </p:nvSpPr>
        <p:spPr bwMode="auto">
          <a:xfrm>
            <a:off x="2198688" y="3392488"/>
            <a:ext cx="4970462" cy="2432050"/>
          </a:xfrm>
          <a:custGeom>
            <a:avLst/>
            <a:gdLst>
              <a:gd name="T0" fmla="*/ 0 w 3131"/>
              <a:gd name="T1" fmla="*/ 0 h 1532"/>
              <a:gd name="T2" fmla="*/ 0 w 3131"/>
              <a:gd name="T3" fmla="*/ 2147483647 h 1532"/>
              <a:gd name="T4" fmla="*/ 2147483647 w 3131"/>
              <a:gd name="T5" fmla="*/ 2147483647 h 153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131" h="1532">
                <a:moveTo>
                  <a:pt x="0" y="0"/>
                </a:moveTo>
                <a:lnTo>
                  <a:pt x="0" y="1531"/>
                </a:lnTo>
                <a:lnTo>
                  <a:pt x="3130" y="1531"/>
                </a:lnTo>
              </a:path>
            </a:pathLst>
          </a:custGeom>
          <a:noFill/>
          <a:ln w="76200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85" name="Rectangle 110"/>
          <p:cNvSpPr>
            <a:spLocks noChangeArrowheads="1"/>
          </p:cNvSpPr>
          <p:nvPr/>
        </p:nvSpPr>
        <p:spPr bwMode="auto">
          <a:xfrm>
            <a:off x="2719388" y="5159375"/>
            <a:ext cx="750887" cy="36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fr-CA" b="1" i="1">
                <a:solidFill>
                  <a:schemeClr val="bg2"/>
                </a:solidFill>
                <a:latin typeface="Arial" charset="0"/>
              </a:rPr>
              <a:t>X</a:t>
            </a:r>
            <a:r>
              <a:rPr lang="fr-CA" b="1" baseline="-25000">
                <a:solidFill>
                  <a:schemeClr val="bg2"/>
                </a:solidFill>
                <a:latin typeface="Arial" charset="0"/>
              </a:rPr>
              <a:t>11</a:t>
            </a:r>
          </a:p>
        </p:txBody>
      </p: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Ctr="1"/>
          <a:lstStyle/>
          <a:p>
            <a:pPr eaLnBrk="1" hangingPunct="1">
              <a:defRPr/>
            </a:pPr>
            <a:r>
              <a:rPr lang="fr-CA" sz="4000" smtClean="0"/>
              <a:t>Variation due aux traitements</a:t>
            </a:r>
          </a:p>
        </p:txBody>
      </p:sp>
      <p:graphicFrame>
        <p:nvGraphicFramePr>
          <p:cNvPr id="19459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304800" y="1828800"/>
          <a:ext cx="8534400" cy="534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54" name="Equation" r:id="rId4" imgW="3860800" imgH="241300" progId="Equation.DSMT4">
                  <p:embed/>
                </p:oleObj>
              </mc:Choice>
              <mc:Fallback>
                <p:oleObj name="Equation" r:id="rId4" imgW="3860800" imgH="2413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1828800"/>
                        <a:ext cx="8534400" cy="534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45" name="Rectangle 5"/>
          <p:cNvSpPr>
            <a:spLocks noChangeArrowheads="1"/>
          </p:cNvSpPr>
          <p:nvPr/>
        </p:nvSpPr>
        <p:spPr bwMode="auto">
          <a:xfrm>
            <a:off x="7011988" y="4040188"/>
            <a:ext cx="987425" cy="558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fr-CA" sz="2800" b="1"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</a:rPr>
              <a:t>`</a:t>
            </a:r>
            <a:r>
              <a:rPr lang="fr-CA" sz="28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X</a:t>
            </a:r>
          </a:p>
        </p:txBody>
      </p:sp>
      <p:sp>
        <p:nvSpPr>
          <p:cNvPr id="112646" name="Rectangle 6"/>
          <p:cNvSpPr>
            <a:spLocks noChangeArrowheads="1"/>
          </p:cNvSpPr>
          <p:nvPr/>
        </p:nvSpPr>
        <p:spPr bwMode="auto">
          <a:xfrm>
            <a:off x="6207125" y="3397250"/>
            <a:ext cx="987425" cy="558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fr-CA" sz="2800" b="1"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</a:rPr>
              <a:t>`</a:t>
            </a:r>
            <a:r>
              <a:rPr lang="fr-CA" sz="28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X</a:t>
            </a:r>
            <a:r>
              <a:rPr lang="fr-CA" sz="2800" b="1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3</a:t>
            </a:r>
          </a:p>
        </p:txBody>
      </p:sp>
      <p:sp>
        <p:nvSpPr>
          <p:cNvPr id="112647" name="Rectangle 7"/>
          <p:cNvSpPr>
            <a:spLocks noChangeArrowheads="1"/>
          </p:cNvSpPr>
          <p:nvPr/>
        </p:nvSpPr>
        <p:spPr bwMode="auto">
          <a:xfrm>
            <a:off x="4645025" y="4708525"/>
            <a:ext cx="987425" cy="558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fr-CA" sz="2800" b="1"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</a:rPr>
              <a:t>`</a:t>
            </a:r>
            <a:r>
              <a:rPr lang="fr-CA" sz="28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X</a:t>
            </a:r>
            <a:r>
              <a:rPr lang="fr-CA" sz="2800" b="1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2</a:t>
            </a:r>
          </a:p>
        </p:txBody>
      </p:sp>
      <p:sp>
        <p:nvSpPr>
          <p:cNvPr id="112648" name="Rectangle 8"/>
          <p:cNvSpPr>
            <a:spLocks noChangeArrowheads="1"/>
          </p:cNvSpPr>
          <p:nvPr/>
        </p:nvSpPr>
        <p:spPr bwMode="auto">
          <a:xfrm>
            <a:off x="3078163" y="4949825"/>
            <a:ext cx="987425" cy="558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fr-CA" sz="2800" b="1"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</a:rPr>
              <a:t>`</a:t>
            </a:r>
            <a:r>
              <a:rPr lang="fr-CA" sz="28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X</a:t>
            </a:r>
            <a:r>
              <a:rPr lang="fr-CA" sz="2800" b="1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1</a:t>
            </a:r>
          </a:p>
        </p:txBody>
      </p:sp>
      <p:sp>
        <p:nvSpPr>
          <p:cNvPr id="19464" name="Freeform 9"/>
          <p:cNvSpPr>
            <a:spLocks/>
          </p:cNvSpPr>
          <p:nvPr/>
        </p:nvSpPr>
        <p:spPr bwMode="auto">
          <a:xfrm>
            <a:off x="2976563" y="4438650"/>
            <a:ext cx="390525" cy="365125"/>
          </a:xfrm>
          <a:custGeom>
            <a:avLst/>
            <a:gdLst>
              <a:gd name="T0" fmla="*/ 617439075 w 246"/>
              <a:gd name="T1" fmla="*/ 0 h 230"/>
              <a:gd name="T2" fmla="*/ 617439075 w 246"/>
              <a:gd name="T3" fmla="*/ 577116575 h 230"/>
              <a:gd name="T4" fmla="*/ 0 w 246"/>
              <a:gd name="T5" fmla="*/ 577116575 h 23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46" h="230">
                <a:moveTo>
                  <a:pt x="245" y="0"/>
                </a:moveTo>
                <a:lnTo>
                  <a:pt x="245" y="229"/>
                </a:lnTo>
                <a:lnTo>
                  <a:pt x="0" y="229"/>
                </a:lnTo>
              </a:path>
            </a:pathLst>
          </a:custGeom>
          <a:noFill/>
          <a:ln w="50800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65" name="Freeform 10"/>
          <p:cNvSpPr>
            <a:spLocks/>
          </p:cNvSpPr>
          <p:nvPr/>
        </p:nvSpPr>
        <p:spPr bwMode="auto">
          <a:xfrm>
            <a:off x="3276600" y="4354513"/>
            <a:ext cx="163513" cy="161925"/>
          </a:xfrm>
          <a:custGeom>
            <a:avLst/>
            <a:gdLst>
              <a:gd name="T0" fmla="*/ 257056724 w 103"/>
              <a:gd name="T1" fmla="*/ 254536575 h 102"/>
              <a:gd name="T2" fmla="*/ 133569483 w 103"/>
              <a:gd name="T3" fmla="*/ 0 h 102"/>
              <a:gd name="T4" fmla="*/ 0 w 103"/>
              <a:gd name="T5" fmla="*/ 254536575 h 102"/>
              <a:gd name="T6" fmla="*/ 257056724 w 103"/>
              <a:gd name="T7" fmla="*/ 254536575 h 10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3" h="102">
                <a:moveTo>
                  <a:pt x="102" y="101"/>
                </a:moveTo>
                <a:lnTo>
                  <a:pt x="53" y="0"/>
                </a:lnTo>
                <a:lnTo>
                  <a:pt x="0" y="101"/>
                </a:lnTo>
                <a:lnTo>
                  <a:pt x="102" y="101"/>
                </a:lnTo>
              </a:path>
            </a:pathLst>
          </a:custGeom>
          <a:solidFill>
            <a:schemeClr val="tx1"/>
          </a:solidFill>
          <a:ln>
            <a:noFill/>
          </a:ln>
          <a:effectLst>
            <a:outerShdw dist="381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66" name="Freeform 11"/>
          <p:cNvSpPr>
            <a:spLocks/>
          </p:cNvSpPr>
          <p:nvPr/>
        </p:nvSpPr>
        <p:spPr bwMode="auto">
          <a:xfrm>
            <a:off x="4629150" y="4470400"/>
            <a:ext cx="411163" cy="74613"/>
          </a:xfrm>
          <a:custGeom>
            <a:avLst/>
            <a:gdLst>
              <a:gd name="T0" fmla="*/ 650201103 w 259"/>
              <a:gd name="T1" fmla="*/ 0 h 47"/>
              <a:gd name="T2" fmla="*/ 650201103 w 259"/>
              <a:gd name="T3" fmla="*/ 115927964 h 47"/>
              <a:gd name="T4" fmla="*/ 0 w 259"/>
              <a:gd name="T5" fmla="*/ 115927964 h 47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59" h="47">
                <a:moveTo>
                  <a:pt x="258" y="0"/>
                </a:moveTo>
                <a:lnTo>
                  <a:pt x="258" y="46"/>
                </a:lnTo>
                <a:lnTo>
                  <a:pt x="0" y="46"/>
                </a:lnTo>
              </a:path>
            </a:pathLst>
          </a:custGeom>
          <a:noFill/>
          <a:ln w="50800" cap="rnd" cmpd="sng">
            <a:solidFill>
              <a:srgbClr val="CDCDCD"/>
            </a:solidFill>
            <a:prstDash val="solid"/>
            <a:round/>
            <a:headEnd type="none" w="med" len="med"/>
            <a:tailEnd type="none" w="med" len="med"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67" name="Freeform 12"/>
          <p:cNvSpPr>
            <a:spLocks/>
          </p:cNvSpPr>
          <p:nvPr/>
        </p:nvSpPr>
        <p:spPr bwMode="auto">
          <a:xfrm>
            <a:off x="6203950" y="4010025"/>
            <a:ext cx="344488" cy="73025"/>
          </a:xfrm>
          <a:custGeom>
            <a:avLst/>
            <a:gdLst>
              <a:gd name="T0" fmla="*/ 544354540 w 217"/>
              <a:gd name="T1" fmla="*/ 113407825 h 46"/>
              <a:gd name="T2" fmla="*/ 544354540 w 217"/>
              <a:gd name="T3" fmla="*/ 0 h 46"/>
              <a:gd name="T4" fmla="*/ 0 w 217"/>
              <a:gd name="T5" fmla="*/ 0 h 4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7" h="46">
                <a:moveTo>
                  <a:pt x="216" y="45"/>
                </a:moveTo>
                <a:lnTo>
                  <a:pt x="216" y="0"/>
                </a:lnTo>
                <a:lnTo>
                  <a:pt x="0" y="0"/>
                </a:lnTo>
              </a:path>
            </a:pathLst>
          </a:custGeom>
          <a:noFill/>
          <a:ln w="50800" cap="rnd" cmpd="sng">
            <a:solidFill>
              <a:srgbClr val="CDCDCD"/>
            </a:solidFill>
            <a:prstDash val="solid"/>
            <a:round/>
            <a:headEnd type="none" w="med" len="med"/>
            <a:tailEnd type="none" w="med" len="med"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68" name="Line 13"/>
          <p:cNvSpPr>
            <a:spLocks noChangeShapeType="1"/>
          </p:cNvSpPr>
          <p:nvPr/>
        </p:nvSpPr>
        <p:spPr bwMode="auto">
          <a:xfrm>
            <a:off x="2136775" y="3392488"/>
            <a:ext cx="61913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69" name="Line 14"/>
          <p:cNvSpPr>
            <a:spLocks noChangeShapeType="1"/>
          </p:cNvSpPr>
          <p:nvPr/>
        </p:nvSpPr>
        <p:spPr bwMode="auto">
          <a:xfrm>
            <a:off x="2136775" y="3635375"/>
            <a:ext cx="61913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70" name="Line 15"/>
          <p:cNvSpPr>
            <a:spLocks noChangeShapeType="1"/>
          </p:cNvSpPr>
          <p:nvPr/>
        </p:nvSpPr>
        <p:spPr bwMode="auto">
          <a:xfrm>
            <a:off x="2136775" y="3879850"/>
            <a:ext cx="61913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71" name="Line 16"/>
          <p:cNvSpPr>
            <a:spLocks noChangeShapeType="1"/>
          </p:cNvSpPr>
          <p:nvPr/>
        </p:nvSpPr>
        <p:spPr bwMode="auto">
          <a:xfrm>
            <a:off x="2136775" y="4122738"/>
            <a:ext cx="61913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72" name="Line 17"/>
          <p:cNvSpPr>
            <a:spLocks noChangeShapeType="1"/>
          </p:cNvSpPr>
          <p:nvPr/>
        </p:nvSpPr>
        <p:spPr bwMode="auto">
          <a:xfrm>
            <a:off x="2136775" y="4367213"/>
            <a:ext cx="61913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73" name="Line 18"/>
          <p:cNvSpPr>
            <a:spLocks noChangeShapeType="1"/>
          </p:cNvSpPr>
          <p:nvPr/>
        </p:nvSpPr>
        <p:spPr bwMode="auto">
          <a:xfrm>
            <a:off x="2136775" y="4610100"/>
            <a:ext cx="61913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74" name="Line 19"/>
          <p:cNvSpPr>
            <a:spLocks noChangeShapeType="1"/>
          </p:cNvSpPr>
          <p:nvPr/>
        </p:nvSpPr>
        <p:spPr bwMode="auto">
          <a:xfrm>
            <a:off x="2136775" y="4854575"/>
            <a:ext cx="61913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75" name="Line 20"/>
          <p:cNvSpPr>
            <a:spLocks noChangeShapeType="1"/>
          </p:cNvSpPr>
          <p:nvPr/>
        </p:nvSpPr>
        <p:spPr bwMode="auto">
          <a:xfrm>
            <a:off x="2136775" y="5092700"/>
            <a:ext cx="61913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76" name="Line 21"/>
          <p:cNvSpPr>
            <a:spLocks noChangeShapeType="1"/>
          </p:cNvSpPr>
          <p:nvPr/>
        </p:nvSpPr>
        <p:spPr bwMode="auto">
          <a:xfrm>
            <a:off x="2136775" y="5335588"/>
            <a:ext cx="61913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77" name="Line 22"/>
          <p:cNvSpPr>
            <a:spLocks noChangeShapeType="1"/>
          </p:cNvSpPr>
          <p:nvPr/>
        </p:nvSpPr>
        <p:spPr bwMode="auto">
          <a:xfrm>
            <a:off x="2136775" y="5580063"/>
            <a:ext cx="61913" cy="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78" name="Line 23"/>
          <p:cNvSpPr>
            <a:spLocks noChangeShapeType="1"/>
          </p:cNvSpPr>
          <p:nvPr/>
        </p:nvSpPr>
        <p:spPr bwMode="auto">
          <a:xfrm>
            <a:off x="7167563" y="5822950"/>
            <a:ext cx="0" cy="3175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79" name="Line 24"/>
          <p:cNvSpPr>
            <a:spLocks noChangeShapeType="1"/>
          </p:cNvSpPr>
          <p:nvPr/>
        </p:nvSpPr>
        <p:spPr bwMode="auto">
          <a:xfrm>
            <a:off x="6670675" y="5822950"/>
            <a:ext cx="0" cy="3175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80" name="Line 25"/>
          <p:cNvSpPr>
            <a:spLocks noChangeShapeType="1"/>
          </p:cNvSpPr>
          <p:nvPr/>
        </p:nvSpPr>
        <p:spPr bwMode="auto">
          <a:xfrm>
            <a:off x="6173788" y="5822950"/>
            <a:ext cx="0" cy="3175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81" name="Line 26"/>
          <p:cNvSpPr>
            <a:spLocks noChangeShapeType="1"/>
          </p:cNvSpPr>
          <p:nvPr/>
        </p:nvSpPr>
        <p:spPr bwMode="auto">
          <a:xfrm>
            <a:off x="5681663" y="5822950"/>
            <a:ext cx="0" cy="3175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82" name="Line 27"/>
          <p:cNvSpPr>
            <a:spLocks noChangeShapeType="1"/>
          </p:cNvSpPr>
          <p:nvPr/>
        </p:nvSpPr>
        <p:spPr bwMode="auto">
          <a:xfrm>
            <a:off x="5183188" y="5822950"/>
            <a:ext cx="0" cy="3175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83" name="Line 28"/>
          <p:cNvSpPr>
            <a:spLocks noChangeShapeType="1"/>
          </p:cNvSpPr>
          <p:nvPr/>
        </p:nvSpPr>
        <p:spPr bwMode="auto">
          <a:xfrm>
            <a:off x="4686300" y="5822950"/>
            <a:ext cx="0" cy="3175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84" name="Line 29"/>
          <p:cNvSpPr>
            <a:spLocks noChangeShapeType="1"/>
          </p:cNvSpPr>
          <p:nvPr/>
        </p:nvSpPr>
        <p:spPr bwMode="auto">
          <a:xfrm>
            <a:off x="4189413" y="5822950"/>
            <a:ext cx="0" cy="3175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85" name="Line 30"/>
          <p:cNvSpPr>
            <a:spLocks noChangeShapeType="1"/>
          </p:cNvSpPr>
          <p:nvPr/>
        </p:nvSpPr>
        <p:spPr bwMode="auto">
          <a:xfrm>
            <a:off x="3690938" y="5822950"/>
            <a:ext cx="0" cy="3175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86" name="Line 31"/>
          <p:cNvSpPr>
            <a:spLocks noChangeShapeType="1"/>
          </p:cNvSpPr>
          <p:nvPr/>
        </p:nvSpPr>
        <p:spPr bwMode="auto">
          <a:xfrm>
            <a:off x="3194050" y="5822950"/>
            <a:ext cx="0" cy="3175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87" name="Line 32"/>
          <p:cNvSpPr>
            <a:spLocks noChangeShapeType="1"/>
          </p:cNvSpPr>
          <p:nvPr/>
        </p:nvSpPr>
        <p:spPr bwMode="auto">
          <a:xfrm>
            <a:off x="2697163" y="5822950"/>
            <a:ext cx="0" cy="31750"/>
          </a:xfrm>
          <a:prstGeom prst="line">
            <a:avLst/>
          </a:prstGeom>
          <a:noFill/>
          <a:ln w="76200">
            <a:solidFill>
              <a:srgbClr val="CDCDCD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88" name="Rectangle 33"/>
          <p:cNvSpPr>
            <a:spLocks noChangeArrowheads="1"/>
          </p:cNvSpPr>
          <p:nvPr/>
        </p:nvSpPr>
        <p:spPr bwMode="auto">
          <a:xfrm rot="-5400000">
            <a:off x="1987551" y="4564062"/>
            <a:ext cx="184150" cy="92075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489" name="Rectangle 34"/>
          <p:cNvSpPr>
            <a:spLocks noChangeArrowheads="1"/>
          </p:cNvSpPr>
          <p:nvPr/>
        </p:nvSpPr>
        <p:spPr bwMode="auto">
          <a:xfrm>
            <a:off x="4594225" y="6051550"/>
            <a:ext cx="184150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490" name="Line 35"/>
          <p:cNvSpPr>
            <a:spLocks noChangeShapeType="1"/>
          </p:cNvSpPr>
          <p:nvPr/>
        </p:nvSpPr>
        <p:spPr bwMode="auto">
          <a:xfrm>
            <a:off x="2198688" y="4268788"/>
            <a:ext cx="4968875" cy="0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91" name="Freeform 36"/>
          <p:cNvSpPr>
            <a:spLocks/>
          </p:cNvSpPr>
          <p:nvPr/>
        </p:nvSpPr>
        <p:spPr bwMode="auto">
          <a:xfrm>
            <a:off x="5986463" y="4076700"/>
            <a:ext cx="381000" cy="381000"/>
          </a:xfrm>
          <a:custGeom>
            <a:avLst/>
            <a:gdLst>
              <a:gd name="T0" fmla="*/ 0 w 240"/>
              <a:gd name="T1" fmla="*/ 297378438 h 240"/>
              <a:gd name="T2" fmla="*/ 17641888 w 240"/>
              <a:gd name="T3" fmla="*/ 201612500 h 240"/>
              <a:gd name="T4" fmla="*/ 55443438 w 240"/>
              <a:gd name="T5" fmla="*/ 120967500 h 240"/>
              <a:gd name="T6" fmla="*/ 128528763 w 240"/>
              <a:gd name="T7" fmla="*/ 55443438 h 240"/>
              <a:gd name="T8" fmla="*/ 209173763 w 240"/>
              <a:gd name="T9" fmla="*/ 7561263 h 240"/>
              <a:gd name="T10" fmla="*/ 304939700 w 240"/>
              <a:gd name="T11" fmla="*/ 0 h 240"/>
              <a:gd name="T12" fmla="*/ 393144375 w 240"/>
              <a:gd name="T13" fmla="*/ 7561263 h 240"/>
              <a:gd name="T14" fmla="*/ 481350638 w 240"/>
              <a:gd name="T15" fmla="*/ 55443438 h 240"/>
              <a:gd name="T16" fmla="*/ 546874700 w 240"/>
              <a:gd name="T17" fmla="*/ 120967500 h 240"/>
              <a:gd name="T18" fmla="*/ 584676250 w 240"/>
              <a:gd name="T19" fmla="*/ 201612500 h 240"/>
              <a:gd name="T20" fmla="*/ 602318138 w 240"/>
              <a:gd name="T21" fmla="*/ 297378438 h 240"/>
              <a:gd name="T22" fmla="*/ 584676250 w 240"/>
              <a:gd name="T23" fmla="*/ 393144375 h 240"/>
              <a:gd name="T24" fmla="*/ 546874700 w 240"/>
              <a:gd name="T25" fmla="*/ 473789375 h 240"/>
              <a:gd name="T26" fmla="*/ 481350638 w 240"/>
              <a:gd name="T27" fmla="*/ 539313438 h 240"/>
              <a:gd name="T28" fmla="*/ 393144375 w 240"/>
              <a:gd name="T29" fmla="*/ 584676250 h 240"/>
              <a:gd name="T30" fmla="*/ 304939700 w 240"/>
              <a:gd name="T31" fmla="*/ 602318138 h 240"/>
              <a:gd name="T32" fmla="*/ 209173763 w 240"/>
              <a:gd name="T33" fmla="*/ 584676250 h 240"/>
              <a:gd name="T34" fmla="*/ 128528763 w 240"/>
              <a:gd name="T35" fmla="*/ 539313438 h 240"/>
              <a:gd name="T36" fmla="*/ 55443438 w 240"/>
              <a:gd name="T37" fmla="*/ 473789375 h 240"/>
              <a:gd name="T38" fmla="*/ 17641888 w 240"/>
              <a:gd name="T39" fmla="*/ 393144375 h 240"/>
              <a:gd name="T40" fmla="*/ 0 w 240"/>
              <a:gd name="T41" fmla="*/ 297378438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18"/>
                </a:moveTo>
                <a:lnTo>
                  <a:pt x="7" y="80"/>
                </a:lnTo>
                <a:lnTo>
                  <a:pt x="22" y="48"/>
                </a:lnTo>
                <a:lnTo>
                  <a:pt x="51" y="22"/>
                </a:lnTo>
                <a:lnTo>
                  <a:pt x="83" y="3"/>
                </a:lnTo>
                <a:lnTo>
                  <a:pt x="121" y="0"/>
                </a:lnTo>
                <a:lnTo>
                  <a:pt x="156" y="3"/>
                </a:lnTo>
                <a:lnTo>
                  <a:pt x="191" y="22"/>
                </a:lnTo>
                <a:lnTo>
                  <a:pt x="217" y="48"/>
                </a:lnTo>
                <a:lnTo>
                  <a:pt x="232" y="80"/>
                </a:lnTo>
                <a:lnTo>
                  <a:pt x="239" y="118"/>
                </a:lnTo>
                <a:lnTo>
                  <a:pt x="232" y="156"/>
                </a:lnTo>
                <a:lnTo>
                  <a:pt x="217" y="188"/>
                </a:lnTo>
                <a:lnTo>
                  <a:pt x="191" y="214"/>
                </a:lnTo>
                <a:lnTo>
                  <a:pt x="156" y="232"/>
                </a:lnTo>
                <a:lnTo>
                  <a:pt x="121" y="239"/>
                </a:lnTo>
                <a:lnTo>
                  <a:pt x="83" y="232"/>
                </a:lnTo>
                <a:lnTo>
                  <a:pt x="51" y="214"/>
                </a:lnTo>
                <a:lnTo>
                  <a:pt x="22" y="188"/>
                </a:lnTo>
                <a:lnTo>
                  <a:pt x="7" y="156"/>
                </a:lnTo>
                <a:lnTo>
                  <a:pt x="0" y="118"/>
                </a:lnTo>
              </a:path>
            </a:pathLst>
          </a:custGeom>
          <a:solidFill>
            <a:schemeClr val="accent2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92" name="Freeform 37"/>
          <p:cNvSpPr>
            <a:spLocks/>
          </p:cNvSpPr>
          <p:nvPr/>
        </p:nvSpPr>
        <p:spPr bwMode="auto">
          <a:xfrm>
            <a:off x="2779713" y="5143500"/>
            <a:ext cx="381000" cy="381000"/>
          </a:xfrm>
          <a:custGeom>
            <a:avLst/>
            <a:gdLst>
              <a:gd name="T0" fmla="*/ 0 w 240"/>
              <a:gd name="T1" fmla="*/ 297378438 h 240"/>
              <a:gd name="T2" fmla="*/ 15120938 w 240"/>
              <a:gd name="T3" fmla="*/ 209173763 h 240"/>
              <a:gd name="T4" fmla="*/ 63004700 w 240"/>
              <a:gd name="T5" fmla="*/ 120967500 h 240"/>
              <a:gd name="T6" fmla="*/ 128528763 w 240"/>
              <a:gd name="T7" fmla="*/ 55443438 h 240"/>
              <a:gd name="T8" fmla="*/ 209173763 w 240"/>
              <a:gd name="T9" fmla="*/ 17641888 h 240"/>
              <a:gd name="T10" fmla="*/ 304939700 w 240"/>
              <a:gd name="T11" fmla="*/ 0 h 240"/>
              <a:gd name="T12" fmla="*/ 400705638 w 240"/>
              <a:gd name="T13" fmla="*/ 17641888 h 240"/>
              <a:gd name="T14" fmla="*/ 481350638 w 240"/>
              <a:gd name="T15" fmla="*/ 55443438 h 240"/>
              <a:gd name="T16" fmla="*/ 546874700 w 240"/>
              <a:gd name="T17" fmla="*/ 120967500 h 240"/>
              <a:gd name="T18" fmla="*/ 592237513 w 240"/>
              <a:gd name="T19" fmla="*/ 209173763 h 240"/>
              <a:gd name="T20" fmla="*/ 602318138 w 240"/>
              <a:gd name="T21" fmla="*/ 297378438 h 240"/>
              <a:gd name="T22" fmla="*/ 592237513 w 240"/>
              <a:gd name="T23" fmla="*/ 393144375 h 240"/>
              <a:gd name="T24" fmla="*/ 546874700 w 240"/>
              <a:gd name="T25" fmla="*/ 473789375 h 240"/>
              <a:gd name="T26" fmla="*/ 481350638 w 240"/>
              <a:gd name="T27" fmla="*/ 546874700 h 240"/>
              <a:gd name="T28" fmla="*/ 400705638 w 240"/>
              <a:gd name="T29" fmla="*/ 587197200 h 240"/>
              <a:gd name="T30" fmla="*/ 304939700 w 240"/>
              <a:gd name="T31" fmla="*/ 602318138 h 240"/>
              <a:gd name="T32" fmla="*/ 209173763 w 240"/>
              <a:gd name="T33" fmla="*/ 587197200 h 240"/>
              <a:gd name="T34" fmla="*/ 128528763 w 240"/>
              <a:gd name="T35" fmla="*/ 546874700 h 240"/>
              <a:gd name="T36" fmla="*/ 63004700 w 240"/>
              <a:gd name="T37" fmla="*/ 473789375 h 240"/>
              <a:gd name="T38" fmla="*/ 15120938 w 240"/>
              <a:gd name="T39" fmla="*/ 393144375 h 240"/>
              <a:gd name="T40" fmla="*/ 0 w 240"/>
              <a:gd name="T41" fmla="*/ 297378438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18"/>
                </a:moveTo>
                <a:lnTo>
                  <a:pt x="6" y="83"/>
                </a:lnTo>
                <a:lnTo>
                  <a:pt x="25" y="48"/>
                </a:lnTo>
                <a:lnTo>
                  <a:pt x="51" y="22"/>
                </a:lnTo>
                <a:lnTo>
                  <a:pt x="83" y="7"/>
                </a:lnTo>
                <a:lnTo>
                  <a:pt x="121" y="0"/>
                </a:lnTo>
                <a:lnTo>
                  <a:pt x="159" y="7"/>
                </a:lnTo>
                <a:lnTo>
                  <a:pt x="191" y="22"/>
                </a:lnTo>
                <a:lnTo>
                  <a:pt x="217" y="48"/>
                </a:lnTo>
                <a:lnTo>
                  <a:pt x="235" y="83"/>
                </a:lnTo>
                <a:lnTo>
                  <a:pt x="239" y="118"/>
                </a:lnTo>
                <a:lnTo>
                  <a:pt x="235" y="156"/>
                </a:lnTo>
                <a:lnTo>
                  <a:pt x="217" y="188"/>
                </a:lnTo>
                <a:lnTo>
                  <a:pt x="191" y="217"/>
                </a:lnTo>
                <a:lnTo>
                  <a:pt x="159" y="233"/>
                </a:lnTo>
                <a:lnTo>
                  <a:pt x="121" y="239"/>
                </a:lnTo>
                <a:lnTo>
                  <a:pt x="83" y="233"/>
                </a:lnTo>
                <a:lnTo>
                  <a:pt x="51" y="217"/>
                </a:lnTo>
                <a:lnTo>
                  <a:pt x="25" y="188"/>
                </a:lnTo>
                <a:lnTo>
                  <a:pt x="6" y="156"/>
                </a:lnTo>
                <a:lnTo>
                  <a:pt x="0" y="118"/>
                </a:lnTo>
              </a:path>
            </a:pathLst>
          </a:custGeom>
          <a:solidFill>
            <a:schemeClr val="tx2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2678" name="Rectangle 38"/>
          <p:cNvSpPr>
            <a:spLocks noChangeArrowheads="1"/>
          </p:cNvSpPr>
          <p:nvPr/>
        </p:nvSpPr>
        <p:spPr bwMode="auto">
          <a:xfrm>
            <a:off x="2243138" y="5886450"/>
            <a:ext cx="151765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Groupe 1</a:t>
            </a:r>
          </a:p>
        </p:txBody>
      </p:sp>
      <p:sp>
        <p:nvSpPr>
          <p:cNvPr id="112679" name="Rectangle 39"/>
          <p:cNvSpPr>
            <a:spLocks noChangeArrowheads="1"/>
          </p:cNvSpPr>
          <p:nvPr/>
        </p:nvSpPr>
        <p:spPr bwMode="auto">
          <a:xfrm>
            <a:off x="3895725" y="5886450"/>
            <a:ext cx="151765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Groupe 2</a:t>
            </a:r>
          </a:p>
        </p:txBody>
      </p:sp>
      <p:sp>
        <p:nvSpPr>
          <p:cNvPr id="112680" name="Rectangle 40"/>
          <p:cNvSpPr>
            <a:spLocks noChangeArrowheads="1"/>
          </p:cNvSpPr>
          <p:nvPr/>
        </p:nvSpPr>
        <p:spPr bwMode="auto">
          <a:xfrm>
            <a:off x="5449888" y="5886450"/>
            <a:ext cx="151765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Groupe 3</a:t>
            </a:r>
          </a:p>
        </p:txBody>
      </p:sp>
      <p:sp>
        <p:nvSpPr>
          <p:cNvPr id="19496" name="Freeform 41"/>
          <p:cNvSpPr>
            <a:spLocks/>
          </p:cNvSpPr>
          <p:nvPr/>
        </p:nvSpPr>
        <p:spPr bwMode="auto">
          <a:xfrm>
            <a:off x="2779713" y="4610100"/>
            <a:ext cx="381000" cy="381000"/>
          </a:xfrm>
          <a:custGeom>
            <a:avLst/>
            <a:gdLst>
              <a:gd name="T0" fmla="*/ 0 w 240"/>
              <a:gd name="T1" fmla="*/ 297378438 h 240"/>
              <a:gd name="T2" fmla="*/ 15120938 w 240"/>
              <a:gd name="T3" fmla="*/ 209173763 h 240"/>
              <a:gd name="T4" fmla="*/ 63004700 w 240"/>
              <a:gd name="T5" fmla="*/ 120967500 h 240"/>
              <a:gd name="T6" fmla="*/ 128528763 w 240"/>
              <a:gd name="T7" fmla="*/ 55443438 h 240"/>
              <a:gd name="T8" fmla="*/ 209173763 w 240"/>
              <a:gd name="T9" fmla="*/ 17641888 h 240"/>
              <a:gd name="T10" fmla="*/ 304939700 w 240"/>
              <a:gd name="T11" fmla="*/ 0 h 240"/>
              <a:gd name="T12" fmla="*/ 400705638 w 240"/>
              <a:gd name="T13" fmla="*/ 17641888 h 240"/>
              <a:gd name="T14" fmla="*/ 481350638 w 240"/>
              <a:gd name="T15" fmla="*/ 55443438 h 240"/>
              <a:gd name="T16" fmla="*/ 546874700 w 240"/>
              <a:gd name="T17" fmla="*/ 120967500 h 240"/>
              <a:gd name="T18" fmla="*/ 592237513 w 240"/>
              <a:gd name="T19" fmla="*/ 209173763 h 240"/>
              <a:gd name="T20" fmla="*/ 602318138 w 240"/>
              <a:gd name="T21" fmla="*/ 297378438 h 240"/>
              <a:gd name="T22" fmla="*/ 592237513 w 240"/>
              <a:gd name="T23" fmla="*/ 393144375 h 240"/>
              <a:gd name="T24" fmla="*/ 546874700 w 240"/>
              <a:gd name="T25" fmla="*/ 473789375 h 240"/>
              <a:gd name="T26" fmla="*/ 481350638 w 240"/>
              <a:gd name="T27" fmla="*/ 546874700 h 240"/>
              <a:gd name="T28" fmla="*/ 400705638 w 240"/>
              <a:gd name="T29" fmla="*/ 584676250 h 240"/>
              <a:gd name="T30" fmla="*/ 304939700 w 240"/>
              <a:gd name="T31" fmla="*/ 602318138 h 240"/>
              <a:gd name="T32" fmla="*/ 209173763 w 240"/>
              <a:gd name="T33" fmla="*/ 584676250 h 240"/>
              <a:gd name="T34" fmla="*/ 128528763 w 240"/>
              <a:gd name="T35" fmla="*/ 546874700 h 240"/>
              <a:gd name="T36" fmla="*/ 63004700 w 240"/>
              <a:gd name="T37" fmla="*/ 473789375 h 240"/>
              <a:gd name="T38" fmla="*/ 15120938 w 240"/>
              <a:gd name="T39" fmla="*/ 393144375 h 240"/>
              <a:gd name="T40" fmla="*/ 0 w 240"/>
              <a:gd name="T41" fmla="*/ 297378438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18"/>
                </a:moveTo>
                <a:lnTo>
                  <a:pt x="6" y="83"/>
                </a:lnTo>
                <a:lnTo>
                  <a:pt x="25" y="48"/>
                </a:lnTo>
                <a:lnTo>
                  <a:pt x="51" y="22"/>
                </a:lnTo>
                <a:lnTo>
                  <a:pt x="83" y="7"/>
                </a:lnTo>
                <a:lnTo>
                  <a:pt x="121" y="0"/>
                </a:lnTo>
                <a:lnTo>
                  <a:pt x="159" y="7"/>
                </a:lnTo>
                <a:lnTo>
                  <a:pt x="191" y="22"/>
                </a:lnTo>
                <a:lnTo>
                  <a:pt x="217" y="48"/>
                </a:lnTo>
                <a:lnTo>
                  <a:pt x="235" y="83"/>
                </a:lnTo>
                <a:lnTo>
                  <a:pt x="239" y="118"/>
                </a:lnTo>
                <a:lnTo>
                  <a:pt x="235" y="156"/>
                </a:lnTo>
                <a:lnTo>
                  <a:pt x="217" y="188"/>
                </a:lnTo>
                <a:lnTo>
                  <a:pt x="191" y="217"/>
                </a:lnTo>
                <a:lnTo>
                  <a:pt x="159" y="232"/>
                </a:lnTo>
                <a:lnTo>
                  <a:pt x="121" y="239"/>
                </a:lnTo>
                <a:lnTo>
                  <a:pt x="83" y="232"/>
                </a:lnTo>
                <a:lnTo>
                  <a:pt x="51" y="217"/>
                </a:lnTo>
                <a:lnTo>
                  <a:pt x="25" y="188"/>
                </a:lnTo>
                <a:lnTo>
                  <a:pt x="6" y="156"/>
                </a:lnTo>
                <a:lnTo>
                  <a:pt x="0" y="118"/>
                </a:lnTo>
              </a:path>
            </a:pathLst>
          </a:custGeom>
          <a:solidFill>
            <a:schemeClr val="tx2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97" name="Freeform 42"/>
          <p:cNvSpPr>
            <a:spLocks/>
          </p:cNvSpPr>
          <p:nvPr/>
        </p:nvSpPr>
        <p:spPr bwMode="auto">
          <a:xfrm>
            <a:off x="2779713" y="4076700"/>
            <a:ext cx="381000" cy="381000"/>
          </a:xfrm>
          <a:custGeom>
            <a:avLst/>
            <a:gdLst>
              <a:gd name="T0" fmla="*/ 0 w 240"/>
              <a:gd name="T1" fmla="*/ 297378438 h 240"/>
              <a:gd name="T2" fmla="*/ 15120938 w 240"/>
              <a:gd name="T3" fmla="*/ 201612500 h 240"/>
              <a:gd name="T4" fmla="*/ 63004700 w 240"/>
              <a:gd name="T5" fmla="*/ 120967500 h 240"/>
              <a:gd name="T6" fmla="*/ 128528763 w 240"/>
              <a:gd name="T7" fmla="*/ 55443438 h 240"/>
              <a:gd name="T8" fmla="*/ 209173763 w 240"/>
              <a:gd name="T9" fmla="*/ 7561263 h 240"/>
              <a:gd name="T10" fmla="*/ 304939700 w 240"/>
              <a:gd name="T11" fmla="*/ 0 h 240"/>
              <a:gd name="T12" fmla="*/ 400705638 w 240"/>
              <a:gd name="T13" fmla="*/ 7561263 h 240"/>
              <a:gd name="T14" fmla="*/ 481350638 w 240"/>
              <a:gd name="T15" fmla="*/ 55443438 h 240"/>
              <a:gd name="T16" fmla="*/ 546874700 w 240"/>
              <a:gd name="T17" fmla="*/ 120967500 h 240"/>
              <a:gd name="T18" fmla="*/ 592237513 w 240"/>
              <a:gd name="T19" fmla="*/ 201612500 h 240"/>
              <a:gd name="T20" fmla="*/ 602318138 w 240"/>
              <a:gd name="T21" fmla="*/ 297378438 h 240"/>
              <a:gd name="T22" fmla="*/ 592237513 w 240"/>
              <a:gd name="T23" fmla="*/ 393144375 h 240"/>
              <a:gd name="T24" fmla="*/ 546874700 w 240"/>
              <a:gd name="T25" fmla="*/ 473789375 h 240"/>
              <a:gd name="T26" fmla="*/ 481350638 w 240"/>
              <a:gd name="T27" fmla="*/ 539313438 h 240"/>
              <a:gd name="T28" fmla="*/ 400705638 w 240"/>
              <a:gd name="T29" fmla="*/ 584676250 h 240"/>
              <a:gd name="T30" fmla="*/ 304939700 w 240"/>
              <a:gd name="T31" fmla="*/ 602318138 h 240"/>
              <a:gd name="T32" fmla="*/ 209173763 w 240"/>
              <a:gd name="T33" fmla="*/ 584676250 h 240"/>
              <a:gd name="T34" fmla="*/ 128528763 w 240"/>
              <a:gd name="T35" fmla="*/ 539313438 h 240"/>
              <a:gd name="T36" fmla="*/ 63004700 w 240"/>
              <a:gd name="T37" fmla="*/ 473789375 h 240"/>
              <a:gd name="T38" fmla="*/ 15120938 w 240"/>
              <a:gd name="T39" fmla="*/ 393144375 h 240"/>
              <a:gd name="T40" fmla="*/ 0 w 240"/>
              <a:gd name="T41" fmla="*/ 297378438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18"/>
                </a:moveTo>
                <a:lnTo>
                  <a:pt x="6" y="80"/>
                </a:lnTo>
                <a:lnTo>
                  <a:pt x="25" y="48"/>
                </a:lnTo>
                <a:lnTo>
                  <a:pt x="51" y="22"/>
                </a:lnTo>
                <a:lnTo>
                  <a:pt x="83" y="3"/>
                </a:lnTo>
                <a:lnTo>
                  <a:pt x="121" y="0"/>
                </a:lnTo>
                <a:lnTo>
                  <a:pt x="159" y="3"/>
                </a:lnTo>
                <a:lnTo>
                  <a:pt x="191" y="22"/>
                </a:lnTo>
                <a:lnTo>
                  <a:pt x="217" y="48"/>
                </a:lnTo>
                <a:lnTo>
                  <a:pt x="235" y="80"/>
                </a:lnTo>
                <a:lnTo>
                  <a:pt x="239" y="118"/>
                </a:lnTo>
                <a:lnTo>
                  <a:pt x="235" y="156"/>
                </a:lnTo>
                <a:lnTo>
                  <a:pt x="217" y="188"/>
                </a:lnTo>
                <a:lnTo>
                  <a:pt x="191" y="214"/>
                </a:lnTo>
                <a:lnTo>
                  <a:pt x="159" y="232"/>
                </a:lnTo>
                <a:lnTo>
                  <a:pt x="121" y="239"/>
                </a:lnTo>
                <a:lnTo>
                  <a:pt x="83" y="232"/>
                </a:lnTo>
                <a:lnTo>
                  <a:pt x="51" y="214"/>
                </a:lnTo>
                <a:lnTo>
                  <a:pt x="25" y="188"/>
                </a:lnTo>
                <a:lnTo>
                  <a:pt x="6" y="156"/>
                </a:lnTo>
                <a:lnTo>
                  <a:pt x="0" y="118"/>
                </a:lnTo>
              </a:path>
            </a:pathLst>
          </a:custGeom>
          <a:solidFill>
            <a:schemeClr val="tx2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98" name="Freeform 43"/>
          <p:cNvSpPr>
            <a:spLocks/>
          </p:cNvSpPr>
          <p:nvPr/>
        </p:nvSpPr>
        <p:spPr bwMode="auto">
          <a:xfrm>
            <a:off x="4432300" y="3101975"/>
            <a:ext cx="381000" cy="381000"/>
          </a:xfrm>
          <a:custGeom>
            <a:avLst/>
            <a:gdLst>
              <a:gd name="T0" fmla="*/ 0 w 240"/>
              <a:gd name="T1" fmla="*/ 304939700 h 240"/>
              <a:gd name="T2" fmla="*/ 17641888 w 240"/>
              <a:gd name="T3" fmla="*/ 209173763 h 240"/>
              <a:gd name="T4" fmla="*/ 55443438 w 240"/>
              <a:gd name="T5" fmla="*/ 131048125 h 240"/>
              <a:gd name="T6" fmla="*/ 128528763 w 240"/>
              <a:gd name="T7" fmla="*/ 55443438 h 240"/>
              <a:gd name="T8" fmla="*/ 209173763 w 240"/>
              <a:gd name="T9" fmla="*/ 17641888 h 240"/>
              <a:gd name="T10" fmla="*/ 304939700 w 240"/>
              <a:gd name="T11" fmla="*/ 0 h 240"/>
              <a:gd name="T12" fmla="*/ 393144375 w 240"/>
              <a:gd name="T13" fmla="*/ 17641888 h 240"/>
              <a:gd name="T14" fmla="*/ 481350638 w 240"/>
              <a:gd name="T15" fmla="*/ 55443438 h 240"/>
              <a:gd name="T16" fmla="*/ 546874700 w 240"/>
              <a:gd name="T17" fmla="*/ 131048125 h 240"/>
              <a:gd name="T18" fmla="*/ 584676250 w 240"/>
              <a:gd name="T19" fmla="*/ 209173763 h 240"/>
              <a:gd name="T20" fmla="*/ 602318138 w 240"/>
              <a:gd name="T21" fmla="*/ 304939700 h 240"/>
              <a:gd name="T22" fmla="*/ 584676250 w 240"/>
              <a:gd name="T23" fmla="*/ 393144375 h 240"/>
              <a:gd name="T24" fmla="*/ 546874700 w 240"/>
              <a:gd name="T25" fmla="*/ 481350638 h 240"/>
              <a:gd name="T26" fmla="*/ 481350638 w 240"/>
              <a:gd name="T27" fmla="*/ 546874700 h 240"/>
              <a:gd name="T28" fmla="*/ 393144375 w 240"/>
              <a:gd name="T29" fmla="*/ 587197200 h 240"/>
              <a:gd name="T30" fmla="*/ 304939700 w 240"/>
              <a:gd name="T31" fmla="*/ 602318138 h 240"/>
              <a:gd name="T32" fmla="*/ 209173763 w 240"/>
              <a:gd name="T33" fmla="*/ 587197200 h 240"/>
              <a:gd name="T34" fmla="*/ 128528763 w 240"/>
              <a:gd name="T35" fmla="*/ 546874700 h 240"/>
              <a:gd name="T36" fmla="*/ 55443438 w 240"/>
              <a:gd name="T37" fmla="*/ 481350638 h 240"/>
              <a:gd name="T38" fmla="*/ 17641888 w 240"/>
              <a:gd name="T39" fmla="*/ 393144375 h 240"/>
              <a:gd name="T40" fmla="*/ 0 w 240"/>
              <a:gd name="T41" fmla="*/ 304939700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21"/>
                </a:moveTo>
                <a:lnTo>
                  <a:pt x="7" y="83"/>
                </a:lnTo>
                <a:lnTo>
                  <a:pt x="22" y="52"/>
                </a:lnTo>
                <a:lnTo>
                  <a:pt x="51" y="22"/>
                </a:lnTo>
                <a:lnTo>
                  <a:pt x="83" y="7"/>
                </a:lnTo>
                <a:lnTo>
                  <a:pt x="121" y="0"/>
                </a:lnTo>
                <a:lnTo>
                  <a:pt x="156" y="7"/>
                </a:lnTo>
                <a:lnTo>
                  <a:pt x="191" y="22"/>
                </a:lnTo>
                <a:lnTo>
                  <a:pt x="217" y="52"/>
                </a:lnTo>
                <a:lnTo>
                  <a:pt x="232" y="83"/>
                </a:lnTo>
                <a:lnTo>
                  <a:pt x="239" y="121"/>
                </a:lnTo>
                <a:lnTo>
                  <a:pt x="232" y="156"/>
                </a:lnTo>
                <a:lnTo>
                  <a:pt x="217" y="191"/>
                </a:lnTo>
                <a:lnTo>
                  <a:pt x="191" y="217"/>
                </a:lnTo>
                <a:lnTo>
                  <a:pt x="156" y="233"/>
                </a:lnTo>
                <a:lnTo>
                  <a:pt x="121" y="239"/>
                </a:lnTo>
                <a:lnTo>
                  <a:pt x="83" y="233"/>
                </a:lnTo>
                <a:lnTo>
                  <a:pt x="51" y="217"/>
                </a:lnTo>
                <a:lnTo>
                  <a:pt x="22" y="191"/>
                </a:lnTo>
                <a:lnTo>
                  <a:pt x="7" y="156"/>
                </a:lnTo>
                <a:lnTo>
                  <a:pt x="0" y="121"/>
                </a:lnTo>
              </a:path>
            </a:pathLst>
          </a:custGeom>
          <a:solidFill>
            <a:schemeClr val="accent1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99" name="Freeform 44"/>
          <p:cNvSpPr>
            <a:spLocks/>
          </p:cNvSpPr>
          <p:nvPr/>
        </p:nvSpPr>
        <p:spPr bwMode="auto">
          <a:xfrm>
            <a:off x="4432300" y="3536950"/>
            <a:ext cx="381000" cy="381000"/>
          </a:xfrm>
          <a:custGeom>
            <a:avLst/>
            <a:gdLst>
              <a:gd name="T0" fmla="*/ 0 w 240"/>
              <a:gd name="T1" fmla="*/ 297378438 h 240"/>
              <a:gd name="T2" fmla="*/ 17641888 w 240"/>
              <a:gd name="T3" fmla="*/ 209173763 h 240"/>
              <a:gd name="T4" fmla="*/ 55443438 w 240"/>
              <a:gd name="T5" fmla="*/ 120967500 h 240"/>
              <a:gd name="T6" fmla="*/ 128528763 w 240"/>
              <a:gd name="T7" fmla="*/ 55443438 h 240"/>
              <a:gd name="T8" fmla="*/ 209173763 w 240"/>
              <a:gd name="T9" fmla="*/ 10080625 h 240"/>
              <a:gd name="T10" fmla="*/ 304939700 w 240"/>
              <a:gd name="T11" fmla="*/ 0 h 240"/>
              <a:gd name="T12" fmla="*/ 393144375 w 240"/>
              <a:gd name="T13" fmla="*/ 10080625 h 240"/>
              <a:gd name="T14" fmla="*/ 481350638 w 240"/>
              <a:gd name="T15" fmla="*/ 55443438 h 240"/>
              <a:gd name="T16" fmla="*/ 546874700 w 240"/>
              <a:gd name="T17" fmla="*/ 120967500 h 240"/>
              <a:gd name="T18" fmla="*/ 584676250 w 240"/>
              <a:gd name="T19" fmla="*/ 209173763 h 240"/>
              <a:gd name="T20" fmla="*/ 602318138 w 240"/>
              <a:gd name="T21" fmla="*/ 297378438 h 240"/>
              <a:gd name="T22" fmla="*/ 584676250 w 240"/>
              <a:gd name="T23" fmla="*/ 393144375 h 240"/>
              <a:gd name="T24" fmla="*/ 546874700 w 240"/>
              <a:gd name="T25" fmla="*/ 473789375 h 240"/>
              <a:gd name="T26" fmla="*/ 481350638 w 240"/>
              <a:gd name="T27" fmla="*/ 539313438 h 240"/>
              <a:gd name="T28" fmla="*/ 393144375 w 240"/>
              <a:gd name="T29" fmla="*/ 587197200 h 240"/>
              <a:gd name="T30" fmla="*/ 304939700 w 240"/>
              <a:gd name="T31" fmla="*/ 602318138 h 240"/>
              <a:gd name="T32" fmla="*/ 209173763 w 240"/>
              <a:gd name="T33" fmla="*/ 587197200 h 240"/>
              <a:gd name="T34" fmla="*/ 128528763 w 240"/>
              <a:gd name="T35" fmla="*/ 539313438 h 240"/>
              <a:gd name="T36" fmla="*/ 55443438 w 240"/>
              <a:gd name="T37" fmla="*/ 473789375 h 240"/>
              <a:gd name="T38" fmla="*/ 17641888 w 240"/>
              <a:gd name="T39" fmla="*/ 393144375 h 240"/>
              <a:gd name="T40" fmla="*/ 0 w 240"/>
              <a:gd name="T41" fmla="*/ 297378438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18"/>
                </a:moveTo>
                <a:lnTo>
                  <a:pt x="7" y="83"/>
                </a:lnTo>
                <a:lnTo>
                  <a:pt x="22" y="48"/>
                </a:lnTo>
                <a:lnTo>
                  <a:pt x="51" y="22"/>
                </a:lnTo>
                <a:lnTo>
                  <a:pt x="83" y="4"/>
                </a:lnTo>
                <a:lnTo>
                  <a:pt x="121" y="0"/>
                </a:lnTo>
                <a:lnTo>
                  <a:pt x="156" y="4"/>
                </a:lnTo>
                <a:lnTo>
                  <a:pt x="191" y="22"/>
                </a:lnTo>
                <a:lnTo>
                  <a:pt x="217" y="48"/>
                </a:lnTo>
                <a:lnTo>
                  <a:pt x="232" y="83"/>
                </a:lnTo>
                <a:lnTo>
                  <a:pt x="239" y="118"/>
                </a:lnTo>
                <a:lnTo>
                  <a:pt x="232" y="156"/>
                </a:lnTo>
                <a:lnTo>
                  <a:pt x="217" y="188"/>
                </a:lnTo>
                <a:lnTo>
                  <a:pt x="191" y="214"/>
                </a:lnTo>
                <a:lnTo>
                  <a:pt x="156" y="233"/>
                </a:lnTo>
                <a:lnTo>
                  <a:pt x="121" y="239"/>
                </a:lnTo>
                <a:lnTo>
                  <a:pt x="83" y="233"/>
                </a:lnTo>
                <a:lnTo>
                  <a:pt x="51" y="214"/>
                </a:lnTo>
                <a:lnTo>
                  <a:pt x="22" y="188"/>
                </a:lnTo>
                <a:lnTo>
                  <a:pt x="7" y="156"/>
                </a:lnTo>
                <a:lnTo>
                  <a:pt x="0" y="118"/>
                </a:lnTo>
              </a:path>
            </a:pathLst>
          </a:custGeom>
          <a:solidFill>
            <a:schemeClr val="accent1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500" name="Freeform 45"/>
          <p:cNvSpPr>
            <a:spLocks/>
          </p:cNvSpPr>
          <p:nvPr/>
        </p:nvSpPr>
        <p:spPr bwMode="auto">
          <a:xfrm>
            <a:off x="4432300" y="5319713"/>
            <a:ext cx="381000" cy="381000"/>
          </a:xfrm>
          <a:custGeom>
            <a:avLst/>
            <a:gdLst>
              <a:gd name="T0" fmla="*/ 0 w 240"/>
              <a:gd name="T1" fmla="*/ 304939700 h 240"/>
              <a:gd name="T2" fmla="*/ 17641888 w 240"/>
              <a:gd name="T3" fmla="*/ 209173763 h 240"/>
              <a:gd name="T4" fmla="*/ 55443438 w 240"/>
              <a:gd name="T5" fmla="*/ 131048125 h 240"/>
              <a:gd name="T6" fmla="*/ 128528763 w 240"/>
              <a:gd name="T7" fmla="*/ 55443438 h 240"/>
              <a:gd name="T8" fmla="*/ 209173763 w 240"/>
              <a:gd name="T9" fmla="*/ 17641888 h 240"/>
              <a:gd name="T10" fmla="*/ 304939700 w 240"/>
              <a:gd name="T11" fmla="*/ 0 h 240"/>
              <a:gd name="T12" fmla="*/ 393144375 w 240"/>
              <a:gd name="T13" fmla="*/ 17641888 h 240"/>
              <a:gd name="T14" fmla="*/ 481350638 w 240"/>
              <a:gd name="T15" fmla="*/ 55443438 h 240"/>
              <a:gd name="T16" fmla="*/ 546874700 w 240"/>
              <a:gd name="T17" fmla="*/ 131048125 h 240"/>
              <a:gd name="T18" fmla="*/ 584676250 w 240"/>
              <a:gd name="T19" fmla="*/ 209173763 h 240"/>
              <a:gd name="T20" fmla="*/ 602318138 w 240"/>
              <a:gd name="T21" fmla="*/ 304939700 h 240"/>
              <a:gd name="T22" fmla="*/ 584676250 w 240"/>
              <a:gd name="T23" fmla="*/ 393144375 h 240"/>
              <a:gd name="T24" fmla="*/ 546874700 w 240"/>
              <a:gd name="T25" fmla="*/ 481350638 h 240"/>
              <a:gd name="T26" fmla="*/ 481350638 w 240"/>
              <a:gd name="T27" fmla="*/ 546874700 h 240"/>
              <a:gd name="T28" fmla="*/ 393144375 w 240"/>
              <a:gd name="T29" fmla="*/ 587197200 h 240"/>
              <a:gd name="T30" fmla="*/ 304939700 w 240"/>
              <a:gd name="T31" fmla="*/ 602318138 h 240"/>
              <a:gd name="T32" fmla="*/ 209173763 w 240"/>
              <a:gd name="T33" fmla="*/ 587197200 h 240"/>
              <a:gd name="T34" fmla="*/ 128528763 w 240"/>
              <a:gd name="T35" fmla="*/ 546874700 h 240"/>
              <a:gd name="T36" fmla="*/ 55443438 w 240"/>
              <a:gd name="T37" fmla="*/ 481350638 h 240"/>
              <a:gd name="T38" fmla="*/ 17641888 w 240"/>
              <a:gd name="T39" fmla="*/ 393144375 h 240"/>
              <a:gd name="T40" fmla="*/ 0 w 240"/>
              <a:gd name="T41" fmla="*/ 304939700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21"/>
                </a:moveTo>
                <a:lnTo>
                  <a:pt x="7" y="83"/>
                </a:lnTo>
                <a:lnTo>
                  <a:pt x="22" y="52"/>
                </a:lnTo>
                <a:lnTo>
                  <a:pt x="51" y="22"/>
                </a:lnTo>
                <a:lnTo>
                  <a:pt x="83" y="7"/>
                </a:lnTo>
                <a:lnTo>
                  <a:pt x="121" y="0"/>
                </a:lnTo>
                <a:lnTo>
                  <a:pt x="156" y="7"/>
                </a:lnTo>
                <a:lnTo>
                  <a:pt x="191" y="22"/>
                </a:lnTo>
                <a:lnTo>
                  <a:pt x="217" y="52"/>
                </a:lnTo>
                <a:lnTo>
                  <a:pt x="232" y="83"/>
                </a:lnTo>
                <a:lnTo>
                  <a:pt x="239" y="121"/>
                </a:lnTo>
                <a:lnTo>
                  <a:pt x="232" y="156"/>
                </a:lnTo>
                <a:lnTo>
                  <a:pt x="217" y="191"/>
                </a:lnTo>
                <a:lnTo>
                  <a:pt x="191" y="217"/>
                </a:lnTo>
                <a:lnTo>
                  <a:pt x="156" y="233"/>
                </a:lnTo>
                <a:lnTo>
                  <a:pt x="121" y="239"/>
                </a:lnTo>
                <a:lnTo>
                  <a:pt x="83" y="233"/>
                </a:lnTo>
                <a:lnTo>
                  <a:pt x="51" y="217"/>
                </a:lnTo>
                <a:lnTo>
                  <a:pt x="22" y="191"/>
                </a:lnTo>
                <a:lnTo>
                  <a:pt x="7" y="156"/>
                </a:lnTo>
                <a:lnTo>
                  <a:pt x="0" y="121"/>
                </a:lnTo>
              </a:path>
            </a:pathLst>
          </a:custGeom>
          <a:solidFill>
            <a:schemeClr val="accent1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501" name="Freeform 46"/>
          <p:cNvSpPr>
            <a:spLocks/>
          </p:cNvSpPr>
          <p:nvPr/>
        </p:nvSpPr>
        <p:spPr bwMode="auto">
          <a:xfrm>
            <a:off x="5986463" y="3589338"/>
            <a:ext cx="381000" cy="381000"/>
          </a:xfrm>
          <a:custGeom>
            <a:avLst/>
            <a:gdLst>
              <a:gd name="T0" fmla="*/ 0 w 240"/>
              <a:gd name="T1" fmla="*/ 297378438 h 240"/>
              <a:gd name="T2" fmla="*/ 17641888 w 240"/>
              <a:gd name="T3" fmla="*/ 209173763 h 240"/>
              <a:gd name="T4" fmla="*/ 55443438 w 240"/>
              <a:gd name="T5" fmla="*/ 120967500 h 240"/>
              <a:gd name="T6" fmla="*/ 128528763 w 240"/>
              <a:gd name="T7" fmla="*/ 55443438 h 240"/>
              <a:gd name="T8" fmla="*/ 209173763 w 240"/>
              <a:gd name="T9" fmla="*/ 17641888 h 240"/>
              <a:gd name="T10" fmla="*/ 304939700 w 240"/>
              <a:gd name="T11" fmla="*/ 0 h 240"/>
              <a:gd name="T12" fmla="*/ 393144375 w 240"/>
              <a:gd name="T13" fmla="*/ 17641888 h 240"/>
              <a:gd name="T14" fmla="*/ 481350638 w 240"/>
              <a:gd name="T15" fmla="*/ 55443438 h 240"/>
              <a:gd name="T16" fmla="*/ 546874700 w 240"/>
              <a:gd name="T17" fmla="*/ 120967500 h 240"/>
              <a:gd name="T18" fmla="*/ 584676250 w 240"/>
              <a:gd name="T19" fmla="*/ 209173763 h 240"/>
              <a:gd name="T20" fmla="*/ 602318138 w 240"/>
              <a:gd name="T21" fmla="*/ 297378438 h 240"/>
              <a:gd name="T22" fmla="*/ 584676250 w 240"/>
              <a:gd name="T23" fmla="*/ 393144375 h 240"/>
              <a:gd name="T24" fmla="*/ 546874700 w 240"/>
              <a:gd name="T25" fmla="*/ 473789375 h 240"/>
              <a:gd name="T26" fmla="*/ 481350638 w 240"/>
              <a:gd name="T27" fmla="*/ 546874700 h 240"/>
              <a:gd name="T28" fmla="*/ 393144375 w 240"/>
              <a:gd name="T29" fmla="*/ 584676250 h 240"/>
              <a:gd name="T30" fmla="*/ 304939700 w 240"/>
              <a:gd name="T31" fmla="*/ 602318138 h 240"/>
              <a:gd name="T32" fmla="*/ 209173763 w 240"/>
              <a:gd name="T33" fmla="*/ 584676250 h 240"/>
              <a:gd name="T34" fmla="*/ 128528763 w 240"/>
              <a:gd name="T35" fmla="*/ 546874700 h 240"/>
              <a:gd name="T36" fmla="*/ 55443438 w 240"/>
              <a:gd name="T37" fmla="*/ 473789375 h 240"/>
              <a:gd name="T38" fmla="*/ 17641888 w 240"/>
              <a:gd name="T39" fmla="*/ 393144375 h 240"/>
              <a:gd name="T40" fmla="*/ 0 w 240"/>
              <a:gd name="T41" fmla="*/ 297378438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18"/>
                </a:moveTo>
                <a:lnTo>
                  <a:pt x="7" y="83"/>
                </a:lnTo>
                <a:lnTo>
                  <a:pt x="22" y="48"/>
                </a:lnTo>
                <a:lnTo>
                  <a:pt x="51" y="22"/>
                </a:lnTo>
                <a:lnTo>
                  <a:pt x="83" y="7"/>
                </a:lnTo>
                <a:lnTo>
                  <a:pt x="121" y="0"/>
                </a:lnTo>
                <a:lnTo>
                  <a:pt x="156" y="7"/>
                </a:lnTo>
                <a:lnTo>
                  <a:pt x="191" y="22"/>
                </a:lnTo>
                <a:lnTo>
                  <a:pt x="217" y="48"/>
                </a:lnTo>
                <a:lnTo>
                  <a:pt x="232" y="83"/>
                </a:lnTo>
                <a:lnTo>
                  <a:pt x="239" y="118"/>
                </a:lnTo>
                <a:lnTo>
                  <a:pt x="232" y="156"/>
                </a:lnTo>
                <a:lnTo>
                  <a:pt x="217" y="188"/>
                </a:lnTo>
                <a:lnTo>
                  <a:pt x="191" y="217"/>
                </a:lnTo>
                <a:lnTo>
                  <a:pt x="156" y="232"/>
                </a:lnTo>
                <a:lnTo>
                  <a:pt x="121" y="239"/>
                </a:lnTo>
                <a:lnTo>
                  <a:pt x="83" y="232"/>
                </a:lnTo>
                <a:lnTo>
                  <a:pt x="51" y="217"/>
                </a:lnTo>
                <a:lnTo>
                  <a:pt x="22" y="188"/>
                </a:lnTo>
                <a:lnTo>
                  <a:pt x="7" y="156"/>
                </a:lnTo>
                <a:lnTo>
                  <a:pt x="0" y="118"/>
                </a:lnTo>
              </a:path>
            </a:pathLst>
          </a:custGeom>
          <a:solidFill>
            <a:schemeClr val="accent2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502" name="Freeform 47"/>
          <p:cNvSpPr>
            <a:spLocks/>
          </p:cNvSpPr>
          <p:nvPr/>
        </p:nvSpPr>
        <p:spPr bwMode="auto">
          <a:xfrm>
            <a:off x="4432300" y="4351338"/>
            <a:ext cx="381000" cy="381000"/>
          </a:xfrm>
          <a:custGeom>
            <a:avLst/>
            <a:gdLst>
              <a:gd name="T0" fmla="*/ 0 w 240"/>
              <a:gd name="T1" fmla="*/ 297378438 h 240"/>
              <a:gd name="T2" fmla="*/ 17641888 w 240"/>
              <a:gd name="T3" fmla="*/ 209173763 h 240"/>
              <a:gd name="T4" fmla="*/ 55443438 w 240"/>
              <a:gd name="T5" fmla="*/ 120967500 h 240"/>
              <a:gd name="T6" fmla="*/ 128528763 w 240"/>
              <a:gd name="T7" fmla="*/ 55443438 h 240"/>
              <a:gd name="T8" fmla="*/ 209173763 w 240"/>
              <a:gd name="T9" fmla="*/ 7561263 h 240"/>
              <a:gd name="T10" fmla="*/ 304939700 w 240"/>
              <a:gd name="T11" fmla="*/ 0 h 240"/>
              <a:gd name="T12" fmla="*/ 393144375 w 240"/>
              <a:gd name="T13" fmla="*/ 7561263 h 240"/>
              <a:gd name="T14" fmla="*/ 481350638 w 240"/>
              <a:gd name="T15" fmla="*/ 55443438 h 240"/>
              <a:gd name="T16" fmla="*/ 546874700 w 240"/>
              <a:gd name="T17" fmla="*/ 120967500 h 240"/>
              <a:gd name="T18" fmla="*/ 584676250 w 240"/>
              <a:gd name="T19" fmla="*/ 209173763 h 240"/>
              <a:gd name="T20" fmla="*/ 602318138 w 240"/>
              <a:gd name="T21" fmla="*/ 297378438 h 240"/>
              <a:gd name="T22" fmla="*/ 584676250 w 240"/>
              <a:gd name="T23" fmla="*/ 393144375 h 240"/>
              <a:gd name="T24" fmla="*/ 546874700 w 240"/>
              <a:gd name="T25" fmla="*/ 473789375 h 240"/>
              <a:gd name="T26" fmla="*/ 481350638 w 240"/>
              <a:gd name="T27" fmla="*/ 539313438 h 240"/>
              <a:gd name="T28" fmla="*/ 393144375 w 240"/>
              <a:gd name="T29" fmla="*/ 584676250 h 240"/>
              <a:gd name="T30" fmla="*/ 304939700 w 240"/>
              <a:gd name="T31" fmla="*/ 602318138 h 240"/>
              <a:gd name="T32" fmla="*/ 209173763 w 240"/>
              <a:gd name="T33" fmla="*/ 584676250 h 240"/>
              <a:gd name="T34" fmla="*/ 128528763 w 240"/>
              <a:gd name="T35" fmla="*/ 539313438 h 240"/>
              <a:gd name="T36" fmla="*/ 55443438 w 240"/>
              <a:gd name="T37" fmla="*/ 473789375 h 240"/>
              <a:gd name="T38" fmla="*/ 17641888 w 240"/>
              <a:gd name="T39" fmla="*/ 393144375 h 240"/>
              <a:gd name="T40" fmla="*/ 0 w 240"/>
              <a:gd name="T41" fmla="*/ 297378438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18"/>
                </a:moveTo>
                <a:lnTo>
                  <a:pt x="7" y="83"/>
                </a:lnTo>
                <a:lnTo>
                  <a:pt x="22" y="48"/>
                </a:lnTo>
                <a:lnTo>
                  <a:pt x="51" y="22"/>
                </a:lnTo>
                <a:lnTo>
                  <a:pt x="83" y="3"/>
                </a:lnTo>
                <a:lnTo>
                  <a:pt x="121" y="0"/>
                </a:lnTo>
                <a:lnTo>
                  <a:pt x="156" y="3"/>
                </a:lnTo>
                <a:lnTo>
                  <a:pt x="191" y="22"/>
                </a:lnTo>
                <a:lnTo>
                  <a:pt x="217" y="48"/>
                </a:lnTo>
                <a:lnTo>
                  <a:pt x="232" y="83"/>
                </a:lnTo>
                <a:lnTo>
                  <a:pt x="239" y="118"/>
                </a:lnTo>
                <a:lnTo>
                  <a:pt x="232" y="156"/>
                </a:lnTo>
                <a:lnTo>
                  <a:pt x="217" y="188"/>
                </a:lnTo>
                <a:lnTo>
                  <a:pt x="191" y="214"/>
                </a:lnTo>
                <a:lnTo>
                  <a:pt x="156" y="232"/>
                </a:lnTo>
                <a:lnTo>
                  <a:pt x="121" y="239"/>
                </a:lnTo>
                <a:lnTo>
                  <a:pt x="83" y="232"/>
                </a:lnTo>
                <a:lnTo>
                  <a:pt x="51" y="214"/>
                </a:lnTo>
                <a:lnTo>
                  <a:pt x="22" y="188"/>
                </a:lnTo>
                <a:lnTo>
                  <a:pt x="7" y="156"/>
                </a:lnTo>
                <a:lnTo>
                  <a:pt x="0" y="118"/>
                </a:lnTo>
              </a:path>
            </a:pathLst>
          </a:custGeom>
          <a:solidFill>
            <a:schemeClr val="accent1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503" name="Freeform 48"/>
          <p:cNvSpPr>
            <a:spLocks/>
          </p:cNvSpPr>
          <p:nvPr/>
        </p:nvSpPr>
        <p:spPr bwMode="auto">
          <a:xfrm>
            <a:off x="5986463" y="3101975"/>
            <a:ext cx="381000" cy="381000"/>
          </a:xfrm>
          <a:custGeom>
            <a:avLst/>
            <a:gdLst>
              <a:gd name="T0" fmla="*/ 0 w 240"/>
              <a:gd name="T1" fmla="*/ 304939700 h 240"/>
              <a:gd name="T2" fmla="*/ 17641888 w 240"/>
              <a:gd name="T3" fmla="*/ 209173763 h 240"/>
              <a:gd name="T4" fmla="*/ 55443438 w 240"/>
              <a:gd name="T5" fmla="*/ 131048125 h 240"/>
              <a:gd name="T6" fmla="*/ 128528763 w 240"/>
              <a:gd name="T7" fmla="*/ 55443438 h 240"/>
              <a:gd name="T8" fmla="*/ 209173763 w 240"/>
              <a:gd name="T9" fmla="*/ 17641888 h 240"/>
              <a:gd name="T10" fmla="*/ 304939700 w 240"/>
              <a:gd name="T11" fmla="*/ 0 h 240"/>
              <a:gd name="T12" fmla="*/ 393144375 w 240"/>
              <a:gd name="T13" fmla="*/ 17641888 h 240"/>
              <a:gd name="T14" fmla="*/ 481350638 w 240"/>
              <a:gd name="T15" fmla="*/ 55443438 h 240"/>
              <a:gd name="T16" fmla="*/ 546874700 w 240"/>
              <a:gd name="T17" fmla="*/ 131048125 h 240"/>
              <a:gd name="T18" fmla="*/ 584676250 w 240"/>
              <a:gd name="T19" fmla="*/ 209173763 h 240"/>
              <a:gd name="T20" fmla="*/ 602318138 w 240"/>
              <a:gd name="T21" fmla="*/ 304939700 h 240"/>
              <a:gd name="T22" fmla="*/ 584676250 w 240"/>
              <a:gd name="T23" fmla="*/ 393144375 h 240"/>
              <a:gd name="T24" fmla="*/ 546874700 w 240"/>
              <a:gd name="T25" fmla="*/ 481350638 h 240"/>
              <a:gd name="T26" fmla="*/ 481350638 w 240"/>
              <a:gd name="T27" fmla="*/ 546874700 h 240"/>
              <a:gd name="T28" fmla="*/ 393144375 w 240"/>
              <a:gd name="T29" fmla="*/ 587197200 h 240"/>
              <a:gd name="T30" fmla="*/ 304939700 w 240"/>
              <a:gd name="T31" fmla="*/ 602318138 h 240"/>
              <a:gd name="T32" fmla="*/ 209173763 w 240"/>
              <a:gd name="T33" fmla="*/ 587197200 h 240"/>
              <a:gd name="T34" fmla="*/ 128528763 w 240"/>
              <a:gd name="T35" fmla="*/ 546874700 h 240"/>
              <a:gd name="T36" fmla="*/ 55443438 w 240"/>
              <a:gd name="T37" fmla="*/ 481350638 h 240"/>
              <a:gd name="T38" fmla="*/ 17641888 w 240"/>
              <a:gd name="T39" fmla="*/ 393144375 h 240"/>
              <a:gd name="T40" fmla="*/ 0 w 240"/>
              <a:gd name="T41" fmla="*/ 304939700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21"/>
                </a:moveTo>
                <a:lnTo>
                  <a:pt x="7" y="83"/>
                </a:lnTo>
                <a:lnTo>
                  <a:pt x="22" y="52"/>
                </a:lnTo>
                <a:lnTo>
                  <a:pt x="51" y="22"/>
                </a:lnTo>
                <a:lnTo>
                  <a:pt x="83" y="7"/>
                </a:lnTo>
                <a:lnTo>
                  <a:pt x="121" y="0"/>
                </a:lnTo>
                <a:lnTo>
                  <a:pt x="156" y="7"/>
                </a:lnTo>
                <a:lnTo>
                  <a:pt x="191" y="22"/>
                </a:lnTo>
                <a:lnTo>
                  <a:pt x="217" y="52"/>
                </a:lnTo>
                <a:lnTo>
                  <a:pt x="232" y="83"/>
                </a:lnTo>
                <a:lnTo>
                  <a:pt x="239" y="121"/>
                </a:lnTo>
                <a:lnTo>
                  <a:pt x="232" y="156"/>
                </a:lnTo>
                <a:lnTo>
                  <a:pt x="217" y="191"/>
                </a:lnTo>
                <a:lnTo>
                  <a:pt x="191" y="217"/>
                </a:lnTo>
                <a:lnTo>
                  <a:pt x="156" y="233"/>
                </a:lnTo>
                <a:lnTo>
                  <a:pt x="121" y="239"/>
                </a:lnTo>
                <a:lnTo>
                  <a:pt x="83" y="233"/>
                </a:lnTo>
                <a:lnTo>
                  <a:pt x="51" y="217"/>
                </a:lnTo>
                <a:lnTo>
                  <a:pt x="22" y="191"/>
                </a:lnTo>
                <a:lnTo>
                  <a:pt x="7" y="156"/>
                </a:lnTo>
                <a:lnTo>
                  <a:pt x="0" y="121"/>
                </a:lnTo>
              </a:path>
            </a:pathLst>
          </a:custGeom>
          <a:solidFill>
            <a:schemeClr val="accent2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504" name="Freeform 49"/>
          <p:cNvSpPr>
            <a:spLocks/>
          </p:cNvSpPr>
          <p:nvPr/>
        </p:nvSpPr>
        <p:spPr bwMode="auto">
          <a:xfrm>
            <a:off x="5986463" y="4557713"/>
            <a:ext cx="381000" cy="381000"/>
          </a:xfrm>
          <a:custGeom>
            <a:avLst/>
            <a:gdLst>
              <a:gd name="T0" fmla="*/ 0 w 240"/>
              <a:gd name="T1" fmla="*/ 307459063 h 240"/>
              <a:gd name="T2" fmla="*/ 17641888 w 240"/>
              <a:gd name="T3" fmla="*/ 209173763 h 240"/>
              <a:gd name="T4" fmla="*/ 55443438 w 240"/>
              <a:gd name="T5" fmla="*/ 131048125 h 240"/>
              <a:gd name="T6" fmla="*/ 128528763 w 240"/>
              <a:gd name="T7" fmla="*/ 55443438 h 240"/>
              <a:gd name="T8" fmla="*/ 209173763 w 240"/>
              <a:gd name="T9" fmla="*/ 17641888 h 240"/>
              <a:gd name="T10" fmla="*/ 304939700 w 240"/>
              <a:gd name="T11" fmla="*/ 0 h 240"/>
              <a:gd name="T12" fmla="*/ 393144375 w 240"/>
              <a:gd name="T13" fmla="*/ 17641888 h 240"/>
              <a:gd name="T14" fmla="*/ 481350638 w 240"/>
              <a:gd name="T15" fmla="*/ 55443438 h 240"/>
              <a:gd name="T16" fmla="*/ 546874700 w 240"/>
              <a:gd name="T17" fmla="*/ 131048125 h 240"/>
              <a:gd name="T18" fmla="*/ 584676250 w 240"/>
              <a:gd name="T19" fmla="*/ 209173763 h 240"/>
              <a:gd name="T20" fmla="*/ 602318138 w 240"/>
              <a:gd name="T21" fmla="*/ 307459063 h 240"/>
              <a:gd name="T22" fmla="*/ 584676250 w 240"/>
              <a:gd name="T23" fmla="*/ 393144375 h 240"/>
              <a:gd name="T24" fmla="*/ 546874700 w 240"/>
              <a:gd name="T25" fmla="*/ 481350638 h 240"/>
              <a:gd name="T26" fmla="*/ 481350638 w 240"/>
              <a:gd name="T27" fmla="*/ 546874700 h 240"/>
              <a:gd name="T28" fmla="*/ 393144375 w 240"/>
              <a:gd name="T29" fmla="*/ 587197200 h 240"/>
              <a:gd name="T30" fmla="*/ 304939700 w 240"/>
              <a:gd name="T31" fmla="*/ 602318138 h 240"/>
              <a:gd name="T32" fmla="*/ 209173763 w 240"/>
              <a:gd name="T33" fmla="*/ 587197200 h 240"/>
              <a:gd name="T34" fmla="*/ 128528763 w 240"/>
              <a:gd name="T35" fmla="*/ 546874700 h 240"/>
              <a:gd name="T36" fmla="*/ 55443438 w 240"/>
              <a:gd name="T37" fmla="*/ 481350638 h 240"/>
              <a:gd name="T38" fmla="*/ 17641888 w 240"/>
              <a:gd name="T39" fmla="*/ 393144375 h 240"/>
              <a:gd name="T40" fmla="*/ 0 w 240"/>
              <a:gd name="T41" fmla="*/ 307459063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22"/>
                </a:moveTo>
                <a:lnTo>
                  <a:pt x="7" y="83"/>
                </a:lnTo>
                <a:lnTo>
                  <a:pt x="22" y="52"/>
                </a:lnTo>
                <a:lnTo>
                  <a:pt x="51" y="22"/>
                </a:lnTo>
                <a:lnTo>
                  <a:pt x="83" y="7"/>
                </a:lnTo>
                <a:lnTo>
                  <a:pt x="121" y="0"/>
                </a:lnTo>
                <a:lnTo>
                  <a:pt x="156" y="7"/>
                </a:lnTo>
                <a:lnTo>
                  <a:pt x="191" y="22"/>
                </a:lnTo>
                <a:lnTo>
                  <a:pt x="217" y="52"/>
                </a:lnTo>
                <a:lnTo>
                  <a:pt x="232" y="83"/>
                </a:lnTo>
                <a:lnTo>
                  <a:pt x="239" y="122"/>
                </a:lnTo>
                <a:lnTo>
                  <a:pt x="232" y="156"/>
                </a:lnTo>
                <a:lnTo>
                  <a:pt x="217" y="191"/>
                </a:lnTo>
                <a:lnTo>
                  <a:pt x="191" y="217"/>
                </a:lnTo>
                <a:lnTo>
                  <a:pt x="156" y="233"/>
                </a:lnTo>
                <a:lnTo>
                  <a:pt x="121" y="239"/>
                </a:lnTo>
                <a:lnTo>
                  <a:pt x="83" y="233"/>
                </a:lnTo>
                <a:lnTo>
                  <a:pt x="51" y="217"/>
                </a:lnTo>
                <a:lnTo>
                  <a:pt x="22" y="191"/>
                </a:lnTo>
                <a:lnTo>
                  <a:pt x="7" y="156"/>
                </a:lnTo>
                <a:lnTo>
                  <a:pt x="0" y="122"/>
                </a:lnTo>
              </a:path>
            </a:pathLst>
          </a:custGeom>
          <a:solidFill>
            <a:schemeClr val="accent2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2690" name="Rectangle 50"/>
          <p:cNvSpPr>
            <a:spLocks noChangeArrowheads="1"/>
          </p:cNvSpPr>
          <p:nvPr/>
        </p:nvSpPr>
        <p:spPr bwMode="auto">
          <a:xfrm>
            <a:off x="1222375" y="2949575"/>
            <a:ext cx="1839913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Réponse, X</a:t>
            </a:r>
          </a:p>
        </p:txBody>
      </p:sp>
      <p:sp>
        <p:nvSpPr>
          <p:cNvPr id="19506" name="Line 51"/>
          <p:cNvSpPr>
            <a:spLocks noChangeShapeType="1"/>
          </p:cNvSpPr>
          <p:nvPr/>
        </p:nvSpPr>
        <p:spPr bwMode="auto">
          <a:xfrm>
            <a:off x="4043363" y="4543425"/>
            <a:ext cx="1166812" cy="0"/>
          </a:xfrm>
          <a:prstGeom prst="line">
            <a:avLst/>
          </a:prstGeom>
          <a:noFill/>
          <a:ln w="50800">
            <a:solidFill>
              <a:schemeClr val="folHlink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507" name="Line 52"/>
          <p:cNvSpPr>
            <a:spLocks noChangeShapeType="1"/>
          </p:cNvSpPr>
          <p:nvPr/>
        </p:nvSpPr>
        <p:spPr bwMode="auto">
          <a:xfrm>
            <a:off x="5597525" y="4024313"/>
            <a:ext cx="1166813" cy="0"/>
          </a:xfrm>
          <a:prstGeom prst="line">
            <a:avLst/>
          </a:prstGeom>
          <a:noFill/>
          <a:ln w="50800">
            <a:solidFill>
              <a:schemeClr val="folHlink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508" name="Line 53"/>
          <p:cNvSpPr>
            <a:spLocks noChangeShapeType="1"/>
          </p:cNvSpPr>
          <p:nvPr/>
        </p:nvSpPr>
        <p:spPr bwMode="auto">
          <a:xfrm>
            <a:off x="2390775" y="4802188"/>
            <a:ext cx="1165225" cy="0"/>
          </a:xfrm>
          <a:prstGeom prst="line">
            <a:avLst/>
          </a:prstGeom>
          <a:noFill/>
          <a:ln w="50800">
            <a:solidFill>
              <a:schemeClr val="folHlink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509" name="Freeform 54"/>
          <p:cNvSpPr>
            <a:spLocks/>
          </p:cNvSpPr>
          <p:nvPr/>
        </p:nvSpPr>
        <p:spPr bwMode="auto">
          <a:xfrm>
            <a:off x="2198688" y="3392488"/>
            <a:ext cx="4970462" cy="2432050"/>
          </a:xfrm>
          <a:custGeom>
            <a:avLst/>
            <a:gdLst>
              <a:gd name="T0" fmla="*/ 0 w 3131"/>
              <a:gd name="T1" fmla="*/ 0 h 1532"/>
              <a:gd name="T2" fmla="*/ 0 w 3131"/>
              <a:gd name="T3" fmla="*/ 2147483647 h 1532"/>
              <a:gd name="T4" fmla="*/ 2147483647 w 3131"/>
              <a:gd name="T5" fmla="*/ 2147483647 h 153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131" h="1532">
                <a:moveTo>
                  <a:pt x="0" y="0"/>
                </a:moveTo>
                <a:lnTo>
                  <a:pt x="0" y="1531"/>
                </a:lnTo>
                <a:lnTo>
                  <a:pt x="3130" y="1531"/>
                </a:lnTo>
              </a:path>
            </a:pathLst>
          </a:custGeom>
          <a:noFill/>
          <a:ln w="76200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510" name="Freeform 55"/>
          <p:cNvSpPr>
            <a:spLocks/>
          </p:cNvSpPr>
          <p:nvPr/>
        </p:nvSpPr>
        <p:spPr bwMode="auto">
          <a:xfrm>
            <a:off x="4956175" y="4298950"/>
            <a:ext cx="161925" cy="163513"/>
          </a:xfrm>
          <a:custGeom>
            <a:avLst/>
            <a:gdLst>
              <a:gd name="T0" fmla="*/ 254536575 w 102"/>
              <a:gd name="T1" fmla="*/ 257056724 h 103"/>
              <a:gd name="T2" fmla="*/ 123488450 w 102"/>
              <a:gd name="T3" fmla="*/ 0 h 103"/>
              <a:gd name="T4" fmla="*/ 0 w 102"/>
              <a:gd name="T5" fmla="*/ 257056724 h 103"/>
              <a:gd name="T6" fmla="*/ 254536575 w 102"/>
              <a:gd name="T7" fmla="*/ 257056724 h 10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2" h="103">
                <a:moveTo>
                  <a:pt x="101" y="102"/>
                </a:moveTo>
                <a:lnTo>
                  <a:pt x="49" y="0"/>
                </a:lnTo>
                <a:lnTo>
                  <a:pt x="0" y="102"/>
                </a:lnTo>
                <a:lnTo>
                  <a:pt x="101" y="102"/>
                </a:lnTo>
              </a:path>
            </a:pathLst>
          </a:custGeom>
          <a:solidFill>
            <a:schemeClr val="tx1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511" name="Freeform 56"/>
          <p:cNvSpPr>
            <a:spLocks/>
          </p:cNvSpPr>
          <p:nvPr/>
        </p:nvSpPr>
        <p:spPr bwMode="auto">
          <a:xfrm>
            <a:off x="6462713" y="4081463"/>
            <a:ext cx="163512" cy="163512"/>
          </a:xfrm>
          <a:custGeom>
            <a:avLst/>
            <a:gdLst>
              <a:gd name="T0" fmla="*/ 0 w 103"/>
              <a:gd name="T1" fmla="*/ 0 h 103"/>
              <a:gd name="T2" fmla="*/ 126007427 w 103"/>
              <a:gd name="T3" fmla="*/ 257055151 h 103"/>
              <a:gd name="T4" fmla="*/ 257055151 w 103"/>
              <a:gd name="T5" fmla="*/ 0 h 103"/>
              <a:gd name="T6" fmla="*/ 0 w 103"/>
              <a:gd name="T7" fmla="*/ 0 h 10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3" h="103">
                <a:moveTo>
                  <a:pt x="0" y="0"/>
                </a:moveTo>
                <a:lnTo>
                  <a:pt x="50" y="102"/>
                </a:lnTo>
                <a:lnTo>
                  <a:pt x="102" y="0"/>
                </a:lnTo>
                <a:lnTo>
                  <a:pt x="0" y="0"/>
                </a:lnTo>
              </a:path>
            </a:pathLst>
          </a:custGeom>
          <a:solidFill>
            <a:schemeClr val="tx1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Ctr="1"/>
          <a:lstStyle/>
          <a:p>
            <a:pPr eaLnBrk="1" hangingPunct="1">
              <a:defRPr/>
            </a:pPr>
            <a:r>
              <a:rPr lang="fr-CA" sz="4000" smtClean="0"/>
              <a:t>Variation aléatoire (Erreur)</a:t>
            </a:r>
          </a:p>
        </p:txBody>
      </p:sp>
      <p:graphicFrame>
        <p:nvGraphicFramePr>
          <p:cNvPr id="20483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381000" y="1828800"/>
          <a:ext cx="8458200" cy="652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5" name="Equation" r:id="rId4" imgW="3289300" imgH="254000" progId="Equation.DSMT4">
                  <p:embed/>
                </p:oleObj>
              </mc:Choice>
              <mc:Fallback>
                <p:oleObj name="Equation" r:id="rId4" imgW="3289300" imgH="2540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1828800"/>
                        <a:ext cx="8458200" cy="652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25" name="Rectangle 5"/>
          <p:cNvSpPr>
            <a:spLocks noChangeArrowheads="1"/>
          </p:cNvSpPr>
          <p:nvPr/>
        </p:nvSpPr>
        <p:spPr bwMode="auto">
          <a:xfrm>
            <a:off x="5026025" y="4479925"/>
            <a:ext cx="987425" cy="558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fr-CA" sz="2800" b="1"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</a:rPr>
              <a:t>`</a:t>
            </a:r>
            <a:r>
              <a:rPr lang="fr-CA" sz="28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X</a:t>
            </a:r>
            <a:r>
              <a:rPr lang="fr-CA" sz="2800" b="1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2</a:t>
            </a:r>
          </a:p>
        </p:txBody>
      </p:sp>
      <p:sp>
        <p:nvSpPr>
          <p:cNvPr id="133126" name="Rectangle 6"/>
          <p:cNvSpPr>
            <a:spLocks noChangeArrowheads="1"/>
          </p:cNvSpPr>
          <p:nvPr/>
        </p:nvSpPr>
        <p:spPr bwMode="auto">
          <a:xfrm>
            <a:off x="3382963" y="4721225"/>
            <a:ext cx="987425" cy="558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fr-CA" sz="2800" b="1"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</a:rPr>
              <a:t>`</a:t>
            </a:r>
            <a:r>
              <a:rPr lang="fr-CA" sz="28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X</a:t>
            </a:r>
            <a:r>
              <a:rPr lang="fr-CA" sz="2800" b="1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1</a:t>
            </a:r>
          </a:p>
        </p:txBody>
      </p:sp>
      <p:sp>
        <p:nvSpPr>
          <p:cNvPr id="133127" name="Rectangle 7"/>
          <p:cNvSpPr>
            <a:spLocks noChangeArrowheads="1"/>
          </p:cNvSpPr>
          <p:nvPr/>
        </p:nvSpPr>
        <p:spPr bwMode="auto">
          <a:xfrm>
            <a:off x="6623050" y="3965575"/>
            <a:ext cx="987425" cy="558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fr-CA" sz="2800" b="1">
                <a:effectLst>
                  <a:outerShdw blurRad="38100" dist="38100" dir="2700000" algn="tl">
                    <a:srgbClr val="000000"/>
                  </a:outerShdw>
                </a:effectLst>
                <a:latin typeface="Symbol" pitchFamily="18" charset="2"/>
              </a:rPr>
              <a:t>`</a:t>
            </a:r>
            <a:r>
              <a:rPr lang="fr-CA" sz="28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X</a:t>
            </a:r>
            <a:r>
              <a:rPr lang="fr-CA" sz="2800" b="1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3</a:t>
            </a:r>
          </a:p>
        </p:txBody>
      </p:sp>
      <p:grpSp>
        <p:nvGrpSpPr>
          <p:cNvPr id="2" name="Group 67"/>
          <p:cNvGrpSpPr>
            <a:grpSpLocks/>
          </p:cNvGrpSpPr>
          <p:nvPr/>
        </p:nvGrpSpPr>
        <p:grpSpPr bwMode="auto">
          <a:xfrm>
            <a:off x="2976563" y="4268788"/>
            <a:ext cx="488950" cy="484187"/>
            <a:chOff x="1875" y="2689"/>
            <a:chExt cx="308" cy="305"/>
          </a:xfrm>
        </p:grpSpPr>
        <p:sp>
          <p:nvSpPr>
            <p:cNvPr id="20552" name="Freeform 10"/>
            <p:cNvSpPr>
              <a:spLocks/>
            </p:cNvSpPr>
            <p:nvPr/>
          </p:nvSpPr>
          <p:spPr bwMode="auto">
            <a:xfrm>
              <a:off x="1875" y="2689"/>
              <a:ext cx="262" cy="203"/>
            </a:xfrm>
            <a:custGeom>
              <a:avLst/>
              <a:gdLst>
                <a:gd name="T0" fmla="*/ 261 w 262"/>
                <a:gd name="T1" fmla="*/ 202 h 203"/>
                <a:gd name="T2" fmla="*/ 261 w 262"/>
                <a:gd name="T3" fmla="*/ 0 h 203"/>
                <a:gd name="T4" fmla="*/ 0 w 262"/>
                <a:gd name="T5" fmla="*/ 0 h 20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62" h="203">
                  <a:moveTo>
                    <a:pt x="261" y="202"/>
                  </a:moveTo>
                  <a:lnTo>
                    <a:pt x="261" y="0"/>
                  </a:lnTo>
                  <a:lnTo>
                    <a:pt x="0" y="0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553" name="Freeform 11"/>
            <p:cNvSpPr>
              <a:spLocks/>
            </p:cNvSpPr>
            <p:nvPr/>
          </p:nvSpPr>
          <p:spPr bwMode="auto">
            <a:xfrm>
              <a:off x="2081" y="2891"/>
              <a:ext cx="102" cy="103"/>
            </a:xfrm>
            <a:custGeom>
              <a:avLst/>
              <a:gdLst>
                <a:gd name="T0" fmla="*/ 0 w 102"/>
                <a:gd name="T1" fmla="*/ 0 h 103"/>
                <a:gd name="T2" fmla="*/ 52 w 102"/>
                <a:gd name="T3" fmla="*/ 102 h 103"/>
                <a:gd name="T4" fmla="*/ 101 w 102"/>
                <a:gd name="T5" fmla="*/ 0 h 103"/>
                <a:gd name="T6" fmla="*/ 0 w 102"/>
                <a:gd name="T7" fmla="*/ 0 h 10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2" h="103">
                  <a:moveTo>
                    <a:pt x="0" y="0"/>
                  </a:moveTo>
                  <a:lnTo>
                    <a:pt x="52" y="102"/>
                  </a:lnTo>
                  <a:lnTo>
                    <a:pt x="101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3" name="Group 70"/>
          <p:cNvGrpSpPr>
            <a:grpSpLocks/>
          </p:cNvGrpSpPr>
          <p:nvPr/>
        </p:nvGrpSpPr>
        <p:grpSpPr bwMode="auto">
          <a:xfrm>
            <a:off x="4629150" y="4594225"/>
            <a:ext cx="488950" cy="923925"/>
            <a:chOff x="2916" y="2894"/>
            <a:chExt cx="308" cy="582"/>
          </a:xfrm>
        </p:grpSpPr>
        <p:sp>
          <p:nvSpPr>
            <p:cNvPr id="20550" name="Freeform 12"/>
            <p:cNvSpPr>
              <a:spLocks/>
            </p:cNvSpPr>
            <p:nvPr/>
          </p:nvSpPr>
          <p:spPr bwMode="auto">
            <a:xfrm>
              <a:off x="2916" y="3002"/>
              <a:ext cx="259" cy="474"/>
            </a:xfrm>
            <a:custGeom>
              <a:avLst/>
              <a:gdLst>
                <a:gd name="T0" fmla="*/ 258 w 259"/>
                <a:gd name="T1" fmla="*/ 0 h 474"/>
                <a:gd name="T2" fmla="*/ 258 w 259"/>
                <a:gd name="T3" fmla="*/ 473 h 474"/>
                <a:gd name="T4" fmla="*/ 0 w 259"/>
                <a:gd name="T5" fmla="*/ 473 h 4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59" h="474">
                  <a:moveTo>
                    <a:pt x="258" y="0"/>
                  </a:moveTo>
                  <a:lnTo>
                    <a:pt x="258" y="473"/>
                  </a:lnTo>
                  <a:lnTo>
                    <a:pt x="0" y="473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551" name="Freeform 13"/>
            <p:cNvSpPr>
              <a:spLocks/>
            </p:cNvSpPr>
            <p:nvPr/>
          </p:nvSpPr>
          <p:spPr bwMode="auto">
            <a:xfrm>
              <a:off x="3122" y="2894"/>
              <a:ext cx="102" cy="103"/>
            </a:xfrm>
            <a:custGeom>
              <a:avLst/>
              <a:gdLst>
                <a:gd name="T0" fmla="*/ 101 w 102"/>
                <a:gd name="T1" fmla="*/ 102 h 103"/>
                <a:gd name="T2" fmla="*/ 49 w 102"/>
                <a:gd name="T3" fmla="*/ 0 h 103"/>
                <a:gd name="T4" fmla="*/ 0 w 102"/>
                <a:gd name="T5" fmla="*/ 102 h 103"/>
                <a:gd name="T6" fmla="*/ 101 w 102"/>
                <a:gd name="T7" fmla="*/ 102 h 10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2" h="103">
                  <a:moveTo>
                    <a:pt x="101" y="102"/>
                  </a:moveTo>
                  <a:lnTo>
                    <a:pt x="49" y="0"/>
                  </a:lnTo>
                  <a:lnTo>
                    <a:pt x="0" y="102"/>
                  </a:lnTo>
                  <a:lnTo>
                    <a:pt x="101" y="102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dist="381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4629150" y="3729038"/>
            <a:ext cx="488950" cy="758825"/>
            <a:chOff x="2916" y="2349"/>
            <a:chExt cx="308" cy="478"/>
          </a:xfrm>
        </p:grpSpPr>
        <p:sp>
          <p:nvSpPr>
            <p:cNvPr id="20548" name="Freeform 15"/>
            <p:cNvSpPr>
              <a:spLocks/>
            </p:cNvSpPr>
            <p:nvPr/>
          </p:nvSpPr>
          <p:spPr bwMode="auto">
            <a:xfrm>
              <a:off x="2916" y="2349"/>
              <a:ext cx="259" cy="377"/>
            </a:xfrm>
            <a:custGeom>
              <a:avLst/>
              <a:gdLst>
                <a:gd name="T0" fmla="*/ 258 w 259"/>
                <a:gd name="T1" fmla="*/ 376 h 377"/>
                <a:gd name="T2" fmla="*/ 258 w 259"/>
                <a:gd name="T3" fmla="*/ 0 h 377"/>
                <a:gd name="T4" fmla="*/ 0 w 259"/>
                <a:gd name="T5" fmla="*/ 0 h 377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59" h="377">
                  <a:moveTo>
                    <a:pt x="258" y="376"/>
                  </a:moveTo>
                  <a:lnTo>
                    <a:pt x="258" y="0"/>
                  </a:lnTo>
                  <a:lnTo>
                    <a:pt x="0" y="0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549" name="Freeform 16"/>
            <p:cNvSpPr>
              <a:spLocks/>
            </p:cNvSpPr>
            <p:nvPr/>
          </p:nvSpPr>
          <p:spPr bwMode="auto">
            <a:xfrm>
              <a:off x="3122" y="2725"/>
              <a:ext cx="102" cy="102"/>
            </a:xfrm>
            <a:custGeom>
              <a:avLst/>
              <a:gdLst>
                <a:gd name="T0" fmla="*/ 0 w 102"/>
                <a:gd name="T1" fmla="*/ 0 h 102"/>
                <a:gd name="T2" fmla="*/ 49 w 102"/>
                <a:gd name="T3" fmla="*/ 101 h 102"/>
                <a:gd name="T4" fmla="*/ 101 w 102"/>
                <a:gd name="T5" fmla="*/ 0 h 102"/>
                <a:gd name="T6" fmla="*/ 0 w 102"/>
                <a:gd name="T7" fmla="*/ 0 h 10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2" h="102">
                  <a:moveTo>
                    <a:pt x="0" y="0"/>
                  </a:moveTo>
                  <a:lnTo>
                    <a:pt x="49" y="101"/>
                  </a:lnTo>
                  <a:lnTo>
                    <a:pt x="101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5" name="Group 72"/>
          <p:cNvGrpSpPr>
            <a:grpSpLocks/>
          </p:cNvGrpSpPr>
          <p:nvPr/>
        </p:nvGrpSpPr>
        <p:grpSpPr bwMode="auto">
          <a:xfrm>
            <a:off x="5670550" y="3760788"/>
            <a:ext cx="514350" cy="214312"/>
            <a:chOff x="3572" y="2369"/>
            <a:chExt cx="324" cy="135"/>
          </a:xfrm>
        </p:grpSpPr>
        <p:sp>
          <p:nvSpPr>
            <p:cNvPr id="20546" name="Freeform 17"/>
            <p:cNvSpPr>
              <a:spLocks/>
            </p:cNvSpPr>
            <p:nvPr/>
          </p:nvSpPr>
          <p:spPr bwMode="auto">
            <a:xfrm>
              <a:off x="3627" y="2369"/>
              <a:ext cx="269" cy="33"/>
            </a:xfrm>
            <a:custGeom>
              <a:avLst/>
              <a:gdLst>
                <a:gd name="T0" fmla="*/ 0 w 269"/>
                <a:gd name="T1" fmla="*/ 32 h 33"/>
                <a:gd name="T2" fmla="*/ 0 w 269"/>
                <a:gd name="T3" fmla="*/ 0 h 33"/>
                <a:gd name="T4" fmla="*/ 268 w 269"/>
                <a:gd name="T5" fmla="*/ 0 h 3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69" h="33">
                  <a:moveTo>
                    <a:pt x="0" y="32"/>
                  </a:moveTo>
                  <a:lnTo>
                    <a:pt x="0" y="0"/>
                  </a:lnTo>
                  <a:lnTo>
                    <a:pt x="268" y="0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547" name="Freeform 18"/>
            <p:cNvSpPr>
              <a:spLocks/>
            </p:cNvSpPr>
            <p:nvPr/>
          </p:nvSpPr>
          <p:spPr bwMode="auto">
            <a:xfrm>
              <a:off x="3572" y="2401"/>
              <a:ext cx="103" cy="103"/>
            </a:xfrm>
            <a:custGeom>
              <a:avLst/>
              <a:gdLst>
                <a:gd name="T0" fmla="*/ 0 w 103"/>
                <a:gd name="T1" fmla="*/ 0 h 103"/>
                <a:gd name="T2" fmla="*/ 52 w 103"/>
                <a:gd name="T3" fmla="*/ 102 h 103"/>
                <a:gd name="T4" fmla="*/ 102 w 103"/>
                <a:gd name="T5" fmla="*/ 0 h 103"/>
                <a:gd name="T6" fmla="*/ 0 w 103"/>
                <a:gd name="T7" fmla="*/ 0 h 10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" h="103">
                  <a:moveTo>
                    <a:pt x="0" y="0"/>
                  </a:moveTo>
                  <a:lnTo>
                    <a:pt x="52" y="102"/>
                  </a:lnTo>
                  <a:lnTo>
                    <a:pt x="102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6" name="Group 68"/>
          <p:cNvGrpSpPr>
            <a:grpSpLocks/>
          </p:cNvGrpSpPr>
          <p:nvPr/>
        </p:nvGrpSpPr>
        <p:grpSpPr bwMode="auto">
          <a:xfrm>
            <a:off x="4132263" y="3298825"/>
            <a:ext cx="498475" cy="1189038"/>
            <a:chOff x="2603" y="2078"/>
            <a:chExt cx="314" cy="749"/>
          </a:xfrm>
        </p:grpSpPr>
        <p:sp>
          <p:nvSpPr>
            <p:cNvPr id="20544" name="Freeform 19"/>
            <p:cNvSpPr>
              <a:spLocks/>
            </p:cNvSpPr>
            <p:nvPr/>
          </p:nvSpPr>
          <p:spPr bwMode="auto">
            <a:xfrm>
              <a:off x="2655" y="2078"/>
              <a:ext cx="262" cy="648"/>
            </a:xfrm>
            <a:custGeom>
              <a:avLst/>
              <a:gdLst>
                <a:gd name="T0" fmla="*/ 0 w 262"/>
                <a:gd name="T1" fmla="*/ 647 h 648"/>
                <a:gd name="T2" fmla="*/ 0 w 262"/>
                <a:gd name="T3" fmla="*/ 0 h 648"/>
                <a:gd name="T4" fmla="*/ 261 w 262"/>
                <a:gd name="T5" fmla="*/ 0 h 64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62" h="648">
                  <a:moveTo>
                    <a:pt x="0" y="647"/>
                  </a:moveTo>
                  <a:lnTo>
                    <a:pt x="0" y="0"/>
                  </a:lnTo>
                  <a:lnTo>
                    <a:pt x="261" y="0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545" name="Freeform 20"/>
            <p:cNvSpPr>
              <a:spLocks/>
            </p:cNvSpPr>
            <p:nvPr/>
          </p:nvSpPr>
          <p:spPr bwMode="auto">
            <a:xfrm>
              <a:off x="2603" y="2725"/>
              <a:ext cx="102" cy="102"/>
            </a:xfrm>
            <a:custGeom>
              <a:avLst/>
              <a:gdLst>
                <a:gd name="T0" fmla="*/ 0 w 102"/>
                <a:gd name="T1" fmla="*/ 0 h 102"/>
                <a:gd name="T2" fmla="*/ 49 w 102"/>
                <a:gd name="T3" fmla="*/ 101 h 102"/>
                <a:gd name="T4" fmla="*/ 101 w 102"/>
                <a:gd name="T5" fmla="*/ 0 h 102"/>
                <a:gd name="T6" fmla="*/ 0 w 102"/>
                <a:gd name="T7" fmla="*/ 0 h 10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2" h="102">
                  <a:moveTo>
                    <a:pt x="0" y="0"/>
                  </a:moveTo>
                  <a:lnTo>
                    <a:pt x="49" y="101"/>
                  </a:lnTo>
                  <a:lnTo>
                    <a:pt x="101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7" name="Group 74"/>
          <p:cNvGrpSpPr>
            <a:grpSpLocks/>
          </p:cNvGrpSpPr>
          <p:nvPr/>
        </p:nvGrpSpPr>
        <p:grpSpPr bwMode="auto">
          <a:xfrm>
            <a:off x="6183313" y="3298825"/>
            <a:ext cx="488950" cy="666750"/>
            <a:chOff x="3895" y="2078"/>
            <a:chExt cx="308" cy="420"/>
          </a:xfrm>
        </p:grpSpPr>
        <p:sp>
          <p:nvSpPr>
            <p:cNvPr id="20542" name="Freeform 21"/>
            <p:cNvSpPr>
              <a:spLocks/>
            </p:cNvSpPr>
            <p:nvPr/>
          </p:nvSpPr>
          <p:spPr bwMode="auto">
            <a:xfrm>
              <a:off x="3895" y="2078"/>
              <a:ext cx="259" cy="318"/>
            </a:xfrm>
            <a:custGeom>
              <a:avLst/>
              <a:gdLst>
                <a:gd name="T0" fmla="*/ 258 w 259"/>
                <a:gd name="T1" fmla="*/ 317 h 318"/>
                <a:gd name="T2" fmla="*/ 258 w 259"/>
                <a:gd name="T3" fmla="*/ 0 h 318"/>
                <a:gd name="T4" fmla="*/ 0 w 259"/>
                <a:gd name="T5" fmla="*/ 0 h 31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59" h="318">
                  <a:moveTo>
                    <a:pt x="258" y="317"/>
                  </a:moveTo>
                  <a:lnTo>
                    <a:pt x="258" y="0"/>
                  </a:lnTo>
                  <a:lnTo>
                    <a:pt x="0" y="0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543" name="Freeform 22"/>
            <p:cNvSpPr>
              <a:spLocks/>
            </p:cNvSpPr>
            <p:nvPr/>
          </p:nvSpPr>
          <p:spPr bwMode="auto">
            <a:xfrm>
              <a:off x="4101" y="2395"/>
              <a:ext cx="102" cy="103"/>
            </a:xfrm>
            <a:custGeom>
              <a:avLst/>
              <a:gdLst>
                <a:gd name="T0" fmla="*/ 0 w 102"/>
                <a:gd name="T1" fmla="*/ 0 h 103"/>
                <a:gd name="T2" fmla="*/ 49 w 102"/>
                <a:gd name="T3" fmla="*/ 102 h 103"/>
                <a:gd name="T4" fmla="*/ 101 w 102"/>
                <a:gd name="T5" fmla="*/ 0 h 103"/>
                <a:gd name="T6" fmla="*/ 0 w 102"/>
                <a:gd name="T7" fmla="*/ 0 h 10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2" h="103">
                  <a:moveTo>
                    <a:pt x="0" y="0"/>
                  </a:moveTo>
                  <a:lnTo>
                    <a:pt x="49" y="102"/>
                  </a:lnTo>
                  <a:lnTo>
                    <a:pt x="101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20493" name="Freeform 23"/>
          <p:cNvSpPr>
            <a:spLocks/>
          </p:cNvSpPr>
          <p:nvPr/>
        </p:nvSpPr>
        <p:spPr bwMode="auto">
          <a:xfrm>
            <a:off x="2198688" y="3392488"/>
            <a:ext cx="4970462" cy="2432050"/>
          </a:xfrm>
          <a:custGeom>
            <a:avLst/>
            <a:gdLst>
              <a:gd name="T0" fmla="*/ 0 w 3131"/>
              <a:gd name="T1" fmla="*/ 0 h 1532"/>
              <a:gd name="T2" fmla="*/ 0 w 3131"/>
              <a:gd name="T3" fmla="*/ 2147483647 h 1532"/>
              <a:gd name="T4" fmla="*/ 2147483647 w 3131"/>
              <a:gd name="T5" fmla="*/ 2147483647 h 153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131" h="1532">
                <a:moveTo>
                  <a:pt x="0" y="0"/>
                </a:moveTo>
                <a:lnTo>
                  <a:pt x="0" y="1531"/>
                </a:lnTo>
                <a:lnTo>
                  <a:pt x="3130" y="1531"/>
                </a:lnTo>
              </a:path>
            </a:pathLst>
          </a:custGeom>
          <a:noFill/>
          <a:ln w="76200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494" name="Line 24"/>
          <p:cNvSpPr>
            <a:spLocks noChangeShapeType="1"/>
          </p:cNvSpPr>
          <p:nvPr/>
        </p:nvSpPr>
        <p:spPr bwMode="auto">
          <a:xfrm>
            <a:off x="2136775" y="3392488"/>
            <a:ext cx="619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495" name="Line 25"/>
          <p:cNvSpPr>
            <a:spLocks noChangeShapeType="1"/>
          </p:cNvSpPr>
          <p:nvPr/>
        </p:nvSpPr>
        <p:spPr bwMode="auto">
          <a:xfrm>
            <a:off x="2136775" y="3635375"/>
            <a:ext cx="619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496" name="Line 26"/>
          <p:cNvSpPr>
            <a:spLocks noChangeShapeType="1"/>
          </p:cNvSpPr>
          <p:nvPr/>
        </p:nvSpPr>
        <p:spPr bwMode="auto">
          <a:xfrm>
            <a:off x="2136775" y="3879850"/>
            <a:ext cx="619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497" name="Line 27"/>
          <p:cNvSpPr>
            <a:spLocks noChangeShapeType="1"/>
          </p:cNvSpPr>
          <p:nvPr/>
        </p:nvSpPr>
        <p:spPr bwMode="auto">
          <a:xfrm>
            <a:off x="2136775" y="4122738"/>
            <a:ext cx="619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498" name="Line 28"/>
          <p:cNvSpPr>
            <a:spLocks noChangeShapeType="1"/>
          </p:cNvSpPr>
          <p:nvPr/>
        </p:nvSpPr>
        <p:spPr bwMode="auto">
          <a:xfrm>
            <a:off x="2136775" y="4367213"/>
            <a:ext cx="619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499" name="Line 29"/>
          <p:cNvSpPr>
            <a:spLocks noChangeShapeType="1"/>
          </p:cNvSpPr>
          <p:nvPr/>
        </p:nvSpPr>
        <p:spPr bwMode="auto">
          <a:xfrm>
            <a:off x="2136775" y="4610100"/>
            <a:ext cx="619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00" name="Line 30"/>
          <p:cNvSpPr>
            <a:spLocks noChangeShapeType="1"/>
          </p:cNvSpPr>
          <p:nvPr/>
        </p:nvSpPr>
        <p:spPr bwMode="auto">
          <a:xfrm>
            <a:off x="2136775" y="4854575"/>
            <a:ext cx="619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01" name="Line 31"/>
          <p:cNvSpPr>
            <a:spLocks noChangeShapeType="1"/>
          </p:cNvSpPr>
          <p:nvPr/>
        </p:nvSpPr>
        <p:spPr bwMode="auto">
          <a:xfrm>
            <a:off x="2136775" y="5092700"/>
            <a:ext cx="619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02" name="Line 32"/>
          <p:cNvSpPr>
            <a:spLocks noChangeShapeType="1"/>
          </p:cNvSpPr>
          <p:nvPr/>
        </p:nvSpPr>
        <p:spPr bwMode="auto">
          <a:xfrm>
            <a:off x="2136775" y="5335588"/>
            <a:ext cx="619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03" name="Line 33"/>
          <p:cNvSpPr>
            <a:spLocks noChangeShapeType="1"/>
          </p:cNvSpPr>
          <p:nvPr/>
        </p:nvSpPr>
        <p:spPr bwMode="auto">
          <a:xfrm>
            <a:off x="2136775" y="5580063"/>
            <a:ext cx="619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04" name="Line 34"/>
          <p:cNvSpPr>
            <a:spLocks noChangeShapeType="1"/>
          </p:cNvSpPr>
          <p:nvPr/>
        </p:nvSpPr>
        <p:spPr bwMode="auto">
          <a:xfrm>
            <a:off x="7167563" y="5822950"/>
            <a:ext cx="0" cy="3175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05" name="Line 35"/>
          <p:cNvSpPr>
            <a:spLocks noChangeShapeType="1"/>
          </p:cNvSpPr>
          <p:nvPr/>
        </p:nvSpPr>
        <p:spPr bwMode="auto">
          <a:xfrm>
            <a:off x="6670675" y="5822950"/>
            <a:ext cx="0" cy="3175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06" name="Line 36"/>
          <p:cNvSpPr>
            <a:spLocks noChangeShapeType="1"/>
          </p:cNvSpPr>
          <p:nvPr/>
        </p:nvSpPr>
        <p:spPr bwMode="auto">
          <a:xfrm>
            <a:off x="6173788" y="5822950"/>
            <a:ext cx="0" cy="3175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07" name="Line 37"/>
          <p:cNvSpPr>
            <a:spLocks noChangeShapeType="1"/>
          </p:cNvSpPr>
          <p:nvPr/>
        </p:nvSpPr>
        <p:spPr bwMode="auto">
          <a:xfrm>
            <a:off x="5681663" y="5822950"/>
            <a:ext cx="0" cy="3175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08" name="Line 38"/>
          <p:cNvSpPr>
            <a:spLocks noChangeShapeType="1"/>
          </p:cNvSpPr>
          <p:nvPr/>
        </p:nvSpPr>
        <p:spPr bwMode="auto">
          <a:xfrm>
            <a:off x="5183188" y="5822950"/>
            <a:ext cx="0" cy="3175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09" name="Line 39"/>
          <p:cNvSpPr>
            <a:spLocks noChangeShapeType="1"/>
          </p:cNvSpPr>
          <p:nvPr/>
        </p:nvSpPr>
        <p:spPr bwMode="auto">
          <a:xfrm>
            <a:off x="4686300" y="5822950"/>
            <a:ext cx="0" cy="3175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10" name="Line 40"/>
          <p:cNvSpPr>
            <a:spLocks noChangeShapeType="1"/>
          </p:cNvSpPr>
          <p:nvPr/>
        </p:nvSpPr>
        <p:spPr bwMode="auto">
          <a:xfrm>
            <a:off x="4189413" y="5822950"/>
            <a:ext cx="0" cy="3175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11" name="Line 41"/>
          <p:cNvSpPr>
            <a:spLocks noChangeShapeType="1"/>
          </p:cNvSpPr>
          <p:nvPr/>
        </p:nvSpPr>
        <p:spPr bwMode="auto">
          <a:xfrm>
            <a:off x="3690938" y="5822950"/>
            <a:ext cx="0" cy="3175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12" name="Line 42"/>
          <p:cNvSpPr>
            <a:spLocks noChangeShapeType="1"/>
          </p:cNvSpPr>
          <p:nvPr/>
        </p:nvSpPr>
        <p:spPr bwMode="auto">
          <a:xfrm>
            <a:off x="3194050" y="5822950"/>
            <a:ext cx="0" cy="3175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13" name="Line 43"/>
          <p:cNvSpPr>
            <a:spLocks noChangeShapeType="1"/>
          </p:cNvSpPr>
          <p:nvPr/>
        </p:nvSpPr>
        <p:spPr bwMode="auto">
          <a:xfrm>
            <a:off x="2697163" y="5822950"/>
            <a:ext cx="0" cy="3175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14" name="Rectangle 44"/>
          <p:cNvSpPr>
            <a:spLocks noChangeArrowheads="1"/>
          </p:cNvSpPr>
          <p:nvPr/>
        </p:nvSpPr>
        <p:spPr bwMode="auto">
          <a:xfrm>
            <a:off x="4594225" y="6051550"/>
            <a:ext cx="184150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0515" name="Freeform 45"/>
          <p:cNvSpPr>
            <a:spLocks/>
          </p:cNvSpPr>
          <p:nvPr/>
        </p:nvSpPr>
        <p:spPr bwMode="auto">
          <a:xfrm>
            <a:off x="5986463" y="4076700"/>
            <a:ext cx="381000" cy="381000"/>
          </a:xfrm>
          <a:custGeom>
            <a:avLst/>
            <a:gdLst>
              <a:gd name="T0" fmla="*/ 0 w 240"/>
              <a:gd name="T1" fmla="*/ 297378438 h 240"/>
              <a:gd name="T2" fmla="*/ 17641888 w 240"/>
              <a:gd name="T3" fmla="*/ 201612500 h 240"/>
              <a:gd name="T4" fmla="*/ 55443438 w 240"/>
              <a:gd name="T5" fmla="*/ 120967500 h 240"/>
              <a:gd name="T6" fmla="*/ 128528763 w 240"/>
              <a:gd name="T7" fmla="*/ 55443438 h 240"/>
              <a:gd name="T8" fmla="*/ 209173763 w 240"/>
              <a:gd name="T9" fmla="*/ 7561263 h 240"/>
              <a:gd name="T10" fmla="*/ 304939700 w 240"/>
              <a:gd name="T11" fmla="*/ 0 h 240"/>
              <a:gd name="T12" fmla="*/ 393144375 w 240"/>
              <a:gd name="T13" fmla="*/ 7561263 h 240"/>
              <a:gd name="T14" fmla="*/ 481350638 w 240"/>
              <a:gd name="T15" fmla="*/ 55443438 h 240"/>
              <a:gd name="T16" fmla="*/ 546874700 w 240"/>
              <a:gd name="T17" fmla="*/ 120967500 h 240"/>
              <a:gd name="T18" fmla="*/ 584676250 w 240"/>
              <a:gd name="T19" fmla="*/ 201612500 h 240"/>
              <a:gd name="T20" fmla="*/ 602318138 w 240"/>
              <a:gd name="T21" fmla="*/ 297378438 h 240"/>
              <a:gd name="T22" fmla="*/ 584676250 w 240"/>
              <a:gd name="T23" fmla="*/ 393144375 h 240"/>
              <a:gd name="T24" fmla="*/ 546874700 w 240"/>
              <a:gd name="T25" fmla="*/ 473789375 h 240"/>
              <a:gd name="T26" fmla="*/ 481350638 w 240"/>
              <a:gd name="T27" fmla="*/ 539313438 h 240"/>
              <a:gd name="T28" fmla="*/ 393144375 w 240"/>
              <a:gd name="T29" fmla="*/ 584676250 h 240"/>
              <a:gd name="T30" fmla="*/ 304939700 w 240"/>
              <a:gd name="T31" fmla="*/ 602318138 h 240"/>
              <a:gd name="T32" fmla="*/ 209173763 w 240"/>
              <a:gd name="T33" fmla="*/ 584676250 h 240"/>
              <a:gd name="T34" fmla="*/ 128528763 w 240"/>
              <a:gd name="T35" fmla="*/ 539313438 h 240"/>
              <a:gd name="T36" fmla="*/ 55443438 w 240"/>
              <a:gd name="T37" fmla="*/ 473789375 h 240"/>
              <a:gd name="T38" fmla="*/ 17641888 w 240"/>
              <a:gd name="T39" fmla="*/ 393144375 h 240"/>
              <a:gd name="T40" fmla="*/ 0 w 240"/>
              <a:gd name="T41" fmla="*/ 297378438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18"/>
                </a:moveTo>
                <a:lnTo>
                  <a:pt x="7" y="80"/>
                </a:lnTo>
                <a:lnTo>
                  <a:pt x="22" y="48"/>
                </a:lnTo>
                <a:lnTo>
                  <a:pt x="51" y="22"/>
                </a:lnTo>
                <a:lnTo>
                  <a:pt x="83" y="3"/>
                </a:lnTo>
                <a:lnTo>
                  <a:pt x="121" y="0"/>
                </a:lnTo>
                <a:lnTo>
                  <a:pt x="156" y="3"/>
                </a:lnTo>
                <a:lnTo>
                  <a:pt x="191" y="22"/>
                </a:lnTo>
                <a:lnTo>
                  <a:pt x="217" y="48"/>
                </a:lnTo>
                <a:lnTo>
                  <a:pt x="232" y="80"/>
                </a:lnTo>
                <a:lnTo>
                  <a:pt x="239" y="118"/>
                </a:lnTo>
                <a:lnTo>
                  <a:pt x="232" y="156"/>
                </a:lnTo>
                <a:lnTo>
                  <a:pt x="217" y="188"/>
                </a:lnTo>
                <a:lnTo>
                  <a:pt x="191" y="214"/>
                </a:lnTo>
                <a:lnTo>
                  <a:pt x="156" y="232"/>
                </a:lnTo>
                <a:lnTo>
                  <a:pt x="121" y="239"/>
                </a:lnTo>
                <a:lnTo>
                  <a:pt x="83" y="232"/>
                </a:lnTo>
                <a:lnTo>
                  <a:pt x="51" y="214"/>
                </a:lnTo>
                <a:lnTo>
                  <a:pt x="22" y="188"/>
                </a:lnTo>
                <a:lnTo>
                  <a:pt x="7" y="156"/>
                </a:lnTo>
                <a:lnTo>
                  <a:pt x="0" y="118"/>
                </a:lnTo>
              </a:path>
            </a:pathLst>
          </a:custGeom>
          <a:solidFill>
            <a:schemeClr val="accent2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16" name="Freeform 46"/>
          <p:cNvSpPr>
            <a:spLocks/>
          </p:cNvSpPr>
          <p:nvPr/>
        </p:nvSpPr>
        <p:spPr bwMode="auto">
          <a:xfrm>
            <a:off x="2779713" y="5143500"/>
            <a:ext cx="381000" cy="381000"/>
          </a:xfrm>
          <a:custGeom>
            <a:avLst/>
            <a:gdLst>
              <a:gd name="T0" fmla="*/ 0 w 240"/>
              <a:gd name="T1" fmla="*/ 297378438 h 240"/>
              <a:gd name="T2" fmla="*/ 15120938 w 240"/>
              <a:gd name="T3" fmla="*/ 209173763 h 240"/>
              <a:gd name="T4" fmla="*/ 63004700 w 240"/>
              <a:gd name="T5" fmla="*/ 120967500 h 240"/>
              <a:gd name="T6" fmla="*/ 128528763 w 240"/>
              <a:gd name="T7" fmla="*/ 55443438 h 240"/>
              <a:gd name="T8" fmla="*/ 209173763 w 240"/>
              <a:gd name="T9" fmla="*/ 17641888 h 240"/>
              <a:gd name="T10" fmla="*/ 304939700 w 240"/>
              <a:gd name="T11" fmla="*/ 0 h 240"/>
              <a:gd name="T12" fmla="*/ 400705638 w 240"/>
              <a:gd name="T13" fmla="*/ 17641888 h 240"/>
              <a:gd name="T14" fmla="*/ 481350638 w 240"/>
              <a:gd name="T15" fmla="*/ 55443438 h 240"/>
              <a:gd name="T16" fmla="*/ 546874700 w 240"/>
              <a:gd name="T17" fmla="*/ 120967500 h 240"/>
              <a:gd name="T18" fmla="*/ 592237513 w 240"/>
              <a:gd name="T19" fmla="*/ 209173763 h 240"/>
              <a:gd name="T20" fmla="*/ 602318138 w 240"/>
              <a:gd name="T21" fmla="*/ 297378438 h 240"/>
              <a:gd name="T22" fmla="*/ 592237513 w 240"/>
              <a:gd name="T23" fmla="*/ 393144375 h 240"/>
              <a:gd name="T24" fmla="*/ 546874700 w 240"/>
              <a:gd name="T25" fmla="*/ 473789375 h 240"/>
              <a:gd name="T26" fmla="*/ 481350638 w 240"/>
              <a:gd name="T27" fmla="*/ 546874700 h 240"/>
              <a:gd name="T28" fmla="*/ 400705638 w 240"/>
              <a:gd name="T29" fmla="*/ 587197200 h 240"/>
              <a:gd name="T30" fmla="*/ 304939700 w 240"/>
              <a:gd name="T31" fmla="*/ 602318138 h 240"/>
              <a:gd name="T32" fmla="*/ 209173763 w 240"/>
              <a:gd name="T33" fmla="*/ 587197200 h 240"/>
              <a:gd name="T34" fmla="*/ 128528763 w 240"/>
              <a:gd name="T35" fmla="*/ 546874700 h 240"/>
              <a:gd name="T36" fmla="*/ 63004700 w 240"/>
              <a:gd name="T37" fmla="*/ 473789375 h 240"/>
              <a:gd name="T38" fmla="*/ 15120938 w 240"/>
              <a:gd name="T39" fmla="*/ 393144375 h 240"/>
              <a:gd name="T40" fmla="*/ 0 w 240"/>
              <a:gd name="T41" fmla="*/ 297378438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18"/>
                </a:moveTo>
                <a:lnTo>
                  <a:pt x="6" y="83"/>
                </a:lnTo>
                <a:lnTo>
                  <a:pt x="25" y="48"/>
                </a:lnTo>
                <a:lnTo>
                  <a:pt x="51" y="22"/>
                </a:lnTo>
                <a:lnTo>
                  <a:pt x="83" y="7"/>
                </a:lnTo>
                <a:lnTo>
                  <a:pt x="121" y="0"/>
                </a:lnTo>
                <a:lnTo>
                  <a:pt x="159" y="7"/>
                </a:lnTo>
                <a:lnTo>
                  <a:pt x="191" y="22"/>
                </a:lnTo>
                <a:lnTo>
                  <a:pt x="217" y="48"/>
                </a:lnTo>
                <a:lnTo>
                  <a:pt x="235" y="83"/>
                </a:lnTo>
                <a:lnTo>
                  <a:pt x="239" y="118"/>
                </a:lnTo>
                <a:lnTo>
                  <a:pt x="235" y="156"/>
                </a:lnTo>
                <a:lnTo>
                  <a:pt x="217" y="188"/>
                </a:lnTo>
                <a:lnTo>
                  <a:pt x="191" y="217"/>
                </a:lnTo>
                <a:lnTo>
                  <a:pt x="159" y="233"/>
                </a:lnTo>
                <a:lnTo>
                  <a:pt x="121" y="239"/>
                </a:lnTo>
                <a:lnTo>
                  <a:pt x="83" y="233"/>
                </a:lnTo>
                <a:lnTo>
                  <a:pt x="51" y="217"/>
                </a:lnTo>
                <a:lnTo>
                  <a:pt x="25" y="188"/>
                </a:lnTo>
                <a:lnTo>
                  <a:pt x="6" y="156"/>
                </a:lnTo>
                <a:lnTo>
                  <a:pt x="0" y="118"/>
                </a:lnTo>
              </a:path>
            </a:pathLst>
          </a:custGeom>
          <a:solidFill>
            <a:schemeClr val="tx2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33167" name="Rectangle 47"/>
          <p:cNvSpPr>
            <a:spLocks noChangeArrowheads="1"/>
          </p:cNvSpPr>
          <p:nvPr/>
        </p:nvSpPr>
        <p:spPr bwMode="auto">
          <a:xfrm>
            <a:off x="2243138" y="5886450"/>
            <a:ext cx="151765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Groupe 1</a:t>
            </a:r>
          </a:p>
        </p:txBody>
      </p:sp>
      <p:sp>
        <p:nvSpPr>
          <p:cNvPr id="133168" name="Rectangle 48"/>
          <p:cNvSpPr>
            <a:spLocks noChangeArrowheads="1"/>
          </p:cNvSpPr>
          <p:nvPr/>
        </p:nvSpPr>
        <p:spPr bwMode="auto">
          <a:xfrm>
            <a:off x="3895725" y="5886450"/>
            <a:ext cx="151765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Groupe 2</a:t>
            </a:r>
          </a:p>
        </p:txBody>
      </p:sp>
      <p:sp>
        <p:nvSpPr>
          <p:cNvPr id="133169" name="Rectangle 49"/>
          <p:cNvSpPr>
            <a:spLocks noChangeArrowheads="1"/>
          </p:cNvSpPr>
          <p:nvPr/>
        </p:nvSpPr>
        <p:spPr bwMode="auto">
          <a:xfrm>
            <a:off x="5449888" y="5886450"/>
            <a:ext cx="151765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Groupe 3</a:t>
            </a:r>
          </a:p>
        </p:txBody>
      </p:sp>
      <p:sp>
        <p:nvSpPr>
          <p:cNvPr id="20520" name="Freeform 50"/>
          <p:cNvSpPr>
            <a:spLocks/>
          </p:cNvSpPr>
          <p:nvPr/>
        </p:nvSpPr>
        <p:spPr bwMode="auto">
          <a:xfrm>
            <a:off x="2779713" y="4610100"/>
            <a:ext cx="381000" cy="381000"/>
          </a:xfrm>
          <a:custGeom>
            <a:avLst/>
            <a:gdLst>
              <a:gd name="T0" fmla="*/ 0 w 240"/>
              <a:gd name="T1" fmla="*/ 297378438 h 240"/>
              <a:gd name="T2" fmla="*/ 15120938 w 240"/>
              <a:gd name="T3" fmla="*/ 209173763 h 240"/>
              <a:gd name="T4" fmla="*/ 63004700 w 240"/>
              <a:gd name="T5" fmla="*/ 120967500 h 240"/>
              <a:gd name="T6" fmla="*/ 128528763 w 240"/>
              <a:gd name="T7" fmla="*/ 55443438 h 240"/>
              <a:gd name="T8" fmla="*/ 209173763 w 240"/>
              <a:gd name="T9" fmla="*/ 17641888 h 240"/>
              <a:gd name="T10" fmla="*/ 304939700 w 240"/>
              <a:gd name="T11" fmla="*/ 0 h 240"/>
              <a:gd name="T12" fmla="*/ 400705638 w 240"/>
              <a:gd name="T13" fmla="*/ 17641888 h 240"/>
              <a:gd name="T14" fmla="*/ 481350638 w 240"/>
              <a:gd name="T15" fmla="*/ 55443438 h 240"/>
              <a:gd name="T16" fmla="*/ 546874700 w 240"/>
              <a:gd name="T17" fmla="*/ 120967500 h 240"/>
              <a:gd name="T18" fmla="*/ 592237513 w 240"/>
              <a:gd name="T19" fmla="*/ 209173763 h 240"/>
              <a:gd name="T20" fmla="*/ 602318138 w 240"/>
              <a:gd name="T21" fmla="*/ 297378438 h 240"/>
              <a:gd name="T22" fmla="*/ 592237513 w 240"/>
              <a:gd name="T23" fmla="*/ 393144375 h 240"/>
              <a:gd name="T24" fmla="*/ 546874700 w 240"/>
              <a:gd name="T25" fmla="*/ 473789375 h 240"/>
              <a:gd name="T26" fmla="*/ 481350638 w 240"/>
              <a:gd name="T27" fmla="*/ 546874700 h 240"/>
              <a:gd name="T28" fmla="*/ 400705638 w 240"/>
              <a:gd name="T29" fmla="*/ 584676250 h 240"/>
              <a:gd name="T30" fmla="*/ 304939700 w 240"/>
              <a:gd name="T31" fmla="*/ 602318138 h 240"/>
              <a:gd name="T32" fmla="*/ 209173763 w 240"/>
              <a:gd name="T33" fmla="*/ 584676250 h 240"/>
              <a:gd name="T34" fmla="*/ 128528763 w 240"/>
              <a:gd name="T35" fmla="*/ 546874700 h 240"/>
              <a:gd name="T36" fmla="*/ 63004700 w 240"/>
              <a:gd name="T37" fmla="*/ 473789375 h 240"/>
              <a:gd name="T38" fmla="*/ 15120938 w 240"/>
              <a:gd name="T39" fmla="*/ 393144375 h 240"/>
              <a:gd name="T40" fmla="*/ 0 w 240"/>
              <a:gd name="T41" fmla="*/ 297378438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18"/>
                </a:moveTo>
                <a:lnTo>
                  <a:pt x="6" y="83"/>
                </a:lnTo>
                <a:lnTo>
                  <a:pt x="25" y="48"/>
                </a:lnTo>
                <a:lnTo>
                  <a:pt x="51" y="22"/>
                </a:lnTo>
                <a:lnTo>
                  <a:pt x="83" y="7"/>
                </a:lnTo>
                <a:lnTo>
                  <a:pt x="121" y="0"/>
                </a:lnTo>
                <a:lnTo>
                  <a:pt x="159" y="7"/>
                </a:lnTo>
                <a:lnTo>
                  <a:pt x="191" y="22"/>
                </a:lnTo>
                <a:lnTo>
                  <a:pt x="217" y="48"/>
                </a:lnTo>
                <a:lnTo>
                  <a:pt x="235" y="83"/>
                </a:lnTo>
                <a:lnTo>
                  <a:pt x="239" y="118"/>
                </a:lnTo>
                <a:lnTo>
                  <a:pt x="235" y="156"/>
                </a:lnTo>
                <a:lnTo>
                  <a:pt x="217" y="188"/>
                </a:lnTo>
                <a:lnTo>
                  <a:pt x="191" y="217"/>
                </a:lnTo>
                <a:lnTo>
                  <a:pt x="159" y="232"/>
                </a:lnTo>
                <a:lnTo>
                  <a:pt x="121" y="239"/>
                </a:lnTo>
                <a:lnTo>
                  <a:pt x="83" y="232"/>
                </a:lnTo>
                <a:lnTo>
                  <a:pt x="51" y="217"/>
                </a:lnTo>
                <a:lnTo>
                  <a:pt x="25" y="188"/>
                </a:lnTo>
                <a:lnTo>
                  <a:pt x="6" y="156"/>
                </a:lnTo>
                <a:lnTo>
                  <a:pt x="0" y="118"/>
                </a:lnTo>
              </a:path>
            </a:pathLst>
          </a:custGeom>
          <a:solidFill>
            <a:schemeClr val="tx2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21" name="Freeform 51"/>
          <p:cNvSpPr>
            <a:spLocks/>
          </p:cNvSpPr>
          <p:nvPr/>
        </p:nvSpPr>
        <p:spPr bwMode="auto">
          <a:xfrm>
            <a:off x="2779713" y="4076700"/>
            <a:ext cx="381000" cy="381000"/>
          </a:xfrm>
          <a:custGeom>
            <a:avLst/>
            <a:gdLst>
              <a:gd name="T0" fmla="*/ 0 w 240"/>
              <a:gd name="T1" fmla="*/ 297378438 h 240"/>
              <a:gd name="T2" fmla="*/ 15120938 w 240"/>
              <a:gd name="T3" fmla="*/ 201612500 h 240"/>
              <a:gd name="T4" fmla="*/ 63004700 w 240"/>
              <a:gd name="T5" fmla="*/ 120967500 h 240"/>
              <a:gd name="T6" fmla="*/ 128528763 w 240"/>
              <a:gd name="T7" fmla="*/ 55443438 h 240"/>
              <a:gd name="T8" fmla="*/ 209173763 w 240"/>
              <a:gd name="T9" fmla="*/ 7561263 h 240"/>
              <a:gd name="T10" fmla="*/ 304939700 w 240"/>
              <a:gd name="T11" fmla="*/ 0 h 240"/>
              <a:gd name="T12" fmla="*/ 400705638 w 240"/>
              <a:gd name="T13" fmla="*/ 7561263 h 240"/>
              <a:gd name="T14" fmla="*/ 481350638 w 240"/>
              <a:gd name="T15" fmla="*/ 55443438 h 240"/>
              <a:gd name="T16" fmla="*/ 546874700 w 240"/>
              <a:gd name="T17" fmla="*/ 120967500 h 240"/>
              <a:gd name="T18" fmla="*/ 592237513 w 240"/>
              <a:gd name="T19" fmla="*/ 201612500 h 240"/>
              <a:gd name="T20" fmla="*/ 602318138 w 240"/>
              <a:gd name="T21" fmla="*/ 297378438 h 240"/>
              <a:gd name="T22" fmla="*/ 592237513 w 240"/>
              <a:gd name="T23" fmla="*/ 393144375 h 240"/>
              <a:gd name="T24" fmla="*/ 546874700 w 240"/>
              <a:gd name="T25" fmla="*/ 473789375 h 240"/>
              <a:gd name="T26" fmla="*/ 481350638 w 240"/>
              <a:gd name="T27" fmla="*/ 539313438 h 240"/>
              <a:gd name="T28" fmla="*/ 400705638 w 240"/>
              <a:gd name="T29" fmla="*/ 584676250 h 240"/>
              <a:gd name="T30" fmla="*/ 304939700 w 240"/>
              <a:gd name="T31" fmla="*/ 602318138 h 240"/>
              <a:gd name="T32" fmla="*/ 209173763 w 240"/>
              <a:gd name="T33" fmla="*/ 584676250 h 240"/>
              <a:gd name="T34" fmla="*/ 128528763 w 240"/>
              <a:gd name="T35" fmla="*/ 539313438 h 240"/>
              <a:gd name="T36" fmla="*/ 63004700 w 240"/>
              <a:gd name="T37" fmla="*/ 473789375 h 240"/>
              <a:gd name="T38" fmla="*/ 15120938 w 240"/>
              <a:gd name="T39" fmla="*/ 393144375 h 240"/>
              <a:gd name="T40" fmla="*/ 0 w 240"/>
              <a:gd name="T41" fmla="*/ 297378438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18"/>
                </a:moveTo>
                <a:lnTo>
                  <a:pt x="6" y="80"/>
                </a:lnTo>
                <a:lnTo>
                  <a:pt x="25" y="48"/>
                </a:lnTo>
                <a:lnTo>
                  <a:pt x="51" y="22"/>
                </a:lnTo>
                <a:lnTo>
                  <a:pt x="83" y="3"/>
                </a:lnTo>
                <a:lnTo>
                  <a:pt x="121" y="0"/>
                </a:lnTo>
                <a:lnTo>
                  <a:pt x="159" y="3"/>
                </a:lnTo>
                <a:lnTo>
                  <a:pt x="191" y="22"/>
                </a:lnTo>
                <a:lnTo>
                  <a:pt x="217" y="48"/>
                </a:lnTo>
                <a:lnTo>
                  <a:pt x="235" y="80"/>
                </a:lnTo>
                <a:lnTo>
                  <a:pt x="239" y="118"/>
                </a:lnTo>
                <a:lnTo>
                  <a:pt x="235" y="156"/>
                </a:lnTo>
                <a:lnTo>
                  <a:pt x="217" y="188"/>
                </a:lnTo>
                <a:lnTo>
                  <a:pt x="191" y="214"/>
                </a:lnTo>
                <a:lnTo>
                  <a:pt x="159" y="232"/>
                </a:lnTo>
                <a:lnTo>
                  <a:pt x="121" y="239"/>
                </a:lnTo>
                <a:lnTo>
                  <a:pt x="83" y="232"/>
                </a:lnTo>
                <a:lnTo>
                  <a:pt x="51" y="214"/>
                </a:lnTo>
                <a:lnTo>
                  <a:pt x="25" y="188"/>
                </a:lnTo>
                <a:lnTo>
                  <a:pt x="6" y="156"/>
                </a:lnTo>
                <a:lnTo>
                  <a:pt x="0" y="118"/>
                </a:lnTo>
              </a:path>
            </a:pathLst>
          </a:custGeom>
          <a:solidFill>
            <a:schemeClr val="tx2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22" name="Freeform 52"/>
          <p:cNvSpPr>
            <a:spLocks/>
          </p:cNvSpPr>
          <p:nvPr/>
        </p:nvSpPr>
        <p:spPr bwMode="auto">
          <a:xfrm>
            <a:off x="4432300" y="3101975"/>
            <a:ext cx="381000" cy="381000"/>
          </a:xfrm>
          <a:custGeom>
            <a:avLst/>
            <a:gdLst>
              <a:gd name="T0" fmla="*/ 0 w 240"/>
              <a:gd name="T1" fmla="*/ 304939700 h 240"/>
              <a:gd name="T2" fmla="*/ 17641888 w 240"/>
              <a:gd name="T3" fmla="*/ 209173763 h 240"/>
              <a:gd name="T4" fmla="*/ 55443438 w 240"/>
              <a:gd name="T5" fmla="*/ 131048125 h 240"/>
              <a:gd name="T6" fmla="*/ 128528763 w 240"/>
              <a:gd name="T7" fmla="*/ 55443438 h 240"/>
              <a:gd name="T8" fmla="*/ 209173763 w 240"/>
              <a:gd name="T9" fmla="*/ 17641888 h 240"/>
              <a:gd name="T10" fmla="*/ 304939700 w 240"/>
              <a:gd name="T11" fmla="*/ 0 h 240"/>
              <a:gd name="T12" fmla="*/ 393144375 w 240"/>
              <a:gd name="T13" fmla="*/ 17641888 h 240"/>
              <a:gd name="T14" fmla="*/ 481350638 w 240"/>
              <a:gd name="T15" fmla="*/ 55443438 h 240"/>
              <a:gd name="T16" fmla="*/ 546874700 w 240"/>
              <a:gd name="T17" fmla="*/ 131048125 h 240"/>
              <a:gd name="T18" fmla="*/ 584676250 w 240"/>
              <a:gd name="T19" fmla="*/ 209173763 h 240"/>
              <a:gd name="T20" fmla="*/ 602318138 w 240"/>
              <a:gd name="T21" fmla="*/ 304939700 h 240"/>
              <a:gd name="T22" fmla="*/ 584676250 w 240"/>
              <a:gd name="T23" fmla="*/ 393144375 h 240"/>
              <a:gd name="T24" fmla="*/ 546874700 w 240"/>
              <a:gd name="T25" fmla="*/ 481350638 h 240"/>
              <a:gd name="T26" fmla="*/ 481350638 w 240"/>
              <a:gd name="T27" fmla="*/ 546874700 h 240"/>
              <a:gd name="T28" fmla="*/ 393144375 w 240"/>
              <a:gd name="T29" fmla="*/ 587197200 h 240"/>
              <a:gd name="T30" fmla="*/ 304939700 w 240"/>
              <a:gd name="T31" fmla="*/ 602318138 h 240"/>
              <a:gd name="T32" fmla="*/ 209173763 w 240"/>
              <a:gd name="T33" fmla="*/ 587197200 h 240"/>
              <a:gd name="T34" fmla="*/ 128528763 w 240"/>
              <a:gd name="T35" fmla="*/ 546874700 h 240"/>
              <a:gd name="T36" fmla="*/ 55443438 w 240"/>
              <a:gd name="T37" fmla="*/ 481350638 h 240"/>
              <a:gd name="T38" fmla="*/ 17641888 w 240"/>
              <a:gd name="T39" fmla="*/ 393144375 h 240"/>
              <a:gd name="T40" fmla="*/ 0 w 240"/>
              <a:gd name="T41" fmla="*/ 304939700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21"/>
                </a:moveTo>
                <a:lnTo>
                  <a:pt x="7" y="83"/>
                </a:lnTo>
                <a:lnTo>
                  <a:pt x="22" y="52"/>
                </a:lnTo>
                <a:lnTo>
                  <a:pt x="51" y="22"/>
                </a:lnTo>
                <a:lnTo>
                  <a:pt x="83" y="7"/>
                </a:lnTo>
                <a:lnTo>
                  <a:pt x="121" y="0"/>
                </a:lnTo>
                <a:lnTo>
                  <a:pt x="156" y="7"/>
                </a:lnTo>
                <a:lnTo>
                  <a:pt x="191" y="22"/>
                </a:lnTo>
                <a:lnTo>
                  <a:pt x="217" y="52"/>
                </a:lnTo>
                <a:lnTo>
                  <a:pt x="232" y="83"/>
                </a:lnTo>
                <a:lnTo>
                  <a:pt x="239" y="121"/>
                </a:lnTo>
                <a:lnTo>
                  <a:pt x="232" y="156"/>
                </a:lnTo>
                <a:lnTo>
                  <a:pt x="217" y="191"/>
                </a:lnTo>
                <a:lnTo>
                  <a:pt x="191" y="217"/>
                </a:lnTo>
                <a:lnTo>
                  <a:pt x="156" y="233"/>
                </a:lnTo>
                <a:lnTo>
                  <a:pt x="121" y="239"/>
                </a:lnTo>
                <a:lnTo>
                  <a:pt x="83" y="233"/>
                </a:lnTo>
                <a:lnTo>
                  <a:pt x="51" y="217"/>
                </a:lnTo>
                <a:lnTo>
                  <a:pt x="22" y="191"/>
                </a:lnTo>
                <a:lnTo>
                  <a:pt x="7" y="156"/>
                </a:lnTo>
                <a:lnTo>
                  <a:pt x="0" y="121"/>
                </a:lnTo>
              </a:path>
            </a:pathLst>
          </a:custGeom>
          <a:solidFill>
            <a:schemeClr val="accent1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23" name="Freeform 53"/>
          <p:cNvSpPr>
            <a:spLocks/>
          </p:cNvSpPr>
          <p:nvPr/>
        </p:nvSpPr>
        <p:spPr bwMode="auto">
          <a:xfrm>
            <a:off x="4432300" y="3536950"/>
            <a:ext cx="381000" cy="381000"/>
          </a:xfrm>
          <a:custGeom>
            <a:avLst/>
            <a:gdLst>
              <a:gd name="T0" fmla="*/ 0 w 240"/>
              <a:gd name="T1" fmla="*/ 297378438 h 240"/>
              <a:gd name="T2" fmla="*/ 17641888 w 240"/>
              <a:gd name="T3" fmla="*/ 209173763 h 240"/>
              <a:gd name="T4" fmla="*/ 55443438 w 240"/>
              <a:gd name="T5" fmla="*/ 120967500 h 240"/>
              <a:gd name="T6" fmla="*/ 128528763 w 240"/>
              <a:gd name="T7" fmla="*/ 55443438 h 240"/>
              <a:gd name="T8" fmla="*/ 209173763 w 240"/>
              <a:gd name="T9" fmla="*/ 10080625 h 240"/>
              <a:gd name="T10" fmla="*/ 304939700 w 240"/>
              <a:gd name="T11" fmla="*/ 0 h 240"/>
              <a:gd name="T12" fmla="*/ 393144375 w 240"/>
              <a:gd name="T13" fmla="*/ 10080625 h 240"/>
              <a:gd name="T14" fmla="*/ 481350638 w 240"/>
              <a:gd name="T15" fmla="*/ 55443438 h 240"/>
              <a:gd name="T16" fmla="*/ 546874700 w 240"/>
              <a:gd name="T17" fmla="*/ 120967500 h 240"/>
              <a:gd name="T18" fmla="*/ 584676250 w 240"/>
              <a:gd name="T19" fmla="*/ 209173763 h 240"/>
              <a:gd name="T20" fmla="*/ 602318138 w 240"/>
              <a:gd name="T21" fmla="*/ 297378438 h 240"/>
              <a:gd name="T22" fmla="*/ 584676250 w 240"/>
              <a:gd name="T23" fmla="*/ 393144375 h 240"/>
              <a:gd name="T24" fmla="*/ 546874700 w 240"/>
              <a:gd name="T25" fmla="*/ 473789375 h 240"/>
              <a:gd name="T26" fmla="*/ 481350638 w 240"/>
              <a:gd name="T27" fmla="*/ 539313438 h 240"/>
              <a:gd name="T28" fmla="*/ 393144375 w 240"/>
              <a:gd name="T29" fmla="*/ 587197200 h 240"/>
              <a:gd name="T30" fmla="*/ 304939700 w 240"/>
              <a:gd name="T31" fmla="*/ 602318138 h 240"/>
              <a:gd name="T32" fmla="*/ 209173763 w 240"/>
              <a:gd name="T33" fmla="*/ 587197200 h 240"/>
              <a:gd name="T34" fmla="*/ 128528763 w 240"/>
              <a:gd name="T35" fmla="*/ 539313438 h 240"/>
              <a:gd name="T36" fmla="*/ 55443438 w 240"/>
              <a:gd name="T37" fmla="*/ 473789375 h 240"/>
              <a:gd name="T38" fmla="*/ 17641888 w 240"/>
              <a:gd name="T39" fmla="*/ 393144375 h 240"/>
              <a:gd name="T40" fmla="*/ 0 w 240"/>
              <a:gd name="T41" fmla="*/ 297378438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18"/>
                </a:moveTo>
                <a:lnTo>
                  <a:pt x="7" y="83"/>
                </a:lnTo>
                <a:lnTo>
                  <a:pt x="22" y="48"/>
                </a:lnTo>
                <a:lnTo>
                  <a:pt x="51" y="22"/>
                </a:lnTo>
                <a:lnTo>
                  <a:pt x="83" y="4"/>
                </a:lnTo>
                <a:lnTo>
                  <a:pt x="121" y="0"/>
                </a:lnTo>
                <a:lnTo>
                  <a:pt x="156" y="4"/>
                </a:lnTo>
                <a:lnTo>
                  <a:pt x="191" y="22"/>
                </a:lnTo>
                <a:lnTo>
                  <a:pt x="217" y="48"/>
                </a:lnTo>
                <a:lnTo>
                  <a:pt x="232" y="83"/>
                </a:lnTo>
                <a:lnTo>
                  <a:pt x="239" y="118"/>
                </a:lnTo>
                <a:lnTo>
                  <a:pt x="232" y="156"/>
                </a:lnTo>
                <a:lnTo>
                  <a:pt x="217" y="188"/>
                </a:lnTo>
                <a:lnTo>
                  <a:pt x="191" y="214"/>
                </a:lnTo>
                <a:lnTo>
                  <a:pt x="156" y="233"/>
                </a:lnTo>
                <a:lnTo>
                  <a:pt x="121" y="239"/>
                </a:lnTo>
                <a:lnTo>
                  <a:pt x="83" y="233"/>
                </a:lnTo>
                <a:lnTo>
                  <a:pt x="51" y="214"/>
                </a:lnTo>
                <a:lnTo>
                  <a:pt x="22" y="188"/>
                </a:lnTo>
                <a:lnTo>
                  <a:pt x="7" y="156"/>
                </a:lnTo>
                <a:lnTo>
                  <a:pt x="0" y="118"/>
                </a:lnTo>
              </a:path>
            </a:pathLst>
          </a:custGeom>
          <a:solidFill>
            <a:schemeClr val="accent1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24" name="Freeform 54"/>
          <p:cNvSpPr>
            <a:spLocks/>
          </p:cNvSpPr>
          <p:nvPr/>
        </p:nvSpPr>
        <p:spPr bwMode="auto">
          <a:xfrm>
            <a:off x="4432300" y="5319713"/>
            <a:ext cx="381000" cy="381000"/>
          </a:xfrm>
          <a:custGeom>
            <a:avLst/>
            <a:gdLst>
              <a:gd name="T0" fmla="*/ 0 w 240"/>
              <a:gd name="T1" fmla="*/ 304939700 h 240"/>
              <a:gd name="T2" fmla="*/ 17641888 w 240"/>
              <a:gd name="T3" fmla="*/ 209173763 h 240"/>
              <a:gd name="T4" fmla="*/ 55443438 w 240"/>
              <a:gd name="T5" fmla="*/ 131048125 h 240"/>
              <a:gd name="T6" fmla="*/ 128528763 w 240"/>
              <a:gd name="T7" fmla="*/ 55443438 h 240"/>
              <a:gd name="T8" fmla="*/ 209173763 w 240"/>
              <a:gd name="T9" fmla="*/ 17641888 h 240"/>
              <a:gd name="T10" fmla="*/ 304939700 w 240"/>
              <a:gd name="T11" fmla="*/ 0 h 240"/>
              <a:gd name="T12" fmla="*/ 393144375 w 240"/>
              <a:gd name="T13" fmla="*/ 17641888 h 240"/>
              <a:gd name="T14" fmla="*/ 481350638 w 240"/>
              <a:gd name="T15" fmla="*/ 55443438 h 240"/>
              <a:gd name="T16" fmla="*/ 546874700 w 240"/>
              <a:gd name="T17" fmla="*/ 131048125 h 240"/>
              <a:gd name="T18" fmla="*/ 584676250 w 240"/>
              <a:gd name="T19" fmla="*/ 209173763 h 240"/>
              <a:gd name="T20" fmla="*/ 602318138 w 240"/>
              <a:gd name="T21" fmla="*/ 304939700 h 240"/>
              <a:gd name="T22" fmla="*/ 584676250 w 240"/>
              <a:gd name="T23" fmla="*/ 393144375 h 240"/>
              <a:gd name="T24" fmla="*/ 546874700 w 240"/>
              <a:gd name="T25" fmla="*/ 481350638 h 240"/>
              <a:gd name="T26" fmla="*/ 481350638 w 240"/>
              <a:gd name="T27" fmla="*/ 546874700 h 240"/>
              <a:gd name="T28" fmla="*/ 393144375 w 240"/>
              <a:gd name="T29" fmla="*/ 587197200 h 240"/>
              <a:gd name="T30" fmla="*/ 304939700 w 240"/>
              <a:gd name="T31" fmla="*/ 602318138 h 240"/>
              <a:gd name="T32" fmla="*/ 209173763 w 240"/>
              <a:gd name="T33" fmla="*/ 587197200 h 240"/>
              <a:gd name="T34" fmla="*/ 128528763 w 240"/>
              <a:gd name="T35" fmla="*/ 546874700 h 240"/>
              <a:gd name="T36" fmla="*/ 55443438 w 240"/>
              <a:gd name="T37" fmla="*/ 481350638 h 240"/>
              <a:gd name="T38" fmla="*/ 17641888 w 240"/>
              <a:gd name="T39" fmla="*/ 393144375 h 240"/>
              <a:gd name="T40" fmla="*/ 0 w 240"/>
              <a:gd name="T41" fmla="*/ 304939700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21"/>
                </a:moveTo>
                <a:lnTo>
                  <a:pt x="7" y="83"/>
                </a:lnTo>
                <a:lnTo>
                  <a:pt x="22" y="52"/>
                </a:lnTo>
                <a:lnTo>
                  <a:pt x="51" y="22"/>
                </a:lnTo>
                <a:lnTo>
                  <a:pt x="83" y="7"/>
                </a:lnTo>
                <a:lnTo>
                  <a:pt x="121" y="0"/>
                </a:lnTo>
                <a:lnTo>
                  <a:pt x="156" y="7"/>
                </a:lnTo>
                <a:lnTo>
                  <a:pt x="191" y="22"/>
                </a:lnTo>
                <a:lnTo>
                  <a:pt x="217" y="52"/>
                </a:lnTo>
                <a:lnTo>
                  <a:pt x="232" y="83"/>
                </a:lnTo>
                <a:lnTo>
                  <a:pt x="239" y="121"/>
                </a:lnTo>
                <a:lnTo>
                  <a:pt x="232" y="156"/>
                </a:lnTo>
                <a:lnTo>
                  <a:pt x="217" y="191"/>
                </a:lnTo>
                <a:lnTo>
                  <a:pt x="191" y="217"/>
                </a:lnTo>
                <a:lnTo>
                  <a:pt x="156" y="233"/>
                </a:lnTo>
                <a:lnTo>
                  <a:pt x="121" y="239"/>
                </a:lnTo>
                <a:lnTo>
                  <a:pt x="83" y="233"/>
                </a:lnTo>
                <a:lnTo>
                  <a:pt x="51" y="217"/>
                </a:lnTo>
                <a:lnTo>
                  <a:pt x="22" y="191"/>
                </a:lnTo>
                <a:lnTo>
                  <a:pt x="7" y="156"/>
                </a:lnTo>
                <a:lnTo>
                  <a:pt x="0" y="121"/>
                </a:lnTo>
              </a:path>
            </a:pathLst>
          </a:custGeom>
          <a:solidFill>
            <a:schemeClr val="accent1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25" name="Freeform 55"/>
          <p:cNvSpPr>
            <a:spLocks/>
          </p:cNvSpPr>
          <p:nvPr/>
        </p:nvSpPr>
        <p:spPr bwMode="auto">
          <a:xfrm>
            <a:off x="5986463" y="3563938"/>
            <a:ext cx="381000" cy="381000"/>
          </a:xfrm>
          <a:custGeom>
            <a:avLst/>
            <a:gdLst>
              <a:gd name="T0" fmla="*/ 0 w 240"/>
              <a:gd name="T1" fmla="*/ 304939700 h 240"/>
              <a:gd name="T2" fmla="*/ 17641888 w 240"/>
              <a:gd name="T3" fmla="*/ 209173763 h 240"/>
              <a:gd name="T4" fmla="*/ 55443438 w 240"/>
              <a:gd name="T5" fmla="*/ 128528763 h 240"/>
              <a:gd name="T6" fmla="*/ 128528763 w 240"/>
              <a:gd name="T7" fmla="*/ 55443438 h 240"/>
              <a:gd name="T8" fmla="*/ 209173763 w 240"/>
              <a:gd name="T9" fmla="*/ 15120938 h 240"/>
              <a:gd name="T10" fmla="*/ 304939700 w 240"/>
              <a:gd name="T11" fmla="*/ 0 h 240"/>
              <a:gd name="T12" fmla="*/ 393144375 w 240"/>
              <a:gd name="T13" fmla="*/ 15120938 h 240"/>
              <a:gd name="T14" fmla="*/ 481350638 w 240"/>
              <a:gd name="T15" fmla="*/ 55443438 h 240"/>
              <a:gd name="T16" fmla="*/ 546874700 w 240"/>
              <a:gd name="T17" fmla="*/ 128528763 h 240"/>
              <a:gd name="T18" fmla="*/ 584676250 w 240"/>
              <a:gd name="T19" fmla="*/ 209173763 h 240"/>
              <a:gd name="T20" fmla="*/ 602318138 w 240"/>
              <a:gd name="T21" fmla="*/ 304939700 h 240"/>
              <a:gd name="T22" fmla="*/ 584676250 w 240"/>
              <a:gd name="T23" fmla="*/ 393144375 h 240"/>
              <a:gd name="T24" fmla="*/ 546874700 w 240"/>
              <a:gd name="T25" fmla="*/ 481350638 h 240"/>
              <a:gd name="T26" fmla="*/ 481350638 w 240"/>
              <a:gd name="T27" fmla="*/ 546874700 h 240"/>
              <a:gd name="T28" fmla="*/ 393144375 w 240"/>
              <a:gd name="T29" fmla="*/ 584676250 h 240"/>
              <a:gd name="T30" fmla="*/ 304939700 w 240"/>
              <a:gd name="T31" fmla="*/ 602318138 h 240"/>
              <a:gd name="T32" fmla="*/ 209173763 w 240"/>
              <a:gd name="T33" fmla="*/ 584676250 h 240"/>
              <a:gd name="T34" fmla="*/ 128528763 w 240"/>
              <a:gd name="T35" fmla="*/ 546874700 h 240"/>
              <a:gd name="T36" fmla="*/ 55443438 w 240"/>
              <a:gd name="T37" fmla="*/ 481350638 h 240"/>
              <a:gd name="T38" fmla="*/ 17641888 w 240"/>
              <a:gd name="T39" fmla="*/ 393144375 h 240"/>
              <a:gd name="T40" fmla="*/ 0 w 240"/>
              <a:gd name="T41" fmla="*/ 304939700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21"/>
                </a:moveTo>
                <a:lnTo>
                  <a:pt x="7" y="83"/>
                </a:lnTo>
                <a:lnTo>
                  <a:pt x="22" y="51"/>
                </a:lnTo>
                <a:lnTo>
                  <a:pt x="51" y="22"/>
                </a:lnTo>
                <a:lnTo>
                  <a:pt x="83" y="6"/>
                </a:lnTo>
                <a:lnTo>
                  <a:pt x="121" y="0"/>
                </a:lnTo>
                <a:lnTo>
                  <a:pt x="156" y="6"/>
                </a:lnTo>
                <a:lnTo>
                  <a:pt x="191" y="22"/>
                </a:lnTo>
                <a:lnTo>
                  <a:pt x="217" y="51"/>
                </a:lnTo>
                <a:lnTo>
                  <a:pt x="232" y="83"/>
                </a:lnTo>
                <a:lnTo>
                  <a:pt x="239" y="121"/>
                </a:lnTo>
                <a:lnTo>
                  <a:pt x="232" y="156"/>
                </a:lnTo>
                <a:lnTo>
                  <a:pt x="217" y="191"/>
                </a:lnTo>
                <a:lnTo>
                  <a:pt x="191" y="217"/>
                </a:lnTo>
                <a:lnTo>
                  <a:pt x="156" y="232"/>
                </a:lnTo>
                <a:lnTo>
                  <a:pt x="121" y="239"/>
                </a:lnTo>
                <a:lnTo>
                  <a:pt x="83" y="232"/>
                </a:lnTo>
                <a:lnTo>
                  <a:pt x="51" y="217"/>
                </a:lnTo>
                <a:lnTo>
                  <a:pt x="22" y="191"/>
                </a:lnTo>
                <a:lnTo>
                  <a:pt x="7" y="156"/>
                </a:lnTo>
                <a:lnTo>
                  <a:pt x="0" y="121"/>
                </a:lnTo>
              </a:path>
            </a:pathLst>
          </a:custGeom>
          <a:solidFill>
            <a:schemeClr val="accent2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26" name="Freeform 56"/>
          <p:cNvSpPr>
            <a:spLocks/>
          </p:cNvSpPr>
          <p:nvPr/>
        </p:nvSpPr>
        <p:spPr bwMode="auto">
          <a:xfrm>
            <a:off x="4432300" y="4351338"/>
            <a:ext cx="381000" cy="381000"/>
          </a:xfrm>
          <a:custGeom>
            <a:avLst/>
            <a:gdLst>
              <a:gd name="T0" fmla="*/ 0 w 240"/>
              <a:gd name="T1" fmla="*/ 297378438 h 240"/>
              <a:gd name="T2" fmla="*/ 17641888 w 240"/>
              <a:gd name="T3" fmla="*/ 209173763 h 240"/>
              <a:gd name="T4" fmla="*/ 55443438 w 240"/>
              <a:gd name="T5" fmla="*/ 120967500 h 240"/>
              <a:gd name="T6" fmla="*/ 128528763 w 240"/>
              <a:gd name="T7" fmla="*/ 55443438 h 240"/>
              <a:gd name="T8" fmla="*/ 209173763 w 240"/>
              <a:gd name="T9" fmla="*/ 7561263 h 240"/>
              <a:gd name="T10" fmla="*/ 304939700 w 240"/>
              <a:gd name="T11" fmla="*/ 0 h 240"/>
              <a:gd name="T12" fmla="*/ 393144375 w 240"/>
              <a:gd name="T13" fmla="*/ 7561263 h 240"/>
              <a:gd name="T14" fmla="*/ 481350638 w 240"/>
              <a:gd name="T15" fmla="*/ 55443438 h 240"/>
              <a:gd name="T16" fmla="*/ 546874700 w 240"/>
              <a:gd name="T17" fmla="*/ 120967500 h 240"/>
              <a:gd name="T18" fmla="*/ 584676250 w 240"/>
              <a:gd name="T19" fmla="*/ 209173763 h 240"/>
              <a:gd name="T20" fmla="*/ 602318138 w 240"/>
              <a:gd name="T21" fmla="*/ 297378438 h 240"/>
              <a:gd name="T22" fmla="*/ 584676250 w 240"/>
              <a:gd name="T23" fmla="*/ 393144375 h 240"/>
              <a:gd name="T24" fmla="*/ 546874700 w 240"/>
              <a:gd name="T25" fmla="*/ 473789375 h 240"/>
              <a:gd name="T26" fmla="*/ 481350638 w 240"/>
              <a:gd name="T27" fmla="*/ 539313438 h 240"/>
              <a:gd name="T28" fmla="*/ 393144375 w 240"/>
              <a:gd name="T29" fmla="*/ 584676250 h 240"/>
              <a:gd name="T30" fmla="*/ 304939700 w 240"/>
              <a:gd name="T31" fmla="*/ 602318138 h 240"/>
              <a:gd name="T32" fmla="*/ 209173763 w 240"/>
              <a:gd name="T33" fmla="*/ 584676250 h 240"/>
              <a:gd name="T34" fmla="*/ 128528763 w 240"/>
              <a:gd name="T35" fmla="*/ 539313438 h 240"/>
              <a:gd name="T36" fmla="*/ 55443438 w 240"/>
              <a:gd name="T37" fmla="*/ 473789375 h 240"/>
              <a:gd name="T38" fmla="*/ 17641888 w 240"/>
              <a:gd name="T39" fmla="*/ 393144375 h 240"/>
              <a:gd name="T40" fmla="*/ 0 w 240"/>
              <a:gd name="T41" fmla="*/ 297378438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18"/>
                </a:moveTo>
                <a:lnTo>
                  <a:pt x="7" y="83"/>
                </a:lnTo>
                <a:lnTo>
                  <a:pt x="22" y="48"/>
                </a:lnTo>
                <a:lnTo>
                  <a:pt x="51" y="22"/>
                </a:lnTo>
                <a:lnTo>
                  <a:pt x="83" y="3"/>
                </a:lnTo>
                <a:lnTo>
                  <a:pt x="121" y="0"/>
                </a:lnTo>
                <a:lnTo>
                  <a:pt x="156" y="3"/>
                </a:lnTo>
                <a:lnTo>
                  <a:pt x="191" y="22"/>
                </a:lnTo>
                <a:lnTo>
                  <a:pt x="217" y="48"/>
                </a:lnTo>
                <a:lnTo>
                  <a:pt x="232" y="83"/>
                </a:lnTo>
                <a:lnTo>
                  <a:pt x="239" y="118"/>
                </a:lnTo>
                <a:lnTo>
                  <a:pt x="232" y="156"/>
                </a:lnTo>
                <a:lnTo>
                  <a:pt x="217" y="188"/>
                </a:lnTo>
                <a:lnTo>
                  <a:pt x="191" y="214"/>
                </a:lnTo>
                <a:lnTo>
                  <a:pt x="156" y="232"/>
                </a:lnTo>
                <a:lnTo>
                  <a:pt x="121" y="239"/>
                </a:lnTo>
                <a:lnTo>
                  <a:pt x="83" y="232"/>
                </a:lnTo>
                <a:lnTo>
                  <a:pt x="51" y="214"/>
                </a:lnTo>
                <a:lnTo>
                  <a:pt x="22" y="188"/>
                </a:lnTo>
                <a:lnTo>
                  <a:pt x="7" y="156"/>
                </a:lnTo>
                <a:lnTo>
                  <a:pt x="0" y="118"/>
                </a:lnTo>
              </a:path>
            </a:pathLst>
          </a:custGeom>
          <a:solidFill>
            <a:schemeClr val="accent1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27" name="Freeform 57"/>
          <p:cNvSpPr>
            <a:spLocks/>
          </p:cNvSpPr>
          <p:nvPr/>
        </p:nvSpPr>
        <p:spPr bwMode="auto">
          <a:xfrm>
            <a:off x="5986463" y="3101975"/>
            <a:ext cx="381000" cy="381000"/>
          </a:xfrm>
          <a:custGeom>
            <a:avLst/>
            <a:gdLst>
              <a:gd name="T0" fmla="*/ 0 w 240"/>
              <a:gd name="T1" fmla="*/ 304939700 h 240"/>
              <a:gd name="T2" fmla="*/ 17641888 w 240"/>
              <a:gd name="T3" fmla="*/ 209173763 h 240"/>
              <a:gd name="T4" fmla="*/ 55443438 w 240"/>
              <a:gd name="T5" fmla="*/ 131048125 h 240"/>
              <a:gd name="T6" fmla="*/ 128528763 w 240"/>
              <a:gd name="T7" fmla="*/ 55443438 h 240"/>
              <a:gd name="T8" fmla="*/ 209173763 w 240"/>
              <a:gd name="T9" fmla="*/ 17641888 h 240"/>
              <a:gd name="T10" fmla="*/ 304939700 w 240"/>
              <a:gd name="T11" fmla="*/ 0 h 240"/>
              <a:gd name="T12" fmla="*/ 393144375 w 240"/>
              <a:gd name="T13" fmla="*/ 17641888 h 240"/>
              <a:gd name="T14" fmla="*/ 481350638 w 240"/>
              <a:gd name="T15" fmla="*/ 55443438 h 240"/>
              <a:gd name="T16" fmla="*/ 546874700 w 240"/>
              <a:gd name="T17" fmla="*/ 131048125 h 240"/>
              <a:gd name="T18" fmla="*/ 584676250 w 240"/>
              <a:gd name="T19" fmla="*/ 209173763 h 240"/>
              <a:gd name="T20" fmla="*/ 602318138 w 240"/>
              <a:gd name="T21" fmla="*/ 304939700 h 240"/>
              <a:gd name="T22" fmla="*/ 584676250 w 240"/>
              <a:gd name="T23" fmla="*/ 393144375 h 240"/>
              <a:gd name="T24" fmla="*/ 546874700 w 240"/>
              <a:gd name="T25" fmla="*/ 481350638 h 240"/>
              <a:gd name="T26" fmla="*/ 481350638 w 240"/>
              <a:gd name="T27" fmla="*/ 546874700 h 240"/>
              <a:gd name="T28" fmla="*/ 393144375 w 240"/>
              <a:gd name="T29" fmla="*/ 587197200 h 240"/>
              <a:gd name="T30" fmla="*/ 304939700 w 240"/>
              <a:gd name="T31" fmla="*/ 602318138 h 240"/>
              <a:gd name="T32" fmla="*/ 209173763 w 240"/>
              <a:gd name="T33" fmla="*/ 587197200 h 240"/>
              <a:gd name="T34" fmla="*/ 128528763 w 240"/>
              <a:gd name="T35" fmla="*/ 546874700 h 240"/>
              <a:gd name="T36" fmla="*/ 55443438 w 240"/>
              <a:gd name="T37" fmla="*/ 481350638 h 240"/>
              <a:gd name="T38" fmla="*/ 17641888 w 240"/>
              <a:gd name="T39" fmla="*/ 393144375 h 240"/>
              <a:gd name="T40" fmla="*/ 0 w 240"/>
              <a:gd name="T41" fmla="*/ 304939700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21"/>
                </a:moveTo>
                <a:lnTo>
                  <a:pt x="7" y="83"/>
                </a:lnTo>
                <a:lnTo>
                  <a:pt x="22" y="52"/>
                </a:lnTo>
                <a:lnTo>
                  <a:pt x="51" y="22"/>
                </a:lnTo>
                <a:lnTo>
                  <a:pt x="83" y="7"/>
                </a:lnTo>
                <a:lnTo>
                  <a:pt x="121" y="0"/>
                </a:lnTo>
                <a:lnTo>
                  <a:pt x="156" y="7"/>
                </a:lnTo>
                <a:lnTo>
                  <a:pt x="191" y="22"/>
                </a:lnTo>
                <a:lnTo>
                  <a:pt x="217" y="52"/>
                </a:lnTo>
                <a:lnTo>
                  <a:pt x="232" y="83"/>
                </a:lnTo>
                <a:lnTo>
                  <a:pt x="239" y="121"/>
                </a:lnTo>
                <a:lnTo>
                  <a:pt x="232" y="156"/>
                </a:lnTo>
                <a:lnTo>
                  <a:pt x="217" y="191"/>
                </a:lnTo>
                <a:lnTo>
                  <a:pt x="191" y="217"/>
                </a:lnTo>
                <a:lnTo>
                  <a:pt x="156" y="233"/>
                </a:lnTo>
                <a:lnTo>
                  <a:pt x="121" y="239"/>
                </a:lnTo>
                <a:lnTo>
                  <a:pt x="83" y="233"/>
                </a:lnTo>
                <a:lnTo>
                  <a:pt x="51" y="217"/>
                </a:lnTo>
                <a:lnTo>
                  <a:pt x="22" y="191"/>
                </a:lnTo>
                <a:lnTo>
                  <a:pt x="7" y="156"/>
                </a:lnTo>
                <a:lnTo>
                  <a:pt x="0" y="121"/>
                </a:lnTo>
              </a:path>
            </a:pathLst>
          </a:custGeom>
          <a:solidFill>
            <a:schemeClr val="accent2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28" name="Freeform 58"/>
          <p:cNvSpPr>
            <a:spLocks/>
          </p:cNvSpPr>
          <p:nvPr/>
        </p:nvSpPr>
        <p:spPr bwMode="auto">
          <a:xfrm>
            <a:off x="5986463" y="4557713"/>
            <a:ext cx="381000" cy="381000"/>
          </a:xfrm>
          <a:custGeom>
            <a:avLst/>
            <a:gdLst>
              <a:gd name="T0" fmla="*/ 0 w 240"/>
              <a:gd name="T1" fmla="*/ 307459063 h 240"/>
              <a:gd name="T2" fmla="*/ 17641888 w 240"/>
              <a:gd name="T3" fmla="*/ 209173763 h 240"/>
              <a:gd name="T4" fmla="*/ 55443438 w 240"/>
              <a:gd name="T5" fmla="*/ 131048125 h 240"/>
              <a:gd name="T6" fmla="*/ 128528763 w 240"/>
              <a:gd name="T7" fmla="*/ 55443438 h 240"/>
              <a:gd name="T8" fmla="*/ 209173763 w 240"/>
              <a:gd name="T9" fmla="*/ 17641888 h 240"/>
              <a:gd name="T10" fmla="*/ 304939700 w 240"/>
              <a:gd name="T11" fmla="*/ 0 h 240"/>
              <a:gd name="T12" fmla="*/ 393144375 w 240"/>
              <a:gd name="T13" fmla="*/ 17641888 h 240"/>
              <a:gd name="T14" fmla="*/ 481350638 w 240"/>
              <a:gd name="T15" fmla="*/ 55443438 h 240"/>
              <a:gd name="T16" fmla="*/ 546874700 w 240"/>
              <a:gd name="T17" fmla="*/ 131048125 h 240"/>
              <a:gd name="T18" fmla="*/ 584676250 w 240"/>
              <a:gd name="T19" fmla="*/ 209173763 h 240"/>
              <a:gd name="T20" fmla="*/ 602318138 w 240"/>
              <a:gd name="T21" fmla="*/ 307459063 h 240"/>
              <a:gd name="T22" fmla="*/ 584676250 w 240"/>
              <a:gd name="T23" fmla="*/ 393144375 h 240"/>
              <a:gd name="T24" fmla="*/ 546874700 w 240"/>
              <a:gd name="T25" fmla="*/ 481350638 h 240"/>
              <a:gd name="T26" fmla="*/ 481350638 w 240"/>
              <a:gd name="T27" fmla="*/ 546874700 h 240"/>
              <a:gd name="T28" fmla="*/ 393144375 w 240"/>
              <a:gd name="T29" fmla="*/ 587197200 h 240"/>
              <a:gd name="T30" fmla="*/ 304939700 w 240"/>
              <a:gd name="T31" fmla="*/ 602318138 h 240"/>
              <a:gd name="T32" fmla="*/ 209173763 w 240"/>
              <a:gd name="T33" fmla="*/ 587197200 h 240"/>
              <a:gd name="T34" fmla="*/ 128528763 w 240"/>
              <a:gd name="T35" fmla="*/ 546874700 h 240"/>
              <a:gd name="T36" fmla="*/ 55443438 w 240"/>
              <a:gd name="T37" fmla="*/ 481350638 h 240"/>
              <a:gd name="T38" fmla="*/ 17641888 w 240"/>
              <a:gd name="T39" fmla="*/ 393144375 h 240"/>
              <a:gd name="T40" fmla="*/ 0 w 240"/>
              <a:gd name="T41" fmla="*/ 307459063 h 2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40" h="240">
                <a:moveTo>
                  <a:pt x="0" y="122"/>
                </a:moveTo>
                <a:lnTo>
                  <a:pt x="7" y="83"/>
                </a:lnTo>
                <a:lnTo>
                  <a:pt x="22" y="52"/>
                </a:lnTo>
                <a:lnTo>
                  <a:pt x="51" y="22"/>
                </a:lnTo>
                <a:lnTo>
                  <a:pt x="83" y="7"/>
                </a:lnTo>
                <a:lnTo>
                  <a:pt x="121" y="0"/>
                </a:lnTo>
                <a:lnTo>
                  <a:pt x="156" y="7"/>
                </a:lnTo>
                <a:lnTo>
                  <a:pt x="191" y="22"/>
                </a:lnTo>
                <a:lnTo>
                  <a:pt x="217" y="52"/>
                </a:lnTo>
                <a:lnTo>
                  <a:pt x="232" y="83"/>
                </a:lnTo>
                <a:lnTo>
                  <a:pt x="239" y="122"/>
                </a:lnTo>
                <a:lnTo>
                  <a:pt x="232" y="156"/>
                </a:lnTo>
                <a:lnTo>
                  <a:pt x="217" y="191"/>
                </a:lnTo>
                <a:lnTo>
                  <a:pt x="191" y="217"/>
                </a:lnTo>
                <a:lnTo>
                  <a:pt x="156" y="233"/>
                </a:lnTo>
                <a:lnTo>
                  <a:pt x="121" y="239"/>
                </a:lnTo>
                <a:lnTo>
                  <a:pt x="83" y="233"/>
                </a:lnTo>
                <a:lnTo>
                  <a:pt x="51" y="217"/>
                </a:lnTo>
                <a:lnTo>
                  <a:pt x="22" y="191"/>
                </a:lnTo>
                <a:lnTo>
                  <a:pt x="7" y="156"/>
                </a:lnTo>
                <a:lnTo>
                  <a:pt x="0" y="122"/>
                </a:lnTo>
              </a:path>
            </a:pathLst>
          </a:custGeom>
          <a:solidFill>
            <a:schemeClr val="accent2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33179" name="Rectangle 59"/>
          <p:cNvSpPr>
            <a:spLocks noChangeArrowheads="1"/>
          </p:cNvSpPr>
          <p:nvPr/>
        </p:nvSpPr>
        <p:spPr bwMode="auto">
          <a:xfrm>
            <a:off x="1222375" y="2949575"/>
            <a:ext cx="1839913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Réponse, X</a:t>
            </a:r>
          </a:p>
        </p:txBody>
      </p:sp>
      <p:sp>
        <p:nvSpPr>
          <p:cNvPr id="20530" name="Line 60"/>
          <p:cNvSpPr>
            <a:spLocks noChangeShapeType="1"/>
          </p:cNvSpPr>
          <p:nvPr/>
        </p:nvSpPr>
        <p:spPr bwMode="auto">
          <a:xfrm>
            <a:off x="4043363" y="4543425"/>
            <a:ext cx="1166812" cy="0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31" name="Line 61"/>
          <p:cNvSpPr>
            <a:spLocks noChangeShapeType="1"/>
          </p:cNvSpPr>
          <p:nvPr/>
        </p:nvSpPr>
        <p:spPr bwMode="auto">
          <a:xfrm>
            <a:off x="5597525" y="4024313"/>
            <a:ext cx="1166813" cy="0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32" name="Line 62"/>
          <p:cNvSpPr>
            <a:spLocks noChangeShapeType="1"/>
          </p:cNvSpPr>
          <p:nvPr/>
        </p:nvSpPr>
        <p:spPr bwMode="auto">
          <a:xfrm>
            <a:off x="2390775" y="4802188"/>
            <a:ext cx="1165225" cy="0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grpSp>
        <p:nvGrpSpPr>
          <p:cNvPr id="8" name="Group 71"/>
          <p:cNvGrpSpPr>
            <a:grpSpLocks/>
          </p:cNvGrpSpPr>
          <p:nvPr/>
        </p:nvGrpSpPr>
        <p:grpSpPr bwMode="auto">
          <a:xfrm>
            <a:off x="5670550" y="4044950"/>
            <a:ext cx="514350" cy="225425"/>
            <a:chOff x="3572" y="2548"/>
            <a:chExt cx="324" cy="142"/>
          </a:xfrm>
        </p:grpSpPr>
        <p:sp>
          <p:nvSpPr>
            <p:cNvPr id="20540" name="Freeform 8"/>
            <p:cNvSpPr>
              <a:spLocks/>
            </p:cNvSpPr>
            <p:nvPr/>
          </p:nvSpPr>
          <p:spPr bwMode="auto">
            <a:xfrm>
              <a:off x="3627" y="2656"/>
              <a:ext cx="269" cy="34"/>
            </a:xfrm>
            <a:custGeom>
              <a:avLst/>
              <a:gdLst>
                <a:gd name="T0" fmla="*/ 0 w 269"/>
                <a:gd name="T1" fmla="*/ 0 h 34"/>
                <a:gd name="T2" fmla="*/ 0 w 269"/>
                <a:gd name="T3" fmla="*/ 33 h 34"/>
                <a:gd name="T4" fmla="*/ 268 w 269"/>
                <a:gd name="T5" fmla="*/ 33 h 3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69" h="34">
                  <a:moveTo>
                    <a:pt x="0" y="0"/>
                  </a:moveTo>
                  <a:lnTo>
                    <a:pt x="0" y="33"/>
                  </a:lnTo>
                  <a:lnTo>
                    <a:pt x="268" y="33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541" name="Freeform 63"/>
            <p:cNvSpPr>
              <a:spLocks/>
            </p:cNvSpPr>
            <p:nvPr/>
          </p:nvSpPr>
          <p:spPr bwMode="auto">
            <a:xfrm>
              <a:off x="3572" y="2548"/>
              <a:ext cx="103" cy="103"/>
            </a:xfrm>
            <a:custGeom>
              <a:avLst/>
              <a:gdLst>
                <a:gd name="T0" fmla="*/ 102 w 103"/>
                <a:gd name="T1" fmla="*/ 102 h 103"/>
                <a:gd name="T2" fmla="*/ 52 w 103"/>
                <a:gd name="T3" fmla="*/ 0 h 103"/>
                <a:gd name="T4" fmla="*/ 0 w 103"/>
                <a:gd name="T5" fmla="*/ 102 h 103"/>
                <a:gd name="T6" fmla="*/ 102 w 103"/>
                <a:gd name="T7" fmla="*/ 102 h 10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" h="103">
                  <a:moveTo>
                    <a:pt x="102" y="102"/>
                  </a:moveTo>
                  <a:lnTo>
                    <a:pt x="52" y="0"/>
                  </a:lnTo>
                  <a:lnTo>
                    <a:pt x="0" y="102"/>
                  </a:lnTo>
                  <a:lnTo>
                    <a:pt x="102" y="102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dist="381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9" name="Group 73"/>
          <p:cNvGrpSpPr>
            <a:grpSpLocks/>
          </p:cNvGrpSpPr>
          <p:nvPr/>
        </p:nvGrpSpPr>
        <p:grpSpPr bwMode="auto">
          <a:xfrm>
            <a:off x="6183313" y="4056063"/>
            <a:ext cx="488950" cy="701675"/>
            <a:chOff x="3895" y="2555"/>
            <a:chExt cx="308" cy="442"/>
          </a:xfrm>
        </p:grpSpPr>
        <p:sp>
          <p:nvSpPr>
            <p:cNvPr id="20538" name="Freeform 14"/>
            <p:cNvSpPr>
              <a:spLocks/>
            </p:cNvSpPr>
            <p:nvPr/>
          </p:nvSpPr>
          <p:spPr bwMode="auto">
            <a:xfrm>
              <a:off x="3895" y="2663"/>
              <a:ext cx="259" cy="334"/>
            </a:xfrm>
            <a:custGeom>
              <a:avLst/>
              <a:gdLst>
                <a:gd name="T0" fmla="*/ 258 w 259"/>
                <a:gd name="T1" fmla="*/ 0 h 334"/>
                <a:gd name="T2" fmla="*/ 258 w 259"/>
                <a:gd name="T3" fmla="*/ 333 h 334"/>
                <a:gd name="T4" fmla="*/ 0 w 259"/>
                <a:gd name="T5" fmla="*/ 333 h 33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59" h="334">
                  <a:moveTo>
                    <a:pt x="258" y="0"/>
                  </a:moveTo>
                  <a:lnTo>
                    <a:pt x="258" y="333"/>
                  </a:lnTo>
                  <a:lnTo>
                    <a:pt x="0" y="333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539" name="Freeform 64"/>
            <p:cNvSpPr>
              <a:spLocks/>
            </p:cNvSpPr>
            <p:nvPr/>
          </p:nvSpPr>
          <p:spPr bwMode="auto">
            <a:xfrm>
              <a:off x="4101" y="2555"/>
              <a:ext cx="102" cy="103"/>
            </a:xfrm>
            <a:custGeom>
              <a:avLst/>
              <a:gdLst>
                <a:gd name="T0" fmla="*/ 101 w 102"/>
                <a:gd name="T1" fmla="*/ 102 h 103"/>
                <a:gd name="T2" fmla="*/ 49 w 102"/>
                <a:gd name="T3" fmla="*/ 0 h 103"/>
                <a:gd name="T4" fmla="*/ 0 w 102"/>
                <a:gd name="T5" fmla="*/ 102 h 103"/>
                <a:gd name="T6" fmla="*/ 101 w 102"/>
                <a:gd name="T7" fmla="*/ 102 h 10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2" h="103">
                  <a:moveTo>
                    <a:pt x="101" y="102"/>
                  </a:moveTo>
                  <a:lnTo>
                    <a:pt x="49" y="0"/>
                  </a:lnTo>
                  <a:lnTo>
                    <a:pt x="0" y="102"/>
                  </a:lnTo>
                  <a:lnTo>
                    <a:pt x="101" y="102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dist="381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10" name="Group 66"/>
          <p:cNvGrpSpPr>
            <a:grpSpLocks/>
          </p:cNvGrpSpPr>
          <p:nvPr/>
        </p:nvGrpSpPr>
        <p:grpSpPr bwMode="auto">
          <a:xfrm>
            <a:off x="2976563" y="4832350"/>
            <a:ext cx="488950" cy="504825"/>
            <a:chOff x="1875" y="3044"/>
            <a:chExt cx="308" cy="318"/>
          </a:xfrm>
        </p:grpSpPr>
        <p:sp>
          <p:nvSpPr>
            <p:cNvPr id="20536" name="Freeform 9"/>
            <p:cNvSpPr>
              <a:spLocks/>
            </p:cNvSpPr>
            <p:nvPr/>
          </p:nvSpPr>
          <p:spPr bwMode="auto">
            <a:xfrm>
              <a:off x="1875" y="3152"/>
              <a:ext cx="262" cy="210"/>
            </a:xfrm>
            <a:custGeom>
              <a:avLst/>
              <a:gdLst>
                <a:gd name="T0" fmla="*/ 261 w 262"/>
                <a:gd name="T1" fmla="*/ 0 h 210"/>
                <a:gd name="T2" fmla="*/ 261 w 262"/>
                <a:gd name="T3" fmla="*/ 209 h 210"/>
                <a:gd name="T4" fmla="*/ 0 w 262"/>
                <a:gd name="T5" fmla="*/ 209 h 21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62" h="210">
                  <a:moveTo>
                    <a:pt x="261" y="0"/>
                  </a:moveTo>
                  <a:lnTo>
                    <a:pt x="261" y="209"/>
                  </a:lnTo>
                  <a:lnTo>
                    <a:pt x="0" y="209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53882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537" name="Freeform 65"/>
            <p:cNvSpPr>
              <a:spLocks/>
            </p:cNvSpPr>
            <p:nvPr/>
          </p:nvSpPr>
          <p:spPr bwMode="auto">
            <a:xfrm>
              <a:off x="2081" y="3044"/>
              <a:ext cx="102" cy="103"/>
            </a:xfrm>
            <a:custGeom>
              <a:avLst/>
              <a:gdLst>
                <a:gd name="T0" fmla="*/ 101 w 102"/>
                <a:gd name="T1" fmla="*/ 102 h 103"/>
                <a:gd name="T2" fmla="*/ 52 w 102"/>
                <a:gd name="T3" fmla="*/ 0 h 103"/>
                <a:gd name="T4" fmla="*/ 0 w 102"/>
                <a:gd name="T5" fmla="*/ 102 h 103"/>
                <a:gd name="T6" fmla="*/ 101 w 102"/>
                <a:gd name="T7" fmla="*/ 102 h 10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2" h="103">
                  <a:moveTo>
                    <a:pt x="101" y="102"/>
                  </a:moveTo>
                  <a:lnTo>
                    <a:pt x="52" y="0"/>
                  </a:lnTo>
                  <a:lnTo>
                    <a:pt x="0" y="102"/>
                  </a:lnTo>
                  <a:lnTo>
                    <a:pt x="101" y="102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dist="381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600" y="1803400"/>
            <a:ext cx="8305800" cy="4114800"/>
          </a:xfrm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spcBef>
                <a:spcPct val="40000"/>
              </a:spcBef>
              <a:defRPr/>
            </a:pPr>
            <a:r>
              <a:rPr lang="fr-CA" sz="2800" smtClean="0"/>
              <a:t>1.	Comparer deux types de variation pour        	vérifier l’égalité des moyennes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fr-CA" sz="2800" smtClean="0"/>
              <a:t>2.	La base de comparaison est le rapport des 	variances 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  <a:defRPr/>
            </a:pPr>
            <a:r>
              <a:rPr lang="fr-CA" sz="2800" smtClean="0"/>
              <a:t>3.	Si la variation due aux traitements est plus 	grande que la variation aléatoire, alors les 	moyennes ne sont pas égales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  <a:defRPr/>
            </a:pPr>
            <a:r>
              <a:rPr lang="fr-CA" sz="2800" smtClean="0"/>
              <a:t>4.	Les mesures de variation sont obtenues en 	</a:t>
            </a:r>
            <a:r>
              <a:rPr lang="fr-CA" sz="2800" smtClean="0">
                <a:solidFill>
                  <a:schemeClr val="tx2"/>
                </a:solidFill>
              </a:rPr>
              <a:t>décomposant</a:t>
            </a:r>
            <a:r>
              <a:rPr lang="fr-CA" sz="2800" smtClean="0"/>
              <a:t> la variance totale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Ctr="1"/>
          <a:lstStyle/>
          <a:p>
            <a:pPr eaLnBrk="1" hangingPunct="1">
              <a:defRPr/>
            </a:pPr>
            <a:r>
              <a:rPr lang="fr-CA" smtClean="0"/>
              <a:t>Idée de base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533400" y="1828800"/>
            <a:ext cx="7696200" cy="116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3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3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3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3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3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3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3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3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0" grpId="0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Ctr="1"/>
          <a:lstStyle/>
          <a:p>
            <a:pPr eaLnBrk="1" hangingPunct="1">
              <a:defRPr/>
            </a:pPr>
            <a:r>
              <a:rPr lang="fr-CA" smtClean="0"/>
              <a:t>ANOVA: Statistique de vérification</a:t>
            </a: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838325"/>
            <a:ext cx="8382000" cy="4114800"/>
          </a:xfrm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fr-CA" smtClean="0"/>
              <a:t>1.	Statistique de vérification</a:t>
            </a:r>
          </a:p>
          <a:p>
            <a:pPr lvl="1" eaLnBrk="1" hangingPunct="1">
              <a:defRPr/>
            </a:pPr>
            <a:r>
              <a:rPr lang="fr-CA" i="1" smtClean="0"/>
              <a:t>F</a:t>
            </a:r>
            <a:r>
              <a:rPr lang="fr-CA" smtClean="0"/>
              <a:t> = </a:t>
            </a:r>
            <a:r>
              <a:rPr lang="fr-CA" i="1" smtClean="0"/>
              <a:t>CM</a:t>
            </a:r>
            <a:r>
              <a:rPr lang="fr-CA" i="1" baseline="-25000" smtClean="0"/>
              <a:t>TRAITEMENT</a:t>
            </a:r>
            <a:r>
              <a:rPr lang="fr-CA" smtClean="0"/>
              <a:t> / </a:t>
            </a:r>
            <a:r>
              <a:rPr lang="fr-CA" i="1" smtClean="0"/>
              <a:t>CM</a:t>
            </a:r>
            <a:r>
              <a:rPr lang="fr-CA" i="1" baseline="-25000" smtClean="0"/>
              <a:t>ERREUR</a:t>
            </a:r>
            <a:endParaRPr lang="fr-CA" smtClean="0"/>
          </a:p>
          <a:p>
            <a:pPr lvl="2" eaLnBrk="1" hangingPunct="1">
              <a:defRPr/>
            </a:pPr>
            <a:r>
              <a:rPr lang="fr-CA" i="1" smtClean="0"/>
              <a:t>CM</a:t>
            </a:r>
            <a:r>
              <a:rPr lang="fr-CA" i="1" baseline="-25000" smtClean="0"/>
              <a:t>TRAITEMENT</a:t>
            </a:r>
            <a:r>
              <a:rPr lang="fr-CA" i="1" smtClean="0"/>
              <a:t>  </a:t>
            </a:r>
            <a:r>
              <a:rPr lang="fr-CA" smtClean="0"/>
              <a:t>est le </a:t>
            </a:r>
            <a:r>
              <a:rPr lang="fr-CA" smtClean="0">
                <a:solidFill>
                  <a:schemeClr val="tx2"/>
                </a:solidFill>
              </a:rPr>
              <a:t>carré moyen</a:t>
            </a:r>
            <a:r>
              <a:rPr lang="fr-CA" smtClean="0"/>
              <a:t> pour le traitement</a:t>
            </a:r>
          </a:p>
          <a:p>
            <a:pPr lvl="2" eaLnBrk="1" hangingPunct="1">
              <a:defRPr/>
            </a:pPr>
            <a:r>
              <a:rPr lang="fr-CA" i="1" smtClean="0"/>
              <a:t>CM</a:t>
            </a:r>
            <a:r>
              <a:rPr lang="fr-CA" i="1" baseline="-25000" smtClean="0"/>
              <a:t>ERREUR</a:t>
            </a:r>
            <a:r>
              <a:rPr lang="fr-CA" i="1" smtClean="0"/>
              <a:t>  </a:t>
            </a:r>
            <a:r>
              <a:rPr lang="fr-CA" smtClean="0"/>
              <a:t>est le carré moyen pour l’erreur</a:t>
            </a:r>
          </a:p>
          <a:p>
            <a:pPr eaLnBrk="1" hangingPunct="1">
              <a:spcBef>
                <a:spcPct val="40000"/>
              </a:spcBef>
              <a:defRPr/>
            </a:pPr>
            <a:r>
              <a:rPr lang="fr-CA" smtClean="0"/>
              <a:t>2.	Degrés de liberté</a:t>
            </a:r>
          </a:p>
          <a:p>
            <a:pPr lvl="1" eaLnBrk="1" hangingPunct="1">
              <a:defRPr/>
            </a:pPr>
            <a:r>
              <a:rPr lang="fr-CA" i="1" smtClean="0"/>
              <a:t>dl</a:t>
            </a:r>
            <a:r>
              <a:rPr lang="fr-CA" i="1" baseline="-25000" smtClean="0"/>
              <a:t>TRAITEMENT</a:t>
            </a:r>
            <a:r>
              <a:rPr lang="fr-CA" smtClean="0"/>
              <a:t> = </a:t>
            </a:r>
            <a:r>
              <a:rPr lang="fr-CA" i="1" smtClean="0"/>
              <a:t>k</a:t>
            </a:r>
            <a:r>
              <a:rPr lang="fr-CA" smtClean="0"/>
              <a:t> -1</a:t>
            </a:r>
          </a:p>
          <a:p>
            <a:pPr lvl="1" eaLnBrk="1" hangingPunct="1">
              <a:defRPr/>
            </a:pPr>
            <a:r>
              <a:rPr lang="fr-CA" i="1" smtClean="0"/>
              <a:t>dl</a:t>
            </a:r>
            <a:r>
              <a:rPr lang="fr-CA" i="1" baseline="-25000" smtClean="0"/>
              <a:t>ERREUR</a:t>
            </a:r>
            <a:r>
              <a:rPr lang="fr-CA" smtClean="0"/>
              <a:t> = </a:t>
            </a:r>
            <a:r>
              <a:rPr lang="fr-CA" i="1" smtClean="0"/>
              <a:t>n</a:t>
            </a:r>
            <a:r>
              <a:rPr lang="fr-CA" smtClean="0"/>
              <a:t> - </a:t>
            </a:r>
            <a:r>
              <a:rPr lang="fr-CA" i="1" smtClean="0"/>
              <a:t>k</a:t>
            </a:r>
            <a:endParaRPr lang="fr-CA" smtClean="0"/>
          </a:p>
          <a:p>
            <a:pPr lvl="2" eaLnBrk="1" hangingPunct="1">
              <a:defRPr/>
            </a:pPr>
            <a:r>
              <a:rPr lang="fr-CA" i="1" smtClean="0"/>
              <a:t>k</a:t>
            </a:r>
            <a:r>
              <a:rPr lang="fr-CA" smtClean="0"/>
              <a:t> = # populations, groupes, or niveaux</a:t>
            </a:r>
          </a:p>
          <a:p>
            <a:pPr lvl="2" eaLnBrk="1" hangingPunct="1">
              <a:defRPr/>
            </a:pPr>
            <a:r>
              <a:rPr lang="fr-CA" i="1" smtClean="0"/>
              <a:t>n</a:t>
            </a:r>
            <a:r>
              <a:rPr lang="fr-CA" smtClean="0"/>
              <a:t> = nombre total d’observations</a:t>
            </a:r>
          </a:p>
        </p:txBody>
      </p: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57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7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57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7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699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171450"/>
            <a:ext cx="7086600" cy="1123950"/>
          </a:xfrm>
        </p:spPr>
        <p:txBody>
          <a:bodyPr lIns="90488" tIns="44450" rIns="90488" bIns="44450" anchorCtr="1"/>
          <a:lstStyle/>
          <a:p>
            <a:pPr eaLnBrk="1" hangingPunct="1">
              <a:defRPr/>
            </a:pPr>
            <a:r>
              <a:rPr lang="fr-CA" smtClean="0"/>
              <a:t>Tableau de l’ANOVA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706438" y="2055813"/>
            <a:ext cx="7897812" cy="3937000"/>
            <a:chOff x="445" y="1295"/>
            <a:chExt cx="4975" cy="2480"/>
          </a:xfrm>
        </p:grpSpPr>
        <p:sp>
          <p:nvSpPr>
            <p:cNvPr id="23577" name="Rectangle 4"/>
            <p:cNvSpPr>
              <a:spLocks noChangeArrowheads="1"/>
            </p:cNvSpPr>
            <p:nvPr/>
          </p:nvSpPr>
          <p:spPr bwMode="auto">
            <a:xfrm>
              <a:off x="480" y="1295"/>
              <a:ext cx="4940" cy="7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578" name="Rectangle 5"/>
            <p:cNvSpPr>
              <a:spLocks noChangeArrowheads="1"/>
            </p:cNvSpPr>
            <p:nvPr/>
          </p:nvSpPr>
          <p:spPr bwMode="auto">
            <a:xfrm>
              <a:off x="1520" y="1299"/>
              <a:ext cx="11" cy="756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579" name="Rectangle 6"/>
            <p:cNvSpPr>
              <a:spLocks noChangeArrowheads="1"/>
            </p:cNvSpPr>
            <p:nvPr/>
          </p:nvSpPr>
          <p:spPr bwMode="auto">
            <a:xfrm>
              <a:off x="2475" y="1299"/>
              <a:ext cx="11" cy="756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580" name="Rectangle 7"/>
            <p:cNvSpPr>
              <a:spLocks noChangeArrowheads="1"/>
            </p:cNvSpPr>
            <p:nvPr/>
          </p:nvSpPr>
          <p:spPr bwMode="auto">
            <a:xfrm>
              <a:off x="3596" y="1299"/>
              <a:ext cx="11" cy="756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581" name="Rectangle 8"/>
            <p:cNvSpPr>
              <a:spLocks noChangeArrowheads="1"/>
            </p:cNvSpPr>
            <p:nvPr/>
          </p:nvSpPr>
          <p:spPr bwMode="auto">
            <a:xfrm>
              <a:off x="4796" y="1299"/>
              <a:ext cx="11" cy="756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9753" name="Rectangle 9"/>
            <p:cNvSpPr>
              <a:spLocks noChangeArrowheads="1"/>
            </p:cNvSpPr>
            <p:nvPr/>
          </p:nvSpPr>
          <p:spPr bwMode="auto">
            <a:xfrm>
              <a:off x="445" y="1324"/>
              <a:ext cx="1042" cy="51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4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Source de</a:t>
              </a:r>
            </a:p>
            <a:p>
              <a:pPr>
                <a:defRPr/>
              </a:pPr>
              <a:r>
                <a:rPr lang="fr-CA" sz="24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variation</a:t>
              </a:r>
            </a:p>
          </p:txBody>
        </p:sp>
        <p:sp>
          <p:nvSpPr>
            <p:cNvPr id="159754" name="Rectangle 10"/>
            <p:cNvSpPr>
              <a:spLocks noChangeArrowheads="1"/>
            </p:cNvSpPr>
            <p:nvPr/>
          </p:nvSpPr>
          <p:spPr bwMode="auto">
            <a:xfrm>
              <a:off x="1559" y="1324"/>
              <a:ext cx="819" cy="74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4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Degrés </a:t>
              </a:r>
            </a:p>
            <a:p>
              <a:pPr>
                <a:defRPr/>
              </a:pPr>
              <a:r>
                <a:rPr lang="fr-CA" sz="24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de</a:t>
              </a:r>
            </a:p>
            <a:p>
              <a:pPr>
                <a:defRPr/>
              </a:pPr>
              <a:r>
                <a:rPr lang="fr-CA" sz="24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liberté</a:t>
              </a:r>
            </a:p>
          </p:txBody>
        </p:sp>
        <p:sp>
          <p:nvSpPr>
            <p:cNvPr id="159755" name="Rectangle 11"/>
            <p:cNvSpPr>
              <a:spLocks noChangeArrowheads="1"/>
            </p:cNvSpPr>
            <p:nvPr/>
          </p:nvSpPr>
          <p:spPr bwMode="auto">
            <a:xfrm>
              <a:off x="2660" y="1324"/>
              <a:ext cx="808" cy="74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4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Somme</a:t>
              </a:r>
            </a:p>
            <a:p>
              <a:pPr>
                <a:defRPr/>
              </a:pPr>
              <a:r>
                <a:rPr lang="fr-CA" sz="24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des</a:t>
              </a:r>
            </a:p>
            <a:p>
              <a:pPr>
                <a:defRPr/>
              </a:pPr>
              <a:r>
                <a:rPr lang="fr-CA" sz="24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carrés</a:t>
              </a:r>
            </a:p>
          </p:txBody>
        </p:sp>
        <p:sp>
          <p:nvSpPr>
            <p:cNvPr id="159756" name="Rectangle 12"/>
            <p:cNvSpPr>
              <a:spLocks noChangeArrowheads="1"/>
            </p:cNvSpPr>
            <p:nvPr/>
          </p:nvSpPr>
          <p:spPr bwMode="auto">
            <a:xfrm>
              <a:off x="3696" y="1344"/>
              <a:ext cx="1043" cy="74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4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Carré</a:t>
              </a:r>
            </a:p>
            <a:p>
              <a:pPr>
                <a:defRPr/>
              </a:pPr>
              <a:r>
                <a:rPr lang="fr-CA" sz="24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Moyen</a:t>
              </a:r>
            </a:p>
            <a:p>
              <a:pPr>
                <a:defRPr/>
              </a:pPr>
              <a:r>
                <a:rPr lang="fr-CA" sz="24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(Variance)</a:t>
              </a:r>
            </a:p>
          </p:txBody>
        </p:sp>
        <p:sp>
          <p:nvSpPr>
            <p:cNvPr id="159757" name="Rectangle 13"/>
            <p:cNvSpPr>
              <a:spLocks noChangeArrowheads="1"/>
            </p:cNvSpPr>
            <p:nvPr/>
          </p:nvSpPr>
          <p:spPr bwMode="auto">
            <a:xfrm>
              <a:off x="4994" y="1324"/>
              <a:ext cx="241" cy="30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6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F</a:t>
              </a:r>
            </a:p>
          </p:txBody>
        </p:sp>
        <p:sp>
          <p:nvSpPr>
            <p:cNvPr id="23587" name="Rectangle 14"/>
            <p:cNvSpPr>
              <a:spLocks noChangeArrowheads="1"/>
            </p:cNvSpPr>
            <p:nvPr/>
          </p:nvSpPr>
          <p:spPr bwMode="auto">
            <a:xfrm>
              <a:off x="497" y="2061"/>
              <a:ext cx="1017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588" name="Rectangle 15"/>
            <p:cNvSpPr>
              <a:spLocks noChangeArrowheads="1"/>
            </p:cNvSpPr>
            <p:nvPr/>
          </p:nvSpPr>
          <p:spPr bwMode="auto">
            <a:xfrm>
              <a:off x="497" y="2078"/>
              <a:ext cx="1017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589" name="Rectangle 16"/>
            <p:cNvSpPr>
              <a:spLocks noChangeArrowheads="1"/>
            </p:cNvSpPr>
            <p:nvPr/>
          </p:nvSpPr>
          <p:spPr bwMode="auto">
            <a:xfrm>
              <a:off x="1520" y="2061"/>
              <a:ext cx="29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590" name="Rectangle 17"/>
            <p:cNvSpPr>
              <a:spLocks noChangeArrowheads="1"/>
            </p:cNvSpPr>
            <p:nvPr/>
          </p:nvSpPr>
          <p:spPr bwMode="auto">
            <a:xfrm>
              <a:off x="1520" y="2078"/>
              <a:ext cx="29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591" name="Rectangle 18"/>
            <p:cNvSpPr>
              <a:spLocks noChangeArrowheads="1"/>
            </p:cNvSpPr>
            <p:nvPr/>
          </p:nvSpPr>
          <p:spPr bwMode="auto">
            <a:xfrm>
              <a:off x="1555" y="2061"/>
              <a:ext cx="914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592" name="Rectangle 19"/>
            <p:cNvSpPr>
              <a:spLocks noChangeArrowheads="1"/>
            </p:cNvSpPr>
            <p:nvPr/>
          </p:nvSpPr>
          <p:spPr bwMode="auto">
            <a:xfrm>
              <a:off x="1555" y="2078"/>
              <a:ext cx="914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593" name="Rectangle 20"/>
            <p:cNvSpPr>
              <a:spLocks noChangeArrowheads="1"/>
            </p:cNvSpPr>
            <p:nvPr/>
          </p:nvSpPr>
          <p:spPr bwMode="auto">
            <a:xfrm>
              <a:off x="2475" y="2061"/>
              <a:ext cx="29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594" name="Rectangle 21"/>
            <p:cNvSpPr>
              <a:spLocks noChangeArrowheads="1"/>
            </p:cNvSpPr>
            <p:nvPr/>
          </p:nvSpPr>
          <p:spPr bwMode="auto">
            <a:xfrm>
              <a:off x="2475" y="2078"/>
              <a:ext cx="29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595" name="Rectangle 22"/>
            <p:cNvSpPr>
              <a:spLocks noChangeArrowheads="1"/>
            </p:cNvSpPr>
            <p:nvPr/>
          </p:nvSpPr>
          <p:spPr bwMode="auto">
            <a:xfrm>
              <a:off x="2509" y="2061"/>
              <a:ext cx="1081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596" name="Rectangle 23"/>
            <p:cNvSpPr>
              <a:spLocks noChangeArrowheads="1"/>
            </p:cNvSpPr>
            <p:nvPr/>
          </p:nvSpPr>
          <p:spPr bwMode="auto">
            <a:xfrm>
              <a:off x="2509" y="2078"/>
              <a:ext cx="1081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597" name="Rectangle 24"/>
            <p:cNvSpPr>
              <a:spLocks noChangeArrowheads="1"/>
            </p:cNvSpPr>
            <p:nvPr/>
          </p:nvSpPr>
          <p:spPr bwMode="auto">
            <a:xfrm>
              <a:off x="3596" y="2061"/>
              <a:ext cx="29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598" name="Rectangle 25"/>
            <p:cNvSpPr>
              <a:spLocks noChangeArrowheads="1"/>
            </p:cNvSpPr>
            <p:nvPr/>
          </p:nvSpPr>
          <p:spPr bwMode="auto">
            <a:xfrm>
              <a:off x="3596" y="2078"/>
              <a:ext cx="29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599" name="Rectangle 26"/>
            <p:cNvSpPr>
              <a:spLocks noChangeArrowheads="1"/>
            </p:cNvSpPr>
            <p:nvPr/>
          </p:nvSpPr>
          <p:spPr bwMode="auto">
            <a:xfrm>
              <a:off x="3630" y="2061"/>
              <a:ext cx="1159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00" name="Rectangle 27"/>
            <p:cNvSpPr>
              <a:spLocks noChangeArrowheads="1"/>
            </p:cNvSpPr>
            <p:nvPr/>
          </p:nvSpPr>
          <p:spPr bwMode="auto">
            <a:xfrm>
              <a:off x="3630" y="2078"/>
              <a:ext cx="1159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01" name="Rectangle 28"/>
            <p:cNvSpPr>
              <a:spLocks noChangeArrowheads="1"/>
            </p:cNvSpPr>
            <p:nvPr/>
          </p:nvSpPr>
          <p:spPr bwMode="auto">
            <a:xfrm>
              <a:off x="4796" y="2061"/>
              <a:ext cx="29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02" name="Rectangle 29"/>
            <p:cNvSpPr>
              <a:spLocks noChangeArrowheads="1"/>
            </p:cNvSpPr>
            <p:nvPr/>
          </p:nvSpPr>
          <p:spPr bwMode="auto">
            <a:xfrm>
              <a:off x="4796" y="2078"/>
              <a:ext cx="29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03" name="Rectangle 30"/>
            <p:cNvSpPr>
              <a:spLocks noChangeArrowheads="1"/>
            </p:cNvSpPr>
            <p:nvPr/>
          </p:nvSpPr>
          <p:spPr bwMode="auto">
            <a:xfrm>
              <a:off x="4830" y="2061"/>
              <a:ext cx="585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04" name="Rectangle 31"/>
            <p:cNvSpPr>
              <a:spLocks noChangeArrowheads="1"/>
            </p:cNvSpPr>
            <p:nvPr/>
          </p:nvSpPr>
          <p:spPr bwMode="auto">
            <a:xfrm>
              <a:off x="4830" y="2078"/>
              <a:ext cx="585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05" name="Rectangle 32"/>
            <p:cNvSpPr>
              <a:spLocks noChangeArrowheads="1"/>
            </p:cNvSpPr>
            <p:nvPr/>
          </p:nvSpPr>
          <p:spPr bwMode="auto">
            <a:xfrm>
              <a:off x="1520" y="2096"/>
              <a:ext cx="11" cy="518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06" name="Rectangle 33"/>
            <p:cNvSpPr>
              <a:spLocks noChangeArrowheads="1"/>
            </p:cNvSpPr>
            <p:nvPr/>
          </p:nvSpPr>
          <p:spPr bwMode="auto">
            <a:xfrm>
              <a:off x="2475" y="2096"/>
              <a:ext cx="11" cy="518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07" name="Rectangle 34"/>
            <p:cNvSpPr>
              <a:spLocks noChangeArrowheads="1"/>
            </p:cNvSpPr>
            <p:nvPr/>
          </p:nvSpPr>
          <p:spPr bwMode="auto">
            <a:xfrm>
              <a:off x="3596" y="2096"/>
              <a:ext cx="11" cy="518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08" name="Rectangle 35"/>
            <p:cNvSpPr>
              <a:spLocks noChangeArrowheads="1"/>
            </p:cNvSpPr>
            <p:nvPr/>
          </p:nvSpPr>
          <p:spPr bwMode="auto">
            <a:xfrm>
              <a:off x="4796" y="2096"/>
              <a:ext cx="11" cy="518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09" name="Rectangle 36"/>
            <p:cNvSpPr>
              <a:spLocks noChangeArrowheads="1"/>
            </p:cNvSpPr>
            <p:nvPr/>
          </p:nvSpPr>
          <p:spPr bwMode="auto">
            <a:xfrm>
              <a:off x="1520" y="2620"/>
              <a:ext cx="11" cy="614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10" name="Rectangle 37"/>
            <p:cNvSpPr>
              <a:spLocks noChangeArrowheads="1"/>
            </p:cNvSpPr>
            <p:nvPr/>
          </p:nvSpPr>
          <p:spPr bwMode="auto">
            <a:xfrm>
              <a:off x="2475" y="2620"/>
              <a:ext cx="11" cy="614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11" name="Rectangle 38"/>
            <p:cNvSpPr>
              <a:spLocks noChangeArrowheads="1"/>
            </p:cNvSpPr>
            <p:nvPr/>
          </p:nvSpPr>
          <p:spPr bwMode="auto">
            <a:xfrm>
              <a:off x="3596" y="2620"/>
              <a:ext cx="11" cy="614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12" name="Rectangle 39"/>
            <p:cNvSpPr>
              <a:spLocks noChangeArrowheads="1"/>
            </p:cNvSpPr>
            <p:nvPr/>
          </p:nvSpPr>
          <p:spPr bwMode="auto">
            <a:xfrm>
              <a:off x="4796" y="2620"/>
              <a:ext cx="11" cy="614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13" name="Rectangle 40"/>
            <p:cNvSpPr>
              <a:spLocks noChangeArrowheads="1"/>
            </p:cNvSpPr>
            <p:nvPr/>
          </p:nvSpPr>
          <p:spPr bwMode="auto">
            <a:xfrm>
              <a:off x="497" y="3240"/>
              <a:ext cx="1017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14" name="Rectangle 41"/>
            <p:cNvSpPr>
              <a:spLocks noChangeArrowheads="1"/>
            </p:cNvSpPr>
            <p:nvPr/>
          </p:nvSpPr>
          <p:spPr bwMode="auto">
            <a:xfrm>
              <a:off x="1520" y="3240"/>
              <a:ext cx="11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15" name="Rectangle 42"/>
            <p:cNvSpPr>
              <a:spLocks noChangeArrowheads="1"/>
            </p:cNvSpPr>
            <p:nvPr/>
          </p:nvSpPr>
          <p:spPr bwMode="auto">
            <a:xfrm>
              <a:off x="1538" y="3240"/>
              <a:ext cx="931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16" name="Rectangle 43"/>
            <p:cNvSpPr>
              <a:spLocks noChangeArrowheads="1"/>
            </p:cNvSpPr>
            <p:nvPr/>
          </p:nvSpPr>
          <p:spPr bwMode="auto">
            <a:xfrm>
              <a:off x="2475" y="3240"/>
              <a:ext cx="11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17" name="Rectangle 44"/>
            <p:cNvSpPr>
              <a:spLocks noChangeArrowheads="1"/>
            </p:cNvSpPr>
            <p:nvPr/>
          </p:nvSpPr>
          <p:spPr bwMode="auto">
            <a:xfrm>
              <a:off x="2492" y="3240"/>
              <a:ext cx="1098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18" name="Rectangle 45"/>
            <p:cNvSpPr>
              <a:spLocks noChangeArrowheads="1"/>
            </p:cNvSpPr>
            <p:nvPr/>
          </p:nvSpPr>
          <p:spPr bwMode="auto">
            <a:xfrm>
              <a:off x="3596" y="3240"/>
              <a:ext cx="11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19" name="Rectangle 46"/>
            <p:cNvSpPr>
              <a:spLocks noChangeArrowheads="1"/>
            </p:cNvSpPr>
            <p:nvPr/>
          </p:nvSpPr>
          <p:spPr bwMode="auto">
            <a:xfrm>
              <a:off x="3613" y="3240"/>
              <a:ext cx="1177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20" name="Rectangle 47"/>
            <p:cNvSpPr>
              <a:spLocks noChangeArrowheads="1"/>
            </p:cNvSpPr>
            <p:nvPr/>
          </p:nvSpPr>
          <p:spPr bwMode="auto">
            <a:xfrm>
              <a:off x="4796" y="3240"/>
              <a:ext cx="11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21" name="Rectangle 48"/>
            <p:cNvSpPr>
              <a:spLocks noChangeArrowheads="1"/>
            </p:cNvSpPr>
            <p:nvPr/>
          </p:nvSpPr>
          <p:spPr bwMode="auto">
            <a:xfrm>
              <a:off x="4813" y="3240"/>
              <a:ext cx="603" cy="11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22" name="Rectangle 49"/>
            <p:cNvSpPr>
              <a:spLocks noChangeArrowheads="1"/>
            </p:cNvSpPr>
            <p:nvPr/>
          </p:nvSpPr>
          <p:spPr bwMode="auto">
            <a:xfrm>
              <a:off x="1520" y="3257"/>
              <a:ext cx="11" cy="518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23" name="Rectangle 50"/>
            <p:cNvSpPr>
              <a:spLocks noChangeArrowheads="1"/>
            </p:cNvSpPr>
            <p:nvPr/>
          </p:nvSpPr>
          <p:spPr bwMode="auto">
            <a:xfrm>
              <a:off x="2475" y="3257"/>
              <a:ext cx="11" cy="518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24" name="Rectangle 51"/>
            <p:cNvSpPr>
              <a:spLocks noChangeArrowheads="1"/>
            </p:cNvSpPr>
            <p:nvPr/>
          </p:nvSpPr>
          <p:spPr bwMode="auto">
            <a:xfrm>
              <a:off x="3596" y="3257"/>
              <a:ext cx="11" cy="518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3625" name="Rectangle 52"/>
            <p:cNvSpPr>
              <a:spLocks noChangeArrowheads="1"/>
            </p:cNvSpPr>
            <p:nvPr/>
          </p:nvSpPr>
          <p:spPr bwMode="auto">
            <a:xfrm>
              <a:off x="4796" y="3257"/>
              <a:ext cx="11" cy="518"/>
            </a:xfrm>
            <a:prstGeom prst="rect">
              <a:avLst/>
            </a:prstGeom>
            <a:solidFill>
              <a:srgbClr val="D98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3" name="Group 53"/>
          <p:cNvGrpSpPr>
            <a:grpSpLocks/>
          </p:cNvGrpSpPr>
          <p:nvPr/>
        </p:nvGrpSpPr>
        <p:grpSpPr bwMode="auto">
          <a:xfrm>
            <a:off x="615950" y="3365500"/>
            <a:ext cx="1739900" cy="2330450"/>
            <a:chOff x="388" y="2120"/>
            <a:chExt cx="1096" cy="1468"/>
          </a:xfrm>
        </p:grpSpPr>
        <p:sp>
          <p:nvSpPr>
            <p:cNvPr id="159798" name="Rectangle 54"/>
            <p:cNvSpPr>
              <a:spLocks noChangeArrowheads="1"/>
            </p:cNvSpPr>
            <p:nvPr/>
          </p:nvSpPr>
          <p:spPr bwMode="auto">
            <a:xfrm>
              <a:off x="388" y="2120"/>
              <a:ext cx="1096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4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Traitement</a:t>
              </a:r>
            </a:p>
          </p:txBody>
        </p:sp>
        <p:sp>
          <p:nvSpPr>
            <p:cNvPr id="159799" name="Rectangle 55"/>
            <p:cNvSpPr>
              <a:spLocks noChangeArrowheads="1"/>
            </p:cNvSpPr>
            <p:nvPr/>
          </p:nvSpPr>
          <p:spPr bwMode="auto">
            <a:xfrm>
              <a:off x="388" y="2693"/>
              <a:ext cx="691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4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Erreur</a:t>
              </a:r>
            </a:p>
          </p:txBody>
        </p:sp>
        <p:sp>
          <p:nvSpPr>
            <p:cNvPr id="159800" name="Rectangle 56"/>
            <p:cNvSpPr>
              <a:spLocks noChangeArrowheads="1"/>
            </p:cNvSpPr>
            <p:nvPr/>
          </p:nvSpPr>
          <p:spPr bwMode="auto">
            <a:xfrm>
              <a:off x="388" y="3282"/>
              <a:ext cx="611" cy="30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6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Total</a:t>
              </a:r>
            </a:p>
          </p:txBody>
        </p:sp>
      </p:grpSp>
      <p:grpSp>
        <p:nvGrpSpPr>
          <p:cNvPr id="4" name="Group 57"/>
          <p:cNvGrpSpPr>
            <a:grpSpLocks/>
          </p:cNvGrpSpPr>
          <p:nvPr/>
        </p:nvGrpSpPr>
        <p:grpSpPr bwMode="auto">
          <a:xfrm>
            <a:off x="2728913" y="3365500"/>
            <a:ext cx="860425" cy="2330450"/>
            <a:chOff x="1719" y="2120"/>
            <a:chExt cx="542" cy="1468"/>
          </a:xfrm>
        </p:grpSpPr>
        <p:sp>
          <p:nvSpPr>
            <p:cNvPr id="159802" name="Rectangle 58"/>
            <p:cNvSpPr>
              <a:spLocks noChangeArrowheads="1"/>
            </p:cNvSpPr>
            <p:nvPr/>
          </p:nvSpPr>
          <p:spPr bwMode="auto">
            <a:xfrm>
              <a:off x="1719" y="2120"/>
              <a:ext cx="531" cy="30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6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k - 1</a:t>
              </a:r>
            </a:p>
          </p:txBody>
        </p:sp>
        <p:sp>
          <p:nvSpPr>
            <p:cNvPr id="159803" name="Rectangle 59"/>
            <p:cNvSpPr>
              <a:spLocks noChangeArrowheads="1"/>
            </p:cNvSpPr>
            <p:nvPr/>
          </p:nvSpPr>
          <p:spPr bwMode="auto">
            <a:xfrm>
              <a:off x="1719" y="2693"/>
              <a:ext cx="542" cy="30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6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n - k</a:t>
              </a:r>
            </a:p>
          </p:txBody>
        </p:sp>
        <p:sp>
          <p:nvSpPr>
            <p:cNvPr id="159804" name="Rectangle 60"/>
            <p:cNvSpPr>
              <a:spLocks noChangeArrowheads="1"/>
            </p:cNvSpPr>
            <p:nvPr/>
          </p:nvSpPr>
          <p:spPr bwMode="auto">
            <a:xfrm>
              <a:off x="1719" y="3282"/>
              <a:ext cx="542" cy="30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6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n - 1</a:t>
              </a:r>
            </a:p>
          </p:txBody>
        </p:sp>
      </p:grpSp>
      <p:grpSp>
        <p:nvGrpSpPr>
          <p:cNvPr id="5" name="Group 61"/>
          <p:cNvGrpSpPr>
            <a:grpSpLocks/>
          </p:cNvGrpSpPr>
          <p:nvPr/>
        </p:nvGrpSpPr>
        <p:grpSpPr bwMode="auto">
          <a:xfrm>
            <a:off x="3908425" y="3365500"/>
            <a:ext cx="1793875" cy="2727325"/>
            <a:chOff x="2462" y="2120"/>
            <a:chExt cx="1130" cy="1718"/>
          </a:xfrm>
        </p:grpSpPr>
        <p:sp>
          <p:nvSpPr>
            <p:cNvPr id="159806" name="Rectangle 62"/>
            <p:cNvSpPr>
              <a:spLocks noChangeArrowheads="1"/>
            </p:cNvSpPr>
            <p:nvPr/>
          </p:nvSpPr>
          <p:spPr bwMode="auto">
            <a:xfrm>
              <a:off x="2789" y="2120"/>
              <a:ext cx="803" cy="30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6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SC</a:t>
              </a:r>
              <a:r>
                <a:rPr lang="fr-CA" sz="2600" b="1" baseline="-250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TRAIT</a:t>
              </a:r>
              <a:endParaRPr lang="fr-CA" sz="26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159807" name="Rectangle 63"/>
            <p:cNvSpPr>
              <a:spLocks noChangeArrowheads="1"/>
            </p:cNvSpPr>
            <p:nvPr/>
          </p:nvSpPr>
          <p:spPr bwMode="auto">
            <a:xfrm>
              <a:off x="2783" y="2693"/>
              <a:ext cx="690" cy="30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6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SC</a:t>
              </a:r>
              <a:r>
                <a:rPr lang="fr-CA" sz="2600" b="1" baseline="-250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ERR</a:t>
              </a:r>
              <a:endParaRPr lang="fr-CA" sz="26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159808" name="Rectangle 64"/>
            <p:cNvSpPr>
              <a:spLocks noChangeArrowheads="1"/>
            </p:cNvSpPr>
            <p:nvPr/>
          </p:nvSpPr>
          <p:spPr bwMode="auto">
            <a:xfrm>
              <a:off x="2462" y="3282"/>
              <a:ext cx="1035" cy="55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6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SC</a:t>
              </a:r>
              <a:r>
                <a:rPr lang="fr-CA" sz="2600" b="1" baseline="-250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TOTAL</a:t>
              </a:r>
              <a:r>
                <a:rPr lang="fr-CA" sz="26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 =</a:t>
              </a:r>
            </a:p>
            <a:p>
              <a:pPr>
                <a:defRPr/>
              </a:pPr>
              <a:r>
                <a:rPr lang="fr-CA" sz="26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SC</a:t>
              </a:r>
              <a:r>
                <a:rPr lang="fr-CA" sz="2600" b="1" baseline="-250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T</a:t>
              </a:r>
              <a:r>
                <a:rPr lang="fr-CA" sz="26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+SC</a:t>
              </a:r>
              <a:r>
                <a:rPr lang="fr-CA" sz="2600" b="1" baseline="-250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E</a:t>
              </a:r>
              <a:endParaRPr lang="fr-CA" sz="26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5745163" y="3365500"/>
            <a:ext cx="1776412" cy="1681163"/>
            <a:chOff x="3619" y="2120"/>
            <a:chExt cx="1119" cy="1059"/>
          </a:xfrm>
        </p:grpSpPr>
        <p:sp>
          <p:nvSpPr>
            <p:cNvPr id="159810" name="Rectangle 66"/>
            <p:cNvSpPr>
              <a:spLocks noChangeArrowheads="1"/>
            </p:cNvSpPr>
            <p:nvPr/>
          </p:nvSpPr>
          <p:spPr bwMode="auto">
            <a:xfrm>
              <a:off x="3824" y="2120"/>
              <a:ext cx="807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0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CM</a:t>
              </a:r>
              <a:r>
                <a:rPr lang="fr-CA" sz="2000" b="1" baseline="-250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TRAIT</a:t>
              </a:r>
              <a:r>
                <a:rPr lang="fr-CA" sz="20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 =</a:t>
              </a:r>
            </a:p>
          </p:txBody>
        </p:sp>
        <p:sp>
          <p:nvSpPr>
            <p:cNvPr id="159811" name="Rectangle 67"/>
            <p:cNvSpPr>
              <a:spLocks noChangeArrowheads="1"/>
            </p:cNvSpPr>
            <p:nvPr/>
          </p:nvSpPr>
          <p:spPr bwMode="auto">
            <a:xfrm>
              <a:off x="3625" y="2358"/>
              <a:ext cx="111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0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SC</a:t>
              </a:r>
              <a:r>
                <a:rPr lang="fr-CA" sz="2000" b="1" baseline="-250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TRAIT</a:t>
              </a:r>
              <a:r>
                <a:rPr lang="fr-CA" sz="20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/(k - 1)</a:t>
              </a:r>
            </a:p>
          </p:txBody>
        </p:sp>
        <p:sp>
          <p:nvSpPr>
            <p:cNvPr id="159812" name="Rectangle 68"/>
            <p:cNvSpPr>
              <a:spLocks noChangeArrowheads="1"/>
            </p:cNvSpPr>
            <p:nvPr/>
          </p:nvSpPr>
          <p:spPr bwMode="auto">
            <a:xfrm>
              <a:off x="3818" y="2693"/>
              <a:ext cx="719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0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CM</a:t>
              </a:r>
              <a:r>
                <a:rPr lang="fr-CA" sz="2000" b="1" baseline="-250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ERR</a:t>
              </a:r>
              <a:r>
                <a:rPr lang="fr-CA" sz="20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 =</a:t>
              </a:r>
            </a:p>
          </p:txBody>
        </p:sp>
        <p:sp>
          <p:nvSpPr>
            <p:cNvPr id="159813" name="Rectangle 69"/>
            <p:cNvSpPr>
              <a:spLocks noChangeArrowheads="1"/>
            </p:cNvSpPr>
            <p:nvPr/>
          </p:nvSpPr>
          <p:spPr bwMode="auto">
            <a:xfrm>
              <a:off x="3619" y="2931"/>
              <a:ext cx="103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0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SC</a:t>
              </a:r>
              <a:r>
                <a:rPr lang="fr-CA" sz="2000" b="1" baseline="-250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ERR</a:t>
              </a:r>
              <a:r>
                <a:rPr lang="fr-CA" sz="20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/(n - k)</a:t>
              </a:r>
            </a:p>
          </p:txBody>
        </p:sp>
      </p:grpSp>
      <p:grpSp>
        <p:nvGrpSpPr>
          <p:cNvPr id="7" name="Group 75"/>
          <p:cNvGrpSpPr>
            <a:grpSpLocks/>
          </p:cNvGrpSpPr>
          <p:nvPr/>
        </p:nvGrpSpPr>
        <p:grpSpPr bwMode="auto">
          <a:xfrm>
            <a:off x="7696200" y="3352800"/>
            <a:ext cx="1063625" cy="1003300"/>
            <a:chOff x="4848" y="2112"/>
            <a:chExt cx="670" cy="632"/>
          </a:xfrm>
        </p:grpSpPr>
        <p:sp>
          <p:nvSpPr>
            <p:cNvPr id="159815" name="Rectangle 71"/>
            <p:cNvSpPr>
              <a:spLocks noChangeArrowheads="1"/>
            </p:cNvSpPr>
            <p:nvPr/>
          </p:nvSpPr>
          <p:spPr bwMode="auto">
            <a:xfrm>
              <a:off x="4848" y="2112"/>
              <a:ext cx="670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0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CM</a:t>
              </a:r>
              <a:r>
                <a:rPr lang="fr-CA" sz="2000" b="1" baseline="-250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TRAIT</a:t>
              </a:r>
              <a:endParaRPr lang="fr-CA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159817" name="Rectangle 73"/>
            <p:cNvSpPr>
              <a:spLocks noChangeArrowheads="1"/>
            </p:cNvSpPr>
            <p:nvPr/>
          </p:nvSpPr>
          <p:spPr bwMode="auto">
            <a:xfrm>
              <a:off x="4848" y="2496"/>
              <a:ext cx="58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0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CM</a:t>
              </a:r>
              <a:r>
                <a:rPr lang="fr-CA" sz="2000" b="1" baseline="-250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ERR</a:t>
              </a:r>
              <a:endParaRPr lang="fr-CA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23563" name="Line 74"/>
            <p:cNvSpPr>
              <a:spLocks noChangeShapeType="1"/>
            </p:cNvSpPr>
            <p:nvPr/>
          </p:nvSpPr>
          <p:spPr bwMode="auto">
            <a:xfrm>
              <a:off x="4896" y="2448"/>
              <a:ext cx="57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Illustration</a:t>
            </a:r>
            <a:endParaRPr lang="en-CA" dirty="0"/>
          </a:p>
        </p:txBody>
      </p:sp>
      <p:sp>
        <p:nvSpPr>
          <p:cNvPr id="4" name="Action Button: Movie 3">
            <a:hlinkClick r:id="rId2" action="ppaction://hlinkfile" highlightClick="1"/>
          </p:cNvPr>
          <p:cNvSpPr/>
          <p:nvPr/>
        </p:nvSpPr>
        <p:spPr bwMode="auto">
          <a:xfrm>
            <a:off x="3962400" y="3505200"/>
            <a:ext cx="1219200" cy="609600"/>
          </a:xfrm>
          <a:prstGeom prst="actionButtonMovi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81821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Ctr="1"/>
          <a:lstStyle/>
          <a:p>
            <a:pPr eaLnBrk="1" hangingPunct="1">
              <a:defRPr/>
            </a:pPr>
            <a:r>
              <a:rPr lang="fr-CA" smtClean="0"/>
              <a:t>Valeur critique de F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090988" y="2476500"/>
            <a:ext cx="4686300" cy="2570163"/>
            <a:chOff x="2577" y="1560"/>
            <a:chExt cx="2952" cy="1619"/>
          </a:xfrm>
        </p:grpSpPr>
        <p:sp>
          <p:nvSpPr>
            <p:cNvPr id="24616" name="Freeform 4"/>
            <p:cNvSpPr>
              <a:spLocks/>
            </p:cNvSpPr>
            <p:nvPr/>
          </p:nvSpPr>
          <p:spPr bwMode="auto">
            <a:xfrm>
              <a:off x="3230" y="1560"/>
              <a:ext cx="2190" cy="1318"/>
            </a:xfrm>
            <a:custGeom>
              <a:avLst/>
              <a:gdLst>
                <a:gd name="T0" fmla="*/ 2189 w 2190"/>
                <a:gd name="T1" fmla="*/ 1317 h 1318"/>
                <a:gd name="T2" fmla="*/ 1959 w 2190"/>
                <a:gd name="T3" fmla="*/ 1300 h 1318"/>
                <a:gd name="T4" fmla="*/ 1844 w 2190"/>
                <a:gd name="T5" fmla="*/ 1286 h 1318"/>
                <a:gd name="T6" fmla="*/ 1729 w 2190"/>
                <a:gd name="T7" fmla="*/ 1264 h 1318"/>
                <a:gd name="T8" fmla="*/ 1614 w 2190"/>
                <a:gd name="T9" fmla="*/ 1235 h 1318"/>
                <a:gd name="T10" fmla="*/ 1498 w 2190"/>
                <a:gd name="T11" fmla="*/ 1194 h 1318"/>
                <a:gd name="T12" fmla="*/ 1383 w 2190"/>
                <a:gd name="T13" fmla="*/ 1140 h 1318"/>
                <a:gd name="T14" fmla="*/ 1153 w 2190"/>
                <a:gd name="T15" fmla="*/ 987 h 1318"/>
                <a:gd name="T16" fmla="*/ 923 w 2190"/>
                <a:gd name="T17" fmla="*/ 771 h 1318"/>
                <a:gd name="T18" fmla="*/ 692 w 2190"/>
                <a:gd name="T19" fmla="*/ 514 h 1318"/>
                <a:gd name="T20" fmla="*/ 577 w 2190"/>
                <a:gd name="T21" fmla="*/ 383 h 1318"/>
                <a:gd name="T22" fmla="*/ 462 w 2190"/>
                <a:gd name="T23" fmla="*/ 259 h 1318"/>
                <a:gd name="T24" fmla="*/ 347 w 2190"/>
                <a:gd name="T25" fmla="*/ 153 h 1318"/>
                <a:gd name="T26" fmla="*/ 232 w 2190"/>
                <a:gd name="T27" fmla="*/ 71 h 1318"/>
                <a:gd name="T28" fmla="*/ 117 w 2190"/>
                <a:gd name="T29" fmla="*/ 18 h 1318"/>
                <a:gd name="T30" fmla="*/ 0 w 2190"/>
                <a:gd name="T31" fmla="*/ 0 h 131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190" h="1318">
                  <a:moveTo>
                    <a:pt x="2189" y="1317"/>
                  </a:moveTo>
                  <a:lnTo>
                    <a:pt x="1959" y="1300"/>
                  </a:lnTo>
                  <a:lnTo>
                    <a:pt x="1844" y="1286"/>
                  </a:lnTo>
                  <a:lnTo>
                    <a:pt x="1729" y="1264"/>
                  </a:lnTo>
                  <a:lnTo>
                    <a:pt x="1614" y="1235"/>
                  </a:lnTo>
                  <a:lnTo>
                    <a:pt x="1498" y="1194"/>
                  </a:lnTo>
                  <a:lnTo>
                    <a:pt x="1383" y="1140"/>
                  </a:lnTo>
                  <a:lnTo>
                    <a:pt x="1153" y="987"/>
                  </a:lnTo>
                  <a:lnTo>
                    <a:pt x="923" y="771"/>
                  </a:lnTo>
                  <a:lnTo>
                    <a:pt x="692" y="514"/>
                  </a:lnTo>
                  <a:lnTo>
                    <a:pt x="577" y="383"/>
                  </a:lnTo>
                  <a:lnTo>
                    <a:pt x="462" y="259"/>
                  </a:lnTo>
                  <a:lnTo>
                    <a:pt x="347" y="153"/>
                  </a:lnTo>
                  <a:lnTo>
                    <a:pt x="232" y="71"/>
                  </a:lnTo>
                  <a:lnTo>
                    <a:pt x="117" y="18"/>
                  </a:lnTo>
                  <a:lnTo>
                    <a:pt x="0" y="0"/>
                  </a:lnTo>
                </a:path>
              </a:pathLst>
            </a:custGeom>
            <a:noFill/>
            <a:ln w="50800" cap="rnd" cmpd="sng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617" name="Freeform 5"/>
            <p:cNvSpPr>
              <a:spLocks/>
            </p:cNvSpPr>
            <p:nvPr/>
          </p:nvSpPr>
          <p:spPr bwMode="auto">
            <a:xfrm>
              <a:off x="2683" y="1560"/>
              <a:ext cx="548" cy="1318"/>
            </a:xfrm>
            <a:custGeom>
              <a:avLst/>
              <a:gdLst>
                <a:gd name="T0" fmla="*/ 0 w 548"/>
                <a:gd name="T1" fmla="*/ 1317 h 1318"/>
                <a:gd name="T2" fmla="*/ 59 w 548"/>
                <a:gd name="T3" fmla="*/ 1300 h 1318"/>
                <a:gd name="T4" fmla="*/ 88 w 548"/>
                <a:gd name="T5" fmla="*/ 1286 h 1318"/>
                <a:gd name="T6" fmla="*/ 117 w 548"/>
                <a:gd name="T7" fmla="*/ 1264 h 1318"/>
                <a:gd name="T8" fmla="*/ 144 w 548"/>
                <a:gd name="T9" fmla="*/ 1235 h 1318"/>
                <a:gd name="T10" fmla="*/ 174 w 548"/>
                <a:gd name="T11" fmla="*/ 1194 h 1318"/>
                <a:gd name="T12" fmla="*/ 203 w 548"/>
                <a:gd name="T13" fmla="*/ 1140 h 1318"/>
                <a:gd name="T14" fmla="*/ 261 w 548"/>
                <a:gd name="T15" fmla="*/ 987 h 1318"/>
                <a:gd name="T16" fmla="*/ 318 w 548"/>
                <a:gd name="T17" fmla="*/ 771 h 1318"/>
                <a:gd name="T18" fmla="*/ 376 w 548"/>
                <a:gd name="T19" fmla="*/ 514 h 1318"/>
                <a:gd name="T20" fmla="*/ 403 w 548"/>
                <a:gd name="T21" fmla="*/ 383 h 1318"/>
                <a:gd name="T22" fmla="*/ 433 w 548"/>
                <a:gd name="T23" fmla="*/ 259 h 1318"/>
                <a:gd name="T24" fmla="*/ 462 w 548"/>
                <a:gd name="T25" fmla="*/ 153 h 1318"/>
                <a:gd name="T26" fmla="*/ 491 w 548"/>
                <a:gd name="T27" fmla="*/ 71 h 1318"/>
                <a:gd name="T28" fmla="*/ 520 w 548"/>
                <a:gd name="T29" fmla="*/ 18 h 1318"/>
                <a:gd name="T30" fmla="*/ 547 w 548"/>
                <a:gd name="T31" fmla="*/ 0 h 131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548" h="1318">
                  <a:moveTo>
                    <a:pt x="0" y="1317"/>
                  </a:moveTo>
                  <a:lnTo>
                    <a:pt x="59" y="1300"/>
                  </a:lnTo>
                  <a:lnTo>
                    <a:pt x="88" y="1286"/>
                  </a:lnTo>
                  <a:lnTo>
                    <a:pt x="117" y="1264"/>
                  </a:lnTo>
                  <a:lnTo>
                    <a:pt x="144" y="1235"/>
                  </a:lnTo>
                  <a:lnTo>
                    <a:pt x="174" y="1194"/>
                  </a:lnTo>
                  <a:lnTo>
                    <a:pt x="203" y="1140"/>
                  </a:lnTo>
                  <a:lnTo>
                    <a:pt x="261" y="987"/>
                  </a:lnTo>
                  <a:lnTo>
                    <a:pt x="318" y="771"/>
                  </a:lnTo>
                  <a:lnTo>
                    <a:pt x="376" y="514"/>
                  </a:lnTo>
                  <a:lnTo>
                    <a:pt x="403" y="383"/>
                  </a:lnTo>
                  <a:lnTo>
                    <a:pt x="433" y="259"/>
                  </a:lnTo>
                  <a:lnTo>
                    <a:pt x="462" y="153"/>
                  </a:lnTo>
                  <a:lnTo>
                    <a:pt x="491" y="71"/>
                  </a:lnTo>
                  <a:lnTo>
                    <a:pt x="520" y="18"/>
                  </a:lnTo>
                  <a:lnTo>
                    <a:pt x="547" y="0"/>
                  </a:lnTo>
                </a:path>
              </a:pathLst>
            </a:custGeom>
            <a:noFill/>
            <a:ln w="50800" cap="rnd" cmpd="sng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74086" name="Rectangle 6"/>
            <p:cNvSpPr>
              <a:spLocks noChangeArrowheads="1"/>
            </p:cNvSpPr>
            <p:nvPr/>
          </p:nvSpPr>
          <p:spPr bwMode="auto">
            <a:xfrm>
              <a:off x="2577" y="2902"/>
              <a:ext cx="216" cy="27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3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0</a:t>
              </a:r>
            </a:p>
          </p:txBody>
        </p:sp>
        <p:sp>
          <p:nvSpPr>
            <p:cNvPr id="24619" name="Freeform 7"/>
            <p:cNvSpPr>
              <a:spLocks/>
            </p:cNvSpPr>
            <p:nvPr/>
          </p:nvSpPr>
          <p:spPr bwMode="auto">
            <a:xfrm>
              <a:off x="2683" y="1607"/>
              <a:ext cx="2790" cy="1265"/>
            </a:xfrm>
            <a:custGeom>
              <a:avLst/>
              <a:gdLst>
                <a:gd name="T0" fmla="*/ 0 w 2790"/>
                <a:gd name="T1" fmla="*/ 0 h 1265"/>
                <a:gd name="T2" fmla="*/ 0 w 2790"/>
                <a:gd name="T3" fmla="*/ 1264 h 1265"/>
                <a:gd name="T4" fmla="*/ 2789 w 2790"/>
                <a:gd name="T5" fmla="*/ 1264 h 1265"/>
                <a:gd name="T6" fmla="*/ 0 60000 65536"/>
                <a:gd name="T7" fmla="*/ 0 60000 65536"/>
                <a:gd name="T8" fmla="*/ 0 60000 65536"/>
                <a:gd name="T9" fmla="*/ 0 w 2790"/>
                <a:gd name="T10" fmla="*/ 0 h 1265"/>
                <a:gd name="T11" fmla="*/ 2790 w 2790"/>
                <a:gd name="T12" fmla="*/ 1265 h 126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790" h="1265">
                  <a:moveTo>
                    <a:pt x="0" y="0"/>
                  </a:moveTo>
                  <a:lnTo>
                    <a:pt x="0" y="1264"/>
                  </a:lnTo>
                  <a:lnTo>
                    <a:pt x="2789" y="1264"/>
                  </a:lnTo>
                </a:path>
              </a:pathLst>
            </a:custGeom>
            <a:noFill/>
            <a:ln w="25400" cap="rnd" cmpd="sng">
              <a:solidFill>
                <a:srgbClr val="CDCDCD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620" name="Line 8"/>
            <p:cNvSpPr>
              <a:spLocks noChangeShapeType="1"/>
            </p:cNvSpPr>
            <p:nvPr/>
          </p:nvSpPr>
          <p:spPr bwMode="auto">
            <a:xfrm>
              <a:off x="2649" y="1607"/>
              <a:ext cx="34" cy="0"/>
            </a:xfrm>
            <a:prstGeom prst="line">
              <a:avLst/>
            </a:prstGeom>
            <a:noFill/>
            <a:ln w="254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621" name="Line 9"/>
            <p:cNvSpPr>
              <a:spLocks noChangeShapeType="1"/>
            </p:cNvSpPr>
            <p:nvPr/>
          </p:nvSpPr>
          <p:spPr bwMode="auto">
            <a:xfrm>
              <a:off x="2649" y="1735"/>
              <a:ext cx="34" cy="0"/>
            </a:xfrm>
            <a:prstGeom prst="line">
              <a:avLst/>
            </a:prstGeom>
            <a:noFill/>
            <a:ln w="254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622" name="Line 10"/>
            <p:cNvSpPr>
              <a:spLocks noChangeShapeType="1"/>
            </p:cNvSpPr>
            <p:nvPr/>
          </p:nvSpPr>
          <p:spPr bwMode="auto">
            <a:xfrm>
              <a:off x="2649" y="1861"/>
              <a:ext cx="34" cy="0"/>
            </a:xfrm>
            <a:prstGeom prst="line">
              <a:avLst/>
            </a:prstGeom>
            <a:noFill/>
            <a:ln w="254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623" name="Line 11"/>
            <p:cNvSpPr>
              <a:spLocks noChangeShapeType="1"/>
            </p:cNvSpPr>
            <p:nvPr/>
          </p:nvSpPr>
          <p:spPr bwMode="auto">
            <a:xfrm>
              <a:off x="2649" y="1987"/>
              <a:ext cx="34" cy="0"/>
            </a:xfrm>
            <a:prstGeom prst="line">
              <a:avLst/>
            </a:prstGeom>
            <a:noFill/>
            <a:ln w="254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624" name="Line 12"/>
            <p:cNvSpPr>
              <a:spLocks noChangeShapeType="1"/>
            </p:cNvSpPr>
            <p:nvPr/>
          </p:nvSpPr>
          <p:spPr bwMode="auto">
            <a:xfrm>
              <a:off x="2649" y="2114"/>
              <a:ext cx="34" cy="0"/>
            </a:xfrm>
            <a:prstGeom prst="line">
              <a:avLst/>
            </a:prstGeom>
            <a:noFill/>
            <a:ln w="254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625" name="Line 13"/>
            <p:cNvSpPr>
              <a:spLocks noChangeShapeType="1"/>
            </p:cNvSpPr>
            <p:nvPr/>
          </p:nvSpPr>
          <p:spPr bwMode="auto">
            <a:xfrm>
              <a:off x="2649" y="2240"/>
              <a:ext cx="34" cy="0"/>
            </a:xfrm>
            <a:prstGeom prst="line">
              <a:avLst/>
            </a:prstGeom>
            <a:noFill/>
            <a:ln w="254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626" name="Line 14"/>
            <p:cNvSpPr>
              <a:spLocks noChangeShapeType="1"/>
            </p:cNvSpPr>
            <p:nvPr/>
          </p:nvSpPr>
          <p:spPr bwMode="auto">
            <a:xfrm>
              <a:off x="2649" y="2366"/>
              <a:ext cx="34" cy="0"/>
            </a:xfrm>
            <a:prstGeom prst="line">
              <a:avLst/>
            </a:prstGeom>
            <a:noFill/>
            <a:ln w="254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627" name="Line 15"/>
            <p:cNvSpPr>
              <a:spLocks noChangeShapeType="1"/>
            </p:cNvSpPr>
            <p:nvPr/>
          </p:nvSpPr>
          <p:spPr bwMode="auto">
            <a:xfrm>
              <a:off x="2649" y="2492"/>
              <a:ext cx="34" cy="0"/>
            </a:xfrm>
            <a:prstGeom prst="line">
              <a:avLst/>
            </a:prstGeom>
            <a:noFill/>
            <a:ln w="254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628" name="Line 16"/>
            <p:cNvSpPr>
              <a:spLocks noChangeShapeType="1"/>
            </p:cNvSpPr>
            <p:nvPr/>
          </p:nvSpPr>
          <p:spPr bwMode="auto">
            <a:xfrm>
              <a:off x="2649" y="2620"/>
              <a:ext cx="34" cy="0"/>
            </a:xfrm>
            <a:prstGeom prst="line">
              <a:avLst/>
            </a:prstGeom>
            <a:noFill/>
            <a:ln w="254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629" name="Line 17"/>
            <p:cNvSpPr>
              <a:spLocks noChangeShapeType="1"/>
            </p:cNvSpPr>
            <p:nvPr/>
          </p:nvSpPr>
          <p:spPr bwMode="auto">
            <a:xfrm>
              <a:off x="2649" y="2745"/>
              <a:ext cx="34" cy="0"/>
            </a:xfrm>
            <a:prstGeom prst="line">
              <a:avLst/>
            </a:prstGeom>
            <a:noFill/>
            <a:ln w="254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630" name="Line 18"/>
            <p:cNvSpPr>
              <a:spLocks noChangeShapeType="1"/>
            </p:cNvSpPr>
            <p:nvPr/>
          </p:nvSpPr>
          <p:spPr bwMode="auto">
            <a:xfrm>
              <a:off x="5472" y="2871"/>
              <a:ext cx="0" cy="17"/>
            </a:xfrm>
            <a:prstGeom prst="line">
              <a:avLst/>
            </a:prstGeom>
            <a:noFill/>
            <a:ln w="254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631" name="Line 19"/>
            <p:cNvSpPr>
              <a:spLocks noChangeShapeType="1"/>
            </p:cNvSpPr>
            <p:nvPr/>
          </p:nvSpPr>
          <p:spPr bwMode="auto">
            <a:xfrm>
              <a:off x="5193" y="2871"/>
              <a:ext cx="0" cy="17"/>
            </a:xfrm>
            <a:prstGeom prst="line">
              <a:avLst/>
            </a:prstGeom>
            <a:noFill/>
            <a:ln w="254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632" name="Line 20"/>
            <p:cNvSpPr>
              <a:spLocks noChangeShapeType="1"/>
            </p:cNvSpPr>
            <p:nvPr/>
          </p:nvSpPr>
          <p:spPr bwMode="auto">
            <a:xfrm>
              <a:off x="4914" y="2871"/>
              <a:ext cx="0" cy="17"/>
            </a:xfrm>
            <a:prstGeom prst="line">
              <a:avLst/>
            </a:prstGeom>
            <a:noFill/>
            <a:ln w="254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633" name="Line 21"/>
            <p:cNvSpPr>
              <a:spLocks noChangeShapeType="1"/>
            </p:cNvSpPr>
            <p:nvPr/>
          </p:nvSpPr>
          <p:spPr bwMode="auto">
            <a:xfrm>
              <a:off x="4635" y="2871"/>
              <a:ext cx="0" cy="17"/>
            </a:xfrm>
            <a:prstGeom prst="line">
              <a:avLst/>
            </a:prstGeom>
            <a:noFill/>
            <a:ln w="254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634" name="Line 22"/>
            <p:cNvSpPr>
              <a:spLocks noChangeShapeType="1"/>
            </p:cNvSpPr>
            <p:nvPr/>
          </p:nvSpPr>
          <p:spPr bwMode="auto">
            <a:xfrm>
              <a:off x="4356" y="2871"/>
              <a:ext cx="0" cy="17"/>
            </a:xfrm>
            <a:prstGeom prst="line">
              <a:avLst/>
            </a:prstGeom>
            <a:noFill/>
            <a:ln w="254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635" name="Line 23"/>
            <p:cNvSpPr>
              <a:spLocks noChangeShapeType="1"/>
            </p:cNvSpPr>
            <p:nvPr/>
          </p:nvSpPr>
          <p:spPr bwMode="auto">
            <a:xfrm>
              <a:off x="4078" y="2871"/>
              <a:ext cx="0" cy="17"/>
            </a:xfrm>
            <a:prstGeom prst="line">
              <a:avLst/>
            </a:prstGeom>
            <a:noFill/>
            <a:ln w="254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636" name="Line 24"/>
            <p:cNvSpPr>
              <a:spLocks noChangeShapeType="1"/>
            </p:cNvSpPr>
            <p:nvPr/>
          </p:nvSpPr>
          <p:spPr bwMode="auto">
            <a:xfrm>
              <a:off x="3799" y="2871"/>
              <a:ext cx="0" cy="17"/>
            </a:xfrm>
            <a:prstGeom prst="line">
              <a:avLst/>
            </a:prstGeom>
            <a:noFill/>
            <a:ln w="254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637" name="Line 25"/>
            <p:cNvSpPr>
              <a:spLocks noChangeShapeType="1"/>
            </p:cNvSpPr>
            <p:nvPr/>
          </p:nvSpPr>
          <p:spPr bwMode="auto">
            <a:xfrm>
              <a:off x="3520" y="2871"/>
              <a:ext cx="0" cy="17"/>
            </a:xfrm>
            <a:prstGeom prst="line">
              <a:avLst/>
            </a:prstGeom>
            <a:noFill/>
            <a:ln w="254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638" name="Line 26"/>
            <p:cNvSpPr>
              <a:spLocks noChangeShapeType="1"/>
            </p:cNvSpPr>
            <p:nvPr/>
          </p:nvSpPr>
          <p:spPr bwMode="auto">
            <a:xfrm>
              <a:off x="3241" y="2871"/>
              <a:ext cx="0" cy="17"/>
            </a:xfrm>
            <a:prstGeom prst="line">
              <a:avLst/>
            </a:prstGeom>
            <a:noFill/>
            <a:ln w="254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639" name="Line 27"/>
            <p:cNvSpPr>
              <a:spLocks noChangeShapeType="1"/>
            </p:cNvSpPr>
            <p:nvPr/>
          </p:nvSpPr>
          <p:spPr bwMode="auto">
            <a:xfrm>
              <a:off x="2962" y="2871"/>
              <a:ext cx="0" cy="17"/>
            </a:xfrm>
            <a:prstGeom prst="line">
              <a:avLst/>
            </a:prstGeom>
            <a:noFill/>
            <a:ln w="25400">
              <a:solidFill>
                <a:srgbClr val="CDCD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74108" name="Rectangle 28"/>
            <p:cNvSpPr>
              <a:spLocks noChangeArrowheads="1"/>
            </p:cNvSpPr>
            <p:nvPr/>
          </p:nvSpPr>
          <p:spPr bwMode="auto">
            <a:xfrm>
              <a:off x="5303" y="2898"/>
              <a:ext cx="226" cy="27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300" b="1" i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F</a:t>
              </a:r>
            </a:p>
          </p:txBody>
        </p:sp>
      </p:grp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152400" y="1676400"/>
            <a:ext cx="3829050" cy="4610100"/>
            <a:chOff x="96" y="1056"/>
            <a:chExt cx="2412" cy="2904"/>
          </a:xfrm>
        </p:grpSpPr>
        <p:sp>
          <p:nvSpPr>
            <p:cNvPr id="24612" name="AutoShape 30"/>
            <p:cNvSpPr>
              <a:spLocks noChangeArrowheads="1"/>
            </p:cNvSpPr>
            <p:nvPr/>
          </p:nvSpPr>
          <p:spPr bwMode="auto">
            <a:xfrm>
              <a:off x="96" y="1056"/>
              <a:ext cx="2304" cy="960"/>
            </a:xfrm>
            <a:prstGeom prst="wedgeRoundRectCallout">
              <a:avLst>
                <a:gd name="adj1" fmla="val -20787"/>
                <a:gd name="adj2" fmla="val 66667"/>
                <a:gd name="adj3" fmla="val 16667"/>
              </a:avLst>
            </a:prstGeom>
            <a:solidFill>
              <a:schemeClr val="accent1"/>
            </a:solidFill>
            <a:ln w="12700">
              <a:solidFill>
                <a:schemeClr val="folHlink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74111" name="Rectangle 31"/>
            <p:cNvSpPr>
              <a:spLocks noChangeArrowheads="1"/>
            </p:cNvSpPr>
            <p:nvPr/>
          </p:nvSpPr>
          <p:spPr bwMode="auto">
            <a:xfrm>
              <a:off x="96" y="1150"/>
              <a:ext cx="2400" cy="8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fr-CA" sz="20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Si les moyennes sont égales, </a:t>
              </a:r>
              <a:r>
                <a:rPr lang="fr-CA" sz="2000" b="1" i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F</a:t>
              </a:r>
              <a:r>
                <a:rPr lang="fr-CA" sz="20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 = CM</a:t>
              </a:r>
              <a:r>
                <a:rPr lang="fr-CA" sz="2000" b="1" baseline="-2500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TRAIT</a:t>
              </a:r>
              <a:r>
                <a:rPr lang="fr-CA" sz="20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/CM</a:t>
              </a:r>
              <a:r>
                <a:rPr lang="fr-CA" sz="2000" b="1" baseline="-2500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ERR</a:t>
              </a:r>
              <a:r>
                <a:rPr lang="fr-CA" sz="20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 </a:t>
              </a:r>
              <a:r>
                <a:rPr lang="fr-CA" sz="20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Symbol" pitchFamily="18" charset="2"/>
                </a:rPr>
                <a:t>»</a:t>
              </a:r>
              <a:r>
                <a:rPr lang="fr-CA" sz="20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 1. On rejette H</a:t>
              </a:r>
              <a:r>
                <a:rPr lang="fr-CA" sz="2000" b="1" baseline="-2500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0</a:t>
              </a:r>
              <a:r>
                <a:rPr lang="fr-CA" sz="20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 seulement si F est grand!</a:t>
              </a:r>
            </a:p>
          </p:txBody>
        </p:sp>
        <p:sp>
          <p:nvSpPr>
            <p:cNvPr id="24614" name="Rectangle 32"/>
            <p:cNvSpPr>
              <a:spLocks noChangeArrowheads="1"/>
            </p:cNvSpPr>
            <p:nvPr/>
          </p:nvSpPr>
          <p:spPr bwMode="auto">
            <a:xfrm rot="-5400000">
              <a:off x="2421" y="2211"/>
              <a:ext cx="116" cy="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aphicFrame>
          <p:nvGraphicFramePr>
            <p:cNvPr id="24615" name="Object 33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400" y="2024"/>
            <a:ext cx="2022" cy="19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682" name="ClipArt" r:id="rId4" imgW="6486432" imgH="6210300" progId="MS_ClipArt_Gallery.2">
                    <p:embed/>
                  </p:oleObj>
                </mc:Choice>
                <mc:Fallback>
                  <p:oleObj name="ClipArt" r:id="rId4" imgW="6486432" imgH="6210300" progId="MS_ClipArt_Gallery.2">
                    <p:embed/>
                    <p:pic>
                      <p:nvPicPr>
                        <p:cNvPr id="0" name="Object 3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0" y="2024"/>
                          <a:ext cx="2022" cy="193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>
                          <a:outerShdw dist="107763" dir="2700000" algn="ctr" rotWithShape="0">
                            <a:schemeClr val="bg2"/>
                          </a:outerShdw>
                        </a:effectLst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63"/>
          <p:cNvGrpSpPr>
            <a:grpSpLocks/>
          </p:cNvGrpSpPr>
          <p:nvPr/>
        </p:nvGrpSpPr>
        <p:grpSpPr bwMode="auto">
          <a:xfrm>
            <a:off x="4953000" y="2582863"/>
            <a:ext cx="3532188" cy="2811462"/>
            <a:chOff x="3120" y="1627"/>
            <a:chExt cx="2225" cy="1771"/>
          </a:xfrm>
        </p:grpSpPr>
        <p:grpSp>
          <p:nvGrpSpPr>
            <p:cNvPr id="24583" name="Group 34"/>
            <p:cNvGrpSpPr>
              <a:grpSpLocks/>
            </p:cNvGrpSpPr>
            <p:nvPr/>
          </p:nvGrpSpPr>
          <p:grpSpPr bwMode="auto">
            <a:xfrm>
              <a:off x="3241" y="1627"/>
              <a:ext cx="2104" cy="1771"/>
              <a:chOff x="3241" y="1627"/>
              <a:chExt cx="2104" cy="1771"/>
            </a:xfrm>
          </p:grpSpPr>
          <p:sp>
            <p:nvSpPr>
              <p:cNvPr id="24585" name="Line 35"/>
              <p:cNvSpPr>
                <a:spLocks noChangeShapeType="1"/>
              </p:cNvSpPr>
              <p:nvPr/>
            </p:nvSpPr>
            <p:spPr bwMode="auto">
              <a:xfrm flipH="1">
                <a:off x="4176" y="2885"/>
                <a:ext cx="1" cy="227"/>
              </a:xfrm>
              <a:prstGeom prst="line">
                <a:avLst/>
              </a:prstGeom>
              <a:noFill/>
              <a:ln w="12700">
                <a:solidFill>
                  <a:schemeClr val="folHlink"/>
                </a:solidFill>
                <a:round/>
                <a:headEnd type="triangle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74116" name="Rectangle 36"/>
              <p:cNvSpPr>
                <a:spLocks noChangeArrowheads="1"/>
              </p:cNvSpPr>
              <p:nvPr/>
            </p:nvSpPr>
            <p:spPr bwMode="auto">
              <a:xfrm>
                <a:off x="4709" y="2086"/>
                <a:ext cx="574" cy="363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lIns="90488" tIns="44450" rIns="90488" bIns="44450"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fr-CA" sz="3200" b="1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Symbol" pitchFamily="18" charset="2"/>
                  </a:rPr>
                  <a:t>a</a:t>
                </a:r>
              </a:p>
            </p:txBody>
          </p:sp>
          <p:sp>
            <p:nvSpPr>
              <p:cNvPr id="174117" name="Rectangle 37"/>
              <p:cNvSpPr>
                <a:spLocks noChangeArrowheads="1"/>
              </p:cNvSpPr>
              <p:nvPr/>
            </p:nvSpPr>
            <p:spPr bwMode="auto">
              <a:xfrm>
                <a:off x="3549" y="2995"/>
                <a:ext cx="270" cy="363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90488" tIns="44450" rIns="90488" bIns="44450">
                <a:spAutoFit/>
              </a:bodyPr>
              <a:lstStyle/>
              <a:p>
                <a:pPr>
                  <a:defRPr/>
                </a:pPr>
                <a:r>
                  <a:rPr lang="fr-CA" sz="3200" b="1" i="1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itchFamily="34" charset="0"/>
                  </a:rPr>
                  <a:t>F</a:t>
                </a:r>
              </a:p>
            </p:txBody>
          </p:sp>
          <p:sp>
            <p:nvSpPr>
              <p:cNvPr id="174118" name="Rectangle 38"/>
              <p:cNvSpPr>
                <a:spLocks noChangeArrowheads="1"/>
              </p:cNvSpPr>
              <p:nvPr/>
            </p:nvSpPr>
            <p:spPr bwMode="auto">
              <a:xfrm>
                <a:off x="3664" y="3131"/>
                <a:ext cx="225" cy="267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90488" tIns="44450" rIns="90488" bIns="44450">
                <a:spAutoFit/>
              </a:bodyPr>
              <a:lstStyle/>
              <a:p>
                <a:pPr>
                  <a:defRPr/>
                </a:pPr>
                <a:r>
                  <a:rPr lang="fr-CA" sz="2200" b="1" i="1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Symbol" pitchFamily="18" charset="2"/>
                  </a:rPr>
                  <a:t>a</a:t>
                </a:r>
              </a:p>
            </p:txBody>
          </p:sp>
          <p:sp>
            <p:nvSpPr>
              <p:cNvPr id="174119" name="Rectangle 39"/>
              <p:cNvSpPr>
                <a:spLocks noChangeArrowheads="1"/>
              </p:cNvSpPr>
              <p:nvPr/>
            </p:nvSpPr>
            <p:spPr bwMode="auto">
              <a:xfrm>
                <a:off x="3906" y="3131"/>
                <a:ext cx="222" cy="267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90488" tIns="44450" rIns="90488" bIns="44450">
                <a:spAutoFit/>
              </a:bodyPr>
              <a:lstStyle/>
              <a:p>
                <a:pPr>
                  <a:defRPr/>
                </a:pPr>
                <a:r>
                  <a:rPr lang="fr-CA" sz="2200" b="1" i="1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itchFamily="34" charset="0"/>
                  </a:rPr>
                  <a:t>p</a:t>
                </a:r>
              </a:p>
            </p:txBody>
          </p:sp>
          <p:sp>
            <p:nvSpPr>
              <p:cNvPr id="174120" name="Rectangle 40"/>
              <p:cNvSpPr>
                <a:spLocks noChangeArrowheads="1"/>
              </p:cNvSpPr>
              <p:nvPr/>
            </p:nvSpPr>
            <p:spPr bwMode="auto">
              <a:xfrm>
                <a:off x="4239" y="3131"/>
                <a:ext cx="222" cy="267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90488" tIns="44450" rIns="90488" bIns="44450">
                <a:spAutoFit/>
              </a:bodyPr>
              <a:lstStyle/>
              <a:p>
                <a:pPr>
                  <a:defRPr/>
                </a:pPr>
                <a:r>
                  <a:rPr lang="fr-CA" sz="2200" b="1" i="1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itchFamily="34" charset="0"/>
                  </a:rPr>
                  <a:t>n</a:t>
                </a:r>
              </a:p>
            </p:txBody>
          </p:sp>
          <p:sp>
            <p:nvSpPr>
              <p:cNvPr id="174121" name="Rectangle 41"/>
              <p:cNvSpPr>
                <a:spLocks noChangeArrowheads="1"/>
              </p:cNvSpPr>
              <p:nvPr/>
            </p:nvSpPr>
            <p:spPr bwMode="auto">
              <a:xfrm>
                <a:off x="4455" y="3131"/>
                <a:ext cx="222" cy="267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90488" tIns="44450" rIns="90488" bIns="44450">
                <a:spAutoFit/>
              </a:bodyPr>
              <a:lstStyle/>
              <a:p>
                <a:pPr>
                  <a:defRPr/>
                </a:pPr>
                <a:r>
                  <a:rPr lang="fr-CA" sz="2200" b="1" i="1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itchFamily="34" charset="0"/>
                  </a:rPr>
                  <a:t>p</a:t>
                </a:r>
              </a:p>
            </p:txBody>
          </p:sp>
          <p:sp>
            <p:nvSpPr>
              <p:cNvPr id="174122" name="Rectangle 42"/>
              <p:cNvSpPr>
                <a:spLocks noChangeArrowheads="1"/>
              </p:cNvSpPr>
              <p:nvPr/>
            </p:nvSpPr>
            <p:spPr bwMode="auto">
              <a:xfrm>
                <a:off x="3821" y="3131"/>
                <a:ext cx="173" cy="267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90488" tIns="44450" rIns="90488" bIns="44450">
                <a:spAutoFit/>
              </a:bodyPr>
              <a:lstStyle/>
              <a:p>
                <a:pPr>
                  <a:defRPr/>
                </a:pPr>
                <a:r>
                  <a:rPr lang="fr-CA" sz="2200" b="1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itchFamily="34" charset="0"/>
                  </a:rPr>
                  <a:t>(</a:t>
                </a:r>
              </a:p>
            </p:txBody>
          </p:sp>
          <p:sp>
            <p:nvSpPr>
              <p:cNvPr id="174123" name="Rectangle 43"/>
              <p:cNvSpPr>
                <a:spLocks noChangeArrowheads="1"/>
              </p:cNvSpPr>
              <p:nvPr/>
            </p:nvSpPr>
            <p:spPr bwMode="auto">
              <a:xfrm>
                <a:off x="4176" y="3131"/>
                <a:ext cx="163" cy="267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90488" tIns="44450" rIns="90488" bIns="44450">
                <a:spAutoFit/>
              </a:bodyPr>
              <a:lstStyle/>
              <a:p>
                <a:pPr>
                  <a:defRPr/>
                </a:pPr>
                <a:r>
                  <a:rPr lang="fr-CA" sz="2200" b="1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itchFamily="34" charset="0"/>
                  </a:rPr>
                  <a:t>,</a:t>
                </a:r>
              </a:p>
            </p:txBody>
          </p:sp>
          <p:sp>
            <p:nvSpPr>
              <p:cNvPr id="174124" name="Rectangle 44"/>
              <p:cNvSpPr>
                <a:spLocks noChangeArrowheads="1"/>
              </p:cNvSpPr>
              <p:nvPr/>
            </p:nvSpPr>
            <p:spPr bwMode="auto">
              <a:xfrm>
                <a:off x="4558" y="3131"/>
                <a:ext cx="173" cy="267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90488" tIns="44450" rIns="90488" bIns="44450">
                <a:spAutoFit/>
              </a:bodyPr>
              <a:lstStyle/>
              <a:p>
                <a:pPr>
                  <a:defRPr/>
                </a:pPr>
                <a:r>
                  <a:rPr lang="fr-CA" sz="2200" b="1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itchFamily="34" charset="0"/>
                  </a:rPr>
                  <a:t>)</a:t>
                </a:r>
              </a:p>
            </p:txBody>
          </p:sp>
          <p:sp>
            <p:nvSpPr>
              <p:cNvPr id="174125" name="Rectangle 45"/>
              <p:cNvSpPr>
                <a:spLocks noChangeArrowheads="1"/>
              </p:cNvSpPr>
              <p:nvPr/>
            </p:nvSpPr>
            <p:spPr bwMode="auto">
              <a:xfrm>
                <a:off x="4010" y="3131"/>
                <a:ext cx="211" cy="267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90488" tIns="44450" rIns="90488" bIns="44450">
                <a:spAutoFit/>
              </a:bodyPr>
              <a:lstStyle/>
              <a:p>
                <a:pPr>
                  <a:defRPr/>
                </a:pPr>
                <a:r>
                  <a:rPr lang="fr-CA" sz="2200" b="1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Symbol" pitchFamily="18" charset="2"/>
                  </a:rPr>
                  <a:t>-</a:t>
                </a:r>
              </a:p>
            </p:txBody>
          </p:sp>
          <p:sp>
            <p:nvSpPr>
              <p:cNvPr id="174126" name="Rectangle 46"/>
              <p:cNvSpPr>
                <a:spLocks noChangeArrowheads="1"/>
              </p:cNvSpPr>
              <p:nvPr/>
            </p:nvSpPr>
            <p:spPr bwMode="auto">
              <a:xfrm>
                <a:off x="4354" y="3131"/>
                <a:ext cx="211" cy="267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90488" tIns="44450" rIns="90488" bIns="44450">
                <a:spAutoFit/>
              </a:bodyPr>
              <a:lstStyle/>
              <a:p>
                <a:pPr>
                  <a:defRPr/>
                </a:pPr>
                <a:r>
                  <a:rPr lang="fr-CA" sz="2200" b="1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Symbol" pitchFamily="18" charset="2"/>
                  </a:rPr>
                  <a:t>-</a:t>
                </a:r>
              </a:p>
            </p:txBody>
          </p:sp>
          <p:sp>
            <p:nvSpPr>
              <p:cNvPr id="174127" name="Rectangle 47"/>
              <p:cNvSpPr>
                <a:spLocks noChangeArrowheads="1"/>
              </p:cNvSpPr>
              <p:nvPr/>
            </p:nvSpPr>
            <p:spPr bwMode="auto">
              <a:xfrm>
                <a:off x="4106" y="3131"/>
                <a:ext cx="212" cy="267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90488" tIns="44450" rIns="90488" bIns="44450">
                <a:spAutoFit/>
              </a:bodyPr>
              <a:lstStyle/>
              <a:p>
                <a:pPr>
                  <a:defRPr/>
                </a:pPr>
                <a:r>
                  <a:rPr lang="fr-CA" sz="2200" b="1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itchFamily="34" charset="0"/>
                  </a:rPr>
                  <a:t>1</a:t>
                </a:r>
              </a:p>
            </p:txBody>
          </p:sp>
          <p:sp>
            <p:nvSpPr>
              <p:cNvPr id="24598" name="Freeform 48"/>
              <p:cNvSpPr>
                <a:spLocks/>
              </p:cNvSpPr>
              <p:nvPr/>
            </p:nvSpPr>
            <p:spPr bwMode="auto">
              <a:xfrm>
                <a:off x="4188" y="2364"/>
                <a:ext cx="885" cy="491"/>
              </a:xfrm>
              <a:custGeom>
                <a:avLst/>
                <a:gdLst>
                  <a:gd name="T0" fmla="*/ 0 w 885"/>
                  <a:gd name="T1" fmla="*/ 0 h 491"/>
                  <a:gd name="T2" fmla="*/ 0 w 885"/>
                  <a:gd name="T3" fmla="*/ 490 h 491"/>
                  <a:gd name="T4" fmla="*/ 884 w 885"/>
                  <a:gd name="T5" fmla="*/ 490 h 491"/>
                  <a:gd name="T6" fmla="*/ 794 w 885"/>
                  <a:gd name="T7" fmla="*/ 468 h 491"/>
                  <a:gd name="T8" fmla="*/ 704 w 885"/>
                  <a:gd name="T9" fmla="*/ 444 h 491"/>
                  <a:gd name="T10" fmla="*/ 619 w 885"/>
                  <a:gd name="T11" fmla="*/ 415 h 491"/>
                  <a:gd name="T12" fmla="*/ 537 w 885"/>
                  <a:gd name="T13" fmla="*/ 384 h 491"/>
                  <a:gd name="T14" fmla="*/ 460 w 885"/>
                  <a:gd name="T15" fmla="*/ 352 h 491"/>
                  <a:gd name="T16" fmla="*/ 385 w 885"/>
                  <a:gd name="T17" fmla="*/ 315 h 491"/>
                  <a:gd name="T18" fmla="*/ 317 w 885"/>
                  <a:gd name="T19" fmla="*/ 276 h 491"/>
                  <a:gd name="T20" fmla="*/ 249 w 885"/>
                  <a:gd name="T21" fmla="*/ 234 h 491"/>
                  <a:gd name="T22" fmla="*/ 190 w 885"/>
                  <a:gd name="T23" fmla="*/ 192 h 491"/>
                  <a:gd name="T24" fmla="*/ 134 w 885"/>
                  <a:gd name="T25" fmla="*/ 146 h 491"/>
                  <a:gd name="T26" fmla="*/ 85 w 885"/>
                  <a:gd name="T27" fmla="*/ 100 h 491"/>
                  <a:gd name="T28" fmla="*/ 40 w 885"/>
                  <a:gd name="T29" fmla="*/ 50 h 491"/>
                  <a:gd name="T30" fmla="*/ 0 w 885"/>
                  <a:gd name="T31" fmla="*/ 0 h 49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885"/>
                  <a:gd name="T49" fmla="*/ 0 h 491"/>
                  <a:gd name="T50" fmla="*/ 885 w 885"/>
                  <a:gd name="T51" fmla="*/ 491 h 49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885" h="491">
                    <a:moveTo>
                      <a:pt x="0" y="0"/>
                    </a:moveTo>
                    <a:lnTo>
                      <a:pt x="0" y="490"/>
                    </a:lnTo>
                    <a:lnTo>
                      <a:pt x="884" y="490"/>
                    </a:lnTo>
                    <a:lnTo>
                      <a:pt x="794" y="468"/>
                    </a:lnTo>
                    <a:lnTo>
                      <a:pt x="704" y="444"/>
                    </a:lnTo>
                    <a:lnTo>
                      <a:pt x="619" y="415"/>
                    </a:lnTo>
                    <a:lnTo>
                      <a:pt x="537" y="384"/>
                    </a:lnTo>
                    <a:lnTo>
                      <a:pt x="460" y="352"/>
                    </a:lnTo>
                    <a:lnTo>
                      <a:pt x="385" y="315"/>
                    </a:lnTo>
                    <a:lnTo>
                      <a:pt x="317" y="276"/>
                    </a:lnTo>
                    <a:lnTo>
                      <a:pt x="249" y="234"/>
                    </a:lnTo>
                    <a:lnTo>
                      <a:pt x="190" y="192"/>
                    </a:lnTo>
                    <a:lnTo>
                      <a:pt x="134" y="146"/>
                    </a:lnTo>
                    <a:lnTo>
                      <a:pt x="85" y="100"/>
                    </a:lnTo>
                    <a:lnTo>
                      <a:pt x="40" y="5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4599" name="Freeform 49"/>
              <p:cNvSpPr>
                <a:spLocks/>
              </p:cNvSpPr>
              <p:nvPr/>
            </p:nvSpPr>
            <p:spPr bwMode="auto">
              <a:xfrm>
                <a:off x="4188" y="1970"/>
                <a:ext cx="227" cy="908"/>
              </a:xfrm>
              <a:custGeom>
                <a:avLst/>
                <a:gdLst>
                  <a:gd name="T0" fmla="*/ 0 w 227"/>
                  <a:gd name="T1" fmla="*/ 907 h 908"/>
                  <a:gd name="T2" fmla="*/ 0 w 227"/>
                  <a:gd name="T3" fmla="*/ 454 h 908"/>
                  <a:gd name="T4" fmla="*/ 0 w 227"/>
                  <a:gd name="T5" fmla="*/ 0 h 908"/>
                  <a:gd name="T6" fmla="*/ 226 w 227"/>
                  <a:gd name="T7" fmla="*/ 0 h 90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7"/>
                  <a:gd name="T13" fmla="*/ 0 h 908"/>
                  <a:gd name="T14" fmla="*/ 227 w 227"/>
                  <a:gd name="T15" fmla="*/ 908 h 90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7" h="908">
                    <a:moveTo>
                      <a:pt x="0" y="907"/>
                    </a:moveTo>
                    <a:lnTo>
                      <a:pt x="0" y="454"/>
                    </a:lnTo>
                    <a:lnTo>
                      <a:pt x="0" y="0"/>
                    </a:lnTo>
                    <a:lnTo>
                      <a:pt x="226" y="0"/>
                    </a:lnTo>
                  </a:path>
                </a:pathLst>
              </a:custGeom>
              <a:noFill/>
              <a:ln w="254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4600" name="Freeform 50"/>
              <p:cNvSpPr>
                <a:spLocks/>
              </p:cNvSpPr>
              <p:nvPr/>
            </p:nvSpPr>
            <p:spPr bwMode="auto">
              <a:xfrm>
                <a:off x="4414" y="1930"/>
                <a:ext cx="77" cy="77"/>
              </a:xfrm>
              <a:custGeom>
                <a:avLst/>
                <a:gdLst>
                  <a:gd name="T0" fmla="*/ 0 w 77"/>
                  <a:gd name="T1" fmla="*/ 0 h 77"/>
                  <a:gd name="T2" fmla="*/ 76 w 77"/>
                  <a:gd name="T3" fmla="*/ 37 h 77"/>
                  <a:gd name="T4" fmla="*/ 0 w 77"/>
                  <a:gd name="T5" fmla="*/ 76 h 77"/>
                  <a:gd name="T6" fmla="*/ 0 w 77"/>
                  <a:gd name="T7" fmla="*/ 0 h 7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77"/>
                  <a:gd name="T13" fmla="*/ 0 h 77"/>
                  <a:gd name="T14" fmla="*/ 77 w 77"/>
                  <a:gd name="T15" fmla="*/ 77 h 7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77" h="77">
                    <a:moveTo>
                      <a:pt x="0" y="0"/>
                    </a:moveTo>
                    <a:lnTo>
                      <a:pt x="76" y="37"/>
                    </a:lnTo>
                    <a:lnTo>
                      <a:pt x="0" y="76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74131" name="Rectangle 51"/>
              <p:cNvSpPr>
                <a:spLocks noChangeArrowheads="1"/>
              </p:cNvSpPr>
              <p:nvPr/>
            </p:nvSpPr>
            <p:spPr bwMode="auto">
              <a:xfrm>
                <a:off x="4266" y="1627"/>
                <a:ext cx="1079" cy="277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90488" tIns="44450" rIns="90488" bIns="44450">
                <a:spAutoFit/>
              </a:bodyPr>
              <a:lstStyle/>
              <a:p>
                <a:pPr>
                  <a:defRPr/>
                </a:pPr>
                <a:r>
                  <a:rPr lang="fr-CA" sz="2300" b="1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itchFamily="34" charset="0"/>
                  </a:rPr>
                  <a:t>Rejet de H</a:t>
                </a:r>
                <a:r>
                  <a:rPr lang="fr-CA" sz="2300" b="1" baseline="-2500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itchFamily="34" charset="0"/>
                  </a:rPr>
                  <a:t>0</a:t>
                </a:r>
                <a:endParaRPr lang="fr-CA" sz="23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endParaRPr>
              </a:p>
            </p:txBody>
          </p:sp>
          <p:sp>
            <p:nvSpPr>
              <p:cNvPr id="24602" name="Rectangle 52"/>
              <p:cNvSpPr>
                <a:spLocks noChangeArrowheads="1"/>
              </p:cNvSpPr>
              <p:nvPr/>
            </p:nvSpPr>
            <p:spPr bwMode="auto">
              <a:xfrm>
                <a:off x="3904" y="2576"/>
                <a:ext cx="116" cy="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4603" name="Line 53"/>
              <p:cNvSpPr>
                <a:spLocks noChangeShapeType="1"/>
              </p:cNvSpPr>
              <p:nvPr/>
            </p:nvSpPr>
            <p:spPr bwMode="auto">
              <a:xfrm>
                <a:off x="5193" y="2871"/>
                <a:ext cx="0" cy="17"/>
              </a:xfrm>
              <a:prstGeom prst="line">
                <a:avLst/>
              </a:prstGeom>
              <a:noFill/>
              <a:ln w="25400">
                <a:solidFill>
                  <a:srgbClr val="CDCDCD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4604" name="Line 54"/>
              <p:cNvSpPr>
                <a:spLocks noChangeShapeType="1"/>
              </p:cNvSpPr>
              <p:nvPr/>
            </p:nvSpPr>
            <p:spPr bwMode="auto">
              <a:xfrm>
                <a:off x="4914" y="2871"/>
                <a:ext cx="0" cy="17"/>
              </a:xfrm>
              <a:prstGeom prst="line">
                <a:avLst/>
              </a:prstGeom>
              <a:noFill/>
              <a:ln w="25400">
                <a:solidFill>
                  <a:srgbClr val="CDCDCD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4605" name="Line 55"/>
              <p:cNvSpPr>
                <a:spLocks noChangeShapeType="1"/>
              </p:cNvSpPr>
              <p:nvPr/>
            </p:nvSpPr>
            <p:spPr bwMode="auto">
              <a:xfrm>
                <a:off x="4635" y="2871"/>
                <a:ext cx="0" cy="17"/>
              </a:xfrm>
              <a:prstGeom prst="line">
                <a:avLst/>
              </a:prstGeom>
              <a:noFill/>
              <a:ln w="25400">
                <a:solidFill>
                  <a:srgbClr val="CDCDCD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4606" name="Line 56"/>
              <p:cNvSpPr>
                <a:spLocks noChangeShapeType="1"/>
              </p:cNvSpPr>
              <p:nvPr/>
            </p:nvSpPr>
            <p:spPr bwMode="auto">
              <a:xfrm>
                <a:off x="4356" y="2871"/>
                <a:ext cx="0" cy="17"/>
              </a:xfrm>
              <a:prstGeom prst="line">
                <a:avLst/>
              </a:prstGeom>
              <a:noFill/>
              <a:ln w="25400">
                <a:solidFill>
                  <a:srgbClr val="CDCDCD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4607" name="Line 57"/>
              <p:cNvSpPr>
                <a:spLocks noChangeShapeType="1"/>
              </p:cNvSpPr>
              <p:nvPr/>
            </p:nvSpPr>
            <p:spPr bwMode="auto">
              <a:xfrm>
                <a:off x="4078" y="2871"/>
                <a:ext cx="0" cy="17"/>
              </a:xfrm>
              <a:prstGeom prst="line">
                <a:avLst/>
              </a:prstGeom>
              <a:noFill/>
              <a:ln w="25400">
                <a:solidFill>
                  <a:srgbClr val="CDCDCD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4608" name="Line 58"/>
              <p:cNvSpPr>
                <a:spLocks noChangeShapeType="1"/>
              </p:cNvSpPr>
              <p:nvPr/>
            </p:nvSpPr>
            <p:spPr bwMode="auto">
              <a:xfrm>
                <a:off x="3799" y="2871"/>
                <a:ext cx="0" cy="17"/>
              </a:xfrm>
              <a:prstGeom prst="line">
                <a:avLst/>
              </a:prstGeom>
              <a:noFill/>
              <a:ln w="25400">
                <a:solidFill>
                  <a:srgbClr val="CDCDCD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4609" name="Line 59"/>
              <p:cNvSpPr>
                <a:spLocks noChangeShapeType="1"/>
              </p:cNvSpPr>
              <p:nvPr/>
            </p:nvSpPr>
            <p:spPr bwMode="auto">
              <a:xfrm>
                <a:off x="3520" y="2871"/>
                <a:ext cx="0" cy="17"/>
              </a:xfrm>
              <a:prstGeom prst="line">
                <a:avLst/>
              </a:prstGeom>
              <a:noFill/>
              <a:ln w="25400">
                <a:solidFill>
                  <a:srgbClr val="CDCDCD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4610" name="Line 60"/>
              <p:cNvSpPr>
                <a:spLocks noChangeShapeType="1"/>
              </p:cNvSpPr>
              <p:nvPr/>
            </p:nvSpPr>
            <p:spPr bwMode="auto">
              <a:xfrm>
                <a:off x="3241" y="2871"/>
                <a:ext cx="0" cy="17"/>
              </a:xfrm>
              <a:prstGeom prst="line">
                <a:avLst/>
              </a:prstGeom>
              <a:noFill/>
              <a:ln w="25400">
                <a:solidFill>
                  <a:srgbClr val="CDCDCD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4611" name="Line 61"/>
              <p:cNvSpPr>
                <a:spLocks noChangeShapeType="1"/>
              </p:cNvSpPr>
              <p:nvPr/>
            </p:nvSpPr>
            <p:spPr bwMode="auto">
              <a:xfrm flipV="1">
                <a:off x="4324" y="2301"/>
                <a:ext cx="384" cy="480"/>
              </a:xfrm>
              <a:prstGeom prst="line">
                <a:avLst/>
              </a:prstGeom>
              <a:noFill/>
              <a:ln w="12700">
                <a:solidFill>
                  <a:schemeClr val="folHlink"/>
                </a:solidFill>
                <a:round/>
                <a:headEnd type="triangle" w="med" len="med"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174142" name="Rectangle 62"/>
            <p:cNvSpPr>
              <a:spLocks noChangeArrowheads="1"/>
            </p:cNvSpPr>
            <p:nvPr/>
          </p:nvSpPr>
          <p:spPr bwMode="auto">
            <a:xfrm>
              <a:off x="3120" y="2208"/>
              <a:ext cx="910" cy="49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3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Non rejet</a:t>
              </a:r>
            </a:p>
            <a:p>
              <a:pPr>
                <a:defRPr/>
              </a:pPr>
              <a:r>
                <a:rPr lang="fr-CA" sz="23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de H</a:t>
              </a:r>
              <a:r>
                <a:rPr lang="fr-CA" sz="2300" b="1" baseline="-2500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0</a:t>
              </a:r>
              <a:endParaRPr lang="fr-CA" sz="23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endParaRPr>
            </a:p>
          </p:txBody>
        </p:sp>
      </p:grpSp>
      <p:sp>
        <p:nvSpPr>
          <p:cNvPr id="174144" name="Rectangle 64"/>
          <p:cNvSpPr>
            <a:spLocks noChangeArrowheads="1"/>
          </p:cNvSpPr>
          <p:nvPr/>
        </p:nvSpPr>
        <p:spPr bwMode="auto">
          <a:xfrm>
            <a:off x="4344988" y="5640388"/>
            <a:ext cx="3959225" cy="10636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 sz="32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Toujours unidirectionnel!</a:t>
            </a:r>
          </a:p>
        </p:txBody>
      </p: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Ctr="1"/>
          <a:lstStyle/>
          <a:p>
            <a:pPr eaLnBrk="1" hangingPunct="1">
              <a:defRPr/>
            </a:pPr>
            <a:r>
              <a:rPr lang="fr-CA" smtClean="0"/>
              <a:t>ANOVA: Exemple</a:t>
            </a:r>
          </a:p>
        </p:txBody>
      </p:sp>
      <p:sp>
        <p:nvSpPr>
          <p:cNvPr id="1843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866900"/>
            <a:ext cx="4495800" cy="4530725"/>
          </a:xfrm>
        </p:spPr>
        <p:txBody>
          <a:bodyPr lIns="90488" tIns="44450" rIns="90488" bIns="44450"/>
          <a:lstStyle/>
          <a:p>
            <a:pPr eaLnBrk="1" hangingPunct="1">
              <a:lnSpc>
                <a:spcPct val="80000"/>
              </a:lnSpc>
              <a:tabLst>
                <a:tab pos="465138" algn="ctr"/>
                <a:tab pos="1595438" algn="ctr"/>
                <a:tab pos="2679700" algn="ctr"/>
              </a:tabLst>
              <a:defRPr/>
            </a:pPr>
            <a:r>
              <a:rPr lang="fr-CA" sz="2400" dirty="0" smtClean="0"/>
              <a:t>Un psychologue veut comparer trois méthodes de réduction de l’agressivité, mesurée à l’aide d’un instrument psychométrique, chez les étudiants. Les différentes méthodes sont appliquées pendant une session sur trois groupes d’étudiants. À la fin de la session, on mesure l’agressivité. Les scores observés sont affichés dans le tableau ci-contre…</a:t>
            </a:r>
          </a:p>
        </p:txBody>
      </p:sp>
      <p:pic>
        <p:nvPicPr>
          <p:cNvPr id="26628" name="Picture 7" descr="j0195384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72200" y="4719638"/>
            <a:ext cx="1795463" cy="1833562"/>
          </a:xfrm>
        </p:spPr>
      </p:pic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953000" y="2001838"/>
          <a:ext cx="3657600" cy="24940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</a:tblGrid>
              <a:tr h="639998">
                <a:tc>
                  <a:txBody>
                    <a:bodyPr/>
                    <a:lstStyle/>
                    <a:p>
                      <a:r>
                        <a:rPr lang="en-CA" sz="1800" dirty="0" err="1" smtClean="0"/>
                        <a:t>Méthode</a:t>
                      </a:r>
                      <a:r>
                        <a:rPr lang="en-CA" sz="1800" dirty="0" smtClean="0"/>
                        <a:t> 1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err="1" smtClean="0"/>
                        <a:t>Méthode</a:t>
                      </a:r>
                      <a:r>
                        <a:rPr lang="en-CA" sz="1800" dirty="0" smtClean="0"/>
                        <a:t> 2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err="1" smtClean="0"/>
                        <a:t>Méthode</a:t>
                      </a:r>
                      <a:r>
                        <a:rPr lang="en-CA" sz="1800" dirty="0" smtClean="0"/>
                        <a:t> 3</a:t>
                      </a:r>
                      <a:endParaRPr lang="en-CA" sz="1800" dirty="0"/>
                    </a:p>
                  </a:txBody>
                  <a:tcPr marT="45714" marB="45714"/>
                </a:tc>
              </a:tr>
              <a:tr h="370793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80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70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63</a:t>
                      </a:r>
                      <a:endParaRPr lang="en-CA" sz="1800" dirty="0"/>
                    </a:p>
                  </a:txBody>
                  <a:tcPr marT="45714" marB="45714"/>
                </a:tc>
              </a:tr>
              <a:tr h="370793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92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81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76</a:t>
                      </a:r>
                      <a:endParaRPr lang="en-CA" sz="1800" dirty="0"/>
                    </a:p>
                  </a:txBody>
                  <a:tcPr marT="45714" marB="45714"/>
                </a:tc>
              </a:tr>
              <a:tr h="370793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87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78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70</a:t>
                      </a:r>
                      <a:endParaRPr lang="en-CA" sz="1800" dirty="0"/>
                    </a:p>
                  </a:txBody>
                  <a:tcPr marT="45714" marB="45714"/>
                </a:tc>
              </a:tr>
              <a:tr h="370793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83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74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endParaRPr lang="en-CA" sz="1800"/>
                    </a:p>
                  </a:txBody>
                  <a:tcPr marT="45714" marB="45714"/>
                </a:tc>
              </a:tr>
              <a:tr h="370793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342</a:t>
                      </a:r>
                      <a:endParaRPr lang="en-CA" sz="1800" dirty="0"/>
                    </a:p>
                  </a:txBody>
                  <a:tcPr marT="45714" marB="4571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303</a:t>
                      </a:r>
                      <a:endParaRPr lang="en-CA" sz="1800" dirty="0"/>
                    </a:p>
                  </a:txBody>
                  <a:tcPr marT="45714" marB="4571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209</a:t>
                      </a:r>
                      <a:endParaRPr lang="en-CA" sz="1800" dirty="0"/>
                    </a:p>
                  </a:txBody>
                  <a:tcPr marT="45714" marB="4571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Ctr="1"/>
          <a:lstStyle/>
          <a:p>
            <a:pPr eaLnBrk="1" hangingPunct="1">
              <a:defRPr/>
            </a:pPr>
            <a:r>
              <a:rPr lang="fr-CA" smtClean="0"/>
              <a:t>ANOVA: Exemple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1026239"/>
              </p:ext>
            </p:extLst>
          </p:nvPr>
        </p:nvGraphicFramePr>
        <p:xfrm>
          <a:off x="685800" y="1600200"/>
          <a:ext cx="7772400" cy="25905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4480"/>
                <a:gridCol w="1554480"/>
                <a:gridCol w="1554480"/>
                <a:gridCol w="1554480"/>
                <a:gridCol w="1554480"/>
              </a:tblGrid>
              <a:tr h="259068">
                <a:tc rowSpan="5">
                  <a:txBody>
                    <a:bodyPr/>
                    <a:lstStyle/>
                    <a:p>
                      <a:endParaRPr lang="en-CA" sz="1800" dirty="0"/>
                    </a:p>
                  </a:txBody>
                  <a:tcPr marT="45714" marB="45714">
                    <a:solidFill>
                      <a:schemeClr val="tx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err="1" smtClean="0"/>
                        <a:t>Méthode</a:t>
                      </a:r>
                      <a:r>
                        <a:rPr lang="en-CA" sz="1800" dirty="0" smtClean="0"/>
                        <a:t> 1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err="1" smtClean="0"/>
                        <a:t>Méthode</a:t>
                      </a:r>
                      <a:r>
                        <a:rPr lang="en-CA" sz="1800" dirty="0" smtClean="0"/>
                        <a:t> 2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err="1" smtClean="0"/>
                        <a:t>Méthode</a:t>
                      </a:r>
                      <a:r>
                        <a:rPr lang="en-CA" sz="1800" dirty="0" smtClean="0"/>
                        <a:t> 3</a:t>
                      </a:r>
                      <a:endParaRPr lang="en-CA" sz="1800" dirty="0"/>
                    </a:p>
                  </a:txBody>
                  <a:tcPr marT="45714" marB="45714"/>
                </a:tc>
                <a:tc rowSpan="5">
                  <a:txBody>
                    <a:bodyPr/>
                    <a:lstStyle/>
                    <a:p>
                      <a:endParaRPr lang="en-CA" sz="1800" dirty="0"/>
                    </a:p>
                  </a:txBody>
                  <a:tcPr marT="45714" marB="45714">
                    <a:solidFill>
                      <a:schemeClr val="tx1">
                        <a:alpha val="0"/>
                      </a:schemeClr>
                    </a:solidFill>
                  </a:tcPr>
                </a:tc>
              </a:tr>
              <a:tr h="370793">
                <a:tc vMerge="1">
                  <a:txBody>
                    <a:bodyPr/>
                    <a:lstStyle/>
                    <a:p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80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70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63</a:t>
                      </a:r>
                      <a:endParaRPr lang="en-CA" sz="1800" dirty="0"/>
                    </a:p>
                  </a:txBody>
                  <a:tcPr marT="45714" marB="45714"/>
                </a:tc>
                <a:tc vMerge="1">
                  <a:txBody>
                    <a:bodyPr/>
                    <a:lstStyle/>
                    <a:p>
                      <a:endParaRPr lang="en-CA" sz="1800" dirty="0"/>
                    </a:p>
                  </a:txBody>
                  <a:tcPr marT="45714" marB="45714"/>
                </a:tc>
              </a:tr>
              <a:tr h="370793">
                <a:tc vMerge="1">
                  <a:txBody>
                    <a:bodyPr/>
                    <a:lstStyle/>
                    <a:p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92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81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76</a:t>
                      </a:r>
                      <a:endParaRPr lang="en-CA" sz="1800" dirty="0"/>
                    </a:p>
                  </a:txBody>
                  <a:tcPr marT="45714" marB="45714"/>
                </a:tc>
                <a:tc vMerge="1">
                  <a:txBody>
                    <a:bodyPr/>
                    <a:lstStyle/>
                    <a:p>
                      <a:endParaRPr lang="en-CA" sz="1800" dirty="0"/>
                    </a:p>
                  </a:txBody>
                  <a:tcPr marT="45714" marB="45714"/>
                </a:tc>
              </a:tr>
              <a:tr h="370793">
                <a:tc vMerge="1">
                  <a:txBody>
                    <a:bodyPr/>
                    <a:lstStyle/>
                    <a:p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87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78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70</a:t>
                      </a:r>
                      <a:endParaRPr lang="en-CA" sz="1800" dirty="0"/>
                    </a:p>
                  </a:txBody>
                  <a:tcPr marT="45714" marB="45714"/>
                </a:tc>
                <a:tc vMerge="1">
                  <a:txBody>
                    <a:bodyPr/>
                    <a:lstStyle/>
                    <a:p>
                      <a:endParaRPr lang="en-CA" sz="1800" dirty="0"/>
                    </a:p>
                  </a:txBody>
                  <a:tcPr marT="45714" marB="45714"/>
                </a:tc>
              </a:tr>
              <a:tr h="370793">
                <a:tc vMerge="1">
                  <a:txBody>
                    <a:bodyPr/>
                    <a:lstStyle/>
                    <a:p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83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74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endParaRPr lang="en-CA" sz="1800"/>
                    </a:p>
                  </a:txBody>
                  <a:tcPr marT="45714" marB="45714"/>
                </a:tc>
                <a:tc vMerge="1">
                  <a:txBody>
                    <a:bodyPr/>
                    <a:lstStyle/>
                    <a:p>
                      <a:endParaRPr lang="en-CA" sz="1800" dirty="0"/>
                    </a:p>
                  </a:txBody>
                  <a:tcPr marT="45714" marB="45714"/>
                </a:tc>
              </a:tr>
              <a:tr h="370793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TOTAL</a:t>
                      </a:r>
                      <a:endParaRPr lang="en-CA" sz="1800" dirty="0"/>
                    </a:p>
                  </a:txBody>
                  <a:tcPr marT="45714" marB="4571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342</a:t>
                      </a:r>
                      <a:endParaRPr lang="en-CA" sz="1800" dirty="0"/>
                    </a:p>
                  </a:txBody>
                  <a:tcPr marT="45714" marB="4571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303</a:t>
                      </a:r>
                      <a:endParaRPr lang="en-CA" sz="1800" dirty="0"/>
                    </a:p>
                  </a:txBody>
                  <a:tcPr marT="45714" marB="4571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209</a:t>
                      </a:r>
                      <a:endParaRPr lang="en-CA" sz="1800" dirty="0"/>
                    </a:p>
                  </a:txBody>
                  <a:tcPr marT="45714" marB="4571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854</a:t>
                      </a:r>
                      <a:endParaRPr lang="en-CA" sz="1800" dirty="0"/>
                    </a:p>
                  </a:txBody>
                  <a:tcPr marT="45714" marB="4571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793">
                <a:tc>
                  <a:txBody>
                    <a:bodyPr/>
                    <a:lstStyle/>
                    <a:p>
                      <a:r>
                        <a:rPr lang="en-CA" sz="1800" dirty="0" err="1" smtClean="0"/>
                        <a:t>Moyenne</a:t>
                      </a:r>
                      <a:endParaRPr lang="en-CA" sz="1800" dirty="0"/>
                    </a:p>
                  </a:txBody>
                  <a:tcPr marT="45714" marB="4571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85.5</a:t>
                      </a:r>
                      <a:endParaRPr lang="en-CA" sz="1800" dirty="0"/>
                    </a:p>
                  </a:txBody>
                  <a:tcPr marT="45714" marB="4571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75.75</a:t>
                      </a:r>
                      <a:endParaRPr lang="en-CA" sz="1800" dirty="0"/>
                    </a:p>
                  </a:txBody>
                  <a:tcPr marT="45714" marB="4571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69.33</a:t>
                      </a:r>
                      <a:endParaRPr lang="en-CA" sz="1800" dirty="0"/>
                    </a:p>
                  </a:txBody>
                  <a:tcPr marT="45714" marB="4571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77.64</a:t>
                      </a:r>
                      <a:endParaRPr lang="en-CA" sz="1800" dirty="0"/>
                    </a:p>
                  </a:txBody>
                  <a:tcPr marT="45714" marB="4571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Object 5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3947106370"/>
              </p:ext>
            </p:extLst>
          </p:nvPr>
        </p:nvGraphicFramePr>
        <p:xfrm>
          <a:off x="173038" y="4427538"/>
          <a:ext cx="8818562" cy="2125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381" name="Equation" r:id="rId4" imgW="5054400" imgH="1218960" progId="Equation.DSMT4">
                  <p:embed/>
                </p:oleObj>
              </mc:Choice>
              <mc:Fallback>
                <p:oleObj name="Equation" r:id="rId4" imgW="5054400" imgH="1218960" progId="Equation.DSMT4">
                  <p:embed/>
                  <p:pic>
                    <p:nvPicPr>
                      <p:cNvPr id="0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3038" y="4427538"/>
                        <a:ext cx="8818562" cy="2125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90543548"/>
      </p:ext>
    </p:extLst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76200"/>
            <a:ext cx="8610600" cy="1143000"/>
          </a:xfrm>
        </p:spPr>
        <p:txBody>
          <a:bodyPr lIns="90488" tIns="44450" rIns="90488" bIns="44450" anchorCtr="1"/>
          <a:lstStyle/>
          <a:p>
            <a:pPr eaLnBrk="1" hangingPunct="1">
              <a:defRPr/>
            </a:pPr>
            <a:r>
              <a:rPr lang="fr-CA" dirty="0" smtClean="0"/>
              <a:t>ANOVA: Exemple </a:t>
            </a:r>
            <a:br>
              <a:rPr lang="fr-CA" dirty="0" smtClean="0"/>
            </a:br>
            <a:r>
              <a:rPr lang="fr-CA" dirty="0" smtClean="0"/>
              <a:t>Méthode computationnelle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04800" y="1752600"/>
          <a:ext cx="3657600" cy="24940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</a:tblGrid>
              <a:tr h="639999">
                <a:tc>
                  <a:txBody>
                    <a:bodyPr/>
                    <a:lstStyle/>
                    <a:p>
                      <a:r>
                        <a:rPr lang="en-CA" sz="1800" dirty="0" err="1" smtClean="0"/>
                        <a:t>Méthode</a:t>
                      </a:r>
                      <a:r>
                        <a:rPr lang="en-CA" sz="1800" dirty="0" smtClean="0"/>
                        <a:t> 1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err="1" smtClean="0"/>
                        <a:t>Méthode</a:t>
                      </a:r>
                      <a:r>
                        <a:rPr lang="en-CA" sz="1800" dirty="0" smtClean="0"/>
                        <a:t> 2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err="1" smtClean="0"/>
                        <a:t>Méthode</a:t>
                      </a:r>
                      <a:r>
                        <a:rPr lang="en-CA" sz="1800" dirty="0" smtClean="0"/>
                        <a:t> 3</a:t>
                      </a:r>
                      <a:endParaRPr lang="en-CA" sz="1800" dirty="0"/>
                    </a:p>
                  </a:txBody>
                  <a:tcPr marT="45714" marB="45714"/>
                </a:tc>
              </a:tr>
              <a:tr h="370793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80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70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63</a:t>
                      </a:r>
                      <a:endParaRPr lang="en-CA" sz="1800" dirty="0"/>
                    </a:p>
                  </a:txBody>
                  <a:tcPr marT="45714" marB="45714"/>
                </a:tc>
              </a:tr>
              <a:tr h="370793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92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81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76</a:t>
                      </a:r>
                      <a:endParaRPr lang="en-CA" sz="1800" dirty="0"/>
                    </a:p>
                  </a:txBody>
                  <a:tcPr marT="45714" marB="45714"/>
                </a:tc>
              </a:tr>
              <a:tr h="370793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87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78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70</a:t>
                      </a:r>
                      <a:endParaRPr lang="en-CA" sz="1800" dirty="0"/>
                    </a:p>
                  </a:txBody>
                  <a:tcPr marT="45714" marB="45714"/>
                </a:tc>
              </a:tr>
              <a:tr h="370793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83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74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endParaRPr lang="en-CA" sz="1800"/>
                    </a:p>
                  </a:txBody>
                  <a:tcPr marT="45714" marB="45714"/>
                </a:tc>
              </a:tr>
              <a:tr h="370793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342</a:t>
                      </a:r>
                      <a:endParaRPr lang="en-CA" sz="1800" dirty="0"/>
                    </a:p>
                  </a:txBody>
                  <a:tcPr marT="45714" marB="4571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303</a:t>
                      </a:r>
                      <a:endParaRPr lang="en-CA" sz="1800" dirty="0"/>
                    </a:p>
                  </a:txBody>
                  <a:tcPr marT="45714" marB="4571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209</a:t>
                      </a:r>
                      <a:endParaRPr lang="en-CA" sz="1800" dirty="0"/>
                    </a:p>
                  </a:txBody>
                  <a:tcPr marT="45714" marB="4571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7681" name="Object 4"/>
          <p:cNvGraphicFramePr>
            <a:graphicFrameLocks noChangeAspect="1"/>
          </p:cNvGraphicFramePr>
          <p:nvPr/>
        </p:nvGraphicFramePr>
        <p:xfrm>
          <a:off x="300038" y="4433888"/>
          <a:ext cx="3433762" cy="1216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9" name="Equation" r:id="rId4" imgW="1828800" imgH="647640" progId="Equation.DSMT4">
                  <p:embed/>
                </p:oleObj>
              </mc:Choice>
              <mc:Fallback>
                <p:oleObj name="Equation" r:id="rId4" imgW="1828800" imgH="64764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038" y="4433888"/>
                        <a:ext cx="3433762" cy="1216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82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2402821"/>
              </p:ext>
            </p:extLst>
          </p:nvPr>
        </p:nvGraphicFramePr>
        <p:xfrm>
          <a:off x="4149725" y="1600200"/>
          <a:ext cx="4854575" cy="457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60" name="Equation" r:id="rId6" imgW="2755800" imgH="2590560" progId="Equation.DSMT4">
                  <p:embed/>
                </p:oleObj>
              </mc:Choice>
              <mc:Fallback>
                <p:oleObj name="Equation" r:id="rId6" imgW="2755800" imgH="259056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9725" y="1600200"/>
                        <a:ext cx="4854575" cy="457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 lIns="90488" tIns="44450" rIns="90488" bIns="44450" anchorCtr="1"/>
          <a:lstStyle/>
          <a:p>
            <a:pPr eaLnBrk="1" hangingPunct="1">
              <a:defRPr/>
            </a:pPr>
            <a:r>
              <a:rPr lang="fr-CA" dirty="0"/>
              <a:t>ANOVA: Exemple </a:t>
            </a:r>
            <a:br>
              <a:rPr lang="fr-CA" dirty="0"/>
            </a:br>
            <a:r>
              <a:rPr lang="fr-CA" dirty="0"/>
              <a:t>Méthode computationnelle</a:t>
            </a:r>
            <a:endParaRPr lang="fr-CA" dirty="0" smtClean="0"/>
          </a:p>
        </p:txBody>
      </p:sp>
      <p:graphicFrame>
        <p:nvGraphicFramePr>
          <p:cNvPr id="2867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5468875"/>
              </p:ext>
            </p:extLst>
          </p:nvPr>
        </p:nvGraphicFramePr>
        <p:xfrm>
          <a:off x="2514600" y="1676400"/>
          <a:ext cx="3433763" cy="1216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92" name="Equation" r:id="rId4" imgW="1828800" imgH="647640" progId="Equation.DSMT4">
                  <p:embed/>
                </p:oleObj>
              </mc:Choice>
              <mc:Fallback>
                <p:oleObj name="Equation" r:id="rId4" imgW="1828800" imgH="64764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1676400"/>
                        <a:ext cx="3433763" cy="1216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6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6437215"/>
              </p:ext>
            </p:extLst>
          </p:nvPr>
        </p:nvGraphicFramePr>
        <p:xfrm>
          <a:off x="1219200" y="3124200"/>
          <a:ext cx="6700838" cy="327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93" name="Equation" r:id="rId6" imgW="3377880" imgH="1650960" progId="Equation.DSMT4">
                  <p:embed/>
                </p:oleObj>
              </mc:Choice>
              <mc:Fallback>
                <p:oleObj name="Equation" r:id="rId6" imgW="3377880" imgH="165096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3124200"/>
                        <a:ext cx="6700838" cy="327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7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5912677"/>
              </p:ext>
            </p:extLst>
          </p:nvPr>
        </p:nvGraphicFramePr>
        <p:xfrm>
          <a:off x="7424738" y="2706688"/>
          <a:ext cx="1185862" cy="2093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94" name="Equation" r:id="rId8" imgW="749160" imgH="1320480" progId="Equation.DSMT4">
                  <p:embed/>
                </p:oleObj>
              </mc:Choice>
              <mc:Fallback>
                <p:oleObj name="Equation" r:id="rId8" imgW="749160" imgH="132048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24738" y="2706688"/>
                        <a:ext cx="1185862" cy="2093912"/>
                      </a:xfrm>
                      <a:prstGeom prst="rect">
                        <a:avLst/>
                      </a:prstGeom>
                      <a:noFill/>
                      <a:ln w="25400">
                        <a:solidFill>
                          <a:srgbClr val="224568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784225" y="1965325"/>
            <a:ext cx="7820025" cy="1262063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4563" name="Rectangle 3"/>
          <p:cNvSpPr>
            <a:spLocks noGrp="1" noChangeArrowheads="1"/>
          </p:cNvSpPr>
          <p:nvPr>
            <p:ph type="title"/>
          </p:nvPr>
        </p:nvSpPr>
        <p:spPr>
          <a:xfrm>
            <a:off x="609600" y="152400"/>
            <a:ext cx="8305800" cy="1123950"/>
          </a:xfrm>
        </p:spPr>
        <p:txBody>
          <a:bodyPr lIns="90488" tIns="44450" rIns="90488" bIns="44450" anchorCtr="1"/>
          <a:lstStyle/>
          <a:p>
            <a:pPr eaLnBrk="1" hangingPunct="1">
              <a:defRPr/>
            </a:pPr>
            <a:r>
              <a:rPr lang="fr-CA" smtClean="0"/>
              <a:t>Solution: Tableau de l’ANOVA</a:t>
            </a:r>
          </a:p>
        </p:txBody>
      </p:sp>
      <p:sp>
        <p:nvSpPr>
          <p:cNvPr id="29700" name="Rectangle 5"/>
          <p:cNvSpPr>
            <a:spLocks noChangeArrowheads="1"/>
          </p:cNvSpPr>
          <p:nvPr/>
        </p:nvSpPr>
        <p:spPr bwMode="auto">
          <a:xfrm>
            <a:off x="2532063" y="1985963"/>
            <a:ext cx="17462" cy="1200150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01" name="Rectangle 6"/>
          <p:cNvSpPr>
            <a:spLocks noChangeArrowheads="1"/>
          </p:cNvSpPr>
          <p:nvPr/>
        </p:nvSpPr>
        <p:spPr bwMode="auto">
          <a:xfrm>
            <a:off x="4373563" y="1985963"/>
            <a:ext cx="17462" cy="1200150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02" name="Rectangle 7"/>
          <p:cNvSpPr>
            <a:spLocks noChangeArrowheads="1"/>
          </p:cNvSpPr>
          <p:nvPr/>
        </p:nvSpPr>
        <p:spPr bwMode="auto">
          <a:xfrm>
            <a:off x="5834063" y="1985963"/>
            <a:ext cx="17462" cy="1200150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03" name="Rectangle 8"/>
          <p:cNvSpPr>
            <a:spLocks noChangeArrowheads="1"/>
          </p:cNvSpPr>
          <p:nvPr/>
        </p:nvSpPr>
        <p:spPr bwMode="auto">
          <a:xfrm>
            <a:off x="7518400" y="1985963"/>
            <a:ext cx="17463" cy="1200150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4569" name="Rectangle 9"/>
          <p:cNvSpPr>
            <a:spLocks noChangeArrowheads="1"/>
          </p:cNvSpPr>
          <p:nvPr/>
        </p:nvSpPr>
        <p:spPr bwMode="auto">
          <a:xfrm>
            <a:off x="800100" y="2025650"/>
            <a:ext cx="1779588" cy="8826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6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Source de</a:t>
            </a:r>
          </a:p>
          <a:p>
            <a:pPr>
              <a:defRPr/>
            </a:pPr>
            <a:r>
              <a:rPr lang="fr-CA" sz="26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Variation</a:t>
            </a:r>
          </a:p>
        </p:txBody>
      </p:sp>
      <p:sp>
        <p:nvSpPr>
          <p:cNvPr id="194571" name="Rectangle 11"/>
          <p:cNvSpPr>
            <a:spLocks noChangeArrowheads="1"/>
          </p:cNvSpPr>
          <p:nvPr/>
        </p:nvSpPr>
        <p:spPr bwMode="auto">
          <a:xfrm>
            <a:off x="2503488" y="2025650"/>
            <a:ext cx="1779587" cy="8826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6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Degrés de</a:t>
            </a:r>
          </a:p>
          <a:p>
            <a:pPr>
              <a:defRPr/>
            </a:pPr>
            <a:r>
              <a:rPr lang="fr-CA" sz="26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liberté</a:t>
            </a:r>
          </a:p>
        </p:txBody>
      </p:sp>
      <p:sp>
        <p:nvSpPr>
          <p:cNvPr id="194573" name="Rectangle 13"/>
          <p:cNvSpPr>
            <a:spLocks noChangeArrowheads="1"/>
          </p:cNvSpPr>
          <p:nvPr/>
        </p:nvSpPr>
        <p:spPr bwMode="auto">
          <a:xfrm>
            <a:off x="4505325" y="2025650"/>
            <a:ext cx="1282700" cy="1184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Somme</a:t>
            </a:r>
          </a:p>
          <a:p>
            <a:pPr>
              <a:defRPr/>
            </a:pPr>
            <a:r>
              <a:rPr lang="fr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des</a:t>
            </a:r>
          </a:p>
          <a:p>
            <a:pPr>
              <a:defRPr/>
            </a:pPr>
            <a:r>
              <a:rPr lang="fr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Carrés</a:t>
            </a:r>
          </a:p>
        </p:txBody>
      </p:sp>
      <p:sp>
        <p:nvSpPr>
          <p:cNvPr id="194575" name="Rectangle 15"/>
          <p:cNvSpPr>
            <a:spLocks noChangeArrowheads="1"/>
          </p:cNvSpPr>
          <p:nvPr/>
        </p:nvSpPr>
        <p:spPr bwMode="auto">
          <a:xfrm>
            <a:off x="6191250" y="2025650"/>
            <a:ext cx="1227138" cy="8826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6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Carré</a:t>
            </a:r>
          </a:p>
          <a:p>
            <a:pPr>
              <a:defRPr/>
            </a:pPr>
            <a:r>
              <a:rPr lang="fr-CA" sz="26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Moyen</a:t>
            </a:r>
          </a:p>
        </p:txBody>
      </p:sp>
      <p:sp>
        <p:nvSpPr>
          <p:cNvPr id="194577" name="Rectangle 17"/>
          <p:cNvSpPr>
            <a:spLocks noChangeArrowheads="1"/>
          </p:cNvSpPr>
          <p:nvPr/>
        </p:nvSpPr>
        <p:spPr bwMode="auto">
          <a:xfrm>
            <a:off x="5791200" y="2743200"/>
            <a:ext cx="1779588" cy="485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6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(Variance)</a:t>
            </a:r>
          </a:p>
        </p:txBody>
      </p:sp>
      <p:sp>
        <p:nvSpPr>
          <p:cNvPr id="194578" name="Rectangle 18"/>
          <p:cNvSpPr>
            <a:spLocks noChangeArrowheads="1"/>
          </p:cNvSpPr>
          <p:nvPr/>
        </p:nvSpPr>
        <p:spPr bwMode="auto">
          <a:xfrm>
            <a:off x="7885113" y="2025650"/>
            <a:ext cx="382587" cy="485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6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F</a:t>
            </a:r>
          </a:p>
        </p:txBody>
      </p:sp>
      <p:sp>
        <p:nvSpPr>
          <p:cNvPr id="29710" name="Rectangle 19"/>
          <p:cNvSpPr>
            <a:spLocks noChangeArrowheads="1"/>
          </p:cNvSpPr>
          <p:nvPr/>
        </p:nvSpPr>
        <p:spPr bwMode="auto">
          <a:xfrm>
            <a:off x="776288" y="3195638"/>
            <a:ext cx="1746250" cy="17462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11" name="Rectangle 20"/>
          <p:cNvSpPr>
            <a:spLocks noChangeArrowheads="1"/>
          </p:cNvSpPr>
          <p:nvPr/>
        </p:nvSpPr>
        <p:spPr bwMode="auto">
          <a:xfrm>
            <a:off x="776288" y="3222625"/>
            <a:ext cx="1746250" cy="17463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12" name="Rectangle 21"/>
          <p:cNvSpPr>
            <a:spLocks noChangeArrowheads="1"/>
          </p:cNvSpPr>
          <p:nvPr/>
        </p:nvSpPr>
        <p:spPr bwMode="auto">
          <a:xfrm>
            <a:off x="2532063" y="3195638"/>
            <a:ext cx="46037" cy="17462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13" name="Rectangle 22"/>
          <p:cNvSpPr>
            <a:spLocks noChangeArrowheads="1"/>
          </p:cNvSpPr>
          <p:nvPr/>
        </p:nvSpPr>
        <p:spPr bwMode="auto">
          <a:xfrm>
            <a:off x="2532063" y="3222625"/>
            <a:ext cx="46037" cy="17463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14" name="Rectangle 23"/>
          <p:cNvSpPr>
            <a:spLocks noChangeArrowheads="1"/>
          </p:cNvSpPr>
          <p:nvPr/>
        </p:nvSpPr>
        <p:spPr bwMode="auto">
          <a:xfrm>
            <a:off x="2587625" y="3195638"/>
            <a:ext cx="1776413" cy="17462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15" name="Rectangle 24"/>
          <p:cNvSpPr>
            <a:spLocks noChangeArrowheads="1"/>
          </p:cNvSpPr>
          <p:nvPr/>
        </p:nvSpPr>
        <p:spPr bwMode="auto">
          <a:xfrm>
            <a:off x="2587625" y="3222625"/>
            <a:ext cx="1776413" cy="17463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16" name="Rectangle 25"/>
          <p:cNvSpPr>
            <a:spLocks noChangeArrowheads="1"/>
          </p:cNvSpPr>
          <p:nvPr/>
        </p:nvSpPr>
        <p:spPr bwMode="auto">
          <a:xfrm>
            <a:off x="4373563" y="3195638"/>
            <a:ext cx="46037" cy="17462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17" name="Rectangle 26"/>
          <p:cNvSpPr>
            <a:spLocks noChangeArrowheads="1"/>
          </p:cNvSpPr>
          <p:nvPr/>
        </p:nvSpPr>
        <p:spPr bwMode="auto">
          <a:xfrm>
            <a:off x="4373563" y="3222625"/>
            <a:ext cx="46037" cy="17463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18" name="Rectangle 27"/>
          <p:cNvSpPr>
            <a:spLocks noChangeArrowheads="1"/>
          </p:cNvSpPr>
          <p:nvPr/>
        </p:nvSpPr>
        <p:spPr bwMode="auto">
          <a:xfrm>
            <a:off x="4427538" y="3195638"/>
            <a:ext cx="1395412" cy="17462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19" name="Rectangle 28"/>
          <p:cNvSpPr>
            <a:spLocks noChangeArrowheads="1"/>
          </p:cNvSpPr>
          <p:nvPr/>
        </p:nvSpPr>
        <p:spPr bwMode="auto">
          <a:xfrm>
            <a:off x="4427538" y="3222625"/>
            <a:ext cx="1395412" cy="17463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20" name="Rectangle 29"/>
          <p:cNvSpPr>
            <a:spLocks noChangeArrowheads="1"/>
          </p:cNvSpPr>
          <p:nvPr/>
        </p:nvSpPr>
        <p:spPr bwMode="auto">
          <a:xfrm>
            <a:off x="5834063" y="3195638"/>
            <a:ext cx="46037" cy="17462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21" name="Rectangle 30"/>
          <p:cNvSpPr>
            <a:spLocks noChangeArrowheads="1"/>
          </p:cNvSpPr>
          <p:nvPr/>
        </p:nvSpPr>
        <p:spPr bwMode="auto">
          <a:xfrm>
            <a:off x="5834063" y="3222625"/>
            <a:ext cx="46037" cy="17463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22" name="Rectangle 31"/>
          <p:cNvSpPr>
            <a:spLocks noChangeArrowheads="1"/>
          </p:cNvSpPr>
          <p:nvPr/>
        </p:nvSpPr>
        <p:spPr bwMode="auto">
          <a:xfrm>
            <a:off x="5888038" y="3195638"/>
            <a:ext cx="1620837" cy="17462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23" name="Rectangle 32"/>
          <p:cNvSpPr>
            <a:spLocks noChangeArrowheads="1"/>
          </p:cNvSpPr>
          <p:nvPr/>
        </p:nvSpPr>
        <p:spPr bwMode="auto">
          <a:xfrm>
            <a:off x="5888038" y="3222625"/>
            <a:ext cx="1620837" cy="17463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24" name="Rectangle 33"/>
          <p:cNvSpPr>
            <a:spLocks noChangeArrowheads="1"/>
          </p:cNvSpPr>
          <p:nvPr/>
        </p:nvSpPr>
        <p:spPr bwMode="auto">
          <a:xfrm>
            <a:off x="7518400" y="3195638"/>
            <a:ext cx="46038" cy="17462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25" name="Rectangle 34"/>
          <p:cNvSpPr>
            <a:spLocks noChangeArrowheads="1"/>
          </p:cNvSpPr>
          <p:nvPr/>
        </p:nvSpPr>
        <p:spPr bwMode="auto">
          <a:xfrm>
            <a:off x="7518400" y="3222625"/>
            <a:ext cx="46038" cy="17463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26" name="Rectangle 35"/>
          <p:cNvSpPr>
            <a:spLocks noChangeArrowheads="1"/>
          </p:cNvSpPr>
          <p:nvPr/>
        </p:nvSpPr>
        <p:spPr bwMode="auto">
          <a:xfrm>
            <a:off x="7573963" y="3195638"/>
            <a:ext cx="1038225" cy="17462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27" name="Rectangle 36"/>
          <p:cNvSpPr>
            <a:spLocks noChangeArrowheads="1"/>
          </p:cNvSpPr>
          <p:nvPr/>
        </p:nvSpPr>
        <p:spPr bwMode="auto">
          <a:xfrm>
            <a:off x="7573963" y="3222625"/>
            <a:ext cx="1038225" cy="17463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28" name="Rectangle 37"/>
          <p:cNvSpPr>
            <a:spLocks noChangeArrowheads="1"/>
          </p:cNvSpPr>
          <p:nvPr/>
        </p:nvSpPr>
        <p:spPr bwMode="auto">
          <a:xfrm>
            <a:off x="2532063" y="3251200"/>
            <a:ext cx="17462" cy="822325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29" name="Rectangle 38"/>
          <p:cNvSpPr>
            <a:spLocks noChangeArrowheads="1"/>
          </p:cNvSpPr>
          <p:nvPr/>
        </p:nvSpPr>
        <p:spPr bwMode="auto">
          <a:xfrm>
            <a:off x="4373563" y="3251200"/>
            <a:ext cx="17462" cy="822325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30" name="Rectangle 39"/>
          <p:cNvSpPr>
            <a:spLocks noChangeArrowheads="1"/>
          </p:cNvSpPr>
          <p:nvPr/>
        </p:nvSpPr>
        <p:spPr bwMode="auto">
          <a:xfrm>
            <a:off x="5834063" y="3251200"/>
            <a:ext cx="17462" cy="822325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31" name="Rectangle 40"/>
          <p:cNvSpPr>
            <a:spLocks noChangeArrowheads="1"/>
          </p:cNvSpPr>
          <p:nvPr/>
        </p:nvSpPr>
        <p:spPr bwMode="auto">
          <a:xfrm>
            <a:off x="7518400" y="3251200"/>
            <a:ext cx="17463" cy="822325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4601" name="Rectangle 41"/>
          <p:cNvSpPr>
            <a:spLocks noChangeArrowheads="1"/>
          </p:cNvSpPr>
          <p:nvPr/>
        </p:nvSpPr>
        <p:spPr bwMode="auto">
          <a:xfrm>
            <a:off x="668338" y="3289300"/>
            <a:ext cx="1870075" cy="485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6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Traitement</a:t>
            </a:r>
          </a:p>
        </p:txBody>
      </p:sp>
      <p:sp>
        <p:nvSpPr>
          <p:cNvPr id="194602" name="Rectangle 42"/>
          <p:cNvSpPr>
            <a:spLocks noChangeArrowheads="1"/>
          </p:cNvSpPr>
          <p:nvPr/>
        </p:nvSpPr>
        <p:spPr bwMode="auto">
          <a:xfrm>
            <a:off x="668338" y="3667125"/>
            <a:ext cx="1404937" cy="490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6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(INTER)</a:t>
            </a:r>
          </a:p>
        </p:txBody>
      </p:sp>
      <p:sp>
        <p:nvSpPr>
          <p:cNvPr id="194603" name="Rectangle 43"/>
          <p:cNvSpPr>
            <a:spLocks noChangeArrowheads="1"/>
          </p:cNvSpPr>
          <p:nvPr/>
        </p:nvSpPr>
        <p:spPr bwMode="auto">
          <a:xfrm>
            <a:off x="2768600" y="3289300"/>
            <a:ext cx="1403350" cy="485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6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3 - 1 = 2</a:t>
            </a:r>
          </a:p>
        </p:txBody>
      </p:sp>
      <p:sp>
        <p:nvSpPr>
          <p:cNvPr id="194604" name="Rectangle 44"/>
          <p:cNvSpPr>
            <a:spLocks noChangeArrowheads="1"/>
          </p:cNvSpPr>
          <p:nvPr/>
        </p:nvSpPr>
        <p:spPr bwMode="auto">
          <a:xfrm>
            <a:off x="4432300" y="3289300"/>
            <a:ext cx="1204913" cy="490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6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452.13</a:t>
            </a:r>
          </a:p>
        </p:txBody>
      </p:sp>
      <p:sp>
        <p:nvSpPr>
          <p:cNvPr id="194605" name="Rectangle 45"/>
          <p:cNvSpPr>
            <a:spLocks noChangeArrowheads="1"/>
          </p:cNvSpPr>
          <p:nvPr/>
        </p:nvSpPr>
        <p:spPr bwMode="auto">
          <a:xfrm>
            <a:off x="6008688" y="3289300"/>
            <a:ext cx="1204912" cy="490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6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226.07</a:t>
            </a:r>
          </a:p>
        </p:txBody>
      </p:sp>
      <p:sp>
        <p:nvSpPr>
          <p:cNvPr id="194606" name="Rectangle 46"/>
          <p:cNvSpPr>
            <a:spLocks noChangeArrowheads="1"/>
          </p:cNvSpPr>
          <p:nvPr/>
        </p:nvSpPr>
        <p:spPr bwMode="auto">
          <a:xfrm>
            <a:off x="7573963" y="3289300"/>
            <a:ext cx="833437" cy="490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6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7.72</a:t>
            </a:r>
          </a:p>
        </p:txBody>
      </p:sp>
      <p:sp>
        <p:nvSpPr>
          <p:cNvPr id="29738" name="Rectangle 47"/>
          <p:cNvSpPr>
            <a:spLocks noChangeArrowheads="1"/>
          </p:cNvSpPr>
          <p:nvPr/>
        </p:nvSpPr>
        <p:spPr bwMode="auto">
          <a:xfrm>
            <a:off x="2532063" y="4083050"/>
            <a:ext cx="17462" cy="974725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39" name="Rectangle 48"/>
          <p:cNvSpPr>
            <a:spLocks noChangeArrowheads="1"/>
          </p:cNvSpPr>
          <p:nvPr/>
        </p:nvSpPr>
        <p:spPr bwMode="auto">
          <a:xfrm>
            <a:off x="4373563" y="4083050"/>
            <a:ext cx="17462" cy="974725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40" name="Rectangle 49"/>
          <p:cNvSpPr>
            <a:spLocks noChangeArrowheads="1"/>
          </p:cNvSpPr>
          <p:nvPr/>
        </p:nvSpPr>
        <p:spPr bwMode="auto">
          <a:xfrm>
            <a:off x="5834063" y="4083050"/>
            <a:ext cx="17462" cy="974725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41" name="Rectangle 50"/>
          <p:cNvSpPr>
            <a:spLocks noChangeArrowheads="1"/>
          </p:cNvSpPr>
          <p:nvPr/>
        </p:nvSpPr>
        <p:spPr bwMode="auto">
          <a:xfrm>
            <a:off x="7518400" y="4083050"/>
            <a:ext cx="17463" cy="974725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4611" name="Rectangle 51"/>
          <p:cNvSpPr>
            <a:spLocks noChangeArrowheads="1"/>
          </p:cNvSpPr>
          <p:nvPr/>
        </p:nvSpPr>
        <p:spPr bwMode="auto">
          <a:xfrm>
            <a:off x="668338" y="4198938"/>
            <a:ext cx="1422400" cy="8905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6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Erreur</a:t>
            </a:r>
          </a:p>
          <a:p>
            <a:pPr>
              <a:defRPr/>
            </a:pPr>
            <a:r>
              <a:rPr lang="fr-CA" sz="26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(INTRA)</a:t>
            </a:r>
          </a:p>
        </p:txBody>
      </p:sp>
      <p:sp>
        <p:nvSpPr>
          <p:cNvPr id="194612" name="Rectangle 52"/>
          <p:cNvSpPr>
            <a:spLocks noChangeArrowheads="1"/>
          </p:cNvSpPr>
          <p:nvPr/>
        </p:nvSpPr>
        <p:spPr bwMode="auto">
          <a:xfrm>
            <a:off x="2586038" y="4198938"/>
            <a:ext cx="1584325" cy="490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6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11 - 3 = 8</a:t>
            </a:r>
          </a:p>
        </p:txBody>
      </p:sp>
      <p:sp>
        <p:nvSpPr>
          <p:cNvPr id="194613" name="Rectangle 53"/>
          <p:cNvSpPr>
            <a:spLocks noChangeArrowheads="1"/>
          </p:cNvSpPr>
          <p:nvPr/>
        </p:nvSpPr>
        <p:spPr bwMode="auto">
          <a:xfrm>
            <a:off x="4432300" y="4198938"/>
            <a:ext cx="1204913" cy="490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6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234.42</a:t>
            </a:r>
          </a:p>
        </p:txBody>
      </p:sp>
      <p:sp>
        <p:nvSpPr>
          <p:cNvPr id="194614" name="Rectangle 54"/>
          <p:cNvSpPr>
            <a:spLocks noChangeArrowheads="1"/>
          </p:cNvSpPr>
          <p:nvPr/>
        </p:nvSpPr>
        <p:spPr bwMode="auto">
          <a:xfrm>
            <a:off x="6191250" y="4198938"/>
            <a:ext cx="1019175" cy="490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6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29.30</a:t>
            </a:r>
          </a:p>
        </p:txBody>
      </p:sp>
      <p:sp>
        <p:nvSpPr>
          <p:cNvPr id="29746" name="Rectangle 55"/>
          <p:cNvSpPr>
            <a:spLocks noChangeArrowheads="1"/>
          </p:cNvSpPr>
          <p:nvPr/>
        </p:nvSpPr>
        <p:spPr bwMode="auto">
          <a:xfrm>
            <a:off x="776288" y="5067300"/>
            <a:ext cx="1746250" cy="17463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47" name="Rectangle 56"/>
          <p:cNvSpPr>
            <a:spLocks noChangeArrowheads="1"/>
          </p:cNvSpPr>
          <p:nvPr/>
        </p:nvSpPr>
        <p:spPr bwMode="auto">
          <a:xfrm>
            <a:off x="2532063" y="5067300"/>
            <a:ext cx="17462" cy="17463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48" name="Rectangle 57"/>
          <p:cNvSpPr>
            <a:spLocks noChangeArrowheads="1"/>
          </p:cNvSpPr>
          <p:nvPr/>
        </p:nvSpPr>
        <p:spPr bwMode="auto">
          <a:xfrm>
            <a:off x="2560638" y="5067300"/>
            <a:ext cx="1803400" cy="17463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49" name="Rectangle 58"/>
          <p:cNvSpPr>
            <a:spLocks noChangeArrowheads="1"/>
          </p:cNvSpPr>
          <p:nvPr/>
        </p:nvSpPr>
        <p:spPr bwMode="auto">
          <a:xfrm>
            <a:off x="4373563" y="5067300"/>
            <a:ext cx="17462" cy="17463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50" name="Rectangle 59"/>
          <p:cNvSpPr>
            <a:spLocks noChangeArrowheads="1"/>
          </p:cNvSpPr>
          <p:nvPr/>
        </p:nvSpPr>
        <p:spPr bwMode="auto">
          <a:xfrm>
            <a:off x="4400550" y="5067300"/>
            <a:ext cx="1422400" cy="17463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51" name="Rectangle 60"/>
          <p:cNvSpPr>
            <a:spLocks noChangeArrowheads="1"/>
          </p:cNvSpPr>
          <p:nvPr/>
        </p:nvSpPr>
        <p:spPr bwMode="auto">
          <a:xfrm>
            <a:off x="5834063" y="5067300"/>
            <a:ext cx="17462" cy="17463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52" name="Rectangle 61"/>
          <p:cNvSpPr>
            <a:spLocks noChangeArrowheads="1"/>
          </p:cNvSpPr>
          <p:nvPr/>
        </p:nvSpPr>
        <p:spPr bwMode="auto">
          <a:xfrm>
            <a:off x="5861050" y="5067300"/>
            <a:ext cx="1647825" cy="17463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53" name="Rectangle 62"/>
          <p:cNvSpPr>
            <a:spLocks noChangeArrowheads="1"/>
          </p:cNvSpPr>
          <p:nvPr/>
        </p:nvSpPr>
        <p:spPr bwMode="auto">
          <a:xfrm>
            <a:off x="7518400" y="5067300"/>
            <a:ext cx="17463" cy="17463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54" name="Rectangle 63"/>
          <p:cNvSpPr>
            <a:spLocks noChangeArrowheads="1"/>
          </p:cNvSpPr>
          <p:nvPr/>
        </p:nvSpPr>
        <p:spPr bwMode="auto">
          <a:xfrm>
            <a:off x="7545388" y="5067300"/>
            <a:ext cx="1066800" cy="17463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55" name="Rectangle 64"/>
          <p:cNvSpPr>
            <a:spLocks noChangeArrowheads="1"/>
          </p:cNvSpPr>
          <p:nvPr/>
        </p:nvSpPr>
        <p:spPr bwMode="auto">
          <a:xfrm>
            <a:off x="2532063" y="5094288"/>
            <a:ext cx="17462" cy="822325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56" name="Rectangle 65"/>
          <p:cNvSpPr>
            <a:spLocks noChangeArrowheads="1"/>
          </p:cNvSpPr>
          <p:nvPr/>
        </p:nvSpPr>
        <p:spPr bwMode="auto">
          <a:xfrm>
            <a:off x="4373563" y="5094288"/>
            <a:ext cx="17462" cy="822325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57" name="Rectangle 66"/>
          <p:cNvSpPr>
            <a:spLocks noChangeArrowheads="1"/>
          </p:cNvSpPr>
          <p:nvPr/>
        </p:nvSpPr>
        <p:spPr bwMode="auto">
          <a:xfrm>
            <a:off x="5834063" y="5094288"/>
            <a:ext cx="17462" cy="822325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58" name="Rectangle 67"/>
          <p:cNvSpPr>
            <a:spLocks noChangeArrowheads="1"/>
          </p:cNvSpPr>
          <p:nvPr/>
        </p:nvSpPr>
        <p:spPr bwMode="auto">
          <a:xfrm>
            <a:off x="7518400" y="5094288"/>
            <a:ext cx="17463" cy="822325"/>
          </a:xfrm>
          <a:prstGeom prst="rect">
            <a:avLst/>
          </a:prstGeom>
          <a:solidFill>
            <a:srgbClr val="D989B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4628" name="Rectangle 68"/>
          <p:cNvSpPr>
            <a:spLocks noChangeArrowheads="1"/>
          </p:cNvSpPr>
          <p:nvPr/>
        </p:nvSpPr>
        <p:spPr bwMode="auto">
          <a:xfrm>
            <a:off x="668338" y="5133975"/>
            <a:ext cx="969962" cy="485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600" b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Total</a:t>
            </a:r>
          </a:p>
        </p:txBody>
      </p:sp>
      <p:sp>
        <p:nvSpPr>
          <p:cNvPr id="194629" name="Rectangle 69"/>
          <p:cNvSpPr>
            <a:spLocks noChangeArrowheads="1"/>
          </p:cNvSpPr>
          <p:nvPr/>
        </p:nvSpPr>
        <p:spPr bwMode="auto">
          <a:xfrm>
            <a:off x="2586038" y="5133975"/>
            <a:ext cx="1770062" cy="490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6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11 - 1 = 10</a:t>
            </a:r>
          </a:p>
        </p:txBody>
      </p:sp>
      <p:sp>
        <p:nvSpPr>
          <p:cNvPr id="194630" name="Rectangle 70"/>
          <p:cNvSpPr>
            <a:spLocks noChangeArrowheads="1"/>
          </p:cNvSpPr>
          <p:nvPr/>
        </p:nvSpPr>
        <p:spPr bwMode="auto">
          <a:xfrm>
            <a:off x="4432300" y="5133975"/>
            <a:ext cx="1204913" cy="490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r>
              <a:rPr lang="fr-CA" sz="26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686.55</a:t>
            </a:r>
          </a:p>
        </p:txBody>
      </p: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474" y="3810000"/>
            <a:ext cx="6171260" cy="2583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3042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Ctr="1"/>
          <a:lstStyle/>
          <a:p>
            <a:pPr eaLnBrk="1" hangingPunct="1">
              <a:defRPr/>
            </a:pPr>
            <a:r>
              <a:rPr lang="fr-CA" smtClean="0"/>
              <a:t>Solution</a:t>
            </a:r>
          </a:p>
        </p:txBody>
      </p:sp>
      <p:sp>
        <p:nvSpPr>
          <p:cNvPr id="3430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981200"/>
            <a:ext cx="4035425" cy="4114800"/>
          </a:xfrm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fr-CA" sz="2400" dirty="0" smtClean="0">
                <a:solidFill>
                  <a:schemeClr val="tx2"/>
                </a:solidFill>
              </a:rPr>
              <a:t>H</a:t>
            </a:r>
            <a:r>
              <a:rPr lang="fr-CA" sz="2400" baseline="-25000" dirty="0">
                <a:solidFill>
                  <a:schemeClr val="tx2"/>
                </a:solidFill>
              </a:rPr>
              <a:t>0</a:t>
            </a:r>
            <a:r>
              <a:rPr lang="fr-CA" sz="2400" dirty="0" smtClean="0">
                <a:solidFill>
                  <a:schemeClr val="tx2"/>
                </a:solidFill>
              </a:rPr>
              <a:t> : </a:t>
            </a:r>
            <a:r>
              <a:rPr lang="fr-CA" sz="2400" dirty="0" smtClean="0">
                <a:latin typeface="Symbol" pitchFamily="18" charset="2"/>
              </a:rPr>
              <a:t>m</a:t>
            </a:r>
            <a:r>
              <a:rPr lang="fr-CA" sz="2400" baseline="-25000" dirty="0" smtClean="0"/>
              <a:t>1</a:t>
            </a:r>
            <a:r>
              <a:rPr lang="fr-CA" sz="2400" dirty="0" smtClean="0"/>
              <a:t> = </a:t>
            </a:r>
            <a:r>
              <a:rPr lang="fr-CA" sz="2400" dirty="0" smtClean="0">
                <a:latin typeface="Symbol" pitchFamily="18" charset="2"/>
              </a:rPr>
              <a:t>m</a:t>
            </a:r>
            <a:r>
              <a:rPr lang="fr-CA" sz="2400" baseline="-25000" dirty="0" smtClean="0"/>
              <a:t>2</a:t>
            </a:r>
            <a:r>
              <a:rPr lang="fr-CA" sz="2400" dirty="0" smtClean="0"/>
              <a:t> = </a:t>
            </a:r>
            <a:r>
              <a:rPr lang="fr-CA" sz="2400" dirty="0" smtClean="0">
                <a:latin typeface="Symbol" pitchFamily="18" charset="2"/>
              </a:rPr>
              <a:t>m</a:t>
            </a:r>
            <a:r>
              <a:rPr lang="fr-CA" sz="2400" baseline="-25000" dirty="0" smtClean="0"/>
              <a:t>3</a:t>
            </a:r>
            <a:endParaRPr lang="fr-CA" sz="2400" dirty="0" smtClean="0"/>
          </a:p>
          <a:p>
            <a:pPr eaLnBrk="1" hangingPunct="1">
              <a:defRPr/>
            </a:pPr>
            <a:r>
              <a:rPr lang="fr-CA" sz="2400" dirty="0" smtClean="0">
                <a:solidFill>
                  <a:schemeClr val="tx2"/>
                </a:solidFill>
              </a:rPr>
              <a:t>H</a:t>
            </a:r>
            <a:r>
              <a:rPr lang="fr-CA" sz="2400" baseline="-25000" dirty="0" smtClean="0">
                <a:solidFill>
                  <a:schemeClr val="tx2"/>
                </a:solidFill>
              </a:rPr>
              <a:t>1</a:t>
            </a:r>
            <a:r>
              <a:rPr lang="fr-CA" sz="2400" dirty="0" smtClean="0">
                <a:solidFill>
                  <a:schemeClr val="tx2"/>
                </a:solidFill>
              </a:rPr>
              <a:t> : </a:t>
            </a:r>
            <a:r>
              <a:rPr lang="fr-CA" sz="2400" dirty="0" smtClean="0"/>
              <a:t>pas toutes égales</a:t>
            </a:r>
          </a:p>
          <a:p>
            <a:pPr eaLnBrk="1" hangingPunct="1">
              <a:defRPr/>
            </a:pPr>
            <a:r>
              <a:rPr lang="fr-CA" sz="2400" dirty="0" smtClean="0">
                <a:solidFill>
                  <a:schemeClr val="tx2"/>
                </a:solidFill>
                <a:latin typeface="Symbol" pitchFamily="18" charset="2"/>
              </a:rPr>
              <a:t>a</a:t>
            </a:r>
            <a:r>
              <a:rPr lang="fr-CA" sz="2400" dirty="0" smtClean="0">
                <a:solidFill>
                  <a:schemeClr val="tx2"/>
                </a:solidFill>
              </a:rPr>
              <a:t> = </a:t>
            </a:r>
            <a:r>
              <a:rPr lang="fr-CA" sz="2400" dirty="0" smtClean="0"/>
              <a:t>0.05</a:t>
            </a:r>
          </a:p>
          <a:p>
            <a:pPr eaLnBrk="1" hangingPunct="1">
              <a:defRPr/>
            </a:pPr>
            <a:r>
              <a:rPr lang="fr-CA" sz="2400" i="1" dirty="0" err="1" smtClean="0">
                <a:solidFill>
                  <a:schemeClr val="tx2"/>
                </a:solidFill>
              </a:rPr>
              <a:t>dl</a:t>
            </a:r>
            <a:r>
              <a:rPr lang="fr-CA" sz="2400" i="1" baseline="-25000" dirty="0" err="1" smtClean="0">
                <a:solidFill>
                  <a:schemeClr val="tx2"/>
                </a:solidFill>
              </a:rPr>
              <a:t>T</a:t>
            </a:r>
            <a:r>
              <a:rPr lang="fr-CA" sz="2400" dirty="0" smtClean="0">
                <a:solidFill>
                  <a:schemeClr val="tx2"/>
                </a:solidFill>
              </a:rPr>
              <a:t> =</a:t>
            </a:r>
            <a:r>
              <a:rPr lang="fr-CA" sz="2400" dirty="0" smtClean="0">
                <a:solidFill>
                  <a:schemeClr val="bg1"/>
                </a:solidFill>
                <a:effectLst/>
              </a:rPr>
              <a:t> </a:t>
            </a:r>
            <a:r>
              <a:rPr lang="fr-CA" sz="2400" dirty="0" smtClean="0">
                <a:effectLst/>
              </a:rPr>
              <a:t>2</a:t>
            </a:r>
            <a:r>
              <a:rPr lang="fr-CA" sz="2400" dirty="0" smtClean="0">
                <a:solidFill>
                  <a:schemeClr val="bg1"/>
                </a:solidFill>
                <a:effectLst/>
              </a:rPr>
              <a:t> </a:t>
            </a:r>
            <a:r>
              <a:rPr lang="fr-CA" sz="2400" i="1" dirty="0" err="1" smtClean="0">
                <a:solidFill>
                  <a:schemeClr val="tx2"/>
                </a:solidFill>
              </a:rPr>
              <a:t>dl</a:t>
            </a:r>
            <a:r>
              <a:rPr lang="fr-CA" sz="2400" i="1" baseline="-25000" dirty="0" err="1" smtClean="0">
                <a:solidFill>
                  <a:schemeClr val="tx2"/>
                </a:solidFill>
              </a:rPr>
              <a:t>E</a:t>
            </a:r>
            <a:r>
              <a:rPr lang="fr-CA" sz="2400" dirty="0" smtClean="0">
                <a:solidFill>
                  <a:schemeClr val="tx2"/>
                </a:solidFill>
              </a:rPr>
              <a:t> = </a:t>
            </a:r>
            <a:r>
              <a:rPr lang="fr-CA" sz="2400" dirty="0"/>
              <a:t>8</a:t>
            </a:r>
            <a:endParaRPr lang="fr-CA" sz="2400" dirty="0" smtClean="0"/>
          </a:p>
          <a:p>
            <a:pPr marL="0" indent="0" eaLnBrk="1" hangingPunct="1">
              <a:buNone/>
              <a:defRPr/>
            </a:pPr>
            <a:endParaRPr lang="fr-CA" sz="2400" dirty="0" smtClean="0"/>
          </a:p>
          <a:p>
            <a:pPr eaLnBrk="1" hangingPunct="1">
              <a:defRPr/>
            </a:pPr>
            <a:endParaRPr lang="fr-CA" sz="2400" dirty="0" smtClean="0"/>
          </a:p>
        </p:txBody>
      </p:sp>
      <p:sp>
        <p:nvSpPr>
          <p:cNvPr id="343044" name="Rectangle 4"/>
          <p:cNvSpPr>
            <a:spLocks noChangeArrowheads="1"/>
          </p:cNvSpPr>
          <p:nvPr/>
        </p:nvSpPr>
        <p:spPr bwMode="auto">
          <a:xfrm>
            <a:off x="4724400" y="1828800"/>
            <a:ext cx="38100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>
              <a:spcBef>
                <a:spcPct val="20000"/>
              </a:spcBef>
              <a:defRPr/>
            </a:pPr>
            <a:r>
              <a:rPr lang="fr-CA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Statistique F: </a:t>
            </a:r>
          </a:p>
          <a:p>
            <a:pPr eaLnBrk="1" hangingPunct="1">
              <a:spcBef>
                <a:spcPct val="20000"/>
              </a:spcBef>
              <a:defRPr/>
            </a:pPr>
            <a:endParaRPr lang="fr-CA" sz="28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  <p:grpSp>
        <p:nvGrpSpPr>
          <p:cNvPr id="30726" name="Group 36"/>
          <p:cNvGrpSpPr>
            <a:grpSpLocks/>
          </p:cNvGrpSpPr>
          <p:nvPr/>
        </p:nvGrpSpPr>
        <p:grpSpPr bwMode="auto">
          <a:xfrm>
            <a:off x="4406900" y="2409825"/>
            <a:ext cx="4652963" cy="1092200"/>
            <a:chOff x="2776" y="1518"/>
            <a:chExt cx="2931" cy="688"/>
          </a:xfrm>
        </p:grpSpPr>
        <p:sp>
          <p:nvSpPr>
            <p:cNvPr id="30729" name="Line 37"/>
            <p:cNvSpPr>
              <a:spLocks noChangeShapeType="1"/>
            </p:cNvSpPr>
            <p:nvPr/>
          </p:nvSpPr>
          <p:spPr bwMode="auto">
            <a:xfrm>
              <a:off x="3238" y="1873"/>
              <a:ext cx="597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0730" name="Line 38"/>
            <p:cNvSpPr>
              <a:spLocks noChangeShapeType="1"/>
            </p:cNvSpPr>
            <p:nvPr/>
          </p:nvSpPr>
          <p:spPr bwMode="auto">
            <a:xfrm>
              <a:off x="4096" y="1873"/>
              <a:ext cx="818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3079" name="Rectangle 39"/>
            <p:cNvSpPr>
              <a:spLocks noChangeArrowheads="1"/>
            </p:cNvSpPr>
            <p:nvPr/>
          </p:nvSpPr>
          <p:spPr bwMode="auto">
            <a:xfrm>
              <a:off x="2776" y="1695"/>
              <a:ext cx="256" cy="3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900" b="1" i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F</a:t>
              </a:r>
            </a:p>
          </p:txBody>
        </p:sp>
        <p:sp>
          <p:nvSpPr>
            <p:cNvPr id="343080" name="Rectangle 40"/>
            <p:cNvSpPr>
              <a:spLocks noChangeArrowheads="1"/>
            </p:cNvSpPr>
            <p:nvPr/>
          </p:nvSpPr>
          <p:spPr bwMode="auto">
            <a:xfrm>
              <a:off x="3231" y="1518"/>
              <a:ext cx="678" cy="3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900" b="1" i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CM</a:t>
              </a:r>
              <a:r>
                <a:rPr lang="fr-CA" sz="2900" b="1" i="1" baseline="-250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TR</a:t>
              </a:r>
              <a:endParaRPr lang="fr-CA" sz="29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343081" name="Rectangle 41"/>
            <p:cNvSpPr>
              <a:spLocks noChangeArrowheads="1"/>
            </p:cNvSpPr>
            <p:nvPr/>
          </p:nvSpPr>
          <p:spPr bwMode="auto">
            <a:xfrm>
              <a:off x="3174" y="1868"/>
              <a:ext cx="686" cy="3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900" b="1" i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CM</a:t>
              </a:r>
              <a:r>
                <a:rPr lang="fr-CA" sz="2900" b="1" i="1" baseline="-250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ER</a:t>
              </a:r>
              <a:endParaRPr lang="fr-CA" sz="2900" b="1" i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343082" name="Rectangle 42"/>
            <p:cNvSpPr>
              <a:spLocks noChangeArrowheads="1"/>
            </p:cNvSpPr>
            <p:nvPr/>
          </p:nvSpPr>
          <p:spPr bwMode="auto">
            <a:xfrm>
              <a:off x="2987" y="1695"/>
              <a:ext cx="241" cy="3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9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Symbol" pitchFamily="18" charset="2"/>
                </a:rPr>
                <a:t>=</a:t>
              </a:r>
            </a:p>
          </p:txBody>
        </p:sp>
        <p:sp>
          <p:nvSpPr>
            <p:cNvPr id="343083" name="Rectangle 43"/>
            <p:cNvSpPr>
              <a:spLocks noChangeArrowheads="1"/>
            </p:cNvSpPr>
            <p:nvPr/>
          </p:nvSpPr>
          <p:spPr bwMode="auto">
            <a:xfrm>
              <a:off x="3846" y="1695"/>
              <a:ext cx="241" cy="3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9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Symbol" pitchFamily="18" charset="2"/>
                </a:rPr>
                <a:t>=</a:t>
              </a:r>
            </a:p>
          </p:txBody>
        </p:sp>
        <p:sp>
          <p:nvSpPr>
            <p:cNvPr id="343084" name="Rectangle 44"/>
            <p:cNvSpPr>
              <a:spLocks noChangeArrowheads="1"/>
            </p:cNvSpPr>
            <p:nvPr/>
          </p:nvSpPr>
          <p:spPr bwMode="auto">
            <a:xfrm>
              <a:off x="4925" y="1695"/>
              <a:ext cx="241" cy="3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9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Symbol" pitchFamily="18" charset="2"/>
                </a:rPr>
                <a:t>=</a:t>
              </a:r>
            </a:p>
          </p:txBody>
        </p:sp>
        <p:sp>
          <p:nvSpPr>
            <p:cNvPr id="343085" name="Rectangle 45"/>
            <p:cNvSpPr>
              <a:spLocks noChangeArrowheads="1"/>
            </p:cNvSpPr>
            <p:nvPr/>
          </p:nvSpPr>
          <p:spPr bwMode="auto">
            <a:xfrm>
              <a:off x="4039" y="1518"/>
              <a:ext cx="115" cy="33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endParaRPr lang="fr-CA" sz="29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343086" name="Rectangle 46"/>
            <p:cNvSpPr>
              <a:spLocks noChangeArrowheads="1"/>
            </p:cNvSpPr>
            <p:nvPr/>
          </p:nvSpPr>
          <p:spPr bwMode="auto">
            <a:xfrm>
              <a:off x="4128" y="1518"/>
              <a:ext cx="831" cy="33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9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226.07</a:t>
              </a:r>
            </a:p>
          </p:txBody>
        </p:sp>
        <p:sp>
          <p:nvSpPr>
            <p:cNvPr id="343087" name="Rectangle 47"/>
            <p:cNvSpPr>
              <a:spLocks noChangeArrowheads="1"/>
            </p:cNvSpPr>
            <p:nvPr/>
          </p:nvSpPr>
          <p:spPr bwMode="auto">
            <a:xfrm>
              <a:off x="4228" y="1868"/>
              <a:ext cx="115" cy="33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endParaRPr lang="fr-CA" sz="29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343088" name="Rectangle 48"/>
            <p:cNvSpPr>
              <a:spLocks noChangeArrowheads="1"/>
            </p:cNvSpPr>
            <p:nvPr/>
          </p:nvSpPr>
          <p:spPr bwMode="auto">
            <a:xfrm>
              <a:off x="5111" y="1695"/>
              <a:ext cx="115" cy="33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endParaRPr lang="fr-CA" sz="29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343089" name="Rectangle 49"/>
            <p:cNvSpPr>
              <a:spLocks noChangeArrowheads="1"/>
            </p:cNvSpPr>
            <p:nvPr/>
          </p:nvSpPr>
          <p:spPr bwMode="auto">
            <a:xfrm>
              <a:off x="5136" y="1695"/>
              <a:ext cx="571" cy="33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9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7.72</a:t>
              </a:r>
            </a:p>
          </p:txBody>
        </p:sp>
        <p:sp>
          <p:nvSpPr>
            <p:cNvPr id="343090" name="Rectangle 50"/>
            <p:cNvSpPr>
              <a:spLocks noChangeArrowheads="1"/>
            </p:cNvSpPr>
            <p:nvPr/>
          </p:nvSpPr>
          <p:spPr bwMode="auto">
            <a:xfrm>
              <a:off x="4287" y="1518"/>
              <a:ext cx="115" cy="33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endParaRPr lang="fr-CA" sz="29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343091" name="Rectangle 51"/>
            <p:cNvSpPr>
              <a:spLocks noChangeArrowheads="1"/>
            </p:cNvSpPr>
            <p:nvPr/>
          </p:nvSpPr>
          <p:spPr bwMode="auto">
            <a:xfrm>
              <a:off x="4174" y="1868"/>
              <a:ext cx="700" cy="33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fr-CA" sz="29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  29.3</a:t>
              </a:r>
            </a:p>
          </p:txBody>
        </p:sp>
      </p:grpSp>
      <p:pic>
        <p:nvPicPr>
          <p:cNvPr id="1013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810000"/>
            <a:ext cx="6189134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1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0"/>
            <a:ext cx="60563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Oval 3"/>
          <p:cNvSpPr>
            <a:spLocks noChangeArrowheads="1"/>
          </p:cNvSpPr>
          <p:nvPr/>
        </p:nvSpPr>
        <p:spPr bwMode="auto">
          <a:xfrm>
            <a:off x="2362200" y="2057400"/>
            <a:ext cx="228600" cy="228600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748" name="Oval 4"/>
          <p:cNvSpPr>
            <a:spLocks noChangeArrowheads="1"/>
          </p:cNvSpPr>
          <p:nvPr/>
        </p:nvSpPr>
        <p:spPr bwMode="auto">
          <a:xfrm>
            <a:off x="1676400" y="3276600"/>
            <a:ext cx="228600" cy="228600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1749" name="Line 5"/>
          <p:cNvSpPr>
            <a:spLocks noChangeShapeType="1"/>
          </p:cNvSpPr>
          <p:nvPr/>
        </p:nvSpPr>
        <p:spPr bwMode="auto">
          <a:xfrm>
            <a:off x="1905000" y="3429000"/>
            <a:ext cx="4572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1750" name="Line 6"/>
          <p:cNvSpPr>
            <a:spLocks noChangeShapeType="1"/>
          </p:cNvSpPr>
          <p:nvPr/>
        </p:nvSpPr>
        <p:spPr bwMode="auto">
          <a:xfrm>
            <a:off x="2438400" y="2286000"/>
            <a:ext cx="0" cy="9906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1751" name="Rectangle 7"/>
          <p:cNvSpPr>
            <a:spLocks noChangeArrowheads="1"/>
          </p:cNvSpPr>
          <p:nvPr/>
        </p:nvSpPr>
        <p:spPr bwMode="auto">
          <a:xfrm>
            <a:off x="2362200" y="3276600"/>
            <a:ext cx="381000" cy="2286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2">
                <a:gamma/>
                <a:shade val="46275"/>
                <a:invGamma/>
              </a:schemeClr>
            </a:gs>
            <a:gs pos="50000">
              <a:schemeClr val="tx2"/>
            </a:gs>
            <a:gs pos="100000">
              <a:schemeClr val="tx2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Exemple 2</a:t>
            </a:r>
          </a:p>
        </p:txBody>
      </p:sp>
      <p:sp>
        <p:nvSpPr>
          <p:cNvPr id="34819" name="AutoShape 4"/>
          <p:cNvSpPr>
            <a:spLocks noChangeAspect="1" noChangeArrowheads="1" noTextEdit="1"/>
          </p:cNvSpPr>
          <p:nvPr/>
        </p:nvSpPr>
        <p:spPr bwMode="auto">
          <a:xfrm>
            <a:off x="304800" y="2590800"/>
            <a:ext cx="827405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4820" name="Rectangle 27"/>
          <p:cNvSpPr>
            <a:spLocks noChangeArrowheads="1"/>
          </p:cNvSpPr>
          <p:nvPr/>
        </p:nvSpPr>
        <p:spPr bwMode="auto">
          <a:xfrm>
            <a:off x="227013" y="3694113"/>
            <a:ext cx="5397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solidFill>
                  <a:srgbClr val="000000"/>
                </a:solidFill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34821" name="Rectangle 49"/>
          <p:cNvSpPr>
            <a:spLocks noChangeArrowheads="1"/>
          </p:cNvSpPr>
          <p:nvPr/>
        </p:nvSpPr>
        <p:spPr bwMode="auto">
          <a:xfrm>
            <a:off x="227013" y="3932238"/>
            <a:ext cx="5397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solidFill>
                  <a:srgbClr val="000000"/>
                </a:solidFill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34822" name="Rectangle 61"/>
          <p:cNvSpPr>
            <a:spLocks noChangeArrowheads="1"/>
          </p:cNvSpPr>
          <p:nvPr/>
        </p:nvSpPr>
        <p:spPr bwMode="auto">
          <a:xfrm>
            <a:off x="227013" y="4170363"/>
            <a:ext cx="5397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solidFill>
                  <a:srgbClr val="000000"/>
                </a:solidFill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34823" name="Rectangle 73"/>
          <p:cNvSpPr>
            <a:spLocks noChangeArrowheads="1"/>
          </p:cNvSpPr>
          <p:nvPr/>
        </p:nvSpPr>
        <p:spPr bwMode="auto">
          <a:xfrm>
            <a:off x="227013" y="4406900"/>
            <a:ext cx="539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solidFill>
                  <a:srgbClr val="000000"/>
                </a:solidFill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34824" name="Rectangle 85"/>
          <p:cNvSpPr>
            <a:spLocks noChangeArrowheads="1"/>
          </p:cNvSpPr>
          <p:nvPr/>
        </p:nvSpPr>
        <p:spPr bwMode="auto">
          <a:xfrm>
            <a:off x="227013" y="4645025"/>
            <a:ext cx="539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solidFill>
                  <a:srgbClr val="000000"/>
                </a:solidFill>
                <a:latin typeface="Times" pitchFamily="18" charset="0"/>
              </a:rPr>
              <a:t> </a:t>
            </a:r>
            <a:endParaRPr lang="en-US"/>
          </a:p>
        </p:txBody>
      </p:sp>
      <p:grpSp>
        <p:nvGrpSpPr>
          <p:cNvPr id="34825" name="Group 182"/>
          <p:cNvGrpSpPr>
            <a:grpSpLocks/>
          </p:cNvGrpSpPr>
          <p:nvPr/>
        </p:nvGrpSpPr>
        <p:grpSpPr bwMode="auto">
          <a:xfrm>
            <a:off x="981075" y="2965450"/>
            <a:ext cx="7429500" cy="3109913"/>
            <a:chOff x="618" y="1388"/>
            <a:chExt cx="4680" cy="1959"/>
          </a:xfrm>
        </p:grpSpPr>
        <p:sp>
          <p:nvSpPr>
            <p:cNvPr id="34828" name="Rectangle 6"/>
            <p:cNvSpPr>
              <a:spLocks noChangeArrowheads="1"/>
            </p:cNvSpPr>
            <p:nvPr/>
          </p:nvSpPr>
          <p:spPr bwMode="auto">
            <a:xfrm>
              <a:off x="618" y="138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29" name="Rectangle 7"/>
            <p:cNvSpPr>
              <a:spLocks noChangeArrowheads="1"/>
            </p:cNvSpPr>
            <p:nvPr/>
          </p:nvSpPr>
          <p:spPr bwMode="auto">
            <a:xfrm>
              <a:off x="1368" y="1388"/>
              <a:ext cx="68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 b="1">
                  <a:solidFill>
                    <a:srgbClr val="000000"/>
                  </a:solidFill>
                  <a:latin typeface="Times" pitchFamily="18" charset="0"/>
                </a:rPr>
                <a:t>GROUPE 1</a:t>
              </a:r>
              <a:endParaRPr lang="en-US"/>
            </a:p>
          </p:txBody>
        </p:sp>
        <p:sp>
          <p:nvSpPr>
            <p:cNvPr id="34830" name="Rectangle 8"/>
            <p:cNvSpPr>
              <a:spLocks noChangeArrowheads="1"/>
            </p:cNvSpPr>
            <p:nvPr/>
          </p:nvSpPr>
          <p:spPr bwMode="auto">
            <a:xfrm>
              <a:off x="1950" y="1390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31" name="Rectangle 9"/>
            <p:cNvSpPr>
              <a:spLocks noChangeArrowheads="1"/>
            </p:cNvSpPr>
            <p:nvPr/>
          </p:nvSpPr>
          <p:spPr bwMode="auto">
            <a:xfrm>
              <a:off x="1659" y="153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32" name="Rectangle 10"/>
            <p:cNvSpPr>
              <a:spLocks noChangeArrowheads="1"/>
            </p:cNvSpPr>
            <p:nvPr/>
          </p:nvSpPr>
          <p:spPr bwMode="auto">
            <a:xfrm>
              <a:off x="1432" y="1688"/>
              <a:ext cx="403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CA" sz="1700">
                  <a:solidFill>
                    <a:srgbClr val="000000"/>
                  </a:solidFill>
                  <a:latin typeface="Times" pitchFamily="18" charset="0"/>
                </a:rPr>
                <a:t>0 Tasse</a:t>
              </a:r>
              <a:endParaRPr lang="en-US"/>
            </a:p>
          </p:txBody>
        </p:sp>
        <p:sp>
          <p:nvSpPr>
            <p:cNvPr id="34833" name="Rectangle 11"/>
            <p:cNvSpPr>
              <a:spLocks noChangeArrowheads="1"/>
            </p:cNvSpPr>
            <p:nvPr/>
          </p:nvSpPr>
          <p:spPr bwMode="auto">
            <a:xfrm>
              <a:off x="1887" y="168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34" name="Rectangle 12"/>
            <p:cNvSpPr>
              <a:spLocks noChangeArrowheads="1"/>
            </p:cNvSpPr>
            <p:nvPr/>
          </p:nvSpPr>
          <p:spPr bwMode="auto">
            <a:xfrm>
              <a:off x="2409" y="1388"/>
              <a:ext cx="68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 b="1">
                  <a:solidFill>
                    <a:srgbClr val="000000"/>
                  </a:solidFill>
                  <a:latin typeface="Times" pitchFamily="18" charset="0"/>
                </a:rPr>
                <a:t>GROUPE 2</a:t>
              </a:r>
              <a:endParaRPr lang="en-US"/>
            </a:p>
          </p:txBody>
        </p:sp>
        <p:sp>
          <p:nvSpPr>
            <p:cNvPr id="34835" name="Rectangle 13"/>
            <p:cNvSpPr>
              <a:spLocks noChangeArrowheads="1"/>
            </p:cNvSpPr>
            <p:nvPr/>
          </p:nvSpPr>
          <p:spPr bwMode="auto">
            <a:xfrm>
              <a:off x="2991" y="1390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36" name="Rectangle 14"/>
            <p:cNvSpPr>
              <a:spLocks noChangeArrowheads="1"/>
            </p:cNvSpPr>
            <p:nvPr/>
          </p:nvSpPr>
          <p:spPr bwMode="auto">
            <a:xfrm>
              <a:off x="2700" y="153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37" name="Rectangle 15"/>
            <p:cNvSpPr>
              <a:spLocks noChangeArrowheads="1"/>
            </p:cNvSpPr>
            <p:nvPr/>
          </p:nvSpPr>
          <p:spPr bwMode="auto">
            <a:xfrm>
              <a:off x="2424" y="1688"/>
              <a:ext cx="529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Une tasse</a:t>
              </a:r>
              <a:endParaRPr lang="en-US"/>
            </a:p>
          </p:txBody>
        </p:sp>
        <p:sp>
          <p:nvSpPr>
            <p:cNvPr id="34838" name="Rectangle 16"/>
            <p:cNvSpPr>
              <a:spLocks noChangeArrowheads="1"/>
            </p:cNvSpPr>
            <p:nvPr/>
          </p:nvSpPr>
          <p:spPr bwMode="auto">
            <a:xfrm>
              <a:off x="2976" y="168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39" name="Rectangle 17"/>
            <p:cNvSpPr>
              <a:spLocks noChangeArrowheads="1"/>
            </p:cNvSpPr>
            <p:nvPr/>
          </p:nvSpPr>
          <p:spPr bwMode="auto">
            <a:xfrm>
              <a:off x="3450" y="1388"/>
              <a:ext cx="68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 b="1">
                  <a:solidFill>
                    <a:srgbClr val="000000"/>
                  </a:solidFill>
                  <a:latin typeface="Times" pitchFamily="18" charset="0"/>
                </a:rPr>
                <a:t>GROUPE 3</a:t>
              </a:r>
              <a:endParaRPr lang="en-US"/>
            </a:p>
          </p:txBody>
        </p:sp>
        <p:sp>
          <p:nvSpPr>
            <p:cNvPr id="34840" name="Rectangle 18"/>
            <p:cNvSpPr>
              <a:spLocks noChangeArrowheads="1"/>
            </p:cNvSpPr>
            <p:nvPr/>
          </p:nvSpPr>
          <p:spPr bwMode="auto">
            <a:xfrm>
              <a:off x="4032" y="1390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41" name="Rectangle 19"/>
            <p:cNvSpPr>
              <a:spLocks noChangeArrowheads="1"/>
            </p:cNvSpPr>
            <p:nvPr/>
          </p:nvSpPr>
          <p:spPr bwMode="auto">
            <a:xfrm>
              <a:off x="3741" y="153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42" name="Rectangle 20"/>
            <p:cNvSpPr>
              <a:spLocks noChangeArrowheads="1"/>
            </p:cNvSpPr>
            <p:nvPr/>
          </p:nvSpPr>
          <p:spPr bwMode="auto">
            <a:xfrm>
              <a:off x="3461" y="1688"/>
              <a:ext cx="651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Deux tasses</a:t>
              </a:r>
            </a:p>
          </p:txBody>
        </p:sp>
        <p:sp>
          <p:nvSpPr>
            <p:cNvPr id="34843" name="Rectangle 21"/>
            <p:cNvSpPr>
              <a:spLocks noChangeArrowheads="1"/>
            </p:cNvSpPr>
            <p:nvPr/>
          </p:nvSpPr>
          <p:spPr bwMode="auto">
            <a:xfrm>
              <a:off x="4021" y="168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44" name="Rectangle 22"/>
            <p:cNvSpPr>
              <a:spLocks noChangeArrowheads="1"/>
            </p:cNvSpPr>
            <p:nvPr/>
          </p:nvSpPr>
          <p:spPr bwMode="auto">
            <a:xfrm>
              <a:off x="4306" y="138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45" name="Rectangle 23"/>
            <p:cNvSpPr>
              <a:spLocks noChangeArrowheads="1"/>
            </p:cNvSpPr>
            <p:nvPr/>
          </p:nvSpPr>
          <p:spPr bwMode="auto">
            <a:xfrm>
              <a:off x="2177" y="1388"/>
              <a:ext cx="5" cy="4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46" name="Line 24"/>
            <p:cNvSpPr>
              <a:spLocks noChangeShapeType="1"/>
            </p:cNvSpPr>
            <p:nvPr/>
          </p:nvSpPr>
          <p:spPr bwMode="auto">
            <a:xfrm>
              <a:off x="2177" y="1388"/>
              <a:ext cx="1" cy="4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47" name="Rectangle 25"/>
            <p:cNvSpPr>
              <a:spLocks noChangeArrowheads="1"/>
            </p:cNvSpPr>
            <p:nvPr/>
          </p:nvSpPr>
          <p:spPr bwMode="auto">
            <a:xfrm>
              <a:off x="3218" y="1388"/>
              <a:ext cx="5" cy="4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48" name="Line 26"/>
            <p:cNvSpPr>
              <a:spLocks noChangeShapeType="1"/>
            </p:cNvSpPr>
            <p:nvPr/>
          </p:nvSpPr>
          <p:spPr bwMode="auto">
            <a:xfrm>
              <a:off x="3218" y="1388"/>
              <a:ext cx="1" cy="4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49" name="Rectangle 28"/>
            <p:cNvSpPr>
              <a:spLocks noChangeArrowheads="1"/>
            </p:cNvSpPr>
            <p:nvPr/>
          </p:nvSpPr>
          <p:spPr bwMode="auto">
            <a:xfrm>
              <a:off x="1626" y="18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2</a:t>
              </a:r>
              <a:endParaRPr lang="en-US"/>
            </a:p>
          </p:txBody>
        </p:sp>
        <p:sp>
          <p:nvSpPr>
            <p:cNvPr id="34850" name="Rectangle 29"/>
            <p:cNvSpPr>
              <a:spLocks noChangeArrowheads="1"/>
            </p:cNvSpPr>
            <p:nvPr/>
          </p:nvSpPr>
          <p:spPr bwMode="auto">
            <a:xfrm>
              <a:off x="1693" y="18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51" name="Rectangle 30"/>
            <p:cNvSpPr>
              <a:spLocks noChangeArrowheads="1"/>
            </p:cNvSpPr>
            <p:nvPr/>
          </p:nvSpPr>
          <p:spPr bwMode="auto">
            <a:xfrm>
              <a:off x="2667" y="18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</a:t>
              </a:r>
              <a:endParaRPr lang="en-US"/>
            </a:p>
          </p:txBody>
        </p:sp>
        <p:sp>
          <p:nvSpPr>
            <p:cNvPr id="34852" name="Rectangle 31"/>
            <p:cNvSpPr>
              <a:spLocks noChangeArrowheads="1"/>
            </p:cNvSpPr>
            <p:nvPr/>
          </p:nvSpPr>
          <p:spPr bwMode="auto">
            <a:xfrm>
              <a:off x="2733" y="18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53" name="Rectangle 32"/>
            <p:cNvSpPr>
              <a:spLocks noChangeArrowheads="1"/>
            </p:cNvSpPr>
            <p:nvPr/>
          </p:nvSpPr>
          <p:spPr bwMode="auto">
            <a:xfrm>
              <a:off x="3707" y="18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9</a:t>
              </a:r>
              <a:endParaRPr lang="en-US"/>
            </a:p>
          </p:txBody>
        </p:sp>
        <p:sp>
          <p:nvSpPr>
            <p:cNvPr id="34854" name="Rectangle 33"/>
            <p:cNvSpPr>
              <a:spLocks noChangeArrowheads="1"/>
            </p:cNvSpPr>
            <p:nvPr/>
          </p:nvSpPr>
          <p:spPr bwMode="auto">
            <a:xfrm>
              <a:off x="3774" y="18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55" name="Rectangle 34"/>
            <p:cNvSpPr>
              <a:spLocks noChangeArrowheads="1"/>
            </p:cNvSpPr>
            <p:nvPr/>
          </p:nvSpPr>
          <p:spPr bwMode="auto">
            <a:xfrm>
              <a:off x="4306" y="18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56" name="Rectangle 35"/>
            <p:cNvSpPr>
              <a:spLocks noChangeArrowheads="1"/>
            </p:cNvSpPr>
            <p:nvPr/>
          </p:nvSpPr>
          <p:spPr bwMode="auto">
            <a:xfrm>
              <a:off x="1135" y="1838"/>
              <a:ext cx="1042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57" name="Line 36"/>
            <p:cNvSpPr>
              <a:spLocks noChangeShapeType="1"/>
            </p:cNvSpPr>
            <p:nvPr/>
          </p:nvSpPr>
          <p:spPr bwMode="auto">
            <a:xfrm>
              <a:off x="1135" y="1838"/>
              <a:ext cx="104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58" name="Rectangle 37"/>
            <p:cNvSpPr>
              <a:spLocks noChangeArrowheads="1"/>
            </p:cNvSpPr>
            <p:nvPr/>
          </p:nvSpPr>
          <p:spPr bwMode="auto">
            <a:xfrm>
              <a:off x="2177" y="1838"/>
              <a:ext cx="5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59" name="Line 38"/>
            <p:cNvSpPr>
              <a:spLocks noChangeShapeType="1"/>
            </p:cNvSpPr>
            <p:nvPr/>
          </p:nvSpPr>
          <p:spPr bwMode="auto">
            <a:xfrm>
              <a:off x="2177" y="1838"/>
              <a:ext cx="1" cy="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60" name="Rectangle 39"/>
            <p:cNvSpPr>
              <a:spLocks noChangeArrowheads="1"/>
            </p:cNvSpPr>
            <p:nvPr/>
          </p:nvSpPr>
          <p:spPr bwMode="auto">
            <a:xfrm>
              <a:off x="2182" y="1838"/>
              <a:ext cx="1036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61" name="Line 40"/>
            <p:cNvSpPr>
              <a:spLocks noChangeShapeType="1"/>
            </p:cNvSpPr>
            <p:nvPr/>
          </p:nvSpPr>
          <p:spPr bwMode="auto">
            <a:xfrm>
              <a:off x="2182" y="1838"/>
              <a:ext cx="103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62" name="Rectangle 41"/>
            <p:cNvSpPr>
              <a:spLocks noChangeArrowheads="1"/>
            </p:cNvSpPr>
            <p:nvPr/>
          </p:nvSpPr>
          <p:spPr bwMode="auto">
            <a:xfrm>
              <a:off x="3218" y="1838"/>
              <a:ext cx="5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63" name="Line 42"/>
            <p:cNvSpPr>
              <a:spLocks noChangeShapeType="1"/>
            </p:cNvSpPr>
            <p:nvPr/>
          </p:nvSpPr>
          <p:spPr bwMode="auto">
            <a:xfrm>
              <a:off x="3218" y="1838"/>
              <a:ext cx="1" cy="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64" name="Rectangle 43"/>
            <p:cNvSpPr>
              <a:spLocks noChangeArrowheads="1"/>
            </p:cNvSpPr>
            <p:nvPr/>
          </p:nvSpPr>
          <p:spPr bwMode="auto">
            <a:xfrm>
              <a:off x="3223" y="1838"/>
              <a:ext cx="1034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65" name="Line 44"/>
            <p:cNvSpPr>
              <a:spLocks noChangeShapeType="1"/>
            </p:cNvSpPr>
            <p:nvPr/>
          </p:nvSpPr>
          <p:spPr bwMode="auto">
            <a:xfrm>
              <a:off x="3223" y="1838"/>
              <a:ext cx="1034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66" name="Rectangle 45"/>
            <p:cNvSpPr>
              <a:spLocks noChangeArrowheads="1"/>
            </p:cNvSpPr>
            <p:nvPr/>
          </p:nvSpPr>
          <p:spPr bwMode="auto">
            <a:xfrm>
              <a:off x="2177" y="1847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67" name="Line 46"/>
            <p:cNvSpPr>
              <a:spLocks noChangeShapeType="1"/>
            </p:cNvSpPr>
            <p:nvPr/>
          </p:nvSpPr>
          <p:spPr bwMode="auto">
            <a:xfrm>
              <a:off x="2177" y="1847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68" name="Rectangle 47"/>
            <p:cNvSpPr>
              <a:spLocks noChangeArrowheads="1"/>
            </p:cNvSpPr>
            <p:nvPr/>
          </p:nvSpPr>
          <p:spPr bwMode="auto">
            <a:xfrm>
              <a:off x="3218" y="1847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69" name="Line 48"/>
            <p:cNvSpPr>
              <a:spLocks noChangeShapeType="1"/>
            </p:cNvSpPr>
            <p:nvPr/>
          </p:nvSpPr>
          <p:spPr bwMode="auto">
            <a:xfrm>
              <a:off x="3218" y="1847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70" name="Rectangle 50"/>
            <p:cNvSpPr>
              <a:spLocks noChangeArrowheads="1"/>
            </p:cNvSpPr>
            <p:nvPr/>
          </p:nvSpPr>
          <p:spPr bwMode="auto">
            <a:xfrm>
              <a:off x="1626" y="199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3</a:t>
              </a:r>
              <a:endParaRPr lang="en-US"/>
            </a:p>
          </p:txBody>
        </p:sp>
        <p:sp>
          <p:nvSpPr>
            <p:cNvPr id="34871" name="Rectangle 51"/>
            <p:cNvSpPr>
              <a:spLocks noChangeArrowheads="1"/>
            </p:cNvSpPr>
            <p:nvPr/>
          </p:nvSpPr>
          <p:spPr bwMode="auto">
            <a:xfrm>
              <a:off x="1693" y="199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72" name="Rectangle 52"/>
            <p:cNvSpPr>
              <a:spLocks noChangeArrowheads="1"/>
            </p:cNvSpPr>
            <p:nvPr/>
          </p:nvSpPr>
          <p:spPr bwMode="auto">
            <a:xfrm>
              <a:off x="2667" y="199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3</a:t>
              </a:r>
              <a:endParaRPr lang="en-US"/>
            </a:p>
          </p:txBody>
        </p:sp>
        <p:sp>
          <p:nvSpPr>
            <p:cNvPr id="34873" name="Rectangle 53"/>
            <p:cNvSpPr>
              <a:spLocks noChangeArrowheads="1"/>
            </p:cNvSpPr>
            <p:nvPr/>
          </p:nvSpPr>
          <p:spPr bwMode="auto">
            <a:xfrm>
              <a:off x="2733" y="199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74" name="Rectangle 54"/>
            <p:cNvSpPr>
              <a:spLocks noChangeArrowheads="1"/>
            </p:cNvSpPr>
            <p:nvPr/>
          </p:nvSpPr>
          <p:spPr bwMode="auto">
            <a:xfrm>
              <a:off x="3674" y="1997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10</a:t>
              </a:r>
              <a:endParaRPr lang="en-US"/>
            </a:p>
          </p:txBody>
        </p:sp>
        <p:sp>
          <p:nvSpPr>
            <p:cNvPr id="34875" name="Rectangle 55"/>
            <p:cNvSpPr>
              <a:spLocks noChangeArrowheads="1"/>
            </p:cNvSpPr>
            <p:nvPr/>
          </p:nvSpPr>
          <p:spPr bwMode="auto">
            <a:xfrm>
              <a:off x="3808" y="199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76" name="Rectangle 56"/>
            <p:cNvSpPr>
              <a:spLocks noChangeArrowheads="1"/>
            </p:cNvSpPr>
            <p:nvPr/>
          </p:nvSpPr>
          <p:spPr bwMode="auto">
            <a:xfrm>
              <a:off x="4306" y="199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77" name="Rectangle 57"/>
            <p:cNvSpPr>
              <a:spLocks noChangeArrowheads="1"/>
            </p:cNvSpPr>
            <p:nvPr/>
          </p:nvSpPr>
          <p:spPr bwMode="auto">
            <a:xfrm>
              <a:off x="2177" y="1997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78" name="Line 58"/>
            <p:cNvSpPr>
              <a:spLocks noChangeShapeType="1"/>
            </p:cNvSpPr>
            <p:nvPr/>
          </p:nvSpPr>
          <p:spPr bwMode="auto">
            <a:xfrm>
              <a:off x="2177" y="1997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79" name="Rectangle 59"/>
            <p:cNvSpPr>
              <a:spLocks noChangeArrowheads="1"/>
            </p:cNvSpPr>
            <p:nvPr/>
          </p:nvSpPr>
          <p:spPr bwMode="auto">
            <a:xfrm>
              <a:off x="3218" y="1997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80" name="Line 60"/>
            <p:cNvSpPr>
              <a:spLocks noChangeShapeType="1"/>
            </p:cNvSpPr>
            <p:nvPr/>
          </p:nvSpPr>
          <p:spPr bwMode="auto">
            <a:xfrm>
              <a:off x="3218" y="1997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81" name="Rectangle 62"/>
            <p:cNvSpPr>
              <a:spLocks noChangeArrowheads="1"/>
            </p:cNvSpPr>
            <p:nvPr/>
          </p:nvSpPr>
          <p:spPr bwMode="auto">
            <a:xfrm>
              <a:off x="1626" y="21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</a:t>
              </a:r>
              <a:endParaRPr lang="en-US"/>
            </a:p>
          </p:txBody>
        </p:sp>
        <p:sp>
          <p:nvSpPr>
            <p:cNvPr id="34882" name="Rectangle 63"/>
            <p:cNvSpPr>
              <a:spLocks noChangeArrowheads="1"/>
            </p:cNvSpPr>
            <p:nvPr/>
          </p:nvSpPr>
          <p:spPr bwMode="auto">
            <a:xfrm>
              <a:off x="1693" y="21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83" name="Rectangle 64"/>
            <p:cNvSpPr>
              <a:spLocks noChangeArrowheads="1"/>
            </p:cNvSpPr>
            <p:nvPr/>
          </p:nvSpPr>
          <p:spPr bwMode="auto">
            <a:xfrm>
              <a:off x="2667" y="21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7</a:t>
              </a:r>
              <a:endParaRPr lang="en-US"/>
            </a:p>
          </p:txBody>
        </p:sp>
        <p:sp>
          <p:nvSpPr>
            <p:cNvPr id="34884" name="Rectangle 65"/>
            <p:cNvSpPr>
              <a:spLocks noChangeArrowheads="1"/>
            </p:cNvSpPr>
            <p:nvPr/>
          </p:nvSpPr>
          <p:spPr bwMode="auto">
            <a:xfrm>
              <a:off x="2733" y="21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85" name="Rectangle 66"/>
            <p:cNvSpPr>
              <a:spLocks noChangeArrowheads="1"/>
            </p:cNvSpPr>
            <p:nvPr/>
          </p:nvSpPr>
          <p:spPr bwMode="auto">
            <a:xfrm>
              <a:off x="3707" y="21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7</a:t>
              </a:r>
              <a:endParaRPr lang="en-US"/>
            </a:p>
          </p:txBody>
        </p:sp>
        <p:sp>
          <p:nvSpPr>
            <p:cNvPr id="34886" name="Rectangle 67"/>
            <p:cNvSpPr>
              <a:spLocks noChangeArrowheads="1"/>
            </p:cNvSpPr>
            <p:nvPr/>
          </p:nvSpPr>
          <p:spPr bwMode="auto">
            <a:xfrm>
              <a:off x="3774" y="21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87" name="Rectangle 68"/>
            <p:cNvSpPr>
              <a:spLocks noChangeArrowheads="1"/>
            </p:cNvSpPr>
            <p:nvPr/>
          </p:nvSpPr>
          <p:spPr bwMode="auto">
            <a:xfrm>
              <a:off x="4306" y="21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88" name="Rectangle 69"/>
            <p:cNvSpPr>
              <a:spLocks noChangeArrowheads="1"/>
            </p:cNvSpPr>
            <p:nvPr/>
          </p:nvSpPr>
          <p:spPr bwMode="auto">
            <a:xfrm>
              <a:off x="2177" y="2147"/>
              <a:ext cx="5" cy="14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89" name="Line 70"/>
            <p:cNvSpPr>
              <a:spLocks noChangeShapeType="1"/>
            </p:cNvSpPr>
            <p:nvPr/>
          </p:nvSpPr>
          <p:spPr bwMode="auto">
            <a:xfrm>
              <a:off x="2177" y="2147"/>
              <a:ext cx="1" cy="14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90" name="Rectangle 71"/>
            <p:cNvSpPr>
              <a:spLocks noChangeArrowheads="1"/>
            </p:cNvSpPr>
            <p:nvPr/>
          </p:nvSpPr>
          <p:spPr bwMode="auto">
            <a:xfrm>
              <a:off x="3218" y="2147"/>
              <a:ext cx="5" cy="14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91" name="Line 72"/>
            <p:cNvSpPr>
              <a:spLocks noChangeShapeType="1"/>
            </p:cNvSpPr>
            <p:nvPr/>
          </p:nvSpPr>
          <p:spPr bwMode="auto">
            <a:xfrm>
              <a:off x="3218" y="2147"/>
              <a:ext cx="1" cy="14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92" name="Rectangle 74"/>
            <p:cNvSpPr>
              <a:spLocks noChangeArrowheads="1"/>
            </p:cNvSpPr>
            <p:nvPr/>
          </p:nvSpPr>
          <p:spPr bwMode="auto">
            <a:xfrm>
              <a:off x="1626" y="229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0</a:t>
              </a:r>
              <a:endParaRPr lang="en-US"/>
            </a:p>
          </p:txBody>
        </p:sp>
        <p:sp>
          <p:nvSpPr>
            <p:cNvPr id="34893" name="Rectangle 75"/>
            <p:cNvSpPr>
              <a:spLocks noChangeArrowheads="1"/>
            </p:cNvSpPr>
            <p:nvPr/>
          </p:nvSpPr>
          <p:spPr bwMode="auto">
            <a:xfrm>
              <a:off x="1693" y="229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94" name="Rectangle 76"/>
            <p:cNvSpPr>
              <a:spLocks noChangeArrowheads="1"/>
            </p:cNvSpPr>
            <p:nvPr/>
          </p:nvSpPr>
          <p:spPr bwMode="auto">
            <a:xfrm>
              <a:off x="2667" y="229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6</a:t>
              </a:r>
              <a:endParaRPr lang="en-US"/>
            </a:p>
          </p:txBody>
        </p:sp>
        <p:sp>
          <p:nvSpPr>
            <p:cNvPr id="34895" name="Rectangle 77"/>
            <p:cNvSpPr>
              <a:spLocks noChangeArrowheads="1"/>
            </p:cNvSpPr>
            <p:nvPr/>
          </p:nvSpPr>
          <p:spPr bwMode="auto">
            <a:xfrm>
              <a:off x="2733" y="229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96" name="Rectangle 78"/>
            <p:cNvSpPr>
              <a:spLocks noChangeArrowheads="1"/>
            </p:cNvSpPr>
            <p:nvPr/>
          </p:nvSpPr>
          <p:spPr bwMode="auto">
            <a:xfrm>
              <a:off x="3707" y="229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6</a:t>
              </a:r>
              <a:endParaRPr lang="en-US"/>
            </a:p>
          </p:txBody>
        </p:sp>
        <p:sp>
          <p:nvSpPr>
            <p:cNvPr id="34897" name="Rectangle 79"/>
            <p:cNvSpPr>
              <a:spLocks noChangeArrowheads="1"/>
            </p:cNvSpPr>
            <p:nvPr/>
          </p:nvSpPr>
          <p:spPr bwMode="auto">
            <a:xfrm>
              <a:off x="3774" y="229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98" name="Rectangle 80"/>
            <p:cNvSpPr>
              <a:spLocks noChangeArrowheads="1"/>
            </p:cNvSpPr>
            <p:nvPr/>
          </p:nvSpPr>
          <p:spPr bwMode="auto">
            <a:xfrm>
              <a:off x="4306" y="229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899" name="Rectangle 81"/>
            <p:cNvSpPr>
              <a:spLocks noChangeArrowheads="1"/>
            </p:cNvSpPr>
            <p:nvPr/>
          </p:nvSpPr>
          <p:spPr bwMode="auto">
            <a:xfrm>
              <a:off x="2177" y="2296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00" name="Line 82"/>
            <p:cNvSpPr>
              <a:spLocks noChangeShapeType="1"/>
            </p:cNvSpPr>
            <p:nvPr/>
          </p:nvSpPr>
          <p:spPr bwMode="auto">
            <a:xfrm>
              <a:off x="2177" y="2296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01" name="Rectangle 83"/>
            <p:cNvSpPr>
              <a:spLocks noChangeArrowheads="1"/>
            </p:cNvSpPr>
            <p:nvPr/>
          </p:nvSpPr>
          <p:spPr bwMode="auto">
            <a:xfrm>
              <a:off x="3218" y="2296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02" name="Line 84"/>
            <p:cNvSpPr>
              <a:spLocks noChangeShapeType="1"/>
            </p:cNvSpPr>
            <p:nvPr/>
          </p:nvSpPr>
          <p:spPr bwMode="auto">
            <a:xfrm>
              <a:off x="3218" y="2296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03" name="Rectangle 86"/>
            <p:cNvSpPr>
              <a:spLocks noChangeArrowheads="1"/>
            </p:cNvSpPr>
            <p:nvPr/>
          </p:nvSpPr>
          <p:spPr bwMode="auto">
            <a:xfrm>
              <a:off x="1626" y="244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2</a:t>
              </a:r>
              <a:endParaRPr lang="en-US"/>
            </a:p>
          </p:txBody>
        </p:sp>
        <p:sp>
          <p:nvSpPr>
            <p:cNvPr id="34904" name="Rectangle 87"/>
            <p:cNvSpPr>
              <a:spLocks noChangeArrowheads="1"/>
            </p:cNvSpPr>
            <p:nvPr/>
          </p:nvSpPr>
          <p:spPr bwMode="auto">
            <a:xfrm>
              <a:off x="1693" y="244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05" name="Rectangle 88"/>
            <p:cNvSpPr>
              <a:spLocks noChangeArrowheads="1"/>
            </p:cNvSpPr>
            <p:nvPr/>
          </p:nvSpPr>
          <p:spPr bwMode="auto">
            <a:xfrm>
              <a:off x="2667" y="244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</a:t>
              </a:r>
              <a:endParaRPr lang="en-US"/>
            </a:p>
          </p:txBody>
        </p:sp>
        <p:sp>
          <p:nvSpPr>
            <p:cNvPr id="34906" name="Rectangle 89"/>
            <p:cNvSpPr>
              <a:spLocks noChangeArrowheads="1"/>
            </p:cNvSpPr>
            <p:nvPr/>
          </p:nvSpPr>
          <p:spPr bwMode="auto">
            <a:xfrm>
              <a:off x="2733" y="244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07" name="Rectangle 90"/>
            <p:cNvSpPr>
              <a:spLocks noChangeArrowheads="1"/>
            </p:cNvSpPr>
            <p:nvPr/>
          </p:nvSpPr>
          <p:spPr bwMode="auto">
            <a:xfrm>
              <a:off x="3707" y="244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8</a:t>
              </a:r>
              <a:endParaRPr lang="en-US"/>
            </a:p>
          </p:txBody>
        </p:sp>
        <p:sp>
          <p:nvSpPr>
            <p:cNvPr id="34908" name="Rectangle 91"/>
            <p:cNvSpPr>
              <a:spLocks noChangeArrowheads="1"/>
            </p:cNvSpPr>
            <p:nvPr/>
          </p:nvSpPr>
          <p:spPr bwMode="auto">
            <a:xfrm>
              <a:off x="3774" y="244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09" name="Rectangle 92"/>
            <p:cNvSpPr>
              <a:spLocks noChangeArrowheads="1"/>
            </p:cNvSpPr>
            <p:nvPr/>
          </p:nvSpPr>
          <p:spPr bwMode="auto">
            <a:xfrm>
              <a:off x="4641" y="2446"/>
              <a:ext cx="287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Total</a:t>
              </a:r>
              <a:endParaRPr lang="en-US"/>
            </a:p>
          </p:txBody>
        </p:sp>
        <p:sp>
          <p:nvSpPr>
            <p:cNvPr id="34910" name="Rectangle 93"/>
            <p:cNvSpPr>
              <a:spLocks noChangeArrowheads="1"/>
            </p:cNvSpPr>
            <p:nvPr/>
          </p:nvSpPr>
          <p:spPr bwMode="auto">
            <a:xfrm>
              <a:off x="4923" y="244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11" name="Rectangle 94"/>
            <p:cNvSpPr>
              <a:spLocks noChangeArrowheads="1"/>
            </p:cNvSpPr>
            <p:nvPr/>
          </p:nvSpPr>
          <p:spPr bwMode="auto">
            <a:xfrm>
              <a:off x="2177" y="2446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12" name="Line 95"/>
            <p:cNvSpPr>
              <a:spLocks noChangeShapeType="1"/>
            </p:cNvSpPr>
            <p:nvPr/>
          </p:nvSpPr>
          <p:spPr bwMode="auto">
            <a:xfrm>
              <a:off x="2177" y="2446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13" name="Rectangle 96"/>
            <p:cNvSpPr>
              <a:spLocks noChangeArrowheads="1"/>
            </p:cNvSpPr>
            <p:nvPr/>
          </p:nvSpPr>
          <p:spPr bwMode="auto">
            <a:xfrm>
              <a:off x="3218" y="2446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14" name="Line 97"/>
            <p:cNvSpPr>
              <a:spLocks noChangeShapeType="1"/>
            </p:cNvSpPr>
            <p:nvPr/>
          </p:nvSpPr>
          <p:spPr bwMode="auto">
            <a:xfrm>
              <a:off x="3218" y="2446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grpSp>
          <p:nvGrpSpPr>
            <p:cNvPr id="34915" name="Group 101"/>
            <p:cNvGrpSpPr>
              <a:grpSpLocks/>
            </p:cNvGrpSpPr>
            <p:nvPr/>
          </p:nvGrpSpPr>
          <p:grpSpPr bwMode="auto">
            <a:xfrm>
              <a:off x="705" y="2566"/>
              <a:ext cx="364" cy="240"/>
              <a:chOff x="705" y="2566"/>
              <a:chExt cx="364" cy="240"/>
            </a:xfrm>
          </p:grpSpPr>
          <p:sp>
            <p:nvSpPr>
              <p:cNvPr id="34995" name="Rectangle 98"/>
              <p:cNvSpPr>
                <a:spLocks noChangeArrowheads="1"/>
              </p:cNvSpPr>
              <p:nvPr/>
            </p:nvSpPr>
            <p:spPr bwMode="auto">
              <a:xfrm>
                <a:off x="872" y="2611"/>
                <a:ext cx="98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 i="1">
                    <a:solidFill>
                      <a:srgbClr val="000000"/>
                    </a:solidFill>
                    <a:latin typeface="Times" pitchFamily="18" charset="0"/>
                  </a:rPr>
                  <a:t>X</a:t>
                </a:r>
                <a:endParaRPr lang="en-US"/>
              </a:p>
            </p:txBody>
          </p:sp>
          <p:sp>
            <p:nvSpPr>
              <p:cNvPr id="34996" name="Rectangle 99"/>
              <p:cNvSpPr>
                <a:spLocks noChangeArrowheads="1"/>
              </p:cNvSpPr>
              <p:nvPr/>
            </p:nvSpPr>
            <p:spPr bwMode="auto">
              <a:xfrm>
                <a:off x="994" y="2611"/>
                <a:ext cx="75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>
                    <a:solidFill>
                      <a:srgbClr val="000000"/>
                    </a:solidFill>
                    <a:latin typeface="Symbol" pitchFamily="18" charset="2"/>
                  </a:rPr>
                  <a:t>=</a:t>
                </a:r>
                <a:endParaRPr lang="en-US"/>
              </a:p>
            </p:txBody>
          </p:sp>
          <p:sp>
            <p:nvSpPr>
              <p:cNvPr id="34997" name="Rectangle 100"/>
              <p:cNvSpPr>
                <a:spLocks noChangeArrowheads="1"/>
              </p:cNvSpPr>
              <p:nvPr/>
            </p:nvSpPr>
            <p:spPr bwMode="auto">
              <a:xfrm>
                <a:off x="705" y="2566"/>
                <a:ext cx="143" cy="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500">
                    <a:solidFill>
                      <a:srgbClr val="000000"/>
                    </a:solidFill>
                    <a:latin typeface="Symbol" pitchFamily="18" charset="2"/>
                  </a:rPr>
                  <a:t>å</a:t>
                </a:r>
                <a:endParaRPr lang="en-US"/>
              </a:p>
            </p:txBody>
          </p:sp>
        </p:grpSp>
        <p:sp>
          <p:nvSpPr>
            <p:cNvPr id="34916" name="Rectangle 102"/>
            <p:cNvSpPr>
              <a:spLocks noChangeArrowheads="1"/>
            </p:cNvSpPr>
            <p:nvPr/>
          </p:nvSpPr>
          <p:spPr bwMode="auto">
            <a:xfrm>
              <a:off x="1095" y="268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17" name="Rectangle 103"/>
            <p:cNvSpPr>
              <a:spLocks noChangeArrowheads="1"/>
            </p:cNvSpPr>
            <p:nvPr/>
          </p:nvSpPr>
          <p:spPr bwMode="auto">
            <a:xfrm>
              <a:off x="1626" y="2605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8</a:t>
              </a:r>
              <a:endParaRPr lang="en-US"/>
            </a:p>
          </p:txBody>
        </p:sp>
        <p:sp>
          <p:nvSpPr>
            <p:cNvPr id="34918" name="Rectangle 104"/>
            <p:cNvSpPr>
              <a:spLocks noChangeArrowheads="1"/>
            </p:cNvSpPr>
            <p:nvPr/>
          </p:nvSpPr>
          <p:spPr bwMode="auto">
            <a:xfrm>
              <a:off x="1693" y="26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19" name="Rectangle 105"/>
            <p:cNvSpPr>
              <a:spLocks noChangeArrowheads="1"/>
            </p:cNvSpPr>
            <p:nvPr/>
          </p:nvSpPr>
          <p:spPr bwMode="auto">
            <a:xfrm>
              <a:off x="2633" y="2605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26</a:t>
              </a:r>
              <a:endParaRPr lang="en-US"/>
            </a:p>
          </p:txBody>
        </p:sp>
        <p:sp>
          <p:nvSpPr>
            <p:cNvPr id="34920" name="Rectangle 106"/>
            <p:cNvSpPr>
              <a:spLocks noChangeArrowheads="1"/>
            </p:cNvSpPr>
            <p:nvPr/>
          </p:nvSpPr>
          <p:spPr bwMode="auto">
            <a:xfrm>
              <a:off x="2767" y="26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21" name="Rectangle 107"/>
            <p:cNvSpPr>
              <a:spLocks noChangeArrowheads="1"/>
            </p:cNvSpPr>
            <p:nvPr/>
          </p:nvSpPr>
          <p:spPr bwMode="auto">
            <a:xfrm>
              <a:off x="3674" y="2605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40</a:t>
              </a:r>
              <a:endParaRPr lang="en-US"/>
            </a:p>
          </p:txBody>
        </p:sp>
        <p:sp>
          <p:nvSpPr>
            <p:cNvPr id="34922" name="Rectangle 108"/>
            <p:cNvSpPr>
              <a:spLocks noChangeArrowheads="1"/>
            </p:cNvSpPr>
            <p:nvPr/>
          </p:nvSpPr>
          <p:spPr bwMode="auto">
            <a:xfrm>
              <a:off x="3808" y="26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23" name="Rectangle 109"/>
            <p:cNvSpPr>
              <a:spLocks noChangeArrowheads="1"/>
            </p:cNvSpPr>
            <p:nvPr/>
          </p:nvSpPr>
          <p:spPr bwMode="auto">
            <a:xfrm>
              <a:off x="4715" y="2605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74</a:t>
              </a:r>
              <a:endParaRPr lang="en-US"/>
            </a:p>
          </p:txBody>
        </p:sp>
        <p:sp>
          <p:nvSpPr>
            <p:cNvPr id="34924" name="Rectangle 110"/>
            <p:cNvSpPr>
              <a:spLocks noChangeArrowheads="1"/>
            </p:cNvSpPr>
            <p:nvPr/>
          </p:nvSpPr>
          <p:spPr bwMode="auto">
            <a:xfrm>
              <a:off x="4848" y="26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25" name="Rectangle 111"/>
            <p:cNvSpPr>
              <a:spLocks noChangeArrowheads="1"/>
            </p:cNvSpPr>
            <p:nvPr/>
          </p:nvSpPr>
          <p:spPr bwMode="auto">
            <a:xfrm>
              <a:off x="1135" y="2596"/>
              <a:ext cx="1042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26" name="Line 112"/>
            <p:cNvSpPr>
              <a:spLocks noChangeShapeType="1"/>
            </p:cNvSpPr>
            <p:nvPr/>
          </p:nvSpPr>
          <p:spPr bwMode="auto">
            <a:xfrm>
              <a:off x="1135" y="2596"/>
              <a:ext cx="104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27" name="Rectangle 113"/>
            <p:cNvSpPr>
              <a:spLocks noChangeArrowheads="1"/>
            </p:cNvSpPr>
            <p:nvPr/>
          </p:nvSpPr>
          <p:spPr bwMode="auto">
            <a:xfrm>
              <a:off x="2177" y="2596"/>
              <a:ext cx="5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28" name="Line 114"/>
            <p:cNvSpPr>
              <a:spLocks noChangeShapeType="1"/>
            </p:cNvSpPr>
            <p:nvPr/>
          </p:nvSpPr>
          <p:spPr bwMode="auto">
            <a:xfrm>
              <a:off x="2177" y="2596"/>
              <a:ext cx="1" cy="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29" name="Rectangle 115"/>
            <p:cNvSpPr>
              <a:spLocks noChangeArrowheads="1"/>
            </p:cNvSpPr>
            <p:nvPr/>
          </p:nvSpPr>
          <p:spPr bwMode="auto">
            <a:xfrm>
              <a:off x="2182" y="2596"/>
              <a:ext cx="1036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30" name="Line 116"/>
            <p:cNvSpPr>
              <a:spLocks noChangeShapeType="1"/>
            </p:cNvSpPr>
            <p:nvPr/>
          </p:nvSpPr>
          <p:spPr bwMode="auto">
            <a:xfrm>
              <a:off x="2182" y="2596"/>
              <a:ext cx="103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31" name="Rectangle 117"/>
            <p:cNvSpPr>
              <a:spLocks noChangeArrowheads="1"/>
            </p:cNvSpPr>
            <p:nvPr/>
          </p:nvSpPr>
          <p:spPr bwMode="auto">
            <a:xfrm>
              <a:off x="3218" y="2596"/>
              <a:ext cx="5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32" name="Line 118"/>
            <p:cNvSpPr>
              <a:spLocks noChangeShapeType="1"/>
            </p:cNvSpPr>
            <p:nvPr/>
          </p:nvSpPr>
          <p:spPr bwMode="auto">
            <a:xfrm>
              <a:off x="3218" y="2596"/>
              <a:ext cx="1" cy="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33" name="Rectangle 119"/>
            <p:cNvSpPr>
              <a:spLocks noChangeArrowheads="1"/>
            </p:cNvSpPr>
            <p:nvPr/>
          </p:nvSpPr>
          <p:spPr bwMode="auto">
            <a:xfrm>
              <a:off x="3223" y="2596"/>
              <a:ext cx="1034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34" name="Line 120"/>
            <p:cNvSpPr>
              <a:spLocks noChangeShapeType="1"/>
            </p:cNvSpPr>
            <p:nvPr/>
          </p:nvSpPr>
          <p:spPr bwMode="auto">
            <a:xfrm>
              <a:off x="3223" y="2596"/>
              <a:ext cx="1034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35" name="Rectangle 121"/>
            <p:cNvSpPr>
              <a:spLocks noChangeArrowheads="1"/>
            </p:cNvSpPr>
            <p:nvPr/>
          </p:nvSpPr>
          <p:spPr bwMode="auto">
            <a:xfrm>
              <a:off x="4257" y="2596"/>
              <a:ext cx="8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36" name="Line 122"/>
            <p:cNvSpPr>
              <a:spLocks noChangeShapeType="1"/>
            </p:cNvSpPr>
            <p:nvPr/>
          </p:nvSpPr>
          <p:spPr bwMode="auto">
            <a:xfrm>
              <a:off x="4257" y="2596"/>
              <a:ext cx="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37" name="Line 123"/>
            <p:cNvSpPr>
              <a:spLocks noChangeShapeType="1"/>
            </p:cNvSpPr>
            <p:nvPr/>
          </p:nvSpPr>
          <p:spPr bwMode="auto">
            <a:xfrm>
              <a:off x="4257" y="2596"/>
              <a:ext cx="1" cy="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38" name="Rectangle 124"/>
            <p:cNvSpPr>
              <a:spLocks noChangeArrowheads="1"/>
            </p:cNvSpPr>
            <p:nvPr/>
          </p:nvSpPr>
          <p:spPr bwMode="auto">
            <a:xfrm>
              <a:off x="4265" y="2596"/>
              <a:ext cx="1033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39" name="Line 125"/>
            <p:cNvSpPr>
              <a:spLocks noChangeShapeType="1"/>
            </p:cNvSpPr>
            <p:nvPr/>
          </p:nvSpPr>
          <p:spPr bwMode="auto">
            <a:xfrm>
              <a:off x="4265" y="2596"/>
              <a:ext cx="103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40" name="Rectangle 126"/>
            <p:cNvSpPr>
              <a:spLocks noChangeArrowheads="1"/>
            </p:cNvSpPr>
            <p:nvPr/>
          </p:nvSpPr>
          <p:spPr bwMode="auto">
            <a:xfrm>
              <a:off x="2177" y="2605"/>
              <a:ext cx="5" cy="20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41" name="Line 127"/>
            <p:cNvSpPr>
              <a:spLocks noChangeShapeType="1"/>
            </p:cNvSpPr>
            <p:nvPr/>
          </p:nvSpPr>
          <p:spPr bwMode="auto">
            <a:xfrm>
              <a:off x="2177" y="2605"/>
              <a:ext cx="1" cy="2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42" name="Rectangle 128"/>
            <p:cNvSpPr>
              <a:spLocks noChangeArrowheads="1"/>
            </p:cNvSpPr>
            <p:nvPr/>
          </p:nvSpPr>
          <p:spPr bwMode="auto">
            <a:xfrm>
              <a:off x="3218" y="2605"/>
              <a:ext cx="5" cy="20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43" name="Line 129"/>
            <p:cNvSpPr>
              <a:spLocks noChangeShapeType="1"/>
            </p:cNvSpPr>
            <p:nvPr/>
          </p:nvSpPr>
          <p:spPr bwMode="auto">
            <a:xfrm>
              <a:off x="3218" y="2605"/>
              <a:ext cx="1" cy="2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grpSp>
          <p:nvGrpSpPr>
            <p:cNvPr id="34944" name="Group 134"/>
            <p:cNvGrpSpPr>
              <a:grpSpLocks/>
            </p:cNvGrpSpPr>
            <p:nvPr/>
          </p:nvGrpSpPr>
          <p:grpSpPr bwMode="auto">
            <a:xfrm>
              <a:off x="650" y="2766"/>
              <a:ext cx="420" cy="240"/>
              <a:chOff x="650" y="2766"/>
              <a:chExt cx="420" cy="240"/>
            </a:xfrm>
          </p:grpSpPr>
          <p:sp>
            <p:nvSpPr>
              <p:cNvPr id="34991" name="Rectangle 130"/>
              <p:cNvSpPr>
                <a:spLocks noChangeArrowheads="1"/>
              </p:cNvSpPr>
              <p:nvPr/>
            </p:nvSpPr>
            <p:spPr bwMode="auto">
              <a:xfrm>
                <a:off x="817" y="2811"/>
                <a:ext cx="98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 i="1">
                    <a:solidFill>
                      <a:srgbClr val="000000"/>
                    </a:solidFill>
                    <a:latin typeface="Times" pitchFamily="18" charset="0"/>
                  </a:rPr>
                  <a:t>X</a:t>
                </a:r>
                <a:endParaRPr lang="en-US"/>
              </a:p>
            </p:txBody>
          </p:sp>
          <p:sp>
            <p:nvSpPr>
              <p:cNvPr id="34992" name="Rectangle 131"/>
              <p:cNvSpPr>
                <a:spLocks noChangeArrowheads="1"/>
              </p:cNvSpPr>
              <p:nvPr/>
            </p:nvSpPr>
            <p:spPr bwMode="auto">
              <a:xfrm>
                <a:off x="917" y="2810"/>
                <a:ext cx="40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000">
                    <a:solidFill>
                      <a:srgbClr val="000000"/>
                    </a:solidFill>
                    <a:latin typeface="Times" pitchFamily="18" charset="0"/>
                  </a:rPr>
                  <a:t>2</a:t>
                </a:r>
                <a:endParaRPr lang="en-US"/>
              </a:p>
            </p:txBody>
          </p:sp>
          <p:sp>
            <p:nvSpPr>
              <p:cNvPr id="34993" name="Rectangle 132"/>
              <p:cNvSpPr>
                <a:spLocks noChangeArrowheads="1"/>
              </p:cNvSpPr>
              <p:nvPr/>
            </p:nvSpPr>
            <p:spPr bwMode="auto">
              <a:xfrm>
                <a:off x="650" y="2766"/>
                <a:ext cx="143" cy="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500">
                    <a:solidFill>
                      <a:srgbClr val="000000"/>
                    </a:solidFill>
                    <a:latin typeface="Symbol" pitchFamily="18" charset="2"/>
                  </a:rPr>
                  <a:t>å</a:t>
                </a:r>
                <a:endParaRPr lang="en-US"/>
              </a:p>
            </p:txBody>
          </p:sp>
          <p:sp>
            <p:nvSpPr>
              <p:cNvPr id="34994" name="Rectangle 133"/>
              <p:cNvSpPr>
                <a:spLocks noChangeArrowheads="1"/>
              </p:cNvSpPr>
              <p:nvPr/>
            </p:nvSpPr>
            <p:spPr bwMode="auto">
              <a:xfrm>
                <a:off x="995" y="2811"/>
                <a:ext cx="75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>
                    <a:solidFill>
                      <a:srgbClr val="000000"/>
                    </a:solidFill>
                    <a:latin typeface="Symbol" pitchFamily="18" charset="2"/>
                  </a:rPr>
                  <a:t>=</a:t>
                </a:r>
                <a:endParaRPr lang="en-US"/>
              </a:p>
            </p:txBody>
          </p:sp>
        </p:grpSp>
        <p:sp>
          <p:nvSpPr>
            <p:cNvPr id="34945" name="Rectangle 135"/>
            <p:cNvSpPr>
              <a:spLocks noChangeArrowheads="1"/>
            </p:cNvSpPr>
            <p:nvPr/>
          </p:nvSpPr>
          <p:spPr bwMode="auto">
            <a:xfrm>
              <a:off x="1095" y="288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46" name="Rectangle 136"/>
            <p:cNvSpPr>
              <a:spLocks noChangeArrowheads="1"/>
            </p:cNvSpPr>
            <p:nvPr/>
          </p:nvSpPr>
          <p:spPr bwMode="auto">
            <a:xfrm>
              <a:off x="1592" y="2805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18</a:t>
              </a:r>
              <a:endParaRPr lang="en-US"/>
            </a:p>
          </p:txBody>
        </p:sp>
        <p:sp>
          <p:nvSpPr>
            <p:cNvPr id="34947" name="Rectangle 137"/>
            <p:cNvSpPr>
              <a:spLocks noChangeArrowheads="1"/>
            </p:cNvSpPr>
            <p:nvPr/>
          </p:nvSpPr>
          <p:spPr bwMode="auto">
            <a:xfrm>
              <a:off x="1726" y="28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48" name="Rectangle 138"/>
            <p:cNvSpPr>
              <a:spLocks noChangeArrowheads="1"/>
            </p:cNvSpPr>
            <p:nvPr/>
          </p:nvSpPr>
          <p:spPr bwMode="auto">
            <a:xfrm>
              <a:off x="2600" y="2805"/>
              <a:ext cx="20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144</a:t>
              </a:r>
              <a:endParaRPr lang="en-US"/>
            </a:p>
          </p:txBody>
        </p:sp>
        <p:sp>
          <p:nvSpPr>
            <p:cNvPr id="34949" name="Rectangle 139"/>
            <p:cNvSpPr>
              <a:spLocks noChangeArrowheads="1"/>
            </p:cNvSpPr>
            <p:nvPr/>
          </p:nvSpPr>
          <p:spPr bwMode="auto">
            <a:xfrm>
              <a:off x="2800" y="28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50" name="Rectangle 140"/>
            <p:cNvSpPr>
              <a:spLocks noChangeArrowheads="1"/>
            </p:cNvSpPr>
            <p:nvPr/>
          </p:nvSpPr>
          <p:spPr bwMode="auto">
            <a:xfrm>
              <a:off x="3641" y="2805"/>
              <a:ext cx="20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330</a:t>
              </a:r>
              <a:endParaRPr lang="en-US"/>
            </a:p>
          </p:txBody>
        </p:sp>
        <p:sp>
          <p:nvSpPr>
            <p:cNvPr id="34951" name="Rectangle 141"/>
            <p:cNvSpPr>
              <a:spLocks noChangeArrowheads="1"/>
            </p:cNvSpPr>
            <p:nvPr/>
          </p:nvSpPr>
          <p:spPr bwMode="auto">
            <a:xfrm>
              <a:off x="3841" y="28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52" name="Rectangle 142"/>
            <p:cNvSpPr>
              <a:spLocks noChangeArrowheads="1"/>
            </p:cNvSpPr>
            <p:nvPr/>
          </p:nvSpPr>
          <p:spPr bwMode="auto">
            <a:xfrm>
              <a:off x="4682" y="2805"/>
              <a:ext cx="20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492</a:t>
              </a:r>
              <a:endParaRPr lang="en-US"/>
            </a:p>
          </p:txBody>
        </p:sp>
        <p:sp>
          <p:nvSpPr>
            <p:cNvPr id="34953" name="Rectangle 143"/>
            <p:cNvSpPr>
              <a:spLocks noChangeArrowheads="1"/>
            </p:cNvSpPr>
            <p:nvPr/>
          </p:nvSpPr>
          <p:spPr bwMode="auto">
            <a:xfrm>
              <a:off x="4882" y="28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54" name="Rectangle 144"/>
            <p:cNvSpPr>
              <a:spLocks noChangeArrowheads="1"/>
            </p:cNvSpPr>
            <p:nvPr/>
          </p:nvSpPr>
          <p:spPr bwMode="auto">
            <a:xfrm>
              <a:off x="2177" y="2805"/>
              <a:ext cx="5" cy="19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55" name="Line 145"/>
            <p:cNvSpPr>
              <a:spLocks noChangeShapeType="1"/>
            </p:cNvSpPr>
            <p:nvPr/>
          </p:nvSpPr>
          <p:spPr bwMode="auto">
            <a:xfrm>
              <a:off x="2177" y="2805"/>
              <a:ext cx="1" cy="1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56" name="Rectangle 146"/>
            <p:cNvSpPr>
              <a:spLocks noChangeArrowheads="1"/>
            </p:cNvSpPr>
            <p:nvPr/>
          </p:nvSpPr>
          <p:spPr bwMode="auto">
            <a:xfrm>
              <a:off x="3218" y="2805"/>
              <a:ext cx="5" cy="19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57" name="Line 147"/>
            <p:cNvSpPr>
              <a:spLocks noChangeShapeType="1"/>
            </p:cNvSpPr>
            <p:nvPr/>
          </p:nvSpPr>
          <p:spPr bwMode="auto">
            <a:xfrm>
              <a:off x="3218" y="2805"/>
              <a:ext cx="1" cy="1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grpSp>
          <p:nvGrpSpPr>
            <p:cNvPr id="34958" name="Group 150"/>
            <p:cNvGrpSpPr>
              <a:grpSpLocks/>
            </p:cNvGrpSpPr>
            <p:nvPr/>
          </p:nvGrpSpPr>
          <p:grpSpPr bwMode="auto">
            <a:xfrm>
              <a:off x="894" y="2999"/>
              <a:ext cx="175" cy="163"/>
              <a:chOff x="894" y="2999"/>
              <a:chExt cx="175" cy="163"/>
            </a:xfrm>
          </p:grpSpPr>
          <p:sp>
            <p:nvSpPr>
              <p:cNvPr id="34989" name="Rectangle 148"/>
              <p:cNvSpPr>
                <a:spLocks noChangeArrowheads="1"/>
              </p:cNvSpPr>
              <p:nvPr/>
            </p:nvSpPr>
            <p:spPr bwMode="auto">
              <a:xfrm>
                <a:off x="894" y="2999"/>
                <a:ext cx="68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 i="1">
                    <a:solidFill>
                      <a:srgbClr val="000000"/>
                    </a:solidFill>
                    <a:latin typeface="Times" pitchFamily="18" charset="0"/>
                  </a:rPr>
                  <a:t>n</a:t>
                </a:r>
                <a:endParaRPr lang="en-US"/>
              </a:p>
            </p:txBody>
          </p:sp>
          <p:sp>
            <p:nvSpPr>
              <p:cNvPr id="34990" name="Rectangle 149"/>
              <p:cNvSpPr>
                <a:spLocks noChangeArrowheads="1"/>
              </p:cNvSpPr>
              <p:nvPr/>
            </p:nvSpPr>
            <p:spPr bwMode="auto">
              <a:xfrm>
                <a:off x="994" y="2999"/>
                <a:ext cx="75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>
                    <a:solidFill>
                      <a:srgbClr val="000000"/>
                    </a:solidFill>
                    <a:latin typeface="Symbol" pitchFamily="18" charset="2"/>
                  </a:rPr>
                  <a:t>=</a:t>
                </a:r>
                <a:endParaRPr lang="en-US"/>
              </a:p>
            </p:txBody>
          </p:sp>
        </p:grpSp>
        <p:sp>
          <p:nvSpPr>
            <p:cNvPr id="34959" name="Rectangle 151"/>
            <p:cNvSpPr>
              <a:spLocks noChangeArrowheads="1"/>
            </p:cNvSpPr>
            <p:nvPr/>
          </p:nvSpPr>
          <p:spPr bwMode="auto">
            <a:xfrm>
              <a:off x="1095" y="303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60" name="Rectangle 152"/>
            <p:cNvSpPr>
              <a:spLocks noChangeArrowheads="1"/>
            </p:cNvSpPr>
            <p:nvPr/>
          </p:nvSpPr>
          <p:spPr bwMode="auto">
            <a:xfrm>
              <a:off x="1626" y="3004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</a:t>
              </a:r>
              <a:endParaRPr lang="en-US"/>
            </a:p>
          </p:txBody>
        </p:sp>
        <p:sp>
          <p:nvSpPr>
            <p:cNvPr id="34961" name="Rectangle 153"/>
            <p:cNvSpPr>
              <a:spLocks noChangeArrowheads="1"/>
            </p:cNvSpPr>
            <p:nvPr/>
          </p:nvSpPr>
          <p:spPr bwMode="auto">
            <a:xfrm>
              <a:off x="1693" y="300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62" name="Rectangle 154"/>
            <p:cNvSpPr>
              <a:spLocks noChangeArrowheads="1"/>
            </p:cNvSpPr>
            <p:nvPr/>
          </p:nvSpPr>
          <p:spPr bwMode="auto">
            <a:xfrm>
              <a:off x="2667" y="3004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</a:t>
              </a:r>
              <a:endParaRPr lang="en-US"/>
            </a:p>
          </p:txBody>
        </p:sp>
        <p:sp>
          <p:nvSpPr>
            <p:cNvPr id="34963" name="Rectangle 155"/>
            <p:cNvSpPr>
              <a:spLocks noChangeArrowheads="1"/>
            </p:cNvSpPr>
            <p:nvPr/>
          </p:nvSpPr>
          <p:spPr bwMode="auto">
            <a:xfrm>
              <a:off x="2733" y="300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64" name="Rectangle 156"/>
            <p:cNvSpPr>
              <a:spLocks noChangeArrowheads="1"/>
            </p:cNvSpPr>
            <p:nvPr/>
          </p:nvSpPr>
          <p:spPr bwMode="auto">
            <a:xfrm>
              <a:off x="3707" y="3004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</a:t>
              </a:r>
              <a:endParaRPr lang="en-US"/>
            </a:p>
          </p:txBody>
        </p:sp>
        <p:sp>
          <p:nvSpPr>
            <p:cNvPr id="34965" name="Rectangle 157"/>
            <p:cNvSpPr>
              <a:spLocks noChangeArrowheads="1"/>
            </p:cNvSpPr>
            <p:nvPr/>
          </p:nvSpPr>
          <p:spPr bwMode="auto">
            <a:xfrm>
              <a:off x="3774" y="300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66" name="Rectangle 158"/>
            <p:cNvSpPr>
              <a:spLocks noChangeArrowheads="1"/>
            </p:cNvSpPr>
            <p:nvPr/>
          </p:nvSpPr>
          <p:spPr bwMode="auto">
            <a:xfrm>
              <a:off x="4715" y="3004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15</a:t>
              </a:r>
              <a:endParaRPr lang="en-US"/>
            </a:p>
          </p:txBody>
        </p:sp>
        <p:sp>
          <p:nvSpPr>
            <p:cNvPr id="34967" name="Rectangle 159"/>
            <p:cNvSpPr>
              <a:spLocks noChangeArrowheads="1"/>
            </p:cNvSpPr>
            <p:nvPr/>
          </p:nvSpPr>
          <p:spPr bwMode="auto">
            <a:xfrm>
              <a:off x="4848" y="300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68" name="Rectangle 160"/>
            <p:cNvSpPr>
              <a:spLocks noChangeArrowheads="1"/>
            </p:cNvSpPr>
            <p:nvPr/>
          </p:nvSpPr>
          <p:spPr bwMode="auto">
            <a:xfrm>
              <a:off x="2177" y="3004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69" name="Line 161"/>
            <p:cNvSpPr>
              <a:spLocks noChangeShapeType="1"/>
            </p:cNvSpPr>
            <p:nvPr/>
          </p:nvSpPr>
          <p:spPr bwMode="auto">
            <a:xfrm>
              <a:off x="2177" y="3004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70" name="Rectangle 162"/>
            <p:cNvSpPr>
              <a:spLocks noChangeArrowheads="1"/>
            </p:cNvSpPr>
            <p:nvPr/>
          </p:nvSpPr>
          <p:spPr bwMode="auto">
            <a:xfrm>
              <a:off x="3218" y="3004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71" name="Line 163"/>
            <p:cNvSpPr>
              <a:spLocks noChangeShapeType="1"/>
            </p:cNvSpPr>
            <p:nvPr/>
          </p:nvSpPr>
          <p:spPr bwMode="auto">
            <a:xfrm>
              <a:off x="3218" y="3004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grpSp>
          <p:nvGrpSpPr>
            <p:cNvPr id="34972" name="Group 167"/>
            <p:cNvGrpSpPr>
              <a:grpSpLocks/>
            </p:cNvGrpSpPr>
            <p:nvPr/>
          </p:nvGrpSpPr>
          <p:grpSpPr bwMode="auto">
            <a:xfrm>
              <a:off x="874" y="3161"/>
              <a:ext cx="208" cy="163"/>
              <a:chOff x="874" y="3161"/>
              <a:chExt cx="208" cy="163"/>
            </a:xfrm>
          </p:grpSpPr>
          <p:sp>
            <p:nvSpPr>
              <p:cNvPr id="34986" name="Line 164"/>
              <p:cNvSpPr>
                <a:spLocks noChangeShapeType="1"/>
              </p:cNvSpPr>
              <p:nvPr/>
            </p:nvSpPr>
            <p:spPr bwMode="auto">
              <a:xfrm>
                <a:off x="885" y="3184"/>
                <a:ext cx="67" cy="1"/>
              </a:xfrm>
              <a:prstGeom prst="line">
                <a:avLst/>
              </a:prstGeom>
              <a:noFill/>
              <a:ln w="17463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4987" name="Rectangle 165"/>
              <p:cNvSpPr>
                <a:spLocks noChangeArrowheads="1"/>
              </p:cNvSpPr>
              <p:nvPr/>
            </p:nvSpPr>
            <p:spPr bwMode="auto">
              <a:xfrm>
                <a:off x="874" y="3161"/>
                <a:ext cx="132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 i="1">
                    <a:solidFill>
                      <a:srgbClr val="000000"/>
                    </a:solidFill>
                    <a:latin typeface="Times" pitchFamily="18" charset="0"/>
                  </a:rPr>
                  <a:t>X </a:t>
                </a:r>
                <a:endParaRPr lang="en-US"/>
              </a:p>
            </p:txBody>
          </p:sp>
          <p:sp>
            <p:nvSpPr>
              <p:cNvPr id="34988" name="Rectangle 166"/>
              <p:cNvSpPr>
                <a:spLocks noChangeArrowheads="1"/>
              </p:cNvSpPr>
              <p:nvPr/>
            </p:nvSpPr>
            <p:spPr bwMode="auto">
              <a:xfrm>
                <a:off x="1007" y="3161"/>
                <a:ext cx="75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>
                    <a:solidFill>
                      <a:srgbClr val="000000"/>
                    </a:solidFill>
                    <a:latin typeface="Symbol" pitchFamily="18" charset="2"/>
                  </a:rPr>
                  <a:t>=</a:t>
                </a:r>
                <a:endParaRPr lang="en-US"/>
              </a:p>
            </p:txBody>
          </p:sp>
        </p:grpSp>
        <p:sp>
          <p:nvSpPr>
            <p:cNvPr id="34973" name="Rectangle 168"/>
            <p:cNvSpPr>
              <a:spLocks noChangeArrowheads="1"/>
            </p:cNvSpPr>
            <p:nvPr/>
          </p:nvSpPr>
          <p:spPr bwMode="auto">
            <a:xfrm>
              <a:off x="1095" y="318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74" name="Rectangle 169"/>
            <p:cNvSpPr>
              <a:spLocks noChangeArrowheads="1"/>
            </p:cNvSpPr>
            <p:nvPr/>
          </p:nvSpPr>
          <p:spPr bwMode="auto">
            <a:xfrm>
              <a:off x="1576" y="3154"/>
              <a:ext cx="170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1.6</a:t>
              </a:r>
              <a:endParaRPr lang="en-US"/>
            </a:p>
          </p:txBody>
        </p:sp>
        <p:sp>
          <p:nvSpPr>
            <p:cNvPr id="34975" name="Rectangle 170"/>
            <p:cNvSpPr>
              <a:spLocks noChangeArrowheads="1"/>
            </p:cNvSpPr>
            <p:nvPr/>
          </p:nvSpPr>
          <p:spPr bwMode="auto">
            <a:xfrm>
              <a:off x="1743" y="315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76" name="Rectangle 171"/>
            <p:cNvSpPr>
              <a:spLocks noChangeArrowheads="1"/>
            </p:cNvSpPr>
            <p:nvPr/>
          </p:nvSpPr>
          <p:spPr bwMode="auto">
            <a:xfrm>
              <a:off x="2617" y="3154"/>
              <a:ext cx="170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5.2</a:t>
              </a:r>
              <a:endParaRPr lang="en-US"/>
            </a:p>
          </p:txBody>
        </p:sp>
        <p:sp>
          <p:nvSpPr>
            <p:cNvPr id="34977" name="Rectangle 172"/>
            <p:cNvSpPr>
              <a:spLocks noChangeArrowheads="1"/>
            </p:cNvSpPr>
            <p:nvPr/>
          </p:nvSpPr>
          <p:spPr bwMode="auto">
            <a:xfrm>
              <a:off x="2783" y="315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78" name="Rectangle 173"/>
            <p:cNvSpPr>
              <a:spLocks noChangeArrowheads="1"/>
            </p:cNvSpPr>
            <p:nvPr/>
          </p:nvSpPr>
          <p:spPr bwMode="auto">
            <a:xfrm>
              <a:off x="3707" y="3154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8</a:t>
              </a:r>
              <a:endParaRPr lang="en-US"/>
            </a:p>
          </p:txBody>
        </p:sp>
        <p:sp>
          <p:nvSpPr>
            <p:cNvPr id="34979" name="Rectangle 174"/>
            <p:cNvSpPr>
              <a:spLocks noChangeArrowheads="1"/>
            </p:cNvSpPr>
            <p:nvPr/>
          </p:nvSpPr>
          <p:spPr bwMode="auto">
            <a:xfrm>
              <a:off x="3774" y="315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80" name="Rectangle 175"/>
            <p:cNvSpPr>
              <a:spLocks noChangeArrowheads="1"/>
            </p:cNvSpPr>
            <p:nvPr/>
          </p:nvSpPr>
          <p:spPr bwMode="auto">
            <a:xfrm>
              <a:off x="4698" y="3154"/>
              <a:ext cx="170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4.9</a:t>
              </a:r>
              <a:endParaRPr lang="en-US"/>
            </a:p>
          </p:txBody>
        </p:sp>
        <p:sp>
          <p:nvSpPr>
            <p:cNvPr id="34981" name="Rectangle 176"/>
            <p:cNvSpPr>
              <a:spLocks noChangeArrowheads="1"/>
            </p:cNvSpPr>
            <p:nvPr/>
          </p:nvSpPr>
          <p:spPr bwMode="auto">
            <a:xfrm>
              <a:off x="4865" y="315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4982" name="Rectangle 177"/>
            <p:cNvSpPr>
              <a:spLocks noChangeArrowheads="1"/>
            </p:cNvSpPr>
            <p:nvPr/>
          </p:nvSpPr>
          <p:spPr bwMode="auto">
            <a:xfrm>
              <a:off x="2177" y="3154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83" name="Line 178"/>
            <p:cNvSpPr>
              <a:spLocks noChangeShapeType="1"/>
            </p:cNvSpPr>
            <p:nvPr/>
          </p:nvSpPr>
          <p:spPr bwMode="auto">
            <a:xfrm>
              <a:off x="2177" y="3154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84" name="Rectangle 179"/>
            <p:cNvSpPr>
              <a:spLocks noChangeArrowheads="1"/>
            </p:cNvSpPr>
            <p:nvPr/>
          </p:nvSpPr>
          <p:spPr bwMode="auto">
            <a:xfrm>
              <a:off x="3218" y="3154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985" name="Line 180"/>
            <p:cNvSpPr>
              <a:spLocks noChangeShapeType="1"/>
            </p:cNvSpPr>
            <p:nvPr/>
          </p:nvSpPr>
          <p:spPr bwMode="auto">
            <a:xfrm>
              <a:off x="3218" y="3154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34826" name="Rectangle 181"/>
          <p:cNvSpPr>
            <a:spLocks noChangeArrowheads="1"/>
          </p:cNvSpPr>
          <p:nvPr/>
        </p:nvSpPr>
        <p:spPr bwMode="auto">
          <a:xfrm>
            <a:off x="227013" y="6007100"/>
            <a:ext cx="539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solidFill>
                  <a:srgbClr val="000000"/>
                </a:solidFill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34827" name="TextBox 182"/>
          <p:cNvSpPr txBox="1">
            <a:spLocks noChangeArrowheads="1"/>
          </p:cNvSpPr>
          <p:nvPr/>
        </p:nvSpPr>
        <p:spPr bwMode="auto">
          <a:xfrm>
            <a:off x="2133600" y="1828800"/>
            <a:ext cx="4876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CA">
                <a:solidFill>
                  <a:schemeClr val="bg2"/>
                </a:solidFill>
              </a:rPr>
              <a:t>Effet de la caféine sur le nombre d’erreurs commises dans une tâche d’habileté motrise: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2">
                <a:gamma/>
                <a:shade val="46275"/>
                <a:invGamma/>
              </a:schemeClr>
            </a:gs>
            <a:gs pos="50000">
              <a:schemeClr val="tx2"/>
            </a:gs>
            <a:gs pos="100000">
              <a:schemeClr val="tx2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AutoShape 2"/>
          <p:cNvSpPr>
            <a:spLocks noChangeArrowheads="1"/>
          </p:cNvSpPr>
          <p:nvPr/>
        </p:nvSpPr>
        <p:spPr bwMode="auto">
          <a:xfrm>
            <a:off x="1143000" y="4848225"/>
            <a:ext cx="7162800" cy="1828800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42803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Calcul des sommes des carrés</a:t>
            </a: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3195638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5845" name="Rectangle 6"/>
          <p:cNvSpPr>
            <a:spLocks noChangeArrowheads="1"/>
          </p:cNvSpPr>
          <p:nvPr/>
        </p:nvSpPr>
        <p:spPr bwMode="auto">
          <a:xfrm>
            <a:off x="2290763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5846" name="Rectangle 7"/>
          <p:cNvSpPr>
            <a:spLocks noChangeArrowheads="1"/>
          </p:cNvSpPr>
          <p:nvPr/>
        </p:nvSpPr>
        <p:spPr bwMode="auto">
          <a:xfrm>
            <a:off x="3714750" y="33337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5847" name="AutoShape 9"/>
          <p:cNvSpPr>
            <a:spLocks noChangeAspect="1" noChangeArrowheads="1" noTextEdit="1"/>
          </p:cNvSpPr>
          <p:nvPr/>
        </p:nvSpPr>
        <p:spPr bwMode="auto">
          <a:xfrm>
            <a:off x="228600" y="381000"/>
            <a:ext cx="8274050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grpSp>
        <p:nvGrpSpPr>
          <p:cNvPr id="35848" name="Group 12"/>
          <p:cNvGrpSpPr>
            <a:grpSpLocks/>
          </p:cNvGrpSpPr>
          <p:nvPr/>
        </p:nvGrpSpPr>
        <p:grpSpPr bwMode="auto">
          <a:xfrm>
            <a:off x="1219200" y="1600200"/>
            <a:ext cx="7429500" cy="3109913"/>
            <a:chOff x="618" y="1388"/>
            <a:chExt cx="4680" cy="1959"/>
          </a:xfrm>
        </p:grpSpPr>
        <p:sp>
          <p:nvSpPr>
            <p:cNvPr id="35853" name="Rectangle 13"/>
            <p:cNvSpPr>
              <a:spLocks noChangeArrowheads="1"/>
            </p:cNvSpPr>
            <p:nvPr/>
          </p:nvSpPr>
          <p:spPr bwMode="auto">
            <a:xfrm>
              <a:off x="618" y="138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854" name="Rectangle 14"/>
            <p:cNvSpPr>
              <a:spLocks noChangeArrowheads="1"/>
            </p:cNvSpPr>
            <p:nvPr/>
          </p:nvSpPr>
          <p:spPr bwMode="auto">
            <a:xfrm>
              <a:off x="1368" y="1388"/>
              <a:ext cx="68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 b="1">
                  <a:solidFill>
                    <a:srgbClr val="000000"/>
                  </a:solidFill>
                  <a:latin typeface="Times" pitchFamily="18" charset="0"/>
                </a:rPr>
                <a:t>GROUPE 1</a:t>
              </a:r>
              <a:endParaRPr lang="en-US"/>
            </a:p>
          </p:txBody>
        </p:sp>
        <p:sp>
          <p:nvSpPr>
            <p:cNvPr id="35855" name="Rectangle 15"/>
            <p:cNvSpPr>
              <a:spLocks noChangeArrowheads="1"/>
            </p:cNvSpPr>
            <p:nvPr/>
          </p:nvSpPr>
          <p:spPr bwMode="auto">
            <a:xfrm>
              <a:off x="1950" y="1390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856" name="Rectangle 16"/>
            <p:cNvSpPr>
              <a:spLocks noChangeArrowheads="1"/>
            </p:cNvSpPr>
            <p:nvPr/>
          </p:nvSpPr>
          <p:spPr bwMode="auto">
            <a:xfrm>
              <a:off x="1659" y="153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857" name="Rectangle 18"/>
            <p:cNvSpPr>
              <a:spLocks noChangeArrowheads="1"/>
            </p:cNvSpPr>
            <p:nvPr/>
          </p:nvSpPr>
          <p:spPr bwMode="auto">
            <a:xfrm>
              <a:off x="1887" y="168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858" name="Rectangle 19"/>
            <p:cNvSpPr>
              <a:spLocks noChangeArrowheads="1"/>
            </p:cNvSpPr>
            <p:nvPr/>
          </p:nvSpPr>
          <p:spPr bwMode="auto">
            <a:xfrm>
              <a:off x="2409" y="1388"/>
              <a:ext cx="68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 b="1">
                  <a:solidFill>
                    <a:srgbClr val="000000"/>
                  </a:solidFill>
                  <a:latin typeface="Times" pitchFamily="18" charset="0"/>
                </a:rPr>
                <a:t>GROUPE 2</a:t>
              </a:r>
              <a:endParaRPr lang="en-US"/>
            </a:p>
          </p:txBody>
        </p:sp>
        <p:sp>
          <p:nvSpPr>
            <p:cNvPr id="35859" name="Rectangle 20"/>
            <p:cNvSpPr>
              <a:spLocks noChangeArrowheads="1"/>
            </p:cNvSpPr>
            <p:nvPr/>
          </p:nvSpPr>
          <p:spPr bwMode="auto">
            <a:xfrm>
              <a:off x="2991" y="1390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860" name="Rectangle 21"/>
            <p:cNvSpPr>
              <a:spLocks noChangeArrowheads="1"/>
            </p:cNvSpPr>
            <p:nvPr/>
          </p:nvSpPr>
          <p:spPr bwMode="auto">
            <a:xfrm>
              <a:off x="2700" y="153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861" name="Rectangle 23"/>
            <p:cNvSpPr>
              <a:spLocks noChangeArrowheads="1"/>
            </p:cNvSpPr>
            <p:nvPr/>
          </p:nvSpPr>
          <p:spPr bwMode="auto">
            <a:xfrm>
              <a:off x="2976" y="168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862" name="Rectangle 24"/>
            <p:cNvSpPr>
              <a:spLocks noChangeArrowheads="1"/>
            </p:cNvSpPr>
            <p:nvPr/>
          </p:nvSpPr>
          <p:spPr bwMode="auto">
            <a:xfrm>
              <a:off x="3450" y="1388"/>
              <a:ext cx="68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 b="1">
                  <a:solidFill>
                    <a:srgbClr val="000000"/>
                  </a:solidFill>
                  <a:latin typeface="Times" pitchFamily="18" charset="0"/>
                </a:rPr>
                <a:t>GROUPE 3</a:t>
              </a:r>
              <a:endParaRPr lang="en-US"/>
            </a:p>
          </p:txBody>
        </p:sp>
        <p:sp>
          <p:nvSpPr>
            <p:cNvPr id="35863" name="Rectangle 25"/>
            <p:cNvSpPr>
              <a:spLocks noChangeArrowheads="1"/>
            </p:cNvSpPr>
            <p:nvPr/>
          </p:nvSpPr>
          <p:spPr bwMode="auto">
            <a:xfrm>
              <a:off x="4032" y="1390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864" name="Rectangle 26"/>
            <p:cNvSpPr>
              <a:spLocks noChangeArrowheads="1"/>
            </p:cNvSpPr>
            <p:nvPr/>
          </p:nvSpPr>
          <p:spPr bwMode="auto">
            <a:xfrm>
              <a:off x="3741" y="153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865" name="Rectangle 28"/>
            <p:cNvSpPr>
              <a:spLocks noChangeArrowheads="1"/>
            </p:cNvSpPr>
            <p:nvPr/>
          </p:nvSpPr>
          <p:spPr bwMode="auto">
            <a:xfrm>
              <a:off x="4021" y="168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866" name="Rectangle 29"/>
            <p:cNvSpPr>
              <a:spLocks noChangeArrowheads="1"/>
            </p:cNvSpPr>
            <p:nvPr/>
          </p:nvSpPr>
          <p:spPr bwMode="auto">
            <a:xfrm>
              <a:off x="4306" y="138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867" name="Rectangle 30"/>
            <p:cNvSpPr>
              <a:spLocks noChangeArrowheads="1"/>
            </p:cNvSpPr>
            <p:nvPr/>
          </p:nvSpPr>
          <p:spPr bwMode="auto">
            <a:xfrm>
              <a:off x="2177" y="1388"/>
              <a:ext cx="5" cy="4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868" name="Line 31"/>
            <p:cNvSpPr>
              <a:spLocks noChangeShapeType="1"/>
            </p:cNvSpPr>
            <p:nvPr/>
          </p:nvSpPr>
          <p:spPr bwMode="auto">
            <a:xfrm>
              <a:off x="2177" y="1388"/>
              <a:ext cx="1" cy="4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869" name="Rectangle 32"/>
            <p:cNvSpPr>
              <a:spLocks noChangeArrowheads="1"/>
            </p:cNvSpPr>
            <p:nvPr/>
          </p:nvSpPr>
          <p:spPr bwMode="auto">
            <a:xfrm>
              <a:off x="3218" y="1388"/>
              <a:ext cx="5" cy="4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870" name="Line 33"/>
            <p:cNvSpPr>
              <a:spLocks noChangeShapeType="1"/>
            </p:cNvSpPr>
            <p:nvPr/>
          </p:nvSpPr>
          <p:spPr bwMode="auto">
            <a:xfrm>
              <a:off x="3218" y="1388"/>
              <a:ext cx="1" cy="4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871" name="Rectangle 34"/>
            <p:cNvSpPr>
              <a:spLocks noChangeArrowheads="1"/>
            </p:cNvSpPr>
            <p:nvPr/>
          </p:nvSpPr>
          <p:spPr bwMode="auto">
            <a:xfrm>
              <a:off x="1626" y="18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2</a:t>
              </a:r>
              <a:endParaRPr lang="en-US"/>
            </a:p>
          </p:txBody>
        </p:sp>
        <p:sp>
          <p:nvSpPr>
            <p:cNvPr id="35872" name="Rectangle 35"/>
            <p:cNvSpPr>
              <a:spLocks noChangeArrowheads="1"/>
            </p:cNvSpPr>
            <p:nvPr/>
          </p:nvSpPr>
          <p:spPr bwMode="auto">
            <a:xfrm>
              <a:off x="1693" y="18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873" name="Rectangle 36"/>
            <p:cNvSpPr>
              <a:spLocks noChangeArrowheads="1"/>
            </p:cNvSpPr>
            <p:nvPr/>
          </p:nvSpPr>
          <p:spPr bwMode="auto">
            <a:xfrm>
              <a:off x="2667" y="18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</a:t>
              </a:r>
              <a:endParaRPr lang="en-US"/>
            </a:p>
          </p:txBody>
        </p:sp>
        <p:sp>
          <p:nvSpPr>
            <p:cNvPr id="35874" name="Rectangle 37"/>
            <p:cNvSpPr>
              <a:spLocks noChangeArrowheads="1"/>
            </p:cNvSpPr>
            <p:nvPr/>
          </p:nvSpPr>
          <p:spPr bwMode="auto">
            <a:xfrm>
              <a:off x="2733" y="18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875" name="Rectangle 38"/>
            <p:cNvSpPr>
              <a:spLocks noChangeArrowheads="1"/>
            </p:cNvSpPr>
            <p:nvPr/>
          </p:nvSpPr>
          <p:spPr bwMode="auto">
            <a:xfrm>
              <a:off x="3707" y="18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9</a:t>
              </a:r>
              <a:endParaRPr lang="en-US"/>
            </a:p>
          </p:txBody>
        </p:sp>
        <p:sp>
          <p:nvSpPr>
            <p:cNvPr id="35876" name="Rectangle 39"/>
            <p:cNvSpPr>
              <a:spLocks noChangeArrowheads="1"/>
            </p:cNvSpPr>
            <p:nvPr/>
          </p:nvSpPr>
          <p:spPr bwMode="auto">
            <a:xfrm>
              <a:off x="3774" y="18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877" name="Rectangle 40"/>
            <p:cNvSpPr>
              <a:spLocks noChangeArrowheads="1"/>
            </p:cNvSpPr>
            <p:nvPr/>
          </p:nvSpPr>
          <p:spPr bwMode="auto">
            <a:xfrm>
              <a:off x="4306" y="18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878" name="Rectangle 41"/>
            <p:cNvSpPr>
              <a:spLocks noChangeArrowheads="1"/>
            </p:cNvSpPr>
            <p:nvPr/>
          </p:nvSpPr>
          <p:spPr bwMode="auto">
            <a:xfrm>
              <a:off x="1135" y="1838"/>
              <a:ext cx="1042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879" name="Line 42"/>
            <p:cNvSpPr>
              <a:spLocks noChangeShapeType="1"/>
            </p:cNvSpPr>
            <p:nvPr/>
          </p:nvSpPr>
          <p:spPr bwMode="auto">
            <a:xfrm>
              <a:off x="1135" y="1838"/>
              <a:ext cx="104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880" name="Rectangle 43"/>
            <p:cNvSpPr>
              <a:spLocks noChangeArrowheads="1"/>
            </p:cNvSpPr>
            <p:nvPr/>
          </p:nvSpPr>
          <p:spPr bwMode="auto">
            <a:xfrm>
              <a:off x="2177" y="1838"/>
              <a:ext cx="5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881" name="Line 44"/>
            <p:cNvSpPr>
              <a:spLocks noChangeShapeType="1"/>
            </p:cNvSpPr>
            <p:nvPr/>
          </p:nvSpPr>
          <p:spPr bwMode="auto">
            <a:xfrm>
              <a:off x="2177" y="1838"/>
              <a:ext cx="1" cy="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882" name="Rectangle 45"/>
            <p:cNvSpPr>
              <a:spLocks noChangeArrowheads="1"/>
            </p:cNvSpPr>
            <p:nvPr/>
          </p:nvSpPr>
          <p:spPr bwMode="auto">
            <a:xfrm>
              <a:off x="2182" y="1838"/>
              <a:ext cx="1036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883" name="Line 46"/>
            <p:cNvSpPr>
              <a:spLocks noChangeShapeType="1"/>
            </p:cNvSpPr>
            <p:nvPr/>
          </p:nvSpPr>
          <p:spPr bwMode="auto">
            <a:xfrm>
              <a:off x="2182" y="1838"/>
              <a:ext cx="103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884" name="Rectangle 47"/>
            <p:cNvSpPr>
              <a:spLocks noChangeArrowheads="1"/>
            </p:cNvSpPr>
            <p:nvPr/>
          </p:nvSpPr>
          <p:spPr bwMode="auto">
            <a:xfrm>
              <a:off x="3218" y="1838"/>
              <a:ext cx="5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885" name="Line 48"/>
            <p:cNvSpPr>
              <a:spLocks noChangeShapeType="1"/>
            </p:cNvSpPr>
            <p:nvPr/>
          </p:nvSpPr>
          <p:spPr bwMode="auto">
            <a:xfrm>
              <a:off x="3218" y="1838"/>
              <a:ext cx="1" cy="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886" name="Rectangle 49"/>
            <p:cNvSpPr>
              <a:spLocks noChangeArrowheads="1"/>
            </p:cNvSpPr>
            <p:nvPr/>
          </p:nvSpPr>
          <p:spPr bwMode="auto">
            <a:xfrm>
              <a:off x="3223" y="1838"/>
              <a:ext cx="1034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887" name="Line 50"/>
            <p:cNvSpPr>
              <a:spLocks noChangeShapeType="1"/>
            </p:cNvSpPr>
            <p:nvPr/>
          </p:nvSpPr>
          <p:spPr bwMode="auto">
            <a:xfrm>
              <a:off x="3223" y="1838"/>
              <a:ext cx="1034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888" name="Rectangle 51"/>
            <p:cNvSpPr>
              <a:spLocks noChangeArrowheads="1"/>
            </p:cNvSpPr>
            <p:nvPr/>
          </p:nvSpPr>
          <p:spPr bwMode="auto">
            <a:xfrm>
              <a:off x="2177" y="1847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889" name="Line 52"/>
            <p:cNvSpPr>
              <a:spLocks noChangeShapeType="1"/>
            </p:cNvSpPr>
            <p:nvPr/>
          </p:nvSpPr>
          <p:spPr bwMode="auto">
            <a:xfrm>
              <a:off x="2177" y="1847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890" name="Rectangle 53"/>
            <p:cNvSpPr>
              <a:spLocks noChangeArrowheads="1"/>
            </p:cNvSpPr>
            <p:nvPr/>
          </p:nvSpPr>
          <p:spPr bwMode="auto">
            <a:xfrm>
              <a:off x="3218" y="1847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891" name="Line 54"/>
            <p:cNvSpPr>
              <a:spLocks noChangeShapeType="1"/>
            </p:cNvSpPr>
            <p:nvPr/>
          </p:nvSpPr>
          <p:spPr bwMode="auto">
            <a:xfrm>
              <a:off x="3218" y="1847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892" name="Rectangle 55"/>
            <p:cNvSpPr>
              <a:spLocks noChangeArrowheads="1"/>
            </p:cNvSpPr>
            <p:nvPr/>
          </p:nvSpPr>
          <p:spPr bwMode="auto">
            <a:xfrm>
              <a:off x="1626" y="199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3</a:t>
              </a:r>
              <a:endParaRPr lang="en-US"/>
            </a:p>
          </p:txBody>
        </p:sp>
        <p:sp>
          <p:nvSpPr>
            <p:cNvPr id="35893" name="Rectangle 56"/>
            <p:cNvSpPr>
              <a:spLocks noChangeArrowheads="1"/>
            </p:cNvSpPr>
            <p:nvPr/>
          </p:nvSpPr>
          <p:spPr bwMode="auto">
            <a:xfrm>
              <a:off x="1693" y="199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894" name="Rectangle 57"/>
            <p:cNvSpPr>
              <a:spLocks noChangeArrowheads="1"/>
            </p:cNvSpPr>
            <p:nvPr/>
          </p:nvSpPr>
          <p:spPr bwMode="auto">
            <a:xfrm>
              <a:off x="2667" y="199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3</a:t>
              </a:r>
              <a:endParaRPr lang="en-US"/>
            </a:p>
          </p:txBody>
        </p:sp>
        <p:sp>
          <p:nvSpPr>
            <p:cNvPr id="35895" name="Rectangle 58"/>
            <p:cNvSpPr>
              <a:spLocks noChangeArrowheads="1"/>
            </p:cNvSpPr>
            <p:nvPr/>
          </p:nvSpPr>
          <p:spPr bwMode="auto">
            <a:xfrm>
              <a:off x="2733" y="199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896" name="Rectangle 59"/>
            <p:cNvSpPr>
              <a:spLocks noChangeArrowheads="1"/>
            </p:cNvSpPr>
            <p:nvPr/>
          </p:nvSpPr>
          <p:spPr bwMode="auto">
            <a:xfrm>
              <a:off x="3674" y="1997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10</a:t>
              </a:r>
              <a:endParaRPr lang="en-US"/>
            </a:p>
          </p:txBody>
        </p:sp>
        <p:sp>
          <p:nvSpPr>
            <p:cNvPr id="35897" name="Rectangle 60"/>
            <p:cNvSpPr>
              <a:spLocks noChangeArrowheads="1"/>
            </p:cNvSpPr>
            <p:nvPr/>
          </p:nvSpPr>
          <p:spPr bwMode="auto">
            <a:xfrm>
              <a:off x="3808" y="199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898" name="Rectangle 61"/>
            <p:cNvSpPr>
              <a:spLocks noChangeArrowheads="1"/>
            </p:cNvSpPr>
            <p:nvPr/>
          </p:nvSpPr>
          <p:spPr bwMode="auto">
            <a:xfrm>
              <a:off x="4306" y="199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899" name="Rectangle 62"/>
            <p:cNvSpPr>
              <a:spLocks noChangeArrowheads="1"/>
            </p:cNvSpPr>
            <p:nvPr/>
          </p:nvSpPr>
          <p:spPr bwMode="auto">
            <a:xfrm>
              <a:off x="2177" y="1997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00" name="Line 63"/>
            <p:cNvSpPr>
              <a:spLocks noChangeShapeType="1"/>
            </p:cNvSpPr>
            <p:nvPr/>
          </p:nvSpPr>
          <p:spPr bwMode="auto">
            <a:xfrm>
              <a:off x="2177" y="1997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01" name="Rectangle 64"/>
            <p:cNvSpPr>
              <a:spLocks noChangeArrowheads="1"/>
            </p:cNvSpPr>
            <p:nvPr/>
          </p:nvSpPr>
          <p:spPr bwMode="auto">
            <a:xfrm>
              <a:off x="3218" y="1997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02" name="Line 65"/>
            <p:cNvSpPr>
              <a:spLocks noChangeShapeType="1"/>
            </p:cNvSpPr>
            <p:nvPr/>
          </p:nvSpPr>
          <p:spPr bwMode="auto">
            <a:xfrm>
              <a:off x="3218" y="1997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03" name="Rectangle 66"/>
            <p:cNvSpPr>
              <a:spLocks noChangeArrowheads="1"/>
            </p:cNvSpPr>
            <p:nvPr/>
          </p:nvSpPr>
          <p:spPr bwMode="auto">
            <a:xfrm>
              <a:off x="1626" y="21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</a:t>
              </a:r>
              <a:endParaRPr lang="en-US"/>
            </a:p>
          </p:txBody>
        </p:sp>
        <p:sp>
          <p:nvSpPr>
            <p:cNvPr id="35904" name="Rectangle 67"/>
            <p:cNvSpPr>
              <a:spLocks noChangeArrowheads="1"/>
            </p:cNvSpPr>
            <p:nvPr/>
          </p:nvSpPr>
          <p:spPr bwMode="auto">
            <a:xfrm>
              <a:off x="1693" y="21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05" name="Rectangle 68"/>
            <p:cNvSpPr>
              <a:spLocks noChangeArrowheads="1"/>
            </p:cNvSpPr>
            <p:nvPr/>
          </p:nvSpPr>
          <p:spPr bwMode="auto">
            <a:xfrm>
              <a:off x="2667" y="21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7</a:t>
              </a:r>
              <a:endParaRPr lang="en-US"/>
            </a:p>
          </p:txBody>
        </p:sp>
        <p:sp>
          <p:nvSpPr>
            <p:cNvPr id="35906" name="Rectangle 69"/>
            <p:cNvSpPr>
              <a:spLocks noChangeArrowheads="1"/>
            </p:cNvSpPr>
            <p:nvPr/>
          </p:nvSpPr>
          <p:spPr bwMode="auto">
            <a:xfrm>
              <a:off x="2733" y="21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07" name="Rectangle 70"/>
            <p:cNvSpPr>
              <a:spLocks noChangeArrowheads="1"/>
            </p:cNvSpPr>
            <p:nvPr/>
          </p:nvSpPr>
          <p:spPr bwMode="auto">
            <a:xfrm>
              <a:off x="3707" y="21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7</a:t>
              </a:r>
              <a:endParaRPr lang="en-US"/>
            </a:p>
          </p:txBody>
        </p:sp>
        <p:sp>
          <p:nvSpPr>
            <p:cNvPr id="35908" name="Rectangle 71"/>
            <p:cNvSpPr>
              <a:spLocks noChangeArrowheads="1"/>
            </p:cNvSpPr>
            <p:nvPr/>
          </p:nvSpPr>
          <p:spPr bwMode="auto">
            <a:xfrm>
              <a:off x="3774" y="21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09" name="Rectangle 72"/>
            <p:cNvSpPr>
              <a:spLocks noChangeArrowheads="1"/>
            </p:cNvSpPr>
            <p:nvPr/>
          </p:nvSpPr>
          <p:spPr bwMode="auto">
            <a:xfrm>
              <a:off x="4306" y="21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10" name="Rectangle 73"/>
            <p:cNvSpPr>
              <a:spLocks noChangeArrowheads="1"/>
            </p:cNvSpPr>
            <p:nvPr/>
          </p:nvSpPr>
          <p:spPr bwMode="auto">
            <a:xfrm>
              <a:off x="2177" y="2147"/>
              <a:ext cx="5" cy="14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11" name="Line 74"/>
            <p:cNvSpPr>
              <a:spLocks noChangeShapeType="1"/>
            </p:cNvSpPr>
            <p:nvPr/>
          </p:nvSpPr>
          <p:spPr bwMode="auto">
            <a:xfrm>
              <a:off x="2177" y="2147"/>
              <a:ext cx="1" cy="14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12" name="Rectangle 75"/>
            <p:cNvSpPr>
              <a:spLocks noChangeArrowheads="1"/>
            </p:cNvSpPr>
            <p:nvPr/>
          </p:nvSpPr>
          <p:spPr bwMode="auto">
            <a:xfrm>
              <a:off x="3218" y="2147"/>
              <a:ext cx="5" cy="14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13" name="Line 76"/>
            <p:cNvSpPr>
              <a:spLocks noChangeShapeType="1"/>
            </p:cNvSpPr>
            <p:nvPr/>
          </p:nvSpPr>
          <p:spPr bwMode="auto">
            <a:xfrm>
              <a:off x="3218" y="2147"/>
              <a:ext cx="1" cy="14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14" name="Rectangle 77"/>
            <p:cNvSpPr>
              <a:spLocks noChangeArrowheads="1"/>
            </p:cNvSpPr>
            <p:nvPr/>
          </p:nvSpPr>
          <p:spPr bwMode="auto">
            <a:xfrm>
              <a:off x="1626" y="229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0</a:t>
              </a:r>
              <a:endParaRPr lang="en-US"/>
            </a:p>
          </p:txBody>
        </p:sp>
        <p:sp>
          <p:nvSpPr>
            <p:cNvPr id="35915" name="Rectangle 78"/>
            <p:cNvSpPr>
              <a:spLocks noChangeArrowheads="1"/>
            </p:cNvSpPr>
            <p:nvPr/>
          </p:nvSpPr>
          <p:spPr bwMode="auto">
            <a:xfrm>
              <a:off x="1693" y="229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16" name="Rectangle 79"/>
            <p:cNvSpPr>
              <a:spLocks noChangeArrowheads="1"/>
            </p:cNvSpPr>
            <p:nvPr/>
          </p:nvSpPr>
          <p:spPr bwMode="auto">
            <a:xfrm>
              <a:off x="2667" y="229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6</a:t>
              </a:r>
              <a:endParaRPr lang="en-US"/>
            </a:p>
          </p:txBody>
        </p:sp>
        <p:sp>
          <p:nvSpPr>
            <p:cNvPr id="35917" name="Rectangle 80"/>
            <p:cNvSpPr>
              <a:spLocks noChangeArrowheads="1"/>
            </p:cNvSpPr>
            <p:nvPr/>
          </p:nvSpPr>
          <p:spPr bwMode="auto">
            <a:xfrm>
              <a:off x="2733" y="229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18" name="Rectangle 81"/>
            <p:cNvSpPr>
              <a:spLocks noChangeArrowheads="1"/>
            </p:cNvSpPr>
            <p:nvPr/>
          </p:nvSpPr>
          <p:spPr bwMode="auto">
            <a:xfrm>
              <a:off x="3707" y="229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6</a:t>
              </a:r>
              <a:endParaRPr lang="en-US"/>
            </a:p>
          </p:txBody>
        </p:sp>
        <p:sp>
          <p:nvSpPr>
            <p:cNvPr id="35919" name="Rectangle 82"/>
            <p:cNvSpPr>
              <a:spLocks noChangeArrowheads="1"/>
            </p:cNvSpPr>
            <p:nvPr/>
          </p:nvSpPr>
          <p:spPr bwMode="auto">
            <a:xfrm>
              <a:off x="3774" y="229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20" name="Rectangle 83"/>
            <p:cNvSpPr>
              <a:spLocks noChangeArrowheads="1"/>
            </p:cNvSpPr>
            <p:nvPr/>
          </p:nvSpPr>
          <p:spPr bwMode="auto">
            <a:xfrm>
              <a:off x="4306" y="229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21" name="Rectangle 84"/>
            <p:cNvSpPr>
              <a:spLocks noChangeArrowheads="1"/>
            </p:cNvSpPr>
            <p:nvPr/>
          </p:nvSpPr>
          <p:spPr bwMode="auto">
            <a:xfrm>
              <a:off x="2177" y="2296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22" name="Line 85"/>
            <p:cNvSpPr>
              <a:spLocks noChangeShapeType="1"/>
            </p:cNvSpPr>
            <p:nvPr/>
          </p:nvSpPr>
          <p:spPr bwMode="auto">
            <a:xfrm>
              <a:off x="2177" y="2296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23" name="Rectangle 86"/>
            <p:cNvSpPr>
              <a:spLocks noChangeArrowheads="1"/>
            </p:cNvSpPr>
            <p:nvPr/>
          </p:nvSpPr>
          <p:spPr bwMode="auto">
            <a:xfrm>
              <a:off x="3218" y="2296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24" name="Line 87"/>
            <p:cNvSpPr>
              <a:spLocks noChangeShapeType="1"/>
            </p:cNvSpPr>
            <p:nvPr/>
          </p:nvSpPr>
          <p:spPr bwMode="auto">
            <a:xfrm>
              <a:off x="3218" y="2296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25" name="Rectangle 88"/>
            <p:cNvSpPr>
              <a:spLocks noChangeArrowheads="1"/>
            </p:cNvSpPr>
            <p:nvPr/>
          </p:nvSpPr>
          <p:spPr bwMode="auto">
            <a:xfrm>
              <a:off x="1626" y="244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2</a:t>
              </a:r>
              <a:endParaRPr lang="en-US"/>
            </a:p>
          </p:txBody>
        </p:sp>
        <p:sp>
          <p:nvSpPr>
            <p:cNvPr id="35926" name="Rectangle 89"/>
            <p:cNvSpPr>
              <a:spLocks noChangeArrowheads="1"/>
            </p:cNvSpPr>
            <p:nvPr/>
          </p:nvSpPr>
          <p:spPr bwMode="auto">
            <a:xfrm>
              <a:off x="1693" y="244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27" name="Rectangle 90"/>
            <p:cNvSpPr>
              <a:spLocks noChangeArrowheads="1"/>
            </p:cNvSpPr>
            <p:nvPr/>
          </p:nvSpPr>
          <p:spPr bwMode="auto">
            <a:xfrm>
              <a:off x="2667" y="244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</a:t>
              </a:r>
              <a:endParaRPr lang="en-US"/>
            </a:p>
          </p:txBody>
        </p:sp>
        <p:sp>
          <p:nvSpPr>
            <p:cNvPr id="35928" name="Rectangle 91"/>
            <p:cNvSpPr>
              <a:spLocks noChangeArrowheads="1"/>
            </p:cNvSpPr>
            <p:nvPr/>
          </p:nvSpPr>
          <p:spPr bwMode="auto">
            <a:xfrm>
              <a:off x="2733" y="244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29" name="Rectangle 92"/>
            <p:cNvSpPr>
              <a:spLocks noChangeArrowheads="1"/>
            </p:cNvSpPr>
            <p:nvPr/>
          </p:nvSpPr>
          <p:spPr bwMode="auto">
            <a:xfrm>
              <a:off x="3707" y="244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8</a:t>
              </a:r>
              <a:endParaRPr lang="en-US"/>
            </a:p>
          </p:txBody>
        </p:sp>
        <p:sp>
          <p:nvSpPr>
            <p:cNvPr id="35930" name="Rectangle 93"/>
            <p:cNvSpPr>
              <a:spLocks noChangeArrowheads="1"/>
            </p:cNvSpPr>
            <p:nvPr/>
          </p:nvSpPr>
          <p:spPr bwMode="auto">
            <a:xfrm>
              <a:off x="3774" y="244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31" name="Rectangle 94"/>
            <p:cNvSpPr>
              <a:spLocks noChangeArrowheads="1"/>
            </p:cNvSpPr>
            <p:nvPr/>
          </p:nvSpPr>
          <p:spPr bwMode="auto">
            <a:xfrm>
              <a:off x="4641" y="2446"/>
              <a:ext cx="287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Total</a:t>
              </a:r>
              <a:endParaRPr lang="en-US"/>
            </a:p>
          </p:txBody>
        </p:sp>
        <p:sp>
          <p:nvSpPr>
            <p:cNvPr id="35932" name="Rectangle 95"/>
            <p:cNvSpPr>
              <a:spLocks noChangeArrowheads="1"/>
            </p:cNvSpPr>
            <p:nvPr/>
          </p:nvSpPr>
          <p:spPr bwMode="auto">
            <a:xfrm>
              <a:off x="4923" y="244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33" name="Rectangle 96"/>
            <p:cNvSpPr>
              <a:spLocks noChangeArrowheads="1"/>
            </p:cNvSpPr>
            <p:nvPr/>
          </p:nvSpPr>
          <p:spPr bwMode="auto">
            <a:xfrm>
              <a:off x="2177" y="2446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34" name="Line 97"/>
            <p:cNvSpPr>
              <a:spLocks noChangeShapeType="1"/>
            </p:cNvSpPr>
            <p:nvPr/>
          </p:nvSpPr>
          <p:spPr bwMode="auto">
            <a:xfrm>
              <a:off x="2177" y="2446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35" name="Rectangle 98"/>
            <p:cNvSpPr>
              <a:spLocks noChangeArrowheads="1"/>
            </p:cNvSpPr>
            <p:nvPr/>
          </p:nvSpPr>
          <p:spPr bwMode="auto">
            <a:xfrm>
              <a:off x="3218" y="2446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36" name="Line 99"/>
            <p:cNvSpPr>
              <a:spLocks noChangeShapeType="1"/>
            </p:cNvSpPr>
            <p:nvPr/>
          </p:nvSpPr>
          <p:spPr bwMode="auto">
            <a:xfrm>
              <a:off x="3218" y="2446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grpSp>
          <p:nvGrpSpPr>
            <p:cNvPr id="35937" name="Group 100"/>
            <p:cNvGrpSpPr>
              <a:grpSpLocks/>
            </p:cNvGrpSpPr>
            <p:nvPr/>
          </p:nvGrpSpPr>
          <p:grpSpPr bwMode="auto">
            <a:xfrm>
              <a:off x="705" y="2566"/>
              <a:ext cx="364" cy="240"/>
              <a:chOff x="705" y="2566"/>
              <a:chExt cx="364" cy="240"/>
            </a:xfrm>
          </p:grpSpPr>
          <p:sp>
            <p:nvSpPr>
              <p:cNvPr id="36017" name="Rectangle 101"/>
              <p:cNvSpPr>
                <a:spLocks noChangeArrowheads="1"/>
              </p:cNvSpPr>
              <p:nvPr/>
            </p:nvSpPr>
            <p:spPr bwMode="auto">
              <a:xfrm>
                <a:off x="872" y="2611"/>
                <a:ext cx="98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 i="1">
                    <a:solidFill>
                      <a:srgbClr val="000000"/>
                    </a:solidFill>
                    <a:latin typeface="Times" pitchFamily="18" charset="0"/>
                  </a:rPr>
                  <a:t>X</a:t>
                </a:r>
                <a:endParaRPr lang="en-US"/>
              </a:p>
            </p:txBody>
          </p:sp>
          <p:sp>
            <p:nvSpPr>
              <p:cNvPr id="36018" name="Rectangle 102"/>
              <p:cNvSpPr>
                <a:spLocks noChangeArrowheads="1"/>
              </p:cNvSpPr>
              <p:nvPr/>
            </p:nvSpPr>
            <p:spPr bwMode="auto">
              <a:xfrm>
                <a:off x="994" y="2611"/>
                <a:ext cx="75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>
                    <a:solidFill>
                      <a:srgbClr val="000000"/>
                    </a:solidFill>
                    <a:latin typeface="Symbol" pitchFamily="18" charset="2"/>
                  </a:rPr>
                  <a:t>=</a:t>
                </a:r>
                <a:endParaRPr lang="en-US"/>
              </a:p>
            </p:txBody>
          </p:sp>
          <p:sp>
            <p:nvSpPr>
              <p:cNvPr id="36019" name="Rectangle 103"/>
              <p:cNvSpPr>
                <a:spLocks noChangeArrowheads="1"/>
              </p:cNvSpPr>
              <p:nvPr/>
            </p:nvSpPr>
            <p:spPr bwMode="auto">
              <a:xfrm>
                <a:off x="705" y="2566"/>
                <a:ext cx="143" cy="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500">
                    <a:solidFill>
                      <a:srgbClr val="000000"/>
                    </a:solidFill>
                    <a:latin typeface="Symbol" pitchFamily="18" charset="2"/>
                  </a:rPr>
                  <a:t>å</a:t>
                </a:r>
                <a:endParaRPr lang="en-US"/>
              </a:p>
            </p:txBody>
          </p:sp>
        </p:grpSp>
        <p:sp>
          <p:nvSpPr>
            <p:cNvPr id="35938" name="Rectangle 104"/>
            <p:cNvSpPr>
              <a:spLocks noChangeArrowheads="1"/>
            </p:cNvSpPr>
            <p:nvPr/>
          </p:nvSpPr>
          <p:spPr bwMode="auto">
            <a:xfrm>
              <a:off x="1095" y="268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39" name="Rectangle 105"/>
            <p:cNvSpPr>
              <a:spLocks noChangeArrowheads="1"/>
            </p:cNvSpPr>
            <p:nvPr/>
          </p:nvSpPr>
          <p:spPr bwMode="auto">
            <a:xfrm>
              <a:off x="1626" y="2605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8</a:t>
              </a:r>
              <a:endParaRPr lang="en-US"/>
            </a:p>
          </p:txBody>
        </p:sp>
        <p:sp>
          <p:nvSpPr>
            <p:cNvPr id="35940" name="Rectangle 106"/>
            <p:cNvSpPr>
              <a:spLocks noChangeArrowheads="1"/>
            </p:cNvSpPr>
            <p:nvPr/>
          </p:nvSpPr>
          <p:spPr bwMode="auto">
            <a:xfrm>
              <a:off x="1693" y="26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41" name="Rectangle 107"/>
            <p:cNvSpPr>
              <a:spLocks noChangeArrowheads="1"/>
            </p:cNvSpPr>
            <p:nvPr/>
          </p:nvSpPr>
          <p:spPr bwMode="auto">
            <a:xfrm>
              <a:off x="2633" y="2605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26</a:t>
              </a:r>
              <a:endParaRPr lang="en-US"/>
            </a:p>
          </p:txBody>
        </p:sp>
        <p:sp>
          <p:nvSpPr>
            <p:cNvPr id="35942" name="Rectangle 108"/>
            <p:cNvSpPr>
              <a:spLocks noChangeArrowheads="1"/>
            </p:cNvSpPr>
            <p:nvPr/>
          </p:nvSpPr>
          <p:spPr bwMode="auto">
            <a:xfrm>
              <a:off x="2767" y="26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43" name="Rectangle 109"/>
            <p:cNvSpPr>
              <a:spLocks noChangeArrowheads="1"/>
            </p:cNvSpPr>
            <p:nvPr/>
          </p:nvSpPr>
          <p:spPr bwMode="auto">
            <a:xfrm>
              <a:off x="3674" y="2605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40</a:t>
              </a:r>
              <a:endParaRPr lang="en-US"/>
            </a:p>
          </p:txBody>
        </p:sp>
        <p:sp>
          <p:nvSpPr>
            <p:cNvPr id="35944" name="Rectangle 110"/>
            <p:cNvSpPr>
              <a:spLocks noChangeArrowheads="1"/>
            </p:cNvSpPr>
            <p:nvPr/>
          </p:nvSpPr>
          <p:spPr bwMode="auto">
            <a:xfrm>
              <a:off x="3808" y="26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45" name="Rectangle 111"/>
            <p:cNvSpPr>
              <a:spLocks noChangeArrowheads="1"/>
            </p:cNvSpPr>
            <p:nvPr/>
          </p:nvSpPr>
          <p:spPr bwMode="auto">
            <a:xfrm>
              <a:off x="4715" y="2605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74</a:t>
              </a:r>
              <a:endParaRPr lang="en-US"/>
            </a:p>
          </p:txBody>
        </p:sp>
        <p:sp>
          <p:nvSpPr>
            <p:cNvPr id="35946" name="Rectangle 112"/>
            <p:cNvSpPr>
              <a:spLocks noChangeArrowheads="1"/>
            </p:cNvSpPr>
            <p:nvPr/>
          </p:nvSpPr>
          <p:spPr bwMode="auto">
            <a:xfrm>
              <a:off x="4848" y="26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47" name="Rectangle 113"/>
            <p:cNvSpPr>
              <a:spLocks noChangeArrowheads="1"/>
            </p:cNvSpPr>
            <p:nvPr/>
          </p:nvSpPr>
          <p:spPr bwMode="auto">
            <a:xfrm>
              <a:off x="1135" y="2596"/>
              <a:ext cx="1042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48" name="Line 114"/>
            <p:cNvSpPr>
              <a:spLocks noChangeShapeType="1"/>
            </p:cNvSpPr>
            <p:nvPr/>
          </p:nvSpPr>
          <p:spPr bwMode="auto">
            <a:xfrm>
              <a:off x="1135" y="2596"/>
              <a:ext cx="104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49" name="Rectangle 115"/>
            <p:cNvSpPr>
              <a:spLocks noChangeArrowheads="1"/>
            </p:cNvSpPr>
            <p:nvPr/>
          </p:nvSpPr>
          <p:spPr bwMode="auto">
            <a:xfrm>
              <a:off x="2177" y="2596"/>
              <a:ext cx="5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50" name="Line 116"/>
            <p:cNvSpPr>
              <a:spLocks noChangeShapeType="1"/>
            </p:cNvSpPr>
            <p:nvPr/>
          </p:nvSpPr>
          <p:spPr bwMode="auto">
            <a:xfrm>
              <a:off x="2177" y="2596"/>
              <a:ext cx="1" cy="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51" name="Rectangle 117"/>
            <p:cNvSpPr>
              <a:spLocks noChangeArrowheads="1"/>
            </p:cNvSpPr>
            <p:nvPr/>
          </p:nvSpPr>
          <p:spPr bwMode="auto">
            <a:xfrm>
              <a:off x="2182" y="2596"/>
              <a:ext cx="1036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52" name="Line 118"/>
            <p:cNvSpPr>
              <a:spLocks noChangeShapeType="1"/>
            </p:cNvSpPr>
            <p:nvPr/>
          </p:nvSpPr>
          <p:spPr bwMode="auto">
            <a:xfrm>
              <a:off x="2182" y="2596"/>
              <a:ext cx="103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53" name="Rectangle 119"/>
            <p:cNvSpPr>
              <a:spLocks noChangeArrowheads="1"/>
            </p:cNvSpPr>
            <p:nvPr/>
          </p:nvSpPr>
          <p:spPr bwMode="auto">
            <a:xfrm>
              <a:off x="3218" y="2596"/>
              <a:ext cx="5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54" name="Line 120"/>
            <p:cNvSpPr>
              <a:spLocks noChangeShapeType="1"/>
            </p:cNvSpPr>
            <p:nvPr/>
          </p:nvSpPr>
          <p:spPr bwMode="auto">
            <a:xfrm>
              <a:off x="3218" y="2596"/>
              <a:ext cx="1" cy="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55" name="Rectangle 121"/>
            <p:cNvSpPr>
              <a:spLocks noChangeArrowheads="1"/>
            </p:cNvSpPr>
            <p:nvPr/>
          </p:nvSpPr>
          <p:spPr bwMode="auto">
            <a:xfrm>
              <a:off x="3223" y="2596"/>
              <a:ext cx="1034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56" name="Line 122"/>
            <p:cNvSpPr>
              <a:spLocks noChangeShapeType="1"/>
            </p:cNvSpPr>
            <p:nvPr/>
          </p:nvSpPr>
          <p:spPr bwMode="auto">
            <a:xfrm>
              <a:off x="3223" y="2596"/>
              <a:ext cx="1034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57" name="Rectangle 123"/>
            <p:cNvSpPr>
              <a:spLocks noChangeArrowheads="1"/>
            </p:cNvSpPr>
            <p:nvPr/>
          </p:nvSpPr>
          <p:spPr bwMode="auto">
            <a:xfrm>
              <a:off x="4257" y="2596"/>
              <a:ext cx="8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58" name="Line 124"/>
            <p:cNvSpPr>
              <a:spLocks noChangeShapeType="1"/>
            </p:cNvSpPr>
            <p:nvPr/>
          </p:nvSpPr>
          <p:spPr bwMode="auto">
            <a:xfrm>
              <a:off x="4257" y="2596"/>
              <a:ext cx="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59" name="Line 125"/>
            <p:cNvSpPr>
              <a:spLocks noChangeShapeType="1"/>
            </p:cNvSpPr>
            <p:nvPr/>
          </p:nvSpPr>
          <p:spPr bwMode="auto">
            <a:xfrm>
              <a:off x="4257" y="2596"/>
              <a:ext cx="1" cy="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60" name="Rectangle 126"/>
            <p:cNvSpPr>
              <a:spLocks noChangeArrowheads="1"/>
            </p:cNvSpPr>
            <p:nvPr/>
          </p:nvSpPr>
          <p:spPr bwMode="auto">
            <a:xfrm>
              <a:off x="4265" y="2596"/>
              <a:ext cx="1033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61" name="Line 127"/>
            <p:cNvSpPr>
              <a:spLocks noChangeShapeType="1"/>
            </p:cNvSpPr>
            <p:nvPr/>
          </p:nvSpPr>
          <p:spPr bwMode="auto">
            <a:xfrm>
              <a:off x="4265" y="2596"/>
              <a:ext cx="103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62" name="Rectangle 128"/>
            <p:cNvSpPr>
              <a:spLocks noChangeArrowheads="1"/>
            </p:cNvSpPr>
            <p:nvPr/>
          </p:nvSpPr>
          <p:spPr bwMode="auto">
            <a:xfrm>
              <a:off x="2177" y="2605"/>
              <a:ext cx="5" cy="20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63" name="Line 129"/>
            <p:cNvSpPr>
              <a:spLocks noChangeShapeType="1"/>
            </p:cNvSpPr>
            <p:nvPr/>
          </p:nvSpPr>
          <p:spPr bwMode="auto">
            <a:xfrm>
              <a:off x="2177" y="2605"/>
              <a:ext cx="1" cy="2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64" name="Rectangle 130"/>
            <p:cNvSpPr>
              <a:spLocks noChangeArrowheads="1"/>
            </p:cNvSpPr>
            <p:nvPr/>
          </p:nvSpPr>
          <p:spPr bwMode="auto">
            <a:xfrm>
              <a:off x="3218" y="2605"/>
              <a:ext cx="5" cy="20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65" name="Line 131"/>
            <p:cNvSpPr>
              <a:spLocks noChangeShapeType="1"/>
            </p:cNvSpPr>
            <p:nvPr/>
          </p:nvSpPr>
          <p:spPr bwMode="auto">
            <a:xfrm>
              <a:off x="3218" y="2605"/>
              <a:ext cx="1" cy="2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grpSp>
          <p:nvGrpSpPr>
            <p:cNvPr id="35966" name="Group 132"/>
            <p:cNvGrpSpPr>
              <a:grpSpLocks/>
            </p:cNvGrpSpPr>
            <p:nvPr/>
          </p:nvGrpSpPr>
          <p:grpSpPr bwMode="auto">
            <a:xfrm>
              <a:off x="650" y="2766"/>
              <a:ext cx="420" cy="240"/>
              <a:chOff x="650" y="2766"/>
              <a:chExt cx="420" cy="240"/>
            </a:xfrm>
          </p:grpSpPr>
          <p:sp>
            <p:nvSpPr>
              <p:cNvPr id="36013" name="Rectangle 133"/>
              <p:cNvSpPr>
                <a:spLocks noChangeArrowheads="1"/>
              </p:cNvSpPr>
              <p:nvPr/>
            </p:nvSpPr>
            <p:spPr bwMode="auto">
              <a:xfrm>
                <a:off x="817" y="2811"/>
                <a:ext cx="98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 i="1">
                    <a:solidFill>
                      <a:srgbClr val="000000"/>
                    </a:solidFill>
                    <a:latin typeface="Times" pitchFamily="18" charset="0"/>
                  </a:rPr>
                  <a:t>X</a:t>
                </a:r>
                <a:endParaRPr lang="en-US"/>
              </a:p>
            </p:txBody>
          </p:sp>
          <p:sp>
            <p:nvSpPr>
              <p:cNvPr id="36014" name="Rectangle 134"/>
              <p:cNvSpPr>
                <a:spLocks noChangeArrowheads="1"/>
              </p:cNvSpPr>
              <p:nvPr/>
            </p:nvSpPr>
            <p:spPr bwMode="auto">
              <a:xfrm>
                <a:off x="917" y="2810"/>
                <a:ext cx="40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000">
                    <a:solidFill>
                      <a:srgbClr val="000000"/>
                    </a:solidFill>
                    <a:latin typeface="Times" pitchFamily="18" charset="0"/>
                  </a:rPr>
                  <a:t>2</a:t>
                </a:r>
                <a:endParaRPr lang="en-US"/>
              </a:p>
            </p:txBody>
          </p:sp>
          <p:sp>
            <p:nvSpPr>
              <p:cNvPr id="36015" name="Rectangle 135"/>
              <p:cNvSpPr>
                <a:spLocks noChangeArrowheads="1"/>
              </p:cNvSpPr>
              <p:nvPr/>
            </p:nvSpPr>
            <p:spPr bwMode="auto">
              <a:xfrm>
                <a:off x="650" y="2766"/>
                <a:ext cx="143" cy="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500">
                    <a:solidFill>
                      <a:srgbClr val="000000"/>
                    </a:solidFill>
                    <a:latin typeface="Symbol" pitchFamily="18" charset="2"/>
                  </a:rPr>
                  <a:t>å</a:t>
                </a:r>
                <a:endParaRPr lang="en-US"/>
              </a:p>
            </p:txBody>
          </p:sp>
          <p:sp>
            <p:nvSpPr>
              <p:cNvPr id="36016" name="Rectangle 136"/>
              <p:cNvSpPr>
                <a:spLocks noChangeArrowheads="1"/>
              </p:cNvSpPr>
              <p:nvPr/>
            </p:nvSpPr>
            <p:spPr bwMode="auto">
              <a:xfrm>
                <a:off x="995" y="2811"/>
                <a:ext cx="75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>
                    <a:solidFill>
                      <a:srgbClr val="000000"/>
                    </a:solidFill>
                    <a:latin typeface="Symbol" pitchFamily="18" charset="2"/>
                  </a:rPr>
                  <a:t>=</a:t>
                </a:r>
                <a:endParaRPr lang="en-US"/>
              </a:p>
            </p:txBody>
          </p:sp>
        </p:grpSp>
        <p:sp>
          <p:nvSpPr>
            <p:cNvPr id="35967" name="Rectangle 137"/>
            <p:cNvSpPr>
              <a:spLocks noChangeArrowheads="1"/>
            </p:cNvSpPr>
            <p:nvPr/>
          </p:nvSpPr>
          <p:spPr bwMode="auto">
            <a:xfrm>
              <a:off x="1095" y="288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68" name="Rectangle 138"/>
            <p:cNvSpPr>
              <a:spLocks noChangeArrowheads="1"/>
            </p:cNvSpPr>
            <p:nvPr/>
          </p:nvSpPr>
          <p:spPr bwMode="auto">
            <a:xfrm>
              <a:off x="1592" y="2805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18</a:t>
              </a:r>
              <a:endParaRPr lang="en-US"/>
            </a:p>
          </p:txBody>
        </p:sp>
        <p:sp>
          <p:nvSpPr>
            <p:cNvPr id="35969" name="Rectangle 139"/>
            <p:cNvSpPr>
              <a:spLocks noChangeArrowheads="1"/>
            </p:cNvSpPr>
            <p:nvPr/>
          </p:nvSpPr>
          <p:spPr bwMode="auto">
            <a:xfrm>
              <a:off x="1726" y="28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70" name="Rectangle 140"/>
            <p:cNvSpPr>
              <a:spLocks noChangeArrowheads="1"/>
            </p:cNvSpPr>
            <p:nvPr/>
          </p:nvSpPr>
          <p:spPr bwMode="auto">
            <a:xfrm>
              <a:off x="2600" y="2805"/>
              <a:ext cx="20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144</a:t>
              </a:r>
              <a:endParaRPr lang="en-US"/>
            </a:p>
          </p:txBody>
        </p:sp>
        <p:sp>
          <p:nvSpPr>
            <p:cNvPr id="35971" name="Rectangle 141"/>
            <p:cNvSpPr>
              <a:spLocks noChangeArrowheads="1"/>
            </p:cNvSpPr>
            <p:nvPr/>
          </p:nvSpPr>
          <p:spPr bwMode="auto">
            <a:xfrm>
              <a:off x="2800" y="28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72" name="Rectangle 142"/>
            <p:cNvSpPr>
              <a:spLocks noChangeArrowheads="1"/>
            </p:cNvSpPr>
            <p:nvPr/>
          </p:nvSpPr>
          <p:spPr bwMode="auto">
            <a:xfrm>
              <a:off x="3641" y="2805"/>
              <a:ext cx="20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330</a:t>
              </a:r>
              <a:endParaRPr lang="en-US"/>
            </a:p>
          </p:txBody>
        </p:sp>
        <p:sp>
          <p:nvSpPr>
            <p:cNvPr id="35973" name="Rectangle 143"/>
            <p:cNvSpPr>
              <a:spLocks noChangeArrowheads="1"/>
            </p:cNvSpPr>
            <p:nvPr/>
          </p:nvSpPr>
          <p:spPr bwMode="auto">
            <a:xfrm>
              <a:off x="3841" y="28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74" name="Rectangle 144"/>
            <p:cNvSpPr>
              <a:spLocks noChangeArrowheads="1"/>
            </p:cNvSpPr>
            <p:nvPr/>
          </p:nvSpPr>
          <p:spPr bwMode="auto">
            <a:xfrm>
              <a:off x="4682" y="2805"/>
              <a:ext cx="20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492</a:t>
              </a:r>
              <a:endParaRPr lang="en-US"/>
            </a:p>
          </p:txBody>
        </p:sp>
        <p:sp>
          <p:nvSpPr>
            <p:cNvPr id="35975" name="Rectangle 145"/>
            <p:cNvSpPr>
              <a:spLocks noChangeArrowheads="1"/>
            </p:cNvSpPr>
            <p:nvPr/>
          </p:nvSpPr>
          <p:spPr bwMode="auto">
            <a:xfrm>
              <a:off x="4882" y="28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76" name="Rectangle 146"/>
            <p:cNvSpPr>
              <a:spLocks noChangeArrowheads="1"/>
            </p:cNvSpPr>
            <p:nvPr/>
          </p:nvSpPr>
          <p:spPr bwMode="auto">
            <a:xfrm>
              <a:off x="2177" y="2805"/>
              <a:ext cx="5" cy="19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77" name="Line 147"/>
            <p:cNvSpPr>
              <a:spLocks noChangeShapeType="1"/>
            </p:cNvSpPr>
            <p:nvPr/>
          </p:nvSpPr>
          <p:spPr bwMode="auto">
            <a:xfrm>
              <a:off x="2177" y="2805"/>
              <a:ext cx="1" cy="1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78" name="Rectangle 148"/>
            <p:cNvSpPr>
              <a:spLocks noChangeArrowheads="1"/>
            </p:cNvSpPr>
            <p:nvPr/>
          </p:nvSpPr>
          <p:spPr bwMode="auto">
            <a:xfrm>
              <a:off x="3218" y="2805"/>
              <a:ext cx="5" cy="19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79" name="Line 149"/>
            <p:cNvSpPr>
              <a:spLocks noChangeShapeType="1"/>
            </p:cNvSpPr>
            <p:nvPr/>
          </p:nvSpPr>
          <p:spPr bwMode="auto">
            <a:xfrm>
              <a:off x="3218" y="2805"/>
              <a:ext cx="1" cy="1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grpSp>
          <p:nvGrpSpPr>
            <p:cNvPr id="35980" name="Group 150"/>
            <p:cNvGrpSpPr>
              <a:grpSpLocks/>
            </p:cNvGrpSpPr>
            <p:nvPr/>
          </p:nvGrpSpPr>
          <p:grpSpPr bwMode="auto">
            <a:xfrm>
              <a:off x="858" y="2979"/>
              <a:ext cx="211" cy="183"/>
              <a:chOff x="858" y="2979"/>
              <a:chExt cx="211" cy="183"/>
            </a:xfrm>
          </p:grpSpPr>
          <p:sp>
            <p:nvSpPr>
              <p:cNvPr id="36011" name="Rectangle 151"/>
              <p:cNvSpPr>
                <a:spLocks noChangeArrowheads="1"/>
              </p:cNvSpPr>
              <p:nvPr/>
            </p:nvSpPr>
            <p:spPr bwMode="auto">
              <a:xfrm>
                <a:off x="858" y="2979"/>
                <a:ext cx="128" cy="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 i="1" dirty="0" err="1">
                    <a:solidFill>
                      <a:srgbClr val="000000"/>
                    </a:solidFill>
                    <a:latin typeface="Times" pitchFamily="18" charset="0"/>
                  </a:rPr>
                  <a:t>n</a:t>
                </a:r>
                <a:r>
                  <a:rPr lang="en-US" sz="1700" i="1" baseline="-25000" dirty="0" err="1" smtClean="0">
                    <a:solidFill>
                      <a:srgbClr val="000000"/>
                    </a:solidFill>
                    <a:latin typeface="Times" pitchFamily="18" charset="0"/>
                  </a:rPr>
                  <a:t>j</a:t>
                </a:r>
                <a:r>
                  <a:rPr lang="en-US" sz="1700" i="1" dirty="0" smtClean="0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 dirty="0"/>
              </a:p>
            </p:txBody>
          </p:sp>
          <p:sp>
            <p:nvSpPr>
              <p:cNvPr id="36012" name="Rectangle 152"/>
              <p:cNvSpPr>
                <a:spLocks noChangeArrowheads="1"/>
              </p:cNvSpPr>
              <p:nvPr/>
            </p:nvSpPr>
            <p:spPr bwMode="auto">
              <a:xfrm>
                <a:off x="994" y="2999"/>
                <a:ext cx="75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>
                    <a:solidFill>
                      <a:srgbClr val="000000"/>
                    </a:solidFill>
                    <a:latin typeface="Symbol" pitchFamily="18" charset="2"/>
                  </a:rPr>
                  <a:t>=</a:t>
                </a:r>
                <a:endParaRPr lang="en-US"/>
              </a:p>
            </p:txBody>
          </p:sp>
        </p:grpSp>
        <p:sp>
          <p:nvSpPr>
            <p:cNvPr id="35981" name="Rectangle 153"/>
            <p:cNvSpPr>
              <a:spLocks noChangeArrowheads="1"/>
            </p:cNvSpPr>
            <p:nvPr/>
          </p:nvSpPr>
          <p:spPr bwMode="auto">
            <a:xfrm>
              <a:off x="1095" y="303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82" name="Rectangle 154"/>
            <p:cNvSpPr>
              <a:spLocks noChangeArrowheads="1"/>
            </p:cNvSpPr>
            <p:nvPr/>
          </p:nvSpPr>
          <p:spPr bwMode="auto">
            <a:xfrm>
              <a:off x="1626" y="3004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</a:t>
              </a:r>
              <a:endParaRPr lang="en-US"/>
            </a:p>
          </p:txBody>
        </p:sp>
        <p:sp>
          <p:nvSpPr>
            <p:cNvPr id="35983" name="Rectangle 155"/>
            <p:cNvSpPr>
              <a:spLocks noChangeArrowheads="1"/>
            </p:cNvSpPr>
            <p:nvPr/>
          </p:nvSpPr>
          <p:spPr bwMode="auto">
            <a:xfrm>
              <a:off x="1693" y="300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84" name="Rectangle 156"/>
            <p:cNvSpPr>
              <a:spLocks noChangeArrowheads="1"/>
            </p:cNvSpPr>
            <p:nvPr/>
          </p:nvSpPr>
          <p:spPr bwMode="auto">
            <a:xfrm>
              <a:off x="2667" y="3004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</a:t>
              </a:r>
              <a:endParaRPr lang="en-US"/>
            </a:p>
          </p:txBody>
        </p:sp>
        <p:sp>
          <p:nvSpPr>
            <p:cNvPr id="35985" name="Rectangle 157"/>
            <p:cNvSpPr>
              <a:spLocks noChangeArrowheads="1"/>
            </p:cNvSpPr>
            <p:nvPr/>
          </p:nvSpPr>
          <p:spPr bwMode="auto">
            <a:xfrm>
              <a:off x="2733" y="300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86" name="Rectangle 158"/>
            <p:cNvSpPr>
              <a:spLocks noChangeArrowheads="1"/>
            </p:cNvSpPr>
            <p:nvPr/>
          </p:nvSpPr>
          <p:spPr bwMode="auto">
            <a:xfrm>
              <a:off x="3707" y="3004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</a:t>
              </a:r>
              <a:endParaRPr lang="en-US"/>
            </a:p>
          </p:txBody>
        </p:sp>
        <p:sp>
          <p:nvSpPr>
            <p:cNvPr id="35987" name="Rectangle 159"/>
            <p:cNvSpPr>
              <a:spLocks noChangeArrowheads="1"/>
            </p:cNvSpPr>
            <p:nvPr/>
          </p:nvSpPr>
          <p:spPr bwMode="auto">
            <a:xfrm>
              <a:off x="3774" y="300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88" name="Rectangle 160"/>
            <p:cNvSpPr>
              <a:spLocks noChangeArrowheads="1"/>
            </p:cNvSpPr>
            <p:nvPr/>
          </p:nvSpPr>
          <p:spPr bwMode="auto">
            <a:xfrm>
              <a:off x="4715" y="3004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15</a:t>
              </a:r>
              <a:endParaRPr lang="en-US"/>
            </a:p>
          </p:txBody>
        </p:sp>
        <p:sp>
          <p:nvSpPr>
            <p:cNvPr id="35989" name="Rectangle 161"/>
            <p:cNvSpPr>
              <a:spLocks noChangeArrowheads="1"/>
            </p:cNvSpPr>
            <p:nvPr/>
          </p:nvSpPr>
          <p:spPr bwMode="auto">
            <a:xfrm>
              <a:off x="4848" y="300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90" name="Rectangle 162"/>
            <p:cNvSpPr>
              <a:spLocks noChangeArrowheads="1"/>
            </p:cNvSpPr>
            <p:nvPr/>
          </p:nvSpPr>
          <p:spPr bwMode="auto">
            <a:xfrm>
              <a:off x="2177" y="3004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91" name="Line 163"/>
            <p:cNvSpPr>
              <a:spLocks noChangeShapeType="1"/>
            </p:cNvSpPr>
            <p:nvPr/>
          </p:nvSpPr>
          <p:spPr bwMode="auto">
            <a:xfrm>
              <a:off x="2177" y="3004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92" name="Rectangle 164"/>
            <p:cNvSpPr>
              <a:spLocks noChangeArrowheads="1"/>
            </p:cNvSpPr>
            <p:nvPr/>
          </p:nvSpPr>
          <p:spPr bwMode="auto">
            <a:xfrm>
              <a:off x="3218" y="3004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5993" name="Line 165"/>
            <p:cNvSpPr>
              <a:spLocks noChangeShapeType="1"/>
            </p:cNvSpPr>
            <p:nvPr/>
          </p:nvSpPr>
          <p:spPr bwMode="auto">
            <a:xfrm>
              <a:off x="3218" y="3004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grpSp>
          <p:nvGrpSpPr>
            <p:cNvPr id="35994" name="Group 166"/>
            <p:cNvGrpSpPr>
              <a:grpSpLocks/>
            </p:cNvGrpSpPr>
            <p:nvPr/>
          </p:nvGrpSpPr>
          <p:grpSpPr bwMode="auto">
            <a:xfrm>
              <a:off x="874" y="3161"/>
              <a:ext cx="208" cy="163"/>
              <a:chOff x="874" y="3161"/>
              <a:chExt cx="208" cy="163"/>
            </a:xfrm>
          </p:grpSpPr>
          <p:sp>
            <p:nvSpPr>
              <p:cNvPr id="36008" name="Line 167"/>
              <p:cNvSpPr>
                <a:spLocks noChangeShapeType="1"/>
              </p:cNvSpPr>
              <p:nvPr/>
            </p:nvSpPr>
            <p:spPr bwMode="auto">
              <a:xfrm>
                <a:off x="885" y="3184"/>
                <a:ext cx="67" cy="1"/>
              </a:xfrm>
              <a:prstGeom prst="line">
                <a:avLst/>
              </a:prstGeom>
              <a:noFill/>
              <a:ln w="17463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009" name="Rectangle 168"/>
              <p:cNvSpPr>
                <a:spLocks noChangeArrowheads="1"/>
              </p:cNvSpPr>
              <p:nvPr/>
            </p:nvSpPr>
            <p:spPr bwMode="auto">
              <a:xfrm>
                <a:off x="874" y="3161"/>
                <a:ext cx="132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 i="1">
                    <a:solidFill>
                      <a:srgbClr val="000000"/>
                    </a:solidFill>
                    <a:latin typeface="Times" pitchFamily="18" charset="0"/>
                  </a:rPr>
                  <a:t>X </a:t>
                </a:r>
                <a:endParaRPr lang="en-US"/>
              </a:p>
            </p:txBody>
          </p:sp>
          <p:sp>
            <p:nvSpPr>
              <p:cNvPr id="36010" name="Rectangle 169"/>
              <p:cNvSpPr>
                <a:spLocks noChangeArrowheads="1"/>
              </p:cNvSpPr>
              <p:nvPr/>
            </p:nvSpPr>
            <p:spPr bwMode="auto">
              <a:xfrm>
                <a:off x="1007" y="3161"/>
                <a:ext cx="75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>
                    <a:solidFill>
                      <a:srgbClr val="000000"/>
                    </a:solidFill>
                    <a:latin typeface="Symbol" pitchFamily="18" charset="2"/>
                  </a:rPr>
                  <a:t>=</a:t>
                </a:r>
                <a:endParaRPr lang="en-US"/>
              </a:p>
            </p:txBody>
          </p:sp>
        </p:grpSp>
        <p:sp>
          <p:nvSpPr>
            <p:cNvPr id="35995" name="Rectangle 170"/>
            <p:cNvSpPr>
              <a:spLocks noChangeArrowheads="1"/>
            </p:cNvSpPr>
            <p:nvPr/>
          </p:nvSpPr>
          <p:spPr bwMode="auto">
            <a:xfrm>
              <a:off x="1095" y="318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96" name="Rectangle 171"/>
            <p:cNvSpPr>
              <a:spLocks noChangeArrowheads="1"/>
            </p:cNvSpPr>
            <p:nvPr/>
          </p:nvSpPr>
          <p:spPr bwMode="auto">
            <a:xfrm>
              <a:off x="1576" y="3154"/>
              <a:ext cx="170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1.6</a:t>
              </a:r>
              <a:endParaRPr lang="en-US"/>
            </a:p>
          </p:txBody>
        </p:sp>
        <p:sp>
          <p:nvSpPr>
            <p:cNvPr id="35997" name="Rectangle 172"/>
            <p:cNvSpPr>
              <a:spLocks noChangeArrowheads="1"/>
            </p:cNvSpPr>
            <p:nvPr/>
          </p:nvSpPr>
          <p:spPr bwMode="auto">
            <a:xfrm>
              <a:off x="1743" y="315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5998" name="Rectangle 173"/>
            <p:cNvSpPr>
              <a:spLocks noChangeArrowheads="1"/>
            </p:cNvSpPr>
            <p:nvPr/>
          </p:nvSpPr>
          <p:spPr bwMode="auto">
            <a:xfrm>
              <a:off x="2617" y="3154"/>
              <a:ext cx="170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5.2</a:t>
              </a:r>
              <a:endParaRPr lang="en-US"/>
            </a:p>
          </p:txBody>
        </p:sp>
        <p:sp>
          <p:nvSpPr>
            <p:cNvPr id="35999" name="Rectangle 174"/>
            <p:cNvSpPr>
              <a:spLocks noChangeArrowheads="1"/>
            </p:cNvSpPr>
            <p:nvPr/>
          </p:nvSpPr>
          <p:spPr bwMode="auto">
            <a:xfrm>
              <a:off x="2783" y="315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000" name="Rectangle 175"/>
            <p:cNvSpPr>
              <a:spLocks noChangeArrowheads="1"/>
            </p:cNvSpPr>
            <p:nvPr/>
          </p:nvSpPr>
          <p:spPr bwMode="auto">
            <a:xfrm>
              <a:off x="3707" y="3154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8</a:t>
              </a:r>
              <a:endParaRPr lang="en-US"/>
            </a:p>
          </p:txBody>
        </p:sp>
        <p:sp>
          <p:nvSpPr>
            <p:cNvPr id="36001" name="Rectangle 176"/>
            <p:cNvSpPr>
              <a:spLocks noChangeArrowheads="1"/>
            </p:cNvSpPr>
            <p:nvPr/>
          </p:nvSpPr>
          <p:spPr bwMode="auto">
            <a:xfrm>
              <a:off x="3774" y="315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002" name="Rectangle 177"/>
            <p:cNvSpPr>
              <a:spLocks noChangeArrowheads="1"/>
            </p:cNvSpPr>
            <p:nvPr/>
          </p:nvSpPr>
          <p:spPr bwMode="auto">
            <a:xfrm>
              <a:off x="4698" y="3154"/>
              <a:ext cx="170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4.9</a:t>
              </a:r>
              <a:endParaRPr lang="en-US"/>
            </a:p>
          </p:txBody>
        </p:sp>
        <p:sp>
          <p:nvSpPr>
            <p:cNvPr id="36003" name="Rectangle 178"/>
            <p:cNvSpPr>
              <a:spLocks noChangeArrowheads="1"/>
            </p:cNvSpPr>
            <p:nvPr/>
          </p:nvSpPr>
          <p:spPr bwMode="auto">
            <a:xfrm>
              <a:off x="4865" y="315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004" name="Rectangle 179"/>
            <p:cNvSpPr>
              <a:spLocks noChangeArrowheads="1"/>
            </p:cNvSpPr>
            <p:nvPr/>
          </p:nvSpPr>
          <p:spPr bwMode="auto">
            <a:xfrm>
              <a:off x="2177" y="3154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005" name="Line 180"/>
            <p:cNvSpPr>
              <a:spLocks noChangeShapeType="1"/>
            </p:cNvSpPr>
            <p:nvPr/>
          </p:nvSpPr>
          <p:spPr bwMode="auto">
            <a:xfrm>
              <a:off x="2177" y="3154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006" name="Rectangle 181"/>
            <p:cNvSpPr>
              <a:spLocks noChangeArrowheads="1"/>
            </p:cNvSpPr>
            <p:nvPr/>
          </p:nvSpPr>
          <p:spPr bwMode="auto">
            <a:xfrm>
              <a:off x="3218" y="3154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007" name="Line 182"/>
            <p:cNvSpPr>
              <a:spLocks noChangeShapeType="1"/>
            </p:cNvSpPr>
            <p:nvPr/>
          </p:nvSpPr>
          <p:spPr bwMode="auto">
            <a:xfrm>
              <a:off x="3218" y="3154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aphicFrame>
        <p:nvGraphicFramePr>
          <p:cNvPr id="35849" name="Object 183"/>
          <p:cNvGraphicFramePr>
            <a:graphicFrameLocks noChangeAspect="1"/>
          </p:cNvGraphicFramePr>
          <p:nvPr/>
        </p:nvGraphicFramePr>
        <p:xfrm>
          <a:off x="2209800" y="4876800"/>
          <a:ext cx="4724400" cy="1789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60" name="Equation" r:id="rId3" imgW="2882900" imgH="1092200" progId="Equation.DSMT4">
                  <p:embed/>
                </p:oleObj>
              </mc:Choice>
              <mc:Fallback>
                <p:oleObj name="Equation" r:id="rId3" imgW="2882900" imgH="1092200" progId="Equation.DSMT4">
                  <p:embed/>
                  <p:pic>
                    <p:nvPicPr>
                      <p:cNvPr id="0" name="Object 18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4876800"/>
                        <a:ext cx="4724400" cy="1789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50" name="Rectangle 10"/>
          <p:cNvSpPr>
            <a:spLocks noChangeArrowheads="1"/>
          </p:cNvSpPr>
          <p:nvPr/>
        </p:nvSpPr>
        <p:spPr bwMode="auto">
          <a:xfrm>
            <a:off x="2273300" y="2057400"/>
            <a:ext cx="63976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CA" sz="1700">
                <a:solidFill>
                  <a:srgbClr val="000000"/>
                </a:solidFill>
                <a:latin typeface="Times" pitchFamily="18" charset="0"/>
              </a:rPr>
              <a:t>0 Tasse</a:t>
            </a:r>
            <a:endParaRPr lang="en-US"/>
          </a:p>
        </p:txBody>
      </p:sp>
      <p:sp>
        <p:nvSpPr>
          <p:cNvPr id="35851" name="Rectangle 15"/>
          <p:cNvSpPr>
            <a:spLocks noChangeArrowheads="1"/>
          </p:cNvSpPr>
          <p:nvPr/>
        </p:nvSpPr>
        <p:spPr bwMode="auto">
          <a:xfrm>
            <a:off x="3848100" y="2057400"/>
            <a:ext cx="839788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solidFill>
                  <a:srgbClr val="000000"/>
                </a:solidFill>
                <a:latin typeface="Times" pitchFamily="18" charset="0"/>
              </a:rPr>
              <a:t>Une tasse</a:t>
            </a:r>
            <a:endParaRPr lang="en-US"/>
          </a:p>
        </p:txBody>
      </p:sp>
      <p:sp>
        <p:nvSpPr>
          <p:cNvPr id="35852" name="Rectangle 20"/>
          <p:cNvSpPr>
            <a:spLocks noChangeArrowheads="1"/>
          </p:cNvSpPr>
          <p:nvPr/>
        </p:nvSpPr>
        <p:spPr bwMode="auto">
          <a:xfrm>
            <a:off x="5494338" y="2057400"/>
            <a:ext cx="1033462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Deux tasses</a:t>
            </a:r>
          </a:p>
        </p:txBody>
      </p:sp>
      <p:sp>
        <p:nvSpPr>
          <p:cNvPr id="180" name="Rectangle 96"/>
          <p:cNvSpPr>
            <a:spLocks noChangeArrowheads="1"/>
          </p:cNvSpPr>
          <p:nvPr/>
        </p:nvSpPr>
        <p:spPr bwMode="auto">
          <a:xfrm>
            <a:off x="914400" y="3530367"/>
            <a:ext cx="363882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 i="1" dirty="0" err="1" smtClean="0">
                <a:solidFill>
                  <a:srgbClr val="000000"/>
                </a:solidFill>
                <a:latin typeface="Times" pitchFamily="18" charset="0"/>
              </a:rPr>
              <a:t>T</a:t>
            </a:r>
            <a:r>
              <a:rPr lang="en-US" sz="1700" i="1" baseline="-25000" dirty="0" err="1" smtClean="0">
                <a:solidFill>
                  <a:srgbClr val="000000"/>
                </a:solidFill>
                <a:latin typeface="Times" pitchFamily="18" charset="0"/>
              </a:rPr>
              <a:t>j</a:t>
            </a:r>
            <a:r>
              <a:rPr lang="en-US" sz="1700" i="1" dirty="0" smtClean="0">
                <a:solidFill>
                  <a:srgbClr val="000000"/>
                </a:solidFill>
                <a:latin typeface="Times" pitchFamily="18" charset="0"/>
              </a:rPr>
              <a:t> =</a:t>
            </a:r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2">
                <a:gamma/>
                <a:shade val="46275"/>
                <a:invGamma/>
              </a:schemeClr>
            </a:gs>
            <a:gs pos="50000">
              <a:schemeClr val="tx2"/>
            </a:gs>
            <a:gs pos="100000">
              <a:schemeClr val="tx2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Calcul des sommes des carrés</a:t>
            </a:r>
          </a:p>
        </p:txBody>
      </p:sp>
      <p:sp>
        <p:nvSpPr>
          <p:cNvPr id="36867" name="Rectangle 4"/>
          <p:cNvSpPr>
            <a:spLocks noChangeArrowheads="1"/>
          </p:cNvSpPr>
          <p:nvPr/>
        </p:nvSpPr>
        <p:spPr bwMode="auto">
          <a:xfrm>
            <a:off x="3195638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6868" name="Rectangle 5"/>
          <p:cNvSpPr>
            <a:spLocks noChangeArrowheads="1"/>
          </p:cNvSpPr>
          <p:nvPr/>
        </p:nvSpPr>
        <p:spPr bwMode="auto">
          <a:xfrm>
            <a:off x="2290763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6869" name="Rectangle 6"/>
          <p:cNvSpPr>
            <a:spLocks noChangeArrowheads="1"/>
          </p:cNvSpPr>
          <p:nvPr/>
        </p:nvSpPr>
        <p:spPr bwMode="auto">
          <a:xfrm>
            <a:off x="3714750" y="33337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6870" name="AutoShape 7"/>
          <p:cNvSpPr>
            <a:spLocks noChangeAspect="1" noChangeArrowheads="1" noTextEdit="1"/>
          </p:cNvSpPr>
          <p:nvPr/>
        </p:nvSpPr>
        <p:spPr bwMode="auto">
          <a:xfrm>
            <a:off x="228600" y="381000"/>
            <a:ext cx="8274050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grpSp>
        <p:nvGrpSpPr>
          <p:cNvPr id="36871" name="Group 8"/>
          <p:cNvGrpSpPr>
            <a:grpSpLocks/>
          </p:cNvGrpSpPr>
          <p:nvPr/>
        </p:nvGrpSpPr>
        <p:grpSpPr bwMode="auto">
          <a:xfrm>
            <a:off x="1219200" y="1600200"/>
            <a:ext cx="7429500" cy="3109913"/>
            <a:chOff x="618" y="1388"/>
            <a:chExt cx="4680" cy="1959"/>
          </a:xfrm>
        </p:grpSpPr>
        <p:sp>
          <p:nvSpPr>
            <p:cNvPr id="36877" name="Rectangle 9"/>
            <p:cNvSpPr>
              <a:spLocks noChangeArrowheads="1"/>
            </p:cNvSpPr>
            <p:nvPr/>
          </p:nvSpPr>
          <p:spPr bwMode="auto">
            <a:xfrm>
              <a:off x="618" y="138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878" name="Rectangle 10"/>
            <p:cNvSpPr>
              <a:spLocks noChangeArrowheads="1"/>
            </p:cNvSpPr>
            <p:nvPr/>
          </p:nvSpPr>
          <p:spPr bwMode="auto">
            <a:xfrm>
              <a:off x="1368" y="1388"/>
              <a:ext cx="68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 b="1">
                  <a:solidFill>
                    <a:srgbClr val="000000"/>
                  </a:solidFill>
                  <a:latin typeface="Times" pitchFamily="18" charset="0"/>
                </a:rPr>
                <a:t>GROUPE 1</a:t>
              </a:r>
              <a:endParaRPr lang="en-US"/>
            </a:p>
          </p:txBody>
        </p:sp>
        <p:sp>
          <p:nvSpPr>
            <p:cNvPr id="36879" name="Rectangle 11"/>
            <p:cNvSpPr>
              <a:spLocks noChangeArrowheads="1"/>
            </p:cNvSpPr>
            <p:nvPr/>
          </p:nvSpPr>
          <p:spPr bwMode="auto">
            <a:xfrm>
              <a:off x="1950" y="1390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880" name="Rectangle 12"/>
            <p:cNvSpPr>
              <a:spLocks noChangeArrowheads="1"/>
            </p:cNvSpPr>
            <p:nvPr/>
          </p:nvSpPr>
          <p:spPr bwMode="auto">
            <a:xfrm>
              <a:off x="1659" y="153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881" name="Rectangle 14"/>
            <p:cNvSpPr>
              <a:spLocks noChangeArrowheads="1"/>
            </p:cNvSpPr>
            <p:nvPr/>
          </p:nvSpPr>
          <p:spPr bwMode="auto">
            <a:xfrm>
              <a:off x="1887" y="168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882" name="Rectangle 15"/>
            <p:cNvSpPr>
              <a:spLocks noChangeArrowheads="1"/>
            </p:cNvSpPr>
            <p:nvPr/>
          </p:nvSpPr>
          <p:spPr bwMode="auto">
            <a:xfrm>
              <a:off x="2409" y="1388"/>
              <a:ext cx="68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 b="1">
                  <a:solidFill>
                    <a:srgbClr val="000000"/>
                  </a:solidFill>
                  <a:latin typeface="Times" pitchFamily="18" charset="0"/>
                </a:rPr>
                <a:t>GROUPE 2</a:t>
              </a:r>
              <a:endParaRPr lang="en-US"/>
            </a:p>
          </p:txBody>
        </p:sp>
        <p:sp>
          <p:nvSpPr>
            <p:cNvPr id="36883" name="Rectangle 16"/>
            <p:cNvSpPr>
              <a:spLocks noChangeArrowheads="1"/>
            </p:cNvSpPr>
            <p:nvPr/>
          </p:nvSpPr>
          <p:spPr bwMode="auto">
            <a:xfrm>
              <a:off x="2991" y="1390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884" name="Rectangle 17"/>
            <p:cNvSpPr>
              <a:spLocks noChangeArrowheads="1"/>
            </p:cNvSpPr>
            <p:nvPr/>
          </p:nvSpPr>
          <p:spPr bwMode="auto">
            <a:xfrm>
              <a:off x="2700" y="153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885" name="Rectangle 19"/>
            <p:cNvSpPr>
              <a:spLocks noChangeArrowheads="1"/>
            </p:cNvSpPr>
            <p:nvPr/>
          </p:nvSpPr>
          <p:spPr bwMode="auto">
            <a:xfrm>
              <a:off x="2976" y="168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886" name="Rectangle 20"/>
            <p:cNvSpPr>
              <a:spLocks noChangeArrowheads="1"/>
            </p:cNvSpPr>
            <p:nvPr/>
          </p:nvSpPr>
          <p:spPr bwMode="auto">
            <a:xfrm>
              <a:off x="3450" y="1388"/>
              <a:ext cx="68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 b="1">
                  <a:solidFill>
                    <a:srgbClr val="000000"/>
                  </a:solidFill>
                  <a:latin typeface="Times" pitchFamily="18" charset="0"/>
                </a:rPr>
                <a:t>GROUPE 3</a:t>
              </a:r>
              <a:endParaRPr lang="en-US"/>
            </a:p>
          </p:txBody>
        </p:sp>
        <p:sp>
          <p:nvSpPr>
            <p:cNvPr id="36887" name="Rectangle 21"/>
            <p:cNvSpPr>
              <a:spLocks noChangeArrowheads="1"/>
            </p:cNvSpPr>
            <p:nvPr/>
          </p:nvSpPr>
          <p:spPr bwMode="auto">
            <a:xfrm>
              <a:off x="4032" y="1390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888" name="Rectangle 22"/>
            <p:cNvSpPr>
              <a:spLocks noChangeArrowheads="1"/>
            </p:cNvSpPr>
            <p:nvPr/>
          </p:nvSpPr>
          <p:spPr bwMode="auto">
            <a:xfrm>
              <a:off x="3741" y="153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889" name="Rectangle 24"/>
            <p:cNvSpPr>
              <a:spLocks noChangeArrowheads="1"/>
            </p:cNvSpPr>
            <p:nvPr/>
          </p:nvSpPr>
          <p:spPr bwMode="auto">
            <a:xfrm>
              <a:off x="4021" y="168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890" name="Rectangle 25"/>
            <p:cNvSpPr>
              <a:spLocks noChangeArrowheads="1"/>
            </p:cNvSpPr>
            <p:nvPr/>
          </p:nvSpPr>
          <p:spPr bwMode="auto">
            <a:xfrm>
              <a:off x="4306" y="138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891" name="Rectangle 26"/>
            <p:cNvSpPr>
              <a:spLocks noChangeArrowheads="1"/>
            </p:cNvSpPr>
            <p:nvPr/>
          </p:nvSpPr>
          <p:spPr bwMode="auto">
            <a:xfrm>
              <a:off x="2177" y="1388"/>
              <a:ext cx="5" cy="4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892" name="Line 27"/>
            <p:cNvSpPr>
              <a:spLocks noChangeShapeType="1"/>
            </p:cNvSpPr>
            <p:nvPr/>
          </p:nvSpPr>
          <p:spPr bwMode="auto">
            <a:xfrm>
              <a:off x="2177" y="1388"/>
              <a:ext cx="1" cy="4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893" name="Rectangle 28"/>
            <p:cNvSpPr>
              <a:spLocks noChangeArrowheads="1"/>
            </p:cNvSpPr>
            <p:nvPr/>
          </p:nvSpPr>
          <p:spPr bwMode="auto">
            <a:xfrm>
              <a:off x="3218" y="1388"/>
              <a:ext cx="5" cy="4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894" name="Line 29"/>
            <p:cNvSpPr>
              <a:spLocks noChangeShapeType="1"/>
            </p:cNvSpPr>
            <p:nvPr/>
          </p:nvSpPr>
          <p:spPr bwMode="auto">
            <a:xfrm>
              <a:off x="3218" y="1388"/>
              <a:ext cx="1" cy="4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895" name="Rectangle 30"/>
            <p:cNvSpPr>
              <a:spLocks noChangeArrowheads="1"/>
            </p:cNvSpPr>
            <p:nvPr/>
          </p:nvSpPr>
          <p:spPr bwMode="auto">
            <a:xfrm>
              <a:off x="1626" y="18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2</a:t>
              </a:r>
              <a:endParaRPr lang="en-US"/>
            </a:p>
          </p:txBody>
        </p:sp>
        <p:sp>
          <p:nvSpPr>
            <p:cNvPr id="36896" name="Rectangle 31"/>
            <p:cNvSpPr>
              <a:spLocks noChangeArrowheads="1"/>
            </p:cNvSpPr>
            <p:nvPr/>
          </p:nvSpPr>
          <p:spPr bwMode="auto">
            <a:xfrm>
              <a:off x="1693" y="18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897" name="Rectangle 32"/>
            <p:cNvSpPr>
              <a:spLocks noChangeArrowheads="1"/>
            </p:cNvSpPr>
            <p:nvPr/>
          </p:nvSpPr>
          <p:spPr bwMode="auto">
            <a:xfrm>
              <a:off x="2667" y="18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</a:t>
              </a:r>
              <a:endParaRPr lang="en-US"/>
            </a:p>
          </p:txBody>
        </p:sp>
        <p:sp>
          <p:nvSpPr>
            <p:cNvPr id="36898" name="Rectangle 33"/>
            <p:cNvSpPr>
              <a:spLocks noChangeArrowheads="1"/>
            </p:cNvSpPr>
            <p:nvPr/>
          </p:nvSpPr>
          <p:spPr bwMode="auto">
            <a:xfrm>
              <a:off x="2733" y="18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899" name="Rectangle 34"/>
            <p:cNvSpPr>
              <a:spLocks noChangeArrowheads="1"/>
            </p:cNvSpPr>
            <p:nvPr/>
          </p:nvSpPr>
          <p:spPr bwMode="auto">
            <a:xfrm>
              <a:off x="3707" y="18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9</a:t>
              </a:r>
              <a:endParaRPr lang="en-US"/>
            </a:p>
          </p:txBody>
        </p:sp>
        <p:sp>
          <p:nvSpPr>
            <p:cNvPr id="36900" name="Rectangle 35"/>
            <p:cNvSpPr>
              <a:spLocks noChangeArrowheads="1"/>
            </p:cNvSpPr>
            <p:nvPr/>
          </p:nvSpPr>
          <p:spPr bwMode="auto">
            <a:xfrm>
              <a:off x="3774" y="18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01" name="Rectangle 36"/>
            <p:cNvSpPr>
              <a:spLocks noChangeArrowheads="1"/>
            </p:cNvSpPr>
            <p:nvPr/>
          </p:nvSpPr>
          <p:spPr bwMode="auto">
            <a:xfrm>
              <a:off x="4306" y="18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02" name="Rectangle 37"/>
            <p:cNvSpPr>
              <a:spLocks noChangeArrowheads="1"/>
            </p:cNvSpPr>
            <p:nvPr/>
          </p:nvSpPr>
          <p:spPr bwMode="auto">
            <a:xfrm>
              <a:off x="1135" y="1838"/>
              <a:ext cx="1042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03" name="Line 38"/>
            <p:cNvSpPr>
              <a:spLocks noChangeShapeType="1"/>
            </p:cNvSpPr>
            <p:nvPr/>
          </p:nvSpPr>
          <p:spPr bwMode="auto">
            <a:xfrm>
              <a:off x="1135" y="1838"/>
              <a:ext cx="104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04" name="Rectangle 39"/>
            <p:cNvSpPr>
              <a:spLocks noChangeArrowheads="1"/>
            </p:cNvSpPr>
            <p:nvPr/>
          </p:nvSpPr>
          <p:spPr bwMode="auto">
            <a:xfrm>
              <a:off x="2177" y="1838"/>
              <a:ext cx="5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05" name="Line 40"/>
            <p:cNvSpPr>
              <a:spLocks noChangeShapeType="1"/>
            </p:cNvSpPr>
            <p:nvPr/>
          </p:nvSpPr>
          <p:spPr bwMode="auto">
            <a:xfrm>
              <a:off x="2177" y="1838"/>
              <a:ext cx="1" cy="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06" name="Rectangle 41"/>
            <p:cNvSpPr>
              <a:spLocks noChangeArrowheads="1"/>
            </p:cNvSpPr>
            <p:nvPr/>
          </p:nvSpPr>
          <p:spPr bwMode="auto">
            <a:xfrm>
              <a:off x="2182" y="1838"/>
              <a:ext cx="1036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07" name="Line 42"/>
            <p:cNvSpPr>
              <a:spLocks noChangeShapeType="1"/>
            </p:cNvSpPr>
            <p:nvPr/>
          </p:nvSpPr>
          <p:spPr bwMode="auto">
            <a:xfrm>
              <a:off x="2182" y="1838"/>
              <a:ext cx="103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08" name="Rectangle 43"/>
            <p:cNvSpPr>
              <a:spLocks noChangeArrowheads="1"/>
            </p:cNvSpPr>
            <p:nvPr/>
          </p:nvSpPr>
          <p:spPr bwMode="auto">
            <a:xfrm>
              <a:off x="3218" y="1838"/>
              <a:ext cx="5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09" name="Line 44"/>
            <p:cNvSpPr>
              <a:spLocks noChangeShapeType="1"/>
            </p:cNvSpPr>
            <p:nvPr/>
          </p:nvSpPr>
          <p:spPr bwMode="auto">
            <a:xfrm>
              <a:off x="3218" y="1838"/>
              <a:ext cx="1" cy="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10" name="Rectangle 45"/>
            <p:cNvSpPr>
              <a:spLocks noChangeArrowheads="1"/>
            </p:cNvSpPr>
            <p:nvPr/>
          </p:nvSpPr>
          <p:spPr bwMode="auto">
            <a:xfrm>
              <a:off x="3223" y="1838"/>
              <a:ext cx="1034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11" name="Line 46"/>
            <p:cNvSpPr>
              <a:spLocks noChangeShapeType="1"/>
            </p:cNvSpPr>
            <p:nvPr/>
          </p:nvSpPr>
          <p:spPr bwMode="auto">
            <a:xfrm>
              <a:off x="3223" y="1838"/>
              <a:ext cx="1034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12" name="Rectangle 47"/>
            <p:cNvSpPr>
              <a:spLocks noChangeArrowheads="1"/>
            </p:cNvSpPr>
            <p:nvPr/>
          </p:nvSpPr>
          <p:spPr bwMode="auto">
            <a:xfrm>
              <a:off x="2177" y="1847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13" name="Line 48"/>
            <p:cNvSpPr>
              <a:spLocks noChangeShapeType="1"/>
            </p:cNvSpPr>
            <p:nvPr/>
          </p:nvSpPr>
          <p:spPr bwMode="auto">
            <a:xfrm>
              <a:off x="2177" y="1847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14" name="Rectangle 49"/>
            <p:cNvSpPr>
              <a:spLocks noChangeArrowheads="1"/>
            </p:cNvSpPr>
            <p:nvPr/>
          </p:nvSpPr>
          <p:spPr bwMode="auto">
            <a:xfrm>
              <a:off x="3218" y="1847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15" name="Line 50"/>
            <p:cNvSpPr>
              <a:spLocks noChangeShapeType="1"/>
            </p:cNvSpPr>
            <p:nvPr/>
          </p:nvSpPr>
          <p:spPr bwMode="auto">
            <a:xfrm>
              <a:off x="3218" y="1847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16" name="Rectangle 51"/>
            <p:cNvSpPr>
              <a:spLocks noChangeArrowheads="1"/>
            </p:cNvSpPr>
            <p:nvPr/>
          </p:nvSpPr>
          <p:spPr bwMode="auto">
            <a:xfrm>
              <a:off x="1626" y="199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3</a:t>
              </a:r>
              <a:endParaRPr lang="en-US"/>
            </a:p>
          </p:txBody>
        </p:sp>
        <p:sp>
          <p:nvSpPr>
            <p:cNvPr id="36917" name="Rectangle 52"/>
            <p:cNvSpPr>
              <a:spLocks noChangeArrowheads="1"/>
            </p:cNvSpPr>
            <p:nvPr/>
          </p:nvSpPr>
          <p:spPr bwMode="auto">
            <a:xfrm>
              <a:off x="1693" y="199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18" name="Rectangle 53"/>
            <p:cNvSpPr>
              <a:spLocks noChangeArrowheads="1"/>
            </p:cNvSpPr>
            <p:nvPr/>
          </p:nvSpPr>
          <p:spPr bwMode="auto">
            <a:xfrm>
              <a:off x="2667" y="199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3</a:t>
              </a:r>
              <a:endParaRPr lang="en-US"/>
            </a:p>
          </p:txBody>
        </p:sp>
        <p:sp>
          <p:nvSpPr>
            <p:cNvPr id="36919" name="Rectangle 54"/>
            <p:cNvSpPr>
              <a:spLocks noChangeArrowheads="1"/>
            </p:cNvSpPr>
            <p:nvPr/>
          </p:nvSpPr>
          <p:spPr bwMode="auto">
            <a:xfrm>
              <a:off x="2733" y="199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20" name="Rectangle 55"/>
            <p:cNvSpPr>
              <a:spLocks noChangeArrowheads="1"/>
            </p:cNvSpPr>
            <p:nvPr/>
          </p:nvSpPr>
          <p:spPr bwMode="auto">
            <a:xfrm>
              <a:off x="3674" y="1997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10</a:t>
              </a:r>
              <a:endParaRPr lang="en-US"/>
            </a:p>
          </p:txBody>
        </p:sp>
        <p:sp>
          <p:nvSpPr>
            <p:cNvPr id="36921" name="Rectangle 56"/>
            <p:cNvSpPr>
              <a:spLocks noChangeArrowheads="1"/>
            </p:cNvSpPr>
            <p:nvPr/>
          </p:nvSpPr>
          <p:spPr bwMode="auto">
            <a:xfrm>
              <a:off x="3808" y="199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22" name="Rectangle 57"/>
            <p:cNvSpPr>
              <a:spLocks noChangeArrowheads="1"/>
            </p:cNvSpPr>
            <p:nvPr/>
          </p:nvSpPr>
          <p:spPr bwMode="auto">
            <a:xfrm>
              <a:off x="4306" y="199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23" name="Rectangle 58"/>
            <p:cNvSpPr>
              <a:spLocks noChangeArrowheads="1"/>
            </p:cNvSpPr>
            <p:nvPr/>
          </p:nvSpPr>
          <p:spPr bwMode="auto">
            <a:xfrm>
              <a:off x="2177" y="1997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24" name="Line 59"/>
            <p:cNvSpPr>
              <a:spLocks noChangeShapeType="1"/>
            </p:cNvSpPr>
            <p:nvPr/>
          </p:nvSpPr>
          <p:spPr bwMode="auto">
            <a:xfrm>
              <a:off x="2177" y="1997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25" name="Rectangle 60"/>
            <p:cNvSpPr>
              <a:spLocks noChangeArrowheads="1"/>
            </p:cNvSpPr>
            <p:nvPr/>
          </p:nvSpPr>
          <p:spPr bwMode="auto">
            <a:xfrm>
              <a:off x="3218" y="1997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26" name="Line 61"/>
            <p:cNvSpPr>
              <a:spLocks noChangeShapeType="1"/>
            </p:cNvSpPr>
            <p:nvPr/>
          </p:nvSpPr>
          <p:spPr bwMode="auto">
            <a:xfrm>
              <a:off x="3218" y="1997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27" name="Rectangle 62"/>
            <p:cNvSpPr>
              <a:spLocks noChangeArrowheads="1"/>
            </p:cNvSpPr>
            <p:nvPr/>
          </p:nvSpPr>
          <p:spPr bwMode="auto">
            <a:xfrm>
              <a:off x="1626" y="21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</a:t>
              </a:r>
              <a:endParaRPr lang="en-US"/>
            </a:p>
          </p:txBody>
        </p:sp>
        <p:sp>
          <p:nvSpPr>
            <p:cNvPr id="36928" name="Rectangle 63"/>
            <p:cNvSpPr>
              <a:spLocks noChangeArrowheads="1"/>
            </p:cNvSpPr>
            <p:nvPr/>
          </p:nvSpPr>
          <p:spPr bwMode="auto">
            <a:xfrm>
              <a:off x="1693" y="21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29" name="Rectangle 64"/>
            <p:cNvSpPr>
              <a:spLocks noChangeArrowheads="1"/>
            </p:cNvSpPr>
            <p:nvPr/>
          </p:nvSpPr>
          <p:spPr bwMode="auto">
            <a:xfrm>
              <a:off x="2667" y="21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7</a:t>
              </a:r>
              <a:endParaRPr lang="en-US"/>
            </a:p>
          </p:txBody>
        </p:sp>
        <p:sp>
          <p:nvSpPr>
            <p:cNvPr id="36930" name="Rectangle 65"/>
            <p:cNvSpPr>
              <a:spLocks noChangeArrowheads="1"/>
            </p:cNvSpPr>
            <p:nvPr/>
          </p:nvSpPr>
          <p:spPr bwMode="auto">
            <a:xfrm>
              <a:off x="2733" y="21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31" name="Rectangle 66"/>
            <p:cNvSpPr>
              <a:spLocks noChangeArrowheads="1"/>
            </p:cNvSpPr>
            <p:nvPr/>
          </p:nvSpPr>
          <p:spPr bwMode="auto">
            <a:xfrm>
              <a:off x="3707" y="21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7</a:t>
              </a:r>
              <a:endParaRPr lang="en-US"/>
            </a:p>
          </p:txBody>
        </p:sp>
        <p:sp>
          <p:nvSpPr>
            <p:cNvPr id="36932" name="Rectangle 67"/>
            <p:cNvSpPr>
              <a:spLocks noChangeArrowheads="1"/>
            </p:cNvSpPr>
            <p:nvPr/>
          </p:nvSpPr>
          <p:spPr bwMode="auto">
            <a:xfrm>
              <a:off x="3774" y="21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33" name="Rectangle 68"/>
            <p:cNvSpPr>
              <a:spLocks noChangeArrowheads="1"/>
            </p:cNvSpPr>
            <p:nvPr/>
          </p:nvSpPr>
          <p:spPr bwMode="auto">
            <a:xfrm>
              <a:off x="4306" y="21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34" name="Rectangle 69"/>
            <p:cNvSpPr>
              <a:spLocks noChangeArrowheads="1"/>
            </p:cNvSpPr>
            <p:nvPr/>
          </p:nvSpPr>
          <p:spPr bwMode="auto">
            <a:xfrm>
              <a:off x="2177" y="2147"/>
              <a:ext cx="5" cy="14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35" name="Line 70"/>
            <p:cNvSpPr>
              <a:spLocks noChangeShapeType="1"/>
            </p:cNvSpPr>
            <p:nvPr/>
          </p:nvSpPr>
          <p:spPr bwMode="auto">
            <a:xfrm>
              <a:off x="2177" y="2147"/>
              <a:ext cx="1" cy="14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36" name="Rectangle 71"/>
            <p:cNvSpPr>
              <a:spLocks noChangeArrowheads="1"/>
            </p:cNvSpPr>
            <p:nvPr/>
          </p:nvSpPr>
          <p:spPr bwMode="auto">
            <a:xfrm>
              <a:off x="3218" y="2147"/>
              <a:ext cx="5" cy="14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37" name="Line 72"/>
            <p:cNvSpPr>
              <a:spLocks noChangeShapeType="1"/>
            </p:cNvSpPr>
            <p:nvPr/>
          </p:nvSpPr>
          <p:spPr bwMode="auto">
            <a:xfrm>
              <a:off x="3218" y="2147"/>
              <a:ext cx="1" cy="14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38" name="Rectangle 73"/>
            <p:cNvSpPr>
              <a:spLocks noChangeArrowheads="1"/>
            </p:cNvSpPr>
            <p:nvPr/>
          </p:nvSpPr>
          <p:spPr bwMode="auto">
            <a:xfrm>
              <a:off x="1626" y="229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0</a:t>
              </a:r>
              <a:endParaRPr lang="en-US"/>
            </a:p>
          </p:txBody>
        </p:sp>
        <p:sp>
          <p:nvSpPr>
            <p:cNvPr id="36939" name="Rectangle 74"/>
            <p:cNvSpPr>
              <a:spLocks noChangeArrowheads="1"/>
            </p:cNvSpPr>
            <p:nvPr/>
          </p:nvSpPr>
          <p:spPr bwMode="auto">
            <a:xfrm>
              <a:off x="1693" y="229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40" name="Rectangle 75"/>
            <p:cNvSpPr>
              <a:spLocks noChangeArrowheads="1"/>
            </p:cNvSpPr>
            <p:nvPr/>
          </p:nvSpPr>
          <p:spPr bwMode="auto">
            <a:xfrm>
              <a:off x="2667" y="229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6</a:t>
              </a:r>
              <a:endParaRPr lang="en-US"/>
            </a:p>
          </p:txBody>
        </p:sp>
        <p:sp>
          <p:nvSpPr>
            <p:cNvPr id="36941" name="Rectangle 76"/>
            <p:cNvSpPr>
              <a:spLocks noChangeArrowheads="1"/>
            </p:cNvSpPr>
            <p:nvPr/>
          </p:nvSpPr>
          <p:spPr bwMode="auto">
            <a:xfrm>
              <a:off x="2733" y="229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42" name="Rectangle 77"/>
            <p:cNvSpPr>
              <a:spLocks noChangeArrowheads="1"/>
            </p:cNvSpPr>
            <p:nvPr/>
          </p:nvSpPr>
          <p:spPr bwMode="auto">
            <a:xfrm>
              <a:off x="3707" y="229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6</a:t>
              </a:r>
              <a:endParaRPr lang="en-US"/>
            </a:p>
          </p:txBody>
        </p:sp>
        <p:sp>
          <p:nvSpPr>
            <p:cNvPr id="36943" name="Rectangle 78"/>
            <p:cNvSpPr>
              <a:spLocks noChangeArrowheads="1"/>
            </p:cNvSpPr>
            <p:nvPr/>
          </p:nvSpPr>
          <p:spPr bwMode="auto">
            <a:xfrm>
              <a:off x="3774" y="229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44" name="Rectangle 79"/>
            <p:cNvSpPr>
              <a:spLocks noChangeArrowheads="1"/>
            </p:cNvSpPr>
            <p:nvPr/>
          </p:nvSpPr>
          <p:spPr bwMode="auto">
            <a:xfrm>
              <a:off x="4306" y="229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45" name="Rectangle 80"/>
            <p:cNvSpPr>
              <a:spLocks noChangeArrowheads="1"/>
            </p:cNvSpPr>
            <p:nvPr/>
          </p:nvSpPr>
          <p:spPr bwMode="auto">
            <a:xfrm>
              <a:off x="2177" y="2296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46" name="Line 81"/>
            <p:cNvSpPr>
              <a:spLocks noChangeShapeType="1"/>
            </p:cNvSpPr>
            <p:nvPr/>
          </p:nvSpPr>
          <p:spPr bwMode="auto">
            <a:xfrm>
              <a:off x="2177" y="2296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47" name="Rectangle 82"/>
            <p:cNvSpPr>
              <a:spLocks noChangeArrowheads="1"/>
            </p:cNvSpPr>
            <p:nvPr/>
          </p:nvSpPr>
          <p:spPr bwMode="auto">
            <a:xfrm>
              <a:off x="3218" y="2296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48" name="Line 83"/>
            <p:cNvSpPr>
              <a:spLocks noChangeShapeType="1"/>
            </p:cNvSpPr>
            <p:nvPr/>
          </p:nvSpPr>
          <p:spPr bwMode="auto">
            <a:xfrm>
              <a:off x="3218" y="2296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49" name="Rectangle 84"/>
            <p:cNvSpPr>
              <a:spLocks noChangeArrowheads="1"/>
            </p:cNvSpPr>
            <p:nvPr/>
          </p:nvSpPr>
          <p:spPr bwMode="auto">
            <a:xfrm>
              <a:off x="1626" y="244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2</a:t>
              </a:r>
              <a:endParaRPr lang="en-US"/>
            </a:p>
          </p:txBody>
        </p:sp>
        <p:sp>
          <p:nvSpPr>
            <p:cNvPr id="36950" name="Rectangle 85"/>
            <p:cNvSpPr>
              <a:spLocks noChangeArrowheads="1"/>
            </p:cNvSpPr>
            <p:nvPr/>
          </p:nvSpPr>
          <p:spPr bwMode="auto">
            <a:xfrm>
              <a:off x="1693" y="244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51" name="Rectangle 86"/>
            <p:cNvSpPr>
              <a:spLocks noChangeArrowheads="1"/>
            </p:cNvSpPr>
            <p:nvPr/>
          </p:nvSpPr>
          <p:spPr bwMode="auto">
            <a:xfrm>
              <a:off x="2667" y="244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</a:t>
              </a:r>
              <a:endParaRPr lang="en-US"/>
            </a:p>
          </p:txBody>
        </p:sp>
        <p:sp>
          <p:nvSpPr>
            <p:cNvPr id="36952" name="Rectangle 87"/>
            <p:cNvSpPr>
              <a:spLocks noChangeArrowheads="1"/>
            </p:cNvSpPr>
            <p:nvPr/>
          </p:nvSpPr>
          <p:spPr bwMode="auto">
            <a:xfrm>
              <a:off x="2733" y="244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53" name="Rectangle 88"/>
            <p:cNvSpPr>
              <a:spLocks noChangeArrowheads="1"/>
            </p:cNvSpPr>
            <p:nvPr/>
          </p:nvSpPr>
          <p:spPr bwMode="auto">
            <a:xfrm>
              <a:off x="3707" y="244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8</a:t>
              </a:r>
              <a:endParaRPr lang="en-US"/>
            </a:p>
          </p:txBody>
        </p:sp>
        <p:sp>
          <p:nvSpPr>
            <p:cNvPr id="36954" name="Rectangle 89"/>
            <p:cNvSpPr>
              <a:spLocks noChangeArrowheads="1"/>
            </p:cNvSpPr>
            <p:nvPr/>
          </p:nvSpPr>
          <p:spPr bwMode="auto">
            <a:xfrm>
              <a:off x="3774" y="244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55" name="Rectangle 90"/>
            <p:cNvSpPr>
              <a:spLocks noChangeArrowheads="1"/>
            </p:cNvSpPr>
            <p:nvPr/>
          </p:nvSpPr>
          <p:spPr bwMode="auto">
            <a:xfrm>
              <a:off x="4641" y="2446"/>
              <a:ext cx="287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Total</a:t>
              </a:r>
              <a:endParaRPr lang="en-US"/>
            </a:p>
          </p:txBody>
        </p:sp>
        <p:sp>
          <p:nvSpPr>
            <p:cNvPr id="36956" name="Rectangle 91"/>
            <p:cNvSpPr>
              <a:spLocks noChangeArrowheads="1"/>
            </p:cNvSpPr>
            <p:nvPr/>
          </p:nvSpPr>
          <p:spPr bwMode="auto">
            <a:xfrm>
              <a:off x="4923" y="244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57" name="Rectangle 92"/>
            <p:cNvSpPr>
              <a:spLocks noChangeArrowheads="1"/>
            </p:cNvSpPr>
            <p:nvPr/>
          </p:nvSpPr>
          <p:spPr bwMode="auto">
            <a:xfrm>
              <a:off x="2177" y="2446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58" name="Line 93"/>
            <p:cNvSpPr>
              <a:spLocks noChangeShapeType="1"/>
            </p:cNvSpPr>
            <p:nvPr/>
          </p:nvSpPr>
          <p:spPr bwMode="auto">
            <a:xfrm>
              <a:off x="2177" y="2446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59" name="Rectangle 94"/>
            <p:cNvSpPr>
              <a:spLocks noChangeArrowheads="1"/>
            </p:cNvSpPr>
            <p:nvPr/>
          </p:nvSpPr>
          <p:spPr bwMode="auto">
            <a:xfrm>
              <a:off x="3218" y="2446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60" name="Line 95"/>
            <p:cNvSpPr>
              <a:spLocks noChangeShapeType="1"/>
            </p:cNvSpPr>
            <p:nvPr/>
          </p:nvSpPr>
          <p:spPr bwMode="auto">
            <a:xfrm>
              <a:off x="3218" y="2446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grpSp>
          <p:nvGrpSpPr>
            <p:cNvPr id="36961" name="Group 96"/>
            <p:cNvGrpSpPr>
              <a:grpSpLocks/>
            </p:cNvGrpSpPr>
            <p:nvPr/>
          </p:nvGrpSpPr>
          <p:grpSpPr bwMode="auto">
            <a:xfrm>
              <a:off x="705" y="2566"/>
              <a:ext cx="364" cy="240"/>
              <a:chOff x="705" y="2566"/>
              <a:chExt cx="364" cy="240"/>
            </a:xfrm>
          </p:grpSpPr>
          <p:sp>
            <p:nvSpPr>
              <p:cNvPr id="37041" name="Rectangle 97"/>
              <p:cNvSpPr>
                <a:spLocks noChangeArrowheads="1"/>
              </p:cNvSpPr>
              <p:nvPr/>
            </p:nvSpPr>
            <p:spPr bwMode="auto">
              <a:xfrm>
                <a:off x="872" y="2611"/>
                <a:ext cx="98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 i="1">
                    <a:solidFill>
                      <a:srgbClr val="000000"/>
                    </a:solidFill>
                    <a:latin typeface="Times" pitchFamily="18" charset="0"/>
                  </a:rPr>
                  <a:t>X</a:t>
                </a:r>
                <a:endParaRPr lang="en-US"/>
              </a:p>
            </p:txBody>
          </p:sp>
          <p:sp>
            <p:nvSpPr>
              <p:cNvPr id="37042" name="Rectangle 98"/>
              <p:cNvSpPr>
                <a:spLocks noChangeArrowheads="1"/>
              </p:cNvSpPr>
              <p:nvPr/>
            </p:nvSpPr>
            <p:spPr bwMode="auto">
              <a:xfrm>
                <a:off x="994" y="2611"/>
                <a:ext cx="75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>
                    <a:solidFill>
                      <a:srgbClr val="000000"/>
                    </a:solidFill>
                    <a:latin typeface="Symbol" pitchFamily="18" charset="2"/>
                  </a:rPr>
                  <a:t>=</a:t>
                </a:r>
                <a:endParaRPr lang="en-US"/>
              </a:p>
            </p:txBody>
          </p:sp>
          <p:sp>
            <p:nvSpPr>
              <p:cNvPr id="37043" name="Rectangle 99"/>
              <p:cNvSpPr>
                <a:spLocks noChangeArrowheads="1"/>
              </p:cNvSpPr>
              <p:nvPr/>
            </p:nvSpPr>
            <p:spPr bwMode="auto">
              <a:xfrm>
                <a:off x="705" y="2566"/>
                <a:ext cx="143" cy="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500">
                    <a:solidFill>
                      <a:srgbClr val="000000"/>
                    </a:solidFill>
                    <a:latin typeface="Symbol" pitchFamily="18" charset="2"/>
                  </a:rPr>
                  <a:t>å</a:t>
                </a:r>
                <a:endParaRPr lang="en-US"/>
              </a:p>
            </p:txBody>
          </p:sp>
        </p:grpSp>
        <p:sp>
          <p:nvSpPr>
            <p:cNvPr id="36962" name="Rectangle 100"/>
            <p:cNvSpPr>
              <a:spLocks noChangeArrowheads="1"/>
            </p:cNvSpPr>
            <p:nvPr/>
          </p:nvSpPr>
          <p:spPr bwMode="auto">
            <a:xfrm>
              <a:off x="1095" y="268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63" name="Rectangle 101"/>
            <p:cNvSpPr>
              <a:spLocks noChangeArrowheads="1"/>
            </p:cNvSpPr>
            <p:nvPr/>
          </p:nvSpPr>
          <p:spPr bwMode="auto">
            <a:xfrm>
              <a:off x="1626" y="2605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8</a:t>
              </a:r>
              <a:endParaRPr lang="en-US"/>
            </a:p>
          </p:txBody>
        </p:sp>
        <p:sp>
          <p:nvSpPr>
            <p:cNvPr id="36964" name="Rectangle 102"/>
            <p:cNvSpPr>
              <a:spLocks noChangeArrowheads="1"/>
            </p:cNvSpPr>
            <p:nvPr/>
          </p:nvSpPr>
          <p:spPr bwMode="auto">
            <a:xfrm>
              <a:off x="1693" y="26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65" name="Rectangle 103"/>
            <p:cNvSpPr>
              <a:spLocks noChangeArrowheads="1"/>
            </p:cNvSpPr>
            <p:nvPr/>
          </p:nvSpPr>
          <p:spPr bwMode="auto">
            <a:xfrm>
              <a:off x="2633" y="2605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26</a:t>
              </a:r>
              <a:endParaRPr lang="en-US"/>
            </a:p>
          </p:txBody>
        </p:sp>
        <p:sp>
          <p:nvSpPr>
            <p:cNvPr id="36966" name="Rectangle 104"/>
            <p:cNvSpPr>
              <a:spLocks noChangeArrowheads="1"/>
            </p:cNvSpPr>
            <p:nvPr/>
          </p:nvSpPr>
          <p:spPr bwMode="auto">
            <a:xfrm>
              <a:off x="2767" y="26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67" name="Rectangle 105"/>
            <p:cNvSpPr>
              <a:spLocks noChangeArrowheads="1"/>
            </p:cNvSpPr>
            <p:nvPr/>
          </p:nvSpPr>
          <p:spPr bwMode="auto">
            <a:xfrm>
              <a:off x="3674" y="2605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40</a:t>
              </a:r>
              <a:endParaRPr lang="en-US"/>
            </a:p>
          </p:txBody>
        </p:sp>
        <p:sp>
          <p:nvSpPr>
            <p:cNvPr id="36968" name="Rectangle 106"/>
            <p:cNvSpPr>
              <a:spLocks noChangeArrowheads="1"/>
            </p:cNvSpPr>
            <p:nvPr/>
          </p:nvSpPr>
          <p:spPr bwMode="auto">
            <a:xfrm>
              <a:off x="3808" y="26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69" name="Rectangle 107"/>
            <p:cNvSpPr>
              <a:spLocks noChangeArrowheads="1"/>
            </p:cNvSpPr>
            <p:nvPr/>
          </p:nvSpPr>
          <p:spPr bwMode="auto">
            <a:xfrm>
              <a:off x="4715" y="2605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74</a:t>
              </a:r>
              <a:endParaRPr lang="en-US"/>
            </a:p>
          </p:txBody>
        </p:sp>
        <p:sp>
          <p:nvSpPr>
            <p:cNvPr id="36970" name="Rectangle 108"/>
            <p:cNvSpPr>
              <a:spLocks noChangeArrowheads="1"/>
            </p:cNvSpPr>
            <p:nvPr/>
          </p:nvSpPr>
          <p:spPr bwMode="auto">
            <a:xfrm>
              <a:off x="4848" y="26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71" name="Rectangle 109"/>
            <p:cNvSpPr>
              <a:spLocks noChangeArrowheads="1"/>
            </p:cNvSpPr>
            <p:nvPr/>
          </p:nvSpPr>
          <p:spPr bwMode="auto">
            <a:xfrm>
              <a:off x="1135" y="2596"/>
              <a:ext cx="1042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72" name="Line 110"/>
            <p:cNvSpPr>
              <a:spLocks noChangeShapeType="1"/>
            </p:cNvSpPr>
            <p:nvPr/>
          </p:nvSpPr>
          <p:spPr bwMode="auto">
            <a:xfrm>
              <a:off x="1135" y="2596"/>
              <a:ext cx="104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73" name="Rectangle 111"/>
            <p:cNvSpPr>
              <a:spLocks noChangeArrowheads="1"/>
            </p:cNvSpPr>
            <p:nvPr/>
          </p:nvSpPr>
          <p:spPr bwMode="auto">
            <a:xfrm>
              <a:off x="2177" y="2596"/>
              <a:ext cx="5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74" name="Line 112"/>
            <p:cNvSpPr>
              <a:spLocks noChangeShapeType="1"/>
            </p:cNvSpPr>
            <p:nvPr/>
          </p:nvSpPr>
          <p:spPr bwMode="auto">
            <a:xfrm>
              <a:off x="2177" y="2596"/>
              <a:ext cx="1" cy="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75" name="Rectangle 113"/>
            <p:cNvSpPr>
              <a:spLocks noChangeArrowheads="1"/>
            </p:cNvSpPr>
            <p:nvPr/>
          </p:nvSpPr>
          <p:spPr bwMode="auto">
            <a:xfrm>
              <a:off x="2182" y="2596"/>
              <a:ext cx="1036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76" name="Line 114"/>
            <p:cNvSpPr>
              <a:spLocks noChangeShapeType="1"/>
            </p:cNvSpPr>
            <p:nvPr/>
          </p:nvSpPr>
          <p:spPr bwMode="auto">
            <a:xfrm>
              <a:off x="2182" y="2596"/>
              <a:ext cx="103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77" name="Rectangle 115"/>
            <p:cNvSpPr>
              <a:spLocks noChangeArrowheads="1"/>
            </p:cNvSpPr>
            <p:nvPr/>
          </p:nvSpPr>
          <p:spPr bwMode="auto">
            <a:xfrm>
              <a:off x="3218" y="2596"/>
              <a:ext cx="5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78" name="Line 116"/>
            <p:cNvSpPr>
              <a:spLocks noChangeShapeType="1"/>
            </p:cNvSpPr>
            <p:nvPr/>
          </p:nvSpPr>
          <p:spPr bwMode="auto">
            <a:xfrm>
              <a:off x="3218" y="2596"/>
              <a:ext cx="1" cy="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79" name="Rectangle 117"/>
            <p:cNvSpPr>
              <a:spLocks noChangeArrowheads="1"/>
            </p:cNvSpPr>
            <p:nvPr/>
          </p:nvSpPr>
          <p:spPr bwMode="auto">
            <a:xfrm>
              <a:off x="3223" y="2596"/>
              <a:ext cx="1034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80" name="Line 118"/>
            <p:cNvSpPr>
              <a:spLocks noChangeShapeType="1"/>
            </p:cNvSpPr>
            <p:nvPr/>
          </p:nvSpPr>
          <p:spPr bwMode="auto">
            <a:xfrm>
              <a:off x="3223" y="2596"/>
              <a:ext cx="1034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81" name="Rectangle 119"/>
            <p:cNvSpPr>
              <a:spLocks noChangeArrowheads="1"/>
            </p:cNvSpPr>
            <p:nvPr/>
          </p:nvSpPr>
          <p:spPr bwMode="auto">
            <a:xfrm>
              <a:off x="4257" y="2596"/>
              <a:ext cx="8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82" name="Line 120"/>
            <p:cNvSpPr>
              <a:spLocks noChangeShapeType="1"/>
            </p:cNvSpPr>
            <p:nvPr/>
          </p:nvSpPr>
          <p:spPr bwMode="auto">
            <a:xfrm>
              <a:off x="4257" y="2596"/>
              <a:ext cx="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83" name="Line 121"/>
            <p:cNvSpPr>
              <a:spLocks noChangeShapeType="1"/>
            </p:cNvSpPr>
            <p:nvPr/>
          </p:nvSpPr>
          <p:spPr bwMode="auto">
            <a:xfrm>
              <a:off x="4257" y="2596"/>
              <a:ext cx="1" cy="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84" name="Rectangle 122"/>
            <p:cNvSpPr>
              <a:spLocks noChangeArrowheads="1"/>
            </p:cNvSpPr>
            <p:nvPr/>
          </p:nvSpPr>
          <p:spPr bwMode="auto">
            <a:xfrm>
              <a:off x="4265" y="2596"/>
              <a:ext cx="1033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85" name="Line 123"/>
            <p:cNvSpPr>
              <a:spLocks noChangeShapeType="1"/>
            </p:cNvSpPr>
            <p:nvPr/>
          </p:nvSpPr>
          <p:spPr bwMode="auto">
            <a:xfrm>
              <a:off x="4265" y="2596"/>
              <a:ext cx="103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86" name="Rectangle 124"/>
            <p:cNvSpPr>
              <a:spLocks noChangeArrowheads="1"/>
            </p:cNvSpPr>
            <p:nvPr/>
          </p:nvSpPr>
          <p:spPr bwMode="auto">
            <a:xfrm>
              <a:off x="2177" y="2605"/>
              <a:ext cx="5" cy="20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87" name="Line 125"/>
            <p:cNvSpPr>
              <a:spLocks noChangeShapeType="1"/>
            </p:cNvSpPr>
            <p:nvPr/>
          </p:nvSpPr>
          <p:spPr bwMode="auto">
            <a:xfrm>
              <a:off x="2177" y="2605"/>
              <a:ext cx="1" cy="2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88" name="Rectangle 126"/>
            <p:cNvSpPr>
              <a:spLocks noChangeArrowheads="1"/>
            </p:cNvSpPr>
            <p:nvPr/>
          </p:nvSpPr>
          <p:spPr bwMode="auto">
            <a:xfrm>
              <a:off x="3218" y="2605"/>
              <a:ext cx="5" cy="20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89" name="Line 127"/>
            <p:cNvSpPr>
              <a:spLocks noChangeShapeType="1"/>
            </p:cNvSpPr>
            <p:nvPr/>
          </p:nvSpPr>
          <p:spPr bwMode="auto">
            <a:xfrm>
              <a:off x="3218" y="2605"/>
              <a:ext cx="1" cy="2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grpSp>
          <p:nvGrpSpPr>
            <p:cNvPr id="36990" name="Group 128"/>
            <p:cNvGrpSpPr>
              <a:grpSpLocks/>
            </p:cNvGrpSpPr>
            <p:nvPr/>
          </p:nvGrpSpPr>
          <p:grpSpPr bwMode="auto">
            <a:xfrm>
              <a:off x="650" y="2766"/>
              <a:ext cx="420" cy="240"/>
              <a:chOff x="650" y="2766"/>
              <a:chExt cx="420" cy="240"/>
            </a:xfrm>
          </p:grpSpPr>
          <p:sp>
            <p:nvSpPr>
              <p:cNvPr id="37037" name="Rectangle 129"/>
              <p:cNvSpPr>
                <a:spLocks noChangeArrowheads="1"/>
              </p:cNvSpPr>
              <p:nvPr/>
            </p:nvSpPr>
            <p:spPr bwMode="auto">
              <a:xfrm>
                <a:off x="817" y="2811"/>
                <a:ext cx="98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 i="1">
                    <a:solidFill>
                      <a:srgbClr val="000000"/>
                    </a:solidFill>
                    <a:latin typeface="Times" pitchFamily="18" charset="0"/>
                  </a:rPr>
                  <a:t>X</a:t>
                </a:r>
                <a:endParaRPr lang="en-US"/>
              </a:p>
            </p:txBody>
          </p:sp>
          <p:sp>
            <p:nvSpPr>
              <p:cNvPr id="37038" name="Rectangle 130"/>
              <p:cNvSpPr>
                <a:spLocks noChangeArrowheads="1"/>
              </p:cNvSpPr>
              <p:nvPr/>
            </p:nvSpPr>
            <p:spPr bwMode="auto">
              <a:xfrm>
                <a:off x="917" y="2810"/>
                <a:ext cx="40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000">
                    <a:solidFill>
                      <a:srgbClr val="000000"/>
                    </a:solidFill>
                    <a:latin typeface="Times" pitchFamily="18" charset="0"/>
                  </a:rPr>
                  <a:t>2</a:t>
                </a:r>
                <a:endParaRPr lang="en-US"/>
              </a:p>
            </p:txBody>
          </p:sp>
          <p:sp>
            <p:nvSpPr>
              <p:cNvPr id="37039" name="Rectangle 131"/>
              <p:cNvSpPr>
                <a:spLocks noChangeArrowheads="1"/>
              </p:cNvSpPr>
              <p:nvPr/>
            </p:nvSpPr>
            <p:spPr bwMode="auto">
              <a:xfrm>
                <a:off x="650" y="2766"/>
                <a:ext cx="143" cy="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500">
                    <a:solidFill>
                      <a:srgbClr val="000000"/>
                    </a:solidFill>
                    <a:latin typeface="Symbol" pitchFamily="18" charset="2"/>
                  </a:rPr>
                  <a:t>å</a:t>
                </a:r>
                <a:endParaRPr lang="en-US"/>
              </a:p>
            </p:txBody>
          </p:sp>
          <p:sp>
            <p:nvSpPr>
              <p:cNvPr id="37040" name="Rectangle 132"/>
              <p:cNvSpPr>
                <a:spLocks noChangeArrowheads="1"/>
              </p:cNvSpPr>
              <p:nvPr/>
            </p:nvSpPr>
            <p:spPr bwMode="auto">
              <a:xfrm>
                <a:off x="995" y="2811"/>
                <a:ext cx="75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>
                    <a:solidFill>
                      <a:srgbClr val="000000"/>
                    </a:solidFill>
                    <a:latin typeface="Symbol" pitchFamily="18" charset="2"/>
                  </a:rPr>
                  <a:t>=</a:t>
                </a:r>
                <a:endParaRPr lang="en-US"/>
              </a:p>
            </p:txBody>
          </p:sp>
        </p:grpSp>
        <p:sp>
          <p:nvSpPr>
            <p:cNvPr id="36991" name="Rectangle 133"/>
            <p:cNvSpPr>
              <a:spLocks noChangeArrowheads="1"/>
            </p:cNvSpPr>
            <p:nvPr/>
          </p:nvSpPr>
          <p:spPr bwMode="auto">
            <a:xfrm>
              <a:off x="1095" y="288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92" name="Rectangle 134"/>
            <p:cNvSpPr>
              <a:spLocks noChangeArrowheads="1"/>
            </p:cNvSpPr>
            <p:nvPr/>
          </p:nvSpPr>
          <p:spPr bwMode="auto">
            <a:xfrm>
              <a:off x="1592" y="2805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18</a:t>
              </a:r>
              <a:endParaRPr lang="en-US"/>
            </a:p>
          </p:txBody>
        </p:sp>
        <p:sp>
          <p:nvSpPr>
            <p:cNvPr id="36993" name="Rectangle 135"/>
            <p:cNvSpPr>
              <a:spLocks noChangeArrowheads="1"/>
            </p:cNvSpPr>
            <p:nvPr/>
          </p:nvSpPr>
          <p:spPr bwMode="auto">
            <a:xfrm>
              <a:off x="1726" y="28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94" name="Rectangle 136"/>
            <p:cNvSpPr>
              <a:spLocks noChangeArrowheads="1"/>
            </p:cNvSpPr>
            <p:nvPr/>
          </p:nvSpPr>
          <p:spPr bwMode="auto">
            <a:xfrm>
              <a:off x="2600" y="2805"/>
              <a:ext cx="20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144</a:t>
              </a:r>
              <a:endParaRPr lang="en-US"/>
            </a:p>
          </p:txBody>
        </p:sp>
        <p:sp>
          <p:nvSpPr>
            <p:cNvPr id="36995" name="Rectangle 137"/>
            <p:cNvSpPr>
              <a:spLocks noChangeArrowheads="1"/>
            </p:cNvSpPr>
            <p:nvPr/>
          </p:nvSpPr>
          <p:spPr bwMode="auto">
            <a:xfrm>
              <a:off x="2800" y="28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96" name="Rectangle 138"/>
            <p:cNvSpPr>
              <a:spLocks noChangeArrowheads="1"/>
            </p:cNvSpPr>
            <p:nvPr/>
          </p:nvSpPr>
          <p:spPr bwMode="auto">
            <a:xfrm>
              <a:off x="3641" y="2805"/>
              <a:ext cx="20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330</a:t>
              </a:r>
              <a:endParaRPr lang="en-US"/>
            </a:p>
          </p:txBody>
        </p:sp>
        <p:sp>
          <p:nvSpPr>
            <p:cNvPr id="36997" name="Rectangle 139"/>
            <p:cNvSpPr>
              <a:spLocks noChangeArrowheads="1"/>
            </p:cNvSpPr>
            <p:nvPr/>
          </p:nvSpPr>
          <p:spPr bwMode="auto">
            <a:xfrm>
              <a:off x="3841" y="28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6998" name="Rectangle 140"/>
            <p:cNvSpPr>
              <a:spLocks noChangeArrowheads="1"/>
            </p:cNvSpPr>
            <p:nvPr/>
          </p:nvSpPr>
          <p:spPr bwMode="auto">
            <a:xfrm>
              <a:off x="4682" y="2805"/>
              <a:ext cx="20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492</a:t>
              </a:r>
              <a:endParaRPr lang="en-US"/>
            </a:p>
          </p:txBody>
        </p:sp>
        <p:sp>
          <p:nvSpPr>
            <p:cNvPr id="36999" name="Rectangle 141"/>
            <p:cNvSpPr>
              <a:spLocks noChangeArrowheads="1"/>
            </p:cNvSpPr>
            <p:nvPr/>
          </p:nvSpPr>
          <p:spPr bwMode="auto">
            <a:xfrm>
              <a:off x="4882" y="28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000" name="Rectangle 142"/>
            <p:cNvSpPr>
              <a:spLocks noChangeArrowheads="1"/>
            </p:cNvSpPr>
            <p:nvPr/>
          </p:nvSpPr>
          <p:spPr bwMode="auto">
            <a:xfrm>
              <a:off x="2177" y="2805"/>
              <a:ext cx="5" cy="19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001" name="Line 143"/>
            <p:cNvSpPr>
              <a:spLocks noChangeShapeType="1"/>
            </p:cNvSpPr>
            <p:nvPr/>
          </p:nvSpPr>
          <p:spPr bwMode="auto">
            <a:xfrm>
              <a:off x="2177" y="2805"/>
              <a:ext cx="1" cy="1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002" name="Rectangle 144"/>
            <p:cNvSpPr>
              <a:spLocks noChangeArrowheads="1"/>
            </p:cNvSpPr>
            <p:nvPr/>
          </p:nvSpPr>
          <p:spPr bwMode="auto">
            <a:xfrm>
              <a:off x="3218" y="2805"/>
              <a:ext cx="5" cy="19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003" name="Line 145"/>
            <p:cNvSpPr>
              <a:spLocks noChangeShapeType="1"/>
            </p:cNvSpPr>
            <p:nvPr/>
          </p:nvSpPr>
          <p:spPr bwMode="auto">
            <a:xfrm>
              <a:off x="3218" y="2805"/>
              <a:ext cx="1" cy="1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grpSp>
          <p:nvGrpSpPr>
            <p:cNvPr id="37004" name="Group 146"/>
            <p:cNvGrpSpPr>
              <a:grpSpLocks/>
            </p:cNvGrpSpPr>
            <p:nvPr/>
          </p:nvGrpSpPr>
          <p:grpSpPr bwMode="auto">
            <a:xfrm>
              <a:off x="874" y="2984"/>
              <a:ext cx="195" cy="178"/>
              <a:chOff x="874" y="2984"/>
              <a:chExt cx="195" cy="178"/>
            </a:xfrm>
          </p:grpSpPr>
          <p:sp>
            <p:nvSpPr>
              <p:cNvPr id="37035" name="Rectangle 147"/>
              <p:cNvSpPr>
                <a:spLocks noChangeArrowheads="1"/>
              </p:cNvSpPr>
              <p:nvPr/>
            </p:nvSpPr>
            <p:spPr bwMode="auto">
              <a:xfrm>
                <a:off x="874" y="2984"/>
                <a:ext cx="128" cy="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 i="1" dirty="0" err="1">
                    <a:solidFill>
                      <a:srgbClr val="000000"/>
                    </a:solidFill>
                    <a:latin typeface="Times" pitchFamily="18" charset="0"/>
                  </a:rPr>
                  <a:t>n</a:t>
                </a:r>
                <a:r>
                  <a:rPr lang="en-US" sz="1700" i="1" baseline="-25000" dirty="0" err="1" smtClean="0">
                    <a:solidFill>
                      <a:srgbClr val="000000"/>
                    </a:solidFill>
                    <a:latin typeface="Times" pitchFamily="18" charset="0"/>
                  </a:rPr>
                  <a:t>j</a:t>
                </a:r>
                <a:r>
                  <a:rPr lang="en-US" sz="1700" i="1" dirty="0" smtClean="0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 dirty="0"/>
              </a:p>
            </p:txBody>
          </p:sp>
          <p:sp>
            <p:nvSpPr>
              <p:cNvPr id="37036" name="Rectangle 148"/>
              <p:cNvSpPr>
                <a:spLocks noChangeArrowheads="1"/>
              </p:cNvSpPr>
              <p:nvPr/>
            </p:nvSpPr>
            <p:spPr bwMode="auto">
              <a:xfrm>
                <a:off x="994" y="2999"/>
                <a:ext cx="75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>
                    <a:solidFill>
                      <a:srgbClr val="000000"/>
                    </a:solidFill>
                    <a:latin typeface="Symbol" pitchFamily="18" charset="2"/>
                  </a:rPr>
                  <a:t>=</a:t>
                </a:r>
                <a:endParaRPr lang="en-US"/>
              </a:p>
            </p:txBody>
          </p:sp>
        </p:grpSp>
        <p:sp>
          <p:nvSpPr>
            <p:cNvPr id="37005" name="Rectangle 149"/>
            <p:cNvSpPr>
              <a:spLocks noChangeArrowheads="1"/>
            </p:cNvSpPr>
            <p:nvPr/>
          </p:nvSpPr>
          <p:spPr bwMode="auto">
            <a:xfrm>
              <a:off x="1095" y="303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006" name="Rectangle 150"/>
            <p:cNvSpPr>
              <a:spLocks noChangeArrowheads="1"/>
            </p:cNvSpPr>
            <p:nvPr/>
          </p:nvSpPr>
          <p:spPr bwMode="auto">
            <a:xfrm>
              <a:off x="1626" y="3004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</a:t>
              </a:r>
              <a:endParaRPr lang="en-US"/>
            </a:p>
          </p:txBody>
        </p:sp>
        <p:sp>
          <p:nvSpPr>
            <p:cNvPr id="37007" name="Rectangle 151"/>
            <p:cNvSpPr>
              <a:spLocks noChangeArrowheads="1"/>
            </p:cNvSpPr>
            <p:nvPr/>
          </p:nvSpPr>
          <p:spPr bwMode="auto">
            <a:xfrm>
              <a:off x="1693" y="300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008" name="Rectangle 152"/>
            <p:cNvSpPr>
              <a:spLocks noChangeArrowheads="1"/>
            </p:cNvSpPr>
            <p:nvPr/>
          </p:nvSpPr>
          <p:spPr bwMode="auto">
            <a:xfrm>
              <a:off x="2667" y="3004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</a:t>
              </a:r>
              <a:endParaRPr lang="en-US"/>
            </a:p>
          </p:txBody>
        </p:sp>
        <p:sp>
          <p:nvSpPr>
            <p:cNvPr id="37009" name="Rectangle 153"/>
            <p:cNvSpPr>
              <a:spLocks noChangeArrowheads="1"/>
            </p:cNvSpPr>
            <p:nvPr/>
          </p:nvSpPr>
          <p:spPr bwMode="auto">
            <a:xfrm>
              <a:off x="2733" y="300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010" name="Rectangle 154"/>
            <p:cNvSpPr>
              <a:spLocks noChangeArrowheads="1"/>
            </p:cNvSpPr>
            <p:nvPr/>
          </p:nvSpPr>
          <p:spPr bwMode="auto">
            <a:xfrm>
              <a:off x="3707" y="3004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</a:t>
              </a:r>
              <a:endParaRPr lang="en-US"/>
            </a:p>
          </p:txBody>
        </p:sp>
        <p:sp>
          <p:nvSpPr>
            <p:cNvPr id="37011" name="Rectangle 155"/>
            <p:cNvSpPr>
              <a:spLocks noChangeArrowheads="1"/>
            </p:cNvSpPr>
            <p:nvPr/>
          </p:nvSpPr>
          <p:spPr bwMode="auto">
            <a:xfrm>
              <a:off x="3774" y="300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012" name="Rectangle 156"/>
            <p:cNvSpPr>
              <a:spLocks noChangeArrowheads="1"/>
            </p:cNvSpPr>
            <p:nvPr/>
          </p:nvSpPr>
          <p:spPr bwMode="auto">
            <a:xfrm>
              <a:off x="4715" y="3004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15</a:t>
              </a:r>
              <a:endParaRPr lang="en-US"/>
            </a:p>
          </p:txBody>
        </p:sp>
        <p:sp>
          <p:nvSpPr>
            <p:cNvPr id="37013" name="Rectangle 157"/>
            <p:cNvSpPr>
              <a:spLocks noChangeArrowheads="1"/>
            </p:cNvSpPr>
            <p:nvPr/>
          </p:nvSpPr>
          <p:spPr bwMode="auto">
            <a:xfrm>
              <a:off x="4848" y="300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014" name="Rectangle 158"/>
            <p:cNvSpPr>
              <a:spLocks noChangeArrowheads="1"/>
            </p:cNvSpPr>
            <p:nvPr/>
          </p:nvSpPr>
          <p:spPr bwMode="auto">
            <a:xfrm>
              <a:off x="2177" y="3004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015" name="Line 159"/>
            <p:cNvSpPr>
              <a:spLocks noChangeShapeType="1"/>
            </p:cNvSpPr>
            <p:nvPr/>
          </p:nvSpPr>
          <p:spPr bwMode="auto">
            <a:xfrm>
              <a:off x="2177" y="3004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016" name="Rectangle 160"/>
            <p:cNvSpPr>
              <a:spLocks noChangeArrowheads="1"/>
            </p:cNvSpPr>
            <p:nvPr/>
          </p:nvSpPr>
          <p:spPr bwMode="auto">
            <a:xfrm>
              <a:off x="3218" y="3004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017" name="Line 161"/>
            <p:cNvSpPr>
              <a:spLocks noChangeShapeType="1"/>
            </p:cNvSpPr>
            <p:nvPr/>
          </p:nvSpPr>
          <p:spPr bwMode="auto">
            <a:xfrm>
              <a:off x="3218" y="3004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grpSp>
          <p:nvGrpSpPr>
            <p:cNvPr id="37018" name="Group 162"/>
            <p:cNvGrpSpPr>
              <a:grpSpLocks/>
            </p:cNvGrpSpPr>
            <p:nvPr/>
          </p:nvGrpSpPr>
          <p:grpSpPr bwMode="auto">
            <a:xfrm>
              <a:off x="874" y="3161"/>
              <a:ext cx="208" cy="163"/>
              <a:chOff x="874" y="3161"/>
              <a:chExt cx="208" cy="163"/>
            </a:xfrm>
          </p:grpSpPr>
          <p:sp>
            <p:nvSpPr>
              <p:cNvPr id="37032" name="Line 163"/>
              <p:cNvSpPr>
                <a:spLocks noChangeShapeType="1"/>
              </p:cNvSpPr>
              <p:nvPr/>
            </p:nvSpPr>
            <p:spPr bwMode="auto">
              <a:xfrm>
                <a:off x="885" y="3184"/>
                <a:ext cx="67" cy="1"/>
              </a:xfrm>
              <a:prstGeom prst="line">
                <a:avLst/>
              </a:prstGeom>
              <a:noFill/>
              <a:ln w="17463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7033" name="Rectangle 164"/>
              <p:cNvSpPr>
                <a:spLocks noChangeArrowheads="1"/>
              </p:cNvSpPr>
              <p:nvPr/>
            </p:nvSpPr>
            <p:spPr bwMode="auto">
              <a:xfrm>
                <a:off x="874" y="3161"/>
                <a:ext cx="132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 i="1">
                    <a:solidFill>
                      <a:srgbClr val="000000"/>
                    </a:solidFill>
                    <a:latin typeface="Times" pitchFamily="18" charset="0"/>
                  </a:rPr>
                  <a:t>X </a:t>
                </a:r>
                <a:endParaRPr lang="en-US"/>
              </a:p>
            </p:txBody>
          </p:sp>
          <p:sp>
            <p:nvSpPr>
              <p:cNvPr id="37034" name="Rectangle 165"/>
              <p:cNvSpPr>
                <a:spLocks noChangeArrowheads="1"/>
              </p:cNvSpPr>
              <p:nvPr/>
            </p:nvSpPr>
            <p:spPr bwMode="auto">
              <a:xfrm>
                <a:off x="1007" y="3161"/>
                <a:ext cx="75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>
                    <a:solidFill>
                      <a:srgbClr val="000000"/>
                    </a:solidFill>
                    <a:latin typeface="Symbol" pitchFamily="18" charset="2"/>
                  </a:rPr>
                  <a:t>=</a:t>
                </a:r>
                <a:endParaRPr lang="en-US"/>
              </a:p>
            </p:txBody>
          </p:sp>
        </p:grpSp>
        <p:sp>
          <p:nvSpPr>
            <p:cNvPr id="37019" name="Rectangle 166"/>
            <p:cNvSpPr>
              <a:spLocks noChangeArrowheads="1"/>
            </p:cNvSpPr>
            <p:nvPr/>
          </p:nvSpPr>
          <p:spPr bwMode="auto">
            <a:xfrm>
              <a:off x="1095" y="318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020" name="Rectangle 167"/>
            <p:cNvSpPr>
              <a:spLocks noChangeArrowheads="1"/>
            </p:cNvSpPr>
            <p:nvPr/>
          </p:nvSpPr>
          <p:spPr bwMode="auto">
            <a:xfrm>
              <a:off x="1576" y="3154"/>
              <a:ext cx="170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1.6</a:t>
              </a:r>
              <a:endParaRPr lang="en-US"/>
            </a:p>
          </p:txBody>
        </p:sp>
        <p:sp>
          <p:nvSpPr>
            <p:cNvPr id="37021" name="Rectangle 168"/>
            <p:cNvSpPr>
              <a:spLocks noChangeArrowheads="1"/>
            </p:cNvSpPr>
            <p:nvPr/>
          </p:nvSpPr>
          <p:spPr bwMode="auto">
            <a:xfrm>
              <a:off x="1743" y="315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022" name="Rectangle 169"/>
            <p:cNvSpPr>
              <a:spLocks noChangeArrowheads="1"/>
            </p:cNvSpPr>
            <p:nvPr/>
          </p:nvSpPr>
          <p:spPr bwMode="auto">
            <a:xfrm>
              <a:off x="2617" y="3154"/>
              <a:ext cx="170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5.2</a:t>
              </a:r>
              <a:endParaRPr lang="en-US"/>
            </a:p>
          </p:txBody>
        </p:sp>
        <p:sp>
          <p:nvSpPr>
            <p:cNvPr id="37023" name="Rectangle 170"/>
            <p:cNvSpPr>
              <a:spLocks noChangeArrowheads="1"/>
            </p:cNvSpPr>
            <p:nvPr/>
          </p:nvSpPr>
          <p:spPr bwMode="auto">
            <a:xfrm>
              <a:off x="2783" y="315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024" name="Rectangle 171"/>
            <p:cNvSpPr>
              <a:spLocks noChangeArrowheads="1"/>
            </p:cNvSpPr>
            <p:nvPr/>
          </p:nvSpPr>
          <p:spPr bwMode="auto">
            <a:xfrm>
              <a:off x="3707" y="3154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8</a:t>
              </a:r>
              <a:endParaRPr lang="en-US"/>
            </a:p>
          </p:txBody>
        </p:sp>
        <p:sp>
          <p:nvSpPr>
            <p:cNvPr id="37025" name="Rectangle 172"/>
            <p:cNvSpPr>
              <a:spLocks noChangeArrowheads="1"/>
            </p:cNvSpPr>
            <p:nvPr/>
          </p:nvSpPr>
          <p:spPr bwMode="auto">
            <a:xfrm>
              <a:off x="3774" y="315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026" name="Rectangle 173"/>
            <p:cNvSpPr>
              <a:spLocks noChangeArrowheads="1"/>
            </p:cNvSpPr>
            <p:nvPr/>
          </p:nvSpPr>
          <p:spPr bwMode="auto">
            <a:xfrm>
              <a:off x="4698" y="3154"/>
              <a:ext cx="170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4.9</a:t>
              </a:r>
              <a:endParaRPr lang="en-US"/>
            </a:p>
          </p:txBody>
        </p:sp>
        <p:sp>
          <p:nvSpPr>
            <p:cNvPr id="37027" name="Rectangle 174"/>
            <p:cNvSpPr>
              <a:spLocks noChangeArrowheads="1"/>
            </p:cNvSpPr>
            <p:nvPr/>
          </p:nvSpPr>
          <p:spPr bwMode="auto">
            <a:xfrm>
              <a:off x="4865" y="315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028" name="Rectangle 175"/>
            <p:cNvSpPr>
              <a:spLocks noChangeArrowheads="1"/>
            </p:cNvSpPr>
            <p:nvPr/>
          </p:nvSpPr>
          <p:spPr bwMode="auto">
            <a:xfrm>
              <a:off x="2177" y="3154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029" name="Line 176"/>
            <p:cNvSpPr>
              <a:spLocks noChangeShapeType="1"/>
            </p:cNvSpPr>
            <p:nvPr/>
          </p:nvSpPr>
          <p:spPr bwMode="auto">
            <a:xfrm>
              <a:off x="2177" y="3154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030" name="Rectangle 177"/>
            <p:cNvSpPr>
              <a:spLocks noChangeArrowheads="1"/>
            </p:cNvSpPr>
            <p:nvPr/>
          </p:nvSpPr>
          <p:spPr bwMode="auto">
            <a:xfrm>
              <a:off x="3218" y="3154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031" name="Line 178"/>
            <p:cNvSpPr>
              <a:spLocks noChangeShapeType="1"/>
            </p:cNvSpPr>
            <p:nvPr/>
          </p:nvSpPr>
          <p:spPr bwMode="auto">
            <a:xfrm>
              <a:off x="3218" y="3154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36872" name="AutoShape 180"/>
          <p:cNvSpPr>
            <a:spLocks noChangeArrowheads="1"/>
          </p:cNvSpPr>
          <p:nvPr/>
        </p:nvSpPr>
        <p:spPr bwMode="auto">
          <a:xfrm>
            <a:off x="2362200" y="4800600"/>
            <a:ext cx="4876800" cy="1828800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graphicFrame>
        <p:nvGraphicFramePr>
          <p:cNvPr id="36873" name="Object 18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3271877"/>
              </p:ext>
            </p:extLst>
          </p:nvPr>
        </p:nvGraphicFramePr>
        <p:xfrm>
          <a:off x="2667000" y="4876800"/>
          <a:ext cx="4191000" cy="171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84" name="Equation" r:id="rId3" imgW="3035160" imgH="1244520" progId="Equation.DSMT4">
                  <p:embed/>
                </p:oleObj>
              </mc:Choice>
              <mc:Fallback>
                <p:oleObj name="Equation" r:id="rId3" imgW="3035160" imgH="1244520" progId="Equation.DSMT4">
                  <p:embed/>
                  <p:pic>
                    <p:nvPicPr>
                      <p:cNvPr id="0" name="Object 18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4876800"/>
                        <a:ext cx="4191000" cy="1717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74" name="Rectangle 10"/>
          <p:cNvSpPr>
            <a:spLocks noChangeArrowheads="1"/>
          </p:cNvSpPr>
          <p:nvPr/>
        </p:nvSpPr>
        <p:spPr bwMode="auto">
          <a:xfrm>
            <a:off x="2273300" y="2057400"/>
            <a:ext cx="63976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CA" sz="1700">
                <a:solidFill>
                  <a:srgbClr val="000000"/>
                </a:solidFill>
                <a:latin typeface="Times" pitchFamily="18" charset="0"/>
              </a:rPr>
              <a:t>0 Tasse</a:t>
            </a:r>
            <a:endParaRPr lang="en-US"/>
          </a:p>
        </p:txBody>
      </p:sp>
      <p:sp>
        <p:nvSpPr>
          <p:cNvPr id="36875" name="Rectangle 15"/>
          <p:cNvSpPr>
            <a:spLocks noChangeArrowheads="1"/>
          </p:cNvSpPr>
          <p:nvPr/>
        </p:nvSpPr>
        <p:spPr bwMode="auto">
          <a:xfrm>
            <a:off x="3848100" y="2057400"/>
            <a:ext cx="839788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solidFill>
                  <a:srgbClr val="000000"/>
                </a:solidFill>
                <a:latin typeface="Times" pitchFamily="18" charset="0"/>
              </a:rPr>
              <a:t>Une tasse</a:t>
            </a:r>
            <a:endParaRPr lang="en-US"/>
          </a:p>
        </p:txBody>
      </p:sp>
      <p:sp>
        <p:nvSpPr>
          <p:cNvPr id="36876" name="Rectangle 20"/>
          <p:cNvSpPr>
            <a:spLocks noChangeArrowheads="1"/>
          </p:cNvSpPr>
          <p:nvPr/>
        </p:nvSpPr>
        <p:spPr bwMode="auto">
          <a:xfrm>
            <a:off x="5494338" y="2057400"/>
            <a:ext cx="1033462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Deux tasses</a:t>
            </a:r>
          </a:p>
        </p:txBody>
      </p:sp>
      <p:sp>
        <p:nvSpPr>
          <p:cNvPr id="180" name="Rectangle 96"/>
          <p:cNvSpPr>
            <a:spLocks noChangeArrowheads="1"/>
          </p:cNvSpPr>
          <p:nvPr/>
        </p:nvSpPr>
        <p:spPr bwMode="auto">
          <a:xfrm>
            <a:off x="914400" y="3530367"/>
            <a:ext cx="363882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 i="1" dirty="0" err="1" smtClean="0">
                <a:solidFill>
                  <a:srgbClr val="000000"/>
                </a:solidFill>
                <a:latin typeface="Times" pitchFamily="18" charset="0"/>
              </a:rPr>
              <a:t>T</a:t>
            </a:r>
            <a:r>
              <a:rPr lang="en-US" sz="1700" i="1" baseline="-25000" dirty="0" err="1" smtClean="0">
                <a:solidFill>
                  <a:srgbClr val="000000"/>
                </a:solidFill>
                <a:latin typeface="Times" pitchFamily="18" charset="0"/>
              </a:rPr>
              <a:t>j</a:t>
            </a:r>
            <a:r>
              <a:rPr lang="en-US" sz="1700" i="1" dirty="0" smtClean="0">
                <a:solidFill>
                  <a:srgbClr val="000000"/>
                </a:solidFill>
                <a:latin typeface="Times" pitchFamily="18" charset="0"/>
              </a:rPr>
              <a:t> =</a:t>
            </a:r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2">
                <a:gamma/>
                <a:shade val="46275"/>
                <a:invGamma/>
              </a:schemeClr>
            </a:gs>
            <a:gs pos="50000">
              <a:schemeClr val="tx2"/>
            </a:gs>
            <a:gs pos="100000">
              <a:schemeClr val="tx2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Calcul des sommes des carrés</a:t>
            </a: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3195638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2290763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3714750" y="33337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7894" name="AutoShape 6"/>
          <p:cNvSpPr>
            <a:spLocks noChangeAspect="1" noChangeArrowheads="1" noTextEdit="1"/>
          </p:cNvSpPr>
          <p:nvPr/>
        </p:nvSpPr>
        <p:spPr bwMode="auto">
          <a:xfrm>
            <a:off x="228600" y="381000"/>
            <a:ext cx="8274050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grpSp>
        <p:nvGrpSpPr>
          <p:cNvPr id="37895" name="Group 7"/>
          <p:cNvGrpSpPr>
            <a:grpSpLocks/>
          </p:cNvGrpSpPr>
          <p:nvPr/>
        </p:nvGrpSpPr>
        <p:grpSpPr bwMode="auto">
          <a:xfrm>
            <a:off x="1219200" y="1600200"/>
            <a:ext cx="7429500" cy="3109913"/>
            <a:chOff x="618" y="1388"/>
            <a:chExt cx="4680" cy="1959"/>
          </a:xfrm>
        </p:grpSpPr>
        <p:sp>
          <p:nvSpPr>
            <p:cNvPr id="37901" name="Rectangle 8"/>
            <p:cNvSpPr>
              <a:spLocks noChangeArrowheads="1"/>
            </p:cNvSpPr>
            <p:nvPr/>
          </p:nvSpPr>
          <p:spPr bwMode="auto">
            <a:xfrm>
              <a:off x="618" y="138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02" name="Rectangle 9"/>
            <p:cNvSpPr>
              <a:spLocks noChangeArrowheads="1"/>
            </p:cNvSpPr>
            <p:nvPr/>
          </p:nvSpPr>
          <p:spPr bwMode="auto">
            <a:xfrm>
              <a:off x="1368" y="1388"/>
              <a:ext cx="68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 b="1">
                  <a:solidFill>
                    <a:srgbClr val="000000"/>
                  </a:solidFill>
                  <a:latin typeface="Times" pitchFamily="18" charset="0"/>
                </a:rPr>
                <a:t>GROUPE 1</a:t>
              </a:r>
              <a:endParaRPr lang="en-US"/>
            </a:p>
          </p:txBody>
        </p:sp>
        <p:sp>
          <p:nvSpPr>
            <p:cNvPr id="37903" name="Rectangle 10"/>
            <p:cNvSpPr>
              <a:spLocks noChangeArrowheads="1"/>
            </p:cNvSpPr>
            <p:nvPr/>
          </p:nvSpPr>
          <p:spPr bwMode="auto">
            <a:xfrm>
              <a:off x="1950" y="1390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04" name="Rectangle 11"/>
            <p:cNvSpPr>
              <a:spLocks noChangeArrowheads="1"/>
            </p:cNvSpPr>
            <p:nvPr/>
          </p:nvSpPr>
          <p:spPr bwMode="auto">
            <a:xfrm>
              <a:off x="1659" y="153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05" name="Rectangle 13"/>
            <p:cNvSpPr>
              <a:spLocks noChangeArrowheads="1"/>
            </p:cNvSpPr>
            <p:nvPr/>
          </p:nvSpPr>
          <p:spPr bwMode="auto">
            <a:xfrm>
              <a:off x="1887" y="168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06" name="Rectangle 14"/>
            <p:cNvSpPr>
              <a:spLocks noChangeArrowheads="1"/>
            </p:cNvSpPr>
            <p:nvPr/>
          </p:nvSpPr>
          <p:spPr bwMode="auto">
            <a:xfrm>
              <a:off x="2409" y="1388"/>
              <a:ext cx="68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 b="1">
                  <a:solidFill>
                    <a:srgbClr val="000000"/>
                  </a:solidFill>
                  <a:latin typeface="Times" pitchFamily="18" charset="0"/>
                </a:rPr>
                <a:t>GROUPE 2</a:t>
              </a:r>
              <a:endParaRPr lang="en-US"/>
            </a:p>
          </p:txBody>
        </p:sp>
        <p:sp>
          <p:nvSpPr>
            <p:cNvPr id="37907" name="Rectangle 15"/>
            <p:cNvSpPr>
              <a:spLocks noChangeArrowheads="1"/>
            </p:cNvSpPr>
            <p:nvPr/>
          </p:nvSpPr>
          <p:spPr bwMode="auto">
            <a:xfrm>
              <a:off x="2991" y="1390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08" name="Rectangle 16"/>
            <p:cNvSpPr>
              <a:spLocks noChangeArrowheads="1"/>
            </p:cNvSpPr>
            <p:nvPr/>
          </p:nvSpPr>
          <p:spPr bwMode="auto">
            <a:xfrm>
              <a:off x="2700" y="153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09" name="Rectangle 18"/>
            <p:cNvSpPr>
              <a:spLocks noChangeArrowheads="1"/>
            </p:cNvSpPr>
            <p:nvPr/>
          </p:nvSpPr>
          <p:spPr bwMode="auto">
            <a:xfrm>
              <a:off x="2976" y="168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10" name="Rectangle 19"/>
            <p:cNvSpPr>
              <a:spLocks noChangeArrowheads="1"/>
            </p:cNvSpPr>
            <p:nvPr/>
          </p:nvSpPr>
          <p:spPr bwMode="auto">
            <a:xfrm>
              <a:off x="3450" y="1388"/>
              <a:ext cx="68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 b="1">
                  <a:solidFill>
                    <a:srgbClr val="000000"/>
                  </a:solidFill>
                  <a:latin typeface="Times" pitchFamily="18" charset="0"/>
                </a:rPr>
                <a:t>GROUPE 3</a:t>
              </a:r>
              <a:endParaRPr lang="en-US"/>
            </a:p>
          </p:txBody>
        </p:sp>
        <p:sp>
          <p:nvSpPr>
            <p:cNvPr id="37911" name="Rectangle 20"/>
            <p:cNvSpPr>
              <a:spLocks noChangeArrowheads="1"/>
            </p:cNvSpPr>
            <p:nvPr/>
          </p:nvSpPr>
          <p:spPr bwMode="auto">
            <a:xfrm>
              <a:off x="4032" y="1390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12" name="Rectangle 21"/>
            <p:cNvSpPr>
              <a:spLocks noChangeArrowheads="1"/>
            </p:cNvSpPr>
            <p:nvPr/>
          </p:nvSpPr>
          <p:spPr bwMode="auto">
            <a:xfrm>
              <a:off x="3741" y="153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13" name="Rectangle 23"/>
            <p:cNvSpPr>
              <a:spLocks noChangeArrowheads="1"/>
            </p:cNvSpPr>
            <p:nvPr/>
          </p:nvSpPr>
          <p:spPr bwMode="auto">
            <a:xfrm>
              <a:off x="4021" y="168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14" name="Rectangle 24"/>
            <p:cNvSpPr>
              <a:spLocks noChangeArrowheads="1"/>
            </p:cNvSpPr>
            <p:nvPr/>
          </p:nvSpPr>
          <p:spPr bwMode="auto">
            <a:xfrm>
              <a:off x="4306" y="138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15" name="Rectangle 25"/>
            <p:cNvSpPr>
              <a:spLocks noChangeArrowheads="1"/>
            </p:cNvSpPr>
            <p:nvPr/>
          </p:nvSpPr>
          <p:spPr bwMode="auto">
            <a:xfrm>
              <a:off x="2177" y="1388"/>
              <a:ext cx="5" cy="4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16" name="Line 26"/>
            <p:cNvSpPr>
              <a:spLocks noChangeShapeType="1"/>
            </p:cNvSpPr>
            <p:nvPr/>
          </p:nvSpPr>
          <p:spPr bwMode="auto">
            <a:xfrm>
              <a:off x="2177" y="1388"/>
              <a:ext cx="1" cy="4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17" name="Rectangle 27"/>
            <p:cNvSpPr>
              <a:spLocks noChangeArrowheads="1"/>
            </p:cNvSpPr>
            <p:nvPr/>
          </p:nvSpPr>
          <p:spPr bwMode="auto">
            <a:xfrm>
              <a:off x="3218" y="1388"/>
              <a:ext cx="5" cy="4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18" name="Line 28"/>
            <p:cNvSpPr>
              <a:spLocks noChangeShapeType="1"/>
            </p:cNvSpPr>
            <p:nvPr/>
          </p:nvSpPr>
          <p:spPr bwMode="auto">
            <a:xfrm>
              <a:off x="3218" y="1388"/>
              <a:ext cx="1" cy="4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19" name="Rectangle 29"/>
            <p:cNvSpPr>
              <a:spLocks noChangeArrowheads="1"/>
            </p:cNvSpPr>
            <p:nvPr/>
          </p:nvSpPr>
          <p:spPr bwMode="auto">
            <a:xfrm>
              <a:off x="1626" y="18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2</a:t>
              </a:r>
              <a:endParaRPr lang="en-US"/>
            </a:p>
          </p:txBody>
        </p:sp>
        <p:sp>
          <p:nvSpPr>
            <p:cNvPr id="37920" name="Rectangle 30"/>
            <p:cNvSpPr>
              <a:spLocks noChangeArrowheads="1"/>
            </p:cNvSpPr>
            <p:nvPr/>
          </p:nvSpPr>
          <p:spPr bwMode="auto">
            <a:xfrm>
              <a:off x="1693" y="18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21" name="Rectangle 31"/>
            <p:cNvSpPr>
              <a:spLocks noChangeArrowheads="1"/>
            </p:cNvSpPr>
            <p:nvPr/>
          </p:nvSpPr>
          <p:spPr bwMode="auto">
            <a:xfrm>
              <a:off x="2667" y="18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</a:t>
              </a:r>
              <a:endParaRPr lang="en-US"/>
            </a:p>
          </p:txBody>
        </p:sp>
        <p:sp>
          <p:nvSpPr>
            <p:cNvPr id="37922" name="Rectangle 32"/>
            <p:cNvSpPr>
              <a:spLocks noChangeArrowheads="1"/>
            </p:cNvSpPr>
            <p:nvPr/>
          </p:nvSpPr>
          <p:spPr bwMode="auto">
            <a:xfrm>
              <a:off x="2733" y="18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23" name="Rectangle 33"/>
            <p:cNvSpPr>
              <a:spLocks noChangeArrowheads="1"/>
            </p:cNvSpPr>
            <p:nvPr/>
          </p:nvSpPr>
          <p:spPr bwMode="auto">
            <a:xfrm>
              <a:off x="3707" y="18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9</a:t>
              </a:r>
              <a:endParaRPr lang="en-US"/>
            </a:p>
          </p:txBody>
        </p:sp>
        <p:sp>
          <p:nvSpPr>
            <p:cNvPr id="37924" name="Rectangle 34"/>
            <p:cNvSpPr>
              <a:spLocks noChangeArrowheads="1"/>
            </p:cNvSpPr>
            <p:nvPr/>
          </p:nvSpPr>
          <p:spPr bwMode="auto">
            <a:xfrm>
              <a:off x="3774" y="18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25" name="Rectangle 35"/>
            <p:cNvSpPr>
              <a:spLocks noChangeArrowheads="1"/>
            </p:cNvSpPr>
            <p:nvPr/>
          </p:nvSpPr>
          <p:spPr bwMode="auto">
            <a:xfrm>
              <a:off x="4306" y="18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26" name="Rectangle 36"/>
            <p:cNvSpPr>
              <a:spLocks noChangeArrowheads="1"/>
            </p:cNvSpPr>
            <p:nvPr/>
          </p:nvSpPr>
          <p:spPr bwMode="auto">
            <a:xfrm>
              <a:off x="1135" y="1838"/>
              <a:ext cx="1042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27" name="Line 37"/>
            <p:cNvSpPr>
              <a:spLocks noChangeShapeType="1"/>
            </p:cNvSpPr>
            <p:nvPr/>
          </p:nvSpPr>
          <p:spPr bwMode="auto">
            <a:xfrm>
              <a:off x="1135" y="1838"/>
              <a:ext cx="104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28" name="Rectangle 38"/>
            <p:cNvSpPr>
              <a:spLocks noChangeArrowheads="1"/>
            </p:cNvSpPr>
            <p:nvPr/>
          </p:nvSpPr>
          <p:spPr bwMode="auto">
            <a:xfrm>
              <a:off x="2177" y="1838"/>
              <a:ext cx="5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29" name="Line 39"/>
            <p:cNvSpPr>
              <a:spLocks noChangeShapeType="1"/>
            </p:cNvSpPr>
            <p:nvPr/>
          </p:nvSpPr>
          <p:spPr bwMode="auto">
            <a:xfrm>
              <a:off x="2177" y="1838"/>
              <a:ext cx="1" cy="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30" name="Rectangle 40"/>
            <p:cNvSpPr>
              <a:spLocks noChangeArrowheads="1"/>
            </p:cNvSpPr>
            <p:nvPr/>
          </p:nvSpPr>
          <p:spPr bwMode="auto">
            <a:xfrm>
              <a:off x="2182" y="1838"/>
              <a:ext cx="1036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31" name="Line 41"/>
            <p:cNvSpPr>
              <a:spLocks noChangeShapeType="1"/>
            </p:cNvSpPr>
            <p:nvPr/>
          </p:nvSpPr>
          <p:spPr bwMode="auto">
            <a:xfrm>
              <a:off x="2182" y="1838"/>
              <a:ext cx="103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32" name="Rectangle 42"/>
            <p:cNvSpPr>
              <a:spLocks noChangeArrowheads="1"/>
            </p:cNvSpPr>
            <p:nvPr/>
          </p:nvSpPr>
          <p:spPr bwMode="auto">
            <a:xfrm>
              <a:off x="3218" y="1838"/>
              <a:ext cx="5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33" name="Line 43"/>
            <p:cNvSpPr>
              <a:spLocks noChangeShapeType="1"/>
            </p:cNvSpPr>
            <p:nvPr/>
          </p:nvSpPr>
          <p:spPr bwMode="auto">
            <a:xfrm>
              <a:off x="3218" y="1838"/>
              <a:ext cx="1" cy="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34" name="Rectangle 44"/>
            <p:cNvSpPr>
              <a:spLocks noChangeArrowheads="1"/>
            </p:cNvSpPr>
            <p:nvPr/>
          </p:nvSpPr>
          <p:spPr bwMode="auto">
            <a:xfrm>
              <a:off x="3223" y="1838"/>
              <a:ext cx="1034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35" name="Line 45"/>
            <p:cNvSpPr>
              <a:spLocks noChangeShapeType="1"/>
            </p:cNvSpPr>
            <p:nvPr/>
          </p:nvSpPr>
          <p:spPr bwMode="auto">
            <a:xfrm>
              <a:off x="3223" y="1838"/>
              <a:ext cx="1034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36" name="Rectangle 46"/>
            <p:cNvSpPr>
              <a:spLocks noChangeArrowheads="1"/>
            </p:cNvSpPr>
            <p:nvPr/>
          </p:nvSpPr>
          <p:spPr bwMode="auto">
            <a:xfrm>
              <a:off x="2177" y="1847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37" name="Line 47"/>
            <p:cNvSpPr>
              <a:spLocks noChangeShapeType="1"/>
            </p:cNvSpPr>
            <p:nvPr/>
          </p:nvSpPr>
          <p:spPr bwMode="auto">
            <a:xfrm>
              <a:off x="2177" y="1847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38" name="Rectangle 48"/>
            <p:cNvSpPr>
              <a:spLocks noChangeArrowheads="1"/>
            </p:cNvSpPr>
            <p:nvPr/>
          </p:nvSpPr>
          <p:spPr bwMode="auto">
            <a:xfrm>
              <a:off x="3218" y="1847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39" name="Line 49"/>
            <p:cNvSpPr>
              <a:spLocks noChangeShapeType="1"/>
            </p:cNvSpPr>
            <p:nvPr/>
          </p:nvSpPr>
          <p:spPr bwMode="auto">
            <a:xfrm>
              <a:off x="3218" y="1847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40" name="Rectangle 50"/>
            <p:cNvSpPr>
              <a:spLocks noChangeArrowheads="1"/>
            </p:cNvSpPr>
            <p:nvPr/>
          </p:nvSpPr>
          <p:spPr bwMode="auto">
            <a:xfrm>
              <a:off x="1626" y="199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3</a:t>
              </a:r>
              <a:endParaRPr lang="en-US"/>
            </a:p>
          </p:txBody>
        </p:sp>
        <p:sp>
          <p:nvSpPr>
            <p:cNvPr id="37941" name="Rectangle 51"/>
            <p:cNvSpPr>
              <a:spLocks noChangeArrowheads="1"/>
            </p:cNvSpPr>
            <p:nvPr/>
          </p:nvSpPr>
          <p:spPr bwMode="auto">
            <a:xfrm>
              <a:off x="1693" y="199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42" name="Rectangle 52"/>
            <p:cNvSpPr>
              <a:spLocks noChangeArrowheads="1"/>
            </p:cNvSpPr>
            <p:nvPr/>
          </p:nvSpPr>
          <p:spPr bwMode="auto">
            <a:xfrm>
              <a:off x="2667" y="199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3</a:t>
              </a:r>
              <a:endParaRPr lang="en-US"/>
            </a:p>
          </p:txBody>
        </p:sp>
        <p:sp>
          <p:nvSpPr>
            <p:cNvPr id="37943" name="Rectangle 53"/>
            <p:cNvSpPr>
              <a:spLocks noChangeArrowheads="1"/>
            </p:cNvSpPr>
            <p:nvPr/>
          </p:nvSpPr>
          <p:spPr bwMode="auto">
            <a:xfrm>
              <a:off x="2733" y="199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44" name="Rectangle 54"/>
            <p:cNvSpPr>
              <a:spLocks noChangeArrowheads="1"/>
            </p:cNvSpPr>
            <p:nvPr/>
          </p:nvSpPr>
          <p:spPr bwMode="auto">
            <a:xfrm>
              <a:off x="3674" y="1997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10</a:t>
              </a:r>
              <a:endParaRPr lang="en-US"/>
            </a:p>
          </p:txBody>
        </p:sp>
        <p:sp>
          <p:nvSpPr>
            <p:cNvPr id="37945" name="Rectangle 55"/>
            <p:cNvSpPr>
              <a:spLocks noChangeArrowheads="1"/>
            </p:cNvSpPr>
            <p:nvPr/>
          </p:nvSpPr>
          <p:spPr bwMode="auto">
            <a:xfrm>
              <a:off x="3808" y="199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46" name="Rectangle 56"/>
            <p:cNvSpPr>
              <a:spLocks noChangeArrowheads="1"/>
            </p:cNvSpPr>
            <p:nvPr/>
          </p:nvSpPr>
          <p:spPr bwMode="auto">
            <a:xfrm>
              <a:off x="4306" y="199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47" name="Rectangle 57"/>
            <p:cNvSpPr>
              <a:spLocks noChangeArrowheads="1"/>
            </p:cNvSpPr>
            <p:nvPr/>
          </p:nvSpPr>
          <p:spPr bwMode="auto">
            <a:xfrm>
              <a:off x="2177" y="1997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48" name="Line 58"/>
            <p:cNvSpPr>
              <a:spLocks noChangeShapeType="1"/>
            </p:cNvSpPr>
            <p:nvPr/>
          </p:nvSpPr>
          <p:spPr bwMode="auto">
            <a:xfrm>
              <a:off x="2177" y="1997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49" name="Rectangle 59"/>
            <p:cNvSpPr>
              <a:spLocks noChangeArrowheads="1"/>
            </p:cNvSpPr>
            <p:nvPr/>
          </p:nvSpPr>
          <p:spPr bwMode="auto">
            <a:xfrm>
              <a:off x="3218" y="1997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50" name="Line 60"/>
            <p:cNvSpPr>
              <a:spLocks noChangeShapeType="1"/>
            </p:cNvSpPr>
            <p:nvPr/>
          </p:nvSpPr>
          <p:spPr bwMode="auto">
            <a:xfrm>
              <a:off x="3218" y="1997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51" name="Rectangle 61"/>
            <p:cNvSpPr>
              <a:spLocks noChangeArrowheads="1"/>
            </p:cNvSpPr>
            <p:nvPr/>
          </p:nvSpPr>
          <p:spPr bwMode="auto">
            <a:xfrm>
              <a:off x="1626" y="21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</a:t>
              </a:r>
              <a:endParaRPr lang="en-US"/>
            </a:p>
          </p:txBody>
        </p:sp>
        <p:sp>
          <p:nvSpPr>
            <p:cNvPr id="37952" name="Rectangle 62"/>
            <p:cNvSpPr>
              <a:spLocks noChangeArrowheads="1"/>
            </p:cNvSpPr>
            <p:nvPr/>
          </p:nvSpPr>
          <p:spPr bwMode="auto">
            <a:xfrm>
              <a:off x="1693" y="21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53" name="Rectangle 63"/>
            <p:cNvSpPr>
              <a:spLocks noChangeArrowheads="1"/>
            </p:cNvSpPr>
            <p:nvPr/>
          </p:nvSpPr>
          <p:spPr bwMode="auto">
            <a:xfrm>
              <a:off x="2667" y="21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7</a:t>
              </a:r>
              <a:endParaRPr lang="en-US"/>
            </a:p>
          </p:txBody>
        </p:sp>
        <p:sp>
          <p:nvSpPr>
            <p:cNvPr id="37954" name="Rectangle 64"/>
            <p:cNvSpPr>
              <a:spLocks noChangeArrowheads="1"/>
            </p:cNvSpPr>
            <p:nvPr/>
          </p:nvSpPr>
          <p:spPr bwMode="auto">
            <a:xfrm>
              <a:off x="2733" y="21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55" name="Rectangle 65"/>
            <p:cNvSpPr>
              <a:spLocks noChangeArrowheads="1"/>
            </p:cNvSpPr>
            <p:nvPr/>
          </p:nvSpPr>
          <p:spPr bwMode="auto">
            <a:xfrm>
              <a:off x="3707" y="2147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7</a:t>
              </a:r>
              <a:endParaRPr lang="en-US"/>
            </a:p>
          </p:txBody>
        </p:sp>
        <p:sp>
          <p:nvSpPr>
            <p:cNvPr id="37956" name="Rectangle 66"/>
            <p:cNvSpPr>
              <a:spLocks noChangeArrowheads="1"/>
            </p:cNvSpPr>
            <p:nvPr/>
          </p:nvSpPr>
          <p:spPr bwMode="auto">
            <a:xfrm>
              <a:off x="3774" y="21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57" name="Rectangle 67"/>
            <p:cNvSpPr>
              <a:spLocks noChangeArrowheads="1"/>
            </p:cNvSpPr>
            <p:nvPr/>
          </p:nvSpPr>
          <p:spPr bwMode="auto">
            <a:xfrm>
              <a:off x="4306" y="2147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58" name="Rectangle 68"/>
            <p:cNvSpPr>
              <a:spLocks noChangeArrowheads="1"/>
            </p:cNvSpPr>
            <p:nvPr/>
          </p:nvSpPr>
          <p:spPr bwMode="auto">
            <a:xfrm>
              <a:off x="2177" y="2147"/>
              <a:ext cx="5" cy="14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59" name="Line 69"/>
            <p:cNvSpPr>
              <a:spLocks noChangeShapeType="1"/>
            </p:cNvSpPr>
            <p:nvPr/>
          </p:nvSpPr>
          <p:spPr bwMode="auto">
            <a:xfrm>
              <a:off x="2177" y="2147"/>
              <a:ext cx="1" cy="14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60" name="Rectangle 70"/>
            <p:cNvSpPr>
              <a:spLocks noChangeArrowheads="1"/>
            </p:cNvSpPr>
            <p:nvPr/>
          </p:nvSpPr>
          <p:spPr bwMode="auto">
            <a:xfrm>
              <a:off x="3218" y="2147"/>
              <a:ext cx="5" cy="14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61" name="Line 71"/>
            <p:cNvSpPr>
              <a:spLocks noChangeShapeType="1"/>
            </p:cNvSpPr>
            <p:nvPr/>
          </p:nvSpPr>
          <p:spPr bwMode="auto">
            <a:xfrm>
              <a:off x="3218" y="2147"/>
              <a:ext cx="1" cy="14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62" name="Rectangle 72"/>
            <p:cNvSpPr>
              <a:spLocks noChangeArrowheads="1"/>
            </p:cNvSpPr>
            <p:nvPr/>
          </p:nvSpPr>
          <p:spPr bwMode="auto">
            <a:xfrm>
              <a:off x="1626" y="229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0</a:t>
              </a:r>
              <a:endParaRPr lang="en-US"/>
            </a:p>
          </p:txBody>
        </p:sp>
        <p:sp>
          <p:nvSpPr>
            <p:cNvPr id="37963" name="Rectangle 73"/>
            <p:cNvSpPr>
              <a:spLocks noChangeArrowheads="1"/>
            </p:cNvSpPr>
            <p:nvPr/>
          </p:nvSpPr>
          <p:spPr bwMode="auto">
            <a:xfrm>
              <a:off x="1693" y="229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64" name="Rectangle 74"/>
            <p:cNvSpPr>
              <a:spLocks noChangeArrowheads="1"/>
            </p:cNvSpPr>
            <p:nvPr/>
          </p:nvSpPr>
          <p:spPr bwMode="auto">
            <a:xfrm>
              <a:off x="2667" y="229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6</a:t>
              </a:r>
              <a:endParaRPr lang="en-US"/>
            </a:p>
          </p:txBody>
        </p:sp>
        <p:sp>
          <p:nvSpPr>
            <p:cNvPr id="37965" name="Rectangle 75"/>
            <p:cNvSpPr>
              <a:spLocks noChangeArrowheads="1"/>
            </p:cNvSpPr>
            <p:nvPr/>
          </p:nvSpPr>
          <p:spPr bwMode="auto">
            <a:xfrm>
              <a:off x="2733" y="229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66" name="Rectangle 76"/>
            <p:cNvSpPr>
              <a:spLocks noChangeArrowheads="1"/>
            </p:cNvSpPr>
            <p:nvPr/>
          </p:nvSpPr>
          <p:spPr bwMode="auto">
            <a:xfrm>
              <a:off x="3707" y="229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6</a:t>
              </a:r>
              <a:endParaRPr lang="en-US"/>
            </a:p>
          </p:txBody>
        </p:sp>
        <p:sp>
          <p:nvSpPr>
            <p:cNvPr id="37967" name="Rectangle 77"/>
            <p:cNvSpPr>
              <a:spLocks noChangeArrowheads="1"/>
            </p:cNvSpPr>
            <p:nvPr/>
          </p:nvSpPr>
          <p:spPr bwMode="auto">
            <a:xfrm>
              <a:off x="3774" y="229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68" name="Rectangle 78"/>
            <p:cNvSpPr>
              <a:spLocks noChangeArrowheads="1"/>
            </p:cNvSpPr>
            <p:nvPr/>
          </p:nvSpPr>
          <p:spPr bwMode="auto">
            <a:xfrm>
              <a:off x="4306" y="229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69" name="Rectangle 79"/>
            <p:cNvSpPr>
              <a:spLocks noChangeArrowheads="1"/>
            </p:cNvSpPr>
            <p:nvPr/>
          </p:nvSpPr>
          <p:spPr bwMode="auto">
            <a:xfrm>
              <a:off x="2177" y="2296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70" name="Line 80"/>
            <p:cNvSpPr>
              <a:spLocks noChangeShapeType="1"/>
            </p:cNvSpPr>
            <p:nvPr/>
          </p:nvSpPr>
          <p:spPr bwMode="auto">
            <a:xfrm>
              <a:off x="2177" y="2296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71" name="Rectangle 81"/>
            <p:cNvSpPr>
              <a:spLocks noChangeArrowheads="1"/>
            </p:cNvSpPr>
            <p:nvPr/>
          </p:nvSpPr>
          <p:spPr bwMode="auto">
            <a:xfrm>
              <a:off x="3218" y="2296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72" name="Line 82"/>
            <p:cNvSpPr>
              <a:spLocks noChangeShapeType="1"/>
            </p:cNvSpPr>
            <p:nvPr/>
          </p:nvSpPr>
          <p:spPr bwMode="auto">
            <a:xfrm>
              <a:off x="3218" y="2296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73" name="Rectangle 83"/>
            <p:cNvSpPr>
              <a:spLocks noChangeArrowheads="1"/>
            </p:cNvSpPr>
            <p:nvPr/>
          </p:nvSpPr>
          <p:spPr bwMode="auto">
            <a:xfrm>
              <a:off x="1626" y="244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2</a:t>
              </a:r>
              <a:endParaRPr lang="en-US"/>
            </a:p>
          </p:txBody>
        </p:sp>
        <p:sp>
          <p:nvSpPr>
            <p:cNvPr id="37974" name="Rectangle 84"/>
            <p:cNvSpPr>
              <a:spLocks noChangeArrowheads="1"/>
            </p:cNvSpPr>
            <p:nvPr/>
          </p:nvSpPr>
          <p:spPr bwMode="auto">
            <a:xfrm>
              <a:off x="1693" y="244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75" name="Rectangle 85"/>
            <p:cNvSpPr>
              <a:spLocks noChangeArrowheads="1"/>
            </p:cNvSpPr>
            <p:nvPr/>
          </p:nvSpPr>
          <p:spPr bwMode="auto">
            <a:xfrm>
              <a:off x="2667" y="244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</a:t>
              </a:r>
              <a:endParaRPr lang="en-US"/>
            </a:p>
          </p:txBody>
        </p:sp>
        <p:sp>
          <p:nvSpPr>
            <p:cNvPr id="37976" name="Rectangle 86"/>
            <p:cNvSpPr>
              <a:spLocks noChangeArrowheads="1"/>
            </p:cNvSpPr>
            <p:nvPr/>
          </p:nvSpPr>
          <p:spPr bwMode="auto">
            <a:xfrm>
              <a:off x="2733" y="244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77" name="Rectangle 87"/>
            <p:cNvSpPr>
              <a:spLocks noChangeArrowheads="1"/>
            </p:cNvSpPr>
            <p:nvPr/>
          </p:nvSpPr>
          <p:spPr bwMode="auto">
            <a:xfrm>
              <a:off x="3707" y="2446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8</a:t>
              </a:r>
              <a:endParaRPr lang="en-US"/>
            </a:p>
          </p:txBody>
        </p:sp>
        <p:sp>
          <p:nvSpPr>
            <p:cNvPr id="37978" name="Rectangle 88"/>
            <p:cNvSpPr>
              <a:spLocks noChangeArrowheads="1"/>
            </p:cNvSpPr>
            <p:nvPr/>
          </p:nvSpPr>
          <p:spPr bwMode="auto">
            <a:xfrm>
              <a:off x="3774" y="244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79" name="Rectangle 89"/>
            <p:cNvSpPr>
              <a:spLocks noChangeArrowheads="1"/>
            </p:cNvSpPr>
            <p:nvPr/>
          </p:nvSpPr>
          <p:spPr bwMode="auto">
            <a:xfrm>
              <a:off x="4641" y="2446"/>
              <a:ext cx="287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Total</a:t>
              </a:r>
              <a:endParaRPr lang="en-US"/>
            </a:p>
          </p:txBody>
        </p:sp>
        <p:sp>
          <p:nvSpPr>
            <p:cNvPr id="37980" name="Rectangle 90"/>
            <p:cNvSpPr>
              <a:spLocks noChangeArrowheads="1"/>
            </p:cNvSpPr>
            <p:nvPr/>
          </p:nvSpPr>
          <p:spPr bwMode="auto">
            <a:xfrm>
              <a:off x="4923" y="2446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81" name="Rectangle 91"/>
            <p:cNvSpPr>
              <a:spLocks noChangeArrowheads="1"/>
            </p:cNvSpPr>
            <p:nvPr/>
          </p:nvSpPr>
          <p:spPr bwMode="auto">
            <a:xfrm>
              <a:off x="2177" y="2446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82" name="Line 92"/>
            <p:cNvSpPr>
              <a:spLocks noChangeShapeType="1"/>
            </p:cNvSpPr>
            <p:nvPr/>
          </p:nvSpPr>
          <p:spPr bwMode="auto">
            <a:xfrm>
              <a:off x="2177" y="2446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83" name="Rectangle 93"/>
            <p:cNvSpPr>
              <a:spLocks noChangeArrowheads="1"/>
            </p:cNvSpPr>
            <p:nvPr/>
          </p:nvSpPr>
          <p:spPr bwMode="auto">
            <a:xfrm>
              <a:off x="3218" y="2446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84" name="Line 94"/>
            <p:cNvSpPr>
              <a:spLocks noChangeShapeType="1"/>
            </p:cNvSpPr>
            <p:nvPr/>
          </p:nvSpPr>
          <p:spPr bwMode="auto">
            <a:xfrm>
              <a:off x="3218" y="2446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grpSp>
          <p:nvGrpSpPr>
            <p:cNvPr id="37985" name="Group 95"/>
            <p:cNvGrpSpPr>
              <a:grpSpLocks/>
            </p:cNvGrpSpPr>
            <p:nvPr/>
          </p:nvGrpSpPr>
          <p:grpSpPr bwMode="auto">
            <a:xfrm>
              <a:off x="705" y="2566"/>
              <a:ext cx="364" cy="240"/>
              <a:chOff x="705" y="2566"/>
              <a:chExt cx="364" cy="240"/>
            </a:xfrm>
          </p:grpSpPr>
          <p:sp>
            <p:nvSpPr>
              <p:cNvPr id="38065" name="Rectangle 96"/>
              <p:cNvSpPr>
                <a:spLocks noChangeArrowheads="1"/>
              </p:cNvSpPr>
              <p:nvPr/>
            </p:nvSpPr>
            <p:spPr bwMode="auto">
              <a:xfrm>
                <a:off x="872" y="2611"/>
                <a:ext cx="98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 i="1" dirty="0">
                    <a:solidFill>
                      <a:srgbClr val="000000"/>
                    </a:solidFill>
                    <a:latin typeface="Times" pitchFamily="18" charset="0"/>
                  </a:rPr>
                  <a:t>X</a:t>
                </a:r>
                <a:endParaRPr lang="en-US" dirty="0"/>
              </a:p>
            </p:txBody>
          </p:sp>
          <p:sp>
            <p:nvSpPr>
              <p:cNvPr id="38066" name="Rectangle 97"/>
              <p:cNvSpPr>
                <a:spLocks noChangeArrowheads="1"/>
              </p:cNvSpPr>
              <p:nvPr/>
            </p:nvSpPr>
            <p:spPr bwMode="auto">
              <a:xfrm>
                <a:off x="994" y="2611"/>
                <a:ext cx="75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 dirty="0">
                    <a:solidFill>
                      <a:srgbClr val="000000"/>
                    </a:solidFill>
                    <a:latin typeface="Symbol" pitchFamily="18" charset="2"/>
                  </a:rPr>
                  <a:t>=</a:t>
                </a:r>
                <a:endParaRPr lang="en-US" dirty="0"/>
              </a:p>
            </p:txBody>
          </p:sp>
          <p:sp>
            <p:nvSpPr>
              <p:cNvPr id="38067" name="Rectangle 98"/>
              <p:cNvSpPr>
                <a:spLocks noChangeArrowheads="1"/>
              </p:cNvSpPr>
              <p:nvPr/>
            </p:nvSpPr>
            <p:spPr bwMode="auto">
              <a:xfrm>
                <a:off x="705" y="2566"/>
                <a:ext cx="143" cy="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500">
                    <a:solidFill>
                      <a:srgbClr val="000000"/>
                    </a:solidFill>
                    <a:latin typeface="Symbol" pitchFamily="18" charset="2"/>
                  </a:rPr>
                  <a:t>å</a:t>
                </a:r>
                <a:endParaRPr lang="en-US"/>
              </a:p>
            </p:txBody>
          </p:sp>
        </p:grpSp>
        <p:sp>
          <p:nvSpPr>
            <p:cNvPr id="37986" name="Rectangle 99"/>
            <p:cNvSpPr>
              <a:spLocks noChangeArrowheads="1"/>
            </p:cNvSpPr>
            <p:nvPr/>
          </p:nvSpPr>
          <p:spPr bwMode="auto">
            <a:xfrm>
              <a:off x="1095" y="268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87" name="Rectangle 100"/>
            <p:cNvSpPr>
              <a:spLocks noChangeArrowheads="1"/>
            </p:cNvSpPr>
            <p:nvPr/>
          </p:nvSpPr>
          <p:spPr bwMode="auto">
            <a:xfrm>
              <a:off x="1626" y="2605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8</a:t>
              </a:r>
              <a:endParaRPr lang="en-US"/>
            </a:p>
          </p:txBody>
        </p:sp>
        <p:sp>
          <p:nvSpPr>
            <p:cNvPr id="37988" name="Rectangle 101"/>
            <p:cNvSpPr>
              <a:spLocks noChangeArrowheads="1"/>
            </p:cNvSpPr>
            <p:nvPr/>
          </p:nvSpPr>
          <p:spPr bwMode="auto">
            <a:xfrm>
              <a:off x="1693" y="26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89" name="Rectangle 102"/>
            <p:cNvSpPr>
              <a:spLocks noChangeArrowheads="1"/>
            </p:cNvSpPr>
            <p:nvPr/>
          </p:nvSpPr>
          <p:spPr bwMode="auto">
            <a:xfrm>
              <a:off x="2633" y="2605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26</a:t>
              </a:r>
              <a:endParaRPr lang="en-US"/>
            </a:p>
          </p:txBody>
        </p:sp>
        <p:sp>
          <p:nvSpPr>
            <p:cNvPr id="37990" name="Rectangle 103"/>
            <p:cNvSpPr>
              <a:spLocks noChangeArrowheads="1"/>
            </p:cNvSpPr>
            <p:nvPr/>
          </p:nvSpPr>
          <p:spPr bwMode="auto">
            <a:xfrm>
              <a:off x="2767" y="26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91" name="Rectangle 104"/>
            <p:cNvSpPr>
              <a:spLocks noChangeArrowheads="1"/>
            </p:cNvSpPr>
            <p:nvPr/>
          </p:nvSpPr>
          <p:spPr bwMode="auto">
            <a:xfrm>
              <a:off x="3674" y="2605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40</a:t>
              </a:r>
              <a:endParaRPr lang="en-US"/>
            </a:p>
          </p:txBody>
        </p:sp>
        <p:sp>
          <p:nvSpPr>
            <p:cNvPr id="37992" name="Rectangle 105"/>
            <p:cNvSpPr>
              <a:spLocks noChangeArrowheads="1"/>
            </p:cNvSpPr>
            <p:nvPr/>
          </p:nvSpPr>
          <p:spPr bwMode="auto">
            <a:xfrm>
              <a:off x="3808" y="26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93" name="Rectangle 106"/>
            <p:cNvSpPr>
              <a:spLocks noChangeArrowheads="1"/>
            </p:cNvSpPr>
            <p:nvPr/>
          </p:nvSpPr>
          <p:spPr bwMode="auto">
            <a:xfrm>
              <a:off x="4715" y="2605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74</a:t>
              </a:r>
              <a:endParaRPr lang="en-US"/>
            </a:p>
          </p:txBody>
        </p:sp>
        <p:sp>
          <p:nvSpPr>
            <p:cNvPr id="37994" name="Rectangle 107"/>
            <p:cNvSpPr>
              <a:spLocks noChangeArrowheads="1"/>
            </p:cNvSpPr>
            <p:nvPr/>
          </p:nvSpPr>
          <p:spPr bwMode="auto">
            <a:xfrm>
              <a:off x="4848" y="26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7995" name="Rectangle 108"/>
            <p:cNvSpPr>
              <a:spLocks noChangeArrowheads="1"/>
            </p:cNvSpPr>
            <p:nvPr/>
          </p:nvSpPr>
          <p:spPr bwMode="auto">
            <a:xfrm>
              <a:off x="1135" y="2596"/>
              <a:ext cx="1042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96" name="Line 109"/>
            <p:cNvSpPr>
              <a:spLocks noChangeShapeType="1"/>
            </p:cNvSpPr>
            <p:nvPr/>
          </p:nvSpPr>
          <p:spPr bwMode="auto">
            <a:xfrm>
              <a:off x="1135" y="2596"/>
              <a:ext cx="104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97" name="Rectangle 110"/>
            <p:cNvSpPr>
              <a:spLocks noChangeArrowheads="1"/>
            </p:cNvSpPr>
            <p:nvPr/>
          </p:nvSpPr>
          <p:spPr bwMode="auto">
            <a:xfrm>
              <a:off x="2177" y="2596"/>
              <a:ext cx="5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98" name="Line 111"/>
            <p:cNvSpPr>
              <a:spLocks noChangeShapeType="1"/>
            </p:cNvSpPr>
            <p:nvPr/>
          </p:nvSpPr>
          <p:spPr bwMode="auto">
            <a:xfrm>
              <a:off x="2177" y="2596"/>
              <a:ext cx="1" cy="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7999" name="Rectangle 112"/>
            <p:cNvSpPr>
              <a:spLocks noChangeArrowheads="1"/>
            </p:cNvSpPr>
            <p:nvPr/>
          </p:nvSpPr>
          <p:spPr bwMode="auto">
            <a:xfrm>
              <a:off x="2182" y="2596"/>
              <a:ext cx="1036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00" name="Line 113"/>
            <p:cNvSpPr>
              <a:spLocks noChangeShapeType="1"/>
            </p:cNvSpPr>
            <p:nvPr/>
          </p:nvSpPr>
          <p:spPr bwMode="auto">
            <a:xfrm>
              <a:off x="2182" y="2596"/>
              <a:ext cx="1036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01" name="Rectangle 114"/>
            <p:cNvSpPr>
              <a:spLocks noChangeArrowheads="1"/>
            </p:cNvSpPr>
            <p:nvPr/>
          </p:nvSpPr>
          <p:spPr bwMode="auto">
            <a:xfrm>
              <a:off x="3218" y="2596"/>
              <a:ext cx="5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02" name="Line 115"/>
            <p:cNvSpPr>
              <a:spLocks noChangeShapeType="1"/>
            </p:cNvSpPr>
            <p:nvPr/>
          </p:nvSpPr>
          <p:spPr bwMode="auto">
            <a:xfrm>
              <a:off x="3218" y="2596"/>
              <a:ext cx="1" cy="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03" name="Rectangle 116"/>
            <p:cNvSpPr>
              <a:spLocks noChangeArrowheads="1"/>
            </p:cNvSpPr>
            <p:nvPr/>
          </p:nvSpPr>
          <p:spPr bwMode="auto">
            <a:xfrm>
              <a:off x="3223" y="2596"/>
              <a:ext cx="1034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04" name="Line 117"/>
            <p:cNvSpPr>
              <a:spLocks noChangeShapeType="1"/>
            </p:cNvSpPr>
            <p:nvPr/>
          </p:nvSpPr>
          <p:spPr bwMode="auto">
            <a:xfrm>
              <a:off x="3223" y="2596"/>
              <a:ext cx="1034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05" name="Rectangle 118"/>
            <p:cNvSpPr>
              <a:spLocks noChangeArrowheads="1"/>
            </p:cNvSpPr>
            <p:nvPr/>
          </p:nvSpPr>
          <p:spPr bwMode="auto">
            <a:xfrm>
              <a:off x="4257" y="2596"/>
              <a:ext cx="8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06" name="Line 119"/>
            <p:cNvSpPr>
              <a:spLocks noChangeShapeType="1"/>
            </p:cNvSpPr>
            <p:nvPr/>
          </p:nvSpPr>
          <p:spPr bwMode="auto">
            <a:xfrm>
              <a:off x="4257" y="2596"/>
              <a:ext cx="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07" name="Line 120"/>
            <p:cNvSpPr>
              <a:spLocks noChangeShapeType="1"/>
            </p:cNvSpPr>
            <p:nvPr/>
          </p:nvSpPr>
          <p:spPr bwMode="auto">
            <a:xfrm>
              <a:off x="4257" y="2596"/>
              <a:ext cx="1" cy="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08" name="Rectangle 121"/>
            <p:cNvSpPr>
              <a:spLocks noChangeArrowheads="1"/>
            </p:cNvSpPr>
            <p:nvPr/>
          </p:nvSpPr>
          <p:spPr bwMode="auto">
            <a:xfrm>
              <a:off x="4265" y="2596"/>
              <a:ext cx="1033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09" name="Line 122"/>
            <p:cNvSpPr>
              <a:spLocks noChangeShapeType="1"/>
            </p:cNvSpPr>
            <p:nvPr/>
          </p:nvSpPr>
          <p:spPr bwMode="auto">
            <a:xfrm>
              <a:off x="4265" y="2596"/>
              <a:ext cx="1033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10" name="Rectangle 123"/>
            <p:cNvSpPr>
              <a:spLocks noChangeArrowheads="1"/>
            </p:cNvSpPr>
            <p:nvPr/>
          </p:nvSpPr>
          <p:spPr bwMode="auto">
            <a:xfrm>
              <a:off x="2177" y="2605"/>
              <a:ext cx="5" cy="20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11" name="Line 124"/>
            <p:cNvSpPr>
              <a:spLocks noChangeShapeType="1"/>
            </p:cNvSpPr>
            <p:nvPr/>
          </p:nvSpPr>
          <p:spPr bwMode="auto">
            <a:xfrm>
              <a:off x="2177" y="2605"/>
              <a:ext cx="1" cy="2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12" name="Rectangle 125"/>
            <p:cNvSpPr>
              <a:spLocks noChangeArrowheads="1"/>
            </p:cNvSpPr>
            <p:nvPr/>
          </p:nvSpPr>
          <p:spPr bwMode="auto">
            <a:xfrm>
              <a:off x="3218" y="2605"/>
              <a:ext cx="5" cy="20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13" name="Line 126"/>
            <p:cNvSpPr>
              <a:spLocks noChangeShapeType="1"/>
            </p:cNvSpPr>
            <p:nvPr/>
          </p:nvSpPr>
          <p:spPr bwMode="auto">
            <a:xfrm>
              <a:off x="3218" y="2605"/>
              <a:ext cx="1" cy="2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grpSp>
          <p:nvGrpSpPr>
            <p:cNvPr id="38014" name="Group 127"/>
            <p:cNvGrpSpPr>
              <a:grpSpLocks/>
            </p:cNvGrpSpPr>
            <p:nvPr/>
          </p:nvGrpSpPr>
          <p:grpSpPr bwMode="auto">
            <a:xfrm>
              <a:off x="650" y="2766"/>
              <a:ext cx="420" cy="240"/>
              <a:chOff x="650" y="2766"/>
              <a:chExt cx="420" cy="240"/>
            </a:xfrm>
          </p:grpSpPr>
          <p:sp>
            <p:nvSpPr>
              <p:cNvPr id="38061" name="Rectangle 128"/>
              <p:cNvSpPr>
                <a:spLocks noChangeArrowheads="1"/>
              </p:cNvSpPr>
              <p:nvPr/>
            </p:nvSpPr>
            <p:spPr bwMode="auto">
              <a:xfrm>
                <a:off x="817" y="2811"/>
                <a:ext cx="98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 i="1" dirty="0">
                    <a:solidFill>
                      <a:srgbClr val="000000"/>
                    </a:solidFill>
                    <a:latin typeface="Times" pitchFamily="18" charset="0"/>
                  </a:rPr>
                  <a:t>X</a:t>
                </a:r>
                <a:endParaRPr lang="en-US" dirty="0"/>
              </a:p>
            </p:txBody>
          </p:sp>
          <p:sp>
            <p:nvSpPr>
              <p:cNvPr id="38062" name="Rectangle 129"/>
              <p:cNvSpPr>
                <a:spLocks noChangeArrowheads="1"/>
              </p:cNvSpPr>
              <p:nvPr/>
            </p:nvSpPr>
            <p:spPr bwMode="auto">
              <a:xfrm>
                <a:off x="917" y="2810"/>
                <a:ext cx="40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000">
                    <a:solidFill>
                      <a:srgbClr val="000000"/>
                    </a:solidFill>
                    <a:latin typeface="Times" pitchFamily="18" charset="0"/>
                  </a:rPr>
                  <a:t>2</a:t>
                </a:r>
                <a:endParaRPr lang="en-US"/>
              </a:p>
            </p:txBody>
          </p:sp>
          <p:sp>
            <p:nvSpPr>
              <p:cNvPr id="38063" name="Rectangle 130"/>
              <p:cNvSpPr>
                <a:spLocks noChangeArrowheads="1"/>
              </p:cNvSpPr>
              <p:nvPr/>
            </p:nvSpPr>
            <p:spPr bwMode="auto">
              <a:xfrm>
                <a:off x="650" y="2766"/>
                <a:ext cx="143" cy="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500" dirty="0">
                    <a:solidFill>
                      <a:srgbClr val="000000"/>
                    </a:solidFill>
                    <a:latin typeface="Symbol" pitchFamily="18" charset="2"/>
                  </a:rPr>
                  <a:t>å</a:t>
                </a:r>
                <a:endParaRPr lang="en-US" dirty="0"/>
              </a:p>
            </p:txBody>
          </p:sp>
          <p:sp>
            <p:nvSpPr>
              <p:cNvPr id="38064" name="Rectangle 131"/>
              <p:cNvSpPr>
                <a:spLocks noChangeArrowheads="1"/>
              </p:cNvSpPr>
              <p:nvPr/>
            </p:nvSpPr>
            <p:spPr bwMode="auto">
              <a:xfrm>
                <a:off x="995" y="2811"/>
                <a:ext cx="75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>
                    <a:solidFill>
                      <a:srgbClr val="000000"/>
                    </a:solidFill>
                    <a:latin typeface="Symbol" pitchFamily="18" charset="2"/>
                  </a:rPr>
                  <a:t>=</a:t>
                </a:r>
                <a:endParaRPr lang="en-US"/>
              </a:p>
            </p:txBody>
          </p:sp>
        </p:grpSp>
        <p:sp>
          <p:nvSpPr>
            <p:cNvPr id="38015" name="Rectangle 132"/>
            <p:cNvSpPr>
              <a:spLocks noChangeArrowheads="1"/>
            </p:cNvSpPr>
            <p:nvPr/>
          </p:nvSpPr>
          <p:spPr bwMode="auto">
            <a:xfrm>
              <a:off x="1095" y="288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8016" name="Rectangle 133"/>
            <p:cNvSpPr>
              <a:spLocks noChangeArrowheads="1"/>
            </p:cNvSpPr>
            <p:nvPr/>
          </p:nvSpPr>
          <p:spPr bwMode="auto">
            <a:xfrm>
              <a:off x="1592" y="2805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18</a:t>
              </a:r>
              <a:endParaRPr lang="en-US"/>
            </a:p>
          </p:txBody>
        </p:sp>
        <p:sp>
          <p:nvSpPr>
            <p:cNvPr id="38017" name="Rectangle 134"/>
            <p:cNvSpPr>
              <a:spLocks noChangeArrowheads="1"/>
            </p:cNvSpPr>
            <p:nvPr/>
          </p:nvSpPr>
          <p:spPr bwMode="auto">
            <a:xfrm>
              <a:off x="1726" y="28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8018" name="Rectangle 135"/>
            <p:cNvSpPr>
              <a:spLocks noChangeArrowheads="1"/>
            </p:cNvSpPr>
            <p:nvPr/>
          </p:nvSpPr>
          <p:spPr bwMode="auto">
            <a:xfrm>
              <a:off x="2600" y="2805"/>
              <a:ext cx="20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144</a:t>
              </a:r>
              <a:endParaRPr lang="en-US"/>
            </a:p>
          </p:txBody>
        </p:sp>
        <p:sp>
          <p:nvSpPr>
            <p:cNvPr id="38019" name="Rectangle 136"/>
            <p:cNvSpPr>
              <a:spLocks noChangeArrowheads="1"/>
            </p:cNvSpPr>
            <p:nvPr/>
          </p:nvSpPr>
          <p:spPr bwMode="auto">
            <a:xfrm>
              <a:off x="2800" y="28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8020" name="Rectangle 137"/>
            <p:cNvSpPr>
              <a:spLocks noChangeArrowheads="1"/>
            </p:cNvSpPr>
            <p:nvPr/>
          </p:nvSpPr>
          <p:spPr bwMode="auto">
            <a:xfrm>
              <a:off x="3641" y="2805"/>
              <a:ext cx="20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330</a:t>
              </a:r>
              <a:endParaRPr lang="en-US"/>
            </a:p>
          </p:txBody>
        </p:sp>
        <p:sp>
          <p:nvSpPr>
            <p:cNvPr id="38021" name="Rectangle 138"/>
            <p:cNvSpPr>
              <a:spLocks noChangeArrowheads="1"/>
            </p:cNvSpPr>
            <p:nvPr/>
          </p:nvSpPr>
          <p:spPr bwMode="auto">
            <a:xfrm>
              <a:off x="3841" y="28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8022" name="Rectangle 139"/>
            <p:cNvSpPr>
              <a:spLocks noChangeArrowheads="1"/>
            </p:cNvSpPr>
            <p:nvPr/>
          </p:nvSpPr>
          <p:spPr bwMode="auto">
            <a:xfrm>
              <a:off x="4682" y="2805"/>
              <a:ext cx="20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492</a:t>
              </a:r>
              <a:endParaRPr lang="en-US"/>
            </a:p>
          </p:txBody>
        </p:sp>
        <p:sp>
          <p:nvSpPr>
            <p:cNvPr id="38023" name="Rectangle 140"/>
            <p:cNvSpPr>
              <a:spLocks noChangeArrowheads="1"/>
            </p:cNvSpPr>
            <p:nvPr/>
          </p:nvSpPr>
          <p:spPr bwMode="auto">
            <a:xfrm>
              <a:off x="4882" y="2805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8024" name="Rectangle 141"/>
            <p:cNvSpPr>
              <a:spLocks noChangeArrowheads="1"/>
            </p:cNvSpPr>
            <p:nvPr/>
          </p:nvSpPr>
          <p:spPr bwMode="auto">
            <a:xfrm>
              <a:off x="2177" y="2805"/>
              <a:ext cx="5" cy="19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25" name="Line 142"/>
            <p:cNvSpPr>
              <a:spLocks noChangeShapeType="1"/>
            </p:cNvSpPr>
            <p:nvPr/>
          </p:nvSpPr>
          <p:spPr bwMode="auto">
            <a:xfrm>
              <a:off x="2177" y="2805"/>
              <a:ext cx="1" cy="1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26" name="Rectangle 143"/>
            <p:cNvSpPr>
              <a:spLocks noChangeArrowheads="1"/>
            </p:cNvSpPr>
            <p:nvPr/>
          </p:nvSpPr>
          <p:spPr bwMode="auto">
            <a:xfrm>
              <a:off x="3218" y="2805"/>
              <a:ext cx="5" cy="19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27" name="Line 144"/>
            <p:cNvSpPr>
              <a:spLocks noChangeShapeType="1"/>
            </p:cNvSpPr>
            <p:nvPr/>
          </p:nvSpPr>
          <p:spPr bwMode="auto">
            <a:xfrm>
              <a:off x="3218" y="2805"/>
              <a:ext cx="1" cy="1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grpSp>
          <p:nvGrpSpPr>
            <p:cNvPr id="38028" name="Group 145"/>
            <p:cNvGrpSpPr>
              <a:grpSpLocks/>
            </p:cNvGrpSpPr>
            <p:nvPr/>
          </p:nvGrpSpPr>
          <p:grpSpPr bwMode="auto">
            <a:xfrm>
              <a:off x="858" y="2984"/>
              <a:ext cx="211" cy="178"/>
              <a:chOff x="858" y="2984"/>
              <a:chExt cx="211" cy="178"/>
            </a:xfrm>
          </p:grpSpPr>
          <p:sp>
            <p:nvSpPr>
              <p:cNvPr id="38059" name="Rectangle 146"/>
              <p:cNvSpPr>
                <a:spLocks noChangeArrowheads="1"/>
              </p:cNvSpPr>
              <p:nvPr/>
            </p:nvSpPr>
            <p:spPr bwMode="auto">
              <a:xfrm>
                <a:off x="858" y="2984"/>
                <a:ext cx="128" cy="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 i="1" dirty="0" err="1">
                    <a:solidFill>
                      <a:srgbClr val="000000"/>
                    </a:solidFill>
                    <a:latin typeface="Times" pitchFamily="18" charset="0"/>
                  </a:rPr>
                  <a:t>n</a:t>
                </a:r>
                <a:r>
                  <a:rPr lang="en-US" sz="1700" i="1" baseline="-25000" dirty="0" err="1" smtClean="0">
                    <a:solidFill>
                      <a:srgbClr val="000000"/>
                    </a:solidFill>
                    <a:latin typeface="Times" pitchFamily="18" charset="0"/>
                  </a:rPr>
                  <a:t>j</a:t>
                </a:r>
                <a:r>
                  <a:rPr lang="en-US" sz="1700" i="1" dirty="0" smtClean="0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 dirty="0"/>
              </a:p>
            </p:txBody>
          </p:sp>
          <p:sp>
            <p:nvSpPr>
              <p:cNvPr id="38060" name="Rectangle 147"/>
              <p:cNvSpPr>
                <a:spLocks noChangeArrowheads="1"/>
              </p:cNvSpPr>
              <p:nvPr/>
            </p:nvSpPr>
            <p:spPr bwMode="auto">
              <a:xfrm>
                <a:off x="994" y="2999"/>
                <a:ext cx="75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>
                    <a:solidFill>
                      <a:srgbClr val="000000"/>
                    </a:solidFill>
                    <a:latin typeface="Symbol" pitchFamily="18" charset="2"/>
                  </a:rPr>
                  <a:t>=</a:t>
                </a:r>
                <a:endParaRPr lang="en-US"/>
              </a:p>
            </p:txBody>
          </p:sp>
        </p:grpSp>
        <p:sp>
          <p:nvSpPr>
            <p:cNvPr id="38029" name="Rectangle 148"/>
            <p:cNvSpPr>
              <a:spLocks noChangeArrowheads="1"/>
            </p:cNvSpPr>
            <p:nvPr/>
          </p:nvSpPr>
          <p:spPr bwMode="auto">
            <a:xfrm>
              <a:off x="1095" y="303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8030" name="Rectangle 149"/>
            <p:cNvSpPr>
              <a:spLocks noChangeArrowheads="1"/>
            </p:cNvSpPr>
            <p:nvPr/>
          </p:nvSpPr>
          <p:spPr bwMode="auto">
            <a:xfrm>
              <a:off x="1626" y="3004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</a:t>
              </a:r>
              <a:endParaRPr lang="en-US"/>
            </a:p>
          </p:txBody>
        </p:sp>
        <p:sp>
          <p:nvSpPr>
            <p:cNvPr id="38031" name="Rectangle 150"/>
            <p:cNvSpPr>
              <a:spLocks noChangeArrowheads="1"/>
            </p:cNvSpPr>
            <p:nvPr/>
          </p:nvSpPr>
          <p:spPr bwMode="auto">
            <a:xfrm>
              <a:off x="1693" y="300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8032" name="Rectangle 151"/>
            <p:cNvSpPr>
              <a:spLocks noChangeArrowheads="1"/>
            </p:cNvSpPr>
            <p:nvPr/>
          </p:nvSpPr>
          <p:spPr bwMode="auto">
            <a:xfrm>
              <a:off x="2667" y="3004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</a:t>
              </a:r>
              <a:endParaRPr lang="en-US"/>
            </a:p>
          </p:txBody>
        </p:sp>
        <p:sp>
          <p:nvSpPr>
            <p:cNvPr id="38033" name="Rectangle 152"/>
            <p:cNvSpPr>
              <a:spLocks noChangeArrowheads="1"/>
            </p:cNvSpPr>
            <p:nvPr/>
          </p:nvSpPr>
          <p:spPr bwMode="auto">
            <a:xfrm>
              <a:off x="2733" y="300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8034" name="Rectangle 153"/>
            <p:cNvSpPr>
              <a:spLocks noChangeArrowheads="1"/>
            </p:cNvSpPr>
            <p:nvPr/>
          </p:nvSpPr>
          <p:spPr bwMode="auto">
            <a:xfrm>
              <a:off x="3707" y="3004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</a:t>
              </a:r>
              <a:endParaRPr lang="en-US"/>
            </a:p>
          </p:txBody>
        </p:sp>
        <p:sp>
          <p:nvSpPr>
            <p:cNvPr id="38035" name="Rectangle 154"/>
            <p:cNvSpPr>
              <a:spLocks noChangeArrowheads="1"/>
            </p:cNvSpPr>
            <p:nvPr/>
          </p:nvSpPr>
          <p:spPr bwMode="auto">
            <a:xfrm>
              <a:off x="3774" y="300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8036" name="Rectangle 155"/>
            <p:cNvSpPr>
              <a:spLocks noChangeArrowheads="1"/>
            </p:cNvSpPr>
            <p:nvPr/>
          </p:nvSpPr>
          <p:spPr bwMode="auto">
            <a:xfrm>
              <a:off x="4715" y="3004"/>
              <a:ext cx="136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15</a:t>
              </a:r>
              <a:endParaRPr lang="en-US"/>
            </a:p>
          </p:txBody>
        </p:sp>
        <p:sp>
          <p:nvSpPr>
            <p:cNvPr id="38037" name="Rectangle 156"/>
            <p:cNvSpPr>
              <a:spLocks noChangeArrowheads="1"/>
            </p:cNvSpPr>
            <p:nvPr/>
          </p:nvSpPr>
          <p:spPr bwMode="auto">
            <a:xfrm>
              <a:off x="4848" y="300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8038" name="Rectangle 157"/>
            <p:cNvSpPr>
              <a:spLocks noChangeArrowheads="1"/>
            </p:cNvSpPr>
            <p:nvPr/>
          </p:nvSpPr>
          <p:spPr bwMode="auto">
            <a:xfrm>
              <a:off x="2177" y="3004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39" name="Line 158"/>
            <p:cNvSpPr>
              <a:spLocks noChangeShapeType="1"/>
            </p:cNvSpPr>
            <p:nvPr/>
          </p:nvSpPr>
          <p:spPr bwMode="auto">
            <a:xfrm>
              <a:off x="2177" y="3004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40" name="Rectangle 159"/>
            <p:cNvSpPr>
              <a:spLocks noChangeArrowheads="1"/>
            </p:cNvSpPr>
            <p:nvPr/>
          </p:nvSpPr>
          <p:spPr bwMode="auto">
            <a:xfrm>
              <a:off x="3218" y="3004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41" name="Line 160"/>
            <p:cNvSpPr>
              <a:spLocks noChangeShapeType="1"/>
            </p:cNvSpPr>
            <p:nvPr/>
          </p:nvSpPr>
          <p:spPr bwMode="auto">
            <a:xfrm>
              <a:off x="3218" y="3004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grpSp>
          <p:nvGrpSpPr>
            <p:cNvPr id="38042" name="Group 161"/>
            <p:cNvGrpSpPr>
              <a:grpSpLocks/>
            </p:cNvGrpSpPr>
            <p:nvPr/>
          </p:nvGrpSpPr>
          <p:grpSpPr bwMode="auto">
            <a:xfrm>
              <a:off x="874" y="3161"/>
              <a:ext cx="208" cy="163"/>
              <a:chOff x="874" y="3161"/>
              <a:chExt cx="208" cy="163"/>
            </a:xfrm>
          </p:grpSpPr>
          <p:sp>
            <p:nvSpPr>
              <p:cNvPr id="38056" name="Line 162"/>
              <p:cNvSpPr>
                <a:spLocks noChangeShapeType="1"/>
              </p:cNvSpPr>
              <p:nvPr/>
            </p:nvSpPr>
            <p:spPr bwMode="auto">
              <a:xfrm>
                <a:off x="885" y="3184"/>
                <a:ext cx="67" cy="1"/>
              </a:xfrm>
              <a:prstGeom prst="line">
                <a:avLst/>
              </a:prstGeom>
              <a:noFill/>
              <a:ln w="17463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8057" name="Rectangle 163"/>
              <p:cNvSpPr>
                <a:spLocks noChangeArrowheads="1"/>
              </p:cNvSpPr>
              <p:nvPr/>
            </p:nvSpPr>
            <p:spPr bwMode="auto">
              <a:xfrm>
                <a:off x="874" y="3161"/>
                <a:ext cx="132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 i="1">
                    <a:solidFill>
                      <a:srgbClr val="000000"/>
                    </a:solidFill>
                    <a:latin typeface="Times" pitchFamily="18" charset="0"/>
                  </a:rPr>
                  <a:t>X </a:t>
                </a:r>
                <a:endParaRPr lang="en-US"/>
              </a:p>
            </p:txBody>
          </p:sp>
          <p:sp>
            <p:nvSpPr>
              <p:cNvPr id="38058" name="Rectangle 164"/>
              <p:cNvSpPr>
                <a:spLocks noChangeArrowheads="1"/>
              </p:cNvSpPr>
              <p:nvPr/>
            </p:nvSpPr>
            <p:spPr bwMode="auto">
              <a:xfrm>
                <a:off x="1007" y="3161"/>
                <a:ext cx="75" cy="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700">
                    <a:solidFill>
                      <a:srgbClr val="000000"/>
                    </a:solidFill>
                    <a:latin typeface="Symbol" pitchFamily="18" charset="2"/>
                  </a:rPr>
                  <a:t>=</a:t>
                </a:r>
                <a:endParaRPr lang="en-US"/>
              </a:p>
            </p:txBody>
          </p:sp>
        </p:grpSp>
        <p:sp>
          <p:nvSpPr>
            <p:cNvPr id="38043" name="Rectangle 165"/>
            <p:cNvSpPr>
              <a:spLocks noChangeArrowheads="1"/>
            </p:cNvSpPr>
            <p:nvPr/>
          </p:nvSpPr>
          <p:spPr bwMode="auto">
            <a:xfrm>
              <a:off x="1095" y="318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8044" name="Rectangle 166"/>
            <p:cNvSpPr>
              <a:spLocks noChangeArrowheads="1"/>
            </p:cNvSpPr>
            <p:nvPr/>
          </p:nvSpPr>
          <p:spPr bwMode="auto">
            <a:xfrm>
              <a:off x="1576" y="3154"/>
              <a:ext cx="170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1.6</a:t>
              </a:r>
              <a:endParaRPr lang="en-US"/>
            </a:p>
          </p:txBody>
        </p:sp>
        <p:sp>
          <p:nvSpPr>
            <p:cNvPr id="38045" name="Rectangle 167"/>
            <p:cNvSpPr>
              <a:spLocks noChangeArrowheads="1"/>
            </p:cNvSpPr>
            <p:nvPr/>
          </p:nvSpPr>
          <p:spPr bwMode="auto">
            <a:xfrm>
              <a:off x="1743" y="315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8046" name="Rectangle 168"/>
            <p:cNvSpPr>
              <a:spLocks noChangeArrowheads="1"/>
            </p:cNvSpPr>
            <p:nvPr/>
          </p:nvSpPr>
          <p:spPr bwMode="auto">
            <a:xfrm>
              <a:off x="2617" y="3154"/>
              <a:ext cx="170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5.2</a:t>
              </a:r>
              <a:endParaRPr lang="en-US"/>
            </a:p>
          </p:txBody>
        </p:sp>
        <p:sp>
          <p:nvSpPr>
            <p:cNvPr id="38047" name="Rectangle 169"/>
            <p:cNvSpPr>
              <a:spLocks noChangeArrowheads="1"/>
            </p:cNvSpPr>
            <p:nvPr/>
          </p:nvSpPr>
          <p:spPr bwMode="auto">
            <a:xfrm>
              <a:off x="2783" y="315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8048" name="Rectangle 170"/>
            <p:cNvSpPr>
              <a:spLocks noChangeArrowheads="1"/>
            </p:cNvSpPr>
            <p:nvPr/>
          </p:nvSpPr>
          <p:spPr bwMode="auto">
            <a:xfrm>
              <a:off x="3707" y="3154"/>
              <a:ext cx="6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8</a:t>
              </a:r>
              <a:endParaRPr lang="en-US"/>
            </a:p>
          </p:txBody>
        </p:sp>
        <p:sp>
          <p:nvSpPr>
            <p:cNvPr id="38049" name="Rectangle 171"/>
            <p:cNvSpPr>
              <a:spLocks noChangeArrowheads="1"/>
            </p:cNvSpPr>
            <p:nvPr/>
          </p:nvSpPr>
          <p:spPr bwMode="auto">
            <a:xfrm>
              <a:off x="3774" y="315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8050" name="Rectangle 172"/>
            <p:cNvSpPr>
              <a:spLocks noChangeArrowheads="1"/>
            </p:cNvSpPr>
            <p:nvPr/>
          </p:nvSpPr>
          <p:spPr bwMode="auto">
            <a:xfrm>
              <a:off x="4698" y="3154"/>
              <a:ext cx="170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4.9</a:t>
              </a:r>
              <a:endParaRPr lang="en-US"/>
            </a:p>
          </p:txBody>
        </p:sp>
        <p:sp>
          <p:nvSpPr>
            <p:cNvPr id="38051" name="Rectangle 173"/>
            <p:cNvSpPr>
              <a:spLocks noChangeArrowheads="1"/>
            </p:cNvSpPr>
            <p:nvPr/>
          </p:nvSpPr>
          <p:spPr bwMode="auto">
            <a:xfrm>
              <a:off x="4865" y="3154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8052" name="Rectangle 174"/>
            <p:cNvSpPr>
              <a:spLocks noChangeArrowheads="1"/>
            </p:cNvSpPr>
            <p:nvPr/>
          </p:nvSpPr>
          <p:spPr bwMode="auto">
            <a:xfrm>
              <a:off x="2177" y="3154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53" name="Line 175"/>
            <p:cNvSpPr>
              <a:spLocks noChangeShapeType="1"/>
            </p:cNvSpPr>
            <p:nvPr/>
          </p:nvSpPr>
          <p:spPr bwMode="auto">
            <a:xfrm>
              <a:off x="2177" y="3154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54" name="Rectangle 176"/>
            <p:cNvSpPr>
              <a:spLocks noChangeArrowheads="1"/>
            </p:cNvSpPr>
            <p:nvPr/>
          </p:nvSpPr>
          <p:spPr bwMode="auto">
            <a:xfrm>
              <a:off x="3218" y="3154"/>
              <a:ext cx="5" cy="1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8055" name="Line 177"/>
            <p:cNvSpPr>
              <a:spLocks noChangeShapeType="1"/>
            </p:cNvSpPr>
            <p:nvPr/>
          </p:nvSpPr>
          <p:spPr bwMode="auto">
            <a:xfrm>
              <a:off x="3218" y="3154"/>
              <a:ext cx="1" cy="1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37896" name="AutoShape 178"/>
          <p:cNvSpPr>
            <a:spLocks noChangeArrowheads="1"/>
          </p:cNvSpPr>
          <p:nvPr/>
        </p:nvSpPr>
        <p:spPr bwMode="auto">
          <a:xfrm>
            <a:off x="1295400" y="4745038"/>
            <a:ext cx="6858000" cy="1905000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graphicFrame>
        <p:nvGraphicFramePr>
          <p:cNvPr id="37897" name="Object 17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3293627"/>
              </p:ext>
            </p:extLst>
          </p:nvPr>
        </p:nvGraphicFramePr>
        <p:xfrm>
          <a:off x="1524000" y="4800600"/>
          <a:ext cx="6553200" cy="1741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108" name="Equation" r:id="rId3" imgW="4635360" imgH="1231560" progId="Equation.DSMT4">
                  <p:embed/>
                </p:oleObj>
              </mc:Choice>
              <mc:Fallback>
                <p:oleObj name="Equation" r:id="rId3" imgW="4635360" imgH="1231560" progId="Equation.DSMT4">
                  <p:embed/>
                  <p:pic>
                    <p:nvPicPr>
                      <p:cNvPr id="0" name="Object 17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4800600"/>
                        <a:ext cx="6553200" cy="1741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8" name="Rectangle 10"/>
          <p:cNvSpPr>
            <a:spLocks noChangeArrowheads="1"/>
          </p:cNvSpPr>
          <p:nvPr/>
        </p:nvSpPr>
        <p:spPr bwMode="auto">
          <a:xfrm>
            <a:off x="2273300" y="2057400"/>
            <a:ext cx="63976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CA" sz="1700">
                <a:solidFill>
                  <a:srgbClr val="000000"/>
                </a:solidFill>
                <a:latin typeface="Times" pitchFamily="18" charset="0"/>
              </a:rPr>
              <a:t>0 Tasse</a:t>
            </a:r>
            <a:endParaRPr lang="en-US"/>
          </a:p>
        </p:txBody>
      </p:sp>
      <p:sp>
        <p:nvSpPr>
          <p:cNvPr id="37899" name="Rectangle 15"/>
          <p:cNvSpPr>
            <a:spLocks noChangeArrowheads="1"/>
          </p:cNvSpPr>
          <p:nvPr/>
        </p:nvSpPr>
        <p:spPr bwMode="auto">
          <a:xfrm>
            <a:off x="3848100" y="2057400"/>
            <a:ext cx="839788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solidFill>
                  <a:srgbClr val="000000"/>
                </a:solidFill>
                <a:latin typeface="Times" pitchFamily="18" charset="0"/>
              </a:rPr>
              <a:t>Une tasse</a:t>
            </a:r>
            <a:endParaRPr lang="en-US"/>
          </a:p>
        </p:txBody>
      </p:sp>
      <p:sp>
        <p:nvSpPr>
          <p:cNvPr id="37900" name="Rectangle 20"/>
          <p:cNvSpPr>
            <a:spLocks noChangeArrowheads="1"/>
          </p:cNvSpPr>
          <p:nvPr/>
        </p:nvSpPr>
        <p:spPr bwMode="auto">
          <a:xfrm>
            <a:off x="5494338" y="2057400"/>
            <a:ext cx="1033462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Deux tasses</a:t>
            </a:r>
          </a:p>
        </p:txBody>
      </p:sp>
      <p:sp>
        <p:nvSpPr>
          <p:cNvPr id="181" name="Rectangle 96"/>
          <p:cNvSpPr>
            <a:spLocks noChangeArrowheads="1"/>
          </p:cNvSpPr>
          <p:nvPr/>
        </p:nvSpPr>
        <p:spPr bwMode="auto">
          <a:xfrm>
            <a:off x="914400" y="3530367"/>
            <a:ext cx="363882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 i="1" dirty="0" err="1" smtClean="0">
                <a:solidFill>
                  <a:srgbClr val="000000"/>
                </a:solidFill>
                <a:latin typeface="Times" pitchFamily="18" charset="0"/>
              </a:rPr>
              <a:t>T</a:t>
            </a:r>
            <a:r>
              <a:rPr lang="en-US" sz="1700" i="1" baseline="-25000" dirty="0" err="1" smtClean="0">
                <a:solidFill>
                  <a:srgbClr val="000000"/>
                </a:solidFill>
                <a:latin typeface="Times" pitchFamily="18" charset="0"/>
              </a:rPr>
              <a:t>j</a:t>
            </a:r>
            <a:r>
              <a:rPr lang="en-US" sz="1700" i="1" dirty="0" smtClean="0">
                <a:solidFill>
                  <a:srgbClr val="000000"/>
                </a:solidFill>
                <a:latin typeface="Times" pitchFamily="18" charset="0"/>
              </a:rPr>
              <a:t> =</a:t>
            </a:r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2">
                <a:gamma/>
                <a:shade val="46275"/>
                <a:invGamma/>
              </a:schemeClr>
            </a:gs>
            <a:gs pos="50000">
              <a:schemeClr val="tx2"/>
            </a:gs>
            <a:gs pos="100000">
              <a:schemeClr val="tx2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Résultats de l’analyse</a:t>
            </a:r>
          </a:p>
        </p:txBody>
      </p:sp>
      <p:sp>
        <p:nvSpPr>
          <p:cNvPr id="38915" name="AutoShape 4"/>
          <p:cNvSpPr>
            <a:spLocks noChangeAspect="1" noChangeArrowheads="1" noTextEdit="1"/>
          </p:cNvSpPr>
          <p:nvPr/>
        </p:nvSpPr>
        <p:spPr bwMode="auto">
          <a:xfrm>
            <a:off x="533400" y="1981200"/>
            <a:ext cx="8153400" cy="248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8916" name="Rectangle 6"/>
          <p:cNvSpPr>
            <a:spLocks noChangeArrowheads="1"/>
          </p:cNvSpPr>
          <p:nvPr/>
        </p:nvSpPr>
        <p:spPr bwMode="auto">
          <a:xfrm>
            <a:off x="3200400" y="1676400"/>
            <a:ext cx="24558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1" dirty="0">
                <a:solidFill>
                  <a:srgbClr val="000000"/>
                </a:solidFill>
                <a:latin typeface="Arial" charset="0"/>
              </a:rPr>
              <a:t>Tableau de </a:t>
            </a:r>
            <a:r>
              <a:rPr lang="en-US" sz="2000" b="1" dirty="0" err="1">
                <a:solidFill>
                  <a:srgbClr val="000000"/>
                </a:solidFill>
                <a:latin typeface="Arial" charset="0"/>
              </a:rPr>
              <a:t>l’ANOVA</a:t>
            </a:r>
            <a:endParaRPr lang="en-US" sz="2000" dirty="0">
              <a:latin typeface="Arial" charset="0"/>
            </a:endParaRPr>
          </a:p>
        </p:txBody>
      </p:sp>
      <p:sp>
        <p:nvSpPr>
          <p:cNvPr id="38917" name="Rectangle 7"/>
          <p:cNvSpPr>
            <a:spLocks noChangeArrowheads="1"/>
          </p:cNvSpPr>
          <p:nvPr/>
        </p:nvSpPr>
        <p:spPr bwMode="auto">
          <a:xfrm>
            <a:off x="5611813" y="1981200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1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18" name="Rectangle 8"/>
          <p:cNvSpPr>
            <a:spLocks noChangeArrowheads="1"/>
          </p:cNvSpPr>
          <p:nvPr/>
        </p:nvSpPr>
        <p:spPr bwMode="auto">
          <a:xfrm>
            <a:off x="4610100" y="2217738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19" name="Rectangle 9"/>
          <p:cNvSpPr>
            <a:spLocks noChangeArrowheads="1"/>
          </p:cNvSpPr>
          <p:nvPr/>
        </p:nvSpPr>
        <p:spPr bwMode="auto">
          <a:xfrm>
            <a:off x="533400" y="2454275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20" name="Rectangle 10"/>
          <p:cNvSpPr>
            <a:spLocks noChangeArrowheads="1"/>
          </p:cNvSpPr>
          <p:nvPr/>
        </p:nvSpPr>
        <p:spPr bwMode="auto">
          <a:xfrm>
            <a:off x="533400" y="2689225"/>
            <a:ext cx="8620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1">
                <a:solidFill>
                  <a:srgbClr val="000000"/>
                </a:solidFill>
                <a:latin typeface="Arial" charset="0"/>
              </a:rPr>
              <a:t>Source</a:t>
            </a:r>
            <a:endParaRPr lang="en-US" sz="2000">
              <a:latin typeface="Arial" charset="0"/>
            </a:endParaRPr>
          </a:p>
        </p:txBody>
      </p:sp>
      <p:sp>
        <p:nvSpPr>
          <p:cNvPr id="38921" name="Rectangle 11"/>
          <p:cNvSpPr>
            <a:spLocks noChangeArrowheads="1"/>
          </p:cNvSpPr>
          <p:nvPr/>
        </p:nvSpPr>
        <p:spPr bwMode="auto">
          <a:xfrm>
            <a:off x="1150938" y="2689225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1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22" name="Rectangle 12"/>
          <p:cNvSpPr>
            <a:spLocks noChangeArrowheads="1"/>
          </p:cNvSpPr>
          <p:nvPr/>
        </p:nvSpPr>
        <p:spPr bwMode="auto">
          <a:xfrm>
            <a:off x="2420938" y="2689225"/>
            <a:ext cx="3540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1">
                <a:solidFill>
                  <a:srgbClr val="000000"/>
                </a:solidFill>
                <a:latin typeface="Arial" charset="0"/>
              </a:rPr>
              <a:t>SC</a:t>
            </a:r>
            <a:endParaRPr lang="en-US" sz="2000">
              <a:latin typeface="Arial" charset="0"/>
            </a:endParaRPr>
          </a:p>
        </p:txBody>
      </p:sp>
      <p:sp>
        <p:nvSpPr>
          <p:cNvPr id="38923" name="Rectangle 13"/>
          <p:cNvSpPr>
            <a:spLocks noChangeArrowheads="1"/>
          </p:cNvSpPr>
          <p:nvPr/>
        </p:nvSpPr>
        <p:spPr bwMode="auto">
          <a:xfrm>
            <a:off x="2654300" y="2689225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1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24" name="Rectangle 14"/>
          <p:cNvSpPr>
            <a:spLocks noChangeArrowheads="1"/>
          </p:cNvSpPr>
          <p:nvPr/>
        </p:nvSpPr>
        <p:spPr bwMode="auto">
          <a:xfrm>
            <a:off x="3994150" y="2689225"/>
            <a:ext cx="2254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1">
                <a:solidFill>
                  <a:srgbClr val="000000"/>
                </a:solidFill>
                <a:latin typeface="Arial" charset="0"/>
              </a:rPr>
              <a:t>dl</a:t>
            </a:r>
            <a:endParaRPr lang="en-US" sz="2000">
              <a:latin typeface="Arial" charset="0"/>
            </a:endParaRPr>
          </a:p>
        </p:txBody>
      </p:sp>
      <p:sp>
        <p:nvSpPr>
          <p:cNvPr id="38925" name="Rectangle 15"/>
          <p:cNvSpPr>
            <a:spLocks noChangeArrowheads="1"/>
          </p:cNvSpPr>
          <p:nvPr/>
        </p:nvSpPr>
        <p:spPr bwMode="auto">
          <a:xfrm>
            <a:off x="4179888" y="2689225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1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26" name="Rectangle 16"/>
          <p:cNvSpPr>
            <a:spLocks noChangeArrowheads="1"/>
          </p:cNvSpPr>
          <p:nvPr/>
        </p:nvSpPr>
        <p:spPr bwMode="auto">
          <a:xfrm>
            <a:off x="5567363" y="2689225"/>
            <a:ext cx="3952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CA" sz="2000" b="1">
                <a:solidFill>
                  <a:srgbClr val="000000"/>
                </a:solidFill>
                <a:latin typeface="Arial" charset="0"/>
              </a:rPr>
              <a:t>CM</a:t>
            </a:r>
            <a:endParaRPr lang="en-US" sz="2000">
              <a:latin typeface="Arial" charset="0"/>
            </a:endParaRPr>
          </a:p>
        </p:txBody>
      </p:sp>
      <p:sp>
        <p:nvSpPr>
          <p:cNvPr id="38927" name="Rectangle 17"/>
          <p:cNvSpPr>
            <a:spLocks noChangeArrowheads="1"/>
          </p:cNvSpPr>
          <p:nvPr/>
        </p:nvSpPr>
        <p:spPr bwMode="auto">
          <a:xfrm>
            <a:off x="5881688" y="2689225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1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28" name="Rectangle 18"/>
          <p:cNvSpPr>
            <a:spLocks noChangeArrowheads="1"/>
          </p:cNvSpPr>
          <p:nvPr/>
        </p:nvSpPr>
        <p:spPr bwMode="auto">
          <a:xfrm>
            <a:off x="7454900" y="2689225"/>
            <a:ext cx="1555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1">
                <a:solidFill>
                  <a:srgbClr val="000000"/>
                </a:solidFill>
                <a:latin typeface="Arial" charset="0"/>
              </a:rPr>
              <a:t>F</a:t>
            </a:r>
            <a:endParaRPr lang="en-US" sz="2000">
              <a:latin typeface="Arial" charset="0"/>
            </a:endParaRPr>
          </a:p>
        </p:txBody>
      </p:sp>
      <p:sp>
        <p:nvSpPr>
          <p:cNvPr id="38929" name="Rectangle 19"/>
          <p:cNvSpPr>
            <a:spLocks noChangeArrowheads="1"/>
          </p:cNvSpPr>
          <p:nvPr/>
        </p:nvSpPr>
        <p:spPr bwMode="auto">
          <a:xfrm>
            <a:off x="7581900" y="2689225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 b="1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30" name="Line 21"/>
          <p:cNvSpPr>
            <a:spLocks noChangeShapeType="1"/>
          </p:cNvSpPr>
          <p:nvPr/>
        </p:nvSpPr>
        <p:spPr bwMode="auto">
          <a:xfrm>
            <a:off x="533400" y="3048000"/>
            <a:ext cx="8153400" cy="158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8931" name="Rectangle 22"/>
          <p:cNvSpPr>
            <a:spLocks noChangeArrowheads="1"/>
          </p:cNvSpPr>
          <p:nvPr/>
        </p:nvSpPr>
        <p:spPr bwMode="auto">
          <a:xfrm>
            <a:off x="533400" y="2938463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32" name="Rectangle 23"/>
          <p:cNvSpPr>
            <a:spLocks noChangeArrowheads="1"/>
          </p:cNvSpPr>
          <p:nvPr/>
        </p:nvSpPr>
        <p:spPr bwMode="auto">
          <a:xfrm>
            <a:off x="533400" y="3227388"/>
            <a:ext cx="5064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Inter</a:t>
            </a:r>
            <a:endParaRPr lang="en-US" sz="2000">
              <a:latin typeface="Arial" charset="0"/>
            </a:endParaRPr>
          </a:p>
        </p:txBody>
      </p:sp>
      <p:sp>
        <p:nvSpPr>
          <p:cNvPr id="38933" name="Rectangle 24"/>
          <p:cNvSpPr>
            <a:spLocks noChangeArrowheads="1"/>
          </p:cNvSpPr>
          <p:nvPr/>
        </p:nvSpPr>
        <p:spPr bwMode="auto">
          <a:xfrm>
            <a:off x="1266825" y="3227388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34" name="Rectangle 25"/>
          <p:cNvSpPr>
            <a:spLocks noChangeArrowheads="1"/>
          </p:cNvSpPr>
          <p:nvPr/>
        </p:nvSpPr>
        <p:spPr bwMode="auto">
          <a:xfrm>
            <a:off x="2420938" y="3227388"/>
            <a:ext cx="7762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102.93</a:t>
            </a:r>
            <a:endParaRPr lang="en-US" sz="2000">
              <a:latin typeface="Arial" charset="0"/>
            </a:endParaRPr>
          </a:p>
        </p:txBody>
      </p:sp>
      <p:sp>
        <p:nvSpPr>
          <p:cNvPr id="38935" name="Rectangle 26"/>
          <p:cNvSpPr>
            <a:spLocks noChangeArrowheads="1"/>
          </p:cNvSpPr>
          <p:nvPr/>
        </p:nvSpPr>
        <p:spPr bwMode="auto">
          <a:xfrm>
            <a:off x="2997200" y="3227388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36" name="Rectangle 27"/>
          <p:cNvSpPr>
            <a:spLocks noChangeArrowheads="1"/>
          </p:cNvSpPr>
          <p:nvPr/>
        </p:nvSpPr>
        <p:spPr bwMode="auto">
          <a:xfrm>
            <a:off x="3994150" y="3227388"/>
            <a:ext cx="1412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2</a:t>
            </a:r>
            <a:endParaRPr lang="en-US" sz="2000">
              <a:latin typeface="Arial" charset="0"/>
            </a:endParaRPr>
          </a:p>
        </p:txBody>
      </p:sp>
      <p:sp>
        <p:nvSpPr>
          <p:cNvPr id="38937" name="Rectangle 28"/>
          <p:cNvSpPr>
            <a:spLocks noChangeArrowheads="1"/>
          </p:cNvSpPr>
          <p:nvPr/>
        </p:nvSpPr>
        <p:spPr bwMode="auto">
          <a:xfrm>
            <a:off x="4098925" y="3227388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38" name="Rectangle 29"/>
          <p:cNvSpPr>
            <a:spLocks noChangeArrowheads="1"/>
          </p:cNvSpPr>
          <p:nvPr/>
        </p:nvSpPr>
        <p:spPr bwMode="auto">
          <a:xfrm>
            <a:off x="5567363" y="3227388"/>
            <a:ext cx="635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51.47</a:t>
            </a:r>
            <a:endParaRPr lang="en-US" sz="2000">
              <a:latin typeface="Arial" charset="0"/>
            </a:endParaRPr>
          </a:p>
        </p:txBody>
      </p:sp>
      <p:sp>
        <p:nvSpPr>
          <p:cNvPr id="38939" name="Rectangle 30"/>
          <p:cNvSpPr>
            <a:spLocks noChangeArrowheads="1"/>
          </p:cNvSpPr>
          <p:nvPr/>
        </p:nvSpPr>
        <p:spPr bwMode="auto">
          <a:xfrm>
            <a:off x="6038850" y="3227388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40" name="Rectangle 31"/>
          <p:cNvSpPr>
            <a:spLocks noChangeArrowheads="1"/>
          </p:cNvSpPr>
          <p:nvPr/>
        </p:nvSpPr>
        <p:spPr bwMode="auto">
          <a:xfrm>
            <a:off x="7454900" y="3227388"/>
            <a:ext cx="635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25.74</a:t>
            </a:r>
            <a:endParaRPr lang="en-US" sz="2000">
              <a:latin typeface="Arial" charset="0"/>
            </a:endParaRPr>
          </a:p>
        </p:txBody>
      </p:sp>
      <p:sp>
        <p:nvSpPr>
          <p:cNvPr id="38941" name="Rectangle 33"/>
          <p:cNvSpPr>
            <a:spLocks noChangeArrowheads="1"/>
          </p:cNvSpPr>
          <p:nvPr/>
        </p:nvSpPr>
        <p:spPr bwMode="auto">
          <a:xfrm>
            <a:off x="8031163" y="3227388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42" name="Rectangle 34"/>
          <p:cNvSpPr>
            <a:spLocks noChangeArrowheads="1"/>
          </p:cNvSpPr>
          <p:nvPr/>
        </p:nvSpPr>
        <p:spPr bwMode="auto">
          <a:xfrm>
            <a:off x="533400" y="3463925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43" name="Rectangle 35"/>
          <p:cNvSpPr>
            <a:spLocks noChangeArrowheads="1"/>
          </p:cNvSpPr>
          <p:nvPr/>
        </p:nvSpPr>
        <p:spPr bwMode="auto">
          <a:xfrm>
            <a:off x="533400" y="3698875"/>
            <a:ext cx="16779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INTRA (erreur)</a:t>
            </a:r>
            <a:endParaRPr lang="en-US" sz="2000">
              <a:latin typeface="Arial" charset="0"/>
            </a:endParaRPr>
          </a:p>
        </p:txBody>
      </p:sp>
      <p:sp>
        <p:nvSpPr>
          <p:cNvPr id="38944" name="Rectangle 36"/>
          <p:cNvSpPr>
            <a:spLocks noChangeArrowheads="1"/>
          </p:cNvSpPr>
          <p:nvPr/>
        </p:nvSpPr>
        <p:spPr bwMode="auto">
          <a:xfrm>
            <a:off x="1717675" y="3698875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45" name="Rectangle 37"/>
          <p:cNvSpPr>
            <a:spLocks noChangeArrowheads="1"/>
          </p:cNvSpPr>
          <p:nvPr/>
        </p:nvSpPr>
        <p:spPr bwMode="auto">
          <a:xfrm>
            <a:off x="2420938" y="3698875"/>
            <a:ext cx="2825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24</a:t>
            </a:r>
            <a:endParaRPr lang="en-US" sz="2000">
              <a:latin typeface="Arial" charset="0"/>
            </a:endParaRPr>
          </a:p>
        </p:txBody>
      </p:sp>
      <p:sp>
        <p:nvSpPr>
          <p:cNvPr id="38946" name="Rectangle 38"/>
          <p:cNvSpPr>
            <a:spLocks noChangeArrowheads="1"/>
          </p:cNvSpPr>
          <p:nvPr/>
        </p:nvSpPr>
        <p:spPr bwMode="auto">
          <a:xfrm>
            <a:off x="2630488" y="3698875"/>
            <a:ext cx="3524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.00</a:t>
            </a:r>
            <a:endParaRPr lang="en-US" sz="2000">
              <a:latin typeface="Arial" charset="0"/>
            </a:endParaRPr>
          </a:p>
        </p:txBody>
      </p:sp>
      <p:sp>
        <p:nvSpPr>
          <p:cNvPr id="38947" name="Rectangle 39"/>
          <p:cNvSpPr>
            <a:spLocks noChangeArrowheads="1"/>
          </p:cNvSpPr>
          <p:nvPr/>
        </p:nvSpPr>
        <p:spPr bwMode="auto">
          <a:xfrm>
            <a:off x="2892425" y="3698875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48" name="Rectangle 40"/>
          <p:cNvSpPr>
            <a:spLocks noChangeArrowheads="1"/>
          </p:cNvSpPr>
          <p:nvPr/>
        </p:nvSpPr>
        <p:spPr bwMode="auto">
          <a:xfrm>
            <a:off x="3994150" y="3698875"/>
            <a:ext cx="2825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12</a:t>
            </a:r>
            <a:endParaRPr lang="en-US" sz="2000">
              <a:latin typeface="Arial" charset="0"/>
            </a:endParaRPr>
          </a:p>
        </p:txBody>
      </p:sp>
      <p:sp>
        <p:nvSpPr>
          <p:cNvPr id="38949" name="Rectangle 41"/>
          <p:cNvSpPr>
            <a:spLocks noChangeArrowheads="1"/>
          </p:cNvSpPr>
          <p:nvPr/>
        </p:nvSpPr>
        <p:spPr bwMode="auto">
          <a:xfrm>
            <a:off x="4203700" y="3698875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50" name="Rectangle 42"/>
          <p:cNvSpPr>
            <a:spLocks noChangeArrowheads="1"/>
          </p:cNvSpPr>
          <p:nvPr/>
        </p:nvSpPr>
        <p:spPr bwMode="auto">
          <a:xfrm>
            <a:off x="5567363" y="3698875"/>
            <a:ext cx="4937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2.00</a:t>
            </a:r>
            <a:endParaRPr lang="en-US" sz="2000">
              <a:latin typeface="Arial" charset="0"/>
            </a:endParaRPr>
          </a:p>
        </p:txBody>
      </p:sp>
      <p:sp>
        <p:nvSpPr>
          <p:cNvPr id="38951" name="Rectangle 43"/>
          <p:cNvSpPr>
            <a:spLocks noChangeArrowheads="1"/>
          </p:cNvSpPr>
          <p:nvPr/>
        </p:nvSpPr>
        <p:spPr bwMode="auto">
          <a:xfrm>
            <a:off x="5934075" y="3698875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52" name="Rectangle 44"/>
          <p:cNvSpPr>
            <a:spLocks noChangeArrowheads="1"/>
          </p:cNvSpPr>
          <p:nvPr/>
        </p:nvSpPr>
        <p:spPr bwMode="auto">
          <a:xfrm>
            <a:off x="533400" y="3935413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53" name="Rectangle 45"/>
          <p:cNvSpPr>
            <a:spLocks noChangeArrowheads="1"/>
          </p:cNvSpPr>
          <p:nvPr/>
        </p:nvSpPr>
        <p:spPr bwMode="auto">
          <a:xfrm>
            <a:off x="506413" y="4170363"/>
            <a:ext cx="8207375" cy="127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8954" name="Line 46"/>
          <p:cNvSpPr>
            <a:spLocks noChangeShapeType="1"/>
          </p:cNvSpPr>
          <p:nvPr/>
        </p:nvSpPr>
        <p:spPr bwMode="auto">
          <a:xfrm>
            <a:off x="533400" y="4170363"/>
            <a:ext cx="8153400" cy="15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8955" name="Rectangle 47"/>
          <p:cNvSpPr>
            <a:spLocks noChangeArrowheads="1"/>
          </p:cNvSpPr>
          <p:nvPr/>
        </p:nvSpPr>
        <p:spPr bwMode="auto">
          <a:xfrm>
            <a:off x="533400" y="4183063"/>
            <a:ext cx="565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Total</a:t>
            </a:r>
            <a:endParaRPr lang="en-US" sz="2000">
              <a:latin typeface="Arial" charset="0"/>
            </a:endParaRPr>
          </a:p>
        </p:txBody>
      </p:sp>
      <p:sp>
        <p:nvSpPr>
          <p:cNvPr id="38956" name="Rectangle 48"/>
          <p:cNvSpPr>
            <a:spLocks noChangeArrowheads="1"/>
          </p:cNvSpPr>
          <p:nvPr/>
        </p:nvSpPr>
        <p:spPr bwMode="auto">
          <a:xfrm>
            <a:off x="976313" y="4183063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57" name="Rectangle 49"/>
          <p:cNvSpPr>
            <a:spLocks noChangeArrowheads="1"/>
          </p:cNvSpPr>
          <p:nvPr/>
        </p:nvSpPr>
        <p:spPr bwMode="auto">
          <a:xfrm>
            <a:off x="2420938" y="4183063"/>
            <a:ext cx="7762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126.93</a:t>
            </a:r>
            <a:endParaRPr lang="en-US" sz="2000">
              <a:latin typeface="Arial" charset="0"/>
            </a:endParaRPr>
          </a:p>
        </p:txBody>
      </p:sp>
      <p:sp>
        <p:nvSpPr>
          <p:cNvPr id="38958" name="Rectangle 50"/>
          <p:cNvSpPr>
            <a:spLocks noChangeArrowheads="1"/>
          </p:cNvSpPr>
          <p:nvPr/>
        </p:nvSpPr>
        <p:spPr bwMode="auto">
          <a:xfrm>
            <a:off x="2997200" y="4183063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59" name="Rectangle 51"/>
          <p:cNvSpPr>
            <a:spLocks noChangeArrowheads="1"/>
          </p:cNvSpPr>
          <p:nvPr/>
        </p:nvSpPr>
        <p:spPr bwMode="auto">
          <a:xfrm>
            <a:off x="3994150" y="4183063"/>
            <a:ext cx="2825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14</a:t>
            </a:r>
            <a:endParaRPr lang="en-US" sz="2000">
              <a:latin typeface="Arial" charset="0"/>
            </a:endParaRPr>
          </a:p>
        </p:txBody>
      </p:sp>
      <p:sp>
        <p:nvSpPr>
          <p:cNvPr id="38960" name="Rectangle 52"/>
          <p:cNvSpPr>
            <a:spLocks noChangeArrowheads="1"/>
          </p:cNvSpPr>
          <p:nvPr/>
        </p:nvSpPr>
        <p:spPr bwMode="auto">
          <a:xfrm>
            <a:off x="4203700" y="4183063"/>
            <a:ext cx="69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charset="0"/>
              </a:rPr>
              <a:t> </a:t>
            </a:r>
            <a:endParaRPr lang="en-US" sz="2000">
              <a:latin typeface="Arial" charset="0"/>
            </a:endParaRPr>
          </a:p>
        </p:txBody>
      </p:sp>
      <p:sp>
        <p:nvSpPr>
          <p:cNvPr id="38961" name="Rectangle 53"/>
          <p:cNvSpPr>
            <a:spLocks noChangeArrowheads="1"/>
          </p:cNvSpPr>
          <p:nvPr/>
        </p:nvSpPr>
        <p:spPr bwMode="auto">
          <a:xfrm>
            <a:off x="304800" y="2362200"/>
            <a:ext cx="8610600" cy="2514600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pic>
        <p:nvPicPr>
          <p:cNvPr id="1024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30" y="4667250"/>
            <a:ext cx="4505325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0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125" y="4667250"/>
            <a:ext cx="4505325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0"/>
            <a:ext cx="60563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2362200" y="3810000"/>
            <a:ext cx="381000" cy="2286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US" smtClean="0"/>
              <a:t>Effets du traitement sur Y</a:t>
            </a:r>
          </a:p>
        </p:txBody>
      </p:sp>
      <p:sp>
        <p:nvSpPr>
          <p:cNvPr id="37171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2400" smtClean="0"/>
              <a:t>En comparant les estimations de la variance de Y basée sur la variation inter et intra groupe, on peut vérifier l’hypothèse nulle (égalité des moyennes)</a:t>
            </a:r>
          </a:p>
          <a:p>
            <a:pPr eaLnBrk="1" hangingPunct="1">
              <a:defRPr/>
            </a:pPr>
            <a:r>
              <a:rPr lang="en-US" sz="2400" smtClean="0"/>
              <a:t>L’importance des effets du traitement est mesurée par</a:t>
            </a:r>
          </a:p>
          <a:p>
            <a:pPr eaLnBrk="1" hangingPunct="1">
              <a:defRPr/>
            </a:pPr>
            <a:endParaRPr lang="en-US" sz="2400" smtClean="0"/>
          </a:p>
          <a:p>
            <a:pPr eaLnBrk="1" hangingPunct="1">
              <a:defRPr/>
            </a:pPr>
            <a:endParaRPr lang="en-US" sz="2400" smtClean="0"/>
          </a:p>
          <a:p>
            <a:pPr eaLnBrk="1" hangingPunct="1">
              <a:defRPr/>
            </a:pPr>
            <a:endParaRPr lang="en-US" sz="2400" smtClean="0"/>
          </a:p>
          <a:p>
            <a:pPr eaLnBrk="1" hangingPunct="1">
              <a:defRPr/>
            </a:pPr>
            <a:r>
              <a:rPr lang="en-US" sz="2400" smtClean="0"/>
              <a:t>R</a:t>
            </a:r>
            <a:r>
              <a:rPr lang="en-US" sz="2400" baseline="30000" smtClean="0"/>
              <a:t>2</a:t>
            </a:r>
            <a:r>
              <a:rPr lang="en-US" sz="2400" smtClean="0"/>
              <a:t> est une mesure de la variation dans Y qui est expliquée par la variable indépendante</a:t>
            </a:r>
          </a:p>
        </p:txBody>
      </p:sp>
      <p:graphicFrame>
        <p:nvGraphicFramePr>
          <p:cNvPr id="40964" name="Object 4"/>
          <p:cNvGraphicFramePr>
            <a:graphicFrameLocks noChangeAspect="1"/>
          </p:cNvGraphicFramePr>
          <p:nvPr/>
        </p:nvGraphicFramePr>
        <p:xfrm>
          <a:off x="2432050" y="3843338"/>
          <a:ext cx="3757613" cy="779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5" name="Equation" r:id="rId3" imgW="2082800" imgH="431800" progId="Equation.DSMT4">
                  <p:embed/>
                </p:oleObj>
              </mc:Choice>
              <mc:Fallback>
                <p:oleObj name="Equation" r:id="rId3" imgW="2082800" imgH="4318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2050" y="3843338"/>
                        <a:ext cx="3757613" cy="779462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004747"/>
                          </a:gs>
                          <a:gs pos="50000">
                            <a:schemeClr val="accent1"/>
                          </a:gs>
                          <a:gs pos="100000">
                            <a:srgbClr val="004747"/>
                          </a:gs>
                        </a:gsLst>
                        <a:lin ang="5400000" scaled="1"/>
                      </a:gradFill>
                      <a:ln w="38100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AutoShape 2"/>
          <p:cNvSpPr>
            <a:spLocks noChangeArrowheads="1"/>
          </p:cNvSpPr>
          <p:nvPr/>
        </p:nvSpPr>
        <p:spPr bwMode="auto">
          <a:xfrm>
            <a:off x="2362200" y="4343400"/>
            <a:ext cx="4724400" cy="1676400"/>
          </a:xfrm>
          <a:prstGeom prst="roundRect">
            <a:avLst>
              <a:gd name="adj" fmla="val 16667"/>
            </a:avLst>
          </a:prstGeom>
          <a:solidFill>
            <a:srgbClr val="E5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41987" name="AutoShape 3"/>
          <p:cNvSpPr>
            <a:spLocks noChangeArrowheads="1"/>
          </p:cNvSpPr>
          <p:nvPr/>
        </p:nvSpPr>
        <p:spPr bwMode="auto">
          <a:xfrm>
            <a:off x="3429000" y="1981200"/>
            <a:ext cx="2286000" cy="1752600"/>
          </a:xfrm>
          <a:prstGeom prst="roundRect">
            <a:avLst>
              <a:gd name="adj" fmla="val 16667"/>
            </a:avLst>
          </a:prstGeom>
          <a:solidFill>
            <a:srgbClr val="E5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43418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Variance expliquée par la variable indépendante</a:t>
            </a:r>
          </a:p>
        </p:txBody>
      </p:sp>
      <p:sp>
        <p:nvSpPr>
          <p:cNvPr id="41989" name="Text Box 6"/>
          <p:cNvSpPr txBox="1">
            <a:spLocks noChangeArrowheads="1"/>
          </p:cNvSpPr>
          <p:nvPr/>
        </p:nvSpPr>
        <p:spPr bwMode="auto">
          <a:xfrm>
            <a:off x="3733800" y="1981200"/>
            <a:ext cx="13668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kumimoji="1" lang="en-US" altLang="en-US" sz="2400" u="sng">
                <a:solidFill>
                  <a:schemeClr val="tx2"/>
                </a:solidFill>
                <a:latin typeface="Times" pitchFamily="18" charset="0"/>
              </a:rPr>
              <a:t>Eta-Carré</a:t>
            </a:r>
          </a:p>
        </p:txBody>
      </p:sp>
      <p:sp>
        <p:nvSpPr>
          <p:cNvPr id="41990" name="Rectangle 7"/>
          <p:cNvSpPr>
            <a:spLocks noChangeArrowheads="1"/>
          </p:cNvSpPr>
          <p:nvPr/>
        </p:nvSpPr>
        <p:spPr bwMode="auto">
          <a:xfrm>
            <a:off x="3848100" y="3233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41991" name="Text Box 9"/>
          <p:cNvSpPr txBox="1">
            <a:spLocks noChangeArrowheads="1"/>
          </p:cNvSpPr>
          <p:nvPr/>
        </p:nvSpPr>
        <p:spPr bwMode="auto">
          <a:xfrm>
            <a:off x="3581400" y="4419600"/>
            <a:ext cx="1841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kumimoji="1" lang="en-US" sz="2400" u="sng">
                <a:solidFill>
                  <a:schemeClr val="tx2"/>
                </a:solidFill>
                <a:latin typeface="Times New Roman" pitchFamily="18" charset="0"/>
              </a:rPr>
              <a:t>Omega-Carré</a:t>
            </a:r>
          </a:p>
        </p:txBody>
      </p:sp>
      <p:graphicFrame>
        <p:nvGraphicFramePr>
          <p:cNvPr id="41992" name="Object 10"/>
          <p:cNvGraphicFramePr>
            <a:graphicFrameLocks noChangeAspect="1"/>
          </p:cNvGraphicFramePr>
          <p:nvPr/>
        </p:nvGraphicFramePr>
        <p:xfrm>
          <a:off x="3581400" y="2514600"/>
          <a:ext cx="1981200" cy="976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69" name="Equation" r:id="rId3" imgW="876300" imgH="431800" progId="Equation.DSMT4">
                  <p:embed/>
                </p:oleObj>
              </mc:Choice>
              <mc:Fallback>
                <p:oleObj name="Equation" r:id="rId3" imgW="876300" imgH="43180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1400" y="2514600"/>
                        <a:ext cx="1981200" cy="976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93" name="Object 11"/>
          <p:cNvGraphicFramePr>
            <a:graphicFrameLocks noChangeAspect="1"/>
          </p:cNvGraphicFramePr>
          <p:nvPr/>
        </p:nvGraphicFramePr>
        <p:xfrm>
          <a:off x="2438400" y="4953000"/>
          <a:ext cx="4572000" cy="958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70" name="Equation" r:id="rId5" imgW="2057400" imgH="431800" progId="Equation.DSMT4">
                  <p:embed/>
                </p:oleObj>
              </mc:Choice>
              <mc:Fallback>
                <p:oleObj name="Equation" r:id="rId5" imgW="2057400" imgH="431800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4953000"/>
                        <a:ext cx="4572000" cy="958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AutoShape 2"/>
          <p:cNvSpPr>
            <a:spLocks noChangeArrowheads="1"/>
          </p:cNvSpPr>
          <p:nvPr/>
        </p:nvSpPr>
        <p:spPr bwMode="auto">
          <a:xfrm>
            <a:off x="762000" y="4267200"/>
            <a:ext cx="7696200" cy="1828800"/>
          </a:xfrm>
          <a:prstGeom prst="roundRect">
            <a:avLst>
              <a:gd name="adj" fmla="val 16667"/>
            </a:avLst>
          </a:prstGeom>
          <a:solidFill>
            <a:srgbClr val="E5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43011" name="AutoShape 3"/>
          <p:cNvSpPr>
            <a:spLocks noChangeArrowheads="1"/>
          </p:cNvSpPr>
          <p:nvPr/>
        </p:nvSpPr>
        <p:spPr bwMode="auto">
          <a:xfrm>
            <a:off x="2286000" y="1828800"/>
            <a:ext cx="4495800" cy="1981200"/>
          </a:xfrm>
          <a:prstGeom prst="roundRect">
            <a:avLst>
              <a:gd name="adj" fmla="val 16667"/>
            </a:avLst>
          </a:prstGeom>
          <a:solidFill>
            <a:srgbClr val="E5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43520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Exemple</a:t>
            </a:r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4019550" y="32527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graphicFrame>
        <p:nvGraphicFramePr>
          <p:cNvPr id="43014" name="Object 6"/>
          <p:cNvGraphicFramePr>
            <a:graphicFrameLocks noChangeAspect="1"/>
          </p:cNvGraphicFramePr>
          <p:nvPr/>
        </p:nvGraphicFramePr>
        <p:xfrm>
          <a:off x="2514600" y="2209800"/>
          <a:ext cx="4038600" cy="1287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91" r:id="rId3" imgW="828675" imgH="266700" progId="Equation.3">
                  <p:embed/>
                </p:oleObj>
              </mc:Choice>
              <mc:Fallback>
                <p:oleObj r:id="rId3" imgW="828675" imgH="2667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2209800"/>
                        <a:ext cx="4038600" cy="1287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5" name="Rectangle 7"/>
          <p:cNvSpPr>
            <a:spLocks noChangeArrowheads="1"/>
          </p:cNvSpPr>
          <p:nvPr/>
        </p:nvSpPr>
        <p:spPr bwMode="auto">
          <a:xfrm>
            <a:off x="3405188" y="32527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graphicFrame>
        <p:nvGraphicFramePr>
          <p:cNvPr id="43016" name="Object 8"/>
          <p:cNvGraphicFramePr>
            <a:graphicFrameLocks noChangeAspect="1"/>
          </p:cNvGraphicFramePr>
          <p:nvPr/>
        </p:nvGraphicFramePr>
        <p:xfrm>
          <a:off x="1066800" y="4648200"/>
          <a:ext cx="7162800" cy="1081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92" r:id="rId5" imgW="1752600" imgH="266700" progId="Equation.3">
                  <p:embed/>
                </p:oleObj>
              </mc:Choice>
              <mc:Fallback>
                <p:oleObj r:id="rId5" imgW="1752600" imgH="2667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4648200"/>
                        <a:ext cx="7162800" cy="1081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Analyse de la variance: SPSS</a:t>
            </a:r>
          </a:p>
        </p:txBody>
      </p:sp>
      <p:sp>
        <p:nvSpPr>
          <p:cNvPr id="44035" name="Rectangle 171"/>
          <p:cNvSpPr>
            <a:spLocks noChangeArrowheads="1"/>
          </p:cNvSpPr>
          <p:nvPr/>
        </p:nvSpPr>
        <p:spPr bwMode="auto">
          <a:xfrm>
            <a:off x="2667000" y="2895600"/>
            <a:ext cx="539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36" name="Rectangle 172"/>
          <p:cNvSpPr>
            <a:spLocks noChangeArrowheads="1"/>
          </p:cNvSpPr>
          <p:nvPr/>
        </p:nvSpPr>
        <p:spPr bwMode="auto">
          <a:xfrm>
            <a:off x="3857625" y="2895600"/>
            <a:ext cx="1085850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 b="1">
                <a:latin typeface="Times" pitchFamily="18" charset="0"/>
              </a:rPr>
              <a:t>GROUPE 1</a:t>
            </a:r>
            <a:endParaRPr lang="en-US"/>
          </a:p>
        </p:txBody>
      </p:sp>
      <p:sp>
        <p:nvSpPr>
          <p:cNvPr id="44037" name="Rectangle 173"/>
          <p:cNvSpPr>
            <a:spLocks noChangeArrowheads="1"/>
          </p:cNvSpPr>
          <p:nvPr/>
        </p:nvSpPr>
        <p:spPr bwMode="auto">
          <a:xfrm>
            <a:off x="4781550" y="2898775"/>
            <a:ext cx="539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38" name="Rectangle 174"/>
          <p:cNvSpPr>
            <a:spLocks noChangeArrowheads="1"/>
          </p:cNvSpPr>
          <p:nvPr/>
        </p:nvSpPr>
        <p:spPr bwMode="auto">
          <a:xfrm>
            <a:off x="4319588" y="3133725"/>
            <a:ext cx="539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39" name="Rectangle 175"/>
          <p:cNvSpPr>
            <a:spLocks noChangeArrowheads="1"/>
          </p:cNvSpPr>
          <p:nvPr/>
        </p:nvSpPr>
        <p:spPr bwMode="auto">
          <a:xfrm>
            <a:off x="3959225" y="3371850"/>
            <a:ext cx="6477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CA" sz="1700">
                <a:latin typeface="Times" pitchFamily="18" charset="0"/>
              </a:rPr>
              <a:t>0 tasset</a:t>
            </a:r>
            <a:endParaRPr lang="en-US"/>
          </a:p>
        </p:txBody>
      </p:sp>
      <p:sp>
        <p:nvSpPr>
          <p:cNvPr id="44040" name="Rectangle 176"/>
          <p:cNvSpPr>
            <a:spLocks noChangeArrowheads="1"/>
          </p:cNvSpPr>
          <p:nvPr/>
        </p:nvSpPr>
        <p:spPr bwMode="auto">
          <a:xfrm>
            <a:off x="4681538" y="3371850"/>
            <a:ext cx="539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41" name="Rectangle 177"/>
          <p:cNvSpPr>
            <a:spLocks noChangeArrowheads="1"/>
          </p:cNvSpPr>
          <p:nvPr/>
        </p:nvSpPr>
        <p:spPr bwMode="auto">
          <a:xfrm>
            <a:off x="5510213" y="2895600"/>
            <a:ext cx="1085850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 b="1">
                <a:latin typeface="Times" pitchFamily="18" charset="0"/>
              </a:rPr>
              <a:t>GROUPE 2</a:t>
            </a:r>
            <a:endParaRPr lang="en-US"/>
          </a:p>
        </p:txBody>
      </p:sp>
      <p:sp>
        <p:nvSpPr>
          <p:cNvPr id="44042" name="Rectangle 178"/>
          <p:cNvSpPr>
            <a:spLocks noChangeArrowheads="1"/>
          </p:cNvSpPr>
          <p:nvPr/>
        </p:nvSpPr>
        <p:spPr bwMode="auto">
          <a:xfrm>
            <a:off x="6434138" y="2898775"/>
            <a:ext cx="539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43" name="Rectangle 179"/>
          <p:cNvSpPr>
            <a:spLocks noChangeArrowheads="1"/>
          </p:cNvSpPr>
          <p:nvPr/>
        </p:nvSpPr>
        <p:spPr bwMode="auto">
          <a:xfrm>
            <a:off x="5972175" y="3133725"/>
            <a:ext cx="539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44" name="Rectangle 180"/>
          <p:cNvSpPr>
            <a:spLocks noChangeArrowheads="1"/>
          </p:cNvSpPr>
          <p:nvPr/>
        </p:nvSpPr>
        <p:spPr bwMode="auto">
          <a:xfrm>
            <a:off x="5534025" y="3371850"/>
            <a:ext cx="58737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1 tasse</a:t>
            </a:r>
            <a:endParaRPr lang="en-US"/>
          </a:p>
        </p:txBody>
      </p:sp>
      <p:sp>
        <p:nvSpPr>
          <p:cNvPr id="44045" name="Rectangle 181"/>
          <p:cNvSpPr>
            <a:spLocks noChangeArrowheads="1"/>
          </p:cNvSpPr>
          <p:nvPr/>
        </p:nvSpPr>
        <p:spPr bwMode="auto">
          <a:xfrm>
            <a:off x="6410325" y="3371850"/>
            <a:ext cx="539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46" name="Rectangle 182"/>
          <p:cNvSpPr>
            <a:spLocks noChangeArrowheads="1"/>
          </p:cNvSpPr>
          <p:nvPr/>
        </p:nvSpPr>
        <p:spPr bwMode="auto">
          <a:xfrm>
            <a:off x="7162800" y="2895600"/>
            <a:ext cx="1085850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 b="1">
                <a:latin typeface="Times" pitchFamily="18" charset="0"/>
              </a:rPr>
              <a:t>GROUPE 3</a:t>
            </a:r>
            <a:endParaRPr lang="en-US"/>
          </a:p>
        </p:txBody>
      </p:sp>
      <p:sp>
        <p:nvSpPr>
          <p:cNvPr id="44047" name="Rectangle 183"/>
          <p:cNvSpPr>
            <a:spLocks noChangeArrowheads="1"/>
          </p:cNvSpPr>
          <p:nvPr/>
        </p:nvSpPr>
        <p:spPr bwMode="auto">
          <a:xfrm>
            <a:off x="8086725" y="2898775"/>
            <a:ext cx="539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48" name="Rectangle 184"/>
          <p:cNvSpPr>
            <a:spLocks noChangeArrowheads="1"/>
          </p:cNvSpPr>
          <p:nvPr/>
        </p:nvSpPr>
        <p:spPr bwMode="auto">
          <a:xfrm>
            <a:off x="7624763" y="3133725"/>
            <a:ext cx="539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49" name="Rectangle 185"/>
          <p:cNvSpPr>
            <a:spLocks noChangeArrowheads="1"/>
          </p:cNvSpPr>
          <p:nvPr/>
        </p:nvSpPr>
        <p:spPr bwMode="auto">
          <a:xfrm>
            <a:off x="7180263" y="3371850"/>
            <a:ext cx="1033462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 New Roman" pitchFamily="18" charset="0"/>
                <a:cs typeface="Times New Roman" pitchFamily="18" charset="0"/>
              </a:rPr>
              <a:t>Deux tasses</a:t>
            </a:r>
          </a:p>
        </p:txBody>
      </p:sp>
      <p:sp>
        <p:nvSpPr>
          <p:cNvPr id="44050" name="Rectangle 186"/>
          <p:cNvSpPr>
            <a:spLocks noChangeArrowheads="1"/>
          </p:cNvSpPr>
          <p:nvPr/>
        </p:nvSpPr>
        <p:spPr bwMode="auto">
          <a:xfrm>
            <a:off x="8069263" y="3371850"/>
            <a:ext cx="539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51" name="Rectangle 187"/>
          <p:cNvSpPr>
            <a:spLocks noChangeArrowheads="1"/>
          </p:cNvSpPr>
          <p:nvPr/>
        </p:nvSpPr>
        <p:spPr bwMode="auto">
          <a:xfrm>
            <a:off x="8521700" y="2895600"/>
            <a:ext cx="539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52" name="Rectangle 188"/>
          <p:cNvSpPr>
            <a:spLocks noChangeArrowheads="1"/>
          </p:cNvSpPr>
          <p:nvPr/>
        </p:nvSpPr>
        <p:spPr bwMode="auto">
          <a:xfrm>
            <a:off x="5141913" y="2895600"/>
            <a:ext cx="7937" cy="71437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53" name="Line 189"/>
          <p:cNvSpPr>
            <a:spLocks noChangeShapeType="1"/>
          </p:cNvSpPr>
          <p:nvPr/>
        </p:nvSpPr>
        <p:spPr bwMode="auto">
          <a:xfrm>
            <a:off x="5141913" y="2895600"/>
            <a:ext cx="1587" cy="714375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54" name="Rectangle 190"/>
          <p:cNvSpPr>
            <a:spLocks noChangeArrowheads="1"/>
          </p:cNvSpPr>
          <p:nvPr/>
        </p:nvSpPr>
        <p:spPr bwMode="auto">
          <a:xfrm>
            <a:off x="6794500" y="2895600"/>
            <a:ext cx="7938" cy="71437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55" name="Line 191"/>
          <p:cNvSpPr>
            <a:spLocks noChangeShapeType="1"/>
          </p:cNvSpPr>
          <p:nvPr/>
        </p:nvSpPr>
        <p:spPr bwMode="auto">
          <a:xfrm>
            <a:off x="6794500" y="2895600"/>
            <a:ext cx="1588" cy="714375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56" name="Rectangle 192"/>
          <p:cNvSpPr>
            <a:spLocks noChangeArrowheads="1"/>
          </p:cNvSpPr>
          <p:nvPr/>
        </p:nvSpPr>
        <p:spPr bwMode="auto">
          <a:xfrm>
            <a:off x="4267200" y="3624263"/>
            <a:ext cx="107950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2</a:t>
            </a:r>
            <a:endParaRPr lang="en-US"/>
          </a:p>
        </p:txBody>
      </p:sp>
      <p:sp>
        <p:nvSpPr>
          <p:cNvPr id="44057" name="Rectangle 193"/>
          <p:cNvSpPr>
            <a:spLocks noChangeArrowheads="1"/>
          </p:cNvSpPr>
          <p:nvPr/>
        </p:nvSpPr>
        <p:spPr bwMode="auto">
          <a:xfrm>
            <a:off x="4373563" y="3624263"/>
            <a:ext cx="5397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58" name="Rectangle 194"/>
          <p:cNvSpPr>
            <a:spLocks noChangeArrowheads="1"/>
          </p:cNvSpPr>
          <p:nvPr/>
        </p:nvSpPr>
        <p:spPr bwMode="auto">
          <a:xfrm>
            <a:off x="5919788" y="3624263"/>
            <a:ext cx="107950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5</a:t>
            </a:r>
            <a:endParaRPr lang="en-US"/>
          </a:p>
        </p:txBody>
      </p:sp>
      <p:sp>
        <p:nvSpPr>
          <p:cNvPr id="44059" name="Rectangle 195"/>
          <p:cNvSpPr>
            <a:spLocks noChangeArrowheads="1"/>
          </p:cNvSpPr>
          <p:nvPr/>
        </p:nvSpPr>
        <p:spPr bwMode="auto">
          <a:xfrm>
            <a:off x="6024563" y="3624263"/>
            <a:ext cx="5397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60" name="Rectangle 196"/>
          <p:cNvSpPr>
            <a:spLocks noChangeArrowheads="1"/>
          </p:cNvSpPr>
          <p:nvPr/>
        </p:nvSpPr>
        <p:spPr bwMode="auto">
          <a:xfrm>
            <a:off x="7570788" y="3624263"/>
            <a:ext cx="107950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9</a:t>
            </a:r>
            <a:endParaRPr lang="en-US"/>
          </a:p>
        </p:txBody>
      </p:sp>
      <p:sp>
        <p:nvSpPr>
          <p:cNvPr id="44061" name="Rectangle 197"/>
          <p:cNvSpPr>
            <a:spLocks noChangeArrowheads="1"/>
          </p:cNvSpPr>
          <p:nvPr/>
        </p:nvSpPr>
        <p:spPr bwMode="auto">
          <a:xfrm>
            <a:off x="7677150" y="3624263"/>
            <a:ext cx="5397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62" name="Rectangle 198"/>
          <p:cNvSpPr>
            <a:spLocks noChangeArrowheads="1"/>
          </p:cNvSpPr>
          <p:nvPr/>
        </p:nvSpPr>
        <p:spPr bwMode="auto">
          <a:xfrm>
            <a:off x="8521700" y="3624263"/>
            <a:ext cx="5397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63" name="Rectangle 199"/>
          <p:cNvSpPr>
            <a:spLocks noChangeArrowheads="1"/>
          </p:cNvSpPr>
          <p:nvPr/>
        </p:nvSpPr>
        <p:spPr bwMode="auto">
          <a:xfrm>
            <a:off x="3487738" y="3609975"/>
            <a:ext cx="1654175" cy="127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64" name="Line 200"/>
          <p:cNvSpPr>
            <a:spLocks noChangeShapeType="1"/>
          </p:cNvSpPr>
          <p:nvPr/>
        </p:nvSpPr>
        <p:spPr bwMode="auto">
          <a:xfrm>
            <a:off x="3487738" y="3609975"/>
            <a:ext cx="1654175" cy="1588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65" name="Rectangle 201"/>
          <p:cNvSpPr>
            <a:spLocks noChangeArrowheads="1"/>
          </p:cNvSpPr>
          <p:nvPr/>
        </p:nvSpPr>
        <p:spPr bwMode="auto">
          <a:xfrm>
            <a:off x="5141913" y="3609975"/>
            <a:ext cx="7937" cy="14288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66" name="Line 202"/>
          <p:cNvSpPr>
            <a:spLocks noChangeShapeType="1"/>
          </p:cNvSpPr>
          <p:nvPr/>
        </p:nvSpPr>
        <p:spPr bwMode="auto">
          <a:xfrm>
            <a:off x="5141913" y="3609975"/>
            <a:ext cx="1587" cy="1428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67" name="Rectangle 203"/>
          <p:cNvSpPr>
            <a:spLocks noChangeArrowheads="1"/>
          </p:cNvSpPr>
          <p:nvPr/>
        </p:nvSpPr>
        <p:spPr bwMode="auto">
          <a:xfrm>
            <a:off x="5149850" y="3609975"/>
            <a:ext cx="1644650" cy="127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68" name="Line 204"/>
          <p:cNvSpPr>
            <a:spLocks noChangeShapeType="1"/>
          </p:cNvSpPr>
          <p:nvPr/>
        </p:nvSpPr>
        <p:spPr bwMode="auto">
          <a:xfrm>
            <a:off x="5149850" y="3609975"/>
            <a:ext cx="1644650" cy="1588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69" name="Rectangle 205"/>
          <p:cNvSpPr>
            <a:spLocks noChangeArrowheads="1"/>
          </p:cNvSpPr>
          <p:nvPr/>
        </p:nvSpPr>
        <p:spPr bwMode="auto">
          <a:xfrm>
            <a:off x="6794500" y="3609975"/>
            <a:ext cx="7938" cy="14288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70" name="Line 206"/>
          <p:cNvSpPr>
            <a:spLocks noChangeShapeType="1"/>
          </p:cNvSpPr>
          <p:nvPr/>
        </p:nvSpPr>
        <p:spPr bwMode="auto">
          <a:xfrm>
            <a:off x="6794500" y="3609975"/>
            <a:ext cx="1588" cy="1428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71" name="Rectangle 207"/>
          <p:cNvSpPr>
            <a:spLocks noChangeArrowheads="1"/>
          </p:cNvSpPr>
          <p:nvPr/>
        </p:nvSpPr>
        <p:spPr bwMode="auto">
          <a:xfrm>
            <a:off x="6802438" y="3609975"/>
            <a:ext cx="1641475" cy="127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72" name="Line 208"/>
          <p:cNvSpPr>
            <a:spLocks noChangeShapeType="1"/>
          </p:cNvSpPr>
          <p:nvPr/>
        </p:nvSpPr>
        <p:spPr bwMode="auto">
          <a:xfrm>
            <a:off x="6802438" y="3609975"/>
            <a:ext cx="1641475" cy="1588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73" name="Rectangle 209"/>
          <p:cNvSpPr>
            <a:spLocks noChangeArrowheads="1"/>
          </p:cNvSpPr>
          <p:nvPr/>
        </p:nvSpPr>
        <p:spPr bwMode="auto">
          <a:xfrm>
            <a:off x="5141913" y="3624263"/>
            <a:ext cx="7937" cy="2381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74" name="Line 210"/>
          <p:cNvSpPr>
            <a:spLocks noChangeShapeType="1"/>
          </p:cNvSpPr>
          <p:nvPr/>
        </p:nvSpPr>
        <p:spPr bwMode="auto">
          <a:xfrm>
            <a:off x="5141913" y="3624263"/>
            <a:ext cx="1587" cy="238125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75" name="Rectangle 211"/>
          <p:cNvSpPr>
            <a:spLocks noChangeArrowheads="1"/>
          </p:cNvSpPr>
          <p:nvPr/>
        </p:nvSpPr>
        <p:spPr bwMode="auto">
          <a:xfrm>
            <a:off x="6794500" y="3624263"/>
            <a:ext cx="7938" cy="2381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76" name="Line 212"/>
          <p:cNvSpPr>
            <a:spLocks noChangeShapeType="1"/>
          </p:cNvSpPr>
          <p:nvPr/>
        </p:nvSpPr>
        <p:spPr bwMode="auto">
          <a:xfrm>
            <a:off x="6794500" y="3624263"/>
            <a:ext cx="1588" cy="238125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77" name="Rectangle 213"/>
          <p:cNvSpPr>
            <a:spLocks noChangeArrowheads="1"/>
          </p:cNvSpPr>
          <p:nvPr/>
        </p:nvSpPr>
        <p:spPr bwMode="auto">
          <a:xfrm>
            <a:off x="4267200" y="3862388"/>
            <a:ext cx="107950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3</a:t>
            </a:r>
            <a:endParaRPr lang="en-US"/>
          </a:p>
        </p:txBody>
      </p:sp>
      <p:sp>
        <p:nvSpPr>
          <p:cNvPr id="44078" name="Rectangle 214"/>
          <p:cNvSpPr>
            <a:spLocks noChangeArrowheads="1"/>
          </p:cNvSpPr>
          <p:nvPr/>
        </p:nvSpPr>
        <p:spPr bwMode="auto">
          <a:xfrm>
            <a:off x="4373563" y="3862388"/>
            <a:ext cx="5397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79" name="Rectangle 215"/>
          <p:cNvSpPr>
            <a:spLocks noChangeArrowheads="1"/>
          </p:cNvSpPr>
          <p:nvPr/>
        </p:nvSpPr>
        <p:spPr bwMode="auto">
          <a:xfrm>
            <a:off x="5919788" y="3862388"/>
            <a:ext cx="107950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3</a:t>
            </a:r>
            <a:endParaRPr lang="en-US"/>
          </a:p>
        </p:txBody>
      </p:sp>
      <p:sp>
        <p:nvSpPr>
          <p:cNvPr id="44080" name="Rectangle 216"/>
          <p:cNvSpPr>
            <a:spLocks noChangeArrowheads="1"/>
          </p:cNvSpPr>
          <p:nvPr/>
        </p:nvSpPr>
        <p:spPr bwMode="auto">
          <a:xfrm>
            <a:off x="6024563" y="3862388"/>
            <a:ext cx="5397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81" name="Rectangle 217"/>
          <p:cNvSpPr>
            <a:spLocks noChangeArrowheads="1"/>
          </p:cNvSpPr>
          <p:nvPr/>
        </p:nvSpPr>
        <p:spPr bwMode="auto">
          <a:xfrm>
            <a:off x="7518400" y="3862388"/>
            <a:ext cx="215900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10</a:t>
            </a:r>
            <a:endParaRPr lang="en-US"/>
          </a:p>
        </p:txBody>
      </p:sp>
      <p:sp>
        <p:nvSpPr>
          <p:cNvPr id="44082" name="Rectangle 218"/>
          <p:cNvSpPr>
            <a:spLocks noChangeArrowheads="1"/>
          </p:cNvSpPr>
          <p:nvPr/>
        </p:nvSpPr>
        <p:spPr bwMode="auto">
          <a:xfrm>
            <a:off x="7731125" y="3862388"/>
            <a:ext cx="5397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83" name="Rectangle 219"/>
          <p:cNvSpPr>
            <a:spLocks noChangeArrowheads="1"/>
          </p:cNvSpPr>
          <p:nvPr/>
        </p:nvSpPr>
        <p:spPr bwMode="auto">
          <a:xfrm>
            <a:off x="8521700" y="3862388"/>
            <a:ext cx="5397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84" name="Rectangle 220"/>
          <p:cNvSpPr>
            <a:spLocks noChangeArrowheads="1"/>
          </p:cNvSpPr>
          <p:nvPr/>
        </p:nvSpPr>
        <p:spPr bwMode="auto">
          <a:xfrm>
            <a:off x="5141913" y="3862388"/>
            <a:ext cx="7937" cy="2381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85" name="Line 221"/>
          <p:cNvSpPr>
            <a:spLocks noChangeShapeType="1"/>
          </p:cNvSpPr>
          <p:nvPr/>
        </p:nvSpPr>
        <p:spPr bwMode="auto">
          <a:xfrm>
            <a:off x="5141913" y="3862388"/>
            <a:ext cx="1587" cy="238125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86" name="Rectangle 222"/>
          <p:cNvSpPr>
            <a:spLocks noChangeArrowheads="1"/>
          </p:cNvSpPr>
          <p:nvPr/>
        </p:nvSpPr>
        <p:spPr bwMode="auto">
          <a:xfrm>
            <a:off x="6794500" y="3862388"/>
            <a:ext cx="7938" cy="2381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87" name="Line 223"/>
          <p:cNvSpPr>
            <a:spLocks noChangeShapeType="1"/>
          </p:cNvSpPr>
          <p:nvPr/>
        </p:nvSpPr>
        <p:spPr bwMode="auto">
          <a:xfrm>
            <a:off x="6794500" y="3862388"/>
            <a:ext cx="1588" cy="238125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88" name="Rectangle 224"/>
          <p:cNvSpPr>
            <a:spLocks noChangeArrowheads="1"/>
          </p:cNvSpPr>
          <p:nvPr/>
        </p:nvSpPr>
        <p:spPr bwMode="auto">
          <a:xfrm>
            <a:off x="4267200" y="4100513"/>
            <a:ext cx="107950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1</a:t>
            </a:r>
            <a:endParaRPr lang="en-US"/>
          </a:p>
        </p:txBody>
      </p:sp>
      <p:sp>
        <p:nvSpPr>
          <p:cNvPr id="44089" name="Rectangle 225"/>
          <p:cNvSpPr>
            <a:spLocks noChangeArrowheads="1"/>
          </p:cNvSpPr>
          <p:nvPr/>
        </p:nvSpPr>
        <p:spPr bwMode="auto">
          <a:xfrm>
            <a:off x="4373563" y="4100513"/>
            <a:ext cx="5397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90" name="Rectangle 226"/>
          <p:cNvSpPr>
            <a:spLocks noChangeArrowheads="1"/>
          </p:cNvSpPr>
          <p:nvPr/>
        </p:nvSpPr>
        <p:spPr bwMode="auto">
          <a:xfrm>
            <a:off x="5919788" y="4100513"/>
            <a:ext cx="107950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7</a:t>
            </a:r>
            <a:endParaRPr lang="en-US"/>
          </a:p>
        </p:txBody>
      </p:sp>
      <p:sp>
        <p:nvSpPr>
          <p:cNvPr id="44091" name="Rectangle 227"/>
          <p:cNvSpPr>
            <a:spLocks noChangeArrowheads="1"/>
          </p:cNvSpPr>
          <p:nvPr/>
        </p:nvSpPr>
        <p:spPr bwMode="auto">
          <a:xfrm>
            <a:off x="6024563" y="4100513"/>
            <a:ext cx="5397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92" name="Rectangle 228"/>
          <p:cNvSpPr>
            <a:spLocks noChangeArrowheads="1"/>
          </p:cNvSpPr>
          <p:nvPr/>
        </p:nvSpPr>
        <p:spPr bwMode="auto">
          <a:xfrm>
            <a:off x="7570788" y="4100513"/>
            <a:ext cx="107950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7</a:t>
            </a:r>
            <a:endParaRPr lang="en-US"/>
          </a:p>
        </p:txBody>
      </p:sp>
      <p:sp>
        <p:nvSpPr>
          <p:cNvPr id="44093" name="Rectangle 229"/>
          <p:cNvSpPr>
            <a:spLocks noChangeArrowheads="1"/>
          </p:cNvSpPr>
          <p:nvPr/>
        </p:nvSpPr>
        <p:spPr bwMode="auto">
          <a:xfrm>
            <a:off x="7677150" y="4100513"/>
            <a:ext cx="5397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94" name="Rectangle 230"/>
          <p:cNvSpPr>
            <a:spLocks noChangeArrowheads="1"/>
          </p:cNvSpPr>
          <p:nvPr/>
        </p:nvSpPr>
        <p:spPr bwMode="auto">
          <a:xfrm>
            <a:off x="8521700" y="4100513"/>
            <a:ext cx="5397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095" name="Rectangle 231"/>
          <p:cNvSpPr>
            <a:spLocks noChangeArrowheads="1"/>
          </p:cNvSpPr>
          <p:nvPr/>
        </p:nvSpPr>
        <p:spPr bwMode="auto">
          <a:xfrm>
            <a:off x="5141913" y="4100513"/>
            <a:ext cx="7937" cy="236537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96" name="Line 232"/>
          <p:cNvSpPr>
            <a:spLocks noChangeShapeType="1"/>
          </p:cNvSpPr>
          <p:nvPr/>
        </p:nvSpPr>
        <p:spPr bwMode="auto">
          <a:xfrm>
            <a:off x="5141913" y="4100513"/>
            <a:ext cx="1587" cy="236537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97" name="Rectangle 233"/>
          <p:cNvSpPr>
            <a:spLocks noChangeArrowheads="1"/>
          </p:cNvSpPr>
          <p:nvPr/>
        </p:nvSpPr>
        <p:spPr bwMode="auto">
          <a:xfrm>
            <a:off x="6794500" y="4100513"/>
            <a:ext cx="7938" cy="236537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98" name="Line 234"/>
          <p:cNvSpPr>
            <a:spLocks noChangeShapeType="1"/>
          </p:cNvSpPr>
          <p:nvPr/>
        </p:nvSpPr>
        <p:spPr bwMode="auto">
          <a:xfrm>
            <a:off x="6794500" y="4100513"/>
            <a:ext cx="1588" cy="236537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99" name="Rectangle 235"/>
          <p:cNvSpPr>
            <a:spLocks noChangeArrowheads="1"/>
          </p:cNvSpPr>
          <p:nvPr/>
        </p:nvSpPr>
        <p:spPr bwMode="auto">
          <a:xfrm>
            <a:off x="4267200" y="4337050"/>
            <a:ext cx="107950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0</a:t>
            </a:r>
            <a:endParaRPr lang="en-US"/>
          </a:p>
        </p:txBody>
      </p:sp>
      <p:sp>
        <p:nvSpPr>
          <p:cNvPr id="44100" name="Rectangle 236"/>
          <p:cNvSpPr>
            <a:spLocks noChangeArrowheads="1"/>
          </p:cNvSpPr>
          <p:nvPr/>
        </p:nvSpPr>
        <p:spPr bwMode="auto">
          <a:xfrm>
            <a:off x="4373563" y="4337050"/>
            <a:ext cx="539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101" name="Rectangle 237"/>
          <p:cNvSpPr>
            <a:spLocks noChangeArrowheads="1"/>
          </p:cNvSpPr>
          <p:nvPr/>
        </p:nvSpPr>
        <p:spPr bwMode="auto">
          <a:xfrm>
            <a:off x="5919788" y="4337050"/>
            <a:ext cx="107950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6</a:t>
            </a:r>
            <a:endParaRPr lang="en-US"/>
          </a:p>
        </p:txBody>
      </p:sp>
      <p:sp>
        <p:nvSpPr>
          <p:cNvPr id="44102" name="Rectangle 238"/>
          <p:cNvSpPr>
            <a:spLocks noChangeArrowheads="1"/>
          </p:cNvSpPr>
          <p:nvPr/>
        </p:nvSpPr>
        <p:spPr bwMode="auto">
          <a:xfrm>
            <a:off x="6024563" y="4337050"/>
            <a:ext cx="539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103" name="Rectangle 239"/>
          <p:cNvSpPr>
            <a:spLocks noChangeArrowheads="1"/>
          </p:cNvSpPr>
          <p:nvPr/>
        </p:nvSpPr>
        <p:spPr bwMode="auto">
          <a:xfrm>
            <a:off x="7570788" y="4337050"/>
            <a:ext cx="107950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6</a:t>
            </a:r>
            <a:endParaRPr lang="en-US"/>
          </a:p>
        </p:txBody>
      </p:sp>
      <p:sp>
        <p:nvSpPr>
          <p:cNvPr id="44104" name="Rectangle 240"/>
          <p:cNvSpPr>
            <a:spLocks noChangeArrowheads="1"/>
          </p:cNvSpPr>
          <p:nvPr/>
        </p:nvSpPr>
        <p:spPr bwMode="auto">
          <a:xfrm>
            <a:off x="7677150" y="4337050"/>
            <a:ext cx="539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105" name="Rectangle 241"/>
          <p:cNvSpPr>
            <a:spLocks noChangeArrowheads="1"/>
          </p:cNvSpPr>
          <p:nvPr/>
        </p:nvSpPr>
        <p:spPr bwMode="auto">
          <a:xfrm>
            <a:off x="8521700" y="4337050"/>
            <a:ext cx="539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106" name="Rectangle 242"/>
          <p:cNvSpPr>
            <a:spLocks noChangeArrowheads="1"/>
          </p:cNvSpPr>
          <p:nvPr/>
        </p:nvSpPr>
        <p:spPr bwMode="auto">
          <a:xfrm>
            <a:off x="5141913" y="4337050"/>
            <a:ext cx="7937" cy="2381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107" name="Line 243"/>
          <p:cNvSpPr>
            <a:spLocks noChangeShapeType="1"/>
          </p:cNvSpPr>
          <p:nvPr/>
        </p:nvSpPr>
        <p:spPr bwMode="auto">
          <a:xfrm>
            <a:off x="5141913" y="4337050"/>
            <a:ext cx="1587" cy="238125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108" name="Rectangle 244"/>
          <p:cNvSpPr>
            <a:spLocks noChangeArrowheads="1"/>
          </p:cNvSpPr>
          <p:nvPr/>
        </p:nvSpPr>
        <p:spPr bwMode="auto">
          <a:xfrm>
            <a:off x="6794500" y="4337050"/>
            <a:ext cx="7938" cy="2381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109" name="Line 245"/>
          <p:cNvSpPr>
            <a:spLocks noChangeShapeType="1"/>
          </p:cNvSpPr>
          <p:nvPr/>
        </p:nvSpPr>
        <p:spPr bwMode="auto">
          <a:xfrm>
            <a:off x="6794500" y="4337050"/>
            <a:ext cx="1588" cy="238125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110" name="Rectangle 246"/>
          <p:cNvSpPr>
            <a:spLocks noChangeArrowheads="1"/>
          </p:cNvSpPr>
          <p:nvPr/>
        </p:nvSpPr>
        <p:spPr bwMode="auto">
          <a:xfrm>
            <a:off x="4267200" y="4575175"/>
            <a:ext cx="107950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2</a:t>
            </a:r>
            <a:endParaRPr lang="en-US"/>
          </a:p>
        </p:txBody>
      </p:sp>
      <p:sp>
        <p:nvSpPr>
          <p:cNvPr id="44111" name="Rectangle 247"/>
          <p:cNvSpPr>
            <a:spLocks noChangeArrowheads="1"/>
          </p:cNvSpPr>
          <p:nvPr/>
        </p:nvSpPr>
        <p:spPr bwMode="auto">
          <a:xfrm>
            <a:off x="4373563" y="4575175"/>
            <a:ext cx="539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112" name="Rectangle 248"/>
          <p:cNvSpPr>
            <a:spLocks noChangeArrowheads="1"/>
          </p:cNvSpPr>
          <p:nvPr/>
        </p:nvSpPr>
        <p:spPr bwMode="auto">
          <a:xfrm>
            <a:off x="5919788" y="4575175"/>
            <a:ext cx="107950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5</a:t>
            </a:r>
            <a:endParaRPr lang="en-US"/>
          </a:p>
        </p:txBody>
      </p:sp>
      <p:sp>
        <p:nvSpPr>
          <p:cNvPr id="44113" name="Rectangle 249"/>
          <p:cNvSpPr>
            <a:spLocks noChangeArrowheads="1"/>
          </p:cNvSpPr>
          <p:nvPr/>
        </p:nvSpPr>
        <p:spPr bwMode="auto">
          <a:xfrm>
            <a:off x="6024563" y="4575175"/>
            <a:ext cx="539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114" name="Rectangle 250"/>
          <p:cNvSpPr>
            <a:spLocks noChangeArrowheads="1"/>
          </p:cNvSpPr>
          <p:nvPr/>
        </p:nvSpPr>
        <p:spPr bwMode="auto">
          <a:xfrm>
            <a:off x="7570788" y="4575175"/>
            <a:ext cx="107950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8</a:t>
            </a:r>
            <a:endParaRPr lang="en-US"/>
          </a:p>
        </p:txBody>
      </p:sp>
      <p:sp>
        <p:nvSpPr>
          <p:cNvPr id="44115" name="Rectangle 251"/>
          <p:cNvSpPr>
            <a:spLocks noChangeArrowheads="1"/>
          </p:cNvSpPr>
          <p:nvPr/>
        </p:nvSpPr>
        <p:spPr bwMode="auto">
          <a:xfrm>
            <a:off x="7677150" y="4575175"/>
            <a:ext cx="539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700">
                <a:latin typeface="Times" pitchFamily="18" charset="0"/>
              </a:rPr>
              <a:t> </a:t>
            </a:r>
            <a:endParaRPr lang="en-US"/>
          </a:p>
        </p:txBody>
      </p:sp>
      <p:sp>
        <p:nvSpPr>
          <p:cNvPr id="44116" name="Rectangle 252"/>
          <p:cNvSpPr>
            <a:spLocks noChangeArrowheads="1"/>
          </p:cNvSpPr>
          <p:nvPr/>
        </p:nvSpPr>
        <p:spPr bwMode="auto">
          <a:xfrm>
            <a:off x="5141913" y="4575175"/>
            <a:ext cx="7937" cy="2381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117" name="Line 253"/>
          <p:cNvSpPr>
            <a:spLocks noChangeShapeType="1"/>
          </p:cNvSpPr>
          <p:nvPr/>
        </p:nvSpPr>
        <p:spPr bwMode="auto">
          <a:xfrm>
            <a:off x="5141913" y="4575175"/>
            <a:ext cx="1587" cy="238125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118" name="Rectangle 254"/>
          <p:cNvSpPr>
            <a:spLocks noChangeArrowheads="1"/>
          </p:cNvSpPr>
          <p:nvPr/>
        </p:nvSpPr>
        <p:spPr bwMode="auto">
          <a:xfrm>
            <a:off x="6794500" y="4575175"/>
            <a:ext cx="7938" cy="238125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119" name="Line 255"/>
          <p:cNvSpPr>
            <a:spLocks noChangeShapeType="1"/>
          </p:cNvSpPr>
          <p:nvPr/>
        </p:nvSpPr>
        <p:spPr bwMode="auto">
          <a:xfrm>
            <a:off x="6794500" y="4575175"/>
            <a:ext cx="1588" cy="238125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pic>
        <p:nvPicPr>
          <p:cNvPr id="43097" name="Picture 8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828800"/>
            <a:ext cx="2738438" cy="388620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Analyse de la variance: SPSS</a:t>
            </a:r>
          </a:p>
        </p:txBody>
      </p:sp>
      <p:pic>
        <p:nvPicPr>
          <p:cNvPr id="45059" name="Picture 8" descr="C:\Users\Daniel\AppData\Local\Temp\SNAGHTML1756c7c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1752600"/>
            <a:ext cx="5238750" cy="300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2" name="Picture 10" descr="C:\Users\Daniel\AppData\Local\Temp\SNAGHTML1757c7e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850" y="2438400"/>
            <a:ext cx="470535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4" name="Picture 12" descr="C:\Users\Daniel\AppData\Local\Temp\SNAGHTML175bc65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850" y="2438400"/>
            <a:ext cx="470535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6" name="Picture 14" descr="C:\Users\Daniel\AppData\Local\Temp\SNAGHTML175ca25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333750"/>
            <a:ext cx="3038475" cy="321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4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Analyse de la variance: SPSS</a:t>
            </a:r>
          </a:p>
        </p:txBody>
      </p:sp>
      <p:pic>
        <p:nvPicPr>
          <p:cNvPr id="1157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76338" y="1804988"/>
            <a:ext cx="6789737" cy="32480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Analyse de la variance: SPSS</a:t>
            </a:r>
          </a:p>
        </p:txBody>
      </p:sp>
      <p:pic>
        <p:nvPicPr>
          <p:cNvPr id="1167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76400"/>
            <a:ext cx="5057775" cy="297180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pic>
        <p:nvPicPr>
          <p:cNvPr id="11673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276600"/>
            <a:ext cx="4106863" cy="3365500"/>
          </a:xfrm>
          <a:prstGeom prst="rect">
            <a:avLst/>
          </a:prstGeom>
          <a:noFill/>
          <a:ln w="12700" cap="flat" cmpd="sng">
            <a:solidFill>
              <a:schemeClr val="bg1"/>
            </a:solidFill>
            <a:prstDash val="solid"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Analyse de la variance: SPSS</a:t>
            </a:r>
          </a:p>
        </p:txBody>
      </p:sp>
      <p:pic>
        <p:nvPicPr>
          <p:cNvPr id="48131" name="Picture 2" descr="C:\Users\Daniel\AppData\Local\Temp\SNAGHTML17635fd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00200"/>
            <a:ext cx="5210175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764" name="Picture 4" descr="C:\Users\Daniel\AppData\Local\Temp\SNAGHTML1763a79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025" y="1981200"/>
            <a:ext cx="4905375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766" name="Picture 6" descr="C:\Users\Daniel\AppData\Local\Temp\SNAGHTML1764173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981200"/>
            <a:ext cx="4905375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768" name="Picture 8" descr="C:\Users\Daniel\AppData\Local\Temp\SNAGHTML176484a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362200"/>
            <a:ext cx="3695700" cy="438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770" name="Picture 10" descr="C:\Users\Daniel\AppData\Local\Temp\SNAGHTML1765e21f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362200"/>
            <a:ext cx="3695700" cy="438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7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7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7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7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10668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err="1" smtClean="0"/>
              <a:t>Analyse</a:t>
            </a:r>
            <a:r>
              <a:rPr lang="en-US" dirty="0" smtClean="0"/>
              <a:t> de la variance: SPSS</a:t>
            </a:r>
          </a:p>
        </p:txBody>
      </p:sp>
      <p:pic>
        <p:nvPicPr>
          <p:cNvPr id="1187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66825" y="1219200"/>
            <a:ext cx="6608763" cy="54197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Analyse</a:t>
            </a:r>
            <a:r>
              <a:rPr lang="en-US" dirty="0" smtClean="0"/>
              <a:t> de la variance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Exemple</a:t>
            </a:r>
            <a:r>
              <a:rPr lang="en-US" dirty="0" smtClean="0"/>
              <a:t> </a:t>
            </a:r>
            <a:r>
              <a:rPr lang="en-US" dirty="0" err="1" smtClean="0"/>
              <a:t>Détaillé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Données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038600" cy="4525963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US" sz="2000" dirty="0" err="1" smtClean="0"/>
              <a:t>Quel</a:t>
            </a:r>
            <a:r>
              <a:rPr lang="en-US" sz="2000" dirty="0" smtClean="0"/>
              <a:t> </a:t>
            </a:r>
            <a:r>
              <a:rPr lang="en-US" sz="2000" dirty="0" err="1" smtClean="0"/>
              <a:t>est</a:t>
            </a:r>
            <a:r>
              <a:rPr lang="en-US" sz="2000" dirty="0" smtClean="0"/>
              <a:t> </a:t>
            </a:r>
            <a:r>
              <a:rPr lang="en-US" sz="2000" dirty="0" err="1" smtClean="0"/>
              <a:t>l’effet</a:t>
            </a:r>
            <a:r>
              <a:rPr lang="en-US" sz="2000" dirty="0" smtClean="0"/>
              <a:t> de </a:t>
            </a:r>
            <a:r>
              <a:rPr lang="en-US" sz="2000" dirty="0" err="1" smtClean="0"/>
              <a:t>l’entraînement</a:t>
            </a:r>
            <a:r>
              <a:rPr lang="en-US" sz="2000" dirty="0" smtClean="0"/>
              <a:t> physique </a:t>
            </a:r>
            <a:r>
              <a:rPr lang="en-US" sz="2000" dirty="0" err="1" smtClean="0"/>
              <a:t>sur</a:t>
            </a:r>
            <a:r>
              <a:rPr lang="en-US" sz="2000" dirty="0" smtClean="0"/>
              <a:t> </a:t>
            </a:r>
            <a:r>
              <a:rPr lang="en-US" sz="2000" dirty="0" err="1" smtClean="0"/>
              <a:t>l’attention</a:t>
            </a:r>
            <a:r>
              <a:rPr lang="en-US" sz="2000" dirty="0" smtClean="0"/>
              <a:t> chez les </a:t>
            </a:r>
            <a:r>
              <a:rPr lang="en-US" sz="2000" dirty="0" err="1" smtClean="0"/>
              <a:t>opérateurs</a:t>
            </a:r>
            <a:r>
              <a:rPr lang="en-US" sz="2000" dirty="0" smtClean="0"/>
              <a:t> de radar?</a:t>
            </a:r>
          </a:p>
          <a:p>
            <a:pPr>
              <a:defRPr/>
            </a:pPr>
            <a:r>
              <a:rPr lang="en-US" sz="2000" dirty="0" err="1" smtClean="0"/>
              <a:t>Quatre</a:t>
            </a:r>
            <a:r>
              <a:rPr lang="en-US" sz="2000" dirty="0" smtClean="0"/>
              <a:t> </a:t>
            </a:r>
            <a:r>
              <a:rPr lang="en-US" sz="2000" dirty="0" err="1" smtClean="0"/>
              <a:t>groupes</a:t>
            </a:r>
            <a:r>
              <a:rPr lang="en-US" sz="2000" dirty="0" smtClean="0"/>
              <a:t> de 10 </a:t>
            </a:r>
            <a:r>
              <a:rPr lang="en-US" sz="2000" dirty="0" err="1" smtClean="0"/>
              <a:t>sujets</a:t>
            </a:r>
            <a:r>
              <a:rPr lang="en-US" sz="2000" dirty="0" smtClean="0"/>
              <a:t> </a:t>
            </a:r>
            <a:r>
              <a:rPr lang="en-US" sz="2000" dirty="0" err="1" smtClean="0"/>
              <a:t>chacun</a:t>
            </a:r>
            <a:endParaRPr lang="en-US" sz="2000" dirty="0" smtClean="0"/>
          </a:p>
          <a:p>
            <a:pPr lvl="1">
              <a:defRPr/>
            </a:pPr>
            <a:r>
              <a:rPr lang="en-US" sz="1600" dirty="0" err="1" smtClean="0"/>
              <a:t>Groupe</a:t>
            </a:r>
            <a:r>
              <a:rPr lang="en-US" sz="1600" dirty="0" smtClean="0"/>
              <a:t> </a:t>
            </a:r>
            <a:r>
              <a:rPr lang="en-US" sz="1600" dirty="0" err="1" smtClean="0"/>
              <a:t>contrôle</a:t>
            </a:r>
            <a:r>
              <a:rPr lang="en-US" sz="1600" dirty="0" smtClean="0"/>
              <a:t>: </a:t>
            </a:r>
            <a:r>
              <a:rPr lang="en-US" sz="1600" dirty="0" err="1" smtClean="0"/>
              <a:t>aucun</a:t>
            </a:r>
            <a:r>
              <a:rPr lang="en-US" sz="1600" dirty="0" smtClean="0"/>
              <a:t> </a:t>
            </a:r>
            <a:r>
              <a:rPr lang="en-US" sz="1600" dirty="0" err="1" smtClean="0"/>
              <a:t>entrainement</a:t>
            </a:r>
            <a:endParaRPr lang="en-US" sz="1600" dirty="0" smtClean="0"/>
          </a:p>
          <a:p>
            <a:pPr lvl="1">
              <a:defRPr/>
            </a:pPr>
            <a:r>
              <a:rPr lang="en-US" sz="1600" dirty="0" err="1" smtClean="0"/>
              <a:t>Groupe</a:t>
            </a:r>
            <a:r>
              <a:rPr lang="en-US" sz="1600" dirty="0" smtClean="0"/>
              <a:t> </a:t>
            </a:r>
            <a:r>
              <a:rPr lang="en-US" sz="1600" dirty="0" err="1" smtClean="0"/>
              <a:t>expérimental</a:t>
            </a:r>
            <a:r>
              <a:rPr lang="en-US" sz="1600" dirty="0" smtClean="0"/>
              <a:t> 1: </a:t>
            </a:r>
            <a:r>
              <a:rPr lang="en-US" sz="1600" dirty="0" err="1" smtClean="0"/>
              <a:t>une</a:t>
            </a:r>
            <a:r>
              <a:rPr lang="en-US" sz="1600" dirty="0" smtClean="0"/>
              <a:t> </a:t>
            </a:r>
            <a:r>
              <a:rPr lang="en-US" sz="1600" dirty="0" err="1" smtClean="0"/>
              <a:t>heure</a:t>
            </a:r>
            <a:r>
              <a:rPr lang="en-US" sz="1600" dirty="0" smtClean="0"/>
              <a:t> par </a:t>
            </a:r>
            <a:r>
              <a:rPr lang="en-US" sz="1600" dirty="0" err="1" smtClean="0"/>
              <a:t>semaine</a:t>
            </a:r>
            <a:endParaRPr lang="en-US" sz="1600" dirty="0" smtClean="0"/>
          </a:p>
          <a:p>
            <a:pPr lvl="1">
              <a:defRPr/>
            </a:pPr>
            <a:r>
              <a:rPr lang="en-US" sz="1600" dirty="0" err="1" smtClean="0"/>
              <a:t>Groupe</a:t>
            </a:r>
            <a:r>
              <a:rPr lang="en-US" sz="1600" dirty="0" smtClean="0"/>
              <a:t> </a:t>
            </a:r>
            <a:r>
              <a:rPr lang="en-US" sz="1600" dirty="0" err="1" smtClean="0"/>
              <a:t>expérimental</a:t>
            </a:r>
            <a:r>
              <a:rPr lang="en-US" sz="1600" dirty="0" smtClean="0"/>
              <a:t> 2: </a:t>
            </a:r>
            <a:r>
              <a:rPr lang="en-US" sz="1600" dirty="0" err="1" smtClean="0"/>
              <a:t>deux</a:t>
            </a:r>
            <a:r>
              <a:rPr lang="en-US" sz="1600" dirty="0" smtClean="0"/>
              <a:t> </a:t>
            </a:r>
            <a:r>
              <a:rPr lang="en-US" sz="1600" dirty="0" err="1" smtClean="0"/>
              <a:t>heures</a:t>
            </a:r>
            <a:r>
              <a:rPr lang="en-US" sz="1600" dirty="0" smtClean="0"/>
              <a:t> par </a:t>
            </a:r>
            <a:r>
              <a:rPr lang="en-US" sz="1600" dirty="0" err="1" smtClean="0"/>
              <a:t>semaine</a:t>
            </a:r>
            <a:endParaRPr lang="en-US" sz="1600" dirty="0" smtClean="0"/>
          </a:p>
          <a:p>
            <a:pPr lvl="1">
              <a:defRPr/>
            </a:pPr>
            <a:r>
              <a:rPr lang="en-US" sz="1600" dirty="0" err="1" smtClean="0"/>
              <a:t>Groupe</a:t>
            </a:r>
            <a:r>
              <a:rPr lang="en-US" sz="1600" dirty="0" smtClean="0"/>
              <a:t> </a:t>
            </a:r>
            <a:r>
              <a:rPr lang="en-US" sz="1600" dirty="0" err="1" smtClean="0"/>
              <a:t>expérimental</a:t>
            </a:r>
            <a:r>
              <a:rPr lang="en-US" sz="1600" dirty="0" smtClean="0"/>
              <a:t> 3: </a:t>
            </a:r>
            <a:r>
              <a:rPr lang="en-US" sz="1600" dirty="0" err="1" smtClean="0"/>
              <a:t>quatre</a:t>
            </a:r>
            <a:r>
              <a:rPr lang="en-US" sz="1600" dirty="0" smtClean="0"/>
              <a:t> </a:t>
            </a:r>
            <a:r>
              <a:rPr lang="en-US" sz="1600" dirty="0" err="1" smtClean="0"/>
              <a:t>heures</a:t>
            </a:r>
            <a:r>
              <a:rPr lang="en-US" sz="1600" dirty="0" smtClean="0"/>
              <a:t> par </a:t>
            </a:r>
            <a:r>
              <a:rPr lang="en-US" sz="1600" dirty="0" err="1" smtClean="0"/>
              <a:t>semaines</a:t>
            </a:r>
            <a:endParaRPr lang="en-US" sz="1600" dirty="0" smtClean="0"/>
          </a:p>
          <a:p>
            <a:pPr>
              <a:defRPr/>
            </a:pPr>
            <a:r>
              <a:rPr lang="en-US" sz="2000" dirty="0" smtClean="0"/>
              <a:t>Variable </a:t>
            </a:r>
            <a:r>
              <a:rPr lang="en-US" sz="2000" dirty="0" err="1" smtClean="0"/>
              <a:t>dépendante</a:t>
            </a:r>
            <a:r>
              <a:rPr lang="en-US" sz="2000" dirty="0" smtClean="0"/>
              <a:t>: </a:t>
            </a:r>
            <a:r>
              <a:rPr lang="en-US" sz="2000" dirty="0" err="1" smtClean="0"/>
              <a:t>Évaluation</a:t>
            </a:r>
            <a:r>
              <a:rPr lang="en-US" sz="2000" dirty="0" smtClean="0"/>
              <a:t> des </a:t>
            </a:r>
            <a:r>
              <a:rPr lang="en-US" sz="2000" dirty="0" err="1" smtClean="0"/>
              <a:t>capacités</a:t>
            </a:r>
            <a:r>
              <a:rPr lang="en-US" sz="2000" dirty="0" smtClean="0"/>
              <a:t> </a:t>
            </a:r>
            <a:r>
              <a:rPr lang="en-US" sz="2000" dirty="0" err="1" smtClean="0"/>
              <a:t>d’attention</a:t>
            </a:r>
            <a:r>
              <a:rPr lang="en-US" sz="2000" dirty="0" smtClean="0"/>
              <a:t>, </a:t>
            </a:r>
            <a:r>
              <a:rPr lang="en-US" sz="2000" dirty="0" err="1" smtClean="0"/>
              <a:t>sur</a:t>
            </a:r>
            <a:r>
              <a:rPr lang="en-US" sz="2000" dirty="0" smtClean="0"/>
              <a:t> </a:t>
            </a:r>
            <a:r>
              <a:rPr lang="en-US" sz="2000" dirty="0" err="1" smtClean="0"/>
              <a:t>une</a:t>
            </a:r>
            <a:r>
              <a:rPr lang="en-US" sz="2000" dirty="0" smtClean="0"/>
              <a:t> </a:t>
            </a:r>
            <a:r>
              <a:rPr lang="en-US" sz="2000" dirty="0" err="1" smtClean="0"/>
              <a:t>échelle</a:t>
            </a:r>
            <a:r>
              <a:rPr lang="en-US" sz="2000" dirty="0" smtClean="0"/>
              <a:t> de 0 à 5</a:t>
            </a:r>
            <a:endParaRPr lang="en-US" sz="20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953000" y="1787525"/>
          <a:ext cx="3810000" cy="4079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2500"/>
                <a:gridCol w="952500"/>
                <a:gridCol w="952500"/>
                <a:gridCol w="952500"/>
              </a:tblGrid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G1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G2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G3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G4</a:t>
                      </a:r>
                      <a:endParaRPr lang="en-US" sz="1800" dirty="0"/>
                    </a:p>
                  </a:txBody>
                  <a:tcPr marT="45727" marB="45727"/>
                </a:tc>
              </a:tr>
              <a:tr h="37089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T="45727" marB="45727"/>
                </a:tc>
              </a:tr>
              <a:tr h="37089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4</a:t>
                      </a:r>
                      <a:endParaRPr lang="en-US" sz="1800" dirty="0"/>
                    </a:p>
                  </a:txBody>
                  <a:tcPr marT="45727" marB="45727"/>
                </a:tc>
              </a:tr>
              <a:tr h="37089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</a:tr>
              <a:tr h="37089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</a:tr>
              <a:tr h="37089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T="45727" marB="45727"/>
                </a:tc>
              </a:tr>
              <a:tr h="37089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 marT="45727" marB="45727"/>
                </a:tc>
              </a:tr>
              <a:tr h="37089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</a:tr>
              <a:tr h="37089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</a:tr>
              <a:tr h="37089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T="45727" marB="45727"/>
                </a:tc>
              </a:tr>
              <a:tr h="37089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4</a:t>
                      </a:r>
                      <a:endParaRPr lang="en-US" sz="1800" dirty="0"/>
                    </a:p>
                  </a:txBody>
                  <a:tcPr marT="45727" marB="45727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3581400" cy="1371600"/>
          </a:xfrm>
        </p:spPr>
        <p:txBody>
          <a:bodyPr/>
          <a:lstStyle/>
          <a:p>
            <a:pPr>
              <a:defRPr/>
            </a:pPr>
            <a:r>
              <a:rPr lang="en-US" dirty="0" err="1" smtClean="0"/>
              <a:t>Calculs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6088688"/>
              </p:ext>
            </p:extLst>
          </p:nvPr>
        </p:nvGraphicFramePr>
        <p:xfrm>
          <a:off x="3048000" y="5232400"/>
          <a:ext cx="1039813" cy="14827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9813"/>
              </a:tblGrid>
              <a:tr h="370681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398" marR="91398" marT="45700" marB="45700"/>
                </a:tc>
              </a:tr>
              <a:tr h="370681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L="91398" marR="91398" marT="45700" marB="45700"/>
                </a:tc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solidFill>
                            <a:srgbClr val="FFFF00"/>
                          </a:solidFill>
                        </a:rPr>
                        <a:t>          </a:t>
                      </a:r>
                      <a:r>
                        <a:rPr lang="en-US" sz="1800" i="1" dirty="0" smtClean="0">
                          <a:solidFill>
                            <a:srgbClr val="FFFF00"/>
                          </a:solidFill>
                        </a:rPr>
                        <a:t>n</a:t>
                      </a:r>
                      <a:endParaRPr lang="en-US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398" marR="91398" marT="45700" marB="45700"/>
                </a:tc>
              </a:tr>
              <a:tr h="370681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398" marR="91398" marT="45700" marB="45700"/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114800" y="1219200"/>
          <a:ext cx="3810000" cy="548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2500"/>
                <a:gridCol w="952500"/>
                <a:gridCol w="952500"/>
                <a:gridCol w="952500"/>
              </a:tblGrid>
              <a:tr h="32824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G4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24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29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26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68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71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97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1.4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2.4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2.5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2.9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948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6239502"/>
              </p:ext>
            </p:extLst>
          </p:nvPr>
        </p:nvGraphicFramePr>
        <p:xfrm>
          <a:off x="3530600" y="5308600"/>
          <a:ext cx="355600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667" name="Equation" r:id="rId4" imgW="355320" imgH="253800" progId="Equation.DSMT4">
                  <p:embed/>
                </p:oleObj>
              </mc:Choice>
              <mc:Fallback>
                <p:oleObj name="Equation" r:id="rId4" imgW="355320" imgH="2538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600" y="5308600"/>
                        <a:ext cx="355600" cy="25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49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4824884"/>
              </p:ext>
            </p:extLst>
          </p:nvPr>
        </p:nvGraphicFramePr>
        <p:xfrm>
          <a:off x="3505200" y="5656263"/>
          <a:ext cx="4064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668" name="Equation" r:id="rId6" imgW="406080" imgH="279360" progId="Equation.DSMT4">
                  <p:embed/>
                </p:oleObj>
              </mc:Choice>
              <mc:Fallback>
                <p:oleObj name="Equation" r:id="rId6" imgW="406080" imgH="27936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5656263"/>
                        <a:ext cx="406400" cy="279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491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2887861"/>
              </p:ext>
            </p:extLst>
          </p:nvPr>
        </p:nvGraphicFramePr>
        <p:xfrm>
          <a:off x="3505200" y="6388100"/>
          <a:ext cx="304800" cy="322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669" name="Equation" r:id="rId8" imgW="228600" imgH="241200" progId="Equation.DSMT4">
                  <p:embed/>
                </p:oleObj>
              </mc:Choice>
              <mc:Fallback>
                <p:oleObj name="Equation" r:id="rId8" imgW="228600" imgH="24120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6388100"/>
                        <a:ext cx="304800" cy="322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492" name="Object 18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6051241"/>
              </p:ext>
            </p:extLst>
          </p:nvPr>
        </p:nvGraphicFramePr>
        <p:xfrm>
          <a:off x="533400" y="1993900"/>
          <a:ext cx="2997200" cy="212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670" name="Equation" r:id="rId10" imgW="1828800" imgH="1295280" progId="Equation.DSMT4">
                  <p:embed/>
                </p:oleObj>
              </mc:Choice>
              <mc:Fallback>
                <p:oleObj name="Equation" r:id="rId10" imgW="1828800" imgH="1295280" progId="Equation.DSMT4">
                  <p:embed/>
                  <p:pic>
                    <p:nvPicPr>
                      <p:cNvPr id="0" name="Object 18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1993900"/>
                        <a:ext cx="2997200" cy="2120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Content Placeholder 5"/>
          <p:cNvGraphicFramePr>
            <a:graphicFrameLocks/>
          </p:cNvGraphicFramePr>
          <p:nvPr/>
        </p:nvGraphicFramePr>
        <p:xfrm>
          <a:off x="7921625" y="5237163"/>
          <a:ext cx="1039813" cy="14843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9813"/>
              </a:tblGrid>
              <a:tr h="37107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92</a:t>
                      </a:r>
                      <a:endParaRPr lang="en-US" sz="1800" dirty="0"/>
                    </a:p>
                  </a:txBody>
                  <a:tcPr marL="91398" marR="91398" marT="45749" marB="45749"/>
                </a:tc>
              </a:tr>
              <a:tr h="37107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262</a:t>
                      </a:r>
                      <a:endParaRPr lang="en-US" sz="1800" dirty="0"/>
                    </a:p>
                  </a:txBody>
                  <a:tcPr marL="91398" marR="91398" marT="45749" marB="45749"/>
                </a:tc>
              </a:tr>
              <a:tr h="37107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 40</a:t>
                      </a:r>
                      <a:endParaRPr lang="en-US" sz="1800" dirty="0"/>
                    </a:p>
                  </a:txBody>
                  <a:tcPr marL="91398" marR="91398" marT="45749" marB="45749"/>
                </a:tc>
              </a:tr>
              <a:tr h="37107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2.3</a:t>
                      </a:r>
                      <a:endParaRPr lang="en-US" sz="1800" dirty="0"/>
                    </a:p>
                  </a:txBody>
                  <a:tcPr marL="91398" marR="91398" marT="45749" marB="45749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614673"/>
              </p:ext>
            </p:extLst>
          </p:nvPr>
        </p:nvGraphicFramePr>
        <p:xfrm>
          <a:off x="3048000" y="5232400"/>
          <a:ext cx="1039813" cy="14827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9813"/>
              </a:tblGrid>
              <a:tr h="370681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398" marR="91398" marT="45700" marB="45700"/>
                </a:tc>
              </a:tr>
              <a:tr h="370681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L="91398" marR="91398" marT="45700" marB="45700"/>
                </a:tc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          </a:t>
                      </a:r>
                      <a:r>
                        <a:rPr lang="en-US" sz="1800" i="1" dirty="0" smtClean="0">
                          <a:solidFill>
                            <a:srgbClr val="FFFF00"/>
                          </a:solidFill>
                        </a:rPr>
                        <a:t>n</a:t>
                      </a:r>
                      <a:endParaRPr lang="en-US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398" marR="91398" marT="45700" marB="45700"/>
                </a:tc>
              </a:tr>
              <a:tr h="370681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398" marR="91398" marT="45700" marB="45700"/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114800" y="1219200"/>
          <a:ext cx="3810000" cy="548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2500"/>
                <a:gridCol w="952500"/>
                <a:gridCol w="952500"/>
                <a:gridCol w="952500"/>
              </a:tblGrid>
              <a:tr h="32824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G4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24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29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26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68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71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97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1.4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2.4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2.5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2.9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0515" name="Object 18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0238362"/>
              </p:ext>
            </p:extLst>
          </p:nvPr>
        </p:nvGraphicFramePr>
        <p:xfrm>
          <a:off x="304800" y="1811338"/>
          <a:ext cx="3683000" cy="1998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691" name="Equation" r:id="rId4" imgW="2666880" imgH="1447560" progId="Equation.DSMT4">
                  <p:embed/>
                </p:oleObj>
              </mc:Choice>
              <mc:Fallback>
                <p:oleObj name="Equation" r:id="rId4" imgW="2666880" imgH="1447560" progId="Equation.DSMT4">
                  <p:embed/>
                  <p:pic>
                    <p:nvPicPr>
                      <p:cNvPr id="0" name="Object 18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1811338"/>
                        <a:ext cx="3683000" cy="1998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Content Placeholder 5"/>
          <p:cNvGraphicFramePr>
            <a:graphicFrameLocks/>
          </p:cNvGraphicFramePr>
          <p:nvPr/>
        </p:nvGraphicFramePr>
        <p:xfrm>
          <a:off x="7921625" y="5237163"/>
          <a:ext cx="1039813" cy="14843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9813"/>
              </a:tblGrid>
              <a:tr h="37107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92</a:t>
                      </a:r>
                      <a:endParaRPr lang="en-US" sz="1800" dirty="0"/>
                    </a:p>
                  </a:txBody>
                  <a:tcPr marL="91398" marR="91398" marT="45749" marB="45749"/>
                </a:tc>
              </a:tr>
              <a:tr h="37107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262</a:t>
                      </a:r>
                      <a:endParaRPr lang="en-US" sz="1800" dirty="0"/>
                    </a:p>
                  </a:txBody>
                  <a:tcPr marL="91398" marR="91398" marT="45749" marB="45749"/>
                </a:tc>
              </a:tr>
              <a:tr h="37107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 40</a:t>
                      </a:r>
                      <a:endParaRPr lang="en-US" sz="1800" dirty="0"/>
                    </a:p>
                  </a:txBody>
                  <a:tcPr marL="91398" marR="91398" marT="45749" marB="45749"/>
                </a:tc>
              </a:tr>
              <a:tr h="37107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2.3</a:t>
                      </a:r>
                      <a:endParaRPr lang="en-US" sz="1800" dirty="0"/>
                    </a:p>
                  </a:txBody>
                  <a:tcPr marL="91398" marR="91398" marT="45749" marB="45749"/>
                </a:tc>
              </a:tr>
            </a:tbl>
          </a:graphicData>
        </a:graphic>
      </p:graphicFrame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3581400" cy="1371600"/>
          </a:xfrm>
        </p:spPr>
        <p:txBody>
          <a:bodyPr/>
          <a:lstStyle/>
          <a:p>
            <a:pPr>
              <a:defRPr/>
            </a:pPr>
            <a:r>
              <a:rPr lang="en-US" dirty="0" err="1" smtClean="0"/>
              <a:t>Calculs</a:t>
            </a:r>
            <a:endParaRPr lang="en-US" dirty="0"/>
          </a:p>
        </p:txBody>
      </p:sp>
      <p:graphicFrame>
        <p:nvGraphicFramePr>
          <p:cNvPr id="12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57018647"/>
              </p:ext>
            </p:extLst>
          </p:nvPr>
        </p:nvGraphicFramePr>
        <p:xfrm>
          <a:off x="3048000" y="5232400"/>
          <a:ext cx="1039813" cy="14827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9813"/>
              </a:tblGrid>
              <a:tr h="370681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398" marR="91398" marT="45700" marB="45700"/>
                </a:tc>
              </a:tr>
              <a:tr h="370681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L="91398" marR="91398" marT="45700" marB="45700"/>
                </a:tc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solidFill>
                            <a:srgbClr val="FFFF00"/>
                          </a:solidFill>
                        </a:rPr>
                        <a:t>          </a:t>
                      </a:r>
                      <a:r>
                        <a:rPr lang="en-US" sz="1800" i="1" dirty="0" smtClean="0">
                          <a:solidFill>
                            <a:srgbClr val="FFFF00"/>
                          </a:solidFill>
                        </a:rPr>
                        <a:t>n</a:t>
                      </a:r>
                      <a:endParaRPr lang="en-US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398" marR="91398" marT="45700" marB="45700"/>
                </a:tc>
              </a:tr>
              <a:tr h="370681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398" marR="91398" marT="45700" marB="45700"/>
                </a:tc>
              </a:tr>
            </a:tbl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1287026"/>
              </p:ext>
            </p:extLst>
          </p:nvPr>
        </p:nvGraphicFramePr>
        <p:xfrm>
          <a:off x="3530600" y="5308600"/>
          <a:ext cx="355600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692" name="Equation" r:id="rId6" imgW="355320" imgH="253800" progId="Equation.DSMT4">
                  <p:embed/>
                </p:oleObj>
              </mc:Choice>
              <mc:Fallback>
                <p:oleObj name="Equation" r:id="rId6" imgW="35532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600" y="5308600"/>
                        <a:ext cx="355600" cy="25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2203865"/>
              </p:ext>
            </p:extLst>
          </p:nvPr>
        </p:nvGraphicFramePr>
        <p:xfrm>
          <a:off x="3505200" y="5656263"/>
          <a:ext cx="4064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693" name="Equation" r:id="rId8" imgW="406080" imgH="279360" progId="Equation.DSMT4">
                  <p:embed/>
                </p:oleObj>
              </mc:Choice>
              <mc:Fallback>
                <p:oleObj name="Equation" r:id="rId8" imgW="406080" imgH="2793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5656263"/>
                        <a:ext cx="406400" cy="279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763061"/>
              </p:ext>
            </p:extLst>
          </p:nvPr>
        </p:nvGraphicFramePr>
        <p:xfrm>
          <a:off x="3505200" y="6388100"/>
          <a:ext cx="304800" cy="322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694" name="Equation" r:id="rId10" imgW="228600" imgH="241200" progId="Equation.DSMT4">
                  <p:embed/>
                </p:oleObj>
              </mc:Choice>
              <mc:Fallback>
                <p:oleObj name="Equation" r:id="rId10" imgW="22860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6388100"/>
                        <a:ext cx="304800" cy="322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3048000" y="5232400"/>
          <a:ext cx="1039813" cy="14827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9813"/>
              </a:tblGrid>
              <a:tr h="370681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398" marR="91398" marT="45700" marB="45700"/>
                </a:tc>
              </a:tr>
              <a:tr h="370681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L="91398" marR="91398" marT="45700" marB="45700"/>
                </a:tc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          </a:t>
                      </a:r>
                      <a:r>
                        <a:rPr lang="en-US" sz="1800" i="1" dirty="0" smtClean="0"/>
                        <a:t>n</a:t>
                      </a:r>
                      <a:endParaRPr lang="en-US" sz="1800" dirty="0"/>
                    </a:p>
                  </a:txBody>
                  <a:tcPr marL="91398" marR="91398" marT="45700" marB="45700"/>
                </a:tc>
              </a:tr>
              <a:tr h="370681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398" marR="91398" marT="45700" marB="45700"/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114800" y="1219200"/>
          <a:ext cx="3810000" cy="548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2500"/>
                <a:gridCol w="952500"/>
                <a:gridCol w="952500"/>
                <a:gridCol w="952500"/>
              </a:tblGrid>
              <a:tr h="32824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G4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24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29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26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68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71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97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1.4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2.4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2.5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2.9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Content Placeholder 5"/>
          <p:cNvGraphicFramePr>
            <a:graphicFrameLocks/>
          </p:cNvGraphicFramePr>
          <p:nvPr/>
        </p:nvGraphicFramePr>
        <p:xfrm>
          <a:off x="7921625" y="5237163"/>
          <a:ext cx="1039813" cy="14843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9813"/>
              </a:tblGrid>
              <a:tr h="37107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92</a:t>
                      </a:r>
                      <a:endParaRPr lang="en-US" sz="1800" dirty="0"/>
                    </a:p>
                  </a:txBody>
                  <a:tcPr marL="91398" marR="91398" marT="45749" marB="45749"/>
                </a:tc>
              </a:tr>
              <a:tr h="37107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262</a:t>
                      </a:r>
                      <a:endParaRPr lang="en-US" sz="1800" dirty="0"/>
                    </a:p>
                  </a:txBody>
                  <a:tcPr marL="91398" marR="91398" marT="45749" marB="45749"/>
                </a:tc>
              </a:tr>
              <a:tr h="37107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 40</a:t>
                      </a:r>
                      <a:endParaRPr lang="en-US" sz="1800" dirty="0"/>
                    </a:p>
                  </a:txBody>
                  <a:tcPr marL="91398" marR="91398" marT="45749" marB="45749"/>
                </a:tc>
              </a:tr>
              <a:tr h="37107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2.3</a:t>
                      </a:r>
                      <a:endParaRPr lang="en-US" sz="1800" dirty="0"/>
                    </a:p>
                  </a:txBody>
                  <a:tcPr marL="91398" marR="91398" marT="45749" marB="45749"/>
                </a:tc>
              </a:tr>
            </a:tbl>
          </a:graphicData>
        </a:graphic>
      </p:graphicFrame>
      <p:graphicFrame>
        <p:nvGraphicFramePr>
          <p:cNvPr id="61551" name="Object 17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2317271"/>
              </p:ext>
            </p:extLst>
          </p:nvPr>
        </p:nvGraphicFramePr>
        <p:xfrm>
          <a:off x="304800" y="1679575"/>
          <a:ext cx="2854325" cy="441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15" name="Equation" r:id="rId4" imgW="2019240" imgH="3124080" progId="Equation.DSMT4">
                  <p:embed/>
                </p:oleObj>
              </mc:Choice>
              <mc:Fallback>
                <p:oleObj name="Equation" r:id="rId4" imgW="2019240" imgH="3124080" progId="Equation.DSMT4">
                  <p:embed/>
                  <p:pic>
                    <p:nvPicPr>
                      <p:cNvPr id="0" name="Object 17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1679575"/>
                        <a:ext cx="2854325" cy="4416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3581400" cy="1371600"/>
          </a:xfrm>
        </p:spPr>
        <p:txBody>
          <a:bodyPr/>
          <a:lstStyle/>
          <a:p>
            <a:pPr>
              <a:defRPr/>
            </a:pPr>
            <a:r>
              <a:rPr lang="en-US" dirty="0" err="1" smtClean="0"/>
              <a:t>Calculs</a:t>
            </a:r>
            <a:endParaRPr lang="en-US" dirty="0"/>
          </a:p>
        </p:txBody>
      </p:sp>
      <p:graphicFrame>
        <p:nvGraphicFramePr>
          <p:cNvPr id="12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57018647"/>
              </p:ext>
            </p:extLst>
          </p:nvPr>
        </p:nvGraphicFramePr>
        <p:xfrm>
          <a:off x="3048000" y="5232400"/>
          <a:ext cx="1039813" cy="14827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9813"/>
              </a:tblGrid>
              <a:tr h="370681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398" marR="91398" marT="45700" marB="45700"/>
                </a:tc>
              </a:tr>
              <a:tr h="370681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L="91398" marR="91398" marT="45700" marB="45700"/>
                </a:tc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solidFill>
                            <a:srgbClr val="FFFF00"/>
                          </a:solidFill>
                        </a:rPr>
                        <a:t>          </a:t>
                      </a:r>
                      <a:r>
                        <a:rPr lang="en-US" sz="1800" i="1" dirty="0" smtClean="0">
                          <a:solidFill>
                            <a:srgbClr val="FFFF00"/>
                          </a:solidFill>
                        </a:rPr>
                        <a:t>n</a:t>
                      </a:r>
                      <a:endParaRPr lang="en-US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398" marR="91398" marT="45700" marB="45700"/>
                </a:tc>
              </a:tr>
              <a:tr h="370681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398" marR="91398" marT="45700" marB="45700"/>
                </a:tc>
              </a:tr>
            </a:tbl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1287026"/>
              </p:ext>
            </p:extLst>
          </p:nvPr>
        </p:nvGraphicFramePr>
        <p:xfrm>
          <a:off x="3530600" y="5308600"/>
          <a:ext cx="355600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16" name="Equation" r:id="rId5" imgW="355320" imgH="253800" progId="Equation.DSMT4">
                  <p:embed/>
                </p:oleObj>
              </mc:Choice>
              <mc:Fallback>
                <p:oleObj name="Equation" r:id="rId5" imgW="35532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600" y="5308600"/>
                        <a:ext cx="355600" cy="25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2203865"/>
              </p:ext>
            </p:extLst>
          </p:nvPr>
        </p:nvGraphicFramePr>
        <p:xfrm>
          <a:off x="3505200" y="5656263"/>
          <a:ext cx="4064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17" name="Equation" r:id="rId7" imgW="406080" imgH="279360" progId="Equation.DSMT4">
                  <p:embed/>
                </p:oleObj>
              </mc:Choice>
              <mc:Fallback>
                <p:oleObj name="Equation" r:id="rId7" imgW="406080" imgH="2793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5656263"/>
                        <a:ext cx="406400" cy="279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763061"/>
              </p:ext>
            </p:extLst>
          </p:nvPr>
        </p:nvGraphicFramePr>
        <p:xfrm>
          <a:off x="3505200" y="6388100"/>
          <a:ext cx="304800" cy="322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18" name="Equation" r:id="rId9" imgW="228600" imgH="241200" progId="Equation.DSMT4">
                  <p:embed/>
                </p:oleObj>
              </mc:Choice>
              <mc:Fallback>
                <p:oleObj name="Equation" r:id="rId9" imgW="22860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6388100"/>
                        <a:ext cx="304800" cy="322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Tableau de </a:t>
            </a:r>
            <a:r>
              <a:rPr lang="en-US" dirty="0" err="1" smtClean="0"/>
              <a:t>l’ANOVA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24000" y="1778000"/>
          <a:ext cx="6096000" cy="14827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681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Source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SC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dl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CM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F</a:t>
                      </a:r>
                      <a:endParaRPr lang="en-US" sz="1800" dirty="0"/>
                    </a:p>
                  </a:txBody>
                  <a:tcPr marT="45700" marB="45700"/>
                </a:tc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Inter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12.2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4.07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3.84</a:t>
                      </a:r>
                      <a:endParaRPr lang="en-US" sz="1800" dirty="0"/>
                    </a:p>
                  </a:txBody>
                  <a:tcPr marT="45700" marB="45700"/>
                </a:tc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Intra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38.2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36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1.06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0" marB="45700"/>
                </a:tc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Total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50.4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39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0" marB="45700"/>
                </a:tc>
              </a:tr>
            </a:tbl>
          </a:graphicData>
        </a:graphic>
      </p:graphicFrame>
      <p:pic>
        <p:nvPicPr>
          <p:cNvPr id="1034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505200"/>
            <a:ext cx="4505325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al 5"/>
          <p:cNvSpPr/>
          <p:nvPr/>
        </p:nvSpPr>
        <p:spPr>
          <a:xfrm>
            <a:off x="4083270" y="4997670"/>
            <a:ext cx="685800" cy="457200"/>
          </a:xfrm>
          <a:prstGeom prst="ellipse">
            <a:avLst/>
          </a:prstGeom>
          <a:solidFill>
            <a:schemeClr val="accent1">
              <a:alpha val="3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1034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725" y="3793905"/>
            <a:ext cx="2657475" cy="157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7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err="1" smtClean="0"/>
              <a:t>Exercice</a:t>
            </a:r>
            <a:r>
              <a:rPr lang="en-US" dirty="0" smtClean="0"/>
              <a:t> 1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0" y="1373188"/>
            <a:ext cx="5867400" cy="5078412"/>
          </a:xfrm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defRPr/>
            </a:pPr>
            <a:r>
              <a:rPr lang="fr-CA" sz="2000" dirty="0" smtClean="0">
                <a:effectLst/>
              </a:rPr>
              <a:t>Suite à un premier examen, 10 </a:t>
            </a:r>
            <a:r>
              <a:rPr lang="fr-CA" sz="2000" dirty="0">
                <a:effectLst/>
              </a:rPr>
              <a:t>étudiants en statistiques sont répartis aléatoirement en deux groupes de 5 étudiants chacun. On demande aux  sujets du premier groupe de lire un manuel traditionnel avant  la tenue d’un </a:t>
            </a:r>
            <a:r>
              <a:rPr lang="fr-CA" sz="2000" dirty="0" smtClean="0">
                <a:effectLst/>
              </a:rPr>
              <a:t>second examen</a:t>
            </a:r>
            <a:r>
              <a:rPr lang="fr-CA" sz="2000" dirty="0">
                <a:effectLst/>
              </a:rPr>
              <a:t>.  On demande aux sujets du second groupe d’utiliser un manuel d’enseignement programmé.  A la fin de la session, on administre un </a:t>
            </a:r>
            <a:r>
              <a:rPr lang="fr-CA" sz="2000" dirty="0" smtClean="0">
                <a:effectLst/>
              </a:rPr>
              <a:t>second </a:t>
            </a:r>
            <a:r>
              <a:rPr lang="fr-CA" sz="2000" dirty="0">
                <a:effectLst/>
              </a:rPr>
              <a:t>examen et on calcule les différences par rapport au premier examen. Les résultats observés pour les deux groupes sont les </a:t>
            </a:r>
            <a:r>
              <a:rPr lang="fr-CA" sz="2000" dirty="0" smtClean="0">
                <a:effectLst/>
              </a:rPr>
              <a:t>reproduits dans le tableau ci-contre.</a:t>
            </a:r>
          </a:p>
          <a:p>
            <a:pPr>
              <a:defRPr/>
            </a:pPr>
            <a:r>
              <a:rPr lang="fr-CA" sz="2000" dirty="0">
                <a:effectLst/>
              </a:rPr>
              <a:t>A l’aide de l’analyse de la variance, déterminez s’il existe une différence significative entre ces scores</a:t>
            </a:r>
            <a:r>
              <a:rPr lang="fr-CA" sz="2000" dirty="0" smtClean="0">
                <a:effectLst/>
              </a:rPr>
              <a:t>.</a:t>
            </a:r>
            <a:endParaRPr lang="en-CA" sz="2000" dirty="0">
              <a:effectLst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096000" y="2438400"/>
          <a:ext cx="2895600" cy="2667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83111"/>
                <a:gridCol w="1412489"/>
              </a:tblGrid>
              <a:tr h="4445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Traditionnel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Programmé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445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0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6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45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2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9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45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4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5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45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3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8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45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1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7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err="1" smtClean="0"/>
              <a:t>Exercice</a:t>
            </a:r>
            <a:r>
              <a:rPr lang="en-US" dirty="0" smtClean="0"/>
              <a:t> 2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153400" cy="2246313"/>
          </a:xfrm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0" indent="0">
              <a:spcBef>
                <a:spcPct val="0"/>
              </a:spcBef>
              <a:buClrTx/>
              <a:buSzTx/>
              <a:buFont typeface="Wingdings" pitchFamily="2" charset="2"/>
              <a:buNone/>
              <a:tabLst>
                <a:tab pos="349250" algn="l"/>
              </a:tabLst>
              <a:defRPr/>
            </a:pPr>
            <a:r>
              <a:rPr lang="fr-CA" sz="2000" dirty="0" smtClean="0">
                <a:effectLst/>
                <a:ea typeface="Times New Roman" pitchFamily="18" charset="0"/>
              </a:rPr>
              <a:t>Pour étudier le comportement maternel de rats de laboratoire, nous éloignons un raton de sa mère d'une distance fixe et enregistrons le temps nécessaire à</a:t>
            </a:r>
            <a:r>
              <a:rPr lang="fr-CA" sz="2000" dirty="0" smtClean="0"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fr-CA" sz="2000" dirty="0" smtClean="0">
                <a:effectLst/>
                <a:ea typeface="Times New Roman" pitchFamily="18" charset="0"/>
              </a:rPr>
              <a:t>la mère (en secondes) pour ramener son bébé au nid. Nous réalisons cette expérience avec des ratons de 5, 20 et 35 jours. Les données figurent ci-dessous pour six ratons par groupe. </a:t>
            </a:r>
            <a:endParaRPr lang="en-CA" sz="2000" dirty="0" smtClean="0">
              <a:effectLst/>
            </a:endParaRPr>
          </a:p>
          <a:p>
            <a:pPr marL="0" indent="0">
              <a:spcBef>
                <a:spcPct val="0"/>
              </a:spcBef>
              <a:buClrTx/>
              <a:buSzTx/>
              <a:buFontTx/>
              <a:buNone/>
              <a:tabLst>
                <a:tab pos="349250" algn="l"/>
              </a:tabLst>
              <a:defRPr/>
            </a:pPr>
            <a:r>
              <a:rPr lang="fr-CA" sz="2000" dirty="0" smtClean="0">
                <a:effectLst/>
                <a:ea typeface="Times New Roman" pitchFamily="18" charset="0"/>
              </a:rPr>
              <a:t>Effectuez une analyse de la variance sur ces données et interprétez les résultats.</a:t>
            </a:r>
            <a:endParaRPr lang="fr-CA" sz="2000" dirty="0" smtClean="0">
              <a:effectLst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286000" y="3886200"/>
          <a:ext cx="4343400" cy="25955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/>
                <a:gridCol w="1447800"/>
                <a:gridCol w="1447800"/>
              </a:tblGrid>
              <a:tr h="370795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5 </a:t>
                      </a:r>
                      <a:r>
                        <a:rPr lang="en-CA" sz="1800" dirty="0" err="1" smtClean="0"/>
                        <a:t>jours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20 </a:t>
                      </a:r>
                      <a:r>
                        <a:rPr lang="en-CA" sz="1800" dirty="0" err="1" smtClean="0"/>
                        <a:t>jours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35 </a:t>
                      </a:r>
                      <a:r>
                        <a:rPr lang="en-CA" sz="1800" dirty="0" err="1" smtClean="0"/>
                        <a:t>jours</a:t>
                      </a:r>
                      <a:endParaRPr lang="en-CA" sz="1800" dirty="0"/>
                    </a:p>
                  </a:txBody>
                  <a:tcPr marT="45714" marB="45714"/>
                </a:tc>
              </a:tr>
              <a:tr h="370795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15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30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40</a:t>
                      </a:r>
                      <a:endParaRPr lang="en-CA" sz="1800" dirty="0"/>
                    </a:p>
                  </a:txBody>
                  <a:tcPr marT="45714" marB="45714"/>
                </a:tc>
              </a:tr>
              <a:tr h="370795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10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15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35</a:t>
                      </a:r>
                      <a:endParaRPr lang="en-CA" sz="1800" dirty="0"/>
                    </a:p>
                  </a:txBody>
                  <a:tcPr marT="45714" marB="45714"/>
                </a:tc>
              </a:tr>
              <a:tr h="370795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25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20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50</a:t>
                      </a:r>
                      <a:endParaRPr lang="en-CA" sz="1800" dirty="0"/>
                    </a:p>
                  </a:txBody>
                  <a:tcPr marT="45714" marB="45714"/>
                </a:tc>
              </a:tr>
              <a:tr h="370795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15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25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43</a:t>
                      </a:r>
                      <a:endParaRPr lang="en-CA" sz="1800" dirty="0"/>
                    </a:p>
                  </a:txBody>
                  <a:tcPr marT="45714" marB="45714"/>
                </a:tc>
              </a:tr>
              <a:tr h="370795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20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23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45</a:t>
                      </a:r>
                      <a:endParaRPr lang="en-CA" sz="1800" dirty="0"/>
                    </a:p>
                  </a:txBody>
                  <a:tcPr marT="45714" marB="45714"/>
                </a:tc>
              </a:tr>
              <a:tr h="370795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18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20</a:t>
                      </a:r>
                      <a:endParaRPr lang="en-CA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40</a:t>
                      </a:r>
                      <a:endParaRPr lang="en-CA" sz="1800" dirty="0"/>
                    </a:p>
                  </a:txBody>
                  <a:tcPr marT="45714" marB="45714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err="1" smtClean="0"/>
              <a:t>Exercice</a:t>
            </a:r>
            <a:r>
              <a:rPr lang="en-US" dirty="0" smtClean="0"/>
              <a:t> 3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287463"/>
            <a:ext cx="8153400" cy="5754687"/>
          </a:xfrm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defRPr/>
            </a:pPr>
            <a:r>
              <a:rPr lang="fr-CA" sz="2000" dirty="0">
                <a:effectLst/>
              </a:rPr>
              <a:t>Dans une étude sur la mémoire humaine, on demande à 15 sujets de mémoriser une liste de 10 mots.  Ces sujets forment 5 groupes indépendants de 3 sujets, chaque groupe étant soumis à différents niveaux de distractions auditives (bruits de 0, 5, 10, 15, 20 décibels) lors de l’apprentissage de la liste de mots.  Lors du test de </a:t>
            </a:r>
            <a:r>
              <a:rPr lang="fr-CA" sz="2000" dirty="0" err="1">
                <a:effectLst/>
              </a:rPr>
              <a:t>retention</a:t>
            </a:r>
            <a:r>
              <a:rPr lang="fr-CA" sz="2000" dirty="0">
                <a:effectLst/>
              </a:rPr>
              <a:t>, on observe les scores suivants, représentant le nombre de mots rappelés</a:t>
            </a:r>
            <a:r>
              <a:rPr lang="fr-CA" sz="2000" dirty="0" smtClean="0">
                <a:effectLst/>
              </a:rPr>
              <a:t>:</a:t>
            </a:r>
          </a:p>
          <a:p>
            <a:pPr>
              <a:defRPr/>
            </a:pPr>
            <a:endParaRPr lang="fr-CA" sz="2000" dirty="0">
              <a:effectLst/>
            </a:endParaRPr>
          </a:p>
          <a:p>
            <a:pPr>
              <a:defRPr/>
            </a:pPr>
            <a:endParaRPr lang="fr-CA" sz="2000" dirty="0">
              <a:effectLst/>
            </a:endParaRPr>
          </a:p>
          <a:p>
            <a:pPr>
              <a:defRPr/>
            </a:pPr>
            <a:endParaRPr lang="fr-CA" sz="2000" dirty="0" smtClean="0">
              <a:effectLst/>
            </a:endParaRPr>
          </a:p>
          <a:p>
            <a:pPr>
              <a:defRPr/>
            </a:pPr>
            <a:endParaRPr lang="fr-CA" sz="2000" dirty="0">
              <a:effectLst/>
            </a:endParaRPr>
          </a:p>
          <a:p>
            <a:pPr>
              <a:defRPr/>
            </a:pPr>
            <a:endParaRPr lang="fr-CA" sz="2000" dirty="0" smtClean="0">
              <a:effectLst/>
            </a:endParaRPr>
          </a:p>
          <a:p>
            <a:pPr>
              <a:defRPr/>
            </a:pPr>
            <a:r>
              <a:rPr lang="fr-CA" sz="2000" dirty="0">
                <a:effectLst/>
              </a:rPr>
              <a:t>Peut-on affirmer que les conditions de distraction ont un effet significatif sur les scores de rétention ?  Quantifiez le degré d’association entre la variable indépendante et la variable dépendante.</a:t>
            </a:r>
            <a:endParaRPr lang="en-CA" sz="2000" dirty="0">
              <a:effectLst/>
            </a:endParaRPr>
          </a:p>
          <a:p>
            <a:pPr>
              <a:defRPr/>
            </a:pPr>
            <a:endParaRPr lang="en-CA" sz="2000" dirty="0">
              <a:effectLst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133600" y="3692525"/>
          <a:ext cx="5419725" cy="156527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83945"/>
                <a:gridCol w="1083945"/>
                <a:gridCol w="1083945"/>
                <a:gridCol w="1083945"/>
                <a:gridCol w="1083945"/>
              </a:tblGrid>
              <a:tr h="5484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Groupe 1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Groupe 2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Groupe 3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Groupe 4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Groupe 5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389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6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0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9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6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3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389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6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7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7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9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5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389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3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2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8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0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4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err="1" smtClean="0"/>
              <a:t>Exercice</a:t>
            </a:r>
            <a:r>
              <a:rPr lang="en-US" dirty="0" smtClean="0"/>
              <a:t> 4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153400" cy="4154488"/>
          </a:xfrm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defRPr/>
            </a:pPr>
            <a:r>
              <a:rPr lang="fr-CA" sz="2000" dirty="0">
                <a:effectLst/>
              </a:rPr>
              <a:t>Dans une étude d'Eysenck (1974), on comparait les sujets plus jeunes et plus </a:t>
            </a:r>
            <a:r>
              <a:rPr lang="fr-CA" sz="2000" dirty="0" err="1">
                <a:effectLst/>
              </a:rPr>
              <a:t>âgès</a:t>
            </a:r>
            <a:r>
              <a:rPr lang="fr-CA" sz="2000" dirty="0">
                <a:effectLst/>
              </a:rPr>
              <a:t> quant à leur aptitude à  se rappeler une liste de mots.  Les données figurent ci-dessous (la variable dépendante étant le nombre de mots </a:t>
            </a:r>
            <a:r>
              <a:rPr lang="fr-CA" sz="2000" dirty="0" smtClean="0">
                <a:effectLst/>
              </a:rPr>
              <a:t>rappelés</a:t>
            </a:r>
            <a:r>
              <a:rPr lang="fr-CA" sz="2000" dirty="0">
                <a:effectLst/>
              </a:rPr>
              <a:t>:</a:t>
            </a:r>
            <a:endParaRPr lang="en-CA" sz="2000" dirty="0">
              <a:effectLst/>
            </a:endParaRPr>
          </a:p>
          <a:p>
            <a:pPr>
              <a:defRPr/>
            </a:pPr>
            <a:r>
              <a:rPr lang="fr-CA" sz="2000" dirty="0">
                <a:effectLst/>
              </a:rPr>
              <a:t> </a:t>
            </a:r>
            <a:endParaRPr lang="en-CA" sz="2000" dirty="0">
              <a:effectLst/>
            </a:endParaRPr>
          </a:p>
          <a:p>
            <a:pPr>
              <a:defRPr/>
            </a:pPr>
            <a:r>
              <a:rPr lang="fr-CA" sz="2000" dirty="0">
                <a:effectLst/>
              </a:rPr>
              <a:t>	JEUNES: 21, 19, 17, 15, 22, 16, 22, 22, 18, 21</a:t>
            </a:r>
            <a:endParaRPr lang="en-CA" sz="2000" dirty="0">
              <a:effectLst/>
            </a:endParaRPr>
          </a:p>
          <a:p>
            <a:pPr>
              <a:defRPr/>
            </a:pPr>
            <a:r>
              <a:rPr lang="fr-CA" sz="2000" dirty="0">
                <a:effectLst/>
              </a:rPr>
              <a:t>	ÂGÉS:     10, 19, 14,  5, 10, 11, 14, 15, 11, 11</a:t>
            </a:r>
            <a:endParaRPr lang="en-CA" sz="2000" dirty="0">
              <a:effectLst/>
            </a:endParaRPr>
          </a:p>
          <a:p>
            <a:pPr>
              <a:defRPr/>
            </a:pPr>
            <a:r>
              <a:rPr lang="fr-CA" sz="2000" dirty="0">
                <a:effectLst/>
              </a:rPr>
              <a:t> </a:t>
            </a:r>
            <a:endParaRPr lang="en-CA" sz="2000" dirty="0">
              <a:effectLst/>
            </a:endParaRPr>
          </a:p>
          <a:p>
            <a:pPr>
              <a:defRPr/>
            </a:pPr>
            <a:r>
              <a:rPr lang="fr-CA" sz="2000" dirty="0">
                <a:effectLst/>
              </a:rPr>
              <a:t>Effectuez une analyse de la variance afin de comparer les moyennes de ces deux groupes</a:t>
            </a:r>
            <a:endParaRPr lang="en-CA" sz="2000" dirty="0">
              <a:effectLst/>
            </a:endParaRPr>
          </a:p>
          <a:p>
            <a:pPr>
              <a:defRPr/>
            </a:pPr>
            <a:r>
              <a:rPr lang="fr-CA" sz="2000" dirty="0">
                <a:effectLst/>
              </a:rPr>
              <a:t>Effectuez un test T pour échantillons indépendants sur ces données et comparez les résultats obtenus à ceux de l'ANOVA.</a:t>
            </a:r>
            <a:endParaRPr lang="en-CA" sz="2000" dirty="0">
              <a:effectLst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err="1" smtClean="0"/>
              <a:t>Exercice</a:t>
            </a:r>
            <a:r>
              <a:rPr lang="en-US" dirty="0" smtClean="0"/>
              <a:t> 5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52400" y="1400175"/>
            <a:ext cx="4495800" cy="5078413"/>
          </a:xfrm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defRPr/>
            </a:pPr>
            <a:r>
              <a:rPr lang="fr-CA" sz="2000" dirty="0">
                <a:effectLst/>
              </a:rPr>
              <a:t>On forme quatre groupes de 5 sujets chacun,  à partir d’un groupe de 20 patients souffrant d’allergies. A chacun des groupes, on administre un de quatre médicaments susceptibles d’atténuer les symptômes, et on mesure l’amélioration de la condition des patients (sur une échelle de 0 à 7). Les résultats observés sont </a:t>
            </a:r>
            <a:r>
              <a:rPr lang="fr-CA" sz="2000" dirty="0" smtClean="0">
                <a:effectLst/>
              </a:rPr>
              <a:t>présentés ci-contre.</a:t>
            </a:r>
          </a:p>
          <a:p>
            <a:pPr>
              <a:defRPr/>
            </a:pPr>
            <a:r>
              <a:rPr lang="fr-CA" sz="2000" dirty="0">
                <a:effectLst/>
              </a:rPr>
              <a:t>Effectuez une analyse de la variance sur ces données afin de déterminer s’il existe une différence entre les effets des différents médicaments.  </a:t>
            </a:r>
            <a:endParaRPr lang="en-CA" sz="2000" dirty="0">
              <a:effectLst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743450" y="2895600"/>
          <a:ext cx="4324352" cy="19208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81088"/>
                <a:gridCol w="1081088"/>
                <a:gridCol w="1081088"/>
                <a:gridCol w="1081088"/>
              </a:tblGrid>
              <a:tr h="274411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Médicament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4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A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B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C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D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744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0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3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2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0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744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1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5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1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1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744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3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4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4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0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744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2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6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3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2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744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1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2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0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0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err="1" smtClean="0"/>
              <a:t>Exercice</a:t>
            </a:r>
            <a:r>
              <a:rPr lang="en-US" dirty="0" smtClean="0"/>
              <a:t> 6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52400" y="1477963"/>
            <a:ext cx="4800600" cy="4967287"/>
          </a:xfrm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defRPr/>
            </a:pPr>
            <a:r>
              <a:rPr lang="fr-CA" sz="2000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Quatre groupes de 8 sujets chacun sont formés aléatoirement. On prive ces groupes de sommeil pendant 12, 24, 36 et 48 heures respectivement. À la fin de la période de privation, on mesure le temps de réaction à la présentation d’un stimulus lumineux. Les données sont présentées dans le tableau </a:t>
            </a:r>
            <a:r>
              <a:rPr lang="fr-CA" sz="2000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ci-contre. </a:t>
            </a:r>
            <a:endParaRPr lang="en-CA" sz="2000" dirty="0">
              <a:effectLst/>
            </a:endParaRPr>
          </a:p>
          <a:p>
            <a:pPr lvl="1">
              <a:defRPr/>
            </a:pPr>
            <a:r>
              <a:rPr lang="fr-CA" sz="1800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Est-ce que la privation de sommeil affecte le temps de réaction au stimulus lumineux?</a:t>
            </a:r>
            <a:endParaRPr lang="en-CA" sz="1800" dirty="0">
              <a:effectLst/>
            </a:endParaRPr>
          </a:p>
          <a:p>
            <a:pPr lvl="1">
              <a:defRPr/>
            </a:pPr>
            <a:r>
              <a:rPr lang="fr-CA" sz="1800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Quel pourcentage de la variation dans ce temps de réaction peut s’expliquer par la privation de sommeil?</a:t>
            </a:r>
            <a:endParaRPr lang="en-CA" sz="1800" dirty="0">
              <a:effectLst/>
            </a:endParaRPr>
          </a:p>
          <a:p>
            <a:pPr lvl="1">
              <a:defRPr/>
            </a:pPr>
            <a:r>
              <a:rPr lang="fr-CA" sz="1800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Calculez la valeur de </a:t>
            </a:r>
            <a:r>
              <a:rPr lang="fr-CA" sz="1800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ω</a:t>
            </a:r>
            <a:r>
              <a:rPr lang="fr-CA" sz="1800" baseline="30000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2</a:t>
            </a:r>
            <a:endParaRPr lang="en-CA" sz="1800" dirty="0">
              <a:effectLst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5029200" y="2438400"/>
          <a:ext cx="3810000" cy="3124200"/>
        </p:xfrm>
        <a:graphic>
          <a:graphicData uri="http://schemas.openxmlformats.org/drawingml/2006/table">
            <a:tbl>
              <a:tblPr firstRow="1" firstCol="1" bandRow="1">
                <a:tableStyleId>{46F890A9-2807-4EBB-B81D-B2AA78EC7F39}</a:tableStyleId>
              </a:tblPr>
              <a:tblGrid>
                <a:gridCol w="952500"/>
                <a:gridCol w="952500"/>
                <a:gridCol w="952500"/>
                <a:gridCol w="952500"/>
              </a:tblGrid>
              <a:tr h="312420">
                <a:tc gridSpan="4"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 err="1">
                          <a:effectLst/>
                        </a:rPr>
                        <a:t>Heures</a:t>
                      </a:r>
                      <a:r>
                        <a:rPr lang="en-CA" sz="1200" dirty="0">
                          <a:effectLst/>
                        </a:rPr>
                        <a:t> de Privation de </a:t>
                      </a:r>
                      <a:r>
                        <a:rPr lang="en-CA" sz="1200" dirty="0" err="1">
                          <a:effectLst/>
                        </a:rPr>
                        <a:t>Sommeil</a:t>
                      </a:r>
                      <a:endParaRPr lang="en-CA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12420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 smtClean="0">
                          <a:effectLst/>
                        </a:rPr>
                        <a:t>12</a:t>
                      </a:r>
                      <a:endParaRPr lang="en-CA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effectLst/>
                        </a:rPr>
                        <a:t>24</a:t>
                      </a:r>
                      <a:endParaRPr lang="en-CA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effectLst/>
                        </a:rPr>
                        <a:t>36</a:t>
                      </a:r>
                      <a:endParaRPr lang="en-CA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effectLst/>
                        </a:rPr>
                        <a:t>48</a:t>
                      </a:r>
                      <a:endParaRPr lang="en-CA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b="0" dirty="0">
                          <a:effectLst/>
                        </a:rPr>
                        <a:t>20</a:t>
                      </a:r>
                      <a:endParaRPr lang="en-CA" sz="1100" b="0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effectLst/>
                        </a:rPr>
                        <a:t>21</a:t>
                      </a:r>
                      <a:endParaRPr lang="en-CA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>
                          <a:effectLst/>
                        </a:rPr>
                        <a:t>25</a:t>
                      </a:r>
                      <a:endParaRPr lang="en-CA" sz="11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>
                          <a:effectLst/>
                        </a:rPr>
                        <a:t>26</a:t>
                      </a:r>
                      <a:endParaRPr lang="en-CA" sz="11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b="0" dirty="0">
                          <a:effectLst/>
                        </a:rPr>
                        <a:t>20</a:t>
                      </a:r>
                      <a:endParaRPr lang="en-CA" sz="1100" b="0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effectLst/>
                        </a:rPr>
                        <a:t>20</a:t>
                      </a:r>
                      <a:endParaRPr lang="en-CA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>
                          <a:effectLst/>
                        </a:rPr>
                        <a:t>23</a:t>
                      </a:r>
                      <a:endParaRPr lang="en-CA" sz="11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>
                          <a:effectLst/>
                        </a:rPr>
                        <a:t>27</a:t>
                      </a:r>
                      <a:endParaRPr lang="en-CA" sz="11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b="0" dirty="0">
                          <a:effectLst/>
                        </a:rPr>
                        <a:t>17</a:t>
                      </a:r>
                      <a:endParaRPr lang="en-CA" sz="1100" b="0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effectLst/>
                        </a:rPr>
                        <a:t>21</a:t>
                      </a:r>
                      <a:endParaRPr lang="en-CA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effectLst/>
                        </a:rPr>
                        <a:t>22</a:t>
                      </a:r>
                      <a:endParaRPr lang="en-CA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>
                          <a:effectLst/>
                        </a:rPr>
                        <a:t>18</a:t>
                      </a:r>
                      <a:endParaRPr lang="en-CA" sz="11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b="0" dirty="0">
                          <a:effectLst/>
                        </a:rPr>
                        <a:t>19</a:t>
                      </a:r>
                      <a:endParaRPr lang="en-CA" sz="1100" b="0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>
                          <a:effectLst/>
                        </a:rPr>
                        <a:t>22</a:t>
                      </a:r>
                      <a:endParaRPr lang="en-CA" sz="11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effectLst/>
                        </a:rPr>
                        <a:t>23</a:t>
                      </a:r>
                      <a:endParaRPr lang="en-CA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>
                          <a:effectLst/>
                        </a:rPr>
                        <a:t>27</a:t>
                      </a:r>
                      <a:endParaRPr lang="en-CA" sz="11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b="0" dirty="0">
                          <a:effectLst/>
                        </a:rPr>
                        <a:t>20</a:t>
                      </a:r>
                      <a:endParaRPr lang="en-CA" sz="1100" b="0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>
                          <a:effectLst/>
                        </a:rPr>
                        <a:t>20</a:t>
                      </a:r>
                      <a:endParaRPr lang="en-CA" sz="11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effectLst/>
                        </a:rPr>
                        <a:t>21</a:t>
                      </a:r>
                      <a:endParaRPr lang="en-CA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effectLst/>
                        </a:rPr>
                        <a:t>32</a:t>
                      </a:r>
                      <a:endParaRPr lang="en-CA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b="0" dirty="0">
                          <a:effectLst/>
                        </a:rPr>
                        <a:t>19</a:t>
                      </a:r>
                      <a:endParaRPr lang="en-CA" sz="1100" b="0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>
                          <a:effectLst/>
                        </a:rPr>
                        <a:t>20</a:t>
                      </a:r>
                      <a:endParaRPr lang="en-CA" sz="11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effectLst/>
                        </a:rPr>
                        <a:t>22</a:t>
                      </a:r>
                      <a:endParaRPr lang="en-CA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effectLst/>
                        </a:rPr>
                        <a:t>28</a:t>
                      </a:r>
                      <a:endParaRPr lang="en-CA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b="0" dirty="0">
                          <a:effectLst/>
                        </a:rPr>
                        <a:t>21</a:t>
                      </a:r>
                      <a:endParaRPr lang="en-CA" sz="1100" b="0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>
                          <a:effectLst/>
                        </a:rPr>
                        <a:t>23</a:t>
                      </a:r>
                      <a:endParaRPr lang="en-CA" sz="11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>
                          <a:effectLst/>
                        </a:rPr>
                        <a:t>22</a:t>
                      </a:r>
                      <a:endParaRPr lang="en-CA" sz="11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effectLst/>
                        </a:rPr>
                        <a:t>26</a:t>
                      </a:r>
                      <a:endParaRPr lang="en-CA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b="0" dirty="0">
                          <a:effectLst/>
                        </a:rPr>
                        <a:t>19</a:t>
                      </a:r>
                      <a:endParaRPr lang="en-CA" sz="1100" b="0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>
                          <a:effectLst/>
                        </a:rPr>
                        <a:t>19</a:t>
                      </a:r>
                      <a:endParaRPr lang="en-CA" sz="11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>
                          <a:effectLst/>
                        </a:rPr>
                        <a:t>23</a:t>
                      </a:r>
                      <a:endParaRPr lang="en-CA" sz="11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200" dirty="0">
                          <a:effectLst/>
                        </a:rPr>
                        <a:t>17</a:t>
                      </a:r>
                      <a:endParaRPr lang="en-CA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err="1" smtClean="0">
                <a:solidFill>
                  <a:srgbClr val="FF0000"/>
                </a:solidFill>
              </a:rPr>
              <a:t>Exercice</a:t>
            </a:r>
            <a:r>
              <a:rPr lang="en-US" dirty="0" smtClean="0">
                <a:solidFill>
                  <a:srgbClr val="FF0000"/>
                </a:solidFill>
              </a:rPr>
              <a:t> 7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52400" y="1547813"/>
            <a:ext cx="8610600" cy="4167187"/>
          </a:xfrm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defRPr/>
            </a:pPr>
            <a:r>
              <a:rPr lang="fr-CA" sz="2000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Lors de l’impression des résultats d’une ANOVA, l’imprimante a fait défaut avec comme résultat, que certaines valeurs n’apparaissent pas! Pouvez-vous corriger la situation? (N’essayez pas de corriger le problème d’imprimante!)</a:t>
            </a:r>
          </a:p>
          <a:p>
            <a:pPr>
              <a:defRPr/>
            </a:pPr>
            <a:endParaRPr lang="fr-CA" sz="2000" dirty="0">
              <a:effectLst>
                <a:outerShdw blurRad="50800" dist="38100" algn="tr" rotWithShape="0">
                  <a:prstClr val="black">
                    <a:alpha val="40000"/>
                  </a:prstClr>
                </a:outerShdw>
              </a:effectLst>
            </a:endParaRPr>
          </a:p>
          <a:p>
            <a:pPr>
              <a:defRPr/>
            </a:pPr>
            <a:endParaRPr lang="fr-CA" sz="2000" dirty="0" smtClean="0">
              <a:effectLst>
                <a:outerShdw blurRad="50800" dist="38100" algn="tr" rotWithShape="0">
                  <a:prstClr val="black">
                    <a:alpha val="40000"/>
                  </a:prstClr>
                </a:outerShdw>
              </a:effectLst>
            </a:endParaRPr>
          </a:p>
          <a:p>
            <a:pPr>
              <a:defRPr/>
            </a:pPr>
            <a:endParaRPr lang="fr-CA" sz="2000" dirty="0">
              <a:effectLst>
                <a:outerShdw blurRad="50800" dist="38100" algn="tr" rotWithShape="0">
                  <a:prstClr val="black">
                    <a:alpha val="40000"/>
                  </a:prstClr>
                </a:outerShdw>
              </a:effectLst>
            </a:endParaRPr>
          </a:p>
          <a:p>
            <a:pPr>
              <a:defRPr/>
            </a:pPr>
            <a:endParaRPr lang="fr-CA" sz="2000" dirty="0" smtClean="0">
              <a:effectLst>
                <a:outerShdw blurRad="50800" dist="38100" algn="tr" rotWithShape="0">
                  <a:prstClr val="black">
                    <a:alpha val="40000"/>
                  </a:prstClr>
                </a:outerShdw>
              </a:effectLst>
            </a:endParaRPr>
          </a:p>
          <a:p>
            <a:pPr>
              <a:defRPr/>
            </a:pPr>
            <a:endParaRPr lang="fr-CA" sz="2000" dirty="0">
              <a:effectLst>
                <a:outerShdw blurRad="50800" dist="38100" algn="tr" rotWithShape="0">
                  <a:prstClr val="black">
                    <a:alpha val="40000"/>
                  </a:prstClr>
                </a:outerShdw>
              </a:effectLst>
            </a:endParaRPr>
          </a:p>
          <a:p>
            <a:pPr>
              <a:defRPr/>
            </a:pPr>
            <a:r>
              <a:rPr lang="en-CA" sz="1800" dirty="0" err="1" smtClean="0">
                <a:effectLst/>
              </a:rPr>
              <a:t>Combien</a:t>
            </a:r>
            <a:r>
              <a:rPr lang="en-CA" sz="1800" dirty="0" smtClean="0">
                <a:effectLst/>
              </a:rPr>
              <a:t> de </a:t>
            </a:r>
            <a:r>
              <a:rPr lang="en-CA" sz="1800" dirty="0" err="1" smtClean="0">
                <a:effectLst/>
              </a:rPr>
              <a:t>sujets</a:t>
            </a:r>
            <a:r>
              <a:rPr lang="en-CA" sz="1800" dirty="0" smtClean="0">
                <a:effectLst/>
              </a:rPr>
              <a:t>, au total, </a:t>
            </a:r>
            <a:r>
              <a:rPr lang="en-CA" sz="1800" dirty="0" err="1" smtClean="0">
                <a:effectLst/>
              </a:rPr>
              <a:t>ont</a:t>
            </a:r>
            <a:r>
              <a:rPr lang="en-CA" sz="1800" dirty="0" smtClean="0">
                <a:effectLst/>
              </a:rPr>
              <a:t> </a:t>
            </a:r>
            <a:r>
              <a:rPr lang="en-CA" sz="1800" dirty="0" err="1" smtClean="0">
                <a:effectLst/>
              </a:rPr>
              <a:t>participé</a:t>
            </a:r>
            <a:r>
              <a:rPr lang="en-CA" sz="1800" dirty="0" smtClean="0">
                <a:effectLst/>
              </a:rPr>
              <a:t> à </a:t>
            </a:r>
            <a:r>
              <a:rPr lang="en-CA" sz="1800" dirty="0" err="1" smtClean="0">
                <a:effectLst/>
              </a:rPr>
              <a:t>cette</a:t>
            </a:r>
            <a:r>
              <a:rPr lang="en-CA" sz="1800" dirty="0" smtClean="0">
                <a:effectLst/>
              </a:rPr>
              <a:t> </a:t>
            </a:r>
            <a:r>
              <a:rPr lang="en-CA" sz="1800" dirty="0" err="1" smtClean="0">
                <a:effectLst/>
              </a:rPr>
              <a:t>recherche</a:t>
            </a:r>
            <a:r>
              <a:rPr lang="en-CA" sz="1800" dirty="0" smtClean="0">
                <a:effectLst/>
              </a:rPr>
              <a:t>?</a:t>
            </a:r>
          </a:p>
          <a:p>
            <a:pPr>
              <a:defRPr/>
            </a:pPr>
            <a:r>
              <a:rPr lang="en-CA" sz="1800" dirty="0" err="1" smtClean="0">
                <a:effectLst/>
              </a:rPr>
              <a:t>Combien</a:t>
            </a:r>
            <a:r>
              <a:rPr lang="en-CA" sz="1800" dirty="0" smtClean="0">
                <a:effectLst/>
              </a:rPr>
              <a:t> de </a:t>
            </a:r>
            <a:r>
              <a:rPr lang="en-CA" sz="1800" dirty="0" err="1" smtClean="0">
                <a:effectLst/>
              </a:rPr>
              <a:t>groupes</a:t>
            </a:r>
            <a:r>
              <a:rPr lang="en-CA" sz="1800" dirty="0" smtClean="0">
                <a:effectLst/>
              </a:rPr>
              <a:t> </a:t>
            </a:r>
            <a:r>
              <a:rPr lang="en-CA" sz="1800" dirty="0" err="1" smtClean="0">
                <a:effectLst/>
              </a:rPr>
              <a:t>ont</a:t>
            </a:r>
            <a:r>
              <a:rPr lang="en-CA" sz="1800" dirty="0" smtClean="0">
                <a:effectLst/>
              </a:rPr>
              <a:t> </a:t>
            </a:r>
            <a:r>
              <a:rPr lang="en-CA" sz="1800" dirty="0" err="1" smtClean="0">
                <a:effectLst/>
              </a:rPr>
              <a:t>été</a:t>
            </a:r>
            <a:r>
              <a:rPr lang="en-CA" sz="1800" dirty="0" smtClean="0">
                <a:effectLst/>
              </a:rPr>
              <a:t> </a:t>
            </a:r>
            <a:r>
              <a:rPr lang="en-CA" sz="1800" dirty="0" err="1" smtClean="0">
                <a:effectLst/>
              </a:rPr>
              <a:t>utilisés</a:t>
            </a:r>
            <a:r>
              <a:rPr lang="en-CA" sz="1800" dirty="0" smtClean="0">
                <a:effectLst/>
              </a:rPr>
              <a:t>?</a:t>
            </a:r>
          </a:p>
          <a:p>
            <a:pPr>
              <a:defRPr/>
            </a:pPr>
            <a:r>
              <a:rPr lang="en-CA" sz="1800" dirty="0" err="1" smtClean="0">
                <a:effectLst/>
              </a:rPr>
              <a:t>Quelle</a:t>
            </a:r>
            <a:r>
              <a:rPr lang="en-CA" sz="1800" dirty="0" smtClean="0">
                <a:effectLst/>
              </a:rPr>
              <a:t> </a:t>
            </a:r>
            <a:r>
              <a:rPr lang="en-CA" sz="1800" dirty="0" err="1" smtClean="0">
                <a:effectLst/>
              </a:rPr>
              <a:t>est</a:t>
            </a:r>
            <a:r>
              <a:rPr lang="en-CA" sz="1800" dirty="0" smtClean="0">
                <a:effectLst/>
              </a:rPr>
              <a:t> la </a:t>
            </a:r>
            <a:r>
              <a:rPr lang="en-CA" sz="1800" dirty="0" err="1" smtClean="0">
                <a:effectLst/>
              </a:rPr>
              <a:t>valeur</a:t>
            </a:r>
            <a:r>
              <a:rPr lang="en-CA" sz="1800" dirty="0" smtClean="0">
                <a:effectLst/>
              </a:rPr>
              <a:t> du </a:t>
            </a:r>
            <a:r>
              <a:rPr lang="en-CA" sz="1800" dirty="0" smtClean="0">
                <a:effectLst/>
                <a:sym typeface="Symbol Tiger"/>
              </a:rPr>
              <a:t></a:t>
            </a:r>
            <a:r>
              <a:rPr lang="en-CA" sz="1800" baseline="30000" dirty="0" smtClean="0">
                <a:effectLst/>
                <a:sym typeface="Symbol Tiger"/>
              </a:rPr>
              <a:t>2</a:t>
            </a:r>
            <a:r>
              <a:rPr lang="en-CA" sz="1800" dirty="0" smtClean="0">
                <a:effectLst/>
                <a:sym typeface="Symbol Tiger"/>
              </a:rPr>
              <a:t> ?  Du </a:t>
            </a:r>
            <a:r>
              <a:rPr lang="en-CA" sz="1800" baseline="30000" dirty="0" smtClean="0">
                <a:effectLst/>
                <a:sym typeface="Symbol Tiger"/>
              </a:rPr>
              <a:t>2</a:t>
            </a:r>
            <a:r>
              <a:rPr lang="en-CA" sz="1800" dirty="0" smtClean="0">
                <a:effectLst/>
                <a:sym typeface="Symbol Tiger"/>
              </a:rPr>
              <a:t> ?</a:t>
            </a:r>
            <a:endParaRPr lang="en-CA" sz="1800" dirty="0">
              <a:effectLst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24000" y="3013075"/>
          <a:ext cx="6096000" cy="14827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41400"/>
                <a:gridCol w="990600"/>
              </a:tblGrid>
              <a:tr h="370681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Source</a:t>
                      </a:r>
                      <a:endParaRPr lang="en-CA" sz="1800" dirty="0"/>
                    </a:p>
                  </a:txBody>
                  <a:tcPr marT="45700" marB="4570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SC</a:t>
                      </a:r>
                      <a:endParaRPr lang="en-CA" sz="1800" dirty="0"/>
                    </a:p>
                  </a:txBody>
                  <a:tcPr marT="45700" marB="4570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dl</a:t>
                      </a:r>
                      <a:endParaRPr lang="en-CA" sz="1800" dirty="0"/>
                    </a:p>
                  </a:txBody>
                  <a:tcPr marT="45700" marB="4570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CM</a:t>
                      </a:r>
                      <a:endParaRPr lang="en-CA" sz="1800" dirty="0"/>
                    </a:p>
                  </a:txBody>
                  <a:tcPr marT="45700" marB="4570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F</a:t>
                      </a:r>
                      <a:endParaRPr lang="en-CA" sz="1800" dirty="0"/>
                    </a:p>
                  </a:txBody>
                  <a:tcPr marT="45700" marB="4570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P(F)</a:t>
                      </a:r>
                      <a:endParaRPr lang="en-CA" sz="1800" dirty="0"/>
                    </a:p>
                  </a:txBody>
                  <a:tcPr marT="45700" marB="4570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681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INTER</a:t>
                      </a:r>
                      <a:endParaRPr lang="en-CA" sz="1800" dirty="0"/>
                    </a:p>
                  </a:txBody>
                  <a:tcPr marT="45700" marB="4570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CA" sz="1800" dirty="0"/>
                    </a:p>
                  </a:txBody>
                  <a:tcPr marT="45700" marB="4570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2</a:t>
                      </a:r>
                      <a:endParaRPr lang="en-CA" sz="1800" dirty="0"/>
                    </a:p>
                  </a:txBody>
                  <a:tcPr marT="45700" marB="4570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368.9</a:t>
                      </a:r>
                      <a:endParaRPr lang="en-CA" sz="1800" dirty="0"/>
                    </a:p>
                  </a:txBody>
                  <a:tcPr marT="45700" marB="4570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CA" sz="1800"/>
                    </a:p>
                  </a:txBody>
                  <a:tcPr marT="45700" marB="4570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.00</a:t>
                      </a:r>
                      <a:endParaRPr lang="en-CA" sz="1800" dirty="0"/>
                    </a:p>
                  </a:txBody>
                  <a:tcPr marT="45700" marB="4570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681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INTRA</a:t>
                      </a:r>
                      <a:endParaRPr lang="en-CA" sz="1800" dirty="0"/>
                    </a:p>
                  </a:txBody>
                  <a:tcPr marT="45700" marB="4570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340.5</a:t>
                      </a:r>
                      <a:endParaRPr lang="en-CA" sz="1800" dirty="0"/>
                    </a:p>
                  </a:txBody>
                  <a:tcPr marT="45700" marB="4570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CA" sz="1800" dirty="0"/>
                    </a:p>
                  </a:txBody>
                  <a:tcPr marT="45700" marB="4570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CA" sz="1800" dirty="0"/>
                    </a:p>
                  </a:txBody>
                  <a:tcPr marT="45700" marB="4570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CA" sz="1800" dirty="0"/>
                    </a:p>
                  </a:txBody>
                  <a:tcPr marT="45700" marB="4570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endParaRPr lang="en-CA" sz="1800" dirty="0"/>
                    </a:p>
                  </a:txBody>
                  <a:tcPr marT="45700" marB="4570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681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TOTAL</a:t>
                      </a:r>
                      <a:endParaRPr lang="en-CA" sz="1800" dirty="0"/>
                    </a:p>
                  </a:txBody>
                  <a:tcPr marT="45700" marB="4570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CA" sz="1800"/>
                    </a:p>
                  </a:txBody>
                  <a:tcPr marT="45700" marB="4570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48</a:t>
                      </a:r>
                      <a:endParaRPr lang="en-CA" sz="1800" dirty="0"/>
                    </a:p>
                  </a:txBody>
                  <a:tcPr marT="45700" marB="4570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en-CA" sz="1800" dirty="0"/>
                    </a:p>
                  </a:txBody>
                  <a:tcPr marT="45700" marB="45700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6181" name="Picture 5" descr="3DSIMAGE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6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Postulats…</a:t>
            </a:r>
          </a:p>
        </p:txBody>
      </p:sp>
      <p:sp>
        <p:nvSpPr>
          <p:cNvPr id="244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defRPr/>
            </a:pPr>
            <a:r>
              <a:rPr lang="en-US" sz="2800" dirty="0" err="1" smtClean="0"/>
              <a:t>Additivit</a:t>
            </a:r>
            <a:r>
              <a:rPr lang="fr-CA" sz="2800" dirty="0" smtClean="0"/>
              <a:t>é des effets:</a:t>
            </a:r>
          </a:p>
          <a:p>
            <a:pPr marL="990600" lvl="1" indent="-533400" eaLnBrk="1" hangingPunct="1">
              <a:defRPr/>
            </a:pPr>
            <a:r>
              <a:rPr lang="fr-CA" sz="2400" dirty="0" smtClean="0"/>
              <a:t>les effets des différents facteurs se combinent entre eux d’une façon additive. 		</a:t>
            </a:r>
            <a:r>
              <a:rPr lang="fr-CA" sz="2400" i="1" dirty="0" err="1" smtClean="0"/>
              <a:t>X</a:t>
            </a:r>
            <a:r>
              <a:rPr lang="fr-CA" sz="2400" i="1" baseline="-25000" dirty="0" err="1" smtClean="0"/>
              <a:t>ij</a:t>
            </a:r>
            <a:r>
              <a:rPr lang="fr-CA" sz="2400" i="1" dirty="0" smtClean="0"/>
              <a:t> = </a:t>
            </a:r>
            <a:r>
              <a:rPr lang="fr-CA" sz="2400" i="1" dirty="0" smtClean="0">
                <a:sym typeface="Symbol" pitchFamily="18" charset="2"/>
              </a:rPr>
              <a:t></a:t>
            </a:r>
            <a:r>
              <a:rPr lang="fr-CA" sz="2400" i="1" dirty="0" smtClean="0"/>
              <a:t> + </a:t>
            </a:r>
            <a:r>
              <a:rPr lang="fr-CA" sz="2400" i="1" dirty="0" smtClean="0">
                <a:sym typeface="Symbol" pitchFamily="18" charset="2"/>
              </a:rPr>
              <a:t></a:t>
            </a:r>
            <a:r>
              <a:rPr lang="fr-CA" sz="2400" i="1" baseline="-25000" dirty="0" smtClean="0">
                <a:sym typeface="Symbol" pitchFamily="18" charset="2"/>
              </a:rPr>
              <a:t>j</a:t>
            </a:r>
            <a:r>
              <a:rPr lang="fr-CA" sz="2400" i="1" dirty="0" smtClean="0">
                <a:sym typeface="Symbol" pitchFamily="18" charset="2"/>
              </a:rPr>
              <a:t> </a:t>
            </a:r>
            <a:r>
              <a:rPr lang="fr-CA" sz="2400" i="1" dirty="0" smtClean="0"/>
              <a:t>+  </a:t>
            </a:r>
            <a:r>
              <a:rPr lang="fr-CA" sz="2400" i="1" dirty="0" err="1" smtClean="0"/>
              <a:t>e</a:t>
            </a:r>
            <a:r>
              <a:rPr lang="fr-CA" sz="2400" i="1" baseline="-25000" dirty="0" err="1" smtClean="0"/>
              <a:t>ij</a:t>
            </a:r>
            <a:r>
              <a:rPr lang="fr-CA" sz="2400" i="1" dirty="0" smtClean="0"/>
              <a:t> </a:t>
            </a:r>
          </a:p>
          <a:p>
            <a:pPr marL="609600" indent="-609600" eaLnBrk="1" hangingPunct="1">
              <a:defRPr/>
            </a:pPr>
            <a:r>
              <a:rPr lang="fr-CA" sz="2800" b="1" i="1" dirty="0" smtClean="0"/>
              <a:t>La normalité de la distribution de la population </a:t>
            </a:r>
            <a:r>
              <a:rPr lang="fr-CA" sz="2800" i="1" dirty="0" smtClean="0"/>
              <a:t>: </a:t>
            </a:r>
          </a:p>
          <a:p>
            <a:pPr marL="990600" lvl="1" indent="-533400" eaLnBrk="1" hangingPunct="1">
              <a:defRPr/>
            </a:pPr>
            <a:r>
              <a:rPr lang="fr-CA" sz="2400" i="1" dirty="0" smtClean="0"/>
              <a:t>les observations sont tirées d’une population dont la distribution est normale</a:t>
            </a:r>
          </a:p>
          <a:p>
            <a:pPr marL="990600" lvl="1" indent="-533400" eaLnBrk="1" hangingPunct="1">
              <a:defRPr/>
            </a:pPr>
            <a:r>
              <a:rPr lang="fr-CA" sz="2400" i="1" dirty="0" smtClean="0"/>
              <a:t>L’ANOVA est relativement robuste en cas de non normalité</a:t>
            </a:r>
          </a:p>
          <a:p>
            <a:pPr marL="990600" lvl="1" indent="-533400" eaLnBrk="1" hangingPunct="1">
              <a:defRPr/>
            </a:pPr>
            <a:r>
              <a:rPr lang="fr-CA" sz="2400" i="1" dirty="0" smtClean="0"/>
              <a:t>Dans les cas extrêmes: transformation des données</a:t>
            </a:r>
            <a:endParaRPr lang="en-US" sz="2400" i="1" dirty="0" smtClean="0"/>
          </a:p>
        </p:txBody>
      </p:sp>
    </p:spTree>
    <p:custDataLst>
      <p:tags r:id="rId1"/>
    </p:custData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Postulats…</a:t>
            </a:r>
          </a:p>
        </p:txBody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419600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defRPr/>
            </a:pPr>
            <a:r>
              <a:rPr lang="fr-CA" sz="2000" dirty="0" smtClean="0"/>
              <a:t>L’homogénéité des variances : </a:t>
            </a:r>
          </a:p>
          <a:p>
            <a:pPr marL="990600" lvl="1" indent="-533400" eaLnBrk="1" hangingPunct="1">
              <a:lnSpc>
                <a:spcPct val="80000"/>
              </a:lnSpc>
              <a:defRPr/>
            </a:pPr>
            <a:r>
              <a:rPr lang="fr-CA" sz="1800" dirty="0" smtClean="0"/>
              <a:t>Les variances les populations d’où sont tirés les échantillons sont égales</a:t>
            </a:r>
          </a:p>
          <a:p>
            <a:pPr marL="990600" lvl="1" indent="-533400" eaLnBrk="1" hangingPunct="1">
              <a:lnSpc>
                <a:spcPct val="80000"/>
              </a:lnSpc>
              <a:defRPr/>
            </a:pPr>
            <a:r>
              <a:rPr lang="fr-CA" sz="1800" dirty="0" smtClean="0"/>
              <a:t>L’ANOVA est raisonnablement robuste en cas d’hétérogénéité des variances</a:t>
            </a:r>
          </a:p>
          <a:p>
            <a:pPr marL="990600" lvl="1" indent="-533400" eaLnBrk="1" hangingPunct="1">
              <a:lnSpc>
                <a:spcPct val="80000"/>
              </a:lnSpc>
              <a:defRPr/>
            </a:pPr>
            <a:r>
              <a:rPr lang="fr-CA" sz="1800" dirty="0" smtClean="0"/>
              <a:t>Dans les cas extrêmes, une hétérogénéité des variances se traduit par un nombre trop élevé de résultats significatifs</a:t>
            </a:r>
          </a:p>
          <a:p>
            <a:pPr marL="990600" lvl="1" indent="-533400" eaLnBrk="1" hangingPunct="1">
              <a:lnSpc>
                <a:spcPct val="80000"/>
              </a:lnSpc>
              <a:defRPr/>
            </a:pPr>
            <a:r>
              <a:rPr lang="fr-CA" sz="1800" dirty="0" smtClean="0"/>
              <a:t>La transformation des données peut corriger l’hétérogénéité des variances</a:t>
            </a:r>
          </a:p>
          <a:p>
            <a:pPr marL="609600" indent="-609600" eaLnBrk="1" hangingPunct="1">
              <a:lnSpc>
                <a:spcPct val="80000"/>
              </a:lnSpc>
              <a:defRPr/>
            </a:pPr>
            <a:r>
              <a:rPr lang="fr-CA" sz="2000" dirty="0" smtClean="0"/>
              <a:t>L’indépendance des observations : </a:t>
            </a:r>
          </a:p>
          <a:p>
            <a:pPr marL="990600" lvl="1" indent="-533400" eaLnBrk="1" hangingPunct="1">
              <a:lnSpc>
                <a:spcPct val="80000"/>
              </a:lnSpc>
              <a:defRPr/>
            </a:pPr>
            <a:r>
              <a:rPr lang="fr-CA" sz="1800" dirty="0" smtClean="0"/>
              <a:t>Les observations dans un traitement donné sont indépendantes les unes des autres</a:t>
            </a:r>
          </a:p>
          <a:p>
            <a:pPr marL="990600" lvl="1" indent="-533400" eaLnBrk="1" hangingPunct="1">
              <a:lnSpc>
                <a:spcPct val="80000"/>
              </a:lnSpc>
              <a:defRPr/>
            </a:pPr>
            <a:r>
              <a:rPr lang="fr-CA" sz="1800" dirty="0" smtClean="0"/>
              <a:t>Une dépendance entre les observations affecte sérieusement les résultats d’une ANOVA (qui n’est pas robuste dans ce cas)</a:t>
            </a:r>
          </a:p>
          <a:p>
            <a:pPr marL="990600" lvl="1" indent="-533400" eaLnBrk="1" hangingPunct="1">
              <a:lnSpc>
                <a:spcPct val="80000"/>
              </a:lnSpc>
              <a:defRPr/>
            </a:pPr>
            <a:r>
              <a:rPr lang="fr-CA" sz="1800" dirty="0" smtClean="0"/>
              <a:t>Aucune transformation ne permet de corriger ce problème</a:t>
            </a:r>
            <a:endParaRPr lang="en-US" sz="1800" dirty="0" smtClean="0"/>
          </a:p>
        </p:txBody>
      </p:sp>
    </p:spTree>
    <p:custDataLst>
      <p:tags r:id="rId1"/>
    </p:custData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/>
              <a:t>Détection du non respect des postulats</a:t>
            </a:r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err="1" smtClean="0"/>
              <a:t>Diagnostique</a:t>
            </a:r>
            <a:r>
              <a:rPr lang="en-US" dirty="0" smtClean="0"/>
              <a:t>: </a:t>
            </a:r>
            <a:r>
              <a:rPr lang="en-US" dirty="0" err="1" smtClean="0"/>
              <a:t>deux</a:t>
            </a:r>
            <a:r>
              <a:rPr lang="en-US" dirty="0" smtClean="0"/>
              <a:t> </a:t>
            </a:r>
            <a:r>
              <a:rPr lang="en-US" dirty="0" err="1" smtClean="0"/>
              <a:t>stratégies</a:t>
            </a:r>
            <a:endParaRPr lang="en-US" dirty="0" smtClean="0"/>
          </a:p>
          <a:p>
            <a:pPr lvl="1" eaLnBrk="1" hangingPunct="1">
              <a:defRPr/>
            </a:pPr>
            <a:r>
              <a:rPr lang="en-US" dirty="0" err="1" smtClean="0"/>
              <a:t>Analyse</a:t>
            </a:r>
            <a:r>
              <a:rPr lang="en-US" dirty="0" smtClean="0"/>
              <a:t> des </a:t>
            </a:r>
            <a:r>
              <a:rPr lang="en-US" dirty="0" err="1" smtClean="0"/>
              <a:t>valeurs</a:t>
            </a:r>
            <a:r>
              <a:rPr lang="en-US" dirty="0" smtClean="0"/>
              <a:t> </a:t>
            </a:r>
            <a:r>
              <a:rPr lang="en-US" dirty="0" err="1" smtClean="0"/>
              <a:t>résiduelles</a:t>
            </a:r>
            <a:endParaRPr lang="en-US" dirty="0" smtClean="0"/>
          </a:p>
          <a:p>
            <a:pPr lvl="1" eaLnBrk="1" hangingPunct="1">
              <a:defRPr/>
            </a:pPr>
            <a:r>
              <a:rPr lang="en-US" dirty="0" smtClean="0"/>
              <a:t>Tests </a:t>
            </a:r>
            <a:r>
              <a:rPr lang="en-US" dirty="0" err="1" smtClean="0"/>
              <a:t>d’hypothèse</a:t>
            </a:r>
            <a:r>
              <a:rPr lang="en-US" dirty="0" smtClean="0"/>
              <a:t> </a:t>
            </a:r>
            <a:r>
              <a:rPr lang="en-US" dirty="0" err="1" smtClean="0"/>
              <a:t>spécifiques</a:t>
            </a:r>
            <a:endParaRPr lang="en-US" dirty="0" smtClean="0"/>
          </a:p>
        </p:txBody>
      </p:sp>
    </p:spTree>
    <p:custDataLst>
      <p:tags r:id="rId1"/>
    </p:custData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CA" smtClean="0"/>
              <a:t>Examen préliminaire des données</a:t>
            </a:r>
            <a:endParaRPr lang="en-US" smtClean="0"/>
          </a:p>
        </p:txBody>
      </p:sp>
      <p:sp>
        <p:nvSpPr>
          <p:cNvPr id="717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927225"/>
            <a:ext cx="4246563" cy="4625975"/>
          </a:xfrm>
        </p:spPr>
        <p:txBody>
          <a:bodyPr/>
          <a:lstStyle/>
          <a:p>
            <a:r>
              <a:rPr lang="fr-CA" sz="2200" dirty="0" smtClean="0"/>
              <a:t>Effets de la privation de sommeil sur la dextérité manuelle:</a:t>
            </a:r>
          </a:p>
          <a:p>
            <a:pPr lvl="1"/>
            <a:r>
              <a:rPr lang="fr-CA" sz="1800" dirty="0" smtClean="0"/>
              <a:t>32 sujets répartis aléatoirement en 4 groupes, respectivement privés de sommeil pendant 12, 24, 36 et 48 heures</a:t>
            </a:r>
          </a:p>
          <a:p>
            <a:pPr lvl="1"/>
            <a:r>
              <a:rPr lang="fr-CA" sz="1800" dirty="0" smtClean="0"/>
              <a:t>À la fin de la période de privation, on administre un test de dextérité manuelle, et on enregistre le nombre d’erreurs commises</a:t>
            </a:r>
          </a:p>
          <a:p>
            <a:pPr lvl="1"/>
            <a:endParaRPr lang="en-US" sz="1800" dirty="0" smtClean="0"/>
          </a:p>
        </p:txBody>
      </p:sp>
      <p:graphicFrame>
        <p:nvGraphicFramePr>
          <p:cNvPr id="2135" name="Group 8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840404780"/>
              </p:ext>
            </p:extLst>
          </p:nvPr>
        </p:nvGraphicFramePr>
        <p:xfrm>
          <a:off x="5226050" y="1944685"/>
          <a:ext cx="3738563" cy="4227515"/>
        </p:xfrm>
        <a:graphic>
          <a:graphicData uri="http://schemas.openxmlformats.org/drawingml/2006/table">
            <a:tbl>
              <a:tblPr/>
              <a:tblGrid>
                <a:gridCol w="935038"/>
                <a:gridCol w="935037"/>
                <a:gridCol w="933450"/>
                <a:gridCol w="935038"/>
              </a:tblGrid>
              <a:tr h="528638">
                <a:tc gridSpan="4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Heures de privation</a:t>
                      </a: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4667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12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24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36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48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7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7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5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8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8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7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9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8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5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10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10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5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9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11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75318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CA" sz="4000" dirty="0" smtClean="0"/>
              <a:t>Examen préliminaire des données:</a:t>
            </a:r>
            <a:br>
              <a:rPr lang="fr-CA" sz="4000" dirty="0" smtClean="0"/>
            </a:br>
            <a:r>
              <a:rPr lang="fr-CA" sz="4000" dirty="0" smtClean="0"/>
              <a:t>Distribution de fréquence</a:t>
            </a:r>
            <a:endParaRPr lang="en-US" sz="4000" dirty="0" smtClean="0"/>
          </a:p>
        </p:txBody>
      </p:sp>
      <p:graphicFrame>
        <p:nvGraphicFramePr>
          <p:cNvPr id="8297" name="Group 105"/>
          <p:cNvGraphicFramePr>
            <a:graphicFrameLocks noGrp="1"/>
          </p:cNvGraphicFramePr>
          <p:nvPr>
            <p:ph sz="quarter" idx="2"/>
          </p:nvPr>
        </p:nvGraphicFramePr>
        <p:xfrm>
          <a:off x="2133600" y="2590800"/>
          <a:ext cx="2438400" cy="3352800"/>
        </p:xfrm>
        <a:graphic>
          <a:graphicData uri="http://schemas.openxmlformats.org/drawingml/2006/table">
            <a:tbl>
              <a:tblPr/>
              <a:tblGrid>
                <a:gridCol w="609600"/>
                <a:gridCol w="620713"/>
                <a:gridCol w="598487"/>
                <a:gridCol w="609600"/>
              </a:tblGrid>
              <a:tr h="279400">
                <a:tc gridSpan="4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Heures de privation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2476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12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24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36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48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7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7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7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5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8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8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7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9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7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8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5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10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10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7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5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9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11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323" name="Group 131"/>
          <p:cNvGraphicFramePr>
            <a:graphicFrameLocks noGrp="1"/>
          </p:cNvGraphicFramePr>
          <p:nvPr>
            <p:ph sz="quarter" idx="3"/>
          </p:nvPr>
        </p:nvGraphicFramePr>
        <p:xfrm>
          <a:off x="5410200" y="2209800"/>
          <a:ext cx="3276600" cy="4214966"/>
        </p:xfrm>
        <a:graphic>
          <a:graphicData uri="http://schemas.openxmlformats.org/drawingml/2006/table">
            <a:tbl>
              <a:tblPr/>
              <a:tblGrid>
                <a:gridCol w="533400"/>
                <a:gridCol w="685800"/>
                <a:gridCol w="685800"/>
                <a:gridCol w="685800"/>
                <a:gridCol w="685800"/>
              </a:tblGrid>
              <a:tr h="44765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Y</a:t>
                      </a: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</a:t>
                      </a:r>
                      <a:r>
                        <a:rPr kumimoji="0" lang="fr-CA" sz="21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</a:t>
                      </a:r>
                      <a:r>
                        <a:rPr kumimoji="0" lang="fr-CA" sz="21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</a:t>
                      </a:r>
                      <a:r>
                        <a:rPr kumimoji="0" lang="fr-CA" sz="21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</a:t>
                      </a:r>
                      <a:r>
                        <a:rPr kumimoji="0" lang="fr-CA" sz="21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408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11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10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9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11</a:t>
                      </a: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408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8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7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11</a:t>
                      </a: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111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11</a:t>
                      </a: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408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5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111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111</a:t>
                      </a: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111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49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111</a:t>
                      </a: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326" name="Text Box 134"/>
          <p:cNvSpPr txBox="1">
            <a:spLocks noChangeArrowheads="1"/>
          </p:cNvSpPr>
          <p:nvPr/>
        </p:nvSpPr>
        <p:spPr bwMode="auto">
          <a:xfrm>
            <a:off x="1905000" y="2362200"/>
            <a:ext cx="3048000" cy="3768725"/>
          </a:xfrm>
          <a:prstGeom prst="rect">
            <a:avLst/>
          </a:prstGeom>
          <a:solidFill>
            <a:schemeClr val="accent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AutoNum type="arabicPeriod"/>
            </a:pPr>
            <a:r>
              <a:rPr lang="fr-CA"/>
              <a:t>Il semble que le centre des distributions diffèrent</a:t>
            </a:r>
          </a:p>
          <a:p>
            <a:pPr>
              <a:spcBef>
                <a:spcPct val="50000"/>
              </a:spcBef>
              <a:buFontTx/>
              <a:buAutoNum type="arabicPeriod"/>
            </a:pPr>
            <a:r>
              <a:rPr lang="fr-CA"/>
              <a:t>Les distributions semblent normales</a:t>
            </a:r>
          </a:p>
          <a:p>
            <a:pPr>
              <a:spcBef>
                <a:spcPct val="50000"/>
              </a:spcBef>
              <a:buFontTx/>
              <a:buAutoNum type="arabicPeriod"/>
            </a:pPr>
            <a:r>
              <a:rPr lang="fr-CA"/>
              <a:t>Les dispersions sont comparables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245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26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CA" sz="4000" dirty="0" smtClean="0"/>
              <a:t>Examen préliminaire des données:</a:t>
            </a:r>
            <a:br>
              <a:rPr lang="fr-CA" sz="4000" dirty="0" smtClean="0"/>
            </a:br>
            <a:r>
              <a:rPr lang="fr-CA" sz="4000" dirty="0" smtClean="0"/>
              <a:t>Statistiques descriptives</a:t>
            </a:r>
            <a:endParaRPr lang="en-US" sz="4000" dirty="0" smtClean="0"/>
          </a:p>
        </p:txBody>
      </p:sp>
      <p:pic>
        <p:nvPicPr>
          <p:cNvPr id="9219" name="Picture 9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667000"/>
            <a:ext cx="6248400" cy="249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 bwMode="auto">
          <a:xfrm>
            <a:off x="7315200" y="3134710"/>
            <a:ext cx="838200" cy="1828800"/>
          </a:xfrm>
          <a:prstGeom prst="rect">
            <a:avLst/>
          </a:prstGeom>
          <a:solidFill>
            <a:schemeClr val="accent1">
              <a:alpha val="34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" name="Horizontal Scroll 2"/>
          <p:cNvSpPr/>
          <p:nvPr/>
        </p:nvSpPr>
        <p:spPr bwMode="auto">
          <a:xfrm>
            <a:off x="2590800" y="5334000"/>
            <a:ext cx="5257800" cy="1143000"/>
          </a:xfrm>
          <a:prstGeom prst="horizontalScroll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rPr>
              <a:t>Les dispersions </a:t>
            </a:r>
            <a:r>
              <a:rPr kumimoji="0" lang="en-CA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rPr>
              <a:t>semblent</a:t>
            </a:r>
            <a:r>
              <a:rPr kumimoji="0" lang="en-C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rPr>
              <a:t> du </a:t>
            </a:r>
            <a:r>
              <a:rPr kumimoji="0" lang="en-CA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rPr>
              <a:t>même</a:t>
            </a:r>
            <a:r>
              <a:rPr kumimoji="0" lang="en-C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rPr>
              <a:t> </a:t>
            </a:r>
            <a:r>
              <a:rPr kumimoji="0" lang="en-CA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rPr>
              <a:t>ordre</a:t>
            </a:r>
            <a:r>
              <a:rPr kumimoji="0" lang="en-C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rPr>
              <a:t> de grandeur…</a:t>
            </a:r>
          </a:p>
        </p:txBody>
      </p:sp>
    </p:spTree>
    <p:extLst>
      <p:ext uri="{BB962C8B-B14F-4D97-AF65-F5344CB8AC3E}">
        <p14:creationId xmlns:p14="http://schemas.microsoft.com/office/powerpoint/2010/main" val="9806899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CA" sz="3600" dirty="0" smtClean="0"/>
              <a:t>Examen préliminaire des données:</a:t>
            </a:r>
            <a:br>
              <a:rPr lang="fr-CA" sz="3600" dirty="0" smtClean="0"/>
            </a:br>
            <a:r>
              <a:rPr lang="fr-CA" sz="3600" dirty="0" smtClean="0"/>
              <a:t>Distribution des valeurs résiduelles</a:t>
            </a:r>
            <a:endParaRPr lang="en-US" sz="3600" dirty="0" smtClean="0"/>
          </a:p>
        </p:txBody>
      </p:sp>
      <p:graphicFrame>
        <p:nvGraphicFramePr>
          <p:cNvPr id="10361" name="Group 121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4061998132"/>
              </p:ext>
            </p:extLst>
          </p:nvPr>
        </p:nvGraphicFramePr>
        <p:xfrm>
          <a:off x="1371600" y="2697160"/>
          <a:ext cx="2819400" cy="3475040"/>
        </p:xfrm>
        <a:graphic>
          <a:graphicData uri="http://schemas.openxmlformats.org/drawingml/2006/table">
            <a:tbl>
              <a:tblPr/>
              <a:tblGrid>
                <a:gridCol w="706438"/>
                <a:gridCol w="706437"/>
                <a:gridCol w="708025"/>
                <a:gridCol w="698500"/>
              </a:tblGrid>
              <a:tr h="396276">
                <a:tc gridSpan="4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Heures de privation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9627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12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24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36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48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1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.25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.50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.75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-2.00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1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3.25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1.50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1.75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-1.00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1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.25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.50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.75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.00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1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.25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-.50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-.25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-1.00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1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-1.75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-1.50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-1.25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1.00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1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-.75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-.50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-.25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1.00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1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-.75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.50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-1.25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.00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1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-.75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-.50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-.25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2.00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074" name="Object 96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234829081"/>
              </p:ext>
            </p:extLst>
          </p:nvPr>
        </p:nvGraphicFramePr>
        <p:xfrm>
          <a:off x="1939925" y="1935160"/>
          <a:ext cx="1882775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47" name="Equation" r:id="rId4" imgW="698400" imgH="266400" progId="Equation.DSMT4">
                  <p:embed/>
                </p:oleObj>
              </mc:Choice>
              <mc:Fallback>
                <p:oleObj name="Equation" r:id="rId4" imgW="698400" imgH="266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9925" y="1935160"/>
                        <a:ext cx="1882775" cy="719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30" name="Picture 11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2773360"/>
            <a:ext cx="4114800" cy="33067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15993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CA" sz="2800" dirty="0" smtClean="0"/>
              <a:t>Examen préliminaire des données:</a:t>
            </a:r>
            <a:br>
              <a:rPr lang="fr-CA" sz="2800" dirty="0" smtClean="0"/>
            </a:br>
            <a:r>
              <a:rPr lang="fr-CA" sz="2400" dirty="0" smtClean="0"/>
              <a:t>Distribution des valeurs résiduelles</a:t>
            </a:r>
            <a:r>
              <a:rPr lang="fr-CA" sz="2800" dirty="0" smtClean="0"/>
              <a:t> standardisées</a:t>
            </a:r>
            <a:endParaRPr lang="en-US" sz="2800" dirty="0" smtClean="0"/>
          </a:p>
        </p:txBody>
      </p:sp>
      <p:graphicFrame>
        <p:nvGraphicFramePr>
          <p:cNvPr id="13374" name="Group 62"/>
          <p:cNvGraphicFramePr>
            <a:graphicFrameLocks noGrp="1"/>
          </p:cNvGraphicFramePr>
          <p:nvPr>
            <p:ph sz="quarter" idx="2"/>
          </p:nvPr>
        </p:nvGraphicFramePr>
        <p:xfrm>
          <a:off x="1676400" y="2743200"/>
          <a:ext cx="2819400" cy="3475040"/>
        </p:xfrm>
        <a:graphic>
          <a:graphicData uri="http://schemas.openxmlformats.org/drawingml/2006/table">
            <a:tbl>
              <a:tblPr/>
              <a:tblGrid>
                <a:gridCol w="706438"/>
                <a:gridCol w="706437"/>
                <a:gridCol w="708025"/>
                <a:gridCol w="698500"/>
              </a:tblGrid>
              <a:tr h="396276">
                <a:tc gridSpan="4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Heures de privation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9627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12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24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36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r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48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1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.21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.41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.62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-1.65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1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2.69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1.24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1.45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-.83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1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.21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.41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.62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.00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1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.21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-.41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-.21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-.83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1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-1.45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-1.24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-1.03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.83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1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-.62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-.41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-.21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.83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1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-.62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.41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-1.03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.00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1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-.62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-.41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-.21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1.65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098" name="Object 57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084265608"/>
              </p:ext>
            </p:extLst>
          </p:nvPr>
        </p:nvGraphicFramePr>
        <p:xfrm>
          <a:off x="2057400" y="1524000"/>
          <a:ext cx="1843088" cy="103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70" name="Equation" r:id="rId3" imgW="901440" imgH="507960" progId="Equation.DSMT4">
                  <p:embed/>
                </p:oleObj>
              </mc:Choice>
              <mc:Fallback>
                <p:oleObj name="Equation" r:id="rId3" imgW="901440" imgH="5079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1524000"/>
                        <a:ext cx="1843088" cy="1038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54" name="Picture 6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776537"/>
            <a:ext cx="4230688" cy="33956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39716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Tests statistiques</a:t>
            </a:r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SzTx/>
              <a:buFontTx/>
              <a:buChar char="A"/>
              <a:defRPr/>
            </a:pPr>
            <a:r>
              <a:rPr lang="en-US" dirty="0" err="1" smtClean="0"/>
              <a:t>Normalité</a:t>
            </a:r>
            <a:endParaRPr lang="en-US" dirty="0" smtClean="0"/>
          </a:p>
          <a:p>
            <a:pPr lvl="1" eaLnBrk="1" hangingPunct="1">
              <a:defRPr/>
            </a:pPr>
            <a:r>
              <a:rPr lang="en-US" dirty="0" smtClean="0"/>
              <a:t>Test de </a:t>
            </a:r>
            <a:r>
              <a:rPr lang="en-US" dirty="0" err="1" smtClean="0"/>
              <a:t>D’Agostino</a:t>
            </a:r>
            <a:endParaRPr lang="en-US" dirty="0" smtClean="0"/>
          </a:p>
          <a:p>
            <a:pPr lvl="1" eaLnBrk="1" hangingPunct="1">
              <a:defRPr/>
            </a:pPr>
            <a:r>
              <a:rPr lang="en-US" dirty="0" smtClean="0"/>
              <a:t>Test de Kolmogorov-Smirnov </a:t>
            </a:r>
          </a:p>
        </p:txBody>
      </p:sp>
    </p:spTree>
    <p:custDataLst>
      <p:tags r:id="rId1"/>
    </p:custData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838200"/>
          </a:xfrm>
        </p:spPr>
        <p:txBody>
          <a:bodyPr/>
          <a:lstStyle/>
          <a:p>
            <a:pPr>
              <a:defRPr/>
            </a:pPr>
            <a:r>
              <a:rPr lang="en-US" sz="3600" dirty="0" smtClean="0"/>
              <a:t>SPSS: Test de </a:t>
            </a:r>
            <a:r>
              <a:rPr lang="en-US" sz="3600" dirty="0" err="1" smtClean="0"/>
              <a:t>Kolmogorov</a:t>
            </a:r>
            <a:r>
              <a:rPr lang="en-US" sz="3600" dirty="0" smtClean="0"/>
              <a:t>-Smirnov</a:t>
            </a:r>
            <a:endParaRPr lang="en-US" sz="3600" dirty="0"/>
          </a:p>
        </p:txBody>
      </p:sp>
      <p:pic>
        <p:nvPicPr>
          <p:cNvPr id="798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276350"/>
            <a:ext cx="5038725" cy="527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6700" y="1695450"/>
            <a:ext cx="4381500" cy="346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624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6700" y="1695450"/>
            <a:ext cx="4381500" cy="346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6247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2838450"/>
            <a:ext cx="4152900" cy="318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/>
              <a:t>Tests Statistiques</a:t>
            </a:r>
            <a:endParaRPr lang="en-US" smtClean="0"/>
          </a:p>
        </p:txBody>
      </p:sp>
      <p:sp>
        <p:nvSpPr>
          <p:cNvPr id="179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SzTx/>
              <a:buFontTx/>
              <a:buChar char="B"/>
              <a:defRPr/>
            </a:pPr>
            <a:r>
              <a:rPr lang="en-US" smtClean="0"/>
              <a:t>Homogénéité des variances</a:t>
            </a:r>
          </a:p>
          <a:p>
            <a:pPr lvl="1" eaLnBrk="1" hangingPunct="1">
              <a:buFontTx/>
              <a:buChar char="•"/>
              <a:defRPr/>
            </a:pPr>
            <a:r>
              <a:rPr lang="en-US" sz="3200" smtClean="0"/>
              <a:t>2 Groupes: rapport F: </a:t>
            </a:r>
          </a:p>
          <a:p>
            <a:pPr lvl="2" eaLnBrk="1" hangingPunct="1">
              <a:buFontTx/>
              <a:buBlip>
                <a:blip r:embed="rId4"/>
              </a:buBlip>
              <a:defRPr/>
            </a:pPr>
            <a:r>
              <a:rPr lang="en-US" sz="2800" smtClean="0"/>
              <a:t> </a:t>
            </a:r>
            <a:r>
              <a:rPr lang="en-US" sz="2800" smtClean="0">
                <a:latin typeface="Symbol" pitchFamily="18" charset="2"/>
              </a:rPr>
              <a:t>s</a:t>
            </a:r>
            <a:r>
              <a:rPr lang="en-US" sz="2800" baseline="30000" smtClean="0">
                <a:latin typeface="Symbol" pitchFamily="18" charset="2"/>
              </a:rPr>
              <a:t>2 </a:t>
            </a:r>
            <a:r>
              <a:rPr lang="en-US" sz="2800" smtClean="0"/>
              <a:t>la plus grande </a:t>
            </a:r>
            <a:r>
              <a:rPr lang="en-US" sz="2800" smtClean="0">
                <a:latin typeface="Symbol" pitchFamily="18" charset="2"/>
              </a:rPr>
              <a:t>/ s</a:t>
            </a:r>
            <a:r>
              <a:rPr lang="en-US" sz="2800" baseline="30000" smtClean="0"/>
              <a:t>2</a:t>
            </a:r>
            <a:r>
              <a:rPr lang="en-US" sz="2800" baseline="30000" smtClean="0">
                <a:latin typeface="Symbol" pitchFamily="18" charset="2"/>
              </a:rPr>
              <a:t>  </a:t>
            </a:r>
            <a:r>
              <a:rPr lang="en-US" sz="2800" smtClean="0"/>
              <a:t>la plus petite</a:t>
            </a:r>
            <a:r>
              <a:rPr lang="en-US" sz="2800" smtClean="0">
                <a:latin typeface="Symbol" pitchFamily="18" charset="2"/>
              </a:rPr>
              <a:t> </a:t>
            </a:r>
            <a:endParaRPr lang="en-US" sz="2800" smtClean="0"/>
          </a:p>
          <a:p>
            <a:pPr lvl="1" eaLnBrk="1" hangingPunct="1">
              <a:buFontTx/>
              <a:buChar char="•"/>
              <a:defRPr/>
            </a:pPr>
            <a:r>
              <a:rPr lang="en-US" sz="3200" smtClean="0"/>
              <a:t>Plus que 2 groupes:</a:t>
            </a:r>
          </a:p>
          <a:p>
            <a:pPr lvl="2" eaLnBrk="1" hangingPunct="1">
              <a:buFontTx/>
              <a:buNone/>
              <a:defRPr/>
            </a:pPr>
            <a:r>
              <a:rPr lang="en-US" sz="2800" smtClean="0">
                <a:solidFill>
                  <a:schemeClr val="folHlink"/>
                </a:solidFill>
              </a:rPr>
              <a:t>i </a:t>
            </a:r>
            <a:r>
              <a:rPr lang="en-US" sz="2800" smtClean="0"/>
              <a:t> Test de Bartlett  - problème:  sensible à la non normalité</a:t>
            </a:r>
          </a:p>
          <a:p>
            <a:pPr lvl="2" eaLnBrk="1" hangingPunct="1">
              <a:buFontTx/>
              <a:buNone/>
              <a:defRPr/>
            </a:pPr>
            <a:r>
              <a:rPr lang="en-US" sz="2800" smtClean="0">
                <a:solidFill>
                  <a:schemeClr val="folHlink"/>
                </a:solidFill>
              </a:rPr>
              <a:t>ii</a:t>
            </a:r>
            <a:r>
              <a:rPr lang="en-US" sz="2800" smtClean="0"/>
              <a:t> Test F</a:t>
            </a:r>
            <a:r>
              <a:rPr lang="en-US" sz="2800" baseline="-25000" smtClean="0"/>
              <a:t>MAX</a:t>
            </a:r>
            <a:r>
              <a:rPr lang="en-US" sz="2800" smtClean="0"/>
              <a:t> de Hartley  -  avantage: simple</a:t>
            </a:r>
          </a:p>
          <a:p>
            <a:pPr lvl="2" eaLnBrk="1" hangingPunct="1">
              <a:buFontTx/>
              <a:buNone/>
              <a:defRPr/>
            </a:pPr>
            <a:r>
              <a:rPr lang="en-US" sz="2800" smtClean="0">
                <a:solidFill>
                  <a:schemeClr val="folHlink"/>
                </a:solidFill>
              </a:rPr>
              <a:t>iii</a:t>
            </a:r>
            <a:r>
              <a:rPr lang="en-US" sz="2800" smtClean="0"/>
              <a:t> Test de Levene</a:t>
            </a:r>
          </a:p>
        </p:txBody>
      </p:sp>
    </p:spTree>
    <p:custDataLst>
      <p:tags r:id="rId1"/>
    </p:custData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Test </a:t>
            </a:r>
            <a:r>
              <a:rPr lang="en-US" i="1" smtClean="0"/>
              <a:t>F</a:t>
            </a:r>
            <a:r>
              <a:rPr lang="en-US" baseline="-25000" smtClean="0"/>
              <a:t>max</a:t>
            </a:r>
            <a:r>
              <a:rPr lang="en-US" smtClean="0"/>
              <a:t> de Hartley</a:t>
            </a:r>
          </a:p>
        </p:txBody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err="1" smtClean="0"/>
              <a:t>Valide</a:t>
            </a:r>
            <a:r>
              <a:rPr lang="en-US" dirty="0" smtClean="0"/>
              <a:t> </a:t>
            </a:r>
            <a:r>
              <a:rPr lang="en-US" dirty="0" err="1" smtClean="0"/>
              <a:t>seulement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tous</a:t>
            </a:r>
            <a:r>
              <a:rPr lang="en-US" dirty="0" smtClean="0"/>
              <a:t> les </a:t>
            </a:r>
            <a:r>
              <a:rPr lang="en-US" i="1" dirty="0" err="1" smtClean="0"/>
              <a:t>n</a:t>
            </a:r>
            <a:r>
              <a:rPr lang="en-US" i="1" baseline="-25000" dirty="0" err="1" smtClean="0"/>
              <a:t>j</a:t>
            </a:r>
            <a:r>
              <a:rPr lang="en-US" dirty="0" smtClean="0"/>
              <a:t> </a:t>
            </a:r>
            <a:r>
              <a:rPr lang="en-US" dirty="0" err="1" smtClean="0"/>
              <a:t>sont</a:t>
            </a:r>
            <a:r>
              <a:rPr lang="en-US" dirty="0" smtClean="0"/>
              <a:t> </a:t>
            </a:r>
            <a:r>
              <a:rPr lang="en-US" dirty="0" err="1" smtClean="0"/>
              <a:t>égaux</a:t>
            </a:r>
            <a:r>
              <a:rPr lang="en-US" dirty="0" smtClean="0"/>
              <a:t>.  </a:t>
            </a:r>
            <a:r>
              <a:rPr lang="en-US" dirty="0" err="1" smtClean="0"/>
              <a:t>Raisonnable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tous</a:t>
            </a:r>
            <a:r>
              <a:rPr lang="en-US" dirty="0" smtClean="0"/>
              <a:t> les </a:t>
            </a:r>
            <a:r>
              <a:rPr lang="en-US" i="1" dirty="0" err="1" smtClean="0"/>
              <a:t>n</a:t>
            </a:r>
            <a:r>
              <a:rPr lang="en-US" i="1" baseline="-25000" dirty="0" err="1" smtClean="0"/>
              <a:t>j</a:t>
            </a:r>
            <a:r>
              <a:rPr lang="en-US" dirty="0" smtClean="0"/>
              <a:t> </a:t>
            </a:r>
            <a:r>
              <a:rPr lang="en-US" dirty="0" err="1" smtClean="0"/>
              <a:t>sont</a:t>
            </a:r>
            <a:r>
              <a:rPr lang="en-US" dirty="0" smtClean="0"/>
              <a:t> </a:t>
            </a:r>
            <a:r>
              <a:rPr lang="en-US" dirty="0" err="1" smtClean="0"/>
              <a:t>similaires</a:t>
            </a: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lvl="1" eaLnBrk="1" hangingPunct="1">
              <a:buSzTx/>
              <a:buFontTx/>
              <a:buChar char="1"/>
              <a:defRPr/>
            </a:pPr>
            <a:r>
              <a:rPr lang="en-US" sz="2400" dirty="0" err="1" smtClean="0"/>
              <a:t>Calculer</a:t>
            </a:r>
            <a:r>
              <a:rPr lang="en-US" sz="2400" dirty="0" smtClean="0"/>
              <a:t> les variances </a:t>
            </a:r>
            <a:r>
              <a:rPr lang="en-US" sz="2400" i="1" dirty="0" smtClean="0"/>
              <a:t>s</a:t>
            </a:r>
            <a:r>
              <a:rPr lang="en-US" sz="2400" i="1" baseline="-25000" dirty="0" smtClean="0"/>
              <a:t>j</a:t>
            </a:r>
            <a:r>
              <a:rPr lang="en-US" sz="2400" baseline="30000" dirty="0" smtClean="0"/>
              <a:t>2 </a:t>
            </a:r>
            <a:r>
              <a:rPr lang="en-US" sz="2400" dirty="0" smtClean="0"/>
              <a:t> de </a:t>
            </a:r>
            <a:r>
              <a:rPr lang="en-US" sz="2400" dirty="0" err="1" smtClean="0"/>
              <a:t>chaque</a:t>
            </a:r>
            <a:r>
              <a:rPr lang="en-US" sz="2400" dirty="0" smtClean="0"/>
              <a:t> </a:t>
            </a:r>
            <a:r>
              <a:rPr lang="en-US" sz="2400" dirty="0" err="1" smtClean="0"/>
              <a:t>échantillon</a:t>
            </a:r>
            <a:endParaRPr lang="en-US" sz="2400" dirty="0" smtClean="0"/>
          </a:p>
          <a:p>
            <a:pPr lvl="1" eaLnBrk="1" hangingPunct="1">
              <a:buSzTx/>
              <a:buFontTx/>
              <a:buChar char="2"/>
              <a:defRPr/>
            </a:pPr>
            <a:r>
              <a:rPr lang="en-US" sz="2400" dirty="0" err="1" smtClean="0"/>
              <a:t>Calculer</a:t>
            </a:r>
            <a:r>
              <a:rPr lang="en-US" sz="2400" dirty="0" smtClean="0"/>
              <a:t> le rapport  </a:t>
            </a:r>
            <a:r>
              <a:rPr lang="en-US" sz="2400" i="1" dirty="0" smtClean="0"/>
              <a:t>s</a:t>
            </a:r>
            <a:r>
              <a:rPr lang="en-US" sz="2400" i="1" baseline="-25000" dirty="0" smtClean="0"/>
              <a:t>j</a:t>
            </a:r>
            <a:r>
              <a:rPr lang="en-US" sz="2400" baseline="30000" dirty="0" smtClean="0"/>
              <a:t>2</a:t>
            </a:r>
            <a:r>
              <a:rPr lang="en-US" sz="2400" dirty="0" smtClean="0"/>
              <a:t> max/</a:t>
            </a:r>
            <a:r>
              <a:rPr lang="en-US" sz="2400" i="1" dirty="0" smtClean="0"/>
              <a:t>s</a:t>
            </a:r>
            <a:r>
              <a:rPr lang="en-US" sz="2400" i="1" baseline="-25000" dirty="0" smtClean="0"/>
              <a:t>j</a:t>
            </a:r>
            <a:r>
              <a:rPr lang="en-US" sz="2400" baseline="30000" dirty="0" smtClean="0"/>
              <a:t>2</a:t>
            </a:r>
            <a:r>
              <a:rPr lang="en-US" sz="2400" dirty="0" smtClean="0"/>
              <a:t> min  ~  </a:t>
            </a:r>
            <a:r>
              <a:rPr lang="en-US" sz="2400" i="1" dirty="0" err="1" smtClean="0"/>
              <a:t>F</a:t>
            </a:r>
            <a:r>
              <a:rPr lang="en-US" sz="2400" baseline="-25000" dirty="0" err="1" smtClean="0"/>
              <a:t>max</a:t>
            </a:r>
            <a:r>
              <a:rPr lang="en-US" sz="2400" baseline="-25000" dirty="0" smtClean="0"/>
              <a:t> </a:t>
            </a:r>
            <a:r>
              <a:rPr lang="en-US" sz="2400" dirty="0" smtClean="0"/>
              <a:t>avec </a:t>
            </a:r>
            <a:r>
              <a:rPr lang="en-US" sz="2400" i="1" dirty="0" smtClean="0"/>
              <a:t>k, n</a:t>
            </a:r>
            <a:r>
              <a:rPr lang="en-US" sz="2400" i="1" baseline="-25000" dirty="0" smtClean="0"/>
              <a:t>j</a:t>
            </a:r>
            <a:r>
              <a:rPr lang="en-US" sz="2400" dirty="0" smtClean="0"/>
              <a:t>-1 </a:t>
            </a:r>
            <a:r>
              <a:rPr lang="en-US" sz="2400" dirty="0" err="1" smtClean="0"/>
              <a:t>degrés</a:t>
            </a:r>
            <a:r>
              <a:rPr lang="en-US" sz="2400" dirty="0" smtClean="0"/>
              <a:t> de </a:t>
            </a:r>
            <a:r>
              <a:rPr lang="en-US" sz="2400" dirty="0" err="1" smtClean="0"/>
              <a:t>liberté</a:t>
            </a:r>
            <a:r>
              <a:rPr lang="en-US" sz="2400" dirty="0" smtClean="0"/>
              <a:t> (</a:t>
            </a:r>
            <a:r>
              <a:rPr lang="en-US" sz="2400" dirty="0" err="1" smtClean="0"/>
              <a:t>ou</a:t>
            </a:r>
            <a:r>
              <a:rPr lang="en-US" sz="2400" dirty="0" smtClean="0"/>
              <a:t> </a:t>
            </a:r>
            <a:r>
              <a:rPr lang="en-US" sz="2400" i="1" dirty="0" smtClean="0"/>
              <a:t>k, </a:t>
            </a:r>
            <a:r>
              <a:rPr lang="en-US" sz="2400" i="1" dirty="0" err="1" smtClean="0"/>
              <a:t>n</a:t>
            </a:r>
            <a:r>
              <a:rPr lang="en-US" sz="2400" i="1" baseline="-25000" dirty="0" err="1" smtClean="0"/>
              <a:t>j</a:t>
            </a:r>
            <a:r>
              <a:rPr lang="en-US" sz="2400" i="1" baseline="-25000" dirty="0" smtClean="0"/>
              <a:t> min</a:t>
            </a:r>
            <a:r>
              <a:rPr lang="en-US" sz="2400" dirty="0" smtClean="0"/>
              <a:t>-1) </a:t>
            </a:r>
          </a:p>
          <a:p>
            <a:pPr marL="457200" lvl="1" indent="0" eaLnBrk="1" hangingPunct="1">
              <a:buSzTx/>
              <a:buNone/>
              <a:defRPr/>
            </a:pPr>
            <a:r>
              <a:rPr lang="en-US" sz="2400" dirty="0" smtClean="0">
                <a:solidFill>
                  <a:srgbClr val="FFC000"/>
                </a:solidFill>
              </a:rPr>
              <a:t>3</a:t>
            </a:r>
            <a:r>
              <a:rPr lang="en-US" sz="2400" dirty="0" smtClean="0"/>
              <a:t> </a:t>
            </a:r>
            <a:r>
              <a:rPr lang="fr-CA" sz="2800" dirty="0" smtClean="0"/>
              <a:t>Consulter le tableau approprié pour trouver    	les valeurs critiques</a:t>
            </a:r>
            <a:endParaRPr lang="en-US" sz="2800" dirty="0" smtClean="0"/>
          </a:p>
          <a:p>
            <a:pPr eaLnBrk="1" hangingPunct="1">
              <a:buFontTx/>
              <a:buNone/>
              <a:defRPr/>
            </a:pPr>
            <a:endParaRPr lang="en-US" sz="2800" dirty="0" smtClean="0"/>
          </a:p>
        </p:txBody>
      </p:sp>
    </p:spTree>
    <p:custDataLst>
      <p:tags r:id="rId1"/>
    </p:custData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4" descr="~AUT00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56"/>
          <a:stretch>
            <a:fillRect/>
          </a:stretch>
        </p:blipFill>
        <p:spPr bwMode="auto">
          <a:xfrm>
            <a:off x="2438400" y="0"/>
            <a:ext cx="6705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82947" name="WordArt 5"/>
          <p:cNvSpPr>
            <a:spLocks noChangeArrowheads="1" noChangeShapeType="1" noTextEdit="1"/>
          </p:cNvSpPr>
          <p:nvPr/>
        </p:nvSpPr>
        <p:spPr bwMode="auto">
          <a:xfrm rot="-5400000">
            <a:off x="-1219200" y="2819400"/>
            <a:ext cx="5105400" cy="1447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CA" sz="3600" kern="10">
                <a:ln w="19050">
                  <a:solidFill>
                    <a:srgbClr val="99CCFF"/>
                  </a:solidFill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762F00"/>
                    </a:gs>
                    <a:gs pos="50000">
                      <a:srgbClr val="FF6600"/>
                    </a:gs>
                    <a:gs pos="100000">
                      <a:srgbClr val="762F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Test de Hartley</a:t>
            </a:r>
          </a:p>
        </p:txBody>
      </p:sp>
    </p:spTree>
    <p:custDataLst>
      <p:tags r:id="rId1"/>
    </p:custData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Test de Hartley -  Exemple</a:t>
            </a:r>
          </a:p>
        </p:txBody>
      </p:sp>
      <p:sp>
        <p:nvSpPr>
          <p:cNvPr id="184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9525" y="1648425"/>
            <a:ext cx="8229600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err="1" smtClean="0"/>
              <a:t>Supposons</a:t>
            </a:r>
            <a:r>
              <a:rPr lang="en-US" dirty="0" smtClean="0"/>
              <a:t> </a:t>
            </a:r>
            <a:r>
              <a:rPr lang="en-US" i="1" dirty="0" err="1" smtClean="0"/>
              <a:t>n</a:t>
            </a:r>
            <a:r>
              <a:rPr lang="en-US" i="1" baseline="-25000" dirty="0" err="1" smtClean="0"/>
              <a:t>j</a:t>
            </a:r>
            <a:r>
              <a:rPr lang="en-US" dirty="0" smtClean="0"/>
              <a:t>  = 10 pour 8 </a:t>
            </a:r>
            <a:r>
              <a:rPr lang="en-US" dirty="0" err="1" smtClean="0"/>
              <a:t>groupes</a:t>
            </a:r>
            <a:endParaRPr lang="en-US" dirty="0" smtClean="0"/>
          </a:p>
          <a:p>
            <a:pPr eaLnBrk="1" hangingPunct="1">
              <a:defRPr/>
            </a:pPr>
            <a:r>
              <a:rPr lang="en-US" dirty="0" err="1" smtClean="0"/>
              <a:t>Calculer</a:t>
            </a:r>
            <a:r>
              <a:rPr lang="en-US" dirty="0" smtClean="0"/>
              <a:t> les </a:t>
            </a:r>
            <a:r>
              <a:rPr lang="en-US" dirty="0" err="1" smtClean="0"/>
              <a:t>huit</a:t>
            </a:r>
            <a:r>
              <a:rPr lang="en-US" dirty="0" smtClean="0"/>
              <a:t> variances </a:t>
            </a:r>
            <a:r>
              <a:rPr lang="en-US" i="1" dirty="0" smtClean="0"/>
              <a:t>s</a:t>
            </a:r>
            <a:r>
              <a:rPr lang="en-US" i="1" baseline="-25000" dirty="0" smtClean="0"/>
              <a:t>j</a:t>
            </a:r>
            <a:r>
              <a:rPr lang="en-US" baseline="30000" dirty="0" smtClean="0"/>
              <a:t>2</a:t>
            </a:r>
            <a:endParaRPr lang="en-US" dirty="0" smtClean="0"/>
          </a:p>
          <a:p>
            <a:pPr eaLnBrk="1" hangingPunct="1">
              <a:defRPr/>
            </a:pPr>
            <a:r>
              <a:rPr lang="en-US" i="1" dirty="0" smtClean="0"/>
              <a:t>s</a:t>
            </a:r>
            <a:r>
              <a:rPr lang="en-US" i="1" baseline="-25000" dirty="0" smtClean="0"/>
              <a:t>j</a:t>
            </a:r>
            <a:r>
              <a:rPr lang="en-US" baseline="30000" dirty="0" smtClean="0"/>
              <a:t>2</a:t>
            </a:r>
            <a:r>
              <a:rPr lang="en-US" baseline="-25000" dirty="0" smtClean="0"/>
              <a:t>max</a:t>
            </a:r>
            <a:r>
              <a:rPr lang="en-US" dirty="0" smtClean="0"/>
              <a:t> = 0.2331 		</a:t>
            </a:r>
            <a:r>
              <a:rPr lang="en-US" i="1" dirty="0" smtClean="0"/>
              <a:t>s</a:t>
            </a:r>
            <a:r>
              <a:rPr lang="en-US" i="1" baseline="-25000" dirty="0" smtClean="0"/>
              <a:t>j</a:t>
            </a:r>
            <a:r>
              <a:rPr lang="en-US" baseline="30000" dirty="0" smtClean="0"/>
              <a:t>2</a:t>
            </a:r>
            <a:r>
              <a:rPr lang="en-US" baseline="-25000" dirty="0" smtClean="0"/>
              <a:t>min</a:t>
            </a:r>
            <a:r>
              <a:rPr lang="en-US" dirty="0" smtClean="0"/>
              <a:t> = 0.0237</a:t>
            </a:r>
          </a:p>
          <a:p>
            <a:pPr eaLnBrk="1" hangingPunct="1">
              <a:defRPr/>
            </a:pPr>
            <a:r>
              <a:rPr lang="en-US" i="1" dirty="0" smtClean="0"/>
              <a:t>s</a:t>
            </a:r>
            <a:r>
              <a:rPr lang="en-US" i="1" baseline="-25000" dirty="0" smtClean="0"/>
              <a:t>j</a:t>
            </a:r>
            <a:r>
              <a:rPr lang="en-US" baseline="30000" dirty="0" smtClean="0"/>
              <a:t>2</a:t>
            </a:r>
            <a:r>
              <a:rPr lang="en-US" baseline="-25000" dirty="0" smtClean="0"/>
              <a:t>max</a:t>
            </a:r>
            <a:r>
              <a:rPr lang="en-US" dirty="0" smtClean="0"/>
              <a:t>/ </a:t>
            </a:r>
            <a:r>
              <a:rPr lang="en-US" i="1" dirty="0" smtClean="0"/>
              <a:t>s</a:t>
            </a:r>
            <a:r>
              <a:rPr lang="en-US" i="1" baseline="-25000" dirty="0" smtClean="0"/>
              <a:t>j</a:t>
            </a:r>
            <a:r>
              <a:rPr lang="en-US" baseline="30000" dirty="0" smtClean="0"/>
              <a:t>2</a:t>
            </a:r>
            <a:r>
              <a:rPr lang="en-US" baseline="-25000" dirty="0" smtClean="0"/>
              <a:t>min</a:t>
            </a:r>
            <a:r>
              <a:rPr lang="en-US" dirty="0" smtClean="0"/>
              <a:t>  = 9.84</a:t>
            </a:r>
          </a:p>
          <a:p>
            <a:pPr eaLnBrk="1" hangingPunct="1">
              <a:defRPr/>
            </a:pPr>
            <a:r>
              <a:rPr lang="en-US" dirty="0" smtClean="0"/>
              <a:t>Du tableau:     </a:t>
            </a:r>
            <a:r>
              <a:rPr lang="en-US" i="1" dirty="0" err="1" smtClean="0"/>
              <a:t>F</a:t>
            </a:r>
            <a:r>
              <a:rPr lang="en-US" baseline="-25000" dirty="0" err="1" smtClean="0"/>
              <a:t>max</a:t>
            </a:r>
            <a:r>
              <a:rPr lang="en-US" dirty="0" smtClean="0"/>
              <a:t> </a:t>
            </a:r>
            <a:r>
              <a:rPr lang="en-US" baseline="-25000" dirty="0" smtClean="0"/>
              <a:t>.05(8,9) </a:t>
            </a:r>
            <a:r>
              <a:rPr lang="en-US" dirty="0" smtClean="0"/>
              <a:t>= 8.95</a:t>
            </a:r>
          </a:p>
          <a:p>
            <a:pPr eaLnBrk="1" hangingPunct="1">
              <a:defRPr/>
            </a:pPr>
            <a:endParaRPr lang="en-US" dirty="0" smtClean="0"/>
          </a:p>
          <a:p>
            <a:pPr eaLnBrk="1" hangingPunct="1">
              <a:spcBef>
                <a:spcPct val="40000"/>
              </a:spcBef>
              <a:defRPr/>
            </a:pPr>
            <a:r>
              <a:rPr lang="en-US" dirty="0" smtClean="0"/>
              <a:t>On </a:t>
            </a:r>
            <a:r>
              <a:rPr lang="en-US" dirty="0" err="1" smtClean="0"/>
              <a:t>rejette</a:t>
            </a:r>
            <a:r>
              <a:rPr lang="en-US" dirty="0" smtClean="0"/>
              <a:t> H</a:t>
            </a:r>
            <a:r>
              <a:rPr lang="en-US" baseline="-25000" dirty="0" smtClean="0"/>
              <a:t>0</a:t>
            </a:r>
            <a:r>
              <a:rPr lang="en-US" dirty="0" smtClean="0"/>
              <a:t>:  les variances </a:t>
            </a:r>
            <a:r>
              <a:rPr lang="en-US" dirty="0" err="1" smtClean="0"/>
              <a:t>sont</a:t>
            </a:r>
            <a:r>
              <a:rPr lang="en-US" dirty="0" smtClean="0"/>
              <a:t> </a:t>
            </a:r>
            <a:r>
              <a:rPr lang="en-US" dirty="0" err="1" smtClean="0"/>
              <a:t>inégales</a:t>
            </a:r>
            <a:endParaRPr lang="en-US" dirty="0" smtClean="0"/>
          </a:p>
        </p:txBody>
      </p:sp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4495800" y="4800600"/>
            <a:ext cx="2057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 i="1">
                <a:latin typeface="Times New Roman" pitchFamily="18" charset="0"/>
              </a:rPr>
              <a:t>k    n</a:t>
            </a:r>
            <a:r>
              <a:rPr lang="en-US" sz="2800" i="1" baseline="-25000">
                <a:latin typeface="Times New Roman" pitchFamily="18" charset="0"/>
              </a:rPr>
              <a:t>j</a:t>
            </a:r>
            <a:r>
              <a:rPr lang="en-US" sz="2800">
                <a:latin typeface="Times New Roman" pitchFamily="18" charset="0"/>
              </a:rPr>
              <a:t>-1</a:t>
            </a:r>
            <a:endParaRPr lang="en-US" sz="3200" i="1">
              <a:latin typeface="Times New Roman" pitchFamily="18" charset="0"/>
            </a:endParaRPr>
          </a:p>
        </p:txBody>
      </p:sp>
      <p:sp>
        <p:nvSpPr>
          <p:cNvPr id="83973" name="Line 5"/>
          <p:cNvSpPr>
            <a:spLocks noChangeShapeType="1"/>
          </p:cNvSpPr>
          <p:nvPr/>
        </p:nvSpPr>
        <p:spPr bwMode="auto">
          <a:xfrm flipV="1">
            <a:off x="4724400" y="4572000"/>
            <a:ext cx="152400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3974" name="Line 6"/>
          <p:cNvSpPr>
            <a:spLocks noChangeShapeType="1"/>
          </p:cNvSpPr>
          <p:nvPr/>
        </p:nvSpPr>
        <p:spPr bwMode="auto">
          <a:xfrm flipH="1" flipV="1">
            <a:off x="5181600" y="4572000"/>
            <a:ext cx="152400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</p:spTree>
    <p:custDataLst>
      <p:tags r:id="rId1"/>
    </p:custData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Test de Levene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2000" dirty="0" smtClean="0"/>
              <a:t>H</a:t>
            </a:r>
            <a:r>
              <a:rPr lang="en-US" sz="2000" baseline="-25000" dirty="0" smtClean="0"/>
              <a:t>0</a:t>
            </a:r>
            <a:r>
              <a:rPr lang="en-US" sz="2000" dirty="0" smtClean="0"/>
              <a:t>:  Les </a:t>
            </a:r>
            <a:r>
              <a:rPr lang="en-US" sz="2000" dirty="0" smtClean="0">
                <a:latin typeface="Symbol" pitchFamily="18" charset="2"/>
              </a:rPr>
              <a:t>s</a:t>
            </a:r>
            <a:r>
              <a:rPr lang="en-US" sz="2000" i="1" baseline="-25000" dirty="0" smtClean="0"/>
              <a:t>j</a:t>
            </a:r>
            <a:r>
              <a:rPr lang="en-US" sz="2000" baseline="30000" dirty="0" smtClean="0"/>
              <a:t>2   </a:t>
            </a:r>
            <a:r>
              <a:rPr lang="en-US" sz="2000" dirty="0" err="1" smtClean="0"/>
              <a:t>égales</a:t>
            </a:r>
            <a:endParaRPr lang="en-US" sz="2000" dirty="0" smtClean="0"/>
          </a:p>
          <a:p>
            <a:pPr eaLnBrk="1" hangingPunct="1">
              <a:defRPr/>
            </a:pPr>
            <a:r>
              <a:rPr lang="en-US" sz="2000" dirty="0" smtClean="0"/>
              <a:t>H</a:t>
            </a:r>
            <a:r>
              <a:rPr lang="en-US" sz="2000" baseline="-25000" dirty="0" smtClean="0"/>
              <a:t>A</a:t>
            </a:r>
            <a:r>
              <a:rPr lang="en-US" sz="2000" dirty="0" smtClean="0"/>
              <a:t>:  </a:t>
            </a:r>
            <a:r>
              <a:rPr lang="en-US" sz="2000" dirty="0" err="1" smtClean="0"/>
              <a:t>Certaines</a:t>
            </a:r>
            <a:r>
              <a:rPr lang="en-US" sz="2000" dirty="0" smtClean="0"/>
              <a:t> </a:t>
            </a:r>
            <a:r>
              <a:rPr lang="en-US" sz="2000" dirty="0" smtClean="0">
                <a:latin typeface="Symbol" pitchFamily="18" charset="2"/>
              </a:rPr>
              <a:t>s</a:t>
            </a:r>
            <a:r>
              <a:rPr lang="en-US" sz="2000" i="1" baseline="-25000" dirty="0" smtClean="0"/>
              <a:t>j</a:t>
            </a:r>
            <a:r>
              <a:rPr lang="en-US" sz="2000" baseline="30000" dirty="0" smtClean="0"/>
              <a:t>2  </a:t>
            </a:r>
            <a:r>
              <a:rPr lang="en-US" sz="2000" dirty="0" err="1" smtClean="0"/>
              <a:t>sont</a:t>
            </a:r>
            <a:r>
              <a:rPr lang="en-US" sz="2000" dirty="0" smtClean="0"/>
              <a:t> </a:t>
            </a:r>
            <a:r>
              <a:rPr lang="en-US" sz="2000" dirty="0" err="1" smtClean="0"/>
              <a:t>inégales</a:t>
            </a:r>
            <a:endParaRPr lang="en-US" sz="2000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z="2000" dirty="0" smtClean="0"/>
          </a:p>
          <a:p>
            <a:pPr eaLnBrk="1" hangingPunct="1">
              <a:buSzTx/>
              <a:buFontTx/>
              <a:buChar char="1"/>
              <a:defRPr/>
            </a:pPr>
            <a:r>
              <a:rPr lang="en-US" sz="2000" dirty="0" smtClean="0"/>
              <a:t>Pour </a:t>
            </a:r>
            <a:r>
              <a:rPr lang="en-US" sz="2000" dirty="0" err="1" smtClean="0"/>
              <a:t>chaque</a:t>
            </a:r>
            <a:r>
              <a:rPr lang="en-US" sz="2000" dirty="0" smtClean="0"/>
              <a:t> </a:t>
            </a:r>
            <a:r>
              <a:rPr lang="en-US" sz="2000" dirty="0" err="1" smtClean="0"/>
              <a:t>groupe</a:t>
            </a:r>
            <a:r>
              <a:rPr lang="en-US" sz="2000" dirty="0" smtClean="0"/>
              <a:t> </a:t>
            </a:r>
            <a:r>
              <a:rPr lang="en-US" sz="2000" i="1" dirty="0" smtClean="0"/>
              <a:t>j</a:t>
            </a:r>
            <a:r>
              <a:rPr lang="en-US" sz="2000" dirty="0" smtClean="0"/>
              <a:t>, </a:t>
            </a:r>
            <a:r>
              <a:rPr lang="en-US" sz="2000" dirty="0" err="1" smtClean="0"/>
              <a:t>calculer</a:t>
            </a:r>
            <a:r>
              <a:rPr lang="en-US" sz="2000" dirty="0" smtClean="0"/>
              <a:t> la </a:t>
            </a:r>
            <a:r>
              <a:rPr lang="en-US" sz="2000" dirty="0" err="1" smtClean="0"/>
              <a:t>médiane</a:t>
            </a:r>
            <a:r>
              <a:rPr lang="en-US" sz="2000" dirty="0" smtClean="0"/>
              <a:t> (M) </a:t>
            </a:r>
          </a:p>
          <a:p>
            <a:pPr eaLnBrk="1" hangingPunct="1">
              <a:buSzTx/>
              <a:buFontTx/>
              <a:buChar char="2"/>
              <a:defRPr/>
            </a:pPr>
            <a:r>
              <a:rPr lang="en-US" sz="2000" dirty="0" err="1" smtClean="0"/>
              <a:t>Convertir</a:t>
            </a:r>
            <a:r>
              <a:rPr lang="en-US" sz="2000" dirty="0" smtClean="0"/>
              <a:t> </a:t>
            </a:r>
            <a:r>
              <a:rPr lang="en-US" sz="2000" dirty="0" err="1" smtClean="0"/>
              <a:t>chaque</a:t>
            </a:r>
            <a:r>
              <a:rPr lang="en-US" sz="2000" dirty="0" smtClean="0"/>
              <a:t> observation </a:t>
            </a:r>
            <a:r>
              <a:rPr lang="en-US" sz="2000" dirty="0" err="1" smtClean="0"/>
              <a:t>X</a:t>
            </a:r>
            <a:r>
              <a:rPr lang="en-US" sz="2000" i="1" baseline="-25000" dirty="0" err="1" smtClean="0"/>
              <a:t>ij</a:t>
            </a:r>
            <a:r>
              <a:rPr lang="en-US" sz="2000" dirty="0" smtClean="0"/>
              <a:t> en </a:t>
            </a:r>
            <a:r>
              <a:rPr lang="en-US" sz="2000" dirty="0" err="1" smtClean="0"/>
              <a:t>déviations</a:t>
            </a:r>
            <a:r>
              <a:rPr lang="en-US" sz="2000" dirty="0" smtClean="0"/>
              <a:t> par rapport à la </a:t>
            </a:r>
            <a:r>
              <a:rPr lang="en-US" sz="2000" dirty="0" err="1" smtClean="0"/>
              <a:t>médiane</a:t>
            </a:r>
            <a:r>
              <a:rPr lang="en-US" sz="2000" dirty="0" smtClean="0"/>
              <a:t> :  </a:t>
            </a:r>
            <a:r>
              <a:rPr lang="en-US" sz="2000" i="1" dirty="0" err="1" smtClean="0">
                <a:solidFill>
                  <a:srgbClr val="FFFF00"/>
                </a:solidFill>
              </a:rPr>
              <a:t>X</a:t>
            </a:r>
            <a:r>
              <a:rPr lang="en-US" sz="2000" i="1" baseline="-25000" dirty="0" err="1" smtClean="0">
                <a:solidFill>
                  <a:srgbClr val="FFFF00"/>
                </a:solidFill>
              </a:rPr>
              <a:t>ij</a:t>
            </a:r>
            <a:r>
              <a:rPr lang="en-US" sz="2000" dirty="0" smtClean="0">
                <a:solidFill>
                  <a:srgbClr val="FFFF00"/>
                </a:solidFill>
              </a:rPr>
              <a:t>´ = | </a:t>
            </a:r>
            <a:r>
              <a:rPr lang="en-US" sz="2000" i="1" dirty="0" err="1" smtClean="0">
                <a:solidFill>
                  <a:srgbClr val="FFFF00"/>
                </a:solidFill>
              </a:rPr>
              <a:t>X</a:t>
            </a:r>
            <a:r>
              <a:rPr lang="en-US" sz="2000" i="1" baseline="-25000" dirty="0" err="1" smtClean="0">
                <a:solidFill>
                  <a:srgbClr val="FFFF00"/>
                </a:solidFill>
              </a:rPr>
              <a:t>ij</a:t>
            </a:r>
            <a:r>
              <a:rPr lang="en-US" sz="2000" dirty="0" smtClean="0">
                <a:solidFill>
                  <a:srgbClr val="FFFF00"/>
                </a:solidFill>
              </a:rPr>
              <a:t> - </a:t>
            </a:r>
            <a:r>
              <a:rPr lang="en-US" sz="2000" i="1" dirty="0" err="1" smtClean="0">
                <a:solidFill>
                  <a:srgbClr val="FFFF00"/>
                </a:solidFill>
              </a:rPr>
              <a:t>M</a:t>
            </a:r>
            <a:r>
              <a:rPr lang="en-US" sz="2000" i="1" baseline="-25000" dirty="0" err="1" smtClean="0">
                <a:solidFill>
                  <a:srgbClr val="FFFF00"/>
                </a:solidFill>
              </a:rPr>
              <a:t>j</a:t>
            </a:r>
            <a:r>
              <a:rPr lang="en-US" sz="2000" dirty="0" smtClean="0">
                <a:solidFill>
                  <a:srgbClr val="FFFF00"/>
                </a:solidFill>
              </a:rPr>
              <a:t> |</a:t>
            </a:r>
          </a:p>
          <a:p>
            <a:pPr eaLnBrk="1" hangingPunct="1">
              <a:buSzTx/>
              <a:buFontTx/>
              <a:buChar char="3"/>
              <a:defRPr/>
            </a:pPr>
            <a:r>
              <a:rPr lang="en-US" sz="2000" dirty="0" err="1"/>
              <a:t>Effectuer</a:t>
            </a:r>
            <a:r>
              <a:rPr lang="en-US" sz="2000" dirty="0"/>
              <a:t> </a:t>
            </a:r>
            <a:r>
              <a:rPr lang="en-US" sz="2000" dirty="0" err="1"/>
              <a:t>une</a:t>
            </a:r>
            <a:r>
              <a:rPr lang="en-US" sz="2000" dirty="0"/>
              <a:t> ANOVA </a:t>
            </a:r>
            <a:r>
              <a:rPr lang="en-US" sz="2000" dirty="0" err="1"/>
              <a:t>sur</a:t>
            </a:r>
            <a:r>
              <a:rPr lang="en-US" sz="2000" dirty="0"/>
              <a:t> les </a:t>
            </a:r>
            <a:r>
              <a:rPr lang="en-US" sz="2000" dirty="0" err="1"/>
              <a:t>déviations</a:t>
            </a:r>
            <a:r>
              <a:rPr lang="en-US" sz="2000" dirty="0"/>
              <a:t> par rapport à la </a:t>
            </a:r>
            <a:r>
              <a:rPr lang="en-US" sz="2000" dirty="0" err="1"/>
              <a:t>médiane</a:t>
            </a:r>
            <a:r>
              <a:rPr lang="en-US" sz="2000" dirty="0"/>
              <a:t> </a:t>
            </a:r>
          </a:p>
          <a:p>
            <a:pPr eaLnBrk="1" hangingPunct="1">
              <a:buSzTx/>
              <a:buFontTx/>
              <a:buChar char="4"/>
              <a:defRPr/>
            </a:pPr>
            <a:r>
              <a:rPr lang="en-US" sz="2000" dirty="0"/>
              <a:t>Si les </a:t>
            </a:r>
            <a:r>
              <a:rPr lang="en-US" sz="2000" dirty="0" err="1"/>
              <a:t>résultats</a:t>
            </a:r>
            <a:r>
              <a:rPr lang="en-US" sz="2000" dirty="0"/>
              <a:t> </a:t>
            </a:r>
            <a:r>
              <a:rPr lang="en-US" sz="2000" dirty="0" err="1"/>
              <a:t>sont</a:t>
            </a:r>
            <a:r>
              <a:rPr lang="en-US" sz="2000" dirty="0"/>
              <a:t> </a:t>
            </a:r>
            <a:r>
              <a:rPr lang="en-US" sz="2000" dirty="0" err="1"/>
              <a:t>significatifs</a:t>
            </a:r>
            <a:r>
              <a:rPr lang="en-US" sz="2000" dirty="0"/>
              <a:t>, on </a:t>
            </a:r>
            <a:r>
              <a:rPr lang="en-US" sz="2000" dirty="0" err="1"/>
              <a:t>rejette</a:t>
            </a:r>
            <a:r>
              <a:rPr lang="en-US" sz="2000" dirty="0"/>
              <a:t> H</a:t>
            </a:r>
            <a:r>
              <a:rPr lang="en-US" sz="2000" baseline="-25000" dirty="0"/>
              <a:t>0</a:t>
            </a:r>
            <a:r>
              <a:rPr lang="en-US" sz="2000" dirty="0"/>
              <a:t> et on </a:t>
            </a:r>
            <a:r>
              <a:rPr lang="en-US" sz="2000" dirty="0" err="1"/>
              <a:t>conclut</a:t>
            </a:r>
            <a:r>
              <a:rPr lang="en-US" sz="2000" dirty="0"/>
              <a:t> </a:t>
            </a:r>
            <a:r>
              <a:rPr lang="en-US" sz="2000" dirty="0" err="1"/>
              <a:t>que</a:t>
            </a:r>
            <a:r>
              <a:rPr lang="en-US" sz="2000" dirty="0"/>
              <a:t> les variances </a:t>
            </a:r>
            <a:r>
              <a:rPr lang="en-US" sz="2000" dirty="0" err="1"/>
              <a:t>sont</a:t>
            </a:r>
            <a:r>
              <a:rPr lang="en-US" sz="2000" dirty="0"/>
              <a:t> </a:t>
            </a:r>
            <a:r>
              <a:rPr lang="en-US" sz="2000" dirty="0" err="1"/>
              <a:t>inégales</a:t>
            </a:r>
            <a:endParaRPr lang="en-US" sz="2000" baseline="-25000" dirty="0"/>
          </a:p>
          <a:p>
            <a:pPr marL="0" indent="0" eaLnBrk="1" hangingPunct="1">
              <a:buSzTx/>
              <a:buFont typeface="Wingdings" pitchFamily="2" charset="2"/>
              <a:buNone/>
              <a:defRPr/>
            </a:pPr>
            <a:endParaRPr lang="en-US" sz="2000" dirty="0" smtClean="0">
              <a:solidFill>
                <a:srgbClr val="FFFF00"/>
              </a:solidFill>
            </a:endParaRPr>
          </a:p>
        </p:txBody>
      </p:sp>
      <p:sp>
        <p:nvSpPr>
          <p:cNvPr id="84996" name="Text Box 5"/>
          <p:cNvSpPr txBox="1">
            <a:spLocks noChangeArrowheads="1"/>
          </p:cNvSpPr>
          <p:nvPr/>
        </p:nvSpPr>
        <p:spPr bwMode="auto">
          <a:xfrm>
            <a:off x="5715000" y="3352800"/>
            <a:ext cx="304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3200">
                <a:latin typeface="Times New Roman" pitchFamily="18" charset="0"/>
              </a:rPr>
              <a:t>.</a:t>
            </a:r>
          </a:p>
        </p:txBody>
      </p:sp>
      <p:sp>
        <p:nvSpPr>
          <p:cNvPr id="84997" name="Text Box 6"/>
          <p:cNvSpPr txBox="1">
            <a:spLocks noChangeArrowheads="1"/>
          </p:cNvSpPr>
          <p:nvPr/>
        </p:nvSpPr>
        <p:spPr bwMode="auto">
          <a:xfrm>
            <a:off x="5791200" y="5029200"/>
            <a:ext cx="381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3200">
                <a:latin typeface="Times New Roman" pitchFamily="18" charset="0"/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3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3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35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35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build="p" bldLvl="2" autoUpdateAnimBg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Test de Levene: Exemple</a:t>
            </a:r>
          </a:p>
        </p:txBody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52538" y="1447800"/>
            <a:ext cx="7772400" cy="4648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Grp	</a:t>
            </a:r>
            <a:r>
              <a:rPr lang="en-US" sz="2800" smtClean="0"/>
              <a:t>	</a:t>
            </a:r>
            <a:r>
              <a:rPr lang="en-US" sz="2800" u="sng" smtClean="0"/>
              <a:t>1		2		3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/>
              <a:t> 			10		17		10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/>
              <a:t> 			15		18		  9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/>
              <a:t> 			21		10		13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/>
              <a:t> 			17		32		  7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/>
              <a:t> 			18		12		15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/>
              <a:t> 			26		29		15	</a:t>
            </a:r>
          </a:p>
          <a:p>
            <a:pPr eaLnBrk="1" hangingPunct="1">
              <a:defRPr/>
            </a:pPr>
            <a:endParaRPr lang="en-US" i="1" smtClean="0"/>
          </a:p>
        </p:txBody>
      </p:sp>
      <p:sp>
        <p:nvSpPr>
          <p:cNvPr id="196613" name="Text Box 5"/>
          <p:cNvSpPr txBox="1">
            <a:spLocks noChangeArrowheads="1"/>
          </p:cNvSpPr>
          <p:nvPr/>
        </p:nvSpPr>
        <p:spPr bwMode="auto">
          <a:xfrm>
            <a:off x="3810000" y="2286000"/>
            <a:ext cx="838200" cy="5318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>
                <a:latin typeface="Times New Roman" pitchFamily="18" charset="0"/>
              </a:rPr>
              <a:t>17.5</a:t>
            </a:r>
          </a:p>
        </p:txBody>
      </p:sp>
      <p:sp>
        <p:nvSpPr>
          <p:cNvPr id="196614" name="Line 6"/>
          <p:cNvSpPr>
            <a:spLocks noChangeShapeType="1"/>
          </p:cNvSpPr>
          <p:nvPr/>
        </p:nvSpPr>
        <p:spPr bwMode="auto">
          <a:xfrm>
            <a:off x="4648200" y="2513013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6617" name="Text Box 9"/>
          <p:cNvSpPr txBox="1">
            <a:spLocks noChangeArrowheads="1"/>
          </p:cNvSpPr>
          <p:nvPr/>
        </p:nvSpPr>
        <p:spPr bwMode="auto">
          <a:xfrm>
            <a:off x="1981200" y="3733800"/>
            <a:ext cx="914400" cy="5318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>
                <a:latin typeface="Times New Roman" pitchFamily="18" charset="0"/>
              </a:rPr>
              <a:t>17.5</a:t>
            </a:r>
          </a:p>
        </p:txBody>
      </p:sp>
      <p:sp>
        <p:nvSpPr>
          <p:cNvPr id="196618" name="Line 10"/>
          <p:cNvSpPr>
            <a:spLocks noChangeShapeType="1"/>
          </p:cNvSpPr>
          <p:nvPr/>
        </p:nvSpPr>
        <p:spPr bwMode="auto">
          <a:xfrm>
            <a:off x="2895600" y="4038600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6619" name="Text Box 11"/>
          <p:cNvSpPr txBox="1">
            <a:spLocks noChangeArrowheads="1"/>
          </p:cNvSpPr>
          <p:nvPr/>
        </p:nvSpPr>
        <p:spPr bwMode="auto">
          <a:xfrm>
            <a:off x="5715000" y="2286000"/>
            <a:ext cx="838200" cy="5318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>
                <a:latin typeface="Times New Roman" pitchFamily="18" charset="0"/>
              </a:rPr>
              <a:t>11.5</a:t>
            </a:r>
          </a:p>
        </p:txBody>
      </p:sp>
      <p:sp>
        <p:nvSpPr>
          <p:cNvPr id="196620" name="Line 12"/>
          <p:cNvSpPr>
            <a:spLocks noChangeShapeType="1"/>
          </p:cNvSpPr>
          <p:nvPr/>
        </p:nvSpPr>
        <p:spPr bwMode="auto">
          <a:xfrm>
            <a:off x="6553200" y="2513013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</p:spTree>
    <p:custDataLst>
      <p:tags r:id="rId1"/>
    </p:custData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6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6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6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6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6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6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6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6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6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6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3" grpId="0" animBg="1" autoUpdateAnimBg="0"/>
      <p:bldP spid="196614" grpId="0" animBg="1"/>
      <p:bldP spid="196617" grpId="0" animBg="1" autoUpdateAnimBg="0"/>
      <p:bldP spid="196618" grpId="0" animBg="1"/>
      <p:bldP spid="196619" grpId="0" animBg="1" autoUpdateAnimBg="0"/>
      <p:bldP spid="19662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2286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Test de Levene - exemple</a:t>
            </a:r>
          </a:p>
        </p:txBody>
      </p:sp>
      <p:sp>
        <p:nvSpPr>
          <p:cNvPr id="198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447800"/>
            <a:ext cx="7772400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Calculer les déviations absolues: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/>
              <a:t>	Grp 	</a:t>
            </a:r>
            <a:r>
              <a:rPr lang="en-US" sz="2800" u="sng" smtClean="0"/>
              <a:t>1		2		3</a:t>
            </a:r>
            <a:endParaRPr lang="en-US" sz="280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/>
              <a:t>	 		7.5		.5		7.5 	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/>
              <a:t>			2.5		1		1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/>
              <a:t> 			3.5		7 		3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/>
              <a:t> 			0.5 		15 		3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/>
              <a:t> 			0.5 		5 		5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/>
              <a:t> 			8.5		12		2</a:t>
            </a:r>
          </a:p>
        </p:txBody>
      </p:sp>
    </p:spTree>
    <p:custDataLst>
      <p:tags r:id="rId1"/>
    </p:custData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/>
              <a:t>Test de Levene</a:t>
            </a:r>
          </a:p>
        </p:txBody>
      </p:sp>
      <p:sp>
        <p:nvSpPr>
          <p:cNvPr id="1996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1534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fr-CA" sz="2800" smtClean="0"/>
              <a:t>Effectuer une ANOVA sur les déviations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r-CA" sz="2800" smtClean="0"/>
              <a:t>absolues:</a:t>
            </a:r>
            <a:endParaRPr lang="en-US" sz="2800" smtClean="0"/>
          </a:p>
        </p:txBody>
      </p:sp>
      <p:pic>
        <p:nvPicPr>
          <p:cNvPr id="88068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2000" y="2819400"/>
            <a:ext cx="7924800" cy="28178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069" name="Oval 7"/>
          <p:cNvSpPr>
            <a:spLocks noChangeArrowheads="1"/>
          </p:cNvSpPr>
          <p:nvPr/>
        </p:nvSpPr>
        <p:spPr bwMode="auto">
          <a:xfrm>
            <a:off x="7696200" y="4114800"/>
            <a:ext cx="762000" cy="838200"/>
          </a:xfrm>
          <a:prstGeom prst="ellipse">
            <a:avLst/>
          </a:prstGeom>
          <a:noFill/>
          <a:ln w="31750">
            <a:solidFill>
              <a:srgbClr val="FF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8070" name="Text Box 8"/>
          <p:cNvSpPr txBox="1">
            <a:spLocks noChangeArrowheads="1"/>
          </p:cNvSpPr>
          <p:nvPr/>
        </p:nvSpPr>
        <p:spPr bwMode="auto">
          <a:xfrm>
            <a:off x="2667000" y="5791200"/>
            <a:ext cx="472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fr-CA" sz="2400">
                <a:latin typeface="Arial" charset="0"/>
              </a:rPr>
              <a:t>Les variances sont homogènes…</a:t>
            </a:r>
            <a:endParaRPr lang="en-US" sz="2400">
              <a:latin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2075" tIns="46038" rIns="92075" bIns="46038"/>
          <a:lstStyle/>
          <a:p>
            <a:pPr eaLnBrk="1" hangingPunct="1">
              <a:defRPr/>
            </a:pPr>
            <a:r>
              <a:rPr lang="en-US" sz="4000" smtClean="0"/>
              <a:t>Que faire en cas de non respect des postulats?</a:t>
            </a:r>
          </a:p>
        </p:txBody>
      </p:sp>
      <p:sp>
        <p:nvSpPr>
          <p:cNvPr id="206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828800"/>
            <a:ext cx="8229600" cy="3124200"/>
          </a:xfrm>
        </p:spPr>
        <p:txBody>
          <a:bodyPr lIns="92075" tIns="46038" rIns="92075" bIns="46038"/>
          <a:lstStyle/>
          <a:p>
            <a:pPr marL="457200" indent="-457200" eaLnBrk="1" hangingPunct="1">
              <a:buFont typeface="+mj-lt"/>
              <a:buAutoNum type="arabicPeriod"/>
              <a:defRPr/>
            </a:pPr>
            <a:r>
              <a:rPr lang="en-US" sz="2400" dirty="0" err="1" smtClean="0"/>
              <a:t>Éviter</a:t>
            </a:r>
            <a:r>
              <a:rPr lang="en-US" sz="2400" dirty="0" smtClean="0"/>
              <a:t> beaucoup de </a:t>
            </a:r>
            <a:r>
              <a:rPr lang="en-US" sz="2400" dirty="0" err="1" smtClean="0"/>
              <a:t>problèmes</a:t>
            </a:r>
            <a:r>
              <a:rPr lang="en-US" sz="2400" dirty="0" smtClean="0"/>
              <a:t> par la </a:t>
            </a:r>
            <a:r>
              <a:rPr lang="en-US" sz="2400" dirty="0" err="1" smtClean="0"/>
              <a:t>randomisation</a:t>
            </a:r>
            <a:endParaRPr lang="en-US" sz="2400" dirty="0" smtClean="0"/>
          </a:p>
          <a:p>
            <a:pPr marL="457200" indent="-457200" eaLnBrk="1" hangingPunct="1">
              <a:buFont typeface="+mj-lt"/>
              <a:buAutoNum type="arabicPeriod"/>
              <a:defRPr/>
            </a:pPr>
            <a:r>
              <a:rPr lang="en-US" sz="2400" dirty="0" err="1" smtClean="0"/>
              <a:t>L’hétérogénéité</a:t>
            </a:r>
            <a:r>
              <a:rPr lang="en-US" sz="2400" dirty="0" smtClean="0"/>
              <a:t> des variances et la non </a:t>
            </a:r>
            <a:r>
              <a:rPr lang="en-US" sz="2400" dirty="0" err="1" smtClean="0"/>
              <a:t>normalité</a:t>
            </a:r>
            <a:r>
              <a:rPr lang="en-US" sz="2400" dirty="0" smtClean="0"/>
              <a:t> </a:t>
            </a:r>
            <a:r>
              <a:rPr lang="en-US" sz="2400" dirty="0" err="1" smtClean="0"/>
              <a:t>peuvent</a:t>
            </a:r>
            <a:r>
              <a:rPr lang="en-US" sz="2400" dirty="0" smtClean="0"/>
              <a:t> </a:t>
            </a:r>
            <a:r>
              <a:rPr lang="en-US" sz="2400" dirty="0" err="1" smtClean="0"/>
              <a:t>être</a:t>
            </a:r>
            <a:r>
              <a:rPr lang="en-US" sz="2400" dirty="0" smtClean="0"/>
              <a:t> </a:t>
            </a:r>
            <a:r>
              <a:rPr lang="en-US" sz="2400" dirty="0" err="1" smtClean="0"/>
              <a:t>corrigées</a:t>
            </a:r>
            <a:r>
              <a:rPr lang="en-US" sz="2400" dirty="0" smtClean="0"/>
              <a:t> par des transformations</a:t>
            </a:r>
          </a:p>
          <a:p>
            <a:pPr marL="457200" indent="-457200" eaLnBrk="1" hangingPunct="1">
              <a:buFont typeface="+mj-lt"/>
              <a:buAutoNum type="arabicPeriod"/>
              <a:defRPr/>
            </a:pPr>
            <a:r>
              <a:rPr lang="en-US" sz="2400" dirty="0" smtClean="0"/>
              <a:t>Des </a:t>
            </a:r>
            <a:r>
              <a:rPr lang="en-US" sz="2400" dirty="0" err="1" smtClean="0"/>
              <a:t>procédures</a:t>
            </a:r>
            <a:r>
              <a:rPr lang="en-US" sz="2400" dirty="0" smtClean="0"/>
              <a:t> alternatives </a:t>
            </a:r>
            <a:r>
              <a:rPr lang="en-US" sz="2400" dirty="0" err="1" smtClean="0"/>
              <a:t>sont</a:t>
            </a:r>
            <a:r>
              <a:rPr lang="en-US" sz="2400" dirty="0" smtClean="0"/>
              <a:t> </a:t>
            </a:r>
            <a:r>
              <a:rPr lang="en-US" sz="2400" dirty="0" err="1" smtClean="0"/>
              <a:t>disponibles</a:t>
            </a:r>
            <a:r>
              <a:rPr lang="en-US" sz="2400" dirty="0" smtClean="0"/>
              <a:t> </a:t>
            </a:r>
            <a:r>
              <a:rPr lang="en-US" sz="2400" dirty="0" err="1" smtClean="0"/>
              <a:t>dans</a:t>
            </a:r>
            <a:r>
              <a:rPr lang="en-US" sz="2400" dirty="0" smtClean="0"/>
              <a:t> </a:t>
            </a:r>
            <a:r>
              <a:rPr lang="en-US" sz="2400" dirty="0" err="1" smtClean="0"/>
              <a:t>plusieurs</a:t>
            </a:r>
            <a:r>
              <a:rPr lang="en-US" sz="2400" dirty="0" smtClean="0"/>
              <a:t> </a:t>
            </a:r>
            <a:r>
              <a:rPr lang="en-US" sz="2400" dirty="0" err="1" smtClean="0"/>
              <a:t>cas</a:t>
            </a:r>
            <a:endParaRPr lang="en-US" sz="2400" dirty="0" smtClean="0"/>
          </a:p>
        </p:txBody>
      </p:sp>
    </p:spTree>
    <p:custDataLst>
      <p:tags r:id="rId1"/>
    </p:custData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6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6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6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6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6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6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51" grpId="0" build="p" bldLvl="2" autoUpdateAnimBg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z="3600" smtClean="0"/>
              <a:t>Transformation des données</a:t>
            </a:r>
          </a:p>
        </p:txBody>
      </p:sp>
      <p:pic>
        <p:nvPicPr>
          <p:cNvPr id="901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905000"/>
            <a:ext cx="7258050" cy="387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z="3600" smtClean="0"/>
              <a:t>Asymétrie positive substantielle</a:t>
            </a:r>
          </a:p>
        </p:txBody>
      </p:sp>
      <p:pic>
        <p:nvPicPr>
          <p:cNvPr id="911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057400"/>
            <a:ext cx="4535488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2057400"/>
            <a:ext cx="4535488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141" name="AutoShape 5"/>
          <p:cNvSpPr>
            <a:spLocks noChangeArrowheads="1"/>
          </p:cNvSpPr>
          <p:nvPr/>
        </p:nvSpPr>
        <p:spPr bwMode="auto">
          <a:xfrm>
            <a:off x="3352800" y="3200400"/>
            <a:ext cx="1905000" cy="990600"/>
          </a:xfrm>
          <a:prstGeom prst="rightArrow">
            <a:avLst>
              <a:gd name="adj1" fmla="val 50000"/>
              <a:gd name="adj2" fmla="val 48077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CA" sz="2400">
                <a:latin typeface="Times New Roman" pitchFamily="18" charset="0"/>
              </a:rPr>
              <a:t>Log</a:t>
            </a:r>
          </a:p>
        </p:txBody>
      </p:sp>
    </p:spTree>
    <p:custDataLst>
      <p:tags r:id="rId1"/>
    </p:custData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z="3600" smtClean="0"/>
              <a:t>Qualité de l’ajustement</a:t>
            </a:r>
          </a:p>
        </p:txBody>
      </p:sp>
      <p:pic>
        <p:nvPicPr>
          <p:cNvPr id="9216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905000"/>
            <a:ext cx="534987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6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962400"/>
            <a:ext cx="5422900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65" name="AutoShape 5"/>
          <p:cNvSpPr>
            <a:spLocks noChangeArrowheads="1"/>
          </p:cNvSpPr>
          <p:nvPr/>
        </p:nvSpPr>
        <p:spPr bwMode="auto">
          <a:xfrm>
            <a:off x="990600" y="2133600"/>
            <a:ext cx="1600200" cy="17526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 eaLnBrk="1" hangingPunct="1"/>
            <a:r>
              <a:rPr lang="en-CA" sz="2400">
                <a:latin typeface="Times New Roman" pitchFamily="18" charset="0"/>
              </a:rPr>
              <a:t>X</a:t>
            </a:r>
          </a:p>
        </p:txBody>
      </p:sp>
      <p:sp>
        <p:nvSpPr>
          <p:cNvPr id="92166" name="AutoShape 6"/>
          <p:cNvSpPr>
            <a:spLocks noChangeArrowheads="1"/>
          </p:cNvSpPr>
          <p:nvPr/>
        </p:nvSpPr>
        <p:spPr bwMode="auto">
          <a:xfrm>
            <a:off x="990600" y="4038600"/>
            <a:ext cx="1600200" cy="17526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 eaLnBrk="1" hangingPunct="1"/>
            <a:r>
              <a:rPr lang="en-CA" sz="2400">
                <a:latin typeface="Times New Roman" pitchFamily="18" charset="0"/>
              </a:rPr>
              <a:t>Log(X)</a:t>
            </a:r>
          </a:p>
        </p:txBody>
      </p:sp>
    </p:spTree>
    <p:custDataLst>
      <p:tags r:id="rId1"/>
    </p:custData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Quelle transformation utiliser?</a:t>
            </a:r>
          </a:p>
        </p:txBody>
      </p:sp>
      <p:sp>
        <p:nvSpPr>
          <p:cNvPr id="270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CA" dirty="0" smtClean="0"/>
              <a:t>Si les scores sont des fréquences (</a:t>
            </a:r>
            <a:r>
              <a:rPr lang="fr-CA" dirty="0" err="1" smtClean="0"/>
              <a:t>eg</a:t>
            </a:r>
            <a:r>
              <a:rPr lang="fr-CA" dirty="0" smtClean="0"/>
              <a:t> nombre d’erreurs dans un test): faire la racine carrée</a:t>
            </a:r>
          </a:p>
          <a:p>
            <a:pPr eaLnBrk="1" hangingPunct="1">
              <a:defRPr/>
            </a:pPr>
            <a:r>
              <a:rPr lang="fr-CA" dirty="0" smtClean="0"/>
              <a:t>Les scores sont des temps de réaction (temps que sa prend): utiliser logarithme ou réciproque </a:t>
            </a:r>
          </a:p>
          <a:p>
            <a:pPr eaLnBrk="1" hangingPunct="1">
              <a:defRPr/>
            </a:pPr>
            <a:r>
              <a:rPr lang="fr-CA" dirty="0" smtClean="0"/>
              <a:t>Les scores sont des proportions: </a:t>
            </a:r>
            <a:endParaRPr lang="en-US" dirty="0" smtClean="0"/>
          </a:p>
        </p:txBody>
      </p:sp>
      <p:sp>
        <p:nvSpPr>
          <p:cNvPr id="93188" name="Rectangle 5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CA"/>
          </a:p>
        </p:txBody>
      </p:sp>
      <p:graphicFrame>
        <p:nvGraphicFramePr>
          <p:cNvPr id="9318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8756330"/>
              </p:ext>
            </p:extLst>
          </p:nvPr>
        </p:nvGraphicFramePr>
        <p:xfrm>
          <a:off x="2667000" y="5486400"/>
          <a:ext cx="3733800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32" name="Equation" r:id="rId5" imgW="1117600" imgH="241300" progId="Equation.DSMT4">
                  <p:embed/>
                </p:oleObj>
              </mc:Choice>
              <mc:Fallback>
                <p:oleObj name="Equation" r:id="rId5" imgW="1117600" imgH="2413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5486400"/>
                        <a:ext cx="3733800" cy="806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CA" smtClean="0"/>
              <a:t>Procédure de sélection</a:t>
            </a:r>
            <a:endParaRPr lang="en-US" smtClean="0"/>
          </a:p>
        </p:txBody>
      </p:sp>
      <p:pic>
        <p:nvPicPr>
          <p:cNvPr id="94211" name="Picture 4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19200" y="2022475"/>
            <a:ext cx="7239000" cy="25415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8534" name="Picture 6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19200" y="4765675"/>
            <a:ext cx="7239000" cy="1787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8538" name="AutoShape 10"/>
          <p:cNvSpPr>
            <a:spLocks noChangeArrowheads="1"/>
          </p:cNvSpPr>
          <p:nvPr/>
        </p:nvSpPr>
        <p:spPr bwMode="auto">
          <a:xfrm>
            <a:off x="1676400" y="2286000"/>
            <a:ext cx="4191000" cy="2479675"/>
          </a:xfrm>
          <a:prstGeom prst="downArrowCallout">
            <a:avLst>
              <a:gd name="adj1" fmla="val 17011"/>
              <a:gd name="adj2" fmla="val 13396"/>
              <a:gd name="adj3" fmla="val 16667"/>
              <a:gd name="adj4" fmla="val 6666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fr-CA" sz="2000"/>
              <a:t>On sélectionne la transformation </a:t>
            </a:r>
          </a:p>
          <a:p>
            <a:pPr algn="ctr"/>
            <a:r>
              <a:rPr lang="fr-CA" sz="2000"/>
              <a:t>qui produit le plus petit rapport </a:t>
            </a:r>
          </a:p>
          <a:p>
            <a:pPr algn="ctr"/>
            <a:r>
              <a:rPr lang="fr-CA" sz="2000"/>
              <a:t>entre l’étendue maximum </a:t>
            </a:r>
          </a:p>
          <a:p>
            <a:pPr algn="ctr"/>
            <a:r>
              <a:rPr lang="fr-CA" sz="2000"/>
              <a:t>et l’étendue minimum</a:t>
            </a:r>
            <a:endParaRPr lang="en-US" sz="2000"/>
          </a:p>
        </p:txBody>
      </p:sp>
    </p:spTree>
    <p:custDataLst>
      <p:tags r:id="rId1"/>
    </p:custData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8538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err="1" smtClean="0"/>
              <a:t>Exercice</a:t>
            </a:r>
            <a:r>
              <a:rPr lang="en-US" dirty="0" smtClean="0"/>
              <a:t> 8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594872"/>
            <a:ext cx="8153400" cy="5139869"/>
          </a:xfrm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defRPr/>
            </a:pPr>
            <a:r>
              <a:rPr lang="fr-CA" sz="2000" dirty="0">
                <a:effectLst/>
              </a:rPr>
              <a:t>Dans une étude sur la mémoire humaine, on demande à 15 sujets de mémoriser une liste de 10 mots.  Ces sujets forment 5 groupes indépendants de 3 sujets, chaque groupe étant soumis à différents niveaux de distractions auditives (bruits de 0, 5, 10, 15, 20 décibels) lors de l’apprentissage de la liste de mots.  Lors du test de </a:t>
            </a:r>
            <a:r>
              <a:rPr lang="fr-CA" sz="2000" dirty="0" err="1">
                <a:effectLst/>
              </a:rPr>
              <a:t>retention</a:t>
            </a:r>
            <a:r>
              <a:rPr lang="fr-CA" sz="2000" dirty="0">
                <a:effectLst/>
              </a:rPr>
              <a:t>, on observe les scores suivants, représentant le nombre de mots rappelés</a:t>
            </a:r>
            <a:r>
              <a:rPr lang="fr-CA" sz="2000" dirty="0" smtClean="0">
                <a:effectLst/>
              </a:rPr>
              <a:t>:</a:t>
            </a:r>
          </a:p>
          <a:p>
            <a:pPr>
              <a:defRPr/>
            </a:pPr>
            <a:endParaRPr lang="fr-CA" sz="2000" dirty="0">
              <a:effectLst/>
            </a:endParaRPr>
          </a:p>
          <a:p>
            <a:pPr>
              <a:defRPr/>
            </a:pPr>
            <a:endParaRPr lang="fr-CA" sz="2000" dirty="0">
              <a:effectLst/>
            </a:endParaRPr>
          </a:p>
          <a:p>
            <a:pPr>
              <a:defRPr/>
            </a:pPr>
            <a:endParaRPr lang="fr-CA" sz="2000" dirty="0" smtClean="0">
              <a:effectLst/>
            </a:endParaRPr>
          </a:p>
          <a:p>
            <a:pPr marL="0" indent="0">
              <a:buNone/>
              <a:defRPr/>
            </a:pPr>
            <a:endParaRPr lang="fr-CA" sz="2000" dirty="0">
              <a:effectLst/>
            </a:endParaRPr>
          </a:p>
          <a:p>
            <a:pPr>
              <a:defRPr/>
            </a:pPr>
            <a:endParaRPr lang="fr-CA" sz="2000" dirty="0" smtClean="0">
              <a:effectLst/>
            </a:endParaRPr>
          </a:p>
          <a:p>
            <a:pPr>
              <a:defRPr/>
            </a:pPr>
            <a:r>
              <a:rPr lang="en-US" sz="2000" dirty="0" err="1" smtClean="0">
                <a:effectLst/>
              </a:rPr>
              <a:t>Vérifiez</a:t>
            </a:r>
            <a:r>
              <a:rPr lang="en-US" sz="2000" dirty="0" smtClean="0">
                <a:effectLst/>
              </a:rPr>
              <a:t> les </a:t>
            </a:r>
            <a:r>
              <a:rPr lang="en-US" sz="2000" dirty="0" err="1" smtClean="0">
                <a:effectLst/>
              </a:rPr>
              <a:t>postulats</a:t>
            </a:r>
            <a:r>
              <a:rPr lang="en-US" sz="2000" dirty="0" smtClean="0">
                <a:effectLst/>
              </a:rPr>
              <a:t> et </a:t>
            </a:r>
            <a:r>
              <a:rPr lang="en-US" sz="2000" dirty="0" err="1" smtClean="0">
                <a:effectLst/>
              </a:rPr>
              <a:t>trouvez</a:t>
            </a:r>
            <a:r>
              <a:rPr lang="en-US" sz="2000" dirty="0" smtClean="0">
                <a:effectLst/>
              </a:rPr>
              <a:t> la </a:t>
            </a:r>
            <a:r>
              <a:rPr lang="en-US" sz="2000" dirty="0" err="1" smtClean="0">
                <a:effectLst/>
              </a:rPr>
              <a:t>meilleure</a:t>
            </a:r>
            <a:r>
              <a:rPr lang="en-US" sz="2000" dirty="0" smtClean="0">
                <a:effectLst/>
              </a:rPr>
              <a:t> transformation </a:t>
            </a:r>
            <a:r>
              <a:rPr lang="en-US" sz="2000" dirty="0" err="1" smtClean="0">
                <a:effectLst/>
              </a:rPr>
              <a:t>que</a:t>
            </a:r>
            <a:r>
              <a:rPr lang="en-US" sz="2000" dirty="0" smtClean="0">
                <a:effectLst/>
              </a:rPr>
              <a:t> </a:t>
            </a:r>
            <a:r>
              <a:rPr lang="en-US" sz="2000" dirty="0" err="1" smtClean="0">
                <a:effectLst/>
              </a:rPr>
              <a:t>l’on</a:t>
            </a:r>
            <a:r>
              <a:rPr lang="en-US" sz="2000" dirty="0" smtClean="0">
                <a:effectLst/>
              </a:rPr>
              <a:t> </a:t>
            </a:r>
            <a:r>
              <a:rPr lang="en-US" sz="2000" dirty="0" err="1" smtClean="0">
                <a:effectLst/>
              </a:rPr>
              <a:t>pourrait</a:t>
            </a:r>
            <a:r>
              <a:rPr lang="en-US" sz="2000" dirty="0" smtClean="0">
                <a:effectLst/>
              </a:rPr>
              <a:t> </a:t>
            </a:r>
            <a:r>
              <a:rPr lang="en-US" sz="2000" dirty="0" err="1" smtClean="0">
                <a:effectLst/>
              </a:rPr>
              <a:t>appliquer</a:t>
            </a:r>
            <a:r>
              <a:rPr lang="en-US" sz="2000" dirty="0" smtClean="0">
                <a:effectLst/>
              </a:rPr>
              <a:t> </a:t>
            </a:r>
            <a:r>
              <a:rPr lang="en-US" sz="2000" dirty="0" err="1" smtClean="0">
                <a:effectLst/>
              </a:rPr>
              <a:t>dans</a:t>
            </a:r>
            <a:r>
              <a:rPr lang="en-US" sz="2000" dirty="0" smtClean="0">
                <a:effectLst/>
              </a:rPr>
              <a:t> </a:t>
            </a:r>
            <a:r>
              <a:rPr lang="en-US" sz="2000" dirty="0" err="1" smtClean="0">
                <a:effectLst/>
              </a:rPr>
              <a:t>ce</a:t>
            </a:r>
            <a:r>
              <a:rPr lang="en-US" sz="2000" dirty="0" smtClean="0">
                <a:effectLst/>
              </a:rPr>
              <a:t> </a:t>
            </a:r>
            <a:r>
              <a:rPr lang="en-US" sz="2000" dirty="0" err="1" smtClean="0">
                <a:effectLst/>
              </a:rPr>
              <a:t>cas</a:t>
            </a:r>
            <a:r>
              <a:rPr lang="en-US" sz="2000" dirty="0" smtClean="0">
                <a:effectLst/>
              </a:rPr>
              <a:t>…</a:t>
            </a:r>
            <a:endParaRPr lang="en-CA" sz="2000" dirty="0">
              <a:effectLst/>
            </a:endParaRPr>
          </a:p>
          <a:p>
            <a:pPr>
              <a:defRPr/>
            </a:pPr>
            <a:endParaRPr lang="en-CA" sz="2000" dirty="0">
              <a:effectLst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2109692"/>
              </p:ext>
            </p:extLst>
          </p:nvPr>
        </p:nvGraphicFramePr>
        <p:xfrm>
          <a:off x="2133600" y="3997326"/>
          <a:ext cx="5419725" cy="156527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83945"/>
                <a:gridCol w="1083945"/>
                <a:gridCol w="1083945"/>
                <a:gridCol w="1083945"/>
                <a:gridCol w="1083945"/>
              </a:tblGrid>
              <a:tr h="5484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Groupe 1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Groupe 2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Groupe 3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Groupe 4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Groupe 5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389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6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0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9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6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3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389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6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7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7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9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5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389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3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2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8</a:t>
                      </a:r>
                      <a:endParaRPr lang="en-CA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0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4</a:t>
                      </a:r>
                      <a:endParaRPr lang="en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39270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 de </a:t>
            </a:r>
            <a:r>
              <a:rPr lang="en-US" dirty="0" err="1" smtClean="0"/>
              <a:t>Kruskal</a:t>
            </a:r>
            <a:r>
              <a:rPr lang="en-US" dirty="0" smtClean="0"/>
              <a:t>-Wallis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Alternative non-</a:t>
            </a:r>
            <a:r>
              <a:rPr lang="en-US" sz="2400" dirty="0" err="1" smtClean="0"/>
              <a:t>paramétrique</a:t>
            </a:r>
            <a:r>
              <a:rPr lang="en-US" sz="2400" dirty="0" smtClean="0"/>
              <a:t> </a:t>
            </a:r>
            <a:r>
              <a:rPr lang="en-US" sz="2400" dirty="0" err="1" smtClean="0"/>
              <a:t>à</a:t>
            </a:r>
            <a:r>
              <a:rPr lang="en-US" sz="2400" dirty="0" smtClean="0"/>
              <a:t> </a:t>
            </a:r>
            <a:r>
              <a:rPr lang="en-US" sz="2400" dirty="0" err="1" smtClean="0"/>
              <a:t>l’ANOVA</a:t>
            </a:r>
            <a:endParaRPr lang="en-US" sz="2400" dirty="0" smtClean="0"/>
          </a:p>
          <a:p>
            <a:r>
              <a:rPr lang="en-US" sz="2400" dirty="0" err="1" smtClean="0"/>
              <a:t>Permet</a:t>
            </a:r>
            <a:r>
              <a:rPr lang="en-US" sz="2400" dirty="0" smtClean="0"/>
              <a:t> </a:t>
            </a:r>
            <a:r>
              <a:rPr lang="en-US" sz="2400" dirty="0" err="1" smtClean="0"/>
              <a:t>d’évaluer</a:t>
            </a:r>
            <a:r>
              <a:rPr lang="en-US" sz="2400" dirty="0" smtClean="0"/>
              <a:t> les </a:t>
            </a:r>
            <a:r>
              <a:rPr lang="en-US" sz="2400" dirty="0" err="1" smtClean="0"/>
              <a:t>différences</a:t>
            </a:r>
            <a:r>
              <a:rPr lang="en-US" sz="2400" dirty="0" smtClean="0"/>
              <a:t> entre </a:t>
            </a:r>
            <a:r>
              <a:rPr lang="en-US" sz="2400" dirty="0" err="1" smtClean="0"/>
              <a:t>différents</a:t>
            </a:r>
            <a:r>
              <a:rPr lang="en-US" sz="2400" dirty="0" smtClean="0"/>
              <a:t> </a:t>
            </a:r>
            <a:r>
              <a:rPr lang="en-US" sz="2400" dirty="0" err="1" smtClean="0"/>
              <a:t>groupes</a:t>
            </a:r>
            <a:r>
              <a:rPr lang="en-US" sz="2400" dirty="0" smtClean="0"/>
              <a:t> </a:t>
            </a:r>
            <a:r>
              <a:rPr lang="en-US" sz="2400" dirty="0" err="1" smtClean="0"/>
              <a:t>indépendants</a:t>
            </a:r>
            <a:r>
              <a:rPr lang="en-US" sz="2400" dirty="0" smtClean="0"/>
              <a:t> </a:t>
            </a:r>
            <a:r>
              <a:rPr lang="en-US" sz="2400" dirty="0" err="1" smtClean="0"/>
              <a:t>lorsque</a:t>
            </a:r>
            <a:r>
              <a:rPr lang="en-US" sz="2400" dirty="0" smtClean="0"/>
              <a:t> les </a:t>
            </a:r>
            <a:r>
              <a:rPr lang="en-US" sz="2400" dirty="0" err="1" smtClean="0"/>
              <a:t>postulats</a:t>
            </a:r>
            <a:r>
              <a:rPr lang="en-US" sz="2400" dirty="0" smtClean="0"/>
              <a:t> </a:t>
            </a:r>
            <a:r>
              <a:rPr lang="en-US" sz="2400" dirty="0" err="1" smtClean="0"/>
              <a:t>associés</a:t>
            </a:r>
            <a:r>
              <a:rPr lang="en-US" sz="2400" dirty="0" smtClean="0"/>
              <a:t> aux tests </a:t>
            </a:r>
            <a:r>
              <a:rPr lang="en-US" sz="2400" dirty="0" err="1" smtClean="0"/>
              <a:t>paramétriques</a:t>
            </a:r>
            <a:r>
              <a:rPr lang="en-US" sz="2400" dirty="0" smtClean="0"/>
              <a:t> ne </a:t>
            </a:r>
            <a:r>
              <a:rPr lang="en-US" sz="2400" dirty="0" err="1" smtClean="0"/>
              <a:t>sont</a:t>
            </a:r>
            <a:r>
              <a:rPr lang="en-US" sz="2400" dirty="0" smtClean="0"/>
              <a:t> pas </a:t>
            </a:r>
            <a:r>
              <a:rPr lang="en-US" sz="2400" dirty="0" err="1" smtClean="0"/>
              <a:t>respectés</a:t>
            </a:r>
            <a:endParaRPr lang="en-US" sz="2400" dirty="0" smtClean="0"/>
          </a:p>
          <a:p>
            <a:pPr lvl="1"/>
            <a:r>
              <a:rPr lang="en-US" sz="2000" dirty="0" smtClean="0"/>
              <a:t>Les </a:t>
            </a:r>
            <a:r>
              <a:rPr lang="en-US" sz="2000" dirty="0" err="1" smtClean="0"/>
              <a:t>données</a:t>
            </a:r>
            <a:r>
              <a:rPr lang="en-US" sz="2000" dirty="0" smtClean="0"/>
              <a:t> ne </a:t>
            </a:r>
            <a:r>
              <a:rPr lang="en-US" sz="2000" dirty="0" err="1" smtClean="0"/>
              <a:t>sont</a:t>
            </a:r>
            <a:r>
              <a:rPr lang="en-US" sz="2000" dirty="0" smtClean="0"/>
              <a:t> pas </a:t>
            </a:r>
            <a:r>
              <a:rPr lang="en-US" sz="2000" dirty="0" err="1" smtClean="0"/>
              <a:t>sur</a:t>
            </a:r>
            <a:r>
              <a:rPr lang="en-US" sz="2000" dirty="0" smtClean="0"/>
              <a:t> </a:t>
            </a:r>
            <a:r>
              <a:rPr lang="en-US" sz="2000" dirty="0" err="1" smtClean="0"/>
              <a:t>une</a:t>
            </a:r>
            <a:r>
              <a:rPr lang="en-US" sz="2000" dirty="0" smtClean="0"/>
              <a:t> </a:t>
            </a:r>
            <a:r>
              <a:rPr lang="en-US" sz="2000" dirty="0" err="1" smtClean="0"/>
              <a:t>échelle</a:t>
            </a:r>
            <a:r>
              <a:rPr lang="en-US" sz="2000" dirty="0" smtClean="0"/>
              <a:t> </a:t>
            </a:r>
            <a:r>
              <a:rPr lang="en-US" sz="2000" dirty="0" err="1" smtClean="0"/>
              <a:t>d’intervalle</a:t>
            </a:r>
            <a:r>
              <a:rPr lang="en-US" sz="2000" dirty="0" smtClean="0"/>
              <a:t> </a:t>
            </a:r>
            <a:r>
              <a:rPr lang="en-US" sz="2000" dirty="0" err="1" smtClean="0"/>
              <a:t>ou</a:t>
            </a:r>
            <a:r>
              <a:rPr lang="en-US" sz="2000" dirty="0" smtClean="0"/>
              <a:t> de rapport</a:t>
            </a:r>
          </a:p>
          <a:p>
            <a:pPr lvl="1"/>
            <a:r>
              <a:rPr lang="en-US" sz="2000" dirty="0" smtClean="0"/>
              <a:t>La population </a:t>
            </a:r>
            <a:r>
              <a:rPr lang="en-US" sz="2000" dirty="0" err="1" smtClean="0"/>
              <a:t>d’ou</a:t>
            </a:r>
            <a:r>
              <a:rPr lang="en-US" sz="2000" dirty="0" smtClean="0"/>
              <a:t> </a:t>
            </a:r>
            <a:r>
              <a:rPr lang="en-US" sz="2000" dirty="0" err="1" smtClean="0"/>
              <a:t>sont</a:t>
            </a:r>
            <a:r>
              <a:rPr lang="en-US" sz="2000" dirty="0" smtClean="0"/>
              <a:t> </a:t>
            </a:r>
            <a:r>
              <a:rPr lang="en-US" sz="2000" dirty="0" err="1" smtClean="0"/>
              <a:t>tirés</a:t>
            </a:r>
            <a:r>
              <a:rPr lang="en-US" sz="2000" dirty="0" smtClean="0"/>
              <a:t> les </a:t>
            </a:r>
            <a:r>
              <a:rPr lang="en-US" sz="2000" dirty="0" err="1" smtClean="0"/>
              <a:t>échantillons</a:t>
            </a:r>
            <a:r>
              <a:rPr lang="en-US" sz="2000" dirty="0" smtClean="0"/>
              <a:t> </a:t>
            </a:r>
            <a:r>
              <a:rPr lang="en-US" sz="2000" dirty="0" err="1" smtClean="0"/>
              <a:t>n’est</a:t>
            </a:r>
            <a:r>
              <a:rPr lang="en-US" sz="2000" dirty="0" smtClean="0"/>
              <a:t> pas </a:t>
            </a:r>
            <a:r>
              <a:rPr lang="en-US" sz="2000" dirty="0" err="1" smtClean="0"/>
              <a:t>normale</a:t>
            </a:r>
            <a:endParaRPr lang="en-US" sz="2000" dirty="0" smtClean="0"/>
          </a:p>
          <a:p>
            <a:pPr lvl="1"/>
            <a:r>
              <a:rPr lang="en-US" sz="2000" dirty="0" smtClean="0"/>
              <a:t>Les variances des </a:t>
            </a:r>
            <a:r>
              <a:rPr lang="en-US" sz="2000" dirty="0" err="1" smtClean="0"/>
              <a:t>échantillons</a:t>
            </a:r>
            <a:r>
              <a:rPr lang="en-US" sz="2000" dirty="0" smtClean="0"/>
              <a:t> ne </a:t>
            </a:r>
            <a:r>
              <a:rPr lang="en-US" sz="2000" dirty="0" err="1" smtClean="0"/>
              <a:t>sont</a:t>
            </a:r>
            <a:r>
              <a:rPr lang="en-US" sz="2000" dirty="0" smtClean="0"/>
              <a:t> pas </a:t>
            </a:r>
            <a:r>
              <a:rPr lang="en-US" sz="2000" dirty="0" err="1" smtClean="0"/>
              <a:t>homogènes</a:t>
            </a:r>
            <a:endParaRPr lang="en-US" sz="2000" dirty="0" smtClean="0"/>
          </a:p>
          <a:p>
            <a:r>
              <a:rPr lang="en-US" sz="2400" dirty="0" smtClean="0"/>
              <a:t>Test </a:t>
            </a:r>
            <a:r>
              <a:rPr lang="en-US" sz="2400" dirty="0" err="1" smtClean="0"/>
              <a:t>basé</a:t>
            </a:r>
            <a:r>
              <a:rPr lang="en-US" sz="2400" dirty="0" smtClean="0"/>
              <a:t> </a:t>
            </a:r>
            <a:r>
              <a:rPr lang="en-US" sz="2400" dirty="0" err="1" smtClean="0"/>
              <a:t>sur</a:t>
            </a:r>
            <a:r>
              <a:rPr lang="en-US" sz="2400" dirty="0" smtClean="0"/>
              <a:t> les </a:t>
            </a:r>
            <a:r>
              <a:rPr lang="en-US" sz="2400" dirty="0" err="1" smtClean="0"/>
              <a:t>rangs</a:t>
            </a:r>
            <a:r>
              <a:rPr lang="en-US" sz="2400" dirty="0" smtClean="0"/>
              <a:t> des observations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950430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 de </a:t>
            </a:r>
            <a:r>
              <a:rPr lang="en-US" dirty="0" err="1" smtClean="0"/>
              <a:t>Kruskal</a:t>
            </a:r>
            <a:r>
              <a:rPr lang="en-US" dirty="0" smtClean="0"/>
              <a:t>-Wallis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 smtClean="0"/>
              <a:t>Exemple</a:t>
            </a:r>
            <a:r>
              <a:rPr lang="en-US" sz="2400" dirty="0" smtClean="0"/>
              <a:t> </a:t>
            </a:r>
            <a:r>
              <a:rPr lang="en-US" sz="2400" dirty="0" err="1" smtClean="0"/>
              <a:t>numérique</a:t>
            </a:r>
            <a:r>
              <a:rPr lang="en-US" sz="2400" dirty="0" smtClean="0"/>
              <a:t>:</a:t>
            </a:r>
          </a:p>
          <a:p>
            <a:pPr lvl="1"/>
            <a:r>
              <a:rPr lang="en-US" sz="2000" dirty="0" smtClean="0"/>
              <a:t>On </a:t>
            </a:r>
            <a:r>
              <a:rPr lang="en-US" sz="2000" dirty="0" err="1" smtClean="0"/>
              <a:t>demande</a:t>
            </a:r>
            <a:r>
              <a:rPr lang="en-US" sz="2000" dirty="0" smtClean="0"/>
              <a:t> aux </a:t>
            </a:r>
            <a:r>
              <a:rPr lang="en-US" sz="2000" dirty="0" err="1" smtClean="0"/>
              <a:t>sujets</a:t>
            </a:r>
            <a:r>
              <a:rPr lang="en-US" sz="2000" dirty="0" smtClean="0"/>
              <a:t> de </a:t>
            </a:r>
            <a:r>
              <a:rPr lang="en-US" sz="2000" dirty="0" err="1" smtClean="0"/>
              <a:t>trois</a:t>
            </a:r>
            <a:r>
              <a:rPr lang="en-US" sz="2000" dirty="0" smtClean="0"/>
              <a:t> </a:t>
            </a:r>
            <a:r>
              <a:rPr lang="en-US" sz="2000" dirty="0" err="1" smtClean="0"/>
              <a:t>groupes</a:t>
            </a:r>
            <a:r>
              <a:rPr lang="en-US" sz="2000" dirty="0" smtClean="0"/>
              <a:t> </a:t>
            </a:r>
            <a:r>
              <a:rPr lang="en-US" sz="2000" dirty="0" err="1" smtClean="0"/>
              <a:t>d’évaluer</a:t>
            </a:r>
            <a:r>
              <a:rPr lang="en-US" sz="2000" dirty="0" smtClean="0"/>
              <a:t> la </a:t>
            </a:r>
            <a:r>
              <a:rPr lang="en-US" sz="2000" dirty="0" err="1" smtClean="0"/>
              <a:t>qualité</a:t>
            </a:r>
            <a:r>
              <a:rPr lang="en-US" sz="2000" dirty="0" smtClean="0"/>
              <a:t> d’un vin </a:t>
            </a:r>
            <a:r>
              <a:rPr lang="en-US" sz="2000" dirty="0" err="1" smtClean="0"/>
              <a:t>sur</a:t>
            </a:r>
            <a:r>
              <a:rPr lang="en-US" sz="2000" dirty="0" smtClean="0"/>
              <a:t> </a:t>
            </a:r>
            <a:r>
              <a:rPr lang="en-US" sz="2000" dirty="0" err="1" smtClean="0"/>
              <a:t>une</a:t>
            </a:r>
            <a:r>
              <a:rPr lang="en-US" sz="2000" dirty="0" smtClean="0"/>
              <a:t> </a:t>
            </a:r>
            <a:r>
              <a:rPr lang="en-US" sz="2000" dirty="0" err="1" smtClean="0"/>
              <a:t>échelle</a:t>
            </a:r>
            <a:r>
              <a:rPr lang="en-US" sz="2000" dirty="0" smtClean="0"/>
              <a:t> de 1 </a:t>
            </a:r>
            <a:r>
              <a:rPr lang="en-US" sz="2000" dirty="0" err="1" smtClean="0"/>
              <a:t>à</a:t>
            </a:r>
            <a:r>
              <a:rPr lang="en-US" sz="2000" dirty="0" smtClean="0"/>
              <a:t> 10</a:t>
            </a:r>
          </a:p>
          <a:p>
            <a:pPr lvl="1"/>
            <a:r>
              <a:rPr lang="en-US" sz="2000" dirty="0" smtClean="0"/>
              <a:t>Pour le premier </a:t>
            </a:r>
            <a:r>
              <a:rPr lang="en-US" sz="2000" dirty="0" err="1" smtClean="0"/>
              <a:t>groupe</a:t>
            </a:r>
            <a:r>
              <a:rPr lang="en-US" sz="2000" dirty="0" smtClean="0"/>
              <a:t>, on </a:t>
            </a:r>
            <a:r>
              <a:rPr lang="en-US" sz="2000" dirty="0" err="1" smtClean="0"/>
              <a:t>donne</a:t>
            </a:r>
            <a:r>
              <a:rPr lang="en-US" sz="2000" dirty="0" smtClean="0"/>
              <a:t> </a:t>
            </a:r>
            <a:r>
              <a:rPr lang="en-US" sz="2000" dirty="0" err="1" smtClean="0"/>
              <a:t>une</a:t>
            </a:r>
            <a:r>
              <a:rPr lang="en-US" sz="2000" dirty="0" smtClean="0"/>
              <a:t> </a:t>
            </a:r>
            <a:r>
              <a:rPr lang="en-US" sz="2000" dirty="0" err="1" smtClean="0"/>
              <a:t>consigne</a:t>
            </a:r>
            <a:r>
              <a:rPr lang="en-US" sz="2000" dirty="0" smtClean="0"/>
              <a:t> </a:t>
            </a:r>
            <a:r>
              <a:rPr lang="en-US" sz="2000" dirty="0" err="1" smtClean="0"/>
              <a:t>laissant</a:t>
            </a:r>
            <a:r>
              <a:rPr lang="en-US" sz="2000" dirty="0" smtClean="0"/>
              <a:t> </a:t>
            </a:r>
            <a:r>
              <a:rPr lang="en-US" sz="2000" dirty="0" err="1" smtClean="0"/>
              <a:t>présager</a:t>
            </a:r>
            <a:r>
              <a:rPr lang="en-US" sz="2000" dirty="0" smtClean="0"/>
              <a:t> </a:t>
            </a:r>
            <a:r>
              <a:rPr lang="en-US" sz="2000" dirty="0" err="1" smtClean="0"/>
              <a:t>une</a:t>
            </a:r>
            <a:r>
              <a:rPr lang="en-US" sz="2000" dirty="0" smtClean="0"/>
              <a:t> </a:t>
            </a:r>
            <a:r>
              <a:rPr lang="en-US" sz="2000" dirty="0" err="1" smtClean="0"/>
              <a:t>très</a:t>
            </a:r>
            <a:r>
              <a:rPr lang="en-US" sz="2000" dirty="0" smtClean="0"/>
              <a:t> </a:t>
            </a:r>
            <a:r>
              <a:rPr lang="en-US" sz="2000" dirty="0" err="1" smtClean="0"/>
              <a:t>grande</a:t>
            </a:r>
            <a:r>
              <a:rPr lang="en-US" sz="2000" dirty="0" smtClean="0"/>
              <a:t> </a:t>
            </a:r>
            <a:r>
              <a:rPr lang="en-US" sz="2000" dirty="0" err="1" smtClean="0"/>
              <a:t>qualité</a:t>
            </a:r>
            <a:endParaRPr lang="en-US" sz="2000" dirty="0" smtClean="0"/>
          </a:p>
          <a:p>
            <a:pPr lvl="1"/>
            <a:r>
              <a:rPr lang="en-US" sz="2000" dirty="0" smtClean="0"/>
              <a:t>Pour le second </a:t>
            </a:r>
            <a:r>
              <a:rPr lang="en-US" sz="2000" dirty="0" err="1" smtClean="0"/>
              <a:t>groupe</a:t>
            </a:r>
            <a:r>
              <a:rPr lang="en-US" sz="2000" dirty="0" smtClean="0"/>
              <a:t>, la </a:t>
            </a:r>
            <a:r>
              <a:rPr lang="en-US" sz="2000" dirty="0" err="1" smtClean="0"/>
              <a:t>consigne</a:t>
            </a:r>
            <a:r>
              <a:rPr lang="en-US" sz="2000" dirty="0" smtClean="0"/>
              <a:t> </a:t>
            </a:r>
            <a:r>
              <a:rPr lang="en-US" sz="2000" dirty="0" err="1" smtClean="0"/>
              <a:t>est</a:t>
            </a:r>
            <a:r>
              <a:rPr lang="en-US" sz="2000" dirty="0" smtClean="0"/>
              <a:t> </a:t>
            </a:r>
            <a:r>
              <a:rPr lang="en-US" sz="2000" dirty="0" err="1" smtClean="0"/>
              <a:t>neutre</a:t>
            </a:r>
            <a:endParaRPr lang="en-US" sz="2000" dirty="0" smtClean="0"/>
          </a:p>
          <a:p>
            <a:pPr lvl="1"/>
            <a:r>
              <a:rPr lang="en-US" sz="2000" dirty="0" smtClean="0"/>
              <a:t>Pour le </a:t>
            </a:r>
            <a:r>
              <a:rPr lang="en-US" sz="2000" dirty="0" err="1" smtClean="0"/>
              <a:t>troisième</a:t>
            </a:r>
            <a:r>
              <a:rPr lang="en-US" sz="2000" dirty="0" smtClean="0"/>
              <a:t> </a:t>
            </a:r>
            <a:r>
              <a:rPr lang="en-US" sz="2000" dirty="0" err="1" smtClean="0"/>
              <a:t>groupe</a:t>
            </a:r>
            <a:r>
              <a:rPr lang="en-US" sz="2000" dirty="0" smtClean="0"/>
              <a:t>, la </a:t>
            </a:r>
            <a:r>
              <a:rPr lang="en-US" sz="2000" dirty="0" err="1" smtClean="0"/>
              <a:t>consigne</a:t>
            </a:r>
            <a:r>
              <a:rPr lang="en-US" sz="2000" dirty="0" smtClean="0"/>
              <a:t> </a:t>
            </a:r>
            <a:r>
              <a:rPr lang="en-US" sz="2000" dirty="0" err="1" smtClean="0"/>
              <a:t>laisse</a:t>
            </a:r>
            <a:r>
              <a:rPr lang="en-US" sz="2000" dirty="0" smtClean="0"/>
              <a:t> </a:t>
            </a:r>
            <a:r>
              <a:rPr lang="en-US" sz="2000" dirty="0" err="1" smtClean="0"/>
              <a:t>présager</a:t>
            </a:r>
            <a:r>
              <a:rPr lang="en-US" sz="2000" dirty="0" smtClean="0"/>
              <a:t> </a:t>
            </a:r>
            <a:r>
              <a:rPr lang="en-US" sz="2000" dirty="0" err="1" smtClean="0"/>
              <a:t>une</a:t>
            </a:r>
            <a:r>
              <a:rPr lang="en-US" sz="2000" dirty="0" smtClean="0"/>
              <a:t> </a:t>
            </a:r>
            <a:r>
              <a:rPr lang="en-US" sz="2000" dirty="0" err="1" smtClean="0"/>
              <a:t>faible</a:t>
            </a:r>
            <a:r>
              <a:rPr lang="en-US" sz="2000" dirty="0" smtClean="0"/>
              <a:t> </a:t>
            </a:r>
            <a:r>
              <a:rPr lang="en-US" sz="2000" dirty="0" err="1" smtClean="0"/>
              <a:t>qualité</a:t>
            </a:r>
            <a:endParaRPr lang="en-US" sz="2000" dirty="0" smtClean="0"/>
          </a:p>
          <a:p>
            <a:pPr lvl="1"/>
            <a:r>
              <a:rPr lang="en-US" sz="2000" dirty="0" smtClean="0"/>
              <a:t>Or, pour les </a:t>
            </a:r>
            <a:r>
              <a:rPr lang="en-US" sz="2000" dirty="0" err="1" smtClean="0"/>
              <a:t>trois</a:t>
            </a:r>
            <a:r>
              <a:rPr lang="en-US" sz="2000" dirty="0" smtClean="0"/>
              <a:t> </a:t>
            </a:r>
            <a:r>
              <a:rPr lang="en-US" sz="2000" dirty="0" err="1" smtClean="0"/>
              <a:t>groupes</a:t>
            </a:r>
            <a:r>
              <a:rPr lang="en-US" sz="2000" dirty="0" smtClean="0"/>
              <a:t>, le vin </a:t>
            </a:r>
            <a:r>
              <a:rPr lang="en-US" sz="2000" dirty="0" err="1" smtClean="0"/>
              <a:t>est</a:t>
            </a:r>
            <a:r>
              <a:rPr lang="en-US" sz="2000" dirty="0" smtClean="0"/>
              <a:t> le </a:t>
            </a:r>
            <a:r>
              <a:rPr lang="en-US" sz="2000" dirty="0" err="1" smtClean="0"/>
              <a:t>même</a:t>
            </a:r>
            <a:endParaRPr lang="en-US" sz="2000" dirty="0" smtClean="0"/>
          </a:p>
          <a:p>
            <a:pPr lvl="1"/>
            <a:r>
              <a:rPr lang="en-US" sz="2000" dirty="0" err="1" smtClean="0"/>
              <a:t>Est-ce</a:t>
            </a:r>
            <a:r>
              <a:rPr lang="en-US" sz="2000" dirty="0" smtClean="0"/>
              <a:t> </a:t>
            </a:r>
            <a:r>
              <a:rPr lang="en-US" sz="2000" dirty="0" err="1" smtClean="0"/>
              <a:t>que</a:t>
            </a:r>
            <a:r>
              <a:rPr lang="en-US" sz="2000" dirty="0" smtClean="0"/>
              <a:t> </a:t>
            </a:r>
            <a:r>
              <a:rPr lang="en-US" sz="2000" dirty="0" err="1" smtClean="0"/>
              <a:t>l’appréciation</a:t>
            </a:r>
            <a:r>
              <a:rPr lang="en-US" sz="2000" dirty="0" smtClean="0"/>
              <a:t> des </a:t>
            </a:r>
            <a:r>
              <a:rPr lang="en-US" sz="2000" dirty="0" err="1" smtClean="0"/>
              <a:t>sujets</a:t>
            </a:r>
            <a:r>
              <a:rPr lang="en-US" sz="2000" dirty="0" smtClean="0"/>
              <a:t> </a:t>
            </a:r>
            <a:r>
              <a:rPr lang="en-US" sz="2000" dirty="0" err="1" smtClean="0"/>
              <a:t>varie</a:t>
            </a:r>
            <a:r>
              <a:rPr lang="en-US" sz="2000" dirty="0" smtClean="0"/>
              <a:t> en </a:t>
            </a:r>
            <a:r>
              <a:rPr lang="en-US" sz="2000" dirty="0" err="1" smtClean="0"/>
              <a:t>fonction</a:t>
            </a:r>
            <a:r>
              <a:rPr lang="en-US" sz="2000" dirty="0" smtClean="0"/>
              <a:t> du type de </a:t>
            </a:r>
            <a:r>
              <a:rPr lang="en-US" sz="2000" dirty="0" err="1" smtClean="0"/>
              <a:t>consigne</a:t>
            </a:r>
            <a:r>
              <a:rPr lang="en-US" sz="2000" dirty="0" smtClean="0"/>
              <a:t>?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0047160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 de </a:t>
            </a:r>
            <a:r>
              <a:rPr lang="en-US" dirty="0" err="1" smtClean="0"/>
              <a:t>Kruskal</a:t>
            </a:r>
            <a:r>
              <a:rPr lang="en-US" dirty="0" smtClean="0"/>
              <a:t>-Wallis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862268"/>
              </p:ext>
            </p:extLst>
          </p:nvPr>
        </p:nvGraphicFramePr>
        <p:xfrm>
          <a:off x="685800" y="1605280"/>
          <a:ext cx="8077202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3886"/>
                <a:gridCol w="1153886"/>
                <a:gridCol w="1153886"/>
                <a:gridCol w="1153886"/>
                <a:gridCol w="1153886"/>
                <a:gridCol w="1153886"/>
                <a:gridCol w="1153886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Scores</a:t>
                      </a:r>
                      <a:endParaRPr lang="en-US" dirty="0"/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Rangs</a:t>
                      </a:r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8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Grp</a:t>
                      </a:r>
                      <a:r>
                        <a:rPr lang="en-US" baseline="0" dirty="0" smtClean="0"/>
                        <a:t> 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Grp</a:t>
                      </a:r>
                      <a:r>
                        <a:rPr lang="en-US" dirty="0" smtClean="0"/>
                        <a:t> 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Grp</a:t>
                      </a:r>
                      <a:r>
                        <a:rPr lang="en-US" dirty="0" smtClean="0"/>
                        <a:t> 3</a:t>
                      </a:r>
                      <a:endParaRPr lang="en-US" dirty="0"/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Grp</a:t>
                      </a:r>
                      <a:r>
                        <a:rPr lang="en-US" baseline="0" dirty="0" smtClean="0"/>
                        <a:t> 1</a:t>
                      </a:r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Grp</a:t>
                      </a:r>
                      <a:r>
                        <a:rPr lang="en-US" dirty="0" smtClean="0"/>
                        <a:t> 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Grp</a:t>
                      </a:r>
                      <a:r>
                        <a:rPr lang="en-US" dirty="0" smtClean="0"/>
                        <a:t> 3</a:t>
                      </a:r>
                      <a:endParaRPr lang="en-US" dirty="0"/>
                    </a:p>
                  </a:txBody>
                  <a:tcPr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6.4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1.3</a:t>
                      </a:r>
                      <a:endParaRPr lang="en-US" dirty="0"/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6.8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4.1</a:t>
                      </a:r>
                      <a:endParaRPr lang="en-US" dirty="0"/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12</a:t>
                      </a:r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7.2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4.9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4.9</a:t>
                      </a:r>
                      <a:endParaRPr lang="en-US" dirty="0"/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</a:t>
                      </a:r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5.5</a:t>
                      </a:r>
                      <a:endParaRPr lang="en-US" dirty="0"/>
                    </a:p>
                  </a:txBody>
                  <a:tcPr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8.3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5.2</a:t>
                      </a:r>
                      <a:endParaRPr lang="en-US" dirty="0"/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</a:t>
                      </a:r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8.4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5.9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5.5</a:t>
                      </a:r>
                      <a:endParaRPr lang="en-US" dirty="0"/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8.2</a:t>
                      </a:r>
                      <a:endParaRPr lang="en-US" dirty="0"/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19</a:t>
                      </a:r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15.5</a:t>
                      </a:r>
                      <a:endParaRPr lang="en-US" dirty="0"/>
                    </a:p>
                  </a:txBody>
                  <a:tcPr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en-US" dirty="0" smtClean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9.7</a:t>
                      </a:r>
                      <a:endParaRPr lang="en-US" dirty="0"/>
                    </a:p>
                  </a:txBody>
                  <a:tcPr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Ensemble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 rowSpan="2" gridSpan="3">
                  <a:txBody>
                    <a:bodyPr/>
                    <a:lstStyle/>
                    <a:p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131</a:t>
                      </a:r>
                      <a:endParaRPr lang="en-US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58</a:t>
                      </a:r>
                      <a:endParaRPr lang="en-US" dirty="0"/>
                    </a:p>
                  </a:txBody>
                  <a:tcP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42</a:t>
                      </a:r>
                      <a:endParaRPr lang="en-US" dirty="0"/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231</a:t>
                      </a:r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</a:tr>
              <a:tr h="370840">
                <a:tc gridSpan="3" vMerge="1">
                  <a:txBody>
                    <a:bodyPr/>
                    <a:lstStyle/>
                    <a:p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 vMerge="1">
                  <a:txBody>
                    <a:bodyPr/>
                    <a:lstStyle/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 vMerge="1">
                  <a:txBody>
                    <a:bodyPr/>
                    <a:lstStyle/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16.4</a:t>
                      </a:r>
                      <a:endParaRPr lang="en-US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8.3</a:t>
                      </a:r>
                      <a:endParaRPr lang="en-US" dirty="0"/>
                    </a:p>
                  </a:txBody>
                  <a:tcP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11</a:t>
                      </a:r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51944" y="6172200"/>
            <a:ext cx="71014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Si H</a:t>
            </a:r>
            <a:r>
              <a:rPr lang="en-US" sz="1600" baseline="-25000" dirty="0"/>
              <a:t>0</a:t>
            </a:r>
            <a:r>
              <a:rPr lang="en-US" sz="1600" dirty="0" smtClean="0"/>
              <a:t> </a:t>
            </a:r>
            <a:r>
              <a:rPr lang="en-US" sz="1600" dirty="0" err="1" smtClean="0"/>
              <a:t>est</a:t>
            </a:r>
            <a:r>
              <a:rPr lang="en-US" sz="1600" dirty="0" smtClean="0"/>
              <a:t> </a:t>
            </a:r>
            <a:r>
              <a:rPr lang="en-US" sz="1600" dirty="0" err="1" smtClean="0"/>
              <a:t>vraie</a:t>
            </a:r>
            <a:r>
              <a:rPr lang="en-US" sz="1600" dirty="0" smtClean="0"/>
              <a:t>, les </a:t>
            </a:r>
            <a:r>
              <a:rPr lang="en-US" sz="1600" dirty="0" err="1" smtClean="0"/>
              <a:t>rangs</a:t>
            </a:r>
            <a:r>
              <a:rPr lang="en-US" sz="1600" dirty="0" smtClean="0"/>
              <a:t> </a:t>
            </a:r>
            <a:r>
              <a:rPr lang="en-US" sz="1600" dirty="0" err="1" smtClean="0"/>
              <a:t>devraient</a:t>
            </a:r>
            <a:r>
              <a:rPr lang="en-US" sz="1600" dirty="0" smtClean="0"/>
              <a:t> se </a:t>
            </a:r>
            <a:r>
              <a:rPr lang="en-US" sz="1600" dirty="0" err="1" smtClean="0"/>
              <a:t>répartir</a:t>
            </a:r>
            <a:r>
              <a:rPr lang="en-US" sz="1600" dirty="0" smtClean="0"/>
              <a:t> </a:t>
            </a:r>
            <a:r>
              <a:rPr lang="en-US" sz="1600" dirty="0" err="1" smtClean="0"/>
              <a:t>également</a:t>
            </a:r>
            <a:r>
              <a:rPr lang="en-US" sz="1600" dirty="0" smtClean="0"/>
              <a:t> entre les </a:t>
            </a:r>
            <a:r>
              <a:rPr lang="en-US" sz="1600" dirty="0" err="1" smtClean="0"/>
              <a:t>groupes</a:t>
            </a:r>
            <a:r>
              <a:rPr lang="en-US" sz="1600" dirty="0" smtClean="0"/>
              <a:t>…</a:t>
            </a:r>
            <a:endParaRPr lang="en-US" sz="1600" dirty="0"/>
          </a:p>
        </p:txBody>
      </p:sp>
      <p:sp>
        <p:nvSpPr>
          <p:cNvPr id="3" name="TextBox 2"/>
          <p:cNvSpPr txBox="1"/>
          <p:nvPr/>
        </p:nvSpPr>
        <p:spPr>
          <a:xfrm>
            <a:off x="3048000" y="5334000"/>
            <a:ext cx="1143000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dirty="0" smtClean="0"/>
              <a:t>Somme</a:t>
            </a:r>
          </a:p>
          <a:p>
            <a:pPr>
              <a:spcBef>
                <a:spcPts val="600"/>
              </a:spcBef>
            </a:pPr>
            <a:r>
              <a:rPr lang="en-US" dirty="0" err="1" smtClean="0"/>
              <a:t>Moyenne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43931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 de </a:t>
            </a:r>
            <a:r>
              <a:rPr lang="en-US" dirty="0" err="1" smtClean="0"/>
              <a:t>Kruskal</a:t>
            </a:r>
            <a:r>
              <a:rPr lang="en-US" dirty="0" smtClean="0"/>
              <a:t>-Wallis</a:t>
            </a:r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8219889"/>
              </p:ext>
            </p:extLst>
          </p:nvPr>
        </p:nvGraphicFramePr>
        <p:xfrm>
          <a:off x="1524000" y="1640840"/>
          <a:ext cx="6477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/>
                <a:gridCol w="1295400"/>
                <a:gridCol w="1295400"/>
                <a:gridCol w="1295400"/>
                <a:gridCol w="12954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Grp</a:t>
                      </a:r>
                      <a:r>
                        <a:rPr lang="en-US" dirty="0" smtClean="0"/>
                        <a:t> 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Grp</a:t>
                      </a:r>
                      <a:r>
                        <a:rPr lang="en-US" dirty="0" smtClean="0"/>
                        <a:t> 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Grp</a:t>
                      </a:r>
                      <a:r>
                        <a:rPr lang="en-US" dirty="0" smtClean="0"/>
                        <a:t> 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Ensemble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Somme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231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Moyenne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8.3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8313667"/>
              </p:ext>
            </p:extLst>
          </p:nvPr>
        </p:nvGraphicFramePr>
        <p:xfrm>
          <a:off x="2895600" y="3276600"/>
          <a:ext cx="4326193" cy="182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2" name="Equation" r:id="rId3" imgW="2794000" imgH="1181100" progId="Equation.DSMT4">
                  <p:embed/>
                </p:oleObj>
              </mc:Choice>
              <mc:Fallback>
                <p:oleObj name="Equation" r:id="rId3" imgW="2794000" imgH="11811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95600" y="3276600"/>
                        <a:ext cx="4326193" cy="1828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447800" y="5172670"/>
            <a:ext cx="388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 se </a:t>
            </a:r>
            <a:r>
              <a:rPr lang="en-US" dirty="0" err="1" smtClean="0"/>
              <a:t>distribue</a:t>
            </a:r>
            <a:r>
              <a:rPr lang="en-US" dirty="0" smtClean="0"/>
              <a:t> </a:t>
            </a:r>
            <a:r>
              <a:rPr lang="en-US" dirty="0" err="1" smtClean="0"/>
              <a:t>suivant</a:t>
            </a:r>
            <a:r>
              <a:rPr lang="en-US" dirty="0" smtClean="0"/>
              <a:t> le Chi-</a:t>
            </a:r>
            <a:r>
              <a:rPr lang="en-US" dirty="0" err="1" smtClean="0"/>
              <a:t>Carré</a:t>
            </a:r>
            <a:r>
              <a:rPr lang="en-US" dirty="0" smtClean="0"/>
              <a:t>, avec k-1 </a:t>
            </a:r>
            <a:r>
              <a:rPr lang="en-US" dirty="0" err="1" smtClean="0"/>
              <a:t>degrés</a:t>
            </a:r>
            <a:r>
              <a:rPr lang="en-US" dirty="0" smtClean="0"/>
              <a:t> de </a:t>
            </a:r>
            <a:r>
              <a:rPr lang="en-US" dirty="0" err="1" smtClean="0"/>
              <a:t>liberté</a:t>
            </a:r>
            <a:r>
              <a:rPr lang="en-US" dirty="0" smtClean="0"/>
              <a:t>…</a:t>
            </a:r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8096142"/>
              </p:ext>
            </p:extLst>
          </p:nvPr>
        </p:nvGraphicFramePr>
        <p:xfrm>
          <a:off x="5715000" y="5257800"/>
          <a:ext cx="214630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3" name="Equation" r:id="rId5" imgW="1320800" imgH="254000" progId="Equation.DSMT4">
                  <p:embed/>
                </p:oleObj>
              </mc:Choice>
              <mc:Fallback>
                <p:oleObj name="Equation" r:id="rId5" imgW="1320800" imgH="2540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715000" y="5257800"/>
                        <a:ext cx="2146300" cy="412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78484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 de </a:t>
            </a:r>
            <a:r>
              <a:rPr lang="en-US" dirty="0" err="1" smtClean="0"/>
              <a:t>Kruskal</a:t>
            </a:r>
            <a:r>
              <a:rPr lang="en-US" dirty="0" smtClean="0"/>
              <a:t>-Wallis</a:t>
            </a:r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2766991"/>
              </p:ext>
            </p:extLst>
          </p:nvPr>
        </p:nvGraphicFramePr>
        <p:xfrm>
          <a:off x="381000" y="1600200"/>
          <a:ext cx="3785419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311" name="Equation" r:id="rId3" imgW="2794000" imgH="1181100" progId="Equation.DSMT4">
                  <p:embed/>
                </p:oleObj>
              </mc:Choice>
              <mc:Fallback>
                <p:oleObj name="Equation" r:id="rId3" imgW="2794000" imgH="11811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81000" y="1600200"/>
                        <a:ext cx="3785419" cy="1600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419600" y="1752600"/>
            <a:ext cx="419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Il </a:t>
            </a:r>
            <a:r>
              <a:rPr lang="en-US" dirty="0" err="1" smtClean="0"/>
              <a:t>existe</a:t>
            </a:r>
            <a:r>
              <a:rPr lang="en-US" dirty="0" smtClean="0"/>
              <a:t> </a:t>
            </a:r>
            <a:r>
              <a:rPr lang="en-US" dirty="0" err="1" smtClean="0"/>
              <a:t>également</a:t>
            </a:r>
            <a:r>
              <a:rPr lang="en-US" dirty="0" smtClean="0"/>
              <a:t> des tableaux </a:t>
            </a:r>
            <a:r>
              <a:rPr lang="en-US" dirty="0" err="1" smtClean="0"/>
              <a:t>indiquant</a:t>
            </a:r>
            <a:r>
              <a:rPr lang="en-US" dirty="0" smtClean="0"/>
              <a:t> les </a:t>
            </a:r>
            <a:r>
              <a:rPr lang="en-US" dirty="0" err="1" smtClean="0"/>
              <a:t>valeurs</a:t>
            </a:r>
            <a:r>
              <a:rPr lang="en-US" dirty="0" smtClean="0"/>
              <a:t> critiques de H pour </a:t>
            </a:r>
            <a:r>
              <a:rPr lang="en-US" dirty="0" err="1" smtClean="0"/>
              <a:t>différentes</a:t>
            </a:r>
            <a:r>
              <a:rPr lang="en-US" dirty="0" smtClean="0"/>
              <a:t> </a:t>
            </a:r>
            <a:r>
              <a:rPr lang="en-US" dirty="0" err="1" smtClean="0"/>
              <a:t>tailles</a:t>
            </a:r>
            <a:r>
              <a:rPr lang="en-US" dirty="0" smtClean="0"/>
              <a:t> </a:t>
            </a:r>
            <a:r>
              <a:rPr lang="en-US" dirty="0" err="1" smtClean="0"/>
              <a:t>d’échantillons</a:t>
            </a:r>
            <a:r>
              <a:rPr lang="en-US" dirty="0" smtClean="0"/>
              <a:t>: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59300" y="2743200"/>
            <a:ext cx="4356100" cy="20008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4752555"/>
            <a:ext cx="4343400" cy="210544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auto">
          <a:xfrm>
            <a:off x="4800600" y="5562600"/>
            <a:ext cx="3886200" cy="152400"/>
          </a:xfrm>
          <a:prstGeom prst="rect">
            <a:avLst/>
          </a:prstGeom>
          <a:solidFill>
            <a:schemeClr val="accent1">
              <a:alpha val="24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4800" y="3420070"/>
            <a:ext cx="419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Ou</a:t>
            </a:r>
            <a:r>
              <a:rPr lang="en-US" dirty="0" smtClean="0"/>
              <a:t> on </a:t>
            </a:r>
            <a:r>
              <a:rPr lang="en-US" dirty="0" err="1" smtClean="0"/>
              <a:t>peut</a:t>
            </a:r>
            <a:r>
              <a:rPr lang="en-US" dirty="0" smtClean="0"/>
              <a:t> </a:t>
            </a:r>
            <a:r>
              <a:rPr lang="en-US" dirty="0" err="1" smtClean="0"/>
              <a:t>obtenir</a:t>
            </a:r>
            <a:r>
              <a:rPr lang="en-US" dirty="0" smtClean="0"/>
              <a:t> la </a:t>
            </a:r>
            <a:r>
              <a:rPr lang="en-US" dirty="0" err="1" smtClean="0"/>
              <a:t>probabilité</a:t>
            </a:r>
            <a:r>
              <a:rPr lang="en-US" dirty="0" smtClean="0"/>
              <a:t> </a:t>
            </a:r>
            <a:r>
              <a:rPr lang="en-US" dirty="0" err="1" smtClean="0"/>
              <a:t>exacte</a:t>
            </a:r>
            <a:r>
              <a:rPr lang="en-US" dirty="0" smtClean="0"/>
              <a:t> de H </a:t>
            </a:r>
            <a:r>
              <a:rPr lang="en-US" dirty="0" err="1" smtClean="0"/>
              <a:t>à</a:t>
            </a:r>
            <a:r>
              <a:rPr lang="en-US" dirty="0" smtClean="0"/>
              <a:t> </a:t>
            </a:r>
            <a:r>
              <a:rPr lang="en-US" dirty="0" err="1" smtClean="0"/>
              <a:t>l’aide</a:t>
            </a:r>
            <a:r>
              <a:rPr lang="en-US" dirty="0" smtClean="0"/>
              <a:t> de PQRS:</a:t>
            </a:r>
            <a:endParaRPr lang="en-US" dirty="0"/>
          </a:p>
        </p:txBody>
      </p:sp>
      <p:pic>
        <p:nvPicPr>
          <p:cNvPr id="97290" name="Picture 10" descr="C:\Users\Daniel\AppData\Local\Temp\SNAGHTMLa8b3b71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4114800"/>
            <a:ext cx="4733925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80424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7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Exercice</a:t>
            </a:r>
            <a:r>
              <a:rPr lang="en-US" dirty="0" smtClean="0"/>
              <a:t> 9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2057400"/>
          </a:xfrm>
        </p:spPr>
        <p:txBody>
          <a:bodyPr/>
          <a:lstStyle/>
          <a:p>
            <a:r>
              <a:rPr lang="en-US" sz="2000" dirty="0" err="1" smtClean="0"/>
              <a:t>Dans</a:t>
            </a:r>
            <a:r>
              <a:rPr lang="en-US" sz="2000" dirty="0" smtClean="0"/>
              <a:t> le but </a:t>
            </a:r>
            <a:r>
              <a:rPr lang="en-US" sz="2000" dirty="0" err="1" smtClean="0"/>
              <a:t>d’étudier</a:t>
            </a:r>
            <a:r>
              <a:rPr lang="en-US" sz="2000" dirty="0" smtClean="0"/>
              <a:t> </a:t>
            </a:r>
            <a:r>
              <a:rPr lang="en-US" sz="2000" dirty="0" err="1" smtClean="0"/>
              <a:t>l’effet</a:t>
            </a:r>
            <a:r>
              <a:rPr lang="en-US" sz="2000" dirty="0" smtClean="0"/>
              <a:t> du cannabis </a:t>
            </a:r>
            <a:r>
              <a:rPr lang="en-US" sz="2000" dirty="0" err="1" smtClean="0"/>
              <a:t>sur</a:t>
            </a:r>
            <a:r>
              <a:rPr lang="en-US" sz="2000" dirty="0" smtClean="0"/>
              <a:t> la </a:t>
            </a:r>
            <a:r>
              <a:rPr lang="en-US" sz="2000" dirty="0" err="1" smtClean="0"/>
              <a:t>réactivité</a:t>
            </a:r>
            <a:r>
              <a:rPr lang="en-US" sz="2000" dirty="0" smtClean="0"/>
              <a:t> </a:t>
            </a:r>
            <a:r>
              <a:rPr lang="en-US" sz="2000" dirty="0" err="1" smtClean="0"/>
              <a:t>émotionnelle</a:t>
            </a:r>
            <a:r>
              <a:rPr lang="en-US" sz="2000" dirty="0" smtClean="0"/>
              <a:t> du </a:t>
            </a:r>
            <a:r>
              <a:rPr lang="en-US" sz="2000" dirty="0" err="1" smtClean="0"/>
              <a:t>chien</a:t>
            </a:r>
            <a:r>
              <a:rPr lang="en-US" sz="2000" dirty="0" smtClean="0"/>
              <a:t>, on </a:t>
            </a:r>
            <a:r>
              <a:rPr lang="en-US" sz="2000" dirty="0" err="1" smtClean="0"/>
              <a:t>utilise</a:t>
            </a:r>
            <a:r>
              <a:rPr lang="en-US" sz="2000" dirty="0" smtClean="0"/>
              <a:t> 4 </a:t>
            </a:r>
            <a:r>
              <a:rPr lang="en-US" sz="2000" dirty="0" err="1" smtClean="0"/>
              <a:t>groupes</a:t>
            </a:r>
            <a:r>
              <a:rPr lang="en-US" sz="2000" dirty="0" smtClean="0"/>
              <a:t>. Le premier ne </a:t>
            </a:r>
            <a:r>
              <a:rPr lang="en-US" sz="2000" dirty="0" err="1" smtClean="0"/>
              <a:t>subit</a:t>
            </a:r>
            <a:r>
              <a:rPr lang="en-US" sz="2000" dirty="0" smtClean="0"/>
              <a:t> </a:t>
            </a:r>
            <a:r>
              <a:rPr lang="en-US" sz="2000" dirty="0" err="1" smtClean="0"/>
              <a:t>aucun</a:t>
            </a:r>
            <a:r>
              <a:rPr lang="en-US" sz="2000" dirty="0" smtClean="0"/>
              <a:t> </a:t>
            </a:r>
            <a:r>
              <a:rPr lang="en-US" sz="2000" dirty="0" err="1" smtClean="0"/>
              <a:t>traitement</a:t>
            </a:r>
            <a:r>
              <a:rPr lang="en-US" sz="2000" dirty="0" smtClean="0"/>
              <a:t>, et les </a:t>
            </a:r>
            <a:r>
              <a:rPr lang="en-US" sz="2000" dirty="0" err="1" smtClean="0"/>
              <a:t>trois</a:t>
            </a:r>
            <a:r>
              <a:rPr lang="en-US" sz="2000" dirty="0" smtClean="0"/>
              <a:t> </a:t>
            </a:r>
            <a:r>
              <a:rPr lang="en-US" sz="2000" dirty="0" err="1" smtClean="0"/>
              <a:t>autres</a:t>
            </a:r>
            <a:r>
              <a:rPr lang="en-US" sz="2000" dirty="0" smtClean="0"/>
              <a:t> </a:t>
            </a:r>
            <a:r>
              <a:rPr lang="en-US" sz="2000" dirty="0" err="1" smtClean="0"/>
              <a:t>recoivent</a:t>
            </a:r>
            <a:r>
              <a:rPr lang="en-US" sz="2000" dirty="0" smtClean="0"/>
              <a:t> </a:t>
            </a:r>
            <a:r>
              <a:rPr lang="en-US" sz="2000" dirty="0" err="1" smtClean="0"/>
              <a:t>une</a:t>
            </a:r>
            <a:r>
              <a:rPr lang="en-US" sz="2000" dirty="0" smtClean="0"/>
              <a:t> dose de 5 mg/kg, 10 mg/kg et 15 mg/kg de </a:t>
            </a:r>
            <a:r>
              <a:rPr lang="en-US" sz="2000" dirty="0" smtClean="0">
                <a:sym typeface="Symbol"/>
              </a:rPr>
              <a:t></a:t>
            </a:r>
            <a:r>
              <a:rPr lang="en-US" sz="2000" baseline="-25000" dirty="0" smtClean="0">
                <a:sym typeface="Symbol"/>
              </a:rPr>
              <a:t>9</a:t>
            </a:r>
            <a:r>
              <a:rPr lang="en-US" sz="2000" dirty="0" smtClean="0">
                <a:sym typeface="Symbol"/>
              </a:rPr>
              <a:t> THC, </a:t>
            </a:r>
            <a:r>
              <a:rPr lang="en-US" sz="2000" dirty="0" err="1" smtClean="0">
                <a:sym typeface="Symbol"/>
              </a:rPr>
              <a:t>respectivement</a:t>
            </a:r>
            <a:r>
              <a:rPr lang="en-US" sz="2000" dirty="0" smtClean="0">
                <a:sym typeface="Symbol"/>
              </a:rPr>
              <a:t>. On </a:t>
            </a:r>
            <a:r>
              <a:rPr lang="en-US" sz="2000" dirty="0" err="1" smtClean="0">
                <a:sym typeface="Symbol"/>
              </a:rPr>
              <a:t>mesure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ensuite</a:t>
            </a:r>
            <a:r>
              <a:rPr lang="en-US" sz="2000" dirty="0" smtClean="0">
                <a:sym typeface="Symbol"/>
              </a:rPr>
              <a:t> la </a:t>
            </a:r>
            <a:r>
              <a:rPr lang="en-US" sz="2000" dirty="0" err="1" smtClean="0">
                <a:sym typeface="Symbol"/>
              </a:rPr>
              <a:t>réactivité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émotionnelle</a:t>
            </a:r>
            <a:r>
              <a:rPr lang="en-US" sz="2000" dirty="0" smtClean="0">
                <a:sym typeface="Symbol"/>
              </a:rPr>
              <a:t> en </a:t>
            </a:r>
            <a:r>
              <a:rPr lang="en-US" sz="2000" dirty="0" err="1" smtClean="0">
                <a:sym typeface="Symbol"/>
              </a:rPr>
              <a:t>utilisant</a:t>
            </a:r>
            <a:r>
              <a:rPr lang="en-US" sz="2000" dirty="0" smtClean="0">
                <a:sym typeface="Symbol"/>
              </a:rPr>
              <a:t> un test standard. Les scores </a:t>
            </a:r>
            <a:r>
              <a:rPr lang="en-US" sz="2000" dirty="0" err="1" smtClean="0">
                <a:sym typeface="Symbol"/>
              </a:rPr>
              <a:t>observés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sont</a:t>
            </a:r>
            <a:r>
              <a:rPr lang="en-US" sz="2000" dirty="0" smtClean="0">
                <a:sym typeface="Symbol"/>
              </a:rPr>
              <a:t> les </a:t>
            </a:r>
            <a:r>
              <a:rPr lang="en-US" sz="2000" dirty="0" err="1" smtClean="0">
                <a:sym typeface="Symbol"/>
              </a:rPr>
              <a:t>suivants</a:t>
            </a:r>
            <a:r>
              <a:rPr lang="en-US" sz="2000" dirty="0" smtClean="0">
                <a:sym typeface="Symbol"/>
              </a:rPr>
              <a:t>:</a:t>
            </a:r>
          </a:p>
          <a:p>
            <a:endParaRPr lang="en-US" sz="20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313795"/>
              </p:ext>
            </p:extLst>
          </p:nvPr>
        </p:nvGraphicFramePr>
        <p:xfrm>
          <a:off x="5257800" y="3733800"/>
          <a:ext cx="35814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350"/>
                <a:gridCol w="895350"/>
                <a:gridCol w="895350"/>
                <a:gridCol w="89535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</a:t>
                      </a:r>
                      <a:r>
                        <a:rPr lang="en-US" baseline="-25000" dirty="0" smtClean="0"/>
                        <a:t>CONT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</a:t>
                      </a:r>
                      <a:r>
                        <a:rPr lang="en-US" baseline="-25000" dirty="0" smtClean="0"/>
                        <a:t>5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</a:t>
                      </a:r>
                      <a:r>
                        <a:rPr lang="en-US" baseline="-25000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</a:t>
                      </a:r>
                      <a:r>
                        <a:rPr lang="en-US" baseline="-25000" dirty="0" smtClean="0"/>
                        <a:t>15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2.3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3.9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1.8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3.8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1.9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3.6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4.3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4.2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457200" y="3886200"/>
            <a:ext cx="46482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r>
              <a:rPr lang="en-US" sz="2000" dirty="0" err="1" smtClean="0"/>
              <a:t>Malheureusement</a:t>
            </a:r>
            <a:r>
              <a:rPr lang="en-US" sz="2000" dirty="0" smtClean="0"/>
              <a:t>, des </a:t>
            </a:r>
            <a:r>
              <a:rPr lang="en-US" sz="2000" dirty="0" err="1" smtClean="0"/>
              <a:t>expériences</a:t>
            </a:r>
            <a:r>
              <a:rPr lang="en-US" sz="2000" dirty="0" smtClean="0"/>
              <a:t> </a:t>
            </a:r>
            <a:r>
              <a:rPr lang="en-US" sz="2000" dirty="0" err="1" smtClean="0"/>
              <a:t>antérieures</a:t>
            </a:r>
            <a:r>
              <a:rPr lang="en-US" sz="2000" dirty="0" smtClean="0"/>
              <a:t> </a:t>
            </a:r>
            <a:r>
              <a:rPr lang="en-US" sz="2000" dirty="0" err="1" smtClean="0"/>
              <a:t>indiquent</a:t>
            </a:r>
            <a:r>
              <a:rPr lang="en-US" sz="2000" dirty="0" smtClean="0"/>
              <a:t> </a:t>
            </a:r>
            <a:r>
              <a:rPr lang="en-US" sz="2000" dirty="0" err="1" smtClean="0"/>
              <a:t>que</a:t>
            </a:r>
            <a:r>
              <a:rPr lang="en-US" sz="2000" dirty="0" smtClean="0"/>
              <a:t> la population des scores </a:t>
            </a:r>
            <a:r>
              <a:rPr lang="en-US" sz="2000" dirty="0" err="1" smtClean="0"/>
              <a:t>n’est</a:t>
            </a:r>
            <a:r>
              <a:rPr lang="en-US" sz="2000" dirty="0" smtClean="0"/>
              <a:t> pas </a:t>
            </a:r>
            <a:r>
              <a:rPr lang="en-US" sz="2000" dirty="0" err="1" smtClean="0"/>
              <a:t>normalement</a:t>
            </a:r>
            <a:r>
              <a:rPr lang="en-US" sz="2000" dirty="0" smtClean="0"/>
              <a:t> </a:t>
            </a:r>
            <a:r>
              <a:rPr lang="en-US" sz="2000" dirty="0" err="1" smtClean="0"/>
              <a:t>distribuée</a:t>
            </a:r>
            <a:r>
              <a:rPr lang="en-US" sz="2000" dirty="0" smtClean="0"/>
              <a:t>.</a:t>
            </a:r>
          </a:p>
          <a:p>
            <a:r>
              <a:rPr lang="en-US" sz="2000" dirty="0" err="1" smtClean="0"/>
              <a:t>Effectuez</a:t>
            </a:r>
            <a:r>
              <a:rPr lang="en-US" sz="2000" dirty="0" smtClean="0"/>
              <a:t> un test de </a:t>
            </a:r>
            <a:r>
              <a:rPr lang="en-US" sz="2000" dirty="0" err="1" smtClean="0"/>
              <a:t>Kruskal</a:t>
            </a:r>
            <a:r>
              <a:rPr lang="en-US" sz="2000" dirty="0" smtClean="0"/>
              <a:t>-Wallis pour </a:t>
            </a:r>
            <a:r>
              <a:rPr lang="en-US" sz="2000" dirty="0" err="1" smtClean="0"/>
              <a:t>étudier</a:t>
            </a:r>
            <a:r>
              <a:rPr lang="en-US" sz="2000" dirty="0" smtClean="0"/>
              <a:t> les </a:t>
            </a:r>
            <a:r>
              <a:rPr lang="en-US" sz="2000" dirty="0" err="1" smtClean="0"/>
              <a:t>différences</a:t>
            </a:r>
            <a:r>
              <a:rPr lang="en-US" sz="2000" dirty="0" smtClean="0"/>
              <a:t> entre les </a:t>
            </a:r>
            <a:r>
              <a:rPr lang="en-US" sz="2000" dirty="0" err="1" smtClean="0"/>
              <a:t>groupes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3783725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Calcul</a:t>
            </a:r>
            <a:r>
              <a:rPr lang="en-US" dirty="0" smtClean="0"/>
              <a:t> de la puissance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2887603"/>
              </p:ext>
            </p:extLst>
          </p:nvPr>
        </p:nvGraphicFramePr>
        <p:xfrm>
          <a:off x="1524000" y="2936876"/>
          <a:ext cx="6096000" cy="14827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681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Source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SC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dl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CM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F</a:t>
                      </a:r>
                      <a:endParaRPr lang="en-US" sz="1800" dirty="0"/>
                    </a:p>
                  </a:txBody>
                  <a:tcPr marT="45700" marB="45700"/>
                </a:tc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Inter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12.2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4.07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3.84</a:t>
                      </a:r>
                      <a:endParaRPr lang="en-US" sz="1800" dirty="0"/>
                    </a:p>
                  </a:txBody>
                  <a:tcPr marT="45700" marB="45700"/>
                </a:tc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Intra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38.2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36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1.06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0" marB="45700"/>
                </a:tc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Total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50.4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39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0" marB="45700"/>
                </a:tc>
              </a:tr>
            </a:tbl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5966287"/>
              </p:ext>
            </p:extLst>
          </p:nvPr>
        </p:nvGraphicFramePr>
        <p:xfrm>
          <a:off x="609600" y="4603750"/>
          <a:ext cx="7620000" cy="958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66" name="Equation" r:id="rId3" imgW="3429000" imgH="431640" progId="Equation.DSMT4">
                  <p:embed/>
                </p:oleObj>
              </mc:Choice>
              <mc:Fallback>
                <p:oleObj name="Equation" r:id="rId3" imgW="3429000" imgH="431640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4603750"/>
                        <a:ext cx="7620000" cy="958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4066790"/>
              </p:ext>
            </p:extLst>
          </p:nvPr>
        </p:nvGraphicFramePr>
        <p:xfrm>
          <a:off x="2819400" y="1676400"/>
          <a:ext cx="3810000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2500"/>
                <a:gridCol w="952500"/>
                <a:gridCol w="952500"/>
                <a:gridCol w="952500"/>
              </a:tblGrid>
              <a:tr h="32824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G4</a:t>
                      </a:r>
                      <a:endParaRPr lang="en-US" dirty="0"/>
                    </a:p>
                  </a:txBody>
                  <a:tcPr/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28246">
                <a:tc>
                  <a:txBody>
                    <a:bodyPr/>
                    <a:lstStyle/>
                    <a:p>
                      <a:r>
                        <a:rPr lang="en-US" dirty="0" smtClean="0"/>
                        <a:t>1.4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2.4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2.5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2.9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53446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Calcul</a:t>
            </a:r>
            <a:r>
              <a:rPr lang="en-US" dirty="0" smtClean="0"/>
              <a:t> de la puissance: G*Power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9957365"/>
              </p:ext>
            </p:extLst>
          </p:nvPr>
        </p:nvGraphicFramePr>
        <p:xfrm>
          <a:off x="2667000" y="1489076"/>
          <a:ext cx="6096000" cy="14827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681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Source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SC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dl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CM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F</a:t>
                      </a:r>
                      <a:endParaRPr lang="en-US" sz="1800" dirty="0"/>
                    </a:p>
                  </a:txBody>
                  <a:tcPr marT="45700" marB="45700"/>
                </a:tc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Inter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12.2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4.07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3.84</a:t>
                      </a:r>
                      <a:endParaRPr lang="en-US" sz="1800" dirty="0"/>
                    </a:p>
                  </a:txBody>
                  <a:tcPr marT="45700" marB="45700"/>
                </a:tc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Intra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38.2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36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1.06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0" marB="45700"/>
                </a:tc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Total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50.4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39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0" marB="45700"/>
                </a:tc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3048000"/>
            <a:ext cx="3102893" cy="3657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3800" y="3073400"/>
            <a:ext cx="4572000" cy="3620968"/>
          </a:xfrm>
          <a:prstGeom prst="rect">
            <a:avLst/>
          </a:prstGeom>
        </p:spPr>
      </p:pic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8466546"/>
              </p:ext>
            </p:extLst>
          </p:nvPr>
        </p:nvGraphicFramePr>
        <p:xfrm>
          <a:off x="228600" y="1860550"/>
          <a:ext cx="2294890" cy="88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11" name="Equation" r:id="rId5" imgW="1320480" imgH="507960" progId="Equation.DSMT4">
                  <p:embed/>
                </p:oleObj>
              </mc:Choice>
              <mc:Fallback>
                <p:oleObj name="Equation" r:id="rId5" imgW="1320480" imgH="507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28600" y="1860550"/>
                        <a:ext cx="2294890" cy="882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" name="Straight Arrow Connector 5"/>
          <p:cNvCxnSpPr/>
          <p:nvPr/>
        </p:nvCxnSpPr>
        <p:spPr bwMode="auto">
          <a:xfrm>
            <a:off x="2209800" y="2743200"/>
            <a:ext cx="914400" cy="121920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  <p:sp>
        <p:nvSpPr>
          <p:cNvPr id="9" name="Oval 8"/>
          <p:cNvSpPr/>
          <p:nvPr/>
        </p:nvSpPr>
        <p:spPr bwMode="auto">
          <a:xfrm>
            <a:off x="7543800" y="6400800"/>
            <a:ext cx="762000" cy="304800"/>
          </a:xfrm>
          <a:prstGeom prst="ellipse">
            <a:avLst/>
          </a:prstGeom>
          <a:solidFill>
            <a:schemeClr val="accent1">
              <a:alpha val="26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63996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IMAGE00" val="C:\DOCUME~1\DANIEL~1\LOCALS~1\Temp\3DSSLIDE.JPG"/>
  <p:tag name="POWER3D TITLE" val="C:\Program Files\PowerPlugs\3D Titles\Volume I\\Loop.p3d"/>
  <p:tag name="POWER3D TITLE SOUND" val="C:\Program Files\PowerPlugs\3D Titles\Sounds\Synthesizers.wav"/>
  <p:tag name="POWER3D TITLE OPTIONS" val="6000 -1 162156 Reverse"/>
  <p:tag name="POWER3D TEXT0" val="Les postulats de base"/>
  <p:tag name="POWER3D FONT0" val="Arial"/>
  <p:tag name="POWER3D TITLE OPTIONS0" val="1 1 0 10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IMAGE" val="Yo!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TRANSITION" val="FallingWall.p3d 0"/>
  <p:tag name="POWER3D OPTIONS" val="Fast "/>
  <p:tag name="POWER3D SOUND" val="Falling Wall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TRANSITION" val="FallingWall.p3d 0"/>
  <p:tag name="POWER3D OPTIONS" val="Fast "/>
  <p:tag name="POWER3D SOUND" val="Falling Wall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TRANSITION" val="FallingWall.p3d 0"/>
  <p:tag name="POWER3D OPTIONS" val="Fast "/>
  <p:tag name="POWER3D SOUND" val="Falling Wall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TRANSITION" val="FallingWall.p3d 0"/>
  <p:tag name="POWER3D OPTIONS" val="Fast "/>
  <p:tag name="POWER3D SOUND" val="Falling Wall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TRANSITION" val="FallingWall.p3d 0"/>
  <p:tag name="POWER3D OPTIONS" val="Fast "/>
  <p:tag name="POWER3D SOUND" val="Falling Wall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TRANSITION" val="FallingWall.p3d 0"/>
  <p:tag name="POWER3D OPTIONS" val="Fast "/>
  <p:tag name="POWER3D SOUND" val="Falling Wall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TRANSITION" val="FallingWall.p3d 0"/>
  <p:tag name="POWER3D OPTIONS" val="Fast "/>
  <p:tag name="POWER3D SOUND" val="Falling Wall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TRANSITION" val="FallingWall.p3d 0"/>
  <p:tag name="POWER3D OPTIONS" val="Fast "/>
  <p:tag name="POWER3D SOUND" val="Falling Wall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TRANSITION" val="FallingWall.p3d 0"/>
  <p:tag name="POWER3D OPTIONS" val="Fast "/>
  <p:tag name="POWER3D SOUND" val="Falling Wall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TRANSITION" val="FallingWall.p3d 0"/>
  <p:tag name="POWER3D OPTIONS" val="Fast "/>
  <p:tag name="POWER3D SOUND" val="Falling Wall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TRANSITION" val="FallingWall.p3d 0"/>
  <p:tag name="POWER3D OPTIONS" val="Fast "/>
  <p:tag name="POWER3D SOUND" val="Falling Wall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TRANSITION" val="FallingWall.p3d 0"/>
  <p:tag name="POWER3D OPTIONS" val="Fast "/>
  <p:tag name="POWER3D SOUND" val="Falling Wall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TRANSITION" val="FallingWall.p3d 0"/>
  <p:tag name="POWER3D OPTIONS" val="Fast "/>
  <p:tag name="POWER3D SOUND" val="Falling Wall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TRANSITION" val="FallingWall.p3d 0"/>
  <p:tag name="POWER3D OPTIONS" val="Fast "/>
  <p:tag name="POWER3D SOUND" val="Falling Wall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TRANSITION" val="FallingWall.p3d 0"/>
  <p:tag name="POWER3D OPTIONS" val="Fast "/>
  <p:tag name="POWER3D SOUND" val="Falling Wall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TRANSITION" val="FallingWall.p3d 0"/>
  <p:tag name="POWER3D OPTIONS" val="Fast "/>
  <p:tag name="POWER3D SOUND" val="Falling Wall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TRANSITION" val="FallingWall.p3d 0"/>
  <p:tag name="POWER3D OPTIONS" val="Fast "/>
  <p:tag name="POWER3D SOUND" val="Falling Wall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TRANSITION" val="FallingWall.p3d 0"/>
  <p:tag name="POWER3D OPTIONS" val="Fast "/>
  <p:tag name="POWER3D SOUND" val="Falling Wall"/>
</p:tagLst>
</file>

<file path=ppt/theme/theme1.xml><?xml version="1.0" encoding="utf-8"?>
<a:theme xmlns:a="http://schemas.openxmlformats.org/drawingml/2006/main" name="Textured">
  <a:themeElements>
    <a:clrScheme name="Textured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Textured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Textured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ed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Textured</Template>
  <TotalTime>1875</TotalTime>
  <Pages>163</Pages>
  <Words>5529</Words>
  <Application>Microsoft Macintosh PowerPoint</Application>
  <PresentationFormat>On-screen Show (4:3)</PresentationFormat>
  <Paragraphs>1923</Paragraphs>
  <Slides>93</Slides>
  <Notes>55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93</vt:i4>
      </vt:variant>
    </vt:vector>
  </HeadingPairs>
  <TitlesOfParts>
    <vt:vector size="97" baseType="lpstr">
      <vt:lpstr>Textured</vt:lpstr>
      <vt:lpstr>Equation</vt:lpstr>
      <vt:lpstr>ClipArt</vt:lpstr>
      <vt:lpstr>Equation.3</vt:lpstr>
      <vt:lpstr>Analyse de la variance</vt:lpstr>
      <vt:lpstr>Un plan complètement aléatoire</vt:lpstr>
      <vt:lpstr>Un plan complètement aléatoire</vt:lpstr>
      <vt:lpstr>PowerPoint Presentation</vt:lpstr>
      <vt:lpstr>Génération de données</vt:lpstr>
      <vt:lpstr>Les hypothèses…</vt:lpstr>
      <vt:lpstr>Hypothèses statistiques</vt:lpstr>
      <vt:lpstr>L’hypothèse nulle est vraie…</vt:lpstr>
      <vt:lpstr>L’hypothèse nulle est fausse</vt:lpstr>
      <vt:lpstr>Graphiquement…</vt:lpstr>
      <vt:lpstr>Tests t Multiples</vt:lpstr>
      <vt:lpstr>Plans d’expérience</vt:lpstr>
      <vt:lpstr>Plan complètement aléatoire:  A,s(A)</vt:lpstr>
      <vt:lpstr>Exemple</vt:lpstr>
      <vt:lpstr>Terminologie: la variance</vt:lpstr>
      <vt:lpstr>Décomposition de la variation totale</vt:lpstr>
      <vt:lpstr>Variation totale</vt:lpstr>
      <vt:lpstr>Variation due aux traitements</vt:lpstr>
      <vt:lpstr>Variation aléatoire (Erreur)</vt:lpstr>
      <vt:lpstr>Idée de base</vt:lpstr>
      <vt:lpstr>ANOVA: Statistique de vérification</vt:lpstr>
      <vt:lpstr>Tableau de l’ANOVA</vt:lpstr>
      <vt:lpstr>Illustration</vt:lpstr>
      <vt:lpstr>Valeur critique de F</vt:lpstr>
      <vt:lpstr>ANOVA: Exemple</vt:lpstr>
      <vt:lpstr>ANOVA: Exemple</vt:lpstr>
      <vt:lpstr>ANOVA: Exemple  Méthode computationnelle</vt:lpstr>
      <vt:lpstr>ANOVA: Exemple  Méthode computationnelle</vt:lpstr>
      <vt:lpstr>Solution: Tableau de l’ANOVA</vt:lpstr>
      <vt:lpstr>Solution</vt:lpstr>
      <vt:lpstr>PowerPoint Presentation</vt:lpstr>
      <vt:lpstr>Exemple 2</vt:lpstr>
      <vt:lpstr>Calcul des sommes des carrés</vt:lpstr>
      <vt:lpstr>Calcul des sommes des carrés</vt:lpstr>
      <vt:lpstr>Calcul des sommes des carrés</vt:lpstr>
      <vt:lpstr>Résultats de l’analyse</vt:lpstr>
      <vt:lpstr>PowerPoint Presentation</vt:lpstr>
      <vt:lpstr>Effets du traitement sur Y</vt:lpstr>
      <vt:lpstr>Variance expliquée par la variable indépendante</vt:lpstr>
      <vt:lpstr>Exemple</vt:lpstr>
      <vt:lpstr>Analyse de la variance: SPSS</vt:lpstr>
      <vt:lpstr>Analyse de la variance: SPSS</vt:lpstr>
      <vt:lpstr>Analyse de la variance: SPSS</vt:lpstr>
      <vt:lpstr>Analyse de la variance: SPSS</vt:lpstr>
      <vt:lpstr>Analyse de la variance: SPSS</vt:lpstr>
      <vt:lpstr>Analyse de la variance: SPSS</vt:lpstr>
      <vt:lpstr>Analyse de la variance</vt:lpstr>
      <vt:lpstr>Données</vt:lpstr>
      <vt:lpstr>Calculs</vt:lpstr>
      <vt:lpstr>Calculs</vt:lpstr>
      <vt:lpstr>Calculs</vt:lpstr>
      <vt:lpstr>Tableau de l’ANOVA</vt:lpstr>
      <vt:lpstr>Exercice 1</vt:lpstr>
      <vt:lpstr>Exercice 2</vt:lpstr>
      <vt:lpstr>Exercice 3</vt:lpstr>
      <vt:lpstr>Exercice 4</vt:lpstr>
      <vt:lpstr>Exercice 5</vt:lpstr>
      <vt:lpstr>Exercice 6</vt:lpstr>
      <vt:lpstr>Exercice 7</vt:lpstr>
      <vt:lpstr>PowerPoint Presentation</vt:lpstr>
      <vt:lpstr>Postulats…</vt:lpstr>
      <vt:lpstr>Postulats…</vt:lpstr>
      <vt:lpstr>Détection du non respect des postulats</vt:lpstr>
      <vt:lpstr>Examen préliminaire des données</vt:lpstr>
      <vt:lpstr>Examen préliminaire des données: Distribution de fréquence</vt:lpstr>
      <vt:lpstr>Examen préliminaire des données: Statistiques descriptives</vt:lpstr>
      <vt:lpstr>Examen préliminaire des données: Distribution des valeurs résiduelles</vt:lpstr>
      <vt:lpstr>Examen préliminaire des données: Distribution des valeurs résiduelles standardisées</vt:lpstr>
      <vt:lpstr>Tests statistiques</vt:lpstr>
      <vt:lpstr>SPSS: Test de Kolmogorov-Smirnov</vt:lpstr>
      <vt:lpstr>Tests Statistiques</vt:lpstr>
      <vt:lpstr>Test Fmax de Hartley</vt:lpstr>
      <vt:lpstr>PowerPoint Presentation</vt:lpstr>
      <vt:lpstr>Test de Hartley -  Exemple</vt:lpstr>
      <vt:lpstr>Test de Levene</vt:lpstr>
      <vt:lpstr>Test de Levene: Exemple</vt:lpstr>
      <vt:lpstr>Test de Levene - exemple</vt:lpstr>
      <vt:lpstr>Test de Levene</vt:lpstr>
      <vt:lpstr>Que faire en cas de non respect des postulats?</vt:lpstr>
      <vt:lpstr>Transformation des données</vt:lpstr>
      <vt:lpstr>Asymétrie positive substantielle</vt:lpstr>
      <vt:lpstr>Qualité de l’ajustement</vt:lpstr>
      <vt:lpstr>Quelle transformation utiliser?</vt:lpstr>
      <vt:lpstr>Procédure de sélection</vt:lpstr>
      <vt:lpstr>Exercice 8</vt:lpstr>
      <vt:lpstr>Test de Kruskal-Wallis</vt:lpstr>
      <vt:lpstr>Test de Kruskal-Wallis</vt:lpstr>
      <vt:lpstr>Test de Kruskal-Wallis</vt:lpstr>
      <vt:lpstr>Test de Kruskal-Wallis</vt:lpstr>
      <vt:lpstr>Test de Kruskal-Wallis</vt:lpstr>
      <vt:lpstr>Exercice 9</vt:lpstr>
      <vt:lpstr>Calcul de la puissance</vt:lpstr>
      <vt:lpstr>Calcul de la puissance: G*Power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Chap. 15: Design of Experiments &amp; Analysis of Variance</dc:title>
  <dc:subject>Statistics for Business &amp; Economics, 7/e</dc:subject>
  <dc:creator>John J. McGill</dc:creator>
  <cp:keywords>chap. 15, ANOVA, analysis of variance, experiments, mcclave, benson, sincich</cp:keywords>
  <dc:description>Address questions &amp; comments to:_x000d_
John J. McGill, Ph.D._x000d_
42 Brandywyne Common_x000d_
Derry, NH 03038_x000d_
(603) 432-1985</dc:description>
  <cp:lastModifiedBy>Jessica Lachaine</cp:lastModifiedBy>
  <cp:revision>169</cp:revision>
  <cp:lastPrinted>1995-06-25T00:06:46Z</cp:lastPrinted>
  <dcterms:created xsi:type="dcterms:W3CDTF">1995-07-13T20:42:58Z</dcterms:created>
  <dcterms:modified xsi:type="dcterms:W3CDTF">2014-10-10T16:25:14Z</dcterms:modified>
</cp:coreProperties>
</file>