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71" r:id="rId9"/>
    <p:sldId id="272" r:id="rId10"/>
    <p:sldId id="273" r:id="rId11"/>
    <p:sldId id="266" r:id="rId12"/>
    <p:sldId id="268" r:id="rId13"/>
    <p:sldId id="270" r:id="rId14"/>
    <p:sldId id="269" r:id="rId15"/>
    <p:sldId id="261" r:id="rId16"/>
    <p:sldId id="262" r:id="rId17"/>
    <p:sldId id="278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49" d="100"/>
          <a:sy n="49" d="100"/>
        </p:scale>
        <p:origin x="-112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printerSettings" Target="printerSettings/printerSettings1.bin"/><Relationship Id="rId23" Type="http://schemas.openxmlformats.org/officeDocument/2006/relationships/presProps" Target="presProps.xml"/><Relationship Id="rId24" Type="http://schemas.openxmlformats.org/officeDocument/2006/relationships/viewProps" Target="viewProps.xml"/><Relationship Id="rId25" Type="http://schemas.openxmlformats.org/officeDocument/2006/relationships/theme" Target="theme/theme1.xml"/><Relationship Id="rId2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8389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607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7201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74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3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166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244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719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247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813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046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3B158-1B82-164B-90E0-9FA85342D063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B744F-6B8B-D646-B8F1-999E5C6BDD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94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/>
              <a:t>Language and the Brain 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Lin 1300 Study Notes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56185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Humans have the capacity for innate language</a:t>
            </a:r>
          </a:p>
          <a:p>
            <a:r>
              <a:rPr lang="en-US" dirty="0" smtClean="0"/>
              <a:t>We are not born knowing any specific language</a:t>
            </a:r>
          </a:p>
          <a:p>
            <a:r>
              <a:rPr lang="en-US" dirty="0" smtClean="0"/>
              <a:t>This is why languages evolve- if languages were innate, we would have to wait for genetic mutation to see any change in that language </a:t>
            </a:r>
          </a:p>
          <a:p>
            <a:r>
              <a:rPr lang="en-US" dirty="0" smtClean="0"/>
              <a:t>However, we are born with general language ability</a:t>
            </a:r>
          </a:p>
          <a:p>
            <a:r>
              <a:rPr lang="en-US" dirty="0" smtClean="0"/>
              <a:t>For 95% of people, brain lateralization for language function occurs in the left hemisphere</a:t>
            </a:r>
          </a:p>
          <a:p>
            <a:r>
              <a:rPr lang="en-US" dirty="0" smtClean="0"/>
              <a:t>To test psycholinguistic functions, people who are right handed are mainly used, people who are left handed have too much variation in brain lateralization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66052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Wada test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Used to determine brain lateralization </a:t>
            </a:r>
          </a:p>
          <a:p>
            <a:r>
              <a:rPr lang="en-US" dirty="0" smtClean="0"/>
              <a:t>Used before surgery of alleviation of people with epilepsy to determine lateralization</a:t>
            </a:r>
          </a:p>
          <a:p>
            <a:r>
              <a:rPr lang="en-US" dirty="0" smtClean="0"/>
              <a:t>An application of anesthetic is administered to the patient </a:t>
            </a:r>
          </a:p>
          <a:p>
            <a:r>
              <a:rPr lang="en-US" dirty="0" smtClean="0"/>
              <a:t>The testers can determine in the patient which hemisphere controls which hand that is being raised</a:t>
            </a:r>
          </a:p>
          <a:p>
            <a:r>
              <a:rPr lang="en-US" dirty="0" smtClean="0"/>
              <a:t>What side controls speech function is important to the surgery not interfering with speech functions or short term memory loss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847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Language in the brain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Left hemis</a:t>
            </a:r>
            <a:r>
              <a:rPr lang="en-US" dirty="0" smtClean="0"/>
              <a:t>phere: phonology, the lexicon, syntax</a:t>
            </a:r>
          </a:p>
          <a:p>
            <a:endParaRPr lang="en-US" dirty="0"/>
          </a:p>
          <a:p>
            <a:r>
              <a:rPr lang="en-US" dirty="0" smtClean="0"/>
              <a:t>Right hemisphere: </a:t>
            </a:r>
          </a:p>
          <a:p>
            <a:r>
              <a:rPr lang="en-US" dirty="0"/>
              <a:t>P</a:t>
            </a:r>
            <a:r>
              <a:rPr lang="en-US" dirty="0" smtClean="0"/>
              <a:t>ragmatics</a:t>
            </a:r>
          </a:p>
          <a:p>
            <a:r>
              <a:rPr lang="en-US" dirty="0" smtClean="0"/>
              <a:t>- Non literal meaning</a:t>
            </a:r>
          </a:p>
          <a:p>
            <a:r>
              <a:rPr lang="en-US" dirty="0" smtClean="0"/>
              <a:t>Idioms (people with injuries to the right hemisphere will have difficulty identifying idioms)</a:t>
            </a:r>
          </a:p>
          <a:p>
            <a:r>
              <a:rPr lang="en-US" dirty="0" smtClean="0"/>
              <a:t>Metaphors</a:t>
            </a:r>
          </a:p>
          <a:p>
            <a:r>
              <a:rPr lang="en-US" dirty="0" smtClean="0"/>
              <a:t>Emotional and tonal components- identifying someone’s tone or emotion conveyed through speech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2061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Lobes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Occipital </a:t>
            </a:r>
          </a:p>
          <a:p>
            <a:r>
              <a:rPr lang="en-US" dirty="0" smtClean="0"/>
              <a:t>Parietal</a:t>
            </a:r>
          </a:p>
          <a:p>
            <a:r>
              <a:rPr lang="en-US" dirty="0" smtClean="0"/>
              <a:t>Temporal</a:t>
            </a:r>
          </a:p>
          <a:p>
            <a:r>
              <a:rPr lang="en-US" dirty="0" smtClean="0"/>
              <a:t>Frontal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5843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Occipital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ym typeface="Wingdings"/>
              </a:rPr>
              <a:t> the decoding of visual information, such as shapes, colors, movements </a:t>
            </a:r>
          </a:p>
          <a:p>
            <a:pPr marL="0" indent="0">
              <a:buNone/>
            </a:pPr>
            <a:r>
              <a:rPr lang="en-US" dirty="0" smtClean="0">
                <a:sym typeface="Wingdings"/>
              </a:rPr>
              <a:t> The visual cortex resides here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76601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Parietal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charset="0"/>
              <a:buChar char="à"/>
            </a:pPr>
            <a:r>
              <a:rPr lang="en-US" dirty="0" smtClean="0">
                <a:sym typeface="Wingdings"/>
              </a:rPr>
              <a:t> Sensation area- taste, touch, temperature, pain, pressure etc. </a:t>
            </a:r>
          </a:p>
          <a:p>
            <a:pPr>
              <a:buFont typeface="Wingdings" charset="0"/>
              <a:buChar char="à"/>
            </a:pPr>
            <a:r>
              <a:rPr lang="en-US" dirty="0" smtClean="0">
                <a:sym typeface="Wingdings"/>
              </a:rPr>
              <a:t>Speaking an oral language is said to trigger functions of sense </a:t>
            </a:r>
          </a:p>
          <a:p>
            <a:pPr>
              <a:buFont typeface="Wingdings" charset="0"/>
              <a:buChar char="à"/>
            </a:pPr>
            <a:endParaRPr lang="en-US" dirty="0">
              <a:sym typeface="Wingdings"/>
            </a:endParaRPr>
          </a:p>
          <a:p>
            <a:pPr>
              <a:buFont typeface="Wingdings" charset="0"/>
              <a:buChar char="à"/>
            </a:pPr>
            <a:r>
              <a:rPr lang="en-US" dirty="0" smtClean="0">
                <a:sym typeface="Wingdings"/>
              </a:rPr>
              <a:t>Gyrus Angularis- the center for language</a:t>
            </a:r>
          </a:p>
          <a:p>
            <a:pPr>
              <a:buFontTx/>
              <a:buChar char="-"/>
            </a:pPr>
            <a:r>
              <a:rPr lang="en-US" dirty="0" smtClean="0">
                <a:sym typeface="Wingdings"/>
              </a:rPr>
              <a:t>Performs functions related to language processing</a:t>
            </a:r>
          </a:p>
          <a:p>
            <a:pPr>
              <a:buFontTx/>
              <a:buChar char="-"/>
            </a:pPr>
            <a:r>
              <a:rPr lang="en-US" dirty="0" smtClean="0">
                <a:sym typeface="Wingdings"/>
              </a:rPr>
              <a:t>Information from the occipital lobe is translated into information that can be used for language comprehension here</a:t>
            </a:r>
          </a:p>
        </p:txBody>
      </p:sp>
    </p:spTree>
    <p:extLst>
      <p:ext uri="{BB962C8B-B14F-4D97-AF65-F5344CB8AC3E}">
        <p14:creationId xmlns:p14="http://schemas.microsoft.com/office/powerpoint/2010/main" val="2225489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Temporal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 smtClean="0">
                <a:sym typeface="Wingdings"/>
              </a:rPr>
              <a:t> Language comprehension, perception of sounds</a:t>
            </a:r>
            <a:endParaRPr lang="en-US" dirty="0">
              <a:sym typeface="Wingdings"/>
            </a:endParaRPr>
          </a:p>
          <a:p>
            <a:pPr marL="0" indent="0">
              <a:buNone/>
            </a:pPr>
            <a:r>
              <a:rPr lang="en-US" dirty="0" smtClean="0">
                <a:sym typeface="Wingdings"/>
              </a:rPr>
              <a:t> The place of the auditory cortex </a:t>
            </a:r>
          </a:p>
          <a:p>
            <a:r>
              <a:rPr lang="en-US" dirty="0" smtClean="0">
                <a:sym typeface="Wingdings"/>
              </a:rPr>
              <a:t>The place where the sound is ‘heard”, the auditory nerve then relays information to the auditory cortex (the place of sound comprehension) </a:t>
            </a: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 Wernicke’s area (language comprehension)- communication between here and the auditory cortex occurs </a:t>
            </a:r>
          </a:p>
          <a:p>
            <a:r>
              <a:rPr lang="en-US" dirty="0" smtClean="0">
                <a:sym typeface="Wingdings"/>
              </a:rPr>
              <a:t>When we understand the meaning of words, it’s a connection between the meaning and the phonological sound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334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Frontal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charset="0"/>
              <a:buChar char="à"/>
            </a:pPr>
            <a:r>
              <a:rPr lang="en-US" dirty="0" smtClean="0"/>
              <a:t> Reasoning, decision making, emotions, personality, task and language planning </a:t>
            </a:r>
          </a:p>
          <a:p>
            <a:pPr>
              <a:buFont typeface="Wingdings" charset="0"/>
              <a:buChar char="à"/>
            </a:pPr>
            <a:r>
              <a:rPr lang="en-US" dirty="0" smtClean="0"/>
              <a:t>The motor cortex resides here </a:t>
            </a:r>
          </a:p>
          <a:p>
            <a:pPr marL="0" indent="0">
              <a:buNone/>
            </a:pPr>
            <a:r>
              <a:rPr lang="en-US" dirty="0" smtClean="0"/>
              <a:t>Areas can develop later in life, such as reasoning functions not developing fully until the late teens or adulthood 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Wingdings" charset="0"/>
              <a:buChar char="à"/>
            </a:pPr>
            <a:r>
              <a:rPr lang="en-US" dirty="0" smtClean="0"/>
              <a:t>Broca’s </a:t>
            </a:r>
            <a:r>
              <a:rPr lang="en-US" dirty="0"/>
              <a:t>area (language production)- language production is located close to the motor cortex and the area of production </a:t>
            </a:r>
            <a:endParaRPr lang="en-US" dirty="0" smtClean="0"/>
          </a:p>
          <a:p>
            <a:pPr>
              <a:buFont typeface="Wingdings" charset="0"/>
              <a:buChar char="à"/>
            </a:pPr>
            <a:r>
              <a:rPr lang="en-US" dirty="0" smtClean="0"/>
              <a:t>Helps us plan speech 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charset="0"/>
              <a:buChar char="à"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58466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Arcurate Fasciculus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ym typeface="Wingdings"/>
              </a:rPr>
              <a:t> Neural pathway that connects Broca’s and Wernicke’s area and relay information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7156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Cortices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Motor cortex</a:t>
            </a:r>
          </a:p>
          <a:p>
            <a:r>
              <a:rPr lang="en-US" dirty="0" smtClean="0"/>
              <a:t>Somatosensory cortex</a:t>
            </a:r>
          </a:p>
          <a:p>
            <a:r>
              <a:rPr lang="en-US" dirty="0" smtClean="0"/>
              <a:t>Visual cortex</a:t>
            </a:r>
          </a:p>
          <a:p>
            <a:r>
              <a:rPr lang="en-US" dirty="0" smtClean="0"/>
              <a:t>Auditory cortex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553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Motor Cortex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Motor cortex (all the functions that send information to the muscles of the face, tongue etc. to move)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3567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Somatosensory Cortex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Somatosensory cortex (area of sensation/ feeling)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1939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Visual Cortex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Visual cortex (visual processing)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08835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Auditory Cortex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Auditory cortex  (speech comprehension, processing speech sounds/ general sounds)</a:t>
            </a:r>
          </a:p>
          <a:p>
            <a:r>
              <a:rPr lang="en-US" dirty="0"/>
              <a:t>*Non linguistic sounds are processed in the right auditory cortex </a:t>
            </a:r>
          </a:p>
          <a:p>
            <a:r>
              <a:rPr lang="en-US" dirty="0"/>
              <a:t>*Linguistic sounds are processed in the left or in the middle of the right and left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561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Producing a word after hearing 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Left hemisphere occurrence </a:t>
            </a:r>
          </a:p>
          <a:p>
            <a:endParaRPr lang="en-US" dirty="0" smtClean="0"/>
          </a:p>
          <a:p>
            <a:r>
              <a:rPr lang="en-US" dirty="0" smtClean="0"/>
              <a:t>1. The word is heard (by the ears), then information is processed in the auditory cortex</a:t>
            </a:r>
          </a:p>
          <a:p>
            <a:pPr marL="0" indent="0">
              <a:buNone/>
            </a:pPr>
            <a:r>
              <a:rPr lang="en-US" dirty="0" smtClean="0"/>
              <a:t>In oral language: </a:t>
            </a:r>
          </a:p>
          <a:p>
            <a:r>
              <a:rPr lang="en-US" dirty="0" smtClean="0"/>
              <a:t>Auditory nerve </a:t>
            </a:r>
            <a:r>
              <a:rPr lang="en-US" dirty="0" smtClean="0">
                <a:sym typeface="Wingdings"/>
              </a:rPr>
              <a:t> auditory cortex  Wernicke's area for word/ meaning association (acoustic + phonological pattern of word is decoded here)</a:t>
            </a:r>
          </a:p>
          <a:p>
            <a:r>
              <a:rPr lang="en-US" dirty="0" smtClean="0"/>
              <a:t>2. A sequence of sounds are decoded in Wernicke’s area in the temporal lobe </a:t>
            </a:r>
          </a:p>
          <a:p>
            <a:r>
              <a:rPr lang="en-US" dirty="0" smtClean="0"/>
              <a:t>3. After processing and discovering the meaning of the word, information is transmitted to Broca’s area in the frontal lobe by means of the Arcurate fasciculus  </a:t>
            </a:r>
          </a:p>
          <a:p>
            <a:r>
              <a:rPr lang="en-US" dirty="0" smtClean="0"/>
              <a:t>4. Broca’s area- the articulation of the word is planned </a:t>
            </a:r>
          </a:p>
          <a:p>
            <a:r>
              <a:rPr lang="en-US" dirty="0" smtClean="0"/>
              <a:t>5. Information is transmitted to the motor cortex, where instructions on how to form the word using lips, tongue etc. </a:t>
            </a:r>
            <a:r>
              <a:rPr lang="en-US" dirty="0" smtClean="0"/>
              <a:t>are given 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23457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Graph- Producing a word after hearing 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Left hemisphere</a:t>
            </a:r>
          </a:p>
          <a:p>
            <a:endParaRPr lang="en-US" dirty="0"/>
          </a:p>
          <a:p>
            <a:r>
              <a:rPr lang="en-US" dirty="0" smtClean="0"/>
              <a:t>Ears </a:t>
            </a:r>
            <a:r>
              <a:rPr lang="en-US" dirty="0" smtClean="0">
                <a:sym typeface="Wingdings"/>
              </a:rPr>
              <a:t> Auditory nerve  Auditory cortex  Temporal lobe  Wernicke’s area  Arcurate fasciculus  Broca’s area  Motor cortex 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06447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Producing a word after reading 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dirty="0" smtClean="0"/>
              <a:t>1. The word is read (using the eyes) and processed in the visual cortex </a:t>
            </a:r>
          </a:p>
          <a:p>
            <a:r>
              <a:rPr lang="en-US" dirty="0" smtClean="0"/>
              <a:t>2. From the visual cortex, information is transmitted to the Gyrus Angularis</a:t>
            </a:r>
            <a:endParaRPr lang="en-US" dirty="0"/>
          </a:p>
          <a:p>
            <a:r>
              <a:rPr lang="en-US" dirty="0" smtClean="0"/>
              <a:t>3. The Gyrus Angularis makes sense of the letters; orthographic to phonological info of the word </a:t>
            </a:r>
          </a:p>
          <a:p>
            <a:r>
              <a:rPr lang="en-US" dirty="0"/>
              <a:t> Decoding of orthographic structure of the word, what does the word mean, sequences of letters associated with structures in the lexicon, happens in parietal lobe </a:t>
            </a:r>
          </a:p>
          <a:p>
            <a:r>
              <a:rPr lang="en-US" dirty="0"/>
              <a:t>Develop phonological form of the word even though it was read</a:t>
            </a:r>
          </a:p>
          <a:p>
            <a:r>
              <a:rPr lang="en-US" dirty="0"/>
              <a:t>When you read, you “hear” and say the word in your head</a:t>
            </a:r>
          </a:p>
          <a:p>
            <a:r>
              <a:rPr lang="en-US" dirty="0"/>
              <a:t>When we read a word we construct how it sounds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4. Information transmitted to Wernicke’s area for word/ meaning association </a:t>
            </a:r>
          </a:p>
          <a:p>
            <a:r>
              <a:rPr lang="en-US" dirty="0" smtClean="0"/>
              <a:t>5. Information transmitted to Broca’s area by means of the arcurate fasciculus </a:t>
            </a:r>
            <a:br>
              <a:rPr lang="en-US" dirty="0" smtClean="0"/>
            </a:br>
            <a:r>
              <a:rPr lang="en-US" dirty="0" smtClean="0"/>
              <a:t>6. Articulation is processed in Broca’s area</a:t>
            </a:r>
          </a:p>
          <a:p>
            <a:r>
              <a:rPr lang="en-US" dirty="0" smtClean="0"/>
              <a:t>7. Information on articulation is transmitted to motor cortex 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3588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Graph- Producing a word after reading 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Eyes </a:t>
            </a:r>
            <a:r>
              <a:rPr lang="en-US" dirty="0" smtClean="0">
                <a:sym typeface="Wingdings"/>
              </a:rPr>
              <a:t> Optical nerve  Visual cortex  Gyrus Angularis  Wernicke’s area  Arcurate fasciculus  Broca’s area  Motor cortex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20652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Exceptions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The brain is highly adaptable </a:t>
            </a:r>
          </a:p>
          <a:p>
            <a:r>
              <a:rPr lang="en-US" dirty="0"/>
              <a:t>There are strong premises supporting the facts of language being genetic </a:t>
            </a:r>
          </a:p>
          <a:p>
            <a:endParaRPr lang="en-US" dirty="0"/>
          </a:p>
          <a:p>
            <a:r>
              <a:rPr lang="en-US" dirty="0"/>
              <a:t>Deaf people- different ways of communication</a:t>
            </a:r>
          </a:p>
          <a:p>
            <a:r>
              <a:rPr lang="en-US" dirty="0"/>
              <a:t>We have observed the auditory cortex taking on a different role in these cases </a:t>
            </a:r>
          </a:p>
          <a:p>
            <a:r>
              <a:rPr lang="en-US" dirty="0"/>
              <a:t>They process visual information via the auditory cortex </a:t>
            </a:r>
          </a:p>
          <a:p>
            <a:endParaRPr lang="en-US" dirty="0"/>
          </a:p>
          <a:p>
            <a:r>
              <a:rPr lang="en-US" dirty="0"/>
              <a:t>Blind people- when they process Braille, it happens in the visual cortex</a:t>
            </a:r>
          </a:p>
          <a:p>
            <a:r>
              <a:rPr lang="en-US" dirty="0"/>
              <a:t>Therefore, it can be believed that the visual cortex plays a role in reading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33840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968</Words>
  <Application>Microsoft Macintosh PowerPoint</Application>
  <PresentationFormat>On-screen Show (4:3)</PresentationFormat>
  <Paragraphs>109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Language and the Brain </vt:lpstr>
      <vt:lpstr>Overview</vt:lpstr>
      <vt:lpstr>Wada test</vt:lpstr>
      <vt:lpstr>Language in the brain</vt:lpstr>
      <vt:lpstr>Lobes</vt:lpstr>
      <vt:lpstr>Occipital</vt:lpstr>
      <vt:lpstr>Parietal </vt:lpstr>
      <vt:lpstr>Temporal</vt:lpstr>
      <vt:lpstr>Frontal </vt:lpstr>
      <vt:lpstr>Arcurate Fasciculus </vt:lpstr>
      <vt:lpstr>Cortices</vt:lpstr>
      <vt:lpstr>Motor Cortex</vt:lpstr>
      <vt:lpstr>Somatosensory Cortex </vt:lpstr>
      <vt:lpstr>Visual Cortex </vt:lpstr>
      <vt:lpstr>Auditory Cortex </vt:lpstr>
      <vt:lpstr>Producing a word after hearing it</vt:lpstr>
      <vt:lpstr>Graph- Producing a word after hearing it</vt:lpstr>
      <vt:lpstr>Producing a word after reading it</vt:lpstr>
      <vt:lpstr>Graph- Producing a word after reading it</vt:lpstr>
      <vt:lpstr>Exceptions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Language and the Brain </dc:title>
  <dc:creator>Belinda Mae Garcia-Breadmore</dc:creator>
  <cp:lastModifiedBy>Belinda Mae Garcia-Breadmore</cp:lastModifiedBy>
  <cp:revision>31</cp:revision>
  <dcterms:created xsi:type="dcterms:W3CDTF">2012-11-19T01:42:10Z</dcterms:created>
  <dcterms:modified xsi:type="dcterms:W3CDTF">2012-11-19T04:00:12Z</dcterms:modified>
</cp:coreProperties>
</file>