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60" r:id="rId3"/>
    <p:sldId id="261" r:id="rId4"/>
    <p:sldId id="268" r:id="rId5"/>
    <p:sldId id="267" r:id="rId6"/>
    <p:sldId id="274" r:id="rId7"/>
    <p:sldId id="266" r:id="rId8"/>
    <p:sldId id="265" r:id="rId9"/>
    <p:sldId id="264" r:id="rId10"/>
    <p:sldId id="263" r:id="rId11"/>
    <p:sldId id="262" r:id="rId12"/>
    <p:sldId id="269" r:id="rId13"/>
    <p:sldId id="271" r:id="rId14"/>
    <p:sldId id="273" r:id="rId15"/>
    <p:sldId id="275" r:id="rId16"/>
    <p:sldId id="276" r:id="rId17"/>
    <p:sldId id="277" r:id="rId18"/>
    <p:sldId id="278" r:id="rId19"/>
    <p:sldId id="279" r:id="rId20"/>
    <p:sldId id="292" r:id="rId21"/>
    <p:sldId id="283" r:id="rId22"/>
    <p:sldId id="284" r:id="rId23"/>
    <p:sldId id="287" r:id="rId24"/>
    <p:sldId id="288" r:id="rId25"/>
    <p:sldId id="289" r:id="rId26"/>
    <p:sldId id="290" r:id="rId27"/>
    <p:sldId id="291" r:id="rId28"/>
  </p:sldIdLst>
  <p:sldSz cx="9144000" cy="6858000" type="screen4x3"/>
  <p:notesSz cx="6858000" cy="9144000"/>
  <p:custDataLst>
    <p:tags r:id="rId3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10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72114" autoAdjust="0"/>
  </p:normalViewPr>
  <p:slideViewPr>
    <p:cSldViewPr>
      <p:cViewPr>
        <p:scale>
          <a:sx n="100" d="100"/>
          <a:sy n="100" d="100"/>
        </p:scale>
        <p:origin x="-516" y="8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578D83-A93C-45DB-AC3E-6CF7A980BD2C}" type="datetimeFigureOut">
              <a:rPr lang="en-CA" smtClean="0"/>
              <a:t>18/11/2013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AE7FA-676A-4935-A310-2B3A8747B9FF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67908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71179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5595211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837710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spcAft>
                <a:spcPts val="0"/>
              </a:spcAft>
            </a:pPr>
            <a:r>
              <a:rPr lang="en-CA" sz="1200" dirty="0" smtClean="0">
                <a:effectLst/>
                <a:latin typeface="Arial"/>
                <a:ea typeface="Times New Roman"/>
                <a:cs typeface="Times New Roman"/>
              </a:rPr>
              <a:t> 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18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246071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19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166451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6449234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AE7FA-676A-4935-A310-2B3A8747B9FF}" type="slidenum">
              <a:rPr lang="en-CA" smtClean="0"/>
              <a:t>24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26322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7710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18B02721-F412-427E-B374-9D060C239A55}" type="datetimeFigureOut">
              <a:rPr lang="en-CA" smtClean="0"/>
              <a:pPr/>
              <a:t>18/11/2013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C37F0EC0-8E15-4193-B387-6EE52045529D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1026" name="Picture 2" descr="Telfer School of Management - Linked with Leadershi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0" y="-163"/>
            <a:ext cx="91440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6748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tx2"/>
              </a:buClr>
              <a:buFont typeface="Wingdings" pitchFamily="2" charset="2"/>
              <a:buChar char="Ø"/>
              <a:defRPr/>
            </a:lvl1pPr>
            <a:lvl2pPr marL="742950" indent="-285750">
              <a:buClr>
                <a:schemeClr val="tx2"/>
              </a:buClr>
              <a:buFont typeface="Wingdings" pitchFamily="2" charset="2"/>
              <a:buChar char="§"/>
              <a:defRPr/>
            </a:lvl2pPr>
            <a:lvl3pPr marL="1143000" indent="-228600">
              <a:buClr>
                <a:schemeClr val="tx2"/>
              </a:buClr>
              <a:buFont typeface="Wingdings" pitchFamily="2" charset="2"/>
              <a:buChar char="§"/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18/11/2013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01" y="750"/>
            <a:ext cx="914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0155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01" y="750"/>
            <a:ext cx="914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 marL="342900" indent="-342900">
              <a:buClr>
                <a:schemeClr val="tx2"/>
              </a:buClr>
              <a:buFont typeface="Wingdings" pitchFamily="2" charset="2"/>
              <a:buChar char="Ø"/>
              <a:defRPr sz="2800"/>
            </a:lvl1pPr>
            <a:lvl2pPr marL="742950" indent="-285750">
              <a:buClr>
                <a:schemeClr val="tx2"/>
              </a:buClr>
              <a:buFont typeface="Wingdings" pitchFamily="2" charset="2"/>
              <a:buChar char="§"/>
              <a:defRPr sz="2400"/>
            </a:lvl2pPr>
            <a:lvl3pPr marL="1143000" indent="-228600">
              <a:buClr>
                <a:schemeClr val="tx2"/>
              </a:buClr>
              <a:buFont typeface="Wingdings" pitchFamily="2" charset="2"/>
              <a:buChar char="§"/>
              <a:defRPr sz="2000"/>
            </a:lvl3pPr>
            <a:lvl4pPr>
              <a:buClr>
                <a:schemeClr val="tx2"/>
              </a:buClr>
              <a:defRPr sz="1800"/>
            </a:lvl4pPr>
            <a:lvl5pPr>
              <a:buClr>
                <a:schemeClr val="tx2"/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 marL="342900" indent="-342900">
              <a:buClr>
                <a:schemeClr val="tx2"/>
              </a:buClr>
              <a:buFont typeface="Wingdings" pitchFamily="2" charset="2"/>
              <a:buChar char="Ø"/>
              <a:defRPr sz="2800"/>
            </a:lvl1pPr>
            <a:lvl2pPr marL="742950" indent="-285750">
              <a:buClr>
                <a:schemeClr val="tx2"/>
              </a:buClr>
              <a:buFont typeface="Wingdings" pitchFamily="2" charset="2"/>
              <a:buChar char="§"/>
              <a:defRPr sz="2400"/>
            </a:lvl2pPr>
            <a:lvl3pPr marL="1143000" indent="-228600">
              <a:buClr>
                <a:schemeClr val="tx2"/>
              </a:buClr>
              <a:buFont typeface="Wingdings" pitchFamily="2" charset="2"/>
              <a:buChar char="§"/>
              <a:defRPr sz="2000"/>
            </a:lvl3pPr>
            <a:lvl4pPr>
              <a:buClr>
                <a:schemeClr val="tx2"/>
              </a:buClr>
              <a:defRPr sz="1800"/>
            </a:lvl4pPr>
            <a:lvl5pPr>
              <a:buClr>
                <a:schemeClr val="tx2"/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18/11/2013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C37F0EC0-8E15-4193-B387-6EE52045529D}" type="slidenum">
              <a:rPr lang="en-CA" smtClean="0"/>
              <a:pPr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50019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 marL="342900" indent="-342900">
              <a:buClr>
                <a:schemeClr val="tx2"/>
              </a:buClr>
              <a:buFont typeface="Wingdings" pitchFamily="2" charset="2"/>
              <a:buChar char="Ø"/>
              <a:defRPr sz="2400"/>
            </a:lvl1pPr>
            <a:lvl2pPr marL="742950" indent="-285750">
              <a:buClr>
                <a:schemeClr val="tx2"/>
              </a:buClr>
              <a:buFont typeface="Wingdings" pitchFamily="2" charset="2"/>
              <a:buChar char="§"/>
              <a:defRPr sz="2000"/>
            </a:lvl2pPr>
            <a:lvl3pPr marL="1143000" indent="-228600">
              <a:buClr>
                <a:schemeClr val="tx2"/>
              </a:buClr>
              <a:buFont typeface="Wingdings" pitchFamily="2" charset="2"/>
              <a:buChar char="§"/>
              <a:defRPr sz="1800"/>
            </a:lvl3pPr>
            <a:lvl4pPr>
              <a:buClr>
                <a:schemeClr val="tx2"/>
              </a:buClr>
              <a:defRPr sz="1600"/>
            </a:lvl4pPr>
            <a:lvl5pPr>
              <a:buClr>
                <a:schemeClr val="tx2"/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 marL="342900" indent="-342900">
              <a:buClr>
                <a:schemeClr val="tx2"/>
              </a:buClr>
              <a:buFont typeface="Wingdings" pitchFamily="2" charset="2"/>
              <a:buChar char="Ø"/>
              <a:defRPr sz="2400"/>
            </a:lvl1pPr>
            <a:lvl2pPr marL="742950" indent="-285750">
              <a:buClr>
                <a:schemeClr val="tx2"/>
              </a:buClr>
              <a:buFont typeface="Wingdings" pitchFamily="2" charset="2"/>
              <a:buChar char="§"/>
              <a:defRPr sz="2000"/>
            </a:lvl2pPr>
            <a:lvl3pPr marL="1143000" indent="-228600">
              <a:buClr>
                <a:schemeClr val="tx2"/>
              </a:buClr>
              <a:buFont typeface="Wingdings" pitchFamily="2" charset="2"/>
              <a:buChar char="§"/>
              <a:defRPr sz="1800"/>
            </a:lvl3pPr>
            <a:lvl4pPr marL="1600200" indent="-228600">
              <a:buClr>
                <a:schemeClr val="tx2"/>
              </a:buClr>
              <a:buFont typeface="Arial" pitchFamily="34" charset="0"/>
              <a:buChar char="–"/>
              <a:defRPr sz="1600"/>
            </a:lvl4pPr>
            <a:lvl5pPr>
              <a:buClr>
                <a:schemeClr val="tx2"/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18/11/2013</a:t>
            </a:fld>
            <a:endParaRPr lang="en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01" y="750"/>
            <a:ext cx="914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2519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18/11/2013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900"/>
            </a:lvl1pPr>
          </a:lstStyle>
          <a:p>
            <a:fld id="{C37F0EC0-8E15-4193-B387-6EE52045529D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01" y="750"/>
            <a:ext cx="914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6312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64703"/>
            <a:ext cx="5486400" cy="39628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18B02721-F412-427E-B374-9D060C239A55}" type="datetimeFigureOut">
              <a:rPr lang="en-CA" smtClean="0"/>
              <a:pPr/>
              <a:t>18/11/2013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01" y="750"/>
            <a:ext cx="914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1846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02721-F412-427E-B374-9D060C239A55}" type="datetimeFigureOut">
              <a:rPr lang="en-CA" smtClean="0"/>
              <a:t>18/11/2013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F0EC0-8E15-4193-B387-6EE52045529D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67272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5" r:id="rId5"/>
    <p:sldLayoutId id="2147483657" r:id="rId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46647"/>
          </a:xfrm>
        </p:spPr>
        <p:txBody>
          <a:bodyPr>
            <a:normAutofit fontScale="90000"/>
          </a:bodyPr>
          <a:lstStyle/>
          <a:p>
            <a:r>
              <a:rPr lang="en-CA" dirty="0" smtClean="0"/>
              <a:t/>
            </a:r>
            <a:br>
              <a:rPr lang="en-CA" dirty="0" smtClean="0"/>
            </a:br>
            <a:r>
              <a:rPr lang="en-CA" dirty="0" smtClean="0"/>
              <a:t>CHAPTER </a:t>
            </a:r>
            <a:r>
              <a:rPr lang="en-CA" dirty="0"/>
              <a:t>13</a:t>
            </a:r>
            <a:br>
              <a:rPr lang="en-CA" dirty="0"/>
            </a:br>
            <a:r>
              <a:rPr lang="en-CA" cap="all" dirty="0"/>
              <a:t>Statement of Cash Flows</a:t>
            </a:r>
            <a:br>
              <a:rPr lang="en-CA" cap="all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Professor Lamia </a:t>
            </a:r>
            <a:r>
              <a:rPr lang="en-US" dirty="0" err="1" smtClean="0"/>
              <a:t>Chourou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56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Purpose and Content of the Statement of Cash Flows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62900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CA" dirty="0"/>
              <a:t>N</a:t>
            </a:r>
            <a:r>
              <a:rPr lang="en-CA" dirty="0" smtClean="0"/>
              <a:t>oncash </a:t>
            </a:r>
            <a:r>
              <a:rPr lang="en-CA" dirty="0"/>
              <a:t>activities include:</a:t>
            </a:r>
          </a:p>
          <a:p>
            <a:pPr lvl="1"/>
            <a:r>
              <a:rPr lang="en-CA" dirty="0"/>
              <a:t>Issue of debt to purchase assets.</a:t>
            </a:r>
          </a:p>
          <a:p>
            <a:pPr lvl="1"/>
            <a:r>
              <a:rPr lang="en-CA" dirty="0"/>
              <a:t>Issue of shares to purchase assets.</a:t>
            </a:r>
          </a:p>
          <a:p>
            <a:pPr lvl="1"/>
            <a:r>
              <a:rPr lang="en-CA" dirty="0"/>
              <a:t>Conversions of debt into equity.</a:t>
            </a:r>
          </a:p>
          <a:p>
            <a:pPr lvl="1"/>
            <a:r>
              <a:rPr lang="en-CA" dirty="0"/>
              <a:t>Exchanges of property, plant, and equipment.</a:t>
            </a:r>
          </a:p>
          <a:p>
            <a:pPr marL="0" indent="0">
              <a:buNone/>
            </a:pPr>
            <a:endParaRPr lang="en-CA" dirty="0"/>
          </a:p>
          <a:p>
            <a:pPr lvl="0"/>
            <a:r>
              <a:rPr lang="en-CA" dirty="0"/>
              <a:t>Significant investing and financing activities that do not affect cash are not reported in the body of the statement of cash flows. However these activities are reported in a note to the financial statements. </a:t>
            </a:r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6898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T</a:t>
            </a:r>
            <a:r>
              <a:rPr lang="en-CA" dirty="0" smtClean="0"/>
              <a:t>he </a:t>
            </a:r>
            <a:r>
              <a:rPr lang="en-CA" dirty="0"/>
              <a:t>Operating Activities </a:t>
            </a:r>
            <a:r>
              <a:rPr lang="en-CA" dirty="0" smtClean="0"/>
              <a:t>Section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Autofit/>
          </a:bodyPr>
          <a:lstStyle/>
          <a:p>
            <a:pPr lvl="0"/>
            <a:r>
              <a:rPr lang="en-CA" sz="1600" dirty="0" smtClean="0"/>
              <a:t>profit </a:t>
            </a:r>
            <a:r>
              <a:rPr lang="en-CA" sz="1600" dirty="0"/>
              <a:t>must be converted from an accrual basis to a cash basis.</a:t>
            </a:r>
          </a:p>
          <a:p>
            <a:pPr lvl="1"/>
            <a:r>
              <a:rPr lang="en-CA" sz="1600" dirty="0" smtClean="0"/>
              <a:t>earned </a:t>
            </a:r>
            <a:r>
              <a:rPr lang="en-CA" sz="1600" dirty="0"/>
              <a:t>revenues may include credit sales that have not been collected in cash and expenses incurred </a:t>
            </a:r>
            <a:r>
              <a:rPr lang="en-CA" sz="1600" dirty="0" smtClean="0"/>
              <a:t>may </a:t>
            </a:r>
            <a:r>
              <a:rPr lang="en-CA" sz="1600" dirty="0"/>
              <a:t>not have been paid in cash</a:t>
            </a:r>
            <a:r>
              <a:rPr lang="en-CA" sz="1600" dirty="0" smtClean="0"/>
              <a:t>.</a:t>
            </a:r>
          </a:p>
          <a:p>
            <a:pPr marL="457200" lvl="1" indent="0">
              <a:buNone/>
            </a:pPr>
            <a:endParaRPr lang="en-CA" sz="1600" dirty="0"/>
          </a:p>
          <a:p>
            <a:pPr lvl="1"/>
            <a:r>
              <a:rPr lang="en-CA" sz="1600" dirty="0" smtClean="0"/>
              <a:t>conversion </a:t>
            </a:r>
            <a:r>
              <a:rPr lang="en-CA" sz="1600" dirty="0"/>
              <a:t>may be done by either of two </a:t>
            </a:r>
            <a:r>
              <a:rPr lang="en-CA" sz="1600" dirty="0" smtClean="0"/>
              <a:t>methods:</a:t>
            </a:r>
          </a:p>
          <a:p>
            <a:pPr lvl="2"/>
            <a:r>
              <a:rPr lang="en-CA" sz="1400" b="1" dirty="0" smtClean="0"/>
              <a:t>The</a:t>
            </a:r>
            <a:r>
              <a:rPr lang="en-CA" sz="1400" dirty="0" smtClean="0"/>
              <a:t> </a:t>
            </a:r>
            <a:r>
              <a:rPr lang="en-CA" sz="1400" b="1" dirty="0" smtClean="0"/>
              <a:t>indirect method</a:t>
            </a:r>
            <a:r>
              <a:rPr lang="en-CA" sz="1400" dirty="0" smtClean="0"/>
              <a:t> </a:t>
            </a:r>
          </a:p>
          <a:p>
            <a:pPr lvl="3"/>
            <a:r>
              <a:rPr lang="en-CA" sz="1400" dirty="0" smtClean="0"/>
              <a:t>converts </a:t>
            </a:r>
            <a:r>
              <a:rPr lang="en-CA" sz="1400" dirty="0"/>
              <a:t>total profit from an accrual basis to a cash basis</a:t>
            </a:r>
            <a:r>
              <a:rPr lang="en-CA" sz="1400" dirty="0" smtClean="0"/>
              <a:t>.</a:t>
            </a:r>
          </a:p>
          <a:p>
            <a:pPr marL="1371600" lvl="3" indent="0">
              <a:buNone/>
            </a:pPr>
            <a:endParaRPr lang="en-CA" sz="1400" dirty="0"/>
          </a:p>
          <a:p>
            <a:pPr lvl="2"/>
            <a:r>
              <a:rPr lang="en-CA" sz="1400" b="1" dirty="0"/>
              <a:t>The</a:t>
            </a:r>
            <a:r>
              <a:rPr lang="en-CA" sz="1400" dirty="0"/>
              <a:t> </a:t>
            </a:r>
            <a:r>
              <a:rPr lang="en-CA" sz="1400" b="1" dirty="0"/>
              <a:t>direct method</a:t>
            </a:r>
            <a:r>
              <a:rPr lang="en-CA" sz="1400" dirty="0"/>
              <a:t> </a:t>
            </a:r>
            <a:endParaRPr lang="en-CA" sz="1400" dirty="0" smtClean="0"/>
          </a:p>
          <a:p>
            <a:pPr lvl="3"/>
            <a:r>
              <a:rPr lang="en-CA" sz="1400" dirty="0" smtClean="0"/>
              <a:t>converts </a:t>
            </a:r>
            <a:r>
              <a:rPr lang="en-CA" sz="1400" dirty="0"/>
              <a:t>each individual revenue and expense account from an accrual basis to a cash basis, identifying specific cash receipts and </a:t>
            </a:r>
            <a:r>
              <a:rPr lang="en-CA" sz="1400" dirty="0" smtClean="0"/>
              <a:t>payments.</a:t>
            </a:r>
          </a:p>
          <a:p>
            <a:pPr marL="1371600" lvl="3" indent="0">
              <a:buNone/>
            </a:pPr>
            <a:endParaRPr lang="en-CA" sz="1400" dirty="0" smtClean="0"/>
          </a:p>
          <a:p>
            <a:pPr lvl="2"/>
            <a:r>
              <a:rPr lang="en-CA" sz="1600" dirty="0"/>
              <a:t>Both methods arrive at the same total amount for “Net cash provided (used) by operating activities</a:t>
            </a:r>
            <a:r>
              <a:rPr lang="en-CA" sz="1600" dirty="0"/>
              <a:t>.”</a:t>
            </a:r>
          </a:p>
          <a:p>
            <a:pPr marL="914400" lvl="2" indent="0">
              <a:buNone/>
            </a:pPr>
            <a:endParaRPr lang="en-CA" sz="1600" dirty="0" smtClean="0"/>
          </a:p>
          <a:p>
            <a:pPr lvl="2"/>
            <a:r>
              <a:rPr lang="en-CA" sz="1600" dirty="0" smtClean="0"/>
              <a:t>The </a:t>
            </a:r>
            <a:r>
              <a:rPr lang="en-CA" sz="1600" dirty="0"/>
              <a:t>two methods only produce differences in</a:t>
            </a:r>
            <a:r>
              <a:rPr lang="en-CA" sz="1600" b="1" dirty="0"/>
              <a:t> </a:t>
            </a:r>
            <a:r>
              <a:rPr lang="en-CA" sz="1600" dirty="0"/>
              <a:t>the operating activities section.</a:t>
            </a:r>
          </a:p>
          <a:p>
            <a:pPr marL="0" indent="0">
              <a:buNone/>
            </a:pPr>
            <a:endParaRPr lang="en-CA" sz="1600" dirty="0"/>
          </a:p>
        </p:txBody>
      </p:sp>
    </p:spTree>
    <p:extLst>
      <p:ext uri="{BB962C8B-B14F-4D97-AF65-F5344CB8AC3E}">
        <p14:creationId xmlns:p14="http://schemas.microsoft.com/office/powerpoint/2010/main" val="198209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The Operating Activities </a:t>
            </a:r>
            <a:r>
              <a:rPr lang="en-CA" dirty="0" smtClean="0"/>
              <a:t>Section Cont’d.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CA" b="1" dirty="0" smtClean="0"/>
              <a:t>1. Indirect </a:t>
            </a:r>
            <a:r>
              <a:rPr lang="en-CA" b="1" dirty="0"/>
              <a:t>Method </a:t>
            </a:r>
          </a:p>
          <a:p>
            <a:pPr lvl="0"/>
            <a:r>
              <a:rPr lang="en-CA" dirty="0" smtClean="0"/>
              <a:t>Most </a:t>
            </a:r>
            <a:r>
              <a:rPr lang="en-CA" dirty="0"/>
              <a:t>companies favour the indirect method for the following reasons:</a:t>
            </a:r>
          </a:p>
          <a:p>
            <a:pPr lvl="1"/>
            <a:r>
              <a:rPr lang="en-CA" dirty="0"/>
              <a:t>It is easier to prepare,</a:t>
            </a:r>
          </a:p>
          <a:p>
            <a:pPr lvl="1"/>
            <a:r>
              <a:rPr lang="en-CA" dirty="0"/>
              <a:t>It tends to reveal less company information to competitors.</a:t>
            </a:r>
          </a:p>
          <a:p>
            <a:pPr lvl="1"/>
            <a:endParaRPr lang="en-CA" dirty="0"/>
          </a:p>
          <a:p>
            <a:r>
              <a:rPr lang="en-GB" altLang="en-US" dirty="0"/>
              <a:t>Start with profit and add or deduct items not affecting cash to arrive at net cash provided (used) by operating activities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altLang="en-US" dirty="0"/>
              <a:t>+ Noncash expenses and/or – noncash revenues on the income statement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altLang="en-US" dirty="0"/>
              <a:t>+ Losses and/or – gains on the income statement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altLang="en-US" dirty="0"/>
              <a:t>+/- Changes in relevant noncash current assets and current liabilities on the statement of financial position</a:t>
            </a:r>
            <a:endParaRPr lang="en-CA" altLang="en-US" dirty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7438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The Operating Activities Section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CA" sz="3400" b="1" dirty="0"/>
              <a:t>Noncash </a:t>
            </a:r>
            <a:r>
              <a:rPr lang="en-CA" sz="3400" b="1" dirty="0"/>
              <a:t>Expenses and Revenues</a:t>
            </a:r>
          </a:p>
          <a:p>
            <a:r>
              <a:rPr lang="en-CA" sz="3400" dirty="0"/>
              <a:t>The income statement includes expenses that do not use </a:t>
            </a:r>
            <a:r>
              <a:rPr lang="en-CA" sz="3400" dirty="0"/>
              <a:t>cash:</a:t>
            </a:r>
          </a:p>
          <a:p>
            <a:pPr lvl="1"/>
            <a:r>
              <a:rPr lang="en-CA" sz="3400" dirty="0"/>
              <a:t>Example: Depreciation expense, Amortization expense.</a:t>
            </a:r>
          </a:p>
          <a:p>
            <a:pPr lvl="1"/>
            <a:r>
              <a:rPr lang="en-CA" sz="3400" dirty="0"/>
              <a:t>Noncash expenses reduce profits but does not reduce </a:t>
            </a:r>
            <a:r>
              <a:rPr lang="en-CA" sz="3400" dirty="0" smtClean="0"/>
              <a:t>cash, </a:t>
            </a:r>
            <a:r>
              <a:rPr lang="en-CA" sz="3400" dirty="0"/>
              <a:t>noncash expenses are added back to </a:t>
            </a:r>
            <a:r>
              <a:rPr lang="en-CA" sz="3400" dirty="0"/>
              <a:t>profit.</a:t>
            </a:r>
          </a:p>
          <a:p>
            <a:pPr marL="457200" indent="0">
              <a:buFont typeface="Wingdings" pitchFamily="2" charset="2"/>
              <a:buNone/>
            </a:pPr>
            <a:endParaRPr lang="en-CA" sz="3400" dirty="0"/>
          </a:p>
          <a:p>
            <a:r>
              <a:rPr lang="en-CA" sz="3400" dirty="0"/>
              <a:t>The income statement includes noncash </a:t>
            </a:r>
            <a:r>
              <a:rPr lang="en-CA" sz="3400" dirty="0"/>
              <a:t>revenues:</a:t>
            </a:r>
          </a:p>
          <a:p>
            <a:pPr lvl="1"/>
            <a:r>
              <a:rPr lang="en-CA" sz="3400" dirty="0"/>
              <a:t>Example: amortization </a:t>
            </a:r>
            <a:r>
              <a:rPr lang="en-CA" sz="3400" dirty="0"/>
              <a:t>of a bond </a:t>
            </a:r>
            <a:r>
              <a:rPr lang="en-CA" sz="3400" dirty="0"/>
              <a:t>discount. </a:t>
            </a:r>
            <a:endParaRPr lang="en-CA" sz="3400" dirty="0"/>
          </a:p>
          <a:p>
            <a:pPr lvl="1"/>
            <a:r>
              <a:rPr lang="en-CA" sz="3400" dirty="0"/>
              <a:t>Noncash revenues are deducted from profit</a:t>
            </a:r>
            <a:r>
              <a:rPr lang="en-CA" sz="3400" dirty="0"/>
              <a:t>.</a:t>
            </a:r>
          </a:p>
          <a:p>
            <a:pPr lvl="1"/>
            <a:endParaRPr lang="en-CA" sz="3400" dirty="0"/>
          </a:p>
          <a:p>
            <a:pPr marL="0" lvl="0" indent="0">
              <a:buNone/>
            </a:pPr>
            <a:r>
              <a:rPr lang="en-CA" sz="3400" b="1" dirty="0"/>
              <a:t>Losses and Gains</a:t>
            </a:r>
            <a:endParaRPr lang="en-CA" sz="3400" dirty="0"/>
          </a:p>
          <a:p>
            <a:pPr lvl="0"/>
            <a:r>
              <a:rPr lang="en-CA" sz="3400" dirty="0"/>
              <a:t>all gains and losses from investing activities and financing activities must be eliminated from profits to arrive at cash from operating activities.</a:t>
            </a:r>
          </a:p>
          <a:p>
            <a:pPr marL="0" lvl="0" indent="0">
              <a:buNone/>
            </a:pPr>
            <a:endParaRPr lang="en-CA" sz="3400" dirty="0"/>
          </a:p>
          <a:p>
            <a:pPr lvl="0"/>
            <a:r>
              <a:rPr lang="en-CA" sz="3400" dirty="0"/>
              <a:t>If we do not eliminate these gains and losses, they would be counted twice, once in profits and again in the investing or financing activities section.</a:t>
            </a:r>
          </a:p>
          <a:p>
            <a:pPr lvl="0"/>
            <a:endParaRPr lang="en-CA" sz="3400" dirty="0"/>
          </a:p>
          <a:p>
            <a:r>
              <a:rPr lang="en-GB" altLang="en-US" sz="3400" dirty="0"/>
              <a:t>+ Losses and/or – gains on the income statement</a:t>
            </a:r>
          </a:p>
          <a:p>
            <a:pPr marL="0" lvl="0" indent="0">
              <a:buNone/>
            </a:pPr>
            <a:r>
              <a:rPr lang="en-CA" dirty="0"/>
              <a:t> </a:t>
            </a:r>
          </a:p>
          <a:p>
            <a:pPr lvl="1"/>
            <a:endParaRPr lang="en-CA" sz="2000" dirty="0"/>
          </a:p>
          <a:p>
            <a:pPr marL="0" indent="0">
              <a:buNone/>
            </a:pP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156144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The Operating Activities Section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47500" lnSpcReduction="20000"/>
          </a:bodyPr>
          <a:lstStyle/>
          <a:p>
            <a:pPr marL="0" lvl="0" indent="0">
              <a:buNone/>
            </a:pPr>
            <a:r>
              <a:rPr lang="en-CA" b="1" dirty="0" smtClean="0"/>
              <a:t>Changes </a:t>
            </a:r>
            <a:r>
              <a:rPr lang="en-CA" b="1" dirty="0"/>
              <a:t>in Current Asset and Current Liability Accounts</a:t>
            </a:r>
            <a:r>
              <a:rPr lang="en-CA" dirty="0"/>
              <a:t> </a:t>
            </a:r>
            <a:endParaRPr lang="en-CA" dirty="0" smtClean="0"/>
          </a:p>
          <a:p>
            <a:pPr marL="0" lvl="0" indent="0">
              <a:buNone/>
            </a:pPr>
            <a:r>
              <a:rPr lang="en-CA" b="1" dirty="0" smtClean="0"/>
              <a:t>1. Accounts Receivable</a:t>
            </a:r>
            <a:endParaRPr lang="en-CA" dirty="0" smtClean="0"/>
          </a:p>
          <a:p>
            <a:pPr lvl="0"/>
            <a:r>
              <a:rPr lang="en-CA" dirty="0"/>
              <a:t>Decrease </a:t>
            </a:r>
            <a:r>
              <a:rPr lang="en-CA" dirty="0"/>
              <a:t>in </a:t>
            </a:r>
            <a:r>
              <a:rPr lang="en-CA" dirty="0"/>
              <a:t>AR: </a:t>
            </a:r>
            <a:endParaRPr lang="en-CA" dirty="0" smtClean="0"/>
          </a:p>
          <a:p>
            <a:pPr lvl="1"/>
            <a:r>
              <a:rPr lang="en-CA" sz="3200" dirty="0"/>
              <a:t>Revenues </a:t>
            </a:r>
            <a:r>
              <a:rPr lang="en-CA" sz="3200" dirty="0"/>
              <a:t>on an accrual basis would be lower than revenues on a cash basis</a:t>
            </a:r>
            <a:r>
              <a:rPr lang="en-CA" sz="3200" dirty="0" smtClean="0"/>
              <a:t>.</a:t>
            </a:r>
          </a:p>
          <a:p>
            <a:pPr lvl="1"/>
            <a:r>
              <a:rPr lang="en-CA" sz="3200" dirty="0"/>
              <a:t>The amount of the </a:t>
            </a:r>
            <a:r>
              <a:rPr lang="en-CA" sz="3200" dirty="0" smtClean="0"/>
              <a:t>decrease </a:t>
            </a:r>
            <a:r>
              <a:rPr lang="en-CA" sz="3200" dirty="0"/>
              <a:t>in accounts receivable is </a:t>
            </a:r>
            <a:r>
              <a:rPr lang="en-CA" sz="3200" dirty="0" smtClean="0"/>
              <a:t>added to profit</a:t>
            </a:r>
            <a:r>
              <a:rPr lang="en-CA" sz="3200" dirty="0"/>
              <a:t>.</a:t>
            </a:r>
          </a:p>
          <a:p>
            <a:pPr marL="457200" lvl="1" indent="0">
              <a:buNone/>
            </a:pPr>
            <a:endParaRPr lang="en-CA" sz="3200" dirty="0"/>
          </a:p>
          <a:p>
            <a:pPr lvl="0"/>
            <a:r>
              <a:rPr lang="en-CA" dirty="0" smtClean="0"/>
              <a:t>Increase in AR: </a:t>
            </a:r>
          </a:p>
          <a:p>
            <a:pPr lvl="1"/>
            <a:r>
              <a:rPr lang="en-CA" sz="3200" dirty="0"/>
              <a:t>Revenues on an accrual basis are higher than cash receipts. </a:t>
            </a:r>
          </a:p>
          <a:p>
            <a:pPr lvl="1"/>
            <a:r>
              <a:rPr lang="en-CA" sz="3200" dirty="0"/>
              <a:t>The amount of the increase in accounts receivable is deducted from </a:t>
            </a:r>
            <a:r>
              <a:rPr lang="en-CA" sz="3200" dirty="0" smtClean="0"/>
              <a:t>profit.</a:t>
            </a:r>
            <a:endParaRPr lang="en-CA" sz="3200" dirty="0"/>
          </a:p>
          <a:p>
            <a:pPr marL="457200" lvl="1" indent="0">
              <a:buNone/>
            </a:pPr>
            <a:endParaRPr lang="en-CA" dirty="0" smtClean="0"/>
          </a:p>
          <a:p>
            <a:pPr marL="0" lvl="0" indent="0">
              <a:buNone/>
            </a:pPr>
            <a:r>
              <a:rPr lang="en-CA" b="1" dirty="0" smtClean="0"/>
              <a:t>2. Merchandise Inventory</a:t>
            </a:r>
            <a:r>
              <a:rPr lang="en-CA" dirty="0" smtClean="0"/>
              <a:t> </a:t>
            </a:r>
          </a:p>
          <a:p>
            <a:pPr lvl="0"/>
            <a:r>
              <a:rPr lang="en-CA" dirty="0" smtClean="0"/>
              <a:t>When </a:t>
            </a:r>
            <a:r>
              <a:rPr lang="en-CA" dirty="0"/>
              <a:t>merchandise inventory increases during the year, the cost of goods purchased is greater than the cost of goods sold recorded in the income statement. </a:t>
            </a:r>
            <a:endParaRPr lang="en-CA" dirty="0" smtClean="0"/>
          </a:p>
          <a:p>
            <a:pPr marL="0" lvl="0" indent="0">
              <a:buNone/>
            </a:pPr>
            <a:endParaRPr lang="en-CA" sz="2800" dirty="0"/>
          </a:p>
          <a:p>
            <a:pPr lvl="0"/>
            <a:r>
              <a:rPr lang="en-CA" dirty="0" smtClean="0"/>
              <a:t>Any </a:t>
            </a:r>
            <a:r>
              <a:rPr lang="en-CA" dirty="0"/>
              <a:t>increase (decrease) in the merchandise inventory account must be deducted from (added to) profit to arrive at net cash provided (used) by operating activities</a:t>
            </a:r>
            <a:r>
              <a:rPr lang="en-CA" dirty="0" smtClean="0"/>
              <a:t>.</a:t>
            </a:r>
          </a:p>
          <a:p>
            <a:pPr lvl="0"/>
            <a:endParaRPr lang="en-CA" sz="2800" dirty="0"/>
          </a:p>
          <a:p>
            <a:r>
              <a:rPr lang="en-CA" dirty="0"/>
              <a:t>The analysis will be completed by converting the cost of goods purchased from an accrual basis to a cash basis (need to analysis accounts payable).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3034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The Operating Activities Section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en-CA" sz="1900" b="1" dirty="0" smtClean="0"/>
              <a:t>3. Prepaid Expenses</a:t>
            </a:r>
          </a:p>
          <a:p>
            <a:pPr lvl="0"/>
            <a:r>
              <a:rPr lang="en-CA" sz="1900" dirty="0" smtClean="0"/>
              <a:t>An increase in prepaid expenses means that Cash </a:t>
            </a:r>
            <a:r>
              <a:rPr lang="en-CA" sz="1900" dirty="0"/>
              <a:t>paid for expenses is higher than expenses reported on an accrual </a:t>
            </a:r>
            <a:r>
              <a:rPr lang="en-CA" sz="1900" dirty="0" smtClean="0"/>
              <a:t>basis. Cash </a:t>
            </a:r>
            <a:r>
              <a:rPr lang="en-CA" sz="1900" dirty="0"/>
              <a:t>payments were made in the current period, but expenses have been deferred to future periods</a:t>
            </a:r>
            <a:r>
              <a:rPr lang="en-CA" sz="1900" dirty="0" smtClean="0"/>
              <a:t>.</a:t>
            </a:r>
          </a:p>
          <a:p>
            <a:pPr marL="0" lvl="0" indent="0">
              <a:buNone/>
            </a:pPr>
            <a:endParaRPr lang="en-CA" sz="1900" dirty="0"/>
          </a:p>
          <a:p>
            <a:pPr lvl="0"/>
            <a:r>
              <a:rPr lang="en-CA" sz="1900" dirty="0"/>
              <a:t>The increase (decrease) in prepaid expenses is deducted from (added to) profit to arrive at net cash provided (used) by operating activities</a:t>
            </a:r>
            <a:r>
              <a:rPr lang="en-CA" sz="1900" dirty="0" smtClean="0"/>
              <a:t>.</a:t>
            </a:r>
          </a:p>
          <a:p>
            <a:pPr marL="0" lvl="0" indent="0">
              <a:buNone/>
            </a:pPr>
            <a:endParaRPr lang="en-CA" sz="1900" dirty="0" smtClean="0"/>
          </a:p>
          <a:p>
            <a:pPr marL="0" lvl="0" indent="0">
              <a:buNone/>
            </a:pPr>
            <a:r>
              <a:rPr lang="en-CA" sz="2000" b="1" dirty="0" smtClean="0"/>
              <a:t>4. Changes </a:t>
            </a:r>
            <a:r>
              <a:rPr lang="en-CA" sz="2000" b="1" dirty="0"/>
              <a:t>in Accounts Payable</a:t>
            </a:r>
          </a:p>
          <a:p>
            <a:pPr lvl="0"/>
            <a:r>
              <a:rPr lang="en-CA" sz="2000" dirty="0"/>
              <a:t>Accounts payable is increased by the purchase of merchandise and decreased by payments to suppliers.</a:t>
            </a:r>
          </a:p>
          <a:p>
            <a:pPr marL="0" lvl="0" indent="0">
              <a:buNone/>
            </a:pPr>
            <a:endParaRPr lang="en-CA" sz="2000" dirty="0"/>
          </a:p>
          <a:p>
            <a:pPr lvl="0"/>
            <a:r>
              <a:rPr lang="en-CA" sz="2000" dirty="0"/>
              <a:t>An increase (decrease) in accounts payable means that less (more) cash was paid for purchases than was deducted in the accrual-based expenses.</a:t>
            </a:r>
          </a:p>
          <a:p>
            <a:pPr lvl="0"/>
            <a:endParaRPr lang="en-CA" sz="2000" dirty="0"/>
          </a:p>
          <a:p>
            <a:pPr lvl="0"/>
            <a:r>
              <a:rPr lang="en-CA" sz="2000" dirty="0"/>
              <a:t>An increase in accounts payable must be added to profit.</a:t>
            </a:r>
          </a:p>
          <a:p>
            <a:pPr marL="0" lvl="0" indent="0">
              <a:buNone/>
            </a:pPr>
            <a:endParaRPr lang="en-CA" sz="1900" dirty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1101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The Operating Activities Section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340968"/>
          </a:xfrm>
        </p:spPr>
        <p:txBody>
          <a:bodyPr>
            <a:normAutofit fontScale="47500" lnSpcReduction="20000"/>
          </a:bodyPr>
          <a:lstStyle/>
          <a:p>
            <a:pPr marL="0" lvl="0" indent="0">
              <a:buNone/>
            </a:pPr>
            <a:r>
              <a:rPr lang="en-CA" sz="3400" b="1" dirty="0" smtClean="0"/>
              <a:t>5. Changes </a:t>
            </a:r>
            <a:r>
              <a:rPr lang="en-CA" sz="3400" b="1" dirty="0"/>
              <a:t>in Income Tax </a:t>
            </a:r>
            <a:r>
              <a:rPr lang="en-CA" sz="3400" b="1" dirty="0" smtClean="0"/>
              <a:t>Payable </a:t>
            </a:r>
          </a:p>
          <a:p>
            <a:r>
              <a:rPr lang="en-CA" sz="3400" dirty="0" smtClean="0"/>
              <a:t>The </a:t>
            </a:r>
            <a:r>
              <a:rPr lang="en-CA" sz="3400" dirty="0"/>
              <a:t>change in the Income tax payable account reflects the difference between income tax incurred and income tax actually </a:t>
            </a:r>
            <a:r>
              <a:rPr lang="en-CA" sz="3400" dirty="0" smtClean="0"/>
              <a:t>paid.</a:t>
            </a:r>
          </a:p>
          <a:p>
            <a:pPr marL="0" indent="0">
              <a:buNone/>
            </a:pPr>
            <a:endParaRPr lang="en-CA" sz="3400" dirty="0" smtClean="0"/>
          </a:p>
          <a:p>
            <a:r>
              <a:rPr lang="en-CA" sz="3400" dirty="0" smtClean="0"/>
              <a:t>A </a:t>
            </a:r>
            <a:r>
              <a:rPr lang="en-CA" sz="3400" dirty="0"/>
              <a:t>decrease (increase) in income tax payable would result in a decrease (increase) to cash provided (used) by operating activities since the amount paid was greater than (less than) the tax incurred.</a:t>
            </a:r>
          </a:p>
          <a:p>
            <a:endParaRPr lang="en-CA" sz="3400" dirty="0" smtClean="0"/>
          </a:p>
          <a:p>
            <a:pPr lvl="0"/>
            <a:r>
              <a:rPr lang="en-CA" sz="3400" dirty="0" smtClean="0"/>
              <a:t>A decrease to </a:t>
            </a:r>
            <a:r>
              <a:rPr lang="en-CA" sz="3400" dirty="0"/>
              <a:t>Income Tax Payable will result in the amount being deducted from profit</a:t>
            </a:r>
            <a:r>
              <a:rPr lang="en-CA" sz="3400" dirty="0" smtClean="0"/>
              <a:t>.</a:t>
            </a:r>
          </a:p>
          <a:p>
            <a:pPr lvl="0"/>
            <a:endParaRPr lang="en-CA" sz="3400" dirty="0" smtClean="0"/>
          </a:p>
          <a:p>
            <a:pPr marL="0" indent="0">
              <a:buNone/>
            </a:pPr>
            <a:endParaRPr lang="en-CA" sz="3400" dirty="0" smtClean="0"/>
          </a:p>
          <a:p>
            <a:pPr marL="0" indent="0">
              <a:buNone/>
            </a:pPr>
            <a:r>
              <a:rPr lang="en-CA" sz="3400" dirty="0" smtClean="0"/>
              <a:t>Example: </a:t>
            </a:r>
            <a:r>
              <a:rPr lang="en-CA" sz="3400" dirty="0"/>
              <a:t>Illustration 13-4 page 697</a:t>
            </a:r>
          </a:p>
          <a:p>
            <a:pPr lvl="0"/>
            <a:endParaRPr lang="en-CA" sz="3400" dirty="0" smtClean="0"/>
          </a:p>
          <a:p>
            <a:pPr lvl="0"/>
            <a:endParaRPr lang="en-CA" dirty="0"/>
          </a:p>
          <a:p>
            <a:pPr lvl="0"/>
            <a:endParaRPr lang="en-CA" dirty="0"/>
          </a:p>
          <a:p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391931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The Operating Activities Section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05293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CA" sz="2300" b="1" dirty="0" smtClean="0"/>
              <a:t>2. Direct method</a:t>
            </a:r>
          </a:p>
          <a:p>
            <a:pPr lvl="1"/>
            <a:r>
              <a:rPr lang="en-CA" sz="2300" dirty="0"/>
              <a:t>Under the direct method, net cash provided (or used) by operating activities is calculated by adjusting each item in the income statement from the accrual basis to the cash basis.</a:t>
            </a:r>
          </a:p>
          <a:p>
            <a:pPr marL="0" indent="0">
              <a:buNone/>
            </a:pPr>
            <a:r>
              <a:rPr lang="en-CA" sz="2300" dirty="0"/>
              <a:t> </a:t>
            </a:r>
          </a:p>
          <a:p>
            <a:pPr lvl="1"/>
            <a:r>
              <a:rPr lang="en-CA" sz="2300" dirty="0" smtClean="0"/>
              <a:t>analyze </a:t>
            </a:r>
            <a:r>
              <a:rPr lang="en-CA" sz="2300" dirty="0"/>
              <a:t>the items reported in the income statement in the order in which they are listed</a:t>
            </a:r>
            <a:r>
              <a:rPr lang="en-CA" sz="2300" dirty="0" smtClean="0"/>
              <a:t>.</a:t>
            </a:r>
          </a:p>
          <a:p>
            <a:pPr marL="457200" lvl="1" indent="0">
              <a:buNone/>
            </a:pPr>
            <a:endParaRPr lang="en-CA" sz="2300" dirty="0" smtClean="0"/>
          </a:p>
          <a:p>
            <a:pPr lvl="1"/>
            <a:r>
              <a:rPr lang="en-CA" sz="2300" dirty="0" smtClean="0"/>
              <a:t>The </a:t>
            </a:r>
            <a:r>
              <a:rPr lang="en-CA" sz="2300" dirty="0"/>
              <a:t>cash receipts and cash payments related to these revenues and expenses are determined by adjusting for changes (increases or decreases) in the related current asset and current liability accounts.</a:t>
            </a:r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188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The Operating Activities Section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buNone/>
            </a:pPr>
            <a:r>
              <a:rPr lang="en-CA" sz="1900" b="1" dirty="0" smtClean="0"/>
              <a:t>Cash </a:t>
            </a:r>
            <a:r>
              <a:rPr lang="en-CA" sz="1900" b="1" dirty="0"/>
              <a:t>Receipts</a:t>
            </a:r>
            <a:endParaRPr lang="en-CA" sz="1900" dirty="0"/>
          </a:p>
          <a:p>
            <a:pPr marL="342900" lvl="1" indent="-342900">
              <a:spcBef>
                <a:spcPts val="0"/>
              </a:spcBef>
            </a:pPr>
            <a:r>
              <a:rPr lang="en-CA" sz="1900" b="1" dirty="0" smtClean="0"/>
              <a:t>Cash </a:t>
            </a:r>
            <a:r>
              <a:rPr lang="en-CA" sz="1900" b="1" dirty="0"/>
              <a:t>receipts from </a:t>
            </a:r>
            <a:r>
              <a:rPr lang="en-CA" sz="1900" b="1" dirty="0" smtClean="0"/>
              <a:t>customers</a:t>
            </a:r>
          </a:p>
          <a:p>
            <a:pPr marL="0" lvl="1" indent="0">
              <a:spcBef>
                <a:spcPts val="0"/>
              </a:spcBef>
              <a:buNone/>
            </a:pPr>
            <a:endParaRPr lang="en-CA" sz="1900" b="1" dirty="0"/>
          </a:p>
          <a:p>
            <a:pPr marL="457200" lvl="1" indent="-457200">
              <a:spcBef>
                <a:spcPts val="0"/>
              </a:spcBef>
              <a:buAutoNum type="arabicPeriod"/>
            </a:pPr>
            <a:endParaRPr lang="en-CA" sz="1900" b="1" dirty="0" smtClean="0"/>
          </a:p>
          <a:p>
            <a:pPr marL="457200" lvl="1" indent="-457200">
              <a:spcBef>
                <a:spcPts val="0"/>
              </a:spcBef>
              <a:buAutoNum type="arabicPeriod"/>
            </a:pPr>
            <a:endParaRPr lang="en-CA" sz="1900" b="1" dirty="0"/>
          </a:p>
          <a:p>
            <a:pPr marL="457200" lvl="1" indent="-457200">
              <a:spcBef>
                <a:spcPts val="0"/>
              </a:spcBef>
              <a:buAutoNum type="arabicPeriod"/>
            </a:pPr>
            <a:endParaRPr lang="en-CA" sz="1900" b="1" dirty="0" smtClean="0"/>
          </a:p>
          <a:p>
            <a:pPr marL="457200" lvl="1" indent="-457200">
              <a:spcBef>
                <a:spcPts val="0"/>
              </a:spcBef>
              <a:buAutoNum type="arabicPeriod"/>
            </a:pPr>
            <a:endParaRPr lang="en-CA" sz="1900" b="1" dirty="0"/>
          </a:p>
          <a:p>
            <a:pPr marL="457200" lvl="1" indent="-457200">
              <a:spcBef>
                <a:spcPts val="0"/>
              </a:spcBef>
              <a:buAutoNum type="arabicPeriod"/>
            </a:pPr>
            <a:endParaRPr lang="en-CA" sz="1900" b="1" dirty="0" smtClean="0"/>
          </a:p>
          <a:p>
            <a:pPr marL="457200" lvl="1" indent="-457200">
              <a:spcBef>
                <a:spcPts val="0"/>
              </a:spcBef>
              <a:buAutoNum type="arabicPeriod"/>
            </a:pPr>
            <a:endParaRPr lang="en-CA" sz="1900" b="1" dirty="0"/>
          </a:p>
          <a:p>
            <a:pPr marL="457200" lvl="1" indent="-457200">
              <a:spcBef>
                <a:spcPts val="0"/>
              </a:spcBef>
              <a:buAutoNum type="arabicPeriod"/>
            </a:pPr>
            <a:endParaRPr lang="en-CA" sz="1900" b="1" dirty="0" smtClean="0"/>
          </a:p>
          <a:p>
            <a:pPr marL="0" lvl="1" indent="0">
              <a:spcBef>
                <a:spcPts val="0"/>
              </a:spcBef>
              <a:buNone/>
            </a:pPr>
            <a:endParaRPr lang="en-CA" sz="1900" b="1" dirty="0" smtClean="0"/>
          </a:p>
          <a:p>
            <a:pPr marL="0" lvl="1" indent="0">
              <a:spcBef>
                <a:spcPts val="0"/>
              </a:spcBef>
              <a:buNone/>
            </a:pPr>
            <a:endParaRPr lang="en-CA" sz="1900" b="1" dirty="0" smtClean="0"/>
          </a:p>
          <a:p>
            <a:pPr marL="342900" lvl="1" indent="-342900">
              <a:spcBef>
                <a:spcPts val="0"/>
              </a:spcBef>
            </a:pPr>
            <a:r>
              <a:rPr lang="en-CA" sz="1900" b="1" dirty="0" smtClean="0"/>
              <a:t>Other Cash </a:t>
            </a:r>
            <a:r>
              <a:rPr lang="en-CA" sz="1900" b="1" dirty="0"/>
              <a:t>Receipts </a:t>
            </a:r>
            <a:endParaRPr lang="en-CA" sz="1900" b="1" dirty="0" smtClean="0"/>
          </a:p>
          <a:p>
            <a:pPr marL="685800" lvl="2" indent="-285750">
              <a:spcBef>
                <a:spcPts val="0"/>
              </a:spcBef>
            </a:pPr>
            <a:r>
              <a:rPr lang="en-CA" sz="1500" dirty="0" smtClean="0"/>
              <a:t>For example </a:t>
            </a:r>
            <a:r>
              <a:rPr lang="en-CA" sz="1500" dirty="0"/>
              <a:t>Interest and </a:t>
            </a:r>
            <a:r>
              <a:rPr lang="en-CA" sz="1500" dirty="0" smtClean="0"/>
              <a:t>Dividends</a:t>
            </a:r>
          </a:p>
          <a:p>
            <a:pPr marL="685800" lvl="2" indent="-285750">
              <a:spcBef>
                <a:spcPts val="0"/>
              </a:spcBef>
            </a:pPr>
            <a:r>
              <a:rPr lang="en-US" altLang="en-US" sz="1500" dirty="0" smtClean="0"/>
              <a:t>must </a:t>
            </a:r>
            <a:r>
              <a:rPr lang="en-US" altLang="en-US" sz="1500" dirty="0"/>
              <a:t>be adjusted for any receivable amounts as was done above</a:t>
            </a:r>
          </a:p>
          <a:p>
            <a:pPr marL="0" lvl="2" indent="0">
              <a:spcBef>
                <a:spcPts val="0"/>
              </a:spcBef>
              <a:buNone/>
            </a:pPr>
            <a:endParaRPr lang="en-CA" sz="2000" dirty="0"/>
          </a:p>
          <a:p>
            <a:pPr marL="457200" lvl="1" indent="-457200">
              <a:spcBef>
                <a:spcPts val="0"/>
              </a:spcBef>
              <a:buAutoNum type="arabicPeriod"/>
            </a:pPr>
            <a:endParaRPr lang="en-CA" sz="2400" dirty="0"/>
          </a:p>
        </p:txBody>
      </p:sp>
      <p:pic>
        <p:nvPicPr>
          <p:cNvPr id="4" name="Picture 7" descr="Ch13_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16" y="3877890"/>
            <a:ext cx="8620125" cy="91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44960" y="2492896"/>
            <a:ext cx="7272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CA" u="sng" dirty="0" smtClean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                          Accounts </a:t>
            </a:r>
            <a:r>
              <a:rPr lang="en-CA" u="sng" dirty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Receivable               </a:t>
            </a:r>
            <a:r>
              <a:rPr lang="en-CA" u="sng" dirty="0" smtClean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                 </a:t>
            </a:r>
            <a:r>
              <a:rPr lang="en-CA" u="sng" dirty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           </a:t>
            </a:r>
            <a:endParaRPr lang="en-CA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>
              <a:tabLst>
                <a:tab pos="685800" algn="l"/>
                <a:tab pos="1200150" algn="l"/>
                <a:tab pos="3200400" algn="r"/>
                <a:tab pos="3314700" algn="l"/>
              </a:tabLst>
            </a:pPr>
            <a:r>
              <a:rPr lang="en-CA" dirty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	Jan </a:t>
            </a:r>
            <a:r>
              <a:rPr lang="en-CA" dirty="0" smtClean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1  Balance  </a:t>
            </a:r>
            <a:r>
              <a:rPr lang="en-CA" dirty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	</a:t>
            </a:r>
            <a:r>
              <a:rPr lang="en-CA" dirty="0" smtClean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| </a:t>
            </a:r>
            <a:endParaRPr lang="en-CA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>
              <a:tabLst>
                <a:tab pos="685800" algn="l"/>
                <a:tab pos="1200150" algn="l"/>
                <a:tab pos="3200400" algn="r"/>
                <a:tab pos="3314700" algn="l"/>
              </a:tabLst>
            </a:pPr>
            <a:r>
              <a:rPr lang="en-CA" dirty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	</a:t>
            </a:r>
            <a:r>
              <a:rPr lang="en-CA" u="sng" dirty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	</a:t>
            </a:r>
            <a:r>
              <a:rPr lang="en-CA" u="sng" dirty="0" smtClean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  Sales </a:t>
            </a:r>
            <a:r>
              <a:rPr lang="en-CA" u="sng" dirty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on account	</a:t>
            </a:r>
            <a:r>
              <a:rPr lang="en-CA" u="sng" dirty="0" smtClean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 </a:t>
            </a:r>
            <a:r>
              <a:rPr lang="en-CA" u="sng" dirty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|	</a:t>
            </a:r>
            <a:r>
              <a:rPr lang="en-CA" u="sng" dirty="0">
                <a:solidFill>
                  <a:srgbClr val="FF0000"/>
                </a:solidFill>
                <a:latin typeface="Arial"/>
                <a:ea typeface="Times New Roman"/>
                <a:cs typeface="Times New Roman"/>
              </a:rPr>
              <a:t>Receipts from </a:t>
            </a:r>
            <a:r>
              <a:rPr lang="en-CA" u="sng" dirty="0" smtClean="0">
                <a:solidFill>
                  <a:srgbClr val="FF0000"/>
                </a:solidFill>
                <a:latin typeface="Arial"/>
                <a:ea typeface="Times New Roman"/>
                <a:cs typeface="Times New Roman"/>
              </a:rPr>
              <a:t>customers    </a:t>
            </a:r>
          </a:p>
          <a:p>
            <a:pPr lvl="0">
              <a:tabLst>
                <a:tab pos="685800" algn="l"/>
                <a:tab pos="1200150" algn="l"/>
                <a:tab pos="3200400" algn="r"/>
                <a:tab pos="3314700" algn="l"/>
              </a:tabLst>
            </a:pPr>
            <a:r>
              <a:rPr lang="en-CA" dirty="0" smtClean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	Dec 31 Balance	|	</a:t>
            </a:r>
            <a:endParaRPr lang="en-CA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 algn="just"/>
            <a:r>
              <a:rPr lang="en-CA" sz="1200" dirty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 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1527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The Operating Activities Section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845024"/>
          </a:xfrm>
        </p:spPr>
        <p:txBody>
          <a:bodyPr>
            <a:normAutofit fontScale="92500" lnSpcReduction="10000"/>
          </a:bodyPr>
          <a:lstStyle/>
          <a:p>
            <a:pPr marL="0" lvl="1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CA" sz="1900" b="1" dirty="0" smtClean="0"/>
              <a:t>Cash </a:t>
            </a:r>
            <a:r>
              <a:rPr lang="en-CA" sz="1900" b="1" dirty="0"/>
              <a:t>Payments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CA" sz="1900" b="1" dirty="0" smtClean="0"/>
              <a:t>Cash </a:t>
            </a:r>
            <a:r>
              <a:rPr lang="en-CA" sz="1900" b="1" dirty="0"/>
              <a:t>Payments to Suppliers</a:t>
            </a:r>
            <a:endParaRPr lang="en-CA" sz="1900" dirty="0"/>
          </a:p>
          <a:p>
            <a:pPr marL="342900" lvl="1" indent="-342900">
              <a:buFont typeface="Wingdings" pitchFamily="2" charset="2"/>
              <a:buChar char="Ø"/>
            </a:pPr>
            <a:r>
              <a:rPr lang="en-CA" sz="1900" dirty="0"/>
              <a:t>F</a:t>
            </a:r>
            <a:r>
              <a:rPr lang="en-CA" sz="1900" dirty="0"/>
              <a:t>ind </a:t>
            </a:r>
            <a:r>
              <a:rPr lang="en-CA" sz="1900" dirty="0"/>
              <a:t>purchases during the year. </a:t>
            </a:r>
            <a:endParaRPr lang="en-CA" sz="1900" dirty="0"/>
          </a:p>
          <a:p>
            <a:pPr lvl="1"/>
            <a:r>
              <a:rPr lang="en-CA" sz="1900" dirty="0" smtClean="0"/>
              <a:t>Adjust cost </a:t>
            </a:r>
            <a:r>
              <a:rPr lang="en-CA" sz="1900" dirty="0"/>
              <a:t>of goods sold </a:t>
            </a:r>
            <a:r>
              <a:rPr lang="en-CA" sz="1900" dirty="0" smtClean="0"/>
              <a:t>for </a:t>
            </a:r>
            <a:r>
              <a:rPr lang="en-CA" sz="1900" dirty="0"/>
              <a:t>the change in </a:t>
            </a:r>
            <a:r>
              <a:rPr lang="en-CA" sz="1900" dirty="0"/>
              <a:t>inventory.</a:t>
            </a:r>
          </a:p>
          <a:p>
            <a:pPr lvl="1"/>
            <a:r>
              <a:rPr lang="en-CA" sz="1900" dirty="0" smtClean="0"/>
              <a:t>The </a:t>
            </a:r>
            <a:r>
              <a:rPr lang="en-CA" sz="1900" dirty="0"/>
              <a:t>increase in inventory is added to the cost of goods </a:t>
            </a:r>
            <a:r>
              <a:rPr lang="en-CA" sz="1900" dirty="0"/>
              <a:t>sold.</a:t>
            </a:r>
          </a:p>
          <a:p>
            <a:pPr lvl="1"/>
            <a:r>
              <a:rPr lang="en-CA" sz="1900" dirty="0"/>
              <a:t>T</a:t>
            </a:r>
            <a:r>
              <a:rPr lang="en-CA" sz="1900" dirty="0" smtClean="0"/>
              <a:t>he </a:t>
            </a:r>
            <a:r>
              <a:rPr lang="en-CA" sz="1900" dirty="0"/>
              <a:t>decrease would be deducted from the cost of goods sold</a:t>
            </a:r>
            <a:r>
              <a:rPr lang="en-CA" sz="1900" dirty="0"/>
              <a:t>.</a:t>
            </a:r>
          </a:p>
          <a:p>
            <a:pPr marL="400050" lvl="2" indent="0">
              <a:spcBef>
                <a:spcPts val="0"/>
              </a:spcBef>
              <a:buNone/>
            </a:pPr>
            <a:endParaRPr lang="en-CA" sz="1900" dirty="0" smtClean="0"/>
          </a:p>
          <a:p>
            <a:r>
              <a:rPr lang="en-CA" sz="1900" dirty="0" smtClean="0"/>
              <a:t>Determine cash payments to suppliers</a:t>
            </a:r>
          </a:p>
          <a:p>
            <a:pPr lvl="1"/>
            <a:r>
              <a:rPr lang="en-CA" sz="1900" dirty="0" smtClean="0"/>
              <a:t>Adjust </a:t>
            </a:r>
            <a:r>
              <a:rPr lang="en-CA" sz="1900" dirty="0"/>
              <a:t>purchases for the change in accounts payable.</a:t>
            </a:r>
          </a:p>
          <a:p>
            <a:pPr lvl="1"/>
            <a:r>
              <a:rPr lang="en-CA" sz="1900" dirty="0"/>
              <a:t>A</a:t>
            </a:r>
            <a:r>
              <a:rPr lang="en-CA" sz="1900" dirty="0" smtClean="0"/>
              <a:t>n </a:t>
            </a:r>
            <a:r>
              <a:rPr lang="en-CA" sz="1900" dirty="0"/>
              <a:t>increase in accounts payable is deducted from the cost of goods purchased to arrive at cash payments to suppliers.</a:t>
            </a:r>
          </a:p>
          <a:p>
            <a:pPr lvl="1"/>
            <a:r>
              <a:rPr lang="en-CA" sz="1900" dirty="0"/>
              <a:t>A decrease in accounts payable is added to the cost of goods purchased. </a:t>
            </a:r>
            <a:endParaRPr lang="en-CA" sz="1900" dirty="0"/>
          </a:p>
          <a:p>
            <a:pPr lvl="1"/>
            <a:endParaRPr lang="en-CA" sz="2300" dirty="0"/>
          </a:p>
          <a:p>
            <a:pPr lvl="1"/>
            <a:endParaRPr lang="en-CA" sz="2300" dirty="0"/>
          </a:p>
          <a:p>
            <a:pPr lvl="1"/>
            <a:endParaRPr lang="en-CA" sz="2900" dirty="0"/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4" name="Picture 7" descr="Ch13_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373216"/>
            <a:ext cx="8229600" cy="1296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171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dirty="0" smtClean="0"/>
              <a:t>Learning Objectives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1297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CA" sz="2600" b="1" cap="all" dirty="0"/>
              <a:t>	</a:t>
            </a:r>
          </a:p>
          <a:p>
            <a:pPr marL="0" lvl="0" indent="0">
              <a:buNone/>
            </a:pPr>
            <a:r>
              <a:rPr lang="en-CA" sz="2400" dirty="0" smtClean="0"/>
              <a:t>1. Describe </a:t>
            </a:r>
            <a:r>
              <a:rPr lang="en-CA" sz="2400" dirty="0"/>
              <a:t>the purpose and content of the statement of cash flows.</a:t>
            </a:r>
          </a:p>
          <a:p>
            <a:pPr marL="0" indent="0">
              <a:buNone/>
            </a:pPr>
            <a:r>
              <a:rPr lang="en-CA" sz="2400" dirty="0"/>
              <a:t> </a:t>
            </a:r>
          </a:p>
          <a:p>
            <a:pPr marL="0" lvl="0" indent="0">
              <a:buNone/>
            </a:pPr>
            <a:r>
              <a:rPr lang="en-CA" sz="2400" dirty="0" smtClean="0"/>
              <a:t>2. Prepare </a:t>
            </a:r>
            <a:r>
              <a:rPr lang="en-CA" sz="2400" dirty="0"/>
              <a:t>the statement of cash flows.</a:t>
            </a:r>
          </a:p>
          <a:p>
            <a:pPr marL="0" indent="0">
              <a:buNone/>
            </a:pPr>
            <a:r>
              <a:rPr lang="en-CA" sz="2400" dirty="0"/>
              <a:t> </a:t>
            </a:r>
          </a:p>
          <a:p>
            <a:pPr marL="0" lvl="0" indent="0">
              <a:buNone/>
            </a:pPr>
            <a:r>
              <a:rPr lang="en-CA" sz="2400" dirty="0" smtClean="0"/>
              <a:t>3. Use </a:t>
            </a:r>
            <a:r>
              <a:rPr lang="en-CA" sz="2400" dirty="0"/>
              <a:t>the statement of cash flows to evaluate a company’s liquidity and solvency.</a:t>
            </a:r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4404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The Operating Activities Section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CA" sz="2000" b="1" dirty="0"/>
              <a:t>Operating expenses</a:t>
            </a:r>
          </a:p>
          <a:p>
            <a:pPr marL="0" indent="0">
              <a:buNone/>
            </a:pPr>
            <a:r>
              <a:rPr lang="en-CA" sz="1600" dirty="0"/>
              <a:t>m</a:t>
            </a:r>
            <a:r>
              <a:rPr lang="en-CA" sz="1600" dirty="0" smtClean="0"/>
              <a:t>ust be adjusted for:</a:t>
            </a:r>
          </a:p>
          <a:p>
            <a:pPr marL="685800" lvl="1"/>
            <a:r>
              <a:rPr lang="en-CA" sz="1600" dirty="0" smtClean="0"/>
              <a:t>Prepaid expenses</a:t>
            </a:r>
          </a:p>
          <a:p>
            <a:pPr marL="1085850" lvl="2"/>
            <a:r>
              <a:rPr lang="en-CA" sz="1600" dirty="0" smtClean="0"/>
              <a:t>Any increase must be added to operating expenses</a:t>
            </a:r>
          </a:p>
          <a:p>
            <a:pPr marL="1085850" lvl="2"/>
            <a:r>
              <a:rPr lang="en-CA" sz="1600" dirty="0" smtClean="0"/>
              <a:t>Any decrease must be deducted from operating expenses</a:t>
            </a:r>
          </a:p>
          <a:p>
            <a:pPr marL="857250" lvl="2" indent="0">
              <a:buNone/>
            </a:pPr>
            <a:endParaRPr lang="en-CA" sz="1600" dirty="0" smtClean="0"/>
          </a:p>
          <a:p>
            <a:pPr marL="685800" lvl="1"/>
            <a:r>
              <a:rPr lang="en-CA" sz="1600" dirty="0" smtClean="0"/>
              <a:t>Accrued expenses payable</a:t>
            </a:r>
          </a:p>
          <a:p>
            <a:pPr marL="971550" lvl="2" indent="-171450"/>
            <a:r>
              <a:rPr lang="en-CA" sz="1600" dirty="0" smtClean="0"/>
              <a:t>An increase in the accrued liability account is deducted from operating expenses.</a:t>
            </a:r>
          </a:p>
          <a:p>
            <a:pPr marL="971550" lvl="2" indent="-171450"/>
            <a:r>
              <a:rPr lang="en-CA" sz="1600" dirty="0" smtClean="0"/>
              <a:t>A decrease is added to operating expenses.</a:t>
            </a:r>
          </a:p>
          <a:p>
            <a:pPr marL="971550" lvl="2" indent="-171450"/>
            <a:endParaRPr lang="en-CA" sz="1200" dirty="0"/>
          </a:p>
          <a:p>
            <a:pPr marL="971550" lvl="2" indent="-171450"/>
            <a:endParaRPr lang="en-CA" sz="1200" dirty="0" smtClean="0"/>
          </a:p>
          <a:p>
            <a:pPr marL="971550" lvl="2" indent="-171450"/>
            <a:endParaRPr lang="en-CA" sz="12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97152"/>
            <a:ext cx="8280920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247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3962400"/>
            <a:ext cx="1905000" cy="243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CA" sz="180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The Operating Activities Section Cont’d.</a:t>
            </a:r>
          </a:p>
        </p:txBody>
      </p:sp>
      <p:pic>
        <p:nvPicPr>
          <p:cNvPr id="40968" name="Picture 13" descr="Ch13_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27" y="1772816"/>
            <a:ext cx="8873777" cy="1496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23528" y="2198153"/>
            <a:ext cx="19050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CA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HYGothic-Extra" pitchFamily="18" charset="-127"/>
                <a:cs typeface="+mn-cs"/>
              </a:rPr>
              <a:t>Cash payments to employees</a:t>
            </a:r>
            <a:endParaRPr lang="en-CA" sz="18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HYGothic-Extra" pitchFamily="18" charset="-127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19400" y="2198153"/>
            <a:ext cx="1981200" cy="3683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CA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HYGothic-Extra" pitchFamily="18" charset="-127"/>
                <a:cs typeface="+mn-cs"/>
              </a:rPr>
              <a:t>Salaries expense</a:t>
            </a:r>
            <a:endParaRPr lang="en-CA" sz="18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HYGothic-Extra" pitchFamily="18" charset="-127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00625" y="2104490"/>
            <a:ext cx="36576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CA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HYGothic-Extra" pitchFamily="18" charset="-127"/>
                <a:cs typeface="+mn-cs"/>
              </a:rPr>
              <a:t>+ Decrease in salaries payable</a:t>
            </a:r>
          </a:p>
          <a:p>
            <a:pPr algn="ctr">
              <a:defRPr/>
            </a:pPr>
            <a:r>
              <a:rPr lang="en-CA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HYGothic-Extra" pitchFamily="18" charset="-127"/>
                <a:cs typeface="+mn-cs"/>
              </a:rPr>
              <a:t>or</a:t>
            </a:r>
          </a:p>
          <a:p>
            <a:pPr algn="ctr">
              <a:defRPr/>
            </a:pPr>
            <a:r>
              <a:rPr lang="en-CA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HYGothic-Extra" pitchFamily="18" charset="-127"/>
                <a:cs typeface="+mn-cs"/>
              </a:rPr>
              <a:t>- Increase in salaries payable</a:t>
            </a:r>
            <a:endParaRPr lang="en-CA" sz="18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HYGothic-Extra" pitchFamily="18" charset="-127"/>
              <a:cs typeface="+mn-cs"/>
            </a:endParaRPr>
          </a:p>
        </p:txBody>
      </p:sp>
      <p:pic>
        <p:nvPicPr>
          <p:cNvPr id="19" name="Content Placeholder 7" descr="Ch13_7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332511"/>
            <a:ext cx="8229600" cy="106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68825"/>
            <a:ext cx="9144000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58527" y="4852988"/>
            <a:ext cx="19050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CA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HYGothic-Extra" pitchFamily="18" charset="-127"/>
                <a:cs typeface="+mn-cs"/>
              </a:rPr>
              <a:t>Cash payments for interest</a:t>
            </a:r>
            <a:endParaRPr lang="en-CA" sz="18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HYGothic-Extra" pitchFamily="18" charset="-127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19400" y="4996656"/>
            <a:ext cx="1981200" cy="369888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CA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HYGothic-Extra" pitchFamily="18" charset="-127"/>
                <a:cs typeface="+mn-cs"/>
              </a:rPr>
              <a:t>Interest expense</a:t>
            </a:r>
            <a:endParaRPr lang="en-CA" sz="18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HYGothic-Extra" pitchFamily="18" charset="-127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81600" y="4719637"/>
            <a:ext cx="36576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CA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HYGothic-Extra" pitchFamily="18" charset="-127"/>
                <a:cs typeface="+mn-cs"/>
              </a:rPr>
              <a:t>+ Decrease in interest payable</a:t>
            </a:r>
          </a:p>
          <a:p>
            <a:pPr algn="ctr">
              <a:defRPr/>
            </a:pPr>
            <a:r>
              <a:rPr lang="en-CA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HYGothic-Extra" pitchFamily="18" charset="-127"/>
                <a:cs typeface="+mn-cs"/>
              </a:rPr>
              <a:t>or</a:t>
            </a:r>
          </a:p>
          <a:p>
            <a:pPr algn="ctr">
              <a:defRPr/>
            </a:pPr>
            <a:r>
              <a:rPr lang="en-CA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HYGothic-Extra" pitchFamily="18" charset="-127"/>
                <a:cs typeface="+mn-cs"/>
              </a:rPr>
              <a:t>- Increase in interest payable</a:t>
            </a:r>
            <a:endParaRPr lang="en-CA" sz="18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HYGothic-Extra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061493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The Operating Activities Section Cont’d.</a:t>
            </a:r>
          </a:p>
        </p:txBody>
      </p:sp>
      <p:pic>
        <p:nvPicPr>
          <p:cNvPr id="11" name="Picture 6" descr="Ch13_9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72816"/>
            <a:ext cx="8229600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868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The </a:t>
            </a:r>
            <a:r>
              <a:rPr lang="en-CA" dirty="0" smtClean="0"/>
              <a:t>Investing </a:t>
            </a:r>
            <a:r>
              <a:rPr lang="en-CA" dirty="0"/>
              <a:t>Activities </a:t>
            </a:r>
            <a:r>
              <a:rPr lang="en-CA" dirty="0" smtClean="0"/>
              <a:t>Section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CA" dirty="0" smtClean="0"/>
              <a:t>Regardless </a:t>
            </a:r>
            <a:r>
              <a:rPr lang="en-CA" dirty="0"/>
              <a:t>of whether the indirect or direct method is used to calculate operating activities, investing activities are measured and reported in the same way.</a:t>
            </a:r>
          </a:p>
          <a:p>
            <a:endParaRPr lang="en-CA" dirty="0"/>
          </a:p>
          <a:p>
            <a:pPr lvl="0"/>
            <a:r>
              <a:rPr lang="en-CA" dirty="0"/>
              <a:t>The individual inflows and outflows from investing activities are reported separately. </a:t>
            </a:r>
            <a:endParaRPr lang="en-CA" dirty="0" smtClean="0"/>
          </a:p>
          <a:p>
            <a:pPr marL="0" lvl="0" indent="0">
              <a:buNone/>
            </a:pPr>
            <a:endParaRPr lang="en-CA" altLang="en-US" dirty="0"/>
          </a:p>
          <a:p>
            <a:r>
              <a:rPr lang="en-US" altLang="en-US" sz="3100" dirty="0"/>
              <a:t>Determine </a:t>
            </a:r>
            <a:r>
              <a:rPr lang="en-US" altLang="en-US" sz="3100" dirty="0"/>
              <a:t>the net cash provided (used) by investing activities by analyzing changes in non-current asset accounts</a:t>
            </a:r>
          </a:p>
          <a:p>
            <a:pPr lvl="1"/>
            <a:r>
              <a:rPr lang="en-US" altLang="en-US" dirty="0" smtClean="0"/>
              <a:t>Asset </a:t>
            </a:r>
            <a:r>
              <a:rPr lang="en-US" altLang="en-US" dirty="0"/>
              <a:t>acquisitions are uses of cash; </a:t>
            </a:r>
            <a:endParaRPr lang="en-US" altLang="en-US" dirty="0" smtClean="0"/>
          </a:p>
          <a:p>
            <a:pPr lvl="1"/>
            <a:r>
              <a:rPr lang="en-US" altLang="en-US" dirty="0"/>
              <a:t>D</a:t>
            </a:r>
            <a:r>
              <a:rPr lang="en-US" altLang="en-US" dirty="0" smtClean="0"/>
              <a:t>isposals </a:t>
            </a:r>
            <a:r>
              <a:rPr lang="en-US" altLang="en-US" dirty="0"/>
              <a:t>are sources of cash (for the proceeds of disposition)</a:t>
            </a:r>
          </a:p>
          <a:p>
            <a:pPr lvl="0"/>
            <a:endParaRPr lang="en-CA" dirty="0"/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b="1" dirty="0"/>
          </a:p>
        </p:txBody>
      </p:sp>
    </p:spTree>
    <p:extLst>
      <p:ext uri="{BB962C8B-B14F-4D97-AF65-F5344CB8AC3E}">
        <p14:creationId xmlns:p14="http://schemas.microsoft.com/office/powerpoint/2010/main" val="405583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The </a:t>
            </a:r>
            <a:r>
              <a:rPr lang="en-CA" dirty="0" smtClean="0"/>
              <a:t>Financing </a:t>
            </a:r>
            <a:r>
              <a:rPr lang="en-CA" dirty="0"/>
              <a:t>Activities Section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340967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CA" sz="2600" dirty="0" smtClean="0"/>
              <a:t>Regardless </a:t>
            </a:r>
            <a:r>
              <a:rPr lang="en-CA" sz="2600" dirty="0"/>
              <a:t>of whether the indirect or direct method is used to calculate operating activities, financing activities are measured and reported in the same way.</a:t>
            </a:r>
          </a:p>
          <a:p>
            <a:pPr marL="0" indent="0">
              <a:buNone/>
            </a:pPr>
            <a:r>
              <a:rPr lang="en-CA" sz="2600" dirty="0"/>
              <a:t> </a:t>
            </a:r>
          </a:p>
          <a:p>
            <a:pPr lvl="0"/>
            <a:r>
              <a:rPr lang="en-CA" sz="2600" dirty="0"/>
              <a:t>The individual inflows and outflows from financing activities are reported separately.  </a:t>
            </a:r>
            <a:endParaRPr lang="en-CA" sz="2600" dirty="0"/>
          </a:p>
          <a:p>
            <a:pPr lvl="0"/>
            <a:endParaRPr lang="en-CA" altLang="en-US" sz="2600" dirty="0" smtClean="0"/>
          </a:p>
          <a:p>
            <a:pPr lvl="0"/>
            <a:r>
              <a:rPr lang="en-US" altLang="en-US" sz="2600" dirty="0" smtClean="0"/>
              <a:t>Determine </a:t>
            </a:r>
            <a:r>
              <a:rPr lang="en-US" altLang="en-US" sz="2600" dirty="0"/>
              <a:t>the net cash provided (used) by financing activities by analyzing changes in non-current liability and shareholders’ equity accounts</a:t>
            </a:r>
          </a:p>
          <a:p>
            <a:pPr marL="0" indent="0">
              <a:buNone/>
            </a:pPr>
            <a:endParaRPr lang="en-CA" sz="2400" b="1" dirty="0"/>
          </a:p>
        </p:txBody>
      </p:sp>
    </p:spTree>
    <p:extLst>
      <p:ext uri="{BB962C8B-B14F-4D97-AF65-F5344CB8AC3E}">
        <p14:creationId xmlns:p14="http://schemas.microsoft.com/office/powerpoint/2010/main" val="46844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dirty="0"/>
              <a:t>Using Cash Flows to </a:t>
            </a:r>
            <a:r>
              <a:rPr lang="en-US" altLang="en-US" dirty="0" smtClean="0"/>
              <a:t>Evaluate </a:t>
            </a:r>
            <a:r>
              <a:rPr lang="en-US" altLang="en-US" dirty="0"/>
              <a:t>a Company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en-US" sz="2600" b="1" dirty="0"/>
              <a:t>Liquidity</a:t>
            </a:r>
          </a:p>
          <a:p>
            <a:pPr lvl="1"/>
            <a:r>
              <a:rPr lang="en-US" altLang="en-US" dirty="0"/>
              <a:t>Cash current debt coverage </a:t>
            </a:r>
            <a:r>
              <a:rPr lang="en-US" altLang="en-US" dirty="0" smtClean="0"/>
              <a:t>ratio</a:t>
            </a:r>
          </a:p>
          <a:p>
            <a:pPr marL="457200" lvl="1" indent="0">
              <a:buNone/>
            </a:pPr>
            <a:endParaRPr lang="en-US" altLang="en-US" dirty="0" smtClean="0"/>
          </a:p>
          <a:p>
            <a:pPr algn="ctr">
              <a:spcAft>
                <a:spcPct val="0"/>
              </a:spcAft>
              <a:buNone/>
            </a:pPr>
            <a:r>
              <a:rPr lang="en-US" altLang="en-US" sz="2600" b="1" u="sng" dirty="0">
                <a:solidFill>
                  <a:srgbClr val="C00000"/>
                </a:solidFill>
                <a:latin typeface="Calibri" pitchFamily="34" charset="0"/>
              </a:rPr>
              <a:t>Cash provided (used) by operating activities</a:t>
            </a:r>
          </a:p>
          <a:p>
            <a:pPr algn="ctr">
              <a:spcAft>
                <a:spcPct val="0"/>
              </a:spcAft>
              <a:buNone/>
            </a:pPr>
            <a:r>
              <a:rPr lang="en-US" altLang="en-US" sz="2600" b="1" dirty="0">
                <a:solidFill>
                  <a:srgbClr val="C00000"/>
                </a:solidFill>
                <a:latin typeface="Calibri" pitchFamily="34" charset="0"/>
              </a:rPr>
              <a:t>Average current liabilities</a:t>
            </a:r>
          </a:p>
          <a:p>
            <a:pPr marL="457200" lvl="1" indent="0">
              <a:buNone/>
            </a:pPr>
            <a:endParaRPr lang="en-US" altLang="en-US" dirty="0"/>
          </a:p>
          <a:p>
            <a:pPr lvl="2"/>
            <a:r>
              <a:rPr lang="en-CA" dirty="0"/>
              <a:t>The higher the cash current debt coverage ratio is, the better the company’s liquidity</a:t>
            </a:r>
            <a:r>
              <a:rPr lang="en-CA" dirty="0" smtClean="0"/>
              <a:t>.</a:t>
            </a:r>
          </a:p>
          <a:p>
            <a:pPr marL="857250" lvl="2" indent="0">
              <a:buNone/>
            </a:pPr>
            <a:endParaRPr lang="en-CA" sz="2000" dirty="0"/>
          </a:p>
          <a:p>
            <a:pPr lvl="2"/>
            <a:r>
              <a:rPr lang="en-CA" dirty="0"/>
              <a:t>Additional ratios such as the receivables turnover and inventory turnover must also be calculated in order to properly assess a company’s liquidity.</a:t>
            </a:r>
            <a:endParaRPr lang="en-CA" sz="2000" dirty="0"/>
          </a:p>
          <a:p>
            <a:pPr marL="457200" lvl="1" indent="0">
              <a:buNone/>
            </a:pPr>
            <a:endParaRPr lang="en-US" altLang="en-US" dirty="0" smtClean="0"/>
          </a:p>
          <a:p>
            <a:pPr marL="457200" lvl="1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6228184" y="3284984"/>
            <a:ext cx="2819400" cy="466725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9pPr>
          </a:lstStyle>
          <a:p>
            <a:pPr algn="ctr" eaLnBrk="1" hangingPunct="1"/>
            <a:r>
              <a:rPr lang="en-CA" altLang="en-US" dirty="0">
                <a:latin typeface="Calibri" pitchFamily="34" charset="0"/>
              </a:rPr>
              <a:t>Higher is better</a:t>
            </a:r>
          </a:p>
        </p:txBody>
      </p:sp>
    </p:spTree>
    <p:extLst>
      <p:ext uri="{BB962C8B-B14F-4D97-AF65-F5344CB8AC3E}">
        <p14:creationId xmlns:p14="http://schemas.microsoft.com/office/powerpoint/2010/main" val="88833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dirty="0"/>
              <a:t>Using Cash Flows to Evaluate a </a:t>
            </a:r>
            <a:r>
              <a:rPr lang="en-US" altLang="en-US" dirty="0" smtClean="0"/>
              <a:t>Company </a:t>
            </a:r>
            <a:r>
              <a:rPr lang="en-CA" dirty="0"/>
              <a:t>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85000" lnSpcReduction="10000"/>
          </a:bodyPr>
          <a:lstStyle/>
          <a:p>
            <a:r>
              <a:rPr lang="en-US" altLang="en-US" sz="2400" b="1" dirty="0"/>
              <a:t>Solvency</a:t>
            </a:r>
          </a:p>
          <a:p>
            <a:pPr marL="457200" lvl="1" indent="0">
              <a:buNone/>
            </a:pPr>
            <a:r>
              <a:rPr lang="en-US" altLang="en-US" sz="2400" b="1" dirty="0" smtClean="0"/>
              <a:t>1. Cash </a:t>
            </a:r>
            <a:r>
              <a:rPr lang="en-US" altLang="en-US" sz="2400" b="1" dirty="0"/>
              <a:t>total debt coverage </a:t>
            </a:r>
            <a:r>
              <a:rPr lang="en-US" altLang="en-US" sz="2400" b="1" dirty="0" smtClean="0"/>
              <a:t>ratio</a:t>
            </a:r>
          </a:p>
          <a:p>
            <a:pPr lvl="2"/>
            <a:r>
              <a:rPr lang="en-US" altLang="en-US" dirty="0" smtClean="0"/>
              <a:t>Measures </a:t>
            </a:r>
            <a:r>
              <a:rPr lang="en-US" altLang="en-US" dirty="0"/>
              <a:t>long-term debt paying ability (cash basis</a:t>
            </a:r>
            <a:r>
              <a:rPr lang="en-US" altLang="en-US" dirty="0" smtClean="0"/>
              <a:t>)</a:t>
            </a:r>
            <a:endParaRPr lang="en-US" altLang="en-US" dirty="0"/>
          </a:p>
          <a:p>
            <a:pPr algn="ctr">
              <a:spcAft>
                <a:spcPct val="0"/>
              </a:spcAft>
              <a:buNone/>
            </a:pPr>
            <a:r>
              <a:rPr lang="en-US" altLang="en-US" sz="2400" b="1" u="sng" dirty="0">
                <a:solidFill>
                  <a:srgbClr val="C00000"/>
                </a:solidFill>
                <a:latin typeface="Calibri" pitchFamily="34" charset="0"/>
              </a:rPr>
              <a:t>Cash provided (used) by operating activities</a:t>
            </a:r>
          </a:p>
          <a:p>
            <a:pPr algn="ctr">
              <a:spcAft>
                <a:spcPct val="0"/>
              </a:spcAft>
              <a:buNone/>
            </a:pPr>
            <a:r>
              <a:rPr lang="en-US" altLang="en-US" sz="2400" b="1" dirty="0">
                <a:solidFill>
                  <a:srgbClr val="C00000"/>
                </a:solidFill>
                <a:latin typeface="Calibri" pitchFamily="34" charset="0"/>
              </a:rPr>
              <a:t>Average total liabilities</a:t>
            </a:r>
          </a:p>
          <a:p>
            <a:pPr marL="457200" lvl="1" indent="0">
              <a:buNone/>
            </a:pPr>
            <a:endParaRPr lang="en-US" altLang="en-US" sz="2400" dirty="0"/>
          </a:p>
          <a:p>
            <a:pPr marL="457200" lvl="1" indent="0">
              <a:buNone/>
            </a:pPr>
            <a:r>
              <a:rPr lang="en-US" altLang="en-US" sz="2400" b="1" dirty="0" smtClean="0"/>
              <a:t>2. Free </a:t>
            </a:r>
            <a:r>
              <a:rPr lang="en-US" altLang="en-US" sz="2400" b="1" dirty="0"/>
              <a:t>cash </a:t>
            </a:r>
            <a:r>
              <a:rPr lang="en-US" altLang="en-US" sz="2400" b="1" dirty="0" smtClean="0"/>
              <a:t>flow</a:t>
            </a:r>
          </a:p>
          <a:p>
            <a:pPr lvl="2"/>
            <a:r>
              <a:rPr lang="en-US" altLang="en-US" dirty="0"/>
              <a:t>Measures </a:t>
            </a:r>
            <a:r>
              <a:rPr lang="en-CA" altLang="en-US" dirty="0"/>
              <a:t>discretionary cash flow remaining from operating activities available to use to expand operations, reduce debt, go after new opportunities, or pay additional dividends, among other alternatives</a:t>
            </a:r>
          </a:p>
          <a:p>
            <a:pPr>
              <a:spcAft>
                <a:spcPct val="0"/>
              </a:spcAft>
              <a:buNone/>
            </a:pPr>
            <a:endParaRPr lang="en-US" altLang="en-US" sz="2400" dirty="0"/>
          </a:p>
          <a:p>
            <a:pPr>
              <a:spcAft>
                <a:spcPct val="0"/>
              </a:spcAft>
              <a:buNone/>
            </a:pPr>
            <a:r>
              <a:rPr lang="en-US" altLang="en-US" sz="2400" b="1" dirty="0">
                <a:solidFill>
                  <a:srgbClr val="C00000"/>
                </a:solidFill>
                <a:latin typeface="Calibri" pitchFamily="34" charset="0"/>
              </a:rPr>
              <a:t>Net cash provided (used) by operating activities – net capital expenditures – dividends paid</a:t>
            </a:r>
          </a:p>
          <a:p>
            <a:pPr marL="457200" lvl="1" indent="0">
              <a:buNone/>
            </a:pPr>
            <a:endParaRPr lang="en-US" altLang="en-US" dirty="0"/>
          </a:p>
          <a:p>
            <a:endParaRPr lang="en-CA" dirty="0"/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6084168" y="3180507"/>
            <a:ext cx="2828925" cy="528638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9pPr>
          </a:lstStyle>
          <a:p>
            <a:pPr algn="ctr" eaLnBrk="1" hangingPunct="1"/>
            <a:r>
              <a:rPr lang="en-CA" altLang="en-US" sz="2800" dirty="0">
                <a:latin typeface="Calibri" pitchFamily="34" charset="0"/>
              </a:rPr>
              <a:t>Higher is better</a:t>
            </a:r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4788024" y="5805264"/>
            <a:ext cx="2828925" cy="528638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HYGothic-Extra" charset="0"/>
                <a:cs typeface="HYGothic-Extra" charset="0"/>
              </a:defRPr>
            </a:lvl9pPr>
          </a:lstStyle>
          <a:p>
            <a:pPr algn="ctr" eaLnBrk="1" hangingPunct="1"/>
            <a:r>
              <a:rPr lang="en-CA" altLang="en-US" sz="2800" dirty="0">
                <a:latin typeface="Calibri" pitchFamily="34" charset="0"/>
              </a:rPr>
              <a:t>Higher is better</a:t>
            </a:r>
          </a:p>
        </p:txBody>
      </p:sp>
    </p:spTree>
    <p:extLst>
      <p:ext uri="{BB962C8B-B14F-4D97-AF65-F5344CB8AC3E}">
        <p14:creationId xmlns:p14="http://schemas.microsoft.com/office/powerpoint/2010/main" val="329445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4" name="Picture 8" descr="Ch13_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9144000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000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/>
            </a:r>
            <a:br>
              <a:rPr lang="en-CA" dirty="0" smtClean="0"/>
            </a:br>
            <a:r>
              <a:rPr lang="en-CA" dirty="0" smtClean="0"/>
              <a:t>Purpose </a:t>
            </a:r>
            <a:r>
              <a:rPr lang="en-CA" dirty="0"/>
              <a:t>and Content of the Statement of Cash Flows</a:t>
            </a:r>
            <a:br>
              <a:rPr lang="en-CA" dirty="0"/>
            </a:b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916832"/>
            <a:ext cx="8229600" cy="3845023"/>
          </a:xfrm>
        </p:spPr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en-CA" dirty="0"/>
              <a:t>The information in a statement of cash flows should help investors, creditors, and others assess: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CA" dirty="0"/>
              <a:t>The reasons for the difference between profits and cash provided or used by operating activities</a:t>
            </a:r>
            <a:r>
              <a:rPr lang="en-CA" dirty="0" smtClean="0"/>
              <a:t>.</a:t>
            </a:r>
          </a:p>
          <a:p>
            <a:pPr marL="914400" lvl="1" indent="-514350">
              <a:buFont typeface="+mj-lt"/>
              <a:buAutoNum type="arabicPeriod"/>
            </a:pPr>
            <a:endParaRPr lang="en-CA" dirty="0"/>
          </a:p>
          <a:p>
            <a:pPr marL="914400" lvl="1" indent="-514350">
              <a:buFont typeface="+mj-lt"/>
              <a:buAutoNum type="arabicPeriod"/>
            </a:pPr>
            <a:r>
              <a:rPr lang="en-CA" dirty="0"/>
              <a:t>The investing and financing transactions during the period, or why assets and liabilities have increased or decreased</a:t>
            </a:r>
            <a:r>
              <a:rPr lang="en-CA" dirty="0" smtClean="0"/>
              <a:t>.</a:t>
            </a:r>
          </a:p>
          <a:p>
            <a:pPr marL="914400" lvl="1" indent="-514350">
              <a:buFont typeface="+mj-lt"/>
              <a:buAutoNum type="arabicPeriod"/>
            </a:pPr>
            <a:endParaRPr lang="en-CA" dirty="0"/>
          </a:p>
          <a:p>
            <a:pPr marL="914400" lvl="1" indent="-514350">
              <a:buFont typeface="+mj-lt"/>
              <a:buAutoNum type="arabicPeriod"/>
            </a:pPr>
            <a:r>
              <a:rPr lang="en-CA" dirty="0" smtClean="0"/>
              <a:t>The </a:t>
            </a:r>
            <a:r>
              <a:rPr lang="en-CA" dirty="0"/>
              <a:t>company’s ability to generate future cash flows.</a:t>
            </a:r>
          </a:p>
          <a:p>
            <a:pPr marL="0" indent="0">
              <a:buNone/>
            </a:pPr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34708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/>
            </a:r>
            <a:br>
              <a:rPr lang="en-CA" dirty="0" smtClean="0"/>
            </a:br>
            <a:r>
              <a:rPr lang="en-CA" dirty="0" smtClean="0"/>
              <a:t>Purpose </a:t>
            </a:r>
            <a:r>
              <a:rPr lang="en-CA" dirty="0"/>
              <a:t>and Content of the Statement of Cash </a:t>
            </a:r>
            <a:r>
              <a:rPr lang="en-CA" dirty="0" smtClean="0"/>
              <a:t>Flows </a:t>
            </a:r>
            <a:r>
              <a:rPr lang="en-CA" dirty="0"/>
              <a:t>Cont’d.</a:t>
            </a:r>
            <a:br>
              <a:rPr lang="en-CA" dirty="0"/>
            </a:b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n-CA" dirty="0" smtClean="0"/>
              <a:t>The </a:t>
            </a:r>
            <a:r>
              <a:rPr lang="en-CA" dirty="0"/>
              <a:t>information reported in the statement of cash flows </a:t>
            </a:r>
            <a:r>
              <a:rPr lang="en-CA" dirty="0" smtClean="0"/>
              <a:t>includes:</a:t>
            </a:r>
          </a:p>
          <a:p>
            <a:pPr lvl="1"/>
            <a:r>
              <a:rPr lang="en-CA" dirty="0" smtClean="0"/>
              <a:t>cash </a:t>
            </a:r>
            <a:r>
              <a:rPr lang="en-CA" dirty="0"/>
              <a:t>receipts, </a:t>
            </a:r>
            <a:endParaRPr lang="en-CA" dirty="0" smtClean="0"/>
          </a:p>
          <a:p>
            <a:pPr lvl="1"/>
            <a:r>
              <a:rPr lang="en-CA" dirty="0" smtClean="0"/>
              <a:t>cash </a:t>
            </a:r>
            <a:r>
              <a:rPr lang="en-CA" dirty="0"/>
              <a:t>payments, </a:t>
            </a:r>
            <a:endParaRPr lang="en-CA" dirty="0" smtClean="0"/>
          </a:p>
          <a:p>
            <a:pPr lvl="1"/>
            <a:r>
              <a:rPr lang="en-CA" dirty="0" smtClean="0"/>
              <a:t>net </a:t>
            </a:r>
            <a:r>
              <a:rPr lang="en-CA" dirty="0"/>
              <a:t>change in cash that result from the operating, investing, and financing activities of a company during a specific period</a:t>
            </a:r>
            <a:r>
              <a:rPr lang="en-CA" dirty="0" smtClean="0"/>
              <a:t>.</a:t>
            </a:r>
          </a:p>
          <a:p>
            <a:pPr marL="0" lvl="0" indent="0">
              <a:buNone/>
            </a:pPr>
            <a:endParaRPr lang="en-CA" dirty="0" smtClean="0"/>
          </a:p>
          <a:p>
            <a:pPr lvl="0"/>
            <a:r>
              <a:rPr lang="en-CA" dirty="0"/>
              <a:t>The statement of cash flows is often prepared using </a:t>
            </a:r>
            <a:r>
              <a:rPr lang="en-CA" b="1" dirty="0"/>
              <a:t>cash and cash equivalents</a:t>
            </a:r>
            <a:r>
              <a:rPr lang="en-CA" dirty="0"/>
              <a:t> as its basis rather than just cash.</a:t>
            </a:r>
          </a:p>
          <a:p>
            <a:pPr lvl="1"/>
            <a:r>
              <a:rPr lang="en-CA" dirty="0"/>
              <a:t>Cash equivalents are short-term, highly liquid investments that are readily convertible to cash within a very short period of time</a:t>
            </a:r>
            <a:r>
              <a:rPr lang="en-CA" dirty="0" smtClean="0"/>
              <a:t>.</a:t>
            </a:r>
          </a:p>
          <a:p>
            <a:pPr marL="457200" lvl="1" indent="0">
              <a:buNone/>
            </a:pPr>
            <a:endParaRPr lang="en-CA" dirty="0"/>
          </a:p>
          <a:p>
            <a:pPr lvl="1"/>
            <a:r>
              <a:rPr lang="en-CA" dirty="0"/>
              <a:t>C</a:t>
            </a:r>
            <a:r>
              <a:rPr lang="en-CA" dirty="0" smtClean="0"/>
              <a:t>ash </a:t>
            </a:r>
            <a:r>
              <a:rPr lang="en-CA" dirty="0"/>
              <a:t>equivalents may be excluded from the definition of “cash” in </a:t>
            </a:r>
            <a:r>
              <a:rPr lang="en-CA" dirty="0" smtClean="0"/>
              <a:t>the future.</a:t>
            </a:r>
            <a:endParaRPr lang="en-CA" dirty="0"/>
          </a:p>
          <a:p>
            <a:pPr lvl="0"/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300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Purpose and Content of the Statement of Cash Flows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357192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CA" dirty="0" smtClean="0"/>
              <a:t>The </a:t>
            </a:r>
            <a:r>
              <a:rPr lang="en-CA" dirty="0"/>
              <a:t>statement of cash flows classifies cash receipts and cash payments into three types of activities: </a:t>
            </a:r>
            <a:endParaRPr lang="en-CA" dirty="0" smtClean="0"/>
          </a:p>
          <a:p>
            <a:pPr marL="457200" lvl="1" indent="0">
              <a:buNone/>
            </a:pPr>
            <a:r>
              <a:rPr lang="en-CA" b="1" dirty="0" smtClean="0"/>
              <a:t>1. Operating </a:t>
            </a:r>
            <a:r>
              <a:rPr lang="en-CA" b="1" dirty="0"/>
              <a:t>activities</a:t>
            </a:r>
            <a:r>
              <a:rPr lang="en-CA" dirty="0"/>
              <a:t> </a:t>
            </a:r>
            <a:endParaRPr lang="en-CA" dirty="0" smtClean="0"/>
          </a:p>
          <a:p>
            <a:pPr marL="857250" lvl="2" indent="0">
              <a:buNone/>
            </a:pPr>
            <a:r>
              <a:rPr lang="en-CA" sz="2300" dirty="0"/>
              <a:t>include </a:t>
            </a:r>
            <a:r>
              <a:rPr lang="en-CA" sz="2300" dirty="0"/>
              <a:t>the cash effects of transactions that create revenues and expenses and thus enter into the determination of profits</a:t>
            </a:r>
            <a:r>
              <a:rPr lang="en-CA" sz="2300" dirty="0" smtClean="0"/>
              <a:t>.</a:t>
            </a:r>
          </a:p>
          <a:p>
            <a:pPr marL="857250" lvl="2" indent="0">
              <a:buNone/>
            </a:pPr>
            <a:endParaRPr lang="en-CA" sz="2700" dirty="0"/>
          </a:p>
          <a:p>
            <a:pPr marL="457200" lvl="1" indent="0">
              <a:buNone/>
            </a:pPr>
            <a:r>
              <a:rPr lang="en-CA" b="1" dirty="0" smtClean="0"/>
              <a:t>2. Investing </a:t>
            </a:r>
            <a:r>
              <a:rPr lang="en-CA" b="1" dirty="0"/>
              <a:t>activities</a:t>
            </a:r>
            <a:r>
              <a:rPr lang="en-CA" dirty="0"/>
              <a:t> </a:t>
            </a:r>
            <a:endParaRPr lang="en-CA" dirty="0" smtClean="0"/>
          </a:p>
          <a:p>
            <a:pPr marL="857250" lvl="2" indent="0">
              <a:buNone/>
            </a:pPr>
            <a:r>
              <a:rPr lang="en-CA" sz="2300" dirty="0"/>
              <a:t>(</a:t>
            </a:r>
            <a:r>
              <a:rPr lang="en-CA" sz="2300" dirty="0"/>
              <a:t>a) purchasing and disposing of long-lived assets and </a:t>
            </a:r>
            <a:endParaRPr lang="en-CA" sz="2300" dirty="0"/>
          </a:p>
          <a:p>
            <a:pPr marL="857250" lvl="2" indent="0">
              <a:buNone/>
            </a:pPr>
            <a:r>
              <a:rPr lang="en-CA" sz="2300" dirty="0"/>
              <a:t>(</a:t>
            </a:r>
            <a:r>
              <a:rPr lang="en-CA" sz="2300" dirty="0"/>
              <a:t>b) lending money and collecting the loans. </a:t>
            </a:r>
            <a:endParaRPr lang="en-CA" sz="2300" dirty="0"/>
          </a:p>
          <a:p>
            <a:pPr marL="857250" lvl="2" indent="0">
              <a:buNone/>
            </a:pPr>
            <a:r>
              <a:rPr lang="en-CA" sz="2300" dirty="0"/>
              <a:t>They </a:t>
            </a:r>
            <a:r>
              <a:rPr lang="en-CA" sz="2300" dirty="0"/>
              <a:t>generally affect non-current asset accounts</a:t>
            </a:r>
            <a:r>
              <a:rPr lang="en-CA" sz="2300" dirty="0" smtClean="0"/>
              <a:t>.</a:t>
            </a:r>
          </a:p>
          <a:p>
            <a:pPr marL="857250" lvl="2" indent="0">
              <a:buNone/>
            </a:pPr>
            <a:endParaRPr lang="en-CA" sz="2600" dirty="0"/>
          </a:p>
          <a:p>
            <a:pPr marL="457200" lvl="1" indent="0">
              <a:buNone/>
            </a:pPr>
            <a:r>
              <a:rPr lang="en-CA" b="1" dirty="0" smtClean="0"/>
              <a:t>3. Financing </a:t>
            </a:r>
            <a:r>
              <a:rPr lang="en-CA" b="1" dirty="0"/>
              <a:t>activities</a:t>
            </a:r>
            <a:r>
              <a:rPr lang="en-CA" dirty="0"/>
              <a:t> </a:t>
            </a:r>
            <a:endParaRPr lang="en-CA" dirty="0" smtClean="0"/>
          </a:p>
          <a:p>
            <a:pPr marL="857250" lvl="2" indent="0">
              <a:buNone/>
            </a:pPr>
            <a:r>
              <a:rPr lang="en-CA" sz="2300" dirty="0" smtClean="0"/>
              <a:t>(</a:t>
            </a:r>
            <a:r>
              <a:rPr lang="en-CA" sz="2300" dirty="0"/>
              <a:t>a) obtaining </a:t>
            </a:r>
            <a:r>
              <a:rPr lang="en-CA" sz="2300" dirty="0"/>
              <a:t>cash from issuing debt and repaying the amounts borrowed and </a:t>
            </a:r>
            <a:endParaRPr lang="en-CA" sz="2300" dirty="0"/>
          </a:p>
          <a:p>
            <a:pPr marL="857250" lvl="2" indent="0">
              <a:buNone/>
            </a:pPr>
            <a:r>
              <a:rPr lang="en-CA" sz="2300" dirty="0"/>
              <a:t>(</a:t>
            </a:r>
            <a:r>
              <a:rPr lang="en-CA" sz="2300" dirty="0"/>
              <a:t>b) obtaining cash from shareholders and paying them dividends. </a:t>
            </a:r>
            <a:endParaRPr lang="en-CA" sz="2300" dirty="0"/>
          </a:p>
          <a:p>
            <a:pPr marL="857250" lvl="2" indent="0">
              <a:buNone/>
            </a:pPr>
            <a:r>
              <a:rPr lang="en-CA" sz="2300" dirty="0"/>
              <a:t>They </a:t>
            </a:r>
            <a:r>
              <a:rPr lang="en-CA" sz="2300" dirty="0"/>
              <a:t>generally affect non-current liability and shareholders’ equity accounts.</a:t>
            </a:r>
          </a:p>
          <a:p>
            <a:pPr marL="0" indent="0">
              <a:buNone/>
            </a:pPr>
            <a:endParaRPr lang="en-CA" sz="2700" dirty="0"/>
          </a:p>
        </p:txBody>
      </p:sp>
    </p:spTree>
    <p:extLst>
      <p:ext uri="{BB962C8B-B14F-4D97-AF65-F5344CB8AC3E}">
        <p14:creationId xmlns:p14="http://schemas.microsoft.com/office/powerpoint/2010/main" val="318562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Purpose and Content of the Statement of Cash Flows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4" name="Picture 6" descr="Ch13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7986910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336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Purpose and Content of the Statement of Cash Flows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CA" sz="2000" b="1" dirty="0"/>
              <a:t>Types of Operating </a:t>
            </a:r>
            <a:r>
              <a:rPr lang="en-CA" sz="2000" b="1" dirty="0" smtClean="0"/>
              <a:t>activities</a:t>
            </a:r>
            <a:endParaRPr lang="en-CA" sz="2000" dirty="0"/>
          </a:p>
          <a:p>
            <a:pPr marL="0" lvl="0" indent="0">
              <a:buNone/>
            </a:pPr>
            <a:r>
              <a:rPr lang="en-CA" sz="2000" b="1" dirty="0" smtClean="0"/>
              <a:t>1. Cash inflows</a:t>
            </a:r>
            <a:endParaRPr lang="en-CA" sz="2000" dirty="0"/>
          </a:p>
          <a:p>
            <a:pPr marL="857250" lvl="1" indent="-457200"/>
            <a:r>
              <a:rPr lang="en-CA" sz="2000" dirty="0"/>
              <a:t>From the sale of goods or services</a:t>
            </a:r>
          </a:p>
          <a:p>
            <a:pPr marL="857250" lvl="1" indent="-457200"/>
            <a:r>
              <a:rPr lang="en-CA" sz="2000" dirty="0"/>
              <a:t>From interest received and dividends </a:t>
            </a:r>
            <a:r>
              <a:rPr lang="en-CA" sz="2000" dirty="0" smtClean="0"/>
              <a:t>received</a:t>
            </a:r>
          </a:p>
          <a:p>
            <a:pPr marL="400050" lvl="1" indent="0">
              <a:buNone/>
            </a:pPr>
            <a:endParaRPr lang="en-CA" sz="2000" dirty="0"/>
          </a:p>
          <a:p>
            <a:pPr marL="0" lvl="0" indent="0">
              <a:buNone/>
            </a:pPr>
            <a:r>
              <a:rPr lang="en-CA" sz="2000" b="1" dirty="0" smtClean="0"/>
              <a:t>2. Cash outflows</a:t>
            </a:r>
            <a:endParaRPr lang="en-CA" sz="2000" dirty="0"/>
          </a:p>
          <a:p>
            <a:pPr marL="857250" lvl="1" indent="-457200"/>
            <a:r>
              <a:rPr lang="en-CA" sz="2000" dirty="0"/>
              <a:t>To suppliers for inventory</a:t>
            </a:r>
          </a:p>
          <a:p>
            <a:pPr marL="857250" lvl="1" indent="-457200"/>
            <a:r>
              <a:rPr lang="en-CA" sz="2000" dirty="0"/>
              <a:t>To employees for services</a:t>
            </a:r>
          </a:p>
          <a:p>
            <a:pPr marL="857250" lvl="1" indent="-457200"/>
            <a:r>
              <a:rPr lang="en-CA" sz="2000" dirty="0"/>
              <a:t>To government for taxes</a:t>
            </a:r>
          </a:p>
          <a:p>
            <a:pPr marL="857250" lvl="1" indent="-457200"/>
            <a:r>
              <a:rPr lang="en-CA" sz="2000" dirty="0"/>
              <a:t>To lenders for interest</a:t>
            </a:r>
          </a:p>
          <a:p>
            <a:pPr marL="857250" lvl="1" indent="-457200"/>
            <a:r>
              <a:rPr lang="en-CA" sz="2000" dirty="0"/>
              <a:t>To others for expenses</a:t>
            </a:r>
          </a:p>
          <a:p>
            <a:pPr marL="0" indent="0">
              <a:buNone/>
            </a:pPr>
            <a:r>
              <a:rPr lang="en-CA" sz="20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98792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Purpose and Content of the Statement of Cash Flows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3015"/>
          </a:xfrm>
        </p:spPr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en-CA" sz="2600" b="1" dirty="0" smtClean="0"/>
              <a:t>Types of Investing </a:t>
            </a:r>
            <a:r>
              <a:rPr lang="en-CA" sz="2600" b="1" dirty="0"/>
              <a:t>activities</a:t>
            </a:r>
            <a:endParaRPr lang="en-CA" sz="2600" dirty="0"/>
          </a:p>
          <a:p>
            <a:pPr marL="0" lvl="0" indent="0">
              <a:buNone/>
            </a:pPr>
            <a:r>
              <a:rPr lang="en-CA" sz="2600" b="1" dirty="0" smtClean="0"/>
              <a:t>1. Cash inflows</a:t>
            </a:r>
            <a:endParaRPr lang="en-CA" sz="2600" dirty="0"/>
          </a:p>
          <a:p>
            <a:pPr lvl="1"/>
            <a:r>
              <a:rPr lang="en-CA" sz="2600" dirty="0"/>
              <a:t>From sale of  property, plant, and equipment and intangible assets</a:t>
            </a:r>
          </a:p>
          <a:p>
            <a:pPr lvl="1"/>
            <a:r>
              <a:rPr lang="en-CA" sz="2600" dirty="0"/>
              <a:t>From sale of long-term debt or equity investments</a:t>
            </a:r>
          </a:p>
          <a:p>
            <a:pPr lvl="1"/>
            <a:r>
              <a:rPr lang="en-CA" sz="2600" dirty="0"/>
              <a:t>From collection of principal on loans to other </a:t>
            </a:r>
            <a:r>
              <a:rPr lang="en-CA" sz="2600" dirty="0" smtClean="0"/>
              <a:t>companies.</a:t>
            </a:r>
          </a:p>
          <a:p>
            <a:pPr lvl="1"/>
            <a:endParaRPr lang="en-CA" sz="2600" dirty="0"/>
          </a:p>
          <a:p>
            <a:pPr marL="0" indent="0">
              <a:buNone/>
            </a:pPr>
            <a:r>
              <a:rPr lang="en-CA" sz="2600" b="1" dirty="0" smtClean="0"/>
              <a:t>2. Cash outflows</a:t>
            </a:r>
            <a:endParaRPr lang="en-CA" sz="2600" dirty="0"/>
          </a:p>
          <a:p>
            <a:pPr lvl="1"/>
            <a:r>
              <a:rPr lang="en-CA" sz="2600" dirty="0"/>
              <a:t>To purchase property, plant, and equipment and intangible assets</a:t>
            </a:r>
          </a:p>
          <a:p>
            <a:pPr lvl="1"/>
            <a:r>
              <a:rPr lang="en-CA" sz="2600" dirty="0"/>
              <a:t>To purchase long-term debt or equity investments</a:t>
            </a:r>
          </a:p>
          <a:p>
            <a:pPr lvl="1"/>
            <a:r>
              <a:rPr lang="en-CA" sz="2600" dirty="0"/>
              <a:t>To make loans to other companies</a:t>
            </a:r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9157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Purpose and Content of the Statement of Cash Flows Cont’d.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05293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CA" sz="2200" b="1" dirty="0" smtClean="0"/>
              <a:t>Types of Financing </a:t>
            </a:r>
            <a:r>
              <a:rPr lang="en-CA" sz="2200" b="1" dirty="0"/>
              <a:t>activities</a:t>
            </a:r>
            <a:endParaRPr lang="en-CA" sz="2200" dirty="0"/>
          </a:p>
          <a:p>
            <a:pPr marL="0" indent="0">
              <a:buNone/>
            </a:pPr>
            <a:r>
              <a:rPr lang="en-CA" sz="2200" b="1" dirty="0" smtClean="0"/>
              <a:t>1. Cash inflows</a:t>
            </a:r>
            <a:endParaRPr lang="en-CA" sz="2200" dirty="0"/>
          </a:p>
          <a:p>
            <a:pPr lvl="1"/>
            <a:r>
              <a:rPr lang="en-CA" sz="2200" dirty="0"/>
              <a:t>From the sale of preferred and common shares</a:t>
            </a:r>
          </a:p>
          <a:p>
            <a:pPr lvl="1"/>
            <a:r>
              <a:rPr lang="en-CA" sz="2200" dirty="0"/>
              <a:t>From issue of debt (notes and bonds</a:t>
            </a:r>
            <a:r>
              <a:rPr lang="en-CA" sz="2200" dirty="0" smtClean="0"/>
              <a:t>).</a:t>
            </a:r>
          </a:p>
          <a:p>
            <a:pPr marL="0" indent="0">
              <a:buNone/>
            </a:pPr>
            <a:endParaRPr lang="en-CA" sz="2200" dirty="0"/>
          </a:p>
          <a:p>
            <a:pPr marL="0" indent="0">
              <a:buNone/>
            </a:pPr>
            <a:r>
              <a:rPr lang="en-CA" sz="2200" b="1" dirty="0" smtClean="0"/>
              <a:t>2. Cash outflows</a:t>
            </a:r>
            <a:endParaRPr lang="en-CA" sz="2200" dirty="0"/>
          </a:p>
          <a:p>
            <a:pPr lvl="1"/>
            <a:r>
              <a:rPr lang="en-CA" sz="2200" dirty="0"/>
              <a:t>To shareholders as dividends</a:t>
            </a:r>
          </a:p>
          <a:p>
            <a:pPr lvl="1"/>
            <a:r>
              <a:rPr lang="en-CA" sz="2200" dirty="0"/>
              <a:t>To redeem long-term debt or reacquire share capital</a:t>
            </a: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4663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4fd1182e3dceaba91c889686347b176eb20"/>
</p:tagLst>
</file>

<file path=ppt/theme/theme1.xml><?xml version="1.0" encoding="utf-8"?>
<a:theme xmlns:a="http://schemas.openxmlformats.org/drawingml/2006/main" name="Office Theme">
  <a:themeElements>
    <a:clrScheme name="Telfer">
      <a:dk1>
        <a:srgbClr val="000000"/>
      </a:dk1>
      <a:lt1>
        <a:sysClr val="window" lastClr="FFFFFF"/>
      </a:lt1>
      <a:dk2>
        <a:srgbClr val="771025"/>
      </a:dk2>
      <a:lt2>
        <a:srgbClr val="EEECE1"/>
      </a:lt2>
      <a:accent1>
        <a:srgbClr val="273F6A"/>
      </a:accent1>
      <a:accent2>
        <a:srgbClr val="3A75C4"/>
      </a:accent2>
      <a:accent3>
        <a:srgbClr val="006B77"/>
      </a:accent3>
      <a:accent4>
        <a:srgbClr val="696F2B"/>
      </a:accent4>
      <a:accent5>
        <a:srgbClr val="406B2E"/>
      </a:accent5>
      <a:accent6>
        <a:srgbClr val="BF910C"/>
      </a:accent6>
      <a:hlink>
        <a:srgbClr val="771025"/>
      </a:hlink>
      <a:folHlink>
        <a:srgbClr val="A61635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</TotalTime>
  <Words>1882</Words>
  <Application>Microsoft Office PowerPoint</Application>
  <PresentationFormat>On-screen Show (4:3)</PresentationFormat>
  <Paragraphs>278</Paragraphs>
  <Slides>27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 CHAPTER 13 Statement of Cash Flows </vt:lpstr>
      <vt:lpstr>Learning Objectives</vt:lpstr>
      <vt:lpstr> Purpose and Content of the Statement of Cash Flows </vt:lpstr>
      <vt:lpstr> Purpose and Content of the Statement of Cash Flows Cont’d. </vt:lpstr>
      <vt:lpstr>Purpose and Content of the Statement of Cash Flows Cont’d.</vt:lpstr>
      <vt:lpstr>Purpose and Content of the Statement of Cash Flows Cont’d.</vt:lpstr>
      <vt:lpstr>Purpose and Content of the Statement of Cash Flows Cont’d.</vt:lpstr>
      <vt:lpstr>Purpose and Content of the Statement of Cash Flows Cont’d.</vt:lpstr>
      <vt:lpstr>Purpose and Content of the Statement of Cash Flows Cont’d.</vt:lpstr>
      <vt:lpstr>Purpose and Content of the Statement of Cash Flows Cont’d.</vt:lpstr>
      <vt:lpstr>The Operating Activities Section</vt:lpstr>
      <vt:lpstr>The Operating Activities Section Cont’d.</vt:lpstr>
      <vt:lpstr>The Operating Activities Section Cont’d.</vt:lpstr>
      <vt:lpstr>The Operating Activities Section Cont’d.</vt:lpstr>
      <vt:lpstr>The Operating Activities Section Cont’d.</vt:lpstr>
      <vt:lpstr>The Operating Activities Section Cont’d.</vt:lpstr>
      <vt:lpstr>The Operating Activities Section Cont’d.</vt:lpstr>
      <vt:lpstr>The Operating Activities Section Cont’d.</vt:lpstr>
      <vt:lpstr>The Operating Activities Section Cont’d.</vt:lpstr>
      <vt:lpstr>The Operating Activities Section Cont’d.</vt:lpstr>
      <vt:lpstr>The Operating Activities Section Cont’d.</vt:lpstr>
      <vt:lpstr>The Operating Activities Section Cont’d.</vt:lpstr>
      <vt:lpstr>The Investing Activities Section</vt:lpstr>
      <vt:lpstr>The Financing Activities Section</vt:lpstr>
      <vt:lpstr>Using Cash Flows to Evaluate a Company</vt:lpstr>
      <vt:lpstr>Using Cash Flows to Evaluate a Company Cont’d.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Telfer School of Management</dc:creator>
  <cp:lastModifiedBy>lamia</cp:lastModifiedBy>
  <cp:revision>101</cp:revision>
  <dcterms:created xsi:type="dcterms:W3CDTF">2013-04-03T14:37:54Z</dcterms:created>
  <dcterms:modified xsi:type="dcterms:W3CDTF">2013-11-18T22:04:44Z</dcterms:modified>
</cp:coreProperties>
</file>