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3" r:id="rId2"/>
    <p:sldMasterId id="2147483685" r:id="rId3"/>
    <p:sldMasterId id="2147483697" r:id="rId4"/>
  </p:sldMasterIdLst>
  <p:sldIdLst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-9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332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585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6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2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37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4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45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139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4" indent="0">
              <a:buNone/>
              <a:defRPr sz="2000" b="1"/>
            </a:lvl2pPr>
            <a:lvl3pPr marL="914107" indent="0">
              <a:buNone/>
              <a:defRPr sz="1800" b="1"/>
            </a:lvl3pPr>
            <a:lvl4pPr marL="1371161" indent="0">
              <a:buNone/>
              <a:defRPr sz="1600" b="1"/>
            </a:lvl4pPr>
            <a:lvl5pPr marL="1828215" indent="0">
              <a:buNone/>
              <a:defRPr sz="1600" b="1"/>
            </a:lvl5pPr>
            <a:lvl6pPr marL="2285268" indent="0">
              <a:buNone/>
              <a:defRPr sz="1600" b="1"/>
            </a:lvl6pPr>
            <a:lvl7pPr marL="2742322" indent="0">
              <a:buNone/>
              <a:defRPr sz="1600" b="1"/>
            </a:lvl7pPr>
            <a:lvl8pPr marL="3199376" indent="0">
              <a:buNone/>
              <a:defRPr sz="1600" b="1"/>
            </a:lvl8pPr>
            <a:lvl9pPr marL="365643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4" indent="0">
              <a:buNone/>
              <a:defRPr sz="2000" b="1"/>
            </a:lvl2pPr>
            <a:lvl3pPr marL="914107" indent="0">
              <a:buNone/>
              <a:defRPr sz="1800" b="1"/>
            </a:lvl3pPr>
            <a:lvl4pPr marL="1371161" indent="0">
              <a:buNone/>
              <a:defRPr sz="1600" b="1"/>
            </a:lvl4pPr>
            <a:lvl5pPr marL="1828215" indent="0">
              <a:buNone/>
              <a:defRPr sz="1600" b="1"/>
            </a:lvl5pPr>
            <a:lvl6pPr marL="2285268" indent="0">
              <a:buNone/>
              <a:defRPr sz="1600" b="1"/>
            </a:lvl6pPr>
            <a:lvl7pPr marL="2742322" indent="0">
              <a:buNone/>
              <a:defRPr sz="1600" b="1"/>
            </a:lvl7pPr>
            <a:lvl8pPr marL="3199376" indent="0">
              <a:buNone/>
              <a:defRPr sz="1600" b="1"/>
            </a:lvl8pPr>
            <a:lvl9pPr marL="365643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517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99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664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54" indent="0">
              <a:buNone/>
              <a:defRPr sz="1200"/>
            </a:lvl2pPr>
            <a:lvl3pPr marL="914107" indent="0">
              <a:buNone/>
              <a:defRPr sz="1000"/>
            </a:lvl3pPr>
            <a:lvl4pPr marL="1371161" indent="0">
              <a:buNone/>
              <a:defRPr sz="900"/>
            </a:lvl4pPr>
            <a:lvl5pPr marL="1828215" indent="0">
              <a:buNone/>
              <a:defRPr sz="900"/>
            </a:lvl5pPr>
            <a:lvl6pPr marL="2285268" indent="0">
              <a:buNone/>
              <a:defRPr sz="900"/>
            </a:lvl6pPr>
            <a:lvl7pPr marL="2742322" indent="0">
              <a:buNone/>
              <a:defRPr sz="900"/>
            </a:lvl7pPr>
            <a:lvl8pPr marL="3199376" indent="0">
              <a:buNone/>
              <a:defRPr sz="900"/>
            </a:lvl8pPr>
            <a:lvl9pPr marL="365643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322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054" indent="0">
              <a:buNone/>
              <a:defRPr sz="2800"/>
            </a:lvl2pPr>
            <a:lvl3pPr marL="914107" indent="0">
              <a:buNone/>
              <a:defRPr sz="2400"/>
            </a:lvl3pPr>
            <a:lvl4pPr marL="1371161" indent="0">
              <a:buNone/>
              <a:defRPr sz="2000"/>
            </a:lvl4pPr>
            <a:lvl5pPr marL="1828215" indent="0">
              <a:buNone/>
              <a:defRPr sz="2000"/>
            </a:lvl5pPr>
            <a:lvl6pPr marL="2285268" indent="0">
              <a:buNone/>
              <a:defRPr sz="2000"/>
            </a:lvl6pPr>
            <a:lvl7pPr marL="2742322" indent="0">
              <a:buNone/>
              <a:defRPr sz="2000"/>
            </a:lvl7pPr>
            <a:lvl8pPr marL="3199376" indent="0">
              <a:buNone/>
              <a:defRPr sz="2000"/>
            </a:lvl8pPr>
            <a:lvl9pPr marL="3656430" indent="0">
              <a:buNone/>
              <a:defRPr sz="2000"/>
            </a:lvl9pPr>
          </a:lstStyle>
          <a:p>
            <a:pPr lvl="0"/>
            <a:r>
              <a:rPr lang="fr-CA" noProof="0" smtClean="0"/>
              <a:t>Faire glisser l'image vers l'espace réservé ou cliquer sur l'icône pour l'ajouter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54" indent="0">
              <a:buNone/>
              <a:defRPr sz="1200"/>
            </a:lvl2pPr>
            <a:lvl3pPr marL="914107" indent="0">
              <a:buNone/>
              <a:defRPr sz="1000"/>
            </a:lvl3pPr>
            <a:lvl4pPr marL="1371161" indent="0">
              <a:buNone/>
              <a:defRPr sz="900"/>
            </a:lvl4pPr>
            <a:lvl5pPr marL="1828215" indent="0">
              <a:buNone/>
              <a:defRPr sz="900"/>
            </a:lvl5pPr>
            <a:lvl6pPr marL="2285268" indent="0">
              <a:buNone/>
              <a:defRPr sz="900"/>
            </a:lvl6pPr>
            <a:lvl7pPr marL="2742322" indent="0">
              <a:buNone/>
              <a:defRPr sz="900"/>
            </a:lvl7pPr>
            <a:lvl8pPr marL="3199376" indent="0">
              <a:buNone/>
              <a:defRPr sz="900"/>
            </a:lvl8pPr>
            <a:lvl9pPr marL="365643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02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303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262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838200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85800" y="1600200"/>
            <a:ext cx="3810000" cy="4495800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000" cy="4495800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085010"/>
      </p:ext>
    </p:extLst>
  </p:cSld>
  <p:clrMapOvr>
    <a:masterClrMapping/>
  </p:clrMapOvr>
  <p:transition xmlns:p14="http://schemas.microsoft.com/office/powerpoint/2010/main"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D7CFFCA3-FD24-FF41-8291-F3D5953472A8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9588C227-AB6B-0249-9E97-94FDAC5025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4426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75BA6F-3A8E-304A-AF92-E7C0986E78D3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1422963E-C89A-644A-94E2-EE602E352C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211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15F5D7FE-6838-6A45-9C3E-6EB8FB5828A8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404DBA38-BA23-584E-A569-CED1AF8110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0020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950A462-C136-4A42-A860-F470326FFDF5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F9358C52-3877-434E-A9EE-A770A81FAC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5719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A6A1826A-8B68-044B-8FE3-6132D2A9F713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283ADB59-8929-0E4F-BA8A-13CEAA5850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1337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5003D113-8E9C-754B-8CAF-758F6806D29D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A135D84B-A501-2A41-AED3-4452684800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4719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45BA14FB-2939-C743-8EE6-9BB6FC540677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F921793F-FA2D-2449-8916-571872C2CA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7078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9EC81884-1617-694C-AC71-1D1FAE9CC229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CAEC5D26-7BA2-BA4A-A17C-4E29E59B61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5168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CA" noProof="0" smtClean="0"/>
              <a:t>Faire glisser l'image vers l'espace réservé ou cliquer sur l'icône pour l'ajouter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E56057C0-2A36-4042-8743-334C578E33C9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151AAB0D-4180-164A-91BF-FADC0807E6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1988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96980C53-69DC-6649-92D7-AD0CD51DEEC1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294574DB-4FF2-B44B-AB5B-BC44F7114E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2822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2EE50232-6495-954A-A522-FC82FB5E6BE6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175F884C-F0E7-2548-A46E-52E513A354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3558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9DB93EB9-5CA6-7A46-AC28-77B367F7ADF1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EAC7818B-6619-574F-B8E0-1C1E245F535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18453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021038F-87F8-2C43-A580-FB0F2B82E255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E76D98F3-5C08-9843-B032-807ED51EBCB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35868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755A2ACC-3FCC-144F-87D8-E1FEAE355F00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1FB6D9BE-C0B9-E34D-A228-FC42786151B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53421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8AA74DE3-A98B-E542-ADA4-73614B64797A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DBC37C5F-96D0-9440-AB44-58EC2D1BFA4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27959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7C2C3DCA-42A6-304B-A307-31085F0F4DC4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B90B2DC9-4021-564E-8F2E-E1897844379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84549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5FC94A8A-9217-3344-A22E-7062C1645DB0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5FD005E3-2588-0442-AD3D-B5A9E4FF788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91038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E92CF370-0C7C-7E44-AE14-62C72E1DE7C9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7F1FCE8D-9F6A-D743-8006-999F04769B8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50631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B25BE081-16A2-DC48-BACD-FAF4D30E8FF0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245E770F-A5C1-1C42-9CBE-E5BC589CAFA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49561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CA" noProof="0" smtClean="0"/>
              <a:t>Faire glisser l'image vers l'espace réservé ou cliquer sur l'icône pour l'ajouter</a:t>
            </a:r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F92910FB-EB16-094F-B807-15DB88DE1ACF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7BE3A14F-0AEE-8E4B-A3B1-D4D73C3774F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93706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89674C3E-4288-B248-8349-EF75F1C1B900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C057EBA6-D071-0447-9122-6EA2724CDB4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8927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F42A49D3-5465-644B-954F-6AF416D35307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5613" fontAlgn="base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95CE768B-B3E2-AA45-A86A-7F79E3AA0FE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82119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0962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836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4173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5346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933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6213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4020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8866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CA" noProof="0" smtClean="0"/>
              <a:t>Faire glisser l'image vers l'espace réservé ou cliquer sur l'icône pour l'ajouter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4991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02605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6ADA90-DC6B-984C-AA40-288A5F25B4C7}" type="datetimeFigureOut">
              <a:rPr lang="fr-FR" smtClean="0"/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33981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838200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85800" y="1600200"/>
            <a:ext cx="3810000" cy="4495800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000" cy="4495800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FD55292-97B3-CF48-A435-D69D1C35F15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665"/>
      </p:ext>
    </p:extLst>
  </p:cSld>
  <p:clrMapOvr>
    <a:masterClrMapping/>
  </p:clrMapOvr>
  <p:transition xmlns:p14="http://schemas.microsoft.com/office/powerpoint/2010/main" spd="slow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13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theme" Target="../theme/theme4.xml"/><Relationship Id="rId14" Type="http://schemas.openxmlformats.org/officeDocument/2006/relationships/image" Target="../media/image3.jpeg"/><Relationship Id="rId1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11" tIns="45705" rIns="91411" bIns="4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dirty="0"/>
              <a:t>Cliquez et modifiez le titre</a:t>
            </a:r>
            <a:endParaRPr lang="fr-FR" dirty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dirty="0"/>
              <a:t>Cliquez pour modifier les styles du texte du masque</a:t>
            </a:r>
          </a:p>
          <a:p>
            <a:pPr lvl="1"/>
            <a:r>
              <a:rPr lang="fr-CA" dirty="0"/>
              <a:t>Deuxième niveau</a:t>
            </a:r>
          </a:p>
          <a:p>
            <a:pPr lvl="2"/>
            <a:r>
              <a:rPr lang="fr-CA" dirty="0"/>
              <a:t>Troisième niveau</a:t>
            </a:r>
          </a:p>
          <a:p>
            <a:pPr lvl="3"/>
            <a:r>
              <a:rPr lang="fr-CA" dirty="0"/>
              <a:t>Quatrième niveau</a:t>
            </a:r>
          </a:p>
          <a:p>
            <a:pPr lvl="4"/>
            <a:r>
              <a:rPr lang="fr-CA" dirty="0"/>
              <a:t>Cinquième niveau</a:t>
            </a:r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455613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Century Gothic"/>
          <a:ea typeface="ＭＳ Ｐゴシック" charset="0"/>
          <a:cs typeface="Century Gothic"/>
        </a:defRPr>
      </a:lvl1pPr>
      <a:lvl2pPr algn="ctr" defTabSz="4556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56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56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56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054" algn="ctr" defTabSz="457054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107" algn="ctr" defTabSz="457054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161" algn="ctr" defTabSz="457054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215" algn="ctr" defTabSz="457054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1313" indent="-341313" algn="l" defTabSz="455613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Century Gothic"/>
          <a:ea typeface="ＭＳ Ｐゴシック" charset="0"/>
          <a:cs typeface="Century Gothic"/>
        </a:defRPr>
      </a:lvl1pPr>
      <a:lvl2pPr marL="741363" indent="-284163" algn="l" defTabSz="455613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Century Gothic"/>
          <a:ea typeface="ＭＳ Ｐゴシック" charset="0"/>
          <a:cs typeface="Century Gothic"/>
        </a:defRPr>
      </a:lvl2pPr>
      <a:lvl3pPr marL="1141413" indent="-227013" algn="l" defTabSz="455613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Century Gothic"/>
          <a:ea typeface="ＭＳ Ｐゴシック" charset="0"/>
          <a:cs typeface="Century Gothic"/>
        </a:defRPr>
      </a:lvl3pPr>
      <a:lvl4pPr marL="1598613" indent="-227013" algn="l" defTabSz="455613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Century Gothic"/>
          <a:ea typeface="ＭＳ Ｐゴシック" charset="0"/>
          <a:cs typeface="Century Gothic"/>
        </a:defRPr>
      </a:lvl4pPr>
      <a:lvl5pPr marL="2055813" indent="-227013" algn="l" defTabSz="455613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Century Gothic"/>
          <a:ea typeface="ＭＳ Ｐゴシック" charset="0"/>
          <a:cs typeface="Century Gothic"/>
        </a:defRPr>
      </a:lvl5pPr>
      <a:lvl6pPr marL="2513795" indent="-228527" algn="l" defTabSz="45705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849" indent="-228527" algn="l" defTabSz="45705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903" indent="-228527" algn="l" defTabSz="45705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56" indent="-228527" algn="l" defTabSz="45705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54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07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61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15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68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22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76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430" algn="l" defTabSz="4570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t="-2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et modifiez le titre</a:t>
            </a:r>
            <a:endParaRPr lang="en-US"/>
          </a:p>
        </p:txBody>
      </p:sp>
      <p:sp>
        <p:nvSpPr>
          <p:cNvPr id="286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fld id="{5A458C47-B3F1-9F43-A739-42DF21C96769}" type="datetimeFigureOut">
              <a:rPr lang="en-US"/>
              <a:pPr>
                <a:defRPr/>
              </a:pPr>
              <a:t>12-03-31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fld id="{9A337F59-58DE-474E-A9A5-F853DE920F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296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fld id="{AAA72D7B-1EDD-5246-A857-41402021B2AF}" type="datetimeFigureOut">
              <a:rPr lang="en-US"/>
              <a:pPr>
                <a:defRPr/>
              </a:pPr>
              <a:t>12-03-31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fld id="{F3A54351-39E7-0C41-BD56-B022629CC7C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et modifiez le titre</a:t>
            </a:r>
            <a:endParaRPr 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B6972A8-24C5-AC44-BFEB-518CA3EB8F25}" type="datetimeFigureOut">
              <a:rPr lang="fr-FR"/>
              <a:pPr>
                <a:defRPr/>
              </a:pPr>
              <a:t>12-03-31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EFE4B62-1151-A545-B9E6-DE63FE2F83D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>
                <a:latin typeface="Century Gothic" charset="0"/>
              </a:rPr>
              <a:t>Examen final</a:t>
            </a:r>
          </a:p>
        </p:txBody>
      </p:sp>
      <p:sp>
        <p:nvSpPr>
          <p:cNvPr id="8194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>
                <a:latin typeface="Century Gothic" charset="0"/>
              </a:rPr>
              <a:t>MNT 203 , 17 avril, 14h à 17h</a:t>
            </a:r>
          </a:p>
        </p:txBody>
      </p:sp>
    </p:spTree>
    <p:extLst>
      <p:ext uri="{BB962C8B-B14F-4D97-AF65-F5344CB8AC3E}">
        <p14:creationId xmlns:p14="http://schemas.microsoft.com/office/powerpoint/2010/main" val="1519940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>
                <a:latin typeface="Century Gothic" charset="0"/>
              </a:rPr>
              <a:t>Format de l’examen final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Font typeface="Arial" charset="0"/>
              <a:buNone/>
              <a:defRPr/>
            </a:pPr>
            <a:r>
              <a:rPr lang="fr-CA" b="1" dirty="0" smtClean="0"/>
              <a:t>Cet examen comporte deux sections : </a:t>
            </a:r>
            <a:endParaRPr lang="fr-CA" sz="3600" dirty="0" smtClean="0"/>
          </a:p>
          <a:p>
            <a:pPr>
              <a:defRPr/>
            </a:pPr>
            <a:r>
              <a:rPr lang="fr-CA" b="1" dirty="0" smtClean="0"/>
              <a:t>La </a:t>
            </a:r>
            <a:r>
              <a:rPr lang="fr-CA" b="1" dirty="0"/>
              <a:t>section I</a:t>
            </a:r>
            <a:r>
              <a:rPr lang="fr-CA" dirty="0"/>
              <a:t>: Celle-ci compte pour 10% de l’année. Vous devez expliquer </a:t>
            </a:r>
            <a:r>
              <a:rPr lang="fr-CA" b="1" u="sng" dirty="0"/>
              <a:t>cinq</a:t>
            </a:r>
            <a:r>
              <a:rPr lang="fr-CA" b="1" dirty="0"/>
              <a:t> </a:t>
            </a:r>
            <a:r>
              <a:rPr lang="fr-CA" dirty="0"/>
              <a:t>des sept concepts en quelques lignes/phrases. </a:t>
            </a:r>
            <a:endParaRPr lang="fr-CA" sz="3600" dirty="0"/>
          </a:p>
          <a:p>
            <a:pPr>
              <a:defRPr/>
            </a:pPr>
            <a:r>
              <a:rPr lang="fr-CA" b="1" dirty="0"/>
              <a:t>La section II</a:t>
            </a:r>
            <a:r>
              <a:rPr lang="fr-CA" dirty="0"/>
              <a:t>:</a:t>
            </a:r>
            <a:r>
              <a:rPr lang="fr-CA" b="1" dirty="0"/>
              <a:t> </a:t>
            </a:r>
            <a:r>
              <a:rPr lang="fr-CA" dirty="0"/>
              <a:t>Celle-ci est composée de deux blocs. C’est une section de questions demandant un long développement. Un développement minimum devrait viser 750 mots.</a:t>
            </a:r>
            <a:endParaRPr lang="fr-CA" sz="3600" dirty="0"/>
          </a:p>
          <a:p>
            <a:pPr lvl="1">
              <a:defRPr/>
            </a:pPr>
            <a:r>
              <a:rPr lang="fr-CA" b="1" dirty="0"/>
              <a:t>Dans le bloc A </a:t>
            </a:r>
            <a:r>
              <a:rPr lang="fr-CA" dirty="0"/>
              <a:t>: Vous devez répondre à </a:t>
            </a:r>
            <a:r>
              <a:rPr lang="fr-CA" b="1" u="sng" dirty="0"/>
              <a:t>une</a:t>
            </a:r>
            <a:r>
              <a:rPr lang="fr-CA" dirty="0"/>
              <a:t> des trois questions. Celle-ci compte pour 7,5% de l’année.</a:t>
            </a:r>
            <a:endParaRPr lang="fr-CA" sz="3200" dirty="0"/>
          </a:p>
          <a:p>
            <a:pPr lvl="1">
              <a:defRPr/>
            </a:pPr>
            <a:r>
              <a:rPr lang="fr-CA" b="1" dirty="0"/>
              <a:t>Dans le bloc B </a:t>
            </a:r>
            <a:r>
              <a:rPr lang="fr-CA" dirty="0"/>
              <a:t>: Vous devez répondre à </a:t>
            </a:r>
            <a:r>
              <a:rPr lang="fr-CA" b="1" u="sng" dirty="0"/>
              <a:t>une </a:t>
            </a:r>
            <a:r>
              <a:rPr lang="fr-CA" dirty="0"/>
              <a:t>des quatre questions. Celle-ci compte pour 7,5% de l’année</a:t>
            </a:r>
            <a:r>
              <a:rPr lang="fr-CA" dirty="0" smtClean="0"/>
              <a:t>.</a:t>
            </a:r>
          </a:p>
          <a:p>
            <a:pPr lvl="1">
              <a:defRPr/>
            </a:pPr>
            <a:r>
              <a:rPr lang="fr-CA" dirty="0"/>
              <a:t>Pour chacune des questions, répondez comme vous le feriez pour un travail, à savoir que vous devez adopter la forme de l’essai argumentatif. Vous devez introduire votre sujet (annoncez votre réponse de façon succincte), développer votre sujet (étayez votre réponse à l’aide de quelques arguments) et conclure (rappelez vos arguments principaux). Soyez concis, précis, clair et lisible. Écrivez sur les deux côtés des feuilles du cahier d’examen et à interligne simple. 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53552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b="1">
                <a:latin typeface="Century Gothic" charset="0"/>
              </a:rPr>
              <a:t>Section I: expliquer ces concepts en vos mots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fr-CA" dirty="0"/>
              <a:t>Épistémologie </a:t>
            </a:r>
          </a:p>
          <a:p>
            <a:pPr>
              <a:defRPr/>
            </a:pPr>
            <a:r>
              <a:rPr lang="fr-CA" dirty="0"/>
              <a:t>Société des nations</a:t>
            </a:r>
          </a:p>
          <a:p>
            <a:pPr>
              <a:defRPr/>
            </a:pPr>
            <a:r>
              <a:rPr lang="fr-CA" dirty="0"/>
              <a:t>Ontologie</a:t>
            </a:r>
          </a:p>
          <a:p>
            <a:pPr>
              <a:defRPr/>
            </a:pPr>
            <a:r>
              <a:rPr lang="fr-CA" dirty="0"/>
              <a:t>Souveraineté</a:t>
            </a:r>
          </a:p>
          <a:p>
            <a:pPr>
              <a:defRPr/>
            </a:pPr>
            <a:r>
              <a:rPr lang="fr-CA" dirty="0"/>
              <a:t>Société civile </a:t>
            </a:r>
            <a:r>
              <a:rPr lang="fr-CA" dirty="0" smtClean="0"/>
              <a:t>mondiale/</a:t>
            </a:r>
            <a:r>
              <a:rPr lang="fr-CA" dirty="0"/>
              <a:t>globale</a:t>
            </a:r>
          </a:p>
          <a:p>
            <a:pPr>
              <a:defRPr/>
            </a:pPr>
            <a:r>
              <a:rPr lang="fr-CA" dirty="0"/>
              <a:t>Orientalisme</a:t>
            </a:r>
          </a:p>
          <a:p>
            <a:pPr>
              <a:defRPr/>
            </a:pPr>
            <a:r>
              <a:rPr lang="fr-CA" dirty="0"/>
              <a:t>Paradigme hégémonique</a:t>
            </a:r>
          </a:p>
          <a:p>
            <a:pPr>
              <a:defRPr/>
            </a:pPr>
            <a:r>
              <a:rPr lang="fr-CA" dirty="0"/>
              <a:t>Globalisation néolibérale</a:t>
            </a:r>
          </a:p>
          <a:p>
            <a:pPr>
              <a:defRPr/>
            </a:pPr>
            <a:r>
              <a:rPr lang="fr-CA" dirty="0"/>
              <a:t>Système de </a:t>
            </a:r>
            <a:r>
              <a:rPr lang="fr-CA" dirty="0" err="1"/>
              <a:t>Bretton</a:t>
            </a:r>
            <a:r>
              <a:rPr lang="fr-CA" dirty="0"/>
              <a:t> </a:t>
            </a:r>
            <a:r>
              <a:rPr lang="fr-CA" dirty="0" err="1"/>
              <a:t>Woods</a:t>
            </a:r>
            <a:endParaRPr lang="fr-CA" dirty="0"/>
          </a:p>
          <a:p>
            <a:pPr>
              <a:defRPr/>
            </a:pPr>
            <a:r>
              <a:rPr lang="fr-CA" dirty="0"/>
              <a:t>Développement durable</a:t>
            </a:r>
          </a:p>
          <a:p>
            <a:pPr>
              <a:defRPr/>
            </a:pPr>
            <a:endParaRPr lang="fr-FR" dirty="0"/>
          </a:p>
        </p:txBody>
      </p:sp>
      <p:sp>
        <p:nvSpPr>
          <p:cNvPr id="10243" name="Espace réservé du contenu 3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85000" lnSpcReduction="10000"/>
          </a:bodyPr>
          <a:lstStyle/>
          <a:p>
            <a:r>
              <a:rPr lang="fr-FR">
                <a:latin typeface="Century Gothic" charset="0"/>
              </a:rPr>
              <a:t>À l’examen, vous devrez en expliquer 5 sur 7 qui seront donnés.</a:t>
            </a:r>
          </a:p>
          <a:p>
            <a:endParaRPr lang="fr-CA">
              <a:latin typeface="Century Gothic" charset="0"/>
            </a:endParaRPr>
          </a:p>
          <a:p>
            <a:r>
              <a:rPr lang="fr-CA">
                <a:latin typeface="Century Gothic" charset="0"/>
              </a:rPr>
              <a:t>10% - 2% pour chaque concept/nom </a:t>
            </a:r>
            <a:endParaRPr lang="fr-FR">
              <a:latin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216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>
                <a:latin typeface="Century Gothic" charset="0"/>
              </a:rPr>
              <a:t>SECTION II : </a:t>
            </a:r>
            <a:r>
              <a:rPr lang="fr-CA" b="1" u="sng">
                <a:latin typeface="Century Gothic" charset="0"/>
              </a:rPr>
              <a:t>LE ENJEUX DES RELATIONS INTERNATIONALES </a:t>
            </a:r>
            <a:endParaRPr lang="fr-FR">
              <a:latin typeface="Century Gothic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fr-FR" dirty="0" smtClean="0"/>
              <a:t>Il y aura deux blocs.</a:t>
            </a:r>
          </a:p>
          <a:p>
            <a:pPr>
              <a:defRPr/>
            </a:pPr>
            <a:endParaRPr lang="fr-FR" dirty="0"/>
          </a:p>
          <a:p>
            <a:pPr>
              <a:defRPr/>
            </a:pPr>
            <a:r>
              <a:rPr lang="fr-FR" dirty="0" smtClean="0"/>
              <a:t>3 questions seront insérées dans un bloc et vous devrez répondre à </a:t>
            </a:r>
            <a:r>
              <a:rPr lang="fr-FR" b="1" u="sng" dirty="0" smtClean="0"/>
              <a:t>une</a:t>
            </a:r>
            <a:r>
              <a:rPr lang="fr-FR" dirty="0" smtClean="0"/>
              <a:t>.</a:t>
            </a:r>
          </a:p>
          <a:p>
            <a:pPr>
              <a:defRPr/>
            </a:pPr>
            <a:endParaRPr lang="fr-FR" dirty="0" smtClean="0"/>
          </a:p>
          <a:p>
            <a:pPr>
              <a:defRPr/>
            </a:pPr>
            <a:r>
              <a:rPr lang="fr-FR" dirty="0" smtClean="0"/>
              <a:t>4 questions </a:t>
            </a:r>
            <a:r>
              <a:rPr lang="fr-FR" dirty="0"/>
              <a:t>seront insérées dans un bloc et vous devrez répondre à </a:t>
            </a:r>
            <a:r>
              <a:rPr lang="fr-FR" b="1" u="sng" dirty="0"/>
              <a:t>une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11267" name="Espace réservé du contenu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>
              <a:latin typeface="Century Gothic" charset="0"/>
            </a:endParaRPr>
          </a:p>
          <a:p>
            <a:r>
              <a:rPr lang="fr-FR">
                <a:latin typeface="Century Gothic" charset="0"/>
              </a:rPr>
              <a:t>Chaque réponse vaut 7,5%.</a:t>
            </a:r>
          </a:p>
          <a:p>
            <a:endParaRPr lang="fr-FR">
              <a:latin typeface="Century Gothic" charset="0"/>
            </a:endParaRPr>
          </a:p>
          <a:p>
            <a:r>
              <a:rPr lang="fr-FR">
                <a:latin typeface="Century Gothic" charset="0"/>
              </a:rPr>
              <a:t>Vous n’aurez droit à aucun matériel à l’examen. Mais vous pouvez vous préparer.</a:t>
            </a:r>
          </a:p>
        </p:txBody>
      </p:sp>
    </p:spTree>
    <p:extLst>
      <p:ext uri="{BB962C8B-B14F-4D97-AF65-F5344CB8AC3E}">
        <p14:creationId xmlns:p14="http://schemas.microsoft.com/office/powerpoint/2010/main" val="1981355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Espace réservé du contenu 5"/>
          <p:cNvSpPr>
            <a:spLocks noGrp="1"/>
          </p:cNvSpPr>
          <p:nvPr>
            <p:ph idx="1"/>
          </p:nvPr>
        </p:nvSpPr>
        <p:spPr>
          <a:xfrm>
            <a:off x="104775" y="0"/>
            <a:ext cx="8859838" cy="6858000"/>
          </a:xfrm>
        </p:spPr>
        <p:txBody>
          <a:bodyPr/>
          <a:lstStyle/>
          <a:p>
            <a:pPr marL="514350" indent="-514350">
              <a:lnSpc>
                <a:spcPct val="90000"/>
              </a:lnSpc>
              <a:buFont typeface="Calibri" charset="0"/>
              <a:buAutoNum type="arabicPeriod"/>
            </a:pPr>
            <a:r>
              <a:rPr lang="en-GB" sz="1900">
                <a:latin typeface="Century Gothic" charset="0"/>
              </a:rPr>
              <a:t>Quelles sont les principales caractéristiques des transformations concernant la gouvernance globale ainsi que leurs conséquences sur la gestion de l’ordre international?</a:t>
            </a:r>
            <a:endParaRPr lang="fr-CA" sz="1900">
              <a:latin typeface="Century Gothic" charset="0"/>
            </a:endParaRPr>
          </a:p>
          <a:p>
            <a:pPr marL="514350" indent="-514350">
              <a:lnSpc>
                <a:spcPct val="90000"/>
              </a:lnSpc>
              <a:buFont typeface="Calibri" charset="0"/>
              <a:buAutoNum type="arabicPeriod"/>
            </a:pPr>
            <a:r>
              <a:rPr lang="fr-CA" sz="1900">
                <a:latin typeface="Century Gothic" charset="0"/>
              </a:rPr>
              <a:t>Expliquez comment la Deuxième Guerre mondiale a contribué à forger le processus d’intégration régionale.</a:t>
            </a:r>
          </a:p>
          <a:p>
            <a:pPr marL="514350" indent="-514350">
              <a:lnSpc>
                <a:spcPct val="90000"/>
              </a:lnSpc>
              <a:buFont typeface="Calibri" charset="0"/>
              <a:buAutoNum type="arabicPeriod"/>
            </a:pPr>
            <a:r>
              <a:rPr lang="fr-CA" sz="1900">
                <a:latin typeface="Century Gothic" charset="0"/>
              </a:rPr>
              <a:t>Quelle est la pertinence de la notion de réseau et de « société en réseaux » pour comprendre/expliquer la globalisation? </a:t>
            </a:r>
          </a:p>
          <a:p>
            <a:pPr marL="514350" indent="-514350">
              <a:lnSpc>
                <a:spcPct val="90000"/>
              </a:lnSpc>
              <a:buFont typeface="Calibri" charset="0"/>
              <a:buAutoNum type="arabicPeriod"/>
            </a:pPr>
            <a:r>
              <a:rPr lang="fr-CA" sz="1900">
                <a:latin typeface="Century Gothic" charset="0"/>
              </a:rPr>
              <a:t>Les rapports de puissance sont depuis longtemps au cœur des relations internationales. Expliquez en quoi ceux-ci ont été transformés par la globalisation en mettant en relief les « nouveaux acteurs » en relations internationales (choisissez une catégorie parmi les trois types de « nouveaux acteurs » : 1) les firmes multinationales; 2) les organisations internationales et 3) les organisations non-gouvernementales).</a:t>
            </a:r>
          </a:p>
          <a:p>
            <a:pPr marL="514350" indent="-514350">
              <a:lnSpc>
                <a:spcPct val="90000"/>
              </a:lnSpc>
              <a:buFont typeface="Calibri" charset="0"/>
              <a:buAutoNum type="arabicPeriod"/>
            </a:pPr>
            <a:r>
              <a:rPr lang="fr-CA" sz="1900">
                <a:latin typeface="Century Gothic" charset="0"/>
              </a:rPr>
              <a:t>En quoi le rapport au territoire est-il transformé par le processus de globalisation et quelles sont les conséquences du point de vue de la souveraineté des États?</a:t>
            </a:r>
          </a:p>
          <a:p>
            <a:pPr marL="514350" indent="-514350">
              <a:lnSpc>
                <a:spcPct val="90000"/>
              </a:lnSpc>
              <a:buFont typeface="Calibri" charset="0"/>
              <a:buAutoNum type="arabicPeriod"/>
            </a:pPr>
            <a:r>
              <a:rPr lang="en-GB" sz="1900">
                <a:latin typeface="Century Gothic" charset="0"/>
              </a:rPr>
              <a:t>En quoi la globalisation change-t-elle la conceptualisation des enjeux de sécurité? Comment modifie-t-elle la gouvernance globale par le biais de la sécurité?</a:t>
            </a:r>
            <a:endParaRPr lang="fr-CA" sz="1900">
              <a:latin typeface="Century Gothic" charset="0"/>
            </a:endParaRPr>
          </a:p>
          <a:p>
            <a:pPr marL="514350" indent="-514350">
              <a:lnSpc>
                <a:spcPct val="90000"/>
              </a:lnSpc>
              <a:buFont typeface="Calibri" charset="0"/>
              <a:buAutoNum type="arabicPeriod"/>
            </a:pPr>
            <a:r>
              <a:rPr lang="en-GB" sz="1900" b="1">
                <a:latin typeface="Century Gothic" charset="0"/>
              </a:rPr>
              <a:t> </a:t>
            </a:r>
            <a:r>
              <a:rPr lang="en-GB" sz="1900">
                <a:latin typeface="Century Gothic" charset="0"/>
              </a:rPr>
              <a:t>Comment la globalisation économique affecte-t-elle le rôle de l’État? Élaborez en insistant sur le contexte de la crise économique globale de 2008.</a:t>
            </a:r>
            <a:endParaRPr lang="fr-CA" sz="1900">
              <a:latin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50013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14-March10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Presentation4-Jan20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Presentation14-March10.thmx</Template>
  <TotalTime>2</TotalTime>
  <Words>181</Words>
  <Application>Microsoft Macintosh PowerPoint</Application>
  <PresentationFormat>On-screen Show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Presentation14-March10</vt:lpstr>
      <vt:lpstr>Office Theme</vt:lpstr>
      <vt:lpstr>1_Office Theme</vt:lpstr>
      <vt:lpstr>Presentation4-Jan20</vt:lpstr>
      <vt:lpstr>Examen final</vt:lpstr>
      <vt:lpstr>Format de l’examen final</vt:lpstr>
      <vt:lpstr>Section I: expliquer ces concepts en vos mots</vt:lpstr>
      <vt:lpstr>SECTION II : LE ENJEUX DES RELATIONS INTERNATIONALES </vt:lpstr>
      <vt:lpstr>PowerPoint Presentation</vt:lpstr>
    </vt:vector>
  </TitlesOfParts>
  <Company>uOttawa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David Grondin</dc:creator>
  <cp:lastModifiedBy>Nicole Marion</cp:lastModifiedBy>
  <cp:revision>2</cp:revision>
  <dcterms:created xsi:type="dcterms:W3CDTF">2012-03-28T17:30:10Z</dcterms:created>
  <dcterms:modified xsi:type="dcterms:W3CDTF">2012-03-31T17:36:43Z</dcterms:modified>
</cp:coreProperties>
</file>