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0" r:id="rId3"/>
    <p:sldId id="259" r:id="rId4"/>
    <p:sldId id="300" r:id="rId5"/>
    <p:sldId id="258" r:id="rId6"/>
    <p:sldId id="262" r:id="rId7"/>
    <p:sldId id="290" r:id="rId8"/>
    <p:sldId id="264" r:id="rId9"/>
    <p:sldId id="265" r:id="rId10"/>
    <p:sldId id="266" r:id="rId11"/>
    <p:sldId id="291" r:id="rId12"/>
    <p:sldId id="271" r:id="rId13"/>
    <p:sldId id="272" r:id="rId14"/>
    <p:sldId id="301" r:id="rId15"/>
    <p:sldId id="273" r:id="rId16"/>
    <p:sldId id="293" r:id="rId17"/>
    <p:sldId id="299" r:id="rId18"/>
    <p:sldId id="280" r:id="rId19"/>
    <p:sldId id="275" r:id="rId20"/>
    <p:sldId id="289" r:id="rId21"/>
    <p:sldId id="294" r:id="rId22"/>
    <p:sldId id="276" r:id="rId23"/>
    <p:sldId id="296" r:id="rId24"/>
    <p:sldId id="277" r:id="rId25"/>
    <p:sldId id="278" r:id="rId26"/>
    <p:sldId id="297" r:id="rId27"/>
    <p:sldId id="279" r:id="rId28"/>
    <p:sldId id="298" r:id="rId29"/>
  </p:sldIdLst>
  <p:sldSz cx="9144000" cy="6858000" type="screen4x3"/>
  <p:notesSz cx="6858000" cy="9144000"/>
  <p:defaultTextStyle>
    <a:defPPr>
      <a:defRPr lang="en-CA"/>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593" autoAdjust="0"/>
  </p:normalViewPr>
  <p:slideViewPr>
    <p:cSldViewPr>
      <p:cViewPr>
        <p:scale>
          <a:sx n="80" d="100"/>
          <a:sy n="80" d="100"/>
        </p:scale>
        <p:origin x="-1086" y="540"/>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25" d="100"/>
        <a:sy n="125" d="100"/>
      </p:scale>
      <p:origin x="0" y="0"/>
    </p:cViewPr>
  </p:notesTextViewPr>
  <p:sorterViewPr>
    <p:cViewPr>
      <p:scale>
        <a:sx n="66" d="100"/>
        <a:sy n="66" d="100"/>
      </p:scale>
      <p:origin x="0" y="403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slide" Target="slides/slide19.xml"/><Relationship Id="rId1"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634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634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34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34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634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2573050-04EA-459E-9C38-051F6C88F848}" type="slidenum">
              <a:rPr lang="en-US"/>
              <a:pPr/>
              <a:t>‹#›</a:t>
            </a:fld>
            <a:endParaRPr lang="en-US"/>
          </a:p>
        </p:txBody>
      </p:sp>
    </p:spTree>
    <p:extLst>
      <p:ext uri="{BB962C8B-B14F-4D97-AF65-F5344CB8AC3E}">
        <p14:creationId xmlns:p14="http://schemas.microsoft.com/office/powerpoint/2010/main" val="334452236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90045D-F94D-4F93-B092-54EEE4A1BF96}" type="slidenum">
              <a:rPr lang="en-US"/>
              <a:pPr/>
              <a:t>1</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9592EF-2441-425C-B8C9-391678896DE9}" type="slidenum">
              <a:rPr lang="en-US"/>
              <a:pPr/>
              <a:t>2</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r>
              <a:rPr lang="en-US" dirty="0" smtClean="0"/>
              <a:t>Transcription</a:t>
            </a:r>
            <a:r>
              <a:rPr lang="en-US" baseline="0" dirty="0" smtClean="0"/>
              <a:t> is the process by which u make a single stranded RNA molecule from a double stranded DNA molecule. By convention we will always have the 5’ end of the RNA on the left. One of the double stranded </a:t>
            </a:r>
            <a:r>
              <a:rPr lang="en-US" baseline="0" dirty="0" err="1" smtClean="0"/>
              <a:t>dna</a:t>
            </a:r>
            <a:r>
              <a:rPr lang="en-US" baseline="0" dirty="0" smtClean="0"/>
              <a:t> strands will be used as the template strand from which </a:t>
            </a:r>
            <a:r>
              <a:rPr lang="en-US" baseline="0" dirty="0" err="1" smtClean="0"/>
              <a:t>rna</a:t>
            </a:r>
            <a:r>
              <a:rPr lang="en-US" baseline="0" dirty="0" smtClean="0"/>
              <a:t> is made. </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100526-226F-4FB4-97EA-3237C2EB4071}" type="slidenum">
              <a:rPr lang="en-US"/>
              <a:pPr/>
              <a:t>3</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r>
              <a:rPr lang="en-US" dirty="0" smtClean="0"/>
              <a:t>Non-template</a:t>
            </a:r>
            <a:r>
              <a:rPr lang="en-US" baseline="0" dirty="0" smtClean="0"/>
              <a:t> strand is the coding strand which is the 5’ to 3’ strand that is not used as a template, the sequence of this strand is exactly the same as the RNA transcript made except for the T’s are converted to U’s .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3 kinds </a:t>
            </a:r>
            <a:r>
              <a:rPr lang="en-US" dirty="0" err="1" smtClean="0"/>
              <a:t>fo</a:t>
            </a:r>
            <a:r>
              <a:rPr lang="en-US" dirty="0" smtClean="0"/>
              <a:t> RNAs in prokaryotes,</a:t>
            </a:r>
            <a:r>
              <a:rPr lang="en-US" baseline="0" dirty="0" smtClean="0"/>
              <a:t> and they are all synthesized by the same RNA polymerase. This table shows the % of total </a:t>
            </a:r>
            <a:r>
              <a:rPr lang="en-US" baseline="0" dirty="0" err="1" smtClean="0"/>
              <a:t>rna</a:t>
            </a:r>
            <a:r>
              <a:rPr lang="en-US" baseline="0" dirty="0" smtClean="0"/>
              <a:t> </a:t>
            </a:r>
            <a:r>
              <a:rPr lang="en-US" baseline="0" dirty="0" err="1" smtClean="0"/>
              <a:t>tha</a:t>
            </a:r>
            <a:r>
              <a:rPr lang="en-US" baseline="0" dirty="0" smtClean="0"/>
              <a:t> u can see at equilibrium in the left column and notice that the majority is the ribosomal </a:t>
            </a:r>
            <a:r>
              <a:rPr lang="en-US" baseline="0" dirty="0" err="1" smtClean="0"/>
              <a:t>rna</a:t>
            </a:r>
            <a:r>
              <a:rPr lang="en-US" baseline="0" dirty="0" smtClean="0"/>
              <a:t>, also note that despite having only 3-5% of mRNA at equilibrium about a third of the time the </a:t>
            </a:r>
            <a:r>
              <a:rPr lang="en-US" baseline="0" dirty="0" err="1" smtClean="0"/>
              <a:t>rna</a:t>
            </a:r>
            <a:r>
              <a:rPr lang="en-US" baseline="0" dirty="0" smtClean="0"/>
              <a:t> polymerase is synthesizing it which tells us that mRNA is not very stable!</a:t>
            </a:r>
            <a:endParaRPr lang="en-US" dirty="0"/>
          </a:p>
        </p:txBody>
      </p:sp>
      <p:sp>
        <p:nvSpPr>
          <p:cNvPr id="4" name="Slide Number Placeholder 3"/>
          <p:cNvSpPr>
            <a:spLocks noGrp="1"/>
          </p:cNvSpPr>
          <p:nvPr>
            <p:ph type="sldNum" sz="quarter" idx="10"/>
          </p:nvPr>
        </p:nvSpPr>
        <p:spPr/>
        <p:txBody>
          <a:bodyPr/>
          <a:lstStyle/>
          <a:p>
            <a:fld id="{02573050-04EA-459E-9C38-051F6C88F848}" type="slidenum">
              <a:rPr lang="en-US" smtClean="0"/>
              <a:pPr/>
              <a:t>4</a:t>
            </a:fld>
            <a:endParaRPr lang="en-US"/>
          </a:p>
        </p:txBody>
      </p:sp>
    </p:spTree>
    <p:extLst>
      <p:ext uri="{BB962C8B-B14F-4D97-AF65-F5344CB8AC3E}">
        <p14:creationId xmlns:p14="http://schemas.microsoft.com/office/powerpoint/2010/main" val="98390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632887-49B2-4856-A24D-FBF48335D106}" type="slidenum">
              <a:rPr lang="en-US"/>
              <a:pPr/>
              <a:t>5</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r>
              <a:rPr lang="en-US" dirty="0" smtClean="0"/>
              <a:t>We will</a:t>
            </a:r>
            <a:r>
              <a:rPr lang="en-US" baseline="0" dirty="0" smtClean="0"/>
              <a:t> talk about definitions that we need: know them!</a:t>
            </a:r>
          </a:p>
          <a:p>
            <a:r>
              <a:rPr lang="en-US" dirty="0" smtClean="0"/>
              <a:t>1) Transcriptional unit can be defined on DNA as the distance between where transcription</a:t>
            </a:r>
            <a:r>
              <a:rPr lang="en-US" baseline="0" dirty="0" smtClean="0"/>
              <a:t> starts and where it ends. ON the DNA molecule we give positions with respect to the arrow at +1 (showing where transcription will start from left to right (downstream)), there is no position 0, the nucleotide on the left of plus 1 is -1 and so on (upstream) .</a:t>
            </a:r>
          </a:p>
          <a:p>
            <a:r>
              <a:rPr lang="en-US" baseline="0" dirty="0" smtClean="0"/>
              <a:t>2)Promoter is the </a:t>
            </a:r>
            <a:r>
              <a:rPr lang="en-US" baseline="0" dirty="0" err="1" smtClean="0"/>
              <a:t>the</a:t>
            </a:r>
            <a:r>
              <a:rPr lang="en-US" baseline="0" dirty="0" smtClean="0"/>
              <a:t> region on DNA where RNA polymerase binds to initiate transcription, it is more than one base pair and it always covers the position +1.</a:t>
            </a:r>
          </a:p>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E3005B-1231-4405-AF0D-7EF04AB03A63}" type="slidenum">
              <a:rPr lang="en-US"/>
              <a:pPr/>
              <a:t>6</a:t>
            </a:fld>
            <a:endParaRPr 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r>
              <a:rPr lang="en-US" dirty="0" smtClean="0"/>
              <a:t>Promoters are very precise</a:t>
            </a:r>
            <a:r>
              <a:rPr lang="en-US" baseline="0" dirty="0" smtClean="0"/>
              <a:t> regions and the </a:t>
            </a:r>
            <a:r>
              <a:rPr lang="en-US" baseline="0" dirty="0" err="1" smtClean="0"/>
              <a:t>rna</a:t>
            </a:r>
            <a:r>
              <a:rPr lang="en-US" baseline="0" dirty="0" smtClean="0"/>
              <a:t> polymerase needs to bind to it </a:t>
            </a:r>
            <a:r>
              <a:rPr lang="en-US" baseline="0" dirty="0" err="1" smtClean="0"/>
              <a:t>inorder</a:t>
            </a:r>
            <a:r>
              <a:rPr lang="en-US" baseline="0" dirty="0" smtClean="0"/>
              <a:t> to transcribe things it needs.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6C913B-6E1B-4000-8B3D-BB2CFC9F1C88}" type="slidenum">
              <a:rPr lang="en-US"/>
              <a:pPr/>
              <a:t>7</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r>
              <a:rPr lang="en-US" dirty="0" smtClean="0"/>
              <a:t>The polymerase binds at the promoter,</a:t>
            </a:r>
            <a:r>
              <a:rPr lang="en-US" baseline="0" dirty="0" smtClean="0"/>
              <a:t> then there will be an opening of the double helix and polymerase initiates transcription. The polymerase has a high affinity to the promoter because it needs to be able to recognize it easily however it also needs to keep on moving to transcribe the </a:t>
            </a:r>
            <a:r>
              <a:rPr lang="en-US" baseline="0" dirty="0" err="1" smtClean="0"/>
              <a:t>rna</a:t>
            </a:r>
            <a:r>
              <a:rPr lang="en-US" baseline="0" dirty="0" smtClean="0"/>
              <a:t> which is difficult because of this high affinity. One consequence of that is that it synthesizes very short </a:t>
            </a:r>
            <a:r>
              <a:rPr lang="en-US" baseline="0" dirty="0" err="1" smtClean="0"/>
              <a:t>mrna</a:t>
            </a:r>
            <a:r>
              <a:rPr lang="en-US" baseline="0" dirty="0" smtClean="0"/>
              <a:t> chains when it is sitting at the promoter ( usually less than 10 </a:t>
            </a:r>
            <a:r>
              <a:rPr lang="en-US" baseline="0" dirty="0" err="1" smtClean="0"/>
              <a:t>bp</a:t>
            </a:r>
            <a:r>
              <a:rPr lang="en-US" baseline="0" dirty="0" smtClean="0"/>
              <a:t>) and then it will either leave or continue to sit at the promoter. AT one point it will leave the promoter and the chain of </a:t>
            </a:r>
            <a:r>
              <a:rPr lang="en-US" baseline="0" dirty="0" err="1" smtClean="0"/>
              <a:t>rna</a:t>
            </a:r>
            <a:r>
              <a:rPr lang="en-US" baseline="0" dirty="0" smtClean="0"/>
              <a:t> synthesized will be longer and it will continue until it meets the terminator sequence and when it stops the </a:t>
            </a:r>
            <a:r>
              <a:rPr lang="en-US" baseline="0" dirty="0" err="1" smtClean="0"/>
              <a:t>rna</a:t>
            </a:r>
            <a:r>
              <a:rPr lang="en-US" baseline="0" dirty="0" smtClean="0"/>
              <a:t> is released and the polymerase is released </a:t>
            </a:r>
            <a:r>
              <a:rPr lang="en-US" baseline="0" dirty="0" err="1" smtClean="0"/>
              <a:t>aswell</a:t>
            </a:r>
            <a:r>
              <a:rPr lang="en-US" baseline="0" dirty="0" smtClean="0"/>
              <a:t>. </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3ECA91-055D-4147-9574-7F998F660EF8}" type="slidenum">
              <a:rPr lang="en-US"/>
              <a:pPr/>
              <a:t>8</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dirty="0" smtClean="0"/>
              <a:t>RNA</a:t>
            </a:r>
            <a:r>
              <a:rPr lang="en-US" baseline="0" dirty="0" smtClean="0"/>
              <a:t> polymerase </a:t>
            </a:r>
            <a:r>
              <a:rPr lang="en-US" baseline="0" dirty="0" err="1" smtClean="0"/>
              <a:t>usess</a:t>
            </a:r>
            <a:r>
              <a:rPr lang="en-US" baseline="0" dirty="0" smtClean="0"/>
              <a:t> </a:t>
            </a:r>
            <a:r>
              <a:rPr lang="en-US" baseline="0" dirty="0" err="1" smtClean="0"/>
              <a:t>ribonucleotides</a:t>
            </a:r>
            <a:r>
              <a:rPr lang="en-US" baseline="0" dirty="0" smtClean="0"/>
              <a:t> as building blocks and uses </a:t>
            </a:r>
            <a:r>
              <a:rPr lang="en-US" baseline="0" dirty="0" err="1" smtClean="0"/>
              <a:t>phosphodiester</a:t>
            </a:r>
            <a:r>
              <a:rPr lang="en-US" baseline="0" dirty="0" smtClean="0"/>
              <a:t> bonds between them. </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B1AEDE-DC89-4175-A5F3-7B5344E2D02D}" type="slidenum">
              <a:rPr lang="en-US"/>
              <a:pPr/>
              <a:t>9</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r>
              <a:rPr lang="en-US" b="1" dirty="0" smtClean="0"/>
              <a:t>You need to know the overall chemical reaction for</a:t>
            </a:r>
            <a:r>
              <a:rPr lang="en-US" b="1" baseline="0" dirty="0" smtClean="0"/>
              <a:t> this! (</a:t>
            </a:r>
            <a:r>
              <a:rPr lang="en-US" baseline="0" dirty="0" smtClean="0"/>
              <a:t> the one at the bottom) RNA synthesis with a 3’ OH plus NTP will elongate the RNA by one nucleotide and will release a pyrophosphate. The delta G for this is overall negative so it is energetically favorable. </a:t>
            </a:r>
          </a:p>
          <a:p>
            <a:endParaRPr lang="en-US" baseline="0" dirty="0" smtClean="0"/>
          </a:p>
          <a:p>
            <a:r>
              <a:rPr lang="en-US" baseline="0" dirty="0" smtClean="0"/>
              <a:t>The first reaction on top is not favorable, and the second one is so overall u get -2.6kcal/</a:t>
            </a:r>
            <a:r>
              <a:rPr lang="en-US" baseline="0" dirty="0" err="1" smtClean="0"/>
              <a:t>mol</a:t>
            </a:r>
            <a:r>
              <a:rPr lang="en-US" baseline="0" dirty="0" smtClean="0"/>
              <a:t> so it is the hydrolysis of NTP that provides the energy for this overall reaction to be energetically favorable. This energy is needed by the </a:t>
            </a:r>
            <a:r>
              <a:rPr lang="en-US" baseline="0" dirty="0" err="1" smtClean="0"/>
              <a:t>rna</a:t>
            </a:r>
            <a:r>
              <a:rPr lang="en-US" baseline="0" dirty="0" smtClean="0"/>
              <a:t> polymerase in order to move along during elongation of transcription. </a:t>
            </a:r>
          </a:p>
          <a:p>
            <a:r>
              <a:rPr lang="en-US" b="1" baseline="0" dirty="0" smtClean="0"/>
              <a:t>All kinds of RNA’s in prokaryotes are synthesized by a single kind of RNA polymerase in prokaryotes</a:t>
            </a:r>
            <a:r>
              <a:rPr lang="en-US" baseline="0" dirty="0" smtClean="0"/>
              <a:t>.</a:t>
            </a:r>
          </a:p>
          <a:p>
            <a:r>
              <a:rPr lang="en-US" baseline="0" dirty="0" smtClean="0"/>
              <a:t>RNA polymerase doesn’t need a primer, it starts at position +1.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2CCB64-7019-43B4-B393-F078B2C565F8}" type="slidenum">
              <a:rPr lang="en-US"/>
              <a:pPr/>
              <a:t>10</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r>
              <a:rPr lang="en-US" dirty="0" smtClean="0"/>
              <a:t>Don’t need</a:t>
            </a:r>
            <a:r>
              <a:rPr lang="en-US" baseline="0" dirty="0" smtClean="0"/>
              <a:t> to remember size but remember that </a:t>
            </a:r>
            <a:r>
              <a:rPr lang="en-US" baseline="0" dirty="0" err="1" smtClean="0"/>
              <a:t>rna</a:t>
            </a:r>
            <a:r>
              <a:rPr lang="en-US" baseline="0" dirty="0" smtClean="0"/>
              <a:t> polymerase is split into two parts and </a:t>
            </a:r>
          </a:p>
          <a:p>
            <a:r>
              <a:rPr lang="en-US" b="1" baseline="0" dirty="0" smtClean="0"/>
              <a:t>One of them is the core enzyme which contains two a subunits and B and B’ subunits and the omega subunit. And remember that B and B’ are the largest and they comprise the catalytic center and they’re what synthesizes. </a:t>
            </a:r>
          </a:p>
          <a:p>
            <a:r>
              <a:rPr lang="en-US" b="1" baseline="0" dirty="0" smtClean="0"/>
              <a:t>If u add the sigma subunit than u get the </a:t>
            </a:r>
            <a:r>
              <a:rPr lang="en-US" b="1" baseline="0" dirty="0" err="1" smtClean="0"/>
              <a:t>holoenzyme</a:t>
            </a:r>
            <a:r>
              <a:rPr lang="en-US" b="1" baseline="0" dirty="0" smtClean="0"/>
              <a:t> which is needed to recognize the promoter. </a:t>
            </a:r>
            <a:endParaRPr lang="en-US" b="1"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B52A9D-F1B0-4635-A7A6-370025FE09BF}" type="slidenum">
              <a:rPr lang="en-US"/>
              <a:pPr/>
              <a:t>11</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r>
              <a:rPr lang="en-US" dirty="0" smtClean="0"/>
              <a:t>Sigma is very important because that is what</a:t>
            </a:r>
            <a:r>
              <a:rPr lang="en-US" baseline="0" dirty="0" smtClean="0"/>
              <a:t> allows the </a:t>
            </a:r>
            <a:r>
              <a:rPr lang="en-US" baseline="0" dirty="0" smtClean="0"/>
              <a:t>POLYMERASE enzyme </a:t>
            </a:r>
            <a:r>
              <a:rPr lang="en-US" baseline="0" dirty="0" smtClean="0"/>
              <a:t>to recognize the promoter. </a:t>
            </a:r>
            <a:r>
              <a:rPr lang="en-US" b="1" baseline="0" dirty="0" smtClean="0"/>
              <a:t>So in these </a:t>
            </a:r>
            <a:r>
              <a:rPr lang="en-US" b="1" baseline="0" dirty="0" smtClean="0"/>
              <a:t>figures  core enzyme is in green and sigma is shown in purple so here you have the </a:t>
            </a:r>
            <a:r>
              <a:rPr lang="en-US" b="1" baseline="0" dirty="0" err="1" smtClean="0"/>
              <a:t>holoenzyme</a:t>
            </a:r>
            <a:r>
              <a:rPr lang="en-US" b="1" baseline="0" dirty="0" smtClean="0"/>
              <a:t>, the </a:t>
            </a:r>
            <a:r>
              <a:rPr lang="en-US" b="1" baseline="0" dirty="0" err="1" smtClean="0"/>
              <a:t>coreenzyme</a:t>
            </a:r>
            <a:r>
              <a:rPr lang="en-US" b="1" baseline="0" dirty="0" smtClean="0"/>
              <a:t> has the same affinity for </a:t>
            </a:r>
            <a:r>
              <a:rPr lang="en-US" b="1" baseline="0" dirty="0" err="1" smtClean="0"/>
              <a:t>dna</a:t>
            </a:r>
            <a:r>
              <a:rPr lang="en-US" b="1" baseline="0" dirty="0" smtClean="0"/>
              <a:t> but it cannot distinguish between sequences in </a:t>
            </a:r>
            <a:r>
              <a:rPr lang="en-US" b="1" baseline="0" dirty="0" err="1" smtClean="0"/>
              <a:t>dna</a:t>
            </a:r>
            <a:r>
              <a:rPr lang="en-US" b="1" baseline="0" dirty="0" smtClean="0"/>
              <a:t> that are </a:t>
            </a:r>
            <a:r>
              <a:rPr lang="en-US" b="1" baseline="0" dirty="0" err="1" smtClean="0"/>
              <a:t>promotors</a:t>
            </a:r>
            <a:r>
              <a:rPr lang="en-US" b="1" baseline="0" dirty="0" smtClean="0"/>
              <a:t> and the sequences that are not promoters, however when sigma binds the core to form the </a:t>
            </a:r>
            <a:r>
              <a:rPr lang="en-US" b="1" baseline="0" dirty="0" err="1" smtClean="0"/>
              <a:t>holoenzyme</a:t>
            </a:r>
            <a:r>
              <a:rPr lang="en-US" b="1" baseline="0" dirty="0" smtClean="0"/>
              <a:t>, it causes 2 consequences: 1) it </a:t>
            </a:r>
            <a:r>
              <a:rPr lang="en-US" b="1" baseline="0" dirty="0" err="1" smtClean="0"/>
              <a:t>decreseas</a:t>
            </a:r>
            <a:r>
              <a:rPr lang="en-US" b="1" baseline="0" dirty="0" smtClean="0"/>
              <a:t> the affinity of the </a:t>
            </a:r>
            <a:r>
              <a:rPr lang="en-US" b="1" baseline="0" dirty="0" err="1" smtClean="0"/>
              <a:t>corenzyme</a:t>
            </a:r>
            <a:r>
              <a:rPr lang="en-US" b="1" baseline="0" dirty="0" smtClean="0"/>
              <a:t> to non promoter sequences 2) it increases the affinity of the </a:t>
            </a:r>
            <a:r>
              <a:rPr lang="en-US" b="1" baseline="0" dirty="0" err="1" smtClean="0"/>
              <a:t>corenzyme</a:t>
            </a:r>
            <a:r>
              <a:rPr lang="en-US" b="1" baseline="0" dirty="0" smtClean="0"/>
              <a:t> for sequences that are </a:t>
            </a:r>
            <a:r>
              <a:rPr lang="en-US" b="1" baseline="0" dirty="0" err="1" smtClean="0"/>
              <a:t>promotors</a:t>
            </a:r>
            <a:r>
              <a:rPr lang="en-US" b="1" baseline="0" dirty="0" smtClean="0"/>
              <a: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0BF638-9905-4ED4-B361-2F0D15F1F63D}" type="slidenum">
              <a:rPr lang="en-US"/>
              <a:pPr/>
              <a:t>12</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B5395A-83F7-4417-91D2-D9C8D47CFCFD}" type="slidenum">
              <a:rPr lang="en-US"/>
              <a:pPr/>
              <a:t>13</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r>
              <a:rPr lang="en-US" dirty="0" smtClean="0"/>
              <a:t>How does </a:t>
            </a:r>
            <a:r>
              <a:rPr lang="en-US" dirty="0" err="1" smtClean="0"/>
              <a:t>rna</a:t>
            </a:r>
            <a:r>
              <a:rPr lang="en-US" dirty="0" smtClean="0"/>
              <a:t> polymerase</a:t>
            </a:r>
            <a:r>
              <a:rPr lang="en-US" baseline="0" dirty="0" smtClean="0"/>
              <a:t> leave the </a:t>
            </a:r>
            <a:r>
              <a:rPr lang="en-US" baseline="0" dirty="0" err="1" smtClean="0"/>
              <a:t>promotor</a:t>
            </a:r>
            <a:r>
              <a:rPr lang="en-US" baseline="0" dirty="0" smtClean="0"/>
              <a:t>? By releasing sigma, it is able to leave the </a:t>
            </a:r>
            <a:r>
              <a:rPr lang="en-US" baseline="0" dirty="0" err="1" smtClean="0"/>
              <a:t>promotor</a:t>
            </a:r>
            <a:r>
              <a:rPr lang="en-US" baseline="0" dirty="0" smtClean="0"/>
              <a:t> and go into elongation phase. </a:t>
            </a:r>
          </a:p>
          <a:p>
            <a:r>
              <a:rPr lang="en-US" baseline="0" dirty="0" smtClean="0"/>
              <a:t>In order for RNA polymerase to recognize the promoter it needs sigma but how does it do this exactly? Three models have been proposed that we have to know and two of them are shown on this slide. Here we have the </a:t>
            </a:r>
            <a:r>
              <a:rPr lang="en-US" baseline="0" dirty="0" err="1" smtClean="0"/>
              <a:t>holoenzyme</a:t>
            </a:r>
            <a:r>
              <a:rPr lang="en-US" baseline="0" dirty="0" smtClean="0"/>
              <a:t> and in the first model it is called diffusion, the </a:t>
            </a:r>
            <a:r>
              <a:rPr lang="en-US" baseline="0" dirty="0" err="1" smtClean="0"/>
              <a:t>holoenzyme</a:t>
            </a:r>
            <a:r>
              <a:rPr lang="en-US" baseline="0" dirty="0" smtClean="0"/>
              <a:t> binds weakly at random and sees if it’s a </a:t>
            </a:r>
            <a:r>
              <a:rPr lang="en-US" baseline="0" dirty="0" err="1" smtClean="0"/>
              <a:t>promotor</a:t>
            </a:r>
            <a:r>
              <a:rPr lang="en-US" baseline="0" dirty="0" smtClean="0"/>
              <a:t> if not than it </a:t>
            </a:r>
            <a:r>
              <a:rPr lang="en-US" baseline="0" dirty="0" err="1" smtClean="0"/>
              <a:t>it</a:t>
            </a:r>
            <a:r>
              <a:rPr lang="en-US" baseline="0" dirty="0" smtClean="0"/>
              <a:t> will go back to the </a:t>
            </a:r>
            <a:r>
              <a:rPr lang="en-US" baseline="0" dirty="0" err="1" smtClean="0"/>
              <a:t>mileu</a:t>
            </a:r>
            <a:r>
              <a:rPr lang="en-US" baseline="0" dirty="0" smtClean="0"/>
              <a:t> and do this again and again until it finds the </a:t>
            </a:r>
            <a:r>
              <a:rPr lang="en-US" baseline="0" dirty="0" err="1" smtClean="0"/>
              <a:t>promotor</a:t>
            </a:r>
            <a:r>
              <a:rPr lang="en-US" baseline="0" dirty="0" smtClean="0"/>
              <a:t> which it has a high affinity to and then it will stick to it. The binding, unbinding, binding and unbinding is too slow for this model to be realistic. </a:t>
            </a:r>
          </a:p>
          <a:p>
            <a:r>
              <a:rPr lang="en-US" baseline="0" dirty="0" smtClean="0"/>
              <a:t> The second model is called Exchange and </a:t>
            </a:r>
            <a:r>
              <a:rPr lang="en-US" baseline="0" dirty="0" err="1" smtClean="0"/>
              <a:t>inorder</a:t>
            </a:r>
            <a:r>
              <a:rPr lang="en-US" baseline="0" dirty="0" smtClean="0"/>
              <a:t> to understand it u have to know that the bacterial </a:t>
            </a:r>
            <a:r>
              <a:rPr lang="en-US" baseline="0" dirty="0" err="1" smtClean="0"/>
              <a:t>dna</a:t>
            </a:r>
            <a:r>
              <a:rPr lang="en-US" baseline="0" dirty="0" smtClean="0"/>
              <a:t> is circular but in real life it is all over the place and so in the exchange model the </a:t>
            </a:r>
            <a:r>
              <a:rPr lang="en-US" baseline="0" dirty="0" err="1" smtClean="0"/>
              <a:t>holoenzyme</a:t>
            </a:r>
            <a:r>
              <a:rPr lang="en-US" baseline="0" dirty="0" smtClean="0"/>
              <a:t> also binds the </a:t>
            </a:r>
            <a:r>
              <a:rPr lang="en-US" baseline="0" dirty="0" err="1" smtClean="0"/>
              <a:t>dna</a:t>
            </a:r>
            <a:r>
              <a:rPr lang="en-US" baseline="0" dirty="0" smtClean="0"/>
              <a:t> weakly at random but because the </a:t>
            </a:r>
            <a:r>
              <a:rPr lang="en-US" baseline="0" dirty="0" err="1" smtClean="0"/>
              <a:t>dna</a:t>
            </a:r>
            <a:r>
              <a:rPr lang="en-US" baseline="0" dirty="0" smtClean="0"/>
              <a:t> is close to each other it sees the other sequences and if it finds a sequence that it likes </a:t>
            </a:r>
            <a:r>
              <a:rPr lang="en-US" baseline="0" dirty="0" err="1" smtClean="0"/>
              <a:t>bettr</a:t>
            </a:r>
            <a:r>
              <a:rPr lang="en-US" baseline="0" dirty="0" smtClean="0"/>
              <a:t> than it will exchange the old one for the new one and in this model exchange is simultaneous ( it does not go back to the </a:t>
            </a:r>
            <a:r>
              <a:rPr lang="en-US" baseline="0" dirty="0" err="1" smtClean="0"/>
              <a:t>melieu</a:t>
            </a:r>
            <a:r>
              <a:rPr lang="en-US" baseline="0" dirty="0" smtClean="0"/>
              <a:t> not binding unbinding </a:t>
            </a:r>
            <a:r>
              <a:rPr lang="en-US" baseline="0" dirty="0" err="1" smtClean="0"/>
              <a:t>etc</a:t>
            </a:r>
            <a:r>
              <a:rPr lang="en-US" baseline="0" dirty="0" smtClean="0"/>
              <a:t>). </a:t>
            </a:r>
            <a:r>
              <a:rPr lang="en-US" b="1" baseline="0" dirty="0" smtClean="0"/>
              <a:t>This model is the most likely to be correct(exam question)</a:t>
            </a:r>
          </a:p>
          <a:p>
            <a:r>
              <a:rPr lang="en-US" baseline="0" dirty="0" smtClean="0"/>
              <a:t>In the third model it scans linearly along the </a:t>
            </a:r>
            <a:r>
              <a:rPr lang="en-US" baseline="0" dirty="0" err="1" smtClean="0"/>
              <a:t>dna</a:t>
            </a:r>
            <a:r>
              <a:rPr lang="en-US" baseline="0" dirty="0" smtClean="0"/>
              <a:t> molecule and does not bind until it finds the </a:t>
            </a:r>
            <a:r>
              <a:rPr lang="en-US" baseline="0" dirty="0" err="1" smtClean="0"/>
              <a:t>promotor</a:t>
            </a:r>
            <a:r>
              <a:rPr lang="en-US" baseline="0" dirty="0" smtClean="0"/>
              <a:t> molecule. This model has no evidence that it exists. </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632887-49B2-4856-A24D-FBF48335D106}" type="slidenum">
              <a:rPr lang="en-US"/>
              <a:pPr/>
              <a:t>14</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r>
              <a:rPr lang="en-US" dirty="0" smtClean="0"/>
              <a:t>We will talk about some features</a:t>
            </a:r>
            <a:r>
              <a:rPr lang="en-US" baseline="0" dirty="0" smtClean="0"/>
              <a:t> of the </a:t>
            </a:r>
            <a:r>
              <a:rPr lang="en-US" baseline="0" dirty="0" err="1" smtClean="0"/>
              <a:t>dna</a:t>
            </a:r>
            <a:r>
              <a:rPr lang="en-US" baseline="0" dirty="0" smtClean="0"/>
              <a:t> at the </a:t>
            </a:r>
            <a:r>
              <a:rPr lang="en-US" baseline="0" dirty="0" err="1" smtClean="0"/>
              <a:t>promotor</a:t>
            </a:r>
            <a:r>
              <a:rPr lang="en-US" baseline="0" dirty="0" smtClean="0"/>
              <a:t>. The positions indicated on the </a:t>
            </a:r>
            <a:r>
              <a:rPr lang="en-US" baseline="0" dirty="0" err="1" smtClean="0"/>
              <a:t>dna</a:t>
            </a:r>
            <a:r>
              <a:rPr lang="en-US" baseline="0" dirty="0" smtClean="0"/>
              <a:t> on this slide are important positions in prokaryotic transcription. A typical bacterial </a:t>
            </a:r>
            <a:r>
              <a:rPr lang="en-US" baseline="0" dirty="0" err="1" smtClean="0"/>
              <a:t>promotor</a:t>
            </a:r>
            <a:r>
              <a:rPr lang="en-US" baseline="0" dirty="0" smtClean="0"/>
              <a:t> has two consensus sequences.</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A648A4-7E04-4C00-A45B-88FD77634592}" type="slidenum">
              <a:rPr lang="en-US"/>
              <a:pPr/>
              <a:t>15</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r>
              <a:rPr lang="en-US" dirty="0" smtClean="0"/>
              <a:t>At the</a:t>
            </a:r>
            <a:r>
              <a:rPr lang="en-US" baseline="0" dirty="0" smtClean="0"/>
              <a:t> positions shown above, . Remember positions and stuff.</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50696C-FFE7-4626-9AB9-F77F7816E106}" type="slidenum">
              <a:rPr lang="en-US"/>
              <a:pPr/>
              <a:t>16</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r>
              <a:rPr lang="en-US" dirty="0" smtClean="0"/>
              <a:t>This figure is</a:t>
            </a:r>
            <a:r>
              <a:rPr lang="en-US" baseline="0" dirty="0" smtClean="0"/>
              <a:t> one way of representing the TATAAT. What do the numbers mean? When they did a survey they found that the consensus is not perfect, they found that 96% of the time it finishes with a T and 95% of the time the second one is an A .. So this is a convention for the consensus sequence.  </a:t>
            </a:r>
            <a:r>
              <a:rPr lang="en-US" b="1" baseline="0" dirty="0" smtClean="0"/>
              <a:t>This sequence is at -10 position. </a:t>
            </a:r>
            <a:r>
              <a:rPr lang="en-US" b="0" baseline="0" dirty="0" smtClean="0"/>
              <a:t>This will always be 6 letters but not always these letters. This sequence on the slide is the BEST -10 sequence which means the polymerase will like it most and bind to it most strongly, but if it one letter is different binding might be less strong and this is useful because not all </a:t>
            </a:r>
            <a:r>
              <a:rPr lang="en-US" b="0" baseline="0" dirty="0" err="1" smtClean="0"/>
              <a:t>promotors</a:t>
            </a:r>
            <a:r>
              <a:rPr lang="en-US" b="0" baseline="0" dirty="0" smtClean="0"/>
              <a:t> are equal, there are strong ones and weaker ones, and in the cell we don’t need to make all proteins at the same level and that’s why in real life we don’t always have this sequence exactly. These sequences are consensus but they are not </a:t>
            </a:r>
            <a:r>
              <a:rPr lang="en-US" b="0" baseline="0" dirty="0" err="1" smtClean="0"/>
              <a:t>inveriable</a:t>
            </a:r>
            <a:r>
              <a:rPr lang="en-US" b="0" baseline="0" dirty="0" smtClean="0"/>
              <a:t> </a:t>
            </a:r>
            <a:endParaRPr lang="en-US" b="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F419E3-69FC-4AE5-B272-B152DCF993DB}" type="slidenum">
              <a:rPr lang="en-US"/>
              <a:pPr/>
              <a:t>17</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r>
              <a:rPr lang="en-US" dirty="0" smtClean="0"/>
              <a:t>Mutations</a:t>
            </a:r>
            <a:r>
              <a:rPr lang="en-US" baseline="0" dirty="0" smtClean="0"/>
              <a:t> can affect </a:t>
            </a:r>
            <a:r>
              <a:rPr lang="en-US" baseline="0" dirty="0" err="1" smtClean="0"/>
              <a:t>promotors</a:t>
            </a:r>
            <a:r>
              <a:rPr lang="en-US" baseline="0" dirty="0" smtClean="0"/>
              <a:t>, and when we’re talking about a mutation that makes the sequence further away from the ideal sequence than it would be a down mutation and this would decrease transcription efficiency. </a:t>
            </a:r>
          </a:p>
          <a:p>
            <a:r>
              <a:rPr lang="en-US" baseline="0" dirty="0" smtClean="0"/>
              <a:t>Up mutation is when u start with a sequence that is not perfect and a </a:t>
            </a:r>
            <a:r>
              <a:rPr lang="en-US" baseline="0" dirty="0" err="1" smtClean="0"/>
              <a:t>mutaion</a:t>
            </a:r>
            <a:r>
              <a:rPr lang="en-US" baseline="0" dirty="0" smtClean="0"/>
              <a:t> makes it more like the ideal increasing transcription efficiency as polymerase binds more.</a:t>
            </a: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4C39FF-D949-43C8-BD56-EEB919C41AE9}" type="slidenum">
              <a:rPr lang="en-US"/>
              <a:pPr/>
              <a:t>18</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pPr marL="228600" indent="-228600">
              <a:buAutoNum type="arabicParenR"/>
            </a:pPr>
            <a:r>
              <a:rPr lang="en-US" b="1" dirty="0" smtClean="0"/>
              <a:t>There are different kinds</a:t>
            </a:r>
            <a:r>
              <a:rPr lang="en-US" b="1" baseline="0" dirty="0" smtClean="0"/>
              <a:t> of sigma </a:t>
            </a:r>
            <a:r>
              <a:rPr lang="en-US" b="1" baseline="0" dirty="0" err="1" smtClean="0"/>
              <a:t>factiors</a:t>
            </a:r>
            <a:r>
              <a:rPr lang="en-US" b="1" baseline="0" dirty="0" smtClean="0"/>
              <a:t>,</a:t>
            </a:r>
          </a:p>
          <a:p>
            <a:pPr marL="228600" indent="-228600">
              <a:buAutoNum type="arabicParenR"/>
            </a:pPr>
            <a:r>
              <a:rPr lang="en-US" b="1" baseline="0" dirty="0" smtClean="0"/>
              <a:t>each one recognizes a distinct set of core sequences, </a:t>
            </a:r>
          </a:p>
          <a:p>
            <a:pPr marL="228600" indent="-228600">
              <a:buAutoNum type="arabicParenR"/>
            </a:pPr>
            <a:r>
              <a:rPr lang="en-US" b="1" baseline="0" dirty="0" smtClean="0"/>
              <a:t>these are sequences or </a:t>
            </a:r>
            <a:r>
              <a:rPr lang="en-US" b="1" baseline="0" dirty="0" err="1" smtClean="0"/>
              <a:t>promotors</a:t>
            </a:r>
            <a:r>
              <a:rPr lang="en-US" b="1" baseline="0" dirty="0" smtClean="0"/>
              <a:t> used for different cellular functions</a:t>
            </a:r>
          </a:p>
          <a:p>
            <a:pPr marL="0" indent="0">
              <a:buNone/>
            </a:pPr>
            <a:r>
              <a:rPr lang="en-US" baseline="0" dirty="0" smtClean="0"/>
              <a:t>Don’t need to remember anything else.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2A18E7-5CE8-4DE3-9820-68F6AF918602}" type="slidenum">
              <a:rPr lang="en-US"/>
              <a:pPr/>
              <a:t>19</a:t>
            </a:fld>
            <a:endParaRPr 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E977A8-5BB2-48D5-ADEA-2BAC561FB18D}" type="slidenum">
              <a:rPr lang="en-US"/>
              <a:pPr/>
              <a:t>20</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r>
              <a:rPr lang="en-US" dirty="0" smtClean="0"/>
              <a:t>When </a:t>
            </a:r>
            <a:r>
              <a:rPr lang="en-US" dirty="0" err="1" smtClean="0"/>
              <a:t>rna</a:t>
            </a:r>
            <a:r>
              <a:rPr lang="en-US" dirty="0" smtClean="0"/>
              <a:t> polymerase moves along the molecule it opens it and creates tension. On the top we</a:t>
            </a:r>
            <a:r>
              <a:rPr lang="en-US" baseline="0" dirty="0" smtClean="0"/>
              <a:t> have a </a:t>
            </a:r>
            <a:r>
              <a:rPr lang="en-US" baseline="0" dirty="0" err="1" smtClean="0"/>
              <a:t>dna</a:t>
            </a:r>
            <a:r>
              <a:rPr lang="en-US" baseline="0" dirty="0" smtClean="0"/>
              <a:t> molecule that is fixed at one end and when you open the helix supercoiling occurs as shown, this can be positive or negative, and what is positive and negative is purely arbitrary. So in one case it supercoils to the front and the other case it supercoils to the back. </a:t>
            </a: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E14D88-2CD3-4C2E-81F2-F43236519975}" type="slidenum">
              <a:rPr lang="en-US"/>
              <a:pPr/>
              <a:t>21</a:t>
            </a:fld>
            <a:endParaRPr lang="en-U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r>
              <a:rPr lang="en-US" dirty="0" smtClean="0"/>
              <a:t>In this slide it shows you </a:t>
            </a:r>
            <a:r>
              <a:rPr lang="en-US" dirty="0" err="1" smtClean="0"/>
              <a:t>dna</a:t>
            </a:r>
            <a:r>
              <a:rPr lang="en-US" dirty="0" smtClean="0"/>
              <a:t> that is fixed</a:t>
            </a:r>
            <a:r>
              <a:rPr lang="en-US" baseline="0" dirty="0" smtClean="0"/>
              <a:t> at both ends, RNA polymerase in elongation mode creates positive supercoiling in the front and negative supercoils at the back. The </a:t>
            </a:r>
            <a:r>
              <a:rPr lang="en-US" baseline="0" dirty="0" err="1" smtClean="0"/>
              <a:t>dna</a:t>
            </a:r>
            <a:r>
              <a:rPr lang="en-US" baseline="0" dirty="0" smtClean="0"/>
              <a:t> in bacterial cell is naturally negatively supercoiled which is thought to help the movement of </a:t>
            </a:r>
            <a:r>
              <a:rPr lang="en-US" baseline="0" dirty="0" err="1" smtClean="0"/>
              <a:t>rna</a:t>
            </a:r>
            <a:r>
              <a:rPr lang="en-US" baseline="0" dirty="0" smtClean="0"/>
              <a:t> polymerase. </a:t>
            </a:r>
            <a:r>
              <a:rPr lang="en-US" baseline="0" dirty="0" err="1" smtClean="0"/>
              <a:t>Gyrase</a:t>
            </a:r>
            <a:r>
              <a:rPr lang="en-US" baseline="0" dirty="0" smtClean="0"/>
              <a:t> will introduce more negative supercoiling, so at this point the </a:t>
            </a:r>
            <a:r>
              <a:rPr lang="en-US" baseline="0" dirty="0" err="1" smtClean="0"/>
              <a:t>dna</a:t>
            </a:r>
            <a:r>
              <a:rPr lang="en-US" baseline="0" dirty="0" smtClean="0"/>
              <a:t> has excessive negative supercoiling so the topoisomerase will bring the </a:t>
            </a:r>
            <a:r>
              <a:rPr lang="en-US" baseline="0" dirty="0" err="1" smtClean="0"/>
              <a:t>dna</a:t>
            </a:r>
            <a:r>
              <a:rPr lang="en-US" baseline="0" dirty="0" smtClean="0"/>
              <a:t> back to it’s natural negative supercoiled state.</a:t>
            </a: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98B489-36E8-45B1-9AEF-A23046BB35C3}" type="slidenum">
              <a:rPr lang="en-US"/>
              <a:pPr/>
              <a:t>22</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AAF30F-3A5A-4DA3-ADE1-6E97C7909BBA}" type="slidenum">
              <a:rPr lang="en-US"/>
              <a:pPr/>
              <a:t>23</a:t>
            </a:fld>
            <a:endParaRPr 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r>
              <a:rPr lang="en-US" dirty="0" smtClean="0"/>
              <a:t>Termination is the last of the 4 steps of transcription, and termination</a:t>
            </a:r>
            <a:r>
              <a:rPr lang="en-US" baseline="0" dirty="0" smtClean="0"/>
              <a:t> occurs when the polymerase reaches the terminator. Termination in prokaryotes is a lot better understood than eukaryotes. </a:t>
            </a:r>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43FEB8-DBA6-4A30-81D3-D0B585FEF089}" type="slidenum">
              <a:rPr lang="en-US"/>
              <a:pPr/>
              <a:t>24</a:t>
            </a:fld>
            <a:endParaRPr lang="en-US"/>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r>
              <a:rPr lang="en-US" dirty="0" smtClean="0"/>
              <a:t>There are two kinds</a:t>
            </a:r>
            <a:r>
              <a:rPr lang="en-US" baseline="0" dirty="0" smtClean="0"/>
              <a:t> of terminators in prokaryotes: 1) intrinsic terminators and 2) Rho dependent terminators. </a:t>
            </a:r>
          </a:p>
          <a:p>
            <a:r>
              <a:rPr lang="en-US" baseline="0" dirty="0" smtClean="0"/>
              <a:t>Intrinsic is because the information for termination is intrinsic in the </a:t>
            </a:r>
            <a:r>
              <a:rPr lang="en-US" baseline="0" dirty="0" err="1" smtClean="0"/>
              <a:t>rna</a:t>
            </a:r>
            <a:r>
              <a:rPr lang="en-US" baseline="0" dirty="0" smtClean="0"/>
              <a:t>, It is part of an </a:t>
            </a:r>
            <a:r>
              <a:rPr lang="en-US" baseline="0" dirty="0" err="1" smtClean="0"/>
              <a:t>rna</a:t>
            </a:r>
            <a:r>
              <a:rPr lang="en-US" baseline="0" dirty="0" smtClean="0"/>
              <a:t> molecule that’s in a hairpin structure. It has a loop and a GC rich region and single stranded U-run, this signals that </a:t>
            </a:r>
            <a:r>
              <a:rPr lang="en-US" baseline="0" dirty="0" err="1" smtClean="0"/>
              <a:t>rna</a:t>
            </a:r>
            <a:r>
              <a:rPr lang="en-US" baseline="0" dirty="0" smtClean="0"/>
              <a:t> polymerase to stop transcription. </a:t>
            </a:r>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B14F18-80B8-4CC0-A981-5A6AC238AA76}" type="slidenum">
              <a:rPr lang="en-US"/>
              <a:pPr/>
              <a:t>25</a:t>
            </a:fld>
            <a:endParaRPr 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08C457-5192-472A-AB9C-E3DD6038A16E}" type="slidenum">
              <a:rPr lang="en-US"/>
              <a:pPr/>
              <a:t>26</a:t>
            </a:fld>
            <a:endParaRPr 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r>
              <a:rPr lang="en-US" dirty="0" smtClean="0"/>
              <a:t>Rho is a protein,</a:t>
            </a:r>
            <a:r>
              <a:rPr lang="en-US" baseline="0" dirty="0" smtClean="0"/>
              <a:t> which forms </a:t>
            </a:r>
            <a:r>
              <a:rPr lang="en-US" baseline="0" dirty="0" err="1" smtClean="0"/>
              <a:t>hexamers</a:t>
            </a:r>
            <a:r>
              <a:rPr lang="en-US" baseline="0" dirty="0" smtClean="0"/>
              <a:t> and has helicase activity. And it works like this. It </a:t>
            </a:r>
            <a:r>
              <a:rPr lang="en-US" baseline="0" dirty="0" err="1" smtClean="0"/>
              <a:t>synthesises</a:t>
            </a:r>
            <a:r>
              <a:rPr lang="en-US" baseline="0" dirty="0" smtClean="0"/>
              <a:t> a sequence for which rho </a:t>
            </a:r>
            <a:r>
              <a:rPr lang="en-US" baseline="0" dirty="0" err="1" smtClean="0"/>
              <a:t>hexamer</a:t>
            </a:r>
            <a:r>
              <a:rPr lang="en-US" baseline="0" dirty="0" smtClean="0"/>
              <a:t> has affinity. Once rho sees it </a:t>
            </a:r>
            <a:r>
              <a:rPr lang="en-US" baseline="0" dirty="0" err="1" smtClean="0"/>
              <a:t>it</a:t>
            </a:r>
            <a:r>
              <a:rPr lang="en-US" baseline="0" dirty="0" smtClean="0"/>
              <a:t> binds to it and it starts chasing the polymerase and once it reaches the polymerase it’s helicase activity melts the binding of </a:t>
            </a:r>
            <a:r>
              <a:rPr lang="en-US" baseline="0" dirty="0" err="1" smtClean="0"/>
              <a:t>rna</a:t>
            </a:r>
            <a:r>
              <a:rPr lang="en-US" baseline="0" dirty="0" smtClean="0"/>
              <a:t> polymerase to </a:t>
            </a:r>
            <a:r>
              <a:rPr lang="en-US" baseline="0" dirty="0" err="1" smtClean="0"/>
              <a:t>dna</a:t>
            </a:r>
            <a:r>
              <a:rPr lang="en-US" baseline="0" dirty="0" smtClean="0"/>
              <a:t> and so the </a:t>
            </a:r>
            <a:r>
              <a:rPr lang="en-US" baseline="0" dirty="0" err="1" smtClean="0"/>
              <a:t>dna</a:t>
            </a:r>
            <a:r>
              <a:rPr lang="en-US" baseline="0" dirty="0" smtClean="0"/>
              <a:t> is released. So there is a certain sequence within the </a:t>
            </a:r>
            <a:r>
              <a:rPr lang="en-US" baseline="0" dirty="0" err="1" smtClean="0"/>
              <a:t>rna</a:t>
            </a:r>
            <a:r>
              <a:rPr lang="en-US" baseline="0" dirty="0" smtClean="0"/>
              <a:t> that attracts the rho which brings about termination here.</a:t>
            </a:r>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8D5B1C-BEB8-4446-A71F-BAD537075E1F}" type="slidenum">
              <a:rPr lang="en-US"/>
              <a:pPr/>
              <a:t>27</a:t>
            </a:fld>
            <a:endParaRPr lang="en-US"/>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p:txBody>
          <a:bodyPr/>
          <a:lstStyle/>
          <a:p>
            <a:r>
              <a:rPr lang="en-US" dirty="0" smtClean="0"/>
              <a:t>So what we’ve seen</a:t>
            </a:r>
            <a:r>
              <a:rPr lang="en-US" baseline="0" dirty="0" smtClean="0"/>
              <a:t> with the intrinsic and rho terminators the polymerase reaches the terminator and stops but there will be times in the cell where the polymerase will ignore the terminator and will make a longer </a:t>
            </a:r>
            <a:r>
              <a:rPr lang="en-US" baseline="0" dirty="0" err="1" smtClean="0"/>
              <a:t>rna</a:t>
            </a:r>
            <a:r>
              <a:rPr lang="en-US" baseline="0" dirty="0" smtClean="0"/>
              <a:t> molecule. The anti termination process involves the binding of protein that allows the polymerase to ignore the </a:t>
            </a:r>
            <a:r>
              <a:rPr lang="en-US" baseline="0" smtClean="0"/>
              <a:t>terminator sequence.</a:t>
            </a:r>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546C5D-C084-42CD-841E-A76785526767}" type="slidenum">
              <a:rPr lang="en-US"/>
              <a:pPr/>
              <a:t>28</a:t>
            </a:fld>
            <a:endParaRPr lang="en-US"/>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95F7453C-0A4B-4130-B230-3492FDD694D3}" type="slidenum">
              <a:rPr lang="en-CA"/>
              <a:pPr/>
              <a:t>‹#›</a:t>
            </a:fld>
            <a:endParaRPr lang="en-CA"/>
          </a:p>
        </p:txBody>
      </p:sp>
    </p:spTree>
    <p:extLst>
      <p:ext uri="{BB962C8B-B14F-4D97-AF65-F5344CB8AC3E}">
        <p14:creationId xmlns:p14="http://schemas.microsoft.com/office/powerpoint/2010/main" val="2440860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D7D7DDB9-B1AB-428B-9A73-EBDF4DF8B2D9}" type="slidenum">
              <a:rPr lang="en-CA"/>
              <a:pPr/>
              <a:t>‹#›</a:t>
            </a:fld>
            <a:endParaRPr lang="en-CA"/>
          </a:p>
        </p:txBody>
      </p:sp>
    </p:spTree>
    <p:extLst>
      <p:ext uri="{BB962C8B-B14F-4D97-AF65-F5344CB8AC3E}">
        <p14:creationId xmlns:p14="http://schemas.microsoft.com/office/powerpoint/2010/main" val="594425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A1551E0F-17F4-4961-B304-681BE6054691}" type="slidenum">
              <a:rPr lang="en-CA"/>
              <a:pPr/>
              <a:t>‹#›</a:t>
            </a:fld>
            <a:endParaRPr lang="en-CA"/>
          </a:p>
        </p:txBody>
      </p:sp>
    </p:spTree>
    <p:extLst>
      <p:ext uri="{BB962C8B-B14F-4D97-AF65-F5344CB8AC3E}">
        <p14:creationId xmlns:p14="http://schemas.microsoft.com/office/powerpoint/2010/main" val="3333398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E98D600E-BDFE-476D-A92C-E7E040354711}" type="slidenum">
              <a:rPr lang="en-CA"/>
              <a:pPr/>
              <a:t>‹#›</a:t>
            </a:fld>
            <a:endParaRPr lang="en-CA"/>
          </a:p>
        </p:txBody>
      </p:sp>
    </p:spTree>
    <p:extLst>
      <p:ext uri="{BB962C8B-B14F-4D97-AF65-F5344CB8AC3E}">
        <p14:creationId xmlns:p14="http://schemas.microsoft.com/office/powerpoint/2010/main" val="2274591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FB059BE1-93AB-4BD4-88B7-AD4F9FF3624D}" type="slidenum">
              <a:rPr lang="en-CA"/>
              <a:pPr/>
              <a:t>‹#›</a:t>
            </a:fld>
            <a:endParaRPr lang="en-CA"/>
          </a:p>
        </p:txBody>
      </p:sp>
    </p:spTree>
    <p:extLst>
      <p:ext uri="{BB962C8B-B14F-4D97-AF65-F5344CB8AC3E}">
        <p14:creationId xmlns:p14="http://schemas.microsoft.com/office/powerpoint/2010/main" val="1358819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377E364C-0205-4319-9C73-49F5A798D0F5}" type="slidenum">
              <a:rPr lang="en-CA"/>
              <a:pPr/>
              <a:t>‹#›</a:t>
            </a:fld>
            <a:endParaRPr lang="en-CA"/>
          </a:p>
        </p:txBody>
      </p:sp>
    </p:spTree>
    <p:extLst>
      <p:ext uri="{BB962C8B-B14F-4D97-AF65-F5344CB8AC3E}">
        <p14:creationId xmlns:p14="http://schemas.microsoft.com/office/powerpoint/2010/main" val="65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EC1641BA-2543-485D-ABC7-FC621868AC2E}" type="slidenum">
              <a:rPr lang="en-CA"/>
              <a:pPr/>
              <a:t>‹#›</a:t>
            </a:fld>
            <a:endParaRPr lang="en-CA"/>
          </a:p>
        </p:txBody>
      </p:sp>
    </p:spTree>
    <p:extLst>
      <p:ext uri="{BB962C8B-B14F-4D97-AF65-F5344CB8AC3E}">
        <p14:creationId xmlns:p14="http://schemas.microsoft.com/office/powerpoint/2010/main" val="1757596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6834A5FB-C690-4946-82C7-AA65F7C6668C}" type="slidenum">
              <a:rPr lang="en-CA"/>
              <a:pPr/>
              <a:t>‹#›</a:t>
            </a:fld>
            <a:endParaRPr lang="en-CA"/>
          </a:p>
        </p:txBody>
      </p:sp>
    </p:spTree>
    <p:extLst>
      <p:ext uri="{BB962C8B-B14F-4D97-AF65-F5344CB8AC3E}">
        <p14:creationId xmlns:p14="http://schemas.microsoft.com/office/powerpoint/2010/main" val="256199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01726559-80E3-40C3-91F8-2B7AF8CF0211}" type="slidenum">
              <a:rPr lang="en-CA"/>
              <a:pPr/>
              <a:t>‹#›</a:t>
            </a:fld>
            <a:endParaRPr lang="en-CA"/>
          </a:p>
        </p:txBody>
      </p:sp>
    </p:spTree>
    <p:extLst>
      <p:ext uri="{BB962C8B-B14F-4D97-AF65-F5344CB8AC3E}">
        <p14:creationId xmlns:p14="http://schemas.microsoft.com/office/powerpoint/2010/main" val="2781623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5D8E3726-1BF4-467A-9BBF-71BA3B7ACEEF}" type="slidenum">
              <a:rPr lang="en-CA"/>
              <a:pPr/>
              <a:t>‹#›</a:t>
            </a:fld>
            <a:endParaRPr lang="en-CA"/>
          </a:p>
        </p:txBody>
      </p:sp>
    </p:spTree>
    <p:extLst>
      <p:ext uri="{BB962C8B-B14F-4D97-AF65-F5344CB8AC3E}">
        <p14:creationId xmlns:p14="http://schemas.microsoft.com/office/powerpoint/2010/main" val="368338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BD4DEC7-DE0B-408A-84FA-4DFDCF31BCC0}" type="slidenum">
              <a:rPr lang="en-CA"/>
              <a:pPr/>
              <a:t>‹#›</a:t>
            </a:fld>
            <a:endParaRPr lang="en-CA"/>
          </a:p>
        </p:txBody>
      </p:sp>
    </p:spTree>
    <p:extLst>
      <p:ext uri="{BB962C8B-B14F-4D97-AF65-F5344CB8AC3E}">
        <p14:creationId xmlns:p14="http://schemas.microsoft.com/office/powerpoint/2010/main" val="2187351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9118A85-99A6-4367-87C5-9A6C24FA60E5}" type="slidenum">
              <a:rPr lang="en-CA"/>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762000" y="1219200"/>
            <a:ext cx="8382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4000" dirty="0">
                <a:solidFill>
                  <a:schemeClr val="accent2"/>
                </a:solidFill>
                <a:latin typeface="Arial" charset="0"/>
              </a:rPr>
              <a:t>Transcription </a:t>
            </a:r>
            <a:r>
              <a:rPr lang="en-US" sz="4000" dirty="0" smtClean="0">
                <a:solidFill>
                  <a:schemeClr val="accent2"/>
                </a:solidFill>
                <a:latin typeface="Arial" charset="0"/>
              </a:rPr>
              <a:t>in Prokaryotes</a:t>
            </a:r>
            <a:endParaRPr lang="en-CA" sz="4000" dirty="0">
              <a:solidFill>
                <a:schemeClr val="accent2"/>
              </a:solidFill>
              <a:latin typeface="Arial" charset="0"/>
            </a:endParaRPr>
          </a:p>
        </p:txBody>
      </p:sp>
      <p:sp>
        <p:nvSpPr>
          <p:cNvPr id="2051" name="Text Box 3"/>
          <p:cNvSpPr txBox="1">
            <a:spLocks noChangeArrowheads="1"/>
          </p:cNvSpPr>
          <p:nvPr/>
        </p:nvSpPr>
        <p:spPr bwMode="auto">
          <a:xfrm>
            <a:off x="381000" y="5791200"/>
            <a:ext cx="4953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dirty="0" smtClean="0">
                <a:solidFill>
                  <a:schemeClr val="accent2"/>
                </a:solidFill>
                <a:latin typeface="Arial" charset="0"/>
              </a:rPr>
              <a:t>4 October 2013</a:t>
            </a:r>
            <a:endParaRPr lang="en-CA" sz="3200" dirty="0">
              <a:solidFill>
                <a:schemeClr val="accent2"/>
              </a:solidFill>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06_0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727075"/>
            <a:ext cx="6934200" cy="4454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dirty="0" smtClean="0">
                <a:solidFill>
                  <a:schemeClr val="accent2"/>
                </a:solidFill>
                <a:latin typeface="Arial" charset="0"/>
              </a:rPr>
              <a:t>D</a:t>
            </a:r>
            <a:r>
              <a:rPr lang="en-US" dirty="0" smtClean="0">
                <a:solidFill>
                  <a:schemeClr val="accent2"/>
                </a:solidFill>
                <a:latin typeface="Arial" charset="0"/>
                <a:cs typeface="Arial" charset="0"/>
              </a:rPr>
              <a:t>e</a:t>
            </a:r>
            <a:r>
              <a:rPr lang="en-US" dirty="0" smtClean="0">
                <a:solidFill>
                  <a:schemeClr val="accent2"/>
                </a:solidFill>
                <a:latin typeface="Arial" charset="0"/>
              </a:rPr>
              <a:t>finitions/Conventions</a:t>
            </a:r>
            <a:endParaRPr lang="en-US" dirty="0">
              <a:solidFill>
                <a:schemeClr val="accent2"/>
              </a:solidFill>
              <a:latin typeface="Arial" charset="0"/>
            </a:endParaRPr>
          </a:p>
        </p:txBody>
      </p:sp>
      <p:sp>
        <p:nvSpPr>
          <p:cNvPr id="6147" name="Rectangle 3"/>
          <p:cNvSpPr>
            <a:spLocks noGrp="1" noChangeArrowheads="1"/>
          </p:cNvSpPr>
          <p:nvPr>
            <p:ph type="body" idx="1"/>
          </p:nvPr>
        </p:nvSpPr>
        <p:spPr>
          <a:xfrm>
            <a:off x="685800" y="1524000"/>
            <a:ext cx="7772400" cy="4114800"/>
          </a:xfrm>
        </p:spPr>
        <p:txBody>
          <a:bodyPr/>
          <a:lstStyle/>
          <a:p>
            <a:r>
              <a:rPr lang="en-US" dirty="0">
                <a:solidFill>
                  <a:schemeClr val="accent2"/>
                </a:solidFill>
                <a:latin typeface="Arial" charset="0"/>
              </a:rPr>
              <a:t>Transcription</a:t>
            </a:r>
          </a:p>
          <a:p>
            <a:pPr lvl="1"/>
            <a:r>
              <a:rPr lang="en-US" dirty="0" smtClean="0">
                <a:solidFill>
                  <a:schemeClr val="accent2"/>
                </a:solidFill>
                <a:latin typeface="Arial" charset="0"/>
              </a:rPr>
              <a:t>Template strand:   </a:t>
            </a:r>
            <a:r>
              <a:rPr lang="en-US" dirty="0">
                <a:solidFill>
                  <a:schemeClr val="accent2"/>
                </a:solidFill>
                <a:latin typeface="Arial" charset="0"/>
              </a:rPr>
              <a:t>3’ </a:t>
            </a:r>
            <a:r>
              <a:rPr lang="en-US" dirty="0" smtClean="0">
                <a:solidFill>
                  <a:schemeClr val="accent2"/>
                </a:solidFill>
                <a:latin typeface="Arial" charset="0"/>
              </a:rPr>
              <a:t>towards 5</a:t>
            </a:r>
            <a:r>
              <a:rPr lang="en-US" dirty="0">
                <a:solidFill>
                  <a:schemeClr val="accent2"/>
                </a:solidFill>
                <a:latin typeface="Arial" charset="0"/>
              </a:rPr>
              <a:t>’ </a:t>
            </a:r>
            <a:r>
              <a:rPr lang="en-US" dirty="0" smtClean="0">
                <a:solidFill>
                  <a:schemeClr val="accent2"/>
                </a:solidFill>
                <a:latin typeface="Arial" charset="0"/>
              </a:rPr>
              <a:t>(right to left)</a:t>
            </a:r>
            <a:endParaRPr lang="en-US" dirty="0">
              <a:solidFill>
                <a:schemeClr val="accent2"/>
              </a:solidFill>
              <a:latin typeface="Arial" charset="0"/>
            </a:endParaRPr>
          </a:p>
          <a:p>
            <a:pPr lvl="1"/>
            <a:r>
              <a:rPr lang="en-US" dirty="0" smtClean="0">
                <a:solidFill>
                  <a:schemeClr val="accent2"/>
                </a:solidFill>
                <a:latin typeface="Arial" charset="0"/>
              </a:rPr>
              <a:t>Non-template strand (</a:t>
            </a:r>
            <a:r>
              <a:rPr lang="en-US" i="1" dirty="0" smtClean="0">
                <a:solidFill>
                  <a:schemeClr val="accent2"/>
                </a:solidFill>
                <a:latin typeface="Arial" charset="0"/>
              </a:rPr>
              <a:t>coding</a:t>
            </a:r>
            <a:r>
              <a:rPr lang="en-US" dirty="0" smtClean="0">
                <a:solidFill>
                  <a:schemeClr val="accent2"/>
                </a:solidFill>
                <a:latin typeface="Arial" charset="0"/>
              </a:rPr>
              <a:t>): </a:t>
            </a:r>
            <a:r>
              <a:rPr lang="en-US" dirty="0">
                <a:solidFill>
                  <a:schemeClr val="accent2"/>
                </a:solidFill>
                <a:latin typeface="Arial" charset="0"/>
              </a:rPr>
              <a:t>5’ </a:t>
            </a:r>
            <a:r>
              <a:rPr lang="en-US" dirty="0" smtClean="0">
                <a:solidFill>
                  <a:schemeClr val="accent2"/>
                </a:solidFill>
                <a:latin typeface="Arial" charset="0"/>
              </a:rPr>
              <a:t>towards 3</a:t>
            </a:r>
            <a:r>
              <a:rPr lang="en-US" dirty="0">
                <a:solidFill>
                  <a:schemeClr val="accent2"/>
                </a:solidFill>
                <a:latin typeface="Arial" charset="0"/>
              </a:rPr>
              <a:t>’ </a:t>
            </a:r>
            <a:r>
              <a:rPr lang="en-US" dirty="0" smtClean="0">
                <a:solidFill>
                  <a:schemeClr val="accent2"/>
                </a:solidFill>
                <a:latin typeface="Arial" charset="0"/>
              </a:rPr>
              <a:t>(left </a:t>
            </a:r>
            <a:r>
              <a:rPr lang="en-US" dirty="0" smtClean="0">
                <a:solidFill>
                  <a:schemeClr val="accent2"/>
                </a:solidFill>
                <a:latin typeface="Arial" charset="0"/>
                <a:cs typeface="Arial" charset="0"/>
              </a:rPr>
              <a:t>to </a:t>
            </a:r>
            <a:r>
              <a:rPr lang="en-US" dirty="0" smtClean="0">
                <a:solidFill>
                  <a:schemeClr val="accent2"/>
                </a:solidFill>
                <a:latin typeface="Arial" charset="0"/>
              </a:rPr>
              <a:t>right)</a:t>
            </a:r>
            <a:endParaRPr lang="en-US" dirty="0">
              <a:solidFill>
                <a:schemeClr val="accent2"/>
              </a:solidFill>
              <a:latin typeface="Arial" charset="0"/>
            </a:endParaRPr>
          </a:p>
        </p:txBody>
      </p:sp>
      <p:pic>
        <p:nvPicPr>
          <p:cNvPr id="6148" name="Picture 4" descr="11_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1200" y="4038600"/>
            <a:ext cx="548640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1066800"/>
            <a:ext cx="8153400" cy="3416320"/>
          </a:xfrm>
          <a:prstGeom prst="rect">
            <a:avLst/>
          </a:prstGeom>
          <a:noFill/>
        </p:spPr>
        <p:txBody>
          <a:bodyPr wrap="square" rtlCol="0">
            <a:spAutoFit/>
          </a:bodyPr>
          <a:lstStyle/>
          <a:p>
            <a:r>
              <a:rPr lang="fr-CA" b="1" dirty="0" smtClean="0"/>
              <a:t>                                      </a:t>
            </a:r>
            <a:r>
              <a:rPr lang="fr-CA" b="1" dirty="0" smtClean="0">
                <a:solidFill>
                  <a:srgbClr val="002060"/>
                </a:solidFill>
              </a:rPr>
              <a:t>RNA content</a:t>
            </a:r>
            <a:endParaRPr lang="en-US" b="1" dirty="0">
              <a:solidFill>
                <a:srgbClr val="002060"/>
              </a:solidFill>
            </a:endParaRPr>
          </a:p>
          <a:p>
            <a:r>
              <a:rPr lang="fr-CA" b="1" dirty="0">
                <a:solidFill>
                  <a:srgbClr val="002060"/>
                </a:solidFill>
              </a:rPr>
              <a:t> </a:t>
            </a:r>
            <a:endParaRPr lang="en-US" b="1" dirty="0">
              <a:solidFill>
                <a:srgbClr val="002060"/>
              </a:solidFill>
            </a:endParaRPr>
          </a:p>
          <a:p>
            <a:r>
              <a:rPr lang="fr-CA" b="1" dirty="0">
                <a:solidFill>
                  <a:srgbClr val="002060"/>
                </a:solidFill>
              </a:rPr>
              <a:t>Type		</a:t>
            </a:r>
            <a:r>
              <a:rPr lang="fr-CA" b="1" dirty="0" smtClean="0">
                <a:solidFill>
                  <a:srgbClr val="002060"/>
                </a:solidFill>
              </a:rPr>
              <a:t>% </a:t>
            </a:r>
            <a:r>
              <a:rPr lang="fr-CA" b="1" dirty="0" err="1" smtClean="0">
                <a:solidFill>
                  <a:srgbClr val="002060"/>
                </a:solidFill>
              </a:rPr>
              <a:t>at</a:t>
            </a:r>
            <a:r>
              <a:rPr lang="fr-CA" b="1" dirty="0" smtClean="0">
                <a:solidFill>
                  <a:srgbClr val="002060"/>
                </a:solidFill>
              </a:rPr>
              <a:t> </a:t>
            </a:r>
            <a:r>
              <a:rPr lang="fr-CA" b="1" dirty="0" err="1" smtClean="0">
                <a:solidFill>
                  <a:srgbClr val="002060"/>
                </a:solidFill>
              </a:rPr>
              <a:t>equilibrium</a:t>
            </a:r>
            <a:r>
              <a:rPr lang="fr-CA" b="1" dirty="0">
                <a:solidFill>
                  <a:srgbClr val="002060"/>
                </a:solidFill>
              </a:rPr>
              <a:t>	</a:t>
            </a:r>
            <a:r>
              <a:rPr lang="fr-CA" b="1" dirty="0" err="1" smtClean="0">
                <a:solidFill>
                  <a:srgbClr val="002060"/>
                </a:solidFill>
              </a:rPr>
              <a:t>Synthesis</a:t>
            </a:r>
            <a:r>
              <a:rPr lang="fr-CA" b="1" dirty="0" smtClean="0">
                <a:solidFill>
                  <a:srgbClr val="002060"/>
                </a:solidFill>
              </a:rPr>
              <a:t> </a:t>
            </a:r>
            <a:r>
              <a:rPr lang="fr-CA" b="1" dirty="0" err="1" smtClean="0">
                <a:solidFill>
                  <a:srgbClr val="002060"/>
                </a:solidFill>
              </a:rPr>
              <a:t>capacity</a:t>
            </a:r>
            <a:endParaRPr lang="en-US" b="1" dirty="0">
              <a:solidFill>
                <a:srgbClr val="002060"/>
              </a:solidFill>
            </a:endParaRPr>
          </a:p>
          <a:p>
            <a:r>
              <a:rPr lang="fr-CA" b="1" dirty="0">
                <a:solidFill>
                  <a:srgbClr val="002060"/>
                </a:solidFill>
              </a:rPr>
              <a:t>				</a:t>
            </a:r>
            <a:r>
              <a:rPr lang="fr-CA" b="1" dirty="0" smtClean="0">
                <a:solidFill>
                  <a:srgbClr val="002060"/>
                </a:solidFill>
              </a:rPr>
              <a:t>           </a:t>
            </a:r>
            <a:r>
              <a:rPr lang="fr-CA" sz="1800" b="1" dirty="0" smtClean="0">
                <a:solidFill>
                  <a:srgbClr val="002060"/>
                </a:solidFill>
              </a:rPr>
              <a:t>(% of total RNA </a:t>
            </a:r>
            <a:r>
              <a:rPr lang="fr-CA" sz="1800" b="1" dirty="0" err="1" smtClean="0">
                <a:solidFill>
                  <a:srgbClr val="002060"/>
                </a:solidFill>
              </a:rPr>
              <a:t>synthesis</a:t>
            </a:r>
            <a:r>
              <a:rPr lang="fr-CA" sz="1800" b="1" dirty="0" smtClean="0">
                <a:solidFill>
                  <a:srgbClr val="002060"/>
                </a:solidFill>
              </a:rPr>
              <a:t>)</a:t>
            </a:r>
            <a:endParaRPr lang="en-US" sz="1800" b="1" dirty="0">
              <a:solidFill>
                <a:srgbClr val="002060"/>
              </a:solidFill>
            </a:endParaRPr>
          </a:p>
          <a:p>
            <a:r>
              <a:rPr lang="fr-CA" b="1" dirty="0">
                <a:solidFill>
                  <a:srgbClr val="002060"/>
                </a:solidFill>
              </a:rPr>
              <a:t> </a:t>
            </a:r>
            <a:endParaRPr lang="en-US" b="1" dirty="0">
              <a:solidFill>
                <a:srgbClr val="002060"/>
              </a:solidFill>
            </a:endParaRPr>
          </a:p>
          <a:p>
            <a:r>
              <a:rPr lang="fr-CA" b="1" dirty="0" err="1" smtClean="0">
                <a:solidFill>
                  <a:srgbClr val="002060"/>
                </a:solidFill>
              </a:rPr>
              <a:t>rRNA</a:t>
            </a:r>
            <a:r>
              <a:rPr lang="fr-CA" b="1" dirty="0">
                <a:solidFill>
                  <a:srgbClr val="002060"/>
                </a:solidFill>
              </a:rPr>
              <a:t>		 </a:t>
            </a:r>
            <a:r>
              <a:rPr lang="fr-CA" b="1" dirty="0" smtClean="0">
                <a:solidFill>
                  <a:srgbClr val="002060"/>
                </a:solidFill>
              </a:rPr>
              <a:t>      83 			58</a:t>
            </a:r>
            <a:endParaRPr lang="en-US" b="1" dirty="0">
              <a:solidFill>
                <a:srgbClr val="002060"/>
              </a:solidFill>
            </a:endParaRPr>
          </a:p>
          <a:p>
            <a:r>
              <a:rPr lang="fr-CA" b="1" dirty="0" err="1" smtClean="0">
                <a:solidFill>
                  <a:srgbClr val="002060"/>
                </a:solidFill>
              </a:rPr>
              <a:t>tRNA</a:t>
            </a:r>
            <a:r>
              <a:rPr lang="fr-CA" b="1" dirty="0">
                <a:solidFill>
                  <a:srgbClr val="002060"/>
                </a:solidFill>
              </a:rPr>
              <a:t>		 </a:t>
            </a:r>
            <a:r>
              <a:rPr lang="fr-CA" b="1" dirty="0" smtClean="0">
                <a:solidFill>
                  <a:srgbClr val="002060"/>
                </a:solidFill>
              </a:rPr>
              <a:t>      14</a:t>
            </a:r>
            <a:r>
              <a:rPr lang="fr-CA" b="1" dirty="0">
                <a:solidFill>
                  <a:srgbClr val="002060"/>
                </a:solidFill>
              </a:rPr>
              <a:t>				</a:t>
            </a:r>
            <a:r>
              <a:rPr lang="fr-CA" b="1" dirty="0" smtClean="0">
                <a:solidFill>
                  <a:srgbClr val="002060"/>
                </a:solidFill>
              </a:rPr>
              <a:t>10</a:t>
            </a:r>
            <a:endParaRPr lang="en-US" b="1" dirty="0">
              <a:solidFill>
                <a:srgbClr val="002060"/>
              </a:solidFill>
            </a:endParaRPr>
          </a:p>
          <a:p>
            <a:r>
              <a:rPr lang="fr-CA" b="1" dirty="0" err="1" smtClean="0">
                <a:solidFill>
                  <a:srgbClr val="002060"/>
                </a:solidFill>
              </a:rPr>
              <a:t>mRNA</a:t>
            </a:r>
            <a:r>
              <a:rPr lang="fr-CA" b="1" dirty="0" smtClean="0">
                <a:solidFill>
                  <a:srgbClr val="002060"/>
                </a:solidFill>
              </a:rPr>
              <a:t>                  3-5</a:t>
            </a:r>
            <a:r>
              <a:rPr lang="fr-CA" b="1" dirty="0">
                <a:solidFill>
                  <a:srgbClr val="002060"/>
                </a:solidFill>
              </a:rPr>
              <a:t>			</a:t>
            </a:r>
            <a:r>
              <a:rPr lang="fr-CA" b="1" dirty="0" smtClean="0">
                <a:solidFill>
                  <a:srgbClr val="002060"/>
                </a:solidFill>
              </a:rPr>
              <a:t>	32</a:t>
            </a:r>
            <a:endParaRPr lang="en-US" b="1" dirty="0">
              <a:solidFill>
                <a:srgbClr val="002060"/>
              </a:solidFill>
            </a:endParaRPr>
          </a:p>
          <a:p>
            <a:endParaRPr lang="en-US" dirty="0"/>
          </a:p>
        </p:txBody>
      </p:sp>
    </p:spTree>
    <p:extLst>
      <p:ext uri="{BB962C8B-B14F-4D97-AF65-F5344CB8AC3E}">
        <p14:creationId xmlns:p14="http://schemas.microsoft.com/office/powerpoint/2010/main" val="3530508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p:txBody>
          <a:bodyPr/>
          <a:lstStyle/>
          <a:p>
            <a:r>
              <a:rPr lang="en-US" dirty="0" smtClean="0">
                <a:solidFill>
                  <a:schemeClr val="accent2"/>
                </a:solidFill>
                <a:latin typeface="Arial" charset="0"/>
              </a:rPr>
              <a:t>Transcriptional Unit</a:t>
            </a:r>
            <a:endParaRPr lang="en-US" dirty="0">
              <a:solidFill>
                <a:schemeClr val="accent2"/>
              </a:solidFill>
              <a:latin typeface="Arial" charset="0"/>
              <a:cs typeface="Arial" charset="0"/>
            </a:endParaRPr>
          </a:p>
        </p:txBody>
      </p:sp>
      <p:sp>
        <p:nvSpPr>
          <p:cNvPr id="5123" name="Rectangle 3"/>
          <p:cNvSpPr>
            <a:spLocks noGrp="1" noChangeArrowheads="1"/>
          </p:cNvSpPr>
          <p:nvPr>
            <p:ph type="body" idx="4294967295"/>
          </p:nvPr>
        </p:nvSpPr>
        <p:spPr/>
        <p:txBody>
          <a:bodyPr/>
          <a:lstStyle/>
          <a:p>
            <a:pPr lvl="1"/>
            <a:r>
              <a:rPr lang="en-US" sz="2400" dirty="0" smtClean="0">
                <a:solidFill>
                  <a:schemeClr val="accent2"/>
                </a:solidFill>
                <a:latin typeface="Arial" charset="0"/>
              </a:rPr>
              <a:t>Promoter</a:t>
            </a:r>
          </a:p>
          <a:p>
            <a:pPr lvl="1"/>
            <a:r>
              <a:rPr lang="en-US" sz="2400" dirty="0" smtClean="0">
                <a:solidFill>
                  <a:schemeClr val="accent2"/>
                </a:solidFill>
                <a:latin typeface="Arial" charset="0"/>
              </a:rPr>
              <a:t>Start site (+</a:t>
            </a:r>
            <a:r>
              <a:rPr lang="en-US" sz="2400" dirty="0">
                <a:solidFill>
                  <a:schemeClr val="accent2"/>
                </a:solidFill>
                <a:latin typeface="Arial" charset="0"/>
              </a:rPr>
              <a:t>1)</a:t>
            </a:r>
          </a:p>
          <a:p>
            <a:pPr lvl="1"/>
            <a:r>
              <a:rPr lang="en-US" sz="2400" dirty="0" smtClean="0">
                <a:solidFill>
                  <a:schemeClr val="accent2"/>
                </a:solidFill>
                <a:latin typeface="Arial" charset="0"/>
              </a:rPr>
              <a:t>Terminator</a:t>
            </a:r>
            <a:endParaRPr lang="en-US" sz="2400" dirty="0">
              <a:solidFill>
                <a:schemeClr val="accent2"/>
              </a:solidFill>
              <a:latin typeface="Arial" charset="0"/>
            </a:endParaRPr>
          </a:p>
          <a:p>
            <a:pPr lvl="1"/>
            <a:endParaRPr lang="en-US" sz="2400" dirty="0">
              <a:solidFill>
                <a:schemeClr val="accent2"/>
              </a:solidFill>
              <a:latin typeface="Arial" charset="0"/>
            </a:endParaRPr>
          </a:p>
          <a:p>
            <a:pPr lvl="1"/>
            <a:endParaRPr lang="en-US" dirty="0">
              <a:solidFill>
                <a:schemeClr val="accent2"/>
              </a:solidFill>
              <a:latin typeface="Arial" charset="0"/>
            </a:endParaRPr>
          </a:p>
        </p:txBody>
      </p:sp>
      <p:pic>
        <p:nvPicPr>
          <p:cNvPr id="5124" name="Picture 4" descr="11_0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2057400"/>
            <a:ext cx="354488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p:txBody>
          <a:bodyPr/>
          <a:lstStyle/>
          <a:p>
            <a:r>
              <a:rPr lang="en-US" dirty="0" smtClean="0">
                <a:solidFill>
                  <a:schemeClr val="accent2"/>
                </a:solidFill>
                <a:latin typeface="Arial" charset="0"/>
              </a:rPr>
              <a:t>The 4 steps of transcription</a:t>
            </a:r>
            <a:endParaRPr lang="en-US" dirty="0">
              <a:solidFill>
                <a:schemeClr val="accent2"/>
              </a:solidFill>
              <a:latin typeface="Arial" charset="0"/>
            </a:endParaRPr>
          </a:p>
        </p:txBody>
      </p:sp>
      <p:sp>
        <p:nvSpPr>
          <p:cNvPr id="10243" name="Rectangle 3"/>
          <p:cNvSpPr>
            <a:spLocks noGrp="1" noChangeArrowheads="1"/>
          </p:cNvSpPr>
          <p:nvPr>
            <p:ph type="body" idx="4294967295"/>
          </p:nvPr>
        </p:nvSpPr>
        <p:spPr/>
        <p:txBody>
          <a:bodyPr/>
          <a:lstStyle/>
          <a:p>
            <a:r>
              <a:rPr lang="en-US" dirty="0" smtClean="0">
                <a:solidFill>
                  <a:schemeClr val="accent2"/>
                </a:solidFill>
                <a:latin typeface="Arial" charset="0"/>
              </a:rPr>
              <a:t>Promoter recognition</a:t>
            </a:r>
            <a:endParaRPr lang="en-US" dirty="0">
              <a:solidFill>
                <a:schemeClr val="accent2"/>
              </a:solidFill>
              <a:latin typeface="Arial" charset="0"/>
            </a:endParaRPr>
          </a:p>
          <a:p>
            <a:r>
              <a:rPr lang="en-US" dirty="0">
                <a:solidFill>
                  <a:schemeClr val="accent2"/>
                </a:solidFill>
                <a:latin typeface="Arial" charset="0"/>
              </a:rPr>
              <a:t>Initiation</a:t>
            </a:r>
          </a:p>
          <a:p>
            <a:r>
              <a:rPr lang="en-US" dirty="0" smtClean="0">
                <a:solidFill>
                  <a:schemeClr val="accent2"/>
                </a:solidFill>
                <a:latin typeface="Arial" charset="0"/>
                <a:cs typeface="Times New Roman" pitchFamily="18" charset="0"/>
              </a:rPr>
              <a:t>E</a:t>
            </a:r>
            <a:r>
              <a:rPr lang="en-US" dirty="0" smtClean="0">
                <a:solidFill>
                  <a:schemeClr val="accent2"/>
                </a:solidFill>
                <a:latin typeface="Arial" charset="0"/>
              </a:rPr>
              <a:t>longation</a:t>
            </a:r>
            <a:endParaRPr lang="en-US" dirty="0">
              <a:solidFill>
                <a:schemeClr val="accent2"/>
              </a:solidFill>
              <a:latin typeface="Arial" charset="0"/>
            </a:endParaRPr>
          </a:p>
          <a:p>
            <a:r>
              <a:rPr lang="en-US" dirty="0" smtClean="0">
                <a:solidFill>
                  <a:schemeClr val="accent2"/>
                </a:solidFill>
                <a:latin typeface="Arial" charset="0"/>
              </a:rPr>
              <a:t>Termination</a:t>
            </a:r>
            <a:endParaRPr lang="en-CA" dirty="0">
              <a:solidFill>
                <a:schemeClr val="accent2"/>
              </a:solidFill>
              <a:latin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11_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304800"/>
            <a:ext cx="3086100"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dirty="0" smtClean="0">
                <a:solidFill>
                  <a:schemeClr val="accent2"/>
                </a:solidFill>
                <a:latin typeface="Arial" charset="0"/>
              </a:rPr>
              <a:t>RNA polym</a:t>
            </a:r>
            <a:r>
              <a:rPr lang="en-US" dirty="0" smtClean="0">
                <a:solidFill>
                  <a:schemeClr val="accent2"/>
                </a:solidFill>
                <a:latin typeface="Arial" charset="0"/>
                <a:cs typeface="Arial" charset="0"/>
              </a:rPr>
              <a:t>e</a:t>
            </a:r>
            <a:r>
              <a:rPr lang="en-US" dirty="0" smtClean="0">
                <a:solidFill>
                  <a:schemeClr val="accent2"/>
                </a:solidFill>
                <a:latin typeface="Arial" charset="0"/>
              </a:rPr>
              <a:t>rase</a:t>
            </a:r>
            <a:endParaRPr lang="en-US" dirty="0">
              <a:solidFill>
                <a:schemeClr val="accent2"/>
              </a:solidFill>
              <a:latin typeface="Arial" charset="0"/>
            </a:endParaRPr>
          </a:p>
        </p:txBody>
      </p:sp>
      <p:sp>
        <p:nvSpPr>
          <p:cNvPr id="13315" name="Rectangle 3"/>
          <p:cNvSpPr>
            <a:spLocks noGrp="1" noChangeArrowheads="1"/>
          </p:cNvSpPr>
          <p:nvPr>
            <p:ph type="body" idx="1"/>
          </p:nvPr>
        </p:nvSpPr>
        <p:spPr/>
        <p:txBody>
          <a:bodyPr/>
          <a:lstStyle/>
          <a:p>
            <a:r>
              <a:rPr lang="en-US" dirty="0" smtClean="0">
                <a:solidFill>
                  <a:schemeClr val="accent2"/>
                </a:solidFill>
                <a:latin typeface="Arial" charset="0"/>
              </a:rPr>
              <a:t>Makes </a:t>
            </a:r>
            <a:r>
              <a:rPr lang="en-US" dirty="0" err="1" smtClean="0">
                <a:solidFill>
                  <a:schemeClr val="accent2"/>
                </a:solidFill>
                <a:latin typeface="Arial" charset="0"/>
              </a:rPr>
              <a:t>phosphodiester</a:t>
            </a:r>
            <a:r>
              <a:rPr lang="en-US" dirty="0" smtClean="0">
                <a:solidFill>
                  <a:schemeClr val="accent2"/>
                </a:solidFill>
                <a:latin typeface="Arial" charset="0"/>
              </a:rPr>
              <a:t> bonds</a:t>
            </a:r>
            <a:endParaRPr lang="en-CA" dirty="0">
              <a:solidFill>
                <a:schemeClr val="accent2"/>
              </a:solidFill>
              <a:latin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solidFill>
                  <a:schemeClr val="accent2"/>
                </a:solidFill>
                <a:latin typeface="Arial" charset="0"/>
              </a:rPr>
              <a:t>RNA polym</a:t>
            </a:r>
            <a:r>
              <a:rPr lang="en-US" dirty="0" smtClean="0">
                <a:solidFill>
                  <a:schemeClr val="accent2"/>
                </a:solidFill>
                <a:latin typeface="Arial" charset="0"/>
                <a:cs typeface="Arial" charset="0"/>
              </a:rPr>
              <a:t>e</a:t>
            </a:r>
            <a:r>
              <a:rPr lang="en-US" dirty="0" smtClean="0">
                <a:solidFill>
                  <a:schemeClr val="accent2"/>
                </a:solidFill>
                <a:latin typeface="Arial" charset="0"/>
              </a:rPr>
              <a:t>rase</a:t>
            </a:r>
            <a:endParaRPr lang="en-US" dirty="0">
              <a:solidFill>
                <a:schemeClr val="accent2"/>
              </a:solidFill>
              <a:latin typeface="Arial" charset="0"/>
            </a:endParaRPr>
          </a:p>
        </p:txBody>
      </p:sp>
      <p:sp>
        <p:nvSpPr>
          <p:cNvPr id="15363" name="Rectangle 3"/>
          <p:cNvSpPr>
            <a:spLocks noGrp="1" noChangeArrowheads="1"/>
          </p:cNvSpPr>
          <p:nvPr>
            <p:ph type="body" idx="1"/>
          </p:nvPr>
        </p:nvSpPr>
        <p:spPr/>
        <p:txBody>
          <a:bodyPr/>
          <a:lstStyle/>
          <a:p>
            <a:r>
              <a:rPr lang="en-US" dirty="0" err="1" smtClean="0">
                <a:solidFill>
                  <a:schemeClr val="accent2"/>
                </a:solidFill>
                <a:latin typeface="Arial" charset="0"/>
              </a:rPr>
              <a:t>Phosphodiester</a:t>
            </a:r>
            <a:r>
              <a:rPr lang="en-US" dirty="0" smtClean="0">
                <a:solidFill>
                  <a:schemeClr val="accent2"/>
                </a:solidFill>
                <a:latin typeface="Arial" charset="0"/>
              </a:rPr>
              <a:t> bond formation</a:t>
            </a:r>
            <a:endParaRPr lang="en-CA" dirty="0">
              <a:solidFill>
                <a:schemeClr val="accent2"/>
              </a:solidFill>
              <a:latin typeface="Arial" charset="0"/>
            </a:endParaRPr>
          </a:p>
        </p:txBody>
      </p:sp>
      <p:sp>
        <p:nvSpPr>
          <p:cNvPr id="15364" name="Text Box 4"/>
          <p:cNvSpPr txBox="1">
            <a:spLocks noChangeArrowheads="1"/>
          </p:cNvSpPr>
          <p:nvPr/>
        </p:nvSpPr>
        <p:spPr bwMode="auto">
          <a:xfrm>
            <a:off x="457200" y="3048000"/>
            <a:ext cx="83058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CA" b="1" dirty="0" smtClean="0">
                <a:solidFill>
                  <a:schemeClr val="accent2"/>
                </a:solidFill>
                <a:cs typeface="Times New Roman" pitchFamily="18" charset="0"/>
              </a:rPr>
              <a:t>RNA-OH </a:t>
            </a:r>
            <a:r>
              <a:rPr lang="en-CA" b="1" dirty="0">
                <a:solidFill>
                  <a:schemeClr val="accent2"/>
                </a:solidFill>
                <a:cs typeface="Times New Roman" pitchFamily="18" charset="0"/>
              </a:rPr>
              <a:t>+NMP → </a:t>
            </a:r>
            <a:r>
              <a:rPr lang="en-CA" b="1" dirty="0" smtClean="0">
                <a:solidFill>
                  <a:schemeClr val="accent2"/>
                </a:solidFill>
                <a:cs typeface="Times New Roman" pitchFamily="18" charset="0"/>
              </a:rPr>
              <a:t>RNA-NMP </a:t>
            </a:r>
            <a:r>
              <a:rPr lang="en-CA" b="1" dirty="0">
                <a:solidFill>
                  <a:schemeClr val="accent2"/>
                </a:solidFill>
                <a:cs typeface="Times New Roman" pitchFamily="18" charset="0"/>
              </a:rPr>
              <a:t>+ H</a:t>
            </a:r>
            <a:r>
              <a:rPr lang="en-CA" b="1" baseline="-30000" dirty="0">
                <a:solidFill>
                  <a:schemeClr val="accent2"/>
                </a:solidFill>
                <a:cs typeface="Times New Roman" pitchFamily="18" charset="0"/>
              </a:rPr>
              <a:t>2</a:t>
            </a:r>
            <a:r>
              <a:rPr lang="en-CA" b="1" dirty="0">
                <a:solidFill>
                  <a:schemeClr val="accent2"/>
                </a:solidFill>
                <a:cs typeface="Times New Roman" pitchFamily="18" charset="0"/>
              </a:rPr>
              <a:t>0    ΔG°’ = + 6.0 kcal/</a:t>
            </a:r>
            <a:r>
              <a:rPr lang="en-CA" b="1" dirty="0" err="1">
                <a:solidFill>
                  <a:schemeClr val="accent2"/>
                </a:solidFill>
                <a:cs typeface="Times New Roman" pitchFamily="18" charset="0"/>
              </a:rPr>
              <a:t>mol</a:t>
            </a:r>
            <a:endParaRPr lang="fr-CA" b="1" dirty="0">
              <a:solidFill>
                <a:schemeClr val="accent2"/>
              </a:solidFill>
              <a:cs typeface="Times New Roman" pitchFamily="18" charset="0"/>
            </a:endParaRPr>
          </a:p>
          <a:p>
            <a:pPr>
              <a:spcBef>
                <a:spcPct val="50000"/>
              </a:spcBef>
            </a:pPr>
            <a:r>
              <a:rPr lang="en-CA" b="1" dirty="0">
                <a:solidFill>
                  <a:schemeClr val="accent2"/>
                </a:solidFill>
                <a:cs typeface="Times New Roman" pitchFamily="18" charset="0"/>
              </a:rPr>
              <a:t>                 H</a:t>
            </a:r>
            <a:r>
              <a:rPr lang="en-CA" b="1" baseline="-30000" dirty="0">
                <a:solidFill>
                  <a:schemeClr val="accent2"/>
                </a:solidFill>
                <a:cs typeface="Times New Roman" pitchFamily="18" charset="0"/>
              </a:rPr>
              <a:t>2</a:t>
            </a:r>
            <a:r>
              <a:rPr lang="en-CA" b="1" dirty="0">
                <a:solidFill>
                  <a:schemeClr val="accent2"/>
                </a:solidFill>
                <a:cs typeface="Times New Roman" pitchFamily="18" charset="0"/>
              </a:rPr>
              <a:t>0    + NTP  → NMP +</a:t>
            </a:r>
            <a:r>
              <a:rPr lang="en-CA" b="1" dirty="0" err="1">
                <a:solidFill>
                  <a:schemeClr val="accent2"/>
                </a:solidFill>
                <a:cs typeface="Times New Roman" pitchFamily="18" charset="0"/>
              </a:rPr>
              <a:t>Ppi</a:t>
            </a:r>
            <a:r>
              <a:rPr lang="en-CA" b="1" dirty="0">
                <a:solidFill>
                  <a:schemeClr val="accent2"/>
                </a:solidFill>
                <a:cs typeface="Times New Roman" pitchFamily="18" charset="0"/>
              </a:rPr>
              <a:t>    ΔG°’ = -8.6 kcal/</a:t>
            </a:r>
            <a:r>
              <a:rPr lang="en-CA" b="1" dirty="0" err="1">
                <a:solidFill>
                  <a:schemeClr val="accent2"/>
                </a:solidFill>
                <a:cs typeface="Times New Roman" pitchFamily="18" charset="0"/>
              </a:rPr>
              <a:t>mol</a:t>
            </a:r>
            <a:endParaRPr lang="fr-CA" b="1" dirty="0">
              <a:solidFill>
                <a:schemeClr val="accent2"/>
              </a:solidFill>
              <a:cs typeface="Times New Roman" pitchFamily="18" charset="0"/>
            </a:endParaRPr>
          </a:p>
          <a:p>
            <a:pPr>
              <a:spcBef>
                <a:spcPct val="50000"/>
              </a:spcBef>
            </a:pPr>
            <a:r>
              <a:rPr lang="en-CA" b="1" dirty="0">
                <a:solidFill>
                  <a:schemeClr val="accent2"/>
                </a:solidFill>
                <a:cs typeface="Times New Roman" pitchFamily="18" charset="0"/>
              </a:rPr>
              <a:t>_____________________________________________________</a:t>
            </a:r>
            <a:endParaRPr lang="fr-CA" b="1" dirty="0">
              <a:solidFill>
                <a:schemeClr val="accent2"/>
              </a:solidFill>
              <a:cs typeface="Times New Roman" pitchFamily="18" charset="0"/>
            </a:endParaRPr>
          </a:p>
          <a:p>
            <a:pPr>
              <a:spcBef>
                <a:spcPct val="50000"/>
              </a:spcBef>
            </a:pPr>
            <a:r>
              <a:rPr lang="en-CA" b="1" dirty="0">
                <a:solidFill>
                  <a:schemeClr val="accent2"/>
                </a:solidFill>
                <a:cs typeface="Times New Roman" pitchFamily="18" charset="0"/>
              </a:rPr>
              <a:t>RNA-OH +NTP  → RNA-NMP + </a:t>
            </a:r>
            <a:r>
              <a:rPr lang="en-CA" b="1" dirty="0" err="1">
                <a:solidFill>
                  <a:schemeClr val="accent2"/>
                </a:solidFill>
                <a:cs typeface="Times New Roman" pitchFamily="18" charset="0"/>
              </a:rPr>
              <a:t>Ppi</a:t>
            </a:r>
            <a:r>
              <a:rPr lang="en-CA" b="1" dirty="0">
                <a:solidFill>
                  <a:schemeClr val="accent2"/>
                </a:solidFill>
                <a:cs typeface="Times New Roman" pitchFamily="18" charset="0"/>
              </a:rPr>
              <a:t>     ΔG°’ = -2.6 kcal/</a:t>
            </a:r>
            <a:r>
              <a:rPr lang="en-CA" b="1" dirty="0" err="1">
                <a:solidFill>
                  <a:schemeClr val="accent2"/>
                </a:solidFill>
                <a:cs typeface="Times New Roman" pitchFamily="18" charset="0"/>
              </a:rPr>
              <a:t>mol</a:t>
            </a:r>
            <a:endParaRPr lang="fr-CA" b="1" dirty="0">
              <a:solidFill>
                <a:schemeClr val="accent2"/>
              </a:solidFill>
              <a:cs typeface="Times New Roman" pitchFamily="18" charset="0"/>
            </a:endParaRPr>
          </a:p>
          <a:p>
            <a:pPr>
              <a:spcBef>
                <a:spcPct val="50000"/>
              </a:spcBef>
            </a:pPr>
            <a:endParaRPr lang="en-CA" b="1" dirty="0">
              <a:solidFill>
                <a:schemeClr val="accent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p:txBody>
          <a:bodyPr/>
          <a:lstStyle/>
          <a:p>
            <a:r>
              <a:rPr lang="en-US" dirty="0" smtClean="0">
                <a:solidFill>
                  <a:schemeClr val="accent2"/>
                </a:solidFill>
                <a:latin typeface="Arial" charset="0"/>
              </a:rPr>
              <a:t>RNA Polymerase (465 </a:t>
            </a:r>
            <a:r>
              <a:rPr lang="en-US" dirty="0" err="1">
                <a:solidFill>
                  <a:schemeClr val="accent2"/>
                </a:solidFill>
                <a:latin typeface="Arial" charset="0"/>
              </a:rPr>
              <a:t>kDa</a:t>
            </a:r>
            <a:r>
              <a:rPr lang="en-US" dirty="0">
                <a:solidFill>
                  <a:schemeClr val="accent2"/>
                </a:solidFill>
                <a:latin typeface="Arial" charset="0"/>
              </a:rPr>
              <a:t>)</a:t>
            </a:r>
            <a:endParaRPr lang="en-CA" dirty="0">
              <a:solidFill>
                <a:schemeClr val="accent2"/>
              </a:solidFill>
              <a:latin typeface="Arial" charset="0"/>
            </a:endParaRPr>
          </a:p>
        </p:txBody>
      </p:sp>
      <p:sp>
        <p:nvSpPr>
          <p:cNvPr id="16389" name="Text Box 5"/>
          <p:cNvSpPr txBox="1">
            <a:spLocks noChangeArrowheads="1"/>
          </p:cNvSpPr>
          <p:nvPr/>
        </p:nvSpPr>
        <p:spPr bwMode="auto">
          <a:xfrm>
            <a:off x="457200" y="2286000"/>
            <a:ext cx="80010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dirty="0" smtClean="0">
                <a:solidFill>
                  <a:schemeClr val="accent2"/>
                </a:solidFill>
                <a:latin typeface="Arial" charset="0"/>
                <a:cs typeface="Times New Roman" pitchFamily="18" charset="0"/>
              </a:rPr>
              <a:t>α subunits (2X)</a:t>
            </a:r>
          </a:p>
          <a:p>
            <a:pPr>
              <a:spcBef>
                <a:spcPct val="50000"/>
              </a:spcBef>
            </a:pPr>
            <a:r>
              <a:rPr lang="en-US" dirty="0">
                <a:solidFill>
                  <a:schemeClr val="accent2"/>
                </a:solidFill>
                <a:latin typeface="Arial" charset="0"/>
                <a:cs typeface="Arial" charset="0"/>
              </a:rPr>
              <a:t>β et β’</a:t>
            </a:r>
            <a:r>
              <a:rPr lang="en-US" dirty="0">
                <a:solidFill>
                  <a:schemeClr val="accent2"/>
                </a:solidFill>
                <a:latin typeface="Arial" charset="0"/>
                <a:cs typeface="Times New Roman" pitchFamily="18" charset="0"/>
              </a:rPr>
              <a:t> </a:t>
            </a:r>
            <a:r>
              <a:rPr lang="en-US" dirty="0" smtClean="0">
                <a:solidFill>
                  <a:schemeClr val="accent2"/>
                </a:solidFill>
                <a:latin typeface="Arial" charset="0"/>
                <a:cs typeface="Times New Roman" pitchFamily="18" charset="0"/>
              </a:rPr>
              <a:t>subunits  Catalytic center</a:t>
            </a:r>
          </a:p>
          <a:p>
            <a:pPr>
              <a:spcBef>
                <a:spcPct val="50000"/>
              </a:spcBef>
            </a:pPr>
            <a:r>
              <a:rPr lang="el-GR" dirty="0" smtClean="0">
                <a:solidFill>
                  <a:schemeClr val="accent2"/>
                </a:solidFill>
                <a:latin typeface="Arial" charset="0"/>
                <a:cs typeface="Times New Roman" pitchFamily="18" charset="0"/>
              </a:rPr>
              <a:t>ω</a:t>
            </a:r>
            <a:r>
              <a:rPr lang="en-US" dirty="0" smtClean="0">
                <a:solidFill>
                  <a:schemeClr val="accent2"/>
                </a:solidFill>
                <a:latin typeface="Arial" charset="0"/>
                <a:cs typeface="Times New Roman" pitchFamily="18" charset="0"/>
              </a:rPr>
              <a:t> subunit</a:t>
            </a:r>
          </a:p>
          <a:p>
            <a:pPr>
              <a:spcBef>
                <a:spcPct val="50000"/>
              </a:spcBef>
            </a:pPr>
            <a:r>
              <a:rPr lang="en-US" dirty="0" smtClean="0">
                <a:solidFill>
                  <a:schemeClr val="accent2"/>
                </a:solidFill>
                <a:latin typeface="Arial" charset="0"/>
                <a:cs typeface="Times New Roman" pitchFamily="18" charset="0"/>
              </a:rPr>
              <a:t>The above subunits constitute the Core Enzyme</a:t>
            </a:r>
          </a:p>
          <a:p>
            <a:pPr>
              <a:spcBef>
                <a:spcPct val="50000"/>
              </a:spcBef>
            </a:pPr>
            <a:endParaRPr lang="en-US" dirty="0" smtClean="0">
              <a:solidFill>
                <a:schemeClr val="accent2"/>
              </a:solidFill>
              <a:latin typeface="Arial" charset="0"/>
              <a:cs typeface="Arial" charset="0"/>
            </a:endParaRPr>
          </a:p>
          <a:p>
            <a:pPr>
              <a:spcBef>
                <a:spcPct val="50000"/>
              </a:spcBef>
            </a:pPr>
            <a:r>
              <a:rPr lang="en-US" dirty="0" smtClean="0">
                <a:solidFill>
                  <a:schemeClr val="accent2"/>
                </a:solidFill>
                <a:latin typeface="Arial" charset="0"/>
                <a:cs typeface="Arial" charset="0"/>
              </a:rPr>
              <a:t>σ </a:t>
            </a:r>
            <a:r>
              <a:rPr lang="en-US" dirty="0">
                <a:solidFill>
                  <a:schemeClr val="accent2"/>
                </a:solidFill>
                <a:latin typeface="Arial" charset="0"/>
                <a:cs typeface="Arial" charset="0"/>
              </a:rPr>
              <a:t>(sigma) </a:t>
            </a:r>
            <a:r>
              <a:rPr lang="en-US" dirty="0" smtClean="0">
                <a:solidFill>
                  <a:schemeClr val="accent2"/>
                </a:solidFill>
                <a:latin typeface="Arial" charset="0"/>
                <a:cs typeface="Arial" charset="0"/>
              </a:rPr>
              <a:t>subunit  Promoter recognition</a:t>
            </a:r>
            <a:endParaRPr lang="en-US" dirty="0">
              <a:solidFill>
                <a:schemeClr val="accent2"/>
              </a:solidFill>
              <a:latin typeface="Arial" charset="0"/>
              <a:cs typeface="Times New Roman" pitchFamily="18" charset="0"/>
            </a:endParaRPr>
          </a:p>
          <a:p>
            <a:pPr>
              <a:spcBef>
                <a:spcPct val="50000"/>
              </a:spcBef>
            </a:pPr>
            <a:endParaRPr lang="en-CA" dirty="0">
              <a:solidFill>
                <a:schemeClr val="accent2"/>
              </a:solidFill>
              <a:latin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ChangeArrowheads="1"/>
          </p:cNvSpPr>
          <p:nvPr>
            <p:ph type="title"/>
          </p:nvPr>
        </p:nvSpPr>
        <p:spPr>
          <a:xfrm>
            <a:off x="685800" y="457200"/>
            <a:ext cx="7772400" cy="1143000"/>
          </a:xfrm>
        </p:spPr>
        <p:txBody>
          <a:bodyPr/>
          <a:lstStyle/>
          <a:p>
            <a:r>
              <a:rPr lang="en-US" sz="4000" dirty="0" smtClean="0">
                <a:solidFill>
                  <a:schemeClr val="accent2"/>
                </a:solidFill>
                <a:latin typeface="Arial" charset="0"/>
                <a:cs typeface="Arial" charset="0"/>
              </a:rPr>
              <a:t>Sigma modifies the DNA affinity of the core enzyme </a:t>
            </a:r>
            <a:endParaRPr lang="en-US" sz="4000" dirty="0">
              <a:solidFill>
                <a:schemeClr val="accent2"/>
              </a:solidFill>
              <a:latin typeface="Arial" charset="0"/>
              <a:cs typeface="Arial" charset="0"/>
            </a:endParaRPr>
          </a:p>
        </p:txBody>
      </p:sp>
      <p:pic>
        <p:nvPicPr>
          <p:cNvPr id="53253" name="Picture 5" descr="11_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1752600"/>
            <a:ext cx="2995613"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609600" y="609600"/>
            <a:ext cx="8001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sz="3200">
              <a:solidFill>
                <a:srgbClr val="FFCC00"/>
              </a:solidFill>
              <a:latin typeface="Arial" charset="0"/>
            </a:endParaRPr>
          </a:p>
        </p:txBody>
      </p:sp>
      <p:sp>
        <p:nvSpPr>
          <p:cNvPr id="21508" name="Text Box 4"/>
          <p:cNvSpPr txBox="1">
            <a:spLocks noChangeArrowheads="1"/>
          </p:cNvSpPr>
          <p:nvPr/>
        </p:nvSpPr>
        <p:spPr bwMode="auto">
          <a:xfrm>
            <a:off x="609600" y="2286000"/>
            <a:ext cx="7772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p>
        </p:txBody>
      </p:sp>
      <p:sp>
        <p:nvSpPr>
          <p:cNvPr id="21510" name="Rectangle 6"/>
          <p:cNvSpPr>
            <a:spLocks noGrp="1" noChangeArrowheads="1"/>
          </p:cNvSpPr>
          <p:nvPr>
            <p:ph type="body" idx="4294967295"/>
          </p:nvPr>
        </p:nvSpPr>
        <p:spPr/>
        <p:txBody>
          <a:bodyPr/>
          <a:lstStyle/>
          <a:p>
            <a:r>
              <a:rPr lang="en-US" dirty="0" smtClean="0">
                <a:solidFill>
                  <a:schemeClr val="accent2"/>
                </a:solidFill>
                <a:latin typeface="Arial" charset="0"/>
              </a:rPr>
              <a:t>sigma</a:t>
            </a:r>
            <a:endParaRPr lang="en-US" dirty="0">
              <a:solidFill>
                <a:schemeClr val="accent2"/>
              </a:solidFill>
              <a:latin typeface="Arial" charset="0"/>
            </a:endParaRPr>
          </a:p>
          <a:p>
            <a:pPr lvl="1"/>
            <a:r>
              <a:rPr lang="en-US" sz="3200" dirty="0" smtClean="0">
                <a:solidFill>
                  <a:schemeClr val="accent2"/>
                </a:solidFill>
                <a:latin typeface="Arial" charset="0"/>
              </a:rPr>
              <a:t>Reduces the affinity of the core enzyme for sequences that </a:t>
            </a:r>
            <a:r>
              <a:rPr lang="en-US" sz="3200" u="sng" dirty="0" smtClean="0">
                <a:solidFill>
                  <a:schemeClr val="accent2"/>
                </a:solidFill>
                <a:latin typeface="Arial" charset="0"/>
              </a:rPr>
              <a:t>are not </a:t>
            </a:r>
            <a:r>
              <a:rPr lang="en-US" sz="3200" dirty="0" smtClean="0">
                <a:solidFill>
                  <a:schemeClr val="accent2"/>
                </a:solidFill>
                <a:latin typeface="Arial" charset="0"/>
              </a:rPr>
              <a:t>promoters.</a:t>
            </a:r>
            <a:endParaRPr lang="en-US" sz="3200" dirty="0">
              <a:solidFill>
                <a:schemeClr val="accent2"/>
              </a:solidFill>
              <a:latin typeface="Arial" charset="0"/>
            </a:endParaRPr>
          </a:p>
          <a:p>
            <a:pPr lvl="1"/>
            <a:r>
              <a:rPr lang="en-US" sz="3200" dirty="0" smtClean="0">
                <a:solidFill>
                  <a:schemeClr val="accent2"/>
                </a:solidFill>
                <a:latin typeface="Arial" charset="0"/>
              </a:rPr>
              <a:t>Increases the affinity of the core enzyme for promoter sequences.</a:t>
            </a:r>
            <a:endParaRPr lang="en-CA" sz="3200" dirty="0">
              <a:solidFill>
                <a:schemeClr val="accent2"/>
              </a:solidFill>
              <a:latin typeface="Arial" charset="0"/>
            </a:endParaRPr>
          </a:p>
        </p:txBody>
      </p:sp>
      <p:sp>
        <p:nvSpPr>
          <p:cNvPr id="21511" name="Rectangle 7"/>
          <p:cNvSpPr>
            <a:spLocks noGrp="1" noChangeArrowheads="1"/>
          </p:cNvSpPr>
          <p:nvPr>
            <p:ph type="title" idx="4294967295"/>
          </p:nvPr>
        </p:nvSpPr>
        <p:spPr/>
        <p:txBody>
          <a:bodyPr/>
          <a:lstStyle/>
          <a:p>
            <a:r>
              <a:rPr lang="en-US" sz="3200" dirty="0">
                <a:solidFill>
                  <a:schemeClr val="accent2"/>
                </a:solidFill>
                <a:latin typeface="Arial" charset="0"/>
                <a:cs typeface="Arial" charset="0"/>
              </a:rPr>
              <a:t>Sigma modifies the DNA affinity of the core enzyme </a:t>
            </a:r>
            <a:endParaRPr lang="en-CA" sz="3200" dirty="0">
              <a:solidFill>
                <a:schemeClr val="accent2"/>
              </a:solidFill>
              <a:latin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p:txBody>
          <a:bodyPr/>
          <a:lstStyle/>
          <a:p>
            <a:r>
              <a:rPr lang="en-US" sz="3600" dirty="0" smtClean="0">
                <a:solidFill>
                  <a:schemeClr val="accent2"/>
                </a:solidFill>
                <a:latin typeface="Arial" charset="0"/>
              </a:rPr>
              <a:t>How does RNA polymerase find the promoter?</a:t>
            </a:r>
            <a:endParaRPr lang="en-US" sz="3600" dirty="0">
              <a:solidFill>
                <a:schemeClr val="accent2"/>
              </a:solidFill>
              <a:latin typeface="Arial" charset="0"/>
            </a:endParaRPr>
          </a:p>
        </p:txBody>
      </p:sp>
      <p:sp>
        <p:nvSpPr>
          <p:cNvPr id="24579" name="Rectangle 3"/>
          <p:cNvSpPr>
            <a:spLocks noGrp="1" noChangeArrowheads="1"/>
          </p:cNvSpPr>
          <p:nvPr>
            <p:ph type="body" idx="4294967295"/>
          </p:nvPr>
        </p:nvSpPr>
        <p:spPr/>
        <p:txBody>
          <a:bodyPr/>
          <a:lstStyle/>
          <a:p>
            <a:r>
              <a:rPr lang="en-US" dirty="0" smtClean="0">
                <a:solidFill>
                  <a:schemeClr val="accent2"/>
                </a:solidFill>
                <a:latin typeface="Arial" charset="0"/>
              </a:rPr>
              <a:t>Different mod</a:t>
            </a:r>
            <a:r>
              <a:rPr lang="en-US" dirty="0" smtClean="0">
                <a:solidFill>
                  <a:schemeClr val="accent2"/>
                </a:solidFill>
                <a:latin typeface="Arial" charset="0"/>
                <a:cs typeface="Arial" charset="0"/>
              </a:rPr>
              <a:t>els</a:t>
            </a:r>
            <a:r>
              <a:rPr lang="en-US" dirty="0">
                <a:solidFill>
                  <a:schemeClr val="accent2"/>
                </a:solidFill>
                <a:latin typeface="Arial" charset="0"/>
              </a:rPr>
              <a:t>	</a:t>
            </a:r>
          </a:p>
          <a:p>
            <a:pPr lvl="1"/>
            <a:endParaRPr lang="en-US" dirty="0">
              <a:solidFill>
                <a:schemeClr val="accent2"/>
              </a:solidFill>
              <a:latin typeface="Arial" charset="0"/>
            </a:endParaRPr>
          </a:p>
          <a:p>
            <a:pPr lvl="1">
              <a:buFontTx/>
              <a:buNone/>
            </a:pPr>
            <a:r>
              <a:rPr lang="en-US" dirty="0">
                <a:solidFill>
                  <a:schemeClr val="accent2"/>
                </a:solidFill>
                <a:latin typeface="Arial" charset="0"/>
              </a:rPr>
              <a:t> 			Diffusion</a:t>
            </a:r>
          </a:p>
          <a:p>
            <a:pPr lvl="1"/>
            <a:endParaRPr lang="en-US" dirty="0">
              <a:solidFill>
                <a:schemeClr val="accent2"/>
              </a:solidFill>
              <a:latin typeface="Arial" charset="0"/>
            </a:endParaRPr>
          </a:p>
          <a:p>
            <a:pPr lvl="1"/>
            <a:endParaRPr lang="en-US" dirty="0">
              <a:solidFill>
                <a:schemeClr val="accent2"/>
              </a:solidFill>
              <a:latin typeface="Arial" charset="0"/>
            </a:endParaRPr>
          </a:p>
          <a:p>
            <a:pPr lvl="1">
              <a:buFontTx/>
              <a:buNone/>
            </a:pPr>
            <a:r>
              <a:rPr lang="en-US" dirty="0">
                <a:solidFill>
                  <a:schemeClr val="accent2"/>
                </a:solidFill>
                <a:latin typeface="Arial" charset="0"/>
                <a:cs typeface="Arial" charset="0"/>
              </a:rPr>
              <a:t>             </a:t>
            </a:r>
          </a:p>
          <a:p>
            <a:pPr lvl="1">
              <a:buFontTx/>
              <a:buNone/>
            </a:pPr>
            <a:r>
              <a:rPr lang="en-US" dirty="0">
                <a:solidFill>
                  <a:schemeClr val="accent2"/>
                </a:solidFill>
                <a:latin typeface="Arial" charset="0"/>
                <a:cs typeface="Arial" charset="0"/>
              </a:rPr>
              <a:t>              </a:t>
            </a:r>
            <a:r>
              <a:rPr lang="en-US" dirty="0" smtClean="0">
                <a:solidFill>
                  <a:schemeClr val="accent2"/>
                </a:solidFill>
                <a:latin typeface="Arial" charset="0"/>
                <a:cs typeface="Arial" charset="0"/>
              </a:rPr>
              <a:t>Exchange</a:t>
            </a:r>
            <a:endParaRPr lang="en-US" dirty="0">
              <a:solidFill>
                <a:schemeClr val="accent2"/>
              </a:solidFill>
              <a:latin typeface="Arial" charset="0"/>
              <a:cs typeface="Arial" charset="0"/>
            </a:endParaRPr>
          </a:p>
        </p:txBody>
      </p:sp>
      <p:pic>
        <p:nvPicPr>
          <p:cNvPr id="24580" name="Picture 4" descr="11_1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5400" y="1905000"/>
            <a:ext cx="28575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p:txBody>
          <a:bodyPr/>
          <a:lstStyle/>
          <a:p>
            <a:r>
              <a:rPr lang="en-US" dirty="0" smtClean="0">
                <a:solidFill>
                  <a:schemeClr val="accent2"/>
                </a:solidFill>
                <a:latin typeface="Arial" charset="0"/>
              </a:rPr>
              <a:t>Transcriptional Unit</a:t>
            </a:r>
            <a:endParaRPr lang="en-US" dirty="0">
              <a:solidFill>
                <a:schemeClr val="accent2"/>
              </a:solidFill>
              <a:latin typeface="Arial" charset="0"/>
              <a:cs typeface="Arial" charset="0"/>
            </a:endParaRPr>
          </a:p>
        </p:txBody>
      </p:sp>
      <p:sp>
        <p:nvSpPr>
          <p:cNvPr id="5123" name="Rectangle 3"/>
          <p:cNvSpPr>
            <a:spLocks noGrp="1" noChangeArrowheads="1"/>
          </p:cNvSpPr>
          <p:nvPr>
            <p:ph type="body" idx="4294967295"/>
          </p:nvPr>
        </p:nvSpPr>
        <p:spPr/>
        <p:txBody>
          <a:bodyPr/>
          <a:lstStyle/>
          <a:p>
            <a:pPr lvl="1"/>
            <a:r>
              <a:rPr lang="en-US" sz="2400" dirty="0" smtClean="0">
                <a:solidFill>
                  <a:schemeClr val="accent2"/>
                </a:solidFill>
                <a:latin typeface="Arial" charset="0"/>
              </a:rPr>
              <a:t>Promoter</a:t>
            </a:r>
          </a:p>
          <a:p>
            <a:pPr lvl="1"/>
            <a:r>
              <a:rPr lang="en-US" sz="2400" dirty="0" smtClean="0">
                <a:solidFill>
                  <a:schemeClr val="accent2"/>
                </a:solidFill>
                <a:latin typeface="Arial" charset="0"/>
              </a:rPr>
              <a:t>Start site (+</a:t>
            </a:r>
            <a:r>
              <a:rPr lang="en-US" sz="2400" dirty="0">
                <a:solidFill>
                  <a:schemeClr val="accent2"/>
                </a:solidFill>
                <a:latin typeface="Arial" charset="0"/>
              </a:rPr>
              <a:t>1)</a:t>
            </a:r>
          </a:p>
          <a:p>
            <a:pPr lvl="1"/>
            <a:r>
              <a:rPr lang="en-US" sz="2400" dirty="0" smtClean="0">
                <a:solidFill>
                  <a:schemeClr val="accent2"/>
                </a:solidFill>
                <a:latin typeface="Arial" charset="0"/>
              </a:rPr>
              <a:t>Terminator</a:t>
            </a:r>
            <a:endParaRPr lang="en-US" sz="2400" dirty="0">
              <a:solidFill>
                <a:schemeClr val="accent2"/>
              </a:solidFill>
              <a:latin typeface="Arial" charset="0"/>
            </a:endParaRPr>
          </a:p>
          <a:p>
            <a:pPr lvl="1"/>
            <a:endParaRPr lang="en-US" sz="2400" dirty="0">
              <a:solidFill>
                <a:schemeClr val="accent2"/>
              </a:solidFill>
              <a:latin typeface="Arial" charset="0"/>
            </a:endParaRPr>
          </a:p>
          <a:p>
            <a:pPr lvl="1"/>
            <a:endParaRPr lang="en-US" dirty="0">
              <a:solidFill>
                <a:schemeClr val="accent2"/>
              </a:solidFill>
              <a:latin typeface="Arial" charset="0"/>
            </a:endParaRPr>
          </a:p>
        </p:txBody>
      </p:sp>
      <p:pic>
        <p:nvPicPr>
          <p:cNvPr id="5124" name="Picture 4" descr="11_0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2057400"/>
            <a:ext cx="354488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93531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dirty="0" smtClean="0">
                <a:solidFill>
                  <a:schemeClr val="accent2"/>
                </a:solidFill>
                <a:latin typeface="Arial" charset="0"/>
              </a:rPr>
              <a:t>Promoter</a:t>
            </a:r>
            <a:endParaRPr lang="en-US" dirty="0">
              <a:solidFill>
                <a:schemeClr val="accent2"/>
              </a:solidFill>
              <a:latin typeface="Arial" charset="0"/>
            </a:endParaRPr>
          </a:p>
        </p:txBody>
      </p:sp>
      <p:sp>
        <p:nvSpPr>
          <p:cNvPr id="26627" name="Rectangle 3"/>
          <p:cNvSpPr>
            <a:spLocks noGrp="1" noChangeArrowheads="1"/>
          </p:cNvSpPr>
          <p:nvPr>
            <p:ph type="body" idx="1"/>
          </p:nvPr>
        </p:nvSpPr>
        <p:spPr/>
        <p:txBody>
          <a:bodyPr/>
          <a:lstStyle/>
          <a:p>
            <a:r>
              <a:rPr lang="en-US" dirty="0" smtClean="0">
                <a:solidFill>
                  <a:schemeClr val="accent2"/>
                </a:solidFill>
                <a:latin typeface="Arial" charset="0"/>
              </a:rPr>
              <a:t>Two consensus sequences</a:t>
            </a:r>
            <a:endParaRPr lang="en-US" dirty="0">
              <a:solidFill>
                <a:schemeClr val="accent2"/>
              </a:solidFill>
              <a:latin typeface="Arial" charset="0"/>
            </a:endParaRPr>
          </a:p>
          <a:p>
            <a:endParaRPr lang="en-US" dirty="0">
              <a:solidFill>
                <a:schemeClr val="accent2"/>
              </a:solidFill>
              <a:latin typeface="Arial" charset="0"/>
            </a:endParaRPr>
          </a:p>
          <a:p>
            <a:endParaRPr lang="en-US" dirty="0">
              <a:solidFill>
                <a:schemeClr val="accent2"/>
              </a:solidFill>
              <a:latin typeface="Arial" charset="0"/>
            </a:endParaRPr>
          </a:p>
          <a:p>
            <a:endParaRPr lang="en-US" dirty="0">
              <a:solidFill>
                <a:schemeClr val="accent2"/>
              </a:solidFill>
              <a:latin typeface="Arial" charset="0"/>
            </a:endParaRPr>
          </a:p>
          <a:p>
            <a:r>
              <a:rPr lang="en-US" dirty="0" smtClean="0">
                <a:solidFill>
                  <a:schemeClr val="accent2"/>
                </a:solidFill>
                <a:latin typeface="Arial" charset="0"/>
              </a:rPr>
              <a:t>Structural changes</a:t>
            </a:r>
            <a:endParaRPr lang="en-US" dirty="0">
              <a:solidFill>
                <a:schemeClr val="accent2"/>
              </a:solidFill>
              <a:latin typeface="Arial" charset="0"/>
            </a:endParaRPr>
          </a:p>
          <a:p>
            <a:r>
              <a:rPr lang="en-US" dirty="0" smtClean="0">
                <a:solidFill>
                  <a:schemeClr val="accent2"/>
                </a:solidFill>
                <a:latin typeface="Arial" charset="0"/>
              </a:rPr>
              <a:t>Activators and repressors</a:t>
            </a:r>
            <a:endParaRPr lang="en-US" dirty="0">
              <a:solidFill>
                <a:schemeClr val="accent2"/>
              </a:solidFill>
              <a:latin typeface="Arial" charset="0"/>
            </a:endParaRPr>
          </a:p>
        </p:txBody>
      </p:sp>
      <p:sp>
        <p:nvSpPr>
          <p:cNvPr id="26628" name="Text Box 4"/>
          <p:cNvSpPr txBox="1">
            <a:spLocks noChangeArrowheads="1"/>
          </p:cNvSpPr>
          <p:nvPr/>
        </p:nvSpPr>
        <p:spPr bwMode="auto">
          <a:xfrm>
            <a:off x="685800" y="2714625"/>
            <a:ext cx="7620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dirty="0">
                <a:solidFill>
                  <a:schemeClr val="accent2"/>
                </a:solidFill>
                <a:cs typeface="Times New Roman" pitchFamily="18" charset="0"/>
              </a:rPr>
              <a:t>TTGACA------------------------TATAAT------------ +1    </a:t>
            </a:r>
          </a:p>
          <a:p>
            <a:pPr>
              <a:spcBef>
                <a:spcPct val="50000"/>
              </a:spcBef>
            </a:pPr>
            <a:r>
              <a:rPr lang="fr-CA" dirty="0">
                <a:solidFill>
                  <a:schemeClr val="accent2"/>
                </a:solidFill>
                <a:cs typeface="Times New Roman" pitchFamily="18" charset="0"/>
              </a:rPr>
              <a:t> (-35)           </a:t>
            </a:r>
            <a:r>
              <a:rPr lang="fr-CA" dirty="0" smtClean="0">
                <a:solidFill>
                  <a:schemeClr val="accent2"/>
                </a:solidFill>
                <a:cs typeface="Times New Roman" pitchFamily="18" charset="0"/>
              </a:rPr>
              <a:t>16-19 </a:t>
            </a:r>
            <a:r>
              <a:rPr lang="fr-CA" dirty="0" err="1" smtClean="0">
                <a:solidFill>
                  <a:schemeClr val="accent2"/>
                </a:solidFill>
                <a:cs typeface="Times New Roman" pitchFamily="18" charset="0"/>
              </a:rPr>
              <a:t>bp</a:t>
            </a:r>
            <a:r>
              <a:rPr lang="fr-CA" dirty="0" smtClean="0">
                <a:solidFill>
                  <a:schemeClr val="accent2"/>
                </a:solidFill>
                <a:cs typeface="Times New Roman" pitchFamily="18" charset="0"/>
              </a:rPr>
              <a:t>                </a:t>
            </a:r>
            <a:r>
              <a:rPr lang="fr-CA" dirty="0">
                <a:solidFill>
                  <a:schemeClr val="accent2"/>
                </a:solidFill>
                <a:cs typeface="Times New Roman" pitchFamily="18" charset="0"/>
              </a:rPr>
              <a:t>(-10)      5-9 </a:t>
            </a:r>
            <a:r>
              <a:rPr lang="fr-CA" dirty="0" err="1">
                <a:solidFill>
                  <a:schemeClr val="accent2"/>
                </a:solidFill>
                <a:cs typeface="Times New Roman" pitchFamily="18" charset="0"/>
              </a:rPr>
              <a:t>pb</a:t>
            </a:r>
            <a:endParaRPr lang="fr-CA" b="1" dirty="0">
              <a:solidFill>
                <a:schemeClr val="accent2"/>
              </a:solidFill>
              <a:cs typeface="Times New Roman" pitchFamily="18" charset="0"/>
            </a:endParaRPr>
          </a:p>
          <a:p>
            <a:pPr>
              <a:spcBef>
                <a:spcPct val="50000"/>
              </a:spcBef>
            </a:pPr>
            <a:endParaRPr lang="en-CA" dirty="0">
              <a:solidFill>
                <a:schemeClr val="accent2"/>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US" dirty="0" smtClean="0">
                <a:solidFill>
                  <a:schemeClr val="accent2"/>
                </a:solidFill>
                <a:latin typeface="Arial" charset="0"/>
                <a:cs typeface="Arial" charset="0"/>
              </a:rPr>
              <a:t>Consensus Sequence</a:t>
            </a:r>
            <a:endParaRPr lang="en-US" dirty="0">
              <a:solidFill>
                <a:schemeClr val="accent2"/>
              </a:solidFill>
              <a:latin typeface="Arial" charset="0"/>
              <a:cs typeface="Arial" charset="0"/>
            </a:endParaRPr>
          </a:p>
        </p:txBody>
      </p:sp>
      <p:sp>
        <p:nvSpPr>
          <p:cNvPr id="56324" name="Rectangle 4"/>
          <p:cNvSpPr>
            <a:spLocks noChangeArrowheads="1"/>
          </p:cNvSpPr>
          <p:nvPr/>
        </p:nvSpPr>
        <p:spPr bwMode="auto">
          <a:xfrm>
            <a:off x="1752600" y="3078163"/>
            <a:ext cx="44132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fr-CA" sz="4000" dirty="0">
                <a:solidFill>
                  <a:schemeClr val="accent2"/>
                </a:solidFill>
                <a:latin typeface="Arial" charset="0"/>
                <a:cs typeface="Arial" charset="0"/>
              </a:rPr>
              <a:t>T</a:t>
            </a:r>
            <a:r>
              <a:rPr lang="fr-CA" sz="4000" baseline="-25000" dirty="0">
                <a:solidFill>
                  <a:schemeClr val="accent2"/>
                </a:solidFill>
                <a:latin typeface="Arial" charset="0"/>
                <a:cs typeface="Arial" charset="0"/>
              </a:rPr>
              <a:t>80</a:t>
            </a:r>
            <a:r>
              <a:rPr lang="fr-CA" sz="4000" dirty="0">
                <a:solidFill>
                  <a:schemeClr val="accent2"/>
                </a:solidFill>
                <a:latin typeface="Arial" charset="0"/>
                <a:cs typeface="Arial" charset="0"/>
              </a:rPr>
              <a:t>A</a:t>
            </a:r>
            <a:r>
              <a:rPr lang="fr-CA" sz="4000" baseline="-25000" dirty="0">
                <a:solidFill>
                  <a:schemeClr val="accent2"/>
                </a:solidFill>
                <a:latin typeface="Arial" charset="0"/>
                <a:cs typeface="Arial" charset="0"/>
              </a:rPr>
              <a:t>95</a:t>
            </a:r>
            <a:r>
              <a:rPr lang="fr-CA" sz="4000" dirty="0">
                <a:solidFill>
                  <a:schemeClr val="accent2"/>
                </a:solidFill>
                <a:latin typeface="Arial" charset="0"/>
                <a:cs typeface="Arial" charset="0"/>
              </a:rPr>
              <a:t>T</a:t>
            </a:r>
            <a:r>
              <a:rPr lang="fr-CA" sz="4000" baseline="-25000" dirty="0">
                <a:solidFill>
                  <a:schemeClr val="accent2"/>
                </a:solidFill>
                <a:latin typeface="Arial" charset="0"/>
                <a:cs typeface="Arial" charset="0"/>
              </a:rPr>
              <a:t>45</a:t>
            </a:r>
            <a:r>
              <a:rPr lang="fr-CA" sz="4000" dirty="0">
                <a:solidFill>
                  <a:schemeClr val="accent2"/>
                </a:solidFill>
                <a:latin typeface="Arial" charset="0"/>
                <a:cs typeface="Arial" charset="0"/>
              </a:rPr>
              <a:t>A</a:t>
            </a:r>
            <a:r>
              <a:rPr lang="fr-CA" sz="4000" baseline="-25000" dirty="0">
                <a:solidFill>
                  <a:schemeClr val="accent2"/>
                </a:solidFill>
                <a:latin typeface="Arial" charset="0"/>
                <a:cs typeface="Arial" charset="0"/>
              </a:rPr>
              <a:t>60</a:t>
            </a:r>
            <a:r>
              <a:rPr lang="fr-CA" sz="4000" dirty="0">
                <a:solidFill>
                  <a:schemeClr val="accent2"/>
                </a:solidFill>
                <a:latin typeface="Arial" charset="0"/>
                <a:cs typeface="Arial" charset="0"/>
              </a:rPr>
              <a:t>A</a:t>
            </a:r>
            <a:r>
              <a:rPr lang="fr-CA" sz="4000" baseline="-25000" dirty="0">
                <a:solidFill>
                  <a:schemeClr val="accent2"/>
                </a:solidFill>
                <a:latin typeface="Arial" charset="0"/>
                <a:cs typeface="Arial" charset="0"/>
              </a:rPr>
              <a:t>50</a:t>
            </a:r>
            <a:r>
              <a:rPr lang="fr-CA" sz="4000" dirty="0">
                <a:solidFill>
                  <a:schemeClr val="accent2"/>
                </a:solidFill>
                <a:latin typeface="Arial" charset="0"/>
                <a:cs typeface="Arial" charset="0"/>
              </a:rPr>
              <a:t>T</a:t>
            </a:r>
            <a:r>
              <a:rPr lang="fr-CA" sz="4000" baseline="-25000" dirty="0">
                <a:solidFill>
                  <a:schemeClr val="accent2"/>
                </a:solidFill>
                <a:latin typeface="Arial" charset="0"/>
                <a:cs typeface="Arial" charset="0"/>
              </a:rPr>
              <a:t>96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sz="4000" dirty="0">
                <a:solidFill>
                  <a:schemeClr val="accent2"/>
                </a:solidFill>
                <a:latin typeface="Arial" charset="0"/>
                <a:cs typeface="Arial" charset="0"/>
              </a:rPr>
              <a:t>Mutations </a:t>
            </a:r>
            <a:r>
              <a:rPr lang="en-US" sz="4000" dirty="0" smtClean="0">
                <a:solidFill>
                  <a:schemeClr val="accent2"/>
                </a:solidFill>
                <a:latin typeface="Arial" charset="0"/>
                <a:cs typeface="Arial" charset="0"/>
              </a:rPr>
              <a:t>in promoters</a:t>
            </a:r>
            <a:endParaRPr lang="en-US" sz="4000" dirty="0">
              <a:solidFill>
                <a:schemeClr val="accent2"/>
              </a:solidFill>
              <a:latin typeface="Arial" charset="0"/>
              <a:cs typeface="Arial" charset="0"/>
            </a:endParaRPr>
          </a:p>
        </p:txBody>
      </p:sp>
      <p:sp>
        <p:nvSpPr>
          <p:cNvPr id="62467" name="Rectangle 3"/>
          <p:cNvSpPr>
            <a:spLocks noGrp="1" noChangeArrowheads="1"/>
          </p:cNvSpPr>
          <p:nvPr>
            <p:ph type="body" idx="1"/>
          </p:nvPr>
        </p:nvSpPr>
        <p:spPr/>
        <p:txBody>
          <a:bodyPr/>
          <a:lstStyle/>
          <a:p>
            <a:r>
              <a:rPr lang="en-US" dirty="0" smtClean="0">
                <a:solidFill>
                  <a:schemeClr val="accent2"/>
                </a:solidFill>
                <a:latin typeface="Arial" charset="0"/>
                <a:cs typeface="Arial" charset="0"/>
              </a:rPr>
              <a:t>“</a:t>
            </a:r>
            <a:r>
              <a:rPr lang="en-US" dirty="0">
                <a:solidFill>
                  <a:schemeClr val="accent2"/>
                </a:solidFill>
                <a:latin typeface="Arial" charset="0"/>
                <a:cs typeface="Arial" charset="0"/>
              </a:rPr>
              <a:t>down</a:t>
            </a:r>
            <a:r>
              <a:rPr lang="en-US" dirty="0" smtClean="0">
                <a:solidFill>
                  <a:schemeClr val="accent2"/>
                </a:solidFill>
                <a:latin typeface="Arial" charset="0"/>
                <a:cs typeface="Arial" charset="0"/>
              </a:rPr>
              <a:t>” mutation: </a:t>
            </a:r>
            <a:endParaRPr lang="en-US" dirty="0">
              <a:solidFill>
                <a:schemeClr val="accent2"/>
              </a:solidFill>
              <a:latin typeface="Arial" charset="0"/>
              <a:cs typeface="Arial" charset="0"/>
            </a:endParaRPr>
          </a:p>
          <a:p>
            <a:pPr lvl="1"/>
            <a:r>
              <a:rPr lang="en-US" dirty="0" smtClean="0">
                <a:solidFill>
                  <a:schemeClr val="accent2"/>
                </a:solidFill>
                <a:latin typeface="Arial" charset="0"/>
                <a:cs typeface="Arial" charset="0"/>
              </a:rPr>
              <a:t>Decreases transcription efficiency.</a:t>
            </a:r>
            <a:endParaRPr lang="en-US" dirty="0">
              <a:solidFill>
                <a:schemeClr val="accent2"/>
              </a:solidFill>
              <a:latin typeface="Arial" charset="0"/>
              <a:cs typeface="Arial" charset="0"/>
            </a:endParaRPr>
          </a:p>
          <a:p>
            <a:pPr lvl="1"/>
            <a:r>
              <a:rPr lang="en-US" dirty="0" smtClean="0">
                <a:solidFill>
                  <a:schemeClr val="accent2"/>
                </a:solidFill>
                <a:latin typeface="Arial" charset="0"/>
                <a:cs typeface="Arial" charset="0"/>
              </a:rPr>
              <a:t>The sequence is further away (differs more) from the consensus sequences.</a:t>
            </a:r>
            <a:endParaRPr lang="en-US" dirty="0">
              <a:solidFill>
                <a:schemeClr val="accent2"/>
              </a:solidFill>
              <a:latin typeface="Arial" charset="0"/>
              <a:cs typeface="Arial" charset="0"/>
            </a:endParaRPr>
          </a:p>
          <a:p>
            <a:r>
              <a:rPr lang="en-US" dirty="0" smtClean="0">
                <a:solidFill>
                  <a:schemeClr val="accent2"/>
                </a:solidFill>
                <a:latin typeface="Arial" charset="0"/>
                <a:cs typeface="Arial" charset="0"/>
              </a:rPr>
              <a:t>“</a:t>
            </a:r>
            <a:r>
              <a:rPr lang="en-US" dirty="0">
                <a:solidFill>
                  <a:schemeClr val="accent2"/>
                </a:solidFill>
                <a:latin typeface="Arial" charset="0"/>
                <a:cs typeface="Arial" charset="0"/>
              </a:rPr>
              <a:t>up” </a:t>
            </a:r>
            <a:r>
              <a:rPr lang="en-US" dirty="0" smtClean="0">
                <a:solidFill>
                  <a:schemeClr val="accent2"/>
                </a:solidFill>
                <a:latin typeface="Arial" charset="0"/>
                <a:cs typeface="Arial" charset="0"/>
              </a:rPr>
              <a:t>mutation </a:t>
            </a:r>
            <a:r>
              <a:rPr lang="en-US" sz="2800" dirty="0" smtClean="0">
                <a:solidFill>
                  <a:schemeClr val="accent2"/>
                </a:solidFill>
                <a:latin typeface="Arial" charset="0"/>
                <a:cs typeface="Arial" charset="0"/>
              </a:rPr>
              <a:t>(not as frequent)</a:t>
            </a:r>
            <a:endParaRPr lang="en-US" sz="2800" dirty="0">
              <a:solidFill>
                <a:schemeClr val="accent2"/>
              </a:solidFill>
              <a:latin typeface="Arial" charset="0"/>
              <a:cs typeface="Arial" charset="0"/>
            </a:endParaRPr>
          </a:p>
          <a:p>
            <a:pPr lvl="1"/>
            <a:r>
              <a:rPr lang="en-US" dirty="0" smtClean="0">
                <a:solidFill>
                  <a:schemeClr val="accent2"/>
                </a:solidFill>
                <a:latin typeface="Arial" charset="0"/>
                <a:cs typeface="Arial" charset="0"/>
              </a:rPr>
              <a:t>Increases transcription efficiency</a:t>
            </a:r>
            <a:endParaRPr lang="en-US" dirty="0">
              <a:solidFill>
                <a:schemeClr val="accent2"/>
              </a:solidFill>
              <a:latin typeface="Arial" charset="0"/>
              <a:cs typeface="Arial" charset="0"/>
            </a:endParaRPr>
          </a:p>
          <a:p>
            <a:pPr lvl="1"/>
            <a:r>
              <a:rPr lang="en-US" dirty="0" smtClean="0">
                <a:solidFill>
                  <a:schemeClr val="accent2"/>
                </a:solidFill>
                <a:latin typeface="Arial" charset="0"/>
                <a:cs typeface="Arial" charset="0"/>
              </a:rPr>
              <a:t>The sequence is closer to (resembles more closely) the consensus sequence.</a:t>
            </a:r>
            <a:endParaRPr lang="en-US" dirty="0">
              <a:solidFill>
                <a:schemeClr val="accent2"/>
              </a:solidFill>
              <a:latin typeface="Arial" charset="0"/>
              <a:cs typeface="Arial" charset="0"/>
            </a:endParaRPr>
          </a:p>
          <a:p>
            <a:pPr>
              <a:buFontTx/>
              <a:buNone/>
            </a:pPr>
            <a:endParaRPr lang="en-US" dirty="0">
              <a:solidFill>
                <a:schemeClr val="accent2"/>
              </a:solidFill>
              <a:latin typeface="Arial" charset="0"/>
              <a:cs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p:txBody>
          <a:bodyPr/>
          <a:lstStyle/>
          <a:p>
            <a:r>
              <a:rPr lang="en-US" dirty="0" smtClean="0">
                <a:solidFill>
                  <a:schemeClr val="accent2"/>
                </a:solidFill>
                <a:latin typeface="Arial" charset="0"/>
              </a:rPr>
              <a:t>Diff</a:t>
            </a:r>
            <a:r>
              <a:rPr lang="en-US" dirty="0" smtClean="0">
                <a:solidFill>
                  <a:schemeClr val="accent2"/>
                </a:solidFill>
                <a:latin typeface="Arial" charset="0"/>
                <a:cs typeface="Times New Roman" pitchFamily="18" charset="0"/>
              </a:rPr>
              <a:t>e</a:t>
            </a:r>
            <a:r>
              <a:rPr lang="en-US" dirty="0" smtClean="0">
                <a:solidFill>
                  <a:schemeClr val="accent2"/>
                </a:solidFill>
                <a:latin typeface="Arial" charset="0"/>
              </a:rPr>
              <a:t>rent sigma factors</a:t>
            </a:r>
            <a:endParaRPr lang="en-CA" dirty="0">
              <a:solidFill>
                <a:schemeClr val="accent2"/>
              </a:solidFill>
              <a:latin typeface="Arial" charset="0"/>
            </a:endParaRPr>
          </a:p>
        </p:txBody>
      </p:sp>
      <p:sp>
        <p:nvSpPr>
          <p:cNvPr id="37891" name="Text Box 3"/>
          <p:cNvSpPr txBox="1">
            <a:spLocks noChangeArrowheads="1"/>
          </p:cNvSpPr>
          <p:nvPr/>
        </p:nvSpPr>
        <p:spPr bwMode="auto">
          <a:xfrm>
            <a:off x="381000" y="2270125"/>
            <a:ext cx="8382000"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2000" b="1" dirty="0" smtClean="0">
                <a:solidFill>
                  <a:schemeClr val="accent2"/>
                </a:solidFill>
                <a:cs typeface="Times New Roman" pitchFamily="18" charset="0"/>
              </a:rPr>
              <a:t>Factor</a:t>
            </a:r>
            <a:r>
              <a:rPr lang="fr-CA" sz="2000" b="1" dirty="0">
                <a:solidFill>
                  <a:schemeClr val="accent2"/>
                </a:solidFill>
                <a:cs typeface="Times New Roman" pitchFamily="18" charset="0"/>
              </a:rPr>
              <a:t>	   </a:t>
            </a:r>
            <a:r>
              <a:rPr lang="fr-CA" sz="2000" b="1" dirty="0" err="1" smtClean="0">
                <a:solidFill>
                  <a:schemeClr val="accent2"/>
                </a:solidFill>
                <a:cs typeface="Times New Roman" pitchFamily="18" charset="0"/>
              </a:rPr>
              <a:t>Sequence</a:t>
            </a:r>
            <a:r>
              <a:rPr lang="fr-CA" sz="2000" b="1" dirty="0" smtClean="0">
                <a:solidFill>
                  <a:schemeClr val="accent2"/>
                </a:solidFill>
                <a:cs typeface="Times New Roman" pitchFamily="18" charset="0"/>
              </a:rPr>
              <a:t> </a:t>
            </a:r>
            <a:r>
              <a:rPr lang="fr-CA" sz="2000" b="1" dirty="0">
                <a:solidFill>
                  <a:schemeClr val="accent2"/>
                </a:solidFill>
                <a:cs typeface="Times New Roman" pitchFamily="18" charset="0"/>
              </a:rPr>
              <a:t>–35		</a:t>
            </a:r>
            <a:r>
              <a:rPr lang="fr-CA" sz="2000" b="1" dirty="0" err="1" smtClean="0">
                <a:solidFill>
                  <a:schemeClr val="accent2"/>
                </a:solidFill>
                <a:cs typeface="Times New Roman" pitchFamily="18" charset="0"/>
              </a:rPr>
              <a:t>Sequence</a:t>
            </a:r>
            <a:r>
              <a:rPr lang="fr-CA" sz="2000" b="1" dirty="0" smtClean="0">
                <a:solidFill>
                  <a:schemeClr val="accent2"/>
                </a:solidFill>
                <a:cs typeface="Times New Roman" pitchFamily="18" charset="0"/>
              </a:rPr>
              <a:t> </a:t>
            </a:r>
            <a:r>
              <a:rPr lang="fr-CA" sz="2000" b="1" dirty="0">
                <a:solidFill>
                  <a:schemeClr val="accent2"/>
                </a:solidFill>
                <a:cs typeface="Times New Roman" pitchFamily="18" charset="0"/>
              </a:rPr>
              <a:t>–10		</a:t>
            </a:r>
            <a:r>
              <a:rPr lang="fr-CA" sz="2000" b="1" dirty="0" err="1" smtClean="0">
                <a:solidFill>
                  <a:schemeClr val="accent2"/>
                </a:solidFill>
                <a:cs typeface="Times New Roman" pitchFamily="18" charset="0"/>
              </a:rPr>
              <a:t>Used</a:t>
            </a:r>
            <a:r>
              <a:rPr lang="fr-CA" sz="2000" b="1" dirty="0" smtClean="0">
                <a:solidFill>
                  <a:schemeClr val="accent2"/>
                </a:solidFill>
                <a:cs typeface="Times New Roman" pitchFamily="18" charset="0"/>
              </a:rPr>
              <a:t> for</a:t>
            </a:r>
            <a:endParaRPr lang="fr-CA" sz="2000" b="1" dirty="0">
              <a:solidFill>
                <a:schemeClr val="accent2"/>
              </a:solidFill>
              <a:cs typeface="Times New Roman" pitchFamily="18" charset="0"/>
            </a:endParaRPr>
          </a:p>
          <a:p>
            <a:pPr>
              <a:spcBef>
                <a:spcPct val="50000"/>
              </a:spcBef>
            </a:pPr>
            <a:r>
              <a:rPr lang="fr-CA" sz="2000" b="1" dirty="0">
                <a:solidFill>
                  <a:schemeClr val="accent2"/>
                </a:solidFill>
                <a:cs typeface="Times New Roman" pitchFamily="18" charset="0"/>
              </a:rPr>
              <a:t>___________________________________________________________</a:t>
            </a:r>
          </a:p>
          <a:p>
            <a:pPr>
              <a:spcBef>
                <a:spcPct val="50000"/>
              </a:spcBef>
            </a:pPr>
            <a:r>
              <a:rPr lang="fr-CA" sz="2000" b="1" dirty="0">
                <a:solidFill>
                  <a:schemeClr val="accent2"/>
                </a:solidFill>
                <a:cs typeface="Times New Roman" pitchFamily="18" charset="0"/>
              </a:rPr>
              <a:t>σ</a:t>
            </a:r>
            <a:r>
              <a:rPr lang="fr-CA" sz="2000" b="1" baseline="30000" dirty="0">
                <a:solidFill>
                  <a:schemeClr val="accent2"/>
                </a:solidFill>
                <a:cs typeface="Times New Roman" pitchFamily="18" charset="0"/>
              </a:rPr>
              <a:t>70</a:t>
            </a:r>
            <a:r>
              <a:rPr lang="fr-CA" sz="2000" b="1" dirty="0">
                <a:solidFill>
                  <a:schemeClr val="accent2"/>
                </a:solidFill>
                <a:cs typeface="Times New Roman" pitchFamily="18" charset="0"/>
              </a:rPr>
              <a:t>	     TTGACA		  TATAAT		</a:t>
            </a:r>
            <a:r>
              <a:rPr lang="fr-CA" sz="2000" b="1" dirty="0" err="1" smtClean="0">
                <a:solidFill>
                  <a:schemeClr val="accent2"/>
                </a:solidFill>
                <a:cs typeface="Times New Roman" pitchFamily="18" charset="0"/>
              </a:rPr>
              <a:t>general</a:t>
            </a:r>
            <a:endParaRPr lang="fr-CA" sz="2000" b="1" dirty="0">
              <a:solidFill>
                <a:schemeClr val="accent2"/>
              </a:solidFill>
              <a:cs typeface="Times New Roman" pitchFamily="18" charset="0"/>
            </a:endParaRPr>
          </a:p>
          <a:p>
            <a:pPr>
              <a:spcBef>
                <a:spcPct val="50000"/>
              </a:spcBef>
            </a:pPr>
            <a:r>
              <a:rPr lang="fr-CA" sz="2000" b="1" dirty="0">
                <a:solidFill>
                  <a:schemeClr val="accent2"/>
                </a:solidFill>
                <a:cs typeface="Times New Roman" pitchFamily="18" charset="0"/>
              </a:rPr>
              <a:t>σ</a:t>
            </a:r>
            <a:r>
              <a:rPr lang="fr-CA" sz="2000" b="1" baseline="30000" dirty="0">
                <a:solidFill>
                  <a:schemeClr val="accent2"/>
                </a:solidFill>
                <a:cs typeface="Times New Roman" pitchFamily="18" charset="0"/>
              </a:rPr>
              <a:t>32</a:t>
            </a:r>
            <a:r>
              <a:rPr lang="fr-CA" sz="2000" b="1" dirty="0">
                <a:solidFill>
                  <a:schemeClr val="accent2"/>
                </a:solidFill>
                <a:cs typeface="Times New Roman" pitchFamily="18" charset="0"/>
              </a:rPr>
              <a:t>	   CCCTTGAA		CCCGATNT	        </a:t>
            </a:r>
            <a:r>
              <a:rPr lang="fr-CA" sz="2000" b="1" dirty="0" smtClean="0">
                <a:solidFill>
                  <a:schemeClr val="accent2"/>
                </a:solidFill>
                <a:cs typeface="Times New Roman" pitchFamily="18" charset="0"/>
              </a:rPr>
              <a:t>  </a:t>
            </a:r>
            <a:r>
              <a:rPr lang="fr-CA" sz="2000" b="1" dirty="0" err="1" smtClean="0">
                <a:solidFill>
                  <a:schemeClr val="accent2"/>
                </a:solidFill>
                <a:cs typeface="Times New Roman" pitchFamily="18" charset="0"/>
              </a:rPr>
              <a:t>heath</a:t>
            </a:r>
            <a:r>
              <a:rPr lang="fr-CA" sz="2000" b="1" dirty="0" smtClean="0">
                <a:solidFill>
                  <a:schemeClr val="accent2"/>
                </a:solidFill>
                <a:cs typeface="Times New Roman" pitchFamily="18" charset="0"/>
              </a:rPr>
              <a:t> </a:t>
            </a:r>
            <a:r>
              <a:rPr lang="fr-CA" sz="2000" b="1" dirty="0" err="1" smtClean="0">
                <a:solidFill>
                  <a:schemeClr val="accent2"/>
                </a:solidFill>
                <a:cs typeface="Times New Roman" pitchFamily="18" charset="0"/>
              </a:rPr>
              <a:t>shock</a:t>
            </a:r>
            <a:endParaRPr lang="fr-CA" sz="2000" b="1" dirty="0">
              <a:solidFill>
                <a:schemeClr val="accent2"/>
              </a:solidFill>
              <a:cs typeface="Times New Roman" pitchFamily="18" charset="0"/>
            </a:endParaRPr>
          </a:p>
          <a:p>
            <a:pPr>
              <a:spcBef>
                <a:spcPct val="50000"/>
              </a:spcBef>
            </a:pPr>
            <a:r>
              <a:rPr lang="fr-CA" sz="2000" b="1" dirty="0" err="1">
                <a:solidFill>
                  <a:schemeClr val="accent2"/>
                </a:solidFill>
                <a:cs typeface="Times New Roman" pitchFamily="18" charset="0"/>
              </a:rPr>
              <a:t>σ</a:t>
            </a:r>
            <a:r>
              <a:rPr lang="fr-CA" sz="2000" b="1" baseline="30000" dirty="0" err="1">
                <a:solidFill>
                  <a:schemeClr val="accent2"/>
                </a:solidFill>
                <a:cs typeface="Times New Roman" pitchFamily="18" charset="0"/>
              </a:rPr>
              <a:t>E</a:t>
            </a:r>
            <a:r>
              <a:rPr lang="fr-CA" sz="2000" b="1" dirty="0">
                <a:solidFill>
                  <a:schemeClr val="accent2"/>
                </a:solidFill>
                <a:cs typeface="Times New Roman" pitchFamily="18" charset="0"/>
              </a:rPr>
              <a:t>	        ?			?		  </a:t>
            </a:r>
            <a:r>
              <a:rPr lang="fr-CA" sz="2000" b="1" dirty="0" smtClean="0">
                <a:solidFill>
                  <a:schemeClr val="accent2"/>
                </a:solidFill>
                <a:cs typeface="Times New Roman" pitchFamily="18" charset="0"/>
              </a:rPr>
              <a:t>        </a:t>
            </a:r>
            <a:r>
              <a:rPr lang="fr-CA" sz="2000" b="1" dirty="0" err="1" smtClean="0">
                <a:solidFill>
                  <a:schemeClr val="accent2"/>
                </a:solidFill>
                <a:cs typeface="Times New Roman" pitchFamily="18" charset="0"/>
              </a:rPr>
              <a:t>heath</a:t>
            </a:r>
            <a:r>
              <a:rPr lang="fr-CA" sz="2000" b="1" dirty="0" smtClean="0">
                <a:solidFill>
                  <a:schemeClr val="accent2"/>
                </a:solidFill>
                <a:cs typeface="Times New Roman" pitchFamily="18" charset="0"/>
              </a:rPr>
              <a:t> </a:t>
            </a:r>
            <a:r>
              <a:rPr lang="fr-CA" sz="2000" b="1" dirty="0" err="1">
                <a:solidFill>
                  <a:schemeClr val="accent2"/>
                </a:solidFill>
                <a:cs typeface="Times New Roman" pitchFamily="18" charset="0"/>
              </a:rPr>
              <a:t>shock</a:t>
            </a:r>
            <a:endParaRPr lang="fr-CA" sz="2000" b="1" dirty="0">
              <a:solidFill>
                <a:schemeClr val="accent2"/>
              </a:solidFill>
              <a:cs typeface="Times New Roman" pitchFamily="18" charset="0"/>
            </a:endParaRPr>
          </a:p>
          <a:p>
            <a:pPr>
              <a:spcBef>
                <a:spcPct val="50000"/>
              </a:spcBef>
            </a:pPr>
            <a:r>
              <a:rPr lang="fr-CA" sz="2000" b="1" dirty="0">
                <a:solidFill>
                  <a:schemeClr val="accent2"/>
                </a:solidFill>
                <a:cs typeface="Times New Roman" pitchFamily="18" charset="0"/>
              </a:rPr>
              <a:t>σ</a:t>
            </a:r>
            <a:r>
              <a:rPr lang="fr-CA" sz="2000" b="1" baseline="30000" dirty="0">
                <a:solidFill>
                  <a:schemeClr val="accent2"/>
                </a:solidFill>
                <a:cs typeface="Times New Roman" pitchFamily="18" charset="0"/>
              </a:rPr>
              <a:t>54 </a:t>
            </a:r>
            <a:r>
              <a:rPr lang="fr-CA" sz="2000" b="1" dirty="0">
                <a:solidFill>
                  <a:schemeClr val="accent2"/>
                </a:solidFill>
                <a:cs typeface="Times New Roman" pitchFamily="18" charset="0"/>
              </a:rPr>
              <a:t> 	     CTGGNA		TTGCA               </a:t>
            </a:r>
            <a:r>
              <a:rPr lang="fr-CA" sz="2000" b="1" dirty="0" err="1" smtClean="0">
                <a:solidFill>
                  <a:schemeClr val="accent2"/>
                </a:solidFill>
                <a:cs typeface="Times New Roman" pitchFamily="18" charset="0"/>
              </a:rPr>
              <a:t>nitrogen</a:t>
            </a:r>
            <a:r>
              <a:rPr lang="fr-CA" sz="2000" b="1" dirty="0" smtClean="0">
                <a:solidFill>
                  <a:schemeClr val="accent2"/>
                </a:solidFill>
                <a:cs typeface="Times New Roman" pitchFamily="18" charset="0"/>
              </a:rPr>
              <a:t> </a:t>
            </a:r>
            <a:r>
              <a:rPr lang="fr-CA" sz="2000" b="1" dirty="0" err="1" smtClean="0">
                <a:solidFill>
                  <a:schemeClr val="accent2"/>
                </a:solidFill>
                <a:cs typeface="Times New Roman" pitchFamily="18" charset="0"/>
              </a:rPr>
              <a:t>metabolism</a:t>
            </a:r>
            <a:endParaRPr lang="fr-CA" sz="2000" b="1" dirty="0">
              <a:solidFill>
                <a:schemeClr val="accent2"/>
              </a:solidFill>
              <a:cs typeface="Times New Roman" pitchFamily="18" charset="0"/>
            </a:endParaRPr>
          </a:p>
          <a:p>
            <a:pPr>
              <a:spcBef>
                <a:spcPct val="50000"/>
              </a:spcBef>
            </a:pPr>
            <a:r>
              <a:rPr lang="fr-CA" sz="2000" b="1" dirty="0">
                <a:solidFill>
                  <a:schemeClr val="accent2"/>
                </a:solidFill>
                <a:cs typeface="Times New Roman" pitchFamily="18" charset="0"/>
              </a:rPr>
              <a:t>σ</a:t>
            </a:r>
            <a:r>
              <a:rPr lang="fr-CA" sz="2000" b="1" baseline="30000" dirty="0">
                <a:solidFill>
                  <a:schemeClr val="accent2"/>
                </a:solidFill>
                <a:cs typeface="Times New Roman" pitchFamily="18" charset="0"/>
              </a:rPr>
              <a:t>28</a:t>
            </a:r>
            <a:r>
              <a:rPr lang="fr-CA" sz="2000" b="1" dirty="0">
                <a:solidFill>
                  <a:schemeClr val="accent2"/>
                </a:solidFill>
                <a:cs typeface="Times New Roman" pitchFamily="18" charset="0"/>
              </a:rPr>
              <a:t>	    CTAAA		GCCCGATAA		</a:t>
            </a:r>
            <a:r>
              <a:rPr lang="fr-CA" sz="2000" b="1" dirty="0" err="1" smtClean="0">
                <a:solidFill>
                  <a:schemeClr val="accent2"/>
                </a:solidFill>
                <a:cs typeface="Times New Roman" pitchFamily="18" charset="0"/>
              </a:rPr>
              <a:t>flagellae</a:t>
            </a:r>
            <a:endParaRPr lang="fr-CA" sz="2000" b="1" dirty="0">
              <a:solidFill>
                <a:schemeClr val="accent2"/>
              </a:solidFill>
              <a:cs typeface="Times New Roman" pitchFamily="18" charset="0"/>
            </a:endParaRPr>
          </a:p>
          <a:p>
            <a:pPr>
              <a:spcBef>
                <a:spcPct val="50000"/>
              </a:spcBef>
            </a:pPr>
            <a:endParaRPr lang="en-CA" sz="2000" b="1" dirty="0">
              <a:solidFill>
                <a:schemeClr val="accent2"/>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dirty="0" smtClean="0">
                <a:solidFill>
                  <a:schemeClr val="accent2"/>
                </a:solidFill>
                <a:latin typeface="Arial" charset="0"/>
              </a:rPr>
              <a:t>DNA winding and unwinding</a:t>
            </a:r>
            <a:endParaRPr lang="en-CA" dirty="0">
              <a:solidFill>
                <a:schemeClr val="accent2"/>
              </a:solidFill>
              <a:latin typeface="Arial" charset="0"/>
            </a:endParaRPr>
          </a:p>
        </p:txBody>
      </p:sp>
      <p:sp>
        <p:nvSpPr>
          <p:cNvPr id="30724" name="Text Box 4"/>
          <p:cNvSpPr txBox="1">
            <a:spLocks noChangeArrowheads="1"/>
          </p:cNvSpPr>
          <p:nvPr/>
        </p:nvSpPr>
        <p:spPr bwMode="auto">
          <a:xfrm>
            <a:off x="838200" y="28194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solidFill>
                  <a:schemeClr val="accent2"/>
                </a:solidFill>
                <a:latin typeface="Arial" charset="0"/>
              </a:rPr>
              <a:t>- </a:t>
            </a:r>
            <a:r>
              <a:rPr lang="en-US" sz="2800" dirty="0" smtClean="0">
                <a:solidFill>
                  <a:schemeClr val="accent2"/>
                </a:solidFill>
                <a:latin typeface="Arial" charset="0"/>
              </a:rPr>
              <a:t>Supercoiling</a:t>
            </a:r>
            <a:r>
              <a:rPr lang="en-US" sz="2800" dirty="0" smtClean="0">
                <a:solidFill>
                  <a:schemeClr val="accent2"/>
                </a:solidFill>
                <a:latin typeface="Arial" charset="0"/>
                <a:cs typeface="Arial" charset="0"/>
              </a:rPr>
              <a:t>.</a:t>
            </a:r>
            <a:endParaRPr lang="en-CA" sz="2800" dirty="0">
              <a:solidFill>
                <a:schemeClr val="accent2"/>
              </a:solidFill>
              <a:latin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5" name="Picture 5" descr="06_0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13" y="228600"/>
            <a:ext cx="7851775" cy="640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11_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00" y="1295400"/>
            <a:ext cx="53340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dirty="0">
                <a:solidFill>
                  <a:schemeClr val="accent2"/>
                </a:solidFill>
                <a:latin typeface="Arial" charset="0"/>
              </a:rPr>
              <a:t>DNA winding and unwinding</a:t>
            </a:r>
          </a:p>
        </p:txBody>
      </p:sp>
      <p:sp>
        <p:nvSpPr>
          <p:cNvPr id="31747" name="Rectangle 3"/>
          <p:cNvSpPr>
            <a:spLocks noGrp="1" noChangeArrowheads="1"/>
          </p:cNvSpPr>
          <p:nvPr>
            <p:ph type="body" idx="1"/>
          </p:nvPr>
        </p:nvSpPr>
        <p:spPr/>
        <p:txBody>
          <a:bodyPr/>
          <a:lstStyle/>
          <a:p>
            <a:r>
              <a:rPr lang="en-US" dirty="0" smtClean="0">
                <a:solidFill>
                  <a:schemeClr val="accent2"/>
                </a:solidFill>
                <a:latin typeface="Arial" charset="0"/>
              </a:rPr>
              <a:t>DNA </a:t>
            </a:r>
            <a:r>
              <a:rPr lang="en-US" dirty="0" err="1" smtClean="0">
                <a:solidFill>
                  <a:schemeClr val="accent2"/>
                </a:solidFill>
                <a:latin typeface="Arial" charset="0"/>
              </a:rPr>
              <a:t>gyrase</a:t>
            </a:r>
            <a:r>
              <a:rPr lang="en-US" dirty="0" smtClean="0">
                <a:solidFill>
                  <a:schemeClr val="accent2"/>
                </a:solidFill>
                <a:latin typeface="Arial" charset="0"/>
              </a:rPr>
              <a:t> introduces negative supercoiling.  </a:t>
            </a:r>
            <a:endParaRPr lang="en-US" dirty="0">
              <a:solidFill>
                <a:schemeClr val="accent2"/>
              </a:solidFill>
              <a:latin typeface="Arial" charset="0"/>
            </a:endParaRPr>
          </a:p>
          <a:p>
            <a:r>
              <a:rPr lang="en-US" dirty="0" smtClean="0">
                <a:solidFill>
                  <a:schemeClr val="accent2"/>
                </a:solidFill>
                <a:latin typeface="Arial" charset="0"/>
              </a:rPr>
              <a:t>Topoisomerase </a:t>
            </a:r>
            <a:r>
              <a:rPr lang="en-US" dirty="0">
                <a:solidFill>
                  <a:schemeClr val="accent2"/>
                </a:solidFill>
                <a:latin typeface="Arial" charset="0"/>
              </a:rPr>
              <a:t>1 </a:t>
            </a:r>
            <a:r>
              <a:rPr lang="en-US" dirty="0" smtClean="0">
                <a:solidFill>
                  <a:schemeClr val="accent2"/>
                </a:solidFill>
                <a:latin typeface="Arial" charset="0"/>
              </a:rPr>
              <a:t>decreases negative supercoiling.</a:t>
            </a:r>
            <a:endParaRPr lang="en-US" dirty="0">
              <a:solidFill>
                <a:schemeClr val="accent2"/>
              </a:solidFill>
              <a:latin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a:xfrm>
            <a:off x="304800" y="609600"/>
            <a:ext cx="8458200" cy="1143000"/>
          </a:xfrm>
        </p:spPr>
        <p:txBody>
          <a:bodyPr/>
          <a:lstStyle/>
          <a:p>
            <a:r>
              <a:rPr lang="en-US" dirty="0" smtClean="0">
                <a:solidFill>
                  <a:schemeClr val="accent2"/>
                </a:solidFill>
                <a:latin typeface="Arial" charset="0"/>
              </a:rPr>
              <a:t>Transcription Termination</a:t>
            </a:r>
            <a:endParaRPr lang="en-US" dirty="0">
              <a:solidFill>
                <a:schemeClr val="accent2"/>
              </a:solidFill>
              <a:latin typeface="Arial" charset="0"/>
            </a:endParaRPr>
          </a:p>
        </p:txBody>
      </p:sp>
      <p:pic>
        <p:nvPicPr>
          <p:cNvPr id="59397" name="Picture 5" descr="11_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200" y="1981200"/>
            <a:ext cx="4035425" cy="431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371600" y="609600"/>
            <a:ext cx="7772400" cy="1143000"/>
          </a:xfrm>
        </p:spPr>
        <p:txBody>
          <a:bodyPr/>
          <a:lstStyle/>
          <a:p>
            <a:r>
              <a:rPr lang="en-US" dirty="0" smtClean="0">
                <a:solidFill>
                  <a:schemeClr val="accent2"/>
                </a:solidFill>
                <a:latin typeface="Arial" charset="0"/>
              </a:rPr>
              <a:t>Transcription </a:t>
            </a:r>
            <a:br>
              <a:rPr lang="en-US" dirty="0" smtClean="0">
                <a:solidFill>
                  <a:schemeClr val="accent2"/>
                </a:solidFill>
                <a:latin typeface="Arial" charset="0"/>
              </a:rPr>
            </a:br>
            <a:r>
              <a:rPr lang="en-US" dirty="0" smtClean="0">
                <a:solidFill>
                  <a:schemeClr val="accent2"/>
                </a:solidFill>
                <a:latin typeface="Arial" charset="0"/>
              </a:rPr>
              <a:t>Termination</a:t>
            </a:r>
            <a:endParaRPr lang="en-US" dirty="0">
              <a:solidFill>
                <a:schemeClr val="accent2"/>
              </a:solidFill>
              <a:latin typeface="Arial" charset="0"/>
            </a:endParaRPr>
          </a:p>
        </p:txBody>
      </p:sp>
      <p:sp>
        <p:nvSpPr>
          <p:cNvPr id="33795" name="Rectangle 3"/>
          <p:cNvSpPr>
            <a:spLocks noGrp="1" noChangeArrowheads="1"/>
          </p:cNvSpPr>
          <p:nvPr>
            <p:ph type="body" idx="1"/>
          </p:nvPr>
        </p:nvSpPr>
        <p:spPr>
          <a:xfrm>
            <a:off x="76200" y="1981200"/>
            <a:ext cx="7772400" cy="4114800"/>
          </a:xfrm>
        </p:spPr>
        <p:txBody>
          <a:bodyPr/>
          <a:lstStyle/>
          <a:p>
            <a:r>
              <a:rPr lang="en-US" dirty="0" smtClean="0">
                <a:solidFill>
                  <a:schemeClr val="accent2"/>
                </a:solidFill>
                <a:latin typeface="Arial" charset="0"/>
              </a:rPr>
              <a:t>Intrinsic terminator</a:t>
            </a:r>
            <a:endParaRPr lang="en-CA" dirty="0">
              <a:solidFill>
                <a:schemeClr val="accent2"/>
              </a:solidFill>
              <a:latin typeface="Arial" charset="0"/>
            </a:endParaRPr>
          </a:p>
        </p:txBody>
      </p:sp>
      <p:pic>
        <p:nvPicPr>
          <p:cNvPr id="33796" name="Picture 4" descr="11_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81000"/>
            <a:ext cx="345757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smtClean="0">
                <a:solidFill>
                  <a:schemeClr val="accent2"/>
                </a:solidFill>
                <a:latin typeface="Arial" charset="0"/>
              </a:rPr>
              <a:t>Transcription Termination</a:t>
            </a:r>
            <a:endParaRPr lang="en-US" dirty="0">
              <a:solidFill>
                <a:schemeClr val="accent2"/>
              </a:solidFill>
              <a:latin typeface="Arial" charset="0"/>
            </a:endParaRPr>
          </a:p>
        </p:txBody>
      </p:sp>
      <p:sp>
        <p:nvSpPr>
          <p:cNvPr id="35843" name="Rectangle 3"/>
          <p:cNvSpPr>
            <a:spLocks noGrp="1" noChangeArrowheads="1"/>
          </p:cNvSpPr>
          <p:nvPr>
            <p:ph type="body" idx="1"/>
          </p:nvPr>
        </p:nvSpPr>
        <p:spPr/>
        <p:txBody>
          <a:bodyPr/>
          <a:lstStyle/>
          <a:p>
            <a:r>
              <a:rPr lang="en-US" dirty="0" smtClean="0">
                <a:solidFill>
                  <a:schemeClr val="accent2"/>
                </a:solidFill>
                <a:latin typeface="Arial" charset="0"/>
              </a:rPr>
              <a:t>Rho-dependent terminators</a:t>
            </a:r>
            <a:endParaRPr lang="en-US" dirty="0">
              <a:solidFill>
                <a:schemeClr val="accent2"/>
              </a:solidFill>
              <a:latin typeface="Arial" charset="0"/>
            </a:endParaRPr>
          </a:p>
          <a:p>
            <a:pPr lvl="1"/>
            <a:r>
              <a:rPr lang="en-US" dirty="0">
                <a:solidFill>
                  <a:schemeClr val="accent2"/>
                </a:solidFill>
                <a:latin typeface="Arial" charset="0"/>
              </a:rPr>
              <a:t>Rho: </a:t>
            </a:r>
            <a:r>
              <a:rPr lang="en-US" dirty="0" smtClean="0">
                <a:solidFill>
                  <a:schemeClr val="accent2"/>
                </a:solidFill>
                <a:latin typeface="Arial" charset="0"/>
              </a:rPr>
              <a:t>46 </a:t>
            </a:r>
            <a:r>
              <a:rPr lang="en-US" dirty="0" err="1">
                <a:solidFill>
                  <a:schemeClr val="accent2"/>
                </a:solidFill>
                <a:latin typeface="Arial" charset="0"/>
              </a:rPr>
              <a:t>kDa</a:t>
            </a:r>
            <a:r>
              <a:rPr lang="en-US" dirty="0">
                <a:solidFill>
                  <a:schemeClr val="accent2"/>
                </a:solidFill>
                <a:latin typeface="Arial" charset="0"/>
              </a:rPr>
              <a:t> </a:t>
            </a:r>
            <a:r>
              <a:rPr lang="en-US" dirty="0" smtClean="0">
                <a:solidFill>
                  <a:schemeClr val="accent2"/>
                </a:solidFill>
                <a:latin typeface="Arial" charset="0"/>
              </a:rPr>
              <a:t>proteins that forms </a:t>
            </a:r>
            <a:r>
              <a:rPr lang="en-US" dirty="0" err="1" smtClean="0">
                <a:solidFill>
                  <a:schemeClr val="accent2"/>
                </a:solidFill>
                <a:latin typeface="Arial" charset="0"/>
              </a:rPr>
              <a:t>hexam</a:t>
            </a:r>
            <a:r>
              <a:rPr lang="en-US" dirty="0" err="1" smtClean="0">
                <a:solidFill>
                  <a:schemeClr val="accent2"/>
                </a:solidFill>
                <a:latin typeface="Arial" charset="0"/>
                <a:cs typeface="Arial" charset="0"/>
              </a:rPr>
              <a:t>ers</a:t>
            </a:r>
            <a:r>
              <a:rPr lang="en-US" dirty="0" smtClean="0">
                <a:solidFill>
                  <a:schemeClr val="accent2"/>
                </a:solidFill>
                <a:latin typeface="Arial" charset="0"/>
              </a:rPr>
              <a:t>.</a:t>
            </a:r>
            <a:endParaRPr lang="en-US" dirty="0">
              <a:solidFill>
                <a:schemeClr val="accent2"/>
              </a:solidFill>
              <a:latin typeface="Arial" charset="0"/>
            </a:endParaRPr>
          </a:p>
          <a:p>
            <a:pPr lvl="1"/>
            <a:r>
              <a:rPr lang="en-US" dirty="0" smtClean="0">
                <a:solidFill>
                  <a:schemeClr val="accent2"/>
                </a:solidFill>
                <a:latin typeface="Arial" charset="0"/>
              </a:rPr>
              <a:t>Termination sequence (for Rho binding): 50 </a:t>
            </a:r>
            <a:r>
              <a:rPr lang="en-US" dirty="0" smtClean="0">
                <a:solidFill>
                  <a:schemeClr val="accent2"/>
                </a:solidFill>
                <a:latin typeface="Arial" charset="0"/>
                <a:cs typeface="Arial" charset="0"/>
              </a:rPr>
              <a:t>to</a:t>
            </a:r>
            <a:r>
              <a:rPr lang="en-US" dirty="0" smtClean="0">
                <a:solidFill>
                  <a:schemeClr val="accent2"/>
                </a:solidFill>
                <a:latin typeface="Arial" charset="0"/>
              </a:rPr>
              <a:t> </a:t>
            </a:r>
            <a:r>
              <a:rPr lang="en-US" dirty="0">
                <a:solidFill>
                  <a:schemeClr val="accent2"/>
                </a:solidFill>
                <a:latin typeface="Arial" charset="0"/>
              </a:rPr>
              <a:t>90 nt.</a:t>
            </a:r>
          </a:p>
          <a:p>
            <a:pPr lvl="1"/>
            <a:r>
              <a:rPr lang="en-US" dirty="0" smtClean="0">
                <a:solidFill>
                  <a:schemeClr val="accent2"/>
                </a:solidFill>
                <a:latin typeface="Arial" charset="0"/>
              </a:rPr>
              <a:t>Has ATPase activity and helicase activity that separates the RNA-DNA hybrid.  </a:t>
            </a:r>
            <a:endParaRPr lang="en-CA" dirty="0">
              <a:solidFill>
                <a:schemeClr val="accent2"/>
              </a:solidFill>
              <a:latin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11_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52400"/>
            <a:ext cx="334645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dirty="0" smtClean="0">
                <a:solidFill>
                  <a:schemeClr val="accent2"/>
                </a:solidFill>
                <a:latin typeface="Arial" charset="0"/>
              </a:rPr>
              <a:t>Transcription Termination</a:t>
            </a:r>
            <a:endParaRPr lang="en-US" dirty="0">
              <a:solidFill>
                <a:schemeClr val="accent2"/>
              </a:solidFill>
              <a:latin typeface="Arial" charset="0"/>
            </a:endParaRPr>
          </a:p>
        </p:txBody>
      </p:sp>
      <p:sp>
        <p:nvSpPr>
          <p:cNvPr id="36867" name="Rectangle 3"/>
          <p:cNvSpPr>
            <a:spLocks noGrp="1" noChangeArrowheads="1"/>
          </p:cNvSpPr>
          <p:nvPr>
            <p:ph type="body" idx="1"/>
          </p:nvPr>
        </p:nvSpPr>
        <p:spPr/>
        <p:txBody>
          <a:bodyPr/>
          <a:lstStyle/>
          <a:p>
            <a:r>
              <a:rPr lang="en-US" dirty="0" smtClean="0">
                <a:solidFill>
                  <a:schemeClr val="accent2"/>
                </a:solidFill>
                <a:latin typeface="Arial" charset="0"/>
              </a:rPr>
              <a:t>Anti-termination</a:t>
            </a:r>
            <a:endParaRPr lang="en-CA" dirty="0">
              <a:solidFill>
                <a:schemeClr val="accent2"/>
              </a:solidFill>
              <a:latin typeface="Arial" charset="0"/>
            </a:endParaRPr>
          </a:p>
        </p:txBody>
      </p:sp>
      <p:pic>
        <p:nvPicPr>
          <p:cNvPr id="36868" name="Picture 4" descr="11_3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0800" y="2743200"/>
            <a:ext cx="4343400"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descr="11_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81000"/>
            <a:ext cx="4932363"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4315</TotalTime>
  <Words>2230</Words>
  <Application>Microsoft Office PowerPoint</Application>
  <PresentationFormat>On-screen Show (4:3)</PresentationFormat>
  <Paragraphs>162</Paragraphs>
  <Slides>28</Slides>
  <Notes>28</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Default Design</vt:lpstr>
      <vt:lpstr>PowerPoint Presentation</vt:lpstr>
      <vt:lpstr>PowerPoint Presentation</vt:lpstr>
      <vt:lpstr>Definitions/Conventions</vt:lpstr>
      <vt:lpstr>PowerPoint Presentation</vt:lpstr>
      <vt:lpstr>Transcriptional Unit</vt:lpstr>
      <vt:lpstr>The 4 steps of transcription</vt:lpstr>
      <vt:lpstr>PowerPoint Presentation</vt:lpstr>
      <vt:lpstr>RNA polymerase</vt:lpstr>
      <vt:lpstr>RNA polymerase</vt:lpstr>
      <vt:lpstr>RNA Polymerase (465 kDa)</vt:lpstr>
      <vt:lpstr>Sigma modifies the DNA affinity of the core enzyme </vt:lpstr>
      <vt:lpstr>Sigma modifies the DNA affinity of the core enzyme </vt:lpstr>
      <vt:lpstr>How does RNA polymerase find the promoter?</vt:lpstr>
      <vt:lpstr>Transcriptional Unit</vt:lpstr>
      <vt:lpstr>Promoter</vt:lpstr>
      <vt:lpstr>Consensus Sequence</vt:lpstr>
      <vt:lpstr>Mutations in promoters</vt:lpstr>
      <vt:lpstr>Different sigma factors</vt:lpstr>
      <vt:lpstr>DNA winding and unwinding</vt:lpstr>
      <vt:lpstr>PowerPoint Presentation</vt:lpstr>
      <vt:lpstr>PowerPoint Presentation</vt:lpstr>
      <vt:lpstr>DNA winding and unwinding</vt:lpstr>
      <vt:lpstr>Transcription Termination</vt:lpstr>
      <vt:lpstr>Transcription  Termination</vt:lpstr>
      <vt:lpstr>Transcription Termination</vt:lpstr>
      <vt:lpstr>PowerPoint Presentation</vt:lpstr>
      <vt:lpstr>Transcription Termination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Owner</cp:lastModifiedBy>
  <cp:revision>43</cp:revision>
  <dcterms:created xsi:type="dcterms:W3CDTF">2004-09-12T14:11:38Z</dcterms:created>
  <dcterms:modified xsi:type="dcterms:W3CDTF">2013-10-26T23:27:06Z</dcterms:modified>
</cp:coreProperties>
</file>