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256" r:id="rId2"/>
    <p:sldId id="257" r:id="rId3"/>
    <p:sldId id="259" r:id="rId4"/>
    <p:sldId id="260" r:id="rId5"/>
    <p:sldId id="269" r:id="rId6"/>
    <p:sldId id="270" r:id="rId7"/>
    <p:sldId id="261" r:id="rId8"/>
    <p:sldId id="271" r:id="rId9"/>
    <p:sldId id="272" r:id="rId10"/>
    <p:sldId id="273" r:id="rId11"/>
    <p:sldId id="262" r:id="rId12"/>
    <p:sldId id="263" r:id="rId13"/>
    <p:sldId id="264" r:id="rId14"/>
    <p:sldId id="265" r:id="rId15"/>
    <p:sldId id="274" r:id="rId16"/>
    <p:sldId id="275" r:id="rId17"/>
    <p:sldId id="276" r:id="rId18"/>
    <p:sldId id="266" r:id="rId19"/>
    <p:sldId id="267" r:id="rId20"/>
    <p:sldId id="277" r:id="rId21"/>
    <p:sldId id="278" r:id="rId22"/>
    <p:sldId id="279" r:id="rId23"/>
    <p:sldId id="280" r:id="rId24"/>
    <p:sldId id="281" r:id="rId25"/>
    <p:sldId id="268" r:id="rId2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09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275568-06E1-4ED2-924F-E14E10E5C6AB}" type="datetimeFigureOut">
              <a:rPr lang="en-US" smtClean="0"/>
              <a:pPr/>
              <a:t>11/16/2008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155311-B96A-4CEE-94B3-974A0A4BADE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155311-B96A-4CEE-94B3-974A0A4BADE0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155311-B96A-4CEE-94B3-974A0A4BADE0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ECED1-03C9-4436-9108-36BDEB8B77FD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ECED1-03C9-4436-9108-36BDEB8B77FD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5ECF09-FB4C-44DB-AF7D-0E6E06FF0D27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5ECF09-FB4C-44DB-AF7D-0E6E06FF0D27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ECED1-03C9-4436-9108-36BDEB8B77FD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5ECF09-FB4C-44DB-AF7D-0E6E06FF0D27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5ECF09-FB4C-44DB-AF7D-0E6E06FF0D27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5ECF09-FB4C-44DB-AF7D-0E6E06FF0D27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ECED1-03C9-4436-9108-36BDEB8B77FD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ECED1-03C9-4436-9108-36BDEB8B77FD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ECED1-03C9-4436-9108-36BDEB8B77FD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ECED1-03C9-4436-9108-36BDEB8B77FD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5ECF09-FB4C-44DB-AF7D-0E6E06FF0D27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5ECF09-FB4C-44DB-AF7D-0E6E06FF0D27}" type="slidenum">
              <a:rPr lang="en-US" smtClean="0"/>
              <a:pPr/>
              <a:t>16</a:t>
            </a:fld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5ECF09-FB4C-44DB-AF7D-0E6E06FF0D27}" type="slidenum">
              <a:rPr lang="en-US" smtClean="0"/>
              <a:pPr/>
              <a:t>17</a:t>
            </a:fld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ECED1-03C9-4436-9108-36BDEB8B77FD}" type="slidenum">
              <a:rPr lang="en-US" smtClean="0"/>
              <a:pPr/>
              <a:t>18</a:t>
            </a:fld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ECED1-03C9-4436-9108-36BDEB8B77FD}" type="slidenum">
              <a:rPr lang="en-US" smtClean="0"/>
              <a:pPr/>
              <a:t>19</a:t>
            </a:fld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5ECF09-FB4C-44DB-AF7D-0E6E06FF0D27}" type="slidenum">
              <a:rPr lang="en-US" smtClean="0"/>
              <a:pPr/>
              <a:t>20</a:t>
            </a:fld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5ECF09-FB4C-44DB-AF7D-0E6E06FF0D27}" type="slidenum">
              <a:rPr lang="en-US" smtClean="0"/>
              <a:pPr/>
              <a:t>21</a:t>
            </a:fld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5ECF09-FB4C-44DB-AF7D-0E6E06FF0D27}" type="slidenum">
              <a:rPr lang="en-US" smtClean="0"/>
              <a:pPr/>
              <a:t>22</a:t>
            </a:fld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5ECF09-FB4C-44DB-AF7D-0E6E06FF0D27}" type="slidenum">
              <a:rPr lang="en-US" smtClean="0"/>
              <a:pPr/>
              <a:t>23</a:t>
            </a:fld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4A4602-3292-4C7A-BF24-9E4B36FD038E}" type="slidenum">
              <a:rPr lang="en-US" smtClean="0"/>
              <a:pPr/>
              <a:t>24</a:t>
            </a:fld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7ECED1-03C9-4436-9108-36BDEB8B77FD}" type="slidenum">
              <a:rPr lang="en-US" smtClean="0"/>
              <a:pPr/>
              <a:t>25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ChrisG5:Users:christopher:Desktop:Concordia%20Powerpoint:New_Concordia_PPT-1.jpg" TargetMode="External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7" name="Picture 15" descr="ChrisG5:Users:christopher:Desktop:Concordia Powerpoint:New_Concordia_PPT-1.jpg"/>
          <p:cNvPicPr>
            <a:picLocks noChangeAspect="1" noChangeArrowheads="1"/>
          </p:cNvPicPr>
          <p:nvPr/>
        </p:nvPicPr>
        <p:blipFill>
          <a:blip r:embed="rId2" r:link="rId3"/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</p:spPr>
      </p:pic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200400" y="2133600"/>
            <a:ext cx="5257800" cy="1295400"/>
          </a:xfrm>
        </p:spPr>
        <p:txBody>
          <a:bodyPr anchor="ctr"/>
          <a:lstStyle>
            <a:lvl1pPr algn="l">
              <a:defRPr sz="28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200400" y="3886200"/>
            <a:ext cx="5257800" cy="2133600"/>
          </a:xfrm>
        </p:spPr>
        <p:txBody>
          <a:bodyPr/>
          <a:lstStyle>
            <a:lvl1pPr marL="0" indent="0">
              <a:buFontTx/>
              <a:buNone/>
              <a:defRPr sz="1800"/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ChrisG5:Users:christopher:Desktop:Concordia%20Powerpoint:New_Concordia_PPT-2.jpg" TargetMode="Externa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7" descr="ChrisG5:Users:christopher:Desktop:Concordia Powerpoint:New_Concordia_PPT-2.jpg"/>
          <p:cNvPicPr>
            <a:picLocks noChangeAspect="1" noChangeArrowheads="1"/>
          </p:cNvPicPr>
          <p:nvPr/>
        </p:nvPicPr>
        <p:blipFill>
          <a:blip r:embed="rId13" r:link="rId14"/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</p:spPr>
      </p:pic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3600">
          <a:solidFill>
            <a:srgbClr val="782336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600">
          <a:solidFill>
            <a:srgbClr val="782336"/>
          </a:solidFill>
          <a:latin typeface="GillSans Bold" pitchFamily="1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600">
          <a:solidFill>
            <a:srgbClr val="782336"/>
          </a:solidFill>
          <a:latin typeface="GillSans Bold" pitchFamily="1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600">
          <a:solidFill>
            <a:srgbClr val="782336"/>
          </a:solidFill>
          <a:latin typeface="GillSans Bold" pitchFamily="1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600">
          <a:solidFill>
            <a:srgbClr val="782336"/>
          </a:solidFill>
          <a:latin typeface="GillSans Bold" pitchFamily="1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600">
          <a:solidFill>
            <a:srgbClr val="782336"/>
          </a:solidFill>
          <a:latin typeface="GillSans Bold" pitchFamily="1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600">
          <a:solidFill>
            <a:srgbClr val="782336"/>
          </a:solidFill>
          <a:latin typeface="GillSans Bold" pitchFamily="1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600">
          <a:solidFill>
            <a:srgbClr val="782336"/>
          </a:solidFill>
          <a:latin typeface="GillSans Bold" pitchFamily="1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600">
          <a:solidFill>
            <a:srgbClr val="782336"/>
          </a:solidFill>
          <a:latin typeface="GillSans Bold" pitchFamily="1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ENGR 245 Mechanical Analysis Lesson 1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sz="2800" dirty="0" smtClean="0"/>
              <a:t>Introduction</a:t>
            </a:r>
          </a:p>
          <a:p>
            <a:r>
              <a:rPr lang="en-US" sz="2800" dirty="0" smtClean="0"/>
              <a:t>Vectors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Learning objectives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Know the definition of </a:t>
            </a:r>
            <a:r>
              <a:rPr lang="en-US" dirty="0" smtClean="0">
                <a:solidFill>
                  <a:srgbClr val="C00000"/>
                </a:solidFill>
              </a:rPr>
              <a:t>scalars</a:t>
            </a:r>
            <a:r>
              <a:rPr lang="en-US" dirty="0" smtClean="0"/>
              <a:t> and </a:t>
            </a:r>
            <a:r>
              <a:rPr lang="en-US" dirty="0" smtClean="0">
                <a:solidFill>
                  <a:srgbClr val="C00000"/>
                </a:solidFill>
              </a:rPr>
              <a:t>vectors</a:t>
            </a:r>
            <a:r>
              <a:rPr lang="en-US" dirty="0" smtClean="0"/>
              <a:t>.</a:t>
            </a:r>
          </a:p>
          <a:p>
            <a:r>
              <a:rPr lang="en-US" dirty="0" smtClean="0"/>
              <a:t>To be able to manipulate vectors.</a:t>
            </a:r>
          </a:p>
          <a:p>
            <a:r>
              <a:rPr lang="en-US" dirty="0" smtClean="0"/>
              <a:t>To be able to express a vector and its properties in terms of its scalar </a:t>
            </a:r>
            <a:r>
              <a:rPr lang="en-US" dirty="0" smtClean="0">
                <a:solidFill>
                  <a:srgbClr val="C00000"/>
                </a:solidFill>
              </a:rPr>
              <a:t>components</a:t>
            </a:r>
            <a:r>
              <a:rPr lang="en-US" dirty="0" smtClean="0"/>
              <a:t> in two or three dimensions.</a:t>
            </a:r>
          </a:p>
          <a:p>
            <a:r>
              <a:rPr lang="en-US" dirty="0" smtClean="0"/>
              <a:t>To be able to determine a vector’s </a:t>
            </a:r>
            <a:r>
              <a:rPr lang="en-US" dirty="0" smtClean="0">
                <a:solidFill>
                  <a:srgbClr val="C00000"/>
                </a:solidFill>
              </a:rPr>
              <a:t>magnitude</a:t>
            </a:r>
            <a:r>
              <a:rPr lang="en-US" dirty="0" smtClean="0"/>
              <a:t> and </a:t>
            </a:r>
            <a:r>
              <a:rPr lang="en-US" dirty="0" smtClean="0">
                <a:solidFill>
                  <a:srgbClr val="C00000"/>
                </a:solidFill>
              </a:rPr>
              <a:t>direction</a:t>
            </a:r>
            <a:r>
              <a:rPr lang="en-US" dirty="0" smtClean="0"/>
              <a:t>.</a:t>
            </a:r>
          </a:p>
          <a:p>
            <a:r>
              <a:rPr lang="en-US" dirty="0" smtClean="0"/>
              <a:t>To be able to use the various </a:t>
            </a:r>
            <a:r>
              <a:rPr lang="en-US" smtClean="0">
                <a:solidFill>
                  <a:srgbClr val="C00000"/>
                </a:solidFill>
              </a:rPr>
              <a:t>vector products</a:t>
            </a:r>
            <a:r>
              <a:rPr lang="en-US" smtClean="0"/>
              <a:t>.</a:t>
            </a: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Results 2.1A</a:t>
            </a:r>
          </a:p>
        </p:txBody>
      </p:sp>
      <p:pic>
        <p:nvPicPr>
          <p:cNvPr id="120835" name="Picture 3" descr="R0201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6538" y="1588"/>
            <a:ext cx="8672512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Results 2.1B</a:t>
            </a:r>
          </a:p>
        </p:txBody>
      </p:sp>
      <p:pic>
        <p:nvPicPr>
          <p:cNvPr id="121859" name="Picture 3" descr="R0201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388" y="130175"/>
            <a:ext cx="9039225" cy="6599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 2.1A</a:t>
            </a:r>
          </a:p>
        </p:txBody>
      </p:sp>
      <p:pic>
        <p:nvPicPr>
          <p:cNvPr id="120835" name="Picture 3" descr="E0201A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6200" y="228600"/>
            <a:ext cx="9039225" cy="5338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1859" name="Picture 3" descr="E0201B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4775" y="304800"/>
            <a:ext cx="9039225" cy="481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83" name="Picture 3" descr="R0202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5" y="228600"/>
            <a:ext cx="9039225" cy="3424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 2.3A</a:t>
            </a:r>
          </a:p>
        </p:txBody>
      </p:sp>
      <p:pic>
        <p:nvPicPr>
          <p:cNvPr id="124931" name="Picture 3" descr="E0203A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3334"/>
          <a:stretch>
            <a:fillRect/>
          </a:stretch>
        </p:blipFill>
        <p:spPr bwMode="auto">
          <a:xfrm>
            <a:off x="193675" y="1588"/>
            <a:ext cx="8758238" cy="662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 2.3B</a:t>
            </a:r>
          </a:p>
        </p:txBody>
      </p:sp>
      <p:pic>
        <p:nvPicPr>
          <p:cNvPr id="125955" name="Picture 3" descr="E0203B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3334"/>
          <a:stretch>
            <a:fillRect/>
          </a:stretch>
        </p:blipFill>
        <p:spPr bwMode="auto">
          <a:xfrm>
            <a:off x="30163" y="1588"/>
            <a:ext cx="9083675" cy="662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 2.3C</a:t>
            </a:r>
          </a:p>
        </p:txBody>
      </p:sp>
      <p:pic>
        <p:nvPicPr>
          <p:cNvPr id="126979" name="Picture 3" descr="E0203C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388" y="76200"/>
            <a:ext cx="9039225" cy="560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907" name="Picture 3" descr="R0202B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388" y="76200"/>
            <a:ext cx="9039225" cy="5983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931" name="Picture 3" descr="R0203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388" y="228600"/>
            <a:ext cx="9039225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955" name="Picture 3" descr="R0203B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388" y="39688"/>
            <a:ext cx="9039225" cy="559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979" name="Picture 3" descr="R0203C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69875" y="1588"/>
            <a:ext cx="860425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099" name="Picture 3" descr="E0206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388" y="381000"/>
            <a:ext cx="9039225" cy="487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 2.6B</a:t>
            </a:r>
          </a:p>
        </p:txBody>
      </p:sp>
      <p:pic>
        <p:nvPicPr>
          <p:cNvPr id="133123" name="Picture 3" descr="E0206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38" y="1588"/>
            <a:ext cx="9129712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 2.6C</a:t>
            </a:r>
          </a:p>
        </p:txBody>
      </p:sp>
      <p:pic>
        <p:nvPicPr>
          <p:cNvPr id="134147" name="Picture 3" descr="E0206C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388" y="34925"/>
            <a:ext cx="9039225" cy="575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003" name="Picture 3" descr="R0204A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388" y="304800"/>
            <a:ext cx="9039225" cy="496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027" name="Picture 3" descr="R0204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388" y="457200"/>
            <a:ext cx="9039225" cy="3243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7459" name="Picture 3" descr="E0211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388" y="533400"/>
            <a:ext cx="9039225" cy="281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8483" name="Picture 3" descr="E0211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388" y="76200"/>
            <a:ext cx="9039225" cy="5091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 2.13A</a:t>
            </a:r>
          </a:p>
        </p:txBody>
      </p:sp>
      <p:pic>
        <p:nvPicPr>
          <p:cNvPr id="150531" name="Picture 3" descr="E0213A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388" y="0"/>
            <a:ext cx="9039225" cy="6135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 2.13B</a:t>
            </a:r>
          </a:p>
        </p:txBody>
      </p:sp>
      <p:pic>
        <p:nvPicPr>
          <p:cNvPr id="151555" name="Picture 3" descr="E0213B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388" y="0"/>
            <a:ext cx="9039225" cy="6084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51" name="Picture 3" descr="R0205A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3334"/>
          <a:stretch>
            <a:fillRect/>
          </a:stretch>
        </p:blipFill>
        <p:spPr bwMode="auto">
          <a:xfrm>
            <a:off x="61913" y="1588"/>
            <a:ext cx="9021762" cy="662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Results 2.5A</a:t>
            </a:r>
          </a:p>
        </p:txBody>
      </p:sp>
      <p:pic>
        <p:nvPicPr>
          <p:cNvPr id="130051" name="Picture 3" descr="R0205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913" y="1588"/>
            <a:ext cx="9021762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3" descr="E021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088" y="1588"/>
            <a:ext cx="9015412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ncordia2">
  <a:themeElements>
    <a:clrScheme name="Concordia-PP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ncordia-PPT">
      <a:majorFont>
        <a:latin typeface="GillSans Bold"/>
        <a:ea typeface=""/>
        <a:cs typeface=""/>
      </a:majorFont>
      <a:minorFont>
        <a:latin typeface="Gill San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/>
          </a:defRPr>
        </a:defPPr>
      </a:lstStyle>
    </a:lnDef>
  </a:objectDefaults>
  <a:extraClrSchemeLst>
    <a:extraClrScheme>
      <a:clrScheme name="Concordia-PP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ncordia-PP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ncordia-PP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ncordia-PP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ncordia-PP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ncordia-PP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cordia-PP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cordia-PP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cordia-PP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cordia-PP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cordia-PP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cordia-PP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Concordia2</Template>
  <TotalTime>59</TotalTime>
  <Words>115</Words>
  <Application>Microsoft Office PowerPoint</Application>
  <PresentationFormat>On-screen Show (4:3)</PresentationFormat>
  <Paragraphs>45</Paragraphs>
  <Slides>25</Slides>
  <Notes>25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Concordia2</vt:lpstr>
      <vt:lpstr>ENGR 245 Mechanical Analysis Lesson 1</vt:lpstr>
      <vt:lpstr>Learning objectives</vt:lpstr>
      <vt:lpstr>Results 2.1A</vt:lpstr>
      <vt:lpstr>Results 2.1B</vt:lpstr>
      <vt:lpstr>Example 2.1A</vt:lpstr>
      <vt:lpstr>Slide 6</vt:lpstr>
      <vt:lpstr>Slide 7</vt:lpstr>
      <vt:lpstr>Example 2.3A</vt:lpstr>
      <vt:lpstr>Example 2.3B</vt:lpstr>
      <vt:lpstr>Example 2.3C</vt:lpstr>
      <vt:lpstr>Slide 11</vt:lpstr>
      <vt:lpstr>Slide 12</vt:lpstr>
      <vt:lpstr>Slide 13</vt:lpstr>
      <vt:lpstr>Slide 14</vt:lpstr>
      <vt:lpstr>Slide 15</vt:lpstr>
      <vt:lpstr>Example 2.6B</vt:lpstr>
      <vt:lpstr>Example 2.6C</vt:lpstr>
      <vt:lpstr>Slide 18</vt:lpstr>
      <vt:lpstr>Slide 19</vt:lpstr>
      <vt:lpstr>Slide 20</vt:lpstr>
      <vt:lpstr>Slide 21</vt:lpstr>
      <vt:lpstr>Example 2.13A</vt:lpstr>
      <vt:lpstr>Example 2.13B</vt:lpstr>
      <vt:lpstr>Slide 24</vt:lpstr>
      <vt:lpstr>Results 2.5A</vt:lpstr>
    </vt:vector>
  </TitlesOfParts>
  <Company>Faculty of Engineering and Computer Science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ENGR 245 Mechanical Analysis Lesson 1</dc:title>
  <dc:creator>Rolf Wuthrich</dc:creator>
  <cp:lastModifiedBy>Rolf Wuthrich</cp:lastModifiedBy>
  <cp:revision>20</cp:revision>
  <dcterms:created xsi:type="dcterms:W3CDTF">2008-11-16T17:48:31Z</dcterms:created>
  <dcterms:modified xsi:type="dcterms:W3CDTF">2008-11-16T23:54:45Z</dcterms:modified>
</cp:coreProperties>
</file>