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Lst>
  <p:notesMasterIdLst>
    <p:notesMasterId r:id="rId18"/>
  </p:notesMasterIdLst>
  <p:sldIdLst>
    <p:sldId id="256" r:id="rId2"/>
    <p:sldId id="257"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3" r:id="rId17"/>
  </p:sldIdLst>
  <p:sldSz cx="9144000" cy="6858000" type="screen4x3"/>
  <p:notesSz cx="7023100" cy="93091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327" autoAdjust="0"/>
    <p:restoredTop sz="55018" autoAdjust="0"/>
  </p:normalViewPr>
  <p:slideViewPr>
    <p:cSldViewPr>
      <p:cViewPr varScale="1">
        <p:scale>
          <a:sx n="38" d="100"/>
          <a:sy n="38" d="100"/>
        </p:scale>
        <p:origin x="-2286" y="-108"/>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43238" cy="465138"/>
          </a:xfrm>
          <a:prstGeom prst="rect">
            <a:avLst/>
          </a:prstGeom>
        </p:spPr>
        <p:txBody>
          <a:bodyPr vert="horz" lIns="91440" tIns="45720" rIns="91440" bIns="45720" rtlCol="0"/>
          <a:lstStyle>
            <a:lvl1pPr algn="l" fontAlgn="auto">
              <a:spcBef>
                <a:spcPts val="0"/>
              </a:spcBef>
              <a:spcAft>
                <a:spcPts val="0"/>
              </a:spcAft>
              <a:defRPr sz="1200">
                <a:latin typeface="+mn-lt"/>
              </a:defRPr>
            </a:lvl1pPr>
          </a:lstStyle>
          <a:p>
            <a:pPr>
              <a:defRPr/>
            </a:pPr>
            <a:endParaRPr lang="en-US"/>
          </a:p>
        </p:txBody>
      </p:sp>
      <p:sp>
        <p:nvSpPr>
          <p:cNvPr id="3" name="Date Placeholder 2"/>
          <p:cNvSpPr>
            <a:spLocks noGrp="1"/>
          </p:cNvSpPr>
          <p:nvPr>
            <p:ph type="dt" idx="1"/>
          </p:nvPr>
        </p:nvSpPr>
        <p:spPr>
          <a:xfrm>
            <a:off x="3978275" y="0"/>
            <a:ext cx="3043238" cy="465138"/>
          </a:xfrm>
          <a:prstGeom prst="rect">
            <a:avLst/>
          </a:prstGeom>
        </p:spPr>
        <p:txBody>
          <a:bodyPr vert="horz" lIns="91440" tIns="45720" rIns="91440" bIns="45720" rtlCol="0"/>
          <a:lstStyle>
            <a:lvl1pPr algn="r" fontAlgn="auto">
              <a:spcBef>
                <a:spcPts val="0"/>
              </a:spcBef>
              <a:spcAft>
                <a:spcPts val="0"/>
              </a:spcAft>
              <a:defRPr sz="1200" smtClean="0">
                <a:latin typeface="+mn-lt"/>
              </a:defRPr>
            </a:lvl1pPr>
          </a:lstStyle>
          <a:p>
            <a:pPr>
              <a:defRPr/>
            </a:pPr>
            <a:fld id="{53A3CF8A-108D-4739-AFEA-418E8F3BA11A}" type="datetimeFigureOut">
              <a:rPr lang="en-US"/>
              <a:pPr>
                <a:defRPr/>
              </a:pPr>
              <a:t>11/7/2012</a:t>
            </a:fld>
            <a:endParaRPr lang="en-US"/>
          </a:p>
        </p:txBody>
      </p:sp>
      <p:sp>
        <p:nvSpPr>
          <p:cNvPr id="4" name="Slide Image Placeholder 3"/>
          <p:cNvSpPr>
            <a:spLocks noGrp="1" noRot="1" noChangeAspect="1"/>
          </p:cNvSpPr>
          <p:nvPr>
            <p:ph type="sldImg" idx="2"/>
          </p:nvPr>
        </p:nvSpPr>
        <p:spPr>
          <a:xfrm>
            <a:off x="1184275" y="698500"/>
            <a:ext cx="4654550" cy="3490913"/>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701675" y="4421188"/>
            <a:ext cx="5619750" cy="4189412"/>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6" name="Footer Placeholder 5"/>
          <p:cNvSpPr>
            <a:spLocks noGrp="1"/>
          </p:cNvSpPr>
          <p:nvPr>
            <p:ph type="ftr" sz="quarter" idx="4"/>
          </p:nvPr>
        </p:nvSpPr>
        <p:spPr>
          <a:xfrm>
            <a:off x="0" y="8842375"/>
            <a:ext cx="3043238" cy="465138"/>
          </a:xfrm>
          <a:prstGeom prst="rect">
            <a:avLst/>
          </a:prstGeom>
        </p:spPr>
        <p:txBody>
          <a:bodyPr vert="horz" lIns="91440" tIns="45720" rIns="91440" bIns="45720" rtlCol="0" anchor="b"/>
          <a:lstStyle>
            <a:lvl1pPr algn="l" fontAlgn="auto">
              <a:spcBef>
                <a:spcPts val="0"/>
              </a:spcBef>
              <a:spcAft>
                <a:spcPts val="0"/>
              </a:spcAft>
              <a:defRPr sz="1200">
                <a:latin typeface="+mn-lt"/>
              </a:defRPr>
            </a:lvl1pPr>
          </a:lstStyle>
          <a:p>
            <a:pPr>
              <a:defRPr/>
            </a:pPr>
            <a:endParaRPr lang="en-US"/>
          </a:p>
        </p:txBody>
      </p:sp>
      <p:sp>
        <p:nvSpPr>
          <p:cNvPr id="7" name="Slide Number Placeholder 6"/>
          <p:cNvSpPr>
            <a:spLocks noGrp="1"/>
          </p:cNvSpPr>
          <p:nvPr>
            <p:ph type="sldNum" sz="quarter" idx="5"/>
          </p:nvPr>
        </p:nvSpPr>
        <p:spPr>
          <a:xfrm>
            <a:off x="3978275" y="8842375"/>
            <a:ext cx="3043238" cy="465138"/>
          </a:xfrm>
          <a:prstGeom prst="rect">
            <a:avLst/>
          </a:prstGeom>
        </p:spPr>
        <p:txBody>
          <a:bodyPr vert="horz" lIns="91440" tIns="45720" rIns="91440" bIns="45720" rtlCol="0" anchor="b"/>
          <a:lstStyle>
            <a:lvl1pPr algn="r" fontAlgn="auto">
              <a:spcBef>
                <a:spcPts val="0"/>
              </a:spcBef>
              <a:spcAft>
                <a:spcPts val="0"/>
              </a:spcAft>
              <a:defRPr sz="1200" smtClean="0">
                <a:latin typeface="+mn-lt"/>
              </a:defRPr>
            </a:lvl1pPr>
          </a:lstStyle>
          <a:p>
            <a:pPr>
              <a:defRPr/>
            </a:pPr>
            <a:fld id="{CADC286B-AB33-44C3-80F7-D4CE74D15DAB}"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CA" dirty="0" smtClean="0"/>
              <a:t>Revisiting –</a:t>
            </a:r>
            <a:r>
              <a:rPr lang="en-CA" baseline="0" dirty="0" smtClean="0"/>
              <a:t> freedom from and freedom to(in Berlin and more generally)</a:t>
            </a:r>
          </a:p>
          <a:p>
            <a:r>
              <a:rPr lang="en-CA" baseline="0" dirty="0" smtClean="0"/>
              <a:t>What Berlin says p.131</a:t>
            </a:r>
          </a:p>
          <a:p>
            <a:r>
              <a:rPr lang="en-CA" baseline="0" dirty="0" smtClean="0"/>
              <a:t>Freedom from and </a:t>
            </a:r>
            <a:r>
              <a:rPr lang="en-CA" baseline="0" dirty="0" err="1" smtClean="0"/>
              <a:t>neg</a:t>
            </a:r>
            <a:r>
              <a:rPr lang="en-CA" baseline="0" dirty="0" smtClean="0"/>
              <a:t> lib are the same thing – set of liberties that protect you from interference</a:t>
            </a:r>
          </a:p>
          <a:p>
            <a:r>
              <a:rPr lang="en-CA" baseline="0" dirty="0" smtClean="0"/>
              <a:t>Rights like – freedom of religion, speech , </a:t>
            </a:r>
            <a:r>
              <a:rPr lang="en-CA" baseline="0" dirty="0" err="1" smtClean="0"/>
              <a:t>ect</a:t>
            </a:r>
            <a:endParaRPr lang="en-CA" baseline="0" dirty="0" smtClean="0"/>
          </a:p>
          <a:p>
            <a:endParaRPr lang="en-CA" dirty="0" smtClean="0"/>
          </a:p>
          <a:p>
            <a:r>
              <a:rPr lang="en-CA" dirty="0" smtClean="0"/>
              <a:t>Freedom</a:t>
            </a:r>
            <a:r>
              <a:rPr lang="en-CA" baseline="0" dirty="0" smtClean="0"/>
              <a:t> to – Berlin : simply the capacity to be the master of your life </a:t>
            </a:r>
          </a:p>
          <a:p>
            <a:r>
              <a:rPr lang="en-CA" baseline="0" dirty="0" smtClean="0"/>
              <a:t>Set the plan for yourself and act on that plan\</a:t>
            </a:r>
          </a:p>
          <a:p>
            <a:r>
              <a:rPr lang="en-CA" baseline="0" dirty="0" smtClean="0"/>
              <a:t>Freedom to access health care + education</a:t>
            </a:r>
          </a:p>
          <a:p>
            <a:r>
              <a:rPr lang="en-CA" baseline="0" dirty="0" smtClean="0"/>
              <a:t>Contemporary time :Refer to positive rights/social rights </a:t>
            </a:r>
          </a:p>
          <a:p>
            <a:r>
              <a:rPr lang="en-CA" baseline="0" dirty="0" smtClean="0"/>
              <a:t>The connection : nobody can make you be your own master..what they can do is provide an environment in which your capacity to do that is more likely ..people are more likely to be their own master if education is provided, shelter, </a:t>
            </a:r>
            <a:r>
              <a:rPr lang="en-CA" baseline="0" dirty="0" err="1" smtClean="0"/>
              <a:t>ect</a:t>
            </a:r>
            <a:r>
              <a:rPr lang="en-CA" baseline="0" dirty="0" smtClean="0"/>
              <a:t>..it enables your to be your own self master.</a:t>
            </a:r>
          </a:p>
          <a:p>
            <a:endParaRPr lang="en-CA" baseline="0" dirty="0" smtClean="0"/>
          </a:p>
          <a:p>
            <a:r>
              <a:rPr lang="en-CA" baseline="0" dirty="0" smtClean="0"/>
              <a:t>**John Rawls –changed the landscape of political theory (1971)</a:t>
            </a:r>
          </a:p>
          <a:p>
            <a:r>
              <a:rPr lang="en-CA" baseline="0" dirty="0" smtClean="0"/>
              <a:t>Takes for granted - </a:t>
            </a:r>
          </a:p>
        </p:txBody>
      </p:sp>
      <p:sp>
        <p:nvSpPr>
          <p:cNvPr id="4" name="Slide Number Placeholder 3"/>
          <p:cNvSpPr>
            <a:spLocks noGrp="1"/>
          </p:cNvSpPr>
          <p:nvPr>
            <p:ph type="sldNum" sz="quarter" idx="10"/>
          </p:nvPr>
        </p:nvSpPr>
        <p:spPr/>
        <p:txBody>
          <a:bodyPr/>
          <a:lstStyle/>
          <a:p>
            <a:pPr>
              <a:defRPr/>
            </a:pPr>
            <a:fld id="{CADC286B-AB33-44C3-80F7-D4CE74D15DAB}" type="slidenum">
              <a:rPr lang="en-US" smtClean="0"/>
              <a:pPr>
                <a:defRPr/>
              </a:pPr>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CA" dirty="0" smtClean="0"/>
              <a:t>Goal – construct a plausible account of principles of justice</a:t>
            </a:r>
          </a:p>
          <a:p>
            <a:r>
              <a:rPr lang="en-CA" dirty="0" smtClean="0"/>
              <a:t>Principles</a:t>
            </a:r>
            <a:r>
              <a:rPr lang="en-CA" baseline="0" dirty="0" smtClean="0"/>
              <a:t> of justice : </a:t>
            </a:r>
            <a:r>
              <a:rPr lang="en-CA" dirty="0" smtClean="0"/>
              <a:t>Principles that should regulate a fair democratic</a:t>
            </a:r>
            <a:r>
              <a:rPr lang="en-CA" baseline="0" dirty="0" smtClean="0"/>
              <a:t> society</a:t>
            </a:r>
          </a:p>
          <a:p>
            <a:endParaRPr lang="en-CA" baseline="0" dirty="0" smtClean="0"/>
          </a:p>
          <a:p>
            <a:r>
              <a:rPr lang="en-CA" baseline="0" dirty="0" smtClean="0"/>
              <a:t>Circumstances of justice – there's not enough stuff to go around..we live in an environment of scarce resources, some people are not going to get enough </a:t>
            </a:r>
          </a:p>
          <a:p>
            <a:r>
              <a:rPr lang="en-CA" baseline="0" dirty="0" smtClean="0"/>
              <a:t>We need principles which will help distribute our stuff in the best possible way</a:t>
            </a:r>
          </a:p>
          <a:p>
            <a:endParaRPr lang="en-CA" baseline="0" dirty="0" smtClean="0"/>
          </a:p>
          <a:p>
            <a:r>
              <a:rPr lang="en-CA" baseline="0" dirty="0" smtClean="0"/>
              <a:t>*we live in a world that is inevitably plural – values that conflict with each other</a:t>
            </a:r>
          </a:p>
          <a:p>
            <a:endParaRPr lang="en-CA" baseline="0" dirty="0" smtClean="0"/>
          </a:p>
          <a:p>
            <a:r>
              <a:rPr lang="en-CA" baseline="0" dirty="0" smtClean="0"/>
              <a:t>In order for your choices to be acceptable they need to be “reasonable”</a:t>
            </a:r>
          </a:p>
          <a:p>
            <a:endParaRPr lang="en-CA" baseline="0" dirty="0" smtClean="0"/>
          </a:p>
          <a:p>
            <a:endParaRPr lang="en-CA" baseline="0" dirty="0" smtClean="0"/>
          </a:p>
          <a:p>
            <a:endParaRPr lang="en-CA" baseline="0" dirty="0" smtClean="0"/>
          </a:p>
          <a:p>
            <a:endParaRPr lang="en-CA" baseline="0" dirty="0" smtClean="0"/>
          </a:p>
          <a:p>
            <a:r>
              <a:rPr lang="en-CA" baseline="0" dirty="0" smtClean="0"/>
              <a:t> </a:t>
            </a:r>
            <a:endParaRPr lang="en-CA" dirty="0"/>
          </a:p>
        </p:txBody>
      </p:sp>
      <p:sp>
        <p:nvSpPr>
          <p:cNvPr id="4" name="Slide Number Placeholder 3"/>
          <p:cNvSpPr>
            <a:spLocks noGrp="1"/>
          </p:cNvSpPr>
          <p:nvPr>
            <p:ph type="sldNum" sz="quarter" idx="10"/>
          </p:nvPr>
        </p:nvSpPr>
        <p:spPr/>
        <p:txBody>
          <a:bodyPr/>
          <a:lstStyle/>
          <a:p>
            <a:pPr>
              <a:defRPr/>
            </a:pPr>
            <a:fld id="{CADC286B-AB33-44C3-80F7-D4CE74D15DAB}" type="slidenum">
              <a:rPr lang="en-US" smtClean="0"/>
              <a:pPr>
                <a:defRPr/>
              </a:pPr>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CA" dirty="0" smtClean="0"/>
              <a:t>The concern of JR will be on the structure of institutions</a:t>
            </a:r>
            <a:r>
              <a:rPr lang="en-CA" baseline="0" dirty="0" smtClean="0"/>
              <a:t> not on the outcome</a:t>
            </a:r>
          </a:p>
          <a:p>
            <a:endParaRPr lang="en-CA" baseline="0" dirty="0" smtClean="0"/>
          </a:p>
          <a:p>
            <a:endParaRPr lang="en-CA" baseline="0" dirty="0" smtClean="0"/>
          </a:p>
        </p:txBody>
      </p:sp>
      <p:sp>
        <p:nvSpPr>
          <p:cNvPr id="4" name="Slide Number Placeholder 3"/>
          <p:cNvSpPr>
            <a:spLocks noGrp="1"/>
          </p:cNvSpPr>
          <p:nvPr>
            <p:ph type="sldNum" sz="quarter" idx="10"/>
          </p:nvPr>
        </p:nvSpPr>
        <p:spPr/>
        <p:txBody>
          <a:bodyPr/>
          <a:lstStyle/>
          <a:p>
            <a:pPr>
              <a:defRPr/>
            </a:pPr>
            <a:fld id="{CADC286B-AB33-44C3-80F7-D4CE74D15DAB}" type="slidenum">
              <a:rPr lang="en-US" smtClean="0"/>
              <a:pPr>
                <a:defRPr/>
              </a:pPr>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CA" dirty="0" smtClean="0"/>
              <a:t>The original position</a:t>
            </a:r>
            <a:r>
              <a:rPr lang="en-CA" baseline="0" dirty="0" smtClean="0"/>
              <a:t> </a:t>
            </a:r>
          </a:p>
          <a:p>
            <a:r>
              <a:rPr lang="en-CA" baseline="0" dirty="0" smtClean="0"/>
              <a:t>How we should </a:t>
            </a:r>
            <a:r>
              <a:rPr lang="en-CA" baseline="0" dirty="0" err="1" smtClean="0"/>
              <a:t>remuterate</a:t>
            </a:r>
            <a:r>
              <a:rPr lang="en-CA" baseline="0" dirty="0" smtClean="0"/>
              <a:t> different kinds of </a:t>
            </a:r>
            <a:r>
              <a:rPr lang="en-CA" baseline="0" dirty="0" err="1" smtClean="0"/>
              <a:t>postions</a:t>
            </a:r>
            <a:r>
              <a:rPr lang="en-CA" baseline="0" dirty="0" smtClean="0"/>
              <a:t> </a:t>
            </a:r>
          </a:p>
          <a:p>
            <a:endParaRPr lang="en-CA" dirty="0" smtClean="0"/>
          </a:p>
        </p:txBody>
      </p:sp>
      <p:sp>
        <p:nvSpPr>
          <p:cNvPr id="4" name="Slide Number Placeholder 3"/>
          <p:cNvSpPr>
            <a:spLocks noGrp="1"/>
          </p:cNvSpPr>
          <p:nvPr>
            <p:ph type="sldNum" sz="quarter" idx="10"/>
          </p:nvPr>
        </p:nvSpPr>
        <p:spPr/>
        <p:txBody>
          <a:bodyPr/>
          <a:lstStyle/>
          <a:p>
            <a:pPr>
              <a:defRPr/>
            </a:pPr>
            <a:fld id="{CADC286B-AB33-44C3-80F7-D4CE74D15DAB}" type="slidenum">
              <a:rPr lang="en-US" smtClean="0"/>
              <a:pPr>
                <a:defRPr/>
              </a:pPr>
              <a:t>4</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CA" dirty="0" smtClean="0"/>
              <a:t>The</a:t>
            </a:r>
            <a:r>
              <a:rPr lang="en-CA" baseline="0" dirty="0" smtClean="0"/>
              <a:t> way in which you think about justice is heavily constrained and heavily influenced by your own status</a:t>
            </a:r>
          </a:p>
          <a:p>
            <a:endParaRPr lang="en-CA" baseline="0" dirty="0" smtClean="0"/>
          </a:p>
          <a:p>
            <a:r>
              <a:rPr lang="en-CA" baseline="0" dirty="0" smtClean="0"/>
              <a:t>What ever principles of justice we hold, we want them to be equally</a:t>
            </a:r>
          </a:p>
          <a:p>
            <a:r>
              <a:rPr lang="en-CA" baseline="0" dirty="0" smtClean="0"/>
              <a:t>Everybody is going to be reasoning from their own perspective </a:t>
            </a:r>
          </a:p>
          <a:p>
            <a:endParaRPr lang="en-CA" baseline="0" dirty="0" smtClean="0"/>
          </a:p>
          <a:p>
            <a:r>
              <a:rPr lang="en-CA" baseline="0" dirty="0" smtClean="0"/>
              <a:t>JR says we are going to introduce another device that is going to help us think about justice </a:t>
            </a:r>
          </a:p>
          <a:p>
            <a:r>
              <a:rPr lang="en-CA" baseline="0" dirty="0" smtClean="0"/>
              <a:t>You are inevitably bias </a:t>
            </a:r>
          </a:p>
          <a:p>
            <a:endParaRPr lang="en-CA" baseline="0" dirty="0" smtClean="0"/>
          </a:p>
          <a:p>
            <a:r>
              <a:rPr lang="en-CA" baseline="0" dirty="0" smtClean="0"/>
              <a:t>Veil of ignorance which obscures from you all the principle factors about yourself to propose principal factors</a:t>
            </a:r>
          </a:p>
          <a:p>
            <a:endParaRPr lang="en-CA" baseline="0" dirty="0" smtClean="0"/>
          </a:p>
          <a:p>
            <a:r>
              <a:rPr lang="en-CA" baseline="0" dirty="0" smtClean="0"/>
              <a:t>Once the veil is lifted , you need to be satisfied with the principles of justice</a:t>
            </a:r>
          </a:p>
          <a:p>
            <a:r>
              <a:rPr lang="en-CA" baseline="0" dirty="0" smtClean="0"/>
              <a:t>Now the goal is to come up with the principles of justice regardless of your social standing</a:t>
            </a:r>
          </a:p>
          <a:p>
            <a:endParaRPr lang="en-CA" baseline="0" dirty="0" smtClean="0"/>
          </a:p>
          <a:p>
            <a:r>
              <a:rPr lang="en-CA" baseline="0" dirty="0" smtClean="0"/>
              <a:t>  </a:t>
            </a:r>
          </a:p>
          <a:p>
            <a:endParaRPr lang="en-CA" baseline="0" dirty="0" smtClean="0"/>
          </a:p>
          <a:p>
            <a:endParaRPr lang="en-CA" baseline="0" dirty="0" smtClean="0"/>
          </a:p>
        </p:txBody>
      </p:sp>
      <p:sp>
        <p:nvSpPr>
          <p:cNvPr id="4" name="Slide Number Placeholder 3"/>
          <p:cNvSpPr>
            <a:spLocks noGrp="1"/>
          </p:cNvSpPr>
          <p:nvPr>
            <p:ph type="sldNum" sz="quarter" idx="10"/>
          </p:nvPr>
        </p:nvSpPr>
        <p:spPr/>
        <p:txBody>
          <a:bodyPr/>
          <a:lstStyle/>
          <a:p>
            <a:pPr>
              <a:defRPr/>
            </a:pPr>
            <a:fld id="{CADC286B-AB33-44C3-80F7-D4CE74D15DAB}" type="slidenum">
              <a:rPr lang="en-US" smtClean="0"/>
              <a:pPr>
                <a:defRPr/>
              </a:pPr>
              <a:t>5</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CA" dirty="0" smtClean="0"/>
              <a:t>The point – some</a:t>
            </a:r>
            <a:r>
              <a:rPr lang="en-CA" baseline="0" dirty="0" smtClean="0"/>
              <a:t> of us are going to be advantaged over others</a:t>
            </a:r>
          </a:p>
          <a:p>
            <a:r>
              <a:rPr lang="en-CA" baseline="0" dirty="0" smtClean="0"/>
              <a:t>Bargaining power id now equalized</a:t>
            </a:r>
          </a:p>
          <a:p>
            <a:endParaRPr lang="en-CA" baseline="0" dirty="0" smtClean="0"/>
          </a:p>
          <a:p>
            <a:r>
              <a:rPr lang="en-CA" baseline="0" dirty="0" smtClean="0"/>
              <a:t>Can you really have a discussion about justice without knowing who you are?</a:t>
            </a:r>
          </a:p>
          <a:p>
            <a:endParaRPr lang="en-CA" baseline="0" dirty="0" smtClean="0"/>
          </a:p>
          <a:p>
            <a:r>
              <a:rPr lang="en-CA" baseline="0" dirty="0" smtClean="0"/>
              <a:t>JR thinks </a:t>
            </a:r>
            <a:r>
              <a:rPr lang="en-CA" baseline="0" dirty="0" smtClean="0"/>
              <a:t>that </a:t>
            </a:r>
            <a:r>
              <a:rPr lang="en-CA" baseline="0" dirty="0" smtClean="0"/>
              <a:t>the starting point is perfect equality</a:t>
            </a:r>
          </a:p>
          <a:p>
            <a:r>
              <a:rPr lang="en-CA" baseline="0" dirty="0" smtClean="0"/>
              <a:t>All </a:t>
            </a:r>
            <a:r>
              <a:rPr lang="en-CA" baseline="0" dirty="0" err="1" smtClean="0"/>
              <a:t>ppl</a:t>
            </a:r>
            <a:r>
              <a:rPr lang="en-CA" baseline="0" dirty="0" smtClean="0"/>
              <a:t> are fundamentally equal</a:t>
            </a:r>
          </a:p>
          <a:p>
            <a:r>
              <a:rPr lang="en-CA" baseline="0" dirty="0" smtClean="0"/>
              <a:t>He thinks that if you do this, the first principal of justice is going to be a perfect </a:t>
            </a:r>
            <a:r>
              <a:rPr lang="en-CA" baseline="0" dirty="0" smtClean="0"/>
              <a:t>equality</a:t>
            </a:r>
          </a:p>
          <a:p>
            <a:endParaRPr lang="en-CA" baseline="0" dirty="0" smtClean="0"/>
          </a:p>
          <a:p>
            <a:r>
              <a:rPr lang="en-CA" baseline="0" dirty="0" smtClean="0"/>
              <a:t>2 kinds of purposes – prevent you from proposing principles of justice that are in your own best interest </a:t>
            </a:r>
          </a:p>
          <a:p>
            <a:r>
              <a:rPr lang="en-CA" baseline="0" dirty="0" smtClean="0"/>
              <a:t>When the veil is lifted, you should be satisfied with the principles of justice</a:t>
            </a:r>
          </a:p>
          <a:p>
            <a:endParaRPr lang="en-CA" baseline="0" dirty="0" smtClean="0"/>
          </a:p>
          <a:p>
            <a:endParaRPr lang="en-CA" baseline="0" dirty="0" smtClean="0"/>
          </a:p>
          <a:p>
            <a:endParaRPr lang="en-CA" baseline="0" dirty="0" smtClean="0"/>
          </a:p>
          <a:p>
            <a:endParaRPr lang="en-CA" baseline="0" dirty="0" smtClean="0"/>
          </a:p>
          <a:p>
            <a:endParaRPr lang="en-CA" baseline="0" dirty="0" smtClean="0"/>
          </a:p>
          <a:p>
            <a:endParaRPr lang="en-CA" baseline="0" dirty="0" smtClean="0"/>
          </a:p>
          <a:p>
            <a:endParaRPr lang="en-CA" dirty="0"/>
          </a:p>
        </p:txBody>
      </p:sp>
      <p:sp>
        <p:nvSpPr>
          <p:cNvPr id="4" name="Slide Number Placeholder 3"/>
          <p:cNvSpPr>
            <a:spLocks noGrp="1"/>
          </p:cNvSpPr>
          <p:nvPr>
            <p:ph type="sldNum" sz="quarter" idx="10"/>
          </p:nvPr>
        </p:nvSpPr>
        <p:spPr/>
        <p:txBody>
          <a:bodyPr/>
          <a:lstStyle/>
          <a:p>
            <a:pPr>
              <a:defRPr/>
            </a:pPr>
            <a:fld id="{CADC286B-AB33-44C3-80F7-D4CE74D15DAB}" type="slidenum">
              <a:rPr lang="en-US" smtClean="0"/>
              <a:pPr>
                <a:defRPr/>
              </a:pPr>
              <a:t>6</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lnSpcReduction="10000"/>
          </a:bodyPr>
          <a:lstStyle/>
          <a:p>
            <a:r>
              <a:rPr lang="en-CA" dirty="0" smtClean="0"/>
              <a:t>MIDTERM -Only RAWLS,</a:t>
            </a:r>
            <a:r>
              <a:rPr lang="en-CA" baseline="0" dirty="0" smtClean="0"/>
              <a:t> OKIN,BERLIN</a:t>
            </a:r>
          </a:p>
          <a:p>
            <a:r>
              <a:rPr lang="en-CA" baseline="0" dirty="0" smtClean="0"/>
              <a:t>Short question – (5 out of 8)</a:t>
            </a:r>
          </a:p>
          <a:p>
            <a:endParaRPr lang="en-CA" baseline="0" dirty="0" smtClean="0"/>
          </a:p>
          <a:p>
            <a:r>
              <a:rPr lang="en-CA" baseline="0" dirty="0" smtClean="0"/>
              <a:t>Two moral </a:t>
            </a:r>
            <a:r>
              <a:rPr lang="en-CA" baseline="0" dirty="0" err="1" smtClean="0"/>
              <a:t>prowers</a:t>
            </a:r>
            <a:r>
              <a:rPr lang="en-CA" baseline="0" dirty="0" smtClean="0"/>
              <a:t>:</a:t>
            </a:r>
          </a:p>
          <a:p>
            <a:pPr marL="228600" indent="-228600">
              <a:buAutoNum type="arabicPeriod"/>
            </a:pPr>
            <a:r>
              <a:rPr lang="en-CA" baseline="0" dirty="0" smtClean="0"/>
              <a:t>Capacity for justice (understand/apply/act from </a:t>
            </a:r>
            <a:r>
              <a:rPr lang="en-CA" baseline="0" dirty="0" err="1" smtClean="0"/>
              <a:t>juctice</a:t>
            </a:r>
            <a:r>
              <a:rPr lang="en-CA" baseline="0" dirty="0" smtClean="0"/>
              <a:t>) (p.18)  people in general want to act justly once we know the principles of </a:t>
            </a:r>
            <a:r>
              <a:rPr lang="en-CA" baseline="0" dirty="0" err="1" smtClean="0"/>
              <a:t>juctice</a:t>
            </a:r>
            <a:r>
              <a:rPr lang="en-CA" baseline="0" dirty="0" smtClean="0"/>
              <a:t>. We are interested in what justice is and we will act justly . </a:t>
            </a:r>
          </a:p>
          <a:p>
            <a:pPr marL="228600" indent="-228600">
              <a:buAutoNum type="arabicPeriod"/>
            </a:pPr>
            <a:r>
              <a:rPr lang="en-CA" baseline="0" dirty="0" smtClean="0"/>
              <a:t>The capacity for conception of the good (p.19) as a fact of human life, we will develop what a good life is and you formulate that conception and act according to it. </a:t>
            </a:r>
          </a:p>
          <a:p>
            <a:pPr marL="228600" indent="-228600">
              <a:buNone/>
            </a:pPr>
            <a:endParaRPr lang="en-CA" baseline="0" dirty="0" smtClean="0"/>
          </a:p>
          <a:p>
            <a:pPr marL="228600" indent="-228600">
              <a:buNone/>
            </a:pPr>
            <a:r>
              <a:rPr lang="en-CA" baseline="0" dirty="0" smtClean="0"/>
              <a:t>Principle of Justice 1</a:t>
            </a:r>
          </a:p>
          <a:p>
            <a:pPr marL="228600" indent="-228600">
              <a:buNone/>
            </a:pPr>
            <a:r>
              <a:rPr lang="en-CA" baseline="0" dirty="0" smtClean="0"/>
              <a:t>-the first principal that </a:t>
            </a:r>
            <a:r>
              <a:rPr lang="en-CA" baseline="0" dirty="0" err="1" smtClean="0"/>
              <a:t>ppl</a:t>
            </a:r>
            <a:r>
              <a:rPr lang="en-CA" baseline="0" dirty="0" smtClean="0"/>
              <a:t> choose is equal basic liberties</a:t>
            </a:r>
          </a:p>
          <a:p>
            <a:pPr marL="228600" indent="-228600">
              <a:buNone/>
            </a:pPr>
            <a:r>
              <a:rPr lang="en-CA" baseline="0" dirty="0" smtClean="0"/>
              <a:t>This means that Rawls thinks that once </a:t>
            </a:r>
            <a:r>
              <a:rPr lang="en-CA" baseline="0" dirty="0" err="1" smtClean="0"/>
              <a:t>ur</a:t>
            </a:r>
            <a:r>
              <a:rPr lang="en-CA" baseline="0" dirty="0" smtClean="0"/>
              <a:t> in a negotiating position, nobody is going to agree that someone else should get more rights than them</a:t>
            </a:r>
          </a:p>
          <a:p>
            <a:pPr marL="228600" indent="-228600">
              <a:buNone/>
            </a:pPr>
            <a:r>
              <a:rPr lang="en-CA" baseline="0" dirty="0" smtClean="0"/>
              <a:t>They </a:t>
            </a:r>
            <a:r>
              <a:rPr lang="en-CA" baseline="0" dirty="0" err="1" smtClean="0"/>
              <a:t>dont</a:t>
            </a:r>
            <a:r>
              <a:rPr lang="en-CA" baseline="0" dirty="0" smtClean="0"/>
              <a:t> want to be the person that ends up with the short end of the stick</a:t>
            </a:r>
          </a:p>
          <a:p>
            <a:pPr marL="228600" indent="-228600">
              <a:buNone/>
            </a:pPr>
            <a:endParaRPr lang="en-CA" baseline="0" dirty="0" smtClean="0"/>
          </a:p>
          <a:p>
            <a:pPr marL="228600" indent="-228600">
              <a:buNone/>
            </a:pPr>
            <a:r>
              <a:rPr lang="en-CA" baseline="0" dirty="0" smtClean="0"/>
              <a:t>-everybody has the same package of rights</a:t>
            </a:r>
          </a:p>
          <a:p>
            <a:pPr marL="228600" indent="-228600">
              <a:buNone/>
            </a:pPr>
            <a:r>
              <a:rPr lang="en-CA" baseline="0" dirty="0" smtClean="0"/>
              <a:t> </a:t>
            </a:r>
          </a:p>
        </p:txBody>
      </p:sp>
      <p:sp>
        <p:nvSpPr>
          <p:cNvPr id="4" name="Slide Number Placeholder 3"/>
          <p:cNvSpPr>
            <a:spLocks noGrp="1"/>
          </p:cNvSpPr>
          <p:nvPr>
            <p:ph type="sldNum" sz="quarter" idx="10"/>
          </p:nvPr>
        </p:nvSpPr>
        <p:spPr/>
        <p:txBody>
          <a:bodyPr/>
          <a:lstStyle/>
          <a:p>
            <a:pPr>
              <a:defRPr/>
            </a:pPr>
            <a:fld id="{CADC286B-AB33-44C3-80F7-D4CE74D15DAB}" type="slidenum">
              <a:rPr lang="en-US" smtClean="0"/>
              <a:pPr>
                <a:defRPr/>
              </a:pPr>
              <a:t>7</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CA" dirty="0" smtClean="0"/>
              <a:t>Freedom</a:t>
            </a:r>
            <a:r>
              <a:rPr lang="en-CA" baseline="0" dirty="0" smtClean="0"/>
              <a:t> of liberty, thought, conscious </a:t>
            </a:r>
          </a:p>
          <a:p>
            <a:r>
              <a:rPr lang="en-CA" baseline="0" dirty="0" smtClean="0"/>
              <a:t>Where a rule applies to one person, it applies to every person </a:t>
            </a:r>
          </a:p>
          <a:p>
            <a:r>
              <a:rPr lang="en-CA" baseline="0" dirty="0" smtClean="0"/>
              <a:t>Laws are not applied arbitrarily, they are applied equally </a:t>
            </a:r>
            <a:endParaRPr lang="en-CA" dirty="0"/>
          </a:p>
        </p:txBody>
      </p:sp>
      <p:sp>
        <p:nvSpPr>
          <p:cNvPr id="4" name="Slide Number Placeholder 3"/>
          <p:cNvSpPr>
            <a:spLocks noGrp="1"/>
          </p:cNvSpPr>
          <p:nvPr>
            <p:ph type="sldNum" sz="quarter" idx="10"/>
          </p:nvPr>
        </p:nvSpPr>
        <p:spPr/>
        <p:txBody>
          <a:bodyPr/>
          <a:lstStyle/>
          <a:p>
            <a:pPr>
              <a:defRPr/>
            </a:pPr>
            <a:fld id="{CADC286B-AB33-44C3-80F7-D4CE74D15DAB}" type="slidenum">
              <a:rPr lang="en-US" smtClean="0"/>
              <a:pPr>
                <a:defRPr/>
              </a:pPr>
              <a:t>8</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dirty="0"/>
          </a:p>
        </p:txBody>
      </p:sp>
      <p:sp>
        <p:nvSpPr>
          <p:cNvPr id="4" name="Slide Number Placeholder 3"/>
          <p:cNvSpPr>
            <a:spLocks noGrp="1"/>
          </p:cNvSpPr>
          <p:nvPr>
            <p:ph type="sldNum" sz="quarter" idx="10"/>
          </p:nvPr>
        </p:nvSpPr>
        <p:spPr/>
        <p:txBody>
          <a:bodyPr/>
          <a:lstStyle/>
          <a:p>
            <a:pPr>
              <a:defRPr/>
            </a:pPr>
            <a:fld id="{CADC286B-AB33-44C3-80F7-D4CE74D15DAB}" type="slidenum">
              <a:rPr lang="en-US" smtClean="0"/>
              <a:pPr>
                <a:defRPr/>
              </a:pPr>
              <a:t>9</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CA" dirty="0" smtClean="0"/>
              <a:t>3 principles of justice</a:t>
            </a:r>
            <a:r>
              <a:rPr lang="en-CA" baseline="0" dirty="0" smtClean="0"/>
              <a:t> (2a + 2b)</a:t>
            </a:r>
          </a:p>
          <a:p>
            <a:endParaRPr lang="en-CA" baseline="0" dirty="0" smtClean="0"/>
          </a:p>
          <a:p>
            <a:r>
              <a:rPr lang="en-CA" baseline="0" dirty="0" smtClean="0"/>
              <a:t>Rawls tells us that there's no chance we are leaving the board room having agreed to anything other then fair equality of opportunity </a:t>
            </a:r>
          </a:p>
          <a:p>
            <a:endParaRPr lang="en-CA" baseline="0" dirty="0" smtClean="0"/>
          </a:p>
          <a:p>
            <a:r>
              <a:rPr lang="en-CA" baseline="0" dirty="0" smtClean="0"/>
              <a:t>As long as the rules of the game are fair, equality of opportunity is met </a:t>
            </a:r>
          </a:p>
          <a:p>
            <a:endParaRPr lang="en-CA" baseline="0" dirty="0" smtClean="0"/>
          </a:p>
          <a:p>
            <a:endParaRPr lang="en-CA" baseline="0" dirty="0" smtClean="0"/>
          </a:p>
          <a:p>
            <a:endParaRPr lang="en-CA" baseline="0" dirty="0" smtClean="0"/>
          </a:p>
          <a:p>
            <a:endParaRPr lang="en-CA" dirty="0"/>
          </a:p>
        </p:txBody>
      </p:sp>
      <p:sp>
        <p:nvSpPr>
          <p:cNvPr id="4" name="Slide Number Placeholder 3"/>
          <p:cNvSpPr>
            <a:spLocks noGrp="1"/>
          </p:cNvSpPr>
          <p:nvPr>
            <p:ph type="sldNum" sz="quarter" idx="10"/>
          </p:nvPr>
        </p:nvSpPr>
        <p:spPr/>
        <p:txBody>
          <a:bodyPr/>
          <a:lstStyle/>
          <a:p>
            <a:pPr>
              <a:defRPr/>
            </a:pPr>
            <a:fld id="{CADC286B-AB33-44C3-80F7-D4CE74D15DAB}" type="slidenum">
              <a:rPr lang="en-US" smtClean="0"/>
              <a:pPr>
                <a:defRPr/>
              </a:pPr>
              <a:t>10</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CA" dirty="0" smtClean="0"/>
              <a:t>Actually</a:t>
            </a:r>
            <a:r>
              <a:rPr lang="en-CA" baseline="0" dirty="0" smtClean="0"/>
              <a:t> the world we live in are stacked against us and in favor of others</a:t>
            </a:r>
          </a:p>
          <a:p>
            <a:r>
              <a:rPr lang="en-CA" dirty="0" smtClean="0"/>
              <a:t>Ex:</a:t>
            </a:r>
            <a:r>
              <a:rPr lang="en-CA" baseline="0" dirty="0" smtClean="0"/>
              <a:t> articles submitted under a mans name or a </a:t>
            </a:r>
            <a:r>
              <a:rPr lang="en-CA" baseline="0" dirty="0" err="1" smtClean="0"/>
              <a:t>womens</a:t>
            </a:r>
            <a:r>
              <a:rPr lang="en-CA" baseline="0" dirty="0" smtClean="0"/>
              <a:t> name </a:t>
            </a:r>
          </a:p>
          <a:p>
            <a:endParaRPr lang="en-CA" baseline="0" dirty="0" smtClean="0"/>
          </a:p>
          <a:p>
            <a:endParaRPr lang="en-CA" baseline="0" dirty="0" smtClean="0"/>
          </a:p>
          <a:p>
            <a:endParaRPr lang="en-CA" dirty="0" smtClean="0"/>
          </a:p>
        </p:txBody>
      </p:sp>
      <p:sp>
        <p:nvSpPr>
          <p:cNvPr id="4" name="Slide Number Placeholder 3"/>
          <p:cNvSpPr>
            <a:spLocks noGrp="1"/>
          </p:cNvSpPr>
          <p:nvPr>
            <p:ph type="sldNum" sz="quarter" idx="10"/>
          </p:nvPr>
        </p:nvSpPr>
        <p:spPr/>
        <p:txBody>
          <a:bodyPr/>
          <a:lstStyle/>
          <a:p>
            <a:pPr>
              <a:defRPr/>
            </a:pPr>
            <a:fld id="{CADC286B-AB33-44C3-80F7-D4CE74D15DAB}" type="slidenum">
              <a:rPr lang="en-US" smtClean="0"/>
              <a:pPr>
                <a:defRPr/>
              </a:pPr>
              <a:t>11</a:t>
            </a:fld>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CA" dirty="0" smtClean="0"/>
              <a:t>to</a:t>
            </a:r>
            <a:r>
              <a:rPr lang="en-CA" baseline="0" dirty="0" smtClean="0"/>
              <a:t> make it fair rather than formal</a:t>
            </a:r>
          </a:p>
          <a:p>
            <a:r>
              <a:rPr lang="en-CA" baseline="0" dirty="0" smtClean="0"/>
              <a:t>When were agreeing on the principles of justice we certainly want a principle that tells us that any </a:t>
            </a:r>
            <a:r>
              <a:rPr lang="en-CA" baseline="0" dirty="0" err="1" smtClean="0"/>
              <a:t>ppl</a:t>
            </a:r>
            <a:r>
              <a:rPr lang="en-CA" baseline="0" dirty="0" smtClean="0"/>
              <a:t> that have the ability to work hard should equally have a fair equality of opportunity </a:t>
            </a:r>
          </a:p>
          <a:p>
            <a:endParaRPr lang="en-CA" baseline="0" dirty="0" smtClean="0"/>
          </a:p>
          <a:p>
            <a:r>
              <a:rPr lang="en-CA" baseline="0" dirty="0" smtClean="0"/>
              <a:t>Same chance of being successful </a:t>
            </a:r>
            <a:endParaRPr lang="en-CA" dirty="0"/>
          </a:p>
        </p:txBody>
      </p:sp>
      <p:sp>
        <p:nvSpPr>
          <p:cNvPr id="4" name="Slide Number Placeholder 3"/>
          <p:cNvSpPr>
            <a:spLocks noGrp="1"/>
          </p:cNvSpPr>
          <p:nvPr>
            <p:ph type="sldNum" sz="quarter" idx="10"/>
          </p:nvPr>
        </p:nvSpPr>
        <p:spPr/>
        <p:txBody>
          <a:bodyPr/>
          <a:lstStyle/>
          <a:p>
            <a:pPr>
              <a:defRPr/>
            </a:pPr>
            <a:fld id="{CADC286B-AB33-44C3-80F7-D4CE74D15DAB}" type="slidenum">
              <a:rPr lang="en-US" smtClean="0"/>
              <a:pPr>
                <a:defRPr/>
              </a:pPr>
              <a:t>12</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lnSpcReduction="10000"/>
          </a:bodyPr>
          <a:lstStyle/>
          <a:p>
            <a:r>
              <a:rPr lang="en-CA" dirty="0" smtClean="0"/>
              <a:t>Having agreed that all </a:t>
            </a:r>
            <a:r>
              <a:rPr lang="en-CA" dirty="0" err="1" smtClean="0"/>
              <a:t>ppl</a:t>
            </a:r>
            <a:r>
              <a:rPr lang="en-CA" baseline="0" dirty="0" smtClean="0"/>
              <a:t> have equal basic rights and equal of op. Should be protected</a:t>
            </a:r>
          </a:p>
          <a:p>
            <a:endParaRPr lang="en-CA" baseline="0" dirty="0" smtClean="0"/>
          </a:p>
          <a:p>
            <a:r>
              <a:rPr lang="en-CA" baseline="0" dirty="0" smtClean="0"/>
              <a:t>We have stuff in common how do we distribute it</a:t>
            </a:r>
          </a:p>
          <a:p>
            <a:r>
              <a:rPr lang="en-CA" baseline="0" dirty="0" smtClean="0"/>
              <a:t>JR says we would distribute them is such a way that they are to the benefit of the least part of society </a:t>
            </a:r>
          </a:p>
          <a:p>
            <a:r>
              <a:rPr lang="en-CA" baseline="0" dirty="0" smtClean="0"/>
              <a:t>He thinks that we should divide are stuff equally </a:t>
            </a:r>
          </a:p>
          <a:p>
            <a:r>
              <a:rPr lang="en-CA" baseline="0" dirty="0" smtClean="0"/>
              <a:t>But then he says : how are we going to get people to work really hard (we have to pay them a lot of money)</a:t>
            </a:r>
          </a:p>
          <a:p>
            <a:r>
              <a:rPr lang="en-CA" baseline="0" dirty="0" smtClean="0"/>
              <a:t>As soon as we start to  think that the way we get </a:t>
            </a:r>
            <a:r>
              <a:rPr lang="en-CA" baseline="0" dirty="0" err="1" smtClean="0"/>
              <a:t>ppl</a:t>
            </a:r>
            <a:r>
              <a:rPr lang="en-CA" baseline="0" dirty="0" smtClean="0"/>
              <a:t> to do their jobs, we are going to see inequality </a:t>
            </a:r>
          </a:p>
          <a:p>
            <a:r>
              <a:rPr lang="en-CA" baseline="0" dirty="0" smtClean="0"/>
              <a:t>Why would you work hard </a:t>
            </a:r>
          </a:p>
          <a:p>
            <a:r>
              <a:rPr lang="en-CA" baseline="0" dirty="0" smtClean="0"/>
              <a:t>In order to get </a:t>
            </a:r>
            <a:r>
              <a:rPr lang="en-CA" baseline="0" dirty="0" err="1" smtClean="0"/>
              <a:t>ppl</a:t>
            </a:r>
            <a:r>
              <a:rPr lang="en-CA" baseline="0" dirty="0" smtClean="0"/>
              <a:t> to work hard at important jobs, their incentive is money  </a:t>
            </a:r>
          </a:p>
          <a:p>
            <a:endParaRPr lang="en-CA" baseline="0" dirty="0" smtClean="0"/>
          </a:p>
          <a:p>
            <a:r>
              <a:rPr lang="en-CA" baseline="0" dirty="0" smtClean="0"/>
              <a:t>Meant to be the referee between that resources should be divided equally and that inequality is inevitable</a:t>
            </a:r>
          </a:p>
          <a:p>
            <a:endParaRPr lang="en-CA" baseline="0" dirty="0" smtClean="0"/>
          </a:p>
          <a:p>
            <a:r>
              <a:rPr lang="en-CA" baseline="0" dirty="0" smtClean="0"/>
              <a:t>Willing to allow inequality to emerge under 1 strict condition : any inequality is to the greater benefit to the people that are least well off  </a:t>
            </a:r>
          </a:p>
          <a:p>
            <a:endParaRPr lang="en-CA" baseline="0" dirty="0" smtClean="0"/>
          </a:p>
          <a:p>
            <a:r>
              <a:rPr lang="en-CA" baseline="0" dirty="0" smtClean="0"/>
              <a:t>Its true that their are inequalities but these inequalities are too your benefit.. Your life is better off with inequalities then your stuff being equally divided</a:t>
            </a:r>
          </a:p>
          <a:p>
            <a:r>
              <a:rPr lang="en-CA" baseline="0" dirty="0" smtClean="0"/>
              <a:t>You will be willing to accept inequality if it is to your benefit  </a:t>
            </a:r>
          </a:p>
          <a:p>
            <a:endParaRPr lang="en-CA" baseline="0" dirty="0" smtClean="0"/>
          </a:p>
        </p:txBody>
      </p:sp>
      <p:sp>
        <p:nvSpPr>
          <p:cNvPr id="4" name="Slide Number Placeholder 3"/>
          <p:cNvSpPr>
            <a:spLocks noGrp="1"/>
          </p:cNvSpPr>
          <p:nvPr>
            <p:ph type="sldNum" sz="quarter" idx="10"/>
          </p:nvPr>
        </p:nvSpPr>
        <p:spPr/>
        <p:txBody>
          <a:bodyPr/>
          <a:lstStyle/>
          <a:p>
            <a:pPr>
              <a:defRPr/>
            </a:pPr>
            <a:fld id="{CADC286B-AB33-44C3-80F7-D4CE74D15DAB}" type="slidenum">
              <a:rPr lang="en-US" smtClean="0"/>
              <a:pPr>
                <a:defRPr/>
              </a:pPr>
              <a:t>13</a:t>
            </a:fld>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CA" dirty="0" smtClean="0"/>
              <a:t>JR</a:t>
            </a:r>
            <a:r>
              <a:rPr lang="en-CA" baseline="0" dirty="0" smtClean="0"/>
              <a:t> is </a:t>
            </a:r>
            <a:r>
              <a:rPr lang="en-CA" dirty="0" smtClean="0"/>
              <a:t>saying that if you want to live a good life,</a:t>
            </a:r>
            <a:r>
              <a:rPr lang="en-CA" baseline="0" dirty="0" smtClean="0"/>
              <a:t> you must ensure 1-5. if they don't have access, they are immediately considered as being the least advantaged in a political society. </a:t>
            </a:r>
          </a:p>
          <a:p>
            <a:endParaRPr lang="en-CA" baseline="0" dirty="0" smtClean="0"/>
          </a:p>
          <a:p>
            <a:r>
              <a:rPr lang="en-CA" baseline="0" dirty="0" smtClean="0"/>
              <a:t>List is in order of importance</a:t>
            </a:r>
          </a:p>
          <a:p>
            <a:endParaRPr lang="en-CA" baseline="0" dirty="0" smtClean="0"/>
          </a:p>
          <a:p>
            <a:r>
              <a:rPr lang="en-CA" baseline="0" dirty="0" smtClean="0"/>
              <a:t>The principles of fair opportunity is what is protecting number 2</a:t>
            </a:r>
          </a:p>
          <a:p>
            <a:endParaRPr lang="en-CA" baseline="0" dirty="0" smtClean="0"/>
          </a:p>
          <a:p>
            <a:endParaRPr lang="en-CA" baseline="0" dirty="0" smtClean="0"/>
          </a:p>
        </p:txBody>
      </p:sp>
      <p:sp>
        <p:nvSpPr>
          <p:cNvPr id="4" name="Slide Number Placeholder 3"/>
          <p:cNvSpPr>
            <a:spLocks noGrp="1"/>
          </p:cNvSpPr>
          <p:nvPr>
            <p:ph type="sldNum" sz="quarter" idx="10"/>
          </p:nvPr>
        </p:nvSpPr>
        <p:spPr/>
        <p:txBody>
          <a:bodyPr/>
          <a:lstStyle/>
          <a:p>
            <a:pPr>
              <a:defRPr/>
            </a:pPr>
            <a:fld id="{CADC286B-AB33-44C3-80F7-D4CE74D15DAB}" type="slidenum">
              <a:rPr lang="en-US" smtClean="0"/>
              <a:pPr>
                <a:defRPr/>
              </a:pPr>
              <a:t>14</a:t>
            </a:fld>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CA" dirty="0" smtClean="0"/>
              <a:t>We want</a:t>
            </a:r>
            <a:r>
              <a:rPr lang="en-CA" baseline="0" dirty="0" smtClean="0"/>
              <a:t> to focus on the set of Canadians that do the least well in our society</a:t>
            </a:r>
          </a:p>
          <a:p>
            <a:endParaRPr lang="en-CA" baseline="0" dirty="0" smtClean="0"/>
          </a:p>
          <a:p>
            <a:r>
              <a:rPr lang="en-CA" baseline="0" dirty="0" smtClean="0"/>
              <a:t>Rawls thinks that certain kinds of </a:t>
            </a:r>
            <a:r>
              <a:rPr lang="en-CA" baseline="0" dirty="0" err="1" smtClean="0"/>
              <a:t>ppl</a:t>
            </a:r>
            <a:r>
              <a:rPr lang="en-CA" baseline="0" dirty="0" smtClean="0"/>
              <a:t> have expectations which lead them to believe that they will not b successful in the political community</a:t>
            </a:r>
          </a:p>
          <a:p>
            <a:r>
              <a:rPr lang="en-CA" baseline="0" dirty="0" smtClean="0"/>
              <a:t>Are the </a:t>
            </a:r>
            <a:r>
              <a:rPr lang="en-CA" baseline="0" dirty="0" err="1" smtClean="0"/>
              <a:t>ppl</a:t>
            </a:r>
            <a:r>
              <a:rPr lang="en-CA" baseline="0" dirty="0" smtClean="0"/>
              <a:t> who have the lowest expectations for high quality life  </a:t>
            </a:r>
          </a:p>
          <a:p>
            <a:endParaRPr lang="en-CA" baseline="0" dirty="0" smtClean="0"/>
          </a:p>
          <a:p>
            <a:endParaRPr lang="en-CA" baseline="0" dirty="0" smtClean="0"/>
          </a:p>
          <a:p>
            <a:endParaRPr lang="en-CA" baseline="0" dirty="0" smtClean="0"/>
          </a:p>
          <a:p>
            <a:endParaRPr lang="en-CA" baseline="0" dirty="0" smtClean="0"/>
          </a:p>
        </p:txBody>
      </p:sp>
      <p:sp>
        <p:nvSpPr>
          <p:cNvPr id="4" name="Slide Number Placeholder 3"/>
          <p:cNvSpPr>
            <a:spLocks noGrp="1"/>
          </p:cNvSpPr>
          <p:nvPr>
            <p:ph type="sldNum" sz="quarter" idx="10"/>
          </p:nvPr>
        </p:nvSpPr>
        <p:spPr/>
        <p:txBody>
          <a:bodyPr/>
          <a:lstStyle/>
          <a:p>
            <a:pPr>
              <a:defRPr/>
            </a:pPr>
            <a:fld id="{CADC286B-AB33-44C3-80F7-D4CE74D15DAB}" type="slidenum">
              <a:rPr lang="en-US" smtClean="0"/>
              <a:pPr>
                <a:defRPr/>
              </a:pPr>
              <a:t>15</a:t>
            </a:fld>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228600" indent="-228600">
              <a:buAutoNum type="arabicPeriod"/>
            </a:pPr>
            <a:r>
              <a:rPr lang="en-CA" dirty="0" smtClean="0"/>
              <a:t>The difference</a:t>
            </a:r>
            <a:r>
              <a:rPr lang="en-CA" baseline="0" dirty="0" smtClean="0"/>
              <a:t> principal is too much – no or very little taxation. You could argue that the difference principle is too much, it redistributes too much</a:t>
            </a:r>
          </a:p>
          <a:p>
            <a:pPr marL="228600" indent="-228600">
              <a:buAutoNum type="arabicPeriod"/>
            </a:pPr>
            <a:r>
              <a:rPr lang="en-CA" baseline="0" dirty="0" smtClean="0"/>
              <a:t>And </a:t>
            </a:r>
            <a:r>
              <a:rPr lang="en-CA" baseline="0" smtClean="0"/>
              <a:t>it doesn't </a:t>
            </a:r>
            <a:r>
              <a:rPr lang="en-CA" baseline="0" dirty="0" smtClean="0"/>
              <a:t>do enough, it appears to allow massive inequalities of wealth </a:t>
            </a:r>
          </a:p>
        </p:txBody>
      </p:sp>
      <p:sp>
        <p:nvSpPr>
          <p:cNvPr id="4" name="Slide Number Placeholder 3"/>
          <p:cNvSpPr>
            <a:spLocks noGrp="1"/>
          </p:cNvSpPr>
          <p:nvPr>
            <p:ph type="sldNum" sz="quarter" idx="10"/>
          </p:nvPr>
        </p:nvSpPr>
        <p:spPr/>
        <p:txBody>
          <a:bodyPr/>
          <a:lstStyle/>
          <a:p>
            <a:pPr>
              <a:defRPr/>
            </a:pPr>
            <a:fld id="{CADC286B-AB33-44C3-80F7-D4CE74D15DAB}" type="slidenum">
              <a:rPr lang="en-US" smtClean="0"/>
              <a:pPr>
                <a:defRPr/>
              </a:pPr>
              <a:t>16</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8" name="Title 7"/>
          <p:cNvSpPr>
            <a:spLocks noGrp="1"/>
          </p:cNvSpPr>
          <p:nvPr>
            <p:ph type="ctrTitle"/>
          </p:nvPr>
        </p:nvSpPr>
        <p:spPr>
          <a:xfrm>
            <a:off x="422030" y="1371600"/>
            <a:ext cx="8229600" cy="1828800"/>
          </a:xfrm>
        </p:spPr>
        <p:txBody>
          <a:bodyPr lIns="45720" tIns="0" rIns="45720" bIns="0" anchor="b">
            <a:scene3d>
              <a:camera prst="orthographicFront"/>
              <a:lightRig rig="soft" dir="t">
                <a:rot lat="0" lon="0" rev="17220000"/>
              </a:lightRig>
            </a:scene3d>
          </a:bodyPr>
          <a:lstStyle>
            <a:lvl1pPr>
              <a:defRPr sz="4800" b="1" cap="all"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27000" dist="200000" dir="2700000" algn="tl" rotWithShape="0">
                    <a:srgbClr val="000000">
                      <a:alpha val="30000"/>
                    </a:srgbClr>
                  </a:outerShdw>
                </a:effectLst>
              </a:defRPr>
            </a:lvl1pPr>
          </a:lstStyle>
          <a:p>
            <a:r>
              <a:rPr lang="en-US" smtClean="0"/>
              <a:t>Click to edit Master title style</a:t>
            </a:r>
            <a:endParaRPr lang="en-US"/>
          </a:p>
        </p:txBody>
      </p:sp>
      <p:sp>
        <p:nvSpPr>
          <p:cNvPr id="9" name="Subtitle 8"/>
          <p:cNvSpPr>
            <a:spLocks noGrp="1"/>
          </p:cNvSpPr>
          <p:nvPr>
            <p:ph type="subTitle" idx="1"/>
          </p:nvPr>
        </p:nvSpPr>
        <p:spPr>
          <a:xfrm>
            <a:off x="1371600" y="3331698"/>
            <a:ext cx="6400800" cy="1752600"/>
          </a:xfrm>
        </p:spPr>
        <p:txBody>
          <a:bodyPr/>
          <a:lstStyle>
            <a:lvl1pPr marL="0" indent="0" algn="ct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smtClean="0"/>
              <a:t>Click to edit Master subtitle style</a:t>
            </a:r>
            <a:endParaRPr lang="en-US"/>
          </a:p>
        </p:txBody>
      </p:sp>
      <p:sp>
        <p:nvSpPr>
          <p:cNvPr id="4" name="Date Placeholder 13"/>
          <p:cNvSpPr>
            <a:spLocks noGrp="1"/>
          </p:cNvSpPr>
          <p:nvPr>
            <p:ph type="dt" sz="half" idx="10"/>
          </p:nvPr>
        </p:nvSpPr>
        <p:spPr/>
        <p:txBody>
          <a:bodyPr/>
          <a:lstStyle>
            <a:lvl1pPr>
              <a:defRPr/>
            </a:lvl1pPr>
          </a:lstStyle>
          <a:p>
            <a:pPr>
              <a:defRPr/>
            </a:pPr>
            <a:fld id="{31B3CE58-9B7E-4474-9C31-3558180BF479}" type="datetime1">
              <a:rPr lang="en-US"/>
              <a:pPr>
                <a:defRPr/>
              </a:pPr>
              <a:t>11/7/2012</a:t>
            </a:fld>
            <a:endParaRPr lang="en-US"/>
          </a:p>
        </p:txBody>
      </p:sp>
      <p:sp>
        <p:nvSpPr>
          <p:cNvPr id="5" name="Footer Placeholder 2"/>
          <p:cNvSpPr>
            <a:spLocks noGrp="1"/>
          </p:cNvSpPr>
          <p:nvPr>
            <p:ph type="ftr" sz="quarter" idx="11"/>
          </p:nvPr>
        </p:nvSpPr>
        <p:spPr/>
        <p:txBody>
          <a:bodyPr/>
          <a:lstStyle>
            <a:lvl1pPr>
              <a:defRPr/>
            </a:lvl1pPr>
          </a:lstStyle>
          <a:p>
            <a:pPr>
              <a:defRPr/>
            </a:pPr>
            <a:endParaRPr lang="en-US"/>
          </a:p>
        </p:txBody>
      </p:sp>
      <p:sp>
        <p:nvSpPr>
          <p:cNvPr id="6" name="Slide Number Placeholder 22"/>
          <p:cNvSpPr>
            <a:spLocks noGrp="1"/>
          </p:cNvSpPr>
          <p:nvPr>
            <p:ph type="sldNum" sz="quarter" idx="12"/>
          </p:nvPr>
        </p:nvSpPr>
        <p:spPr/>
        <p:txBody>
          <a:bodyPr/>
          <a:lstStyle>
            <a:lvl1pPr>
              <a:defRPr/>
            </a:lvl1pPr>
          </a:lstStyle>
          <a:p>
            <a:pPr>
              <a:defRPr/>
            </a:pPr>
            <a:fld id="{B144AB82-57F5-4953-A688-D88B4AAB2DE9}"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13"/>
          <p:cNvSpPr>
            <a:spLocks noGrp="1"/>
          </p:cNvSpPr>
          <p:nvPr>
            <p:ph type="dt" sz="half" idx="10"/>
          </p:nvPr>
        </p:nvSpPr>
        <p:spPr/>
        <p:txBody>
          <a:bodyPr/>
          <a:lstStyle>
            <a:lvl1pPr>
              <a:defRPr/>
            </a:lvl1pPr>
          </a:lstStyle>
          <a:p>
            <a:pPr>
              <a:defRPr/>
            </a:pPr>
            <a:fld id="{864DC415-ECE5-4B2A-97DC-61034A702E75}" type="datetime1">
              <a:rPr lang="en-US"/>
              <a:pPr>
                <a:defRPr/>
              </a:pPr>
              <a:t>11/7/2012</a:t>
            </a:fld>
            <a:endParaRPr lang="en-US"/>
          </a:p>
        </p:txBody>
      </p:sp>
      <p:sp>
        <p:nvSpPr>
          <p:cNvPr id="5" name="Footer Placeholder 2"/>
          <p:cNvSpPr>
            <a:spLocks noGrp="1"/>
          </p:cNvSpPr>
          <p:nvPr>
            <p:ph type="ftr" sz="quarter" idx="11"/>
          </p:nvPr>
        </p:nvSpPr>
        <p:spPr/>
        <p:txBody>
          <a:bodyPr/>
          <a:lstStyle>
            <a:lvl1pPr>
              <a:defRPr/>
            </a:lvl1pPr>
          </a:lstStyle>
          <a:p>
            <a:pPr>
              <a:defRPr/>
            </a:pPr>
            <a:endParaRPr lang="en-US"/>
          </a:p>
        </p:txBody>
      </p:sp>
      <p:sp>
        <p:nvSpPr>
          <p:cNvPr id="6" name="Slide Number Placeholder 22"/>
          <p:cNvSpPr>
            <a:spLocks noGrp="1"/>
          </p:cNvSpPr>
          <p:nvPr>
            <p:ph type="sldNum" sz="quarter" idx="12"/>
          </p:nvPr>
        </p:nvSpPr>
        <p:spPr/>
        <p:txBody>
          <a:bodyPr/>
          <a:lstStyle>
            <a:lvl1pPr>
              <a:defRPr/>
            </a:lvl1pPr>
          </a:lstStyle>
          <a:p>
            <a:pPr>
              <a:defRPr/>
            </a:pPr>
            <a:fld id="{1715D62E-97DA-48C7-B06E-6B760DE4D38C}"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600200" y="609600"/>
            <a:ext cx="7086600" cy="1828800"/>
          </a:xfrm>
        </p:spPr>
        <p:txBody>
          <a:bodyPr bIns="0" anchor="b">
            <a:noAutofit/>
            <a:scene3d>
              <a:camera prst="orthographicFront"/>
              <a:lightRig rig="soft" dir="t">
                <a:rot lat="0" lon="0" rev="17220000"/>
              </a:lightRig>
            </a:scene3d>
            <a:sp3d prstMaterial="softEdge">
              <a:bevelT w="38100" h="38100"/>
              <a:contourClr>
                <a:schemeClr val="tx2">
                  <a:shade val="50000"/>
                </a:schemeClr>
              </a:contourClr>
            </a:sp3d>
          </a:bodyPr>
          <a:lstStyle>
            <a:lvl1pPr algn="l" rtl="0">
              <a:spcBef>
                <a:spcPct val="0"/>
              </a:spcBef>
              <a:buNone/>
              <a:defRPr sz="4800" b="1" cap="none" baseline="0">
                <a:ln w="6350">
                  <a:noFill/>
                </a:ln>
                <a:solidFill>
                  <a:schemeClr val="accent1">
                    <a:tint val="90000"/>
                    <a:satMod val="120000"/>
                  </a:schemeClr>
                </a:solidFill>
                <a:effectLst>
                  <a:outerShdw blurRad="114300" dist="101600" dir="2700000" algn="tl" rotWithShape="0">
                    <a:srgbClr val="000000">
                      <a:alpha val="40000"/>
                    </a:srgbClr>
                  </a:outerShdw>
                </a:effectLst>
                <a:latin typeface="+mj-lt"/>
                <a:ea typeface="+mj-ea"/>
                <a:cs typeface="+mj-cs"/>
              </a:defRPr>
            </a:lvl1pPr>
          </a:lstStyle>
          <a:p>
            <a:r>
              <a:rPr lang="en-US" smtClean="0"/>
              <a:t>Click to edit Master title style</a:t>
            </a:r>
            <a:endParaRPr lang="en-US"/>
          </a:p>
        </p:txBody>
      </p:sp>
      <p:sp>
        <p:nvSpPr>
          <p:cNvPr id="3" name="Text Placeholder 2"/>
          <p:cNvSpPr>
            <a:spLocks noGrp="1"/>
          </p:cNvSpPr>
          <p:nvPr>
            <p:ph type="body" idx="1"/>
          </p:nvPr>
        </p:nvSpPr>
        <p:spPr>
          <a:xfrm>
            <a:off x="1600200" y="2507786"/>
            <a:ext cx="7086600" cy="1509712"/>
          </a:xfrm>
        </p:spPr>
        <p:txBody>
          <a:bodyPr/>
          <a:lstStyle>
            <a:lvl1pPr marL="73152" indent="0" algn="l">
              <a:buNone/>
              <a:defRPr sz="20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smtClean="0"/>
              <a:t>Click to edit Master text styles</a:t>
            </a:r>
          </a:p>
        </p:txBody>
      </p:sp>
      <p:sp>
        <p:nvSpPr>
          <p:cNvPr id="4" name="Date Placeholder 13"/>
          <p:cNvSpPr>
            <a:spLocks noGrp="1"/>
          </p:cNvSpPr>
          <p:nvPr>
            <p:ph type="dt" sz="half" idx="10"/>
          </p:nvPr>
        </p:nvSpPr>
        <p:spPr/>
        <p:txBody>
          <a:bodyPr/>
          <a:lstStyle>
            <a:lvl1pPr>
              <a:defRPr/>
            </a:lvl1pPr>
          </a:lstStyle>
          <a:p>
            <a:pPr>
              <a:defRPr/>
            </a:pPr>
            <a:fld id="{4C19C821-6032-410A-B619-D2830DC6D509}" type="datetime1">
              <a:rPr lang="en-US"/>
              <a:pPr>
                <a:defRPr/>
              </a:pPr>
              <a:t>11/7/2012</a:t>
            </a:fld>
            <a:endParaRPr lang="en-US"/>
          </a:p>
        </p:txBody>
      </p:sp>
      <p:sp>
        <p:nvSpPr>
          <p:cNvPr id="5" name="Footer Placeholder 2"/>
          <p:cNvSpPr>
            <a:spLocks noGrp="1"/>
          </p:cNvSpPr>
          <p:nvPr>
            <p:ph type="ftr" sz="quarter" idx="11"/>
          </p:nvPr>
        </p:nvSpPr>
        <p:spPr/>
        <p:txBody>
          <a:bodyPr/>
          <a:lstStyle>
            <a:lvl1pPr>
              <a:defRPr/>
            </a:lvl1pPr>
          </a:lstStyle>
          <a:p>
            <a:pPr>
              <a:defRPr/>
            </a:pPr>
            <a:endParaRPr lang="en-US"/>
          </a:p>
        </p:txBody>
      </p:sp>
      <p:sp>
        <p:nvSpPr>
          <p:cNvPr id="6" name="Slide Number Placeholder 22"/>
          <p:cNvSpPr>
            <a:spLocks noGrp="1"/>
          </p:cNvSpPr>
          <p:nvPr>
            <p:ph type="sldNum" sz="quarter" idx="12"/>
          </p:nvPr>
        </p:nvSpPr>
        <p:spPr/>
        <p:txBody>
          <a:bodyPr/>
          <a:lstStyle>
            <a:lvl1pPr>
              <a:defRPr/>
            </a:lvl1pPr>
          </a:lstStyle>
          <a:p>
            <a:pPr>
              <a:defRPr/>
            </a:pPr>
            <a:fld id="{5232AEF1-0602-43A6-BB48-73B0933D72FD}"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600"/>
            </a:lvl1pPr>
            <a:lvl2pPr>
              <a:defRPr sz="2400"/>
            </a:lvl2pPr>
            <a:lvl3pPr>
              <a:defRPr sz="2000"/>
            </a:lvl3pPr>
            <a:lvl4pPr>
              <a:defRPr sz="1800"/>
            </a:lvl4pPr>
            <a:lvl5pPr>
              <a:defRPr sz="18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600"/>
            </a:lvl1pPr>
            <a:lvl2pPr>
              <a:defRPr sz="2400"/>
            </a:lvl2pPr>
            <a:lvl3pPr>
              <a:defRPr sz="2000"/>
            </a:lvl3pPr>
            <a:lvl4pPr>
              <a:defRPr sz="1800"/>
            </a:lvl4pPr>
            <a:lvl5pPr>
              <a:defRPr sz="18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13"/>
          <p:cNvSpPr>
            <a:spLocks noGrp="1"/>
          </p:cNvSpPr>
          <p:nvPr>
            <p:ph type="dt" sz="half" idx="10"/>
          </p:nvPr>
        </p:nvSpPr>
        <p:spPr/>
        <p:txBody>
          <a:bodyPr/>
          <a:lstStyle>
            <a:lvl1pPr>
              <a:defRPr/>
            </a:lvl1pPr>
          </a:lstStyle>
          <a:p>
            <a:pPr>
              <a:defRPr/>
            </a:pPr>
            <a:fld id="{A36888D6-9BE6-4D7C-BA60-E10ADB620804}" type="datetime1">
              <a:rPr lang="en-US"/>
              <a:pPr>
                <a:defRPr/>
              </a:pPr>
              <a:t>11/7/2012</a:t>
            </a:fld>
            <a:endParaRPr lang="en-US"/>
          </a:p>
        </p:txBody>
      </p:sp>
      <p:sp>
        <p:nvSpPr>
          <p:cNvPr id="6" name="Footer Placeholder 2"/>
          <p:cNvSpPr>
            <a:spLocks noGrp="1"/>
          </p:cNvSpPr>
          <p:nvPr>
            <p:ph type="ftr" sz="quarter" idx="11"/>
          </p:nvPr>
        </p:nvSpPr>
        <p:spPr/>
        <p:txBody>
          <a:bodyPr/>
          <a:lstStyle>
            <a:lvl1pPr>
              <a:defRPr/>
            </a:lvl1pPr>
          </a:lstStyle>
          <a:p>
            <a:pPr>
              <a:defRPr/>
            </a:pPr>
            <a:endParaRPr lang="en-US"/>
          </a:p>
        </p:txBody>
      </p:sp>
      <p:sp>
        <p:nvSpPr>
          <p:cNvPr id="7" name="Slide Number Placeholder 22"/>
          <p:cNvSpPr>
            <a:spLocks noGrp="1"/>
          </p:cNvSpPr>
          <p:nvPr>
            <p:ph type="sldNum" sz="quarter" idx="12"/>
          </p:nvPr>
        </p:nvSpPr>
        <p:spPr/>
        <p:txBody>
          <a:bodyPr/>
          <a:lstStyle>
            <a:lvl1pPr>
              <a:defRPr/>
            </a:lvl1pPr>
          </a:lstStyle>
          <a:p>
            <a:pPr>
              <a:defRPr/>
            </a:pPr>
            <a:fld id="{7AF9EFA8-D8BB-49B6-A706-988CB76403B0}"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2"/>
            <a:ext cx="4040188"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a:r>
              <a:rPr lang="en-US" smtClean="0"/>
              <a:t>Click to edit Master text styles</a:t>
            </a:r>
          </a:p>
        </p:txBody>
      </p:sp>
      <p:sp>
        <p:nvSpPr>
          <p:cNvPr id="4" name="Text Placeholder 3"/>
          <p:cNvSpPr>
            <a:spLocks noGrp="1"/>
          </p:cNvSpPr>
          <p:nvPr>
            <p:ph type="body" sz="half" idx="3"/>
          </p:nvPr>
        </p:nvSpPr>
        <p:spPr>
          <a:xfrm>
            <a:off x="4645025" y="1535112"/>
            <a:ext cx="4041775"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a:r>
              <a:rPr lang="en-US" smtClean="0"/>
              <a:t>Click to edit Master text styles</a:t>
            </a:r>
          </a:p>
        </p:txBody>
      </p:sp>
      <p:sp>
        <p:nvSpPr>
          <p:cNvPr id="5" name="Content Placeholder 4"/>
          <p:cNvSpPr>
            <a:spLocks noGrp="1"/>
          </p:cNvSpPr>
          <p:nvPr>
            <p:ph sz="quarter" idx="2"/>
          </p:nvPr>
        </p:nvSpPr>
        <p:spPr>
          <a:xfrm>
            <a:off x="457200" y="2362200"/>
            <a:ext cx="4040188" cy="3763963"/>
          </a:xfrm>
        </p:spPr>
        <p:txBody>
          <a:bodyPr/>
          <a:lstStyle>
            <a:lvl1pPr>
              <a:defRPr sz="2400"/>
            </a:lvl1pPr>
            <a:lvl2pPr>
              <a:defRPr sz="2000"/>
            </a:lvl2pPr>
            <a:lvl3pPr>
              <a:defRPr sz="1800"/>
            </a:lvl3pPr>
            <a:lvl4pPr>
              <a:defRPr sz="1600"/>
            </a:lvl4pPr>
            <a:lvl5pPr>
              <a:defRPr sz="16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4645025" y="2362200"/>
            <a:ext cx="4041775" cy="3763963"/>
          </a:xfrm>
        </p:spPr>
        <p:txBody>
          <a:bodyPr/>
          <a:lstStyle>
            <a:lvl1pPr>
              <a:defRPr sz="2400"/>
            </a:lvl1pPr>
            <a:lvl2pPr>
              <a:defRPr sz="2000"/>
            </a:lvl2pPr>
            <a:lvl3pPr>
              <a:defRPr sz="1800"/>
            </a:lvl3pPr>
            <a:lvl4pPr>
              <a:defRPr sz="1600"/>
            </a:lvl4pPr>
            <a:lvl5pPr>
              <a:defRPr sz="16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13"/>
          <p:cNvSpPr>
            <a:spLocks noGrp="1"/>
          </p:cNvSpPr>
          <p:nvPr>
            <p:ph type="dt" sz="half" idx="10"/>
          </p:nvPr>
        </p:nvSpPr>
        <p:spPr/>
        <p:txBody>
          <a:bodyPr/>
          <a:lstStyle>
            <a:lvl1pPr>
              <a:defRPr/>
            </a:lvl1pPr>
          </a:lstStyle>
          <a:p>
            <a:pPr>
              <a:defRPr/>
            </a:pPr>
            <a:fld id="{2D0832A0-75DA-4DBE-A905-9782A07D2FEE}" type="datetime1">
              <a:rPr lang="en-US"/>
              <a:pPr>
                <a:defRPr/>
              </a:pPr>
              <a:t>11/7/2012</a:t>
            </a:fld>
            <a:endParaRPr lang="en-US"/>
          </a:p>
        </p:txBody>
      </p:sp>
      <p:sp>
        <p:nvSpPr>
          <p:cNvPr id="8" name="Footer Placeholder 2"/>
          <p:cNvSpPr>
            <a:spLocks noGrp="1"/>
          </p:cNvSpPr>
          <p:nvPr>
            <p:ph type="ftr" sz="quarter" idx="11"/>
          </p:nvPr>
        </p:nvSpPr>
        <p:spPr/>
        <p:txBody>
          <a:bodyPr/>
          <a:lstStyle>
            <a:lvl1pPr>
              <a:defRPr/>
            </a:lvl1pPr>
          </a:lstStyle>
          <a:p>
            <a:pPr>
              <a:defRPr/>
            </a:pPr>
            <a:endParaRPr lang="en-US"/>
          </a:p>
        </p:txBody>
      </p:sp>
      <p:sp>
        <p:nvSpPr>
          <p:cNvPr id="9" name="Slide Number Placeholder 22"/>
          <p:cNvSpPr>
            <a:spLocks noGrp="1"/>
          </p:cNvSpPr>
          <p:nvPr>
            <p:ph type="sldNum" sz="quarter" idx="12"/>
          </p:nvPr>
        </p:nvSpPr>
        <p:spPr/>
        <p:txBody>
          <a:bodyPr/>
          <a:lstStyle>
            <a:lvl1pPr>
              <a:defRPr/>
            </a:lvl1pPr>
          </a:lstStyle>
          <a:p>
            <a:pPr>
              <a:defRPr/>
            </a:pPr>
            <a:fld id="{C0AC029F-7E45-41BB-BC62-7AE4D1135099}"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13"/>
          <p:cNvSpPr>
            <a:spLocks noGrp="1"/>
          </p:cNvSpPr>
          <p:nvPr>
            <p:ph type="dt" sz="half" idx="10"/>
          </p:nvPr>
        </p:nvSpPr>
        <p:spPr/>
        <p:txBody>
          <a:bodyPr/>
          <a:lstStyle>
            <a:lvl1pPr>
              <a:defRPr/>
            </a:lvl1pPr>
          </a:lstStyle>
          <a:p>
            <a:pPr>
              <a:defRPr/>
            </a:pPr>
            <a:fld id="{F75E21CA-B931-48DF-AB2E-C170B6EF42F6}" type="datetime1">
              <a:rPr lang="en-US"/>
              <a:pPr>
                <a:defRPr/>
              </a:pPr>
              <a:t>11/7/2012</a:t>
            </a:fld>
            <a:endParaRPr lang="en-US"/>
          </a:p>
        </p:txBody>
      </p:sp>
      <p:sp>
        <p:nvSpPr>
          <p:cNvPr id="4" name="Footer Placeholder 2"/>
          <p:cNvSpPr>
            <a:spLocks noGrp="1"/>
          </p:cNvSpPr>
          <p:nvPr>
            <p:ph type="ftr" sz="quarter" idx="11"/>
          </p:nvPr>
        </p:nvSpPr>
        <p:spPr/>
        <p:txBody>
          <a:bodyPr/>
          <a:lstStyle>
            <a:lvl1pPr>
              <a:defRPr/>
            </a:lvl1pPr>
          </a:lstStyle>
          <a:p>
            <a:pPr>
              <a:defRPr/>
            </a:pPr>
            <a:endParaRPr lang="en-US"/>
          </a:p>
        </p:txBody>
      </p:sp>
      <p:sp>
        <p:nvSpPr>
          <p:cNvPr id="5" name="Slide Number Placeholder 22"/>
          <p:cNvSpPr>
            <a:spLocks noGrp="1"/>
          </p:cNvSpPr>
          <p:nvPr>
            <p:ph type="sldNum" sz="quarter" idx="12"/>
          </p:nvPr>
        </p:nvSpPr>
        <p:spPr/>
        <p:txBody>
          <a:bodyPr/>
          <a:lstStyle>
            <a:lvl1pPr>
              <a:defRPr/>
            </a:lvl1pPr>
          </a:lstStyle>
          <a:p>
            <a:pPr>
              <a:defRPr/>
            </a:pPr>
            <a:fld id="{C8E16955-328B-4017-8C0A-A6E1195D9413}"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3"/>
          <p:cNvSpPr>
            <a:spLocks noGrp="1"/>
          </p:cNvSpPr>
          <p:nvPr>
            <p:ph type="dt" sz="half" idx="10"/>
          </p:nvPr>
        </p:nvSpPr>
        <p:spPr/>
        <p:txBody>
          <a:bodyPr/>
          <a:lstStyle>
            <a:lvl1pPr>
              <a:defRPr/>
            </a:lvl1pPr>
          </a:lstStyle>
          <a:p>
            <a:pPr>
              <a:defRPr/>
            </a:pPr>
            <a:fld id="{FFE2E746-1BD4-4C57-AFB7-2A86180893CB}" type="datetime1">
              <a:rPr lang="en-US"/>
              <a:pPr>
                <a:defRPr/>
              </a:pPr>
              <a:t>11/7/2012</a:t>
            </a:fld>
            <a:endParaRPr lang="en-US"/>
          </a:p>
        </p:txBody>
      </p:sp>
      <p:sp>
        <p:nvSpPr>
          <p:cNvPr id="3" name="Footer Placeholder 2"/>
          <p:cNvSpPr>
            <a:spLocks noGrp="1"/>
          </p:cNvSpPr>
          <p:nvPr>
            <p:ph type="ftr" sz="quarter" idx="11"/>
          </p:nvPr>
        </p:nvSpPr>
        <p:spPr/>
        <p:txBody>
          <a:bodyPr/>
          <a:lstStyle>
            <a:lvl1pPr>
              <a:defRPr/>
            </a:lvl1pPr>
          </a:lstStyle>
          <a:p>
            <a:pPr>
              <a:defRPr/>
            </a:pPr>
            <a:endParaRPr lang="en-US"/>
          </a:p>
        </p:txBody>
      </p:sp>
      <p:sp>
        <p:nvSpPr>
          <p:cNvPr id="4" name="Slide Number Placeholder 22"/>
          <p:cNvSpPr>
            <a:spLocks noGrp="1"/>
          </p:cNvSpPr>
          <p:nvPr>
            <p:ph type="sldNum" sz="quarter" idx="12"/>
          </p:nvPr>
        </p:nvSpPr>
        <p:spPr/>
        <p:txBody>
          <a:bodyPr/>
          <a:lstStyle>
            <a:lvl1pPr>
              <a:defRPr/>
            </a:lvl1pPr>
          </a:lstStyle>
          <a:p>
            <a:pPr>
              <a:defRPr/>
            </a:pPr>
            <a:fld id="{1F27D9C2-AE77-4477-AD31-5943D1B94DB3}"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sp3d prstMaterial="softEdge"/>
          </a:bodyPr>
          <a:lstStyle>
            <a:lvl1pPr algn="l">
              <a:buNone/>
              <a:defRPr sz="2200" b="0">
                <a:ln w="6350">
                  <a:noFill/>
                </a:ln>
                <a:solidFill>
                  <a:schemeClr val="accent1">
                    <a:tint val="73000"/>
                    <a:satMod val="180000"/>
                  </a:schemeClr>
                </a:solidFill>
              </a:defRPr>
            </a:lvl1pPr>
          </a:lstStyle>
          <a:p>
            <a:r>
              <a:rPr lang="en-US" smtClean="0"/>
              <a:t>Click to edit Master title style</a:t>
            </a:r>
            <a:endParaRPr lang="en-US"/>
          </a:p>
        </p:txBody>
      </p:sp>
      <p:sp>
        <p:nvSpPr>
          <p:cNvPr id="3" name="Text Placeholder 2"/>
          <p:cNvSpPr>
            <a:spLocks noGrp="1"/>
          </p:cNvSpPr>
          <p:nvPr>
            <p:ph type="body" idx="2"/>
          </p:nvPr>
        </p:nvSpPr>
        <p:spPr>
          <a:xfrm>
            <a:off x="457200" y="1524000"/>
            <a:ext cx="3008313" cy="4602163"/>
          </a:xfrm>
        </p:spPr>
        <p:txBody>
          <a:bodyPr/>
          <a:lstStyle>
            <a:lvl1pPr marL="0" indent="0">
              <a:buNone/>
              <a:defRPr sz="1400"/>
            </a:lvl1pPr>
            <a:lvl2pPr>
              <a:buNone/>
              <a:defRPr sz="1200"/>
            </a:lvl2pPr>
            <a:lvl3pPr>
              <a:buNone/>
              <a:defRPr sz="1000"/>
            </a:lvl3pPr>
            <a:lvl4pPr>
              <a:buNone/>
              <a:defRPr sz="900"/>
            </a:lvl4pPr>
            <a:lvl5pPr>
              <a:buNone/>
              <a:defRPr sz="900"/>
            </a:lvl5pPr>
          </a:lstStyle>
          <a:p>
            <a:pPr lvl="0"/>
            <a:r>
              <a:rPr lang="en-US" smtClean="0"/>
              <a:t>Click to edit Master text styles</a:t>
            </a:r>
          </a:p>
        </p:txBody>
      </p:sp>
      <p:sp>
        <p:nvSpPr>
          <p:cNvPr id="4" name="Content Placeholder 3"/>
          <p:cNvSpPr>
            <a:spLocks noGrp="1"/>
          </p:cNvSpPr>
          <p:nvPr>
            <p:ph sz="half" idx="1"/>
          </p:nvPr>
        </p:nvSpPr>
        <p:spPr>
          <a:xfrm>
            <a:off x="3575050" y="273050"/>
            <a:ext cx="5111750" cy="5853113"/>
          </a:xfrm>
        </p:spPr>
        <p:txBody>
          <a:bodyPr/>
          <a:lstStyle>
            <a:lvl1pPr>
              <a:defRPr sz="2600"/>
            </a:lvl1pPr>
            <a:lvl2pPr>
              <a:defRPr sz="2400"/>
            </a:lvl2pPr>
            <a:lvl3pPr>
              <a:defRPr sz="2200"/>
            </a:lvl3pPr>
            <a:lvl4pPr>
              <a:defRPr sz="2000"/>
            </a:lvl4pPr>
            <a:lvl5pPr>
              <a:defRPr sz="18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13"/>
          <p:cNvSpPr>
            <a:spLocks noGrp="1"/>
          </p:cNvSpPr>
          <p:nvPr>
            <p:ph type="dt" sz="half" idx="10"/>
          </p:nvPr>
        </p:nvSpPr>
        <p:spPr/>
        <p:txBody>
          <a:bodyPr/>
          <a:lstStyle>
            <a:lvl1pPr>
              <a:defRPr/>
            </a:lvl1pPr>
          </a:lstStyle>
          <a:p>
            <a:pPr>
              <a:defRPr/>
            </a:pPr>
            <a:fld id="{7BCFE2A5-EE33-438E-A17A-5DF959F09D03}" type="datetime1">
              <a:rPr lang="en-US"/>
              <a:pPr>
                <a:defRPr/>
              </a:pPr>
              <a:t>11/7/2012</a:t>
            </a:fld>
            <a:endParaRPr lang="en-US"/>
          </a:p>
        </p:txBody>
      </p:sp>
      <p:sp>
        <p:nvSpPr>
          <p:cNvPr id="6" name="Footer Placeholder 2"/>
          <p:cNvSpPr>
            <a:spLocks noGrp="1"/>
          </p:cNvSpPr>
          <p:nvPr>
            <p:ph type="ftr" sz="quarter" idx="11"/>
          </p:nvPr>
        </p:nvSpPr>
        <p:spPr/>
        <p:txBody>
          <a:bodyPr/>
          <a:lstStyle>
            <a:lvl1pPr>
              <a:defRPr/>
            </a:lvl1pPr>
          </a:lstStyle>
          <a:p>
            <a:pPr>
              <a:defRPr/>
            </a:pPr>
            <a:endParaRPr lang="en-US"/>
          </a:p>
        </p:txBody>
      </p:sp>
      <p:sp>
        <p:nvSpPr>
          <p:cNvPr id="7" name="Slide Number Placeholder 22"/>
          <p:cNvSpPr>
            <a:spLocks noGrp="1"/>
          </p:cNvSpPr>
          <p:nvPr>
            <p:ph type="sldNum" sz="quarter" idx="12"/>
          </p:nvPr>
        </p:nvSpPr>
        <p:spPr/>
        <p:txBody>
          <a:bodyPr/>
          <a:lstStyle>
            <a:lvl1pPr>
              <a:defRPr/>
            </a:lvl1pPr>
          </a:lstStyle>
          <a:p>
            <a:pPr>
              <a:defRPr/>
            </a:pPr>
            <a:fld id="{4E10BDC0-E780-4451-B8D2-024822409E43}"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828800" y="609600"/>
            <a:ext cx="5486400" cy="522288"/>
          </a:xfrm>
        </p:spPr>
        <p:txBody>
          <a:bodyPr lIns="45720" rIns="45720" bIns="0" anchor="b">
            <a:sp3d prstMaterial="softEdge"/>
          </a:bodyPr>
          <a:lstStyle>
            <a:lvl1pPr algn="ctr">
              <a:buNone/>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828800" y="1831975"/>
            <a:ext cx="5486400" cy="3962400"/>
          </a:xfrm>
          <a:solidFill>
            <a:schemeClr val="bg2"/>
          </a:solidFill>
          <a:ln w="44450" cap="sq" cmpd="sng" algn="ctr">
            <a:solidFill>
              <a:srgbClr val="FFFFFF"/>
            </a:solidFill>
            <a:prstDash val="solid"/>
            <a:miter lim="800000"/>
          </a:ln>
          <a:effectLst>
            <a:outerShdw blurRad="190500" dist="228600" dir="2700000" sy="90000">
              <a:srgbClr val="000000">
                <a:alpha val="25000"/>
              </a:srgbClr>
            </a:outerShdw>
          </a:effectLst>
          <a:scene3d>
            <a:camera prst="orthographicFront">
              <a:rot lat="0" lon="0" rev="0"/>
            </a:camera>
            <a:lightRig rig="balanced" dir="tr">
              <a:rot lat="0" lon="0" rev="2700000"/>
            </a:lightRig>
          </a:scene3d>
          <a:sp3d prstMaterial="matte">
            <a:contourClr>
              <a:schemeClr val="tx2">
                <a:shade val="50000"/>
              </a:schemeClr>
            </a:contourClr>
          </a:sp3d>
        </p:spPr>
        <p:style>
          <a:lnRef idx="3">
            <a:schemeClr val="lt1"/>
          </a:lnRef>
          <a:fillRef idx="1">
            <a:schemeClr val="accent1"/>
          </a:fillRef>
          <a:effectRef idx="1">
            <a:schemeClr val="accent1"/>
          </a:effectRef>
          <a:fontRef idx="minor">
            <a:schemeClr val="lt1"/>
          </a:fontRef>
        </p:style>
        <p:txBody>
          <a:bodyPr>
            <a:normAutofit/>
          </a:bodyPr>
          <a:lstStyle>
            <a:lvl1pPr indent="0">
              <a:buNone/>
              <a:defRPr sz="3200"/>
            </a:lvl1pPr>
          </a:lstStyle>
          <a:p>
            <a:pPr lvl="0"/>
            <a:r>
              <a:rPr lang="en-US" noProof="0" smtClean="0"/>
              <a:t>Click icon to add picture</a:t>
            </a:r>
            <a:endParaRPr lang="en-US" noProof="0" dirty="0"/>
          </a:p>
        </p:txBody>
      </p:sp>
      <p:sp>
        <p:nvSpPr>
          <p:cNvPr id="4" name="Text Placeholder 3"/>
          <p:cNvSpPr>
            <a:spLocks noGrp="1"/>
          </p:cNvSpPr>
          <p:nvPr>
            <p:ph type="body" sz="half" idx="2"/>
          </p:nvPr>
        </p:nvSpPr>
        <p:spPr>
          <a:xfrm>
            <a:off x="1828800" y="1166787"/>
            <a:ext cx="5486400" cy="530352"/>
          </a:xfrm>
        </p:spPr>
        <p:txBody>
          <a:bodyPr lIns="45720" rIns="45720"/>
          <a:lstStyle>
            <a:lvl1pPr marL="0" indent="0" algn="ctr">
              <a:buNone/>
              <a:defRPr sz="1400"/>
            </a:lvl1pPr>
            <a:lvl2pPr>
              <a:defRPr sz="1200"/>
            </a:lvl2pPr>
            <a:lvl3pPr>
              <a:defRPr sz="1000"/>
            </a:lvl3pPr>
            <a:lvl4pPr>
              <a:defRPr sz="900"/>
            </a:lvl4pPr>
            <a:lvl5pPr>
              <a:defRPr sz="900"/>
            </a:lvl5pPr>
          </a:lstStyle>
          <a:p>
            <a:pPr lvl="0"/>
            <a:r>
              <a:rPr lang="en-US" smtClean="0"/>
              <a:t>Click to edit Master text styles</a:t>
            </a:r>
          </a:p>
        </p:txBody>
      </p:sp>
      <p:sp>
        <p:nvSpPr>
          <p:cNvPr id="5" name="Date Placeholder 13"/>
          <p:cNvSpPr>
            <a:spLocks noGrp="1"/>
          </p:cNvSpPr>
          <p:nvPr>
            <p:ph type="dt" sz="half" idx="10"/>
          </p:nvPr>
        </p:nvSpPr>
        <p:spPr/>
        <p:txBody>
          <a:bodyPr/>
          <a:lstStyle>
            <a:lvl1pPr>
              <a:defRPr/>
            </a:lvl1pPr>
          </a:lstStyle>
          <a:p>
            <a:pPr>
              <a:defRPr/>
            </a:pPr>
            <a:fld id="{13E9204D-C359-42B4-8369-53F5EDCB9AC9}" type="datetime1">
              <a:rPr lang="en-US"/>
              <a:pPr>
                <a:defRPr/>
              </a:pPr>
              <a:t>11/7/2012</a:t>
            </a:fld>
            <a:endParaRPr lang="en-US"/>
          </a:p>
        </p:txBody>
      </p:sp>
      <p:sp>
        <p:nvSpPr>
          <p:cNvPr id="6" name="Footer Placeholder 2"/>
          <p:cNvSpPr>
            <a:spLocks noGrp="1"/>
          </p:cNvSpPr>
          <p:nvPr>
            <p:ph type="ftr" sz="quarter" idx="11"/>
          </p:nvPr>
        </p:nvSpPr>
        <p:spPr/>
        <p:txBody>
          <a:bodyPr/>
          <a:lstStyle>
            <a:lvl1pPr>
              <a:defRPr/>
            </a:lvl1pPr>
          </a:lstStyle>
          <a:p>
            <a:pPr>
              <a:defRPr/>
            </a:pPr>
            <a:endParaRPr lang="en-US"/>
          </a:p>
        </p:txBody>
      </p:sp>
      <p:sp>
        <p:nvSpPr>
          <p:cNvPr id="7" name="Slide Number Placeholder 22"/>
          <p:cNvSpPr>
            <a:spLocks noGrp="1"/>
          </p:cNvSpPr>
          <p:nvPr>
            <p:ph type="sldNum" sz="quarter" idx="12"/>
          </p:nvPr>
        </p:nvSpPr>
        <p:spPr/>
        <p:txBody>
          <a:bodyPr/>
          <a:lstStyle>
            <a:lvl1pPr>
              <a:defRPr/>
            </a:lvl1pPr>
          </a:lstStyle>
          <a:p>
            <a:pPr>
              <a:defRPr/>
            </a:pPr>
            <a:fld id="{53D57368-1221-4A29-A4B8-3CFD22F75C0C}"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13"/>
          <p:cNvSpPr>
            <a:spLocks noGrp="1"/>
          </p:cNvSpPr>
          <p:nvPr>
            <p:ph type="dt" sz="half" idx="10"/>
          </p:nvPr>
        </p:nvSpPr>
        <p:spPr/>
        <p:txBody>
          <a:bodyPr/>
          <a:lstStyle>
            <a:lvl1pPr>
              <a:defRPr/>
            </a:lvl1pPr>
          </a:lstStyle>
          <a:p>
            <a:pPr>
              <a:defRPr/>
            </a:pPr>
            <a:fld id="{5507632A-4098-42DB-8995-7BC8EEFDD2B1}" type="datetime1">
              <a:rPr lang="en-US"/>
              <a:pPr>
                <a:defRPr/>
              </a:pPr>
              <a:t>11/7/2012</a:t>
            </a:fld>
            <a:endParaRPr lang="en-US"/>
          </a:p>
        </p:txBody>
      </p:sp>
      <p:sp>
        <p:nvSpPr>
          <p:cNvPr id="5" name="Footer Placeholder 2"/>
          <p:cNvSpPr>
            <a:spLocks noGrp="1"/>
          </p:cNvSpPr>
          <p:nvPr>
            <p:ph type="ftr" sz="quarter" idx="11"/>
          </p:nvPr>
        </p:nvSpPr>
        <p:spPr/>
        <p:txBody>
          <a:bodyPr/>
          <a:lstStyle>
            <a:lvl1pPr>
              <a:defRPr/>
            </a:lvl1pPr>
          </a:lstStyle>
          <a:p>
            <a:pPr>
              <a:defRPr/>
            </a:pPr>
            <a:endParaRPr lang="en-US"/>
          </a:p>
        </p:txBody>
      </p:sp>
      <p:sp>
        <p:nvSpPr>
          <p:cNvPr id="6" name="Slide Number Placeholder 22"/>
          <p:cNvSpPr>
            <a:spLocks noGrp="1"/>
          </p:cNvSpPr>
          <p:nvPr>
            <p:ph type="sldNum" sz="quarter" idx="12"/>
          </p:nvPr>
        </p:nvSpPr>
        <p:spPr/>
        <p:txBody>
          <a:bodyPr/>
          <a:lstStyle>
            <a:lvl1pPr>
              <a:defRPr/>
            </a:lvl1pPr>
          </a:lstStyle>
          <a:p>
            <a:pPr>
              <a:defRPr/>
            </a:pPr>
            <a:fld id="{3DD6B86C-7624-40F3-B686-A3CA49268A0F}"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13"/>
          <p:cNvSpPr>
            <a:spLocks noGrp="1"/>
          </p:cNvSpPr>
          <p:nvPr>
            <p:ph type="dt" sz="half" idx="10"/>
          </p:nvPr>
        </p:nvSpPr>
        <p:spPr/>
        <p:txBody>
          <a:bodyPr/>
          <a:lstStyle>
            <a:lvl1pPr>
              <a:defRPr/>
            </a:lvl1pPr>
          </a:lstStyle>
          <a:p>
            <a:pPr>
              <a:defRPr/>
            </a:pPr>
            <a:fld id="{8D2E178C-88B9-4B3B-807E-2DD6992503FE}" type="datetime1">
              <a:rPr lang="en-US"/>
              <a:pPr>
                <a:defRPr/>
              </a:pPr>
              <a:t>11/7/2012</a:t>
            </a:fld>
            <a:endParaRPr lang="en-US"/>
          </a:p>
        </p:txBody>
      </p:sp>
      <p:sp>
        <p:nvSpPr>
          <p:cNvPr id="5" name="Footer Placeholder 2"/>
          <p:cNvSpPr>
            <a:spLocks noGrp="1"/>
          </p:cNvSpPr>
          <p:nvPr>
            <p:ph type="ftr" sz="quarter" idx="11"/>
          </p:nvPr>
        </p:nvSpPr>
        <p:spPr/>
        <p:txBody>
          <a:bodyPr/>
          <a:lstStyle>
            <a:lvl1pPr>
              <a:defRPr/>
            </a:lvl1pPr>
          </a:lstStyle>
          <a:p>
            <a:pPr>
              <a:defRPr/>
            </a:pPr>
            <a:endParaRPr lang="en-US"/>
          </a:p>
        </p:txBody>
      </p:sp>
      <p:sp>
        <p:nvSpPr>
          <p:cNvPr id="6" name="Slide Number Placeholder 22"/>
          <p:cNvSpPr>
            <a:spLocks noGrp="1"/>
          </p:cNvSpPr>
          <p:nvPr>
            <p:ph type="sldNum" sz="quarter" idx="12"/>
          </p:nvPr>
        </p:nvSpPr>
        <p:spPr/>
        <p:txBody>
          <a:bodyPr/>
          <a:lstStyle>
            <a:lvl1pPr>
              <a:defRPr/>
            </a:lvl1pPr>
          </a:lstStyle>
          <a:p>
            <a:pPr>
              <a:defRPr/>
            </a:pPr>
            <a:fld id="{71237524-805D-4AFA-8961-02A284E2C0EF}"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rot lat="0" lon="0" rev="16800000"/>
              </a:lightRig>
            </a:scene3d>
            <a:sp3d prstMaterial="softEdge">
              <a:bevelT w="38100" h="38100"/>
            </a:sp3d>
          </a:bodyPr>
          <a:lstStyle/>
          <a:p>
            <a:r>
              <a:rPr lang="en-US" smtClean="0"/>
              <a:t>Click to edit Master title style</a:t>
            </a:r>
            <a:endParaRPr lang="en-US"/>
          </a:p>
        </p:txBody>
      </p:sp>
      <p:sp>
        <p:nvSpPr>
          <p:cNvPr id="1027" name="Text Placeholder 12"/>
          <p:cNvSpPr>
            <a:spLocks noGrp="1"/>
          </p:cNvSpPr>
          <p:nvPr>
            <p:ph type="body" idx="1"/>
          </p:nvPr>
        </p:nvSpPr>
        <p:spPr bwMode="auto">
          <a:xfrm>
            <a:off x="457200" y="1600200"/>
            <a:ext cx="8229600" cy="470852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4" name="Date Placeholder 13"/>
          <p:cNvSpPr>
            <a:spLocks noGrp="1"/>
          </p:cNvSpPr>
          <p:nvPr>
            <p:ph type="dt" sz="half" idx="2"/>
          </p:nvPr>
        </p:nvSpPr>
        <p:spPr>
          <a:xfrm>
            <a:off x="457200" y="6416675"/>
            <a:ext cx="2133600" cy="365125"/>
          </a:xfrm>
          <a:prstGeom prst="rect">
            <a:avLst/>
          </a:prstGeom>
        </p:spPr>
        <p:txBody>
          <a:bodyPr vert="horz" anchor="b"/>
          <a:lstStyle>
            <a:lvl1pPr algn="l" eaLnBrk="1" fontAlgn="auto" latinLnBrk="0" hangingPunct="1">
              <a:spcBef>
                <a:spcPts val="0"/>
              </a:spcBef>
              <a:spcAft>
                <a:spcPts val="0"/>
              </a:spcAft>
              <a:defRPr kumimoji="0" sz="1200" smtClean="0">
                <a:solidFill>
                  <a:schemeClr val="tx1">
                    <a:shade val="50000"/>
                  </a:schemeClr>
                </a:solidFill>
                <a:latin typeface="+mn-lt"/>
              </a:defRPr>
            </a:lvl1pPr>
          </a:lstStyle>
          <a:p>
            <a:pPr>
              <a:defRPr/>
            </a:pPr>
            <a:fld id="{BF4AA312-D30A-4CB9-986F-80D65A96BCA2}" type="datetime1">
              <a:rPr lang="en-US"/>
              <a:pPr>
                <a:defRPr/>
              </a:pPr>
              <a:t>11/7/2012</a:t>
            </a:fld>
            <a:endParaRPr lang="en-US"/>
          </a:p>
        </p:txBody>
      </p:sp>
      <p:sp>
        <p:nvSpPr>
          <p:cNvPr id="3" name="Footer Placeholder 2"/>
          <p:cNvSpPr>
            <a:spLocks noGrp="1"/>
          </p:cNvSpPr>
          <p:nvPr>
            <p:ph type="ftr" sz="quarter" idx="3"/>
          </p:nvPr>
        </p:nvSpPr>
        <p:spPr>
          <a:xfrm>
            <a:off x="3124200" y="6416675"/>
            <a:ext cx="2895600" cy="365125"/>
          </a:xfrm>
          <a:prstGeom prst="rect">
            <a:avLst/>
          </a:prstGeom>
        </p:spPr>
        <p:txBody>
          <a:bodyPr vert="horz" anchor="b"/>
          <a:lstStyle>
            <a:lvl1pPr algn="ctr" eaLnBrk="1" fontAlgn="auto" latinLnBrk="0" hangingPunct="1">
              <a:spcBef>
                <a:spcPts val="0"/>
              </a:spcBef>
              <a:spcAft>
                <a:spcPts val="0"/>
              </a:spcAft>
              <a:defRPr kumimoji="0" sz="1200">
                <a:solidFill>
                  <a:schemeClr val="tx1">
                    <a:shade val="50000"/>
                  </a:schemeClr>
                </a:solidFill>
                <a:latin typeface="+mn-lt"/>
              </a:defRPr>
            </a:lvl1pPr>
          </a:lstStyle>
          <a:p>
            <a:pPr>
              <a:defRPr/>
            </a:pPr>
            <a:endParaRPr lang="en-US"/>
          </a:p>
        </p:txBody>
      </p:sp>
      <p:sp>
        <p:nvSpPr>
          <p:cNvPr id="23" name="Slide Number Placeholder 22"/>
          <p:cNvSpPr>
            <a:spLocks noGrp="1"/>
          </p:cNvSpPr>
          <p:nvPr>
            <p:ph type="sldNum" sz="quarter" idx="4"/>
          </p:nvPr>
        </p:nvSpPr>
        <p:spPr>
          <a:xfrm>
            <a:off x="7924800" y="6416675"/>
            <a:ext cx="762000" cy="365125"/>
          </a:xfrm>
          <a:prstGeom prst="rect">
            <a:avLst/>
          </a:prstGeom>
        </p:spPr>
        <p:txBody>
          <a:bodyPr vert="horz" lIns="0" rIns="0" anchor="b"/>
          <a:lstStyle>
            <a:lvl1pPr algn="r" eaLnBrk="1" fontAlgn="auto" latinLnBrk="0" hangingPunct="1">
              <a:spcBef>
                <a:spcPts val="0"/>
              </a:spcBef>
              <a:spcAft>
                <a:spcPts val="0"/>
              </a:spcAft>
              <a:defRPr kumimoji="0" sz="1200" smtClean="0">
                <a:solidFill>
                  <a:schemeClr val="tx1">
                    <a:shade val="50000"/>
                  </a:schemeClr>
                </a:solidFill>
                <a:latin typeface="+mn-lt"/>
              </a:defRPr>
            </a:lvl1pPr>
          </a:lstStyle>
          <a:p>
            <a:pPr>
              <a:defRPr/>
            </a:pPr>
            <a:fld id="{206F2E64-871A-4B47-994C-F7A08D8482DD}" type="slidenum">
              <a:rPr lang="en-US"/>
              <a:pPr>
                <a:defRPr/>
              </a:pPr>
              <a:t>‹#›</a:t>
            </a:fld>
            <a:endParaRPr lang="en-US"/>
          </a:p>
        </p:txBody>
      </p:sp>
    </p:spTree>
  </p:cSld>
  <p:clrMap bg1="dk1" tx1="lt1" bg2="dk2" tx2="lt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hf hdr="0" dt="0"/>
  <p:txStyles>
    <p:titleStyle>
      <a:lvl1pPr algn="ctr" rtl="0" fontAlgn="base">
        <a:spcBef>
          <a:spcPct val="0"/>
        </a:spcBef>
        <a:spcAft>
          <a:spcPct val="0"/>
        </a:spcAft>
        <a:defRPr sz="4100" b="1" kern="120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a:lvl2pPr algn="ctr" rtl="0" fontAlgn="base">
        <a:spcBef>
          <a:spcPct val="0"/>
        </a:spcBef>
        <a:spcAft>
          <a:spcPct val="0"/>
        </a:spcAft>
        <a:defRPr sz="4100" b="1">
          <a:solidFill>
            <a:schemeClr val="tx1"/>
          </a:solidFill>
          <a:latin typeface="Lucida Sans" pitchFamily="34" charset="0"/>
        </a:defRPr>
      </a:lvl2pPr>
      <a:lvl3pPr algn="ctr" rtl="0" fontAlgn="base">
        <a:spcBef>
          <a:spcPct val="0"/>
        </a:spcBef>
        <a:spcAft>
          <a:spcPct val="0"/>
        </a:spcAft>
        <a:defRPr sz="4100" b="1">
          <a:solidFill>
            <a:schemeClr val="tx1"/>
          </a:solidFill>
          <a:latin typeface="Lucida Sans" pitchFamily="34" charset="0"/>
        </a:defRPr>
      </a:lvl3pPr>
      <a:lvl4pPr algn="ctr" rtl="0" fontAlgn="base">
        <a:spcBef>
          <a:spcPct val="0"/>
        </a:spcBef>
        <a:spcAft>
          <a:spcPct val="0"/>
        </a:spcAft>
        <a:defRPr sz="4100" b="1">
          <a:solidFill>
            <a:schemeClr val="tx1"/>
          </a:solidFill>
          <a:latin typeface="Lucida Sans" pitchFamily="34" charset="0"/>
        </a:defRPr>
      </a:lvl4pPr>
      <a:lvl5pPr algn="ctr" rtl="0" fontAlgn="base">
        <a:spcBef>
          <a:spcPct val="0"/>
        </a:spcBef>
        <a:spcAft>
          <a:spcPct val="0"/>
        </a:spcAft>
        <a:defRPr sz="4100" b="1">
          <a:solidFill>
            <a:schemeClr val="tx1"/>
          </a:solidFill>
          <a:latin typeface="Lucida Sans" pitchFamily="34" charset="0"/>
        </a:defRPr>
      </a:lvl5pPr>
      <a:lvl6pPr marL="457200" algn="ctr" rtl="0" fontAlgn="base">
        <a:spcBef>
          <a:spcPct val="0"/>
        </a:spcBef>
        <a:spcAft>
          <a:spcPct val="0"/>
        </a:spcAft>
        <a:defRPr sz="4100" b="1">
          <a:solidFill>
            <a:schemeClr val="tx1"/>
          </a:solidFill>
          <a:latin typeface="Lucida Sans" pitchFamily="34" charset="0"/>
        </a:defRPr>
      </a:lvl6pPr>
      <a:lvl7pPr marL="914400" algn="ctr" rtl="0" fontAlgn="base">
        <a:spcBef>
          <a:spcPct val="0"/>
        </a:spcBef>
        <a:spcAft>
          <a:spcPct val="0"/>
        </a:spcAft>
        <a:defRPr sz="4100" b="1">
          <a:solidFill>
            <a:schemeClr val="tx1"/>
          </a:solidFill>
          <a:latin typeface="Lucida Sans" pitchFamily="34" charset="0"/>
        </a:defRPr>
      </a:lvl7pPr>
      <a:lvl8pPr marL="1371600" algn="ctr" rtl="0" fontAlgn="base">
        <a:spcBef>
          <a:spcPct val="0"/>
        </a:spcBef>
        <a:spcAft>
          <a:spcPct val="0"/>
        </a:spcAft>
        <a:defRPr sz="4100" b="1">
          <a:solidFill>
            <a:schemeClr val="tx1"/>
          </a:solidFill>
          <a:latin typeface="Lucida Sans" pitchFamily="34" charset="0"/>
        </a:defRPr>
      </a:lvl8pPr>
      <a:lvl9pPr marL="1828800" algn="ctr" rtl="0" fontAlgn="base">
        <a:spcBef>
          <a:spcPct val="0"/>
        </a:spcBef>
        <a:spcAft>
          <a:spcPct val="0"/>
        </a:spcAft>
        <a:defRPr sz="4100" b="1">
          <a:solidFill>
            <a:schemeClr val="tx1"/>
          </a:solidFill>
          <a:latin typeface="Lucida Sans" pitchFamily="34" charset="0"/>
        </a:defRPr>
      </a:lvl9pPr>
    </p:titleStyle>
    <p:bodyStyle>
      <a:lvl1pPr marL="547688" indent="-411163" algn="l" rtl="0" fontAlgn="base">
        <a:spcBef>
          <a:spcPct val="20000"/>
        </a:spcBef>
        <a:spcAft>
          <a:spcPct val="0"/>
        </a:spcAft>
        <a:buClr>
          <a:srgbClr val="F9F9F9"/>
        </a:buClr>
        <a:buSzPct val="65000"/>
        <a:buFont typeface="Wingdings 2" pitchFamily="18" charset="2"/>
        <a:buChar char=""/>
        <a:defRPr sz="2800" kern="1200">
          <a:solidFill>
            <a:schemeClr val="tx1"/>
          </a:solidFill>
          <a:latin typeface="+mn-lt"/>
          <a:ea typeface="+mn-ea"/>
          <a:cs typeface="+mn-cs"/>
        </a:defRPr>
      </a:lvl1pPr>
      <a:lvl2pPr marL="868363" indent="-282575" algn="l" rtl="0" fontAlgn="base">
        <a:spcBef>
          <a:spcPct val="20000"/>
        </a:spcBef>
        <a:spcAft>
          <a:spcPct val="0"/>
        </a:spcAft>
        <a:buClr>
          <a:schemeClr val="tx1"/>
        </a:buClr>
        <a:buSzPct val="80000"/>
        <a:buFont typeface="Wingdings 2" pitchFamily="18" charset="2"/>
        <a:buChar char=""/>
        <a:defRPr sz="2400" kern="1200">
          <a:solidFill>
            <a:schemeClr val="tx1"/>
          </a:solidFill>
          <a:latin typeface="+mn-lt"/>
          <a:ea typeface="+mn-ea"/>
          <a:cs typeface="+mn-cs"/>
        </a:defRPr>
      </a:lvl2pPr>
      <a:lvl3pPr marL="1133475" indent="-228600" algn="l" rtl="0" fontAlgn="base">
        <a:spcBef>
          <a:spcPct val="20000"/>
        </a:spcBef>
        <a:spcAft>
          <a:spcPct val="0"/>
        </a:spcAft>
        <a:buClr>
          <a:schemeClr val="tx1"/>
        </a:buClr>
        <a:buSzPct val="95000"/>
        <a:buFont typeface="Wingdings" pitchFamily="2" charset="2"/>
        <a:buChar char=""/>
        <a:defRPr sz="2200" kern="1200">
          <a:solidFill>
            <a:schemeClr val="tx1"/>
          </a:solidFill>
          <a:latin typeface="+mn-lt"/>
          <a:ea typeface="+mn-ea"/>
          <a:cs typeface="+mn-cs"/>
        </a:defRPr>
      </a:lvl3pPr>
      <a:lvl4pPr marL="1352550" indent="-182563" algn="l" rtl="0" fontAlgn="base">
        <a:spcBef>
          <a:spcPct val="20000"/>
        </a:spcBef>
        <a:spcAft>
          <a:spcPct val="0"/>
        </a:spcAft>
        <a:buClr>
          <a:schemeClr val="tx1"/>
        </a:buClr>
        <a:buSzPct val="100000"/>
        <a:buFont typeface="Wingdings 3" pitchFamily="18" charset="2"/>
        <a:buChar char=""/>
        <a:defRPr sz="2000" kern="1200">
          <a:solidFill>
            <a:schemeClr val="tx1"/>
          </a:solidFill>
          <a:latin typeface="+mn-lt"/>
          <a:ea typeface="+mn-ea"/>
          <a:cs typeface="+mn-cs"/>
        </a:defRPr>
      </a:lvl4pPr>
      <a:lvl5pPr marL="1544638" indent="-182563" algn="l" rtl="0" fontAlgn="base">
        <a:spcBef>
          <a:spcPct val="20000"/>
        </a:spcBef>
        <a:spcAft>
          <a:spcPct val="0"/>
        </a:spcAft>
        <a:buClr>
          <a:schemeClr val="tx1"/>
        </a:buClr>
        <a:buFont typeface="Wingdings 2" pitchFamily="18" charset="2"/>
        <a:buChar char=""/>
        <a:defRPr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fr-CA" dirty="0" smtClean="0"/>
              <a:t>John </a:t>
            </a:r>
            <a:r>
              <a:rPr lang="fr-CA" dirty="0" err="1" smtClean="0"/>
              <a:t>Rawls</a:t>
            </a:r>
            <a:r>
              <a:rPr lang="fr-CA" dirty="0" smtClean="0"/>
              <a:t> (1921-2002)</a:t>
            </a:r>
            <a:endParaRPr lang="en-US" dirty="0"/>
          </a:p>
        </p:txBody>
      </p:sp>
      <p:sp>
        <p:nvSpPr>
          <p:cNvPr id="3" name="Subtitle 2"/>
          <p:cNvSpPr>
            <a:spLocks noGrp="1"/>
          </p:cNvSpPr>
          <p:nvPr>
            <p:ph type="subTitle" idx="1"/>
          </p:nvPr>
        </p:nvSpPr>
        <p:spPr/>
        <p:txBody>
          <a:bodyPr/>
          <a:lstStyle/>
          <a:p>
            <a:r>
              <a:rPr lang="en-US" i="1" dirty="0" smtClean="0"/>
              <a:t>Justice as Fairness: A Restatement</a:t>
            </a:r>
            <a:endParaRPr lang="en-US" i="1" dirty="0"/>
          </a:p>
        </p:txBody>
      </p:sp>
      <p:sp>
        <p:nvSpPr>
          <p:cNvPr id="4" name="Footer Placeholder 3"/>
          <p:cNvSpPr>
            <a:spLocks noGrp="1"/>
          </p:cNvSpPr>
          <p:nvPr>
            <p:ph type="ftr" sz="quarter" idx="11"/>
          </p:nvPr>
        </p:nvSpPr>
        <p:spPr/>
        <p:txBody>
          <a:bodyPr/>
          <a:lstStyle/>
          <a:p>
            <a:pPr>
              <a:defRPr/>
            </a:pPr>
            <a:endParaRPr lang="en-US"/>
          </a:p>
        </p:txBody>
      </p:sp>
      <p:sp>
        <p:nvSpPr>
          <p:cNvPr id="5" name="Slide Number Placeholder 4"/>
          <p:cNvSpPr>
            <a:spLocks noGrp="1"/>
          </p:cNvSpPr>
          <p:nvPr>
            <p:ph type="sldNum" sz="quarter" idx="12"/>
          </p:nvPr>
        </p:nvSpPr>
        <p:spPr/>
        <p:txBody>
          <a:bodyPr/>
          <a:lstStyle/>
          <a:p>
            <a:pPr>
              <a:defRPr/>
            </a:pPr>
            <a:fld id="{B144AB82-57F5-4953-A688-D88B4AAB2DE9}" type="slidenum">
              <a:rPr lang="en-US" smtClean="0"/>
              <a:pPr>
                <a:defRPr/>
              </a:pPr>
              <a:t>1</a:t>
            </a:fld>
            <a:endParaRPr lang="en-US"/>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838200"/>
            <a:ext cx="8229600" cy="1143000"/>
          </a:xfrm>
        </p:spPr>
        <p:txBody>
          <a:bodyPr/>
          <a:lstStyle/>
          <a:p>
            <a:r>
              <a:rPr lang="en-US" dirty="0" smtClean="0"/>
              <a:t>Central ideas</a:t>
            </a:r>
            <a:endParaRPr lang="en-US" dirty="0"/>
          </a:p>
        </p:txBody>
      </p:sp>
      <p:sp>
        <p:nvSpPr>
          <p:cNvPr id="3" name="Content Placeholder 2"/>
          <p:cNvSpPr>
            <a:spLocks noGrp="1"/>
          </p:cNvSpPr>
          <p:nvPr>
            <p:ph idx="1"/>
          </p:nvPr>
        </p:nvSpPr>
        <p:spPr>
          <a:xfrm>
            <a:off x="457200" y="2163763"/>
            <a:ext cx="8229600" cy="2057400"/>
          </a:xfrm>
        </p:spPr>
        <p:txBody>
          <a:bodyPr/>
          <a:lstStyle/>
          <a:p>
            <a:r>
              <a:rPr lang="en-US" dirty="0" smtClean="0"/>
              <a:t>1) principles of justice;</a:t>
            </a:r>
          </a:p>
          <a:p>
            <a:r>
              <a:rPr lang="en-US" dirty="0" smtClean="0"/>
              <a:t>2) circumstances of justice;</a:t>
            </a:r>
          </a:p>
          <a:p>
            <a:r>
              <a:rPr lang="en-US" dirty="0" smtClean="0"/>
              <a:t>3) reasonable pluralism.</a:t>
            </a:r>
            <a:endParaRPr lang="en-US" dirty="0"/>
          </a:p>
        </p:txBody>
      </p:sp>
      <p:sp>
        <p:nvSpPr>
          <p:cNvPr id="4" name="Footer Placeholder 3"/>
          <p:cNvSpPr>
            <a:spLocks noGrp="1"/>
          </p:cNvSpPr>
          <p:nvPr>
            <p:ph type="ftr" sz="quarter" idx="11"/>
          </p:nvPr>
        </p:nvSpPr>
        <p:spPr/>
        <p:txBody>
          <a:bodyPr/>
          <a:lstStyle/>
          <a:p>
            <a:pPr>
              <a:defRPr/>
            </a:pPr>
            <a:endParaRPr lang="en-US"/>
          </a:p>
        </p:txBody>
      </p:sp>
      <p:sp>
        <p:nvSpPr>
          <p:cNvPr id="5" name="Slide Number Placeholder 4"/>
          <p:cNvSpPr>
            <a:spLocks noGrp="1"/>
          </p:cNvSpPr>
          <p:nvPr>
            <p:ph type="sldNum" sz="quarter" idx="12"/>
          </p:nvPr>
        </p:nvSpPr>
        <p:spPr/>
        <p:txBody>
          <a:bodyPr/>
          <a:lstStyle/>
          <a:p>
            <a:pPr>
              <a:defRPr/>
            </a:pPr>
            <a:fld id="{1715D62E-97DA-48C7-B06E-6B760DE4D38C}" type="slidenum">
              <a:rPr lang="en-US" smtClean="0"/>
              <a:pPr>
                <a:defRPr/>
              </a:pPr>
              <a:t>2</a:t>
            </a:fld>
            <a:endParaRPr lang="en-US"/>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295400"/>
            <a:ext cx="8229600" cy="1143000"/>
          </a:xfrm>
        </p:spPr>
        <p:txBody>
          <a:bodyPr/>
          <a:lstStyle/>
          <a:p>
            <a:r>
              <a:rPr lang="en-US" dirty="0" smtClean="0"/>
              <a:t>Subject of justice</a:t>
            </a:r>
            <a:endParaRPr lang="en-US" dirty="0"/>
          </a:p>
        </p:txBody>
      </p:sp>
      <p:sp>
        <p:nvSpPr>
          <p:cNvPr id="3" name="Content Placeholder 2"/>
          <p:cNvSpPr>
            <a:spLocks noGrp="1"/>
          </p:cNvSpPr>
          <p:nvPr>
            <p:ph idx="1"/>
          </p:nvPr>
        </p:nvSpPr>
        <p:spPr>
          <a:xfrm>
            <a:off x="457200" y="2620963"/>
            <a:ext cx="8229600" cy="1600200"/>
          </a:xfrm>
        </p:spPr>
        <p:txBody>
          <a:bodyPr/>
          <a:lstStyle/>
          <a:p>
            <a:r>
              <a:rPr lang="en-US" u="sng" dirty="0" smtClean="0"/>
              <a:t>Institutions</a:t>
            </a:r>
            <a:r>
              <a:rPr lang="en-US" dirty="0" smtClean="0"/>
              <a:t> not outcomes: Basic structure of society</a:t>
            </a:r>
          </a:p>
          <a:p>
            <a:pPr>
              <a:buNone/>
            </a:pPr>
            <a:endParaRPr lang="en-US" dirty="0"/>
          </a:p>
        </p:txBody>
      </p:sp>
      <p:sp>
        <p:nvSpPr>
          <p:cNvPr id="4" name="Footer Placeholder 3"/>
          <p:cNvSpPr>
            <a:spLocks noGrp="1"/>
          </p:cNvSpPr>
          <p:nvPr>
            <p:ph type="ftr" sz="quarter" idx="11"/>
          </p:nvPr>
        </p:nvSpPr>
        <p:spPr/>
        <p:txBody>
          <a:bodyPr/>
          <a:lstStyle/>
          <a:p>
            <a:pPr>
              <a:defRPr/>
            </a:pPr>
            <a:endParaRPr lang="en-US"/>
          </a:p>
        </p:txBody>
      </p:sp>
      <p:sp>
        <p:nvSpPr>
          <p:cNvPr id="5" name="Slide Number Placeholder 4"/>
          <p:cNvSpPr>
            <a:spLocks noGrp="1"/>
          </p:cNvSpPr>
          <p:nvPr>
            <p:ph type="sldNum" sz="quarter" idx="12"/>
          </p:nvPr>
        </p:nvSpPr>
        <p:spPr/>
        <p:txBody>
          <a:bodyPr/>
          <a:lstStyle/>
          <a:p>
            <a:pPr>
              <a:defRPr/>
            </a:pPr>
            <a:fld id="{1715D62E-97DA-48C7-B06E-6B760DE4D38C}" type="slidenum">
              <a:rPr lang="en-US" smtClean="0"/>
              <a:pPr>
                <a:defRPr/>
              </a:pPr>
              <a:t>3</a:t>
            </a:fld>
            <a:endParaRPr lang="en-US"/>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685800"/>
            <a:ext cx="8229600" cy="1143000"/>
          </a:xfrm>
        </p:spPr>
        <p:txBody>
          <a:bodyPr/>
          <a:lstStyle/>
          <a:p>
            <a:r>
              <a:rPr lang="en-US" dirty="0" smtClean="0"/>
              <a:t>The original position</a:t>
            </a:r>
            <a:endParaRPr lang="en-US" dirty="0"/>
          </a:p>
        </p:txBody>
      </p:sp>
      <p:sp>
        <p:nvSpPr>
          <p:cNvPr id="3" name="Content Placeholder 2"/>
          <p:cNvSpPr>
            <a:spLocks noGrp="1"/>
          </p:cNvSpPr>
          <p:nvPr>
            <p:ph idx="1"/>
          </p:nvPr>
        </p:nvSpPr>
        <p:spPr>
          <a:xfrm>
            <a:off x="533400" y="2011362"/>
            <a:ext cx="8229600" cy="2941637"/>
          </a:xfrm>
        </p:spPr>
        <p:txBody>
          <a:bodyPr/>
          <a:lstStyle/>
          <a:p>
            <a:r>
              <a:rPr lang="en-US" dirty="0" smtClean="0"/>
              <a:t>Individuals negotiating among options;</a:t>
            </a:r>
          </a:p>
          <a:p>
            <a:r>
              <a:rPr lang="en-US" dirty="0" smtClean="0"/>
              <a:t>Goal: “The agreement in the original position specifies the fair terms of cooperation between citizens” (p. 16).</a:t>
            </a:r>
          </a:p>
          <a:p>
            <a:endParaRPr lang="en-US" dirty="0" smtClean="0"/>
          </a:p>
          <a:p>
            <a:pPr>
              <a:buNone/>
            </a:pPr>
            <a:endParaRPr lang="en-US" dirty="0" smtClean="0"/>
          </a:p>
          <a:p>
            <a:endParaRPr lang="en-US" dirty="0"/>
          </a:p>
        </p:txBody>
      </p:sp>
      <p:sp>
        <p:nvSpPr>
          <p:cNvPr id="4" name="Footer Placeholder 3"/>
          <p:cNvSpPr>
            <a:spLocks noGrp="1"/>
          </p:cNvSpPr>
          <p:nvPr>
            <p:ph type="ftr" sz="quarter" idx="11"/>
          </p:nvPr>
        </p:nvSpPr>
        <p:spPr/>
        <p:txBody>
          <a:bodyPr/>
          <a:lstStyle/>
          <a:p>
            <a:pPr>
              <a:defRPr/>
            </a:pPr>
            <a:endParaRPr lang="en-US"/>
          </a:p>
        </p:txBody>
      </p:sp>
      <p:sp>
        <p:nvSpPr>
          <p:cNvPr id="5" name="Slide Number Placeholder 4"/>
          <p:cNvSpPr>
            <a:spLocks noGrp="1"/>
          </p:cNvSpPr>
          <p:nvPr>
            <p:ph type="sldNum" sz="quarter" idx="12"/>
          </p:nvPr>
        </p:nvSpPr>
        <p:spPr/>
        <p:txBody>
          <a:bodyPr/>
          <a:lstStyle/>
          <a:p>
            <a:pPr>
              <a:defRPr/>
            </a:pPr>
            <a:fld id="{1715D62E-97DA-48C7-B06E-6B760DE4D38C}" type="slidenum">
              <a:rPr lang="en-US" smtClean="0"/>
              <a:pPr>
                <a:defRPr/>
              </a:pPr>
              <a:t>4</a:t>
            </a:fld>
            <a:endParaRPr lang="en-US"/>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Veil of ignorance</a:t>
            </a:r>
            <a:endParaRPr lang="en-US" dirty="0"/>
          </a:p>
        </p:txBody>
      </p:sp>
      <p:sp>
        <p:nvSpPr>
          <p:cNvPr id="3" name="Content Placeholder 2"/>
          <p:cNvSpPr>
            <a:spLocks noGrp="1"/>
          </p:cNvSpPr>
          <p:nvPr>
            <p:ph idx="1"/>
          </p:nvPr>
        </p:nvSpPr>
        <p:spPr/>
        <p:txBody>
          <a:bodyPr/>
          <a:lstStyle/>
          <a:p>
            <a:r>
              <a:rPr lang="en-US" dirty="0" smtClean="0"/>
              <a:t>Ignorant of: </a:t>
            </a:r>
          </a:p>
          <a:p>
            <a:r>
              <a:rPr lang="en-US" dirty="0" smtClean="0"/>
              <a:t>1) talents/abilities and place in society;</a:t>
            </a:r>
          </a:p>
          <a:p>
            <a:r>
              <a:rPr lang="en-US" dirty="0" smtClean="0"/>
              <a:t>2) conception of the good.</a:t>
            </a:r>
          </a:p>
          <a:p>
            <a:endParaRPr lang="en-US" dirty="0" smtClean="0"/>
          </a:p>
          <a:p>
            <a:r>
              <a:rPr lang="en-US" dirty="0" smtClean="0"/>
              <a:t>Aware of:</a:t>
            </a:r>
          </a:p>
          <a:p>
            <a:r>
              <a:rPr lang="en-US" dirty="0" smtClean="0"/>
              <a:t>“body of general facts” &amp; “general circumstances of society” (p. 87).</a:t>
            </a:r>
          </a:p>
          <a:p>
            <a:endParaRPr lang="en-US" dirty="0" smtClean="0"/>
          </a:p>
        </p:txBody>
      </p:sp>
      <p:sp>
        <p:nvSpPr>
          <p:cNvPr id="4" name="Footer Placeholder 3"/>
          <p:cNvSpPr>
            <a:spLocks noGrp="1"/>
          </p:cNvSpPr>
          <p:nvPr>
            <p:ph type="ftr" sz="quarter" idx="11"/>
          </p:nvPr>
        </p:nvSpPr>
        <p:spPr/>
        <p:txBody>
          <a:bodyPr/>
          <a:lstStyle/>
          <a:p>
            <a:pPr>
              <a:defRPr/>
            </a:pPr>
            <a:endParaRPr lang="en-US"/>
          </a:p>
        </p:txBody>
      </p:sp>
      <p:sp>
        <p:nvSpPr>
          <p:cNvPr id="5" name="Slide Number Placeholder 4"/>
          <p:cNvSpPr>
            <a:spLocks noGrp="1"/>
          </p:cNvSpPr>
          <p:nvPr>
            <p:ph type="sldNum" sz="quarter" idx="12"/>
          </p:nvPr>
        </p:nvSpPr>
        <p:spPr/>
        <p:txBody>
          <a:bodyPr/>
          <a:lstStyle/>
          <a:p>
            <a:pPr>
              <a:defRPr/>
            </a:pPr>
            <a:fld id="{1715D62E-97DA-48C7-B06E-6B760DE4D38C}" type="slidenum">
              <a:rPr lang="en-US" smtClean="0"/>
              <a:pPr>
                <a:defRPr/>
              </a:pPr>
              <a:t>5</a:t>
            </a:fld>
            <a:endParaRPr lang="en-US"/>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Veil of ignorance cont.</a:t>
            </a:r>
            <a:endParaRPr lang="en-US" dirty="0"/>
          </a:p>
        </p:txBody>
      </p:sp>
      <p:sp>
        <p:nvSpPr>
          <p:cNvPr id="3" name="Content Placeholder 2"/>
          <p:cNvSpPr>
            <a:spLocks noGrp="1"/>
          </p:cNvSpPr>
          <p:nvPr>
            <p:ph idx="1"/>
          </p:nvPr>
        </p:nvSpPr>
        <p:spPr/>
        <p:txBody>
          <a:bodyPr/>
          <a:lstStyle/>
          <a:p>
            <a:r>
              <a:rPr lang="en-US" dirty="0" smtClean="0"/>
              <a:t>Veil of ignorance:</a:t>
            </a:r>
          </a:p>
          <a:p>
            <a:pPr lvl="1"/>
            <a:r>
              <a:rPr lang="en-US" sz="2800" dirty="0" smtClean="0"/>
              <a:t>“Removes differences in bargaining advantages, so that in this and other respects the parties are symmetrically situated.  Citizens are represented as free and equal persons…by situating the parties symmetrically, the original position respects the basic precept of formal equality…” (p. 87)</a:t>
            </a:r>
            <a:endParaRPr lang="en-US" sz="2800" dirty="0"/>
          </a:p>
        </p:txBody>
      </p:sp>
      <p:sp>
        <p:nvSpPr>
          <p:cNvPr id="4" name="Footer Placeholder 3"/>
          <p:cNvSpPr>
            <a:spLocks noGrp="1"/>
          </p:cNvSpPr>
          <p:nvPr>
            <p:ph type="ftr" sz="quarter" idx="11"/>
          </p:nvPr>
        </p:nvSpPr>
        <p:spPr/>
        <p:txBody>
          <a:bodyPr/>
          <a:lstStyle/>
          <a:p>
            <a:pPr>
              <a:defRPr/>
            </a:pPr>
            <a:endParaRPr lang="en-US"/>
          </a:p>
        </p:txBody>
      </p:sp>
      <p:sp>
        <p:nvSpPr>
          <p:cNvPr id="5" name="Slide Number Placeholder 4"/>
          <p:cNvSpPr>
            <a:spLocks noGrp="1"/>
          </p:cNvSpPr>
          <p:nvPr>
            <p:ph type="sldNum" sz="quarter" idx="12"/>
          </p:nvPr>
        </p:nvSpPr>
        <p:spPr/>
        <p:txBody>
          <a:bodyPr/>
          <a:lstStyle/>
          <a:p>
            <a:pPr>
              <a:defRPr/>
            </a:pPr>
            <a:fld id="{1715D62E-97DA-48C7-B06E-6B760DE4D38C}" type="slidenum">
              <a:rPr lang="en-US" smtClean="0"/>
              <a:pPr>
                <a:defRPr/>
              </a:pPr>
              <a:t>6</a:t>
            </a:fld>
            <a:endParaRPr lang="en-US"/>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219200"/>
            <a:ext cx="8229600" cy="1143000"/>
          </a:xfrm>
        </p:spPr>
        <p:txBody>
          <a:bodyPr/>
          <a:lstStyle/>
          <a:p>
            <a:r>
              <a:rPr lang="en-US" dirty="0" smtClean="0"/>
              <a:t>Principle of justice 1</a:t>
            </a:r>
            <a:endParaRPr lang="en-US" dirty="0"/>
          </a:p>
        </p:txBody>
      </p:sp>
      <p:sp>
        <p:nvSpPr>
          <p:cNvPr id="3" name="Content Placeholder 2"/>
          <p:cNvSpPr>
            <a:spLocks noGrp="1"/>
          </p:cNvSpPr>
          <p:nvPr>
            <p:ph idx="1"/>
          </p:nvPr>
        </p:nvSpPr>
        <p:spPr>
          <a:xfrm>
            <a:off x="457200" y="2544763"/>
            <a:ext cx="8229600" cy="2590800"/>
          </a:xfrm>
        </p:spPr>
        <p:txBody>
          <a:bodyPr/>
          <a:lstStyle/>
          <a:p>
            <a:r>
              <a:rPr lang="en-US" dirty="0" smtClean="0"/>
              <a:t>“Each person has the same indefeasible claim to a fully adequate scheme of </a:t>
            </a:r>
            <a:r>
              <a:rPr lang="en-US" i="1" dirty="0" smtClean="0"/>
              <a:t>equal basic liberties</a:t>
            </a:r>
            <a:r>
              <a:rPr lang="en-US" dirty="0" smtClean="0"/>
              <a:t>, which scheme is compatible with the same scheme for all.” (p. 42)</a:t>
            </a:r>
            <a:endParaRPr lang="en-US" dirty="0"/>
          </a:p>
        </p:txBody>
      </p:sp>
      <p:sp>
        <p:nvSpPr>
          <p:cNvPr id="4" name="Footer Placeholder 3"/>
          <p:cNvSpPr>
            <a:spLocks noGrp="1"/>
          </p:cNvSpPr>
          <p:nvPr>
            <p:ph type="ftr" sz="quarter" idx="11"/>
          </p:nvPr>
        </p:nvSpPr>
        <p:spPr/>
        <p:txBody>
          <a:bodyPr/>
          <a:lstStyle/>
          <a:p>
            <a:pPr>
              <a:defRPr/>
            </a:pPr>
            <a:endParaRPr lang="en-US"/>
          </a:p>
        </p:txBody>
      </p:sp>
      <p:sp>
        <p:nvSpPr>
          <p:cNvPr id="5" name="Slide Number Placeholder 4"/>
          <p:cNvSpPr>
            <a:spLocks noGrp="1"/>
          </p:cNvSpPr>
          <p:nvPr>
            <p:ph type="sldNum" sz="quarter" idx="12"/>
          </p:nvPr>
        </p:nvSpPr>
        <p:spPr/>
        <p:txBody>
          <a:bodyPr/>
          <a:lstStyle/>
          <a:p>
            <a:pPr>
              <a:defRPr/>
            </a:pPr>
            <a:fld id="{1715D62E-97DA-48C7-B06E-6B760DE4D38C}" type="slidenum">
              <a:rPr lang="en-US" smtClean="0"/>
              <a:pPr>
                <a:defRPr/>
              </a:pPr>
              <a:t>7</a:t>
            </a:fld>
            <a:endParaRPr lang="en-US"/>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Equal basic liberties</a:t>
            </a:r>
            <a:endParaRPr lang="en-US" dirty="0"/>
          </a:p>
        </p:txBody>
      </p:sp>
      <p:sp>
        <p:nvSpPr>
          <p:cNvPr id="3" name="Content Placeholder 2"/>
          <p:cNvSpPr>
            <a:spLocks noGrp="1"/>
          </p:cNvSpPr>
          <p:nvPr>
            <p:ph idx="1"/>
          </p:nvPr>
        </p:nvSpPr>
        <p:spPr>
          <a:xfrm>
            <a:off x="457200" y="1600201"/>
            <a:ext cx="8229600" cy="3733800"/>
          </a:xfrm>
        </p:spPr>
        <p:txBody>
          <a:bodyPr/>
          <a:lstStyle/>
          <a:p>
            <a:r>
              <a:rPr lang="en-US" dirty="0" smtClean="0"/>
              <a:t>“freedom of thought and liberty of conscience; political liberties (for example, the right to vote and to participate in politics) and freedom </a:t>
            </a:r>
            <a:r>
              <a:rPr lang="en-US" dirty="0" err="1" smtClean="0"/>
              <a:t>fo</a:t>
            </a:r>
            <a:r>
              <a:rPr lang="en-US" dirty="0" smtClean="0"/>
              <a:t> association, as well as the rights and liberties specified by the liberty and integrity of the person (physical and psychological) of the person; and finally, the rights and liberties covered by the rule of law.” (p. 44)</a:t>
            </a:r>
            <a:endParaRPr lang="en-US" dirty="0"/>
          </a:p>
        </p:txBody>
      </p:sp>
      <p:sp>
        <p:nvSpPr>
          <p:cNvPr id="4" name="Footer Placeholder 3"/>
          <p:cNvSpPr>
            <a:spLocks noGrp="1"/>
          </p:cNvSpPr>
          <p:nvPr>
            <p:ph type="ftr" sz="quarter" idx="11"/>
          </p:nvPr>
        </p:nvSpPr>
        <p:spPr/>
        <p:txBody>
          <a:bodyPr/>
          <a:lstStyle/>
          <a:p>
            <a:pPr>
              <a:defRPr/>
            </a:pPr>
            <a:endParaRPr lang="en-US"/>
          </a:p>
        </p:txBody>
      </p:sp>
      <p:sp>
        <p:nvSpPr>
          <p:cNvPr id="5" name="Slide Number Placeholder 4"/>
          <p:cNvSpPr>
            <a:spLocks noGrp="1"/>
          </p:cNvSpPr>
          <p:nvPr>
            <p:ph type="sldNum" sz="quarter" idx="12"/>
          </p:nvPr>
        </p:nvSpPr>
        <p:spPr/>
        <p:txBody>
          <a:bodyPr/>
          <a:lstStyle/>
          <a:p>
            <a:pPr>
              <a:defRPr/>
            </a:pPr>
            <a:fld id="{1715D62E-97DA-48C7-B06E-6B760DE4D38C}" type="slidenum">
              <a:rPr lang="en-US" smtClean="0"/>
              <a:pPr>
                <a:defRPr/>
              </a:pPr>
              <a:t>8</a:t>
            </a:fld>
            <a:endParaRPr lang="en-US"/>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Equal basic liberties cont.</a:t>
            </a:r>
            <a:endParaRPr lang="en-US" dirty="0"/>
          </a:p>
        </p:txBody>
      </p:sp>
      <p:sp>
        <p:nvSpPr>
          <p:cNvPr id="3" name="Content Placeholder 2"/>
          <p:cNvSpPr>
            <a:spLocks noGrp="1"/>
          </p:cNvSpPr>
          <p:nvPr>
            <p:ph idx="1"/>
          </p:nvPr>
        </p:nvSpPr>
        <p:spPr/>
        <p:txBody>
          <a:bodyPr/>
          <a:lstStyle/>
          <a:p>
            <a:r>
              <a:rPr lang="en-US" dirty="0" smtClean="0"/>
              <a:t>Historical;</a:t>
            </a:r>
          </a:p>
          <a:p>
            <a:r>
              <a:rPr lang="en-US" dirty="0" smtClean="0"/>
              <a:t>Analytical.</a:t>
            </a:r>
          </a:p>
          <a:p>
            <a:endParaRPr lang="en-US" dirty="0" smtClean="0"/>
          </a:p>
          <a:p>
            <a:r>
              <a:rPr lang="en-US" dirty="0" smtClean="0"/>
              <a:t>Two moral powers: </a:t>
            </a:r>
          </a:p>
          <a:p>
            <a:pPr lvl="1"/>
            <a:r>
              <a:rPr lang="en-US" sz="2800" dirty="0" smtClean="0"/>
              <a:t>1) capacity for justice (understand/apply/act from justice) (p. 18)</a:t>
            </a:r>
          </a:p>
          <a:p>
            <a:pPr lvl="1"/>
            <a:r>
              <a:rPr lang="en-US" sz="2800" dirty="0" smtClean="0"/>
              <a:t>2) capacity for conception of the good (p. 19)</a:t>
            </a:r>
            <a:endParaRPr lang="en-US" sz="2800" dirty="0"/>
          </a:p>
        </p:txBody>
      </p:sp>
      <p:sp>
        <p:nvSpPr>
          <p:cNvPr id="4" name="Footer Placeholder 3"/>
          <p:cNvSpPr>
            <a:spLocks noGrp="1"/>
          </p:cNvSpPr>
          <p:nvPr>
            <p:ph type="ftr" sz="quarter" idx="11"/>
          </p:nvPr>
        </p:nvSpPr>
        <p:spPr/>
        <p:txBody>
          <a:bodyPr/>
          <a:lstStyle/>
          <a:p>
            <a:pPr>
              <a:defRPr/>
            </a:pPr>
            <a:endParaRPr lang="en-US"/>
          </a:p>
        </p:txBody>
      </p:sp>
      <p:sp>
        <p:nvSpPr>
          <p:cNvPr id="5" name="Slide Number Placeholder 4"/>
          <p:cNvSpPr>
            <a:spLocks noGrp="1"/>
          </p:cNvSpPr>
          <p:nvPr>
            <p:ph type="sldNum" sz="quarter" idx="12"/>
          </p:nvPr>
        </p:nvSpPr>
        <p:spPr/>
        <p:txBody>
          <a:bodyPr/>
          <a:lstStyle/>
          <a:p>
            <a:pPr>
              <a:defRPr/>
            </a:pPr>
            <a:fld id="{1715D62E-97DA-48C7-B06E-6B760DE4D38C}" type="slidenum">
              <a:rPr lang="en-US" smtClean="0"/>
              <a:pPr>
                <a:defRPr/>
              </a:pPr>
              <a:t>9</a:t>
            </a:fld>
            <a:endParaRPr lang="en-US"/>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Principle of justice 2a</a:t>
            </a:r>
            <a:endParaRPr lang="en-US" dirty="0"/>
          </a:p>
        </p:txBody>
      </p:sp>
      <p:sp>
        <p:nvSpPr>
          <p:cNvPr id="3" name="Content Placeholder 2"/>
          <p:cNvSpPr>
            <a:spLocks noGrp="1"/>
          </p:cNvSpPr>
          <p:nvPr>
            <p:ph idx="1"/>
          </p:nvPr>
        </p:nvSpPr>
        <p:spPr>
          <a:xfrm>
            <a:off x="457200" y="1600201"/>
            <a:ext cx="8229600" cy="2590800"/>
          </a:xfrm>
        </p:spPr>
        <p:txBody>
          <a:bodyPr/>
          <a:lstStyle/>
          <a:p>
            <a:r>
              <a:rPr lang="en-US" dirty="0" smtClean="0"/>
              <a:t>The Fair Opportunity Principle: “Social and economic inequalities are to be attached to offices and positions open to all under conditions of fair equality of opportunity” (p. 42)</a:t>
            </a:r>
            <a:endParaRPr lang="en-US" dirty="0"/>
          </a:p>
        </p:txBody>
      </p:sp>
      <p:sp>
        <p:nvSpPr>
          <p:cNvPr id="4" name="Footer Placeholder 3"/>
          <p:cNvSpPr>
            <a:spLocks noGrp="1"/>
          </p:cNvSpPr>
          <p:nvPr>
            <p:ph type="ftr" sz="quarter" idx="11"/>
          </p:nvPr>
        </p:nvSpPr>
        <p:spPr/>
        <p:txBody>
          <a:bodyPr/>
          <a:lstStyle/>
          <a:p>
            <a:pPr>
              <a:defRPr/>
            </a:pPr>
            <a:endParaRPr lang="en-US"/>
          </a:p>
        </p:txBody>
      </p:sp>
      <p:sp>
        <p:nvSpPr>
          <p:cNvPr id="5" name="Slide Number Placeholder 4"/>
          <p:cNvSpPr>
            <a:spLocks noGrp="1"/>
          </p:cNvSpPr>
          <p:nvPr>
            <p:ph type="sldNum" sz="quarter" idx="12"/>
          </p:nvPr>
        </p:nvSpPr>
        <p:spPr/>
        <p:txBody>
          <a:bodyPr/>
          <a:lstStyle/>
          <a:p>
            <a:pPr>
              <a:defRPr/>
            </a:pPr>
            <a:fld id="{1715D62E-97DA-48C7-B06E-6B760DE4D38C}" type="slidenum">
              <a:rPr lang="en-US" smtClean="0"/>
              <a:pPr>
                <a:defRPr/>
              </a:pPr>
              <a:t>10</a:t>
            </a:fld>
            <a:endParaRPr lang="en-US"/>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i="1" dirty="0" smtClean="0"/>
              <a:t>Formal</a:t>
            </a:r>
            <a:r>
              <a:rPr lang="en-US" dirty="0" smtClean="0"/>
              <a:t> equality of opportunity</a:t>
            </a:r>
            <a:endParaRPr lang="en-US" i="1" dirty="0"/>
          </a:p>
        </p:txBody>
      </p:sp>
      <p:sp>
        <p:nvSpPr>
          <p:cNvPr id="3" name="Content Placeholder 2"/>
          <p:cNvSpPr>
            <a:spLocks noGrp="1"/>
          </p:cNvSpPr>
          <p:nvPr>
            <p:ph idx="1"/>
          </p:nvPr>
        </p:nvSpPr>
        <p:spPr/>
        <p:txBody>
          <a:bodyPr/>
          <a:lstStyle/>
          <a:p>
            <a:r>
              <a:rPr lang="en-US" dirty="0" smtClean="0"/>
              <a:t>Formal equality of opportunity: “public offices and social positions be open in the formal sense.” (p. 43)</a:t>
            </a:r>
          </a:p>
          <a:p>
            <a:endParaRPr lang="en-US" dirty="0" smtClean="0"/>
          </a:p>
        </p:txBody>
      </p:sp>
      <p:sp>
        <p:nvSpPr>
          <p:cNvPr id="4" name="Footer Placeholder 3"/>
          <p:cNvSpPr>
            <a:spLocks noGrp="1"/>
          </p:cNvSpPr>
          <p:nvPr>
            <p:ph type="ftr" sz="quarter" idx="11"/>
          </p:nvPr>
        </p:nvSpPr>
        <p:spPr/>
        <p:txBody>
          <a:bodyPr/>
          <a:lstStyle/>
          <a:p>
            <a:pPr>
              <a:defRPr/>
            </a:pPr>
            <a:endParaRPr lang="en-US"/>
          </a:p>
        </p:txBody>
      </p:sp>
      <p:sp>
        <p:nvSpPr>
          <p:cNvPr id="5" name="Slide Number Placeholder 4"/>
          <p:cNvSpPr>
            <a:spLocks noGrp="1"/>
          </p:cNvSpPr>
          <p:nvPr>
            <p:ph type="sldNum" sz="quarter" idx="12"/>
          </p:nvPr>
        </p:nvSpPr>
        <p:spPr/>
        <p:txBody>
          <a:bodyPr/>
          <a:lstStyle/>
          <a:p>
            <a:pPr>
              <a:defRPr/>
            </a:pPr>
            <a:fld id="{1715D62E-97DA-48C7-B06E-6B760DE4D38C}" type="slidenum">
              <a:rPr lang="en-US" smtClean="0"/>
              <a:pPr>
                <a:defRPr/>
              </a:pPr>
              <a:t>11</a:t>
            </a:fld>
            <a:endParaRPr lang="en-US"/>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Fair equality of opportunity</a:t>
            </a:r>
            <a:endParaRPr lang="en-US" dirty="0"/>
          </a:p>
        </p:txBody>
      </p:sp>
      <p:sp>
        <p:nvSpPr>
          <p:cNvPr id="3" name="Content Placeholder 2"/>
          <p:cNvSpPr>
            <a:spLocks noGrp="1"/>
          </p:cNvSpPr>
          <p:nvPr>
            <p:ph idx="1"/>
          </p:nvPr>
        </p:nvSpPr>
        <p:spPr/>
        <p:txBody>
          <a:bodyPr/>
          <a:lstStyle/>
          <a:p>
            <a:r>
              <a:rPr lang="en-US" i="1" dirty="0" smtClean="0"/>
              <a:t>Fair</a:t>
            </a:r>
            <a:r>
              <a:rPr lang="en-US" dirty="0" smtClean="0"/>
              <a:t> equality of opportunity: “correct for the defects of formal equality of opportunity…all should have a </a:t>
            </a:r>
            <a:r>
              <a:rPr lang="en-US" i="1" dirty="0" smtClean="0"/>
              <a:t>fair</a:t>
            </a:r>
            <a:r>
              <a:rPr lang="en-US" dirty="0" smtClean="0"/>
              <a:t> chance to obtain” public offices and social positions (p. 43)</a:t>
            </a:r>
            <a:endParaRPr lang="en-US" i="1" dirty="0" smtClean="0"/>
          </a:p>
          <a:p>
            <a:endParaRPr lang="en-US" dirty="0" smtClean="0"/>
          </a:p>
          <a:p>
            <a:r>
              <a:rPr lang="en-US" dirty="0" smtClean="0"/>
              <a:t>Same level of talent/ability/willingness = same prospects of success (correct for “social class of origin”, p. 44)</a:t>
            </a:r>
            <a:endParaRPr lang="en-US" dirty="0"/>
          </a:p>
        </p:txBody>
      </p:sp>
      <p:sp>
        <p:nvSpPr>
          <p:cNvPr id="4" name="Footer Placeholder 3"/>
          <p:cNvSpPr>
            <a:spLocks noGrp="1"/>
          </p:cNvSpPr>
          <p:nvPr>
            <p:ph type="ftr" sz="quarter" idx="11"/>
          </p:nvPr>
        </p:nvSpPr>
        <p:spPr/>
        <p:txBody>
          <a:bodyPr/>
          <a:lstStyle/>
          <a:p>
            <a:pPr>
              <a:defRPr/>
            </a:pPr>
            <a:endParaRPr lang="en-US"/>
          </a:p>
        </p:txBody>
      </p:sp>
      <p:sp>
        <p:nvSpPr>
          <p:cNvPr id="5" name="Slide Number Placeholder 4"/>
          <p:cNvSpPr>
            <a:spLocks noGrp="1"/>
          </p:cNvSpPr>
          <p:nvPr>
            <p:ph type="sldNum" sz="quarter" idx="12"/>
          </p:nvPr>
        </p:nvSpPr>
        <p:spPr/>
        <p:txBody>
          <a:bodyPr/>
          <a:lstStyle/>
          <a:p>
            <a:pPr>
              <a:defRPr/>
            </a:pPr>
            <a:fld id="{1715D62E-97DA-48C7-B06E-6B760DE4D38C}" type="slidenum">
              <a:rPr lang="en-US" smtClean="0"/>
              <a:pPr>
                <a:defRPr/>
              </a:pPr>
              <a:t>12</a:t>
            </a:fld>
            <a:endParaRPr lang="en-US"/>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Principle of justice 2b</a:t>
            </a:r>
            <a:endParaRPr lang="en-US" dirty="0"/>
          </a:p>
        </p:txBody>
      </p:sp>
      <p:sp>
        <p:nvSpPr>
          <p:cNvPr id="3" name="Content Placeholder 2"/>
          <p:cNvSpPr>
            <a:spLocks noGrp="1"/>
          </p:cNvSpPr>
          <p:nvPr>
            <p:ph idx="1"/>
          </p:nvPr>
        </p:nvSpPr>
        <p:spPr>
          <a:xfrm>
            <a:off x="457200" y="1600201"/>
            <a:ext cx="8229600" cy="2743200"/>
          </a:xfrm>
        </p:spPr>
        <p:txBody>
          <a:bodyPr/>
          <a:lstStyle/>
          <a:p>
            <a:r>
              <a:rPr lang="en-US" dirty="0" smtClean="0"/>
              <a:t>“Social and economic inequalities are to satisfy two conditions…second, they are to be to the greatest benefit of the least-advantaged members of society (the difference principle)” (p. 42-43)</a:t>
            </a:r>
            <a:endParaRPr lang="en-US" dirty="0"/>
          </a:p>
        </p:txBody>
      </p:sp>
      <p:sp>
        <p:nvSpPr>
          <p:cNvPr id="4" name="Footer Placeholder 3"/>
          <p:cNvSpPr>
            <a:spLocks noGrp="1"/>
          </p:cNvSpPr>
          <p:nvPr>
            <p:ph type="ftr" sz="quarter" idx="11"/>
          </p:nvPr>
        </p:nvSpPr>
        <p:spPr/>
        <p:txBody>
          <a:bodyPr/>
          <a:lstStyle/>
          <a:p>
            <a:pPr>
              <a:defRPr/>
            </a:pPr>
            <a:endParaRPr lang="en-US"/>
          </a:p>
        </p:txBody>
      </p:sp>
      <p:sp>
        <p:nvSpPr>
          <p:cNvPr id="5" name="Slide Number Placeholder 4"/>
          <p:cNvSpPr>
            <a:spLocks noGrp="1"/>
          </p:cNvSpPr>
          <p:nvPr>
            <p:ph type="sldNum" sz="quarter" idx="12"/>
          </p:nvPr>
        </p:nvSpPr>
        <p:spPr/>
        <p:txBody>
          <a:bodyPr/>
          <a:lstStyle/>
          <a:p>
            <a:pPr>
              <a:defRPr/>
            </a:pPr>
            <a:fld id="{1715D62E-97DA-48C7-B06E-6B760DE4D38C}" type="slidenum">
              <a:rPr lang="en-US" smtClean="0"/>
              <a:pPr>
                <a:defRPr/>
              </a:pPr>
              <a:t>13</a:t>
            </a:fld>
            <a:endParaRPr lang="en-US"/>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What gets distributed?</a:t>
            </a:r>
            <a:endParaRPr lang="en-US" dirty="0"/>
          </a:p>
        </p:txBody>
      </p:sp>
      <p:sp>
        <p:nvSpPr>
          <p:cNvPr id="3" name="Content Placeholder 2"/>
          <p:cNvSpPr>
            <a:spLocks noGrp="1"/>
          </p:cNvSpPr>
          <p:nvPr>
            <p:ph idx="1"/>
          </p:nvPr>
        </p:nvSpPr>
        <p:spPr>
          <a:xfrm>
            <a:off x="457200" y="1600200"/>
            <a:ext cx="8229600" cy="4495799"/>
          </a:xfrm>
        </p:spPr>
        <p:txBody>
          <a:bodyPr/>
          <a:lstStyle/>
          <a:p>
            <a:r>
              <a:rPr lang="en-US" u="sng" dirty="0" smtClean="0"/>
              <a:t>Primary goods</a:t>
            </a:r>
            <a:r>
              <a:rPr lang="en-US" dirty="0" smtClean="0"/>
              <a:t>: “things citizens need as free and equal citizens living a complete life.” (p. 58) (they are “objective”)</a:t>
            </a:r>
          </a:p>
          <a:p>
            <a:pPr>
              <a:buNone/>
            </a:pPr>
            <a:endParaRPr lang="en-US" dirty="0" smtClean="0"/>
          </a:p>
          <a:p>
            <a:r>
              <a:rPr lang="en-US" dirty="0" smtClean="0"/>
              <a:t>1) Rights/liberties; 2) freedom of movement/occupation; 3) access to political office; 4) income/wealth; 5) social bases of self respect (p. 58-9)</a:t>
            </a:r>
          </a:p>
          <a:p>
            <a:pPr>
              <a:buNone/>
            </a:pPr>
            <a:endParaRPr lang="en-US" dirty="0"/>
          </a:p>
        </p:txBody>
      </p:sp>
      <p:sp>
        <p:nvSpPr>
          <p:cNvPr id="4" name="Footer Placeholder 3"/>
          <p:cNvSpPr>
            <a:spLocks noGrp="1"/>
          </p:cNvSpPr>
          <p:nvPr>
            <p:ph type="ftr" sz="quarter" idx="11"/>
          </p:nvPr>
        </p:nvSpPr>
        <p:spPr/>
        <p:txBody>
          <a:bodyPr/>
          <a:lstStyle/>
          <a:p>
            <a:pPr>
              <a:defRPr/>
            </a:pPr>
            <a:endParaRPr lang="en-US"/>
          </a:p>
        </p:txBody>
      </p:sp>
      <p:sp>
        <p:nvSpPr>
          <p:cNvPr id="5" name="Slide Number Placeholder 4"/>
          <p:cNvSpPr>
            <a:spLocks noGrp="1"/>
          </p:cNvSpPr>
          <p:nvPr>
            <p:ph type="sldNum" sz="quarter" idx="12"/>
          </p:nvPr>
        </p:nvSpPr>
        <p:spPr/>
        <p:txBody>
          <a:bodyPr/>
          <a:lstStyle/>
          <a:p>
            <a:pPr>
              <a:defRPr/>
            </a:pPr>
            <a:fld id="{1715D62E-97DA-48C7-B06E-6B760DE4D38C}" type="slidenum">
              <a:rPr lang="en-US" smtClean="0"/>
              <a:pPr>
                <a:defRPr/>
              </a:pPr>
              <a:t>14</a:t>
            </a:fld>
            <a:endParaRPr lang="en-US"/>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Who are the least advantaged?</a:t>
            </a:r>
            <a:endParaRPr lang="en-US" dirty="0"/>
          </a:p>
        </p:txBody>
      </p:sp>
      <p:sp>
        <p:nvSpPr>
          <p:cNvPr id="3" name="Content Placeholder 2"/>
          <p:cNvSpPr>
            <a:spLocks noGrp="1"/>
          </p:cNvSpPr>
          <p:nvPr>
            <p:ph idx="1"/>
          </p:nvPr>
        </p:nvSpPr>
        <p:spPr/>
        <p:txBody>
          <a:bodyPr/>
          <a:lstStyle/>
          <a:p>
            <a:r>
              <a:rPr lang="en-US" dirty="0" smtClean="0"/>
              <a:t>Those with lowest expectation of achieving primary goods;</a:t>
            </a:r>
          </a:p>
          <a:p>
            <a:r>
              <a:rPr lang="en-US" dirty="0" smtClean="0"/>
              <a:t>Expectations = life prospects (as measured by access </a:t>
            </a:r>
            <a:r>
              <a:rPr lang="en-US" smtClean="0"/>
              <a:t>to primary goods).</a:t>
            </a:r>
            <a:endParaRPr lang="en-US" dirty="0" smtClean="0"/>
          </a:p>
        </p:txBody>
      </p:sp>
      <p:sp>
        <p:nvSpPr>
          <p:cNvPr id="4" name="Footer Placeholder 3"/>
          <p:cNvSpPr>
            <a:spLocks noGrp="1"/>
          </p:cNvSpPr>
          <p:nvPr>
            <p:ph type="ftr" sz="quarter" idx="11"/>
          </p:nvPr>
        </p:nvSpPr>
        <p:spPr/>
        <p:txBody>
          <a:bodyPr/>
          <a:lstStyle/>
          <a:p>
            <a:pPr>
              <a:defRPr/>
            </a:pPr>
            <a:endParaRPr lang="en-US"/>
          </a:p>
        </p:txBody>
      </p:sp>
      <p:sp>
        <p:nvSpPr>
          <p:cNvPr id="5" name="Slide Number Placeholder 4"/>
          <p:cNvSpPr>
            <a:spLocks noGrp="1"/>
          </p:cNvSpPr>
          <p:nvPr>
            <p:ph type="sldNum" sz="quarter" idx="12"/>
          </p:nvPr>
        </p:nvSpPr>
        <p:spPr/>
        <p:txBody>
          <a:bodyPr/>
          <a:lstStyle/>
          <a:p>
            <a:pPr>
              <a:defRPr/>
            </a:pPr>
            <a:fld id="{1715D62E-97DA-48C7-B06E-6B760DE4D38C}" type="slidenum">
              <a:rPr lang="en-US" smtClean="0"/>
              <a:pPr>
                <a:defRPr/>
              </a:pPr>
              <a:t>15</a:t>
            </a:fld>
            <a:endParaRPr lang="en-US"/>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143000"/>
            <a:ext cx="8229600" cy="1143000"/>
          </a:xfrm>
        </p:spPr>
        <p:txBody>
          <a:bodyPr>
            <a:normAutofit fontScale="90000"/>
          </a:bodyPr>
          <a:lstStyle/>
          <a:p>
            <a:r>
              <a:rPr lang="en-US" dirty="0" smtClean="0"/>
              <a:t>Objections to the difference principle</a:t>
            </a:r>
            <a:endParaRPr lang="en-US" dirty="0"/>
          </a:p>
        </p:txBody>
      </p:sp>
      <p:sp>
        <p:nvSpPr>
          <p:cNvPr id="3" name="Content Placeholder 2"/>
          <p:cNvSpPr>
            <a:spLocks noGrp="1"/>
          </p:cNvSpPr>
          <p:nvPr>
            <p:ph idx="1"/>
          </p:nvPr>
        </p:nvSpPr>
        <p:spPr>
          <a:xfrm>
            <a:off x="457200" y="2468563"/>
            <a:ext cx="8229600" cy="1752600"/>
          </a:xfrm>
        </p:spPr>
        <p:txBody>
          <a:bodyPr/>
          <a:lstStyle/>
          <a:p>
            <a:r>
              <a:rPr lang="en-US" dirty="0" smtClean="0"/>
              <a:t>Too much;</a:t>
            </a:r>
          </a:p>
          <a:p>
            <a:r>
              <a:rPr lang="en-US" dirty="0" smtClean="0"/>
              <a:t>Too little;</a:t>
            </a:r>
          </a:p>
          <a:p>
            <a:r>
              <a:rPr lang="en-US" dirty="0" smtClean="0"/>
              <a:t>Wrong focus.</a:t>
            </a:r>
            <a:endParaRPr lang="en-US" dirty="0"/>
          </a:p>
        </p:txBody>
      </p:sp>
      <p:sp>
        <p:nvSpPr>
          <p:cNvPr id="4" name="Footer Placeholder 3"/>
          <p:cNvSpPr>
            <a:spLocks noGrp="1"/>
          </p:cNvSpPr>
          <p:nvPr>
            <p:ph type="ftr" sz="quarter" idx="11"/>
          </p:nvPr>
        </p:nvSpPr>
        <p:spPr/>
        <p:txBody>
          <a:bodyPr/>
          <a:lstStyle/>
          <a:p>
            <a:pPr>
              <a:defRPr/>
            </a:pPr>
            <a:endParaRPr lang="en-US"/>
          </a:p>
        </p:txBody>
      </p:sp>
      <p:sp>
        <p:nvSpPr>
          <p:cNvPr id="5" name="Slide Number Placeholder 4"/>
          <p:cNvSpPr>
            <a:spLocks noGrp="1"/>
          </p:cNvSpPr>
          <p:nvPr>
            <p:ph type="sldNum" sz="quarter" idx="12"/>
          </p:nvPr>
        </p:nvSpPr>
        <p:spPr/>
        <p:txBody>
          <a:bodyPr/>
          <a:lstStyle/>
          <a:p>
            <a:pPr>
              <a:defRPr/>
            </a:pPr>
            <a:fld id="{1715D62E-97DA-48C7-B06E-6B760DE4D38C}" type="slidenum">
              <a:rPr lang="en-US" smtClean="0"/>
              <a:pPr>
                <a:defRPr/>
              </a:pPr>
              <a:t>16</a:t>
            </a:fld>
            <a:endParaRPr lang="en-US"/>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pex">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Apex">
      <a:majorFont>
        <a:latin typeface="Lucida Sans"/>
        <a:ea typeface=""/>
        <a:cs typeface=""/>
        <a:font script="Grek" typeface="Arial"/>
        <a:font script="Cyrl" typeface="Arial"/>
        <a:font script="Jpan" typeface="HG丸ｺﾞｼｯｸM-PRO"/>
        <a:font script="Hang" typeface="휴먼옛체"/>
        <a:font script="Hans" typeface="黑体"/>
        <a:font script="Hant" typeface="微軟正黑體"/>
        <a:font script="Arab" typeface="Tahoma"/>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Book Antiqua"/>
        <a:ea typeface=""/>
        <a:cs typeface=""/>
        <a:font script="Grek" typeface="Times New Roman"/>
        <a:font script="Cyrl" typeface="Times New Roman"/>
        <a:font script="Jpan" typeface="HG明朝B"/>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Apex">
      <a:fillStyleLst>
        <a:solidFill>
          <a:schemeClr val="phClr"/>
        </a:solidFill>
        <a:gradFill rotWithShape="1">
          <a:gsLst>
            <a:gs pos="20000">
              <a:schemeClr val="phClr">
                <a:tint val="9000"/>
              </a:schemeClr>
            </a:gs>
            <a:gs pos="100000">
              <a:schemeClr val="phClr">
                <a:tint val="70000"/>
                <a:satMod val="100000"/>
              </a:schemeClr>
            </a:gs>
          </a:gsLst>
          <a:path path="circle">
            <a:fillToRect l="-15000" t="-15000" r="115000" b="115000"/>
          </a:path>
        </a:gradFill>
        <a:gradFill rotWithShape="1">
          <a:gsLst>
            <a:gs pos="0">
              <a:schemeClr val="phClr">
                <a:shade val="60000"/>
              </a:schemeClr>
            </a:gs>
            <a:gs pos="33000">
              <a:schemeClr val="phClr">
                <a:tint val="86500"/>
              </a:schemeClr>
            </a:gs>
            <a:gs pos="46750">
              <a:schemeClr val="phClr">
                <a:tint val="71000"/>
                <a:satMod val="112000"/>
              </a:schemeClr>
            </a:gs>
            <a:gs pos="53000">
              <a:schemeClr val="phClr">
                <a:tint val="71000"/>
                <a:satMod val="112000"/>
              </a:schemeClr>
            </a:gs>
            <a:gs pos="68000">
              <a:schemeClr val="phClr">
                <a:tint val="86000"/>
              </a:schemeClr>
            </a:gs>
            <a:gs pos="100000">
              <a:schemeClr val="phClr">
                <a:shade val="60000"/>
              </a:schemeClr>
            </a:gs>
          </a:gsLst>
          <a:lin ang="8350000" scaled="1"/>
        </a:gradFill>
      </a:fillStyleLst>
      <a:lnStyleLst>
        <a:ln w="9525" cap="flat" cmpd="sng" algn="ctr">
          <a:solidFill>
            <a:schemeClr val="phClr">
              <a:shade val="48000"/>
              <a:satMod val="11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130000" dist="101600" dir="2700000" algn="tl" rotWithShape="0">
              <a:srgbClr val="000000">
                <a:alpha val="35000"/>
              </a:srgbClr>
            </a:outerShdw>
          </a:effectLst>
        </a:effectStyle>
        <a:effectStyle>
          <a:effectLst>
            <a:outerShdw blurRad="190500" dist="228600" dir="2700000" sy="90000" rotWithShape="0">
              <a:srgbClr val="000000">
                <a:alpha val="25500"/>
              </a:srgbClr>
            </a:outerShdw>
          </a:effectLst>
        </a:effectStyle>
        <a:effectStyle>
          <a:effectLst>
            <a:outerShdw blurRad="190500" dist="228600" dir="2700000" sy="90000" rotWithShape="0">
              <a:srgbClr val="000000">
                <a:alpha val="25500"/>
              </a:srgbClr>
            </a:outerShdw>
          </a:effectLst>
          <a:scene3d>
            <a:camera prst="orthographicFront" fov="0">
              <a:rot lat="0" lon="0" rev="0"/>
            </a:camera>
            <a:lightRig rig="soft" dir="tl">
              <a:rot lat="0" lon="0" rev="20100000"/>
            </a:lightRig>
          </a:scene3d>
          <a:sp3d>
            <a:bevelT w="50800" h="50800"/>
          </a:sp3d>
        </a:effectStyle>
      </a:effectStyleLst>
      <a:bgFillStyleLst>
        <a:solidFill>
          <a:schemeClr val="phClr"/>
        </a:solidFill>
        <a:gradFill rotWithShape="1">
          <a:gsLst>
            <a:gs pos="0">
              <a:schemeClr val="phClr">
                <a:tint val="50000"/>
                <a:satMod val="180000"/>
              </a:schemeClr>
            </a:gs>
            <a:gs pos="100000">
              <a:schemeClr val="phClr">
                <a:shade val="45000"/>
                <a:satMod val="120000"/>
              </a:schemeClr>
            </a:gs>
          </a:gsLst>
          <a:path path="circle">
            <a:fillToRect r="100000" b="100000"/>
          </a:path>
        </a:gradFill>
        <a:blipFill>
          <a:blip xmlns:r="http://schemas.openxmlformats.org/officeDocument/2006/relationships" r:embed="rId1">
            <a:duotone>
              <a:schemeClr val="phClr">
                <a:shade val="3000"/>
                <a:satMod val="110000"/>
              </a:schemeClr>
              <a:schemeClr val="phClr">
                <a:tint val="60000"/>
                <a:satMod val="425000"/>
              </a:schemeClr>
            </a:duotone>
          </a:blip>
          <a:stretch>
            <a:fillRect/>
          </a:stretch>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Apex</Template>
  <TotalTime>1087</TotalTime>
  <Words>1806</Words>
  <Application>Microsoft Office PowerPoint</Application>
  <PresentationFormat>On-screen Show (4:3)</PresentationFormat>
  <Paragraphs>206</Paragraphs>
  <Slides>16</Slides>
  <Notes>16</Notes>
  <HiddenSlides>0</HiddenSlides>
  <MMClips>0</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Apex</vt:lpstr>
      <vt:lpstr>John Rawls (1921-2002)</vt:lpstr>
      <vt:lpstr>Central ideas</vt:lpstr>
      <vt:lpstr>Subject of justice</vt:lpstr>
      <vt:lpstr>The original position</vt:lpstr>
      <vt:lpstr>Veil of ignorance</vt:lpstr>
      <vt:lpstr>Veil of ignorance cont.</vt:lpstr>
      <vt:lpstr>Principle of justice 1</vt:lpstr>
      <vt:lpstr>Equal basic liberties</vt:lpstr>
      <vt:lpstr>Equal basic liberties cont.</vt:lpstr>
      <vt:lpstr>Principle of justice 2a</vt:lpstr>
      <vt:lpstr>Formal equality of opportunity</vt:lpstr>
      <vt:lpstr>Fair equality of opportunity</vt:lpstr>
      <vt:lpstr>Principle of justice 2b</vt:lpstr>
      <vt:lpstr>What gets distributed?</vt:lpstr>
      <vt:lpstr>Who are the least advantaged?</vt:lpstr>
      <vt:lpstr>Objections to the difference principle</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Benjamin Constant</dc:title>
  <dc:creator>Patti T Lenard</dc:creator>
  <cp:lastModifiedBy>HP</cp:lastModifiedBy>
  <cp:revision>390</cp:revision>
  <dcterms:created xsi:type="dcterms:W3CDTF">2009-09-13T09:22:51Z</dcterms:created>
  <dcterms:modified xsi:type="dcterms:W3CDTF">2012-11-07T17:46:22Z</dcterms:modified>
</cp:coreProperties>
</file>