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38"/>
  </p:handoutMasterIdLst>
  <p:sldIdLst>
    <p:sldId id="290" r:id="rId2"/>
    <p:sldId id="257" r:id="rId3"/>
    <p:sldId id="271" r:id="rId4"/>
    <p:sldId id="269" r:id="rId5"/>
    <p:sldId id="272" r:id="rId6"/>
    <p:sldId id="270" r:id="rId7"/>
    <p:sldId id="259" r:id="rId8"/>
    <p:sldId id="260" r:id="rId9"/>
    <p:sldId id="274" r:id="rId10"/>
    <p:sldId id="312" r:id="rId11"/>
    <p:sldId id="293" r:id="rId12"/>
    <p:sldId id="298" r:id="rId13"/>
    <p:sldId id="292" r:id="rId14"/>
    <p:sldId id="321" r:id="rId15"/>
    <p:sldId id="294" r:id="rId16"/>
    <p:sldId id="322" r:id="rId17"/>
    <p:sldId id="324" r:id="rId18"/>
    <p:sldId id="296" r:id="rId19"/>
    <p:sldId id="323" r:id="rId20"/>
    <p:sldId id="276" r:id="rId21"/>
    <p:sldId id="299" r:id="rId22"/>
    <p:sldId id="300" r:id="rId23"/>
    <p:sldId id="313" r:id="rId24"/>
    <p:sldId id="301" r:id="rId25"/>
    <p:sldId id="302" r:id="rId26"/>
    <p:sldId id="304" r:id="rId27"/>
    <p:sldId id="317" r:id="rId28"/>
    <p:sldId id="305" r:id="rId29"/>
    <p:sldId id="306" r:id="rId30"/>
    <p:sldId id="307" r:id="rId31"/>
    <p:sldId id="310" r:id="rId32"/>
    <p:sldId id="308" r:id="rId33"/>
    <p:sldId id="319" r:id="rId34"/>
    <p:sldId id="311" r:id="rId35"/>
    <p:sldId id="315" r:id="rId36"/>
    <p:sldId id="314" r:id="rId37"/>
  </p:sldIdLst>
  <p:sldSz cx="9144000" cy="6858000" type="screen4x3"/>
  <p:notesSz cx="68580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20399" autoAdjust="0"/>
    <p:restoredTop sz="94673" autoAdjust="0"/>
  </p:normalViewPr>
  <p:slideViewPr>
    <p:cSldViewPr>
      <p:cViewPr>
        <p:scale>
          <a:sx n="80" d="100"/>
          <a:sy n="80" d="100"/>
        </p:scale>
        <p:origin x="-2430" y="-10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5" d="100"/>
          <a:sy n="105" d="100"/>
        </p:scale>
        <p:origin x="-3396" y="-102"/>
      </p:cViewPr>
      <p:guideLst>
        <p:guide orient="horz" pos="2909"/>
        <p:guide pos="21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48013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544763"/>
            <a:ext cx="9144000" cy="3255962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667000"/>
            <a:ext cx="9144000" cy="2740025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478463"/>
            <a:ext cx="9144000" cy="236537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48013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en-US" sz="3200" spc="150" dirty="0">
                <a:solidFill>
                  <a:srgbClr val="F4680B"/>
                </a:solidFill>
                <a:latin typeface="Verdana" pitchFamily="34" charset="0"/>
                <a:cs typeface="+mn-cs"/>
                <a:sym typeface="Wingdings"/>
              </a:rPr>
              <a:t></a:t>
            </a:r>
            <a:endParaRPr lang="en-US" sz="3200" spc="150" dirty="0">
              <a:solidFill>
                <a:srgbClr val="F4680B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19650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3200" spc="150" dirty="0">
                <a:solidFill>
                  <a:srgbClr val="F4680B"/>
                </a:solidFill>
                <a:latin typeface="Verdana" pitchFamily="34" charset="0"/>
                <a:cs typeface="+mn-cs"/>
                <a:sym typeface="Wingdings"/>
              </a:rPr>
              <a:t></a:t>
            </a:r>
            <a:endParaRPr lang="en-US" sz="3200" spc="150" dirty="0">
              <a:solidFill>
                <a:srgbClr val="F4680B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599" y="2819400"/>
            <a:ext cx="8686800" cy="1470025"/>
          </a:xfrm>
        </p:spPr>
        <p:txBody>
          <a:bodyPr anchor="b">
            <a:noAutofit/>
          </a:bodyPr>
          <a:lstStyle>
            <a:lvl1pPr>
              <a:defRPr sz="7200" b="0" cap="none" spc="0">
                <a:ln w="13970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499" y="4800600"/>
            <a:ext cx="8001000" cy="533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D7DAE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>
                <a:solidFill>
                  <a:srgbClr val="D7DAE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62400" y="4392613"/>
            <a:ext cx="1219200" cy="365125"/>
          </a:xfrm>
        </p:spPr>
        <p:txBody>
          <a:bodyPr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400">
                <a:solidFill>
                  <a:srgbClr val="D7DAE1"/>
                </a:solidFill>
                <a:latin typeface="Bodoni MT Condensed" pitchFamily="18" charset="0"/>
              </a:defRPr>
            </a:lvl1pPr>
          </a:lstStyle>
          <a:p>
            <a:pPr>
              <a:defRPr/>
            </a:pPr>
            <a:fld id="{ABACE1E8-E355-4C6F-86AC-13D4E7FE99C8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438809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434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544763"/>
            <a:ext cx="9144000" cy="3255962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667000"/>
            <a:ext cx="9144000" cy="27400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5478463"/>
            <a:ext cx="9144000" cy="236537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19650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3200" spc="150" dirty="0">
                <a:solidFill>
                  <a:srgbClr val="FFFFFF"/>
                </a:solidFill>
                <a:latin typeface="Verdana" pitchFamily="34" charset="0"/>
                <a:cs typeface="+mn-cs"/>
                <a:sym typeface="Wingdings"/>
              </a:rPr>
              <a:t></a:t>
            </a:r>
            <a:endParaRPr lang="en-US" sz="3200" spc="150" dirty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48013" y="4260850"/>
            <a:ext cx="1219200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en-US" sz="3200" spc="150" dirty="0">
                <a:solidFill>
                  <a:srgbClr val="FFFFFF"/>
                </a:solidFill>
                <a:latin typeface="Verdana" pitchFamily="34" charset="0"/>
                <a:cs typeface="+mn-cs"/>
                <a:sym typeface="Wingdings"/>
              </a:rPr>
              <a:t></a:t>
            </a:r>
            <a:endParaRPr lang="en-US" sz="3200" spc="150" dirty="0">
              <a:solidFill>
                <a:srgbClr val="FFFFFF"/>
              </a:solidFill>
              <a:latin typeface="Verdana" pitchFamily="34" charset="0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819400"/>
            <a:ext cx="8686800" cy="1463040"/>
          </a:xfrm>
        </p:spPr>
        <p:txBody>
          <a:bodyPr anchor="b" anchorCtr="0">
            <a:noAutofit/>
          </a:bodyPr>
          <a:lstStyle>
            <a:lvl1pPr algn="ctr">
              <a:defRPr sz="72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499" y="4800600"/>
            <a:ext cx="8001000" cy="548640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791200" y="6356350"/>
            <a:ext cx="2895600" cy="365125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59225" y="4389438"/>
            <a:ext cx="1216025" cy="365125"/>
          </a:xfrm>
        </p:spPr>
        <p:txBody>
          <a:bodyPr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2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9655D67-85C5-4D9E-9F40-2977178184EA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033797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879101B-CBC2-4DB9-83C2-8D9FE0FC8CC1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256106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2DF292C-A68F-45CB-AB3A-C0DC63A9E9E4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932536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1591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B52CB63-5CB6-487F-AB22-4EAC05906A6D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57786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72200" y="161925"/>
            <a:ext cx="2971800" cy="11525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5638800" cy="946150"/>
          </a:xfrm>
        </p:spPr>
        <p:txBody>
          <a:bodyPr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2" y="1719072"/>
            <a:ext cx="8247888" cy="45354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74320"/>
            <a:ext cx="2743200" cy="94488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A4267FD-4D70-47EB-A5CA-B6719B1FB6E8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4078541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72200" y="161925"/>
            <a:ext cx="2971800" cy="115252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45213" y="133350"/>
            <a:ext cx="76200" cy="1219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6880" y="1717040"/>
            <a:ext cx="8249920" cy="4531360"/>
          </a:xfrm>
          <a:solidFill>
            <a:schemeClr val="bg2">
              <a:lumMod val="60000"/>
              <a:lumOff val="40000"/>
            </a:schemeClr>
          </a:solidFill>
          <a:effectLst>
            <a:outerShdw blurRad="76200" dist="38100" dir="3600000" algn="ctr" rotWithShape="0">
              <a:srgbClr val="000000">
                <a:alpha val="50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5638800" cy="1005840"/>
          </a:xfrm>
        </p:spPr>
        <p:txBody>
          <a:bodyPr>
            <a:noAutofit/>
          </a:bodyPr>
          <a:lstStyle>
            <a:lvl1pPr algn="l"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48400" y="228600"/>
            <a:ext cx="2819400" cy="1005840"/>
          </a:xfrm>
        </p:spPr>
        <p:txBody>
          <a:bodyPr anchor="ctr">
            <a:normAutofit/>
          </a:bodyPr>
          <a:lstStyle>
            <a:lvl1pPr marL="0" indent="0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4F813B5-D9D8-4F33-9B41-2EEC13F2E2C0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946106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B3EDA1E3-B8B5-4037-9918-53FA9160EE15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812054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4591050" y="2409825"/>
            <a:ext cx="6858000" cy="2038350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5400000">
            <a:off x="4668044" y="2570956"/>
            <a:ext cx="6858000" cy="1716088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5400000">
            <a:off x="3681413" y="3354387"/>
            <a:ext cx="6858000" cy="1492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15200" y="274638"/>
            <a:ext cx="1447800" cy="5851525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353175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96000" y="6356350"/>
            <a:ext cx="762000" cy="365125"/>
          </a:xfr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E17F2ED-B8D6-4698-A655-9D4A7D332B92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1394353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2883A9F-B94B-4937-B963-9E606354BD0A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</p:spTree>
    <p:extLst>
      <p:ext uri="{BB962C8B-B14F-4D97-AF65-F5344CB8AC3E}">
        <p14:creationId xmlns:p14="http://schemas.microsoft.com/office/powerpoint/2010/main" val="3127721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00013"/>
            <a:ext cx="9144000" cy="1454150"/>
          </a:xfrm>
          <a:prstGeom prst="rect">
            <a:avLst/>
          </a:prstGeom>
          <a:solidFill>
            <a:srgbClr val="FFFFFF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168275"/>
            <a:ext cx="9144000" cy="1154113"/>
          </a:xfrm>
          <a:prstGeom prst="rect">
            <a:avLst/>
          </a:pr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82563"/>
            <a:ext cx="8229600" cy="1111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55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 smtClean="0"/>
              <a:t>Click to edit Master text styles</a:t>
            </a:r>
          </a:p>
          <a:p>
            <a:pPr lvl="1"/>
            <a:r>
              <a:rPr lang="en-US" altLang="fr-FR" smtClean="0"/>
              <a:t>Second level</a:t>
            </a:r>
          </a:p>
          <a:p>
            <a:pPr lvl="2"/>
            <a:r>
              <a:rPr lang="en-US" altLang="fr-FR" smtClean="0"/>
              <a:t>Third level</a:t>
            </a:r>
          </a:p>
          <a:p>
            <a:pPr lvl="3"/>
            <a:r>
              <a:rPr lang="en-US" altLang="fr-FR" smtClean="0"/>
              <a:t>Fourth level</a:t>
            </a:r>
          </a:p>
          <a:p>
            <a:pPr lvl="4"/>
            <a:r>
              <a:rPr lang="en-US" altLang="fr-F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rgbClr val="55554A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rgbClr val="55554A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Variable Selection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solidFill>
                  <a:srgbClr val="55554A"/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fld id="{14DA7C9B-7FF1-49E6-8524-385E0DCE61A3}" type="slidenum">
              <a:rPr lang="en-US" altLang="fr-FR"/>
              <a:pPr>
                <a:defRPr/>
              </a:pPr>
              <a:t>‹#›</a:t>
            </a:fld>
            <a:endParaRPr lang="en-US" altLang="fr-FR"/>
          </a:p>
        </p:txBody>
      </p:sp>
      <p:sp>
        <p:nvSpPr>
          <p:cNvPr id="9" name="Rectangle 8"/>
          <p:cNvSpPr/>
          <p:nvPr/>
        </p:nvSpPr>
        <p:spPr>
          <a:xfrm>
            <a:off x="0" y="1368425"/>
            <a:ext cx="9144000" cy="149225"/>
          </a:xfrm>
          <a:prstGeom prst="rect">
            <a:avLst/>
          </a:pr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kern="1200">
          <a:ln w="13970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rgbClr val="FFFFFF"/>
          </a:solidFill>
          <a:latin typeface="Bodoni MT Condensed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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Courier New" pitchFamily="49" charset="0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948774"/>
        </a:buClr>
        <a:buFont typeface="Arial" charset="0"/>
        <a:buChar char="•"/>
        <a:defRPr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7EB8E7"/>
        </a:buClr>
        <a:buFont typeface="Arial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3B651"/>
        </a:buClr>
        <a:buFont typeface="Arial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BSTA 378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097" y="249289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CA" sz="4400" dirty="0" smtClean="0"/>
              <a:t>ANALYSIS OF COVARIANCE</a:t>
            </a:r>
            <a:endParaRPr lang="fr-CA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1</a:t>
            </a:fld>
            <a:endParaRPr lang="en-US" altLang="fr-FR"/>
          </a:p>
        </p:txBody>
      </p:sp>
      <p:sp>
        <p:nvSpPr>
          <p:cNvPr id="5" name="TextBox 4"/>
          <p:cNvSpPr txBox="1"/>
          <p:nvPr/>
        </p:nvSpPr>
        <p:spPr>
          <a:xfrm>
            <a:off x="4932040" y="537321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dirty="0" smtClean="0"/>
              <a:t>Fall</a:t>
            </a:r>
            <a:r>
              <a:rPr lang="en-CA" dirty="0" smtClean="0"/>
              <a:t> </a:t>
            </a:r>
            <a:r>
              <a:rPr lang="en-CA" dirty="0" smtClean="0"/>
              <a:t>2016</a:t>
            </a:r>
          </a:p>
          <a:p>
            <a:pPr algn="r"/>
            <a:r>
              <a:rPr lang="en-CA" dirty="0" err="1" smtClean="0"/>
              <a:t>Dr</a:t>
            </a:r>
            <a:r>
              <a:rPr lang="en-CA" dirty="0" smtClean="0"/>
              <a:t> Morin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1728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Analysis of Covariance</a:t>
            </a:r>
            <a:endParaRPr lang="fr-CA" dirty="0"/>
          </a:p>
        </p:txBody>
      </p:sp>
      <p:sp>
        <p:nvSpPr>
          <p:cNvPr id="1536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15BBCA-3E82-4906-A828-43802DB7344F}" type="slidenum">
              <a:rPr lang="en-US" altLang="fr-FR" smtClean="0">
                <a:solidFill>
                  <a:srgbClr val="55554A"/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fr-FR" smtClean="0">
              <a:solidFill>
                <a:srgbClr val="55554A"/>
              </a:solidFill>
              <a:latin typeface="Verdana" pitchFamily="34" charset="0"/>
            </a:endParaRPr>
          </a:p>
        </p:txBody>
      </p:sp>
      <p:sp>
        <p:nvSpPr>
          <p:cNvPr id="15363" name="TextBox 2"/>
          <p:cNvSpPr txBox="1">
            <a:spLocks noChangeArrowheads="1"/>
          </p:cNvSpPr>
          <p:nvPr/>
        </p:nvSpPr>
        <p:spPr bwMode="auto">
          <a:xfrm>
            <a:off x="611560" y="1628800"/>
            <a:ext cx="78486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r>
              <a:rPr lang="en-CA" sz="4000" dirty="0"/>
              <a:t>GOAL:	</a:t>
            </a:r>
            <a:r>
              <a:rPr lang="en-CA" sz="4000" dirty="0" smtClean="0"/>
              <a:t>To test for differences between group means when we know that an extraneous continuous variable affect the continuous outcome variable. </a:t>
            </a:r>
            <a:endParaRPr lang="en-CA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Analysis of Covariance</a:t>
            </a:r>
            <a:endParaRPr lang="fr-CA" dirty="0"/>
          </a:p>
        </p:txBody>
      </p:sp>
      <p:sp>
        <p:nvSpPr>
          <p:cNvPr id="1536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15BBCA-3E82-4906-A828-43802DB7344F}" type="slidenum">
              <a:rPr lang="en-US" altLang="fr-FR" smtClean="0">
                <a:solidFill>
                  <a:srgbClr val="55554A"/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fr-FR" smtClean="0">
              <a:solidFill>
                <a:srgbClr val="55554A"/>
              </a:solidFill>
              <a:latin typeface="Verdan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2132856"/>
            <a:ext cx="7272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3600" dirty="0" smtClean="0"/>
              <a:t>Assess different groups differences of one dependent variable while controlling for the effect of one or more covariate </a:t>
            </a:r>
            <a:endParaRPr lang="en-CA" sz="3600" dirty="0"/>
          </a:p>
        </p:txBody>
      </p:sp>
    </p:spTree>
    <p:extLst>
      <p:ext uri="{BB962C8B-B14F-4D97-AF65-F5344CB8AC3E}">
        <p14:creationId xmlns:p14="http://schemas.microsoft.com/office/powerpoint/2010/main" val="2322547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Analysis of Covariance</a:t>
            </a:r>
            <a:endParaRPr lang="fr-CA" dirty="0"/>
          </a:p>
        </p:txBody>
      </p:sp>
      <p:sp>
        <p:nvSpPr>
          <p:cNvPr id="15362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315BBCA-3E82-4906-A828-43802DB7344F}" type="slidenum">
              <a:rPr lang="en-US" altLang="fr-FR" smtClean="0">
                <a:solidFill>
                  <a:srgbClr val="55554A"/>
                </a:solidFill>
                <a:latin typeface="Verdana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altLang="fr-FR" smtClean="0">
              <a:solidFill>
                <a:srgbClr val="55554A"/>
              </a:solidFill>
              <a:latin typeface="Verdan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0856" y="1412776"/>
            <a:ext cx="813690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It is a statistical technique to isolate the variance in the dependent variable attributable to variables that are not the subject of the study.</a:t>
            </a:r>
          </a:p>
          <a:p>
            <a:endParaRPr lang="en-CA" sz="2800" dirty="0"/>
          </a:p>
          <a:p>
            <a:r>
              <a:rPr lang="en-CA" sz="2800" dirty="0" smtClean="0"/>
              <a:t>Those variables are called </a:t>
            </a:r>
            <a:r>
              <a:rPr lang="en-CA" sz="2800" b="1" dirty="0" smtClean="0">
                <a:solidFill>
                  <a:srgbClr val="FF0000"/>
                </a:solidFill>
              </a:rPr>
              <a:t>Covariate</a:t>
            </a:r>
            <a:r>
              <a:rPr lang="en-CA" sz="2800" dirty="0" smtClean="0"/>
              <a:t> or </a:t>
            </a:r>
            <a:r>
              <a:rPr lang="en-CA" sz="2800" b="1" dirty="0" smtClean="0">
                <a:solidFill>
                  <a:srgbClr val="FF0000"/>
                </a:solidFill>
              </a:rPr>
              <a:t>Control</a:t>
            </a:r>
            <a:r>
              <a:rPr lang="en-CA" sz="2800" dirty="0" smtClean="0"/>
              <a:t> variables</a:t>
            </a:r>
          </a:p>
          <a:p>
            <a:endParaRPr lang="en-CA" sz="2800" dirty="0"/>
          </a:p>
          <a:p>
            <a:r>
              <a:rPr lang="en-CA" sz="2800" dirty="0" smtClean="0"/>
              <a:t>ANCOVA evaluates whether population means on the dependent variable are the same across the levels of a factor adjusting for the difference on the covariate or whether the adjusted group means differ significantly from each other.</a:t>
            </a:r>
          </a:p>
          <a:p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536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Advantages of ANCOVA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5</a:t>
            </a:fld>
            <a:endParaRPr lang="en-US" altLang="fr-FR"/>
          </a:p>
        </p:txBody>
      </p:sp>
      <p:sp>
        <p:nvSpPr>
          <p:cNvPr id="5" name="TextBox 4"/>
          <p:cNvSpPr txBox="1"/>
          <p:nvPr/>
        </p:nvSpPr>
        <p:spPr>
          <a:xfrm>
            <a:off x="755576" y="2276872"/>
            <a:ext cx="795224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Reduce error variance by explaining some of the unexplained variance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Greater experimental control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CA" sz="2800" dirty="0" smtClean="0"/>
              <a:t>Part of the original SSE is explained by </a:t>
            </a:r>
            <a:r>
              <a:rPr lang="en-CA" sz="2800" dirty="0" err="1" smtClean="0"/>
              <a:t>SSCovariate</a:t>
            </a:r>
            <a:r>
              <a:rPr lang="en-CA" sz="2800" dirty="0" smtClean="0"/>
              <a:t> and the rest is the new SSE (smaller)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06510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We need: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6</a:t>
            </a:fld>
            <a:endParaRPr lang="en-US" altLang="fr-FR"/>
          </a:p>
        </p:txBody>
      </p:sp>
      <p:sp>
        <p:nvSpPr>
          <p:cNvPr id="5" name="TextBox 4"/>
          <p:cNvSpPr txBox="1"/>
          <p:nvPr/>
        </p:nvSpPr>
        <p:spPr>
          <a:xfrm>
            <a:off x="611560" y="2060848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dirty="0" smtClean="0"/>
              <a:t>We need score on a factor or independent variable (classification)</a:t>
            </a:r>
          </a:p>
          <a:p>
            <a:endParaRPr lang="en-CA" sz="2800" dirty="0" smtClean="0"/>
          </a:p>
          <a:p>
            <a:r>
              <a:rPr lang="en-CA" sz="2800" dirty="0"/>
              <a:t>	</a:t>
            </a:r>
            <a:r>
              <a:rPr lang="en-CA" sz="2800" dirty="0" smtClean="0"/>
              <a:t>	on a covariate  (X)</a:t>
            </a:r>
          </a:p>
          <a:p>
            <a:r>
              <a:rPr lang="en-CA" sz="2800" dirty="0"/>
              <a:t>	</a:t>
            </a:r>
            <a:r>
              <a:rPr lang="en-CA" sz="2800" dirty="0" smtClean="0"/>
              <a:t>	on a dependent variable  (Y)</a:t>
            </a: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338290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Assumptions of ANCOVA</a:t>
            </a:r>
            <a:endParaRPr lang="en-CA" dirty="0"/>
          </a:p>
        </p:txBody>
      </p:sp>
      <p:sp>
        <p:nvSpPr>
          <p:cNvPr id="17410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6483F6-9E11-4949-AA17-76103B539C7E}" type="slidenum">
              <a:rPr lang="en-US" altLang="fr-FR" smtClean="0">
                <a:solidFill>
                  <a:srgbClr val="55554A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altLang="fr-FR" smtClean="0">
              <a:solidFill>
                <a:srgbClr val="55554A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0113" y="2492375"/>
            <a:ext cx="8424862" cy="3140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CA" sz="3600" dirty="0">
                <a:latin typeface="+mn-lt"/>
                <a:cs typeface="+mn-cs"/>
              </a:rPr>
              <a:t>Normality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CA" sz="3600" dirty="0">
                <a:latin typeface="+mn-lt"/>
                <a:cs typeface="+mn-cs"/>
              </a:rPr>
              <a:t>Linearity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CA" sz="3600" dirty="0">
                <a:latin typeface="+mn-lt"/>
                <a:cs typeface="+mn-cs"/>
              </a:rPr>
              <a:t>Homoscedasticity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CA" sz="3600" dirty="0">
                <a:latin typeface="+mn-lt"/>
                <a:cs typeface="+mn-cs"/>
              </a:rPr>
              <a:t>No interaction between the independent variable and covariate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CA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ANCOVA Steps</a:t>
            </a:r>
            <a:endParaRPr lang="en-CA" dirty="0"/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6553200" y="6356350"/>
            <a:ext cx="21336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FBA8CE2-758E-42AD-A516-B524665F1FF2}" type="slidenum">
              <a:rPr lang="en-US" altLang="fr-FR" smtClean="0">
                <a:solidFill>
                  <a:srgbClr val="55554A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altLang="fr-FR" smtClean="0">
              <a:solidFill>
                <a:srgbClr val="55554A"/>
              </a:solidFill>
            </a:endParaRPr>
          </a:p>
        </p:txBody>
      </p:sp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971550" y="2060575"/>
            <a:ext cx="8172450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1500" indent="-5715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itchFamily="34" charset="0"/>
                <a:cs typeface="Arial" charset="0"/>
              </a:defRPr>
            </a:lvl9pPr>
          </a:lstStyle>
          <a:p>
            <a:pPr>
              <a:buFont typeface="Arial" charset="0"/>
              <a:buChar char="•"/>
            </a:pPr>
            <a:r>
              <a:rPr lang="en-CA" sz="3600" dirty="0"/>
              <a:t>Descriptive </a:t>
            </a:r>
            <a:r>
              <a:rPr lang="en-CA" sz="3600" dirty="0" smtClean="0"/>
              <a:t>Statistics </a:t>
            </a:r>
            <a:endParaRPr lang="en-CA" sz="3600" dirty="0"/>
          </a:p>
          <a:p>
            <a:pPr>
              <a:buFont typeface="Arial" charset="0"/>
              <a:buChar char="•"/>
            </a:pPr>
            <a:r>
              <a:rPr lang="en-CA" sz="3600" dirty="0"/>
              <a:t>Run ANOVA Model with no covariate </a:t>
            </a:r>
          </a:p>
          <a:p>
            <a:pPr>
              <a:buFont typeface="Arial" charset="0"/>
              <a:buChar char="•"/>
            </a:pPr>
            <a:r>
              <a:rPr lang="en-CA" sz="3600" dirty="0"/>
              <a:t>Run </a:t>
            </a:r>
            <a:r>
              <a:rPr lang="en-CA" sz="3600" dirty="0" smtClean="0"/>
              <a:t>ANCOVA</a:t>
            </a:r>
          </a:p>
          <a:p>
            <a:pPr>
              <a:buFont typeface="Arial" charset="0"/>
              <a:buChar char="•"/>
            </a:pPr>
            <a:r>
              <a:rPr lang="en-CA" sz="3600" dirty="0" smtClean="0"/>
              <a:t>Compare the results </a:t>
            </a:r>
            <a:endParaRPr lang="en-C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926" y="332656"/>
            <a:ext cx="8229600" cy="111125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Example: Impact of teaching format </a:t>
            </a:r>
            <a:br>
              <a:rPr lang="en-CA" dirty="0" smtClean="0"/>
            </a:b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9</a:t>
            </a:fld>
            <a:endParaRPr lang="en-US" altLang="fr-FR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5299232"/>
              </p:ext>
            </p:extLst>
          </p:nvPr>
        </p:nvGraphicFramePr>
        <p:xfrm>
          <a:off x="179512" y="-170285"/>
          <a:ext cx="2448272" cy="704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883"/>
                <a:gridCol w="1323389"/>
              </a:tblGrid>
              <a:tr h="359047">
                <a:tc>
                  <a:txBody>
                    <a:bodyPr/>
                    <a:lstStyle/>
                    <a:p>
                      <a:r>
                        <a:rPr lang="en-CA" dirty="0" smtClean="0"/>
                        <a:t>Format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Exam</a:t>
                      </a:r>
                      <a:endParaRPr lang="en-CA" dirty="0"/>
                    </a:p>
                  </a:txBody>
                  <a:tcPr/>
                </a:tc>
              </a:tr>
              <a:tr h="1974758">
                <a:tc>
                  <a:txBody>
                    <a:bodyPr/>
                    <a:lstStyle/>
                    <a:p>
                      <a:r>
                        <a:rPr lang="en-CA" sz="2000" dirty="0" err="1" smtClean="0"/>
                        <a:t>InClass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3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5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7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  <a:endParaRPr lang="en-CA" sz="1400" dirty="0"/>
                    </a:p>
                  </a:txBody>
                  <a:tcPr/>
                </a:tc>
              </a:tr>
              <a:tr h="1765314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Hybrid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7</a:t>
                      </a:r>
                    </a:p>
                    <a:p>
                      <a:pPr algn="ctr"/>
                      <a:r>
                        <a:rPr lang="en-CA" sz="1400" dirty="0" smtClean="0"/>
                        <a:t>5</a:t>
                      </a:r>
                    </a:p>
                    <a:p>
                      <a:pPr algn="ctr"/>
                      <a:r>
                        <a:rPr lang="en-CA" sz="1400" dirty="0" smtClean="0"/>
                        <a:t>3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7</a:t>
                      </a:r>
                    </a:p>
                    <a:p>
                      <a:pPr algn="ctr"/>
                      <a:r>
                        <a:rPr lang="en-CA" sz="1400" dirty="0" smtClean="0"/>
                        <a:t>5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</a:txBody>
                  <a:tcPr/>
                </a:tc>
              </a:tr>
              <a:tr h="2812534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Online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dirty="0" smtClean="0"/>
                        <a:t>9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6</a:t>
                      </a:r>
                    </a:p>
                    <a:p>
                      <a:pPr algn="ctr"/>
                      <a:r>
                        <a:rPr lang="en-CA" sz="1400" dirty="0" smtClean="0"/>
                        <a:t>3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6</a:t>
                      </a:r>
                    </a:p>
                    <a:p>
                      <a:pPr algn="ctr"/>
                      <a:r>
                        <a:rPr lang="en-CA" sz="1400" dirty="0" smtClean="0"/>
                        <a:t>4</a:t>
                      </a:r>
                    </a:p>
                    <a:p>
                      <a:pPr algn="ctr"/>
                      <a:r>
                        <a:rPr lang="en-CA" sz="1400" dirty="0" smtClean="0"/>
                        <a:t>6</a:t>
                      </a:r>
                    </a:p>
                    <a:p>
                      <a:pPr algn="ctr"/>
                      <a:r>
                        <a:rPr lang="en-CA" sz="1400" dirty="0" smtClean="0"/>
                        <a:t>2</a:t>
                      </a:r>
                    </a:p>
                    <a:p>
                      <a:pPr algn="ctr"/>
                      <a:r>
                        <a:rPr lang="en-CA" sz="1400" dirty="0" smtClean="0"/>
                        <a:t>8</a:t>
                      </a:r>
                    </a:p>
                    <a:p>
                      <a:pPr algn="ctr"/>
                      <a:r>
                        <a:rPr lang="en-CA" sz="1400" dirty="0" smtClean="0"/>
                        <a:t>5</a:t>
                      </a:r>
                      <a:endParaRPr lang="en-CA" sz="1400" dirty="0"/>
                    </a:p>
                  </a:txBody>
                  <a:tcPr/>
                </a:tc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555480" y="5393684"/>
                <a:ext cx="424847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CA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</a:rPr>
                            <m:t>𝐻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</a:rPr>
                            <m:t>0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</a:rPr>
                        <m:t>: 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b>
                      </m:sSub>
                      <m:r>
                        <a:rPr lang="en-CA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en-CA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𝜇</m:t>
                          </m:r>
                        </m:e>
                        <m:sub>
                          <m:r>
                            <a:rPr lang="en-CA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fr-CA" dirty="0" smtClean="0"/>
              </a:p>
              <a:p>
                <a:r>
                  <a:rPr lang="en-CA" dirty="0" smtClean="0"/>
                  <a:t>	</a:t>
                </a:r>
                <a:endParaRPr lang="fr-CA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480" y="5393684"/>
                <a:ext cx="4248472" cy="64633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C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3935490" y="1772816"/>
            <a:ext cx="42484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000" dirty="0" smtClean="0"/>
              <a:t>A Mathematic seminar is offered in three different formats: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000" dirty="0" err="1" smtClean="0"/>
              <a:t>InClass</a:t>
            </a:r>
            <a:r>
              <a:rPr lang="en-CA" sz="2000" dirty="0" smtClean="0"/>
              <a:t>,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000" dirty="0" smtClean="0"/>
              <a:t>Hybrid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CA" sz="2000" dirty="0" smtClean="0"/>
              <a:t>Online</a:t>
            </a:r>
          </a:p>
          <a:p>
            <a:endParaRPr lang="en-CA" sz="2000" dirty="0" smtClean="0"/>
          </a:p>
          <a:p>
            <a:r>
              <a:rPr lang="en-CA" sz="2000" dirty="0" smtClean="0"/>
              <a:t>Based on an exam taken by students, which teaching format is more effective?</a:t>
            </a:r>
            <a:endParaRPr lang="en-CA" sz="2000" dirty="0"/>
          </a:p>
          <a:p>
            <a:endParaRPr lang="en-CA" dirty="0" smtClean="0"/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41764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</a:t>
            </a:r>
            <a:r>
              <a:rPr lang="en-CA" dirty="0" smtClean="0"/>
              <a:t>eans </a:t>
            </a:r>
            <a:r>
              <a:rPr lang="en-CA" dirty="0" smtClean="0"/>
              <a:t>(Standard deviation)</a:t>
            </a:r>
            <a:endParaRPr lang="fr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922385"/>
              </p:ext>
            </p:extLst>
          </p:nvPr>
        </p:nvGraphicFramePr>
        <p:xfrm>
          <a:off x="1475656" y="2204864"/>
          <a:ext cx="7056783" cy="2448270"/>
        </p:xfrm>
        <a:graphic>
          <a:graphicData uri="http://schemas.openxmlformats.org/drawingml/2006/table">
            <a:tbl>
              <a:tblPr firstRow="1" firstCol="1" bandRow="1"/>
              <a:tblGrid>
                <a:gridCol w="2352261"/>
                <a:gridCol w="2352261"/>
                <a:gridCol w="2352261"/>
              </a:tblGrid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of Exam</a:t>
                      </a:r>
                      <a:endParaRPr lang="en-C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Std. Dev. of Exam</a:t>
                      </a:r>
                      <a:endParaRPr lang="en-CA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lang="en-CA" sz="2400" b="0" dirty="0" smtClean="0">
                          <a:effectLst/>
                          <a:latin typeface="Calibri"/>
                        </a:rPr>
                        <a:t>Overall</a:t>
                      </a:r>
                      <a:endParaRPr lang="en-CA" sz="2400" b="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4.36667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1.9561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Hybrid</a:t>
                      </a:r>
                      <a:endParaRPr lang="en-CA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4.875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1.4577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Inclass</a:t>
                      </a:r>
                      <a:endParaRPr lang="en-CA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3.2222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1.7873</a:t>
                      </a:r>
                      <a:endParaRPr lang="en-CA" sz="24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Online</a:t>
                      </a:r>
                      <a:endParaRPr lang="en-CA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4.8462</a:t>
                      </a:r>
                      <a:endParaRPr lang="en-CA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2.1152</a:t>
                      </a:r>
                      <a:endParaRPr lang="en-CA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9351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82740"/>
            <a:ext cx="8229600" cy="1111250"/>
          </a:xfrm>
        </p:spPr>
        <p:txBody>
          <a:bodyPr/>
          <a:lstStyle/>
          <a:p>
            <a:r>
              <a:rPr lang="en-CA" dirty="0" smtClean="0"/>
              <a:t>ANOVA</a:t>
            </a: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27587"/>
              </p:ext>
            </p:extLst>
          </p:nvPr>
        </p:nvGraphicFramePr>
        <p:xfrm>
          <a:off x="385172" y="2298267"/>
          <a:ext cx="6851124" cy="2232249"/>
        </p:xfrm>
        <a:graphic>
          <a:graphicData uri="http://schemas.openxmlformats.org/drawingml/2006/table">
            <a:tbl>
              <a:tblPr firstRow="1" firstCol="1" bandRow="1"/>
              <a:tblGrid>
                <a:gridCol w="1595306"/>
                <a:gridCol w="1030969"/>
                <a:gridCol w="1352984"/>
                <a:gridCol w="1117576"/>
                <a:gridCol w="927267"/>
                <a:gridCol w="827022"/>
              </a:tblGrid>
              <a:tr h="9104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440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Model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16.844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8.4219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2.42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0.1083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94.123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3.4860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59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Corrected Total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110.967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706617"/>
              </p:ext>
            </p:extLst>
          </p:nvPr>
        </p:nvGraphicFramePr>
        <p:xfrm>
          <a:off x="395536" y="4869160"/>
          <a:ext cx="6984776" cy="1296145"/>
        </p:xfrm>
        <a:graphic>
          <a:graphicData uri="http://schemas.openxmlformats.org/drawingml/2006/table">
            <a:tbl>
              <a:tblPr firstRow="1" firstCol="1" bandRow="1"/>
              <a:tblGrid>
                <a:gridCol w="1121014"/>
                <a:gridCol w="776086"/>
                <a:gridCol w="1465941"/>
                <a:gridCol w="1810868"/>
                <a:gridCol w="1034782"/>
                <a:gridCol w="776085"/>
              </a:tblGrid>
              <a:tr h="7817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 err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Anova</a:t>
                      </a: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SS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5143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16.844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8.4219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2.42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0.11</a:t>
                      </a:r>
                      <a:endParaRPr lang="en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6444208" y="3284984"/>
            <a:ext cx="864096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Line Callout 2 6"/>
          <p:cNvSpPr/>
          <p:nvPr/>
        </p:nvSpPr>
        <p:spPr>
          <a:xfrm>
            <a:off x="7415808" y="2420888"/>
            <a:ext cx="1728192" cy="756084"/>
          </a:xfrm>
          <a:prstGeom prst="borderCallout2">
            <a:avLst>
              <a:gd name="adj1" fmla="val 105135"/>
              <a:gd name="adj2" fmla="val 54198"/>
              <a:gd name="adj3" fmla="val 172673"/>
              <a:gd name="adj4" fmla="val 46551"/>
              <a:gd name="adj5" fmla="val 137630"/>
              <a:gd name="adj6" fmla="val -10935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8" name="TextBox 7"/>
          <p:cNvSpPr txBox="1"/>
          <p:nvPr/>
        </p:nvSpPr>
        <p:spPr>
          <a:xfrm>
            <a:off x="7631832" y="247576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Cannot reject Ho</a:t>
            </a:r>
            <a:endParaRPr lang="fr-CA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843808" y="1644556"/>
                <a:ext cx="40324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CA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sz="2800" b="1" i="1" smtClean="0">
                              <a:latin typeface="Cambria Math"/>
                            </a:rPr>
                            <m:t>𝑯</m:t>
                          </m:r>
                        </m:e>
                        <m:sub>
                          <m:r>
                            <a:rPr lang="en-CA" sz="2800" b="1" i="1" smtClean="0"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en-CA" sz="2800" b="1" i="1" smtClean="0">
                          <a:latin typeface="Cambria Math"/>
                        </a:rPr>
                        <m:t>:</m:t>
                      </m:r>
                      <m:sSub>
                        <m:sSubPr>
                          <m:ctrlPr>
                            <a:rPr lang="en-CA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sz="2800" b="1" i="1" smtClean="0">
                              <a:latin typeface="Cambria Math"/>
                              <a:ea typeface="Cambria Math"/>
                            </a:rPr>
                            <m:t>𝝁</m:t>
                          </m:r>
                        </m:e>
                        <m:sub>
                          <m:r>
                            <a:rPr lang="en-CA" sz="2800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en-CA" sz="28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sz="2800" b="1" i="1" smtClean="0">
                              <a:latin typeface="Cambria Math"/>
                              <a:ea typeface="Cambria Math"/>
                            </a:rPr>
                            <m:t>𝝁</m:t>
                          </m:r>
                        </m:e>
                        <m:sub>
                          <m:r>
                            <a:rPr lang="en-CA" sz="2800" b="1" i="1" smtClean="0">
                              <a:latin typeface="Cambria Math"/>
                            </a:rPr>
                            <m:t>𝟐</m:t>
                          </m:r>
                        </m:sub>
                      </m:sSub>
                      <m:r>
                        <a:rPr lang="en-CA" sz="2800" b="1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CA" sz="2800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CA" sz="2800" b="1" i="1" smtClean="0">
                              <a:latin typeface="Cambria Math"/>
                              <a:ea typeface="Cambria Math"/>
                            </a:rPr>
                            <m:t>𝝁</m:t>
                          </m:r>
                        </m:e>
                        <m:sub>
                          <m:r>
                            <a:rPr lang="en-CA" sz="2800" b="1" i="1" smtClean="0">
                              <a:latin typeface="Cambria Math"/>
                            </a:rPr>
                            <m:t>𝟑</m:t>
                          </m:r>
                        </m:sub>
                      </m:sSub>
                    </m:oMath>
                  </m:oMathPara>
                </a14:m>
                <a:endParaRPr lang="fr-CA" sz="2800" b="1" dirty="0"/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1644556"/>
                <a:ext cx="4032448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4742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99792" y="-99392"/>
            <a:ext cx="8229600" cy="1111250"/>
          </a:xfrm>
        </p:spPr>
        <p:txBody>
          <a:bodyPr>
            <a:normAutofit/>
          </a:bodyPr>
          <a:lstStyle/>
          <a:p>
            <a:r>
              <a:rPr lang="en-CA" dirty="0" smtClean="0"/>
              <a:t>INCLUDE A PRE TEST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12</a:t>
            </a:fld>
            <a:endParaRPr lang="en-US" altLang="fr-FR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034721"/>
              </p:ext>
            </p:extLst>
          </p:nvPr>
        </p:nvGraphicFramePr>
        <p:xfrm>
          <a:off x="323528" y="332656"/>
          <a:ext cx="4032447" cy="612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661"/>
                <a:gridCol w="1414893"/>
                <a:gridCol w="1414893"/>
              </a:tblGrid>
              <a:tr h="361481">
                <a:tc>
                  <a:txBody>
                    <a:bodyPr/>
                    <a:lstStyle/>
                    <a:p>
                      <a:r>
                        <a:rPr lang="en-CA" dirty="0" smtClean="0"/>
                        <a:t>Format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Pre Test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Exam</a:t>
                      </a:r>
                      <a:endParaRPr lang="en-CA" dirty="0"/>
                    </a:p>
                  </a:txBody>
                  <a:tcPr/>
                </a:tc>
              </a:tr>
              <a:tr h="1685209">
                <a:tc>
                  <a:txBody>
                    <a:bodyPr/>
                    <a:lstStyle/>
                    <a:p>
                      <a:r>
                        <a:rPr lang="en-CA" sz="2000" dirty="0" err="1" smtClean="0"/>
                        <a:t>InClass</a:t>
                      </a:r>
                      <a:endParaRPr lang="en-C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7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7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  <a:endParaRPr lang="en-CA" sz="1200" dirty="0"/>
                    </a:p>
                  </a:txBody>
                  <a:tcPr/>
                </a:tc>
              </a:tr>
              <a:tr h="1507819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Hybrid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6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7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7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</a:txBody>
                  <a:tcPr/>
                </a:tc>
              </a:tr>
              <a:tr h="2394771">
                <a:tc>
                  <a:txBody>
                    <a:bodyPr/>
                    <a:lstStyle/>
                    <a:p>
                      <a:r>
                        <a:rPr lang="en-CA" sz="1800" dirty="0" smtClean="0"/>
                        <a:t>Online</a:t>
                      </a:r>
                      <a:endParaRPr lang="en-CA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0</a:t>
                      </a:r>
                    </a:p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0</a:t>
                      </a:r>
                    </a:p>
                    <a:p>
                      <a:pPr algn="ctr"/>
                      <a:r>
                        <a:rPr lang="en-CA" sz="1200" dirty="0" smtClean="0"/>
                        <a:t>1</a:t>
                      </a:r>
                    </a:p>
                    <a:p>
                      <a:pPr algn="ctr"/>
                      <a:r>
                        <a:rPr lang="en-CA" sz="1200" dirty="0" smtClean="0"/>
                        <a:t>0</a:t>
                      </a:r>
                      <a:endParaRPr lang="en-CA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dirty="0" smtClean="0"/>
                        <a:t>9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6</a:t>
                      </a:r>
                    </a:p>
                    <a:p>
                      <a:pPr algn="ctr"/>
                      <a:r>
                        <a:rPr lang="en-CA" sz="1200" dirty="0" smtClean="0"/>
                        <a:t>3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6</a:t>
                      </a:r>
                    </a:p>
                    <a:p>
                      <a:pPr algn="ctr"/>
                      <a:r>
                        <a:rPr lang="en-CA" sz="1200" dirty="0" smtClean="0"/>
                        <a:t>4</a:t>
                      </a:r>
                    </a:p>
                    <a:p>
                      <a:pPr algn="ctr"/>
                      <a:r>
                        <a:rPr lang="en-CA" sz="1200" dirty="0" smtClean="0"/>
                        <a:t>6</a:t>
                      </a:r>
                    </a:p>
                    <a:p>
                      <a:pPr algn="ctr"/>
                      <a:r>
                        <a:rPr lang="en-CA" sz="1200" dirty="0" smtClean="0"/>
                        <a:t>2</a:t>
                      </a:r>
                    </a:p>
                    <a:p>
                      <a:pPr algn="ctr"/>
                      <a:r>
                        <a:rPr lang="en-CA" sz="1200" dirty="0" smtClean="0"/>
                        <a:t>8</a:t>
                      </a:r>
                    </a:p>
                    <a:p>
                      <a:pPr algn="ctr"/>
                      <a:r>
                        <a:rPr lang="en-CA" sz="1200" dirty="0" smtClean="0"/>
                        <a:t>5</a:t>
                      </a:r>
                      <a:endParaRPr lang="en-CA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73570"/>
              </p:ext>
            </p:extLst>
          </p:nvPr>
        </p:nvGraphicFramePr>
        <p:xfrm>
          <a:off x="6444208" y="970270"/>
          <a:ext cx="2011719" cy="58877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3907"/>
                <a:gridCol w="601533"/>
                <a:gridCol w="696279"/>
              </a:tblGrid>
              <a:tr h="245450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900" u="none" strike="noStrike" dirty="0" err="1">
                          <a:effectLst/>
                        </a:rPr>
                        <a:t>Pre</a:t>
                      </a:r>
                      <a:r>
                        <a:rPr lang="fr-CA" sz="900" u="none" strike="noStrike" dirty="0">
                          <a:effectLst/>
                        </a:rPr>
                        <a:t> Test</a:t>
                      </a:r>
                      <a:endParaRPr lang="fr-CA" sz="900" b="1" i="0" u="none" strike="noStrike" dirty="0">
                        <a:solidFill>
                          <a:srgbClr val="FFFFFF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900" u="none" strike="noStrike" dirty="0">
                          <a:effectLst/>
                        </a:rPr>
                        <a:t>Exam</a:t>
                      </a:r>
                      <a:endParaRPr lang="fr-CA" sz="900" b="1" i="0" u="none" strike="noStrike" dirty="0">
                        <a:solidFill>
                          <a:srgbClr val="FFFFFF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000" u="none" strike="noStrike" dirty="0">
                          <a:effectLst/>
                        </a:rPr>
                        <a:t>Format</a:t>
                      </a:r>
                      <a:endParaRPr lang="fr-CA" sz="1000" b="1" i="0" u="none" strike="noStrike" dirty="0">
                        <a:solidFill>
                          <a:srgbClr val="FFFFFF"/>
                        </a:solidFill>
                        <a:effectLst/>
                        <a:latin typeface="Calibri"/>
                      </a:endParaRPr>
                    </a:p>
                  </a:txBody>
                  <a:tcPr marL="5196" marR="5196" marT="5196" marB="0" anchor="b"/>
                </a:tc>
              </a:tr>
              <a:tr h="179996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4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3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5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9996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7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7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4542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2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9996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4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Inclass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79996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7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 dirty="0">
                          <a:effectLst/>
                        </a:rPr>
                        <a:t>5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6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7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41815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 err="1">
                          <a:effectLst/>
                        </a:rPr>
                        <a:t>Hybrid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9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6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0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6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4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3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6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6361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0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2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38074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1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8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  <a:tr h="141815"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0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CA" sz="1200" u="none" strike="noStrike">
                          <a:effectLst/>
                        </a:rPr>
                        <a:t>5</a:t>
                      </a:r>
                      <a:endParaRPr lang="fr-CA" sz="1200" b="0" i="0" u="none" strike="noStrike">
                        <a:solidFill>
                          <a:srgbClr val="000000"/>
                        </a:solidFill>
                        <a:effectLst/>
                        <a:latin typeface="Franklin Gothic Book"/>
                      </a:endParaRPr>
                    </a:p>
                  </a:txBody>
                  <a:tcPr marL="5196" marR="5196" marT="5196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200" u="none" strike="noStrike" dirty="0">
                          <a:effectLst/>
                        </a:rPr>
                        <a:t>Online</a:t>
                      </a:r>
                      <a:endParaRPr lang="fr-CA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5196" marR="5196" marT="5196" marB="0" anchor="b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572000" y="2348880"/>
            <a:ext cx="1872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Perhaps Math aptitudes could influence the results ?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277588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ANCOVA</a:t>
            </a: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10702"/>
              </p:ext>
            </p:extLst>
          </p:nvPr>
        </p:nvGraphicFramePr>
        <p:xfrm>
          <a:off x="1187625" y="1844824"/>
          <a:ext cx="6696744" cy="1561275"/>
        </p:xfrm>
        <a:graphic>
          <a:graphicData uri="http://schemas.openxmlformats.org/drawingml/2006/table">
            <a:tbl>
              <a:tblPr firstRow="1" firstCol="1" bandRow="1"/>
              <a:tblGrid>
                <a:gridCol w="1503350"/>
                <a:gridCol w="478339"/>
                <a:gridCol w="1238946"/>
                <a:gridCol w="1158703"/>
                <a:gridCol w="882389"/>
                <a:gridCol w="1435017"/>
              </a:tblGrid>
              <a:tr h="2787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Model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31.9196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10.6399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3.50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0.0295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79.0471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3.0403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Corrected Total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110.9667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0533067"/>
              </p:ext>
            </p:extLst>
          </p:nvPr>
        </p:nvGraphicFramePr>
        <p:xfrm>
          <a:off x="1115616" y="3861048"/>
          <a:ext cx="6995577" cy="1354489"/>
        </p:xfrm>
        <a:graphic>
          <a:graphicData uri="http://schemas.openxmlformats.org/drawingml/2006/table">
            <a:tbl>
              <a:tblPr firstRow="1" firstCol="1" bandRow="1"/>
              <a:tblGrid>
                <a:gridCol w="1028350"/>
                <a:gridCol w="741531"/>
                <a:gridCol w="1953165"/>
                <a:gridCol w="1215831"/>
                <a:gridCol w="1028350"/>
                <a:gridCol w="1028350"/>
              </a:tblGrid>
              <a:tr h="3403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Type III SS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96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Pre Test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15.0757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4.96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0.0348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15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25.1852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12.593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4.14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0.0274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8851320"/>
              </p:ext>
            </p:extLst>
          </p:nvPr>
        </p:nvGraphicFramePr>
        <p:xfrm>
          <a:off x="1691680" y="5805264"/>
          <a:ext cx="5760640" cy="701040"/>
        </p:xfrm>
        <a:graphic>
          <a:graphicData uri="http://schemas.openxmlformats.org/drawingml/2006/table">
            <a:tbl>
              <a:tblPr firstRow="1" firstCol="1" bandRow="1"/>
              <a:tblGrid>
                <a:gridCol w="1512168"/>
                <a:gridCol w="1152128"/>
                <a:gridCol w="1387428"/>
                <a:gridCol w="1708916"/>
              </a:tblGrid>
              <a:tr h="313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R-Square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Coeff Var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Root MSE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Exam Mean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0.288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39.931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1.744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4.367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396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ANCOVA</a:t>
            </a: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7054549"/>
              </p:ext>
            </p:extLst>
          </p:nvPr>
        </p:nvGraphicFramePr>
        <p:xfrm>
          <a:off x="1187625" y="1844824"/>
          <a:ext cx="6696744" cy="1579372"/>
        </p:xfrm>
        <a:graphic>
          <a:graphicData uri="http://schemas.openxmlformats.org/drawingml/2006/table">
            <a:tbl>
              <a:tblPr firstRow="1" firstCol="1" bandRow="1"/>
              <a:tblGrid>
                <a:gridCol w="1503350"/>
                <a:gridCol w="478339"/>
                <a:gridCol w="1238946"/>
                <a:gridCol w="1158703"/>
                <a:gridCol w="882389"/>
                <a:gridCol w="1435017"/>
              </a:tblGrid>
              <a:tr h="2787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Model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31.9196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10.6399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3.50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0.0295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79.0471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3.0403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Corrected Total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110.9667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191396"/>
              </p:ext>
            </p:extLst>
          </p:nvPr>
        </p:nvGraphicFramePr>
        <p:xfrm>
          <a:off x="1115616" y="3861048"/>
          <a:ext cx="6995577" cy="1372586"/>
        </p:xfrm>
        <a:graphic>
          <a:graphicData uri="http://schemas.openxmlformats.org/drawingml/2006/table">
            <a:tbl>
              <a:tblPr firstRow="1" firstCol="1" bandRow="1"/>
              <a:tblGrid>
                <a:gridCol w="1028350"/>
                <a:gridCol w="741531"/>
                <a:gridCol w="1953165"/>
                <a:gridCol w="1215831"/>
                <a:gridCol w="1028350"/>
                <a:gridCol w="1028350"/>
              </a:tblGrid>
              <a:tr h="3403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Type III SS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96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Pre Test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15.0757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4.96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0.0348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25.1852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12.593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0.0274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9100515"/>
              </p:ext>
            </p:extLst>
          </p:nvPr>
        </p:nvGraphicFramePr>
        <p:xfrm>
          <a:off x="1691680" y="5805264"/>
          <a:ext cx="5760640" cy="702818"/>
        </p:xfrm>
        <a:graphic>
          <a:graphicData uri="http://schemas.openxmlformats.org/drawingml/2006/table">
            <a:tbl>
              <a:tblPr firstRow="1" firstCol="1" bandRow="1"/>
              <a:tblGrid>
                <a:gridCol w="1512168"/>
                <a:gridCol w="1152128"/>
                <a:gridCol w="1387428"/>
                <a:gridCol w="1708916"/>
              </a:tblGrid>
              <a:tr h="3136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R-Square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Coeff Var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Root MSE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Exam Mean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0.288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39.931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1.744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4.367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Oval 2"/>
          <p:cNvSpPr/>
          <p:nvPr/>
        </p:nvSpPr>
        <p:spPr>
          <a:xfrm>
            <a:off x="7236296" y="4509120"/>
            <a:ext cx="864096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7" name="Oval 6"/>
          <p:cNvSpPr/>
          <p:nvPr/>
        </p:nvSpPr>
        <p:spPr>
          <a:xfrm>
            <a:off x="7236296" y="4869160"/>
            <a:ext cx="864096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2919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ANOVA - ANCOVA</a:t>
            </a: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4953727"/>
              </p:ext>
            </p:extLst>
          </p:nvPr>
        </p:nvGraphicFramePr>
        <p:xfrm>
          <a:off x="3059832" y="1700808"/>
          <a:ext cx="5554980" cy="1330643"/>
        </p:xfrm>
        <a:graphic>
          <a:graphicData uri="http://schemas.openxmlformats.org/drawingml/2006/table">
            <a:tbl>
              <a:tblPr firstRow="1" firstCol="1" bandRow="1"/>
              <a:tblGrid>
                <a:gridCol w="1293495"/>
                <a:gridCol w="835923"/>
                <a:gridCol w="1097017"/>
                <a:gridCol w="906145"/>
                <a:gridCol w="751840"/>
                <a:gridCol w="670560"/>
              </a:tblGrid>
              <a:tr h="176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217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Model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16.844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8.4219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2.42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0.1083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8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94.123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3.4860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76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Corrected Total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110.967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499108"/>
              </p:ext>
            </p:extLst>
          </p:nvPr>
        </p:nvGraphicFramePr>
        <p:xfrm>
          <a:off x="2258450" y="3212976"/>
          <a:ext cx="6696744" cy="1561275"/>
        </p:xfrm>
        <a:graphic>
          <a:graphicData uri="http://schemas.openxmlformats.org/drawingml/2006/table">
            <a:tbl>
              <a:tblPr firstRow="1" firstCol="1" bandRow="1"/>
              <a:tblGrid>
                <a:gridCol w="1503350"/>
                <a:gridCol w="478339"/>
                <a:gridCol w="1238946"/>
                <a:gridCol w="1158703"/>
                <a:gridCol w="882389"/>
                <a:gridCol w="1435017"/>
              </a:tblGrid>
              <a:tr h="2787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Model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31.9196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10.6399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3.50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0.0295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80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79.0471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3.0403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Corrected Total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110.9667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380878"/>
              </p:ext>
            </p:extLst>
          </p:nvPr>
        </p:nvGraphicFramePr>
        <p:xfrm>
          <a:off x="1979712" y="5301208"/>
          <a:ext cx="6995577" cy="1354489"/>
        </p:xfrm>
        <a:graphic>
          <a:graphicData uri="http://schemas.openxmlformats.org/drawingml/2006/table">
            <a:tbl>
              <a:tblPr firstRow="1" firstCol="1" bandRow="1"/>
              <a:tblGrid>
                <a:gridCol w="1028350"/>
                <a:gridCol w="741531"/>
                <a:gridCol w="1953165"/>
                <a:gridCol w="1215831"/>
                <a:gridCol w="1028350"/>
                <a:gridCol w="1028350"/>
              </a:tblGrid>
              <a:tr h="3403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Type III SS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3960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Pre Test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15.0757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15.076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4.96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0.0348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7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25.1852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12.593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0.0274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Oval 6"/>
          <p:cNvSpPr/>
          <p:nvPr/>
        </p:nvSpPr>
        <p:spPr>
          <a:xfrm>
            <a:off x="5292080" y="2529112"/>
            <a:ext cx="864096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Oval 7"/>
          <p:cNvSpPr/>
          <p:nvPr/>
        </p:nvSpPr>
        <p:spPr>
          <a:xfrm>
            <a:off x="4394626" y="4149080"/>
            <a:ext cx="864096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Oval 8"/>
          <p:cNvSpPr/>
          <p:nvPr/>
        </p:nvSpPr>
        <p:spPr>
          <a:xfrm>
            <a:off x="4283968" y="6001248"/>
            <a:ext cx="864096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0" name="TextBox 9"/>
          <p:cNvSpPr txBox="1"/>
          <p:nvPr/>
        </p:nvSpPr>
        <p:spPr>
          <a:xfrm>
            <a:off x="179512" y="206084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ANOVA</a:t>
            </a:r>
            <a:endParaRPr lang="en-CA" dirty="0"/>
          </a:p>
        </p:txBody>
      </p:sp>
      <p:sp>
        <p:nvSpPr>
          <p:cNvPr id="11" name="TextBox 10"/>
          <p:cNvSpPr txBox="1"/>
          <p:nvPr/>
        </p:nvSpPr>
        <p:spPr>
          <a:xfrm>
            <a:off x="179512" y="3861048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ANCOVA</a:t>
            </a:r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267744" y="4941168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79.0471 + 15.0757 = 94.123</a:t>
            </a:r>
            <a:endParaRPr lang="fr-CA" dirty="0"/>
          </a:p>
        </p:txBody>
      </p:sp>
      <p:sp>
        <p:nvSpPr>
          <p:cNvPr id="12" name="Oval 11"/>
          <p:cNvSpPr/>
          <p:nvPr/>
        </p:nvSpPr>
        <p:spPr>
          <a:xfrm>
            <a:off x="3851920" y="3861048"/>
            <a:ext cx="360040" cy="288032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3" name="Oval 12"/>
          <p:cNvSpPr/>
          <p:nvPr/>
        </p:nvSpPr>
        <p:spPr>
          <a:xfrm>
            <a:off x="3203848" y="5949280"/>
            <a:ext cx="360040" cy="72008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1895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495332"/>
              </p:ext>
            </p:extLst>
          </p:nvPr>
        </p:nvGraphicFramePr>
        <p:xfrm>
          <a:off x="467544" y="23898"/>
          <a:ext cx="8229600" cy="1337818"/>
        </p:xfrm>
        <a:graphic>
          <a:graphicData uri="http://schemas.openxmlformats.org/drawingml/2006/table">
            <a:tbl>
              <a:tblPr firstRow="1" firstCol="1" bandRow="1"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1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POST HOC</a:t>
                      </a:r>
                      <a:r>
                        <a:rPr lang="en-CA" sz="2800" b="1" baseline="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TESTS / ARITHMETIC</a:t>
                      </a:r>
                    </a:p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000" b="1" dirty="0" smtClean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The</a:t>
                      </a:r>
                      <a:r>
                        <a:rPr lang="en-CA" sz="20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GLM Procedure</a:t>
                      </a:r>
                      <a:br>
                        <a:rPr lang="en-CA" sz="20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2000" b="1" dirty="0" smtClean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Tukey's</a:t>
                      </a:r>
                      <a:r>
                        <a:rPr lang="en-CA" sz="20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CA" sz="2000" b="1" dirty="0" err="1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Studentized</a:t>
                      </a:r>
                      <a:r>
                        <a:rPr lang="en-CA" sz="20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Range (HSD) Test for Exam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504933"/>
              </p:ext>
            </p:extLst>
          </p:nvPr>
        </p:nvGraphicFramePr>
        <p:xfrm>
          <a:off x="2123728" y="1844824"/>
          <a:ext cx="5328592" cy="1261872"/>
        </p:xfrm>
        <a:graphic>
          <a:graphicData uri="http://schemas.openxmlformats.org/drawingml/2006/table">
            <a:tbl>
              <a:tblPr firstRow="1" firstCol="1" bandRow="1"/>
              <a:tblGrid>
                <a:gridCol w="3423505"/>
                <a:gridCol w="190508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Alpha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0.05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Degrees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Freedom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26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 Mean Square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3.040274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Critical Value of Studentized Range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3.51405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519125"/>
              </p:ext>
            </p:extLst>
          </p:nvPr>
        </p:nvGraphicFramePr>
        <p:xfrm>
          <a:off x="1763688" y="3356992"/>
          <a:ext cx="6696744" cy="3313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8" name="Document" r:id="rId3" imgW="5978409" imgH="3331340" progId="Word.Document.12">
                  <p:embed/>
                </p:oleObj>
              </mc:Choice>
              <mc:Fallback>
                <p:oleObj name="Document" r:id="rId3" imgW="5978409" imgH="333134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63688" y="3356992"/>
                        <a:ext cx="6696744" cy="3313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69236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6264719"/>
              </p:ext>
            </p:extLst>
          </p:nvPr>
        </p:nvGraphicFramePr>
        <p:xfrm>
          <a:off x="467544" y="620688"/>
          <a:ext cx="8229600" cy="509778"/>
        </p:xfrm>
        <a:graphic>
          <a:graphicData uri="http://schemas.openxmlformats.org/drawingml/2006/table">
            <a:tbl>
              <a:tblPr firstRow="1" firstCol="1" bandRow="1"/>
              <a:tblGrid>
                <a:gridCol w="8229600"/>
              </a:tblGrid>
              <a:tr h="0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1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POST HOC</a:t>
                      </a:r>
                      <a:r>
                        <a:rPr lang="en-CA" sz="2800" b="1" baseline="0" dirty="0" smtClean="0">
                          <a:solidFill>
                            <a:srgbClr val="C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TESTS / LEAST SQUARES</a:t>
                      </a:r>
                    </a:p>
                  </a:txBody>
                  <a:tcPr marL="9525" marR="9525" marT="9525" marB="95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498449"/>
              </p:ext>
            </p:extLst>
          </p:nvPr>
        </p:nvGraphicFramePr>
        <p:xfrm>
          <a:off x="2483768" y="2204864"/>
          <a:ext cx="5256584" cy="1851725"/>
        </p:xfrm>
        <a:graphic>
          <a:graphicData uri="http://schemas.openxmlformats.org/drawingml/2006/table">
            <a:tbl>
              <a:tblPr firstRow="1" firstCol="1" bandRow="1"/>
              <a:tblGrid>
                <a:gridCol w="2628292"/>
                <a:gridCol w="2628292"/>
              </a:tblGrid>
              <a:tr h="58985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Exam LSMEAN</a:t>
                      </a:r>
                      <a:endParaRPr lang="en-C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403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Hybrid</a:t>
                      </a:r>
                      <a:endParaRPr lang="en-CA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4.712050</a:t>
                      </a:r>
                      <a:endParaRPr lang="en-C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Inclass</a:t>
                      </a:r>
                      <a:endParaRPr lang="en-CA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2.926370</a:t>
                      </a:r>
                      <a:endParaRPr lang="en-C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34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Online</a:t>
                      </a:r>
                      <a:endParaRPr lang="en-CA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5.151251</a:t>
                      </a:r>
                      <a:endParaRPr lang="en-CA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99592" y="4725144"/>
            <a:ext cx="8244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/>
              <a:t>Covariates appearing in the model are evaluated at the following values: Pretest = 2.73 = average of all Pretest results </a:t>
            </a:r>
            <a:endParaRPr lang="fr-CA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463610" y="4195346"/>
            <a:ext cx="1512168" cy="57606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1827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2563"/>
            <a:ext cx="9036496" cy="1111250"/>
          </a:xfrm>
        </p:spPr>
        <p:txBody>
          <a:bodyPr>
            <a:normAutofit fontScale="90000"/>
          </a:bodyPr>
          <a:lstStyle/>
          <a:p>
            <a:pPr fontAlgn="ctr"/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>
                <a:effectLst/>
              </a:rPr>
              <a:t>Adjustment for Multiple Comparisons: </a:t>
            </a:r>
            <a:r>
              <a:rPr lang="en-CA" dirty="0" err="1">
                <a:effectLst/>
              </a:rPr>
              <a:t>Tukey</a:t>
            </a:r>
            <a:r>
              <a:rPr lang="en-CA" dirty="0">
                <a:effectLst/>
              </a:rPr>
              <a:t>-Kramer </a:t>
            </a:r>
            <a:br>
              <a:rPr lang="en-CA" dirty="0">
                <a:effectLst/>
              </a:rPr>
            </a:br>
            <a:r>
              <a:rPr lang="en-CA" dirty="0"/>
              <a:t/>
            </a:r>
            <a:br>
              <a:rPr lang="en-CA" dirty="0"/>
            </a:br>
            <a:endParaRPr lang="en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578493"/>
              </p:ext>
            </p:extLst>
          </p:nvPr>
        </p:nvGraphicFramePr>
        <p:xfrm>
          <a:off x="1979712" y="1628800"/>
          <a:ext cx="5483225" cy="2107630"/>
        </p:xfrm>
        <a:graphic>
          <a:graphicData uri="http://schemas.openxmlformats.org/drawingml/2006/table">
            <a:tbl>
              <a:tblPr firstRow="1" firstCol="1" bandRow="1"/>
              <a:tblGrid>
                <a:gridCol w="347345"/>
                <a:gridCol w="233045"/>
                <a:gridCol w="1831975"/>
                <a:gridCol w="1535430"/>
                <a:gridCol w="1535430"/>
              </a:tblGrid>
              <a:tr h="215265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Least Squares Means for Effect Format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4298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Difference Between Means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Simultaneous 95% Confidence Limits</a:t>
                      </a:r>
                      <a:b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for LSMean(i)-LSMean(j)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654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1.785680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-0.324803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3.896164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3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-0.439201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-2.454929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1.576527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54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-2.224881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-4.219711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-0.230052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546241"/>
              </p:ext>
            </p:extLst>
          </p:nvPr>
        </p:nvGraphicFramePr>
        <p:xfrm>
          <a:off x="2339752" y="4293096"/>
          <a:ext cx="4314192" cy="1330643"/>
        </p:xfrm>
        <a:graphic>
          <a:graphicData uri="http://schemas.openxmlformats.org/drawingml/2006/table">
            <a:tbl>
              <a:tblPr firstRow="1" firstCol="1" bandRow="1"/>
              <a:tblGrid>
                <a:gridCol w="1078548"/>
                <a:gridCol w="1078548"/>
                <a:gridCol w="1078548"/>
                <a:gridCol w="1078548"/>
              </a:tblGrid>
              <a:tr h="1593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Format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Exam LSMEAN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95% Confidence Limits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771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Hybrid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4.712050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3.435984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5.988117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Inclass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2.926370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1.700854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4.151886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4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Online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5.151251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4.118076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6.184427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27584" y="5949280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dirty="0"/>
              <a:t>Covariates appearing in the model are evaluated at the following values: Pretest = 2.73 = average of all Pretest results </a:t>
            </a:r>
            <a:endParaRPr lang="fr-CA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907704" y="5663572"/>
            <a:ext cx="2052228" cy="4297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771800" y="2852936"/>
            <a:ext cx="1296144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1547664" y="3140968"/>
            <a:ext cx="1584176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07504" y="4149080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4.71205-2.92637</a:t>
            </a:r>
            <a:endParaRPr lang="fr-CA" sz="1600" dirty="0"/>
          </a:p>
        </p:txBody>
      </p:sp>
    </p:spTree>
    <p:extLst>
      <p:ext uri="{BB962C8B-B14F-4D97-AF65-F5344CB8AC3E}">
        <p14:creationId xmlns:p14="http://schemas.microsoft.com/office/powerpoint/2010/main" val="257836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196148" y="2697258"/>
          <a:ext cx="4751704" cy="2331847"/>
        </p:xfrm>
        <a:graphic>
          <a:graphicData uri="http://schemas.openxmlformats.org/drawingml/2006/table">
            <a:tbl>
              <a:tblPr firstRow="1" firstCol="1" bandRow="1"/>
              <a:tblGrid>
                <a:gridCol w="1187926"/>
                <a:gridCol w="1187926"/>
                <a:gridCol w="1187926"/>
                <a:gridCol w="1187926"/>
              </a:tblGrid>
              <a:tr h="1069975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Least Squares Means for effect Format</a:t>
                      </a:r>
                      <a:b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 err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</a:t>
                      </a: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&gt; |t| for H0: </a:t>
                      </a:r>
                      <a:r>
                        <a:rPr lang="en-CA" sz="1800" b="1" dirty="0" err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CA" sz="1800" b="1" dirty="0" err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)=</a:t>
                      </a:r>
                      <a:r>
                        <a:rPr lang="en-CA" sz="1800" b="1" dirty="0" err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(j)</a:t>
                      </a:r>
                      <a:b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Dependent Variable: Exam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B0B7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0B7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0B7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2032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i/j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>
                          <a:solidFill>
                            <a:srgbClr val="112277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DF2F9"/>
                    </a:solidFill>
                  </a:tcPr>
                </a:tc>
              </a:tr>
              <a:tr h="226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0.1089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0.8517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0.1089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n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0.0266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22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en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0.8517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0.0266</a:t>
                      </a:r>
                      <a:endParaRPr lang="en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en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331640" y="454580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3600" b="1" dirty="0" smtClean="0"/>
              <a:t>Test for differences in means</a:t>
            </a:r>
            <a:endParaRPr lang="fr-CA" sz="3600" b="1" dirty="0"/>
          </a:p>
        </p:txBody>
      </p:sp>
    </p:spTree>
    <p:extLst>
      <p:ext uri="{BB962C8B-B14F-4D97-AF65-F5344CB8AC3E}">
        <p14:creationId xmlns:p14="http://schemas.microsoft.com/office/powerpoint/2010/main" val="60254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CA" sz="3200" b="1" dirty="0" smtClean="0">
                <a:ln>
                  <a:noFill/>
                </a:ln>
                <a:solidFill>
                  <a:schemeClr val="bg1"/>
                </a:solidFill>
                <a:effectLst/>
                <a:latin typeface="Arial"/>
                <a:ea typeface="Times New Roman"/>
                <a:cs typeface="Times New Roman"/>
              </a:rPr>
              <a:t>Test </a:t>
            </a:r>
            <a:r>
              <a:rPr lang="en-CA" sz="3200" b="1" dirty="0">
                <a:ln>
                  <a:noFill/>
                </a:ln>
                <a:solidFill>
                  <a:schemeClr val="bg1"/>
                </a:solidFill>
                <a:effectLst/>
                <a:latin typeface="Arial"/>
                <a:ea typeface="Times New Roman"/>
                <a:cs typeface="Times New Roman"/>
              </a:rPr>
              <a:t>for Homogeneity</a:t>
            </a:r>
            <a:br>
              <a:rPr lang="en-CA" sz="3200" b="1" dirty="0">
                <a:ln>
                  <a:noFill/>
                </a:ln>
                <a:solidFill>
                  <a:schemeClr val="bg1"/>
                </a:solidFill>
                <a:effectLst/>
                <a:latin typeface="Arial"/>
                <a:ea typeface="Times New Roman"/>
                <a:cs typeface="Times New Roman"/>
              </a:rPr>
            </a:br>
            <a:r>
              <a:rPr lang="en-CA" sz="3200" b="1" dirty="0">
                <a:ln>
                  <a:noFill/>
                </a:ln>
                <a:solidFill>
                  <a:schemeClr val="bg1"/>
                </a:solidFill>
                <a:effectLst/>
                <a:latin typeface="Arial"/>
                <a:ea typeface="Times New Roman"/>
                <a:cs typeface="Times New Roman"/>
              </a:rPr>
              <a:t>of Exam Variance</a:t>
            </a:r>
            <a:endParaRPr lang="fr-CA" sz="3200" dirty="0">
              <a:ln>
                <a:noFill/>
              </a:ln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pPr>
              <a:defRPr/>
            </a:pPr>
            <a:fld id="{4865DDE6-EBC6-426C-BAB6-EF3C9E1710EF}" type="slidenum">
              <a:rPr lang="en-US" altLang="fr-FR" smtClean="0"/>
              <a:pPr>
                <a:defRPr/>
              </a:pPr>
              <a:t>20</a:t>
            </a:fld>
            <a:endParaRPr lang="en-US" altLang="fr-FR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4744358"/>
              </p:ext>
            </p:extLst>
          </p:nvPr>
        </p:nvGraphicFramePr>
        <p:xfrm>
          <a:off x="2411760" y="4725144"/>
          <a:ext cx="5256584" cy="1778000"/>
        </p:xfrm>
        <a:graphic>
          <a:graphicData uri="http://schemas.openxmlformats.org/drawingml/2006/table">
            <a:tbl>
              <a:tblPr firstRow="1" firstCol="1" bandRow="1"/>
              <a:tblGrid>
                <a:gridCol w="1133316"/>
                <a:gridCol w="1133316"/>
                <a:gridCol w="1693808"/>
                <a:gridCol w="1296144"/>
              </a:tblGrid>
              <a:tr h="829310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Bartlett's Test for Homogeneity</a:t>
                      </a:r>
                      <a:b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of Exam Variance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4450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Chi-Square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</a:t>
                      </a: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ChiSq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50419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1.1104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0.5740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0319694"/>
              </p:ext>
            </p:extLst>
          </p:nvPr>
        </p:nvGraphicFramePr>
        <p:xfrm>
          <a:off x="1475656" y="1916832"/>
          <a:ext cx="6840760" cy="2507097"/>
        </p:xfrm>
        <a:graphic>
          <a:graphicData uri="http://schemas.openxmlformats.org/drawingml/2006/table">
            <a:tbl>
              <a:tblPr firstRow="1" firstCol="1" bandRow="1"/>
              <a:tblGrid>
                <a:gridCol w="1117892"/>
                <a:gridCol w="1158645"/>
                <a:gridCol w="1210547"/>
                <a:gridCol w="1117892"/>
                <a:gridCol w="1117892"/>
                <a:gridCol w="1117892"/>
              </a:tblGrid>
              <a:tr h="958415">
                <a:tc gridSpan="6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Brown and Forsythe's Test for Homogeneity of Exam Variance</a:t>
                      </a:r>
                      <a:b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ANOVA of Absolute Deviations from Group Medians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2576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Source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DF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Sum of Squares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 Square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F Value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 &gt; F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47528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Format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1.4592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0.7296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0.33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0.7249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76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27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60.5075</a:t>
                      </a:r>
                      <a:endParaRPr lang="fr-CA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2.2410</a:t>
                      </a:r>
                      <a:endParaRPr lang="fr-CA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6602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Example Grocery</a:t>
            </a:r>
            <a:endParaRPr lang="fr-CA" dirty="0"/>
          </a:p>
        </p:txBody>
      </p:sp>
      <p:sp>
        <p:nvSpPr>
          <p:cNvPr id="4" name="Rectangle 3"/>
          <p:cNvSpPr/>
          <p:nvPr/>
        </p:nvSpPr>
        <p:spPr>
          <a:xfrm>
            <a:off x="251520" y="1373675"/>
            <a:ext cx="889248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3200" dirty="0"/>
              <a:t>A manager is about to introduce a new product to be sold in grocery stores, but she is unsure about the appropriate price to charge. </a:t>
            </a:r>
            <a:endParaRPr lang="en-CA" sz="3200" dirty="0" smtClean="0"/>
          </a:p>
          <a:p>
            <a:endParaRPr lang="en-CA" sz="3200" dirty="0" smtClean="0"/>
          </a:p>
          <a:p>
            <a:r>
              <a:rPr lang="en-CA" sz="3200" dirty="0" smtClean="0">
                <a:solidFill>
                  <a:srgbClr val="FF0000"/>
                </a:solidFill>
              </a:rPr>
              <a:t>She </a:t>
            </a:r>
            <a:r>
              <a:rPr lang="en-CA" sz="3200" dirty="0">
                <a:solidFill>
                  <a:srgbClr val="FF0000"/>
                </a:solidFill>
              </a:rPr>
              <a:t>decides to conduct a market research by introducing the product in a limited number of stores at different levels of price and advertising</a:t>
            </a:r>
            <a:r>
              <a:rPr lang="en-CA" sz="3200" dirty="0"/>
              <a:t>. </a:t>
            </a:r>
            <a:endParaRPr lang="en-CA" sz="3200" dirty="0" smtClean="0"/>
          </a:p>
          <a:p>
            <a:endParaRPr lang="en-CA" sz="3200" dirty="0"/>
          </a:p>
          <a:p>
            <a:r>
              <a:rPr lang="en-CA" sz="3200" dirty="0" smtClean="0"/>
              <a:t>After </a:t>
            </a:r>
            <a:r>
              <a:rPr lang="en-CA" sz="3200" dirty="0"/>
              <a:t>tracking sales for six months following the introduction of the product at three price levels, she finds the following:</a:t>
            </a:r>
            <a:endParaRPr lang="fr-CA" sz="3200" dirty="0"/>
          </a:p>
        </p:txBody>
      </p:sp>
    </p:spTree>
    <p:extLst>
      <p:ext uri="{BB962C8B-B14F-4D97-AF65-F5344CB8AC3E}">
        <p14:creationId xmlns:p14="http://schemas.microsoft.com/office/powerpoint/2010/main" val="137086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Advertising / Price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980415"/>
              </p:ext>
            </p:extLst>
          </p:nvPr>
        </p:nvGraphicFramePr>
        <p:xfrm>
          <a:off x="323528" y="1772817"/>
          <a:ext cx="8568952" cy="4477503"/>
        </p:xfrm>
        <a:graphic>
          <a:graphicData uri="http://schemas.openxmlformats.org/drawingml/2006/table">
            <a:tbl>
              <a:tblPr firstRow="1" firstCol="1" bandRow="1"/>
              <a:tblGrid>
                <a:gridCol w="2088232"/>
                <a:gridCol w="1944216"/>
                <a:gridCol w="2520280"/>
                <a:gridCol w="2016224"/>
              </a:tblGrid>
              <a:tr h="57606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Advertising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 price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Medium price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 Price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620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475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413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774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544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556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623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579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395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776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706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382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955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472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294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669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701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378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596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482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355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1208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388</a:t>
                      </a:r>
                      <a:endParaRPr lang="fr-CA" sz="3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32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373</a:t>
                      </a:r>
                      <a:endParaRPr lang="fr-CA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79564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668913"/>
              </p:ext>
            </p:extLst>
          </p:nvPr>
        </p:nvGraphicFramePr>
        <p:xfrm>
          <a:off x="323528" y="1916832"/>
          <a:ext cx="8208912" cy="3744416"/>
        </p:xfrm>
        <a:graphic>
          <a:graphicData uri="http://schemas.openxmlformats.org/drawingml/2006/table">
            <a:tbl>
              <a:tblPr firstRow="1" firstCol="1" bandRow="1"/>
              <a:tblGrid>
                <a:gridCol w="1440160"/>
                <a:gridCol w="936104"/>
                <a:gridCol w="636181"/>
                <a:gridCol w="1204978"/>
                <a:gridCol w="1243966"/>
                <a:gridCol w="1391923"/>
                <a:gridCol w="1355600"/>
              </a:tblGrid>
              <a:tr h="333227">
                <a:tc gridSpan="7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Analysis</a:t>
                      </a: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Variable : Sales 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7122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Advertising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Price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 dirty="0" smtClean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Std Dev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Minimum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Maximum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440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</a:t>
                      </a:r>
                      <a:r>
                        <a:rPr lang="fr-CA" sz="20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Adv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350.000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38.61778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294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378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 Pr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857.000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280.6361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596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1208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927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510.750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133.6547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388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701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5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 Adv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436.500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80.67424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382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556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21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</a:t>
                      </a: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Pr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698.250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88.63548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620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776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1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576.000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96.84007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475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706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178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ANOVA Results</a:t>
            </a:r>
            <a:endParaRPr lang="fr-CA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4915109"/>
              </p:ext>
            </p:extLst>
          </p:nvPr>
        </p:nvGraphicFramePr>
        <p:xfrm>
          <a:off x="539552" y="1628800"/>
          <a:ext cx="8136903" cy="1728192"/>
        </p:xfrm>
        <a:graphic>
          <a:graphicData uri="http://schemas.openxmlformats.org/drawingml/2006/table">
            <a:tbl>
              <a:tblPr firstRow="1" firstCol="1" bandRow="1"/>
              <a:tblGrid>
                <a:gridCol w="1607658"/>
                <a:gridCol w="685468"/>
                <a:gridCol w="1625540"/>
                <a:gridCol w="1629222"/>
                <a:gridCol w="1182936"/>
                <a:gridCol w="1406079"/>
              </a:tblGrid>
              <a:tr h="57207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>Source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DF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Sum of Squares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Mean Square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F Value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>Pr &gt; F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3682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Model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674295.333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134859.067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6.64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0.0011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82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Error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365562.500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20309.028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67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Corrected Total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23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1039857.833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082612"/>
              </p:ext>
            </p:extLst>
          </p:nvPr>
        </p:nvGraphicFramePr>
        <p:xfrm>
          <a:off x="1475654" y="3717032"/>
          <a:ext cx="6623512" cy="936104"/>
        </p:xfrm>
        <a:graphic>
          <a:graphicData uri="http://schemas.openxmlformats.org/drawingml/2006/table">
            <a:tbl>
              <a:tblPr firstRow="1" firstCol="1" bandRow="1"/>
              <a:tblGrid>
                <a:gridCol w="1655878"/>
                <a:gridCol w="1655878"/>
                <a:gridCol w="1655878"/>
                <a:gridCol w="1655878"/>
              </a:tblGrid>
              <a:tr h="412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R-Square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</a:rPr>
                        <a:t>Coeff</a:t>
                      </a: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 Var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</a:rPr>
                        <a:t>Root</a:t>
                      </a: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 MSE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Sales </a:t>
                      </a: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</a:rPr>
                        <a:t>Mean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5231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0.648450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24.9397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142.5097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571.4167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136350"/>
              </p:ext>
            </p:extLst>
          </p:nvPr>
        </p:nvGraphicFramePr>
        <p:xfrm>
          <a:off x="1619672" y="5157192"/>
          <a:ext cx="6408420" cy="1222375"/>
        </p:xfrm>
        <a:graphic>
          <a:graphicData uri="http://schemas.openxmlformats.org/drawingml/2006/table">
            <a:tbl>
              <a:tblPr firstRow="1" firstCol="1" bandRow="1"/>
              <a:tblGrid>
                <a:gridCol w="1689100"/>
                <a:gridCol w="537210"/>
                <a:gridCol w="1263650"/>
                <a:gridCol w="1449705"/>
                <a:gridCol w="814070"/>
                <a:gridCol w="654685"/>
              </a:tblGrid>
              <a:tr h="27559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>Source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DF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 smtClean="0">
                          <a:effectLst/>
                          <a:latin typeface="Arial"/>
                          <a:ea typeface="Times New Roman"/>
                        </a:rPr>
                        <a:t>Type III 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>SS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Mean Square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F Value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</a:rPr>
                        <a:t>Pr &gt; 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309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Price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600412.58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300206.292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14.78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0.0002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88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Advertising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32.67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32.667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0.00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0.9685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02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Price*Advertising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73850.08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36925.042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1.82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</a:rPr>
                        <a:t>0.1909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Oval 7"/>
          <p:cNvSpPr/>
          <p:nvPr/>
        </p:nvSpPr>
        <p:spPr>
          <a:xfrm>
            <a:off x="7307078" y="6133201"/>
            <a:ext cx="792088" cy="2880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95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415" y="1844824"/>
            <a:ext cx="6096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6449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493" y="116632"/>
            <a:ext cx="8784976" cy="1196752"/>
          </a:xfrm>
        </p:spPr>
        <p:txBody>
          <a:bodyPr>
            <a:normAutofit fontScale="90000"/>
          </a:bodyPr>
          <a:lstStyle/>
          <a:p>
            <a:pPr fontAlgn="ctr"/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sz="4900" dirty="0">
                <a:effectLst/>
              </a:rPr>
              <a:t>Tukey's </a:t>
            </a:r>
            <a:r>
              <a:rPr lang="en-CA" sz="4900" dirty="0" err="1">
                <a:effectLst/>
              </a:rPr>
              <a:t>Studentized</a:t>
            </a:r>
            <a:r>
              <a:rPr lang="en-CA" sz="4900" dirty="0">
                <a:effectLst/>
              </a:rPr>
              <a:t> Range (HSD) Test for </a:t>
            </a:r>
            <a:r>
              <a:rPr lang="en-CA" sz="4900" dirty="0" smtClean="0">
                <a:effectLst/>
              </a:rPr>
              <a:t>Sales</a:t>
            </a:r>
            <a:br>
              <a:rPr lang="en-CA" sz="4900" dirty="0" smtClean="0">
                <a:effectLst/>
              </a:rPr>
            </a:br>
            <a:r>
              <a:rPr lang="en-CA" sz="4900" dirty="0" smtClean="0">
                <a:effectLst/>
              </a:rPr>
              <a:t>Advertising</a:t>
            </a: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>
                <a:effectLst/>
              </a:rPr>
              <a:t/>
            </a:r>
            <a:br>
              <a:rPr lang="en-CA" dirty="0">
                <a:effectLst/>
              </a:rPr>
            </a:br>
            <a:r>
              <a:rPr lang="en-CA" dirty="0"/>
              <a:t/>
            </a:r>
            <a:br>
              <a:rPr lang="en-CA" dirty="0"/>
            </a:br>
            <a:endParaRPr lang="fr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1504779"/>
              </p:ext>
            </p:extLst>
          </p:nvPr>
        </p:nvGraphicFramePr>
        <p:xfrm>
          <a:off x="1331640" y="3933056"/>
          <a:ext cx="6875381" cy="2379683"/>
        </p:xfrm>
        <a:graphic>
          <a:graphicData uri="http://schemas.openxmlformats.org/drawingml/2006/table">
            <a:tbl>
              <a:tblPr firstRow="1" firstCol="1" bandRow="1"/>
              <a:tblGrid>
                <a:gridCol w="2151810"/>
                <a:gridCol w="1513863"/>
                <a:gridCol w="1314651"/>
                <a:gridCol w="1869657"/>
                <a:gridCol w="25400"/>
              </a:tblGrid>
              <a:tr h="576065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</a:rPr>
                        <a:t>Comparisons significant at the 0.05 level are indicated by ***.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99953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Advertising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/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Comparison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Difference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/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Between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/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Means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Simultaneous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  <a:t> 95% Confidence</a:t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</a:rPr>
                        <a:t>Limits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000" b="1">
                          <a:effectLst/>
                          <a:latin typeface="Arial"/>
                          <a:ea typeface="Times New Roman"/>
                        </a:rPr>
                        <a:t> 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3909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</a:rPr>
                        <a:t>High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</a:rPr>
                        <a:t>Adv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</a:rPr>
                        <a:t> -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</a:rPr>
                        <a:t>Low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</a:rPr>
                        <a:t>Adv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</a:rPr>
                        <a:t>2.333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-119.893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124.559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20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316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Low Adv - High Adv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</a:rPr>
                        <a:t>-2.333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 smtClean="0">
                          <a:effectLst/>
                          <a:latin typeface="Times New Roman"/>
                          <a:ea typeface="Times New Roman"/>
                        </a:rPr>
                        <a:t>-124.559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 smtClean="0">
                          <a:effectLst/>
                          <a:latin typeface="Times New Roman"/>
                          <a:ea typeface="Times New Roman"/>
                        </a:rPr>
                        <a:t>119.893</a:t>
                      </a:r>
                      <a:endParaRPr lang="fr-CA" sz="1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012572"/>
              </p:ext>
            </p:extLst>
          </p:nvPr>
        </p:nvGraphicFramePr>
        <p:xfrm>
          <a:off x="1907704" y="1844824"/>
          <a:ext cx="4896544" cy="1584175"/>
        </p:xfrm>
        <a:graphic>
          <a:graphicData uri="http://schemas.openxmlformats.org/drawingml/2006/table">
            <a:tbl>
              <a:tblPr firstRow="1" firstCol="1" bandRow="1"/>
              <a:tblGrid>
                <a:gridCol w="3889185"/>
                <a:gridCol w="1007359"/>
              </a:tblGrid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Alpha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Degrees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Freedom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smtClean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18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Mean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Square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20309.03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Critical Value of </a:t>
                      </a:r>
                      <a:r>
                        <a:rPr lang="en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Studentized</a:t>
                      </a: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Range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2.97105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683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Minimum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Significant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Difference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122.23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633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-171400"/>
            <a:ext cx="8686800" cy="1111250"/>
          </a:xfrm>
        </p:spPr>
        <p:txBody>
          <a:bodyPr>
            <a:normAutofit fontScale="90000"/>
          </a:bodyPr>
          <a:lstStyle/>
          <a:p>
            <a:pPr fontAlgn="ctr"/>
            <a:r>
              <a:rPr lang="en-CA" dirty="0" smtClean="0">
                <a:effectLst/>
              </a:rPr>
              <a:t>The GLM Procedure</a:t>
            </a:r>
            <a:br>
              <a:rPr lang="en-CA" dirty="0" smtClean="0">
                <a:effectLst/>
              </a:rPr>
            </a:br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sz="4900" dirty="0" smtClean="0">
                <a:effectLst/>
              </a:rPr>
              <a:t>Tukey's </a:t>
            </a:r>
            <a:r>
              <a:rPr lang="en-CA" sz="4900" dirty="0" err="1" smtClean="0">
                <a:effectLst/>
              </a:rPr>
              <a:t>Studentized</a:t>
            </a:r>
            <a:r>
              <a:rPr lang="en-CA" sz="4900" dirty="0" smtClean="0">
                <a:effectLst/>
              </a:rPr>
              <a:t> Range (HSD) Test for </a:t>
            </a:r>
            <a:r>
              <a:rPr lang="en-CA" sz="4900" dirty="0" smtClean="0">
                <a:effectLst/>
              </a:rPr>
              <a:t>Sales</a:t>
            </a:r>
            <a:br>
              <a:rPr lang="en-CA" sz="4900" dirty="0" smtClean="0">
                <a:effectLst/>
              </a:rPr>
            </a:br>
            <a:r>
              <a:rPr lang="en-CA" sz="4900" dirty="0" smtClean="0">
                <a:effectLst/>
              </a:rPr>
              <a:t>Prices</a:t>
            </a:r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dirty="0" smtClean="0">
                <a:effectLst/>
              </a:rPr>
              <a:t/>
            </a:r>
            <a:br>
              <a:rPr lang="en-CA" dirty="0" smtClean="0">
                <a:effectLst/>
              </a:rPr>
            </a:br>
            <a:r>
              <a:rPr lang="en-CA" dirty="0" smtClean="0"/>
              <a:t/>
            </a:r>
            <a:br>
              <a:rPr lang="en-CA" dirty="0" smtClean="0"/>
            </a:br>
            <a:endParaRPr lang="fr-C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862241"/>
              </p:ext>
            </p:extLst>
          </p:nvPr>
        </p:nvGraphicFramePr>
        <p:xfrm>
          <a:off x="2051720" y="1628800"/>
          <a:ext cx="5120466" cy="1527036"/>
        </p:xfrm>
        <a:graphic>
          <a:graphicData uri="http://schemas.openxmlformats.org/drawingml/2006/table">
            <a:tbl>
              <a:tblPr firstRow="1" firstCol="1" bandRow="1"/>
              <a:tblGrid>
                <a:gridCol w="4066969"/>
                <a:gridCol w="1053497"/>
              </a:tblGrid>
              <a:tr h="2509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Alpha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0.05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42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Degrees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Freedom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51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Mean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Square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20309.03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Critical Value of </a:t>
                      </a:r>
                      <a:r>
                        <a:rPr lang="en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Studentized</a:t>
                      </a: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Range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3.60930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5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Minimum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Significant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Difference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181.85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30195"/>
              </p:ext>
            </p:extLst>
          </p:nvPr>
        </p:nvGraphicFramePr>
        <p:xfrm>
          <a:off x="1331640" y="3356992"/>
          <a:ext cx="6912767" cy="3082122"/>
        </p:xfrm>
        <a:graphic>
          <a:graphicData uri="http://schemas.openxmlformats.org/drawingml/2006/table">
            <a:tbl>
              <a:tblPr firstRow="1" firstCol="1" bandRow="1"/>
              <a:tblGrid>
                <a:gridCol w="2016224"/>
                <a:gridCol w="1944216"/>
                <a:gridCol w="997884"/>
                <a:gridCol w="1480730"/>
                <a:gridCol w="473713"/>
              </a:tblGrid>
              <a:tr h="360040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Comparisons significant at the 0.05 level are indicated by ***.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Price</a:t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Comparison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Difference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Between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Means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Simultaneous 95% Confidence</a:t>
                      </a:r>
                      <a:b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Limits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 -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Pr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-384.38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-566.23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-202.52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 - Med Pr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-150.13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-331.98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31.73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Pr - High Pr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384.38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202.52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566.23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Pr - Med Pr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234.25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52.40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416.10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 - High Pr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150.13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-31.73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331.98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3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 - Low Pr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-234.25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-416.10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-52.40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***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180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b="1" dirty="0" smtClean="0"/>
              <a:t>More data</a:t>
            </a:r>
            <a:endParaRPr lang="fr-CA" b="1" dirty="0"/>
          </a:p>
        </p:txBody>
      </p:sp>
      <p:sp>
        <p:nvSpPr>
          <p:cNvPr id="4" name="Rectangle 3"/>
          <p:cNvSpPr/>
          <p:nvPr/>
        </p:nvSpPr>
        <p:spPr>
          <a:xfrm>
            <a:off x="539552" y="1627149"/>
            <a:ext cx="81369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>
              <a:spcBef>
                <a:spcPts val="0"/>
              </a:spcBef>
              <a:spcAft>
                <a:spcPts val="0"/>
              </a:spcAft>
            </a:pPr>
            <a:r>
              <a:rPr lang="en-CA" sz="3200" dirty="0">
                <a:latin typeface="Times New Roman"/>
                <a:ea typeface="Times New Roman"/>
                <a:cs typeface="Calibri"/>
              </a:rPr>
              <a:t>The manager is concerned that the assignment of stores to treatment groups did not ensure their equivalence with respect to their average size. Therefore she introduces the covariate variable</a:t>
            </a:r>
            <a:r>
              <a:rPr lang="en-CA" sz="3200" b="1" dirty="0">
                <a:latin typeface="Times New Roman"/>
                <a:ea typeface="Times New Roman"/>
                <a:cs typeface="Calibri"/>
              </a:rPr>
              <a:t> Store size</a:t>
            </a:r>
            <a:r>
              <a:rPr lang="en-CA" sz="3200" dirty="0">
                <a:latin typeface="Times New Roman"/>
                <a:ea typeface="Times New Roman"/>
                <a:cs typeface="Calibri"/>
              </a:rPr>
              <a:t> in the model as in the table below:</a:t>
            </a:r>
            <a:endParaRPr lang="fr-CA" sz="3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932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Include Store size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0367671"/>
              </p:ext>
            </p:extLst>
          </p:nvPr>
        </p:nvGraphicFramePr>
        <p:xfrm>
          <a:off x="107504" y="1628800"/>
          <a:ext cx="8856984" cy="4267200"/>
        </p:xfrm>
        <a:graphic>
          <a:graphicData uri="http://schemas.openxmlformats.org/drawingml/2006/table">
            <a:tbl>
              <a:tblPr firstRow="1" firstCol="1" bandRow="1"/>
              <a:tblGrid>
                <a:gridCol w="1343928"/>
                <a:gridCol w="1242388"/>
                <a:gridCol w="1087089"/>
                <a:gridCol w="1485660"/>
                <a:gridCol w="1100655"/>
                <a:gridCol w="1340941"/>
                <a:gridCol w="1256323"/>
              </a:tblGrid>
              <a:tr h="79208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Advertising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 price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Store size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Medium price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Store size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 Price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Store size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620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475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40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413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34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774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38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544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556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32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623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42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579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395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41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Low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776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34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706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41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382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955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472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294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669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701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26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378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25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596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32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482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28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355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27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604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High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1208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37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388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27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800">
                          <a:effectLst/>
                          <a:latin typeface="Times New Roman"/>
                          <a:ea typeface="Times New Roman"/>
                          <a:cs typeface="Calibri"/>
                        </a:rPr>
                        <a:t>373</a:t>
                      </a:r>
                      <a:endParaRPr lang="fr-CA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</a:rPr>
                        <a:t>29</a:t>
                      </a:r>
                      <a:endParaRPr lang="fr-CA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04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3189878"/>
              </p:ext>
            </p:extLst>
          </p:nvPr>
        </p:nvGraphicFramePr>
        <p:xfrm>
          <a:off x="1403648" y="1772816"/>
          <a:ext cx="3456383" cy="4241528"/>
        </p:xfrm>
        <a:graphic>
          <a:graphicData uri="http://schemas.openxmlformats.org/drawingml/2006/table">
            <a:tbl>
              <a:tblPr/>
              <a:tblGrid>
                <a:gridCol w="1153758"/>
                <a:gridCol w="747987"/>
                <a:gridCol w="982649"/>
                <a:gridCol w="571989"/>
              </a:tblGrid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Advertising</a:t>
                      </a:r>
                      <a:endParaRPr lang="fr-CA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Price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Store size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1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Sales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</a:t>
                      </a:r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fr-CA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Adv</a:t>
                      </a:r>
                      <a:endParaRPr lang="fr-C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</a:t>
                      </a:r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620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</a:t>
                      </a:r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774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42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623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34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776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475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Low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 </a:t>
                      </a:r>
                      <a:r>
                        <a:rPr lang="fr-CA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</a:t>
                      </a:r>
                      <a:endParaRPr lang="fr-C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36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544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en-CA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…</a:t>
                      </a:r>
                      <a:endParaRPr lang="fr-CA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algn="ctr" fontAlgn="b"/>
                      <a:r>
                        <a:rPr lang="fr-CA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</a:t>
                      </a:r>
                      <a:r>
                        <a:rPr lang="fr-CA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Adv</a:t>
                      </a:r>
                      <a:endParaRPr lang="fr-CA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26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701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482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Med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388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294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25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378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355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731"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Adv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High Pr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29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CA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373</a:t>
                      </a:r>
                    </a:p>
                  </a:txBody>
                  <a:tcPr marL="9052" marR="9052" marT="90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Oval 4"/>
          <p:cNvSpPr/>
          <p:nvPr/>
        </p:nvSpPr>
        <p:spPr>
          <a:xfrm>
            <a:off x="3275856" y="1772816"/>
            <a:ext cx="1008112" cy="3600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6" name="TextBox 5"/>
          <p:cNvSpPr txBox="1"/>
          <p:nvPr/>
        </p:nvSpPr>
        <p:spPr>
          <a:xfrm>
            <a:off x="6204876" y="860008"/>
            <a:ext cx="24330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 smtClean="0"/>
              <a:t>covariate</a:t>
            </a:r>
            <a:endParaRPr lang="fr-CA" sz="2400" dirty="0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139952" y="1152082"/>
            <a:ext cx="2088232" cy="62073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275856" y="444196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4000" dirty="0" smtClean="0">
                <a:solidFill>
                  <a:schemeClr val="bg1"/>
                </a:solidFill>
              </a:rPr>
              <a:t>SAS</a:t>
            </a:r>
            <a:endParaRPr lang="fr-CA" sz="4000" dirty="0">
              <a:solidFill>
                <a:schemeClr val="bg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1259632" y="1772816"/>
            <a:ext cx="2016224" cy="360040"/>
          </a:xfrm>
          <a:prstGeom prst="ellipse">
            <a:avLst/>
          </a:prstGeom>
          <a:noFill/>
          <a:ln w="34925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1" name="TextBox 10"/>
          <p:cNvSpPr txBox="1"/>
          <p:nvPr/>
        </p:nvSpPr>
        <p:spPr>
          <a:xfrm>
            <a:off x="-108520" y="263691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chemeClr val="accent4">
                    <a:lumMod val="75000"/>
                  </a:schemeClr>
                </a:solidFill>
              </a:rPr>
              <a:t>Classification</a:t>
            </a:r>
            <a:endParaRPr lang="fr-CA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395536" y="2132856"/>
            <a:ext cx="1008112" cy="504056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283968" y="1772816"/>
            <a:ext cx="576064" cy="335653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cxnSp>
        <p:nvCxnSpPr>
          <p:cNvPr id="17" name="Straight Arrow Connector 16"/>
          <p:cNvCxnSpPr>
            <a:stCxn id="14" idx="6"/>
          </p:cNvCxnSpPr>
          <p:nvPr/>
        </p:nvCxnSpPr>
        <p:spPr>
          <a:xfrm>
            <a:off x="4860032" y="1940643"/>
            <a:ext cx="1656184" cy="552253"/>
          </a:xfrm>
          <a:prstGeom prst="straightConnector1">
            <a:avLst/>
          </a:prstGeom>
          <a:ln w="158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516216" y="2384884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7030A0"/>
                </a:solidFill>
              </a:rPr>
              <a:t>Dependant variable </a:t>
            </a:r>
            <a:endParaRPr lang="fr-CA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238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11250"/>
          </a:xfrm>
        </p:spPr>
        <p:txBody>
          <a:bodyPr/>
          <a:lstStyle/>
          <a:p>
            <a:r>
              <a:rPr lang="en-CA" dirty="0" smtClean="0"/>
              <a:t>ANCOVA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654455"/>
              </p:ext>
            </p:extLst>
          </p:nvPr>
        </p:nvGraphicFramePr>
        <p:xfrm>
          <a:off x="611560" y="1556792"/>
          <a:ext cx="8136903" cy="1740077"/>
        </p:xfrm>
        <a:graphic>
          <a:graphicData uri="http://schemas.openxmlformats.org/drawingml/2006/table">
            <a:tbl>
              <a:tblPr firstRow="1" firstCol="1" bandRow="1"/>
              <a:tblGrid>
                <a:gridCol w="1923268"/>
                <a:gridCol w="739719"/>
                <a:gridCol w="1627381"/>
                <a:gridCol w="1849296"/>
                <a:gridCol w="1109578"/>
                <a:gridCol w="887661"/>
              </a:tblGrid>
              <a:tr h="61803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Source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DF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Sum of Squares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</a:rPr>
                        <a:t>Mean</a:t>
                      </a: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 Square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F Value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Pr &gt; 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31998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Model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686853.708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114475.618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5.51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0.0025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982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Error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353004.125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20764.949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019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Corrected Total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23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1039857.833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fr-CA" sz="1100" dirty="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5039219"/>
              </p:ext>
            </p:extLst>
          </p:nvPr>
        </p:nvGraphicFramePr>
        <p:xfrm>
          <a:off x="1259632" y="3501008"/>
          <a:ext cx="6683374" cy="2385060"/>
        </p:xfrm>
        <a:graphic>
          <a:graphicData uri="http://schemas.openxmlformats.org/drawingml/2006/table">
            <a:tbl>
              <a:tblPr firstRow="1" firstCol="1" bandRow="1"/>
              <a:tblGrid>
                <a:gridCol w="1966296"/>
                <a:gridCol w="592808"/>
                <a:gridCol w="1235123"/>
                <a:gridCol w="1261781"/>
                <a:gridCol w="800989"/>
                <a:gridCol w="826377"/>
              </a:tblGrid>
              <a:tr h="37909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</a:rPr>
                        <a:t>Source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DF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Type III SS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Mean Square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F Value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>
                          <a:effectLst/>
                          <a:latin typeface="Arial"/>
                          <a:ea typeface="Times New Roman"/>
                        </a:rPr>
                        <a:t>Pr &gt; F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Store size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12558.38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12558.38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0.60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0.4474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Advertising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9478.32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9478.32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0.46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0.5084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Price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471506.64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235753.32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11.35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0.0007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Advertising*Price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60484.78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30242.39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1.46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0.2607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0464458"/>
              </p:ext>
            </p:extLst>
          </p:nvPr>
        </p:nvGraphicFramePr>
        <p:xfrm>
          <a:off x="2771800" y="6093296"/>
          <a:ext cx="4032448" cy="515413"/>
        </p:xfrm>
        <a:graphic>
          <a:graphicData uri="http://schemas.openxmlformats.org/drawingml/2006/table">
            <a:tbl>
              <a:tblPr firstRow="1" firstCol="1" bandRow="1"/>
              <a:tblGrid>
                <a:gridCol w="1008112"/>
                <a:gridCol w="1008112"/>
                <a:gridCol w="1008112"/>
                <a:gridCol w="1008112"/>
              </a:tblGrid>
              <a:tr h="3024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b="1" dirty="0">
                          <a:effectLst/>
                          <a:latin typeface="Arial"/>
                          <a:ea typeface="Times New Roman"/>
                        </a:rPr>
                        <a:t>R-Square</a:t>
                      </a:r>
                      <a:endParaRPr lang="fr-CA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b="1" dirty="0" err="1">
                          <a:effectLst/>
                          <a:latin typeface="Arial"/>
                          <a:ea typeface="Times New Roman"/>
                        </a:rPr>
                        <a:t>Coeff</a:t>
                      </a:r>
                      <a:r>
                        <a:rPr lang="fr-CA" sz="1400" b="1" dirty="0">
                          <a:effectLst/>
                          <a:latin typeface="Arial"/>
                          <a:ea typeface="Times New Roman"/>
                        </a:rPr>
                        <a:t> Var</a:t>
                      </a:r>
                      <a:endParaRPr lang="fr-CA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b="1" dirty="0" err="1">
                          <a:effectLst/>
                          <a:latin typeface="Arial"/>
                          <a:ea typeface="Times New Roman"/>
                        </a:rPr>
                        <a:t>Root</a:t>
                      </a:r>
                      <a:r>
                        <a:rPr lang="fr-CA" sz="1400" b="1" dirty="0">
                          <a:effectLst/>
                          <a:latin typeface="Arial"/>
                          <a:ea typeface="Times New Roman"/>
                        </a:rPr>
                        <a:t> MSE</a:t>
                      </a:r>
                      <a:endParaRPr lang="fr-CA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b="1" dirty="0">
                          <a:effectLst/>
                          <a:latin typeface="Arial"/>
                          <a:ea typeface="Times New Roman"/>
                        </a:rPr>
                        <a:t>Sales </a:t>
                      </a:r>
                      <a:r>
                        <a:rPr lang="fr-CA" sz="1400" b="1" dirty="0" err="1">
                          <a:effectLst/>
                          <a:latin typeface="Arial"/>
                          <a:ea typeface="Times New Roman"/>
                        </a:rPr>
                        <a:t>Mean</a:t>
                      </a:r>
                      <a:endParaRPr lang="fr-CA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20162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>
                          <a:effectLst/>
                          <a:latin typeface="Times New Roman"/>
                          <a:ea typeface="Times New Roman"/>
                        </a:rPr>
                        <a:t>0.660527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>
                          <a:effectLst/>
                          <a:latin typeface="Times New Roman"/>
                          <a:ea typeface="Times New Roman"/>
                        </a:rPr>
                        <a:t>25.218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dirty="0">
                          <a:effectLst/>
                          <a:latin typeface="Times New Roman"/>
                          <a:ea typeface="Times New Roman"/>
                        </a:rPr>
                        <a:t>144.10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400" dirty="0">
                          <a:effectLst/>
                          <a:latin typeface="Times New Roman"/>
                          <a:ea typeface="Times New Roman"/>
                        </a:rPr>
                        <a:t>571.42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157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1111250"/>
          </a:xfrm>
        </p:spPr>
        <p:txBody>
          <a:bodyPr/>
          <a:lstStyle/>
          <a:p>
            <a:r>
              <a:rPr lang="en-CA" b="1" dirty="0" smtClean="0"/>
              <a:t>Arithmetic / </a:t>
            </a:r>
            <a:r>
              <a:rPr lang="en-CA" dirty="0" smtClean="0"/>
              <a:t> Price </a:t>
            </a:r>
            <a:r>
              <a:rPr lang="en-CA" dirty="0" smtClean="0"/>
              <a:t>levels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269115"/>
              </p:ext>
            </p:extLst>
          </p:nvPr>
        </p:nvGraphicFramePr>
        <p:xfrm>
          <a:off x="827584" y="1484784"/>
          <a:ext cx="7416824" cy="1723037"/>
        </p:xfrm>
        <a:graphic>
          <a:graphicData uri="http://schemas.openxmlformats.org/drawingml/2006/table">
            <a:tbl>
              <a:tblPr firstRow="1" firstCol="1" bandRow="1"/>
              <a:tblGrid>
                <a:gridCol w="3708412"/>
                <a:gridCol w="3708412"/>
              </a:tblGrid>
              <a:tr h="28181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Alpha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0.05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4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Error Degrees of Freedom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17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81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Error Mean Square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20764.95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817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</a:rPr>
                        <a:t>Critical Value of </a:t>
                      </a:r>
                      <a:r>
                        <a:rPr lang="en-CA" sz="2000" dirty="0" err="1">
                          <a:effectLst/>
                          <a:latin typeface="Times New Roman"/>
                          <a:ea typeface="Times New Roman"/>
                        </a:rPr>
                        <a:t>Studentized</a:t>
                      </a:r>
                      <a:r>
                        <a:rPr lang="en-CA" sz="2000" dirty="0">
                          <a:effectLst/>
                          <a:latin typeface="Times New Roman"/>
                          <a:ea typeface="Times New Roman"/>
                        </a:rPr>
                        <a:t> Range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3.62796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82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</a:rPr>
                        <a:t>Minimum Significant Difference</a:t>
                      </a:r>
                      <a:endParaRPr lang="fr-C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</a:rPr>
                        <a:t>184.83</a:t>
                      </a:r>
                      <a:endParaRPr lang="fr-C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6305146"/>
              </p:ext>
            </p:extLst>
          </p:nvPr>
        </p:nvGraphicFramePr>
        <p:xfrm>
          <a:off x="1403648" y="548680"/>
          <a:ext cx="6413500" cy="620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9" name="Document" r:id="rId3" imgW="6414199" imgH="6209192" progId="Word.Document.12">
                  <p:embed/>
                </p:oleObj>
              </mc:Choice>
              <mc:Fallback>
                <p:oleObj name="Document" r:id="rId3" imgW="6414199" imgH="620919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403648" y="548680"/>
                        <a:ext cx="6413500" cy="6208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774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861340"/>
              </p:ext>
            </p:extLst>
          </p:nvPr>
        </p:nvGraphicFramePr>
        <p:xfrm>
          <a:off x="323528" y="188640"/>
          <a:ext cx="8229600" cy="1008112"/>
        </p:xfrm>
        <a:graphic>
          <a:graphicData uri="http://schemas.openxmlformats.org/drawingml/2006/table">
            <a:tbl>
              <a:tblPr firstRow="1" firstCol="1" bandRow="1"/>
              <a:tblGrid>
                <a:gridCol w="8229600"/>
              </a:tblGrid>
              <a:tr h="1008112">
                <a:tc>
                  <a:txBody>
                    <a:bodyPr/>
                    <a:lstStyle/>
                    <a:p>
                      <a:pPr algn="ctr" font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The GLM </a:t>
                      </a:r>
                      <a:r>
                        <a:rPr lang="en-CA" sz="2800" b="1" dirty="0" smtClean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Procedure</a:t>
                      </a:r>
                      <a:r>
                        <a:rPr lang="en-CA" sz="28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/>
                      </a:r>
                      <a:br>
                        <a:rPr lang="en-CA" sz="28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28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Tukey's </a:t>
                      </a:r>
                      <a:r>
                        <a:rPr lang="en-CA" sz="2800" b="1" dirty="0" err="1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Studentized</a:t>
                      </a:r>
                      <a:r>
                        <a:rPr lang="en-CA" sz="2800" b="1" dirty="0">
                          <a:solidFill>
                            <a:srgbClr val="4F493B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Range (HSD) Test for Sales</a:t>
                      </a:r>
                      <a:endParaRPr lang="fr-C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9525" marR="9525" marT="9525" marB="9525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135462"/>
              </p:ext>
            </p:extLst>
          </p:nvPr>
        </p:nvGraphicFramePr>
        <p:xfrm>
          <a:off x="1979712" y="1700808"/>
          <a:ext cx="5544616" cy="1481006"/>
        </p:xfrm>
        <a:graphic>
          <a:graphicData uri="http://schemas.openxmlformats.org/drawingml/2006/table">
            <a:tbl>
              <a:tblPr firstRow="1" firstCol="1" bandRow="1"/>
              <a:tblGrid>
                <a:gridCol w="3600400"/>
                <a:gridCol w="1944216"/>
              </a:tblGrid>
              <a:tr h="177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Alpha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Degrees</a:t>
                      </a: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of </a:t>
                      </a:r>
                      <a:r>
                        <a:rPr lang="fr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Freedom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Error Mean Square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20309.03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9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Critical Value of </a:t>
                      </a:r>
                      <a:r>
                        <a:rPr lang="en-CA" sz="1800" dirty="0" err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Studentized</a:t>
                      </a:r>
                      <a:r>
                        <a:rPr lang="en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 Range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3.60930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91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Minimum Significant Difference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181.85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359781"/>
              </p:ext>
            </p:extLst>
          </p:nvPr>
        </p:nvGraphicFramePr>
        <p:xfrm>
          <a:off x="1547664" y="3717032"/>
          <a:ext cx="6480719" cy="2469181"/>
        </p:xfrm>
        <a:graphic>
          <a:graphicData uri="http://schemas.openxmlformats.org/drawingml/2006/table">
            <a:tbl>
              <a:tblPr firstRow="1" firstCol="1" bandRow="1"/>
              <a:tblGrid>
                <a:gridCol w="1998557"/>
                <a:gridCol w="1899983"/>
                <a:gridCol w="801433"/>
                <a:gridCol w="1780746"/>
              </a:tblGrid>
              <a:tr h="642961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Means with the same letter are</a:t>
                      </a:r>
                      <a:br>
                        <a:rPr lang="en-CA" sz="16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6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not significantly different.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162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Tukey</a:t>
                      </a:r>
                      <a:r>
                        <a:rPr lang="fr-CA" sz="16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fr-CA" sz="16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Grouping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Price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316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A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777.63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 Pr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543.38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</a:t>
                      </a:r>
                      <a:endParaRPr lang="fr-CA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3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endParaRPr lang="fr-CA" sz="1600"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639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B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393.25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r-CA" sz="16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</a:t>
                      </a:r>
                      <a:endParaRPr lang="fr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331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Overall</a:t>
            </a:r>
            <a:endParaRPr lang="fr-CA" dirty="0"/>
          </a:p>
        </p:txBody>
      </p:sp>
      <p:pic>
        <p:nvPicPr>
          <p:cNvPr id="68609" name="Picture 1" descr="img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70080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DFBF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fr-FR" altLang="fr-FR" sz="18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fr-FR" altLang="fr-F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6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b="1" dirty="0">
                <a:effectLst/>
              </a:rPr>
              <a:t>The GLM Procedure</a:t>
            </a:r>
            <a:br>
              <a:rPr lang="en-CA" b="1" dirty="0">
                <a:effectLst/>
              </a:rPr>
            </a:br>
            <a:r>
              <a:rPr lang="en-CA" b="1" dirty="0" smtClean="0">
                <a:effectLst/>
              </a:rPr>
              <a:t>Least</a:t>
            </a:r>
            <a:r>
              <a:rPr lang="en-CA" b="1" dirty="0">
                <a:effectLst/>
              </a:rPr>
              <a:t> Squares Means</a:t>
            </a:r>
            <a:endParaRPr lang="fr-CA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187539"/>
              </p:ext>
            </p:extLst>
          </p:nvPr>
        </p:nvGraphicFramePr>
        <p:xfrm>
          <a:off x="2627784" y="1700808"/>
          <a:ext cx="4114800" cy="1663383"/>
        </p:xfrm>
        <a:graphic>
          <a:graphicData uri="http://schemas.openxmlformats.org/drawingml/2006/table">
            <a:tbl>
              <a:tblPr firstRow="1" firstCol="1" bandRow="1"/>
              <a:tblGrid>
                <a:gridCol w="1371600"/>
                <a:gridCol w="1371600"/>
                <a:gridCol w="1371600"/>
              </a:tblGrid>
              <a:tr h="1967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Price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Sales LSMEAN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 </a:t>
                      </a:r>
                      <a:r>
                        <a:rPr lang="fr-CA" sz="20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Number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2360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397.353311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0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 Pr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773.265232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609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543.631457</a:t>
                      </a:r>
                      <a:endParaRPr lang="fr-CA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20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fr-CA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1674494"/>
              </p:ext>
            </p:extLst>
          </p:nvPr>
        </p:nvGraphicFramePr>
        <p:xfrm>
          <a:off x="1547664" y="3861048"/>
          <a:ext cx="6059016" cy="2107630"/>
        </p:xfrm>
        <a:graphic>
          <a:graphicData uri="http://schemas.openxmlformats.org/drawingml/2006/table">
            <a:tbl>
              <a:tblPr firstRow="1" firstCol="1" bandRow="1"/>
              <a:tblGrid>
                <a:gridCol w="1514754"/>
                <a:gridCol w="1514754"/>
                <a:gridCol w="1514754"/>
                <a:gridCol w="1514754"/>
              </a:tblGrid>
              <a:tr h="716835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Least Squares Means for effect Price</a:t>
                      </a:r>
                      <a:b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&gt; |t| for H0: 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)=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(j)</a:t>
                      </a:r>
                      <a:b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</a:b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Dependent Variable: Sales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3894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i/j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2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</a:tr>
              <a:tr h="2867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&lt;.0001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0.0614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7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&lt;.0001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0.0056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673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0.0614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0.0056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821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sz="4900" b="1" dirty="0">
                <a:effectLst/>
              </a:rPr>
              <a:t>The GLM Procedure</a:t>
            </a:r>
            <a:br>
              <a:rPr lang="en-CA" sz="4900" b="1" dirty="0">
                <a:effectLst/>
              </a:rPr>
            </a:br>
            <a:r>
              <a:rPr lang="en-CA" sz="4900" b="1" dirty="0">
                <a:effectLst/>
              </a:rPr>
              <a:t>Least Squares Means</a:t>
            </a:r>
            <a:endParaRPr lang="fr-CA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61715"/>
              </p:ext>
            </p:extLst>
          </p:nvPr>
        </p:nvGraphicFramePr>
        <p:xfrm>
          <a:off x="1619672" y="1844824"/>
          <a:ext cx="5770984" cy="1497014"/>
        </p:xfrm>
        <a:graphic>
          <a:graphicData uri="http://schemas.openxmlformats.org/drawingml/2006/table">
            <a:tbl>
              <a:tblPr firstRow="1" firstCol="1" bandRow="1"/>
              <a:tblGrid>
                <a:gridCol w="1442746"/>
                <a:gridCol w="1442746"/>
                <a:gridCol w="1442746"/>
                <a:gridCol w="1442746"/>
              </a:tblGrid>
              <a:tr h="24370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Price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Sales LSMEAN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95% Confidence </a:t>
                      </a: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Limits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924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High Pr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397.353311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287.910031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506.796592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Low Pr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773.265232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663.691608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882.838856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244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Med Pr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543.631457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435.200661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652.062253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980694"/>
              </p:ext>
            </p:extLst>
          </p:nvPr>
        </p:nvGraphicFramePr>
        <p:xfrm>
          <a:off x="1331640" y="3861048"/>
          <a:ext cx="6480719" cy="2160239"/>
        </p:xfrm>
        <a:graphic>
          <a:graphicData uri="http://schemas.openxmlformats.org/drawingml/2006/table">
            <a:tbl>
              <a:tblPr firstRow="1" firstCol="1" bandRow="1"/>
              <a:tblGrid>
                <a:gridCol w="1233787"/>
                <a:gridCol w="1311733"/>
                <a:gridCol w="1311733"/>
                <a:gridCol w="1311733"/>
                <a:gridCol w="1311733"/>
              </a:tblGrid>
              <a:tr h="302515"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Least Squares Means for Effect Price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94920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Difference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Between</a:t>
                      </a:r>
                      <a:r>
                        <a:rPr lang="fr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fr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Means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95% Confidence Limits for 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)-</a:t>
                      </a:r>
                      <a:r>
                        <a:rPr lang="en-CA" sz="1800" b="1" dirty="0" err="1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LSMean</a:t>
                      </a:r>
                      <a:r>
                        <a:rPr lang="en-CA" sz="1800" b="1" dirty="0"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(j)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6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28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-375.911921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-532.292264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-219.531578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8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-146.278146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-300.250178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7.693886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28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229.633775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75.383883</a:t>
                      </a:r>
                      <a:endParaRPr lang="fr-CA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CA" sz="1800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383.883667</a:t>
                      </a:r>
                      <a:endParaRPr lang="fr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493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381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catur">
  <a:themeElements>
    <a:clrScheme name="Decatur">
      <a:dk1>
        <a:sysClr val="windowText" lastClr="000000"/>
      </a:dk1>
      <a:lt1>
        <a:sysClr val="window" lastClr="FFFFFF"/>
      </a:lt1>
      <a:dk2>
        <a:srgbClr val="55554A"/>
      </a:dk2>
      <a:lt2>
        <a:srgbClr val="D7DAE1"/>
      </a:lt2>
      <a:accent1>
        <a:srgbClr val="F4680B"/>
      </a:accent1>
      <a:accent2>
        <a:srgbClr val="ABB19F"/>
      </a:accent2>
      <a:accent3>
        <a:srgbClr val="948774"/>
      </a:accent3>
      <a:accent4>
        <a:srgbClr val="7EB8E7"/>
      </a:accent4>
      <a:accent5>
        <a:srgbClr val="E3B651"/>
      </a:accent5>
      <a:accent6>
        <a:srgbClr val="96756C"/>
      </a:accent6>
      <a:hlink>
        <a:srgbClr val="66AACD"/>
      </a:hlink>
      <a:folHlink>
        <a:srgbClr val="809DB3"/>
      </a:folHlink>
    </a:clrScheme>
    <a:fontScheme name="Decatur">
      <a:majorFont>
        <a:latin typeface="Bodoni MT Condensed"/>
        <a:ea typeface=""/>
        <a:cs typeface=""/>
        <a:font script="Grek" typeface="Times New Roman"/>
        <a:font script="Cyrl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catur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10000"/>
              </a:schemeClr>
            </a:gs>
            <a:gs pos="47500">
              <a:schemeClr val="phClr">
                <a:tint val="53000"/>
                <a:satMod val="120000"/>
              </a:schemeClr>
            </a:gs>
            <a:gs pos="58500">
              <a:schemeClr val="phClr">
                <a:tint val="53000"/>
                <a:satMod val="120000"/>
              </a:schemeClr>
            </a:gs>
            <a:gs pos="100000">
              <a:schemeClr val="phClr">
                <a:tint val="9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4000"/>
                <a:satMod val="105000"/>
              </a:schemeClr>
            </a:gs>
            <a:gs pos="47500">
              <a:schemeClr val="phClr">
                <a:shade val="88000"/>
                <a:satMod val="105000"/>
              </a:schemeClr>
            </a:gs>
            <a:gs pos="58500">
              <a:schemeClr val="phClr">
                <a:shade val="88000"/>
                <a:satMod val="105000"/>
              </a:schemeClr>
            </a:gs>
            <a:gs pos="100000">
              <a:schemeClr val="phClr">
                <a:shade val="54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82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3600000" algn="r" rotWithShape="0">
              <a:srgbClr val="000000">
                <a:alpha val="30000"/>
              </a:srgbClr>
            </a:outerShdw>
          </a:effectLst>
        </a:effectStyle>
        <a:effectStyle>
          <a:effectLst>
            <a:outerShdw blurRad="63500" dist="25400" dir="3600000" algn="r" rotWithShape="0">
              <a:srgbClr val="000000">
                <a:alpha val="36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76200" dist="38100" dir="3600000" algn="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harsh" dir="tl">
              <a:rot lat="0" lon="0" rev="9000000"/>
            </a:lightRig>
          </a:scene3d>
          <a:sp3d contourW="44450" prstMaterial="flat">
            <a:bevelT w="38100" h="508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2000"/>
                <a:satMod val="105000"/>
              </a:schemeClr>
            </a:gs>
            <a:gs pos="47500">
              <a:schemeClr val="phClr">
                <a:tint val="90000"/>
                <a:shade val="89000"/>
                <a:satMod val="105000"/>
              </a:schemeClr>
            </a:gs>
            <a:gs pos="58500">
              <a:schemeClr val="phClr">
                <a:tint val="85000"/>
                <a:shade val="89000"/>
                <a:satMod val="105000"/>
              </a:schemeClr>
            </a:gs>
            <a:gs pos="100000">
              <a:schemeClr val="phClr">
                <a:tint val="100000"/>
                <a:shade val="52000"/>
                <a:satMod val="105000"/>
              </a:schemeClr>
            </a:gs>
          </a:gsLst>
          <a:lin ang="36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5000"/>
                <a:satMod val="120000"/>
              </a:schemeClr>
            </a:duotone>
          </a:blip>
          <a:tile tx="0" ty="0" sx="52000" sy="5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Decatur">
    <a:dk1>
      <a:sysClr val="windowText" lastClr="000000"/>
    </a:dk1>
    <a:lt1>
      <a:sysClr val="window" lastClr="FFFFFF"/>
    </a:lt1>
    <a:dk2>
      <a:srgbClr val="55554A"/>
    </a:dk2>
    <a:lt2>
      <a:srgbClr val="D7DAE1"/>
    </a:lt2>
    <a:accent1>
      <a:srgbClr val="F4680B"/>
    </a:accent1>
    <a:accent2>
      <a:srgbClr val="ABB19F"/>
    </a:accent2>
    <a:accent3>
      <a:srgbClr val="948774"/>
    </a:accent3>
    <a:accent4>
      <a:srgbClr val="7EB8E7"/>
    </a:accent4>
    <a:accent5>
      <a:srgbClr val="E3B651"/>
    </a:accent5>
    <a:accent6>
      <a:srgbClr val="96756C"/>
    </a:accent6>
    <a:hlink>
      <a:srgbClr val="66AACD"/>
    </a:hlink>
    <a:folHlink>
      <a:srgbClr val="809DB3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5508</TotalTime>
  <Words>1795</Words>
  <Application>Microsoft Office PowerPoint</Application>
  <PresentationFormat>On-screen Show (4:3)</PresentationFormat>
  <Paragraphs>1062</Paragraphs>
  <Slides>36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Decatur</vt:lpstr>
      <vt:lpstr>Microsoft Word Document</vt:lpstr>
      <vt:lpstr>BSTA 378</vt:lpstr>
      <vt:lpstr>Analysis of Covariance</vt:lpstr>
      <vt:lpstr>Analysis of Covariance</vt:lpstr>
      <vt:lpstr>Analysis of Covariance</vt:lpstr>
      <vt:lpstr>Advantages of ANCOVA</vt:lpstr>
      <vt:lpstr>We need:</vt:lpstr>
      <vt:lpstr>Assumptions of ANCOVA</vt:lpstr>
      <vt:lpstr>ANCOVA Steps</vt:lpstr>
      <vt:lpstr>Example: Impact of teaching format  </vt:lpstr>
      <vt:lpstr>Means (Standard deviation)</vt:lpstr>
      <vt:lpstr>ANOVA</vt:lpstr>
      <vt:lpstr>INCLUDE A PRE TEST</vt:lpstr>
      <vt:lpstr>ANCOVA</vt:lpstr>
      <vt:lpstr>ANCOVA</vt:lpstr>
      <vt:lpstr>ANOVA - ANCOVA</vt:lpstr>
      <vt:lpstr>PowerPoint Presentation</vt:lpstr>
      <vt:lpstr>PowerPoint Presentation</vt:lpstr>
      <vt:lpstr>  Adjustment for Multiple Comparisons: Tukey-Kramer   </vt:lpstr>
      <vt:lpstr>PowerPoint Presentation</vt:lpstr>
      <vt:lpstr>Test for Homogeneity of Exam Variance</vt:lpstr>
      <vt:lpstr>Example Grocery</vt:lpstr>
      <vt:lpstr>Advertising / Price</vt:lpstr>
      <vt:lpstr>PowerPoint Presentation</vt:lpstr>
      <vt:lpstr>ANOVA Results</vt:lpstr>
      <vt:lpstr>PowerPoint Presentation</vt:lpstr>
      <vt:lpstr>   Tukey's Studentized Range (HSD) Test for Sales Advertising   </vt:lpstr>
      <vt:lpstr>The GLM Procedure    Tukey's Studentized Range (HSD) Test for Sales Prices   </vt:lpstr>
      <vt:lpstr>More data</vt:lpstr>
      <vt:lpstr>Include Store size</vt:lpstr>
      <vt:lpstr>PowerPoint Presentation</vt:lpstr>
      <vt:lpstr>ANCOVA</vt:lpstr>
      <vt:lpstr>Arithmetic /  Price levels</vt:lpstr>
      <vt:lpstr>PowerPoint Presentation</vt:lpstr>
      <vt:lpstr>Overall</vt:lpstr>
      <vt:lpstr>The GLM Procedure Least Squares Means</vt:lpstr>
      <vt:lpstr>The GLM Procedure Least Squares Means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Analysis of Covariance</dc:title>
  <dc:creator>Danielle Morin</dc:creator>
  <cp:lastModifiedBy>Danielle Morin</cp:lastModifiedBy>
  <cp:revision>94</cp:revision>
  <cp:lastPrinted>2016-11-29T16:26:10Z</cp:lastPrinted>
  <dcterms:created xsi:type="dcterms:W3CDTF">2013-11-20T19:01:58Z</dcterms:created>
  <dcterms:modified xsi:type="dcterms:W3CDTF">2016-11-29T19:33:18Z</dcterms:modified>
</cp:coreProperties>
</file>