
<file path=[Content_Types].xml><?xml version="1.0" encoding="utf-8"?>
<Types xmlns="http://schemas.openxmlformats.org/package/2006/content-types">
  <Override PartName="/ppt/slideLayouts/slideLayout10.xml" ContentType="application/vnd.openxmlformats-officedocument.presentationml.slideLayout+xml"/>
  <Default Extension="rels" ContentType="application/vnd.openxmlformats-package.relationships+xml"/>
  <Override PartName="/ppt/slides/slide69.xml" ContentType="application/vnd.openxmlformats-officedocument.presentationml.slide+xml"/>
  <Override PartName="/ppt/slides/slide14.xml" ContentType="application/vnd.openxmlformats-officedocument.presentationml.slide+xml"/>
  <Override PartName="/ppt/slides/slide62.xml" ContentType="application/vnd.openxmlformats-officedocument.presentationml.slide+xml"/>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notesSlides/notesSlide1.xml" ContentType="application/vnd.openxmlformats-officedocument.presentationml.notesSlide+xml"/>
  <Override PartName="/ppt/slides/slide28.xml" ContentType="application/vnd.openxmlformats-officedocument.presentationml.slide+xml"/>
  <Override PartName="/ppt/slides/slide54.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68.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docProps/core.xml" ContentType="application/vnd.openxmlformats-package.core-properties+xml"/>
  <Override PartName="/ppt/slides/slide61.xml" ContentType="application/vnd.openxmlformats-officedocument.presentationml.slide+xml"/>
  <Override PartName="/ppt/slides/slide44.xml" ContentType="application/vnd.openxmlformats-officedocument.presentationml.slide+xml"/>
  <Override PartName="/ppt/slides/slide27.xml" ContentType="application/vnd.openxmlformats-officedocument.presentationml.slide+xml"/>
  <Override PartName="/ppt/slides/slide53.xml" ContentType="application/vnd.openxmlformats-officedocument.presentationml.slide+xml"/>
  <Override PartName="/ppt/slides/slide20.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67.xml" ContentType="application/vnd.openxmlformats-officedocument.presentationml.slide+xml"/>
  <Override PartName="/ppt/slides/slide12.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slides/slide43.xml" ContentType="application/vnd.openxmlformats-officedocument.presentationml.slide+xml"/>
  <Override PartName="/ppt/slides/slide59.xml" ContentType="application/vnd.openxmlformats-officedocument.presentationml.slide+xml"/>
  <Override PartName="/ppt/slides/slide26.xml" ContentType="application/vnd.openxmlformats-officedocument.presentationml.slide+xml"/>
  <Override PartName="/ppt/slides/slide52.xml" ContentType="application/vnd.openxmlformats-officedocument.presentationml.slide+xml"/>
  <Override PartName="/ppt/slides/slide35.xml" ContentType="application/vnd.openxmlformats-officedocument.presentationml.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66.xml" ContentType="application/vnd.openxmlformats-officedocument.presentationml.slide+xml"/>
  <Override PartName="/ppt/slides/slide11.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1.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65.xml" ContentType="application/vnd.openxmlformats-officedocument.presentationml.slide+xml"/>
  <Override PartName="/ppt/slides/slide10.xml" ContentType="application/vnd.openxmlformats-officedocument.presentationml.slide+xml"/>
  <Override PartName="/docProps/app.xml" ContentType="application/vnd.openxmlformats-officedocument.extended-properties+xml"/>
  <Override PartName="/ppt/slides/slide48.xml" ContentType="application/vnd.openxmlformats-officedocument.presentationml.slide+xml"/>
  <Override PartName="/ppt/slides/slide74.xml" ContentType="application/vnd.openxmlformats-officedocument.presentationml.slide+xml"/>
  <Override PartName="/ppt/slides/slide41.xml" ContentType="application/vnd.openxmlformats-officedocument.presentationml.slide+xml"/>
  <Override PartName="/ppt/slides/slide57.xml" ContentType="application/vnd.openxmlformats-officedocument.presentationml.slide+xml"/>
  <Override PartName="/ppt/slides/slide24.xml" ContentType="application/vnd.openxmlformats-officedocument.presentationml.slide+xml"/>
  <Override PartName="/ppt/slides/slide50.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viewProps.xml" ContentType="application/vnd.openxmlformats-officedocument.presentationml.viewProps+xml"/>
  <Override PartName="/ppt/slides/slide64.xml" ContentType="application/vnd.openxmlformats-officedocument.presentationml.slide+xml"/>
  <Default Extension="jpeg" ContentType="image/jpeg"/>
  <Override PartName="/ppt/slides/slide47.xml" ContentType="application/vnd.openxmlformats-officedocument.presentationml.slide+xml"/>
  <Override PartName="/ppt/slides/slide73.xml" ContentType="application/vnd.openxmlformats-officedocument.presentationml.slide+xml"/>
  <Override PartName="/ppt/slides/slide40.xml" ContentType="application/vnd.openxmlformats-officedocument.presentationml.slide+xml"/>
  <Override PartName="/ppt/slides/slide56.xml" ContentType="application/vnd.openxmlformats-officedocument.presentationml.slide+xml"/>
  <Override PartName="/ppt/theme/theme2.xml" ContentType="application/vnd.openxmlformats-officedocument.theme+xml"/>
  <Override PartName="/ppt/slides/slide23.xml" ContentType="application/vnd.openxmlformats-officedocument.presentationml.slide+xml"/>
  <Override PartName="/ppt/slides/slide39.xml" ContentType="application/vnd.openxmlformats-officedocument.presentationml.slide+xml"/>
  <Override PartName="/ppt/slideLayouts/slideLayout11.xml" ContentType="application/vnd.openxmlformats-officedocument.presentationml.slideLayout+xml"/>
  <Override PartName="/ppt/slides/slide7.xml" ContentType="application/vnd.openxmlformats-officedocument.presentationml.slide+xml"/>
  <Override PartName="/ppt/slides/slide71.xml" ContentType="application/vnd.openxmlformats-officedocument.presentationml.slide+xml"/>
  <Override PartName="/ppt/slides/slide32.xml" ContentType="application/vnd.openxmlformats-officedocument.presentationml.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slides/slide15.xml" ContentType="application/vnd.openxmlformats-officedocument.presentationml.slide+xml"/>
  <Override PartName="/ppt/slides/slide63.xml" ContentType="application/vnd.openxmlformats-officedocument.presentationml.slide+xml"/>
  <Override PartName="/ppt/slides/slide46.xml" ContentType="application/vnd.openxmlformats-officedocument.presentationml.slide+xml"/>
  <Override PartName="/ppt/slides/slide72.xml" ContentType="application/vnd.openxmlformats-officedocument.presentationml.slide+xml"/>
  <Override PartName="/ppt/slides/slide29.xml" ContentType="application/vnd.openxmlformats-officedocument.presentationml.slide+xml"/>
  <Override PartName="/ppt/slides/slide55.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Default Extension="bin" ContentType="application/vnd.openxmlformats-officedocument.presentationml.printerSettings"/>
  <Override PartName="/ppt/slides/slide70.xml" ContentType="application/vnd.openxmlformats-officedocument.presentationml.slide+xml"/>
  <Override PartName="/ppt/slides/slide31.xml" ContentType="application/vnd.openxmlformats-officedocument.presentationml.slide+xml"/>
  <Override PartName="/ppt/slideLayouts/slideLayout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76"/>
  </p:notesMasterIdLst>
  <p:sldIdLst>
    <p:sldId id="256" r:id="rId2"/>
    <p:sldId id="258" r:id="rId3"/>
    <p:sldId id="259" r:id="rId4"/>
    <p:sldId id="260" r:id="rId5"/>
    <p:sldId id="257"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4" r:id="rId19"/>
    <p:sldId id="275" r:id="rId20"/>
    <p:sldId id="276" r:id="rId21"/>
    <p:sldId id="277" r:id="rId22"/>
    <p:sldId id="278" r:id="rId23"/>
    <p:sldId id="279" r:id="rId24"/>
    <p:sldId id="280" r:id="rId25"/>
    <p:sldId id="281" r:id="rId26"/>
    <p:sldId id="282" r:id="rId27"/>
    <p:sldId id="283" r:id="rId28"/>
    <p:sldId id="284" r:id="rId29"/>
    <p:sldId id="288" r:id="rId30"/>
    <p:sldId id="285" r:id="rId31"/>
    <p:sldId id="286" r:id="rId32"/>
    <p:sldId id="287"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vertBarState="minimized">
    <p:restoredLeft sz="16138" autoAdjust="0"/>
    <p:restoredTop sz="94660"/>
  </p:normalViewPr>
  <p:slideViewPr>
    <p:cSldViewPr snapToGrid="0" snapToObjects="1">
      <p:cViewPr varScale="1">
        <p:scale>
          <a:sx n="98" d="100"/>
          <a:sy n="98" d="100"/>
        </p:scale>
        <p:origin x="-936" y="-1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theme" Target="theme/theme1.xml"/><Relationship Id="rId81"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notesMaster" Target="notesMasters/notesMaster1.xml"/><Relationship Id="rId77" Type="http://schemas.openxmlformats.org/officeDocument/2006/relationships/printerSettings" Target="printerSettings/printerSettings1.bin"/><Relationship Id="rId78" Type="http://schemas.openxmlformats.org/officeDocument/2006/relationships/presProps" Target="presProps.xml"/><Relationship Id="rId79" Type="http://schemas.openxmlformats.org/officeDocument/2006/relationships/viewProps" Target="view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10860B-FFF8-CA48-8CDF-C5F68D70D922}" type="datetimeFigureOut">
              <a:rPr lang="en-US" smtClean="0"/>
              <a:pPr/>
              <a:t>10/19/15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04FA3B-D760-E34C-9B0C-15BFEB82506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204FA3B-D760-E34C-9B0C-15BFEB825065}" type="slidenum">
              <a:rPr lang="en-US" smtClean="0"/>
              <a:pPr/>
              <a:t>53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1E9B7A3F-5E42-B344-BE82-E02160EC6793}" type="datetimeFigureOut">
              <a:rPr lang="en-US" smtClean="0"/>
              <a:pPr/>
              <a:t>10/19/15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E9B7A3F-5E42-B344-BE82-E02160EC6793}" type="datetimeFigureOut">
              <a:rPr lang="en-US" smtClean="0"/>
              <a:pPr/>
              <a:t>10/19/15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1E9B7A3F-5E42-B344-BE82-E02160EC6793}" type="datetimeFigureOut">
              <a:rPr lang="en-US" smtClean="0"/>
              <a:pPr/>
              <a:t>10/19/15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1E9B7A3F-5E42-B344-BE82-E02160EC6793}" type="datetimeFigureOut">
              <a:rPr lang="en-US" smtClean="0"/>
              <a:pPr/>
              <a:t>10/19/15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1E9B7A3F-5E42-B344-BE82-E02160EC6793}" type="datetimeFigureOut">
              <a:rPr lang="en-US" smtClean="0"/>
              <a:pPr/>
              <a:t>10/19/15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1E9B7A3F-5E42-B344-BE82-E02160EC6793}" type="datetimeFigureOut">
              <a:rPr lang="en-US" smtClean="0"/>
              <a:pPr/>
              <a:t>10/19/15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9B7A3F-5E42-B344-BE82-E02160EC6793}" type="datetimeFigureOut">
              <a:rPr lang="en-US" smtClean="0"/>
              <a:pPr/>
              <a:t>10/19/15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1E9B7A3F-5E42-B344-BE82-E02160EC6793}" type="datetimeFigureOut">
              <a:rPr lang="en-US" smtClean="0"/>
              <a:pPr/>
              <a:t>10/19/15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1E9B7A3F-5E42-B344-BE82-E02160EC6793}" type="datetimeFigureOut">
              <a:rPr lang="en-US" smtClean="0"/>
              <a:pPr/>
              <a:t>10/19/15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E9B7A3F-5E42-B344-BE82-E02160EC6793}" type="datetimeFigureOut">
              <a:rPr lang="en-US" smtClean="0"/>
              <a:pPr/>
              <a:t>10/19/15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E9B7A3F-5E42-B344-BE82-E02160EC6793}" type="datetimeFigureOut">
              <a:rPr lang="en-US" smtClean="0"/>
              <a:pPr/>
              <a:t>10/19/15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B19B42-DC54-C644-B090-E86A9685D81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9B7A3F-5E42-B344-BE82-E02160EC6793}" type="datetimeFigureOut">
              <a:rPr lang="en-US" smtClean="0"/>
              <a:pPr/>
              <a:t>10/19/15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B19B42-DC54-C644-B090-E86A9685D81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60400"/>
            <a:ext cx="7772400" cy="1470025"/>
          </a:xfrm>
        </p:spPr>
        <p:txBody>
          <a:bodyPr/>
          <a:lstStyle/>
          <a:p>
            <a:r>
              <a:rPr lang="en-US" dirty="0" smtClean="0"/>
              <a:t>Study Slide show </a:t>
            </a:r>
            <a:endParaRPr lang="en-US" dirty="0"/>
          </a:p>
        </p:txBody>
      </p:sp>
      <p:sp>
        <p:nvSpPr>
          <p:cNvPr id="3" name="Subtitle 2"/>
          <p:cNvSpPr>
            <a:spLocks noGrp="1"/>
          </p:cNvSpPr>
          <p:nvPr>
            <p:ph type="subTitle" idx="1"/>
          </p:nvPr>
        </p:nvSpPr>
        <p:spPr>
          <a:xfrm>
            <a:off x="1371600" y="2785961"/>
            <a:ext cx="6400800" cy="1752600"/>
          </a:xfrm>
        </p:spPr>
        <p:txBody>
          <a:bodyPr/>
          <a:lstStyle/>
          <a:p>
            <a:r>
              <a:rPr lang="en-US" dirty="0" smtClean="0"/>
              <a:t>Lecture 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lstStyle/>
          <a:p>
            <a:r>
              <a:rPr lang="en-US" dirty="0" smtClean="0"/>
              <a:t>Lecture 1</a:t>
            </a:r>
            <a:endParaRPr lang="en-US" dirty="0"/>
          </a:p>
        </p:txBody>
      </p:sp>
      <p:sp>
        <p:nvSpPr>
          <p:cNvPr id="3" name="Content Placeholder 2"/>
          <p:cNvSpPr>
            <a:spLocks noGrp="1"/>
          </p:cNvSpPr>
          <p:nvPr>
            <p:ph idx="1"/>
          </p:nvPr>
        </p:nvSpPr>
        <p:spPr>
          <a:xfrm>
            <a:off x="0" y="814006"/>
            <a:ext cx="9144000" cy="6043994"/>
          </a:xfrm>
        </p:spPr>
        <p:txBody>
          <a:bodyPr>
            <a:normAutofit fontScale="70000" lnSpcReduction="20000"/>
          </a:bodyPr>
          <a:lstStyle/>
          <a:p>
            <a:r>
              <a:rPr lang="en-US" dirty="0" smtClean="0"/>
              <a:t>What is the definition of disease?</a:t>
            </a:r>
          </a:p>
          <a:p>
            <a:pPr lvl="1"/>
            <a:r>
              <a:rPr lang="en-US" dirty="0" smtClean="0"/>
              <a:t>Disturbance of structure or function of the body</a:t>
            </a:r>
          </a:p>
          <a:p>
            <a:pPr lvl="1"/>
            <a:r>
              <a:rPr lang="en-US" dirty="0" smtClean="0"/>
              <a:t>Associated with characteristic structural changes present in organ and tissues</a:t>
            </a:r>
          </a:p>
          <a:p>
            <a:r>
              <a:rPr lang="en-US" dirty="0" smtClean="0"/>
              <a:t>What is pathology?</a:t>
            </a:r>
          </a:p>
          <a:p>
            <a:pPr lvl="1"/>
            <a:r>
              <a:rPr lang="en-US" dirty="0" smtClean="0"/>
              <a:t>The study of disease</a:t>
            </a:r>
          </a:p>
          <a:p>
            <a:r>
              <a:rPr lang="en-US" dirty="0" smtClean="0"/>
              <a:t>What is </a:t>
            </a:r>
            <a:r>
              <a:rPr lang="en-US" dirty="0" err="1" smtClean="0"/>
              <a:t>pathophysiology</a:t>
            </a:r>
            <a:r>
              <a:rPr lang="en-US" dirty="0" smtClean="0"/>
              <a:t>?</a:t>
            </a:r>
          </a:p>
          <a:p>
            <a:pPr lvl="1"/>
            <a:r>
              <a:rPr lang="en-US" dirty="0" smtClean="0"/>
              <a:t>Combines the study of disease, structural changes, and functional changes </a:t>
            </a:r>
          </a:p>
          <a:p>
            <a:r>
              <a:rPr lang="en-US" dirty="0" smtClean="0"/>
              <a:t>What is pathogenesis?</a:t>
            </a:r>
          </a:p>
          <a:p>
            <a:pPr lvl="1"/>
            <a:r>
              <a:rPr lang="en-US" dirty="0" smtClean="0"/>
              <a:t>The manner by which diseases develop </a:t>
            </a:r>
          </a:p>
          <a:p>
            <a:r>
              <a:rPr lang="en-US" dirty="0" smtClean="0"/>
              <a:t>All diseases are a diseases of what? What does this entail?</a:t>
            </a:r>
          </a:p>
          <a:p>
            <a:pPr lvl="1"/>
            <a:r>
              <a:rPr lang="en-US" dirty="0" smtClean="0"/>
              <a:t>A </a:t>
            </a:r>
            <a:r>
              <a:rPr lang="en-US" dirty="0" err="1" smtClean="0"/>
              <a:t>diesease</a:t>
            </a:r>
            <a:r>
              <a:rPr lang="en-US" dirty="0" smtClean="0"/>
              <a:t> of the cells</a:t>
            </a:r>
          </a:p>
          <a:p>
            <a:pPr lvl="1"/>
            <a:r>
              <a:rPr lang="en-US" dirty="0" smtClean="0"/>
              <a:t>This means that diseases can be diagnosed by examining changes at the cellular level </a:t>
            </a:r>
          </a:p>
          <a:p>
            <a:r>
              <a:rPr lang="en-US" dirty="0" smtClean="0"/>
              <a:t>Diseases involve what type of changes in the cells?</a:t>
            </a:r>
          </a:p>
          <a:p>
            <a:pPr lvl="1"/>
            <a:r>
              <a:rPr lang="en-US" dirty="0" smtClean="0"/>
              <a:t>Morphological</a:t>
            </a:r>
          </a:p>
          <a:p>
            <a:r>
              <a:rPr lang="en-US" dirty="0" smtClean="0"/>
              <a:t>What are morphological changes?</a:t>
            </a:r>
          </a:p>
          <a:p>
            <a:pPr lvl="1"/>
            <a:r>
              <a:rPr lang="en-US" dirty="0" smtClean="0"/>
              <a:t>Structural or architectural changes in tissues or organs</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20000"/>
          </a:bodyPr>
          <a:lstStyle/>
          <a:p>
            <a:r>
              <a:rPr lang="en-US" dirty="0" smtClean="0"/>
              <a:t>What is the basic meaning for the following disease?</a:t>
            </a:r>
          </a:p>
          <a:p>
            <a:pPr lvl="1"/>
            <a:r>
              <a:rPr lang="en-US" dirty="0" smtClean="0"/>
              <a:t>Inflammatory</a:t>
            </a:r>
          </a:p>
          <a:p>
            <a:pPr lvl="2"/>
            <a:r>
              <a:rPr lang="en-US" dirty="0" smtClean="0"/>
              <a:t>Cell injury produces inflammatory response</a:t>
            </a:r>
          </a:p>
          <a:p>
            <a:pPr lvl="1"/>
            <a:r>
              <a:rPr lang="en-US" dirty="0" smtClean="0"/>
              <a:t>Congenital and hereditary</a:t>
            </a:r>
          </a:p>
          <a:p>
            <a:pPr lvl="2"/>
            <a:r>
              <a:rPr lang="en-US" dirty="0" smtClean="0"/>
              <a:t>Disruption in development, genetic abnormalities, chromosomal abnormalities, intrauterine injury, interaction of genetic and environmental factors </a:t>
            </a:r>
          </a:p>
          <a:p>
            <a:pPr lvl="1"/>
            <a:r>
              <a:rPr lang="en-US" dirty="0" err="1" smtClean="0"/>
              <a:t>Neoplastic</a:t>
            </a:r>
            <a:r>
              <a:rPr lang="en-US" dirty="0" smtClean="0"/>
              <a:t> disease</a:t>
            </a:r>
          </a:p>
          <a:p>
            <a:pPr lvl="2"/>
            <a:r>
              <a:rPr lang="en-US" dirty="0" smtClean="0"/>
              <a:t>Abnormal cell growth leads to formation of benign and </a:t>
            </a:r>
            <a:r>
              <a:rPr lang="en-US" dirty="0" err="1" smtClean="0"/>
              <a:t>maignant</a:t>
            </a:r>
            <a:r>
              <a:rPr lang="en-US" dirty="0" smtClean="0"/>
              <a:t> tumors</a:t>
            </a:r>
          </a:p>
          <a:p>
            <a:pPr lvl="1"/>
            <a:r>
              <a:rPr lang="en-US" dirty="0" err="1" smtClean="0"/>
              <a:t>Degenarative</a:t>
            </a:r>
            <a:endParaRPr lang="en-US" dirty="0" smtClean="0"/>
          </a:p>
          <a:p>
            <a:pPr lvl="2"/>
            <a:r>
              <a:rPr lang="en-US" dirty="0" smtClean="0"/>
              <a:t>Aging, abnormal degeneration occurs in advance of aging process </a:t>
            </a:r>
          </a:p>
          <a:p>
            <a:pPr lvl="1"/>
            <a:r>
              <a:rPr lang="en-US" dirty="0" smtClean="0"/>
              <a:t>Metabolic</a:t>
            </a:r>
          </a:p>
          <a:p>
            <a:pPr lvl="2"/>
            <a:r>
              <a:rPr lang="en-US" dirty="0" smtClean="0"/>
              <a:t>Disturbance is metabolic process</a:t>
            </a:r>
          </a:p>
          <a:p>
            <a:pPr lvl="1"/>
            <a:r>
              <a:rPr lang="en-US" dirty="0" smtClean="0"/>
              <a:t>Endocrine </a:t>
            </a:r>
          </a:p>
          <a:p>
            <a:pPr lvl="2"/>
            <a:r>
              <a:rPr lang="en-US" dirty="0" smtClean="0"/>
              <a:t>Imbalance in body’s production of hormones </a:t>
            </a:r>
          </a:p>
          <a:p>
            <a:r>
              <a:rPr lang="en-US" dirty="0" smtClean="0"/>
              <a:t>What is </a:t>
            </a:r>
            <a:r>
              <a:rPr lang="en-US" dirty="0" err="1" smtClean="0"/>
              <a:t>neoplastic</a:t>
            </a:r>
            <a:r>
              <a:rPr lang="en-US" dirty="0" smtClean="0"/>
              <a:t> disease</a:t>
            </a:r>
          </a:p>
          <a:p>
            <a:pPr lvl="1"/>
            <a:r>
              <a:rPr lang="en-US" dirty="0" smtClean="0"/>
              <a:t>A fancy way to say cancer </a:t>
            </a:r>
          </a:p>
          <a:p>
            <a:r>
              <a:rPr lang="en-US" dirty="0" smtClean="0"/>
              <a:t>Which cancer tends to be the most fatal and why?</a:t>
            </a:r>
          </a:p>
          <a:p>
            <a:pPr lvl="1"/>
            <a:r>
              <a:rPr lang="en-US" dirty="0" smtClean="0"/>
              <a:t>Pancreatic cancer </a:t>
            </a:r>
          </a:p>
          <a:p>
            <a:pPr lvl="1"/>
            <a:r>
              <a:rPr lang="en-US" dirty="0" smtClean="0"/>
              <a:t>Is hard to detect </a:t>
            </a:r>
          </a:p>
          <a:p>
            <a:pPr lvl="1"/>
            <a:endParaRPr lang="en-US" dirty="0" smtClean="0"/>
          </a:p>
          <a:p>
            <a:pPr lvl="2"/>
            <a:endParaRPr lang="en-US" dirty="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t>
            </a:r>
            <a:r>
              <a:rPr lang="en-US" dirty="0" err="1" smtClean="0"/>
              <a:t>epigenetics</a:t>
            </a:r>
            <a:r>
              <a:rPr lang="en-US" dirty="0" smtClean="0"/>
              <a:t>?</a:t>
            </a:r>
          </a:p>
          <a:p>
            <a:pPr lvl="1"/>
            <a:r>
              <a:rPr lang="en-US" dirty="0" smtClean="0"/>
              <a:t>The relationship between genetics and the exposure we get throughout life</a:t>
            </a:r>
          </a:p>
          <a:p>
            <a:r>
              <a:rPr lang="en-US" dirty="0" smtClean="0"/>
              <a:t>What does the concept of health and disease is a continuum mean?</a:t>
            </a:r>
          </a:p>
          <a:p>
            <a:pPr lvl="1"/>
            <a:r>
              <a:rPr lang="en-US" dirty="0" smtClean="0"/>
              <a:t>It means that our health is dynamic and changing. Like a sliding scale from good health to serious illness </a:t>
            </a:r>
          </a:p>
          <a:p>
            <a:r>
              <a:rPr lang="en-US" dirty="0" smtClean="0"/>
              <a:t>How do you know something isn’t right? How do diseases manifest?</a:t>
            </a:r>
          </a:p>
          <a:p>
            <a:pPr lvl="1"/>
            <a:r>
              <a:rPr lang="en-US" dirty="0" smtClean="0"/>
              <a:t>Symptoms</a:t>
            </a:r>
          </a:p>
          <a:p>
            <a:pPr lvl="1"/>
            <a:r>
              <a:rPr lang="en-US" dirty="0" smtClean="0"/>
              <a:t>Signs/physical findings</a:t>
            </a:r>
          </a:p>
          <a:p>
            <a:r>
              <a:rPr lang="en-US" dirty="0" smtClean="0"/>
              <a:t>Give 2 examples of symptoms</a:t>
            </a:r>
          </a:p>
          <a:p>
            <a:pPr lvl="1"/>
            <a:r>
              <a:rPr lang="en-US" dirty="0" smtClean="0"/>
              <a:t>Weakness, pain</a:t>
            </a:r>
          </a:p>
          <a:p>
            <a:r>
              <a:rPr lang="en-US" dirty="0" smtClean="0"/>
              <a:t>Are symptoms objective of subjective?</a:t>
            </a:r>
          </a:p>
          <a:p>
            <a:pPr lvl="1"/>
            <a:r>
              <a:rPr lang="en-US" dirty="0" smtClean="0"/>
              <a:t>Subjective</a:t>
            </a:r>
          </a:p>
          <a:p>
            <a:pPr lvl="2"/>
            <a:r>
              <a:rPr lang="en-US" dirty="0" smtClean="0"/>
              <a:t>How people describe how they feel differently</a:t>
            </a:r>
          </a:p>
          <a:p>
            <a:r>
              <a:rPr lang="en-US" dirty="0" smtClean="0"/>
              <a:t>Are signs and physical findings subjective of objective?</a:t>
            </a:r>
          </a:p>
          <a:p>
            <a:pPr lvl="1"/>
            <a:r>
              <a:rPr lang="en-US" dirty="0" smtClean="0"/>
              <a:t>Objective</a:t>
            </a:r>
          </a:p>
          <a:p>
            <a:pPr lvl="2"/>
            <a:r>
              <a:rPr lang="en-US" dirty="0" smtClean="0"/>
              <a:t>An abnormal blood test will be read the same way by 9 of 10 physicians</a:t>
            </a:r>
          </a:p>
          <a:p>
            <a:pPr lvl="2">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area of disease is stuck in subjectivity?</a:t>
            </a:r>
          </a:p>
          <a:p>
            <a:pPr lvl="1"/>
            <a:r>
              <a:rPr lang="en-US" dirty="0" smtClean="0"/>
              <a:t>Mental health disorders</a:t>
            </a:r>
          </a:p>
          <a:p>
            <a:pPr lvl="2"/>
            <a:r>
              <a:rPr lang="en-US" dirty="0" smtClean="0"/>
              <a:t>There are no “tests” to diagnose mental health issues </a:t>
            </a:r>
          </a:p>
          <a:p>
            <a:r>
              <a:rPr lang="en-US" dirty="0" smtClean="0"/>
              <a:t>What 2 things combine to make a diagnosis?</a:t>
            </a:r>
          </a:p>
          <a:p>
            <a:pPr lvl="1"/>
            <a:r>
              <a:rPr lang="en-US" dirty="0" smtClean="0"/>
              <a:t>Signs and symptoms</a:t>
            </a:r>
          </a:p>
          <a:p>
            <a:r>
              <a:rPr lang="en-US" dirty="0" smtClean="0"/>
              <a:t> what are the 7 things involved with a clinical history?</a:t>
            </a:r>
          </a:p>
          <a:p>
            <a:pPr lvl="1"/>
            <a:r>
              <a:rPr lang="en-US" dirty="0" smtClean="0"/>
              <a:t>History of current illness</a:t>
            </a:r>
          </a:p>
          <a:p>
            <a:pPr lvl="1"/>
            <a:r>
              <a:rPr lang="en-US" dirty="0" smtClean="0"/>
              <a:t>Past medical history</a:t>
            </a:r>
          </a:p>
          <a:p>
            <a:pPr lvl="1"/>
            <a:r>
              <a:rPr lang="en-US" dirty="0" smtClean="0"/>
              <a:t>Family history</a:t>
            </a:r>
          </a:p>
          <a:p>
            <a:pPr lvl="1"/>
            <a:r>
              <a:rPr lang="en-US" dirty="0" smtClean="0"/>
              <a:t>Social history</a:t>
            </a:r>
          </a:p>
          <a:p>
            <a:pPr lvl="1"/>
            <a:r>
              <a:rPr lang="en-US" dirty="0" smtClean="0"/>
              <a:t>Review of systems </a:t>
            </a:r>
          </a:p>
          <a:p>
            <a:pPr lvl="1"/>
            <a:r>
              <a:rPr lang="en-US" dirty="0" smtClean="0"/>
              <a:t>Symptoms </a:t>
            </a:r>
          </a:p>
          <a:p>
            <a:pPr lvl="1"/>
            <a:r>
              <a:rPr lang="en-US" dirty="0" smtClean="0"/>
              <a:t>Clinical findings </a:t>
            </a:r>
          </a:p>
          <a:p>
            <a:r>
              <a:rPr lang="en-US" dirty="0" smtClean="0"/>
              <a:t>What is a review of systems?</a:t>
            </a:r>
          </a:p>
          <a:p>
            <a:pPr lvl="1"/>
            <a:r>
              <a:rPr lang="en-US" dirty="0" smtClean="0"/>
              <a:t>Question other systems in the body for presence of symptoms </a:t>
            </a:r>
          </a:p>
          <a:p>
            <a:r>
              <a:rPr lang="en-US" dirty="0" smtClean="0"/>
              <a:t>What are the 2 types of diagnostic tests? What do they involve?</a:t>
            </a:r>
          </a:p>
          <a:p>
            <a:pPr lvl="1"/>
            <a:r>
              <a:rPr lang="en-US" dirty="0" smtClean="0"/>
              <a:t>Invasive</a:t>
            </a:r>
          </a:p>
          <a:p>
            <a:pPr lvl="2"/>
            <a:r>
              <a:rPr lang="en-US" dirty="0" smtClean="0"/>
              <a:t>Invades body, may involve pain, discomfort</a:t>
            </a:r>
          </a:p>
          <a:p>
            <a:pPr lvl="1"/>
            <a:r>
              <a:rPr lang="en-US" dirty="0" smtClean="0"/>
              <a:t>non-invasive</a:t>
            </a:r>
          </a:p>
          <a:p>
            <a:pPr lvl="2"/>
            <a:r>
              <a:rPr lang="en-US" dirty="0" smtClean="0"/>
              <a:t>No risk, minimal risk to patient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3 types of diagnostic tests for the lab?</a:t>
            </a:r>
          </a:p>
          <a:p>
            <a:pPr lvl="1"/>
            <a:r>
              <a:rPr lang="en-US" dirty="0" smtClean="0"/>
              <a:t>Clinical lab tests</a:t>
            </a:r>
          </a:p>
          <a:p>
            <a:pPr lvl="2"/>
            <a:r>
              <a:rPr lang="en-US" dirty="0" smtClean="0"/>
              <a:t>Looks at constituents and concentrations</a:t>
            </a:r>
          </a:p>
          <a:p>
            <a:pPr lvl="2"/>
            <a:r>
              <a:rPr lang="en-US" dirty="0" err="1" smtClean="0"/>
              <a:t>Evalutes</a:t>
            </a:r>
            <a:r>
              <a:rPr lang="en-US" dirty="0" smtClean="0"/>
              <a:t> </a:t>
            </a:r>
            <a:r>
              <a:rPr lang="en-US" dirty="0" err="1" smtClean="0"/>
              <a:t>orga</a:t>
            </a:r>
            <a:r>
              <a:rPr lang="en-US" dirty="0" smtClean="0"/>
              <a:t> function</a:t>
            </a:r>
          </a:p>
          <a:p>
            <a:pPr lvl="1"/>
            <a:r>
              <a:rPr lang="en-US" dirty="0" smtClean="0"/>
              <a:t>Microbiologic tests</a:t>
            </a:r>
          </a:p>
          <a:p>
            <a:pPr lvl="2"/>
            <a:r>
              <a:rPr lang="en-US" dirty="0" smtClean="0"/>
              <a:t>Looks for presence of pathogens</a:t>
            </a:r>
          </a:p>
          <a:p>
            <a:pPr lvl="1"/>
            <a:r>
              <a:rPr lang="en-US" dirty="0" smtClean="0"/>
              <a:t>Serologic test</a:t>
            </a:r>
          </a:p>
          <a:p>
            <a:pPr lvl="2"/>
            <a:r>
              <a:rPr lang="en-US" dirty="0" smtClean="0"/>
              <a:t>Looks at presence of antibodies </a:t>
            </a:r>
          </a:p>
          <a:p>
            <a:r>
              <a:rPr lang="en-US" dirty="0" smtClean="0"/>
              <a:t>What diagnostic test is used for electrical activity?</a:t>
            </a:r>
          </a:p>
          <a:p>
            <a:pPr lvl="1"/>
            <a:r>
              <a:rPr lang="en-US" dirty="0" smtClean="0"/>
              <a:t>ECG, EEG, EMG</a:t>
            </a:r>
          </a:p>
          <a:p>
            <a:r>
              <a:rPr lang="en-US" dirty="0" smtClean="0"/>
              <a:t>What is an ultrasound</a:t>
            </a:r>
          </a:p>
          <a:p>
            <a:pPr lvl="1"/>
            <a:r>
              <a:rPr lang="en-US" dirty="0" smtClean="0"/>
              <a:t>Technique for mapping echoes produced by high frequency sound waves into the body; echoes are reflected where there is a change in tissue density </a:t>
            </a:r>
          </a:p>
          <a:p>
            <a:r>
              <a:rPr lang="en-US" dirty="0" smtClean="0"/>
              <a:t>What is an x-ray?</a:t>
            </a:r>
          </a:p>
          <a:p>
            <a:pPr lvl="1"/>
            <a:r>
              <a:rPr lang="en-US" dirty="0" smtClean="0"/>
              <a:t>X-rays are passed through the body different </a:t>
            </a:r>
            <a:r>
              <a:rPr lang="en-US" dirty="0" err="1" smtClean="0"/>
              <a:t>densitied</a:t>
            </a:r>
            <a:r>
              <a:rPr lang="en-US" dirty="0" smtClean="0"/>
              <a:t> structures absorb </a:t>
            </a:r>
            <a:r>
              <a:rPr lang="en-US" dirty="0" err="1" smtClean="0"/>
              <a:t>vasrious</a:t>
            </a:r>
            <a:r>
              <a:rPr lang="en-US" dirty="0" smtClean="0"/>
              <a:t> amounts which is depicted as different colors</a:t>
            </a:r>
          </a:p>
          <a:p>
            <a:r>
              <a:rPr lang="en-US" dirty="0" smtClean="0"/>
              <a:t>What are the colors of an x-ray?</a:t>
            </a:r>
          </a:p>
          <a:p>
            <a:pPr lvl="1"/>
            <a:r>
              <a:rPr lang="en-US" dirty="0" smtClean="0"/>
              <a:t>White -&gt; bones, absorb the most </a:t>
            </a:r>
          </a:p>
          <a:p>
            <a:pPr lvl="1"/>
            <a:r>
              <a:rPr lang="en-US" dirty="0" smtClean="0"/>
              <a:t>Black -&gt; structures containing air</a:t>
            </a:r>
          </a:p>
          <a:p>
            <a:pPr lvl="1"/>
            <a:r>
              <a:rPr lang="en-US" dirty="0" smtClean="0"/>
              <a:t>Shades of gray -&gt;fat, </a:t>
            </a:r>
            <a:r>
              <a:rPr lang="en-US" dirty="0" err="1" smtClean="0"/>
              <a:t>msucle</a:t>
            </a:r>
            <a:r>
              <a:rPr lang="en-US" dirty="0" smtClean="0"/>
              <a:t> </a:t>
            </a:r>
          </a:p>
          <a:p>
            <a:r>
              <a:rPr lang="en-US" dirty="0" smtClean="0"/>
              <a:t>What is a CT scan?</a:t>
            </a:r>
          </a:p>
          <a:p>
            <a:pPr lvl="1"/>
            <a:r>
              <a:rPr lang="en-US" dirty="0" smtClean="0"/>
              <a:t>Images of the body in cross section by rotating the x-ray tube around the patient</a:t>
            </a:r>
          </a:p>
          <a:p>
            <a:pPr lvl="1">
              <a:buNone/>
            </a:pPr>
            <a:endParaRPr lang="en-US" dirty="0" smtClean="0"/>
          </a:p>
          <a:p>
            <a:pPr lvl="1">
              <a:buNone/>
            </a:pPr>
            <a:endParaRPr lang="en-US" dirty="0" smtClean="0"/>
          </a:p>
          <a:p>
            <a:endParaRPr lang="en-US" dirty="0" smtClean="0"/>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1" nodeType="clickEffect">
                                  <p:stCondLst>
                                    <p:cond delay="0"/>
                                  </p:stCondLst>
                                  <p:childTnLst>
                                    <p:set>
                                      <p:cBhvr>
                                        <p:cTn id="8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1" nodeType="clickEffect">
                                  <p:stCondLst>
                                    <p:cond delay="0"/>
                                  </p:stCondLst>
                                  <p:childTnLst>
                                    <p:set>
                                      <p:cBhvr>
                                        <p:cTn id="9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1" nodeType="clickEffect">
                                  <p:stCondLst>
                                    <p:cond delay="0"/>
                                  </p:stCondLst>
                                  <p:childTnLst>
                                    <p:set>
                                      <p:cBhvr>
                                        <p:cTn id="9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1" nodeType="clickEffect">
                                  <p:stCondLst>
                                    <p:cond delay="0"/>
                                  </p:stCondLst>
                                  <p:childTnLst>
                                    <p:set>
                                      <p:cBhvr>
                                        <p:cTn id="9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1" nodeType="clickEffect">
                                  <p:stCondLst>
                                    <p:cond delay="0"/>
                                  </p:stCondLst>
                                  <p:childTnLst>
                                    <p:set>
                                      <p:cBhvr>
                                        <p:cTn id="10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1" nodeType="clickEffect">
                                  <p:stCondLst>
                                    <p:cond delay="0"/>
                                  </p:stCondLst>
                                  <p:childTnLst>
                                    <p:set>
                                      <p:cBhvr>
                                        <p:cTn id="10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1" nodeType="clickEffect">
                                  <p:stCondLst>
                                    <p:cond delay="0"/>
                                  </p:stCondLst>
                                  <p:childTnLst>
                                    <p:set>
                                      <p:cBhvr>
                                        <p:cTn id="1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1" nodeType="clickEffect">
                                  <p:stCondLst>
                                    <p:cond delay="0"/>
                                  </p:stCondLst>
                                  <p:childTnLst>
                                    <p:set>
                                      <p:cBhvr>
                                        <p:cTn id="1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1" nodeType="clickEffect">
                                  <p:stCondLst>
                                    <p:cond delay="0"/>
                                  </p:stCondLst>
                                  <p:childTnLst>
                                    <p:set>
                                      <p:cBhvr>
                                        <p:cTn id="1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1" nodeType="clickEffect">
                                  <p:stCondLst>
                                    <p:cond delay="0"/>
                                  </p:stCondLst>
                                  <p:childTnLst>
                                    <p:set>
                                      <p:cBhvr>
                                        <p:cTn id="1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1" nodeType="clickEffect">
                                  <p:stCondLst>
                                    <p:cond delay="0"/>
                                  </p:stCondLst>
                                  <p:childTnLst>
                                    <p:set>
                                      <p:cBhvr>
                                        <p:cTn id="1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1" nodeType="clickEffect">
                                  <p:stCondLst>
                                    <p:cond delay="0"/>
                                  </p:stCondLst>
                                  <p:childTnLst>
                                    <p:set>
                                      <p:cBhvr>
                                        <p:cTn id="13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1" nodeType="clickEffect">
                                  <p:stCondLst>
                                    <p:cond delay="0"/>
                                  </p:stCondLst>
                                  <p:childTnLst>
                                    <p:set>
                                      <p:cBhvr>
                                        <p:cTn id="13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grpId="1" nodeType="clickEffect">
                                  <p:stCondLst>
                                    <p:cond delay="0"/>
                                  </p:stCondLst>
                                  <p:childTnLst>
                                    <p:set>
                                      <p:cBhvr>
                                        <p:cTn id="13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139" fill="hold">
                      <p:stCondLst>
                        <p:cond delay="indefinite"/>
                      </p:stCondLst>
                      <p:childTnLst>
                        <p:par>
                          <p:cTn id="140" fill="hold">
                            <p:stCondLst>
                              <p:cond delay="0"/>
                            </p:stCondLst>
                            <p:childTnLst>
                              <p:par>
                                <p:cTn id="141" presetID="1" presetClass="entr" presetSubtype="0" fill="hold" grpId="1" nodeType="clickEffect">
                                  <p:stCondLst>
                                    <p:cond delay="0"/>
                                  </p:stCondLst>
                                  <p:childTnLst>
                                    <p:set>
                                      <p:cBhvr>
                                        <p:cTn id="14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 presetClass="entr" presetSubtype="0" fill="hold" grpId="1" nodeType="clickEffect">
                                  <p:stCondLst>
                                    <p:cond delay="0"/>
                                  </p:stCondLst>
                                  <p:childTnLst>
                                    <p:set>
                                      <p:cBhvr>
                                        <p:cTn id="14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147" fill="hold">
                      <p:stCondLst>
                        <p:cond delay="indefinite"/>
                      </p:stCondLst>
                      <p:childTnLst>
                        <p:par>
                          <p:cTn id="148" fill="hold">
                            <p:stCondLst>
                              <p:cond delay="0"/>
                            </p:stCondLst>
                            <p:childTnLst>
                              <p:par>
                                <p:cTn id="149" presetID="1" presetClass="entr" presetSubtype="0" fill="hold" grpId="1" nodeType="clickEffect">
                                  <p:stCondLst>
                                    <p:cond delay="0"/>
                                  </p:stCondLst>
                                  <p:childTnLst>
                                    <p:set>
                                      <p:cBhvr>
                                        <p:cTn id="15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151" fill="hold">
                      <p:stCondLst>
                        <p:cond delay="indefinite"/>
                      </p:stCondLst>
                      <p:childTnLst>
                        <p:par>
                          <p:cTn id="152" fill="hold">
                            <p:stCondLst>
                              <p:cond delay="0"/>
                            </p:stCondLst>
                            <p:childTnLst>
                              <p:par>
                                <p:cTn id="153" presetID="1" presetClass="entr" presetSubtype="0" fill="hold" grpId="1" nodeType="clickEffect">
                                  <p:stCondLst>
                                    <p:cond delay="0"/>
                                  </p:stCondLst>
                                  <p:childTnLst>
                                    <p:set>
                                      <p:cBhvr>
                                        <p:cTn id="15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grpId="1" nodeType="clickEffect">
                                  <p:stCondLst>
                                    <p:cond delay="0"/>
                                  </p:stCondLst>
                                  <p:childTnLst>
                                    <p:set>
                                      <p:cBhvr>
                                        <p:cTn id="15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1" presetClass="entr" presetSubtype="0" fill="hold" grpId="1" nodeType="clickEffect">
                                  <p:stCondLst>
                                    <p:cond delay="0"/>
                                  </p:stCondLst>
                                  <p:childTnLst>
                                    <p:set>
                                      <p:cBhvr>
                                        <p:cTn id="16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P spid="3" grpId="1" build="p" bldLvl="3"/>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8835571" cy="6858000"/>
          </a:xfrm>
        </p:spPr>
        <p:txBody>
          <a:bodyPr/>
          <a:lstStyle/>
          <a:p>
            <a:r>
              <a:rPr lang="en-US" dirty="0" smtClean="0"/>
              <a:t>When is a ct scan useful?	</a:t>
            </a:r>
          </a:p>
          <a:p>
            <a:pPr lvl="1"/>
            <a:r>
              <a:rPr lang="en-US" dirty="0" smtClean="0"/>
              <a:t>When trying to detect abnormalities of internal organs</a:t>
            </a:r>
          </a:p>
          <a:p>
            <a:r>
              <a:rPr lang="en-US" dirty="0" smtClean="0"/>
              <a:t>What is an MRI?</a:t>
            </a:r>
          </a:p>
          <a:p>
            <a:pPr lvl="1"/>
            <a:r>
              <a:rPr lang="en-US" dirty="0" smtClean="0"/>
              <a:t>Magnetic resonance imaging </a:t>
            </a:r>
          </a:p>
          <a:p>
            <a:pPr lvl="1"/>
            <a:r>
              <a:rPr lang="en-US" dirty="0" smtClean="0"/>
              <a:t>Produces computer constructed images of organs and tissues </a:t>
            </a:r>
          </a:p>
          <a:p>
            <a:r>
              <a:rPr lang="en-US" dirty="0" smtClean="0"/>
              <a:t>What is a PET scan?</a:t>
            </a:r>
          </a:p>
          <a:p>
            <a:pPr lvl="1"/>
            <a:r>
              <a:rPr lang="en-US" dirty="0" smtClean="0"/>
              <a:t>Positron emission tomography </a:t>
            </a:r>
          </a:p>
          <a:p>
            <a:pPr lvl="1"/>
            <a:r>
              <a:rPr lang="en-US" dirty="0" smtClean="0"/>
              <a:t>Used to study body function</a:t>
            </a:r>
          </a:p>
          <a:p>
            <a:pPr lvl="1"/>
            <a:r>
              <a:rPr lang="en-US" dirty="0" smtClean="0"/>
              <a:t>An element of the body </a:t>
            </a:r>
            <a:r>
              <a:rPr lang="en-US" dirty="0" err="1" smtClean="0"/>
              <a:t>ie</a:t>
            </a:r>
            <a:r>
              <a:rPr lang="en-US" dirty="0" smtClean="0"/>
              <a:t>. Glucose is tagged with a positron emitting isotope into the body and the PET scan can pick up it’s activity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genetic screening?</a:t>
            </a:r>
          </a:p>
          <a:p>
            <a:pPr lvl="1"/>
            <a:r>
              <a:rPr lang="en-US" dirty="0" smtClean="0"/>
              <a:t>Screening tests to detect gene carriers </a:t>
            </a:r>
          </a:p>
          <a:p>
            <a:pPr lvl="1"/>
            <a:r>
              <a:rPr lang="en-US" dirty="0" smtClean="0"/>
              <a:t>This does not mean you will for sure get the disease, it means you are at risk of it </a:t>
            </a:r>
          </a:p>
          <a:p>
            <a:r>
              <a:rPr lang="en-US" dirty="0" smtClean="0"/>
              <a:t>What is </a:t>
            </a:r>
            <a:r>
              <a:rPr lang="en-US" dirty="0" err="1" smtClean="0"/>
              <a:t>amnioventesis</a:t>
            </a:r>
            <a:r>
              <a:rPr lang="en-US" dirty="0" smtClean="0"/>
              <a:t>?	</a:t>
            </a:r>
          </a:p>
          <a:p>
            <a:pPr lvl="1"/>
            <a:r>
              <a:rPr lang="en-US" dirty="0" smtClean="0"/>
              <a:t>Inserting a hollow needle through the abdominal wall into the uterus and </a:t>
            </a:r>
            <a:r>
              <a:rPr lang="en-US" dirty="0" err="1" smtClean="0"/>
              <a:t>withdrawling</a:t>
            </a:r>
            <a:r>
              <a:rPr lang="en-US" dirty="0" smtClean="0"/>
              <a:t> a small about of fluid from the sac surrounding the fetus</a:t>
            </a:r>
          </a:p>
          <a:p>
            <a:r>
              <a:rPr lang="en-US" dirty="0" smtClean="0"/>
              <a:t>What is the purpose of a pathologist?</a:t>
            </a:r>
          </a:p>
          <a:p>
            <a:pPr lvl="1"/>
            <a:r>
              <a:rPr lang="en-US" dirty="0" smtClean="0"/>
              <a:t>Determine normal cells from abnormal</a:t>
            </a:r>
          </a:p>
          <a:p>
            <a:r>
              <a:rPr lang="en-US" dirty="0" smtClean="0"/>
              <a:t>What is a biopsy</a:t>
            </a:r>
          </a:p>
          <a:p>
            <a:pPr lvl="1"/>
            <a:r>
              <a:rPr lang="en-US" dirty="0" smtClean="0"/>
              <a:t>A small sample of tissue from the affected area for testing </a:t>
            </a:r>
          </a:p>
          <a:p>
            <a:r>
              <a:rPr lang="en-US" dirty="0" smtClean="0"/>
              <a:t>What is the purpose of screening tests?</a:t>
            </a:r>
          </a:p>
          <a:p>
            <a:pPr lvl="1"/>
            <a:r>
              <a:rPr lang="en-US" dirty="0" smtClean="0"/>
              <a:t>To detect early </a:t>
            </a:r>
            <a:r>
              <a:rPr lang="en-US" dirty="0" err="1" smtClean="0"/>
              <a:t>asyptomatic</a:t>
            </a:r>
            <a:r>
              <a:rPr lang="en-US" dirty="0" smtClean="0"/>
              <a:t> disease amenable to treatment usually suggested to an “at risk” population</a:t>
            </a:r>
          </a:p>
          <a:p>
            <a:r>
              <a:rPr lang="en-US" dirty="0" smtClean="0"/>
              <a:t>Give an example for the above?</a:t>
            </a:r>
          </a:p>
          <a:p>
            <a:pPr lvl="1"/>
            <a:r>
              <a:rPr lang="en-US" dirty="0" err="1" smtClean="0"/>
              <a:t>Mamograms</a:t>
            </a:r>
            <a:r>
              <a:rPr lang="en-US" dirty="0" smtClean="0"/>
              <a:t> are recommended yearly to women above a certain age </a:t>
            </a:r>
          </a:p>
          <a:p>
            <a:r>
              <a:rPr lang="en-US" dirty="0" smtClean="0"/>
              <a:t>What are the 3 requirements for screening tests?</a:t>
            </a:r>
          </a:p>
          <a:p>
            <a:pPr lvl="1"/>
            <a:r>
              <a:rPr lang="en-US" dirty="0" smtClean="0"/>
              <a:t>A significant #</a:t>
            </a:r>
          </a:p>
          <a:p>
            <a:pPr lvl="1"/>
            <a:r>
              <a:rPr lang="en-US" dirty="0" smtClean="0"/>
              <a:t>Relatively inexpensive noninvasive test</a:t>
            </a:r>
          </a:p>
          <a:p>
            <a:pPr lvl="1"/>
            <a:r>
              <a:rPr lang="en-US" dirty="0" smtClean="0"/>
              <a:t>Early id and treatment is </a:t>
            </a:r>
            <a:r>
              <a:rPr lang="en-US" dirty="0" err="1" smtClean="0"/>
              <a:t>favourable</a:t>
            </a:r>
            <a:r>
              <a:rPr lang="en-US" dirty="0" smtClean="0"/>
              <a:t> for the individuals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313"/>
            <a:ext cx="8229600" cy="448649"/>
          </a:xfrm>
        </p:spPr>
        <p:txBody>
          <a:bodyPr>
            <a:normAutofit fontScale="90000"/>
          </a:bodyPr>
          <a:lstStyle/>
          <a:p>
            <a:r>
              <a:rPr lang="en-US" dirty="0" smtClean="0"/>
              <a:t>Lecture 2</a:t>
            </a:r>
            <a:endParaRPr lang="en-US" dirty="0"/>
          </a:p>
        </p:txBody>
      </p:sp>
      <p:sp>
        <p:nvSpPr>
          <p:cNvPr id="3" name="Content Placeholder 2"/>
          <p:cNvSpPr>
            <a:spLocks noGrp="1"/>
          </p:cNvSpPr>
          <p:nvPr>
            <p:ph idx="1"/>
          </p:nvPr>
        </p:nvSpPr>
        <p:spPr>
          <a:xfrm>
            <a:off x="0" y="516603"/>
            <a:ext cx="9144000" cy="6359038"/>
          </a:xfrm>
        </p:spPr>
        <p:txBody>
          <a:bodyPr>
            <a:normAutofit fontScale="62500" lnSpcReduction="20000"/>
          </a:bodyPr>
          <a:lstStyle/>
          <a:p>
            <a:r>
              <a:rPr lang="en-US" dirty="0" smtClean="0"/>
              <a:t>Name 6 characteristics of a cell</a:t>
            </a:r>
          </a:p>
          <a:p>
            <a:pPr lvl="1"/>
            <a:r>
              <a:rPr lang="en-US" dirty="0" smtClean="0"/>
              <a:t>Semi-permeable membrane</a:t>
            </a:r>
          </a:p>
          <a:p>
            <a:pPr lvl="1"/>
            <a:r>
              <a:rPr lang="en-US" dirty="0" smtClean="0"/>
              <a:t>Organelles</a:t>
            </a:r>
          </a:p>
          <a:p>
            <a:pPr lvl="1"/>
            <a:r>
              <a:rPr lang="en-US" dirty="0" smtClean="0"/>
              <a:t>Nucleus</a:t>
            </a:r>
          </a:p>
          <a:p>
            <a:pPr lvl="1"/>
            <a:r>
              <a:rPr lang="en-US" dirty="0" smtClean="0"/>
              <a:t>Homeostasis</a:t>
            </a:r>
          </a:p>
          <a:p>
            <a:pPr lvl="1"/>
            <a:r>
              <a:rPr lang="en-US" dirty="0" smtClean="0"/>
              <a:t>Cell-environment communication</a:t>
            </a:r>
          </a:p>
          <a:p>
            <a:pPr lvl="1"/>
            <a:r>
              <a:rPr lang="en-US" dirty="0" smtClean="0"/>
              <a:t>Cell function-tissue</a:t>
            </a:r>
          </a:p>
          <a:p>
            <a:r>
              <a:rPr lang="en-US" dirty="0" smtClean="0"/>
              <a:t>What is a phenotype?</a:t>
            </a:r>
          </a:p>
          <a:p>
            <a:pPr lvl="1"/>
            <a:r>
              <a:rPr lang="en-US" dirty="0" smtClean="0"/>
              <a:t>Biological trait not secondarily </a:t>
            </a:r>
            <a:r>
              <a:rPr lang="en-US" dirty="0" err="1" smtClean="0"/>
              <a:t>aquired</a:t>
            </a:r>
            <a:r>
              <a:rPr lang="en-US" dirty="0" smtClean="0"/>
              <a:t> </a:t>
            </a:r>
          </a:p>
          <a:p>
            <a:r>
              <a:rPr lang="en-US" dirty="0" smtClean="0"/>
              <a:t>If a phenotype is transmissible between different generations it is considered?</a:t>
            </a:r>
          </a:p>
          <a:p>
            <a:pPr lvl="1"/>
            <a:r>
              <a:rPr lang="en-US" dirty="0" smtClean="0"/>
              <a:t>Heritable </a:t>
            </a:r>
          </a:p>
          <a:p>
            <a:r>
              <a:rPr lang="en-US" dirty="0" smtClean="0"/>
              <a:t>What is a genotype?</a:t>
            </a:r>
          </a:p>
          <a:p>
            <a:pPr lvl="1"/>
            <a:r>
              <a:rPr lang="en-US" dirty="0" smtClean="0"/>
              <a:t>Genetic basis for a hereditary phenotype </a:t>
            </a:r>
          </a:p>
          <a:p>
            <a:r>
              <a:rPr lang="en-US" dirty="0" smtClean="0"/>
              <a:t>List 3 environment-gene interactions</a:t>
            </a:r>
          </a:p>
          <a:p>
            <a:pPr lvl="1"/>
            <a:r>
              <a:rPr lang="en-US" dirty="0" smtClean="0"/>
              <a:t>Virus</a:t>
            </a:r>
          </a:p>
          <a:p>
            <a:pPr lvl="1"/>
            <a:r>
              <a:rPr lang="en-US" dirty="0" smtClean="0"/>
              <a:t>Ionizing radiation</a:t>
            </a:r>
          </a:p>
          <a:p>
            <a:pPr lvl="1"/>
            <a:r>
              <a:rPr lang="en-US" dirty="0" smtClean="0"/>
              <a:t>Epigenetic (alteration of gene expression)</a:t>
            </a:r>
          </a:p>
          <a:p>
            <a:r>
              <a:rPr lang="en-US" dirty="0" smtClean="0"/>
              <a:t>What is a gene?</a:t>
            </a:r>
          </a:p>
          <a:p>
            <a:pPr lvl="1"/>
            <a:r>
              <a:rPr lang="en-US" dirty="0" smtClean="0"/>
              <a:t>Genetic information store</a:t>
            </a:r>
          </a:p>
          <a:p>
            <a:r>
              <a:rPr lang="en-US" dirty="0" smtClean="0"/>
              <a:t>What is mRNA?</a:t>
            </a:r>
          </a:p>
          <a:p>
            <a:pPr lvl="1"/>
            <a:r>
              <a:rPr lang="en-US" dirty="0" smtClean="0"/>
              <a:t>Gene readout message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t>
            </a:r>
            <a:r>
              <a:rPr lang="en-US" dirty="0" err="1" smtClean="0"/>
              <a:t>tRNA</a:t>
            </a:r>
            <a:r>
              <a:rPr lang="en-US" dirty="0" smtClean="0"/>
              <a:t>?</a:t>
            </a:r>
          </a:p>
          <a:p>
            <a:pPr lvl="1"/>
            <a:r>
              <a:rPr lang="en-US" dirty="0" smtClean="0"/>
              <a:t>Adaptor molecule, matches mRNA with amino acid </a:t>
            </a:r>
          </a:p>
          <a:p>
            <a:r>
              <a:rPr lang="en-US" dirty="0" smtClean="0"/>
              <a:t>What is </a:t>
            </a:r>
            <a:r>
              <a:rPr lang="en-US" dirty="0" err="1" smtClean="0"/>
              <a:t>rRNA</a:t>
            </a:r>
            <a:r>
              <a:rPr lang="en-US" dirty="0" smtClean="0"/>
              <a:t>?</a:t>
            </a:r>
          </a:p>
          <a:p>
            <a:pPr lvl="1"/>
            <a:r>
              <a:rPr lang="en-US" dirty="0" smtClean="0"/>
              <a:t>Enzymatic complex that directs polypeptides assembly</a:t>
            </a:r>
          </a:p>
          <a:p>
            <a:r>
              <a:rPr lang="en-US" dirty="0" smtClean="0"/>
              <a:t>DNA is arranged in ?</a:t>
            </a:r>
          </a:p>
          <a:p>
            <a:pPr lvl="1"/>
            <a:r>
              <a:rPr lang="en-US" dirty="0" smtClean="0"/>
              <a:t>Chromosomes</a:t>
            </a:r>
          </a:p>
          <a:p>
            <a:r>
              <a:rPr lang="en-US" dirty="0" smtClean="0"/>
              <a:t>what is the chromosome nomenclature?</a:t>
            </a:r>
          </a:p>
          <a:p>
            <a:pPr lvl="1"/>
            <a:r>
              <a:rPr lang="en-US" dirty="0" smtClean="0"/>
              <a:t>Short arm: </a:t>
            </a:r>
            <a:r>
              <a:rPr lang="en-US" dirty="0" err="1" smtClean="0"/>
              <a:t>p</a:t>
            </a:r>
            <a:r>
              <a:rPr lang="en-US" dirty="0" smtClean="0"/>
              <a:t> arm </a:t>
            </a:r>
          </a:p>
          <a:p>
            <a:pPr lvl="1"/>
            <a:r>
              <a:rPr lang="en-US" dirty="0" smtClean="0"/>
              <a:t>Long arm: </a:t>
            </a:r>
            <a:r>
              <a:rPr lang="en-US" dirty="0" err="1" smtClean="0"/>
              <a:t>q</a:t>
            </a:r>
            <a:r>
              <a:rPr lang="en-US" dirty="0" smtClean="0"/>
              <a:t> arm </a:t>
            </a:r>
          </a:p>
          <a:p>
            <a:pPr lvl="1"/>
            <a:r>
              <a:rPr lang="en-US" dirty="0" smtClean="0"/>
              <a:t>G bands numbered to proved addresses for the ass. Of gene loci</a:t>
            </a:r>
          </a:p>
          <a:p>
            <a:r>
              <a:rPr lang="en-US" dirty="0" smtClean="0"/>
              <a:t>What is the application of fluorescent </a:t>
            </a:r>
            <a:r>
              <a:rPr lang="en-US" dirty="0" err="1" smtClean="0"/>
              <a:t>lables</a:t>
            </a:r>
            <a:r>
              <a:rPr lang="en-US" dirty="0" smtClean="0"/>
              <a:t>/ stains and </a:t>
            </a:r>
            <a:r>
              <a:rPr lang="en-US" dirty="0" err="1" smtClean="0"/>
              <a:t>karyotype</a:t>
            </a:r>
            <a:endParaRPr lang="en-US" dirty="0" smtClean="0"/>
          </a:p>
          <a:p>
            <a:pPr lvl="1"/>
            <a:r>
              <a:rPr lang="en-US" dirty="0" smtClean="0"/>
              <a:t>Determination of sex, chromosome numerical abnormalities. Fragmented chromosomes </a:t>
            </a:r>
          </a:p>
          <a:p>
            <a:pPr lvl="1"/>
            <a:r>
              <a:rPr lang="en-US" dirty="0" smtClean="0"/>
              <a:t>To see what stage of mitosis/</a:t>
            </a:r>
            <a:r>
              <a:rPr lang="en-US" dirty="0" err="1" smtClean="0"/>
              <a:t>meosis</a:t>
            </a:r>
            <a:r>
              <a:rPr lang="en-US" dirty="0" smtClean="0"/>
              <a:t> the cells are in </a:t>
            </a:r>
          </a:p>
          <a:p>
            <a:r>
              <a:rPr lang="en-US" dirty="0" smtClean="0"/>
              <a:t>Define cell injury:</a:t>
            </a:r>
          </a:p>
          <a:p>
            <a:pPr lvl="1"/>
            <a:r>
              <a:rPr lang="en-US" dirty="0" smtClean="0"/>
              <a:t>Change in cell structure or functioning in response to a stressor, cell is unable to compensate through normal physiological adaptive mechanisms </a:t>
            </a:r>
          </a:p>
          <a:p>
            <a:r>
              <a:rPr lang="en-US" dirty="0" smtClean="0"/>
              <a:t>What 2 things effect the degree of injury?</a:t>
            </a:r>
          </a:p>
          <a:p>
            <a:pPr lvl="1"/>
            <a:r>
              <a:rPr lang="en-US" dirty="0" smtClean="0"/>
              <a:t>The intensity (severity and duration), the cell vulnerability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2 ways cells respond to stress? Give an example with sun light </a:t>
            </a:r>
          </a:p>
          <a:p>
            <a:pPr lvl="1"/>
            <a:r>
              <a:rPr lang="en-US" dirty="0" smtClean="0"/>
              <a:t>Adapt </a:t>
            </a:r>
          </a:p>
          <a:p>
            <a:pPr lvl="1"/>
            <a:r>
              <a:rPr lang="en-US" dirty="0" smtClean="0"/>
              <a:t>Don’t adapt -&gt; injury occurs </a:t>
            </a:r>
          </a:p>
          <a:p>
            <a:pPr lvl="1"/>
            <a:r>
              <a:rPr lang="en-US" dirty="0" err="1" smtClean="0"/>
              <a:t>i.e</a:t>
            </a:r>
            <a:r>
              <a:rPr lang="en-US" dirty="0" smtClean="0"/>
              <a:t> sun -&gt; increased </a:t>
            </a:r>
            <a:r>
              <a:rPr lang="en-US" dirty="0" err="1" smtClean="0"/>
              <a:t>melanocytes</a:t>
            </a:r>
            <a:r>
              <a:rPr lang="en-US" dirty="0" smtClean="0"/>
              <a:t> = adaptation vs. to much sun -&gt; burn = injury </a:t>
            </a:r>
          </a:p>
          <a:p>
            <a:r>
              <a:rPr lang="en-US" dirty="0" smtClean="0"/>
              <a:t>What are the 3 ways cells can adapt?</a:t>
            </a:r>
          </a:p>
          <a:p>
            <a:pPr lvl="1"/>
            <a:r>
              <a:rPr lang="en-US" dirty="0" smtClean="0"/>
              <a:t>Gene expression</a:t>
            </a:r>
          </a:p>
          <a:p>
            <a:pPr lvl="1"/>
            <a:r>
              <a:rPr lang="en-US" dirty="0" smtClean="0"/>
              <a:t>Metabolism</a:t>
            </a:r>
          </a:p>
          <a:p>
            <a:pPr lvl="1"/>
            <a:r>
              <a:rPr lang="en-US" dirty="0" smtClean="0"/>
              <a:t>Protein function</a:t>
            </a:r>
          </a:p>
          <a:p>
            <a:r>
              <a:rPr lang="en-US" dirty="0" smtClean="0"/>
              <a:t>What are 2 other more serious ways cells can adapt?</a:t>
            </a:r>
          </a:p>
          <a:p>
            <a:pPr lvl="1"/>
            <a:r>
              <a:rPr lang="en-US" dirty="0" smtClean="0"/>
              <a:t>Necrosis</a:t>
            </a:r>
          </a:p>
          <a:p>
            <a:pPr lvl="1"/>
            <a:r>
              <a:rPr lang="en-US" dirty="0" smtClean="0"/>
              <a:t>Apoptosis</a:t>
            </a:r>
          </a:p>
          <a:p>
            <a:r>
              <a:rPr lang="en-US" dirty="0" smtClean="0"/>
              <a:t>List 7 disease-producing cellular stresses</a:t>
            </a:r>
          </a:p>
          <a:p>
            <a:pPr lvl="1"/>
            <a:r>
              <a:rPr lang="en-US" dirty="0" smtClean="0"/>
              <a:t>Hypoxia</a:t>
            </a:r>
          </a:p>
          <a:p>
            <a:pPr lvl="1"/>
            <a:r>
              <a:rPr lang="en-US" dirty="0" smtClean="0"/>
              <a:t>Chemical injury</a:t>
            </a:r>
          </a:p>
          <a:p>
            <a:pPr lvl="1"/>
            <a:r>
              <a:rPr lang="en-US" dirty="0" smtClean="0"/>
              <a:t>Physical agents</a:t>
            </a:r>
          </a:p>
          <a:p>
            <a:pPr lvl="1"/>
            <a:r>
              <a:rPr lang="en-US" dirty="0" smtClean="0"/>
              <a:t>Infection</a:t>
            </a:r>
          </a:p>
          <a:p>
            <a:pPr lvl="1"/>
            <a:r>
              <a:rPr lang="en-US" dirty="0" smtClean="0"/>
              <a:t>Immune reactions</a:t>
            </a:r>
          </a:p>
          <a:p>
            <a:pPr lvl="1"/>
            <a:r>
              <a:rPr lang="en-US" dirty="0" smtClean="0"/>
              <a:t>Nutritional imbalance</a:t>
            </a:r>
          </a:p>
          <a:p>
            <a:pPr lvl="1"/>
            <a:r>
              <a:rPr lang="en-US" dirty="0" smtClean="0"/>
              <a:t>Genetic abnormalities </a:t>
            </a:r>
          </a:p>
          <a:p>
            <a:r>
              <a:rPr lang="en-US" dirty="0" smtClean="0"/>
              <a:t>Stressors may be of what 2 origins?</a:t>
            </a:r>
          </a:p>
          <a:p>
            <a:pPr lvl="1"/>
            <a:r>
              <a:rPr lang="en-US" dirty="0" smtClean="0"/>
              <a:t>Endogenous or exogenous (from within or without)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20000"/>
          </a:bodyPr>
          <a:lstStyle/>
          <a:p>
            <a:r>
              <a:rPr lang="en-US" dirty="0" smtClean="0"/>
              <a:t>What is hypoxia and what are the causes and what is the result?</a:t>
            </a:r>
          </a:p>
          <a:p>
            <a:pPr lvl="1"/>
            <a:r>
              <a:rPr lang="en-US" dirty="0" smtClean="0"/>
              <a:t>Depriving tissue of oxygen </a:t>
            </a:r>
          </a:p>
          <a:p>
            <a:pPr lvl="1"/>
            <a:r>
              <a:rPr lang="en-US" dirty="0" smtClean="0"/>
              <a:t>Interrupted blood flow (arm trapped under a tree)</a:t>
            </a:r>
          </a:p>
          <a:p>
            <a:pPr lvl="1"/>
            <a:r>
              <a:rPr lang="en-US" dirty="0" smtClean="0"/>
              <a:t>Pulmonary disease of hypoventilation (the lungs can’t absorb enough oxygen)</a:t>
            </a:r>
          </a:p>
          <a:p>
            <a:pPr lvl="1"/>
            <a:r>
              <a:rPr lang="en-US" dirty="0" smtClean="0"/>
              <a:t>Heart failure (the heart can’t pump the blood around)</a:t>
            </a:r>
          </a:p>
          <a:p>
            <a:pPr lvl="1"/>
            <a:r>
              <a:rPr lang="en-US" dirty="0" smtClean="0"/>
              <a:t>Impaired oxygen carrying capacity (the RBC are abnormal or damaged) </a:t>
            </a:r>
          </a:p>
          <a:p>
            <a:pPr lvl="1"/>
            <a:r>
              <a:rPr lang="en-US" dirty="0" smtClean="0"/>
              <a:t>Depletes ATP and generates oxygen-deprived free radicals </a:t>
            </a:r>
          </a:p>
          <a:p>
            <a:r>
              <a:rPr lang="en-US" dirty="0" smtClean="0"/>
              <a:t>What are the 2 ways chemical injury can stress cells?</a:t>
            </a:r>
          </a:p>
          <a:p>
            <a:pPr lvl="1"/>
            <a:r>
              <a:rPr lang="en-US" dirty="0" smtClean="0"/>
              <a:t>Direct injury from the chemical </a:t>
            </a:r>
          </a:p>
          <a:p>
            <a:pPr lvl="1"/>
            <a:r>
              <a:rPr lang="en-US" dirty="0" smtClean="0"/>
              <a:t>Parent compound harmless -&gt; metabolites toxic</a:t>
            </a:r>
          </a:p>
          <a:p>
            <a:r>
              <a:rPr lang="en-US" dirty="0" smtClean="0"/>
              <a:t>What are the 3 ways infection can stress cells?</a:t>
            </a:r>
          </a:p>
          <a:p>
            <a:pPr lvl="1"/>
            <a:r>
              <a:rPr lang="en-US" dirty="0" smtClean="0"/>
              <a:t>Replicating inside the host cells and disrupting the structural integrity </a:t>
            </a:r>
          </a:p>
          <a:p>
            <a:pPr lvl="1"/>
            <a:r>
              <a:rPr lang="en-US" dirty="0" smtClean="0"/>
              <a:t>Producing a toxin</a:t>
            </a:r>
          </a:p>
          <a:p>
            <a:pPr lvl="1"/>
            <a:r>
              <a:rPr lang="en-US" dirty="0" smtClean="0"/>
              <a:t>Triggering inflammatory or immune response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5 adaptive structural changes?	</a:t>
            </a:r>
          </a:p>
          <a:p>
            <a:pPr lvl="1"/>
            <a:r>
              <a:rPr lang="en-US" dirty="0" smtClean="0"/>
              <a:t>Cell swelling</a:t>
            </a:r>
          </a:p>
          <a:p>
            <a:pPr lvl="1"/>
            <a:r>
              <a:rPr lang="en-US" dirty="0" smtClean="0"/>
              <a:t>Intracellular accumulations</a:t>
            </a:r>
          </a:p>
          <a:p>
            <a:pPr lvl="1"/>
            <a:r>
              <a:rPr lang="en-US" dirty="0" smtClean="0"/>
              <a:t>Calcification</a:t>
            </a:r>
          </a:p>
          <a:p>
            <a:pPr lvl="1"/>
            <a:r>
              <a:rPr lang="en-US" dirty="0" smtClean="0"/>
              <a:t>Enzyme leakage</a:t>
            </a:r>
          </a:p>
          <a:p>
            <a:pPr lvl="1"/>
            <a:r>
              <a:rPr lang="en-US" dirty="0" smtClean="0"/>
              <a:t>Cell death </a:t>
            </a:r>
          </a:p>
          <a:p>
            <a:r>
              <a:rPr lang="en-US" dirty="0" smtClean="0"/>
              <a:t>What are 5 common adaptive mechanisms to changing conditions?</a:t>
            </a:r>
          </a:p>
          <a:p>
            <a:pPr lvl="1"/>
            <a:r>
              <a:rPr lang="en-US" dirty="0" smtClean="0"/>
              <a:t>Atrophy </a:t>
            </a:r>
          </a:p>
          <a:p>
            <a:pPr lvl="2"/>
            <a:r>
              <a:rPr lang="en-US" dirty="0" smtClean="0"/>
              <a:t>Decrease in cell size , may also be a reduction in cell number</a:t>
            </a:r>
          </a:p>
          <a:p>
            <a:pPr lvl="1"/>
            <a:r>
              <a:rPr lang="en-US" dirty="0" smtClean="0"/>
              <a:t>Hypertrophy</a:t>
            </a:r>
          </a:p>
          <a:p>
            <a:pPr lvl="2"/>
            <a:r>
              <a:rPr lang="en-US" dirty="0" smtClean="0"/>
              <a:t>Increase in cell size </a:t>
            </a:r>
          </a:p>
          <a:p>
            <a:pPr lvl="1"/>
            <a:r>
              <a:rPr lang="en-US" dirty="0" smtClean="0"/>
              <a:t>Hyperplasia</a:t>
            </a:r>
          </a:p>
          <a:p>
            <a:pPr lvl="2"/>
            <a:r>
              <a:rPr lang="en-US" dirty="0" smtClean="0"/>
              <a:t>Increase in cell number </a:t>
            </a:r>
          </a:p>
          <a:p>
            <a:pPr lvl="1"/>
            <a:r>
              <a:rPr lang="en-US" dirty="0" err="1" smtClean="0"/>
              <a:t>Metaplasia</a:t>
            </a:r>
            <a:endParaRPr lang="en-US" dirty="0" smtClean="0"/>
          </a:p>
          <a:p>
            <a:pPr lvl="2"/>
            <a:r>
              <a:rPr lang="en-US" dirty="0" smtClean="0"/>
              <a:t>Change from one cell type to another, reversible if stressor is removed (pre-malignant change)</a:t>
            </a:r>
          </a:p>
          <a:p>
            <a:pPr lvl="1"/>
            <a:r>
              <a:rPr lang="en-US" dirty="0" smtClean="0"/>
              <a:t>Dysplasia</a:t>
            </a:r>
          </a:p>
          <a:p>
            <a:pPr lvl="2"/>
            <a:r>
              <a:rPr lang="en-US" dirty="0" smtClean="0"/>
              <a:t>Disordered cellular morphology, organization, function, loss of cellular differentiation (pre-malignant change)</a:t>
            </a:r>
          </a:p>
          <a:p>
            <a:pPr lvl="1"/>
            <a:r>
              <a:rPr lang="en-US" dirty="0" smtClean="0"/>
              <a:t>Increased enzyme </a:t>
            </a:r>
            <a:r>
              <a:rPr lang="en-US" dirty="0" err="1" smtClean="0"/>
              <a:t>sythesis</a:t>
            </a:r>
            <a:r>
              <a:rPr lang="en-US" dirty="0" smtClean="0"/>
              <a:t> </a:t>
            </a:r>
          </a:p>
          <a:p>
            <a:pPr lvl="2"/>
            <a:r>
              <a:rPr lang="en-US" dirty="0" smtClean="0"/>
              <a:t>Inactivate or detoxify drugs or chemicals by means of enzymes present in the SER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accompanies necrosis?</a:t>
            </a:r>
          </a:p>
          <a:p>
            <a:pPr lvl="1"/>
            <a:r>
              <a:rPr lang="en-US" dirty="0" smtClean="0"/>
              <a:t>Inflammation and secondary injury to surrounding tissue </a:t>
            </a:r>
          </a:p>
          <a:p>
            <a:r>
              <a:rPr lang="en-US" dirty="0" smtClean="0"/>
              <a:t>What are 2 structural changes that accompany necrosis with secondary names ?</a:t>
            </a:r>
          </a:p>
          <a:p>
            <a:pPr lvl="1"/>
            <a:r>
              <a:rPr lang="en-US" dirty="0" smtClean="0"/>
              <a:t>Enzymatic digestion of self (</a:t>
            </a:r>
            <a:r>
              <a:rPr lang="en-US" dirty="0" err="1" smtClean="0"/>
              <a:t>liquification</a:t>
            </a:r>
            <a:r>
              <a:rPr lang="en-US" dirty="0" smtClean="0"/>
              <a:t> necrosis)</a:t>
            </a:r>
          </a:p>
          <a:p>
            <a:pPr lvl="1"/>
            <a:r>
              <a:rPr lang="en-US" dirty="0" err="1" smtClean="0"/>
              <a:t>Denaturation</a:t>
            </a:r>
            <a:r>
              <a:rPr lang="en-US" dirty="0" smtClean="0"/>
              <a:t> and precipitation of proteins (coagulation necrosis)</a:t>
            </a:r>
          </a:p>
          <a:p>
            <a:r>
              <a:rPr lang="en-US" dirty="0" smtClean="0"/>
              <a:t>What is infarction?</a:t>
            </a:r>
          </a:p>
          <a:p>
            <a:pPr lvl="1"/>
            <a:r>
              <a:rPr lang="en-US" dirty="0" smtClean="0"/>
              <a:t>Obstruction of blood supple to an organ/area resulting in localized tissue death </a:t>
            </a:r>
          </a:p>
          <a:p>
            <a:r>
              <a:rPr lang="en-US" dirty="0" smtClean="0"/>
              <a:t>When does cell death occur?</a:t>
            </a:r>
          </a:p>
          <a:p>
            <a:pPr lvl="1"/>
            <a:r>
              <a:rPr lang="en-US" dirty="0" smtClean="0"/>
              <a:t>When irreversible damage has occurred</a:t>
            </a:r>
          </a:p>
          <a:p>
            <a:r>
              <a:rPr lang="en-US" dirty="0" smtClean="0"/>
              <a:t>Apoptosis vs. necrosis</a:t>
            </a:r>
          </a:p>
          <a:p>
            <a:pPr lvl="1"/>
            <a:r>
              <a:rPr lang="en-US" dirty="0" err="1" smtClean="0"/>
              <a:t>Apop</a:t>
            </a:r>
            <a:r>
              <a:rPr lang="en-US" dirty="0" smtClean="0"/>
              <a:t>: programmed cell death -&gt; natural process -&gt; can be mutated to cause damage -&gt; can be triggered externally </a:t>
            </a:r>
          </a:p>
          <a:p>
            <a:r>
              <a:rPr lang="en-US" dirty="0" smtClean="0"/>
              <a:t>What is </a:t>
            </a:r>
            <a:r>
              <a:rPr lang="en-US" dirty="0" err="1" smtClean="0"/>
              <a:t>syndactlyl</a:t>
            </a:r>
            <a:r>
              <a:rPr lang="en-US" dirty="0" smtClean="0"/>
              <a:t>?</a:t>
            </a:r>
          </a:p>
          <a:p>
            <a:pPr lvl="1"/>
            <a:r>
              <a:rPr lang="en-US" dirty="0" smtClean="0"/>
              <a:t>When the cells in the </a:t>
            </a:r>
            <a:r>
              <a:rPr lang="en-US" dirty="0" err="1" smtClean="0"/>
              <a:t>interdigital</a:t>
            </a:r>
            <a:r>
              <a:rPr lang="en-US" dirty="0" smtClean="0"/>
              <a:t> space fail to undergo apoptosis the person have webbed toes or fingers </a:t>
            </a:r>
          </a:p>
          <a:p>
            <a:r>
              <a:rPr lang="en-US" dirty="0" smtClean="0"/>
              <a:t>Describe how </a:t>
            </a:r>
            <a:r>
              <a:rPr lang="en-US" dirty="0" err="1" smtClean="0"/>
              <a:t>apop</a:t>
            </a:r>
            <a:r>
              <a:rPr lang="en-US" dirty="0" smtClean="0"/>
              <a:t> works</a:t>
            </a:r>
          </a:p>
          <a:p>
            <a:pPr lvl="1"/>
            <a:r>
              <a:rPr lang="en-US" dirty="0" smtClean="0"/>
              <a:t>Packages all the parts of the cell in little vesicles which are consumed by WBC </a:t>
            </a:r>
          </a:p>
          <a:p>
            <a:endParaRPr lang="en-US"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48549"/>
          </a:xfrm>
        </p:spPr>
        <p:txBody>
          <a:bodyPr>
            <a:normAutofit fontScale="90000"/>
          </a:bodyPr>
          <a:lstStyle/>
          <a:p>
            <a:r>
              <a:rPr lang="en-US" dirty="0" smtClean="0"/>
              <a:t>Lecture 3</a:t>
            </a:r>
            <a:endParaRPr lang="en-US" dirty="0"/>
          </a:p>
        </p:txBody>
      </p:sp>
      <p:sp>
        <p:nvSpPr>
          <p:cNvPr id="3" name="Content Placeholder 2"/>
          <p:cNvSpPr>
            <a:spLocks noGrp="1"/>
          </p:cNvSpPr>
          <p:nvPr>
            <p:ph idx="1"/>
          </p:nvPr>
        </p:nvSpPr>
        <p:spPr>
          <a:xfrm>
            <a:off x="0" y="748549"/>
            <a:ext cx="9144000" cy="6109451"/>
          </a:xfrm>
        </p:spPr>
        <p:txBody>
          <a:bodyPr>
            <a:normAutofit fontScale="70000" lnSpcReduction="20000"/>
          </a:bodyPr>
          <a:lstStyle/>
          <a:p>
            <a:r>
              <a:rPr lang="en-US" dirty="0" smtClean="0"/>
              <a:t>Describe the 3 levels of non-specific immunity</a:t>
            </a:r>
          </a:p>
          <a:p>
            <a:pPr lvl="1"/>
            <a:r>
              <a:rPr lang="en-US" dirty="0" smtClean="0"/>
              <a:t>Inflammatory</a:t>
            </a:r>
          </a:p>
          <a:p>
            <a:pPr lvl="2"/>
            <a:r>
              <a:rPr lang="en-US" dirty="0" smtClean="0"/>
              <a:t>Response to any harmful agent </a:t>
            </a:r>
            <a:r>
              <a:rPr lang="en-US" dirty="0" err="1" smtClean="0"/>
              <a:t>phagocytosis</a:t>
            </a:r>
            <a:r>
              <a:rPr lang="en-US" dirty="0" smtClean="0"/>
              <a:t> by </a:t>
            </a:r>
            <a:r>
              <a:rPr lang="en-US" dirty="0" err="1" smtClean="0"/>
              <a:t>neutophils</a:t>
            </a:r>
            <a:r>
              <a:rPr lang="en-US" dirty="0" smtClean="0"/>
              <a:t> and macrophages </a:t>
            </a:r>
          </a:p>
          <a:p>
            <a:pPr lvl="1"/>
            <a:r>
              <a:rPr lang="en-US" dirty="0" smtClean="0"/>
              <a:t>Innate</a:t>
            </a:r>
          </a:p>
          <a:p>
            <a:pPr lvl="2"/>
            <a:r>
              <a:rPr lang="en-US" dirty="0" smtClean="0"/>
              <a:t>Genetic basis</a:t>
            </a:r>
          </a:p>
          <a:p>
            <a:pPr lvl="1"/>
            <a:r>
              <a:rPr lang="en-US" dirty="0" smtClean="0"/>
              <a:t>Barrier</a:t>
            </a:r>
          </a:p>
          <a:p>
            <a:pPr lvl="2"/>
            <a:r>
              <a:rPr lang="en-US" dirty="0" smtClean="0"/>
              <a:t>Physical/ chemical barriers </a:t>
            </a:r>
          </a:p>
          <a:p>
            <a:r>
              <a:rPr lang="en-US" dirty="0" smtClean="0"/>
              <a:t>What is specific immunity ?</a:t>
            </a:r>
          </a:p>
          <a:p>
            <a:pPr lvl="1"/>
            <a:r>
              <a:rPr lang="en-US" dirty="0" smtClean="0"/>
              <a:t>Acquired immunity</a:t>
            </a:r>
          </a:p>
          <a:p>
            <a:pPr lvl="2"/>
            <a:r>
              <a:rPr lang="en-US" dirty="0" smtClean="0"/>
              <a:t>Develops after exposure to a specific agent</a:t>
            </a:r>
          </a:p>
          <a:p>
            <a:r>
              <a:rPr lang="en-US" dirty="0" smtClean="0"/>
              <a:t>What are the 5 types of leukocytes/ lymphocytes?</a:t>
            </a:r>
          </a:p>
          <a:p>
            <a:pPr lvl="1"/>
            <a:r>
              <a:rPr lang="en-US" dirty="0" err="1" smtClean="0"/>
              <a:t>Monocytes</a:t>
            </a:r>
            <a:endParaRPr lang="en-US" dirty="0" smtClean="0"/>
          </a:p>
          <a:p>
            <a:pPr lvl="2"/>
            <a:r>
              <a:rPr lang="en-US" dirty="0" smtClean="0"/>
              <a:t>phagocyte</a:t>
            </a:r>
          </a:p>
          <a:p>
            <a:pPr lvl="1"/>
            <a:r>
              <a:rPr lang="en-US" dirty="0" err="1" smtClean="0"/>
              <a:t>Neutrophils</a:t>
            </a:r>
            <a:endParaRPr lang="en-US" dirty="0" smtClean="0"/>
          </a:p>
          <a:p>
            <a:pPr lvl="2"/>
            <a:r>
              <a:rPr lang="en-US" dirty="0" err="1" smtClean="0"/>
              <a:t>Phago</a:t>
            </a:r>
            <a:r>
              <a:rPr lang="en-US" dirty="0" smtClean="0"/>
              <a:t> and </a:t>
            </a:r>
            <a:r>
              <a:rPr lang="en-US" dirty="0" err="1" smtClean="0"/>
              <a:t>ganulocyte</a:t>
            </a:r>
            <a:endParaRPr lang="en-US" dirty="0" smtClean="0"/>
          </a:p>
          <a:p>
            <a:pPr lvl="1"/>
            <a:r>
              <a:rPr lang="en-US" dirty="0" err="1" smtClean="0"/>
              <a:t>Eosinophils</a:t>
            </a:r>
            <a:endParaRPr lang="en-US" dirty="0" smtClean="0"/>
          </a:p>
          <a:p>
            <a:pPr lvl="2"/>
            <a:r>
              <a:rPr lang="en-US" dirty="0" err="1" smtClean="0"/>
              <a:t>granulo</a:t>
            </a:r>
            <a:endParaRPr lang="en-US" dirty="0" smtClean="0"/>
          </a:p>
          <a:p>
            <a:pPr lvl="1"/>
            <a:r>
              <a:rPr lang="en-US" dirty="0" err="1" smtClean="0"/>
              <a:t>Basophils</a:t>
            </a:r>
            <a:endParaRPr lang="en-US" dirty="0" smtClean="0"/>
          </a:p>
          <a:p>
            <a:pPr lvl="2"/>
            <a:r>
              <a:rPr lang="en-US" dirty="0" err="1" smtClean="0"/>
              <a:t>granuloc</a:t>
            </a:r>
            <a:endParaRPr lang="en-US" dirty="0" smtClean="0"/>
          </a:p>
          <a:p>
            <a:pPr lvl="1"/>
            <a:r>
              <a:rPr lang="en-US" dirty="0" smtClean="0"/>
              <a:t> mast cells </a:t>
            </a:r>
          </a:p>
          <a:p>
            <a:pPr lvl="2"/>
            <a:r>
              <a:rPr lang="en-US" dirty="0" smtClean="0"/>
              <a:t>granulocyte</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a cytokine?</a:t>
            </a:r>
          </a:p>
          <a:p>
            <a:pPr lvl="1"/>
            <a:r>
              <a:rPr lang="en-US" dirty="0" smtClean="0"/>
              <a:t>Family or proteins and peptides that are released by cells activating </a:t>
            </a:r>
            <a:r>
              <a:rPr lang="en-US" dirty="0" err="1" smtClean="0"/>
              <a:t>recptor</a:t>
            </a:r>
            <a:r>
              <a:rPr lang="en-US" dirty="0" smtClean="0"/>
              <a:t>-mediated signaling pathways </a:t>
            </a:r>
          </a:p>
          <a:p>
            <a:r>
              <a:rPr lang="en-US" dirty="0" smtClean="0"/>
              <a:t>What are the 2 generic names for cytokines?</a:t>
            </a:r>
          </a:p>
          <a:p>
            <a:pPr lvl="1"/>
            <a:r>
              <a:rPr lang="en-US" dirty="0" err="1" smtClean="0"/>
              <a:t>Lymphokines</a:t>
            </a:r>
            <a:r>
              <a:rPr lang="en-US" dirty="0" smtClean="0"/>
              <a:t> </a:t>
            </a:r>
          </a:p>
          <a:p>
            <a:pPr lvl="1"/>
            <a:r>
              <a:rPr lang="en-US" dirty="0" err="1" smtClean="0"/>
              <a:t>Monokines</a:t>
            </a:r>
            <a:r>
              <a:rPr lang="en-US" dirty="0" smtClean="0"/>
              <a:t> </a:t>
            </a:r>
          </a:p>
          <a:p>
            <a:r>
              <a:rPr lang="en-US" dirty="0" smtClean="0"/>
              <a:t>List some examples of cytokine families</a:t>
            </a:r>
          </a:p>
          <a:p>
            <a:pPr lvl="1"/>
            <a:r>
              <a:rPr lang="en-US" dirty="0" err="1" smtClean="0"/>
              <a:t>Interleukines</a:t>
            </a:r>
            <a:endParaRPr lang="en-US" dirty="0" smtClean="0"/>
          </a:p>
          <a:p>
            <a:pPr lvl="1"/>
            <a:r>
              <a:rPr lang="en-US" dirty="0" smtClean="0"/>
              <a:t>Tumor necrosis factors (TNF)</a:t>
            </a:r>
          </a:p>
          <a:p>
            <a:r>
              <a:rPr lang="en-US" dirty="0" smtClean="0"/>
              <a:t>What are the 5 cytokine receptor families</a:t>
            </a:r>
          </a:p>
          <a:p>
            <a:pPr lvl="1"/>
            <a:r>
              <a:rPr lang="en-US" dirty="0" smtClean="0"/>
              <a:t>IG type</a:t>
            </a:r>
          </a:p>
          <a:p>
            <a:pPr lvl="1"/>
            <a:r>
              <a:rPr lang="en-US" dirty="0" smtClean="0"/>
              <a:t>TNFR type </a:t>
            </a:r>
          </a:p>
          <a:p>
            <a:pPr lvl="1"/>
            <a:r>
              <a:rPr lang="en-US" dirty="0" smtClean="0"/>
              <a:t>Cytokine R type I</a:t>
            </a:r>
          </a:p>
          <a:p>
            <a:pPr lvl="1"/>
            <a:r>
              <a:rPr lang="en-US" dirty="0" smtClean="0"/>
              <a:t>Cytokine R type II</a:t>
            </a:r>
          </a:p>
          <a:p>
            <a:pPr lvl="1"/>
            <a:r>
              <a:rPr lang="en-US" dirty="0" err="1" smtClean="0"/>
              <a:t>chemokindR</a:t>
            </a:r>
            <a:r>
              <a:rPr lang="en-US" dirty="0" smtClean="0"/>
              <a:t> type</a:t>
            </a:r>
          </a:p>
          <a:p>
            <a:pPr lvl="2"/>
            <a:r>
              <a:rPr lang="en-US" dirty="0" smtClean="0"/>
              <a:t>G protein coupled receptor -&gt; 7 </a:t>
            </a:r>
            <a:r>
              <a:rPr lang="en-US" dirty="0" err="1" smtClean="0"/>
              <a:t>transmembrane</a:t>
            </a:r>
            <a:r>
              <a:rPr lang="en-US" dirty="0" smtClean="0"/>
              <a:t> domains </a:t>
            </a:r>
          </a:p>
          <a:p>
            <a:r>
              <a:rPr lang="en-US" dirty="0" smtClean="0"/>
              <a:t>What 4 things mediate non-specific immunity</a:t>
            </a:r>
          </a:p>
          <a:p>
            <a:pPr lvl="1"/>
            <a:r>
              <a:rPr lang="en-US" dirty="0" err="1" smtClean="0"/>
              <a:t>Phagocytic</a:t>
            </a:r>
            <a:r>
              <a:rPr lang="en-US" dirty="0" smtClean="0"/>
              <a:t> cells </a:t>
            </a:r>
          </a:p>
          <a:p>
            <a:pPr lvl="1"/>
            <a:r>
              <a:rPr lang="en-US" dirty="0" smtClean="0"/>
              <a:t>Cells that release </a:t>
            </a:r>
            <a:r>
              <a:rPr lang="en-US" dirty="0" err="1" smtClean="0"/>
              <a:t>inflam</a:t>
            </a:r>
            <a:r>
              <a:rPr lang="en-US" dirty="0" smtClean="0"/>
              <a:t>. Mediators</a:t>
            </a:r>
          </a:p>
          <a:p>
            <a:pPr lvl="1"/>
            <a:r>
              <a:rPr lang="en-US" dirty="0" smtClean="0"/>
              <a:t>Natural killers</a:t>
            </a:r>
          </a:p>
          <a:p>
            <a:pPr lvl="1"/>
            <a:r>
              <a:rPr lang="en-US" dirty="0" smtClean="0"/>
              <a:t>Complement proteins and cytokines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inflammation?</a:t>
            </a:r>
          </a:p>
          <a:p>
            <a:pPr lvl="1"/>
            <a:r>
              <a:rPr lang="en-US" dirty="0" smtClean="0"/>
              <a:t>The </a:t>
            </a:r>
            <a:r>
              <a:rPr lang="en-US" dirty="0" err="1" smtClean="0"/>
              <a:t>assumulation</a:t>
            </a:r>
            <a:r>
              <a:rPr lang="en-US" dirty="0" smtClean="0"/>
              <a:t> of fluid in the interstitial space </a:t>
            </a:r>
          </a:p>
          <a:p>
            <a:r>
              <a:rPr lang="en-US" dirty="0" smtClean="0"/>
              <a:t>Symptoms and signs of inflammation</a:t>
            </a:r>
          </a:p>
          <a:p>
            <a:pPr lvl="1"/>
            <a:r>
              <a:rPr lang="en-US" dirty="0" smtClean="0"/>
              <a:t>Pain, redness, swelling, loss of function, heat </a:t>
            </a:r>
          </a:p>
          <a:p>
            <a:r>
              <a:rPr lang="en-US" dirty="0" smtClean="0"/>
              <a:t>What is the process of inflammation</a:t>
            </a:r>
          </a:p>
          <a:p>
            <a:pPr lvl="1"/>
            <a:r>
              <a:rPr lang="en-US" dirty="0" smtClean="0"/>
              <a:t>Vasodilatation, increased tissue permeability, leukocytes are attracted to the site of injury, leukocytes adhere to the endothelium of the vessels and force their way through the wall, migrate to the area of tissue damage</a:t>
            </a:r>
          </a:p>
          <a:p>
            <a:r>
              <a:rPr lang="en-US" dirty="0" smtClean="0"/>
              <a:t>What is </a:t>
            </a:r>
            <a:r>
              <a:rPr lang="en-US" dirty="0" err="1" smtClean="0"/>
              <a:t>extravasation</a:t>
            </a:r>
            <a:r>
              <a:rPr lang="en-US" dirty="0" smtClean="0"/>
              <a:t>?</a:t>
            </a:r>
          </a:p>
          <a:p>
            <a:pPr lvl="1"/>
            <a:r>
              <a:rPr lang="en-US" dirty="0" smtClean="0"/>
              <a:t>Leakage or of the blood </a:t>
            </a:r>
            <a:r>
              <a:rPr lang="en-US" dirty="0" err="1" smtClean="0"/>
              <a:t>vessles</a:t>
            </a:r>
            <a:r>
              <a:rPr lang="en-US" dirty="0" smtClean="0"/>
              <a:t> </a:t>
            </a:r>
          </a:p>
          <a:p>
            <a:r>
              <a:rPr lang="en-US" dirty="0" smtClean="0"/>
              <a:t>If the blood vessels are damaged in the injury what happens?</a:t>
            </a:r>
          </a:p>
          <a:p>
            <a:pPr lvl="1"/>
            <a:r>
              <a:rPr lang="en-US" dirty="0" smtClean="0"/>
              <a:t>Body will tighten up the damaged </a:t>
            </a:r>
            <a:r>
              <a:rPr lang="en-US" dirty="0" err="1" smtClean="0"/>
              <a:t>vessles</a:t>
            </a:r>
            <a:r>
              <a:rPr lang="en-US" dirty="0" smtClean="0"/>
              <a:t> to try and prevent blood loss </a:t>
            </a:r>
          </a:p>
          <a:p>
            <a:r>
              <a:rPr lang="en-US" dirty="0" smtClean="0"/>
              <a:t>What is transudation?	</a:t>
            </a:r>
          </a:p>
          <a:p>
            <a:pPr lvl="1"/>
            <a:r>
              <a:rPr lang="en-US" dirty="0" smtClean="0"/>
              <a:t>Movement out of vessels of plasma to the injury site </a:t>
            </a:r>
          </a:p>
          <a:p>
            <a:r>
              <a:rPr lang="en-US" dirty="0" smtClean="0"/>
              <a:t>What are the 3 functions of inflammation?</a:t>
            </a:r>
          </a:p>
          <a:p>
            <a:pPr lvl="1"/>
            <a:r>
              <a:rPr lang="en-US" dirty="0" smtClean="0"/>
              <a:t>The delivery of cytokines and cells to the site of injury</a:t>
            </a:r>
          </a:p>
          <a:p>
            <a:pPr lvl="1"/>
            <a:r>
              <a:rPr lang="en-US" dirty="0" smtClean="0"/>
              <a:t>The formation of a physical barrier to the spread of the tissue damage or replication of pathogens</a:t>
            </a:r>
          </a:p>
          <a:p>
            <a:pPr lvl="1"/>
            <a:r>
              <a:rPr lang="en-US" dirty="0" smtClean="0"/>
              <a:t>Wound healing and tissue repair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a phagocyte?</a:t>
            </a:r>
          </a:p>
          <a:p>
            <a:pPr lvl="1"/>
            <a:r>
              <a:rPr lang="en-US" dirty="0" smtClean="0"/>
              <a:t>Large WBC that can engulf and digest foreign invaders</a:t>
            </a:r>
          </a:p>
          <a:p>
            <a:r>
              <a:rPr lang="en-US" dirty="0" smtClean="0"/>
              <a:t>What are granulocytes</a:t>
            </a:r>
          </a:p>
          <a:p>
            <a:pPr lvl="1"/>
            <a:r>
              <a:rPr lang="en-US" dirty="0" smtClean="0"/>
              <a:t>WBC that contain granules filled with cytokines </a:t>
            </a:r>
          </a:p>
          <a:p>
            <a:r>
              <a:rPr lang="en-US" dirty="0" smtClean="0"/>
              <a:t>What does histamine do?</a:t>
            </a:r>
          </a:p>
          <a:p>
            <a:pPr lvl="1"/>
            <a:r>
              <a:rPr lang="en-US" dirty="0" smtClean="0"/>
              <a:t>Dilation of </a:t>
            </a:r>
            <a:r>
              <a:rPr lang="en-US" dirty="0" err="1" smtClean="0"/>
              <a:t>areterioles</a:t>
            </a:r>
            <a:endParaRPr lang="en-US" dirty="0" smtClean="0"/>
          </a:p>
          <a:p>
            <a:pPr lvl="1"/>
            <a:r>
              <a:rPr lang="en-US" dirty="0" smtClean="0"/>
              <a:t>Increases permeability of </a:t>
            </a:r>
            <a:r>
              <a:rPr lang="en-US" dirty="0" err="1" smtClean="0"/>
              <a:t>venules</a:t>
            </a:r>
            <a:r>
              <a:rPr lang="en-US" dirty="0" smtClean="0"/>
              <a:t> and capillaries </a:t>
            </a:r>
          </a:p>
          <a:p>
            <a:r>
              <a:rPr lang="en-US" dirty="0" smtClean="0"/>
              <a:t>What cells produce histamines</a:t>
            </a:r>
          </a:p>
          <a:p>
            <a:pPr lvl="1"/>
            <a:r>
              <a:rPr lang="en-US" dirty="0" smtClean="0"/>
              <a:t>Mast cells</a:t>
            </a:r>
          </a:p>
          <a:p>
            <a:pPr lvl="1"/>
            <a:r>
              <a:rPr lang="en-US" dirty="0" err="1" smtClean="0"/>
              <a:t>Basophils</a:t>
            </a:r>
            <a:r>
              <a:rPr lang="en-US" dirty="0" smtClean="0"/>
              <a:t> </a:t>
            </a:r>
          </a:p>
          <a:p>
            <a:r>
              <a:rPr lang="en-US" dirty="0" smtClean="0"/>
              <a:t>What 2 enzymes cause vasoconstriction of damaged blood </a:t>
            </a:r>
            <a:r>
              <a:rPr lang="en-US" dirty="0" err="1" smtClean="0"/>
              <a:t>vessles</a:t>
            </a:r>
            <a:r>
              <a:rPr lang="en-US" dirty="0" smtClean="0"/>
              <a:t>?</a:t>
            </a:r>
          </a:p>
          <a:p>
            <a:pPr lvl="1"/>
            <a:r>
              <a:rPr lang="en-US" dirty="0" err="1" smtClean="0"/>
              <a:t>Thromboxane</a:t>
            </a:r>
            <a:r>
              <a:rPr lang="en-US" dirty="0" smtClean="0"/>
              <a:t> A2, and serotonin</a:t>
            </a:r>
          </a:p>
          <a:p>
            <a:r>
              <a:rPr lang="en-US" dirty="0" smtClean="0"/>
              <a:t>What is </a:t>
            </a:r>
            <a:r>
              <a:rPr lang="en-US" dirty="0" err="1" smtClean="0"/>
              <a:t>hemostasis</a:t>
            </a:r>
            <a:r>
              <a:rPr lang="en-US" dirty="0" smtClean="0"/>
              <a:t>?</a:t>
            </a:r>
          </a:p>
          <a:p>
            <a:pPr lvl="1"/>
            <a:r>
              <a:rPr lang="en-US" dirty="0" smtClean="0"/>
              <a:t>Blood clotting at the site of vessel injury </a:t>
            </a:r>
          </a:p>
          <a:p>
            <a:r>
              <a:rPr lang="en-US" dirty="0" smtClean="0"/>
              <a:t>What 4 things happen to the blood in inflammation</a:t>
            </a:r>
          </a:p>
          <a:p>
            <a:pPr lvl="1"/>
            <a:r>
              <a:rPr lang="en-US" dirty="0" smtClean="0"/>
              <a:t>Decreased velocity of blood flow</a:t>
            </a:r>
          </a:p>
          <a:p>
            <a:pPr lvl="1"/>
            <a:r>
              <a:rPr lang="en-US" dirty="0" smtClean="0"/>
              <a:t>The local concentration of cells in the blood increases</a:t>
            </a:r>
          </a:p>
          <a:p>
            <a:pPr lvl="1"/>
            <a:r>
              <a:rPr lang="en-US" dirty="0" smtClean="0"/>
              <a:t>Red cells pack small vessels</a:t>
            </a:r>
          </a:p>
          <a:p>
            <a:pPr lvl="1"/>
            <a:r>
              <a:rPr lang="en-US" dirty="0" err="1" smtClean="0"/>
              <a:t>Neutrophils</a:t>
            </a:r>
            <a:r>
              <a:rPr lang="en-US" dirty="0" smtClean="0"/>
              <a:t> stick to endothelium </a:t>
            </a:r>
          </a:p>
          <a:p>
            <a:r>
              <a:rPr lang="en-US" dirty="0" smtClean="0"/>
              <a:t>Why is blood moving more slowly?</a:t>
            </a:r>
          </a:p>
          <a:p>
            <a:pPr lvl="1"/>
            <a:r>
              <a:rPr lang="en-US" dirty="0" smtClean="0"/>
              <a:t>Water has leaked from vessels making the blood thicker </a:t>
            </a:r>
          </a:p>
          <a:p>
            <a:pPr lvl="1"/>
            <a:endParaRPr lang="en-US" dirty="0" smtClean="0"/>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5 stages of leukocyte adhesion?</a:t>
            </a:r>
          </a:p>
          <a:p>
            <a:pPr lvl="1"/>
            <a:r>
              <a:rPr lang="en-US" dirty="0" smtClean="0"/>
              <a:t>Capture </a:t>
            </a:r>
          </a:p>
          <a:p>
            <a:pPr lvl="1"/>
            <a:r>
              <a:rPr lang="en-US" dirty="0" smtClean="0"/>
              <a:t>Rolling</a:t>
            </a:r>
          </a:p>
          <a:p>
            <a:pPr lvl="1"/>
            <a:r>
              <a:rPr lang="en-US" dirty="0" smtClean="0"/>
              <a:t>Slow rolling</a:t>
            </a:r>
          </a:p>
          <a:p>
            <a:pPr lvl="1"/>
            <a:r>
              <a:rPr lang="en-US" dirty="0" smtClean="0"/>
              <a:t>Firm adhesion</a:t>
            </a:r>
          </a:p>
          <a:p>
            <a:pPr lvl="1"/>
            <a:r>
              <a:rPr lang="en-US" dirty="0" smtClean="0"/>
              <a:t>Transmigration</a:t>
            </a:r>
          </a:p>
          <a:p>
            <a:r>
              <a:rPr lang="en-US" dirty="0" smtClean="0"/>
              <a:t>What enzyme are increased </a:t>
            </a:r>
            <a:r>
              <a:rPr lang="en-US" dirty="0" err="1" smtClean="0"/>
              <a:t>inorder</a:t>
            </a:r>
            <a:r>
              <a:rPr lang="en-US" dirty="0" smtClean="0"/>
              <a:t> for leukocyte adhesion to happen</a:t>
            </a:r>
          </a:p>
          <a:p>
            <a:pPr lvl="1"/>
            <a:r>
              <a:rPr lang="en-US" dirty="0" smtClean="0"/>
              <a:t>Vascular cell adhesion protein 1 also called vascular cell adhesion </a:t>
            </a:r>
            <a:r>
              <a:rPr lang="en-US" dirty="0" err="1" smtClean="0"/>
              <a:t>moleculae</a:t>
            </a:r>
            <a:r>
              <a:rPr lang="en-US" dirty="0" smtClean="0"/>
              <a:t> 1 or </a:t>
            </a:r>
          </a:p>
          <a:p>
            <a:pPr lvl="1"/>
            <a:r>
              <a:rPr lang="en-US" dirty="0" smtClean="0"/>
              <a:t>VCAM-1</a:t>
            </a:r>
          </a:p>
          <a:p>
            <a:r>
              <a:rPr lang="en-US" dirty="0" smtClean="0"/>
              <a:t>What triggers VCAM-1 and what does It do?</a:t>
            </a:r>
          </a:p>
          <a:p>
            <a:pPr lvl="1"/>
            <a:r>
              <a:rPr lang="en-US" dirty="0" smtClean="0"/>
              <a:t>Gene expression of VCAM-1 is triggered by cytokines</a:t>
            </a:r>
          </a:p>
          <a:p>
            <a:pPr lvl="1"/>
            <a:r>
              <a:rPr lang="en-US" dirty="0" smtClean="0"/>
              <a:t>Enables leukocytes to stick/bind to endothelium</a:t>
            </a:r>
          </a:p>
          <a:p>
            <a:r>
              <a:rPr lang="en-US" dirty="0" smtClean="0"/>
              <a:t>Where are Vcam-1 expressed</a:t>
            </a:r>
          </a:p>
          <a:p>
            <a:pPr lvl="1"/>
            <a:r>
              <a:rPr lang="en-US" dirty="0" smtClean="0"/>
              <a:t>On endothelial cells </a:t>
            </a:r>
          </a:p>
          <a:p>
            <a:r>
              <a:rPr lang="en-US" dirty="0" smtClean="0"/>
              <a:t>What antigen is on the surface of </a:t>
            </a:r>
            <a:r>
              <a:rPr lang="en-US" dirty="0" err="1" smtClean="0"/>
              <a:t>neutrophils</a:t>
            </a:r>
            <a:r>
              <a:rPr lang="en-US" dirty="0" smtClean="0"/>
              <a:t> that binds to vcam-1?</a:t>
            </a:r>
          </a:p>
          <a:p>
            <a:pPr lvl="1"/>
            <a:r>
              <a:rPr lang="en-US" dirty="0" smtClean="0"/>
              <a:t>Very late antigen 4 or VLA-4</a:t>
            </a:r>
          </a:p>
          <a:p>
            <a:r>
              <a:rPr lang="en-US" dirty="0" smtClean="0"/>
              <a:t>What is </a:t>
            </a:r>
            <a:r>
              <a:rPr lang="en-US" dirty="0" err="1" smtClean="0"/>
              <a:t>chemotaxis</a:t>
            </a:r>
            <a:r>
              <a:rPr lang="en-US" dirty="0" smtClean="0"/>
              <a:t>?</a:t>
            </a:r>
          </a:p>
          <a:p>
            <a:pPr lvl="1"/>
            <a:r>
              <a:rPr lang="en-US" dirty="0" smtClean="0"/>
              <a:t>Directed migration through the tissue to the site of the inflammatory response </a:t>
            </a:r>
          </a:p>
          <a:p>
            <a:r>
              <a:rPr lang="en-US" dirty="0" smtClean="0"/>
              <a:t>What are the cell mediators of </a:t>
            </a:r>
            <a:r>
              <a:rPr lang="en-US" dirty="0" err="1" smtClean="0"/>
              <a:t>chemotaxis</a:t>
            </a:r>
            <a:r>
              <a:rPr lang="en-US" dirty="0" smtClean="0"/>
              <a:t>?</a:t>
            </a:r>
          </a:p>
          <a:p>
            <a:pPr lvl="1"/>
            <a:r>
              <a:rPr lang="en-US" dirty="0" smtClean="0"/>
              <a:t>Mast cells , blood platelets</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62500" lnSpcReduction="20000"/>
          </a:bodyPr>
          <a:lstStyle/>
          <a:p>
            <a:r>
              <a:rPr lang="en-US" dirty="0" smtClean="0"/>
              <a:t>What are the chemical mediators of </a:t>
            </a:r>
            <a:r>
              <a:rPr lang="en-US" dirty="0" err="1" smtClean="0"/>
              <a:t>chemotaxis</a:t>
            </a:r>
            <a:r>
              <a:rPr lang="en-US" dirty="0" smtClean="0"/>
              <a:t>?</a:t>
            </a:r>
          </a:p>
          <a:p>
            <a:pPr lvl="1"/>
            <a:r>
              <a:rPr lang="en-US" dirty="0" smtClean="0"/>
              <a:t>Histamine, serotonin, </a:t>
            </a:r>
            <a:r>
              <a:rPr lang="en-US" dirty="0" err="1" smtClean="0"/>
              <a:t>protaglandins</a:t>
            </a:r>
            <a:r>
              <a:rPr lang="en-US" dirty="0" smtClean="0"/>
              <a:t>, </a:t>
            </a:r>
            <a:r>
              <a:rPr lang="en-US" dirty="0" err="1" smtClean="0"/>
              <a:t>leukotrienes</a:t>
            </a:r>
            <a:endParaRPr lang="en-US" dirty="0" smtClean="0"/>
          </a:p>
          <a:p>
            <a:r>
              <a:rPr lang="en-US" dirty="0" smtClean="0"/>
              <a:t>What are the blood plasmas of </a:t>
            </a:r>
            <a:r>
              <a:rPr lang="en-US" dirty="0" err="1" smtClean="0"/>
              <a:t>chemotaxis</a:t>
            </a:r>
            <a:endParaRPr lang="en-US" dirty="0" smtClean="0"/>
          </a:p>
          <a:p>
            <a:pPr lvl="1"/>
            <a:r>
              <a:rPr lang="en-US" dirty="0" err="1" smtClean="0"/>
              <a:t>Bradykinins</a:t>
            </a:r>
            <a:r>
              <a:rPr lang="en-US" dirty="0" smtClean="0"/>
              <a:t>, complement </a:t>
            </a:r>
          </a:p>
          <a:p>
            <a:r>
              <a:rPr lang="en-US" dirty="0" smtClean="0"/>
              <a:t>What is the function of histamine</a:t>
            </a:r>
          </a:p>
          <a:p>
            <a:pPr lvl="1"/>
            <a:r>
              <a:rPr lang="en-US" dirty="0" smtClean="0"/>
              <a:t>Dilation of arterioles</a:t>
            </a:r>
          </a:p>
          <a:p>
            <a:pPr lvl="1"/>
            <a:r>
              <a:rPr lang="en-US" dirty="0" smtClean="0"/>
              <a:t>Increased permeability of </a:t>
            </a:r>
            <a:r>
              <a:rPr lang="en-US" dirty="0" err="1" smtClean="0"/>
              <a:t>venules</a:t>
            </a:r>
            <a:r>
              <a:rPr lang="en-US" dirty="0" smtClean="0"/>
              <a:t> and capillaries</a:t>
            </a:r>
          </a:p>
          <a:p>
            <a:r>
              <a:rPr lang="en-US" dirty="0" smtClean="0"/>
              <a:t>What is the function of serotonin?</a:t>
            </a:r>
          </a:p>
          <a:p>
            <a:pPr lvl="1"/>
            <a:r>
              <a:rPr lang="en-US" dirty="0" smtClean="0"/>
              <a:t>Increased vascular permeability</a:t>
            </a:r>
          </a:p>
          <a:p>
            <a:pPr lvl="1"/>
            <a:r>
              <a:rPr lang="en-US" dirty="0" smtClean="0"/>
              <a:t>Vasoconstriction</a:t>
            </a:r>
          </a:p>
          <a:p>
            <a:r>
              <a:rPr lang="en-US" dirty="0" smtClean="0"/>
              <a:t>What is the function of prostaglandins</a:t>
            </a:r>
          </a:p>
          <a:p>
            <a:pPr lvl="1"/>
            <a:r>
              <a:rPr lang="en-US" dirty="0" smtClean="0"/>
              <a:t>Intensifies the inflammatory process</a:t>
            </a:r>
          </a:p>
          <a:p>
            <a:pPr lvl="1"/>
            <a:r>
              <a:rPr lang="en-US" dirty="0" err="1" smtClean="0"/>
              <a:t>Vasodialation</a:t>
            </a:r>
            <a:endParaRPr lang="en-US" dirty="0" smtClean="0"/>
          </a:p>
          <a:p>
            <a:pPr lvl="1"/>
            <a:r>
              <a:rPr lang="en-US" dirty="0" smtClean="0"/>
              <a:t>Increased permeability</a:t>
            </a:r>
          </a:p>
          <a:p>
            <a:r>
              <a:rPr lang="en-US" dirty="0" smtClean="0"/>
              <a:t>What is the function of </a:t>
            </a:r>
            <a:r>
              <a:rPr lang="en-US" dirty="0" err="1" smtClean="0"/>
              <a:t>leukotrienes</a:t>
            </a:r>
            <a:r>
              <a:rPr lang="en-US" dirty="0" smtClean="0"/>
              <a:t>?</a:t>
            </a:r>
          </a:p>
          <a:p>
            <a:pPr lvl="1"/>
            <a:r>
              <a:rPr lang="en-US" dirty="0" smtClean="0"/>
              <a:t>Intensifies the </a:t>
            </a:r>
            <a:r>
              <a:rPr lang="en-US" dirty="0" err="1" smtClean="0"/>
              <a:t>inflamm</a:t>
            </a:r>
            <a:r>
              <a:rPr lang="en-US" dirty="0" smtClean="0"/>
              <a:t> process</a:t>
            </a:r>
          </a:p>
          <a:p>
            <a:pPr lvl="1"/>
            <a:r>
              <a:rPr lang="en-US" dirty="0" smtClean="0"/>
              <a:t>Increases permeability</a:t>
            </a:r>
          </a:p>
          <a:p>
            <a:pPr lvl="1"/>
            <a:r>
              <a:rPr lang="en-US" dirty="0" err="1" smtClean="0"/>
              <a:t>Chemotactic</a:t>
            </a:r>
            <a:r>
              <a:rPr lang="en-US" dirty="0" smtClean="0"/>
              <a:t> activity</a:t>
            </a:r>
          </a:p>
          <a:p>
            <a:pPr lvl="2"/>
            <a:r>
              <a:rPr lang="en-US" dirty="0" smtClean="0"/>
              <a:t>Attracts leukocytes and other cells by chemical signals </a:t>
            </a:r>
          </a:p>
          <a:p>
            <a:r>
              <a:rPr lang="en-US" dirty="0" smtClean="0"/>
              <a:t>What is the function </a:t>
            </a:r>
            <a:r>
              <a:rPr lang="en-US" dirty="0" err="1" smtClean="0"/>
              <a:t>od</a:t>
            </a:r>
            <a:r>
              <a:rPr lang="en-US" dirty="0" smtClean="0"/>
              <a:t> </a:t>
            </a:r>
            <a:r>
              <a:rPr lang="en-US" dirty="0" err="1" smtClean="0"/>
              <a:t>bradykinin</a:t>
            </a:r>
            <a:r>
              <a:rPr lang="en-US" dirty="0" smtClean="0"/>
              <a:t>?</a:t>
            </a:r>
          </a:p>
          <a:p>
            <a:pPr lvl="1"/>
            <a:r>
              <a:rPr lang="en-US" dirty="0" smtClean="0"/>
              <a:t>Arteriole </a:t>
            </a:r>
            <a:r>
              <a:rPr lang="en-US" dirty="0" err="1" smtClean="0"/>
              <a:t>dialation</a:t>
            </a:r>
            <a:endParaRPr lang="en-US" dirty="0" smtClean="0"/>
          </a:p>
          <a:p>
            <a:pPr lvl="1"/>
            <a:r>
              <a:rPr lang="en-US" dirty="0" smtClean="0"/>
              <a:t>Increased perm</a:t>
            </a:r>
          </a:p>
          <a:p>
            <a:pPr lvl="1"/>
            <a:r>
              <a:rPr lang="en-US" dirty="0" smtClean="0"/>
              <a:t>Increase migration of WBC to site</a:t>
            </a:r>
          </a:p>
          <a:p>
            <a:pPr lvl="1"/>
            <a:r>
              <a:rPr lang="en-US" dirty="0" smtClean="0"/>
              <a:t>Produce pain </a:t>
            </a:r>
          </a:p>
          <a:p>
            <a:endParaRPr lang="en-US"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
                                            <p:txEl>
                                              <p:pRg st="21" end="21"/>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3">
                                            <p:txEl>
                                              <p:pRg st="22" end="22"/>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3">
                                            <p:txEl>
                                              <p:pRg st="23" end="2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properties of mast cells</a:t>
            </a:r>
          </a:p>
          <a:p>
            <a:pPr lvl="1"/>
            <a:r>
              <a:rPr lang="en-US" dirty="0" smtClean="0"/>
              <a:t>Granulocytes located in CT</a:t>
            </a:r>
          </a:p>
          <a:p>
            <a:pPr lvl="1"/>
            <a:r>
              <a:rPr lang="en-US" dirty="0" smtClean="0"/>
              <a:t>Contain histamine</a:t>
            </a:r>
          </a:p>
          <a:p>
            <a:pPr lvl="1"/>
            <a:r>
              <a:rPr lang="en-US" dirty="0" smtClean="0"/>
              <a:t>If tissue is injured mast cells release the chemicals to begin the </a:t>
            </a:r>
            <a:r>
              <a:rPr lang="en-US" dirty="0" err="1" smtClean="0"/>
              <a:t>inflamm</a:t>
            </a:r>
            <a:r>
              <a:rPr lang="en-US" dirty="0" smtClean="0"/>
              <a:t> process</a:t>
            </a:r>
          </a:p>
          <a:p>
            <a:r>
              <a:rPr lang="en-US" dirty="0" smtClean="0"/>
              <a:t>What 3 things cause mast cells to </a:t>
            </a:r>
            <a:r>
              <a:rPr lang="en-US" dirty="0" err="1" smtClean="0"/>
              <a:t>degranulate</a:t>
            </a:r>
            <a:r>
              <a:rPr lang="en-US" dirty="0" smtClean="0"/>
              <a:t>?</a:t>
            </a:r>
          </a:p>
          <a:p>
            <a:pPr lvl="1"/>
            <a:r>
              <a:rPr lang="en-US" dirty="0" smtClean="0"/>
              <a:t>Physical injury</a:t>
            </a:r>
          </a:p>
          <a:p>
            <a:pPr lvl="1"/>
            <a:r>
              <a:rPr lang="en-US" dirty="0" smtClean="0"/>
              <a:t>Chemical agents</a:t>
            </a:r>
          </a:p>
          <a:p>
            <a:pPr lvl="1"/>
            <a:r>
              <a:rPr lang="en-US" dirty="0" smtClean="0"/>
              <a:t>Immunoglobulin process</a:t>
            </a:r>
          </a:p>
          <a:p>
            <a:r>
              <a:rPr lang="en-US" dirty="0" smtClean="0"/>
              <a:t>What are some properties of blood platelets?</a:t>
            </a:r>
          </a:p>
          <a:p>
            <a:pPr lvl="1"/>
            <a:r>
              <a:rPr lang="en-US" dirty="0" smtClean="0"/>
              <a:t>Contain </a:t>
            </a:r>
            <a:r>
              <a:rPr lang="en-US" dirty="0" err="1" smtClean="0"/>
              <a:t>histamin</a:t>
            </a:r>
            <a:r>
              <a:rPr lang="en-US" dirty="0" smtClean="0"/>
              <a:t> and serotonin</a:t>
            </a:r>
          </a:p>
          <a:p>
            <a:pPr lvl="1"/>
            <a:r>
              <a:rPr lang="en-US" dirty="0" smtClean="0"/>
              <a:t>Chemical mediators are released when platelets adhere to collagen fragments at site of tissue injury </a:t>
            </a:r>
          </a:p>
          <a:p>
            <a:r>
              <a:rPr lang="en-US" dirty="0" smtClean="0"/>
              <a:t>Why are there mediators of blood plasma?</a:t>
            </a:r>
          </a:p>
          <a:p>
            <a:pPr lvl="1"/>
            <a:r>
              <a:rPr lang="en-US" dirty="0" smtClean="0"/>
              <a:t>Contains protein that circulate in inactive form and leak from permeable vessels during </a:t>
            </a:r>
            <a:r>
              <a:rPr lang="en-US" dirty="0" err="1" smtClean="0"/>
              <a:t>dialation</a:t>
            </a:r>
            <a:r>
              <a:rPr lang="en-US" dirty="0" smtClean="0"/>
              <a:t> -&gt; proteins are transformed by chemical mediators and become active </a:t>
            </a:r>
          </a:p>
          <a:p>
            <a:pPr lvl="1"/>
            <a:r>
              <a:rPr lang="en-US" dirty="0" smtClean="0"/>
              <a:t>Eliminated the lag associated with gene expression </a:t>
            </a:r>
          </a:p>
          <a:p>
            <a:r>
              <a:rPr lang="en-US" dirty="0" smtClean="0"/>
              <a:t>What is </a:t>
            </a:r>
            <a:r>
              <a:rPr lang="en-US" dirty="0" err="1" smtClean="0"/>
              <a:t>exudate</a:t>
            </a:r>
            <a:r>
              <a:rPr lang="en-US" dirty="0" smtClean="0"/>
              <a:t>?</a:t>
            </a:r>
          </a:p>
          <a:p>
            <a:pPr lvl="1"/>
            <a:r>
              <a:rPr lang="en-US" dirty="0" smtClean="0"/>
              <a:t>Fluid mixture of </a:t>
            </a:r>
            <a:r>
              <a:rPr lang="en-US" dirty="0" err="1" smtClean="0"/>
              <a:t>protain</a:t>
            </a:r>
            <a:r>
              <a:rPr lang="en-US" dirty="0" smtClean="0"/>
              <a:t>, leukocytes and debris that forms during the inflammation process </a:t>
            </a:r>
          </a:p>
          <a:p>
            <a:pPr lvl="1">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types of </a:t>
            </a:r>
            <a:r>
              <a:rPr lang="en-US" dirty="0" err="1" smtClean="0"/>
              <a:t>exudate</a:t>
            </a:r>
            <a:r>
              <a:rPr lang="en-US" dirty="0" smtClean="0"/>
              <a:t>?</a:t>
            </a:r>
          </a:p>
          <a:p>
            <a:pPr lvl="1"/>
            <a:r>
              <a:rPr lang="en-US" dirty="0" smtClean="0"/>
              <a:t>Serous</a:t>
            </a:r>
          </a:p>
          <a:p>
            <a:pPr lvl="2"/>
            <a:r>
              <a:rPr lang="en-US" dirty="0" smtClean="0"/>
              <a:t>Primarily fluid </a:t>
            </a:r>
          </a:p>
          <a:p>
            <a:pPr lvl="2"/>
            <a:r>
              <a:rPr lang="en-US" dirty="0" smtClean="0"/>
              <a:t>Blisters</a:t>
            </a:r>
          </a:p>
          <a:p>
            <a:pPr lvl="1"/>
            <a:r>
              <a:rPr lang="en-US" dirty="0" smtClean="0"/>
              <a:t>Purulent</a:t>
            </a:r>
          </a:p>
          <a:p>
            <a:pPr lvl="2"/>
            <a:r>
              <a:rPr lang="en-US" dirty="0" smtClean="0"/>
              <a:t>Primarily </a:t>
            </a:r>
            <a:r>
              <a:rPr lang="en-US" dirty="0" err="1" smtClean="0"/>
              <a:t>inflamm</a:t>
            </a:r>
            <a:r>
              <a:rPr lang="en-US" dirty="0" smtClean="0"/>
              <a:t> cells </a:t>
            </a:r>
          </a:p>
          <a:p>
            <a:pPr lvl="2"/>
            <a:r>
              <a:rPr lang="en-US" dirty="0" smtClean="0"/>
              <a:t>Creamy yellow (pus)</a:t>
            </a:r>
          </a:p>
          <a:p>
            <a:pPr lvl="1"/>
            <a:r>
              <a:rPr lang="en-US" dirty="0" err="1" smtClean="0"/>
              <a:t>Fibrinous</a:t>
            </a:r>
            <a:r>
              <a:rPr lang="en-US" dirty="0" smtClean="0"/>
              <a:t> </a:t>
            </a:r>
          </a:p>
          <a:p>
            <a:pPr lvl="2"/>
            <a:r>
              <a:rPr lang="en-US" dirty="0" smtClean="0"/>
              <a:t>Primarily fibrinogen</a:t>
            </a:r>
          </a:p>
          <a:p>
            <a:pPr lvl="2"/>
            <a:r>
              <a:rPr lang="en-US" dirty="0" smtClean="0"/>
              <a:t>Coagulates = fibrin = sticky film on surface</a:t>
            </a:r>
          </a:p>
          <a:p>
            <a:pPr lvl="1"/>
            <a:r>
              <a:rPr lang="en-US" dirty="0" smtClean="0"/>
              <a:t>Hemorrhagic</a:t>
            </a:r>
          </a:p>
          <a:p>
            <a:pPr lvl="2"/>
            <a:r>
              <a:rPr lang="en-US" dirty="0" smtClean="0"/>
              <a:t>Ruptured small capillaries = RBC in </a:t>
            </a:r>
            <a:r>
              <a:rPr lang="en-US" dirty="0" err="1" smtClean="0"/>
              <a:t>exudate</a:t>
            </a:r>
            <a:r>
              <a:rPr lang="en-US" dirty="0" smtClean="0"/>
              <a:t> </a:t>
            </a:r>
          </a:p>
          <a:p>
            <a:r>
              <a:rPr lang="en-US" dirty="0" smtClean="0"/>
              <a:t>What type of internal damage can be associated with </a:t>
            </a:r>
            <a:r>
              <a:rPr lang="en-US" dirty="0" err="1" smtClean="0"/>
              <a:t>fibrinous</a:t>
            </a:r>
            <a:r>
              <a:rPr lang="en-US" dirty="0" smtClean="0"/>
              <a:t> </a:t>
            </a:r>
            <a:r>
              <a:rPr lang="en-US" dirty="0" err="1" smtClean="0"/>
              <a:t>exudate</a:t>
            </a:r>
            <a:r>
              <a:rPr lang="en-US" dirty="0" smtClean="0"/>
              <a:t>?</a:t>
            </a:r>
          </a:p>
          <a:p>
            <a:pPr lvl="1"/>
            <a:r>
              <a:rPr lang="en-US" dirty="0" smtClean="0"/>
              <a:t>Adhesions</a:t>
            </a:r>
          </a:p>
          <a:p>
            <a:pPr lvl="1"/>
            <a:r>
              <a:rPr lang="en-US" dirty="0" err="1" smtClean="0"/>
              <a:t>fibrinous</a:t>
            </a:r>
            <a:r>
              <a:rPr lang="en-US" dirty="0" smtClean="0"/>
              <a:t> </a:t>
            </a:r>
            <a:r>
              <a:rPr lang="en-US" dirty="0" err="1" smtClean="0"/>
              <a:t>exudate</a:t>
            </a:r>
            <a:r>
              <a:rPr lang="en-US" dirty="0" smtClean="0"/>
              <a:t> between two surfaces in close proximity (adjacent loops of small intestine) may cause surface to adhere</a:t>
            </a:r>
          </a:p>
          <a:p>
            <a:r>
              <a:rPr lang="en-US" dirty="0" smtClean="0"/>
              <a:t>During wound repair what happens</a:t>
            </a:r>
          </a:p>
          <a:p>
            <a:pPr lvl="1"/>
            <a:r>
              <a:rPr lang="en-US" dirty="0" smtClean="0"/>
              <a:t>Resolution: Dead cellular material and debris are removed by </a:t>
            </a:r>
            <a:r>
              <a:rPr lang="en-US" dirty="0" err="1" smtClean="0"/>
              <a:t>phagocytosis</a:t>
            </a:r>
            <a:r>
              <a:rPr lang="en-US" dirty="0" smtClean="0"/>
              <a:t> </a:t>
            </a:r>
          </a:p>
          <a:p>
            <a:pPr lvl="1"/>
            <a:r>
              <a:rPr lang="en-US" dirty="0" smtClean="0"/>
              <a:t>Regeneration: proliferation of new cells, angiogenesis, </a:t>
            </a:r>
            <a:r>
              <a:rPr lang="en-US" dirty="0" err="1" smtClean="0"/>
              <a:t>anastomosis</a:t>
            </a:r>
            <a:r>
              <a:rPr lang="en-US" dirty="0" smtClean="0"/>
              <a:t> </a:t>
            </a:r>
          </a:p>
          <a:p>
            <a:r>
              <a:rPr lang="en-US" dirty="0" smtClean="0"/>
              <a:t>What type of cells do the initial repair for wound healing?</a:t>
            </a:r>
          </a:p>
          <a:p>
            <a:pPr lvl="1"/>
            <a:r>
              <a:rPr lang="en-US" dirty="0" smtClean="0"/>
              <a:t>Fibroblasts form the first granular tissue to cover the area </a:t>
            </a:r>
          </a:p>
          <a:p>
            <a:r>
              <a:rPr lang="en-US" dirty="0" smtClean="0"/>
              <a:t>What growth factor helps create new tissue</a:t>
            </a:r>
          </a:p>
          <a:p>
            <a:pPr lvl="1"/>
            <a:r>
              <a:rPr lang="en-US" dirty="0" smtClean="0"/>
              <a:t>VEGF growth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lnSpcReduction="20000"/>
          </a:bodyPr>
          <a:lstStyle/>
          <a:p>
            <a:r>
              <a:rPr lang="en-US" dirty="0" smtClean="0"/>
              <a:t>What is </a:t>
            </a:r>
            <a:r>
              <a:rPr lang="en-US" dirty="0" err="1" smtClean="0"/>
              <a:t>epithelialization</a:t>
            </a:r>
            <a:r>
              <a:rPr lang="en-US" dirty="0" smtClean="0"/>
              <a:t>?</a:t>
            </a:r>
          </a:p>
          <a:p>
            <a:pPr lvl="1"/>
            <a:r>
              <a:rPr lang="en-US" dirty="0" smtClean="0"/>
              <a:t>Covering of a surface by development of epithelial tissue</a:t>
            </a:r>
          </a:p>
          <a:p>
            <a:pPr lvl="1"/>
            <a:r>
              <a:rPr lang="en-US" dirty="0" smtClean="0"/>
              <a:t>Epithelial cells and more fibroblasts</a:t>
            </a:r>
          </a:p>
          <a:p>
            <a:r>
              <a:rPr lang="en-US" dirty="0" smtClean="0"/>
              <a:t>Scar tissue formation starts __-__ days post injury </a:t>
            </a:r>
          </a:p>
          <a:p>
            <a:pPr lvl="1"/>
            <a:r>
              <a:rPr lang="en-US" dirty="0" smtClean="0"/>
              <a:t>6-7</a:t>
            </a:r>
          </a:p>
          <a:p>
            <a:r>
              <a:rPr lang="en-US" dirty="0" smtClean="0"/>
              <a:t>What is wound contraction, how</a:t>
            </a:r>
          </a:p>
          <a:p>
            <a:pPr lvl="1"/>
            <a:r>
              <a:rPr lang="en-US" dirty="0" smtClean="0"/>
              <a:t>Pulls the sides of the wound together</a:t>
            </a:r>
          </a:p>
          <a:p>
            <a:pPr lvl="1"/>
            <a:r>
              <a:rPr lang="en-US" dirty="0" smtClean="0"/>
              <a:t>Fibroblasts produce collagen holding the wound together and eventually covers is in the form of a mature scar </a:t>
            </a:r>
          </a:p>
          <a:p>
            <a:r>
              <a:rPr lang="en-US" dirty="0" smtClean="0"/>
              <a:t>What is the remodeling phase? when</a:t>
            </a:r>
          </a:p>
          <a:p>
            <a:pPr lvl="1"/>
            <a:r>
              <a:rPr lang="en-US" dirty="0" smtClean="0"/>
              <a:t>Strengthen new tissue return to function</a:t>
            </a:r>
          </a:p>
          <a:p>
            <a:pPr lvl="1"/>
            <a:r>
              <a:rPr lang="en-US" dirty="0" smtClean="0"/>
              <a:t>3 weeks to 2-3 years</a:t>
            </a:r>
          </a:p>
          <a:p>
            <a:r>
              <a:rPr lang="en-US" dirty="0" smtClean="0"/>
              <a:t>What are the 2 harmful effects of inflammation?</a:t>
            </a:r>
          </a:p>
          <a:p>
            <a:pPr lvl="1"/>
            <a:r>
              <a:rPr lang="en-US" dirty="0" smtClean="0"/>
              <a:t>Tissue injury cased by the injurious object and </a:t>
            </a:r>
            <a:r>
              <a:rPr lang="en-US" dirty="0" err="1" smtClean="0"/>
              <a:t>inflamm</a:t>
            </a:r>
            <a:r>
              <a:rPr lang="en-US" dirty="0" smtClean="0"/>
              <a:t> reaction</a:t>
            </a:r>
          </a:p>
          <a:p>
            <a:pPr lvl="1"/>
            <a:r>
              <a:rPr lang="en-US" dirty="0" err="1" smtClean="0"/>
              <a:t>Presisten</a:t>
            </a:r>
            <a:r>
              <a:rPr lang="en-US" dirty="0" smtClean="0"/>
              <a:t> </a:t>
            </a:r>
            <a:r>
              <a:rPr lang="en-US" dirty="0" err="1" smtClean="0"/>
              <a:t>inflamm</a:t>
            </a:r>
            <a:r>
              <a:rPr lang="en-US" dirty="0" smtClean="0"/>
              <a:t> causes progressive tissue injury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83146"/>
          </a:xfrm>
        </p:spPr>
        <p:txBody>
          <a:bodyPr/>
          <a:lstStyle/>
          <a:p>
            <a:r>
              <a:rPr lang="en-US" dirty="0" smtClean="0"/>
              <a:t>Lecture 4</a:t>
            </a:r>
            <a:endParaRPr lang="en-US" dirty="0"/>
          </a:p>
        </p:txBody>
      </p:sp>
      <p:sp>
        <p:nvSpPr>
          <p:cNvPr id="3" name="Content Placeholder 2"/>
          <p:cNvSpPr>
            <a:spLocks noGrp="1"/>
          </p:cNvSpPr>
          <p:nvPr>
            <p:ph idx="1"/>
          </p:nvPr>
        </p:nvSpPr>
        <p:spPr>
          <a:xfrm>
            <a:off x="0" y="883146"/>
            <a:ext cx="9144000" cy="5974854"/>
          </a:xfrm>
        </p:spPr>
        <p:txBody>
          <a:bodyPr>
            <a:normAutofit fontScale="70000" lnSpcReduction="20000"/>
          </a:bodyPr>
          <a:lstStyle/>
          <a:p>
            <a:r>
              <a:rPr lang="en-US" dirty="0" smtClean="0"/>
              <a:t>Describe the development of immune competence</a:t>
            </a:r>
          </a:p>
          <a:p>
            <a:pPr lvl="1"/>
            <a:r>
              <a:rPr lang="en-US" dirty="0" smtClean="0"/>
              <a:t>Bone marrow = stem cells = precursor cells </a:t>
            </a:r>
          </a:p>
          <a:p>
            <a:pPr lvl="1"/>
            <a:r>
              <a:rPr lang="en-US" dirty="0" smtClean="0"/>
              <a:t>Turn into thymus </a:t>
            </a:r>
            <a:r>
              <a:rPr lang="en-US" dirty="0" err="1" smtClean="0"/>
              <a:t>Tcells</a:t>
            </a:r>
            <a:r>
              <a:rPr lang="en-US" dirty="0" smtClean="0"/>
              <a:t> of bone marrow </a:t>
            </a:r>
            <a:r>
              <a:rPr lang="en-US" dirty="0" err="1" smtClean="0"/>
              <a:t>Bcells</a:t>
            </a:r>
            <a:r>
              <a:rPr lang="en-US" dirty="0" smtClean="0"/>
              <a:t> </a:t>
            </a:r>
          </a:p>
          <a:p>
            <a:r>
              <a:rPr lang="en-US" dirty="0" smtClean="0"/>
              <a:t>What is a natural killer cell NK cell?</a:t>
            </a:r>
          </a:p>
          <a:p>
            <a:pPr lvl="1"/>
            <a:r>
              <a:rPr lang="en-US" dirty="0" smtClean="0"/>
              <a:t>Without </a:t>
            </a:r>
            <a:r>
              <a:rPr lang="en-US" dirty="0" err="1" smtClean="0"/>
              <a:t>t</a:t>
            </a:r>
            <a:r>
              <a:rPr lang="en-US" dirty="0" smtClean="0"/>
              <a:t> of </a:t>
            </a:r>
            <a:r>
              <a:rPr lang="en-US" dirty="0" err="1" smtClean="0"/>
              <a:t>b</a:t>
            </a:r>
            <a:r>
              <a:rPr lang="en-US" dirty="0" smtClean="0"/>
              <a:t> receptors </a:t>
            </a:r>
          </a:p>
          <a:p>
            <a:pPr lvl="1"/>
            <a:r>
              <a:rPr lang="en-US" dirty="0" smtClean="0"/>
              <a:t>Target virus infected cells + cancer cells </a:t>
            </a:r>
          </a:p>
          <a:p>
            <a:pPr lvl="1"/>
            <a:r>
              <a:rPr lang="en-US" dirty="0" smtClean="0"/>
              <a:t>Can destroy target cells as soon as they encounter them </a:t>
            </a:r>
          </a:p>
          <a:p>
            <a:r>
              <a:rPr lang="en-US" dirty="0" smtClean="0"/>
              <a:t>What are the 4 key functions of cytokines?</a:t>
            </a:r>
          </a:p>
          <a:p>
            <a:pPr lvl="1"/>
            <a:r>
              <a:rPr lang="en-US" dirty="0" err="1" smtClean="0"/>
              <a:t>Stiumalte</a:t>
            </a:r>
            <a:r>
              <a:rPr lang="en-US" dirty="0" smtClean="0"/>
              <a:t> growth, </a:t>
            </a:r>
            <a:r>
              <a:rPr lang="en-US" dirty="0" err="1" smtClean="0"/>
              <a:t>prolif</a:t>
            </a:r>
            <a:r>
              <a:rPr lang="en-US" dirty="0" smtClean="0"/>
              <a:t>, and differentiation</a:t>
            </a:r>
          </a:p>
          <a:p>
            <a:pPr lvl="1"/>
            <a:r>
              <a:rPr lang="en-US" dirty="0" smtClean="0"/>
              <a:t>Promote cell activity</a:t>
            </a:r>
          </a:p>
          <a:p>
            <a:pPr lvl="1"/>
            <a:r>
              <a:rPr lang="en-US" dirty="0" smtClean="0"/>
              <a:t>Recruit cells (</a:t>
            </a:r>
            <a:r>
              <a:rPr lang="en-US" dirty="0" err="1" smtClean="0"/>
              <a:t>chemotaxis</a:t>
            </a:r>
            <a:r>
              <a:rPr lang="en-US" dirty="0" smtClean="0"/>
              <a:t>)</a:t>
            </a:r>
          </a:p>
          <a:p>
            <a:pPr lvl="1"/>
            <a:r>
              <a:rPr lang="en-US" dirty="0" smtClean="0"/>
              <a:t>Destroy target cells (trigger </a:t>
            </a:r>
            <a:r>
              <a:rPr lang="en-US" dirty="0" err="1" smtClean="0"/>
              <a:t>apop</a:t>
            </a:r>
            <a:r>
              <a:rPr lang="en-US" dirty="0" smtClean="0"/>
              <a:t>)</a:t>
            </a:r>
          </a:p>
          <a:p>
            <a:r>
              <a:rPr lang="en-US" dirty="0" smtClean="0"/>
              <a:t>What is cell mediated immunity?</a:t>
            </a:r>
          </a:p>
          <a:p>
            <a:pPr lvl="1"/>
            <a:r>
              <a:rPr lang="en-US" dirty="0" smtClean="0"/>
              <a:t>Characterized by the formation of a population of lymphocytes that can attack and destroy the foreign material </a:t>
            </a:r>
          </a:p>
          <a:p>
            <a:r>
              <a:rPr lang="en-US" dirty="0" smtClean="0"/>
              <a:t>What is a good term to give a basic description of T helper cells?</a:t>
            </a:r>
          </a:p>
          <a:p>
            <a:pPr lvl="1"/>
            <a:r>
              <a:rPr lang="en-US" dirty="0" smtClean="0"/>
              <a:t>Managers of the immune system</a:t>
            </a:r>
          </a:p>
          <a:p>
            <a:r>
              <a:rPr lang="en-US" dirty="0" smtClean="0"/>
              <a:t>What concept is key in immunological defense?</a:t>
            </a:r>
          </a:p>
          <a:p>
            <a:pPr lvl="1"/>
            <a:r>
              <a:rPr lang="en-US" dirty="0" smtClean="0"/>
              <a:t>The recognition of self antigen and non-self antigen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an </a:t>
            </a:r>
            <a:r>
              <a:rPr lang="en-US" dirty="0" err="1" smtClean="0"/>
              <a:t>epitope</a:t>
            </a:r>
            <a:r>
              <a:rPr lang="en-US" dirty="0" smtClean="0"/>
              <a:t>?</a:t>
            </a:r>
          </a:p>
          <a:p>
            <a:pPr lvl="1"/>
            <a:r>
              <a:rPr lang="en-US" dirty="0" smtClean="0"/>
              <a:t>Specialized section of the antigen which will interact with the immune system </a:t>
            </a:r>
          </a:p>
          <a:p>
            <a:r>
              <a:rPr lang="en-US" dirty="0" smtClean="0"/>
              <a:t>What are the features of </a:t>
            </a:r>
            <a:r>
              <a:rPr lang="en-US" dirty="0" err="1" smtClean="0"/>
              <a:t>th</a:t>
            </a:r>
            <a:r>
              <a:rPr lang="en-US" dirty="0" smtClean="0"/>
              <a:t> 2 strains of specific immune response</a:t>
            </a:r>
          </a:p>
          <a:p>
            <a:pPr lvl="1"/>
            <a:r>
              <a:rPr lang="en-US" dirty="0" smtClean="0"/>
              <a:t>Cell-mediated: T-cells: helper, </a:t>
            </a:r>
            <a:r>
              <a:rPr lang="en-US" dirty="0" err="1" smtClean="0"/>
              <a:t>cytotoxic</a:t>
            </a:r>
            <a:r>
              <a:rPr lang="en-US" dirty="0" smtClean="0"/>
              <a:t>, memory</a:t>
            </a:r>
          </a:p>
          <a:p>
            <a:pPr lvl="1"/>
            <a:r>
              <a:rPr lang="en-US" dirty="0" err="1" smtClean="0"/>
              <a:t>Humoral</a:t>
            </a:r>
            <a:r>
              <a:rPr lang="en-US" dirty="0" smtClean="0"/>
              <a:t>: antibodies, </a:t>
            </a:r>
            <a:r>
              <a:rPr lang="en-US" dirty="0" err="1" smtClean="0"/>
              <a:t>b</a:t>
            </a:r>
            <a:r>
              <a:rPr lang="en-US" dirty="0" smtClean="0"/>
              <a:t>-cells: plasma, memory </a:t>
            </a:r>
          </a:p>
          <a:p>
            <a:r>
              <a:rPr lang="en-US" dirty="0" smtClean="0"/>
              <a:t>Which of the above is responsible for rejection of transplants?</a:t>
            </a:r>
          </a:p>
          <a:p>
            <a:pPr lvl="1"/>
            <a:r>
              <a:rPr lang="en-US" dirty="0" smtClean="0"/>
              <a:t>Cell mediated immunity</a:t>
            </a:r>
          </a:p>
          <a:p>
            <a:r>
              <a:rPr lang="en-US" dirty="0" smtClean="0"/>
              <a:t>Define cell-mediated immunity</a:t>
            </a:r>
          </a:p>
          <a:p>
            <a:pPr lvl="1"/>
            <a:r>
              <a:rPr lang="en-US" dirty="0" smtClean="0"/>
              <a:t>Formation of pop of lymphocytes that can attack and destroy foreign material </a:t>
            </a:r>
          </a:p>
          <a:p>
            <a:r>
              <a:rPr lang="en-US" dirty="0" smtClean="0"/>
              <a:t>Cell mediate is the main defense against?</a:t>
            </a:r>
          </a:p>
          <a:p>
            <a:pPr lvl="1"/>
            <a:r>
              <a:rPr lang="en-US" dirty="0" smtClean="0"/>
              <a:t>Virus, fungi, parasites, some bacteria </a:t>
            </a:r>
          </a:p>
          <a:p>
            <a:r>
              <a:rPr lang="en-US" dirty="0" smtClean="0"/>
              <a:t>Define </a:t>
            </a:r>
            <a:r>
              <a:rPr lang="en-US" dirty="0" err="1" smtClean="0"/>
              <a:t>humoral</a:t>
            </a:r>
            <a:r>
              <a:rPr lang="en-US" dirty="0" smtClean="0"/>
              <a:t> immunity</a:t>
            </a:r>
          </a:p>
          <a:p>
            <a:pPr lvl="1"/>
            <a:r>
              <a:rPr lang="en-US" dirty="0" smtClean="0"/>
              <a:t>Production of antibodies that combine with and eliminate </a:t>
            </a:r>
            <a:r>
              <a:rPr lang="en-US" dirty="0" err="1" smtClean="0"/>
              <a:t>foreing</a:t>
            </a:r>
            <a:r>
              <a:rPr lang="en-US" dirty="0" smtClean="0"/>
              <a:t> material </a:t>
            </a:r>
          </a:p>
          <a:p>
            <a:r>
              <a:rPr lang="en-US" dirty="0" err="1" smtClean="0"/>
              <a:t>Humoral</a:t>
            </a:r>
            <a:r>
              <a:rPr lang="en-US" dirty="0" smtClean="0"/>
              <a:t> is the main defense against?</a:t>
            </a:r>
          </a:p>
          <a:p>
            <a:pPr lvl="1"/>
            <a:r>
              <a:rPr lang="en-US" dirty="0" smtClean="0"/>
              <a:t>Bacteria and bacterial toxins </a:t>
            </a:r>
          </a:p>
          <a:p>
            <a:pPr lvl="1"/>
            <a:endParaRPr lang="en-US" dirty="0" smtClean="0"/>
          </a:p>
          <a:p>
            <a:pPr lvl="1"/>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the job of the T4 helper cells</a:t>
            </a:r>
          </a:p>
          <a:p>
            <a:pPr lvl="1"/>
            <a:r>
              <a:rPr lang="en-US" dirty="0" smtClean="0"/>
              <a:t>Activate other immune cells </a:t>
            </a:r>
          </a:p>
          <a:p>
            <a:pPr lvl="1"/>
            <a:r>
              <a:rPr lang="en-US" dirty="0" smtClean="0"/>
              <a:t>Secrete cytokines that trigger cell proliferation </a:t>
            </a:r>
          </a:p>
          <a:p>
            <a:pPr lvl="1"/>
            <a:r>
              <a:rPr lang="en-US" dirty="0" smtClean="0"/>
              <a:t>Secrete cytokines to attract </a:t>
            </a:r>
            <a:r>
              <a:rPr lang="en-US" dirty="0" err="1" smtClean="0"/>
              <a:t>neutrophils</a:t>
            </a:r>
            <a:r>
              <a:rPr lang="en-US" dirty="0" smtClean="0"/>
              <a:t> and enhance macrophage capabilities </a:t>
            </a:r>
          </a:p>
          <a:p>
            <a:r>
              <a:rPr lang="en-US" dirty="0" smtClean="0"/>
              <a:t>What is the job of the T8 helper cells</a:t>
            </a:r>
          </a:p>
          <a:p>
            <a:pPr lvl="1"/>
            <a:r>
              <a:rPr lang="en-US" dirty="0" smtClean="0"/>
              <a:t>Destroys cells infected by viruses/cancer cells </a:t>
            </a:r>
          </a:p>
          <a:p>
            <a:pPr lvl="1"/>
            <a:r>
              <a:rPr lang="en-US" dirty="0" smtClean="0"/>
              <a:t>Release cytokines which trigger apoptosis </a:t>
            </a:r>
          </a:p>
          <a:p>
            <a:r>
              <a:rPr lang="en-US" dirty="0" smtClean="0"/>
              <a:t>How many types of killer cells are there?</a:t>
            </a:r>
          </a:p>
          <a:p>
            <a:pPr lvl="1"/>
            <a:r>
              <a:rPr lang="en-US" dirty="0" smtClean="0"/>
              <a:t>2, </a:t>
            </a:r>
            <a:r>
              <a:rPr lang="en-US" dirty="0" err="1" smtClean="0"/>
              <a:t>cytotoxic</a:t>
            </a:r>
            <a:r>
              <a:rPr lang="en-US" dirty="0" smtClean="0"/>
              <a:t> and natural killers </a:t>
            </a:r>
          </a:p>
          <a:p>
            <a:r>
              <a:rPr lang="en-US" dirty="0" smtClean="0"/>
              <a:t>What are suppressor </a:t>
            </a:r>
            <a:r>
              <a:rPr lang="en-US" dirty="0" err="1" smtClean="0"/>
              <a:t>t</a:t>
            </a:r>
            <a:r>
              <a:rPr lang="en-US" dirty="0" smtClean="0"/>
              <a:t> cells</a:t>
            </a:r>
          </a:p>
          <a:p>
            <a:pPr lvl="1"/>
            <a:r>
              <a:rPr lang="en-US" dirty="0" smtClean="0"/>
              <a:t>Suppress immune cells</a:t>
            </a:r>
          </a:p>
          <a:p>
            <a:pPr lvl="1"/>
            <a:r>
              <a:rPr lang="en-US" dirty="0" smtClean="0"/>
              <a:t>Secrete immunosuppressive cytokines that inhibit the production of </a:t>
            </a:r>
            <a:r>
              <a:rPr lang="en-US" dirty="0" err="1" smtClean="0"/>
              <a:t>cytotoxic</a:t>
            </a:r>
            <a:r>
              <a:rPr lang="en-US" dirty="0" smtClean="0"/>
              <a:t> </a:t>
            </a:r>
            <a:r>
              <a:rPr lang="en-US" dirty="0" err="1" smtClean="0"/>
              <a:t>t</a:t>
            </a:r>
            <a:r>
              <a:rPr lang="en-US" dirty="0" smtClean="0"/>
              <a:t> cells </a:t>
            </a:r>
          </a:p>
          <a:p>
            <a:r>
              <a:rPr lang="en-US" dirty="0" smtClean="0"/>
              <a:t>What are </a:t>
            </a:r>
            <a:r>
              <a:rPr lang="en-US" dirty="0" err="1" smtClean="0"/>
              <a:t>t</a:t>
            </a:r>
            <a:r>
              <a:rPr lang="en-US" dirty="0" smtClean="0"/>
              <a:t> memory cells</a:t>
            </a:r>
          </a:p>
          <a:p>
            <a:pPr lvl="1"/>
            <a:r>
              <a:rPr lang="en-US" dirty="0" smtClean="0"/>
              <a:t>Differentiated from antigen activated T cell </a:t>
            </a:r>
          </a:p>
          <a:p>
            <a:pPr lvl="1"/>
            <a:r>
              <a:rPr lang="en-US" dirty="0" smtClean="0"/>
              <a:t>So when exposed to the same thing again there isn’t a lag</a:t>
            </a:r>
          </a:p>
          <a:p>
            <a:r>
              <a:rPr lang="en-US" dirty="0" smtClean="0"/>
              <a:t>What is the basis of vaccination</a:t>
            </a:r>
          </a:p>
          <a:p>
            <a:pPr lvl="1"/>
            <a:r>
              <a:rPr lang="en-US" dirty="0" smtClean="0"/>
              <a:t>Specific immune response remembers an infection and next can act faster and stronger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3 stages of specific immune response?</a:t>
            </a:r>
          </a:p>
          <a:p>
            <a:pPr lvl="1"/>
            <a:r>
              <a:rPr lang="en-US" dirty="0" smtClean="0"/>
              <a:t>Recognition</a:t>
            </a:r>
          </a:p>
          <a:p>
            <a:pPr lvl="1"/>
            <a:r>
              <a:rPr lang="en-US" dirty="0" smtClean="0"/>
              <a:t>Proliferation</a:t>
            </a:r>
          </a:p>
          <a:p>
            <a:pPr lvl="1"/>
            <a:r>
              <a:rPr lang="en-US" dirty="0" smtClean="0"/>
              <a:t>Destruction </a:t>
            </a:r>
          </a:p>
          <a:p>
            <a:r>
              <a:rPr lang="en-US" dirty="0" smtClean="0"/>
              <a:t>Describe recognition</a:t>
            </a:r>
          </a:p>
          <a:p>
            <a:pPr lvl="1"/>
            <a:r>
              <a:rPr lang="en-US" dirty="0" smtClean="0"/>
              <a:t>APC engulfs </a:t>
            </a:r>
            <a:r>
              <a:rPr lang="en-US" dirty="0" err="1" smtClean="0"/>
              <a:t>forgeing</a:t>
            </a:r>
            <a:r>
              <a:rPr lang="en-US" dirty="0" smtClean="0"/>
              <a:t> material, presents </a:t>
            </a:r>
            <a:r>
              <a:rPr lang="en-US" dirty="0" err="1" smtClean="0"/>
              <a:t>epitope</a:t>
            </a:r>
            <a:r>
              <a:rPr lang="en-US" dirty="0" smtClean="0"/>
              <a:t> on its Major </a:t>
            </a:r>
            <a:r>
              <a:rPr lang="en-US" dirty="0" err="1" smtClean="0"/>
              <a:t>histocompatibility</a:t>
            </a:r>
            <a:r>
              <a:rPr lang="en-US" dirty="0" smtClean="0"/>
              <a:t> complex </a:t>
            </a:r>
          </a:p>
          <a:p>
            <a:r>
              <a:rPr lang="en-US" dirty="0" smtClean="0"/>
              <a:t>What cells respond to what type of MHC complex</a:t>
            </a:r>
          </a:p>
          <a:p>
            <a:pPr lvl="1"/>
            <a:r>
              <a:rPr lang="en-US" dirty="0" smtClean="0"/>
              <a:t>T8 = MHC class 1 </a:t>
            </a:r>
          </a:p>
          <a:p>
            <a:pPr lvl="1"/>
            <a:r>
              <a:rPr lang="en-US" dirty="0" smtClean="0"/>
              <a:t>T4 = MHC class 2</a:t>
            </a:r>
          </a:p>
          <a:p>
            <a:r>
              <a:rPr lang="en-US" dirty="0" smtClean="0"/>
              <a:t>What are 2 types of APC?</a:t>
            </a:r>
          </a:p>
          <a:p>
            <a:pPr lvl="1"/>
            <a:r>
              <a:rPr lang="en-US" dirty="0" smtClean="0"/>
              <a:t>Macrophage</a:t>
            </a:r>
          </a:p>
          <a:p>
            <a:pPr lvl="1"/>
            <a:r>
              <a:rPr lang="en-US" dirty="0" err="1" smtClean="0"/>
              <a:t>Dendritic</a:t>
            </a:r>
            <a:r>
              <a:rPr lang="en-US" dirty="0" smtClean="0"/>
              <a:t> cells </a:t>
            </a:r>
          </a:p>
          <a:p>
            <a:pPr lvl="2"/>
            <a:r>
              <a:rPr lang="en-US" dirty="0" smtClean="0"/>
              <a:t>Mostly in skin and mucosal epithelium </a:t>
            </a:r>
          </a:p>
          <a:p>
            <a:r>
              <a:rPr lang="en-US" dirty="0" smtClean="0"/>
              <a:t>What cells have what type of MHC?</a:t>
            </a:r>
          </a:p>
          <a:p>
            <a:pPr lvl="1"/>
            <a:r>
              <a:rPr lang="en-US" dirty="0" smtClean="0"/>
              <a:t>MHC 1 = all nucleated genes (RBC only none nucleated)</a:t>
            </a:r>
          </a:p>
          <a:p>
            <a:pPr lvl="1"/>
            <a:r>
              <a:rPr lang="en-US" dirty="0" smtClean="0"/>
              <a:t>MHC2 = </a:t>
            </a:r>
            <a:r>
              <a:rPr lang="en-US" dirty="0" err="1" smtClean="0"/>
              <a:t>b</a:t>
            </a:r>
            <a:r>
              <a:rPr lang="en-US" dirty="0" smtClean="0"/>
              <a:t> lymphocytes, macrophages and other APC, activated T lymphocytes </a:t>
            </a:r>
          </a:p>
          <a:p>
            <a:r>
              <a:rPr lang="en-US" dirty="0" smtClean="0"/>
              <a:t>Describe the appearance of MHC 1</a:t>
            </a:r>
          </a:p>
          <a:p>
            <a:pPr lvl="1"/>
            <a:r>
              <a:rPr lang="en-US" dirty="0" smtClean="0"/>
              <a:t>A3, A2, A1 and B </a:t>
            </a:r>
            <a:r>
              <a:rPr lang="en-US" dirty="0" err="1" smtClean="0"/>
              <a:t>microglobulin</a:t>
            </a:r>
            <a:endParaRPr lang="en-US" dirty="0" smtClean="0"/>
          </a:p>
          <a:p>
            <a:r>
              <a:rPr lang="en-US" dirty="0" smtClean="0"/>
              <a:t>Describe the appearance of MHC2</a:t>
            </a:r>
          </a:p>
          <a:p>
            <a:pPr lvl="1"/>
            <a:r>
              <a:rPr lang="en-US" dirty="0" smtClean="0"/>
              <a:t>A1,A2 and B1, and B2</a:t>
            </a:r>
          </a:p>
          <a:p>
            <a:pPr lvl="1"/>
            <a:r>
              <a:rPr lang="en-US" dirty="0" smtClean="0"/>
              <a:t>A2 and B2 are </a:t>
            </a:r>
            <a:r>
              <a:rPr lang="en-US" dirty="0" err="1" smtClean="0"/>
              <a:t>transmemerane</a:t>
            </a:r>
            <a:r>
              <a:rPr lang="en-US" dirty="0" smtClean="0"/>
              <a:t> </a:t>
            </a:r>
          </a:p>
          <a:p>
            <a:pPr lvl="2">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r>
              <a:rPr lang="en-US" dirty="0" smtClean="0"/>
              <a:t>Define interleukins</a:t>
            </a:r>
          </a:p>
          <a:p>
            <a:pPr lvl="1"/>
            <a:r>
              <a:rPr lang="en-US" dirty="0" err="1" smtClean="0"/>
              <a:t>Cytokins</a:t>
            </a:r>
            <a:r>
              <a:rPr lang="en-US" dirty="0" smtClean="0"/>
              <a:t> that send </a:t>
            </a:r>
            <a:r>
              <a:rPr lang="en-US" dirty="0" err="1" smtClean="0"/>
              <a:t>regulatroy</a:t>
            </a:r>
            <a:r>
              <a:rPr lang="en-US" dirty="0" smtClean="0"/>
              <a:t> signals between cells of the immune </a:t>
            </a:r>
            <a:r>
              <a:rPr lang="en-US" dirty="0" err="1" smtClean="0"/>
              <a:t>systme</a:t>
            </a:r>
            <a:r>
              <a:rPr lang="en-US" dirty="0" smtClean="0"/>
              <a:t> </a:t>
            </a:r>
          </a:p>
          <a:p>
            <a:r>
              <a:rPr lang="en-US" dirty="0" smtClean="0"/>
              <a:t>How do T8 cells kills</a:t>
            </a:r>
          </a:p>
          <a:p>
            <a:pPr lvl="1"/>
            <a:r>
              <a:rPr lang="en-US" dirty="0" smtClean="0"/>
              <a:t>The release cytokine (TNF) that directly induce apoptosis of the target cell </a:t>
            </a:r>
          </a:p>
          <a:p>
            <a:r>
              <a:rPr lang="en-US" dirty="0" smtClean="0"/>
              <a:t>How do T4 cells kill</a:t>
            </a:r>
          </a:p>
          <a:p>
            <a:pPr lvl="1"/>
            <a:r>
              <a:rPr lang="en-US" dirty="0" smtClean="0"/>
              <a:t>Indirectly:</a:t>
            </a:r>
          </a:p>
          <a:p>
            <a:pPr lvl="2"/>
            <a:r>
              <a:rPr lang="en-US" dirty="0" smtClean="0"/>
              <a:t>Chemo-</a:t>
            </a:r>
            <a:r>
              <a:rPr lang="en-US" dirty="0" err="1" smtClean="0"/>
              <a:t>actraction</a:t>
            </a:r>
            <a:r>
              <a:rPr lang="en-US" dirty="0" smtClean="0"/>
              <a:t> of macrophage and non-specific immune response </a:t>
            </a:r>
          </a:p>
          <a:p>
            <a:pPr lvl="2"/>
            <a:r>
              <a:rPr lang="en-US" dirty="0" smtClean="0"/>
              <a:t>Activation of T8 </a:t>
            </a:r>
          </a:p>
          <a:p>
            <a:pPr lvl="2"/>
            <a:r>
              <a:rPr lang="en-US" dirty="0" err="1" smtClean="0"/>
              <a:t>Actibation</a:t>
            </a:r>
            <a:r>
              <a:rPr lang="en-US" dirty="0" smtClean="0"/>
              <a:t> of B cells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pecific immunity.png"/>
          <p:cNvPicPr>
            <a:picLocks noGrp="1" noChangeAspect="1"/>
          </p:cNvPicPr>
          <p:nvPr>
            <p:ph idx="1"/>
          </p:nvPr>
        </p:nvPicPr>
        <p:blipFill>
          <a:blip r:embed="rId2"/>
          <a:srcRect l="-18246" r="-18246"/>
          <a:stretch>
            <a:fillRect/>
          </a:stretch>
        </p:blipFill>
        <p:spPr>
          <a:xfrm>
            <a:off x="-1201198" y="0"/>
            <a:ext cx="11139258" cy="6858000"/>
          </a:xfr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3037"/>
          </a:xfrm>
        </p:spPr>
        <p:txBody>
          <a:bodyPr>
            <a:normAutofit fontScale="90000"/>
          </a:bodyPr>
          <a:lstStyle/>
          <a:p>
            <a:r>
              <a:rPr lang="en-US" dirty="0" smtClean="0"/>
              <a:t>Lecture 5</a:t>
            </a:r>
            <a:endParaRPr lang="en-US" dirty="0"/>
          </a:p>
        </p:txBody>
      </p:sp>
      <p:sp>
        <p:nvSpPr>
          <p:cNvPr id="3" name="Content Placeholder 2"/>
          <p:cNvSpPr>
            <a:spLocks noGrp="1"/>
          </p:cNvSpPr>
          <p:nvPr>
            <p:ph idx="1"/>
          </p:nvPr>
        </p:nvSpPr>
        <p:spPr>
          <a:xfrm>
            <a:off x="0" y="603037"/>
            <a:ext cx="9144000" cy="6254963"/>
          </a:xfrm>
        </p:spPr>
        <p:txBody>
          <a:bodyPr>
            <a:normAutofit fontScale="70000" lnSpcReduction="20000"/>
          </a:bodyPr>
          <a:lstStyle/>
          <a:p>
            <a:r>
              <a:rPr lang="en-US" dirty="0" smtClean="0"/>
              <a:t>Describe the process by which antibodies are produce </a:t>
            </a:r>
          </a:p>
          <a:p>
            <a:pPr lvl="1"/>
            <a:r>
              <a:rPr lang="en-US" dirty="0" smtClean="0"/>
              <a:t>B cells act as antigen presenting cells and interact with the foreign body directly</a:t>
            </a:r>
          </a:p>
          <a:p>
            <a:pPr lvl="1"/>
            <a:r>
              <a:rPr lang="en-US" dirty="0" smtClean="0"/>
              <a:t>They then present the antigen on the class 2 MHC displaying it for activated </a:t>
            </a:r>
            <a:r>
              <a:rPr lang="en-US" dirty="0" err="1" smtClean="0"/>
              <a:t>t</a:t>
            </a:r>
            <a:r>
              <a:rPr lang="en-US" dirty="0" smtClean="0"/>
              <a:t> helper cells to connect with</a:t>
            </a:r>
          </a:p>
          <a:p>
            <a:pPr lvl="1"/>
            <a:r>
              <a:rPr lang="en-US" dirty="0" smtClean="0"/>
              <a:t>T helper cells then release cytokines that cause </a:t>
            </a:r>
            <a:r>
              <a:rPr lang="en-US" dirty="0" err="1" smtClean="0"/>
              <a:t>b</a:t>
            </a:r>
            <a:r>
              <a:rPr lang="en-US" dirty="0" smtClean="0"/>
              <a:t> cells to mature to plasma cells which produce the antibodies specific to the pathogen </a:t>
            </a:r>
          </a:p>
          <a:p>
            <a:r>
              <a:rPr lang="en-US" dirty="0" smtClean="0"/>
              <a:t>What is the function of CD cluster </a:t>
            </a:r>
            <a:r>
              <a:rPr lang="en-US" dirty="0" err="1" smtClean="0"/>
              <a:t>diffenrentiations</a:t>
            </a:r>
            <a:endParaRPr lang="en-US" dirty="0" smtClean="0"/>
          </a:p>
          <a:p>
            <a:pPr lvl="1"/>
            <a:r>
              <a:rPr lang="en-US" dirty="0" smtClean="0"/>
              <a:t>Regular cell development and function</a:t>
            </a:r>
          </a:p>
          <a:p>
            <a:pPr lvl="1"/>
            <a:r>
              <a:rPr lang="en-US" dirty="0" smtClean="0"/>
              <a:t>Facilitate communication with the </a:t>
            </a:r>
            <a:r>
              <a:rPr lang="en-US" dirty="0" err="1" smtClean="0"/>
              <a:t>extracellualer</a:t>
            </a:r>
            <a:r>
              <a:rPr lang="en-US" dirty="0" smtClean="0"/>
              <a:t> environment</a:t>
            </a:r>
          </a:p>
          <a:p>
            <a:r>
              <a:rPr lang="en-US" dirty="0" smtClean="0"/>
              <a:t>B cell differentiate from ___ and developing in ____ ___</a:t>
            </a:r>
          </a:p>
          <a:p>
            <a:pPr lvl="1"/>
            <a:r>
              <a:rPr lang="en-US" dirty="0" err="1" smtClean="0"/>
              <a:t>Lymphoblasts</a:t>
            </a:r>
            <a:r>
              <a:rPr lang="en-US" dirty="0" smtClean="0"/>
              <a:t> ,, bone marrow </a:t>
            </a:r>
          </a:p>
          <a:p>
            <a:r>
              <a:rPr lang="en-US" dirty="0" smtClean="0"/>
              <a:t>What do B cells express that allows them to recognize specific antigenic </a:t>
            </a:r>
            <a:r>
              <a:rPr lang="en-US" dirty="0" err="1" smtClean="0"/>
              <a:t>epitopes</a:t>
            </a:r>
            <a:endParaRPr lang="en-US" dirty="0" smtClean="0"/>
          </a:p>
          <a:p>
            <a:pPr lvl="1"/>
            <a:r>
              <a:rPr lang="en-US" dirty="0" smtClean="0"/>
              <a:t>Call surface immunoglobulin receptors or B cell receptors </a:t>
            </a:r>
          </a:p>
          <a:p>
            <a:r>
              <a:rPr lang="en-US" dirty="0" smtClean="0"/>
              <a:t>What are plasma cells?</a:t>
            </a:r>
          </a:p>
          <a:p>
            <a:pPr lvl="1"/>
            <a:r>
              <a:rPr lang="en-US" dirty="0" smtClean="0"/>
              <a:t>Terminally differentiated B cells that provide protective immunity through continuous secretion of antibodies, </a:t>
            </a:r>
            <a:r>
              <a:rPr lang="en-US" dirty="0" err="1" smtClean="0"/>
              <a:t>resdie</a:t>
            </a:r>
            <a:r>
              <a:rPr lang="en-US" dirty="0" smtClean="0"/>
              <a:t> in lymph tissue </a:t>
            </a:r>
          </a:p>
          <a:p>
            <a:r>
              <a:rPr lang="en-US" dirty="0" smtClean="0"/>
              <a:t>What is a common characteristic of the plasma cells?</a:t>
            </a:r>
          </a:p>
          <a:p>
            <a:pPr lvl="1"/>
            <a:r>
              <a:rPr lang="en-US" dirty="0" smtClean="0"/>
              <a:t>A lot of </a:t>
            </a:r>
            <a:r>
              <a:rPr lang="en-US" dirty="0" err="1" smtClean="0"/>
              <a:t>golgi</a:t>
            </a:r>
            <a:r>
              <a:rPr lang="en-US" dirty="0" smtClean="0"/>
              <a:t> apparatus because this is the factory for the antibodies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Do plasma cells have MHC receptors? Why or why not</a:t>
            </a:r>
          </a:p>
          <a:p>
            <a:pPr lvl="1"/>
            <a:r>
              <a:rPr lang="en-US" dirty="0" smtClean="0"/>
              <a:t>No, they are differentiated and already know what they have to target </a:t>
            </a:r>
          </a:p>
          <a:p>
            <a:r>
              <a:rPr lang="en-US" dirty="0" smtClean="0"/>
              <a:t>What are the 5 classes of antibodies and what do they do ?</a:t>
            </a:r>
          </a:p>
          <a:p>
            <a:pPr lvl="1"/>
            <a:r>
              <a:rPr lang="en-US" dirty="0" smtClean="0"/>
              <a:t>M: </a:t>
            </a:r>
            <a:r>
              <a:rPr lang="en-US" dirty="0" err="1" smtClean="0"/>
              <a:t>pentamer</a:t>
            </a:r>
            <a:r>
              <a:rPr lang="en-US" dirty="0" smtClean="0"/>
              <a:t> or </a:t>
            </a:r>
            <a:r>
              <a:rPr lang="en-US" dirty="0" err="1" smtClean="0"/>
              <a:t>monomer(receptors</a:t>
            </a:r>
            <a:r>
              <a:rPr lang="en-US" dirty="0" smtClean="0"/>
              <a:t> for </a:t>
            </a:r>
            <a:r>
              <a:rPr lang="en-US" dirty="0" err="1" smtClean="0"/>
              <a:t>b</a:t>
            </a:r>
            <a:r>
              <a:rPr lang="en-US" dirty="0" smtClean="0"/>
              <a:t> cells), large antibody clusters, fungi and large antigens triggers </a:t>
            </a:r>
            <a:r>
              <a:rPr lang="en-US" dirty="0" err="1" smtClean="0"/>
              <a:t>completment</a:t>
            </a:r>
            <a:r>
              <a:rPr lang="en-US" dirty="0" smtClean="0"/>
              <a:t>, tags and prevents function</a:t>
            </a:r>
          </a:p>
          <a:p>
            <a:pPr lvl="1"/>
            <a:r>
              <a:rPr lang="en-US" dirty="0" smtClean="0"/>
              <a:t>  G: small, principle type that responds, only one to cross placenta, coats org. to </a:t>
            </a:r>
            <a:r>
              <a:rPr lang="en-US" dirty="0" err="1" smtClean="0"/>
              <a:t>signla</a:t>
            </a:r>
            <a:r>
              <a:rPr lang="en-US" dirty="0" smtClean="0"/>
              <a:t> </a:t>
            </a:r>
            <a:r>
              <a:rPr lang="en-US" dirty="0" err="1" smtClean="0"/>
              <a:t>phagocytosis</a:t>
            </a:r>
            <a:r>
              <a:rPr lang="en-US" dirty="0" smtClean="0"/>
              <a:t> </a:t>
            </a:r>
          </a:p>
          <a:p>
            <a:pPr lvl="1"/>
            <a:r>
              <a:rPr lang="en-US" dirty="0" smtClean="0"/>
              <a:t>A: monomer or </a:t>
            </a:r>
            <a:r>
              <a:rPr lang="en-US" dirty="0" err="1" smtClean="0"/>
              <a:t>dimers</a:t>
            </a:r>
            <a:r>
              <a:rPr lang="en-US" dirty="0" smtClean="0"/>
              <a:t> in secretions, </a:t>
            </a:r>
            <a:r>
              <a:rPr lang="en-US" dirty="0" err="1" smtClean="0"/>
              <a:t>resp</a:t>
            </a:r>
            <a:r>
              <a:rPr lang="en-US" dirty="0" smtClean="0"/>
              <a:t> and </a:t>
            </a:r>
            <a:r>
              <a:rPr lang="en-US" dirty="0" err="1" smtClean="0"/>
              <a:t>gi</a:t>
            </a:r>
            <a:r>
              <a:rPr lang="en-US" dirty="0" smtClean="0"/>
              <a:t> tracts, forms antibody complexes </a:t>
            </a:r>
            <a:r>
              <a:rPr lang="en-US" dirty="0" err="1" smtClean="0"/>
              <a:t>thAT</a:t>
            </a:r>
            <a:r>
              <a:rPr lang="en-US" dirty="0" smtClean="0"/>
              <a:t> cannot be absorbed </a:t>
            </a:r>
          </a:p>
          <a:p>
            <a:pPr lvl="1"/>
            <a:r>
              <a:rPr lang="en-US" dirty="0" smtClean="0"/>
              <a:t>D:  on cell membrane of </a:t>
            </a:r>
            <a:r>
              <a:rPr lang="en-US" dirty="0" err="1" smtClean="0"/>
              <a:t>b</a:t>
            </a:r>
            <a:r>
              <a:rPr lang="en-US" dirty="0" smtClean="0"/>
              <a:t> cells, small quantities in blood </a:t>
            </a:r>
          </a:p>
          <a:p>
            <a:pPr lvl="1"/>
            <a:r>
              <a:rPr lang="en-US" dirty="0" smtClean="0"/>
              <a:t>E : parasite disease, high in allergic people, causes </a:t>
            </a:r>
            <a:r>
              <a:rPr lang="en-US" dirty="0" err="1" smtClean="0"/>
              <a:t>basophil</a:t>
            </a:r>
            <a:r>
              <a:rPr lang="en-US" dirty="0" smtClean="0"/>
              <a:t> and mast cell  </a:t>
            </a:r>
            <a:r>
              <a:rPr lang="en-US" dirty="0" err="1" smtClean="0"/>
              <a:t>degranulaton</a:t>
            </a:r>
            <a:r>
              <a:rPr lang="en-US" dirty="0" smtClean="0"/>
              <a:t> -&gt; releases histamines </a:t>
            </a:r>
          </a:p>
          <a:p>
            <a:r>
              <a:rPr lang="en-US" dirty="0" smtClean="0"/>
              <a:t>What are the 2 major regions of the antibodies</a:t>
            </a:r>
          </a:p>
          <a:p>
            <a:pPr lvl="1"/>
            <a:r>
              <a:rPr lang="en-US" dirty="0" smtClean="0"/>
              <a:t>Variable</a:t>
            </a:r>
          </a:p>
          <a:p>
            <a:pPr lvl="2"/>
            <a:r>
              <a:rPr lang="en-US" dirty="0" smtClean="0"/>
              <a:t>Uniquely shaped: specific to the antigen</a:t>
            </a:r>
          </a:p>
          <a:p>
            <a:pPr lvl="2"/>
            <a:r>
              <a:rPr lang="en-US" dirty="0" smtClean="0"/>
              <a:t>Combines with the antigen </a:t>
            </a:r>
          </a:p>
          <a:p>
            <a:pPr lvl="1"/>
            <a:r>
              <a:rPr lang="en-US" dirty="0" smtClean="0"/>
              <a:t>Constant</a:t>
            </a:r>
          </a:p>
          <a:p>
            <a:pPr lvl="2"/>
            <a:r>
              <a:rPr lang="en-US" dirty="0" smtClean="0"/>
              <a:t>Identical to all of the same class </a:t>
            </a:r>
          </a:p>
          <a:p>
            <a:pPr lvl="2"/>
            <a:r>
              <a:rPr lang="en-US" dirty="0" smtClean="0"/>
              <a:t>Binds to cell membrane and can activate </a:t>
            </a:r>
            <a:r>
              <a:rPr lang="en-US" dirty="0" err="1" smtClean="0"/>
              <a:t>completement</a:t>
            </a:r>
            <a:r>
              <a:rPr lang="en-US" dirty="0" smtClean="0"/>
              <a:t> cascade </a:t>
            </a:r>
          </a:p>
          <a:p>
            <a:r>
              <a:rPr lang="en-US" dirty="0" smtClean="0"/>
              <a:t>What is the antibody structure</a:t>
            </a:r>
          </a:p>
          <a:p>
            <a:pPr lvl="1"/>
            <a:r>
              <a:rPr lang="en-US" dirty="0" smtClean="0"/>
              <a:t>Antigen binding region: </a:t>
            </a:r>
            <a:r>
              <a:rPr lang="en-US" dirty="0" err="1" smtClean="0"/>
              <a:t>Fab</a:t>
            </a:r>
            <a:r>
              <a:rPr lang="en-US" dirty="0" smtClean="0"/>
              <a:t> </a:t>
            </a:r>
          </a:p>
          <a:p>
            <a:pPr lvl="1"/>
            <a:r>
              <a:rPr lang="en-US" dirty="0" smtClean="0"/>
              <a:t>And </a:t>
            </a:r>
            <a:r>
              <a:rPr lang="en-US" dirty="0" err="1" smtClean="0"/>
              <a:t>Fc</a:t>
            </a:r>
            <a:r>
              <a:rPr lang="en-US" dirty="0" smtClean="0"/>
              <a:t> region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How do </a:t>
            </a:r>
            <a:r>
              <a:rPr lang="en-US" dirty="0" err="1" smtClean="0"/>
              <a:t>b</a:t>
            </a:r>
            <a:r>
              <a:rPr lang="en-US" dirty="0" smtClean="0"/>
              <a:t> cells </a:t>
            </a:r>
            <a:r>
              <a:rPr lang="en-US" dirty="0" err="1" smtClean="0"/>
              <a:t>injest</a:t>
            </a:r>
            <a:r>
              <a:rPr lang="en-US" dirty="0" smtClean="0"/>
              <a:t> the foreign body?</a:t>
            </a:r>
          </a:p>
          <a:p>
            <a:pPr lvl="1"/>
            <a:r>
              <a:rPr lang="en-US" dirty="0" smtClean="0"/>
              <a:t>Receptor mediated </a:t>
            </a:r>
            <a:r>
              <a:rPr lang="en-US" dirty="0" err="1" smtClean="0"/>
              <a:t>endocytosis</a:t>
            </a:r>
            <a:r>
              <a:rPr lang="en-US" dirty="0" smtClean="0"/>
              <a:t> </a:t>
            </a:r>
          </a:p>
          <a:p>
            <a:r>
              <a:rPr lang="en-US" dirty="0" smtClean="0"/>
              <a:t>Where does the proliferation and differentiation of </a:t>
            </a:r>
            <a:r>
              <a:rPr lang="en-US" dirty="0" err="1" smtClean="0"/>
              <a:t>b</a:t>
            </a:r>
            <a:r>
              <a:rPr lang="en-US" dirty="0" smtClean="0"/>
              <a:t> cells occur?</a:t>
            </a:r>
          </a:p>
          <a:p>
            <a:pPr lvl="1"/>
            <a:r>
              <a:rPr lang="en-US" dirty="0" smtClean="0"/>
              <a:t>Germinal centers of the lymphatic tissue </a:t>
            </a:r>
          </a:p>
          <a:p>
            <a:r>
              <a:rPr lang="en-US" dirty="0" smtClean="0"/>
              <a:t>If </a:t>
            </a:r>
            <a:r>
              <a:rPr lang="en-US" dirty="0" err="1" smtClean="0"/>
              <a:t>b</a:t>
            </a:r>
            <a:r>
              <a:rPr lang="en-US" dirty="0" smtClean="0"/>
              <a:t> cell don’t differentiate properly how are they gotten rid of?</a:t>
            </a:r>
          </a:p>
          <a:p>
            <a:pPr lvl="1"/>
            <a:r>
              <a:rPr lang="en-US" dirty="0" smtClean="0"/>
              <a:t>Apoptosis </a:t>
            </a:r>
          </a:p>
          <a:p>
            <a:r>
              <a:rPr lang="en-US" dirty="0" smtClean="0"/>
              <a:t>What are the 9 ways </a:t>
            </a:r>
            <a:r>
              <a:rPr lang="en-US" dirty="0" err="1" smtClean="0"/>
              <a:t>antobodies</a:t>
            </a:r>
            <a:r>
              <a:rPr lang="en-US" dirty="0" smtClean="0"/>
              <a:t> act</a:t>
            </a:r>
          </a:p>
          <a:p>
            <a:pPr lvl="1"/>
            <a:r>
              <a:rPr lang="en-US" dirty="0" smtClean="0"/>
              <a:t>Agglutination: sticking antigens together (</a:t>
            </a:r>
            <a:r>
              <a:rPr lang="en-US" dirty="0" err="1" smtClean="0"/>
              <a:t>IgM</a:t>
            </a:r>
            <a:r>
              <a:rPr lang="en-US" dirty="0" smtClean="0"/>
              <a:t>) </a:t>
            </a:r>
          </a:p>
          <a:p>
            <a:pPr lvl="1"/>
            <a:r>
              <a:rPr lang="en-US" dirty="0" smtClean="0"/>
              <a:t>Precipitation: </a:t>
            </a:r>
            <a:r>
              <a:rPr lang="en-US" dirty="0" err="1" smtClean="0"/>
              <a:t>anitbody</a:t>
            </a:r>
            <a:r>
              <a:rPr lang="en-US" dirty="0" smtClean="0"/>
              <a:t> </a:t>
            </a:r>
            <a:r>
              <a:rPr lang="en-US" dirty="0" err="1" smtClean="0"/>
              <a:t>binfing</a:t>
            </a:r>
            <a:r>
              <a:rPr lang="en-US" dirty="0" smtClean="0"/>
              <a:t> to soluble antigens, The virus/toxin can no longer easily transport itself through the blood stream – it may precipitate out of solution and sink to the bottom of the vessel where it can be </a:t>
            </a:r>
            <a:r>
              <a:rPr lang="en-US" dirty="0" err="1" smtClean="0"/>
              <a:t>phagocytosed</a:t>
            </a:r>
            <a:endParaRPr lang="en-CA" dirty="0" smtClean="0"/>
          </a:p>
          <a:p>
            <a:pPr lvl="1"/>
            <a:r>
              <a:rPr lang="en-US" dirty="0" err="1" smtClean="0"/>
              <a:t>Opsonization</a:t>
            </a:r>
            <a:r>
              <a:rPr lang="en-US" dirty="0" smtClean="0"/>
              <a:t>: coating the bacteria with antibodies (tagging)</a:t>
            </a:r>
          </a:p>
          <a:p>
            <a:pPr lvl="1"/>
            <a:r>
              <a:rPr lang="en-US" dirty="0" smtClean="0"/>
              <a:t>Neutralizing: big antibodies block toxins from entering cells </a:t>
            </a:r>
          </a:p>
          <a:p>
            <a:pPr lvl="1"/>
            <a:r>
              <a:rPr lang="en-US" dirty="0" smtClean="0"/>
              <a:t>Immobilization: block normal </a:t>
            </a:r>
            <a:r>
              <a:rPr lang="en-US" dirty="0" err="1" smtClean="0"/>
              <a:t>cilliae</a:t>
            </a:r>
            <a:r>
              <a:rPr lang="en-US" dirty="0" smtClean="0"/>
              <a:t> of flagella</a:t>
            </a:r>
          </a:p>
          <a:p>
            <a:pPr lvl="1"/>
            <a:r>
              <a:rPr lang="en-US" dirty="0" smtClean="0"/>
              <a:t>Mucosal protect: </a:t>
            </a:r>
            <a:r>
              <a:rPr lang="en-US" dirty="0" err="1" smtClean="0"/>
              <a:t>IgA</a:t>
            </a:r>
            <a:r>
              <a:rPr lang="en-US" dirty="0" smtClean="0"/>
              <a:t> and </a:t>
            </a:r>
            <a:r>
              <a:rPr lang="en-US" dirty="0" err="1" smtClean="0"/>
              <a:t>IgG</a:t>
            </a:r>
            <a:r>
              <a:rPr lang="en-US" dirty="0" smtClean="0"/>
              <a:t>, blocks pathogens from gaining access</a:t>
            </a:r>
          </a:p>
          <a:p>
            <a:pPr lvl="1"/>
            <a:r>
              <a:rPr lang="en-US" dirty="0" smtClean="0"/>
              <a:t>Expulsion of parasites: </a:t>
            </a:r>
            <a:r>
              <a:rPr lang="en-US" dirty="0" err="1" smtClean="0"/>
              <a:t>IgE</a:t>
            </a:r>
            <a:r>
              <a:rPr lang="en-US" dirty="0" smtClean="0"/>
              <a:t> -&gt; </a:t>
            </a:r>
            <a:r>
              <a:rPr lang="en-US" dirty="0" err="1" smtClean="0"/>
              <a:t>degranulation</a:t>
            </a:r>
            <a:r>
              <a:rPr lang="en-US" dirty="0" smtClean="0"/>
              <a:t> of some cells = contraction of smooth </a:t>
            </a:r>
            <a:r>
              <a:rPr lang="en-US" dirty="0" err="1" smtClean="0"/>
              <a:t>muslces</a:t>
            </a:r>
            <a:r>
              <a:rPr lang="en-US" dirty="0" smtClean="0"/>
              <a:t> </a:t>
            </a:r>
            <a:r>
              <a:rPr lang="en-US" dirty="0" err="1" smtClean="0"/>
              <a:t>i.e</a:t>
            </a:r>
            <a:r>
              <a:rPr lang="en-US" dirty="0" smtClean="0"/>
              <a:t> </a:t>
            </a:r>
            <a:r>
              <a:rPr lang="en-US" dirty="0" err="1" smtClean="0"/>
              <a:t>diarhhea</a:t>
            </a:r>
            <a:endParaRPr lang="en-US" dirty="0" smtClean="0"/>
          </a:p>
          <a:p>
            <a:pPr lvl="1"/>
            <a:r>
              <a:rPr lang="en-US" dirty="0" smtClean="0"/>
              <a:t>Passive immunity: </a:t>
            </a:r>
            <a:r>
              <a:rPr lang="en-US" dirty="0" err="1" smtClean="0"/>
              <a:t>IgG</a:t>
            </a:r>
            <a:r>
              <a:rPr lang="en-US" dirty="0" smtClean="0"/>
              <a:t> into placenta</a:t>
            </a:r>
          </a:p>
          <a:p>
            <a:pPr lvl="1"/>
            <a:r>
              <a:rPr lang="en-US" dirty="0" smtClean="0"/>
              <a:t>Activation of </a:t>
            </a:r>
            <a:r>
              <a:rPr lang="en-US" dirty="0" err="1" smtClean="0"/>
              <a:t>completment</a:t>
            </a:r>
            <a:r>
              <a:rPr lang="en-US" dirty="0" smtClean="0"/>
              <a:t>: hole punching of the pathogens leading to death by osmosis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r>
              <a:rPr lang="en-US" dirty="0" smtClean="0"/>
              <a:t>Describe the </a:t>
            </a:r>
            <a:r>
              <a:rPr lang="en-US" dirty="0" err="1" smtClean="0"/>
              <a:t>elisa</a:t>
            </a:r>
            <a:r>
              <a:rPr lang="en-US" dirty="0" smtClean="0"/>
              <a:t> testing method </a:t>
            </a:r>
          </a:p>
          <a:p>
            <a:pPr lvl="1"/>
            <a:r>
              <a:rPr lang="en-US" dirty="0" smtClean="0"/>
              <a:t>The wells are lined with the antigen in question </a:t>
            </a:r>
          </a:p>
          <a:p>
            <a:pPr lvl="1"/>
            <a:r>
              <a:rPr lang="en-US" dirty="0" smtClean="0"/>
              <a:t>A solution of the patients fluid is put in the well. If they have the corresponding antibodies they will bind</a:t>
            </a:r>
          </a:p>
          <a:p>
            <a:pPr lvl="1"/>
            <a:r>
              <a:rPr lang="en-US" dirty="0" smtClean="0"/>
              <a:t>The wells are washed out and then filled with an animal antibody that binds to the human antibodies tagged with something that will </a:t>
            </a:r>
            <a:r>
              <a:rPr lang="en-US" dirty="0" err="1" smtClean="0"/>
              <a:t>florense</a:t>
            </a:r>
            <a:r>
              <a:rPr lang="en-US" dirty="0" smtClean="0"/>
              <a:t> when triggered</a:t>
            </a:r>
          </a:p>
          <a:p>
            <a:pPr lvl="1"/>
            <a:r>
              <a:rPr lang="en-US" dirty="0" smtClean="0"/>
              <a:t>The trigger is then added to the well and if the patient had the antibodies to the chosen pathogen the well will glow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77005"/>
          </a:xfrm>
        </p:spPr>
        <p:txBody>
          <a:bodyPr/>
          <a:lstStyle/>
          <a:p>
            <a:r>
              <a:rPr lang="en-US" dirty="0" smtClean="0"/>
              <a:t>Lecture 6</a:t>
            </a:r>
            <a:endParaRPr lang="en-US" dirty="0"/>
          </a:p>
        </p:txBody>
      </p:sp>
      <p:sp>
        <p:nvSpPr>
          <p:cNvPr id="3" name="Content Placeholder 2"/>
          <p:cNvSpPr>
            <a:spLocks noGrp="1"/>
          </p:cNvSpPr>
          <p:nvPr>
            <p:ph idx="1"/>
          </p:nvPr>
        </p:nvSpPr>
        <p:spPr>
          <a:xfrm>
            <a:off x="0" y="777005"/>
            <a:ext cx="9144000" cy="6080995"/>
          </a:xfrm>
        </p:spPr>
        <p:txBody>
          <a:bodyPr>
            <a:normAutofit fontScale="77500" lnSpcReduction="20000"/>
          </a:bodyPr>
          <a:lstStyle/>
          <a:p>
            <a:r>
              <a:rPr lang="en-US" dirty="0" smtClean="0"/>
              <a:t>What is a hypersensitivity reaction?</a:t>
            </a:r>
          </a:p>
          <a:p>
            <a:pPr lvl="1"/>
            <a:r>
              <a:rPr lang="en-US" dirty="0" smtClean="0"/>
              <a:t>Altered reactivity to bacterial products or foreign material during acquired immune response, </a:t>
            </a:r>
            <a:r>
              <a:rPr lang="en-US" dirty="0" err="1" smtClean="0"/>
              <a:t>undersirable</a:t>
            </a:r>
            <a:r>
              <a:rPr lang="en-US" dirty="0" smtClean="0"/>
              <a:t> impact, tissue damage </a:t>
            </a:r>
          </a:p>
          <a:p>
            <a:r>
              <a:rPr lang="en-US" dirty="0" smtClean="0"/>
              <a:t>What are the 4 types of hypersensitivity under what 2 classifications</a:t>
            </a:r>
          </a:p>
          <a:p>
            <a:pPr lvl="1"/>
            <a:r>
              <a:rPr lang="en-US" dirty="0" smtClean="0"/>
              <a:t>Antibody mediate</a:t>
            </a:r>
          </a:p>
          <a:p>
            <a:pPr lvl="2"/>
            <a:r>
              <a:rPr lang="en-US" dirty="0" smtClean="0"/>
              <a:t>Immediate hypersensitivity</a:t>
            </a:r>
          </a:p>
          <a:p>
            <a:pPr lvl="2"/>
            <a:r>
              <a:rPr lang="en-US" dirty="0" err="1" smtClean="0"/>
              <a:t>Cytotoxic</a:t>
            </a:r>
            <a:r>
              <a:rPr lang="en-US" dirty="0" smtClean="0"/>
              <a:t> </a:t>
            </a:r>
            <a:r>
              <a:rPr lang="en-US" dirty="0" err="1" smtClean="0"/>
              <a:t>hypS</a:t>
            </a:r>
            <a:endParaRPr lang="en-US" dirty="0" smtClean="0"/>
          </a:p>
          <a:p>
            <a:pPr lvl="2"/>
            <a:r>
              <a:rPr lang="en-US" dirty="0" smtClean="0"/>
              <a:t>Immune complex disease</a:t>
            </a:r>
          </a:p>
          <a:p>
            <a:pPr lvl="1"/>
            <a:r>
              <a:rPr lang="en-US" dirty="0" smtClean="0"/>
              <a:t>Cell-mediated</a:t>
            </a:r>
          </a:p>
          <a:p>
            <a:pPr lvl="2"/>
            <a:r>
              <a:rPr lang="en-US" dirty="0" smtClean="0"/>
              <a:t>Delayed </a:t>
            </a:r>
            <a:r>
              <a:rPr lang="en-US" dirty="0" err="1" smtClean="0"/>
              <a:t>hypS</a:t>
            </a:r>
            <a:endParaRPr lang="en-US" dirty="0" smtClean="0"/>
          </a:p>
          <a:p>
            <a:r>
              <a:rPr lang="en-US" dirty="0" smtClean="0"/>
              <a:t>What is </a:t>
            </a:r>
            <a:r>
              <a:rPr lang="en-US" dirty="0" err="1" smtClean="0"/>
              <a:t>immediat</a:t>
            </a:r>
            <a:r>
              <a:rPr lang="en-US" dirty="0" smtClean="0"/>
              <a:t> </a:t>
            </a:r>
            <a:r>
              <a:rPr lang="en-US" dirty="0" err="1" smtClean="0"/>
              <a:t>hypS</a:t>
            </a:r>
            <a:r>
              <a:rPr lang="en-US" dirty="0" smtClean="0"/>
              <a:t>?</a:t>
            </a:r>
          </a:p>
          <a:p>
            <a:pPr lvl="1"/>
            <a:r>
              <a:rPr lang="en-US" dirty="0" smtClean="0"/>
              <a:t>Allergy: localized </a:t>
            </a:r>
            <a:r>
              <a:rPr lang="en-US" dirty="0" err="1" smtClean="0"/>
              <a:t>hypS</a:t>
            </a:r>
            <a:endParaRPr lang="en-US" dirty="0" smtClean="0"/>
          </a:p>
          <a:p>
            <a:pPr lvl="1"/>
            <a:r>
              <a:rPr lang="en-US" dirty="0" smtClean="0"/>
              <a:t>Anaphylaxis: widespread </a:t>
            </a:r>
            <a:r>
              <a:rPr lang="en-US" dirty="0" err="1" smtClean="0"/>
              <a:t>hypS</a:t>
            </a:r>
            <a:endParaRPr lang="en-US" dirty="0" smtClean="0"/>
          </a:p>
          <a:p>
            <a:r>
              <a:rPr lang="en-US" dirty="0" smtClean="0"/>
              <a:t>What is an atopic person</a:t>
            </a:r>
          </a:p>
          <a:p>
            <a:pPr lvl="1"/>
            <a:r>
              <a:rPr lang="en-US" dirty="0" smtClean="0"/>
              <a:t>a person prone to allergies</a:t>
            </a:r>
          </a:p>
          <a:p>
            <a:r>
              <a:rPr lang="en-US" dirty="0" smtClean="0"/>
              <a:t>What are the 4 ways you can come into contact with an allergen?</a:t>
            </a:r>
          </a:p>
          <a:p>
            <a:pPr lvl="1"/>
            <a:r>
              <a:rPr lang="en-US" dirty="0" smtClean="0"/>
              <a:t>Skin contact, injection, ingestion, inhalation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Describe the relationship of </a:t>
            </a:r>
            <a:r>
              <a:rPr lang="en-US" dirty="0" err="1" smtClean="0"/>
              <a:t>IgE</a:t>
            </a:r>
            <a:r>
              <a:rPr lang="en-US" dirty="0" smtClean="0"/>
              <a:t> and allergies</a:t>
            </a:r>
          </a:p>
          <a:p>
            <a:pPr lvl="1"/>
            <a:r>
              <a:rPr lang="en-US" dirty="0" err="1" smtClean="0"/>
              <a:t>IgE</a:t>
            </a:r>
            <a:r>
              <a:rPr lang="en-US" dirty="0" smtClean="0"/>
              <a:t> like to bind to </a:t>
            </a:r>
            <a:r>
              <a:rPr lang="en-US" dirty="0" err="1" smtClean="0"/>
              <a:t>basophils</a:t>
            </a:r>
            <a:r>
              <a:rPr lang="en-US" dirty="0" smtClean="0"/>
              <a:t> and mast cells via the </a:t>
            </a:r>
            <a:r>
              <a:rPr lang="en-US" dirty="0" err="1" smtClean="0"/>
              <a:t>Fc</a:t>
            </a:r>
            <a:r>
              <a:rPr lang="en-US" dirty="0" smtClean="0"/>
              <a:t> constant region</a:t>
            </a:r>
          </a:p>
          <a:p>
            <a:pPr lvl="1"/>
            <a:r>
              <a:rPr lang="en-US" dirty="0" smtClean="0"/>
              <a:t>It then combs through for antigens and causes </a:t>
            </a:r>
            <a:r>
              <a:rPr lang="en-US" dirty="0" err="1" smtClean="0"/>
              <a:t>degranulation</a:t>
            </a:r>
            <a:r>
              <a:rPr lang="en-US" dirty="0" smtClean="0"/>
              <a:t> of these cells with contain histamines and prostaglandins </a:t>
            </a:r>
          </a:p>
          <a:p>
            <a:pPr lvl="1"/>
            <a:r>
              <a:rPr lang="en-US" dirty="0" smtClean="0"/>
              <a:t>These then find their home on their complementary receptors causing varying reactions </a:t>
            </a:r>
          </a:p>
          <a:p>
            <a:r>
              <a:rPr lang="en-US" dirty="0" smtClean="0"/>
              <a:t>What type of receptors are histamine receptors?</a:t>
            </a:r>
          </a:p>
          <a:p>
            <a:pPr lvl="1"/>
            <a:r>
              <a:rPr lang="en-US" dirty="0" smtClean="0"/>
              <a:t>G-protein coupled </a:t>
            </a:r>
          </a:p>
          <a:p>
            <a:r>
              <a:rPr lang="en-US" dirty="0" smtClean="0"/>
              <a:t>What 2 histamine receptors are involved with allergies?</a:t>
            </a:r>
          </a:p>
          <a:p>
            <a:pPr lvl="1"/>
            <a:r>
              <a:rPr lang="en-US" dirty="0" smtClean="0"/>
              <a:t>H1 and H4 </a:t>
            </a:r>
          </a:p>
          <a:p>
            <a:r>
              <a:rPr lang="en-US" dirty="0" smtClean="0"/>
              <a:t>Binding of histamine </a:t>
            </a:r>
            <a:r>
              <a:rPr lang="en-US" dirty="0" err="1" smtClean="0"/>
              <a:t>cuases</a:t>
            </a:r>
            <a:r>
              <a:rPr lang="en-US" dirty="0" smtClean="0"/>
              <a:t>?</a:t>
            </a:r>
          </a:p>
          <a:p>
            <a:pPr lvl="1"/>
            <a:r>
              <a:rPr lang="en-CA" dirty="0" smtClean="0"/>
              <a:t>triggers inflammation, </a:t>
            </a:r>
            <a:r>
              <a:rPr lang="en-CA" dirty="0" err="1" smtClean="0"/>
              <a:t>vasodilation</a:t>
            </a:r>
            <a:r>
              <a:rPr lang="en-CA" dirty="0" smtClean="0"/>
              <a:t>, increased vascular permeability, </a:t>
            </a:r>
            <a:r>
              <a:rPr lang="en-CA" dirty="0" err="1" smtClean="0"/>
              <a:t>bronchoconstriction</a:t>
            </a:r>
            <a:r>
              <a:rPr lang="en-CA" dirty="0" smtClean="0"/>
              <a:t>, sensations of itching</a:t>
            </a:r>
          </a:p>
          <a:p>
            <a:r>
              <a:rPr lang="en-CA" dirty="0" smtClean="0"/>
              <a:t>How do antihistamines work?</a:t>
            </a:r>
          </a:p>
          <a:p>
            <a:pPr lvl="1"/>
            <a:r>
              <a:rPr lang="en-CA" dirty="0" smtClean="0"/>
              <a:t>Block histamine receptors on target cells </a:t>
            </a:r>
          </a:p>
          <a:p>
            <a:r>
              <a:rPr lang="en-CA" dirty="0" smtClean="0"/>
              <a:t>Asthmas can have an __ basis</a:t>
            </a:r>
          </a:p>
          <a:p>
            <a:pPr lvl="1"/>
            <a:r>
              <a:rPr lang="en-CA" dirty="0" err="1" smtClean="0"/>
              <a:t>Alllergic</a:t>
            </a:r>
            <a:r>
              <a:rPr lang="en-CA" dirty="0" smtClean="0"/>
              <a:t> </a:t>
            </a:r>
          </a:p>
          <a:p>
            <a:r>
              <a:rPr lang="en-CA" dirty="0" smtClean="0"/>
              <a:t>What is allergen immunotherapy?</a:t>
            </a:r>
          </a:p>
          <a:p>
            <a:pPr lvl="1"/>
            <a:r>
              <a:rPr lang="en-CA" dirty="0" smtClean="0"/>
              <a:t>Repeated subcutaneous injections of the antigen </a:t>
            </a:r>
          </a:p>
          <a:p>
            <a:pPr lvl="1"/>
            <a:r>
              <a:rPr lang="en-CA" dirty="0" smtClean="0"/>
              <a:t>Induces the formation of </a:t>
            </a:r>
            <a:r>
              <a:rPr lang="en-CA" dirty="0" err="1" smtClean="0"/>
              <a:t>IgA</a:t>
            </a:r>
            <a:r>
              <a:rPr lang="en-CA" dirty="0" smtClean="0"/>
              <a:t> and </a:t>
            </a:r>
            <a:r>
              <a:rPr lang="en-CA" dirty="0" err="1" smtClean="0"/>
              <a:t>IgG</a:t>
            </a:r>
            <a:r>
              <a:rPr lang="en-CA" dirty="0" smtClean="0"/>
              <a:t> , </a:t>
            </a:r>
            <a:r>
              <a:rPr lang="en-CA" dirty="0" err="1" smtClean="0"/>
              <a:t>IgE</a:t>
            </a:r>
            <a:r>
              <a:rPr lang="en-CA" dirty="0" smtClean="0"/>
              <a:t> doesn’t have a chance to work</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20000"/>
          </a:bodyPr>
          <a:lstStyle/>
          <a:p>
            <a:r>
              <a:rPr lang="en-US" dirty="0" smtClean="0"/>
              <a:t>What are </a:t>
            </a:r>
            <a:r>
              <a:rPr lang="en-US" dirty="0" err="1" smtClean="0"/>
              <a:t>anaphalactoid</a:t>
            </a:r>
            <a:r>
              <a:rPr lang="en-US" dirty="0" smtClean="0"/>
              <a:t> reactions?</a:t>
            </a:r>
          </a:p>
          <a:p>
            <a:pPr lvl="1"/>
            <a:r>
              <a:rPr lang="en-US" dirty="0" smtClean="0"/>
              <a:t>a hypersensitivity reaction resembling anaphylaxis but not involving </a:t>
            </a:r>
            <a:r>
              <a:rPr lang="en-US" dirty="0" err="1" smtClean="0"/>
              <a:t>IgE</a:t>
            </a:r>
            <a:endParaRPr lang="en-US" dirty="0" smtClean="0"/>
          </a:p>
          <a:p>
            <a:pPr lvl="1"/>
            <a:r>
              <a:rPr lang="en-US" dirty="0" smtClean="0"/>
              <a:t>Occurs after the 1</a:t>
            </a:r>
            <a:r>
              <a:rPr lang="en-US" baseline="30000" dirty="0" smtClean="0"/>
              <a:t>st</a:t>
            </a:r>
            <a:r>
              <a:rPr lang="en-US" dirty="0" smtClean="0"/>
              <a:t> contact with the allergen</a:t>
            </a:r>
          </a:p>
          <a:p>
            <a:pPr lvl="1"/>
            <a:r>
              <a:rPr lang="en-US" dirty="0" smtClean="0"/>
              <a:t>Possibly by stimulating mast cells directly or by activating complement</a:t>
            </a:r>
          </a:p>
          <a:p>
            <a:r>
              <a:rPr lang="en-US" dirty="0" smtClean="0"/>
              <a:t>What is </a:t>
            </a:r>
            <a:r>
              <a:rPr lang="en-US" dirty="0" err="1" smtClean="0"/>
              <a:t>cytotoxic</a:t>
            </a:r>
            <a:r>
              <a:rPr lang="en-US" dirty="0" smtClean="0"/>
              <a:t> </a:t>
            </a:r>
            <a:r>
              <a:rPr lang="en-US" dirty="0" err="1" smtClean="0"/>
              <a:t>hypS</a:t>
            </a:r>
            <a:r>
              <a:rPr lang="en-US" dirty="0" smtClean="0"/>
              <a:t>?</a:t>
            </a:r>
            <a:endParaRPr lang="en-US" dirty="0" smtClean="0"/>
          </a:p>
          <a:p>
            <a:pPr lvl="1"/>
            <a:r>
              <a:rPr lang="en-US" dirty="0" smtClean="0"/>
              <a:t>the antibodies produced by the immune response bind to antigens on the patient's own cell surfaces.</a:t>
            </a:r>
            <a:endParaRPr lang="en-US" dirty="0" smtClean="0"/>
          </a:p>
          <a:p>
            <a:pPr lvl="1"/>
            <a:r>
              <a:rPr lang="en-US" dirty="0" err="1" smtClean="0"/>
              <a:t>Igm</a:t>
            </a:r>
            <a:r>
              <a:rPr lang="en-US" dirty="0" smtClean="0"/>
              <a:t> and </a:t>
            </a:r>
            <a:r>
              <a:rPr lang="en-US" dirty="0" err="1" smtClean="0"/>
              <a:t>IgG</a:t>
            </a:r>
            <a:r>
              <a:rPr lang="en-US" dirty="0" smtClean="0"/>
              <a:t> and antigen complexes-&gt; trigger complement </a:t>
            </a:r>
          </a:p>
          <a:p>
            <a:r>
              <a:rPr lang="en-US" dirty="0" smtClean="0"/>
              <a:t>Give and example of </a:t>
            </a:r>
            <a:r>
              <a:rPr lang="en-US" dirty="0" err="1" smtClean="0"/>
              <a:t>cytotoxic</a:t>
            </a:r>
            <a:r>
              <a:rPr lang="en-US" dirty="0" smtClean="0"/>
              <a:t> </a:t>
            </a:r>
            <a:r>
              <a:rPr lang="en-US" dirty="0" err="1" smtClean="0"/>
              <a:t>hypS</a:t>
            </a:r>
            <a:r>
              <a:rPr lang="en-US" dirty="0" smtClean="0"/>
              <a:t> reaction</a:t>
            </a:r>
          </a:p>
          <a:p>
            <a:pPr lvl="1"/>
            <a:r>
              <a:rPr lang="en-US" dirty="0" smtClean="0"/>
              <a:t>Incorrect blood </a:t>
            </a:r>
            <a:r>
              <a:rPr lang="en-US" dirty="0" err="1" smtClean="0"/>
              <a:t>tansfusions</a:t>
            </a:r>
            <a:r>
              <a:rPr lang="en-US" dirty="0" smtClean="0"/>
              <a:t> </a:t>
            </a:r>
          </a:p>
          <a:p>
            <a:r>
              <a:rPr lang="en-US" dirty="0" smtClean="0"/>
              <a:t>What 2 ways can this be activated?</a:t>
            </a:r>
          </a:p>
          <a:p>
            <a:pPr lvl="1"/>
            <a:r>
              <a:rPr lang="en-US" dirty="0" smtClean="0"/>
              <a:t>Triggered by antigen –antibody interactions</a:t>
            </a:r>
          </a:p>
          <a:p>
            <a:pPr lvl="1"/>
            <a:r>
              <a:rPr lang="en-US" dirty="0" smtClean="0"/>
              <a:t>Complement activated by </a:t>
            </a:r>
            <a:r>
              <a:rPr lang="en-US" dirty="0" err="1" smtClean="0"/>
              <a:t>bacterail</a:t>
            </a:r>
            <a:r>
              <a:rPr lang="en-US" dirty="0" smtClean="0"/>
              <a:t> cell wall material or by products generated during </a:t>
            </a:r>
            <a:r>
              <a:rPr lang="en-US" dirty="0" err="1" smtClean="0"/>
              <a:t>inflam</a:t>
            </a:r>
            <a:r>
              <a:rPr lang="en-US" dirty="0" smtClean="0"/>
              <a:t> process </a:t>
            </a:r>
          </a:p>
          <a:p>
            <a:r>
              <a:rPr lang="en-US" dirty="0" smtClean="0"/>
              <a:t>What is immune complex disease?</a:t>
            </a:r>
          </a:p>
          <a:p>
            <a:pPr lvl="1"/>
            <a:r>
              <a:rPr lang="en-US" dirty="0" smtClean="0"/>
              <a:t>Antigen-antibody clumps within the circulation  (physical obstruction)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r>
              <a:rPr lang="en-US" dirty="0" smtClean="0"/>
              <a:t>What is delayed </a:t>
            </a:r>
            <a:r>
              <a:rPr lang="en-US" dirty="0" err="1" smtClean="0"/>
              <a:t>hypS</a:t>
            </a:r>
            <a:r>
              <a:rPr lang="en-US" dirty="0" smtClean="0"/>
              <a:t>?</a:t>
            </a:r>
          </a:p>
          <a:p>
            <a:pPr lvl="1"/>
            <a:r>
              <a:rPr lang="en-US" dirty="0" smtClean="0"/>
              <a:t>T-lymphocytes resp. </a:t>
            </a:r>
          </a:p>
          <a:p>
            <a:pPr lvl="1">
              <a:defRPr/>
            </a:pPr>
            <a:r>
              <a:rPr lang="en-US" sz="2000" dirty="0" smtClean="0"/>
              <a:t>initial antigenic contact sensitizes affected individual, generating T4 (CD4+) lymphocytes</a:t>
            </a:r>
          </a:p>
          <a:p>
            <a:pPr lvl="1">
              <a:defRPr/>
            </a:pPr>
            <a:r>
              <a:rPr lang="en-US" sz="2000" dirty="0" smtClean="0"/>
              <a:t>sensitized T4 cells accumulate at site of antigenic material, secrete a variety of cytokines which attract macrophages and activate T8 cells</a:t>
            </a:r>
          </a:p>
          <a:p>
            <a:pPr lvl="1">
              <a:defRPr/>
            </a:pPr>
            <a:r>
              <a:rPr lang="en-US" sz="2000" dirty="0" smtClean="0"/>
              <a:t>Tissue damage via inflammation, </a:t>
            </a:r>
            <a:r>
              <a:rPr lang="en-US" sz="2000" dirty="0" err="1" smtClean="0"/>
              <a:t>cytotoxic</a:t>
            </a:r>
            <a:r>
              <a:rPr lang="en-US" sz="2000" dirty="0" smtClean="0"/>
              <a:t> T8 cell destruction of target cell (apoptosis</a:t>
            </a:r>
          </a:p>
          <a:p>
            <a:pPr>
              <a:defRPr/>
            </a:pPr>
            <a:r>
              <a:rPr lang="en-US" sz="2400" dirty="0" smtClean="0"/>
              <a:t>What is an example of this type of </a:t>
            </a:r>
            <a:r>
              <a:rPr lang="en-US" sz="2400" dirty="0" err="1" smtClean="0"/>
              <a:t>hypS</a:t>
            </a:r>
            <a:r>
              <a:rPr lang="en-US" sz="2400" dirty="0" smtClean="0"/>
              <a:t>?</a:t>
            </a:r>
          </a:p>
          <a:p>
            <a:pPr lvl="1">
              <a:defRPr/>
            </a:pPr>
            <a:r>
              <a:rPr lang="en-US" sz="2000" dirty="0" err="1" smtClean="0"/>
              <a:t>Tuberle</a:t>
            </a:r>
            <a:r>
              <a:rPr lang="en-US" sz="2000" dirty="0" smtClean="0"/>
              <a:t> bacillus -&gt; the site in the lungs dies where it was infected </a:t>
            </a:r>
          </a:p>
          <a:p>
            <a:pPr>
              <a:defRPr/>
            </a:pPr>
            <a:r>
              <a:rPr lang="en-US" sz="2400" dirty="0" smtClean="0"/>
              <a:t>What are 9 </a:t>
            </a:r>
            <a:r>
              <a:rPr lang="en-US" sz="2400" dirty="0" err="1" smtClean="0"/>
              <a:t>feautures</a:t>
            </a:r>
            <a:r>
              <a:rPr lang="en-US" sz="2400" dirty="0" smtClean="0"/>
              <a:t> of autoimmune diseases?</a:t>
            </a:r>
          </a:p>
          <a:p>
            <a:pPr lvl="1">
              <a:defRPr/>
            </a:pPr>
            <a:r>
              <a:rPr lang="en-US" sz="2000" dirty="0" smtClean="0"/>
              <a:t>Multiple cells, cytokines and mediators working </a:t>
            </a:r>
            <a:r>
              <a:rPr lang="en-US" sz="2000" dirty="0" err="1" smtClean="0"/>
              <a:t>togther</a:t>
            </a:r>
            <a:endParaRPr lang="en-US" sz="2000" dirty="0" smtClean="0"/>
          </a:p>
          <a:p>
            <a:pPr lvl="1">
              <a:defRPr/>
            </a:pPr>
            <a:r>
              <a:rPr lang="en-US" sz="2000" dirty="0" err="1" smtClean="0"/>
              <a:t>Spontaneuous</a:t>
            </a:r>
            <a:r>
              <a:rPr lang="en-US" sz="2000" dirty="0" smtClean="0"/>
              <a:t> </a:t>
            </a:r>
            <a:r>
              <a:rPr lang="en-US" sz="2000" dirty="0" err="1" smtClean="0"/>
              <a:t>remmission</a:t>
            </a:r>
            <a:r>
              <a:rPr lang="en-US" sz="2000" dirty="0" smtClean="0"/>
              <a:t> and induced remission possible</a:t>
            </a:r>
          </a:p>
          <a:p>
            <a:pPr lvl="1">
              <a:defRPr/>
            </a:pPr>
            <a:r>
              <a:rPr lang="en-US" sz="2000" dirty="0" smtClean="0"/>
              <a:t>Relapses are common</a:t>
            </a:r>
          </a:p>
          <a:p>
            <a:pPr lvl="1">
              <a:defRPr/>
            </a:pPr>
            <a:r>
              <a:rPr lang="en-US" sz="2000" dirty="0" smtClean="0"/>
              <a:t>Combinations of AD are common</a:t>
            </a:r>
          </a:p>
          <a:p>
            <a:pPr lvl="1">
              <a:defRPr/>
            </a:pPr>
            <a:r>
              <a:rPr lang="en-US" sz="2000" dirty="0" smtClean="0"/>
              <a:t>Fluctuates between worsening and improvement</a:t>
            </a:r>
          </a:p>
          <a:p>
            <a:pPr lvl="1">
              <a:defRPr/>
            </a:pPr>
            <a:r>
              <a:rPr lang="en-US" sz="2000" dirty="0" smtClean="0"/>
              <a:t>Clinical and immunological features vary even for the same disease</a:t>
            </a:r>
          </a:p>
          <a:p>
            <a:pPr lvl="1">
              <a:defRPr/>
            </a:pPr>
            <a:r>
              <a:rPr lang="en-US" sz="2000" dirty="0" smtClean="0"/>
              <a:t>No single autoantibody or clone </a:t>
            </a:r>
            <a:r>
              <a:rPr lang="en-US" sz="2000" dirty="0" err="1" smtClean="0"/>
              <a:t>expains</a:t>
            </a:r>
            <a:r>
              <a:rPr lang="en-US" sz="2000" dirty="0" smtClean="0"/>
              <a:t> all clinical manifestations</a:t>
            </a:r>
          </a:p>
          <a:p>
            <a:pPr lvl="1">
              <a:defRPr/>
            </a:pPr>
            <a:r>
              <a:rPr lang="en-US" sz="2000" dirty="0" smtClean="0"/>
              <a:t>No single defect has been demonstrated to be resp. for driving AD</a:t>
            </a:r>
          </a:p>
          <a:p>
            <a:pPr lvl="2"/>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 mechanism of prevention of autoimmunity?</a:t>
            </a:r>
          </a:p>
          <a:p>
            <a:pPr lvl="1"/>
            <a:r>
              <a:rPr lang="en-US" dirty="0" smtClean="0"/>
              <a:t>Negative selection in the thymus, bone marrow, and germinal centers -&gt; </a:t>
            </a:r>
            <a:r>
              <a:rPr lang="en-US" dirty="0" err="1" smtClean="0"/>
              <a:t>apop</a:t>
            </a:r>
            <a:endParaRPr lang="en-US" dirty="0" smtClean="0"/>
          </a:p>
          <a:p>
            <a:r>
              <a:rPr lang="en-US" dirty="0" smtClean="0"/>
              <a:t>How do MHC effect autoimmunity?</a:t>
            </a:r>
          </a:p>
          <a:p>
            <a:pPr lvl="1"/>
            <a:r>
              <a:rPr lang="en-US" dirty="0" smtClean="0"/>
              <a:t>AD requires that an MHC presents a self antigen to T-cells</a:t>
            </a:r>
          </a:p>
          <a:p>
            <a:pPr lvl="1"/>
            <a:r>
              <a:rPr lang="en-US" dirty="0" smtClean="0"/>
              <a:t>HLA alleles genes on chromosome 6 </a:t>
            </a:r>
          </a:p>
          <a:p>
            <a:r>
              <a:rPr lang="en-US" dirty="0" smtClean="0"/>
              <a:t>What is antigen mimicry?</a:t>
            </a:r>
          </a:p>
          <a:p>
            <a:pPr lvl="1"/>
            <a:r>
              <a:rPr lang="en-US" dirty="0" smtClean="0"/>
              <a:t>Regions of homology </a:t>
            </a:r>
          </a:p>
          <a:p>
            <a:pPr lvl="1"/>
            <a:r>
              <a:rPr lang="en-US" dirty="0" smtClean="0"/>
              <a:t>Cross reaction of pathogen generated antibodies with host antigens </a:t>
            </a:r>
          </a:p>
          <a:p>
            <a:r>
              <a:rPr lang="en-US" dirty="0" smtClean="0"/>
              <a:t>What are 3 examples of altered proteins that effect autoimmunity?</a:t>
            </a:r>
          </a:p>
          <a:p>
            <a:pPr lvl="1"/>
            <a:r>
              <a:rPr lang="en-US" dirty="0" smtClean="0"/>
              <a:t>Autoimmune regulatory gene (AIRE) regulate negative selection </a:t>
            </a:r>
          </a:p>
          <a:p>
            <a:pPr lvl="1"/>
            <a:r>
              <a:rPr lang="en-US" dirty="0" err="1" smtClean="0"/>
              <a:t>Glycosylation</a:t>
            </a:r>
            <a:r>
              <a:rPr lang="en-US" dirty="0" smtClean="0"/>
              <a:t> of lysine</a:t>
            </a:r>
          </a:p>
          <a:p>
            <a:pPr lvl="1"/>
            <a:r>
              <a:rPr lang="en-US" dirty="0" smtClean="0"/>
              <a:t>Protein </a:t>
            </a:r>
            <a:r>
              <a:rPr lang="en-US" dirty="0" err="1" smtClean="0"/>
              <a:t>misfolding</a:t>
            </a:r>
            <a:r>
              <a:rPr lang="en-US" dirty="0" smtClean="0"/>
              <a:t> </a:t>
            </a:r>
          </a:p>
          <a:p>
            <a:r>
              <a:rPr lang="en-US" dirty="0" smtClean="0"/>
              <a:t>What is Rheumatic Fever? </a:t>
            </a:r>
          </a:p>
          <a:p>
            <a:pPr lvl="1"/>
            <a:r>
              <a:rPr lang="en-US" dirty="0" smtClean="0"/>
              <a:t>develops several weeks post- infection with group A beta hemolytic streptococcus bacteria (such as strep throat or scarlet fever)</a:t>
            </a:r>
          </a:p>
          <a:p>
            <a:pPr lvl="1">
              <a:buClr>
                <a:schemeClr val="tx1"/>
              </a:buClr>
            </a:pPr>
            <a:r>
              <a:rPr lang="en-US" dirty="0" smtClean="0"/>
              <a:t>Anti-</a:t>
            </a:r>
            <a:r>
              <a:rPr lang="en-US" dirty="0" err="1" smtClean="0"/>
              <a:t>strept</a:t>
            </a:r>
            <a:r>
              <a:rPr lang="en-US" dirty="0" smtClean="0"/>
              <a:t> </a:t>
            </a:r>
            <a:r>
              <a:rPr lang="en-US" dirty="0" smtClean="0">
                <a:solidFill>
                  <a:srgbClr val="000000"/>
                </a:solidFill>
              </a:rPr>
              <a:t>antibodies cross-react with antigens </a:t>
            </a:r>
            <a:r>
              <a:rPr lang="en-US" dirty="0" smtClean="0"/>
              <a:t>in heart muscle, heart valves and other tissues. </a:t>
            </a:r>
          </a:p>
          <a:p>
            <a:pPr lvl="1">
              <a:buClr>
                <a:schemeClr val="tx1"/>
              </a:buClr>
            </a:pPr>
            <a:r>
              <a:rPr lang="en-US" dirty="0" smtClean="0"/>
              <a:t>clinical symptoms include acute arthritis affecting multiple joints, inflammation of the heart. </a:t>
            </a:r>
          </a:p>
          <a:p>
            <a:pPr lvl="1">
              <a:buClr>
                <a:schemeClr val="tx1"/>
              </a:buClr>
            </a:pPr>
            <a:endParaRPr lang="en-US" dirty="0" smtClean="0"/>
          </a:p>
          <a:p>
            <a:pPr lvl="1"/>
            <a:endParaRPr lang="en-US" dirty="0" smtClean="0"/>
          </a:p>
          <a:p>
            <a:endParaRPr lang="en-US" dirty="0" smtClean="0"/>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9144001" cy="6858000"/>
          </a:xfrm>
        </p:spPr>
        <p:txBody>
          <a:bodyPr>
            <a:normAutofit fontScale="92500"/>
          </a:bodyPr>
          <a:lstStyle/>
          <a:p>
            <a:r>
              <a:rPr lang="en-US" dirty="0" smtClean="0"/>
              <a:t>What is </a:t>
            </a:r>
            <a:r>
              <a:rPr lang="en-US" dirty="0" err="1" smtClean="0"/>
              <a:t>rhuematoid</a:t>
            </a:r>
            <a:r>
              <a:rPr lang="en-US" dirty="0" smtClean="0"/>
              <a:t> arthritis?</a:t>
            </a:r>
          </a:p>
          <a:p>
            <a:pPr lvl="1">
              <a:buFont typeface="Arial" pitchFamily="34" charset="0"/>
              <a:buChar char="•"/>
              <a:defRPr/>
            </a:pPr>
            <a:r>
              <a:rPr lang="en-US" sz="2000" dirty="0" smtClean="0"/>
              <a:t>chronic, inflammatory autoimmune disorder</a:t>
            </a:r>
          </a:p>
          <a:p>
            <a:pPr lvl="1">
              <a:buFont typeface="Arial" pitchFamily="34" charset="0"/>
              <a:buChar char="•"/>
              <a:defRPr/>
            </a:pPr>
            <a:r>
              <a:rPr lang="en-US" sz="2000" dirty="0" smtClean="0"/>
              <a:t>affects the joints as well as other organ systems</a:t>
            </a:r>
          </a:p>
          <a:p>
            <a:pPr lvl="1">
              <a:buFont typeface="Arial" pitchFamily="34" charset="0"/>
              <a:buChar char="•"/>
              <a:defRPr/>
            </a:pPr>
            <a:r>
              <a:rPr lang="en-US" sz="2000" dirty="0" smtClean="0"/>
              <a:t>Formation of </a:t>
            </a:r>
            <a:r>
              <a:rPr lang="en-US" sz="2000" dirty="0" smtClean="0">
                <a:solidFill>
                  <a:schemeClr val="accent2"/>
                </a:solidFill>
              </a:rPr>
              <a:t>cross-reacting </a:t>
            </a:r>
            <a:r>
              <a:rPr lang="en-US" sz="2000" dirty="0" smtClean="0"/>
              <a:t>antibodies subsequent to primary infection</a:t>
            </a:r>
          </a:p>
          <a:p>
            <a:pPr>
              <a:buFont typeface="Arial" pitchFamily="34" charset="0"/>
              <a:buChar char="•"/>
              <a:defRPr/>
            </a:pPr>
            <a:r>
              <a:rPr lang="en-US" sz="2400" dirty="0" smtClean="0"/>
              <a:t>What is Systemic Lupus </a:t>
            </a:r>
            <a:r>
              <a:rPr lang="en-US" sz="2400" dirty="0" err="1" smtClean="0"/>
              <a:t>Erythematosus</a:t>
            </a:r>
            <a:r>
              <a:rPr lang="en-US" sz="2400" dirty="0" smtClean="0"/>
              <a:t> (</a:t>
            </a:r>
            <a:r>
              <a:rPr lang="en-US" sz="2400" dirty="0" err="1" smtClean="0"/>
              <a:t>sle</a:t>
            </a:r>
            <a:r>
              <a:rPr lang="en-US" sz="2400" dirty="0" smtClean="0"/>
              <a:t>)?</a:t>
            </a:r>
          </a:p>
          <a:p>
            <a:pPr lvl="1">
              <a:buFont typeface="Arial" pitchFamily="34" charset="0"/>
              <a:buChar char="•"/>
              <a:defRPr/>
            </a:pPr>
            <a:r>
              <a:rPr lang="en-US" sz="1600" dirty="0" smtClean="0"/>
              <a:t>connective tissue disease</a:t>
            </a:r>
          </a:p>
          <a:p>
            <a:pPr lvl="1">
              <a:buFont typeface="Arial" pitchFamily="34" charset="0"/>
              <a:buChar char="•"/>
              <a:defRPr/>
            </a:pPr>
            <a:r>
              <a:rPr lang="en-US" sz="1600" dirty="0" smtClean="0"/>
              <a:t>Mild episodic illness </a:t>
            </a:r>
            <a:r>
              <a:rPr lang="en-US" sz="1600" dirty="0" err="1" smtClean="0">
                <a:sym typeface="Wingdings" pitchFamily="2" charset="2"/>
              </a:rPr>
              <a:t></a:t>
            </a:r>
            <a:r>
              <a:rPr lang="en-US" sz="1600" dirty="0" smtClean="0"/>
              <a:t> severe fatal disease </a:t>
            </a:r>
          </a:p>
          <a:p>
            <a:pPr lvl="1">
              <a:buFont typeface="Arial" pitchFamily="34" charset="0"/>
              <a:buChar char="•"/>
              <a:defRPr/>
            </a:pPr>
            <a:r>
              <a:rPr lang="en-US" sz="1600" dirty="0" smtClean="0"/>
              <a:t>Widespread damage to fibrous connective tissue in skin, heart, serous membranes (pleura, pericardium), </a:t>
            </a:r>
          </a:p>
          <a:p>
            <a:pPr lvl="1">
              <a:buFont typeface="Arial" pitchFamily="34" charset="0"/>
              <a:buChar char="•"/>
              <a:defRPr/>
            </a:pPr>
            <a:r>
              <a:rPr lang="en-US" sz="1600" dirty="0" smtClean="0"/>
              <a:t>mechanism: </a:t>
            </a:r>
            <a:r>
              <a:rPr lang="en-US" sz="1600" dirty="0" err="1" smtClean="0"/>
              <a:t>autoantibodies</a:t>
            </a:r>
            <a:r>
              <a:rPr lang="en-US" sz="1600" dirty="0" smtClean="0"/>
              <a:t>. </a:t>
            </a:r>
          </a:p>
          <a:p>
            <a:pPr>
              <a:buFont typeface="Arial" pitchFamily="34" charset="0"/>
              <a:buChar char="•"/>
              <a:defRPr/>
            </a:pPr>
            <a:r>
              <a:rPr lang="en-US" sz="2000" dirty="0" smtClean="0"/>
              <a:t>How does SLE work?</a:t>
            </a:r>
          </a:p>
          <a:p>
            <a:pPr marL="800100" lvl="1" indent="-342900">
              <a:buFont typeface="Arial" pitchFamily="34" charset="0"/>
              <a:buChar char="•"/>
              <a:defRPr/>
            </a:pPr>
            <a:r>
              <a:rPr lang="en-US" sz="2000" dirty="0" err="1" smtClean="0"/>
              <a:t>Damadge</a:t>
            </a:r>
            <a:r>
              <a:rPr lang="en-US" sz="2000" dirty="0" smtClean="0"/>
              <a:t> leukocytes </a:t>
            </a:r>
          </a:p>
          <a:p>
            <a:pPr marL="800100" lvl="1" indent="-342900">
              <a:buFont typeface="Arial" pitchFamily="34" charset="0"/>
              <a:buChar char="•"/>
              <a:defRPr/>
            </a:pPr>
            <a:r>
              <a:rPr lang="en-US" sz="2000" dirty="0" smtClean="0"/>
              <a:t>Causes swelling and loss of structural detail of the nuclei, these convert into large spherical blobs and migrate to the edge of the cell </a:t>
            </a:r>
          </a:p>
          <a:p>
            <a:pPr marL="1257300" lvl="2" indent="-342900">
              <a:buFont typeface="Arial" pitchFamily="34" charset="0"/>
              <a:buChar char="•"/>
              <a:defRPr/>
            </a:pPr>
            <a:r>
              <a:rPr lang="en-US" sz="2000" dirty="0" smtClean="0">
                <a:solidFill>
                  <a:srgbClr val="000000"/>
                </a:solidFill>
              </a:rPr>
              <a:t>LE cell</a:t>
            </a:r>
          </a:p>
          <a:p>
            <a:pPr marL="457200">
              <a:buFont typeface="Arial" pitchFamily="34" charset="0"/>
              <a:buChar char="•"/>
              <a:defRPr/>
            </a:pPr>
            <a:r>
              <a:rPr lang="en-US" dirty="0" smtClean="0">
                <a:solidFill>
                  <a:srgbClr val="000000"/>
                </a:solidFill>
              </a:rPr>
              <a:t>What is a common </a:t>
            </a:r>
            <a:r>
              <a:rPr lang="en-US" dirty="0" err="1" smtClean="0">
                <a:solidFill>
                  <a:srgbClr val="000000"/>
                </a:solidFill>
              </a:rPr>
              <a:t>sypmtom</a:t>
            </a:r>
            <a:r>
              <a:rPr lang="en-US" dirty="0" smtClean="0">
                <a:solidFill>
                  <a:srgbClr val="000000"/>
                </a:solidFill>
              </a:rPr>
              <a:t> of SLE</a:t>
            </a:r>
          </a:p>
          <a:p>
            <a:pPr marL="857250" lvl="1">
              <a:buFont typeface="Arial" pitchFamily="34" charset="0"/>
              <a:buChar char="•"/>
              <a:defRPr/>
            </a:pPr>
            <a:r>
              <a:rPr lang="en-US" dirty="0" smtClean="0">
                <a:solidFill>
                  <a:srgbClr val="000000"/>
                </a:solidFill>
              </a:rPr>
              <a:t>Butterfly rash </a:t>
            </a:r>
          </a:p>
          <a:p>
            <a:pPr marL="457200">
              <a:buFont typeface="Arial" pitchFamily="34" charset="0"/>
              <a:buChar char="•"/>
              <a:defRPr/>
            </a:pPr>
            <a:r>
              <a:rPr lang="en-US" dirty="0" smtClean="0">
                <a:solidFill>
                  <a:srgbClr val="000000"/>
                </a:solidFill>
              </a:rPr>
              <a:t>What is </a:t>
            </a:r>
            <a:r>
              <a:rPr lang="en-US" dirty="0" err="1" smtClean="0">
                <a:solidFill>
                  <a:srgbClr val="000000"/>
                </a:solidFill>
              </a:rPr>
              <a:t>vitiligo</a:t>
            </a:r>
            <a:r>
              <a:rPr lang="en-US" dirty="0" smtClean="0">
                <a:solidFill>
                  <a:srgbClr val="000000"/>
                </a:solidFill>
              </a:rPr>
              <a:t> </a:t>
            </a:r>
          </a:p>
          <a:p>
            <a:pPr marL="857250" lvl="1">
              <a:buFont typeface="Arial" pitchFamily="34" charset="0"/>
              <a:buChar char="•"/>
              <a:defRPr/>
            </a:pPr>
            <a:r>
              <a:rPr lang="en-US" dirty="0" smtClean="0">
                <a:solidFill>
                  <a:srgbClr val="000000"/>
                </a:solidFill>
              </a:rPr>
              <a:t>Complete loss of melanin</a:t>
            </a:r>
          </a:p>
          <a:p>
            <a:pPr lvl="1">
              <a:buFont typeface="Arial" pitchFamily="34" charset="0"/>
              <a:buChar char="•"/>
              <a:defRPr/>
            </a:pPr>
            <a:endParaRPr lang="en-US" sz="1600" dirty="0" smtClean="0"/>
          </a:p>
          <a:p>
            <a:pPr lvl="1">
              <a:buFont typeface="Arial" pitchFamily="34" charset="0"/>
              <a:buChar char="•"/>
              <a:defRPr/>
            </a:pPr>
            <a:endParaRPr lang="en-US" sz="1600" dirty="0" smtClean="0"/>
          </a:p>
          <a:p>
            <a:pPr lvl="1">
              <a:buNone/>
              <a:defRPr/>
            </a:pPr>
            <a:endParaRPr lang="en-US" sz="2000"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autoimmune disease.png"/>
          <p:cNvPicPr>
            <a:picLocks noGrp="1" noChangeAspect="1"/>
          </p:cNvPicPr>
          <p:nvPr>
            <p:ph idx="1"/>
          </p:nvPr>
        </p:nvPicPr>
        <p:blipFill>
          <a:blip r:embed="rId2"/>
          <a:srcRect l="-34259" r="-34259"/>
          <a:stretch>
            <a:fillRect/>
          </a:stretch>
        </p:blipFill>
        <p:spPr>
          <a:xfrm>
            <a:off x="-2678454" y="0"/>
            <a:ext cx="14744763" cy="6858000"/>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59617"/>
          </a:xfrm>
        </p:spPr>
        <p:txBody>
          <a:bodyPr>
            <a:normAutofit fontScale="90000"/>
          </a:bodyPr>
          <a:lstStyle/>
          <a:p>
            <a:r>
              <a:rPr lang="en-US" dirty="0" smtClean="0"/>
              <a:t>Lecture 7 </a:t>
            </a:r>
            <a:endParaRPr lang="en-US" dirty="0"/>
          </a:p>
        </p:txBody>
      </p:sp>
      <p:sp>
        <p:nvSpPr>
          <p:cNvPr id="3" name="Content Placeholder 2"/>
          <p:cNvSpPr>
            <a:spLocks noGrp="1"/>
          </p:cNvSpPr>
          <p:nvPr>
            <p:ph idx="1"/>
          </p:nvPr>
        </p:nvSpPr>
        <p:spPr>
          <a:xfrm>
            <a:off x="0" y="559617"/>
            <a:ext cx="9144000" cy="6298383"/>
          </a:xfrm>
        </p:spPr>
        <p:txBody>
          <a:bodyPr>
            <a:normAutofit fontScale="85000" lnSpcReduction="20000"/>
          </a:bodyPr>
          <a:lstStyle/>
          <a:p>
            <a:r>
              <a:rPr lang="en-US" dirty="0" smtClean="0"/>
              <a:t>Describe how the flu works in 3 steps</a:t>
            </a:r>
          </a:p>
          <a:p>
            <a:pPr lvl="1"/>
            <a:r>
              <a:rPr lang="en-US" dirty="0" smtClean="0"/>
              <a:t>Virus enters resp. tract</a:t>
            </a:r>
          </a:p>
          <a:p>
            <a:pPr lvl="1"/>
            <a:r>
              <a:rPr lang="en-US" dirty="0" err="1" smtClean="0"/>
              <a:t>Resplicates</a:t>
            </a:r>
            <a:r>
              <a:rPr lang="en-US" dirty="0" smtClean="0"/>
              <a:t> causing swelling</a:t>
            </a:r>
          </a:p>
          <a:p>
            <a:pPr lvl="1"/>
            <a:r>
              <a:rPr lang="en-US" dirty="0" smtClean="0"/>
              <a:t>Enters blood stream causing symptoms </a:t>
            </a:r>
          </a:p>
          <a:p>
            <a:r>
              <a:rPr lang="en-US" dirty="0" smtClean="0"/>
              <a:t>Define epidemic</a:t>
            </a:r>
          </a:p>
          <a:p>
            <a:pPr lvl="1"/>
            <a:r>
              <a:rPr lang="en-US" dirty="0" smtClean="0"/>
              <a:t>An increase, often sudden, in the number of cases of a disease above what is normally expected in that population in that area</a:t>
            </a:r>
          </a:p>
          <a:p>
            <a:r>
              <a:rPr lang="en-US" dirty="0" smtClean="0"/>
              <a:t>Define outbreak</a:t>
            </a:r>
          </a:p>
          <a:p>
            <a:pPr lvl="1"/>
            <a:r>
              <a:rPr lang="en-US" dirty="0" smtClean="0"/>
              <a:t>Same as epidemic but to a more limited area</a:t>
            </a:r>
          </a:p>
          <a:p>
            <a:r>
              <a:rPr lang="en-US" dirty="0" smtClean="0"/>
              <a:t>Define cluster</a:t>
            </a:r>
          </a:p>
          <a:p>
            <a:pPr lvl="1"/>
            <a:r>
              <a:rPr lang="en-US" dirty="0" smtClean="0"/>
              <a:t>Aggregation of cases grouped in place and time that are suspected to be greater than the number expected </a:t>
            </a:r>
          </a:p>
          <a:p>
            <a:r>
              <a:rPr lang="en-US" dirty="0" smtClean="0"/>
              <a:t>Define pandemic</a:t>
            </a:r>
          </a:p>
          <a:p>
            <a:pPr lvl="1"/>
            <a:r>
              <a:rPr lang="en-US" dirty="0" smtClean="0"/>
              <a:t>An epidemic </a:t>
            </a:r>
            <a:r>
              <a:rPr lang="en-US" dirty="0" err="1" smtClean="0"/>
              <a:t>occuring</a:t>
            </a:r>
            <a:r>
              <a:rPr lang="en-US" dirty="0" smtClean="0"/>
              <a:t> world-wide, or over a very wide area</a:t>
            </a:r>
          </a:p>
          <a:p>
            <a:r>
              <a:rPr lang="en-US" dirty="0" smtClean="0"/>
              <a:t>What is a common feature of all of the above definitions?</a:t>
            </a:r>
          </a:p>
          <a:p>
            <a:pPr lvl="1"/>
            <a:r>
              <a:rPr lang="en-US" dirty="0" smtClean="0"/>
              <a:t>No indication of severity of the disease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the WHO 3 criteria for pandemics</a:t>
            </a:r>
          </a:p>
          <a:p>
            <a:pPr lvl="1"/>
            <a:r>
              <a:rPr lang="en-US" dirty="0" smtClean="0"/>
              <a:t>Able to infect humans</a:t>
            </a:r>
          </a:p>
          <a:p>
            <a:pPr lvl="1"/>
            <a:r>
              <a:rPr lang="en-US" dirty="0" smtClean="0"/>
              <a:t>Able to cause disease in humans</a:t>
            </a:r>
          </a:p>
          <a:p>
            <a:pPr lvl="1"/>
            <a:r>
              <a:rPr lang="en-US" dirty="0" smtClean="0"/>
              <a:t>Able to spread from human to human quite easily </a:t>
            </a:r>
          </a:p>
          <a:p>
            <a:r>
              <a:rPr lang="en-US" dirty="0" smtClean="0"/>
              <a:t>About how many people died during the 1918 influenza “the </a:t>
            </a:r>
            <a:r>
              <a:rPr lang="en-US" dirty="0" err="1" smtClean="0"/>
              <a:t>spanish</a:t>
            </a:r>
            <a:r>
              <a:rPr lang="en-US" dirty="0" smtClean="0"/>
              <a:t> flu”</a:t>
            </a:r>
          </a:p>
          <a:p>
            <a:pPr lvl="1"/>
            <a:r>
              <a:rPr lang="en-US" dirty="0" smtClean="0"/>
              <a:t>40-50 million </a:t>
            </a:r>
          </a:p>
          <a:p>
            <a:r>
              <a:rPr lang="en-US" dirty="0" smtClean="0"/>
              <a:t>Describe the types of victims the </a:t>
            </a:r>
            <a:r>
              <a:rPr lang="en-US" dirty="0" err="1" smtClean="0"/>
              <a:t>spanish</a:t>
            </a:r>
            <a:r>
              <a:rPr lang="en-US" dirty="0" smtClean="0"/>
              <a:t> flu took</a:t>
            </a:r>
          </a:p>
          <a:p>
            <a:pPr lvl="1"/>
            <a:r>
              <a:rPr lang="en-US" dirty="0" smtClean="0"/>
              <a:t>Healthy young adults </a:t>
            </a:r>
          </a:p>
          <a:p>
            <a:pPr lvl="1"/>
            <a:r>
              <a:rPr lang="en-US" dirty="0" smtClean="0"/>
              <a:t>99% of death were in </a:t>
            </a:r>
            <a:r>
              <a:rPr lang="en-US" dirty="0" err="1" smtClean="0"/>
              <a:t>ppl</a:t>
            </a:r>
            <a:r>
              <a:rPr lang="en-US" dirty="0" smtClean="0"/>
              <a:t> under 65</a:t>
            </a:r>
          </a:p>
          <a:p>
            <a:pPr lvl="1"/>
            <a:r>
              <a:rPr lang="en-US" dirty="0" smtClean="0"/>
              <a:t>More than 50% were 20-40 </a:t>
            </a:r>
            <a:r>
              <a:rPr lang="en-US" dirty="0" err="1" smtClean="0"/>
              <a:t>yo</a:t>
            </a:r>
            <a:endParaRPr lang="en-US" dirty="0" smtClean="0"/>
          </a:p>
          <a:p>
            <a:r>
              <a:rPr lang="en-US" dirty="0" smtClean="0"/>
              <a:t>What was the mortality rate of the </a:t>
            </a:r>
            <a:r>
              <a:rPr lang="en-US" dirty="0" err="1" smtClean="0"/>
              <a:t>spanish</a:t>
            </a:r>
            <a:r>
              <a:rPr lang="en-US" dirty="0" smtClean="0"/>
              <a:t> flu?</a:t>
            </a:r>
          </a:p>
          <a:p>
            <a:pPr lvl="1"/>
            <a:r>
              <a:rPr lang="en-US" dirty="0" smtClean="0"/>
              <a:t>2-20% </a:t>
            </a:r>
          </a:p>
          <a:p>
            <a:r>
              <a:rPr lang="en-US" dirty="0" smtClean="0"/>
              <a:t>What is the basic way the 1918 virus killed?</a:t>
            </a:r>
          </a:p>
          <a:p>
            <a:pPr lvl="1"/>
            <a:r>
              <a:rPr lang="en-US" dirty="0" smtClean="0"/>
              <a:t>Inflammation of the lower resp. tract -&gt; people suffocated to death </a:t>
            </a:r>
          </a:p>
          <a:p>
            <a:r>
              <a:rPr lang="en-US" dirty="0" smtClean="0"/>
              <a:t>What does the H and N stand for in influenzas?</a:t>
            </a:r>
          </a:p>
          <a:p>
            <a:pPr lvl="1"/>
            <a:r>
              <a:rPr lang="en-US" dirty="0" smtClean="0"/>
              <a:t>H: </a:t>
            </a:r>
            <a:r>
              <a:rPr lang="en-US" dirty="0" err="1" smtClean="0"/>
              <a:t>hemaglutinin</a:t>
            </a:r>
            <a:r>
              <a:rPr lang="en-US" dirty="0" smtClean="0"/>
              <a:t> -&gt; gene that allows entry into the host</a:t>
            </a:r>
          </a:p>
          <a:p>
            <a:pPr lvl="1"/>
            <a:r>
              <a:rPr lang="en-US" dirty="0" smtClean="0"/>
              <a:t>N: Neuraminidase -&gt; allows exit of host cells to spread to others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antigenic drift? Example of importance	</a:t>
            </a:r>
          </a:p>
          <a:p>
            <a:pPr lvl="1"/>
            <a:r>
              <a:rPr lang="en-US" dirty="0" smtClean="0"/>
              <a:t>A shift in the antigen provoking a different reaction in our bodies </a:t>
            </a:r>
          </a:p>
          <a:p>
            <a:pPr lvl="1"/>
            <a:r>
              <a:rPr lang="en-US" dirty="0" smtClean="0"/>
              <a:t>is the process of random accumulation of mutations in viral genes recognized by the immune system</a:t>
            </a:r>
          </a:p>
          <a:p>
            <a:pPr lvl="1"/>
            <a:r>
              <a:rPr lang="en-US" dirty="0" smtClean="0"/>
              <a:t>The </a:t>
            </a:r>
            <a:r>
              <a:rPr lang="en-US" dirty="0" err="1" smtClean="0"/>
              <a:t>reaason</a:t>
            </a:r>
            <a:r>
              <a:rPr lang="en-US" dirty="0" smtClean="0"/>
              <a:t> we need seasonal influenza vaccines</a:t>
            </a:r>
          </a:p>
          <a:p>
            <a:r>
              <a:rPr lang="en-US" dirty="0" smtClean="0"/>
              <a:t>What is antigenic shit?</a:t>
            </a:r>
          </a:p>
          <a:p>
            <a:pPr lvl="1"/>
            <a:r>
              <a:rPr lang="en-US" dirty="0" smtClean="0"/>
              <a:t>Genetic mutation allowing the virus to jump species</a:t>
            </a:r>
          </a:p>
          <a:p>
            <a:pPr lvl="1"/>
            <a:r>
              <a:rPr lang="en-US" dirty="0" smtClean="0"/>
              <a:t>is the process of random accumulation of mutations in viral genes, may allow virus to jump host </a:t>
            </a:r>
          </a:p>
          <a:p>
            <a:r>
              <a:rPr lang="en-US" dirty="0" smtClean="0"/>
              <a:t>What is </a:t>
            </a:r>
            <a:r>
              <a:rPr lang="en-US" dirty="0" err="1" smtClean="0"/>
              <a:t>saras-cov</a:t>
            </a:r>
            <a:endParaRPr lang="en-US" dirty="0" smtClean="0"/>
          </a:p>
          <a:p>
            <a:pPr lvl="1"/>
            <a:r>
              <a:rPr lang="en-US" dirty="0" smtClean="0"/>
              <a:t>Severe acute respiratory syndrome </a:t>
            </a:r>
          </a:p>
          <a:p>
            <a:pPr lvl="1"/>
            <a:r>
              <a:rPr lang="en-US" dirty="0" err="1" smtClean="0"/>
              <a:t>Coronavirus</a:t>
            </a:r>
            <a:endParaRPr lang="en-US" dirty="0" smtClean="0"/>
          </a:p>
          <a:p>
            <a:pPr lvl="1"/>
            <a:r>
              <a:rPr lang="en-US" dirty="0" smtClean="0"/>
              <a:t>Outbreak in 2003</a:t>
            </a:r>
          </a:p>
          <a:p>
            <a:r>
              <a:rPr lang="en-US" dirty="0" smtClean="0"/>
              <a:t>What are the phases of SARS</a:t>
            </a:r>
          </a:p>
          <a:p>
            <a:pPr marL="971550" lvl="1" indent="-514350">
              <a:buFont typeface="+mj-lt"/>
              <a:buAutoNum type="arabicPeriod"/>
            </a:pPr>
            <a:r>
              <a:rPr lang="en-US" dirty="0" err="1" smtClean="0"/>
              <a:t>Persistnet</a:t>
            </a:r>
            <a:r>
              <a:rPr lang="en-US" dirty="0" smtClean="0"/>
              <a:t> fever, </a:t>
            </a:r>
            <a:r>
              <a:rPr lang="en-US" dirty="0" err="1" smtClean="0"/>
              <a:t>myalgia</a:t>
            </a:r>
            <a:r>
              <a:rPr lang="en-US" dirty="0" smtClean="0"/>
              <a:t>, chills, dry cough, dizziness, and </a:t>
            </a:r>
            <a:r>
              <a:rPr lang="en-US" dirty="0" err="1" smtClean="0"/>
              <a:t>headahces</a:t>
            </a:r>
            <a:endParaRPr lang="en-US" dirty="0" smtClean="0"/>
          </a:p>
          <a:p>
            <a:pPr marL="971550" lvl="1" indent="-514350">
              <a:buFont typeface="+mj-lt"/>
              <a:buAutoNum type="arabicPeriod"/>
            </a:pPr>
            <a:r>
              <a:rPr lang="en-US" dirty="0" smtClean="0"/>
              <a:t>Oxygen </a:t>
            </a:r>
            <a:r>
              <a:rPr lang="en-US" dirty="0" err="1" smtClean="0"/>
              <a:t>desaturation</a:t>
            </a:r>
            <a:r>
              <a:rPr lang="en-US" dirty="0" smtClean="0"/>
              <a:t>, </a:t>
            </a:r>
            <a:r>
              <a:rPr lang="en-US" dirty="0" err="1" smtClean="0"/>
              <a:t>reccurrence</a:t>
            </a:r>
            <a:r>
              <a:rPr lang="en-US" dirty="0" smtClean="0"/>
              <a:t> of fever, progression of acute pneumonia </a:t>
            </a:r>
          </a:p>
          <a:p>
            <a:pPr marL="971550" lvl="1" indent="-514350">
              <a:buFont typeface="+mj-lt"/>
              <a:buAutoNum type="arabicPeriod"/>
            </a:pPr>
            <a:r>
              <a:rPr lang="en-US" dirty="0" smtClean="0"/>
              <a:t>Acute respiratory distress </a:t>
            </a:r>
            <a:r>
              <a:rPr lang="en-US" dirty="0" err="1" smtClean="0"/>
              <a:t>syndrom</a:t>
            </a:r>
            <a:r>
              <a:rPr lang="en-US" dirty="0" smtClean="0"/>
              <a:t> requiring mechanical ventilation </a:t>
            </a:r>
          </a:p>
          <a:p>
            <a:pPr marL="571500" indent="-514350"/>
            <a:r>
              <a:rPr lang="en-US" dirty="0" smtClean="0"/>
              <a:t>How many people progressed to the 3</a:t>
            </a:r>
            <a:r>
              <a:rPr lang="en-US" baseline="30000" dirty="0" smtClean="0"/>
              <a:t>rd</a:t>
            </a:r>
            <a:r>
              <a:rPr lang="en-US" dirty="0" smtClean="0"/>
              <a:t> stage?</a:t>
            </a:r>
          </a:p>
          <a:p>
            <a:pPr marL="971550" lvl="1" indent="-514350"/>
            <a:r>
              <a:rPr lang="en-US" dirty="0" smtClean="0"/>
              <a:t>20%</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are the basic steps to the SARS infection?</a:t>
            </a:r>
          </a:p>
          <a:p>
            <a:pPr lvl="1"/>
            <a:r>
              <a:rPr lang="en-US" dirty="0" smtClean="0"/>
              <a:t>Binds, brought in, high jacks replication, </a:t>
            </a:r>
            <a:r>
              <a:rPr lang="en-US" dirty="0" err="1" smtClean="0"/>
              <a:t>replictes</a:t>
            </a:r>
            <a:r>
              <a:rPr lang="en-US" dirty="0" smtClean="0"/>
              <a:t>, leaves cell </a:t>
            </a:r>
          </a:p>
          <a:p>
            <a:r>
              <a:rPr lang="en-US" dirty="0" smtClean="0"/>
              <a:t>Who had the highest number of </a:t>
            </a:r>
            <a:r>
              <a:rPr lang="en-US" dirty="0" err="1" smtClean="0"/>
              <a:t>sars</a:t>
            </a:r>
            <a:r>
              <a:rPr lang="en-US" dirty="0" smtClean="0"/>
              <a:t> cases and how many people did </a:t>
            </a:r>
            <a:r>
              <a:rPr lang="en-US" dirty="0" err="1" smtClean="0"/>
              <a:t>canda</a:t>
            </a:r>
            <a:r>
              <a:rPr lang="en-US" dirty="0" smtClean="0"/>
              <a:t> have and how many died?</a:t>
            </a:r>
          </a:p>
          <a:p>
            <a:pPr lvl="1"/>
            <a:r>
              <a:rPr lang="en-US" dirty="0" smtClean="0"/>
              <a:t>China 2674, 349 deaths</a:t>
            </a:r>
          </a:p>
          <a:p>
            <a:pPr lvl="1"/>
            <a:r>
              <a:rPr lang="en-US" dirty="0" smtClean="0"/>
              <a:t>Canada:151 with 43 deaths </a:t>
            </a:r>
          </a:p>
          <a:p>
            <a:r>
              <a:rPr lang="en-US" dirty="0" smtClean="0"/>
              <a:t>What happens when </a:t>
            </a:r>
            <a:r>
              <a:rPr lang="en-US" dirty="0" err="1" smtClean="0"/>
              <a:t>sars</a:t>
            </a:r>
            <a:r>
              <a:rPr lang="en-US" dirty="0" smtClean="0"/>
              <a:t> virus leaves the cell?</a:t>
            </a:r>
          </a:p>
          <a:p>
            <a:pPr lvl="1"/>
            <a:r>
              <a:rPr lang="en-US" dirty="0" smtClean="0"/>
              <a:t>It induces apoptosis and the inflammatory response issues </a:t>
            </a:r>
          </a:p>
          <a:p>
            <a:r>
              <a:rPr lang="en-US" dirty="0" smtClean="0"/>
              <a:t>what is the </a:t>
            </a:r>
            <a:r>
              <a:rPr lang="en-US" dirty="0" err="1" smtClean="0"/>
              <a:t>recpetor</a:t>
            </a:r>
            <a:r>
              <a:rPr lang="en-US" dirty="0" smtClean="0"/>
              <a:t> </a:t>
            </a:r>
            <a:r>
              <a:rPr lang="en-US" dirty="0" err="1" smtClean="0"/>
              <a:t>sars</a:t>
            </a:r>
            <a:r>
              <a:rPr lang="en-US" dirty="0" smtClean="0"/>
              <a:t> targets?</a:t>
            </a:r>
          </a:p>
          <a:p>
            <a:pPr lvl="1"/>
            <a:r>
              <a:rPr lang="en-US" dirty="0" smtClean="0"/>
              <a:t>ACE-2 cell surface receptor that is interacts with</a:t>
            </a:r>
          </a:p>
          <a:p>
            <a:r>
              <a:rPr lang="en-US" dirty="0" smtClean="0"/>
              <a:t>What protein induces apoptosis in </a:t>
            </a:r>
            <a:r>
              <a:rPr lang="en-US" dirty="0" err="1" smtClean="0"/>
              <a:t>sars</a:t>
            </a:r>
            <a:r>
              <a:rPr lang="en-US" dirty="0" smtClean="0"/>
              <a:t>?</a:t>
            </a:r>
          </a:p>
          <a:p>
            <a:pPr lvl="1"/>
            <a:r>
              <a:rPr lang="en-US" dirty="0" smtClean="0"/>
              <a:t>SARS-</a:t>
            </a:r>
            <a:r>
              <a:rPr lang="en-US" dirty="0" err="1" smtClean="0"/>
              <a:t>CoV</a:t>
            </a:r>
            <a:r>
              <a:rPr lang="en-US" dirty="0" smtClean="0"/>
              <a:t> U122 protein</a:t>
            </a:r>
          </a:p>
          <a:p>
            <a:r>
              <a:rPr lang="en-US" dirty="0" smtClean="0"/>
              <a:t>What are 2 other </a:t>
            </a:r>
            <a:r>
              <a:rPr lang="en-US" dirty="0" err="1" smtClean="0"/>
              <a:t>sars</a:t>
            </a:r>
            <a:r>
              <a:rPr lang="en-US" dirty="0" smtClean="0"/>
              <a:t> proteins that regulate apoptosis indirectly?</a:t>
            </a:r>
          </a:p>
          <a:p>
            <a:pPr lvl="1"/>
            <a:r>
              <a:rPr lang="en-US" dirty="0" err="1" smtClean="0"/>
              <a:t>Sars-cov</a:t>
            </a:r>
            <a:r>
              <a:rPr lang="en-US" dirty="0" smtClean="0"/>
              <a:t> S and 3, N </a:t>
            </a:r>
          </a:p>
          <a:p>
            <a:r>
              <a:rPr lang="en-US" dirty="0" smtClean="0"/>
              <a:t>What is H5N1 avian flu?</a:t>
            </a:r>
          </a:p>
          <a:p>
            <a:pPr lvl="1"/>
            <a:r>
              <a:rPr lang="en-US" dirty="0" smtClean="0"/>
              <a:t>Very deadly, couldn’t pass human to human, passed from bird to humans, crosses placenta </a:t>
            </a:r>
          </a:p>
          <a:p>
            <a:r>
              <a:rPr lang="en-US" dirty="0" smtClean="0"/>
              <a:t>What area of the body does it affect </a:t>
            </a:r>
          </a:p>
          <a:p>
            <a:pPr lvl="1"/>
            <a:r>
              <a:rPr lang="en-US" dirty="0" smtClean="0"/>
              <a:t>Lungs, </a:t>
            </a:r>
            <a:r>
              <a:rPr lang="en-US" dirty="0" err="1" smtClean="0"/>
              <a:t>Gi</a:t>
            </a:r>
            <a:r>
              <a:rPr lang="en-US" dirty="0" smtClean="0"/>
              <a:t>, brain, liver, blood cells</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Why is it thought that H5N1 is so deadly?</a:t>
            </a:r>
          </a:p>
          <a:p>
            <a:pPr lvl="1"/>
            <a:r>
              <a:rPr lang="en-US" dirty="0" smtClean="0"/>
              <a:t>Cytokine production is 10 times higher then other </a:t>
            </a:r>
            <a:r>
              <a:rPr lang="en-US" dirty="0" err="1" smtClean="0"/>
              <a:t>flus</a:t>
            </a:r>
            <a:r>
              <a:rPr lang="en-US" dirty="0" smtClean="0"/>
              <a:t> </a:t>
            </a:r>
          </a:p>
          <a:p>
            <a:pPr lvl="1"/>
            <a:r>
              <a:rPr lang="en-US" dirty="0" smtClean="0"/>
              <a:t>release of pro-inflammatory cytokines, </a:t>
            </a:r>
            <a:r>
              <a:rPr lang="en-US" dirty="0" err="1" smtClean="0"/>
              <a:t>upregulation</a:t>
            </a:r>
            <a:r>
              <a:rPr lang="en-US" dirty="0" smtClean="0"/>
              <a:t> of apoptosis and resistance to interferon</a:t>
            </a:r>
          </a:p>
          <a:p>
            <a:r>
              <a:rPr lang="en-US" dirty="0" smtClean="0"/>
              <a:t>When did H1N1 hit where, how many died?</a:t>
            </a:r>
          </a:p>
          <a:p>
            <a:pPr lvl="1"/>
            <a:r>
              <a:rPr lang="en-US" dirty="0" smtClean="0"/>
              <a:t>2010, world wide, 18398 deaths </a:t>
            </a:r>
          </a:p>
          <a:p>
            <a:r>
              <a:rPr lang="en-US" dirty="0" smtClean="0"/>
              <a:t>What is the MERS-</a:t>
            </a:r>
            <a:r>
              <a:rPr lang="en-US" dirty="0" err="1" smtClean="0"/>
              <a:t>Cov</a:t>
            </a:r>
            <a:r>
              <a:rPr lang="en-US" dirty="0" smtClean="0"/>
              <a:t> ?</a:t>
            </a:r>
          </a:p>
          <a:p>
            <a:pPr lvl="1"/>
            <a:r>
              <a:rPr lang="en-US" dirty="0" smtClean="0"/>
              <a:t>Middle east respiratory syndrome </a:t>
            </a:r>
            <a:r>
              <a:rPr lang="en-US" dirty="0" err="1" smtClean="0"/>
              <a:t>coronavirus</a:t>
            </a:r>
            <a:endParaRPr lang="en-US" dirty="0" smtClean="0"/>
          </a:p>
          <a:p>
            <a:pPr lvl="1"/>
            <a:r>
              <a:rPr lang="en-US" dirty="0" smtClean="0"/>
              <a:t>Saudi </a:t>
            </a:r>
            <a:r>
              <a:rPr lang="en-US" dirty="0" err="1" smtClean="0"/>
              <a:t>arabia</a:t>
            </a:r>
            <a:r>
              <a:rPr lang="en-US" dirty="0" smtClean="0"/>
              <a:t> 2012</a:t>
            </a:r>
          </a:p>
          <a:p>
            <a:pPr lvl="1"/>
            <a:r>
              <a:rPr lang="en-US" dirty="0" err="1" smtClean="0"/>
              <a:t>Zoonotic</a:t>
            </a:r>
            <a:r>
              <a:rPr lang="en-US" dirty="0" smtClean="0"/>
              <a:t> = camels </a:t>
            </a:r>
          </a:p>
          <a:p>
            <a:r>
              <a:rPr lang="en-US" dirty="0" smtClean="0"/>
              <a:t>What are the symptoms of MERS?</a:t>
            </a:r>
          </a:p>
          <a:p>
            <a:pPr lvl="1"/>
            <a:r>
              <a:rPr lang="en-US" dirty="0" smtClean="0"/>
              <a:t>Fever, cough, shortness of breath </a:t>
            </a:r>
          </a:p>
          <a:p>
            <a:pPr lvl="1"/>
            <a:r>
              <a:rPr lang="en-CA" dirty="0" smtClean="0"/>
              <a:t>Possibly pneumonia, GI symptoms, including </a:t>
            </a:r>
            <a:r>
              <a:rPr lang="en-CA" dirty="0" err="1" smtClean="0"/>
              <a:t>diarrhea</a:t>
            </a:r>
            <a:endParaRPr lang="en-CA" dirty="0" smtClean="0"/>
          </a:p>
          <a:p>
            <a:r>
              <a:rPr lang="en-CA" dirty="0" smtClean="0"/>
              <a:t>What is the mortality rate of MERS?</a:t>
            </a:r>
          </a:p>
          <a:p>
            <a:pPr lvl="1"/>
            <a:r>
              <a:rPr lang="en-CA" dirty="0" smtClean="0"/>
              <a:t>~36%</a:t>
            </a:r>
          </a:p>
          <a:p>
            <a:r>
              <a:rPr lang="en-CA" dirty="0" smtClean="0"/>
              <a:t>What is Avian Influenza A H7N9 and when did it occur?</a:t>
            </a:r>
          </a:p>
          <a:p>
            <a:pPr lvl="1"/>
            <a:r>
              <a:rPr lang="en-CA" dirty="0" smtClean="0"/>
              <a:t>2013</a:t>
            </a:r>
          </a:p>
          <a:p>
            <a:pPr lvl="1"/>
            <a:r>
              <a:rPr lang="en-CA" dirty="0" smtClean="0"/>
              <a:t>No sustained human-human </a:t>
            </a:r>
          </a:p>
          <a:p>
            <a:pPr lvl="1"/>
            <a:r>
              <a:rPr lang="en-CA" dirty="0" smtClean="0"/>
              <a:t>135 lab confirmed human cases, 44 deaths </a:t>
            </a:r>
          </a:p>
          <a:p>
            <a:pPr lvl="1"/>
            <a:endParaRPr lang="en-CA" dirty="0" smtClean="0"/>
          </a:p>
          <a:p>
            <a:pPr lvl="1"/>
            <a:endParaRPr lang="en-CA"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the increased risk for pregnant women with influenza?		</a:t>
            </a:r>
          </a:p>
          <a:p>
            <a:pPr lvl="1"/>
            <a:r>
              <a:rPr lang="en-US" dirty="0" smtClean="0"/>
              <a:t>Increased oxygen consumption (~20%)</a:t>
            </a:r>
          </a:p>
          <a:p>
            <a:pPr lvl="1"/>
            <a:r>
              <a:rPr lang="en-US" dirty="0" smtClean="0"/>
              <a:t>Untested anti-viral</a:t>
            </a:r>
          </a:p>
          <a:p>
            <a:pPr lvl="1"/>
            <a:r>
              <a:rPr lang="en-US" dirty="0" smtClean="0"/>
              <a:t>Transmission to fetus</a:t>
            </a:r>
          </a:p>
          <a:p>
            <a:pPr lvl="1"/>
            <a:r>
              <a:rPr lang="en-US" dirty="0" smtClean="0"/>
              <a:t>Stress to the baby = preterm labor complication </a:t>
            </a:r>
          </a:p>
          <a:p>
            <a:r>
              <a:rPr lang="en-US" dirty="0" smtClean="0"/>
              <a:t>List 2 anti-viral meds and relate them to pregnancy </a:t>
            </a:r>
          </a:p>
          <a:p>
            <a:pPr lvl="1"/>
            <a:r>
              <a:rPr lang="en-US" dirty="0" err="1" smtClean="0"/>
              <a:t>Ribavirin</a:t>
            </a:r>
            <a:r>
              <a:rPr lang="en-US" dirty="0" smtClean="0"/>
              <a:t> </a:t>
            </a:r>
          </a:p>
          <a:p>
            <a:pPr lvl="2"/>
            <a:r>
              <a:rPr lang="en-US" dirty="0" smtClean="0"/>
              <a:t>broad spectrum nucleoside analogue used against RNA viruses and </a:t>
            </a:r>
            <a:r>
              <a:rPr lang="en-US" dirty="0" err="1" smtClean="0"/>
              <a:t>coronaviruses</a:t>
            </a:r>
            <a:r>
              <a:rPr lang="en-US" dirty="0" smtClean="0"/>
              <a:t> </a:t>
            </a:r>
          </a:p>
          <a:p>
            <a:pPr lvl="1"/>
            <a:r>
              <a:rPr lang="en-US" dirty="0" smtClean="0"/>
              <a:t>recommended for patients treated with </a:t>
            </a:r>
            <a:r>
              <a:rPr lang="en-US" dirty="0" err="1" smtClean="0"/>
              <a:t>ribavirin</a:t>
            </a:r>
            <a:r>
              <a:rPr lang="en-US" dirty="0" smtClean="0"/>
              <a:t> in early pregnancy to be given the option for termination of pregnancy</a:t>
            </a:r>
          </a:p>
          <a:p>
            <a:r>
              <a:rPr lang="en-US" dirty="0" err="1" smtClean="0"/>
              <a:t>Oseltamivir/Zanamivir</a:t>
            </a:r>
            <a:endParaRPr lang="en-US" dirty="0" smtClean="0"/>
          </a:p>
          <a:p>
            <a:pPr lvl="1"/>
            <a:r>
              <a:rPr lang="en-US" dirty="0" smtClean="0"/>
              <a:t>neuraminidase inhibitors recommended for use against H5N1 and H1N1 influenza </a:t>
            </a:r>
          </a:p>
          <a:p>
            <a:pPr lvl="1"/>
            <a:r>
              <a:rPr lang="en-US" dirty="0" smtClean="0"/>
              <a:t>“Pregnancy Category C” agents as there have been no clinical studies to assess safety during pregnancy</a:t>
            </a:r>
          </a:p>
          <a:p>
            <a:r>
              <a:rPr lang="en-US" dirty="0" smtClean="0"/>
              <a:t>What is a cytokine storm?</a:t>
            </a:r>
          </a:p>
          <a:p>
            <a:pPr lvl="1"/>
            <a:r>
              <a:rPr lang="en-US" dirty="0" smtClean="0"/>
              <a:t>Cytokines are </a:t>
            </a:r>
            <a:r>
              <a:rPr lang="en-US" dirty="0" err="1" smtClean="0"/>
              <a:t>signalling</a:t>
            </a:r>
            <a:r>
              <a:rPr lang="en-US" dirty="0" smtClean="0"/>
              <a:t> molecules which activate lymphocytes and other immune cells towards inflammation, infection and trauma </a:t>
            </a:r>
          </a:p>
          <a:p>
            <a:pPr lvl="1"/>
            <a:r>
              <a:rPr lang="en-US" dirty="0" smtClean="0"/>
              <a:t>cytokine storm is an inappropriate (exaggerated) immune response that is caused by rapidly proliferating and highly activated T-cells or natural killer cells</a:t>
            </a:r>
          </a:p>
          <a:p>
            <a:r>
              <a:rPr lang="en-US" dirty="0" smtClean="0"/>
              <a:t>What is acute lung injury?</a:t>
            </a:r>
          </a:p>
          <a:p>
            <a:pPr lvl="1"/>
            <a:r>
              <a:rPr lang="en-US" dirty="0" smtClean="0"/>
              <a:t>Acute inflammatory response -&gt; chronic </a:t>
            </a:r>
            <a:r>
              <a:rPr lang="en-US" dirty="0" err="1" smtClean="0"/>
              <a:t>fibroproliferative</a:t>
            </a:r>
            <a:r>
              <a:rPr lang="en-US" dirty="0" smtClean="0"/>
              <a:t> phase-&gt; progressive collagen deposition in lungs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r>
              <a:rPr lang="en-US" dirty="0" smtClean="0"/>
              <a:t>Relate cytokine storms to the younger pop that dies during the 1918 influenza</a:t>
            </a:r>
          </a:p>
          <a:p>
            <a:pPr lvl="1"/>
            <a:r>
              <a:rPr lang="en-US" dirty="0" smtClean="0"/>
              <a:t>Cytokine storms are a result of a healthy immune system so the healthy people would have had worse reactions and had more damage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4181"/>
            <a:ext cx="8229600" cy="697635"/>
          </a:xfrm>
        </p:spPr>
        <p:txBody>
          <a:bodyPr>
            <a:normAutofit fontScale="90000"/>
          </a:bodyPr>
          <a:lstStyle/>
          <a:p>
            <a:r>
              <a:rPr lang="en-US" dirty="0" smtClean="0"/>
              <a:t>Lecture 8</a:t>
            </a:r>
            <a:endParaRPr lang="en-US" dirty="0"/>
          </a:p>
        </p:txBody>
      </p:sp>
      <p:sp>
        <p:nvSpPr>
          <p:cNvPr id="3" name="Content Placeholder 2"/>
          <p:cNvSpPr>
            <a:spLocks noGrp="1"/>
          </p:cNvSpPr>
          <p:nvPr>
            <p:ph idx="1"/>
          </p:nvPr>
        </p:nvSpPr>
        <p:spPr>
          <a:xfrm>
            <a:off x="0" y="623454"/>
            <a:ext cx="9144000" cy="6234546"/>
          </a:xfrm>
        </p:spPr>
        <p:txBody>
          <a:bodyPr>
            <a:normAutofit fontScale="77500" lnSpcReduction="20000"/>
          </a:bodyPr>
          <a:lstStyle/>
          <a:p>
            <a:r>
              <a:rPr lang="en-US" dirty="0" smtClean="0"/>
              <a:t>What does aids do?</a:t>
            </a:r>
          </a:p>
          <a:p>
            <a:pPr lvl="1"/>
            <a:r>
              <a:rPr lang="en-US" dirty="0" smtClean="0"/>
              <a:t>Attacks and destroy helper T cells, weakening the immune system </a:t>
            </a:r>
          </a:p>
          <a:p>
            <a:r>
              <a:rPr lang="en-US" dirty="0" smtClean="0"/>
              <a:t>What are the 2 types of HIV virus? Where do they occur?</a:t>
            </a:r>
          </a:p>
          <a:p>
            <a:pPr lvl="1"/>
            <a:r>
              <a:rPr lang="en-US" dirty="0" smtClean="0"/>
              <a:t>HIV-1: pandemic</a:t>
            </a:r>
          </a:p>
          <a:p>
            <a:pPr lvl="1"/>
            <a:r>
              <a:rPr lang="en-US" dirty="0" smtClean="0"/>
              <a:t>HIV-2; mainly west </a:t>
            </a:r>
            <a:r>
              <a:rPr lang="en-US" dirty="0" err="1" smtClean="0"/>
              <a:t>africa</a:t>
            </a:r>
            <a:endParaRPr lang="en-US" dirty="0" smtClean="0"/>
          </a:p>
          <a:p>
            <a:r>
              <a:rPr lang="en-US" dirty="0" smtClean="0"/>
              <a:t>What are the further classifications of HIV-1?</a:t>
            </a:r>
          </a:p>
          <a:p>
            <a:pPr lvl="1"/>
            <a:r>
              <a:rPr lang="en-US" dirty="0" smtClean="0"/>
              <a:t>M : major or main</a:t>
            </a:r>
          </a:p>
          <a:p>
            <a:pPr lvl="1"/>
            <a:r>
              <a:rPr lang="en-US" dirty="0" smtClean="0"/>
              <a:t>O: outlier</a:t>
            </a:r>
          </a:p>
          <a:p>
            <a:pPr lvl="1"/>
            <a:r>
              <a:rPr lang="en-US" dirty="0" smtClean="0"/>
              <a:t>N: new or non-</a:t>
            </a:r>
            <a:r>
              <a:rPr lang="en-US" dirty="0" err="1" smtClean="0"/>
              <a:t>m</a:t>
            </a:r>
            <a:r>
              <a:rPr lang="en-US" dirty="0" smtClean="0"/>
              <a:t>, non-</a:t>
            </a:r>
            <a:r>
              <a:rPr lang="en-US" dirty="0" err="1" smtClean="0"/>
              <a:t>o</a:t>
            </a:r>
            <a:r>
              <a:rPr lang="en-US" dirty="0" smtClean="0"/>
              <a:t> </a:t>
            </a:r>
          </a:p>
          <a:p>
            <a:r>
              <a:rPr lang="en-US" dirty="0" smtClean="0"/>
              <a:t>What was the first repot of AIDS?</a:t>
            </a:r>
          </a:p>
          <a:p>
            <a:pPr lvl="1"/>
            <a:r>
              <a:rPr lang="en-US" dirty="0" smtClean="0"/>
              <a:t>June 5 1981 </a:t>
            </a:r>
          </a:p>
          <a:p>
            <a:r>
              <a:rPr lang="en-US" dirty="0" smtClean="0"/>
              <a:t>When was HIV id? When was the first blood test available?</a:t>
            </a:r>
          </a:p>
          <a:p>
            <a:pPr lvl="1"/>
            <a:r>
              <a:rPr lang="en-US" dirty="0" smtClean="0"/>
              <a:t>1983 , 85</a:t>
            </a:r>
          </a:p>
          <a:p>
            <a:r>
              <a:rPr lang="en-US" dirty="0" smtClean="0"/>
              <a:t>What is the structure of HIV?</a:t>
            </a:r>
          </a:p>
          <a:p>
            <a:pPr lvl="1"/>
            <a:r>
              <a:rPr lang="en-US" dirty="0" smtClean="0"/>
              <a:t>RNA virus</a:t>
            </a:r>
          </a:p>
          <a:p>
            <a:pPr lvl="1"/>
            <a:r>
              <a:rPr lang="en-US" dirty="0" smtClean="0"/>
              <a:t>Core: </a:t>
            </a:r>
            <a:r>
              <a:rPr lang="en-US" dirty="0" err="1" smtClean="0"/>
              <a:t>rna</a:t>
            </a:r>
            <a:r>
              <a:rPr lang="en-US" dirty="0" smtClean="0"/>
              <a:t> and reverse transcriptase</a:t>
            </a:r>
          </a:p>
          <a:p>
            <a:pPr lvl="1"/>
            <a:r>
              <a:rPr lang="en-US" dirty="0" smtClean="0"/>
              <a:t>Core is surrounded by an envelope = double lipid </a:t>
            </a:r>
            <a:r>
              <a:rPr lang="en-US" dirty="0" err="1" smtClean="0"/>
              <a:t>bilayer</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the 2 proteins on the viral envelope of HIV?</a:t>
            </a:r>
          </a:p>
          <a:p>
            <a:pPr lvl="1"/>
            <a:r>
              <a:rPr lang="en-US" dirty="0" err="1" smtClean="0"/>
              <a:t>Gp</a:t>
            </a:r>
            <a:r>
              <a:rPr lang="en-US" dirty="0" smtClean="0"/>
              <a:t> 41 (stem) and pg 120 (cap)</a:t>
            </a:r>
          </a:p>
          <a:p>
            <a:r>
              <a:rPr lang="en-US" dirty="0" smtClean="0"/>
              <a:t>What are the 3 viral enzymes?</a:t>
            </a:r>
          </a:p>
          <a:p>
            <a:pPr lvl="1"/>
            <a:r>
              <a:rPr lang="en-US" dirty="0" smtClean="0"/>
              <a:t>Reverse transcriptase</a:t>
            </a:r>
          </a:p>
          <a:p>
            <a:pPr lvl="1"/>
            <a:r>
              <a:rPr lang="en-US" dirty="0" err="1" smtClean="0"/>
              <a:t>Integrase</a:t>
            </a:r>
            <a:endParaRPr lang="en-US" dirty="0" smtClean="0"/>
          </a:p>
          <a:p>
            <a:pPr lvl="1"/>
            <a:r>
              <a:rPr lang="en-US" dirty="0" smtClean="0"/>
              <a:t>Protease</a:t>
            </a:r>
          </a:p>
          <a:p>
            <a:r>
              <a:rPr lang="en-US" dirty="0" smtClean="0"/>
              <a:t>What is the target of the HIV virus?</a:t>
            </a:r>
          </a:p>
          <a:p>
            <a:pPr lvl="1"/>
            <a:r>
              <a:rPr lang="en-US" dirty="0" smtClean="0"/>
              <a:t>CD4 proteins act as receptors for the virus </a:t>
            </a:r>
          </a:p>
          <a:p>
            <a:r>
              <a:rPr lang="en-US" dirty="0" smtClean="0"/>
              <a:t>What does the CD4 protein attach to on the virus? What does this cause </a:t>
            </a:r>
          </a:p>
          <a:p>
            <a:pPr lvl="1"/>
            <a:r>
              <a:rPr lang="en-US" dirty="0" err="1" smtClean="0"/>
              <a:t>Gp</a:t>
            </a:r>
            <a:r>
              <a:rPr lang="en-US" dirty="0" smtClean="0"/>
              <a:t> 120, causes structural changes of </a:t>
            </a:r>
            <a:r>
              <a:rPr lang="en-US" dirty="0" err="1" smtClean="0"/>
              <a:t>gp</a:t>
            </a:r>
            <a:r>
              <a:rPr lang="en-US" dirty="0" smtClean="0"/>
              <a:t> 41 -&gt; unfolds and penetrates the cell </a:t>
            </a:r>
          </a:p>
          <a:p>
            <a:r>
              <a:rPr lang="en-US" dirty="0" smtClean="0"/>
              <a:t>Once HIV is bound what happens?</a:t>
            </a:r>
          </a:p>
          <a:p>
            <a:pPr lvl="1"/>
            <a:r>
              <a:rPr lang="en-US" dirty="0" smtClean="0"/>
              <a:t>Envelope fuses, virus enters cells, reverse transcriptase makes a DNA copy of the viral RNA, HIV </a:t>
            </a:r>
            <a:r>
              <a:rPr lang="en-US" dirty="0" err="1" smtClean="0"/>
              <a:t>integrase</a:t>
            </a:r>
            <a:r>
              <a:rPr lang="en-US" dirty="0" smtClean="0"/>
              <a:t> inserts the viral DNA into infected cell genome, the viral </a:t>
            </a:r>
            <a:r>
              <a:rPr lang="en-US" dirty="0" err="1" smtClean="0"/>
              <a:t>dna</a:t>
            </a:r>
            <a:r>
              <a:rPr lang="en-US" dirty="0" smtClean="0"/>
              <a:t> is replicated, HIV protease then cleaves into little packages to release from the host cell</a:t>
            </a:r>
          </a:p>
          <a:p>
            <a:r>
              <a:rPr lang="en-US" dirty="0" smtClean="0"/>
              <a:t>How do helper </a:t>
            </a:r>
            <a:r>
              <a:rPr lang="en-US" dirty="0" err="1" smtClean="0"/>
              <a:t>t</a:t>
            </a:r>
            <a:r>
              <a:rPr lang="en-US" dirty="0" smtClean="0"/>
              <a:t> cells and </a:t>
            </a:r>
            <a:r>
              <a:rPr lang="en-US" dirty="0" err="1" smtClean="0"/>
              <a:t>monocytes</a:t>
            </a:r>
            <a:r>
              <a:rPr lang="en-US" dirty="0" smtClean="0"/>
              <a:t> react to being invaded by HIV?</a:t>
            </a:r>
          </a:p>
          <a:p>
            <a:pPr lvl="1"/>
            <a:r>
              <a:rPr lang="en-US" dirty="0" smtClean="0"/>
              <a:t>Helper </a:t>
            </a:r>
            <a:r>
              <a:rPr lang="en-US" dirty="0" err="1" smtClean="0"/>
              <a:t>t</a:t>
            </a:r>
            <a:r>
              <a:rPr lang="en-US" dirty="0" smtClean="0"/>
              <a:t> cells damaged and die -&gt; disruption of cell </a:t>
            </a:r>
            <a:r>
              <a:rPr lang="en-US" dirty="0" err="1" smtClean="0"/>
              <a:t>memebrane</a:t>
            </a:r>
            <a:r>
              <a:rPr lang="en-US" dirty="0" smtClean="0"/>
              <a:t>, and not doing normal functions anymore </a:t>
            </a:r>
          </a:p>
          <a:p>
            <a:pPr lvl="1"/>
            <a:r>
              <a:rPr lang="en-US" dirty="0" smtClean="0"/>
              <a:t> </a:t>
            </a:r>
            <a:r>
              <a:rPr lang="en-US" dirty="0" err="1" smtClean="0"/>
              <a:t>monocytes</a:t>
            </a:r>
            <a:r>
              <a:rPr lang="en-US" dirty="0" smtClean="0"/>
              <a:t> resistant and act as vehicles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10000"/>
          </a:bodyPr>
          <a:lstStyle/>
          <a:p>
            <a:r>
              <a:rPr lang="en-US" dirty="0" smtClean="0"/>
              <a:t>What is the effect of HIV on bystander cells</a:t>
            </a:r>
          </a:p>
          <a:p>
            <a:pPr lvl="1"/>
            <a:r>
              <a:rPr lang="en-US" dirty="0" smtClean="0"/>
              <a:t>Immune cells target HIV particles bound to cells, cell death</a:t>
            </a:r>
          </a:p>
          <a:p>
            <a:pPr lvl="1"/>
            <a:r>
              <a:rPr lang="en-US" dirty="0" smtClean="0"/>
              <a:t>Immune cells target uninfected cells that have </a:t>
            </a:r>
            <a:r>
              <a:rPr lang="en-US" dirty="0" err="1" smtClean="0"/>
              <a:t>phagocytosed</a:t>
            </a:r>
            <a:r>
              <a:rPr lang="en-US" dirty="0" smtClean="0"/>
              <a:t> HIV, displaying antigens on cell surface</a:t>
            </a:r>
          </a:p>
          <a:p>
            <a:pPr lvl="1"/>
            <a:r>
              <a:rPr lang="en-US" dirty="0" smtClean="0"/>
              <a:t>Immune cell cross-reactivity with HIV-like antigens on healthy cells</a:t>
            </a:r>
          </a:p>
          <a:p>
            <a:pPr lvl="1"/>
            <a:r>
              <a:rPr lang="en-US" dirty="0" smtClean="0"/>
              <a:t>Apoptosis of uninfected cells</a:t>
            </a:r>
          </a:p>
          <a:p>
            <a:r>
              <a:rPr lang="en-US" dirty="0" smtClean="0"/>
              <a:t>What 3 ways does HIV </a:t>
            </a:r>
            <a:r>
              <a:rPr lang="en-US" dirty="0" err="1" smtClean="0"/>
              <a:t>upregulate</a:t>
            </a:r>
            <a:r>
              <a:rPr lang="en-US" dirty="0" smtClean="0"/>
              <a:t> apoptosis?</a:t>
            </a:r>
          </a:p>
          <a:p>
            <a:pPr lvl="1"/>
            <a:r>
              <a:rPr lang="en-US" dirty="0" err="1" smtClean="0"/>
              <a:t>Upregulations</a:t>
            </a:r>
            <a:r>
              <a:rPr lang="en-US" dirty="0" smtClean="0"/>
              <a:t> of </a:t>
            </a:r>
            <a:r>
              <a:rPr lang="en-US" dirty="0" err="1" smtClean="0"/>
              <a:t>Fas</a:t>
            </a:r>
            <a:r>
              <a:rPr lang="en-US" dirty="0" smtClean="0"/>
              <a:t>-L (extrinsic </a:t>
            </a:r>
            <a:r>
              <a:rPr lang="en-US" dirty="0" err="1" smtClean="0"/>
              <a:t>pathwary</a:t>
            </a:r>
            <a:r>
              <a:rPr lang="en-US" dirty="0" smtClean="0"/>
              <a:t> of </a:t>
            </a:r>
            <a:r>
              <a:rPr lang="en-US" dirty="0" err="1" smtClean="0"/>
              <a:t>apop</a:t>
            </a:r>
            <a:r>
              <a:rPr lang="en-US" dirty="0" smtClean="0"/>
              <a:t>)</a:t>
            </a:r>
          </a:p>
          <a:p>
            <a:pPr lvl="1"/>
            <a:r>
              <a:rPr lang="en-US" dirty="0" smtClean="0"/>
              <a:t>Inhibition of Bcl-2 (anti </a:t>
            </a:r>
            <a:r>
              <a:rPr lang="en-US" dirty="0" err="1" smtClean="0"/>
              <a:t>apop</a:t>
            </a:r>
            <a:r>
              <a:rPr lang="en-US" dirty="0" smtClean="0"/>
              <a:t> proteins) -&gt; it inhibits the off switch</a:t>
            </a:r>
          </a:p>
          <a:p>
            <a:pPr lvl="1"/>
            <a:r>
              <a:rPr lang="en-US" dirty="0" smtClean="0"/>
              <a:t>Activates pro-apoptotic </a:t>
            </a:r>
            <a:r>
              <a:rPr lang="en-US" dirty="0" err="1" smtClean="0"/>
              <a:t>procaspase</a:t>
            </a:r>
            <a:r>
              <a:rPr lang="en-US" dirty="0" smtClean="0"/>
              <a:t> 8 -&gt; increases this = more likely to be cleaved and activated = increase </a:t>
            </a:r>
            <a:r>
              <a:rPr lang="en-US" dirty="0" err="1" smtClean="0"/>
              <a:t>apop</a:t>
            </a:r>
            <a:endParaRPr lang="en-US" dirty="0" smtClean="0"/>
          </a:p>
          <a:p>
            <a:r>
              <a:rPr lang="en-US" dirty="0" smtClean="0"/>
              <a:t>Virus particles are produced ____, there is not ___ phase </a:t>
            </a:r>
          </a:p>
          <a:p>
            <a:pPr lvl="1"/>
            <a:r>
              <a:rPr lang="en-US" dirty="0" smtClean="0"/>
              <a:t>Continuously, dormant </a:t>
            </a:r>
          </a:p>
          <a:p>
            <a:r>
              <a:rPr lang="en-US" dirty="0" smtClean="0"/>
              <a:t>What is the body’s response to the destruction of </a:t>
            </a:r>
            <a:r>
              <a:rPr lang="en-US" dirty="0" err="1" smtClean="0"/>
              <a:t>t</a:t>
            </a:r>
            <a:r>
              <a:rPr lang="en-US" dirty="0" smtClean="0"/>
              <a:t> cells and what is the result</a:t>
            </a:r>
          </a:p>
          <a:p>
            <a:pPr lvl="1"/>
            <a:r>
              <a:rPr lang="en-US" dirty="0" smtClean="0"/>
              <a:t>Ramps up production -&gt; destruction rate is faster then production and the battle is eventually lost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are 3 late manifestations of HIV?</a:t>
            </a:r>
          </a:p>
          <a:p>
            <a:pPr lvl="1"/>
            <a:r>
              <a:rPr lang="en-US" dirty="0" smtClean="0"/>
              <a:t>Opportunistic infections</a:t>
            </a:r>
          </a:p>
          <a:p>
            <a:pPr lvl="1"/>
            <a:r>
              <a:rPr lang="en-US" dirty="0" err="1" smtClean="0"/>
              <a:t>Neoplasms</a:t>
            </a:r>
            <a:endParaRPr lang="en-US" dirty="0" smtClean="0"/>
          </a:p>
          <a:p>
            <a:pPr lvl="1"/>
            <a:r>
              <a:rPr lang="en-US" dirty="0" smtClean="0"/>
              <a:t>Central nervous system damage </a:t>
            </a:r>
          </a:p>
          <a:p>
            <a:r>
              <a:rPr lang="en-US" dirty="0" smtClean="0"/>
              <a:t>What are 2 factors that affect the disease progression?</a:t>
            </a:r>
          </a:p>
          <a:p>
            <a:pPr lvl="1"/>
            <a:r>
              <a:rPr lang="en-US" dirty="0" smtClean="0"/>
              <a:t>Genetics</a:t>
            </a:r>
          </a:p>
          <a:p>
            <a:pPr lvl="1"/>
            <a:r>
              <a:rPr lang="en-US" dirty="0" smtClean="0"/>
              <a:t>HAART therapy </a:t>
            </a:r>
          </a:p>
          <a:p>
            <a:pPr lvl="2"/>
            <a:r>
              <a:rPr lang="en-US" dirty="0" smtClean="0"/>
              <a:t>Highly active antiretroviral therapy</a:t>
            </a:r>
          </a:p>
          <a:p>
            <a:r>
              <a:rPr lang="en-US" dirty="0" smtClean="0"/>
              <a:t>What are some common infections with AIDS patients?</a:t>
            </a:r>
          </a:p>
          <a:p>
            <a:pPr lvl="1"/>
            <a:r>
              <a:rPr lang="en-US" dirty="0" smtClean="0"/>
              <a:t>Viruses: Herpes</a:t>
            </a:r>
          </a:p>
          <a:p>
            <a:pPr lvl="1"/>
            <a:r>
              <a:rPr lang="en-US" dirty="0" smtClean="0"/>
              <a:t>Fungi: Candida infections</a:t>
            </a:r>
          </a:p>
          <a:p>
            <a:pPr lvl="1"/>
            <a:r>
              <a:rPr lang="en-US" dirty="0" smtClean="0"/>
              <a:t>Protozoa: </a:t>
            </a:r>
            <a:r>
              <a:rPr lang="en-US" dirty="0" err="1" smtClean="0"/>
              <a:t>Pneumocystis</a:t>
            </a:r>
            <a:r>
              <a:rPr lang="en-US" dirty="0" smtClean="0"/>
              <a:t> </a:t>
            </a:r>
            <a:r>
              <a:rPr lang="en-US" dirty="0" err="1" smtClean="0"/>
              <a:t>carinii</a:t>
            </a:r>
            <a:r>
              <a:rPr lang="en-US" dirty="0" smtClean="0"/>
              <a:t> pneumonia</a:t>
            </a:r>
          </a:p>
          <a:p>
            <a:pPr lvl="1"/>
            <a:r>
              <a:rPr lang="en-US" dirty="0" err="1" smtClean="0"/>
              <a:t>Myco</a:t>
            </a:r>
            <a:r>
              <a:rPr lang="en-US" dirty="0" smtClean="0"/>
              <a:t>: TB</a:t>
            </a:r>
          </a:p>
          <a:p>
            <a:r>
              <a:rPr lang="en-US" dirty="0" smtClean="0"/>
              <a:t>What is the most common malignant tumor with AIDS patients?</a:t>
            </a:r>
          </a:p>
          <a:p>
            <a:pPr lvl="1"/>
            <a:r>
              <a:rPr lang="en-US" dirty="0" smtClean="0"/>
              <a:t>Kaposi’s sarcoma: tumor of the CT,</a:t>
            </a:r>
          </a:p>
          <a:p>
            <a:pPr lvl="1"/>
            <a:r>
              <a:rPr lang="en-US" dirty="0" smtClean="0"/>
              <a:t>caused by an interaction between HIV, immune system suppression, and human herpesvirus-8 (HHV-8 </a:t>
            </a:r>
          </a:p>
          <a:p>
            <a:r>
              <a:rPr lang="en-US" dirty="0" smtClean="0"/>
              <a:t>Overall the number of Aids cases has ___?</a:t>
            </a:r>
          </a:p>
          <a:p>
            <a:pPr lvl="1"/>
            <a:r>
              <a:rPr lang="en-US" dirty="0" err="1" smtClean="0"/>
              <a:t>Plateaued</a:t>
            </a:r>
            <a:r>
              <a:rPr lang="en-US"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HIV/latent TB infected people are at much higher risk for?</a:t>
            </a:r>
          </a:p>
          <a:p>
            <a:pPr lvl="1"/>
            <a:r>
              <a:rPr lang="en-US" dirty="0" smtClean="0"/>
              <a:t> progressing to active TB disease than people with latent TB infection alone. </a:t>
            </a:r>
          </a:p>
          <a:p>
            <a:r>
              <a:rPr lang="en-US" dirty="0" smtClean="0"/>
              <a:t>How is HIV transmitted?</a:t>
            </a:r>
          </a:p>
          <a:p>
            <a:pPr lvl="1"/>
            <a:r>
              <a:rPr lang="en-US" dirty="0" smtClean="0"/>
              <a:t>Unprotected sex</a:t>
            </a:r>
          </a:p>
          <a:p>
            <a:pPr lvl="1"/>
            <a:r>
              <a:rPr lang="en-US" dirty="0" smtClean="0"/>
              <a:t>Sharing needles</a:t>
            </a:r>
          </a:p>
          <a:p>
            <a:pPr lvl="1"/>
            <a:r>
              <a:rPr lang="en-US" dirty="0" smtClean="0"/>
              <a:t>Blood products</a:t>
            </a:r>
          </a:p>
          <a:p>
            <a:pPr lvl="1"/>
            <a:r>
              <a:rPr lang="en-US" dirty="0" smtClean="0"/>
              <a:t>Congenitally </a:t>
            </a:r>
          </a:p>
          <a:p>
            <a:r>
              <a:rPr lang="en-US" dirty="0" smtClean="0"/>
              <a:t>What are some causes for disparity in women’s health ?</a:t>
            </a:r>
          </a:p>
          <a:p>
            <a:pPr lvl="1"/>
            <a:r>
              <a:rPr lang="en-US" dirty="0" smtClean="0"/>
              <a:t>limited access to education/employment </a:t>
            </a:r>
          </a:p>
          <a:p>
            <a:pPr lvl="1"/>
            <a:r>
              <a:rPr lang="en-US" dirty="0" smtClean="0"/>
              <a:t>high illiteracy rates</a:t>
            </a:r>
          </a:p>
          <a:p>
            <a:pPr lvl="1"/>
            <a:r>
              <a:rPr lang="en-US" dirty="0" smtClean="0"/>
              <a:t>anatomical/sociological vulnerability to HIV/AIDS and other </a:t>
            </a:r>
            <a:r>
              <a:rPr lang="en-US" dirty="0" err="1" smtClean="0"/>
              <a:t>STIs</a:t>
            </a:r>
            <a:r>
              <a:rPr lang="en-US" dirty="0" smtClean="0"/>
              <a:t> </a:t>
            </a:r>
          </a:p>
          <a:p>
            <a:r>
              <a:rPr lang="en-US" dirty="0" smtClean="0"/>
              <a:t>As of December 2003, women accounted for nearly ___% of all people living with HIV worldwide and for ___% in sub-Saharan Africa. </a:t>
            </a:r>
          </a:p>
          <a:p>
            <a:pPr lvl="1"/>
            <a:r>
              <a:rPr lang="en-US" dirty="0" smtClean="0"/>
              <a:t>50, 57</a:t>
            </a:r>
          </a:p>
          <a:p>
            <a:r>
              <a:rPr lang="en-US" dirty="0" smtClean="0"/>
              <a:t>AIDS has killed one or both parents of an estimated ___million children in sub-Saharan Africa</a:t>
            </a:r>
          </a:p>
          <a:p>
            <a:pPr lvl="1"/>
            <a:r>
              <a:rPr lang="en-US" dirty="0" smtClean="0"/>
              <a:t>12</a:t>
            </a:r>
          </a:p>
          <a:p>
            <a:endParaRPr lang="en-US" dirty="0" smtClean="0"/>
          </a:p>
          <a:p>
            <a:pPr lvl="1"/>
            <a:endParaRPr lang="en-US" dirty="0" smtClean="0"/>
          </a:p>
          <a:p>
            <a:pPr lvl="1">
              <a:buNone/>
            </a:pP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a:bodyPr>
          <a:lstStyle/>
          <a:p>
            <a:r>
              <a:rPr lang="en-US" dirty="0" smtClean="0"/>
              <a:t>Africa has ____ million </a:t>
            </a:r>
            <a:r>
              <a:rPr lang="en-US" dirty="0" err="1" smtClean="0"/>
              <a:t>cassses</a:t>
            </a:r>
            <a:r>
              <a:rPr lang="en-US" dirty="0" smtClean="0"/>
              <a:t> of HIV-Aids</a:t>
            </a:r>
          </a:p>
          <a:p>
            <a:pPr lvl="1"/>
            <a:r>
              <a:rPr lang="en-US" dirty="0" smtClean="0"/>
              <a:t>24.5 million</a:t>
            </a:r>
          </a:p>
          <a:p>
            <a:r>
              <a:rPr lang="en-US" dirty="0" smtClean="0"/>
              <a:t>What are some things that happen associated with stigma and Aids</a:t>
            </a:r>
          </a:p>
          <a:p>
            <a:pPr lvl="1"/>
            <a:r>
              <a:rPr lang="en-US" dirty="0" smtClean="0"/>
              <a:t>Ostracism</a:t>
            </a:r>
          </a:p>
          <a:p>
            <a:pPr lvl="1"/>
            <a:r>
              <a:rPr lang="en-US" dirty="0" smtClean="0"/>
              <a:t>Rejection</a:t>
            </a:r>
          </a:p>
          <a:p>
            <a:pPr lvl="1"/>
            <a:r>
              <a:rPr lang="en-US" dirty="0" smtClean="0"/>
              <a:t>discrimination and avoidance of HIV infected people</a:t>
            </a:r>
          </a:p>
          <a:p>
            <a:pPr lvl="1"/>
            <a:r>
              <a:rPr lang="en-US" dirty="0" smtClean="0"/>
              <a:t>compulsory HIV testing without prior consent or protection of confidentiality; violence against HIV infected individuals or people who are perceived to be infected with HIV</a:t>
            </a:r>
          </a:p>
          <a:p>
            <a:pPr lvl="1"/>
            <a:r>
              <a:rPr lang="en-US" dirty="0" smtClean="0"/>
              <a:t>quarantine of HIV infected individuals.</a:t>
            </a:r>
          </a:p>
          <a:p>
            <a:r>
              <a:rPr lang="en-US" dirty="0" smtClean="0"/>
              <a:t>What is the view of someone with aids today</a:t>
            </a:r>
          </a:p>
          <a:p>
            <a:pPr lvl="1"/>
            <a:r>
              <a:rPr lang="en-US" dirty="0" smtClean="0"/>
              <a:t>Relatively normal </a:t>
            </a:r>
            <a:r>
              <a:rPr lang="en-US" dirty="0" err="1" smtClean="0"/>
              <a:t>lifespand</a:t>
            </a:r>
            <a:r>
              <a:rPr lang="en-US" dirty="0" smtClean="0"/>
              <a:t> = normal issues associated with ageing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3943"/>
            <a:ext cx="8229600" cy="757162"/>
          </a:xfrm>
        </p:spPr>
        <p:txBody>
          <a:bodyPr>
            <a:normAutofit fontScale="90000"/>
          </a:bodyPr>
          <a:lstStyle/>
          <a:p>
            <a:r>
              <a:rPr lang="en-US" smtClean="0"/>
              <a:t>Lecture 9</a:t>
            </a:r>
            <a:endParaRPr lang="en-US" dirty="0"/>
          </a:p>
        </p:txBody>
      </p:sp>
      <p:sp>
        <p:nvSpPr>
          <p:cNvPr id="3" name="Content Placeholder 2"/>
          <p:cNvSpPr>
            <a:spLocks noGrp="1"/>
          </p:cNvSpPr>
          <p:nvPr>
            <p:ph idx="1"/>
          </p:nvPr>
        </p:nvSpPr>
        <p:spPr>
          <a:xfrm>
            <a:off x="0" y="653219"/>
            <a:ext cx="9144000" cy="6204781"/>
          </a:xfrm>
        </p:spPr>
        <p:txBody>
          <a:bodyPr>
            <a:normAutofit fontScale="70000" lnSpcReduction="20000"/>
          </a:bodyPr>
          <a:lstStyle/>
          <a:p>
            <a:r>
              <a:rPr lang="en-US" dirty="0" smtClean="0"/>
              <a:t>What are 4 categories of congenital and hereditary diseases?</a:t>
            </a:r>
          </a:p>
          <a:p>
            <a:pPr lvl="1"/>
            <a:r>
              <a:rPr lang="en-US" dirty="0" smtClean="0"/>
              <a:t>Genetic abnormalities</a:t>
            </a:r>
          </a:p>
          <a:p>
            <a:pPr lvl="1"/>
            <a:r>
              <a:rPr lang="en-US" dirty="0" smtClean="0"/>
              <a:t>Chromosomal abnormalities</a:t>
            </a:r>
          </a:p>
          <a:p>
            <a:pPr lvl="1"/>
            <a:r>
              <a:rPr lang="en-US" dirty="0" smtClean="0"/>
              <a:t>Disruptions in development </a:t>
            </a:r>
          </a:p>
          <a:p>
            <a:pPr lvl="1"/>
            <a:r>
              <a:rPr lang="en-US" dirty="0" smtClean="0"/>
              <a:t>Intrauterine injury </a:t>
            </a:r>
          </a:p>
          <a:p>
            <a:r>
              <a:rPr lang="en-US" dirty="0" smtClean="0"/>
              <a:t>what is somatic genetic variability?</a:t>
            </a:r>
          </a:p>
          <a:p>
            <a:pPr lvl="1"/>
            <a:r>
              <a:rPr lang="en-US" dirty="0" smtClean="0"/>
              <a:t>Occur after fertilization</a:t>
            </a:r>
          </a:p>
          <a:p>
            <a:r>
              <a:rPr lang="en-US" dirty="0" smtClean="0"/>
              <a:t>What is </a:t>
            </a:r>
            <a:r>
              <a:rPr lang="en-US" dirty="0" err="1" smtClean="0"/>
              <a:t>germline</a:t>
            </a:r>
            <a:r>
              <a:rPr lang="en-US" dirty="0" smtClean="0"/>
              <a:t> genetic variability</a:t>
            </a:r>
          </a:p>
          <a:p>
            <a:pPr lvl="1"/>
            <a:r>
              <a:rPr lang="en-US" dirty="0" smtClean="0"/>
              <a:t>Originally present in the sperm or egg </a:t>
            </a:r>
          </a:p>
          <a:p>
            <a:r>
              <a:rPr lang="en-US" dirty="0" smtClean="0"/>
              <a:t>Which of the above can be transmitted to offspring?</a:t>
            </a:r>
          </a:p>
          <a:p>
            <a:pPr lvl="1"/>
            <a:r>
              <a:rPr lang="en-US" dirty="0" err="1" smtClean="0"/>
              <a:t>Somact</a:t>
            </a:r>
            <a:r>
              <a:rPr lang="en-US" dirty="0" smtClean="0"/>
              <a:t> can or cant -&gt; if repro cells not affected = no</a:t>
            </a:r>
          </a:p>
          <a:p>
            <a:pPr lvl="1"/>
            <a:r>
              <a:rPr lang="en-US" dirty="0" smtClean="0"/>
              <a:t>Germ = yes </a:t>
            </a:r>
          </a:p>
          <a:p>
            <a:r>
              <a:rPr lang="en-US" dirty="0" smtClean="0"/>
              <a:t>What are de novo variation</a:t>
            </a:r>
          </a:p>
          <a:p>
            <a:pPr lvl="1"/>
            <a:r>
              <a:rPr lang="en-US" dirty="0" smtClean="0"/>
              <a:t>Variation that neither parent possessed </a:t>
            </a:r>
          </a:p>
          <a:p>
            <a:r>
              <a:rPr lang="en-US" dirty="0" smtClean="0"/>
              <a:t>What is point letter mutation?	</a:t>
            </a:r>
          </a:p>
          <a:p>
            <a:pPr lvl="1"/>
            <a:r>
              <a:rPr lang="en-US" dirty="0" smtClean="0"/>
              <a:t>Single letter is change</a:t>
            </a:r>
          </a:p>
          <a:p>
            <a:r>
              <a:rPr lang="en-US" dirty="0" smtClean="0"/>
              <a:t>What is a nonsense mutation?</a:t>
            </a:r>
          </a:p>
          <a:p>
            <a:pPr lvl="1"/>
            <a:r>
              <a:rPr lang="en-US" dirty="0" smtClean="0"/>
              <a:t>Causes Transcription to arrest early</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a:t>
            </a:r>
            <a:r>
              <a:rPr lang="en-US" dirty="0" err="1" smtClean="0"/>
              <a:t>missense</a:t>
            </a:r>
            <a:r>
              <a:rPr lang="en-US" dirty="0" smtClean="0"/>
              <a:t> mutation</a:t>
            </a:r>
          </a:p>
          <a:p>
            <a:pPr lvl="1"/>
            <a:r>
              <a:rPr lang="en-US" dirty="0" smtClean="0"/>
              <a:t>Encodes abnormal amino acid </a:t>
            </a:r>
          </a:p>
          <a:p>
            <a:r>
              <a:rPr lang="en-US" dirty="0" smtClean="0"/>
              <a:t>What are the 4 types of genetic diseases?</a:t>
            </a:r>
          </a:p>
          <a:p>
            <a:pPr lvl="1"/>
            <a:r>
              <a:rPr lang="en-US" dirty="0" smtClean="0"/>
              <a:t>Monogenic (single gene)</a:t>
            </a:r>
          </a:p>
          <a:p>
            <a:pPr lvl="1"/>
            <a:r>
              <a:rPr lang="en-US" dirty="0" smtClean="0"/>
              <a:t>Complex (</a:t>
            </a:r>
            <a:r>
              <a:rPr lang="en-US" dirty="0" err="1" smtClean="0"/>
              <a:t>multifactorial</a:t>
            </a:r>
            <a:r>
              <a:rPr lang="en-US" dirty="0" smtClean="0"/>
              <a:t>)</a:t>
            </a:r>
          </a:p>
          <a:p>
            <a:pPr lvl="1"/>
            <a:r>
              <a:rPr lang="en-US" dirty="0" smtClean="0"/>
              <a:t>Chromosomal aberrations</a:t>
            </a:r>
          </a:p>
          <a:p>
            <a:pPr lvl="1"/>
            <a:r>
              <a:rPr lang="en-US" dirty="0" smtClean="0"/>
              <a:t>Mitochondrial disease </a:t>
            </a:r>
          </a:p>
          <a:p>
            <a:r>
              <a:rPr lang="en-US" dirty="0" smtClean="0"/>
              <a:t>What are the 5 inheritance patterns of monogenic disorders?</a:t>
            </a:r>
          </a:p>
          <a:p>
            <a:pPr lvl="1"/>
            <a:r>
              <a:rPr lang="en-US" dirty="0" err="1" smtClean="0"/>
              <a:t>Autosomal</a:t>
            </a:r>
            <a:r>
              <a:rPr lang="en-US" dirty="0" smtClean="0"/>
              <a:t> dominant</a:t>
            </a:r>
          </a:p>
          <a:p>
            <a:pPr lvl="1"/>
            <a:r>
              <a:rPr lang="en-US" dirty="0" err="1" smtClean="0"/>
              <a:t>Autosomal</a:t>
            </a:r>
            <a:r>
              <a:rPr lang="en-US" dirty="0" smtClean="0"/>
              <a:t> recessive </a:t>
            </a:r>
          </a:p>
          <a:p>
            <a:pPr lvl="1"/>
            <a:r>
              <a:rPr lang="en-US" dirty="0" smtClean="0"/>
              <a:t>X-linked</a:t>
            </a:r>
          </a:p>
          <a:p>
            <a:pPr lvl="1"/>
            <a:r>
              <a:rPr lang="en-US" dirty="0" smtClean="0"/>
              <a:t>Y-linked</a:t>
            </a:r>
          </a:p>
          <a:p>
            <a:pPr lvl="1"/>
            <a:r>
              <a:rPr lang="en-US" dirty="0" smtClean="0"/>
              <a:t>Mitochondrial </a:t>
            </a:r>
          </a:p>
          <a:p>
            <a:r>
              <a:rPr lang="en-US" dirty="0" smtClean="0"/>
              <a:t>List 3 examples of </a:t>
            </a:r>
            <a:r>
              <a:rPr lang="en-US" dirty="0" err="1" smtClean="0"/>
              <a:t>autosomal</a:t>
            </a:r>
            <a:r>
              <a:rPr lang="en-US" dirty="0" smtClean="0"/>
              <a:t> dominant traits </a:t>
            </a:r>
          </a:p>
          <a:p>
            <a:pPr lvl="1"/>
            <a:r>
              <a:rPr lang="en-US" dirty="0" smtClean="0"/>
              <a:t>Freckles </a:t>
            </a:r>
          </a:p>
          <a:p>
            <a:pPr lvl="1"/>
            <a:r>
              <a:rPr lang="en-US" dirty="0" smtClean="0"/>
              <a:t>Cleft chin</a:t>
            </a:r>
          </a:p>
          <a:p>
            <a:pPr lvl="1"/>
            <a:r>
              <a:rPr lang="en-US" dirty="0" err="1" smtClean="0"/>
              <a:t>Achondroplasia</a:t>
            </a:r>
            <a:r>
              <a:rPr lang="en-US" dirty="0" smtClean="0"/>
              <a:t> (growth of long bones and cartilage is retarded)</a:t>
            </a:r>
          </a:p>
          <a:p>
            <a:r>
              <a:rPr lang="en-US" dirty="0" smtClean="0"/>
              <a:t>What does it mean to be a dominant allele?</a:t>
            </a:r>
          </a:p>
          <a:p>
            <a:pPr lvl="1"/>
            <a:r>
              <a:rPr lang="en-US" dirty="0" smtClean="0"/>
              <a:t>Express their phenotype even when heterozygous pair </a:t>
            </a:r>
          </a:p>
          <a:p>
            <a:pPr lvl="1"/>
            <a:r>
              <a:rPr lang="en-US" dirty="0" smtClean="0"/>
              <a:t>Phenotype appears the same in both heterozygous and homozygous pairing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20000"/>
          </a:bodyPr>
          <a:lstStyle/>
          <a:p>
            <a:r>
              <a:rPr lang="en-US" dirty="0" smtClean="0"/>
              <a:t>What does it mean to be a </a:t>
            </a:r>
            <a:r>
              <a:rPr lang="en-US" dirty="0" err="1" smtClean="0"/>
              <a:t>recessiv</a:t>
            </a:r>
            <a:r>
              <a:rPr lang="en-US" dirty="0" smtClean="0"/>
              <a:t> allele?</a:t>
            </a:r>
          </a:p>
          <a:p>
            <a:pPr lvl="1"/>
            <a:r>
              <a:rPr lang="en-US" dirty="0" smtClean="0"/>
              <a:t>Phenotype only express when homozygous pairing </a:t>
            </a:r>
          </a:p>
          <a:p>
            <a:pPr lvl="1"/>
            <a:r>
              <a:rPr lang="en-US" dirty="0" smtClean="0"/>
              <a:t>Heterozygous pairing -&gt; person is a carrier </a:t>
            </a:r>
          </a:p>
          <a:p>
            <a:r>
              <a:rPr lang="en-US" dirty="0" smtClean="0"/>
              <a:t>What are some examples of recessive disorders?</a:t>
            </a:r>
          </a:p>
          <a:p>
            <a:pPr lvl="1"/>
            <a:r>
              <a:rPr lang="en-US" dirty="0" smtClean="0"/>
              <a:t>CF, sickle cell anemia, </a:t>
            </a:r>
            <a:r>
              <a:rPr lang="en-US" dirty="0" err="1" smtClean="0"/>
              <a:t>Tay-sachs</a:t>
            </a:r>
            <a:r>
              <a:rPr lang="en-US" dirty="0" smtClean="0"/>
              <a:t>, </a:t>
            </a:r>
            <a:r>
              <a:rPr lang="en-US" dirty="0" err="1" smtClean="0"/>
              <a:t>Phenylketonuria</a:t>
            </a:r>
            <a:r>
              <a:rPr lang="en-US" dirty="0" smtClean="0"/>
              <a:t> PKU</a:t>
            </a:r>
          </a:p>
          <a:p>
            <a:r>
              <a:rPr lang="en-US" dirty="0" smtClean="0"/>
              <a:t>What is the CF gene?</a:t>
            </a:r>
          </a:p>
          <a:p>
            <a:pPr lvl="1"/>
            <a:r>
              <a:rPr lang="en-US" dirty="0" smtClean="0"/>
              <a:t>Cystic Fibrosis </a:t>
            </a:r>
            <a:r>
              <a:rPr lang="en-US" dirty="0" err="1" smtClean="0"/>
              <a:t>Transmembrane</a:t>
            </a:r>
            <a:r>
              <a:rPr lang="en-US" dirty="0" smtClean="0"/>
              <a:t> Regulator gene (CFTR)</a:t>
            </a:r>
          </a:p>
          <a:p>
            <a:r>
              <a:rPr lang="en-US" dirty="0" smtClean="0"/>
              <a:t>More than ____ mutation of the CF gene have been ID</a:t>
            </a:r>
          </a:p>
          <a:p>
            <a:pPr lvl="1"/>
            <a:r>
              <a:rPr lang="en-US" dirty="0" smtClean="0"/>
              <a:t>900</a:t>
            </a:r>
          </a:p>
          <a:p>
            <a:r>
              <a:rPr lang="en-US" dirty="0" smtClean="0"/>
              <a:t>What is a common deletion that occurs in many CF patients?</a:t>
            </a:r>
          </a:p>
          <a:p>
            <a:pPr lvl="1"/>
            <a:r>
              <a:rPr lang="en-US" dirty="0" err="1" smtClean="0"/>
              <a:t>Phenylalanin</a:t>
            </a:r>
            <a:r>
              <a:rPr lang="en-US" dirty="0" smtClean="0"/>
              <a:t> 508 deleted </a:t>
            </a:r>
          </a:p>
          <a:p>
            <a:r>
              <a:rPr lang="en-US" dirty="0" smtClean="0"/>
              <a:t>What are the 5 types of mutation that occur to produce CF?</a:t>
            </a:r>
          </a:p>
          <a:p>
            <a:pPr lvl="1"/>
            <a:r>
              <a:rPr lang="en-US" dirty="0" smtClean="0"/>
              <a:t>Deletions</a:t>
            </a:r>
          </a:p>
          <a:p>
            <a:pPr lvl="1"/>
            <a:r>
              <a:rPr lang="en-US" dirty="0" smtClean="0"/>
              <a:t>Nonsense</a:t>
            </a:r>
          </a:p>
          <a:p>
            <a:pPr lvl="1"/>
            <a:r>
              <a:rPr lang="en-US" dirty="0" smtClean="0"/>
              <a:t>Splicing error</a:t>
            </a:r>
          </a:p>
          <a:p>
            <a:pPr lvl="1"/>
            <a:r>
              <a:rPr lang="en-US" dirty="0" err="1" smtClean="0"/>
              <a:t>Missese</a:t>
            </a:r>
            <a:endParaRPr lang="en-US" dirty="0" smtClean="0"/>
          </a:p>
          <a:p>
            <a:pPr lvl="1"/>
            <a:r>
              <a:rPr lang="en-US" dirty="0" err="1" smtClean="0"/>
              <a:t>Frameshift</a:t>
            </a:r>
            <a:r>
              <a:rPr lang="en-US" dirty="0" smtClean="0"/>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20000"/>
          </a:bodyPr>
          <a:lstStyle/>
          <a:p>
            <a:r>
              <a:rPr lang="en-US" dirty="0" smtClean="0"/>
              <a:t>What is an </a:t>
            </a:r>
            <a:r>
              <a:rPr lang="en-US" dirty="0" err="1" smtClean="0"/>
              <a:t>x</a:t>
            </a:r>
            <a:r>
              <a:rPr lang="en-US" dirty="0" smtClean="0"/>
              <a:t>- linked mutation</a:t>
            </a:r>
          </a:p>
          <a:p>
            <a:pPr lvl="1"/>
            <a:r>
              <a:rPr lang="en-US" dirty="0" smtClean="0"/>
              <a:t>Both men and women can have them because both inherit </a:t>
            </a:r>
            <a:r>
              <a:rPr lang="en-US" dirty="0" err="1" smtClean="0"/>
              <a:t>x</a:t>
            </a:r>
            <a:r>
              <a:rPr lang="en-US" dirty="0" smtClean="0"/>
              <a:t> chromosome</a:t>
            </a:r>
          </a:p>
          <a:p>
            <a:r>
              <a:rPr lang="en-US" dirty="0" smtClean="0"/>
              <a:t>What is a </a:t>
            </a:r>
            <a:r>
              <a:rPr lang="en-US" dirty="0" err="1" smtClean="0"/>
              <a:t>y</a:t>
            </a:r>
            <a:r>
              <a:rPr lang="en-US" dirty="0" smtClean="0"/>
              <a:t> </a:t>
            </a:r>
            <a:r>
              <a:rPr lang="en-US" dirty="0" err="1" smtClean="0"/>
              <a:t>linkined</a:t>
            </a:r>
            <a:r>
              <a:rPr lang="en-US" dirty="0" smtClean="0"/>
              <a:t> mutation</a:t>
            </a:r>
          </a:p>
          <a:p>
            <a:pPr lvl="1"/>
            <a:r>
              <a:rPr lang="en-US" dirty="0" smtClean="0"/>
              <a:t>Men only -&gt; </a:t>
            </a:r>
            <a:r>
              <a:rPr lang="en-US" dirty="0" err="1" smtClean="0"/>
              <a:t>theyre</a:t>
            </a:r>
            <a:r>
              <a:rPr lang="en-US" dirty="0" smtClean="0"/>
              <a:t> the only ones that inherit </a:t>
            </a:r>
            <a:r>
              <a:rPr lang="en-US" dirty="0" err="1" smtClean="0"/>
              <a:t>y</a:t>
            </a:r>
            <a:r>
              <a:rPr lang="en-US" dirty="0" smtClean="0"/>
              <a:t> chromosomes </a:t>
            </a:r>
          </a:p>
          <a:p>
            <a:r>
              <a:rPr lang="en-US" dirty="0" smtClean="0"/>
              <a:t>List 3 </a:t>
            </a:r>
            <a:r>
              <a:rPr lang="en-US" dirty="0" err="1" smtClean="0"/>
              <a:t>x</a:t>
            </a:r>
            <a:r>
              <a:rPr lang="en-US" dirty="0" smtClean="0"/>
              <a:t>-linked mutations</a:t>
            </a:r>
          </a:p>
          <a:p>
            <a:pPr lvl="1"/>
            <a:r>
              <a:rPr lang="en-US" dirty="0" smtClean="0"/>
              <a:t>Hemophilia, re-green color blindness, congenital night blindness </a:t>
            </a:r>
          </a:p>
          <a:p>
            <a:r>
              <a:rPr lang="en-US" dirty="0" smtClean="0"/>
              <a:t>What is a complex disorder?</a:t>
            </a:r>
          </a:p>
          <a:p>
            <a:pPr lvl="1"/>
            <a:r>
              <a:rPr lang="en-US" dirty="0" smtClean="0"/>
              <a:t>Each mutation is insufficient to cause the disease phenotype by itself </a:t>
            </a:r>
          </a:p>
          <a:p>
            <a:r>
              <a:rPr lang="en-US" dirty="0" smtClean="0"/>
              <a:t>What are the 2 types of chromosomal abnormalities?</a:t>
            </a:r>
          </a:p>
          <a:p>
            <a:pPr lvl="1"/>
            <a:r>
              <a:rPr lang="en-US" dirty="0" smtClean="0"/>
              <a:t>Numerical </a:t>
            </a:r>
          </a:p>
          <a:p>
            <a:pPr lvl="1"/>
            <a:r>
              <a:rPr lang="en-US" dirty="0" smtClean="0"/>
              <a:t>Structural </a:t>
            </a:r>
          </a:p>
          <a:p>
            <a:r>
              <a:rPr lang="en-US" dirty="0" smtClean="0"/>
              <a:t>When can chromosomal </a:t>
            </a:r>
            <a:r>
              <a:rPr lang="en-US" dirty="0" err="1" smtClean="0"/>
              <a:t>abnormalites</a:t>
            </a:r>
            <a:r>
              <a:rPr lang="en-US" dirty="0" smtClean="0"/>
              <a:t> occur and what importance does this have</a:t>
            </a:r>
          </a:p>
          <a:p>
            <a:pPr lvl="1"/>
            <a:r>
              <a:rPr lang="en-US" dirty="0" smtClean="0"/>
              <a:t>Occur as an accident in the egg or sperm = present in every cell</a:t>
            </a:r>
          </a:p>
          <a:p>
            <a:pPr lvl="1"/>
            <a:r>
              <a:rPr lang="en-US" dirty="0" smtClean="0"/>
              <a:t>Happen after conception in early </a:t>
            </a:r>
            <a:r>
              <a:rPr lang="en-US" dirty="0" err="1" smtClean="0"/>
              <a:t>embryp</a:t>
            </a:r>
            <a:r>
              <a:rPr lang="en-US" dirty="0" smtClean="0"/>
              <a:t>= </a:t>
            </a:r>
            <a:r>
              <a:rPr lang="en-US" dirty="0" err="1" smtClean="0"/>
              <a:t>mosiaicim</a:t>
            </a:r>
            <a:r>
              <a:rPr lang="en-US" dirty="0" smtClean="0"/>
              <a:t> = not in every cell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r>
              <a:rPr lang="en-US" dirty="0" smtClean="0"/>
              <a:t>What is down </a:t>
            </a:r>
            <a:r>
              <a:rPr lang="en-US" dirty="0" err="1" smtClean="0"/>
              <a:t>sydrome</a:t>
            </a:r>
            <a:r>
              <a:rPr lang="en-US" dirty="0" smtClean="0"/>
              <a:t>? </a:t>
            </a:r>
            <a:r>
              <a:rPr lang="en-US" dirty="0" err="1" smtClean="0"/>
              <a:t>Sypmtoms</a:t>
            </a:r>
            <a:r>
              <a:rPr lang="en-US" dirty="0" smtClean="0"/>
              <a:t> </a:t>
            </a:r>
          </a:p>
          <a:p>
            <a:pPr lvl="1"/>
            <a:r>
              <a:rPr lang="en-US" dirty="0" smtClean="0"/>
              <a:t>Numerical chromosome abnormality</a:t>
            </a:r>
          </a:p>
          <a:p>
            <a:pPr lvl="1"/>
            <a:r>
              <a:rPr lang="en-US" dirty="0" err="1" smtClean="0"/>
              <a:t>Trisomy</a:t>
            </a:r>
            <a:r>
              <a:rPr lang="en-US" dirty="0" smtClean="0"/>
              <a:t> 21</a:t>
            </a:r>
          </a:p>
          <a:p>
            <a:pPr lvl="1"/>
            <a:r>
              <a:rPr lang="en-US" dirty="0" smtClean="0"/>
              <a:t>Impairment of cognitive </a:t>
            </a:r>
            <a:r>
              <a:rPr lang="en-US" dirty="0" err="1" smtClean="0"/>
              <a:t>abilit</a:t>
            </a:r>
            <a:r>
              <a:rPr lang="en-US" dirty="0" smtClean="0"/>
              <a:t>, physical growth, distinctive facial appearance, </a:t>
            </a:r>
            <a:r>
              <a:rPr lang="en-US" dirty="0" err="1" smtClean="0"/>
              <a:t>decelopmental</a:t>
            </a:r>
            <a:r>
              <a:rPr lang="en-US" dirty="0" smtClean="0"/>
              <a:t> </a:t>
            </a:r>
            <a:r>
              <a:rPr lang="en-US" dirty="0" err="1" smtClean="0"/>
              <a:t>diabilities</a:t>
            </a:r>
            <a:r>
              <a:rPr lang="en-US" dirty="0" smtClean="0"/>
              <a:t> </a:t>
            </a:r>
          </a:p>
          <a:p>
            <a:r>
              <a:rPr lang="en-US" dirty="0" smtClean="0"/>
              <a:t>People with </a:t>
            </a:r>
            <a:r>
              <a:rPr lang="en-US" dirty="0" err="1" smtClean="0"/>
              <a:t>trisomy</a:t>
            </a:r>
            <a:r>
              <a:rPr lang="en-US" dirty="0" smtClean="0"/>
              <a:t> 21 are at high risk for</a:t>
            </a:r>
          </a:p>
          <a:p>
            <a:pPr lvl="1"/>
            <a:r>
              <a:rPr lang="en-US" dirty="0" smtClean="0"/>
              <a:t>Congenital heart defects, </a:t>
            </a:r>
          </a:p>
          <a:p>
            <a:pPr lvl="1">
              <a:spcBef>
                <a:spcPts val="0"/>
              </a:spcBef>
              <a:defRPr/>
            </a:pPr>
            <a:r>
              <a:rPr lang="en-US" sz="1700" dirty="0" err="1" smtClean="0"/>
              <a:t>gastroesophageal</a:t>
            </a:r>
            <a:r>
              <a:rPr lang="en-US" sz="1700" dirty="0" smtClean="0"/>
              <a:t> reflux disease</a:t>
            </a:r>
          </a:p>
          <a:p>
            <a:pPr lvl="1">
              <a:spcBef>
                <a:spcPts val="0"/>
              </a:spcBef>
              <a:defRPr/>
            </a:pPr>
            <a:r>
              <a:rPr lang="en-US" sz="1700" dirty="0" smtClean="0"/>
              <a:t>recurrent ear infections</a:t>
            </a:r>
          </a:p>
          <a:p>
            <a:pPr lvl="1">
              <a:spcBef>
                <a:spcPts val="0"/>
              </a:spcBef>
              <a:defRPr/>
            </a:pPr>
            <a:r>
              <a:rPr lang="en-US" sz="1700" dirty="0" smtClean="0"/>
              <a:t>obstructive sleep apnea</a:t>
            </a:r>
          </a:p>
          <a:p>
            <a:pPr lvl="1">
              <a:spcBef>
                <a:spcPts val="0"/>
              </a:spcBef>
              <a:defRPr/>
            </a:pPr>
            <a:r>
              <a:rPr lang="en-US" sz="1700" dirty="0" smtClean="0"/>
              <a:t>thyroid dysfunctions</a:t>
            </a:r>
          </a:p>
          <a:p>
            <a:pPr>
              <a:spcBef>
                <a:spcPts val="0"/>
              </a:spcBef>
              <a:defRPr/>
            </a:pPr>
            <a:r>
              <a:rPr lang="en-US" sz="2100" dirty="0" smtClean="0"/>
              <a:t>At what maternal age does the risk for </a:t>
            </a:r>
            <a:r>
              <a:rPr lang="en-US" sz="2100" dirty="0" err="1" smtClean="0"/>
              <a:t>trisomy</a:t>
            </a:r>
            <a:r>
              <a:rPr lang="en-US" sz="2100" dirty="0" smtClean="0"/>
              <a:t> 21 significantly increase?</a:t>
            </a:r>
          </a:p>
          <a:p>
            <a:pPr lvl="1">
              <a:spcBef>
                <a:spcPts val="0"/>
              </a:spcBef>
              <a:defRPr/>
            </a:pPr>
            <a:r>
              <a:rPr lang="en-US" sz="1700" dirty="0" smtClean="0"/>
              <a:t>35 </a:t>
            </a:r>
            <a:r>
              <a:rPr lang="en-US" sz="1700" dirty="0" err="1" smtClean="0"/>
              <a:t>yo</a:t>
            </a:r>
            <a:endParaRPr lang="en-US" sz="1700" dirty="0" smtClean="0"/>
          </a:p>
          <a:p>
            <a:pPr>
              <a:spcBef>
                <a:spcPts val="0"/>
              </a:spcBef>
              <a:defRPr/>
            </a:pPr>
            <a:r>
              <a:rPr lang="en-US" sz="2100" dirty="0" smtClean="0"/>
              <a:t>As age ____, rate of </a:t>
            </a:r>
            <a:r>
              <a:rPr lang="en-US" sz="2100" dirty="0" err="1" smtClean="0"/>
              <a:t>aneuploidy</a:t>
            </a:r>
            <a:r>
              <a:rPr lang="en-US" sz="2100" dirty="0" smtClean="0"/>
              <a:t> ___</a:t>
            </a:r>
          </a:p>
          <a:p>
            <a:pPr lvl="1">
              <a:spcBef>
                <a:spcPts val="0"/>
              </a:spcBef>
              <a:defRPr/>
            </a:pPr>
            <a:r>
              <a:rPr lang="en-US" sz="1700" dirty="0" smtClean="0"/>
              <a:t>Increases, increases</a:t>
            </a:r>
          </a:p>
          <a:p>
            <a:pPr>
              <a:spcBef>
                <a:spcPts val="0"/>
              </a:spcBef>
              <a:defRPr/>
            </a:pPr>
            <a:r>
              <a:rPr lang="en-US" sz="2100" dirty="0" smtClean="0"/>
              <a:t>As ago ___, rate of implantation___</a:t>
            </a:r>
          </a:p>
          <a:p>
            <a:pPr lvl="1">
              <a:spcBef>
                <a:spcPts val="0"/>
              </a:spcBef>
              <a:defRPr/>
            </a:pPr>
            <a:r>
              <a:rPr lang="en-US" sz="1700" dirty="0" smtClean="0"/>
              <a:t>Increases, decreases</a:t>
            </a:r>
          </a:p>
          <a:p>
            <a:pPr>
              <a:spcBef>
                <a:spcPts val="0"/>
              </a:spcBef>
              <a:defRPr/>
            </a:pPr>
            <a:endParaRPr lang="en-US" sz="2100" dirty="0" smtClean="0"/>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10000"/>
          </a:bodyPr>
          <a:lstStyle/>
          <a:p>
            <a:r>
              <a:rPr lang="en-US" dirty="0" smtClean="0"/>
              <a:t>What is Edwards syndrome?</a:t>
            </a:r>
          </a:p>
          <a:p>
            <a:pPr lvl="1"/>
            <a:r>
              <a:rPr lang="en-US" dirty="0" smtClean="0"/>
              <a:t>Numerical chromosomal abnormality </a:t>
            </a:r>
          </a:p>
          <a:p>
            <a:pPr lvl="1"/>
            <a:r>
              <a:rPr lang="en-US" dirty="0" err="1" smtClean="0"/>
              <a:t>Trisomy</a:t>
            </a:r>
            <a:r>
              <a:rPr lang="en-US" dirty="0" smtClean="0"/>
              <a:t> 18 </a:t>
            </a:r>
          </a:p>
          <a:p>
            <a:pPr lvl="1"/>
            <a:r>
              <a:rPr lang="en-US" dirty="0" smtClean="0"/>
              <a:t>Impairment of cognitive ability, facial and physical deformities </a:t>
            </a:r>
          </a:p>
          <a:p>
            <a:pPr lvl="1"/>
            <a:r>
              <a:rPr lang="en-US" dirty="0" smtClean="0"/>
              <a:t>Poor prognosis, 50% die in </a:t>
            </a:r>
            <a:r>
              <a:rPr lang="en-US" dirty="0" err="1" smtClean="0"/>
              <a:t>utero</a:t>
            </a:r>
            <a:r>
              <a:rPr lang="en-US" dirty="0" smtClean="0"/>
              <a:t>, 50% live to 2 </a:t>
            </a:r>
            <a:r>
              <a:rPr lang="en-US" dirty="0" err="1" smtClean="0"/>
              <a:t>monts</a:t>
            </a:r>
            <a:r>
              <a:rPr lang="en-US" dirty="0" smtClean="0"/>
              <a:t>, 5-10% will survive first year of life</a:t>
            </a:r>
          </a:p>
          <a:p>
            <a:r>
              <a:rPr lang="en-US" dirty="0" smtClean="0"/>
              <a:t>What is Turners syndrome?</a:t>
            </a:r>
          </a:p>
          <a:p>
            <a:pPr lvl="1"/>
            <a:r>
              <a:rPr lang="en-US" dirty="0" smtClean="0"/>
              <a:t>Numerical sex linked chromosomal abnormality </a:t>
            </a:r>
          </a:p>
          <a:p>
            <a:pPr lvl="1"/>
            <a:r>
              <a:rPr lang="en-US" dirty="0" smtClean="0"/>
              <a:t>(</a:t>
            </a:r>
            <a:r>
              <a:rPr lang="en-US" dirty="0" err="1" smtClean="0"/>
              <a:t>x</a:t>
            </a:r>
            <a:r>
              <a:rPr lang="en-US" dirty="0" smtClean="0"/>
              <a:t>)</a:t>
            </a:r>
          </a:p>
          <a:p>
            <a:pPr lvl="1"/>
            <a:r>
              <a:rPr lang="en-US" dirty="0" smtClean="0"/>
              <a:t>Signs of turners syndrome include</a:t>
            </a:r>
          </a:p>
          <a:p>
            <a:pPr lvl="2"/>
            <a:r>
              <a:rPr lang="en-US" dirty="0" smtClean="0"/>
              <a:t>Short stature</a:t>
            </a:r>
          </a:p>
          <a:p>
            <a:pPr lvl="2"/>
            <a:r>
              <a:rPr lang="en-US" dirty="0" smtClean="0"/>
              <a:t>Broad chest</a:t>
            </a:r>
          </a:p>
          <a:p>
            <a:pPr lvl="2"/>
            <a:r>
              <a:rPr lang="en-US" dirty="0" smtClean="0"/>
              <a:t>Widely </a:t>
            </a:r>
            <a:r>
              <a:rPr lang="en-US" dirty="0" err="1" smtClean="0"/>
              <a:t>spcae</a:t>
            </a:r>
            <a:r>
              <a:rPr lang="en-US" dirty="0" smtClean="0"/>
              <a:t> nipples</a:t>
            </a:r>
          </a:p>
          <a:p>
            <a:pPr lvl="2"/>
            <a:r>
              <a:rPr lang="en-US" dirty="0" smtClean="0"/>
              <a:t> low hairline</a:t>
            </a:r>
          </a:p>
          <a:p>
            <a:pPr lvl="2"/>
            <a:r>
              <a:rPr lang="en-US" dirty="0" smtClean="0"/>
              <a:t>Low-set ears</a:t>
            </a:r>
          </a:p>
          <a:p>
            <a:pPr lvl="2"/>
            <a:r>
              <a:rPr lang="en-US" dirty="0" err="1" smtClean="0"/>
              <a:t>Steril</a:t>
            </a:r>
            <a:endParaRPr lang="en-US" dirty="0" smtClean="0"/>
          </a:p>
          <a:p>
            <a:pPr lvl="2"/>
            <a:r>
              <a:rPr lang="en-US" dirty="0" smtClean="0"/>
              <a:t>Amenorrhea or absence of </a:t>
            </a:r>
            <a:r>
              <a:rPr lang="en-US" dirty="0" err="1" smtClean="0"/>
              <a:t>menstral</a:t>
            </a:r>
            <a:r>
              <a:rPr lang="en-US" dirty="0" smtClean="0"/>
              <a:t> period</a:t>
            </a:r>
          </a:p>
          <a:p>
            <a:pPr lvl="2"/>
            <a:r>
              <a:rPr lang="en-US" dirty="0" smtClean="0"/>
              <a:t>Increased weight and obesity  </a:t>
            </a:r>
          </a:p>
          <a:p>
            <a:pPr lvl="2"/>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a:t>
            </a:r>
            <a:r>
              <a:rPr lang="en-US" dirty="0" err="1" smtClean="0"/>
              <a:t>Klinefelter</a:t>
            </a:r>
            <a:r>
              <a:rPr lang="en-US" dirty="0" smtClean="0"/>
              <a:t> syndrome</a:t>
            </a:r>
          </a:p>
          <a:p>
            <a:pPr lvl="1"/>
            <a:r>
              <a:rPr lang="en-US" dirty="0" smtClean="0"/>
              <a:t>Numerical sex linked chromosomal abnormality</a:t>
            </a:r>
          </a:p>
          <a:p>
            <a:pPr lvl="1"/>
            <a:r>
              <a:rPr lang="en-US" dirty="0" smtClean="0"/>
              <a:t>(</a:t>
            </a:r>
            <a:r>
              <a:rPr lang="en-US" dirty="0" err="1" smtClean="0"/>
              <a:t>xxy</a:t>
            </a:r>
            <a:r>
              <a:rPr lang="en-US" dirty="0" smtClean="0"/>
              <a:t>)</a:t>
            </a:r>
          </a:p>
          <a:p>
            <a:pPr lvl="1"/>
            <a:r>
              <a:rPr lang="en-US" dirty="0" smtClean="0"/>
              <a:t>Signs:</a:t>
            </a:r>
          </a:p>
          <a:p>
            <a:pPr lvl="1">
              <a:buFontTx/>
              <a:buChar char="•"/>
            </a:pPr>
            <a:r>
              <a:rPr lang="en-US" sz="2000" dirty="0" smtClean="0"/>
              <a:t>principal effect is small testes development</a:t>
            </a:r>
          </a:p>
          <a:p>
            <a:pPr lvl="1">
              <a:buFontTx/>
              <a:buChar char="•"/>
            </a:pPr>
            <a:r>
              <a:rPr lang="en-US" sz="2000" dirty="0" smtClean="0"/>
              <a:t>reduced fertility</a:t>
            </a:r>
          </a:p>
          <a:p>
            <a:pPr lvl="1">
              <a:buFontTx/>
              <a:buChar char="•"/>
            </a:pPr>
            <a:r>
              <a:rPr lang="en-US" sz="2000" dirty="0" smtClean="0"/>
              <a:t>a thin build or a rounded body type with some degree of </a:t>
            </a:r>
            <a:r>
              <a:rPr lang="en-US" sz="2000" dirty="0" err="1" smtClean="0"/>
              <a:t>gynecomastia</a:t>
            </a:r>
            <a:r>
              <a:rPr lang="en-US" sz="2000" dirty="0" smtClean="0"/>
              <a:t> (increased breast tissue)</a:t>
            </a:r>
          </a:p>
          <a:p>
            <a:pPr lvl="1">
              <a:buFontTx/>
              <a:buChar char="•"/>
            </a:pPr>
            <a:r>
              <a:rPr lang="en-US" sz="2000" dirty="0" smtClean="0"/>
              <a:t>decreased testicular hormone/endocrine function</a:t>
            </a:r>
          </a:p>
          <a:p>
            <a:pPr>
              <a:buFontTx/>
              <a:buChar char="•"/>
            </a:pPr>
            <a:r>
              <a:rPr lang="en-US" dirty="0" smtClean="0"/>
              <a:t>What is fragile X syndrome?</a:t>
            </a:r>
          </a:p>
          <a:p>
            <a:pPr lvl="1">
              <a:buFontTx/>
              <a:buChar char="•"/>
            </a:pPr>
            <a:r>
              <a:rPr lang="en-US" dirty="0" err="1" smtClean="0"/>
              <a:t>Structureal</a:t>
            </a:r>
            <a:r>
              <a:rPr lang="en-US" dirty="0" smtClean="0"/>
              <a:t> sex linked chromosomal abnormality</a:t>
            </a:r>
          </a:p>
          <a:p>
            <a:pPr>
              <a:buFontTx/>
              <a:buChar char="•"/>
            </a:pPr>
            <a:r>
              <a:rPr lang="en-US" dirty="0" smtClean="0"/>
              <a:t>Signs for boys </a:t>
            </a:r>
          </a:p>
          <a:p>
            <a:pPr lvl="1">
              <a:buFontTx/>
              <a:buChar char="•"/>
            </a:pPr>
            <a:r>
              <a:rPr lang="en-US" dirty="0" smtClean="0"/>
              <a:t>Boys with the syndrome may have large testicles </a:t>
            </a:r>
          </a:p>
          <a:p>
            <a:pPr lvl="1">
              <a:buFontTx/>
              <a:buChar char="•"/>
            </a:pPr>
            <a:r>
              <a:rPr lang="en-US" dirty="0" smtClean="0"/>
              <a:t>low muscle tone</a:t>
            </a:r>
          </a:p>
          <a:p>
            <a:pPr lvl="1">
              <a:buFontTx/>
              <a:buChar char="•"/>
            </a:pPr>
            <a:r>
              <a:rPr lang="en-US" dirty="0" smtClean="0"/>
              <a:t>autism</a:t>
            </a:r>
          </a:p>
          <a:p>
            <a:pPr lvl="1">
              <a:buFontTx/>
              <a:buChar char="•"/>
            </a:pPr>
            <a:r>
              <a:rPr lang="en-US" dirty="0" smtClean="0"/>
              <a:t>Speech disorders</a:t>
            </a:r>
          </a:p>
          <a:p>
            <a:pPr lvl="1">
              <a:buFontTx/>
              <a:buChar char="•"/>
            </a:pPr>
            <a:r>
              <a:rPr lang="en-US" dirty="0" smtClean="0"/>
              <a:t>characteristic but variable face with large ears, long face, high-arched palate</a:t>
            </a:r>
          </a:p>
          <a:p>
            <a:pPr lvl="1">
              <a:buFontTx/>
              <a:buChar char="•"/>
            </a:pPr>
            <a:r>
              <a:rPr lang="en-US" dirty="0" err="1" smtClean="0"/>
              <a:t>Gynecomastia</a:t>
            </a:r>
            <a:endParaRPr lang="en-US" dirty="0" smtClean="0"/>
          </a:p>
          <a:p>
            <a:pPr>
              <a:buFontTx/>
              <a:buChar char="•"/>
            </a:pPr>
            <a:r>
              <a:rPr lang="en-US" dirty="0" smtClean="0"/>
              <a:t>Females with fragile </a:t>
            </a:r>
            <a:r>
              <a:rPr lang="en-US" dirty="0" err="1" smtClean="0"/>
              <a:t>x</a:t>
            </a:r>
            <a:r>
              <a:rPr lang="en-US" dirty="0" smtClean="0"/>
              <a:t>?</a:t>
            </a:r>
          </a:p>
          <a:p>
            <a:pPr lvl="1">
              <a:buFontTx/>
              <a:buChar char="•"/>
            </a:pPr>
            <a:r>
              <a:rPr lang="en-US" dirty="0" smtClean="0"/>
              <a:t>Range from normal to mild manifestations</a:t>
            </a:r>
          </a:p>
          <a:p>
            <a:pPr lvl="2">
              <a:buFontTx/>
              <a:buChar char="•"/>
            </a:pPr>
            <a:endParaRPr lang="en-US" dirty="0" smtClean="0"/>
          </a:p>
          <a:p>
            <a:pPr lvl="1"/>
            <a:endParaRPr lang="en-US"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a:t>
            </a:r>
            <a:r>
              <a:rPr lang="en-US" dirty="0" err="1" smtClean="0"/>
              <a:t>crytorchidism</a:t>
            </a:r>
            <a:r>
              <a:rPr lang="en-US" dirty="0" smtClean="0"/>
              <a:t>?</a:t>
            </a:r>
          </a:p>
          <a:p>
            <a:pPr lvl="1"/>
            <a:r>
              <a:rPr lang="en-US" dirty="0" err="1" smtClean="0"/>
              <a:t>Undescended</a:t>
            </a:r>
            <a:r>
              <a:rPr lang="en-US" dirty="0" smtClean="0"/>
              <a:t> testicles one or both </a:t>
            </a:r>
          </a:p>
          <a:p>
            <a:r>
              <a:rPr lang="en-US" dirty="0" smtClean="0"/>
              <a:t>What are men with </a:t>
            </a:r>
            <a:r>
              <a:rPr lang="en-US" dirty="0" err="1" smtClean="0"/>
              <a:t>crytorchidism</a:t>
            </a:r>
            <a:r>
              <a:rPr lang="en-US" dirty="0" smtClean="0"/>
              <a:t> at greater risk of/</a:t>
            </a:r>
          </a:p>
          <a:p>
            <a:pPr lvl="1"/>
            <a:r>
              <a:rPr lang="en-US" dirty="0" smtClean="0"/>
              <a:t>Cancer</a:t>
            </a:r>
          </a:p>
          <a:p>
            <a:r>
              <a:rPr lang="en-US" dirty="0" smtClean="0"/>
              <a:t>If one or more fails to </a:t>
            </a:r>
            <a:r>
              <a:rPr lang="en-US" dirty="0" err="1" smtClean="0"/>
              <a:t>descende</a:t>
            </a:r>
            <a:r>
              <a:rPr lang="en-US" dirty="0" smtClean="0"/>
              <a:t> what is the risk?</a:t>
            </a:r>
          </a:p>
          <a:p>
            <a:pPr lvl="1"/>
            <a:r>
              <a:rPr lang="en-US" dirty="0" smtClean="0"/>
              <a:t>Risk of hernia and lower fertility </a:t>
            </a:r>
          </a:p>
          <a:p>
            <a:r>
              <a:rPr lang="en-US" dirty="0" smtClean="0"/>
              <a:t>What is </a:t>
            </a:r>
            <a:r>
              <a:rPr lang="en-US" dirty="0" err="1" smtClean="0"/>
              <a:t>hypospadias</a:t>
            </a:r>
            <a:r>
              <a:rPr lang="en-US" dirty="0" smtClean="0"/>
              <a:t>? </a:t>
            </a:r>
            <a:r>
              <a:rPr lang="en-US" dirty="0" err="1" smtClean="0"/>
              <a:t>Prevalance</a:t>
            </a:r>
            <a:r>
              <a:rPr lang="en-US" dirty="0" smtClean="0"/>
              <a:t>?</a:t>
            </a:r>
          </a:p>
          <a:p>
            <a:pPr lvl="1"/>
            <a:r>
              <a:rPr lang="en-US" dirty="0" smtClean="0"/>
              <a:t>Opening for the urethra is on the underside instead of the end of the penis</a:t>
            </a:r>
          </a:p>
          <a:p>
            <a:pPr lvl="1"/>
            <a:r>
              <a:rPr lang="en-US" dirty="0" smtClean="0"/>
              <a:t>3 in 1000 </a:t>
            </a:r>
          </a:p>
          <a:p>
            <a:r>
              <a:rPr lang="en-US" dirty="0" smtClean="0"/>
              <a:t>What is fetal alcohol syndrome?</a:t>
            </a:r>
          </a:p>
          <a:p>
            <a:pPr lvl="1"/>
            <a:r>
              <a:rPr lang="en-US" dirty="0" smtClean="0"/>
              <a:t>growth, mental, and physical birth defects associated with the mother's high levels of alcohol use during pregnancy</a:t>
            </a:r>
          </a:p>
          <a:p>
            <a:r>
              <a:rPr lang="en-US" dirty="0" smtClean="0"/>
              <a:t>Associate timing of alcohol consumption with severity of FAS</a:t>
            </a:r>
          </a:p>
          <a:p>
            <a:pPr lvl="1"/>
            <a:r>
              <a:rPr lang="en-US" dirty="0" smtClean="0"/>
              <a:t>1</a:t>
            </a:r>
            <a:r>
              <a:rPr lang="en-US" baseline="30000" dirty="0" smtClean="0"/>
              <a:t>st</a:t>
            </a:r>
            <a:r>
              <a:rPr lang="en-US" dirty="0" smtClean="0"/>
              <a:t> &gt; 2</a:t>
            </a:r>
            <a:r>
              <a:rPr lang="en-US" baseline="30000" dirty="0" smtClean="0"/>
              <a:t>nd</a:t>
            </a:r>
            <a:r>
              <a:rPr lang="en-US" dirty="0" smtClean="0"/>
              <a:t>&gt;3</a:t>
            </a:r>
            <a:r>
              <a:rPr lang="en-US" baseline="30000" dirty="0" smtClean="0"/>
              <a:t>rd</a:t>
            </a:r>
            <a:r>
              <a:rPr lang="en-US" dirty="0" smtClean="0"/>
              <a:t> </a:t>
            </a:r>
          </a:p>
          <a:p>
            <a:r>
              <a:rPr lang="en-US" dirty="0" smtClean="0"/>
              <a:t>What is autism?</a:t>
            </a:r>
          </a:p>
          <a:p>
            <a:pPr lvl="1"/>
            <a:r>
              <a:rPr lang="en-US" dirty="0" smtClean="0"/>
              <a:t>Neurological spectrum disorder</a:t>
            </a:r>
          </a:p>
          <a:p>
            <a:pPr lvl="1">
              <a:buFont typeface="Arial" pitchFamily="34" charset="0"/>
              <a:buChar char="–"/>
              <a:defRPr/>
            </a:pPr>
            <a:r>
              <a:rPr lang="en-US" dirty="0" smtClean="0"/>
              <a:t>Communication/social disabilities</a:t>
            </a:r>
          </a:p>
          <a:p>
            <a:pPr lvl="1">
              <a:buFont typeface="Arial" pitchFamily="34" charset="0"/>
              <a:buChar char="–"/>
              <a:defRPr/>
            </a:pPr>
            <a:r>
              <a:rPr lang="en-US" dirty="0" smtClean="0"/>
              <a:t>Restricted/repetitive ‘patterned’ behaviors</a:t>
            </a:r>
          </a:p>
          <a:p>
            <a:pPr>
              <a:buFont typeface="Arial" pitchFamily="34" charset="0"/>
              <a:buChar char="–"/>
              <a:defRPr/>
            </a:pPr>
            <a:r>
              <a:rPr lang="en-US" dirty="0" smtClean="0"/>
              <a:t>___ age, __ and older,  is associated with an increase risk of autism</a:t>
            </a:r>
          </a:p>
          <a:p>
            <a:pPr lvl="1">
              <a:buFont typeface="Arial" pitchFamily="34" charset="0"/>
              <a:buChar char="–"/>
              <a:defRPr/>
            </a:pPr>
            <a:r>
              <a:rPr lang="en-US" dirty="0" smtClean="0"/>
              <a:t>Paternal , 40 </a:t>
            </a:r>
            <a:r>
              <a:rPr lang="en-US" dirty="0" err="1" smtClean="0"/>
              <a:t>yo</a:t>
            </a:r>
            <a:r>
              <a:rPr lang="en-US" dirty="0" smtClean="0"/>
              <a:t>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CA" dirty="0" smtClean="0"/>
              <a:t>every additional ___ of paternal age results in an average of ___ extra mutations in offspring.</a:t>
            </a:r>
          </a:p>
          <a:p>
            <a:pPr lvl="1"/>
            <a:r>
              <a:rPr lang="en-CA" dirty="0" smtClean="0"/>
              <a:t>Year, 2 </a:t>
            </a:r>
          </a:p>
          <a:p>
            <a:r>
              <a:rPr lang="en-CA" dirty="0" smtClean="0"/>
              <a:t>What are the 3 possible outcomes of congenital. Heritable diseases?	</a:t>
            </a:r>
          </a:p>
          <a:p>
            <a:pPr lvl="1"/>
            <a:r>
              <a:rPr lang="en-CA" dirty="0" smtClean="0"/>
              <a:t>Live birth</a:t>
            </a:r>
          </a:p>
          <a:p>
            <a:pPr lvl="2"/>
            <a:r>
              <a:rPr lang="en-CA" dirty="0" smtClean="0"/>
              <a:t>Disability or dysfunction</a:t>
            </a:r>
          </a:p>
          <a:p>
            <a:pPr lvl="2"/>
            <a:r>
              <a:rPr lang="en-CA" dirty="0" smtClean="0"/>
              <a:t>Increased risk of adult onset </a:t>
            </a:r>
            <a:r>
              <a:rPr lang="en-CA" dirty="0" err="1" smtClean="0"/>
              <a:t>diseae</a:t>
            </a:r>
            <a:endParaRPr lang="en-CA" dirty="0" smtClean="0"/>
          </a:p>
          <a:p>
            <a:pPr lvl="1"/>
            <a:r>
              <a:rPr lang="en-CA" dirty="0" smtClean="0"/>
              <a:t>Miscarriage (before 20 weeks)</a:t>
            </a:r>
          </a:p>
          <a:p>
            <a:pPr lvl="1"/>
            <a:r>
              <a:rPr lang="en-CA" dirty="0" smtClean="0"/>
              <a:t>Stillbirth (after 20 weeks)</a:t>
            </a:r>
          </a:p>
          <a:p>
            <a:r>
              <a:rPr lang="en-CA" dirty="0" smtClean="0"/>
              <a:t>Miscarriage is classified as as ___ delivery </a:t>
            </a:r>
          </a:p>
          <a:p>
            <a:pPr lvl="1"/>
            <a:r>
              <a:rPr lang="en-CA" dirty="0" smtClean="0"/>
              <a:t>Preterm </a:t>
            </a:r>
          </a:p>
          <a:p>
            <a:r>
              <a:rPr lang="en-CA" dirty="0" smtClean="0"/>
              <a:t>What characteristic increase your chances for spontaneous abortion?</a:t>
            </a:r>
          </a:p>
          <a:p>
            <a:pPr lvl="1"/>
            <a:r>
              <a:rPr lang="en-CA" dirty="0" smtClean="0"/>
              <a:t>Over age 35</a:t>
            </a:r>
          </a:p>
          <a:p>
            <a:pPr lvl="1"/>
            <a:r>
              <a:rPr lang="en-CA" dirty="0" smtClean="0"/>
              <a:t>Systemic diseases </a:t>
            </a:r>
            <a:r>
              <a:rPr lang="en-CA" dirty="0" err="1" smtClean="0"/>
              <a:t>i.e</a:t>
            </a:r>
            <a:r>
              <a:rPr lang="en-CA" dirty="0" smtClean="0"/>
              <a:t> diabetes</a:t>
            </a:r>
          </a:p>
          <a:p>
            <a:pPr lvl="1"/>
            <a:r>
              <a:rPr lang="en-CA" dirty="0" smtClean="0"/>
              <a:t>History of 3 or more spontaneous abortions </a:t>
            </a:r>
          </a:p>
          <a:p>
            <a:r>
              <a:rPr lang="en-CA" dirty="0" smtClean="0"/>
              <a:t>List 6 causes of spontaneous abortion</a:t>
            </a:r>
          </a:p>
          <a:p>
            <a:pPr lvl="1"/>
            <a:r>
              <a:rPr lang="en-US" dirty="0" smtClean="0"/>
              <a:t>defective embryo </a:t>
            </a:r>
            <a:r>
              <a:rPr lang="en-US" dirty="0" err="1" smtClean="0"/>
              <a:t>implantation.infection</a:t>
            </a:r>
            <a:r>
              <a:rPr lang="en-US" dirty="0" smtClean="0"/>
              <a:t>,</a:t>
            </a:r>
          </a:p>
          <a:p>
            <a:pPr lvl="1"/>
            <a:r>
              <a:rPr lang="en-US" dirty="0" smtClean="0"/>
              <a:t>, hormonal factors,</a:t>
            </a:r>
          </a:p>
          <a:p>
            <a:pPr lvl="1"/>
            <a:r>
              <a:rPr lang="en-US" dirty="0" smtClean="0"/>
              <a:t> immune responses, and</a:t>
            </a:r>
          </a:p>
          <a:p>
            <a:pPr lvl="1"/>
            <a:r>
              <a:rPr lang="en-US" dirty="0" smtClean="0"/>
              <a:t> serious systemic diseases of the mother  </a:t>
            </a:r>
            <a:endParaRPr lang="en-CA"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t>
            </a:r>
            <a:r>
              <a:rPr lang="en-US" dirty="0" err="1" smtClean="0"/>
              <a:t>trisomy</a:t>
            </a:r>
            <a:r>
              <a:rPr lang="en-US" dirty="0" smtClean="0"/>
              <a:t> is most commonly associate with spontaneous abortion?</a:t>
            </a:r>
          </a:p>
          <a:p>
            <a:pPr lvl="1"/>
            <a:r>
              <a:rPr lang="en-US" dirty="0" err="1" smtClean="0"/>
              <a:t>Trisomy</a:t>
            </a:r>
            <a:r>
              <a:rPr lang="en-US" dirty="0" smtClean="0"/>
              <a:t> 16 </a:t>
            </a:r>
          </a:p>
          <a:p>
            <a:pPr lvl="1"/>
            <a:r>
              <a:rPr lang="en-US" dirty="0" err="1" smtClean="0"/>
              <a:t>Triploidy</a:t>
            </a:r>
            <a:r>
              <a:rPr lang="en-US" dirty="0" smtClean="0"/>
              <a:t> (everything is in 3)</a:t>
            </a:r>
          </a:p>
          <a:p>
            <a:r>
              <a:rPr lang="en-US" dirty="0" smtClean="0"/>
              <a:t>In </a:t>
            </a:r>
            <a:r>
              <a:rPr lang="en-US" dirty="0" err="1" smtClean="0"/>
              <a:t>Ivf</a:t>
            </a:r>
            <a:r>
              <a:rPr lang="en-US" dirty="0" smtClean="0"/>
              <a:t> what measures are taken to prevent and reduce the occurrence of congenital/ hereditary issues?</a:t>
            </a:r>
          </a:p>
          <a:p>
            <a:pPr lvl="1"/>
            <a:r>
              <a:rPr lang="en-US" dirty="0" smtClean="0"/>
              <a:t>Embryos that will be implanted are screened -&gt; only those without abnormalities are implanted </a:t>
            </a:r>
          </a:p>
          <a:p>
            <a:r>
              <a:rPr lang="en-US" dirty="0" smtClean="0"/>
              <a:t>What is an amniocentesis</a:t>
            </a:r>
          </a:p>
          <a:p>
            <a:pPr lvl="1"/>
            <a:r>
              <a:rPr lang="en-US" dirty="0" smtClean="0"/>
              <a:t>Small amount of fluid withdrawn from amniotic sac </a:t>
            </a:r>
          </a:p>
          <a:p>
            <a:r>
              <a:rPr lang="en-US" dirty="0" smtClean="0"/>
              <a:t>women with no history of spontaneous abortion risk of fetal loss with amniocentesis is </a:t>
            </a:r>
            <a:r>
              <a:rPr lang="en-CA" dirty="0" smtClean="0"/>
              <a:t>___%.	</a:t>
            </a:r>
          </a:p>
          <a:p>
            <a:pPr lvl="1"/>
            <a:r>
              <a:rPr lang="en-CA" dirty="0" smtClean="0"/>
              <a:t>1.3%</a:t>
            </a:r>
          </a:p>
          <a:p>
            <a:r>
              <a:rPr lang="en-CA" dirty="0" smtClean="0"/>
              <a:t>women with history of spontaneous abortions, risk of </a:t>
            </a:r>
            <a:r>
              <a:rPr lang="en-CA" dirty="0" err="1" smtClean="0"/>
              <a:t>fetal</a:t>
            </a:r>
            <a:r>
              <a:rPr lang="en-CA" dirty="0" smtClean="0"/>
              <a:t> loss rises to </a:t>
            </a:r>
          </a:p>
          <a:p>
            <a:pPr lvl="1"/>
            <a:r>
              <a:rPr lang="en-CA" dirty="0" smtClean="0"/>
              <a:t>5%</a:t>
            </a:r>
          </a:p>
          <a:p>
            <a:r>
              <a:rPr lang="en-CA" dirty="0" smtClean="0"/>
              <a:t>Genetic testing can test for risk of disease, give 2 examples</a:t>
            </a:r>
          </a:p>
          <a:p>
            <a:pPr lvl="1"/>
            <a:r>
              <a:rPr lang="en-CA" dirty="0" smtClean="0"/>
              <a:t>Breast/ovarian cancer BRCA 1and 2 gene</a:t>
            </a:r>
          </a:p>
          <a:p>
            <a:pPr lvl="1"/>
            <a:r>
              <a:rPr lang="en-CA" dirty="0" smtClean="0"/>
              <a:t>Huntington’s disease </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lnSpcReduction="20000"/>
          </a:bodyPr>
          <a:lstStyle/>
          <a:p>
            <a:r>
              <a:rPr lang="en-US" dirty="0" smtClean="0"/>
              <a:t>If it is found that there is a mutation in the BRCA ½ gene what does this mean?</a:t>
            </a:r>
          </a:p>
          <a:p>
            <a:pPr lvl="1"/>
            <a:r>
              <a:rPr lang="en-US" dirty="0" smtClean="0"/>
              <a:t>You are at increased risk for breast and ovarian cancer</a:t>
            </a:r>
          </a:p>
          <a:p>
            <a:pPr lvl="1"/>
            <a:r>
              <a:rPr lang="en-US" dirty="0" smtClean="0"/>
              <a:t>It doesn’t mean you will for sure get it </a:t>
            </a:r>
          </a:p>
          <a:p>
            <a:r>
              <a:rPr lang="en-US" dirty="0" smtClean="0"/>
              <a:t>What is prophylactic surgery?</a:t>
            </a:r>
          </a:p>
          <a:p>
            <a:pPr lvl="1"/>
            <a:r>
              <a:rPr lang="en-US" dirty="0" smtClean="0"/>
              <a:t>removal of healthy breasts/ovaries BEFORE cancer</a:t>
            </a:r>
          </a:p>
          <a:p>
            <a:r>
              <a:rPr lang="en-US" dirty="0" smtClean="0"/>
              <a:t>What are 4 limitations to genetic tests?</a:t>
            </a:r>
          </a:p>
          <a:p>
            <a:pPr lvl="1"/>
            <a:r>
              <a:rPr lang="en-US" dirty="0" smtClean="0"/>
              <a:t>Severity of disease</a:t>
            </a:r>
          </a:p>
          <a:p>
            <a:pPr lvl="1"/>
            <a:r>
              <a:rPr lang="en-US" dirty="0" smtClean="0"/>
              <a:t>Time of onset</a:t>
            </a:r>
          </a:p>
          <a:p>
            <a:pPr lvl="1"/>
            <a:r>
              <a:rPr lang="en-US" dirty="0" smtClean="0"/>
              <a:t>Progression of disease</a:t>
            </a:r>
          </a:p>
          <a:p>
            <a:pPr lvl="1"/>
            <a:r>
              <a:rPr lang="en-US" dirty="0" smtClean="0"/>
              <a:t>Lack of treatment strategies </a:t>
            </a:r>
          </a:p>
          <a:p>
            <a:r>
              <a:rPr lang="en-US" dirty="0" smtClean="0"/>
              <a:t>what are the 4 major duties of a clinical medical geneticist?</a:t>
            </a:r>
          </a:p>
          <a:p>
            <a:pPr algn="just">
              <a:defRPr/>
            </a:pPr>
            <a:r>
              <a:rPr lang="en-US" sz="1800" dirty="0" smtClean="0"/>
              <a:t>Provides genetics consultations and genetic </a:t>
            </a:r>
            <a:r>
              <a:rPr lang="en-US" sz="1800" dirty="0" err="1" smtClean="0"/>
              <a:t>counselling</a:t>
            </a:r>
            <a:endParaRPr lang="en-US" sz="1800" dirty="0" smtClean="0"/>
          </a:p>
          <a:p>
            <a:pPr algn="just">
              <a:defRPr/>
            </a:pPr>
            <a:r>
              <a:rPr lang="en-US" sz="1800" dirty="0" smtClean="0"/>
              <a:t>Provides supervision for and collaborates with genetic </a:t>
            </a:r>
            <a:r>
              <a:rPr lang="en-US" sz="1800" dirty="0" err="1" smtClean="0"/>
              <a:t>counsellors</a:t>
            </a:r>
            <a:r>
              <a:rPr lang="en-US" sz="1800" dirty="0" smtClean="0"/>
              <a:t> in the provision of genetic </a:t>
            </a:r>
            <a:r>
              <a:rPr lang="en-US" sz="1800" dirty="0" err="1" smtClean="0"/>
              <a:t>counselling</a:t>
            </a:r>
            <a:r>
              <a:rPr lang="en-US" sz="1800" dirty="0" smtClean="0"/>
              <a:t> for cases seen by genetic </a:t>
            </a:r>
            <a:r>
              <a:rPr lang="en-US" sz="1800" dirty="0" err="1" smtClean="0"/>
              <a:t>counsellors</a:t>
            </a:r>
            <a:r>
              <a:rPr lang="en-US" sz="1800" dirty="0" smtClean="0"/>
              <a:t>. </a:t>
            </a:r>
          </a:p>
          <a:p>
            <a:pPr algn="just">
              <a:defRPr/>
            </a:pPr>
            <a:r>
              <a:rPr lang="en-US" sz="1800" dirty="0" smtClean="0"/>
              <a:t>Participates in the education of medical students, residents and fellows.</a:t>
            </a:r>
          </a:p>
          <a:p>
            <a:pPr algn="just">
              <a:defRPr/>
            </a:pPr>
            <a:r>
              <a:rPr lang="en-US" sz="1800" dirty="0" smtClean="0"/>
              <a:t>Provides supervision of genetic </a:t>
            </a:r>
            <a:r>
              <a:rPr lang="en-US" sz="1800" dirty="0" err="1" smtClean="0"/>
              <a:t>counsellors</a:t>
            </a:r>
            <a:r>
              <a:rPr lang="en-US" sz="1800"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00804"/>
          </a:xfrm>
        </p:spPr>
        <p:txBody>
          <a:bodyPr>
            <a:normAutofit fontScale="90000"/>
          </a:bodyPr>
          <a:lstStyle/>
          <a:p>
            <a:r>
              <a:rPr lang="en-US" dirty="0" smtClean="0"/>
              <a:t>Lecture 10 </a:t>
            </a:r>
            <a:endParaRPr lang="en-US" dirty="0"/>
          </a:p>
        </p:txBody>
      </p:sp>
      <p:sp>
        <p:nvSpPr>
          <p:cNvPr id="3" name="Content Placeholder 2"/>
          <p:cNvSpPr>
            <a:spLocks noGrp="1"/>
          </p:cNvSpPr>
          <p:nvPr>
            <p:ph idx="1"/>
          </p:nvPr>
        </p:nvSpPr>
        <p:spPr>
          <a:xfrm>
            <a:off x="0" y="700804"/>
            <a:ext cx="9144000" cy="6157196"/>
          </a:xfrm>
        </p:spPr>
        <p:txBody>
          <a:bodyPr>
            <a:normAutofit fontScale="70000" lnSpcReduction="20000"/>
          </a:bodyPr>
          <a:lstStyle/>
          <a:p>
            <a:r>
              <a:rPr lang="en-US" dirty="0" smtClean="0"/>
              <a:t>Gastric acid</a:t>
            </a:r>
            <a:r>
              <a:rPr lang="en-US" dirty="0" smtClean="0"/>
              <a:t> is secreted by </a:t>
            </a:r>
            <a:r>
              <a:rPr lang="en-US" dirty="0" smtClean="0"/>
              <a:t>what type of cells?</a:t>
            </a:r>
          </a:p>
          <a:p>
            <a:pPr lvl="1"/>
            <a:r>
              <a:rPr lang="en-US" dirty="0" smtClean="0"/>
              <a:t>Parietal cells </a:t>
            </a:r>
          </a:p>
          <a:p>
            <a:r>
              <a:rPr lang="en-US" dirty="0" smtClean="0"/>
              <a:t>What is GERD?</a:t>
            </a:r>
          </a:p>
          <a:p>
            <a:pPr lvl="1"/>
            <a:r>
              <a:rPr lang="en-US" dirty="0" err="1" smtClean="0"/>
              <a:t>Loweresophageal</a:t>
            </a:r>
            <a:r>
              <a:rPr lang="en-US" dirty="0" smtClean="0"/>
              <a:t> sphincter issue </a:t>
            </a:r>
          </a:p>
          <a:p>
            <a:pPr lvl="1"/>
            <a:r>
              <a:rPr lang="en-US" dirty="0" smtClean="0"/>
              <a:t>Gastrointestinal reflux disease </a:t>
            </a:r>
          </a:p>
          <a:p>
            <a:r>
              <a:rPr lang="en-US" dirty="0" smtClean="0"/>
              <a:t>What are 2 ways to prevent GERD?</a:t>
            </a:r>
          </a:p>
          <a:p>
            <a:pPr lvl="1"/>
            <a:r>
              <a:rPr lang="en-US" dirty="0" smtClean="0"/>
              <a:t>Don’t eat before bed</a:t>
            </a:r>
          </a:p>
          <a:p>
            <a:pPr lvl="1"/>
            <a:r>
              <a:rPr lang="en-US" dirty="0" smtClean="0"/>
              <a:t>Don’t eat fatty foods</a:t>
            </a:r>
          </a:p>
          <a:p>
            <a:r>
              <a:rPr lang="en-US" dirty="0" smtClean="0"/>
              <a:t>What are the 3 triggers for gastric acid production?</a:t>
            </a:r>
          </a:p>
          <a:p>
            <a:pPr lvl="1"/>
            <a:r>
              <a:rPr lang="en-US" dirty="0" smtClean="0"/>
              <a:t>Histamine</a:t>
            </a:r>
          </a:p>
          <a:p>
            <a:pPr lvl="1"/>
            <a:r>
              <a:rPr lang="en-US" dirty="0" smtClean="0"/>
              <a:t>Acetylcholine</a:t>
            </a:r>
          </a:p>
          <a:p>
            <a:pPr lvl="1"/>
            <a:r>
              <a:rPr lang="en-US" dirty="0" err="1" smtClean="0"/>
              <a:t>Gastrin</a:t>
            </a:r>
            <a:r>
              <a:rPr lang="en-US" dirty="0" smtClean="0"/>
              <a:t> </a:t>
            </a:r>
          </a:p>
          <a:p>
            <a:r>
              <a:rPr lang="en-US" dirty="0" smtClean="0"/>
              <a:t>What is the pump that secretes the </a:t>
            </a:r>
            <a:r>
              <a:rPr lang="en-US" dirty="0" err="1" smtClean="0"/>
              <a:t>HCl</a:t>
            </a:r>
            <a:r>
              <a:rPr lang="en-US" dirty="0" smtClean="0"/>
              <a:t> in gastric acid?</a:t>
            </a:r>
          </a:p>
          <a:p>
            <a:pPr lvl="1"/>
            <a:r>
              <a:rPr lang="en-US" dirty="0" smtClean="0"/>
              <a:t>H+/K+ </a:t>
            </a:r>
            <a:r>
              <a:rPr lang="en-US" dirty="0" err="1" smtClean="0"/>
              <a:t>ATPase</a:t>
            </a:r>
            <a:r>
              <a:rPr lang="en-US" dirty="0" smtClean="0"/>
              <a:t> </a:t>
            </a:r>
          </a:p>
          <a:p>
            <a:r>
              <a:rPr lang="en-US" dirty="0" smtClean="0"/>
              <a:t>What is the pH of the stomach ?</a:t>
            </a:r>
          </a:p>
          <a:p>
            <a:pPr lvl="1"/>
            <a:r>
              <a:rPr lang="en-US" dirty="0" smtClean="0"/>
              <a:t>~2</a:t>
            </a:r>
          </a:p>
          <a:p>
            <a:r>
              <a:rPr lang="en-US" dirty="0" smtClean="0"/>
              <a:t>Why doesn’t gastric acid damage the stomach?</a:t>
            </a:r>
          </a:p>
          <a:p>
            <a:pPr lvl="1"/>
            <a:r>
              <a:rPr lang="en-US" dirty="0" smtClean="0"/>
              <a:t>Mucosal epithelium produce NaHCO3 and mucus = protect and buffer</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Gastritis? What causes it </a:t>
            </a:r>
          </a:p>
          <a:p>
            <a:pPr lvl="1"/>
            <a:r>
              <a:rPr lang="en-US" dirty="0" smtClean="0"/>
              <a:t>Inflammation associate with mucosal injury </a:t>
            </a:r>
          </a:p>
          <a:p>
            <a:pPr lvl="1"/>
            <a:r>
              <a:rPr lang="en-US" dirty="0" smtClean="0"/>
              <a:t>Multiple causes: alcohol, </a:t>
            </a:r>
            <a:r>
              <a:rPr lang="en-US" dirty="0" err="1" smtClean="0"/>
              <a:t>H.pylori</a:t>
            </a:r>
            <a:r>
              <a:rPr lang="en-US" dirty="0" smtClean="0"/>
              <a:t> </a:t>
            </a:r>
          </a:p>
          <a:p>
            <a:r>
              <a:rPr lang="en-US" dirty="0" smtClean="0"/>
              <a:t>What are 8 symptoms of gastritis ?</a:t>
            </a:r>
          </a:p>
          <a:p>
            <a:pPr lvl="1"/>
            <a:r>
              <a:rPr lang="en-US" dirty="0" smtClean="0"/>
              <a:t>Indigestion</a:t>
            </a:r>
          </a:p>
          <a:p>
            <a:pPr lvl="1"/>
            <a:r>
              <a:rPr lang="en-US" dirty="0" smtClean="0"/>
              <a:t>Heartburn</a:t>
            </a:r>
          </a:p>
          <a:p>
            <a:pPr lvl="1"/>
            <a:r>
              <a:rPr lang="en-US" dirty="0" smtClean="0"/>
              <a:t>Abdominal pain</a:t>
            </a:r>
          </a:p>
          <a:p>
            <a:pPr lvl="1"/>
            <a:r>
              <a:rPr lang="en-US" dirty="0" smtClean="0"/>
              <a:t>Hiccups</a:t>
            </a:r>
          </a:p>
          <a:p>
            <a:pPr lvl="1"/>
            <a:r>
              <a:rPr lang="en-US" dirty="0" smtClean="0"/>
              <a:t>Loss of appetite</a:t>
            </a:r>
          </a:p>
          <a:p>
            <a:pPr lvl="1"/>
            <a:r>
              <a:rPr lang="en-US" dirty="0" smtClean="0"/>
              <a:t>Nausea</a:t>
            </a:r>
          </a:p>
          <a:p>
            <a:pPr lvl="1"/>
            <a:r>
              <a:rPr lang="en-US" dirty="0" err="1" smtClean="0"/>
              <a:t>Vomitting</a:t>
            </a:r>
            <a:endParaRPr lang="en-US" dirty="0" smtClean="0"/>
          </a:p>
          <a:p>
            <a:pPr lvl="1"/>
            <a:r>
              <a:rPr lang="en-US" dirty="0" smtClean="0"/>
              <a:t>Dark stool</a:t>
            </a:r>
          </a:p>
          <a:p>
            <a:r>
              <a:rPr lang="en-US" dirty="0" smtClean="0"/>
              <a:t>What is the association of chronic gastritis and gastric cancer?</a:t>
            </a:r>
          </a:p>
          <a:p>
            <a:pPr lvl="1"/>
            <a:r>
              <a:rPr lang="en-US" dirty="0" smtClean="0"/>
              <a:t>Cells that are damaged have to undergo repair</a:t>
            </a:r>
          </a:p>
          <a:p>
            <a:pPr lvl="1"/>
            <a:r>
              <a:rPr lang="en-US" dirty="0" smtClean="0"/>
              <a:t>Wound repair means cell proliferation</a:t>
            </a:r>
          </a:p>
          <a:p>
            <a:pPr lvl="1"/>
            <a:r>
              <a:rPr lang="en-US" dirty="0" smtClean="0"/>
              <a:t>More cell proliferation= increased replication of DNA; more chance of mutation; more chance of cancer</a:t>
            </a:r>
          </a:p>
          <a:p>
            <a:r>
              <a:rPr lang="en-US" dirty="0" smtClean="0"/>
              <a:t>What are peptic ulcers?</a:t>
            </a:r>
          </a:p>
          <a:p>
            <a:pPr lvl="1"/>
            <a:r>
              <a:rPr lang="en-US" dirty="0" smtClean="0"/>
              <a:t>Area of the GI tract that is usually acidic and thus extremely painful </a:t>
            </a:r>
          </a:p>
          <a:p>
            <a:pPr lvl="1"/>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causes peptic ulcers?</a:t>
            </a:r>
          </a:p>
          <a:p>
            <a:pPr lvl="1"/>
            <a:r>
              <a:rPr lang="en-US" dirty="0" smtClean="0"/>
              <a:t>Helicobacter pylori (80%)</a:t>
            </a:r>
          </a:p>
          <a:p>
            <a:pPr lvl="1"/>
            <a:r>
              <a:rPr lang="en-US" dirty="0" err="1" smtClean="0"/>
              <a:t>Hyperacidiity</a:t>
            </a:r>
            <a:r>
              <a:rPr lang="en-US" dirty="0" smtClean="0"/>
              <a:t> </a:t>
            </a:r>
          </a:p>
          <a:p>
            <a:pPr lvl="1"/>
            <a:r>
              <a:rPr lang="en-US" dirty="0" smtClean="0"/>
              <a:t>Excessive pepsin </a:t>
            </a:r>
            <a:r>
              <a:rPr lang="en-US" dirty="0" err="1" smtClean="0"/>
              <a:t>acitivity</a:t>
            </a:r>
            <a:r>
              <a:rPr lang="en-US" dirty="0" smtClean="0"/>
              <a:t> </a:t>
            </a:r>
          </a:p>
          <a:p>
            <a:r>
              <a:rPr lang="en-US" dirty="0" smtClean="0"/>
              <a:t>What is the function of:</a:t>
            </a:r>
          </a:p>
          <a:p>
            <a:pPr lvl="1"/>
            <a:r>
              <a:rPr lang="en-US" dirty="0" smtClean="0"/>
              <a:t>Small intestine:</a:t>
            </a:r>
          </a:p>
          <a:p>
            <a:pPr lvl="2"/>
            <a:r>
              <a:rPr lang="en-US" dirty="0" err="1" smtClean="0"/>
              <a:t>Absoprtion</a:t>
            </a:r>
            <a:r>
              <a:rPr lang="en-US" dirty="0" smtClean="0"/>
              <a:t> or water and nutrients</a:t>
            </a:r>
          </a:p>
          <a:p>
            <a:pPr lvl="1"/>
            <a:r>
              <a:rPr lang="en-US" dirty="0" smtClean="0"/>
              <a:t>Large intestine</a:t>
            </a:r>
          </a:p>
          <a:p>
            <a:pPr lvl="2"/>
            <a:r>
              <a:rPr lang="en-US" dirty="0" smtClean="0"/>
              <a:t>Dehydration of stool</a:t>
            </a:r>
          </a:p>
          <a:p>
            <a:pPr lvl="2"/>
            <a:r>
              <a:rPr lang="en-US" dirty="0" smtClean="0"/>
              <a:t>Addition of mucus bacteria</a:t>
            </a:r>
          </a:p>
          <a:p>
            <a:pPr lvl="2"/>
            <a:r>
              <a:rPr lang="en-US" dirty="0" smtClean="0"/>
              <a:t>Storing waste</a:t>
            </a:r>
          </a:p>
          <a:p>
            <a:pPr lvl="2"/>
            <a:r>
              <a:rPr lang="en-US" dirty="0" smtClean="0"/>
              <a:t>Maintaining water balance</a:t>
            </a:r>
          </a:p>
          <a:p>
            <a:pPr lvl="2"/>
            <a:r>
              <a:rPr lang="en-US" dirty="0" smtClean="0"/>
              <a:t>Absorbing some vitamins</a:t>
            </a:r>
          </a:p>
          <a:p>
            <a:pPr lvl="3"/>
            <a:r>
              <a:rPr lang="en-US" dirty="0" smtClean="0"/>
              <a:t>K</a:t>
            </a:r>
          </a:p>
          <a:p>
            <a:pPr lvl="1"/>
            <a:r>
              <a:rPr lang="en-US" dirty="0" smtClean="0"/>
              <a:t>Rectum</a:t>
            </a:r>
          </a:p>
          <a:p>
            <a:pPr lvl="2"/>
            <a:r>
              <a:rPr lang="en-US" dirty="0" smtClean="0"/>
              <a:t>Storage of stool</a:t>
            </a:r>
          </a:p>
          <a:p>
            <a:r>
              <a:rPr lang="en-US" dirty="0" smtClean="0"/>
              <a:t>What are 2 things that help increase the surface are of the SI?</a:t>
            </a:r>
          </a:p>
          <a:p>
            <a:pPr lvl="1"/>
            <a:r>
              <a:rPr lang="en-US" dirty="0" smtClean="0"/>
              <a:t>Invaginations</a:t>
            </a:r>
          </a:p>
          <a:p>
            <a:pPr lvl="1"/>
            <a:r>
              <a:rPr lang="en-US" dirty="0" smtClean="0"/>
              <a:t>Intestinal </a:t>
            </a:r>
            <a:r>
              <a:rPr lang="en-US" dirty="0" err="1" smtClean="0"/>
              <a:t>villi</a:t>
            </a:r>
            <a:r>
              <a:rPr lang="en-US" dirty="0" smtClean="0"/>
              <a:t> </a:t>
            </a:r>
          </a:p>
          <a:p>
            <a:r>
              <a:rPr lang="en-US" dirty="0" smtClean="0"/>
              <a:t>The intestines are consider the ____ ____ because of the nerve plexus</a:t>
            </a:r>
          </a:p>
          <a:p>
            <a:pPr lvl="1"/>
            <a:r>
              <a:rPr lang="en-US" dirty="0" smtClean="0"/>
              <a:t>Second brain </a:t>
            </a:r>
          </a:p>
          <a:p>
            <a:r>
              <a:rPr lang="en-US" dirty="0" smtClean="0"/>
              <a:t>In the LI what does it have instead of </a:t>
            </a:r>
            <a:r>
              <a:rPr lang="en-US" dirty="0" err="1" smtClean="0"/>
              <a:t>villi</a:t>
            </a:r>
            <a:r>
              <a:rPr lang="en-US" dirty="0" smtClean="0"/>
              <a:t>?</a:t>
            </a:r>
          </a:p>
          <a:p>
            <a:pPr lvl="1"/>
            <a:r>
              <a:rPr lang="en-US" dirty="0" smtClean="0"/>
              <a:t>Intestinal crypts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
                                            <p:txEl>
                                              <p:pRg st="20" end="20"/>
                                            </p:txEl>
                                          </p:spTgt>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3">
                                            <p:txEl>
                                              <p:pRg st="21" end="21"/>
                                            </p:txEl>
                                          </p:spTgt>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3">
                                            <p:txEl>
                                              <p:pRg st="22" end="2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is peristalsis</a:t>
            </a:r>
          </a:p>
          <a:p>
            <a:pPr lvl="1"/>
            <a:r>
              <a:rPr lang="en-US" dirty="0" err="1" smtClean="0"/>
              <a:t>Coordniated</a:t>
            </a:r>
            <a:r>
              <a:rPr lang="en-US" dirty="0" smtClean="0"/>
              <a:t> effort to move bolus of food through the intestines </a:t>
            </a:r>
          </a:p>
          <a:p>
            <a:r>
              <a:rPr lang="en-US" dirty="0" smtClean="0"/>
              <a:t>What is </a:t>
            </a:r>
            <a:r>
              <a:rPr lang="en-US" dirty="0" smtClean="0"/>
              <a:t>the</a:t>
            </a:r>
            <a:r>
              <a:rPr lang="en-US" dirty="0" smtClean="0"/>
              <a:t> rate</a:t>
            </a:r>
            <a:r>
              <a:rPr lang="en-US" dirty="0" smtClean="0"/>
              <a:t> </a:t>
            </a:r>
            <a:r>
              <a:rPr lang="en-US" dirty="0" smtClean="0"/>
              <a:t>of peristalsis related to ?</a:t>
            </a:r>
          </a:p>
          <a:p>
            <a:pPr lvl="1"/>
            <a:r>
              <a:rPr lang="en-US" dirty="0" smtClean="0"/>
              <a:t>To allow from proper absorption of nutrients and water </a:t>
            </a:r>
          </a:p>
          <a:p>
            <a:r>
              <a:rPr lang="en-US" dirty="0" smtClean="0"/>
              <a:t>How can you tell if a bolus is a partial or complete blockage?</a:t>
            </a:r>
          </a:p>
          <a:p>
            <a:pPr lvl="1"/>
            <a:r>
              <a:rPr lang="en-US" dirty="0" smtClean="0"/>
              <a:t>Part: gas is able to pass</a:t>
            </a:r>
          </a:p>
          <a:p>
            <a:pPr lvl="1"/>
            <a:r>
              <a:rPr lang="en-US" dirty="0" smtClean="0"/>
              <a:t>Complete: no bowel sounds = emergency </a:t>
            </a:r>
          </a:p>
          <a:p>
            <a:r>
              <a:rPr lang="en-US" dirty="0" smtClean="0"/>
              <a:t>What is the prevalence of true food allergies in adults and kids</a:t>
            </a:r>
          </a:p>
          <a:p>
            <a:pPr lvl="1"/>
            <a:r>
              <a:rPr lang="en-US" dirty="0" smtClean="0"/>
              <a:t>1% adults, 5% kids</a:t>
            </a:r>
          </a:p>
          <a:p>
            <a:r>
              <a:rPr lang="en-US" dirty="0" smtClean="0"/>
              <a:t>What is a true food allergy</a:t>
            </a:r>
          </a:p>
          <a:p>
            <a:pPr lvl="1"/>
            <a:r>
              <a:rPr lang="en-US" dirty="0" smtClean="0"/>
              <a:t>An adverse reaction to foods that is triggered by the immune system </a:t>
            </a:r>
          </a:p>
          <a:p>
            <a:r>
              <a:rPr lang="en-US" dirty="0" smtClean="0"/>
              <a:t>What are the signs of a food allergy </a:t>
            </a:r>
          </a:p>
          <a:p>
            <a:pPr lvl="1"/>
            <a:r>
              <a:rPr lang="en-US" dirty="0" smtClean="0"/>
              <a:t>Hives, itching or eczema </a:t>
            </a:r>
          </a:p>
          <a:p>
            <a:pPr lvl="1"/>
            <a:r>
              <a:rPr lang="en-US" dirty="0" smtClean="0"/>
              <a:t>Swelling of the lips, face, tongue and throat, or other parts of the body </a:t>
            </a:r>
          </a:p>
          <a:p>
            <a:pPr lvl="1"/>
            <a:r>
              <a:rPr lang="en-US" dirty="0" smtClean="0"/>
              <a:t>Wheezing, nasal congestion or trouble breathing </a:t>
            </a:r>
          </a:p>
          <a:p>
            <a:pPr lvl="1"/>
            <a:r>
              <a:rPr lang="en-US" dirty="0" smtClean="0"/>
              <a:t>Abdominal pain, diarrhea, nausea or vomiting </a:t>
            </a:r>
          </a:p>
          <a:p>
            <a:pPr lvl="1"/>
            <a:r>
              <a:rPr lang="en-US" dirty="0" smtClean="0"/>
              <a:t>Dizziness, lightheadedness or fainting</a:t>
            </a:r>
          </a:p>
          <a:p>
            <a:r>
              <a:rPr lang="en-US" dirty="0" smtClean="0"/>
              <a:t>What is food intolerance?</a:t>
            </a:r>
          </a:p>
          <a:p>
            <a:pPr lvl="1"/>
            <a:r>
              <a:rPr lang="en-US" dirty="0" smtClean="0"/>
              <a:t>Irritation of GI tract, may be related to digestive enzymes </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7500" lnSpcReduction="20000"/>
          </a:bodyPr>
          <a:lstStyle/>
          <a:p>
            <a:r>
              <a:rPr lang="en-US" dirty="0" smtClean="0"/>
              <a:t>What are 5 symptoms of </a:t>
            </a:r>
            <a:r>
              <a:rPr lang="en-US" dirty="0" err="1" smtClean="0"/>
              <a:t>foodborne</a:t>
            </a:r>
            <a:r>
              <a:rPr lang="en-US" dirty="0" smtClean="0"/>
              <a:t> illness</a:t>
            </a:r>
          </a:p>
          <a:p>
            <a:pPr lvl="1"/>
            <a:r>
              <a:rPr lang="en-US" dirty="0" err="1" smtClean="0"/>
              <a:t>Biarrhea</a:t>
            </a:r>
            <a:endParaRPr lang="en-US" dirty="0" smtClean="0"/>
          </a:p>
          <a:p>
            <a:pPr lvl="1"/>
            <a:r>
              <a:rPr lang="en-US" dirty="0" smtClean="0"/>
              <a:t>Abdominal pain</a:t>
            </a:r>
          </a:p>
          <a:p>
            <a:pPr lvl="1"/>
            <a:r>
              <a:rPr lang="en-US" dirty="0" smtClean="0"/>
              <a:t>Bloating</a:t>
            </a:r>
          </a:p>
          <a:p>
            <a:pPr lvl="1"/>
            <a:r>
              <a:rPr lang="en-US" dirty="0" smtClean="0"/>
              <a:t>Nausea/</a:t>
            </a:r>
            <a:r>
              <a:rPr lang="en-US" dirty="0" err="1" smtClean="0"/>
              <a:t>vomitting</a:t>
            </a:r>
            <a:endParaRPr lang="en-US" dirty="0" smtClean="0"/>
          </a:p>
          <a:p>
            <a:pPr lvl="1"/>
            <a:r>
              <a:rPr lang="en-US" dirty="0" smtClean="0"/>
              <a:t>Gastroenteritis</a:t>
            </a:r>
          </a:p>
          <a:p>
            <a:r>
              <a:rPr lang="en-US" dirty="0" smtClean="0"/>
              <a:t>What is gastroenteritis?</a:t>
            </a:r>
          </a:p>
          <a:p>
            <a:pPr lvl="1"/>
            <a:r>
              <a:rPr lang="en-US" dirty="0" smtClean="0"/>
              <a:t> inflammation of the gastrointestinal tract, primarily the stomach and intestines</a:t>
            </a:r>
          </a:p>
          <a:p>
            <a:r>
              <a:rPr lang="en-US" dirty="0" smtClean="0"/>
              <a:t>What is E coli O157:H7? What does it cause?</a:t>
            </a:r>
          </a:p>
          <a:p>
            <a:pPr lvl="1"/>
            <a:r>
              <a:rPr lang="en-US" dirty="0" smtClean="0"/>
              <a:t>Gram negative, rod shaped bacteria</a:t>
            </a:r>
          </a:p>
          <a:p>
            <a:pPr lvl="1"/>
            <a:r>
              <a:rPr lang="en-US" dirty="0" smtClean="0"/>
              <a:t>Severe, bloody diarrhea, abdominal cramps </a:t>
            </a:r>
          </a:p>
          <a:p>
            <a:pPr lvl="1"/>
            <a:r>
              <a:rPr lang="en-US" dirty="0" smtClean="0"/>
              <a:t>Hemolytic uremic syndrome </a:t>
            </a:r>
          </a:p>
          <a:p>
            <a:r>
              <a:rPr lang="en-US" dirty="0" smtClean="0"/>
              <a:t>What is Hemolytic uremic syndrome </a:t>
            </a:r>
          </a:p>
          <a:p>
            <a:pPr lvl="1"/>
            <a:r>
              <a:rPr lang="en-US" dirty="0" smtClean="0"/>
              <a:t>Anemia cause by destruction of RBC and acute kidney failure </a:t>
            </a:r>
          </a:p>
          <a:p>
            <a:r>
              <a:rPr lang="en-US" dirty="0" smtClean="0"/>
              <a:t>What is campylobacter? What does it cause? Where is it present?</a:t>
            </a:r>
          </a:p>
          <a:p>
            <a:pPr lvl="1"/>
            <a:r>
              <a:rPr lang="en-US" dirty="0" smtClean="0"/>
              <a:t>Gram negative bacteria</a:t>
            </a:r>
          </a:p>
          <a:p>
            <a:pPr lvl="1"/>
            <a:r>
              <a:rPr lang="en-US" dirty="0" smtClean="0"/>
              <a:t>Fever, diarrhea, abdominal cramps </a:t>
            </a:r>
          </a:p>
          <a:p>
            <a:pPr lvl="1"/>
            <a:r>
              <a:rPr lang="en-US" dirty="0" smtClean="0"/>
              <a:t>Present in intestines of healthy birds </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is Salmonella? What does it cause?</a:t>
            </a:r>
          </a:p>
          <a:p>
            <a:pPr lvl="1"/>
            <a:r>
              <a:rPr lang="en-US" dirty="0" smtClean="0"/>
              <a:t>Gram negative rod shaped bacteria</a:t>
            </a:r>
          </a:p>
          <a:p>
            <a:pPr lvl="1"/>
            <a:r>
              <a:rPr lang="en-US" dirty="0" smtClean="0"/>
              <a:t>Fever, diarrhea, abdominal cramps </a:t>
            </a:r>
          </a:p>
          <a:p>
            <a:r>
              <a:rPr lang="en-US" dirty="0" smtClean="0"/>
              <a:t>Where does salmonella come from?</a:t>
            </a:r>
          </a:p>
          <a:p>
            <a:pPr lvl="1"/>
            <a:r>
              <a:rPr lang="en-US" dirty="0" smtClean="0"/>
              <a:t>Intestines of birds, reptiles, and mammals </a:t>
            </a:r>
          </a:p>
          <a:p>
            <a:r>
              <a:rPr lang="en-US" dirty="0" smtClean="0"/>
              <a:t>What is </a:t>
            </a:r>
            <a:r>
              <a:rPr lang="en-US" dirty="0" err="1" smtClean="0"/>
              <a:t>cyclosporiasis</a:t>
            </a:r>
            <a:r>
              <a:rPr lang="en-US" dirty="0" smtClean="0"/>
              <a:t>?</a:t>
            </a:r>
          </a:p>
          <a:p>
            <a:pPr lvl="1"/>
            <a:r>
              <a:rPr lang="en-US" dirty="0" smtClean="0"/>
              <a:t>Caused by the parasite </a:t>
            </a:r>
            <a:r>
              <a:rPr lang="en-US" dirty="0" err="1" smtClean="0"/>
              <a:t>Cyclospora</a:t>
            </a:r>
            <a:r>
              <a:rPr lang="en-US" dirty="0" smtClean="0"/>
              <a:t> </a:t>
            </a:r>
            <a:r>
              <a:rPr lang="en-US" dirty="0" err="1" smtClean="0"/>
              <a:t>cayetanensis</a:t>
            </a:r>
            <a:r>
              <a:rPr lang="en-US" dirty="0" smtClean="0"/>
              <a:t> </a:t>
            </a:r>
          </a:p>
          <a:p>
            <a:r>
              <a:rPr lang="en-US" dirty="0" smtClean="0"/>
              <a:t>What are the </a:t>
            </a:r>
            <a:r>
              <a:rPr lang="en-US" dirty="0" err="1" smtClean="0"/>
              <a:t>sypmtoms</a:t>
            </a:r>
            <a:r>
              <a:rPr lang="en-US" dirty="0" smtClean="0"/>
              <a:t> of </a:t>
            </a:r>
            <a:r>
              <a:rPr lang="en-US" dirty="0" err="1" smtClean="0"/>
              <a:t>cyclosporiasis</a:t>
            </a:r>
            <a:r>
              <a:rPr lang="en-US" dirty="0" smtClean="0"/>
              <a:t>?</a:t>
            </a:r>
          </a:p>
          <a:p>
            <a:pPr lvl="1"/>
            <a:r>
              <a:rPr lang="en-US" dirty="0" smtClean="0"/>
              <a:t>Watery diarrhea</a:t>
            </a:r>
          </a:p>
          <a:p>
            <a:pPr lvl="1"/>
            <a:r>
              <a:rPr lang="en-US" dirty="0" smtClean="0"/>
              <a:t>Loss of </a:t>
            </a:r>
            <a:r>
              <a:rPr lang="en-US" dirty="0" err="1" smtClean="0"/>
              <a:t>apetite</a:t>
            </a:r>
            <a:endParaRPr lang="en-US" dirty="0" smtClean="0"/>
          </a:p>
          <a:p>
            <a:pPr lvl="1"/>
            <a:r>
              <a:rPr lang="en-US" dirty="0" smtClean="0"/>
              <a:t>Weight loss</a:t>
            </a:r>
          </a:p>
          <a:p>
            <a:pPr lvl="1"/>
            <a:r>
              <a:rPr lang="en-US" dirty="0" smtClean="0"/>
              <a:t>Cramping</a:t>
            </a:r>
          </a:p>
          <a:p>
            <a:pPr lvl="1"/>
            <a:r>
              <a:rPr lang="en-US" dirty="0" smtClean="0"/>
              <a:t>Bloating</a:t>
            </a:r>
          </a:p>
          <a:p>
            <a:pPr lvl="1"/>
            <a:r>
              <a:rPr lang="en-US" dirty="0" smtClean="0"/>
              <a:t>Increased gas</a:t>
            </a:r>
          </a:p>
          <a:p>
            <a:pPr lvl="1"/>
            <a:r>
              <a:rPr lang="en-US" dirty="0" smtClean="0"/>
              <a:t>Nausea</a:t>
            </a:r>
          </a:p>
          <a:p>
            <a:pPr lvl="1"/>
            <a:r>
              <a:rPr lang="en-US" dirty="0" smtClean="0"/>
              <a:t>Fatigue</a:t>
            </a:r>
          </a:p>
          <a:p>
            <a:r>
              <a:rPr lang="en-US" dirty="0" smtClean="0"/>
              <a:t>Where did the 2015 outbreak of </a:t>
            </a:r>
            <a:r>
              <a:rPr lang="en-US" dirty="0" err="1" smtClean="0"/>
              <a:t>cyclosporiasis</a:t>
            </a:r>
            <a:r>
              <a:rPr lang="en-US" dirty="0" smtClean="0"/>
              <a:t> happen, how many infected, what was it linked to ?</a:t>
            </a:r>
          </a:p>
          <a:p>
            <a:pPr lvl="1"/>
            <a:r>
              <a:rPr lang="en-US" dirty="0" smtClean="0"/>
              <a:t>USA: 476</a:t>
            </a:r>
          </a:p>
          <a:p>
            <a:pPr lvl="1"/>
            <a:r>
              <a:rPr lang="en-US" dirty="0" smtClean="0"/>
              <a:t>Canada: 87</a:t>
            </a:r>
          </a:p>
          <a:p>
            <a:pPr lvl="1"/>
            <a:r>
              <a:rPr lang="en-US" dirty="0" smtClean="0"/>
              <a:t>Restaurants , fresh produce , cilantro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are </a:t>
            </a:r>
            <a:r>
              <a:rPr lang="en-US" dirty="0" err="1" smtClean="0"/>
              <a:t>norwalk</a:t>
            </a:r>
            <a:r>
              <a:rPr lang="en-US" dirty="0" smtClean="0"/>
              <a:t> of </a:t>
            </a:r>
            <a:r>
              <a:rPr lang="en-US" dirty="0" err="1" smtClean="0"/>
              <a:t>noroviruses</a:t>
            </a:r>
            <a:r>
              <a:rPr lang="en-US" dirty="0" smtClean="0"/>
              <a:t>? Symptoms, </a:t>
            </a:r>
            <a:r>
              <a:rPr lang="en-US" dirty="0" err="1" smtClean="0"/>
              <a:t>exposire</a:t>
            </a:r>
            <a:r>
              <a:rPr lang="en-US" dirty="0" smtClean="0"/>
              <a:t>, mode of trans?</a:t>
            </a:r>
          </a:p>
          <a:p>
            <a:pPr lvl="1"/>
            <a:r>
              <a:rPr lang="en-US" dirty="0" smtClean="0"/>
              <a:t>Family if viruses</a:t>
            </a:r>
          </a:p>
          <a:p>
            <a:pPr lvl="1"/>
            <a:r>
              <a:rPr lang="en-US" dirty="0" err="1" smtClean="0"/>
              <a:t>Vomitting</a:t>
            </a:r>
            <a:r>
              <a:rPr lang="en-US" dirty="0" smtClean="0"/>
              <a:t>, some diarrhea</a:t>
            </a:r>
          </a:p>
          <a:p>
            <a:pPr lvl="1"/>
            <a:r>
              <a:rPr lang="en-US" dirty="0" smtClean="0"/>
              <a:t>Exposure from food of bodily fluids</a:t>
            </a:r>
          </a:p>
          <a:p>
            <a:pPr lvl="1"/>
            <a:r>
              <a:rPr lang="en-US" dirty="0" err="1" smtClean="0"/>
              <a:t>Ppl-ppl</a:t>
            </a:r>
            <a:r>
              <a:rPr lang="en-US" dirty="0" smtClean="0"/>
              <a:t> trans.</a:t>
            </a:r>
          </a:p>
          <a:p>
            <a:pPr lvl="1"/>
            <a:r>
              <a:rPr lang="en-US" dirty="0" err="1" smtClean="0"/>
              <a:t>Rna</a:t>
            </a:r>
            <a:r>
              <a:rPr lang="en-US" dirty="0" smtClean="0"/>
              <a:t> virus </a:t>
            </a:r>
          </a:p>
          <a:p>
            <a:r>
              <a:rPr lang="en-US" dirty="0" smtClean="0"/>
              <a:t>What is cholera?</a:t>
            </a:r>
          </a:p>
          <a:p>
            <a:pPr lvl="1"/>
            <a:r>
              <a:rPr lang="en-US" dirty="0" smtClean="0"/>
              <a:t>Infection of the small </a:t>
            </a:r>
            <a:r>
              <a:rPr lang="en-US" dirty="0" err="1" smtClean="0"/>
              <a:t>intesting</a:t>
            </a:r>
            <a:r>
              <a:rPr lang="en-US" dirty="0" smtClean="0"/>
              <a:t> caused by : </a:t>
            </a:r>
            <a:r>
              <a:rPr lang="en-US" dirty="0" err="1" smtClean="0"/>
              <a:t>Vibrio</a:t>
            </a:r>
            <a:r>
              <a:rPr lang="en-US" dirty="0" smtClean="0"/>
              <a:t> </a:t>
            </a:r>
            <a:r>
              <a:rPr lang="en-US" dirty="0" err="1" smtClean="0"/>
              <a:t>cholerae</a:t>
            </a:r>
            <a:r>
              <a:rPr lang="en-US" dirty="0" smtClean="0"/>
              <a:t> </a:t>
            </a:r>
          </a:p>
          <a:p>
            <a:r>
              <a:rPr lang="en-US" dirty="0" smtClean="0"/>
              <a:t>What does the toxin the bacteria produce cause?</a:t>
            </a:r>
          </a:p>
          <a:p>
            <a:pPr lvl="1"/>
            <a:r>
              <a:rPr lang="en-US" dirty="0" smtClean="0"/>
              <a:t>increased secretion of water and chloride ions in the intestine, which can produce massive diarrhea. </a:t>
            </a:r>
          </a:p>
          <a:p>
            <a:r>
              <a:rPr lang="en-US" dirty="0" smtClean="0"/>
              <a:t>How does death occur with cholera?</a:t>
            </a:r>
          </a:p>
          <a:p>
            <a:pPr lvl="1"/>
            <a:r>
              <a:rPr lang="en-US" dirty="0" smtClean="0"/>
              <a:t>Severe dehydration due to diarrhea </a:t>
            </a:r>
          </a:p>
          <a:p>
            <a:r>
              <a:rPr lang="en-US" dirty="0" smtClean="0"/>
              <a:t>What conditions create </a:t>
            </a:r>
            <a:r>
              <a:rPr lang="en-US" dirty="0" err="1" smtClean="0"/>
              <a:t>epideics</a:t>
            </a:r>
            <a:r>
              <a:rPr lang="en-US" dirty="0" smtClean="0"/>
              <a:t> of cholera?</a:t>
            </a:r>
          </a:p>
          <a:p>
            <a:pPr lvl="1"/>
            <a:r>
              <a:rPr lang="en-US" dirty="0" smtClean="0"/>
              <a:t>Poor sanitation</a:t>
            </a:r>
          </a:p>
          <a:p>
            <a:pPr lvl="1"/>
            <a:r>
              <a:rPr lang="en-US" dirty="0" smtClean="0"/>
              <a:t>Crowding</a:t>
            </a:r>
          </a:p>
          <a:p>
            <a:pPr lvl="1"/>
            <a:r>
              <a:rPr lang="en-US" dirty="0" smtClean="0"/>
              <a:t>War</a:t>
            </a:r>
          </a:p>
          <a:p>
            <a:pPr lvl="1"/>
            <a:r>
              <a:rPr lang="en-US" dirty="0" smtClean="0"/>
              <a:t>Famine </a:t>
            </a:r>
          </a:p>
          <a:p>
            <a:r>
              <a:rPr lang="en-US" dirty="0" smtClean="0"/>
              <a:t>Describe the mechanism of the cholera toxin </a:t>
            </a:r>
          </a:p>
          <a:p>
            <a:pPr lvl="1"/>
            <a:r>
              <a:rPr lang="en-US" dirty="0" smtClean="0"/>
              <a:t>Enters epithelial cell-&gt; permanently </a:t>
            </a:r>
            <a:r>
              <a:rPr lang="en-US" dirty="0" err="1" smtClean="0"/>
              <a:t>activats</a:t>
            </a:r>
            <a:r>
              <a:rPr lang="en-US" dirty="0" smtClean="0"/>
              <a:t> </a:t>
            </a:r>
            <a:r>
              <a:rPr lang="en-US" dirty="0" err="1" smtClean="0"/>
              <a:t>cl</a:t>
            </a:r>
            <a:r>
              <a:rPr lang="en-US" dirty="0" smtClean="0"/>
              <a:t> channels -&gt;</a:t>
            </a:r>
            <a:r>
              <a:rPr lang="en-US" dirty="0" err="1" smtClean="0"/>
              <a:t>Cl</a:t>
            </a:r>
            <a:r>
              <a:rPr lang="en-US" dirty="0" smtClean="0"/>
              <a:t> is set to lumen-&gt; Na and H2O increase transport to lumen -&gt; massive diarrhea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What type of receptor does the cholera </a:t>
            </a:r>
            <a:r>
              <a:rPr lang="en-US" dirty="0" err="1" smtClean="0"/>
              <a:t>toxi</a:t>
            </a:r>
            <a:r>
              <a:rPr lang="en-US" dirty="0" smtClean="0"/>
              <a:t> act on?</a:t>
            </a:r>
          </a:p>
          <a:p>
            <a:pPr lvl="1"/>
            <a:r>
              <a:rPr lang="en-US" dirty="0" smtClean="0"/>
              <a:t>G-coupled protein receptor -&gt; activated subunit alpha </a:t>
            </a:r>
          </a:p>
          <a:p>
            <a:r>
              <a:rPr lang="en-US" dirty="0" smtClean="0"/>
              <a:t>What is botulism?</a:t>
            </a:r>
          </a:p>
          <a:p>
            <a:pPr lvl="1"/>
            <a:r>
              <a:rPr lang="en-US" dirty="0" smtClean="0"/>
              <a:t>Gram +</a:t>
            </a:r>
            <a:r>
              <a:rPr lang="en-US" dirty="0" err="1" smtClean="0"/>
              <a:t>ve</a:t>
            </a:r>
            <a:r>
              <a:rPr lang="en-US" dirty="0" smtClean="0"/>
              <a:t> bacteria  Clostridium </a:t>
            </a:r>
            <a:r>
              <a:rPr lang="en-US" dirty="0" err="1" smtClean="0"/>
              <a:t>botulinum</a:t>
            </a:r>
            <a:r>
              <a:rPr lang="en-US" dirty="0" smtClean="0"/>
              <a:t> </a:t>
            </a:r>
          </a:p>
          <a:p>
            <a:pPr lvl="1"/>
            <a:r>
              <a:rPr lang="en-US" dirty="0" smtClean="0"/>
              <a:t>Caused by the toxin the </a:t>
            </a:r>
            <a:r>
              <a:rPr lang="en-US" dirty="0" err="1" smtClean="0"/>
              <a:t>bac</a:t>
            </a:r>
            <a:r>
              <a:rPr lang="en-US" dirty="0" smtClean="0"/>
              <a:t> produces </a:t>
            </a:r>
          </a:p>
          <a:p>
            <a:r>
              <a:rPr lang="en-US" dirty="0" smtClean="0"/>
              <a:t>What type of toxin is produce with C. </a:t>
            </a:r>
            <a:r>
              <a:rPr lang="en-US" dirty="0" err="1" smtClean="0"/>
              <a:t>botulinum</a:t>
            </a:r>
            <a:r>
              <a:rPr lang="en-US" dirty="0" smtClean="0"/>
              <a:t>?</a:t>
            </a:r>
          </a:p>
          <a:p>
            <a:pPr lvl="1"/>
            <a:r>
              <a:rPr lang="en-US" dirty="0" err="1" smtClean="0"/>
              <a:t>Neuroparalytic</a:t>
            </a:r>
            <a:r>
              <a:rPr lang="en-US" dirty="0" smtClean="0"/>
              <a:t> toxin </a:t>
            </a:r>
          </a:p>
          <a:p>
            <a:r>
              <a:rPr lang="en-US" dirty="0" smtClean="0"/>
              <a:t>What are the symptoms of C. </a:t>
            </a:r>
            <a:r>
              <a:rPr lang="en-US" dirty="0" err="1" smtClean="0"/>
              <a:t>botulinum</a:t>
            </a:r>
            <a:r>
              <a:rPr lang="en-US" dirty="0" smtClean="0"/>
              <a:t>?</a:t>
            </a:r>
          </a:p>
          <a:p>
            <a:pPr lvl="1"/>
            <a:r>
              <a:rPr lang="en-US" dirty="0" smtClean="0"/>
              <a:t>double vision, </a:t>
            </a:r>
          </a:p>
          <a:p>
            <a:pPr lvl="1"/>
            <a:r>
              <a:rPr lang="en-US" dirty="0" smtClean="0"/>
              <a:t>blurred vision,</a:t>
            </a:r>
          </a:p>
          <a:p>
            <a:pPr lvl="1"/>
            <a:r>
              <a:rPr lang="en-US" dirty="0" smtClean="0"/>
              <a:t> drooping eyelids, </a:t>
            </a:r>
          </a:p>
          <a:p>
            <a:pPr lvl="1"/>
            <a:r>
              <a:rPr lang="en-US" dirty="0" smtClean="0"/>
              <a:t>slurred speech, </a:t>
            </a:r>
          </a:p>
          <a:p>
            <a:pPr lvl="1"/>
            <a:r>
              <a:rPr lang="en-US" dirty="0" smtClean="0"/>
              <a:t>difficulty swallowing, </a:t>
            </a:r>
          </a:p>
          <a:p>
            <a:pPr lvl="1"/>
            <a:r>
              <a:rPr lang="en-US" dirty="0" smtClean="0"/>
              <a:t>dry mouth</a:t>
            </a:r>
          </a:p>
          <a:p>
            <a:pPr lvl="1"/>
            <a:r>
              <a:rPr lang="en-US" dirty="0" smtClean="0"/>
              <a:t>muscle weakness. </a:t>
            </a:r>
          </a:p>
          <a:p>
            <a:r>
              <a:rPr lang="en-US" dirty="0" smtClean="0"/>
              <a:t>What is the result of the block of </a:t>
            </a:r>
            <a:r>
              <a:rPr lang="en-US" dirty="0" err="1" smtClean="0"/>
              <a:t>neurotrasmitter</a:t>
            </a:r>
            <a:r>
              <a:rPr lang="en-US" dirty="0" smtClean="0"/>
              <a:t> ?</a:t>
            </a:r>
          </a:p>
          <a:p>
            <a:pPr lvl="1"/>
            <a:r>
              <a:rPr lang="en-US" dirty="0" smtClean="0"/>
              <a:t>Permanent contraction </a:t>
            </a:r>
          </a:p>
          <a:p>
            <a:r>
              <a:rPr lang="en-US" dirty="0" smtClean="0"/>
              <a:t>What is a gut </a:t>
            </a:r>
            <a:r>
              <a:rPr lang="en-US" dirty="0" err="1" smtClean="0"/>
              <a:t>microbiome</a:t>
            </a:r>
            <a:r>
              <a:rPr lang="en-US" dirty="0" smtClean="0"/>
              <a:t>? What is it’s function?</a:t>
            </a:r>
          </a:p>
          <a:p>
            <a:pPr lvl="1"/>
            <a:r>
              <a:rPr lang="en-US" dirty="0" smtClean="0"/>
              <a:t>Internal microbial communities </a:t>
            </a:r>
          </a:p>
          <a:p>
            <a:pPr lvl="1"/>
            <a:r>
              <a:rPr lang="en-US" dirty="0" smtClean="0"/>
              <a:t>Metabolic, immune, protect against pathogens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70000" lnSpcReduction="20000"/>
          </a:bodyPr>
          <a:lstStyle/>
          <a:p>
            <a:r>
              <a:rPr lang="en-US" dirty="0" smtClean="0"/>
              <a:t>Babies are born with ___ GI tract</a:t>
            </a:r>
          </a:p>
          <a:p>
            <a:pPr lvl="1"/>
            <a:r>
              <a:rPr lang="en-US" dirty="0" smtClean="0"/>
              <a:t>Sterile</a:t>
            </a:r>
          </a:p>
          <a:p>
            <a:r>
              <a:rPr lang="en-US" dirty="0" err="1" smtClean="0"/>
              <a:t>Microbiome</a:t>
            </a:r>
            <a:r>
              <a:rPr lang="en-US" dirty="0" smtClean="0"/>
              <a:t> is accumulated in ___ months</a:t>
            </a:r>
          </a:p>
          <a:p>
            <a:pPr lvl="1"/>
            <a:r>
              <a:rPr lang="en-US" dirty="0" smtClean="0"/>
              <a:t>3</a:t>
            </a:r>
          </a:p>
          <a:p>
            <a:r>
              <a:rPr lang="en-CA" dirty="0" smtClean="0"/>
              <a:t>Adult gut </a:t>
            </a:r>
            <a:r>
              <a:rPr lang="en-CA" dirty="0" err="1" smtClean="0"/>
              <a:t>microbiome</a:t>
            </a:r>
            <a:r>
              <a:rPr lang="en-CA" dirty="0" smtClean="0"/>
              <a:t> colony reached by age __?</a:t>
            </a:r>
          </a:p>
          <a:p>
            <a:pPr lvl="1"/>
            <a:r>
              <a:rPr lang="en-CA" dirty="0" smtClean="0"/>
              <a:t>3</a:t>
            </a:r>
          </a:p>
          <a:p>
            <a:r>
              <a:rPr lang="en-CA" dirty="0" smtClean="0"/>
              <a:t>What is inflammatory bowel disease?</a:t>
            </a:r>
          </a:p>
          <a:p>
            <a:pPr lvl="1"/>
            <a:r>
              <a:rPr lang="en-CA" dirty="0" smtClean="0"/>
              <a:t>Inflammatory condition of colon, small intestine</a:t>
            </a:r>
          </a:p>
          <a:p>
            <a:r>
              <a:rPr lang="en-CA" dirty="0" smtClean="0"/>
              <a:t>What are the 2 major types of chronic inflammatory bowel disease?</a:t>
            </a:r>
          </a:p>
          <a:p>
            <a:pPr lvl="1"/>
            <a:r>
              <a:rPr lang="en-CA" dirty="0" err="1" smtClean="0"/>
              <a:t>Crohn’s</a:t>
            </a:r>
            <a:r>
              <a:rPr lang="en-CA" dirty="0" smtClean="0"/>
              <a:t> disease</a:t>
            </a:r>
          </a:p>
          <a:p>
            <a:pPr lvl="1"/>
            <a:r>
              <a:rPr lang="en-CA" dirty="0" smtClean="0"/>
              <a:t>Ulcerative colitis</a:t>
            </a:r>
          </a:p>
          <a:p>
            <a:r>
              <a:rPr lang="en-CA" dirty="0" smtClean="0"/>
              <a:t>What are 3 symptoms associated with </a:t>
            </a:r>
            <a:r>
              <a:rPr lang="en-CA" dirty="0" err="1" smtClean="0"/>
              <a:t>crohn’s</a:t>
            </a:r>
            <a:r>
              <a:rPr lang="en-CA" dirty="0" smtClean="0"/>
              <a:t> disease</a:t>
            </a:r>
          </a:p>
          <a:p>
            <a:pPr lvl="1"/>
            <a:r>
              <a:rPr lang="en-CA" dirty="0" smtClean="0"/>
              <a:t>Pain </a:t>
            </a:r>
          </a:p>
          <a:p>
            <a:pPr lvl="1"/>
            <a:r>
              <a:rPr lang="en-CA" dirty="0" err="1" smtClean="0"/>
              <a:t>Diarrhea</a:t>
            </a:r>
            <a:endParaRPr lang="en-CA" dirty="0" smtClean="0"/>
          </a:p>
          <a:p>
            <a:pPr lvl="1"/>
            <a:r>
              <a:rPr lang="en-CA" dirty="0" smtClean="0"/>
              <a:t>Vomiting</a:t>
            </a:r>
          </a:p>
          <a:p>
            <a:r>
              <a:rPr lang="en-CA" dirty="0" smtClean="0"/>
              <a:t>The exact cause of </a:t>
            </a:r>
            <a:r>
              <a:rPr lang="en-CA" dirty="0" err="1" smtClean="0"/>
              <a:t>crohn’s</a:t>
            </a:r>
            <a:r>
              <a:rPr lang="en-CA" dirty="0" smtClean="0"/>
              <a:t> disease is unknown but what are 3 things appear to </a:t>
            </a:r>
            <a:r>
              <a:rPr lang="en-CA" dirty="0" err="1" smtClean="0"/>
              <a:t>conribute</a:t>
            </a:r>
            <a:r>
              <a:rPr lang="en-CA" dirty="0" smtClean="0"/>
              <a:t>?</a:t>
            </a:r>
          </a:p>
          <a:p>
            <a:pPr lvl="1"/>
            <a:r>
              <a:rPr lang="en-CA" dirty="0" smtClean="0"/>
              <a:t>Autoimmune cell meditated response</a:t>
            </a:r>
          </a:p>
          <a:p>
            <a:pPr lvl="1"/>
            <a:r>
              <a:rPr lang="en-CA" dirty="0" smtClean="0"/>
              <a:t>Genetics: CARD15 and XBP1 gene mutation</a:t>
            </a:r>
          </a:p>
          <a:p>
            <a:pPr lvl="1"/>
            <a:r>
              <a:rPr lang="en-CA" dirty="0" err="1" smtClean="0"/>
              <a:t>Envrionment</a:t>
            </a:r>
            <a:r>
              <a:rPr lang="en-CA" dirty="0" smtClean="0"/>
              <a:t>: smoking, diet </a:t>
            </a:r>
          </a:p>
          <a:p>
            <a:endParaRPr lang="en-CA"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lnSpcReduction="20000"/>
          </a:bodyPr>
          <a:lstStyle/>
          <a:p>
            <a:r>
              <a:rPr lang="en-US" dirty="0" smtClean="0"/>
              <a:t>What is celiac disease. </a:t>
            </a:r>
          </a:p>
          <a:p>
            <a:pPr lvl="1"/>
            <a:r>
              <a:rPr lang="en-US" dirty="0" smtClean="0"/>
              <a:t>Gluten intolerance causing = </a:t>
            </a:r>
            <a:r>
              <a:rPr lang="en-US" dirty="0" err="1" smtClean="0"/>
              <a:t>inflamm</a:t>
            </a:r>
            <a:r>
              <a:rPr lang="en-US" dirty="0" smtClean="0"/>
              <a:t> response</a:t>
            </a:r>
          </a:p>
          <a:p>
            <a:pPr lvl="1"/>
            <a:r>
              <a:rPr lang="en-US" dirty="0" smtClean="0"/>
              <a:t>Atrophy of intestinal </a:t>
            </a:r>
            <a:r>
              <a:rPr lang="en-US" dirty="0" err="1" smtClean="0"/>
              <a:t>villi</a:t>
            </a:r>
            <a:endParaRPr lang="en-US" dirty="0" smtClean="0"/>
          </a:p>
          <a:p>
            <a:pPr lvl="1"/>
            <a:r>
              <a:rPr lang="en-US" dirty="0" smtClean="0"/>
              <a:t>Scar tissue </a:t>
            </a:r>
            <a:r>
              <a:rPr lang="en-US" dirty="0" err="1" smtClean="0"/>
              <a:t>fromation</a:t>
            </a:r>
            <a:endParaRPr lang="en-US" dirty="0" smtClean="0"/>
          </a:p>
          <a:p>
            <a:pPr lvl="1"/>
            <a:r>
              <a:rPr lang="en-US" dirty="0" smtClean="0"/>
              <a:t>Loss of architecture of </a:t>
            </a:r>
            <a:r>
              <a:rPr lang="en-US" dirty="0" err="1" smtClean="0"/>
              <a:t>villi</a:t>
            </a:r>
            <a:endParaRPr lang="en-US" dirty="0" smtClean="0"/>
          </a:p>
          <a:p>
            <a:r>
              <a:rPr lang="en-US" dirty="0" smtClean="0"/>
              <a:t>What are the symptoms of celiac disease?</a:t>
            </a:r>
          </a:p>
          <a:p>
            <a:pPr lvl="1"/>
            <a:r>
              <a:rPr lang="en-US" dirty="0" smtClean="0"/>
              <a:t>Weight loss</a:t>
            </a:r>
          </a:p>
          <a:p>
            <a:pPr lvl="1"/>
            <a:r>
              <a:rPr lang="en-US" dirty="0" smtClean="0"/>
              <a:t>Pale stool</a:t>
            </a:r>
          </a:p>
          <a:p>
            <a:pPr lvl="1"/>
            <a:r>
              <a:rPr lang="en-US" dirty="0" smtClean="0"/>
              <a:t>Abdominal pain </a:t>
            </a:r>
          </a:p>
          <a:p>
            <a:pPr lvl="1"/>
            <a:r>
              <a:rPr lang="en-US" dirty="0" smtClean="0"/>
              <a:t>Diarrhea</a:t>
            </a:r>
          </a:p>
          <a:p>
            <a:r>
              <a:rPr lang="en-US" dirty="0" smtClean="0"/>
              <a:t>What is the impact of celiac disease?</a:t>
            </a:r>
          </a:p>
          <a:p>
            <a:pPr lvl="1"/>
            <a:r>
              <a:rPr lang="en-US" dirty="0" err="1" smtClean="0"/>
              <a:t>Malabsorption</a:t>
            </a:r>
            <a:r>
              <a:rPr lang="en-US" dirty="0" smtClean="0"/>
              <a:t> of nutrients and ADEL </a:t>
            </a:r>
            <a:r>
              <a:rPr lang="en-US" dirty="0" err="1" smtClean="0"/>
              <a:t>vitamiines</a:t>
            </a:r>
            <a:r>
              <a:rPr lang="en-US" dirty="0" smtClean="0"/>
              <a:t> </a:t>
            </a:r>
          </a:p>
          <a:p>
            <a:r>
              <a:rPr lang="en-US" dirty="0" smtClean="0"/>
              <a:t>What are the 3 causes of celiac disease?</a:t>
            </a:r>
          </a:p>
          <a:p>
            <a:pPr lvl="1"/>
            <a:r>
              <a:rPr lang="en-US" dirty="0" err="1" smtClean="0"/>
              <a:t>Autoimmine</a:t>
            </a:r>
            <a:endParaRPr lang="en-US" dirty="0" smtClean="0"/>
          </a:p>
          <a:p>
            <a:pPr lvl="1"/>
            <a:r>
              <a:rPr lang="en-US" dirty="0" smtClean="0"/>
              <a:t>Genetic</a:t>
            </a:r>
          </a:p>
          <a:p>
            <a:pPr lvl="1"/>
            <a:r>
              <a:rPr lang="en-US" dirty="0" smtClean="0"/>
              <a:t>Diet  </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1137</TotalTime>
  <Words>8482</Words>
  <Application>Microsoft Macintosh PowerPoint</Application>
  <PresentationFormat>On-screen Show (4:3)</PresentationFormat>
  <Paragraphs>1220</Paragraphs>
  <Slides>74</Slides>
  <Notes>1</Notes>
  <HiddenSlides>0</HiddenSlides>
  <MMClips>0</MMClips>
  <ScaleCrop>false</ScaleCrop>
  <HeadingPairs>
    <vt:vector size="4" baseType="variant">
      <vt:variant>
        <vt:lpstr>Design Template</vt:lpstr>
      </vt:variant>
      <vt:variant>
        <vt:i4>1</vt:i4>
      </vt:variant>
      <vt:variant>
        <vt:lpstr>Slide Titles</vt:lpstr>
      </vt:variant>
      <vt:variant>
        <vt:i4>74</vt:i4>
      </vt:variant>
    </vt:vector>
  </HeadingPairs>
  <TitlesOfParts>
    <vt:vector size="75" baseType="lpstr">
      <vt:lpstr>Office Theme</vt:lpstr>
      <vt:lpstr>Study Slide show </vt:lpstr>
      <vt:lpstr>Lecture 1</vt:lpstr>
      <vt:lpstr>Slide 3</vt:lpstr>
      <vt:lpstr>Slide 4</vt:lpstr>
      <vt:lpstr>Slide 5</vt:lpstr>
      <vt:lpstr>Slide 6</vt:lpstr>
      <vt:lpstr>Slide 7</vt:lpstr>
      <vt:lpstr>Slide 8</vt:lpstr>
      <vt:lpstr>Lecture 2</vt:lpstr>
      <vt:lpstr>Slide 10</vt:lpstr>
      <vt:lpstr>Slide 11</vt:lpstr>
      <vt:lpstr>Slide 12</vt:lpstr>
      <vt:lpstr>Slide 13</vt:lpstr>
      <vt:lpstr>Slide 14</vt:lpstr>
      <vt:lpstr>Lecture 3</vt:lpstr>
      <vt:lpstr>Slide 16</vt:lpstr>
      <vt:lpstr>Slide 17</vt:lpstr>
      <vt:lpstr>Slide 18</vt:lpstr>
      <vt:lpstr>Slide 19</vt:lpstr>
      <vt:lpstr>Slide 20</vt:lpstr>
      <vt:lpstr>Slide 21</vt:lpstr>
      <vt:lpstr>Slide 22</vt:lpstr>
      <vt:lpstr>Slide 23</vt:lpstr>
      <vt:lpstr>Lecture 4</vt:lpstr>
      <vt:lpstr>Slide 25</vt:lpstr>
      <vt:lpstr>Slide 26</vt:lpstr>
      <vt:lpstr>Slide 27</vt:lpstr>
      <vt:lpstr>Slide 28</vt:lpstr>
      <vt:lpstr>Slide 29</vt:lpstr>
      <vt:lpstr>Lecture 5</vt:lpstr>
      <vt:lpstr>Slide 31</vt:lpstr>
      <vt:lpstr>Slide 32</vt:lpstr>
      <vt:lpstr>Slide 33</vt:lpstr>
      <vt:lpstr>Lecture 6</vt:lpstr>
      <vt:lpstr>Slide 35</vt:lpstr>
      <vt:lpstr>Slide 36</vt:lpstr>
      <vt:lpstr>Slide 37</vt:lpstr>
      <vt:lpstr>Slide 38</vt:lpstr>
      <vt:lpstr>Slide 39</vt:lpstr>
      <vt:lpstr>Slide 40</vt:lpstr>
      <vt:lpstr>Lecture 7 </vt:lpstr>
      <vt:lpstr>Slide 42</vt:lpstr>
      <vt:lpstr>Slide 43</vt:lpstr>
      <vt:lpstr>Slide 44</vt:lpstr>
      <vt:lpstr>Slide 45</vt:lpstr>
      <vt:lpstr>Slide 46</vt:lpstr>
      <vt:lpstr>Slide 47</vt:lpstr>
      <vt:lpstr>Lecture 8</vt:lpstr>
      <vt:lpstr>Slide 49</vt:lpstr>
      <vt:lpstr>Slide 50</vt:lpstr>
      <vt:lpstr>Slide 51</vt:lpstr>
      <vt:lpstr>Slide 52</vt:lpstr>
      <vt:lpstr>Slide 53</vt:lpstr>
      <vt:lpstr>Lecture 9</vt:lpstr>
      <vt:lpstr>Slide 55</vt:lpstr>
      <vt:lpstr>Slide 56</vt:lpstr>
      <vt:lpstr>Slide 57</vt:lpstr>
      <vt:lpstr>Slide 58</vt:lpstr>
      <vt:lpstr>Slide 59</vt:lpstr>
      <vt:lpstr>Slide 60</vt:lpstr>
      <vt:lpstr>Slide 61</vt:lpstr>
      <vt:lpstr>Slide 62</vt:lpstr>
      <vt:lpstr>Slide 63</vt:lpstr>
      <vt:lpstr>Slide 64</vt:lpstr>
      <vt:lpstr>Lecture 10 </vt:lpstr>
      <vt:lpstr>Slide 66</vt:lpstr>
      <vt:lpstr>Slide 67</vt:lpstr>
      <vt:lpstr>Slide 68</vt:lpstr>
      <vt:lpstr>Slide 69</vt:lpstr>
      <vt:lpstr>Slide 70</vt:lpstr>
      <vt:lpstr>Slide 71</vt:lpstr>
      <vt:lpstr>Slide 72</vt:lpstr>
      <vt:lpstr>Slide 73</vt:lpstr>
      <vt:lpstr>Slide 74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Guil Castonguay</dc:creator>
  <cp:lastModifiedBy>Guil Castonguay</cp:lastModifiedBy>
  <cp:revision>29</cp:revision>
  <dcterms:created xsi:type="dcterms:W3CDTF">2015-10-19T15:19:38Z</dcterms:created>
  <dcterms:modified xsi:type="dcterms:W3CDTF">2015-10-19T16:43:26Z</dcterms:modified>
</cp:coreProperties>
</file>