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402" r:id="rId3"/>
    <p:sldId id="401" r:id="rId4"/>
    <p:sldId id="259" r:id="rId5"/>
    <p:sldId id="261" r:id="rId6"/>
    <p:sldId id="398" r:id="rId7"/>
    <p:sldId id="355" r:id="rId8"/>
    <p:sldId id="260" r:id="rId9"/>
    <p:sldId id="405" r:id="rId10"/>
    <p:sldId id="262" r:id="rId11"/>
    <p:sldId id="264" r:id="rId12"/>
    <p:sldId id="399" r:id="rId13"/>
    <p:sldId id="403" r:id="rId14"/>
    <p:sldId id="404" r:id="rId15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6600"/>
    <a:srgbClr val="993300"/>
    <a:srgbClr val="996633"/>
    <a:srgbClr val="A50021"/>
    <a:srgbClr val="6699FF"/>
    <a:srgbClr val="006666"/>
    <a:srgbClr val="6600CC"/>
    <a:srgbClr val="00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05" autoAdjust="0"/>
    <p:restoredTop sz="98915" autoAdjust="0"/>
  </p:normalViewPr>
  <p:slideViewPr>
    <p:cSldViewPr snapToGrid="0">
      <p:cViewPr varScale="1">
        <p:scale>
          <a:sx n="72" d="100"/>
          <a:sy n="72" d="100"/>
        </p:scale>
        <p:origin x="15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2F657579-511D-44AB-B91E-3000626C7B5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9574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8254189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562F82E6-1D69-41CD-BE71-116BF319C61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652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comehealthynow.com/article/anatom/704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graphics.stanford.edu/courses/cs48n-03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52400" y="38100"/>
            <a:ext cx="8839200" cy="4905958"/>
          </a:xfrm>
          <a:prstGeom prst="rect">
            <a:avLst/>
          </a:prstGeom>
          <a:gradFill rotWithShape="0">
            <a:gsLst>
              <a:gs pos="0">
                <a:srgbClr val="99FFCC">
                  <a:alpha val="20000"/>
                </a:srgbClr>
              </a:gs>
              <a:gs pos="50000">
                <a:srgbClr val="99FFCC">
                  <a:gamma/>
                  <a:tint val="0"/>
                  <a:invGamma/>
                </a:srgbClr>
              </a:gs>
              <a:gs pos="100000">
                <a:srgbClr val="99FFCC">
                  <a:alpha val="20000"/>
                </a:srgbClr>
              </a:gs>
            </a:gsLst>
            <a:lin ang="5400000" scaled="1"/>
          </a:gra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tabLst>
                <a:tab pos="171450" algn="l"/>
              </a:tabLst>
            </a:pPr>
            <a:r>
              <a:rPr lang="en-US" sz="4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ANP 1106 </a:t>
            </a:r>
            <a:r>
              <a:rPr lang="en-US" sz="4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(sections A, C)</a:t>
            </a:r>
          </a:p>
          <a:p>
            <a:pPr marL="457200" indent="-457200" algn="ctr">
              <a:spcBef>
                <a:spcPct val="50000"/>
              </a:spcBef>
              <a:tabLst>
                <a:tab pos="171450" algn="l"/>
              </a:tabLst>
            </a:pPr>
            <a:r>
              <a:rPr lang="en-US" sz="2800" b="1" dirty="0">
                <a:solidFill>
                  <a:srgbClr val="800000"/>
                </a:solidFill>
                <a:latin typeface="Comic Sans MS" pitchFamily="66" charset="0"/>
              </a:rPr>
              <a:t>(Winter, 2019)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Anatomical Terms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Integumentary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Skeletal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and Physiology of the Joints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Muscular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Nervous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chemeClr val="hlink"/>
                </a:solidFill>
                <a:latin typeface="Comic Sans MS" pitchFamily="66" charset="0"/>
              </a:rPr>
              <a:t>Physiology of the Nervous System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484688" y="5922963"/>
            <a:ext cx="4368800" cy="652462"/>
          </a:xfrm>
          <a:prstGeom prst="rect">
            <a:avLst/>
          </a:prstGeom>
          <a:solidFill>
            <a:schemeClr val="bg1"/>
          </a:solidFill>
          <a:ln w="1270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>
                <a:latin typeface="Arial Narrow" pitchFamily="34" charset="0"/>
              </a:rPr>
              <a:t>All figures are from Human Anatomy &amp; Physiology, by Elaine </a:t>
            </a:r>
            <a:r>
              <a:rPr lang="en-US" sz="1200" b="1" dirty="0" err="1">
                <a:latin typeface="Arial Narrow" pitchFamily="34" charset="0"/>
              </a:rPr>
              <a:t>Marieb</a:t>
            </a:r>
            <a:r>
              <a:rPr lang="en-US" sz="1200" b="1" dirty="0">
                <a:latin typeface="Arial Narrow" pitchFamily="34" charset="0"/>
              </a:rPr>
              <a:t>. &amp; </a:t>
            </a:r>
            <a:r>
              <a:rPr lang="en-US" sz="1200" b="1" dirty="0" err="1">
                <a:latin typeface="Arial Narrow" pitchFamily="34" charset="0"/>
              </a:rPr>
              <a:t>Katja</a:t>
            </a:r>
            <a:r>
              <a:rPr lang="en-US" sz="1200" b="1" dirty="0">
                <a:latin typeface="Arial Narrow" pitchFamily="34" charset="0"/>
              </a:rPr>
              <a:t> Hoehn, © 2019 by Benjamin/Cummings Publishing Co.  Reproduced by permission.</a:t>
            </a:r>
          </a:p>
        </p:txBody>
      </p:sp>
      <p:sp>
        <p:nvSpPr>
          <p:cNvPr id="2053" name="Text Box 5" descr="Newsprint"/>
          <p:cNvSpPr txBox="1">
            <a:spLocks noChangeArrowheads="1"/>
          </p:cNvSpPr>
          <p:nvPr/>
        </p:nvSpPr>
        <p:spPr bwMode="auto">
          <a:xfrm>
            <a:off x="228599" y="6019800"/>
            <a:ext cx="1338943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951156" y="1179286"/>
            <a:ext cx="3662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rgbClr val="993300"/>
                </a:solidFill>
              </a:rPr>
              <a:t>Course Web Sites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676" t="39890" r="76452" b="38310"/>
          <a:stretch/>
        </p:blipFill>
        <p:spPr>
          <a:xfrm>
            <a:off x="626806" y="889204"/>
            <a:ext cx="3697544" cy="30610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2823" t="39672" r="37984" b="35584"/>
          <a:stretch/>
        </p:blipFill>
        <p:spPr>
          <a:xfrm>
            <a:off x="4743450" y="2855657"/>
            <a:ext cx="3849943" cy="34697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1016000" y="460375"/>
            <a:ext cx="718502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6600"/>
                </a:solidFill>
              </a:rPr>
              <a:t>TOPIC #1:  ANATOMICAL TERMS</a:t>
            </a:r>
          </a:p>
          <a:p>
            <a:pPr algn="ctr"/>
            <a:endParaRPr lang="en-US" b="1" dirty="0">
              <a:solidFill>
                <a:srgbClr val="006600"/>
              </a:solidFill>
            </a:endParaRPr>
          </a:p>
          <a:p>
            <a:pPr algn="ctr"/>
            <a:r>
              <a:rPr lang="en-US" sz="2400" dirty="0"/>
              <a:t>1.1	Become familiar with anatomical nomenclature  (pp. 12-20)</a:t>
            </a:r>
          </a:p>
        </p:txBody>
      </p:sp>
      <p:pic>
        <p:nvPicPr>
          <p:cNvPr id="172038" name="Picture 6" descr="med_lat1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954213" y="2179638"/>
            <a:ext cx="5402262" cy="4321175"/>
          </a:xfrm>
          <a:prstGeom prst="rect">
            <a:avLst/>
          </a:prstGeom>
          <a:noFill/>
        </p:spPr>
      </p:pic>
      <p:sp>
        <p:nvSpPr>
          <p:cNvPr id="172039" name="Rectangle 7"/>
          <p:cNvSpPr>
            <a:spLocks noChangeArrowheads="1"/>
          </p:cNvSpPr>
          <p:nvPr/>
        </p:nvSpPr>
        <p:spPr bwMode="auto">
          <a:xfrm>
            <a:off x="2674938" y="6540500"/>
            <a:ext cx="3952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http://www.becomehealthynow.com/article/anatom/704/</a:t>
            </a:r>
            <a:r>
              <a:rPr lang="en-US" sz="120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76200"/>
            <a:ext cx="91440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1.1. Describe the anatomical position, the regional and the directional terms as well as planes and sections</a:t>
            </a: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The Anatomical Position of the Human Body (see Table 1.1)</a:t>
            </a:r>
            <a:endParaRPr lang="en-US" b="1">
              <a:solidFill>
                <a:schemeClr val="accent2"/>
              </a:solidFill>
            </a:endParaRP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to describe body parts/positions precisely &amp; with as few words as possible:</a:t>
            </a: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a)  an initial reference point = body in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standard anatomical position</a:t>
            </a:r>
            <a:endParaRPr lang="en-US">
              <a:solidFill>
                <a:schemeClr val="accent2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b)  an indication of direction -  remember that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right</a:t>
            </a:r>
            <a:r>
              <a:rPr lang="en-US">
                <a:sym typeface="CommonBullets" pitchFamily="34" charset="2"/>
              </a:rPr>
              <a:t>” and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left</a:t>
            </a:r>
            <a:r>
              <a:rPr lang="en-US">
                <a:sym typeface="CommonBullets" pitchFamily="34" charset="2"/>
              </a:rPr>
              <a:t>” refer to the 		patient or the cadaver,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>
                <a:sym typeface="CommonBullets" pitchFamily="34" charset="2"/>
              </a:rPr>
              <a:t> the observer</a:t>
            </a:r>
            <a:endParaRPr lang="en-US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90563" y="3530600"/>
            <a:ext cx="47132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FF"/>
                </a:solidFill>
              </a:rPr>
              <a:t>The anatomical position is very simple:  body erect, feet slightly apart, and palms face forward with thumbs pointing away from body.</a:t>
            </a:r>
          </a:p>
        </p:txBody>
      </p:sp>
      <p:sp>
        <p:nvSpPr>
          <p:cNvPr id="5130" name="Text Box 10" descr="Newsprint"/>
          <p:cNvSpPr txBox="1">
            <a:spLocks noChangeArrowheads="1"/>
          </p:cNvSpPr>
          <p:nvPr/>
        </p:nvSpPr>
        <p:spPr bwMode="auto">
          <a:xfrm>
            <a:off x="327025" y="6362700"/>
            <a:ext cx="16033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75106" name="Picture 2" descr="Image result for anatomical posi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1" y="2388488"/>
            <a:ext cx="2565400" cy="438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8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467848"/>
              </p:ext>
            </p:extLst>
          </p:nvPr>
        </p:nvGraphicFramePr>
        <p:xfrm>
          <a:off x="-5625" y="101600"/>
          <a:ext cx="9072033" cy="690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2" name="Document" r:id="rId3" imgW="8142214" imgH="7073826" progId="Word.Document.8">
                  <p:embed/>
                </p:oleObj>
              </mc:Choice>
              <mc:Fallback>
                <p:oleObj name="Document" r:id="rId3" imgW="8142214" imgH="7073826" progId="Word.Document.8">
                  <p:embed/>
                  <p:pic>
                    <p:nvPicPr>
                      <p:cNvPr id="0" name="Picture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625" y="101600"/>
                        <a:ext cx="9072033" cy="69031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180975" y="120650"/>
            <a:ext cx="87439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i="1" u="sng" dirty="0">
                <a:solidFill>
                  <a:schemeClr val="accent2"/>
                </a:solidFill>
              </a:rPr>
              <a:t>Regional Terms: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2 fundamental divisions of body: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   1.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axial part: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= head, neck &amp; trunk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   2.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appendicular part:</a:t>
            </a:r>
            <a:r>
              <a:rPr lang="en-US" b="1" dirty="0">
                <a:sym typeface="CommonBullets" pitchFamily="34" charset="2"/>
              </a:rPr>
              <a:t>  = </a:t>
            </a:r>
            <a:r>
              <a:rPr lang="en-US" dirty="0">
                <a:sym typeface="CommonBullets" pitchFamily="34" charset="2"/>
              </a:rPr>
              <a:t>appendages or limbs attached to axis</a:t>
            </a:r>
            <a:endParaRPr lang="en-US" i="1" u="sng" dirty="0"/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then 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regional terms</a:t>
            </a:r>
            <a:r>
              <a:rPr lang="en-US" dirty="0">
                <a:sym typeface="CommonBullets" pitchFamily="34" charset="2"/>
              </a:rPr>
              <a:t> (see Fig.1.8) used to designate specific areas within the axial or appendicular part of the body</a:t>
            </a:r>
            <a:endParaRPr lang="en-US" i="1" u="sng" dirty="0"/>
          </a:p>
        </p:txBody>
      </p:sp>
      <p:pic>
        <p:nvPicPr>
          <p:cNvPr id="168966" name="Picture 6" descr="vesalius-torso-essh"/>
          <p:cNvPicPr>
            <a:picLocks noChangeAspect="1" noChangeArrowheads="1"/>
          </p:cNvPicPr>
          <p:nvPr/>
        </p:nvPicPr>
        <p:blipFill>
          <a:blip r:embed="rId2" cstate="print"/>
          <a:srcRect l="3937" t="3784" r="5627"/>
          <a:stretch>
            <a:fillRect/>
          </a:stretch>
        </p:blipFill>
        <p:spPr bwMode="auto">
          <a:xfrm>
            <a:off x="4548188" y="2527300"/>
            <a:ext cx="4595812" cy="4330700"/>
          </a:xfrm>
          <a:prstGeom prst="rect">
            <a:avLst/>
          </a:prstGeom>
          <a:noFill/>
        </p:spPr>
      </p:pic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1089025" y="6332538"/>
            <a:ext cx="33543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http://graphics.stanford.edu/courses/cs48n-03/</a:t>
            </a:r>
            <a:r>
              <a:rPr lang="en-US" sz="120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E:\Chapter_01\B_JPEG_Images_and_Tables\a_labeled\figure_01_07_labeled.jpg"/>
          <p:cNvPicPr>
            <a:picLocks noChangeAspect="1" noChangeArrowheads="1"/>
          </p:cNvPicPr>
          <p:nvPr/>
        </p:nvPicPr>
        <p:blipFill>
          <a:blip r:embed="rId2" cstate="print"/>
          <a:srcRect l="1515" t="1644" r="1342" b="5612"/>
          <a:stretch>
            <a:fillRect/>
          </a:stretch>
        </p:blipFill>
        <p:spPr bwMode="auto">
          <a:xfrm>
            <a:off x="124347" y="145146"/>
            <a:ext cx="8948802" cy="6524171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696200" y="5889172"/>
            <a:ext cx="914400" cy="346075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b="1" dirty="0"/>
              <a:t>Fig. 1.8</a:t>
            </a:r>
            <a:endParaRPr lang="en-CA" sz="16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a5lf0108_b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13948" t="2272" r="20087" b="5000"/>
          <a:stretch>
            <a:fillRect/>
          </a:stretch>
        </p:blipFill>
        <p:spPr bwMode="auto">
          <a:xfrm>
            <a:off x="4724400" y="838200"/>
            <a:ext cx="4419600" cy="6019800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7165622" y="5389563"/>
            <a:ext cx="1978378" cy="338554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CC0000"/>
                </a:solidFill>
              </a:rPr>
              <a:t>Fig. 1.8 (9</a:t>
            </a:r>
            <a:r>
              <a:rPr lang="en-US" sz="1600" baseline="30000" dirty="0">
                <a:solidFill>
                  <a:srgbClr val="CC0000"/>
                </a:solidFill>
              </a:rPr>
              <a:t>th</a:t>
            </a:r>
            <a:r>
              <a:rPr lang="en-US" sz="1600" dirty="0">
                <a:solidFill>
                  <a:srgbClr val="CC0000"/>
                </a:solidFill>
              </a:rPr>
              <a:t> edition)</a:t>
            </a:r>
          </a:p>
        </p:txBody>
      </p:sp>
      <p:sp>
        <p:nvSpPr>
          <p:cNvPr id="6154" name="Text Box 10" descr="Newsprint"/>
          <p:cNvSpPr txBox="1">
            <a:spLocks noChangeArrowheads="1"/>
          </p:cNvSpPr>
          <p:nvPr/>
        </p:nvSpPr>
        <p:spPr bwMode="auto">
          <a:xfrm>
            <a:off x="4441371" y="6461125"/>
            <a:ext cx="1273629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393700"/>
            <a:ext cx="5181600" cy="61880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 Body Planes &amp; Sections</a:t>
            </a:r>
            <a:endParaRPr lang="en-US" b="1">
              <a:solidFill>
                <a:srgbClr val="80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common body planes - 2 are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vertical</a:t>
            </a: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 	</a:t>
            </a:r>
            <a:r>
              <a:rPr lang="en-US">
                <a:sym typeface="CommonBullets" pitchFamily="34" charset="2"/>
              </a:rPr>
              <a:t>&amp; 1 is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horizontal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spcBef>
                <a:spcPct val="50000"/>
              </a:spcBef>
            </a:pPr>
            <a:r>
              <a:rPr lang="en-US"/>
              <a:t>    1)   </a:t>
            </a:r>
            <a:r>
              <a:rPr lang="en-US" b="1">
                <a:solidFill>
                  <a:srgbClr val="800000"/>
                </a:solidFill>
              </a:rPr>
              <a:t>sagittal plane</a:t>
            </a:r>
            <a:r>
              <a:rPr lang="en-US" b="1">
                <a:solidFill>
                  <a:srgbClr val="990033"/>
                </a:solidFill>
              </a:rPr>
              <a:t>:</a:t>
            </a:r>
            <a:r>
              <a:rPr lang="en-US" b="1"/>
              <a:t>  </a:t>
            </a:r>
            <a:r>
              <a:rPr lang="en-US"/>
              <a:t>vertical plane that 	divides body into </a:t>
            </a:r>
            <a:r>
              <a:rPr lang="en-US" b="1">
                <a:solidFill>
                  <a:srgbClr val="800000"/>
                </a:solidFill>
              </a:rPr>
              <a:t>right</a:t>
            </a:r>
            <a:r>
              <a:rPr lang="en-US"/>
              <a:t> &amp; </a:t>
            </a:r>
            <a:r>
              <a:rPr lang="en-US" b="1">
                <a:solidFill>
                  <a:srgbClr val="800000"/>
                </a:solidFill>
              </a:rPr>
              <a:t>left</a:t>
            </a:r>
            <a:r>
              <a:rPr lang="en-US"/>
              <a:t> parts    </a:t>
            </a:r>
          </a:p>
          <a:p>
            <a:pPr algn="ctr">
              <a:spcBef>
                <a:spcPct val="50000"/>
              </a:spcBef>
            </a:pPr>
            <a:r>
              <a:rPr lang="en-US" i="1"/>
              <a:t>Why not right and left </a:t>
            </a:r>
            <a:r>
              <a:rPr lang="en-US" b="1" i="1" u="sng">
                <a:solidFill>
                  <a:srgbClr val="800000"/>
                </a:solidFill>
              </a:rPr>
              <a:t>halves</a:t>
            </a:r>
            <a:r>
              <a:rPr lang="en-US" i="1"/>
              <a:t>?  What is a </a:t>
            </a:r>
            <a:r>
              <a:rPr lang="en-US" b="1" i="1">
                <a:solidFill>
                  <a:srgbClr val="800000"/>
                </a:solidFill>
              </a:rPr>
              <a:t>midsagittal</a:t>
            </a:r>
            <a:r>
              <a:rPr lang="en-US" i="1"/>
              <a:t> or </a:t>
            </a:r>
            <a:r>
              <a:rPr lang="en-US" b="1" i="1">
                <a:solidFill>
                  <a:srgbClr val="800000"/>
                </a:solidFill>
              </a:rPr>
              <a:t>median</a:t>
            </a:r>
            <a:r>
              <a:rPr lang="en-US" i="1"/>
              <a:t> plane?  What is a </a:t>
            </a:r>
            <a:r>
              <a:rPr lang="en-US" b="1" i="1">
                <a:solidFill>
                  <a:srgbClr val="800000"/>
                </a:solidFill>
              </a:rPr>
              <a:t>parasagittal</a:t>
            </a:r>
            <a:r>
              <a:rPr lang="en-US" i="1"/>
              <a:t> plane?</a:t>
            </a:r>
          </a:p>
          <a:p>
            <a:pPr algn="l">
              <a:spcBef>
                <a:spcPct val="50000"/>
              </a:spcBef>
            </a:pPr>
            <a:r>
              <a:rPr lang="en-US"/>
              <a:t>    2)   </a:t>
            </a:r>
            <a:r>
              <a:rPr lang="en-US" b="1">
                <a:solidFill>
                  <a:srgbClr val="800000"/>
                </a:solidFill>
              </a:rPr>
              <a:t>frontal plane:</a:t>
            </a:r>
            <a:r>
              <a:rPr lang="en-US"/>
              <a:t>   vertical plane that 	divides the body into </a:t>
            </a:r>
            <a:r>
              <a:rPr lang="en-US" b="1">
                <a:solidFill>
                  <a:srgbClr val="800000"/>
                </a:solidFill>
              </a:rPr>
              <a:t>anterior</a:t>
            </a:r>
            <a:r>
              <a:rPr lang="en-US"/>
              <a:t> and 	</a:t>
            </a:r>
            <a:r>
              <a:rPr lang="en-US" b="1">
                <a:solidFill>
                  <a:srgbClr val="800000"/>
                </a:solidFill>
              </a:rPr>
              <a:t>posterior</a:t>
            </a:r>
            <a:r>
              <a:rPr lang="en-US"/>
              <a:t> parts; also called a 	</a:t>
            </a:r>
            <a:r>
              <a:rPr lang="en-US" b="1">
                <a:solidFill>
                  <a:srgbClr val="800000"/>
                </a:solidFill>
              </a:rPr>
              <a:t>coronal</a:t>
            </a:r>
            <a:r>
              <a:rPr lang="en-US" b="1"/>
              <a:t> </a:t>
            </a:r>
            <a:r>
              <a:rPr lang="en-US"/>
              <a:t> plane</a:t>
            </a:r>
          </a:p>
          <a:p>
            <a:pPr algn="l">
              <a:spcBef>
                <a:spcPct val="50000"/>
              </a:spcBef>
            </a:pPr>
            <a:r>
              <a:rPr lang="en-US"/>
              <a:t>    3)   </a:t>
            </a:r>
            <a:r>
              <a:rPr lang="en-US" b="1">
                <a:solidFill>
                  <a:srgbClr val="800000"/>
                </a:solidFill>
              </a:rPr>
              <a:t>transverse or horizontal plane:</a:t>
            </a:r>
            <a:r>
              <a:rPr lang="en-US"/>
              <a:t>  	from right to left dividing the body	into </a:t>
            </a:r>
            <a:r>
              <a:rPr lang="en-US" b="1">
                <a:solidFill>
                  <a:srgbClr val="800000"/>
                </a:solidFill>
              </a:rPr>
              <a:t>superior</a:t>
            </a:r>
            <a:r>
              <a:rPr lang="en-US"/>
              <a:t> and </a:t>
            </a:r>
            <a:r>
              <a:rPr lang="en-US" b="1">
                <a:solidFill>
                  <a:srgbClr val="800000"/>
                </a:solidFill>
              </a:rPr>
              <a:t>inferior</a:t>
            </a:r>
            <a:r>
              <a:rPr lang="en-US"/>
              <a:t> parts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/>
              <a:t>transverse section  = cross-section 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i="1"/>
              <a:t>What is an </a:t>
            </a:r>
            <a:r>
              <a:rPr lang="en-US" b="1" i="1">
                <a:solidFill>
                  <a:srgbClr val="800000"/>
                </a:solidFill>
              </a:rPr>
              <a:t>oblique</a:t>
            </a:r>
            <a:r>
              <a:rPr lang="en-US" i="1"/>
              <a:t> section??</a:t>
            </a:r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3"/>
          <a:stretch/>
        </p:blipFill>
        <p:spPr>
          <a:xfrm>
            <a:off x="847725" y="0"/>
            <a:ext cx="8056255" cy="68126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268" y="356235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800" dirty="0"/>
              <a:t>Fig. 1.9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62200" y="3514725"/>
            <a:ext cx="447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800" i="1" dirty="0">
                <a:solidFill>
                  <a:schemeClr val="accent6">
                    <a:lumMod val="75000"/>
                  </a:schemeClr>
                </a:solidFill>
              </a:rPr>
              <a:t>Magnetic resonance imaging (MRI) scans</a:t>
            </a:r>
          </a:p>
        </p:txBody>
      </p:sp>
    </p:spTree>
    <p:extLst>
      <p:ext uri="{BB962C8B-B14F-4D97-AF65-F5344CB8AC3E}">
        <p14:creationId xmlns:p14="http://schemas.microsoft.com/office/powerpoint/2010/main" val="2848705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9" name="Text Box 17" descr="Newsprint"/>
          <p:cNvSpPr txBox="1">
            <a:spLocks noChangeArrowheads="1"/>
          </p:cNvSpPr>
          <p:nvPr/>
        </p:nvSpPr>
        <p:spPr bwMode="auto">
          <a:xfrm>
            <a:off x="228600" y="127000"/>
            <a:ext cx="8763000" cy="3365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i="1"/>
              <a:t>1.2  Describe the body cavities</a:t>
            </a:r>
            <a:endParaRPr lang="en-CA" b="1" i="1"/>
          </a:p>
        </p:txBody>
      </p:sp>
      <p:sp>
        <p:nvSpPr>
          <p:cNvPr id="8210" name="Text Box 18" descr="Newsprint"/>
          <p:cNvSpPr txBox="1">
            <a:spLocks noChangeArrowheads="1"/>
          </p:cNvSpPr>
          <p:nvPr/>
        </p:nvSpPr>
        <p:spPr bwMode="auto">
          <a:xfrm>
            <a:off x="355600" y="6308725"/>
            <a:ext cx="131445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8212" name="Picture 20" descr="ha5lf0109ab_a"/>
          <p:cNvPicPr>
            <a:picLocks noChangeAspect="1" noChangeArrowheads="1"/>
          </p:cNvPicPr>
          <p:nvPr/>
        </p:nvPicPr>
        <p:blipFill>
          <a:blip r:embed="rId3" cstate="print">
            <a:lum bright="-24000" contrast="48000"/>
          </a:blip>
          <a:srcRect l="1328" t="2272" r="63739" b="5513"/>
          <a:stretch>
            <a:fillRect/>
          </a:stretch>
        </p:blipFill>
        <p:spPr bwMode="auto">
          <a:xfrm>
            <a:off x="5383213" y="542925"/>
            <a:ext cx="3559175" cy="62912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1125" y="679450"/>
            <a:ext cx="5645150" cy="2016125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</a:rPr>
              <a:t>1.  Dorsal body cavity:</a:t>
            </a:r>
            <a:endParaRPr lang="en-US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cranial cavity:</a:t>
            </a:r>
            <a:r>
              <a:rPr lang="en-US">
                <a:sym typeface="CommonBullets" pitchFamily="34" charset="2"/>
              </a:rPr>
              <a:t>   enclosed by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and houses the </a:t>
            </a:r>
            <a:r>
              <a:rPr lang="en-US" u="sng">
                <a:sym typeface="CommonBullets" pitchFamily="34" charset="2"/>
              </a:rPr>
              <a:t>                 </a:t>
            </a:r>
            <a:r>
              <a:rPr lang="en-US">
                <a:sym typeface="CommonBullets" pitchFamily="34" charset="2"/>
              </a:rPr>
              <a:t> .</a:t>
            </a:r>
            <a:endParaRPr lang="en-US" u="sng">
              <a:sym typeface="CommonBullets" pitchFamily="34" charset="2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vertebral (spinal) cavity:</a:t>
            </a:r>
            <a:r>
              <a:rPr lang="en-US">
                <a:sym typeface="CommonBullets" pitchFamily="34" charset="2"/>
              </a:rPr>
              <a:t>  enclosed by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and houses the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.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Both cavities are continuous and well-protected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2783214" y="5988050"/>
            <a:ext cx="1082349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1.10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355850" y="6103938"/>
            <a:ext cx="1092200" cy="369332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/>
              <a:t>Fig. 1.10</a:t>
            </a:r>
          </a:p>
        </p:txBody>
      </p:sp>
      <p:sp>
        <p:nvSpPr>
          <p:cNvPr id="10244" name="Text Box 4" descr="Newsprint"/>
          <p:cNvSpPr txBox="1">
            <a:spLocks noChangeArrowheads="1"/>
          </p:cNvSpPr>
          <p:nvPr/>
        </p:nvSpPr>
        <p:spPr bwMode="auto">
          <a:xfrm>
            <a:off x="414338" y="6173788"/>
            <a:ext cx="1312862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0245" name="Picture 5" descr="ha5lf0109ab_a"/>
          <p:cNvPicPr>
            <a:picLocks noChangeAspect="1" noChangeArrowheads="1"/>
          </p:cNvPicPr>
          <p:nvPr/>
        </p:nvPicPr>
        <p:blipFill>
          <a:blip r:embed="rId3" cstate="print">
            <a:lum bright="-24000" contrast="48000"/>
          </a:blip>
          <a:srcRect l="37332" t="2272" r="1328" b="5000"/>
          <a:stretch>
            <a:fillRect/>
          </a:stretch>
        </p:blipFill>
        <p:spPr bwMode="auto">
          <a:xfrm>
            <a:off x="3797449" y="1446213"/>
            <a:ext cx="5346551" cy="54117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0"/>
            <a:ext cx="9144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2.  Ventral body cavity:</a:t>
            </a:r>
            <a:endParaRPr lang="en-US" u="sng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lnSpc>
                <a:spcPct val="90000"/>
              </a:lnSpc>
            </a:pPr>
            <a:r>
              <a:rPr lang="en-US">
                <a:sym typeface="CommonBullets" pitchFamily="34" charset="2"/>
              </a:rPr>
              <a:t>larger; houses the viscera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thoracic cavity:</a:t>
            </a:r>
            <a:r>
              <a:rPr lang="en-US">
                <a:sym typeface="CommonBullets" pitchFamily="34" charset="2"/>
              </a:rPr>
              <a:t>  2 lateral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pleural</a:t>
            </a:r>
            <a:r>
              <a:rPr lang="en-US">
                <a:sym typeface="CommonBullets" pitchFamily="34" charset="2"/>
              </a:rPr>
              <a:t> cavities + central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pericardial</a:t>
            </a:r>
            <a:r>
              <a:rPr lang="en-US">
                <a:sym typeface="CommonBullets" pitchFamily="34" charset="2"/>
              </a:rPr>
              <a:t> cavity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abdominopelvic cavity:</a:t>
            </a:r>
            <a:r>
              <a:rPr lang="en-US">
                <a:sym typeface="CommonBullets" pitchFamily="34" charset="2"/>
              </a:rPr>
              <a:t>  superior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abdominal</a:t>
            </a:r>
            <a:r>
              <a:rPr lang="en-US">
                <a:sym typeface="CommonBullets" pitchFamily="34" charset="2"/>
              </a:rPr>
              <a:t> cavity (stomach, intestines, spleen, liver) &amp; inferior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pelvic</a:t>
            </a:r>
            <a:r>
              <a:rPr lang="en-US">
                <a:sym typeface="CommonBullets" pitchFamily="34" charset="2"/>
              </a:rPr>
              <a:t> cavity (bladder, some reprod organs, rectum)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646113" y="1597025"/>
            <a:ext cx="72136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What structure separates the thoracic and abdominopelvic cavities??  The abdominal and pelvic cavities??</a:t>
            </a:r>
          </a:p>
          <a:p>
            <a:pPr algn="ctr"/>
            <a:endParaRPr lang="en-US" sz="2800" b="1" u="sng">
              <a:solidFill>
                <a:srgbClr val="996633"/>
              </a:solidFill>
              <a:latin typeface="Comic Sans MS" pitchFamily="66" charset="0"/>
            </a:endParaRPr>
          </a:p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In which body cavity do the organs receive the least protection from physical trauma??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0154" y="290454"/>
            <a:ext cx="456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Abdominopelvic Quadrants</a:t>
            </a:r>
          </a:p>
        </p:txBody>
      </p:sp>
      <p:pic>
        <p:nvPicPr>
          <p:cNvPr id="195586" name="Picture 2" descr="E:\Chapter_01\D_JPEG_Images_and_Tables\Labeled\figure_01_11_labeled.jpg"/>
          <p:cNvPicPr>
            <a:picLocks noChangeAspect="1" noChangeArrowheads="1"/>
          </p:cNvPicPr>
          <p:nvPr/>
        </p:nvPicPr>
        <p:blipFill>
          <a:blip r:embed="rId2" cstate="print"/>
          <a:srcRect t="11113" b="4544"/>
          <a:stretch>
            <a:fillRect/>
          </a:stretch>
        </p:blipFill>
        <p:spPr bwMode="auto">
          <a:xfrm>
            <a:off x="1348558" y="903642"/>
            <a:ext cx="6083362" cy="488397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4700" y="6142617"/>
            <a:ext cx="78162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Fig. 1.12: Transverse and median planes intersect at the umbilicus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E:\Chapter_01\D_JPEG_Images_and_Tables\Labeled\figure_01_12_labeled.jpg"/>
          <p:cNvPicPr>
            <a:picLocks noChangeAspect="1" noChangeArrowheads="1"/>
          </p:cNvPicPr>
          <p:nvPr/>
        </p:nvPicPr>
        <p:blipFill>
          <a:blip r:embed="rId2" cstate="print"/>
          <a:srcRect l="1064" t="2988" r="1564" b="4660"/>
          <a:stretch>
            <a:fillRect/>
          </a:stretch>
        </p:blipFill>
        <p:spPr bwMode="auto">
          <a:xfrm>
            <a:off x="179255" y="1463039"/>
            <a:ext cx="8905653" cy="410942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84094" y="473336"/>
            <a:ext cx="6239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/>
              <a:t>Nine abdominopelvic regions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5479" y="6002767"/>
            <a:ext cx="7302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/>
              <a:t>Fig. </a:t>
            </a:r>
            <a:r>
              <a:rPr lang="en-US"/>
              <a:t>1.13:  This </a:t>
            </a:r>
            <a:r>
              <a:rPr lang="en-US" dirty="0"/>
              <a:t>division method is used primarily by anatomists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5608</TotalTime>
  <Words>448</Words>
  <Application>Microsoft Office PowerPoint</Application>
  <PresentationFormat>On-screen Show (4:3)</PresentationFormat>
  <Paragraphs>62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Arial Narrow</vt:lpstr>
      <vt:lpstr>Comic Sans MS</vt:lpstr>
      <vt:lpstr>CommonBullets</vt:lpstr>
      <vt:lpstr>Impact</vt:lpstr>
      <vt:lpstr>NuptialScript</vt:lpstr>
      <vt:lpstr>Times New Roman</vt:lpstr>
      <vt:lpstr>Default Design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claire_poulin@outlook.com</cp:lastModifiedBy>
  <cp:revision>208</cp:revision>
  <dcterms:created xsi:type="dcterms:W3CDTF">1999-08-10T13:00:22Z</dcterms:created>
  <dcterms:modified xsi:type="dcterms:W3CDTF">2019-01-07T20:52:58Z</dcterms:modified>
</cp:coreProperties>
</file>