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58" r:id="rId5"/>
    <p:sldId id="259" r:id="rId6"/>
    <p:sldId id="260" r:id="rId7"/>
    <p:sldId id="261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63" r:id="rId17"/>
    <p:sldId id="264" r:id="rId18"/>
    <p:sldId id="265" r:id="rId19"/>
    <p:sldId id="275" r:id="rId20"/>
    <p:sldId id="276" r:id="rId21"/>
    <p:sldId id="277" r:id="rId22"/>
    <p:sldId id="280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8212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2888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5233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4111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1539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4044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0161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9049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0274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8213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5428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30BCF-9303-4BB4-8B33-68342023D3E4}" type="datetimeFigureOut">
              <a:rPr lang="en-CA" smtClean="0"/>
              <a:t>16/05/2016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A2200-1C2E-433B-BBAA-3421B49F60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173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English 1121PA: Lecture IV</a:t>
            </a:r>
            <a:endParaRPr lang="en-C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Power of Imagery and Allusion</a:t>
            </a:r>
          </a:p>
          <a:p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(with tips on how to write an essay in literary criticism!)</a:t>
            </a:r>
          </a:p>
        </p:txBody>
      </p:sp>
    </p:spTree>
    <p:extLst>
      <p:ext uri="{BB962C8B-B14F-4D97-AF65-F5344CB8AC3E}">
        <p14:creationId xmlns:p14="http://schemas.microsoft.com/office/powerpoint/2010/main" val="427698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Today’s texts:</a:t>
            </a:r>
            <a:endParaRPr lang="en-C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Briefly, the power of punctuation (Yay!) in </a:t>
            </a:r>
            <a:r>
              <a:rPr lang="en-C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e.e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C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cummings’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“[the Cambridge ladies who live in furnished souls]” (1922) and  Ted Hughes’ “The Horses” (1957).</a:t>
            </a:r>
          </a:p>
          <a:p>
            <a:pPr marL="0" indent="0">
              <a:buNone/>
            </a:pP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Then: “The Death of the Ball-Turret Gunner,” “The </a:t>
            </a:r>
            <a:r>
              <a:rPr lang="en-C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Grauballe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Man,” “Marked with D.”, “A Green Crab’s Shell,” and “The Paper Nautilus.”</a:t>
            </a:r>
          </a:p>
          <a:p>
            <a:pPr marL="0" indent="0">
              <a:buNone/>
            </a:pP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*** We will use “The Paper Nautilus” to reassure you all that there IS a discernable, and learnable, method to crafting an essay in literary criticism!***</a:t>
            </a:r>
            <a:endParaRPr lang="en-C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20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paper nautilus! (a pelagic </a:t>
            </a:r>
            <a:r>
              <a:rPr lang="en-CA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(open-sea) octopus)</a:t>
            </a:r>
            <a:endParaRPr lang="en-C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772816"/>
            <a:ext cx="3015738" cy="4392488"/>
          </a:xfrm>
        </p:spPr>
      </p:pic>
    </p:spTree>
    <p:extLst>
      <p:ext uri="{BB962C8B-B14F-4D97-AF65-F5344CB8AC3E}">
        <p14:creationId xmlns:p14="http://schemas.microsoft.com/office/powerpoint/2010/main" val="2506134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 fairly polished, but still “working,” thesis:</a:t>
            </a:r>
            <a:endParaRPr lang="en-C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“The power of Marianne Moore’s poem “The Paper Nautilus” lies </a:t>
            </a:r>
            <a:r>
              <a:rPr lang="en-CA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significantly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its complex interweaving of </a:t>
            </a:r>
            <a:r>
              <a:rPr lang="en-CA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natural imagery with (mostly) classical allusion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What seems at first reading nothing more than a rather </a:t>
            </a:r>
            <a:r>
              <a:rPr lang="en-CA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convoluted description 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maternal habits of the pelagic octopus, emerges as a </a:t>
            </a:r>
            <a:r>
              <a:rPr lang="en-CA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poignant meditation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through a </a:t>
            </a:r>
            <a:r>
              <a:rPr lang="en-CA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series of echoing paradoxes, 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the force of </a:t>
            </a:r>
            <a:r>
              <a:rPr lang="en-CA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aggression (?)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---and the very different strength of </a:t>
            </a:r>
            <a:r>
              <a:rPr lang="en-CA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.”</a:t>
            </a: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06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note about imagery</a:t>
            </a:r>
            <a:endParaRPr lang="en-C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Imagery = </a:t>
            </a:r>
            <a:r>
              <a:rPr lang="en-C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vivid details that make a poem concrete rather than abstract.</a:t>
            </a:r>
          </a:p>
          <a:p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Imagery works to build a vivid image in our mind’s eye. . . That is, an image that incorporates other senses.</a:t>
            </a:r>
          </a:p>
          <a:p>
            <a:pPr marL="0" indent="0">
              <a:buNone/>
            </a:pPr>
            <a:endParaRPr lang="en-C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	“ . . . .The Cambridge ladies do not care, above</a:t>
            </a:r>
          </a:p>
          <a:p>
            <a:pPr marL="0" indent="0" algn="just">
              <a:buNone/>
            </a:pPr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Cambridge if sometimes in its box of</a:t>
            </a:r>
          </a:p>
          <a:p>
            <a:pPr marL="0" indent="0" algn="just">
              <a:buNone/>
            </a:pPr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sky lavender and </a:t>
            </a:r>
            <a:r>
              <a:rPr lang="en-C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cornerless</a:t>
            </a:r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the</a:t>
            </a:r>
          </a:p>
          <a:p>
            <a:pPr marL="0" indent="0" algn="just">
              <a:buNone/>
            </a:pPr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moon rattles like a fragment of angry candy.”</a:t>
            </a:r>
          </a:p>
          <a:p>
            <a:pPr marL="0" indent="0" algn="just">
              <a:buNone/>
            </a:pPr>
            <a:endParaRPr lang="en-C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C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824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note about allusions . . . </a:t>
            </a:r>
            <a:endParaRPr lang="en-C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. . which are passing references, without explicit identification, to a literary or historical person, place, or event, or to another literary work or passage.</a:t>
            </a:r>
          </a:p>
          <a:p>
            <a:pPr marL="0" indent="0">
              <a:buNone/>
            </a:pPr>
            <a:endParaRPr lang="en-C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“Batter my heart, three-</a:t>
            </a:r>
            <a:r>
              <a:rPr lang="en-C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personed</a:t>
            </a:r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God.” John Donne. </a:t>
            </a:r>
          </a:p>
          <a:p>
            <a:pPr marL="0" indent="0">
              <a:buNone/>
            </a:pP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problem: Allusions assume a common storehouse of knowledge. If such a storehouse is not shared, readers may fail to understand, and see, not wit / wisdom, but confusion.</a:t>
            </a:r>
          </a:p>
          <a:p>
            <a:pPr marL="0" indent="0">
              <a:buNone/>
            </a:pPr>
            <a:endParaRPr lang="en-C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So. You will sometimes need to do some research! </a:t>
            </a:r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 But there are rewards to be had.</a:t>
            </a: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196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Randall Jarrell, (1914-1965). American poet, and during World War II, a “celestial navigation tower operator”</a:t>
            </a:r>
            <a:endParaRPr lang="en-C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628800"/>
            <a:ext cx="4320480" cy="4995555"/>
          </a:xfrm>
        </p:spPr>
      </p:pic>
    </p:spTree>
    <p:extLst>
      <p:ext uri="{BB962C8B-B14F-4D97-AF65-F5344CB8AC3E}">
        <p14:creationId xmlns:p14="http://schemas.microsoft.com/office/powerpoint/2010/main" val="3586649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Seamus Heaney, 1939-2013. (Irish poet, Nobel Prize recipient,  1995)</a:t>
            </a:r>
            <a:endParaRPr lang="en-C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1757546"/>
            <a:ext cx="3031330" cy="404771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939" y="1844824"/>
            <a:ext cx="4920546" cy="3096344"/>
          </a:xfrm>
        </p:spPr>
      </p:pic>
    </p:spTree>
    <p:extLst>
      <p:ext uri="{BB962C8B-B14F-4D97-AF65-F5344CB8AC3E}">
        <p14:creationId xmlns:p14="http://schemas.microsoft.com/office/powerpoint/2010/main" val="240263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“The Troubles” in Northern Ireland (mostly):  </a:t>
            </a:r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Guerrilla war-fare between Catholic and Irish paramilitaries: October 1968 – April 1998. 3500 killed (2000 civilians. 50,000+ maimed or injured).</a:t>
            </a:r>
            <a:endParaRPr lang="en-C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2420888"/>
            <a:ext cx="4608513" cy="3024336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348880"/>
            <a:ext cx="3602582" cy="3096344"/>
          </a:xfrm>
        </p:spPr>
      </p:pic>
    </p:spTree>
    <p:extLst>
      <p:ext uri="{BB962C8B-B14F-4D97-AF65-F5344CB8AC3E}">
        <p14:creationId xmlns:p14="http://schemas.microsoft.com/office/powerpoint/2010/main" val="231183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“The </a:t>
            </a:r>
            <a:r>
              <a:rPr lang="en-CA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Grauballe</a:t>
            </a:r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Man” </a:t>
            </a:r>
            <a:r>
              <a:rPr lang="en-C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(died, probably as human sacrifice, around 300 B.C. E., about 30 years old.  Exhumed from a Danish bog in 1952.)</a:t>
            </a:r>
            <a:endParaRPr lang="en-CA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276872"/>
            <a:ext cx="2726764" cy="3154133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348880"/>
            <a:ext cx="4126108" cy="3096344"/>
          </a:xfrm>
        </p:spPr>
      </p:pic>
    </p:spTree>
    <p:extLst>
      <p:ext uri="{BB962C8B-B14F-4D97-AF65-F5344CB8AC3E}">
        <p14:creationId xmlns:p14="http://schemas.microsoft.com/office/powerpoint/2010/main" val="336051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“The cured wound / opens inward to a dark / elderberry place.”</a:t>
            </a:r>
            <a:endParaRPr lang="en-C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916832"/>
            <a:ext cx="3368116" cy="4176464"/>
          </a:xfrm>
        </p:spPr>
      </p:pic>
    </p:spTree>
    <p:extLst>
      <p:ext uri="{BB962C8B-B14F-4D97-AF65-F5344CB8AC3E}">
        <p14:creationId xmlns:p14="http://schemas.microsoft.com/office/powerpoint/2010/main" val="52351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Range of the Celtic peoples (750 B.C.E to 1 C.E, the most powerful people in central and northern Europe. Defeated by the Romans.) </a:t>
            </a:r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C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7" y="1825382"/>
            <a:ext cx="5712748" cy="3979882"/>
          </a:xfrm>
        </p:spPr>
      </p:pic>
    </p:spTree>
    <p:extLst>
      <p:ext uri="{BB962C8B-B14F-4D97-AF65-F5344CB8AC3E}">
        <p14:creationId xmlns:p14="http://schemas.microsoft.com/office/powerpoint/2010/main" val="112021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C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“The Dying Gaul” commissioned in late 3</a:t>
            </a:r>
            <a:r>
              <a:rPr lang="en-CA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C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century B.C.E to celebrate defeat of </a:t>
            </a:r>
            <a:r>
              <a:rPr lang="en-C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Gauls</a:t>
            </a:r>
            <a:r>
              <a:rPr lang="en-C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Anatolia. (Turkey)</a:t>
            </a:r>
            <a:endParaRPr lang="en-C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243434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00318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744" y="1600200"/>
            <a:ext cx="3395511" cy="4525963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258" y="1703058"/>
            <a:ext cx="3245118" cy="4102206"/>
          </a:xfrm>
        </p:spPr>
      </p:pic>
    </p:spTree>
    <p:extLst>
      <p:ext uri="{BB962C8B-B14F-4D97-AF65-F5344CB8AC3E}">
        <p14:creationId xmlns:p14="http://schemas.microsoft.com/office/powerpoint/2010/main" val="358328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Tony Harrison, b. 1937</a:t>
            </a:r>
            <a:endParaRPr lang="en-C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721382"/>
            <a:ext cx="3896904" cy="4731954"/>
          </a:xfrm>
        </p:spPr>
      </p:pic>
    </p:spTree>
    <p:extLst>
      <p:ext uri="{BB962C8B-B14F-4D97-AF65-F5344CB8AC3E}">
        <p14:creationId xmlns:p14="http://schemas.microsoft.com/office/powerpoint/2010/main" val="2959177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Mark Doty, b. 1953</a:t>
            </a:r>
            <a:endParaRPr lang="en-C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132855"/>
            <a:ext cx="3456384" cy="4304769"/>
          </a:xfrm>
        </p:spPr>
      </p:pic>
    </p:spTree>
    <p:extLst>
      <p:ext uri="{BB962C8B-B14F-4D97-AF65-F5344CB8AC3E}">
        <p14:creationId xmlns:p14="http://schemas.microsoft.com/office/powerpoint/2010/main" val="24223305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Marianne Moore</a:t>
            </a:r>
            <a:endParaRPr lang="en-C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552" y="1600200"/>
            <a:ext cx="7250896" cy="4525963"/>
          </a:xfrm>
        </p:spPr>
      </p:pic>
    </p:spTree>
    <p:extLst>
      <p:ext uri="{BB962C8B-B14F-4D97-AF65-F5344CB8AC3E}">
        <p14:creationId xmlns:p14="http://schemas.microsoft.com/office/powerpoint/2010/main" val="28175806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Paper Nautilus (also known as the Argonaut)</a:t>
            </a:r>
            <a:endParaRPr lang="en-C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484784"/>
            <a:ext cx="3456384" cy="5034298"/>
          </a:xfrm>
        </p:spPr>
      </p:pic>
    </p:spTree>
    <p:extLst>
      <p:ext uri="{BB962C8B-B14F-4D97-AF65-F5344CB8AC3E}">
        <p14:creationId xmlns:p14="http://schemas.microsoft.com/office/powerpoint/2010/main" val="8556517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classical myth, </a:t>
            </a:r>
            <a:r>
              <a:rPr lang="en-C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Jason and the Argonauts and the Quest for the Golden Fleece</a:t>
            </a:r>
            <a:br>
              <a:rPr lang="en-C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C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Jason’s ship: The Argo</a:t>
            </a:r>
            <a:endParaRPr lang="en-C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73" y="2174875"/>
            <a:ext cx="3028241" cy="3951288"/>
          </a:xfrm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Golden Fleece: a symbol of authority and kingship.</a:t>
            </a:r>
            <a:endParaRPr lang="en-C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081" y="2420888"/>
            <a:ext cx="2599567" cy="3600400"/>
          </a:xfrm>
        </p:spPr>
      </p:pic>
    </p:spTree>
    <p:extLst>
      <p:ext uri="{BB962C8B-B14F-4D97-AF65-F5344CB8AC3E}">
        <p14:creationId xmlns:p14="http://schemas.microsoft.com/office/powerpoint/2010/main" val="31498970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CA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Krakken</a:t>
            </a:r>
            <a:r>
              <a:rPr lang="en-C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(devil-fish)</a:t>
            </a:r>
            <a:endParaRPr lang="en-C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79199"/>
            <a:ext cx="4038600" cy="2967964"/>
          </a:xfrm>
        </p:spPr>
      </p:pic>
      <p:pic>
        <p:nvPicPr>
          <p:cNvPr id="12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420888"/>
            <a:ext cx="3706823" cy="2880320"/>
          </a:xfrm>
        </p:spPr>
      </p:pic>
    </p:spTree>
    <p:extLst>
      <p:ext uri="{BB962C8B-B14F-4D97-AF65-F5344CB8AC3E}">
        <p14:creationId xmlns:p14="http://schemas.microsoft.com/office/powerpoint/2010/main" val="31147864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Hercules and the Hydra (and the crab).</a:t>
            </a:r>
            <a:endParaRPr lang="en-C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348880"/>
            <a:ext cx="4977602" cy="3312368"/>
          </a:xfrm>
        </p:spPr>
      </p:pic>
    </p:spTree>
    <p:extLst>
      <p:ext uri="{BB962C8B-B14F-4D97-AF65-F5344CB8AC3E}">
        <p14:creationId xmlns:p14="http://schemas.microsoft.com/office/powerpoint/2010/main" val="40852738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Chitons</a:t>
            </a:r>
            <a:endParaRPr lang="en-C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Classical Greek Robe (sometimes also refers to body armour of Greek warriors)</a:t>
            </a:r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581" y="2174875"/>
            <a:ext cx="2329425" cy="3951288"/>
          </a:xfrm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en-C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Mollusc: Also known as “sea-cradle” and “coat-of-mail” snail</a:t>
            </a:r>
            <a:endParaRPr lang="en-C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912" y="2721769"/>
            <a:ext cx="3810000" cy="2857500"/>
          </a:xfrm>
        </p:spPr>
      </p:pic>
    </p:spTree>
    <p:extLst>
      <p:ext uri="{BB962C8B-B14F-4D97-AF65-F5344CB8AC3E}">
        <p14:creationId xmlns:p14="http://schemas.microsoft.com/office/powerpoint/2010/main" val="20809159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643</Words>
  <Application>Microsoft Office PowerPoint</Application>
  <PresentationFormat>On-screen Show (4:3)</PresentationFormat>
  <Paragraphs>48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Times New Roman</vt:lpstr>
      <vt:lpstr>Wingdings</vt:lpstr>
      <vt:lpstr>Office Theme</vt:lpstr>
      <vt:lpstr>English 1121PA: Lecture IV</vt:lpstr>
      <vt:lpstr>Today’s texts:</vt:lpstr>
      <vt:lpstr>The paper nautilus! (a pelagic (open-sea) octopus)</vt:lpstr>
      <vt:lpstr>My fairly polished, but still “working,” thesis:</vt:lpstr>
      <vt:lpstr>A note about imagery</vt:lpstr>
      <vt:lpstr>A note about allusions . . . </vt:lpstr>
      <vt:lpstr>Randall Jarrell, (1914-1965). American poet, and during World War II, a “celestial navigation tower operator”</vt:lpstr>
      <vt:lpstr>Seamus Heaney, 1939-2013. (Irish poet, Nobel Prize recipient,  1995)</vt:lpstr>
      <vt:lpstr>“The Troubles” in Northern Ireland (mostly):  Guerrilla war-fare between Catholic and Irish paramilitaries: October 1968 – April 1998. 3500 killed (2000 civilians. 50,000+ maimed or injured).</vt:lpstr>
      <vt:lpstr>“The Grauballe Man” (died, probably as human sacrifice, around 300 B.C. E., about 30 years old.  Exhumed from a Danish bog in 1952.)</vt:lpstr>
      <vt:lpstr>“The cured wound / opens inward to a dark / elderberry place.”</vt:lpstr>
      <vt:lpstr>Range of the Celtic peoples (750 B.C.E to 1 C.E, the most powerful people in central and northern Europe. Defeated by the Romans.) .</vt:lpstr>
      <vt:lpstr>“The Dying Gaul” commissioned in late 3rd century B.C.E to celebrate defeat of Gauls in Anatolia. (Turkey)</vt:lpstr>
      <vt:lpstr>PowerPoint Presentation</vt:lpstr>
      <vt:lpstr>PowerPoint Presentation</vt:lpstr>
      <vt:lpstr>Tony Harrison, b. 1937</vt:lpstr>
      <vt:lpstr>Mark Doty, b. 1953</vt:lpstr>
      <vt:lpstr>Marianne Moore</vt:lpstr>
      <vt:lpstr>The Paper Nautilus (also known as the Argonaut)</vt:lpstr>
      <vt:lpstr>From the classical myth, Jason and the Argonauts and the Quest for the Golden Fleece </vt:lpstr>
      <vt:lpstr>A Krakken (devil-fish)</vt:lpstr>
      <vt:lpstr>Hercules and the Hydra (and the crab).</vt:lpstr>
      <vt:lpstr>Chitons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1121PA: Lecture IV</dc:title>
  <dc:creator>Andrew</dc:creator>
  <cp:lastModifiedBy>Andrew Taylor</cp:lastModifiedBy>
  <cp:revision>20</cp:revision>
  <dcterms:created xsi:type="dcterms:W3CDTF">2016-05-10T13:13:44Z</dcterms:created>
  <dcterms:modified xsi:type="dcterms:W3CDTF">2016-05-16T12:23:24Z</dcterms:modified>
</cp:coreProperties>
</file>