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66" r:id="rId5"/>
    <p:sldId id="259" r:id="rId6"/>
    <p:sldId id="260" r:id="rId7"/>
    <p:sldId id="261" r:id="rId8"/>
    <p:sldId id="262" r:id="rId9"/>
    <p:sldId id="263" r:id="rId10"/>
    <p:sldId id="267" r:id="rId11"/>
    <p:sldId id="268" r:id="rId12"/>
    <p:sldId id="264" r:id="rId1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59" d="100"/>
          <a:sy n="59" d="100"/>
        </p:scale>
        <p:origin x="-120" y="-1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printerSettings" Target="printerSettings/printerSettings1.bin"/><Relationship Id="rId15" Type="http://schemas.openxmlformats.org/officeDocument/2006/relationships/presProps" Target="presProps.xml"/><Relationship Id="rId16" Type="http://schemas.openxmlformats.org/officeDocument/2006/relationships/viewProps" Target="viewProps.xml"/><Relationship Id="rId17" Type="http://schemas.openxmlformats.org/officeDocument/2006/relationships/theme" Target="theme/theme1.xml"/><Relationship Id="rId1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CA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B0149-22B4-4C44-B943-DA4A3F9B390C}" type="datetimeFigureOut">
              <a:rPr lang="en-US" smtClean="0"/>
              <a:t>2012-12-15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62056-68E5-234C-9D23-F6F27E65F3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80845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B0149-22B4-4C44-B943-DA4A3F9B390C}" type="datetimeFigureOut">
              <a:rPr lang="en-US" smtClean="0"/>
              <a:t>2012-12-15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62056-68E5-234C-9D23-F6F27E65F3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01733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B0149-22B4-4C44-B943-DA4A3F9B390C}" type="datetimeFigureOut">
              <a:rPr lang="en-US" smtClean="0"/>
              <a:t>2012-12-15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62056-68E5-234C-9D23-F6F27E65F3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0907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B0149-22B4-4C44-B943-DA4A3F9B390C}" type="datetimeFigureOut">
              <a:rPr lang="en-US" smtClean="0"/>
              <a:t>2012-12-15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62056-68E5-234C-9D23-F6F27E65F3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37771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B0149-22B4-4C44-B943-DA4A3F9B390C}" type="datetimeFigureOut">
              <a:rPr lang="en-US" smtClean="0"/>
              <a:t>2012-12-15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62056-68E5-234C-9D23-F6F27E65F3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89880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B0149-22B4-4C44-B943-DA4A3F9B390C}" type="datetimeFigureOut">
              <a:rPr lang="en-US" smtClean="0"/>
              <a:t>2012-12-15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62056-68E5-234C-9D23-F6F27E65F3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19019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B0149-22B4-4C44-B943-DA4A3F9B390C}" type="datetimeFigureOut">
              <a:rPr lang="en-US" smtClean="0"/>
              <a:t>2012-12-15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62056-68E5-234C-9D23-F6F27E65F3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97841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B0149-22B4-4C44-B943-DA4A3F9B390C}" type="datetimeFigureOut">
              <a:rPr lang="en-US" smtClean="0"/>
              <a:t>2012-12-15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62056-68E5-234C-9D23-F6F27E65F3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31868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B0149-22B4-4C44-B943-DA4A3F9B390C}" type="datetimeFigureOut">
              <a:rPr lang="en-US" smtClean="0"/>
              <a:t>2012-12-15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62056-68E5-234C-9D23-F6F27E65F3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13944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B0149-22B4-4C44-B943-DA4A3F9B390C}" type="datetimeFigureOut">
              <a:rPr lang="en-US" smtClean="0"/>
              <a:t>2012-12-15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62056-68E5-234C-9D23-F6F27E65F3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05181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B0149-22B4-4C44-B943-DA4A3F9B390C}" type="datetimeFigureOut">
              <a:rPr lang="en-US" smtClean="0"/>
              <a:t>2012-12-15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62056-68E5-234C-9D23-F6F27E65F3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12183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DB0149-22B4-4C44-B943-DA4A3F9B390C}" type="datetimeFigureOut">
              <a:rPr lang="en-US" smtClean="0"/>
              <a:t>2012-12-15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162056-68E5-234C-9D23-F6F27E65F3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21470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7200" dirty="0" smtClean="0"/>
              <a:t>Chapter 6</a:t>
            </a:r>
            <a:endParaRPr lang="en-US" sz="7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Views on Technology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4762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1. Instrumentalist view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 defTabSz="762000">
              <a:spcBef>
                <a:spcPct val="100000"/>
              </a:spcBef>
              <a:buClr>
                <a:srgbClr val="FF3300"/>
              </a:buClr>
              <a:buSzPct val="75000"/>
              <a:buNone/>
            </a:pPr>
            <a:r>
              <a:rPr lang="en-US" dirty="0" smtClean="0">
                <a:latin typeface="Calibri" charset="0"/>
              </a:rPr>
              <a:t>- Technologies are neutral; a value neutral </a:t>
            </a:r>
            <a:r>
              <a:rPr lang="en-US" b="1" dirty="0" smtClean="0">
                <a:latin typeface="Calibri" charset="0"/>
              </a:rPr>
              <a:t>tool </a:t>
            </a:r>
            <a:r>
              <a:rPr lang="en-US" dirty="0" smtClean="0">
                <a:latin typeface="Calibri" charset="0"/>
              </a:rPr>
              <a:t>that can assist in achieving a certain purpose </a:t>
            </a:r>
          </a:p>
          <a:p>
            <a:pPr marL="0" indent="0" defTabSz="762000">
              <a:spcBef>
                <a:spcPct val="100000"/>
              </a:spcBef>
              <a:buClr>
                <a:srgbClr val="FF3300"/>
              </a:buClr>
              <a:buSzPct val="75000"/>
              <a:buNone/>
            </a:pPr>
            <a:r>
              <a:rPr lang="en-US" dirty="0" smtClean="0">
                <a:latin typeface="Calibri" charset="0"/>
              </a:rPr>
              <a:t>- Technological outcomes depend on how the technology is used by humans</a:t>
            </a:r>
          </a:p>
          <a:p>
            <a:pPr marL="0" indent="0" defTabSz="762000">
              <a:spcBef>
                <a:spcPct val="100000"/>
              </a:spcBef>
              <a:buClr>
                <a:srgbClr val="FF3300"/>
              </a:buClr>
              <a:buSzPct val="75000"/>
              <a:buNone/>
            </a:pPr>
            <a:r>
              <a:rPr lang="en-US" dirty="0" smtClean="0">
                <a:latin typeface="Calibri" charset="0"/>
              </a:rPr>
              <a:t>- Focuses on efficiency and effectiveness</a:t>
            </a:r>
          </a:p>
          <a:p>
            <a:pPr marL="0" indent="0" defTabSz="762000">
              <a:spcBef>
                <a:spcPct val="100000"/>
              </a:spcBef>
              <a:buClr>
                <a:srgbClr val="FF3300"/>
              </a:buClr>
              <a:buSzPct val="75000"/>
              <a:buNone/>
            </a:pPr>
            <a:r>
              <a:rPr lang="en-US" dirty="0" smtClean="0">
                <a:latin typeface="Calibri" charset="0"/>
              </a:rPr>
              <a:t>- Technological progress is unquestionably positive</a:t>
            </a:r>
            <a:endParaRPr lang="en-US" b="1" dirty="0" smtClean="0">
              <a:latin typeface="Calibri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23675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2. Determinist view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 defTabSz="762000">
              <a:spcBef>
                <a:spcPct val="100000"/>
              </a:spcBef>
              <a:buClr>
                <a:srgbClr val="FF3300"/>
              </a:buClr>
              <a:buSzPct val="75000"/>
              <a:buNone/>
            </a:pPr>
            <a:r>
              <a:rPr lang="en-US" dirty="0" smtClean="0">
                <a:latin typeface="Calibri" charset="0"/>
              </a:rPr>
              <a:t>- Technology operates according to an inherent, internal logic within the technology itself</a:t>
            </a:r>
          </a:p>
          <a:p>
            <a:pPr marL="0" indent="0" defTabSz="762000">
              <a:spcBef>
                <a:spcPct val="125000"/>
              </a:spcBef>
              <a:buClr>
                <a:srgbClr val="FF3300"/>
              </a:buClr>
              <a:buSzPct val="75000"/>
              <a:buNone/>
            </a:pPr>
            <a:r>
              <a:rPr lang="en-US" dirty="0" smtClean="0">
                <a:latin typeface="Calibri" charset="0"/>
              </a:rPr>
              <a:t>- Technological outcomes depend on the technology in question</a:t>
            </a:r>
          </a:p>
          <a:p>
            <a:pPr marL="0" indent="0" defTabSz="762000">
              <a:spcBef>
                <a:spcPct val="125000"/>
              </a:spcBef>
              <a:buClr>
                <a:srgbClr val="FF3300"/>
              </a:buClr>
              <a:buSzPct val="75000"/>
              <a:buNone/>
            </a:pPr>
            <a:r>
              <a:rPr lang="en-US" dirty="0" smtClean="0">
                <a:latin typeface="Calibri" charset="0"/>
              </a:rPr>
              <a:t>- Technology as external force (i.e. autonomous, self regulating)</a:t>
            </a:r>
          </a:p>
          <a:p>
            <a:pPr defTabSz="762000">
              <a:spcBef>
                <a:spcPct val="125000"/>
              </a:spcBef>
              <a:buClr>
                <a:srgbClr val="FF3300"/>
              </a:buClr>
              <a:buSzPct val="75000"/>
              <a:buFontTx/>
              <a:buChar char="-"/>
            </a:pPr>
            <a:r>
              <a:rPr lang="en-US" dirty="0" smtClean="0">
                <a:latin typeface="Calibri" charset="0"/>
              </a:rPr>
              <a:t>Example of determinist thinking: the phone we have now will someday soon be replaced by something that can do its same functions faster and more effectively </a:t>
            </a:r>
          </a:p>
          <a:p>
            <a:pPr defTabSz="762000">
              <a:spcBef>
                <a:spcPct val="125000"/>
              </a:spcBef>
              <a:buClr>
                <a:srgbClr val="FF3300"/>
              </a:buClr>
              <a:buSzPct val="75000"/>
              <a:buFontTx/>
              <a:buChar char="-"/>
            </a:pPr>
            <a:r>
              <a:rPr lang="en-US" dirty="0" smtClean="0">
                <a:latin typeface="Calibri" charset="0"/>
              </a:rPr>
              <a:t>Determinist illusion: at a different time in history, a certain piece of technology could have been configured to serve a different purpose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94822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Determiners of technological outcomes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 defTabSz="762000">
              <a:buClr>
                <a:srgbClr val="FF3300"/>
              </a:buClr>
              <a:buSzPct val="75000"/>
              <a:buFont typeface="Wingdings" charset="0"/>
              <a:buChar char="Ø"/>
            </a:pPr>
            <a:r>
              <a:rPr lang="en-US" sz="3200" dirty="0" smtClean="0">
                <a:latin typeface="Calibri" charset="0"/>
              </a:rPr>
              <a:t>Technological properties of artifacts determines social/economic/political impact (i.e. technology as an autonomous force)</a:t>
            </a:r>
          </a:p>
          <a:p>
            <a:pPr lvl="1" defTabSz="762000">
              <a:buClr>
                <a:srgbClr val="FF3300"/>
              </a:buClr>
              <a:buSzPct val="75000"/>
              <a:buFont typeface="Wingdings" charset="0"/>
              <a:buChar char="Ø"/>
            </a:pPr>
            <a:r>
              <a:rPr lang="en-US" sz="3200" dirty="0" smtClean="0">
                <a:latin typeface="Calibri" charset="0"/>
              </a:rPr>
              <a:t>Technological properties impose particular outcomes </a:t>
            </a:r>
            <a:endParaRPr lang="en-US" sz="3200" dirty="0" smtClean="0">
              <a:solidFill>
                <a:srgbClr val="FF0000"/>
              </a:solidFill>
              <a:latin typeface="Calibri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89676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3. Substantivist view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defTabSz="762000">
              <a:spcBef>
                <a:spcPct val="100000"/>
              </a:spcBef>
              <a:buClr>
                <a:srgbClr val="FF3300"/>
              </a:buClr>
              <a:buSzPct val="75000"/>
              <a:buFontTx/>
              <a:buChar char="-"/>
            </a:pPr>
            <a:r>
              <a:rPr lang="en-US" dirty="0" smtClean="0">
                <a:solidFill>
                  <a:srgbClr val="000000"/>
                </a:solidFill>
                <a:latin typeface="Calibri" charset="0"/>
              </a:rPr>
              <a:t>Technologies embody specific values</a:t>
            </a:r>
          </a:p>
          <a:p>
            <a:pPr marL="0" indent="0" defTabSz="762000">
              <a:spcBef>
                <a:spcPct val="100000"/>
              </a:spcBef>
              <a:buClr>
                <a:srgbClr val="FF3300"/>
              </a:buClr>
              <a:buSzPct val="75000"/>
              <a:buNone/>
            </a:pPr>
            <a:r>
              <a:rPr lang="en-US" dirty="0" smtClean="0">
                <a:solidFill>
                  <a:srgbClr val="000000"/>
                </a:solidFill>
                <a:latin typeface="Calibri" charset="0"/>
              </a:rPr>
              <a:t>- Claims that technology operates according to its own logic, but this logic is at the expense of humanity </a:t>
            </a:r>
          </a:p>
          <a:p>
            <a:pPr marL="0" indent="0" defTabSz="762000">
              <a:spcBef>
                <a:spcPct val="125000"/>
              </a:spcBef>
              <a:buClr>
                <a:srgbClr val="FF3300"/>
              </a:buClr>
              <a:buSzPct val="75000"/>
              <a:buNone/>
            </a:pPr>
            <a:r>
              <a:rPr lang="en-US" dirty="0" smtClean="0">
                <a:solidFill>
                  <a:srgbClr val="000000"/>
                </a:solidFill>
                <a:latin typeface="Calibri" charset="0"/>
              </a:rPr>
              <a:t>- We make things with technological instruments </a:t>
            </a:r>
            <a:r>
              <a:rPr lang="en-US" i="1" u="sng" dirty="0" smtClean="0">
                <a:solidFill>
                  <a:srgbClr val="000000"/>
                </a:solidFill>
                <a:latin typeface="Calibri" charset="0"/>
              </a:rPr>
              <a:t>but</a:t>
            </a:r>
            <a:r>
              <a:rPr lang="en-US" dirty="0" smtClean="0">
                <a:solidFill>
                  <a:srgbClr val="000000"/>
                </a:solidFill>
                <a:latin typeface="Calibri" charset="0"/>
              </a:rPr>
              <a:t> technologies also make something of us</a:t>
            </a:r>
          </a:p>
          <a:p>
            <a:pPr marL="0" indent="0" defTabSz="762000">
              <a:spcBef>
                <a:spcPct val="125000"/>
              </a:spcBef>
              <a:buClr>
                <a:srgbClr val="FF3300"/>
              </a:buClr>
              <a:buSzPct val="75000"/>
              <a:buNone/>
            </a:pPr>
            <a:r>
              <a:rPr lang="en-US" dirty="0" smtClean="0">
                <a:solidFill>
                  <a:srgbClr val="000000"/>
                </a:solidFill>
                <a:latin typeface="Calibri" charset="0"/>
              </a:rPr>
              <a:t>- Technological progress is often negative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00852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4. Social Constructivist view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defTabSz="762000">
              <a:spcBef>
                <a:spcPct val="100000"/>
              </a:spcBef>
              <a:buClr>
                <a:srgbClr val="FF3300"/>
              </a:buClr>
              <a:buSzPct val="75000"/>
              <a:buFontTx/>
              <a:buChar char="-"/>
            </a:pPr>
            <a:r>
              <a:rPr lang="en-US" dirty="0" smtClean="0">
                <a:latin typeface="Calibri" charset="0"/>
              </a:rPr>
              <a:t>Technology is not an autonomous force</a:t>
            </a:r>
          </a:p>
          <a:p>
            <a:pPr defTabSz="762000">
              <a:spcBef>
                <a:spcPct val="100000"/>
              </a:spcBef>
              <a:buClr>
                <a:srgbClr val="FF3300"/>
              </a:buClr>
              <a:buSzPct val="75000"/>
              <a:buFontTx/>
              <a:buChar char="-"/>
            </a:pPr>
            <a:r>
              <a:rPr lang="en-US" dirty="0" smtClean="0">
                <a:latin typeface="Calibri" charset="0"/>
              </a:rPr>
              <a:t>Technology is socially constructed and shaped by social forces </a:t>
            </a:r>
          </a:p>
          <a:p>
            <a:pPr defTabSz="762000">
              <a:spcBef>
                <a:spcPct val="100000"/>
              </a:spcBef>
              <a:buClr>
                <a:srgbClr val="FF3300"/>
              </a:buClr>
              <a:buSzPct val="75000"/>
              <a:buFontTx/>
              <a:buChar char="-"/>
            </a:pPr>
            <a:r>
              <a:rPr lang="en-US" dirty="0" smtClean="0">
                <a:latin typeface="Calibri" charset="0"/>
              </a:rPr>
              <a:t>Critical theory: we have choices to develop technology </a:t>
            </a:r>
          </a:p>
          <a:p>
            <a:pPr marL="0" indent="0" defTabSz="762000">
              <a:spcBef>
                <a:spcPct val="125000"/>
              </a:spcBef>
              <a:buClr>
                <a:srgbClr val="FF3300"/>
              </a:buClr>
              <a:buSzPct val="75000"/>
              <a:buNone/>
            </a:pPr>
            <a:r>
              <a:rPr lang="en-US" dirty="0" smtClean="0">
                <a:latin typeface="Calibri" charset="0"/>
              </a:rPr>
              <a:t>- Technologies constructed via interactions between artifact and social context in which it is situated</a:t>
            </a:r>
          </a:p>
          <a:p>
            <a:pPr defTabSz="762000">
              <a:spcBef>
                <a:spcPct val="125000"/>
              </a:spcBef>
              <a:buClr>
                <a:srgbClr val="FF3300"/>
              </a:buClr>
              <a:buSzPct val="75000"/>
              <a:buFontTx/>
              <a:buChar char="-"/>
            </a:pPr>
            <a:r>
              <a:rPr lang="en-US" dirty="0" smtClean="0">
                <a:latin typeface="Calibri" charset="0"/>
              </a:rPr>
              <a:t>Efficiency/Effectiveness does not necessarily impose specific outcomes</a:t>
            </a:r>
          </a:p>
          <a:p>
            <a:pPr defTabSz="762000">
              <a:spcBef>
                <a:spcPct val="125000"/>
              </a:spcBef>
              <a:buClr>
                <a:srgbClr val="FF3300"/>
              </a:buClr>
              <a:buSzPct val="75000"/>
              <a:buFontTx/>
              <a:buChar char="-"/>
            </a:pPr>
            <a:endParaRPr lang="en-US" dirty="0" smtClean="0">
              <a:latin typeface="Calibri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8670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Determiners of technological outcomes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 defTabSz="762000">
              <a:buClr>
                <a:srgbClr val="FF3300"/>
              </a:buClr>
              <a:buSzPct val="75000"/>
              <a:buFont typeface="Wingdings" charset="0"/>
              <a:buChar char="Ø"/>
            </a:pPr>
            <a:r>
              <a:rPr lang="en-US" sz="3200" dirty="0" smtClean="0">
                <a:latin typeface="Calibri" charset="0"/>
              </a:rPr>
              <a:t>Technological properties are the outcome of conflicting interests and ideas </a:t>
            </a:r>
          </a:p>
          <a:p>
            <a:pPr lvl="1" defTabSz="762000">
              <a:buClr>
                <a:srgbClr val="FF3300"/>
              </a:buClr>
              <a:buSzPct val="75000"/>
              <a:buFont typeface="Wingdings" charset="0"/>
              <a:buChar char="Ø"/>
            </a:pPr>
            <a:r>
              <a:rPr lang="en-US" sz="3200" dirty="0" smtClean="0">
                <a:latin typeface="Calibri" charset="0"/>
              </a:rPr>
              <a:t>Multiple outcomes possible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67421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Convergence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ability of one device to send or receive output from another device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99701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4 Layers of the Internet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284163" indent="-284163">
              <a:spcBef>
                <a:spcPct val="100000"/>
              </a:spcBef>
              <a:buClr>
                <a:srgbClr val="FF3300"/>
              </a:buClr>
              <a:buSzPct val="75000"/>
              <a:buFont typeface="Wingdings" charset="0"/>
              <a:buNone/>
            </a:pPr>
            <a:r>
              <a:rPr lang="en-US" sz="2400" i="1" dirty="0" smtClean="0">
                <a:latin typeface="Calibri" charset="0"/>
                <a:cs typeface="ＭＳ Ｐゴシック" charset="0"/>
              </a:rPr>
              <a:t>1. Content/Transaction Layer</a:t>
            </a:r>
          </a:p>
          <a:p>
            <a:pPr marL="688975" lvl="1" indent="-290513">
              <a:lnSpc>
                <a:spcPct val="80000"/>
              </a:lnSpc>
              <a:spcBef>
                <a:spcPct val="25000"/>
              </a:spcBef>
              <a:buClr>
                <a:srgbClr val="FF3300"/>
              </a:buClr>
              <a:buSzPct val="75000"/>
              <a:buFont typeface="Wingdings" charset="0"/>
              <a:buChar char="Ø"/>
            </a:pPr>
            <a:r>
              <a:rPr lang="en-US" sz="2400" dirty="0" smtClean="0">
                <a:latin typeface="Calibri" charset="0"/>
                <a:cs typeface="ＭＳ Ｐゴシック" charset="0"/>
              </a:rPr>
              <a:t>Info available on or over the Internet, including Web sites (i.e. email, music files, video streams, &amp; transactions). </a:t>
            </a:r>
            <a:endParaRPr lang="en-US" sz="2400" dirty="0" smtClean="0">
              <a:solidFill>
                <a:srgbClr val="000000"/>
              </a:solidFill>
              <a:latin typeface="Calibri" charset="0"/>
              <a:cs typeface="ＭＳ Ｐゴシック" charset="0"/>
            </a:endParaRPr>
          </a:p>
          <a:p>
            <a:pPr marL="284163" indent="-284163">
              <a:spcBef>
                <a:spcPct val="50000"/>
              </a:spcBef>
              <a:buClr>
                <a:srgbClr val="FF3300"/>
              </a:buClr>
              <a:buSzPct val="75000"/>
              <a:buFont typeface="Wingdings" charset="0"/>
              <a:buNone/>
            </a:pPr>
            <a:r>
              <a:rPr lang="en-US" sz="2400" i="1" dirty="0" smtClean="0">
                <a:solidFill>
                  <a:srgbClr val="000000"/>
                </a:solidFill>
                <a:latin typeface="Calibri" charset="0"/>
                <a:cs typeface="ＭＳ Ｐゴシック" charset="0"/>
              </a:rPr>
              <a:t>2. Application Layer </a:t>
            </a:r>
          </a:p>
          <a:p>
            <a:pPr marL="688975" lvl="1" indent="-290513">
              <a:lnSpc>
                <a:spcPct val="80000"/>
              </a:lnSpc>
              <a:spcBef>
                <a:spcPct val="25000"/>
              </a:spcBef>
              <a:buClr>
                <a:srgbClr val="FF3300"/>
              </a:buClr>
              <a:buSzPct val="75000"/>
              <a:buFont typeface="Wingdings" charset="0"/>
              <a:buChar char="Ø"/>
            </a:pPr>
            <a:r>
              <a:rPr lang="en-US" sz="2400" dirty="0" smtClean="0">
                <a:latin typeface="Calibri" charset="0"/>
                <a:cs typeface="ＭＳ Ｐゴシック" charset="0"/>
              </a:rPr>
              <a:t>Hardware &amp; software (i.e. email, Web browsers, html)</a:t>
            </a:r>
            <a:endParaRPr lang="en-US" sz="2400" dirty="0" smtClean="0">
              <a:solidFill>
                <a:srgbClr val="000000"/>
              </a:solidFill>
              <a:latin typeface="Calibri" charset="0"/>
              <a:cs typeface="ＭＳ Ｐゴシック" charset="0"/>
            </a:endParaRPr>
          </a:p>
          <a:p>
            <a:pPr marL="284163" indent="-284163">
              <a:lnSpc>
                <a:spcPct val="80000"/>
              </a:lnSpc>
              <a:spcBef>
                <a:spcPct val="50000"/>
              </a:spcBef>
              <a:buClr>
                <a:srgbClr val="FF3300"/>
              </a:buClr>
              <a:buSzPct val="75000"/>
              <a:buFont typeface="Wingdings" charset="0"/>
              <a:buNone/>
            </a:pPr>
            <a:r>
              <a:rPr lang="en-US" sz="2400" dirty="0" smtClean="0">
                <a:solidFill>
                  <a:srgbClr val="000000"/>
                </a:solidFill>
                <a:latin typeface="Calibri" charset="0"/>
                <a:cs typeface="ＭＳ Ｐゴシック" charset="0"/>
              </a:rPr>
              <a:t>3. Logical Infrastructure Layer</a:t>
            </a:r>
          </a:p>
          <a:p>
            <a:pPr marL="688975" lvl="1" indent="-290513">
              <a:lnSpc>
                <a:spcPct val="80000"/>
              </a:lnSpc>
              <a:spcBef>
                <a:spcPct val="25000"/>
              </a:spcBef>
              <a:buClr>
                <a:srgbClr val="FF3300"/>
              </a:buClr>
              <a:buSzPct val="75000"/>
              <a:buFont typeface="Wingdings" charset="0"/>
              <a:buChar char="Ø"/>
            </a:pPr>
            <a:r>
              <a:rPr lang="ja-JP" altLang="en-US" sz="2400" dirty="0" smtClean="0">
                <a:solidFill>
                  <a:srgbClr val="000000"/>
                </a:solidFill>
                <a:latin typeface="Calibri" charset="0"/>
                <a:cs typeface="ＭＳ Ｐゴシック" charset="0"/>
              </a:rPr>
              <a:t>‘</a:t>
            </a:r>
            <a:r>
              <a:rPr lang="en-US" sz="2400" dirty="0" smtClean="0">
                <a:solidFill>
                  <a:srgbClr val="000000"/>
                </a:solidFill>
                <a:latin typeface="Calibri" charset="0"/>
                <a:cs typeface="ＭＳ Ｐゴシック" charset="0"/>
              </a:rPr>
              <a:t>Glue</a:t>
            </a:r>
            <a:r>
              <a:rPr lang="ja-JP" altLang="en-US" sz="2400" dirty="0" smtClean="0">
                <a:solidFill>
                  <a:srgbClr val="000000"/>
                </a:solidFill>
                <a:latin typeface="Calibri" charset="0"/>
                <a:cs typeface="ＭＳ Ｐゴシック" charset="0"/>
              </a:rPr>
              <a:t>’</a:t>
            </a:r>
            <a:r>
              <a:rPr lang="en-US" sz="2400" dirty="0" smtClean="0">
                <a:solidFill>
                  <a:srgbClr val="000000"/>
                </a:solidFill>
                <a:latin typeface="Calibri" charset="0"/>
                <a:cs typeface="ＭＳ Ｐゴシック" charset="0"/>
              </a:rPr>
              <a:t> that ties all 4 layers together (i.e. communication protocols – TCP/IP; domain names </a:t>
            </a:r>
            <a:r>
              <a:rPr lang="en-US" sz="2400" dirty="0" err="1" smtClean="0">
                <a:solidFill>
                  <a:srgbClr val="000000"/>
                </a:solidFill>
                <a:latin typeface="Calibri" charset="0"/>
                <a:cs typeface="ＭＳ Ｐゴシック" charset="0"/>
              </a:rPr>
              <a:t>etc</a:t>
            </a:r>
            <a:r>
              <a:rPr lang="en-US" sz="2400" dirty="0" smtClean="0">
                <a:solidFill>
                  <a:srgbClr val="000000"/>
                </a:solidFill>
                <a:latin typeface="Calibri" charset="0"/>
                <a:cs typeface="ＭＳ Ｐゴシック" charset="0"/>
              </a:rPr>
              <a:t>)</a:t>
            </a:r>
          </a:p>
          <a:p>
            <a:pPr marL="284163" indent="-284163">
              <a:lnSpc>
                <a:spcPct val="80000"/>
              </a:lnSpc>
              <a:spcBef>
                <a:spcPct val="50000"/>
              </a:spcBef>
              <a:buClr>
                <a:srgbClr val="FF3300"/>
              </a:buClr>
              <a:buSzPct val="75000"/>
              <a:buFont typeface="Wingdings" charset="0"/>
              <a:buNone/>
            </a:pPr>
            <a:r>
              <a:rPr lang="en-US" sz="2400" dirty="0" smtClean="0">
                <a:solidFill>
                  <a:srgbClr val="000000"/>
                </a:solidFill>
                <a:latin typeface="Calibri" charset="0"/>
                <a:cs typeface="ＭＳ Ｐゴシック" charset="0"/>
              </a:rPr>
              <a:t>4. Physical Infrastructure Layer</a:t>
            </a:r>
          </a:p>
          <a:p>
            <a:pPr marL="688975" lvl="1" indent="-290513">
              <a:lnSpc>
                <a:spcPct val="80000"/>
              </a:lnSpc>
              <a:spcBef>
                <a:spcPct val="50000"/>
              </a:spcBef>
              <a:buClr>
                <a:srgbClr val="FF3300"/>
              </a:buClr>
              <a:buSzPct val="75000"/>
              <a:buFont typeface="Wingdings" charset="0"/>
              <a:buChar char="Ø"/>
            </a:pPr>
            <a:r>
              <a:rPr lang="en-US" sz="2400" dirty="0" smtClean="0">
                <a:latin typeface="Calibri" charset="0"/>
                <a:cs typeface="ＭＳ Ｐゴシック" charset="0"/>
              </a:rPr>
              <a:t>telephone &amp; cable TV access lines, network lines </a:t>
            </a:r>
            <a:endParaRPr lang="en-US" sz="2400" dirty="0" smtClean="0">
              <a:solidFill>
                <a:srgbClr val="000000"/>
              </a:solidFill>
              <a:latin typeface="Calibri" charset="0"/>
              <a:cs typeface="ＭＳ Ｐゴシック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38997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Internet terms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b="1" dirty="0" smtClean="0"/>
              <a:t>Packet</a:t>
            </a:r>
            <a:r>
              <a:rPr lang="en-US" dirty="0" smtClean="0"/>
              <a:t>- sealed information unit with a destination from the sending address to the receiving address  </a:t>
            </a:r>
          </a:p>
          <a:p>
            <a:r>
              <a:rPr lang="en-US" b="1" dirty="0" smtClean="0"/>
              <a:t>Net neutrality</a:t>
            </a:r>
            <a:r>
              <a:rPr lang="en-US" dirty="0" smtClean="0"/>
              <a:t>- all information is treated equal no matter what it is and no priority will be given; this was a founding principle of the original structure of the internet </a:t>
            </a:r>
          </a:p>
          <a:p>
            <a:r>
              <a:rPr lang="en-US" b="1" dirty="0" smtClean="0"/>
              <a:t>Geo-blocking</a:t>
            </a:r>
            <a:r>
              <a:rPr lang="en-US" dirty="0" smtClean="0"/>
              <a:t>- placing restrictions on access to media based on your location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53525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b="1" dirty="0" smtClean="0"/>
              <a:t>Technology transfer</a:t>
            </a:r>
            <a:r>
              <a:rPr lang="en-US" dirty="0" smtClean="0"/>
              <a:t>- the export of new technologies from one country to another, sometimes ignoring important social and cultural aspects at play </a:t>
            </a:r>
          </a:p>
          <a:p>
            <a:r>
              <a:rPr lang="en-US" b="1" dirty="0" smtClean="0"/>
              <a:t>Open-source software</a:t>
            </a:r>
            <a:r>
              <a:rPr lang="en-US" dirty="0" smtClean="0"/>
              <a:t>- the software, standards, and protocols that make the internet run are not owned or controlled by just one party and are publically available </a:t>
            </a:r>
          </a:p>
          <a:p>
            <a:r>
              <a:rPr lang="en-US" b="1" dirty="0" smtClean="0"/>
              <a:t>Deep packet throttling</a:t>
            </a:r>
            <a:r>
              <a:rPr lang="en-US" dirty="0" smtClean="0"/>
              <a:t>- tracking downloads via torrent sites and slowing it down, usually done by a service provider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73542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Communication policy</a:t>
            </a:r>
            <a:endParaRPr lang="en-US" dirty="0"/>
          </a:p>
        </p:txBody>
      </p:sp>
      <p:grpSp>
        <p:nvGrpSpPr>
          <p:cNvPr id="5" name="Group 4"/>
          <p:cNvGrpSpPr>
            <a:grpSpLocks noChangeAspect="1"/>
          </p:cNvGrpSpPr>
          <p:nvPr/>
        </p:nvGrpSpPr>
        <p:grpSpPr bwMode="auto">
          <a:xfrm>
            <a:off x="940115" y="2785703"/>
            <a:ext cx="7267575" cy="2298700"/>
            <a:chOff x="478" y="982"/>
            <a:chExt cx="4578" cy="1448"/>
          </a:xfrm>
        </p:grpSpPr>
        <p:sp>
          <p:nvSpPr>
            <p:cNvPr id="6" name="AutoShape 4"/>
            <p:cNvSpPr>
              <a:spLocks noChangeAspect="1" noChangeArrowheads="1" noTextEdit="1"/>
            </p:cNvSpPr>
            <p:nvPr/>
          </p:nvSpPr>
          <p:spPr bwMode="auto">
            <a:xfrm>
              <a:off x="478" y="982"/>
              <a:ext cx="4578" cy="14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kern="1200"/>
            </a:p>
          </p:txBody>
        </p:sp>
        <p:cxnSp>
          <p:nvCxnSpPr>
            <p:cNvPr id="7" name="_s143365"/>
            <p:cNvCxnSpPr>
              <a:cxnSpLocks noChangeShapeType="1"/>
            </p:cNvCxnSpPr>
            <p:nvPr/>
          </p:nvCxnSpPr>
          <p:spPr bwMode="auto">
            <a:xfrm rot="16200000">
              <a:off x="2358" y="1410"/>
              <a:ext cx="148" cy="630"/>
            </a:xfrm>
            <a:prstGeom prst="bentConnector3">
              <a:avLst>
                <a:gd name="adj1" fmla="val 48648"/>
              </a:avLst>
            </a:prstGeom>
            <a:noFill/>
            <a:ln w="57150">
              <a:solidFill>
                <a:srgbClr val="FF33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" name="_s143366"/>
            <p:cNvCxnSpPr>
              <a:cxnSpLocks noChangeShapeType="1"/>
            </p:cNvCxnSpPr>
            <p:nvPr/>
          </p:nvCxnSpPr>
          <p:spPr bwMode="auto">
            <a:xfrm rot="5400000" flipH="1">
              <a:off x="3835" y="818"/>
              <a:ext cx="146" cy="1774"/>
            </a:xfrm>
            <a:prstGeom prst="bentConnector3">
              <a:avLst>
                <a:gd name="adj1" fmla="val 49315"/>
              </a:avLst>
            </a:prstGeom>
            <a:noFill/>
            <a:ln w="57150">
              <a:solidFill>
                <a:srgbClr val="FF33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" name="_s143367"/>
            <p:cNvCxnSpPr>
              <a:cxnSpLocks noChangeShapeType="1"/>
            </p:cNvCxnSpPr>
            <p:nvPr/>
          </p:nvCxnSpPr>
          <p:spPr bwMode="auto">
            <a:xfrm rot="5400000" flipH="1">
              <a:off x="2936" y="1432"/>
              <a:ext cx="146" cy="546"/>
            </a:xfrm>
            <a:prstGeom prst="bentConnector3">
              <a:avLst>
                <a:gd name="adj1" fmla="val 49315"/>
              </a:avLst>
            </a:prstGeom>
            <a:noFill/>
            <a:ln w="57150">
              <a:solidFill>
                <a:srgbClr val="FF33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0" name="_s143368"/>
            <p:cNvCxnSpPr>
              <a:cxnSpLocks noChangeShapeType="1"/>
            </p:cNvCxnSpPr>
            <p:nvPr/>
          </p:nvCxnSpPr>
          <p:spPr bwMode="auto">
            <a:xfrm rot="16200000">
              <a:off x="1552" y="948"/>
              <a:ext cx="146" cy="1552"/>
            </a:xfrm>
            <a:prstGeom prst="bentConnector3">
              <a:avLst>
                <a:gd name="adj1" fmla="val 49315"/>
              </a:avLst>
            </a:prstGeom>
            <a:noFill/>
            <a:ln w="57150">
              <a:solidFill>
                <a:srgbClr val="FF33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1" name="_s143369"/>
            <p:cNvSpPr>
              <a:spLocks noChangeArrowheads="1"/>
            </p:cNvSpPr>
            <p:nvPr/>
          </p:nvSpPr>
          <p:spPr bwMode="auto">
            <a:xfrm>
              <a:off x="2117" y="982"/>
              <a:ext cx="1165" cy="442"/>
            </a:xfrm>
            <a:prstGeom prst="roundRect">
              <a:avLst>
                <a:gd name="adj" fmla="val 16667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lIns="47605" tIns="23802" rIns="47605" bIns="23802" anchor="ctr"/>
            <a:lstStyle/>
            <a:p>
              <a:pPr algn="ctr"/>
              <a:r>
                <a:rPr lang="en-US" sz="2400" b="1" kern="1200" dirty="0">
                  <a:latin typeface="Calibri" charset="0"/>
                </a:rPr>
                <a:t>Communication</a:t>
              </a:r>
            </a:p>
            <a:p>
              <a:pPr algn="ctr"/>
              <a:r>
                <a:rPr lang="en-US" sz="2400" b="1" kern="1200" dirty="0">
                  <a:latin typeface="Calibri" charset="0"/>
                </a:rPr>
                <a:t>Policy</a:t>
              </a:r>
            </a:p>
          </p:txBody>
        </p:sp>
        <p:sp>
          <p:nvSpPr>
            <p:cNvPr id="12" name="_s143370"/>
            <p:cNvSpPr>
              <a:spLocks noChangeArrowheads="1"/>
            </p:cNvSpPr>
            <p:nvPr/>
          </p:nvSpPr>
          <p:spPr bwMode="auto">
            <a:xfrm>
              <a:off x="521" y="1797"/>
              <a:ext cx="983" cy="406"/>
            </a:xfrm>
            <a:prstGeom prst="roundRect">
              <a:avLst>
                <a:gd name="adj" fmla="val 16667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lIns="47605" tIns="23802" rIns="47605" bIns="23802" anchor="ctr"/>
            <a:lstStyle/>
            <a:p>
              <a:pPr algn="ctr"/>
              <a:r>
                <a:rPr lang="en-US" sz="2000" b="1" kern="1200" dirty="0">
                  <a:latin typeface="Calibri" charset="0"/>
                </a:rPr>
                <a:t>Telecoms</a:t>
              </a:r>
            </a:p>
          </p:txBody>
        </p:sp>
        <p:sp>
          <p:nvSpPr>
            <p:cNvPr id="13" name="_s143371"/>
            <p:cNvSpPr>
              <a:spLocks noChangeArrowheads="1"/>
            </p:cNvSpPr>
            <p:nvPr/>
          </p:nvSpPr>
          <p:spPr bwMode="auto">
            <a:xfrm>
              <a:off x="2800" y="1797"/>
              <a:ext cx="983" cy="406"/>
            </a:xfrm>
            <a:prstGeom prst="roundRect">
              <a:avLst>
                <a:gd name="adj" fmla="val 16667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lIns="47605" tIns="23802" rIns="47605" bIns="23802" anchor="ctr"/>
            <a:lstStyle/>
            <a:p>
              <a:pPr algn="ctr"/>
              <a:r>
                <a:rPr lang="en-US" sz="2000" b="1" kern="1200">
                  <a:latin typeface="Calibri" charset="0"/>
                </a:rPr>
                <a:t>Broadcasting</a:t>
              </a:r>
            </a:p>
          </p:txBody>
        </p:sp>
        <p:sp>
          <p:nvSpPr>
            <p:cNvPr id="14" name="_s143372"/>
            <p:cNvSpPr>
              <a:spLocks noChangeArrowheads="1"/>
            </p:cNvSpPr>
            <p:nvPr/>
          </p:nvSpPr>
          <p:spPr bwMode="auto">
            <a:xfrm>
              <a:off x="4029" y="1797"/>
              <a:ext cx="983" cy="406"/>
            </a:xfrm>
            <a:prstGeom prst="roundRect">
              <a:avLst>
                <a:gd name="adj" fmla="val 16667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lIns="47605" tIns="23802" rIns="47605" bIns="23802" anchor="ctr"/>
            <a:lstStyle/>
            <a:p>
              <a:pPr algn="ctr"/>
              <a:r>
                <a:rPr lang="en-US" sz="2000" b="1" kern="1200">
                  <a:latin typeface="Calibri" charset="0"/>
                </a:rPr>
                <a:t>Information</a:t>
              </a:r>
            </a:p>
            <a:p>
              <a:pPr algn="ctr"/>
              <a:r>
                <a:rPr lang="en-US" sz="2000" b="1" kern="1200">
                  <a:latin typeface="Calibri" charset="0"/>
                </a:rPr>
                <a:t>Technology</a:t>
              </a:r>
            </a:p>
          </p:txBody>
        </p:sp>
        <p:sp>
          <p:nvSpPr>
            <p:cNvPr id="15" name="_s143373"/>
            <p:cNvSpPr>
              <a:spLocks noChangeArrowheads="1"/>
            </p:cNvSpPr>
            <p:nvPr/>
          </p:nvSpPr>
          <p:spPr bwMode="auto">
            <a:xfrm>
              <a:off x="1625" y="1799"/>
              <a:ext cx="983" cy="406"/>
            </a:xfrm>
            <a:prstGeom prst="roundRect">
              <a:avLst>
                <a:gd name="adj" fmla="val 16667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lIns="47605" tIns="23802" rIns="47605" bIns="23802" anchor="ctr"/>
            <a:lstStyle/>
            <a:p>
              <a:pPr algn="ctr"/>
              <a:r>
                <a:rPr lang="en-US" sz="2000" b="1" kern="1200">
                  <a:latin typeface="Calibri" charset="0"/>
                </a:rPr>
                <a:t>The Press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9936326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</TotalTime>
  <Words>545</Words>
  <Application>Microsoft Macintosh PowerPoint</Application>
  <PresentationFormat>On-screen Show (4:3)</PresentationFormat>
  <Paragraphs>56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Chapter 6</vt:lpstr>
      <vt:lpstr>1. Instrumentalist view</vt:lpstr>
      <vt:lpstr>2. Determinist view</vt:lpstr>
      <vt:lpstr>Determiners of technological outcomes</vt:lpstr>
      <vt:lpstr>3. Substantivist view</vt:lpstr>
      <vt:lpstr>4. Social Constructivist view</vt:lpstr>
      <vt:lpstr>Determiners of technological outcomes</vt:lpstr>
      <vt:lpstr>Convergence </vt:lpstr>
      <vt:lpstr>4 Layers of the Internet </vt:lpstr>
      <vt:lpstr>Internet terms</vt:lpstr>
      <vt:lpstr>PowerPoint Presentation</vt:lpstr>
      <vt:lpstr>Communication policy</vt:lpstr>
    </vt:vector>
  </TitlesOfParts>
  <Company>University of Ottawa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6</dc:title>
  <dc:creator>Belinda Mae Garcia-Breadmore</dc:creator>
  <cp:lastModifiedBy>Belinda Mae Garcia-Breadmore</cp:lastModifiedBy>
  <cp:revision>22</cp:revision>
  <dcterms:created xsi:type="dcterms:W3CDTF">2012-11-13T09:07:10Z</dcterms:created>
  <dcterms:modified xsi:type="dcterms:W3CDTF">2012-12-15T07:55:24Z</dcterms:modified>
</cp:coreProperties>
</file>