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handoutMasterIdLst>
    <p:handoutMasterId r:id="rId23"/>
  </p:handoutMasterIdLst>
  <p:sldIdLst>
    <p:sldId id="270" r:id="rId2"/>
    <p:sldId id="287" r:id="rId3"/>
    <p:sldId id="258" r:id="rId4"/>
    <p:sldId id="260" r:id="rId5"/>
    <p:sldId id="276" r:id="rId6"/>
    <p:sldId id="261" r:id="rId7"/>
    <p:sldId id="262" r:id="rId8"/>
    <p:sldId id="263" r:id="rId9"/>
    <p:sldId id="264" r:id="rId10"/>
    <p:sldId id="271" r:id="rId11"/>
    <p:sldId id="265" r:id="rId12"/>
    <p:sldId id="266" r:id="rId13"/>
    <p:sldId id="274" r:id="rId14"/>
    <p:sldId id="267" r:id="rId15"/>
    <p:sldId id="285" r:id="rId16"/>
    <p:sldId id="283" r:id="rId17"/>
    <p:sldId id="280" r:id="rId18"/>
    <p:sldId id="288" r:id="rId19"/>
    <p:sldId id="289" r:id="rId20"/>
    <p:sldId id="286" r:id="rId21"/>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294" autoAdjust="0"/>
    <p:restoredTop sz="58291" autoAdjust="0"/>
  </p:normalViewPr>
  <p:slideViewPr>
    <p:cSldViewPr>
      <p:cViewPr varScale="1">
        <p:scale>
          <a:sx n="50" d="100"/>
          <a:sy n="50" d="100"/>
        </p:scale>
        <p:origin x="-2390"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 Id="rId5" Type="http://schemas.openxmlformats.org/officeDocument/2006/relationships/image" Target="../media/image13.jpeg"/><Relationship Id="rId4" Type="http://schemas.openxmlformats.org/officeDocument/2006/relationships/image" Target="../media/image12.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01.jpeg"/><Relationship Id="rId1" Type="http://schemas.openxmlformats.org/officeDocument/2006/relationships/image" Target="../media/image91.jpeg"/><Relationship Id="rId5" Type="http://schemas.openxmlformats.org/officeDocument/2006/relationships/image" Target="../media/image131.jpeg"/><Relationship Id="rId4" Type="http://schemas.openxmlformats.org/officeDocument/2006/relationships/image" Target="../media/image121.jpe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8FA7F4-49CE-4001-8C42-F109D5AA45E6}" type="doc">
      <dgm:prSet loTypeId="urn:microsoft.com/office/officeart/2005/8/layout/pList2#1" loCatId="list" qsTypeId="urn:microsoft.com/office/officeart/2005/8/quickstyle/simple1" qsCatId="simple" csTypeId="urn:microsoft.com/office/officeart/2005/8/colors/colorful3" csCatId="colorful" phldr="1"/>
      <dgm:spPr/>
      <dgm:t>
        <a:bodyPr/>
        <a:lstStyle/>
        <a:p>
          <a:endParaRPr lang="en-US"/>
        </a:p>
      </dgm:t>
    </dgm:pt>
    <dgm:pt modelId="{91EA38F5-3B36-4FF7-B805-A722ACCA2F5A}">
      <dgm:prSet custT="1"/>
      <dgm:spPr/>
      <dgm:t>
        <a:bodyPr/>
        <a:lstStyle/>
        <a:p>
          <a:pPr rtl="0"/>
          <a:r>
            <a:rPr lang="en-US" sz="1800" b="1" dirty="0" smtClean="0"/>
            <a:t>Rented goods</a:t>
          </a:r>
        </a:p>
      </dgm:t>
    </dgm:pt>
    <dgm:pt modelId="{72A4867A-D4C8-4113-B00F-BC9D681A3854}" type="parTrans" cxnId="{2382D4EE-18B6-4496-949F-8CA4C0C9FF26}">
      <dgm:prSet/>
      <dgm:spPr/>
      <dgm:t>
        <a:bodyPr/>
        <a:lstStyle/>
        <a:p>
          <a:endParaRPr lang="en-US" sz="2400" b="1"/>
        </a:p>
      </dgm:t>
    </dgm:pt>
    <dgm:pt modelId="{C1486BB0-640A-433F-986B-652C42ADC047}" type="sibTrans" cxnId="{2382D4EE-18B6-4496-949F-8CA4C0C9FF26}">
      <dgm:prSet/>
      <dgm:spPr/>
      <dgm:t>
        <a:bodyPr/>
        <a:lstStyle/>
        <a:p>
          <a:endParaRPr lang="en-US" sz="2400" b="1"/>
        </a:p>
      </dgm:t>
    </dgm:pt>
    <dgm:pt modelId="{D9836F36-FE3F-423F-8805-6A7F6CCDC2FB}">
      <dgm:prSet custT="1"/>
      <dgm:spPr/>
      <dgm:t>
        <a:bodyPr/>
        <a:lstStyle/>
        <a:p>
          <a:pPr rtl="0"/>
          <a:r>
            <a:rPr lang="en-US" sz="1800" b="1" smtClean="0"/>
            <a:t>Defined space and place rentals</a:t>
          </a:r>
          <a:endParaRPr lang="en-US" sz="1800" b="1"/>
        </a:p>
      </dgm:t>
    </dgm:pt>
    <dgm:pt modelId="{709918FB-5787-4DC4-8D40-4ADFA176485D}" type="parTrans" cxnId="{BBA4AE78-D1E7-47A4-8FE9-815585F31BA2}">
      <dgm:prSet/>
      <dgm:spPr/>
      <dgm:t>
        <a:bodyPr/>
        <a:lstStyle/>
        <a:p>
          <a:endParaRPr lang="en-US" sz="2400" b="1"/>
        </a:p>
      </dgm:t>
    </dgm:pt>
    <dgm:pt modelId="{49D4A988-5AFB-4832-900A-DED86A52A13B}" type="sibTrans" cxnId="{BBA4AE78-D1E7-47A4-8FE9-815585F31BA2}">
      <dgm:prSet/>
      <dgm:spPr/>
      <dgm:t>
        <a:bodyPr/>
        <a:lstStyle/>
        <a:p>
          <a:endParaRPr lang="en-US" sz="2400" b="1"/>
        </a:p>
      </dgm:t>
    </dgm:pt>
    <dgm:pt modelId="{35B852C4-CE83-438F-A1D5-1DD2F983FF58}">
      <dgm:prSet custT="1"/>
      <dgm:spPr/>
      <dgm:t>
        <a:bodyPr/>
        <a:lstStyle/>
        <a:p>
          <a:pPr rtl="0"/>
          <a:r>
            <a:rPr lang="en-US" sz="1800" b="1" smtClean="0"/>
            <a:t>Labor expertise rentals</a:t>
          </a:r>
          <a:endParaRPr lang="en-US" sz="1800" b="1"/>
        </a:p>
      </dgm:t>
    </dgm:pt>
    <dgm:pt modelId="{00EB8A96-468D-4E4D-9CAD-AED0D380FE17}" type="parTrans" cxnId="{7D0D06CF-D115-4A42-A779-CC049D953C57}">
      <dgm:prSet/>
      <dgm:spPr/>
      <dgm:t>
        <a:bodyPr/>
        <a:lstStyle/>
        <a:p>
          <a:endParaRPr lang="en-US" sz="2400" b="1"/>
        </a:p>
      </dgm:t>
    </dgm:pt>
    <dgm:pt modelId="{1E938380-19FE-4566-A3C3-D5450196BDD9}" type="sibTrans" cxnId="{7D0D06CF-D115-4A42-A779-CC049D953C57}">
      <dgm:prSet/>
      <dgm:spPr/>
      <dgm:t>
        <a:bodyPr/>
        <a:lstStyle/>
        <a:p>
          <a:endParaRPr lang="en-US" sz="2400" b="1"/>
        </a:p>
      </dgm:t>
    </dgm:pt>
    <dgm:pt modelId="{B152F766-EF9E-49B6-9D63-2E340B0F341B}">
      <dgm:prSet custT="1"/>
      <dgm:spPr/>
      <dgm:t>
        <a:bodyPr/>
        <a:lstStyle/>
        <a:p>
          <a:pPr rtl="0"/>
          <a:r>
            <a:rPr lang="en-US" sz="1800" b="1" smtClean="0"/>
            <a:t>Access to shared physical environments</a:t>
          </a:r>
          <a:endParaRPr lang="en-US" sz="1800" b="1"/>
        </a:p>
      </dgm:t>
    </dgm:pt>
    <dgm:pt modelId="{E0C1CE46-CC12-4640-8D40-55FB9BA2BCD1}" type="parTrans" cxnId="{0AF90FA9-491C-4970-B4EE-F1F6E90579E4}">
      <dgm:prSet/>
      <dgm:spPr/>
      <dgm:t>
        <a:bodyPr/>
        <a:lstStyle/>
        <a:p>
          <a:endParaRPr lang="en-US" sz="2400" b="1"/>
        </a:p>
      </dgm:t>
    </dgm:pt>
    <dgm:pt modelId="{7865D28B-3CE8-4937-8FD7-ACFAA88FC217}" type="sibTrans" cxnId="{0AF90FA9-491C-4970-B4EE-F1F6E90579E4}">
      <dgm:prSet/>
      <dgm:spPr/>
      <dgm:t>
        <a:bodyPr/>
        <a:lstStyle/>
        <a:p>
          <a:endParaRPr lang="en-US" sz="2400" b="1"/>
        </a:p>
      </dgm:t>
    </dgm:pt>
    <dgm:pt modelId="{44BF7C3D-8CAF-4CA7-B430-3F2C3EFAB7FC}">
      <dgm:prSet custT="1"/>
      <dgm:spPr/>
      <dgm:t>
        <a:bodyPr/>
        <a:lstStyle/>
        <a:p>
          <a:pPr rtl="0"/>
          <a:r>
            <a:rPr lang="en-US" sz="1800" b="1" smtClean="0"/>
            <a:t>System and network access</a:t>
          </a:r>
          <a:endParaRPr lang="en-US" sz="1800" b="1"/>
        </a:p>
      </dgm:t>
    </dgm:pt>
    <dgm:pt modelId="{6BF0AE0E-4C6F-4452-B6E1-2FC95BE12016}" type="parTrans" cxnId="{F15E4BB0-BC27-4A6C-8208-EDE0CAC7A7B4}">
      <dgm:prSet/>
      <dgm:spPr/>
      <dgm:t>
        <a:bodyPr/>
        <a:lstStyle/>
        <a:p>
          <a:endParaRPr lang="en-US" sz="2400" b="1"/>
        </a:p>
      </dgm:t>
    </dgm:pt>
    <dgm:pt modelId="{53604F8C-08DE-45C0-957C-C73F907407EE}" type="sibTrans" cxnId="{F15E4BB0-BC27-4A6C-8208-EDE0CAC7A7B4}">
      <dgm:prSet/>
      <dgm:spPr/>
      <dgm:t>
        <a:bodyPr/>
        <a:lstStyle/>
        <a:p>
          <a:endParaRPr lang="en-US" sz="2400" b="1"/>
        </a:p>
      </dgm:t>
    </dgm:pt>
    <dgm:pt modelId="{ECC5D5EE-E69E-4360-B7DD-F99385263962}" type="pres">
      <dgm:prSet presAssocID="{438FA7F4-49CE-4001-8C42-F109D5AA45E6}" presName="Name0" presStyleCnt="0">
        <dgm:presLayoutVars>
          <dgm:dir/>
          <dgm:resizeHandles val="exact"/>
        </dgm:presLayoutVars>
      </dgm:prSet>
      <dgm:spPr/>
      <dgm:t>
        <a:bodyPr/>
        <a:lstStyle/>
        <a:p>
          <a:endParaRPr lang="en-US"/>
        </a:p>
      </dgm:t>
    </dgm:pt>
    <dgm:pt modelId="{C4EDDF65-8C51-440C-8C17-ED9A821D6C73}" type="pres">
      <dgm:prSet presAssocID="{438FA7F4-49CE-4001-8C42-F109D5AA45E6}" presName="bkgdShp" presStyleLbl="alignAccFollowNode1" presStyleIdx="0" presStyleCnt="1"/>
      <dgm:spPr/>
    </dgm:pt>
    <dgm:pt modelId="{C4DE652D-B5FF-43A6-8CB4-6914ABD9BF42}" type="pres">
      <dgm:prSet presAssocID="{438FA7F4-49CE-4001-8C42-F109D5AA45E6}" presName="linComp" presStyleCnt="0"/>
      <dgm:spPr/>
    </dgm:pt>
    <dgm:pt modelId="{B27AFACD-770F-4CE2-9F95-9D09C6BBE6F7}" type="pres">
      <dgm:prSet presAssocID="{91EA38F5-3B36-4FF7-B805-A722ACCA2F5A}" presName="compNode" presStyleCnt="0"/>
      <dgm:spPr/>
    </dgm:pt>
    <dgm:pt modelId="{58242D33-F077-4A0E-BCA6-9F97D3DF9A2E}" type="pres">
      <dgm:prSet presAssocID="{91EA38F5-3B36-4FF7-B805-A722ACCA2F5A}" presName="node" presStyleLbl="node1" presStyleIdx="0" presStyleCnt="5">
        <dgm:presLayoutVars>
          <dgm:bulletEnabled val="1"/>
        </dgm:presLayoutVars>
      </dgm:prSet>
      <dgm:spPr/>
      <dgm:t>
        <a:bodyPr/>
        <a:lstStyle/>
        <a:p>
          <a:endParaRPr lang="en-US"/>
        </a:p>
      </dgm:t>
    </dgm:pt>
    <dgm:pt modelId="{D36EEEAF-EBC4-4C89-94DF-2340C381F780}" type="pres">
      <dgm:prSet presAssocID="{91EA38F5-3B36-4FF7-B805-A722ACCA2F5A}" presName="invisiNode" presStyleLbl="node1" presStyleIdx="0" presStyleCnt="5"/>
      <dgm:spPr/>
    </dgm:pt>
    <dgm:pt modelId="{69E6DAC7-A78A-4A68-B407-DBE5204ED366}" type="pres">
      <dgm:prSet presAssocID="{91EA38F5-3B36-4FF7-B805-A722ACCA2F5A}" presName="imagNode" presStyleLbl="fgImgPlace1" presStyleIdx="0" presStyleCnt="5"/>
      <dgm:spPr>
        <a:blipFill>
          <a:blip xmlns:r="http://schemas.openxmlformats.org/officeDocument/2006/relationships" r:embed="rId1">
            <a:extLst>
              <a:ext uri="{28A0092B-C50C-407E-A947-70E740481C1C}">
                <a14:useLocalDpi xmlns:a14="http://schemas.microsoft.com/office/drawing/2010/main" xmlns="" val="0"/>
              </a:ext>
            </a:extLst>
          </a:blip>
          <a:srcRect/>
          <a:stretch>
            <a:fillRect l="-26000" r="-26000"/>
          </a:stretch>
        </a:blipFill>
      </dgm:spPr>
    </dgm:pt>
    <dgm:pt modelId="{96CB5AD4-A9C9-4967-878C-A48E744472A1}" type="pres">
      <dgm:prSet presAssocID="{C1486BB0-640A-433F-986B-652C42ADC047}" presName="sibTrans" presStyleLbl="sibTrans2D1" presStyleIdx="0" presStyleCnt="0"/>
      <dgm:spPr/>
      <dgm:t>
        <a:bodyPr/>
        <a:lstStyle/>
        <a:p>
          <a:endParaRPr lang="en-US"/>
        </a:p>
      </dgm:t>
    </dgm:pt>
    <dgm:pt modelId="{94F78C8A-D3B5-461D-981F-E079598D127A}" type="pres">
      <dgm:prSet presAssocID="{D9836F36-FE3F-423F-8805-6A7F6CCDC2FB}" presName="compNode" presStyleCnt="0"/>
      <dgm:spPr/>
    </dgm:pt>
    <dgm:pt modelId="{2E82F59C-BA37-4EF3-8ADE-7AC506B1BAEF}" type="pres">
      <dgm:prSet presAssocID="{D9836F36-FE3F-423F-8805-6A7F6CCDC2FB}" presName="node" presStyleLbl="node1" presStyleIdx="1" presStyleCnt="5">
        <dgm:presLayoutVars>
          <dgm:bulletEnabled val="1"/>
        </dgm:presLayoutVars>
      </dgm:prSet>
      <dgm:spPr/>
      <dgm:t>
        <a:bodyPr/>
        <a:lstStyle/>
        <a:p>
          <a:endParaRPr lang="en-US"/>
        </a:p>
      </dgm:t>
    </dgm:pt>
    <dgm:pt modelId="{2F5DD44B-A6EB-4C7C-A8B4-15245BD61AF2}" type="pres">
      <dgm:prSet presAssocID="{D9836F36-FE3F-423F-8805-6A7F6CCDC2FB}" presName="invisiNode" presStyleLbl="node1" presStyleIdx="1" presStyleCnt="5"/>
      <dgm:spPr/>
    </dgm:pt>
    <dgm:pt modelId="{BC8E6D25-8233-481F-ACA6-3F9D70E7EE86}" type="pres">
      <dgm:prSet presAssocID="{D9836F36-FE3F-423F-8805-6A7F6CCDC2FB}" presName="imagNode" presStyleLbl="fgImgPlace1" presStyleIdx="1" presStyleCnt="5"/>
      <dgm:spPr>
        <a:blipFill>
          <a:blip xmlns:r="http://schemas.openxmlformats.org/officeDocument/2006/relationships" r:embed="rId2" cstate="print">
            <a:extLst>
              <a:ext uri="{28A0092B-C50C-407E-A947-70E740481C1C}">
                <a14:useLocalDpi xmlns:a14="http://schemas.microsoft.com/office/drawing/2010/main" xmlns="" val="0"/>
              </a:ext>
            </a:extLst>
          </a:blip>
          <a:srcRect/>
          <a:stretch>
            <a:fillRect l="-28000" r="-28000"/>
          </a:stretch>
        </a:blipFill>
      </dgm:spPr>
    </dgm:pt>
    <dgm:pt modelId="{67F535CC-E2C6-4E75-8CE0-DE82C4A6EC27}" type="pres">
      <dgm:prSet presAssocID="{49D4A988-5AFB-4832-900A-DED86A52A13B}" presName="sibTrans" presStyleLbl="sibTrans2D1" presStyleIdx="0" presStyleCnt="0"/>
      <dgm:spPr/>
      <dgm:t>
        <a:bodyPr/>
        <a:lstStyle/>
        <a:p>
          <a:endParaRPr lang="en-US"/>
        </a:p>
      </dgm:t>
    </dgm:pt>
    <dgm:pt modelId="{F88AAA0F-BFA2-4008-B879-ED0CC41753A4}" type="pres">
      <dgm:prSet presAssocID="{35B852C4-CE83-438F-A1D5-1DD2F983FF58}" presName="compNode" presStyleCnt="0"/>
      <dgm:spPr/>
    </dgm:pt>
    <dgm:pt modelId="{DF01ABB0-1370-46E2-8A37-AC4CEFBB2391}" type="pres">
      <dgm:prSet presAssocID="{35B852C4-CE83-438F-A1D5-1DD2F983FF58}" presName="node" presStyleLbl="node1" presStyleIdx="2" presStyleCnt="5">
        <dgm:presLayoutVars>
          <dgm:bulletEnabled val="1"/>
        </dgm:presLayoutVars>
      </dgm:prSet>
      <dgm:spPr/>
      <dgm:t>
        <a:bodyPr/>
        <a:lstStyle/>
        <a:p>
          <a:endParaRPr lang="en-US"/>
        </a:p>
      </dgm:t>
    </dgm:pt>
    <dgm:pt modelId="{3432A589-7283-4AE5-B992-B3593E70B4CF}" type="pres">
      <dgm:prSet presAssocID="{35B852C4-CE83-438F-A1D5-1DD2F983FF58}" presName="invisiNode" presStyleLbl="node1" presStyleIdx="2" presStyleCnt="5"/>
      <dgm:spPr/>
    </dgm:pt>
    <dgm:pt modelId="{D11E8243-85CE-42D0-ABFB-76F975572981}" type="pres">
      <dgm:prSet presAssocID="{35B852C4-CE83-438F-A1D5-1DD2F983FF58}" presName="imagNode" presStyleLbl="fgImgPlace1" presStyleIdx="2" presStyleCnt="5"/>
      <dgm:spPr>
        <a:blipFill>
          <a:blip xmlns:r="http://schemas.openxmlformats.org/officeDocument/2006/relationships" r:embed="rId3">
            <a:extLst>
              <a:ext uri="{28A0092B-C50C-407E-A947-70E740481C1C}">
                <a14:useLocalDpi xmlns:a14="http://schemas.microsoft.com/office/drawing/2010/main" xmlns="" val="0"/>
              </a:ext>
            </a:extLst>
          </a:blip>
          <a:srcRect/>
          <a:stretch>
            <a:fillRect t="-29000" b="-29000"/>
          </a:stretch>
        </a:blipFill>
      </dgm:spPr>
    </dgm:pt>
    <dgm:pt modelId="{48E6A22C-8309-4671-B089-C75C86A6B795}" type="pres">
      <dgm:prSet presAssocID="{1E938380-19FE-4566-A3C3-D5450196BDD9}" presName="sibTrans" presStyleLbl="sibTrans2D1" presStyleIdx="0" presStyleCnt="0"/>
      <dgm:spPr/>
      <dgm:t>
        <a:bodyPr/>
        <a:lstStyle/>
        <a:p>
          <a:endParaRPr lang="en-US"/>
        </a:p>
      </dgm:t>
    </dgm:pt>
    <dgm:pt modelId="{9EB18B47-E29C-40B4-91CD-AF0C7C9491F2}" type="pres">
      <dgm:prSet presAssocID="{B152F766-EF9E-49B6-9D63-2E340B0F341B}" presName="compNode" presStyleCnt="0"/>
      <dgm:spPr/>
    </dgm:pt>
    <dgm:pt modelId="{B01D6D4C-B432-47FD-9BC2-F7C36A1FEC7B}" type="pres">
      <dgm:prSet presAssocID="{B152F766-EF9E-49B6-9D63-2E340B0F341B}" presName="node" presStyleLbl="node1" presStyleIdx="3" presStyleCnt="5" custScaleX="108632">
        <dgm:presLayoutVars>
          <dgm:bulletEnabled val="1"/>
        </dgm:presLayoutVars>
      </dgm:prSet>
      <dgm:spPr/>
      <dgm:t>
        <a:bodyPr/>
        <a:lstStyle/>
        <a:p>
          <a:endParaRPr lang="en-US"/>
        </a:p>
      </dgm:t>
    </dgm:pt>
    <dgm:pt modelId="{D795316D-265C-49B9-A1AB-8399C7DF0EA0}" type="pres">
      <dgm:prSet presAssocID="{B152F766-EF9E-49B6-9D63-2E340B0F341B}" presName="invisiNode" presStyleLbl="node1" presStyleIdx="3" presStyleCnt="5"/>
      <dgm:spPr/>
    </dgm:pt>
    <dgm:pt modelId="{5E1759A8-6A43-46A2-85C0-55DA6332B6D0}" type="pres">
      <dgm:prSet presAssocID="{B152F766-EF9E-49B6-9D63-2E340B0F341B}" presName="imagNode" presStyleLbl="fgImgPlace1" presStyleIdx="3" presStyleCnt="5"/>
      <dgm:spPr>
        <a:blipFill>
          <a:blip xmlns:r="http://schemas.openxmlformats.org/officeDocument/2006/relationships" r:embed="rId4">
            <a:extLst>
              <a:ext uri="{28A0092B-C50C-407E-A947-70E740481C1C}">
                <a14:useLocalDpi xmlns:a14="http://schemas.microsoft.com/office/drawing/2010/main" xmlns="" val="0"/>
              </a:ext>
            </a:extLst>
          </a:blip>
          <a:srcRect/>
          <a:stretch>
            <a:fillRect l="-29000" r="-29000"/>
          </a:stretch>
        </a:blipFill>
      </dgm:spPr>
      <dgm:t>
        <a:bodyPr/>
        <a:lstStyle/>
        <a:p>
          <a:endParaRPr lang="en-US"/>
        </a:p>
      </dgm:t>
    </dgm:pt>
    <dgm:pt modelId="{F5B3302C-FC79-486F-BB45-18DB9951EDF1}" type="pres">
      <dgm:prSet presAssocID="{7865D28B-3CE8-4937-8FD7-ACFAA88FC217}" presName="sibTrans" presStyleLbl="sibTrans2D1" presStyleIdx="0" presStyleCnt="0"/>
      <dgm:spPr/>
      <dgm:t>
        <a:bodyPr/>
        <a:lstStyle/>
        <a:p>
          <a:endParaRPr lang="en-US"/>
        </a:p>
      </dgm:t>
    </dgm:pt>
    <dgm:pt modelId="{FA689FF6-832E-4741-9763-4F1163E79464}" type="pres">
      <dgm:prSet presAssocID="{44BF7C3D-8CAF-4CA7-B430-3F2C3EFAB7FC}" presName="compNode" presStyleCnt="0"/>
      <dgm:spPr/>
    </dgm:pt>
    <dgm:pt modelId="{642D0B3C-F100-4817-9C6B-1819926AF53F}" type="pres">
      <dgm:prSet presAssocID="{44BF7C3D-8CAF-4CA7-B430-3F2C3EFAB7FC}" presName="node" presStyleLbl="node1" presStyleIdx="4" presStyleCnt="5">
        <dgm:presLayoutVars>
          <dgm:bulletEnabled val="1"/>
        </dgm:presLayoutVars>
      </dgm:prSet>
      <dgm:spPr/>
      <dgm:t>
        <a:bodyPr/>
        <a:lstStyle/>
        <a:p>
          <a:endParaRPr lang="en-US"/>
        </a:p>
      </dgm:t>
    </dgm:pt>
    <dgm:pt modelId="{74CF2B59-2A8F-4FE2-A400-279830E07A9D}" type="pres">
      <dgm:prSet presAssocID="{44BF7C3D-8CAF-4CA7-B430-3F2C3EFAB7FC}" presName="invisiNode" presStyleLbl="node1" presStyleIdx="4" presStyleCnt="5"/>
      <dgm:spPr/>
    </dgm:pt>
    <dgm:pt modelId="{6572CB61-CFEA-4FC4-91EE-0B3E269A04CA}" type="pres">
      <dgm:prSet presAssocID="{44BF7C3D-8CAF-4CA7-B430-3F2C3EFAB7FC}" presName="imagNode" presStyleLbl="fgImgPlace1" presStyleIdx="4" presStyleCnt="5"/>
      <dgm:spPr>
        <a:blipFill>
          <a:blip xmlns:r="http://schemas.openxmlformats.org/officeDocument/2006/relationships" r:embed="rId5">
            <a:extLst>
              <a:ext uri="{28A0092B-C50C-407E-A947-70E740481C1C}">
                <a14:useLocalDpi xmlns:a14="http://schemas.microsoft.com/office/drawing/2010/main" xmlns="" val="0"/>
              </a:ext>
            </a:extLst>
          </a:blip>
          <a:srcRect/>
          <a:stretch>
            <a:fillRect l="-17000" r="-17000"/>
          </a:stretch>
        </a:blipFill>
      </dgm:spPr>
    </dgm:pt>
  </dgm:ptLst>
  <dgm:cxnLst>
    <dgm:cxn modelId="{C71FCD99-EECD-4F69-93B1-0A2CD82AD3A9}" type="presOf" srcId="{B152F766-EF9E-49B6-9D63-2E340B0F341B}" destId="{B01D6D4C-B432-47FD-9BC2-F7C36A1FEC7B}" srcOrd="0" destOrd="0" presId="urn:microsoft.com/office/officeart/2005/8/layout/pList2#1"/>
    <dgm:cxn modelId="{33B0C0A4-1A76-4077-AC18-4EC0B7EBDCBF}" type="presOf" srcId="{438FA7F4-49CE-4001-8C42-F109D5AA45E6}" destId="{ECC5D5EE-E69E-4360-B7DD-F99385263962}" srcOrd="0" destOrd="0" presId="urn:microsoft.com/office/officeart/2005/8/layout/pList2#1"/>
    <dgm:cxn modelId="{7D0D06CF-D115-4A42-A779-CC049D953C57}" srcId="{438FA7F4-49CE-4001-8C42-F109D5AA45E6}" destId="{35B852C4-CE83-438F-A1D5-1DD2F983FF58}" srcOrd="2" destOrd="0" parTransId="{00EB8A96-468D-4E4D-9CAD-AED0D380FE17}" sibTransId="{1E938380-19FE-4566-A3C3-D5450196BDD9}"/>
    <dgm:cxn modelId="{0AF90FA9-491C-4970-B4EE-F1F6E90579E4}" srcId="{438FA7F4-49CE-4001-8C42-F109D5AA45E6}" destId="{B152F766-EF9E-49B6-9D63-2E340B0F341B}" srcOrd="3" destOrd="0" parTransId="{E0C1CE46-CC12-4640-8D40-55FB9BA2BCD1}" sibTransId="{7865D28B-3CE8-4937-8FD7-ACFAA88FC217}"/>
    <dgm:cxn modelId="{0FAE5369-ADBE-4DF0-B20D-5879D3D52756}" type="presOf" srcId="{7865D28B-3CE8-4937-8FD7-ACFAA88FC217}" destId="{F5B3302C-FC79-486F-BB45-18DB9951EDF1}" srcOrd="0" destOrd="0" presId="urn:microsoft.com/office/officeart/2005/8/layout/pList2#1"/>
    <dgm:cxn modelId="{2382D4EE-18B6-4496-949F-8CA4C0C9FF26}" srcId="{438FA7F4-49CE-4001-8C42-F109D5AA45E6}" destId="{91EA38F5-3B36-4FF7-B805-A722ACCA2F5A}" srcOrd="0" destOrd="0" parTransId="{72A4867A-D4C8-4113-B00F-BC9D681A3854}" sibTransId="{C1486BB0-640A-433F-986B-652C42ADC047}"/>
    <dgm:cxn modelId="{BBA4AE78-D1E7-47A4-8FE9-815585F31BA2}" srcId="{438FA7F4-49CE-4001-8C42-F109D5AA45E6}" destId="{D9836F36-FE3F-423F-8805-6A7F6CCDC2FB}" srcOrd="1" destOrd="0" parTransId="{709918FB-5787-4DC4-8D40-4ADFA176485D}" sibTransId="{49D4A988-5AFB-4832-900A-DED86A52A13B}"/>
    <dgm:cxn modelId="{E5A8379E-FA53-41BB-BB71-F213716B016F}" type="presOf" srcId="{35B852C4-CE83-438F-A1D5-1DD2F983FF58}" destId="{DF01ABB0-1370-46E2-8A37-AC4CEFBB2391}" srcOrd="0" destOrd="0" presId="urn:microsoft.com/office/officeart/2005/8/layout/pList2#1"/>
    <dgm:cxn modelId="{0BBEF21D-6D4E-40AD-A8AA-80B5CD05DCF9}" type="presOf" srcId="{D9836F36-FE3F-423F-8805-6A7F6CCDC2FB}" destId="{2E82F59C-BA37-4EF3-8ADE-7AC506B1BAEF}" srcOrd="0" destOrd="0" presId="urn:microsoft.com/office/officeart/2005/8/layout/pList2#1"/>
    <dgm:cxn modelId="{F5550EFB-9091-4334-B473-69A1003930A7}" type="presOf" srcId="{C1486BB0-640A-433F-986B-652C42ADC047}" destId="{96CB5AD4-A9C9-4967-878C-A48E744472A1}" srcOrd="0" destOrd="0" presId="urn:microsoft.com/office/officeart/2005/8/layout/pList2#1"/>
    <dgm:cxn modelId="{C3083034-8E1C-4303-8E4C-A45EAFF38FA1}" type="presOf" srcId="{91EA38F5-3B36-4FF7-B805-A722ACCA2F5A}" destId="{58242D33-F077-4A0E-BCA6-9F97D3DF9A2E}" srcOrd="0" destOrd="0" presId="urn:microsoft.com/office/officeart/2005/8/layout/pList2#1"/>
    <dgm:cxn modelId="{930E9DF2-8D2F-4EBC-916B-634911D461FA}" type="presOf" srcId="{49D4A988-5AFB-4832-900A-DED86A52A13B}" destId="{67F535CC-E2C6-4E75-8CE0-DE82C4A6EC27}" srcOrd="0" destOrd="0" presId="urn:microsoft.com/office/officeart/2005/8/layout/pList2#1"/>
    <dgm:cxn modelId="{80CAC71D-576F-4D6C-B9CA-F1E325355694}" type="presOf" srcId="{1E938380-19FE-4566-A3C3-D5450196BDD9}" destId="{48E6A22C-8309-4671-B089-C75C86A6B795}" srcOrd="0" destOrd="0" presId="urn:microsoft.com/office/officeart/2005/8/layout/pList2#1"/>
    <dgm:cxn modelId="{F15E4BB0-BC27-4A6C-8208-EDE0CAC7A7B4}" srcId="{438FA7F4-49CE-4001-8C42-F109D5AA45E6}" destId="{44BF7C3D-8CAF-4CA7-B430-3F2C3EFAB7FC}" srcOrd="4" destOrd="0" parTransId="{6BF0AE0E-4C6F-4452-B6E1-2FC95BE12016}" sibTransId="{53604F8C-08DE-45C0-957C-C73F907407EE}"/>
    <dgm:cxn modelId="{6134978E-2027-4886-9F7D-75FFBF289978}" type="presOf" srcId="{44BF7C3D-8CAF-4CA7-B430-3F2C3EFAB7FC}" destId="{642D0B3C-F100-4817-9C6B-1819926AF53F}" srcOrd="0" destOrd="0" presId="urn:microsoft.com/office/officeart/2005/8/layout/pList2#1"/>
    <dgm:cxn modelId="{024278A2-D24F-4B64-9736-AFA1E49AB0DB}" type="presParOf" srcId="{ECC5D5EE-E69E-4360-B7DD-F99385263962}" destId="{C4EDDF65-8C51-440C-8C17-ED9A821D6C73}" srcOrd="0" destOrd="0" presId="urn:microsoft.com/office/officeart/2005/8/layout/pList2#1"/>
    <dgm:cxn modelId="{B93C68D6-8827-4E96-8BC5-E62BDC66561A}" type="presParOf" srcId="{ECC5D5EE-E69E-4360-B7DD-F99385263962}" destId="{C4DE652D-B5FF-43A6-8CB4-6914ABD9BF42}" srcOrd="1" destOrd="0" presId="urn:microsoft.com/office/officeart/2005/8/layout/pList2#1"/>
    <dgm:cxn modelId="{C643DE80-CB7F-4CD1-995C-B4106657FBDA}" type="presParOf" srcId="{C4DE652D-B5FF-43A6-8CB4-6914ABD9BF42}" destId="{B27AFACD-770F-4CE2-9F95-9D09C6BBE6F7}" srcOrd="0" destOrd="0" presId="urn:microsoft.com/office/officeart/2005/8/layout/pList2#1"/>
    <dgm:cxn modelId="{C1BB0AC2-AC36-4579-8CA2-6E40D67C1103}" type="presParOf" srcId="{B27AFACD-770F-4CE2-9F95-9D09C6BBE6F7}" destId="{58242D33-F077-4A0E-BCA6-9F97D3DF9A2E}" srcOrd="0" destOrd="0" presId="urn:microsoft.com/office/officeart/2005/8/layout/pList2#1"/>
    <dgm:cxn modelId="{4D407EEE-7D43-429D-88A4-FB02D30FCBFB}" type="presParOf" srcId="{B27AFACD-770F-4CE2-9F95-9D09C6BBE6F7}" destId="{D36EEEAF-EBC4-4C89-94DF-2340C381F780}" srcOrd="1" destOrd="0" presId="urn:microsoft.com/office/officeart/2005/8/layout/pList2#1"/>
    <dgm:cxn modelId="{0676CAA1-4A41-41A5-88E3-0BEE74140F23}" type="presParOf" srcId="{B27AFACD-770F-4CE2-9F95-9D09C6BBE6F7}" destId="{69E6DAC7-A78A-4A68-B407-DBE5204ED366}" srcOrd="2" destOrd="0" presId="urn:microsoft.com/office/officeart/2005/8/layout/pList2#1"/>
    <dgm:cxn modelId="{E6B6D5AC-7265-448F-83C0-2B2676045F26}" type="presParOf" srcId="{C4DE652D-B5FF-43A6-8CB4-6914ABD9BF42}" destId="{96CB5AD4-A9C9-4967-878C-A48E744472A1}" srcOrd="1" destOrd="0" presId="urn:microsoft.com/office/officeart/2005/8/layout/pList2#1"/>
    <dgm:cxn modelId="{4F4BD814-A5EC-4C3C-B83F-F6B27F098EB1}" type="presParOf" srcId="{C4DE652D-B5FF-43A6-8CB4-6914ABD9BF42}" destId="{94F78C8A-D3B5-461D-981F-E079598D127A}" srcOrd="2" destOrd="0" presId="urn:microsoft.com/office/officeart/2005/8/layout/pList2#1"/>
    <dgm:cxn modelId="{CBA23898-A787-4F16-839C-C471F335D96A}" type="presParOf" srcId="{94F78C8A-D3B5-461D-981F-E079598D127A}" destId="{2E82F59C-BA37-4EF3-8ADE-7AC506B1BAEF}" srcOrd="0" destOrd="0" presId="urn:microsoft.com/office/officeart/2005/8/layout/pList2#1"/>
    <dgm:cxn modelId="{49576200-F52E-4518-843B-7238FFE9C7B8}" type="presParOf" srcId="{94F78C8A-D3B5-461D-981F-E079598D127A}" destId="{2F5DD44B-A6EB-4C7C-A8B4-15245BD61AF2}" srcOrd="1" destOrd="0" presId="urn:microsoft.com/office/officeart/2005/8/layout/pList2#1"/>
    <dgm:cxn modelId="{E82FC597-8D28-49BA-B376-D4DCD8B0880D}" type="presParOf" srcId="{94F78C8A-D3B5-461D-981F-E079598D127A}" destId="{BC8E6D25-8233-481F-ACA6-3F9D70E7EE86}" srcOrd="2" destOrd="0" presId="urn:microsoft.com/office/officeart/2005/8/layout/pList2#1"/>
    <dgm:cxn modelId="{E4225852-C492-41CB-A234-CF2EA1F9B60E}" type="presParOf" srcId="{C4DE652D-B5FF-43A6-8CB4-6914ABD9BF42}" destId="{67F535CC-E2C6-4E75-8CE0-DE82C4A6EC27}" srcOrd="3" destOrd="0" presId="urn:microsoft.com/office/officeart/2005/8/layout/pList2#1"/>
    <dgm:cxn modelId="{F48BA2E6-ABF9-49E5-8E39-1AC7D6DAA5D9}" type="presParOf" srcId="{C4DE652D-B5FF-43A6-8CB4-6914ABD9BF42}" destId="{F88AAA0F-BFA2-4008-B879-ED0CC41753A4}" srcOrd="4" destOrd="0" presId="urn:microsoft.com/office/officeart/2005/8/layout/pList2#1"/>
    <dgm:cxn modelId="{34D99779-62A1-4E45-A2F3-2B302FD0EDD7}" type="presParOf" srcId="{F88AAA0F-BFA2-4008-B879-ED0CC41753A4}" destId="{DF01ABB0-1370-46E2-8A37-AC4CEFBB2391}" srcOrd="0" destOrd="0" presId="urn:microsoft.com/office/officeart/2005/8/layout/pList2#1"/>
    <dgm:cxn modelId="{547F028E-CE1E-4EF1-84C3-1334786AD979}" type="presParOf" srcId="{F88AAA0F-BFA2-4008-B879-ED0CC41753A4}" destId="{3432A589-7283-4AE5-B992-B3593E70B4CF}" srcOrd="1" destOrd="0" presId="urn:microsoft.com/office/officeart/2005/8/layout/pList2#1"/>
    <dgm:cxn modelId="{F3040C88-4A69-41D8-9277-811D536F24AD}" type="presParOf" srcId="{F88AAA0F-BFA2-4008-B879-ED0CC41753A4}" destId="{D11E8243-85CE-42D0-ABFB-76F975572981}" srcOrd="2" destOrd="0" presId="urn:microsoft.com/office/officeart/2005/8/layout/pList2#1"/>
    <dgm:cxn modelId="{77D8250B-39F8-4A58-A9AB-A4E745742148}" type="presParOf" srcId="{C4DE652D-B5FF-43A6-8CB4-6914ABD9BF42}" destId="{48E6A22C-8309-4671-B089-C75C86A6B795}" srcOrd="5" destOrd="0" presId="urn:microsoft.com/office/officeart/2005/8/layout/pList2#1"/>
    <dgm:cxn modelId="{1F553D9F-8A0F-4CA0-86F9-8C8DD6BC9F45}" type="presParOf" srcId="{C4DE652D-B5FF-43A6-8CB4-6914ABD9BF42}" destId="{9EB18B47-E29C-40B4-91CD-AF0C7C9491F2}" srcOrd="6" destOrd="0" presId="urn:microsoft.com/office/officeart/2005/8/layout/pList2#1"/>
    <dgm:cxn modelId="{F1911D00-AABB-483F-A29D-950C3E03A02A}" type="presParOf" srcId="{9EB18B47-E29C-40B4-91CD-AF0C7C9491F2}" destId="{B01D6D4C-B432-47FD-9BC2-F7C36A1FEC7B}" srcOrd="0" destOrd="0" presId="urn:microsoft.com/office/officeart/2005/8/layout/pList2#1"/>
    <dgm:cxn modelId="{12EA8810-EE5F-48C8-835F-F12BB908507E}" type="presParOf" srcId="{9EB18B47-E29C-40B4-91CD-AF0C7C9491F2}" destId="{D795316D-265C-49B9-A1AB-8399C7DF0EA0}" srcOrd="1" destOrd="0" presId="urn:microsoft.com/office/officeart/2005/8/layout/pList2#1"/>
    <dgm:cxn modelId="{29534AD2-C8EF-4C74-8AA5-CDCC21C67A64}" type="presParOf" srcId="{9EB18B47-E29C-40B4-91CD-AF0C7C9491F2}" destId="{5E1759A8-6A43-46A2-85C0-55DA6332B6D0}" srcOrd="2" destOrd="0" presId="urn:microsoft.com/office/officeart/2005/8/layout/pList2#1"/>
    <dgm:cxn modelId="{518A71A6-389D-4053-AF59-D389625CE5EC}" type="presParOf" srcId="{C4DE652D-B5FF-43A6-8CB4-6914ABD9BF42}" destId="{F5B3302C-FC79-486F-BB45-18DB9951EDF1}" srcOrd="7" destOrd="0" presId="urn:microsoft.com/office/officeart/2005/8/layout/pList2#1"/>
    <dgm:cxn modelId="{335D2278-1B40-4836-9BAF-317AFAA4018F}" type="presParOf" srcId="{C4DE652D-B5FF-43A6-8CB4-6914ABD9BF42}" destId="{FA689FF6-832E-4741-9763-4F1163E79464}" srcOrd="8" destOrd="0" presId="urn:microsoft.com/office/officeart/2005/8/layout/pList2#1"/>
    <dgm:cxn modelId="{783569A4-DC6C-4070-BBD2-346FD51A0D9A}" type="presParOf" srcId="{FA689FF6-832E-4741-9763-4F1163E79464}" destId="{642D0B3C-F100-4817-9C6B-1819926AF53F}" srcOrd="0" destOrd="0" presId="urn:microsoft.com/office/officeart/2005/8/layout/pList2#1"/>
    <dgm:cxn modelId="{6ADD1189-E9AF-49FC-AE9D-90F4555DDBD8}" type="presParOf" srcId="{FA689FF6-832E-4741-9763-4F1163E79464}" destId="{74CF2B59-2A8F-4FE2-A400-279830E07A9D}" srcOrd="1" destOrd="0" presId="urn:microsoft.com/office/officeart/2005/8/layout/pList2#1"/>
    <dgm:cxn modelId="{7E84B38A-1BFD-4F6A-A7AC-9337022BEF4E}" type="presParOf" srcId="{FA689FF6-832E-4741-9763-4F1163E79464}" destId="{6572CB61-CFEA-4FC4-91EE-0B3E269A04CA}" srcOrd="2" destOrd="0" presId="urn:microsoft.com/office/officeart/2005/8/layout/pList2#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EDDF65-8C51-440C-8C17-ED9A821D6C73}">
      <dsp:nvSpPr>
        <dsp:cNvPr id="0" name=""/>
        <dsp:cNvSpPr/>
      </dsp:nvSpPr>
      <dsp:spPr>
        <a:xfrm>
          <a:off x="0" y="0"/>
          <a:ext cx="9296400" cy="2091690"/>
        </a:xfrm>
        <a:prstGeom prst="roundRect">
          <a:avLst>
            <a:gd name="adj" fmla="val 10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E6DAC7-A78A-4A68-B407-DBE5204ED366}">
      <dsp:nvSpPr>
        <dsp:cNvPr id="0" name=""/>
        <dsp:cNvSpPr/>
      </dsp:nvSpPr>
      <dsp:spPr>
        <a:xfrm>
          <a:off x="282311" y="278892"/>
          <a:ext cx="1591554" cy="1533906"/>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242D33-F077-4A0E-BCA6-9F97D3DF9A2E}">
      <dsp:nvSpPr>
        <dsp:cNvPr id="0" name=""/>
        <dsp:cNvSpPr/>
      </dsp:nvSpPr>
      <dsp:spPr>
        <a:xfrm rot="10800000">
          <a:off x="282311" y="2091689"/>
          <a:ext cx="1591554" cy="2556510"/>
        </a:xfrm>
        <a:prstGeom prst="round2SameRect">
          <a:avLst>
            <a:gd name="adj1" fmla="val 10500"/>
            <a:gd name="adj2" fmla="val 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rtl="0">
            <a:lnSpc>
              <a:spcPct val="90000"/>
            </a:lnSpc>
            <a:spcBef>
              <a:spcPct val="0"/>
            </a:spcBef>
            <a:spcAft>
              <a:spcPct val="35000"/>
            </a:spcAft>
          </a:pPr>
          <a:r>
            <a:rPr lang="en-US" sz="1800" b="1" kern="1200" dirty="0" smtClean="0"/>
            <a:t>Rented goods</a:t>
          </a:r>
        </a:p>
      </dsp:txBody>
      <dsp:txXfrm rot="10800000">
        <a:off x="331257" y="2091689"/>
        <a:ext cx="1493662" cy="2507564"/>
      </dsp:txXfrm>
    </dsp:sp>
    <dsp:sp modelId="{BC8E6D25-8233-481F-ACA6-3F9D70E7EE86}">
      <dsp:nvSpPr>
        <dsp:cNvPr id="0" name=""/>
        <dsp:cNvSpPr/>
      </dsp:nvSpPr>
      <dsp:spPr>
        <a:xfrm>
          <a:off x="2033021" y="278892"/>
          <a:ext cx="1591554" cy="1533906"/>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28000" r="-28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82F59C-BA37-4EF3-8ADE-7AC506B1BAEF}">
      <dsp:nvSpPr>
        <dsp:cNvPr id="0" name=""/>
        <dsp:cNvSpPr/>
      </dsp:nvSpPr>
      <dsp:spPr>
        <a:xfrm rot="10800000">
          <a:off x="2033021" y="2091689"/>
          <a:ext cx="1591554" cy="2556510"/>
        </a:xfrm>
        <a:prstGeom prst="round2SameRect">
          <a:avLst>
            <a:gd name="adj1" fmla="val 10500"/>
            <a:gd name="adj2" fmla="val 0"/>
          </a:avLst>
        </a:prstGeom>
        <a:solidFill>
          <a:schemeClr val="accent3">
            <a:hueOff val="-1395243"/>
            <a:satOff val="-7643"/>
            <a:lumOff val="2353"/>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rtl="0">
            <a:lnSpc>
              <a:spcPct val="90000"/>
            </a:lnSpc>
            <a:spcBef>
              <a:spcPct val="0"/>
            </a:spcBef>
            <a:spcAft>
              <a:spcPct val="35000"/>
            </a:spcAft>
          </a:pPr>
          <a:r>
            <a:rPr lang="en-US" sz="1800" b="1" kern="1200" smtClean="0"/>
            <a:t>Defined space and place rentals</a:t>
          </a:r>
          <a:endParaRPr lang="en-US" sz="1800" b="1" kern="1200"/>
        </a:p>
      </dsp:txBody>
      <dsp:txXfrm rot="10800000">
        <a:off x="2081967" y="2091689"/>
        <a:ext cx="1493662" cy="2507564"/>
      </dsp:txXfrm>
    </dsp:sp>
    <dsp:sp modelId="{D11E8243-85CE-42D0-ABFB-76F975572981}">
      <dsp:nvSpPr>
        <dsp:cNvPr id="0" name=""/>
        <dsp:cNvSpPr/>
      </dsp:nvSpPr>
      <dsp:spPr>
        <a:xfrm>
          <a:off x="3783731" y="278892"/>
          <a:ext cx="1591554" cy="1533906"/>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29000" b="-29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F01ABB0-1370-46E2-8A37-AC4CEFBB2391}">
      <dsp:nvSpPr>
        <dsp:cNvPr id="0" name=""/>
        <dsp:cNvSpPr/>
      </dsp:nvSpPr>
      <dsp:spPr>
        <a:xfrm rot="10800000">
          <a:off x="3783731" y="2091689"/>
          <a:ext cx="1591554" cy="2556510"/>
        </a:xfrm>
        <a:prstGeom prst="round2SameRect">
          <a:avLst>
            <a:gd name="adj1" fmla="val 10500"/>
            <a:gd name="adj2" fmla="val 0"/>
          </a:avLst>
        </a:prstGeom>
        <a:solidFill>
          <a:schemeClr val="accent3">
            <a:hueOff val="-2790486"/>
            <a:satOff val="-15286"/>
            <a:lumOff val="4706"/>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rtl="0">
            <a:lnSpc>
              <a:spcPct val="90000"/>
            </a:lnSpc>
            <a:spcBef>
              <a:spcPct val="0"/>
            </a:spcBef>
            <a:spcAft>
              <a:spcPct val="35000"/>
            </a:spcAft>
          </a:pPr>
          <a:r>
            <a:rPr lang="en-US" sz="1800" b="1" kern="1200" smtClean="0"/>
            <a:t>Labor expertise rentals</a:t>
          </a:r>
          <a:endParaRPr lang="en-US" sz="1800" b="1" kern="1200"/>
        </a:p>
      </dsp:txBody>
      <dsp:txXfrm rot="10800000">
        <a:off x="3832677" y="2091689"/>
        <a:ext cx="1493662" cy="2507564"/>
      </dsp:txXfrm>
    </dsp:sp>
    <dsp:sp modelId="{5E1759A8-6A43-46A2-85C0-55DA6332B6D0}">
      <dsp:nvSpPr>
        <dsp:cNvPr id="0" name=""/>
        <dsp:cNvSpPr/>
      </dsp:nvSpPr>
      <dsp:spPr>
        <a:xfrm>
          <a:off x="5603132" y="278892"/>
          <a:ext cx="1591554" cy="1533906"/>
        </a:xfrm>
        <a:prstGeom prst="roundRect">
          <a:avLst>
            <a:gd name="adj" fmla="val 10000"/>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9000" r="-29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1D6D4C-B432-47FD-9BC2-F7C36A1FEC7B}">
      <dsp:nvSpPr>
        <dsp:cNvPr id="0" name=""/>
        <dsp:cNvSpPr/>
      </dsp:nvSpPr>
      <dsp:spPr>
        <a:xfrm rot="10800000">
          <a:off x="5534441" y="2091689"/>
          <a:ext cx="1728937" cy="2556510"/>
        </a:xfrm>
        <a:prstGeom prst="round2SameRect">
          <a:avLst>
            <a:gd name="adj1" fmla="val 10500"/>
            <a:gd name="adj2" fmla="val 0"/>
          </a:avLst>
        </a:prstGeom>
        <a:solidFill>
          <a:schemeClr val="accent3">
            <a:hueOff val="-4185730"/>
            <a:satOff val="-22928"/>
            <a:lumOff val="7059"/>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rtl="0">
            <a:lnSpc>
              <a:spcPct val="90000"/>
            </a:lnSpc>
            <a:spcBef>
              <a:spcPct val="0"/>
            </a:spcBef>
            <a:spcAft>
              <a:spcPct val="35000"/>
            </a:spcAft>
          </a:pPr>
          <a:r>
            <a:rPr lang="en-US" sz="1800" b="1" kern="1200" smtClean="0"/>
            <a:t>Access to shared physical environments</a:t>
          </a:r>
          <a:endParaRPr lang="en-US" sz="1800" b="1" kern="1200"/>
        </a:p>
      </dsp:txBody>
      <dsp:txXfrm rot="10800000">
        <a:off x="5587612" y="2091689"/>
        <a:ext cx="1622595" cy="2503339"/>
      </dsp:txXfrm>
    </dsp:sp>
    <dsp:sp modelId="{6572CB61-CFEA-4FC4-91EE-0B3E269A04CA}">
      <dsp:nvSpPr>
        <dsp:cNvPr id="0" name=""/>
        <dsp:cNvSpPr/>
      </dsp:nvSpPr>
      <dsp:spPr>
        <a:xfrm>
          <a:off x="7422534" y="278892"/>
          <a:ext cx="1591554" cy="1533906"/>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17000" r="-17000"/>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2D0B3C-F100-4817-9C6B-1819926AF53F}">
      <dsp:nvSpPr>
        <dsp:cNvPr id="0" name=""/>
        <dsp:cNvSpPr/>
      </dsp:nvSpPr>
      <dsp:spPr>
        <a:xfrm rot="10800000">
          <a:off x="7422534" y="2091689"/>
          <a:ext cx="1591554" cy="2556510"/>
        </a:xfrm>
        <a:prstGeom prst="round2SameRect">
          <a:avLst>
            <a:gd name="adj1" fmla="val 10500"/>
            <a:gd name="adj2" fmla="val 0"/>
          </a:avLst>
        </a:prstGeom>
        <a:solidFill>
          <a:schemeClr val="accent3">
            <a:hueOff val="-5580973"/>
            <a:satOff val="-30571"/>
            <a:lumOff val="9412"/>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lvl="0" algn="ctr" defTabSz="800100" rtl="0">
            <a:lnSpc>
              <a:spcPct val="90000"/>
            </a:lnSpc>
            <a:spcBef>
              <a:spcPct val="0"/>
            </a:spcBef>
            <a:spcAft>
              <a:spcPct val="35000"/>
            </a:spcAft>
          </a:pPr>
          <a:r>
            <a:rPr lang="en-US" sz="1800" b="1" kern="1200" smtClean="0"/>
            <a:t>System and network access</a:t>
          </a:r>
          <a:endParaRPr lang="en-US" sz="1800" b="1" kern="1200"/>
        </a:p>
      </dsp:txBody>
      <dsp:txXfrm rot="10800000">
        <a:off x="7471480" y="2091689"/>
        <a:ext cx="1493662" cy="2507564"/>
      </dsp:txXfrm>
    </dsp:sp>
  </dsp:spTree>
</dsp:drawing>
</file>

<file path=ppt/diagrams/layout1.xml><?xml version="1.0" encoding="utf-8"?>
<dgm:layoutDef xmlns:dgm="http://schemas.openxmlformats.org/drawingml/2006/diagram" xmlns:a="http://schemas.openxmlformats.org/drawingml/2006/main" uniqueId="urn:microsoft.com/office/officeart/2005/8/layout/pList2#1">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3177" tIns="46589" rIns="93177" bIns="46589" rtlCol="0"/>
          <a:lstStyle>
            <a:lvl1pPr algn="r">
              <a:defRPr sz="1200"/>
            </a:lvl1pPr>
          </a:lstStyle>
          <a:p>
            <a:fld id="{04C474E0-E934-45B7-AA04-BF68C4ECA7B0}" type="datetimeFigureOut">
              <a:rPr lang="en-US" smtClean="0"/>
              <a:pPr/>
              <a:t>10/17/2017</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3177" tIns="46589" rIns="93177" bIns="46589" rtlCol="0" anchor="b"/>
          <a:lstStyle>
            <a:lvl1pPr algn="r">
              <a:defRPr sz="1200"/>
            </a:lvl1pPr>
          </a:lstStyle>
          <a:p>
            <a:fld id="{6CE5DA07-D9A8-4AA5-B971-33AED86CCEC3}" type="slidenum">
              <a:rPr lang="en-US" smtClean="0"/>
              <a:pPr/>
              <a:t>‹#›</a:t>
            </a:fld>
            <a:endParaRPr lang="en-US"/>
          </a:p>
        </p:txBody>
      </p:sp>
    </p:spTree>
    <p:extLst>
      <p:ext uri="{BB962C8B-B14F-4D97-AF65-F5344CB8AC3E}">
        <p14:creationId xmlns:p14="http://schemas.microsoft.com/office/powerpoint/2010/main" xmlns="" val="1087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3177" tIns="46589" rIns="93177" bIns="46589" rtlCol="0"/>
          <a:lstStyle>
            <a:lvl1pPr algn="r">
              <a:defRPr sz="1200"/>
            </a:lvl1pPr>
          </a:lstStyle>
          <a:p>
            <a:fld id="{0FD2FD76-FDCF-4CFE-B421-6227A33693E4}" type="datetimeFigureOut">
              <a:rPr lang="en-US" smtClean="0"/>
              <a:pPr/>
              <a:t>10/17/2017</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7180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3177" tIns="46589" rIns="93177" bIns="46589" rtlCol="0" anchor="b"/>
          <a:lstStyle>
            <a:lvl1pPr algn="r">
              <a:defRPr sz="1200"/>
            </a:lvl1pPr>
          </a:lstStyle>
          <a:p>
            <a:fld id="{95403D37-8572-447B-8600-9EE188764128}" type="slidenum">
              <a:rPr lang="en-US" smtClean="0"/>
              <a:pPr/>
              <a:t>‹#›</a:t>
            </a:fld>
            <a:endParaRPr lang="en-US"/>
          </a:p>
        </p:txBody>
      </p:sp>
    </p:spTree>
    <p:extLst>
      <p:ext uri="{BB962C8B-B14F-4D97-AF65-F5344CB8AC3E}">
        <p14:creationId xmlns:p14="http://schemas.microsoft.com/office/powerpoint/2010/main" xmlns="" val="1314897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twitter.com/intent/tweet?url=http://www.forbes.com/sites/advisor/2016/06/20/how-general-electric-is-transforming-itself/&amp;text=Earlier%20this%20year%20GE%20launched%20its%20first%20new%20business%20unit%20in%2075%20year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What are these Four key characteristics?</a:t>
            </a:r>
          </a:p>
          <a:p>
            <a:endParaRPr lang="en-US" dirty="0"/>
          </a:p>
        </p:txBody>
      </p:sp>
      <p:sp>
        <p:nvSpPr>
          <p:cNvPr id="4" name="Slide Number Placeholder 3"/>
          <p:cNvSpPr>
            <a:spLocks noGrp="1"/>
          </p:cNvSpPr>
          <p:nvPr>
            <p:ph type="sldNum" sz="quarter" idx="10"/>
          </p:nvPr>
        </p:nvSpPr>
        <p:spPr/>
        <p:txBody>
          <a:bodyPr/>
          <a:lstStyle/>
          <a:p>
            <a:fld id="{95403D37-8572-447B-8600-9EE188764128}" type="slidenum">
              <a:rPr lang="en-US" smtClean="0"/>
              <a:pPr/>
              <a:t>1</a:t>
            </a:fld>
            <a:endParaRPr lang="en-US"/>
          </a:p>
        </p:txBody>
      </p:sp>
    </p:spTree>
    <p:extLst>
      <p:ext uri="{BB962C8B-B14F-4D97-AF65-F5344CB8AC3E}">
        <p14:creationId xmlns:p14="http://schemas.microsoft.com/office/powerpoint/2010/main" xmlns="" val="414816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What are these Four key characteristics?</a:t>
            </a:r>
          </a:p>
          <a:p>
            <a:endParaRPr lang="en-US" dirty="0"/>
          </a:p>
        </p:txBody>
      </p:sp>
      <p:sp>
        <p:nvSpPr>
          <p:cNvPr id="4" name="Slide Number Placeholder 3"/>
          <p:cNvSpPr>
            <a:spLocks noGrp="1"/>
          </p:cNvSpPr>
          <p:nvPr>
            <p:ph type="sldNum" sz="quarter" idx="10"/>
          </p:nvPr>
        </p:nvSpPr>
        <p:spPr/>
        <p:txBody>
          <a:bodyPr/>
          <a:lstStyle/>
          <a:p>
            <a:fld id="{95403D37-8572-447B-8600-9EE188764128}" type="slidenum">
              <a:rPr lang="en-US" smtClean="0"/>
              <a:pPr/>
              <a:t>2</a:t>
            </a:fld>
            <a:endParaRPr lang="en-US"/>
          </a:p>
        </p:txBody>
      </p:sp>
    </p:spTree>
    <p:extLst>
      <p:ext uri="{BB962C8B-B14F-4D97-AF65-F5344CB8AC3E}">
        <p14:creationId xmlns:p14="http://schemas.microsoft.com/office/powerpoint/2010/main" xmlns="" val="414816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Partial employees,</a:t>
            </a:r>
            <a:r>
              <a:rPr lang="en-US" baseline="0" dirty="0" smtClean="0"/>
              <a:t> perform self service </a:t>
            </a:r>
            <a:endParaRPr lang="en-US" dirty="0"/>
          </a:p>
        </p:txBody>
      </p:sp>
      <p:sp>
        <p:nvSpPr>
          <p:cNvPr id="4" name="Slide Number Placeholder 3"/>
          <p:cNvSpPr>
            <a:spLocks noGrp="1"/>
          </p:cNvSpPr>
          <p:nvPr>
            <p:ph type="sldNum" sz="quarter" idx="10"/>
          </p:nvPr>
        </p:nvSpPr>
        <p:spPr/>
        <p:txBody>
          <a:bodyPr/>
          <a:lstStyle/>
          <a:p>
            <a:fld id="{95403D37-8572-447B-8600-9EE188764128}"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5403D37-8572-447B-8600-9EE188764128}"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5403D37-8572-447B-8600-9EE188764128}" type="slidenum">
              <a:rPr lang="en-US" smtClean="0"/>
              <a:pPr/>
              <a:t>17</a:t>
            </a:fld>
            <a:endParaRPr lang="en-US"/>
          </a:p>
        </p:txBody>
      </p:sp>
    </p:spTree>
    <p:extLst>
      <p:ext uri="{BB962C8B-B14F-4D97-AF65-F5344CB8AC3E}">
        <p14:creationId xmlns:p14="http://schemas.microsoft.com/office/powerpoint/2010/main" xmlns="" val="21554810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smtClean="0">
                <a:solidFill>
                  <a:schemeClr val="tx1"/>
                </a:solidFill>
                <a:effectLst/>
                <a:latin typeface="+mn-lt"/>
                <a:ea typeface="+mn-ea"/>
                <a:cs typeface="+mn-cs"/>
                <a:hlinkClick r:id="rId3"/>
              </a:rPr>
              <a:t>Earlier this year GE launched its first new business unit in 75 years</a:t>
            </a:r>
            <a:r>
              <a:rPr lang="en-US" sz="1200" b="0" i="0" kern="1200" dirty="0" smtClean="0">
                <a:solidFill>
                  <a:schemeClr val="tx1"/>
                </a:solidFill>
                <a:effectLst/>
                <a:latin typeface="+mn-lt"/>
                <a:ea typeface="+mn-ea"/>
                <a:cs typeface="+mn-cs"/>
              </a:rPr>
              <a:t> , GE Digital, and it is quite exciting. We’ve all heard terms like “the Internet of things” and “digital transformation,” but few really know what these little catchy phrases actually mean. In its global strategic alliance with EY, General Electric seems to have a very solid answer. In short, the answer is the strategic utilization of Web-based technology to optimize ‘old-world’ equipment.</a:t>
            </a:r>
          </a:p>
          <a:p>
            <a:r>
              <a:rPr lang="en-US" dirty="0" smtClean="0"/>
              <a:t>https://www.ge.com/digital/blog/hbr-ge-revolutionary-evolution</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https://www.cnbc.com/2016/06/07/heres-how-ge-is-using-software-to-change-its-business-model.html</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https://www.forbes.com/sites/advisor/2016/06/20/how-general-electric-is-transforming-itself/</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http://deloitte.wsj.com/cio/2017/02/28/ges-digital-transformation-journey/</a:t>
            </a:r>
          </a:p>
          <a:p>
            <a:r>
              <a:rPr lang="en-US" dirty="0" smtClean="0"/>
              <a:t/>
            </a:r>
            <a:br>
              <a:rPr lang="en-US" dirty="0" smtClean="0"/>
            </a:br>
            <a:endParaRPr lang="en-US" dirty="0"/>
          </a:p>
        </p:txBody>
      </p:sp>
      <p:sp>
        <p:nvSpPr>
          <p:cNvPr id="4" name="Slide Number Placeholder 3"/>
          <p:cNvSpPr>
            <a:spLocks noGrp="1"/>
          </p:cNvSpPr>
          <p:nvPr>
            <p:ph type="sldNum" sz="quarter" idx="10"/>
          </p:nvPr>
        </p:nvSpPr>
        <p:spPr/>
        <p:txBody>
          <a:bodyPr/>
          <a:lstStyle/>
          <a:p>
            <a:fld id="{95403D37-8572-447B-8600-9EE188764128}" type="slidenum">
              <a:rPr lang="en-US" smtClean="0"/>
              <a:pPr/>
              <a:t>20</a:t>
            </a:fld>
            <a:endParaRPr lang="en-US"/>
          </a:p>
        </p:txBody>
      </p:sp>
    </p:spTree>
    <p:extLst>
      <p:ext uri="{BB962C8B-B14F-4D97-AF65-F5344CB8AC3E}">
        <p14:creationId xmlns:p14="http://schemas.microsoft.com/office/powerpoint/2010/main" xmlns="" val="1031262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F9DBF36-89F0-437E-88DF-D7EF6DF216F3}" type="datetimeFigureOut">
              <a:rPr lang="en-US" smtClean="0"/>
              <a:pPr/>
              <a:t>10/17/2017</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DCAC15D-C75A-446A-930A-BD155A186F1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F9DBF36-89F0-437E-88DF-D7EF6DF216F3}" type="datetimeFigureOut">
              <a:rPr lang="en-US" smtClean="0"/>
              <a:pPr/>
              <a:t>10/17/2017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2DCAC15D-C75A-446A-930A-BD155A186F1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F9DBF36-89F0-437E-88DF-D7EF6DF216F3}" type="datetimeFigureOut">
              <a:rPr lang="en-US" smtClean="0"/>
              <a:pPr/>
              <a:t>10/17/2017</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DCAC15D-C75A-446A-930A-BD155A186F1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EF9DBF36-89F0-437E-88DF-D7EF6DF216F3}" type="datetimeFigureOut">
              <a:rPr lang="en-US" smtClean="0"/>
              <a:pPr/>
              <a:t>10/17/2017</a:t>
            </a:fld>
            <a:endParaRPr lang="en-US"/>
          </a:p>
        </p:txBody>
      </p:sp>
      <p:sp>
        <p:nvSpPr>
          <p:cNvPr id="10" name="Slide Number Placeholder 9"/>
          <p:cNvSpPr>
            <a:spLocks noGrp="1"/>
          </p:cNvSpPr>
          <p:nvPr>
            <p:ph type="sldNum" sz="quarter" idx="16"/>
          </p:nvPr>
        </p:nvSpPr>
        <p:spPr/>
        <p:txBody>
          <a:bodyPr rtlCol="0"/>
          <a:lstStyle/>
          <a:p>
            <a:fld id="{2DCAC15D-C75A-446A-930A-BD155A186F1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EF9DBF36-89F0-437E-88DF-D7EF6DF216F3}" type="datetimeFigureOut">
              <a:rPr lang="en-US" smtClean="0"/>
              <a:pPr/>
              <a:t>10/17/2017</a:t>
            </a:fld>
            <a:endParaRPr lang="en-US"/>
          </a:p>
        </p:txBody>
      </p:sp>
      <p:sp>
        <p:nvSpPr>
          <p:cNvPr id="12" name="Slide Number Placeholder 11"/>
          <p:cNvSpPr>
            <a:spLocks noGrp="1"/>
          </p:cNvSpPr>
          <p:nvPr>
            <p:ph type="sldNum" sz="quarter" idx="16"/>
          </p:nvPr>
        </p:nvSpPr>
        <p:spPr/>
        <p:txBody>
          <a:bodyPr rtlCol="0"/>
          <a:lstStyle/>
          <a:p>
            <a:fld id="{2DCAC15D-C75A-446A-930A-BD155A186F1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F9DBF36-89F0-437E-88DF-D7EF6DF216F3}" type="datetimeFigureOut">
              <a:rPr lang="en-US" smtClean="0"/>
              <a:pPr/>
              <a:t>10/17/2017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2DCAC15D-C75A-446A-930A-BD155A186F1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DBF36-89F0-437E-88DF-D7EF6DF216F3}" type="datetimeFigureOut">
              <a:rPr lang="en-US" smtClean="0"/>
              <a:pPr/>
              <a:t>10/17/2017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2DCAC15D-C75A-446A-930A-BD155A186F1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F9DBF36-89F0-437E-88DF-D7EF6DF216F3}" type="datetimeFigureOut">
              <a:rPr lang="en-US" smtClean="0"/>
              <a:pPr/>
              <a:t>10/17/2017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2DCAC15D-C75A-446A-930A-BD155A186F1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F9DBF36-89F0-437E-88DF-D7EF6DF216F3}" type="datetimeFigureOut">
              <a:rPr lang="en-US" smtClean="0"/>
              <a:pPr/>
              <a:t>10/17/2017</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2DCAC15D-C75A-446A-930A-BD155A186F1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F9DBF36-89F0-437E-88DF-D7EF6DF216F3}" type="datetimeFigureOut">
              <a:rPr lang="en-US" smtClean="0"/>
              <a:pPr/>
              <a:t>10/17/2017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CAC15D-C75A-446A-930A-BD155A186F1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F9DBF36-89F0-437E-88DF-D7EF6DF216F3}" type="datetimeFigureOut">
              <a:rPr lang="en-US" smtClean="0"/>
              <a:pPr/>
              <a:t>10/17/2017</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2DCAC15D-C75A-446A-930A-BD155A186F1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F9DBF36-89F0-437E-88DF-D7EF6DF216F3}" type="datetimeFigureOut">
              <a:rPr lang="en-US" smtClean="0"/>
              <a:pPr/>
              <a:t>10/17/2017</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DCAC15D-C75A-446A-930A-BD155A186F1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 name="TextBox 3"/>
          <p:cNvSpPr txBox="1"/>
          <p:nvPr/>
        </p:nvSpPr>
        <p:spPr>
          <a:xfrm>
            <a:off x="1752600" y="1828800"/>
            <a:ext cx="5715000" cy="830997"/>
          </a:xfrm>
          <a:prstGeom prst="rect">
            <a:avLst/>
          </a:prstGeom>
          <a:noFill/>
        </p:spPr>
        <p:txBody>
          <a:bodyPr wrap="square" rtlCol="0">
            <a:spAutoFit/>
          </a:bodyPr>
          <a:lstStyle/>
          <a:p>
            <a:pPr algn="ctr"/>
            <a:r>
              <a:rPr lang="en-US" sz="4800" dirty="0" smtClean="0">
                <a:solidFill>
                  <a:schemeClr val="accent1">
                    <a:lumMod val="60000"/>
                    <a:lumOff val="40000"/>
                  </a:schemeClr>
                </a:solidFill>
              </a:rPr>
              <a:t>What is a service?</a:t>
            </a:r>
            <a:endParaRPr lang="en-US" sz="4800" dirty="0">
              <a:solidFill>
                <a:schemeClr val="accent1">
                  <a:lumMod val="60000"/>
                  <a:lumOff val="40000"/>
                </a:schemeClr>
              </a:solidFill>
            </a:endParaRPr>
          </a:p>
        </p:txBody>
      </p:sp>
    </p:spTree>
    <p:extLst>
      <p:ext uri="{BB962C8B-B14F-4D97-AF65-F5344CB8AC3E}">
        <p14:creationId xmlns:p14="http://schemas.microsoft.com/office/powerpoint/2010/main" xmlns="" val="29682241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 name="TextBox 3"/>
          <p:cNvSpPr txBox="1"/>
          <p:nvPr/>
        </p:nvSpPr>
        <p:spPr>
          <a:xfrm>
            <a:off x="1752600" y="1828800"/>
            <a:ext cx="5715000" cy="3046988"/>
          </a:xfrm>
          <a:prstGeom prst="rect">
            <a:avLst/>
          </a:prstGeom>
          <a:noFill/>
        </p:spPr>
        <p:txBody>
          <a:bodyPr wrap="square" rtlCol="0">
            <a:spAutoFit/>
          </a:bodyPr>
          <a:lstStyle/>
          <a:p>
            <a:pPr algn="ctr"/>
            <a:r>
              <a:rPr lang="en-US" sz="4800" dirty="0" smtClean="0">
                <a:solidFill>
                  <a:schemeClr val="accent1">
                    <a:lumMod val="60000"/>
                    <a:lumOff val="40000"/>
                  </a:schemeClr>
                </a:solidFill>
              </a:rPr>
              <a:t>I-</a:t>
            </a:r>
            <a:r>
              <a:rPr lang="en-US" sz="4800" dirty="0" err="1" smtClean="0">
                <a:solidFill>
                  <a:schemeClr val="accent1">
                    <a:lumMod val="60000"/>
                    <a:lumOff val="40000"/>
                  </a:schemeClr>
                </a:solidFill>
              </a:rPr>
              <a:t>ntangibility</a:t>
            </a:r>
            <a:endParaRPr lang="en-US" sz="4800" dirty="0" smtClean="0">
              <a:solidFill>
                <a:schemeClr val="accent1">
                  <a:lumMod val="60000"/>
                  <a:lumOff val="40000"/>
                </a:schemeClr>
              </a:solidFill>
            </a:endParaRPr>
          </a:p>
          <a:p>
            <a:pPr algn="ctr"/>
            <a:r>
              <a:rPr lang="en-US" sz="4800" dirty="0" smtClean="0">
                <a:solidFill>
                  <a:schemeClr val="accent1">
                    <a:lumMod val="60000"/>
                    <a:lumOff val="40000"/>
                  </a:schemeClr>
                </a:solidFill>
              </a:rPr>
              <a:t>H-</a:t>
            </a:r>
            <a:r>
              <a:rPr lang="en-US" sz="4800" dirty="0" err="1" smtClean="0">
                <a:solidFill>
                  <a:schemeClr val="accent1">
                    <a:lumMod val="60000"/>
                    <a:lumOff val="40000"/>
                  </a:schemeClr>
                </a:solidFill>
              </a:rPr>
              <a:t>eterogeneity</a:t>
            </a:r>
            <a:endParaRPr lang="en-US" sz="4800" dirty="0" smtClean="0">
              <a:solidFill>
                <a:schemeClr val="accent1">
                  <a:lumMod val="60000"/>
                  <a:lumOff val="40000"/>
                </a:schemeClr>
              </a:solidFill>
            </a:endParaRPr>
          </a:p>
          <a:p>
            <a:pPr algn="ctr"/>
            <a:r>
              <a:rPr lang="en-US" sz="4800" dirty="0" smtClean="0">
                <a:solidFill>
                  <a:schemeClr val="accent1">
                    <a:lumMod val="60000"/>
                    <a:lumOff val="40000"/>
                  </a:schemeClr>
                </a:solidFill>
              </a:rPr>
              <a:t>I-</a:t>
            </a:r>
            <a:r>
              <a:rPr lang="en-US" sz="4800" dirty="0" err="1" smtClean="0">
                <a:solidFill>
                  <a:schemeClr val="accent1">
                    <a:lumMod val="60000"/>
                    <a:lumOff val="40000"/>
                  </a:schemeClr>
                </a:solidFill>
              </a:rPr>
              <a:t>nseparability</a:t>
            </a:r>
            <a:endParaRPr lang="en-US" sz="4800" dirty="0" smtClean="0">
              <a:solidFill>
                <a:schemeClr val="accent1">
                  <a:lumMod val="60000"/>
                  <a:lumOff val="40000"/>
                </a:schemeClr>
              </a:solidFill>
            </a:endParaRPr>
          </a:p>
          <a:p>
            <a:pPr algn="ctr"/>
            <a:r>
              <a:rPr lang="en-US" sz="4800" dirty="0" smtClean="0">
                <a:solidFill>
                  <a:schemeClr val="accent1">
                    <a:lumMod val="60000"/>
                    <a:lumOff val="40000"/>
                  </a:schemeClr>
                </a:solidFill>
              </a:rPr>
              <a:t>P-</a:t>
            </a:r>
            <a:r>
              <a:rPr lang="en-US" sz="4800" dirty="0" err="1" smtClean="0">
                <a:solidFill>
                  <a:schemeClr val="accent1">
                    <a:lumMod val="60000"/>
                    <a:lumOff val="40000"/>
                  </a:schemeClr>
                </a:solidFill>
              </a:rPr>
              <a:t>erishability</a:t>
            </a:r>
            <a:endParaRPr lang="en-US" sz="4800" dirty="0">
              <a:solidFill>
                <a:schemeClr val="accent1">
                  <a:lumMod val="60000"/>
                  <a:lumOff val="40000"/>
                </a:schemeClr>
              </a:solidFill>
            </a:endParaRPr>
          </a:p>
        </p:txBody>
      </p:sp>
    </p:spTree>
    <p:extLst>
      <p:ext uri="{BB962C8B-B14F-4D97-AF65-F5344CB8AC3E}">
        <p14:creationId xmlns:p14="http://schemas.microsoft.com/office/powerpoint/2010/main" xmlns="" val="296822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Paradigm-IHIP</a:t>
            </a:r>
            <a:endParaRPr lang="en-US" dirty="0"/>
          </a:p>
        </p:txBody>
      </p:sp>
      <p:sp>
        <p:nvSpPr>
          <p:cNvPr id="3" name="Content Placeholder 2"/>
          <p:cNvSpPr>
            <a:spLocks noGrp="1"/>
          </p:cNvSpPr>
          <p:nvPr>
            <p:ph sz="quarter" idx="1"/>
          </p:nvPr>
        </p:nvSpPr>
        <p:spPr/>
        <p:txBody>
          <a:bodyPr/>
          <a:lstStyle/>
          <a:p>
            <a:r>
              <a:rPr lang="en-US" dirty="0" smtClean="0"/>
              <a:t>Four key characteristics make service uniquely different from goods </a:t>
            </a:r>
          </a:p>
          <a:p>
            <a:r>
              <a:rPr lang="en-US" dirty="0" smtClean="0"/>
              <a:t>Are they grounded in empirical research or they merely theoretical constructs open to ambiguous interpretation?</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257800" y="4052625"/>
            <a:ext cx="3886200" cy="2805375"/>
          </a:xfrm>
          <a:prstGeom prst="rect">
            <a:avLst/>
          </a:prstGeom>
        </p:spPr>
      </p:pic>
    </p:spTree>
    <p:extLst>
      <p:ext uri="{BB962C8B-B14F-4D97-AF65-F5344CB8AC3E}">
        <p14:creationId xmlns:p14="http://schemas.microsoft.com/office/powerpoint/2010/main" xmlns="" val="394000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Intangibility </a:t>
            </a:r>
            <a:endParaRPr lang="en-US" dirty="0"/>
          </a:p>
        </p:txBody>
      </p:sp>
      <p:sp>
        <p:nvSpPr>
          <p:cNvPr id="3" name="Content Placeholder 2"/>
          <p:cNvSpPr>
            <a:spLocks noGrp="1"/>
          </p:cNvSpPr>
          <p:nvPr>
            <p:ph sz="quarter" idx="1"/>
          </p:nvPr>
        </p:nvSpPr>
        <p:spPr>
          <a:xfrm>
            <a:off x="612648" y="1600200"/>
            <a:ext cx="8153400" cy="4114800"/>
          </a:xfrm>
        </p:spPr>
        <p:txBody>
          <a:bodyPr>
            <a:normAutofit fontScale="85000" lnSpcReduction="20000"/>
          </a:bodyPr>
          <a:lstStyle/>
          <a:p>
            <a:r>
              <a:rPr lang="en-US" dirty="0" smtClean="0"/>
              <a:t>Physical Intangibility: cannot be touched</a:t>
            </a:r>
          </a:p>
          <a:p>
            <a:r>
              <a:rPr lang="en-US" dirty="0" smtClean="0"/>
              <a:t>Mental Intangibility: the degree to which a product can be visualized and provide a clear and concrete image </a:t>
            </a:r>
            <a:r>
              <a:rPr lang="en-US" i="1" dirty="0" smtClean="0">
                <a:solidFill>
                  <a:srgbClr val="FF0000"/>
                </a:solidFill>
              </a:rPr>
              <a:t>before </a:t>
            </a:r>
            <a:r>
              <a:rPr lang="en-US" dirty="0" smtClean="0"/>
              <a:t> purchase</a:t>
            </a:r>
          </a:p>
          <a:p>
            <a:endParaRPr lang="en-US" dirty="0" smtClean="0"/>
          </a:p>
          <a:p>
            <a:r>
              <a:rPr lang="en-US" dirty="0"/>
              <a:t>“The crucial point about services is that they are </a:t>
            </a:r>
            <a:r>
              <a:rPr lang="en-US" u="sng" dirty="0"/>
              <a:t>doubly intangible</a:t>
            </a:r>
            <a:r>
              <a:rPr lang="en-US" dirty="0"/>
              <a:t>”</a:t>
            </a:r>
          </a:p>
          <a:p>
            <a:r>
              <a:rPr lang="en-US" dirty="0" smtClean="0"/>
              <a:t>Intangibility: Services cannot be seen, tasted, felt, heard, smelled or evaluated before purchase </a:t>
            </a:r>
          </a:p>
          <a:p>
            <a:r>
              <a:rPr lang="en-US" dirty="0" smtClean="0"/>
              <a:t>Does that mean that goods are easier to evaluate than services?</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610350" y="5124450"/>
            <a:ext cx="2533650" cy="1809750"/>
          </a:xfrm>
          <a:prstGeom prst="rect">
            <a:avLst/>
          </a:prstGeom>
        </p:spPr>
      </p:pic>
    </p:spTree>
    <p:extLst>
      <p:ext uri="{BB962C8B-B14F-4D97-AF65-F5344CB8AC3E}">
        <p14:creationId xmlns:p14="http://schemas.microsoft.com/office/powerpoint/2010/main" xmlns="" val="127452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Tangible nature of service experience </a:t>
            </a:r>
          </a:p>
        </p:txBody>
      </p:sp>
      <p:sp>
        <p:nvSpPr>
          <p:cNvPr id="3" name="Content Placeholder 2"/>
          <p:cNvSpPr>
            <a:spLocks noGrp="1"/>
          </p:cNvSpPr>
          <p:nvPr>
            <p:ph sz="quarter" idx="1"/>
          </p:nvPr>
        </p:nvSpPr>
        <p:spPr/>
        <p:txBody>
          <a:bodyPr/>
          <a:lstStyle/>
          <a:p>
            <a:r>
              <a:rPr lang="en-US" dirty="0" smtClean="0"/>
              <a:t>The appearance of physical facilities, equipment, personnel and communication materials are key dimensions of service quality </a:t>
            </a:r>
            <a:endParaRPr lang="en-US" dirty="0"/>
          </a:p>
          <a:p>
            <a:r>
              <a:rPr lang="en-US" dirty="0" smtClean="0"/>
              <a:t>The </a:t>
            </a:r>
            <a:r>
              <a:rPr lang="en-US" i="1" dirty="0" smtClean="0">
                <a:solidFill>
                  <a:srgbClr val="FF0000"/>
                </a:solidFill>
              </a:rPr>
              <a:t>“</a:t>
            </a:r>
            <a:r>
              <a:rPr lang="en-US" i="1" dirty="0" err="1" smtClean="0">
                <a:solidFill>
                  <a:srgbClr val="FF0000"/>
                </a:solidFill>
              </a:rPr>
              <a:t>servicescape</a:t>
            </a:r>
            <a:r>
              <a:rPr lang="en-US" i="1" dirty="0" smtClean="0">
                <a:solidFill>
                  <a:srgbClr val="FF0000"/>
                </a:solidFill>
              </a:rPr>
              <a:t>”</a:t>
            </a:r>
            <a:endParaRPr lang="en-US" i="1"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191000" y="3200400"/>
            <a:ext cx="4648200" cy="3486150"/>
          </a:xfrm>
          <a:prstGeom prst="rect">
            <a:avLst/>
          </a:prstGeom>
        </p:spPr>
      </p:pic>
    </p:spTree>
    <p:extLst>
      <p:ext uri="{BB962C8B-B14F-4D97-AF65-F5344CB8AC3E}">
        <p14:creationId xmlns:p14="http://schemas.microsoft.com/office/powerpoint/2010/main" xmlns="" val="151068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Variability</a:t>
            </a:r>
            <a:endParaRPr lang="en-US" dirty="0"/>
          </a:p>
        </p:txBody>
      </p:sp>
      <p:sp>
        <p:nvSpPr>
          <p:cNvPr id="3" name="Content Placeholder 2"/>
          <p:cNvSpPr>
            <a:spLocks noGrp="1"/>
          </p:cNvSpPr>
          <p:nvPr>
            <p:ph sz="quarter" idx="1"/>
          </p:nvPr>
        </p:nvSpPr>
        <p:spPr/>
        <p:txBody>
          <a:bodyPr/>
          <a:lstStyle/>
          <a:p>
            <a:r>
              <a:rPr lang="en-US" dirty="0" smtClean="0"/>
              <a:t>A characteristic of labor-intensive services</a:t>
            </a:r>
          </a:p>
          <a:p>
            <a:r>
              <a:rPr lang="en-US" dirty="0" smtClean="0"/>
              <a:t>At present, there is a trend towards replacing labor by automation to improve productivity and achieve standardization in service delivery</a:t>
            </a:r>
          </a:p>
          <a:p>
            <a:r>
              <a:rPr lang="en-US" dirty="0" smtClean="0"/>
              <a:t>So, is variability as much of a problem as we have come to think? </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715000" y="4429125"/>
            <a:ext cx="3238500" cy="2428875"/>
          </a:xfrm>
          <a:prstGeom prst="rect">
            <a:avLst/>
          </a:prstGeom>
        </p:spPr>
      </p:pic>
    </p:spTree>
    <p:extLst>
      <p:ext uri="{BB962C8B-B14F-4D97-AF65-F5344CB8AC3E}">
        <p14:creationId xmlns:p14="http://schemas.microsoft.com/office/powerpoint/2010/main" xmlns="" val="1601050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Inseparability </a:t>
            </a:r>
            <a:endParaRPr lang="en-US" dirty="0"/>
          </a:p>
        </p:txBody>
      </p:sp>
      <p:sp>
        <p:nvSpPr>
          <p:cNvPr id="3" name="Content Placeholder 2"/>
          <p:cNvSpPr>
            <a:spLocks noGrp="1"/>
          </p:cNvSpPr>
          <p:nvPr>
            <p:ph sz="quarter" idx="1"/>
          </p:nvPr>
        </p:nvSpPr>
        <p:spPr/>
        <p:txBody>
          <a:bodyPr/>
          <a:lstStyle/>
          <a:p>
            <a:r>
              <a:rPr lang="en-US" dirty="0" smtClean="0"/>
              <a:t>Production and consumption of services is simultaneous. </a:t>
            </a:r>
          </a:p>
          <a:p>
            <a:pPr lvl="1"/>
            <a:r>
              <a:rPr lang="en-US" dirty="0" smtClean="0"/>
              <a:t>Presence of customer during service delivery and the customer’s role as</a:t>
            </a:r>
            <a:r>
              <a:rPr lang="en-US" i="1" u="sng" dirty="0" smtClean="0">
                <a:solidFill>
                  <a:srgbClr val="FF0000"/>
                </a:solidFill>
              </a:rPr>
              <a:t> co-producer</a:t>
            </a:r>
          </a:p>
          <a:p>
            <a:r>
              <a:rPr lang="en-US" dirty="0" smtClean="0"/>
              <a:t>Separable services and Inseparable services</a:t>
            </a:r>
          </a:p>
          <a:p>
            <a:pPr lvl="1"/>
            <a:r>
              <a:rPr lang="en-US" dirty="0" smtClean="0"/>
              <a:t>Simultaneity of production and consumption is a characteristic of inseparable services </a:t>
            </a:r>
            <a:endParaRPr lang="en-US" dirty="0"/>
          </a:p>
        </p:txBody>
      </p:sp>
    </p:spTree>
    <p:extLst>
      <p:ext uri="{BB962C8B-B14F-4D97-AF65-F5344CB8AC3E}">
        <p14:creationId xmlns:p14="http://schemas.microsoft.com/office/powerpoint/2010/main" xmlns="" val="348525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Perishability</a:t>
            </a:r>
            <a:endParaRPr lang="en-US" dirty="0"/>
          </a:p>
        </p:txBody>
      </p:sp>
      <p:sp>
        <p:nvSpPr>
          <p:cNvPr id="3" name="Content Placeholder 2"/>
          <p:cNvSpPr>
            <a:spLocks noGrp="1"/>
          </p:cNvSpPr>
          <p:nvPr>
            <p:ph sz="quarter" idx="1"/>
          </p:nvPr>
        </p:nvSpPr>
        <p:spPr/>
        <p:txBody>
          <a:bodyPr/>
          <a:lstStyle/>
          <a:p>
            <a:r>
              <a:rPr lang="en-US" dirty="0" smtClean="0"/>
              <a:t>Service firms cannot produce for inventory and sell their products later</a:t>
            </a:r>
          </a:p>
          <a:p>
            <a:r>
              <a:rPr lang="en-US" dirty="0" smtClean="0"/>
              <a:t>What about musical performances, entertainment, religious services and news that can be recorded for subsequent use?</a:t>
            </a:r>
          </a:p>
          <a:p>
            <a:r>
              <a:rPr lang="en-US" dirty="0" smtClean="0"/>
              <a:t>What about Just-in-time inventory?                                                                                                                                             </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434920" y="4724400"/>
            <a:ext cx="4709080" cy="2119086"/>
          </a:xfrm>
          <a:prstGeom prst="rect">
            <a:avLst/>
          </a:prstGeom>
        </p:spPr>
      </p:pic>
    </p:spTree>
    <p:extLst>
      <p:ext uri="{BB962C8B-B14F-4D97-AF65-F5344CB8AC3E}">
        <p14:creationId xmlns:p14="http://schemas.microsoft.com/office/powerpoint/2010/main" xmlns="" val="154765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So…what’s the verdict?...</a:t>
            </a:r>
            <a:endParaRPr lang="en-US" dirty="0"/>
          </a:p>
        </p:txBody>
      </p:sp>
      <p:sp>
        <p:nvSpPr>
          <p:cNvPr id="3" name="Content Placeholder 2"/>
          <p:cNvSpPr>
            <a:spLocks noGrp="1"/>
          </p:cNvSpPr>
          <p:nvPr>
            <p:ph sz="quarter" idx="1"/>
          </p:nvPr>
        </p:nvSpPr>
        <p:spPr/>
        <p:txBody>
          <a:bodyPr/>
          <a:lstStyle/>
          <a:p>
            <a:r>
              <a:rPr lang="en-US" dirty="0" smtClean="0"/>
              <a:t>So when is IHIP applicable and when not?</a:t>
            </a:r>
          </a:p>
          <a:p>
            <a:r>
              <a:rPr lang="en-US" dirty="0" smtClean="0"/>
              <a:t>The claim that services are uniquely different from goods on the IHIP characteristics is only true for certain types of services </a:t>
            </a:r>
            <a:endParaRPr lang="en-US" dirty="0"/>
          </a:p>
        </p:txBody>
      </p:sp>
    </p:spTree>
    <p:extLst>
      <p:ext uri="{BB962C8B-B14F-4D97-AF65-F5344CB8AC3E}">
        <p14:creationId xmlns:p14="http://schemas.microsoft.com/office/powerpoint/2010/main" xmlns="" val="189089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 name="TextBox 3"/>
          <p:cNvSpPr txBox="1"/>
          <p:nvPr/>
        </p:nvSpPr>
        <p:spPr>
          <a:xfrm>
            <a:off x="1600200" y="1676400"/>
            <a:ext cx="5715000" cy="830997"/>
          </a:xfrm>
          <a:prstGeom prst="rect">
            <a:avLst/>
          </a:prstGeom>
          <a:noFill/>
        </p:spPr>
        <p:txBody>
          <a:bodyPr wrap="square" rtlCol="0">
            <a:spAutoFit/>
          </a:bodyPr>
          <a:lstStyle/>
          <a:p>
            <a:pPr algn="ctr"/>
            <a:r>
              <a:rPr lang="en-US" sz="4800" dirty="0" smtClean="0">
                <a:solidFill>
                  <a:schemeClr val="accent1">
                    <a:lumMod val="60000"/>
                    <a:lumOff val="40000"/>
                  </a:schemeClr>
                </a:solidFill>
              </a:rPr>
              <a:t>Non-ownership</a:t>
            </a:r>
            <a:endParaRPr lang="en-US" sz="4800" dirty="0">
              <a:solidFill>
                <a:schemeClr val="accent1">
                  <a:lumMod val="60000"/>
                  <a:lumOff val="40000"/>
                </a:schemeClr>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24150" y="3124200"/>
            <a:ext cx="3695700" cy="2428875"/>
          </a:xfrm>
          <a:prstGeom prst="rect">
            <a:avLst/>
          </a:prstGeom>
        </p:spPr>
      </p:pic>
    </p:spTree>
    <p:extLst>
      <p:ext uri="{BB962C8B-B14F-4D97-AF65-F5344CB8AC3E}">
        <p14:creationId xmlns:p14="http://schemas.microsoft.com/office/powerpoint/2010/main" xmlns="" val="37569386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 New characteristic: Non-ownership </a:t>
            </a:r>
            <a:endParaRPr lang="en-US" dirty="0"/>
          </a:p>
        </p:txBody>
      </p:sp>
      <p:sp>
        <p:nvSpPr>
          <p:cNvPr id="3" name="Content Placeholder 2"/>
          <p:cNvSpPr>
            <a:spLocks noGrp="1"/>
          </p:cNvSpPr>
          <p:nvPr>
            <p:ph sz="quarter" idx="1"/>
          </p:nvPr>
        </p:nvSpPr>
        <p:spPr/>
        <p:txBody>
          <a:bodyPr/>
          <a:lstStyle/>
          <a:p>
            <a:r>
              <a:rPr lang="en-US" dirty="0" smtClean="0"/>
              <a:t>Marketing transactions that do not involve a transfer of ownership are distinctively different from those that do</a:t>
            </a:r>
          </a:p>
          <a:p>
            <a:r>
              <a:rPr lang="en-US" dirty="0" smtClean="0"/>
              <a:t>If customers do not receive ownership when they purchase a service, then what are they buying?</a:t>
            </a:r>
          </a:p>
          <a:p>
            <a:r>
              <a:rPr lang="en-US" dirty="0" smtClean="0"/>
              <a:t>Services involve a form of </a:t>
            </a:r>
            <a:r>
              <a:rPr lang="en-US" i="1" dirty="0" smtClean="0"/>
              <a:t>rental</a:t>
            </a:r>
            <a:r>
              <a:rPr lang="en-US" dirty="0" smtClean="0"/>
              <a:t> or </a:t>
            </a:r>
            <a:r>
              <a:rPr lang="en-US" i="1" dirty="0" smtClean="0"/>
              <a:t>access</a:t>
            </a:r>
          </a:p>
          <a:p>
            <a:r>
              <a:rPr lang="en-US" i="1" dirty="0" smtClean="0"/>
              <a:t>Value is created when service customers benefit from obtaining desired experiences and solutions </a:t>
            </a:r>
            <a:r>
              <a:rPr lang="en-US" dirty="0" smtClean="0"/>
              <a:t> </a:t>
            </a:r>
            <a:endParaRPr lang="en-US" dirty="0"/>
          </a:p>
        </p:txBody>
      </p:sp>
    </p:spTree>
    <p:extLst>
      <p:ext uri="{BB962C8B-B14F-4D97-AF65-F5344CB8AC3E}">
        <p14:creationId xmlns:p14="http://schemas.microsoft.com/office/powerpoint/2010/main" xmlns="" val="2401544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Broad </a:t>
            </a:r>
            <a:r>
              <a:rPr lang="en-US" dirty="0" smtClean="0"/>
              <a:t>categories within the ownership framework</a:t>
            </a:r>
            <a:endParaRPr lang="en-US" dirty="0"/>
          </a:p>
        </p:txBody>
      </p:sp>
      <p:graphicFrame>
        <p:nvGraphicFramePr>
          <p:cNvPr id="5" name="Content Placeholder 4"/>
          <p:cNvGraphicFramePr>
            <a:graphicFrameLocks noGrp="1"/>
          </p:cNvGraphicFramePr>
          <p:nvPr>
            <p:ph sz="quarter" idx="1"/>
            <p:extLst>
              <p:ext uri="{D42A27DB-BD31-4B8C-83A1-F6EECF244321}">
                <p14:modId xmlns:p14="http://schemas.microsoft.com/office/powerpoint/2010/main" xmlns="" val="3067112570"/>
              </p:ext>
            </p:extLst>
          </p:nvPr>
        </p:nvGraphicFramePr>
        <p:xfrm>
          <a:off x="0" y="1905000"/>
          <a:ext cx="92964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1627591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 name="TextBox 3"/>
          <p:cNvSpPr txBox="1"/>
          <p:nvPr/>
        </p:nvSpPr>
        <p:spPr>
          <a:xfrm>
            <a:off x="1600200" y="2362200"/>
            <a:ext cx="5715000" cy="830997"/>
          </a:xfrm>
          <a:prstGeom prst="rect">
            <a:avLst/>
          </a:prstGeom>
          <a:noFill/>
        </p:spPr>
        <p:txBody>
          <a:bodyPr wrap="square" rtlCol="0">
            <a:spAutoFit/>
          </a:bodyPr>
          <a:lstStyle/>
          <a:p>
            <a:pPr algn="ctr"/>
            <a:r>
              <a:rPr lang="en-US" sz="4800" dirty="0" smtClean="0">
                <a:solidFill>
                  <a:schemeClr val="accent1">
                    <a:lumMod val="60000"/>
                    <a:lumOff val="40000"/>
                  </a:schemeClr>
                </a:solidFill>
              </a:rPr>
              <a:t>Services Defined</a:t>
            </a:r>
            <a:endParaRPr lang="en-US" sz="4800" dirty="0">
              <a:solidFill>
                <a:schemeClr val="accent1">
                  <a:lumMod val="60000"/>
                  <a:lumOff val="40000"/>
                </a:schemeClr>
              </a:solidFill>
            </a:endParaRPr>
          </a:p>
        </p:txBody>
      </p:sp>
    </p:spTree>
    <p:extLst>
      <p:ext uri="{BB962C8B-B14F-4D97-AF65-F5344CB8AC3E}">
        <p14:creationId xmlns:p14="http://schemas.microsoft.com/office/powerpoint/2010/main" xmlns="" val="34990091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Services defined </a:t>
            </a:r>
            <a:endParaRPr lang="en-US" dirty="0"/>
          </a:p>
        </p:txBody>
      </p:sp>
      <p:sp>
        <p:nvSpPr>
          <p:cNvPr id="3" name="Content Placeholder 2"/>
          <p:cNvSpPr>
            <a:spLocks noGrp="1"/>
          </p:cNvSpPr>
          <p:nvPr>
            <p:ph sz="quarter" idx="1"/>
          </p:nvPr>
        </p:nvSpPr>
        <p:spPr/>
        <p:txBody>
          <a:bodyPr>
            <a:normAutofit fontScale="92500" lnSpcReduction="10000"/>
          </a:bodyPr>
          <a:lstStyle/>
          <a:p>
            <a:pPr algn="ctr"/>
            <a:r>
              <a:rPr lang="en-US" i="1" dirty="0"/>
              <a:t>Services are </a:t>
            </a:r>
            <a:r>
              <a:rPr lang="en-US" i="1" u="sng" dirty="0">
                <a:solidFill>
                  <a:srgbClr val="FF0000"/>
                </a:solidFill>
              </a:rPr>
              <a:t>economic activities </a:t>
            </a:r>
            <a:r>
              <a:rPr lang="en-US" i="1" dirty="0"/>
              <a:t>offered by one party to another, most commonly employing </a:t>
            </a:r>
            <a:r>
              <a:rPr lang="en-US" i="1" u="sng" dirty="0">
                <a:solidFill>
                  <a:srgbClr val="7030A0"/>
                </a:solidFill>
              </a:rPr>
              <a:t>time based performances</a:t>
            </a:r>
            <a:r>
              <a:rPr lang="en-US" i="1" dirty="0"/>
              <a:t> to bring about </a:t>
            </a:r>
            <a:r>
              <a:rPr lang="en-US" i="1" u="sng" dirty="0">
                <a:solidFill>
                  <a:schemeClr val="accent4"/>
                </a:solidFill>
              </a:rPr>
              <a:t>desired results </a:t>
            </a:r>
            <a:r>
              <a:rPr lang="en-US" i="1" dirty="0"/>
              <a:t>in recipients</a:t>
            </a:r>
            <a:r>
              <a:rPr lang="en-US" i="1" dirty="0" smtClean="0"/>
              <a:t>.</a:t>
            </a:r>
          </a:p>
          <a:p>
            <a:pPr algn="ctr"/>
            <a:r>
              <a:rPr lang="en-US" i="1" dirty="0" smtClean="0"/>
              <a:t>In exchange for their money, time, and effort, service customers expect to obtain value from access to goods, labor, professional skills, facilities, networks, and systems, but they normally do not take </a:t>
            </a:r>
            <a:r>
              <a:rPr lang="en-US" i="1" u="sng" dirty="0" smtClean="0">
                <a:solidFill>
                  <a:srgbClr val="FF0000"/>
                </a:solidFill>
              </a:rPr>
              <a:t>ownership</a:t>
            </a:r>
            <a:r>
              <a:rPr lang="en-US" i="1" dirty="0" smtClean="0"/>
              <a:t> of any physical element involved</a:t>
            </a:r>
            <a:endParaRPr lang="en-US" i="1" dirty="0"/>
          </a:p>
          <a:p>
            <a:r>
              <a:rPr lang="en-US" dirty="0" smtClean="0"/>
              <a:t>Where does value come from?</a:t>
            </a:r>
          </a:p>
          <a:p>
            <a:pPr lvl="1"/>
            <a:r>
              <a:rPr lang="en-US" dirty="0" smtClean="0"/>
              <a:t>Value comes from access to a variety of value creating elements rather than from transfer of ownership </a:t>
            </a:r>
            <a:endParaRPr lang="en-US" dirty="0"/>
          </a:p>
        </p:txBody>
      </p:sp>
    </p:spTree>
    <p:extLst>
      <p:ext uri="{BB962C8B-B14F-4D97-AF65-F5344CB8AC3E}">
        <p14:creationId xmlns:p14="http://schemas.microsoft.com/office/powerpoint/2010/main" xmlns="" val="2782386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Task </a:t>
            </a:r>
            <a:endParaRPr lang="en-US" dirty="0"/>
          </a:p>
        </p:txBody>
      </p:sp>
      <p:sp>
        <p:nvSpPr>
          <p:cNvPr id="3" name="Content Placeholder 2"/>
          <p:cNvSpPr>
            <a:spLocks noGrp="1"/>
          </p:cNvSpPr>
          <p:nvPr>
            <p:ph sz="quarter" idx="1"/>
          </p:nvPr>
        </p:nvSpPr>
        <p:spPr>
          <a:xfrm>
            <a:off x="612648" y="1600200"/>
            <a:ext cx="8153400" cy="4800600"/>
          </a:xfrm>
        </p:spPr>
        <p:txBody>
          <a:bodyPr>
            <a:normAutofit fontScale="85000" lnSpcReduction="20000"/>
          </a:bodyPr>
          <a:lstStyle/>
          <a:p>
            <a:r>
              <a:rPr lang="en-US" dirty="0" smtClean="0"/>
              <a:t>Work with the person sitting next to you</a:t>
            </a:r>
          </a:p>
          <a:p>
            <a:r>
              <a:rPr lang="en-US" dirty="0" smtClean="0"/>
              <a:t>Plot these following products on the spectrum</a:t>
            </a:r>
          </a:p>
          <a:p>
            <a:pPr lvl="1"/>
            <a:r>
              <a:rPr lang="en-US" dirty="0" smtClean="0"/>
              <a:t>Airline</a:t>
            </a:r>
          </a:p>
          <a:p>
            <a:pPr lvl="1"/>
            <a:r>
              <a:rPr lang="en-US" dirty="0" smtClean="0"/>
              <a:t>Teaching </a:t>
            </a:r>
          </a:p>
          <a:p>
            <a:pPr lvl="1"/>
            <a:r>
              <a:rPr lang="en-US" dirty="0" smtClean="0"/>
              <a:t>Consulting</a:t>
            </a:r>
          </a:p>
          <a:p>
            <a:pPr lvl="1"/>
            <a:r>
              <a:rPr lang="en-US" dirty="0" smtClean="0"/>
              <a:t>Full service restaurant </a:t>
            </a:r>
          </a:p>
          <a:p>
            <a:pPr lvl="1"/>
            <a:r>
              <a:rPr lang="en-US" dirty="0" smtClean="0"/>
              <a:t>Fast food outlet </a:t>
            </a:r>
          </a:p>
          <a:p>
            <a:pPr lvl="1"/>
            <a:r>
              <a:rPr lang="en-US" dirty="0" smtClean="0"/>
              <a:t>Cars </a:t>
            </a:r>
          </a:p>
          <a:p>
            <a:pPr lvl="1"/>
            <a:r>
              <a:rPr lang="en-US" dirty="0" smtClean="0"/>
              <a:t>XBOX</a:t>
            </a:r>
          </a:p>
          <a:p>
            <a:pPr lvl="1"/>
            <a:r>
              <a:rPr lang="en-US" dirty="0" smtClean="0"/>
              <a:t>Cosmetics </a:t>
            </a:r>
          </a:p>
          <a:p>
            <a:pPr lvl="1"/>
            <a:r>
              <a:rPr lang="en-US" dirty="0" smtClean="0"/>
              <a:t>Ketchup </a:t>
            </a:r>
          </a:p>
          <a:p>
            <a:pPr lvl="1"/>
            <a:r>
              <a:rPr lang="en-US" dirty="0" smtClean="0"/>
              <a:t>Boxed Matches</a:t>
            </a:r>
          </a:p>
          <a:p>
            <a:pPr lvl="1"/>
            <a:r>
              <a:rPr lang="en-US" dirty="0" smtClean="0"/>
              <a:t>Cricket Bat </a:t>
            </a:r>
            <a:endParaRPr lang="en-US" dirty="0"/>
          </a:p>
        </p:txBody>
      </p:sp>
    </p:spTree>
    <p:extLst>
      <p:ext uri="{BB962C8B-B14F-4D97-AF65-F5344CB8AC3E}">
        <p14:creationId xmlns:p14="http://schemas.microsoft.com/office/powerpoint/2010/main" xmlns="" val="3695201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Tangibility Spectrum </a:t>
            </a:r>
            <a:endParaRPr lang="en-US" dirty="0"/>
          </a:p>
        </p:txBody>
      </p:sp>
      <p:sp>
        <p:nvSpPr>
          <p:cNvPr id="3" name="Content Placeholder 2"/>
          <p:cNvSpPr>
            <a:spLocks noGrp="1"/>
          </p:cNvSpPr>
          <p:nvPr>
            <p:ph sz="quarter" idx="1"/>
          </p:nvPr>
        </p:nvSpPr>
        <p:spPr/>
        <p:txBody>
          <a:bodyPr>
            <a:normAutofit/>
          </a:bodyPr>
          <a:lstStyle/>
          <a:p>
            <a:r>
              <a:rPr lang="en-US" dirty="0" smtClean="0"/>
              <a:t>Tangibility spectrum</a:t>
            </a:r>
          </a:p>
          <a:p>
            <a:pPr lvl="1"/>
            <a:r>
              <a:rPr lang="en-US" dirty="0" smtClean="0"/>
              <a:t>Products defined as goods are arrayed on the tangible-dominant half of the spectrum and products defined as services on the intangible dominant half</a:t>
            </a:r>
          </a:p>
          <a:p>
            <a:pPr lvl="1"/>
            <a:r>
              <a:rPr lang="en-US" dirty="0" smtClean="0"/>
              <a:t>Pure goods and pure services lie at the extremities</a:t>
            </a:r>
          </a:p>
          <a:p>
            <a:pPr marL="0" indent="0">
              <a:buNone/>
            </a:pPr>
            <a:endParaRPr lang="en-US" dirty="0"/>
          </a:p>
        </p:txBody>
      </p:sp>
    </p:spTree>
    <p:extLst>
      <p:ext uri="{BB962C8B-B14F-4D97-AF65-F5344CB8AC3E}">
        <p14:creationId xmlns:p14="http://schemas.microsoft.com/office/powerpoint/2010/main" xmlns="" val="3464364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4" name="TextBox 3"/>
          <p:cNvSpPr txBox="1"/>
          <p:nvPr/>
        </p:nvSpPr>
        <p:spPr>
          <a:xfrm>
            <a:off x="1600200" y="2362200"/>
            <a:ext cx="5715000" cy="2308324"/>
          </a:xfrm>
          <a:prstGeom prst="rect">
            <a:avLst/>
          </a:prstGeom>
          <a:noFill/>
        </p:spPr>
        <p:txBody>
          <a:bodyPr wrap="square" rtlCol="0">
            <a:spAutoFit/>
          </a:bodyPr>
          <a:lstStyle/>
          <a:p>
            <a:pPr algn="ctr"/>
            <a:r>
              <a:rPr lang="en-US" sz="4800" dirty="0" smtClean="0">
                <a:solidFill>
                  <a:schemeClr val="accent1">
                    <a:lumMod val="60000"/>
                    <a:lumOff val="40000"/>
                  </a:schemeClr>
                </a:solidFill>
              </a:rPr>
              <a:t>Transformation from product to service orientation</a:t>
            </a:r>
            <a:endParaRPr lang="en-US" sz="4800" dirty="0">
              <a:solidFill>
                <a:schemeClr val="accent1">
                  <a:lumMod val="60000"/>
                  <a:lumOff val="40000"/>
                </a:schemeClr>
              </a:solidFill>
            </a:endParaRPr>
          </a:p>
        </p:txBody>
      </p:sp>
    </p:spTree>
    <p:extLst>
      <p:ext uri="{BB962C8B-B14F-4D97-AF65-F5344CB8AC3E}">
        <p14:creationId xmlns:p14="http://schemas.microsoft.com/office/powerpoint/2010/main" xmlns="" val="7991046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An Explosion in Connected Devices</a:t>
            </a:r>
            <a:endParaRPr lang="en-US" dirty="0"/>
          </a:p>
        </p:txBody>
      </p:sp>
      <p:sp>
        <p:nvSpPr>
          <p:cNvPr id="3" name="Content Placeholder 2"/>
          <p:cNvSpPr>
            <a:spLocks noGrp="1"/>
          </p:cNvSpPr>
          <p:nvPr>
            <p:ph sz="quarter" idx="1"/>
          </p:nvPr>
        </p:nvSpPr>
        <p:spPr/>
        <p:txBody>
          <a:bodyPr/>
          <a:lstStyle/>
          <a:p>
            <a:endParaRPr lang="en-US"/>
          </a:p>
        </p:txBody>
      </p:sp>
      <p:pic>
        <p:nvPicPr>
          <p:cNvPr id="1026" name="Picture 2" descr="R1411C_B"/>
          <p:cNvPicPr>
            <a:picLocks noChangeAspect="1" noChangeArrowheads="1"/>
          </p:cNvPicPr>
          <p:nvPr/>
        </p:nvPicPr>
        <p:blipFill>
          <a:blip r:embed="rId2" cstate="print"/>
          <a:srcRect/>
          <a:stretch>
            <a:fillRect/>
          </a:stretch>
        </p:blipFill>
        <p:spPr bwMode="auto">
          <a:xfrm>
            <a:off x="990600" y="1616075"/>
            <a:ext cx="7139966" cy="5241925"/>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The Evolution of GE Service Models</a:t>
            </a:r>
            <a:br>
              <a:rPr lang="en-US" b="1" dirty="0" smtClean="0"/>
            </a:br>
            <a:endParaRPr lang="en-US" dirty="0"/>
          </a:p>
        </p:txBody>
      </p:sp>
      <p:sp>
        <p:nvSpPr>
          <p:cNvPr id="3" name="Content Placeholder 2"/>
          <p:cNvSpPr>
            <a:spLocks noGrp="1"/>
          </p:cNvSpPr>
          <p:nvPr>
            <p:ph sz="quarter" idx="1"/>
          </p:nvPr>
        </p:nvSpPr>
        <p:spPr/>
        <p:txBody>
          <a:bodyPr/>
          <a:lstStyle/>
          <a:p>
            <a:endParaRPr lang="en-US"/>
          </a:p>
        </p:txBody>
      </p:sp>
      <p:pic>
        <p:nvPicPr>
          <p:cNvPr id="44036" name="Picture 4" descr="R1411D_B"/>
          <p:cNvPicPr>
            <a:picLocks noChangeAspect="1" noChangeArrowheads="1"/>
          </p:cNvPicPr>
          <p:nvPr/>
        </p:nvPicPr>
        <p:blipFill>
          <a:blip r:embed="rId2" cstate="print"/>
          <a:srcRect/>
          <a:stretch>
            <a:fillRect/>
          </a:stretch>
        </p:blipFill>
        <p:spPr bwMode="auto">
          <a:xfrm>
            <a:off x="304800" y="1580896"/>
            <a:ext cx="8077200" cy="5277104"/>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Electric </a:t>
            </a:r>
            <a:endParaRPr lang="en-US" dirty="0"/>
          </a:p>
        </p:txBody>
      </p:sp>
      <p:pic>
        <p:nvPicPr>
          <p:cNvPr id="1026" name="Picture 2" descr="Image result for ge digital"/>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255933" y="0"/>
            <a:ext cx="1905000" cy="1905000"/>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Image result for GENERAL ELECTRIC TRANSFORMATION"/>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3814" y="1905000"/>
            <a:ext cx="9179347" cy="4953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6129124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1309</TotalTime>
  <Words>597</Words>
  <Application>Microsoft Office PowerPoint</Application>
  <PresentationFormat>On-screen Show (4:3)</PresentationFormat>
  <Paragraphs>89</Paragraphs>
  <Slides>20</Slides>
  <Notes>6</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Median</vt:lpstr>
      <vt:lpstr>Slide 1</vt:lpstr>
      <vt:lpstr>Slide 2</vt:lpstr>
      <vt:lpstr>Current Paradigm-IHIP</vt:lpstr>
      <vt:lpstr>Intangibility </vt:lpstr>
      <vt:lpstr>Tangible nature of service experience </vt:lpstr>
      <vt:lpstr>Variability</vt:lpstr>
      <vt:lpstr>Inseparability </vt:lpstr>
      <vt:lpstr>Perishability</vt:lpstr>
      <vt:lpstr>So…what’s the verdict?...</vt:lpstr>
      <vt:lpstr>Slide 10</vt:lpstr>
      <vt:lpstr>A New characteristic: Non-ownership </vt:lpstr>
      <vt:lpstr>Broad categories within the ownership framework</vt:lpstr>
      <vt:lpstr>Slide 13</vt:lpstr>
      <vt:lpstr>Services defined </vt:lpstr>
      <vt:lpstr>Task </vt:lpstr>
      <vt:lpstr>The Tangibility Spectrum </vt:lpstr>
      <vt:lpstr>Slide 17</vt:lpstr>
      <vt:lpstr>An Explosion in Connected Devices</vt:lpstr>
      <vt:lpstr>The Evolution of GE Service Models </vt:lpstr>
      <vt:lpstr>General Electric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Rabeel</dc:creator>
  <cp:lastModifiedBy>Windows User</cp:lastModifiedBy>
  <cp:revision>79</cp:revision>
  <cp:lastPrinted>2017-09-18T03:44:27Z</cp:lastPrinted>
  <dcterms:created xsi:type="dcterms:W3CDTF">2014-08-20T05:27:50Z</dcterms:created>
  <dcterms:modified xsi:type="dcterms:W3CDTF">2017-10-17T16:05:08Z</dcterms:modified>
</cp:coreProperties>
</file>